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0" r:id="rId6"/>
    <p:sldId id="261" r:id="rId7"/>
    <p:sldId id="262" r:id="rId8"/>
    <p:sldId id="259" r:id="rId9"/>
    <p:sldId id="263" r:id="rId10"/>
  </p:sldIdLst>
  <p:sldSz cx="9144000" cy="5144135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1360"/>
  </p:normalViewPr>
  <p:slideViewPr>
    <p:cSldViewPr snapToGrid="0" snapToObjects="1">
      <p:cViewPr varScale="1">
        <p:scale>
          <a:sx n="66" d="100"/>
          <a:sy n="66" d="100"/>
        </p:scale>
        <p:origin x="2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DFA72-B4AC-2443-8DA0-0A1E2CC94ED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CF106-27BA-B64F-B07A-A839E69B7D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我们来看一下这个题目，请说一下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的系统架构，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这道题呢算是</a:t>
            </a:r>
            <a:r>
              <a:rPr kumimoji="1" lang="en-US" altLang="zh-CN" dirty="0"/>
              <a:t>framework</a:t>
            </a:r>
            <a:r>
              <a:rPr kumimoji="1" lang="zh-CN" altLang="en-US" dirty="0"/>
              <a:t>里边比较简单的一道题，因为他不像别的题目有很多细节，可以不停地追问下去。</a:t>
            </a:r>
            <a:endParaRPr kumimoji="1" lang="en-US" altLang="zh-CN" dirty="0"/>
          </a:p>
          <a:p>
            <a:r>
              <a:rPr kumimoji="1" lang="zh-CN" altLang="en-US" dirty="0"/>
              <a:t>这题明确是问你架构，架构是什么，就是一个整体性的，很宏观的东西，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当然呢，虽然这道题很简单，但是你想答得出彩也不是件容易的事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CF106-27BA-B64F-B07A-A839E69B7D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首先呢，我们来看看，从面试官的角度，这道题怎么打分？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首先呢，你能正确地画出系统架构图，并且呢能简单地给予说明，就算是及格了。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当然啊，如果你还不满足，想拿更高的分数，你还得补充更多的细节，比如每一层有哪些主要的模块，这些模块有什么作用。</a:t>
            </a:r>
            <a:endParaRPr kumimoji="1" lang="en-US" altLang="zh-CN" dirty="0"/>
          </a:p>
          <a:p>
            <a:r>
              <a:rPr kumimoji="1" lang="zh-CN" altLang="en-US" dirty="0"/>
              <a:t>让面试官觉得，你还是知道不少东西的。</a:t>
            </a:r>
            <a:endParaRPr kumimoji="1" lang="en-US" altLang="zh-CN" dirty="0"/>
          </a:p>
          <a:p>
            <a:r>
              <a:rPr kumimoji="1" lang="zh-CN" altLang="en-US" dirty="0"/>
              <a:t>不过呢你补充的这些细节最好是你很熟的，因为说不准接下来呢，面试官就要追着这些细节刨根问底了。</a:t>
            </a:r>
            <a:endParaRPr kumimoji="1" lang="en-US" altLang="zh-CN" dirty="0"/>
          </a:p>
          <a:p>
            <a:r>
              <a:rPr kumimoji="1" lang="zh-CN" altLang="en-US" dirty="0"/>
              <a:t>所以呢，要注意，一方面有技巧性地给面试官引导到自己熟悉的内容上来，另一方面注意回避你的知识盲区。</a:t>
            </a:r>
            <a:endParaRPr kumimoji="1" lang="en-US" altLang="zh-CN" dirty="0"/>
          </a:p>
          <a:p>
            <a:r>
              <a:rPr kumimoji="1" lang="zh-CN" altLang="en-US" dirty="0"/>
              <a:t>一般啊，从面试官的角度，细节非常重要，对一个问题，如果候选人能说出很多细节，那就说明他对这个问题掌握的还不错了。如果他只会说一些大而全的东西，那他八成是一知半解，可能只是</a:t>
            </a:r>
            <a:endParaRPr kumimoji="1" lang="en-US" altLang="zh-CN" dirty="0"/>
          </a:p>
          <a:p>
            <a:r>
              <a:rPr kumimoji="1" lang="zh-CN" altLang="en-US" dirty="0"/>
              <a:t>恰好在别的地方看过而已。所以，对于面试来说，细节就是王道。</a:t>
            </a:r>
            <a:endParaRPr kumimoji="1" lang="en-US" altLang="zh-CN" dirty="0"/>
          </a:p>
          <a:p>
            <a:r>
              <a:rPr kumimoji="1" lang="zh-CN" altLang="en-US" dirty="0"/>
              <a:t>好了，补充了这些细节之后呢，你终于可以拿到</a:t>
            </a:r>
            <a:r>
              <a:rPr kumimoji="1" lang="en-US" altLang="zh-CN" dirty="0"/>
              <a:t>80</a:t>
            </a:r>
            <a:r>
              <a:rPr kumimoji="1" lang="zh-CN" altLang="en-US" dirty="0"/>
              <a:t>分。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那有的同学就说了，我</a:t>
            </a:r>
            <a:r>
              <a:rPr kumimoji="1" lang="en-US" altLang="zh-CN" dirty="0" err="1"/>
              <a:t>balabala</a:t>
            </a:r>
            <a:r>
              <a:rPr kumimoji="1" lang="zh-CN" altLang="en-US" dirty="0"/>
              <a:t>地说了这么多，才只能拿到</a:t>
            </a:r>
            <a:r>
              <a:rPr kumimoji="1" lang="en-US" altLang="zh-CN" dirty="0"/>
              <a:t>80</a:t>
            </a:r>
            <a:r>
              <a:rPr kumimoji="1" lang="zh-CN" altLang="en-US" dirty="0"/>
              <a:t>分啊，对于水平比较高的，要求又比较严格的面试官来说，确实是这样，因为在他们眼里，你能答出上面这些只能算是马马虎虎，</a:t>
            </a:r>
            <a:endParaRPr kumimoji="1" lang="en-US" altLang="zh-CN" dirty="0"/>
          </a:p>
          <a:p>
            <a:r>
              <a:rPr kumimoji="1" lang="zh-CN" altLang="en-US" dirty="0"/>
              <a:t>平淡无奇，不会给人眼前一亮的感觉。那怎么样才能亮瞎他们的眼睛，拿到更高分呢？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你需要能针对这个问题做一下适当地延伸，比如说，以你的某一个最拿手的项目经历为例，从应用层到底层驱动层的整个架构都讲一遍，不用说太多细节啊，主要是说架构，</a:t>
            </a:r>
            <a:endParaRPr kumimoji="1" lang="en-US" altLang="zh-CN" dirty="0"/>
          </a:p>
          <a:p>
            <a:r>
              <a:rPr kumimoji="1" lang="zh-CN" altLang="en-US" dirty="0"/>
              <a:t>一方面呢很好地回答了这个问题，因为这个问题考得就是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架构，但是你单纯地说架构吧又太干涩了，面试官面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个人，</a:t>
            </a:r>
            <a:r>
              <a:rPr kumimoji="1" lang="en-US" altLang="zh-CN" dirty="0"/>
              <a:t>8</a:t>
            </a:r>
            <a:r>
              <a:rPr kumimoji="1" lang="zh-CN" altLang="en-US" dirty="0"/>
              <a:t>个人回答的都是一样的东西，是不是很没意思。</a:t>
            </a:r>
            <a:endParaRPr kumimoji="1" lang="en-US" altLang="zh-CN" dirty="0"/>
          </a:p>
          <a:p>
            <a:r>
              <a:rPr kumimoji="1" lang="zh-CN" altLang="en-US" dirty="0"/>
              <a:t>而你如果能结合自己的项目，来讲讲这个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的系统架构，那就不一样了。还有啊，另一方面呢，面试官会觉得你的技术深度不错，给自己做的项目架构从上到下能讲得</a:t>
            </a:r>
            <a:endParaRPr kumimoji="1" lang="en-US" altLang="zh-CN" dirty="0"/>
          </a:p>
          <a:p>
            <a:r>
              <a:rPr kumimoji="1" lang="zh-CN" altLang="en-US" dirty="0"/>
              <a:t>这么清楚的估计没几个人，这种钻研好学的人，不录取你录取谁啊。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有人可能要说了，别人就问了你一个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系统架构，有必要扯这么多么，其实从面试官的角度来说，我丢一个问题就是要看看你的整个知识体系的深度和广度，你能主动去延伸，这是好事啊，免得我还要想想该继续问什么，面试官每天工作忙成狗，还要来面这么多人，其实也是很累的。所以啊，我刚提到的这个呢，是个面试技巧，主动去延伸，选择自己有把握的东西，这样才有主动权。不然你让面试官去问，鬼知道他会问什么，要是刚好问你不知道的东西就杯具了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好了，接下来呢，我们来看看具体该怎么答这个题目。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CF106-27BA-B64F-B07A-A839E69B7D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先来个</a:t>
            </a:r>
            <a:r>
              <a:rPr kumimoji="1" lang="en-US" altLang="zh-CN" dirty="0"/>
              <a:t>60</a:t>
            </a:r>
            <a:r>
              <a:rPr kumimoji="1" lang="zh-CN" altLang="en-US" dirty="0"/>
              <a:t>分的，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我们面试的时候如果能画出这张图，那基本上就算是及格了，这个图看上去很清爽啊，一共也没多少东西，从上到下一共有</a:t>
            </a:r>
            <a:r>
              <a:rPr kumimoji="1" lang="en-US" altLang="zh-CN" dirty="0"/>
              <a:t>5</a:t>
            </a:r>
            <a:r>
              <a:rPr kumimoji="1" lang="zh-CN" altLang="en-US" dirty="0"/>
              <a:t>层，看一眼就能背下来。</a:t>
            </a:r>
            <a:endParaRPr kumimoji="1" lang="en-US" altLang="zh-CN" dirty="0"/>
          </a:p>
          <a:p>
            <a:r>
              <a:rPr kumimoji="1" lang="zh-CN" altLang="en-US" dirty="0"/>
              <a:t>你光画出来还不行，还得大概讲一讲每层是干嘛的。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比如应用层就不说了，我们每天开发的就是在应用层。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应用层下面是应用框架层，这层基本上都是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写的，这一层一方面为上层的应用程序提供</a:t>
            </a:r>
            <a:r>
              <a:rPr kumimoji="1" lang="en-US" altLang="zh-CN" dirty="0"/>
              <a:t>API</a:t>
            </a:r>
            <a:r>
              <a:rPr kumimoji="1" lang="zh-CN" altLang="en-US" dirty="0"/>
              <a:t>接口，另一方面包含一些系统服务的实现。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再下边就是运行库层，基本上都是</a:t>
            </a:r>
            <a:r>
              <a:rPr kumimoji="1" lang="en-US" altLang="zh-CN" dirty="0"/>
              <a:t>C/C++</a:t>
            </a:r>
            <a:r>
              <a:rPr kumimoji="1" lang="zh-CN" altLang="en-US" dirty="0"/>
              <a:t>写的，这一层主要是一些支撑整个系统正常运行的基础库。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然后再往下就是硬件抽象层和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内核层。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如果你能回答出以上这些，这道题就算是基本上过关了。</a:t>
            </a:r>
            <a:endParaRPr kumimoji="1" lang="en-US" altLang="zh-CN" dirty="0"/>
          </a:p>
          <a:p>
            <a:r>
              <a:rPr kumimoji="1" lang="zh-CN" altLang="en-US" dirty="0"/>
              <a:t>看上去很容易啊，我们再来看看</a:t>
            </a:r>
            <a:r>
              <a:rPr kumimoji="1" lang="en-US" altLang="zh-CN" dirty="0"/>
              <a:t>80</a:t>
            </a:r>
            <a:r>
              <a:rPr kumimoji="1" lang="zh-CN" altLang="en-US" dirty="0"/>
              <a:t>分的。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CF106-27BA-B64F-B07A-A839E69B7D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这个</a:t>
            </a:r>
            <a:r>
              <a:rPr kumimoji="1" lang="en-US" altLang="zh-CN" dirty="0"/>
              <a:t>80</a:t>
            </a:r>
            <a:r>
              <a:rPr kumimoji="1" lang="zh-CN" altLang="en-US" dirty="0"/>
              <a:t>分看起来就明显复杂多了，信息量大了不少，但是总体的分层结构呢和</a:t>
            </a:r>
            <a:r>
              <a:rPr kumimoji="1" lang="en-US" altLang="zh-CN" dirty="0"/>
              <a:t>60</a:t>
            </a:r>
            <a:r>
              <a:rPr kumimoji="1" lang="zh-CN" altLang="en-US" dirty="0"/>
              <a:t>分的差不多。这个图是从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官网抠下来的，可以说是标准得不能再标准了。</a:t>
            </a:r>
            <a:endParaRPr kumimoji="1" lang="en-US" altLang="zh-CN" dirty="0"/>
          </a:p>
          <a:p>
            <a:r>
              <a:rPr kumimoji="1" lang="zh-CN" altLang="en-US" dirty="0"/>
              <a:t>当然你在面试的时候每层里面的这些模块不用列这么多，列个两三个就行了。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最上面呢还是应用层，不过呢应用分系统级应用还有普通应用，比如通话，联系人这些都属于系统级应用，我们自己开发的基本上都是普通应用。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应用层下边是应用框架层，主要是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实现的，一方面为应用层提供各类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接口，另一方面呢很多系统服务还有组件的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实现也是在这一层。比如说：</a:t>
            </a:r>
            <a:endParaRPr kumimoji="1" lang="en-US" altLang="zh-CN" dirty="0"/>
          </a:p>
          <a:p>
            <a:r>
              <a:rPr kumimoji="1" lang="en-US" altLang="zh-CN" dirty="0" err="1"/>
              <a:t>ActivityManagerService</a:t>
            </a:r>
            <a:r>
              <a:rPr kumimoji="1" lang="zh-CN" altLang="en-US" dirty="0"/>
              <a:t>，负责系统中四大组件的启动、切换和调度以及应用程序的管理和调度。</a:t>
            </a:r>
            <a:endParaRPr kumimoji="1" lang="en-US" altLang="zh-CN" dirty="0"/>
          </a:p>
          <a:p>
            <a:r>
              <a:rPr kumimoji="1" lang="en-US" altLang="zh-CN" dirty="0" err="1"/>
              <a:t>PackageManagerService</a:t>
            </a:r>
            <a:r>
              <a:rPr kumimoji="1" lang="zh-CN" altLang="en-US" dirty="0"/>
              <a:t>，用于负责系统中</a:t>
            </a:r>
            <a:r>
              <a:rPr kumimoji="1" lang="en-US" altLang="zh-CN" dirty="0"/>
              <a:t>Package</a:t>
            </a:r>
            <a:r>
              <a:rPr kumimoji="1" lang="zh-CN" altLang="en-US" dirty="0"/>
              <a:t>的管理，应用程序的安装、卸载、信息查询等。</a:t>
            </a:r>
            <a:endParaRPr kumimoji="1" lang="en-US" altLang="zh-CN" dirty="0"/>
          </a:p>
          <a:p>
            <a:r>
              <a:rPr kumimoji="1" lang="en-US" altLang="zh-CN" dirty="0" err="1"/>
              <a:t>WindowManagerService</a:t>
            </a:r>
            <a:r>
              <a:rPr kumimoji="1" lang="zh-CN" altLang="en-US" dirty="0"/>
              <a:t>，是用于管理所有窗口，包括为窗口分配</a:t>
            </a:r>
            <a:r>
              <a:rPr kumimoji="1" lang="en-US" altLang="zh-CN" dirty="0"/>
              <a:t>surface</a:t>
            </a:r>
            <a:r>
              <a:rPr kumimoji="1" lang="zh-CN" altLang="en-US" dirty="0"/>
              <a:t>，掌管</a:t>
            </a:r>
            <a:r>
              <a:rPr kumimoji="1" lang="en-US" altLang="zh-CN" dirty="0"/>
              <a:t>surface</a:t>
            </a:r>
            <a:r>
              <a:rPr kumimoji="1" lang="zh-CN" altLang="en-US" dirty="0"/>
              <a:t>的显示顺序以及位置尺寸，控制窗口动画，而且还负责派发输入的事件。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再下边就是运行库层，基本上都是</a:t>
            </a:r>
            <a:r>
              <a:rPr kumimoji="1" lang="en-US" altLang="zh-CN" dirty="0"/>
              <a:t>C/C++</a:t>
            </a:r>
            <a:r>
              <a:rPr kumimoji="1" lang="zh-CN" altLang="en-US" dirty="0"/>
              <a:t>写的，这一层可以分成两块，一块是基础的第三方库，比如渲染库</a:t>
            </a:r>
            <a:r>
              <a:rPr kumimoji="1" lang="en-US" altLang="zh-CN" dirty="0"/>
              <a:t>OpenGL</a:t>
            </a:r>
            <a:r>
              <a:rPr kumimoji="1" lang="zh-CN" altLang="en-US" dirty="0"/>
              <a:t>，</a:t>
            </a:r>
            <a:r>
              <a:rPr kumimoji="1" lang="en-US" altLang="zh-CN" dirty="0"/>
              <a:t>Web</a:t>
            </a:r>
            <a:r>
              <a:rPr kumimoji="1" lang="zh-CN" altLang="en-US" dirty="0"/>
              <a:t>引擎</a:t>
            </a:r>
            <a:r>
              <a:rPr kumimoji="1" lang="en-US" altLang="zh-CN" dirty="0" err="1"/>
              <a:t>Webkit</a:t>
            </a:r>
            <a:r>
              <a:rPr kumimoji="1" lang="zh-CN" altLang="en-US" dirty="0"/>
              <a:t>，数据库</a:t>
            </a:r>
            <a:r>
              <a:rPr kumimoji="1" lang="en-US" altLang="zh-CN" dirty="0"/>
              <a:t>SQLite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另一块是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运行时库，包括虚拟机还有一些核心库。在</a:t>
            </a:r>
            <a:r>
              <a:rPr kumimoji="1" lang="en-US" altLang="zh-CN" dirty="0"/>
              <a:t>5.0</a:t>
            </a:r>
            <a:r>
              <a:rPr kumimoji="1" lang="zh-CN" altLang="en-US" dirty="0"/>
              <a:t>之前呢默认的是</a:t>
            </a:r>
            <a:r>
              <a:rPr kumimoji="1" lang="en-US" altLang="zh-CN" dirty="0"/>
              <a:t>Dalvik</a:t>
            </a:r>
            <a:r>
              <a:rPr kumimoji="1" lang="zh-CN" altLang="en-US" dirty="0"/>
              <a:t>虚拟机，之后换成</a:t>
            </a:r>
            <a:r>
              <a:rPr kumimoji="1" lang="en-US" altLang="zh-CN" dirty="0"/>
              <a:t>ART</a:t>
            </a:r>
            <a:r>
              <a:rPr kumimoji="1" lang="zh-CN" altLang="en-US" dirty="0"/>
              <a:t>虚拟机了。</a:t>
            </a:r>
            <a:endParaRPr kumimoji="1" lang="en-US" altLang="zh-CN" dirty="0"/>
          </a:p>
          <a:p>
            <a:r>
              <a:rPr kumimoji="1" lang="zh-CN" altLang="en-US" dirty="0"/>
              <a:t>核心库主要是通过</a:t>
            </a:r>
            <a:r>
              <a:rPr kumimoji="1" lang="en-US" altLang="zh-CN" dirty="0"/>
              <a:t>JNI</a:t>
            </a:r>
            <a:r>
              <a:rPr kumimoji="1" lang="zh-CN" altLang="en-US" dirty="0"/>
              <a:t>的方式向应用框架层提供调用底层程序库的接口。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再往下就是硬件抽象层，有的人可能觉得很奇怪啊，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内核不是有个驱动层和硬件打交道了么，怎么又搞个硬件抽象层呢？其实是这样的啊，</a:t>
            </a:r>
            <a:endParaRPr kumimoji="1" lang="en-US" altLang="zh-CN" dirty="0"/>
          </a:p>
          <a:p>
            <a:r>
              <a:rPr kumimoji="1" lang="zh-CN" altLang="en-US" dirty="0"/>
              <a:t>一方面呢是想让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的</a:t>
            </a:r>
            <a:r>
              <a:rPr kumimoji="1" lang="en-US" altLang="zh-CN" dirty="0"/>
              <a:t>Framework</a:t>
            </a:r>
            <a:r>
              <a:rPr kumimoji="1" lang="zh-CN" altLang="en-US" dirty="0"/>
              <a:t>跟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内核隔离，就像我们平时开发应用，你要图片加载，找了个开源库，但是可能用了一段时间觉得不好用，再换一个，那这个就麻烦了，</a:t>
            </a:r>
            <a:endParaRPr kumimoji="1" lang="en-US" altLang="zh-CN" dirty="0"/>
          </a:p>
          <a:p>
            <a:r>
              <a:rPr kumimoji="1" lang="zh-CN" altLang="en-US" dirty="0"/>
              <a:t>因为不同的库之间接口和调用方式差别非常大，所以你得到处改啊，这个工作量就大了，这可是全局性的影响。有什么好办法么，你中间加一个隔离层啊，隔离层向上提供稳定的接口，</a:t>
            </a:r>
            <a:endParaRPr kumimoji="1" lang="en-US" altLang="zh-CN" dirty="0"/>
          </a:p>
          <a:p>
            <a:r>
              <a:rPr kumimoji="1" lang="zh-CN" altLang="en-US" dirty="0"/>
              <a:t>向下加载开源库，这样就算你换一个开源库，上层的代码也不用动，大不了改一下隔离层的实现呗。所以说呢，这个硬件抽象层也是一样的道理，就是为了隔离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Framework</a:t>
            </a:r>
            <a:r>
              <a:rPr kumimoji="1" lang="zh-CN" altLang="en-US" dirty="0"/>
              <a:t>和</a:t>
            </a:r>
            <a:endParaRPr kumimoji="1" lang="en-US" altLang="zh-CN" dirty="0"/>
          </a:p>
          <a:p>
            <a:r>
              <a:rPr kumimoji="1" lang="en-US" altLang="zh-CN" dirty="0"/>
              <a:t>Linux</a:t>
            </a:r>
            <a:r>
              <a:rPr kumimoji="1" lang="zh-CN" altLang="en-US" dirty="0"/>
              <a:t>内核的驱动。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还有一个原因啊，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内核呢是</a:t>
            </a:r>
            <a:r>
              <a:rPr kumimoji="1" lang="en-US" altLang="zh-CN" dirty="0"/>
              <a:t>GPL</a:t>
            </a:r>
            <a:r>
              <a:rPr kumimoji="1" lang="zh-CN" altLang="en-US" dirty="0"/>
              <a:t>协议的，就是说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下的所有驱动都是要开源的，基于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做的改动和添加都要开源。而很多厂商呢它不想开源，刚好，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是基于</a:t>
            </a:r>
            <a:r>
              <a:rPr kumimoji="1" lang="en-US" altLang="zh-CN" dirty="0"/>
              <a:t>Apache</a:t>
            </a:r>
            <a:r>
              <a:rPr kumimoji="1" lang="zh-CN" altLang="en-US" dirty="0"/>
              <a:t>协议的，它允许</a:t>
            </a:r>
            <a:endParaRPr kumimoji="1" lang="en-US" altLang="zh-CN" dirty="0"/>
          </a:p>
          <a:p>
            <a:r>
              <a:rPr kumimoji="1" lang="zh-CN" altLang="en-US" dirty="0"/>
              <a:t>移动设备厂商添加或者修改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系统源码，而又不必公开这些代码。所以呢这些厂商在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内核的驱动层只提供简单的硬件访问通道，这个是开源的，但是在</a:t>
            </a:r>
            <a:r>
              <a:rPr kumimoji="1" lang="en-US" altLang="zh-CN" dirty="0"/>
              <a:t>HAL</a:t>
            </a:r>
            <a:r>
              <a:rPr kumimoji="1" lang="zh-CN" altLang="en-US" dirty="0"/>
              <a:t>层封装了一些</a:t>
            </a:r>
            <a:endParaRPr kumimoji="1" lang="en-US" altLang="zh-CN" dirty="0"/>
          </a:p>
          <a:p>
            <a:r>
              <a:rPr kumimoji="1" lang="zh-CN" altLang="en-US" dirty="0"/>
              <a:t>硬件的实现细节和参数，这部分是不开源的。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最下面就是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内核层，一些重要的驱动比如</a:t>
            </a:r>
            <a:r>
              <a:rPr kumimoji="1" lang="en-US" altLang="zh-CN" dirty="0"/>
              <a:t>binder</a:t>
            </a:r>
            <a:r>
              <a:rPr kumimoji="1" lang="zh-CN" altLang="en-US" dirty="0"/>
              <a:t>驱动是注册在这一层的。</a:t>
            </a:r>
            <a:endParaRPr kumimoji="1" lang="en-US" altLang="zh-CN" dirty="0"/>
          </a:p>
          <a:p>
            <a:r>
              <a:rPr kumimoji="1" lang="zh-CN" altLang="en-US" dirty="0"/>
              <a:t>如果你能回答出以上这些，这道题就算是</a:t>
            </a:r>
            <a:r>
              <a:rPr kumimoji="1" lang="en-US" altLang="zh-CN" dirty="0"/>
              <a:t>80</a:t>
            </a:r>
            <a:r>
              <a:rPr kumimoji="1" lang="zh-CN" altLang="en-US" dirty="0"/>
              <a:t>分拿到了。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CF106-27BA-B64F-B07A-A839E69B7D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我们再来看看</a:t>
            </a:r>
            <a:r>
              <a:rPr kumimoji="1" lang="en-US" altLang="zh-CN" dirty="0"/>
              <a:t>100</a:t>
            </a:r>
            <a:r>
              <a:rPr kumimoji="1" lang="zh-CN" altLang="en-US" dirty="0"/>
              <a:t>分该怎么答，在拿到了</a:t>
            </a:r>
            <a:r>
              <a:rPr kumimoji="1" lang="en-US" altLang="zh-CN" dirty="0"/>
              <a:t>80</a:t>
            </a:r>
            <a:r>
              <a:rPr kumimoji="1" lang="zh-CN" altLang="en-US" dirty="0"/>
              <a:t>分之后呢，适当地做一下延伸，目的呢是印证这个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的系统架构，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其实呢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的各个模块都差不多，都是有个系统服务，然后从应用层先通过</a:t>
            </a:r>
            <a:r>
              <a:rPr kumimoji="1" lang="en-US" altLang="zh-CN" dirty="0"/>
              <a:t>IPC</a:t>
            </a:r>
            <a:r>
              <a:rPr kumimoji="1" lang="zh-CN" altLang="en-US" dirty="0"/>
              <a:t>调用到系统服务进程，而这个系统服务呢可以分为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层和</a:t>
            </a:r>
            <a:r>
              <a:rPr kumimoji="1" lang="en-US" altLang="zh-CN" dirty="0"/>
              <a:t>Native</a:t>
            </a:r>
            <a:r>
              <a:rPr kumimoji="1" lang="zh-CN" altLang="en-US" dirty="0"/>
              <a:t>层，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层是对上的，</a:t>
            </a:r>
            <a:r>
              <a:rPr kumimoji="1" lang="en-US" altLang="zh-CN" dirty="0"/>
              <a:t>Native</a:t>
            </a:r>
            <a:r>
              <a:rPr kumimoji="1" lang="zh-CN" altLang="en-US" dirty="0"/>
              <a:t>层是对下的，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和</a:t>
            </a:r>
            <a:r>
              <a:rPr kumimoji="1" lang="en-US" altLang="zh-CN" dirty="0"/>
              <a:t>Native</a:t>
            </a:r>
            <a:endParaRPr kumimoji="1" lang="en-US" altLang="zh-CN" dirty="0"/>
          </a:p>
          <a:p>
            <a:r>
              <a:rPr kumimoji="1" lang="zh-CN" altLang="en-US" dirty="0"/>
              <a:t>之间是通过</a:t>
            </a:r>
            <a:r>
              <a:rPr kumimoji="1" lang="en-US" altLang="zh-CN" dirty="0"/>
              <a:t>JNI</a:t>
            </a:r>
            <a:r>
              <a:rPr kumimoji="1" lang="zh-CN" altLang="en-US" dirty="0"/>
              <a:t>衔接的，而且呢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层和</a:t>
            </a:r>
            <a:r>
              <a:rPr kumimoji="1" lang="en-US" altLang="zh-CN" dirty="0"/>
              <a:t>Native</a:t>
            </a:r>
            <a:r>
              <a:rPr kumimoji="1" lang="zh-CN" altLang="en-US" dirty="0"/>
              <a:t>层的对象互相绑定的，所以呢不论是你从上调到下面，还是从下面回调到上面都没有问题。</a:t>
            </a:r>
            <a:endParaRPr kumimoji="1" lang="en-US" altLang="zh-CN" dirty="0"/>
          </a:p>
          <a:p>
            <a:r>
              <a:rPr kumimoji="1" lang="en-US" altLang="zh-CN" dirty="0"/>
              <a:t>Native</a:t>
            </a:r>
            <a:r>
              <a:rPr kumimoji="1" lang="zh-CN" altLang="en-US" dirty="0"/>
              <a:t>层再往后如果不需要跟硬件打交道的就不用再往下走了，如果要跟硬件打交道的比如蓝牙这样的，还要往下走到</a:t>
            </a:r>
            <a:r>
              <a:rPr kumimoji="1" lang="en-US" altLang="zh-CN" dirty="0"/>
              <a:t>HAL</a:t>
            </a:r>
            <a:r>
              <a:rPr kumimoji="1" lang="zh-CN" altLang="en-US" dirty="0"/>
              <a:t>层，然后是蓝牙协议栈和驱动。</a:t>
            </a:r>
            <a:endParaRPr kumimoji="1" lang="en-US" altLang="zh-CN" dirty="0"/>
          </a:p>
          <a:p>
            <a:r>
              <a:rPr kumimoji="1" lang="zh-CN" altLang="en-US" dirty="0"/>
              <a:t>有一些特殊的，比如</a:t>
            </a:r>
            <a:r>
              <a:rPr kumimoji="1" lang="en-US" altLang="zh-CN" dirty="0"/>
              <a:t>binder</a:t>
            </a:r>
            <a:r>
              <a:rPr kumimoji="1" lang="zh-CN" altLang="en-US" dirty="0"/>
              <a:t>这样的，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自己独有的，</a:t>
            </a:r>
            <a:r>
              <a:rPr kumimoji="1" lang="en-US" altLang="zh-CN" dirty="0"/>
              <a:t>native</a:t>
            </a:r>
            <a:r>
              <a:rPr kumimoji="1" lang="zh-CN" altLang="en-US" dirty="0"/>
              <a:t>层之后就不用走</a:t>
            </a:r>
            <a:r>
              <a:rPr kumimoji="1" lang="en-US" altLang="zh-CN" dirty="0"/>
              <a:t>HAL</a:t>
            </a:r>
            <a:r>
              <a:rPr kumimoji="1" lang="zh-CN" altLang="en-US" dirty="0"/>
              <a:t>层，直接跟</a:t>
            </a:r>
            <a:r>
              <a:rPr kumimoji="1" lang="en-US" altLang="zh-CN" dirty="0"/>
              <a:t>binder</a:t>
            </a:r>
            <a:r>
              <a:rPr kumimoji="1" lang="zh-CN" altLang="en-US" dirty="0"/>
              <a:t>驱动打交道就行了。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我们平时读代码的时候脑海里就要有这么一个大的框架，这样读起源码来就会顺畅很多。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面试的时候呢，大家可以结合自己的项目，或者是自己比较熟的一个模块，也这么顺着这个框架，从上到下给面试官捋一遍，那这个就算是画龙点睛了。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比如你做智能家居的，你可以说说蓝牙、</a:t>
            </a:r>
            <a:r>
              <a:rPr kumimoji="1" lang="en-US" altLang="zh-CN" dirty="0"/>
              <a:t>WIFI</a:t>
            </a:r>
            <a:endParaRPr kumimoji="1" lang="en-US" altLang="zh-CN" dirty="0"/>
          </a:p>
          <a:p>
            <a:r>
              <a:rPr kumimoji="1" lang="zh-CN" altLang="en-US" dirty="0"/>
              <a:t>你做短视频的，你可以说说</a:t>
            </a:r>
            <a:r>
              <a:rPr kumimoji="1" lang="en-US" altLang="zh-CN" dirty="0"/>
              <a:t>Camera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Audio</a:t>
            </a:r>
            <a:endParaRPr kumimoji="1" lang="en-US" altLang="zh-CN" dirty="0"/>
          </a:p>
          <a:p>
            <a:r>
              <a:rPr kumimoji="1" lang="zh-CN" altLang="en-US" dirty="0"/>
              <a:t>实在没什么说的，你可以说说</a:t>
            </a:r>
            <a:r>
              <a:rPr kumimoji="1" lang="en-US" altLang="zh-CN" dirty="0"/>
              <a:t>binder</a:t>
            </a:r>
            <a:r>
              <a:rPr kumimoji="1" lang="zh-CN" altLang="en-US" dirty="0"/>
              <a:t>吧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CF106-27BA-B64F-B07A-A839E69B7D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这里再给大家总结下面试技巧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第一个，细节，细节，细节，重要的事情说三遍，对一个问题，你能给出重要细节，而不只是空洞泛泛的东西，那么你会给人强烈的暗示，你对这个东西是真的很熟了。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所以面试的时候一定要注意细节。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第二个呢，要注意回避知识盲区。要了解细节，需要我们真正搞懂这个问题，但是呢，知识盲区总是会有的，你就算是大牛，也总会有一些不知道的东西。所以，我们要注意回避知识盲区，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对于一些没把握的东西，我们压根最好别提，如果你明明不是太清楚，还提了这个东西，说这个东西可能，大概，应该怎么怎么样的话，那就糟了，对面试官来说这就是个突破口了，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他说不定就要跟你讨论讨论这个东西。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第三个呢，就是要主动深入，有技巧的引导面试官。我们一方面回避我们不太熟的，一方面呢对我们比较熟的部分主动深入，这样主动权就掌握在我们手里了，就避免了面试官在别的地方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对我们穷追猛打。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最后一个呢，就是触类旁通，横向延伸，这个就是一个重要的加分项了。上面的主动深入呢属于纵向的，让面试官看到你的深度。而这里的横向延伸呢，让面试官看到你的广度，这一下子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就能和别的候选人拉开差距了，当然了，这个呢也需要我们平时多学习，多积累。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CF106-27BA-B64F-B07A-A839E69B7D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最后呢，我再跟大家总结一下这道题的答题思路，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我们首先要熟练地画出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的分层架构图，然后呢要逻辑清晰地讲出来每层是干什么的，不要让面试官觉得你是背的，而是</a:t>
            </a:r>
            <a:endParaRPr kumimoji="1" lang="en-US" altLang="zh-CN" dirty="0"/>
          </a:p>
          <a:p>
            <a:r>
              <a:rPr kumimoji="1" lang="zh-CN" altLang="en-US" dirty="0"/>
              <a:t>边说边进行分析，为什么需要这一层，每一层里主要有哪些模块，为什么需要有这个模块。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如果单纯地说这一层有</a:t>
            </a:r>
            <a:r>
              <a:rPr kumimoji="1" lang="en-US" altLang="zh-CN" dirty="0"/>
              <a:t>AMS,</a:t>
            </a:r>
            <a:r>
              <a:rPr kumimoji="1" lang="zh-CN" altLang="en-US" dirty="0"/>
              <a:t> </a:t>
            </a:r>
            <a:r>
              <a:rPr kumimoji="1" lang="en-US" altLang="zh-CN" dirty="0"/>
              <a:t>PMS,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WMS</a:t>
            </a:r>
            <a:r>
              <a:rPr kumimoji="1" lang="zh-CN" altLang="en-US" dirty="0"/>
              <a:t>这个是不够的，我们要说一下这个</a:t>
            </a:r>
            <a:r>
              <a:rPr kumimoji="1" lang="en-US" altLang="zh-CN" dirty="0"/>
              <a:t>AMS</a:t>
            </a:r>
            <a:r>
              <a:rPr kumimoji="1" lang="zh-CN" altLang="en-US" dirty="0"/>
              <a:t>是干嘛的，</a:t>
            </a:r>
            <a:r>
              <a:rPr kumimoji="1" lang="en-US" altLang="zh-CN" dirty="0"/>
              <a:t>PMS</a:t>
            </a:r>
            <a:r>
              <a:rPr kumimoji="1" lang="zh-CN" altLang="en-US" dirty="0"/>
              <a:t>是干嘛的，这样顺便提一下这些模块的作用，效果会更好。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r>
              <a:rPr kumimoji="1" lang="zh-CN" altLang="en-US" dirty="0"/>
              <a:t>最后呢，拔高的部分来了，你要主动深入，选择一个你比较熟悉的功能，讲一讲从上到下的架构，</a:t>
            </a:r>
            <a:endParaRPr kumimoji="1" lang="en-US" altLang="zh-CN" dirty="0"/>
          </a:p>
          <a:p>
            <a:r>
              <a:rPr kumimoji="1" lang="zh-CN" altLang="en-US" dirty="0"/>
              <a:t>主动向面试官展示，一方面你除了做好你的工作外，还业余主动去深入了解这个模块的底层原理，很有钻研精神，很好学，另一方面，你能从这个问题，联想到其它的方面，并且能反过来印证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架构，说明你真正理解并把握了，你的知识体系非常系统化。而这是作为一个高级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工程师必备的功底，你需要将你掌握的各方面的技术串起来，融会贯通，并且能做到触类旁通，</a:t>
            </a:r>
            <a:endParaRPr kumimoji="1" lang="en-US" altLang="zh-CN" dirty="0"/>
          </a:p>
          <a:p>
            <a:r>
              <a:rPr kumimoji="1" lang="zh-CN" altLang="en-US" dirty="0"/>
              <a:t>只有这样呢，你在实际工作中呢才会更有创造性，解决问题的能力才会更好。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CF106-27BA-B64F-B07A-A839E69B7D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63"/>
            <a:ext cx="6858000" cy="179110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140"/>
            <a:ext cx="6858000" cy="124210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757A-C0D1-C948-9F68-29410F7E026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5F00-9E57-C448-98C8-494F441F59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757A-C0D1-C948-9F68-29410F7E026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5F00-9E57-C448-98C8-494F441F59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906"/>
            <a:ext cx="1971675" cy="435986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906"/>
            <a:ext cx="5800725" cy="4359865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757A-C0D1-C948-9F68-29410F7E026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5F00-9E57-C448-98C8-494F441F59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757A-C0D1-C948-9F68-29410F7E026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5F00-9E57-C448-98C8-494F441F59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94"/>
            <a:ext cx="7886700" cy="21400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2877"/>
            <a:ext cx="7886700" cy="112539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757A-C0D1-C948-9F68-29410F7E026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5F00-9E57-C448-98C8-494F441F59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369529"/>
            <a:ext cx="3886200" cy="3264242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369529"/>
            <a:ext cx="3886200" cy="3264242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757A-C0D1-C948-9F68-29410F7E026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5F00-9E57-C448-98C8-494F441F59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906"/>
            <a:ext cx="7886700" cy="994397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1" y="1261158"/>
            <a:ext cx="3868340" cy="618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1" y="1879232"/>
            <a:ext cx="3868340" cy="2764067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1158"/>
            <a:ext cx="3887391" cy="618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232"/>
            <a:ext cx="3887391" cy="2764067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757A-C0D1-C948-9F68-29410F7E026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5F00-9E57-C448-98C8-494F441F59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757A-C0D1-C948-9F68-29410F7E026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5F00-9E57-C448-98C8-494F441F59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757A-C0D1-C948-9F68-29410F7E026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5F00-9E57-C448-98C8-494F441F59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78"/>
            <a:ext cx="2949178" cy="120042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740736"/>
            <a:ext cx="4629150" cy="365604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399"/>
            <a:ext cx="2949178" cy="285933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757A-C0D1-C948-9F68-29410F7E026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5F00-9E57-C448-98C8-494F441F59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78"/>
            <a:ext cx="2949178" cy="120042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736"/>
            <a:ext cx="4629150" cy="365604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399"/>
            <a:ext cx="2949178" cy="285933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757A-C0D1-C948-9F68-29410F7E026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5F00-9E57-C448-98C8-494F441F59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906"/>
            <a:ext cx="7886700" cy="994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529"/>
            <a:ext cx="7886700" cy="3264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342"/>
            <a:ext cx="2057400" cy="273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8757A-C0D1-C948-9F68-29410F7E026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342"/>
            <a:ext cx="3086100" cy="273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342"/>
            <a:ext cx="2057400" cy="273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25F00-9E57-C448-98C8-494F441F59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88883" y="2364555"/>
            <a:ext cx="4211955" cy="4375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kumimoji="1" lang="zh-CN" altLang="en-US" sz="225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请说一下</a:t>
            </a:r>
            <a:r>
              <a:rPr kumimoji="1" lang="en-US" altLang="zh-CN" sz="225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Android</a:t>
            </a:r>
            <a:r>
              <a:rPr kumimoji="1" lang="zh-CN" altLang="en-US" sz="225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的系统架构？</a:t>
            </a:r>
            <a:endParaRPr kumimoji="1" lang="zh-CN" altLang="en-US" sz="225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88406" y="429684"/>
            <a:ext cx="4183380" cy="4375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kumimoji="1" lang="zh-CN" altLang="en-US" sz="225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面试官视角：这道题怎么打分？</a:t>
            </a:r>
            <a:endParaRPr kumimoji="1" lang="zh-CN" altLang="en-US" sz="225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49045" y="1557020"/>
            <a:ext cx="630428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画出系统架构图，并能简单说明 （</a:t>
            </a:r>
            <a:r>
              <a:rPr kumimoji="1" lang="en-US" alt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60</a:t>
            </a:r>
            <a:r>
              <a:rPr kumimoji="1"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kumimoji="1"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charset="0"/>
              <a:buChar char="u"/>
            </a:pPr>
            <a:endParaRPr kumimoji="1"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charset="0"/>
              <a:buChar char="u"/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补充更多细节，比如每一层重要模块的作用（</a:t>
            </a:r>
            <a:r>
              <a:rPr kumimoji="1" lang="en-US" alt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80</a:t>
            </a:r>
            <a:r>
              <a:rPr kumimoji="1"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kumimoji="1"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charset="0"/>
              <a:buChar char="u"/>
            </a:pPr>
            <a:endParaRPr kumimoji="1"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charset="0"/>
              <a:buChar char="u"/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是否能触类旁通，横向举例印证 （</a:t>
            </a:r>
            <a:r>
              <a:rPr kumimoji="1" lang="en-US" alt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100</a:t>
            </a:r>
            <a:r>
              <a:rPr kumimoji="1"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kumimoji="1"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4469" y="482102"/>
            <a:ext cx="5573949" cy="418046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24585" y="2268220"/>
            <a:ext cx="10337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60</a:t>
            </a:r>
            <a:r>
              <a:rPr lang="zh-CN" altLang="zh-CN" sz="3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</a:t>
            </a:r>
            <a:endParaRPr lang="zh-CN" altLang="zh-CN" sz="30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1417" y="582"/>
            <a:ext cx="3492936" cy="51435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24585" y="2268220"/>
            <a:ext cx="10337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80</a:t>
            </a:r>
            <a:r>
              <a:rPr lang="zh-CN" altLang="zh-CN" sz="3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</a:t>
            </a:r>
            <a:endParaRPr lang="zh-CN" altLang="zh-CN" sz="30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37635" y="2206625"/>
            <a:ext cx="126873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</a:t>
            </a:r>
            <a:r>
              <a:rPr lang="zh-CN" altLang="zh-CN" sz="3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</a:t>
            </a:r>
            <a:endParaRPr lang="zh-CN" altLang="zh-CN" sz="30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面试技巧</a:t>
            </a:r>
            <a:endParaRPr kumimoji="1" lang="zh-CN" altLang="en-US" sz="3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8105" y="1493354"/>
            <a:ext cx="7886700" cy="3264242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charset="0"/>
              <a:buChar char="u"/>
            </a:pP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细节，细节，细节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Clr>
                <a:srgbClr val="C00000"/>
              </a:buClr>
              <a:buFont typeface="Wingdings" panose="05000000000000000000" charset="0"/>
              <a:buChar char="u"/>
            </a:pPr>
            <a:endParaRPr kumimoji="1"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Clr>
                <a:srgbClr val="C00000"/>
              </a:buClr>
              <a:buFont typeface="Wingdings" panose="05000000000000000000" charset="0"/>
              <a:buChar char="u"/>
            </a:pP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回避知识盲区</a:t>
            </a:r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Clr>
                <a:srgbClr val="C00000"/>
              </a:buClr>
              <a:buFont typeface="Wingdings" panose="05000000000000000000" charset="0"/>
              <a:buChar char="u"/>
            </a:pPr>
            <a:endParaRPr kumimoji="1"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Clr>
                <a:srgbClr val="C00000"/>
              </a:buClr>
              <a:buFont typeface="Wingdings" panose="05000000000000000000" charset="0"/>
              <a:buChar char="u"/>
            </a:pP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主动深入，有技巧的引导面试官</a:t>
            </a:r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Clr>
                <a:srgbClr val="C00000"/>
              </a:buClr>
              <a:buFont typeface="Wingdings" panose="05000000000000000000" charset="0"/>
              <a:buChar char="u"/>
            </a:pPr>
            <a:endParaRPr kumimoji="1"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Clr>
                <a:srgbClr val="C00000"/>
              </a:buClr>
              <a:buFont typeface="Wingdings" panose="05000000000000000000" charset="0"/>
              <a:buChar char="u"/>
            </a:pP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触类旁通，横向延伸</a:t>
            </a:r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6117"/>
            <a:ext cx="7886700" cy="994172"/>
          </a:xfrm>
        </p:spPr>
        <p:txBody>
          <a:bodyPr/>
          <a:lstStyle/>
          <a:p>
            <a:pPr algn="ctr"/>
            <a:r>
              <a:rPr kumimoji="1"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endParaRPr kumimoji="1" lang="zh-CN" altLang="en-US" sz="3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WPS 演示</Application>
  <PresentationFormat>宽屏</PresentationFormat>
  <Paragraphs>30</Paragraphs>
  <Slides>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等线 Light</vt:lpstr>
      <vt:lpstr>微软雅黑</vt:lpstr>
      <vt:lpstr>Arial Unicode MS</vt:lpstr>
      <vt:lpstr>等线</vt:lpstr>
      <vt:lpstr>Wingdings</vt:lpstr>
      <vt:lpstr>Office 主题​​</vt:lpstr>
      <vt:lpstr>请说一下Android的系统架构？</vt:lpstr>
      <vt:lpstr>面试官视角：这道题怎么打分？</vt:lpstr>
      <vt:lpstr>PowerPoint 演示文稿</vt:lpstr>
      <vt:lpstr>PowerPoint 演示文稿</vt:lpstr>
      <vt:lpstr>PowerPoint 演示文稿</vt:lpstr>
      <vt:lpstr>面试技巧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请说明一下Android的系统架构？</dc:title>
  <dc:creator>Microsoft Office User</dc:creator>
  <cp:lastModifiedBy>慕课网-教学设计</cp:lastModifiedBy>
  <cp:revision>333</cp:revision>
  <dcterms:created xsi:type="dcterms:W3CDTF">2019-01-23T01:44:00Z</dcterms:created>
  <dcterms:modified xsi:type="dcterms:W3CDTF">2019-01-25T09:14:30Z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