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57" r:id="rId4"/>
    <p:sldId id="259" r:id="rId5"/>
    <p:sldId id="260"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4142"/>
  </p:normalViewPr>
  <p:slideViewPr>
    <p:cSldViewPr snapToGrid="0" snapToObjects="1">
      <p:cViewPr varScale="1">
        <p:scale>
          <a:sx n="69" d="100"/>
          <a:sy n="69" d="100"/>
        </p:scale>
        <p:origin x="2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0A62F-AA9E-E743-A6FF-0BD35258283D}" type="datetimeFigureOut">
              <a:rPr kumimoji="1" lang="zh-CN" altLang="en-US" smtClean="0"/>
              <a:t>2019/1/21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DA678-C116-FF4C-8616-264328F5C060}" type="slidenum">
              <a:rPr kumimoji="1" lang="zh-CN" altLang="en-US" smtClean="0"/>
              <a:t>‹#›</a:t>
            </a:fld>
            <a:endParaRPr kumimoji="1" lang="zh-CN" altLang="en-US"/>
          </a:p>
        </p:txBody>
      </p:sp>
    </p:spTree>
    <p:extLst>
      <p:ext uri="{BB962C8B-B14F-4D97-AF65-F5344CB8AC3E}">
        <p14:creationId xmlns:p14="http://schemas.microsoft.com/office/powerpoint/2010/main" val="291435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大家好，我是风语，欢迎大家来跟我一起学习</a:t>
            </a:r>
            <a:r>
              <a:rPr kumimoji="1" lang="en-US" altLang="zh-CN" dirty="0"/>
              <a:t>《Android</a:t>
            </a:r>
            <a:r>
              <a:rPr kumimoji="1" lang="zh-CN" altLang="en-US" dirty="0"/>
              <a:t>高级面试</a:t>
            </a:r>
            <a:r>
              <a:rPr kumimoji="1" lang="en-US" altLang="zh-CN" dirty="0"/>
              <a:t>-framework</a:t>
            </a:r>
            <a:r>
              <a:rPr kumimoji="1" lang="zh-CN" altLang="en-US" dirty="0"/>
              <a:t>专场</a:t>
            </a:r>
            <a:r>
              <a:rPr kumimoji="1" lang="en-US" altLang="zh-CN" dirty="0"/>
              <a:t>》</a:t>
            </a:r>
            <a:r>
              <a:rPr kumimoji="1" lang="zh-CN" altLang="en-US" dirty="0"/>
              <a:t>这门课程</a:t>
            </a:r>
          </a:p>
        </p:txBody>
      </p:sp>
      <p:sp>
        <p:nvSpPr>
          <p:cNvPr id="4" name="灯片编号占位符 3"/>
          <p:cNvSpPr>
            <a:spLocks noGrp="1"/>
          </p:cNvSpPr>
          <p:nvPr>
            <p:ph type="sldNum" sz="quarter" idx="5"/>
          </p:nvPr>
        </p:nvSpPr>
        <p:spPr/>
        <p:txBody>
          <a:bodyPr/>
          <a:lstStyle/>
          <a:p>
            <a:fld id="{6C0DA678-C116-FF4C-8616-264328F5C060}" type="slidenum">
              <a:rPr kumimoji="1" lang="zh-CN" altLang="en-US" smtClean="0"/>
              <a:t>1</a:t>
            </a:fld>
            <a:endParaRPr kumimoji="1" lang="zh-CN" altLang="en-US"/>
          </a:p>
        </p:txBody>
      </p:sp>
    </p:spTree>
    <p:extLst>
      <p:ext uri="{BB962C8B-B14F-4D97-AF65-F5344CB8AC3E}">
        <p14:creationId xmlns:p14="http://schemas.microsoft.com/office/powerpoint/2010/main" val="67061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这是一门什么样的课呢？</a:t>
            </a:r>
            <a:endParaRPr kumimoji="1" lang="en-US" altLang="zh-CN" dirty="0"/>
          </a:p>
          <a:p>
            <a:endParaRPr kumimoji="1" lang="en-US" altLang="zh-CN" dirty="0"/>
          </a:p>
          <a:p>
            <a:r>
              <a:rPr kumimoji="1" lang="zh-CN" altLang="en-US" dirty="0"/>
              <a:t>这是一门系统讲解</a:t>
            </a:r>
            <a:r>
              <a:rPr kumimoji="1" lang="en-US" altLang="zh-CN" dirty="0"/>
              <a:t>Android</a:t>
            </a:r>
            <a:r>
              <a:rPr kumimoji="1" lang="zh-CN" altLang="en-US" dirty="0"/>
              <a:t> </a:t>
            </a:r>
            <a:r>
              <a:rPr kumimoji="1" lang="en-US" altLang="zh-CN" dirty="0"/>
              <a:t>Framework</a:t>
            </a:r>
            <a:r>
              <a:rPr kumimoji="1" lang="zh-CN" altLang="en-US" dirty="0"/>
              <a:t>底层原理的课程</a:t>
            </a:r>
            <a:endParaRPr kumimoji="1" lang="en-US" altLang="zh-CN" dirty="0"/>
          </a:p>
          <a:p>
            <a:r>
              <a:rPr kumimoji="1" lang="zh-CN" altLang="en-US" dirty="0"/>
              <a:t>如果想成为一名优秀的高级</a:t>
            </a:r>
            <a:r>
              <a:rPr kumimoji="1" lang="en-US" altLang="zh-CN" dirty="0"/>
              <a:t>Android</a:t>
            </a:r>
            <a:r>
              <a:rPr kumimoji="1" lang="zh-CN" altLang="en-US" dirty="0"/>
              <a:t>工程师，那么深入了解</a:t>
            </a:r>
            <a:r>
              <a:rPr kumimoji="1" lang="en-US" altLang="zh-CN" dirty="0"/>
              <a:t>Android</a:t>
            </a:r>
            <a:r>
              <a:rPr kumimoji="1" lang="zh-CN" altLang="en-US" dirty="0"/>
              <a:t> </a:t>
            </a:r>
            <a:r>
              <a:rPr kumimoji="1" lang="en-US" altLang="zh-CN" dirty="0"/>
              <a:t>Framework</a:t>
            </a:r>
            <a:r>
              <a:rPr kumimoji="1" lang="zh-CN" altLang="en-US" dirty="0"/>
              <a:t>是非常有必要的。</a:t>
            </a:r>
            <a:endParaRPr kumimoji="1" lang="en-US" altLang="zh-CN" dirty="0"/>
          </a:p>
          <a:p>
            <a:r>
              <a:rPr kumimoji="1" lang="zh-CN" altLang="en-US" dirty="0"/>
              <a:t>这门课呢会从系统服务，到四大组件，再到消息通信和</a:t>
            </a:r>
            <a:r>
              <a:rPr kumimoji="1" lang="en-US" altLang="zh-CN" dirty="0"/>
              <a:t>UI</a:t>
            </a:r>
            <a:r>
              <a:rPr kumimoji="1" lang="zh-CN" altLang="en-US" dirty="0"/>
              <a:t>体系进行系统和深入地讲解，让大家对</a:t>
            </a:r>
            <a:r>
              <a:rPr kumimoji="1" lang="en-US" altLang="zh-CN" dirty="0"/>
              <a:t>Android</a:t>
            </a:r>
            <a:r>
              <a:rPr kumimoji="1" lang="zh-CN" altLang="en-US" dirty="0"/>
              <a:t> </a:t>
            </a:r>
            <a:r>
              <a:rPr kumimoji="1" lang="en-US" altLang="zh-CN" dirty="0"/>
              <a:t>Framework</a:t>
            </a:r>
            <a:r>
              <a:rPr kumimoji="1" lang="zh-CN" altLang="en-US" dirty="0"/>
              <a:t>底层原理有一个全方位的认识。</a:t>
            </a:r>
            <a:endParaRPr kumimoji="1" lang="en-US" altLang="zh-CN" dirty="0"/>
          </a:p>
          <a:p>
            <a:endParaRPr kumimoji="1" lang="en-US" altLang="zh-CN" dirty="0"/>
          </a:p>
          <a:p>
            <a:r>
              <a:rPr kumimoji="1" lang="zh-CN" altLang="en-US" dirty="0"/>
              <a:t>这也是一门融合了高级</a:t>
            </a:r>
            <a:r>
              <a:rPr kumimoji="1" lang="en-US" altLang="zh-CN" dirty="0"/>
              <a:t>Android</a:t>
            </a:r>
            <a:r>
              <a:rPr kumimoji="1" lang="zh-CN" altLang="en-US" dirty="0"/>
              <a:t>工程师关于</a:t>
            </a:r>
            <a:r>
              <a:rPr kumimoji="1" lang="en-US" altLang="zh-CN" dirty="0"/>
              <a:t>Framework</a:t>
            </a:r>
            <a:r>
              <a:rPr kumimoji="1" lang="zh-CN" altLang="en-US" dirty="0"/>
              <a:t>面试技巧的课程</a:t>
            </a:r>
            <a:endParaRPr kumimoji="1" lang="en-US" altLang="zh-CN" dirty="0"/>
          </a:p>
          <a:p>
            <a:r>
              <a:rPr kumimoji="1" lang="zh-CN" altLang="en-US" dirty="0"/>
              <a:t>在这门课程里我会围绕高级</a:t>
            </a:r>
            <a:r>
              <a:rPr kumimoji="1" lang="en-US" altLang="zh-CN" dirty="0"/>
              <a:t>Android</a:t>
            </a:r>
            <a:r>
              <a:rPr kumimoji="1" lang="zh-CN" altLang="en-US" dirty="0"/>
              <a:t>工程师面试中常见的</a:t>
            </a:r>
            <a:r>
              <a:rPr kumimoji="1" lang="en-US" altLang="zh-CN" dirty="0"/>
              <a:t>framework</a:t>
            </a:r>
            <a:r>
              <a:rPr kumimoji="1" lang="zh-CN" altLang="en-US" dirty="0"/>
              <a:t>问题来进行深入而全面的剖析，让大家对这些问题的要点和难点了然于胸，从而在面试中拿到高分。</a:t>
            </a:r>
            <a:endParaRPr kumimoji="1" lang="en-US" altLang="zh-CN" dirty="0"/>
          </a:p>
        </p:txBody>
      </p:sp>
      <p:sp>
        <p:nvSpPr>
          <p:cNvPr id="4" name="灯片编号占位符 3"/>
          <p:cNvSpPr>
            <a:spLocks noGrp="1"/>
          </p:cNvSpPr>
          <p:nvPr>
            <p:ph type="sldNum" sz="quarter" idx="5"/>
          </p:nvPr>
        </p:nvSpPr>
        <p:spPr/>
        <p:txBody>
          <a:bodyPr/>
          <a:lstStyle/>
          <a:p>
            <a:fld id="{6C0DA678-C116-FF4C-8616-264328F5C060}" type="slidenum">
              <a:rPr kumimoji="1" lang="zh-CN" altLang="en-US" smtClean="0"/>
              <a:t>2</a:t>
            </a:fld>
            <a:endParaRPr kumimoji="1" lang="zh-CN" altLang="en-US"/>
          </a:p>
        </p:txBody>
      </p:sp>
    </p:spTree>
    <p:extLst>
      <p:ext uri="{BB962C8B-B14F-4D97-AF65-F5344CB8AC3E}">
        <p14:creationId xmlns:p14="http://schemas.microsoft.com/office/powerpoint/2010/main" val="111036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再来说一说这门课程的特色与收获，</a:t>
            </a:r>
            <a:endParaRPr kumimoji="1" lang="en-US" altLang="zh-CN" dirty="0"/>
          </a:p>
          <a:p>
            <a:endParaRPr kumimoji="1" lang="en-US" altLang="zh-CN" dirty="0"/>
          </a:p>
          <a:p>
            <a:r>
              <a:rPr kumimoji="1" lang="zh-CN" altLang="en-US" dirty="0"/>
              <a:t>首先呢，这门课不单是讲</a:t>
            </a:r>
            <a:r>
              <a:rPr kumimoji="1" lang="en-US" altLang="zh-CN" dirty="0"/>
              <a:t>framework</a:t>
            </a:r>
            <a:r>
              <a:rPr kumimoji="1" lang="zh-CN" altLang="en-US" dirty="0"/>
              <a:t>原理的，而是同时也会和面试完美结合，学了这门课之后不论是面试，还是在平时的工作中，都会如虎添翼，游刃有余。</a:t>
            </a:r>
            <a:endParaRPr kumimoji="1" lang="en-US" altLang="zh-CN" dirty="0"/>
          </a:p>
          <a:p>
            <a:endParaRPr kumimoji="1" lang="en-US" altLang="zh-CN" dirty="0"/>
          </a:p>
          <a:p>
            <a:r>
              <a:rPr kumimoji="1" lang="zh-CN" altLang="en-US" dirty="0"/>
              <a:t>其次呢，这门课和市面上大多数资料是不一样的，不会过于钻到代码细节中，让你枯燥无味，昏昏欲睡，或者被代码跳转搞得云里雾里，而是更多地从系统设计，整体流程以及核心脉络这几个方面来把握</a:t>
            </a:r>
            <a:r>
              <a:rPr kumimoji="1" lang="en-US" altLang="zh-CN" dirty="0"/>
              <a:t>framework</a:t>
            </a:r>
            <a:r>
              <a:rPr kumimoji="1" lang="zh-CN" altLang="en-US" dirty="0"/>
              <a:t>原理，我会尽可能地给</a:t>
            </a:r>
            <a:r>
              <a:rPr kumimoji="1" lang="en-US" altLang="zh-CN" dirty="0"/>
              <a:t>framework</a:t>
            </a:r>
            <a:r>
              <a:rPr kumimoji="1" lang="zh-CN" altLang="en-US" dirty="0"/>
              <a:t>以一种更容易理解的方式呈现给大家。让大家对</a:t>
            </a:r>
            <a:r>
              <a:rPr kumimoji="1" lang="en-US" altLang="zh-CN" dirty="0"/>
              <a:t>framework</a:t>
            </a:r>
            <a:r>
              <a:rPr kumimoji="1" lang="zh-CN" altLang="en-US" dirty="0"/>
              <a:t>底层原理做到知其然，更知其所以然。</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不仅如此呢，这门课还会有面试技巧和模拟面试环节，我会分享给大家，怎么样回答才能得拿高分，让升职加薪手到擒来。</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6C0DA678-C116-FF4C-8616-264328F5C060}" type="slidenum">
              <a:rPr kumimoji="1" lang="zh-CN" altLang="en-US" smtClean="0"/>
              <a:t>3</a:t>
            </a:fld>
            <a:endParaRPr kumimoji="1" lang="zh-CN" altLang="en-US"/>
          </a:p>
        </p:txBody>
      </p:sp>
    </p:spTree>
    <p:extLst>
      <p:ext uri="{BB962C8B-B14F-4D97-AF65-F5344CB8AC3E}">
        <p14:creationId xmlns:p14="http://schemas.microsoft.com/office/powerpoint/2010/main" val="278602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再来说一下整个课程的安排，整个课程呢分为</a:t>
            </a:r>
            <a:r>
              <a:rPr kumimoji="1" lang="en-US" altLang="zh-CN" dirty="0"/>
              <a:t>12</a:t>
            </a:r>
            <a:r>
              <a:rPr kumimoji="1" lang="zh-CN" altLang="en-US" dirty="0"/>
              <a:t>个大章，</a:t>
            </a:r>
            <a:endParaRPr kumimoji="1" lang="en-US" altLang="zh-CN" dirty="0"/>
          </a:p>
          <a:p>
            <a:endParaRPr kumimoji="1" lang="en-US" altLang="zh-CN" dirty="0"/>
          </a:p>
          <a:p>
            <a:r>
              <a:rPr kumimoji="1" lang="zh-CN" altLang="en-US" dirty="0"/>
              <a:t>第一章呢我会讲</a:t>
            </a:r>
            <a:r>
              <a:rPr kumimoji="1" lang="en-US" altLang="zh-CN" dirty="0"/>
              <a:t>Android</a:t>
            </a:r>
            <a:r>
              <a:rPr kumimoji="1" lang="zh-CN" altLang="en-US" dirty="0"/>
              <a:t>系统架构，让大家对</a:t>
            </a:r>
            <a:r>
              <a:rPr kumimoji="1" lang="en-US" altLang="zh-CN" dirty="0"/>
              <a:t>Android</a:t>
            </a:r>
            <a:r>
              <a:rPr kumimoji="1" lang="zh-CN" altLang="en-US" dirty="0"/>
              <a:t>系统从上层到底层有一个宏观的认识。</a:t>
            </a:r>
            <a:endParaRPr kumimoji="1" lang="en-US" altLang="zh-CN" dirty="0"/>
          </a:p>
          <a:p>
            <a:endParaRPr kumimoji="1" lang="en-US" altLang="zh-CN" dirty="0"/>
          </a:p>
          <a:p>
            <a:r>
              <a:rPr kumimoji="1" lang="zh-CN" altLang="en-US" dirty="0"/>
              <a:t>第二章呢是关于系统启动，包括系统的核心进程以及一些关键的系统服务是怎么启动的。</a:t>
            </a:r>
            <a:endParaRPr kumimoji="1" lang="en-US" altLang="zh-CN" dirty="0"/>
          </a:p>
          <a:p>
            <a:r>
              <a:rPr kumimoji="1" lang="zh-CN" altLang="en-US" dirty="0"/>
              <a:t>正是因为这些系统组件的启动，才为我们之后的应用能顺利跑起来奠定了坚实基础。</a:t>
            </a:r>
            <a:endParaRPr kumimoji="1" lang="en-US" altLang="zh-CN" dirty="0"/>
          </a:p>
          <a:p>
            <a:r>
              <a:rPr kumimoji="1" lang="zh-CN" altLang="en-US" dirty="0"/>
              <a:t>在后面的章节中我会讲到这些系统服务是如何与我们的应用之间进行交互的。</a:t>
            </a:r>
            <a:endParaRPr kumimoji="1" lang="en-US" altLang="zh-CN" dirty="0"/>
          </a:p>
          <a:p>
            <a:endParaRPr kumimoji="1" lang="en-US" altLang="zh-CN" dirty="0"/>
          </a:p>
          <a:p>
            <a:r>
              <a:rPr kumimoji="1" lang="zh-CN" altLang="en-US" dirty="0"/>
              <a:t>第三章呢是关于应用启动的，我会讲解应用是如何从无到有启动起来的，</a:t>
            </a:r>
            <a:endParaRPr kumimoji="1" lang="en-US" altLang="zh-CN" dirty="0"/>
          </a:p>
          <a:p>
            <a:r>
              <a:rPr kumimoji="1" lang="zh-CN" altLang="en-US" dirty="0"/>
              <a:t>从点击桌面图标开始到页面展示出来这中间到底发生了什么？</a:t>
            </a:r>
            <a:endParaRPr kumimoji="1" lang="en-US" altLang="zh-CN" dirty="0"/>
          </a:p>
          <a:p>
            <a:r>
              <a:rPr kumimoji="1" lang="zh-CN" altLang="en-US" dirty="0"/>
              <a:t>各个系统组件之间到底是怎么样默契地配合，才孵化出我们的应用程序的。</a:t>
            </a:r>
            <a:endParaRPr kumimoji="1" lang="en-US" altLang="zh-CN" dirty="0"/>
          </a:p>
          <a:p>
            <a:endParaRPr kumimoji="1" lang="en-US" altLang="zh-CN" dirty="0"/>
          </a:p>
          <a:p>
            <a:r>
              <a:rPr kumimoji="1" lang="zh-CN" altLang="en-US" dirty="0"/>
              <a:t>第四章呢是关于</a:t>
            </a:r>
            <a:r>
              <a:rPr kumimoji="1" lang="en-US" altLang="zh-CN" dirty="0"/>
              <a:t>Service</a:t>
            </a:r>
            <a:r>
              <a:rPr kumimoji="1" lang="zh-CN" altLang="en-US" dirty="0"/>
              <a:t>原理的，我会详细地讲解应用</a:t>
            </a:r>
            <a:r>
              <a:rPr kumimoji="1" lang="en-US" altLang="zh-CN" dirty="0"/>
              <a:t>Service</a:t>
            </a:r>
            <a:r>
              <a:rPr kumimoji="1" lang="zh-CN" altLang="en-US" dirty="0"/>
              <a:t>的启动和绑定流程</a:t>
            </a:r>
            <a:endParaRPr kumimoji="1" lang="en-US" altLang="zh-CN" dirty="0"/>
          </a:p>
          <a:p>
            <a:r>
              <a:rPr kumimoji="1" lang="zh-CN" altLang="en-US" dirty="0"/>
              <a:t>并且和系统级的</a:t>
            </a:r>
            <a:r>
              <a:rPr kumimoji="1" lang="en-US" altLang="zh-CN" dirty="0"/>
              <a:t>Service</a:t>
            </a:r>
            <a:r>
              <a:rPr kumimoji="1" lang="zh-CN" altLang="en-US" dirty="0"/>
              <a:t>从启动，注册和使用三个方面进行全方位地对比，让你加深对</a:t>
            </a:r>
            <a:r>
              <a:rPr kumimoji="1" lang="en-US" altLang="zh-CN" dirty="0"/>
              <a:t>service</a:t>
            </a:r>
            <a:r>
              <a:rPr kumimoji="1" lang="zh-CN" altLang="en-US" dirty="0"/>
              <a:t>的理解。</a:t>
            </a:r>
            <a:endParaRPr kumimoji="1" lang="en-US" altLang="zh-CN" dirty="0"/>
          </a:p>
          <a:p>
            <a:endParaRPr kumimoji="1" lang="en-US" altLang="zh-CN" dirty="0"/>
          </a:p>
          <a:p>
            <a:r>
              <a:rPr kumimoji="1" lang="zh-CN" altLang="en-US" dirty="0"/>
              <a:t>第五章呢是关于广播，我会系统地讲解广播发送和接收的整个流程，</a:t>
            </a:r>
            <a:endParaRPr kumimoji="1" lang="en-US" altLang="zh-CN" dirty="0"/>
          </a:p>
          <a:p>
            <a:r>
              <a:rPr kumimoji="1" lang="zh-CN" altLang="en-US" dirty="0"/>
              <a:t>此外呢我还会剖析静态广播和动态广播，本地广播和普通广播实现机制上的差异</a:t>
            </a:r>
            <a:endParaRPr kumimoji="1" lang="en-US" altLang="zh-CN" dirty="0"/>
          </a:p>
          <a:p>
            <a:endParaRPr kumimoji="1" lang="en-US" altLang="zh-CN" dirty="0"/>
          </a:p>
          <a:p>
            <a:r>
              <a:rPr kumimoji="1" lang="zh-CN" altLang="en-US" dirty="0"/>
              <a:t>第六章呢是关于</a:t>
            </a:r>
            <a:r>
              <a:rPr kumimoji="1" lang="en-US" altLang="zh-CN" dirty="0" err="1"/>
              <a:t>ContentProvider</a:t>
            </a:r>
            <a:r>
              <a:rPr kumimoji="1" lang="zh-CN" altLang="en-US" dirty="0"/>
              <a:t>，我会重点讲解</a:t>
            </a:r>
            <a:r>
              <a:rPr kumimoji="1" lang="en-US" altLang="zh-CN" dirty="0" err="1"/>
              <a:t>ContentProvider</a:t>
            </a:r>
            <a:r>
              <a:rPr kumimoji="1" lang="zh-CN" altLang="en-US" dirty="0"/>
              <a:t>的实现机制，</a:t>
            </a:r>
            <a:endParaRPr kumimoji="1" lang="en-US" altLang="zh-CN" dirty="0"/>
          </a:p>
          <a:p>
            <a:r>
              <a:rPr kumimoji="1" lang="zh-CN" altLang="en-US" dirty="0"/>
              <a:t>包括它是如何安装的，如何调用的，是怎么跨进程传输数据的等等。</a:t>
            </a:r>
            <a:endParaRPr kumimoji="1" lang="en-US" altLang="zh-CN" dirty="0"/>
          </a:p>
          <a:p>
            <a:endParaRPr kumimoji="1" lang="en-US" altLang="zh-CN" dirty="0"/>
          </a:p>
          <a:p>
            <a:r>
              <a:rPr kumimoji="1" lang="zh-CN" altLang="en-US" dirty="0"/>
              <a:t>第七章呢是关于</a:t>
            </a:r>
            <a:r>
              <a:rPr kumimoji="1" lang="en-US" altLang="zh-CN" dirty="0"/>
              <a:t>Context</a:t>
            </a:r>
            <a:r>
              <a:rPr kumimoji="1" lang="zh-CN" altLang="en-US" dirty="0"/>
              <a:t>机制，</a:t>
            </a:r>
            <a:r>
              <a:rPr kumimoji="1" lang="en-US" altLang="zh-CN" dirty="0"/>
              <a:t>Context</a:t>
            </a:r>
            <a:r>
              <a:rPr kumimoji="1" lang="zh-CN" altLang="en-US" dirty="0"/>
              <a:t>在</a:t>
            </a:r>
            <a:r>
              <a:rPr kumimoji="1" lang="en-US" altLang="zh-CN" dirty="0"/>
              <a:t>Android</a:t>
            </a:r>
            <a:r>
              <a:rPr kumimoji="1" lang="zh-CN" altLang="en-US" dirty="0"/>
              <a:t>应用中无处不在，但是有多少人</a:t>
            </a:r>
            <a:endParaRPr kumimoji="1" lang="en-US" altLang="zh-CN" dirty="0"/>
          </a:p>
          <a:p>
            <a:r>
              <a:rPr kumimoji="1" lang="zh-CN" altLang="en-US" dirty="0"/>
              <a:t>能真正地说清楚</a:t>
            </a:r>
            <a:r>
              <a:rPr kumimoji="1" lang="en-US" altLang="zh-CN" dirty="0"/>
              <a:t>Context</a:t>
            </a:r>
            <a:r>
              <a:rPr kumimoji="1" lang="zh-CN" altLang="en-US" dirty="0"/>
              <a:t>到底是什么呢，了解</a:t>
            </a:r>
            <a:r>
              <a:rPr kumimoji="1" lang="en-US" altLang="zh-CN" dirty="0"/>
              <a:t>Activity</a:t>
            </a:r>
            <a:r>
              <a:rPr kumimoji="1" lang="zh-CN" altLang="en-US" dirty="0"/>
              <a:t>的</a:t>
            </a:r>
            <a:r>
              <a:rPr kumimoji="1" lang="en-US" altLang="zh-CN" dirty="0"/>
              <a:t>Context</a:t>
            </a:r>
            <a:r>
              <a:rPr kumimoji="1" lang="zh-CN" altLang="en-US" dirty="0"/>
              <a:t>和</a:t>
            </a:r>
            <a:r>
              <a:rPr kumimoji="1" lang="en-US" altLang="zh-CN" dirty="0"/>
              <a:t>Service</a:t>
            </a:r>
            <a:r>
              <a:rPr kumimoji="1" lang="zh-CN" altLang="en-US" dirty="0"/>
              <a:t>以及</a:t>
            </a:r>
            <a:r>
              <a:rPr kumimoji="1" lang="en-US" altLang="zh-CN" dirty="0"/>
              <a:t>Application</a:t>
            </a:r>
            <a:r>
              <a:rPr kumimoji="1" lang="zh-CN" altLang="en-US" dirty="0"/>
              <a:t>的</a:t>
            </a:r>
            <a:r>
              <a:rPr kumimoji="1" lang="en-US" altLang="zh-CN" dirty="0"/>
              <a:t>Context</a:t>
            </a:r>
            <a:r>
              <a:rPr kumimoji="1" lang="zh-CN" altLang="en-US" dirty="0"/>
              <a:t>有什么不一样么？</a:t>
            </a:r>
            <a:endParaRPr kumimoji="1" lang="en-US" altLang="zh-CN" dirty="0"/>
          </a:p>
          <a:p>
            <a:r>
              <a:rPr kumimoji="1" lang="zh-CN" altLang="en-US" dirty="0"/>
              <a:t>这一章里呢我会跟大家好好讲一讲</a:t>
            </a:r>
            <a:r>
              <a:rPr kumimoji="1" lang="en-US" altLang="zh-CN" dirty="0"/>
              <a:t>Context</a:t>
            </a:r>
            <a:r>
              <a:rPr kumimoji="1" lang="zh-CN" altLang="en-US" dirty="0"/>
              <a:t>机制背后的原理，它的初始化流程。</a:t>
            </a:r>
            <a:endParaRPr kumimoji="1" lang="en-US" altLang="zh-CN" dirty="0"/>
          </a:p>
          <a:p>
            <a:endParaRPr kumimoji="1" lang="en-US" altLang="zh-CN" dirty="0"/>
          </a:p>
          <a:p>
            <a:r>
              <a:rPr kumimoji="1" lang="zh-CN" altLang="en-US" dirty="0"/>
              <a:t>第八章呢是关于跨进程通信，我会跟大家分别从三个层面介绍跨进程通信，</a:t>
            </a:r>
            <a:endParaRPr kumimoji="1" lang="en-US" altLang="zh-CN" dirty="0"/>
          </a:p>
          <a:p>
            <a:r>
              <a:rPr kumimoji="1" lang="zh-CN" altLang="en-US" dirty="0"/>
              <a:t>分别是</a:t>
            </a:r>
            <a:r>
              <a:rPr kumimoji="1" lang="en-US" altLang="zh-CN" dirty="0"/>
              <a:t>Linux</a:t>
            </a:r>
            <a:r>
              <a:rPr kumimoji="1" lang="zh-CN" altLang="en-US" dirty="0"/>
              <a:t>层面，</a:t>
            </a:r>
            <a:r>
              <a:rPr kumimoji="1" lang="en-US" altLang="zh-CN" dirty="0"/>
              <a:t>Android</a:t>
            </a:r>
            <a:r>
              <a:rPr kumimoji="1" lang="zh-CN" altLang="en-US" dirty="0"/>
              <a:t> </a:t>
            </a:r>
            <a:r>
              <a:rPr kumimoji="1" lang="en-US" altLang="zh-CN" dirty="0"/>
              <a:t>Framework</a:t>
            </a:r>
            <a:r>
              <a:rPr kumimoji="1" lang="zh-CN" altLang="en-US" dirty="0"/>
              <a:t>层面以及</a:t>
            </a:r>
            <a:r>
              <a:rPr kumimoji="1" lang="en-US" altLang="zh-CN" dirty="0"/>
              <a:t>Android</a:t>
            </a:r>
            <a:r>
              <a:rPr kumimoji="1" lang="zh-CN" altLang="en-US" dirty="0"/>
              <a:t>应用层面分别有哪些跨进程通信方式，并介绍其通信过程以及实现原理。</a:t>
            </a:r>
            <a:endParaRPr kumimoji="1" lang="en-US" altLang="zh-CN" dirty="0"/>
          </a:p>
          <a:p>
            <a:endParaRPr kumimoji="1" lang="en-US" altLang="zh-CN" dirty="0"/>
          </a:p>
          <a:p>
            <a:r>
              <a:rPr kumimoji="1" lang="zh-CN" altLang="en-US" dirty="0"/>
              <a:t>第九章呢是关于</a:t>
            </a:r>
            <a:r>
              <a:rPr kumimoji="1" lang="en-US" altLang="zh-CN" dirty="0"/>
              <a:t>Binder</a:t>
            </a:r>
            <a:r>
              <a:rPr kumimoji="1" lang="zh-CN" altLang="en-US" dirty="0"/>
              <a:t>原理的，我会讲解</a:t>
            </a:r>
            <a:r>
              <a:rPr kumimoji="1" lang="en-US" altLang="zh-CN" dirty="0"/>
              <a:t>Binder</a:t>
            </a:r>
            <a:r>
              <a:rPr kumimoji="1" lang="zh-CN" altLang="en-US" dirty="0"/>
              <a:t>的整体架构和通信流程，</a:t>
            </a:r>
            <a:endParaRPr kumimoji="1" lang="en-US" altLang="zh-CN" dirty="0"/>
          </a:p>
          <a:p>
            <a:r>
              <a:rPr kumimoji="1" lang="zh-CN" altLang="en-US" dirty="0"/>
              <a:t>让大家了解到</a:t>
            </a:r>
            <a:r>
              <a:rPr kumimoji="1" lang="en-US" altLang="zh-CN" dirty="0"/>
              <a:t>Android</a:t>
            </a:r>
            <a:r>
              <a:rPr kumimoji="1" lang="zh-CN" altLang="en-US" dirty="0"/>
              <a:t>系统中</a:t>
            </a:r>
            <a:r>
              <a:rPr kumimoji="1" lang="en-US" altLang="zh-CN" dirty="0"/>
              <a:t>IPC</a:t>
            </a:r>
            <a:r>
              <a:rPr kumimoji="1" lang="zh-CN" altLang="en-US" dirty="0"/>
              <a:t>调用以及数据传输是如何实现的？</a:t>
            </a:r>
            <a:endParaRPr kumimoji="1" lang="en-US" altLang="zh-CN" dirty="0"/>
          </a:p>
          <a:p>
            <a:endParaRPr kumimoji="1" lang="en-US" altLang="zh-CN" dirty="0"/>
          </a:p>
          <a:p>
            <a:r>
              <a:rPr kumimoji="1" lang="zh-CN" altLang="en-US" dirty="0"/>
              <a:t>第十章呢是关于线程通信以及消息传递，这块呢是平时大家用得最多的，也是面试的时候最喜欢问到的，然而呢大多数人都回答得不太理想，</a:t>
            </a:r>
            <a:endParaRPr kumimoji="1" lang="en-US" altLang="zh-CN" dirty="0"/>
          </a:p>
          <a:p>
            <a:r>
              <a:rPr kumimoji="1" lang="zh-CN" altLang="en-US" dirty="0"/>
              <a:t>这一章我准备了几个比较典型的问题跟大家一起讨论，搞清楚了这几个问题那关于</a:t>
            </a:r>
            <a:r>
              <a:rPr kumimoji="1" lang="en-US" altLang="zh-CN" dirty="0"/>
              <a:t>Android</a:t>
            </a:r>
            <a:r>
              <a:rPr kumimoji="1" lang="zh-CN" altLang="en-US" dirty="0"/>
              <a:t>的线程消息传递就基本上过关了。</a:t>
            </a:r>
            <a:endParaRPr kumimoji="1" lang="en-US" altLang="zh-CN" dirty="0"/>
          </a:p>
          <a:p>
            <a:endParaRPr kumimoji="1" lang="en-US" altLang="zh-CN" dirty="0"/>
          </a:p>
          <a:p>
            <a:r>
              <a:rPr kumimoji="1" lang="zh-CN" altLang="en-US" dirty="0"/>
              <a:t>第十一章呢是关于</a:t>
            </a:r>
            <a:r>
              <a:rPr kumimoji="1" lang="en-US" altLang="zh-CN" dirty="0"/>
              <a:t>UI</a:t>
            </a:r>
            <a:r>
              <a:rPr kumimoji="1" lang="zh-CN" altLang="en-US" dirty="0"/>
              <a:t>体系，包括</a:t>
            </a:r>
            <a:r>
              <a:rPr kumimoji="1" lang="en-US" altLang="zh-CN" dirty="0"/>
              <a:t>View</a:t>
            </a:r>
            <a:r>
              <a:rPr kumimoji="1" lang="zh-CN" altLang="en-US" dirty="0"/>
              <a:t>是如何加载，又是如何显示出来的，事件是如何从系统层分发到应用层的等等。</a:t>
            </a:r>
            <a:endParaRPr kumimoji="1" lang="en-US" altLang="zh-CN" dirty="0"/>
          </a:p>
          <a:p>
            <a:endParaRPr kumimoji="1" lang="en-US" altLang="zh-CN" dirty="0"/>
          </a:p>
          <a:p>
            <a:r>
              <a:rPr kumimoji="1" lang="zh-CN" altLang="en-US" dirty="0"/>
              <a:t>第十二章呢我们会讨论一些综合性比较强的问题，相比单独问</a:t>
            </a:r>
            <a:r>
              <a:rPr kumimoji="1" lang="en-US" altLang="zh-CN" dirty="0"/>
              <a:t>framework</a:t>
            </a:r>
            <a:r>
              <a:rPr kumimoji="1" lang="zh-CN" altLang="en-US" dirty="0"/>
              <a:t>呢，这些问题更能体现出面试者的能力和经验，</a:t>
            </a:r>
            <a:endParaRPr kumimoji="1" lang="en-US" altLang="zh-CN" dirty="0"/>
          </a:p>
          <a:p>
            <a:r>
              <a:rPr kumimoji="1" lang="zh-CN" altLang="en-US" dirty="0"/>
              <a:t>如果平时没有好好总结或者思考的话，很容易吃亏。所以这一章呢我也会跟大家讲一讲在面对这些问题时的一些思路和技巧，让面试官有眼前一亮的感觉。</a:t>
            </a:r>
            <a:endParaRPr kumimoji="1" lang="en-US" altLang="zh-CN" dirty="0"/>
          </a:p>
        </p:txBody>
      </p:sp>
      <p:sp>
        <p:nvSpPr>
          <p:cNvPr id="4" name="灯片编号占位符 3"/>
          <p:cNvSpPr>
            <a:spLocks noGrp="1"/>
          </p:cNvSpPr>
          <p:nvPr>
            <p:ph type="sldNum" sz="quarter" idx="5"/>
          </p:nvPr>
        </p:nvSpPr>
        <p:spPr/>
        <p:txBody>
          <a:bodyPr/>
          <a:lstStyle/>
          <a:p>
            <a:fld id="{6C0DA678-C116-FF4C-8616-264328F5C060}" type="slidenum">
              <a:rPr kumimoji="1" lang="zh-CN" altLang="en-US" smtClean="0"/>
              <a:t>4</a:t>
            </a:fld>
            <a:endParaRPr kumimoji="1" lang="zh-CN" altLang="en-US"/>
          </a:p>
        </p:txBody>
      </p:sp>
    </p:spTree>
    <p:extLst>
      <p:ext uri="{BB962C8B-B14F-4D97-AF65-F5344CB8AC3E}">
        <p14:creationId xmlns:p14="http://schemas.microsoft.com/office/powerpoint/2010/main" val="3349701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好了，最后再说一下这门课程的适合人群，</a:t>
            </a:r>
            <a:endParaRPr kumimoji="1" lang="en-US" altLang="zh-CN" dirty="0"/>
          </a:p>
          <a:p>
            <a:endParaRPr kumimoji="1" lang="en-US" altLang="zh-CN" dirty="0"/>
          </a:p>
          <a:p>
            <a:r>
              <a:rPr kumimoji="1" lang="zh-CN" altLang="en-US" dirty="0"/>
              <a:t>首先呢，是想要提升自己的</a:t>
            </a:r>
            <a:r>
              <a:rPr kumimoji="1" lang="en-US" altLang="zh-CN" dirty="0"/>
              <a:t>Android</a:t>
            </a:r>
            <a:r>
              <a:rPr kumimoji="1" lang="zh-CN" altLang="en-US" dirty="0"/>
              <a:t>工程师，有一定的应用开发经验，想进一步了解底层原理，加深对系统的理解，那这门课非常适合。</a:t>
            </a:r>
            <a:endParaRPr kumimoji="1" lang="en-US" altLang="zh-CN" dirty="0"/>
          </a:p>
          <a:p>
            <a:endParaRPr kumimoji="1" lang="en-US" altLang="zh-CN" dirty="0"/>
          </a:p>
          <a:p>
            <a:r>
              <a:rPr kumimoji="1" lang="zh-CN" altLang="en-US" dirty="0"/>
              <a:t>第二呢，就是需要面试</a:t>
            </a:r>
            <a:r>
              <a:rPr kumimoji="1" lang="en-US" altLang="zh-CN" dirty="0"/>
              <a:t>Android</a:t>
            </a:r>
            <a:r>
              <a:rPr kumimoji="1" lang="zh-CN" altLang="en-US" dirty="0"/>
              <a:t>高级岗位的</a:t>
            </a:r>
            <a:r>
              <a:rPr kumimoji="1" lang="en-US" altLang="zh-CN" dirty="0"/>
              <a:t>Android</a:t>
            </a:r>
            <a:r>
              <a:rPr kumimoji="1" lang="zh-CN" altLang="en-US" dirty="0"/>
              <a:t>工程师</a:t>
            </a:r>
            <a:r>
              <a:rPr kumimoji="1" lang="zh-CN" altLang="en-US"/>
              <a:t>，面试</a:t>
            </a:r>
            <a:r>
              <a:rPr kumimoji="1" lang="en-US" altLang="zh-CN"/>
              <a:t>Android</a:t>
            </a:r>
            <a:r>
              <a:rPr kumimoji="1" lang="zh-CN" altLang="en-US" dirty="0"/>
              <a:t>高级岗位，关于</a:t>
            </a:r>
            <a:r>
              <a:rPr kumimoji="1" lang="en-US" altLang="zh-CN" dirty="0"/>
              <a:t>framework</a:t>
            </a:r>
            <a:r>
              <a:rPr kumimoji="1" lang="zh-CN" altLang="en-US" dirty="0"/>
              <a:t>底层原理是一定会问到的，所以提前好好地学习这门课程一定会让你</a:t>
            </a:r>
            <a:endParaRPr kumimoji="1" lang="en-US" altLang="zh-CN" dirty="0"/>
          </a:p>
          <a:p>
            <a:r>
              <a:rPr kumimoji="1" lang="zh-CN" altLang="en-US" dirty="0"/>
              <a:t>的面试更加顺利</a:t>
            </a:r>
            <a:endParaRPr kumimoji="1" lang="en-US" altLang="zh-CN" dirty="0"/>
          </a:p>
          <a:p>
            <a:endParaRPr kumimoji="1" lang="en-US" altLang="zh-CN" dirty="0"/>
          </a:p>
          <a:p>
            <a:r>
              <a:rPr kumimoji="1" lang="zh-CN" altLang="en-US" dirty="0"/>
              <a:t>第三呢，就是工作中需要涉及到</a:t>
            </a:r>
            <a:r>
              <a:rPr kumimoji="1" lang="en-US" altLang="zh-CN" dirty="0"/>
              <a:t>Android</a:t>
            </a:r>
            <a:r>
              <a:rPr kumimoji="1" lang="zh-CN" altLang="en-US" dirty="0"/>
              <a:t> </a:t>
            </a:r>
            <a:r>
              <a:rPr kumimoji="1" lang="en-US" altLang="zh-CN" dirty="0"/>
              <a:t>Framework</a:t>
            </a:r>
            <a:r>
              <a:rPr kumimoji="1" lang="zh-CN" altLang="en-US" dirty="0"/>
              <a:t>的</a:t>
            </a:r>
            <a:r>
              <a:rPr kumimoji="1" lang="en-US" altLang="zh-CN" dirty="0"/>
              <a:t>Android</a:t>
            </a:r>
            <a:r>
              <a:rPr kumimoji="1" lang="zh-CN" altLang="en-US" dirty="0"/>
              <a:t>工程师</a:t>
            </a:r>
          </a:p>
        </p:txBody>
      </p:sp>
      <p:sp>
        <p:nvSpPr>
          <p:cNvPr id="4" name="灯片编号占位符 3"/>
          <p:cNvSpPr>
            <a:spLocks noGrp="1"/>
          </p:cNvSpPr>
          <p:nvPr>
            <p:ph type="sldNum" sz="quarter" idx="5"/>
          </p:nvPr>
        </p:nvSpPr>
        <p:spPr/>
        <p:txBody>
          <a:bodyPr/>
          <a:lstStyle/>
          <a:p>
            <a:fld id="{6C0DA678-C116-FF4C-8616-264328F5C060}" type="slidenum">
              <a:rPr kumimoji="1" lang="zh-CN" altLang="en-US" smtClean="0"/>
              <a:t>5</a:t>
            </a:fld>
            <a:endParaRPr kumimoji="1" lang="zh-CN" altLang="en-US"/>
          </a:p>
        </p:txBody>
      </p:sp>
    </p:spTree>
    <p:extLst>
      <p:ext uri="{BB962C8B-B14F-4D97-AF65-F5344CB8AC3E}">
        <p14:creationId xmlns:p14="http://schemas.microsoft.com/office/powerpoint/2010/main" val="390834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让我们一起开始进入学习之旅吧</a:t>
            </a:r>
          </a:p>
        </p:txBody>
      </p:sp>
      <p:sp>
        <p:nvSpPr>
          <p:cNvPr id="4" name="灯片编号占位符 3"/>
          <p:cNvSpPr>
            <a:spLocks noGrp="1"/>
          </p:cNvSpPr>
          <p:nvPr>
            <p:ph type="sldNum" sz="quarter" idx="5"/>
          </p:nvPr>
        </p:nvSpPr>
        <p:spPr/>
        <p:txBody>
          <a:bodyPr/>
          <a:lstStyle/>
          <a:p>
            <a:fld id="{6C0DA678-C116-FF4C-8616-264328F5C060}" type="slidenum">
              <a:rPr kumimoji="1" lang="zh-CN" altLang="en-US" smtClean="0"/>
              <a:t>6</a:t>
            </a:fld>
            <a:endParaRPr kumimoji="1" lang="zh-CN" altLang="en-US"/>
          </a:p>
        </p:txBody>
      </p:sp>
    </p:spTree>
    <p:extLst>
      <p:ext uri="{BB962C8B-B14F-4D97-AF65-F5344CB8AC3E}">
        <p14:creationId xmlns:p14="http://schemas.microsoft.com/office/powerpoint/2010/main" val="114140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4F587-CD69-854A-A6D6-E083EE19F6E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4C8647A-BB52-774D-A89D-2776AC12A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B580405-62FD-CB46-AA93-0F3C149BD741}"/>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5" name="页脚占位符 4">
            <a:extLst>
              <a:ext uri="{FF2B5EF4-FFF2-40B4-BE49-F238E27FC236}">
                <a16:creationId xmlns:a16="http://schemas.microsoft.com/office/drawing/2014/main" id="{AC2D1847-13EB-1F4A-8EFB-57B7439F282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A2E3C01-D539-664F-A0F4-028C43EE16C8}"/>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263173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C16AFA-6C2D-9344-9DA5-6CFB857A30D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1AB3E14-2D12-DE41-BADE-22928A6A7AD8}"/>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B7771752-21ED-6446-B110-D7D3B172A2C8}"/>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5" name="页脚占位符 4">
            <a:extLst>
              <a:ext uri="{FF2B5EF4-FFF2-40B4-BE49-F238E27FC236}">
                <a16:creationId xmlns:a16="http://schemas.microsoft.com/office/drawing/2014/main" id="{438A2971-32E8-6E4C-9721-3430B9D25FF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1AD7484-4731-3948-B0C8-9FE36A46F2DC}"/>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287353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6D1549-EF17-654C-8AF5-2EE53D53B8B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0AE8963-A570-3E46-8BFE-58D588DDA348}"/>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B640552-EFDD-4345-88AE-D5C3B7FF9E6C}"/>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5" name="页脚占位符 4">
            <a:extLst>
              <a:ext uri="{FF2B5EF4-FFF2-40B4-BE49-F238E27FC236}">
                <a16:creationId xmlns:a16="http://schemas.microsoft.com/office/drawing/2014/main" id="{AAC07737-7278-644B-9C14-96DF005DF0D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BD8E259-251F-E348-965F-EE7BF461E410}"/>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1340008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A04ED-805A-5545-93EB-EC987B1C951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762D8D3-3DFB-8449-BCB9-EAFC36B875FE}"/>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E033051-C664-394B-83A1-24D04A44B207}"/>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5" name="页脚占位符 4">
            <a:extLst>
              <a:ext uri="{FF2B5EF4-FFF2-40B4-BE49-F238E27FC236}">
                <a16:creationId xmlns:a16="http://schemas.microsoft.com/office/drawing/2014/main" id="{DAB73875-661A-C648-B2F8-07D012062E2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B0C8D00-82F5-AA47-8896-889A138D0B97}"/>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31691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9C0ED-8545-E043-9E3F-2A5BED6B417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E6A6A8E-2F39-5346-86F4-343A04BA11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F9C23EC-23DC-0845-9CBD-DC1E6E16B380}"/>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5" name="页脚占位符 4">
            <a:extLst>
              <a:ext uri="{FF2B5EF4-FFF2-40B4-BE49-F238E27FC236}">
                <a16:creationId xmlns:a16="http://schemas.microsoft.com/office/drawing/2014/main" id="{1FCFCECF-0FA3-D44F-87C7-616D0B28FBA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D4BF579-7F7A-254C-B923-B9FA0879F4F5}"/>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229216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CCA81-3C2A-0C4D-9225-8742A2ED2D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CFB8C7E-BF4A-9247-9A91-007B4EB9ECAB}"/>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8C37CFA5-334E-344B-B5F1-F49F583B9F24}"/>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66CE740-7E40-854A-A833-D0752861C2CA}"/>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6" name="页脚占位符 5">
            <a:extLst>
              <a:ext uri="{FF2B5EF4-FFF2-40B4-BE49-F238E27FC236}">
                <a16:creationId xmlns:a16="http://schemas.microsoft.com/office/drawing/2014/main" id="{D66AFD61-0FA7-DA4A-8449-629DC1954EF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D36ADB1-4116-C848-9B18-EABA651B61F1}"/>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385807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75534-7692-6D4F-8E6C-FD8DEAF0F293}"/>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0072B7E-578C-D44C-928D-623C46353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4C690C6A-EE70-E048-94D6-2868A108D2FD}"/>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C46E799C-AE83-C94A-87F2-6118EFB48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76496ABF-53DD-F74A-BDC6-DE1B6A29F5FC}"/>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E12195D9-3B65-014C-A716-7C772B9FC401}"/>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8" name="页脚占位符 7">
            <a:extLst>
              <a:ext uri="{FF2B5EF4-FFF2-40B4-BE49-F238E27FC236}">
                <a16:creationId xmlns:a16="http://schemas.microsoft.com/office/drawing/2014/main" id="{536371E1-0D2D-A64D-B19B-91B3901966B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9088BBB-307E-F741-8093-F0A8A11F410A}"/>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301346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11BCC-720D-F342-8673-FA8AAB7E9D9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7845938-0D13-7244-BA80-11318259DDCE}"/>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4" name="页脚占位符 3">
            <a:extLst>
              <a:ext uri="{FF2B5EF4-FFF2-40B4-BE49-F238E27FC236}">
                <a16:creationId xmlns:a16="http://schemas.microsoft.com/office/drawing/2014/main" id="{ED8AA039-D5BE-8C43-B07F-7D97819800F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38E25FF-A7FD-B14F-B4B4-F98682AD6C1A}"/>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422605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814E353-8FF1-C64D-8334-02A9C3FA9C6D}"/>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3" name="页脚占位符 2">
            <a:extLst>
              <a:ext uri="{FF2B5EF4-FFF2-40B4-BE49-F238E27FC236}">
                <a16:creationId xmlns:a16="http://schemas.microsoft.com/office/drawing/2014/main" id="{F33C402B-BCB6-764D-947E-2A67A1AB4251}"/>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57496A1-B5ED-6449-A3DA-D3FA583A727D}"/>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316932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0C0210-2D04-DF4D-A017-E40712F3EBB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40750D8-FFA4-CA44-92AB-39DADA0F5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B8703665-FA3B-3142-AF00-41E7207E8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85488FF0-E83B-8049-8F73-4F56CE901E5B}"/>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6" name="页脚占位符 5">
            <a:extLst>
              <a:ext uri="{FF2B5EF4-FFF2-40B4-BE49-F238E27FC236}">
                <a16:creationId xmlns:a16="http://schemas.microsoft.com/office/drawing/2014/main" id="{00B2F537-3C0B-B144-A0F9-F0D6D83FE46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738A449-8395-554A-A723-B1246D97E78B}"/>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29096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F6B3E-5AD7-244A-A63A-4C3A4D0090F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7FA6579-29D8-5F4B-BB93-94C1F6E25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2A2F1FD-D991-4244-BCE4-CF98262A9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B544B10-D35B-A747-AC37-D884FFEA68EA}"/>
              </a:ext>
            </a:extLst>
          </p:cNvPr>
          <p:cNvSpPr>
            <a:spLocks noGrp="1"/>
          </p:cNvSpPr>
          <p:nvPr>
            <p:ph type="dt" sz="half" idx="10"/>
          </p:nvPr>
        </p:nvSpPr>
        <p:spPr/>
        <p:txBody>
          <a:bodyPr/>
          <a:lstStyle/>
          <a:p>
            <a:fld id="{A1D79829-9403-124A-AC63-DBAE5E8E5658}" type="datetimeFigureOut">
              <a:rPr kumimoji="1" lang="zh-CN" altLang="en-US" smtClean="0"/>
              <a:t>2019/1/21</a:t>
            </a:fld>
            <a:endParaRPr kumimoji="1" lang="zh-CN" altLang="en-US"/>
          </a:p>
        </p:txBody>
      </p:sp>
      <p:sp>
        <p:nvSpPr>
          <p:cNvPr id="6" name="页脚占位符 5">
            <a:extLst>
              <a:ext uri="{FF2B5EF4-FFF2-40B4-BE49-F238E27FC236}">
                <a16:creationId xmlns:a16="http://schemas.microsoft.com/office/drawing/2014/main" id="{43386E76-41FF-3D46-9791-4712A85D88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3F1D857-5ED3-B942-B105-7830C9A756BE}"/>
              </a:ext>
            </a:extLst>
          </p:cNvPr>
          <p:cNvSpPr>
            <a:spLocks noGrp="1"/>
          </p:cNvSpPr>
          <p:nvPr>
            <p:ph type="sldNum" sz="quarter" idx="12"/>
          </p:nvPr>
        </p:nvSpPr>
        <p:spPr/>
        <p:txBody>
          <a:body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168699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28E838-CDBB-7943-ADA4-2F2CD7867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1EE68BC-DB24-C741-A3A6-647BA9A6B6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8A5BAB3-70C1-3049-A50E-A17E9C83E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79829-9403-124A-AC63-DBAE5E8E5658}" type="datetimeFigureOut">
              <a:rPr kumimoji="1" lang="zh-CN" altLang="en-US" smtClean="0"/>
              <a:t>2019/1/21</a:t>
            </a:fld>
            <a:endParaRPr kumimoji="1" lang="zh-CN" altLang="en-US"/>
          </a:p>
        </p:txBody>
      </p:sp>
      <p:sp>
        <p:nvSpPr>
          <p:cNvPr id="5" name="页脚占位符 4">
            <a:extLst>
              <a:ext uri="{FF2B5EF4-FFF2-40B4-BE49-F238E27FC236}">
                <a16:creationId xmlns:a16="http://schemas.microsoft.com/office/drawing/2014/main" id="{C7F83C4D-83E1-C848-8189-8829D7CEB9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A0B2425-7E3C-9841-8BB5-9336D2EBA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4ECDA-B65B-4B4D-AB09-15C4F8BA22BC}" type="slidenum">
              <a:rPr kumimoji="1" lang="zh-CN" altLang="en-US" smtClean="0"/>
              <a:t>‹#›</a:t>
            </a:fld>
            <a:endParaRPr kumimoji="1" lang="zh-CN" altLang="en-US"/>
          </a:p>
        </p:txBody>
      </p:sp>
    </p:spTree>
    <p:extLst>
      <p:ext uri="{BB962C8B-B14F-4D97-AF65-F5344CB8AC3E}">
        <p14:creationId xmlns:p14="http://schemas.microsoft.com/office/powerpoint/2010/main" val="306523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3FA1B-F432-5247-80CF-3DA3010F2147}"/>
              </a:ext>
            </a:extLst>
          </p:cNvPr>
          <p:cNvSpPr>
            <a:spLocks noGrp="1"/>
          </p:cNvSpPr>
          <p:nvPr>
            <p:ph type="ctrTitle"/>
          </p:nvPr>
        </p:nvSpPr>
        <p:spPr>
          <a:xfrm>
            <a:off x="1524000" y="3056128"/>
            <a:ext cx="9144000" cy="745744"/>
          </a:xfrm>
        </p:spPr>
        <p:txBody>
          <a:bodyPr>
            <a:normAutofit/>
          </a:bodyPr>
          <a:lstStyle/>
          <a:p>
            <a:r>
              <a:rPr lang="en-US" altLang="zh-CN" sz="4400" dirty="0"/>
              <a:t>Android</a:t>
            </a:r>
            <a:r>
              <a:rPr lang="zh-CN" altLang="en-US" sz="4400" dirty="0"/>
              <a:t>高级面试</a:t>
            </a:r>
            <a:r>
              <a:rPr lang="en-US" altLang="zh-CN" sz="4400" dirty="0"/>
              <a:t>-</a:t>
            </a:r>
            <a:r>
              <a:rPr lang="en-US" altLang="zh-CN" sz="4400" dirty="0" err="1"/>
              <a:t>FrameWork</a:t>
            </a:r>
            <a:r>
              <a:rPr lang="zh-CN" altLang="en-US" sz="4400" dirty="0"/>
              <a:t>专场</a:t>
            </a:r>
            <a:endParaRPr kumimoji="1" lang="zh-CN" altLang="en-US" sz="4400" dirty="0"/>
          </a:p>
        </p:txBody>
      </p:sp>
    </p:spTree>
    <p:extLst>
      <p:ext uri="{BB962C8B-B14F-4D97-AF65-F5344CB8AC3E}">
        <p14:creationId xmlns:p14="http://schemas.microsoft.com/office/powerpoint/2010/main" val="889593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D3128E-0318-944B-9711-DF290C433745}"/>
              </a:ext>
            </a:extLst>
          </p:cNvPr>
          <p:cNvSpPr>
            <a:spLocks noGrp="1"/>
          </p:cNvSpPr>
          <p:nvPr>
            <p:ph type="title"/>
          </p:nvPr>
        </p:nvSpPr>
        <p:spPr/>
        <p:txBody>
          <a:bodyPr/>
          <a:lstStyle/>
          <a:p>
            <a:pPr algn="ctr"/>
            <a:r>
              <a:rPr kumimoji="1" lang="zh-CN" altLang="en-US" dirty="0"/>
              <a:t>这是一门什么样的课</a:t>
            </a:r>
          </a:p>
        </p:txBody>
      </p:sp>
      <p:sp>
        <p:nvSpPr>
          <p:cNvPr id="3" name="内容占位符 2">
            <a:extLst>
              <a:ext uri="{FF2B5EF4-FFF2-40B4-BE49-F238E27FC236}">
                <a16:creationId xmlns:a16="http://schemas.microsoft.com/office/drawing/2014/main" id="{CF25F427-D18C-DB4D-A4D9-E4BF939E1773}"/>
              </a:ext>
            </a:extLst>
          </p:cNvPr>
          <p:cNvSpPr>
            <a:spLocks noGrp="1"/>
          </p:cNvSpPr>
          <p:nvPr>
            <p:ph idx="1"/>
          </p:nvPr>
        </p:nvSpPr>
        <p:spPr/>
        <p:txBody>
          <a:bodyPr>
            <a:normAutofit/>
          </a:bodyPr>
          <a:lstStyle/>
          <a:p>
            <a:r>
              <a:rPr kumimoji="1" lang="zh-CN" altLang="en-US" sz="2400" dirty="0"/>
              <a:t>这是一门系统讲解</a:t>
            </a:r>
            <a:r>
              <a:rPr kumimoji="1" lang="en-US" altLang="zh-CN" sz="2400" dirty="0"/>
              <a:t>Android</a:t>
            </a:r>
            <a:r>
              <a:rPr kumimoji="1" lang="zh-CN" altLang="en-US" sz="2400" dirty="0"/>
              <a:t> </a:t>
            </a:r>
            <a:r>
              <a:rPr kumimoji="1" lang="en-US" altLang="zh-CN" sz="2400" dirty="0"/>
              <a:t>Framework</a:t>
            </a:r>
            <a:r>
              <a:rPr kumimoji="1" lang="zh-CN" altLang="en-US" sz="2400" dirty="0"/>
              <a:t>底层原理的课程</a:t>
            </a:r>
            <a:endParaRPr kumimoji="1" lang="en-US" altLang="zh-CN" sz="2400" dirty="0"/>
          </a:p>
          <a:p>
            <a:r>
              <a:rPr kumimoji="1" lang="zh-CN" altLang="en-US" sz="2400" dirty="0"/>
              <a:t>这是一门融合了高级</a:t>
            </a:r>
            <a:r>
              <a:rPr kumimoji="1" lang="en-US" altLang="zh-CN" sz="2400" dirty="0"/>
              <a:t>Android</a:t>
            </a:r>
            <a:r>
              <a:rPr kumimoji="1" lang="zh-CN" altLang="en-US" sz="2400" dirty="0"/>
              <a:t>工程师关于</a:t>
            </a:r>
            <a:r>
              <a:rPr kumimoji="1" lang="en-US" altLang="zh-CN" sz="2400" dirty="0"/>
              <a:t>Framework</a:t>
            </a:r>
            <a:r>
              <a:rPr kumimoji="1" lang="zh-CN" altLang="en-US" sz="2400" dirty="0"/>
              <a:t>面试技巧的课程</a:t>
            </a:r>
          </a:p>
        </p:txBody>
      </p:sp>
    </p:spTree>
    <p:extLst>
      <p:ext uri="{BB962C8B-B14F-4D97-AF65-F5344CB8AC3E}">
        <p14:creationId xmlns:p14="http://schemas.microsoft.com/office/powerpoint/2010/main" val="162809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9133C-3BF7-A54D-A35C-FE366F178724}"/>
              </a:ext>
            </a:extLst>
          </p:cNvPr>
          <p:cNvSpPr>
            <a:spLocks noGrp="1"/>
          </p:cNvSpPr>
          <p:nvPr>
            <p:ph type="title"/>
          </p:nvPr>
        </p:nvSpPr>
        <p:spPr/>
        <p:txBody>
          <a:bodyPr/>
          <a:lstStyle/>
          <a:p>
            <a:pPr algn="ctr"/>
            <a:r>
              <a:rPr kumimoji="1" lang="zh-CN" altLang="en-US" dirty="0"/>
              <a:t>特色与收获</a:t>
            </a:r>
          </a:p>
        </p:txBody>
      </p:sp>
      <p:sp>
        <p:nvSpPr>
          <p:cNvPr id="3" name="内容占位符 2">
            <a:extLst>
              <a:ext uri="{FF2B5EF4-FFF2-40B4-BE49-F238E27FC236}">
                <a16:creationId xmlns:a16="http://schemas.microsoft.com/office/drawing/2014/main" id="{AB39C205-223C-EC44-836E-F46E1A3031C8}"/>
              </a:ext>
            </a:extLst>
          </p:cNvPr>
          <p:cNvSpPr>
            <a:spLocks noGrp="1"/>
          </p:cNvSpPr>
          <p:nvPr>
            <p:ph idx="1"/>
          </p:nvPr>
        </p:nvSpPr>
        <p:spPr/>
        <p:txBody>
          <a:bodyPr/>
          <a:lstStyle/>
          <a:p>
            <a:r>
              <a:rPr kumimoji="1" lang="en-US" altLang="zh-CN" dirty="0"/>
              <a:t>Framework</a:t>
            </a:r>
            <a:r>
              <a:rPr kumimoji="1" lang="zh-CN" altLang="en-US" dirty="0"/>
              <a:t>与面试相结合，干货满满</a:t>
            </a:r>
            <a:endParaRPr kumimoji="1" lang="en-US" altLang="zh-CN" dirty="0"/>
          </a:p>
          <a:p>
            <a:r>
              <a:rPr kumimoji="1" lang="zh-CN" altLang="en-US" dirty="0"/>
              <a:t>远离枯燥的源码分析，把握核心脉络，深刻揭示系统原理</a:t>
            </a:r>
            <a:endParaRPr kumimoji="1" lang="en-US" altLang="zh-CN" dirty="0"/>
          </a:p>
          <a:p>
            <a:r>
              <a:rPr kumimoji="1" lang="zh-CN" altLang="en-US" dirty="0"/>
              <a:t>模拟面试，助力高薪</a:t>
            </a:r>
            <a:r>
              <a:rPr kumimoji="1" lang="en-US" altLang="zh-CN" dirty="0"/>
              <a:t>offer</a:t>
            </a:r>
          </a:p>
        </p:txBody>
      </p:sp>
    </p:spTree>
    <p:extLst>
      <p:ext uri="{BB962C8B-B14F-4D97-AF65-F5344CB8AC3E}">
        <p14:creationId xmlns:p14="http://schemas.microsoft.com/office/powerpoint/2010/main" val="142602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D5B34-D2FB-FE4E-839F-49E022642E90}"/>
              </a:ext>
            </a:extLst>
          </p:cNvPr>
          <p:cNvSpPr>
            <a:spLocks noGrp="1"/>
          </p:cNvSpPr>
          <p:nvPr>
            <p:ph type="title"/>
          </p:nvPr>
        </p:nvSpPr>
        <p:spPr/>
        <p:txBody>
          <a:bodyPr/>
          <a:lstStyle/>
          <a:p>
            <a:pPr algn="ctr"/>
            <a:r>
              <a:rPr kumimoji="1" lang="zh-CN" altLang="en-US" dirty="0"/>
              <a:t>课程安排</a:t>
            </a:r>
          </a:p>
        </p:txBody>
      </p:sp>
      <p:sp>
        <p:nvSpPr>
          <p:cNvPr id="3" name="内容占位符 2">
            <a:extLst>
              <a:ext uri="{FF2B5EF4-FFF2-40B4-BE49-F238E27FC236}">
                <a16:creationId xmlns:a16="http://schemas.microsoft.com/office/drawing/2014/main" id="{1E3E490A-0AB5-1F47-8792-FA76D9350AA0}"/>
              </a:ext>
            </a:extLst>
          </p:cNvPr>
          <p:cNvSpPr>
            <a:spLocks noGrp="1"/>
          </p:cNvSpPr>
          <p:nvPr>
            <p:ph idx="1"/>
          </p:nvPr>
        </p:nvSpPr>
        <p:spPr/>
        <p:txBody>
          <a:bodyPr/>
          <a:lstStyle/>
          <a:p>
            <a:r>
              <a:rPr kumimoji="1" lang="en-US" altLang="zh-CN" dirty="0"/>
              <a:t>Android</a:t>
            </a:r>
            <a:r>
              <a:rPr kumimoji="1" lang="zh-CN" altLang="en-US" dirty="0"/>
              <a:t>系统架构</a:t>
            </a:r>
            <a:endParaRPr kumimoji="1" lang="en-US" altLang="zh-CN" dirty="0"/>
          </a:p>
          <a:p>
            <a:r>
              <a:rPr kumimoji="1" lang="zh-CN" altLang="en-US" dirty="0"/>
              <a:t>系统启动</a:t>
            </a:r>
            <a:endParaRPr kumimoji="1" lang="en-US" altLang="zh-CN" dirty="0"/>
          </a:p>
          <a:p>
            <a:r>
              <a:rPr kumimoji="1" lang="zh-CN" altLang="en-US" dirty="0"/>
              <a:t>应用启动</a:t>
            </a:r>
            <a:endParaRPr kumimoji="1" lang="en-US" altLang="zh-CN" dirty="0"/>
          </a:p>
          <a:p>
            <a:r>
              <a:rPr kumimoji="1" lang="zh-CN" altLang="en-US" dirty="0"/>
              <a:t>四大组件原理</a:t>
            </a:r>
            <a:endParaRPr kumimoji="1" lang="en-US" altLang="zh-CN" dirty="0"/>
          </a:p>
          <a:p>
            <a:r>
              <a:rPr kumimoji="1" lang="zh-CN" altLang="en-US" dirty="0"/>
              <a:t>进程及线程间通信原理</a:t>
            </a:r>
            <a:endParaRPr kumimoji="1" lang="en-US" altLang="zh-CN" dirty="0"/>
          </a:p>
          <a:p>
            <a:r>
              <a:rPr kumimoji="1" lang="en-US" altLang="zh-CN" dirty="0"/>
              <a:t>UI</a:t>
            </a:r>
            <a:r>
              <a:rPr kumimoji="1" lang="zh-CN" altLang="en-US" dirty="0"/>
              <a:t>体系</a:t>
            </a:r>
            <a:endParaRPr kumimoji="1" lang="en-US" altLang="zh-CN" dirty="0"/>
          </a:p>
        </p:txBody>
      </p:sp>
    </p:spTree>
    <p:extLst>
      <p:ext uri="{BB962C8B-B14F-4D97-AF65-F5344CB8AC3E}">
        <p14:creationId xmlns:p14="http://schemas.microsoft.com/office/powerpoint/2010/main" val="317358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6DE918-EC21-4C41-860D-5C2DC8322DCB}"/>
              </a:ext>
            </a:extLst>
          </p:cNvPr>
          <p:cNvSpPr>
            <a:spLocks noGrp="1"/>
          </p:cNvSpPr>
          <p:nvPr>
            <p:ph type="title"/>
          </p:nvPr>
        </p:nvSpPr>
        <p:spPr/>
        <p:txBody>
          <a:bodyPr/>
          <a:lstStyle/>
          <a:p>
            <a:pPr algn="ctr"/>
            <a:r>
              <a:rPr kumimoji="1" lang="zh-CN" altLang="en-US" dirty="0"/>
              <a:t>适合人群</a:t>
            </a:r>
          </a:p>
        </p:txBody>
      </p:sp>
      <p:sp>
        <p:nvSpPr>
          <p:cNvPr id="3" name="内容占位符 2">
            <a:extLst>
              <a:ext uri="{FF2B5EF4-FFF2-40B4-BE49-F238E27FC236}">
                <a16:creationId xmlns:a16="http://schemas.microsoft.com/office/drawing/2014/main" id="{D3EFF8D8-93DA-F149-BAD1-59F3B423715D}"/>
              </a:ext>
            </a:extLst>
          </p:cNvPr>
          <p:cNvSpPr>
            <a:spLocks noGrp="1"/>
          </p:cNvSpPr>
          <p:nvPr>
            <p:ph idx="1"/>
          </p:nvPr>
        </p:nvSpPr>
        <p:spPr/>
        <p:txBody>
          <a:bodyPr/>
          <a:lstStyle/>
          <a:p>
            <a:r>
              <a:rPr kumimoji="1" lang="zh-CN" altLang="en-US" dirty="0"/>
              <a:t>想要提升自己的</a:t>
            </a:r>
            <a:r>
              <a:rPr kumimoji="1" lang="en-US" altLang="zh-CN" dirty="0"/>
              <a:t>Android</a:t>
            </a:r>
            <a:r>
              <a:rPr kumimoji="1" lang="zh-CN" altLang="en-US" dirty="0"/>
              <a:t>工程师</a:t>
            </a:r>
            <a:endParaRPr kumimoji="1" lang="en-US" altLang="zh-CN" dirty="0"/>
          </a:p>
          <a:p>
            <a:r>
              <a:rPr kumimoji="1" lang="zh-CN" altLang="en-US" dirty="0"/>
              <a:t>需要面试</a:t>
            </a:r>
            <a:r>
              <a:rPr kumimoji="1" lang="en-US" altLang="zh-CN" dirty="0"/>
              <a:t>Android</a:t>
            </a:r>
            <a:r>
              <a:rPr kumimoji="1" lang="zh-CN" altLang="en-US" dirty="0"/>
              <a:t>高级岗位的</a:t>
            </a:r>
            <a:r>
              <a:rPr kumimoji="1" lang="en-US" altLang="zh-CN" dirty="0"/>
              <a:t>Android</a:t>
            </a:r>
            <a:r>
              <a:rPr kumimoji="1" lang="zh-CN" altLang="en-US" dirty="0"/>
              <a:t>工程师</a:t>
            </a:r>
            <a:endParaRPr kumimoji="1" lang="en-US" altLang="zh-CN" dirty="0"/>
          </a:p>
          <a:p>
            <a:r>
              <a:rPr kumimoji="1" lang="zh-CN" altLang="en-US" dirty="0"/>
              <a:t>工作中涉及到</a:t>
            </a:r>
            <a:r>
              <a:rPr kumimoji="1" lang="en-US" altLang="zh-CN" dirty="0"/>
              <a:t>Android</a:t>
            </a:r>
            <a:r>
              <a:rPr kumimoji="1" lang="zh-CN" altLang="en-US" dirty="0"/>
              <a:t> </a:t>
            </a:r>
            <a:r>
              <a:rPr kumimoji="1" lang="en-US" altLang="zh-CN" dirty="0"/>
              <a:t>Framework</a:t>
            </a:r>
            <a:r>
              <a:rPr kumimoji="1" lang="zh-CN" altLang="en-US" dirty="0"/>
              <a:t>的</a:t>
            </a:r>
            <a:r>
              <a:rPr kumimoji="1" lang="en-US" altLang="zh-CN" dirty="0"/>
              <a:t>Android</a:t>
            </a:r>
            <a:r>
              <a:rPr kumimoji="1" lang="zh-CN" altLang="en-US" dirty="0"/>
              <a:t>工程师</a:t>
            </a:r>
            <a:endParaRPr kumimoji="1" lang="en-US" altLang="zh-CN" dirty="0"/>
          </a:p>
        </p:txBody>
      </p:sp>
    </p:spTree>
    <p:extLst>
      <p:ext uri="{BB962C8B-B14F-4D97-AF65-F5344CB8AC3E}">
        <p14:creationId xmlns:p14="http://schemas.microsoft.com/office/powerpoint/2010/main" val="277875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2F274-7EA7-3D47-B21A-EC0E2CF57E2F}"/>
              </a:ext>
            </a:extLst>
          </p:cNvPr>
          <p:cNvSpPr>
            <a:spLocks noGrp="1"/>
          </p:cNvSpPr>
          <p:nvPr>
            <p:ph type="title"/>
          </p:nvPr>
        </p:nvSpPr>
        <p:spPr>
          <a:xfrm>
            <a:off x="838200" y="2766219"/>
            <a:ext cx="10515600" cy="1325563"/>
          </a:xfrm>
        </p:spPr>
        <p:txBody>
          <a:bodyPr/>
          <a:lstStyle/>
          <a:p>
            <a:pPr algn="ctr"/>
            <a:r>
              <a:rPr kumimoji="1" lang="zh-CN" altLang="en-US" dirty="0"/>
              <a:t>欢迎学习</a:t>
            </a:r>
          </a:p>
        </p:txBody>
      </p:sp>
    </p:spTree>
    <p:extLst>
      <p:ext uri="{BB962C8B-B14F-4D97-AF65-F5344CB8AC3E}">
        <p14:creationId xmlns:p14="http://schemas.microsoft.com/office/powerpoint/2010/main" val="31567306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TotalTime>
  <Words>1243</Words>
  <Application>Microsoft Macintosh PowerPoint</Application>
  <PresentationFormat>宽屏</PresentationFormat>
  <Paragraphs>89</Paragraphs>
  <Slides>6</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Android高级面试-FrameWork专场</vt:lpstr>
      <vt:lpstr>这是一门什么样的课</vt:lpstr>
      <vt:lpstr>特色与收获</vt:lpstr>
      <vt:lpstr>课程安排</vt:lpstr>
      <vt:lpstr>适合人群</vt:lpstr>
      <vt:lpstr>欢迎学习</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Android高级面试-FrameWork专场</dc:title>
  <dc:creator>Microsoft Office User</dc:creator>
  <cp:lastModifiedBy>Microsoft Office User</cp:lastModifiedBy>
  <cp:revision>186</cp:revision>
  <dcterms:created xsi:type="dcterms:W3CDTF">2019-01-21T09:01:42Z</dcterms:created>
  <dcterms:modified xsi:type="dcterms:W3CDTF">2019-01-22T05:47:47Z</dcterms:modified>
</cp:coreProperties>
</file>