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95" r:id="rId4"/>
    <p:sldId id="280" r:id="rId5"/>
    <p:sldId id="264" r:id="rId6"/>
    <p:sldId id="257" r:id="rId7"/>
    <p:sldId id="269" r:id="rId8"/>
    <p:sldId id="259" r:id="rId9"/>
    <p:sldId id="267" r:id="rId10"/>
    <p:sldId id="270" r:id="rId11"/>
    <p:sldId id="258" r:id="rId12"/>
    <p:sldId id="271" r:id="rId13"/>
    <p:sldId id="261" r:id="rId14"/>
    <p:sldId id="262" r:id="rId15"/>
    <p:sldId id="277" r:id="rId16"/>
    <p:sldId id="278" r:id="rId17"/>
    <p:sldId id="279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366"/>
  </p:normalViewPr>
  <p:slideViewPr>
    <p:cSldViewPr snapToGrid="0" snapToObjects="1">
      <p:cViewPr varScale="1">
        <p:scale>
          <a:sx n="116" d="100"/>
          <a:sy n="116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053B1-2983-2F45-8B8A-EA740D9DEE9E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78C28-9E01-EB46-A490-614E82FAD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大家好，本章我们主要破解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系统启动相关的面试问题。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 - </a:t>
            </a:r>
            <a:r>
              <a:rPr kumimoji="1" lang="en-US" altLang="zh-CN" err="1"/>
              <a:t>registerZygoteSocket</a:t>
            </a:r>
            <a:endParaRPr kumimoji="1" lang="en-US" altLang="zh-CN"/>
          </a:p>
          <a:p>
            <a:r>
              <a:rPr kumimoji="1" lang="en-US" altLang="zh-CN"/>
              <a:t> - preload()</a:t>
            </a:r>
          </a:p>
          <a:p>
            <a:r>
              <a:rPr kumimoji="1" lang="en-US" altLang="zh-CN"/>
              <a:t> - </a:t>
            </a:r>
            <a:r>
              <a:rPr kumimoji="1" lang="en-US" altLang="zh-CN" err="1"/>
              <a:t>startSystemServer</a:t>
            </a:r>
            <a:r>
              <a:rPr kumimoji="1" lang="en-US" altLang="zh-CN"/>
              <a:t>(</a:t>
            </a:r>
            <a:r>
              <a:rPr kumimoji="1" lang="en-US" altLang="zh-CN" err="1"/>
              <a:t>abiList</a:t>
            </a:r>
            <a:r>
              <a:rPr kumimoji="1" lang="en-US" altLang="zh-CN"/>
              <a:t>, </a:t>
            </a:r>
            <a:r>
              <a:rPr kumimoji="1" lang="en-US" altLang="zh-CN" err="1"/>
              <a:t>socketName</a:t>
            </a:r>
            <a:r>
              <a:rPr kumimoji="1" lang="en-US" altLang="zh-CN"/>
              <a:t>);</a:t>
            </a:r>
            <a:r>
              <a:rPr kumimoji="1" lang="zh-CN" altLang="en-US"/>
              <a:t>，启动</a:t>
            </a:r>
            <a:r>
              <a:rPr kumimoji="1" lang="en-US" altLang="zh-CN" err="1"/>
              <a:t>systemServer</a:t>
            </a:r>
            <a:r>
              <a:rPr kumimoji="1" lang="zh-CN" altLang="en-US"/>
              <a:t>进程</a:t>
            </a:r>
          </a:p>
          <a:p>
            <a:r>
              <a:rPr kumimoji="1" lang="zh-CN" altLang="en-US"/>
              <a:t> </a:t>
            </a:r>
            <a:r>
              <a:rPr kumimoji="1" lang="en-US" altLang="zh-CN"/>
              <a:t>- </a:t>
            </a:r>
            <a:r>
              <a:rPr kumimoji="1" lang="en-US" altLang="zh-CN" err="1"/>
              <a:t>runSelectLoop</a:t>
            </a:r>
            <a:r>
              <a:rPr kumimoji="1" lang="en-US" altLang="zh-CN"/>
              <a:t>(</a:t>
            </a:r>
            <a:r>
              <a:rPr kumimoji="1" lang="en-US" altLang="zh-CN" err="1"/>
              <a:t>abiList</a:t>
            </a:r>
            <a:r>
              <a:rPr kumimoji="1" lang="en-US" altLang="zh-CN"/>
              <a:t>);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主要包括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启动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相关面试问题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SystemServer</a:t>
            </a:r>
            <a:r>
              <a:rPr kumimoji="1" lang="zh-CN" altLang="en-US" dirty="0"/>
              <a:t>启动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相关面试问题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ServiceManager</a:t>
            </a:r>
            <a:r>
              <a:rPr kumimoji="1" lang="zh-CN" altLang="en-US" dirty="0"/>
              <a:t>启动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相关面试问题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本节课我们先说一下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启动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相关面试问题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针对</a:t>
            </a: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的启动，面试官通常会问这么几个问题：</a:t>
            </a:r>
          </a:p>
          <a:p>
            <a:r>
              <a:rPr kumimoji="1" lang="zh-CN" altLang="en-US"/>
              <a:t>第一，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是怎么启动的？首先通过这个问题，</a:t>
            </a:r>
            <a:r>
              <a:rPr kumimoji="1" lang="zh-CN" altLang="en-US"/>
              <a:t>看你是不是了解</a:t>
            </a:r>
            <a:r>
              <a:rPr kumimoji="1" lang="en-US" altLang="zh-CN"/>
              <a:t>Zygote</a:t>
            </a:r>
            <a:r>
              <a:rPr kumimoji="1" lang="zh-CN" altLang="en-US"/>
              <a:t>，如果你能清楚流畅的回答</a:t>
            </a:r>
            <a:r>
              <a:rPr kumimoji="1" lang="en-US" altLang="zh-CN"/>
              <a:t>Zygote</a:t>
            </a:r>
            <a:r>
              <a:rPr kumimoji="1" lang="zh-CN" altLang="en-US"/>
              <a:t>是怎么启动的，一般就可以拿到</a:t>
            </a:r>
            <a:r>
              <a:rPr kumimoji="1" lang="en-US" altLang="zh-CN"/>
              <a:t>60</a:t>
            </a:r>
            <a:r>
              <a:rPr kumimoji="1" lang="zh-CN" altLang="en-US"/>
              <a:t>分。算是一个及格分了</a:t>
            </a:r>
          </a:p>
          <a:p>
            <a:r>
              <a:rPr kumimoji="1" lang="zh-CN" altLang="en-US"/>
              <a:t>然而接着面试官就可能抛出第二个问题：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的主要作用是什么？</a:t>
            </a:r>
            <a:r>
              <a:rPr kumimoji="1" lang="zh-CN" altLang="en-US"/>
              <a:t>如果你依然能再详细说明白</a:t>
            </a:r>
            <a:r>
              <a:rPr kumimoji="1" lang="en-US" altLang="zh-CN"/>
              <a:t>Zygote</a:t>
            </a:r>
            <a:r>
              <a:rPr kumimoji="1" lang="zh-CN" altLang="en-US"/>
              <a:t>的作用，那就可以拿到</a:t>
            </a:r>
            <a:r>
              <a:rPr kumimoji="1" lang="en-US" altLang="zh-CN"/>
              <a:t>80</a:t>
            </a:r>
            <a:r>
              <a:rPr kumimoji="1" lang="zh-CN" altLang="en-US"/>
              <a:t>分了。</a:t>
            </a:r>
          </a:p>
          <a:p>
            <a:r>
              <a:rPr kumimoji="1" lang="zh-CN" altLang="en-US"/>
              <a:t>这个时候的你，在面试官的眼里，基本上会是：基础很扎实，不错，看看他还有什么货</a:t>
            </a:r>
          </a:p>
          <a:p>
            <a:r>
              <a:rPr kumimoji="1" lang="zh-CN" altLang="en-US"/>
              <a:t>然后就可能继续抛出第三个问题了，如：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的这个主要作用是怎么实现的？如果你能侃侃而谈每个作用的具体实现机制，那基本上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分没跑了，这个时候，你在面试官眼里就是：这个人我要了。</a:t>
            </a:r>
            <a:endParaRPr kumimoji="1" lang="en-US" altLang="zh-CN"/>
          </a:p>
          <a:p>
            <a:r>
              <a:rPr kumimoji="1" lang="zh-CN" altLang="en-US"/>
              <a:t>最后还有个小技巧：面试官还可能继续往下展开下去，比如说应用进程启动的完整流程是什么等，有时候我们要善于把控节奏，千万别问一句答一句，如果主控权一直在面试官手里，天知道他继续问下去会问到什么程度，会继续问什么变态问题了。</a:t>
            </a:r>
          </a:p>
          <a:p>
            <a:r>
              <a:rPr kumimoji="1" lang="zh-CN" altLang="en-US"/>
              <a:t>好了，有了这些对面试官意图的认知后，接下来我就针对这些问题的考点，为大家详细的讲讲这些问题背后的技术点，等大家对这些技术点有了深刻的学习后，我再模拟面试，抛出些问题，大家再自己尝试着回答下，以确保大家理解了知识的基础上，游刃有余的去回答这些问题，而不是死记硬背，好，那我们开始第一个问题点的相关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</a:t>
            </a:r>
            <a:r>
              <a:rPr kumimoji="1"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是怎么启动的，</a:t>
            </a:r>
            <a:r>
              <a:rPr kumimoji="1"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再来说一下信号处理的问题，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在启动</a:t>
            </a:r>
            <a:r>
              <a:rPr kumimoji="1" lang="en-US" altLang="zh-CN"/>
              <a:t>Zygote</a:t>
            </a:r>
            <a:r>
              <a:rPr kumimoji="1" lang="zh-CN" altLang="en-US"/>
              <a:t>进程的时候，</a:t>
            </a:r>
            <a:r>
              <a:rPr kumimoji="1" lang="en-US" altLang="zh-CN"/>
              <a:t>Init</a:t>
            </a:r>
            <a:r>
              <a:rPr kumimoji="1" lang="zh-CN" altLang="en-US"/>
              <a:t>会捕获子进程退出的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SIGCHID</a:t>
            </a:r>
            <a:r>
              <a:rPr kumimoji="1" lang="zh-CN" altLang="en-US"/>
              <a:t>信号。这种信号的意思是如果一个进程终止或停止时，</a:t>
            </a:r>
            <a:r>
              <a:rPr kumimoji="1" lang="en-US" altLang="zh-CN"/>
              <a:t>SIGCHLD</a:t>
            </a:r>
            <a:r>
              <a:rPr kumimoji="1" lang="zh-CN" altLang="en-US"/>
              <a:t>信号会被送给它的父进程。如果没有捕获这个信号的话，系统默认处理是忽略。</a:t>
            </a:r>
            <a:endParaRPr kumimoji="1" lang="en-US" altLang="zh-CN"/>
          </a:p>
          <a:p>
            <a:r>
              <a:rPr kumimoji="1" lang="zh-CN" altLang="en-US"/>
              <a:t>不过</a:t>
            </a:r>
            <a:r>
              <a:rPr kumimoji="1" lang="en-US" altLang="zh-CN"/>
              <a:t>init</a:t>
            </a:r>
            <a:r>
              <a:rPr kumimoji="1" lang="zh-CN" altLang="en-US"/>
              <a:t>会重新给</a:t>
            </a:r>
            <a:r>
              <a:rPr kumimoji="1" lang="en-US" altLang="zh-CN"/>
              <a:t>zygote</a:t>
            </a:r>
            <a:r>
              <a:rPr kumimoji="1" lang="zh-CN" altLang="en-US"/>
              <a:t>拉起来，不过在重启</a:t>
            </a:r>
            <a:r>
              <a:rPr kumimoji="1" lang="en-US" altLang="zh-CN"/>
              <a:t>zygote</a:t>
            </a:r>
            <a:r>
              <a:rPr kumimoji="1" lang="zh-CN" altLang="en-US"/>
              <a:t>之前，</a:t>
            </a:r>
            <a:r>
              <a:rPr kumimoji="1" lang="en-US" altLang="zh-CN"/>
              <a:t>init</a:t>
            </a:r>
            <a:r>
              <a:rPr kumimoji="1" lang="zh-CN" altLang="en-US"/>
              <a:t>会先</a:t>
            </a:r>
            <a:r>
              <a:rPr kumimoji="1" lang="en-US" altLang="zh-CN"/>
              <a:t>kill</a:t>
            </a:r>
            <a:r>
              <a:rPr kumimoji="1" lang="zh-CN" altLang="en-US"/>
              <a:t>掉所有</a:t>
            </a:r>
            <a:r>
              <a:rPr kumimoji="1" lang="en-US" altLang="zh-CN"/>
              <a:t>zygote</a:t>
            </a:r>
            <a:r>
              <a:rPr kumimoji="1" lang="zh-CN" altLang="en-US"/>
              <a:t>的子进程，包括</a:t>
            </a:r>
            <a:r>
              <a:rPr kumimoji="1" lang="en-US" altLang="zh-CN"/>
              <a:t>systemserver</a:t>
            </a:r>
            <a:r>
              <a:rPr kumimoji="1" lang="zh-CN" altLang="en-US"/>
              <a:t>进程，还有应用进程。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72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</a:t>
            </a:r>
            <a:r>
              <a:rPr kumimoji="1" lang="en-US" altLang="zh-CN" dirty="0"/>
              <a:t>AppRuntime</a:t>
            </a:r>
            <a:r>
              <a:rPr kumimoji="1" lang="zh-CN" altLang="en-US" dirty="0"/>
              <a:t>是继承自</a:t>
            </a:r>
            <a:r>
              <a:rPr kumimoji="1" lang="en-US" altLang="zh-CN" dirty="0"/>
              <a:t>AndroidRuntime</a:t>
            </a:r>
            <a:r>
              <a:rPr kumimoji="1" lang="zh-CN" altLang="en-US" dirty="0"/>
              <a:t>的，这个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函数的主要作用就是启动虚拟机，然后通过</a:t>
            </a:r>
            <a:r>
              <a:rPr kumimoji="1" lang="en-US" altLang="zh-CN" dirty="0"/>
              <a:t>JNI</a:t>
            </a:r>
            <a:r>
              <a:rPr kumimoji="1" lang="zh-CN" altLang="en-US" dirty="0"/>
              <a:t>调用进入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世界，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我们重点看看是怎么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我们平时</a:t>
            </a:r>
            <a:r>
              <a:rPr kumimoji="1" lang="en-US" altLang="zh-CN"/>
              <a:t>Android</a:t>
            </a:r>
            <a:r>
              <a:rPr kumimoji="1" lang="zh-CN" altLang="en-US"/>
              <a:t>开发的时候，好像没注意到</a:t>
            </a:r>
            <a:r>
              <a:rPr kumimoji="1" lang="en-US" altLang="zh-CN"/>
              <a:t>Native</a:t>
            </a:r>
            <a:r>
              <a:rPr kumimoji="1" lang="zh-CN" altLang="en-US"/>
              <a:t>切换到</a:t>
            </a:r>
            <a:r>
              <a:rPr kumimoji="1" lang="en-US" altLang="zh-CN"/>
              <a:t>Java</a:t>
            </a:r>
            <a:r>
              <a:rPr kumimoji="1" lang="zh-CN" altLang="en-US"/>
              <a:t>的事，好像直接</a:t>
            </a:r>
            <a:r>
              <a:rPr kumimoji="1" lang="en-US" altLang="zh-CN"/>
              <a:t>JNI</a:t>
            </a:r>
            <a:r>
              <a:rPr kumimoji="1" lang="zh-CN" altLang="en-US"/>
              <a:t>调用就好了，但是我们没操心过</a:t>
            </a:r>
            <a:r>
              <a:rPr kumimoji="1" lang="en-US" altLang="zh-CN"/>
              <a:t>JavaVM</a:t>
            </a:r>
            <a:r>
              <a:rPr kumimoji="1" lang="zh-CN" altLang="en-US"/>
              <a:t>，有了</a:t>
            </a:r>
            <a:r>
              <a:rPr kumimoji="1" lang="en-US" altLang="zh-CN"/>
              <a:t>JavaVM</a:t>
            </a:r>
            <a:r>
              <a:rPr kumimoji="1" lang="zh-CN" altLang="en-US"/>
              <a:t>才有了</a:t>
            </a:r>
            <a:r>
              <a:rPr kumimoji="1" lang="en-US" altLang="zh-CN"/>
              <a:t>JNIEnv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这里需要我们自己创建</a:t>
            </a:r>
            <a:r>
              <a:rPr kumimoji="1" lang="en-US" altLang="zh-CN"/>
              <a:t>JavaVM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0455-E289-CD40-8C08-7D5532B89560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215502"/>
            <a:ext cx="6858000" cy="713396"/>
          </a:xfrm>
        </p:spPr>
        <p:txBody>
          <a:bodyPr anchor="ctr" anchorCtr="0">
            <a:noAutofit/>
          </a:bodyPr>
          <a:lstStyle/>
          <a:p>
            <a:r>
              <a:rPr kumimoji="1"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Android</a:t>
            </a:r>
            <a:r>
              <a:rPr kumimoji="1" lang="zh-CN" altLang="en-US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系统启动相关面试问题</a:t>
            </a:r>
            <a:endParaRPr kumimoji="1" lang="en-US" altLang="zh-CN" sz="3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1560"/>
            <a:ext cx="7886700" cy="540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</a:p>
        </p:txBody>
      </p:sp>
      <p:sp>
        <p:nvSpPr>
          <p:cNvPr id="3" name="矩形 2"/>
          <p:cNvSpPr/>
          <p:nvPr/>
        </p:nvSpPr>
        <p:spPr>
          <a:xfrm>
            <a:off x="1115347" y="1283560"/>
            <a:ext cx="6913307" cy="685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Preload</a:t>
            </a:r>
            <a:r>
              <a:rPr kumimoji="1"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</a:t>
            </a:r>
          </a:p>
        </p:txBody>
      </p:sp>
      <p:sp>
        <p:nvSpPr>
          <p:cNvPr id="11" name="左右箭头 10"/>
          <p:cNvSpPr/>
          <p:nvPr/>
        </p:nvSpPr>
        <p:spPr>
          <a:xfrm>
            <a:off x="3141407" y="3678328"/>
            <a:ext cx="3063977" cy="564126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3738718" y="3517933"/>
            <a:ext cx="19136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</a:p>
        </p:txBody>
      </p:sp>
      <p:sp>
        <p:nvSpPr>
          <p:cNvPr id="14" name="燕尾形箭头 13"/>
          <p:cNvSpPr/>
          <p:nvPr/>
        </p:nvSpPr>
        <p:spPr>
          <a:xfrm rot="5400000">
            <a:off x="1738620" y="2336395"/>
            <a:ext cx="709449" cy="337362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5" name="文本框 14"/>
          <p:cNvSpPr txBox="1"/>
          <p:nvPr/>
        </p:nvSpPr>
        <p:spPr>
          <a:xfrm>
            <a:off x="2151419" y="2367570"/>
            <a:ext cx="9236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</a:p>
        </p:txBody>
      </p:sp>
      <p:sp>
        <p:nvSpPr>
          <p:cNvPr id="18" name="矩形 17"/>
          <p:cNvSpPr/>
          <p:nvPr/>
        </p:nvSpPr>
        <p:spPr>
          <a:xfrm>
            <a:off x="6338119" y="1919487"/>
            <a:ext cx="1690535" cy="2931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28" name="组合 27"/>
          <p:cNvGrpSpPr/>
          <p:nvPr/>
        </p:nvGrpSpPr>
        <p:grpSpPr>
          <a:xfrm>
            <a:off x="6377996" y="3133792"/>
            <a:ext cx="1630694" cy="1620000"/>
            <a:chOff x="8503995" y="4177790"/>
            <a:chExt cx="2174258" cy="2160000"/>
          </a:xfrm>
        </p:grpSpPr>
        <p:sp>
          <p:nvSpPr>
            <p:cNvPr id="6" name="椭圆 5"/>
            <p:cNvSpPr/>
            <p:nvPr/>
          </p:nvSpPr>
          <p:spPr>
            <a:xfrm>
              <a:off x="8503995" y="4177790"/>
              <a:ext cx="2159999" cy="21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285526" y="5083558"/>
              <a:ext cx="392727" cy="39272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5346" y="2960026"/>
            <a:ext cx="1890000" cy="18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algn="ctr"/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kumimoji="1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77996" y="3677852"/>
            <a:ext cx="161999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kumimoji="1"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26" name="圆角右箭头 25"/>
          <p:cNvSpPr/>
          <p:nvPr/>
        </p:nvSpPr>
        <p:spPr>
          <a:xfrm rot="5400000">
            <a:off x="6441544" y="2039599"/>
            <a:ext cx="1335093" cy="44245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 bldLvl="0" animBg="1"/>
      <p:bldP spid="12" grpId="0"/>
      <p:bldP spid="14" grpId="0" bldLvl="0" animBg="1"/>
      <p:bldP spid="15" grpId="0"/>
      <p:bldP spid="18" grpId="0" bldLvl="0" animBg="1"/>
      <p:bldP spid="21" grpId="0" bldLvl="0" animBg="1"/>
      <p:bldP spid="23" grpId="0"/>
      <p:bldP spid="2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资源预加载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630930" y="1268466"/>
            <a:ext cx="3882513" cy="5128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preloadClasses</a:t>
            </a:r>
            <a:endParaRPr kumimoji="1"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30930" y="2028009"/>
            <a:ext cx="3882513" cy="5128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preloadResources</a:t>
            </a:r>
            <a:endParaRPr kumimoji="1"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25215" y="2787552"/>
            <a:ext cx="3882513" cy="5128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preloadOpenGL</a:t>
            </a:r>
            <a:endParaRPr kumimoji="1"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25215" y="3547095"/>
            <a:ext cx="3882513" cy="5128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preloadSharedLibraries</a:t>
            </a:r>
            <a:endParaRPr kumimoji="1"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25215" y="4306637"/>
            <a:ext cx="3882513" cy="5128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preloadTextResources</a:t>
            </a:r>
            <a:endParaRPr kumimoji="1"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SystemServer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625215" y="1191038"/>
            <a:ext cx="3780000" cy="135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forkSystemServer</a:t>
            </a:r>
            <a:endParaRPr kumimoji="1"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60320" y="3352165"/>
            <a:ext cx="3984625" cy="1350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handleSystemServerProcess</a:t>
            </a:r>
            <a:endParaRPr kumimoji="1"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燕尾形箭头 2"/>
          <p:cNvSpPr/>
          <p:nvPr/>
        </p:nvSpPr>
        <p:spPr>
          <a:xfrm rot="5400000">
            <a:off x="4218039" y="2519785"/>
            <a:ext cx="707923" cy="864536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2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11163" y="1235484"/>
            <a:ext cx="4004187" cy="61531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 fontAlgn="ctr"/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runSelectLoop</a:t>
            </a:r>
            <a:endParaRPr kumimoji="1"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000" y="1761602"/>
            <a:ext cx="4320000" cy="597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</a:p>
        </p:txBody>
      </p:sp>
      <p:sp>
        <p:nvSpPr>
          <p:cNvPr id="9" name="矩形 8"/>
          <p:cNvSpPr/>
          <p:nvPr/>
        </p:nvSpPr>
        <p:spPr>
          <a:xfrm>
            <a:off x="2412000" y="2791822"/>
            <a:ext cx="4320000" cy="597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创建进程</a:t>
            </a:r>
          </a:p>
        </p:txBody>
      </p:sp>
      <p:sp>
        <p:nvSpPr>
          <p:cNvPr id="10" name="矩形 9"/>
          <p:cNvSpPr/>
          <p:nvPr/>
        </p:nvSpPr>
        <p:spPr>
          <a:xfrm>
            <a:off x="2412000" y="3822042"/>
            <a:ext cx="4320000" cy="597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进程初始化</a:t>
            </a:r>
          </a:p>
        </p:txBody>
      </p:sp>
      <p:cxnSp>
        <p:nvCxnSpPr>
          <p:cNvPr id="15" name="直线连接符 14"/>
          <p:cNvCxnSpPr/>
          <p:nvPr/>
        </p:nvCxnSpPr>
        <p:spPr>
          <a:xfrm>
            <a:off x="4638047" y="4469212"/>
            <a:ext cx="0" cy="453512"/>
          </a:xfrm>
          <a:prstGeom prst="line">
            <a:avLst/>
          </a:prstGeom>
          <a:ln w="31750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4638047" y="4922724"/>
            <a:ext cx="3877303" cy="0"/>
          </a:xfrm>
          <a:prstGeom prst="line">
            <a:avLst/>
          </a:prstGeom>
          <a:ln w="31750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8515350" y="1218625"/>
            <a:ext cx="0" cy="37040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>
            <a:off x="4659929" y="1218624"/>
            <a:ext cx="38554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4659929" y="1218624"/>
            <a:ext cx="0" cy="500446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4654961" y="2403637"/>
            <a:ext cx="0" cy="339162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4649991" y="3427367"/>
            <a:ext cx="0" cy="339162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 bldLvl="0" animBg="1"/>
      <p:bldP spid="1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模拟面试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481" y="1506194"/>
            <a:ext cx="7886700" cy="3263504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Zygote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是怎么启动的？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sz="2000"/>
          </a:p>
          <a:p>
            <a:pPr marL="0" indent="0">
              <a:buNone/>
            </a:pPr>
            <a:endParaRPr kumimoji="1" lang="zh-CN" altLang="en-US" sz="2000"/>
          </a:p>
        </p:txBody>
      </p:sp>
      <p:sp>
        <p:nvSpPr>
          <p:cNvPr id="5" name="圆角矩形 4"/>
          <p:cNvSpPr/>
          <p:nvPr/>
        </p:nvSpPr>
        <p:spPr>
          <a:xfrm>
            <a:off x="2682240" y="2379980"/>
            <a:ext cx="4173855" cy="17246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Linux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内核启动后，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init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进程读取配置文件，通过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fork+exec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进程。然后启动虚拟机，通过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JNI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调用进入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世界，预加载各类资源，启动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SystemServer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，之后循环监听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socket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事件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kumimoji="1"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38027"/>
            <a:ext cx="7886700" cy="994346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模拟面试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8106" y="1534134"/>
            <a:ext cx="7886700" cy="3263504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Zygote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的主要作用是什么？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sz="2000"/>
          </a:p>
          <a:p>
            <a:pPr marL="0" indent="0">
              <a:buNone/>
            </a:pPr>
            <a:endParaRPr kumimoji="1" lang="zh-CN" altLang="en-US" sz="2000"/>
          </a:p>
        </p:txBody>
      </p:sp>
      <p:sp>
        <p:nvSpPr>
          <p:cNvPr id="5" name="圆角矩形 4"/>
          <p:cNvSpPr/>
          <p:nvPr/>
        </p:nvSpPr>
        <p:spPr>
          <a:xfrm>
            <a:off x="2681888" y="2380869"/>
            <a:ext cx="3780000" cy="135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启动应用进程，并通过写时复制技术让他们共享各类系统资源，加快了启动速度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kumimoji="1"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38027"/>
            <a:ext cx="7886700" cy="994346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模拟面试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5093" y="1552549"/>
            <a:ext cx="7886700" cy="3263504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这个作用是怎么实现的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sz="2000"/>
          </a:p>
          <a:p>
            <a:pPr marL="0" indent="0">
              <a:buNone/>
            </a:pPr>
            <a:endParaRPr kumimoji="1" lang="zh-CN" altLang="en-US" sz="2000"/>
          </a:p>
        </p:txBody>
      </p:sp>
      <p:sp>
        <p:nvSpPr>
          <p:cNvPr id="5" name="圆角矩形 4"/>
          <p:cNvSpPr/>
          <p:nvPr/>
        </p:nvSpPr>
        <p:spPr>
          <a:xfrm>
            <a:off x="2681888" y="2454529"/>
            <a:ext cx="3780000" cy="135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通过监听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socket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事件，读取请求，启动子进程，加载对应的核心类入口函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kumimoji="1"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400513"/>
            <a:ext cx="6858000" cy="713396"/>
          </a:xfrm>
        </p:spPr>
        <p:txBody>
          <a:bodyPr anchor="ctr" anchorCtr="0">
            <a:noAutofit/>
          </a:bodyPr>
          <a:lstStyle/>
          <a:p>
            <a:r>
              <a:rPr kumimoji="1" 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本章要点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0638" y="1499844"/>
            <a:ext cx="34004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启动相关面试问题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0638" y="2430754"/>
            <a:ext cx="41960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SystemServer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启动相关面试问题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90638" y="3263715"/>
            <a:ext cx="451802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ServiceManager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启动相关面试问题</a:t>
            </a:r>
          </a:p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215502"/>
            <a:ext cx="6858000" cy="713396"/>
          </a:xfrm>
        </p:spPr>
        <p:txBody>
          <a:bodyPr anchor="ctr" anchorCtr="0">
            <a:noAutofit/>
          </a:bodyPr>
          <a:lstStyle/>
          <a:p>
            <a:r>
              <a:rPr kumimoji="1"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</a:t>
            </a:r>
            <a:r>
              <a:rPr kumimoji="1" lang="zh-CN" altLang="en-US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相关面试问题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40450"/>
            <a:ext cx="7886700" cy="540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的启动</a:t>
            </a:r>
            <a:r>
              <a:rPr kumimoji="1" lang="zh-CN" altLang="en-US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相关面试问题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1052" y="1511653"/>
            <a:ext cx="69022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是怎么启动的（</a:t>
            </a:r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1"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的主要作用是什么（</a:t>
            </a:r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kumimoji="1"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这个作用是怎么实现的（</a:t>
            </a:r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22670"/>
            <a:ext cx="7886700" cy="540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是怎么启动的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95068" y="1338521"/>
            <a:ext cx="1080000" cy="32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</a:p>
          <a:p>
            <a:pPr algn="ctr"/>
            <a:r>
              <a:rPr kumimoji="1"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095933" y="1338521"/>
            <a:ext cx="1080000" cy="32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kumimoji="1"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</a:p>
          <a:p>
            <a:pPr algn="ctr">
              <a:buNone/>
            </a:pPr>
            <a:r>
              <a:rPr kumimoji="1"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  <a:p>
            <a:pPr algn="ctr">
              <a:buNone/>
            </a:pPr>
            <a:r>
              <a:rPr kumimoji="1"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014595" y="1337945"/>
            <a:ext cx="1197610" cy="323977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</a:p>
          <a:p>
            <a:pPr algn="ctr"/>
            <a:r>
              <a:rPr kumimoji="1"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97662" y="1338521"/>
            <a:ext cx="1080000" cy="324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kumimoji="1"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2287070" y="2820255"/>
            <a:ext cx="696862" cy="276533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燕尾形箭头 8"/>
          <p:cNvSpPr/>
          <p:nvPr/>
        </p:nvSpPr>
        <p:spPr>
          <a:xfrm>
            <a:off x="4300761" y="2820255"/>
            <a:ext cx="696862" cy="276533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燕尾形箭头 9"/>
          <p:cNvSpPr/>
          <p:nvPr/>
        </p:nvSpPr>
        <p:spPr>
          <a:xfrm>
            <a:off x="6314453" y="2820255"/>
            <a:ext cx="696862" cy="276533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40450"/>
            <a:ext cx="7886700" cy="540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进程启动</a:t>
            </a:r>
          </a:p>
        </p:txBody>
      </p:sp>
      <p:sp>
        <p:nvSpPr>
          <p:cNvPr id="4" name="椭圆 3"/>
          <p:cNvSpPr/>
          <p:nvPr/>
        </p:nvSpPr>
        <p:spPr>
          <a:xfrm>
            <a:off x="1349471" y="1770256"/>
            <a:ext cx="1913603" cy="19136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kumimoji="1" lang="zh-CN" altLang="en-US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5" name="椭圆 4"/>
          <p:cNvSpPr/>
          <p:nvPr/>
        </p:nvSpPr>
        <p:spPr>
          <a:xfrm>
            <a:off x="5844044" y="1770256"/>
            <a:ext cx="1913603" cy="1913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6" name="燕尾形箭头 5"/>
          <p:cNvSpPr/>
          <p:nvPr/>
        </p:nvSpPr>
        <p:spPr>
          <a:xfrm>
            <a:off x="3624411" y="2345443"/>
            <a:ext cx="1858297" cy="763229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91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3506429" y="2002542"/>
            <a:ext cx="19762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kumimoji="1" lang="zh-CN" altLang="en-US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16594" y="3020188"/>
            <a:ext cx="15485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kumimoji="1" lang="zh-CN" altLang="en-US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96789-A38C-FF46-8FBD-3E47A715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信号处理 </a:t>
            </a:r>
            <a:r>
              <a:rPr kumimoji="1" lang="en-US" altLang="zh-CN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SIGCHLD</a:t>
            </a:r>
            <a:endParaRPr kumimoji="1" lang="zh-CN" altLang="en-US" sz="24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EAF7660-29E5-6241-AF1D-1BE9905AD1FF}"/>
              </a:ext>
            </a:extLst>
          </p:cNvPr>
          <p:cNvSpPr/>
          <p:nvPr/>
        </p:nvSpPr>
        <p:spPr>
          <a:xfrm>
            <a:off x="1111823" y="1268016"/>
            <a:ext cx="4946073" cy="7478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父进程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DE01864-1339-5B4F-896F-B8B1C479F6BA}"/>
              </a:ext>
            </a:extLst>
          </p:cNvPr>
          <p:cNvSpPr/>
          <p:nvPr/>
        </p:nvSpPr>
        <p:spPr>
          <a:xfrm>
            <a:off x="1111823" y="3678708"/>
            <a:ext cx="4946073" cy="7478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子进程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9C2B345D-AED9-8547-88A7-BF5AF5E5FA62}"/>
              </a:ext>
            </a:extLst>
          </p:cNvPr>
          <p:cNvSpPr/>
          <p:nvPr/>
        </p:nvSpPr>
        <p:spPr>
          <a:xfrm>
            <a:off x="3325087" y="2150920"/>
            <a:ext cx="581891" cy="141316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A274D5-1A0E-0E48-A228-39D6BA206115}"/>
              </a:ext>
            </a:extLst>
          </p:cNvPr>
          <p:cNvSpPr txBox="1"/>
          <p:nvPr/>
        </p:nvSpPr>
        <p:spPr>
          <a:xfrm>
            <a:off x="3740721" y="2493825"/>
            <a:ext cx="9663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endParaRPr kumimoji="1" lang="zh-CN" altLang="en-US" sz="15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C4497C-2811-044C-A830-354A3CCA71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155" y="3468481"/>
            <a:ext cx="1168274" cy="1168274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437F3BF7-21CE-C14C-B299-DDC9B50F780B}"/>
              </a:ext>
            </a:extLst>
          </p:cNvPr>
          <p:cNvSpPr/>
          <p:nvPr/>
        </p:nvSpPr>
        <p:spPr>
          <a:xfrm>
            <a:off x="6811240" y="2421736"/>
            <a:ext cx="1433945" cy="143394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SIGCHLD</a:t>
            </a:r>
            <a:endParaRPr kumimoji="1" lang="zh-CN" altLang="en-US" sz="15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27493D4-4918-1F44-B6BB-C25C8F0A6573}"/>
              </a:ext>
            </a:extLst>
          </p:cNvPr>
          <p:cNvCxnSpPr/>
          <p:nvPr/>
        </p:nvCxnSpPr>
        <p:spPr>
          <a:xfrm flipH="1" flipV="1">
            <a:off x="6151416" y="1714498"/>
            <a:ext cx="1080654" cy="676064"/>
          </a:xfrm>
          <a:prstGeom prst="straightConnector1">
            <a:avLst/>
          </a:prstGeom>
          <a:ln w="698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40450"/>
            <a:ext cx="7886700" cy="540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40653" y="1394173"/>
            <a:ext cx="2754260" cy="3097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AndroidRuntime.start</a:t>
            </a:r>
            <a:endParaRPr kumimoji="1"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231984" y="1394173"/>
            <a:ext cx="3041855" cy="5198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231984" y="2682814"/>
            <a:ext cx="3041855" cy="5198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231984" y="3971454"/>
            <a:ext cx="3041855" cy="5198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672349" y="1659643"/>
            <a:ext cx="1327355" cy="1238864"/>
          </a:xfrm>
          <a:prstGeom prst="curvedConnector3">
            <a:avLst>
              <a:gd name="adj1" fmla="val 37500"/>
            </a:avLst>
          </a:prstGeom>
          <a:ln w="88900" cap="rnd" cmpd="sng">
            <a:solidFill>
              <a:schemeClr val="accent2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燕尾形箭头 11"/>
          <p:cNvSpPr/>
          <p:nvPr/>
        </p:nvSpPr>
        <p:spPr>
          <a:xfrm rot="5400000">
            <a:off x="6504038" y="2135284"/>
            <a:ext cx="608369" cy="365018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燕尾形箭头 13"/>
          <p:cNvSpPr/>
          <p:nvPr/>
        </p:nvSpPr>
        <p:spPr>
          <a:xfrm rot="5400000">
            <a:off x="6496667" y="3455265"/>
            <a:ext cx="608369" cy="365018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 bldLvl="0" animBg="1"/>
      <p:bldP spid="5" grpId="0" bldLvl="0" animBg="1"/>
      <p:bldP spid="7" grpId="0" bldLvl="0" animBg="1"/>
      <p:bldP spid="12" grpId="0" bldLvl="0" animBg="1"/>
      <p:bldP spid="1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40450"/>
            <a:ext cx="7886700" cy="540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切换到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CF023F-79D9-E445-A24E-02777D30AF6C}"/>
              </a:ext>
            </a:extLst>
          </p:cNvPr>
          <p:cNvSpPr txBox="1"/>
          <p:nvPr/>
        </p:nvSpPr>
        <p:spPr>
          <a:xfrm>
            <a:off x="628650" y="1244906"/>
            <a:ext cx="7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int main(int argc, char *argv[]) </a:t>
            </a:r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kumimoji="1"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JavaVM *jvm;</a:t>
            </a:r>
          </a:p>
          <a:p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JNIEnv *env;</a:t>
            </a:r>
          </a:p>
          <a:p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......</a:t>
            </a:r>
          </a:p>
          <a:p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JNI_CreateJavaVM</a:t>
            </a:r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(&amp;jvm, (void **) &amp;env, &amp;vm_args);</a:t>
            </a:r>
          </a:p>
          <a:p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jclass clazz = env-&gt;FindClass("ZygoteInit");</a:t>
            </a:r>
          </a:p>
          <a:p>
            <a:r>
              <a:rPr kumimoji="1"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jmethodID method = env-&gt;GetStaticMethodID(clazz, "Main", "([Ljava/lang/String;)V");</a:t>
            </a:r>
          </a:p>
          <a:p>
            <a:r>
              <a:rPr kumimoji="1"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env-&gt;CallStaticVoidMethod(clazz, method, args);</a:t>
            </a:r>
          </a:p>
          <a:p>
            <a:r>
              <a:rPr kumimoji="1"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jvm-&gt;</a:t>
            </a:r>
            <a:r>
              <a:rPr kumimoji="1" lang="en-US" altLang="zh-CN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DestroyJavaVM</a:t>
            </a:r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CN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988</Words>
  <Application>Microsoft Macintosh PowerPoint</Application>
  <PresentationFormat>全屏显示(16:9)</PresentationFormat>
  <Paragraphs>121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微软雅黑</vt:lpstr>
      <vt:lpstr>微软雅黑</vt:lpstr>
      <vt:lpstr>Arial</vt:lpstr>
      <vt:lpstr>Consolas</vt:lpstr>
      <vt:lpstr>Wingdings</vt:lpstr>
      <vt:lpstr>Office 主题​​</vt:lpstr>
      <vt:lpstr>1_Office 主题​​</vt:lpstr>
      <vt:lpstr>Android系统启动相关面试问题</vt:lpstr>
      <vt:lpstr>本章要点</vt:lpstr>
      <vt:lpstr>Zygote的启动相关面试问题</vt:lpstr>
      <vt:lpstr>Zygote的启动相关面试问题</vt:lpstr>
      <vt:lpstr>Zygote是怎么启动的</vt:lpstr>
      <vt:lpstr>Zygote进程启动</vt:lpstr>
      <vt:lpstr>信号处理 - SIGCHLD</vt:lpstr>
      <vt:lpstr>Zygote的native世界</vt:lpstr>
      <vt:lpstr>Native切换到Java</vt:lpstr>
      <vt:lpstr>Zygote的Java世界</vt:lpstr>
      <vt:lpstr>资源预加载</vt:lpstr>
      <vt:lpstr>启动SystemServer</vt:lpstr>
      <vt:lpstr>事件循环</vt:lpstr>
      <vt:lpstr>模拟面试</vt:lpstr>
      <vt:lpstr>模拟面试</vt:lpstr>
      <vt:lpstr>模拟面试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Zygote启动</dc:title>
  <dc:creator>Microsoft Office User</dc:creator>
  <cp:lastModifiedBy>Microsoft Office User</cp:lastModifiedBy>
  <cp:revision>203</cp:revision>
  <dcterms:created xsi:type="dcterms:W3CDTF">2019-01-28T07:06:00Z</dcterms:created>
  <dcterms:modified xsi:type="dcterms:W3CDTF">2019-02-06T05:35:23Z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