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3539"/>
  </p:normalViewPr>
  <p:slideViewPr>
    <p:cSldViewPr snapToGrid="0" snapToObjects="1">
      <p:cViewPr varScale="1">
        <p:scale>
          <a:sx n="123" d="100"/>
          <a:sy n="123" d="100"/>
        </p:scale>
        <p:origin x="1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676004D-77C5-E14F-8AF7-B7132A57A1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662EFA-5750-CF4B-944B-BA4B353E42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2E48C-F705-0A4D-8F91-BE2039F23E17}" type="datetimeFigureOut">
              <a:t>2019/2/13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CD055A-A533-1041-AC6F-4457B638C6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36F875-2BDF-964B-8E20-CA15AE9FCF0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40917-58D0-DA4F-A288-E0A5466A02B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9465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AF0A9-A375-D740-A68A-8688D57ACC9A}" type="datetimeFigureOut">
              <a:t>2019/2/13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4A578-BEC8-5144-B06B-665E0A96D8D9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2706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大家好，这节课我们讲</a:t>
            </a:r>
            <a:r>
              <a:rPr kumimoji="1" lang="en-US" altLang="zh-CN"/>
              <a:t>SystemServer</a:t>
            </a:r>
            <a:r>
              <a:rPr kumimoji="1" lang="zh-CN" altLang="en-US"/>
              <a:t>启动相关的面试问题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A578-BEC8-5144-B06B-665E0A96D8D9}" type="slidenum"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8504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SystemServer</a:t>
            </a:r>
            <a:r>
              <a:rPr kumimoji="1" lang="zh-CN" altLang="en-US"/>
              <a:t>启动细节很多，如果你能都搞清楚并且记得住的话，面试的时候多补充点细节也是不错的。不过能回答出上面这些就可以了。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A578-BEC8-5144-B06B-665E0A96D8D9}" type="slidenum"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6233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b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A578-BEC8-5144-B06B-665E0A96D8D9}" type="slidenum"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594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这个问题可以更具体一点，问你应用程序是怎么和</a:t>
            </a:r>
            <a:r>
              <a:rPr kumimoji="1" lang="en-US" altLang="zh-CN"/>
              <a:t>SystemServer</a:t>
            </a:r>
            <a:r>
              <a:rPr kumimoji="1" lang="zh-CN" altLang="en-US"/>
              <a:t>中的系统服务通信的。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你也可以补充一下，应用和</a:t>
            </a:r>
            <a:r>
              <a:rPr kumimoji="1" lang="en-US" altLang="zh-CN"/>
              <a:t>SystemServer</a:t>
            </a:r>
            <a:r>
              <a:rPr kumimoji="1" lang="zh-CN" altLang="en-US"/>
              <a:t>之间的通信可以是双向的，一方面应用可以通过</a:t>
            </a:r>
            <a:r>
              <a:rPr kumimoji="1" lang="en-US" altLang="zh-CN"/>
              <a:t>ServiceManager</a:t>
            </a:r>
            <a:r>
              <a:rPr kumimoji="1" lang="zh-CN" altLang="en-US"/>
              <a:t>拿到系统服务的</a:t>
            </a:r>
            <a:r>
              <a:rPr kumimoji="1" lang="en-US" altLang="zh-CN"/>
              <a:t>binder</a:t>
            </a:r>
            <a:r>
              <a:rPr kumimoji="1" lang="zh-CN" altLang="en-US"/>
              <a:t>句柄，然后向系统服务发起调用。另一方面应用也可以将自己的</a:t>
            </a:r>
            <a:r>
              <a:rPr kumimoji="1" lang="en-US" altLang="zh-CN"/>
              <a:t>binder</a:t>
            </a:r>
            <a:r>
              <a:rPr kumimoji="1" lang="zh-CN" altLang="en-US"/>
              <a:t>句柄注册到系统服务中，这样系统服务也可以向应用程序发起</a:t>
            </a:r>
            <a:r>
              <a:rPr kumimoji="1" lang="en-US" altLang="zh-CN"/>
              <a:t>binder</a:t>
            </a:r>
            <a:r>
              <a:rPr kumimoji="1" lang="zh-CN" altLang="en-US"/>
              <a:t>调用。比较典型的就是应用启动的时候向</a:t>
            </a:r>
            <a:r>
              <a:rPr kumimoji="1" lang="en-US" altLang="zh-CN"/>
              <a:t>AMS</a:t>
            </a:r>
            <a:r>
              <a:rPr kumimoji="1" lang="zh-CN" altLang="en-US"/>
              <a:t>注册</a:t>
            </a:r>
            <a:r>
              <a:rPr kumimoji="1" lang="en-US" altLang="zh-CN"/>
              <a:t>ApplicationThread</a:t>
            </a:r>
            <a:r>
              <a:rPr kumimoji="1" lang="zh-CN" altLang="en-US"/>
              <a:t>句柄。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另外呢，建议面试的时候可以提一提这个</a:t>
            </a:r>
            <a:r>
              <a:rPr kumimoji="1" lang="en-US" altLang="zh-CN"/>
              <a:t>watchDog</a:t>
            </a:r>
            <a:r>
              <a:rPr kumimoji="1" lang="zh-CN" altLang="en-US"/>
              <a:t>，如果面试官有所了解的话，他很可能会追问的。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A578-BEC8-5144-B06B-665E0A96D8D9}" type="slidenum"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1135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面试过程中一般会有这三个问题，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首先是问</a:t>
            </a:r>
            <a:r>
              <a:rPr kumimoji="1" lang="en-US" altLang="zh-CN"/>
              <a:t>SystemServer</a:t>
            </a:r>
            <a:r>
              <a:rPr kumimoji="1" lang="zh-CN" altLang="en-US"/>
              <a:t>的启动流程，这个细节非常多，我们只要给重点说出来就好了，</a:t>
            </a:r>
            <a:r>
              <a:rPr kumimoji="1" lang="en-US" altLang="zh-CN"/>
              <a:t>60</a:t>
            </a:r>
            <a:r>
              <a:rPr kumimoji="1" lang="zh-CN" altLang="en-US"/>
              <a:t>分就妥妥的。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如果能顺便说一说</a:t>
            </a:r>
            <a:r>
              <a:rPr kumimoji="1" lang="en-US" altLang="zh-CN"/>
              <a:t>SystemServer</a:t>
            </a:r>
            <a:r>
              <a:rPr kumimoji="1" lang="zh-CN" altLang="en-US"/>
              <a:t>的作用，那是加分项，差不多就能拿</a:t>
            </a:r>
            <a:r>
              <a:rPr kumimoji="1" lang="en-US" altLang="zh-CN"/>
              <a:t>80</a:t>
            </a:r>
            <a:r>
              <a:rPr kumimoji="1" lang="zh-CN" altLang="en-US"/>
              <a:t>分了，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如果你再拔高一点，说一说它的一些实现机制，那就更完美了。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好了，有了这些对面试官意图的认知后，接下来我就针对这些问题的考点，为大家详细的讲讲这些问题背后的技术点，等大家对这些技术点有了深刻的学习后，我再模拟面试，抛出些问题，大家再自己尝试着回答下，以确保大家理解了知识的基础上，游刃有余的去回答这些问题，而不是死记硬背，好，那我们开始第一个问题点的相关讲解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A578-BEC8-5144-B06B-665E0A96D8D9}" type="slidenum"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0420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第一个问题是</a:t>
            </a:r>
            <a:r>
              <a:rPr kumimoji="1" lang="en-US" altLang="zh-CN"/>
              <a:t>SystemServer</a:t>
            </a:r>
            <a:r>
              <a:rPr kumimoji="1" lang="zh-CN" altLang="en-US"/>
              <a:t>的启动，</a:t>
            </a:r>
            <a:endParaRPr kumimoji="1" lang="en-US" altLang="zh-CN"/>
          </a:p>
          <a:p>
            <a:r>
              <a:rPr kumimoji="1" lang="zh-CN" altLang="en-US"/>
              <a:t>从大的方向来说，</a:t>
            </a:r>
            <a:r>
              <a:rPr kumimoji="1" lang="en-US" altLang="zh-CN"/>
              <a:t>SystemServer</a:t>
            </a:r>
            <a:r>
              <a:rPr kumimoji="1" lang="zh-CN" altLang="en-US"/>
              <a:t>的启动可以分成这两块，先是启动</a:t>
            </a:r>
            <a:r>
              <a:rPr kumimoji="1" lang="en-US" altLang="zh-CN"/>
              <a:t>SystemServer</a:t>
            </a:r>
            <a:r>
              <a:rPr kumimoji="1" lang="zh-CN" altLang="en-US"/>
              <a:t>进程，然后</a:t>
            </a:r>
            <a:r>
              <a:rPr kumimoji="1" lang="en-US" altLang="zh-CN"/>
              <a:t>SystemServer</a:t>
            </a:r>
            <a:r>
              <a:rPr kumimoji="1" lang="zh-CN" altLang="en-US"/>
              <a:t>进程开始干活，这里叫启动服务。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注意一下，这里</a:t>
            </a:r>
            <a:r>
              <a:rPr kumimoji="1" lang="en-US" altLang="zh-CN"/>
              <a:t>zygote</a:t>
            </a:r>
            <a:r>
              <a:rPr kumimoji="1" lang="zh-CN" altLang="en-US"/>
              <a:t>启动</a:t>
            </a:r>
            <a:r>
              <a:rPr kumimoji="1" lang="en-US" altLang="zh-CN"/>
              <a:t>SystemServer</a:t>
            </a:r>
            <a:r>
              <a:rPr kumimoji="1" lang="zh-CN" altLang="en-US"/>
              <a:t>进程和</a:t>
            </a:r>
            <a:r>
              <a:rPr kumimoji="1" lang="en-US" altLang="zh-CN"/>
              <a:t>init</a:t>
            </a:r>
            <a:r>
              <a:rPr kumimoji="1" lang="zh-CN" altLang="en-US"/>
              <a:t>启动</a:t>
            </a:r>
            <a:r>
              <a:rPr kumimoji="1" lang="en-US" altLang="zh-CN"/>
              <a:t>zygote</a:t>
            </a:r>
            <a:r>
              <a:rPr kumimoji="1" lang="zh-CN" altLang="en-US"/>
              <a:t>进程有所不同，这里没有</a:t>
            </a:r>
            <a:r>
              <a:rPr kumimoji="1" lang="en-US" altLang="zh-CN"/>
              <a:t>exec</a:t>
            </a:r>
            <a:r>
              <a:rPr kumimoji="1" lang="zh-CN" altLang="en-US"/>
              <a:t>调用，因为</a:t>
            </a:r>
            <a:r>
              <a:rPr kumimoji="1" lang="en-US" altLang="zh-CN"/>
              <a:t>exec</a:t>
            </a:r>
            <a:r>
              <a:rPr kumimoji="1" lang="zh-CN" altLang="en-US"/>
              <a:t>调用会用另一个新程序替换了当前进程的正文、数据、堆和栈段。</a:t>
            </a:r>
            <a:endParaRPr kumimoji="1" lang="en-US" altLang="zh-CN"/>
          </a:p>
          <a:p>
            <a:r>
              <a:rPr kumimoji="1" lang="zh-CN" altLang="en-US"/>
              <a:t>而</a:t>
            </a:r>
            <a:r>
              <a:rPr kumimoji="1" lang="en-US" altLang="zh-CN"/>
              <a:t>systemServer</a:t>
            </a:r>
            <a:r>
              <a:rPr kumimoji="1" lang="zh-CN" altLang="en-US"/>
              <a:t>需要共享</a:t>
            </a:r>
            <a:r>
              <a:rPr kumimoji="1" lang="en-US" altLang="zh-CN"/>
              <a:t>zygote</a:t>
            </a:r>
            <a:r>
              <a:rPr kumimoji="1" lang="zh-CN" altLang="en-US"/>
              <a:t>中预加载的类和资源，还有虚拟机，所以这里采用的</a:t>
            </a:r>
            <a:r>
              <a:rPr kumimoji="1" lang="en-US" altLang="zh-CN"/>
              <a:t>fork</a:t>
            </a:r>
            <a:r>
              <a:rPr kumimoji="1" lang="zh-CN" altLang="en-US"/>
              <a:t> </a:t>
            </a:r>
            <a:r>
              <a:rPr kumimoji="1" lang="en-US" altLang="zh-CN"/>
              <a:t>+</a:t>
            </a:r>
            <a:r>
              <a:rPr kumimoji="1" lang="zh-CN" altLang="en-US"/>
              <a:t> </a:t>
            </a:r>
            <a:r>
              <a:rPr kumimoji="1" lang="en-US" altLang="zh-CN"/>
              <a:t>handle</a:t>
            </a:r>
          </a:p>
          <a:p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A578-BEC8-5144-B06B-665E0A96D8D9}" type="slidenum"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9887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另外在进程启动的时候还要考虑信号的问题，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在启动</a:t>
            </a:r>
            <a:r>
              <a:rPr kumimoji="1" lang="en-US" altLang="zh-CN"/>
              <a:t>SystemServer</a:t>
            </a:r>
            <a:r>
              <a:rPr kumimoji="1" lang="zh-CN" altLang="en-US"/>
              <a:t>进程的时候，</a:t>
            </a:r>
            <a:r>
              <a:rPr kumimoji="1" lang="en-US" altLang="zh-CN"/>
              <a:t>Zygote</a:t>
            </a:r>
            <a:r>
              <a:rPr kumimoji="1" lang="zh-CN" altLang="en-US"/>
              <a:t>会捕获子进程退出的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SIGCHID</a:t>
            </a:r>
            <a:r>
              <a:rPr kumimoji="1" lang="zh-CN" altLang="en-US"/>
              <a:t>信号。这种信号的意思是如果一个进程终止或停止时，</a:t>
            </a:r>
            <a:r>
              <a:rPr kumimoji="1" lang="en-US" altLang="zh-CN"/>
              <a:t>SIGCHLD</a:t>
            </a:r>
            <a:r>
              <a:rPr kumimoji="1" lang="zh-CN" altLang="en-US"/>
              <a:t>信号会被送给它的父进程。如果没有捕获这个信号的话，系统默认处理是忽略。而</a:t>
            </a:r>
            <a:r>
              <a:rPr kumimoji="1" lang="en-US" altLang="zh-CN"/>
              <a:t>Zygote</a:t>
            </a:r>
            <a:r>
              <a:rPr kumimoji="1" lang="zh-CN" altLang="en-US"/>
              <a:t>捕获了，不但捕获了，</a:t>
            </a:r>
            <a:r>
              <a:rPr kumimoji="1" lang="en-US" altLang="zh-CN"/>
              <a:t>Zygote</a:t>
            </a:r>
            <a:r>
              <a:rPr kumimoji="1" lang="zh-CN" altLang="en-US"/>
              <a:t>还会给自己杀掉，儿子死了，父亲也要跟着一起死，很悲壮吧。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不过这也说明</a:t>
            </a:r>
            <a:r>
              <a:rPr kumimoji="1" lang="en-US" altLang="zh-CN"/>
              <a:t>SystemServer</a:t>
            </a:r>
            <a:r>
              <a:rPr kumimoji="1" lang="zh-CN" altLang="en-US"/>
              <a:t>是多么重要，关系到整个</a:t>
            </a:r>
            <a:r>
              <a:rPr kumimoji="1" lang="en-US" altLang="zh-CN"/>
              <a:t>Android</a:t>
            </a:r>
            <a:r>
              <a:rPr kumimoji="1" lang="zh-CN" altLang="en-US"/>
              <a:t>世界的生死存亡。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A578-BEC8-5144-B06B-665E0A96D8D9}" type="slidenum"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9985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SystemServer</a:t>
            </a:r>
            <a:r>
              <a:rPr kumimoji="1" lang="zh-CN" altLang="en-US"/>
              <a:t>启动服务部分比较复杂，但是从大的方面来说就这么三块，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启动</a:t>
            </a:r>
            <a:r>
              <a:rPr kumimoji="1" lang="en-US" altLang="zh-CN"/>
              <a:t>binder</a:t>
            </a:r>
            <a:r>
              <a:rPr kumimoji="1" lang="zh-CN" altLang="en-US"/>
              <a:t>线程是为了准备之后的</a:t>
            </a:r>
            <a:r>
              <a:rPr kumimoji="1" lang="en-US" altLang="zh-CN"/>
              <a:t>IPC</a:t>
            </a:r>
            <a:r>
              <a:rPr kumimoji="1" lang="zh-CN" altLang="en-US"/>
              <a:t>通信，将线程注册到</a:t>
            </a:r>
            <a:r>
              <a:rPr kumimoji="1" lang="en-US" altLang="zh-CN"/>
              <a:t>binder</a:t>
            </a:r>
            <a:r>
              <a:rPr kumimoji="1" lang="zh-CN" altLang="en-US"/>
              <a:t>驱动，然后这个线程就在</a:t>
            </a:r>
            <a:r>
              <a:rPr kumimoji="1" lang="en-US" altLang="zh-CN"/>
              <a:t>loop</a:t>
            </a:r>
            <a:r>
              <a:rPr kumimoji="1" lang="zh-CN" altLang="en-US"/>
              <a:t>循环中等待和处理进程间的通信请求。</a:t>
            </a:r>
            <a:endParaRPr kumimoji="1" lang="en-US" altLang="zh-CN"/>
          </a:p>
          <a:p>
            <a:r>
              <a:rPr kumimoji="1" lang="zh-CN" altLang="en-US"/>
              <a:t>马上跟</a:t>
            </a:r>
            <a:r>
              <a:rPr kumimoji="1" lang="en-US" altLang="zh-CN"/>
              <a:t>ServiceManager</a:t>
            </a:r>
            <a:r>
              <a:rPr kumimoji="1" lang="zh-CN" altLang="en-US"/>
              <a:t>打交道的时候就要用到了。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启动各类系统服务是为了给应用程序提供支撑，包括我们熟知的</a:t>
            </a:r>
            <a:r>
              <a:rPr kumimoji="1" lang="en-US" altLang="zh-CN"/>
              <a:t>AMS</a:t>
            </a:r>
            <a:r>
              <a:rPr kumimoji="1" lang="zh-CN" altLang="en-US"/>
              <a:t>、</a:t>
            </a:r>
            <a:r>
              <a:rPr kumimoji="1" lang="en-US" altLang="zh-CN"/>
              <a:t>WMS</a:t>
            </a:r>
            <a:r>
              <a:rPr kumimoji="1" lang="zh-CN" altLang="en-US"/>
              <a:t>，</a:t>
            </a:r>
            <a:r>
              <a:rPr kumimoji="1" lang="en-US" altLang="zh-CN"/>
              <a:t>PMS</a:t>
            </a:r>
            <a:r>
              <a:rPr kumimoji="1" lang="zh-CN" altLang="en-US"/>
              <a:t>之类的，在各个系统服务</a:t>
            </a:r>
            <a:r>
              <a:rPr kumimoji="1" lang="en-US" altLang="zh-CN"/>
              <a:t>ready</a:t>
            </a:r>
            <a:r>
              <a:rPr kumimoji="1" lang="zh-CN" altLang="en-US"/>
              <a:t>了之后，就会启动桌面。</a:t>
            </a:r>
            <a:endParaRPr kumimoji="1" lang="en-US" altLang="zh-CN"/>
          </a:p>
          <a:p>
            <a:r>
              <a:rPr kumimoji="1" lang="zh-CN" altLang="en-US"/>
              <a:t>最后一个步骤就是进入</a:t>
            </a:r>
            <a:r>
              <a:rPr kumimoji="1" lang="en-US" altLang="zh-CN"/>
              <a:t>loop</a:t>
            </a:r>
            <a:r>
              <a:rPr kumimoji="1" lang="zh-CN" altLang="en-US"/>
              <a:t>循环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A578-BEC8-5144-B06B-665E0A96D8D9}" type="slidenum"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0666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下面我们再看看典型的系统服务启动过程，这个限于在</a:t>
            </a:r>
            <a:r>
              <a:rPr kumimoji="1" lang="en-US" altLang="zh-CN"/>
              <a:t>SystemServer</a:t>
            </a:r>
            <a:r>
              <a:rPr kumimoji="1" lang="zh-CN" altLang="en-US"/>
              <a:t>中启动的系统服务，这和单独进程的系统服务是有区别的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首先是初始化</a:t>
            </a:r>
            <a:r>
              <a:rPr kumimoji="1" lang="en-US" altLang="zh-CN"/>
              <a:t>Service</a:t>
            </a:r>
            <a:r>
              <a:rPr kumimoji="1" lang="zh-CN" altLang="en-US"/>
              <a:t>对象，获取</a:t>
            </a:r>
            <a:r>
              <a:rPr kumimoji="1" lang="en-US" altLang="zh-CN"/>
              <a:t>binder</a:t>
            </a:r>
            <a:r>
              <a:rPr kumimoji="1" lang="zh-CN" altLang="en-US"/>
              <a:t>句柄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然后是启动工作线程，</a:t>
            </a:r>
            <a:endParaRPr kumimoji="1" lang="en-US" altLang="zh-CN"/>
          </a:p>
          <a:p>
            <a:r>
              <a:rPr kumimoji="1" lang="zh-CN" altLang="en-US"/>
              <a:t>启动工作线程是有多方面考虑，一方面是多线程同步的问题，因为跨进程调用过来是在</a:t>
            </a:r>
            <a:r>
              <a:rPr kumimoji="1" lang="en-US" altLang="zh-CN"/>
              <a:t>binder</a:t>
            </a:r>
            <a:r>
              <a:rPr kumimoji="1" lang="zh-CN" altLang="en-US"/>
              <a:t>线程池，通过</a:t>
            </a:r>
            <a:r>
              <a:rPr kumimoji="1" lang="en-US" altLang="zh-CN"/>
              <a:t>looper/messageQueue</a:t>
            </a:r>
            <a:r>
              <a:rPr kumimoji="1" lang="zh-CN" altLang="en-US"/>
              <a:t>可以将来自不同进程的</a:t>
            </a:r>
            <a:r>
              <a:rPr kumimoji="1" lang="en-US" altLang="zh-CN"/>
              <a:t>binder</a:t>
            </a:r>
            <a:r>
              <a:rPr kumimoji="1" lang="zh-CN" altLang="en-US"/>
              <a:t>调用序列化，免得到处上锁。另外，对于相对比较耗时的操作，最好放到工作线程做，避免长时间占用</a:t>
            </a:r>
            <a:r>
              <a:rPr kumimoji="1" lang="en-US" altLang="zh-CN"/>
              <a:t>binder</a:t>
            </a:r>
            <a:r>
              <a:rPr kumimoji="1" lang="zh-CN" altLang="en-US"/>
              <a:t>线程。</a:t>
            </a:r>
            <a:endParaRPr kumimoji="1" lang="en-US" altLang="zh-CN"/>
          </a:p>
          <a:p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注意一下，不可能每个服务都启动一个工作线程，然后有自己的</a:t>
            </a:r>
            <a:r>
              <a:rPr kumimoji="1" lang="en-US" altLang="zh-CN"/>
              <a:t>looper</a:t>
            </a:r>
            <a:r>
              <a:rPr kumimoji="1" lang="zh-CN" altLang="en-US"/>
              <a:t>，这个不现实，系统服务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只有几个特定的服务才会单独开工作线程，所以这里画的是虚线。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另一个呢，对于同步的</a:t>
            </a:r>
            <a:r>
              <a:rPr kumimoji="1" lang="en-US" altLang="zh-CN"/>
              <a:t>IPC</a:t>
            </a:r>
            <a:r>
              <a:rPr kumimoji="1" lang="zh-CN" altLang="en-US"/>
              <a:t>调用，是不能切换工作线程的，只能上锁。所以我们看到</a:t>
            </a:r>
            <a:r>
              <a:rPr kumimoji="1" lang="en-US" altLang="zh-CN"/>
              <a:t>AMS</a:t>
            </a:r>
            <a:r>
              <a:rPr kumimoji="1" lang="zh-CN" altLang="en-US"/>
              <a:t>里面所有的</a:t>
            </a:r>
            <a:r>
              <a:rPr kumimoji="1" lang="en-US" altLang="zh-CN"/>
              <a:t>IPC</a:t>
            </a:r>
            <a:r>
              <a:rPr kumimoji="1" lang="zh-CN" altLang="en-US"/>
              <a:t>调用基本上都是锁住整个</a:t>
            </a:r>
            <a:r>
              <a:rPr kumimoji="1" lang="en-US" altLang="zh-CN"/>
              <a:t>AMS</a:t>
            </a:r>
            <a:r>
              <a:rPr kumimoji="1" lang="zh-CN" altLang="en-US"/>
              <a:t>对象，包括广播分发，当消息很多的时候，可能会</a:t>
            </a:r>
            <a:r>
              <a:rPr kumimoji="1" lang="en-US" altLang="zh-CN"/>
              <a:t>ANR</a:t>
            </a:r>
            <a:r>
              <a:rPr kumimoji="1" lang="zh-CN" altLang="en-US"/>
              <a:t>。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好了，我们再往下看，第三个步骤是注册</a:t>
            </a:r>
            <a:r>
              <a:rPr kumimoji="1" lang="en-US" altLang="zh-CN"/>
              <a:t>binder</a:t>
            </a:r>
            <a:r>
              <a:rPr kumimoji="1" lang="zh-CN" altLang="en-US"/>
              <a:t>句柄到</a:t>
            </a:r>
            <a:r>
              <a:rPr kumimoji="1" lang="en-US" altLang="zh-CN"/>
              <a:t>ServiceManager</a:t>
            </a:r>
            <a:r>
              <a:rPr kumimoji="1" lang="zh-CN" altLang="en-US"/>
              <a:t>，这样应用程序就可以从</a:t>
            </a:r>
            <a:r>
              <a:rPr kumimoji="1" lang="en-US" altLang="zh-CN"/>
              <a:t>ServiceManager</a:t>
            </a:r>
            <a:r>
              <a:rPr kumimoji="1" lang="zh-CN" altLang="en-US"/>
              <a:t>中查询到系统服务的</a:t>
            </a:r>
            <a:r>
              <a:rPr kumimoji="1" lang="en-US" altLang="zh-CN"/>
              <a:t>binder</a:t>
            </a:r>
            <a:r>
              <a:rPr kumimoji="1" lang="zh-CN" altLang="en-US"/>
              <a:t>句柄，就可以调用系统服务了。注意这个</a:t>
            </a:r>
            <a:r>
              <a:rPr kumimoji="1" lang="en-US" altLang="zh-CN"/>
              <a:t>ServiceManager</a:t>
            </a:r>
            <a:r>
              <a:rPr kumimoji="1" lang="zh-CN" altLang="en-US"/>
              <a:t>是放在一个单独进程的，跟</a:t>
            </a:r>
            <a:r>
              <a:rPr kumimoji="1" lang="en-US" altLang="zh-CN"/>
              <a:t>SystemServer</a:t>
            </a:r>
            <a:r>
              <a:rPr kumimoji="1" lang="zh-CN" altLang="en-US"/>
              <a:t>不是一个进程。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最后</a:t>
            </a:r>
            <a:r>
              <a:rPr kumimoji="1" lang="en-US" altLang="zh-CN"/>
              <a:t>systemReady</a:t>
            </a:r>
            <a:r>
              <a:rPr kumimoji="1" lang="zh-CN" altLang="en-US"/>
              <a:t>表示对这个服务来说，系统已经</a:t>
            </a:r>
            <a:r>
              <a:rPr kumimoji="1" lang="en-US" altLang="zh-CN"/>
              <a:t>OK</a:t>
            </a:r>
            <a:r>
              <a:rPr kumimoji="1" lang="zh-CN" altLang="en-US"/>
              <a:t>了，你可以访问其它服务的资源了。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而最后一个被调到的就是</a:t>
            </a:r>
            <a:r>
              <a:rPr kumimoji="1" lang="en-US" altLang="zh-CN"/>
              <a:t>AMS</a:t>
            </a:r>
            <a:r>
              <a:rPr kumimoji="1" lang="zh-CN" altLang="en-US"/>
              <a:t>的</a:t>
            </a:r>
            <a:r>
              <a:rPr kumimoji="1" lang="en-US" altLang="zh-CN"/>
              <a:t>systemReady</a:t>
            </a:r>
            <a:r>
              <a:rPr kumimoji="1" lang="zh-CN" altLang="en-US"/>
              <a:t>了，里面也有很多操作啊，典型的比如说启动桌面，启动</a:t>
            </a:r>
            <a:r>
              <a:rPr kumimoji="1" lang="en-US" altLang="zh-CN"/>
              <a:t>watchdog</a:t>
            </a:r>
            <a:r>
              <a:rPr kumimoji="1" lang="zh-CN" altLang="en-US"/>
              <a:t>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A578-BEC8-5144-B06B-665E0A96D8D9}" type="slidenum"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8091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我们提一下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watchDog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机制，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SystemServer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里面有个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WatchDog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机制，用于定期检测关键系统服务或者重要线程是否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了，比如死锁了，或者某个线程里的任务运行得太久了。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比如要检查一个线程，是否执行某个操作太久，上面这个图展示的是一个线程的消息处理流程。先阻塞在</a:t>
            </a:r>
            <a:r>
              <a:rPr kumimoji="1"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epoll_wait</a:t>
            </a:r>
            <a:r>
              <a:rPr kumimoji="1"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等待消息，当有消息到来时，</a:t>
            </a:r>
            <a:endParaRPr kumimoji="1"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线程会被唤醒，然后开始处理消息。在线程阻塞前先给</a:t>
            </a:r>
            <a:r>
              <a:rPr kumimoji="1"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polling</a:t>
            </a:r>
            <a:r>
              <a:rPr kumimoji="1"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设为</a:t>
            </a:r>
            <a:r>
              <a:rPr kumimoji="1"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kumimoji="1"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，线程唤醒后给</a:t>
            </a:r>
            <a:r>
              <a:rPr kumimoji="1"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polling</a:t>
            </a:r>
            <a:r>
              <a:rPr kumimoji="1"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设为</a:t>
            </a:r>
            <a:r>
              <a:rPr kumimoji="1"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kumimoji="1"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。如果</a:t>
            </a:r>
            <a:r>
              <a:rPr kumimoji="1"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watchDog</a:t>
            </a:r>
            <a:r>
              <a:rPr kumimoji="1"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检查到线程当前的</a:t>
            </a:r>
            <a:r>
              <a:rPr kumimoji="1"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polling</a:t>
            </a:r>
          </a:p>
          <a:p>
            <a:r>
              <a:rPr kumimoji="1"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kumimoji="1"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kumimoji="1"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，则表示线程处于等待消息的休眠态，自然不会是执行某个操作太久。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A578-BEC8-5144-B06B-665E0A96D8D9}" type="slidenum"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2682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再来看一种情况，这有一个</a:t>
            </a:r>
            <a:r>
              <a:rPr kumimoji="1" lang="en-US" altLang="zh-CN"/>
              <a:t>message</a:t>
            </a:r>
            <a:r>
              <a:rPr kumimoji="1" lang="zh-CN" altLang="en-US"/>
              <a:t> </a:t>
            </a:r>
            <a:r>
              <a:rPr kumimoji="1" lang="en-US" altLang="zh-CN"/>
              <a:t>poller</a:t>
            </a:r>
            <a:r>
              <a:rPr kumimoji="1" lang="zh-CN" altLang="en-US"/>
              <a:t>，还有一个</a:t>
            </a:r>
            <a:r>
              <a:rPr kumimoji="1" lang="en-US" altLang="zh-CN"/>
              <a:t>message</a:t>
            </a:r>
            <a:r>
              <a:rPr kumimoji="1" lang="zh-CN" altLang="en-US"/>
              <a:t> </a:t>
            </a:r>
            <a:r>
              <a:rPr kumimoji="1" lang="en-US" altLang="zh-CN"/>
              <a:t>Queue</a:t>
            </a:r>
            <a:r>
              <a:rPr kumimoji="1" lang="zh-CN" altLang="en-US"/>
              <a:t>，当前正在处理一个</a:t>
            </a:r>
            <a:r>
              <a:rPr kumimoji="1" lang="en-US" altLang="zh-CN"/>
              <a:t>Message</a:t>
            </a:r>
            <a:r>
              <a:rPr kumimoji="1" lang="zh-CN" altLang="en-US"/>
              <a:t>，</a:t>
            </a:r>
            <a:r>
              <a:rPr kumimoji="1" lang="en-US" altLang="zh-CN"/>
              <a:t>watchDog</a:t>
            </a:r>
            <a:r>
              <a:rPr kumimoji="1" lang="zh-CN" altLang="en-US"/>
              <a:t>每隔一段时间就检查一下这个</a:t>
            </a:r>
            <a:r>
              <a:rPr kumimoji="1" lang="en-US" altLang="zh-CN"/>
              <a:t>Looper</a:t>
            </a:r>
            <a:r>
              <a:rPr kumimoji="1" lang="zh-CN" altLang="en-US"/>
              <a:t>是否阻塞在某个</a:t>
            </a:r>
            <a:r>
              <a:rPr kumimoji="1" lang="en-US" altLang="zh-CN"/>
              <a:t>Message</a:t>
            </a:r>
            <a:r>
              <a:rPr kumimoji="1" lang="zh-CN" altLang="en-US"/>
              <a:t>里了，检查的方式是往</a:t>
            </a:r>
            <a:r>
              <a:rPr kumimoji="1" lang="en-US" altLang="zh-CN"/>
              <a:t>MessageQueue</a:t>
            </a:r>
            <a:r>
              <a:rPr kumimoji="1" lang="zh-CN" altLang="en-US"/>
              <a:t>的头部插一条消息，如果</a:t>
            </a:r>
            <a:r>
              <a:rPr kumimoji="1" lang="en-US" altLang="zh-CN"/>
              <a:t>Looper</a:t>
            </a:r>
            <a:r>
              <a:rPr kumimoji="1" lang="zh-CN" altLang="en-US"/>
              <a:t>没有阻塞在别的消息里，这个</a:t>
            </a:r>
            <a:r>
              <a:rPr kumimoji="1" lang="en-US" altLang="zh-CN"/>
              <a:t>WatchDog</a:t>
            </a:r>
            <a:r>
              <a:rPr kumimoji="1" lang="zh-CN" altLang="en-US"/>
              <a:t>的消息就会马上执行。如果一直没执行，那就表示别的消息占用了太多时间。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A578-BEC8-5144-B06B-665E0A96D8D9}" type="slidenum"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2551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watchDog</a:t>
            </a:r>
            <a:r>
              <a:rPr kumimoji="1" lang="zh-CN" altLang="en-US"/>
              <a:t>还有一个重要任务就是检查死锁，检查的办法很简单，就是尝试获取锁，如果长时间获取不到，就认为是死锁了，当然也有可能是持有锁时间太久了，不过这也不正常。</a:t>
            </a:r>
            <a:endParaRPr kumimoji="1" lang="en-US" altLang="zh-CN"/>
          </a:p>
          <a:p>
            <a:r>
              <a:rPr kumimoji="1" lang="zh-CN" altLang="en-US"/>
              <a:t>在系统服务初始化的时候在</a:t>
            </a:r>
            <a:r>
              <a:rPr kumimoji="1" lang="en-US" altLang="zh-CN"/>
              <a:t>WatchDog</a:t>
            </a:r>
            <a:r>
              <a:rPr kumimoji="1" lang="zh-CN" altLang="en-US"/>
              <a:t>中注册</a:t>
            </a:r>
            <a:r>
              <a:rPr kumimoji="1" lang="en-US" altLang="zh-CN"/>
              <a:t>monitor</a:t>
            </a:r>
            <a:r>
              <a:rPr kumimoji="1" lang="zh-CN" altLang="en-US"/>
              <a:t>对象，</a:t>
            </a:r>
            <a:r>
              <a:rPr kumimoji="1" lang="en-US" altLang="zh-CN"/>
              <a:t>WatchDog</a:t>
            </a:r>
            <a:r>
              <a:rPr kumimoji="1" lang="zh-CN" altLang="en-US"/>
              <a:t>线程会隔一段时间去调用所有</a:t>
            </a:r>
            <a:r>
              <a:rPr kumimoji="1" lang="en-US" altLang="zh-CN"/>
              <a:t>monitor</a:t>
            </a:r>
            <a:r>
              <a:rPr kumimoji="1" lang="zh-CN" altLang="en-US"/>
              <a:t>对象的</a:t>
            </a:r>
            <a:r>
              <a:rPr kumimoji="1" lang="en-US" altLang="zh-CN"/>
              <a:t>monitor</a:t>
            </a:r>
            <a:r>
              <a:rPr kumimoji="1" lang="zh-CN" altLang="en-US"/>
              <a:t>函数。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这里的死锁和线程的任务超时占用都会被认为是系统故障，解决的办法很简单粗暴，就是马上杀掉自己的进程，也就是</a:t>
            </a:r>
            <a:r>
              <a:rPr kumimoji="1" lang="en-US" altLang="zh-CN"/>
              <a:t>SystemServer</a:t>
            </a:r>
            <a:r>
              <a:rPr kumimoji="1" lang="zh-CN" altLang="en-US"/>
              <a:t>进程，然后</a:t>
            </a:r>
            <a:r>
              <a:rPr kumimoji="1" lang="en-US" altLang="zh-CN"/>
              <a:t>zygote</a:t>
            </a:r>
            <a:r>
              <a:rPr kumimoji="1" lang="zh-CN" altLang="en-US"/>
              <a:t>也会被杀掉，再被</a:t>
            </a:r>
            <a:r>
              <a:rPr kumimoji="1" lang="en-US" altLang="zh-CN"/>
              <a:t>init</a:t>
            </a:r>
            <a:r>
              <a:rPr kumimoji="1" lang="zh-CN" altLang="en-US"/>
              <a:t>进程重新拉起来。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A578-BEC8-5144-B06B-665E0A96D8D9}" type="slidenum"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1840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5913-3E5D-6A43-819A-327F9B93251E}" type="datetimeFigureOut">
              <a:rPr kumimoji="1" lang="zh-CN" altLang="en-US" smtClean="0"/>
              <a:t>2019/2/13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C7AB-FD98-2041-982E-85DC400FFD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024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5913-3E5D-6A43-819A-327F9B93251E}" type="datetimeFigureOut">
              <a:rPr kumimoji="1" lang="zh-CN" altLang="en-US" smtClean="0"/>
              <a:t>2019/2/13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C7AB-FD98-2041-982E-85DC400FFD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316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5913-3E5D-6A43-819A-327F9B93251E}" type="datetimeFigureOut">
              <a:rPr kumimoji="1" lang="zh-CN" altLang="en-US" smtClean="0"/>
              <a:t>2019/2/13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C7AB-FD98-2041-982E-85DC400FFD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788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5913-3E5D-6A43-819A-327F9B93251E}" type="datetimeFigureOut">
              <a:rPr kumimoji="1" lang="zh-CN" altLang="en-US" smtClean="0"/>
              <a:t>2019/2/13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C7AB-FD98-2041-982E-85DC400FFD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270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5913-3E5D-6A43-819A-327F9B93251E}" type="datetimeFigureOut">
              <a:rPr kumimoji="1" lang="zh-CN" altLang="en-US" smtClean="0"/>
              <a:t>2019/2/13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C7AB-FD98-2041-982E-85DC400FFD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1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5913-3E5D-6A43-819A-327F9B93251E}" type="datetimeFigureOut">
              <a:rPr kumimoji="1" lang="zh-CN" altLang="en-US" smtClean="0"/>
              <a:t>2019/2/13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C7AB-FD98-2041-982E-85DC400FFD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893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5913-3E5D-6A43-819A-327F9B93251E}" type="datetimeFigureOut">
              <a:rPr kumimoji="1" lang="zh-CN" altLang="en-US" smtClean="0"/>
              <a:t>2019/2/13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C7AB-FD98-2041-982E-85DC400FFD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46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5913-3E5D-6A43-819A-327F9B93251E}" type="datetimeFigureOut">
              <a:rPr kumimoji="1" lang="zh-CN" altLang="en-US" smtClean="0"/>
              <a:t>2019/2/13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C7AB-FD98-2041-982E-85DC400FFD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455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5913-3E5D-6A43-819A-327F9B93251E}" type="datetimeFigureOut">
              <a:rPr kumimoji="1" lang="zh-CN" altLang="en-US" smtClean="0"/>
              <a:t>2019/2/13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C7AB-FD98-2041-982E-85DC400FFD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212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5913-3E5D-6A43-819A-327F9B93251E}" type="datetimeFigureOut">
              <a:rPr kumimoji="1" lang="zh-CN" altLang="en-US" smtClean="0"/>
              <a:t>2019/2/13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C7AB-FD98-2041-982E-85DC400FFD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635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5913-3E5D-6A43-819A-327F9B93251E}" type="datetimeFigureOut">
              <a:rPr kumimoji="1" lang="zh-CN" altLang="en-US" smtClean="0"/>
              <a:t>2019/2/13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C7AB-FD98-2041-982E-85DC400FFD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064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15913-3E5D-6A43-819A-327F9B93251E}" type="datetimeFigureOut">
              <a:rPr kumimoji="1" lang="zh-CN" altLang="en-US" smtClean="0"/>
              <a:t>2019/2/13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CC7AB-FD98-2041-982E-85DC400FFD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984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EFB8A-AD3E-EE44-9007-A4EA50B43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330973"/>
            <a:ext cx="6858000" cy="481554"/>
          </a:xfrm>
        </p:spPr>
        <p:txBody>
          <a:bodyPr anchor="ctr" anchorCtr="0">
            <a:normAutofit/>
          </a:bodyPr>
          <a:lstStyle/>
          <a:p>
            <a:r>
              <a:rPr kumimoji="1" lang="en-US" altLang="zh-CN" sz="2400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SystemServer</a:t>
            </a:r>
            <a:r>
              <a:rPr kumimoji="1" lang="zh-CN" altLang="en-US" sz="2400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zh-CN" altLang="en-US" sz="24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启动相关面试问题</a:t>
            </a:r>
          </a:p>
        </p:txBody>
      </p:sp>
    </p:spTree>
    <p:extLst>
      <p:ext uri="{BB962C8B-B14F-4D97-AF65-F5344CB8AC3E}">
        <p14:creationId xmlns:p14="http://schemas.microsoft.com/office/powerpoint/2010/main" val="153638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5E72F-B3D2-FF41-B0DF-2EAD24DF9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24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模拟面试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DE6AC-D35B-654D-A6F2-30298114B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5452"/>
          </a:xfrm>
        </p:spPr>
        <p:txBody>
          <a:bodyPr>
            <a:normAutofit lnSpcReduction="10000"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l"/>
            </a:pP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SystemServer</a:t>
            </a: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是怎么启动的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0F45E36A-E99D-8446-B58B-E08CB9674EEA}"/>
              </a:ext>
            </a:extLst>
          </p:cNvPr>
          <p:cNvSpPr/>
          <p:nvPr/>
        </p:nvSpPr>
        <p:spPr>
          <a:xfrm>
            <a:off x="2585197" y="2077571"/>
            <a:ext cx="4282888" cy="19262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tIns="81000" bIns="81000" rtlCol="0" anchor="ctr"/>
          <a:lstStyle/>
          <a:p>
            <a:r>
              <a:rPr kumimoji="1" lang="en-US" altLang="zh-CN" sz="1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SystemServer</a:t>
            </a:r>
            <a:r>
              <a:rPr kumimoji="1" lang="zh-CN" altLang="en-US" sz="1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是由</a:t>
            </a:r>
            <a:r>
              <a:rPr kumimoji="1" lang="en-US" altLang="zh-CN" sz="1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Zygote</a:t>
            </a:r>
            <a:r>
              <a:rPr kumimoji="1" lang="zh-CN" altLang="en-US" sz="1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fork</a:t>
            </a:r>
            <a:r>
              <a:rPr kumimoji="1" lang="zh-CN" altLang="en-US" sz="1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出来的子进程，进程创建之后，启动</a:t>
            </a:r>
            <a:r>
              <a:rPr kumimoji="1" lang="en-US" altLang="zh-CN" sz="1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1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线程，然后依次启动各类系统服务，最后启动桌面，然后进入</a:t>
            </a:r>
            <a:r>
              <a:rPr kumimoji="1" lang="en-US" altLang="zh-CN" sz="1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loop</a:t>
            </a:r>
            <a:r>
              <a:rPr kumimoji="1" lang="zh-CN" altLang="en-US" sz="1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循环等待消息。</a:t>
            </a:r>
          </a:p>
          <a:p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72951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5E72F-B3D2-FF41-B0DF-2EAD24DF9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24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模拟面试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DE6AC-D35B-654D-A6F2-30298114B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5452"/>
          </a:xfrm>
        </p:spPr>
        <p:txBody>
          <a:bodyPr>
            <a:normAutofit lnSpcReduction="10000"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l"/>
            </a:pP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SystemServer</a:t>
            </a: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的作用是什么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0F45E36A-E99D-8446-B58B-E08CB9674EEA}"/>
              </a:ext>
            </a:extLst>
          </p:cNvPr>
          <p:cNvSpPr/>
          <p:nvPr/>
        </p:nvSpPr>
        <p:spPr>
          <a:xfrm>
            <a:off x="2585198" y="2077571"/>
            <a:ext cx="3951334" cy="15764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tIns="81000" bIns="81000" rtlCol="0" anchor="ctr"/>
          <a:lstStyle/>
          <a:p>
            <a:r>
              <a:rPr kumimoji="1" lang="zh-CN" altLang="en-US" sz="1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主要是提供各类系统服务，和应用通过</a:t>
            </a:r>
            <a:r>
              <a:rPr kumimoji="1" lang="en-US" altLang="zh-CN" sz="1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1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进行跨进程通信。</a:t>
            </a:r>
            <a:r>
              <a:rPr kumimoji="1" lang="en-US" altLang="zh-CN" sz="1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SystemServer</a:t>
            </a:r>
            <a:r>
              <a:rPr kumimoji="1" lang="zh-CN" altLang="en-US" sz="1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也有自己的系统上下文，还有系统</a:t>
            </a:r>
            <a:r>
              <a:rPr kumimoji="1" lang="en-US" altLang="zh-CN" sz="1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endParaRPr kumimoji="1" lang="zh-CN" altLang="en-US" sz="1800" b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88263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5E72F-B3D2-FF41-B0DF-2EAD24DF9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24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模拟面试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DE6AC-D35B-654D-A6F2-30298114B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5452"/>
          </a:xfrm>
        </p:spPr>
        <p:txBody>
          <a:bodyPr>
            <a:normAutofit lnSpcReduction="10000"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l"/>
            </a:pP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它的实现机制是什么？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0F45E36A-E99D-8446-B58B-E08CB9674EEA}"/>
              </a:ext>
            </a:extLst>
          </p:cNvPr>
          <p:cNvSpPr/>
          <p:nvPr/>
        </p:nvSpPr>
        <p:spPr>
          <a:xfrm>
            <a:off x="2585198" y="2077572"/>
            <a:ext cx="4666129" cy="22034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kumimoji="1" lang="en-US" altLang="zh-CN" sz="1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SystemServer</a:t>
            </a:r>
            <a:r>
              <a:rPr kumimoji="1" lang="zh-CN" altLang="en-US" sz="1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里每个服务都有自己的</a:t>
            </a:r>
            <a:r>
              <a:rPr kumimoji="1" lang="en-US" altLang="zh-CN" sz="1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1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句柄，并在服务启动时注册到</a:t>
            </a:r>
            <a:r>
              <a:rPr kumimoji="1" lang="en-US" altLang="zh-CN" sz="1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ServiceManager</a:t>
            </a:r>
            <a:r>
              <a:rPr kumimoji="1" lang="zh-CN" altLang="en-US" sz="1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，应用从</a:t>
            </a:r>
            <a:r>
              <a:rPr kumimoji="1" lang="en-US" altLang="zh-CN" sz="1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ServiceManager</a:t>
            </a:r>
            <a:r>
              <a:rPr kumimoji="1" lang="zh-CN" altLang="en-US" sz="1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查询到服务的</a:t>
            </a:r>
            <a:r>
              <a:rPr kumimoji="1" lang="en-US" altLang="zh-CN" sz="1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1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句柄，然后</a:t>
            </a:r>
            <a:r>
              <a:rPr kumimoji="1" lang="en-US" altLang="zh-CN" sz="1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IPC</a:t>
            </a:r>
            <a:r>
              <a:rPr kumimoji="1" lang="zh-CN" altLang="en-US" sz="1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调用服务。</a:t>
            </a:r>
          </a:p>
        </p:txBody>
      </p:sp>
    </p:spTree>
    <p:extLst>
      <p:ext uri="{BB962C8B-B14F-4D97-AF65-F5344CB8AC3E}">
        <p14:creationId xmlns:p14="http://schemas.microsoft.com/office/powerpoint/2010/main" val="429058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8C96E-B100-5B4C-AEAD-16EB468DB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2400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SystemServer</a:t>
            </a:r>
            <a:r>
              <a:rPr kumimoji="1" lang="zh-CN" altLang="en-US" sz="2400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zh-CN" altLang="en-US" sz="24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启动相关面试问题</a:t>
            </a:r>
            <a:endParaRPr kumimoji="1" lang="zh-CN" altLang="en-US" sz="24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68807-5E55-144B-AF54-995704755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81000" tIns="45720" rIns="91440" bIns="45720" rtlCol="0">
            <a:normAutofit/>
          </a:bodyPr>
          <a:lstStyle/>
          <a:p>
            <a:pPr marL="256500" indent="-256500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SystemServer</a:t>
            </a: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是怎么启动的（</a:t>
            </a:r>
            <a:r>
              <a:rPr kumimoji="1" lang="en-US" altLang="zh-CN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60</a:t>
            </a:r>
            <a:r>
              <a:rPr kumimoji="1" lang="zh-CN" altLang="en-US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</a:t>
            </a: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u"/>
            </a:pPr>
            <a:endParaRPr kumimoji="1"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u"/>
            </a:pPr>
            <a:endParaRPr kumimoji="1"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SystemServer</a:t>
            </a: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的作用是什么（</a:t>
            </a:r>
            <a:r>
              <a:rPr kumimoji="1" lang="en-US" altLang="zh-CN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80</a:t>
            </a:r>
            <a:r>
              <a:rPr kumimoji="1" lang="zh-CN" altLang="en-US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</a:t>
            </a: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u"/>
            </a:pPr>
            <a:endParaRPr kumimoji="1"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u"/>
            </a:pPr>
            <a:endParaRPr kumimoji="1"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它的实现机制是什么？（</a:t>
            </a:r>
            <a:r>
              <a:rPr kumimoji="1" lang="en-US" altLang="zh-CN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</a:t>
            </a: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622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80F5B-B008-2349-B453-7018A553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24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SystemServer</a:t>
            </a:r>
            <a:r>
              <a:rPr kumimoji="1" lang="zh-CN" altLang="en-US" sz="24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是怎么启动的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7D7BC167-1209-F542-A195-5F2E9FFFF025}"/>
              </a:ext>
            </a:extLst>
          </p:cNvPr>
          <p:cNvSpPr/>
          <p:nvPr/>
        </p:nvSpPr>
        <p:spPr>
          <a:xfrm>
            <a:off x="981940" y="1423552"/>
            <a:ext cx="2182091" cy="301336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5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startSystemServer</a:t>
            </a:r>
            <a:endParaRPr kumimoji="1" lang="zh-CN" altLang="en-US" sz="1500" b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曲线连接符 6">
            <a:extLst>
              <a:ext uri="{FF2B5EF4-FFF2-40B4-BE49-F238E27FC236}">
                <a16:creationId xmlns:a16="http://schemas.microsoft.com/office/drawing/2014/main" id="{015531B6-3E31-7A49-BE5B-CBD867DCE115}"/>
              </a:ext>
            </a:extLst>
          </p:cNvPr>
          <p:cNvCxnSpPr>
            <a:cxnSpLocks/>
          </p:cNvCxnSpPr>
          <p:nvPr/>
        </p:nvCxnSpPr>
        <p:spPr>
          <a:xfrm flipV="1">
            <a:off x="3371847" y="1922316"/>
            <a:ext cx="1620986" cy="1049485"/>
          </a:xfrm>
          <a:prstGeom prst="curvedConnector3">
            <a:avLst/>
          </a:prstGeom>
          <a:ln w="698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>
            <a:extLst>
              <a:ext uri="{FF2B5EF4-FFF2-40B4-BE49-F238E27FC236}">
                <a16:creationId xmlns:a16="http://schemas.microsoft.com/office/drawing/2014/main" id="{8187DA38-7DBE-5342-8FBF-FA440D16FEA8}"/>
              </a:ext>
            </a:extLst>
          </p:cNvPr>
          <p:cNvSpPr/>
          <p:nvPr/>
        </p:nvSpPr>
        <p:spPr>
          <a:xfrm>
            <a:off x="5242216" y="3439390"/>
            <a:ext cx="2919845" cy="9975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启动服务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B5A5ED1-A2AB-8C4D-924A-8736E456E0E1}"/>
              </a:ext>
            </a:extLst>
          </p:cNvPr>
          <p:cNvSpPr/>
          <p:nvPr/>
        </p:nvSpPr>
        <p:spPr>
          <a:xfrm>
            <a:off x="5242216" y="1423552"/>
            <a:ext cx="2919845" cy="9975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启动进程</a:t>
            </a: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D3E44B08-9877-8A47-90C6-66404A9BF216}"/>
              </a:ext>
            </a:extLst>
          </p:cNvPr>
          <p:cNvCxnSpPr/>
          <p:nvPr/>
        </p:nvCxnSpPr>
        <p:spPr>
          <a:xfrm>
            <a:off x="6702139" y="2576945"/>
            <a:ext cx="0" cy="685800"/>
          </a:xfrm>
          <a:prstGeom prst="line">
            <a:avLst/>
          </a:prstGeom>
          <a:ln w="698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7D67623-C820-AF47-A248-F1CF00D8CCB0}"/>
              </a:ext>
            </a:extLst>
          </p:cNvPr>
          <p:cNvSpPr txBox="1"/>
          <p:nvPr/>
        </p:nvSpPr>
        <p:spPr>
          <a:xfrm>
            <a:off x="981940" y="1423552"/>
            <a:ext cx="21820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5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Zygote</a:t>
            </a:r>
            <a:endParaRPr kumimoji="1" lang="zh-CN" altLang="en-US" sz="1500" b="1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6BAC8A-C128-9A41-AB2F-2D4912D39695}"/>
              </a:ext>
            </a:extLst>
          </p:cNvPr>
          <p:cNvSpPr txBox="1"/>
          <p:nvPr/>
        </p:nvSpPr>
        <p:spPr>
          <a:xfrm rot="19070803">
            <a:off x="3909614" y="1889107"/>
            <a:ext cx="5870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fork</a:t>
            </a:r>
            <a:endParaRPr kumimoji="1" lang="zh-CN" altLang="en-US" sz="1500" b="1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89FF40-BA08-F943-988D-77343D813137}"/>
              </a:ext>
            </a:extLst>
          </p:cNvPr>
          <p:cNvSpPr txBox="1"/>
          <p:nvPr/>
        </p:nvSpPr>
        <p:spPr>
          <a:xfrm>
            <a:off x="6702139" y="2765233"/>
            <a:ext cx="8418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handle</a:t>
            </a:r>
            <a:endParaRPr kumimoji="1" lang="zh-CN" altLang="en-US" sz="1500" b="1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612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5" grpId="0"/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96789-A38C-FF46-8FBD-3E47A715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24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信号处理 </a:t>
            </a:r>
            <a:r>
              <a:rPr kumimoji="1" lang="en-US" altLang="zh-CN" sz="24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24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SIGCHLD</a:t>
            </a:r>
            <a:endParaRPr kumimoji="1" lang="zh-CN" altLang="en-US" sz="2400" b="1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AEAF7660-29E5-6241-AF1D-1BE9905AD1FF}"/>
              </a:ext>
            </a:extLst>
          </p:cNvPr>
          <p:cNvSpPr/>
          <p:nvPr/>
        </p:nvSpPr>
        <p:spPr>
          <a:xfrm>
            <a:off x="1111823" y="1268016"/>
            <a:ext cx="4946073" cy="7478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父进程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DE01864-1339-5B4F-896F-B8B1C479F6BA}"/>
              </a:ext>
            </a:extLst>
          </p:cNvPr>
          <p:cNvSpPr/>
          <p:nvPr/>
        </p:nvSpPr>
        <p:spPr>
          <a:xfrm>
            <a:off x="1111823" y="3678708"/>
            <a:ext cx="4946073" cy="7478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子进程</a:t>
            </a:r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9C2B345D-AED9-8547-88A7-BF5AF5E5FA62}"/>
              </a:ext>
            </a:extLst>
          </p:cNvPr>
          <p:cNvSpPr/>
          <p:nvPr/>
        </p:nvSpPr>
        <p:spPr>
          <a:xfrm>
            <a:off x="3325087" y="2150920"/>
            <a:ext cx="581891" cy="141316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3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A274D5-1A0E-0E48-A228-39D6BA206115}"/>
              </a:ext>
            </a:extLst>
          </p:cNvPr>
          <p:cNvSpPr txBox="1"/>
          <p:nvPr/>
        </p:nvSpPr>
        <p:spPr>
          <a:xfrm>
            <a:off x="3740721" y="2493825"/>
            <a:ext cx="9663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fork</a:t>
            </a:r>
            <a:endParaRPr kumimoji="1" lang="zh-CN" altLang="en-US" sz="1500" b="1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3C4497C-2811-044C-A830-354A3CCA719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155" y="3468481"/>
            <a:ext cx="1168274" cy="1168274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437F3BF7-21CE-C14C-B299-DDC9B50F780B}"/>
              </a:ext>
            </a:extLst>
          </p:cNvPr>
          <p:cNvSpPr/>
          <p:nvPr/>
        </p:nvSpPr>
        <p:spPr>
          <a:xfrm>
            <a:off x="6811240" y="2421736"/>
            <a:ext cx="1433945" cy="143394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5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SIGCHLD</a:t>
            </a:r>
            <a:endParaRPr kumimoji="1" lang="zh-CN" altLang="en-US" sz="1500" b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927493D4-4918-1F44-B6BB-C25C8F0A6573}"/>
              </a:ext>
            </a:extLst>
          </p:cNvPr>
          <p:cNvCxnSpPr/>
          <p:nvPr/>
        </p:nvCxnSpPr>
        <p:spPr>
          <a:xfrm flipH="1" flipV="1">
            <a:off x="6151416" y="1714498"/>
            <a:ext cx="1080654" cy="676064"/>
          </a:xfrm>
          <a:prstGeom prst="straightConnector1">
            <a:avLst/>
          </a:prstGeom>
          <a:ln w="698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64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AF3E2-4849-B249-8933-D151B7FE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24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SystemServer</a:t>
            </a:r>
            <a:r>
              <a:rPr kumimoji="1" lang="zh-CN" altLang="en-US" sz="24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启动服务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E3CD62D9-C694-094E-8781-2A4FCE2E7EA9}"/>
              </a:ext>
            </a:extLst>
          </p:cNvPr>
          <p:cNvSpPr/>
          <p:nvPr/>
        </p:nvSpPr>
        <p:spPr>
          <a:xfrm>
            <a:off x="2265217" y="1330364"/>
            <a:ext cx="4655128" cy="4672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启动</a:t>
            </a:r>
            <a:r>
              <a:rPr kumimoji="1" lang="en-US" altLang="zh-CN" sz="15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15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线程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A1652BA8-352F-EE4E-84D5-448DD0D8B09E}"/>
              </a:ext>
            </a:extLst>
          </p:cNvPr>
          <p:cNvSpPr/>
          <p:nvPr/>
        </p:nvSpPr>
        <p:spPr>
          <a:xfrm>
            <a:off x="2265217" y="2452585"/>
            <a:ext cx="4655128" cy="4672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启动各类系统服务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4971864E-7B55-A343-A0B5-62658EEDB172}"/>
              </a:ext>
            </a:extLst>
          </p:cNvPr>
          <p:cNvSpPr/>
          <p:nvPr/>
        </p:nvSpPr>
        <p:spPr>
          <a:xfrm>
            <a:off x="2265217" y="3574806"/>
            <a:ext cx="4655128" cy="4672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5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Loop</a:t>
            </a:r>
            <a:r>
              <a:rPr kumimoji="1" lang="zh-CN" altLang="en-US" sz="15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循环</a:t>
            </a:r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88DDF4B6-121F-1844-81E2-0D2E0DF3F9C5}"/>
              </a:ext>
            </a:extLst>
          </p:cNvPr>
          <p:cNvSpPr/>
          <p:nvPr/>
        </p:nvSpPr>
        <p:spPr>
          <a:xfrm>
            <a:off x="4478480" y="1880920"/>
            <a:ext cx="228600" cy="48837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3"/>
          </a:p>
        </p:txBody>
      </p:sp>
      <p:sp>
        <p:nvSpPr>
          <p:cNvPr id="8" name="下箭头 7">
            <a:extLst>
              <a:ext uri="{FF2B5EF4-FFF2-40B4-BE49-F238E27FC236}">
                <a16:creationId xmlns:a16="http://schemas.microsoft.com/office/drawing/2014/main" id="{AFB5C12A-9A92-9B44-89DF-FCF6E4CC4DDD}"/>
              </a:ext>
            </a:extLst>
          </p:cNvPr>
          <p:cNvSpPr/>
          <p:nvPr/>
        </p:nvSpPr>
        <p:spPr>
          <a:xfrm>
            <a:off x="4478480" y="3008585"/>
            <a:ext cx="228600" cy="48837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3"/>
          </a:p>
        </p:txBody>
      </p:sp>
    </p:spTree>
    <p:extLst>
      <p:ext uri="{BB962C8B-B14F-4D97-AF65-F5344CB8AC3E}">
        <p14:creationId xmlns:p14="http://schemas.microsoft.com/office/powerpoint/2010/main" val="308378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87B5C-2E17-904B-B1FB-D55CB0BC3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24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启动系统服务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DC20A20F-2BF1-0C45-84FE-41F57F271896}"/>
              </a:ext>
            </a:extLst>
          </p:cNvPr>
          <p:cNvSpPr/>
          <p:nvPr/>
        </p:nvSpPr>
        <p:spPr>
          <a:xfrm>
            <a:off x="1532659" y="2156044"/>
            <a:ext cx="5829300" cy="5815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启动工作线程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DE82F28A-EAAF-CD48-8789-7F33622F7B8E}"/>
              </a:ext>
            </a:extLst>
          </p:cNvPr>
          <p:cNvSpPr/>
          <p:nvPr/>
        </p:nvSpPr>
        <p:spPr>
          <a:xfrm>
            <a:off x="1532659" y="3088827"/>
            <a:ext cx="5829300" cy="5815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注册</a:t>
            </a:r>
            <a:r>
              <a:rPr kumimoji="1" lang="en-US" altLang="zh-CN" sz="15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15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句柄到</a:t>
            </a:r>
            <a:r>
              <a:rPr kumimoji="1" lang="en-US" altLang="zh-CN" sz="15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ServiceManager</a:t>
            </a:r>
            <a:endParaRPr kumimoji="1" lang="zh-CN" altLang="en-US" sz="1500" b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74B0A478-58A3-0443-BE93-31B180D0B811}"/>
              </a:ext>
            </a:extLst>
          </p:cNvPr>
          <p:cNvSpPr/>
          <p:nvPr/>
        </p:nvSpPr>
        <p:spPr>
          <a:xfrm>
            <a:off x="1532659" y="4021610"/>
            <a:ext cx="5829300" cy="5815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5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systemReady</a:t>
            </a:r>
            <a:endParaRPr kumimoji="1" lang="zh-CN" altLang="en-US" sz="1500" b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F6B8BED8-CAC0-EF41-AC8F-BBE7764F3D5E}"/>
              </a:ext>
            </a:extLst>
          </p:cNvPr>
          <p:cNvSpPr/>
          <p:nvPr/>
        </p:nvSpPr>
        <p:spPr>
          <a:xfrm>
            <a:off x="1532659" y="1223261"/>
            <a:ext cx="5829300" cy="5815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初始化</a:t>
            </a:r>
            <a:r>
              <a:rPr kumimoji="1" lang="en-US" altLang="zh-CN" sz="15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r>
              <a:rPr kumimoji="1" lang="zh-CN" altLang="en-US" sz="15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E41FD34-951D-0B47-8226-2AF28A157815}"/>
              </a:ext>
            </a:extLst>
          </p:cNvPr>
          <p:cNvSpPr/>
          <p:nvPr/>
        </p:nvSpPr>
        <p:spPr>
          <a:xfrm>
            <a:off x="1361209" y="1984664"/>
            <a:ext cx="6161810" cy="914400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3"/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09358CED-2D59-C347-B060-ADC0C6F1A2FF}"/>
              </a:ext>
            </a:extLst>
          </p:cNvPr>
          <p:cNvSpPr/>
          <p:nvPr/>
        </p:nvSpPr>
        <p:spPr>
          <a:xfrm>
            <a:off x="4509655" y="1847986"/>
            <a:ext cx="124691" cy="27335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3"/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320AB09B-94AB-0D47-87CE-A4C67DE2133B}"/>
              </a:ext>
            </a:extLst>
          </p:cNvPr>
          <p:cNvSpPr/>
          <p:nvPr/>
        </p:nvSpPr>
        <p:spPr>
          <a:xfrm>
            <a:off x="4509654" y="2780304"/>
            <a:ext cx="124691" cy="27335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3"/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A8AFE1AF-8FFA-7749-A5FB-F4D2AEDA63B4}"/>
              </a:ext>
            </a:extLst>
          </p:cNvPr>
          <p:cNvSpPr/>
          <p:nvPr/>
        </p:nvSpPr>
        <p:spPr>
          <a:xfrm>
            <a:off x="4509653" y="3723478"/>
            <a:ext cx="124691" cy="27335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3"/>
          </a:p>
        </p:txBody>
      </p:sp>
    </p:spTree>
    <p:extLst>
      <p:ext uri="{BB962C8B-B14F-4D97-AF65-F5344CB8AC3E}">
        <p14:creationId xmlns:p14="http://schemas.microsoft.com/office/powerpoint/2010/main" val="179503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00E96-3299-8347-A0BD-A178DE720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24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WatchDog</a:t>
            </a:r>
            <a:endParaRPr kumimoji="1" lang="zh-CN" altLang="en-US" sz="2400" b="1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47C3DCF4-A839-9443-B8E0-A838E94F78F3}"/>
              </a:ext>
            </a:extLst>
          </p:cNvPr>
          <p:cNvSpPr/>
          <p:nvPr/>
        </p:nvSpPr>
        <p:spPr>
          <a:xfrm>
            <a:off x="3387437" y="2265218"/>
            <a:ext cx="2369127" cy="59228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5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epoll_wait</a:t>
            </a:r>
            <a:endParaRPr kumimoji="1" lang="zh-CN" altLang="en-US" sz="1500" b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8AFBD05-144C-AB40-AAF3-29414C75B69D}"/>
              </a:ext>
            </a:extLst>
          </p:cNvPr>
          <p:cNvCxnSpPr/>
          <p:nvPr/>
        </p:nvCxnSpPr>
        <p:spPr>
          <a:xfrm>
            <a:off x="2483118" y="1984664"/>
            <a:ext cx="175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FD860C5-4DA6-9940-82EB-2FF1FED886EA}"/>
              </a:ext>
            </a:extLst>
          </p:cNvPr>
          <p:cNvSpPr txBox="1"/>
          <p:nvPr/>
        </p:nvSpPr>
        <p:spPr>
          <a:xfrm>
            <a:off x="2682553" y="1707665"/>
            <a:ext cx="121539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13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mPolling = true</a:t>
            </a:r>
            <a:endParaRPr kumimoji="1" lang="zh-CN" altLang="en-US" sz="1013" b="1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3A6E7FD-A442-C24E-B7D2-9E47A4542BD9}"/>
              </a:ext>
            </a:extLst>
          </p:cNvPr>
          <p:cNvCxnSpPr/>
          <p:nvPr/>
        </p:nvCxnSpPr>
        <p:spPr>
          <a:xfrm>
            <a:off x="2514288" y="3325092"/>
            <a:ext cx="175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443025C-A445-BF49-AADB-69969B63C069}"/>
              </a:ext>
            </a:extLst>
          </p:cNvPr>
          <p:cNvSpPr txBox="1"/>
          <p:nvPr/>
        </p:nvSpPr>
        <p:spPr>
          <a:xfrm>
            <a:off x="2713723" y="3048093"/>
            <a:ext cx="125226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13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mPolling = false</a:t>
            </a:r>
            <a:endParaRPr kumimoji="1" lang="zh-CN" altLang="en-US" sz="1013" b="1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B136975D-2807-2C49-8003-DADE7A812068}"/>
              </a:ext>
            </a:extLst>
          </p:cNvPr>
          <p:cNvCxnSpPr>
            <a:cxnSpLocks/>
          </p:cNvCxnSpPr>
          <p:nvPr/>
        </p:nvCxnSpPr>
        <p:spPr>
          <a:xfrm>
            <a:off x="4572000" y="1268016"/>
            <a:ext cx="0" cy="966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F054C46B-DF65-194B-A7F1-EB9917115A6C}"/>
              </a:ext>
            </a:extLst>
          </p:cNvPr>
          <p:cNvCxnSpPr>
            <a:cxnSpLocks/>
          </p:cNvCxnSpPr>
          <p:nvPr/>
        </p:nvCxnSpPr>
        <p:spPr>
          <a:xfrm>
            <a:off x="4572000" y="2878282"/>
            <a:ext cx="0" cy="67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75E4956E-CA47-4040-9E86-08460B15C7F0}"/>
              </a:ext>
            </a:extLst>
          </p:cNvPr>
          <p:cNvSpPr/>
          <p:nvPr/>
        </p:nvSpPr>
        <p:spPr>
          <a:xfrm>
            <a:off x="3387437" y="3574474"/>
            <a:ext cx="2369127" cy="59228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5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handle</a:t>
            </a:r>
            <a:r>
              <a:rPr kumimoji="1" lang="zh-CN" altLang="en-US" sz="15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5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message</a:t>
            </a:r>
            <a:endParaRPr kumimoji="1" lang="zh-CN" altLang="en-US" sz="1500" b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6E0F07A8-4D7C-E645-8420-0107DAC1A5AC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572000" y="4166756"/>
            <a:ext cx="0" cy="498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BD76DAA4-0188-2E42-854E-3CB79B0AD000}"/>
              </a:ext>
            </a:extLst>
          </p:cNvPr>
          <p:cNvCxnSpPr>
            <a:cxnSpLocks/>
          </p:cNvCxnSpPr>
          <p:nvPr/>
        </p:nvCxnSpPr>
        <p:spPr>
          <a:xfrm>
            <a:off x="4571689" y="4665518"/>
            <a:ext cx="2036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F6541F2E-D1FA-1946-B411-A98383551F6E}"/>
              </a:ext>
            </a:extLst>
          </p:cNvPr>
          <p:cNvCxnSpPr/>
          <p:nvPr/>
        </p:nvCxnSpPr>
        <p:spPr>
          <a:xfrm flipV="1">
            <a:off x="6608314" y="1268017"/>
            <a:ext cx="0" cy="3397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49F92FC8-4B1C-2244-933A-8142E3ED53E4}"/>
              </a:ext>
            </a:extLst>
          </p:cNvPr>
          <p:cNvCxnSpPr>
            <a:cxnSpLocks/>
            <a:endCxn id="2" idx="2"/>
          </p:cNvCxnSpPr>
          <p:nvPr/>
        </p:nvCxnSpPr>
        <p:spPr>
          <a:xfrm flipH="1">
            <a:off x="4572000" y="1268016"/>
            <a:ext cx="2036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10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repeatCount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6C91D-80A6-4641-A0D2-E7E81256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24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WatchDog</a:t>
            </a:r>
            <a:endParaRPr kumimoji="1" lang="zh-CN" altLang="en-US" sz="2400" b="1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F9EA7B61-DCB0-594D-B608-BA5ACCF76476}"/>
              </a:ext>
            </a:extLst>
          </p:cNvPr>
          <p:cNvSpPr/>
          <p:nvPr/>
        </p:nvSpPr>
        <p:spPr>
          <a:xfrm>
            <a:off x="5379619" y="3380874"/>
            <a:ext cx="2707106" cy="3609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5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endParaRPr kumimoji="1" lang="zh-CN" altLang="en-US" sz="15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A2B103E-9E1E-7A40-8D9E-92EA6ED58387}"/>
              </a:ext>
            </a:extLst>
          </p:cNvPr>
          <p:cNvSpPr/>
          <p:nvPr/>
        </p:nvSpPr>
        <p:spPr>
          <a:xfrm>
            <a:off x="5379619" y="2719137"/>
            <a:ext cx="2707106" cy="3609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5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Message</a:t>
            </a:r>
            <a:r>
              <a:rPr kumimoji="1" lang="zh-CN" altLang="en-US" sz="15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5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5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5AF75C58-8AA3-9743-A498-5960AF9D6F2B}"/>
              </a:ext>
            </a:extLst>
          </p:cNvPr>
          <p:cNvSpPr/>
          <p:nvPr/>
        </p:nvSpPr>
        <p:spPr>
          <a:xfrm>
            <a:off x="5379619" y="2057400"/>
            <a:ext cx="2707106" cy="3609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5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Message</a:t>
            </a:r>
            <a:r>
              <a:rPr kumimoji="1" lang="zh-CN" altLang="en-US" sz="15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5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5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E6933E96-4A3D-7A4A-93BE-F434714D52CB}"/>
              </a:ext>
            </a:extLst>
          </p:cNvPr>
          <p:cNvSpPr/>
          <p:nvPr/>
        </p:nvSpPr>
        <p:spPr>
          <a:xfrm>
            <a:off x="5373605" y="4042610"/>
            <a:ext cx="2707106" cy="3609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5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Message</a:t>
            </a:r>
            <a:r>
              <a:rPr kumimoji="1" lang="zh-CN" altLang="en-US" sz="15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5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endParaRPr kumimoji="1" lang="zh-CN" altLang="en-US" sz="15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BA51B7CC-CC83-B944-A566-2D118FE73172}"/>
              </a:ext>
            </a:extLst>
          </p:cNvPr>
          <p:cNvSpPr/>
          <p:nvPr/>
        </p:nvSpPr>
        <p:spPr>
          <a:xfrm>
            <a:off x="1111151" y="1395663"/>
            <a:ext cx="2707106" cy="360947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5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Current</a:t>
            </a:r>
            <a:r>
              <a:rPr kumimoji="1" lang="zh-CN" altLang="en-US" sz="15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5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Message</a:t>
            </a:r>
            <a:endParaRPr kumimoji="1" lang="zh-CN" altLang="en-US" sz="1500" b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8A59353A-9EA0-2447-849E-F1E10E4ADDC0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733172" y="2418347"/>
            <a:ext cx="0" cy="288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910E32B6-68AE-764C-AC7A-0501E6709E3D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6733172" y="3080084"/>
            <a:ext cx="0" cy="30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F5EE6792-5BE4-4441-925B-84E4DCC74095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6727158" y="3741821"/>
            <a:ext cx="6014" cy="300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E4063070-261C-1742-8418-F7786660D0D1}"/>
              </a:ext>
            </a:extLst>
          </p:cNvPr>
          <p:cNvSpPr/>
          <p:nvPr/>
        </p:nvSpPr>
        <p:spPr>
          <a:xfrm>
            <a:off x="1346033" y="2364204"/>
            <a:ext cx="2039353" cy="20393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5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Message</a:t>
            </a:r>
            <a:r>
              <a:rPr kumimoji="1" lang="zh-CN" altLang="en-US" sz="15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5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Poller</a:t>
            </a:r>
            <a:endParaRPr kumimoji="1" lang="zh-CN" altLang="en-US" sz="15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下箭头 29">
            <a:extLst>
              <a:ext uri="{FF2B5EF4-FFF2-40B4-BE49-F238E27FC236}">
                <a16:creationId xmlns:a16="http://schemas.microsoft.com/office/drawing/2014/main" id="{ED7461F1-B737-D84C-A63E-6E53B6EB54F2}"/>
              </a:ext>
            </a:extLst>
          </p:cNvPr>
          <p:cNvSpPr/>
          <p:nvPr/>
        </p:nvSpPr>
        <p:spPr>
          <a:xfrm>
            <a:off x="2251409" y="1819789"/>
            <a:ext cx="228600" cy="481235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3"/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FE2D7E34-8028-F644-B0C9-474E5C0B10DD}"/>
              </a:ext>
            </a:extLst>
          </p:cNvPr>
          <p:cNvSpPr/>
          <p:nvPr/>
        </p:nvSpPr>
        <p:spPr>
          <a:xfrm>
            <a:off x="5379619" y="1395664"/>
            <a:ext cx="2707106" cy="360947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5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WatchDog</a:t>
            </a:r>
            <a:r>
              <a:rPr kumimoji="1" lang="zh-CN" altLang="en-US" sz="15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5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Message</a:t>
            </a:r>
            <a:endParaRPr kumimoji="1" lang="zh-CN" altLang="en-US" sz="15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FFA4905A-D0CF-F44D-95E7-453B2B1F8765}"/>
              </a:ext>
            </a:extLst>
          </p:cNvPr>
          <p:cNvCxnSpPr>
            <a:cxnSpLocks/>
          </p:cNvCxnSpPr>
          <p:nvPr/>
        </p:nvCxnSpPr>
        <p:spPr>
          <a:xfrm>
            <a:off x="6733172" y="1768532"/>
            <a:ext cx="0" cy="288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4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4" grpId="1" animBg="1"/>
      <p:bldP spid="22" grpId="0" animBg="1"/>
      <p:bldP spid="30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C4B63-7400-1649-BAD7-AF8B7EB4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24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WatchDog</a:t>
            </a:r>
            <a:endParaRPr kumimoji="1" lang="zh-CN" altLang="en-US" sz="2400" b="1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BFE45D-C51C-AD48-98EA-0903104B7E33}"/>
              </a:ext>
            </a:extLst>
          </p:cNvPr>
          <p:cNvSpPr/>
          <p:nvPr/>
        </p:nvSpPr>
        <p:spPr>
          <a:xfrm>
            <a:off x="5009029" y="318233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monitor() {</a:t>
            </a:r>
            <a:br>
              <a:rPr lang="en-US" altLang="zh-CN" sz="1800" b="1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1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1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synchronized (this) { }</a:t>
            </a:r>
            <a:br>
              <a:rPr lang="en-US" altLang="zh-CN" sz="1800" b="1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8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6C40D0FF-C98F-E749-AAA8-08F91F532494}"/>
              </a:ext>
            </a:extLst>
          </p:cNvPr>
          <p:cNvSpPr/>
          <p:nvPr/>
        </p:nvSpPr>
        <p:spPr>
          <a:xfrm>
            <a:off x="1311088" y="1268016"/>
            <a:ext cx="2198594" cy="316951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系统服务</a:t>
            </a:r>
          </a:p>
        </p:txBody>
      </p:sp>
      <p:sp>
        <p:nvSpPr>
          <p:cNvPr id="7" name="弧 6">
            <a:extLst>
              <a:ext uri="{FF2B5EF4-FFF2-40B4-BE49-F238E27FC236}">
                <a16:creationId xmlns:a16="http://schemas.microsoft.com/office/drawing/2014/main" id="{2079876F-FB77-CB44-A2D2-087DC071A3A9}"/>
              </a:ext>
            </a:extLst>
          </p:cNvPr>
          <p:cNvSpPr/>
          <p:nvPr/>
        </p:nvSpPr>
        <p:spPr>
          <a:xfrm>
            <a:off x="1432111" y="2502826"/>
            <a:ext cx="4356848" cy="2501153"/>
          </a:xfrm>
          <a:prstGeom prst="arc">
            <a:avLst>
              <a:gd name="adj1" fmla="val 16200000"/>
              <a:gd name="adj2" fmla="val 20387385"/>
            </a:avLst>
          </a:prstGeom>
          <a:ln w="6985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BF42A5-A3CB-B547-A7EA-5D5B3F76DC10}"/>
              </a:ext>
            </a:extLst>
          </p:cNvPr>
          <p:cNvSpPr txBox="1"/>
          <p:nvPr/>
        </p:nvSpPr>
        <p:spPr>
          <a:xfrm rot="1045286">
            <a:off x="3850468" y="2397387"/>
            <a:ext cx="17604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Check</a:t>
            </a:r>
            <a:r>
              <a:rPr kumimoji="1" lang="zh-CN" altLang="en-US" sz="15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5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DeakLock</a:t>
            </a:r>
            <a:endParaRPr kumimoji="1" lang="zh-CN" altLang="en-US" sz="1500" b="1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819E77-FA7C-1042-AC16-E97AA5F2E91F}"/>
              </a:ext>
            </a:extLst>
          </p:cNvPr>
          <p:cNvSpPr/>
          <p:nvPr/>
        </p:nvSpPr>
        <p:spPr>
          <a:xfrm>
            <a:off x="5009029" y="3182332"/>
            <a:ext cx="3089462" cy="900247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3"/>
          </a:p>
        </p:txBody>
      </p:sp>
    </p:spTree>
    <p:extLst>
      <p:ext uri="{BB962C8B-B14F-4D97-AF65-F5344CB8AC3E}">
        <p14:creationId xmlns:p14="http://schemas.microsoft.com/office/powerpoint/2010/main" val="231443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/>
      <p:bldP spid="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6535</TotalTime>
  <Words>1686</Words>
  <Application>Microsoft Macintosh PowerPoint</Application>
  <PresentationFormat>全屏显示(16:9)</PresentationFormat>
  <Paragraphs>123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等线 Light</vt:lpstr>
      <vt:lpstr>Microsoft YaHei</vt:lpstr>
      <vt:lpstr>Arial</vt:lpstr>
      <vt:lpstr>Calibri</vt:lpstr>
      <vt:lpstr>Calibri Light</vt:lpstr>
      <vt:lpstr>Wingdings</vt:lpstr>
      <vt:lpstr>Office 主题​​</vt:lpstr>
      <vt:lpstr>SystemServer的启动相关面试问题</vt:lpstr>
      <vt:lpstr>SystemServer的启动相关面试问题</vt:lpstr>
      <vt:lpstr>SystemServer是怎么启动的</vt:lpstr>
      <vt:lpstr>信号处理 - SIGCHLD</vt:lpstr>
      <vt:lpstr>SystemServer启动服务</vt:lpstr>
      <vt:lpstr>启动系统服务</vt:lpstr>
      <vt:lpstr>WatchDog</vt:lpstr>
      <vt:lpstr>WatchDog</vt:lpstr>
      <vt:lpstr>WatchDog</vt:lpstr>
      <vt:lpstr>模拟面试</vt:lpstr>
      <vt:lpstr>模拟面试</vt:lpstr>
      <vt:lpstr>模拟面试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SystemServer启动</dc:title>
  <dc:creator>Microsoft Office User</dc:creator>
  <cp:lastModifiedBy>Microsoft Office User</cp:lastModifiedBy>
  <cp:revision>335</cp:revision>
  <dcterms:created xsi:type="dcterms:W3CDTF">2019-01-28T07:57:12Z</dcterms:created>
  <dcterms:modified xsi:type="dcterms:W3CDTF">2019-02-13T03:17:47Z</dcterms:modified>
</cp:coreProperties>
</file>