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94" r:id="rId3"/>
    <p:sldId id="280" r:id="rId4"/>
    <p:sldId id="295" r:id="rId5"/>
    <p:sldId id="304" r:id="rId6"/>
    <p:sldId id="283" r:id="rId7"/>
    <p:sldId id="296" r:id="rId8"/>
    <p:sldId id="269" r:id="rId9"/>
    <p:sldId id="284" r:id="rId10"/>
    <p:sldId id="285" r:id="rId11"/>
    <p:sldId id="306" r:id="rId12"/>
    <p:sldId id="297" r:id="rId13"/>
    <p:sldId id="267" r:id="rId14"/>
    <p:sldId id="270" r:id="rId15"/>
    <p:sldId id="258" r:id="rId16"/>
    <p:sldId id="262" r:id="rId17"/>
    <p:sldId id="288" r:id="rId18"/>
    <p:sldId id="287" r:id="rId19"/>
    <p:sldId id="305" r:id="rId20"/>
    <p:sldId id="301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69243"/>
  </p:normalViewPr>
  <p:slideViewPr>
    <p:cSldViewPr snapToGrid="0" snapToObjects="1">
      <p:cViewPr varScale="1">
        <p:scale>
          <a:sx n="100" d="100"/>
          <a:sy n="10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53B1-2983-2F45-8B8A-EA740D9DEE9E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78C28-9E01-EB46-A490-614E82FAD6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大家好，这一章我们会讲一讲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系统进程相关的面试问题。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启动进程有两种做法，一个是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execve</a:t>
            </a:r>
            <a:r>
              <a:rPr kumimoji="1" lang="zh-CN" altLang="en-US" dirty="0"/>
              <a:t>，一个是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这两种方式有什么区别呢？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，子进程和父进程是共享资源的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execve</a:t>
            </a:r>
            <a:r>
              <a:rPr kumimoji="1" lang="zh-CN" altLang="en-US" dirty="0"/>
              <a:t>，</a:t>
            </a:r>
            <a:r>
              <a:rPr kumimoji="1" lang="zh-CN" altLang="en-US"/>
              <a:t>就不共享资源了，子进程会执行</a:t>
            </a:r>
            <a:r>
              <a:rPr kumimoji="1" lang="zh-CN" altLang="en-US" dirty="0"/>
              <a:t>一个别的程序，大家可以看到，这儿会传一个可执行文件的路径，然后就会给</a:t>
            </a:r>
            <a:r>
              <a:rPr kumimoji="1" lang="zh-CN" altLang="en-US"/>
              <a:t>之前继承的父</a:t>
            </a:r>
            <a:r>
              <a:rPr kumimoji="1" lang="zh-CN" altLang="en-US" dirty="0"/>
              <a:t>进程的资源完全清掉了，用</a:t>
            </a:r>
            <a:r>
              <a:rPr kumimoji="1" lang="zh-CN" altLang="en-US"/>
              <a:t>这个新的程序</a:t>
            </a:r>
            <a:r>
              <a:rPr kumimoji="1" lang="zh-CN" altLang="en-US" dirty="0"/>
              <a:t>来替换。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好了，怎么启动进程我们知道了，不过还有一个知识点我们要了解一下，那就是信号</a:t>
            </a:r>
            <a:r>
              <a:rPr kumimoji="1" lang="zh-CN" altLang="en-US"/>
              <a:t>处理。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02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咱们要关注的这个信号是</a:t>
            </a:r>
            <a:r>
              <a:rPr kumimoji="1" lang="en-US" altLang="zh-CN"/>
              <a:t>sigchld</a:t>
            </a:r>
            <a:r>
              <a:rPr kumimoji="1" lang="zh-CN" altLang="en-US"/>
              <a:t>，为什么提到这个信号呢，因为这个信号非常常见，尤其是</a:t>
            </a:r>
            <a:r>
              <a:rPr kumimoji="1" lang="en-US" altLang="zh-CN"/>
              <a:t>fork</a:t>
            </a:r>
            <a:r>
              <a:rPr kumimoji="1" lang="zh-CN" altLang="en-US"/>
              <a:t>子进程的时候，一般父进程都要关注这个信号。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看这个图，父进程</a:t>
            </a:r>
            <a:r>
              <a:rPr kumimoji="1" lang="en-US" altLang="zh-CN"/>
              <a:t>fork</a:t>
            </a:r>
            <a:r>
              <a:rPr kumimoji="1" lang="zh-CN" altLang="en-US"/>
              <a:t>出了子进程，如果子进程挂了，那么它的父进程就会收到一个</a:t>
            </a:r>
            <a:r>
              <a:rPr kumimoji="1" lang="en-US" altLang="zh-CN"/>
              <a:t>SIGCHLD</a:t>
            </a:r>
            <a:r>
              <a:rPr kumimoji="1" lang="zh-CN" altLang="en-US"/>
              <a:t>信号。这时候可以做一些处理，比如重新启动这个子进程，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zygote</a:t>
            </a:r>
            <a:r>
              <a:rPr kumimoji="1" lang="zh-CN" altLang="en-US"/>
              <a:t>就是这样的啊，如果</a:t>
            </a:r>
            <a:r>
              <a:rPr kumimoji="1" lang="en-US" altLang="zh-CN"/>
              <a:t>zygote</a:t>
            </a:r>
            <a:r>
              <a:rPr kumimoji="1" lang="zh-CN" altLang="en-US"/>
              <a:t>挂了，</a:t>
            </a:r>
            <a:r>
              <a:rPr kumimoji="1" lang="en-US" altLang="zh-CN"/>
              <a:t>init</a:t>
            </a:r>
            <a:r>
              <a:rPr kumimoji="1" lang="zh-CN" altLang="en-US"/>
              <a:t>进程就能收到这个</a:t>
            </a:r>
            <a:r>
              <a:rPr kumimoji="1" lang="en-US" altLang="zh-CN"/>
              <a:t>sigchld</a:t>
            </a:r>
            <a:r>
              <a:rPr kumimoji="1" lang="zh-CN" altLang="en-US"/>
              <a:t>信号，然后就会去重启</a:t>
            </a:r>
            <a:r>
              <a:rPr kumimoji="1" lang="en-US" altLang="zh-CN"/>
              <a:t>zygote</a:t>
            </a:r>
            <a:r>
              <a:rPr kumimoji="1" lang="zh-CN" altLang="en-US"/>
              <a:t>这个进程。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A578-BEC8-5144-B06B-665E0A96D8D9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70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好了，我们已经知道</a:t>
            </a:r>
            <a:r>
              <a:rPr kumimoji="1" lang="en-US" altLang="zh-CN"/>
              <a:t>zygote</a:t>
            </a:r>
            <a:r>
              <a:rPr kumimoji="1" lang="zh-CN" altLang="en-US"/>
              <a:t>进程是怎么启动的了，我们再来说说进程启动之后做了什么？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总的来说可以分成两个部分，一个是</a:t>
            </a:r>
            <a:r>
              <a:rPr kumimoji="1" lang="en-US" altLang="zh-CN"/>
              <a:t>Native</a:t>
            </a:r>
            <a:r>
              <a:rPr kumimoji="1" lang="zh-CN" altLang="en-US"/>
              <a:t>世界，一个是</a:t>
            </a:r>
            <a:r>
              <a:rPr kumimoji="1" lang="en-US" altLang="zh-CN"/>
              <a:t>Java</a:t>
            </a:r>
            <a:r>
              <a:rPr kumimoji="1" lang="zh-CN" altLang="en-US"/>
              <a:t>世界。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我们回想一下，</a:t>
            </a:r>
            <a:r>
              <a:rPr kumimoji="1" lang="en-US" altLang="zh-CN"/>
              <a:t>zygote</a:t>
            </a:r>
            <a:r>
              <a:rPr kumimoji="1" lang="zh-CN" altLang="en-US"/>
              <a:t>进程启动之后执行的是一个二进制的可执行程序，</a:t>
            </a:r>
            <a:r>
              <a:rPr kumimoji="1" lang="en-US" altLang="zh-CN"/>
              <a:t>c++</a:t>
            </a:r>
            <a:r>
              <a:rPr kumimoji="1" lang="zh-CN" altLang="en-US"/>
              <a:t>写的，有一个</a:t>
            </a:r>
            <a:r>
              <a:rPr kumimoji="1" lang="en-US" altLang="zh-CN"/>
              <a:t>main</a:t>
            </a:r>
            <a:r>
              <a:rPr kumimoji="1" lang="zh-CN" altLang="en-US"/>
              <a:t>函数作为入口。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所以一进来就是</a:t>
            </a:r>
            <a:r>
              <a:rPr kumimoji="1" lang="en-US" altLang="zh-CN"/>
              <a:t>native</a:t>
            </a:r>
            <a:r>
              <a:rPr kumimoji="1" lang="zh-CN" altLang="en-US"/>
              <a:t>的，做了一些准备工作之后，就切到</a:t>
            </a:r>
            <a:r>
              <a:rPr kumimoji="1" lang="en-US" altLang="zh-CN"/>
              <a:t>Java</a:t>
            </a:r>
            <a:r>
              <a:rPr kumimoji="1" lang="zh-CN" altLang="en-US"/>
              <a:t>代码了。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358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我们先看看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世界做了什么</a:t>
            </a:r>
            <a:r>
              <a:rPr kumimoji="1" lang="zh-CN" altLang="en-US"/>
              <a:t>，一共就三</a:t>
            </a:r>
            <a:r>
              <a:rPr kumimoji="1" lang="zh-CN" altLang="en-US" dirty="0"/>
              <a:t>件事</a:t>
            </a:r>
            <a:r>
              <a:rPr kumimoji="1" lang="zh-CN" altLang="en-US"/>
              <a:t>，目的呢，只有</a:t>
            </a:r>
            <a:r>
              <a:rPr kumimoji="1" lang="zh-CN" altLang="en-US" dirty="0"/>
              <a:t>一个，就是为了进入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世界做准备，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哪三件事呢？首先启动虚拟机，然后注册系统的</a:t>
            </a:r>
            <a:r>
              <a:rPr kumimoji="1" lang="zh-CN" altLang="en-US"/>
              <a:t>一些关键类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JNI</a:t>
            </a:r>
            <a:r>
              <a:rPr kumimoji="1" lang="zh-CN" altLang="en-US" dirty="0"/>
              <a:t>函数，最后通过</a:t>
            </a:r>
            <a:r>
              <a:rPr kumimoji="1" lang="en-US" altLang="zh-CN" dirty="0"/>
              <a:t>JNI</a:t>
            </a:r>
            <a:r>
              <a:rPr kumimoji="1" lang="zh-CN" altLang="en-US" dirty="0"/>
              <a:t>调用进入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世界。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这个模式还是不错的哈，我们自己可以做个试验，看看怎么在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  <a:r>
              <a:rPr kumimoji="1" lang="zh-CN" altLang="en-US"/>
              <a:t>里切到</a:t>
            </a:r>
            <a:r>
              <a:rPr kumimoji="1" lang="en-US" altLang="zh-CN"/>
              <a:t>java</a:t>
            </a:r>
            <a:r>
              <a:rPr kumimoji="1" lang="zh-CN" altLang="en-US" dirty="0"/>
              <a:t>代码。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我们看下这个例子，大家可以跑一下这个程序，总共也没</a:t>
            </a:r>
            <a:r>
              <a:rPr kumimoji="1" lang="zh-CN" altLang="en-US"/>
              <a:t>多少行，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我们要执行</a:t>
            </a:r>
            <a:r>
              <a:rPr kumimoji="1" lang="en-US" altLang="zh-CN" dirty="0"/>
              <a:t>JNI</a:t>
            </a:r>
            <a:r>
              <a:rPr kumimoji="1" lang="zh-CN" altLang="en-US" dirty="0"/>
              <a:t>调用，得有个</a:t>
            </a:r>
            <a:r>
              <a:rPr kumimoji="1" lang="en-US" altLang="zh-CN" dirty="0" err="1"/>
              <a:t>JNIEnv</a:t>
            </a:r>
            <a:r>
              <a:rPr kumimoji="1" lang="zh-CN" altLang="en-US" dirty="0"/>
              <a:t>，这个是每个线程都要有的，要有</a:t>
            </a:r>
            <a:r>
              <a:rPr kumimoji="1" lang="en-US" altLang="zh-CN" dirty="0" err="1"/>
              <a:t>JNIEnv</a:t>
            </a:r>
            <a:r>
              <a:rPr kumimoji="1" lang="zh-CN" altLang="en-US" dirty="0"/>
              <a:t>得先有个</a:t>
            </a:r>
            <a:r>
              <a:rPr kumimoji="1" lang="en-US" altLang="zh-CN" dirty="0" err="1"/>
              <a:t>JavaVM</a:t>
            </a:r>
            <a:r>
              <a:rPr kumimoji="1" lang="zh-CN" altLang="en-US" dirty="0"/>
              <a:t>，这个是一个虚拟机里面的全局变量。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那这个</a:t>
            </a:r>
            <a:r>
              <a:rPr kumimoji="1" lang="en-US" altLang="zh-CN" dirty="0" err="1"/>
              <a:t>JavaVM</a:t>
            </a:r>
            <a:r>
              <a:rPr kumimoji="1" lang="zh-CN" altLang="en-US" dirty="0"/>
              <a:t>从哪儿来呢？我们平时好像不用关心</a:t>
            </a:r>
            <a:r>
              <a:rPr kumimoji="1" lang="en-US" altLang="zh-CN" dirty="0" err="1"/>
              <a:t>JavaVM</a:t>
            </a:r>
            <a:r>
              <a:rPr kumimoji="1" lang="zh-CN" altLang="en-US" dirty="0"/>
              <a:t>的创建问题，那是因为我们的应用进程是从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孵化出来的，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里面其实虚拟机已经准备好了，我们应用呢直接继承就行了，不用再创建一遍。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不过在这个例子里面呢，这就是个孤零零的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函数，什么都没有，所以啊，得我们自己去创建虚拟机，就是通过这个标红的</a:t>
            </a:r>
            <a:r>
              <a:rPr kumimoji="1" lang="en-US" altLang="zh-CN" sz="12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JNI_</a:t>
            </a:r>
            <a:r>
              <a:rPr kumimoji="1" lang="en-US" altLang="zh-CN" sz="120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CreateJavaVM</a:t>
            </a:r>
            <a:r>
              <a:rPr kumimoji="1" lang="zh-CN" altLang="en-US" sz="12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函数</a:t>
            </a:r>
            <a:endParaRPr kumimoji="1" lang="en-US" altLang="zh-CN" sz="120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zh-CN" altLang="en-US" sz="12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注意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一下，这启动的是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java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虚拟机，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zygote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里面启动的是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android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的虚拟机，不过无所谓啦，只要能调</a:t>
            </a:r>
            <a:r>
              <a:rPr kumimoji="1" lang="en-US" altLang="zh-CN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java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代码就行了，</a:t>
            </a:r>
            <a:endParaRPr kumimoji="1" lang="en-US" altLang="zh-CN" sz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有了这个虚拟机之后，剩下的就是</a:t>
            </a:r>
            <a:r>
              <a:rPr kumimoji="1" lang="en-US" altLang="zh-CN" sz="12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jni</a:t>
            </a:r>
            <a:r>
              <a:rPr kumimoji="1" lang="zh-CN" altLang="en-US" sz="1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调用了，大家可以试一试。</a:t>
            </a:r>
            <a:endParaRPr kumimoji="1" lang="en-US" altLang="zh-CN" sz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好了</a:t>
            </a:r>
            <a:r>
              <a:rPr kumimoji="1" lang="zh-CN" altLang="en-US"/>
              <a:t>，</a:t>
            </a:r>
            <a:r>
              <a:rPr kumimoji="1" lang="en-US" altLang="zh-CN"/>
              <a:t>zygote</a:t>
            </a:r>
            <a:r>
              <a:rPr kumimoji="1" lang="zh-CN" altLang="en-US"/>
              <a:t>终于切到</a:t>
            </a:r>
            <a:r>
              <a:rPr kumimoji="1" lang="en-US" altLang="zh-CN"/>
              <a:t>java</a:t>
            </a:r>
            <a:r>
              <a:rPr kumimoji="1" lang="zh-CN" altLang="en-US"/>
              <a:t>了</a:t>
            </a:r>
            <a:r>
              <a:rPr kumimoji="1" lang="zh-CN" altLang="en-US" dirty="0"/>
              <a:t>，我们来看看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里面做了什么，</a:t>
            </a:r>
            <a:endParaRPr kumimoji="1" lang="en-US" altLang="zh-CN" dirty="0"/>
          </a:p>
          <a:p>
            <a:r>
              <a:rPr kumimoji="1" lang="zh-CN" altLang="en-US" dirty="0"/>
              <a:t>主要有三件事：</a:t>
            </a:r>
            <a:endParaRPr kumimoji="1" lang="en-US" altLang="zh-CN" dirty="0"/>
          </a:p>
          <a:p>
            <a:r>
              <a:rPr kumimoji="1" lang="zh-CN" altLang="en-US"/>
              <a:t>首先，</a:t>
            </a:r>
            <a:r>
              <a:rPr kumimoji="1" lang="zh-CN" altLang="en-US" dirty="0"/>
              <a:t>预加载资源，这个是为了将来孵化子进程的时候继承给他们的。有哪些资源呢，比如说有常用的类，主题相关的资源，还有共享库什么的。</a:t>
            </a:r>
            <a:endParaRPr kumimoji="1" lang="en-US" altLang="zh-CN" dirty="0"/>
          </a:p>
          <a:p>
            <a:r>
              <a:rPr kumimoji="1" lang="zh-CN" altLang="en-US" dirty="0"/>
              <a:t>再来说第二件事，启动</a:t>
            </a:r>
            <a:r>
              <a:rPr kumimoji="1" lang="en-US" altLang="zh-CN" dirty="0" err="1"/>
              <a:t>SystemServer</a:t>
            </a:r>
            <a:r>
              <a:rPr kumimoji="1" lang="zh-CN" altLang="en-US" dirty="0"/>
              <a:t>，这也是个重量级的任务，不过呢，好在他是单独开了个进程去做</a:t>
            </a:r>
            <a:r>
              <a:rPr kumimoji="1" lang="zh-CN" altLang="en-US"/>
              <a:t>的，</a:t>
            </a:r>
            <a:r>
              <a:rPr kumimoji="1" lang="en-US" altLang="zh-CN"/>
              <a:t>zygote</a:t>
            </a:r>
            <a:r>
              <a:rPr kumimoji="1" lang="zh-CN" altLang="en-US"/>
              <a:t>就不用操心了。</a:t>
            </a:r>
            <a:endParaRPr kumimoji="1" lang="en-US" altLang="zh-CN" dirty="0"/>
          </a:p>
          <a:p>
            <a:r>
              <a:rPr kumimoji="1" lang="zh-CN" altLang="en-US" dirty="0"/>
              <a:t>最后一件事，就是</a:t>
            </a:r>
            <a:r>
              <a:rPr kumimoji="1" lang="zh-CN" altLang="en-US"/>
              <a:t>进入</a:t>
            </a:r>
            <a:r>
              <a:rPr kumimoji="1" lang="en-US" altLang="zh-CN"/>
              <a:t>socket</a:t>
            </a:r>
            <a:r>
              <a:rPr kumimoji="1" lang="zh-CN" altLang="en-US"/>
              <a:t> </a:t>
            </a:r>
            <a:r>
              <a:rPr kumimoji="1" lang="en-US" altLang="zh-CN"/>
              <a:t>loop</a:t>
            </a:r>
            <a:r>
              <a:rPr kumimoji="1" lang="zh-CN" altLang="en-US"/>
              <a:t>循环。</a:t>
            </a:r>
            <a:endParaRPr kumimoji="1" lang="en-US" altLang="zh-CN"/>
          </a:p>
          <a:p>
            <a:r>
              <a:rPr kumimoji="1" lang="zh-CN" altLang="en-US"/>
              <a:t>要</a:t>
            </a:r>
            <a:r>
              <a:rPr kumimoji="1" lang="zh-CN" altLang="en-US" dirty="0"/>
              <a:t>注意一下，这个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循环等待的是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的消息，这个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不是网络那个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，网络那个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要</a:t>
            </a:r>
            <a:r>
              <a:rPr kumimoji="1" lang="en-US" altLang="zh-CN" dirty="0" err="1"/>
              <a:t>ip</a:t>
            </a:r>
            <a:r>
              <a:rPr kumimoji="1" lang="zh-CN" altLang="en-US" dirty="0"/>
              <a:t>地址和端口，这个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是本地的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，用一个名称表示就</a:t>
            </a:r>
            <a:r>
              <a:rPr kumimoji="1" lang="zh-CN" altLang="en-US"/>
              <a:t>可以了，别人知道这个名称的话就可以和这个</a:t>
            </a:r>
            <a:r>
              <a:rPr kumimoji="1" lang="en-US" altLang="zh-CN"/>
              <a:t>socket</a:t>
            </a:r>
            <a:r>
              <a:rPr kumimoji="1" lang="zh-CN" altLang="en-US"/>
              <a:t>通信了。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好了，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世界的总体流程我们清楚了，咱们再重点说一说这个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/>
              <a:t>的工作原理，不过在这之前呢，咱们先分析一下这个</a:t>
            </a:r>
            <a:r>
              <a:rPr kumimoji="1" lang="en-US" altLang="zh-CN"/>
              <a:t>loop</a:t>
            </a:r>
            <a:r>
              <a:rPr kumimoji="1" lang="zh-CN" altLang="en-US"/>
              <a:t>循环，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循环也是一个经典套路，先阻塞等待请求，然后收到请求后解析请求，最后处理请求，</a:t>
            </a:r>
            <a:r>
              <a:rPr kumimoji="1" lang="zh-CN" altLang="en-US"/>
              <a:t>然后再等待请求，</a:t>
            </a:r>
            <a:r>
              <a:rPr kumimoji="1" lang="zh-CN" altLang="en-US" dirty="0"/>
              <a:t>这样不断循环。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另外呢我们要知道</a:t>
            </a:r>
            <a:r>
              <a:rPr kumimoji="1" lang="zh-CN" altLang="en-US"/>
              <a:t>啊，一个进程的主</a:t>
            </a:r>
            <a:r>
              <a:rPr kumimoji="1" lang="zh-CN" altLang="en-US" dirty="0"/>
              <a:t>线程是不能随便退出的，如果主线程退了，就算你开了一堆子线程，也挡不住进程退出啊。</a:t>
            </a:r>
            <a:endParaRPr kumimoji="1" lang="en-US" altLang="zh-CN" dirty="0"/>
          </a:p>
          <a:p>
            <a:r>
              <a:rPr kumimoji="1" lang="zh-CN" altLang="en-US" dirty="0"/>
              <a:t>所以我们可以在主线程里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好一个</a:t>
            </a:r>
            <a:r>
              <a:rPr kumimoji="1" lang="en-US" altLang="zh-CN" dirty="0"/>
              <a:t>looper</a:t>
            </a:r>
            <a:r>
              <a:rPr kumimoji="1" lang="zh-CN" altLang="en-US" dirty="0"/>
              <a:t>，该做的事做完之后，就开始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了，反正所有的活都交给子线程去干了，主线程只要不退出就</a:t>
            </a:r>
            <a:r>
              <a:rPr kumimoji="1" lang="zh-CN" altLang="en-US"/>
              <a:t>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我们看应用进程就是这么干的，</a:t>
            </a:r>
            <a:r>
              <a:rPr kumimoji="1" lang="en-US" altLang="zh-CN"/>
              <a:t>systemServer</a:t>
            </a:r>
            <a:r>
              <a:rPr kumimoji="1" lang="zh-CN" altLang="en-US"/>
              <a:t>进程也是这样。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好了，我们再来看看</a:t>
            </a:r>
            <a:r>
              <a:rPr kumimoji="1" lang="en-US" altLang="zh-CN"/>
              <a:t>zygote</a:t>
            </a:r>
            <a:r>
              <a:rPr kumimoji="1" lang="zh-CN" altLang="en-US"/>
              <a:t>是怎么处理请求的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这一块是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处理请求的关键</a:t>
            </a:r>
            <a:r>
              <a:rPr kumimoji="1" lang="zh-CN" altLang="en-US"/>
              <a:t>代码，之前我们</a:t>
            </a:r>
            <a:r>
              <a:rPr kumimoji="1" lang="zh-CN" altLang="en-US" dirty="0"/>
              <a:t>已经说了啊</a:t>
            </a:r>
            <a:r>
              <a:rPr kumimoji="1" lang="zh-CN" altLang="en-US"/>
              <a:t>，</a:t>
            </a:r>
            <a:r>
              <a:rPr kumimoji="1" lang="en-US" altLang="zh-CN"/>
              <a:t>zygote</a:t>
            </a:r>
            <a:r>
              <a:rPr kumimoji="1" lang="zh-CN" altLang="en-US"/>
              <a:t>在启动之后，最后</a:t>
            </a:r>
            <a:r>
              <a:rPr kumimoji="1" lang="zh-CN" altLang="en-US" dirty="0"/>
              <a:t>会进入一个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循环，</a:t>
            </a:r>
            <a:endParaRPr kumimoji="1" lang="en-US" altLang="zh-CN" dirty="0"/>
          </a:p>
          <a:p>
            <a:r>
              <a:rPr kumimoji="1" lang="zh-CN" altLang="en-US" dirty="0"/>
              <a:t>在这个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循环里，会不断轮询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，当</a:t>
            </a:r>
            <a:r>
              <a:rPr kumimoji="1" lang="en-US" altLang="zh-CN" dirty="0"/>
              <a:t>socket</a:t>
            </a:r>
            <a:r>
              <a:rPr kumimoji="1" lang="zh-CN" altLang="en-US"/>
              <a:t>可读的时候，</a:t>
            </a:r>
            <a:r>
              <a:rPr kumimoji="1" lang="zh-CN" altLang="en-US" dirty="0"/>
              <a:t>就执行</a:t>
            </a:r>
            <a:r>
              <a:rPr kumimoji="1" lang="zh-CN" altLang="en-US"/>
              <a:t>这个</a:t>
            </a:r>
            <a:r>
              <a:rPr kumimoji="1" lang="en-US" altLang="zh-CN"/>
              <a:t>runOnce</a:t>
            </a:r>
            <a:r>
              <a:rPr kumimoji="1" lang="zh-CN" altLang="en-US"/>
              <a:t>函数，</a:t>
            </a:r>
            <a:r>
              <a:rPr kumimoji="1" lang="zh-CN" altLang="en-US" dirty="0"/>
              <a:t>这个函数一共做了三件事，</a:t>
            </a:r>
            <a:endParaRPr kumimoji="1" lang="en-US" altLang="zh-CN" dirty="0"/>
          </a:p>
          <a:p>
            <a:r>
              <a:rPr kumimoji="1" lang="zh-CN" altLang="en-US" dirty="0"/>
              <a:t>先读取参数列表，</a:t>
            </a:r>
            <a:endParaRPr kumimoji="1" lang="en-US" altLang="zh-CN" dirty="0"/>
          </a:p>
          <a:p>
            <a:r>
              <a:rPr kumimoji="1" lang="zh-CN" altLang="en-US" dirty="0"/>
              <a:t>然后根据参数启动子进程</a:t>
            </a:r>
            <a:endParaRPr kumimoji="1" lang="en-US" altLang="zh-CN" dirty="0"/>
          </a:p>
          <a:p>
            <a:r>
              <a:rPr kumimoji="1" lang="zh-CN" altLang="en-US" dirty="0"/>
              <a:t>最后子进程开始干活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这个子进程干了什么活呢，其实就是执行一个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类的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类名是什么呢，就是来自于上面读的参数列表，这个</a:t>
            </a:r>
            <a:r>
              <a:rPr kumimoji="1" lang="zh-CN" altLang="en-US"/>
              <a:t>是</a:t>
            </a:r>
            <a:r>
              <a:rPr kumimoji="1" lang="en-US" altLang="zh-CN"/>
              <a:t>AMS</a:t>
            </a:r>
            <a:r>
              <a:rPr kumimoji="1" lang="zh-CN" altLang="en-US"/>
              <a:t>跨进程发</a:t>
            </a:r>
            <a:r>
              <a:rPr kumimoji="1" lang="zh-CN" altLang="en-US" dirty="0"/>
              <a:t>过来的，类名叫</a:t>
            </a:r>
            <a:r>
              <a:rPr kumimoji="1" lang="en-US" altLang="zh-CN" dirty="0" err="1"/>
              <a:t>ActivityThread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就是说应用程序的进程启动之后，马上就会执行</a:t>
            </a:r>
            <a:r>
              <a:rPr kumimoji="1" lang="en-US" altLang="zh-CN" dirty="0" err="1"/>
              <a:t>ActivityThread</a:t>
            </a:r>
            <a:r>
              <a:rPr kumimoji="1" lang="zh-CN" altLang="en-US" dirty="0"/>
              <a:t>这个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类的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函数了，之后呢就涉及到应用程序的启动</a:t>
            </a:r>
            <a:r>
              <a:rPr kumimoji="1" lang="zh-CN" altLang="en-US"/>
              <a:t>了，不过跟</a:t>
            </a:r>
            <a:r>
              <a:rPr kumimoji="1" lang="zh-CN" altLang="en-US" dirty="0"/>
              <a:t>咱们这节课的题目就没关系了啊，咱们这先不讲。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95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Zygote</a:t>
            </a:r>
            <a:r>
              <a:rPr kumimoji="1" lang="zh-CN" altLang="en-US"/>
              <a:t>启动过程中有两点细节，</a:t>
            </a:r>
            <a:r>
              <a:rPr kumimoji="1" lang="zh-CN" altLang="en-US" dirty="0"/>
              <a:t>我们要注意一下：</a:t>
            </a:r>
            <a:endParaRPr kumimoji="1" lang="en-US" altLang="zh-CN" dirty="0"/>
          </a:p>
          <a:p>
            <a:r>
              <a:rPr kumimoji="1" lang="zh-CN" altLang="en-US" dirty="0"/>
              <a:t>第一点呢，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的时候要保证是单线程环境的，意思就是说只能有个主线程，如果有</a:t>
            </a:r>
            <a:r>
              <a:rPr kumimoji="1" lang="zh-CN" altLang="en-US"/>
              <a:t>其它线程的话都</a:t>
            </a:r>
            <a:r>
              <a:rPr kumimoji="1" lang="zh-CN" altLang="en-US" dirty="0"/>
              <a:t>得停掉。很不幸啊，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本身还真不是单线程的，除了主线程之外，还有一些守护线程，都是跟虚拟机相关</a:t>
            </a:r>
            <a:r>
              <a:rPr kumimoji="1" lang="zh-CN" altLang="en-US"/>
              <a:t>的。这些线程都得在</a:t>
            </a:r>
            <a:r>
              <a:rPr kumimoji="1" lang="en-US" altLang="zh-CN"/>
              <a:t>zygote</a:t>
            </a:r>
            <a:r>
              <a:rPr kumimoji="1" lang="zh-CN" altLang="en-US"/>
              <a:t> </a:t>
            </a:r>
            <a:r>
              <a:rPr kumimoji="1" lang="en-US" altLang="zh-CN"/>
              <a:t>fork</a:t>
            </a:r>
            <a:r>
              <a:rPr kumimoji="1" lang="zh-CN" altLang="en-US"/>
              <a:t>子进程的时候停掉，然后在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之后</a:t>
            </a:r>
            <a:r>
              <a:rPr kumimoji="1" lang="zh-CN" altLang="en-US"/>
              <a:t>再重启，</a:t>
            </a:r>
            <a:r>
              <a:rPr kumimoji="1" lang="zh-CN" altLang="en-US" dirty="0"/>
              <a:t>重新初始化它们的状态。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我们可以自己做个</a:t>
            </a:r>
            <a:r>
              <a:rPr kumimoji="1" lang="zh-CN" altLang="en-US"/>
              <a:t>试验，在父进程里开</a:t>
            </a:r>
            <a:r>
              <a:rPr kumimoji="1" lang="zh-CN" altLang="en-US" dirty="0"/>
              <a:t>多个线程</a:t>
            </a:r>
            <a:r>
              <a:rPr kumimoji="1" lang="zh-CN" altLang="en-US"/>
              <a:t>，然后</a:t>
            </a:r>
            <a:r>
              <a:rPr kumimoji="1" lang="en-US" altLang="zh-CN"/>
              <a:t>fork</a:t>
            </a:r>
            <a:r>
              <a:rPr kumimoji="1" lang="zh-CN" altLang="en-US"/>
              <a:t>出一个子进程，看看父进程里的多个线程</a:t>
            </a:r>
            <a:r>
              <a:rPr kumimoji="1" lang="zh-CN" altLang="en-US" dirty="0"/>
              <a:t>是</a:t>
            </a:r>
            <a:r>
              <a:rPr kumimoji="1" lang="zh-CN" altLang="en-US"/>
              <a:t>不是能拷贝到子</a:t>
            </a:r>
            <a:r>
              <a:rPr kumimoji="1" lang="zh-CN" altLang="en-US" dirty="0"/>
              <a:t>进程里，如果不是的话，拷贝的到底是哪个线程</a:t>
            </a:r>
            <a:r>
              <a:rPr kumimoji="1" lang="zh-CN" altLang="en-US"/>
              <a:t>？是父进程</a:t>
            </a:r>
            <a:r>
              <a:rPr kumimoji="1" lang="zh-CN" altLang="en-US" dirty="0"/>
              <a:t>的主线程，还是调用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的那个线程？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再来说说第二点，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的跨进程通信是没有采用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机制的，而是采用了本地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。所以应用程序的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机制不是从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继承的，而是在应用程序的进程创建之后自己启动的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机制。关于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机制怎么启动的，我们后面的课会讲到。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40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我们最后再来看两</a:t>
            </a:r>
            <a:r>
              <a:rPr kumimoji="1" lang="zh-CN" altLang="en-US" dirty="0"/>
              <a:t>个问题，想清楚这两个问题，那么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</a:t>
            </a:r>
            <a:r>
              <a:rPr kumimoji="1" lang="zh-CN" altLang="en-US"/>
              <a:t>工作原理也就差不多理解了，</a:t>
            </a:r>
            <a:r>
              <a:rPr kumimoji="1" lang="zh-CN" altLang="en-US" dirty="0"/>
              <a:t>哪两个问题呢？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先看第一个啊：有像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这样的系统服务进程就好了，为什么还要有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的存在呢？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关于这个问题，我们知道，应用</a:t>
            </a:r>
            <a:r>
              <a:rPr kumimoji="1" lang="zh-CN" altLang="en-US" dirty="0"/>
              <a:t>在启动的时候需要做很多准备工作，包括启动虚拟机，注册</a:t>
            </a:r>
            <a:r>
              <a:rPr kumimoji="1" lang="en-US" altLang="zh-CN" dirty="0" err="1"/>
              <a:t>jni</a:t>
            </a:r>
            <a:r>
              <a:rPr kumimoji="1" lang="zh-CN" altLang="en-US" dirty="0"/>
              <a:t>函数，加载系统的各类资源，加载系统库等等，这些都是非常耗时的，如果能充分利用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的写时复制技术，在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里就给这些必要的初始化工作做好，子进程在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的时候就能共享这些资源，那么这样的话效率就会非常高。这个就是</a:t>
            </a:r>
            <a:r>
              <a:rPr kumimoji="1" lang="en-US" altLang="zh-CN" dirty="0"/>
              <a:t>zygote</a:t>
            </a:r>
            <a:r>
              <a:rPr kumimoji="1" lang="zh-CN" altLang="en-US"/>
              <a:t>存在的价值，</a:t>
            </a:r>
            <a:r>
              <a:rPr kumimoji="1" lang="en-US" altLang="zh-CN"/>
              <a:t>systemServer</a:t>
            </a:r>
            <a:r>
              <a:rPr kumimoji="1" lang="zh-CN" altLang="en-US"/>
              <a:t>是替代不了的。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为什么替代不了呢，这就引申出了第二个问题，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孵化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应用进程这种事为什么不交给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</a:t>
            </a:r>
            <a:r>
              <a: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做？</a:t>
            </a:r>
            <a:endParaRPr kumimoji="1" lang="en-US" altLang="zh-CN" sz="1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这个主要是因为</a:t>
            </a:r>
            <a:r>
              <a:rPr kumimoji="1"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里跑了一堆系统服务，这些是不能继承到应用进程的。而且我们应用进程在启动的时候，内存空间除了必要的资源外，最好是干干净净的，不要继承一堆乱七八糟的东西。</a:t>
            </a:r>
            <a:endParaRPr kumimoji="1" lang="en-US" altLang="zh-CN" sz="1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所以呢，不如给</a:t>
            </a:r>
            <a:r>
              <a:rPr kumimoji="1"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和应用进程里都要用到的资源抽出来单独放在一个进程里，也就是这的</a:t>
            </a:r>
            <a:r>
              <a:rPr kumimoji="1"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进程，</a:t>
            </a:r>
            <a:r>
              <a:rPr kumimoji="1" lang="zh-CN" altLang="en-US"/>
              <a:t>然后</a:t>
            </a:r>
            <a:r>
              <a:rPr kumimoji="1" lang="en-US" altLang="zh-CN"/>
              <a:t>zygote</a:t>
            </a:r>
            <a:r>
              <a:rPr kumimoji="1" lang="zh-CN" altLang="en-US"/>
              <a:t>进程再分别孵化出</a:t>
            </a:r>
            <a:r>
              <a:rPr kumimoji="1" lang="en-US" altLang="zh-CN"/>
              <a:t>systemServer</a:t>
            </a:r>
            <a:r>
              <a:rPr kumimoji="1" lang="zh-CN" altLang="en-US"/>
              <a:t>进程和应用进程。孵化出来之后，</a:t>
            </a:r>
            <a:r>
              <a:rPr kumimoji="1" lang="en-US" altLang="zh-CN"/>
              <a:t>systemServer</a:t>
            </a:r>
            <a:r>
              <a:rPr kumimoji="1" lang="zh-CN" altLang="en-US"/>
              <a:t>进程和应用进程就可以各干各的事了。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大家在面试</a:t>
            </a:r>
            <a:r>
              <a:rPr kumimoji="1" lang="zh-CN" altLang="en-US" dirty="0"/>
              <a:t>的时候如果能给这些问题讲清楚，一定会让面试官印象很深刻的。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92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我们看一下啊，有哪些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系统进程，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首先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进程，这个进程虽然事不多，但是非常重要，面试特别喜欢问的。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第二个呢，</a:t>
            </a:r>
            <a:r>
              <a:rPr kumimoji="1" lang="en-US" altLang="zh-CN" dirty="0" err="1"/>
              <a:t>SystemServer</a:t>
            </a:r>
            <a:r>
              <a:rPr kumimoji="1" lang="zh-CN" altLang="en-US" dirty="0"/>
              <a:t>进程，这个进程面试的时候好像直接问到的会少一点，但是因为这个进程跟系统服务关系比较密切，所以一般会间接地问到。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第三个，</a:t>
            </a:r>
            <a:r>
              <a:rPr kumimoji="1" lang="en-US" altLang="zh-CN" dirty="0" err="1"/>
              <a:t>ServiceManager</a:t>
            </a:r>
            <a:r>
              <a:rPr kumimoji="1" lang="zh-CN" altLang="en-US" dirty="0"/>
              <a:t>进程，这个也是很喜欢问的，通常都会跟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通信一起问。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还有一些进程我们这儿就不多说了，大家可以去翻一下启动配置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这三个进程是和我们应用开发，相对来说比较密切一点的，也是面试中涉及到频率最高的，所以我们这章就讲讲，这三个进程相关的一些面试题。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7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好了，原理我们都讲完了，接下来我们回到最开始提的面试问题，谈谈你对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的理解？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一般拿到这种谈谈你</a:t>
            </a:r>
            <a:r>
              <a:rPr kumimoji="1" lang="zh-CN" altLang="en-US"/>
              <a:t>对什么东西的</a:t>
            </a:r>
            <a:r>
              <a:rPr kumimoji="1" lang="zh-CN" altLang="en-US" dirty="0"/>
              <a:t>理解，我们的回答思路同样是三段式，拆分成三个</a:t>
            </a:r>
            <a:r>
              <a:rPr kumimoji="1" lang="zh-CN" altLang="en-US"/>
              <a:t>问题，简称为</a:t>
            </a:r>
            <a:r>
              <a:rPr kumimoji="1" lang="en-US" altLang="zh-CN"/>
              <a:t>3W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what,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通俗点说就是干嘛的？怎么干的？为什么这么干？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关于干嘛的，这个容易理解，就是说作用，说</a:t>
            </a:r>
            <a:r>
              <a:rPr kumimoji="1" lang="zh-CN" altLang="en-US"/>
              <a:t>清楚作用就能给及格了。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不过对于</a:t>
            </a:r>
            <a:r>
              <a:rPr kumimoji="1" lang="zh-CN" altLang="en-US" dirty="0"/>
              <a:t>一个高级工程师来说，我们得展现出我们更丰富的知识体系。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第二点呢，关于怎么干的，其实就是说启动流程，给启动流程说</a:t>
            </a:r>
            <a:r>
              <a:rPr kumimoji="1" lang="zh-CN" altLang="en-US"/>
              <a:t>清楚，不</a:t>
            </a:r>
            <a:r>
              <a:rPr kumimoji="1" lang="zh-CN" altLang="en-US" dirty="0"/>
              <a:t>是说让你面面俱到，跟记流水账似的，而是说清楚启动过程中的几个关键步骤是</a:t>
            </a:r>
            <a:r>
              <a:rPr kumimoji="1" lang="zh-CN" altLang="en-US"/>
              <a:t>什么。这个</a:t>
            </a:r>
            <a:r>
              <a:rPr kumimoji="1" lang="zh-CN" altLang="en-US" dirty="0"/>
              <a:t>能讲清楚，大概就能拿到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最后的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分是干嘛的呢，需要我们讲清楚它的工作原理，为什么非要设计这么一</a:t>
            </a:r>
            <a:r>
              <a:rPr kumimoji="1" lang="zh-CN" altLang="en-US"/>
              <a:t>个东西？</a:t>
            </a:r>
            <a:r>
              <a:rPr kumimoji="1" lang="zh-CN" altLang="en-US" dirty="0"/>
              <a:t>这样设计是最优的</a:t>
            </a:r>
            <a:r>
              <a:rPr kumimoji="1" lang="zh-CN" altLang="en-US"/>
              <a:t>么？有不有其它的解决方案？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如果你能给出比较令人信服的解释，</a:t>
            </a:r>
            <a:r>
              <a:rPr kumimoji="1" lang="zh-CN" altLang="en-US"/>
              <a:t>那满分就到手了。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好</a:t>
            </a:r>
            <a:r>
              <a:rPr kumimoji="1" lang="zh-CN" altLang="en-US"/>
              <a:t>了，这个问题就讲完了，这节课就</a:t>
            </a:r>
            <a:r>
              <a:rPr kumimoji="1" lang="zh-CN" altLang="en-US" dirty="0"/>
              <a:t>到这结束了，我们下节课再见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36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OK</a:t>
            </a:r>
            <a:r>
              <a:rPr kumimoji="1" lang="zh-CN" altLang="en-US"/>
              <a:t>，我们来看第一</a:t>
            </a:r>
            <a:r>
              <a:rPr kumimoji="1" lang="zh-CN" altLang="en-US" dirty="0"/>
              <a:t>个面试题</a:t>
            </a:r>
            <a:r>
              <a:rPr kumimoji="1" lang="zh-CN" altLang="en-US"/>
              <a:t>，谈一谈</a:t>
            </a:r>
            <a:r>
              <a:rPr kumimoji="1" lang="zh-CN" altLang="en-US" dirty="0"/>
              <a:t>你对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的理解。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这个问题呢，好像看</a:t>
            </a:r>
            <a:r>
              <a:rPr kumimoji="1" lang="zh-CN" altLang="en-US" dirty="0"/>
              <a:t>起来不是那么</a:t>
            </a:r>
            <a:r>
              <a:rPr kumimoji="1" lang="zh-CN" altLang="en-US"/>
              <a:t>具体，不知道怎么下手啊。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那我们就来分析一下，</a:t>
            </a:r>
            <a:r>
              <a:rPr kumimoji="1" lang="zh-CN" altLang="en-US" dirty="0"/>
              <a:t>这个</a:t>
            </a:r>
            <a:r>
              <a:rPr kumimoji="1" lang="zh-CN" altLang="en-US"/>
              <a:t>问题主要想考察</a:t>
            </a:r>
            <a:r>
              <a:rPr kumimoji="1" lang="zh-CN" altLang="en-US" dirty="0"/>
              <a:t>哪些东西。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这道题想考察什么呢？</a:t>
            </a:r>
            <a:endParaRPr kumimoji="1" lang="en-US" altLang="zh-CN" dirty="0"/>
          </a:p>
          <a:p>
            <a:r>
              <a:rPr kumimoji="1" lang="zh-CN" altLang="en-US" dirty="0"/>
              <a:t>首先，是想看看你是否了解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的作用，这个是最基本的要求，如果你连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的作用都不知道</a:t>
            </a:r>
            <a:r>
              <a:rPr kumimoji="1" lang="zh-CN" altLang="en-US"/>
              <a:t>，甚至连这个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的名字都没听过，</a:t>
            </a:r>
            <a:endParaRPr kumimoji="1" lang="en-US" altLang="zh-CN" dirty="0"/>
          </a:p>
          <a:p>
            <a:r>
              <a:rPr kumimoji="1" lang="zh-CN" altLang="en-US" dirty="0"/>
              <a:t>那后边就没法继续下去了。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搞清楚作用之后呢，如果你能对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的启动流程比较熟悉的话，</a:t>
            </a:r>
            <a:r>
              <a:rPr kumimoji="1" lang="zh-CN" altLang="en-US"/>
              <a:t>那就能达到</a:t>
            </a:r>
            <a:r>
              <a:rPr kumimoji="1" lang="zh-CN" altLang="en-US" dirty="0"/>
              <a:t>中级的要求了，启动流程就是启动的时候做了一些什么事。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如果你能进一步拔高，对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</a:t>
            </a:r>
            <a:r>
              <a:rPr kumimoji="1" lang="zh-CN" altLang="en-US"/>
              <a:t>工作原理也有</a:t>
            </a:r>
            <a:r>
              <a:rPr kumimoji="1" lang="zh-CN" altLang="en-US" dirty="0"/>
              <a:t>深刻理解的话，那就可以达到一个高级的要求了。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我们面试的时候也可以按照这个来回</a:t>
            </a:r>
            <a:r>
              <a:rPr kumimoji="1" lang="zh-CN" altLang="en-US"/>
              <a:t>答，从它的作用开始，然后再到启动</a:t>
            </a:r>
            <a:r>
              <a:rPr kumimoji="1" lang="zh-CN" altLang="en-US" dirty="0"/>
              <a:t>流程，</a:t>
            </a:r>
            <a:r>
              <a:rPr kumimoji="1" lang="zh-CN" altLang="en-US"/>
              <a:t>最后再到它</a:t>
            </a:r>
            <a:r>
              <a:rPr kumimoji="1" lang="zh-CN" altLang="en-US" dirty="0"/>
              <a:t>的工作原理，</a:t>
            </a:r>
            <a:r>
              <a:rPr kumimoji="1" lang="zh-CN" altLang="en-US"/>
              <a:t>如果你能把</a:t>
            </a:r>
            <a:r>
              <a:rPr kumimoji="1" lang="zh-CN" altLang="en-US" dirty="0"/>
              <a:t>这些</a:t>
            </a:r>
            <a:r>
              <a:rPr kumimoji="1" lang="zh-CN" altLang="en-US"/>
              <a:t>都说清楚，那面试官一定会对你非常满意啊。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33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接下来，我们剖析</a:t>
            </a:r>
            <a:r>
              <a:rPr kumimoji="1" lang="zh-CN" altLang="en-US" dirty="0"/>
              <a:t>一下这个</a:t>
            </a:r>
            <a:r>
              <a:rPr kumimoji="1" lang="zh-CN" altLang="en-US"/>
              <a:t>题目，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首先</a:t>
            </a:r>
            <a:r>
              <a:rPr kumimoji="1" lang="zh-CN" altLang="en-US" dirty="0"/>
              <a:t>看一个初级一点的问题，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的作用是什么？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作用呢，主要有两点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一个是启动</a:t>
            </a:r>
            <a:r>
              <a:rPr kumimoji="1" lang="en-US" altLang="zh-CN" dirty="0" err="1"/>
              <a:t>SystemServer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还一个是孵化应用进程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如果能答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出这两点，面试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的时候就能算及格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可能大部分同学都能想到第二点，而关于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systemServer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是谁启动的不是那么清楚，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可能觉得系统服务，谁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启动不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一样么？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但是这个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systemServer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还真是得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来启动，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因为由</a:t>
            </a:r>
            <a:r>
              <a:rPr kumimoji="1" lang="en-US" altLang="zh-CN" dirty="0"/>
              <a:t>zygote</a:t>
            </a:r>
            <a:r>
              <a:rPr kumimoji="1" lang="zh-CN" altLang="en-US" dirty="0"/>
              <a:t>启动的话，</a:t>
            </a:r>
            <a:r>
              <a:rPr kumimoji="1" lang="en-US" altLang="zh-CN"/>
              <a:t>zygote</a:t>
            </a:r>
            <a:r>
              <a:rPr kumimoji="1" lang="zh-CN" altLang="en-US"/>
              <a:t>里面准备好的资源</a:t>
            </a:r>
            <a:r>
              <a:rPr kumimoji="1" lang="zh-CN" altLang="en-US" dirty="0"/>
              <a:t>就</a:t>
            </a:r>
            <a:r>
              <a:rPr kumimoji="1" lang="zh-CN" altLang="en-US"/>
              <a:t>能直接共享过来了，这个就能省不少事。这些资源都是</a:t>
            </a:r>
            <a:r>
              <a:rPr kumimoji="1" lang="en-US" altLang="zh-CN"/>
              <a:t>systemserver</a:t>
            </a:r>
            <a:r>
              <a:rPr kumimoji="1" lang="zh-CN" altLang="en-US"/>
              <a:t>需要用到的，比如说常用的一些类，注册的</a:t>
            </a:r>
            <a:r>
              <a:rPr kumimoji="1" lang="en-US" altLang="zh-CN"/>
              <a:t>jni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主题资源，系统库等等。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说完了作用，我们再来深入一下，说说启动方面的事。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84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在说</a:t>
            </a:r>
            <a:r>
              <a:rPr kumimoji="1" lang="en-US" altLang="zh-CN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的启动流程之前，我们先来看一下启动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三段</a:t>
            </a: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式，什么叫启动三段式呢，其实就是</a:t>
            </a:r>
            <a:r>
              <a:rPr kumimoji="1" lang="en-US" altLang="zh-CN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里面进程启动的一个常用套路，</a:t>
            </a: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可以大概分成三块，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首先是进程启动，进程启动之后做一些准备工作，最后就是进入</a:t>
            </a:r>
            <a:r>
              <a:rPr kumimoji="1" lang="en-US" altLang="zh-CN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LOOP</a:t>
            </a: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循环。</a:t>
            </a:r>
            <a:endParaRPr kumimoji="1" lang="en-US" altLang="zh-CN" b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这个启动三段式呢，不仅仅</a:t>
            </a:r>
            <a:r>
              <a:rPr kumimoji="1"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是这样，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只要是有独立进程的</a:t>
            </a: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，比如系统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服务进程，还有我们自己的应用进程，都是这样的。</a:t>
            </a: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最后的</a:t>
            </a:r>
            <a:r>
              <a:rPr kumimoji="1"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LOOP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循环就是接收消息，处理消息的</a:t>
            </a: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过程。</a:t>
            </a:r>
            <a:endParaRPr kumimoji="1" lang="en-US" altLang="zh-CN" b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</a:t>
            </a:r>
            <a:r>
              <a:rPr kumimoji="1"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loop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循环，可能是在处理</a:t>
            </a:r>
            <a:r>
              <a:rPr kumimoji="1"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socket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，也可能是处理</a:t>
            </a:r>
            <a:r>
              <a:rPr kumimoji="1" lang="en-US" altLang="zh-CN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messageQueue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，也可能是处理</a:t>
            </a:r>
            <a:r>
              <a:rPr kumimoji="1"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binder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请求，但是不论消息来源是什么，总的流程都是接收消息，处理消息。</a:t>
            </a: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77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好了，启动三段式说完了，咱们可以说一下</a:t>
            </a:r>
            <a:r>
              <a:rPr kumimoji="1" lang="en-US" altLang="zh-CN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kumimoji="1"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启动流程了。</a:t>
            </a: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kumimoji="1"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的启动流程，可以分成两块，</a:t>
            </a: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第一个是</a:t>
            </a:r>
            <a:r>
              <a:rPr kumimoji="1"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zygote</a:t>
            </a:r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进程是怎么启动的？</a:t>
            </a: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kumimoji="1"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第二个是进程启动之后做了些什么事？</a:t>
            </a:r>
            <a:endParaRPr kumimoji="1" lang="en-US" altLang="zh-CN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10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Zygote</a:t>
            </a:r>
            <a:r>
              <a:rPr lang="zh-CN" altLang="en-US"/>
              <a:t>进程是怎么启动的呢？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这个得感谢</a:t>
            </a:r>
            <a:r>
              <a:rPr lang="en-US" altLang="zh-CN"/>
              <a:t>init</a:t>
            </a:r>
            <a:r>
              <a:rPr lang="zh-CN" altLang="en-US"/>
              <a:t>进程了，这个</a:t>
            </a:r>
            <a:r>
              <a:rPr lang="en-US" altLang="zh-CN"/>
              <a:t>init</a:t>
            </a:r>
            <a:r>
              <a:rPr lang="zh-CN" altLang="en-US"/>
              <a:t>进程是</a:t>
            </a:r>
            <a:r>
              <a:rPr lang="en-US" altLang="zh-CN"/>
              <a:t>linux</a:t>
            </a:r>
            <a:r>
              <a:rPr lang="zh-CN" altLang="en-US"/>
              <a:t>用户空间的第一个进程，</a:t>
            </a:r>
            <a:r>
              <a:rPr lang="en-US" altLang="zh-CN"/>
              <a:t>init</a:t>
            </a:r>
            <a:r>
              <a:rPr lang="zh-CN" altLang="en-US"/>
              <a:t>进程启动好了之后，会去解析一个启动配置文件，然后根据配置文件去创建各种服务进程。</a:t>
            </a:r>
            <a:endParaRPr lang="en-US" altLang="zh-CN"/>
          </a:p>
          <a:p>
            <a:r>
              <a:rPr kumimoji="1" lang="en-US" altLang="zh-CN"/>
              <a:t>Android</a:t>
            </a:r>
            <a:r>
              <a:rPr kumimoji="1" lang="zh-CN" altLang="en-US"/>
              <a:t>里面被</a:t>
            </a:r>
            <a:r>
              <a:rPr kumimoji="1" lang="en-US" altLang="zh-CN"/>
              <a:t>init</a:t>
            </a:r>
            <a:r>
              <a:rPr kumimoji="1" lang="zh-CN" altLang="en-US"/>
              <a:t>进程拉起来的服务进程可不止</a:t>
            </a:r>
            <a:r>
              <a:rPr kumimoji="1" lang="en-US" altLang="zh-CN"/>
              <a:t>zygote</a:t>
            </a:r>
            <a:r>
              <a:rPr kumimoji="1" lang="zh-CN" altLang="en-US"/>
              <a:t>一个，除了</a:t>
            </a:r>
            <a:r>
              <a:rPr kumimoji="1" lang="en-US" altLang="zh-CN"/>
              <a:t>zygote</a:t>
            </a:r>
            <a:r>
              <a:rPr kumimoji="1" lang="zh-CN" altLang="en-US"/>
              <a:t>之外还有好些个呢，比如</a:t>
            </a:r>
            <a:r>
              <a:rPr kumimoji="1" lang="en-US" altLang="zh-CN"/>
              <a:t>servicemanager</a:t>
            </a:r>
            <a:r>
              <a:rPr kumimoji="1" lang="zh-CN" altLang="en-US"/>
              <a:t>就是一个。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我们来看一下这个启动配置文件长什么样，这个是</a:t>
            </a:r>
            <a:r>
              <a:rPr kumimoji="1" lang="en-US" altLang="zh-CN"/>
              <a:t>zygote</a:t>
            </a:r>
            <a:r>
              <a:rPr kumimoji="1" lang="zh-CN" altLang="en-US"/>
              <a:t>启动的配置，我们重点关注第一行，因为刚说了，进程启动是通过</a:t>
            </a:r>
            <a:r>
              <a:rPr kumimoji="1" lang="en-US" altLang="zh-CN"/>
              <a:t>fork+execve</a:t>
            </a:r>
            <a:r>
              <a:rPr kumimoji="1" lang="zh-CN" altLang="en-US"/>
              <a:t>系统调用，需要传一个可执行程序的路径，还有参数。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这里路径是</a:t>
            </a:r>
            <a:r>
              <a:rPr kumimoji="1" lang="en-US" altLang="zh-CN"/>
              <a:t>/system/bin/app_process</a:t>
            </a:r>
            <a:r>
              <a:rPr kumimoji="1" lang="zh-CN" altLang="en-US"/>
              <a:t>，参数就是后面跟的这些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下面的这几行我们就不多说了，大家感兴趣的可以自己去了解一下。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说完了启动配置，再说下启动进程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8C28-9E01-EB46-A490-614E82FAD65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25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0455-E289-CD40-8C08-7D5532B89560}" type="datetimeFigureOut">
              <a:rPr kumimoji="1" lang="zh-CN" altLang="en-US" smtClean="0"/>
              <a:t>2019/3/4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A3D9-E8CD-F14A-B890-3FD384069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215502"/>
            <a:ext cx="6858000" cy="713396"/>
          </a:xfrm>
        </p:spPr>
        <p:txBody>
          <a:bodyPr anchor="ctr" anchorCtr="0">
            <a:noAutofit/>
          </a:bodyPr>
          <a:lstStyle/>
          <a:p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Android</a:t>
            </a:r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系统进程相关的面试问题</a:t>
            </a:r>
            <a:endParaRPr kumimoji="1" lang="en-US" altLang="zh-CN" sz="3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E1832-C2A9-954D-B543-2409B77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1AE6-ACBD-5A40-8D29-570820F0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99" y="1268238"/>
            <a:ext cx="2878479" cy="355170"/>
          </a:xfrm>
        </p:spPr>
        <p:txBody>
          <a:bodyPr>
            <a:noAutofit/>
          </a:bodyPr>
          <a:lstStyle/>
          <a:p>
            <a:pPr algn="ctr"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execve</a:t>
            </a:r>
          </a:p>
          <a:p>
            <a:pPr marL="0" indent="0" algn="ctr">
              <a:buClr>
                <a:srgbClr val="C00000"/>
              </a:buClr>
              <a:buNone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F9FEEF-31CD-5B4A-878A-2796546D17C0}"/>
              </a:ext>
            </a:extLst>
          </p:cNvPr>
          <p:cNvSpPr txBox="1">
            <a:spLocks/>
          </p:cNvSpPr>
          <p:nvPr/>
        </p:nvSpPr>
        <p:spPr>
          <a:xfrm>
            <a:off x="5174847" y="1268238"/>
            <a:ext cx="2483253" cy="35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</a:p>
          <a:p>
            <a:pPr marL="0" indent="0">
              <a:buClr>
                <a:srgbClr val="C00000"/>
              </a:buClr>
              <a:buFont typeface="Arial" panose="020B0604020202020204" pitchFamily="34" charset="0"/>
              <a:buNone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9B6D1-301D-AA46-95C3-761FDF18CA8F}"/>
              </a:ext>
            </a:extLst>
          </p:cNvPr>
          <p:cNvSpPr txBox="1"/>
          <p:nvPr/>
        </p:nvSpPr>
        <p:spPr>
          <a:xfrm>
            <a:off x="4733319" y="1817225"/>
            <a:ext cx="3960000" cy="2361236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pid_t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pid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fork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();</a:t>
            </a:r>
          </a:p>
          <a:p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if (</a:t>
            </a:r>
            <a:r>
              <a:rPr lang="en-US" altLang="zh-CN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pid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== 0) {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child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process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else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//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parent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process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0C38A5-6FB2-0E4E-8676-27A0D6B161E6}"/>
              </a:ext>
            </a:extLst>
          </p:cNvPr>
          <p:cNvSpPr txBox="1"/>
          <p:nvPr/>
        </p:nvSpPr>
        <p:spPr>
          <a:xfrm>
            <a:off x="450682" y="1817225"/>
            <a:ext cx="3960000" cy="2585323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pid_t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pid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fork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();</a:t>
            </a:r>
          </a:p>
          <a:p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if (</a:t>
            </a:r>
            <a:r>
              <a:rPr lang="en-US" altLang="zh-CN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pid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== 0) {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child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process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execve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(path, </a:t>
            </a:r>
            <a:r>
              <a:rPr lang="en-US" altLang="zh-CN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argv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env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);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else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//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parent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process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7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FF1D795-40D7-FA4D-8229-A848DC913792}"/>
              </a:ext>
            </a:extLst>
          </p:cNvPr>
          <p:cNvSpPr txBox="1">
            <a:spLocks/>
          </p:cNvSpPr>
          <p:nvPr/>
        </p:nvSpPr>
        <p:spPr>
          <a:xfrm>
            <a:off x="628650" y="2074577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3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信号处理 </a:t>
            </a:r>
            <a:r>
              <a:rPr kumimoji="1" lang="en-US" altLang="zh-CN" sz="3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SIGCHLD</a:t>
            </a:r>
            <a:endParaRPr kumimoji="1" lang="zh-CN" altLang="en-US" sz="3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A286785-61B7-A345-985D-C3BA3E65FFED}"/>
              </a:ext>
            </a:extLst>
          </p:cNvPr>
          <p:cNvSpPr/>
          <p:nvPr/>
        </p:nvSpPr>
        <p:spPr>
          <a:xfrm>
            <a:off x="1111823" y="1268016"/>
            <a:ext cx="4946073" cy="7478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父进程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5E790C7-16B0-814D-9818-42D1EFF41255}"/>
              </a:ext>
            </a:extLst>
          </p:cNvPr>
          <p:cNvSpPr/>
          <p:nvPr/>
        </p:nvSpPr>
        <p:spPr>
          <a:xfrm>
            <a:off x="1111823" y="3678708"/>
            <a:ext cx="4946073" cy="7478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子进程</a:t>
            </a: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071EDD9B-CBAB-B54C-9B40-16BECBE8DACF}"/>
              </a:ext>
            </a:extLst>
          </p:cNvPr>
          <p:cNvSpPr/>
          <p:nvPr/>
        </p:nvSpPr>
        <p:spPr>
          <a:xfrm>
            <a:off x="3325087" y="2150920"/>
            <a:ext cx="581891" cy="14131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48E5B6-DC2A-F143-8FF8-B621910FAAC9}"/>
              </a:ext>
            </a:extLst>
          </p:cNvPr>
          <p:cNvSpPr txBox="1"/>
          <p:nvPr/>
        </p:nvSpPr>
        <p:spPr>
          <a:xfrm>
            <a:off x="3740721" y="2493825"/>
            <a:ext cx="96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endParaRPr kumimoji="1" lang="zh-CN" altLang="en-US" sz="20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059B440-9174-654C-A524-2EEDD16A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968" y="3593477"/>
            <a:ext cx="918281" cy="918281"/>
          </a:xfrm>
          <a:prstGeom prst="rect">
            <a:avLst/>
          </a:prstGeom>
        </p:spPr>
      </p:pic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3FF1385-429D-7849-9ADB-A6AC85B319FD}"/>
              </a:ext>
            </a:extLst>
          </p:cNvPr>
          <p:cNvCxnSpPr/>
          <p:nvPr/>
        </p:nvCxnSpPr>
        <p:spPr>
          <a:xfrm flipH="1" flipV="1">
            <a:off x="6151416" y="1714498"/>
            <a:ext cx="1080654" cy="67606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0FB095F-A5E1-FD4A-8432-7DFA153350A2}"/>
              </a:ext>
            </a:extLst>
          </p:cNvPr>
          <p:cNvSpPr txBox="1"/>
          <p:nvPr/>
        </p:nvSpPr>
        <p:spPr>
          <a:xfrm>
            <a:off x="6635096" y="2481570"/>
            <a:ext cx="1295547" cy="4001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SIGCHLD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6" grpId="0" animBg="1"/>
      <p:bldP spid="17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71913-C4CB-BF41-843F-B718DA91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进程启动之后做了什么？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F2271-03D6-AF41-9805-096AE33D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世界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世界</a:t>
            </a:r>
          </a:p>
          <a:p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1371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045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051073" y="1394173"/>
            <a:ext cx="3041855" cy="5198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51073" y="2682814"/>
            <a:ext cx="3041855" cy="5198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JNI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51073" y="3971454"/>
            <a:ext cx="3041855" cy="5198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</a:p>
        </p:txBody>
      </p:sp>
      <p:sp>
        <p:nvSpPr>
          <p:cNvPr id="12" name="燕尾形箭头 11"/>
          <p:cNvSpPr/>
          <p:nvPr/>
        </p:nvSpPr>
        <p:spPr>
          <a:xfrm rot="5400000">
            <a:off x="4267816" y="2135284"/>
            <a:ext cx="608369" cy="365018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燕尾形箭头 13"/>
          <p:cNvSpPr/>
          <p:nvPr/>
        </p:nvSpPr>
        <p:spPr>
          <a:xfrm rot="5400000">
            <a:off x="4267816" y="3455265"/>
            <a:ext cx="608369" cy="365018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045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16218F-C4A6-5D4C-B963-269A1D84C603}"/>
              </a:ext>
            </a:extLst>
          </p:cNvPr>
          <p:cNvSpPr/>
          <p:nvPr/>
        </p:nvSpPr>
        <p:spPr>
          <a:xfrm>
            <a:off x="952018" y="1377386"/>
            <a:ext cx="72399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main(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argc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char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*argv[])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JavaVM *jvm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JNIEnv *env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JNI_CreateJavaVM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(&amp;jvm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void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**) &amp;env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&amp;vm_args)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jclass clazz = env-&gt;FindClass(</a:t>
            </a:r>
            <a:r>
              <a:rPr lang="en-US" altLang="zh-CN" sz="20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"ZygoteInit"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jmethodID method = env-&gt;GetStaticMethodID(clazz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"Main"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"([Ljava/lang/String;)V"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env-&gt;</a:t>
            </a:r>
            <a:r>
              <a:rPr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CallStaticVoidMethod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(clazz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method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args)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jvm-&gt;DestroyJavaVM()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156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</a:p>
        </p:txBody>
      </p:sp>
      <p:sp>
        <p:nvSpPr>
          <p:cNvPr id="3" name="矩形 2"/>
          <p:cNvSpPr/>
          <p:nvPr/>
        </p:nvSpPr>
        <p:spPr>
          <a:xfrm>
            <a:off x="1115347" y="1283560"/>
            <a:ext cx="6913307" cy="6856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Preload</a:t>
            </a:r>
            <a:r>
              <a: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</a:p>
        </p:txBody>
      </p:sp>
      <p:sp>
        <p:nvSpPr>
          <p:cNvPr id="11" name="左右箭头 10"/>
          <p:cNvSpPr/>
          <p:nvPr/>
        </p:nvSpPr>
        <p:spPr>
          <a:xfrm>
            <a:off x="3141407" y="3678328"/>
            <a:ext cx="3063977" cy="564126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738718" y="3483208"/>
            <a:ext cx="19136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</a:p>
        </p:txBody>
      </p:sp>
      <p:sp>
        <p:nvSpPr>
          <p:cNvPr id="14" name="燕尾形箭头 13"/>
          <p:cNvSpPr/>
          <p:nvPr/>
        </p:nvSpPr>
        <p:spPr>
          <a:xfrm rot="5400000">
            <a:off x="1738620" y="2336395"/>
            <a:ext cx="709449" cy="337362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2151419" y="2367570"/>
            <a:ext cx="9236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</a:p>
        </p:txBody>
      </p:sp>
      <p:sp>
        <p:nvSpPr>
          <p:cNvPr id="18" name="矩形 17"/>
          <p:cNvSpPr/>
          <p:nvPr/>
        </p:nvSpPr>
        <p:spPr>
          <a:xfrm>
            <a:off x="6338119" y="1919487"/>
            <a:ext cx="1690535" cy="2931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grpSp>
        <p:nvGrpSpPr>
          <p:cNvPr id="28" name="组合 27"/>
          <p:cNvGrpSpPr/>
          <p:nvPr/>
        </p:nvGrpSpPr>
        <p:grpSpPr>
          <a:xfrm>
            <a:off x="6377996" y="3133792"/>
            <a:ext cx="1630694" cy="1620000"/>
            <a:chOff x="8503995" y="4177790"/>
            <a:chExt cx="2174258" cy="2160000"/>
          </a:xfrm>
        </p:grpSpPr>
        <p:sp>
          <p:nvSpPr>
            <p:cNvPr id="6" name="椭圆 5"/>
            <p:cNvSpPr/>
            <p:nvPr/>
          </p:nvSpPr>
          <p:spPr>
            <a:xfrm>
              <a:off x="8503995" y="4177790"/>
              <a:ext cx="2159999" cy="21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LOOP</a:t>
              </a:r>
              <a:endPara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285526" y="5083558"/>
              <a:ext cx="392727" cy="39272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5346" y="2960026"/>
            <a:ext cx="1890000" cy="18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kumimoji="1"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右箭头 25"/>
          <p:cNvSpPr/>
          <p:nvPr/>
        </p:nvSpPr>
        <p:spPr>
          <a:xfrm rot="5400000">
            <a:off x="6441544" y="2039599"/>
            <a:ext cx="1335093" cy="44245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 bldLvl="0" animBg="1"/>
      <p:bldP spid="12" grpId="0"/>
      <p:bldP spid="14" grpId="0" bldLvl="0" animBg="1"/>
      <p:bldP spid="15" grpId="0"/>
      <p:bldP spid="18" grpId="0" bldLvl="0" animBg="1"/>
      <p:bldP spid="21" grpId="0" bldLvl="0" animBg="1"/>
      <p:bldP spid="2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2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三段式</a:t>
            </a:r>
          </a:p>
        </p:txBody>
      </p:sp>
      <p:sp>
        <p:nvSpPr>
          <p:cNvPr id="8" name="矩形 7"/>
          <p:cNvSpPr/>
          <p:nvPr/>
        </p:nvSpPr>
        <p:spPr>
          <a:xfrm>
            <a:off x="2412000" y="1761602"/>
            <a:ext cx="4320000" cy="597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阻塞等待请求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000" y="2791822"/>
            <a:ext cx="4320000" cy="597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收到请求</a:t>
            </a:r>
          </a:p>
        </p:txBody>
      </p:sp>
      <p:sp>
        <p:nvSpPr>
          <p:cNvPr id="10" name="矩形 9"/>
          <p:cNvSpPr/>
          <p:nvPr/>
        </p:nvSpPr>
        <p:spPr>
          <a:xfrm>
            <a:off x="2412000" y="3822042"/>
            <a:ext cx="4320000" cy="597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</a:p>
        </p:txBody>
      </p:sp>
      <p:cxnSp>
        <p:nvCxnSpPr>
          <p:cNvPr id="15" name="直线连接符 14"/>
          <p:cNvCxnSpPr/>
          <p:nvPr/>
        </p:nvCxnSpPr>
        <p:spPr>
          <a:xfrm>
            <a:off x="4638047" y="4469212"/>
            <a:ext cx="0" cy="453512"/>
          </a:xfrm>
          <a:prstGeom prst="line">
            <a:avLst/>
          </a:prstGeom>
          <a:ln w="31750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cxnSpLocks/>
          </p:cNvCxnSpPr>
          <p:nvPr/>
        </p:nvCxnSpPr>
        <p:spPr>
          <a:xfrm>
            <a:off x="4638047" y="4922724"/>
            <a:ext cx="3032351" cy="0"/>
          </a:xfrm>
          <a:prstGeom prst="line">
            <a:avLst/>
          </a:prstGeom>
          <a:ln w="31750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7670398" y="1218624"/>
            <a:ext cx="0" cy="3704099"/>
          </a:xfrm>
          <a:prstGeom prst="line">
            <a:avLst/>
          </a:prstGeom>
          <a:ln w="317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cxnSpLocks/>
          </p:cNvCxnSpPr>
          <p:nvPr/>
        </p:nvCxnSpPr>
        <p:spPr>
          <a:xfrm flipH="1">
            <a:off x="4659929" y="1218624"/>
            <a:ext cx="3010469" cy="0"/>
          </a:xfrm>
          <a:prstGeom prst="line">
            <a:avLst/>
          </a:prstGeom>
          <a:ln w="317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659929" y="1218624"/>
            <a:ext cx="0" cy="500446"/>
          </a:xfrm>
          <a:prstGeom prst="line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4654961" y="2403637"/>
            <a:ext cx="0" cy="339162"/>
          </a:xfrm>
          <a:prstGeom prst="line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4649991" y="3427367"/>
            <a:ext cx="0" cy="339162"/>
          </a:xfrm>
          <a:prstGeom prst="line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9262F2-5612-744A-9BA0-E03855C4308A}"/>
              </a:ext>
            </a:extLst>
          </p:cNvPr>
          <p:cNvSpPr/>
          <p:nvPr/>
        </p:nvSpPr>
        <p:spPr>
          <a:xfrm>
            <a:off x="1377388" y="759019"/>
            <a:ext cx="6389225" cy="362546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 lIns="270000" tIns="118800" rIns="270000" bIns="118800">
            <a:spAutoFit/>
          </a:bodyPr>
          <a:lstStyle/>
          <a:p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boolean </a:t>
            </a:r>
            <a:r>
              <a:rPr lang="en-US" altLang="zh-CN" sz="20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runOnce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String[] args = readArgumentList()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int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pid = Zygote.</a:t>
            </a:r>
            <a:r>
              <a:rPr lang="en-US" altLang="zh-CN" sz="2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forkAndSpecialize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if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(pid == </a:t>
            </a:r>
            <a:r>
              <a:rPr lang="en-US" altLang="zh-CN" sz="20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) {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// in child</a:t>
            </a:r>
            <a:b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handleChildProc(args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...)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return true;</a:t>
            </a:r>
            <a:b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</a:p>
          <a:p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8E0FBD-9538-6E45-AA5E-811113A02C45}"/>
              </a:ext>
            </a:extLst>
          </p:cNvPr>
          <p:cNvCxnSpPr/>
          <p:nvPr/>
        </p:nvCxnSpPr>
        <p:spPr>
          <a:xfrm>
            <a:off x="3715473" y="3356658"/>
            <a:ext cx="729205" cy="53243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7B119E0-5B22-7943-AC75-73E23DAD9D07}"/>
              </a:ext>
            </a:extLst>
          </p:cNvPr>
          <p:cNvSpPr txBox="1"/>
          <p:nvPr/>
        </p:nvSpPr>
        <p:spPr>
          <a:xfrm>
            <a:off x="4317357" y="3980590"/>
            <a:ext cx="278749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ActivityThread.main()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4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ADC2B-9662-8847-9C40-7F5D6880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要注意的细节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E451B-7123-2046-99C7-F072CF02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要单线程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IPC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没有采用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2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36963-EF69-1F48-AA0F-E64FE8ED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最后两个问题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25440-3588-3645-AF22-7112D7F7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有像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这样的系统服务进程就好了，为什么还要有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的存在呢？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孵化应用进程这种事为什么不交给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来做？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21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4DEB8-E571-ED48-BE27-9CF401FE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Android</a:t>
            </a:r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系统进程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8E75A-18FD-6543-A2D8-C21A6F00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ServiceManager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</a:p>
          <a:p>
            <a:pPr>
              <a:lnSpc>
                <a:spcPct val="200000"/>
              </a:lnSpc>
            </a:pP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8688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44BE3-4B75-4E4A-9980-EF48D48E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的作用是什么？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的启动流程是什么？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的工作原理是什么？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CA4DC2-819D-394B-872C-3A824595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75" y="1957809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31171A-BD3F-A443-AF8D-9C261643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75" y="2734795"/>
            <a:ext cx="533400" cy="5334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28D3E25-DDED-A74A-A858-33F827393951}"/>
              </a:ext>
            </a:extLst>
          </p:cNvPr>
          <p:cNvSpPr txBox="1">
            <a:spLocks/>
          </p:cNvSpPr>
          <p:nvPr/>
        </p:nvSpPr>
        <p:spPr>
          <a:xfrm>
            <a:off x="628650" y="2074577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36592-AEBE-7341-B61F-DAC441CEF651}"/>
              </a:ext>
            </a:extLst>
          </p:cNvPr>
          <p:cNvSpPr txBox="1"/>
          <p:nvPr/>
        </p:nvSpPr>
        <p:spPr>
          <a:xfrm>
            <a:off x="2651362" y="3238500"/>
            <a:ext cx="1037463" cy="492443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endParaRPr kumimoji="1" lang="zh-CN" altLang="en-US" sz="2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2C2437-34B3-CE41-A199-A0E6C3322A86}"/>
              </a:ext>
            </a:extLst>
          </p:cNvPr>
          <p:cNvSpPr txBox="1"/>
          <p:nvPr/>
        </p:nvSpPr>
        <p:spPr>
          <a:xfrm>
            <a:off x="4179104" y="3238499"/>
            <a:ext cx="917239" cy="492443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endParaRPr kumimoji="1" lang="zh-CN" altLang="en-US" sz="2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463A22-7797-8C4B-983D-421CDB101EC3}"/>
              </a:ext>
            </a:extLst>
          </p:cNvPr>
          <p:cNvSpPr txBox="1"/>
          <p:nvPr/>
        </p:nvSpPr>
        <p:spPr>
          <a:xfrm>
            <a:off x="5586622" y="3238498"/>
            <a:ext cx="906017" cy="492443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endParaRPr kumimoji="1" lang="zh-CN" altLang="en-US" sz="26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1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215502"/>
            <a:ext cx="6858000" cy="713396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谈谈你对</a:t>
            </a:r>
            <a:r>
              <a:rPr kumimoji="1"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的理解？</a:t>
            </a:r>
            <a:endParaRPr kumimoji="1" lang="zh-CN" altLang="en-US" sz="3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2543B-6C98-274C-B529-72B0DE1C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这道题想考察什么？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0942-F4B3-F74B-9058-88342A8E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了解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的作用（初级）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熟悉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的启动流程（中级）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深刻理解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的工作原理（高级）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4653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8127-7B39-0F4C-A730-0F5DA05A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3660D-2FFD-B949-9CAC-C21967A7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/>
              <a:t>  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SystemServer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孵化应用进程</a:t>
            </a:r>
          </a:p>
        </p:txBody>
      </p:sp>
    </p:spTree>
    <p:extLst>
      <p:ext uri="{BB962C8B-B14F-4D97-AF65-F5344CB8AC3E}">
        <p14:creationId xmlns:p14="http://schemas.microsoft.com/office/powerpoint/2010/main" val="23088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90F05-5D53-764D-932F-CE54BAAA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启动三段式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A530822-62DD-264E-B74F-FA28C112FA9F}"/>
              </a:ext>
            </a:extLst>
          </p:cNvPr>
          <p:cNvSpPr/>
          <p:nvPr/>
        </p:nvSpPr>
        <p:spPr>
          <a:xfrm>
            <a:off x="2230120" y="1516277"/>
            <a:ext cx="4683760" cy="4165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进程启动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CB750E1-6A24-0E4C-8F29-2AB757B1045B}"/>
              </a:ext>
            </a:extLst>
          </p:cNvPr>
          <p:cNvSpPr/>
          <p:nvPr/>
        </p:nvSpPr>
        <p:spPr>
          <a:xfrm>
            <a:off x="2230120" y="2783840"/>
            <a:ext cx="4683760" cy="4165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准备工作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F54FD84-5E63-F04E-82CC-C5C347D0C7F3}"/>
              </a:ext>
            </a:extLst>
          </p:cNvPr>
          <p:cNvSpPr/>
          <p:nvPr/>
        </p:nvSpPr>
        <p:spPr>
          <a:xfrm>
            <a:off x="2230120" y="4051403"/>
            <a:ext cx="4683760" cy="4165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047EF927-80BE-1342-8A19-44A3341961A5}"/>
              </a:ext>
            </a:extLst>
          </p:cNvPr>
          <p:cNvSpPr/>
          <p:nvPr/>
        </p:nvSpPr>
        <p:spPr>
          <a:xfrm>
            <a:off x="4439920" y="2032000"/>
            <a:ext cx="335280" cy="6604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DA75342D-2E04-1D45-9E6D-BE20E45035C6}"/>
              </a:ext>
            </a:extLst>
          </p:cNvPr>
          <p:cNvSpPr/>
          <p:nvPr/>
        </p:nvSpPr>
        <p:spPr>
          <a:xfrm>
            <a:off x="4439920" y="3291840"/>
            <a:ext cx="335280" cy="6604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8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225D8-CF94-8448-B554-B5750F7F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的启动流程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8D930-B565-F64A-A740-66B7DBF5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进程是怎么启动的？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进程启动之后做了什么？</a:t>
            </a:r>
          </a:p>
          <a:p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535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0450"/>
            <a:ext cx="7886700" cy="540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r>
              <a:rPr kumimoji="1" lang="zh-CN" altLang="en-US" sz="3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进程是怎么启动的？</a:t>
            </a:r>
          </a:p>
        </p:txBody>
      </p:sp>
      <p:sp>
        <p:nvSpPr>
          <p:cNvPr id="4" name="椭圆 3"/>
          <p:cNvSpPr/>
          <p:nvPr/>
        </p:nvSpPr>
        <p:spPr>
          <a:xfrm>
            <a:off x="1349471" y="1504038"/>
            <a:ext cx="1913603" cy="1913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sp>
        <p:nvSpPr>
          <p:cNvPr id="5" name="椭圆 4"/>
          <p:cNvSpPr/>
          <p:nvPr/>
        </p:nvSpPr>
        <p:spPr>
          <a:xfrm>
            <a:off x="5844044" y="1504038"/>
            <a:ext cx="1913603" cy="1913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Zygote</a:t>
            </a: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3624411" y="2079225"/>
            <a:ext cx="1858297" cy="763229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91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3506429" y="1863649"/>
            <a:ext cx="197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kumimoji="1"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16594" y="2649795"/>
            <a:ext cx="154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execve</a:t>
            </a:r>
            <a:endParaRPr kumimoji="1"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B8540CE-BDB3-2A4B-BCDF-D002CCBD010B}"/>
              </a:ext>
            </a:extLst>
          </p:cNvPr>
          <p:cNvSpPr/>
          <p:nvPr/>
        </p:nvSpPr>
        <p:spPr>
          <a:xfrm>
            <a:off x="3388439" y="4004454"/>
            <a:ext cx="2367123" cy="4745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init.rc</a:t>
            </a:r>
            <a:endParaRPr kumimoji="1" lang="zh-CN" altLang="en-US" sz="2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9989F239-B561-9047-A727-A28114419DDF}"/>
              </a:ext>
            </a:extLst>
          </p:cNvPr>
          <p:cNvSpPr/>
          <p:nvPr/>
        </p:nvSpPr>
        <p:spPr>
          <a:xfrm rot="8897913">
            <a:off x="3012832" y="3214081"/>
            <a:ext cx="300942" cy="79063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AF233-A440-5C49-A773-722EC19C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924D0-06C1-4843-921A-A4769288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</a:t>
            </a:r>
            <a:r>
              <a:rPr lang="en-US" altLang="zh-CN" sz="2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/system/bin/app_process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-Xzygote /system/bin </a:t>
            </a:r>
            <a:r>
              <a:rPr lang="en-US" altLang="zh-CN" sz="20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--zygote --start-system-server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class main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socket zygote stream 660 root system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onrestart write /sys/android_power/request_state wake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onrestart write /sys/power/state on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onrestart restart media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onrestart restart netd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writepid /dev/cpuset/foreground/tasks</a:t>
            </a:r>
            <a:b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876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3367</Words>
  <Application>Microsoft Macintosh PowerPoint</Application>
  <PresentationFormat>全屏显示(16:9)</PresentationFormat>
  <Paragraphs>269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Android系统进程相关的面试问题</vt:lpstr>
      <vt:lpstr>Android系统进程</vt:lpstr>
      <vt:lpstr>谈谈你对zygote的理解？</vt:lpstr>
      <vt:lpstr>这道题想考察什么？</vt:lpstr>
      <vt:lpstr>Zygote的作用是什么？</vt:lpstr>
      <vt:lpstr>启动三段式</vt:lpstr>
      <vt:lpstr>Zygote的启动流程</vt:lpstr>
      <vt:lpstr>Zygote进程是怎么启动的？</vt:lpstr>
      <vt:lpstr>启动配置</vt:lpstr>
      <vt:lpstr>启动进程</vt:lpstr>
      <vt:lpstr>PowerPoint 演示文稿</vt:lpstr>
      <vt:lpstr>Zygote进程启动之后做了什么？</vt:lpstr>
      <vt:lpstr>Zygote的native世界</vt:lpstr>
      <vt:lpstr>Native切换到Java</vt:lpstr>
      <vt:lpstr>Zygote的Java世界</vt:lpstr>
      <vt:lpstr>LOOP三段式</vt:lpstr>
      <vt:lpstr>PowerPoint 演示文稿</vt:lpstr>
      <vt:lpstr>要注意的细节</vt:lpstr>
      <vt:lpstr>最后两个问题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Zygote启动</dc:title>
  <dc:creator>Microsoft Office User</dc:creator>
  <cp:lastModifiedBy>Microsoft Office User</cp:lastModifiedBy>
  <cp:revision>1414</cp:revision>
  <dcterms:created xsi:type="dcterms:W3CDTF">2019-01-28T07:06:00Z</dcterms:created>
  <dcterms:modified xsi:type="dcterms:W3CDTF">2019-03-04T12:30:36Z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