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71" r:id="rId4"/>
    <p:sldId id="272" r:id="rId5"/>
    <p:sldId id="286" r:id="rId6"/>
    <p:sldId id="261" r:id="rId7"/>
    <p:sldId id="290" r:id="rId8"/>
    <p:sldId id="262" r:id="rId9"/>
    <p:sldId id="287" r:id="rId10"/>
    <p:sldId id="288" r:id="rId11"/>
    <p:sldId id="278" r:id="rId12"/>
    <p:sldId id="275" r:id="rId13"/>
    <p:sldId id="289" r:id="rId14"/>
    <p:sldId id="279" r:id="rId15"/>
    <p:sldId id="280" r:id="rId16"/>
    <p:sldId id="281" r:id="rId17"/>
    <p:sldId id="282" r:id="rId18"/>
    <p:sldId id="283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230"/>
  </p:normalViewPr>
  <p:slideViewPr>
    <p:cSldViewPr snapToGrid="0" snapToObjects="1">
      <p:cViewPr varScale="1">
        <p:scale>
          <a:sx n="122" d="100"/>
          <a:sy n="122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E48C-F705-0A4D-8F91-BE2039F23E17}" type="datetimeFigureOut">
              <a:rPr lang="zh-CN" altLang="en-US"/>
              <a:t>2019/3/3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40917-58D0-DA4F-A288-E0A5466A02B7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F0A9-A375-D740-A68A-8688D57ACC9A}" type="datetimeFigureOut">
              <a:rPr lang="zh-CN" altLang="en-US"/>
              <a:t>2019/3/3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4A578-BEC8-5144-B06B-665E0A96D8D9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大家好，这节课呢，我们来看下这个面试题目，说一说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系统的启动。</a:t>
            </a:r>
            <a:endParaRPr kumimoji="1" lang="en-US" altLang="zh-CN" dirty="0"/>
          </a:p>
          <a:p>
            <a:r>
              <a:rPr kumimoji="1" lang="zh-CN" altLang="en-US" dirty="0"/>
              <a:t>这个题目比较大，我们先来看看，这道题到底想考察什么呢？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systemServer</a:t>
            </a:r>
            <a:r>
              <a:rPr kumimoji="1" lang="zh-CN" altLang="en-US"/>
              <a:t>的启动说完了，咱们再来看</a:t>
            </a:r>
            <a:r>
              <a:rPr kumimoji="1" lang="en-US" altLang="zh-CN"/>
              <a:t>ServiceManager</a:t>
            </a:r>
            <a:r>
              <a:rPr kumimoji="1" lang="zh-CN" altLang="en-US"/>
              <a:t>是怎么启动的，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ServiceManager</a:t>
            </a:r>
            <a:r>
              <a:rPr kumimoji="1" lang="zh-CN" altLang="en-US"/>
              <a:t>也是一个系统服务，不过没有寄生在</a:t>
            </a:r>
            <a:r>
              <a:rPr kumimoji="1" lang="en-US" altLang="zh-CN"/>
              <a:t>SystemServer</a:t>
            </a:r>
            <a:r>
              <a:rPr kumimoji="1" lang="zh-CN" altLang="en-US"/>
              <a:t>进程里，而是单独开了个进程，由</a:t>
            </a:r>
            <a:r>
              <a:rPr kumimoji="1" lang="en-US" altLang="zh-CN"/>
              <a:t>init</a:t>
            </a:r>
            <a:r>
              <a:rPr kumimoji="1" lang="zh-CN" altLang="en-US"/>
              <a:t>进程拉起来的。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那它是怎么启动的呢？我们要知道，一个东西启动起来，最终目的都是能产生作用，比如系统服务的作用就是别人能用这个服务。</a:t>
            </a:r>
            <a:endParaRPr kumimoji="1" lang="en-US" altLang="zh-CN"/>
          </a:p>
          <a:p>
            <a:r>
              <a:rPr kumimoji="1" lang="zh-CN" altLang="en-US"/>
              <a:t>那</a:t>
            </a:r>
            <a:r>
              <a:rPr kumimoji="1" lang="en-US" altLang="zh-CN"/>
              <a:t>serviceManager</a:t>
            </a:r>
            <a:r>
              <a:rPr kumimoji="1" lang="zh-CN" altLang="en-US"/>
              <a:t>别人怎么样能用他呢？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因为别人和它不是一个进程，所以要通过</a:t>
            </a:r>
            <a:r>
              <a:rPr kumimoji="1" lang="en-US" altLang="zh-CN"/>
              <a:t>IPC</a:t>
            </a:r>
            <a:r>
              <a:rPr kumimoji="1" lang="zh-CN" altLang="en-US"/>
              <a:t>调用，</a:t>
            </a:r>
            <a:endParaRPr kumimoji="1" lang="en-US" altLang="zh-CN"/>
          </a:p>
          <a:p>
            <a:r>
              <a:rPr kumimoji="1" lang="zh-CN" altLang="en-US"/>
              <a:t>这就意味着要做三件事，一个是启用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机制，这样才能和别人通信，第二个是开放自己的</a:t>
            </a:r>
            <a:r>
              <a:rPr kumimoji="1" lang="en-US" altLang="zh-CN"/>
              <a:t>binder</a:t>
            </a:r>
            <a:r>
              <a:rPr kumimoji="1" lang="zh-CN" altLang="en-US"/>
              <a:t>句柄，让大家能拿到。第三个是进入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，这样就能不断响应发过来的请求。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关于启用</a:t>
            </a:r>
            <a:r>
              <a:rPr kumimoji="1" lang="en-US" altLang="zh-CN"/>
              <a:t>binder</a:t>
            </a:r>
            <a:r>
              <a:rPr kumimoji="1" lang="zh-CN" altLang="en-US"/>
              <a:t>机制，我们前面讲</a:t>
            </a:r>
            <a:r>
              <a:rPr kumimoji="1" lang="en-US" altLang="zh-CN"/>
              <a:t>systemServer</a:t>
            </a:r>
            <a:r>
              <a:rPr kumimoji="1" lang="zh-CN" altLang="en-US"/>
              <a:t>启动的时候已经讲过了，这儿就不重复讲了，</a:t>
            </a:r>
            <a:endParaRPr kumimoji="1" lang="en-US" altLang="zh-CN"/>
          </a:p>
          <a:p>
            <a:r>
              <a:rPr kumimoji="1" lang="zh-CN" altLang="en-US"/>
              <a:t>不过要注意一下，</a:t>
            </a:r>
            <a:r>
              <a:rPr kumimoji="1" lang="en-US" altLang="zh-CN"/>
              <a:t>systemServer</a:t>
            </a:r>
            <a:r>
              <a:rPr kumimoji="1" lang="zh-CN" altLang="en-US"/>
              <a:t>里是单独开了个</a:t>
            </a:r>
            <a:r>
              <a:rPr kumimoji="1" lang="en-US" altLang="zh-CN"/>
              <a:t>binder</a:t>
            </a:r>
            <a:r>
              <a:rPr kumimoji="1" lang="zh-CN" altLang="en-US"/>
              <a:t>线程，而</a:t>
            </a:r>
            <a:r>
              <a:rPr kumimoji="1" lang="en-US" altLang="zh-CN"/>
              <a:t>serviceManager</a:t>
            </a:r>
            <a:r>
              <a:rPr kumimoji="1" lang="zh-CN" altLang="en-US"/>
              <a:t>是直接拿主线程当</a:t>
            </a:r>
            <a:r>
              <a:rPr kumimoji="1" lang="en-US" altLang="zh-CN"/>
              <a:t>binder</a:t>
            </a:r>
            <a:r>
              <a:rPr kumimoji="1" lang="zh-CN" altLang="en-US"/>
              <a:t>线程了。</a:t>
            </a:r>
            <a:endParaRPr kumimoji="1" lang="en-US" altLang="zh-CN"/>
          </a:p>
          <a:p>
            <a:r>
              <a:rPr kumimoji="1" lang="zh-CN" altLang="en-US"/>
              <a:t>这有点像啥呢，</a:t>
            </a:r>
            <a:r>
              <a:rPr kumimoji="1" lang="en-US" altLang="zh-CN"/>
              <a:t>systemServer</a:t>
            </a:r>
            <a:r>
              <a:rPr kumimoji="1" lang="zh-CN" altLang="en-US"/>
              <a:t>是大哥，随便就能派个小弟去传话。</a:t>
            </a:r>
            <a:r>
              <a:rPr kumimoji="1" lang="en-US" altLang="zh-CN"/>
              <a:t>serviceManager</a:t>
            </a:r>
            <a:r>
              <a:rPr kumimoji="1" lang="zh-CN" altLang="en-US"/>
              <a:t>呢是个孤家寡人，只能自己亲自上阵了。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我们直接看第二点，</a:t>
            </a:r>
            <a:r>
              <a:rPr kumimoji="1" lang="en-US" altLang="zh-CN"/>
              <a:t>serviceManager</a:t>
            </a:r>
            <a:r>
              <a:rPr kumimoji="1" lang="zh-CN" altLang="en-US"/>
              <a:t>是如何开放自己的</a:t>
            </a:r>
            <a:r>
              <a:rPr kumimoji="1" lang="en-US" altLang="zh-CN"/>
              <a:t>binder</a:t>
            </a:r>
            <a:r>
              <a:rPr kumimoji="1" lang="zh-CN" altLang="en-US"/>
              <a:t>句柄，让应用能获取到的。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12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在回答这个问题之前，我们先想一项，</a:t>
            </a:r>
            <a:r>
              <a:rPr kumimoji="1" lang="en-US" altLang="zh-CN"/>
              <a:t>android</a:t>
            </a:r>
            <a:r>
              <a:rPr kumimoji="1" lang="zh-CN" altLang="en-US"/>
              <a:t>里面拿到</a:t>
            </a:r>
            <a:r>
              <a:rPr kumimoji="1" lang="en-US" altLang="zh-CN"/>
              <a:t>binder</a:t>
            </a:r>
            <a:r>
              <a:rPr kumimoji="1" lang="zh-CN" altLang="en-US"/>
              <a:t>句柄有哪些途径呢？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大致有这么三种，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首先绑定到一个</a:t>
            </a:r>
            <a:r>
              <a:rPr kumimoji="1" lang="en-US" altLang="zh-CN"/>
              <a:t>service</a:t>
            </a:r>
            <a:r>
              <a:rPr kumimoji="1" lang="zh-CN" altLang="en-US"/>
              <a:t>，通过回调能拿到一个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或者通过</a:t>
            </a:r>
            <a:r>
              <a:rPr kumimoji="1" lang="en-US" altLang="zh-CN"/>
              <a:t>parcelable</a:t>
            </a:r>
            <a:r>
              <a:rPr kumimoji="1" lang="zh-CN" altLang="en-US"/>
              <a:t>传输一个</a:t>
            </a:r>
            <a:r>
              <a:rPr kumimoji="1" lang="en-US" altLang="zh-CN"/>
              <a:t>binder</a:t>
            </a:r>
            <a:r>
              <a:rPr kumimoji="1" lang="zh-CN" altLang="en-US"/>
              <a:t>，首先调</a:t>
            </a:r>
            <a:r>
              <a:rPr kumimoji="1" lang="en-US" altLang="zh-CN"/>
              <a:t>writeStrongBinder</a:t>
            </a:r>
            <a:r>
              <a:rPr kumimoji="1" lang="zh-CN" altLang="en-US"/>
              <a:t>给</a:t>
            </a:r>
            <a:r>
              <a:rPr kumimoji="1" lang="en-US" altLang="zh-CN"/>
              <a:t>binder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里，然后接收方</a:t>
            </a:r>
            <a:r>
              <a:rPr kumimoji="1" lang="en-US" altLang="zh-CN"/>
              <a:t>readStrongBinder</a:t>
            </a:r>
            <a:r>
              <a:rPr kumimoji="1" lang="zh-CN" altLang="en-US"/>
              <a:t>读出来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还能通过</a:t>
            </a:r>
            <a:r>
              <a:rPr kumimoji="1" lang="en-US" altLang="zh-CN"/>
              <a:t>binder</a:t>
            </a:r>
            <a:r>
              <a:rPr kumimoji="1" lang="zh-CN" altLang="en-US"/>
              <a:t>调用拿到一个</a:t>
            </a:r>
            <a:r>
              <a:rPr kumimoji="1" lang="en-US" altLang="zh-CN"/>
              <a:t>binder</a:t>
            </a:r>
            <a:r>
              <a:rPr kumimoji="1" lang="zh-CN" altLang="en-US"/>
              <a:t>，比如我们用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通过</a:t>
            </a:r>
            <a:r>
              <a:rPr kumimoji="1" lang="en-US" altLang="zh-CN"/>
              <a:t>ipc</a:t>
            </a:r>
            <a:r>
              <a:rPr kumimoji="1" lang="zh-CN" altLang="en-US"/>
              <a:t>调用获取系统服务的</a:t>
            </a:r>
            <a:r>
              <a:rPr kumimoji="1" lang="en-US" altLang="zh-CN"/>
              <a:t>Binder</a:t>
            </a:r>
            <a:r>
              <a:rPr kumimoji="1" lang="zh-CN" altLang="en-US"/>
              <a:t>就是这个方式。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这三种其实本质都是一样的，都是通过</a:t>
            </a:r>
            <a:r>
              <a:rPr kumimoji="1" lang="en-US" altLang="zh-CN"/>
              <a:t>Parcel</a:t>
            </a:r>
            <a:r>
              <a:rPr kumimoji="1" lang="zh-CN" altLang="en-US"/>
              <a:t>传递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那我们再想想，我们怎么获得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呢？首先我们是不能通过</a:t>
            </a:r>
            <a:r>
              <a:rPr kumimoji="1" lang="en-US" altLang="zh-CN"/>
              <a:t>bindService</a:t>
            </a:r>
            <a:r>
              <a:rPr kumimoji="1" lang="zh-CN" altLang="en-US"/>
              <a:t>绑定到系统服务的，因为系统服务跟我们应用层的</a:t>
            </a:r>
            <a:r>
              <a:rPr kumimoji="1" lang="en-US" altLang="zh-CN"/>
              <a:t>Service</a:t>
            </a:r>
            <a:r>
              <a:rPr kumimoji="1" lang="zh-CN" altLang="en-US"/>
              <a:t>组件可是两码事，是不能通过</a:t>
            </a:r>
            <a:r>
              <a:rPr kumimoji="1" lang="en-US" altLang="zh-CN"/>
              <a:t>bindService</a:t>
            </a:r>
            <a:r>
              <a:rPr kumimoji="1" lang="zh-CN" altLang="en-US"/>
              <a:t>访问的。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第二个通过</a:t>
            </a:r>
            <a:r>
              <a:rPr kumimoji="1" lang="en-US" altLang="zh-CN"/>
              <a:t>parcelable</a:t>
            </a:r>
            <a:r>
              <a:rPr kumimoji="1" lang="zh-CN" altLang="en-US"/>
              <a:t>传输，这个也不靠谱，</a:t>
            </a:r>
            <a:r>
              <a:rPr kumimoji="1" lang="en-US" altLang="zh-CN"/>
              <a:t>Parcel</a:t>
            </a:r>
            <a:r>
              <a:rPr kumimoji="1" lang="zh-CN" altLang="en-US"/>
              <a:t>从哪来，谁传给我们呢？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第三个就更不靠谱了，我们得先有一个</a:t>
            </a:r>
            <a:r>
              <a:rPr kumimoji="1" lang="en-US" altLang="zh-CN"/>
              <a:t>binder</a:t>
            </a:r>
            <a:r>
              <a:rPr kumimoji="1" lang="zh-CN" altLang="en-US"/>
              <a:t>作为前提才行吧。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既然常规的获取</a:t>
            </a:r>
            <a:r>
              <a:rPr kumimoji="1" lang="en-US" altLang="zh-CN"/>
              <a:t>binder</a:t>
            </a:r>
            <a:r>
              <a:rPr kumimoji="1" lang="zh-CN" altLang="en-US"/>
              <a:t>的方式行不通，看来</a:t>
            </a:r>
            <a:r>
              <a:rPr kumimoji="1" lang="en-US" altLang="zh-CN"/>
              <a:t>serviceManager</a:t>
            </a:r>
            <a:r>
              <a:rPr kumimoji="1" lang="zh-CN" altLang="en-US"/>
              <a:t>是另辟蹊径了。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我们看看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是怎么拿到的？</a:t>
            </a:r>
            <a:endParaRPr kumimoji="1" lang="en-US" altLang="zh-CN"/>
          </a:p>
          <a:p>
            <a:r>
              <a:rPr kumimoji="1" lang="zh-CN" altLang="en-US"/>
              <a:t>看这段代码，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是通过</a:t>
            </a:r>
            <a:r>
              <a:rPr kumimoji="1" lang="en-US" altLang="zh-CN"/>
              <a:t>BinderInternal</a:t>
            </a:r>
            <a:r>
              <a:rPr kumimoji="1" lang="zh-CN" altLang="en-US"/>
              <a:t>的</a:t>
            </a:r>
            <a:r>
              <a:rPr kumimoji="1" lang="en-US" altLang="zh-CN"/>
              <a:t>getContextObject</a:t>
            </a:r>
            <a:r>
              <a:rPr kumimoji="1" lang="zh-CN" altLang="en-US"/>
              <a:t>拿到的，这个很新鲜，为了拿到</a:t>
            </a:r>
            <a:r>
              <a:rPr kumimoji="1" lang="en-US" altLang="zh-CN"/>
              <a:t>binder</a:t>
            </a:r>
            <a:r>
              <a:rPr kumimoji="1" lang="zh-CN" altLang="en-US"/>
              <a:t>，还专门提供了特殊通道。</a:t>
            </a:r>
            <a:endParaRPr kumimoji="1" lang="en-US" altLang="zh-CN"/>
          </a:p>
          <a:p>
            <a:r>
              <a:rPr kumimoji="1" lang="zh-CN" altLang="en-US"/>
              <a:t>我们就来研究一下，这个特殊通道是怎么回事。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 lang="en-US" altLang="zh-CN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lang="en-US" altLang="zh-CN" sz="9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zh-CN" altLang="en-US" sz="9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CN" altLang="en-US"/>
              <a:t>实现是在</a:t>
            </a:r>
            <a:r>
              <a:rPr kumimoji="1" lang="en-US" altLang="zh-CN"/>
              <a:t>native</a:t>
            </a:r>
            <a:r>
              <a:rPr kumimoji="1" lang="zh-CN" altLang="en-US"/>
              <a:t>层，先调用</a:t>
            </a:r>
            <a:r>
              <a:rPr kumimoji="1" lang="en-US" altLang="zh-CN"/>
              <a:t>ProcessState</a:t>
            </a:r>
            <a:r>
              <a:rPr kumimoji="1" lang="zh-CN" altLang="en-US"/>
              <a:t>的</a:t>
            </a:r>
            <a:r>
              <a:rPr kumimoji="1" lang="en-US" altLang="zh-CN"/>
              <a:t>getContextObject</a:t>
            </a:r>
            <a:r>
              <a:rPr kumimoji="1" lang="zh-CN" altLang="en-US"/>
              <a:t>拿到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binder</a:t>
            </a:r>
            <a:r>
              <a:rPr kumimoji="1" lang="zh-CN" altLang="en-US"/>
              <a:t>对象，再封装一个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binder</a:t>
            </a:r>
            <a:r>
              <a:rPr kumimoji="1" lang="zh-CN" altLang="en-US"/>
              <a:t>对象返回。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native</a:t>
            </a:r>
            <a:r>
              <a:rPr kumimoji="1" lang="zh-CN" altLang="en-US"/>
              <a:t>层</a:t>
            </a:r>
            <a:r>
              <a:rPr kumimoji="1" lang="en-US" altLang="zh-CN"/>
              <a:t>binder</a:t>
            </a:r>
            <a:r>
              <a:rPr kumimoji="1" lang="zh-CN" altLang="en-US"/>
              <a:t>对象怎么拿到的呢？是通过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getStrongProxyForHandle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，传入的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值。</a:t>
            </a:r>
            <a:endParaRPr lang="en-US" altLang="zh-CN" sz="9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</a:t>
            </a:r>
            <a:r>
              <a:rPr kumimoji="1"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kumimoji="1"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值是什么意思呢？</a:t>
            </a:r>
            <a:endParaRPr kumimoji="1" lang="en-US" altLang="zh-CN" sz="9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89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要说清楚这个问题，我们得先从</a:t>
            </a:r>
            <a:r>
              <a:rPr kumimoji="1" lang="en-US" altLang="zh-CN"/>
              <a:t>binder</a:t>
            </a:r>
            <a:r>
              <a:rPr kumimoji="1" lang="zh-CN" altLang="en-US"/>
              <a:t>的通信架构说起，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我们平时应用层涉及到跨进程调用的，都先用</a:t>
            </a:r>
            <a:r>
              <a:rPr kumimoji="1" lang="en-US" altLang="zh-CN"/>
              <a:t>AIDL</a:t>
            </a:r>
            <a:r>
              <a:rPr kumimoji="1" lang="zh-CN" altLang="en-US"/>
              <a:t>定义一个业务接口，然后编译的时候生成对应的</a:t>
            </a:r>
            <a:r>
              <a:rPr kumimoji="1" lang="en-US" altLang="zh-CN"/>
              <a:t>Java</a:t>
            </a:r>
            <a:r>
              <a:rPr kumimoji="1" lang="zh-CN" altLang="en-US"/>
              <a:t>类，这个</a:t>
            </a:r>
            <a:r>
              <a:rPr kumimoji="1" lang="en-US" altLang="zh-CN"/>
              <a:t>Java</a:t>
            </a:r>
            <a:r>
              <a:rPr kumimoji="1" lang="zh-CN" altLang="en-US"/>
              <a:t>类分两端，实体端叫</a:t>
            </a:r>
            <a:r>
              <a:rPr kumimoji="1" lang="en-US" altLang="zh-CN"/>
              <a:t>Stub</a:t>
            </a:r>
            <a:r>
              <a:rPr kumimoji="1" lang="zh-CN" altLang="en-US"/>
              <a:t>类，代理端叫</a:t>
            </a:r>
            <a:r>
              <a:rPr kumimoji="1" lang="en-US" altLang="zh-CN"/>
              <a:t>Proxy</a:t>
            </a:r>
            <a:r>
              <a:rPr kumimoji="1" lang="zh-CN" altLang="en-US"/>
              <a:t>类，这两端都实现了我们定义的业务接口。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当我们进行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IPC</a:t>
            </a:r>
            <a:r>
              <a:rPr kumimoji="1" lang="zh-CN" altLang="en-US"/>
              <a:t>调用时，其实是给请求丢给了</a:t>
            </a:r>
            <a:r>
              <a:rPr kumimoji="1" lang="en-US" altLang="zh-CN"/>
              <a:t>BinderProxy</a:t>
            </a:r>
            <a:r>
              <a:rPr kumimoji="1" lang="zh-CN" altLang="en-US"/>
              <a:t>，我们可以看成是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Java</a:t>
            </a:r>
            <a:r>
              <a:rPr kumimoji="1" lang="zh-CN" altLang="en-US"/>
              <a:t>层，这一层的</a:t>
            </a:r>
            <a:r>
              <a:rPr kumimoji="1" lang="en-US" altLang="zh-CN"/>
              <a:t>binder</a:t>
            </a:r>
            <a:r>
              <a:rPr kumimoji="1" lang="zh-CN" altLang="en-US"/>
              <a:t>实体端对应的类就是</a:t>
            </a:r>
            <a:r>
              <a:rPr kumimoji="1" lang="en-US" altLang="zh-CN"/>
              <a:t>Binder</a:t>
            </a:r>
            <a:r>
              <a:rPr kumimoji="1" lang="zh-CN" altLang="en-US"/>
              <a:t>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请求继续往下走，又丢到了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native</a:t>
            </a:r>
            <a:r>
              <a:rPr kumimoji="1" lang="zh-CN" altLang="en-US"/>
              <a:t>层，这一层</a:t>
            </a:r>
            <a:r>
              <a:rPr kumimoji="1" lang="en-US" altLang="zh-CN"/>
              <a:t>binder</a:t>
            </a:r>
            <a:r>
              <a:rPr kumimoji="1" lang="zh-CN" altLang="en-US"/>
              <a:t>同样分代理端和实体端，代理端是</a:t>
            </a:r>
            <a:r>
              <a:rPr kumimoji="1" lang="en-US" altLang="zh-CN"/>
              <a:t>BpBinder</a:t>
            </a:r>
            <a:r>
              <a:rPr kumimoji="1" lang="zh-CN" altLang="en-US"/>
              <a:t>，实体端是</a:t>
            </a:r>
            <a:r>
              <a:rPr kumimoji="1" lang="en-US" altLang="zh-CN"/>
              <a:t>Bbinder</a:t>
            </a:r>
            <a:r>
              <a:rPr kumimoji="1" lang="zh-CN" altLang="en-US"/>
              <a:t>。要注意一下，这个</a:t>
            </a:r>
            <a:r>
              <a:rPr kumimoji="1" lang="en-US" altLang="zh-CN"/>
              <a:t>Java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和</a:t>
            </a:r>
            <a:r>
              <a:rPr kumimoji="1" lang="en-US" altLang="zh-CN"/>
              <a:t>Native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是互相绑定的，</a:t>
            </a:r>
            <a:endParaRPr kumimoji="1" lang="en-US" altLang="zh-CN"/>
          </a:p>
          <a:p>
            <a:r>
              <a:rPr kumimoji="1" lang="zh-CN" altLang="en-US"/>
              <a:t>很多系统服务都是这个套路，从下到上一层层封装，</a:t>
            </a:r>
            <a:r>
              <a:rPr kumimoji="1" lang="en-US" altLang="zh-CN"/>
              <a:t>java</a:t>
            </a:r>
            <a:r>
              <a:rPr kumimoji="1" lang="zh-CN" altLang="en-US"/>
              <a:t>层和</a:t>
            </a:r>
            <a:r>
              <a:rPr kumimoji="1" lang="en-US" altLang="zh-CN"/>
              <a:t>native</a:t>
            </a:r>
            <a:r>
              <a:rPr kumimoji="1" lang="zh-CN" altLang="en-US"/>
              <a:t>层对象互相绑定。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</a:t>
            </a:r>
            <a:r>
              <a:rPr kumimoji="1" lang="en-US" altLang="zh-CN"/>
              <a:t>BpBinder</a:t>
            </a:r>
            <a:r>
              <a:rPr kumimoji="1" lang="zh-CN" altLang="en-US"/>
              <a:t>通过</a:t>
            </a:r>
            <a:r>
              <a:rPr kumimoji="1" lang="en-US" altLang="zh-CN"/>
              <a:t>transact</a:t>
            </a:r>
            <a:r>
              <a:rPr kumimoji="1" lang="zh-CN" altLang="en-US"/>
              <a:t>投递请求，投递的时候要带上的一个重要参数就是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值。这个</a:t>
            </a:r>
            <a:r>
              <a:rPr kumimoji="1" lang="en-US" altLang="zh-CN"/>
              <a:t>handle</a:t>
            </a:r>
            <a:r>
              <a:rPr kumimoji="1" lang="zh-CN" altLang="en-US"/>
              <a:t>是整个从上到下这些</a:t>
            </a:r>
            <a:r>
              <a:rPr kumimoji="1" lang="en-US" altLang="zh-CN"/>
              <a:t>binder</a:t>
            </a:r>
            <a:r>
              <a:rPr kumimoji="1" lang="zh-CN" altLang="en-US"/>
              <a:t>对象的主线。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handle</a:t>
            </a:r>
            <a:r>
              <a:rPr kumimoji="1" lang="zh-CN" altLang="en-US"/>
              <a:t>是哪来的呢？</a:t>
            </a:r>
            <a:r>
              <a:rPr kumimoji="1" lang="en-US" altLang="zh-CN"/>
              <a:t>Binder</a:t>
            </a:r>
            <a:r>
              <a:rPr kumimoji="1" lang="zh-CN" altLang="en-US"/>
              <a:t>驱动在传递</a:t>
            </a:r>
            <a:r>
              <a:rPr kumimoji="1" lang="en-US" altLang="zh-CN"/>
              <a:t>binder</a:t>
            </a:r>
            <a:r>
              <a:rPr kumimoji="1" lang="zh-CN" altLang="en-US"/>
              <a:t>的时候，会为这个</a:t>
            </a:r>
            <a:r>
              <a:rPr kumimoji="1" lang="en-US" altLang="zh-CN"/>
              <a:t>binder</a:t>
            </a:r>
            <a:r>
              <a:rPr kumimoji="1" lang="zh-CN" altLang="en-US"/>
              <a:t>实体生成一个</a:t>
            </a:r>
            <a:r>
              <a:rPr kumimoji="1" lang="en-US" altLang="zh-CN"/>
              <a:t>binder</a:t>
            </a:r>
            <a:r>
              <a:rPr kumimoji="1" lang="zh-CN" altLang="en-US"/>
              <a:t>引用，每个进程会维护一个</a:t>
            </a:r>
            <a:r>
              <a:rPr kumimoji="1" lang="en-US" altLang="zh-CN"/>
              <a:t>binder</a:t>
            </a:r>
            <a:r>
              <a:rPr kumimoji="1" lang="zh-CN" altLang="en-US"/>
              <a:t>引用的表，所以给新生成的</a:t>
            </a:r>
            <a:r>
              <a:rPr kumimoji="1" lang="en-US" altLang="zh-CN"/>
              <a:t>binder</a:t>
            </a:r>
            <a:r>
              <a:rPr kumimoji="1" lang="zh-CN" altLang="en-US"/>
              <a:t>引用注册到这张表里的时候，就会返回一个</a:t>
            </a:r>
            <a:r>
              <a:rPr kumimoji="1" lang="en-US" altLang="zh-CN"/>
              <a:t>Handle</a:t>
            </a:r>
            <a:r>
              <a:rPr kumimoji="1" lang="zh-CN" altLang="en-US"/>
              <a:t>值，然后给这个</a:t>
            </a:r>
            <a:r>
              <a:rPr kumimoji="1" lang="en-US" altLang="zh-CN"/>
              <a:t>handle</a:t>
            </a:r>
            <a:r>
              <a:rPr kumimoji="1" lang="zh-CN" altLang="en-US"/>
              <a:t>值封装了一层层的</a:t>
            </a:r>
            <a:r>
              <a:rPr kumimoji="1" lang="en-US" altLang="zh-CN"/>
              <a:t>Binder</a:t>
            </a:r>
            <a:r>
              <a:rPr kumimoji="1" lang="zh-CN" altLang="en-US"/>
              <a:t>对象传递到应用层。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Binder</a:t>
            </a:r>
            <a:r>
              <a:rPr kumimoji="1" lang="zh-CN" altLang="en-US"/>
              <a:t>引用的数据结构没必要暴露给上层，只用传递这个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值就行了，反正根据</a:t>
            </a:r>
            <a:r>
              <a:rPr kumimoji="1" lang="en-US" altLang="zh-CN"/>
              <a:t>handle</a:t>
            </a:r>
            <a:r>
              <a:rPr kumimoji="1" lang="zh-CN" altLang="en-US"/>
              <a:t>就能查到</a:t>
            </a:r>
            <a:r>
              <a:rPr kumimoji="1" lang="en-US" altLang="zh-CN"/>
              <a:t>binder</a:t>
            </a:r>
            <a:r>
              <a:rPr kumimoji="1" lang="zh-CN" altLang="en-US"/>
              <a:t>引用。而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非常特殊，就是</a:t>
            </a:r>
            <a:r>
              <a:rPr kumimoji="1" lang="en-US" altLang="zh-CN"/>
              <a:t>0</a:t>
            </a:r>
            <a:r>
              <a:rPr kumimoji="1" lang="zh-CN" altLang="en-US"/>
              <a:t>，也就是说对任何进程来说，你到</a:t>
            </a:r>
            <a:r>
              <a:rPr kumimoji="1" lang="en-US" altLang="zh-CN"/>
              <a:t>binder</a:t>
            </a:r>
            <a:r>
              <a:rPr kumimoji="1" lang="zh-CN" altLang="en-US"/>
              <a:t>驱动查</a:t>
            </a:r>
            <a:r>
              <a:rPr kumimoji="1" lang="en-US" altLang="zh-CN"/>
              <a:t>handle</a:t>
            </a:r>
            <a:r>
              <a:rPr kumimoji="1" lang="zh-CN" altLang="en-US"/>
              <a:t>为</a:t>
            </a:r>
            <a:r>
              <a:rPr kumimoji="1" lang="en-US" altLang="zh-CN"/>
              <a:t>0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引用，</a:t>
            </a:r>
            <a:r>
              <a:rPr kumimoji="1" lang="en-US" altLang="zh-CN"/>
              <a:t>binder</a:t>
            </a:r>
            <a:r>
              <a:rPr kumimoji="1" lang="zh-CN" altLang="en-US"/>
              <a:t>驱动都会给你返回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引用，然后再一层层封装到</a:t>
            </a:r>
            <a:r>
              <a:rPr kumimoji="1" lang="en-US" altLang="zh-CN"/>
              <a:t>Java</a:t>
            </a:r>
            <a:r>
              <a:rPr kumimoji="1" lang="zh-CN" altLang="en-US"/>
              <a:t>层的接口方便我们调用。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根据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值创建的</a:t>
            </a:r>
            <a:r>
              <a:rPr kumimoji="1" lang="en-US" altLang="zh-CN"/>
              <a:t>binder</a:t>
            </a:r>
            <a:r>
              <a:rPr kumimoji="1" lang="zh-CN" altLang="en-US"/>
              <a:t>对象去进行</a:t>
            </a:r>
            <a:r>
              <a:rPr kumimoji="1" lang="en-US" altLang="zh-CN"/>
              <a:t>ipc</a:t>
            </a:r>
            <a:r>
              <a:rPr kumimoji="1" lang="zh-CN" altLang="en-US"/>
              <a:t>调用的话，这个请求都会被</a:t>
            </a:r>
            <a:r>
              <a:rPr kumimoji="1" lang="en-US" altLang="zh-CN"/>
              <a:t>binder</a:t>
            </a:r>
            <a:r>
              <a:rPr kumimoji="1" lang="zh-CN" altLang="en-US"/>
              <a:t>驱动转发到</a:t>
            </a:r>
            <a:r>
              <a:rPr kumimoji="1" lang="en-US" altLang="zh-CN"/>
              <a:t>serviceManager</a:t>
            </a:r>
            <a:r>
              <a:rPr kumimoji="1" lang="zh-CN" altLang="en-US"/>
              <a:t>了。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 lang="en-US" altLang="zh-CN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好了，我们已经知道对每个进程来说，</a:t>
            </a:r>
            <a:r>
              <a:rPr kumimoji="1" lang="en-US" altLang="zh-CN"/>
              <a:t>handle</a:t>
            </a:r>
            <a:r>
              <a:rPr kumimoji="1" lang="zh-CN" altLang="en-US"/>
              <a:t>值为</a:t>
            </a:r>
            <a:r>
              <a:rPr kumimoji="1" lang="en-US" altLang="zh-CN"/>
              <a:t>0</a:t>
            </a:r>
            <a:r>
              <a:rPr kumimoji="1" lang="zh-CN" altLang="en-US"/>
              <a:t>对应的</a:t>
            </a:r>
            <a:r>
              <a:rPr kumimoji="1" lang="en-US" altLang="zh-CN"/>
              <a:t>binder</a:t>
            </a:r>
            <a:r>
              <a:rPr kumimoji="1" lang="zh-CN" altLang="en-US"/>
              <a:t>引用就是</a:t>
            </a:r>
            <a:r>
              <a:rPr kumimoji="1" lang="en-US" altLang="zh-CN"/>
              <a:t>ServiceManager</a:t>
            </a:r>
            <a:r>
              <a:rPr kumimoji="1" lang="zh-CN" altLang="en-US"/>
              <a:t>。那么前提是</a:t>
            </a:r>
            <a:r>
              <a:rPr kumimoji="1" lang="en-US" altLang="zh-CN"/>
              <a:t>ServiceManager</a:t>
            </a:r>
            <a:r>
              <a:rPr kumimoji="1" lang="zh-CN" altLang="en-US"/>
              <a:t>得提前给自己注册到</a:t>
            </a:r>
            <a:r>
              <a:rPr kumimoji="1" lang="en-US" altLang="zh-CN"/>
              <a:t>binder</a:t>
            </a:r>
            <a:r>
              <a:rPr kumimoji="1" lang="zh-CN" altLang="en-US"/>
              <a:t>驱动。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不然就算别人用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值的</a:t>
            </a:r>
            <a:r>
              <a:rPr kumimoji="1" lang="en-US" altLang="zh-CN"/>
              <a:t>binder</a:t>
            </a:r>
            <a:r>
              <a:rPr kumimoji="1" lang="zh-CN" altLang="en-US"/>
              <a:t>发送请求，</a:t>
            </a:r>
            <a:r>
              <a:rPr kumimoji="1" lang="en-US" altLang="zh-CN"/>
              <a:t>binder</a:t>
            </a:r>
            <a:r>
              <a:rPr kumimoji="1" lang="zh-CN" altLang="en-US"/>
              <a:t>驱动也不知道转发给谁来处理。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所以</a:t>
            </a:r>
            <a:r>
              <a:rPr kumimoji="1" lang="en-US" altLang="zh-CN"/>
              <a:t>ServiceManager</a:t>
            </a:r>
            <a:r>
              <a:rPr kumimoji="1" lang="zh-CN" altLang="en-US"/>
              <a:t>启动的时候，要向</a:t>
            </a:r>
            <a:r>
              <a:rPr kumimoji="1" lang="en-US" altLang="zh-CN"/>
              <a:t>binder</a:t>
            </a:r>
            <a:r>
              <a:rPr kumimoji="1" lang="zh-CN" altLang="en-US"/>
              <a:t>驱动注册成为上下文管理者</a:t>
            </a:r>
            <a:r>
              <a:rPr kumimoji="1" lang="en-US" altLang="zh-CN"/>
              <a:t>,</a:t>
            </a:r>
            <a:r>
              <a:rPr kumimoji="1" lang="zh-CN" altLang="en-US"/>
              <a:t>通过这个</a:t>
            </a:r>
            <a:r>
              <a:rPr kumimoji="1" lang="en-US" altLang="zh-CN"/>
              <a:t>ioctl</a:t>
            </a:r>
            <a:r>
              <a:rPr kumimoji="1" lang="zh-CN" altLang="en-US"/>
              <a:t>的系统调用。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一切都完事了之后，就可以进入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循环了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在进入</a:t>
            </a:r>
            <a:r>
              <a:rPr kumimoji="1" lang="en-US" altLang="zh-CN"/>
              <a:t>loop</a:t>
            </a:r>
            <a:r>
              <a:rPr kumimoji="1" lang="zh-CN" altLang="en-US"/>
              <a:t>循环之前我们要保证已经注册过</a:t>
            </a:r>
            <a:r>
              <a:rPr kumimoji="1" lang="en-US" altLang="zh-CN"/>
              <a:t>binder</a:t>
            </a:r>
            <a:r>
              <a:rPr kumimoji="1" lang="zh-CN" altLang="en-US"/>
              <a:t>线程了，如果没注册的话赶紧注册，不论是进程的主线程还是另外开的个子线程，都能注册成</a:t>
            </a:r>
            <a:r>
              <a:rPr kumimoji="1" lang="en-US" altLang="zh-CN"/>
              <a:t>binder</a:t>
            </a:r>
            <a:r>
              <a:rPr kumimoji="1" lang="zh-CN" altLang="en-US"/>
              <a:t>线程的。在</a:t>
            </a:r>
            <a:r>
              <a:rPr kumimoji="1" lang="en-US" altLang="zh-CN"/>
              <a:t>ServiceManager</a:t>
            </a:r>
            <a:r>
              <a:rPr kumimoji="1" lang="zh-CN" altLang="en-US"/>
              <a:t>里面，是给主线程注册成</a:t>
            </a:r>
            <a:r>
              <a:rPr kumimoji="1" lang="en-US" altLang="zh-CN"/>
              <a:t>binder</a:t>
            </a:r>
            <a:r>
              <a:rPr kumimoji="1" lang="zh-CN" altLang="en-US"/>
              <a:t>线程了。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这种</a:t>
            </a:r>
            <a:r>
              <a:rPr kumimoji="1" lang="en-US" altLang="zh-CN"/>
              <a:t>loop</a:t>
            </a:r>
            <a:r>
              <a:rPr kumimoji="1" lang="zh-CN" altLang="en-US"/>
              <a:t>模式我们已经见得太多了，之前</a:t>
            </a:r>
            <a:r>
              <a:rPr kumimoji="1" lang="en-US" altLang="zh-CN"/>
              <a:t>zygote</a:t>
            </a:r>
            <a:r>
              <a:rPr kumimoji="1" lang="zh-CN" altLang="en-US"/>
              <a:t>进入</a:t>
            </a:r>
            <a:r>
              <a:rPr kumimoji="1" lang="en-US" altLang="zh-CN"/>
              <a:t>loop</a:t>
            </a:r>
            <a:r>
              <a:rPr kumimoji="1" lang="zh-CN" altLang="en-US"/>
              <a:t>循环等</a:t>
            </a:r>
            <a:r>
              <a:rPr kumimoji="1" lang="en-US" altLang="zh-CN"/>
              <a:t>socket</a:t>
            </a:r>
            <a:r>
              <a:rPr kumimoji="1" lang="zh-CN" altLang="en-US"/>
              <a:t>消息。后来</a:t>
            </a:r>
            <a:r>
              <a:rPr kumimoji="1" lang="en-US" altLang="zh-CN"/>
              <a:t>systemserver</a:t>
            </a:r>
            <a:r>
              <a:rPr kumimoji="1" lang="zh-CN" altLang="en-US"/>
              <a:t>的主线程进入</a:t>
            </a:r>
            <a:r>
              <a:rPr kumimoji="1" lang="en-US" altLang="zh-CN"/>
              <a:t>loop</a:t>
            </a:r>
            <a:r>
              <a:rPr kumimoji="1" lang="zh-CN" altLang="en-US"/>
              <a:t>循环等</a:t>
            </a:r>
            <a:r>
              <a:rPr kumimoji="1" lang="en-US" altLang="zh-CN"/>
              <a:t>messageQueue</a:t>
            </a:r>
            <a:r>
              <a:rPr kumimoji="1" lang="zh-CN" altLang="en-US"/>
              <a:t>的消息。而</a:t>
            </a:r>
            <a:r>
              <a:rPr kumimoji="1" lang="en-US" altLang="zh-CN"/>
              <a:t>ServiceManager</a:t>
            </a:r>
            <a:r>
              <a:rPr kumimoji="1" lang="zh-CN" altLang="en-US"/>
              <a:t>是等</a:t>
            </a:r>
            <a:r>
              <a:rPr kumimoji="1" lang="en-US" altLang="zh-CN"/>
              <a:t>binder</a:t>
            </a:r>
            <a:r>
              <a:rPr kumimoji="1" lang="zh-CN" altLang="en-US"/>
              <a:t>的请求，它会让自己先进入阻塞状态，直到收到</a:t>
            </a:r>
            <a:r>
              <a:rPr kumimoji="1" lang="en-US" altLang="zh-CN"/>
              <a:t>binder</a:t>
            </a:r>
            <a:r>
              <a:rPr kumimoji="1" lang="zh-CN" altLang="en-US"/>
              <a:t>请求，随后线程就会被唤醒，然后处理这个请求，处理完之后发送</a:t>
            </a:r>
            <a:r>
              <a:rPr kumimoji="1" lang="en-US" altLang="zh-CN"/>
              <a:t>reply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比如说添加系统服务，</a:t>
            </a:r>
            <a:r>
              <a:rPr kumimoji="1" lang="en-US" altLang="zh-CN"/>
              <a:t>addService</a:t>
            </a:r>
            <a:r>
              <a:rPr kumimoji="1" lang="zh-CN" altLang="en-US"/>
              <a:t>，传进来的是系统服务的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句柄，返回一个</a:t>
            </a:r>
            <a:r>
              <a:rPr kumimoji="1" lang="en-US" altLang="zh-CN"/>
              <a:t>int</a:t>
            </a:r>
            <a:r>
              <a:rPr kumimoji="1" lang="zh-CN" altLang="en-US"/>
              <a:t>表示成功还是失败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对于查询服务，传进来的是个服务名称，返回的是服务的</a:t>
            </a:r>
            <a:r>
              <a:rPr kumimoji="1" lang="en-US" altLang="zh-CN"/>
              <a:t>Binder</a:t>
            </a:r>
            <a:r>
              <a:rPr kumimoji="1" lang="zh-CN" altLang="en-US"/>
              <a:t>句柄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好了，原理我们也讲得差不多了，我们再回到这个面试问题，问你</a:t>
            </a:r>
            <a:r>
              <a:rPr kumimoji="1" lang="en-US" altLang="zh-CN"/>
              <a:t>Android</a:t>
            </a:r>
            <a:r>
              <a:rPr kumimoji="1" lang="zh-CN" altLang="en-US"/>
              <a:t>系统的启动流程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这个问题首先你要答出来，</a:t>
            </a:r>
            <a:r>
              <a:rPr kumimoji="1" lang="en-US" altLang="zh-CN"/>
              <a:t>Android</a:t>
            </a:r>
            <a:r>
              <a:rPr kumimoji="1" lang="zh-CN" altLang="en-US"/>
              <a:t>系统启动主要有哪几块，一块是</a:t>
            </a:r>
            <a:r>
              <a:rPr kumimoji="1" lang="en-US" altLang="zh-CN"/>
              <a:t>zygote</a:t>
            </a:r>
            <a:r>
              <a:rPr kumimoji="1" lang="zh-CN" altLang="en-US"/>
              <a:t>，一块是</a:t>
            </a:r>
            <a:r>
              <a:rPr kumimoji="1" lang="en-US" altLang="zh-CN"/>
              <a:t>systemServer</a:t>
            </a:r>
            <a:r>
              <a:rPr kumimoji="1" lang="zh-CN" altLang="en-US"/>
              <a:t>，这两个是必说的，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对每一块，能说清楚是怎么启动的，就能保证有一颗星了，算是能过了。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如果你能说清楚为什么这么启动，并且能说到点子上，这个是有加分的，会多一颗星。当然你要是拿不准，那还是别提了，刻意回避一下，至少不扣分。</a:t>
            </a:r>
            <a:endParaRPr kumimoji="1" lang="en-US" altLang="zh-CN"/>
          </a:p>
          <a:p>
            <a:r>
              <a:rPr kumimoji="1" lang="zh-CN" altLang="en-US"/>
              <a:t>只能祈求面试官别追问下去了。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ServiceManager</a:t>
            </a:r>
            <a:r>
              <a:rPr kumimoji="1" lang="zh-CN" altLang="en-US"/>
              <a:t>是加分项，说出来更好，不说也没人怪你，说了还有个好处，就是可能将面试官引到了</a:t>
            </a:r>
            <a:r>
              <a:rPr kumimoji="1" lang="en-US" altLang="zh-CN"/>
              <a:t>binder</a:t>
            </a:r>
            <a:r>
              <a:rPr kumimoji="1" lang="zh-CN" altLang="en-US"/>
              <a:t>这块，只要你好好准备一下，这两块就能都被拿下了。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最后呢，咱们分享一下面试技巧，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第一点回答问题要有条理，不是想到哪说哪，这个是非常重要的，尤其是对细节很多的问题，如果你没有一条线给串起来，那么你说的时候就会显得很没有条理，这个面试的效果是会打折扣的。比较好的办法就是</a:t>
            </a:r>
            <a:r>
              <a:rPr kumimoji="1" lang="en-US" altLang="zh-CN"/>
              <a:t>3W</a:t>
            </a:r>
            <a:r>
              <a:rPr kumimoji="1" lang="zh-CN" altLang="en-US"/>
              <a:t>，</a:t>
            </a:r>
            <a:r>
              <a:rPr kumimoji="1" lang="en-US" altLang="zh-CN"/>
              <a:t>what</a:t>
            </a:r>
            <a:r>
              <a:rPr kumimoji="1" lang="zh-CN" altLang="en-US"/>
              <a:t>，</a:t>
            </a:r>
            <a:r>
              <a:rPr kumimoji="1" lang="en-US" altLang="zh-CN"/>
              <a:t>how,</a:t>
            </a:r>
            <a:r>
              <a:rPr kumimoji="1" lang="zh-CN" altLang="en-US"/>
              <a:t> </a:t>
            </a:r>
            <a:r>
              <a:rPr kumimoji="1" lang="en-US" altLang="zh-CN"/>
              <a:t>why</a:t>
            </a:r>
            <a:r>
              <a:rPr kumimoji="1" lang="zh-CN" altLang="en-US"/>
              <a:t>。比如对于这道题来说就是要启动的是什么？怎么启动的？为什么要启动他们？</a:t>
            </a:r>
            <a:endParaRPr kumimoji="1" lang="en-US" altLang="zh-CN"/>
          </a:p>
          <a:p>
            <a:r>
              <a:rPr kumimoji="1" lang="zh-CN" altLang="en-US"/>
              <a:t>或者为什么要这么启动？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二点对于一个问题，不光要给出结论，还要适当地补充细节，比如回答完了是什么，再顺便说一下为什么？这个过程让人觉得你是有自己的思考的，而不仅限于知道这么简单，这个是非常加分的。拿到一个问题，就算你不是很了解，你也别直接拒绝，说我不知道。你可以说一下自己的一些想法和思路，如果靠谱的话，也是不错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第三条是基于第二条的，你在补充细节的过程中，有意识的引导面试官，给注意力转移到你比较熟悉的话题上来，掌握主动权。</a:t>
            </a:r>
            <a:endParaRPr kumimoji="1" lang="en-US" altLang="zh-CN"/>
          </a:p>
          <a:p>
            <a:r>
              <a:rPr kumimoji="1" lang="zh-CN" altLang="en-US"/>
              <a:t>一般面试的时候不会从头到尾都跟你聊</a:t>
            </a:r>
            <a:r>
              <a:rPr kumimoji="1" lang="en-US" altLang="zh-CN"/>
              <a:t>framework</a:t>
            </a:r>
            <a:r>
              <a:rPr kumimoji="1" lang="zh-CN" altLang="en-US"/>
              <a:t>，顶多聊两个问题就差不多了，所以这也是个技巧，我们在回答第一个问题的时候，就帮面试官给第二个问题都准备好了，这个能给自己减少很多麻烦，也能给面试官减少很多麻烦。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首先，我们要了解</a:t>
            </a:r>
            <a:r>
              <a:rPr kumimoji="1" lang="en-US" altLang="zh-CN"/>
              <a:t>Android</a:t>
            </a:r>
            <a:r>
              <a:rPr kumimoji="1" lang="zh-CN" altLang="en-US"/>
              <a:t>有哪些主要的系统进程，这些进程的作用是什么？这个是初级的要求。</a:t>
            </a:r>
            <a:endParaRPr kumimoji="1" lang="en-US" altLang="zh-CN"/>
          </a:p>
          <a:p>
            <a:r>
              <a:rPr kumimoji="1" lang="zh-CN" altLang="en-US"/>
              <a:t>对中级的要求呢，我们需要更深入一点，熟悉</a:t>
            </a:r>
            <a:r>
              <a:rPr kumimoji="1" lang="en-US" altLang="zh-CN"/>
              <a:t>android</a:t>
            </a:r>
            <a:r>
              <a:rPr kumimoji="1" lang="zh-CN" altLang="en-US"/>
              <a:t>系统的总体启动流程，也就是这些系统进程启动的时候都干了些什么。</a:t>
            </a:r>
            <a:endParaRPr kumimoji="1" lang="en-US" altLang="zh-CN"/>
          </a:p>
          <a:p>
            <a:r>
              <a:rPr kumimoji="1" lang="zh-CN" altLang="en-US"/>
              <a:t>如果再拔高一点，对高级工程师来说，我们需要进一步深入理解系统进程的启动原理和工作原理。</a:t>
            </a:r>
            <a:endParaRPr kumimoji="1" lang="en-US" altLang="zh-CN"/>
          </a:p>
          <a:p>
            <a:r>
              <a:rPr kumimoji="1" lang="zh-CN" altLang="en-US"/>
              <a:t>我们要知道，启动流程不等于启动原理，启动流程只是代表他做了哪些事，而启动原理呢表示为什么他要做这些事？</a:t>
            </a:r>
            <a:endParaRPr kumimoji="1" lang="en-US" altLang="zh-CN"/>
          </a:p>
          <a:p>
            <a:r>
              <a:rPr kumimoji="1" lang="zh-CN" altLang="en-US"/>
              <a:t>所以需要去主动思考他背后的意义，这个就是一个高级工程师和非高级工程师的区别，只有凡事多思考，比别人多想一层，你才能受到更多启发，解决别人解决不了的问题。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我们先看看系统启动涉及到哪些进程呢？</a:t>
            </a:r>
            <a:endParaRPr kumimoji="1" lang="en-US" altLang="zh-CN"/>
          </a:p>
          <a:p>
            <a:r>
              <a:rPr kumimoji="1" lang="zh-CN" altLang="en-US"/>
              <a:t>我们可以翻翻</a:t>
            </a:r>
            <a:r>
              <a:rPr kumimoji="1" lang="en-US" altLang="zh-CN"/>
              <a:t>init.rc</a:t>
            </a:r>
            <a:r>
              <a:rPr kumimoji="1" lang="zh-CN" altLang="en-US"/>
              <a:t>这个启动脚本，涉及到的进程不少，不过针对这个面试问题，我们关注这么几个进程就好了。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首先是</a:t>
            </a:r>
            <a:r>
              <a:rPr kumimoji="1" lang="en-US" altLang="zh-CN"/>
              <a:t>zygote</a:t>
            </a:r>
            <a:r>
              <a:rPr kumimoji="1" lang="zh-CN" altLang="en-US"/>
              <a:t>进程，这个进程有什么作用呢，作用有两个，一个是启动</a:t>
            </a:r>
            <a:r>
              <a:rPr kumimoji="1" lang="en-US" altLang="zh-CN"/>
              <a:t>systemServer</a:t>
            </a:r>
            <a:r>
              <a:rPr kumimoji="1" lang="zh-CN" altLang="en-US"/>
              <a:t>，还一个是孵化应用进程。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再来看第二个进程，</a:t>
            </a:r>
            <a:r>
              <a:rPr kumimoji="1" lang="en-US" altLang="zh-CN"/>
              <a:t>SystemServer</a:t>
            </a:r>
            <a:r>
              <a:rPr kumimoji="1" lang="zh-CN" altLang="en-US"/>
              <a:t>进程，这个进程的作用又是什么呢，这个进程的主要作用是承载了一堆</a:t>
            </a:r>
            <a:r>
              <a:rPr kumimoji="1" lang="en-US" altLang="zh-CN"/>
              <a:t>Android</a:t>
            </a:r>
            <a:r>
              <a:rPr kumimoji="1" lang="zh-CN" altLang="en-US"/>
              <a:t>的系统服务，大名鼎鼎的</a:t>
            </a:r>
            <a:r>
              <a:rPr kumimoji="1" lang="en-US" altLang="zh-CN"/>
              <a:t>AMS,WMS,PMS</a:t>
            </a:r>
            <a:r>
              <a:rPr kumimoji="1" lang="zh-CN" altLang="en-US"/>
              <a:t>都跑在这个进程里。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第三个进程，</a:t>
            </a:r>
            <a:r>
              <a:rPr kumimoji="1" lang="en-US" altLang="zh-CN"/>
              <a:t>ServiceManager</a:t>
            </a:r>
            <a:r>
              <a:rPr kumimoji="1" lang="zh-CN" altLang="en-US"/>
              <a:t>进程，如果没有这个进程，应用程序也访问不了系统服务，这个进程就是为了方便应用程序查找系统服务</a:t>
            </a:r>
            <a:r>
              <a:rPr kumimoji="1" lang="en-US" altLang="zh-CN"/>
              <a:t>binder</a:t>
            </a:r>
            <a:r>
              <a:rPr kumimoji="1" lang="zh-CN" altLang="en-US"/>
              <a:t>句柄的。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搞清楚了这三个进程的作用，我们接下来看看他们是怎么启动的。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首先是</a:t>
            </a:r>
            <a:r>
              <a:rPr kumimoji="1" lang="en-US" altLang="zh-CN"/>
              <a:t>zygote</a:t>
            </a:r>
            <a:r>
              <a:rPr kumimoji="1" lang="zh-CN" altLang="en-US"/>
              <a:t>的启动，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关于</a:t>
            </a:r>
            <a:r>
              <a:rPr kumimoji="1" lang="en-US" altLang="zh-CN"/>
              <a:t>zygote</a:t>
            </a:r>
            <a:r>
              <a:rPr kumimoji="1" lang="zh-CN" altLang="en-US"/>
              <a:t>的启动，我们上一节课已经讨论过了，再复习一下，大概分这么几个步骤，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首先</a:t>
            </a:r>
            <a:r>
              <a:rPr kumimoji="1" lang="en-US" altLang="zh-CN"/>
              <a:t>init</a:t>
            </a:r>
            <a:r>
              <a:rPr kumimoji="1" lang="zh-CN" altLang="en-US"/>
              <a:t>进程根据配置，</a:t>
            </a:r>
            <a:r>
              <a:rPr kumimoji="1" lang="en-US" altLang="zh-CN"/>
              <a:t>fork</a:t>
            </a:r>
            <a:r>
              <a:rPr kumimoji="1" lang="zh-CN" altLang="en-US"/>
              <a:t>出</a:t>
            </a:r>
            <a:r>
              <a:rPr kumimoji="1" lang="en-US" altLang="zh-CN"/>
              <a:t>zygote</a:t>
            </a:r>
            <a:r>
              <a:rPr kumimoji="1" lang="zh-CN" altLang="en-US"/>
              <a:t>进程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Zygote</a:t>
            </a:r>
            <a:r>
              <a:rPr kumimoji="1" lang="zh-CN" altLang="en-US"/>
              <a:t>进程启动之后，首要任务就是启动虚拟机，注册</a:t>
            </a:r>
            <a:r>
              <a:rPr kumimoji="1" lang="en-US" altLang="zh-CN"/>
              <a:t>jni</a:t>
            </a:r>
            <a:r>
              <a:rPr kumimoji="1" lang="zh-CN" altLang="en-US"/>
              <a:t>函数，这样就能执行</a:t>
            </a:r>
            <a:r>
              <a:rPr kumimoji="1" lang="en-US" altLang="zh-CN"/>
              <a:t>java</a:t>
            </a:r>
            <a:r>
              <a:rPr kumimoji="1" lang="zh-CN" altLang="en-US"/>
              <a:t>代码了。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在</a:t>
            </a:r>
            <a:r>
              <a:rPr kumimoji="1" lang="en-US" altLang="zh-CN"/>
              <a:t>java</a:t>
            </a:r>
            <a:r>
              <a:rPr kumimoji="1" lang="zh-CN" altLang="en-US"/>
              <a:t>代码中预加载系统资源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资源加载完了之后呢，就可以启动</a:t>
            </a:r>
            <a:r>
              <a:rPr kumimoji="1" lang="en-US" altLang="zh-CN"/>
              <a:t>systemServer</a:t>
            </a:r>
            <a:r>
              <a:rPr kumimoji="1" lang="zh-CN" altLang="en-US"/>
              <a:t>了，因为</a:t>
            </a:r>
            <a:r>
              <a:rPr kumimoji="1" lang="en-US" altLang="zh-CN"/>
              <a:t>systemServer</a:t>
            </a:r>
            <a:r>
              <a:rPr kumimoji="1" lang="zh-CN" altLang="en-US"/>
              <a:t>需要继承这些资源的。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最后，</a:t>
            </a:r>
            <a:r>
              <a:rPr kumimoji="1" lang="en-US" altLang="zh-CN"/>
              <a:t>zygote</a:t>
            </a:r>
            <a:r>
              <a:rPr kumimoji="1" lang="zh-CN" altLang="en-US"/>
              <a:t>就可以进入</a:t>
            </a:r>
            <a:r>
              <a:rPr kumimoji="1" lang="en-US" altLang="zh-CN"/>
              <a:t>socket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循环了。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不用死记硬背，只要知道</a:t>
            </a:r>
            <a:r>
              <a:rPr kumimoji="1" lang="en-US" altLang="zh-CN"/>
              <a:t>zygote</a:t>
            </a:r>
            <a:r>
              <a:rPr kumimoji="1" lang="zh-CN" altLang="en-US"/>
              <a:t>的作用两大块，一个是孵化</a:t>
            </a:r>
            <a:r>
              <a:rPr kumimoji="1" lang="en-US" altLang="zh-CN"/>
              <a:t>SystemServer</a:t>
            </a:r>
            <a:r>
              <a:rPr kumimoji="1" lang="zh-CN" altLang="en-US"/>
              <a:t>给应用提供服务，一个是孵化应用进程。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不论</a:t>
            </a:r>
            <a:r>
              <a:rPr kumimoji="1" lang="en-US" altLang="zh-CN"/>
              <a:t>systemServer</a:t>
            </a:r>
            <a:r>
              <a:rPr kumimoji="1" lang="zh-CN" altLang="en-US"/>
              <a:t>还是应用进程，都需要一些系统资源，所以在孵化进程之前，</a:t>
            </a:r>
            <a:r>
              <a:rPr kumimoji="1" lang="en-US" altLang="zh-CN"/>
              <a:t>zygote</a:t>
            </a:r>
            <a:r>
              <a:rPr kumimoji="1" lang="zh-CN" altLang="en-US"/>
              <a:t>要给这些资源准备好。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资源包括虚拟机，主题资源，系统常用的类，共享库等等。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说完了</a:t>
            </a:r>
            <a:r>
              <a:rPr kumimoji="1" lang="en-US" altLang="zh-CN"/>
              <a:t>zygote</a:t>
            </a:r>
            <a:r>
              <a:rPr kumimoji="1" lang="zh-CN" altLang="en-US"/>
              <a:t>的启动，我们再来看看</a:t>
            </a:r>
            <a:r>
              <a:rPr kumimoji="1" lang="en-US" altLang="zh-CN"/>
              <a:t>SystemServer</a:t>
            </a:r>
            <a:r>
              <a:rPr kumimoji="1" lang="zh-CN" altLang="en-US"/>
              <a:t>是怎么启动的，</a:t>
            </a:r>
            <a:r>
              <a:rPr kumimoji="1" lang="en-US" altLang="zh-CN"/>
              <a:t>SystemServer</a:t>
            </a:r>
            <a:r>
              <a:rPr kumimoji="1" lang="zh-CN" altLang="en-US"/>
              <a:t>是由</a:t>
            </a:r>
            <a:r>
              <a:rPr kumimoji="1" lang="en-US" altLang="zh-CN"/>
              <a:t>zygote</a:t>
            </a:r>
            <a:r>
              <a:rPr kumimoji="1" lang="zh-CN" altLang="en-US"/>
              <a:t>启动起来的一个系统进程。</a:t>
            </a:r>
            <a:endParaRPr kumimoji="1" lang="en-US" altLang="zh-CN"/>
          </a:p>
          <a:p>
            <a:r>
              <a:rPr kumimoji="1" lang="zh-CN" altLang="en-US"/>
              <a:t>要注意一下，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SystemServer</a:t>
            </a:r>
            <a:r>
              <a:rPr kumimoji="1" lang="zh-CN" altLang="en-US"/>
              <a:t>进程是</a:t>
            </a:r>
            <a:r>
              <a:rPr kumimoji="1" lang="en-US" altLang="zh-CN"/>
              <a:t>zygote</a:t>
            </a:r>
            <a:r>
              <a:rPr kumimoji="1" lang="zh-CN" altLang="en-US"/>
              <a:t>通过</a:t>
            </a:r>
            <a:r>
              <a:rPr kumimoji="1" lang="en-US" altLang="zh-CN"/>
              <a:t>fork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handle</a:t>
            </a:r>
            <a:r>
              <a:rPr kumimoji="1" lang="zh-CN" altLang="en-US"/>
              <a:t>创建的，这个和</a:t>
            </a:r>
            <a:r>
              <a:rPr kumimoji="1" lang="en-US" altLang="zh-CN"/>
              <a:t>zygote</a:t>
            </a:r>
            <a:r>
              <a:rPr kumimoji="1" lang="zh-CN" altLang="en-US"/>
              <a:t>是有区别的</a:t>
            </a:r>
            <a:endParaRPr kumimoji="1" lang="en-US" altLang="zh-CN"/>
          </a:p>
          <a:p>
            <a:r>
              <a:rPr kumimoji="1" lang="en-US" altLang="zh-CN"/>
              <a:t>Zygote</a:t>
            </a:r>
            <a:r>
              <a:rPr kumimoji="1" lang="zh-CN" altLang="en-US"/>
              <a:t>是由</a:t>
            </a:r>
            <a:r>
              <a:rPr kumimoji="1" lang="en-US" altLang="zh-CN"/>
              <a:t>Init</a:t>
            </a:r>
            <a:r>
              <a:rPr kumimoji="1" lang="zh-CN" altLang="en-US"/>
              <a:t>进程是通过</a:t>
            </a:r>
            <a:r>
              <a:rPr kumimoji="1" lang="en-US" altLang="zh-CN"/>
              <a:t>fork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execve</a:t>
            </a:r>
            <a:r>
              <a:rPr kumimoji="1" lang="zh-CN" altLang="en-US"/>
              <a:t>创建的</a:t>
            </a:r>
            <a:endParaRPr kumimoji="1" lang="en-US" altLang="zh-CN"/>
          </a:p>
          <a:p>
            <a:r>
              <a:rPr kumimoji="1" lang="zh-CN" altLang="en-US"/>
              <a:t>所以</a:t>
            </a:r>
            <a:r>
              <a:rPr kumimoji="1" lang="en-US" altLang="zh-CN"/>
              <a:t>Zygote</a:t>
            </a:r>
            <a:r>
              <a:rPr kumimoji="1" lang="zh-CN" altLang="en-US"/>
              <a:t>进程没有继承</a:t>
            </a:r>
            <a:r>
              <a:rPr kumimoji="1" lang="en-US" altLang="zh-CN"/>
              <a:t>init</a:t>
            </a:r>
            <a:r>
              <a:rPr kumimoji="1" lang="zh-CN" altLang="en-US"/>
              <a:t>进程的任何东西，而</a:t>
            </a:r>
            <a:r>
              <a:rPr kumimoji="1" lang="en-US" altLang="zh-CN"/>
              <a:t>systemServer</a:t>
            </a:r>
            <a:r>
              <a:rPr kumimoji="1" lang="zh-CN" altLang="en-US"/>
              <a:t>继承了</a:t>
            </a:r>
            <a:r>
              <a:rPr kumimoji="1" lang="en-US" altLang="zh-CN"/>
              <a:t>zygote</a:t>
            </a:r>
            <a:r>
              <a:rPr kumimoji="1" lang="zh-CN" altLang="en-US"/>
              <a:t>进程中的大笔资源。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SystemServer</a:t>
            </a:r>
            <a:r>
              <a:rPr kumimoji="1" lang="zh-CN" altLang="en-US"/>
              <a:t>进程启动之后，做的事比较多，不过从大的方面来说只有这么几块，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首先是启动</a:t>
            </a:r>
            <a:r>
              <a:rPr kumimoji="1" lang="en-US" altLang="zh-CN"/>
              <a:t>binder</a:t>
            </a:r>
            <a:r>
              <a:rPr kumimoji="1" lang="zh-CN" altLang="en-US"/>
              <a:t>线程，这个是为了之后能和其他进程进行</a:t>
            </a:r>
            <a:r>
              <a:rPr kumimoji="1" lang="en-US" altLang="zh-CN"/>
              <a:t>binder</a:t>
            </a:r>
            <a:r>
              <a:rPr kumimoji="1" lang="zh-CN" altLang="en-US"/>
              <a:t>通信的，比如应用进程，</a:t>
            </a:r>
            <a:r>
              <a:rPr kumimoji="1" lang="en-US" altLang="zh-CN"/>
              <a:t>servicemanager</a:t>
            </a:r>
            <a:r>
              <a:rPr kumimoji="1" lang="zh-CN" altLang="en-US"/>
              <a:t>进程。</a:t>
            </a:r>
            <a:endParaRPr kumimoji="1" lang="en-US" altLang="zh-CN"/>
          </a:p>
          <a:p>
            <a:r>
              <a:rPr kumimoji="1" lang="en-US" altLang="zh-CN"/>
              <a:t>Binder</a:t>
            </a:r>
            <a:r>
              <a:rPr kumimoji="1" lang="zh-CN" altLang="en-US"/>
              <a:t>线程启动之后，就是启动各类系统服务，这个是为了能让应用程序跑起来的，大大小小好几十个服务，都在这里面。</a:t>
            </a:r>
            <a:endParaRPr kumimoji="1" lang="en-US" altLang="zh-CN"/>
          </a:p>
          <a:p>
            <a:r>
              <a:rPr kumimoji="1" lang="zh-CN" altLang="en-US"/>
              <a:t>系统服务也启动完了，就可以进入</a:t>
            </a:r>
            <a:r>
              <a:rPr kumimoji="1" lang="en-US" altLang="zh-CN"/>
              <a:t>loop</a:t>
            </a:r>
            <a:r>
              <a:rPr kumimoji="1" lang="zh-CN" altLang="en-US"/>
              <a:t>循环，等待应用程序的调用了。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总之，</a:t>
            </a:r>
            <a:r>
              <a:rPr kumimoji="1" lang="en-US" altLang="zh-CN"/>
              <a:t>systemServer</a:t>
            </a:r>
            <a:r>
              <a:rPr kumimoji="1" lang="zh-CN" altLang="en-US"/>
              <a:t>启动的一切目标就是为了之后为应用程序提供系统服务。</a:t>
            </a:r>
            <a:endParaRPr kumimoji="1" lang="en-US" altLang="zh-CN"/>
          </a:p>
          <a:p>
            <a:r>
              <a:rPr kumimoji="1" lang="zh-CN" altLang="en-US"/>
              <a:t>了解这一点之后呢，你就能想清楚为什么他要这么启动了。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接下来，我们再讲讲这三个步骤的原理，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关于这个启动</a:t>
            </a:r>
            <a:r>
              <a:rPr kumimoji="1" lang="en-US" altLang="zh-CN"/>
              <a:t>binder</a:t>
            </a:r>
            <a:r>
              <a:rPr kumimoji="1" lang="zh-CN" altLang="en-US"/>
              <a:t>线程，有这么几个步骤，首先我们要打开</a:t>
            </a:r>
            <a:r>
              <a:rPr kumimoji="1" lang="en-US" altLang="zh-CN"/>
              <a:t>binder</a:t>
            </a:r>
            <a:r>
              <a:rPr kumimoji="1" lang="zh-CN" altLang="en-US"/>
              <a:t>驱动，这样呢</a:t>
            </a:r>
            <a:r>
              <a:rPr kumimoji="1" lang="en-US" altLang="zh-CN"/>
              <a:t>binder</a:t>
            </a:r>
            <a:r>
              <a:rPr kumimoji="1" lang="zh-CN" altLang="en-US"/>
              <a:t>驱动才会知道我们的存在，给我们建立一套档案。</a:t>
            </a:r>
            <a:endParaRPr kumimoji="1" lang="en-US" altLang="zh-CN"/>
          </a:p>
          <a:p>
            <a:r>
              <a:rPr kumimoji="1" lang="zh-CN" altLang="en-US"/>
              <a:t>然后呢，</a:t>
            </a:r>
            <a:r>
              <a:rPr kumimoji="1" lang="en-US" altLang="zh-CN"/>
              <a:t>binder</a:t>
            </a:r>
            <a:r>
              <a:rPr kumimoji="1" lang="zh-CN" altLang="en-US"/>
              <a:t>驱动会为我们分配内核缓冲区，用于跨进程通信的时候存储数据用的。</a:t>
            </a:r>
            <a:endParaRPr kumimoji="1" lang="en-US" altLang="zh-CN"/>
          </a:p>
          <a:p>
            <a:r>
              <a:rPr kumimoji="1" lang="zh-CN" altLang="en-US"/>
              <a:t>光这样还不行，因为</a:t>
            </a:r>
            <a:r>
              <a:rPr kumimoji="1" lang="en-US" altLang="zh-CN"/>
              <a:t>binder</a:t>
            </a:r>
            <a:r>
              <a:rPr kumimoji="1" lang="zh-CN" altLang="en-US"/>
              <a:t>请求随时都可能会来，所以我们要派专人等着，这就需要创建一个线程，并且告诉</a:t>
            </a:r>
            <a:r>
              <a:rPr kumimoji="1" lang="en-US" altLang="zh-CN"/>
              <a:t>binder</a:t>
            </a:r>
            <a:r>
              <a:rPr kumimoji="1" lang="zh-CN" altLang="en-US"/>
              <a:t>驱动，这个就是我们的专人，你有什么消息传达给他处理就好了。</a:t>
            </a:r>
            <a:endParaRPr kumimoji="1" lang="en-US" altLang="zh-CN"/>
          </a:p>
          <a:p>
            <a:r>
              <a:rPr kumimoji="1" lang="zh-CN" altLang="en-US"/>
              <a:t>最后一步呢，这个线程就开始干活了，不停地等消息，处理消息。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下面我们再看看典型的系统服务启动过程，这个和我们应用层的</a:t>
            </a:r>
            <a:r>
              <a:rPr kumimoji="1" lang="en-US" altLang="zh-CN"/>
              <a:t>service</a:t>
            </a:r>
            <a:r>
              <a:rPr kumimoji="1" lang="zh-CN" altLang="en-US"/>
              <a:t>有相似的地方，都是有一个</a:t>
            </a:r>
            <a:r>
              <a:rPr kumimoji="1" lang="en-US" altLang="zh-CN"/>
              <a:t>binder</a:t>
            </a:r>
            <a:r>
              <a:rPr kumimoji="1" lang="zh-CN" altLang="en-US"/>
              <a:t>句柄，不同的地方在于，为了方便应用程序能找到这个</a:t>
            </a:r>
            <a:r>
              <a:rPr kumimoji="1" lang="en-US" altLang="zh-CN"/>
              <a:t>binder</a:t>
            </a:r>
            <a:r>
              <a:rPr kumimoji="1" lang="zh-CN" altLang="en-US"/>
              <a:t>对象，系统服务的做法是给这个</a:t>
            </a:r>
            <a:r>
              <a:rPr kumimoji="1" lang="en-US" altLang="zh-CN"/>
              <a:t>binder</a:t>
            </a:r>
            <a:r>
              <a:rPr kumimoji="1" lang="zh-CN" altLang="en-US"/>
              <a:t>句柄托管到</a:t>
            </a:r>
            <a:r>
              <a:rPr kumimoji="1" lang="en-US" altLang="zh-CN"/>
              <a:t>ServiceManager</a:t>
            </a:r>
            <a:r>
              <a:rPr kumimoji="1" lang="zh-CN" altLang="en-US"/>
              <a:t>，而应用程序的</a:t>
            </a:r>
            <a:r>
              <a:rPr kumimoji="1" lang="en-US" altLang="zh-CN"/>
              <a:t>service</a:t>
            </a:r>
            <a:r>
              <a:rPr kumimoji="1" lang="zh-CN" altLang="en-US"/>
              <a:t>就没这个待遇了，只能是别人发起</a:t>
            </a:r>
            <a:r>
              <a:rPr kumimoji="1" lang="en-US" altLang="zh-CN"/>
              <a:t>bindService</a:t>
            </a:r>
            <a:r>
              <a:rPr kumimoji="1" lang="zh-CN" altLang="en-US"/>
              <a:t>调用，然后</a:t>
            </a:r>
            <a:r>
              <a:rPr kumimoji="1" lang="en-US" altLang="zh-CN"/>
              <a:t>service</a:t>
            </a:r>
            <a:r>
              <a:rPr kumimoji="1" lang="zh-CN" altLang="en-US"/>
              <a:t>给</a:t>
            </a:r>
            <a:r>
              <a:rPr kumimoji="1" lang="en-US" altLang="zh-CN"/>
              <a:t>binder</a:t>
            </a:r>
            <a:r>
              <a:rPr kumimoji="1" lang="zh-CN" altLang="en-US"/>
              <a:t>句柄返给别人，通过</a:t>
            </a:r>
            <a:r>
              <a:rPr kumimoji="1" lang="en-US" altLang="zh-CN"/>
              <a:t>AMS</a:t>
            </a:r>
            <a:r>
              <a:rPr kumimoji="1" lang="zh-CN" altLang="en-US"/>
              <a:t>转发的。我们要注意一下这个区别。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回到系统服务启动，一共有三件事要做，</a:t>
            </a:r>
            <a:endParaRPr kumimoji="1" lang="en-US" altLang="zh-CN"/>
          </a:p>
          <a:p>
            <a:r>
              <a:rPr kumimoji="1" lang="zh-CN" altLang="en-US"/>
              <a:t>一个是服务的初始化，包括初始化</a:t>
            </a:r>
            <a:r>
              <a:rPr kumimoji="1" lang="en-US" altLang="zh-CN"/>
              <a:t>binder</a:t>
            </a:r>
            <a:r>
              <a:rPr kumimoji="1" lang="zh-CN" altLang="en-US"/>
              <a:t>对象，还有根据启动的不同阶段执行不同的操作。</a:t>
            </a:r>
            <a:endParaRPr kumimoji="1" lang="en-US" altLang="zh-CN"/>
          </a:p>
          <a:p>
            <a:r>
              <a:rPr kumimoji="1" lang="zh-CN" altLang="en-US"/>
              <a:t>第二件事是启动工作线程，</a:t>
            </a:r>
            <a:endParaRPr kumimoji="1" lang="en-US" altLang="zh-CN"/>
          </a:p>
          <a:p>
            <a:r>
              <a:rPr kumimoji="1" lang="zh-CN" altLang="en-US"/>
              <a:t>启动工作线程是有多方面考虑，一方面是多线程同步的问题，因为应用程序跨进程调用过来是在</a:t>
            </a:r>
            <a:r>
              <a:rPr kumimoji="1" lang="en-US" altLang="zh-CN"/>
              <a:t>binder</a:t>
            </a:r>
            <a:r>
              <a:rPr kumimoji="1" lang="zh-CN" altLang="en-US"/>
              <a:t>线程池，通过</a:t>
            </a:r>
            <a:r>
              <a:rPr kumimoji="1" lang="en-US" altLang="zh-CN"/>
              <a:t>messageQueue</a:t>
            </a:r>
            <a:r>
              <a:rPr kumimoji="1" lang="zh-CN" altLang="en-US"/>
              <a:t>可以将来自不同进程的</a:t>
            </a:r>
            <a:r>
              <a:rPr kumimoji="1" lang="en-US" altLang="zh-CN"/>
              <a:t>binder</a:t>
            </a:r>
            <a:r>
              <a:rPr kumimoji="1" lang="zh-CN" altLang="en-US"/>
              <a:t>调用序列化，免得到处上锁。另外，对于相对比较耗时的操作，最好放到工作线程做，避免长时间占用</a:t>
            </a:r>
            <a:r>
              <a:rPr kumimoji="1" lang="en-US" altLang="zh-CN"/>
              <a:t>binder</a:t>
            </a:r>
            <a:r>
              <a:rPr kumimoji="1" lang="zh-CN" altLang="en-US"/>
              <a:t>线程。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注意一下，不可能每个服务都启动一个工作线程，这个不太现实，线程开太多了会内存溢出的。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systemServer</a:t>
            </a:r>
            <a:r>
              <a:rPr kumimoji="1" lang="zh-CN" altLang="en-US"/>
              <a:t>里面只开了几个工作线程，所以这里画的是虚线。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另一个呢，对于同步的</a:t>
            </a:r>
            <a:r>
              <a:rPr kumimoji="1" lang="en-US" altLang="zh-CN"/>
              <a:t>IPC</a:t>
            </a:r>
            <a:r>
              <a:rPr kumimoji="1" lang="zh-CN" altLang="en-US"/>
              <a:t>调用，是不能切换工作线程的，只能上锁。所以我们看到</a:t>
            </a:r>
            <a:r>
              <a:rPr kumimoji="1" lang="en-US" altLang="zh-CN"/>
              <a:t>AMS</a:t>
            </a:r>
            <a:r>
              <a:rPr kumimoji="1" lang="zh-CN" altLang="en-US"/>
              <a:t>里面所有的</a:t>
            </a:r>
            <a:r>
              <a:rPr kumimoji="1" lang="en-US" altLang="zh-CN"/>
              <a:t>IPC</a:t>
            </a:r>
            <a:r>
              <a:rPr kumimoji="1" lang="zh-CN" altLang="en-US"/>
              <a:t>调用基本上都是锁住整个</a:t>
            </a:r>
            <a:r>
              <a:rPr kumimoji="1" lang="en-US" altLang="zh-CN"/>
              <a:t>AMS</a:t>
            </a:r>
            <a:r>
              <a:rPr kumimoji="1" lang="zh-CN" altLang="en-US"/>
              <a:t>对象，包括广播分发，当消息很多的时候，可能会</a:t>
            </a:r>
            <a:r>
              <a:rPr kumimoji="1" lang="en-US" altLang="zh-CN"/>
              <a:t>ANR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好了，我们再往下看，第三个步骤是注册</a:t>
            </a:r>
            <a:r>
              <a:rPr kumimoji="1" lang="en-US" altLang="zh-CN"/>
              <a:t>binder</a:t>
            </a:r>
            <a:r>
              <a:rPr kumimoji="1" lang="zh-CN" altLang="en-US"/>
              <a:t>句柄到</a:t>
            </a:r>
            <a:r>
              <a:rPr kumimoji="1" lang="en-US" altLang="zh-CN"/>
              <a:t>ServiceManager</a:t>
            </a:r>
            <a:r>
              <a:rPr kumimoji="1" lang="zh-CN" altLang="en-US"/>
              <a:t>，这样应用程序就可以从</a:t>
            </a:r>
            <a:r>
              <a:rPr kumimoji="1" lang="en-US" altLang="zh-CN"/>
              <a:t>ServiceManager</a:t>
            </a:r>
            <a:r>
              <a:rPr kumimoji="1" lang="zh-CN" altLang="en-US"/>
              <a:t>中查询到系统服务的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句柄，就可以调用系统服务了。注意这个</a:t>
            </a:r>
            <a:r>
              <a:rPr kumimoji="1" lang="en-US" altLang="zh-CN"/>
              <a:t>ServiceManager</a:t>
            </a:r>
            <a:r>
              <a:rPr kumimoji="1" lang="zh-CN" altLang="en-US"/>
              <a:t>是放在一个单独进程的，跟</a:t>
            </a:r>
            <a:r>
              <a:rPr kumimoji="1" lang="en-US" altLang="zh-CN"/>
              <a:t>SystemServer</a:t>
            </a:r>
            <a:r>
              <a:rPr kumimoji="1" lang="zh-CN" altLang="en-US"/>
              <a:t>不是一个进程。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当所有的系统服务都启动完毕了，就可以启动桌面了。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系统服务启动说完了，咱们再说说</a:t>
            </a:r>
            <a:r>
              <a:rPr kumimoji="1" lang="en-US" altLang="zh-CN"/>
              <a:t>loop</a:t>
            </a:r>
            <a:r>
              <a:rPr kumimoji="1" lang="zh-CN" altLang="en-US"/>
              <a:t>循环。看这坨代码，这个</a:t>
            </a:r>
            <a:r>
              <a:rPr kumimoji="1" lang="en-US" altLang="zh-CN"/>
              <a:t>run</a:t>
            </a:r>
            <a:r>
              <a:rPr kumimoji="1" lang="zh-CN" altLang="en-US"/>
              <a:t>函数是</a:t>
            </a:r>
            <a:r>
              <a:rPr kumimoji="1" lang="en-US" altLang="zh-CN"/>
              <a:t>systemServer</a:t>
            </a:r>
            <a:r>
              <a:rPr kumimoji="1" lang="zh-CN" altLang="en-US"/>
              <a:t>启动后执行的主函数，我们省略了不少代码，只看跟</a:t>
            </a:r>
            <a:r>
              <a:rPr kumimoji="1" lang="en-US" altLang="zh-CN"/>
              <a:t>loop</a:t>
            </a:r>
            <a:r>
              <a:rPr kumimoji="1" lang="zh-CN" altLang="en-US"/>
              <a:t>有关的，</a:t>
            </a:r>
            <a:endParaRPr kumimoji="1" lang="en-US" altLang="zh-CN"/>
          </a:p>
          <a:p>
            <a:r>
              <a:rPr kumimoji="1" lang="zh-CN" altLang="en-US"/>
              <a:t>这里先</a:t>
            </a:r>
            <a:r>
              <a:rPr kumimoji="1" lang="en-US" altLang="zh-CN"/>
              <a:t>prepareMainLooper</a:t>
            </a:r>
            <a:r>
              <a:rPr kumimoji="1" lang="zh-CN" altLang="en-US"/>
              <a:t>，我们平时好像没调过这个函数，这个函数是主线程启动的时候调的，包括应用进程启动的时候，在主线程里也会调这个</a:t>
            </a:r>
            <a:r>
              <a:rPr kumimoji="1" lang="en-US" altLang="zh-CN"/>
              <a:t>prepareMainLooper</a:t>
            </a:r>
            <a:r>
              <a:rPr kumimoji="1" lang="zh-CN" altLang="en-US"/>
              <a:t>，咱们是不能调的，因为系统早已经帮我们给主线程的</a:t>
            </a:r>
            <a:r>
              <a:rPr kumimoji="1" lang="en-US" altLang="zh-CN"/>
              <a:t>looper</a:t>
            </a:r>
            <a:r>
              <a:rPr kumimoji="1" lang="zh-CN" altLang="en-US"/>
              <a:t>准备好了，你再去</a:t>
            </a:r>
            <a:r>
              <a:rPr kumimoji="1" lang="en-US" altLang="zh-CN"/>
              <a:t>prepare</a:t>
            </a:r>
            <a:r>
              <a:rPr kumimoji="1" lang="zh-CN" altLang="en-US"/>
              <a:t>一下就抛异常了。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这里给主线程的</a:t>
            </a:r>
            <a:r>
              <a:rPr kumimoji="1" lang="en-US" altLang="zh-CN"/>
              <a:t>looper</a:t>
            </a:r>
            <a:r>
              <a:rPr kumimoji="1" lang="zh-CN" altLang="en-US"/>
              <a:t>准备好了之后，中间给该做的准备工作都做好，然后主线程就进入</a:t>
            </a:r>
            <a:r>
              <a:rPr kumimoji="1" lang="en-US" altLang="zh-CN"/>
              <a:t>loop</a:t>
            </a:r>
            <a:r>
              <a:rPr kumimoji="1" lang="zh-CN" altLang="en-US"/>
              <a:t>循环了，永远不退出。</a:t>
            </a:r>
            <a:endParaRPr kumimoji="1" lang="en-US" altLang="zh-CN"/>
          </a:p>
          <a:p>
            <a:r>
              <a:rPr kumimoji="1" lang="zh-CN" altLang="en-US"/>
              <a:t>注意一下，主线程的</a:t>
            </a:r>
            <a:r>
              <a:rPr kumimoji="1" lang="en-US" altLang="zh-CN"/>
              <a:t>looper</a:t>
            </a:r>
            <a:r>
              <a:rPr kumimoji="1" lang="zh-CN" altLang="en-US"/>
              <a:t>是不能退出的，因为创建</a:t>
            </a:r>
            <a:r>
              <a:rPr kumimoji="1" lang="en-US" altLang="zh-CN"/>
              <a:t>mainLooper</a:t>
            </a:r>
            <a:r>
              <a:rPr kumimoji="1" lang="zh-CN" altLang="en-US"/>
              <a:t>的时候就传了一个</a:t>
            </a:r>
            <a:r>
              <a:rPr kumimoji="1" lang="en-US" altLang="zh-CN"/>
              <a:t>false</a:t>
            </a:r>
            <a:r>
              <a:rPr kumimoji="1" lang="zh-CN" altLang="en-US"/>
              <a:t>，这个参数的意思表示这个</a:t>
            </a:r>
            <a:r>
              <a:rPr kumimoji="1" lang="en-US" altLang="zh-CN"/>
              <a:t>looper</a:t>
            </a:r>
            <a:r>
              <a:rPr kumimoji="1" lang="zh-CN" altLang="en-US"/>
              <a:t>是否能退出，如果标记了不能退出，</a:t>
            </a:r>
            <a:endParaRPr kumimoji="1" lang="en-US" altLang="zh-CN"/>
          </a:p>
          <a:p>
            <a:r>
              <a:rPr kumimoji="1" lang="zh-CN" altLang="en-US"/>
              <a:t>你还调用</a:t>
            </a:r>
            <a:r>
              <a:rPr kumimoji="1" lang="en-US" altLang="zh-CN"/>
              <a:t>quit</a:t>
            </a:r>
            <a:r>
              <a:rPr kumimoji="1" lang="zh-CN" altLang="en-US"/>
              <a:t>去退出的话，会抛异常的。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所以我们看到这里</a:t>
            </a:r>
            <a:r>
              <a:rPr kumimoji="1" lang="en-US" altLang="zh-CN"/>
              <a:t>looper.loop</a:t>
            </a:r>
            <a:r>
              <a:rPr kumimoji="1" lang="zh-CN" altLang="en-US"/>
              <a:t>下面直接抛了个异常，因为这个理论上是执行不到的。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52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5913-3E5D-6A43-819A-327F9B93251E}" type="datetimeFigureOut">
              <a:rPr kumimoji="1" lang="zh-CN" altLang="en-US" smtClean="0"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330973"/>
            <a:ext cx="6858000" cy="481554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3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kumimoji="1" lang="en-US" altLang="zh-CN" sz="3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系统的启动？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8D77B-EE11-8340-A853-E475A739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69B98-C945-F742-9857-0E086C6A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启用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开放自己的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进入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419526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有哪些途径？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484915" y="1365444"/>
            <a:ext cx="6174171" cy="508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bindService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onServiceConnected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拿到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484916" y="2704689"/>
            <a:ext cx="6174170" cy="508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Parcel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readStrongBinder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拿到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484914" y="4043934"/>
            <a:ext cx="6174170" cy="508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拿到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如何拿到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binder?</a:t>
            </a:r>
            <a:endParaRPr kumimoji="1" lang="zh-CN" altLang="en-US" sz="3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424" y="1382963"/>
            <a:ext cx="78911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private static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IServiceManager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!=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 Find the service manager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= ServiceManagerNative.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asInterface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</a:p>
          <a:p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BinderInternal.</a:t>
            </a:r>
            <a:r>
              <a:rPr lang="en-US" altLang="zh-CN" sz="20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return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E8F7-BE4A-B048-B979-2755E168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如何拿到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binder?</a:t>
            </a:r>
            <a:endParaRPr kumimoji="1" lang="zh-CN" altLang="en-US" sz="3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FAB087-C0F1-7A4D-B482-42016B6EB720}"/>
              </a:ext>
            </a:extLst>
          </p:cNvPr>
          <p:cNvSpPr/>
          <p:nvPr/>
        </p:nvSpPr>
        <p:spPr>
          <a:xfrm>
            <a:off x="463138" y="1694587"/>
            <a:ext cx="8217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</a:t>
            </a: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android_os_BinderInternal_getContextObject(JNIEnv* env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clazz)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b = </a:t>
            </a:r>
            <a:r>
              <a:rPr lang="en-US" altLang="zh-CN" sz="1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ProcessState::self()-&gt;getContextObject(NULL)</a:t>
            </a:r>
            <a:r>
              <a:rPr lang="en-US" altLang="zh-CN" sz="18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javaObjectForIBinder(env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7B823-47F2-2641-A224-CF5C213422A6}"/>
              </a:ext>
            </a:extLst>
          </p:cNvPr>
          <p:cNvSpPr/>
          <p:nvPr/>
        </p:nvSpPr>
        <p:spPr>
          <a:xfrm>
            <a:off x="4824273" y="3617532"/>
            <a:ext cx="338592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getStrongProxyForHandle(0);</a:t>
            </a:r>
            <a:endParaRPr lang="zh-CN" altLang="en-US" sz="1800">
              <a:solidFill>
                <a:schemeClr val="bg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EBAE7C5-EF08-DE40-8143-EEA28CB0C3B5}"/>
              </a:ext>
            </a:extLst>
          </p:cNvPr>
          <p:cNvCxnSpPr/>
          <p:nvPr/>
        </p:nvCxnSpPr>
        <p:spPr>
          <a:xfrm>
            <a:off x="6495803" y="2612571"/>
            <a:ext cx="0" cy="8668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14478" y="639918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697" y="472964"/>
            <a:ext cx="6479628" cy="8513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9" name="圆角矩形 8"/>
          <p:cNvSpPr/>
          <p:nvPr/>
        </p:nvSpPr>
        <p:spPr>
          <a:xfrm>
            <a:off x="4155757" y="639917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14478" y="1806566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BinderProxy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697" y="1639611"/>
            <a:ext cx="6479628" cy="8513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4" name="圆角矩形 13"/>
          <p:cNvSpPr/>
          <p:nvPr/>
        </p:nvSpPr>
        <p:spPr>
          <a:xfrm>
            <a:off x="4155757" y="1806564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14478" y="2973213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BpBinder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0697" y="2806260"/>
            <a:ext cx="6479628" cy="8513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7" name="圆角矩形 16"/>
          <p:cNvSpPr/>
          <p:nvPr/>
        </p:nvSpPr>
        <p:spPr>
          <a:xfrm>
            <a:off x="4155757" y="2973213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BBinder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37256" y="697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25381" y="1864575"/>
            <a:ext cx="693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37256" y="3031223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30697" y="4339458"/>
            <a:ext cx="6479628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/dev/binder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2303307" y="3706576"/>
            <a:ext cx="189186" cy="5872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27" name="下箭头 26"/>
          <p:cNvSpPr/>
          <p:nvPr/>
        </p:nvSpPr>
        <p:spPr>
          <a:xfrm rot="10800000">
            <a:off x="5444586" y="3703213"/>
            <a:ext cx="189186" cy="5872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33372" y="3822867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62826" y="3822867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ontransact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2303307" y="1277579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2" name="下箭头 31"/>
          <p:cNvSpPr/>
          <p:nvPr/>
        </p:nvSpPr>
        <p:spPr>
          <a:xfrm>
            <a:off x="2300907" y="2431294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3" name="下箭头 32"/>
          <p:cNvSpPr/>
          <p:nvPr/>
        </p:nvSpPr>
        <p:spPr>
          <a:xfrm rot="10800000">
            <a:off x="5444585" y="1277579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5" name="下箭头 34"/>
          <p:cNvSpPr/>
          <p:nvPr/>
        </p:nvSpPr>
        <p:spPr>
          <a:xfrm rot="10800000">
            <a:off x="5444585" y="2431294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 animBg="1"/>
      <p:bldP spid="25" grpId="0" animBg="1"/>
      <p:bldP spid="27" grpId="0" animBg="1"/>
      <p:bldP spid="28" grpId="0"/>
      <p:bldP spid="29" grpId="0"/>
      <p:bldP spid="30" grpId="0" animBg="1"/>
      <p:bldP spid="32" grpId="0" animBg="1"/>
      <p:bldP spid="33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注册成为上下文管理者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99324" y="3832412"/>
            <a:ext cx="6545356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/dev/binder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9324" y="1603562"/>
            <a:ext cx="6545356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335519" y="2258411"/>
            <a:ext cx="472966" cy="1407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2" name="文本框 11"/>
          <p:cNvSpPr txBox="1"/>
          <p:nvPr/>
        </p:nvSpPr>
        <p:spPr>
          <a:xfrm>
            <a:off x="4701607" y="269743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endParaRPr kumimoji="1"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kumimoji="1" lang="zh-CN" altLang="en-US" sz="3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15612" y="1253353"/>
            <a:ext cx="3712780" cy="413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15609" y="2645650"/>
            <a:ext cx="3712780" cy="413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阻塞读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715609" y="3789288"/>
            <a:ext cx="3712780" cy="413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消息，发送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/>
          <p:cNvCxnSpPr>
            <a:stCxn id="4" idx="2"/>
          </p:cNvCxnSpPr>
          <p:nvPr/>
        </p:nvCxnSpPr>
        <p:spPr>
          <a:xfrm flipH="1">
            <a:off x="4571999" y="1667197"/>
            <a:ext cx="3" cy="97845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2"/>
          </p:cNvCxnSpPr>
          <p:nvPr/>
        </p:nvCxnSpPr>
        <p:spPr>
          <a:xfrm>
            <a:off x="4571999" y="3059494"/>
            <a:ext cx="0" cy="73257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</p:cNvCxnSpPr>
          <p:nvPr/>
        </p:nvCxnSpPr>
        <p:spPr>
          <a:xfrm>
            <a:off x="4571999" y="4203131"/>
            <a:ext cx="0" cy="67443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4571998" y="4869337"/>
            <a:ext cx="270662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7278624" y="2039876"/>
            <a:ext cx="0" cy="283768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4571998" y="2039874"/>
            <a:ext cx="270662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91138" y="3248527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binder_loop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kumimoji="1" lang="en-US" altLang="zh-CN" sz="3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3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系统的启动流程？</a:t>
            </a:r>
            <a:endParaRPr kumimoji="1"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960" y="1505744"/>
            <a:ext cx="7886700" cy="326350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要启动那几块？ 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怎么启动的？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为什么这么启动？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的启动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60" y="2825638"/>
            <a:ext cx="546100" cy="54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04" y="2055742"/>
            <a:ext cx="546100" cy="546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04" y="3595534"/>
            <a:ext cx="5461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技巧点拨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183" y="1550829"/>
            <a:ext cx="6993634" cy="326350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调理清晰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结论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细节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有技巧地引导面试官，掌握主动权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1520984"/>
            <a:ext cx="7886700" cy="326350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了解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有哪些主要系统进程及其作用（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熟悉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系统的总体启动流程（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深入理解系统进程的启动和工作原理（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系统启动涉及到哪些进程？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0606" y="1422559"/>
            <a:ext cx="6702788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SystemServer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是怎么启动的？</a:t>
            </a:r>
            <a:endParaRPr kumimoji="1"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0400" y="1320324"/>
            <a:ext cx="67032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启动虚拟机，注册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预加载系统资源</a:t>
            </a:r>
          </a:p>
          <a:p>
            <a:pPr>
              <a:lnSpc>
                <a:spcPct val="100000"/>
              </a:lnSpc>
            </a:pPr>
            <a:endParaRPr kumimoji="1"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是怎么启动的？</a:t>
            </a:r>
            <a:endParaRPr kumimoji="1"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0400" y="1359059"/>
            <a:ext cx="67032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启动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进入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  <a:p>
            <a:pPr>
              <a:lnSpc>
                <a:spcPct val="100000"/>
              </a:lnSpc>
            </a:pP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SystemServer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87620" y="1936142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87620" y="3058363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启动各类系统服务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387620" y="4180584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7" name="下箭头 6"/>
          <p:cNvSpPr/>
          <p:nvPr/>
        </p:nvSpPr>
        <p:spPr>
          <a:xfrm>
            <a:off x="5600883" y="2486698"/>
            <a:ext cx="228600" cy="48837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8" name="下箭头 7"/>
          <p:cNvSpPr/>
          <p:nvPr/>
        </p:nvSpPr>
        <p:spPr>
          <a:xfrm>
            <a:off x="5600883" y="3614363"/>
            <a:ext cx="228600" cy="48837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649039" y="2483977"/>
            <a:ext cx="1616038" cy="16160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3730" y="1190846"/>
            <a:ext cx="5357480" cy="366616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 rot="19071290">
            <a:off x="1736361" y="1736138"/>
            <a:ext cx="1248108" cy="4672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 rot="18924714">
            <a:off x="1773907" y="1589195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1855" y="1177556"/>
            <a:ext cx="1839991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SystemServer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  <p:bldP spid="9" grpId="0" animBg="1"/>
      <p:bldP spid="11" grpId="0" animBg="1"/>
      <p:bldP spid="1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5FB2-51C3-5341-AB25-99F194D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56405-DF6B-6B49-BCDC-1D76A949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打开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分配内核缓冲区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注册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线程进入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8301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启动系统服务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32659" y="2441051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启动工作线程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32659" y="3373834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句柄到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32659" y="1508268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服务的初始化</a:t>
            </a:r>
          </a:p>
        </p:txBody>
      </p:sp>
      <p:sp>
        <p:nvSpPr>
          <p:cNvPr id="11" name="矩形 10"/>
          <p:cNvSpPr/>
          <p:nvPr/>
        </p:nvSpPr>
        <p:spPr>
          <a:xfrm>
            <a:off x="1361209" y="2269671"/>
            <a:ext cx="6161810" cy="914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FBA16-E0EF-6245-A81E-512F3201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EDA2F6-C221-6C47-BC6E-FBAE05B38A31}"/>
              </a:ext>
            </a:extLst>
          </p:cNvPr>
          <p:cNvSpPr/>
          <p:nvPr/>
        </p:nvSpPr>
        <p:spPr>
          <a:xfrm>
            <a:off x="433450" y="1543487"/>
            <a:ext cx="8277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Looper.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prepareMainLooper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Loop forever.</a:t>
            </a:r>
            <a:br>
              <a:rPr lang="en-US" altLang="zh-CN" sz="18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throw 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RuntimeException(</a:t>
            </a:r>
            <a:r>
              <a:rPr lang="en-US" altLang="zh-CN" sz="18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"Main thread loop unexpectedly exited"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CCBF0-4F11-DA4E-9587-1DFEFE105AD5}"/>
              </a:ext>
            </a:extLst>
          </p:cNvPr>
          <p:cNvSpPr/>
          <p:nvPr/>
        </p:nvSpPr>
        <p:spPr>
          <a:xfrm>
            <a:off x="4049485" y="1827943"/>
            <a:ext cx="175541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-US" altLang="zh-CN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1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2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3778</Words>
  <Application>Microsoft Macintosh PowerPoint</Application>
  <PresentationFormat>全屏显示(16:9)</PresentationFormat>
  <Paragraphs>272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Microsoft YaHei</vt:lpstr>
      <vt:lpstr>Microsoft YaHei</vt:lpstr>
      <vt:lpstr>Arial</vt:lpstr>
      <vt:lpstr>Calibri</vt:lpstr>
      <vt:lpstr>Calibri Light</vt:lpstr>
      <vt:lpstr>Wingdings</vt:lpstr>
      <vt:lpstr>Office 主题​​</vt:lpstr>
      <vt:lpstr>说说Android系统的启动？</vt:lpstr>
      <vt:lpstr>这道题想考察什么？</vt:lpstr>
      <vt:lpstr>系统启动涉及到哪些进程？</vt:lpstr>
      <vt:lpstr>Zygote是怎么启动的？</vt:lpstr>
      <vt:lpstr>Zygote是怎么启动的？</vt:lpstr>
      <vt:lpstr>SystemServer是怎么启动的？</vt:lpstr>
      <vt:lpstr>启动binder线程</vt:lpstr>
      <vt:lpstr>启动系统服务</vt:lpstr>
      <vt:lpstr>进入loop循环</vt:lpstr>
      <vt:lpstr>ServiceManager是怎么启动的?</vt:lpstr>
      <vt:lpstr>Android获取binder有哪些途径？</vt:lpstr>
      <vt:lpstr>如何拿到ServiceManager的binder?</vt:lpstr>
      <vt:lpstr>如何拿到ServiceManager的binder?</vt:lpstr>
      <vt:lpstr>PowerPoint 演示文稿</vt:lpstr>
      <vt:lpstr>注册成为上下文管理者</vt:lpstr>
      <vt:lpstr>进入binder loop</vt:lpstr>
      <vt:lpstr>说说Android系统的启动流程？</vt:lpstr>
      <vt:lpstr>技巧点拨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SystemServer启动</dc:title>
  <dc:creator>Microsoft Office User</dc:creator>
  <cp:lastModifiedBy>Microsoft Office User</cp:lastModifiedBy>
  <cp:revision>905</cp:revision>
  <dcterms:created xsi:type="dcterms:W3CDTF">2019-01-28T07:57:00Z</dcterms:created>
  <dcterms:modified xsi:type="dcterms:W3CDTF">2019-03-03T13:12:11Z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