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59" r:id="rId6"/>
    <p:sldId id="260" r:id="rId7"/>
    <p:sldId id="267" r:id="rId8"/>
    <p:sldId id="268" r:id="rId9"/>
    <p:sldId id="269" r:id="rId10"/>
    <p:sldId id="270" r:id="rId11"/>
    <p:sldId id="265" r:id="rId12"/>
    <p:sldId id="266" r:id="rId13"/>
    <p:sldId id="274" r:id="rId14"/>
    <p:sldId id="271" r:id="rId15"/>
    <p:sldId id="272" r:id="rId16"/>
    <p:sldId id="273" r:id="rId17"/>
    <p:sldId id="275" r:id="rId1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52"/>
    <p:restoredTop sz="80757"/>
  </p:normalViewPr>
  <p:slideViewPr>
    <p:cSldViewPr snapToGrid="0" snapToObjects="1">
      <p:cViewPr varScale="1">
        <p:scale>
          <a:sx n="119" d="100"/>
          <a:sy n="119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E41B0-0C85-2542-A81B-0FAB4B31345F}" type="datetimeFigureOut">
              <a:t>2019/2/25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B5E2A-E331-534F-A714-011810974E9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897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这节课我们来看一下这道题，系统服务和</a:t>
            </a:r>
            <a:r>
              <a:rPr kumimoji="1" lang="en-US" altLang="zh-CN"/>
              <a:t>bind</a:t>
            </a:r>
            <a:r>
              <a:rPr kumimoji="1" lang="zh-CN" altLang="en-US"/>
              <a:t>的应用服务有什么区别？</a:t>
            </a:r>
            <a:endParaRPr kumimoji="1" lang="en-US" altLang="zh-CN"/>
          </a:p>
          <a:p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这道题综合性比较强，同时涉及到系统服务和应用服务，考察大家对这两种服务的认识。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关于系统服务部分我之前的课讲过，这节课呢仍然会和大家回顾一下。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B5E2A-E331-534F-A714-011810974E9D}" type="slidenum"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546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我们看下</a:t>
            </a:r>
            <a:r>
              <a:rPr kumimoji="1" lang="en-US" altLang="zh-CN"/>
              <a:t>service</a:t>
            </a:r>
            <a:r>
              <a:rPr kumimoji="1" lang="zh-CN" altLang="en-US"/>
              <a:t> </a:t>
            </a:r>
            <a:r>
              <a:rPr kumimoji="1" lang="en-US" altLang="zh-CN"/>
              <a:t>fetcher</a:t>
            </a:r>
            <a:r>
              <a:rPr kumimoji="1" lang="zh-CN" altLang="en-US"/>
              <a:t>的</a:t>
            </a:r>
            <a:r>
              <a:rPr kumimoji="1" lang="en-US" altLang="zh-CN"/>
              <a:t>getService</a:t>
            </a:r>
            <a:r>
              <a:rPr kumimoji="1" lang="zh-CN" altLang="en-US"/>
              <a:t>函数，这里每个</a:t>
            </a:r>
            <a:r>
              <a:rPr kumimoji="1" lang="en-US" altLang="zh-CN"/>
              <a:t>Context</a:t>
            </a:r>
            <a:r>
              <a:rPr kumimoji="1" lang="zh-CN" altLang="en-US"/>
              <a:t>背后都有一个</a:t>
            </a:r>
            <a:r>
              <a:rPr kumimoji="1" lang="en-US" altLang="zh-CN"/>
              <a:t>service</a:t>
            </a:r>
            <a:r>
              <a:rPr kumimoji="1" lang="zh-CN" altLang="en-US"/>
              <a:t>缓存，如果缓存里有了就直接返回，如果没有就调用</a:t>
            </a:r>
            <a:r>
              <a:rPr kumimoji="1" lang="en-US" altLang="zh-CN"/>
              <a:t>createService</a:t>
            </a:r>
            <a:r>
              <a:rPr kumimoji="1" lang="zh-CN" altLang="en-US"/>
              <a:t>，这个</a:t>
            </a:r>
            <a:r>
              <a:rPr kumimoji="1" lang="en-US" altLang="zh-CN"/>
              <a:t>createService</a:t>
            </a:r>
            <a:r>
              <a:rPr kumimoji="1" lang="zh-CN" altLang="en-US"/>
              <a:t>就会通过</a:t>
            </a:r>
            <a:r>
              <a:rPr kumimoji="1" lang="en-US" altLang="zh-CN"/>
              <a:t>IPC</a:t>
            </a:r>
            <a:r>
              <a:rPr kumimoji="1" lang="zh-CN" altLang="en-US"/>
              <a:t>调用去向</a:t>
            </a:r>
            <a:r>
              <a:rPr kumimoji="1" lang="en-US" altLang="zh-CN"/>
              <a:t>ServiceManager</a:t>
            </a:r>
            <a:r>
              <a:rPr kumimoji="1" lang="zh-CN" altLang="en-US"/>
              <a:t>查询，查到结果之后塞到这个缓存里。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我们注意一下，这个缓存的作用域是</a:t>
            </a:r>
            <a:r>
              <a:rPr kumimoji="1" lang="en-US" altLang="zh-CN"/>
              <a:t>Context</a:t>
            </a:r>
            <a:r>
              <a:rPr kumimoji="1" lang="zh-CN" altLang="en-US"/>
              <a:t>，这又引申出来一个问题，我们应用到底有多少个</a:t>
            </a:r>
            <a:r>
              <a:rPr kumimoji="1" lang="en-US" altLang="zh-CN"/>
              <a:t>context</a:t>
            </a:r>
            <a:r>
              <a:rPr kumimoji="1" lang="zh-CN" altLang="en-US"/>
              <a:t>，每个</a:t>
            </a:r>
            <a:r>
              <a:rPr kumimoji="1" lang="en-US" altLang="zh-CN"/>
              <a:t>Activity</a:t>
            </a:r>
            <a:r>
              <a:rPr kumimoji="1" lang="zh-CN" altLang="en-US"/>
              <a:t>一个</a:t>
            </a:r>
            <a:r>
              <a:rPr kumimoji="1" lang="en-US" altLang="zh-CN"/>
              <a:t>context</a:t>
            </a:r>
            <a:r>
              <a:rPr kumimoji="1" lang="zh-CN" altLang="en-US"/>
              <a:t>，每个</a:t>
            </a:r>
            <a:r>
              <a:rPr kumimoji="1" lang="en-US" altLang="zh-CN"/>
              <a:t>serbice</a:t>
            </a:r>
            <a:r>
              <a:rPr kumimoji="1" lang="zh-CN" altLang="en-US"/>
              <a:t>一个</a:t>
            </a:r>
            <a:r>
              <a:rPr kumimoji="1" lang="en-US" altLang="zh-CN"/>
              <a:t>context</a:t>
            </a:r>
            <a:r>
              <a:rPr kumimoji="1" lang="zh-CN" altLang="en-US"/>
              <a:t>，再加上</a:t>
            </a:r>
            <a:r>
              <a:rPr kumimoji="1" lang="en-US" altLang="zh-CN"/>
              <a:t>Applicaction</a:t>
            </a:r>
            <a:r>
              <a:rPr kumimoji="1" lang="zh-CN" altLang="en-US"/>
              <a:t>一个</a:t>
            </a:r>
            <a:r>
              <a:rPr kumimoji="1" lang="en-US" altLang="zh-CN"/>
              <a:t>context</a:t>
            </a:r>
            <a:r>
              <a:rPr kumimoji="1" lang="zh-CN" altLang="en-US"/>
              <a:t>。所以这就意味着有这么多个系统服务的缓存。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所以，我们如果要</a:t>
            </a:r>
            <a:r>
              <a:rPr kumimoji="1" lang="en-US" altLang="zh-CN"/>
              <a:t>hook</a:t>
            </a:r>
            <a:r>
              <a:rPr kumimoji="1" lang="zh-CN" altLang="en-US"/>
              <a:t>系统服务的话，最好还是别选这儿。不如来个釜底抽薪，直接打</a:t>
            </a:r>
            <a:r>
              <a:rPr kumimoji="1" lang="en-US" altLang="zh-CN"/>
              <a:t>ServiceManager</a:t>
            </a:r>
            <a:r>
              <a:rPr kumimoji="1" lang="zh-CN" altLang="en-US"/>
              <a:t>这个类的注意，代理对象直接塞到</a:t>
            </a:r>
            <a:r>
              <a:rPr kumimoji="1" lang="en-US" altLang="zh-CN"/>
              <a:t>ServiceManager</a:t>
            </a:r>
            <a:r>
              <a:rPr kumimoji="1" lang="zh-CN" altLang="en-US"/>
              <a:t>的缓存里，这样</a:t>
            </a:r>
            <a:r>
              <a:rPr kumimoji="1" lang="en-US" altLang="zh-CN"/>
              <a:t>ServiceFetcher</a:t>
            </a:r>
            <a:r>
              <a:rPr kumimoji="1" lang="zh-CN" altLang="en-US"/>
              <a:t>不管传的是哪个</a:t>
            </a:r>
            <a:r>
              <a:rPr kumimoji="1" lang="en-US" altLang="zh-CN"/>
              <a:t>context</a:t>
            </a:r>
            <a:r>
              <a:rPr kumimoji="1" lang="zh-CN" altLang="en-US"/>
              <a:t>都没事，反正都是从</a:t>
            </a:r>
            <a:r>
              <a:rPr kumimoji="1" lang="en-US" altLang="zh-CN"/>
              <a:t>Servicemanager</a:t>
            </a:r>
            <a:r>
              <a:rPr kumimoji="1" lang="zh-CN" altLang="en-US"/>
              <a:t>里拿的</a:t>
            </a:r>
            <a:r>
              <a:rPr kumimoji="1" lang="en-US" altLang="zh-CN"/>
              <a:t>binder</a:t>
            </a:r>
            <a:r>
              <a:rPr kumimoji="1" lang="zh-CN" altLang="en-US"/>
              <a:t>再封装的。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B5E2A-E331-534F-A714-011810974E9D}" type="slidenum">
              <a:rPr lang="en-US" altLang="zh-CN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7445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好了，系统服务怎么用的我们说完了，再来看下</a:t>
            </a:r>
            <a:r>
              <a:rPr kumimoji="1" lang="en-US" altLang="zh-CN"/>
              <a:t>bind</a:t>
            </a:r>
            <a:r>
              <a:rPr kumimoji="1" lang="zh-CN" altLang="en-US"/>
              <a:t>的应用服务是怎么用的？</a:t>
            </a:r>
            <a:endParaRPr kumimoji="1" lang="en-US" altLang="zh-CN"/>
          </a:p>
          <a:p>
            <a:r>
              <a:rPr kumimoji="1" lang="zh-CN" altLang="en-US"/>
              <a:t>这个跟系统服务比较类似，唯一的区别是获取</a:t>
            </a:r>
            <a:r>
              <a:rPr kumimoji="1" lang="en-US" altLang="zh-CN"/>
              <a:t>binder</a:t>
            </a:r>
            <a:r>
              <a:rPr kumimoji="1" lang="zh-CN" altLang="en-US"/>
              <a:t>句柄的方式不同，系统服务是从</a:t>
            </a:r>
            <a:r>
              <a:rPr kumimoji="1" lang="en-US" altLang="zh-CN"/>
              <a:t>ServiceManager</a:t>
            </a:r>
            <a:r>
              <a:rPr kumimoji="1" lang="zh-CN" altLang="en-US"/>
              <a:t>里面取的，这里是通过</a:t>
            </a:r>
            <a:r>
              <a:rPr kumimoji="1" lang="en-US" altLang="zh-CN"/>
              <a:t>bindService</a:t>
            </a:r>
            <a:r>
              <a:rPr kumimoji="1" lang="zh-CN" altLang="en-US"/>
              <a:t>的回调获取的。</a:t>
            </a:r>
            <a:endParaRPr kumimoji="1" lang="en-US" altLang="zh-CN"/>
          </a:p>
          <a:p>
            <a:r>
              <a:rPr kumimoji="1" lang="zh-CN" altLang="en-US"/>
              <a:t>不过拿到回调的</a:t>
            </a:r>
            <a:r>
              <a:rPr kumimoji="1" lang="en-US" altLang="zh-CN"/>
              <a:t>Binder</a:t>
            </a:r>
            <a:r>
              <a:rPr kumimoji="1" lang="zh-CN" altLang="en-US"/>
              <a:t>之后呢，大家都一样了，都要封装好一个接口对象才能用。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B5E2A-E331-534F-A714-011810974E9D}" type="slidenum">
              <a:rPr lang="en-US" altLang="zh-CN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145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我们来看下这个</a:t>
            </a:r>
            <a:r>
              <a:rPr kumimoji="1" lang="en-US" altLang="zh-CN"/>
              <a:t>bindService</a:t>
            </a:r>
            <a:r>
              <a:rPr kumimoji="1" lang="zh-CN" altLang="en-US"/>
              <a:t>的流程图，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应用发起</a:t>
            </a:r>
            <a:r>
              <a:rPr kumimoji="1" lang="en-US" altLang="zh-CN"/>
              <a:t>bindService</a:t>
            </a:r>
            <a:r>
              <a:rPr kumimoji="1" lang="zh-CN" altLang="en-US"/>
              <a:t>，这个请求送到了</a:t>
            </a:r>
            <a:r>
              <a:rPr kumimoji="1" lang="en-US" altLang="zh-CN"/>
              <a:t>Service</a:t>
            </a:r>
            <a:r>
              <a:rPr kumimoji="1" lang="zh-CN" altLang="en-US"/>
              <a:t>端，</a:t>
            </a:r>
            <a:r>
              <a:rPr kumimoji="1" lang="en-US" altLang="zh-CN"/>
              <a:t>Service</a:t>
            </a:r>
            <a:r>
              <a:rPr kumimoji="1" lang="zh-CN" altLang="en-US"/>
              <a:t>端返回一个</a:t>
            </a:r>
            <a:r>
              <a:rPr kumimoji="1" lang="en-US" altLang="zh-CN"/>
              <a:t>binder</a:t>
            </a:r>
            <a:r>
              <a:rPr kumimoji="1" lang="zh-CN" altLang="en-US"/>
              <a:t>句柄，通过</a:t>
            </a:r>
            <a:r>
              <a:rPr kumimoji="1" lang="en-US" altLang="zh-CN"/>
              <a:t>onServiceConnected</a:t>
            </a:r>
            <a:r>
              <a:rPr kumimoji="1" lang="zh-CN" altLang="en-US"/>
              <a:t>回调。这个过程好像很简单，就是个一去一回。但是大家注意一下，这里的箭头都是虚线的，表示这个通信过程只是逻辑上是这样的，物理层其实不是这样的，应用和</a:t>
            </a:r>
            <a:r>
              <a:rPr kumimoji="1" lang="en-US" altLang="zh-CN"/>
              <a:t>service</a:t>
            </a:r>
            <a:r>
              <a:rPr kumimoji="1" lang="zh-CN" altLang="en-US"/>
              <a:t>之间没有直接通信。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真实的通信过程是怎么样的呢？其实这里有个很重要的第三者，就是</a:t>
            </a:r>
            <a:r>
              <a:rPr kumimoji="1" lang="en-US" altLang="zh-CN"/>
              <a:t>AMS</a:t>
            </a:r>
            <a:r>
              <a:rPr kumimoji="1" lang="zh-CN" altLang="en-US"/>
              <a:t>这个系统服务，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首先这个</a:t>
            </a:r>
            <a:r>
              <a:rPr kumimoji="1" lang="en-US" altLang="zh-CN"/>
              <a:t>bindService</a:t>
            </a:r>
            <a:r>
              <a:rPr kumimoji="1" lang="zh-CN" altLang="en-US"/>
              <a:t>请求是传给</a:t>
            </a:r>
            <a:r>
              <a:rPr kumimoji="1" lang="en-US" altLang="zh-CN"/>
              <a:t>AMS</a:t>
            </a:r>
            <a:r>
              <a:rPr kumimoji="1" lang="zh-CN" altLang="en-US"/>
              <a:t>这个系统服务了，</a:t>
            </a:r>
            <a:r>
              <a:rPr kumimoji="1" lang="en-US" altLang="zh-CN"/>
              <a:t>AMS</a:t>
            </a:r>
            <a:r>
              <a:rPr kumimoji="1" lang="zh-CN" altLang="en-US"/>
              <a:t>找到这个</a:t>
            </a:r>
            <a:r>
              <a:rPr kumimoji="1" lang="en-US" altLang="zh-CN"/>
              <a:t>service</a:t>
            </a:r>
            <a:r>
              <a:rPr kumimoji="1" lang="zh-CN" altLang="en-US"/>
              <a:t>，然后找这个</a:t>
            </a:r>
            <a:r>
              <a:rPr kumimoji="1" lang="en-US" altLang="zh-CN"/>
              <a:t>service</a:t>
            </a:r>
            <a:r>
              <a:rPr kumimoji="1" lang="zh-CN" altLang="en-US"/>
              <a:t>索要它的</a:t>
            </a:r>
            <a:r>
              <a:rPr kumimoji="1" lang="en-US" altLang="zh-CN"/>
              <a:t>binder</a:t>
            </a:r>
            <a:r>
              <a:rPr kumimoji="1" lang="zh-CN" altLang="en-US"/>
              <a:t>句柄，这个</a:t>
            </a:r>
            <a:r>
              <a:rPr kumimoji="1" lang="en-US" altLang="zh-CN"/>
              <a:t>service</a:t>
            </a:r>
            <a:r>
              <a:rPr kumimoji="1" lang="zh-CN" altLang="en-US"/>
              <a:t>收到请求后给</a:t>
            </a:r>
            <a:r>
              <a:rPr kumimoji="1" lang="en-US" altLang="zh-CN"/>
              <a:t>binder</a:t>
            </a:r>
            <a:r>
              <a:rPr kumimoji="1" lang="zh-CN" altLang="en-US"/>
              <a:t>句柄传给</a:t>
            </a:r>
            <a:r>
              <a:rPr kumimoji="1" lang="en-US" altLang="zh-CN"/>
              <a:t>AMS</a:t>
            </a:r>
            <a:r>
              <a:rPr kumimoji="1" lang="zh-CN" altLang="en-US"/>
              <a:t>，然后</a:t>
            </a:r>
            <a:r>
              <a:rPr kumimoji="1" lang="en-US" altLang="zh-CN"/>
              <a:t>AMS</a:t>
            </a:r>
            <a:r>
              <a:rPr kumimoji="1" lang="zh-CN" altLang="en-US"/>
              <a:t>再通过回调传递给调用</a:t>
            </a:r>
            <a:r>
              <a:rPr kumimoji="1" lang="en-US" altLang="zh-CN"/>
              <a:t>bindService</a:t>
            </a:r>
            <a:r>
              <a:rPr kumimoji="1" lang="zh-CN" altLang="en-US"/>
              <a:t>的这个应用，这个回调就是</a:t>
            </a:r>
            <a:r>
              <a:rPr kumimoji="1" lang="en-US" altLang="zh-CN"/>
              <a:t>onServiceConnected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好了，应用拿到</a:t>
            </a:r>
            <a:r>
              <a:rPr kumimoji="1" lang="en-US" altLang="zh-CN"/>
              <a:t>service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句柄之后，再调用服务提供的各种接口，我们看到这里仍然是虚线的，非常无语对不对，但是这时候的虚线就跟</a:t>
            </a:r>
            <a:r>
              <a:rPr kumimoji="1" lang="en-US" altLang="zh-CN"/>
              <a:t>AMS</a:t>
            </a:r>
            <a:r>
              <a:rPr kumimoji="1" lang="zh-CN" altLang="en-US"/>
              <a:t>没什么关系了，</a:t>
            </a:r>
            <a:r>
              <a:rPr kumimoji="1" lang="en-US" altLang="zh-CN"/>
              <a:t>AMS</a:t>
            </a:r>
            <a:r>
              <a:rPr kumimoji="1" lang="zh-CN" altLang="en-US"/>
              <a:t>可不背这个锅，应用调</a:t>
            </a:r>
            <a:r>
              <a:rPr kumimoji="1" lang="en-US" altLang="zh-CN"/>
              <a:t>service</a:t>
            </a:r>
            <a:r>
              <a:rPr kumimoji="1" lang="zh-CN" altLang="en-US"/>
              <a:t>的各种接口，又要通过一个新的第三者来转发了，这个就是</a:t>
            </a:r>
            <a:r>
              <a:rPr kumimoji="1" lang="en-US" altLang="zh-CN"/>
              <a:t>binder</a:t>
            </a:r>
            <a:r>
              <a:rPr kumimoji="1" lang="zh-CN" altLang="en-US"/>
              <a:t>驱动了。关于</a:t>
            </a:r>
            <a:r>
              <a:rPr kumimoji="1" lang="en-US" altLang="zh-CN"/>
              <a:t>binder</a:t>
            </a:r>
            <a:r>
              <a:rPr kumimoji="1" lang="zh-CN" altLang="en-US"/>
              <a:t>通信我们之后的课会讲，这里就只是提一下，大家知道有这么一回事就行了。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B5E2A-E331-534F-A714-011810974E9D}" type="slidenum">
              <a:rPr lang="en-US" altLang="zh-CN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2217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我们前面讲了服务怎么用，接下来再讲讲为什么能这么用？</a:t>
            </a:r>
            <a:endParaRPr kumimoji="1" lang="en-US" altLang="zh-CN"/>
          </a:p>
          <a:p>
            <a:r>
              <a:rPr kumimoji="1" lang="zh-CN" altLang="en-US"/>
              <a:t>服务为什么呢被别人用呢？有两点原因，一个是服务准备好了，一个是服务开放出来了。</a:t>
            </a:r>
            <a:endParaRPr kumimoji="1" lang="en-US" altLang="zh-CN"/>
          </a:p>
          <a:p>
            <a:r>
              <a:rPr kumimoji="1" lang="zh-CN" altLang="en-US"/>
              <a:t>这分别对应服务的启动，和服务的注册。所以我们需要想清楚系统服务和应用服务，在启动和注册方式上有什么不一样</a:t>
            </a:r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B5E2A-E331-534F-A714-011810974E9D}" type="slidenum">
              <a:rPr lang="en-US" altLang="zh-CN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9924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我们先看看系统服务是怎么做的，这一块呢前面的课已经讲过了，我们这再回顾一下，</a:t>
            </a:r>
            <a:endParaRPr kumimoji="1" lang="en-US" altLang="zh-CN"/>
          </a:p>
          <a:p>
            <a:r>
              <a:rPr kumimoji="1" lang="zh-CN" altLang="en-US"/>
              <a:t>首先启用</a:t>
            </a:r>
            <a:r>
              <a:rPr kumimoji="1" lang="en-US" altLang="zh-CN"/>
              <a:t>binder</a:t>
            </a:r>
            <a:r>
              <a:rPr kumimoji="1" lang="zh-CN" altLang="en-US"/>
              <a:t>机制，这个是</a:t>
            </a:r>
            <a:r>
              <a:rPr kumimoji="1" lang="en-US" altLang="zh-CN"/>
              <a:t>IPC</a:t>
            </a:r>
            <a:r>
              <a:rPr kumimoji="1" lang="zh-CN" altLang="en-US"/>
              <a:t>通信的基础，三个步骤，打开</a:t>
            </a:r>
            <a:r>
              <a:rPr kumimoji="1" lang="en-US" altLang="zh-CN"/>
              <a:t>binder</a:t>
            </a:r>
            <a:r>
              <a:rPr kumimoji="1" lang="zh-CN" altLang="en-US"/>
              <a:t>驱动，映射内存，注册</a:t>
            </a:r>
            <a:r>
              <a:rPr kumimoji="1" lang="en-US" altLang="zh-CN"/>
              <a:t>binder</a:t>
            </a:r>
            <a:r>
              <a:rPr kumimoji="1" lang="zh-CN" altLang="en-US"/>
              <a:t>线程。</a:t>
            </a:r>
            <a:endParaRPr kumimoji="1" lang="en-US" altLang="zh-CN"/>
          </a:p>
          <a:p>
            <a:r>
              <a:rPr kumimoji="1" lang="en-US" altLang="zh-CN"/>
              <a:t>systemServer</a:t>
            </a:r>
            <a:r>
              <a:rPr kumimoji="1" lang="zh-CN" altLang="en-US"/>
              <a:t>中的服务可能不需要专门考虑这个，因为</a:t>
            </a:r>
            <a:r>
              <a:rPr kumimoji="1" lang="en-US" altLang="zh-CN"/>
              <a:t>systemServer</a:t>
            </a:r>
            <a:r>
              <a:rPr kumimoji="1" lang="zh-CN" altLang="en-US"/>
              <a:t>都已经准备好了。</a:t>
            </a:r>
            <a:endParaRPr kumimoji="1" lang="en-US" altLang="zh-CN"/>
          </a:p>
          <a:p>
            <a:r>
              <a:rPr kumimoji="1" lang="zh-CN" altLang="en-US"/>
              <a:t>启用</a:t>
            </a:r>
            <a:r>
              <a:rPr kumimoji="1" lang="en-US" altLang="zh-CN"/>
              <a:t>binder</a:t>
            </a:r>
            <a:r>
              <a:rPr kumimoji="1" lang="zh-CN" altLang="en-US"/>
              <a:t>机制之后呢，然后是初始化服务，准备好</a:t>
            </a:r>
            <a:r>
              <a:rPr kumimoji="1" lang="en-US" altLang="zh-CN"/>
              <a:t>binder</a:t>
            </a:r>
            <a:r>
              <a:rPr kumimoji="1" lang="zh-CN" altLang="en-US"/>
              <a:t>句柄。</a:t>
            </a:r>
            <a:endParaRPr kumimoji="1" lang="en-US" altLang="zh-CN"/>
          </a:p>
          <a:p>
            <a:r>
              <a:rPr kumimoji="1" lang="zh-CN" altLang="en-US"/>
              <a:t>接着是注册过程，给</a:t>
            </a:r>
            <a:r>
              <a:rPr kumimoji="1" lang="en-US" altLang="zh-CN"/>
              <a:t>binder</a:t>
            </a:r>
            <a:r>
              <a:rPr kumimoji="1" lang="zh-CN" altLang="en-US"/>
              <a:t>句柄通过</a:t>
            </a:r>
            <a:r>
              <a:rPr kumimoji="1" lang="en-US" altLang="zh-CN"/>
              <a:t>IPC</a:t>
            </a:r>
            <a:r>
              <a:rPr kumimoji="1" lang="zh-CN" altLang="en-US"/>
              <a:t>调用注册到</a:t>
            </a:r>
            <a:r>
              <a:rPr kumimoji="1" lang="en-US" altLang="zh-CN"/>
              <a:t>Servicemanager</a:t>
            </a:r>
            <a:r>
              <a:rPr kumimoji="1" lang="zh-CN" altLang="en-US"/>
              <a:t>服务中。</a:t>
            </a:r>
            <a:endParaRPr kumimoji="1" lang="en-US" altLang="zh-CN"/>
          </a:p>
          <a:p>
            <a:r>
              <a:rPr kumimoji="1" lang="zh-CN" altLang="en-US"/>
              <a:t>最后进入</a:t>
            </a:r>
            <a:r>
              <a:rPr kumimoji="1" lang="en-US" altLang="zh-CN"/>
              <a:t>loop</a:t>
            </a:r>
            <a:r>
              <a:rPr kumimoji="1" lang="zh-CN" altLang="en-US"/>
              <a:t>循环，如果是给主线程注册成</a:t>
            </a:r>
            <a:r>
              <a:rPr kumimoji="1" lang="en-US" altLang="zh-CN"/>
              <a:t>binder</a:t>
            </a:r>
            <a:r>
              <a:rPr kumimoji="1" lang="zh-CN" altLang="en-US"/>
              <a:t>线程了，那主线程就进入</a:t>
            </a:r>
            <a:r>
              <a:rPr kumimoji="1" lang="en-US" altLang="zh-CN"/>
              <a:t>binder</a:t>
            </a:r>
            <a:r>
              <a:rPr kumimoji="1" lang="zh-CN" altLang="en-US"/>
              <a:t>循环了。如果是开了个子线程注册成</a:t>
            </a:r>
            <a:r>
              <a:rPr kumimoji="1" lang="en-US" altLang="zh-CN"/>
              <a:t>Binder</a:t>
            </a:r>
            <a:r>
              <a:rPr kumimoji="1" lang="zh-CN" altLang="en-US"/>
              <a:t>线程了，那么子线程进入</a:t>
            </a:r>
            <a:r>
              <a:rPr kumimoji="1" lang="en-US" altLang="zh-CN"/>
              <a:t>binder</a:t>
            </a:r>
            <a:r>
              <a:rPr kumimoji="1" lang="zh-CN" altLang="en-US"/>
              <a:t>循环，主线程也不能随便退出，也要阻塞在</a:t>
            </a:r>
            <a:r>
              <a:rPr kumimoji="1" lang="en-US" altLang="zh-CN"/>
              <a:t>looper</a:t>
            </a:r>
            <a:r>
              <a:rPr kumimoji="1" lang="zh-CN" altLang="en-US"/>
              <a:t>里，如果主线程退了，那进程就结束了。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这几条是使一个系统服务可用的关键操作，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B5E2A-E331-534F-A714-011810974E9D}" type="slidenum">
              <a:rPr lang="en-US" altLang="zh-CN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1275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再看看应用服务，为什么能这么用呢？有三个步骤，</a:t>
            </a:r>
            <a:endParaRPr kumimoji="1" lang="en-US" altLang="zh-CN"/>
          </a:p>
          <a:p>
            <a:r>
              <a:rPr kumimoji="1" lang="zh-CN" altLang="en-US"/>
              <a:t>先是启动服务进程，当然如果这个服务的进程已经存在了，那这一步就可以省了。</a:t>
            </a:r>
            <a:endParaRPr kumimoji="1" lang="en-US" altLang="zh-CN"/>
          </a:p>
          <a:p>
            <a:r>
              <a:rPr kumimoji="1" lang="zh-CN" altLang="en-US"/>
              <a:t>这个启动进程，是</a:t>
            </a:r>
            <a:r>
              <a:rPr kumimoji="1" lang="en-US" altLang="zh-CN"/>
              <a:t>AMS</a:t>
            </a:r>
            <a:r>
              <a:rPr kumimoji="1" lang="zh-CN" altLang="en-US"/>
              <a:t>向</a:t>
            </a:r>
            <a:r>
              <a:rPr kumimoji="1" lang="en-US" altLang="zh-CN"/>
              <a:t>zygote</a:t>
            </a:r>
            <a:r>
              <a:rPr kumimoji="1" lang="zh-CN" altLang="en-US"/>
              <a:t>发起的请求，</a:t>
            </a:r>
            <a:r>
              <a:rPr kumimoji="1" lang="en-US" altLang="zh-CN"/>
              <a:t>zygote</a:t>
            </a:r>
            <a:r>
              <a:rPr kumimoji="1" lang="zh-CN" altLang="en-US"/>
              <a:t>孵化出服务进程。</a:t>
            </a:r>
            <a:endParaRPr kumimoji="1" lang="en-US" altLang="zh-CN"/>
          </a:p>
          <a:p>
            <a:r>
              <a:rPr kumimoji="1" lang="zh-CN" altLang="en-US"/>
              <a:t>这个跟系统服务不一样，系统服务要么是</a:t>
            </a:r>
            <a:r>
              <a:rPr kumimoji="1" lang="en-US" altLang="zh-CN"/>
              <a:t>init</a:t>
            </a:r>
            <a:r>
              <a:rPr kumimoji="1" lang="zh-CN" altLang="en-US"/>
              <a:t>进程拉起来的，要么是不用考虑进程的事，安心待在</a:t>
            </a:r>
            <a:r>
              <a:rPr kumimoji="1" lang="en-US" altLang="zh-CN"/>
              <a:t>systemServer</a:t>
            </a:r>
            <a:r>
              <a:rPr kumimoji="1" lang="zh-CN" altLang="en-US"/>
              <a:t>里就好了。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进程启动之后呢，然后就是服务初始化，服务的生命周期回调，再准备好</a:t>
            </a:r>
            <a:r>
              <a:rPr kumimoji="1" lang="en-US" altLang="zh-CN"/>
              <a:t>binder</a:t>
            </a:r>
            <a:r>
              <a:rPr kumimoji="1" lang="zh-CN" altLang="en-US"/>
              <a:t>句柄。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最后服务向</a:t>
            </a:r>
            <a:r>
              <a:rPr kumimoji="1" lang="en-US" altLang="zh-CN"/>
              <a:t>AMS</a:t>
            </a:r>
            <a:r>
              <a:rPr kumimoji="1" lang="zh-CN" altLang="en-US"/>
              <a:t>发布自己的</a:t>
            </a:r>
            <a:r>
              <a:rPr kumimoji="1" lang="en-US" altLang="zh-CN"/>
              <a:t>binder</a:t>
            </a:r>
            <a:r>
              <a:rPr kumimoji="1" lang="zh-CN" altLang="en-US"/>
              <a:t>句柄，这个就相当于注册了，跟系统服务不一样，系统服务注册到</a:t>
            </a:r>
            <a:r>
              <a:rPr kumimoji="1" lang="en-US" altLang="zh-CN"/>
              <a:t>ServiceManager</a:t>
            </a:r>
            <a:r>
              <a:rPr kumimoji="1" lang="zh-CN" altLang="en-US"/>
              <a:t>，这个应用服务注册到</a:t>
            </a:r>
            <a:r>
              <a:rPr kumimoji="1" lang="en-US" altLang="zh-CN"/>
              <a:t>AMS</a:t>
            </a:r>
            <a:r>
              <a:rPr kumimoji="1" lang="zh-CN" altLang="en-US"/>
              <a:t>，也就是</a:t>
            </a:r>
            <a:r>
              <a:rPr kumimoji="1" lang="en-US" altLang="zh-CN"/>
              <a:t>systemServer</a:t>
            </a:r>
            <a:r>
              <a:rPr kumimoji="1" lang="zh-CN" altLang="en-US"/>
              <a:t>进程。</a:t>
            </a:r>
            <a:endParaRPr kumimoji="1" lang="en-US" altLang="zh-CN"/>
          </a:p>
          <a:p>
            <a:r>
              <a:rPr kumimoji="1" lang="zh-CN" altLang="en-US"/>
              <a:t>当应用调用</a:t>
            </a:r>
            <a:r>
              <a:rPr kumimoji="1" lang="en-US" altLang="zh-CN"/>
              <a:t>bindService</a:t>
            </a:r>
            <a:r>
              <a:rPr kumimoji="1" lang="zh-CN" altLang="en-US"/>
              <a:t>的时候，</a:t>
            </a:r>
            <a:r>
              <a:rPr kumimoji="1" lang="en-US" altLang="zh-CN"/>
              <a:t>AMS</a:t>
            </a:r>
            <a:r>
              <a:rPr kumimoji="1" lang="zh-CN" altLang="en-US"/>
              <a:t>通过</a:t>
            </a:r>
            <a:r>
              <a:rPr kumimoji="1" lang="en-US" altLang="zh-CN"/>
              <a:t>IPC</a:t>
            </a:r>
            <a:r>
              <a:rPr kumimoji="1" lang="zh-CN" altLang="en-US"/>
              <a:t>回调返回这个</a:t>
            </a:r>
            <a:r>
              <a:rPr kumimoji="1" lang="en-US" altLang="zh-CN"/>
              <a:t>binder</a:t>
            </a:r>
            <a:r>
              <a:rPr kumimoji="1" lang="zh-CN" altLang="en-US"/>
              <a:t>句柄。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B5E2A-E331-534F-A714-011810974E9D}" type="slidenum">
              <a:rPr lang="en-US" altLang="zh-CN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4706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好了，说完了原理，我们再回到这个面试题，系统服务和</a:t>
            </a:r>
            <a:r>
              <a:rPr kumimoji="1" lang="en-US" altLang="zh-CN"/>
              <a:t>bind</a:t>
            </a:r>
            <a:r>
              <a:rPr kumimoji="1" lang="zh-CN" altLang="en-US"/>
              <a:t>的应用服务有什么区别？</a:t>
            </a:r>
            <a:endParaRPr kumimoji="1" lang="en-US" altLang="zh-CN"/>
          </a:p>
          <a:p>
            <a:r>
              <a:rPr kumimoji="1" lang="zh-CN" altLang="en-US"/>
              <a:t>首先，我们可以说一下这两种服务在使用方式上有什么区别，这个是我们最应该答好的部分，毕竟平时开发的时候经常和这个打交道的。所以这个答好了可以算及格，给一颗星。</a:t>
            </a:r>
            <a:endParaRPr kumimoji="1" lang="en-US" altLang="zh-CN"/>
          </a:p>
          <a:p>
            <a:r>
              <a:rPr kumimoji="1" lang="zh-CN" altLang="en-US"/>
              <a:t>说完了使用，再可以更深入一点，说说注册原理，系统服务的注册我们应该还是挺熟的，不过应用服务的注册倒不是那么明显，如果你能了解清楚的话，那还是不错的，加一颗星，给</a:t>
            </a:r>
            <a:r>
              <a:rPr kumimoji="1" lang="en-US" altLang="zh-CN"/>
              <a:t>80</a:t>
            </a:r>
            <a:r>
              <a:rPr kumimoji="1" lang="zh-CN" altLang="en-US"/>
              <a:t>分。</a:t>
            </a:r>
            <a:endParaRPr kumimoji="1" lang="en-US" altLang="zh-CN"/>
          </a:p>
          <a:p>
            <a:r>
              <a:rPr kumimoji="1" lang="zh-CN" altLang="en-US"/>
              <a:t>最后，如果你还能更全面一点，说说这两种服务的启动方式上的区别，那就完美了，再多一颗星，满分就到手了。</a:t>
            </a:r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B5E2A-E331-534F-A714-011810974E9D}" type="slidenum">
              <a:rPr lang="en-US" altLang="zh-CN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470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好了，这节课就结束了，同时呢我们这一章也就讲完了，大家回顾一下，我们一共讲了哪几个题目，</a:t>
            </a:r>
            <a:endParaRPr kumimoji="1" lang="en-US" altLang="zh-CN"/>
          </a:p>
          <a:p>
            <a:r>
              <a:rPr kumimoji="1" lang="zh-CN" altLang="en-US"/>
              <a:t>首先，第一节课是谈谈对</a:t>
            </a:r>
            <a:r>
              <a:rPr kumimoji="1" lang="en-US" altLang="zh-CN"/>
              <a:t>zygote</a:t>
            </a:r>
            <a:r>
              <a:rPr kumimoji="1" lang="zh-CN" altLang="en-US"/>
              <a:t>的理解，重点考察</a:t>
            </a:r>
            <a:r>
              <a:rPr kumimoji="1" lang="en-US" altLang="zh-CN"/>
              <a:t>zygote</a:t>
            </a:r>
            <a:r>
              <a:rPr kumimoji="1" lang="zh-CN" altLang="en-US"/>
              <a:t>的作用，启动和工作原理</a:t>
            </a:r>
            <a:endParaRPr kumimoji="1" lang="en-US" altLang="zh-CN"/>
          </a:p>
          <a:p>
            <a:r>
              <a:rPr kumimoji="1" lang="zh-CN" altLang="en-US"/>
              <a:t>第二节课呢说说</a:t>
            </a:r>
            <a:r>
              <a:rPr kumimoji="1" lang="en-US" altLang="zh-CN"/>
              <a:t>Android</a:t>
            </a:r>
            <a:r>
              <a:rPr kumimoji="1" lang="zh-CN" altLang="en-US"/>
              <a:t>系统的启动，重点考察</a:t>
            </a:r>
            <a:r>
              <a:rPr kumimoji="1" lang="en-US" altLang="zh-CN"/>
              <a:t>Android</a:t>
            </a:r>
            <a:r>
              <a:rPr kumimoji="1" lang="zh-CN" altLang="en-US"/>
              <a:t>重要系统进程的启动原理</a:t>
            </a:r>
            <a:endParaRPr kumimoji="1" lang="en-US" altLang="zh-CN"/>
          </a:p>
          <a:p>
            <a:r>
              <a:rPr kumimoji="1" lang="zh-CN" altLang="en-US"/>
              <a:t>第三节课呢是关于怎么添加一个系统服务，重点考察系统服务的启动和注册原理</a:t>
            </a:r>
            <a:endParaRPr kumimoji="1" lang="en-US" altLang="zh-CN"/>
          </a:p>
          <a:p>
            <a:r>
              <a:rPr kumimoji="1" lang="zh-CN" altLang="en-US"/>
              <a:t>第四节课呢是关于系统服务和</a:t>
            </a:r>
            <a:r>
              <a:rPr kumimoji="1" lang="en-US" altLang="zh-CN"/>
              <a:t>Bind</a:t>
            </a:r>
            <a:r>
              <a:rPr kumimoji="1" lang="zh-CN" altLang="en-US"/>
              <a:t>的应用服务的区别，重点考察这两种服务的使用，启动和注册原理。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可以看到，这一章主要都是讲的</a:t>
            </a:r>
            <a:r>
              <a:rPr kumimoji="1" lang="en-US" altLang="zh-CN"/>
              <a:t>Android</a:t>
            </a:r>
            <a:r>
              <a:rPr kumimoji="1" lang="zh-CN" altLang="en-US"/>
              <a:t>系统进程相关的内容，下一个章节，我们来讲讲应用进程相关的内容，我们拭目以待吧。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B5E2A-E331-534F-A714-011810974E9D}" type="slidenum">
              <a:rPr lang="en-US" altLang="zh-CN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5078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首先我们还是说一说，这道题到底想考察什么？</a:t>
            </a:r>
            <a:endParaRPr kumimoji="1" lang="en-US" altLang="zh-CN"/>
          </a:p>
          <a:p>
            <a:r>
              <a:rPr kumimoji="1" lang="zh-CN" altLang="en-US"/>
              <a:t>首先对于一个服务来说，最重要的就是给别人用，如果连怎么用都不知道，那还是趁早歇菜了，所以这里了解系统服务和应用服务怎么用，这个是最基本的要求了。</a:t>
            </a:r>
            <a:endParaRPr kumimoji="1" lang="en-US" altLang="zh-CN"/>
          </a:p>
          <a:p>
            <a:r>
              <a:rPr kumimoji="1" lang="zh-CN" altLang="en-US"/>
              <a:t>在知道了怎么用的基础上，如果能再深入一点，对系统服务和应用服务的请求和使用的基本流程比较熟悉的话，就等达到一个中级的要求。</a:t>
            </a:r>
            <a:endParaRPr kumimoji="1" lang="en-US" altLang="zh-CN"/>
          </a:p>
          <a:p>
            <a:r>
              <a:rPr kumimoji="1" lang="zh-CN" altLang="en-US"/>
              <a:t>如果能再拔高一点，你需要了解更源头的东西，比如服务是怎么启动注册的，整个工作原理搞清楚，这个是比较高级的要求。</a:t>
            </a:r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B5E2A-E331-534F-A714-011810974E9D}" type="slidenum">
              <a:rPr lang="en-US" altLang="zh-CN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2874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我们来剖析一下这个问题，又是经典的三段式，这个套路屡试不爽。</a:t>
            </a:r>
            <a:endParaRPr kumimoji="1" lang="en-US" altLang="zh-CN"/>
          </a:p>
          <a:p>
            <a:r>
              <a:rPr kumimoji="1" lang="zh-CN" altLang="en-US"/>
              <a:t>这个问题是问我们系统服务和应用服务有什么区别？</a:t>
            </a:r>
            <a:endParaRPr kumimoji="1" lang="en-US" altLang="zh-CN"/>
          </a:p>
          <a:p>
            <a:r>
              <a:rPr kumimoji="1" lang="zh-CN" altLang="en-US"/>
              <a:t>首先我们要想一想，这两个东西是什么，干什么用的？这个是</a:t>
            </a:r>
            <a:r>
              <a:rPr kumimoji="1" lang="en-US" altLang="zh-CN"/>
              <a:t>what</a:t>
            </a:r>
            <a:r>
              <a:rPr kumimoji="1" lang="zh-CN" altLang="en-US"/>
              <a:t>的问题。</a:t>
            </a:r>
            <a:endParaRPr kumimoji="1" lang="en-US" altLang="zh-CN"/>
          </a:p>
          <a:p>
            <a:r>
              <a:rPr kumimoji="1" lang="zh-CN" altLang="en-US"/>
              <a:t>想清楚了之后，再想想，这两个东西，我们平时是怎么用的？这个是</a:t>
            </a:r>
            <a:r>
              <a:rPr kumimoji="1" lang="en-US" altLang="zh-CN"/>
              <a:t>how</a:t>
            </a:r>
            <a:r>
              <a:rPr kumimoji="1" lang="zh-CN" altLang="en-US"/>
              <a:t>的问题。</a:t>
            </a:r>
            <a:endParaRPr kumimoji="1" lang="en-US" altLang="zh-CN"/>
          </a:p>
          <a:p>
            <a:r>
              <a:rPr kumimoji="1" lang="zh-CN" altLang="en-US"/>
              <a:t>然后呢，再想想，为什么我们能这么用？一定是做了一些准备工作的，比如启动和注册。这个就是</a:t>
            </a:r>
            <a:r>
              <a:rPr kumimoji="1" lang="en-US" altLang="zh-CN"/>
              <a:t>why</a:t>
            </a:r>
            <a:r>
              <a:rPr kumimoji="1" lang="zh-CN" altLang="en-US"/>
              <a:t>的问题。</a:t>
            </a:r>
            <a:endParaRPr kumimoji="1" lang="en-US" altLang="zh-CN"/>
          </a:p>
          <a:p>
            <a:r>
              <a:rPr kumimoji="1" lang="zh-CN" altLang="en-US"/>
              <a:t>在这么几个问题上，我们再来对比系统服务和应用服务，看他们有什么区别？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B5E2A-E331-534F-A714-011810974E9D}" type="slidenum">
              <a:rPr lang="en-US" altLang="zh-CN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395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首先说说三段式里面的第一个问题</a:t>
            </a:r>
            <a:r>
              <a:rPr kumimoji="1" lang="en-US" altLang="zh-CN"/>
              <a:t>——</a:t>
            </a:r>
            <a:r>
              <a:rPr kumimoji="1" lang="zh-CN" altLang="en-US"/>
              <a:t>是什么？干什么用的？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系统服务是什么？是一个进程么，还是一个线程？</a:t>
            </a:r>
            <a:endParaRPr kumimoji="1" lang="en-US" altLang="zh-CN"/>
          </a:p>
          <a:p>
            <a:r>
              <a:rPr kumimoji="1" lang="zh-CN" altLang="en-US"/>
              <a:t>是一个进程么，明显不是，因为不是所有的服务都有单独的进程，</a:t>
            </a:r>
            <a:r>
              <a:rPr kumimoji="1" lang="en-US" altLang="zh-CN"/>
              <a:t>systemServer</a:t>
            </a:r>
            <a:r>
              <a:rPr kumimoji="1" lang="zh-CN" altLang="en-US"/>
              <a:t>一个进程里就跑了几十个系统服务。</a:t>
            </a:r>
            <a:endParaRPr kumimoji="1" lang="en-US" altLang="zh-CN"/>
          </a:p>
          <a:p>
            <a:r>
              <a:rPr kumimoji="1" lang="zh-CN" altLang="en-US"/>
              <a:t>那系统服务是一个线程么？也不是，不是所有的系统服务都有自己的工作线程，系统服务可能就跑在</a:t>
            </a:r>
            <a:r>
              <a:rPr kumimoji="1" lang="en-US" altLang="zh-CN"/>
              <a:t>binder</a:t>
            </a:r>
            <a:r>
              <a:rPr kumimoji="1" lang="zh-CN" altLang="en-US"/>
              <a:t>线程池里，被分派到哪个线程谁也说不准。</a:t>
            </a:r>
            <a:endParaRPr kumimoji="1" lang="en-US" altLang="zh-CN"/>
          </a:p>
          <a:p>
            <a:r>
              <a:rPr kumimoji="1" lang="zh-CN" altLang="en-US"/>
              <a:t>那系统服务是什么？其实可以认为就是一个</a:t>
            </a:r>
            <a:r>
              <a:rPr kumimoji="1" lang="en-US" altLang="zh-CN"/>
              <a:t>binder</a:t>
            </a:r>
            <a:r>
              <a:rPr kumimoji="1" lang="zh-CN" altLang="en-US"/>
              <a:t>句柄，这个</a:t>
            </a:r>
            <a:r>
              <a:rPr kumimoji="1" lang="en-US" altLang="zh-CN"/>
              <a:t>Binder</a:t>
            </a:r>
            <a:r>
              <a:rPr kumimoji="1" lang="zh-CN" altLang="en-US"/>
              <a:t>句柄不论你是单独放在一个进程里，还是和别的</a:t>
            </a:r>
            <a:r>
              <a:rPr kumimoji="1" lang="en-US" altLang="zh-CN"/>
              <a:t>binder</a:t>
            </a:r>
            <a:r>
              <a:rPr kumimoji="1" lang="zh-CN" altLang="en-US"/>
              <a:t>句柄混在一个进程里来个大杂烩都无所谓，总之就是给别人调的，也不管别人是同一个进程还是跨进程的。只要给这个</a:t>
            </a:r>
            <a:r>
              <a:rPr kumimoji="1" lang="en-US" altLang="zh-CN"/>
              <a:t>binder</a:t>
            </a:r>
            <a:r>
              <a:rPr kumimoji="1" lang="zh-CN" altLang="en-US"/>
              <a:t>句柄注册到</a:t>
            </a:r>
            <a:r>
              <a:rPr kumimoji="1" lang="en-US" altLang="zh-CN"/>
              <a:t>binder</a:t>
            </a:r>
            <a:r>
              <a:rPr kumimoji="1" lang="zh-CN" altLang="en-US"/>
              <a:t>驱动，它的生命就有了意义。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那应用服务是什么？是一个进程么？还是一个线程？</a:t>
            </a:r>
            <a:endParaRPr kumimoji="1" lang="en-US" altLang="zh-CN"/>
          </a:p>
          <a:p>
            <a:r>
              <a:rPr kumimoji="1" lang="zh-CN" altLang="en-US"/>
              <a:t>是一个进程么，同样不是，虽然一个应用服务可以单独放在一个进程里，但是一个应用进程里也可以开很多应用服务啊。</a:t>
            </a:r>
            <a:endParaRPr kumimoji="1" lang="en-US" altLang="zh-CN"/>
          </a:p>
          <a:p>
            <a:r>
              <a:rPr kumimoji="1" lang="zh-CN" altLang="en-US"/>
              <a:t>那是一个线程么？同样不是，一个服务里可以开很多线程啊？</a:t>
            </a:r>
            <a:endParaRPr kumimoji="1" lang="en-US" altLang="zh-CN"/>
          </a:p>
          <a:p>
            <a:r>
              <a:rPr kumimoji="1" lang="zh-CN" altLang="en-US"/>
              <a:t>那它是什么？其实可以认为他就是一个</a:t>
            </a:r>
            <a:r>
              <a:rPr kumimoji="1" lang="en-US" altLang="zh-CN"/>
              <a:t>AMS</a:t>
            </a:r>
            <a:r>
              <a:rPr kumimoji="1" lang="zh-CN" altLang="en-US"/>
              <a:t>里面注册的组件。</a:t>
            </a:r>
            <a:endParaRPr kumimoji="1" lang="en-US" altLang="zh-CN"/>
          </a:p>
          <a:p>
            <a:r>
              <a:rPr kumimoji="1" lang="zh-CN" altLang="en-US"/>
              <a:t>在这个应用服务里你可以开一堆后台任务，也可以装一个</a:t>
            </a:r>
            <a:r>
              <a:rPr kumimoji="1" lang="en-US" altLang="zh-CN"/>
              <a:t>binder</a:t>
            </a:r>
            <a:r>
              <a:rPr kumimoji="1" lang="zh-CN" altLang="en-US"/>
              <a:t>句柄。</a:t>
            </a:r>
            <a:endParaRPr kumimoji="1" lang="en-US" altLang="zh-CN"/>
          </a:p>
          <a:p>
            <a:r>
              <a:rPr kumimoji="1" lang="zh-CN" altLang="en-US"/>
              <a:t>就像一个在系统里注册过的容器，开后台任务是主动去调别人，而装</a:t>
            </a:r>
            <a:r>
              <a:rPr kumimoji="1" lang="en-US" altLang="zh-CN"/>
              <a:t>binder</a:t>
            </a:r>
            <a:r>
              <a:rPr kumimoji="1" lang="zh-CN" altLang="en-US"/>
              <a:t>句柄是等着别人来调自己。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是什么的问题说完了，我们再来说说干什么的问题？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B5E2A-E331-534F-A714-011810974E9D}" type="slidenum">
              <a:rPr lang="en-US" altLang="zh-CN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6762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这两个东西是干什么用的呢？</a:t>
            </a:r>
            <a:endParaRPr kumimoji="1" lang="en-US" altLang="zh-CN"/>
          </a:p>
          <a:p>
            <a:r>
              <a:rPr kumimoji="1" lang="zh-CN" altLang="en-US"/>
              <a:t>不论是系统服务还是应用服务，只要带服务两字的，都是给别人提供服务的，就是自己有一个特定的功能，可以开放出来，让别人能用。不过还是有一些细微差异，</a:t>
            </a:r>
            <a:endParaRPr kumimoji="1" lang="en-US" altLang="zh-CN"/>
          </a:p>
          <a:p>
            <a:r>
              <a:rPr kumimoji="1" lang="zh-CN" altLang="en-US"/>
              <a:t>系统服务呢开放了接口给别人用，这个别人可能是应用程序，也可能是系统，这个系统包括系统级的应用，或者别的系统服务，因为每个服务功能不一样，掌管的资源不一样，有些服务可能会依赖于别的一些服务，比较典型的</a:t>
            </a:r>
            <a:r>
              <a:rPr kumimoji="1" lang="en-US" altLang="zh-CN"/>
              <a:t>ServiceManager</a:t>
            </a:r>
            <a:r>
              <a:rPr kumimoji="1" lang="zh-CN" altLang="en-US"/>
              <a:t>这个服务，别的系统服务都要乖乖地给自己的</a:t>
            </a:r>
            <a:r>
              <a:rPr kumimoji="1" lang="en-US" altLang="zh-CN"/>
              <a:t>binder</a:t>
            </a:r>
            <a:r>
              <a:rPr kumimoji="1" lang="zh-CN" altLang="en-US"/>
              <a:t>句柄注册给它，同时应用程序也要到他这来访问获取系统服务的</a:t>
            </a:r>
            <a:r>
              <a:rPr kumimoji="1" lang="en-US" altLang="zh-CN"/>
              <a:t>binder</a:t>
            </a:r>
            <a:r>
              <a:rPr kumimoji="1" lang="zh-CN" altLang="en-US"/>
              <a:t>句柄。再比如说桌面这个系统级应用，需要访问</a:t>
            </a:r>
            <a:r>
              <a:rPr kumimoji="1" lang="en-US" altLang="zh-CN"/>
              <a:t>PackageManagerService</a:t>
            </a:r>
            <a:r>
              <a:rPr kumimoji="1" lang="zh-CN" altLang="en-US"/>
              <a:t>来获取所有应用的安装信息。</a:t>
            </a:r>
            <a:endParaRPr kumimoji="1" lang="en-US" altLang="zh-CN"/>
          </a:p>
          <a:p>
            <a:r>
              <a:rPr kumimoji="1" lang="zh-CN" altLang="en-US"/>
              <a:t>再来说下应用服务，应用服务呢也开放了接口给别人用，这个用的人可能是自己的应用，也可能是别人的应用，但总是不会是系统。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此外呢，系统服务生命周期很长，跟随系统一起启动，只要系统没崩，系统服务就能活得好好的。</a:t>
            </a:r>
            <a:endParaRPr kumimoji="1" lang="en-US" altLang="zh-CN"/>
          </a:p>
          <a:p>
            <a:r>
              <a:rPr kumimoji="1" lang="zh-CN" altLang="en-US"/>
              <a:t>但是应用服务就没这么好的命了，得靠应用自己给他启动起来，还要受系统条条框框的限制，可能一个不小心就被系统干掉了。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好了，这个问题到这儿，我们再来看下一个问题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B5E2A-E331-534F-A714-011810974E9D}" type="slidenum">
              <a:rPr lang="en-US" altLang="zh-CN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6719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这个是三段式的第二个问题，关于</a:t>
            </a:r>
            <a:r>
              <a:rPr kumimoji="1" lang="en-US" altLang="zh-CN"/>
              <a:t>how</a:t>
            </a:r>
            <a:r>
              <a:rPr kumimoji="1" lang="zh-CN" altLang="en-US"/>
              <a:t>的，也就是怎么用的？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这个我们应该都还挺熟的，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要用系统服务就是</a:t>
            </a:r>
            <a:r>
              <a:rPr kumimoji="1" lang="en-US" altLang="zh-CN"/>
              <a:t>getSystemService</a:t>
            </a:r>
            <a:r>
              <a:rPr kumimoji="1" lang="zh-CN" altLang="en-US"/>
              <a:t>，这个之前的课跟大家过了一遍代码，这里就不贴代码了，只说说大概原理，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这里以</a:t>
            </a:r>
            <a:r>
              <a:rPr kumimoji="1" lang="en-US" altLang="zh-CN"/>
              <a:t>PowerService</a:t>
            </a:r>
            <a:r>
              <a:rPr kumimoji="1" lang="zh-CN" altLang="en-US"/>
              <a:t>为例，首先从</a:t>
            </a:r>
            <a:r>
              <a:rPr kumimoji="1" lang="en-US" altLang="zh-CN"/>
              <a:t>ServiceManager</a:t>
            </a:r>
            <a:r>
              <a:rPr kumimoji="1" lang="zh-CN" altLang="en-US"/>
              <a:t>里根据系统服务名称查询到</a:t>
            </a:r>
            <a:r>
              <a:rPr kumimoji="1" lang="en-US" altLang="zh-CN"/>
              <a:t>binder</a:t>
            </a:r>
            <a:r>
              <a:rPr kumimoji="1" lang="zh-CN" altLang="en-US"/>
              <a:t>句柄，然后封装了一层服务接口对象，也就是</a:t>
            </a:r>
            <a:r>
              <a:rPr kumimoji="1" lang="en-US" altLang="zh-CN"/>
              <a:t>IPowerManager</a:t>
            </a:r>
            <a:r>
              <a:rPr kumimoji="1" lang="zh-CN" altLang="en-US"/>
              <a:t>，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然后返回的时候又封装了一层</a:t>
            </a:r>
            <a:r>
              <a:rPr kumimoji="1" lang="en-US" altLang="zh-CN"/>
              <a:t>PowerManager</a:t>
            </a:r>
            <a:r>
              <a:rPr kumimoji="1" lang="zh-CN" altLang="en-US"/>
              <a:t>，里面加了一些函数，然后捕获一下</a:t>
            </a:r>
            <a:r>
              <a:rPr kumimoji="1" lang="en-US" altLang="zh-CN"/>
              <a:t>IPC</a:t>
            </a:r>
            <a:r>
              <a:rPr kumimoji="1" lang="zh-CN" altLang="en-US"/>
              <a:t>调用的异常。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关于这个</a:t>
            </a:r>
            <a:r>
              <a:rPr kumimoji="1" lang="en-US" altLang="zh-CN"/>
              <a:t>ServiceManager</a:t>
            </a:r>
            <a:r>
              <a:rPr kumimoji="1" lang="zh-CN" altLang="en-US"/>
              <a:t>的</a:t>
            </a:r>
            <a:r>
              <a:rPr kumimoji="1" lang="en-US" altLang="zh-CN"/>
              <a:t>getService</a:t>
            </a:r>
            <a:r>
              <a:rPr kumimoji="1" lang="zh-CN" altLang="en-US"/>
              <a:t>函数我们再讲一讲，这个之前的课讲过，这里再回顾一下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B5E2A-E331-534F-A714-011810974E9D}" type="slidenum">
              <a:rPr lang="en-US" altLang="zh-CN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680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ServiceManager</a:t>
            </a:r>
            <a:r>
              <a:rPr kumimoji="1" lang="zh-CN" altLang="en-US"/>
              <a:t>的</a:t>
            </a:r>
            <a:r>
              <a:rPr kumimoji="1" lang="en-US" altLang="zh-CN"/>
              <a:t>getService</a:t>
            </a:r>
            <a:r>
              <a:rPr kumimoji="1" lang="zh-CN" altLang="en-US"/>
              <a:t>是怎么实现的呢？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我们要注意一点，调用</a:t>
            </a:r>
            <a:r>
              <a:rPr kumimoji="1" lang="en-US" altLang="zh-CN"/>
              <a:t>ServiceManager</a:t>
            </a:r>
            <a:r>
              <a:rPr kumimoji="1" lang="zh-CN" altLang="en-US"/>
              <a:t>类里面的函数不代表一定会跟</a:t>
            </a:r>
            <a:r>
              <a:rPr kumimoji="1" lang="en-US" altLang="zh-CN"/>
              <a:t>ServiceManager</a:t>
            </a:r>
            <a:r>
              <a:rPr kumimoji="1" lang="zh-CN" altLang="en-US"/>
              <a:t>进程通信，因为这有个缓存机制，就在应用进程里面，这有个</a:t>
            </a:r>
            <a:r>
              <a:rPr kumimoji="1" lang="en-US" altLang="zh-CN"/>
              <a:t>HashMap</a:t>
            </a:r>
            <a:r>
              <a:rPr kumimoji="1" lang="zh-CN" altLang="en-US"/>
              <a:t>，专门存放系统服务的</a:t>
            </a:r>
            <a:r>
              <a:rPr kumimoji="1" lang="en-US" altLang="zh-CN"/>
              <a:t>binder</a:t>
            </a:r>
            <a:r>
              <a:rPr kumimoji="1" lang="zh-CN" altLang="en-US"/>
              <a:t>句柄，通过服务名称就可以查到。如果查不到就通过</a:t>
            </a:r>
            <a:r>
              <a:rPr kumimoji="1" lang="en-US" altLang="zh-CN"/>
              <a:t>IPC</a:t>
            </a:r>
            <a:r>
              <a:rPr kumimoji="1" lang="zh-CN" altLang="en-US"/>
              <a:t>调用去</a:t>
            </a:r>
            <a:r>
              <a:rPr kumimoji="1" lang="en-US" altLang="zh-CN"/>
              <a:t>ServiceManager</a:t>
            </a:r>
            <a:r>
              <a:rPr kumimoji="1" lang="zh-CN" altLang="en-US"/>
              <a:t>进程里查。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但是有个地方很奇怪，正常逻辑的话，如果这真是个缓存，应该是缓存里查不到，去系统服务里取，取回来之后塞到缓存才对，但是这里直接返回了。我找了一下，整个</a:t>
            </a:r>
            <a:r>
              <a:rPr kumimoji="1" lang="en-US" altLang="zh-CN"/>
              <a:t>ServiceManager</a:t>
            </a:r>
            <a:r>
              <a:rPr kumimoji="1" lang="zh-CN" altLang="en-US"/>
              <a:t>的类里面只有一个地方往这个</a:t>
            </a:r>
            <a:r>
              <a:rPr kumimoji="1" lang="en-US" altLang="zh-CN"/>
              <a:t>cache</a:t>
            </a:r>
            <a:r>
              <a:rPr kumimoji="1" lang="zh-CN" altLang="en-US"/>
              <a:t>里面塞东西了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72C0A-B43B-1E4C-A542-3B82D3E2A870}" type="slidenum">
              <a:rPr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9010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就是这个</a:t>
            </a:r>
            <a:r>
              <a:rPr kumimoji="1" lang="en-US" altLang="zh-CN"/>
              <a:t>initServiceCache</a:t>
            </a:r>
            <a:r>
              <a:rPr kumimoji="1" lang="zh-CN" altLang="en-US"/>
              <a:t>，这个是什么时候调到的呢？应用程序刚启动的时候，会给自己的</a:t>
            </a:r>
            <a:r>
              <a:rPr kumimoji="1" lang="en-US" altLang="zh-CN"/>
              <a:t>binder</a:t>
            </a:r>
            <a:r>
              <a:rPr kumimoji="1" lang="zh-CN" altLang="en-US"/>
              <a:t>句柄注册到</a:t>
            </a:r>
            <a:r>
              <a:rPr kumimoji="1" lang="en-US" altLang="zh-CN"/>
              <a:t>AMS</a:t>
            </a:r>
            <a:r>
              <a:rPr kumimoji="1" lang="zh-CN" altLang="en-US"/>
              <a:t>，这个句柄是</a:t>
            </a:r>
            <a:r>
              <a:rPr kumimoji="1" lang="en-US" altLang="zh-CN"/>
              <a:t>IApplicationThread</a:t>
            </a:r>
            <a:r>
              <a:rPr kumimoji="1" lang="zh-CN" altLang="en-US"/>
              <a:t>，这样是为了和</a:t>
            </a:r>
            <a:r>
              <a:rPr kumimoji="1" lang="en-US" altLang="zh-CN"/>
              <a:t>AMS</a:t>
            </a:r>
            <a:r>
              <a:rPr kumimoji="1" lang="zh-CN" altLang="en-US"/>
              <a:t>双向通信，</a:t>
            </a:r>
            <a:r>
              <a:rPr kumimoji="1" lang="en-US" altLang="zh-CN"/>
              <a:t>AMS</a:t>
            </a:r>
            <a:r>
              <a:rPr kumimoji="1" lang="zh-CN" altLang="en-US"/>
              <a:t>收到之后呢就会通过这个</a:t>
            </a:r>
            <a:r>
              <a:rPr kumimoji="1" lang="en-US" altLang="zh-CN"/>
              <a:t>binder</a:t>
            </a:r>
            <a:r>
              <a:rPr kumimoji="1" lang="zh-CN" altLang="en-US"/>
              <a:t>句柄的</a:t>
            </a:r>
            <a:r>
              <a:rPr kumimoji="1" lang="en-US" altLang="zh-CN"/>
              <a:t>IPC</a:t>
            </a:r>
            <a:r>
              <a:rPr kumimoji="1" lang="zh-CN" altLang="en-US"/>
              <a:t>调用告诉应用你可以开始初始化了。也就是在这个时候</a:t>
            </a:r>
            <a:r>
              <a:rPr kumimoji="1" lang="en-US" altLang="zh-CN"/>
              <a:t>AMS</a:t>
            </a:r>
            <a:r>
              <a:rPr kumimoji="1" lang="zh-CN" altLang="en-US"/>
              <a:t>传了一个</a:t>
            </a:r>
            <a:r>
              <a:rPr kumimoji="1" lang="en-US" altLang="zh-CN"/>
              <a:t>map</a:t>
            </a:r>
            <a:r>
              <a:rPr kumimoji="1" lang="zh-CN" altLang="en-US"/>
              <a:t>过来，应用收到之后就调用了这个</a:t>
            </a:r>
            <a:r>
              <a:rPr kumimoji="1" lang="en-US" altLang="zh-CN"/>
              <a:t>initServiceCache</a:t>
            </a:r>
            <a:r>
              <a:rPr kumimoji="1" lang="zh-CN" altLang="en-US"/>
              <a:t>函数，给</a:t>
            </a:r>
            <a:r>
              <a:rPr kumimoji="1" lang="en-US" altLang="zh-CN"/>
              <a:t>map</a:t>
            </a:r>
            <a:r>
              <a:rPr kumimoji="1" lang="zh-CN" altLang="en-US"/>
              <a:t>里的东西都塞到</a:t>
            </a:r>
            <a:r>
              <a:rPr kumimoji="1" lang="en-US" altLang="zh-CN"/>
              <a:t>ServiceManager</a:t>
            </a:r>
            <a:r>
              <a:rPr kumimoji="1" lang="zh-CN" altLang="en-US"/>
              <a:t>类的那个</a:t>
            </a:r>
            <a:r>
              <a:rPr kumimoji="1" lang="en-US" altLang="zh-CN"/>
              <a:t>map</a:t>
            </a:r>
            <a:r>
              <a:rPr kumimoji="1" lang="zh-CN" altLang="en-US"/>
              <a:t>里了。</a:t>
            </a:r>
            <a:endParaRPr kumimoji="1" lang="en-US" altLang="zh-CN"/>
          </a:p>
          <a:p>
            <a:r>
              <a:rPr kumimoji="1" lang="zh-CN" altLang="en-US"/>
              <a:t>我们看看</a:t>
            </a:r>
            <a:r>
              <a:rPr kumimoji="1" lang="en-US" altLang="zh-CN"/>
              <a:t>AMS</a:t>
            </a:r>
            <a:r>
              <a:rPr kumimoji="1" lang="zh-CN" altLang="en-US"/>
              <a:t>传过来的</a:t>
            </a:r>
            <a:r>
              <a:rPr kumimoji="1" lang="en-US" altLang="zh-CN"/>
              <a:t>map</a:t>
            </a:r>
            <a:r>
              <a:rPr kumimoji="1" lang="zh-CN" altLang="en-US"/>
              <a:t>里面塞了哪些东西？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B5E2A-E331-534F-A714-011810974E9D}" type="slidenum">
              <a:rPr lang="en-US" altLang="zh-CN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1362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答案在这个函数里，结果不是我们预期的那样，</a:t>
            </a:r>
            <a:r>
              <a:rPr kumimoji="1" lang="en-US" altLang="zh-CN"/>
              <a:t>AMS</a:t>
            </a:r>
            <a:r>
              <a:rPr kumimoji="1" lang="zh-CN" altLang="en-US"/>
              <a:t>并没有给所有的系统服务都塞到里面，而且这个</a:t>
            </a:r>
            <a:r>
              <a:rPr kumimoji="1" lang="en-US" altLang="zh-CN"/>
              <a:t>isolated</a:t>
            </a:r>
            <a:r>
              <a:rPr kumimoji="1" lang="zh-CN" altLang="en-US"/>
              <a:t>标志通常都为</a:t>
            </a:r>
            <a:r>
              <a:rPr kumimoji="1" lang="en-US" altLang="zh-CN"/>
              <a:t>false</a:t>
            </a:r>
            <a:r>
              <a:rPr kumimoji="1" lang="zh-CN" altLang="en-US"/>
              <a:t>的，除非我们在</a:t>
            </a:r>
            <a:r>
              <a:rPr kumimoji="1" lang="en-US" altLang="zh-CN"/>
              <a:t>AndroidManifest</a:t>
            </a:r>
            <a:r>
              <a:rPr kumimoji="1" lang="zh-CN" altLang="en-US"/>
              <a:t>里给</a:t>
            </a:r>
            <a:r>
              <a:rPr kumimoji="1" lang="en-US" altLang="zh-CN"/>
              <a:t>service</a:t>
            </a:r>
            <a:r>
              <a:rPr kumimoji="1" lang="zh-CN" altLang="en-US"/>
              <a:t>的</a:t>
            </a:r>
            <a:r>
              <a:rPr kumimoji="1" lang="en-US" altLang="zh-CN"/>
              <a:t>isolatedProcess</a:t>
            </a:r>
            <a:r>
              <a:rPr kumimoji="1" lang="zh-CN" altLang="en-US"/>
              <a:t>标志设为</a:t>
            </a:r>
            <a:r>
              <a:rPr kumimoji="1" lang="en-US" altLang="zh-CN"/>
              <a:t>true</a:t>
            </a:r>
            <a:r>
              <a:rPr kumimoji="1" lang="zh-CN" altLang="en-US"/>
              <a:t>。所以意味着对于普通的应用程序来说，</a:t>
            </a:r>
            <a:r>
              <a:rPr kumimoji="1" lang="en-US" altLang="zh-CN"/>
              <a:t>ServiceManager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缓存里几乎都是空的。大家可以试试，通过反射拿到</a:t>
            </a:r>
            <a:r>
              <a:rPr kumimoji="1" lang="en-US" altLang="zh-CN"/>
              <a:t>ServiceManager</a:t>
            </a:r>
            <a:r>
              <a:rPr kumimoji="1" lang="zh-CN" altLang="en-US"/>
              <a:t>类里面的那个</a:t>
            </a:r>
            <a:r>
              <a:rPr kumimoji="1" lang="en-US" altLang="zh-CN"/>
              <a:t>map</a:t>
            </a:r>
            <a:r>
              <a:rPr kumimoji="1" lang="zh-CN" altLang="en-US"/>
              <a:t>，然后给</a:t>
            </a:r>
            <a:r>
              <a:rPr kumimoji="1" lang="en-US" altLang="zh-CN"/>
              <a:t>Map</a:t>
            </a:r>
            <a:r>
              <a:rPr kumimoji="1" lang="zh-CN" altLang="en-US"/>
              <a:t>里面的东西打出来，只要打出</a:t>
            </a:r>
            <a:r>
              <a:rPr kumimoji="1" lang="en-US" altLang="zh-CN"/>
              <a:t>key</a:t>
            </a:r>
            <a:r>
              <a:rPr kumimoji="1" lang="zh-CN" altLang="en-US"/>
              <a:t>就好了，</a:t>
            </a:r>
            <a:r>
              <a:rPr kumimoji="1" lang="en-US" altLang="zh-CN"/>
              <a:t>key</a:t>
            </a:r>
            <a:r>
              <a:rPr kumimoji="1" lang="zh-CN" altLang="en-US"/>
              <a:t>对应的是服务名称。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所以这也意味着每次调用</a:t>
            </a:r>
            <a:r>
              <a:rPr kumimoji="1" lang="en-US" altLang="zh-CN"/>
              <a:t>ServiceManager</a:t>
            </a:r>
            <a:r>
              <a:rPr kumimoji="1" lang="zh-CN" altLang="en-US"/>
              <a:t>的</a:t>
            </a:r>
            <a:r>
              <a:rPr kumimoji="1" lang="en-US" altLang="zh-CN"/>
              <a:t>getService</a:t>
            </a:r>
            <a:r>
              <a:rPr kumimoji="1" lang="zh-CN" altLang="en-US"/>
              <a:t>函数都是一次</a:t>
            </a:r>
            <a:r>
              <a:rPr kumimoji="1" lang="en-US" altLang="zh-CN"/>
              <a:t>IPC</a:t>
            </a:r>
            <a:r>
              <a:rPr kumimoji="1" lang="zh-CN" altLang="en-US"/>
              <a:t>调用，我们被代码欺骗了，这个缓存是个假的。不过也没关系，因为有一个真缓存，那就是</a:t>
            </a:r>
            <a:r>
              <a:rPr kumimoji="1" lang="en-US" altLang="zh-CN"/>
              <a:t>ServiceFetcher</a:t>
            </a:r>
            <a:r>
              <a:rPr kumimoji="1" lang="zh-CN" altLang="en-US"/>
              <a:t>，这个类不知道大家忘了没有，</a:t>
            </a:r>
            <a:r>
              <a:rPr kumimoji="1" lang="en-US" altLang="zh-CN"/>
              <a:t>getSystemService</a:t>
            </a:r>
            <a:r>
              <a:rPr kumimoji="1" lang="zh-CN" altLang="en-US"/>
              <a:t>的实现其实是先通过系统服务名称从一个全局的</a:t>
            </a:r>
            <a:r>
              <a:rPr kumimoji="1" lang="en-US" altLang="zh-CN"/>
              <a:t>map</a:t>
            </a:r>
            <a:r>
              <a:rPr kumimoji="1" lang="zh-CN" altLang="en-US"/>
              <a:t>里找到对应的</a:t>
            </a:r>
            <a:r>
              <a:rPr kumimoji="1" lang="en-US" altLang="zh-CN"/>
              <a:t>ServiceFetcher</a:t>
            </a:r>
            <a:r>
              <a:rPr kumimoji="1" lang="zh-CN" altLang="en-US"/>
              <a:t>，然后调用</a:t>
            </a:r>
            <a:r>
              <a:rPr kumimoji="1" lang="en-US" altLang="zh-CN"/>
              <a:t>serviceFetcher</a:t>
            </a:r>
            <a:r>
              <a:rPr kumimoji="1" lang="zh-CN" altLang="en-US"/>
              <a:t>的</a:t>
            </a:r>
            <a:r>
              <a:rPr kumimoji="1" lang="en-US" altLang="zh-CN"/>
              <a:t>getService</a:t>
            </a:r>
            <a:r>
              <a:rPr kumimoji="1" lang="zh-CN" altLang="en-US"/>
              <a:t>拿到的结果。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B5E2A-E331-534F-A714-011810974E9D}" type="slidenum">
              <a:rPr lang="en-US" altLang="zh-CN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3071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795F-7D22-204C-95E9-26FCDD3DBACC}" type="datetimeFigureOut">
              <a:t>2019/2/25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03FF-4F0D-1044-AB4B-0FEE6AA72D5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82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795F-7D22-204C-95E9-26FCDD3DBACC}" type="datetimeFigureOut">
              <a:t>2019/2/25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03FF-4F0D-1044-AB4B-0FEE6AA72D5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90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795F-7D22-204C-95E9-26FCDD3DBACC}" type="datetimeFigureOut">
              <a:t>2019/2/25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03FF-4F0D-1044-AB4B-0FEE6AA72D5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825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795F-7D22-204C-95E9-26FCDD3DBACC}" type="datetimeFigureOut">
              <a:t>2019/2/25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03FF-4F0D-1044-AB4B-0FEE6AA72D5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81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795F-7D22-204C-95E9-26FCDD3DBACC}" type="datetimeFigureOut">
              <a:t>2019/2/25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03FF-4F0D-1044-AB4B-0FEE6AA72D5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480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795F-7D22-204C-95E9-26FCDD3DBACC}" type="datetimeFigureOut">
              <a:t>2019/2/25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03FF-4F0D-1044-AB4B-0FEE6AA72D5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28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795F-7D22-204C-95E9-26FCDD3DBACC}" type="datetimeFigureOut">
              <a:t>2019/2/25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03FF-4F0D-1044-AB4B-0FEE6AA72D5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693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795F-7D22-204C-95E9-26FCDD3DBACC}" type="datetimeFigureOut">
              <a:t>2019/2/25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03FF-4F0D-1044-AB4B-0FEE6AA72D5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929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795F-7D22-204C-95E9-26FCDD3DBACC}" type="datetimeFigureOut">
              <a:t>2019/2/25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03FF-4F0D-1044-AB4B-0FEE6AA72D5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150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795F-7D22-204C-95E9-26FCDD3DBACC}" type="datetimeFigureOut">
              <a:t>2019/2/25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03FF-4F0D-1044-AB4B-0FEE6AA72D5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50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795F-7D22-204C-95E9-26FCDD3DBACC}" type="datetimeFigureOut">
              <a:t>2019/2/25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03FF-4F0D-1044-AB4B-0FEE6AA72D5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498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2795F-7D22-204C-95E9-26FCDD3DBACC}" type="datetimeFigureOut">
              <a:t>2019/2/25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403FF-4F0D-1044-AB4B-0FEE6AA72D5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926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CF5F8-078E-014A-8ED7-224902249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339079"/>
            <a:ext cx="6858000" cy="465344"/>
          </a:xfrm>
        </p:spPr>
        <p:txBody>
          <a:bodyPr anchor="ctr" anchorCtr="0">
            <a:noAutofit/>
          </a:bodyPr>
          <a:lstStyle/>
          <a:p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系统服务和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bind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的应用服务有什么区别？</a:t>
            </a:r>
          </a:p>
        </p:txBody>
      </p:sp>
    </p:spTree>
    <p:extLst>
      <p:ext uri="{BB962C8B-B14F-4D97-AF65-F5344CB8AC3E}">
        <p14:creationId xmlns:p14="http://schemas.microsoft.com/office/powerpoint/2010/main" val="3969267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38131BD-9203-CB49-AFF9-4B5E0A3F1A71}"/>
              </a:ext>
            </a:extLst>
          </p:cNvPr>
          <p:cNvSpPr/>
          <p:nvPr/>
        </p:nvSpPr>
        <p:spPr>
          <a:xfrm>
            <a:off x="1795225" y="678924"/>
            <a:ext cx="5553551" cy="3785652"/>
          </a:xfrm>
          <a:prstGeom prst="rect">
            <a:avLst/>
          </a:prstGeom>
          <a:ln w="19050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final </a:t>
            </a:r>
            <a:r>
              <a:rPr lang="en-US" altLang="zh-CN" sz="2000">
                <a:solidFill>
                  <a:srgbClr val="50787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 </a:t>
            </a:r>
            <a:r>
              <a:rPr lang="en-US" altLang="zh-CN" sz="20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getService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(ContextImpl ctx) {</a:t>
            </a:r>
            <a:b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final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Object[] cache = ctx.</a:t>
            </a:r>
            <a:r>
              <a:rPr lang="en-US" altLang="zh-CN" sz="20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mServiceCache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synchronized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(cache) {</a:t>
            </a:r>
            <a:b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20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// Fetch or create the service.</a:t>
            </a:r>
            <a:br>
              <a:rPr lang="en-US" altLang="zh-CN" sz="20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 service = cache[</a:t>
            </a:r>
            <a:r>
              <a:rPr lang="en-US" altLang="zh-CN" sz="20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mCacheIndex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if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(service == 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service = createService(ctx)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cache[</a:t>
            </a:r>
            <a:r>
              <a:rPr lang="en-US" altLang="zh-CN" sz="20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mCacheIndex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] = service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2000">
                <a:solidFill>
                  <a:srgbClr val="50787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)service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124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3A517-B152-684F-AFBF-806DC0FE8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怎么用的？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应用服务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ABF186-4151-3A43-B466-A7B338E3FFF1}"/>
              </a:ext>
            </a:extLst>
          </p:cNvPr>
          <p:cNvSpPr/>
          <p:nvPr/>
        </p:nvSpPr>
        <p:spPr>
          <a:xfrm>
            <a:off x="222885" y="1268016"/>
            <a:ext cx="8698230" cy="3139321"/>
          </a:xfrm>
          <a:prstGeom prst="rect">
            <a:avLst/>
          </a:prstGeom>
          <a:ln w="19050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bindService(serviceIntent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new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ServiceConnection() {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@Override</a:t>
            </a:r>
            <a:br>
              <a:rPr lang="en-US" altLang="zh-CN" sz="1800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-US" altLang="zh-CN" sz="18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onServiceConnected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(ComponentName name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IBinder service) {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IMyInterface myInterface = IMyInterface.Stub.</a:t>
            </a:r>
            <a:r>
              <a:rPr lang="en-US" altLang="zh-CN" sz="18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asInterface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(service)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@Override</a:t>
            </a:r>
            <a:br>
              <a:rPr lang="en-US" altLang="zh-CN" sz="1800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-US" altLang="zh-CN" sz="18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onServiceDisconnected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(ComponentName name) {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}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8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BIND_AUTO_CREATE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zh-CN" altLang="en-US" sz="1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167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AEC56-DF0E-5C4D-A0F4-C3BA0100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bindService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流程图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10131D17-9EE2-4047-90E2-51FAB9A7C0E5}"/>
              </a:ext>
            </a:extLst>
          </p:cNvPr>
          <p:cNvSpPr/>
          <p:nvPr/>
        </p:nvSpPr>
        <p:spPr>
          <a:xfrm>
            <a:off x="1508760" y="3710106"/>
            <a:ext cx="6126480" cy="97083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ActivityManagerService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80AF3290-54B7-4B4F-A049-2FD5F98DC6AE}"/>
              </a:ext>
            </a:extLst>
          </p:cNvPr>
          <p:cNvCxnSpPr/>
          <p:nvPr/>
        </p:nvCxnSpPr>
        <p:spPr>
          <a:xfrm>
            <a:off x="3251835" y="1577340"/>
            <a:ext cx="2640330" cy="0"/>
          </a:xfrm>
          <a:prstGeom prst="straightConnector1">
            <a:avLst/>
          </a:prstGeom>
          <a:ln w="317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3EB6298-215C-7944-9EFF-7A4856E3CE67}"/>
              </a:ext>
            </a:extLst>
          </p:cNvPr>
          <p:cNvSpPr txBox="1"/>
          <p:nvPr/>
        </p:nvSpPr>
        <p:spPr>
          <a:xfrm>
            <a:off x="3786355" y="1236456"/>
            <a:ext cx="1475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bindService</a:t>
            </a:r>
            <a:endParaRPr kumimoji="1" lang="zh-CN" altLang="en-US" sz="180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29354790-A841-9941-85AB-FCBAC38CDDC5}"/>
              </a:ext>
            </a:extLst>
          </p:cNvPr>
          <p:cNvCxnSpPr>
            <a:cxnSpLocks/>
          </p:cNvCxnSpPr>
          <p:nvPr/>
        </p:nvCxnSpPr>
        <p:spPr>
          <a:xfrm flipH="1">
            <a:off x="3251836" y="2072640"/>
            <a:ext cx="2640329" cy="0"/>
          </a:xfrm>
          <a:prstGeom prst="straightConnector1">
            <a:avLst/>
          </a:prstGeom>
          <a:ln w="317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2574CFE-9A35-3741-8428-89312B68D0B5}"/>
              </a:ext>
            </a:extLst>
          </p:cNvPr>
          <p:cNvSpPr txBox="1"/>
          <p:nvPr/>
        </p:nvSpPr>
        <p:spPr>
          <a:xfrm>
            <a:off x="3339892" y="1765221"/>
            <a:ext cx="246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onServiceConnected</a:t>
            </a:r>
            <a:endParaRPr kumimoji="1" lang="zh-CN" altLang="en-US" sz="180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46852FEB-8DFC-5D45-B18E-634002772D37}"/>
              </a:ext>
            </a:extLst>
          </p:cNvPr>
          <p:cNvSpPr/>
          <p:nvPr/>
        </p:nvSpPr>
        <p:spPr>
          <a:xfrm>
            <a:off x="1446477" y="1313736"/>
            <a:ext cx="1245870" cy="12700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</a:t>
            </a: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F89B5C53-835A-1C4B-9BC4-2407B5E522B5}"/>
              </a:ext>
            </a:extLst>
          </p:cNvPr>
          <p:cNvSpPr/>
          <p:nvPr/>
        </p:nvSpPr>
        <p:spPr>
          <a:xfrm>
            <a:off x="6451654" y="1313736"/>
            <a:ext cx="1245870" cy="12700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A08DEA3E-2C0B-0C48-A3DC-60D2813FC5A9}"/>
              </a:ext>
            </a:extLst>
          </p:cNvPr>
          <p:cNvCxnSpPr/>
          <p:nvPr/>
        </p:nvCxnSpPr>
        <p:spPr>
          <a:xfrm>
            <a:off x="1863090" y="2708910"/>
            <a:ext cx="0" cy="88011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7471CE4D-31D6-704E-8F39-021A76F34871}"/>
              </a:ext>
            </a:extLst>
          </p:cNvPr>
          <p:cNvSpPr txBox="1"/>
          <p:nvPr/>
        </p:nvSpPr>
        <p:spPr>
          <a:xfrm>
            <a:off x="556668" y="2906732"/>
            <a:ext cx="1364476" cy="369332"/>
          </a:xfrm>
          <a:prstGeom prst="rect">
            <a:avLst/>
          </a:prstGeom>
          <a:noFill/>
        </p:spPr>
        <p:txBody>
          <a:bodyPr vert="horz" wrap="none" rtlCol="0" anchor="b">
            <a:spAutoFit/>
          </a:bodyPr>
          <a:lstStyle/>
          <a:p>
            <a:r>
              <a:rPr kumimoji="1" lang="zh-CN" altLang="en-US" sz="180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请求</a:t>
            </a:r>
            <a:r>
              <a:rPr kumimoji="1" lang="en-US" altLang="zh-CN" sz="180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endParaRPr kumimoji="1" lang="zh-CN" altLang="en-US" sz="180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932BF5E6-E25E-AA4F-930B-F25DFDC7FA27}"/>
              </a:ext>
            </a:extLst>
          </p:cNvPr>
          <p:cNvCxnSpPr/>
          <p:nvPr/>
        </p:nvCxnSpPr>
        <p:spPr>
          <a:xfrm flipV="1">
            <a:off x="7326630" y="2686050"/>
            <a:ext cx="0" cy="88011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3F69AAF7-F84C-5C4C-AA43-52BB3E788FB4}"/>
              </a:ext>
            </a:extLst>
          </p:cNvPr>
          <p:cNvSpPr txBox="1"/>
          <p:nvPr/>
        </p:nvSpPr>
        <p:spPr>
          <a:xfrm>
            <a:off x="7338060" y="293751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索要</a:t>
            </a:r>
            <a:r>
              <a:rPr kumimoji="1" lang="en-US" altLang="zh-CN" sz="180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endParaRPr kumimoji="1" lang="zh-CN" altLang="en-US" sz="180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71E00C15-CA86-164A-AE02-97E71A5E2BEE}"/>
              </a:ext>
            </a:extLst>
          </p:cNvPr>
          <p:cNvCxnSpPr/>
          <p:nvPr/>
        </p:nvCxnSpPr>
        <p:spPr>
          <a:xfrm>
            <a:off x="6736080" y="2699117"/>
            <a:ext cx="0" cy="88011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8148EEB-A07D-2F46-9F36-C8F3B7BCFC9B}"/>
              </a:ext>
            </a:extLst>
          </p:cNvPr>
          <p:cNvSpPr txBox="1"/>
          <p:nvPr/>
        </p:nvSpPr>
        <p:spPr>
          <a:xfrm>
            <a:off x="5427287" y="293751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发布</a:t>
            </a:r>
            <a:r>
              <a:rPr kumimoji="1" lang="en-US" altLang="zh-CN" sz="180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endParaRPr kumimoji="1" lang="zh-CN" altLang="en-US" sz="180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4AB58561-3084-A445-93DF-C8C0723A2E8E}"/>
              </a:ext>
            </a:extLst>
          </p:cNvPr>
          <p:cNvCxnSpPr/>
          <p:nvPr/>
        </p:nvCxnSpPr>
        <p:spPr>
          <a:xfrm flipV="1">
            <a:off x="2301240" y="2686050"/>
            <a:ext cx="0" cy="88011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B13FDF6-D96B-294B-B362-D6B6192E27E1}"/>
              </a:ext>
            </a:extLst>
          </p:cNvPr>
          <p:cNvSpPr txBox="1"/>
          <p:nvPr/>
        </p:nvSpPr>
        <p:spPr>
          <a:xfrm>
            <a:off x="2331720" y="293751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返回</a:t>
            </a:r>
            <a:r>
              <a:rPr kumimoji="1" lang="en-US" altLang="zh-CN" sz="180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endParaRPr kumimoji="1" lang="zh-CN" altLang="en-US" sz="180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AACAAD4B-9CAC-0741-8C27-742881CD1BB4}"/>
              </a:ext>
            </a:extLst>
          </p:cNvPr>
          <p:cNvCxnSpPr/>
          <p:nvPr/>
        </p:nvCxnSpPr>
        <p:spPr>
          <a:xfrm>
            <a:off x="3251835" y="2538115"/>
            <a:ext cx="2640330" cy="0"/>
          </a:xfrm>
          <a:prstGeom prst="straightConnector1">
            <a:avLst/>
          </a:prstGeom>
          <a:ln w="317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9D4B593-44C4-6D49-8101-9970C3D163CF}"/>
              </a:ext>
            </a:extLst>
          </p:cNvPr>
          <p:cNvSpPr txBox="1"/>
          <p:nvPr/>
        </p:nvSpPr>
        <p:spPr>
          <a:xfrm>
            <a:off x="4160520" y="220599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CALL</a:t>
            </a:r>
            <a:endParaRPr kumimoji="1" lang="zh-CN" altLang="en-US" sz="1800" b="1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890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  <p:bldP spid="20" grpId="0"/>
      <p:bldP spid="4" grpId="0" animBg="1"/>
      <p:bldP spid="21" grpId="0" animBg="1"/>
      <p:bldP spid="26" grpId="0"/>
      <p:bldP spid="29" grpId="0"/>
      <p:bldP spid="31" grpId="0"/>
      <p:bldP spid="33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3428B-1AA0-264B-BB5A-2973E9FFC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为什么能这么用？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BF889F-CA72-1C4B-A687-2FB9E9AD6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服务准备好了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服务开放出来了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C64C281A-2A6D-D944-83E9-1FE222A5565E}"/>
              </a:ext>
            </a:extLst>
          </p:cNvPr>
          <p:cNvCxnSpPr/>
          <p:nvPr/>
        </p:nvCxnSpPr>
        <p:spPr>
          <a:xfrm>
            <a:off x="2880360" y="1568102"/>
            <a:ext cx="45720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A0FDB47-0D65-3B4C-B6BF-49412E8973E8}"/>
              </a:ext>
            </a:extLst>
          </p:cNvPr>
          <p:cNvSpPr txBox="1"/>
          <p:nvPr/>
        </p:nvSpPr>
        <p:spPr>
          <a:xfrm>
            <a:off x="3486150" y="1356504"/>
            <a:ext cx="754380" cy="40011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启动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DE11D7F2-25A8-8248-82F8-DDA06A50F688}"/>
              </a:ext>
            </a:extLst>
          </p:cNvPr>
          <p:cNvCxnSpPr/>
          <p:nvPr/>
        </p:nvCxnSpPr>
        <p:spPr>
          <a:xfrm>
            <a:off x="3108960" y="2377492"/>
            <a:ext cx="45720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6EAAEC3-2A87-0F41-A6AB-16D72E008771}"/>
              </a:ext>
            </a:extLst>
          </p:cNvPr>
          <p:cNvSpPr txBox="1"/>
          <p:nvPr/>
        </p:nvSpPr>
        <p:spPr>
          <a:xfrm>
            <a:off x="3661410" y="2189963"/>
            <a:ext cx="754380" cy="40011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注册</a:t>
            </a:r>
          </a:p>
        </p:txBody>
      </p:sp>
    </p:spTree>
    <p:extLst>
      <p:ext uri="{BB962C8B-B14F-4D97-AF65-F5344CB8AC3E}">
        <p14:creationId xmlns:p14="http://schemas.microsoft.com/office/powerpoint/2010/main" val="36993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1B588-1CF0-0B44-9D74-98EE325A1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为什么能这么用？ 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系统服务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D70C4F4-91B7-4640-B211-6F21FAA5A58D}"/>
              </a:ext>
            </a:extLst>
          </p:cNvPr>
          <p:cNvSpPr/>
          <p:nvPr/>
        </p:nvSpPr>
        <p:spPr>
          <a:xfrm>
            <a:off x="2232000" y="1417320"/>
            <a:ext cx="4680000" cy="43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启用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机制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00E532B-45E8-D64E-918D-DDCA11C39F9D}"/>
              </a:ext>
            </a:extLst>
          </p:cNvPr>
          <p:cNvSpPr/>
          <p:nvPr/>
        </p:nvSpPr>
        <p:spPr>
          <a:xfrm>
            <a:off x="2232000" y="2352040"/>
            <a:ext cx="4680000" cy="43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初始化服务，准备好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句柄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34586C34-AAC9-6441-A6C5-AACA24554AAC}"/>
              </a:ext>
            </a:extLst>
          </p:cNvPr>
          <p:cNvSpPr/>
          <p:nvPr/>
        </p:nvSpPr>
        <p:spPr>
          <a:xfrm>
            <a:off x="2232000" y="3286760"/>
            <a:ext cx="4680000" cy="43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给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句柄注册到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ServiceManager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0906E2F4-CFE0-6544-8C5A-87E4DF9140B8}"/>
              </a:ext>
            </a:extLst>
          </p:cNvPr>
          <p:cNvSpPr/>
          <p:nvPr/>
        </p:nvSpPr>
        <p:spPr>
          <a:xfrm>
            <a:off x="2232000" y="4221480"/>
            <a:ext cx="4680000" cy="43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进入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loop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</a:t>
            </a:r>
          </a:p>
        </p:txBody>
      </p:sp>
      <p:sp>
        <p:nvSpPr>
          <p:cNvPr id="8" name="下箭头 7">
            <a:extLst>
              <a:ext uri="{FF2B5EF4-FFF2-40B4-BE49-F238E27FC236}">
                <a16:creationId xmlns:a16="http://schemas.microsoft.com/office/drawing/2014/main" id="{2F646367-E3BE-314E-B0FD-7A58FE2C1FFC}"/>
              </a:ext>
            </a:extLst>
          </p:cNvPr>
          <p:cNvSpPr/>
          <p:nvPr/>
        </p:nvSpPr>
        <p:spPr>
          <a:xfrm>
            <a:off x="4464990" y="1899485"/>
            <a:ext cx="214020" cy="40239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DBBC432D-6A28-7A47-AFFA-5046AB42C591}"/>
              </a:ext>
            </a:extLst>
          </p:cNvPr>
          <p:cNvSpPr/>
          <p:nvPr/>
        </p:nvSpPr>
        <p:spPr>
          <a:xfrm>
            <a:off x="4464990" y="2834205"/>
            <a:ext cx="214020" cy="40239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7FC3375B-9E04-914F-B8CB-3A4F403F5751}"/>
              </a:ext>
            </a:extLst>
          </p:cNvPr>
          <p:cNvSpPr/>
          <p:nvPr/>
        </p:nvSpPr>
        <p:spPr>
          <a:xfrm>
            <a:off x="4464990" y="3768925"/>
            <a:ext cx="214020" cy="40239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146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72858-BD5E-E143-8FB0-83155225E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为什么能这么用？ 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应用服务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801F4A7B-4306-634A-9A83-021C1B963627}"/>
              </a:ext>
            </a:extLst>
          </p:cNvPr>
          <p:cNvSpPr/>
          <p:nvPr/>
        </p:nvSpPr>
        <p:spPr>
          <a:xfrm>
            <a:off x="2232000" y="1417320"/>
            <a:ext cx="4680000" cy="43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启动服务进程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C965F5C3-DA51-0745-A89C-090BC0B74148}"/>
              </a:ext>
            </a:extLst>
          </p:cNvPr>
          <p:cNvSpPr/>
          <p:nvPr/>
        </p:nvSpPr>
        <p:spPr>
          <a:xfrm>
            <a:off x="2232000" y="2575560"/>
            <a:ext cx="4680000" cy="43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服务初始化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FBDF1775-E300-1546-9B2E-63859B7E5AF2}"/>
              </a:ext>
            </a:extLst>
          </p:cNvPr>
          <p:cNvSpPr/>
          <p:nvPr/>
        </p:nvSpPr>
        <p:spPr>
          <a:xfrm>
            <a:off x="2232000" y="3708600"/>
            <a:ext cx="4680000" cy="43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向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AMS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发布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句柄</a:t>
            </a:r>
          </a:p>
        </p:txBody>
      </p:sp>
      <p:sp>
        <p:nvSpPr>
          <p:cNvPr id="25" name="下箭头 24">
            <a:extLst>
              <a:ext uri="{FF2B5EF4-FFF2-40B4-BE49-F238E27FC236}">
                <a16:creationId xmlns:a16="http://schemas.microsoft.com/office/drawing/2014/main" id="{451EF98A-3205-CB40-B3B4-1207B9B1AFF4}"/>
              </a:ext>
            </a:extLst>
          </p:cNvPr>
          <p:cNvSpPr/>
          <p:nvPr/>
        </p:nvSpPr>
        <p:spPr>
          <a:xfrm>
            <a:off x="4464990" y="2023845"/>
            <a:ext cx="214020" cy="40239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下箭头 25">
            <a:extLst>
              <a:ext uri="{FF2B5EF4-FFF2-40B4-BE49-F238E27FC236}">
                <a16:creationId xmlns:a16="http://schemas.microsoft.com/office/drawing/2014/main" id="{65DE6748-BD5D-314C-9622-45A4A3D85ADF}"/>
              </a:ext>
            </a:extLst>
          </p:cNvPr>
          <p:cNvSpPr/>
          <p:nvPr/>
        </p:nvSpPr>
        <p:spPr>
          <a:xfrm>
            <a:off x="4464990" y="3152475"/>
            <a:ext cx="214020" cy="40239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558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9087E-533E-A94B-8BCF-C499C182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系统服务和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bind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的应用服务有什么区别？</a:t>
            </a:r>
            <a:endParaRPr kumimoji="1" lang="zh-CN" altLang="en-US" sz="30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BA99C1-7DE6-1549-9B3F-A595ED91E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使用方式有什么区别？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itchFamily="2" charset="2"/>
              <a:buChar char="u"/>
            </a:pP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注册方式有什么区别？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itchFamily="2" charset="2"/>
              <a:buChar char="u"/>
            </a:pP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启动方式有什么区别？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080DB8-10A0-DD4D-9FBA-346B0CC55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20543"/>
            <a:ext cx="533400" cy="533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BC4DEF-4914-1F4B-A7B6-56746F0B7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45297"/>
            <a:ext cx="533400" cy="533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834D573-75E9-3E45-B3AD-56AE888F1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891567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0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06C03-B23D-DA47-A17C-D059FF70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本章总结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F37D8E-16CB-1349-BE43-0CAB94215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谈谈对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zygote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的理解？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说说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系统的启动？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知道怎么添加一个系统服务吗？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系统服务和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的应用服务的区别？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889B7D-E264-3B42-8943-DFA7644101AE}"/>
              </a:ext>
            </a:extLst>
          </p:cNvPr>
          <p:cNvSpPr txBox="1"/>
          <p:nvPr/>
        </p:nvSpPr>
        <p:spPr>
          <a:xfrm>
            <a:off x="3905026" y="236668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41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B0227-CF0C-A04A-B259-B4854EC3B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这道题想考察什么？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0D2E9-C59F-014F-A0F2-BCED2A79D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了解系统服务和应用服务的使用方式（初级）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itchFamily="2" charset="2"/>
              <a:buChar char="u"/>
            </a:pP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熟悉系统服务和应用服务的请求使用的基本流程（中级）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itchFamily="2" charset="2"/>
              <a:buChar char="u"/>
            </a:pP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深刻理解系统服务和应用服务的启动和工作原理（高级）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099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38FE0-A832-614D-A3FD-CCC435E7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问题剖析三段式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DB22A3C4-C700-FB42-A69A-32BAE4BFF874}"/>
              </a:ext>
            </a:extLst>
          </p:cNvPr>
          <p:cNvSpPr/>
          <p:nvPr/>
        </p:nvSpPr>
        <p:spPr>
          <a:xfrm>
            <a:off x="2440057" y="1401417"/>
            <a:ext cx="4263887" cy="3975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是什么？干什么用的？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F48864A3-DB5F-1843-BEA7-5A9C78BDEB8E}"/>
              </a:ext>
            </a:extLst>
          </p:cNvPr>
          <p:cNvSpPr/>
          <p:nvPr/>
        </p:nvSpPr>
        <p:spPr>
          <a:xfrm>
            <a:off x="2440057" y="2500115"/>
            <a:ext cx="4263887" cy="3975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怎么用的？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70050315-3310-194F-8A2D-B019E4C174A9}"/>
              </a:ext>
            </a:extLst>
          </p:cNvPr>
          <p:cNvSpPr/>
          <p:nvPr/>
        </p:nvSpPr>
        <p:spPr>
          <a:xfrm>
            <a:off x="2440057" y="3598812"/>
            <a:ext cx="4263887" cy="3975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为什么能这么用？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890250-71D7-F340-8246-93DB5E005E02}"/>
              </a:ext>
            </a:extLst>
          </p:cNvPr>
          <p:cNvSpPr txBox="1"/>
          <p:nvPr/>
        </p:nvSpPr>
        <p:spPr>
          <a:xfrm>
            <a:off x="6889895" y="1392863"/>
            <a:ext cx="990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What?</a:t>
            </a:r>
            <a:endParaRPr kumimoji="1" lang="zh-CN" altLang="en-US" sz="2000" b="1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BB72AB-68D8-104B-AAAF-421E4AF498FB}"/>
              </a:ext>
            </a:extLst>
          </p:cNvPr>
          <p:cNvSpPr txBox="1"/>
          <p:nvPr/>
        </p:nvSpPr>
        <p:spPr>
          <a:xfrm>
            <a:off x="6906466" y="2497575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How?</a:t>
            </a:r>
            <a:endParaRPr kumimoji="1" lang="zh-CN" altLang="en-US" sz="2000" b="1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635CA70-2799-E24C-B644-E686DB820178}"/>
              </a:ext>
            </a:extLst>
          </p:cNvPr>
          <p:cNvSpPr txBox="1"/>
          <p:nvPr/>
        </p:nvSpPr>
        <p:spPr>
          <a:xfrm>
            <a:off x="6917239" y="3610951"/>
            <a:ext cx="893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Why?</a:t>
            </a:r>
            <a:endParaRPr kumimoji="1" lang="zh-CN" altLang="en-US" sz="2000" b="1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313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B18C2-ACEE-864F-A35A-21D19899B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28D38-9433-F649-A65E-D5ED9F09D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系统服务：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句柄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itchFamily="2" charset="2"/>
              <a:buChar char="u"/>
            </a:pP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应用服务：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AMS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里注册的应用组件</a:t>
            </a:r>
          </a:p>
        </p:txBody>
      </p:sp>
    </p:spTree>
    <p:extLst>
      <p:ext uri="{BB962C8B-B14F-4D97-AF65-F5344CB8AC3E}">
        <p14:creationId xmlns:p14="http://schemas.microsoft.com/office/powerpoint/2010/main" val="289598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01C0F-12D8-A147-B7FA-5A2EA03C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干什么用的？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4C3BF6-FC71-CE41-9B9F-1751AEA4F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系统服务：给应用或系统提供特定功能的服务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itchFamily="2" charset="2"/>
              <a:buChar char="u"/>
            </a:pP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应用服务：给自己的应用或者别的应用提供服务</a:t>
            </a:r>
          </a:p>
        </p:txBody>
      </p:sp>
    </p:spTree>
    <p:extLst>
      <p:ext uri="{BB962C8B-B14F-4D97-AF65-F5344CB8AC3E}">
        <p14:creationId xmlns:p14="http://schemas.microsoft.com/office/powerpoint/2010/main" val="319550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306BD-70CD-0D42-BE58-AAF2B4C9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怎么用的？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系统服务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9F07BC-8286-624B-AA4A-2DA28D459E99}"/>
              </a:ext>
            </a:extLst>
          </p:cNvPr>
          <p:cNvSpPr/>
          <p:nvPr/>
        </p:nvSpPr>
        <p:spPr>
          <a:xfrm>
            <a:off x="445770" y="1508046"/>
            <a:ext cx="8252460" cy="1422890"/>
          </a:xfrm>
          <a:prstGeom prst="rect">
            <a:avLst/>
          </a:prstGeom>
          <a:ln w="19050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IBinder b = ServiceManager.</a:t>
            </a:r>
            <a:r>
              <a:rPr lang="en-US" altLang="zh-CN" sz="20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getService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(Context.</a:t>
            </a:r>
            <a:r>
              <a:rPr lang="en-US" altLang="zh-CN" sz="20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POWER_SERVICE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IPowerManager service = IPowerManager.Stub.asInterface(b)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new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PowerManager(service…)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606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3410" y="192612"/>
            <a:ext cx="7886700" cy="994346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getService</a:t>
            </a:r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怎么实现的？</a:t>
            </a:r>
          </a:p>
        </p:txBody>
      </p:sp>
      <p:sp>
        <p:nvSpPr>
          <p:cNvPr id="4" name="矩形 3"/>
          <p:cNvSpPr/>
          <p:nvPr/>
        </p:nvSpPr>
        <p:spPr>
          <a:xfrm>
            <a:off x="1463993" y="1049655"/>
            <a:ext cx="6216015" cy="3693319"/>
          </a:xfrm>
          <a:prstGeom prst="rect">
            <a:avLst/>
          </a:prstGeom>
          <a:ln w="19050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public static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IBinder </a:t>
            </a:r>
            <a:r>
              <a:rPr lang="en-US" altLang="zh-CN" sz="1800">
                <a:solidFill>
                  <a:srgbClr val="FFC66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getService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(String name) {</a:t>
            </a:r>
            <a:b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sz="1800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try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</a:t>
            </a:r>
            <a:b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IBinder service = </a:t>
            </a:r>
            <a:r>
              <a:rPr lang="en-US" altLang="zh-CN" sz="1800">
                <a:solidFill>
                  <a:srgbClr val="9876A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sCache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.get(name)</a:t>
            </a:r>
            <a:r>
              <a:rPr lang="en-US" altLang="zh-CN" sz="1800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sz="1800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1800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</a:t>
            </a:r>
            <a:r>
              <a:rPr lang="en-US" altLang="zh-CN" sz="1800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if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(service != </a:t>
            </a:r>
            <a:r>
              <a:rPr lang="en-US" altLang="zh-CN" sz="1800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null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 {</a:t>
            </a:r>
            <a:b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    </a:t>
            </a:r>
            <a:r>
              <a:rPr lang="en-US" altLang="zh-CN" sz="1800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return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service</a:t>
            </a:r>
            <a:r>
              <a:rPr lang="en-US" altLang="zh-CN" sz="1800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sz="1800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1800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 </a:t>
            </a:r>
            <a:r>
              <a:rPr lang="en-US" altLang="zh-CN" sz="1800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else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</a:t>
            </a:r>
            <a:b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    </a:t>
            </a:r>
            <a:r>
              <a:rPr lang="en-US" altLang="zh-CN" sz="1800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return </a:t>
            </a:r>
            <a:r>
              <a:rPr lang="en-US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getIServiceManager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().getService(name)</a:t>
            </a:r>
            <a:r>
              <a:rPr lang="en-US" altLang="zh-CN" sz="1800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sz="1800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1800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b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} </a:t>
            </a:r>
            <a:r>
              <a:rPr lang="en-US" altLang="zh-CN" sz="1800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catch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(RemoteException e) {</a:t>
            </a:r>
            <a:b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Log.</a:t>
            </a:r>
            <a:r>
              <a:rPr lang="en-US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e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1800">
                <a:solidFill>
                  <a:srgbClr val="9876A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TAG</a:t>
            </a:r>
            <a:r>
              <a:rPr lang="en-US" altLang="zh-CN" sz="1800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sz="1800">
                <a:solidFill>
                  <a:srgbClr val="6A87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"error in getService"</a:t>
            </a:r>
            <a:r>
              <a:rPr lang="en-US" altLang="zh-CN" sz="1800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e)</a:t>
            </a:r>
            <a:r>
              <a:rPr lang="en-US" altLang="zh-CN" sz="1800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sz="1800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1800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b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sz="1800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return null</a:t>
            </a:r>
            <a:r>
              <a:rPr lang="en-US" altLang="zh-CN" sz="1800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sz="1800" b="1">
                <a:solidFill>
                  <a:srgbClr val="CC78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5491463" y="2185030"/>
            <a:ext cx="2877006" cy="338554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HashMap&lt;String, IBinder&gt; </a:t>
            </a:r>
            <a:endParaRPr lang="zh-CN" altLang="en-US" sz="16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60550" y="4545730"/>
            <a:ext cx="7000240" cy="338554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ServiceManagerNative.</a:t>
            </a:r>
            <a:r>
              <a:rPr lang="en-US" altLang="zh-CN" sz="16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asInterface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(BinderInternal.</a:t>
            </a:r>
            <a:r>
              <a:rPr lang="en-US" altLang="zh-CN" sz="16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getContextObject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())</a:t>
            </a:r>
            <a:r>
              <a:rPr lang="en-US" altLang="zh-CN" sz="1600" b="1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</a:p>
        </p:txBody>
      </p:sp>
      <p:cxnSp>
        <p:nvCxnSpPr>
          <p:cNvPr id="7" name="直线箭头连接符 6"/>
          <p:cNvCxnSpPr>
            <a:cxnSpLocks/>
          </p:cNvCxnSpPr>
          <p:nvPr/>
        </p:nvCxnSpPr>
        <p:spPr>
          <a:xfrm>
            <a:off x="4354830" y="3100370"/>
            <a:ext cx="811530" cy="133731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F0C920BE-3F3B-2343-9F50-296E9BC9D07C}"/>
              </a:ext>
            </a:extLst>
          </p:cNvPr>
          <p:cNvCxnSpPr>
            <a:cxnSpLocks/>
          </p:cNvCxnSpPr>
          <p:nvPr/>
        </p:nvCxnSpPr>
        <p:spPr>
          <a:xfrm>
            <a:off x="4612640" y="1904704"/>
            <a:ext cx="792480" cy="42672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04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3FECFF7-24D4-1A48-9CA8-E0575CC7222B}"/>
              </a:ext>
            </a:extLst>
          </p:cNvPr>
          <p:cNvSpPr/>
          <p:nvPr/>
        </p:nvSpPr>
        <p:spPr>
          <a:xfrm>
            <a:off x="457200" y="860197"/>
            <a:ext cx="8229600" cy="1015663"/>
          </a:xfrm>
          <a:prstGeom prst="rect">
            <a:avLst/>
          </a:prstGeom>
          <a:ln w="19050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static void </a:t>
            </a:r>
            <a:r>
              <a:rPr lang="en-US" altLang="zh-CN" sz="20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initServiceCache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(Map&lt;String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IBinder&gt; cache) {</a:t>
            </a:r>
            <a:b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20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sCache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.putAll(cache)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2A23EDA5-EE68-3646-96BF-72391DABD7EC}"/>
              </a:ext>
            </a:extLst>
          </p:cNvPr>
          <p:cNvSpPr/>
          <p:nvPr/>
        </p:nvSpPr>
        <p:spPr>
          <a:xfrm>
            <a:off x="1520190" y="2274570"/>
            <a:ext cx="1257300" cy="2171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71ACBFAA-F607-8943-936E-77966C016B0E}"/>
              </a:ext>
            </a:extLst>
          </p:cNvPr>
          <p:cNvSpPr/>
          <p:nvPr/>
        </p:nvSpPr>
        <p:spPr>
          <a:xfrm>
            <a:off x="5878830" y="2274570"/>
            <a:ext cx="1257300" cy="2171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AMS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1325CCC-31DC-3B4D-AE76-E997A22CE7A0}"/>
              </a:ext>
            </a:extLst>
          </p:cNvPr>
          <p:cNvCxnSpPr/>
          <p:nvPr/>
        </p:nvCxnSpPr>
        <p:spPr>
          <a:xfrm>
            <a:off x="3017520" y="2800350"/>
            <a:ext cx="252603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D429B6D-1117-8D4E-8E1A-D4D0740FCFBA}"/>
              </a:ext>
            </a:extLst>
          </p:cNvPr>
          <p:cNvSpPr txBox="1"/>
          <p:nvPr/>
        </p:nvSpPr>
        <p:spPr>
          <a:xfrm>
            <a:off x="3160587" y="2403660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attachApplication</a:t>
            </a:r>
            <a:endParaRPr kumimoji="1" lang="zh-CN" altLang="en-US" sz="200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3A3F6517-7A0D-F348-A7D3-3E6A2D6087AB}"/>
              </a:ext>
            </a:extLst>
          </p:cNvPr>
          <p:cNvCxnSpPr/>
          <p:nvPr/>
        </p:nvCxnSpPr>
        <p:spPr>
          <a:xfrm flipH="1">
            <a:off x="3017520" y="3886200"/>
            <a:ext cx="252603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B94E354-7E21-D547-9C4D-F1822819F0A5}"/>
              </a:ext>
            </a:extLst>
          </p:cNvPr>
          <p:cNvSpPr txBox="1"/>
          <p:nvPr/>
        </p:nvSpPr>
        <p:spPr>
          <a:xfrm>
            <a:off x="3279186" y="3489510"/>
            <a:ext cx="2141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bindApplication</a:t>
            </a:r>
            <a:endParaRPr kumimoji="1" lang="zh-CN" altLang="en-US" sz="200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404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93034F4-1060-0940-8E7B-FB4F5EFE0BEA}"/>
              </a:ext>
            </a:extLst>
          </p:cNvPr>
          <p:cNvSpPr/>
          <p:nvPr/>
        </p:nvSpPr>
        <p:spPr>
          <a:xfrm>
            <a:off x="382905" y="555814"/>
            <a:ext cx="837819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HashMap&lt;String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IBinder&gt; </a:t>
            </a:r>
            <a:r>
              <a:rPr lang="en-US" altLang="zh-CN" sz="16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getCommonServicesLocked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isolated)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mAppBindArgs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==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mAppBindArgs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HashMap&lt;&gt;()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// Isolated processes won't get this optimization, so that we don't</a:t>
            </a:r>
            <a:br>
              <a:rPr lang="en-US" altLang="zh-CN" sz="16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// violate the rules about which services they have access to.</a:t>
            </a:r>
            <a:br>
              <a:rPr lang="en-US" altLang="zh-CN" sz="16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(!isolated)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 sz="16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// Setup the application init args</a:t>
            </a:r>
            <a:br>
              <a:rPr lang="en-US" altLang="zh-CN" sz="16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mAppBindArgs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.put(</a:t>
            </a:r>
            <a:r>
              <a:rPr lang="en-US" altLang="zh-CN" sz="1600">
                <a:solidFill>
                  <a:srgbClr val="6A875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"package"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ServiceManager.</a:t>
            </a:r>
            <a:r>
              <a:rPr lang="en-US" altLang="zh-CN" sz="16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getService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600">
                <a:solidFill>
                  <a:srgbClr val="6A875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"package"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mAppBindArgs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.put(</a:t>
            </a:r>
            <a:r>
              <a:rPr lang="en-US" altLang="zh-CN" sz="1600">
                <a:solidFill>
                  <a:srgbClr val="6A875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"window"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ServiceManager.</a:t>
            </a:r>
            <a:r>
              <a:rPr lang="en-US" altLang="zh-CN" sz="16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getService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600">
                <a:solidFill>
                  <a:srgbClr val="6A875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"window"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mAppBindArgs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.put(Context.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ALARM_SERVICE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ServiceManager.</a:t>
            </a:r>
            <a:r>
              <a:rPr lang="en-US" altLang="zh-CN" sz="16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getService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(Context.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ALARM_SERVICE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mAppBindArgs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401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2122</TotalTime>
  <Words>3371</Words>
  <Application>Microsoft Macintosh PowerPoint</Application>
  <PresentationFormat>全屏显示(16:9)</PresentationFormat>
  <Paragraphs>197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等线</vt:lpstr>
      <vt:lpstr>等线 Light</vt:lpstr>
      <vt:lpstr>Microsoft YaHei</vt:lpstr>
      <vt:lpstr>Microsoft YaHei</vt:lpstr>
      <vt:lpstr>Arial</vt:lpstr>
      <vt:lpstr>Calibri</vt:lpstr>
      <vt:lpstr>Calibri Light</vt:lpstr>
      <vt:lpstr>Consolas</vt:lpstr>
      <vt:lpstr>Wingdings</vt:lpstr>
      <vt:lpstr>Office 主题​​</vt:lpstr>
      <vt:lpstr>系统服务和bind的应用服务有什么区别？</vt:lpstr>
      <vt:lpstr>这道题想考察什么？</vt:lpstr>
      <vt:lpstr>问题剖析三段式</vt:lpstr>
      <vt:lpstr>是什么？</vt:lpstr>
      <vt:lpstr>干什么用的？</vt:lpstr>
      <vt:lpstr>怎么用的？— 系统服务</vt:lpstr>
      <vt:lpstr>getService怎么实现的？</vt:lpstr>
      <vt:lpstr>PowerPoint 演示文稿</vt:lpstr>
      <vt:lpstr>PowerPoint 演示文稿</vt:lpstr>
      <vt:lpstr>PowerPoint 演示文稿</vt:lpstr>
      <vt:lpstr>怎么用的？— 应用服务</vt:lpstr>
      <vt:lpstr>bindService流程图</vt:lpstr>
      <vt:lpstr>为什么能这么用？</vt:lpstr>
      <vt:lpstr>为什么能这么用？ — 系统服务</vt:lpstr>
      <vt:lpstr>为什么能这么用？ — 应用服务</vt:lpstr>
      <vt:lpstr>系统服务和bind的应用服务有什么区别？</vt:lpstr>
      <vt:lpstr>本章总结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系统服务和应用Service有什么区别吗？</dc:title>
  <dc:creator>Microsoft Office User</dc:creator>
  <cp:lastModifiedBy>Microsoft Office User</cp:lastModifiedBy>
  <cp:revision>576</cp:revision>
  <dcterms:created xsi:type="dcterms:W3CDTF">2019-02-21T06:39:53Z</dcterms:created>
  <dcterms:modified xsi:type="dcterms:W3CDTF">2019-02-25T02:06:58Z</dcterms:modified>
</cp:coreProperties>
</file>