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7" r:id="rId2"/>
    <p:sldId id="258" r:id="rId3"/>
    <p:sldId id="273" r:id="rId4"/>
    <p:sldId id="256" r:id="rId5"/>
    <p:sldId id="259" r:id="rId6"/>
    <p:sldId id="260" r:id="rId7"/>
    <p:sldId id="261" r:id="rId8"/>
    <p:sldId id="262" r:id="rId9"/>
    <p:sldId id="265" r:id="rId10"/>
    <p:sldId id="266" r:id="rId11"/>
    <p:sldId id="267" r:id="rId12"/>
    <p:sldId id="268" r:id="rId13"/>
    <p:sldId id="269" r:id="rId14"/>
    <p:sldId id="263" r:id="rId15"/>
    <p:sldId id="270" r:id="rId16"/>
    <p:sldId id="271" r:id="rId17"/>
    <p:sldId id="272" r:id="rId18"/>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1762"/>
  </p:normalViewPr>
  <p:slideViewPr>
    <p:cSldViewPr snapToGrid="0" snapToObjects="1">
      <p:cViewPr varScale="1">
        <p:scale>
          <a:sx n="120" d="100"/>
          <a:sy n="120" d="100"/>
        </p:scale>
        <p:origin x="14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7430B5-A183-5145-8A7A-D49B972C6E45}" type="datetimeFigureOut">
              <a:t>2019/3/7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0CDEB-43A6-9844-A608-5CCA46E229C0}" type="slidenum">
              <a:t>‹#›</a:t>
            </a:fld>
            <a:endParaRPr kumimoji="1" lang="zh-CN" altLang="en-US"/>
          </a:p>
        </p:txBody>
      </p:sp>
    </p:spTree>
    <p:extLst>
      <p:ext uri="{BB962C8B-B14F-4D97-AF65-F5344CB8AC3E}">
        <p14:creationId xmlns:p14="http://schemas.microsoft.com/office/powerpoint/2010/main" val="26246014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大家好，这节课我们讲讲应用进程相关的面试问题</a:t>
            </a:r>
            <a:endParaRPr kumimoji="1" lang="en-US" altLang="zh-CN"/>
          </a:p>
          <a:p>
            <a:endParaRPr kumimoji="1" lang="en-US" altLang="zh-CN"/>
          </a:p>
          <a:p>
            <a:r>
              <a:rPr kumimoji="1" lang="zh-CN" altLang="en-US"/>
              <a:t>我们的应用程序就跑在应用进程，</a:t>
            </a:r>
            <a:endParaRPr kumimoji="1" lang="en-US" altLang="zh-CN"/>
          </a:p>
          <a:p>
            <a:endParaRPr kumimoji="1" lang="en-US" altLang="zh-CN" dirty="0"/>
          </a:p>
          <a:p>
            <a:r>
              <a:rPr kumimoji="1" lang="zh-CN" altLang="en-US" dirty="0"/>
              <a:t>我们平时跟应用进程打交道比较多，对系统进程可能没怎么关注过，因为</a:t>
            </a:r>
            <a:r>
              <a:rPr kumimoji="1" lang="en-US" altLang="zh-CN" dirty="0"/>
              <a:t>framework</a:t>
            </a:r>
            <a:r>
              <a:rPr kumimoji="1" lang="zh-CN" altLang="en-US" dirty="0"/>
              <a:t>封装得很好，应用启动的时候，就已经什么都准备好了，只需要我们自己去创建应用组件，等着系统来回调生命周期。</a:t>
            </a:r>
            <a:endParaRPr kumimoji="1" lang="en-US" altLang="zh-CN" dirty="0"/>
          </a:p>
          <a:p>
            <a:endParaRPr kumimoji="1" lang="en-US" altLang="zh-CN" dirty="0"/>
          </a:p>
          <a:p>
            <a:r>
              <a:rPr kumimoji="1" lang="zh-CN" altLang="en-US" dirty="0"/>
              <a:t>但是了解系统的关键进程还是非常有必要的，因为我们的应用程序之所以能跑起来，离不开这些系统进程的支持。</a:t>
            </a:r>
            <a:endParaRPr kumimoji="1" lang="en-US" altLang="zh-CN" dirty="0"/>
          </a:p>
          <a:p>
            <a:endParaRPr kumimoji="1" lang="en-US" altLang="zh-CN" dirty="0"/>
          </a:p>
          <a:p>
            <a:r>
              <a:rPr kumimoji="1" lang="zh-CN" altLang="en-US" dirty="0"/>
              <a:t>所以，熟悉这些</a:t>
            </a:r>
            <a:r>
              <a:rPr kumimoji="1" lang="en-US" altLang="zh-CN" dirty="0"/>
              <a:t>Android</a:t>
            </a:r>
            <a:r>
              <a:rPr kumimoji="1" lang="zh-CN" altLang="en-US" dirty="0"/>
              <a:t>系统进程，对我们深刻理解我们的应用的运行机制是有帮助的。这也是为什么面试的时候喜欢问到这些问题。</a:t>
            </a:r>
            <a:endParaRPr kumimoji="1" lang="en-US" altLang="zh-CN" dirty="0"/>
          </a:p>
          <a:p>
            <a:endParaRPr kumimoji="1" lang="en-US" altLang="zh-CN" dirty="0"/>
          </a:p>
          <a:p>
            <a:endParaRPr kumimoji="1" lang="zh-CN" altLang="en-US"/>
          </a:p>
        </p:txBody>
      </p:sp>
      <p:sp>
        <p:nvSpPr>
          <p:cNvPr id="4" name="灯片编号占位符 3"/>
          <p:cNvSpPr>
            <a:spLocks noGrp="1"/>
          </p:cNvSpPr>
          <p:nvPr>
            <p:ph type="sldNum" sz="quarter" idx="5"/>
          </p:nvPr>
        </p:nvSpPr>
        <p:spPr/>
        <p:txBody>
          <a:bodyPr/>
          <a:lstStyle/>
          <a:p>
            <a:fld id="{4940CDEB-43A6-9844-A608-5CCA46E229C0}" type="slidenum">
              <a:rPr lang="en-US" altLang="zh-CN"/>
              <a:t>1</a:t>
            </a:fld>
            <a:endParaRPr kumimoji="1" lang="zh-CN" altLang="en-US"/>
          </a:p>
        </p:txBody>
      </p:sp>
    </p:spTree>
    <p:extLst>
      <p:ext uri="{BB962C8B-B14F-4D97-AF65-F5344CB8AC3E}">
        <p14:creationId xmlns:p14="http://schemas.microsoft.com/office/powerpoint/2010/main" val="1038488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应用程序要启动</a:t>
            </a:r>
            <a:r>
              <a:rPr kumimoji="1" lang="en-US" altLang="zh-CN"/>
              <a:t>service</a:t>
            </a:r>
            <a:r>
              <a:rPr kumimoji="1" lang="zh-CN" altLang="en-US"/>
              <a:t>，这个请求会被发送到</a:t>
            </a:r>
            <a:r>
              <a:rPr kumimoji="1" lang="en-US" altLang="zh-CN"/>
              <a:t>AMS</a:t>
            </a:r>
            <a:r>
              <a:rPr kumimoji="1" lang="zh-CN" altLang="en-US"/>
              <a:t>执行，</a:t>
            </a:r>
            <a:r>
              <a:rPr kumimoji="1" lang="en-US" altLang="zh-CN"/>
              <a:t>AMS</a:t>
            </a:r>
            <a:r>
              <a:rPr kumimoji="1" lang="zh-CN" altLang="en-US"/>
              <a:t>最终又会调到这个函数，叫</a:t>
            </a:r>
            <a:r>
              <a:rPr kumimoji="1" lang="en-US" altLang="zh-CN"/>
              <a:t>bringUpServiceLocked</a:t>
            </a:r>
            <a:r>
              <a:rPr kumimoji="1" lang="zh-CN" altLang="en-US"/>
              <a:t>，看名字是要给</a:t>
            </a:r>
            <a:r>
              <a:rPr kumimoji="1" lang="en-US" altLang="zh-CN"/>
              <a:t>service</a:t>
            </a:r>
            <a:r>
              <a:rPr kumimoji="1" lang="zh-CN" altLang="en-US"/>
              <a:t>拉起来的意思。</a:t>
            </a:r>
            <a:endParaRPr kumimoji="1" lang="en-US" altLang="zh-CN"/>
          </a:p>
          <a:p>
            <a:r>
              <a:rPr kumimoji="1" lang="zh-CN" altLang="en-US"/>
              <a:t>这儿首先查进程的</a:t>
            </a:r>
            <a:r>
              <a:rPr kumimoji="1" lang="en-US" altLang="zh-CN"/>
              <a:t>ProcessRecord</a:t>
            </a:r>
            <a:r>
              <a:rPr kumimoji="1" lang="zh-CN" altLang="en-US"/>
              <a:t>，如果</a:t>
            </a:r>
            <a:r>
              <a:rPr kumimoji="1" lang="en-US" altLang="zh-CN"/>
              <a:t>ProcessRecord</a:t>
            </a:r>
            <a:r>
              <a:rPr kumimoji="1" lang="zh-CN" altLang="en-US"/>
              <a:t>存在并且</a:t>
            </a:r>
            <a:r>
              <a:rPr kumimoji="1" lang="en-US" altLang="zh-CN"/>
              <a:t>thread</a:t>
            </a:r>
            <a:r>
              <a:rPr kumimoji="1" lang="zh-CN" altLang="en-US"/>
              <a:t>也有，那就</a:t>
            </a:r>
            <a:r>
              <a:rPr kumimoji="1" lang="en-US" altLang="zh-CN"/>
              <a:t>OK</a:t>
            </a:r>
            <a:r>
              <a:rPr kumimoji="1" lang="zh-CN" altLang="en-US"/>
              <a:t>，真正去拉进程去了。</a:t>
            </a:r>
            <a:endParaRPr kumimoji="1" lang="en-US" altLang="zh-CN"/>
          </a:p>
          <a:p>
            <a:endParaRPr kumimoji="1" lang="en-US" altLang="zh-CN"/>
          </a:p>
          <a:p>
            <a:r>
              <a:rPr kumimoji="1" lang="zh-CN" altLang="en-US"/>
              <a:t>不然的话，有两种情况，一个是</a:t>
            </a:r>
            <a:r>
              <a:rPr kumimoji="1" lang="en-US" altLang="zh-CN"/>
              <a:t>app</a:t>
            </a:r>
            <a:r>
              <a:rPr kumimoji="1" lang="zh-CN" altLang="en-US"/>
              <a:t>为</a:t>
            </a:r>
            <a:r>
              <a:rPr kumimoji="1" lang="en-US" altLang="zh-CN"/>
              <a:t>null</a:t>
            </a:r>
            <a:r>
              <a:rPr kumimoji="1" lang="zh-CN" altLang="en-US"/>
              <a:t>，一个是</a:t>
            </a:r>
            <a:r>
              <a:rPr kumimoji="1" lang="en-US" altLang="zh-CN"/>
              <a:t>thread</a:t>
            </a:r>
            <a:r>
              <a:rPr kumimoji="1" lang="zh-CN" altLang="en-US"/>
              <a:t>为</a:t>
            </a:r>
            <a:r>
              <a:rPr kumimoji="1" lang="en-US" altLang="zh-CN"/>
              <a:t>null</a:t>
            </a:r>
            <a:r>
              <a:rPr kumimoji="1" lang="zh-CN" altLang="en-US"/>
              <a:t>。</a:t>
            </a:r>
            <a:endParaRPr kumimoji="1" lang="en-US" altLang="zh-CN"/>
          </a:p>
          <a:p>
            <a:r>
              <a:rPr kumimoji="1" lang="zh-CN" altLang="en-US"/>
              <a:t>只有</a:t>
            </a:r>
            <a:r>
              <a:rPr kumimoji="1" lang="en-US" altLang="zh-CN"/>
              <a:t>app</a:t>
            </a:r>
            <a:r>
              <a:rPr kumimoji="1" lang="zh-CN" altLang="en-US"/>
              <a:t>为</a:t>
            </a:r>
            <a:r>
              <a:rPr kumimoji="1" lang="en-US" altLang="zh-CN"/>
              <a:t>null</a:t>
            </a:r>
            <a:r>
              <a:rPr kumimoji="1" lang="zh-CN" altLang="en-US"/>
              <a:t>的时候，才要去启动进程。</a:t>
            </a:r>
            <a:endParaRPr kumimoji="1" lang="en-US" altLang="zh-CN"/>
          </a:p>
          <a:p>
            <a:endParaRPr kumimoji="1" lang="en-US" altLang="zh-CN"/>
          </a:p>
          <a:p>
            <a:r>
              <a:rPr kumimoji="1" lang="zh-CN" altLang="en-US"/>
              <a:t>接下来是重点，这儿有个</a:t>
            </a:r>
            <a:r>
              <a:rPr kumimoji="1" lang="en-US" altLang="zh-CN"/>
              <a:t>pendingService</a:t>
            </a:r>
            <a:r>
              <a:rPr kumimoji="1" lang="zh-CN" altLang="en-US"/>
              <a:t>的列表，会给</a:t>
            </a:r>
            <a:r>
              <a:rPr kumimoji="1" lang="en-US" altLang="zh-CN"/>
              <a:t>service</a:t>
            </a:r>
            <a:r>
              <a:rPr kumimoji="1" lang="zh-CN" altLang="en-US"/>
              <a:t>加到这个列表里去。</a:t>
            </a:r>
            <a:endParaRPr kumimoji="1" lang="en-US" altLang="zh-CN"/>
          </a:p>
          <a:p>
            <a:r>
              <a:rPr kumimoji="1" lang="zh-CN" altLang="en-US"/>
              <a:t>我们看看什么时候会处理到这个</a:t>
            </a:r>
            <a:r>
              <a:rPr kumimoji="1" lang="en-US" altLang="zh-CN"/>
              <a:t>pendingService</a:t>
            </a:r>
            <a:r>
              <a:rPr kumimoji="1" lang="zh-CN" altLang="en-US"/>
              <a:t>列表。</a:t>
            </a:r>
          </a:p>
        </p:txBody>
      </p:sp>
      <p:sp>
        <p:nvSpPr>
          <p:cNvPr id="4" name="灯片编号占位符 3"/>
          <p:cNvSpPr>
            <a:spLocks noGrp="1"/>
          </p:cNvSpPr>
          <p:nvPr>
            <p:ph type="sldNum" sz="quarter" idx="5"/>
          </p:nvPr>
        </p:nvSpPr>
        <p:spPr/>
        <p:txBody>
          <a:bodyPr/>
          <a:lstStyle/>
          <a:p>
            <a:fld id="{4940CDEB-43A6-9844-A608-5CCA46E229C0}" type="slidenum">
              <a:t>12</a:t>
            </a:fld>
            <a:endParaRPr kumimoji="1" lang="zh-CN" altLang="en-US"/>
          </a:p>
        </p:txBody>
      </p:sp>
    </p:spTree>
    <p:extLst>
      <p:ext uri="{BB962C8B-B14F-4D97-AF65-F5344CB8AC3E}">
        <p14:creationId xmlns:p14="http://schemas.microsoft.com/office/powerpoint/2010/main" val="1809420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是在这个函数里面，用一个</a:t>
            </a:r>
            <a:r>
              <a:rPr kumimoji="1" lang="en-US" altLang="zh-CN"/>
              <a:t>for</a:t>
            </a:r>
            <a:r>
              <a:rPr kumimoji="1" lang="zh-CN" altLang="en-US"/>
              <a:t>循环，依次对每个</a:t>
            </a:r>
            <a:r>
              <a:rPr kumimoji="1" lang="en-US" altLang="zh-CN"/>
              <a:t>service</a:t>
            </a:r>
            <a:r>
              <a:rPr kumimoji="1" lang="zh-CN" altLang="en-US"/>
              <a:t>都调用</a:t>
            </a:r>
            <a:r>
              <a:rPr kumimoji="1" lang="en-US" altLang="zh-CN"/>
              <a:t>realStartServiceLocked</a:t>
            </a:r>
            <a:r>
              <a:rPr kumimoji="1" lang="zh-CN" altLang="en-US"/>
              <a:t>，这个函数是真正去给</a:t>
            </a:r>
            <a:r>
              <a:rPr kumimoji="1" lang="en-US" altLang="zh-CN"/>
              <a:t>service</a:t>
            </a:r>
            <a:r>
              <a:rPr kumimoji="1" lang="zh-CN" altLang="en-US"/>
              <a:t>拉起来的。</a:t>
            </a:r>
            <a:endParaRPr kumimoji="1" lang="en-US" altLang="zh-CN"/>
          </a:p>
          <a:p>
            <a:r>
              <a:rPr kumimoji="1" lang="zh-CN" altLang="en-US"/>
              <a:t>那这个</a:t>
            </a:r>
            <a:r>
              <a:rPr kumimoji="1" lang="en-US" altLang="zh-CN"/>
              <a:t>attachApplicationLocked</a:t>
            </a:r>
            <a:r>
              <a:rPr kumimoji="1" lang="zh-CN" altLang="en-US"/>
              <a:t>又是哪里调的呢，其实是我们之前提到的</a:t>
            </a:r>
            <a:r>
              <a:rPr kumimoji="1" lang="en-US" altLang="zh-CN"/>
              <a:t>,</a:t>
            </a:r>
            <a:r>
              <a:rPr kumimoji="1" lang="zh-CN" altLang="en-US"/>
              <a:t>应用进程注册</a:t>
            </a:r>
            <a:r>
              <a:rPr kumimoji="1" lang="en-US" altLang="zh-CN"/>
              <a:t>ApplicationThread</a:t>
            </a:r>
            <a:r>
              <a:rPr kumimoji="1" lang="zh-CN" altLang="en-US"/>
              <a:t>到</a:t>
            </a:r>
            <a:r>
              <a:rPr kumimoji="1" lang="en-US" altLang="zh-CN"/>
              <a:t>AMS</a:t>
            </a:r>
            <a:r>
              <a:rPr kumimoji="1" lang="zh-CN" altLang="en-US"/>
              <a:t>的时候，</a:t>
            </a:r>
            <a:r>
              <a:rPr kumimoji="1" lang="en-US" altLang="zh-CN"/>
              <a:t>AMS</a:t>
            </a:r>
            <a:r>
              <a:rPr kumimoji="1" lang="zh-CN" altLang="en-US"/>
              <a:t>会去统一处理</a:t>
            </a:r>
            <a:endParaRPr kumimoji="1" lang="en-US" altLang="zh-CN"/>
          </a:p>
          <a:p>
            <a:r>
              <a:rPr kumimoji="1" lang="zh-CN" altLang="en-US"/>
              <a:t>所有的</a:t>
            </a:r>
            <a:r>
              <a:rPr kumimoji="1" lang="en-US" altLang="zh-CN"/>
              <a:t>pending</a:t>
            </a:r>
            <a:r>
              <a:rPr kumimoji="1" lang="zh-CN" altLang="en-US"/>
              <a:t>的应用组件，不光这的</a:t>
            </a:r>
            <a:r>
              <a:rPr kumimoji="1" lang="en-US" altLang="zh-CN"/>
              <a:t>service</a:t>
            </a:r>
            <a:r>
              <a:rPr kumimoji="1" lang="zh-CN" altLang="en-US"/>
              <a:t>，广播，</a:t>
            </a:r>
            <a:r>
              <a:rPr kumimoji="1" lang="en-US" altLang="zh-CN"/>
              <a:t>activity</a:t>
            </a:r>
            <a:r>
              <a:rPr kumimoji="1" lang="zh-CN" altLang="en-US"/>
              <a:t>都有，大家感兴趣的可以去翻翻代码。</a:t>
            </a:r>
          </a:p>
        </p:txBody>
      </p:sp>
      <p:sp>
        <p:nvSpPr>
          <p:cNvPr id="4" name="灯片编号占位符 3"/>
          <p:cNvSpPr>
            <a:spLocks noGrp="1"/>
          </p:cNvSpPr>
          <p:nvPr>
            <p:ph type="sldNum" sz="quarter" idx="5"/>
          </p:nvPr>
        </p:nvSpPr>
        <p:spPr/>
        <p:txBody>
          <a:bodyPr/>
          <a:lstStyle/>
          <a:p>
            <a:fld id="{4940CDEB-43A6-9844-A608-5CCA46E229C0}" type="slidenum">
              <a:t>13</a:t>
            </a:fld>
            <a:endParaRPr kumimoji="1" lang="zh-CN" altLang="en-US"/>
          </a:p>
        </p:txBody>
      </p:sp>
    </p:spTree>
    <p:extLst>
      <p:ext uri="{BB962C8B-B14F-4D97-AF65-F5344CB8AC3E}">
        <p14:creationId xmlns:p14="http://schemas.microsoft.com/office/powerpoint/2010/main" val="3389645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好了，我们接下来再看看进程是怎么启动的，还记得之前启动进程的函数叫什么吗？叫</a:t>
            </a:r>
            <a:r>
              <a:rPr lang="en-US" altLang="zh-CN" sz="900" b="0">
                <a:solidFill>
                  <a:srgbClr val="C00000"/>
                </a:solidFill>
                <a:latin typeface="Microsoft YaHei" panose="020B0503020204020204" pitchFamily="34" charset="-122"/>
                <a:ea typeface="Microsoft YaHei" panose="020B0503020204020204" pitchFamily="34" charset="-122"/>
              </a:rPr>
              <a:t>startProcessLocked</a:t>
            </a:r>
            <a:r>
              <a:rPr lang="zh-CN" altLang="en-US" sz="900" b="0">
                <a:solidFill>
                  <a:srgbClr val="C00000"/>
                </a:solidFill>
                <a:latin typeface="Microsoft YaHei" panose="020B0503020204020204" pitchFamily="34" charset="-122"/>
                <a:ea typeface="Microsoft YaHei" panose="020B0503020204020204" pitchFamily="34" charset="-122"/>
              </a:rPr>
              <a:t>，这个函数做了哪些事呢，这个函数并没有像它的函数名称一样，去打开进程。而是打开了一个本地</a:t>
            </a:r>
            <a:r>
              <a:rPr lang="en-US" altLang="zh-CN" sz="900" b="0">
                <a:solidFill>
                  <a:srgbClr val="C00000"/>
                </a:solidFill>
                <a:latin typeface="Microsoft YaHei" panose="020B0503020204020204" pitchFamily="34" charset="-122"/>
                <a:ea typeface="Microsoft YaHei" panose="020B0503020204020204" pitchFamily="34" charset="-122"/>
              </a:rPr>
              <a:t>socket</a:t>
            </a:r>
            <a:r>
              <a:rPr lang="zh-CN" altLang="en-US" sz="900" b="0">
                <a:solidFill>
                  <a:srgbClr val="C00000"/>
                </a:solidFill>
                <a:latin typeface="Microsoft YaHei" panose="020B0503020204020204" pitchFamily="34" charset="-122"/>
                <a:ea typeface="Microsoft YaHei" panose="020B0503020204020204" pitchFamily="34" charset="-122"/>
              </a:rPr>
              <a:t>，然后发送了一串参数列表。</a:t>
            </a:r>
            <a:endParaRPr lang="en-US" altLang="zh-CN" sz="900" b="0">
              <a:solidFill>
                <a:srgbClr val="C00000"/>
              </a:solidFill>
              <a:latin typeface="Microsoft YaHei" panose="020B0503020204020204" pitchFamily="34" charset="-122"/>
              <a:ea typeface="Microsoft YaHei" panose="020B0503020204020204" pitchFamily="34" charset="-122"/>
            </a:endParaRPr>
          </a:p>
          <a:p>
            <a:endParaRPr kumimoji="1" lang="en-US" altLang="zh-CN" sz="900" b="0">
              <a:solidFill>
                <a:srgbClr val="C00000"/>
              </a:solidFill>
              <a:latin typeface="Microsoft YaHei" panose="020B0503020204020204" pitchFamily="34" charset="-122"/>
              <a:ea typeface="Microsoft YaHei" panose="020B0503020204020204" pitchFamily="34" charset="-122"/>
            </a:endParaRPr>
          </a:p>
          <a:p>
            <a:r>
              <a:rPr kumimoji="1" lang="zh-CN" altLang="en-US" sz="900" b="0">
                <a:solidFill>
                  <a:srgbClr val="C00000"/>
                </a:solidFill>
                <a:latin typeface="Microsoft YaHei" panose="020B0503020204020204" pitchFamily="34" charset="-122"/>
                <a:ea typeface="Microsoft YaHei" panose="020B0503020204020204" pitchFamily="34" charset="-122"/>
              </a:rPr>
              <a:t>这个本地</a:t>
            </a:r>
            <a:r>
              <a:rPr kumimoji="1" lang="en-US" altLang="zh-CN" sz="900" b="0">
                <a:solidFill>
                  <a:srgbClr val="C00000"/>
                </a:solidFill>
                <a:latin typeface="Microsoft YaHei" panose="020B0503020204020204" pitchFamily="34" charset="-122"/>
                <a:ea typeface="Microsoft YaHei" panose="020B0503020204020204" pitchFamily="34" charset="-122"/>
              </a:rPr>
              <a:t>socket</a:t>
            </a:r>
            <a:r>
              <a:rPr kumimoji="1" lang="zh-CN" altLang="en-US" sz="900" b="0">
                <a:solidFill>
                  <a:srgbClr val="C00000"/>
                </a:solidFill>
                <a:latin typeface="Microsoft YaHei" panose="020B0503020204020204" pitchFamily="34" charset="-122"/>
                <a:ea typeface="Microsoft YaHei" panose="020B0503020204020204" pitchFamily="34" charset="-122"/>
              </a:rPr>
              <a:t>不像网络</a:t>
            </a:r>
            <a:r>
              <a:rPr kumimoji="1" lang="en-US" altLang="zh-CN" sz="900" b="0">
                <a:solidFill>
                  <a:srgbClr val="C00000"/>
                </a:solidFill>
                <a:latin typeface="Microsoft YaHei" panose="020B0503020204020204" pitchFamily="34" charset="-122"/>
                <a:ea typeface="Microsoft YaHei" panose="020B0503020204020204" pitchFamily="34" charset="-122"/>
              </a:rPr>
              <a:t>socket</a:t>
            </a:r>
            <a:r>
              <a:rPr kumimoji="1" lang="zh-CN" altLang="en-US" sz="900" b="0">
                <a:solidFill>
                  <a:srgbClr val="C00000"/>
                </a:solidFill>
                <a:latin typeface="Microsoft YaHei" panose="020B0503020204020204" pitchFamily="34" charset="-122"/>
                <a:ea typeface="Microsoft YaHei" panose="020B0503020204020204" pitchFamily="34" charset="-122"/>
              </a:rPr>
              <a:t>需要</a:t>
            </a:r>
            <a:r>
              <a:rPr kumimoji="1" lang="en-US" altLang="zh-CN" sz="900" b="0">
                <a:solidFill>
                  <a:srgbClr val="C00000"/>
                </a:solidFill>
                <a:latin typeface="Microsoft YaHei" panose="020B0503020204020204" pitchFamily="34" charset="-122"/>
                <a:ea typeface="Microsoft YaHei" panose="020B0503020204020204" pitchFamily="34" charset="-122"/>
              </a:rPr>
              <a:t>ip</a:t>
            </a:r>
            <a:r>
              <a:rPr kumimoji="1" lang="zh-CN" altLang="en-US" sz="900" b="0">
                <a:solidFill>
                  <a:srgbClr val="C00000"/>
                </a:solidFill>
                <a:latin typeface="Microsoft YaHei" panose="020B0503020204020204" pitchFamily="34" charset="-122"/>
                <a:ea typeface="Microsoft YaHei" panose="020B0503020204020204" pitchFamily="34" charset="-122"/>
              </a:rPr>
              <a:t>地址和端口，这指定一个名称就好了，</a:t>
            </a:r>
            <a:r>
              <a:rPr kumimoji="1" lang="en-US" altLang="zh-CN" sz="900" b="0">
                <a:solidFill>
                  <a:srgbClr val="C00000"/>
                </a:solidFill>
                <a:latin typeface="Microsoft YaHei" panose="020B0503020204020204" pitchFamily="34" charset="-122"/>
                <a:ea typeface="Microsoft YaHei" panose="020B0503020204020204" pitchFamily="34" charset="-122"/>
              </a:rPr>
              <a:t>server</a:t>
            </a:r>
            <a:r>
              <a:rPr kumimoji="1" lang="zh-CN" altLang="en-US" sz="900" b="0">
                <a:solidFill>
                  <a:srgbClr val="C00000"/>
                </a:solidFill>
                <a:latin typeface="Microsoft YaHei" panose="020B0503020204020204" pitchFamily="34" charset="-122"/>
                <a:ea typeface="Microsoft YaHei" panose="020B0503020204020204" pitchFamily="34" charset="-122"/>
              </a:rPr>
              <a:t>端和</a:t>
            </a:r>
            <a:r>
              <a:rPr kumimoji="1" lang="en-US" altLang="zh-CN" sz="900" b="0">
                <a:solidFill>
                  <a:srgbClr val="C00000"/>
                </a:solidFill>
                <a:latin typeface="Microsoft YaHei" panose="020B0503020204020204" pitchFamily="34" charset="-122"/>
                <a:ea typeface="Microsoft YaHei" panose="020B0503020204020204" pitchFamily="34" charset="-122"/>
              </a:rPr>
              <a:t>client</a:t>
            </a:r>
            <a:r>
              <a:rPr kumimoji="1" lang="zh-CN" altLang="en-US" sz="900" b="0">
                <a:solidFill>
                  <a:srgbClr val="C00000"/>
                </a:solidFill>
                <a:latin typeface="Microsoft YaHei" panose="020B0503020204020204" pitchFamily="34" charset="-122"/>
                <a:ea typeface="Microsoft YaHei" panose="020B0503020204020204" pitchFamily="34" charset="-122"/>
              </a:rPr>
              <a:t>端约定好一个名称，两个人就能通信了。</a:t>
            </a:r>
            <a:endParaRPr kumimoji="1" lang="en-US" altLang="zh-CN" sz="900" b="0">
              <a:solidFill>
                <a:srgbClr val="C00000"/>
              </a:solidFill>
              <a:latin typeface="Microsoft YaHei" panose="020B0503020204020204" pitchFamily="34" charset="-122"/>
              <a:ea typeface="Microsoft YaHei" panose="020B0503020204020204" pitchFamily="34" charset="-122"/>
            </a:endParaRPr>
          </a:p>
          <a:p>
            <a:endParaRPr kumimoji="1" lang="en-US" altLang="zh-CN" sz="900" b="0">
              <a:solidFill>
                <a:srgbClr val="C00000"/>
              </a:solidFill>
              <a:latin typeface="Microsoft YaHei" panose="020B0503020204020204" pitchFamily="34" charset="-122"/>
              <a:ea typeface="Microsoft YaHei" panose="020B0503020204020204" pitchFamily="34" charset="-122"/>
            </a:endParaRPr>
          </a:p>
          <a:p>
            <a:r>
              <a:rPr kumimoji="1" lang="zh-CN" altLang="en-US" sz="900" b="0">
                <a:solidFill>
                  <a:srgbClr val="C00000"/>
                </a:solidFill>
                <a:latin typeface="Microsoft YaHei" panose="020B0503020204020204" pitchFamily="34" charset="-122"/>
                <a:ea typeface="Microsoft YaHei" panose="020B0503020204020204" pitchFamily="34" charset="-122"/>
              </a:rPr>
              <a:t>我们再来看看</a:t>
            </a:r>
            <a:r>
              <a:rPr kumimoji="1" lang="en-US" altLang="zh-CN" sz="900" b="0">
                <a:solidFill>
                  <a:srgbClr val="C00000"/>
                </a:solidFill>
                <a:latin typeface="Microsoft YaHei" panose="020B0503020204020204" pitchFamily="34" charset="-122"/>
                <a:ea typeface="Microsoft YaHei" panose="020B0503020204020204" pitchFamily="34" charset="-122"/>
              </a:rPr>
              <a:t>server</a:t>
            </a:r>
            <a:r>
              <a:rPr kumimoji="1" lang="zh-CN" altLang="en-US" sz="900" b="0">
                <a:solidFill>
                  <a:srgbClr val="C00000"/>
                </a:solidFill>
                <a:latin typeface="Microsoft YaHei" panose="020B0503020204020204" pitchFamily="34" charset="-122"/>
                <a:ea typeface="Microsoft YaHei" panose="020B0503020204020204" pitchFamily="34" charset="-122"/>
              </a:rPr>
              <a:t>端是怎么处理的，这个</a:t>
            </a:r>
            <a:r>
              <a:rPr kumimoji="1" lang="en-US" altLang="zh-CN" sz="900" b="0">
                <a:solidFill>
                  <a:srgbClr val="C00000"/>
                </a:solidFill>
                <a:latin typeface="Microsoft YaHei" panose="020B0503020204020204" pitchFamily="34" charset="-122"/>
                <a:ea typeface="Microsoft YaHei" panose="020B0503020204020204" pitchFamily="34" charset="-122"/>
              </a:rPr>
              <a:t>server</a:t>
            </a:r>
            <a:r>
              <a:rPr kumimoji="1" lang="zh-CN" altLang="en-US" sz="900" b="0">
                <a:solidFill>
                  <a:srgbClr val="C00000"/>
                </a:solidFill>
                <a:latin typeface="Microsoft YaHei" panose="020B0503020204020204" pitchFamily="34" charset="-122"/>
                <a:ea typeface="Microsoft YaHei" panose="020B0503020204020204" pitchFamily="34" charset="-122"/>
              </a:rPr>
              <a:t>端是</a:t>
            </a:r>
            <a:r>
              <a:rPr kumimoji="1" lang="en-US" altLang="zh-CN" sz="900" b="0">
                <a:solidFill>
                  <a:srgbClr val="C00000"/>
                </a:solidFill>
                <a:latin typeface="Microsoft YaHei" panose="020B0503020204020204" pitchFamily="34" charset="-122"/>
                <a:ea typeface="Microsoft YaHei" panose="020B0503020204020204" pitchFamily="34" charset="-122"/>
              </a:rPr>
              <a:t>zygote</a:t>
            </a:r>
            <a:r>
              <a:rPr kumimoji="1" lang="zh-CN" altLang="en-US" sz="900" b="0">
                <a:solidFill>
                  <a:srgbClr val="C00000"/>
                </a:solidFill>
                <a:latin typeface="Microsoft YaHei" panose="020B0503020204020204" pitchFamily="34" charset="-122"/>
                <a:ea typeface="Microsoft YaHei" panose="020B0503020204020204" pitchFamily="34" charset="-122"/>
              </a:rPr>
              <a:t>，我们看看</a:t>
            </a:r>
            <a:r>
              <a:rPr kumimoji="1" lang="en-US" altLang="zh-CN" sz="900" b="0">
                <a:solidFill>
                  <a:srgbClr val="C00000"/>
                </a:solidFill>
                <a:latin typeface="Microsoft YaHei" panose="020B0503020204020204" pitchFamily="34" charset="-122"/>
                <a:ea typeface="Microsoft YaHei" panose="020B0503020204020204" pitchFamily="34" charset="-122"/>
              </a:rPr>
              <a:t>zygote</a:t>
            </a:r>
            <a:r>
              <a:rPr kumimoji="1" lang="zh-CN" altLang="en-US" sz="900" b="0">
                <a:solidFill>
                  <a:srgbClr val="C00000"/>
                </a:solidFill>
                <a:latin typeface="Microsoft YaHei" panose="020B0503020204020204" pitchFamily="34" charset="-122"/>
                <a:ea typeface="Microsoft YaHei" panose="020B0503020204020204" pitchFamily="34" charset="-122"/>
              </a:rPr>
              <a:t>的处理逻辑，</a:t>
            </a:r>
            <a:endParaRPr kumimoji="1" lang="zh-CN" altLang="en-US" b="0"/>
          </a:p>
        </p:txBody>
      </p:sp>
      <p:sp>
        <p:nvSpPr>
          <p:cNvPr id="4" name="灯片编号占位符 3"/>
          <p:cNvSpPr>
            <a:spLocks noGrp="1"/>
          </p:cNvSpPr>
          <p:nvPr>
            <p:ph type="sldNum" sz="quarter" idx="5"/>
          </p:nvPr>
        </p:nvSpPr>
        <p:spPr/>
        <p:txBody>
          <a:bodyPr/>
          <a:lstStyle/>
          <a:p>
            <a:fld id="{4940CDEB-43A6-9844-A608-5CCA46E229C0}" type="slidenum">
              <a:t>14</a:t>
            </a:fld>
            <a:endParaRPr kumimoji="1" lang="zh-CN" altLang="en-US"/>
          </a:p>
        </p:txBody>
      </p:sp>
    </p:spTree>
    <p:extLst>
      <p:ext uri="{BB962C8B-B14F-4D97-AF65-F5344CB8AC3E}">
        <p14:creationId xmlns:p14="http://schemas.microsoft.com/office/powerpoint/2010/main" val="3286857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Zygote</a:t>
            </a:r>
            <a:r>
              <a:rPr kumimoji="1" lang="zh-CN" altLang="en-US"/>
              <a:t>会在一个</a:t>
            </a:r>
            <a:r>
              <a:rPr kumimoji="1" lang="en-US" altLang="zh-CN"/>
              <a:t>for</a:t>
            </a:r>
            <a:r>
              <a:rPr kumimoji="1" lang="zh-CN" altLang="en-US"/>
              <a:t>循环里不断处理连接请求，当检测到有</a:t>
            </a:r>
            <a:r>
              <a:rPr kumimoji="1" lang="en-US" altLang="zh-CN"/>
              <a:t>socket</a:t>
            </a:r>
            <a:r>
              <a:rPr kumimoji="1" lang="zh-CN" altLang="en-US"/>
              <a:t>可读时，就会调到这个</a:t>
            </a:r>
            <a:r>
              <a:rPr kumimoji="1" lang="en-US" altLang="zh-CN"/>
              <a:t>runOnce</a:t>
            </a:r>
            <a:r>
              <a:rPr kumimoji="1" lang="zh-CN" altLang="en-US"/>
              <a:t>，首先读取参数列表，然后根据参数</a:t>
            </a:r>
            <a:r>
              <a:rPr kumimoji="1" lang="en-US" altLang="zh-CN"/>
              <a:t>fork</a:t>
            </a:r>
            <a:r>
              <a:rPr kumimoji="1" lang="zh-CN" altLang="en-US"/>
              <a:t>出应用进程，之后如果是子进程就执行</a:t>
            </a:r>
            <a:r>
              <a:rPr kumimoji="1" lang="en-US" altLang="zh-CN"/>
              <a:t>handleChildProc</a:t>
            </a:r>
            <a:r>
              <a:rPr kumimoji="1" lang="zh-CN" altLang="en-US"/>
              <a:t>，如果是父进程就执行</a:t>
            </a:r>
            <a:r>
              <a:rPr kumimoji="1" lang="en-US" altLang="zh-CN"/>
              <a:t>handleParentProc</a:t>
            </a:r>
            <a:r>
              <a:rPr kumimoji="1" lang="zh-CN" altLang="en-US"/>
              <a:t>。这个父进程会给新创建的子进程的进程</a:t>
            </a:r>
            <a:r>
              <a:rPr kumimoji="1" lang="en-US" altLang="zh-CN"/>
              <a:t>ID</a:t>
            </a:r>
            <a:r>
              <a:rPr kumimoji="1" lang="zh-CN" altLang="en-US"/>
              <a:t>通过</a:t>
            </a:r>
            <a:r>
              <a:rPr kumimoji="1" lang="en-US" altLang="zh-CN"/>
              <a:t>socket</a:t>
            </a:r>
            <a:r>
              <a:rPr kumimoji="1" lang="zh-CN" altLang="en-US"/>
              <a:t>返回给</a:t>
            </a:r>
            <a:r>
              <a:rPr kumimoji="1" lang="en-US" altLang="zh-CN"/>
              <a:t>client</a:t>
            </a:r>
            <a:r>
              <a:rPr kumimoji="1" lang="zh-CN" altLang="en-US"/>
              <a:t>端。</a:t>
            </a:r>
            <a:endParaRPr kumimoji="1" lang="en-US" altLang="zh-CN"/>
          </a:p>
          <a:p>
            <a:r>
              <a:rPr kumimoji="1" lang="zh-CN" altLang="en-US"/>
              <a:t>而子进程就会执行自己的入口函数了，也就是我们之前提到的</a:t>
            </a:r>
            <a:r>
              <a:rPr kumimoji="1" lang="en-US" altLang="zh-CN"/>
              <a:t>ActivityThread</a:t>
            </a:r>
            <a:r>
              <a:rPr kumimoji="1" lang="zh-CN" altLang="en-US"/>
              <a:t>的</a:t>
            </a:r>
            <a:r>
              <a:rPr kumimoji="1" lang="en-US" altLang="zh-CN"/>
              <a:t>Main</a:t>
            </a:r>
            <a:r>
              <a:rPr kumimoji="1" lang="zh-CN" altLang="en-US"/>
              <a:t>函数。</a:t>
            </a:r>
          </a:p>
        </p:txBody>
      </p:sp>
      <p:sp>
        <p:nvSpPr>
          <p:cNvPr id="4" name="灯片编号占位符 3"/>
          <p:cNvSpPr>
            <a:spLocks noGrp="1"/>
          </p:cNvSpPr>
          <p:nvPr>
            <p:ph type="sldNum" sz="quarter" idx="5"/>
          </p:nvPr>
        </p:nvSpPr>
        <p:spPr/>
        <p:txBody>
          <a:bodyPr/>
          <a:lstStyle/>
          <a:p>
            <a:fld id="{4940CDEB-43A6-9844-A608-5CCA46E229C0}" type="slidenum">
              <a:t>15</a:t>
            </a:fld>
            <a:endParaRPr kumimoji="1" lang="zh-CN" altLang="en-US"/>
          </a:p>
        </p:txBody>
      </p:sp>
    </p:spTree>
    <p:extLst>
      <p:ext uri="{BB962C8B-B14F-4D97-AF65-F5344CB8AC3E}">
        <p14:creationId xmlns:p14="http://schemas.microsoft.com/office/powerpoint/2010/main" val="407681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好了，启动原理我们讲完了，最后来看两个问题，</a:t>
            </a:r>
            <a:endParaRPr kumimoji="1" lang="en-US" altLang="zh-CN"/>
          </a:p>
          <a:p>
            <a:r>
              <a:rPr kumimoji="1" lang="zh-CN" altLang="en-US"/>
              <a:t>一个是为什么是</a:t>
            </a:r>
            <a:r>
              <a:rPr kumimoji="1" lang="en-US" altLang="zh-CN"/>
              <a:t>zygote</a:t>
            </a:r>
            <a:r>
              <a:rPr kumimoji="1" lang="zh-CN" altLang="en-US"/>
              <a:t>来创建进程，而不是</a:t>
            </a:r>
            <a:r>
              <a:rPr kumimoji="1" lang="en-US" altLang="zh-CN"/>
              <a:t>systemServer</a:t>
            </a:r>
            <a:r>
              <a:rPr kumimoji="1" lang="zh-CN" altLang="en-US"/>
              <a:t>。</a:t>
            </a:r>
            <a:endParaRPr kumimoji="1" lang="en-US" altLang="zh-CN"/>
          </a:p>
          <a:p>
            <a:pPr marL="0" marR="0" lvl="0" indent="0" algn="l" defTabSz="685800" rtl="0" eaLnBrk="1" fontAlgn="auto" latinLnBrk="0" hangingPunct="1">
              <a:lnSpc>
                <a:spcPct val="100000"/>
              </a:lnSpc>
              <a:spcBef>
                <a:spcPts val="0"/>
              </a:spcBef>
              <a:spcAft>
                <a:spcPts val="0"/>
              </a:spcAft>
              <a:buClrTx/>
              <a:buSzTx/>
              <a:buFontTx/>
              <a:buNone/>
              <a:tabLst/>
              <a:defRPr/>
            </a:pPr>
            <a:r>
              <a:rPr kumimoji="1" lang="zh-CN" altLang="en-US"/>
              <a:t>我们知道孵化进程，父进程里的东西基本上都全盘复制到子进程里了，如果子进程稍后更改了某些段的数据，就会触发拷贝，这个是对性能不利的。而且</a:t>
            </a:r>
            <a:r>
              <a:rPr kumimoji="1" lang="en-US" altLang="zh-CN"/>
              <a:t>systemServer</a:t>
            </a:r>
            <a:r>
              <a:rPr kumimoji="1" lang="zh-CN" altLang="en-US"/>
              <a:t>里还跑着一堆系统服务，这些是不能复制到应用程序的，对应用程序来说，启动进程的时候内存空间除了必要的资源外，最好是干干净净的。所以比较好的办法是给公共的东西抽出来单独做成一个进程，也就是这的</a:t>
            </a:r>
            <a:r>
              <a:rPr kumimoji="1" lang="en-US" altLang="zh-CN"/>
              <a:t>zygote</a:t>
            </a:r>
            <a:r>
              <a:rPr kumimoji="1" lang="zh-CN" altLang="en-US"/>
              <a:t>进程，然后</a:t>
            </a:r>
            <a:r>
              <a:rPr kumimoji="1" lang="en-US" altLang="zh-CN"/>
              <a:t>zygote</a:t>
            </a:r>
            <a:r>
              <a:rPr kumimoji="1" lang="zh-CN" altLang="en-US"/>
              <a:t>进程分别孵化出系统服务进程和应用进程。孵化出来之后，这些子进程就可以干自己的事了。</a:t>
            </a:r>
            <a:endParaRPr kumimoji="1" lang="en-US" altLang="zh-CN"/>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zh-CN"/>
          </a:p>
          <a:p>
            <a:pPr marL="0" marR="0" lvl="0" indent="0" algn="l" defTabSz="685800" rtl="0" eaLnBrk="1" fontAlgn="auto" latinLnBrk="0" hangingPunct="1">
              <a:lnSpc>
                <a:spcPct val="100000"/>
              </a:lnSpc>
              <a:spcBef>
                <a:spcPts val="0"/>
              </a:spcBef>
              <a:spcAft>
                <a:spcPts val="0"/>
              </a:spcAft>
              <a:buClrTx/>
              <a:buSzTx/>
              <a:buFontTx/>
              <a:buNone/>
              <a:tabLst/>
              <a:defRPr/>
            </a:pPr>
            <a:r>
              <a:rPr kumimoji="1" lang="zh-CN" altLang="en-US"/>
              <a:t>第二个问题，为什么</a:t>
            </a:r>
            <a:r>
              <a:rPr kumimoji="1" lang="en-US" altLang="zh-CN"/>
              <a:t>AMS</a:t>
            </a:r>
            <a:r>
              <a:rPr kumimoji="1" lang="zh-CN" altLang="en-US"/>
              <a:t>和</a:t>
            </a:r>
            <a:r>
              <a:rPr kumimoji="1" lang="en-US" altLang="zh-CN"/>
              <a:t>zygote</a:t>
            </a:r>
            <a:r>
              <a:rPr kumimoji="1" lang="zh-CN" altLang="en-US"/>
              <a:t>不用</a:t>
            </a:r>
            <a:r>
              <a:rPr kumimoji="1" lang="en-US" altLang="zh-CN"/>
              <a:t>binder</a:t>
            </a:r>
            <a:r>
              <a:rPr kumimoji="1" lang="zh-CN" altLang="en-US"/>
              <a:t>通信？</a:t>
            </a:r>
            <a:endParaRPr kumimoji="1" lang="en-US" altLang="zh-CN"/>
          </a:p>
          <a:p>
            <a:pPr marL="0" marR="0" lvl="0" indent="0" algn="l" defTabSz="685800" rtl="0" eaLnBrk="1" fontAlgn="auto" latinLnBrk="0" hangingPunct="1">
              <a:lnSpc>
                <a:spcPct val="100000"/>
              </a:lnSpc>
              <a:spcBef>
                <a:spcPts val="0"/>
              </a:spcBef>
              <a:spcAft>
                <a:spcPts val="0"/>
              </a:spcAft>
              <a:buClrTx/>
              <a:buSzTx/>
              <a:buFontTx/>
              <a:buNone/>
              <a:tabLst/>
              <a:defRPr/>
            </a:pPr>
            <a:r>
              <a:rPr kumimoji="1" lang="zh-CN" altLang="en-US"/>
              <a:t>我们注意到，</a:t>
            </a:r>
            <a:r>
              <a:rPr kumimoji="1" lang="en-US" altLang="zh-CN"/>
              <a:t>AMS</a:t>
            </a:r>
            <a:r>
              <a:rPr kumimoji="1" lang="zh-CN" altLang="en-US"/>
              <a:t>和</a:t>
            </a:r>
            <a:r>
              <a:rPr kumimoji="1" lang="en-US" altLang="zh-CN"/>
              <a:t>zygote</a:t>
            </a:r>
            <a:r>
              <a:rPr kumimoji="1" lang="zh-CN" altLang="en-US"/>
              <a:t>是采用</a:t>
            </a:r>
            <a:r>
              <a:rPr kumimoji="1" lang="en-US" altLang="zh-CN"/>
              <a:t>socket</a:t>
            </a:r>
            <a:r>
              <a:rPr kumimoji="1" lang="zh-CN" altLang="en-US"/>
              <a:t>通信的，</a:t>
            </a:r>
            <a:r>
              <a:rPr kumimoji="1" lang="en-US" altLang="zh-CN"/>
              <a:t>android</a:t>
            </a:r>
            <a:r>
              <a:rPr kumimoji="1" lang="zh-CN" altLang="en-US"/>
              <a:t>系统里不是所有的跨进程通信都是用的</a:t>
            </a:r>
            <a:r>
              <a:rPr kumimoji="1" lang="en-US" altLang="zh-CN"/>
              <a:t>binder</a:t>
            </a:r>
            <a:r>
              <a:rPr kumimoji="1" lang="zh-CN" altLang="en-US"/>
              <a:t>，这一点要注意。那为什么</a:t>
            </a:r>
            <a:r>
              <a:rPr kumimoji="1" lang="en-US" altLang="zh-CN"/>
              <a:t>AMS</a:t>
            </a:r>
            <a:r>
              <a:rPr kumimoji="1" lang="zh-CN" altLang="en-US"/>
              <a:t>和</a:t>
            </a:r>
            <a:r>
              <a:rPr kumimoji="1" lang="en-US" altLang="zh-CN"/>
              <a:t>zygote</a:t>
            </a:r>
            <a:r>
              <a:rPr kumimoji="1" lang="zh-CN" altLang="en-US"/>
              <a:t>没采用</a:t>
            </a:r>
            <a:r>
              <a:rPr kumimoji="1" lang="en-US" altLang="zh-CN"/>
              <a:t>binder</a:t>
            </a:r>
            <a:r>
              <a:rPr kumimoji="1" lang="zh-CN" altLang="en-US"/>
              <a:t>通信呢？</a:t>
            </a:r>
            <a:endParaRPr kumimoji="1" lang="en-US" altLang="zh-CN"/>
          </a:p>
          <a:p>
            <a:pPr marL="0" marR="0" lvl="0" indent="0" algn="l" defTabSz="685800" rtl="0" eaLnBrk="1" fontAlgn="auto" latinLnBrk="0" hangingPunct="1">
              <a:lnSpc>
                <a:spcPct val="100000"/>
              </a:lnSpc>
              <a:spcBef>
                <a:spcPts val="0"/>
              </a:spcBef>
              <a:spcAft>
                <a:spcPts val="0"/>
              </a:spcAft>
              <a:buClrTx/>
              <a:buSzTx/>
              <a:buFontTx/>
              <a:buNone/>
              <a:tabLst/>
              <a:defRPr/>
            </a:pPr>
            <a:r>
              <a:rPr kumimoji="1" lang="zh-CN" altLang="en-US"/>
              <a:t>倒不是说</a:t>
            </a:r>
            <a:r>
              <a:rPr kumimoji="1" lang="en-US" altLang="zh-CN"/>
              <a:t>zygote</a:t>
            </a:r>
            <a:r>
              <a:rPr kumimoji="1" lang="zh-CN" altLang="en-US"/>
              <a:t>不能启用</a:t>
            </a:r>
            <a:r>
              <a:rPr kumimoji="1" lang="en-US" altLang="zh-CN"/>
              <a:t>binder</a:t>
            </a:r>
            <a:r>
              <a:rPr kumimoji="1" lang="zh-CN" altLang="en-US"/>
              <a:t>通信，而是因为</a:t>
            </a:r>
            <a:r>
              <a:rPr kumimoji="1" lang="en-US" altLang="zh-CN"/>
              <a:t>zygote</a:t>
            </a:r>
            <a:r>
              <a:rPr kumimoji="1" lang="zh-CN" altLang="en-US"/>
              <a:t>要肩负孵化应用进程的使命，如果开启了</a:t>
            </a:r>
            <a:r>
              <a:rPr kumimoji="1" lang="en-US" altLang="zh-CN"/>
              <a:t>binder</a:t>
            </a:r>
            <a:r>
              <a:rPr kumimoji="1" lang="zh-CN" altLang="en-US"/>
              <a:t>通信，那么在</a:t>
            </a:r>
            <a:r>
              <a:rPr kumimoji="1" lang="en-US" altLang="zh-CN"/>
              <a:t>fork</a:t>
            </a:r>
            <a:r>
              <a:rPr kumimoji="1" lang="zh-CN" altLang="en-US"/>
              <a:t>出应用进程的时候会出问题，我们在上一章的课里提到过在</a:t>
            </a:r>
            <a:r>
              <a:rPr kumimoji="1" lang="en-US" altLang="zh-CN"/>
              <a:t>fork</a:t>
            </a: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zh-CN" altLang="en-US"/>
              <a:t>的时候要保证当前是单线程环境，所以</a:t>
            </a:r>
            <a:r>
              <a:rPr kumimoji="1" lang="en-US" altLang="zh-CN"/>
              <a:t>zygote</a:t>
            </a:r>
            <a:r>
              <a:rPr kumimoji="1" lang="zh-CN" altLang="en-US"/>
              <a:t>在</a:t>
            </a:r>
            <a:r>
              <a:rPr kumimoji="1" lang="en-US" altLang="zh-CN"/>
              <a:t>fork</a:t>
            </a:r>
            <a:r>
              <a:rPr kumimoji="1" lang="zh-CN" altLang="en-US"/>
              <a:t>之前会停掉除主线程外的其它所有线程，比如说虚拟机的那些守护线程，然后在创建出应用进程之后又给他们重新启动，重置状态。</a:t>
            </a:r>
            <a:endParaRPr kumimoji="1" lang="en-US" altLang="zh-CN"/>
          </a:p>
          <a:p>
            <a:pPr marL="0" marR="0" lvl="0" indent="0" algn="l" defTabSz="685800" rtl="0" eaLnBrk="1" fontAlgn="auto" latinLnBrk="0" hangingPunct="1">
              <a:lnSpc>
                <a:spcPct val="100000"/>
              </a:lnSpc>
              <a:spcBef>
                <a:spcPts val="0"/>
              </a:spcBef>
              <a:spcAft>
                <a:spcPts val="0"/>
              </a:spcAft>
              <a:buClrTx/>
              <a:buSzTx/>
              <a:buFontTx/>
              <a:buNone/>
              <a:tabLst/>
              <a:defRPr/>
            </a:pPr>
            <a:r>
              <a:rPr kumimoji="1" lang="zh-CN" altLang="en-US"/>
              <a:t>所以如果</a:t>
            </a:r>
            <a:r>
              <a:rPr kumimoji="1" lang="en-US" altLang="zh-CN"/>
              <a:t>zygote</a:t>
            </a:r>
            <a:r>
              <a:rPr kumimoji="1" lang="zh-CN" altLang="en-US"/>
              <a:t>要开启</a:t>
            </a:r>
            <a:r>
              <a:rPr kumimoji="1" lang="en-US" altLang="zh-CN"/>
              <a:t>binder</a:t>
            </a:r>
            <a:r>
              <a:rPr kumimoji="1" lang="zh-CN" altLang="en-US"/>
              <a:t>通信，同样要费这么一番周折，因为</a:t>
            </a:r>
            <a:r>
              <a:rPr kumimoji="1" lang="en-US" altLang="zh-CN"/>
              <a:t>fork</a:t>
            </a:r>
            <a:r>
              <a:rPr kumimoji="1" lang="zh-CN" altLang="en-US"/>
              <a:t>之后，</a:t>
            </a:r>
            <a:r>
              <a:rPr kumimoji="1" lang="en-US" altLang="zh-CN"/>
              <a:t>binder</a:t>
            </a:r>
            <a:r>
              <a:rPr kumimoji="1" lang="zh-CN" altLang="en-US"/>
              <a:t>那些线程是不会拷贝到子进程的，那就相当于凭空蒸发掉了，而</a:t>
            </a:r>
            <a:r>
              <a:rPr kumimoji="1" lang="en-US" altLang="zh-CN"/>
              <a:t>binder</a:t>
            </a:r>
            <a:r>
              <a:rPr kumimoji="1" lang="zh-CN" altLang="en-US"/>
              <a:t>驱动对此一无所知，就这个就会状态异常了，</a:t>
            </a:r>
            <a:endParaRPr kumimoji="1" lang="en-US" altLang="zh-CN"/>
          </a:p>
          <a:p>
            <a:pPr marL="0" marR="0" lvl="0" indent="0" algn="l" defTabSz="685800" rtl="0" eaLnBrk="1" fontAlgn="auto" latinLnBrk="0" hangingPunct="1">
              <a:lnSpc>
                <a:spcPct val="100000"/>
              </a:lnSpc>
              <a:spcBef>
                <a:spcPts val="0"/>
              </a:spcBef>
              <a:spcAft>
                <a:spcPts val="0"/>
              </a:spcAft>
              <a:buClrTx/>
              <a:buSzTx/>
              <a:buFontTx/>
              <a:buNone/>
              <a:tabLst/>
              <a:defRPr/>
            </a:pPr>
            <a:r>
              <a:rPr kumimoji="1" lang="zh-CN" altLang="en-US"/>
              <a:t>所以真不如</a:t>
            </a:r>
            <a:r>
              <a:rPr kumimoji="1" lang="en-US" altLang="zh-CN"/>
              <a:t>socket</a:t>
            </a:r>
            <a:r>
              <a:rPr kumimoji="1" lang="zh-CN" altLang="en-US"/>
              <a:t>来得轻巧，这是第一个原因。</a:t>
            </a:r>
            <a:endParaRPr kumimoji="1" lang="en-US" altLang="zh-CN"/>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zh-CN"/>
          </a:p>
          <a:p>
            <a:pPr marL="0" marR="0" lvl="0" indent="0" algn="l" defTabSz="685800" rtl="0" eaLnBrk="1" fontAlgn="auto" latinLnBrk="0" hangingPunct="1">
              <a:lnSpc>
                <a:spcPct val="100000"/>
              </a:lnSpc>
              <a:spcBef>
                <a:spcPts val="0"/>
              </a:spcBef>
              <a:spcAft>
                <a:spcPts val="0"/>
              </a:spcAft>
              <a:buClrTx/>
              <a:buSzTx/>
              <a:buFontTx/>
              <a:buNone/>
              <a:tabLst/>
              <a:defRPr/>
            </a:pPr>
            <a:r>
              <a:rPr kumimoji="1" lang="zh-CN" altLang="en-US"/>
              <a:t>第二个原因，启动</a:t>
            </a:r>
            <a:r>
              <a:rPr kumimoji="1" lang="en-US" altLang="zh-CN"/>
              <a:t>binder</a:t>
            </a:r>
            <a:r>
              <a:rPr kumimoji="1" lang="zh-CN" altLang="en-US"/>
              <a:t>机制，我们知道要打开</a:t>
            </a:r>
            <a:r>
              <a:rPr kumimoji="1" lang="en-US" altLang="zh-CN"/>
              <a:t>binder</a:t>
            </a:r>
            <a:r>
              <a:rPr kumimoji="1" lang="zh-CN" altLang="en-US"/>
              <a:t>驱动获得一个设备描述符，然后通过</a:t>
            </a:r>
            <a:r>
              <a:rPr kumimoji="1" lang="en-US" altLang="zh-CN"/>
              <a:t>mmap</a:t>
            </a:r>
            <a:r>
              <a:rPr kumimoji="1" lang="zh-CN" altLang="en-US"/>
              <a:t>进行内存映射，再注册</a:t>
            </a:r>
            <a:r>
              <a:rPr kumimoji="1" lang="en-US" altLang="zh-CN"/>
              <a:t>binder</a:t>
            </a:r>
            <a:r>
              <a:rPr kumimoji="1" lang="zh-CN" altLang="en-US"/>
              <a:t>线程，如果</a:t>
            </a:r>
            <a:r>
              <a:rPr kumimoji="1" lang="en-US" altLang="zh-CN"/>
              <a:t>fork</a:t>
            </a:r>
            <a:r>
              <a:rPr kumimoji="1" lang="zh-CN" altLang="en-US"/>
              <a:t>之后，文件描述符和</a:t>
            </a:r>
            <a:r>
              <a:rPr kumimoji="1" lang="en-US" altLang="zh-CN"/>
              <a:t>mmap</a:t>
            </a:r>
            <a:r>
              <a:rPr kumimoji="1" lang="zh-CN" altLang="en-US"/>
              <a:t>映射的内存就会和子进程共享了，</a:t>
            </a:r>
            <a:endParaRPr kumimoji="1" lang="en-US" altLang="zh-CN"/>
          </a:p>
          <a:p>
            <a:pPr marL="0" marR="0" lvl="0" indent="0" algn="l" defTabSz="685800" rtl="0" eaLnBrk="1" fontAlgn="auto" latinLnBrk="0" hangingPunct="1">
              <a:lnSpc>
                <a:spcPct val="100000"/>
              </a:lnSpc>
              <a:spcBef>
                <a:spcPts val="0"/>
              </a:spcBef>
              <a:spcAft>
                <a:spcPts val="0"/>
              </a:spcAft>
              <a:buClrTx/>
              <a:buSzTx/>
              <a:buFontTx/>
              <a:buNone/>
              <a:tabLst/>
              <a:defRPr/>
            </a:pPr>
            <a:r>
              <a:rPr kumimoji="1" lang="zh-CN" altLang="en-US"/>
              <a:t>这个明显是不合理的，</a:t>
            </a:r>
            <a:r>
              <a:rPr kumimoji="1" lang="en-US" altLang="zh-CN"/>
              <a:t>binder</a:t>
            </a:r>
            <a:r>
              <a:rPr kumimoji="1" lang="zh-CN" altLang="en-US"/>
              <a:t>机制需要每个进程都拥有自己的一套数据结构和缓冲区，所以</a:t>
            </a:r>
            <a:r>
              <a:rPr kumimoji="1" lang="en-US" altLang="zh-CN"/>
              <a:t>zygote</a:t>
            </a:r>
            <a:r>
              <a:rPr kumimoji="1" lang="zh-CN" altLang="en-US"/>
              <a:t>中还是不要启用</a:t>
            </a:r>
            <a:r>
              <a:rPr kumimoji="1" lang="en-US" altLang="zh-CN"/>
              <a:t>binder</a:t>
            </a:r>
            <a:r>
              <a:rPr kumimoji="1" lang="zh-CN" altLang="en-US"/>
              <a:t>的好。启动</a:t>
            </a:r>
            <a:r>
              <a:rPr kumimoji="1" lang="en-US" altLang="zh-CN"/>
              <a:t>socket</a:t>
            </a:r>
            <a:r>
              <a:rPr kumimoji="1" lang="zh-CN" altLang="en-US"/>
              <a:t>的话虽然也会传给下一代，但是下一代用不着直接关闭</a:t>
            </a:r>
            <a:r>
              <a:rPr kumimoji="1" lang="en-US" altLang="zh-CN"/>
              <a:t>socket</a:t>
            </a:r>
            <a:r>
              <a:rPr kumimoji="1" lang="zh-CN" altLang="en-US"/>
              <a:t>就好了，很简单。而且</a:t>
            </a:r>
            <a:r>
              <a:rPr kumimoji="1" lang="en-US" altLang="zh-CN"/>
              <a:t>zygote</a:t>
            </a:r>
            <a:r>
              <a:rPr kumimoji="1" lang="zh-CN" altLang="en-US"/>
              <a:t>的业务很简单，就是开个进程，用不着</a:t>
            </a:r>
            <a:r>
              <a:rPr kumimoji="1" lang="en-US" altLang="zh-CN"/>
              <a:t>Binder</a:t>
            </a:r>
            <a:r>
              <a:rPr kumimoji="1" lang="zh-CN" altLang="en-US"/>
              <a:t>这么重量级的手段。</a:t>
            </a:r>
            <a:endParaRPr kumimoji="1" lang="en-US" altLang="zh-CN"/>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zh-CN"/>
          </a:p>
          <a:p>
            <a:endParaRPr kumimoji="1" lang="zh-CN" altLang="en-US"/>
          </a:p>
        </p:txBody>
      </p:sp>
      <p:sp>
        <p:nvSpPr>
          <p:cNvPr id="4" name="灯片编号占位符 3"/>
          <p:cNvSpPr>
            <a:spLocks noGrp="1"/>
          </p:cNvSpPr>
          <p:nvPr>
            <p:ph type="sldNum" sz="quarter" idx="5"/>
          </p:nvPr>
        </p:nvSpPr>
        <p:spPr/>
        <p:txBody>
          <a:bodyPr/>
          <a:lstStyle/>
          <a:p>
            <a:fld id="{4940CDEB-43A6-9844-A608-5CCA46E229C0}" type="slidenum">
              <a:rPr lang="en-US" altLang="zh-CN"/>
              <a:t>16</a:t>
            </a:fld>
            <a:endParaRPr kumimoji="1" lang="zh-CN" altLang="en-US"/>
          </a:p>
        </p:txBody>
      </p:sp>
    </p:spTree>
    <p:extLst>
      <p:ext uri="{BB962C8B-B14F-4D97-AF65-F5344CB8AC3E}">
        <p14:creationId xmlns:p14="http://schemas.microsoft.com/office/powerpoint/2010/main" val="2289132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这道题面试的时候</a:t>
            </a:r>
            <a:endParaRPr kumimoji="1" lang="en-US" altLang="zh-CN"/>
          </a:p>
          <a:p>
            <a:endParaRPr kumimoji="1" lang="en-US" altLang="zh-CN"/>
          </a:p>
          <a:p>
            <a:r>
              <a:rPr kumimoji="1" lang="zh-CN" altLang="en-US"/>
              <a:t>首先说说进程启动方式，通过什么系统调用来完成的，有什么特点。</a:t>
            </a:r>
            <a:endParaRPr kumimoji="1" lang="en-US" altLang="zh-CN"/>
          </a:p>
          <a:p>
            <a:endParaRPr kumimoji="1" lang="en-US" altLang="zh-CN"/>
          </a:p>
          <a:p>
            <a:r>
              <a:rPr kumimoji="1" lang="zh-CN" altLang="en-US"/>
              <a:t>然后再说说应用进程启动的基本流程，比如什么条件下会触发进程启动，谁启动的进程，怎么启动的？给这些说清楚了，差不多能及格了，给一颗星。</a:t>
            </a:r>
            <a:endParaRPr kumimoji="1" lang="en-US" altLang="zh-CN"/>
          </a:p>
          <a:p>
            <a:r>
              <a:rPr kumimoji="1" lang="zh-CN" altLang="en-US"/>
              <a:t>如果你能再说说整个进程启动过程中各个角色之间他的通信过程和通信原理，那就更好了，再给一颗星。</a:t>
            </a:r>
            <a:endParaRPr kumimoji="1" lang="en-US" altLang="zh-CN"/>
          </a:p>
          <a:p>
            <a:r>
              <a:rPr kumimoji="1" lang="zh-CN" altLang="en-US"/>
              <a:t>最后，如果你能适当地拓展一下，说说进程启动之后干了些什么，这个就能加分，再给一颗星。</a:t>
            </a:r>
          </a:p>
        </p:txBody>
      </p:sp>
      <p:sp>
        <p:nvSpPr>
          <p:cNvPr id="4" name="灯片编号占位符 3"/>
          <p:cNvSpPr>
            <a:spLocks noGrp="1"/>
          </p:cNvSpPr>
          <p:nvPr>
            <p:ph type="sldNum" sz="quarter" idx="5"/>
          </p:nvPr>
        </p:nvSpPr>
        <p:spPr/>
        <p:txBody>
          <a:bodyPr/>
          <a:lstStyle/>
          <a:p>
            <a:fld id="{4940CDEB-43A6-9844-A608-5CCA46E229C0}" type="slidenum">
              <a:rPr lang="en-US" altLang="zh-CN"/>
              <a:t>17</a:t>
            </a:fld>
            <a:endParaRPr kumimoji="1" lang="zh-CN" altLang="en-US"/>
          </a:p>
        </p:txBody>
      </p:sp>
    </p:spTree>
    <p:extLst>
      <p:ext uri="{BB962C8B-B14F-4D97-AF65-F5344CB8AC3E}">
        <p14:creationId xmlns:p14="http://schemas.microsoft.com/office/powerpoint/2010/main" val="3111321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4940CDEB-43A6-9844-A608-5CCA46E229C0}" type="slidenum">
              <a:rPr lang="en-US" altLang="zh-CN"/>
              <a:t>4</a:t>
            </a:fld>
            <a:endParaRPr kumimoji="1" lang="zh-CN" altLang="en-US"/>
          </a:p>
        </p:txBody>
      </p:sp>
    </p:spTree>
    <p:extLst>
      <p:ext uri="{BB962C8B-B14F-4D97-AF65-F5344CB8AC3E}">
        <p14:creationId xmlns:p14="http://schemas.microsoft.com/office/powerpoint/2010/main" val="1270951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4940CDEB-43A6-9844-A608-5CCA46E229C0}" type="slidenum">
              <a:t>5</a:t>
            </a:fld>
            <a:endParaRPr kumimoji="1" lang="zh-CN" altLang="en-US"/>
          </a:p>
        </p:txBody>
      </p:sp>
    </p:spTree>
    <p:extLst>
      <p:ext uri="{BB962C8B-B14F-4D97-AF65-F5344CB8AC3E}">
        <p14:creationId xmlns:p14="http://schemas.microsoft.com/office/powerpoint/2010/main" val="926412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Fork</a:t>
            </a:r>
            <a:r>
              <a:rPr kumimoji="1" lang="zh-CN" altLang="en-US"/>
              <a:t>这个函数调用了之后会返回两次，一次是子进程返回，</a:t>
            </a:r>
            <a:r>
              <a:rPr kumimoji="1" lang="en-US" altLang="zh-CN"/>
              <a:t>pid</a:t>
            </a:r>
            <a:r>
              <a:rPr kumimoji="1" lang="zh-CN" altLang="en-US"/>
              <a:t>是</a:t>
            </a:r>
            <a:r>
              <a:rPr kumimoji="1" lang="en-US" altLang="zh-CN"/>
              <a:t>0</a:t>
            </a:r>
            <a:r>
              <a:rPr kumimoji="1" lang="zh-CN" altLang="en-US"/>
              <a:t>。还有一次是父进程返回，</a:t>
            </a:r>
            <a:r>
              <a:rPr kumimoji="1" lang="en-US" altLang="zh-CN"/>
              <a:t>pid</a:t>
            </a:r>
            <a:r>
              <a:rPr kumimoji="1" lang="zh-CN" altLang="en-US"/>
              <a:t>是子进程的进程</a:t>
            </a:r>
            <a:r>
              <a:rPr kumimoji="1" lang="en-US" altLang="zh-CN"/>
              <a:t>id</a:t>
            </a:r>
            <a:r>
              <a:rPr kumimoji="1" lang="zh-CN" altLang="en-US"/>
              <a:t>。</a:t>
            </a:r>
            <a:endParaRPr kumimoji="1" lang="en-US" altLang="zh-CN"/>
          </a:p>
          <a:p>
            <a:r>
              <a:rPr kumimoji="1" lang="zh-CN" altLang="en-US"/>
              <a:t>为什么这样呢，因为一个进程的子进程可能有多个，但是没有一个函数可以使一个进程获得他所有子进程的进程</a:t>
            </a:r>
            <a:r>
              <a:rPr kumimoji="1" lang="en-US" altLang="zh-CN"/>
              <a:t>ID</a:t>
            </a:r>
            <a:r>
              <a:rPr kumimoji="1" lang="zh-CN" altLang="en-US"/>
              <a:t>，所以不如在</a:t>
            </a:r>
            <a:r>
              <a:rPr kumimoji="1" lang="en-US" altLang="zh-CN"/>
              <a:t>fork</a:t>
            </a:r>
            <a:r>
              <a:rPr kumimoji="1" lang="zh-CN" altLang="en-US"/>
              <a:t>的时候就给子进程的进程</a:t>
            </a:r>
            <a:r>
              <a:rPr kumimoji="1" lang="en-US" altLang="zh-CN"/>
              <a:t>ID</a:t>
            </a:r>
            <a:r>
              <a:rPr kumimoji="1" lang="zh-CN" altLang="en-US"/>
              <a:t>返回给父进程。</a:t>
            </a:r>
            <a:endParaRPr kumimoji="1" lang="en-US" altLang="zh-CN"/>
          </a:p>
          <a:p>
            <a:endParaRPr kumimoji="1" lang="en-US" altLang="zh-CN"/>
          </a:p>
          <a:p>
            <a:r>
              <a:rPr kumimoji="1" lang="en-US" altLang="zh-CN"/>
              <a:t>Fork</a:t>
            </a:r>
            <a:r>
              <a:rPr kumimoji="1" lang="zh-CN" altLang="en-US"/>
              <a:t>了之后，子进程和父进程继续执行</a:t>
            </a:r>
            <a:r>
              <a:rPr kumimoji="1" lang="en-US" altLang="zh-CN"/>
              <a:t>fork</a:t>
            </a:r>
            <a:r>
              <a:rPr kumimoji="1" lang="zh-CN" altLang="en-US"/>
              <a:t>之后的指令，可以认为子进程是父进程的拷贝。父进程里打开的一些资源可以共享给子进程。</a:t>
            </a:r>
            <a:endParaRPr kumimoji="1" lang="en-US" altLang="zh-CN"/>
          </a:p>
          <a:p>
            <a:endParaRPr kumimoji="1" lang="zh-CN" altLang="en-US"/>
          </a:p>
        </p:txBody>
      </p:sp>
      <p:sp>
        <p:nvSpPr>
          <p:cNvPr id="4" name="灯片编号占位符 3"/>
          <p:cNvSpPr>
            <a:spLocks noGrp="1"/>
          </p:cNvSpPr>
          <p:nvPr>
            <p:ph type="sldNum" sz="quarter" idx="5"/>
          </p:nvPr>
        </p:nvSpPr>
        <p:spPr/>
        <p:txBody>
          <a:bodyPr/>
          <a:lstStyle/>
          <a:p>
            <a:fld id="{4940CDEB-43A6-9844-A608-5CCA46E229C0}" type="slidenum">
              <a:t>6</a:t>
            </a:fld>
            <a:endParaRPr kumimoji="1" lang="zh-CN" altLang="en-US"/>
          </a:p>
        </p:txBody>
      </p:sp>
    </p:spTree>
    <p:extLst>
      <p:ext uri="{BB962C8B-B14F-4D97-AF65-F5344CB8AC3E}">
        <p14:creationId xmlns:p14="http://schemas.microsoft.com/office/powerpoint/2010/main" val="293033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接下来，我们再看看进程启动原理，主要围绕这么三个问题，</a:t>
            </a:r>
            <a:endParaRPr kumimoji="1" lang="en-US" altLang="zh-CN"/>
          </a:p>
          <a:p>
            <a:r>
              <a:rPr kumimoji="1" lang="zh-CN" altLang="en-US"/>
              <a:t>第一个，什么时候触发的进程启动？是谁发起的进程启动？</a:t>
            </a:r>
            <a:endParaRPr kumimoji="1" lang="en-US" altLang="zh-CN"/>
          </a:p>
          <a:p>
            <a:pPr marL="0" marR="0" lvl="0" indent="0" algn="l" defTabSz="685800" rtl="0" eaLnBrk="1" fontAlgn="auto" latinLnBrk="0" hangingPunct="1">
              <a:lnSpc>
                <a:spcPct val="100000"/>
              </a:lnSpc>
              <a:spcBef>
                <a:spcPts val="0"/>
              </a:spcBef>
              <a:spcAft>
                <a:spcPts val="0"/>
              </a:spcAft>
              <a:buClrTx/>
              <a:buSzTx/>
              <a:buFontTx/>
              <a:buNone/>
              <a:tabLst/>
              <a:defRPr/>
            </a:pPr>
            <a:r>
              <a:rPr kumimoji="1" lang="zh-CN" altLang="en-US"/>
              <a:t>第二个，是谁启动的进程？也就是说是谁调用了</a:t>
            </a:r>
            <a:r>
              <a:rPr kumimoji="1" lang="en-US" altLang="zh-CN"/>
              <a:t>fork</a:t>
            </a:r>
            <a:r>
              <a:rPr kumimoji="1" lang="zh-CN" altLang="en-US"/>
              <a:t>函数创建的进程</a:t>
            </a:r>
            <a:endParaRPr kumimoji="1" lang="en-US" altLang="zh-CN"/>
          </a:p>
          <a:p>
            <a:r>
              <a:rPr kumimoji="1" lang="zh-CN" altLang="en-US"/>
              <a:t>第三个，怎么启动的进程？</a:t>
            </a:r>
          </a:p>
        </p:txBody>
      </p:sp>
      <p:sp>
        <p:nvSpPr>
          <p:cNvPr id="4" name="灯片编号占位符 3"/>
          <p:cNvSpPr>
            <a:spLocks noGrp="1"/>
          </p:cNvSpPr>
          <p:nvPr>
            <p:ph type="sldNum" sz="quarter" idx="5"/>
          </p:nvPr>
        </p:nvSpPr>
        <p:spPr/>
        <p:txBody>
          <a:bodyPr/>
          <a:lstStyle/>
          <a:p>
            <a:fld id="{4940CDEB-43A6-9844-A608-5CCA46E229C0}" type="slidenum">
              <a:t>7</a:t>
            </a:fld>
            <a:endParaRPr kumimoji="1" lang="zh-CN" altLang="en-US"/>
          </a:p>
        </p:txBody>
      </p:sp>
    </p:spTree>
    <p:extLst>
      <p:ext uri="{BB962C8B-B14F-4D97-AF65-F5344CB8AC3E}">
        <p14:creationId xmlns:p14="http://schemas.microsoft.com/office/powerpoint/2010/main" val="2837657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什么时候触发的进程启动呢？答案是应用组件启动的时候，比如说</a:t>
            </a:r>
            <a:r>
              <a:rPr kumimoji="1" lang="en-US" altLang="zh-CN"/>
              <a:t>Activity</a:t>
            </a:r>
            <a:r>
              <a:rPr kumimoji="1" lang="zh-CN" altLang="en-US"/>
              <a:t>启动的时候。</a:t>
            </a:r>
            <a:endParaRPr kumimoji="1" lang="en-US" altLang="zh-CN"/>
          </a:p>
          <a:p>
            <a:r>
              <a:rPr kumimoji="1" lang="zh-CN" altLang="en-US"/>
              <a:t>我们看一下这块代码，首先根据组件所在的进程名称在</a:t>
            </a:r>
            <a:r>
              <a:rPr kumimoji="1" lang="en-US" altLang="zh-CN"/>
              <a:t>AMS</a:t>
            </a:r>
            <a:r>
              <a:rPr kumimoji="1" lang="zh-CN" altLang="en-US"/>
              <a:t>中查询对应的</a:t>
            </a:r>
            <a:r>
              <a:rPr kumimoji="1" lang="en-US" altLang="zh-CN"/>
              <a:t>processRecord</a:t>
            </a:r>
            <a:r>
              <a:rPr kumimoji="1" lang="zh-CN" altLang="en-US"/>
              <a:t>，如果查到了</a:t>
            </a:r>
            <a:endParaRPr kumimoji="1" lang="en-US" altLang="zh-CN"/>
          </a:p>
          <a:p>
            <a:r>
              <a:rPr kumimoji="1" lang="zh-CN" altLang="en-US"/>
              <a:t>并且这个</a:t>
            </a:r>
            <a:r>
              <a:rPr kumimoji="1" lang="en-US" altLang="zh-CN"/>
              <a:t>ProcessRecord</a:t>
            </a:r>
            <a:r>
              <a:rPr kumimoji="1" lang="zh-CN" altLang="en-US"/>
              <a:t>里面的</a:t>
            </a:r>
            <a:r>
              <a:rPr kumimoji="1" lang="en-US" altLang="zh-CN"/>
              <a:t>thread</a:t>
            </a:r>
            <a:r>
              <a:rPr kumimoji="1" lang="zh-CN" altLang="en-US"/>
              <a:t>变量不为空，就表示进程已经启动好了，接下来就可以启动组件了。不然的话还得去启动进程。</a:t>
            </a:r>
            <a:endParaRPr kumimoji="1" lang="en-US" altLang="zh-CN"/>
          </a:p>
          <a:p>
            <a:endParaRPr kumimoji="1" lang="en-US" altLang="zh-CN"/>
          </a:p>
          <a:p>
            <a:r>
              <a:rPr kumimoji="1" lang="zh-CN" altLang="en-US"/>
              <a:t>这个</a:t>
            </a:r>
            <a:r>
              <a:rPr kumimoji="1" lang="en-US" altLang="zh-CN"/>
              <a:t>processRecord</a:t>
            </a:r>
            <a:r>
              <a:rPr kumimoji="1" lang="zh-CN" altLang="en-US"/>
              <a:t>好理解，那这个</a:t>
            </a:r>
            <a:r>
              <a:rPr kumimoji="1" lang="en-US" altLang="zh-CN"/>
              <a:t>thread</a:t>
            </a:r>
            <a:r>
              <a:rPr kumimoji="1" lang="zh-CN" altLang="en-US"/>
              <a:t>是什么东西呢？是个线程么？我们来看一个图，</a:t>
            </a:r>
            <a:endParaRPr kumimoji="1" lang="en-US" altLang="zh-CN"/>
          </a:p>
        </p:txBody>
      </p:sp>
      <p:sp>
        <p:nvSpPr>
          <p:cNvPr id="4" name="灯片编号占位符 3"/>
          <p:cNvSpPr>
            <a:spLocks noGrp="1"/>
          </p:cNvSpPr>
          <p:nvPr>
            <p:ph type="sldNum" sz="quarter" idx="5"/>
          </p:nvPr>
        </p:nvSpPr>
        <p:spPr/>
        <p:txBody>
          <a:bodyPr/>
          <a:lstStyle/>
          <a:p>
            <a:fld id="{4940CDEB-43A6-9844-A608-5CCA46E229C0}" type="slidenum">
              <a:t>8</a:t>
            </a:fld>
            <a:endParaRPr kumimoji="1" lang="zh-CN" altLang="en-US"/>
          </a:p>
        </p:txBody>
      </p:sp>
    </p:spTree>
    <p:extLst>
      <p:ext uri="{BB962C8B-B14F-4D97-AF65-F5344CB8AC3E}">
        <p14:creationId xmlns:p14="http://schemas.microsoft.com/office/powerpoint/2010/main" val="656595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左边的这个表示</a:t>
            </a:r>
            <a:r>
              <a:rPr kumimoji="1" lang="en-US" altLang="zh-CN"/>
              <a:t>AMS</a:t>
            </a:r>
            <a:r>
              <a:rPr kumimoji="1" lang="zh-CN" altLang="en-US"/>
              <a:t>，右边的表示应用，应用是可以拿到</a:t>
            </a:r>
            <a:r>
              <a:rPr kumimoji="1" lang="en-US" altLang="zh-CN"/>
              <a:t>AMS</a:t>
            </a:r>
            <a:r>
              <a:rPr kumimoji="1" lang="zh-CN" altLang="en-US"/>
              <a:t>的</a:t>
            </a:r>
            <a:r>
              <a:rPr kumimoji="1" lang="en-US" altLang="zh-CN"/>
              <a:t>binder</a:t>
            </a:r>
            <a:r>
              <a:rPr kumimoji="1" lang="zh-CN" altLang="en-US"/>
              <a:t>句柄的，就是这个</a:t>
            </a:r>
            <a:r>
              <a:rPr kumimoji="1" lang="en-US" altLang="zh-CN"/>
              <a:t>IActivityManager</a:t>
            </a:r>
            <a:r>
              <a:rPr kumimoji="1" lang="zh-CN" altLang="en-US"/>
              <a:t>，所以应用可以调</a:t>
            </a:r>
            <a:r>
              <a:rPr kumimoji="1" lang="en-US" altLang="zh-CN"/>
              <a:t>AMS</a:t>
            </a:r>
            <a:r>
              <a:rPr kumimoji="1" lang="zh-CN" altLang="en-US"/>
              <a:t>的</a:t>
            </a:r>
            <a:r>
              <a:rPr kumimoji="1" lang="en-US" altLang="zh-CN"/>
              <a:t>binder</a:t>
            </a:r>
            <a:r>
              <a:rPr kumimoji="1" lang="zh-CN" altLang="en-US"/>
              <a:t>函数。但是光这样的话，只是个单向调用，是远远不够的。有时候系统有点什么事要通知应用，或者说系统要调用应用的生命周期，所以系统也需要持有应用的一个</a:t>
            </a:r>
            <a:r>
              <a:rPr kumimoji="1" lang="en-US" altLang="zh-CN"/>
              <a:t>Binder</a:t>
            </a:r>
            <a:r>
              <a:rPr kumimoji="1" lang="zh-CN" altLang="en-US"/>
              <a:t>句柄的，这样就能构成一个双向调用，而这个应用的</a:t>
            </a:r>
            <a:r>
              <a:rPr kumimoji="1" lang="en-US" altLang="zh-CN"/>
              <a:t>binder</a:t>
            </a:r>
            <a:r>
              <a:rPr kumimoji="1" lang="zh-CN" altLang="en-US"/>
              <a:t>句柄就是</a:t>
            </a:r>
            <a:r>
              <a:rPr kumimoji="1" lang="en-US" altLang="zh-CN"/>
              <a:t>IApplicationThread</a:t>
            </a:r>
            <a:r>
              <a:rPr kumimoji="1" lang="zh-CN" altLang="en-US"/>
              <a:t>。</a:t>
            </a:r>
            <a:endParaRPr kumimoji="1" lang="en-US" altLang="zh-CN"/>
          </a:p>
          <a:p>
            <a:endParaRPr kumimoji="1" lang="en-US" altLang="zh-CN"/>
          </a:p>
          <a:p>
            <a:r>
              <a:rPr kumimoji="1" lang="zh-CN" altLang="en-US"/>
              <a:t>所以上一页提到的</a:t>
            </a:r>
            <a:r>
              <a:rPr kumimoji="1" lang="en-US" altLang="zh-CN"/>
              <a:t>thread</a:t>
            </a:r>
            <a:r>
              <a:rPr kumimoji="1" lang="zh-CN" altLang="en-US"/>
              <a:t>其实就是这个</a:t>
            </a:r>
            <a:r>
              <a:rPr kumimoji="1" lang="en-US" altLang="zh-CN"/>
              <a:t>ApplicationThread</a:t>
            </a:r>
            <a:r>
              <a:rPr kumimoji="1" lang="zh-CN" altLang="en-US"/>
              <a:t>的</a:t>
            </a:r>
            <a:r>
              <a:rPr kumimoji="1" lang="en-US" altLang="zh-CN"/>
              <a:t>Binder</a:t>
            </a:r>
            <a:r>
              <a:rPr kumimoji="1" lang="zh-CN" altLang="en-US"/>
              <a:t>句柄。</a:t>
            </a:r>
            <a:endParaRPr kumimoji="1" lang="en-US" altLang="zh-CN"/>
          </a:p>
          <a:p>
            <a:r>
              <a:rPr kumimoji="1" lang="zh-CN" altLang="en-US"/>
              <a:t>那么还有一个问题，</a:t>
            </a:r>
            <a:r>
              <a:rPr kumimoji="1" lang="en-US" altLang="zh-CN"/>
              <a:t>AMS</a:t>
            </a:r>
            <a:r>
              <a:rPr kumimoji="1" lang="zh-CN" altLang="en-US"/>
              <a:t>怎么会持有应用的</a:t>
            </a:r>
            <a:r>
              <a:rPr kumimoji="1" lang="en-US" altLang="zh-CN"/>
              <a:t>binder</a:t>
            </a:r>
            <a:r>
              <a:rPr kumimoji="1" lang="zh-CN" altLang="en-US"/>
              <a:t>句柄呢？应用也没有给</a:t>
            </a:r>
            <a:r>
              <a:rPr kumimoji="1" lang="en-US" altLang="zh-CN"/>
              <a:t>binder</a:t>
            </a:r>
            <a:r>
              <a:rPr kumimoji="1" lang="zh-CN" altLang="en-US"/>
              <a:t>句柄注册到</a:t>
            </a:r>
            <a:r>
              <a:rPr kumimoji="1" lang="en-US" altLang="zh-CN"/>
              <a:t>ServiceManager</a:t>
            </a:r>
            <a:r>
              <a:rPr kumimoji="1" lang="zh-CN" altLang="en-US"/>
              <a:t>啊，那</a:t>
            </a:r>
            <a:r>
              <a:rPr kumimoji="1" lang="en-US" altLang="zh-CN"/>
              <a:t>AMS</a:t>
            </a:r>
            <a:r>
              <a:rPr kumimoji="1" lang="zh-CN" altLang="en-US"/>
              <a:t>是怎么获取的呢？</a:t>
            </a:r>
            <a:endParaRPr kumimoji="1" lang="en-US" altLang="zh-CN"/>
          </a:p>
          <a:p>
            <a:r>
              <a:rPr kumimoji="1" lang="zh-CN" altLang="en-US"/>
              <a:t>其实是在应用进程启动的时候，会去调</a:t>
            </a:r>
            <a:r>
              <a:rPr kumimoji="1" lang="en-US" altLang="zh-CN"/>
              <a:t>IActivityManager</a:t>
            </a:r>
            <a:r>
              <a:rPr kumimoji="1" lang="zh-CN" altLang="en-US"/>
              <a:t>的函数向</a:t>
            </a:r>
            <a:r>
              <a:rPr kumimoji="1" lang="en-US" altLang="zh-CN"/>
              <a:t>AMS</a:t>
            </a:r>
            <a:r>
              <a:rPr kumimoji="1" lang="zh-CN" altLang="en-US"/>
              <a:t>注册，</a:t>
            </a:r>
            <a:endParaRPr kumimoji="1" lang="en-US" altLang="zh-CN"/>
          </a:p>
          <a:p>
            <a:r>
              <a:rPr kumimoji="1" lang="zh-CN" altLang="en-US"/>
              <a:t>一方面告诉</a:t>
            </a:r>
            <a:r>
              <a:rPr kumimoji="1" lang="en-US" altLang="zh-CN"/>
              <a:t>AMS</a:t>
            </a:r>
            <a:r>
              <a:rPr kumimoji="1" lang="zh-CN" altLang="en-US"/>
              <a:t>，应用进程已经启动了，你不用再重复启动了。</a:t>
            </a:r>
            <a:endParaRPr kumimoji="1" lang="en-US" altLang="zh-CN"/>
          </a:p>
          <a:p>
            <a:r>
              <a:rPr kumimoji="1" lang="zh-CN" altLang="en-US"/>
              <a:t>另一方面向</a:t>
            </a:r>
            <a:r>
              <a:rPr kumimoji="1" lang="en-US" altLang="zh-CN"/>
              <a:t>AMS</a:t>
            </a:r>
            <a:r>
              <a:rPr kumimoji="1" lang="zh-CN" altLang="en-US"/>
              <a:t>注册这个</a:t>
            </a:r>
            <a:r>
              <a:rPr kumimoji="1" lang="en-US" altLang="zh-CN"/>
              <a:t>ApplicationThread</a:t>
            </a:r>
            <a:r>
              <a:rPr kumimoji="1" lang="zh-CN" altLang="en-US"/>
              <a:t>的</a:t>
            </a:r>
            <a:r>
              <a:rPr kumimoji="1" lang="en-US" altLang="zh-CN"/>
              <a:t>binder</a:t>
            </a:r>
            <a:r>
              <a:rPr kumimoji="1" lang="zh-CN" altLang="en-US"/>
              <a:t>句柄。</a:t>
            </a:r>
            <a:endParaRPr kumimoji="1" lang="en-US" altLang="zh-CN"/>
          </a:p>
          <a:p>
            <a:endParaRPr kumimoji="1" lang="en-US" altLang="zh-CN"/>
          </a:p>
          <a:p>
            <a:r>
              <a:rPr kumimoji="1" lang="zh-CN" altLang="en-US"/>
              <a:t>有了这幅图，我们就明白了</a:t>
            </a:r>
            <a:r>
              <a:rPr kumimoji="1" lang="en-US" altLang="zh-CN"/>
              <a:t>AMS</a:t>
            </a:r>
            <a:r>
              <a:rPr kumimoji="1" lang="zh-CN" altLang="en-US"/>
              <a:t>和应用之间的双向调用，接下来我们对照着看代码，</a:t>
            </a:r>
          </a:p>
        </p:txBody>
      </p:sp>
      <p:sp>
        <p:nvSpPr>
          <p:cNvPr id="4" name="灯片编号占位符 3"/>
          <p:cNvSpPr>
            <a:spLocks noGrp="1"/>
          </p:cNvSpPr>
          <p:nvPr>
            <p:ph type="sldNum" sz="quarter" idx="5"/>
          </p:nvPr>
        </p:nvSpPr>
        <p:spPr/>
        <p:txBody>
          <a:bodyPr/>
          <a:lstStyle/>
          <a:p>
            <a:fld id="{4940CDEB-43A6-9844-A608-5CCA46E229C0}" type="slidenum">
              <a:t>9</a:t>
            </a:fld>
            <a:endParaRPr kumimoji="1" lang="zh-CN" altLang="en-US"/>
          </a:p>
        </p:txBody>
      </p:sp>
    </p:spTree>
    <p:extLst>
      <p:ext uri="{BB962C8B-B14F-4D97-AF65-F5344CB8AC3E}">
        <p14:creationId xmlns:p14="http://schemas.microsoft.com/office/powerpoint/2010/main" val="1942787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这个</a:t>
            </a:r>
            <a:r>
              <a:rPr kumimoji="1" lang="en-US" altLang="zh-CN"/>
              <a:t>main</a:t>
            </a:r>
            <a:r>
              <a:rPr kumimoji="1" lang="zh-CN" altLang="en-US"/>
              <a:t>函数是应用进程启动后执行的入口函数，里面除了创建主线程的</a:t>
            </a:r>
            <a:r>
              <a:rPr kumimoji="1" lang="en-US" altLang="zh-CN"/>
              <a:t>looper</a:t>
            </a:r>
            <a:r>
              <a:rPr kumimoji="1" lang="zh-CN" altLang="en-US"/>
              <a:t>外，一个重要操作就是创建</a:t>
            </a:r>
            <a:r>
              <a:rPr kumimoji="1" lang="en-US" altLang="zh-CN"/>
              <a:t>ActivityThread</a:t>
            </a:r>
            <a:r>
              <a:rPr kumimoji="1" lang="zh-CN" altLang="en-US"/>
              <a:t>，并且</a:t>
            </a:r>
            <a:r>
              <a:rPr kumimoji="1" lang="en-US" altLang="zh-CN"/>
              <a:t>attach</a:t>
            </a:r>
            <a:r>
              <a:rPr kumimoji="1" lang="zh-CN" altLang="en-US"/>
              <a:t>。这个</a:t>
            </a:r>
            <a:r>
              <a:rPr kumimoji="1" lang="en-US" altLang="zh-CN"/>
              <a:t>ActivityThread</a:t>
            </a:r>
            <a:r>
              <a:rPr kumimoji="1" lang="zh-CN" altLang="en-US"/>
              <a:t>不是线程啊，它只是个普通的</a:t>
            </a:r>
            <a:r>
              <a:rPr kumimoji="1" lang="en-US" altLang="zh-CN"/>
              <a:t>java</a:t>
            </a:r>
            <a:r>
              <a:rPr kumimoji="1" lang="zh-CN" altLang="en-US"/>
              <a:t>类。这儿的</a:t>
            </a:r>
            <a:r>
              <a:rPr kumimoji="1" lang="en-US" altLang="zh-CN"/>
              <a:t>attach</a:t>
            </a:r>
            <a:r>
              <a:rPr kumimoji="1" lang="zh-CN" altLang="en-US"/>
              <a:t>传了个</a:t>
            </a:r>
            <a:r>
              <a:rPr kumimoji="1" lang="en-US" altLang="zh-CN"/>
              <a:t>false</a:t>
            </a:r>
            <a:r>
              <a:rPr kumimoji="1" lang="zh-CN" altLang="en-US"/>
              <a:t>表示这个应用不是系统应用，这个</a:t>
            </a:r>
            <a:r>
              <a:rPr kumimoji="1" lang="en-US" altLang="zh-CN"/>
              <a:t>attach</a:t>
            </a:r>
            <a:r>
              <a:rPr kumimoji="1" lang="zh-CN" altLang="en-US"/>
              <a:t>的作用其实就是要向</a:t>
            </a:r>
            <a:r>
              <a:rPr kumimoji="1" lang="en-US" altLang="zh-CN"/>
              <a:t>AMS</a:t>
            </a:r>
            <a:r>
              <a:rPr kumimoji="1" lang="zh-CN" altLang="en-US"/>
              <a:t>注册了。</a:t>
            </a:r>
            <a:endParaRPr kumimoji="1" lang="en-US" altLang="zh-CN"/>
          </a:p>
          <a:p>
            <a:endParaRPr kumimoji="1" lang="en-US" altLang="zh-CN"/>
          </a:p>
          <a:p>
            <a:r>
              <a:rPr kumimoji="1" lang="zh-CN" altLang="en-US"/>
              <a:t>这儿先获取</a:t>
            </a:r>
            <a:r>
              <a:rPr kumimoji="1" lang="en-US" altLang="zh-CN"/>
              <a:t>AMS</a:t>
            </a:r>
            <a:r>
              <a:rPr kumimoji="1" lang="zh-CN" altLang="en-US"/>
              <a:t>的</a:t>
            </a:r>
            <a:r>
              <a:rPr kumimoji="1" lang="en-US" altLang="zh-CN"/>
              <a:t>Binder</a:t>
            </a:r>
            <a:r>
              <a:rPr kumimoji="1" lang="zh-CN" altLang="en-US"/>
              <a:t>句柄，然后调用</a:t>
            </a:r>
            <a:r>
              <a:rPr kumimoji="1" lang="en-US" altLang="zh-CN"/>
              <a:t>attachApplication</a:t>
            </a:r>
            <a:r>
              <a:rPr kumimoji="1" lang="zh-CN" altLang="en-US"/>
              <a:t>，给应用的</a:t>
            </a:r>
            <a:r>
              <a:rPr kumimoji="1" lang="en-US" altLang="zh-CN"/>
              <a:t>binder</a:t>
            </a:r>
            <a:r>
              <a:rPr kumimoji="1" lang="zh-CN" altLang="en-US"/>
              <a:t>句柄注册到</a:t>
            </a:r>
            <a:r>
              <a:rPr kumimoji="1" lang="en-US" altLang="zh-CN"/>
              <a:t>AMS</a:t>
            </a:r>
            <a:r>
              <a:rPr kumimoji="1" lang="zh-CN" altLang="en-US"/>
              <a:t>中，保存在</a:t>
            </a:r>
            <a:r>
              <a:rPr kumimoji="1" lang="en-US" altLang="zh-CN"/>
              <a:t>ProcessRecord</a:t>
            </a:r>
            <a:r>
              <a:rPr kumimoji="1" lang="zh-CN" altLang="en-US"/>
              <a:t>中的</a:t>
            </a:r>
            <a:r>
              <a:rPr kumimoji="1" lang="en-US" altLang="zh-CN"/>
              <a:t>thread</a:t>
            </a:r>
            <a:r>
              <a:rPr kumimoji="1" lang="zh-CN" altLang="en-US"/>
              <a:t>这个变量里。</a:t>
            </a:r>
            <a:endParaRPr kumimoji="1" lang="en-US" altLang="zh-CN"/>
          </a:p>
          <a:p>
            <a:r>
              <a:rPr kumimoji="1" lang="zh-CN" altLang="en-US"/>
              <a:t>所以我们就明白了，只有</a:t>
            </a:r>
            <a:r>
              <a:rPr kumimoji="1" lang="en-US" altLang="zh-CN"/>
              <a:t>ProcessRecord</a:t>
            </a:r>
            <a:r>
              <a:rPr kumimoji="1" lang="zh-CN" altLang="en-US"/>
              <a:t>存在，并且这个</a:t>
            </a:r>
            <a:r>
              <a:rPr kumimoji="1" lang="en-US" altLang="zh-CN"/>
              <a:t>thread</a:t>
            </a:r>
            <a:r>
              <a:rPr kumimoji="1" lang="zh-CN" altLang="en-US"/>
              <a:t>变量非空，才真正表示应用进程启动成功了，才不用再去启动进程。</a:t>
            </a:r>
            <a:endParaRPr kumimoji="1" lang="en-US" altLang="zh-CN"/>
          </a:p>
          <a:p>
            <a:endParaRPr kumimoji="1" lang="en-US" altLang="zh-CN"/>
          </a:p>
          <a:p>
            <a:r>
              <a:rPr kumimoji="1" lang="zh-CN" altLang="en-US"/>
              <a:t>当然，有可能进程启动了，但是应用没来得及注册这个</a:t>
            </a:r>
            <a:r>
              <a:rPr kumimoji="1" lang="en-US" altLang="zh-CN"/>
              <a:t>thread</a:t>
            </a:r>
            <a:r>
              <a:rPr kumimoji="1" lang="zh-CN" altLang="en-US"/>
              <a:t>，那怎么办呢？不会又重启一遍进程吧，我们看看这段代码，</a:t>
            </a:r>
            <a:endParaRPr kumimoji="1" lang="en-US" altLang="zh-CN"/>
          </a:p>
          <a:p>
            <a:endParaRPr kumimoji="1" lang="en-US" altLang="zh-CN"/>
          </a:p>
          <a:p>
            <a:endParaRPr kumimoji="1" lang="zh-CN" altLang="en-US"/>
          </a:p>
        </p:txBody>
      </p:sp>
      <p:sp>
        <p:nvSpPr>
          <p:cNvPr id="4" name="灯片编号占位符 3"/>
          <p:cNvSpPr>
            <a:spLocks noGrp="1"/>
          </p:cNvSpPr>
          <p:nvPr>
            <p:ph type="sldNum" sz="quarter" idx="5"/>
          </p:nvPr>
        </p:nvSpPr>
        <p:spPr/>
        <p:txBody>
          <a:bodyPr/>
          <a:lstStyle/>
          <a:p>
            <a:fld id="{4940CDEB-43A6-9844-A608-5CCA46E229C0}" type="slidenum">
              <a:t>10</a:t>
            </a:fld>
            <a:endParaRPr kumimoji="1" lang="zh-CN" altLang="en-US"/>
          </a:p>
        </p:txBody>
      </p:sp>
    </p:spTree>
    <p:extLst>
      <p:ext uri="{BB962C8B-B14F-4D97-AF65-F5344CB8AC3E}">
        <p14:creationId xmlns:p14="http://schemas.microsoft.com/office/powerpoint/2010/main" val="1950723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这段代码是函数</a:t>
            </a:r>
            <a:r>
              <a:rPr kumimoji="1" lang="en-US" altLang="zh-CN"/>
              <a:t>startProcessLocked</a:t>
            </a:r>
            <a:r>
              <a:rPr kumimoji="1" lang="zh-CN" altLang="en-US"/>
              <a:t>中的，我们看他的逻辑，这个</a:t>
            </a:r>
            <a:r>
              <a:rPr kumimoji="1" lang="en-US" altLang="zh-CN"/>
              <a:t>app</a:t>
            </a:r>
            <a:r>
              <a:rPr kumimoji="1" lang="zh-CN" altLang="en-US"/>
              <a:t>就是</a:t>
            </a:r>
            <a:r>
              <a:rPr kumimoji="1" lang="en-US" altLang="zh-CN"/>
              <a:t>ProcessRecord</a:t>
            </a:r>
            <a:r>
              <a:rPr kumimoji="1" lang="zh-CN" altLang="en-US"/>
              <a:t>，如果</a:t>
            </a:r>
            <a:r>
              <a:rPr kumimoji="1" lang="en-US" altLang="zh-CN"/>
              <a:t>ProcessRecord</a:t>
            </a:r>
            <a:r>
              <a:rPr kumimoji="1" lang="zh-CN" altLang="en-US"/>
              <a:t>存在，但是</a:t>
            </a:r>
            <a:r>
              <a:rPr kumimoji="1" lang="en-US" altLang="zh-CN"/>
              <a:t>thread</a:t>
            </a:r>
            <a:r>
              <a:rPr kumimoji="1" lang="zh-CN" altLang="en-US"/>
              <a:t>为空，也就是应用没注册的话，就直接返回了，什么也没做，等着应用注册就行了。</a:t>
            </a:r>
            <a:endParaRPr kumimoji="1" lang="en-US" altLang="zh-CN"/>
          </a:p>
          <a:p>
            <a:endParaRPr kumimoji="1" lang="en-US" altLang="zh-CN"/>
          </a:p>
          <a:p>
            <a:r>
              <a:rPr kumimoji="1" lang="zh-CN" altLang="en-US"/>
              <a:t>这段注释的意思是虽然</a:t>
            </a:r>
            <a:r>
              <a:rPr kumimoji="1" lang="en-US" altLang="zh-CN"/>
              <a:t>app</a:t>
            </a:r>
            <a:r>
              <a:rPr kumimoji="1" lang="zh-CN" altLang="en-US"/>
              <a:t>进程启动了，但是我们还在等着他找上门来，我们虽然有他的进程</a:t>
            </a:r>
            <a:r>
              <a:rPr kumimoji="1" lang="en-US" altLang="zh-CN"/>
              <a:t>id</a:t>
            </a:r>
            <a:r>
              <a:rPr kumimoji="1" lang="zh-CN" altLang="en-US"/>
              <a:t>，但是还没有它的</a:t>
            </a:r>
            <a:r>
              <a:rPr kumimoji="1" lang="en-US" altLang="zh-CN"/>
              <a:t>thread</a:t>
            </a:r>
            <a:r>
              <a:rPr kumimoji="1" lang="zh-CN" altLang="en-US"/>
              <a:t>呢。</a:t>
            </a:r>
            <a:endParaRPr kumimoji="1" lang="en-US" altLang="zh-CN"/>
          </a:p>
          <a:p>
            <a:endParaRPr kumimoji="1" lang="en-US" altLang="zh-CN"/>
          </a:p>
          <a:p>
            <a:r>
              <a:rPr kumimoji="1" lang="zh-CN" altLang="en-US"/>
              <a:t>好了，还有最后一个问题，那就是启动组件的时候，因为进程不存在，转去启动进程了，那么什么时候才会回过头来启动我们的组件呢？我们以启动</a:t>
            </a:r>
            <a:r>
              <a:rPr kumimoji="1" lang="en-US" altLang="zh-CN"/>
              <a:t>service</a:t>
            </a:r>
            <a:r>
              <a:rPr kumimoji="1" lang="zh-CN" altLang="en-US"/>
              <a:t>为例，来研究一下这个问题，看看启动</a:t>
            </a:r>
            <a:r>
              <a:rPr kumimoji="1" lang="en-US" altLang="zh-CN"/>
              <a:t>service</a:t>
            </a:r>
            <a:r>
              <a:rPr kumimoji="1" lang="zh-CN" altLang="en-US"/>
              <a:t>在哪？</a:t>
            </a:r>
          </a:p>
        </p:txBody>
      </p:sp>
      <p:sp>
        <p:nvSpPr>
          <p:cNvPr id="4" name="灯片编号占位符 3"/>
          <p:cNvSpPr>
            <a:spLocks noGrp="1"/>
          </p:cNvSpPr>
          <p:nvPr>
            <p:ph type="sldNum" sz="quarter" idx="5"/>
          </p:nvPr>
        </p:nvSpPr>
        <p:spPr/>
        <p:txBody>
          <a:bodyPr/>
          <a:lstStyle/>
          <a:p>
            <a:fld id="{4940CDEB-43A6-9844-A608-5CCA46E229C0}" type="slidenum">
              <a:t>11</a:t>
            </a:fld>
            <a:endParaRPr kumimoji="1" lang="zh-CN" altLang="en-US"/>
          </a:p>
        </p:txBody>
      </p:sp>
    </p:spTree>
    <p:extLst>
      <p:ext uri="{BB962C8B-B14F-4D97-AF65-F5344CB8AC3E}">
        <p14:creationId xmlns:p14="http://schemas.microsoft.com/office/powerpoint/2010/main" val="363077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2FE434DF-6E0C-D84A-A745-A87C1C20FAB2}" type="datetimeFigureOut">
              <a:t>2019/3/7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1A082CF-3187-E64D-8C77-D782BF81BC95}" type="slidenum">
              <a:t>‹#›</a:t>
            </a:fld>
            <a:endParaRPr kumimoji="1" lang="zh-CN" altLang="en-US"/>
          </a:p>
        </p:txBody>
      </p:sp>
    </p:spTree>
    <p:extLst>
      <p:ext uri="{BB962C8B-B14F-4D97-AF65-F5344CB8AC3E}">
        <p14:creationId xmlns:p14="http://schemas.microsoft.com/office/powerpoint/2010/main" val="1055545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dirty="0"/>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2FE434DF-6E0C-D84A-A745-A87C1C20FAB2}" type="datetimeFigureOut">
              <a:t>2019/3/7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1A082CF-3187-E64D-8C77-D782BF81BC95}" type="slidenum">
              <a:t>‹#›</a:t>
            </a:fld>
            <a:endParaRPr kumimoji="1" lang="zh-CN" altLang="en-US"/>
          </a:p>
        </p:txBody>
      </p:sp>
    </p:spTree>
    <p:extLst>
      <p:ext uri="{BB962C8B-B14F-4D97-AF65-F5344CB8AC3E}">
        <p14:creationId xmlns:p14="http://schemas.microsoft.com/office/powerpoint/2010/main" val="3025487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dirty="0"/>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2FE434DF-6E0C-D84A-A745-A87C1C20FAB2}" type="datetimeFigureOut">
              <a:t>2019/3/7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1A082CF-3187-E64D-8C77-D782BF81BC95}" type="slidenum">
              <a:t>‹#›</a:t>
            </a:fld>
            <a:endParaRPr kumimoji="1" lang="zh-CN" altLang="en-US"/>
          </a:p>
        </p:txBody>
      </p:sp>
    </p:spTree>
    <p:extLst>
      <p:ext uri="{BB962C8B-B14F-4D97-AF65-F5344CB8AC3E}">
        <p14:creationId xmlns:p14="http://schemas.microsoft.com/office/powerpoint/2010/main" val="2316796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2FE434DF-6E0C-D84A-A745-A87C1C20FAB2}" type="datetimeFigureOut">
              <a:t>2019/3/7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1A082CF-3187-E64D-8C77-D782BF81BC95}" type="slidenum">
              <a:t>‹#›</a:t>
            </a:fld>
            <a:endParaRPr kumimoji="1" lang="zh-CN" altLang="en-US"/>
          </a:p>
        </p:txBody>
      </p:sp>
    </p:spTree>
    <p:extLst>
      <p:ext uri="{BB962C8B-B14F-4D97-AF65-F5344CB8AC3E}">
        <p14:creationId xmlns:p14="http://schemas.microsoft.com/office/powerpoint/2010/main" val="326015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2FE434DF-6E0C-D84A-A745-A87C1C20FAB2}" type="datetimeFigureOut">
              <a:t>2019/3/7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1A082CF-3187-E64D-8C77-D782BF81BC95}" type="slidenum">
              <a:t>‹#›</a:t>
            </a:fld>
            <a:endParaRPr kumimoji="1" lang="zh-CN" altLang="en-US"/>
          </a:p>
        </p:txBody>
      </p:sp>
    </p:spTree>
    <p:extLst>
      <p:ext uri="{BB962C8B-B14F-4D97-AF65-F5344CB8AC3E}">
        <p14:creationId xmlns:p14="http://schemas.microsoft.com/office/powerpoint/2010/main" val="75933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dirty="0"/>
              <a:t>编辑母版文本样式
第二级
第三级
第四级
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dirty="0"/>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2FE434DF-6E0C-D84A-A745-A87C1C20FAB2}" type="datetimeFigureOut">
              <a:t>2019/3/7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1A082CF-3187-E64D-8C77-D782BF81BC95}" type="slidenum">
              <a:t>‹#›</a:t>
            </a:fld>
            <a:endParaRPr kumimoji="1" lang="zh-CN" altLang="en-US"/>
          </a:p>
        </p:txBody>
      </p:sp>
    </p:spTree>
    <p:extLst>
      <p:ext uri="{BB962C8B-B14F-4D97-AF65-F5344CB8AC3E}">
        <p14:creationId xmlns:p14="http://schemas.microsoft.com/office/powerpoint/2010/main" val="555075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编辑母版文本样式
第二级
第三级
第四级
第五级</a:t>
            </a:r>
            <a:endParaRPr lang="en-US" dirty="0"/>
          </a:p>
        </p:txBody>
      </p:sp>
      <p:sp>
        <p:nvSpPr>
          <p:cNvPr id="4" name="Content Placeholder 3"/>
          <p:cNvSpPr>
            <a:spLocks noGrp="1"/>
          </p:cNvSpPr>
          <p:nvPr>
            <p:ph sz="half" idx="2"/>
          </p:nvPr>
        </p:nvSpPr>
        <p:spPr>
          <a:xfrm>
            <a:off x="629842" y="1878806"/>
            <a:ext cx="3868340" cy="2763441"/>
          </a:xfrm>
        </p:spPr>
        <p:txBody>
          <a:bodyPr/>
          <a:lstStyle/>
          <a:p>
            <a:pPr lvl="0"/>
            <a:r>
              <a:rPr lang="zh-CN" altLang="en-US" dirty="0"/>
              <a:t>编辑母版文本样式
第二级
第三级
第四级
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编辑母版文本样式
第二级
第三级
第四级
第五级</a:t>
            </a:r>
            <a:endParaRPr lang="en-US" dirty="0"/>
          </a:p>
        </p:txBody>
      </p:sp>
      <p:sp>
        <p:nvSpPr>
          <p:cNvPr id="6" name="Content Placeholder 5"/>
          <p:cNvSpPr>
            <a:spLocks noGrp="1"/>
          </p:cNvSpPr>
          <p:nvPr>
            <p:ph sz="quarter" idx="4"/>
          </p:nvPr>
        </p:nvSpPr>
        <p:spPr>
          <a:xfrm>
            <a:off x="4629150" y="1878806"/>
            <a:ext cx="3887391" cy="2763441"/>
          </a:xfrm>
        </p:spPr>
        <p:txBody>
          <a:bodyPr/>
          <a:lstStyle/>
          <a:p>
            <a:pPr lvl="0"/>
            <a:r>
              <a:rPr lang="zh-CN" altLang="en-US" dirty="0"/>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2FE434DF-6E0C-D84A-A745-A87C1C20FAB2}" type="datetimeFigureOut">
              <a:t>2019/3/7</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01A082CF-3187-E64D-8C77-D782BF81BC95}" type="slidenum">
              <a:t>‹#›</a:t>
            </a:fld>
            <a:endParaRPr kumimoji="1" lang="zh-CN" altLang="en-US"/>
          </a:p>
        </p:txBody>
      </p:sp>
    </p:spTree>
    <p:extLst>
      <p:ext uri="{BB962C8B-B14F-4D97-AF65-F5344CB8AC3E}">
        <p14:creationId xmlns:p14="http://schemas.microsoft.com/office/powerpoint/2010/main" val="2808626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p>
            <a:fld id="{2FE434DF-6E0C-D84A-A745-A87C1C20FAB2}" type="datetimeFigureOut">
              <a:t>2019/3/7</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01A082CF-3187-E64D-8C77-D782BF81BC95}" type="slidenum">
              <a:t>‹#›</a:t>
            </a:fld>
            <a:endParaRPr kumimoji="1" lang="zh-CN" altLang="en-US"/>
          </a:p>
        </p:txBody>
      </p:sp>
    </p:spTree>
    <p:extLst>
      <p:ext uri="{BB962C8B-B14F-4D97-AF65-F5344CB8AC3E}">
        <p14:creationId xmlns:p14="http://schemas.microsoft.com/office/powerpoint/2010/main" val="2329353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E434DF-6E0C-D84A-A745-A87C1C20FAB2}" type="datetimeFigureOut">
              <a:t>2019/3/7</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01A082CF-3187-E64D-8C77-D782BF81BC95}" type="slidenum">
              <a:t>‹#›</a:t>
            </a:fld>
            <a:endParaRPr kumimoji="1" lang="zh-CN" altLang="en-US"/>
          </a:p>
        </p:txBody>
      </p:sp>
    </p:spTree>
    <p:extLst>
      <p:ext uri="{BB962C8B-B14F-4D97-AF65-F5344CB8AC3E}">
        <p14:creationId xmlns:p14="http://schemas.microsoft.com/office/powerpoint/2010/main" val="3540468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dirty="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dirty="0"/>
              <a:t>编辑母版文本样式
第二级
第三级
第四级
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2FE434DF-6E0C-D84A-A745-A87C1C20FAB2}" type="datetimeFigureOut">
              <a:t>2019/3/7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1A082CF-3187-E64D-8C77-D782BF81BC95}" type="slidenum">
              <a:t>‹#›</a:t>
            </a:fld>
            <a:endParaRPr kumimoji="1" lang="zh-CN" altLang="en-US"/>
          </a:p>
        </p:txBody>
      </p:sp>
    </p:spTree>
    <p:extLst>
      <p:ext uri="{BB962C8B-B14F-4D97-AF65-F5344CB8AC3E}">
        <p14:creationId xmlns:p14="http://schemas.microsoft.com/office/powerpoint/2010/main" val="3310407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dirty="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2FE434DF-6E0C-D84A-A745-A87C1C20FAB2}" type="datetimeFigureOut">
              <a:t>2019/3/7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1A082CF-3187-E64D-8C77-D782BF81BC95}" type="slidenum">
              <a:t>‹#›</a:t>
            </a:fld>
            <a:endParaRPr kumimoji="1" lang="zh-CN" altLang="en-US"/>
          </a:p>
        </p:txBody>
      </p:sp>
    </p:spTree>
    <p:extLst>
      <p:ext uri="{BB962C8B-B14F-4D97-AF65-F5344CB8AC3E}">
        <p14:creationId xmlns:p14="http://schemas.microsoft.com/office/powerpoint/2010/main" val="1707504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编辑母版文本样式
第二级
第三级
第四级
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FE434DF-6E0C-D84A-A745-A87C1C20FAB2}" type="datetimeFigureOut">
              <a:t>2019/3/7</a:t>
            </a:fld>
            <a:endParaRPr kumimoji="1"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1A082CF-3187-E64D-8C77-D782BF81BC95}" type="slidenum">
              <a:t>‹#›</a:t>
            </a:fld>
            <a:endParaRPr kumimoji="1" lang="zh-CN" altLang="en-US"/>
          </a:p>
        </p:txBody>
      </p:sp>
    </p:spTree>
    <p:extLst>
      <p:ext uri="{BB962C8B-B14F-4D97-AF65-F5344CB8AC3E}">
        <p14:creationId xmlns:p14="http://schemas.microsoft.com/office/powerpoint/2010/main" val="4208608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AD20E-68E1-E349-A8D8-3F05CE0B0F06}"/>
              </a:ext>
            </a:extLst>
          </p:cNvPr>
          <p:cNvSpPr>
            <a:spLocks noGrp="1"/>
          </p:cNvSpPr>
          <p:nvPr>
            <p:ph type="title"/>
          </p:nvPr>
        </p:nvSpPr>
        <p:spPr>
          <a:xfrm>
            <a:off x="628650" y="2074664"/>
            <a:ext cx="7886700" cy="994172"/>
          </a:xfrm>
        </p:spPr>
        <p:txBody>
          <a:bodyPr anchor="ct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应用进程相关的面试问题</a:t>
            </a:r>
          </a:p>
        </p:txBody>
      </p:sp>
    </p:spTree>
    <p:extLst>
      <p:ext uri="{BB962C8B-B14F-4D97-AF65-F5344CB8AC3E}">
        <p14:creationId xmlns:p14="http://schemas.microsoft.com/office/powerpoint/2010/main" val="3491049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D1A1964-C697-A24E-8386-7EDE9D11CF36}"/>
              </a:ext>
            </a:extLst>
          </p:cNvPr>
          <p:cNvSpPr/>
          <p:nvPr/>
        </p:nvSpPr>
        <p:spPr>
          <a:xfrm>
            <a:off x="342901" y="448092"/>
            <a:ext cx="8458199" cy="2862322"/>
          </a:xfrm>
          <a:prstGeom prst="rect">
            <a:avLst/>
          </a:prstGeom>
          <a:ln w="22225">
            <a:solidFill>
              <a:srgbClr val="C00000"/>
            </a:solidFill>
            <a:prstDash val="dash"/>
          </a:ln>
        </p:spPr>
        <p:txBody>
          <a:bodyPr wrap="square">
            <a:spAutoFit/>
          </a:bodyPr>
          <a:lstStyle/>
          <a:p>
            <a:r>
              <a:rPr lang="en-US" altLang="zh-CN" sz="1800">
                <a:solidFill>
                  <a:srgbClr val="CC7832"/>
                </a:solidFill>
                <a:effectLst/>
                <a:latin typeface="Microsoft YaHei" panose="020B0503020204020204" pitchFamily="34" charset="-122"/>
                <a:ea typeface="Microsoft YaHei" panose="020B0503020204020204" pitchFamily="34" charset="-122"/>
              </a:rPr>
              <a:t>public static void </a:t>
            </a:r>
            <a:r>
              <a:rPr lang="en-US" altLang="zh-CN" sz="1800">
                <a:solidFill>
                  <a:srgbClr val="FFC66D"/>
                </a:solidFill>
                <a:effectLst/>
                <a:latin typeface="Microsoft YaHei" panose="020B0503020204020204" pitchFamily="34" charset="-122"/>
                <a:ea typeface="Microsoft YaHei" panose="020B0503020204020204" pitchFamily="34" charset="-122"/>
              </a:rPr>
              <a:t>main</a:t>
            </a:r>
            <a:r>
              <a:rPr lang="en-US" altLang="zh-CN" sz="1800">
                <a:latin typeface="Microsoft YaHei" panose="020B0503020204020204" pitchFamily="34" charset="-122"/>
                <a:ea typeface="Microsoft YaHei" panose="020B0503020204020204" pitchFamily="34" charset="-122"/>
              </a:rPr>
              <a:t>(String[] args) {</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Looper.</a:t>
            </a:r>
            <a:r>
              <a:rPr lang="en-US" altLang="zh-CN" sz="1800">
                <a:effectLst/>
                <a:latin typeface="Microsoft YaHei" panose="020B0503020204020204" pitchFamily="34" charset="-122"/>
                <a:ea typeface="Microsoft YaHei" panose="020B0503020204020204" pitchFamily="34" charset="-122"/>
              </a:rPr>
              <a:t>prepareMainLooper</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ActivityThread thread = </a:t>
            </a:r>
            <a:r>
              <a:rPr lang="en-US" altLang="zh-CN" sz="1800">
                <a:solidFill>
                  <a:srgbClr val="CC7832"/>
                </a:solidFill>
                <a:effectLst/>
                <a:latin typeface="Microsoft YaHei" panose="020B0503020204020204" pitchFamily="34" charset="-122"/>
                <a:ea typeface="Microsoft YaHei" panose="020B0503020204020204" pitchFamily="34" charset="-122"/>
              </a:rPr>
              <a:t>new </a:t>
            </a:r>
            <a:r>
              <a:rPr lang="en-US" altLang="zh-CN" sz="1800">
                <a:latin typeface="Microsoft YaHei" panose="020B0503020204020204" pitchFamily="34" charset="-122"/>
                <a:ea typeface="Microsoft YaHei" panose="020B0503020204020204" pitchFamily="34" charset="-122"/>
              </a:rPr>
              <a:t>ActivityThread()</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thread.attach(</a:t>
            </a:r>
            <a:r>
              <a:rPr lang="en-US" altLang="zh-CN" sz="1800">
                <a:solidFill>
                  <a:srgbClr val="CC7832"/>
                </a:solidFill>
                <a:effectLst/>
                <a:latin typeface="Microsoft YaHei" panose="020B0503020204020204" pitchFamily="34" charset="-122"/>
                <a:ea typeface="Microsoft YaHei" panose="020B0503020204020204" pitchFamily="34" charset="-122"/>
              </a:rPr>
              <a:t>false</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latin typeface="Microsoft YaHei" panose="020B0503020204020204" pitchFamily="34" charset="-122"/>
                <a:ea typeface="Microsoft YaHei" panose="020B0503020204020204" pitchFamily="34" charset="-122"/>
              </a:rPr>
            </a:br>
            <a:endParaRPr lang="en-US" altLang="zh-CN" sz="1800">
              <a:latin typeface="Microsoft YaHei" panose="020B0503020204020204" pitchFamily="34" charset="-122"/>
              <a:ea typeface="Microsoft YaHei" panose="020B0503020204020204" pitchFamily="34" charset="-122"/>
            </a:endParaRPr>
          </a:p>
          <a:p>
            <a:r>
              <a:rPr lang="zh-CN" altLang="en-US" sz="1800">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Looper.</a:t>
            </a:r>
            <a:r>
              <a:rPr lang="en-US" altLang="zh-CN" sz="1800">
                <a:effectLst/>
                <a:latin typeface="Microsoft YaHei" panose="020B0503020204020204" pitchFamily="34" charset="-122"/>
                <a:ea typeface="Microsoft YaHei" panose="020B0503020204020204" pitchFamily="34" charset="-122"/>
              </a:rPr>
              <a:t>loop</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throw new </a:t>
            </a:r>
            <a:r>
              <a:rPr lang="en-US" altLang="zh-CN" sz="1800">
                <a:latin typeface="Microsoft YaHei" panose="020B0503020204020204" pitchFamily="34" charset="-122"/>
                <a:ea typeface="Microsoft YaHei" panose="020B0503020204020204" pitchFamily="34" charset="-122"/>
              </a:rPr>
              <a:t>RuntimeException(</a:t>
            </a:r>
            <a:r>
              <a:rPr lang="en-US" altLang="zh-CN" sz="1800">
                <a:solidFill>
                  <a:srgbClr val="6A8759"/>
                </a:solidFill>
                <a:effectLst/>
                <a:latin typeface="Microsoft YaHei" panose="020B0503020204020204" pitchFamily="34" charset="-122"/>
                <a:ea typeface="Microsoft YaHei" panose="020B0503020204020204" pitchFamily="34" charset="-122"/>
              </a:rPr>
              <a:t>“Main thread loop unexpectedly exited”</a:t>
            </a:r>
            <a:r>
              <a:rPr lang="en-US" altLang="zh-CN" sz="1800">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a:t>
            </a:r>
            <a:endParaRPr lang="zh-CN" altLang="en-US" sz="1800">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345670A3-4381-1C4E-80F8-F8F9AD50AE1B}"/>
              </a:ext>
            </a:extLst>
          </p:cNvPr>
          <p:cNvSpPr/>
          <p:nvPr/>
        </p:nvSpPr>
        <p:spPr>
          <a:xfrm>
            <a:off x="434051" y="3750252"/>
            <a:ext cx="8275898" cy="646331"/>
          </a:xfrm>
          <a:prstGeom prst="rect">
            <a:avLst/>
          </a:prstGeom>
          <a:ln w="22225">
            <a:solidFill>
              <a:srgbClr val="C00000"/>
            </a:solidFill>
            <a:prstDash val="dash"/>
          </a:ln>
        </p:spPr>
        <p:txBody>
          <a:bodyPr wrap="square">
            <a:spAutoFit/>
          </a:bodyPr>
          <a:lstStyle/>
          <a:p>
            <a:r>
              <a:rPr lang="en-US" altLang="zh-CN" sz="1800">
                <a:solidFill>
                  <a:srgbClr val="CC7832"/>
                </a:solidFill>
                <a:effectLst/>
                <a:latin typeface="Microsoft YaHei" panose="020B0503020204020204" pitchFamily="34" charset="-122"/>
                <a:ea typeface="Microsoft YaHei" panose="020B0503020204020204" pitchFamily="34" charset="-122"/>
              </a:rPr>
              <a:t>final </a:t>
            </a:r>
            <a:r>
              <a:rPr lang="en-US" altLang="zh-CN" sz="1800">
                <a:latin typeface="Microsoft YaHei" panose="020B0503020204020204" pitchFamily="34" charset="-122"/>
                <a:ea typeface="Microsoft YaHei" panose="020B0503020204020204" pitchFamily="34" charset="-122"/>
              </a:rPr>
              <a:t>IActivityManager mgr = ActivityManagerNative.</a:t>
            </a:r>
            <a:r>
              <a:rPr lang="en-US" altLang="zh-CN" sz="1800">
                <a:effectLst/>
                <a:latin typeface="Microsoft YaHei" panose="020B0503020204020204" pitchFamily="34" charset="-122"/>
                <a:ea typeface="Microsoft YaHei" panose="020B0503020204020204" pitchFamily="34" charset="-122"/>
              </a:rPr>
              <a:t>getDefault</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mgr.attachApplication(</a:t>
            </a:r>
            <a:r>
              <a:rPr lang="en-US" altLang="zh-CN" sz="1800">
                <a:solidFill>
                  <a:srgbClr val="9876AA"/>
                </a:solidFill>
                <a:effectLst/>
                <a:latin typeface="Microsoft YaHei" panose="020B0503020204020204" pitchFamily="34" charset="-122"/>
                <a:ea typeface="Microsoft YaHei" panose="020B0503020204020204" pitchFamily="34" charset="-122"/>
              </a:rPr>
              <a:t>mAppThread</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endParaRPr lang="zh-CN" altLang="en-US" sz="1800">
              <a:latin typeface="Microsoft YaHei" panose="020B0503020204020204" pitchFamily="34" charset="-122"/>
              <a:ea typeface="Microsoft YaHei" panose="020B0503020204020204" pitchFamily="34" charset="-122"/>
            </a:endParaRPr>
          </a:p>
        </p:txBody>
      </p:sp>
      <p:cxnSp>
        <p:nvCxnSpPr>
          <p:cNvPr id="8" name="直线箭头连接符 7">
            <a:extLst>
              <a:ext uri="{FF2B5EF4-FFF2-40B4-BE49-F238E27FC236}">
                <a16:creationId xmlns:a16="http://schemas.microsoft.com/office/drawing/2014/main" id="{60D815C7-2E78-3942-8F26-2637929FC022}"/>
              </a:ext>
            </a:extLst>
          </p:cNvPr>
          <p:cNvCxnSpPr>
            <a:cxnSpLocks/>
          </p:cNvCxnSpPr>
          <p:nvPr/>
        </p:nvCxnSpPr>
        <p:spPr>
          <a:xfrm>
            <a:off x="2639028" y="1879253"/>
            <a:ext cx="544010" cy="1778347"/>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73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82D890E-1B2E-D74D-AB42-44161EF32F29}"/>
              </a:ext>
            </a:extLst>
          </p:cNvPr>
          <p:cNvSpPr/>
          <p:nvPr/>
        </p:nvSpPr>
        <p:spPr>
          <a:xfrm>
            <a:off x="918741" y="1556088"/>
            <a:ext cx="7306519" cy="2031325"/>
          </a:xfrm>
          <a:prstGeom prst="rect">
            <a:avLst/>
          </a:prstGeom>
          <a:ln w="22225">
            <a:solidFill>
              <a:srgbClr val="C00000"/>
            </a:solidFill>
            <a:prstDash val="dash"/>
          </a:ln>
        </p:spPr>
        <p:txBody>
          <a:bodyPr wrap="square">
            <a:spAutoFit/>
          </a:bodyPr>
          <a:lstStyle/>
          <a:p>
            <a:r>
              <a:rPr lang="en-US" altLang="zh-CN" sz="1800">
                <a:solidFill>
                  <a:srgbClr val="CC7832"/>
                </a:solidFill>
                <a:effectLst/>
                <a:latin typeface="Microsoft YaHei" panose="020B0503020204020204" pitchFamily="34" charset="-122"/>
                <a:ea typeface="Microsoft YaHei" panose="020B0503020204020204" pitchFamily="34" charset="-122"/>
              </a:rPr>
              <a:t>if </a:t>
            </a:r>
            <a:r>
              <a:rPr lang="en-US" altLang="zh-CN" sz="1800">
                <a:latin typeface="Microsoft YaHei" panose="020B0503020204020204" pitchFamily="34" charset="-122"/>
                <a:ea typeface="Microsoft YaHei" panose="020B0503020204020204" pitchFamily="34" charset="-122"/>
              </a:rPr>
              <a:t>(app != </a:t>
            </a:r>
            <a:r>
              <a:rPr lang="en-US" altLang="zh-CN" sz="1800">
                <a:solidFill>
                  <a:srgbClr val="CC7832"/>
                </a:solidFill>
                <a:effectLst/>
                <a:latin typeface="Microsoft YaHei" panose="020B0503020204020204" pitchFamily="34" charset="-122"/>
                <a:ea typeface="Microsoft YaHei" panose="020B0503020204020204" pitchFamily="34" charset="-122"/>
              </a:rPr>
              <a:t>null </a:t>
            </a:r>
            <a:r>
              <a:rPr lang="en-US" altLang="zh-CN" sz="1800">
                <a:latin typeface="Microsoft YaHei" panose="020B0503020204020204" pitchFamily="34" charset="-122"/>
                <a:ea typeface="Microsoft YaHei" panose="020B0503020204020204" pitchFamily="34" charset="-122"/>
              </a:rPr>
              <a:t>&amp;&amp; app.</a:t>
            </a:r>
            <a:r>
              <a:rPr lang="en-US" altLang="zh-CN" sz="1800">
                <a:solidFill>
                  <a:srgbClr val="9876AA"/>
                </a:solidFill>
                <a:effectLst/>
                <a:latin typeface="Microsoft YaHei" panose="020B0503020204020204" pitchFamily="34" charset="-122"/>
                <a:ea typeface="Microsoft YaHei" panose="020B0503020204020204" pitchFamily="34" charset="-122"/>
              </a:rPr>
              <a:t>pid </a:t>
            </a:r>
            <a:r>
              <a:rPr lang="en-US" altLang="zh-CN" sz="1800">
                <a:latin typeface="Microsoft YaHei" panose="020B0503020204020204" pitchFamily="34" charset="-122"/>
                <a:ea typeface="Microsoft YaHei" panose="020B0503020204020204" pitchFamily="34" charset="-122"/>
              </a:rPr>
              <a:t>&gt; </a:t>
            </a:r>
            <a:r>
              <a:rPr lang="en-US" altLang="zh-CN" sz="1800">
                <a:solidFill>
                  <a:srgbClr val="6897BB"/>
                </a:solidFill>
                <a:effectLst/>
                <a:latin typeface="Microsoft YaHei" panose="020B0503020204020204" pitchFamily="34" charset="-122"/>
                <a:ea typeface="Microsoft YaHei" panose="020B0503020204020204" pitchFamily="34" charset="-122"/>
              </a:rPr>
              <a:t>0</a:t>
            </a:r>
            <a:r>
              <a:rPr lang="en-US" altLang="zh-CN" sz="1800">
                <a:latin typeface="Microsoft YaHei" panose="020B0503020204020204" pitchFamily="34" charset="-122"/>
                <a:ea typeface="Microsoft YaHei" panose="020B0503020204020204" pitchFamily="34" charset="-122"/>
              </a:rPr>
              <a:t>)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a:t>
            </a:r>
            <a:r>
              <a:rPr lang="en-US" altLang="zh-CN" sz="1800">
                <a:solidFill>
                  <a:srgbClr val="CC7832"/>
                </a:solidFill>
                <a:effectLst/>
                <a:latin typeface="Microsoft YaHei" panose="020B0503020204020204" pitchFamily="34" charset="-122"/>
                <a:ea typeface="Microsoft YaHei" panose="020B0503020204020204" pitchFamily="34" charset="-122"/>
              </a:rPr>
              <a:t>if </a:t>
            </a:r>
            <a:r>
              <a:rPr lang="en-US" altLang="zh-CN" sz="1800">
                <a:latin typeface="Microsoft YaHei" panose="020B0503020204020204" pitchFamily="34" charset="-122"/>
                <a:ea typeface="Microsoft YaHei" panose="020B0503020204020204" pitchFamily="34" charset="-122"/>
              </a:rPr>
              <a:t>(!knownToBeDead || app.</a:t>
            </a:r>
            <a:r>
              <a:rPr lang="en-US" altLang="zh-CN" sz="1800">
                <a:solidFill>
                  <a:srgbClr val="9876AA"/>
                </a:solidFill>
                <a:effectLst/>
                <a:latin typeface="Microsoft YaHei" panose="020B0503020204020204" pitchFamily="34" charset="-122"/>
                <a:ea typeface="Microsoft YaHei" panose="020B0503020204020204" pitchFamily="34" charset="-122"/>
              </a:rPr>
              <a:t>thread </a:t>
            </a:r>
            <a:r>
              <a:rPr lang="en-US" altLang="zh-CN" sz="1800">
                <a:latin typeface="Microsoft YaHei" panose="020B0503020204020204" pitchFamily="34" charset="-122"/>
                <a:ea typeface="Microsoft YaHei" panose="020B0503020204020204" pitchFamily="34" charset="-122"/>
              </a:rPr>
              <a:t>== </a:t>
            </a:r>
            <a:r>
              <a:rPr lang="en-US" altLang="zh-CN" sz="1800">
                <a:solidFill>
                  <a:srgbClr val="CC7832"/>
                </a:solidFill>
                <a:effectLst/>
                <a:latin typeface="Microsoft YaHei" panose="020B0503020204020204" pitchFamily="34" charset="-122"/>
                <a:ea typeface="Microsoft YaHei" panose="020B0503020204020204" pitchFamily="34" charset="-122"/>
              </a:rPr>
              <a:t>null</a:t>
            </a:r>
            <a:r>
              <a:rPr lang="en-US" altLang="zh-CN" sz="1800">
                <a:latin typeface="Microsoft YaHei" panose="020B0503020204020204" pitchFamily="34" charset="-122"/>
                <a:ea typeface="Microsoft YaHei" panose="020B0503020204020204" pitchFamily="34" charset="-122"/>
              </a:rPr>
              <a:t>)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a:t>
            </a:r>
            <a:r>
              <a:rPr lang="en-US" altLang="zh-CN" sz="1800">
                <a:solidFill>
                  <a:srgbClr val="808080"/>
                </a:solidFill>
                <a:effectLst/>
                <a:latin typeface="Microsoft YaHei" panose="020B0503020204020204" pitchFamily="34" charset="-122"/>
                <a:ea typeface="Microsoft YaHei" panose="020B0503020204020204" pitchFamily="34" charset="-122"/>
              </a:rPr>
              <a:t>// We already have the app running, or are waiting for it to</a:t>
            </a:r>
            <a:br>
              <a:rPr lang="en-US" altLang="zh-CN" sz="1800">
                <a:solidFill>
                  <a:srgbClr val="808080"/>
                </a:solidFill>
                <a:effectLst/>
                <a:latin typeface="Microsoft YaHei" panose="020B0503020204020204" pitchFamily="34" charset="-122"/>
                <a:ea typeface="Microsoft YaHei" panose="020B0503020204020204" pitchFamily="34" charset="-122"/>
              </a:rPr>
            </a:br>
            <a:r>
              <a:rPr lang="en-US" altLang="zh-CN" sz="1800">
                <a:solidFill>
                  <a:srgbClr val="808080"/>
                </a:solidFill>
                <a:effectLst/>
                <a:latin typeface="Microsoft YaHei" panose="020B0503020204020204" pitchFamily="34" charset="-122"/>
                <a:ea typeface="Microsoft YaHei" panose="020B0503020204020204" pitchFamily="34" charset="-122"/>
              </a:rPr>
              <a:t>        // come up (we have a pid but not yet its thread), so keep it.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return </a:t>
            </a:r>
            <a:r>
              <a:rPr lang="en-US" altLang="zh-CN" sz="1800">
                <a:latin typeface="Microsoft YaHei" panose="020B0503020204020204" pitchFamily="34" charset="-122"/>
                <a:ea typeface="Microsoft YaHei" panose="020B0503020204020204" pitchFamily="34" charset="-122"/>
              </a:rPr>
              <a:t>app</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a:t>
            </a:r>
            <a:endParaRPr lang="zh-CN" altLang="en-US" sz="180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183044FC-1D69-A744-92F2-7EDEDC91A7EE}"/>
              </a:ext>
            </a:extLst>
          </p:cNvPr>
          <p:cNvSpPr/>
          <p:nvPr/>
        </p:nvSpPr>
        <p:spPr>
          <a:xfrm>
            <a:off x="901770" y="998021"/>
            <a:ext cx="2535118" cy="400110"/>
          </a:xfrm>
          <a:prstGeom prst="rect">
            <a:avLst/>
          </a:prstGeom>
          <a:solidFill>
            <a:srgbClr val="C00000"/>
          </a:solidFill>
        </p:spPr>
        <p:txBody>
          <a:bodyPr wrap="none">
            <a:spAutoFit/>
          </a:bodyPr>
          <a:lstStyle/>
          <a:p>
            <a:r>
              <a:rPr lang="en-US" altLang="zh-CN" sz="2000">
                <a:solidFill>
                  <a:schemeClr val="bg1"/>
                </a:solidFill>
                <a:effectLst/>
                <a:latin typeface="Microsoft YaHei" panose="020B0503020204020204" pitchFamily="34" charset="-122"/>
                <a:ea typeface="Microsoft YaHei" panose="020B0503020204020204" pitchFamily="34" charset="-122"/>
              </a:rPr>
              <a:t>startProcessLocked</a:t>
            </a:r>
            <a:endParaRPr lang="zh-CN" altLang="en-US" sz="200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81504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7B099CD-891B-AE4C-BF9B-2EA3B13BF839}"/>
              </a:ext>
            </a:extLst>
          </p:cNvPr>
          <p:cNvSpPr/>
          <p:nvPr/>
        </p:nvSpPr>
        <p:spPr>
          <a:xfrm>
            <a:off x="237281" y="221622"/>
            <a:ext cx="8669438" cy="4700257"/>
          </a:xfrm>
          <a:prstGeom prst="rect">
            <a:avLst/>
          </a:prstGeom>
          <a:ln w="22225">
            <a:solidFill>
              <a:srgbClr val="C00000"/>
            </a:solidFill>
            <a:prstDash val="dash"/>
          </a:ln>
        </p:spPr>
        <p:txBody>
          <a:bodyPr wrap="square" tIns="270000" bIns="270000">
            <a:spAutoFit/>
          </a:bodyPr>
          <a:lstStyle/>
          <a:p>
            <a:r>
              <a:rPr lang="en-US" altLang="zh-CN" sz="1800">
                <a:latin typeface="Microsoft YaHei" panose="020B0503020204020204" pitchFamily="34" charset="-122"/>
                <a:ea typeface="Microsoft YaHei" panose="020B0503020204020204" pitchFamily="34" charset="-122"/>
              </a:rPr>
              <a:t>String </a:t>
            </a:r>
            <a:r>
              <a:rPr lang="en-US" altLang="zh-CN" sz="1800">
                <a:solidFill>
                  <a:srgbClr val="FFC66D"/>
                </a:solidFill>
                <a:effectLst/>
                <a:latin typeface="Microsoft YaHei" panose="020B0503020204020204" pitchFamily="34" charset="-122"/>
                <a:ea typeface="Microsoft YaHei" panose="020B0503020204020204" pitchFamily="34" charset="-122"/>
              </a:rPr>
              <a:t>bringUpServiceLocked</a:t>
            </a:r>
            <a:r>
              <a:rPr lang="en-US" altLang="zh-CN" sz="1800">
                <a:latin typeface="Microsoft YaHei" panose="020B0503020204020204" pitchFamily="34" charset="-122"/>
                <a:ea typeface="Microsoft YaHei" panose="020B0503020204020204" pitchFamily="34" charset="-122"/>
              </a:rPr>
              <a:t>(ServiceRecord r</a:t>
            </a: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String procName</a:t>
            </a:r>
            <a:r>
              <a:rPr lang="en-US" altLang="zh-CN" sz="1800">
                <a:solidFill>
                  <a:srgbClr val="CC7832"/>
                </a:solidFill>
                <a:latin typeface="Microsoft YaHei" panose="020B0503020204020204" pitchFamily="34" charset="-122"/>
                <a:ea typeface="Microsoft YaHei" panose="020B0503020204020204" pitchFamily="34" charset="-122"/>
              </a:rPr>
              <a:t>,</a:t>
            </a:r>
            <a:r>
              <a:rPr lang="zh-CN" altLang="en-US" sz="1800">
                <a:solidFill>
                  <a:srgbClr val="CC7832"/>
                </a:solidFill>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ProcessRecord app = </a:t>
            </a:r>
            <a:r>
              <a:rPr lang="en-US" altLang="zh-CN" sz="1800">
                <a:solidFill>
                  <a:srgbClr val="9876AA"/>
                </a:solidFill>
                <a:effectLst/>
                <a:latin typeface="Microsoft YaHei" panose="020B0503020204020204" pitchFamily="34" charset="-122"/>
                <a:ea typeface="Microsoft YaHei" panose="020B0503020204020204" pitchFamily="34" charset="-122"/>
              </a:rPr>
              <a:t>mAm</a:t>
            </a:r>
            <a:r>
              <a:rPr lang="en-US" altLang="zh-CN" sz="1800">
                <a:latin typeface="Microsoft YaHei" panose="020B0503020204020204" pitchFamily="34" charset="-122"/>
                <a:ea typeface="Microsoft YaHei" panose="020B0503020204020204" pitchFamily="34" charset="-122"/>
              </a:rPr>
              <a:t>.getProcessRecordLocked(procName)</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if </a:t>
            </a:r>
            <a:r>
              <a:rPr lang="en-US" altLang="zh-CN" sz="1800">
                <a:latin typeface="Microsoft YaHei" panose="020B0503020204020204" pitchFamily="34" charset="-122"/>
                <a:ea typeface="Microsoft YaHei" panose="020B0503020204020204" pitchFamily="34" charset="-122"/>
              </a:rPr>
              <a:t>(app != </a:t>
            </a:r>
            <a:r>
              <a:rPr lang="en-US" altLang="zh-CN" sz="1800">
                <a:solidFill>
                  <a:srgbClr val="CC7832"/>
                </a:solidFill>
                <a:effectLst/>
                <a:latin typeface="Microsoft YaHei" panose="020B0503020204020204" pitchFamily="34" charset="-122"/>
                <a:ea typeface="Microsoft YaHei" panose="020B0503020204020204" pitchFamily="34" charset="-122"/>
              </a:rPr>
              <a:t>null </a:t>
            </a:r>
            <a:r>
              <a:rPr lang="en-US" altLang="zh-CN" sz="1800">
                <a:latin typeface="Microsoft YaHei" panose="020B0503020204020204" pitchFamily="34" charset="-122"/>
                <a:ea typeface="Microsoft YaHei" panose="020B0503020204020204" pitchFamily="34" charset="-122"/>
              </a:rPr>
              <a:t>&amp;&amp; app.</a:t>
            </a:r>
            <a:r>
              <a:rPr lang="en-US" altLang="zh-CN" sz="1800">
                <a:solidFill>
                  <a:srgbClr val="9876AA"/>
                </a:solidFill>
                <a:effectLst/>
                <a:latin typeface="Microsoft YaHei" panose="020B0503020204020204" pitchFamily="34" charset="-122"/>
                <a:ea typeface="Microsoft YaHei" panose="020B0503020204020204" pitchFamily="34" charset="-122"/>
              </a:rPr>
              <a:t>thread </a:t>
            </a:r>
            <a:r>
              <a:rPr lang="en-US" altLang="zh-CN" sz="1800">
                <a:latin typeface="Microsoft YaHei" panose="020B0503020204020204" pitchFamily="34" charset="-122"/>
                <a:ea typeface="Microsoft YaHei" panose="020B0503020204020204" pitchFamily="34" charset="-122"/>
              </a:rPr>
              <a:t>!= </a:t>
            </a:r>
            <a:r>
              <a:rPr lang="en-US" altLang="zh-CN" sz="1800">
                <a:solidFill>
                  <a:srgbClr val="CC7832"/>
                </a:solidFill>
                <a:effectLst/>
                <a:latin typeface="Microsoft YaHei" panose="020B0503020204020204" pitchFamily="34" charset="-122"/>
                <a:ea typeface="Microsoft YaHei" panose="020B0503020204020204" pitchFamily="34" charset="-122"/>
              </a:rPr>
              <a:t>null</a:t>
            </a:r>
            <a:r>
              <a:rPr lang="en-US" altLang="zh-CN" sz="1800">
                <a:latin typeface="Microsoft YaHei" panose="020B0503020204020204" pitchFamily="34" charset="-122"/>
                <a:ea typeface="Microsoft YaHei" panose="020B0503020204020204" pitchFamily="34" charset="-122"/>
              </a:rPr>
              <a:t>)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realStartServiceLocked(r</a:t>
            </a: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app</a:t>
            </a: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execInFg)</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return null;</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a:t>
            </a:r>
            <a:r>
              <a:rPr lang="en-US" altLang="zh-CN" sz="1800">
                <a:solidFill>
                  <a:srgbClr val="CC7832"/>
                </a:solidFill>
                <a:effectLst/>
                <a:latin typeface="Microsoft YaHei" panose="020B0503020204020204" pitchFamily="34" charset="-122"/>
                <a:ea typeface="Microsoft YaHei" panose="020B0503020204020204" pitchFamily="34" charset="-122"/>
              </a:rPr>
              <a:t>if </a:t>
            </a:r>
            <a:r>
              <a:rPr lang="en-US" altLang="zh-CN" sz="1800">
                <a:latin typeface="Microsoft YaHei" panose="020B0503020204020204" pitchFamily="34" charset="-122"/>
                <a:ea typeface="Microsoft YaHei" panose="020B0503020204020204" pitchFamily="34" charset="-122"/>
              </a:rPr>
              <a:t>(app == </a:t>
            </a:r>
            <a:r>
              <a:rPr lang="en-US" altLang="zh-CN" sz="1800">
                <a:solidFill>
                  <a:srgbClr val="CC7832"/>
                </a:solidFill>
                <a:effectLst/>
                <a:latin typeface="Microsoft YaHei" panose="020B0503020204020204" pitchFamily="34" charset="-122"/>
                <a:ea typeface="Microsoft YaHei" panose="020B0503020204020204" pitchFamily="34" charset="-122"/>
              </a:rPr>
              <a:t>null</a:t>
            </a:r>
            <a:r>
              <a:rPr lang="en-US" altLang="zh-CN" sz="1800">
                <a:latin typeface="Microsoft YaHei" panose="020B0503020204020204" pitchFamily="34" charset="-122"/>
                <a:ea typeface="Microsoft YaHei" panose="020B0503020204020204" pitchFamily="34" charset="-122"/>
              </a:rPr>
              <a:t>)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app=</a:t>
            </a:r>
            <a:r>
              <a:rPr lang="en-US" altLang="zh-CN" sz="1800">
                <a:solidFill>
                  <a:srgbClr val="9876AA"/>
                </a:solidFill>
                <a:effectLst/>
                <a:latin typeface="Microsoft YaHei" panose="020B0503020204020204" pitchFamily="34" charset="-122"/>
                <a:ea typeface="Microsoft YaHei" panose="020B0503020204020204" pitchFamily="34" charset="-122"/>
              </a:rPr>
              <a:t>mAm</a:t>
            </a:r>
            <a:r>
              <a:rPr lang="en-US" altLang="zh-CN" sz="1800">
                <a:latin typeface="Microsoft YaHei" panose="020B0503020204020204" pitchFamily="34" charset="-122"/>
                <a:ea typeface="Microsoft YaHei" panose="020B0503020204020204" pitchFamily="34" charset="-122"/>
              </a:rPr>
              <a:t>.startProcessLocked(procName</a:t>
            </a: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a:t>
            </a:r>
            <a:r>
              <a:rPr lang="en-US" altLang="zh-CN" sz="1800">
                <a:solidFill>
                  <a:srgbClr val="CC7832"/>
                </a:solidFill>
                <a:effectLst/>
                <a:latin typeface="Microsoft YaHei" panose="020B0503020204020204" pitchFamily="34" charset="-122"/>
                <a:ea typeface="Microsoft YaHei" panose="020B0503020204020204" pitchFamily="34" charset="-122"/>
              </a:rPr>
              <a:t>if </a:t>
            </a:r>
            <a:r>
              <a:rPr lang="en-US" altLang="zh-CN" sz="1800">
                <a:latin typeface="Microsoft YaHei" panose="020B0503020204020204" pitchFamily="34" charset="-122"/>
                <a:ea typeface="Microsoft YaHei" panose="020B0503020204020204" pitchFamily="34" charset="-122"/>
              </a:rPr>
              <a:t>(!</a:t>
            </a:r>
            <a:r>
              <a:rPr lang="en-US" altLang="zh-CN" sz="1800">
                <a:solidFill>
                  <a:srgbClr val="9876AA"/>
                </a:solidFill>
                <a:effectLst/>
                <a:latin typeface="Microsoft YaHei" panose="020B0503020204020204" pitchFamily="34" charset="-122"/>
                <a:ea typeface="Microsoft YaHei" panose="020B0503020204020204" pitchFamily="34" charset="-122"/>
              </a:rPr>
              <a:t>mPendingServices</a:t>
            </a:r>
            <a:r>
              <a:rPr lang="en-US" altLang="zh-CN" sz="1800">
                <a:latin typeface="Microsoft YaHei" panose="020B0503020204020204" pitchFamily="34" charset="-122"/>
                <a:ea typeface="Microsoft YaHei" panose="020B0503020204020204" pitchFamily="34" charset="-122"/>
              </a:rPr>
              <a:t>.contains(r))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a:t>
            </a:r>
            <a:r>
              <a:rPr lang="en-US" altLang="zh-CN" sz="1800">
                <a:solidFill>
                  <a:srgbClr val="9876AA"/>
                </a:solidFill>
                <a:effectLst/>
                <a:latin typeface="Microsoft YaHei" panose="020B0503020204020204" pitchFamily="34" charset="-122"/>
                <a:ea typeface="Microsoft YaHei" panose="020B0503020204020204" pitchFamily="34" charset="-122"/>
              </a:rPr>
              <a:t>mPendingServices</a:t>
            </a:r>
            <a:r>
              <a:rPr lang="en-US" altLang="zh-CN" sz="1800">
                <a:latin typeface="Microsoft YaHei" panose="020B0503020204020204" pitchFamily="34" charset="-122"/>
                <a:ea typeface="Microsoft YaHei" panose="020B0503020204020204" pitchFamily="34" charset="-122"/>
              </a:rPr>
              <a:t>.add(r)</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a:t>
            </a:r>
            <a:r>
              <a:rPr lang="en-US" altLang="zh-CN" sz="1800">
                <a:solidFill>
                  <a:srgbClr val="CC7832"/>
                </a:solidFill>
                <a:effectLst/>
                <a:latin typeface="Microsoft YaHei" panose="020B0503020204020204" pitchFamily="34" charset="-122"/>
                <a:ea typeface="Microsoft YaHei" panose="020B0503020204020204" pitchFamily="34" charset="-122"/>
              </a:rPr>
              <a:t>return null;</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a:t>
            </a:r>
            <a:endParaRPr lang="zh-CN" altLang="en-US" sz="180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56013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6349F3B-A5B1-A249-9D02-7E89534C91C7}"/>
              </a:ext>
            </a:extLst>
          </p:cNvPr>
          <p:cNvSpPr/>
          <p:nvPr/>
        </p:nvSpPr>
        <p:spPr>
          <a:xfrm>
            <a:off x="254643" y="637120"/>
            <a:ext cx="8634714" cy="3869260"/>
          </a:xfrm>
          <a:prstGeom prst="rect">
            <a:avLst/>
          </a:prstGeom>
          <a:ln w="22225">
            <a:solidFill>
              <a:srgbClr val="C00000"/>
            </a:solidFill>
            <a:prstDash val="dash"/>
          </a:ln>
        </p:spPr>
        <p:txBody>
          <a:bodyPr wrap="square" tIns="270000" bIns="270000">
            <a:spAutoFit/>
          </a:bodyPr>
          <a:lstStyle/>
          <a:p>
            <a:r>
              <a:rPr lang="en-US" altLang="zh-CN" sz="1800">
                <a:solidFill>
                  <a:srgbClr val="CC7832"/>
                </a:solidFill>
                <a:effectLst/>
                <a:latin typeface="Microsoft YaHei" panose="020B0503020204020204" pitchFamily="34" charset="-122"/>
                <a:ea typeface="Microsoft YaHei" panose="020B0503020204020204" pitchFamily="34" charset="-122"/>
              </a:rPr>
              <a:t>boolean </a:t>
            </a:r>
            <a:r>
              <a:rPr lang="en-US" altLang="zh-CN" sz="1800">
                <a:solidFill>
                  <a:srgbClr val="FFC66D"/>
                </a:solidFill>
                <a:effectLst/>
                <a:latin typeface="Microsoft YaHei" panose="020B0503020204020204" pitchFamily="34" charset="-122"/>
                <a:ea typeface="Microsoft YaHei" panose="020B0503020204020204" pitchFamily="34" charset="-122"/>
              </a:rPr>
              <a:t>attachApplicationLocked</a:t>
            </a:r>
            <a:r>
              <a:rPr lang="en-US" altLang="zh-CN" sz="1800">
                <a:latin typeface="Microsoft YaHei" panose="020B0503020204020204" pitchFamily="34" charset="-122"/>
                <a:ea typeface="Microsoft YaHei" panose="020B0503020204020204" pitchFamily="34" charset="-122"/>
              </a:rPr>
              <a:t>(ProcessRecord proc</a:t>
            </a: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String processName)</a:t>
            </a:r>
            <a:r>
              <a:rPr lang="zh-CN" altLang="en-US" sz="1800">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t>
            </a:r>
            <a:br>
              <a:rPr lang="en-US" altLang="zh-CN" sz="1800">
                <a:solidFill>
                  <a:srgbClr val="808080"/>
                </a:solidFill>
                <a:effectLst/>
                <a:latin typeface="Microsoft YaHei" panose="020B0503020204020204" pitchFamily="34" charset="-122"/>
                <a:ea typeface="Microsoft YaHei" panose="020B0503020204020204" pitchFamily="34" charset="-122"/>
              </a:rPr>
            </a:br>
            <a:r>
              <a:rPr lang="en-US" altLang="zh-CN" sz="1800">
                <a:solidFill>
                  <a:srgbClr val="808080"/>
                </a:solidFill>
                <a:effectLst/>
                <a:latin typeface="Microsoft YaHei" panose="020B0503020204020204" pitchFamily="34" charset="-122"/>
                <a:ea typeface="Microsoft YaHei" panose="020B0503020204020204" pitchFamily="34" charset="-122"/>
              </a:rPr>
              <a:t>    </a:t>
            </a:r>
            <a:r>
              <a:rPr lang="en-US" altLang="zh-CN" sz="1800">
                <a:solidFill>
                  <a:srgbClr val="CC7832"/>
                </a:solidFill>
                <a:effectLst/>
                <a:latin typeface="Microsoft YaHei" panose="020B0503020204020204" pitchFamily="34" charset="-122"/>
                <a:ea typeface="Microsoft YaHei" panose="020B0503020204020204" pitchFamily="34" charset="-122"/>
              </a:rPr>
              <a:t>if </a:t>
            </a:r>
            <a:r>
              <a:rPr lang="en-US" altLang="zh-CN" sz="1800">
                <a:latin typeface="Microsoft YaHei" panose="020B0503020204020204" pitchFamily="34" charset="-122"/>
                <a:ea typeface="Microsoft YaHei" panose="020B0503020204020204" pitchFamily="34" charset="-122"/>
              </a:rPr>
              <a:t>(</a:t>
            </a:r>
            <a:r>
              <a:rPr lang="en-US" altLang="zh-CN" sz="1800">
                <a:solidFill>
                  <a:srgbClr val="9876AA"/>
                </a:solidFill>
                <a:effectLst/>
                <a:latin typeface="Microsoft YaHei" panose="020B0503020204020204" pitchFamily="34" charset="-122"/>
                <a:ea typeface="Microsoft YaHei" panose="020B0503020204020204" pitchFamily="34" charset="-122"/>
              </a:rPr>
              <a:t>mPendingServices</a:t>
            </a:r>
            <a:r>
              <a:rPr lang="en-US" altLang="zh-CN" sz="1800">
                <a:latin typeface="Microsoft YaHei" panose="020B0503020204020204" pitchFamily="34" charset="-122"/>
                <a:ea typeface="Microsoft YaHei" panose="020B0503020204020204" pitchFamily="34" charset="-122"/>
              </a:rPr>
              <a:t>.size() &gt; </a:t>
            </a:r>
            <a:r>
              <a:rPr lang="en-US" altLang="zh-CN" sz="1800">
                <a:solidFill>
                  <a:srgbClr val="6897BB"/>
                </a:solidFill>
                <a:effectLst/>
                <a:latin typeface="Microsoft YaHei" panose="020B0503020204020204" pitchFamily="34" charset="-122"/>
                <a:ea typeface="Microsoft YaHei" panose="020B0503020204020204" pitchFamily="34" charset="-122"/>
              </a:rPr>
              <a:t>0</a:t>
            </a:r>
            <a:r>
              <a:rPr lang="en-US" altLang="zh-CN" sz="1800">
                <a:latin typeface="Microsoft YaHei" panose="020B0503020204020204" pitchFamily="34" charset="-122"/>
                <a:ea typeface="Microsoft YaHei" panose="020B0503020204020204" pitchFamily="34" charset="-122"/>
              </a:rPr>
              <a:t>)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ServiceRecord sr = </a:t>
            </a:r>
            <a:r>
              <a:rPr lang="en-US" altLang="zh-CN" sz="1800">
                <a:solidFill>
                  <a:srgbClr val="CC7832"/>
                </a:solidFill>
                <a:effectLst/>
                <a:latin typeface="Microsoft YaHei" panose="020B0503020204020204" pitchFamily="34" charset="-122"/>
                <a:ea typeface="Microsoft YaHei" panose="020B0503020204020204" pitchFamily="34" charset="-122"/>
              </a:rPr>
              <a:t>null;</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for </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int </a:t>
            </a:r>
            <a:r>
              <a:rPr lang="en-US" altLang="zh-CN" sz="1800">
                <a:latin typeface="Microsoft YaHei" panose="020B0503020204020204" pitchFamily="34" charset="-122"/>
                <a:ea typeface="Microsoft YaHei" panose="020B0503020204020204" pitchFamily="34" charset="-122"/>
              </a:rPr>
              <a:t>i=</a:t>
            </a:r>
            <a:r>
              <a:rPr lang="en-US" altLang="zh-CN" sz="1800">
                <a:solidFill>
                  <a:srgbClr val="6897BB"/>
                </a:solidFill>
                <a:effectLst/>
                <a:latin typeface="Microsoft YaHei" panose="020B0503020204020204" pitchFamily="34" charset="-122"/>
                <a:ea typeface="Microsoft YaHei" panose="020B0503020204020204" pitchFamily="34" charset="-122"/>
              </a:rPr>
              <a:t>0</a:t>
            </a: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i&lt;</a:t>
            </a:r>
            <a:r>
              <a:rPr lang="en-US" altLang="zh-CN" sz="1800">
                <a:solidFill>
                  <a:srgbClr val="9876AA"/>
                </a:solidFill>
                <a:effectLst/>
                <a:latin typeface="Microsoft YaHei" panose="020B0503020204020204" pitchFamily="34" charset="-122"/>
                <a:ea typeface="Microsoft YaHei" panose="020B0503020204020204" pitchFamily="34" charset="-122"/>
              </a:rPr>
              <a:t>mPendingServices</a:t>
            </a:r>
            <a:r>
              <a:rPr lang="en-US" altLang="zh-CN" sz="1800">
                <a:latin typeface="Microsoft YaHei" panose="020B0503020204020204" pitchFamily="34" charset="-122"/>
                <a:ea typeface="Microsoft YaHei" panose="020B0503020204020204" pitchFamily="34" charset="-122"/>
              </a:rPr>
              <a:t>.size()</a:t>
            </a: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i++)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sr = </a:t>
            </a:r>
            <a:r>
              <a:rPr lang="en-US" altLang="zh-CN" sz="1800">
                <a:solidFill>
                  <a:srgbClr val="9876AA"/>
                </a:solidFill>
                <a:effectLst/>
                <a:latin typeface="Microsoft YaHei" panose="020B0503020204020204" pitchFamily="34" charset="-122"/>
                <a:ea typeface="Microsoft YaHei" panose="020B0503020204020204" pitchFamily="34" charset="-122"/>
              </a:rPr>
              <a:t>mPendingServices</a:t>
            </a:r>
            <a:r>
              <a:rPr lang="en-US" altLang="zh-CN" sz="1800">
                <a:latin typeface="Microsoft YaHei" panose="020B0503020204020204" pitchFamily="34" charset="-122"/>
                <a:ea typeface="Microsoft YaHei" panose="020B0503020204020204" pitchFamily="34" charset="-122"/>
              </a:rPr>
              <a:t>.get(i)</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solidFill>
                  <a:srgbClr val="9876AA"/>
                </a:solidFill>
                <a:effectLst/>
                <a:latin typeface="Microsoft YaHei" panose="020B0503020204020204" pitchFamily="34" charset="-122"/>
                <a:ea typeface="Microsoft YaHei" panose="020B0503020204020204" pitchFamily="34" charset="-122"/>
              </a:rPr>
              <a:t>mPendingServices</a:t>
            </a:r>
            <a:r>
              <a:rPr lang="en-US" altLang="zh-CN" sz="1800">
                <a:latin typeface="Microsoft YaHei" panose="020B0503020204020204" pitchFamily="34" charset="-122"/>
                <a:ea typeface="Microsoft YaHei" panose="020B0503020204020204" pitchFamily="34" charset="-122"/>
              </a:rPr>
              <a:t>.remove(i)</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i--</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realStartServiceLocked(sr</a:t>
            </a: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proc</a:t>
            </a: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sr.</a:t>
            </a:r>
            <a:r>
              <a:rPr lang="en-US" altLang="zh-CN" sz="1800">
                <a:solidFill>
                  <a:srgbClr val="9876AA"/>
                </a:solidFill>
                <a:effectLst/>
                <a:latin typeface="Microsoft YaHei" panose="020B0503020204020204" pitchFamily="34" charset="-122"/>
                <a:ea typeface="Microsoft YaHei" panose="020B0503020204020204" pitchFamily="34" charset="-122"/>
              </a:rPr>
              <a:t>createdFromFg</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a:t>
            </a:r>
            <a:endParaRPr lang="zh-CN" altLang="en-US" sz="180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18002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042B7-41E0-E547-A85D-7F97766EC897}"/>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进程是怎么启动的？</a:t>
            </a:r>
          </a:p>
        </p:txBody>
      </p:sp>
      <p:sp>
        <p:nvSpPr>
          <p:cNvPr id="8" name="矩形 7">
            <a:extLst>
              <a:ext uri="{FF2B5EF4-FFF2-40B4-BE49-F238E27FC236}">
                <a16:creationId xmlns:a16="http://schemas.microsoft.com/office/drawing/2014/main" id="{31B83C0E-B95C-D541-82DC-2FF58407A51C}"/>
              </a:ext>
            </a:extLst>
          </p:cNvPr>
          <p:cNvSpPr/>
          <p:nvPr/>
        </p:nvSpPr>
        <p:spPr>
          <a:xfrm>
            <a:off x="2667964" y="1420415"/>
            <a:ext cx="3808071" cy="4861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a:latin typeface="Microsoft YaHei" panose="020B0503020204020204" pitchFamily="34" charset="-122"/>
                <a:ea typeface="Microsoft YaHei" panose="020B0503020204020204" pitchFamily="34" charset="-122"/>
              </a:rPr>
              <a:t>打开本地</a:t>
            </a:r>
            <a:r>
              <a:rPr kumimoji="1" lang="en-US" altLang="zh-CN" sz="2000">
                <a:latin typeface="Microsoft YaHei" panose="020B0503020204020204" pitchFamily="34" charset="-122"/>
                <a:ea typeface="Microsoft YaHei" panose="020B0503020204020204" pitchFamily="34" charset="-122"/>
              </a:rPr>
              <a:t>socket</a:t>
            </a:r>
            <a:endParaRPr kumimoji="1" lang="zh-CN" altLang="en-US" sz="2000">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FE66155D-E1BF-7840-8344-563CF89E1845}"/>
              </a:ext>
            </a:extLst>
          </p:cNvPr>
          <p:cNvSpPr/>
          <p:nvPr/>
        </p:nvSpPr>
        <p:spPr>
          <a:xfrm>
            <a:off x="2667965" y="2708769"/>
            <a:ext cx="3808071" cy="4861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a:latin typeface="Microsoft YaHei" panose="020B0503020204020204" pitchFamily="34" charset="-122"/>
                <a:ea typeface="Microsoft YaHei" panose="020B0503020204020204" pitchFamily="34" charset="-122"/>
              </a:rPr>
              <a:t>发送参数列表</a:t>
            </a:r>
          </a:p>
        </p:txBody>
      </p:sp>
      <p:sp>
        <p:nvSpPr>
          <p:cNvPr id="11" name="矩形 10">
            <a:extLst>
              <a:ext uri="{FF2B5EF4-FFF2-40B4-BE49-F238E27FC236}">
                <a16:creationId xmlns:a16="http://schemas.microsoft.com/office/drawing/2014/main" id="{66176316-DCF5-4046-8A2C-100566B7760E}"/>
              </a:ext>
            </a:extLst>
          </p:cNvPr>
          <p:cNvSpPr/>
          <p:nvPr/>
        </p:nvSpPr>
        <p:spPr>
          <a:xfrm>
            <a:off x="2667964" y="3997123"/>
            <a:ext cx="3808071" cy="4861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a:latin typeface="Microsoft YaHei" panose="020B0503020204020204" pitchFamily="34" charset="-122"/>
                <a:ea typeface="Microsoft YaHei" panose="020B0503020204020204" pitchFamily="34" charset="-122"/>
              </a:rPr>
              <a:t>返回创建的进程</a:t>
            </a:r>
            <a:r>
              <a:rPr kumimoji="1" lang="en-US" altLang="zh-CN" sz="2000">
                <a:latin typeface="Microsoft YaHei" panose="020B0503020204020204" pitchFamily="34" charset="-122"/>
                <a:ea typeface="Microsoft YaHei" panose="020B0503020204020204" pitchFamily="34" charset="-122"/>
              </a:rPr>
              <a:t>ID</a:t>
            </a:r>
            <a:endParaRPr kumimoji="1" lang="zh-CN" altLang="en-US" sz="2000">
              <a:latin typeface="Microsoft YaHei" panose="020B0503020204020204" pitchFamily="34" charset="-122"/>
              <a:ea typeface="Microsoft YaHei" panose="020B0503020204020204" pitchFamily="34" charset="-122"/>
            </a:endParaRPr>
          </a:p>
        </p:txBody>
      </p:sp>
      <p:cxnSp>
        <p:nvCxnSpPr>
          <p:cNvPr id="13" name="直线箭头连接符 12">
            <a:extLst>
              <a:ext uri="{FF2B5EF4-FFF2-40B4-BE49-F238E27FC236}">
                <a16:creationId xmlns:a16="http://schemas.microsoft.com/office/drawing/2014/main" id="{5CCE767A-F9BA-584B-BE10-12EE46FFD12D}"/>
              </a:ext>
            </a:extLst>
          </p:cNvPr>
          <p:cNvCxnSpPr>
            <a:cxnSpLocks/>
          </p:cNvCxnSpPr>
          <p:nvPr/>
        </p:nvCxnSpPr>
        <p:spPr>
          <a:xfrm>
            <a:off x="4571999" y="2001795"/>
            <a:ext cx="0" cy="647035"/>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71FCCEAC-C073-3241-BB2A-95F419AF1A3C}"/>
              </a:ext>
            </a:extLst>
          </p:cNvPr>
          <p:cNvCxnSpPr>
            <a:cxnSpLocks/>
          </p:cNvCxnSpPr>
          <p:nvPr/>
        </p:nvCxnSpPr>
        <p:spPr>
          <a:xfrm>
            <a:off x="4576117" y="3274541"/>
            <a:ext cx="0" cy="647035"/>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2267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dissolve">
                                      <p:cBhvr>
                                        <p:cTn id="21" dur="500"/>
                                        <p:tgtEl>
                                          <p:spTgt spid="15"/>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4DDB46D-4370-C64A-A7A0-4DC7B8F04AC8}"/>
              </a:ext>
            </a:extLst>
          </p:cNvPr>
          <p:cNvSpPr/>
          <p:nvPr/>
        </p:nvSpPr>
        <p:spPr>
          <a:xfrm>
            <a:off x="954912" y="360121"/>
            <a:ext cx="7234177" cy="4423258"/>
          </a:xfrm>
          <a:prstGeom prst="rect">
            <a:avLst/>
          </a:prstGeom>
          <a:ln w="22225">
            <a:solidFill>
              <a:srgbClr val="C00000"/>
            </a:solidFill>
            <a:prstDash val="dash"/>
          </a:ln>
        </p:spPr>
        <p:txBody>
          <a:bodyPr wrap="square" lIns="270000" tIns="270000" rIns="270000" bIns="270000">
            <a:spAutoFit/>
          </a:bodyPr>
          <a:lstStyle/>
          <a:p>
            <a:r>
              <a:rPr lang="en-US" altLang="zh-CN" sz="1800">
                <a:solidFill>
                  <a:srgbClr val="CC7832"/>
                </a:solidFill>
                <a:effectLst/>
                <a:latin typeface="Microsoft YaHei" panose="020B0503020204020204" pitchFamily="34" charset="-122"/>
                <a:ea typeface="Microsoft YaHei" panose="020B0503020204020204" pitchFamily="34" charset="-122"/>
              </a:rPr>
              <a:t>boolean </a:t>
            </a:r>
            <a:r>
              <a:rPr lang="en-US" altLang="zh-CN" sz="1800">
                <a:solidFill>
                  <a:srgbClr val="FFC66D"/>
                </a:solidFill>
                <a:effectLst/>
                <a:latin typeface="Microsoft YaHei" panose="020B0503020204020204" pitchFamily="34" charset="-122"/>
                <a:ea typeface="Microsoft YaHei" panose="020B0503020204020204" pitchFamily="34" charset="-122"/>
              </a:rPr>
              <a:t>runOnce</a:t>
            </a:r>
            <a:r>
              <a:rPr lang="en-US" altLang="zh-CN" sz="1800">
                <a:latin typeface="Microsoft YaHei" panose="020B0503020204020204" pitchFamily="34" charset="-122"/>
                <a:ea typeface="Microsoft YaHei" panose="020B0503020204020204" pitchFamily="34" charset="-122"/>
              </a:rPr>
              <a:t>()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String[] args = readArgumentList()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int </a:t>
            </a:r>
            <a:r>
              <a:rPr lang="en-US" altLang="zh-CN" sz="1800">
                <a:latin typeface="Microsoft YaHei" panose="020B0503020204020204" pitchFamily="34" charset="-122"/>
                <a:ea typeface="Microsoft YaHei" panose="020B0503020204020204" pitchFamily="34" charset="-122"/>
              </a:rPr>
              <a:t>pid = Zygote.</a:t>
            </a:r>
            <a:r>
              <a:rPr lang="en-US" altLang="zh-CN" sz="1800">
                <a:effectLst/>
                <a:latin typeface="Microsoft YaHei" panose="020B0503020204020204" pitchFamily="34" charset="-122"/>
                <a:ea typeface="Microsoft YaHei" panose="020B0503020204020204" pitchFamily="34" charset="-122"/>
              </a:rPr>
              <a:t>forkAndSpecialize</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if </a:t>
            </a:r>
            <a:r>
              <a:rPr lang="en-US" altLang="zh-CN" sz="1800">
                <a:latin typeface="Microsoft YaHei" panose="020B0503020204020204" pitchFamily="34" charset="-122"/>
                <a:ea typeface="Microsoft YaHei" panose="020B0503020204020204" pitchFamily="34" charset="-122"/>
              </a:rPr>
              <a:t>(pid == </a:t>
            </a:r>
            <a:r>
              <a:rPr lang="en-US" altLang="zh-CN" sz="1800">
                <a:solidFill>
                  <a:srgbClr val="6897BB"/>
                </a:solidFill>
                <a:effectLst/>
                <a:latin typeface="Microsoft YaHei" panose="020B0503020204020204" pitchFamily="34" charset="-122"/>
                <a:ea typeface="Microsoft YaHei" panose="020B0503020204020204" pitchFamily="34" charset="-122"/>
              </a:rPr>
              <a:t>0</a:t>
            </a:r>
            <a:r>
              <a:rPr lang="en-US" altLang="zh-CN" sz="1800">
                <a:latin typeface="Microsoft YaHei" panose="020B0503020204020204" pitchFamily="34" charset="-122"/>
                <a:ea typeface="Microsoft YaHei" panose="020B0503020204020204" pitchFamily="34" charset="-122"/>
              </a:rPr>
              <a:t>)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handleChildProc(...)</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solidFill>
                  <a:srgbClr val="808080"/>
                </a:solidFill>
                <a:effectLst/>
                <a:latin typeface="Microsoft YaHei" panose="020B0503020204020204" pitchFamily="34" charset="-122"/>
                <a:ea typeface="Microsoft YaHei" panose="020B0503020204020204" pitchFamily="34" charset="-122"/>
              </a:rPr>
              <a:t>// should never get here, the child is expected to either</a:t>
            </a:r>
            <a:br>
              <a:rPr lang="en-US" altLang="zh-CN" sz="1800">
                <a:solidFill>
                  <a:srgbClr val="808080"/>
                </a:solidFill>
                <a:effectLst/>
                <a:latin typeface="Microsoft YaHei" panose="020B0503020204020204" pitchFamily="34" charset="-122"/>
                <a:ea typeface="Microsoft YaHei" panose="020B0503020204020204" pitchFamily="34" charset="-122"/>
              </a:rPr>
            </a:br>
            <a:r>
              <a:rPr lang="en-US" altLang="zh-CN" sz="1800">
                <a:solidFill>
                  <a:srgbClr val="808080"/>
                </a:solidFill>
                <a:effectLst/>
                <a:latin typeface="Microsoft YaHei" panose="020B0503020204020204" pitchFamily="34" charset="-122"/>
                <a:ea typeface="Microsoft YaHei" panose="020B0503020204020204" pitchFamily="34" charset="-122"/>
              </a:rPr>
              <a:t>        // throw ZygoteInit.MethodAndArgsCaller or exec().</a:t>
            </a:r>
            <a:br>
              <a:rPr lang="en-US" altLang="zh-CN" sz="1800">
                <a:solidFill>
                  <a:srgbClr val="808080"/>
                </a:solidFill>
                <a:effectLst/>
                <a:latin typeface="Microsoft YaHei" panose="020B0503020204020204" pitchFamily="34" charset="-122"/>
                <a:ea typeface="Microsoft YaHei" panose="020B0503020204020204" pitchFamily="34" charset="-122"/>
              </a:rPr>
            </a:br>
            <a:r>
              <a:rPr lang="en-US" altLang="zh-CN" sz="1800">
                <a:solidFill>
                  <a:srgbClr val="808080"/>
                </a:solidFill>
                <a:effectLst/>
                <a:latin typeface="Microsoft YaHei" panose="020B0503020204020204" pitchFamily="34" charset="-122"/>
                <a:ea typeface="Microsoft YaHei" panose="020B0503020204020204" pitchFamily="34" charset="-122"/>
              </a:rPr>
              <a:t>        </a:t>
            </a:r>
            <a:r>
              <a:rPr lang="en-US" altLang="zh-CN" sz="1800">
                <a:solidFill>
                  <a:srgbClr val="CC7832"/>
                </a:solidFill>
                <a:effectLst/>
                <a:latin typeface="Microsoft YaHei" panose="020B0503020204020204" pitchFamily="34" charset="-122"/>
                <a:ea typeface="Microsoft YaHei" panose="020B0503020204020204" pitchFamily="34" charset="-122"/>
              </a:rPr>
              <a:t>return true;</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 </a:t>
            </a:r>
            <a:r>
              <a:rPr lang="en-US" altLang="zh-CN" sz="1800">
                <a:solidFill>
                  <a:srgbClr val="CC7832"/>
                </a:solidFill>
                <a:effectLst/>
                <a:latin typeface="Microsoft YaHei" panose="020B0503020204020204" pitchFamily="34" charset="-122"/>
                <a:ea typeface="Microsoft YaHei" panose="020B0503020204020204" pitchFamily="34" charset="-122"/>
              </a:rPr>
              <a:t>else </a:t>
            </a:r>
            <a:r>
              <a:rPr lang="en-US" altLang="zh-CN" sz="1800">
                <a:latin typeface="Microsoft YaHei" panose="020B0503020204020204" pitchFamily="34" charset="-122"/>
                <a:ea typeface="Microsoft YaHei" panose="020B0503020204020204" pitchFamily="34" charset="-122"/>
              </a:rPr>
              <a:t>{</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a:t>
            </a:r>
            <a:r>
              <a:rPr lang="en-US" altLang="zh-CN" sz="1800">
                <a:solidFill>
                  <a:srgbClr val="CC7832"/>
                </a:solidFill>
                <a:effectLst/>
                <a:latin typeface="Microsoft YaHei" panose="020B0503020204020204" pitchFamily="34" charset="-122"/>
                <a:ea typeface="Microsoft YaHei" panose="020B0503020204020204" pitchFamily="34" charset="-122"/>
              </a:rPr>
              <a:t>return </a:t>
            </a:r>
            <a:r>
              <a:rPr lang="en-US" altLang="zh-CN" sz="1800">
                <a:latin typeface="Microsoft YaHei" panose="020B0503020204020204" pitchFamily="34" charset="-122"/>
                <a:ea typeface="Microsoft YaHei" panose="020B0503020204020204" pitchFamily="34" charset="-122"/>
              </a:rPr>
              <a:t>handleParentProc(pid</a:t>
            </a: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a:t>
            </a:r>
            <a:endParaRPr lang="zh-CN" altLang="en-US" sz="180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9385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4CD26-4B15-F547-A391-8F4E5711B73F}"/>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最后两个问题</a:t>
            </a:r>
          </a:p>
        </p:txBody>
      </p:sp>
      <p:sp>
        <p:nvSpPr>
          <p:cNvPr id="3" name="内容占位符 2">
            <a:extLst>
              <a:ext uri="{FF2B5EF4-FFF2-40B4-BE49-F238E27FC236}">
                <a16:creationId xmlns:a16="http://schemas.microsoft.com/office/drawing/2014/main" id="{80815BDE-8332-F440-9E51-AF24B6E5BC77}"/>
              </a:ext>
            </a:extLst>
          </p:cNvPr>
          <p:cNvSpPr>
            <a:spLocks noGrp="1"/>
          </p:cNvSpPr>
          <p:nvPr>
            <p:ph idx="1"/>
          </p:nvPr>
        </p:nvSpPr>
        <p:spPr/>
        <p:txBody>
          <a:bodyPr>
            <a:normAutofit/>
          </a:bodyPr>
          <a:lstStyle/>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为什么是</a:t>
            </a:r>
            <a:r>
              <a:rPr kumimoji="1" lang="en-US" altLang="zh-CN" sz="2000">
                <a:latin typeface="Microsoft YaHei" panose="020B0503020204020204" pitchFamily="34" charset="-122"/>
                <a:ea typeface="Microsoft YaHei" panose="020B0503020204020204" pitchFamily="34" charset="-122"/>
              </a:rPr>
              <a:t>zygote</a:t>
            </a:r>
            <a:r>
              <a:rPr kumimoji="1" lang="zh-CN" altLang="en-US" sz="2000">
                <a:latin typeface="Microsoft YaHei" panose="020B0503020204020204" pitchFamily="34" charset="-122"/>
                <a:ea typeface="Microsoft YaHei" panose="020B0503020204020204" pitchFamily="34" charset="-122"/>
              </a:rPr>
              <a:t>来创建进程，而不是</a:t>
            </a:r>
            <a:r>
              <a:rPr kumimoji="1" lang="en-US" altLang="zh-CN" sz="2000">
                <a:latin typeface="Microsoft YaHei" panose="020B0503020204020204" pitchFamily="34" charset="-122"/>
                <a:ea typeface="Microsoft YaHei" panose="020B0503020204020204" pitchFamily="34" charset="-122"/>
              </a:rPr>
              <a:t>systemServer</a:t>
            </a: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a:t>
            </a:r>
            <a:r>
              <a:rPr kumimoji="1" lang="en-US" altLang="zh-CN" sz="2000">
                <a:latin typeface="Microsoft YaHei" panose="020B0503020204020204" pitchFamily="34" charset="-122"/>
                <a:ea typeface="Microsoft YaHei" panose="020B0503020204020204" pitchFamily="34" charset="-122"/>
              </a:rPr>
              <a:t>AMS</a:t>
            </a:r>
            <a:r>
              <a:rPr kumimoji="1" lang="zh-CN" altLang="en-US" sz="2000">
                <a:latin typeface="Microsoft YaHei" panose="020B0503020204020204" pitchFamily="34" charset="-122"/>
                <a:ea typeface="Microsoft YaHei" panose="020B0503020204020204" pitchFamily="34" charset="-122"/>
              </a:rPr>
              <a:t>和</a:t>
            </a:r>
            <a:r>
              <a:rPr kumimoji="1" lang="en-US" altLang="zh-CN" sz="2000">
                <a:latin typeface="Microsoft YaHei" panose="020B0503020204020204" pitchFamily="34" charset="-122"/>
                <a:ea typeface="Microsoft YaHei" panose="020B0503020204020204" pitchFamily="34" charset="-122"/>
              </a:rPr>
              <a:t>zygote</a:t>
            </a:r>
            <a:r>
              <a:rPr kumimoji="1" lang="zh-CN" altLang="en-US" sz="2000">
                <a:latin typeface="Microsoft YaHei" panose="020B0503020204020204" pitchFamily="34" charset="-122"/>
                <a:ea typeface="Microsoft YaHei" panose="020B0503020204020204" pitchFamily="34" charset="-122"/>
              </a:rPr>
              <a:t>为什么不用</a:t>
            </a:r>
            <a:r>
              <a:rPr kumimoji="1" lang="en-US" altLang="zh-CN" sz="2000">
                <a:latin typeface="Microsoft YaHei" panose="020B0503020204020204" pitchFamily="34" charset="-122"/>
                <a:ea typeface="Microsoft YaHei" panose="020B0503020204020204" pitchFamily="34" charset="-122"/>
              </a:rPr>
              <a:t>Binder</a:t>
            </a:r>
            <a:r>
              <a:rPr kumimoji="1" lang="zh-CN" altLang="en-US" sz="2000">
                <a:latin typeface="Microsoft YaHei" panose="020B0503020204020204" pitchFamily="34" charset="-122"/>
                <a:ea typeface="Microsoft YaHei" panose="020B0503020204020204" pitchFamily="34" charset="-122"/>
              </a:rPr>
              <a:t>通信？</a:t>
            </a:r>
          </a:p>
        </p:txBody>
      </p:sp>
    </p:spTree>
    <p:extLst>
      <p:ext uri="{BB962C8B-B14F-4D97-AF65-F5344CB8AC3E}">
        <p14:creationId xmlns:p14="http://schemas.microsoft.com/office/powerpoint/2010/main" val="4065107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D29D4-CDC8-374B-9987-F93F000C193D}"/>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你知道应用进程是怎么启动的吗？</a:t>
            </a:r>
            <a:endParaRPr kumimoji="1" lang="zh-CN" altLang="en-US" sz="3000"/>
          </a:p>
        </p:txBody>
      </p:sp>
      <p:sp>
        <p:nvSpPr>
          <p:cNvPr id="3" name="内容占位符 2">
            <a:extLst>
              <a:ext uri="{FF2B5EF4-FFF2-40B4-BE49-F238E27FC236}">
                <a16:creationId xmlns:a16="http://schemas.microsoft.com/office/drawing/2014/main" id="{B5FF2543-56B1-4B45-89C8-083D2C55D979}"/>
              </a:ext>
            </a:extLst>
          </p:cNvPr>
          <p:cNvSpPr>
            <a:spLocks noGrp="1"/>
          </p:cNvSpPr>
          <p:nvPr>
            <p:ph idx="1"/>
          </p:nvPr>
        </p:nvSpPr>
        <p:spPr/>
        <p:txBody>
          <a:bodyPr>
            <a:normAutofit/>
          </a:bodyPr>
          <a:lstStyle/>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进程启动方式及其特点     </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应用进程启动的基本流程</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应用进程启动过程中的通信原理   </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进程启动之后的初始化</a:t>
            </a:r>
          </a:p>
        </p:txBody>
      </p:sp>
      <p:pic>
        <p:nvPicPr>
          <p:cNvPr id="5" name="图片 4">
            <a:extLst>
              <a:ext uri="{FF2B5EF4-FFF2-40B4-BE49-F238E27FC236}">
                <a16:creationId xmlns:a16="http://schemas.microsoft.com/office/drawing/2014/main" id="{B0E78953-8A01-F644-8321-3CB46B27C90E}"/>
              </a:ext>
            </a:extLst>
          </p:cNvPr>
          <p:cNvPicPr>
            <a:picLocks noChangeAspect="1"/>
          </p:cNvPicPr>
          <p:nvPr/>
        </p:nvPicPr>
        <p:blipFill>
          <a:blip r:embed="rId3"/>
          <a:stretch>
            <a:fillRect/>
          </a:stretch>
        </p:blipFill>
        <p:spPr>
          <a:xfrm>
            <a:off x="5107172" y="2157799"/>
            <a:ext cx="533400" cy="533400"/>
          </a:xfrm>
          <a:prstGeom prst="rect">
            <a:avLst/>
          </a:prstGeom>
        </p:spPr>
      </p:pic>
      <p:pic>
        <p:nvPicPr>
          <p:cNvPr id="7" name="图片 6">
            <a:extLst>
              <a:ext uri="{FF2B5EF4-FFF2-40B4-BE49-F238E27FC236}">
                <a16:creationId xmlns:a16="http://schemas.microsoft.com/office/drawing/2014/main" id="{E8C68212-DDEB-2F4D-ADB5-3927BBDFC8E9}"/>
              </a:ext>
            </a:extLst>
          </p:cNvPr>
          <p:cNvPicPr>
            <a:picLocks noChangeAspect="1"/>
          </p:cNvPicPr>
          <p:nvPr/>
        </p:nvPicPr>
        <p:blipFill>
          <a:blip r:embed="rId3"/>
          <a:stretch>
            <a:fillRect/>
          </a:stretch>
        </p:blipFill>
        <p:spPr>
          <a:xfrm>
            <a:off x="5107172" y="2862742"/>
            <a:ext cx="533400" cy="533400"/>
          </a:xfrm>
          <a:prstGeom prst="rect">
            <a:avLst/>
          </a:prstGeom>
        </p:spPr>
      </p:pic>
      <p:pic>
        <p:nvPicPr>
          <p:cNvPr id="8" name="图片 7">
            <a:extLst>
              <a:ext uri="{FF2B5EF4-FFF2-40B4-BE49-F238E27FC236}">
                <a16:creationId xmlns:a16="http://schemas.microsoft.com/office/drawing/2014/main" id="{04DF5145-B969-BC4D-8987-86E06081B029}"/>
              </a:ext>
            </a:extLst>
          </p:cNvPr>
          <p:cNvPicPr>
            <a:picLocks noChangeAspect="1"/>
          </p:cNvPicPr>
          <p:nvPr/>
        </p:nvPicPr>
        <p:blipFill>
          <a:blip r:embed="rId3"/>
          <a:stretch>
            <a:fillRect/>
          </a:stretch>
        </p:blipFill>
        <p:spPr>
          <a:xfrm>
            <a:off x="5106286" y="3571776"/>
            <a:ext cx="533400" cy="533400"/>
          </a:xfrm>
          <a:prstGeom prst="rect">
            <a:avLst/>
          </a:prstGeom>
        </p:spPr>
      </p:pic>
    </p:spTree>
    <p:extLst>
      <p:ext uri="{BB962C8B-B14F-4D97-AF65-F5344CB8AC3E}">
        <p14:creationId xmlns:p14="http://schemas.microsoft.com/office/powerpoint/2010/main" val="1908504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additive="base">
                                        <p:cTn id="3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dissolve">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645D1D-BE4F-C648-A689-4614A5C9006E}"/>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应用进程相关的面试问题</a:t>
            </a:r>
          </a:p>
        </p:txBody>
      </p:sp>
      <p:sp>
        <p:nvSpPr>
          <p:cNvPr id="3" name="内容占位符 2">
            <a:extLst>
              <a:ext uri="{FF2B5EF4-FFF2-40B4-BE49-F238E27FC236}">
                <a16:creationId xmlns:a16="http://schemas.microsoft.com/office/drawing/2014/main" id="{158BB63B-FEA9-0040-B8FD-E2D401B7DABB}"/>
              </a:ext>
            </a:extLst>
          </p:cNvPr>
          <p:cNvSpPr>
            <a:spLocks noGrp="1"/>
          </p:cNvSpPr>
          <p:nvPr>
            <p:ph idx="1"/>
          </p:nvPr>
        </p:nvSpPr>
        <p:spPr/>
        <p:txBody>
          <a:bodyPr>
            <a:normAutofit/>
          </a:bodyPr>
          <a:lstStyle/>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你知道应用进程是怎么启动的吗？</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应用程序是怎么支持</a:t>
            </a:r>
            <a:r>
              <a:rPr kumimoji="1" lang="en-US" altLang="zh-CN" sz="2000">
                <a:latin typeface="Microsoft YaHei" panose="020B0503020204020204" pitchFamily="34" charset="-122"/>
                <a:ea typeface="Microsoft YaHei" panose="020B0503020204020204" pitchFamily="34" charset="-122"/>
              </a:rPr>
              <a:t>Binder</a:t>
            </a:r>
            <a:r>
              <a:rPr kumimoji="1" lang="zh-CN" altLang="en-US" sz="2000">
                <a:latin typeface="Microsoft YaHei" panose="020B0503020204020204" pitchFamily="34" charset="-122"/>
                <a:ea typeface="Microsoft YaHei" panose="020B0503020204020204" pitchFamily="34" charset="-122"/>
              </a:rPr>
              <a:t>机制的？</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谈谈你对</a:t>
            </a:r>
            <a:r>
              <a:rPr kumimoji="1" lang="en-US" altLang="zh-CN" sz="2000">
                <a:latin typeface="Microsoft YaHei" panose="020B0503020204020204" pitchFamily="34" charset="-122"/>
                <a:ea typeface="Microsoft YaHei" panose="020B0503020204020204" pitchFamily="34" charset="-122"/>
              </a:rPr>
              <a:t>Application</a:t>
            </a:r>
            <a:r>
              <a:rPr kumimoji="1" lang="zh-CN" altLang="en-US" sz="2000">
                <a:latin typeface="Microsoft YaHei" panose="020B0503020204020204" pitchFamily="34" charset="-122"/>
                <a:ea typeface="Microsoft YaHei" panose="020B0503020204020204" pitchFamily="34" charset="-122"/>
              </a:rPr>
              <a:t>的理解？</a:t>
            </a:r>
            <a:endParaRPr kumimoji="1" lang="en-US" altLang="zh-CN" sz="200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19058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645D1D-BE4F-C648-A689-4614A5C9006E}"/>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应用进程相关的面试问题</a:t>
            </a:r>
          </a:p>
        </p:txBody>
      </p:sp>
      <p:sp>
        <p:nvSpPr>
          <p:cNvPr id="3" name="内容占位符 2">
            <a:extLst>
              <a:ext uri="{FF2B5EF4-FFF2-40B4-BE49-F238E27FC236}">
                <a16:creationId xmlns:a16="http://schemas.microsoft.com/office/drawing/2014/main" id="{158BB63B-FEA9-0040-B8FD-E2D401B7DABB}"/>
              </a:ext>
            </a:extLst>
          </p:cNvPr>
          <p:cNvSpPr>
            <a:spLocks noGrp="1"/>
          </p:cNvSpPr>
          <p:nvPr>
            <p:ph idx="1"/>
          </p:nvPr>
        </p:nvSpPr>
        <p:spPr/>
        <p:txBody>
          <a:bodyPr>
            <a:normAutofit/>
          </a:bodyPr>
          <a:lstStyle/>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应用的</a:t>
            </a:r>
            <a:r>
              <a:rPr kumimoji="1" lang="en-US" altLang="zh-CN" sz="2000">
                <a:latin typeface="Microsoft YaHei" panose="020B0503020204020204" pitchFamily="34" charset="-122"/>
                <a:ea typeface="Microsoft YaHei" panose="020B0503020204020204" pitchFamily="34" charset="-122"/>
              </a:rPr>
              <a:t>UI</a:t>
            </a:r>
            <a:r>
              <a:rPr kumimoji="1" lang="zh-CN" altLang="en-US" sz="2000">
                <a:latin typeface="Microsoft YaHei" panose="020B0503020204020204" pitchFamily="34" charset="-122"/>
                <a:ea typeface="Microsoft YaHei" panose="020B0503020204020204" pitchFamily="34" charset="-122"/>
              </a:rPr>
              <a:t>线程是怎么启动的？</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谈谈你对</a:t>
            </a:r>
            <a:r>
              <a:rPr kumimoji="1" lang="en-US" altLang="zh-CN" sz="2000">
                <a:latin typeface="Microsoft YaHei" panose="020B0503020204020204" pitchFamily="34" charset="-122"/>
                <a:ea typeface="Microsoft YaHei" panose="020B0503020204020204" pitchFamily="34" charset="-122"/>
              </a:rPr>
              <a:t>Context</a:t>
            </a:r>
            <a:r>
              <a:rPr kumimoji="1" lang="zh-CN" altLang="en-US" sz="2000">
                <a:latin typeface="Microsoft YaHei" panose="020B0503020204020204" pitchFamily="34" charset="-122"/>
                <a:ea typeface="Microsoft YaHei" panose="020B0503020204020204" pitchFamily="34" charset="-122"/>
              </a:rPr>
              <a:t>的理解</a:t>
            </a:r>
          </a:p>
        </p:txBody>
      </p:sp>
    </p:spTree>
    <p:extLst>
      <p:ext uri="{BB962C8B-B14F-4D97-AF65-F5344CB8AC3E}">
        <p14:creationId xmlns:p14="http://schemas.microsoft.com/office/powerpoint/2010/main" val="131169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F134F1-ED8E-474F-BE00-A9866C4FB1E0}"/>
              </a:ext>
            </a:extLst>
          </p:cNvPr>
          <p:cNvSpPr>
            <a:spLocks noGrp="1"/>
          </p:cNvSpPr>
          <p:nvPr>
            <p:ph type="ctrTitle"/>
          </p:nvPr>
        </p:nvSpPr>
        <p:spPr>
          <a:xfrm>
            <a:off x="1143000" y="2289555"/>
            <a:ext cx="6858000" cy="564390"/>
          </a:xfrm>
        </p:spPr>
        <p:txBody>
          <a:bodyPr anchor="ctr">
            <a:normAutofit/>
          </a:bodyPr>
          <a:lstStyle/>
          <a:p>
            <a:r>
              <a:rPr kumimoji="1" lang="zh-CN" altLang="en-US" sz="3000" b="1">
                <a:solidFill>
                  <a:srgbClr val="C00000"/>
                </a:solidFill>
                <a:latin typeface="Microsoft YaHei" panose="020B0503020204020204" pitchFamily="34" charset="-122"/>
                <a:ea typeface="Microsoft YaHei" panose="020B0503020204020204" pitchFamily="34" charset="-122"/>
              </a:rPr>
              <a:t>你知道应用进程是怎么启动的吗？</a:t>
            </a:r>
          </a:p>
        </p:txBody>
      </p:sp>
    </p:spTree>
    <p:extLst>
      <p:ext uri="{BB962C8B-B14F-4D97-AF65-F5344CB8AC3E}">
        <p14:creationId xmlns:p14="http://schemas.microsoft.com/office/powerpoint/2010/main" val="1120076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8BCEA-A34C-1044-810A-21D55EFD9F1B}"/>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这道题想考察什么？</a:t>
            </a:r>
          </a:p>
        </p:txBody>
      </p:sp>
      <p:sp>
        <p:nvSpPr>
          <p:cNvPr id="3" name="内容占位符 2">
            <a:extLst>
              <a:ext uri="{FF2B5EF4-FFF2-40B4-BE49-F238E27FC236}">
                <a16:creationId xmlns:a16="http://schemas.microsoft.com/office/drawing/2014/main" id="{64B3DF9A-900A-9147-A4F2-CC2604D29929}"/>
              </a:ext>
            </a:extLst>
          </p:cNvPr>
          <p:cNvSpPr>
            <a:spLocks noGrp="1"/>
          </p:cNvSpPr>
          <p:nvPr>
            <p:ph idx="1"/>
          </p:nvPr>
        </p:nvSpPr>
        <p:spPr/>
        <p:txBody>
          <a:bodyPr>
            <a:normAutofit/>
          </a:bodyPr>
          <a:lstStyle/>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了解</a:t>
            </a:r>
            <a:r>
              <a:rPr kumimoji="1" lang="en-US" altLang="zh-CN" sz="2000">
                <a:latin typeface="Microsoft YaHei" panose="020B0503020204020204" pitchFamily="34" charset="-122"/>
                <a:ea typeface="Microsoft YaHei" panose="020B0503020204020204" pitchFamily="34" charset="-122"/>
              </a:rPr>
              <a:t>Linux</a:t>
            </a:r>
            <a:r>
              <a:rPr kumimoji="1" lang="zh-CN" altLang="en-US" sz="2000">
                <a:latin typeface="Microsoft YaHei" panose="020B0503020204020204" pitchFamily="34" charset="-122"/>
                <a:ea typeface="Microsoft YaHei" panose="020B0503020204020204" pitchFamily="34" charset="-122"/>
              </a:rPr>
              <a:t>下进程启动的方式（初级）</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熟悉应用进程启动的基本流程（中级）</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深入理解应用进程启动的原理（高级）</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endParaRPr kumimoji="1" lang="zh-CN" altLang="en-US" sz="200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08148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6B0B7C-D313-3946-87CC-ACADD914E7A6}"/>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进程启动方式</a:t>
            </a:r>
          </a:p>
        </p:txBody>
      </p:sp>
      <p:sp>
        <p:nvSpPr>
          <p:cNvPr id="4" name="矩形 3">
            <a:extLst>
              <a:ext uri="{FF2B5EF4-FFF2-40B4-BE49-F238E27FC236}">
                <a16:creationId xmlns:a16="http://schemas.microsoft.com/office/drawing/2014/main" id="{4EA9B6B5-2FC1-8744-8F12-8FA2A6230AFD}"/>
              </a:ext>
            </a:extLst>
          </p:cNvPr>
          <p:cNvSpPr/>
          <p:nvPr/>
        </p:nvSpPr>
        <p:spPr>
          <a:xfrm>
            <a:off x="637954" y="1288089"/>
            <a:ext cx="3572540" cy="2699709"/>
          </a:xfrm>
          <a:prstGeom prst="rect">
            <a:avLst/>
          </a:prstGeom>
          <a:ln w="22225">
            <a:solidFill>
              <a:srgbClr val="C00000"/>
            </a:solidFill>
            <a:prstDash val="dash"/>
          </a:ln>
        </p:spPr>
        <p:txBody>
          <a:bodyPr wrap="square" lIns="270000" tIns="270000" rIns="270000" bIns="270000">
            <a:spAutoFit/>
          </a:bodyPr>
          <a:lstStyle/>
          <a:p>
            <a:r>
              <a:rPr lang="zh-CN" altLang="en-US" sz="2000">
                <a:latin typeface="Microsoft YaHei" panose="020B0503020204020204" pitchFamily="34" charset="-122"/>
                <a:ea typeface="Microsoft YaHei" panose="020B0503020204020204" pitchFamily="34" charset="-122"/>
              </a:rPr>
              <a:t>if ((pid = fork()) &lt; 0) {</a:t>
            </a:r>
          </a:p>
          <a:p>
            <a:r>
              <a:rPr lang="zh-CN" altLang="en-US" sz="2000">
                <a:latin typeface="Microsoft YaHei" panose="020B0503020204020204" pitchFamily="34" charset="-122"/>
                <a:ea typeface="Microsoft YaHei" panose="020B0503020204020204" pitchFamily="34" charset="-122"/>
              </a:rPr>
              <a:t>    // error</a:t>
            </a:r>
          </a:p>
          <a:p>
            <a:r>
              <a:rPr lang="zh-CN" altLang="en-US" sz="2000">
                <a:latin typeface="Microsoft YaHei" panose="020B0503020204020204" pitchFamily="34" charset="-122"/>
                <a:ea typeface="Microsoft YaHei" panose="020B0503020204020204" pitchFamily="34" charset="-122"/>
              </a:rPr>
              <a:t>} else if (pid == 0) {</a:t>
            </a:r>
          </a:p>
          <a:p>
            <a:r>
              <a:rPr lang="zh-CN" altLang="en-US" sz="2000">
                <a:latin typeface="Microsoft YaHei" panose="020B0503020204020204" pitchFamily="34" charset="-122"/>
                <a:ea typeface="Microsoft YaHei" panose="020B0503020204020204" pitchFamily="34" charset="-122"/>
              </a:rPr>
              <a:t>    // child process</a:t>
            </a:r>
          </a:p>
          <a:p>
            <a:r>
              <a:rPr lang="zh-CN" altLang="en-US" sz="2000">
                <a:latin typeface="Microsoft YaHei" panose="020B0503020204020204" pitchFamily="34" charset="-122"/>
                <a:ea typeface="Microsoft YaHei" panose="020B0503020204020204" pitchFamily="34" charset="-122"/>
              </a:rPr>
              <a:t>} else {</a:t>
            </a:r>
          </a:p>
          <a:p>
            <a:r>
              <a:rPr lang="zh-CN" altLang="en-US" sz="2000">
                <a:latin typeface="Microsoft YaHei" panose="020B0503020204020204" pitchFamily="34" charset="-122"/>
                <a:ea typeface="Microsoft YaHei" panose="020B0503020204020204" pitchFamily="34" charset="-122"/>
              </a:rPr>
              <a:t>    // parent process</a:t>
            </a:r>
          </a:p>
          <a:p>
            <a:r>
              <a:rPr lang="zh-CN" altLang="en-US" sz="2000">
                <a:latin typeface="Microsoft YaHei" panose="020B0503020204020204" pitchFamily="34" charset="-122"/>
                <a:ea typeface="Microsoft YaHei" panose="020B0503020204020204" pitchFamily="34" charset="-122"/>
              </a:rPr>
              <a:t>}</a:t>
            </a:r>
          </a:p>
        </p:txBody>
      </p:sp>
      <p:sp>
        <p:nvSpPr>
          <p:cNvPr id="5" name="矩形 4">
            <a:extLst>
              <a:ext uri="{FF2B5EF4-FFF2-40B4-BE49-F238E27FC236}">
                <a16:creationId xmlns:a16="http://schemas.microsoft.com/office/drawing/2014/main" id="{B2CB1D24-6EC1-F14B-A22A-6CF84762468F}"/>
              </a:ext>
            </a:extLst>
          </p:cNvPr>
          <p:cNvSpPr/>
          <p:nvPr/>
        </p:nvSpPr>
        <p:spPr>
          <a:xfrm>
            <a:off x="4529471" y="1288089"/>
            <a:ext cx="3976576" cy="3623039"/>
          </a:xfrm>
          <a:prstGeom prst="rect">
            <a:avLst/>
          </a:prstGeom>
          <a:ln w="22225">
            <a:solidFill>
              <a:srgbClr val="C00000"/>
            </a:solidFill>
            <a:prstDash val="dash"/>
          </a:ln>
        </p:spPr>
        <p:txBody>
          <a:bodyPr wrap="square" lIns="270000" tIns="270000" rIns="270000" bIns="270000">
            <a:spAutoFit/>
          </a:bodyPr>
          <a:lstStyle/>
          <a:p>
            <a:r>
              <a:rPr lang="zh-CN" altLang="en-US" sz="2000">
                <a:latin typeface="Microsoft YaHei" panose="020B0503020204020204" pitchFamily="34" charset="-122"/>
                <a:ea typeface="Microsoft YaHei" panose="020B0503020204020204" pitchFamily="34" charset="-122"/>
              </a:rPr>
              <a:t>pid_t pid;</a:t>
            </a:r>
          </a:p>
          <a:p>
            <a:endParaRPr lang="zh-CN" altLang="en-US" sz="2000">
              <a:latin typeface="Microsoft YaHei" panose="020B0503020204020204" pitchFamily="34" charset="-122"/>
              <a:ea typeface="Microsoft YaHei" panose="020B0503020204020204" pitchFamily="34" charset="-122"/>
            </a:endParaRPr>
          </a:p>
          <a:p>
            <a:r>
              <a:rPr lang="zh-CN" altLang="en-US" sz="2000">
                <a:latin typeface="Microsoft YaHei" panose="020B0503020204020204" pitchFamily="34" charset="-122"/>
                <a:ea typeface="Microsoft YaHei" panose="020B0503020204020204" pitchFamily="34" charset="-122"/>
              </a:rPr>
              <a:t>if ((pid = fork()) &lt; 0) {</a:t>
            </a:r>
          </a:p>
          <a:p>
            <a:r>
              <a:rPr lang="zh-CN" altLang="en-US" sz="2000">
                <a:latin typeface="Microsoft YaHei" panose="020B0503020204020204" pitchFamily="34" charset="-122"/>
                <a:ea typeface="Microsoft YaHei" panose="020B0503020204020204" pitchFamily="34" charset="-122"/>
              </a:rPr>
              <a:t>    // error</a:t>
            </a:r>
          </a:p>
          <a:p>
            <a:r>
              <a:rPr lang="zh-CN" altLang="en-US" sz="2000">
                <a:latin typeface="Microsoft YaHei" panose="020B0503020204020204" pitchFamily="34" charset="-122"/>
                <a:ea typeface="Microsoft YaHei" panose="020B0503020204020204" pitchFamily="34" charset="-122"/>
              </a:rPr>
              <a:t>} else if (pid == 0) {</a:t>
            </a:r>
          </a:p>
          <a:p>
            <a:r>
              <a:rPr lang="zh-CN" altLang="en-US" sz="2000">
                <a:latin typeface="Microsoft YaHei" panose="020B0503020204020204" pitchFamily="34" charset="-122"/>
                <a:ea typeface="Microsoft YaHei" panose="020B0503020204020204" pitchFamily="34" charset="-122"/>
              </a:rPr>
              <a:t>    // child process</a:t>
            </a:r>
          </a:p>
          <a:p>
            <a:r>
              <a:rPr lang="zh-CN" altLang="en-US" sz="2000">
                <a:latin typeface="Microsoft YaHei" panose="020B0503020204020204" pitchFamily="34" charset="-122"/>
                <a:ea typeface="Microsoft YaHei" panose="020B0503020204020204" pitchFamily="34" charset="-122"/>
              </a:rPr>
              <a:t>    execve(path, argv, env);</a:t>
            </a:r>
          </a:p>
          <a:p>
            <a:r>
              <a:rPr lang="zh-CN" altLang="en-US" sz="2000">
                <a:latin typeface="Microsoft YaHei" panose="020B0503020204020204" pitchFamily="34" charset="-122"/>
                <a:ea typeface="Microsoft YaHei" panose="020B0503020204020204" pitchFamily="34" charset="-122"/>
              </a:rPr>
              <a:t>} else {</a:t>
            </a:r>
          </a:p>
          <a:p>
            <a:r>
              <a:rPr lang="zh-CN" altLang="en-US" sz="2000">
                <a:latin typeface="Microsoft YaHei" panose="020B0503020204020204" pitchFamily="34" charset="-122"/>
                <a:ea typeface="Microsoft YaHei" panose="020B0503020204020204" pitchFamily="34" charset="-122"/>
              </a:rPr>
              <a:t>    // parent process</a:t>
            </a:r>
          </a:p>
          <a:p>
            <a:r>
              <a:rPr lang="zh-CN" altLang="en-US" sz="2000">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312846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73D83-7E13-0F4C-A700-E0EB92C2C4CE}"/>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应用进程启动原理</a:t>
            </a:r>
          </a:p>
        </p:txBody>
      </p:sp>
      <p:sp>
        <p:nvSpPr>
          <p:cNvPr id="3" name="内容占位符 2">
            <a:extLst>
              <a:ext uri="{FF2B5EF4-FFF2-40B4-BE49-F238E27FC236}">
                <a16:creationId xmlns:a16="http://schemas.microsoft.com/office/drawing/2014/main" id="{B77EB587-2337-B14D-881D-F5A7B1B733FE}"/>
              </a:ext>
            </a:extLst>
          </p:cNvPr>
          <p:cNvSpPr>
            <a:spLocks noGrp="1"/>
          </p:cNvSpPr>
          <p:nvPr>
            <p:ph idx="1"/>
          </p:nvPr>
        </p:nvSpPr>
        <p:spPr/>
        <p:txBody>
          <a:bodyPr>
            <a:normAutofit/>
          </a:bodyPr>
          <a:lstStyle/>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什么时候触发的进程启动？</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进程是怎么启动的？</a:t>
            </a:r>
          </a:p>
        </p:txBody>
      </p:sp>
    </p:spTree>
    <p:extLst>
      <p:ext uri="{BB962C8B-B14F-4D97-AF65-F5344CB8AC3E}">
        <p14:creationId xmlns:p14="http://schemas.microsoft.com/office/powerpoint/2010/main" val="230650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B9CFC-7E54-2A4B-80BA-5D42314A2A63}"/>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什么时候触发的进程启动？</a:t>
            </a:r>
          </a:p>
        </p:txBody>
      </p:sp>
      <p:sp>
        <p:nvSpPr>
          <p:cNvPr id="5" name="矩形 4">
            <a:extLst>
              <a:ext uri="{FF2B5EF4-FFF2-40B4-BE49-F238E27FC236}">
                <a16:creationId xmlns:a16="http://schemas.microsoft.com/office/drawing/2014/main" id="{39335726-688E-084C-A90F-7C9FA0C79BBD}"/>
              </a:ext>
            </a:extLst>
          </p:cNvPr>
          <p:cNvSpPr/>
          <p:nvPr/>
        </p:nvSpPr>
        <p:spPr>
          <a:xfrm>
            <a:off x="1143665" y="1418137"/>
            <a:ext cx="6856670" cy="2699709"/>
          </a:xfrm>
          <a:prstGeom prst="rect">
            <a:avLst/>
          </a:prstGeom>
          <a:ln w="22225">
            <a:solidFill>
              <a:srgbClr val="C00000"/>
            </a:solidFill>
            <a:prstDash val="dash"/>
          </a:ln>
        </p:spPr>
        <p:txBody>
          <a:bodyPr wrap="square" lIns="270000" tIns="270000" rIns="270000" bIns="270000">
            <a:spAutoFit/>
          </a:bodyPr>
          <a:lstStyle/>
          <a:p>
            <a:r>
              <a:rPr lang="en-US" altLang="zh-CN" sz="2000">
                <a:latin typeface="Microsoft YaHei" panose="020B0503020204020204" pitchFamily="34" charset="-122"/>
                <a:ea typeface="Microsoft YaHei" panose="020B0503020204020204" pitchFamily="34" charset="-122"/>
              </a:rPr>
              <a:t>ProcessRecord app =  getProcessRecordLocked(…)</a:t>
            </a:r>
            <a:r>
              <a:rPr lang="en-US" altLang="zh-CN" sz="2000">
                <a:solidFill>
                  <a:srgbClr val="CC7832"/>
                </a:solidFill>
                <a:effectLst/>
                <a:latin typeface="Microsoft YaHei" panose="020B0503020204020204" pitchFamily="34" charset="-122"/>
                <a:ea typeface="Microsoft YaHei" panose="020B0503020204020204" pitchFamily="34" charset="-122"/>
              </a:rPr>
              <a:t>;</a:t>
            </a:r>
            <a:br>
              <a:rPr lang="en-US" altLang="zh-CN" sz="2000">
                <a:solidFill>
                  <a:srgbClr val="CC7832"/>
                </a:solidFill>
                <a:effectLst/>
                <a:latin typeface="Microsoft YaHei" panose="020B0503020204020204" pitchFamily="34" charset="-122"/>
                <a:ea typeface="Microsoft YaHei" panose="020B0503020204020204" pitchFamily="34" charset="-122"/>
              </a:rPr>
            </a:br>
            <a:r>
              <a:rPr lang="en-US" altLang="zh-CN" sz="2000">
                <a:solidFill>
                  <a:srgbClr val="CC7832"/>
                </a:solidFill>
                <a:effectLst/>
                <a:latin typeface="Microsoft YaHei" panose="020B0503020204020204" pitchFamily="34" charset="-122"/>
                <a:ea typeface="Microsoft YaHei" panose="020B0503020204020204" pitchFamily="34" charset="-122"/>
              </a:rPr>
              <a:t>if </a:t>
            </a:r>
            <a:r>
              <a:rPr lang="en-US" altLang="zh-CN" sz="2000">
                <a:latin typeface="Microsoft YaHei" panose="020B0503020204020204" pitchFamily="34" charset="-122"/>
                <a:ea typeface="Microsoft YaHei" panose="020B0503020204020204" pitchFamily="34" charset="-122"/>
              </a:rPr>
              <a:t>(app != </a:t>
            </a:r>
            <a:r>
              <a:rPr lang="en-US" altLang="zh-CN" sz="2000">
                <a:solidFill>
                  <a:srgbClr val="CC7832"/>
                </a:solidFill>
                <a:effectLst/>
                <a:latin typeface="Microsoft YaHei" panose="020B0503020204020204" pitchFamily="34" charset="-122"/>
                <a:ea typeface="Microsoft YaHei" panose="020B0503020204020204" pitchFamily="34" charset="-122"/>
              </a:rPr>
              <a:t>null </a:t>
            </a:r>
            <a:r>
              <a:rPr lang="en-US" altLang="zh-CN" sz="2000">
                <a:latin typeface="Microsoft YaHei" panose="020B0503020204020204" pitchFamily="34" charset="-122"/>
                <a:ea typeface="Microsoft YaHei" panose="020B0503020204020204" pitchFamily="34" charset="-122"/>
              </a:rPr>
              <a:t>&amp;&amp; app.thread != </a:t>
            </a:r>
            <a:r>
              <a:rPr lang="en-US" altLang="zh-CN" sz="2000">
                <a:solidFill>
                  <a:srgbClr val="CC7832"/>
                </a:solidFill>
                <a:effectLst/>
                <a:latin typeface="Microsoft YaHei" panose="020B0503020204020204" pitchFamily="34" charset="-122"/>
                <a:ea typeface="Microsoft YaHei" panose="020B0503020204020204" pitchFamily="34" charset="-122"/>
              </a:rPr>
              <a:t>null</a:t>
            </a:r>
            <a:r>
              <a:rPr lang="en-US" altLang="zh-CN" sz="2000">
                <a:latin typeface="Microsoft YaHei" panose="020B0503020204020204" pitchFamily="34" charset="-122"/>
                <a:ea typeface="Microsoft YaHei" panose="020B0503020204020204" pitchFamily="34" charset="-122"/>
              </a:rPr>
              <a:t>) {</a:t>
            </a:r>
            <a:br>
              <a:rPr lang="en-US" altLang="zh-CN" sz="2000">
                <a:latin typeface="Microsoft YaHei" panose="020B0503020204020204" pitchFamily="34" charset="-122"/>
                <a:ea typeface="Microsoft YaHei" panose="020B0503020204020204" pitchFamily="34" charset="-122"/>
              </a:rPr>
            </a:br>
            <a:r>
              <a:rPr lang="en-US" altLang="zh-CN" sz="2000">
                <a:latin typeface="Microsoft YaHei" panose="020B0503020204020204" pitchFamily="34" charset="-122"/>
                <a:ea typeface="Microsoft YaHei" panose="020B0503020204020204" pitchFamily="34" charset="-122"/>
              </a:rPr>
              <a:t>    //</a:t>
            </a:r>
            <a:r>
              <a:rPr lang="zh-CN" altLang="en-US" sz="2000">
                <a:latin typeface="Microsoft YaHei" panose="020B0503020204020204" pitchFamily="34" charset="-122"/>
                <a:ea typeface="Microsoft YaHei" panose="020B0503020204020204" pitchFamily="34" charset="-122"/>
              </a:rPr>
              <a:t> 进程已经启动了，这里可以启动组件了</a:t>
            </a:r>
            <a:br>
              <a:rPr lang="en-US" altLang="zh-CN" sz="2000">
                <a:solidFill>
                  <a:srgbClr val="CC7832"/>
                </a:solidFill>
                <a:effectLst/>
                <a:latin typeface="Microsoft YaHei" panose="020B0503020204020204" pitchFamily="34" charset="-122"/>
                <a:ea typeface="Microsoft YaHei" panose="020B0503020204020204" pitchFamily="34" charset="-122"/>
              </a:rPr>
            </a:br>
            <a:r>
              <a:rPr lang="en-US" altLang="zh-CN" sz="2000">
                <a:solidFill>
                  <a:srgbClr val="CC7832"/>
                </a:solidFill>
                <a:effectLst/>
                <a:latin typeface="Microsoft YaHei" panose="020B0503020204020204" pitchFamily="34" charset="-122"/>
                <a:ea typeface="Microsoft YaHei" panose="020B0503020204020204" pitchFamily="34" charset="-122"/>
              </a:rPr>
              <a:t>    return;</a:t>
            </a:r>
            <a:br>
              <a:rPr lang="en-US" altLang="zh-CN" sz="2000">
                <a:solidFill>
                  <a:srgbClr val="CC7832"/>
                </a:solidFill>
                <a:effectLst/>
                <a:latin typeface="Microsoft YaHei" panose="020B0503020204020204" pitchFamily="34" charset="-122"/>
                <a:ea typeface="Microsoft YaHei" panose="020B0503020204020204" pitchFamily="34" charset="-122"/>
              </a:rPr>
            </a:br>
            <a:r>
              <a:rPr lang="en-US" altLang="zh-CN" sz="2000">
                <a:latin typeface="Microsoft YaHei" panose="020B0503020204020204" pitchFamily="34" charset="-122"/>
                <a:ea typeface="Microsoft YaHei" panose="020B0503020204020204" pitchFamily="34" charset="-122"/>
              </a:rPr>
              <a:t>}</a:t>
            </a:r>
            <a:br>
              <a:rPr lang="en-US" altLang="zh-CN" sz="2000">
                <a:latin typeface="Microsoft YaHei" panose="020B0503020204020204" pitchFamily="34" charset="-122"/>
                <a:ea typeface="Microsoft YaHei" panose="020B0503020204020204" pitchFamily="34" charset="-122"/>
              </a:rPr>
            </a:br>
            <a:r>
              <a:rPr lang="en-US" altLang="zh-CN" sz="2000" b="1">
                <a:solidFill>
                  <a:srgbClr val="C00000"/>
                </a:solidFill>
                <a:latin typeface="Microsoft YaHei" panose="020B0503020204020204" pitchFamily="34" charset="-122"/>
                <a:ea typeface="Microsoft YaHei" panose="020B0503020204020204" pitchFamily="34" charset="-122"/>
              </a:rPr>
              <a:t>startProcessLocked</a:t>
            </a:r>
            <a:r>
              <a:rPr lang="en-US" altLang="zh-CN" sz="2000">
                <a:latin typeface="Microsoft YaHei" panose="020B0503020204020204" pitchFamily="34" charset="-122"/>
                <a:ea typeface="Microsoft YaHei" panose="020B0503020204020204" pitchFamily="34" charset="-122"/>
              </a:rPr>
              <a:t>(r.processName)</a:t>
            </a:r>
            <a:r>
              <a:rPr lang="en-US" altLang="zh-CN" sz="2000">
                <a:solidFill>
                  <a:srgbClr val="CC7832"/>
                </a:solidFill>
                <a:effectLst/>
                <a:latin typeface="Microsoft YaHei" panose="020B0503020204020204" pitchFamily="34" charset="-122"/>
                <a:ea typeface="Microsoft YaHei" panose="020B0503020204020204" pitchFamily="34" charset="-122"/>
              </a:rPr>
              <a:t>;</a:t>
            </a:r>
            <a:br>
              <a:rPr lang="en-US" altLang="zh-CN" sz="2000">
                <a:solidFill>
                  <a:srgbClr val="CC7832"/>
                </a:solidFill>
                <a:effectLst/>
                <a:latin typeface="Microsoft YaHei" panose="020B0503020204020204" pitchFamily="34" charset="-122"/>
                <a:ea typeface="Microsoft YaHei" panose="020B0503020204020204" pitchFamily="34" charset="-122"/>
              </a:rPr>
            </a:br>
            <a:endParaRPr lang="zh-CN" altLang="en-US" sz="200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38102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F1DB096-301A-474D-9BF4-82EF3BC3F946}"/>
              </a:ext>
            </a:extLst>
          </p:cNvPr>
          <p:cNvSpPr/>
          <p:nvPr/>
        </p:nvSpPr>
        <p:spPr>
          <a:xfrm>
            <a:off x="1064349" y="882565"/>
            <a:ext cx="2291787" cy="35302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latin typeface="Microsoft YaHei" panose="020B0503020204020204" pitchFamily="34" charset="-122"/>
                <a:ea typeface="Microsoft YaHei" panose="020B0503020204020204" pitchFamily="34" charset="-122"/>
              </a:rPr>
              <a:t>AMS</a:t>
            </a:r>
            <a:endParaRPr kumimoji="1" lang="zh-CN" altLang="en-US" sz="2000">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2773F4CB-DB9C-1F46-905E-BE021172151A}"/>
              </a:ext>
            </a:extLst>
          </p:cNvPr>
          <p:cNvSpPr/>
          <p:nvPr/>
        </p:nvSpPr>
        <p:spPr>
          <a:xfrm>
            <a:off x="5747088" y="882565"/>
            <a:ext cx="2293200" cy="35302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a:latin typeface="Microsoft YaHei" panose="020B0503020204020204" pitchFamily="34" charset="-122"/>
                <a:ea typeface="Microsoft YaHei" panose="020B0503020204020204" pitchFamily="34" charset="-122"/>
              </a:rPr>
              <a:t>应用</a:t>
            </a:r>
          </a:p>
        </p:txBody>
      </p:sp>
      <p:sp>
        <p:nvSpPr>
          <p:cNvPr id="7" name="文本框 6">
            <a:extLst>
              <a:ext uri="{FF2B5EF4-FFF2-40B4-BE49-F238E27FC236}">
                <a16:creationId xmlns:a16="http://schemas.microsoft.com/office/drawing/2014/main" id="{6561E8E8-8F8C-0642-B285-25FF5935C115}"/>
              </a:ext>
            </a:extLst>
          </p:cNvPr>
          <p:cNvSpPr txBox="1"/>
          <p:nvPr/>
        </p:nvSpPr>
        <p:spPr>
          <a:xfrm>
            <a:off x="5747089" y="1331089"/>
            <a:ext cx="2135270" cy="369332"/>
          </a:xfrm>
          <a:prstGeom prst="rect">
            <a:avLst/>
          </a:prstGeom>
          <a:noFill/>
        </p:spPr>
        <p:txBody>
          <a:bodyPr wrap="square" rtlCol="0">
            <a:spAutoFit/>
          </a:bodyPr>
          <a:lstStyle/>
          <a:p>
            <a:r>
              <a:rPr kumimoji="1" lang="en-US" altLang="zh-CN" sz="1800">
                <a:solidFill>
                  <a:schemeClr val="bg1"/>
                </a:solidFill>
                <a:latin typeface="Microsoft YaHei" panose="020B0503020204020204" pitchFamily="34" charset="-122"/>
                <a:ea typeface="Microsoft YaHei" panose="020B0503020204020204" pitchFamily="34" charset="-122"/>
              </a:rPr>
              <a:t>IActivityManager</a:t>
            </a:r>
            <a:endParaRPr kumimoji="1" lang="zh-CN" altLang="en-US" sz="1800">
              <a:solidFill>
                <a:schemeClr val="bg1"/>
              </a:solidFill>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44993A96-4D22-C848-9074-CBB9A337799F}"/>
              </a:ext>
            </a:extLst>
          </p:cNvPr>
          <p:cNvSpPr txBox="1"/>
          <p:nvPr/>
        </p:nvSpPr>
        <p:spPr>
          <a:xfrm>
            <a:off x="1186408" y="3615069"/>
            <a:ext cx="2279727" cy="369332"/>
          </a:xfrm>
          <a:prstGeom prst="rect">
            <a:avLst/>
          </a:prstGeom>
          <a:noFill/>
        </p:spPr>
        <p:txBody>
          <a:bodyPr wrap="none" rtlCol="0">
            <a:spAutoFit/>
          </a:bodyPr>
          <a:lstStyle/>
          <a:p>
            <a:r>
              <a:rPr kumimoji="1" lang="en-US" altLang="zh-CN" sz="1800">
                <a:solidFill>
                  <a:schemeClr val="bg1"/>
                </a:solidFill>
                <a:latin typeface="Microsoft YaHei" panose="020B0503020204020204" pitchFamily="34" charset="-122"/>
                <a:ea typeface="Microsoft YaHei" panose="020B0503020204020204" pitchFamily="34" charset="-122"/>
              </a:rPr>
              <a:t>IApplicationThread</a:t>
            </a:r>
            <a:endParaRPr kumimoji="1" lang="zh-CN" altLang="en-US" sz="1800">
              <a:solidFill>
                <a:schemeClr val="bg1"/>
              </a:solidFill>
              <a:latin typeface="Microsoft YaHei" panose="020B0503020204020204" pitchFamily="34" charset="-122"/>
              <a:ea typeface="Microsoft YaHei" panose="020B0503020204020204" pitchFamily="34" charset="-122"/>
            </a:endParaRPr>
          </a:p>
        </p:txBody>
      </p:sp>
      <p:sp>
        <p:nvSpPr>
          <p:cNvPr id="9" name="右箭头 8">
            <a:extLst>
              <a:ext uri="{FF2B5EF4-FFF2-40B4-BE49-F238E27FC236}">
                <a16:creationId xmlns:a16="http://schemas.microsoft.com/office/drawing/2014/main" id="{79A122D6-E62E-744A-B229-7FDC43081DF9}"/>
              </a:ext>
            </a:extLst>
          </p:cNvPr>
          <p:cNvSpPr/>
          <p:nvPr/>
        </p:nvSpPr>
        <p:spPr>
          <a:xfrm>
            <a:off x="3556189" y="3606959"/>
            <a:ext cx="1990846" cy="439837"/>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右箭头 9">
            <a:extLst>
              <a:ext uri="{FF2B5EF4-FFF2-40B4-BE49-F238E27FC236}">
                <a16:creationId xmlns:a16="http://schemas.microsoft.com/office/drawing/2014/main" id="{94423652-A250-4445-8CD7-32871BF3051F}"/>
              </a:ext>
            </a:extLst>
          </p:cNvPr>
          <p:cNvSpPr/>
          <p:nvPr/>
        </p:nvSpPr>
        <p:spPr>
          <a:xfrm rot="10800000">
            <a:off x="3514065" y="1290569"/>
            <a:ext cx="1990846" cy="439837"/>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96116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dissolv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P spid="8" grpId="0"/>
      <p:bldP spid="9" grpId="0" animBg="1"/>
      <p:bldP spid="10"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1508</TotalTime>
  <Words>2524</Words>
  <Application>Microsoft Macintosh PowerPoint</Application>
  <PresentationFormat>全屏显示(16:9)</PresentationFormat>
  <Paragraphs>155</Paragraphs>
  <Slides>17</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等线</vt:lpstr>
      <vt:lpstr>Microsoft YaHei</vt:lpstr>
      <vt:lpstr>Arial</vt:lpstr>
      <vt:lpstr>Calibri</vt:lpstr>
      <vt:lpstr>Calibri Light</vt:lpstr>
      <vt:lpstr>Wingdings</vt:lpstr>
      <vt:lpstr>Office 主题​​</vt:lpstr>
      <vt:lpstr>应用进程相关的面试问题</vt:lpstr>
      <vt:lpstr>应用进程相关的面试问题</vt:lpstr>
      <vt:lpstr>应用进程相关的面试问题</vt:lpstr>
      <vt:lpstr>你知道应用进程是怎么启动的吗？</vt:lpstr>
      <vt:lpstr>这道题想考察什么？</vt:lpstr>
      <vt:lpstr>进程启动方式</vt:lpstr>
      <vt:lpstr>应用进程启动原理</vt:lpstr>
      <vt:lpstr>什么时候触发的进程启动？</vt:lpstr>
      <vt:lpstr>PowerPoint 演示文稿</vt:lpstr>
      <vt:lpstr>PowerPoint 演示文稿</vt:lpstr>
      <vt:lpstr>PowerPoint 演示文稿</vt:lpstr>
      <vt:lpstr>PowerPoint 演示文稿</vt:lpstr>
      <vt:lpstr>PowerPoint 演示文稿</vt:lpstr>
      <vt:lpstr>进程是怎么启动的？</vt:lpstr>
      <vt:lpstr>PowerPoint 演示文稿</vt:lpstr>
      <vt:lpstr>最后两个问题</vt:lpstr>
      <vt:lpstr>你知道应用进程是怎么启动的吗？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你知道应用进程是怎么启动的吗？</dc:title>
  <dc:creator>Microsoft Office User</dc:creator>
  <cp:lastModifiedBy>Microsoft Office User</cp:lastModifiedBy>
  <cp:revision>425</cp:revision>
  <dcterms:created xsi:type="dcterms:W3CDTF">2019-02-25T02:27:52Z</dcterms:created>
  <dcterms:modified xsi:type="dcterms:W3CDTF">2019-03-07T01:12:25Z</dcterms:modified>
</cp:coreProperties>
</file>