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6" r:id="rId2"/>
    <p:sldId id="257" r:id="rId3"/>
    <p:sldId id="258" r:id="rId4"/>
    <p:sldId id="259" r:id="rId5"/>
    <p:sldId id="261" r:id="rId6"/>
    <p:sldId id="270" r:id="rId7"/>
    <p:sldId id="271" r:id="rId8"/>
    <p:sldId id="262" r:id="rId9"/>
    <p:sldId id="263" r:id="rId10"/>
    <p:sldId id="264" r:id="rId11"/>
    <p:sldId id="265" r:id="rId12"/>
    <p:sldId id="272" r:id="rId13"/>
    <p:sldId id="269" r:id="rId14"/>
    <p:sldId id="273" r:id="rId15"/>
    <p:sldId id="267" r:id="rId16"/>
    <p:sldId id="274" r:id="rId17"/>
    <p:sldId id="275" r:id="rId18"/>
    <p:sldId id="268" r:id="rId19"/>
    <p:sldId id="276"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8516"/>
  </p:normalViewPr>
  <p:slideViewPr>
    <p:cSldViewPr snapToGrid="0" snapToObjects="1">
      <p:cViewPr varScale="1">
        <p:scale>
          <a:sx n="115" d="100"/>
          <a:sy n="115" d="100"/>
        </p:scale>
        <p:origin x="3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32D299-F2AF-9240-B801-D6BC317C4742}" type="datetimeFigureOut">
              <a:t>2019/3/6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单击此处编辑母版文本样式
二级
三级
四级
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C872F5-4473-C04C-A64D-A8C4458C731E}" type="slidenum">
              <a:t>‹#›</a:t>
            </a:fld>
            <a:endParaRPr kumimoji="1" lang="zh-CN" altLang="en-US"/>
          </a:p>
        </p:txBody>
      </p:sp>
    </p:spTree>
    <p:extLst>
      <p:ext uri="{BB962C8B-B14F-4D97-AF65-F5344CB8AC3E}">
        <p14:creationId xmlns:p14="http://schemas.microsoft.com/office/powerpoint/2010/main" val="1921266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我们来看下这个题目，说说应用的冷启动流程，</a:t>
            </a:r>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为什么面试特别喜欢问到这个问题呢，是因为现在很多应用都需要优化启动性能，所以了解一下应用的启动流程是非常有必要的。</a:t>
            </a:r>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冷启动就是说应用进程还没启动呢，点击桌面图标，从零开始启动应用主页面。</a:t>
            </a:r>
            <a:endParaRPr kumimoji="1" lang="en-US" altLang="zh-CN"/>
          </a:p>
        </p:txBody>
      </p:sp>
      <p:sp>
        <p:nvSpPr>
          <p:cNvPr id="4" name="灯片编号占位符 3"/>
          <p:cNvSpPr>
            <a:spLocks noGrp="1"/>
          </p:cNvSpPr>
          <p:nvPr>
            <p:ph type="sldNum" sz="quarter" idx="5"/>
          </p:nvPr>
        </p:nvSpPr>
        <p:spPr/>
        <p:txBody>
          <a:bodyPr/>
          <a:lstStyle/>
          <a:p>
            <a:fld id="{CFC872F5-4473-C04C-A64D-A8C4458C731E}" type="slidenum">
              <a:t>1</a:t>
            </a:fld>
            <a:endParaRPr kumimoji="1" lang="zh-CN" altLang="en-US"/>
          </a:p>
        </p:txBody>
      </p:sp>
    </p:spTree>
    <p:extLst>
      <p:ext uri="{BB962C8B-B14F-4D97-AF65-F5344CB8AC3E}">
        <p14:creationId xmlns:p14="http://schemas.microsoft.com/office/powerpoint/2010/main" val="4275475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咱们先看看这个</a:t>
            </a:r>
            <a:r>
              <a:rPr kumimoji="1" lang="en-US" altLang="zh-CN"/>
              <a:t>performLaunchActivity</a:t>
            </a:r>
            <a:r>
              <a:rPr kumimoji="1" lang="zh-CN" altLang="en-US"/>
              <a:t>，里面首先创建了一个</a:t>
            </a:r>
            <a:r>
              <a:rPr kumimoji="1" lang="en-US" altLang="zh-CN"/>
              <a:t>Activity</a:t>
            </a:r>
            <a:r>
              <a:rPr kumimoji="1" lang="zh-CN" altLang="en-US"/>
              <a:t>对象，然后下面这个是创建一个</a:t>
            </a:r>
            <a:r>
              <a:rPr kumimoji="1" lang="en-US" altLang="zh-CN"/>
              <a:t>Application</a:t>
            </a:r>
            <a:r>
              <a:rPr kumimoji="1" lang="zh-CN" altLang="en-US"/>
              <a:t>，但是其实这没生效啊，</a:t>
            </a:r>
            <a:r>
              <a:rPr kumimoji="1" lang="en-US" altLang="zh-CN"/>
              <a:t>Application</a:t>
            </a:r>
            <a:r>
              <a:rPr kumimoji="1" lang="zh-CN" altLang="en-US"/>
              <a:t>早在进程启动的时候就已经创建好了，这返回的是之前创建好的那个</a:t>
            </a:r>
            <a:r>
              <a:rPr kumimoji="1" lang="en-US" altLang="zh-CN"/>
              <a:t>Application</a:t>
            </a:r>
            <a:r>
              <a:rPr kumimoji="1" lang="zh-CN" altLang="en-US"/>
              <a:t>。下面呢就是创建上下文，就是</a:t>
            </a:r>
            <a:r>
              <a:rPr kumimoji="1" lang="en-US" altLang="zh-CN"/>
              <a:t>ContextImpl</a:t>
            </a:r>
            <a:r>
              <a:rPr kumimoji="1" lang="zh-CN" altLang="en-US"/>
              <a:t>对象。</a:t>
            </a:r>
            <a:endParaRPr kumimoji="1" lang="en-US" altLang="zh-CN"/>
          </a:p>
          <a:p>
            <a:endParaRPr kumimoji="1" lang="en-US" altLang="zh-CN"/>
          </a:p>
          <a:p>
            <a:r>
              <a:rPr kumimoji="1" lang="zh-CN" altLang="en-US"/>
              <a:t>然后这个</a:t>
            </a:r>
            <a:r>
              <a:rPr kumimoji="1" lang="en-US" altLang="zh-CN"/>
              <a:t>attach</a:t>
            </a:r>
            <a:r>
              <a:rPr kumimoji="1" lang="zh-CN" altLang="en-US"/>
              <a:t>函数是做一些</a:t>
            </a:r>
            <a:r>
              <a:rPr kumimoji="1" lang="en-US" altLang="zh-CN"/>
              <a:t>Activity</a:t>
            </a:r>
            <a:r>
              <a:rPr kumimoji="1" lang="zh-CN" altLang="en-US"/>
              <a:t>的初始化，比如</a:t>
            </a:r>
            <a:r>
              <a:rPr kumimoji="1" lang="en-US" altLang="zh-CN"/>
              <a:t>Context</a:t>
            </a:r>
            <a:r>
              <a:rPr kumimoji="1" lang="zh-CN" altLang="en-US"/>
              <a:t>就是这里面设置的。</a:t>
            </a:r>
            <a:endParaRPr kumimoji="1" lang="en-US" altLang="zh-CN"/>
          </a:p>
          <a:p>
            <a:endParaRPr kumimoji="1" lang="en-US" altLang="zh-CN"/>
          </a:p>
          <a:p>
            <a:r>
              <a:rPr kumimoji="1" lang="zh-CN" altLang="en-US"/>
              <a:t>下面就是调用</a:t>
            </a:r>
            <a:r>
              <a:rPr kumimoji="1" lang="en-US" altLang="zh-CN"/>
              <a:t>Activity</a:t>
            </a:r>
            <a:r>
              <a:rPr kumimoji="1" lang="zh-CN" altLang="en-US"/>
              <a:t>的生命周期了，首先是</a:t>
            </a:r>
            <a:r>
              <a:rPr kumimoji="1" lang="en-US" altLang="zh-CN"/>
              <a:t>onCreate</a:t>
            </a:r>
            <a:r>
              <a:rPr kumimoji="1" lang="zh-CN" altLang="en-US"/>
              <a:t>，然后是</a:t>
            </a:r>
            <a:r>
              <a:rPr kumimoji="1" lang="en-US" altLang="zh-CN"/>
              <a:t>onStart</a:t>
            </a:r>
            <a:r>
              <a:rPr kumimoji="1" lang="zh-CN" altLang="en-US"/>
              <a:t>，这个咱们都熟悉。</a:t>
            </a:r>
            <a:endParaRPr kumimoji="1" lang="en-US" altLang="zh-CN"/>
          </a:p>
        </p:txBody>
      </p:sp>
      <p:sp>
        <p:nvSpPr>
          <p:cNvPr id="4" name="灯片编号占位符 3"/>
          <p:cNvSpPr>
            <a:spLocks noGrp="1"/>
          </p:cNvSpPr>
          <p:nvPr>
            <p:ph type="sldNum" sz="quarter" idx="5"/>
          </p:nvPr>
        </p:nvSpPr>
        <p:spPr/>
        <p:txBody>
          <a:bodyPr/>
          <a:lstStyle/>
          <a:p>
            <a:fld id="{CFC872F5-4473-C04C-A64D-A8C4458C731E}" type="slidenum">
              <a:rPr lang="en-US" altLang="zh-CN"/>
              <a:t>10</a:t>
            </a:fld>
            <a:endParaRPr kumimoji="1" lang="zh-CN" altLang="en-US"/>
          </a:p>
        </p:txBody>
      </p:sp>
    </p:spTree>
    <p:extLst>
      <p:ext uri="{BB962C8B-B14F-4D97-AF65-F5344CB8AC3E}">
        <p14:creationId xmlns:p14="http://schemas.microsoft.com/office/powerpoint/2010/main" val="2431756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再来看</a:t>
            </a:r>
            <a:r>
              <a:rPr kumimoji="1" lang="en-US" altLang="zh-CN"/>
              <a:t>handleResumeActivity</a:t>
            </a:r>
            <a:r>
              <a:rPr kumimoji="1" lang="zh-CN" altLang="en-US"/>
              <a:t>，主要有两个任务啊，一个是调用</a:t>
            </a:r>
            <a:r>
              <a:rPr kumimoji="1" lang="en-US" altLang="zh-CN"/>
              <a:t>Activity</a:t>
            </a:r>
            <a:r>
              <a:rPr kumimoji="1" lang="zh-CN" altLang="en-US"/>
              <a:t>的</a:t>
            </a:r>
            <a:r>
              <a:rPr kumimoji="1" lang="en-US" altLang="zh-CN"/>
              <a:t>onResume</a:t>
            </a:r>
            <a:r>
              <a:rPr kumimoji="1" lang="zh-CN" altLang="en-US"/>
              <a:t>生命周期，就是这个</a:t>
            </a:r>
            <a:r>
              <a:rPr kumimoji="1" lang="en-US" altLang="zh-CN"/>
              <a:t>performResumeActivity</a:t>
            </a:r>
          </a:p>
        </p:txBody>
      </p:sp>
      <p:sp>
        <p:nvSpPr>
          <p:cNvPr id="4" name="灯片编号占位符 3"/>
          <p:cNvSpPr>
            <a:spLocks noGrp="1"/>
          </p:cNvSpPr>
          <p:nvPr>
            <p:ph type="sldNum" sz="quarter" idx="5"/>
          </p:nvPr>
        </p:nvSpPr>
        <p:spPr/>
        <p:txBody>
          <a:bodyPr/>
          <a:lstStyle/>
          <a:p>
            <a:fld id="{CFC872F5-4473-C04C-A64D-A8C4458C731E}" type="slidenum">
              <a:rPr lang="en-US" altLang="zh-CN"/>
              <a:t>11</a:t>
            </a:fld>
            <a:endParaRPr kumimoji="1" lang="zh-CN" altLang="en-US"/>
          </a:p>
        </p:txBody>
      </p:sp>
    </p:spTree>
    <p:extLst>
      <p:ext uri="{BB962C8B-B14F-4D97-AF65-F5344CB8AC3E}">
        <p14:creationId xmlns:p14="http://schemas.microsoft.com/office/powerpoint/2010/main" val="1085974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好了，我们总结一下在应用进程里面，</a:t>
            </a:r>
            <a:r>
              <a:rPr kumimoji="1" lang="en-US" altLang="zh-CN"/>
              <a:t>Activity</a:t>
            </a:r>
            <a:r>
              <a:rPr kumimoji="1" lang="zh-CN" altLang="en-US"/>
              <a:t>启动的几个步骤，</a:t>
            </a:r>
            <a:endParaRPr kumimoji="1" lang="en-US" altLang="zh-CN"/>
          </a:p>
          <a:p>
            <a:r>
              <a:rPr kumimoji="1" lang="zh-CN" altLang="en-US"/>
              <a:t>首先通过</a:t>
            </a:r>
            <a:r>
              <a:rPr kumimoji="1" lang="en-US" altLang="zh-CN"/>
              <a:t>ClassLoader</a:t>
            </a:r>
            <a:r>
              <a:rPr kumimoji="1" lang="zh-CN" altLang="en-US"/>
              <a:t>加载</a:t>
            </a:r>
            <a:r>
              <a:rPr kumimoji="1" lang="en-US" altLang="zh-CN"/>
              <a:t>apk</a:t>
            </a:r>
            <a:r>
              <a:rPr kumimoji="1" lang="zh-CN" altLang="en-US"/>
              <a:t>中的</a:t>
            </a:r>
            <a:r>
              <a:rPr kumimoji="1" lang="en-US" altLang="zh-CN"/>
              <a:t>Activity</a:t>
            </a:r>
            <a:r>
              <a:rPr kumimoji="1" lang="zh-CN" altLang="en-US"/>
              <a:t>类，生成一个</a:t>
            </a:r>
            <a:r>
              <a:rPr kumimoji="1" lang="en-US" altLang="zh-CN"/>
              <a:t>Activity</a:t>
            </a:r>
            <a:r>
              <a:rPr kumimoji="1" lang="zh-CN" altLang="en-US"/>
              <a:t>对象。</a:t>
            </a:r>
            <a:endParaRPr kumimoji="1" lang="en-US" altLang="zh-CN"/>
          </a:p>
          <a:p>
            <a:r>
              <a:rPr kumimoji="1" lang="zh-CN" altLang="en-US"/>
              <a:t>然后准备好</a:t>
            </a:r>
            <a:r>
              <a:rPr kumimoji="1" lang="en-US" altLang="zh-CN"/>
              <a:t>Application</a:t>
            </a:r>
            <a:r>
              <a:rPr kumimoji="1" lang="zh-CN" altLang="en-US"/>
              <a:t>，一个应用就一个</a:t>
            </a:r>
            <a:r>
              <a:rPr kumimoji="1" lang="en-US" altLang="zh-CN"/>
              <a:t>Application</a:t>
            </a:r>
            <a:r>
              <a:rPr kumimoji="1" lang="zh-CN" altLang="en-US"/>
              <a:t>，进程启动的时候就创建好了</a:t>
            </a:r>
            <a:endParaRPr kumimoji="1" lang="en-US" altLang="zh-CN"/>
          </a:p>
          <a:p>
            <a:r>
              <a:rPr kumimoji="1" lang="zh-CN" altLang="en-US"/>
              <a:t>第三步创建</a:t>
            </a:r>
            <a:r>
              <a:rPr kumimoji="1" lang="en-US" altLang="zh-CN"/>
              <a:t>Context</a:t>
            </a:r>
            <a:r>
              <a:rPr kumimoji="1" lang="zh-CN" altLang="en-US"/>
              <a:t>，这个实现是</a:t>
            </a:r>
            <a:r>
              <a:rPr kumimoji="1" lang="en-US" altLang="zh-CN"/>
              <a:t>ContextImpl</a:t>
            </a:r>
            <a:r>
              <a:rPr kumimoji="1" lang="zh-CN" altLang="en-US"/>
              <a:t>类</a:t>
            </a:r>
            <a:endParaRPr kumimoji="1" lang="en-US" altLang="zh-CN"/>
          </a:p>
          <a:p>
            <a:r>
              <a:rPr kumimoji="1" lang="zh-CN" altLang="en-US"/>
              <a:t>第四步，附加上下文，这个上下文不光包括</a:t>
            </a:r>
            <a:r>
              <a:rPr kumimoji="1" lang="en-US" altLang="zh-CN"/>
              <a:t>Context</a:t>
            </a:r>
            <a:r>
              <a:rPr kumimoji="1" lang="zh-CN" altLang="en-US"/>
              <a:t>，还包括所有跟</a:t>
            </a:r>
            <a:r>
              <a:rPr kumimoji="1" lang="en-US" altLang="zh-CN"/>
              <a:t>Activity</a:t>
            </a:r>
            <a:r>
              <a:rPr kumimoji="1" lang="zh-CN" altLang="en-US"/>
              <a:t>运行有关的重要的系统变量。</a:t>
            </a:r>
            <a:endParaRPr kumimoji="1" lang="en-US" altLang="zh-CN"/>
          </a:p>
          <a:p>
            <a:r>
              <a:rPr kumimoji="1" lang="zh-CN" altLang="en-US"/>
              <a:t>最后一步，才是执行生命周期回调。</a:t>
            </a:r>
            <a:endParaRPr kumimoji="1" lang="en-US" altLang="zh-CN"/>
          </a:p>
          <a:p>
            <a:endParaRPr kumimoji="1" lang="en-US" altLang="zh-CN"/>
          </a:p>
          <a:p>
            <a:r>
              <a:rPr kumimoji="1" lang="zh-CN" altLang="en-US"/>
              <a:t>我们再来总结一下冷启动过程中涉及到的通信过程，</a:t>
            </a:r>
            <a:endParaRPr kumimoji="1" lang="en-US" altLang="zh-CN"/>
          </a:p>
          <a:p>
            <a:endParaRPr kumimoji="1" lang="zh-CN" altLang="en-US"/>
          </a:p>
        </p:txBody>
      </p:sp>
      <p:sp>
        <p:nvSpPr>
          <p:cNvPr id="4" name="灯片编号占位符 3"/>
          <p:cNvSpPr>
            <a:spLocks noGrp="1"/>
          </p:cNvSpPr>
          <p:nvPr>
            <p:ph type="sldNum" sz="quarter" idx="5"/>
          </p:nvPr>
        </p:nvSpPr>
        <p:spPr/>
        <p:txBody>
          <a:bodyPr/>
          <a:lstStyle/>
          <a:p>
            <a:fld id="{CFC872F5-4473-C04C-A64D-A8C4458C731E}" type="slidenum">
              <a:rPr lang="en-US" altLang="zh-CN"/>
              <a:t>12</a:t>
            </a:fld>
            <a:endParaRPr kumimoji="1" lang="zh-CN" altLang="en-US"/>
          </a:p>
        </p:txBody>
      </p:sp>
    </p:spTree>
    <p:extLst>
      <p:ext uri="{BB962C8B-B14F-4D97-AF65-F5344CB8AC3E}">
        <p14:creationId xmlns:p14="http://schemas.microsoft.com/office/powerpoint/2010/main" val="1034437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首先</a:t>
            </a:r>
            <a:r>
              <a:rPr kumimoji="1" lang="en-US" altLang="zh-CN"/>
              <a:t>launcher</a:t>
            </a:r>
            <a:r>
              <a:rPr kumimoji="1" lang="zh-CN" altLang="en-US"/>
              <a:t>向</a:t>
            </a:r>
            <a:r>
              <a:rPr kumimoji="1" lang="en-US" altLang="zh-CN"/>
              <a:t>AMS</a:t>
            </a:r>
            <a:r>
              <a:rPr kumimoji="1" lang="zh-CN" altLang="en-US"/>
              <a:t>发起</a:t>
            </a:r>
            <a:r>
              <a:rPr kumimoji="1" lang="en-US" altLang="zh-CN"/>
              <a:t>startActivity</a:t>
            </a:r>
            <a:r>
              <a:rPr kumimoji="1" lang="zh-CN" altLang="en-US"/>
              <a:t>的请求，</a:t>
            </a:r>
            <a:r>
              <a:rPr kumimoji="1" lang="en-US" altLang="zh-CN"/>
              <a:t>AMS</a:t>
            </a:r>
            <a:r>
              <a:rPr kumimoji="1" lang="zh-CN" altLang="en-US"/>
              <a:t>发现应用进程没启动，通过</a:t>
            </a:r>
            <a:r>
              <a:rPr kumimoji="1" lang="en-US" altLang="zh-CN"/>
              <a:t>socket</a:t>
            </a:r>
            <a:r>
              <a:rPr kumimoji="1" lang="zh-CN" altLang="en-US"/>
              <a:t>向</a:t>
            </a:r>
            <a:r>
              <a:rPr kumimoji="1" lang="en-US" altLang="zh-CN"/>
              <a:t>zygote</a:t>
            </a:r>
            <a:r>
              <a:rPr kumimoji="1" lang="zh-CN" altLang="en-US"/>
              <a:t>发起启动应用进程的请求，</a:t>
            </a:r>
            <a:r>
              <a:rPr kumimoji="1" lang="en-US" altLang="zh-CN"/>
              <a:t>zygote</a:t>
            </a:r>
            <a:r>
              <a:rPr kumimoji="1" lang="zh-CN" altLang="en-US"/>
              <a:t>启动应用进程之后，应用进程向</a:t>
            </a:r>
            <a:r>
              <a:rPr kumimoji="1" lang="en-US" altLang="zh-CN"/>
              <a:t>AMS</a:t>
            </a:r>
            <a:r>
              <a:rPr kumimoji="1" lang="zh-CN" altLang="en-US"/>
              <a:t>发起</a:t>
            </a:r>
            <a:r>
              <a:rPr kumimoji="1" lang="en-US" altLang="zh-CN"/>
              <a:t>attachApplication</a:t>
            </a:r>
            <a:r>
              <a:rPr kumimoji="1" lang="zh-CN" altLang="en-US"/>
              <a:t>的</a:t>
            </a:r>
            <a:r>
              <a:rPr kumimoji="1" lang="en-US" altLang="zh-CN"/>
              <a:t>IPC</a:t>
            </a:r>
            <a:r>
              <a:rPr kumimoji="1" lang="zh-CN" altLang="en-US"/>
              <a:t>调用，注册应用的</a:t>
            </a:r>
            <a:r>
              <a:rPr kumimoji="1" lang="en-US" altLang="zh-CN"/>
              <a:t>ApplicationThread</a:t>
            </a:r>
            <a:r>
              <a:rPr kumimoji="1" lang="zh-CN" altLang="en-US"/>
              <a:t> </a:t>
            </a:r>
            <a:r>
              <a:rPr kumimoji="1" lang="en-US" altLang="zh-CN"/>
              <a:t>binder</a:t>
            </a:r>
            <a:r>
              <a:rPr kumimoji="1" lang="zh-CN" altLang="en-US"/>
              <a:t>句柄。然后</a:t>
            </a:r>
            <a:r>
              <a:rPr kumimoji="1" lang="en-US" altLang="zh-CN"/>
              <a:t>AMS</a:t>
            </a:r>
            <a:r>
              <a:rPr kumimoji="1" lang="zh-CN" altLang="en-US"/>
              <a:t>向应用发起</a:t>
            </a:r>
            <a:r>
              <a:rPr kumimoji="1" lang="en-US" altLang="zh-CN"/>
              <a:t>bindApplication</a:t>
            </a:r>
            <a:r>
              <a:rPr kumimoji="1" lang="zh-CN" altLang="en-US"/>
              <a:t>的</a:t>
            </a:r>
            <a:r>
              <a:rPr kumimoji="1" lang="en-US" altLang="zh-CN"/>
              <a:t>IPC</a:t>
            </a:r>
            <a:r>
              <a:rPr kumimoji="1" lang="zh-CN" altLang="en-US"/>
              <a:t>调用，这个调用是用于应用初始化</a:t>
            </a:r>
            <a:r>
              <a:rPr kumimoji="1" lang="en-US" altLang="zh-CN"/>
              <a:t>Application</a:t>
            </a:r>
            <a:r>
              <a:rPr kumimoji="1" lang="zh-CN" altLang="en-US"/>
              <a:t>的。接着再向应用发起</a:t>
            </a:r>
            <a:r>
              <a:rPr kumimoji="1" lang="en-US" altLang="zh-CN"/>
              <a:t>scheduleLaunchActivity</a:t>
            </a:r>
            <a:r>
              <a:rPr kumimoji="1" lang="zh-CN" altLang="en-US"/>
              <a:t>的</a:t>
            </a:r>
            <a:r>
              <a:rPr kumimoji="1" lang="en-US" altLang="zh-CN"/>
              <a:t>IPC</a:t>
            </a:r>
            <a:r>
              <a:rPr kumimoji="1" lang="zh-CN" altLang="en-US"/>
              <a:t>调用，这个是用于应用加载并创建</a:t>
            </a:r>
            <a:r>
              <a:rPr kumimoji="1" lang="en-US" altLang="zh-CN"/>
              <a:t>Activity</a:t>
            </a:r>
            <a:r>
              <a:rPr kumimoji="1" lang="zh-CN" altLang="en-US"/>
              <a:t>，执行</a:t>
            </a:r>
            <a:r>
              <a:rPr kumimoji="1" lang="en-US" altLang="zh-CN"/>
              <a:t>Activity</a:t>
            </a:r>
            <a:r>
              <a:rPr kumimoji="1" lang="zh-CN" altLang="en-US"/>
              <a:t>生命周期回调的。</a:t>
            </a:r>
            <a:endParaRPr kumimoji="1" lang="en-US" altLang="zh-CN"/>
          </a:p>
          <a:p>
            <a:endParaRPr kumimoji="1" lang="en-US" altLang="zh-CN"/>
          </a:p>
          <a:p>
            <a:r>
              <a:rPr kumimoji="1" lang="zh-CN" altLang="en-US"/>
              <a:t>我们可以看到，这涉及了四个进程，除了</a:t>
            </a:r>
            <a:r>
              <a:rPr kumimoji="1" lang="en-US" altLang="zh-CN"/>
              <a:t>AMS</a:t>
            </a:r>
            <a:r>
              <a:rPr kumimoji="1" lang="zh-CN" altLang="en-US"/>
              <a:t>和</a:t>
            </a:r>
            <a:r>
              <a:rPr kumimoji="1" lang="en-US" altLang="zh-CN"/>
              <a:t>zygote</a:t>
            </a:r>
            <a:r>
              <a:rPr kumimoji="1" lang="zh-CN" altLang="en-US"/>
              <a:t>之间是</a:t>
            </a:r>
            <a:r>
              <a:rPr kumimoji="1" lang="en-US" altLang="zh-CN"/>
              <a:t>socket</a:t>
            </a:r>
            <a:r>
              <a:rPr kumimoji="1" lang="zh-CN" altLang="en-US"/>
              <a:t>通信，其余都是</a:t>
            </a:r>
            <a:r>
              <a:rPr kumimoji="1" lang="en-US" altLang="zh-CN"/>
              <a:t>binder</a:t>
            </a:r>
            <a:r>
              <a:rPr kumimoji="1" lang="zh-CN" altLang="en-US"/>
              <a:t>通信。</a:t>
            </a:r>
            <a:endParaRPr kumimoji="1" lang="en-US" altLang="zh-CN"/>
          </a:p>
          <a:p>
            <a:endParaRPr kumimoji="1" lang="en-US" altLang="zh-CN"/>
          </a:p>
          <a:p>
            <a:r>
              <a:rPr kumimoji="1" lang="zh-CN" altLang="en-US"/>
              <a:t>好了，关于应用冷启动过程中的通信流程和生命周期回调原理我们都讲完了，接下来咱们看看</a:t>
            </a:r>
            <a:r>
              <a:rPr kumimoji="1" lang="en-US" altLang="zh-CN"/>
              <a:t>UI</a:t>
            </a:r>
            <a:r>
              <a:rPr kumimoji="1" lang="zh-CN" altLang="en-US"/>
              <a:t>的初始化。</a:t>
            </a:r>
          </a:p>
        </p:txBody>
      </p:sp>
      <p:sp>
        <p:nvSpPr>
          <p:cNvPr id="4" name="灯片编号占位符 3"/>
          <p:cNvSpPr>
            <a:spLocks noGrp="1"/>
          </p:cNvSpPr>
          <p:nvPr>
            <p:ph type="sldNum" sz="quarter" idx="5"/>
          </p:nvPr>
        </p:nvSpPr>
        <p:spPr/>
        <p:txBody>
          <a:bodyPr/>
          <a:lstStyle/>
          <a:p>
            <a:fld id="{CFC872F5-4473-C04C-A64D-A8C4458C731E}" type="slidenum">
              <a:rPr lang="en-US" altLang="zh-CN"/>
              <a:t>13</a:t>
            </a:fld>
            <a:endParaRPr kumimoji="1" lang="zh-CN" altLang="en-US"/>
          </a:p>
        </p:txBody>
      </p:sp>
    </p:spTree>
    <p:extLst>
      <p:ext uri="{BB962C8B-B14F-4D97-AF65-F5344CB8AC3E}">
        <p14:creationId xmlns:p14="http://schemas.microsoft.com/office/powerpoint/2010/main" val="1743073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首先我们前面讲到</a:t>
            </a:r>
            <a:r>
              <a:rPr kumimoji="1" lang="en-US" altLang="zh-CN"/>
              <a:t>Activity</a:t>
            </a:r>
            <a:r>
              <a:rPr kumimoji="1" lang="zh-CN" altLang="en-US"/>
              <a:t>启动过程中，有一步是附加上下文，这个里面初始化了</a:t>
            </a:r>
            <a:r>
              <a:rPr kumimoji="1" lang="en-US" altLang="zh-CN"/>
              <a:t>Activity</a:t>
            </a:r>
            <a:r>
              <a:rPr kumimoji="1" lang="zh-CN" altLang="en-US"/>
              <a:t>运行需要的许多系统变量，除了</a:t>
            </a:r>
            <a:r>
              <a:rPr kumimoji="1" lang="en-US" altLang="zh-CN"/>
              <a:t>Context</a:t>
            </a:r>
            <a:r>
              <a:rPr kumimoji="1" lang="zh-CN" altLang="en-US"/>
              <a:t>和</a:t>
            </a:r>
            <a:r>
              <a:rPr kumimoji="1" lang="en-US" altLang="zh-CN"/>
              <a:t>Application</a:t>
            </a:r>
            <a:r>
              <a:rPr kumimoji="1" lang="zh-CN" altLang="en-US"/>
              <a:t>这两我们比较熟悉之外呢，其实还有</a:t>
            </a:r>
            <a:r>
              <a:rPr kumimoji="1" lang="en-US" altLang="zh-CN"/>
              <a:t>UI</a:t>
            </a:r>
            <a:r>
              <a:rPr kumimoji="1" lang="zh-CN" altLang="en-US"/>
              <a:t>相关的初始化。</a:t>
            </a:r>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我们看到这创建了一个</a:t>
            </a:r>
            <a:r>
              <a:rPr kumimoji="1" lang="en-US" altLang="zh-CN"/>
              <a:t>PhoneWindow</a:t>
            </a:r>
            <a:r>
              <a:rPr kumimoji="1" lang="zh-CN" altLang="en-US"/>
              <a:t>，这是个</a:t>
            </a:r>
            <a:r>
              <a:rPr kumimoji="1" lang="en-US" altLang="zh-CN"/>
              <a:t>window</a:t>
            </a:r>
            <a:r>
              <a:rPr kumimoji="1" lang="zh-CN" altLang="en-US"/>
              <a:t>对象。另外呢还初始化了</a:t>
            </a:r>
            <a:r>
              <a:rPr kumimoji="1" lang="en-US" altLang="zh-CN"/>
              <a:t>windowManager</a:t>
            </a:r>
            <a:r>
              <a:rPr kumimoji="1" lang="zh-CN" altLang="en-US"/>
              <a:t>，这个是个接口，具体实现是</a:t>
            </a:r>
            <a:r>
              <a:rPr kumimoji="1" lang="en-US" altLang="zh-CN"/>
              <a:t>windowManagerImpl</a:t>
            </a:r>
            <a:r>
              <a:rPr kumimoji="1" lang="zh-CN" altLang="en-US"/>
              <a:t>。</a:t>
            </a:r>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我们在往下看，当</a:t>
            </a:r>
            <a:r>
              <a:rPr kumimoji="1" lang="en-US" altLang="zh-CN"/>
              <a:t>Activity</a:t>
            </a:r>
            <a:r>
              <a:rPr kumimoji="1" lang="zh-CN" altLang="en-US"/>
              <a:t>执行</a:t>
            </a:r>
            <a:r>
              <a:rPr kumimoji="1" lang="en-US" altLang="zh-CN"/>
              <a:t>onCreate</a:t>
            </a:r>
            <a:r>
              <a:rPr kumimoji="1" lang="zh-CN" altLang="en-US"/>
              <a:t>生命周期回调时，我们会调</a:t>
            </a:r>
            <a:r>
              <a:rPr kumimoji="1" lang="en-US" altLang="zh-CN"/>
              <a:t>setContentView</a:t>
            </a:r>
            <a:r>
              <a:rPr kumimoji="1" lang="zh-CN" altLang="en-US"/>
              <a:t>设置布局，来看下这个函数是怎么实现的，</a:t>
            </a:r>
            <a:endParaRPr kumimoji="1" lang="en-US" altLang="zh-CN"/>
          </a:p>
        </p:txBody>
      </p:sp>
      <p:sp>
        <p:nvSpPr>
          <p:cNvPr id="4" name="灯片编号占位符 3"/>
          <p:cNvSpPr>
            <a:spLocks noGrp="1"/>
          </p:cNvSpPr>
          <p:nvPr>
            <p:ph type="sldNum" sz="quarter" idx="5"/>
          </p:nvPr>
        </p:nvSpPr>
        <p:spPr/>
        <p:txBody>
          <a:bodyPr/>
          <a:lstStyle/>
          <a:p>
            <a:fld id="{CFC872F5-4473-C04C-A64D-A8C4458C731E}" type="slidenum">
              <a:rPr lang="en-US" altLang="zh-CN"/>
              <a:t>14</a:t>
            </a:fld>
            <a:endParaRPr kumimoji="1" lang="zh-CN" altLang="en-US"/>
          </a:p>
        </p:txBody>
      </p:sp>
    </p:spTree>
    <p:extLst>
      <p:ext uri="{BB962C8B-B14F-4D97-AF65-F5344CB8AC3E}">
        <p14:creationId xmlns:p14="http://schemas.microsoft.com/office/powerpoint/2010/main" val="31864978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首先要说一下，这个</a:t>
            </a:r>
            <a:r>
              <a:rPr kumimoji="1" lang="en-US" altLang="zh-CN"/>
              <a:t>setContentView</a:t>
            </a:r>
            <a:r>
              <a:rPr kumimoji="1" lang="zh-CN" altLang="en-US"/>
              <a:t>不是设置整个手机屏幕的啊，从名字上就知道了，只是设置</a:t>
            </a:r>
            <a:r>
              <a:rPr kumimoji="1" lang="en-US" altLang="zh-CN"/>
              <a:t>content</a:t>
            </a:r>
            <a:r>
              <a:rPr kumimoji="1" lang="zh-CN" altLang="en-US"/>
              <a:t>部分的</a:t>
            </a:r>
            <a:r>
              <a:rPr kumimoji="1" lang="en-US" altLang="zh-CN"/>
              <a:t>View</a:t>
            </a:r>
            <a:r>
              <a:rPr kumimoji="1" lang="zh-CN" altLang="en-US"/>
              <a:t>。那你要问了，非</a:t>
            </a:r>
            <a:r>
              <a:rPr kumimoji="1" lang="en-US" altLang="zh-CN"/>
              <a:t>content</a:t>
            </a:r>
            <a:r>
              <a:rPr kumimoji="1" lang="zh-CN" altLang="en-US"/>
              <a:t>部分是什么，比如说导航栏，状态栏，这些是不归我们管的。我们只管设置手机页面的内容部分。</a:t>
            </a:r>
            <a:endParaRPr kumimoji="1" lang="en-US" altLang="zh-CN"/>
          </a:p>
          <a:p>
            <a:endParaRPr kumimoji="1" lang="en-US" altLang="zh-CN"/>
          </a:p>
          <a:p>
            <a:r>
              <a:rPr kumimoji="1" lang="zh-CN" altLang="en-US"/>
              <a:t>这的</a:t>
            </a:r>
            <a:r>
              <a:rPr kumimoji="1" lang="en-US" altLang="zh-CN"/>
              <a:t>mContentParent</a:t>
            </a:r>
            <a:r>
              <a:rPr kumimoji="1" lang="zh-CN" altLang="en-US"/>
              <a:t>从名字就能看出来了，是</a:t>
            </a:r>
            <a:r>
              <a:rPr kumimoji="1" lang="en-US" altLang="zh-CN"/>
              <a:t>content</a:t>
            </a:r>
            <a:r>
              <a:rPr kumimoji="1" lang="zh-CN" altLang="en-US"/>
              <a:t> </a:t>
            </a:r>
            <a:r>
              <a:rPr kumimoji="1" lang="en-US" altLang="zh-CN"/>
              <a:t>view</a:t>
            </a:r>
            <a:r>
              <a:rPr kumimoji="1" lang="zh-CN" altLang="en-US"/>
              <a:t>的</a:t>
            </a:r>
            <a:r>
              <a:rPr kumimoji="1" lang="en-US" altLang="zh-CN"/>
              <a:t>parent</a:t>
            </a:r>
            <a:r>
              <a:rPr kumimoji="1" lang="zh-CN" altLang="en-US"/>
              <a:t>，就是一个</a:t>
            </a:r>
            <a:r>
              <a:rPr kumimoji="1" lang="en-US" altLang="zh-CN"/>
              <a:t>container</a:t>
            </a:r>
            <a:r>
              <a:rPr kumimoji="1" lang="zh-CN" altLang="en-US"/>
              <a:t>，装</a:t>
            </a:r>
            <a:r>
              <a:rPr kumimoji="1" lang="en-US" altLang="zh-CN"/>
              <a:t>content</a:t>
            </a:r>
            <a:r>
              <a:rPr kumimoji="1" lang="zh-CN" altLang="en-US"/>
              <a:t> </a:t>
            </a:r>
            <a:r>
              <a:rPr kumimoji="1" lang="en-US" altLang="zh-CN"/>
              <a:t>view</a:t>
            </a:r>
            <a:r>
              <a:rPr kumimoji="1" lang="zh-CN" altLang="en-US"/>
              <a:t>的。我们看下面就知道了，</a:t>
            </a:r>
            <a:r>
              <a:rPr kumimoji="1" lang="en-US" altLang="zh-CN"/>
              <a:t>Layoutinflater.inflate</a:t>
            </a:r>
            <a:r>
              <a:rPr kumimoji="1" lang="zh-CN" altLang="en-US"/>
              <a:t>，第一个参数是要展开的布局的</a:t>
            </a:r>
            <a:r>
              <a:rPr kumimoji="1" lang="en-US" altLang="zh-CN"/>
              <a:t>resource</a:t>
            </a:r>
            <a:r>
              <a:rPr kumimoji="1" lang="zh-CN" altLang="en-US"/>
              <a:t> </a:t>
            </a:r>
            <a:r>
              <a:rPr kumimoji="1" lang="en-US" altLang="zh-CN"/>
              <a:t>id</a:t>
            </a:r>
            <a:r>
              <a:rPr kumimoji="1" lang="zh-CN" altLang="en-US"/>
              <a:t>，这个会生成一个</a:t>
            </a:r>
            <a:r>
              <a:rPr kumimoji="1" lang="en-US" altLang="zh-CN"/>
              <a:t>view</a:t>
            </a:r>
            <a:r>
              <a:rPr kumimoji="1" lang="zh-CN" altLang="en-US"/>
              <a:t> </a:t>
            </a:r>
            <a:r>
              <a:rPr kumimoji="1" lang="en-US" altLang="zh-CN"/>
              <a:t>tree</a:t>
            </a:r>
            <a:r>
              <a:rPr kumimoji="1" lang="zh-CN" altLang="en-US"/>
              <a:t>。第二个参数就是</a:t>
            </a:r>
            <a:r>
              <a:rPr kumimoji="1" lang="en-US" altLang="zh-CN"/>
              <a:t>view</a:t>
            </a:r>
            <a:r>
              <a:rPr kumimoji="1" lang="zh-CN" altLang="en-US"/>
              <a:t> </a:t>
            </a:r>
            <a:r>
              <a:rPr kumimoji="1" lang="en-US" altLang="zh-CN"/>
              <a:t>tree</a:t>
            </a:r>
            <a:r>
              <a:rPr kumimoji="1" lang="zh-CN" altLang="en-US"/>
              <a:t>的</a:t>
            </a:r>
            <a:r>
              <a:rPr kumimoji="1" lang="en-US" altLang="zh-CN"/>
              <a:t>parent</a:t>
            </a:r>
            <a:r>
              <a:rPr kumimoji="1" lang="zh-CN" altLang="en-US"/>
              <a:t>。</a:t>
            </a:r>
            <a:endParaRPr kumimoji="1" lang="en-US" altLang="zh-CN"/>
          </a:p>
          <a:p>
            <a:r>
              <a:rPr kumimoji="1" lang="zh-CN" altLang="en-US"/>
              <a:t>就是给生成的</a:t>
            </a:r>
            <a:r>
              <a:rPr kumimoji="1" lang="en-US" altLang="zh-CN"/>
              <a:t>view</a:t>
            </a:r>
            <a:r>
              <a:rPr kumimoji="1" lang="zh-CN" altLang="en-US"/>
              <a:t>加到这个</a:t>
            </a:r>
            <a:r>
              <a:rPr kumimoji="1" lang="en-US" altLang="zh-CN"/>
              <a:t>parent</a:t>
            </a:r>
            <a:r>
              <a:rPr kumimoji="1" lang="zh-CN" altLang="en-US"/>
              <a:t>里面了。</a:t>
            </a:r>
            <a:endParaRPr kumimoji="1" lang="en-US" altLang="zh-CN"/>
          </a:p>
          <a:p>
            <a:endParaRPr kumimoji="1" lang="en-US" altLang="zh-CN"/>
          </a:p>
          <a:p>
            <a:r>
              <a:rPr kumimoji="1" lang="zh-CN" altLang="en-US"/>
              <a:t>这个</a:t>
            </a:r>
            <a:r>
              <a:rPr kumimoji="1" lang="en-US" altLang="zh-CN"/>
              <a:t>installDecor</a:t>
            </a:r>
            <a:r>
              <a:rPr kumimoji="1" lang="zh-CN" altLang="en-US"/>
              <a:t>是什么呢？首先</a:t>
            </a:r>
            <a:r>
              <a:rPr kumimoji="1" lang="en-US" altLang="zh-CN"/>
              <a:t>new</a:t>
            </a:r>
            <a:r>
              <a:rPr kumimoji="1" lang="zh-CN" altLang="en-US"/>
              <a:t>一个</a:t>
            </a:r>
            <a:r>
              <a:rPr kumimoji="1" lang="en-US" altLang="zh-CN"/>
              <a:t>DecorView</a:t>
            </a:r>
            <a:r>
              <a:rPr kumimoji="1" lang="zh-CN" altLang="en-US"/>
              <a:t>，这个就是个</a:t>
            </a:r>
            <a:r>
              <a:rPr kumimoji="1" lang="en-US" altLang="zh-CN"/>
              <a:t>FrameLayout</a:t>
            </a:r>
            <a:r>
              <a:rPr kumimoji="1" lang="zh-CN" altLang="en-US"/>
              <a:t>，是手机整个页面</a:t>
            </a:r>
            <a:r>
              <a:rPr kumimoji="1" lang="en-US" altLang="zh-CN"/>
              <a:t>view</a:t>
            </a:r>
            <a:r>
              <a:rPr kumimoji="1" lang="zh-CN" altLang="en-US"/>
              <a:t> </a:t>
            </a:r>
            <a:r>
              <a:rPr kumimoji="1" lang="en-US" altLang="zh-CN"/>
              <a:t>tree</a:t>
            </a:r>
            <a:r>
              <a:rPr kumimoji="1" lang="zh-CN" altLang="en-US"/>
              <a:t>的</a:t>
            </a:r>
            <a:r>
              <a:rPr kumimoji="1" lang="en-US" altLang="zh-CN"/>
              <a:t>root</a:t>
            </a:r>
            <a:r>
              <a:rPr kumimoji="1" lang="zh-CN" altLang="en-US"/>
              <a:t> </a:t>
            </a:r>
            <a:r>
              <a:rPr kumimoji="1" lang="en-US" altLang="zh-CN"/>
              <a:t>view</a:t>
            </a:r>
            <a:r>
              <a:rPr kumimoji="1" lang="zh-CN" altLang="en-US"/>
              <a:t>，下面这个</a:t>
            </a:r>
            <a:r>
              <a:rPr kumimoji="1" lang="en-US" altLang="zh-CN"/>
              <a:t>layoutResource</a:t>
            </a:r>
            <a:r>
              <a:rPr kumimoji="1" lang="zh-CN" altLang="en-US"/>
              <a:t>是根据配置选的一个系统布局，加载好了之后添加到</a:t>
            </a:r>
            <a:r>
              <a:rPr kumimoji="1" lang="en-US" altLang="zh-CN"/>
              <a:t>DecorView</a:t>
            </a:r>
            <a:r>
              <a:rPr kumimoji="1" lang="zh-CN" altLang="en-US"/>
              <a:t>里面。然后再</a:t>
            </a:r>
            <a:r>
              <a:rPr kumimoji="1" lang="en-US" altLang="zh-CN"/>
              <a:t>findViewById</a:t>
            </a:r>
            <a:r>
              <a:rPr kumimoji="1" lang="zh-CN" altLang="en-US"/>
              <a:t>找到咱们的</a:t>
            </a:r>
            <a:r>
              <a:rPr kumimoji="1" lang="en-US" altLang="zh-CN"/>
              <a:t>ContentParent</a:t>
            </a:r>
            <a:r>
              <a:rPr kumimoji="1" lang="zh-CN" altLang="en-US"/>
              <a:t>。</a:t>
            </a:r>
            <a:endParaRPr kumimoji="1" lang="en-US" altLang="zh-CN"/>
          </a:p>
          <a:p>
            <a:endParaRPr kumimoji="1" lang="en-US" altLang="zh-CN"/>
          </a:p>
          <a:p>
            <a:r>
              <a:rPr kumimoji="1" lang="zh-CN" altLang="en-US"/>
              <a:t>所以我们清楚了，</a:t>
            </a:r>
            <a:r>
              <a:rPr kumimoji="1" lang="en-US" altLang="zh-CN"/>
              <a:t>setContentView</a:t>
            </a:r>
            <a:r>
              <a:rPr kumimoji="1" lang="zh-CN" altLang="en-US"/>
              <a:t>的作用是什么，创建好</a:t>
            </a:r>
            <a:r>
              <a:rPr kumimoji="1" lang="en-US" altLang="zh-CN"/>
              <a:t>decorView</a:t>
            </a:r>
            <a:r>
              <a:rPr kumimoji="1" lang="zh-CN" altLang="en-US"/>
              <a:t>，初始化整个屏幕的页面布局，给咱们自己的布局加载到屏幕上的</a:t>
            </a:r>
            <a:r>
              <a:rPr kumimoji="1" lang="en-US" altLang="zh-CN"/>
              <a:t>content</a:t>
            </a:r>
            <a:r>
              <a:rPr kumimoji="1" lang="zh-CN" altLang="en-US"/>
              <a:t>部分。</a:t>
            </a:r>
            <a:endParaRPr kumimoji="1" lang="en-US" altLang="zh-CN"/>
          </a:p>
          <a:p>
            <a:endParaRPr kumimoji="1" lang="zh-CN" altLang="en-US"/>
          </a:p>
        </p:txBody>
      </p:sp>
      <p:sp>
        <p:nvSpPr>
          <p:cNvPr id="4" name="灯片编号占位符 3"/>
          <p:cNvSpPr>
            <a:spLocks noGrp="1"/>
          </p:cNvSpPr>
          <p:nvPr>
            <p:ph type="sldNum" sz="quarter" idx="5"/>
          </p:nvPr>
        </p:nvSpPr>
        <p:spPr/>
        <p:txBody>
          <a:bodyPr/>
          <a:lstStyle/>
          <a:p>
            <a:fld id="{CFC872F5-4473-C04C-A64D-A8C4458C731E}" type="slidenum">
              <a:rPr lang="en-US" altLang="zh-CN"/>
              <a:t>15</a:t>
            </a:fld>
            <a:endParaRPr kumimoji="1" lang="zh-CN" altLang="en-US"/>
          </a:p>
        </p:txBody>
      </p:sp>
    </p:spTree>
    <p:extLst>
      <p:ext uri="{BB962C8B-B14F-4D97-AF65-F5344CB8AC3E}">
        <p14:creationId xmlns:p14="http://schemas.microsoft.com/office/powerpoint/2010/main" val="6411365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这个还没完，一个页面从加载布局到生成</a:t>
            </a:r>
            <a:r>
              <a:rPr kumimoji="1" lang="en-US" altLang="zh-CN"/>
              <a:t>view</a:t>
            </a:r>
            <a:r>
              <a:rPr kumimoji="1" lang="zh-CN" altLang="en-US"/>
              <a:t> </a:t>
            </a:r>
            <a:r>
              <a:rPr kumimoji="1" lang="en-US" altLang="zh-CN"/>
              <a:t>tree</a:t>
            </a:r>
            <a:r>
              <a:rPr kumimoji="1" lang="zh-CN" altLang="en-US"/>
              <a:t>，这时候页面还是没有显示的。我们都知道，页面显示是在</a:t>
            </a:r>
            <a:r>
              <a:rPr kumimoji="1" lang="en-US" altLang="zh-CN"/>
              <a:t>onResume</a:t>
            </a:r>
            <a:r>
              <a:rPr kumimoji="1" lang="zh-CN" altLang="en-US"/>
              <a:t>这个生命周期回调之后，而我们前面讲的</a:t>
            </a:r>
            <a:r>
              <a:rPr kumimoji="1" lang="en-US" altLang="zh-CN"/>
              <a:t>setContentView</a:t>
            </a:r>
            <a:r>
              <a:rPr kumimoji="1" lang="zh-CN" altLang="en-US"/>
              <a:t>是在</a:t>
            </a:r>
            <a:r>
              <a:rPr kumimoji="1" lang="en-US" altLang="zh-CN"/>
              <a:t>onCreate</a:t>
            </a:r>
            <a:r>
              <a:rPr kumimoji="1" lang="zh-CN" altLang="en-US"/>
              <a:t>里面。所以</a:t>
            </a:r>
            <a:r>
              <a:rPr kumimoji="1" lang="en-US" altLang="zh-CN"/>
              <a:t>onResume</a:t>
            </a:r>
            <a:r>
              <a:rPr kumimoji="1" lang="zh-CN" altLang="en-US"/>
              <a:t>之后应该还做了一些事才让界面显示出来的。我们来看看，</a:t>
            </a:r>
            <a:endParaRPr kumimoji="1" lang="en-US" altLang="zh-CN"/>
          </a:p>
          <a:p>
            <a:endParaRPr kumimoji="1" lang="en-US" altLang="zh-CN"/>
          </a:p>
          <a:p>
            <a:r>
              <a:rPr kumimoji="1" lang="zh-CN" altLang="en-US"/>
              <a:t>之前讲</a:t>
            </a:r>
            <a:r>
              <a:rPr kumimoji="1" lang="en-US" altLang="zh-CN"/>
              <a:t>handleResumeActivity</a:t>
            </a:r>
            <a:r>
              <a:rPr kumimoji="1" lang="zh-CN" altLang="en-US"/>
              <a:t>重点在生命周期回调上，这次再讲咱们重点放在</a:t>
            </a:r>
            <a:r>
              <a:rPr kumimoji="1" lang="en-US" altLang="zh-CN"/>
              <a:t>UI</a:t>
            </a:r>
            <a:r>
              <a:rPr kumimoji="1" lang="zh-CN" altLang="en-US"/>
              <a:t>上，首先可以看到，</a:t>
            </a:r>
            <a:r>
              <a:rPr kumimoji="1" lang="en-US" altLang="zh-CN"/>
              <a:t>onResume</a:t>
            </a:r>
            <a:r>
              <a:rPr kumimoji="1" lang="zh-CN" altLang="en-US"/>
              <a:t>回调之后，才开始处理</a:t>
            </a:r>
            <a:r>
              <a:rPr kumimoji="1" lang="en-US" altLang="zh-CN"/>
              <a:t>UI</a:t>
            </a:r>
            <a:r>
              <a:rPr kumimoji="1" lang="zh-CN" altLang="en-US"/>
              <a:t>的显示问题，</a:t>
            </a:r>
            <a:endParaRPr kumimoji="1" lang="en-US" altLang="zh-CN"/>
          </a:p>
          <a:p>
            <a:r>
              <a:rPr kumimoji="1" lang="zh-CN" altLang="en-US"/>
              <a:t>这里先给</a:t>
            </a:r>
            <a:r>
              <a:rPr kumimoji="1" lang="en-US" altLang="zh-CN"/>
              <a:t>decorView</a:t>
            </a:r>
            <a:r>
              <a:rPr kumimoji="1" lang="zh-CN" altLang="en-US"/>
              <a:t>设置为不可见，然后给</a:t>
            </a:r>
            <a:r>
              <a:rPr kumimoji="1" lang="en-US" altLang="zh-CN"/>
              <a:t>decorView</a:t>
            </a:r>
            <a:r>
              <a:rPr kumimoji="1" lang="zh-CN" altLang="en-US"/>
              <a:t>加到</a:t>
            </a:r>
            <a:r>
              <a:rPr kumimoji="1" lang="en-US" altLang="zh-CN"/>
              <a:t>windowManager</a:t>
            </a:r>
            <a:r>
              <a:rPr kumimoji="1" lang="zh-CN" altLang="en-US"/>
              <a:t>里面进行管理，最后再</a:t>
            </a:r>
            <a:r>
              <a:rPr kumimoji="1" lang="en-US" altLang="zh-CN"/>
              <a:t>makeVisible</a:t>
            </a:r>
            <a:r>
              <a:rPr kumimoji="1" lang="zh-CN" altLang="en-US"/>
              <a:t>，这个其实是给</a:t>
            </a:r>
            <a:r>
              <a:rPr kumimoji="1" lang="en-US" altLang="zh-CN"/>
              <a:t>DecorView</a:t>
            </a:r>
            <a:r>
              <a:rPr kumimoji="1" lang="zh-CN" altLang="en-US"/>
              <a:t>设置成可见。</a:t>
            </a:r>
            <a:endParaRPr kumimoji="1" lang="en-US" altLang="zh-CN"/>
          </a:p>
          <a:p>
            <a:endParaRPr kumimoji="1" lang="en-US" altLang="zh-CN"/>
          </a:p>
          <a:p>
            <a:r>
              <a:rPr kumimoji="1" lang="zh-CN" altLang="en-US"/>
              <a:t>不过呢这儿设置成可见并不是最重要的一步，他只是触发了一次重新绘制而已。真正重要的是什么呢？是谁来启动和管理的整个绘制流程。</a:t>
            </a:r>
            <a:endParaRPr kumimoji="1" lang="en-US" altLang="zh-CN"/>
          </a:p>
          <a:p>
            <a:r>
              <a:rPr kumimoji="1" lang="zh-CN" altLang="en-US"/>
              <a:t>我们看下这个</a:t>
            </a:r>
            <a:r>
              <a:rPr kumimoji="1" lang="en-US" altLang="zh-CN"/>
              <a:t>windowManager</a:t>
            </a:r>
            <a:r>
              <a:rPr kumimoji="1" lang="zh-CN" altLang="en-US"/>
              <a:t>的</a:t>
            </a:r>
            <a:r>
              <a:rPr kumimoji="1" lang="en-US" altLang="zh-CN"/>
              <a:t>addView</a:t>
            </a:r>
            <a:r>
              <a:rPr kumimoji="1" lang="zh-CN" altLang="en-US"/>
              <a:t>函数，</a:t>
            </a:r>
            <a:endParaRPr kumimoji="1" lang="en-US" altLang="zh-CN"/>
          </a:p>
        </p:txBody>
      </p:sp>
      <p:sp>
        <p:nvSpPr>
          <p:cNvPr id="4" name="灯片编号占位符 3"/>
          <p:cNvSpPr>
            <a:spLocks noGrp="1"/>
          </p:cNvSpPr>
          <p:nvPr>
            <p:ph type="sldNum" sz="quarter" idx="5"/>
          </p:nvPr>
        </p:nvSpPr>
        <p:spPr/>
        <p:txBody>
          <a:bodyPr/>
          <a:lstStyle/>
          <a:p>
            <a:fld id="{CFC872F5-4473-C04C-A64D-A8C4458C731E}" type="slidenum">
              <a:rPr lang="en-US" altLang="zh-CN"/>
              <a:t>16</a:t>
            </a:fld>
            <a:endParaRPr kumimoji="1" lang="zh-CN" altLang="en-US"/>
          </a:p>
        </p:txBody>
      </p:sp>
    </p:spTree>
    <p:extLst>
      <p:ext uri="{BB962C8B-B14F-4D97-AF65-F5344CB8AC3E}">
        <p14:creationId xmlns:p14="http://schemas.microsoft.com/office/powerpoint/2010/main" val="2552153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可以看到这只是创建了一个</a:t>
            </a:r>
            <a:r>
              <a:rPr kumimoji="1" lang="en-US" altLang="zh-CN"/>
              <a:t>ViewRootImpl</a:t>
            </a:r>
            <a:r>
              <a:rPr kumimoji="1" lang="zh-CN" altLang="en-US"/>
              <a:t>对象，然后给这个</a:t>
            </a:r>
            <a:r>
              <a:rPr kumimoji="1" lang="en-US" altLang="zh-CN"/>
              <a:t>decorView</a:t>
            </a:r>
            <a:r>
              <a:rPr kumimoji="1" lang="zh-CN" altLang="en-US"/>
              <a:t>塞给他。这个</a:t>
            </a:r>
            <a:r>
              <a:rPr kumimoji="1" lang="en-US" altLang="zh-CN"/>
              <a:t>ViewRootImpl</a:t>
            </a:r>
            <a:r>
              <a:rPr kumimoji="1" lang="zh-CN" altLang="en-US"/>
              <a:t>是干嘛用的呢？</a:t>
            </a:r>
            <a:endParaRPr kumimoji="1" lang="en-US" altLang="zh-CN"/>
          </a:p>
          <a:p>
            <a:endParaRPr kumimoji="1" lang="en-US" altLang="zh-CN"/>
          </a:p>
          <a:p>
            <a:r>
              <a:rPr kumimoji="1" lang="zh-CN" altLang="en-US"/>
              <a:t>我们看一下他的</a:t>
            </a:r>
            <a:r>
              <a:rPr kumimoji="1" lang="en-US" altLang="zh-CN"/>
              <a:t>setView</a:t>
            </a:r>
            <a:r>
              <a:rPr kumimoji="1" lang="zh-CN" altLang="en-US"/>
              <a:t>函数，这里面调用了</a:t>
            </a:r>
            <a:r>
              <a:rPr kumimoji="1" lang="en-US" altLang="zh-CN"/>
              <a:t>requestLayout</a:t>
            </a:r>
            <a:r>
              <a:rPr kumimoji="1" lang="zh-CN" altLang="en-US"/>
              <a:t>会触发第一次绘制，第一次绘制的时候会通过调用</a:t>
            </a:r>
            <a:r>
              <a:rPr kumimoji="1" lang="en-US" altLang="zh-CN"/>
              <a:t>relayoutWindow</a:t>
            </a:r>
            <a:r>
              <a:rPr kumimoji="1" lang="zh-CN" altLang="en-US"/>
              <a:t>向</a:t>
            </a:r>
            <a:r>
              <a:rPr kumimoji="1" lang="en-US" altLang="zh-CN"/>
              <a:t>WMS</a:t>
            </a:r>
            <a:r>
              <a:rPr kumimoji="1" lang="zh-CN" altLang="en-US"/>
              <a:t>申请一个</a:t>
            </a:r>
            <a:r>
              <a:rPr kumimoji="1" lang="en-US" altLang="zh-CN"/>
              <a:t>surface</a:t>
            </a:r>
            <a:r>
              <a:rPr kumimoji="1" lang="zh-CN" altLang="en-US"/>
              <a:t>，有了</a:t>
            </a:r>
            <a:r>
              <a:rPr kumimoji="1" lang="en-US" altLang="zh-CN"/>
              <a:t>surface</a:t>
            </a:r>
            <a:r>
              <a:rPr kumimoji="1" lang="zh-CN" altLang="en-US"/>
              <a:t>之后，我们这些</a:t>
            </a:r>
            <a:r>
              <a:rPr kumimoji="1" lang="en-US" altLang="zh-CN"/>
              <a:t>view</a:t>
            </a:r>
            <a:r>
              <a:rPr kumimoji="1" lang="zh-CN" altLang="en-US"/>
              <a:t>控件就有了画布。画好了之后提交到</a:t>
            </a:r>
            <a:r>
              <a:rPr kumimoji="1" lang="en-US" altLang="zh-CN"/>
              <a:t>SurfaceFlinger</a:t>
            </a:r>
            <a:r>
              <a:rPr kumimoji="1" lang="zh-CN" altLang="en-US"/>
              <a:t>，合成好了写到屏幕的帧缓冲区，页面就显示出来了。</a:t>
            </a:r>
            <a:endParaRPr kumimoji="1" lang="en-US" altLang="zh-CN"/>
          </a:p>
          <a:p>
            <a:endParaRPr kumimoji="1" lang="en-US" altLang="zh-CN"/>
          </a:p>
          <a:p>
            <a:r>
              <a:rPr kumimoji="1" lang="zh-CN" altLang="en-US"/>
              <a:t>然后再往下看，这儿的</a:t>
            </a:r>
            <a:r>
              <a:rPr kumimoji="1" lang="en-US" altLang="zh-CN"/>
              <a:t>windowSession</a:t>
            </a:r>
            <a:r>
              <a:rPr kumimoji="1" lang="zh-CN" altLang="en-US"/>
              <a:t>是什么呢？是应用和</a:t>
            </a:r>
            <a:r>
              <a:rPr kumimoji="1" lang="en-US" altLang="zh-CN"/>
              <a:t>WMS</a:t>
            </a:r>
            <a:r>
              <a:rPr kumimoji="1" lang="zh-CN" altLang="en-US"/>
              <a:t>通信的</a:t>
            </a:r>
            <a:r>
              <a:rPr kumimoji="1" lang="en-US" altLang="zh-CN"/>
              <a:t>binder</a:t>
            </a:r>
            <a:r>
              <a:rPr kumimoji="1" lang="zh-CN" altLang="en-US"/>
              <a:t>句柄，</a:t>
            </a:r>
            <a:endParaRPr kumimoji="1" lang="en-US" altLang="zh-CN"/>
          </a:p>
          <a:p>
            <a:r>
              <a:rPr kumimoji="1" lang="zh-CN" altLang="en-US"/>
              <a:t>调用</a:t>
            </a:r>
            <a:r>
              <a:rPr kumimoji="1" lang="en-US" altLang="zh-CN"/>
              <a:t>addDisplay</a:t>
            </a:r>
            <a:r>
              <a:rPr kumimoji="1" lang="zh-CN" altLang="en-US"/>
              <a:t>注册本地的一个</a:t>
            </a:r>
            <a:r>
              <a:rPr kumimoji="1" lang="en-US" altLang="zh-CN"/>
              <a:t>window</a:t>
            </a:r>
            <a:r>
              <a:rPr kumimoji="1" lang="zh-CN" altLang="en-US"/>
              <a:t>相关的</a:t>
            </a:r>
            <a:r>
              <a:rPr kumimoji="1" lang="en-US" altLang="zh-CN"/>
              <a:t>binder</a:t>
            </a:r>
            <a:r>
              <a:rPr kumimoji="1" lang="zh-CN" altLang="en-US"/>
              <a:t>句柄到</a:t>
            </a:r>
            <a:r>
              <a:rPr kumimoji="1" lang="en-US" altLang="zh-CN"/>
              <a:t>WMS</a:t>
            </a:r>
            <a:r>
              <a:rPr kumimoji="1" lang="zh-CN" altLang="en-US"/>
              <a:t>，这样</a:t>
            </a:r>
            <a:r>
              <a:rPr kumimoji="1" lang="en-US" altLang="zh-CN"/>
              <a:t>ViewRootImpl</a:t>
            </a:r>
            <a:r>
              <a:rPr kumimoji="1" lang="zh-CN" altLang="en-US"/>
              <a:t>和</a:t>
            </a:r>
            <a:r>
              <a:rPr kumimoji="1" lang="en-US" altLang="zh-CN"/>
              <a:t>WMS</a:t>
            </a:r>
            <a:r>
              <a:rPr kumimoji="1" lang="zh-CN" altLang="en-US"/>
              <a:t>之间就可以双向调用了。</a:t>
            </a:r>
            <a:endParaRPr kumimoji="1" lang="en-US" altLang="zh-CN"/>
          </a:p>
        </p:txBody>
      </p:sp>
      <p:sp>
        <p:nvSpPr>
          <p:cNvPr id="4" name="灯片编号占位符 3"/>
          <p:cNvSpPr>
            <a:spLocks noGrp="1"/>
          </p:cNvSpPr>
          <p:nvPr>
            <p:ph type="sldNum" sz="quarter" idx="5"/>
          </p:nvPr>
        </p:nvSpPr>
        <p:spPr/>
        <p:txBody>
          <a:bodyPr/>
          <a:lstStyle/>
          <a:p>
            <a:fld id="{CFC872F5-4473-C04C-A64D-A8C4458C731E}" type="slidenum">
              <a:rPr lang="en-US" altLang="zh-CN"/>
              <a:t>17</a:t>
            </a:fld>
            <a:endParaRPr kumimoji="1" lang="zh-CN" altLang="en-US"/>
          </a:p>
        </p:txBody>
      </p:sp>
    </p:spTree>
    <p:extLst>
      <p:ext uri="{BB962C8B-B14F-4D97-AF65-F5344CB8AC3E}">
        <p14:creationId xmlns:p14="http://schemas.microsoft.com/office/powerpoint/2010/main" val="2197720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大家看一下这个图，</a:t>
            </a:r>
            <a:r>
              <a:rPr kumimoji="1" lang="en-US" altLang="zh-CN"/>
              <a:t>Activity</a:t>
            </a:r>
            <a:r>
              <a:rPr kumimoji="1" lang="zh-CN" altLang="en-US"/>
              <a:t>在启动的时候会创建一个</a:t>
            </a:r>
            <a:r>
              <a:rPr kumimoji="1" lang="en-US" altLang="zh-CN"/>
              <a:t>PhoneWindow</a:t>
            </a:r>
            <a:r>
              <a:rPr kumimoji="1" lang="zh-CN" altLang="en-US"/>
              <a:t>，这个的作用是根据配置去加载不同风格的系统布局，生成一个</a:t>
            </a:r>
            <a:r>
              <a:rPr kumimoji="1" lang="en-US" altLang="zh-CN"/>
              <a:t>DecorView</a:t>
            </a:r>
            <a:r>
              <a:rPr kumimoji="1" lang="zh-CN" altLang="en-US"/>
              <a:t>，依附于这个</a:t>
            </a:r>
            <a:r>
              <a:rPr kumimoji="1" lang="en-US" altLang="zh-CN"/>
              <a:t>PhoneWindow</a:t>
            </a:r>
            <a:r>
              <a:rPr kumimoji="1" lang="zh-CN" altLang="en-US"/>
              <a:t>。这个</a:t>
            </a:r>
            <a:r>
              <a:rPr kumimoji="1" lang="en-US" altLang="zh-CN"/>
              <a:t>DecorView</a:t>
            </a:r>
            <a:r>
              <a:rPr kumimoji="1" lang="zh-CN" altLang="en-US"/>
              <a:t>就是一个</a:t>
            </a:r>
            <a:r>
              <a:rPr kumimoji="1" lang="en-US" altLang="zh-CN"/>
              <a:t>FrameLayout</a:t>
            </a:r>
            <a:r>
              <a:rPr kumimoji="1" lang="zh-CN" altLang="en-US"/>
              <a:t>，可以看成是整个</a:t>
            </a:r>
            <a:r>
              <a:rPr kumimoji="1" lang="en-US" altLang="zh-CN"/>
              <a:t>view</a:t>
            </a:r>
            <a:r>
              <a:rPr kumimoji="1" lang="zh-CN" altLang="en-US"/>
              <a:t> </a:t>
            </a:r>
            <a:r>
              <a:rPr kumimoji="1" lang="en-US" altLang="zh-CN"/>
              <a:t>tree</a:t>
            </a:r>
            <a:r>
              <a:rPr kumimoji="1" lang="zh-CN" altLang="en-US"/>
              <a:t>的</a:t>
            </a:r>
            <a:r>
              <a:rPr kumimoji="1" lang="en-US" altLang="zh-CN"/>
              <a:t>root</a:t>
            </a:r>
            <a:r>
              <a:rPr kumimoji="1" lang="zh-CN" altLang="en-US"/>
              <a:t> </a:t>
            </a:r>
            <a:r>
              <a:rPr kumimoji="1" lang="en-US" altLang="zh-CN"/>
              <a:t>view</a:t>
            </a:r>
            <a:r>
              <a:rPr kumimoji="1" lang="zh-CN" altLang="en-US"/>
              <a:t>。咱们的</a:t>
            </a:r>
            <a:r>
              <a:rPr kumimoji="1" lang="en-US" altLang="zh-CN"/>
              <a:t>contentView</a:t>
            </a:r>
            <a:r>
              <a:rPr kumimoji="1" lang="zh-CN" altLang="en-US"/>
              <a:t>只是这个</a:t>
            </a:r>
            <a:r>
              <a:rPr kumimoji="1" lang="en-US" altLang="zh-CN"/>
              <a:t>view</a:t>
            </a:r>
            <a:r>
              <a:rPr kumimoji="1" lang="zh-CN" altLang="en-US"/>
              <a:t> </a:t>
            </a:r>
            <a:r>
              <a:rPr kumimoji="1" lang="en-US" altLang="zh-CN"/>
              <a:t>tree</a:t>
            </a:r>
            <a:r>
              <a:rPr kumimoji="1" lang="zh-CN" altLang="en-US"/>
              <a:t>其中的</a:t>
            </a:r>
            <a:endParaRPr kumimoji="1" lang="en-US" altLang="zh-CN"/>
          </a:p>
          <a:p>
            <a:r>
              <a:rPr kumimoji="1" lang="zh-CN" altLang="en-US"/>
              <a:t>一部分。</a:t>
            </a:r>
            <a:endParaRPr kumimoji="1" lang="en-US" altLang="zh-CN"/>
          </a:p>
          <a:p>
            <a:endParaRPr kumimoji="1" lang="en-US" altLang="zh-CN"/>
          </a:p>
          <a:p>
            <a:r>
              <a:rPr kumimoji="1" lang="zh-CN" altLang="en-US"/>
              <a:t>这个</a:t>
            </a:r>
            <a:r>
              <a:rPr kumimoji="1" lang="en-US" altLang="zh-CN"/>
              <a:t>DecorView</a:t>
            </a:r>
            <a:r>
              <a:rPr kumimoji="1" lang="zh-CN" altLang="en-US"/>
              <a:t>会对应一个</a:t>
            </a:r>
            <a:r>
              <a:rPr kumimoji="1" lang="en-US" altLang="zh-CN"/>
              <a:t>ViewRootImpl</a:t>
            </a:r>
            <a:r>
              <a:rPr kumimoji="1" lang="zh-CN" altLang="en-US"/>
              <a:t>对象，这个对象会负责整个</a:t>
            </a:r>
            <a:r>
              <a:rPr kumimoji="1" lang="en-US" altLang="zh-CN"/>
              <a:t>View</a:t>
            </a:r>
            <a:r>
              <a:rPr kumimoji="1" lang="zh-CN" altLang="en-US"/>
              <a:t> </a:t>
            </a:r>
            <a:r>
              <a:rPr kumimoji="1" lang="en-US" altLang="zh-CN"/>
              <a:t>tree</a:t>
            </a:r>
            <a:r>
              <a:rPr kumimoji="1" lang="zh-CN" altLang="en-US"/>
              <a:t>的绘制流程，事件分发，以及和</a:t>
            </a:r>
            <a:r>
              <a:rPr kumimoji="1" lang="en-US" altLang="zh-CN"/>
              <a:t>WMS</a:t>
            </a:r>
            <a:r>
              <a:rPr kumimoji="1" lang="zh-CN" altLang="en-US"/>
              <a:t>通信，非常重要。</a:t>
            </a:r>
            <a:endParaRPr kumimoji="1" lang="en-US" altLang="zh-CN"/>
          </a:p>
        </p:txBody>
      </p:sp>
      <p:sp>
        <p:nvSpPr>
          <p:cNvPr id="4" name="灯片编号占位符 3"/>
          <p:cNvSpPr>
            <a:spLocks noGrp="1"/>
          </p:cNvSpPr>
          <p:nvPr>
            <p:ph type="sldNum" sz="quarter" idx="5"/>
          </p:nvPr>
        </p:nvSpPr>
        <p:spPr/>
        <p:txBody>
          <a:bodyPr/>
          <a:lstStyle/>
          <a:p>
            <a:fld id="{CFC872F5-4473-C04C-A64D-A8C4458C731E}" type="slidenum">
              <a:rPr lang="en-US" altLang="zh-CN"/>
              <a:t>18</a:t>
            </a:fld>
            <a:endParaRPr kumimoji="1" lang="zh-CN" altLang="en-US"/>
          </a:p>
        </p:txBody>
      </p:sp>
    </p:spTree>
    <p:extLst>
      <p:ext uri="{BB962C8B-B14F-4D97-AF65-F5344CB8AC3E}">
        <p14:creationId xmlns:p14="http://schemas.microsoft.com/office/powerpoint/2010/main" val="7284620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CFC872F5-4473-C04C-A64D-A8C4458C731E}" type="slidenum">
              <a:rPr lang="en-US" altLang="zh-CN"/>
              <a:t>19</a:t>
            </a:fld>
            <a:endParaRPr kumimoji="1" lang="zh-CN" altLang="en-US"/>
          </a:p>
        </p:txBody>
      </p:sp>
    </p:spTree>
    <p:extLst>
      <p:ext uri="{BB962C8B-B14F-4D97-AF65-F5344CB8AC3E}">
        <p14:creationId xmlns:p14="http://schemas.microsoft.com/office/powerpoint/2010/main" val="1246438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CFC872F5-4473-C04C-A64D-A8C4458C731E}" type="slidenum">
              <a:t>2</a:t>
            </a:fld>
            <a:endParaRPr kumimoji="1" lang="zh-CN" altLang="en-US"/>
          </a:p>
        </p:txBody>
      </p:sp>
    </p:spTree>
    <p:extLst>
      <p:ext uri="{BB962C8B-B14F-4D97-AF65-F5344CB8AC3E}">
        <p14:creationId xmlns:p14="http://schemas.microsoft.com/office/powerpoint/2010/main" val="1675127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在说应用的启动之前，咱们先大概地说一下桌面的启动，</a:t>
            </a:r>
            <a:endParaRPr kumimoji="1" lang="en-US" altLang="zh-CN"/>
          </a:p>
          <a:p>
            <a:endParaRPr kumimoji="1" lang="en-US" altLang="zh-CN"/>
          </a:p>
          <a:p>
            <a:r>
              <a:rPr kumimoji="1" lang="zh-CN" altLang="en-US"/>
              <a:t>桌面是什么时候启动的呢？是在</a:t>
            </a:r>
            <a:r>
              <a:rPr kumimoji="1" lang="en-US" altLang="zh-CN"/>
              <a:t>SystemServer</a:t>
            </a:r>
            <a:r>
              <a:rPr kumimoji="1" lang="zh-CN" altLang="en-US"/>
              <a:t>里所有的服务启动得差不多了，才启动的桌面。就是在这个</a:t>
            </a:r>
            <a:r>
              <a:rPr kumimoji="1" lang="en-US" altLang="zh-CN"/>
              <a:t>AMS</a:t>
            </a:r>
            <a:r>
              <a:rPr kumimoji="1" lang="zh-CN" altLang="en-US"/>
              <a:t>的</a:t>
            </a:r>
            <a:r>
              <a:rPr kumimoji="1" lang="en-US" altLang="zh-CN"/>
              <a:t>systemReady</a:t>
            </a:r>
            <a:r>
              <a:rPr kumimoji="1" lang="zh-CN" altLang="en-US"/>
              <a:t>函数里。</a:t>
            </a:r>
            <a:endParaRPr kumimoji="1" lang="en-US" altLang="zh-CN"/>
          </a:p>
          <a:p>
            <a:r>
              <a:rPr kumimoji="1" lang="zh-CN" altLang="en-US"/>
              <a:t>桌面其实可以看成一个单独的应用，有自己的进程，有自己的主</a:t>
            </a:r>
            <a:r>
              <a:rPr kumimoji="1" lang="en-US" altLang="zh-CN"/>
              <a:t>Activity</a:t>
            </a:r>
            <a:r>
              <a:rPr kumimoji="1" lang="zh-CN" altLang="en-US"/>
              <a:t>，这个</a:t>
            </a:r>
            <a:r>
              <a:rPr kumimoji="1" lang="en-US" altLang="zh-CN"/>
              <a:t>Activity</a:t>
            </a:r>
            <a:r>
              <a:rPr kumimoji="1" lang="zh-CN" altLang="en-US"/>
              <a:t>类名就叫</a:t>
            </a:r>
            <a:r>
              <a:rPr kumimoji="1" lang="en-US" altLang="zh-CN"/>
              <a:t>Launcher</a:t>
            </a:r>
            <a:r>
              <a:rPr kumimoji="1" lang="zh-CN" altLang="en-US"/>
              <a:t>，所以第二部就是启动这个</a:t>
            </a:r>
            <a:r>
              <a:rPr kumimoji="1" lang="en-US" altLang="zh-CN"/>
              <a:t>Launcher</a:t>
            </a:r>
            <a:r>
              <a:rPr kumimoji="1" lang="zh-CN" altLang="en-US"/>
              <a:t>。</a:t>
            </a:r>
            <a:endParaRPr kumimoji="1" lang="en-US" altLang="zh-CN"/>
          </a:p>
          <a:p>
            <a:r>
              <a:rPr kumimoji="1" lang="zh-CN" altLang="en-US"/>
              <a:t>第三步，在这个</a:t>
            </a:r>
            <a:r>
              <a:rPr kumimoji="1" lang="en-US" altLang="zh-CN"/>
              <a:t>Launcher</a:t>
            </a:r>
            <a:r>
              <a:rPr kumimoji="1" lang="zh-CN" altLang="en-US"/>
              <a:t>的</a:t>
            </a:r>
            <a:r>
              <a:rPr kumimoji="1" lang="en-US" altLang="zh-CN"/>
              <a:t>onCreate</a:t>
            </a:r>
            <a:r>
              <a:rPr kumimoji="1" lang="zh-CN" altLang="en-US"/>
              <a:t>里面，去创建一个</a:t>
            </a:r>
            <a:r>
              <a:rPr kumimoji="1" lang="en-US" altLang="zh-CN"/>
              <a:t>task</a:t>
            </a:r>
            <a:r>
              <a:rPr kumimoji="1" lang="zh-CN" altLang="en-US"/>
              <a:t>，向</a:t>
            </a:r>
            <a:r>
              <a:rPr kumimoji="1" lang="en-US" altLang="zh-CN"/>
              <a:t>PMS</a:t>
            </a:r>
            <a:r>
              <a:rPr kumimoji="1" lang="zh-CN" altLang="en-US"/>
              <a:t>查询已经安装的应用以及他们的主</a:t>
            </a:r>
            <a:r>
              <a:rPr kumimoji="1" lang="en-US" altLang="zh-CN"/>
              <a:t>Activity</a:t>
            </a:r>
            <a:r>
              <a:rPr kumimoji="1" lang="zh-CN" altLang="en-US"/>
              <a:t>，然后显示出来，就成了我们看到的桌面上一个个图标了。</a:t>
            </a:r>
            <a:endParaRPr kumimoji="1" lang="en-US" altLang="zh-CN"/>
          </a:p>
          <a:p>
            <a:endParaRPr kumimoji="1" lang="en-US" altLang="zh-CN"/>
          </a:p>
          <a:p>
            <a:r>
              <a:rPr kumimoji="1" lang="zh-CN" altLang="en-US"/>
              <a:t>当点击某个应用的桌面图标之后，就会启动这个应用的主</a:t>
            </a:r>
            <a:r>
              <a:rPr kumimoji="1" lang="en-US" altLang="zh-CN"/>
              <a:t>Activity</a:t>
            </a:r>
            <a:r>
              <a:rPr kumimoji="1" lang="zh-CN" altLang="en-US"/>
              <a:t>。</a:t>
            </a:r>
            <a:endParaRPr kumimoji="1" lang="en-US" altLang="zh-CN"/>
          </a:p>
        </p:txBody>
      </p:sp>
      <p:sp>
        <p:nvSpPr>
          <p:cNvPr id="4" name="灯片编号占位符 3"/>
          <p:cNvSpPr>
            <a:spLocks noGrp="1"/>
          </p:cNvSpPr>
          <p:nvPr>
            <p:ph type="sldNum" sz="quarter" idx="5"/>
          </p:nvPr>
        </p:nvSpPr>
        <p:spPr/>
        <p:txBody>
          <a:bodyPr/>
          <a:lstStyle/>
          <a:p>
            <a:fld id="{CFC872F5-4473-C04C-A64D-A8C4458C731E}" type="slidenum">
              <a:t>3</a:t>
            </a:fld>
            <a:endParaRPr kumimoji="1" lang="zh-CN" altLang="en-US"/>
          </a:p>
        </p:txBody>
      </p:sp>
    </p:spTree>
    <p:extLst>
      <p:ext uri="{BB962C8B-B14F-4D97-AF65-F5344CB8AC3E}">
        <p14:creationId xmlns:p14="http://schemas.microsoft.com/office/powerpoint/2010/main" val="255372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怎么启动一个</a:t>
            </a:r>
            <a:r>
              <a:rPr kumimoji="1" lang="en-US" altLang="zh-CN"/>
              <a:t>Activity</a:t>
            </a:r>
            <a:r>
              <a:rPr kumimoji="1" lang="zh-CN" altLang="en-US"/>
              <a:t>呢？先过一下代码吧，对我们程序员来说呢，代码是最直观的。不过</a:t>
            </a:r>
            <a:r>
              <a:rPr kumimoji="1" lang="en-US" altLang="zh-CN"/>
              <a:t>framework</a:t>
            </a:r>
            <a:r>
              <a:rPr kumimoji="1" lang="zh-CN" altLang="en-US"/>
              <a:t>的代码确实太多了，而且很繁琐，不利于我们去搞清楚他的原理。所以在这呢，我只会展示我认为比较核心的代码，让大家给注意力聚焦在最关键的步骤上。</a:t>
            </a:r>
            <a:endParaRPr kumimoji="1" lang="en-US" altLang="zh-CN"/>
          </a:p>
          <a:p>
            <a:endParaRPr kumimoji="1" lang="en-US" altLang="zh-CN"/>
          </a:p>
          <a:p>
            <a:r>
              <a:rPr kumimoji="1" lang="zh-CN" altLang="en-US"/>
              <a:t>首先从</a:t>
            </a:r>
            <a:r>
              <a:rPr kumimoji="1" lang="en-US" altLang="zh-CN"/>
              <a:t>startActivity</a:t>
            </a:r>
            <a:r>
              <a:rPr kumimoji="1" lang="zh-CN" altLang="en-US"/>
              <a:t>开始，这个不是纯本地的行为，启动应用组件是要让</a:t>
            </a:r>
            <a:r>
              <a:rPr kumimoji="1" lang="en-US" altLang="zh-CN"/>
              <a:t>AMS</a:t>
            </a:r>
            <a:r>
              <a:rPr kumimoji="1" lang="zh-CN" altLang="en-US"/>
              <a:t>知道的，如果是启动线程的话那没人管你。</a:t>
            </a:r>
            <a:endParaRPr kumimoji="1" lang="en-US" altLang="zh-CN"/>
          </a:p>
          <a:p>
            <a:r>
              <a:rPr kumimoji="1" lang="zh-CN" altLang="en-US"/>
              <a:t>所以接下来会给</a:t>
            </a:r>
            <a:r>
              <a:rPr kumimoji="1" lang="en-US" altLang="zh-CN"/>
              <a:t>AMS</a:t>
            </a:r>
            <a:r>
              <a:rPr kumimoji="1" lang="zh-CN" altLang="en-US"/>
              <a:t>发请求，怎么给</a:t>
            </a:r>
            <a:r>
              <a:rPr kumimoji="1" lang="en-US" altLang="zh-CN"/>
              <a:t>AMS</a:t>
            </a:r>
            <a:r>
              <a:rPr kumimoji="1" lang="zh-CN" altLang="en-US"/>
              <a:t>发请求呢？我们要拿到</a:t>
            </a:r>
            <a:r>
              <a:rPr kumimoji="1" lang="en-US" altLang="zh-CN"/>
              <a:t>AMS</a:t>
            </a:r>
            <a:r>
              <a:rPr kumimoji="1" lang="zh-CN" altLang="en-US"/>
              <a:t>的</a:t>
            </a:r>
            <a:r>
              <a:rPr kumimoji="1" lang="en-US" altLang="zh-CN"/>
              <a:t>binder</a:t>
            </a:r>
            <a:r>
              <a:rPr kumimoji="1" lang="zh-CN" altLang="en-US"/>
              <a:t>句柄。通过</a:t>
            </a:r>
            <a:r>
              <a:rPr kumimoji="1" lang="en-US" altLang="zh-CN"/>
              <a:t>ActivityManagerNative</a:t>
            </a:r>
            <a:r>
              <a:rPr kumimoji="1" lang="zh-CN" altLang="en-US"/>
              <a:t>的</a:t>
            </a:r>
            <a:r>
              <a:rPr kumimoji="1" lang="en-US" altLang="zh-CN"/>
              <a:t>getDefault</a:t>
            </a:r>
          </a:p>
          <a:p>
            <a:r>
              <a:rPr kumimoji="1" lang="zh-CN" altLang="en-US"/>
              <a:t>这个拿到的其实是</a:t>
            </a:r>
            <a:r>
              <a:rPr kumimoji="1" lang="en-US" altLang="zh-CN"/>
              <a:t>AMS</a:t>
            </a:r>
            <a:r>
              <a:rPr kumimoji="1" lang="zh-CN" altLang="en-US"/>
              <a:t>服务的代理对象，请求接下来就要通过</a:t>
            </a:r>
            <a:r>
              <a:rPr kumimoji="1" lang="en-US" altLang="zh-CN"/>
              <a:t>mRemote</a:t>
            </a:r>
            <a:r>
              <a:rPr kumimoji="1" lang="zh-CN" altLang="en-US"/>
              <a:t>的</a:t>
            </a:r>
            <a:r>
              <a:rPr kumimoji="1" lang="en-US" altLang="zh-CN"/>
              <a:t>transact</a:t>
            </a:r>
            <a:r>
              <a:rPr kumimoji="1" lang="zh-CN" altLang="en-US"/>
              <a:t>函数发出去了，注意，这带了一个请求码。</a:t>
            </a:r>
            <a:endParaRPr kumimoji="1" lang="en-US" altLang="zh-CN"/>
          </a:p>
          <a:p>
            <a:r>
              <a:rPr kumimoji="1" lang="zh-CN" altLang="en-US"/>
              <a:t>这个</a:t>
            </a:r>
            <a:r>
              <a:rPr kumimoji="1" lang="en-US" altLang="zh-CN"/>
              <a:t>transact</a:t>
            </a:r>
            <a:r>
              <a:rPr kumimoji="1" lang="zh-CN" altLang="en-US"/>
              <a:t>其实就是给所有的请求参数封装到一个</a:t>
            </a:r>
            <a:r>
              <a:rPr kumimoji="1" lang="en-US" altLang="zh-CN"/>
              <a:t>parcel</a:t>
            </a:r>
            <a:r>
              <a:rPr kumimoji="1" lang="zh-CN" altLang="en-US"/>
              <a:t>里，然后写到</a:t>
            </a:r>
            <a:r>
              <a:rPr kumimoji="1" lang="en-US" altLang="zh-CN"/>
              <a:t>Binder</a:t>
            </a:r>
            <a:r>
              <a:rPr kumimoji="1" lang="zh-CN" altLang="en-US"/>
              <a:t>驱动，</a:t>
            </a:r>
            <a:r>
              <a:rPr kumimoji="1" lang="en-US" altLang="zh-CN"/>
              <a:t>binder</a:t>
            </a:r>
            <a:r>
              <a:rPr kumimoji="1" lang="zh-CN" altLang="en-US"/>
              <a:t>驱动再转发给</a:t>
            </a:r>
            <a:r>
              <a:rPr kumimoji="1" lang="en-US" altLang="zh-CN"/>
              <a:t>AMS</a:t>
            </a:r>
            <a:r>
              <a:rPr kumimoji="1" lang="zh-CN" altLang="en-US"/>
              <a:t>，</a:t>
            </a:r>
            <a:r>
              <a:rPr kumimoji="1" lang="en-US" altLang="zh-CN"/>
              <a:t>AMS</a:t>
            </a:r>
            <a:r>
              <a:rPr kumimoji="1" lang="zh-CN" altLang="en-US"/>
              <a:t>就收到了</a:t>
            </a:r>
            <a:r>
              <a:rPr kumimoji="1" lang="en-US" altLang="zh-CN"/>
              <a:t>onTransact</a:t>
            </a:r>
            <a:r>
              <a:rPr kumimoji="1" lang="zh-CN" altLang="en-US"/>
              <a:t>回调，</a:t>
            </a:r>
            <a:endParaRPr kumimoji="1" lang="en-US" altLang="zh-CN"/>
          </a:p>
          <a:p>
            <a:r>
              <a:rPr kumimoji="1" lang="zh-CN" altLang="en-US"/>
              <a:t>然后就给所有的请求参数从</a:t>
            </a:r>
            <a:r>
              <a:rPr kumimoji="1" lang="en-US" altLang="zh-CN"/>
              <a:t>parcel</a:t>
            </a:r>
            <a:r>
              <a:rPr kumimoji="1" lang="zh-CN" altLang="en-US"/>
              <a:t>里取出来，再根据这个请求码做相应的处理。</a:t>
            </a:r>
            <a:endParaRPr kumimoji="1" lang="en-US" altLang="zh-CN"/>
          </a:p>
          <a:p>
            <a:endParaRPr kumimoji="1" lang="en-US" altLang="zh-CN"/>
          </a:p>
          <a:p>
            <a:r>
              <a:rPr kumimoji="1" lang="zh-CN" altLang="en-US"/>
              <a:t>我们看到这调用了</a:t>
            </a:r>
            <a:r>
              <a:rPr kumimoji="1" lang="en-US" altLang="zh-CN"/>
              <a:t>AMS</a:t>
            </a:r>
            <a:r>
              <a:rPr kumimoji="1" lang="zh-CN" altLang="en-US"/>
              <a:t>中的</a:t>
            </a:r>
            <a:r>
              <a:rPr kumimoji="1" lang="en-US" altLang="zh-CN"/>
              <a:t>startActivity</a:t>
            </a:r>
            <a:r>
              <a:rPr kumimoji="1" lang="zh-CN" altLang="en-US"/>
              <a:t>，</a:t>
            </a:r>
            <a:endParaRPr kumimoji="1" lang="en-US" altLang="zh-CN"/>
          </a:p>
          <a:p>
            <a:endParaRPr kumimoji="1" lang="zh-CN" altLang="en-US"/>
          </a:p>
        </p:txBody>
      </p:sp>
      <p:sp>
        <p:nvSpPr>
          <p:cNvPr id="4" name="灯片编号占位符 3"/>
          <p:cNvSpPr>
            <a:spLocks noGrp="1"/>
          </p:cNvSpPr>
          <p:nvPr>
            <p:ph type="sldNum" sz="quarter" idx="5"/>
          </p:nvPr>
        </p:nvSpPr>
        <p:spPr/>
        <p:txBody>
          <a:bodyPr/>
          <a:lstStyle/>
          <a:p>
            <a:fld id="{CFC872F5-4473-C04C-A64D-A8C4458C731E}" type="slidenum">
              <a:t>4</a:t>
            </a:fld>
            <a:endParaRPr kumimoji="1" lang="zh-CN" altLang="en-US"/>
          </a:p>
        </p:txBody>
      </p:sp>
    </p:spTree>
    <p:extLst>
      <p:ext uri="{BB962C8B-B14F-4D97-AF65-F5344CB8AC3E}">
        <p14:creationId xmlns:p14="http://schemas.microsoft.com/office/powerpoint/2010/main" val="3100364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AMS</a:t>
            </a:r>
            <a:r>
              <a:rPr kumimoji="1" lang="zh-CN" altLang="en-US"/>
              <a:t>里面处理</a:t>
            </a:r>
            <a:r>
              <a:rPr kumimoji="1" lang="en-US" altLang="zh-CN"/>
              <a:t>startActivity</a:t>
            </a:r>
            <a:r>
              <a:rPr kumimoji="1" lang="zh-CN" altLang="en-US"/>
              <a:t>代码非常复杂，就是这个函数，首先查询这个</a:t>
            </a:r>
            <a:r>
              <a:rPr kumimoji="1" lang="en-US" altLang="zh-CN"/>
              <a:t>Activity</a:t>
            </a:r>
            <a:r>
              <a:rPr kumimoji="1" lang="zh-CN" altLang="en-US"/>
              <a:t>对应的进程启动没有，如果启动了就调</a:t>
            </a:r>
            <a:r>
              <a:rPr kumimoji="1" lang="en-US" altLang="zh-CN"/>
              <a:t>realStartActivityLocked</a:t>
            </a:r>
            <a:r>
              <a:rPr kumimoji="1" lang="zh-CN" altLang="en-US"/>
              <a:t>去真正地启动</a:t>
            </a:r>
            <a:r>
              <a:rPr kumimoji="1" lang="en-US" altLang="zh-CN"/>
              <a:t>Activity</a:t>
            </a:r>
            <a:r>
              <a:rPr kumimoji="1" lang="zh-CN" altLang="en-US"/>
              <a:t>，如果没启动呢，就先启动进程吧，调的这个</a:t>
            </a:r>
            <a:r>
              <a:rPr kumimoji="1" lang="en-US" altLang="zh-CN"/>
              <a:t>startProcessLocked</a:t>
            </a:r>
            <a:r>
              <a:rPr kumimoji="1" lang="zh-CN" altLang="en-US"/>
              <a:t>。</a:t>
            </a:r>
            <a:endParaRPr kumimoji="1" lang="en-US" altLang="zh-CN"/>
          </a:p>
          <a:p>
            <a:endParaRPr kumimoji="1" lang="en-US" altLang="zh-CN"/>
          </a:p>
          <a:p>
            <a:r>
              <a:rPr kumimoji="1" lang="zh-CN" altLang="en-US"/>
              <a:t>这因为是冷启动，所以进程还没启动呢，咱们先启动进程，关于进程启动部分，咱们前面已经讲过了，这再回顾一下，</a:t>
            </a:r>
            <a:endParaRPr kumimoji="1" lang="en-US" altLang="zh-CN"/>
          </a:p>
        </p:txBody>
      </p:sp>
      <p:sp>
        <p:nvSpPr>
          <p:cNvPr id="4" name="灯片编号占位符 3"/>
          <p:cNvSpPr>
            <a:spLocks noGrp="1"/>
          </p:cNvSpPr>
          <p:nvPr>
            <p:ph type="sldNum" sz="quarter" idx="5"/>
          </p:nvPr>
        </p:nvSpPr>
        <p:spPr/>
        <p:txBody>
          <a:bodyPr/>
          <a:lstStyle/>
          <a:p>
            <a:fld id="{CFC872F5-4473-C04C-A64D-A8C4458C731E}" type="slidenum">
              <a:t>5</a:t>
            </a:fld>
            <a:endParaRPr kumimoji="1" lang="zh-CN" altLang="en-US"/>
          </a:p>
        </p:txBody>
      </p:sp>
    </p:spTree>
    <p:extLst>
      <p:ext uri="{BB962C8B-B14F-4D97-AF65-F5344CB8AC3E}">
        <p14:creationId xmlns:p14="http://schemas.microsoft.com/office/powerpoint/2010/main" val="3459503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首先</a:t>
            </a:r>
            <a:r>
              <a:rPr kumimoji="1" lang="en-US" altLang="zh-CN"/>
              <a:t>AMS</a:t>
            </a:r>
            <a:r>
              <a:rPr kumimoji="1" lang="zh-CN" altLang="en-US"/>
              <a:t>通过</a:t>
            </a:r>
            <a:r>
              <a:rPr kumimoji="1" lang="en-US" altLang="zh-CN"/>
              <a:t>socket</a:t>
            </a:r>
            <a:r>
              <a:rPr kumimoji="1" lang="zh-CN" altLang="en-US"/>
              <a:t>向</a:t>
            </a:r>
            <a:r>
              <a:rPr kumimoji="1" lang="en-US" altLang="zh-CN"/>
              <a:t>Zygote</a:t>
            </a:r>
            <a:r>
              <a:rPr kumimoji="1" lang="zh-CN" altLang="en-US"/>
              <a:t>进程发出启动应用进程的请求，</a:t>
            </a:r>
            <a:r>
              <a:rPr kumimoji="1" lang="en-US" altLang="zh-CN"/>
              <a:t>zygote</a:t>
            </a:r>
            <a:r>
              <a:rPr kumimoji="1" lang="zh-CN" altLang="en-US"/>
              <a:t>收到之后会启动应用级进程，这个应用的入口函数是</a:t>
            </a:r>
            <a:r>
              <a:rPr kumimoji="1" lang="en-US" altLang="zh-CN"/>
              <a:t>ActivityThread</a:t>
            </a:r>
            <a:r>
              <a:rPr kumimoji="1" lang="zh-CN" altLang="en-US"/>
              <a:t>类的</a:t>
            </a:r>
            <a:r>
              <a:rPr kumimoji="1" lang="en-US" altLang="zh-CN"/>
              <a:t>main</a:t>
            </a:r>
            <a:r>
              <a:rPr kumimoji="1" lang="zh-CN" altLang="en-US"/>
              <a:t>函数，在里面会调</a:t>
            </a:r>
            <a:r>
              <a:rPr kumimoji="1" lang="en-US" altLang="zh-CN"/>
              <a:t>AMS</a:t>
            </a:r>
            <a:r>
              <a:rPr kumimoji="1" lang="zh-CN" altLang="en-US"/>
              <a:t>的</a:t>
            </a:r>
            <a:r>
              <a:rPr kumimoji="1" lang="en-US" altLang="zh-CN"/>
              <a:t>attachApplication</a:t>
            </a:r>
            <a:r>
              <a:rPr kumimoji="1" lang="zh-CN" altLang="en-US"/>
              <a:t>，给应用自己的</a:t>
            </a:r>
            <a:r>
              <a:rPr kumimoji="1" lang="en-US" altLang="zh-CN"/>
              <a:t>ApplicationThread</a:t>
            </a:r>
            <a:r>
              <a:rPr kumimoji="1" lang="zh-CN" altLang="en-US"/>
              <a:t>这个</a:t>
            </a:r>
            <a:r>
              <a:rPr kumimoji="1" lang="en-US" altLang="zh-CN"/>
              <a:t>binder</a:t>
            </a:r>
            <a:r>
              <a:rPr kumimoji="1" lang="zh-CN" altLang="en-US"/>
              <a:t>句柄注册给</a:t>
            </a:r>
            <a:r>
              <a:rPr kumimoji="1" lang="en-US" altLang="zh-CN"/>
              <a:t>AMS</a:t>
            </a:r>
            <a:r>
              <a:rPr kumimoji="1" lang="zh-CN" altLang="en-US"/>
              <a:t>，便于之后和</a:t>
            </a:r>
            <a:r>
              <a:rPr kumimoji="1" lang="en-US" altLang="zh-CN"/>
              <a:t>AMS</a:t>
            </a:r>
            <a:r>
              <a:rPr kumimoji="1" lang="zh-CN" altLang="en-US"/>
              <a:t>进行双向调用。我们再来看</a:t>
            </a:r>
            <a:r>
              <a:rPr kumimoji="1" lang="en-US" altLang="zh-CN"/>
              <a:t>attachApplication</a:t>
            </a:r>
            <a:r>
              <a:rPr kumimoji="1" lang="zh-CN" altLang="en-US"/>
              <a:t>做了什么？</a:t>
            </a:r>
          </a:p>
        </p:txBody>
      </p:sp>
      <p:sp>
        <p:nvSpPr>
          <p:cNvPr id="4" name="灯片编号占位符 3"/>
          <p:cNvSpPr>
            <a:spLocks noGrp="1"/>
          </p:cNvSpPr>
          <p:nvPr>
            <p:ph type="sldNum" sz="quarter" idx="5"/>
          </p:nvPr>
        </p:nvSpPr>
        <p:spPr/>
        <p:txBody>
          <a:bodyPr/>
          <a:lstStyle/>
          <a:p>
            <a:fld id="{CFC872F5-4473-C04C-A64D-A8C4458C731E}" type="slidenum">
              <a:rPr lang="en-US" altLang="zh-CN"/>
              <a:t>6</a:t>
            </a:fld>
            <a:endParaRPr kumimoji="1" lang="zh-CN" altLang="en-US"/>
          </a:p>
        </p:txBody>
      </p:sp>
    </p:spTree>
    <p:extLst>
      <p:ext uri="{BB962C8B-B14F-4D97-AF65-F5344CB8AC3E}">
        <p14:creationId xmlns:p14="http://schemas.microsoft.com/office/powerpoint/2010/main" val="2202551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AMS</a:t>
            </a:r>
            <a:r>
              <a:rPr kumimoji="1" lang="zh-CN" altLang="en-US"/>
              <a:t>在收到应用发过来的</a:t>
            </a:r>
            <a:r>
              <a:rPr kumimoji="1" lang="en-US" altLang="zh-CN"/>
              <a:t>attachApplication</a:t>
            </a:r>
            <a:r>
              <a:rPr kumimoji="1" lang="zh-CN" altLang="en-US"/>
              <a:t>之后会调到这的</a:t>
            </a:r>
            <a:r>
              <a:rPr kumimoji="1" lang="en-US" altLang="zh-CN"/>
              <a:t>attachApplicationLocked</a:t>
            </a:r>
            <a:r>
              <a:rPr kumimoji="1" lang="zh-CN" altLang="en-US"/>
              <a:t>函数，里面我们暂时只关注这么两件事，一个是</a:t>
            </a:r>
            <a:r>
              <a:rPr kumimoji="1" lang="en-US" altLang="zh-CN"/>
              <a:t>bindApplication</a:t>
            </a:r>
            <a:r>
              <a:rPr kumimoji="1" lang="zh-CN" altLang="en-US"/>
              <a:t>，这个是调到应用端的，让应用端初始化</a:t>
            </a:r>
            <a:r>
              <a:rPr kumimoji="1" lang="en-US" altLang="zh-CN"/>
              <a:t>Application</a:t>
            </a:r>
            <a:r>
              <a:rPr kumimoji="1" lang="zh-CN" altLang="en-US"/>
              <a:t>。下面这个函数就可以用来启动咱们之前因为进程没启动，而暂时搁置的那个</a:t>
            </a:r>
            <a:r>
              <a:rPr kumimoji="1" lang="en-US" altLang="zh-CN"/>
              <a:t>Activity</a:t>
            </a:r>
            <a:r>
              <a:rPr kumimoji="1" lang="zh-CN" altLang="en-US"/>
              <a:t>。</a:t>
            </a:r>
            <a:endParaRPr kumimoji="1" lang="en-US" altLang="zh-CN"/>
          </a:p>
          <a:p>
            <a:endParaRPr kumimoji="1" lang="en-US" altLang="zh-CN"/>
          </a:p>
          <a:p>
            <a:r>
              <a:rPr kumimoji="1" lang="zh-CN" altLang="en-US"/>
              <a:t>这里咱们省略了一些逻辑，直接看重点，首先从历史记录里找到最近的这个</a:t>
            </a:r>
            <a:r>
              <a:rPr kumimoji="1" lang="en-US" altLang="zh-CN"/>
              <a:t>Activity</a:t>
            </a:r>
            <a:r>
              <a:rPr kumimoji="1" lang="zh-CN" altLang="en-US"/>
              <a:t>，然后给他启动起来，调的是</a:t>
            </a:r>
            <a:r>
              <a:rPr kumimoji="1" lang="en-US" altLang="zh-CN"/>
              <a:t>realStartActivityLocked</a:t>
            </a:r>
            <a:r>
              <a:rPr kumimoji="1" lang="zh-CN" altLang="en-US"/>
              <a:t>，我们前面说了，</a:t>
            </a:r>
            <a:endParaRPr kumimoji="1" lang="en-US" altLang="zh-CN"/>
          </a:p>
          <a:p>
            <a:r>
              <a:rPr kumimoji="1" lang="zh-CN" altLang="en-US"/>
              <a:t>这个</a:t>
            </a:r>
            <a:r>
              <a:rPr kumimoji="1" lang="en-US" altLang="zh-CN"/>
              <a:t>realStartActivityLocked</a:t>
            </a:r>
            <a:r>
              <a:rPr kumimoji="1" lang="zh-CN" altLang="en-US"/>
              <a:t>是真正用来启动</a:t>
            </a:r>
            <a:r>
              <a:rPr kumimoji="1" lang="en-US" altLang="zh-CN"/>
              <a:t>Activity</a:t>
            </a:r>
            <a:r>
              <a:rPr kumimoji="1" lang="zh-CN" altLang="en-US"/>
              <a:t>的，我们看下他的实现，</a:t>
            </a:r>
          </a:p>
        </p:txBody>
      </p:sp>
      <p:sp>
        <p:nvSpPr>
          <p:cNvPr id="4" name="灯片编号占位符 3"/>
          <p:cNvSpPr>
            <a:spLocks noGrp="1"/>
          </p:cNvSpPr>
          <p:nvPr>
            <p:ph type="sldNum" sz="quarter" idx="5"/>
          </p:nvPr>
        </p:nvSpPr>
        <p:spPr/>
        <p:txBody>
          <a:bodyPr/>
          <a:lstStyle/>
          <a:p>
            <a:fld id="{CFC872F5-4473-C04C-A64D-A8C4458C731E}" type="slidenum">
              <a:rPr lang="en-US" altLang="zh-CN"/>
              <a:t>7</a:t>
            </a:fld>
            <a:endParaRPr kumimoji="1" lang="zh-CN" altLang="en-US"/>
          </a:p>
        </p:txBody>
      </p:sp>
    </p:spTree>
    <p:extLst>
      <p:ext uri="{BB962C8B-B14F-4D97-AF65-F5344CB8AC3E}">
        <p14:creationId xmlns:p14="http://schemas.microsoft.com/office/powerpoint/2010/main" val="1653520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这里的</a:t>
            </a:r>
            <a:r>
              <a:rPr kumimoji="1" lang="en-US" altLang="zh-CN"/>
              <a:t>app</a:t>
            </a:r>
            <a:r>
              <a:rPr kumimoji="1" lang="zh-CN" altLang="en-US"/>
              <a:t>是</a:t>
            </a:r>
            <a:r>
              <a:rPr kumimoji="1" lang="en-US" altLang="zh-CN"/>
              <a:t>ProcessRecord</a:t>
            </a:r>
            <a:r>
              <a:rPr kumimoji="1" lang="zh-CN" altLang="en-US"/>
              <a:t>，对应的一个应用进程，</a:t>
            </a:r>
            <a:r>
              <a:rPr kumimoji="1" lang="en-US" altLang="zh-CN"/>
              <a:t>thread</a:t>
            </a:r>
            <a:r>
              <a:rPr kumimoji="1" lang="zh-CN" altLang="en-US"/>
              <a:t>对应的是一个</a:t>
            </a:r>
            <a:r>
              <a:rPr kumimoji="1" lang="en-US" altLang="zh-CN"/>
              <a:t>binder</a:t>
            </a:r>
            <a:r>
              <a:rPr kumimoji="1" lang="zh-CN" altLang="en-US"/>
              <a:t>句柄，类型是</a:t>
            </a:r>
            <a:r>
              <a:rPr kumimoji="1" lang="en-US" altLang="zh-CN"/>
              <a:t>ApplicationThread</a:t>
            </a:r>
            <a:r>
              <a:rPr kumimoji="1" lang="zh-CN" altLang="en-US"/>
              <a:t>，这个是应用进程启动的时候注册给</a:t>
            </a:r>
            <a:r>
              <a:rPr kumimoji="1" lang="en-US" altLang="zh-CN"/>
              <a:t>AMS</a:t>
            </a:r>
            <a:r>
              <a:rPr kumimoji="1" lang="zh-CN" altLang="en-US"/>
              <a:t>的。</a:t>
            </a:r>
            <a:endParaRPr kumimoji="1" lang="en-US" altLang="zh-CN"/>
          </a:p>
          <a:p>
            <a:r>
              <a:rPr kumimoji="1" lang="zh-CN" altLang="en-US"/>
              <a:t>用来干什么的呢，主要是用来给</a:t>
            </a:r>
            <a:r>
              <a:rPr kumimoji="1" lang="en-US" altLang="zh-CN"/>
              <a:t>AMS</a:t>
            </a:r>
            <a:r>
              <a:rPr kumimoji="1" lang="zh-CN" altLang="en-US"/>
              <a:t>向应用发请求的，比如说这的这个</a:t>
            </a:r>
            <a:r>
              <a:rPr kumimoji="1" lang="en-US" altLang="zh-CN"/>
              <a:t>scheduleLaunchActivity</a:t>
            </a:r>
            <a:r>
              <a:rPr kumimoji="1" lang="zh-CN" altLang="en-US"/>
              <a:t>函数，就是由</a:t>
            </a:r>
            <a:r>
              <a:rPr kumimoji="1" lang="en-US" altLang="zh-CN"/>
              <a:t>AMS</a:t>
            </a:r>
            <a:r>
              <a:rPr kumimoji="1" lang="zh-CN" altLang="en-US"/>
              <a:t>主动发起，应用进程来执行的，这个函数什么意思呢，意思就是说你可以开始加载</a:t>
            </a:r>
            <a:r>
              <a:rPr kumimoji="1" lang="en-US" altLang="zh-CN"/>
              <a:t>Activity</a:t>
            </a:r>
            <a:r>
              <a:rPr kumimoji="1" lang="zh-CN" altLang="en-US"/>
              <a:t>了。</a:t>
            </a:r>
            <a:endParaRPr kumimoji="1" lang="en-US" altLang="zh-CN"/>
          </a:p>
          <a:p>
            <a:endParaRPr kumimoji="1" lang="en-US" altLang="zh-CN"/>
          </a:p>
          <a:p>
            <a:r>
              <a:rPr kumimoji="1" lang="zh-CN" altLang="en-US"/>
              <a:t>我们来看一下应用这边是怎么处理的，在收到请求之后，没有立即处理，而是给请求封装成一个消息，丢到主线程。主线程又是怎么处理的呢？</a:t>
            </a:r>
            <a:endParaRPr kumimoji="1" lang="en-US" altLang="zh-CN"/>
          </a:p>
        </p:txBody>
      </p:sp>
      <p:sp>
        <p:nvSpPr>
          <p:cNvPr id="4" name="灯片编号占位符 3"/>
          <p:cNvSpPr>
            <a:spLocks noGrp="1"/>
          </p:cNvSpPr>
          <p:nvPr>
            <p:ph type="sldNum" sz="quarter" idx="5"/>
          </p:nvPr>
        </p:nvSpPr>
        <p:spPr/>
        <p:txBody>
          <a:bodyPr/>
          <a:lstStyle/>
          <a:p>
            <a:fld id="{CFC872F5-4473-C04C-A64D-A8C4458C731E}" type="slidenum">
              <a:t>8</a:t>
            </a:fld>
            <a:endParaRPr kumimoji="1" lang="zh-CN" altLang="en-US"/>
          </a:p>
        </p:txBody>
      </p:sp>
    </p:spTree>
    <p:extLst>
      <p:ext uri="{BB962C8B-B14F-4D97-AF65-F5344CB8AC3E}">
        <p14:creationId xmlns:p14="http://schemas.microsoft.com/office/powerpoint/2010/main" val="3383996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这坨代码是主线程收到消息以后的处理过程，</a:t>
            </a:r>
            <a:endParaRPr kumimoji="1" lang="en-US" altLang="zh-CN"/>
          </a:p>
          <a:p>
            <a:r>
              <a:rPr kumimoji="1" lang="zh-CN" altLang="en-US"/>
              <a:t>这个</a:t>
            </a:r>
            <a:r>
              <a:rPr kumimoji="1" lang="en-US" altLang="zh-CN"/>
              <a:t>getPackageInfoNoCheck</a:t>
            </a:r>
            <a:r>
              <a:rPr kumimoji="1" lang="zh-CN" altLang="en-US"/>
              <a:t>函数呢是要生成一个</a:t>
            </a:r>
            <a:r>
              <a:rPr kumimoji="1" lang="en-US" altLang="zh-CN"/>
              <a:t>LoadedApk</a:t>
            </a:r>
            <a:r>
              <a:rPr kumimoji="1" lang="zh-CN" altLang="en-US"/>
              <a:t>对象，这个是保存了</a:t>
            </a:r>
            <a:r>
              <a:rPr kumimoji="1" lang="en-US" altLang="zh-CN"/>
              <a:t>apk</a:t>
            </a:r>
            <a:r>
              <a:rPr kumimoji="1" lang="zh-CN" altLang="en-US"/>
              <a:t>的信息，因为之后创建</a:t>
            </a:r>
            <a:r>
              <a:rPr kumimoji="1" lang="en-US" altLang="zh-CN"/>
              <a:t>Activity</a:t>
            </a:r>
            <a:r>
              <a:rPr kumimoji="1" lang="zh-CN" altLang="en-US"/>
              <a:t>，要用一个</a:t>
            </a:r>
            <a:r>
              <a:rPr kumimoji="1" lang="en-US" altLang="zh-CN"/>
              <a:t>DexClassLoader</a:t>
            </a:r>
            <a:r>
              <a:rPr kumimoji="1" lang="zh-CN" altLang="en-US"/>
              <a:t>，去加载</a:t>
            </a:r>
            <a:r>
              <a:rPr kumimoji="1" lang="en-US" altLang="zh-CN"/>
              <a:t>apk</a:t>
            </a:r>
            <a:r>
              <a:rPr kumimoji="1" lang="zh-CN" altLang="en-US"/>
              <a:t>里面的</a:t>
            </a:r>
            <a:r>
              <a:rPr kumimoji="1" lang="en-US" altLang="zh-CN"/>
              <a:t>Activity</a:t>
            </a:r>
            <a:r>
              <a:rPr kumimoji="1" lang="zh-CN" altLang="en-US"/>
              <a:t>类，所以这里先准备好。</a:t>
            </a:r>
            <a:endParaRPr kumimoji="1" lang="en-US" altLang="zh-CN"/>
          </a:p>
          <a:p>
            <a:endParaRPr kumimoji="1" lang="en-US" altLang="zh-CN"/>
          </a:p>
          <a:p>
            <a:r>
              <a:rPr kumimoji="1" lang="zh-CN" altLang="en-US"/>
              <a:t>接下来调用</a:t>
            </a:r>
            <a:r>
              <a:rPr kumimoji="1" lang="en-US" altLang="zh-CN"/>
              <a:t>handleLaunchActivity</a:t>
            </a:r>
            <a:r>
              <a:rPr kumimoji="1" lang="zh-CN" altLang="en-US"/>
              <a:t>，这个函数就是真正开始创建</a:t>
            </a:r>
            <a:r>
              <a:rPr kumimoji="1" lang="en-US" altLang="zh-CN"/>
              <a:t>Activity</a:t>
            </a:r>
            <a:r>
              <a:rPr kumimoji="1" lang="zh-CN" altLang="en-US"/>
              <a:t>，回调生命周期了。分成两个函数来做的，首先</a:t>
            </a:r>
            <a:r>
              <a:rPr kumimoji="1" lang="en-US" altLang="zh-CN"/>
              <a:t>performLaunchActivity</a:t>
            </a:r>
            <a:r>
              <a:rPr kumimoji="1" lang="zh-CN" altLang="en-US"/>
              <a:t>，</a:t>
            </a:r>
          </a:p>
        </p:txBody>
      </p:sp>
      <p:sp>
        <p:nvSpPr>
          <p:cNvPr id="4" name="灯片编号占位符 3"/>
          <p:cNvSpPr>
            <a:spLocks noGrp="1"/>
          </p:cNvSpPr>
          <p:nvPr>
            <p:ph type="sldNum" sz="quarter" idx="5"/>
          </p:nvPr>
        </p:nvSpPr>
        <p:spPr/>
        <p:txBody>
          <a:bodyPr/>
          <a:lstStyle/>
          <a:p>
            <a:fld id="{CFC872F5-4473-C04C-A64D-A8C4458C731E}" type="slidenum">
              <a:t>9</a:t>
            </a:fld>
            <a:endParaRPr kumimoji="1" lang="zh-CN" altLang="en-US"/>
          </a:p>
        </p:txBody>
      </p:sp>
    </p:spTree>
    <p:extLst>
      <p:ext uri="{BB962C8B-B14F-4D97-AF65-F5344CB8AC3E}">
        <p14:creationId xmlns:p14="http://schemas.microsoft.com/office/powerpoint/2010/main" val="990515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DBAF616C-95DA-C745-918B-ADC8EAE5F57B}" type="datetimeFigureOut">
              <a:rPr lang="en-US" altLang="zh-CN"/>
              <a:t>3/6/19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31C978A-9F01-AE4A-9CFA-42FDB6664C1F}" type="slidenum">
              <a:rPr lang="en-US" altLang="zh-CN"/>
              <a:t>‹#›</a:t>
            </a:fld>
            <a:endParaRPr kumimoji="1" lang="zh-CN" altLang="en-US"/>
          </a:p>
        </p:txBody>
      </p:sp>
    </p:spTree>
    <p:extLst>
      <p:ext uri="{BB962C8B-B14F-4D97-AF65-F5344CB8AC3E}">
        <p14:creationId xmlns:p14="http://schemas.microsoft.com/office/powerpoint/2010/main" val="725897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dirty="0"/>
              <a:t>单击此处编辑母版文本样式
二级
三级
四级
五级</a:t>
            </a:r>
            <a:endParaRPr lang="en-US" dirty="0"/>
          </a:p>
        </p:txBody>
      </p:sp>
      <p:sp>
        <p:nvSpPr>
          <p:cNvPr id="4" name="Date Placeholder 3"/>
          <p:cNvSpPr>
            <a:spLocks noGrp="1"/>
          </p:cNvSpPr>
          <p:nvPr>
            <p:ph type="dt" sz="half" idx="10"/>
          </p:nvPr>
        </p:nvSpPr>
        <p:spPr/>
        <p:txBody>
          <a:bodyPr/>
          <a:lstStyle/>
          <a:p>
            <a:fld id="{DBAF616C-95DA-C745-918B-ADC8EAE5F57B}" type="datetimeFigureOut">
              <a:rPr lang="en-US" altLang="zh-CN"/>
              <a:t>3/6/19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31C978A-9F01-AE4A-9CFA-42FDB6664C1F}" type="slidenum">
              <a:rPr lang="en-US" altLang="zh-CN"/>
              <a:t>‹#›</a:t>
            </a:fld>
            <a:endParaRPr kumimoji="1" lang="zh-CN" altLang="en-US"/>
          </a:p>
        </p:txBody>
      </p:sp>
    </p:spTree>
    <p:extLst>
      <p:ext uri="{BB962C8B-B14F-4D97-AF65-F5344CB8AC3E}">
        <p14:creationId xmlns:p14="http://schemas.microsoft.com/office/powerpoint/2010/main" val="301403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dirty="0"/>
              <a:t>单击此处编辑母版文本样式
二级
三级
四级
五级</a:t>
            </a:r>
            <a:endParaRPr lang="en-US" dirty="0"/>
          </a:p>
        </p:txBody>
      </p:sp>
      <p:sp>
        <p:nvSpPr>
          <p:cNvPr id="4" name="Date Placeholder 3"/>
          <p:cNvSpPr>
            <a:spLocks noGrp="1"/>
          </p:cNvSpPr>
          <p:nvPr>
            <p:ph type="dt" sz="half" idx="10"/>
          </p:nvPr>
        </p:nvSpPr>
        <p:spPr/>
        <p:txBody>
          <a:bodyPr/>
          <a:lstStyle/>
          <a:p>
            <a:fld id="{DBAF616C-95DA-C745-918B-ADC8EAE5F57B}" type="datetimeFigureOut">
              <a:rPr lang="en-US" altLang="zh-CN"/>
              <a:t>3/6/19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31C978A-9F01-AE4A-9CFA-42FDB6664C1F}" type="slidenum">
              <a:rPr lang="en-US" altLang="zh-CN"/>
              <a:t>‹#›</a:t>
            </a:fld>
            <a:endParaRPr kumimoji="1" lang="zh-CN" altLang="en-US"/>
          </a:p>
        </p:txBody>
      </p:sp>
    </p:spTree>
    <p:extLst>
      <p:ext uri="{BB962C8B-B14F-4D97-AF65-F5344CB8AC3E}">
        <p14:creationId xmlns:p14="http://schemas.microsoft.com/office/powerpoint/2010/main" val="1462876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a:t>单击此处编辑母版文本样式
二级
三级
四级
五级</a:t>
            </a:r>
            <a:endParaRPr lang="en-US" dirty="0"/>
          </a:p>
        </p:txBody>
      </p:sp>
      <p:sp>
        <p:nvSpPr>
          <p:cNvPr id="4" name="Date Placeholder 3"/>
          <p:cNvSpPr>
            <a:spLocks noGrp="1"/>
          </p:cNvSpPr>
          <p:nvPr>
            <p:ph type="dt" sz="half" idx="10"/>
          </p:nvPr>
        </p:nvSpPr>
        <p:spPr/>
        <p:txBody>
          <a:bodyPr/>
          <a:lstStyle/>
          <a:p>
            <a:fld id="{DBAF616C-95DA-C745-918B-ADC8EAE5F57B}" type="datetimeFigureOut">
              <a:rPr lang="en-US" altLang="zh-CN"/>
              <a:t>3/6/19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31C978A-9F01-AE4A-9CFA-42FDB6664C1F}" type="slidenum">
              <a:rPr lang="en-US" altLang="zh-CN"/>
              <a:t>‹#›</a:t>
            </a:fld>
            <a:endParaRPr kumimoji="1" lang="zh-CN" altLang="en-US"/>
          </a:p>
        </p:txBody>
      </p:sp>
    </p:spTree>
    <p:extLst>
      <p:ext uri="{BB962C8B-B14F-4D97-AF65-F5344CB8AC3E}">
        <p14:creationId xmlns:p14="http://schemas.microsoft.com/office/powerpoint/2010/main" val="3695028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
二级
三级
四级
五级</a:t>
            </a:r>
            <a:endParaRPr lang="en-US" dirty="0"/>
          </a:p>
        </p:txBody>
      </p:sp>
      <p:sp>
        <p:nvSpPr>
          <p:cNvPr id="4" name="Date Placeholder 3"/>
          <p:cNvSpPr>
            <a:spLocks noGrp="1"/>
          </p:cNvSpPr>
          <p:nvPr>
            <p:ph type="dt" sz="half" idx="10"/>
          </p:nvPr>
        </p:nvSpPr>
        <p:spPr/>
        <p:txBody>
          <a:bodyPr/>
          <a:lstStyle/>
          <a:p>
            <a:fld id="{DBAF616C-95DA-C745-918B-ADC8EAE5F57B}" type="datetimeFigureOut">
              <a:rPr lang="en-US" altLang="zh-CN"/>
              <a:t>3/6/19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31C978A-9F01-AE4A-9CFA-42FDB6664C1F}" type="slidenum">
              <a:rPr lang="en-US" altLang="zh-CN"/>
              <a:t>‹#›</a:t>
            </a:fld>
            <a:endParaRPr kumimoji="1" lang="zh-CN" altLang="en-US"/>
          </a:p>
        </p:txBody>
      </p:sp>
    </p:spTree>
    <p:extLst>
      <p:ext uri="{BB962C8B-B14F-4D97-AF65-F5344CB8AC3E}">
        <p14:creationId xmlns:p14="http://schemas.microsoft.com/office/powerpoint/2010/main" val="2810559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dirty="0"/>
              <a:t>单击此处编辑母版文本样式
二级
三级
四级
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dirty="0"/>
              <a:t>单击此处编辑母版文本样式
二级
三级
四级
五级</a:t>
            </a:r>
            <a:endParaRPr lang="en-US" dirty="0"/>
          </a:p>
        </p:txBody>
      </p:sp>
      <p:sp>
        <p:nvSpPr>
          <p:cNvPr id="5" name="Date Placeholder 4"/>
          <p:cNvSpPr>
            <a:spLocks noGrp="1"/>
          </p:cNvSpPr>
          <p:nvPr>
            <p:ph type="dt" sz="half" idx="10"/>
          </p:nvPr>
        </p:nvSpPr>
        <p:spPr/>
        <p:txBody>
          <a:bodyPr/>
          <a:lstStyle/>
          <a:p>
            <a:fld id="{DBAF616C-95DA-C745-918B-ADC8EAE5F57B}" type="datetimeFigureOut">
              <a:rPr lang="en-US" altLang="zh-CN"/>
              <a:t>3/6/19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A31C978A-9F01-AE4A-9CFA-42FDB6664C1F}" type="slidenum">
              <a:rPr lang="en-US" altLang="zh-CN"/>
              <a:t>‹#›</a:t>
            </a:fld>
            <a:endParaRPr kumimoji="1" lang="zh-CN" altLang="en-US"/>
          </a:p>
        </p:txBody>
      </p:sp>
    </p:spTree>
    <p:extLst>
      <p:ext uri="{BB962C8B-B14F-4D97-AF65-F5344CB8AC3E}">
        <p14:creationId xmlns:p14="http://schemas.microsoft.com/office/powerpoint/2010/main" val="160159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
二级
三级
四级
五级</a:t>
            </a:r>
            <a:endParaRPr lang="en-US" dirty="0"/>
          </a:p>
        </p:txBody>
      </p:sp>
      <p:sp>
        <p:nvSpPr>
          <p:cNvPr id="4" name="Content Placeholder 3"/>
          <p:cNvSpPr>
            <a:spLocks noGrp="1"/>
          </p:cNvSpPr>
          <p:nvPr>
            <p:ph sz="half" idx="2"/>
          </p:nvPr>
        </p:nvSpPr>
        <p:spPr>
          <a:xfrm>
            <a:off x="629842" y="1878806"/>
            <a:ext cx="3868340" cy="2763441"/>
          </a:xfrm>
        </p:spPr>
        <p:txBody>
          <a:bodyPr/>
          <a:lstStyle/>
          <a:p>
            <a:pPr lvl="0"/>
            <a:r>
              <a:rPr lang="zh-CN" altLang="en-US" dirty="0"/>
              <a:t>单击此处编辑母版文本样式
二级
三级
四级
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
二级
三级
四级
五级</a:t>
            </a:r>
            <a:endParaRPr lang="en-US" dirty="0"/>
          </a:p>
        </p:txBody>
      </p:sp>
      <p:sp>
        <p:nvSpPr>
          <p:cNvPr id="6" name="Content Placeholder 5"/>
          <p:cNvSpPr>
            <a:spLocks noGrp="1"/>
          </p:cNvSpPr>
          <p:nvPr>
            <p:ph sz="quarter" idx="4"/>
          </p:nvPr>
        </p:nvSpPr>
        <p:spPr>
          <a:xfrm>
            <a:off x="4629150" y="1878806"/>
            <a:ext cx="3887391" cy="2763441"/>
          </a:xfrm>
        </p:spPr>
        <p:txBody>
          <a:bodyPr/>
          <a:lstStyle/>
          <a:p>
            <a:pPr lvl="0"/>
            <a:r>
              <a:rPr lang="zh-CN" altLang="en-US" dirty="0"/>
              <a:t>单击此处编辑母版文本样式
二级
三级
四级
五级</a:t>
            </a:r>
            <a:endParaRPr lang="en-US" dirty="0"/>
          </a:p>
        </p:txBody>
      </p:sp>
      <p:sp>
        <p:nvSpPr>
          <p:cNvPr id="7" name="Date Placeholder 6"/>
          <p:cNvSpPr>
            <a:spLocks noGrp="1"/>
          </p:cNvSpPr>
          <p:nvPr>
            <p:ph type="dt" sz="half" idx="10"/>
          </p:nvPr>
        </p:nvSpPr>
        <p:spPr/>
        <p:txBody>
          <a:bodyPr/>
          <a:lstStyle/>
          <a:p>
            <a:fld id="{DBAF616C-95DA-C745-918B-ADC8EAE5F57B}" type="datetimeFigureOut">
              <a:rPr lang="en-US" altLang="zh-CN"/>
              <a:t>3/6/19</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A31C978A-9F01-AE4A-9CFA-42FDB6664C1F}" type="slidenum">
              <a:rPr lang="en-US" altLang="zh-CN"/>
              <a:t>‹#›</a:t>
            </a:fld>
            <a:endParaRPr kumimoji="1" lang="zh-CN" altLang="en-US"/>
          </a:p>
        </p:txBody>
      </p:sp>
    </p:spTree>
    <p:extLst>
      <p:ext uri="{BB962C8B-B14F-4D97-AF65-F5344CB8AC3E}">
        <p14:creationId xmlns:p14="http://schemas.microsoft.com/office/powerpoint/2010/main" val="4062642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Date Placeholder 2"/>
          <p:cNvSpPr>
            <a:spLocks noGrp="1"/>
          </p:cNvSpPr>
          <p:nvPr>
            <p:ph type="dt" sz="half" idx="10"/>
          </p:nvPr>
        </p:nvSpPr>
        <p:spPr/>
        <p:txBody>
          <a:bodyPr/>
          <a:lstStyle/>
          <a:p>
            <a:fld id="{DBAF616C-95DA-C745-918B-ADC8EAE5F57B}" type="datetimeFigureOut">
              <a:rPr lang="en-US" altLang="zh-CN"/>
              <a:t>3/6/19</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A31C978A-9F01-AE4A-9CFA-42FDB6664C1F}" type="slidenum">
              <a:rPr lang="en-US" altLang="zh-CN"/>
              <a:t>‹#›</a:t>
            </a:fld>
            <a:endParaRPr kumimoji="1" lang="zh-CN" altLang="en-US"/>
          </a:p>
        </p:txBody>
      </p:sp>
    </p:spTree>
    <p:extLst>
      <p:ext uri="{BB962C8B-B14F-4D97-AF65-F5344CB8AC3E}">
        <p14:creationId xmlns:p14="http://schemas.microsoft.com/office/powerpoint/2010/main" val="959642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AF616C-95DA-C745-918B-ADC8EAE5F57B}" type="datetimeFigureOut">
              <a:rPr lang="en-US" altLang="zh-CN"/>
              <a:t>3/6/19</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A31C978A-9F01-AE4A-9CFA-42FDB6664C1F}" type="slidenum">
              <a:rPr lang="en-US" altLang="zh-CN"/>
              <a:t>‹#›</a:t>
            </a:fld>
            <a:endParaRPr kumimoji="1" lang="zh-CN" altLang="en-US"/>
          </a:p>
        </p:txBody>
      </p:sp>
    </p:spTree>
    <p:extLst>
      <p:ext uri="{BB962C8B-B14F-4D97-AF65-F5344CB8AC3E}">
        <p14:creationId xmlns:p14="http://schemas.microsoft.com/office/powerpoint/2010/main" val="2974857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dirty="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dirty="0"/>
              <a:t>单击此处编辑母版文本样式
二级
三级
四级
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
二级
三级
四级
五级</a:t>
            </a:r>
            <a:endParaRPr lang="en-US" dirty="0"/>
          </a:p>
        </p:txBody>
      </p:sp>
      <p:sp>
        <p:nvSpPr>
          <p:cNvPr id="5" name="Date Placeholder 4"/>
          <p:cNvSpPr>
            <a:spLocks noGrp="1"/>
          </p:cNvSpPr>
          <p:nvPr>
            <p:ph type="dt" sz="half" idx="10"/>
          </p:nvPr>
        </p:nvSpPr>
        <p:spPr/>
        <p:txBody>
          <a:bodyPr/>
          <a:lstStyle/>
          <a:p>
            <a:fld id="{DBAF616C-95DA-C745-918B-ADC8EAE5F57B}" type="datetimeFigureOut">
              <a:rPr lang="en-US" altLang="zh-CN"/>
              <a:t>3/6/19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A31C978A-9F01-AE4A-9CFA-42FDB6664C1F}" type="slidenum">
              <a:rPr lang="en-US" altLang="zh-CN"/>
              <a:t>‹#›</a:t>
            </a:fld>
            <a:endParaRPr kumimoji="1" lang="zh-CN" altLang="en-US"/>
          </a:p>
        </p:txBody>
      </p:sp>
    </p:spTree>
    <p:extLst>
      <p:ext uri="{BB962C8B-B14F-4D97-AF65-F5344CB8AC3E}">
        <p14:creationId xmlns:p14="http://schemas.microsoft.com/office/powerpoint/2010/main" val="1531123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dirty="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
二级
三级
四级
五级</a:t>
            </a:r>
            <a:endParaRPr lang="en-US" dirty="0"/>
          </a:p>
        </p:txBody>
      </p:sp>
      <p:sp>
        <p:nvSpPr>
          <p:cNvPr id="5" name="Date Placeholder 4"/>
          <p:cNvSpPr>
            <a:spLocks noGrp="1"/>
          </p:cNvSpPr>
          <p:nvPr>
            <p:ph type="dt" sz="half" idx="10"/>
          </p:nvPr>
        </p:nvSpPr>
        <p:spPr/>
        <p:txBody>
          <a:bodyPr/>
          <a:lstStyle/>
          <a:p>
            <a:fld id="{DBAF616C-95DA-C745-918B-ADC8EAE5F57B}" type="datetimeFigureOut">
              <a:rPr lang="en-US" altLang="zh-CN"/>
              <a:t>3/6/19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A31C978A-9F01-AE4A-9CFA-42FDB6664C1F}" type="slidenum">
              <a:rPr lang="en-US" altLang="zh-CN"/>
              <a:t>‹#›</a:t>
            </a:fld>
            <a:endParaRPr kumimoji="1" lang="zh-CN" altLang="en-US"/>
          </a:p>
        </p:txBody>
      </p:sp>
    </p:spTree>
    <p:extLst>
      <p:ext uri="{BB962C8B-B14F-4D97-AF65-F5344CB8AC3E}">
        <p14:creationId xmlns:p14="http://schemas.microsoft.com/office/powerpoint/2010/main" val="4093848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单击此处编辑母版文本样式
二级
三级
四级
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BAF616C-95DA-C745-918B-ADC8EAE5F57B}" type="datetimeFigureOut">
              <a:rPr lang="en-US" altLang="zh-CN"/>
              <a:t>3/6/19</a:t>
            </a:fld>
            <a:endParaRPr kumimoji="1"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31C978A-9F01-AE4A-9CFA-42FDB6664C1F}" type="slidenum">
              <a:rPr lang="en-US" altLang="zh-CN"/>
              <a:t>‹#›</a:t>
            </a:fld>
            <a:endParaRPr kumimoji="1" lang="zh-CN" altLang="en-US"/>
          </a:p>
        </p:txBody>
      </p:sp>
    </p:spTree>
    <p:extLst>
      <p:ext uri="{BB962C8B-B14F-4D97-AF65-F5344CB8AC3E}">
        <p14:creationId xmlns:p14="http://schemas.microsoft.com/office/powerpoint/2010/main" val="1368262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BA5FB-FA75-EE4F-93D8-C6A54B376607}"/>
              </a:ext>
            </a:extLst>
          </p:cNvPr>
          <p:cNvSpPr>
            <a:spLocks noGrp="1"/>
          </p:cNvSpPr>
          <p:nvPr>
            <p:ph type="ctrTitle"/>
          </p:nvPr>
        </p:nvSpPr>
        <p:spPr>
          <a:xfrm>
            <a:off x="571500" y="1873423"/>
            <a:ext cx="8001000" cy="1396654"/>
          </a:xfrm>
        </p:spPr>
        <p:txBody>
          <a:bodyPr anchor="ctr">
            <a:noAutofit/>
          </a:bodyPr>
          <a:lstStyle/>
          <a:p>
            <a:r>
              <a:rPr kumimoji="1" lang="zh-CN" altLang="en-US" sz="3000" b="1">
                <a:solidFill>
                  <a:srgbClr val="C00000"/>
                </a:solidFill>
                <a:latin typeface="Microsoft YaHei" panose="020B0503020204020204" pitchFamily="34" charset="-122"/>
                <a:ea typeface="Microsoft YaHei" panose="020B0503020204020204" pitchFamily="34" charset="-122"/>
              </a:rPr>
              <a:t>说说应用的冷启动流程</a:t>
            </a:r>
          </a:p>
        </p:txBody>
      </p:sp>
    </p:spTree>
    <p:extLst>
      <p:ext uri="{BB962C8B-B14F-4D97-AF65-F5344CB8AC3E}">
        <p14:creationId xmlns:p14="http://schemas.microsoft.com/office/powerpoint/2010/main" val="123493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465DA37-B3D1-B140-9789-42FED90B1365}"/>
              </a:ext>
            </a:extLst>
          </p:cNvPr>
          <p:cNvSpPr/>
          <p:nvPr/>
        </p:nvSpPr>
        <p:spPr>
          <a:xfrm>
            <a:off x="178420" y="725091"/>
            <a:ext cx="8787160" cy="3693319"/>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private </a:t>
            </a:r>
            <a:r>
              <a:rPr lang="en-US" altLang="zh-CN">
                <a:latin typeface="Microsoft YaHei" panose="020B0503020204020204" pitchFamily="34" charset="-122"/>
                <a:ea typeface="Microsoft YaHei" panose="020B0503020204020204" pitchFamily="34" charset="-122"/>
              </a:rPr>
              <a:t>Activity </a:t>
            </a:r>
            <a:r>
              <a:rPr lang="en-US" altLang="zh-CN">
                <a:solidFill>
                  <a:srgbClr val="FFC66D"/>
                </a:solidFill>
                <a:effectLst/>
                <a:latin typeface="Microsoft YaHei" panose="020B0503020204020204" pitchFamily="34" charset="-122"/>
                <a:ea typeface="Microsoft YaHei" panose="020B0503020204020204" pitchFamily="34" charset="-122"/>
              </a:rPr>
              <a:t>performLaunchActivity</a:t>
            </a:r>
            <a:r>
              <a:rPr lang="en-US" altLang="zh-CN">
                <a:latin typeface="Microsoft YaHei" panose="020B0503020204020204" pitchFamily="34" charset="-122"/>
                <a:ea typeface="Microsoft YaHei" panose="020B0503020204020204" pitchFamily="34" charset="-122"/>
              </a:rPr>
              <a:t>(ActivityClientRecord r</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effectLst/>
                <a:latin typeface="Microsoft YaHei" panose="020B0503020204020204" pitchFamily="34" charset="-122"/>
                <a:ea typeface="Microsoft YaHei" panose="020B0503020204020204" pitchFamily="34" charset="-122"/>
              </a:rPr>
              <a:t>...</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Activity activity = </a:t>
            </a:r>
            <a:r>
              <a:rPr lang="en-US" altLang="zh-CN">
                <a:solidFill>
                  <a:srgbClr val="9876AA"/>
                </a:solidFill>
                <a:effectLst/>
                <a:latin typeface="Microsoft YaHei" panose="020B0503020204020204" pitchFamily="34" charset="-122"/>
                <a:ea typeface="Microsoft YaHei" panose="020B0503020204020204" pitchFamily="34" charset="-122"/>
              </a:rPr>
              <a:t>mInstrumentation</a:t>
            </a:r>
            <a:r>
              <a:rPr lang="en-US" altLang="zh-CN">
                <a:latin typeface="Microsoft YaHei" panose="020B0503020204020204" pitchFamily="34" charset="-122"/>
                <a:ea typeface="Microsoft YaHei" panose="020B0503020204020204" pitchFamily="34" charset="-122"/>
              </a:rPr>
              <a:t>.newActivity(...)</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Application app = r.</a:t>
            </a:r>
            <a:r>
              <a:rPr lang="en-US" altLang="zh-CN">
                <a:solidFill>
                  <a:srgbClr val="9876AA"/>
                </a:solidFill>
                <a:effectLst/>
                <a:latin typeface="Microsoft YaHei" panose="020B0503020204020204" pitchFamily="34" charset="-122"/>
                <a:ea typeface="Microsoft YaHei" panose="020B0503020204020204" pitchFamily="34" charset="-122"/>
              </a:rPr>
              <a:t>packageInfo</a:t>
            </a:r>
            <a:r>
              <a:rPr lang="en-US" altLang="zh-CN">
                <a:latin typeface="Microsoft YaHei" panose="020B0503020204020204" pitchFamily="34" charset="-122"/>
                <a:ea typeface="Microsoft YaHei" panose="020B0503020204020204" pitchFamily="34" charset="-122"/>
              </a:rPr>
              <a:t>.makeApplication(</a:t>
            </a:r>
            <a:r>
              <a:rPr lang="en-US" altLang="zh-CN">
                <a:solidFill>
                  <a:srgbClr val="CC7832"/>
                </a:solidFill>
                <a:effectLst/>
                <a:latin typeface="Microsoft YaHei" panose="020B0503020204020204" pitchFamily="34" charset="-122"/>
                <a:ea typeface="Microsoft YaHei" panose="020B0503020204020204" pitchFamily="34" charset="-122"/>
              </a:rPr>
              <a:t>false, </a:t>
            </a:r>
            <a:r>
              <a:rPr lang="en-US" altLang="zh-CN">
                <a:solidFill>
                  <a:srgbClr val="9876AA"/>
                </a:solidFill>
                <a:effectLst/>
                <a:latin typeface="Microsoft YaHei" panose="020B0503020204020204" pitchFamily="34" charset="-122"/>
                <a:ea typeface="Microsoft YaHei" panose="020B0503020204020204" pitchFamily="34" charset="-122"/>
              </a:rPr>
              <a:t>mInstrumentation</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Context appContext = createBaseContextForActivity(r</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activity)</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activity.attach(appContext</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solidFill>
                  <a:srgbClr val="9876AA"/>
                </a:solidFill>
                <a:effectLst/>
                <a:latin typeface="Microsoft YaHei" panose="020B0503020204020204" pitchFamily="34" charset="-122"/>
                <a:ea typeface="Microsoft YaHei" panose="020B0503020204020204" pitchFamily="34" charset="-122"/>
              </a:rPr>
              <a:t>mInstrumentation</a:t>
            </a:r>
            <a:r>
              <a:rPr lang="en-US" altLang="zh-CN">
                <a:latin typeface="Microsoft YaHei" panose="020B0503020204020204" pitchFamily="34" charset="-122"/>
                <a:ea typeface="Microsoft YaHei" panose="020B0503020204020204" pitchFamily="34" charset="-122"/>
              </a:rPr>
              <a:t>.callActivityOnCreate(activity</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r.</a:t>
            </a:r>
            <a:r>
              <a:rPr lang="en-US" altLang="zh-CN">
                <a:solidFill>
                  <a:srgbClr val="9876AA"/>
                </a:solidFill>
                <a:effectLst/>
                <a:latin typeface="Microsoft YaHei" panose="020B0503020204020204" pitchFamily="34" charset="-122"/>
                <a:ea typeface="Microsoft YaHei" panose="020B0503020204020204" pitchFamily="34" charset="-122"/>
              </a:rPr>
              <a:t>state</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activity.performStart()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return </a:t>
            </a:r>
            <a:r>
              <a:rPr lang="en-US" altLang="zh-CN">
                <a:latin typeface="Microsoft YaHei" panose="020B0503020204020204" pitchFamily="34" charset="-122"/>
                <a:ea typeface="Microsoft YaHei" panose="020B0503020204020204" pitchFamily="34" charset="-122"/>
              </a:rPr>
              <a:t>activity</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cxnSp>
        <p:nvCxnSpPr>
          <p:cNvPr id="3" name="直线箭头连接符 2">
            <a:extLst>
              <a:ext uri="{FF2B5EF4-FFF2-40B4-BE49-F238E27FC236}">
                <a16:creationId xmlns:a16="http://schemas.microsoft.com/office/drawing/2014/main" id="{35FB72D7-6264-7F4C-9FDA-BAE6B32A413D}"/>
              </a:ext>
            </a:extLst>
          </p:cNvPr>
          <p:cNvCxnSpPr/>
          <p:nvPr/>
        </p:nvCxnSpPr>
        <p:spPr>
          <a:xfrm>
            <a:off x="4973444" y="2375210"/>
            <a:ext cx="1639229" cy="19654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3B9461B5-96F3-9947-AA64-CAC7DDC1CB03}"/>
              </a:ext>
            </a:extLst>
          </p:cNvPr>
          <p:cNvSpPr txBox="1"/>
          <p:nvPr/>
        </p:nvSpPr>
        <p:spPr>
          <a:xfrm>
            <a:off x="6679581" y="2451178"/>
            <a:ext cx="1540486" cy="369332"/>
          </a:xfrm>
          <a:prstGeom prst="rect">
            <a:avLst/>
          </a:prstGeom>
          <a:solidFill>
            <a:srgbClr val="C00000"/>
          </a:solidFill>
        </p:spPr>
        <p:txBody>
          <a:bodyPr wrap="none" rtlCol="0">
            <a:spAutoFit/>
          </a:bodyPr>
          <a:lstStyle/>
          <a:p>
            <a:r>
              <a:rPr kumimoji="1" lang="en-US" altLang="zh-CN">
                <a:solidFill>
                  <a:schemeClr val="bg1"/>
                </a:solidFill>
                <a:latin typeface="Microsoft YaHei" panose="020B0503020204020204" pitchFamily="34" charset="-122"/>
                <a:ea typeface="Microsoft YaHei" panose="020B0503020204020204" pitchFamily="34" charset="-122"/>
              </a:rPr>
              <a:t>ContextImpl</a:t>
            </a:r>
            <a:endParaRPr kumimoji="1" lang="zh-CN" altLang="en-US">
              <a:solidFill>
                <a:schemeClr val="bg1"/>
              </a:solidFill>
              <a:latin typeface="Microsoft YaHei" panose="020B0503020204020204" pitchFamily="34" charset="-122"/>
              <a:ea typeface="Microsoft YaHei" panose="020B0503020204020204" pitchFamily="34" charset="-122"/>
            </a:endParaRPr>
          </a:p>
        </p:txBody>
      </p:sp>
      <p:cxnSp>
        <p:nvCxnSpPr>
          <p:cNvPr id="8" name="直线箭头连接符 7">
            <a:extLst>
              <a:ext uri="{FF2B5EF4-FFF2-40B4-BE49-F238E27FC236}">
                <a16:creationId xmlns:a16="http://schemas.microsoft.com/office/drawing/2014/main" id="{3230E354-68F4-FC45-90FF-4CB90AB3F5FA}"/>
              </a:ext>
            </a:extLst>
          </p:cNvPr>
          <p:cNvCxnSpPr>
            <a:cxnSpLocks/>
          </p:cNvCxnSpPr>
          <p:nvPr/>
        </p:nvCxnSpPr>
        <p:spPr>
          <a:xfrm>
            <a:off x="4572000" y="3233854"/>
            <a:ext cx="832089" cy="350592"/>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87C578DB-24A0-EE43-8A73-E7BFD3C42CCE}"/>
              </a:ext>
            </a:extLst>
          </p:cNvPr>
          <p:cNvSpPr txBox="1"/>
          <p:nvPr/>
        </p:nvSpPr>
        <p:spPr>
          <a:xfrm>
            <a:off x="5404089" y="3584446"/>
            <a:ext cx="2012282" cy="369332"/>
          </a:xfrm>
          <a:prstGeom prst="rect">
            <a:avLst/>
          </a:prstGeom>
          <a:solidFill>
            <a:srgbClr val="C00000"/>
          </a:solidFill>
        </p:spPr>
        <p:txBody>
          <a:bodyPr wrap="none" rtlCol="0">
            <a:spAutoFit/>
          </a:bodyPr>
          <a:lstStyle/>
          <a:p>
            <a:r>
              <a:rPr kumimoji="1" lang="en-US" altLang="zh-CN">
                <a:solidFill>
                  <a:schemeClr val="bg1"/>
                </a:solidFill>
                <a:latin typeface="Microsoft YaHei" panose="020B0503020204020204" pitchFamily="34" charset="-122"/>
                <a:ea typeface="Microsoft YaHei" panose="020B0503020204020204" pitchFamily="34" charset="-122"/>
              </a:rPr>
              <a:t>activity.onCreate</a:t>
            </a:r>
            <a:endParaRPr kumimoji="1" lang="zh-CN" altLang="en-US">
              <a:solidFill>
                <a:schemeClr val="bg1"/>
              </a:solidFill>
              <a:latin typeface="Microsoft YaHei" panose="020B0503020204020204" pitchFamily="34" charset="-122"/>
              <a:ea typeface="Microsoft YaHei" panose="020B0503020204020204" pitchFamily="34" charset="-122"/>
            </a:endParaRPr>
          </a:p>
        </p:txBody>
      </p:sp>
      <p:sp>
        <p:nvSpPr>
          <p:cNvPr id="11" name="文本框 10">
            <a:extLst>
              <a:ext uri="{FF2B5EF4-FFF2-40B4-BE49-F238E27FC236}">
                <a16:creationId xmlns:a16="http://schemas.microsoft.com/office/drawing/2014/main" id="{748A766B-051F-3E42-9F33-EFCCE0DC0392}"/>
              </a:ext>
            </a:extLst>
          </p:cNvPr>
          <p:cNvSpPr txBox="1"/>
          <p:nvPr/>
        </p:nvSpPr>
        <p:spPr>
          <a:xfrm>
            <a:off x="2569148" y="4233743"/>
            <a:ext cx="1819537" cy="369332"/>
          </a:xfrm>
          <a:prstGeom prst="rect">
            <a:avLst/>
          </a:prstGeom>
          <a:solidFill>
            <a:srgbClr val="C00000"/>
          </a:solidFill>
        </p:spPr>
        <p:txBody>
          <a:bodyPr wrap="none" rtlCol="0">
            <a:spAutoFit/>
          </a:bodyPr>
          <a:lstStyle/>
          <a:p>
            <a:r>
              <a:rPr kumimoji="1" lang="en-US" altLang="zh-CN">
                <a:solidFill>
                  <a:schemeClr val="bg1"/>
                </a:solidFill>
                <a:latin typeface="Microsoft YaHei" panose="020B0503020204020204" pitchFamily="34" charset="-122"/>
                <a:ea typeface="Microsoft YaHei" panose="020B0503020204020204" pitchFamily="34" charset="-122"/>
              </a:rPr>
              <a:t>activity.onStart</a:t>
            </a:r>
            <a:endParaRPr kumimoji="1" lang="zh-CN" altLang="en-US">
              <a:solidFill>
                <a:schemeClr val="bg1"/>
              </a:solidFill>
              <a:latin typeface="Microsoft YaHei" panose="020B0503020204020204" pitchFamily="34" charset="-122"/>
              <a:ea typeface="Microsoft YaHei" panose="020B0503020204020204" pitchFamily="34" charset="-122"/>
            </a:endParaRPr>
          </a:p>
        </p:txBody>
      </p:sp>
      <p:cxnSp>
        <p:nvCxnSpPr>
          <p:cNvPr id="12" name="直线箭头连接符 11">
            <a:extLst>
              <a:ext uri="{FF2B5EF4-FFF2-40B4-BE49-F238E27FC236}">
                <a16:creationId xmlns:a16="http://schemas.microsoft.com/office/drawing/2014/main" id="{F750AC23-F960-A440-B756-6B547250017F}"/>
              </a:ext>
            </a:extLst>
          </p:cNvPr>
          <p:cNvCxnSpPr>
            <a:cxnSpLocks/>
          </p:cNvCxnSpPr>
          <p:nvPr/>
        </p:nvCxnSpPr>
        <p:spPr>
          <a:xfrm>
            <a:off x="2559718" y="3547352"/>
            <a:ext cx="261541" cy="67524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585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dissolv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dissolve">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9"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BE317BB9-37DB-C248-B622-F8ACE211EA15}"/>
              </a:ext>
            </a:extLst>
          </p:cNvPr>
          <p:cNvSpPr/>
          <p:nvPr/>
        </p:nvSpPr>
        <p:spPr>
          <a:xfrm>
            <a:off x="1349297" y="1971585"/>
            <a:ext cx="6445405" cy="1200329"/>
          </a:xfrm>
          <a:prstGeom prst="rect">
            <a:avLst/>
          </a:prstGeom>
          <a:ln w="25400">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final void </a:t>
            </a:r>
            <a:r>
              <a:rPr lang="en-US" altLang="zh-CN">
                <a:solidFill>
                  <a:srgbClr val="FFC66D"/>
                </a:solidFill>
                <a:effectLst/>
                <a:latin typeface="Microsoft YaHei" panose="020B0503020204020204" pitchFamily="34" charset="-122"/>
                <a:ea typeface="Microsoft YaHei" panose="020B0503020204020204" pitchFamily="34" charset="-122"/>
              </a:rPr>
              <a:t>handleResumeActivity</a:t>
            </a:r>
            <a:r>
              <a:rPr lang="en-US" altLang="zh-CN">
                <a:latin typeface="Microsoft YaHei" panose="020B0503020204020204" pitchFamily="34" charset="-122"/>
                <a:ea typeface="Microsoft YaHei" panose="020B0503020204020204" pitchFamily="34" charset="-122"/>
              </a:rPr>
              <a:t>(IBinder token</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ActivityClientRecord r = performResumeActivity(...)</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zh-CN" altLang="en-US">
                <a:solidFill>
                  <a:srgbClr val="CC7832"/>
                </a:solidFill>
                <a:effectLst/>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cxnSp>
        <p:nvCxnSpPr>
          <p:cNvPr id="4" name="直线箭头连接符 3">
            <a:extLst>
              <a:ext uri="{FF2B5EF4-FFF2-40B4-BE49-F238E27FC236}">
                <a16:creationId xmlns:a16="http://schemas.microsoft.com/office/drawing/2014/main" id="{55006D43-F3E4-E34C-BB35-4948F1629965}"/>
              </a:ext>
            </a:extLst>
          </p:cNvPr>
          <p:cNvCxnSpPr/>
          <p:nvPr/>
        </p:nvCxnSpPr>
        <p:spPr>
          <a:xfrm flipH="1">
            <a:off x="5062654" y="2571749"/>
            <a:ext cx="457200" cy="98549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18BF7D01-347C-204E-B418-5A0398567AE2}"/>
              </a:ext>
            </a:extLst>
          </p:cNvPr>
          <p:cNvSpPr txBox="1"/>
          <p:nvPr/>
        </p:nvSpPr>
        <p:spPr>
          <a:xfrm>
            <a:off x="4357516" y="3587412"/>
            <a:ext cx="2324675" cy="369332"/>
          </a:xfrm>
          <a:prstGeom prst="rect">
            <a:avLst/>
          </a:prstGeom>
          <a:solidFill>
            <a:srgbClr val="C00000"/>
          </a:solidFill>
        </p:spPr>
        <p:txBody>
          <a:bodyPr wrap="none" rtlCol="0">
            <a:spAutoFit/>
          </a:bodyPr>
          <a:lstStyle/>
          <a:p>
            <a:r>
              <a:rPr kumimoji="1" lang="en-US" altLang="zh-CN">
                <a:solidFill>
                  <a:schemeClr val="bg1"/>
                </a:solidFill>
                <a:latin typeface="Microsoft YaHei" panose="020B0503020204020204" pitchFamily="34" charset="-122"/>
                <a:ea typeface="Microsoft YaHei" panose="020B0503020204020204" pitchFamily="34" charset="-122"/>
              </a:rPr>
              <a:t>activity.onResume()</a:t>
            </a:r>
            <a:endParaRPr kumimoji="1" lang="zh-CN" altLang="en-US">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99130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441DC1B-AF4F-3C4B-9ABF-74D5071DF612}"/>
              </a:ext>
            </a:extLst>
          </p:cNvPr>
          <p:cNvSpPr/>
          <p:nvPr/>
        </p:nvSpPr>
        <p:spPr>
          <a:xfrm>
            <a:off x="2670717" y="466956"/>
            <a:ext cx="3802566" cy="5352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latin typeface="Microsoft YaHei" panose="020B0503020204020204" pitchFamily="34" charset="-122"/>
                <a:ea typeface="Microsoft YaHei" panose="020B0503020204020204" pitchFamily="34" charset="-122"/>
              </a:rPr>
              <a:t>创建</a:t>
            </a:r>
            <a:r>
              <a:rPr kumimoji="1" lang="en-US" altLang="zh-CN">
                <a:latin typeface="Microsoft YaHei" panose="020B0503020204020204" pitchFamily="34" charset="-122"/>
                <a:ea typeface="Microsoft YaHei" panose="020B0503020204020204" pitchFamily="34" charset="-122"/>
              </a:rPr>
              <a:t>Activity</a:t>
            </a:r>
            <a:r>
              <a:rPr kumimoji="1" lang="zh-CN" altLang="en-US">
                <a:latin typeface="Microsoft YaHei" panose="020B0503020204020204" pitchFamily="34" charset="-122"/>
                <a:ea typeface="Microsoft YaHei" panose="020B0503020204020204" pitchFamily="34" charset="-122"/>
              </a:rPr>
              <a:t>对象</a:t>
            </a:r>
          </a:p>
        </p:txBody>
      </p:sp>
      <p:sp>
        <p:nvSpPr>
          <p:cNvPr id="5" name="矩形 4">
            <a:extLst>
              <a:ext uri="{FF2B5EF4-FFF2-40B4-BE49-F238E27FC236}">
                <a16:creationId xmlns:a16="http://schemas.microsoft.com/office/drawing/2014/main" id="{2C288616-C8C3-AD44-BE76-D186F340B613}"/>
              </a:ext>
            </a:extLst>
          </p:cNvPr>
          <p:cNvSpPr/>
          <p:nvPr/>
        </p:nvSpPr>
        <p:spPr>
          <a:xfrm>
            <a:off x="2670717" y="2381258"/>
            <a:ext cx="3802566" cy="5352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latin typeface="Microsoft YaHei" panose="020B0503020204020204" pitchFamily="34" charset="-122"/>
                <a:ea typeface="Microsoft YaHei" panose="020B0503020204020204" pitchFamily="34" charset="-122"/>
              </a:rPr>
              <a:t>创建</a:t>
            </a:r>
            <a:r>
              <a:rPr kumimoji="1" lang="en-US" altLang="zh-CN">
                <a:latin typeface="Microsoft YaHei" panose="020B0503020204020204" pitchFamily="34" charset="-122"/>
                <a:ea typeface="Microsoft YaHei" panose="020B0503020204020204" pitchFamily="34" charset="-122"/>
              </a:rPr>
              <a:t>ContextImpl</a:t>
            </a:r>
            <a:endParaRPr kumimoji="1" lang="zh-CN" altLang="en-US">
              <a:latin typeface="Microsoft YaHei" panose="020B0503020204020204" pitchFamily="34" charset="-122"/>
              <a:ea typeface="Microsoft YaHei" panose="020B0503020204020204" pitchFamily="34" charset="-122"/>
            </a:endParaRPr>
          </a:p>
        </p:txBody>
      </p:sp>
      <p:sp>
        <p:nvSpPr>
          <p:cNvPr id="6" name="矩形 5">
            <a:extLst>
              <a:ext uri="{FF2B5EF4-FFF2-40B4-BE49-F238E27FC236}">
                <a16:creationId xmlns:a16="http://schemas.microsoft.com/office/drawing/2014/main" id="{99845042-B2A5-4A47-BE0C-B69B05A3B658}"/>
              </a:ext>
            </a:extLst>
          </p:cNvPr>
          <p:cNvSpPr/>
          <p:nvPr/>
        </p:nvSpPr>
        <p:spPr>
          <a:xfrm>
            <a:off x="2670717" y="1424107"/>
            <a:ext cx="3802566" cy="5352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latin typeface="Microsoft YaHei" panose="020B0503020204020204" pitchFamily="34" charset="-122"/>
                <a:ea typeface="Microsoft YaHei" panose="020B0503020204020204" pitchFamily="34" charset="-122"/>
              </a:rPr>
              <a:t>准备好</a:t>
            </a:r>
            <a:r>
              <a:rPr kumimoji="1" lang="en-US" altLang="zh-CN">
                <a:latin typeface="Microsoft YaHei" panose="020B0503020204020204" pitchFamily="34" charset="-122"/>
                <a:ea typeface="Microsoft YaHei" panose="020B0503020204020204" pitchFamily="34" charset="-122"/>
              </a:rPr>
              <a:t>Application</a:t>
            </a:r>
            <a:endParaRPr kumimoji="1" lang="zh-CN" altLang="en-US">
              <a:latin typeface="Microsoft YaHei" panose="020B0503020204020204" pitchFamily="34" charset="-122"/>
              <a:ea typeface="Microsoft YaHei" panose="020B0503020204020204" pitchFamily="34" charset="-122"/>
            </a:endParaRPr>
          </a:p>
        </p:txBody>
      </p:sp>
      <p:sp>
        <p:nvSpPr>
          <p:cNvPr id="7" name="矩形 6">
            <a:extLst>
              <a:ext uri="{FF2B5EF4-FFF2-40B4-BE49-F238E27FC236}">
                <a16:creationId xmlns:a16="http://schemas.microsoft.com/office/drawing/2014/main" id="{DBB0AE83-5CF7-3844-86ED-6F53DB6B2B10}"/>
              </a:ext>
            </a:extLst>
          </p:cNvPr>
          <p:cNvSpPr/>
          <p:nvPr/>
        </p:nvSpPr>
        <p:spPr>
          <a:xfrm>
            <a:off x="2670717" y="3338409"/>
            <a:ext cx="3802566" cy="5352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latin typeface="Microsoft YaHei" panose="020B0503020204020204" pitchFamily="34" charset="-122"/>
                <a:ea typeface="Microsoft YaHei" panose="020B0503020204020204" pitchFamily="34" charset="-122"/>
              </a:rPr>
              <a:t>attach</a:t>
            </a:r>
            <a:r>
              <a:rPr kumimoji="1" lang="zh-CN" altLang="en-US">
                <a:latin typeface="Microsoft YaHei" panose="020B0503020204020204" pitchFamily="34" charset="-122"/>
                <a:ea typeface="Microsoft YaHei" panose="020B0503020204020204" pitchFamily="34" charset="-122"/>
              </a:rPr>
              <a:t>上下文</a:t>
            </a:r>
          </a:p>
        </p:txBody>
      </p:sp>
      <p:sp>
        <p:nvSpPr>
          <p:cNvPr id="9" name="矩形 8">
            <a:extLst>
              <a:ext uri="{FF2B5EF4-FFF2-40B4-BE49-F238E27FC236}">
                <a16:creationId xmlns:a16="http://schemas.microsoft.com/office/drawing/2014/main" id="{05B8512C-7102-414B-BE83-BF93C808404C}"/>
              </a:ext>
            </a:extLst>
          </p:cNvPr>
          <p:cNvSpPr/>
          <p:nvPr/>
        </p:nvSpPr>
        <p:spPr>
          <a:xfrm>
            <a:off x="2670717" y="4295559"/>
            <a:ext cx="3802566" cy="5352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latin typeface="Microsoft YaHei" panose="020B0503020204020204" pitchFamily="34" charset="-122"/>
                <a:ea typeface="Microsoft YaHei" panose="020B0503020204020204" pitchFamily="34" charset="-122"/>
              </a:rPr>
              <a:t>生命周期回调</a:t>
            </a:r>
          </a:p>
        </p:txBody>
      </p:sp>
      <p:cxnSp>
        <p:nvCxnSpPr>
          <p:cNvPr id="3" name="直线箭头连接符 2">
            <a:extLst>
              <a:ext uri="{FF2B5EF4-FFF2-40B4-BE49-F238E27FC236}">
                <a16:creationId xmlns:a16="http://schemas.microsoft.com/office/drawing/2014/main" id="{93756FD9-C8FD-6F47-A1A4-3EABB829555E}"/>
              </a:ext>
            </a:extLst>
          </p:cNvPr>
          <p:cNvCxnSpPr/>
          <p:nvPr/>
        </p:nvCxnSpPr>
        <p:spPr>
          <a:xfrm>
            <a:off x="4572000" y="1070518"/>
            <a:ext cx="0" cy="320136"/>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线箭头连接符 9">
            <a:extLst>
              <a:ext uri="{FF2B5EF4-FFF2-40B4-BE49-F238E27FC236}">
                <a16:creationId xmlns:a16="http://schemas.microsoft.com/office/drawing/2014/main" id="{2592F5A1-41B2-E042-BC76-A79C2A29DA34}"/>
              </a:ext>
            </a:extLst>
          </p:cNvPr>
          <p:cNvCxnSpPr/>
          <p:nvPr/>
        </p:nvCxnSpPr>
        <p:spPr>
          <a:xfrm>
            <a:off x="4572000" y="2027669"/>
            <a:ext cx="0" cy="320136"/>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10">
            <a:extLst>
              <a:ext uri="{FF2B5EF4-FFF2-40B4-BE49-F238E27FC236}">
                <a16:creationId xmlns:a16="http://schemas.microsoft.com/office/drawing/2014/main" id="{D30CBE9E-C5E2-9F4A-8351-A9213918190F}"/>
              </a:ext>
            </a:extLst>
          </p:cNvPr>
          <p:cNvCxnSpPr/>
          <p:nvPr/>
        </p:nvCxnSpPr>
        <p:spPr>
          <a:xfrm>
            <a:off x="4572000" y="2984820"/>
            <a:ext cx="0" cy="320136"/>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id="{3F3C1308-0CC6-2D47-B4A4-18EB6F25AE6A}"/>
              </a:ext>
            </a:extLst>
          </p:cNvPr>
          <p:cNvCxnSpPr/>
          <p:nvPr/>
        </p:nvCxnSpPr>
        <p:spPr>
          <a:xfrm>
            <a:off x="4572000" y="3919668"/>
            <a:ext cx="0" cy="320136"/>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5067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dissolve">
                                      <p:cBhvr>
                                        <p:cTn id="23" dur="500"/>
                                        <p:tgtEl>
                                          <p:spTgt spid="10"/>
                                        </p:tgtEl>
                                      </p:cBhvr>
                                    </p:animEffect>
                                  </p:childTnLst>
                                </p:cTn>
                              </p:par>
                            </p:childTnLst>
                          </p:cTn>
                        </p:par>
                        <p:par>
                          <p:cTn id="24" fill="hold">
                            <p:stCondLst>
                              <p:cond delay="500"/>
                            </p:stCondLst>
                            <p:childTnLst>
                              <p:par>
                                <p:cTn id="25" presetID="2" presetClass="entr" presetSubtype="4"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dissolve">
                                      <p:cBhvr>
                                        <p:cTn id="33" dur="500"/>
                                        <p:tgtEl>
                                          <p:spTgt spid="11"/>
                                        </p:tgtEl>
                                      </p:cBhvr>
                                    </p:animEffect>
                                  </p:childTnLst>
                                </p:cTn>
                              </p:par>
                            </p:childTnLst>
                          </p:cTn>
                        </p:par>
                        <p:par>
                          <p:cTn id="34" fill="hold">
                            <p:stCondLst>
                              <p:cond delay="500"/>
                            </p:stCondLst>
                            <p:childTnLst>
                              <p:par>
                                <p:cTn id="35" presetID="2" presetClass="entr" presetSubtype="4"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dissolve">
                                      <p:cBhvr>
                                        <p:cTn id="43" dur="500"/>
                                        <p:tgtEl>
                                          <p:spTgt spid="12"/>
                                        </p:tgtEl>
                                      </p:cBhvr>
                                    </p:animEffect>
                                  </p:childTnLst>
                                </p:cTn>
                              </p:par>
                            </p:childTnLst>
                          </p:cTn>
                        </p:par>
                        <p:par>
                          <p:cTn id="44" fill="hold">
                            <p:stCondLst>
                              <p:cond delay="500"/>
                            </p:stCondLst>
                            <p:childTnLst>
                              <p:par>
                                <p:cTn id="45" presetID="2" presetClass="entr" presetSubtype="4"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ppt_x"/>
                                          </p:val>
                                        </p:tav>
                                        <p:tav tm="100000">
                                          <p:val>
                                            <p:strVal val="#ppt_x"/>
                                          </p:val>
                                        </p:tav>
                                      </p:tavLst>
                                    </p:anim>
                                    <p:anim calcmode="lin" valueType="num">
                                      <p:cBhvr additive="base">
                                        <p:cTn id="4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a:extLst>
              <a:ext uri="{FF2B5EF4-FFF2-40B4-BE49-F238E27FC236}">
                <a16:creationId xmlns:a16="http://schemas.microsoft.com/office/drawing/2014/main" id="{75CB289C-8698-3142-800E-E363B1ED1514}"/>
              </a:ext>
            </a:extLst>
          </p:cNvPr>
          <p:cNvSpPr/>
          <p:nvPr/>
        </p:nvSpPr>
        <p:spPr>
          <a:xfrm>
            <a:off x="845791" y="697428"/>
            <a:ext cx="2291788"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latin typeface="Microsoft YaHei" panose="020B0503020204020204" pitchFamily="34" charset="-122"/>
                <a:ea typeface="Microsoft YaHei" panose="020B0503020204020204" pitchFamily="34" charset="-122"/>
              </a:rPr>
              <a:t>Launcher</a:t>
            </a:r>
            <a:endParaRPr kumimoji="1" lang="zh-CN" altLang="en-US" sz="2000">
              <a:latin typeface="Microsoft YaHei" panose="020B0503020204020204" pitchFamily="34" charset="-122"/>
              <a:ea typeface="Microsoft YaHei" panose="020B0503020204020204" pitchFamily="34" charset="-122"/>
            </a:endParaRPr>
          </a:p>
        </p:txBody>
      </p:sp>
      <p:cxnSp>
        <p:nvCxnSpPr>
          <p:cNvPr id="60" name="直线箭头连接符 59">
            <a:extLst>
              <a:ext uri="{FF2B5EF4-FFF2-40B4-BE49-F238E27FC236}">
                <a16:creationId xmlns:a16="http://schemas.microsoft.com/office/drawing/2014/main" id="{4768C7AD-7D58-7A43-B4BC-0F2A8339328B}"/>
              </a:ext>
            </a:extLst>
          </p:cNvPr>
          <p:cNvCxnSpPr>
            <a:cxnSpLocks/>
          </p:cNvCxnSpPr>
          <p:nvPr/>
        </p:nvCxnSpPr>
        <p:spPr>
          <a:xfrm>
            <a:off x="2168629" y="1828800"/>
            <a:ext cx="0" cy="1627333"/>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A085B716-1698-374C-9AFE-6C0658183D22}"/>
              </a:ext>
            </a:extLst>
          </p:cNvPr>
          <p:cNvSpPr txBox="1"/>
          <p:nvPr/>
        </p:nvSpPr>
        <p:spPr>
          <a:xfrm>
            <a:off x="1019418" y="2539817"/>
            <a:ext cx="2428101" cy="369332"/>
          </a:xfrm>
          <a:prstGeom prst="rect">
            <a:avLst/>
          </a:prstGeom>
          <a:noFill/>
        </p:spPr>
        <p:txBody>
          <a:bodyPr vert="horz" wrap="none" rtlCol="0">
            <a:spAutoFit/>
          </a:bodyPr>
          <a:lstStyle/>
          <a:p>
            <a:r>
              <a:rPr kumimoji="1" lang="zh-CN" altLang="en-US">
                <a:latin typeface="Microsoft YaHei" panose="020B0503020204020204" pitchFamily="34" charset="-122"/>
                <a:ea typeface="Microsoft YaHei" panose="020B0503020204020204" pitchFamily="34" charset="-122"/>
              </a:rPr>
              <a:t>发送</a:t>
            </a:r>
            <a:r>
              <a:rPr kumimoji="1" lang="en-US" altLang="zh-CN">
                <a:latin typeface="Microsoft YaHei" panose="020B0503020204020204" pitchFamily="34" charset="-122"/>
                <a:ea typeface="Microsoft YaHei" panose="020B0503020204020204" pitchFamily="34" charset="-122"/>
              </a:rPr>
              <a:t>startActivity</a:t>
            </a:r>
            <a:r>
              <a:rPr kumimoji="1" lang="zh-CN" altLang="en-US">
                <a:latin typeface="Microsoft YaHei" panose="020B0503020204020204" pitchFamily="34" charset="-122"/>
                <a:ea typeface="Microsoft YaHei" panose="020B0503020204020204" pitchFamily="34" charset="-122"/>
              </a:rPr>
              <a:t>请求</a:t>
            </a:r>
          </a:p>
        </p:txBody>
      </p:sp>
      <p:sp>
        <p:nvSpPr>
          <p:cNvPr id="62" name="矩形 61">
            <a:extLst>
              <a:ext uri="{FF2B5EF4-FFF2-40B4-BE49-F238E27FC236}">
                <a16:creationId xmlns:a16="http://schemas.microsoft.com/office/drawing/2014/main" id="{AAD83C39-B2EE-8D4F-997C-C804AAA48418}"/>
              </a:ext>
            </a:extLst>
          </p:cNvPr>
          <p:cNvSpPr/>
          <p:nvPr/>
        </p:nvSpPr>
        <p:spPr>
          <a:xfrm>
            <a:off x="904659" y="3531673"/>
            <a:ext cx="2291788" cy="1219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latin typeface="Microsoft YaHei" panose="020B0503020204020204" pitchFamily="34" charset="-122"/>
                <a:ea typeface="Microsoft YaHei" panose="020B0503020204020204" pitchFamily="34" charset="-122"/>
              </a:rPr>
              <a:t>AMS</a:t>
            </a:r>
            <a:endParaRPr kumimoji="1" lang="zh-CN" altLang="en-US" sz="2000">
              <a:latin typeface="Microsoft YaHei" panose="020B0503020204020204" pitchFamily="34" charset="-122"/>
              <a:ea typeface="Microsoft YaHei" panose="020B0503020204020204" pitchFamily="34" charset="-122"/>
            </a:endParaRPr>
          </a:p>
        </p:txBody>
      </p:sp>
      <p:sp>
        <p:nvSpPr>
          <p:cNvPr id="63" name="矩形 62">
            <a:extLst>
              <a:ext uri="{FF2B5EF4-FFF2-40B4-BE49-F238E27FC236}">
                <a16:creationId xmlns:a16="http://schemas.microsoft.com/office/drawing/2014/main" id="{2C210FEA-58D6-AC45-B7FE-CBE531804183}"/>
              </a:ext>
            </a:extLst>
          </p:cNvPr>
          <p:cNvSpPr/>
          <p:nvPr/>
        </p:nvSpPr>
        <p:spPr>
          <a:xfrm>
            <a:off x="5873405" y="697428"/>
            <a:ext cx="2291788"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latin typeface="Microsoft YaHei" panose="020B0503020204020204" pitchFamily="34" charset="-122"/>
                <a:ea typeface="Microsoft YaHei" panose="020B0503020204020204" pitchFamily="34" charset="-122"/>
              </a:rPr>
              <a:t>Zygote</a:t>
            </a:r>
            <a:endParaRPr kumimoji="1" lang="zh-CN" altLang="en-US" sz="2000">
              <a:latin typeface="Microsoft YaHei" panose="020B0503020204020204" pitchFamily="34" charset="-122"/>
              <a:ea typeface="Microsoft YaHei" panose="020B0503020204020204" pitchFamily="34" charset="-122"/>
            </a:endParaRPr>
          </a:p>
        </p:txBody>
      </p:sp>
      <p:sp>
        <p:nvSpPr>
          <p:cNvPr id="64" name="矩形 63">
            <a:extLst>
              <a:ext uri="{FF2B5EF4-FFF2-40B4-BE49-F238E27FC236}">
                <a16:creationId xmlns:a16="http://schemas.microsoft.com/office/drawing/2014/main" id="{9433D4E2-ED12-A14E-B31A-FD3BCA5E3928}"/>
              </a:ext>
            </a:extLst>
          </p:cNvPr>
          <p:cNvSpPr/>
          <p:nvPr/>
        </p:nvSpPr>
        <p:spPr>
          <a:xfrm>
            <a:off x="5947553" y="3531673"/>
            <a:ext cx="2291788" cy="12081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a:latin typeface="Microsoft YaHei" panose="020B0503020204020204" pitchFamily="34" charset="-122"/>
                <a:ea typeface="Microsoft YaHei" panose="020B0503020204020204" pitchFamily="34" charset="-122"/>
              </a:rPr>
              <a:t>应用</a:t>
            </a:r>
          </a:p>
        </p:txBody>
      </p:sp>
      <p:cxnSp>
        <p:nvCxnSpPr>
          <p:cNvPr id="66" name="直线箭头连接符 65">
            <a:extLst>
              <a:ext uri="{FF2B5EF4-FFF2-40B4-BE49-F238E27FC236}">
                <a16:creationId xmlns:a16="http://schemas.microsoft.com/office/drawing/2014/main" id="{B58FD04E-E429-9C44-BBCB-3A0CF6B29654}"/>
              </a:ext>
            </a:extLst>
          </p:cNvPr>
          <p:cNvCxnSpPr>
            <a:cxnSpLocks/>
          </p:cNvCxnSpPr>
          <p:nvPr/>
        </p:nvCxnSpPr>
        <p:spPr>
          <a:xfrm flipV="1">
            <a:off x="3322586" y="1748120"/>
            <a:ext cx="2419308" cy="169634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0A6A9B76-B0F1-E84D-9408-7EA15883987B}"/>
              </a:ext>
            </a:extLst>
          </p:cNvPr>
          <p:cNvSpPr txBox="1"/>
          <p:nvPr/>
        </p:nvSpPr>
        <p:spPr>
          <a:xfrm rot="19467574">
            <a:off x="3411599" y="2244303"/>
            <a:ext cx="2031325" cy="369332"/>
          </a:xfrm>
          <a:prstGeom prst="rect">
            <a:avLst/>
          </a:prstGeom>
          <a:noFill/>
        </p:spPr>
        <p:txBody>
          <a:bodyPr wrap="none" rtlCol="0">
            <a:spAutoFit/>
          </a:bodyPr>
          <a:lstStyle/>
          <a:p>
            <a:r>
              <a:rPr kumimoji="1" lang="zh-CN" altLang="en-US">
                <a:latin typeface="Microsoft YaHei" panose="020B0503020204020204" pitchFamily="34" charset="-122"/>
                <a:ea typeface="Microsoft YaHei" panose="020B0503020204020204" pitchFamily="34" charset="-122"/>
              </a:rPr>
              <a:t>发送启动进程请求</a:t>
            </a:r>
            <a:endParaRPr kumimoji="1" lang="en-US" altLang="zh-CN">
              <a:latin typeface="Microsoft YaHei" panose="020B0503020204020204" pitchFamily="34" charset="-122"/>
              <a:ea typeface="Microsoft YaHei" panose="020B0503020204020204" pitchFamily="34" charset="-122"/>
            </a:endParaRPr>
          </a:p>
        </p:txBody>
      </p:sp>
      <p:cxnSp>
        <p:nvCxnSpPr>
          <p:cNvPr id="69" name="直线箭头连接符 68">
            <a:extLst>
              <a:ext uri="{FF2B5EF4-FFF2-40B4-BE49-F238E27FC236}">
                <a16:creationId xmlns:a16="http://schemas.microsoft.com/office/drawing/2014/main" id="{CBC5CCCA-6BAE-6B4F-A21F-E7866E332F86}"/>
              </a:ext>
            </a:extLst>
          </p:cNvPr>
          <p:cNvCxnSpPr>
            <a:cxnSpLocks/>
          </p:cNvCxnSpPr>
          <p:nvPr/>
        </p:nvCxnSpPr>
        <p:spPr>
          <a:xfrm>
            <a:off x="7019299" y="1748118"/>
            <a:ext cx="0" cy="1708015"/>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0" name="文本框 69">
            <a:extLst>
              <a:ext uri="{FF2B5EF4-FFF2-40B4-BE49-F238E27FC236}">
                <a16:creationId xmlns:a16="http://schemas.microsoft.com/office/drawing/2014/main" id="{FEFF71A5-05B7-6A4A-AFE3-4C25255C5988}"/>
              </a:ext>
            </a:extLst>
          </p:cNvPr>
          <p:cNvSpPr txBox="1"/>
          <p:nvPr/>
        </p:nvSpPr>
        <p:spPr>
          <a:xfrm>
            <a:off x="7032616" y="2238618"/>
            <a:ext cx="461665" cy="1015663"/>
          </a:xfrm>
          <a:prstGeom prst="rect">
            <a:avLst/>
          </a:prstGeom>
          <a:noFill/>
        </p:spPr>
        <p:txBody>
          <a:bodyPr vert="eaVert" wrap="none" rtlCol="0">
            <a:spAutoFit/>
          </a:bodyPr>
          <a:lstStyle/>
          <a:p>
            <a:r>
              <a:rPr kumimoji="1" lang="zh-CN" altLang="en-US">
                <a:latin typeface="Microsoft YaHei" panose="020B0503020204020204" pitchFamily="34" charset="-122"/>
                <a:ea typeface="Microsoft YaHei" panose="020B0503020204020204" pitchFamily="34" charset="-122"/>
              </a:rPr>
              <a:t>启动进程</a:t>
            </a:r>
          </a:p>
        </p:txBody>
      </p:sp>
      <p:cxnSp>
        <p:nvCxnSpPr>
          <p:cNvPr id="73" name="直线箭头连接符 72">
            <a:extLst>
              <a:ext uri="{FF2B5EF4-FFF2-40B4-BE49-F238E27FC236}">
                <a16:creationId xmlns:a16="http://schemas.microsoft.com/office/drawing/2014/main" id="{BEB79B77-8486-C549-9342-C72709027517}"/>
              </a:ext>
            </a:extLst>
          </p:cNvPr>
          <p:cNvCxnSpPr>
            <a:cxnSpLocks/>
          </p:cNvCxnSpPr>
          <p:nvPr/>
        </p:nvCxnSpPr>
        <p:spPr>
          <a:xfrm flipH="1">
            <a:off x="3322586" y="3702668"/>
            <a:ext cx="2470138"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9C6194AF-0400-F14E-8EB4-51AD86864711}"/>
              </a:ext>
            </a:extLst>
          </p:cNvPr>
          <p:cNvSpPr txBox="1"/>
          <p:nvPr/>
        </p:nvSpPr>
        <p:spPr>
          <a:xfrm>
            <a:off x="3568810" y="3335110"/>
            <a:ext cx="2132315" cy="369332"/>
          </a:xfrm>
          <a:prstGeom prst="rect">
            <a:avLst/>
          </a:prstGeom>
          <a:noFill/>
        </p:spPr>
        <p:txBody>
          <a:bodyPr wrap="none" rtlCol="0" anchor="b">
            <a:spAutoFit/>
          </a:bodyPr>
          <a:lstStyle/>
          <a:p>
            <a:r>
              <a:rPr kumimoji="1" lang="en-US" altLang="zh-CN">
                <a:latin typeface="Microsoft YaHei" panose="020B0503020204020204" pitchFamily="34" charset="-122"/>
                <a:ea typeface="Microsoft YaHei" panose="020B0503020204020204" pitchFamily="34" charset="-122"/>
              </a:rPr>
              <a:t>attachApplication</a:t>
            </a:r>
            <a:endParaRPr kumimoji="1" lang="zh-CN" altLang="en-US">
              <a:latin typeface="Microsoft YaHei" panose="020B0503020204020204" pitchFamily="34" charset="-122"/>
              <a:ea typeface="Microsoft YaHei" panose="020B0503020204020204" pitchFamily="34" charset="-122"/>
            </a:endParaRPr>
          </a:p>
        </p:txBody>
      </p:sp>
      <p:cxnSp>
        <p:nvCxnSpPr>
          <p:cNvPr id="78" name="直线箭头连接符 77">
            <a:extLst>
              <a:ext uri="{FF2B5EF4-FFF2-40B4-BE49-F238E27FC236}">
                <a16:creationId xmlns:a16="http://schemas.microsoft.com/office/drawing/2014/main" id="{AA559A22-5726-3542-9ED6-8C507B3C857F}"/>
              </a:ext>
            </a:extLst>
          </p:cNvPr>
          <p:cNvCxnSpPr/>
          <p:nvPr/>
        </p:nvCxnSpPr>
        <p:spPr>
          <a:xfrm>
            <a:off x="3403268" y="4173315"/>
            <a:ext cx="2338626"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9" name="文本框 78">
            <a:extLst>
              <a:ext uri="{FF2B5EF4-FFF2-40B4-BE49-F238E27FC236}">
                <a16:creationId xmlns:a16="http://schemas.microsoft.com/office/drawing/2014/main" id="{93490C88-19F0-FA45-90EF-C85D8BBE70D4}"/>
              </a:ext>
            </a:extLst>
          </p:cNvPr>
          <p:cNvSpPr txBox="1"/>
          <p:nvPr/>
        </p:nvSpPr>
        <p:spPr>
          <a:xfrm>
            <a:off x="3636045" y="3793468"/>
            <a:ext cx="1943161" cy="369332"/>
          </a:xfrm>
          <a:prstGeom prst="rect">
            <a:avLst/>
          </a:prstGeom>
          <a:noFill/>
        </p:spPr>
        <p:txBody>
          <a:bodyPr wrap="none" rtlCol="0" anchor="b">
            <a:spAutoFit/>
          </a:bodyPr>
          <a:lstStyle/>
          <a:p>
            <a:r>
              <a:rPr kumimoji="1" lang="en-US" altLang="zh-CN">
                <a:latin typeface="Microsoft YaHei" panose="020B0503020204020204" pitchFamily="34" charset="-122"/>
                <a:ea typeface="Microsoft YaHei" panose="020B0503020204020204" pitchFamily="34" charset="-122"/>
              </a:rPr>
              <a:t>bindApplication</a:t>
            </a:r>
            <a:endParaRPr kumimoji="1" lang="zh-CN" altLang="en-US">
              <a:latin typeface="Microsoft YaHei" panose="020B0503020204020204" pitchFamily="34" charset="-122"/>
              <a:ea typeface="Microsoft YaHei" panose="020B0503020204020204" pitchFamily="34" charset="-122"/>
            </a:endParaRPr>
          </a:p>
        </p:txBody>
      </p:sp>
      <p:cxnSp>
        <p:nvCxnSpPr>
          <p:cNvPr id="80" name="直线箭头连接符 79">
            <a:extLst>
              <a:ext uri="{FF2B5EF4-FFF2-40B4-BE49-F238E27FC236}">
                <a16:creationId xmlns:a16="http://schemas.microsoft.com/office/drawing/2014/main" id="{997DDF7D-49E6-5D40-A5B8-DFFC99ED54E5}"/>
              </a:ext>
            </a:extLst>
          </p:cNvPr>
          <p:cNvCxnSpPr/>
          <p:nvPr/>
        </p:nvCxnSpPr>
        <p:spPr>
          <a:xfrm>
            <a:off x="3403268" y="4684303"/>
            <a:ext cx="2338626"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1" name="文本框 80">
            <a:extLst>
              <a:ext uri="{FF2B5EF4-FFF2-40B4-BE49-F238E27FC236}">
                <a16:creationId xmlns:a16="http://schemas.microsoft.com/office/drawing/2014/main" id="{77D42DBD-74BF-494B-8D18-242FA57E4544}"/>
              </a:ext>
            </a:extLst>
          </p:cNvPr>
          <p:cNvSpPr txBox="1"/>
          <p:nvPr/>
        </p:nvSpPr>
        <p:spPr>
          <a:xfrm>
            <a:off x="3248489" y="4303298"/>
            <a:ext cx="2770310" cy="369332"/>
          </a:xfrm>
          <a:prstGeom prst="rect">
            <a:avLst/>
          </a:prstGeom>
          <a:noFill/>
        </p:spPr>
        <p:txBody>
          <a:bodyPr wrap="none" rtlCol="0" anchor="b">
            <a:spAutoFit/>
          </a:bodyPr>
          <a:lstStyle/>
          <a:p>
            <a:r>
              <a:rPr kumimoji="1" lang="en-US" altLang="zh-CN">
                <a:latin typeface="Microsoft YaHei" panose="020B0503020204020204" pitchFamily="34" charset="-122"/>
                <a:ea typeface="Microsoft YaHei" panose="020B0503020204020204" pitchFamily="34" charset="-122"/>
              </a:rPr>
              <a:t>scheduleLaunchActivity</a:t>
            </a:r>
            <a:endParaRPr kumimoji="1"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75374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dissolve">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dissolve">
                                      <p:cBhvr>
                                        <p:cTn id="12" dur="500"/>
                                        <p:tgtEl>
                                          <p:spTgt spid="60"/>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dissolve">
                                      <p:cBhvr>
                                        <p:cTn id="16" dur="500"/>
                                        <p:tgtEl>
                                          <p:spTgt spid="61"/>
                                        </p:tgtEl>
                                      </p:cBhvr>
                                    </p:animEffect>
                                  </p:childTnLst>
                                </p:cTn>
                              </p:par>
                            </p:childTnLst>
                          </p:cTn>
                        </p:par>
                        <p:par>
                          <p:cTn id="17" fill="hold">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dissolve">
                                      <p:cBhvr>
                                        <p:cTn id="20" dur="500"/>
                                        <p:tgtEl>
                                          <p:spTgt spid="6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dissolve">
                                      <p:cBhvr>
                                        <p:cTn id="25" dur="500"/>
                                        <p:tgtEl>
                                          <p:spTgt spid="66"/>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67"/>
                                        </p:tgtEl>
                                        <p:attrNameLst>
                                          <p:attrName>style.visibility</p:attrName>
                                        </p:attrNameLst>
                                      </p:cBhvr>
                                      <p:to>
                                        <p:strVal val="visible"/>
                                      </p:to>
                                    </p:set>
                                    <p:animEffect transition="in" filter="dissolve">
                                      <p:cBhvr>
                                        <p:cTn id="29" dur="500"/>
                                        <p:tgtEl>
                                          <p:spTgt spid="67"/>
                                        </p:tgtEl>
                                      </p:cBhvr>
                                    </p:animEffect>
                                  </p:childTnLst>
                                </p:cTn>
                              </p:par>
                            </p:childTnLst>
                          </p:cTn>
                        </p:par>
                        <p:par>
                          <p:cTn id="30" fill="hold">
                            <p:stCondLst>
                              <p:cond delay="1000"/>
                            </p:stCondLst>
                            <p:childTnLst>
                              <p:par>
                                <p:cTn id="31" presetID="9" presetClass="entr" presetSubtype="0" fill="hold" grpId="0" nodeType="afterEffect">
                                  <p:stCondLst>
                                    <p:cond delay="0"/>
                                  </p:stCondLst>
                                  <p:childTnLst>
                                    <p:set>
                                      <p:cBhvr>
                                        <p:cTn id="32" dur="1" fill="hold">
                                          <p:stCondLst>
                                            <p:cond delay="0"/>
                                          </p:stCondLst>
                                        </p:cTn>
                                        <p:tgtEl>
                                          <p:spTgt spid="63"/>
                                        </p:tgtEl>
                                        <p:attrNameLst>
                                          <p:attrName>style.visibility</p:attrName>
                                        </p:attrNameLst>
                                      </p:cBhvr>
                                      <p:to>
                                        <p:strVal val="visible"/>
                                      </p:to>
                                    </p:set>
                                    <p:animEffect transition="in" filter="dissolve">
                                      <p:cBhvr>
                                        <p:cTn id="33" dur="500"/>
                                        <p:tgtEl>
                                          <p:spTgt spid="63"/>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69"/>
                                        </p:tgtEl>
                                        <p:attrNameLst>
                                          <p:attrName>style.visibility</p:attrName>
                                        </p:attrNameLst>
                                      </p:cBhvr>
                                      <p:to>
                                        <p:strVal val="visible"/>
                                      </p:to>
                                    </p:set>
                                    <p:animEffect transition="in" filter="dissolve">
                                      <p:cBhvr>
                                        <p:cTn id="38" dur="500"/>
                                        <p:tgtEl>
                                          <p:spTgt spid="69"/>
                                        </p:tgtEl>
                                      </p:cBhvr>
                                    </p:animEffect>
                                  </p:childTnLst>
                                </p:cTn>
                              </p:par>
                            </p:childTnLst>
                          </p:cTn>
                        </p:par>
                        <p:par>
                          <p:cTn id="39" fill="hold">
                            <p:stCondLst>
                              <p:cond delay="500"/>
                            </p:stCondLst>
                            <p:childTnLst>
                              <p:par>
                                <p:cTn id="40" presetID="9" presetClass="entr" presetSubtype="0" fill="hold" grpId="0" nodeType="afterEffect">
                                  <p:stCondLst>
                                    <p:cond delay="0"/>
                                  </p:stCondLst>
                                  <p:childTnLst>
                                    <p:set>
                                      <p:cBhvr>
                                        <p:cTn id="41" dur="1" fill="hold">
                                          <p:stCondLst>
                                            <p:cond delay="0"/>
                                          </p:stCondLst>
                                        </p:cTn>
                                        <p:tgtEl>
                                          <p:spTgt spid="70"/>
                                        </p:tgtEl>
                                        <p:attrNameLst>
                                          <p:attrName>style.visibility</p:attrName>
                                        </p:attrNameLst>
                                      </p:cBhvr>
                                      <p:to>
                                        <p:strVal val="visible"/>
                                      </p:to>
                                    </p:set>
                                    <p:animEffect transition="in" filter="dissolve">
                                      <p:cBhvr>
                                        <p:cTn id="42" dur="500"/>
                                        <p:tgtEl>
                                          <p:spTgt spid="70"/>
                                        </p:tgtEl>
                                      </p:cBhvr>
                                    </p:animEffect>
                                  </p:childTnLst>
                                </p:cTn>
                              </p:par>
                            </p:childTnLst>
                          </p:cTn>
                        </p:par>
                        <p:par>
                          <p:cTn id="43" fill="hold">
                            <p:stCondLst>
                              <p:cond delay="1000"/>
                            </p:stCondLst>
                            <p:childTnLst>
                              <p:par>
                                <p:cTn id="44" presetID="9" presetClass="entr" presetSubtype="0" fill="hold" grpId="0" nodeType="after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dissolve">
                                      <p:cBhvr>
                                        <p:cTn id="46" dur="500"/>
                                        <p:tgtEl>
                                          <p:spTgt spid="64"/>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73"/>
                                        </p:tgtEl>
                                        <p:attrNameLst>
                                          <p:attrName>style.visibility</p:attrName>
                                        </p:attrNameLst>
                                      </p:cBhvr>
                                      <p:to>
                                        <p:strVal val="visible"/>
                                      </p:to>
                                    </p:set>
                                    <p:animEffect transition="in" filter="dissolve">
                                      <p:cBhvr>
                                        <p:cTn id="51" dur="500"/>
                                        <p:tgtEl>
                                          <p:spTgt spid="73"/>
                                        </p:tgtEl>
                                      </p:cBhvr>
                                    </p:animEffect>
                                  </p:childTnLst>
                                </p:cTn>
                              </p:par>
                            </p:childTnLst>
                          </p:cTn>
                        </p:par>
                        <p:par>
                          <p:cTn id="52" fill="hold">
                            <p:stCondLst>
                              <p:cond delay="500"/>
                            </p:stCondLst>
                            <p:childTnLst>
                              <p:par>
                                <p:cTn id="53" presetID="9" presetClass="entr" presetSubtype="0" fill="hold" grpId="0" nodeType="afterEffect">
                                  <p:stCondLst>
                                    <p:cond delay="0"/>
                                  </p:stCondLst>
                                  <p:childTnLst>
                                    <p:set>
                                      <p:cBhvr>
                                        <p:cTn id="54" dur="1" fill="hold">
                                          <p:stCondLst>
                                            <p:cond delay="0"/>
                                          </p:stCondLst>
                                        </p:cTn>
                                        <p:tgtEl>
                                          <p:spTgt spid="76"/>
                                        </p:tgtEl>
                                        <p:attrNameLst>
                                          <p:attrName>style.visibility</p:attrName>
                                        </p:attrNameLst>
                                      </p:cBhvr>
                                      <p:to>
                                        <p:strVal val="visible"/>
                                      </p:to>
                                    </p:set>
                                    <p:animEffect transition="in" filter="dissolve">
                                      <p:cBhvr>
                                        <p:cTn id="55" dur="500"/>
                                        <p:tgtEl>
                                          <p:spTgt spid="76"/>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78"/>
                                        </p:tgtEl>
                                        <p:attrNameLst>
                                          <p:attrName>style.visibility</p:attrName>
                                        </p:attrNameLst>
                                      </p:cBhvr>
                                      <p:to>
                                        <p:strVal val="visible"/>
                                      </p:to>
                                    </p:set>
                                    <p:animEffect transition="in" filter="dissolve">
                                      <p:cBhvr>
                                        <p:cTn id="60" dur="500"/>
                                        <p:tgtEl>
                                          <p:spTgt spid="78"/>
                                        </p:tgtEl>
                                      </p:cBhvr>
                                    </p:animEffect>
                                  </p:childTnLst>
                                </p:cTn>
                              </p:par>
                            </p:childTnLst>
                          </p:cTn>
                        </p:par>
                        <p:par>
                          <p:cTn id="61" fill="hold">
                            <p:stCondLst>
                              <p:cond delay="500"/>
                            </p:stCondLst>
                            <p:childTnLst>
                              <p:par>
                                <p:cTn id="62" presetID="9" presetClass="entr" presetSubtype="0" fill="hold" grpId="0" nodeType="afterEffect">
                                  <p:stCondLst>
                                    <p:cond delay="0"/>
                                  </p:stCondLst>
                                  <p:childTnLst>
                                    <p:set>
                                      <p:cBhvr>
                                        <p:cTn id="63" dur="1" fill="hold">
                                          <p:stCondLst>
                                            <p:cond delay="0"/>
                                          </p:stCondLst>
                                        </p:cTn>
                                        <p:tgtEl>
                                          <p:spTgt spid="79"/>
                                        </p:tgtEl>
                                        <p:attrNameLst>
                                          <p:attrName>style.visibility</p:attrName>
                                        </p:attrNameLst>
                                      </p:cBhvr>
                                      <p:to>
                                        <p:strVal val="visible"/>
                                      </p:to>
                                    </p:set>
                                    <p:animEffect transition="in" filter="dissolve">
                                      <p:cBhvr>
                                        <p:cTn id="64" dur="500"/>
                                        <p:tgtEl>
                                          <p:spTgt spid="79"/>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nodeType="clickEffect">
                                  <p:stCondLst>
                                    <p:cond delay="0"/>
                                  </p:stCondLst>
                                  <p:childTnLst>
                                    <p:set>
                                      <p:cBhvr>
                                        <p:cTn id="68" dur="1" fill="hold">
                                          <p:stCondLst>
                                            <p:cond delay="0"/>
                                          </p:stCondLst>
                                        </p:cTn>
                                        <p:tgtEl>
                                          <p:spTgt spid="80"/>
                                        </p:tgtEl>
                                        <p:attrNameLst>
                                          <p:attrName>style.visibility</p:attrName>
                                        </p:attrNameLst>
                                      </p:cBhvr>
                                      <p:to>
                                        <p:strVal val="visible"/>
                                      </p:to>
                                    </p:set>
                                    <p:animEffect transition="in" filter="dissolve">
                                      <p:cBhvr>
                                        <p:cTn id="69" dur="500"/>
                                        <p:tgtEl>
                                          <p:spTgt spid="80"/>
                                        </p:tgtEl>
                                      </p:cBhvr>
                                    </p:animEffect>
                                  </p:childTnLst>
                                </p:cTn>
                              </p:par>
                            </p:childTnLst>
                          </p:cTn>
                        </p:par>
                        <p:par>
                          <p:cTn id="70" fill="hold">
                            <p:stCondLst>
                              <p:cond delay="500"/>
                            </p:stCondLst>
                            <p:childTnLst>
                              <p:par>
                                <p:cTn id="71" presetID="9" presetClass="entr" presetSubtype="0" fill="hold" grpId="0" nodeType="afterEffect">
                                  <p:stCondLst>
                                    <p:cond delay="0"/>
                                  </p:stCondLst>
                                  <p:childTnLst>
                                    <p:set>
                                      <p:cBhvr>
                                        <p:cTn id="72" dur="1" fill="hold">
                                          <p:stCondLst>
                                            <p:cond delay="0"/>
                                          </p:stCondLst>
                                        </p:cTn>
                                        <p:tgtEl>
                                          <p:spTgt spid="81"/>
                                        </p:tgtEl>
                                        <p:attrNameLst>
                                          <p:attrName>style.visibility</p:attrName>
                                        </p:attrNameLst>
                                      </p:cBhvr>
                                      <p:to>
                                        <p:strVal val="visible"/>
                                      </p:to>
                                    </p:set>
                                    <p:animEffect transition="in" filter="dissolve">
                                      <p:cBhvr>
                                        <p:cTn id="73"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1" grpId="0"/>
      <p:bldP spid="62" grpId="0" animBg="1"/>
      <p:bldP spid="63" grpId="0" animBg="1"/>
      <p:bldP spid="64" grpId="0" animBg="1"/>
      <p:bldP spid="67" grpId="0"/>
      <p:bldP spid="70" grpId="0"/>
      <p:bldP spid="76" grpId="0"/>
      <p:bldP spid="79" grpId="0"/>
      <p:bldP spid="8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3844471-F8CB-4A43-A0E1-B689718E745F}"/>
              </a:ext>
            </a:extLst>
          </p:cNvPr>
          <p:cNvSpPr/>
          <p:nvPr/>
        </p:nvSpPr>
        <p:spPr>
          <a:xfrm>
            <a:off x="1310269" y="1140589"/>
            <a:ext cx="6523463" cy="2031325"/>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final void </a:t>
            </a:r>
            <a:r>
              <a:rPr lang="en-US" altLang="zh-CN">
                <a:solidFill>
                  <a:srgbClr val="FFC66D"/>
                </a:solidFill>
                <a:effectLst/>
                <a:latin typeface="Microsoft YaHei" panose="020B0503020204020204" pitchFamily="34" charset="-122"/>
                <a:ea typeface="Microsoft YaHei" panose="020B0503020204020204" pitchFamily="34" charset="-122"/>
              </a:rPr>
              <a:t>attach</a:t>
            </a:r>
            <a:r>
              <a:rPr lang="en-US" altLang="zh-CN">
                <a:latin typeface="Microsoft YaHei" panose="020B0503020204020204" pitchFamily="34" charset="-122"/>
                <a:ea typeface="Microsoft YaHei" panose="020B0503020204020204" pitchFamily="34" charset="-122"/>
              </a:rPr>
              <a:t>(Context context</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 {</a:t>
            </a:r>
          </a:p>
          <a:p>
            <a:r>
              <a:rPr lang="zh-CN" altLang="en-US">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9876AA"/>
                </a:solidFill>
                <a:effectLst/>
                <a:latin typeface="Microsoft YaHei" panose="020B0503020204020204" pitchFamily="34" charset="-122"/>
                <a:ea typeface="Microsoft YaHei" panose="020B0503020204020204" pitchFamily="34" charset="-122"/>
              </a:rPr>
              <a:t>mWindow </a:t>
            </a: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new </a:t>
            </a:r>
            <a:r>
              <a:rPr lang="en-US" altLang="zh-CN">
                <a:latin typeface="Microsoft YaHei" panose="020B0503020204020204" pitchFamily="34" charset="-122"/>
                <a:ea typeface="Microsoft YaHei" panose="020B0503020204020204" pitchFamily="34" charset="-122"/>
              </a:rPr>
              <a:t>PhoneWindow(</a:t>
            </a:r>
            <a:r>
              <a:rPr lang="en-US" altLang="zh-CN">
                <a:solidFill>
                  <a:srgbClr val="CC7832"/>
                </a:solidFill>
                <a:effectLst/>
                <a:latin typeface="Microsoft YaHei" panose="020B0503020204020204" pitchFamily="34" charset="-122"/>
                <a:ea typeface="Microsoft YaHei" panose="020B0503020204020204" pitchFamily="34" charset="-122"/>
              </a:rPr>
              <a:t>this</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solidFill>
                  <a:srgbClr val="9876AA"/>
                </a:solidFill>
                <a:effectLst/>
                <a:latin typeface="Microsoft YaHei" panose="020B0503020204020204" pitchFamily="34" charset="-122"/>
                <a:ea typeface="Microsoft YaHei" panose="020B0503020204020204" pitchFamily="34" charset="-122"/>
              </a:rPr>
              <a:t>mWindow</a:t>
            </a:r>
            <a:r>
              <a:rPr lang="en-US" altLang="zh-CN">
                <a:latin typeface="Microsoft YaHei" panose="020B0503020204020204" pitchFamily="34" charset="-122"/>
                <a:ea typeface="Microsoft YaHei" panose="020B0503020204020204" pitchFamily="34" charset="-122"/>
              </a:rPr>
              <a:t>.setWindowManager(...)</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solidFill>
                  <a:srgbClr val="9876AA"/>
                </a:solidFill>
                <a:effectLst/>
                <a:latin typeface="Microsoft YaHei" panose="020B0503020204020204" pitchFamily="34" charset="-122"/>
                <a:ea typeface="Microsoft YaHei" panose="020B0503020204020204" pitchFamily="34" charset="-122"/>
              </a:rPr>
              <a:t>mWindowManager </a:t>
            </a:r>
            <a:r>
              <a:rPr lang="en-US" altLang="zh-CN">
                <a:latin typeface="Microsoft YaHei" panose="020B0503020204020204" pitchFamily="34" charset="-122"/>
                <a:ea typeface="Microsoft YaHei" panose="020B0503020204020204" pitchFamily="34" charset="-122"/>
              </a:rPr>
              <a:t>= </a:t>
            </a:r>
            <a:r>
              <a:rPr lang="en-US" altLang="zh-CN">
                <a:solidFill>
                  <a:srgbClr val="9876AA"/>
                </a:solidFill>
                <a:effectLst/>
                <a:latin typeface="Microsoft YaHei" panose="020B0503020204020204" pitchFamily="34" charset="-122"/>
                <a:ea typeface="Microsoft YaHei" panose="020B0503020204020204" pitchFamily="34" charset="-122"/>
              </a:rPr>
              <a:t>mWindow</a:t>
            </a:r>
            <a:r>
              <a:rPr lang="en-US" altLang="zh-CN">
                <a:latin typeface="Microsoft YaHei" panose="020B0503020204020204" pitchFamily="34" charset="-122"/>
                <a:ea typeface="Microsoft YaHei" panose="020B0503020204020204" pitchFamily="34" charset="-122"/>
              </a:rPr>
              <a:t>.getWindowManager()</a:t>
            </a:r>
            <a:r>
              <a:rPr lang="en-US" altLang="zh-CN">
                <a:solidFill>
                  <a:srgbClr val="CC7832"/>
                </a:solidFill>
                <a:effectLst/>
                <a:latin typeface="Microsoft YaHei" panose="020B0503020204020204" pitchFamily="34" charset="-122"/>
                <a:ea typeface="Microsoft YaHei" panose="020B0503020204020204" pitchFamily="34" charset="-122"/>
              </a:rPr>
              <a:t>;</a:t>
            </a:r>
          </a:p>
          <a:p>
            <a:r>
              <a:rPr lang="zh-CN" altLang="en-US">
                <a:solidFill>
                  <a:srgbClr val="CC7832"/>
                </a:solidFill>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cxnSp>
        <p:nvCxnSpPr>
          <p:cNvPr id="3" name="直线箭头连接符 2">
            <a:extLst>
              <a:ext uri="{FF2B5EF4-FFF2-40B4-BE49-F238E27FC236}">
                <a16:creationId xmlns:a16="http://schemas.microsoft.com/office/drawing/2014/main" id="{024944B6-2529-2241-B3DD-450FAB6364E4}"/>
              </a:ext>
            </a:extLst>
          </p:cNvPr>
          <p:cNvCxnSpPr/>
          <p:nvPr/>
        </p:nvCxnSpPr>
        <p:spPr>
          <a:xfrm>
            <a:off x="3100039" y="2571750"/>
            <a:ext cx="635620" cy="305265"/>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823098D0-102C-7540-A1AF-6900C5E15C6E}"/>
              </a:ext>
            </a:extLst>
          </p:cNvPr>
          <p:cNvSpPr txBox="1"/>
          <p:nvPr/>
        </p:nvSpPr>
        <p:spPr>
          <a:xfrm>
            <a:off x="3757961" y="2802582"/>
            <a:ext cx="2585964" cy="369332"/>
          </a:xfrm>
          <a:prstGeom prst="rect">
            <a:avLst/>
          </a:prstGeom>
          <a:solidFill>
            <a:srgbClr val="C00000"/>
          </a:solidFill>
        </p:spPr>
        <p:txBody>
          <a:bodyPr wrap="none" rtlCol="0">
            <a:spAutoFit/>
          </a:bodyPr>
          <a:lstStyle/>
          <a:p>
            <a:r>
              <a:rPr kumimoji="1" lang="en-US" altLang="zh-CN">
                <a:solidFill>
                  <a:schemeClr val="bg1"/>
                </a:solidFill>
                <a:latin typeface="Microsoft YaHei" panose="020B0503020204020204" pitchFamily="34" charset="-122"/>
                <a:ea typeface="Microsoft YaHei" panose="020B0503020204020204" pitchFamily="34" charset="-122"/>
              </a:rPr>
              <a:t>WindowManagerImpl</a:t>
            </a:r>
            <a:endParaRPr kumimoji="1" lang="zh-CN" altLang="en-US">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352643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2B3F30D-E430-8F4E-A40A-E9AFC3B9C4EE}"/>
              </a:ext>
            </a:extLst>
          </p:cNvPr>
          <p:cNvSpPr/>
          <p:nvPr/>
        </p:nvSpPr>
        <p:spPr>
          <a:xfrm>
            <a:off x="1103971" y="263207"/>
            <a:ext cx="6936059" cy="2031325"/>
          </a:xfrm>
          <a:prstGeom prst="rect">
            <a:avLst/>
          </a:prstGeom>
          <a:ln w="22225">
            <a:solidFill>
              <a:srgbClr val="C00000"/>
            </a:solidFill>
            <a:prstDash val="dash"/>
          </a:ln>
        </p:spPr>
        <p:txBody>
          <a:bodyPr wrap="square">
            <a:spAutoFit/>
          </a:bodyPr>
          <a:lstStyle/>
          <a:p>
            <a:r>
              <a:rPr lang="en" altLang="zh-CN">
                <a:solidFill>
                  <a:srgbClr val="CC7832"/>
                </a:solidFill>
                <a:effectLst/>
                <a:latin typeface="Microsoft YaHei" panose="020B0503020204020204" pitchFamily="34" charset="-122"/>
                <a:ea typeface="Microsoft YaHei" panose="020B0503020204020204" pitchFamily="34" charset="-122"/>
              </a:rPr>
              <a:t>public void </a:t>
            </a:r>
            <a:r>
              <a:rPr lang="en" altLang="zh-CN">
                <a:solidFill>
                  <a:srgbClr val="FFC66D"/>
                </a:solidFill>
                <a:effectLst/>
                <a:latin typeface="Microsoft YaHei" panose="020B0503020204020204" pitchFamily="34" charset="-122"/>
                <a:ea typeface="Microsoft YaHei" panose="020B0503020204020204" pitchFamily="34" charset="-122"/>
              </a:rPr>
              <a:t>setContentView</a:t>
            </a:r>
            <a:r>
              <a:rPr lang="en" altLang="zh-CN">
                <a:latin typeface="Microsoft YaHei" panose="020B0503020204020204" pitchFamily="34" charset="-122"/>
                <a:ea typeface="Microsoft YaHei" panose="020B0503020204020204" pitchFamily="34" charset="-122"/>
              </a:rPr>
              <a:t>(</a:t>
            </a:r>
            <a:r>
              <a:rPr lang="en" altLang="zh-CN">
                <a:solidFill>
                  <a:srgbClr val="CC7832"/>
                </a:solidFill>
                <a:effectLst/>
                <a:latin typeface="Microsoft YaHei" panose="020B0503020204020204" pitchFamily="34" charset="-122"/>
                <a:ea typeface="Microsoft YaHei" panose="020B0503020204020204" pitchFamily="34" charset="-122"/>
              </a:rPr>
              <a:t>int </a:t>
            </a:r>
            <a:r>
              <a:rPr lang="en" altLang="zh-CN">
                <a:latin typeface="Microsoft YaHei" panose="020B0503020204020204" pitchFamily="34" charset="-122"/>
                <a:ea typeface="Microsoft YaHei" panose="020B0503020204020204" pitchFamily="34" charset="-122"/>
              </a:rPr>
              <a:t>layoutResID) {</a:t>
            </a:r>
            <a:br>
              <a:rPr lang="en" altLang="zh-CN">
                <a:solidFill>
                  <a:srgbClr val="808080"/>
                </a:solidFill>
                <a:effectLst/>
                <a:latin typeface="Microsoft YaHei" panose="020B0503020204020204" pitchFamily="34" charset="-122"/>
                <a:ea typeface="Microsoft YaHei" panose="020B0503020204020204" pitchFamily="34" charset="-122"/>
              </a:rPr>
            </a:br>
            <a:r>
              <a:rPr lang="en" altLang="zh-CN">
                <a:solidFill>
                  <a:srgbClr val="808080"/>
                </a:solidFill>
                <a:effectLst/>
                <a:latin typeface="Microsoft YaHei" panose="020B0503020204020204" pitchFamily="34" charset="-122"/>
                <a:ea typeface="Microsoft YaHei" panose="020B0503020204020204" pitchFamily="34" charset="-122"/>
              </a:rPr>
              <a:t>    </a:t>
            </a:r>
            <a:r>
              <a:rPr lang="en" altLang="zh-CN">
                <a:solidFill>
                  <a:srgbClr val="CC7832"/>
                </a:solidFill>
                <a:effectLst/>
                <a:latin typeface="Microsoft YaHei" panose="020B0503020204020204" pitchFamily="34" charset="-122"/>
                <a:ea typeface="Microsoft YaHei" panose="020B0503020204020204" pitchFamily="34" charset="-122"/>
              </a:rPr>
              <a:t>if </a:t>
            </a:r>
            <a:r>
              <a:rPr lang="en" altLang="zh-CN">
                <a:latin typeface="Microsoft YaHei" panose="020B0503020204020204" pitchFamily="34" charset="-122"/>
                <a:ea typeface="Microsoft YaHei" panose="020B0503020204020204" pitchFamily="34" charset="-122"/>
              </a:rPr>
              <a:t>(</a:t>
            </a:r>
            <a:r>
              <a:rPr lang="en" altLang="zh-CN">
                <a:solidFill>
                  <a:srgbClr val="9876AA"/>
                </a:solidFill>
                <a:effectLst/>
                <a:latin typeface="Microsoft YaHei" panose="020B0503020204020204" pitchFamily="34" charset="-122"/>
                <a:ea typeface="Microsoft YaHei" panose="020B0503020204020204" pitchFamily="34" charset="-122"/>
              </a:rPr>
              <a:t>mContentParent </a:t>
            </a:r>
            <a:r>
              <a:rPr lang="en" altLang="zh-CN">
                <a:latin typeface="Microsoft YaHei" panose="020B0503020204020204" pitchFamily="34" charset="-122"/>
                <a:ea typeface="Microsoft YaHei" panose="020B0503020204020204" pitchFamily="34" charset="-122"/>
              </a:rPr>
              <a:t>== </a:t>
            </a:r>
            <a:r>
              <a:rPr lang="en" altLang="zh-CN">
                <a:solidFill>
                  <a:srgbClr val="CC7832"/>
                </a:solidFill>
                <a:effectLst/>
                <a:latin typeface="Microsoft YaHei" panose="020B0503020204020204" pitchFamily="34" charset="-122"/>
                <a:ea typeface="Microsoft YaHei" panose="020B0503020204020204" pitchFamily="34" charset="-122"/>
              </a:rPr>
              <a:t>null</a:t>
            </a:r>
            <a:r>
              <a:rPr lang="en" altLang="zh-CN">
                <a:latin typeface="Microsoft YaHei" panose="020B0503020204020204" pitchFamily="34" charset="-122"/>
                <a:ea typeface="Microsoft YaHei" panose="020B0503020204020204" pitchFamily="34" charset="-122"/>
              </a:rPr>
              <a:t>) {</a:t>
            </a:r>
            <a:br>
              <a:rPr lang="en" altLang="zh-CN">
                <a:latin typeface="Microsoft YaHei" panose="020B0503020204020204" pitchFamily="34" charset="-122"/>
                <a:ea typeface="Microsoft YaHei" panose="020B0503020204020204" pitchFamily="34" charset="-122"/>
              </a:rPr>
            </a:br>
            <a:r>
              <a:rPr lang="en" altLang="zh-CN">
                <a:latin typeface="Microsoft YaHei" panose="020B0503020204020204" pitchFamily="34" charset="-122"/>
                <a:ea typeface="Microsoft YaHei" panose="020B0503020204020204" pitchFamily="34" charset="-122"/>
              </a:rPr>
              <a:t>        installDecor()</a:t>
            </a:r>
            <a:r>
              <a:rPr lang="en" altLang="zh-CN">
                <a:solidFill>
                  <a:srgbClr val="CC7832"/>
                </a:solidFill>
                <a:effectLst/>
                <a:latin typeface="Microsoft YaHei" panose="020B0503020204020204" pitchFamily="34" charset="-122"/>
                <a:ea typeface="Microsoft YaHei" panose="020B0503020204020204" pitchFamily="34" charset="-122"/>
              </a:rPr>
              <a:t>;</a:t>
            </a:r>
            <a:br>
              <a:rPr lang="en" altLang="zh-CN">
                <a:solidFill>
                  <a:srgbClr val="CC7832"/>
                </a:solidFill>
                <a:effectLst/>
                <a:latin typeface="Microsoft YaHei" panose="020B0503020204020204" pitchFamily="34" charset="-122"/>
                <a:ea typeface="Microsoft YaHei" panose="020B0503020204020204" pitchFamily="34" charset="-122"/>
              </a:rPr>
            </a:br>
            <a:r>
              <a:rPr lang="en" altLang="zh-CN">
                <a:solidFill>
                  <a:srgbClr val="CC7832"/>
                </a:solidFill>
                <a:effectLst/>
                <a:latin typeface="Microsoft YaHei" panose="020B0503020204020204" pitchFamily="34" charset="-122"/>
                <a:ea typeface="Microsoft YaHei" panose="020B0503020204020204" pitchFamily="34" charset="-122"/>
              </a:rPr>
              <a:t>    </a:t>
            </a:r>
            <a:r>
              <a:rPr lang="en" altLang="zh-CN">
                <a:latin typeface="Microsoft YaHei" panose="020B0503020204020204" pitchFamily="34" charset="-122"/>
                <a:ea typeface="Microsoft YaHei" panose="020B0503020204020204" pitchFamily="34" charset="-122"/>
              </a:rPr>
              <a:t>} </a:t>
            </a:r>
            <a:br>
              <a:rPr lang="en" altLang="zh-CN">
                <a:latin typeface="Microsoft YaHei" panose="020B0503020204020204" pitchFamily="34" charset="-122"/>
                <a:ea typeface="Microsoft YaHei" panose="020B0503020204020204" pitchFamily="34" charset="-122"/>
              </a:rPr>
            </a:br>
            <a:br>
              <a:rPr lang="en" altLang="zh-CN">
                <a:latin typeface="Microsoft YaHei" panose="020B0503020204020204" pitchFamily="34" charset="-122"/>
                <a:ea typeface="Microsoft YaHei" panose="020B0503020204020204" pitchFamily="34" charset="-122"/>
              </a:rPr>
            </a:br>
            <a:r>
              <a:rPr lang="en" altLang="zh-CN">
                <a:latin typeface="Microsoft YaHei" panose="020B0503020204020204" pitchFamily="34" charset="-122"/>
                <a:ea typeface="Microsoft YaHei" panose="020B0503020204020204" pitchFamily="34" charset="-122"/>
              </a:rPr>
              <a:t>    </a:t>
            </a:r>
            <a:r>
              <a:rPr lang="en" altLang="zh-CN">
                <a:solidFill>
                  <a:srgbClr val="9876AA"/>
                </a:solidFill>
                <a:effectLst/>
                <a:latin typeface="Microsoft YaHei" panose="020B0503020204020204" pitchFamily="34" charset="-122"/>
                <a:ea typeface="Microsoft YaHei" panose="020B0503020204020204" pitchFamily="34" charset="-122"/>
              </a:rPr>
              <a:t>mLayoutInflater</a:t>
            </a:r>
            <a:r>
              <a:rPr lang="en" altLang="zh-CN">
                <a:latin typeface="Microsoft YaHei" panose="020B0503020204020204" pitchFamily="34" charset="-122"/>
                <a:ea typeface="Microsoft YaHei" panose="020B0503020204020204" pitchFamily="34" charset="-122"/>
              </a:rPr>
              <a:t>.inflate(layoutResID</a:t>
            </a:r>
            <a:r>
              <a:rPr lang="en" altLang="zh-CN">
                <a:solidFill>
                  <a:srgbClr val="CC7832"/>
                </a:solidFill>
                <a:effectLst/>
                <a:latin typeface="Microsoft YaHei" panose="020B0503020204020204" pitchFamily="34" charset="-122"/>
                <a:ea typeface="Microsoft YaHei" panose="020B0503020204020204" pitchFamily="34" charset="-122"/>
              </a:rPr>
              <a:t>, </a:t>
            </a:r>
            <a:r>
              <a:rPr lang="en" altLang="zh-CN">
                <a:solidFill>
                  <a:srgbClr val="9876AA"/>
                </a:solidFill>
                <a:effectLst/>
                <a:latin typeface="Microsoft YaHei" panose="020B0503020204020204" pitchFamily="34" charset="-122"/>
                <a:ea typeface="Microsoft YaHei" panose="020B0503020204020204" pitchFamily="34" charset="-122"/>
              </a:rPr>
              <a:t>mContentParent</a:t>
            </a:r>
            <a:r>
              <a:rPr lang="en" altLang="zh-CN">
                <a:latin typeface="Microsoft YaHei" panose="020B0503020204020204" pitchFamily="34" charset="-122"/>
                <a:ea typeface="Microsoft YaHei" panose="020B0503020204020204" pitchFamily="34" charset="-122"/>
              </a:rPr>
              <a:t>)</a:t>
            </a:r>
            <a:r>
              <a:rPr lang="en" altLang="zh-CN">
                <a:solidFill>
                  <a:srgbClr val="CC7832"/>
                </a:solidFill>
                <a:effectLst/>
                <a:latin typeface="Microsoft YaHei" panose="020B0503020204020204" pitchFamily="34" charset="-122"/>
                <a:ea typeface="Microsoft YaHei" panose="020B0503020204020204" pitchFamily="34" charset="-122"/>
              </a:rPr>
              <a:t>;</a:t>
            </a:r>
            <a:br>
              <a:rPr lang="en" altLang="zh-CN">
                <a:solidFill>
                  <a:srgbClr val="CC7832"/>
                </a:solidFill>
                <a:effectLst/>
                <a:latin typeface="Microsoft YaHei" panose="020B0503020204020204" pitchFamily="34" charset="-122"/>
                <a:ea typeface="Microsoft YaHei" panose="020B0503020204020204" pitchFamily="34" charset="-122"/>
              </a:rPr>
            </a:br>
            <a:r>
              <a:rPr lang="en"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
        <p:nvSpPr>
          <p:cNvPr id="6" name="矩形 5">
            <a:extLst>
              <a:ext uri="{FF2B5EF4-FFF2-40B4-BE49-F238E27FC236}">
                <a16:creationId xmlns:a16="http://schemas.microsoft.com/office/drawing/2014/main" id="{51538B3C-80A0-4042-B7FA-B49437B79E3D}"/>
              </a:ext>
            </a:extLst>
          </p:cNvPr>
          <p:cNvSpPr/>
          <p:nvPr/>
        </p:nvSpPr>
        <p:spPr>
          <a:xfrm>
            <a:off x="1103971" y="2649807"/>
            <a:ext cx="6936059" cy="2031325"/>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private void </a:t>
            </a:r>
            <a:r>
              <a:rPr lang="en-US" altLang="zh-CN">
                <a:solidFill>
                  <a:srgbClr val="FFC66D"/>
                </a:solidFill>
                <a:effectLst/>
                <a:latin typeface="Microsoft YaHei" panose="020B0503020204020204" pitchFamily="34" charset="-122"/>
                <a:ea typeface="Microsoft YaHei" panose="020B0503020204020204" pitchFamily="34" charset="-122"/>
              </a:rPr>
              <a:t>installDecor</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9876AA"/>
                </a:solidFill>
                <a:effectLst/>
                <a:latin typeface="Microsoft YaHei" panose="020B0503020204020204" pitchFamily="34" charset="-122"/>
                <a:ea typeface="Microsoft YaHei" panose="020B0503020204020204" pitchFamily="34" charset="-122"/>
              </a:rPr>
              <a:t>mDecor </a:t>
            </a: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new </a:t>
            </a:r>
            <a:r>
              <a:rPr lang="en-US" altLang="zh-CN">
                <a:latin typeface="Microsoft YaHei" panose="020B0503020204020204" pitchFamily="34" charset="-122"/>
                <a:ea typeface="Microsoft YaHei" panose="020B0503020204020204" pitchFamily="34" charset="-122"/>
              </a:rPr>
              <a:t>DecorView(getContext())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View in = </a:t>
            </a:r>
            <a:r>
              <a:rPr lang="en-US" altLang="zh-CN">
                <a:solidFill>
                  <a:srgbClr val="9876AA"/>
                </a:solidFill>
                <a:effectLst/>
                <a:latin typeface="Microsoft YaHei" panose="020B0503020204020204" pitchFamily="34" charset="-122"/>
                <a:ea typeface="Microsoft YaHei" panose="020B0503020204020204" pitchFamily="34" charset="-122"/>
              </a:rPr>
              <a:t>mLayoutInflater</a:t>
            </a:r>
            <a:r>
              <a:rPr lang="en-US" altLang="zh-CN">
                <a:latin typeface="Microsoft YaHei" panose="020B0503020204020204" pitchFamily="34" charset="-122"/>
                <a:ea typeface="Microsoft YaHei" panose="020B0503020204020204" pitchFamily="34" charset="-122"/>
              </a:rPr>
              <a:t>.inflate(layoutResource</a:t>
            </a:r>
            <a:r>
              <a:rPr lang="en-US" altLang="zh-CN">
                <a:solidFill>
                  <a:srgbClr val="CC7832"/>
                </a:solidFill>
                <a:effectLst/>
                <a:latin typeface="Microsoft YaHei" panose="020B0503020204020204" pitchFamily="34" charset="-122"/>
                <a:ea typeface="Microsoft YaHei" panose="020B0503020204020204" pitchFamily="34" charset="-122"/>
              </a:rPr>
              <a:t>, null</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9876AA"/>
                </a:solidFill>
                <a:effectLst/>
                <a:latin typeface="Microsoft YaHei" panose="020B0503020204020204" pitchFamily="34" charset="-122"/>
                <a:ea typeface="Microsoft YaHei" panose="020B0503020204020204" pitchFamily="34" charset="-122"/>
              </a:rPr>
              <a:t>mDecor</a:t>
            </a:r>
            <a:r>
              <a:rPr lang="en-US" altLang="zh-CN">
                <a:latin typeface="Microsoft YaHei" panose="020B0503020204020204" pitchFamily="34" charset="-122"/>
                <a:ea typeface="Microsoft YaHei" panose="020B0503020204020204" pitchFamily="34" charset="-122"/>
              </a:rPr>
              <a:t>.addView(in)</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9876AA"/>
                </a:solidFill>
                <a:effectLst/>
                <a:latin typeface="Microsoft YaHei" panose="020B0503020204020204" pitchFamily="34" charset="-122"/>
                <a:ea typeface="Microsoft YaHei" panose="020B0503020204020204" pitchFamily="34" charset="-122"/>
              </a:rPr>
              <a:t>mContentParent </a:t>
            </a:r>
            <a:r>
              <a:rPr lang="en-US" altLang="zh-CN">
                <a:latin typeface="Microsoft YaHei" panose="020B0503020204020204" pitchFamily="34" charset="-122"/>
                <a:ea typeface="Microsoft YaHei" panose="020B0503020204020204" pitchFamily="34" charset="-122"/>
              </a:rPr>
              <a:t>= findViewById(</a:t>
            </a:r>
            <a:r>
              <a:rPr lang="en-US" altLang="zh-CN">
                <a:solidFill>
                  <a:srgbClr val="9876AA"/>
                </a:solidFill>
                <a:effectLst/>
                <a:latin typeface="Microsoft YaHei" panose="020B0503020204020204" pitchFamily="34" charset="-122"/>
                <a:ea typeface="Microsoft YaHei" panose="020B0503020204020204" pitchFamily="34" charset="-122"/>
              </a:rPr>
              <a:t>ID_ANDROID_CONTENT</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cxnSp>
        <p:nvCxnSpPr>
          <p:cNvPr id="3" name="直线箭头连接符 2">
            <a:extLst>
              <a:ext uri="{FF2B5EF4-FFF2-40B4-BE49-F238E27FC236}">
                <a16:creationId xmlns:a16="http://schemas.microsoft.com/office/drawing/2014/main" id="{5A25748C-2579-7F46-9B04-20B98D638435}"/>
              </a:ext>
            </a:extLst>
          </p:cNvPr>
          <p:cNvCxnSpPr/>
          <p:nvPr/>
        </p:nvCxnSpPr>
        <p:spPr>
          <a:xfrm>
            <a:off x="2475571" y="1193180"/>
            <a:ext cx="557561" cy="1456627"/>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95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FAE1062-F571-5A4C-99D1-99F90D2BF566}"/>
              </a:ext>
            </a:extLst>
          </p:cNvPr>
          <p:cNvSpPr/>
          <p:nvPr/>
        </p:nvSpPr>
        <p:spPr>
          <a:xfrm>
            <a:off x="278781" y="448092"/>
            <a:ext cx="8586439" cy="4247317"/>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final void </a:t>
            </a:r>
            <a:r>
              <a:rPr lang="en-US" altLang="zh-CN">
                <a:solidFill>
                  <a:srgbClr val="FFC66D"/>
                </a:solidFill>
                <a:effectLst/>
                <a:latin typeface="Microsoft YaHei" panose="020B0503020204020204" pitchFamily="34" charset="-122"/>
                <a:ea typeface="Microsoft YaHei" panose="020B0503020204020204" pitchFamily="34" charset="-122"/>
              </a:rPr>
              <a:t>handleResumeActivity</a:t>
            </a:r>
            <a:r>
              <a:rPr lang="en-US" altLang="zh-CN">
                <a:latin typeface="Microsoft YaHei" panose="020B0503020204020204" pitchFamily="34" charset="-122"/>
                <a:ea typeface="Microsoft YaHei" panose="020B0503020204020204" pitchFamily="34" charset="-122"/>
              </a:rPr>
              <a:t>(IBinder token</a:t>
            </a:r>
            <a:r>
              <a:rPr lang="en-US" altLang="zh-CN">
                <a:solidFill>
                  <a:srgbClr val="CC7832"/>
                </a:solidFill>
                <a:effectLst/>
                <a:latin typeface="Microsoft YaHei" panose="020B0503020204020204" pitchFamily="34" charset="-122"/>
                <a:ea typeface="Microsoft YaHei" panose="020B0503020204020204" pitchFamily="34" charset="-122"/>
              </a:rPr>
              <a:t>,</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ActivityClientRecord r = performResumeActivity(token</a:t>
            </a:r>
            <a:r>
              <a:rPr lang="en-US" altLang="zh-CN">
                <a:solidFill>
                  <a:srgbClr val="CC7832"/>
                </a:solidFill>
                <a:effectLst/>
                <a:latin typeface="Microsoft YaHei" panose="020B0503020204020204" pitchFamily="34" charset="-122"/>
                <a:ea typeface="Microsoft YaHei" panose="020B0503020204020204" pitchFamily="34" charset="-122"/>
              </a:rPr>
              <a:t>,</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final </a:t>
            </a:r>
            <a:r>
              <a:rPr lang="en-US" altLang="zh-CN">
                <a:latin typeface="Microsoft YaHei" panose="020B0503020204020204" pitchFamily="34" charset="-122"/>
                <a:ea typeface="Microsoft YaHei" panose="020B0503020204020204" pitchFamily="34" charset="-122"/>
              </a:rPr>
              <a:t>Activity a = r.</a:t>
            </a:r>
            <a:r>
              <a:rPr lang="en-US" altLang="zh-CN">
                <a:solidFill>
                  <a:srgbClr val="9876AA"/>
                </a:solidFill>
                <a:effectLst/>
                <a:latin typeface="Microsoft YaHei" panose="020B0503020204020204" pitchFamily="34" charset="-122"/>
                <a:ea typeface="Microsoft YaHei" panose="020B0503020204020204" pitchFamily="34" charset="-122"/>
              </a:rPr>
              <a:t>activity</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if </a:t>
            </a:r>
            <a:r>
              <a:rPr lang="en-US" altLang="zh-CN">
                <a:latin typeface="Microsoft YaHei" panose="020B0503020204020204" pitchFamily="34" charset="-122"/>
                <a:ea typeface="Microsoft YaHei" panose="020B0503020204020204" pitchFamily="34" charset="-122"/>
              </a:rPr>
              <a:t>(r.</a:t>
            </a:r>
            <a:r>
              <a:rPr lang="en-US" altLang="zh-CN">
                <a:solidFill>
                  <a:srgbClr val="9876AA"/>
                </a:solidFill>
                <a:effectLst/>
                <a:latin typeface="Microsoft YaHei" panose="020B0503020204020204" pitchFamily="34" charset="-122"/>
                <a:ea typeface="Microsoft YaHei" panose="020B0503020204020204" pitchFamily="34" charset="-122"/>
              </a:rPr>
              <a:t>window </a:t>
            </a: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null </a:t>
            </a:r>
            <a:r>
              <a:rPr lang="en-US" altLang="zh-CN">
                <a:latin typeface="Microsoft YaHei" panose="020B0503020204020204" pitchFamily="34" charset="-122"/>
                <a:ea typeface="Microsoft YaHei" panose="020B0503020204020204" pitchFamily="34" charset="-122"/>
              </a:rPr>
              <a:t>&amp;&amp; !a.</a:t>
            </a:r>
            <a:r>
              <a:rPr lang="en-US" altLang="zh-CN">
                <a:solidFill>
                  <a:srgbClr val="9876AA"/>
                </a:solidFill>
                <a:effectLst/>
                <a:latin typeface="Microsoft YaHei" panose="020B0503020204020204" pitchFamily="34" charset="-122"/>
                <a:ea typeface="Microsoft YaHei" panose="020B0503020204020204" pitchFamily="34" charset="-122"/>
              </a:rPr>
              <a:t>mFinished</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r.</a:t>
            </a:r>
            <a:r>
              <a:rPr lang="en-US" altLang="zh-CN">
                <a:solidFill>
                  <a:srgbClr val="9876AA"/>
                </a:solidFill>
                <a:effectLst/>
                <a:latin typeface="Microsoft YaHei" panose="020B0503020204020204" pitchFamily="34" charset="-122"/>
                <a:ea typeface="Microsoft YaHei" panose="020B0503020204020204" pitchFamily="34" charset="-122"/>
              </a:rPr>
              <a:t>window </a:t>
            </a:r>
            <a:r>
              <a:rPr lang="en-US" altLang="zh-CN">
                <a:latin typeface="Microsoft YaHei" panose="020B0503020204020204" pitchFamily="34" charset="-122"/>
                <a:ea typeface="Microsoft YaHei" panose="020B0503020204020204" pitchFamily="34" charset="-122"/>
              </a:rPr>
              <a:t>= r.</a:t>
            </a:r>
            <a:r>
              <a:rPr lang="en-US" altLang="zh-CN">
                <a:solidFill>
                  <a:srgbClr val="9876AA"/>
                </a:solidFill>
                <a:effectLst/>
                <a:latin typeface="Microsoft YaHei" panose="020B0503020204020204" pitchFamily="34" charset="-122"/>
                <a:ea typeface="Microsoft YaHei" panose="020B0503020204020204" pitchFamily="34" charset="-122"/>
              </a:rPr>
              <a:t>activity</a:t>
            </a:r>
            <a:r>
              <a:rPr lang="en-US" altLang="zh-CN">
                <a:latin typeface="Microsoft YaHei" panose="020B0503020204020204" pitchFamily="34" charset="-122"/>
                <a:ea typeface="Microsoft YaHei" panose="020B0503020204020204" pitchFamily="34" charset="-122"/>
              </a:rPr>
              <a:t>.getWindow()</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View decor = r.</a:t>
            </a:r>
            <a:r>
              <a:rPr lang="en-US" altLang="zh-CN">
                <a:solidFill>
                  <a:srgbClr val="9876AA"/>
                </a:solidFill>
                <a:effectLst/>
                <a:latin typeface="Microsoft YaHei" panose="020B0503020204020204" pitchFamily="34" charset="-122"/>
                <a:ea typeface="Microsoft YaHei" panose="020B0503020204020204" pitchFamily="34" charset="-122"/>
              </a:rPr>
              <a:t>window</a:t>
            </a:r>
            <a:r>
              <a:rPr lang="en-US" altLang="zh-CN">
                <a:latin typeface="Microsoft YaHei" panose="020B0503020204020204" pitchFamily="34" charset="-122"/>
                <a:ea typeface="Microsoft YaHei" panose="020B0503020204020204" pitchFamily="34" charset="-122"/>
              </a:rPr>
              <a:t>.getDecorView()</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decor.setVisibility(View.</a:t>
            </a:r>
            <a:r>
              <a:rPr lang="en-US" altLang="zh-CN">
                <a:solidFill>
                  <a:srgbClr val="9876AA"/>
                </a:solidFill>
                <a:effectLst/>
                <a:latin typeface="Microsoft YaHei" panose="020B0503020204020204" pitchFamily="34" charset="-122"/>
                <a:ea typeface="Microsoft YaHei" panose="020B0503020204020204" pitchFamily="34" charset="-122"/>
              </a:rPr>
              <a:t>INVISIBLE</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ViewManager wm = a.getWindowManager()</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a:t>
            </a:r>
            <a:r>
              <a:rPr lang="en-US" altLang="zh-CN">
                <a:solidFill>
                  <a:srgbClr val="9876AA"/>
                </a:solidFill>
                <a:effectLst/>
                <a:latin typeface="Microsoft YaHei" panose="020B0503020204020204" pitchFamily="34" charset="-122"/>
                <a:ea typeface="Microsoft YaHei" panose="020B0503020204020204" pitchFamily="34" charset="-122"/>
              </a:rPr>
              <a:t>mDecor </a:t>
            </a:r>
            <a:r>
              <a:rPr lang="en-US" altLang="zh-CN">
                <a:latin typeface="Microsoft YaHei" panose="020B0503020204020204" pitchFamily="34" charset="-122"/>
                <a:ea typeface="Microsoft YaHei" panose="020B0503020204020204" pitchFamily="34" charset="-122"/>
              </a:rPr>
              <a:t>= decor</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zh-CN" altLang="en-US">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wm.addView(decor</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l)</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r.</a:t>
            </a:r>
            <a:r>
              <a:rPr lang="en-US" altLang="zh-CN">
                <a:solidFill>
                  <a:srgbClr val="9876AA"/>
                </a:solidFill>
                <a:effectLst/>
                <a:latin typeface="Microsoft YaHei" panose="020B0503020204020204" pitchFamily="34" charset="-122"/>
                <a:ea typeface="Microsoft YaHei" panose="020B0503020204020204" pitchFamily="34" charset="-122"/>
              </a:rPr>
              <a:t>activity</a:t>
            </a:r>
            <a:r>
              <a:rPr lang="en-US" altLang="zh-CN">
                <a:latin typeface="Microsoft YaHei" panose="020B0503020204020204" pitchFamily="34" charset="-122"/>
                <a:ea typeface="Microsoft YaHei" panose="020B0503020204020204" pitchFamily="34" charset="-122"/>
              </a:rPr>
              <a:t>.makeVisible()</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C1C4DC69-1824-0646-B827-AD0D7100E9A6}"/>
              </a:ext>
            </a:extLst>
          </p:cNvPr>
          <p:cNvSpPr/>
          <p:nvPr/>
        </p:nvSpPr>
        <p:spPr>
          <a:xfrm>
            <a:off x="3639103" y="4337227"/>
            <a:ext cx="3941079" cy="369332"/>
          </a:xfrm>
          <a:prstGeom prst="rect">
            <a:avLst/>
          </a:prstGeom>
          <a:solidFill>
            <a:srgbClr val="C00000"/>
          </a:solidFill>
        </p:spPr>
        <p:txBody>
          <a:bodyPr wrap="none">
            <a:spAutoFit/>
          </a:bodyPr>
          <a:lstStyle/>
          <a:p>
            <a:r>
              <a:rPr lang="en-US" altLang="zh-CN">
                <a:solidFill>
                  <a:schemeClr val="bg1"/>
                </a:solidFill>
                <a:effectLst/>
                <a:latin typeface="Microsoft YaHei" panose="020B0503020204020204" pitchFamily="34" charset="-122"/>
                <a:ea typeface="Microsoft YaHei" panose="020B0503020204020204" pitchFamily="34" charset="-122"/>
              </a:rPr>
              <a:t>mDecor</a:t>
            </a:r>
            <a:r>
              <a:rPr lang="en-US" altLang="zh-CN">
                <a:solidFill>
                  <a:schemeClr val="bg1"/>
                </a:solidFill>
                <a:latin typeface="Microsoft YaHei" panose="020B0503020204020204" pitchFamily="34" charset="-122"/>
                <a:ea typeface="Microsoft YaHei" panose="020B0503020204020204" pitchFamily="34" charset="-122"/>
              </a:rPr>
              <a:t>.setVisibility(View.</a:t>
            </a:r>
            <a:r>
              <a:rPr lang="en-US" altLang="zh-CN">
                <a:solidFill>
                  <a:schemeClr val="bg1"/>
                </a:solidFill>
                <a:effectLst/>
                <a:latin typeface="Microsoft YaHei" panose="020B0503020204020204" pitchFamily="34" charset="-122"/>
                <a:ea typeface="Microsoft YaHei" panose="020B0503020204020204" pitchFamily="34" charset="-122"/>
              </a:rPr>
              <a:t>VISIBLE</a:t>
            </a:r>
            <a:r>
              <a:rPr lang="en-US" altLang="zh-CN">
                <a:solidFill>
                  <a:schemeClr val="bg1"/>
                </a:solidFill>
                <a:latin typeface="Microsoft YaHei" panose="020B0503020204020204" pitchFamily="34" charset="-122"/>
                <a:ea typeface="Microsoft YaHei" panose="020B0503020204020204" pitchFamily="34" charset="-122"/>
              </a:rPr>
              <a:t>)</a:t>
            </a:r>
            <a:r>
              <a:rPr lang="en-US" altLang="zh-CN">
                <a:solidFill>
                  <a:schemeClr val="bg1"/>
                </a:solidFill>
                <a:effectLst/>
                <a:latin typeface="Microsoft YaHei" panose="020B0503020204020204" pitchFamily="34" charset="-122"/>
                <a:ea typeface="Microsoft YaHei" panose="020B0503020204020204" pitchFamily="34" charset="-122"/>
              </a:rPr>
              <a:t>;</a:t>
            </a:r>
            <a:endParaRPr lang="zh-CN" altLang="en-US">
              <a:solidFill>
                <a:schemeClr val="bg1"/>
              </a:solidFill>
              <a:latin typeface="Microsoft YaHei" panose="020B0503020204020204" pitchFamily="34" charset="-122"/>
              <a:ea typeface="Microsoft YaHei" panose="020B0503020204020204" pitchFamily="34" charset="-122"/>
            </a:endParaRPr>
          </a:p>
        </p:txBody>
      </p:sp>
      <p:cxnSp>
        <p:nvCxnSpPr>
          <p:cNvPr id="7" name="直线箭头连接符 6">
            <a:extLst>
              <a:ext uri="{FF2B5EF4-FFF2-40B4-BE49-F238E27FC236}">
                <a16:creationId xmlns:a16="http://schemas.microsoft.com/office/drawing/2014/main" id="{AC322924-0F81-B447-A7AC-84EF925A2DF7}"/>
              </a:ext>
            </a:extLst>
          </p:cNvPr>
          <p:cNvCxnSpPr>
            <a:cxnSpLocks/>
          </p:cNvCxnSpPr>
          <p:nvPr/>
        </p:nvCxnSpPr>
        <p:spPr>
          <a:xfrm>
            <a:off x="3189249" y="4226312"/>
            <a:ext cx="427552" cy="110915"/>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179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A7856B9-6981-9A42-955C-9058ABBA0899}"/>
              </a:ext>
            </a:extLst>
          </p:cNvPr>
          <p:cNvSpPr/>
          <p:nvPr/>
        </p:nvSpPr>
        <p:spPr>
          <a:xfrm>
            <a:off x="970155" y="724652"/>
            <a:ext cx="7203689" cy="1200329"/>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void </a:t>
            </a:r>
            <a:r>
              <a:rPr lang="en-US" altLang="zh-CN">
                <a:solidFill>
                  <a:srgbClr val="FFC66D"/>
                </a:solidFill>
                <a:effectLst/>
                <a:latin typeface="Microsoft YaHei" panose="020B0503020204020204" pitchFamily="34" charset="-122"/>
                <a:ea typeface="Microsoft YaHei" panose="020B0503020204020204" pitchFamily="34" charset="-122"/>
              </a:rPr>
              <a:t>addView</a:t>
            </a:r>
            <a:r>
              <a:rPr lang="en-US" altLang="zh-CN">
                <a:latin typeface="Microsoft YaHei" panose="020B0503020204020204" pitchFamily="34" charset="-122"/>
                <a:ea typeface="Microsoft YaHei" panose="020B0503020204020204" pitchFamily="34" charset="-122"/>
              </a:rPr>
              <a:t>(View view</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ViewGroup.LayoutParams params</a:t>
            </a:r>
            <a:r>
              <a:rPr lang="en-US" altLang="zh-CN">
                <a:solidFill>
                  <a:srgbClr val="CC7832"/>
                </a:solidFill>
                <a:effectLst/>
                <a:latin typeface="Microsoft YaHei" panose="020B0503020204020204" pitchFamily="34" charset="-122"/>
                <a:ea typeface="Microsoft YaHei" panose="020B0503020204020204" pitchFamily="34" charset="-122"/>
              </a:rPr>
              <a:t>,</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ViewRootImpl root = </a:t>
            </a:r>
            <a:r>
              <a:rPr lang="en-US" altLang="zh-CN">
                <a:solidFill>
                  <a:srgbClr val="CC7832"/>
                </a:solidFill>
                <a:effectLst/>
                <a:latin typeface="Microsoft YaHei" panose="020B0503020204020204" pitchFamily="34" charset="-122"/>
                <a:ea typeface="Microsoft YaHei" panose="020B0503020204020204" pitchFamily="34" charset="-122"/>
              </a:rPr>
              <a:t>new </a:t>
            </a:r>
            <a:r>
              <a:rPr lang="en-US" altLang="zh-CN">
                <a:latin typeface="Microsoft YaHei" panose="020B0503020204020204" pitchFamily="34" charset="-122"/>
                <a:ea typeface="Microsoft YaHei" panose="020B0503020204020204" pitchFamily="34" charset="-122"/>
              </a:rPr>
              <a:t>ViewRootImpl(view.getContext()</a:t>
            </a:r>
            <a:r>
              <a:rPr lang="en-US" altLang="zh-CN">
                <a:solidFill>
                  <a:srgbClr val="CC7832"/>
                </a:solidFill>
                <a:latin typeface="Microsoft YaHei" panose="020B0503020204020204" pitchFamily="34" charset="-122"/>
                <a:ea typeface="Microsoft YaHei" panose="020B0503020204020204" pitchFamily="34" charset="-122"/>
              </a:rPr>
              <a:t>,</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root.setView(view</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wparams</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panelParentView)</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644199F1-7D7B-B147-A497-9D8111CCC7DD}"/>
              </a:ext>
            </a:extLst>
          </p:cNvPr>
          <p:cNvSpPr/>
          <p:nvPr/>
        </p:nvSpPr>
        <p:spPr>
          <a:xfrm>
            <a:off x="970155" y="2339113"/>
            <a:ext cx="7203689" cy="2031325"/>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public void </a:t>
            </a:r>
            <a:r>
              <a:rPr lang="en-US" altLang="zh-CN">
                <a:solidFill>
                  <a:srgbClr val="FFC66D"/>
                </a:solidFill>
                <a:effectLst/>
                <a:latin typeface="Microsoft YaHei" panose="020B0503020204020204" pitchFamily="34" charset="-122"/>
                <a:ea typeface="Microsoft YaHei" panose="020B0503020204020204" pitchFamily="34" charset="-122"/>
              </a:rPr>
              <a:t>setView</a:t>
            </a:r>
            <a:r>
              <a:rPr lang="en-US" altLang="zh-CN">
                <a:latin typeface="Microsoft YaHei" panose="020B0503020204020204" pitchFamily="34" charset="-122"/>
                <a:ea typeface="Microsoft YaHei" panose="020B0503020204020204" pitchFamily="34" charset="-122"/>
              </a:rPr>
              <a:t>(View view</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9876AA"/>
                </a:solidFill>
                <a:effectLst/>
                <a:latin typeface="Microsoft YaHei" panose="020B0503020204020204" pitchFamily="34" charset="-122"/>
                <a:ea typeface="Microsoft YaHei" panose="020B0503020204020204" pitchFamily="34" charset="-122"/>
              </a:rPr>
              <a:t>mView </a:t>
            </a:r>
            <a:r>
              <a:rPr lang="en-US" altLang="zh-CN">
                <a:latin typeface="Microsoft YaHei" panose="020B0503020204020204" pitchFamily="34" charset="-122"/>
                <a:ea typeface="Microsoft YaHei" panose="020B0503020204020204" pitchFamily="34" charset="-122"/>
              </a:rPr>
              <a:t>= view</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requestLayout()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solidFill>
                  <a:srgbClr val="9876AA"/>
                </a:solidFill>
                <a:effectLst/>
                <a:latin typeface="Microsoft YaHei" panose="020B0503020204020204" pitchFamily="34" charset="-122"/>
                <a:ea typeface="Microsoft YaHei" panose="020B0503020204020204" pitchFamily="34" charset="-122"/>
              </a:rPr>
              <a:t>mWindowSession</a:t>
            </a:r>
            <a:r>
              <a:rPr lang="en-US" altLang="zh-CN">
                <a:latin typeface="Microsoft YaHei" panose="020B0503020204020204" pitchFamily="34" charset="-122"/>
                <a:ea typeface="Microsoft YaHei" panose="020B0503020204020204" pitchFamily="34" charset="-122"/>
              </a:rPr>
              <a:t>.addToDisplay(</a:t>
            </a:r>
            <a:r>
              <a:rPr lang="en-US" altLang="zh-CN">
                <a:solidFill>
                  <a:srgbClr val="9876AA"/>
                </a:solidFill>
                <a:effectLst/>
                <a:latin typeface="Microsoft YaHei" panose="020B0503020204020204" pitchFamily="34" charset="-122"/>
                <a:ea typeface="Microsoft YaHei" panose="020B0503020204020204" pitchFamily="34" charset="-122"/>
              </a:rPr>
              <a:t>mWindow</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zh-CN" altLang="en-US">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view.assignParent(</a:t>
            </a:r>
            <a:r>
              <a:rPr lang="en-US" altLang="zh-CN">
                <a:solidFill>
                  <a:srgbClr val="CC7832"/>
                </a:solidFill>
                <a:effectLst/>
                <a:latin typeface="Microsoft YaHei" panose="020B0503020204020204" pitchFamily="34" charset="-122"/>
                <a:ea typeface="Microsoft YaHei" panose="020B0503020204020204" pitchFamily="34" charset="-122"/>
              </a:rPr>
              <a:t>this</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cxnSp>
        <p:nvCxnSpPr>
          <p:cNvPr id="3" name="直线箭头连接符 2">
            <a:extLst>
              <a:ext uri="{FF2B5EF4-FFF2-40B4-BE49-F238E27FC236}">
                <a16:creationId xmlns:a16="http://schemas.microsoft.com/office/drawing/2014/main" id="{1FF585C6-EB16-B246-ACB8-10B24795BB00}"/>
              </a:ext>
            </a:extLst>
          </p:cNvPr>
          <p:cNvCxnSpPr/>
          <p:nvPr/>
        </p:nvCxnSpPr>
        <p:spPr>
          <a:xfrm>
            <a:off x="2196790" y="1550020"/>
            <a:ext cx="535259" cy="789093"/>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线箭头连接符 6">
            <a:extLst>
              <a:ext uri="{FF2B5EF4-FFF2-40B4-BE49-F238E27FC236}">
                <a16:creationId xmlns:a16="http://schemas.microsoft.com/office/drawing/2014/main" id="{B7FD9A72-367C-D64B-A3B3-91BAAC78C62E}"/>
              </a:ext>
            </a:extLst>
          </p:cNvPr>
          <p:cNvCxnSpPr/>
          <p:nvPr/>
        </p:nvCxnSpPr>
        <p:spPr>
          <a:xfrm>
            <a:off x="3211551" y="3088888"/>
            <a:ext cx="535258"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57DF6FA3-CE83-D949-807B-80D219B00943}"/>
              </a:ext>
            </a:extLst>
          </p:cNvPr>
          <p:cNvSpPr txBox="1"/>
          <p:nvPr/>
        </p:nvSpPr>
        <p:spPr>
          <a:xfrm>
            <a:off x="3805394" y="2904222"/>
            <a:ext cx="2004395" cy="369332"/>
          </a:xfrm>
          <a:prstGeom prst="rect">
            <a:avLst/>
          </a:prstGeom>
          <a:solidFill>
            <a:srgbClr val="C00000"/>
          </a:solidFill>
        </p:spPr>
        <p:txBody>
          <a:bodyPr wrap="none" rtlCol="0">
            <a:spAutoFit/>
          </a:bodyPr>
          <a:lstStyle/>
          <a:p>
            <a:r>
              <a:rPr kumimoji="1" lang="en-US" altLang="zh-CN">
                <a:solidFill>
                  <a:schemeClr val="bg1"/>
                </a:solidFill>
                <a:latin typeface="Microsoft YaHei" panose="020B0503020204020204" pitchFamily="34" charset="-122"/>
                <a:ea typeface="Microsoft YaHei" panose="020B0503020204020204" pitchFamily="34" charset="-122"/>
              </a:rPr>
              <a:t>relayoutWindow</a:t>
            </a:r>
            <a:endParaRPr kumimoji="1" lang="zh-CN" altLang="en-US">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84008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dissolve">
                                      <p:cBhvr>
                                        <p:cTn id="23" dur="500"/>
                                        <p:tgtEl>
                                          <p:spTgt spid="7"/>
                                        </p:tgtEl>
                                      </p:cBhvr>
                                    </p:animEffect>
                                  </p:childTnLst>
                                </p:cTn>
                              </p:par>
                            </p:childTnLst>
                          </p:cTn>
                        </p:par>
                        <p:par>
                          <p:cTn id="24" fill="hold">
                            <p:stCondLst>
                              <p:cond delay="500"/>
                            </p:stCondLst>
                            <p:childTnLst>
                              <p:par>
                                <p:cTn id="25" presetID="9"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283DD84-1F83-F341-BD83-F21313FB0F92}"/>
              </a:ext>
            </a:extLst>
          </p:cNvPr>
          <p:cNvSpPr/>
          <p:nvPr/>
        </p:nvSpPr>
        <p:spPr>
          <a:xfrm>
            <a:off x="724194" y="867040"/>
            <a:ext cx="3088888" cy="3983740"/>
          </a:xfrm>
          <a:prstGeom prst="rect">
            <a:avLst/>
          </a:prstGeom>
          <a:noFill/>
          <a:ln>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736A348F-A6E0-F44F-BDB1-D83BB7491D40}"/>
              </a:ext>
            </a:extLst>
          </p:cNvPr>
          <p:cNvSpPr txBox="1"/>
          <p:nvPr/>
        </p:nvSpPr>
        <p:spPr>
          <a:xfrm>
            <a:off x="716088" y="497708"/>
            <a:ext cx="3099600" cy="369332"/>
          </a:xfrm>
          <a:prstGeom prst="rect">
            <a:avLst/>
          </a:prstGeom>
          <a:solidFill>
            <a:srgbClr val="C00000"/>
          </a:solidFill>
        </p:spPr>
        <p:txBody>
          <a:bodyPr wrap="square" rtlCol="0">
            <a:spAutoFit/>
          </a:bodyPr>
          <a:lstStyle/>
          <a:p>
            <a:r>
              <a:rPr kumimoji="1" lang="en-US" altLang="zh-CN">
                <a:solidFill>
                  <a:schemeClr val="bg1"/>
                </a:solidFill>
                <a:latin typeface="Microsoft YaHei" panose="020B0503020204020204" pitchFamily="34" charset="-122"/>
                <a:ea typeface="Microsoft YaHei" panose="020B0503020204020204" pitchFamily="34" charset="-122"/>
              </a:rPr>
              <a:t>Activity</a:t>
            </a:r>
            <a:endParaRPr kumimoji="1" lang="zh-CN" altLang="en-US">
              <a:solidFill>
                <a:schemeClr val="bg1"/>
              </a:solidFill>
              <a:latin typeface="Microsoft YaHei" panose="020B0503020204020204" pitchFamily="34" charset="-122"/>
              <a:ea typeface="Microsoft YaHei" panose="020B0503020204020204" pitchFamily="34" charset="-122"/>
            </a:endParaRPr>
          </a:p>
        </p:txBody>
      </p:sp>
      <p:sp>
        <p:nvSpPr>
          <p:cNvPr id="10" name="矩形 9">
            <a:extLst>
              <a:ext uri="{FF2B5EF4-FFF2-40B4-BE49-F238E27FC236}">
                <a16:creationId xmlns:a16="http://schemas.microsoft.com/office/drawing/2014/main" id="{CCC157F5-CB53-914D-BD66-0AF60AF86569}"/>
              </a:ext>
            </a:extLst>
          </p:cNvPr>
          <p:cNvSpPr/>
          <p:nvPr/>
        </p:nvSpPr>
        <p:spPr>
          <a:xfrm>
            <a:off x="844952" y="1030147"/>
            <a:ext cx="2847372" cy="3692324"/>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51372998-6259-6748-9920-B2E75CF24CEF}"/>
              </a:ext>
            </a:extLst>
          </p:cNvPr>
          <p:cNvSpPr txBox="1"/>
          <p:nvPr/>
        </p:nvSpPr>
        <p:spPr>
          <a:xfrm>
            <a:off x="868097" y="1041720"/>
            <a:ext cx="1806905" cy="369332"/>
          </a:xfrm>
          <a:prstGeom prst="rect">
            <a:avLst/>
          </a:prstGeom>
          <a:noFill/>
        </p:spPr>
        <p:txBody>
          <a:bodyPr wrap="none" rtlCol="0">
            <a:spAutoFit/>
          </a:bodyPr>
          <a:lstStyle/>
          <a:p>
            <a:r>
              <a:rPr kumimoji="1" lang="en-US" altLang="zh-CN">
                <a:latin typeface="Microsoft YaHei" panose="020B0503020204020204" pitchFamily="34" charset="-122"/>
                <a:ea typeface="Microsoft YaHei" panose="020B0503020204020204" pitchFamily="34" charset="-122"/>
              </a:rPr>
              <a:t>PhoneWindow</a:t>
            </a:r>
            <a:endParaRPr kumimoji="1" lang="zh-CN" altLang="en-US">
              <a:latin typeface="Microsoft YaHei" panose="020B0503020204020204" pitchFamily="34" charset="-122"/>
              <a:ea typeface="Microsoft YaHei" panose="020B0503020204020204" pitchFamily="34" charset="-122"/>
            </a:endParaRPr>
          </a:p>
        </p:txBody>
      </p:sp>
      <p:sp>
        <p:nvSpPr>
          <p:cNvPr id="12" name="矩形 11">
            <a:extLst>
              <a:ext uri="{FF2B5EF4-FFF2-40B4-BE49-F238E27FC236}">
                <a16:creationId xmlns:a16="http://schemas.microsoft.com/office/drawing/2014/main" id="{822D52BD-AEB8-5E44-986A-77D84B472DA1}"/>
              </a:ext>
            </a:extLst>
          </p:cNvPr>
          <p:cNvSpPr/>
          <p:nvPr/>
        </p:nvSpPr>
        <p:spPr>
          <a:xfrm>
            <a:off x="1041722" y="1411052"/>
            <a:ext cx="2476982" cy="3160948"/>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框 12">
            <a:extLst>
              <a:ext uri="{FF2B5EF4-FFF2-40B4-BE49-F238E27FC236}">
                <a16:creationId xmlns:a16="http://schemas.microsoft.com/office/drawing/2014/main" id="{409B4C7A-EBD5-574F-BCB1-C13ECE42050B}"/>
              </a:ext>
            </a:extLst>
          </p:cNvPr>
          <p:cNvSpPr txBox="1"/>
          <p:nvPr/>
        </p:nvSpPr>
        <p:spPr>
          <a:xfrm>
            <a:off x="1064334" y="1433666"/>
            <a:ext cx="1374094" cy="369332"/>
          </a:xfrm>
          <a:prstGeom prst="rect">
            <a:avLst/>
          </a:prstGeom>
          <a:noFill/>
        </p:spPr>
        <p:txBody>
          <a:bodyPr wrap="none" rtlCol="0">
            <a:spAutoFit/>
          </a:bodyPr>
          <a:lstStyle/>
          <a:p>
            <a:r>
              <a:rPr kumimoji="1" lang="en-US" altLang="zh-CN">
                <a:latin typeface="Microsoft YaHei" panose="020B0503020204020204" pitchFamily="34" charset="-122"/>
                <a:ea typeface="Microsoft YaHei" panose="020B0503020204020204" pitchFamily="34" charset="-122"/>
              </a:rPr>
              <a:t>DecorView</a:t>
            </a:r>
            <a:endParaRPr kumimoji="1" lang="zh-CN" altLang="en-US">
              <a:latin typeface="Microsoft YaHei" panose="020B0503020204020204" pitchFamily="34" charset="-122"/>
              <a:ea typeface="Microsoft YaHei" panose="020B0503020204020204" pitchFamily="34" charset="-122"/>
            </a:endParaRPr>
          </a:p>
        </p:txBody>
      </p:sp>
      <p:sp>
        <p:nvSpPr>
          <p:cNvPr id="14" name="矩形 13">
            <a:extLst>
              <a:ext uri="{FF2B5EF4-FFF2-40B4-BE49-F238E27FC236}">
                <a16:creationId xmlns:a16="http://schemas.microsoft.com/office/drawing/2014/main" id="{1039B091-FE58-A24A-B0B0-517FE29ECDAC}"/>
              </a:ext>
            </a:extLst>
          </p:cNvPr>
          <p:cNvSpPr/>
          <p:nvPr/>
        </p:nvSpPr>
        <p:spPr>
          <a:xfrm>
            <a:off x="1229502" y="1886673"/>
            <a:ext cx="2138731" cy="2453833"/>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D1C06901-524A-FF4D-BCF4-7932595204C0}"/>
              </a:ext>
            </a:extLst>
          </p:cNvPr>
          <p:cNvSpPr txBox="1"/>
          <p:nvPr/>
        </p:nvSpPr>
        <p:spPr>
          <a:xfrm>
            <a:off x="1250065" y="1909821"/>
            <a:ext cx="1604606" cy="369332"/>
          </a:xfrm>
          <a:prstGeom prst="rect">
            <a:avLst/>
          </a:prstGeom>
          <a:noFill/>
        </p:spPr>
        <p:txBody>
          <a:bodyPr wrap="none" rtlCol="0">
            <a:spAutoFit/>
          </a:bodyPr>
          <a:lstStyle/>
          <a:p>
            <a:r>
              <a:rPr kumimoji="1" lang="en-US" altLang="zh-CN">
                <a:latin typeface="Microsoft YaHei" panose="020B0503020204020204" pitchFamily="34" charset="-122"/>
                <a:ea typeface="Microsoft YaHei" panose="020B0503020204020204" pitchFamily="34" charset="-122"/>
              </a:rPr>
              <a:t>ContentView</a:t>
            </a:r>
            <a:endParaRPr kumimoji="1" lang="zh-CN" altLang="en-US">
              <a:latin typeface="Microsoft YaHei" panose="020B0503020204020204" pitchFamily="34" charset="-122"/>
              <a:ea typeface="Microsoft YaHei" panose="020B0503020204020204" pitchFamily="34" charset="-122"/>
            </a:endParaRPr>
          </a:p>
        </p:txBody>
      </p:sp>
      <p:sp>
        <p:nvSpPr>
          <p:cNvPr id="16" name="矩形 15">
            <a:extLst>
              <a:ext uri="{FF2B5EF4-FFF2-40B4-BE49-F238E27FC236}">
                <a16:creationId xmlns:a16="http://schemas.microsoft.com/office/drawing/2014/main" id="{DBE61866-921E-3A42-AC23-4776E43EDACC}"/>
              </a:ext>
            </a:extLst>
          </p:cNvPr>
          <p:cNvSpPr/>
          <p:nvPr/>
        </p:nvSpPr>
        <p:spPr>
          <a:xfrm>
            <a:off x="4166880" y="1433666"/>
            <a:ext cx="1724628" cy="2536450"/>
          </a:xfrm>
          <a:prstGeom prst="rect">
            <a:avLst/>
          </a:prstGeom>
          <a:solidFill>
            <a:schemeClr val="accent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latin typeface="Microsoft YaHei" panose="020B0503020204020204" pitchFamily="34" charset="-122"/>
                <a:ea typeface="Microsoft YaHei" panose="020B0503020204020204" pitchFamily="34" charset="-122"/>
              </a:rPr>
              <a:t>ViewRootImpl</a:t>
            </a:r>
            <a:endParaRPr kumimoji="1" lang="zh-CN" altLang="en-US">
              <a:latin typeface="Microsoft YaHei" panose="020B0503020204020204" pitchFamily="34" charset="-122"/>
              <a:ea typeface="Microsoft YaHei" panose="020B0503020204020204" pitchFamily="34" charset="-122"/>
            </a:endParaRPr>
          </a:p>
        </p:txBody>
      </p:sp>
      <p:cxnSp>
        <p:nvCxnSpPr>
          <p:cNvPr id="19" name="直线箭头连接符 18">
            <a:extLst>
              <a:ext uri="{FF2B5EF4-FFF2-40B4-BE49-F238E27FC236}">
                <a16:creationId xmlns:a16="http://schemas.microsoft.com/office/drawing/2014/main" id="{97801CCF-6F94-5241-A436-D54AF2BA45C1}"/>
              </a:ext>
            </a:extLst>
          </p:cNvPr>
          <p:cNvCxnSpPr>
            <a:cxnSpLocks/>
          </p:cNvCxnSpPr>
          <p:nvPr/>
        </p:nvCxnSpPr>
        <p:spPr>
          <a:xfrm>
            <a:off x="3252484" y="1585732"/>
            <a:ext cx="810230"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796C77DE-FE7A-7142-8750-E5F7A4400A22}"/>
              </a:ext>
            </a:extLst>
          </p:cNvPr>
          <p:cNvSpPr/>
          <p:nvPr/>
        </p:nvSpPr>
        <p:spPr>
          <a:xfrm>
            <a:off x="6635492" y="1433666"/>
            <a:ext cx="1724628" cy="2536450"/>
          </a:xfrm>
          <a:prstGeom prst="rect">
            <a:avLst/>
          </a:prstGeom>
          <a:solidFill>
            <a:schemeClr val="accent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latin typeface="Microsoft YaHei" panose="020B0503020204020204" pitchFamily="34" charset="-122"/>
                <a:ea typeface="Microsoft YaHei" panose="020B0503020204020204" pitchFamily="34" charset="-122"/>
              </a:rPr>
              <a:t>WMS</a:t>
            </a:r>
            <a:endParaRPr kumimoji="1" lang="zh-CN" altLang="en-US">
              <a:latin typeface="Microsoft YaHei" panose="020B0503020204020204" pitchFamily="34" charset="-122"/>
              <a:ea typeface="Microsoft YaHei" panose="020B0503020204020204" pitchFamily="34" charset="-122"/>
            </a:endParaRPr>
          </a:p>
        </p:txBody>
      </p:sp>
      <p:cxnSp>
        <p:nvCxnSpPr>
          <p:cNvPr id="22" name="直线箭头连接符 21">
            <a:extLst>
              <a:ext uri="{FF2B5EF4-FFF2-40B4-BE49-F238E27FC236}">
                <a16:creationId xmlns:a16="http://schemas.microsoft.com/office/drawing/2014/main" id="{E22BA2EC-39EF-5947-99B8-FFE4B85252D6}"/>
              </a:ext>
            </a:extLst>
          </p:cNvPr>
          <p:cNvCxnSpPr/>
          <p:nvPr/>
        </p:nvCxnSpPr>
        <p:spPr>
          <a:xfrm>
            <a:off x="5972533" y="2279153"/>
            <a:ext cx="616659"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302E4E40-288E-8240-8E37-4397E6FEA4B6}"/>
              </a:ext>
            </a:extLst>
          </p:cNvPr>
          <p:cNvCxnSpPr>
            <a:cxnSpLocks/>
          </p:cNvCxnSpPr>
          <p:nvPr/>
        </p:nvCxnSpPr>
        <p:spPr>
          <a:xfrm flipH="1">
            <a:off x="5962234" y="2968109"/>
            <a:ext cx="626958"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5468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par>
                          <p:cTn id="16" fill="hold">
                            <p:stCondLst>
                              <p:cond delay="500"/>
                            </p:stCondLst>
                            <p:childTnLst>
                              <p:par>
                                <p:cTn id="17" presetID="9"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dissolve">
                                      <p:cBhvr>
                                        <p:cTn id="24" dur="500"/>
                                        <p:tgtEl>
                                          <p:spTgt spid="12"/>
                                        </p:tgtEl>
                                      </p:cBhvr>
                                    </p:animEffect>
                                  </p:childTnLst>
                                </p:cTn>
                              </p:par>
                            </p:childTnLst>
                          </p:cTn>
                        </p:par>
                        <p:par>
                          <p:cTn id="25" fill="hold">
                            <p:stCondLst>
                              <p:cond delay="500"/>
                            </p:stCondLst>
                            <p:childTnLst>
                              <p:par>
                                <p:cTn id="26" presetID="9" presetClass="entr" presetSubtype="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ssolv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dissolve">
                                      <p:cBhvr>
                                        <p:cTn id="33" dur="500"/>
                                        <p:tgtEl>
                                          <p:spTgt spid="14"/>
                                        </p:tgtEl>
                                      </p:cBhvr>
                                    </p:animEffect>
                                  </p:childTnLst>
                                </p:cTn>
                              </p:par>
                            </p:childTnLst>
                          </p:cTn>
                        </p:par>
                        <p:par>
                          <p:cTn id="34" fill="hold">
                            <p:stCondLst>
                              <p:cond delay="500"/>
                            </p:stCondLst>
                            <p:childTnLst>
                              <p:par>
                                <p:cTn id="35" presetID="9"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dissolv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dissolve">
                                      <p:cBhvr>
                                        <p:cTn id="42" dur="500"/>
                                        <p:tgtEl>
                                          <p:spTgt spid="19"/>
                                        </p:tgtEl>
                                      </p:cBhvr>
                                    </p:animEffect>
                                  </p:childTnLst>
                                </p:cTn>
                              </p:par>
                            </p:childTnLst>
                          </p:cTn>
                        </p:par>
                        <p:par>
                          <p:cTn id="43" fill="hold">
                            <p:stCondLst>
                              <p:cond delay="500"/>
                            </p:stCondLst>
                            <p:childTnLst>
                              <p:par>
                                <p:cTn id="44" presetID="9"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dissolve">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dissolve">
                                      <p:cBhvr>
                                        <p:cTn id="51" dur="500"/>
                                        <p:tgtEl>
                                          <p:spTgt spid="22"/>
                                        </p:tgtEl>
                                      </p:cBhvr>
                                    </p:animEffect>
                                  </p:childTnLst>
                                </p:cTn>
                              </p:par>
                            </p:childTnLst>
                          </p:cTn>
                        </p:par>
                        <p:par>
                          <p:cTn id="52" fill="hold">
                            <p:stCondLst>
                              <p:cond delay="500"/>
                            </p:stCondLst>
                            <p:childTnLst>
                              <p:par>
                                <p:cTn id="53" presetID="9" presetClass="entr" presetSubtype="0" fill="hold" grpId="0"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childTnLst>
                          </p:cTn>
                        </p:par>
                        <p:par>
                          <p:cTn id="56" fill="hold">
                            <p:stCondLst>
                              <p:cond delay="1000"/>
                            </p:stCondLst>
                            <p:childTnLst>
                              <p:par>
                                <p:cTn id="57" presetID="9" presetClass="entr" presetSubtype="0" fill="hold"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dissolve">
                                      <p:cBhvr>
                                        <p:cTn id="5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0" grpId="0" animBg="1"/>
      <p:bldP spid="11" grpId="0"/>
      <p:bldP spid="12" grpId="0" animBg="1"/>
      <p:bldP spid="13" grpId="0"/>
      <p:bldP spid="14" grpId="0" animBg="1"/>
      <p:bldP spid="15" grpId="0"/>
      <p:bldP spid="16" grpId="0" animBg="1"/>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1430F3-9D78-EB4E-960D-7B026D651D3E}"/>
              </a:ext>
            </a:extLst>
          </p:cNvPr>
          <p:cNvSpPr>
            <a:spLocks noGrp="1"/>
          </p:cNvSpPr>
          <p:nvPr>
            <p:ph type="title"/>
          </p:nvPr>
        </p:nvSpPr>
        <p:spPr/>
        <p:txBody>
          <a:bodyPr>
            <a:normAutofit/>
          </a:bodyPr>
          <a:lstStyle/>
          <a:p>
            <a:pPr algn="ctr"/>
            <a:r>
              <a:rPr kumimoji="1" lang="zh-CN" altLang="en-US" sz="3000" b="1">
                <a:solidFill>
                  <a:srgbClr val="C00000"/>
                </a:solidFill>
                <a:latin typeface="Microsoft YaHei" panose="020B0503020204020204" pitchFamily="34" charset="-122"/>
                <a:ea typeface="Microsoft YaHei" panose="020B0503020204020204" pitchFamily="34" charset="-122"/>
              </a:rPr>
              <a:t>说说应用的冷启动流程</a:t>
            </a:r>
          </a:p>
        </p:txBody>
      </p:sp>
      <p:sp>
        <p:nvSpPr>
          <p:cNvPr id="3" name="内容占位符 2">
            <a:extLst>
              <a:ext uri="{FF2B5EF4-FFF2-40B4-BE49-F238E27FC236}">
                <a16:creationId xmlns:a16="http://schemas.microsoft.com/office/drawing/2014/main" id="{C711F110-B97C-684F-B843-59FCB3311CCF}"/>
              </a:ext>
            </a:extLst>
          </p:cNvPr>
          <p:cNvSpPr>
            <a:spLocks noGrp="1"/>
          </p:cNvSpPr>
          <p:nvPr>
            <p:ph idx="1"/>
          </p:nvPr>
        </p:nvSpPr>
        <p:spPr/>
        <p:txBody>
          <a:bodyPr>
            <a:normAutofit/>
          </a:bodyPr>
          <a:lstStyle/>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应用启动过程中的关键步骤     </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启动过程中各组件之间的通信流程   </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应用</a:t>
            </a:r>
            <a:r>
              <a:rPr kumimoji="1" lang="en-US" altLang="zh-CN" sz="2000">
                <a:latin typeface="Microsoft YaHei" panose="020B0503020204020204" pitchFamily="34" charset="-122"/>
                <a:ea typeface="Microsoft YaHei" panose="020B0503020204020204" pitchFamily="34" charset="-122"/>
              </a:rPr>
              <a:t>Activity</a:t>
            </a:r>
            <a:r>
              <a:rPr kumimoji="1" lang="zh-CN" altLang="en-US" sz="2000">
                <a:latin typeface="Microsoft YaHei" panose="020B0503020204020204" pitchFamily="34" charset="-122"/>
                <a:ea typeface="Microsoft YaHei" panose="020B0503020204020204" pitchFamily="34" charset="-122"/>
              </a:rPr>
              <a:t>的生命周期回调原理</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a:t>
            </a:r>
            <a:r>
              <a:rPr kumimoji="1" lang="en-US" altLang="zh-CN" sz="2000">
                <a:latin typeface="Microsoft YaHei" panose="020B0503020204020204" pitchFamily="34" charset="-122"/>
                <a:ea typeface="Microsoft YaHei" panose="020B0503020204020204" pitchFamily="34" charset="-122"/>
              </a:rPr>
              <a:t>Activity</a:t>
            </a:r>
            <a:r>
              <a:rPr kumimoji="1" lang="zh-CN" altLang="en-US" sz="2000">
                <a:latin typeface="Microsoft YaHei" panose="020B0503020204020204" pitchFamily="34" charset="-122"/>
                <a:ea typeface="Microsoft YaHei" panose="020B0503020204020204" pitchFamily="34" charset="-122"/>
              </a:rPr>
              <a:t>的</a:t>
            </a:r>
            <a:r>
              <a:rPr kumimoji="1" lang="en-US" altLang="zh-CN" sz="2000">
                <a:latin typeface="Microsoft YaHei" panose="020B0503020204020204" pitchFamily="34" charset="-122"/>
                <a:ea typeface="Microsoft YaHei" panose="020B0503020204020204" pitchFamily="34" charset="-122"/>
              </a:rPr>
              <a:t>UI</a:t>
            </a:r>
            <a:r>
              <a:rPr kumimoji="1" lang="zh-CN" altLang="en-US" sz="2000">
                <a:latin typeface="Microsoft YaHei" panose="020B0503020204020204" pitchFamily="34" charset="-122"/>
                <a:ea typeface="Microsoft YaHei" panose="020B0503020204020204" pitchFamily="34" charset="-122"/>
              </a:rPr>
              <a:t>初始化原理 </a:t>
            </a:r>
          </a:p>
        </p:txBody>
      </p:sp>
      <p:pic>
        <p:nvPicPr>
          <p:cNvPr id="5" name="图片 4">
            <a:extLst>
              <a:ext uri="{FF2B5EF4-FFF2-40B4-BE49-F238E27FC236}">
                <a16:creationId xmlns:a16="http://schemas.microsoft.com/office/drawing/2014/main" id="{F3C4CB15-4389-194B-A147-B02D802CDC2C}"/>
              </a:ext>
            </a:extLst>
          </p:cNvPr>
          <p:cNvPicPr>
            <a:picLocks noChangeAspect="1"/>
          </p:cNvPicPr>
          <p:nvPr/>
        </p:nvPicPr>
        <p:blipFill>
          <a:blip r:embed="rId3"/>
          <a:stretch>
            <a:fillRect/>
          </a:stretch>
        </p:blipFill>
        <p:spPr>
          <a:xfrm>
            <a:off x="5498480" y="2163801"/>
            <a:ext cx="533400" cy="533400"/>
          </a:xfrm>
          <a:prstGeom prst="rect">
            <a:avLst/>
          </a:prstGeom>
        </p:spPr>
      </p:pic>
      <p:pic>
        <p:nvPicPr>
          <p:cNvPr id="6" name="图片 5">
            <a:extLst>
              <a:ext uri="{FF2B5EF4-FFF2-40B4-BE49-F238E27FC236}">
                <a16:creationId xmlns:a16="http://schemas.microsoft.com/office/drawing/2014/main" id="{F8F1458D-277A-D448-B156-09D20BBA9EF6}"/>
              </a:ext>
            </a:extLst>
          </p:cNvPr>
          <p:cNvPicPr>
            <a:picLocks noChangeAspect="1"/>
          </p:cNvPicPr>
          <p:nvPr/>
        </p:nvPicPr>
        <p:blipFill>
          <a:blip r:embed="rId3"/>
          <a:stretch>
            <a:fillRect/>
          </a:stretch>
        </p:blipFill>
        <p:spPr>
          <a:xfrm>
            <a:off x="5498480" y="2833331"/>
            <a:ext cx="533400" cy="533400"/>
          </a:xfrm>
          <a:prstGeom prst="rect">
            <a:avLst/>
          </a:prstGeom>
        </p:spPr>
      </p:pic>
      <p:pic>
        <p:nvPicPr>
          <p:cNvPr id="7" name="图片 6">
            <a:extLst>
              <a:ext uri="{FF2B5EF4-FFF2-40B4-BE49-F238E27FC236}">
                <a16:creationId xmlns:a16="http://schemas.microsoft.com/office/drawing/2014/main" id="{0ED5ADFE-50BB-1843-820D-1B070D3F57AA}"/>
              </a:ext>
            </a:extLst>
          </p:cNvPr>
          <p:cNvPicPr>
            <a:picLocks noChangeAspect="1"/>
          </p:cNvPicPr>
          <p:nvPr/>
        </p:nvPicPr>
        <p:blipFill>
          <a:blip r:embed="rId3"/>
          <a:stretch>
            <a:fillRect/>
          </a:stretch>
        </p:blipFill>
        <p:spPr>
          <a:xfrm>
            <a:off x="5498480" y="3580091"/>
            <a:ext cx="533400" cy="533400"/>
          </a:xfrm>
          <a:prstGeom prst="rect">
            <a:avLst/>
          </a:prstGeom>
        </p:spPr>
      </p:pic>
    </p:spTree>
    <p:extLst>
      <p:ext uri="{BB962C8B-B14F-4D97-AF65-F5344CB8AC3E}">
        <p14:creationId xmlns:p14="http://schemas.microsoft.com/office/powerpoint/2010/main" val="141405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ssolv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dissolv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additive="base">
                                        <p:cTn id="3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dissolve">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60537F-5A9B-954A-8CC2-522F4F2664F6}"/>
              </a:ext>
            </a:extLst>
          </p:cNvPr>
          <p:cNvSpPr>
            <a:spLocks noGrp="1"/>
          </p:cNvSpPr>
          <p:nvPr>
            <p:ph type="title"/>
          </p:nvPr>
        </p:nvSpPr>
        <p:spPr/>
        <p:txBody>
          <a:bodyPr>
            <a:normAutofit/>
          </a:bodyPr>
          <a:lstStyle/>
          <a:p>
            <a:pPr algn="ctr"/>
            <a:r>
              <a:rPr kumimoji="1" lang="zh-CN" altLang="en-US" sz="3000" b="1">
                <a:solidFill>
                  <a:srgbClr val="C00000"/>
                </a:solidFill>
                <a:latin typeface="Microsoft YaHei" panose="020B0503020204020204" pitchFamily="34" charset="-122"/>
                <a:ea typeface="Microsoft YaHei" panose="020B0503020204020204" pitchFamily="34" charset="-122"/>
              </a:rPr>
              <a:t>这道题想考察什么？</a:t>
            </a:r>
          </a:p>
        </p:txBody>
      </p:sp>
      <p:sp>
        <p:nvSpPr>
          <p:cNvPr id="3" name="内容占位符 2">
            <a:extLst>
              <a:ext uri="{FF2B5EF4-FFF2-40B4-BE49-F238E27FC236}">
                <a16:creationId xmlns:a16="http://schemas.microsoft.com/office/drawing/2014/main" id="{80D3C570-D645-3F44-9A35-22301288BCE6}"/>
              </a:ext>
            </a:extLst>
          </p:cNvPr>
          <p:cNvSpPr>
            <a:spLocks noGrp="1"/>
          </p:cNvSpPr>
          <p:nvPr>
            <p:ph idx="1"/>
          </p:nvPr>
        </p:nvSpPr>
        <p:spPr/>
        <p:txBody>
          <a:bodyPr>
            <a:normAutofit/>
          </a:bodyPr>
          <a:lstStyle/>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启动</a:t>
            </a:r>
            <a:r>
              <a:rPr kumimoji="1" lang="en-US" altLang="zh-CN" sz="2000">
                <a:latin typeface="Microsoft YaHei" panose="020B0503020204020204" pitchFamily="34" charset="-122"/>
                <a:ea typeface="Microsoft YaHei" panose="020B0503020204020204" pitchFamily="34" charset="-122"/>
              </a:rPr>
              <a:t>Activity</a:t>
            </a:r>
            <a:r>
              <a:rPr kumimoji="1" lang="zh-CN" altLang="en-US" sz="2000">
                <a:latin typeface="Microsoft YaHei" panose="020B0503020204020204" pitchFamily="34" charset="-122"/>
                <a:ea typeface="Microsoft YaHei" panose="020B0503020204020204" pitchFamily="34" charset="-122"/>
              </a:rPr>
              <a:t>会经历哪些生命周期</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冷启动过程涉及哪几个参与者，他们之间通信流程是怎样的？</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a:t>
            </a:r>
            <a:r>
              <a:rPr kumimoji="1" lang="en-US" altLang="zh-CN" sz="2000">
                <a:latin typeface="Microsoft YaHei" panose="020B0503020204020204" pitchFamily="34" charset="-122"/>
                <a:ea typeface="Microsoft YaHei" panose="020B0503020204020204" pitchFamily="34" charset="-122"/>
              </a:rPr>
              <a:t>Activity</a:t>
            </a:r>
            <a:r>
              <a:rPr kumimoji="1" lang="zh-CN" altLang="en-US" sz="2000">
                <a:latin typeface="Microsoft YaHei" panose="020B0503020204020204" pitchFamily="34" charset="-122"/>
                <a:ea typeface="Microsoft YaHei" panose="020B0503020204020204" pitchFamily="34" charset="-122"/>
              </a:rPr>
              <a:t>启动过程中，生命周期回调的原理？</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r>
              <a:rPr kumimoji="1" lang="zh-CN" altLang="en-US" sz="2000">
                <a:latin typeface="Microsoft YaHei" panose="020B0503020204020204" pitchFamily="34" charset="-122"/>
                <a:ea typeface="Microsoft YaHei" panose="020B0503020204020204" pitchFamily="34" charset="-122"/>
              </a:rPr>
              <a:t>  启动过程中</a:t>
            </a:r>
            <a:r>
              <a:rPr kumimoji="1" lang="en-US" altLang="zh-CN" sz="2000">
                <a:latin typeface="Microsoft YaHei" panose="020B0503020204020204" pitchFamily="34" charset="-122"/>
                <a:ea typeface="Microsoft YaHei" panose="020B0503020204020204" pitchFamily="34" charset="-122"/>
              </a:rPr>
              <a:t>UI</a:t>
            </a:r>
            <a:r>
              <a:rPr kumimoji="1" lang="zh-CN" altLang="en-US" sz="2000">
                <a:latin typeface="Microsoft YaHei" panose="020B0503020204020204" pitchFamily="34" charset="-122"/>
                <a:ea typeface="Microsoft YaHei" panose="020B0503020204020204" pitchFamily="34" charset="-122"/>
              </a:rPr>
              <a:t>是怎么初始化的？</a:t>
            </a:r>
            <a:endParaRPr kumimoji="1" lang="en-US" altLang="zh-CN" sz="2000">
              <a:latin typeface="Microsoft YaHei" panose="020B0503020204020204" pitchFamily="34" charset="-122"/>
              <a:ea typeface="Microsoft YaHei" panose="020B0503020204020204" pitchFamily="34" charset="-122"/>
            </a:endParaRPr>
          </a:p>
          <a:p>
            <a:pPr>
              <a:lnSpc>
                <a:spcPct val="200000"/>
              </a:lnSpc>
              <a:buClr>
                <a:srgbClr val="C00000"/>
              </a:buClr>
              <a:buFont typeface="Wingdings" pitchFamily="2" charset="2"/>
              <a:buChar char="u"/>
            </a:pPr>
            <a:endParaRPr kumimoji="1" lang="zh-CN" altLang="en-US" sz="200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735491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2F2183-0681-4749-A182-E704C45CE5E0}"/>
              </a:ext>
            </a:extLst>
          </p:cNvPr>
          <p:cNvSpPr>
            <a:spLocks noGrp="1"/>
          </p:cNvSpPr>
          <p:nvPr>
            <p:ph type="title"/>
          </p:nvPr>
        </p:nvSpPr>
        <p:spPr/>
        <p:txBody>
          <a:bodyPr>
            <a:normAutofit/>
          </a:bodyPr>
          <a:lstStyle/>
          <a:p>
            <a:pPr algn="ctr"/>
            <a:r>
              <a:rPr kumimoji="1" lang="zh-CN" altLang="en-US" sz="3000" b="1">
                <a:solidFill>
                  <a:srgbClr val="C00000"/>
                </a:solidFill>
                <a:latin typeface="Microsoft YaHei" panose="020B0503020204020204" pitchFamily="34" charset="-122"/>
                <a:ea typeface="Microsoft YaHei" panose="020B0503020204020204" pitchFamily="34" charset="-122"/>
              </a:rPr>
              <a:t>桌面的启动</a:t>
            </a:r>
          </a:p>
        </p:txBody>
      </p:sp>
      <p:sp>
        <p:nvSpPr>
          <p:cNvPr id="4" name="矩形 3">
            <a:extLst>
              <a:ext uri="{FF2B5EF4-FFF2-40B4-BE49-F238E27FC236}">
                <a16:creationId xmlns:a16="http://schemas.microsoft.com/office/drawing/2014/main" id="{77435C60-E71E-0C45-9021-3708003A4741}"/>
              </a:ext>
            </a:extLst>
          </p:cNvPr>
          <p:cNvSpPr/>
          <p:nvPr/>
        </p:nvSpPr>
        <p:spPr>
          <a:xfrm>
            <a:off x="1892596" y="1505212"/>
            <a:ext cx="5358808" cy="510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latin typeface="Microsoft YaHei" panose="020B0503020204020204" pitchFamily="34" charset="-122"/>
                <a:ea typeface="Microsoft YaHei" panose="020B0503020204020204" pitchFamily="34" charset="-122"/>
              </a:rPr>
              <a:t>AMS.systemReady</a:t>
            </a:r>
            <a:endParaRPr kumimoji="1" lang="zh-CN" altLang="en-US" sz="200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C492D6AF-A337-5241-AA05-74826760CF7E}"/>
              </a:ext>
            </a:extLst>
          </p:cNvPr>
          <p:cNvSpPr/>
          <p:nvPr/>
        </p:nvSpPr>
        <p:spPr>
          <a:xfrm>
            <a:off x="1892596" y="2683522"/>
            <a:ext cx="5358809" cy="510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a:latin typeface="Microsoft YaHei" panose="020B0503020204020204" pitchFamily="34" charset="-122"/>
                <a:ea typeface="Microsoft YaHei" panose="020B0503020204020204" pitchFamily="34" charset="-122"/>
              </a:rPr>
              <a:t>启动</a:t>
            </a:r>
            <a:r>
              <a:rPr kumimoji="1" lang="en-US" altLang="zh-CN" sz="2000">
                <a:latin typeface="Microsoft YaHei" panose="020B0503020204020204" pitchFamily="34" charset="-122"/>
                <a:ea typeface="Microsoft YaHei" panose="020B0503020204020204" pitchFamily="34" charset="-122"/>
              </a:rPr>
              <a:t>Launcher</a:t>
            </a:r>
            <a:endParaRPr kumimoji="1" lang="zh-CN" altLang="en-US" sz="2000">
              <a:latin typeface="Microsoft YaHei" panose="020B0503020204020204" pitchFamily="34" charset="-122"/>
              <a:ea typeface="Microsoft YaHei" panose="020B0503020204020204" pitchFamily="34" charset="-122"/>
            </a:endParaRPr>
          </a:p>
        </p:txBody>
      </p:sp>
      <p:sp>
        <p:nvSpPr>
          <p:cNvPr id="7" name="矩形 6">
            <a:extLst>
              <a:ext uri="{FF2B5EF4-FFF2-40B4-BE49-F238E27FC236}">
                <a16:creationId xmlns:a16="http://schemas.microsoft.com/office/drawing/2014/main" id="{38FC9CF8-BDD1-A842-80AE-CF1D5E37AB7B}"/>
              </a:ext>
            </a:extLst>
          </p:cNvPr>
          <p:cNvSpPr/>
          <p:nvPr/>
        </p:nvSpPr>
        <p:spPr>
          <a:xfrm>
            <a:off x="1892596" y="3861833"/>
            <a:ext cx="5358809" cy="510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a:latin typeface="Microsoft YaHei" panose="020B0503020204020204" pitchFamily="34" charset="-122"/>
                <a:ea typeface="Microsoft YaHei" panose="020B0503020204020204" pitchFamily="34" charset="-122"/>
              </a:rPr>
              <a:t>查询</a:t>
            </a:r>
            <a:r>
              <a:rPr kumimoji="1" lang="en-US" altLang="zh-CN" sz="2000">
                <a:latin typeface="Microsoft YaHei" panose="020B0503020204020204" pitchFamily="34" charset="-122"/>
                <a:ea typeface="Microsoft YaHei" panose="020B0503020204020204" pitchFamily="34" charset="-122"/>
              </a:rPr>
              <a:t>PMS</a:t>
            </a:r>
            <a:r>
              <a:rPr kumimoji="1" lang="zh-CN" altLang="en-US" sz="2000">
                <a:latin typeface="Microsoft YaHei" panose="020B0503020204020204" pitchFamily="34" charset="-122"/>
                <a:ea typeface="Microsoft YaHei" panose="020B0503020204020204" pitchFamily="34" charset="-122"/>
              </a:rPr>
              <a:t>，获取已安装</a:t>
            </a:r>
            <a:r>
              <a:rPr kumimoji="1" lang="en-US" altLang="zh-CN" sz="2000">
                <a:latin typeface="Microsoft YaHei" panose="020B0503020204020204" pitchFamily="34" charset="-122"/>
                <a:ea typeface="Microsoft YaHei" panose="020B0503020204020204" pitchFamily="34" charset="-122"/>
              </a:rPr>
              <a:t>APP</a:t>
            </a:r>
            <a:r>
              <a:rPr kumimoji="1" lang="zh-CN" altLang="en-US" sz="2000">
                <a:latin typeface="Microsoft YaHei" panose="020B0503020204020204" pitchFamily="34" charset="-122"/>
                <a:ea typeface="Microsoft YaHei" panose="020B0503020204020204" pitchFamily="34" charset="-122"/>
              </a:rPr>
              <a:t>的主</a:t>
            </a:r>
            <a:r>
              <a:rPr kumimoji="1" lang="en-US" altLang="zh-CN" sz="2000">
                <a:latin typeface="Microsoft YaHei" panose="020B0503020204020204" pitchFamily="34" charset="-122"/>
                <a:ea typeface="Microsoft YaHei" panose="020B0503020204020204" pitchFamily="34" charset="-122"/>
              </a:rPr>
              <a:t>Activity</a:t>
            </a:r>
            <a:r>
              <a:rPr kumimoji="1" lang="zh-CN" altLang="en-US" sz="2000">
                <a:latin typeface="Microsoft YaHei" panose="020B0503020204020204" pitchFamily="34" charset="-122"/>
                <a:ea typeface="Microsoft YaHei" panose="020B0503020204020204" pitchFamily="34" charset="-122"/>
              </a:rPr>
              <a:t>列表</a:t>
            </a:r>
          </a:p>
        </p:txBody>
      </p:sp>
      <p:cxnSp>
        <p:nvCxnSpPr>
          <p:cNvPr id="9" name="直线箭头连接符 8">
            <a:extLst>
              <a:ext uri="{FF2B5EF4-FFF2-40B4-BE49-F238E27FC236}">
                <a16:creationId xmlns:a16="http://schemas.microsoft.com/office/drawing/2014/main" id="{C597C565-508F-E94B-8124-272AD4BA259B}"/>
              </a:ext>
            </a:extLst>
          </p:cNvPr>
          <p:cNvCxnSpPr/>
          <p:nvPr/>
        </p:nvCxnSpPr>
        <p:spPr>
          <a:xfrm>
            <a:off x="4572000" y="2126512"/>
            <a:ext cx="0" cy="445238"/>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线箭头连接符 9">
            <a:extLst>
              <a:ext uri="{FF2B5EF4-FFF2-40B4-BE49-F238E27FC236}">
                <a16:creationId xmlns:a16="http://schemas.microsoft.com/office/drawing/2014/main" id="{F5C43C9A-D31C-624D-A429-44A9AE95E331}"/>
              </a:ext>
            </a:extLst>
          </p:cNvPr>
          <p:cNvCxnSpPr/>
          <p:nvPr/>
        </p:nvCxnSpPr>
        <p:spPr>
          <a:xfrm>
            <a:off x="4572000" y="3320903"/>
            <a:ext cx="0" cy="445238"/>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931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dissolve">
                                      <p:cBhvr>
                                        <p:cTn id="23" dur="500"/>
                                        <p:tgtEl>
                                          <p:spTgt spid="10"/>
                                        </p:tgtEl>
                                      </p:cBhvr>
                                    </p:animEffect>
                                  </p:childTnLst>
                                </p:cTn>
                              </p:par>
                            </p:childTnLst>
                          </p:cTn>
                        </p:par>
                        <p:par>
                          <p:cTn id="24" fill="hold">
                            <p:stCondLst>
                              <p:cond delay="500"/>
                            </p:stCondLst>
                            <p:childTnLst>
                              <p:par>
                                <p:cTn id="25" presetID="2" presetClass="entr" presetSubtype="4"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7C56EE6-6D54-8444-8741-63D1BF3A049E}"/>
              </a:ext>
            </a:extLst>
          </p:cNvPr>
          <p:cNvSpPr txBox="1"/>
          <p:nvPr/>
        </p:nvSpPr>
        <p:spPr>
          <a:xfrm>
            <a:off x="4577963" y="325603"/>
            <a:ext cx="1504771" cy="369332"/>
          </a:xfrm>
          <a:prstGeom prst="rect">
            <a:avLst/>
          </a:prstGeom>
          <a:noFill/>
        </p:spPr>
        <p:txBody>
          <a:bodyPr wrap="none" rtlCol="0">
            <a:spAutoFit/>
          </a:bodyPr>
          <a:lstStyle/>
          <a:p>
            <a:r>
              <a:rPr kumimoji="1" lang="en-US" altLang="zh-CN">
                <a:latin typeface="Microsoft YaHei" panose="020B0503020204020204" pitchFamily="34" charset="-122"/>
                <a:ea typeface="Microsoft YaHei" panose="020B0503020204020204" pitchFamily="34" charset="-122"/>
              </a:rPr>
              <a:t>startActivity</a:t>
            </a:r>
            <a:endParaRPr kumimoji="1" lang="zh-CN" altLang="en-US">
              <a:latin typeface="Microsoft YaHei" panose="020B0503020204020204" pitchFamily="34" charset="-122"/>
              <a:ea typeface="Microsoft YaHei" panose="020B0503020204020204" pitchFamily="34" charset="-122"/>
            </a:endParaRPr>
          </a:p>
        </p:txBody>
      </p:sp>
      <p:sp>
        <p:nvSpPr>
          <p:cNvPr id="10" name="矩形 9">
            <a:extLst>
              <a:ext uri="{FF2B5EF4-FFF2-40B4-BE49-F238E27FC236}">
                <a16:creationId xmlns:a16="http://schemas.microsoft.com/office/drawing/2014/main" id="{5267A655-1558-AA4A-87A3-0D94D0F7EC67}"/>
              </a:ext>
            </a:extLst>
          </p:cNvPr>
          <p:cNvSpPr/>
          <p:nvPr/>
        </p:nvSpPr>
        <p:spPr>
          <a:xfrm>
            <a:off x="585440" y="893681"/>
            <a:ext cx="7973117" cy="369332"/>
          </a:xfrm>
          <a:prstGeom prst="rect">
            <a:avLst/>
          </a:prstGeom>
          <a:ln w="22225">
            <a:solidFill>
              <a:srgbClr val="C00000"/>
            </a:solidFill>
            <a:prstDash val="dash"/>
          </a:ln>
        </p:spPr>
        <p:txBody>
          <a:bodyPr wrap="square">
            <a:spAutoFit/>
          </a:bodyPr>
          <a:lstStyle/>
          <a:p>
            <a:pPr algn="ctr"/>
            <a:r>
              <a:rPr lang="en-US" altLang="zh-CN">
                <a:latin typeface="Microsoft YaHei" panose="020B0503020204020204" pitchFamily="34" charset="-122"/>
                <a:ea typeface="Microsoft YaHei" panose="020B0503020204020204" pitchFamily="34" charset="-122"/>
              </a:rPr>
              <a:t>ActivityManagerNative.</a:t>
            </a:r>
            <a:r>
              <a:rPr lang="en-US" altLang="zh-CN">
                <a:effectLst/>
                <a:latin typeface="Microsoft YaHei" panose="020B0503020204020204" pitchFamily="34" charset="-122"/>
                <a:ea typeface="Microsoft YaHei" panose="020B0503020204020204" pitchFamily="34" charset="-122"/>
              </a:rPr>
              <a:t>getDefault</a:t>
            </a:r>
            <a:r>
              <a:rPr lang="en-US" altLang="zh-CN">
                <a:latin typeface="Microsoft YaHei" panose="020B0503020204020204" pitchFamily="34" charset="-122"/>
                <a:ea typeface="Microsoft YaHei" panose="020B0503020204020204" pitchFamily="34" charset="-122"/>
              </a:rPr>
              <a:t>().startActivity</a:t>
            </a:r>
            <a:endParaRPr lang="zh-CN" altLang="en-US">
              <a:latin typeface="Microsoft YaHei" panose="020B0503020204020204" pitchFamily="34" charset="-122"/>
              <a:ea typeface="Microsoft YaHei" panose="020B0503020204020204" pitchFamily="34" charset="-122"/>
            </a:endParaRPr>
          </a:p>
        </p:txBody>
      </p:sp>
      <p:cxnSp>
        <p:nvCxnSpPr>
          <p:cNvPr id="12" name="直线箭头连接符 11">
            <a:extLst>
              <a:ext uri="{FF2B5EF4-FFF2-40B4-BE49-F238E27FC236}">
                <a16:creationId xmlns:a16="http://schemas.microsoft.com/office/drawing/2014/main" id="{E0DE7FA5-D82C-DB47-84BD-C71FA12FC3EF}"/>
              </a:ext>
            </a:extLst>
          </p:cNvPr>
          <p:cNvCxnSpPr/>
          <p:nvPr/>
        </p:nvCxnSpPr>
        <p:spPr>
          <a:xfrm>
            <a:off x="4572000" y="292150"/>
            <a:ext cx="0" cy="510737"/>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82FDB4E2-1758-B743-906C-FC7B1764922E}"/>
              </a:ext>
            </a:extLst>
          </p:cNvPr>
          <p:cNvSpPr/>
          <p:nvPr/>
        </p:nvSpPr>
        <p:spPr>
          <a:xfrm>
            <a:off x="585440" y="1657568"/>
            <a:ext cx="7973112" cy="369332"/>
          </a:xfrm>
          <a:prstGeom prst="rect">
            <a:avLst/>
          </a:prstGeom>
          <a:ln w="22225">
            <a:solidFill>
              <a:srgbClr val="C00000"/>
            </a:solidFill>
            <a:prstDash val="dash"/>
          </a:ln>
        </p:spPr>
        <p:txBody>
          <a:bodyPr wrap="square">
            <a:spAutoFit/>
          </a:bodyPr>
          <a:lstStyle/>
          <a:p>
            <a:pPr algn="ctr"/>
            <a:r>
              <a:rPr lang="en" altLang="zh-CN">
                <a:solidFill>
                  <a:srgbClr val="9876AA"/>
                </a:solidFill>
                <a:effectLst/>
                <a:latin typeface="Microsoft YaHei" panose="020B0503020204020204" pitchFamily="34" charset="-122"/>
                <a:ea typeface="Microsoft YaHei" panose="020B0503020204020204" pitchFamily="34" charset="-122"/>
              </a:rPr>
              <a:t>mRemote</a:t>
            </a:r>
            <a:r>
              <a:rPr lang="en" altLang="zh-CN">
                <a:latin typeface="Microsoft YaHei" panose="020B0503020204020204" pitchFamily="34" charset="-122"/>
                <a:ea typeface="Microsoft YaHei" panose="020B0503020204020204" pitchFamily="34" charset="-122"/>
              </a:rPr>
              <a:t>.transact(</a:t>
            </a:r>
            <a:r>
              <a:rPr lang="en" altLang="zh-CN">
                <a:solidFill>
                  <a:srgbClr val="9876AA"/>
                </a:solidFill>
                <a:effectLst/>
                <a:latin typeface="Microsoft YaHei" panose="020B0503020204020204" pitchFamily="34" charset="-122"/>
                <a:ea typeface="Microsoft YaHei" panose="020B0503020204020204" pitchFamily="34" charset="-122"/>
              </a:rPr>
              <a:t>START_ACTIVITY_TRANSACTION</a:t>
            </a:r>
            <a:r>
              <a:rPr lang="en" altLang="zh-CN">
                <a:solidFill>
                  <a:srgbClr val="CC7832"/>
                </a:solidFill>
                <a:effectLst/>
                <a:latin typeface="Microsoft YaHei" panose="020B0503020204020204" pitchFamily="34" charset="-122"/>
                <a:ea typeface="Microsoft YaHei" panose="020B0503020204020204" pitchFamily="34" charset="-122"/>
              </a:rPr>
              <a:t>, </a:t>
            </a:r>
            <a:r>
              <a:rPr lang="en" altLang="zh-CN">
                <a:latin typeface="Microsoft YaHei" panose="020B0503020204020204" pitchFamily="34" charset="-122"/>
                <a:ea typeface="Microsoft YaHei" panose="020B0503020204020204" pitchFamily="34" charset="-122"/>
              </a:rPr>
              <a:t>data</a:t>
            </a:r>
            <a:r>
              <a:rPr lang="en" altLang="zh-CN">
                <a:solidFill>
                  <a:srgbClr val="CC7832"/>
                </a:solidFill>
                <a:effectLst/>
                <a:latin typeface="Microsoft YaHei" panose="020B0503020204020204" pitchFamily="34" charset="-122"/>
                <a:ea typeface="Microsoft YaHei" panose="020B0503020204020204" pitchFamily="34" charset="-122"/>
              </a:rPr>
              <a:t>, </a:t>
            </a:r>
            <a:r>
              <a:rPr lang="en" altLang="zh-CN">
                <a:latin typeface="Microsoft YaHei" panose="020B0503020204020204" pitchFamily="34" charset="-122"/>
                <a:ea typeface="Microsoft YaHei" panose="020B0503020204020204" pitchFamily="34" charset="-122"/>
              </a:rPr>
              <a:t>reply</a:t>
            </a:r>
            <a:r>
              <a:rPr lang="en" altLang="zh-CN">
                <a:solidFill>
                  <a:srgbClr val="CC7832"/>
                </a:solidFill>
                <a:effectLst/>
                <a:latin typeface="Microsoft YaHei" panose="020B0503020204020204" pitchFamily="34" charset="-122"/>
                <a:ea typeface="Microsoft YaHei" panose="020B0503020204020204" pitchFamily="34" charset="-122"/>
              </a:rPr>
              <a:t>, </a:t>
            </a:r>
            <a:r>
              <a:rPr lang="en" altLang="zh-CN">
                <a:solidFill>
                  <a:srgbClr val="6897BB"/>
                </a:solidFill>
                <a:effectLst/>
                <a:latin typeface="Microsoft YaHei" panose="020B0503020204020204" pitchFamily="34" charset="-122"/>
                <a:ea typeface="Microsoft YaHei" panose="020B0503020204020204" pitchFamily="34" charset="-122"/>
              </a:rPr>
              <a:t>0</a:t>
            </a:r>
            <a:r>
              <a:rPr lang="en" altLang="zh-CN">
                <a:latin typeface="Microsoft YaHei" panose="020B0503020204020204" pitchFamily="34" charset="-122"/>
                <a:ea typeface="Microsoft YaHei" panose="020B0503020204020204" pitchFamily="34" charset="-122"/>
              </a:rPr>
              <a:t>)</a:t>
            </a:r>
            <a:r>
              <a:rPr lang="en" altLang="zh-CN">
                <a:solidFill>
                  <a:srgbClr val="CC7832"/>
                </a:solidFill>
                <a:effectLst/>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cxnSp>
        <p:nvCxnSpPr>
          <p:cNvPr id="15" name="直线箭头连接符 14">
            <a:extLst>
              <a:ext uri="{FF2B5EF4-FFF2-40B4-BE49-F238E27FC236}">
                <a16:creationId xmlns:a16="http://schemas.microsoft.com/office/drawing/2014/main" id="{3A3466A7-F6DF-5F43-8EB3-89A1A0FF0832}"/>
              </a:ext>
            </a:extLst>
          </p:cNvPr>
          <p:cNvCxnSpPr>
            <a:cxnSpLocks/>
          </p:cNvCxnSpPr>
          <p:nvPr/>
        </p:nvCxnSpPr>
        <p:spPr>
          <a:xfrm flipH="1">
            <a:off x="4572000" y="1329919"/>
            <a:ext cx="1" cy="298157"/>
          </a:xfrm>
          <a:prstGeom prst="straightConnector1">
            <a:avLst/>
          </a:prstGeom>
          <a:ln w="1905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4314E64F-0D94-6C4A-A7A1-2CAE6C0C2CFE}"/>
              </a:ext>
            </a:extLst>
          </p:cNvPr>
          <p:cNvSpPr/>
          <p:nvPr/>
        </p:nvSpPr>
        <p:spPr>
          <a:xfrm>
            <a:off x="585440" y="2521820"/>
            <a:ext cx="7973121" cy="2308324"/>
          </a:xfrm>
          <a:prstGeom prst="rect">
            <a:avLst/>
          </a:prstGeom>
          <a:ln w="22225">
            <a:solidFill>
              <a:srgbClr val="C00000"/>
            </a:solidFill>
            <a:prstDash val="dash"/>
          </a:ln>
        </p:spPr>
        <p:txBody>
          <a:bodyPr wrap="square">
            <a:spAutoFit/>
          </a:bodyPr>
          <a:lstStyle/>
          <a:p>
            <a:r>
              <a:rPr lang="en-US" altLang="zh-CN">
                <a:solidFill>
                  <a:srgbClr val="BBB529"/>
                </a:solidFill>
                <a:effectLst/>
                <a:latin typeface="Microsoft YaHei" panose="020B0503020204020204" pitchFamily="34" charset="-122"/>
                <a:ea typeface="Microsoft YaHei" panose="020B0503020204020204" pitchFamily="34" charset="-122"/>
              </a:rPr>
              <a:t>@Override</a:t>
            </a:r>
            <a:br>
              <a:rPr lang="en-US" altLang="zh-CN">
                <a:solidFill>
                  <a:srgbClr val="BBB529"/>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public boolean </a:t>
            </a:r>
            <a:r>
              <a:rPr lang="en-US" altLang="zh-CN">
                <a:solidFill>
                  <a:srgbClr val="FFC66D"/>
                </a:solidFill>
                <a:effectLst/>
                <a:latin typeface="Microsoft YaHei" panose="020B0503020204020204" pitchFamily="34" charset="-122"/>
                <a:ea typeface="Microsoft YaHei" panose="020B0503020204020204" pitchFamily="34" charset="-122"/>
              </a:rPr>
              <a:t>onTransact</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int </a:t>
            </a:r>
            <a:r>
              <a:rPr lang="en-US" altLang="zh-CN">
                <a:latin typeface="Microsoft YaHei" panose="020B0503020204020204" pitchFamily="34" charset="-122"/>
                <a:ea typeface="Microsoft YaHei" panose="020B0503020204020204" pitchFamily="34" charset="-122"/>
              </a:rPr>
              <a:t>code</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Parcel data</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Parcel reply</a:t>
            </a:r>
            <a:r>
              <a:rPr lang="en-US" altLang="zh-CN">
                <a:solidFill>
                  <a:srgbClr val="CC7832"/>
                </a:solidFill>
                <a:effectLst/>
                <a:latin typeface="Microsoft YaHei" panose="020B0503020204020204" pitchFamily="34" charset="-122"/>
                <a:ea typeface="Microsoft YaHei" panose="020B0503020204020204" pitchFamily="34" charset="-122"/>
              </a:rPr>
              <a:t>, int </a:t>
            </a:r>
            <a:r>
              <a:rPr lang="en-US" altLang="zh-CN">
                <a:latin typeface="Microsoft YaHei" panose="020B0503020204020204" pitchFamily="34" charset="-122"/>
                <a:ea typeface="Microsoft YaHei" panose="020B0503020204020204" pitchFamily="34" charset="-122"/>
              </a:rPr>
              <a:t>flags)</a:t>
            </a:r>
            <a:r>
              <a:rPr lang="zh-CN" altLang="en-US">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switch </a:t>
            </a:r>
            <a:r>
              <a:rPr lang="en-US" altLang="zh-CN">
                <a:latin typeface="Microsoft YaHei" panose="020B0503020204020204" pitchFamily="34" charset="-122"/>
                <a:ea typeface="Microsoft YaHei" panose="020B0503020204020204" pitchFamily="34" charset="-122"/>
              </a:rPr>
              <a:t>(code)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case </a:t>
            </a:r>
            <a:r>
              <a:rPr lang="en-US" altLang="zh-CN">
                <a:solidFill>
                  <a:srgbClr val="9876AA"/>
                </a:solidFill>
                <a:effectLst/>
                <a:latin typeface="Microsoft YaHei" panose="020B0503020204020204" pitchFamily="34" charset="-122"/>
                <a:ea typeface="Microsoft YaHei" panose="020B0503020204020204" pitchFamily="34" charset="-122"/>
              </a:rPr>
              <a:t>START_ACTIVITY_TRANSACTION</a:t>
            </a:r>
            <a:r>
              <a:rPr lang="en-US" altLang="zh-CN">
                <a:latin typeface="Microsoft YaHei" panose="020B0503020204020204" pitchFamily="34" charset="-122"/>
                <a:ea typeface="Microsoft YaHei" panose="020B0503020204020204" pitchFamily="34" charset="-122"/>
              </a:rPr>
              <a:t>:</a:t>
            </a:r>
            <a:r>
              <a:rPr lang="zh-CN" altLang="en-US">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startActivity(app</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callingPackage</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intent</a:t>
            </a:r>
            <a:r>
              <a:rPr lang="en-US" altLang="zh-CN">
                <a:solidFill>
                  <a:srgbClr val="CC7832"/>
                </a:solidFill>
                <a:effectLst/>
                <a:latin typeface="Microsoft YaHei" panose="020B0503020204020204" pitchFamily="34" charset="-122"/>
                <a:ea typeface="Microsoft YaHei" panose="020B0503020204020204" pitchFamily="34" charset="-122"/>
              </a:rPr>
              <a:t>,</a:t>
            </a:r>
            <a:r>
              <a:rPr lang="zh-CN" altLang="en-US">
                <a:solidFill>
                  <a:srgbClr val="CC7832"/>
                </a:solidFill>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p>
          <a:p>
            <a:r>
              <a:rPr lang="zh-CN" altLang="en-US">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p>
          <a:p>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cxnSp>
        <p:nvCxnSpPr>
          <p:cNvPr id="18" name="直线箭头连接符 17">
            <a:extLst>
              <a:ext uri="{FF2B5EF4-FFF2-40B4-BE49-F238E27FC236}">
                <a16:creationId xmlns:a16="http://schemas.microsoft.com/office/drawing/2014/main" id="{FF4DB2CC-48C7-894A-9767-274471268379}"/>
              </a:ext>
            </a:extLst>
          </p:cNvPr>
          <p:cNvCxnSpPr>
            <a:cxnSpLocks/>
          </p:cNvCxnSpPr>
          <p:nvPr/>
        </p:nvCxnSpPr>
        <p:spPr>
          <a:xfrm flipH="1">
            <a:off x="4571999" y="2152333"/>
            <a:ext cx="1" cy="298157"/>
          </a:xfrm>
          <a:prstGeom prst="straightConnector1">
            <a:avLst/>
          </a:prstGeom>
          <a:ln w="1905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568565B1-BCE7-3641-9876-0CF8D1CAB6E9}"/>
              </a:ext>
            </a:extLst>
          </p:cNvPr>
          <p:cNvSpPr txBox="1"/>
          <p:nvPr/>
        </p:nvSpPr>
        <p:spPr>
          <a:xfrm>
            <a:off x="1182030" y="2294751"/>
            <a:ext cx="6779941" cy="553998"/>
          </a:xfrm>
          <a:prstGeom prst="rect">
            <a:avLst/>
          </a:prstGeom>
          <a:noFill/>
        </p:spPr>
        <p:txBody>
          <a:bodyPr wrap="square" rtlCol="0">
            <a:spAutoFit/>
          </a:bodyPr>
          <a:lstStyle/>
          <a:p>
            <a:pPr algn="ctr"/>
            <a:r>
              <a:rPr kumimoji="1" lang="zh-CN" altLang="en-US" sz="3000" b="1">
                <a:solidFill>
                  <a:srgbClr val="C00000"/>
                </a:solidFill>
                <a:latin typeface="Microsoft YaHei" panose="020B0503020204020204" pitchFamily="34" charset="-122"/>
                <a:ea typeface="Microsoft YaHei" panose="020B0503020204020204" pitchFamily="34" charset="-122"/>
              </a:rPr>
              <a:t>怎么启动一个</a:t>
            </a:r>
            <a:r>
              <a:rPr kumimoji="1" lang="en-US" altLang="zh-CN" sz="3000" b="1">
                <a:solidFill>
                  <a:srgbClr val="C00000"/>
                </a:solidFill>
                <a:latin typeface="Microsoft YaHei" panose="020B0503020204020204" pitchFamily="34" charset="-122"/>
                <a:ea typeface="Microsoft YaHei" panose="020B0503020204020204" pitchFamily="34" charset="-122"/>
              </a:rPr>
              <a:t>Activity</a:t>
            </a:r>
            <a:r>
              <a:rPr kumimoji="1" lang="zh-CN" altLang="en-US" sz="3000" b="1">
                <a:solidFill>
                  <a:srgbClr val="C00000"/>
                </a:solidFill>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104184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dissolve">
                                      <p:cBhvr>
                                        <p:cTn id="11" dur="500"/>
                                        <p:tgtEl>
                                          <p:spTgt spid="12"/>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childTnLst>
                          </p:cTn>
                        </p:par>
                        <p:par>
                          <p:cTn id="16" fill="hold">
                            <p:stCondLst>
                              <p:cond delay="1500"/>
                            </p:stCondLst>
                            <p:childTnLst>
                              <p:par>
                                <p:cTn id="17" presetID="2" presetClass="entr" presetSubtype="4"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dissolve">
                                      <p:cBhvr>
                                        <p:cTn id="25" dur="500"/>
                                        <p:tgtEl>
                                          <p:spTgt spid="15"/>
                                        </p:tgtEl>
                                      </p:cBhvr>
                                    </p:animEffect>
                                  </p:childTnLst>
                                </p:cTn>
                              </p:par>
                            </p:childTnLst>
                          </p:cTn>
                        </p:par>
                        <p:par>
                          <p:cTn id="26" fill="hold">
                            <p:stCondLst>
                              <p:cond delay="500"/>
                            </p:stCondLst>
                            <p:childTnLst>
                              <p:par>
                                <p:cTn id="27" presetID="2" presetClass="entr" presetSubtype="4"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dissolve">
                                      <p:cBhvr>
                                        <p:cTn id="35" dur="500"/>
                                        <p:tgtEl>
                                          <p:spTgt spid="18"/>
                                        </p:tgtEl>
                                      </p:cBhvr>
                                    </p:animEffect>
                                  </p:childTnLst>
                                </p:cTn>
                              </p:par>
                            </p:childTnLst>
                          </p:cTn>
                        </p:par>
                        <p:par>
                          <p:cTn id="36" fill="hold">
                            <p:stCondLst>
                              <p:cond delay="500"/>
                            </p:stCondLst>
                            <p:childTnLst>
                              <p:par>
                                <p:cTn id="37" presetID="2" presetClass="entr" presetSubtype="4"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3" grpId="0" animBg="1"/>
      <p:bldP spid="17" grpId="0" animBg="1"/>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F057094-3319-6E47-B461-5EBE8E5B7512}"/>
              </a:ext>
            </a:extLst>
          </p:cNvPr>
          <p:cNvSpPr/>
          <p:nvPr/>
        </p:nvSpPr>
        <p:spPr>
          <a:xfrm>
            <a:off x="239751" y="1140589"/>
            <a:ext cx="8664498" cy="2862322"/>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void </a:t>
            </a:r>
            <a:r>
              <a:rPr lang="en-US" altLang="zh-CN">
                <a:solidFill>
                  <a:srgbClr val="FFC66D"/>
                </a:solidFill>
                <a:effectLst/>
                <a:latin typeface="Microsoft YaHei" panose="020B0503020204020204" pitchFamily="34" charset="-122"/>
                <a:ea typeface="Microsoft YaHei" panose="020B0503020204020204" pitchFamily="34" charset="-122"/>
              </a:rPr>
              <a:t>startSpecificActivityLocked</a:t>
            </a:r>
            <a:r>
              <a:rPr lang="en-US" altLang="zh-CN">
                <a:latin typeface="Microsoft YaHei" panose="020B0503020204020204" pitchFamily="34" charset="-122"/>
                <a:ea typeface="Microsoft YaHei" panose="020B0503020204020204" pitchFamily="34" charset="-122"/>
              </a:rPr>
              <a:t>(ActivityRecord r</a:t>
            </a:r>
            <a:r>
              <a:rPr lang="en-US" altLang="zh-CN">
                <a:solidFill>
                  <a:srgbClr val="CC7832"/>
                </a:solidFill>
                <a:effectLst/>
                <a:latin typeface="Microsoft YaHei" panose="020B0503020204020204" pitchFamily="34" charset="-122"/>
                <a:ea typeface="Microsoft YaHei" panose="020B0503020204020204" pitchFamily="34" charset="-122"/>
              </a:rPr>
              <a:t>,…</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ProcessRecord app = </a:t>
            </a:r>
            <a:r>
              <a:rPr lang="en-US" altLang="zh-CN">
                <a:solidFill>
                  <a:srgbClr val="9876AA"/>
                </a:solidFill>
                <a:effectLst/>
                <a:latin typeface="Microsoft YaHei" panose="020B0503020204020204" pitchFamily="34" charset="-122"/>
                <a:ea typeface="Microsoft YaHei" panose="020B0503020204020204" pitchFamily="34" charset="-122"/>
              </a:rPr>
              <a:t>mService</a:t>
            </a:r>
            <a:r>
              <a:rPr lang="en-US" altLang="zh-CN">
                <a:latin typeface="Microsoft YaHei" panose="020B0503020204020204" pitchFamily="34" charset="-122"/>
                <a:ea typeface="Microsoft YaHei" panose="020B0503020204020204" pitchFamily="34" charset="-122"/>
              </a:rPr>
              <a:t>.getProcessRecordLocked(r.</a:t>
            </a:r>
            <a:r>
              <a:rPr lang="en-US" altLang="zh-CN">
                <a:solidFill>
                  <a:srgbClr val="9876AA"/>
                </a:solidFill>
                <a:effectLst/>
                <a:latin typeface="Microsoft YaHei" panose="020B0503020204020204" pitchFamily="34" charset="-122"/>
                <a:ea typeface="Microsoft YaHei" panose="020B0503020204020204" pitchFamily="34" charset="-122"/>
              </a:rPr>
              <a:t>processName</a:t>
            </a:r>
            <a:r>
              <a:rPr lang="en-US" altLang="zh-CN">
                <a:solidFill>
                  <a:srgbClr val="CC7832"/>
                </a:solidFill>
                <a:effectLst/>
                <a:latin typeface="Microsoft YaHei" panose="020B0503020204020204" pitchFamily="34" charset="-122"/>
                <a:ea typeface="Microsoft YaHei" panose="020B0503020204020204" pitchFamily="34" charset="-122"/>
              </a:rPr>
              <a:t>,</a:t>
            </a:r>
            <a:r>
              <a:rPr lang="en-US" altLang="zh-CN">
                <a:effectLst/>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if </a:t>
            </a:r>
            <a:r>
              <a:rPr lang="en-US" altLang="zh-CN">
                <a:latin typeface="Microsoft YaHei" panose="020B0503020204020204" pitchFamily="34" charset="-122"/>
                <a:ea typeface="Microsoft YaHei" panose="020B0503020204020204" pitchFamily="34" charset="-122"/>
              </a:rPr>
              <a:t>(app != </a:t>
            </a:r>
            <a:r>
              <a:rPr lang="en-US" altLang="zh-CN">
                <a:solidFill>
                  <a:srgbClr val="CC7832"/>
                </a:solidFill>
                <a:effectLst/>
                <a:latin typeface="Microsoft YaHei" panose="020B0503020204020204" pitchFamily="34" charset="-122"/>
                <a:ea typeface="Microsoft YaHei" panose="020B0503020204020204" pitchFamily="34" charset="-122"/>
              </a:rPr>
              <a:t>null </a:t>
            </a:r>
            <a:r>
              <a:rPr lang="en-US" altLang="zh-CN">
                <a:latin typeface="Microsoft YaHei" panose="020B0503020204020204" pitchFamily="34" charset="-122"/>
                <a:ea typeface="Microsoft YaHei" panose="020B0503020204020204" pitchFamily="34" charset="-122"/>
              </a:rPr>
              <a:t>&amp;&amp; app.</a:t>
            </a:r>
            <a:r>
              <a:rPr lang="en-US" altLang="zh-CN">
                <a:solidFill>
                  <a:srgbClr val="9876AA"/>
                </a:solidFill>
                <a:effectLst/>
                <a:latin typeface="Microsoft YaHei" panose="020B0503020204020204" pitchFamily="34" charset="-122"/>
                <a:ea typeface="Microsoft YaHei" panose="020B0503020204020204" pitchFamily="34" charset="-122"/>
              </a:rPr>
              <a:t>thread </a:t>
            </a:r>
            <a:r>
              <a:rPr lang="en-US" altLang="zh-CN">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null</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realStartActivityLocked(r</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app</a:t>
            </a:r>
            <a:r>
              <a:rPr lang="en-US" altLang="zh-CN">
                <a:solidFill>
                  <a:srgbClr val="CC7832"/>
                </a:solidFill>
                <a:latin typeface="Microsoft YaHei" panose="020B0503020204020204" pitchFamily="34" charset="-122"/>
                <a:ea typeface="Microsoft YaHei" panose="020B0503020204020204" pitchFamily="34" charset="-122"/>
              </a:rPr>
              <a:t>,</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return;</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en-US" altLang="zh-CN">
                <a:solidFill>
                  <a:srgbClr val="9876AA"/>
                </a:solidFill>
                <a:effectLst/>
                <a:latin typeface="Microsoft YaHei" panose="020B0503020204020204" pitchFamily="34" charset="-122"/>
                <a:ea typeface="Microsoft YaHei" panose="020B0503020204020204" pitchFamily="34" charset="-122"/>
              </a:rPr>
              <a:t>mService</a:t>
            </a:r>
            <a:r>
              <a:rPr lang="en-US" altLang="zh-CN">
                <a:latin typeface="Microsoft YaHei" panose="020B0503020204020204" pitchFamily="34" charset="-122"/>
                <a:ea typeface="Microsoft YaHei" panose="020B0503020204020204" pitchFamily="34" charset="-122"/>
              </a:rPr>
              <a:t>.startProcessLocked(r.</a:t>
            </a:r>
            <a:r>
              <a:rPr lang="en-US" altLang="zh-CN">
                <a:solidFill>
                  <a:srgbClr val="9876AA"/>
                </a:solidFill>
                <a:effectLst/>
                <a:latin typeface="Microsoft YaHei" panose="020B0503020204020204" pitchFamily="34" charset="-122"/>
                <a:ea typeface="Microsoft YaHei" panose="020B0503020204020204" pitchFamily="34" charset="-122"/>
              </a:rPr>
              <a:t>processName</a:t>
            </a:r>
            <a:r>
              <a:rPr lang="en-US" altLang="zh-CN">
                <a:solidFill>
                  <a:srgbClr val="CC7832"/>
                </a:solidFill>
                <a:effectLst/>
                <a:latin typeface="Microsoft YaHei" panose="020B0503020204020204" pitchFamily="34" charset="-122"/>
                <a:ea typeface="Microsoft YaHei" panose="020B0503020204020204" pitchFamily="34" charset="-122"/>
              </a:rPr>
              <a:t>,</a:t>
            </a:r>
            <a:r>
              <a:rPr lang="en-US" altLang="zh-CN">
                <a:solidFill>
                  <a:srgbClr val="CC7832"/>
                </a:solidFill>
                <a:latin typeface="Microsoft YaHei" panose="020B0503020204020204" pitchFamily="34" charset="-122"/>
                <a:ea typeface="Microsoft YaHei" panose="020B0503020204020204" pitchFamily="34" charset="-122"/>
              </a:rPr>
              <a:t>…</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64549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089A06D-E96B-7B42-AB38-0C860001F816}"/>
              </a:ext>
            </a:extLst>
          </p:cNvPr>
          <p:cNvSpPr/>
          <p:nvPr/>
        </p:nvSpPr>
        <p:spPr>
          <a:xfrm>
            <a:off x="1873405" y="3516926"/>
            <a:ext cx="1393902" cy="9701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latin typeface="Microsoft YaHei" panose="020B0503020204020204" pitchFamily="34" charset="-122"/>
                <a:ea typeface="Microsoft YaHei" panose="020B0503020204020204" pitchFamily="34" charset="-122"/>
              </a:rPr>
              <a:t>AMS</a:t>
            </a:r>
            <a:endParaRPr kumimoji="1" lang="zh-CN" altLang="en-US">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9DCE6CEE-120B-8B4A-B8E2-CA1266E05E44}"/>
              </a:ext>
            </a:extLst>
          </p:cNvPr>
          <p:cNvSpPr/>
          <p:nvPr/>
        </p:nvSpPr>
        <p:spPr>
          <a:xfrm>
            <a:off x="1873405" y="510129"/>
            <a:ext cx="1393902" cy="9701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latin typeface="Microsoft YaHei" panose="020B0503020204020204" pitchFamily="34" charset="-122"/>
                <a:ea typeface="Microsoft YaHei" panose="020B0503020204020204" pitchFamily="34" charset="-122"/>
              </a:rPr>
              <a:t>Zygote</a:t>
            </a:r>
            <a:endParaRPr kumimoji="1" lang="zh-CN" altLang="en-US">
              <a:latin typeface="Microsoft YaHei" panose="020B0503020204020204" pitchFamily="34" charset="-122"/>
              <a:ea typeface="Microsoft YaHei" panose="020B0503020204020204" pitchFamily="34" charset="-122"/>
            </a:endParaRPr>
          </a:p>
        </p:txBody>
      </p:sp>
      <p:sp>
        <p:nvSpPr>
          <p:cNvPr id="6" name="矩形 5">
            <a:extLst>
              <a:ext uri="{FF2B5EF4-FFF2-40B4-BE49-F238E27FC236}">
                <a16:creationId xmlns:a16="http://schemas.microsoft.com/office/drawing/2014/main" id="{5E1DC73E-1E24-BC40-8D5A-5CA2FE8806F1}"/>
              </a:ext>
            </a:extLst>
          </p:cNvPr>
          <p:cNvSpPr/>
          <p:nvPr/>
        </p:nvSpPr>
        <p:spPr>
          <a:xfrm>
            <a:off x="5649951" y="3504347"/>
            <a:ext cx="1393902" cy="9701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latin typeface="Microsoft YaHei" panose="020B0503020204020204" pitchFamily="34" charset="-122"/>
                <a:ea typeface="Microsoft YaHei" panose="020B0503020204020204" pitchFamily="34" charset="-122"/>
              </a:rPr>
              <a:t>应用</a:t>
            </a:r>
          </a:p>
        </p:txBody>
      </p:sp>
      <p:cxnSp>
        <p:nvCxnSpPr>
          <p:cNvPr id="8" name="直线箭头连接符 7">
            <a:extLst>
              <a:ext uri="{FF2B5EF4-FFF2-40B4-BE49-F238E27FC236}">
                <a16:creationId xmlns:a16="http://schemas.microsoft.com/office/drawing/2014/main" id="{1B2D9C76-F1F4-834B-B3F5-94786CBDED54}"/>
              </a:ext>
            </a:extLst>
          </p:cNvPr>
          <p:cNvCxnSpPr>
            <a:cxnSpLocks/>
          </p:cNvCxnSpPr>
          <p:nvPr/>
        </p:nvCxnSpPr>
        <p:spPr>
          <a:xfrm flipV="1">
            <a:off x="2570356" y="1565355"/>
            <a:ext cx="0" cy="1858069"/>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025FF0B8-AF3B-5945-A69F-F6E946BC39EF}"/>
              </a:ext>
            </a:extLst>
          </p:cNvPr>
          <p:cNvSpPr txBox="1"/>
          <p:nvPr/>
        </p:nvSpPr>
        <p:spPr>
          <a:xfrm>
            <a:off x="2570356" y="1565355"/>
            <a:ext cx="461665" cy="1938992"/>
          </a:xfrm>
          <a:prstGeom prst="rect">
            <a:avLst/>
          </a:prstGeom>
          <a:noFill/>
        </p:spPr>
        <p:txBody>
          <a:bodyPr vert="eaVert" wrap="none" rtlCol="0">
            <a:spAutoFit/>
          </a:bodyPr>
          <a:lstStyle/>
          <a:p>
            <a:r>
              <a:rPr kumimoji="1" lang="zh-CN" altLang="en-US">
                <a:latin typeface="Microsoft YaHei" panose="020B0503020204020204" pitchFamily="34" charset="-122"/>
                <a:ea typeface="Microsoft YaHei" panose="020B0503020204020204" pitchFamily="34" charset="-122"/>
              </a:rPr>
              <a:t>发出启动进程请求</a:t>
            </a:r>
          </a:p>
        </p:txBody>
      </p:sp>
      <p:cxnSp>
        <p:nvCxnSpPr>
          <p:cNvPr id="13" name="直线箭头连接符 12">
            <a:extLst>
              <a:ext uri="{FF2B5EF4-FFF2-40B4-BE49-F238E27FC236}">
                <a16:creationId xmlns:a16="http://schemas.microsoft.com/office/drawing/2014/main" id="{13892132-6DAB-644F-B6CE-2A434781F050}"/>
              </a:ext>
            </a:extLst>
          </p:cNvPr>
          <p:cNvCxnSpPr/>
          <p:nvPr/>
        </p:nvCxnSpPr>
        <p:spPr>
          <a:xfrm>
            <a:off x="3590693" y="1371600"/>
            <a:ext cx="2756209" cy="2051824"/>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F58534AA-2D5A-E442-97F4-4F6AD143F9B3}"/>
              </a:ext>
            </a:extLst>
          </p:cNvPr>
          <p:cNvSpPr txBox="1"/>
          <p:nvPr/>
        </p:nvSpPr>
        <p:spPr>
          <a:xfrm rot="2178177">
            <a:off x="4371280" y="2107580"/>
            <a:ext cx="1569660" cy="369332"/>
          </a:xfrm>
          <a:prstGeom prst="rect">
            <a:avLst/>
          </a:prstGeom>
          <a:noFill/>
        </p:spPr>
        <p:txBody>
          <a:bodyPr wrap="none" rtlCol="0">
            <a:spAutoFit/>
          </a:bodyPr>
          <a:lstStyle/>
          <a:p>
            <a:r>
              <a:rPr kumimoji="1" lang="zh-CN" altLang="en-US">
                <a:latin typeface="Microsoft YaHei" panose="020B0503020204020204" pitchFamily="34" charset="-122"/>
                <a:ea typeface="Microsoft YaHei" panose="020B0503020204020204" pitchFamily="34" charset="-122"/>
              </a:rPr>
              <a:t>启动应用进程</a:t>
            </a:r>
          </a:p>
        </p:txBody>
      </p:sp>
      <p:cxnSp>
        <p:nvCxnSpPr>
          <p:cNvPr id="16" name="直线箭头连接符 15">
            <a:extLst>
              <a:ext uri="{FF2B5EF4-FFF2-40B4-BE49-F238E27FC236}">
                <a16:creationId xmlns:a16="http://schemas.microsoft.com/office/drawing/2014/main" id="{59C91715-881A-6A4B-8899-17F5DDFBD67B}"/>
              </a:ext>
            </a:extLst>
          </p:cNvPr>
          <p:cNvCxnSpPr>
            <a:cxnSpLocks/>
          </p:cNvCxnSpPr>
          <p:nvPr/>
        </p:nvCxnSpPr>
        <p:spPr>
          <a:xfrm flipH="1">
            <a:off x="3339212" y="3989425"/>
            <a:ext cx="2214096"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AEA9D2E6-48D0-3F4E-8B4B-530E549B64A7}"/>
              </a:ext>
            </a:extLst>
          </p:cNvPr>
          <p:cNvSpPr txBox="1"/>
          <p:nvPr/>
        </p:nvSpPr>
        <p:spPr>
          <a:xfrm>
            <a:off x="3412278" y="3612999"/>
            <a:ext cx="2132315" cy="369332"/>
          </a:xfrm>
          <a:prstGeom prst="rect">
            <a:avLst/>
          </a:prstGeom>
          <a:noFill/>
        </p:spPr>
        <p:txBody>
          <a:bodyPr wrap="none" rtlCol="0">
            <a:spAutoFit/>
          </a:bodyPr>
          <a:lstStyle/>
          <a:p>
            <a:r>
              <a:rPr kumimoji="1" lang="en-US" altLang="zh-CN">
                <a:latin typeface="Microsoft YaHei" panose="020B0503020204020204" pitchFamily="34" charset="-122"/>
                <a:ea typeface="Microsoft YaHei" panose="020B0503020204020204" pitchFamily="34" charset="-122"/>
              </a:rPr>
              <a:t>attachApplication</a:t>
            </a:r>
            <a:endParaRPr kumimoji="1"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190490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dissolve">
                                      <p:cBhvr>
                                        <p:cTn id="16" dur="500"/>
                                        <p:tgtEl>
                                          <p:spTgt spid="5"/>
                                        </p:tgtEl>
                                      </p:cBhvr>
                                    </p:animEffect>
                                  </p:childTnLst>
                                </p:cTn>
                              </p:par>
                            </p:childTnLst>
                          </p:cTn>
                        </p:par>
                        <p:par>
                          <p:cTn id="17" fill="hold">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dissolve">
                                      <p:cBhvr>
                                        <p:cTn id="29" dur="500"/>
                                        <p:tgtEl>
                                          <p:spTgt spid="6"/>
                                        </p:tgtEl>
                                      </p:cBhvr>
                                    </p:animEffect>
                                  </p:childTnLst>
                                </p:cTn>
                              </p:par>
                            </p:childTnLst>
                          </p:cTn>
                        </p:par>
                        <p:par>
                          <p:cTn id="30" fill="hold">
                            <p:stCondLst>
                              <p:cond delay="1000"/>
                            </p:stCondLst>
                            <p:childTnLst>
                              <p:par>
                                <p:cTn id="31" presetID="9" presetClass="entr" presetSubtype="0"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dissolve">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dissolve">
                                      <p:cBhvr>
                                        <p:cTn id="38" dur="500"/>
                                        <p:tgtEl>
                                          <p:spTgt spid="16"/>
                                        </p:tgtEl>
                                      </p:cBhvr>
                                    </p:animEffect>
                                  </p:childTnLst>
                                </p:cTn>
                              </p:par>
                            </p:childTnLst>
                          </p:cTn>
                        </p:par>
                        <p:par>
                          <p:cTn id="39" fill="hold">
                            <p:stCondLst>
                              <p:cond delay="500"/>
                            </p:stCondLst>
                            <p:childTnLst>
                              <p:par>
                                <p:cTn id="40" presetID="9" presetClass="entr" presetSubtype="0"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dissolve">
                                      <p:cBhvr>
                                        <p:cTn id="4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p:bldP spid="14"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C585E2D-A4C8-974E-B4C4-DF06BB812589}"/>
              </a:ext>
            </a:extLst>
          </p:cNvPr>
          <p:cNvSpPr/>
          <p:nvPr/>
        </p:nvSpPr>
        <p:spPr>
          <a:xfrm>
            <a:off x="925551" y="669281"/>
            <a:ext cx="7683190" cy="1477328"/>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boolean </a:t>
            </a:r>
            <a:r>
              <a:rPr lang="en-US" altLang="zh-CN">
                <a:solidFill>
                  <a:srgbClr val="FFC66D"/>
                </a:solidFill>
                <a:effectLst/>
                <a:latin typeface="Microsoft YaHei" panose="020B0503020204020204" pitchFamily="34" charset="-122"/>
                <a:ea typeface="Microsoft YaHei" panose="020B0503020204020204" pitchFamily="34" charset="-122"/>
              </a:rPr>
              <a:t>attachApplicationLocked</a:t>
            </a:r>
            <a:r>
              <a:rPr lang="en-US" altLang="zh-CN">
                <a:latin typeface="Microsoft YaHei" panose="020B0503020204020204" pitchFamily="34" charset="-122"/>
                <a:ea typeface="Microsoft YaHei" panose="020B0503020204020204" pitchFamily="34" charset="-122"/>
              </a:rPr>
              <a:t>(IApplicationThread thread</a:t>
            </a:r>
            <a:r>
              <a:rPr lang="en-US" altLang="zh-CN">
                <a:solidFill>
                  <a:srgbClr val="CC7832"/>
                </a:solidFill>
                <a:effectLst/>
                <a:latin typeface="Microsoft YaHei" panose="020B0503020204020204" pitchFamily="34" charset="-122"/>
                <a:ea typeface="Microsoft YaHei" panose="020B0503020204020204" pitchFamily="34" charset="-122"/>
              </a:rPr>
              <a:t>,</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thread.bindApplication(processName</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solidFill>
                  <a:srgbClr val="9876AA"/>
                </a:solidFill>
                <a:effectLst/>
                <a:latin typeface="Microsoft YaHei" panose="020B0503020204020204" pitchFamily="34" charset="-122"/>
                <a:ea typeface="Microsoft YaHei" panose="020B0503020204020204" pitchFamily="34" charset="-122"/>
              </a:rPr>
              <a:t>mStackSupervisor</a:t>
            </a:r>
            <a:r>
              <a:rPr lang="en-US" altLang="zh-CN">
                <a:latin typeface="Microsoft YaHei" panose="020B0503020204020204" pitchFamily="34" charset="-122"/>
                <a:ea typeface="Microsoft YaHei" panose="020B0503020204020204" pitchFamily="34" charset="-122"/>
              </a:rPr>
              <a:t>.attachApplicationLocked(app)</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EFA666B0-BE5E-E342-A573-7EADD3563D2E}"/>
              </a:ext>
            </a:extLst>
          </p:cNvPr>
          <p:cNvSpPr/>
          <p:nvPr/>
        </p:nvSpPr>
        <p:spPr>
          <a:xfrm>
            <a:off x="925551" y="2571750"/>
            <a:ext cx="7683190" cy="1754326"/>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boolean </a:t>
            </a:r>
            <a:r>
              <a:rPr lang="en-US" altLang="zh-CN">
                <a:solidFill>
                  <a:srgbClr val="FFC66D"/>
                </a:solidFill>
                <a:effectLst/>
                <a:latin typeface="Microsoft YaHei" panose="020B0503020204020204" pitchFamily="34" charset="-122"/>
                <a:ea typeface="Microsoft YaHei" panose="020B0503020204020204" pitchFamily="34" charset="-122"/>
              </a:rPr>
              <a:t>attachApplicationLocked</a:t>
            </a:r>
            <a:r>
              <a:rPr lang="en-US" altLang="zh-CN">
                <a:latin typeface="Microsoft YaHei" panose="020B0503020204020204" pitchFamily="34" charset="-122"/>
                <a:ea typeface="Microsoft YaHei" panose="020B0503020204020204" pitchFamily="34" charset="-122"/>
              </a:rPr>
              <a:t>(ProcessRecord app) {</a:t>
            </a:r>
          </a:p>
          <a:p>
            <a:r>
              <a:rPr lang="zh-CN" altLang="en-US">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ActivityRecord hr = stack.topRunningActivityLocked(</a:t>
            </a:r>
            <a:r>
              <a:rPr lang="en-US" altLang="zh-CN">
                <a:solidFill>
                  <a:srgbClr val="CC7832"/>
                </a:solidFill>
                <a:effectLst/>
                <a:latin typeface="Microsoft YaHei" panose="020B0503020204020204" pitchFamily="34" charset="-122"/>
                <a:ea typeface="Microsoft YaHei" panose="020B0503020204020204" pitchFamily="34" charset="-122"/>
              </a:rPr>
              <a:t>null</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realStartActivityLocked(hr</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app</a:t>
            </a:r>
            <a:r>
              <a:rPr lang="en-US" altLang="zh-CN">
                <a:solidFill>
                  <a:srgbClr val="CC7832"/>
                </a:solidFill>
                <a:effectLst/>
                <a:latin typeface="Microsoft YaHei" panose="020B0503020204020204" pitchFamily="34" charset="-122"/>
                <a:ea typeface="Microsoft YaHei" panose="020B0503020204020204" pitchFamily="34" charset="-122"/>
              </a:rPr>
              <a:t>, true, true</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p>
          <a:p>
            <a:r>
              <a:rPr lang="zh-CN" altLang="en-US">
                <a:solidFill>
                  <a:srgbClr val="CC7832"/>
                </a:solidFill>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cxnSp>
        <p:nvCxnSpPr>
          <p:cNvPr id="3" name="直线箭头连接符 2">
            <a:extLst>
              <a:ext uri="{FF2B5EF4-FFF2-40B4-BE49-F238E27FC236}">
                <a16:creationId xmlns:a16="http://schemas.microsoft.com/office/drawing/2014/main" id="{06EFE31A-7BDA-F34A-A6D7-F9D4F42E5073}"/>
              </a:ext>
            </a:extLst>
          </p:cNvPr>
          <p:cNvCxnSpPr/>
          <p:nvPr/>
        </p:nvCxnSpPr>
        <p:spPr>
          <a:xfrm flipH="1">
            <a:off x="3456878" y="1784195"/>
            <a:ext cx="512956" cy="724829"/>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10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41A3308-41DE-9047-BA3F-7E25F43731EC}"/>
              </a:ext>
            </a:extLst>
          </p:cNvPr>
          <p:cNvSpPr/>
          <p:nvPr/>
        </p:nvSpPr>
        <p:spPr>
          <a:xfrm>
            <a:off x="574289" y="694548"/>
            <a:ext cx="7995423" cy="1200329"/>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final boolean </a:t>
            </a:r>
            <a:r>
              <a:rPr lang="en-US" altLang="zh-CN">
                <a:solidFill>
                  <a:srgbClr val="FFC66D"/>
                </a:solidFill>
                <a:effectLst/>
                <a:latin typeface="Microsoft YaHei" panose="020B0503020204020204" pitchFamily="34" charset="-122"/>
                <a:ea typeface="Microsoft YaHei" panose="020B0503020204020204" pitchFamily="34" charset="-122"/>
              </a:rPr>
              <a:t>realStartActivityLocked</a:t>
            </a:r>
            <a:r>
              <a:rPr lang="en-US" altLang="zh-CN">
                <a:latin typeface="Microsoft YaHei" panose="020B0503020204020204" pitchFamily="34" charset="-122"/>
                <a:ea typeface="Microsoft YaHei" panose="020B0503020204020204" pitchFamily="34" charset="-122"/>
              </a:rPr>
              <a:t>(ActivityRecord r</a:t>
            </a:r>
            <a:r>
              <a:rPr lang="en-US" altLang="zh-CN">
                <a:solidFill>
                  <a:srgbClr val="CC7832"/>
                </a:solidFill>
                <a:effectLst/>
                <a:latin typeface="Microsoft YaHei" panose="020B0503020204020204" pitchFamily="34" charset="-122"/>
                <a:ea typeface="Microsoft YaHei" panose="020B0503020204020204" pitchFamily="34" charset="-122"/>
              </a:rPr>
              <a:t>,</a:t>
            </a:r>
            <a:r>
              <a:rPr lang="en-US" altLang="zh-CN">
                <a:latin typeface="Microsoft YaHei" panose="020B0503020204020204" pitchFamily="34" charset="-122"/>
                <a:ea typeface="Microsoft YaHei" panose="020B0503020204020204" pitchFamily="34" charset="-122"/>
              </a:rPr>
              <a:t>)</a:t>
            </a:r>
            <a:r>
              <a:rPr lang="zh-CN" altLang="en-US">
                <a:solidFill>
                  <a:srgbClr val="CC7832"/>
                </a:solidFill>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app.</a:t>
            </a:r>
            <a:r>
              <a:rPr lang="en-US" altLang="zh-CN">
                <a:solidFill>
                  <a:srgbClr val="9876AA"/>
                </a:solidFill>
                <a:effectLst/>
                <a:latin typeface="Microsoft YaHei" panose="020B0503020204020204" pitchFamily="34" charset="-122"/>
                <a:ea typeface="Microsoft YaHei" panose="020B0503020204020204" pitchFamily="34" charset="-122"/>
              </a:rPr>
              <a:t>thread</a:t>
            </a:r>
            <a:r>
              <a:rPr lang="en-US" altLang="zh-CN">
                <a:latin typeface="Microsoft YaHei" panose="020B0503020204020204" pitchFamily="34" charset="-122"/>
                <a:ea typeface="Microsoft YaHei" panose="020B0503020204020204" pitchFamily="34" charset="-122"/>
              </a:rPr>
              <a:t>.scheduleLaunchActivity(</a:t>
            </a:r>
            <a:r>
              <a:rPr lang="en-US" altLang="zh-CN">
                <a:solidFill>
                  <a:srgbClr val="CC7832"/>
                </a:solidFill>
                <a:effectLst/>
                <a:latin typeface="Microsoft YaHei" panose="020B0503020204020204" pitchFamily="34" charset="-122"/>
                <a:ea typeface="Microsoft YaHei" panose="020B0503020204020204" pitchFamily="34" charset="-122"/>
              </a:rPr>
              <a:t>new </a:t>
            </a:r>
            <a:r>
              <a:rPr lang="en-US" altLang="zh-CN">
                <a:latin typeface="Microsoft YaHei" panose="020B0503020204020204" pitchFamily="34" charset="-122"/>
                <a:ea typeface="Microsoft YaHei" panose="020B0503020204020204" pitchFamily="34" charset="-122"/>
              </a:rPr>
              <a:t>Intent(r.</a:t>
            </a:r>
            <a:r>
              <a:rPr lang="en-US" altLang="zh-CN">
                <a:solidFill>
                  <a:srgbClr val="9876AA"/>
                </a:solidFill>
                <a:effectLst/>
                <a:latin typeface="Microsoft YaHei" panose="020B0503020204020204" pitchFamily="34" charset="-122"/>
                <a:ea typeface="Microsoft YaHei" panose="020B0503020204020204" pitchFamily="34" charset="-122"/>
              </a:rPr>
              <a:t>intent</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r>
              <a:rPr lang="zh-CN" altLang="en-US">
                <a:solidFill>
                  <a:srgbClr val="CC7832"/>
                </a:solidFill>
                <a:effectLst/>
                <a:latin typeface="Microsoft YaHei" panose="020B0503020204020204" pitchFamily="34" charset="-122"/>
                <a:ea typeface="Microsoft YaHei" panose="020B0503020204020204" pitchFamily="34" charset="-122"/>
              </a:rPr>
              <a:t> </a:t>
            </a:r>
            <a:r>
              <a:rPr lang="en-US" altLang="zh-CN">
                <a:effectLst/>
                <a:latin typeface="Microsoft YaHei" panose="020B0503020204020204" pitchFamily="34" charset="-122"/>
                <a:ea typeface="Microsoft YaHei" panose="020B0503020204020204" pitchFamily="34" charset="-122"/>
              </a:rPr>
              <a:t>…</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p>
          <a:p>
            <a:r>
              <a:rPr lang="zh-CN" altLang="en-US">
                <a:solidFill>
                  <a:srgbClr val="CC7832"/>
                </a:solidFill>
                <a:effectLst/>
                <a:latin typeface="Microsoft YaHei" panose="020B0503020204020204" pitchFamily="34" charset="-122"/>
                <a:ea typeface="Microsoft YaHei" panose="020B0503020204020204" pitchFamily="34" charset="-122"/>
              </a:rPr>
              <a:t>    </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93DA36BD-74BD-814E-8B39-18B928557917}"/>
              </a:ext>
            </a:extLst>
          </p:cNvPr>
          <p:cNvSpPr txBox="1"/>
          <p:nvPr/>
        </p:nvSpPr>
        <p:spPr>
          <a:xfrm>
            <a:off x="2999676" y="1336425"/>
            <a:ext cx="2212401" cy="369332"/>
          </a:xfrm>
          <a:prstGeom prst="rect">
            <a:avLst/>
          </a:prstGeom>
          <a:solidFill>
            <a:srgbClr val="C00000"/>
          </a:solidFill>
        </p:spPr>
        <p:txBody>
          <a:bodyPr wrap="none" rtlCol="0">
            <a:spAutoFit/>
          </a:bodyPr>
          <a:lstStyle/>
          <a:p>
            <a:r>
              <a:rPr kumimoji="1" lang="en-US" altLang="zh-CN">
                <a:solidFill>
                  <a:schemeClr val="bg1"/>
                </a:solidFill>
                <a:latin typeface="Microsoft YaHei" panose="020B0503020204020204" pitchFamily="34" charset="-122"/>
                <a:ea typeface="Microsoft YaHei" panose="020B0503020204020204" pitchFamily="34" charset="-122"/>
              </a:rPr>
              <a:t>ApplicationThread</a:t>
            </a:r>
            <a:endParaRPr kumimoji="1" lang="zh-CN" altLang="en-US">
              <a:solidFill>
                <a:schemeClr val="bg1"/>
              </a:solidFill>
              <a:latin typeface="Microsoft YaHei" panose="020B0503020204020204" pitchFamily="34" charset="-122"/>
              <a:ea typeface="Microsoft YaHei" panose="020B0503020204020204" pitchFamily="34" charset="-122"/>
            </a:endParaRPr>
          </a:p>
        </p:txBody>
      </p:sp>
      <p:cxnSp>
        <p:nvCxnSpPr>
          <p:cNvPr id="7" name="直线箭头连接符 6">
            <a:extLst>
              <a:ext uri="{FF2B5EF4-FFF2-40B4-BE49-F238E27FC236}">
                <a16:creationId xmlns:a16="http://schemas.microsoft.com/office/drawing/2014/main" id="{DC762C2A-4EAE-C54B-B1A1-35D9CB7E8499}"/>
              </a:ext>
            </a:extLst>
          </p:cNvPr>
          <p:cNvCxnSpPr>
            <a:cxnSpLocks/>
          </p:cNvCxnSpPr>
          <p:nvPr/>
        </p:nvCxnSpPr>
        <p:spPr>
          <a:xfrm>
            <a:off x="1851102" y="1278210"/>
            <a:ext cx="1092817" cy="292388"/>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FD230F8D-0766-F241-AD5A-6C09BA7D2314}"/>
              </a:ext>
            </a:extLst>
          </p:cNvPr>
          <p:cNvSpPr/>
          <p:nvPr/>
        </p:nvSpPr>
        <p:spPr>
          <a:xfrm>
            <a:off x="574289" y="2496334"/>
            <a:ext cx="7995423" cy="1754326"/>
          </a:xfrm>
          <a:prstGeom prst="rect">
            <a:avLst/>
          </a:prstGeom>
          <a:ln w="22225">
            <a:solidFill>
              <a:srgbClr val="C00000"/>
            </a:solidFill>
            <a:prstDash val="dash"/>
          </a:ln>
        </p:spPr>
        <p:txBody>
          <a:bodyPr wrap="square">
            <a:spAutoFit/>
          </a:bodyPr>
          <a:lstStyle/>
          <a:p>
            <a:r>
              <a:rPr lang="en-US" altLang="zh-CN">
                <a:solidFill>
                  <a:srgbClr val="BBB529"/>
                </a:solidFill>
                <a:effectLst/>
                <a:latin typeface="Microsoft YaHei" panose="020B0503020204020204" pitchFamily="34" charset="-122"/>
                <a:ea typeface="Microsoft YaHei" panose="020B0503020204020204" pitchFamily="34" charset="-122"/>
              </a:rPr>
              <a:t>@Override</a:t>
            </a:r>
            <a:br>
              <a:rPr lang="en-US" altLang="zh-CN">
                <a:solidFill>
                  <a:srgbClr val="BBB529"/>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public final void </a:t>
            </a:r>
            <a:r>
              <a:rPr lang="en-US" altLang="zh-CN">
                <a:solidFill>
                  <a:srgbClr val="FFC66D"/>
                </a:solidFill>
                <a:effectLst/>
                <a:latin typeface="Microsoft YaHei" panose="020B0503020204020204" pitchFamily="34" charset="-122"/>
                <a:ea typeface="Microsoft YaHei" panose="020B0503020204020204" pitchFamily="34" charset="-122"/>
              </a:rPr>
              <a:t>scheduleLaunchActivity</a:t>
            </a:r>
            <a:r>
              <a:rPr lang="en-US" altLang="zh-CN">
                <a:latin typeface="Microsoft YaHei" panose="020B0503020204020204" pitchFamily="34" charset="-122"/>
                <a:ea typeface="Microsoft YaHei" panose="020B0503020204020204" pitchFamily="34" charset="-122"/>
              </a:rPr>
              <a:t>(Intent intent</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IBinder token</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ActivityClientRecord r = </a:t>
            </a:r>
            <a:r>
              <a:rPr lang="en-US" altLang="zh-CN">
                <a:solidFill>
                  <a:srgbClr val="CC7832"/>
                </a:solidFill>
                <a:effectLst/>
                <a:latin typeface="Microsoft YaHei" panose="020B0503020204020204" pitchFamily="34" charset="-122"/>
                <a:ea typeface="Microsoft YaHei" panose="020B0503020204020204" pitchFamily="34" charset="-122"/>
              </a:rPr>
              <a:t>new </a:t>
            </a:r>
            <a:r>
              <a:rPr lang="en-US" altLang="zh-CN">
                <a:latin typeface="Microsoft YaHei" panose="020B0503020204020204" pitchFamily="34" charset="-122"/>
                <a:ea typeface="Microsoft YaHei" panose="020B0503020204020204" pitchFamily="34" charset="-122"/>
              </a:rPr>
              <a:t>ActivityClientRecord()</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sendMessage(H.</a:t>
            </a:r>
            <a:r>
              <a:rPr lang="en-US" altLang="zh-CN">
                <a:solidFill>
                  <a:srgbClr val="9876AA"/>
                </a:solidFill>
                <a:effectLst/>
                <a:latin typeface="Microsoft YaHei" panose="020B0503020204020204" pitchFamily="34" charset="-122"/>
                <a:ea typeface="Microsoft YaHei" panose="020B0503020204020204" pitchFamily="34" charset="-122"/>
              </a:rPr>
              <a:t>LAUNCH_ACTIVITY</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r)</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
        <p:nvSpPr>
          <p:cNvPr id="9" name="文本框 8">
            <a:extLst>
              <a:ext uri="{FF2B5EF4-FFF2-40B4-BE49-F238E27FC236}">
                <a16:creationId xmlns:a16="http://schemas.microsoft.com/office/drawing/2014/main" id="{EE06CF19-CAC7-1C4A-8183-BA9C49178974}"/>
              </a:ext>
            </a:extLst>
          </p:cNvPr>
          <p:cNvSpPr txBox="1"/>
          <p:nvPr/>
        </p:nvSpPr>
        <p:spPr>
          <a:xfrm>
            <a:off x="1117935" y="1682108"/>
            <a:ext cx="1790170" cy="369332"/>
          </a:xfrm>
          <a:prstGeom prst="rect">
            <a:avLst/>
          </a:prstGeom>
          <a:solidFill>
            <a:srgbClr val="C00000"/>
          </a:solidFill>
        </p:spPr>
        <p:txBody>
          <a:bodyPr wrap="none" rtlCol="0">
            <a:spAutoFit/>
          </a:bodyPr>
          <a:lstStyle/>
          <a:p>
            <a:r>
              <a:rPr kumimoji="1" lang="en-US" altLang="zh-CN">
                <a:solidFill>
                  <a:schemeClr val="bg1"/>
                </a:solidFill>
                <a:latin typeface="Microsoft YaHei" panose="020B0503020204020204" pitchFamily="34" charset="-122"/>
                <a:ea typeface="Microsoft YaHei" panose="020B0503020204020204" pitchFamily="34" charset="-122"/>
              </a:rPr>
              <a:t>ProcessRecord</a:t>
            </a:r>
            <a:endParaRPr kumimoji="1" lang="zh-CN" altLang="en-US">
              <a:solidFill>
                <a:schemeClr val="bg1"/>
              </a:solidFill>
              <a:latin typeface="Microsoft YaHei" panose="020B0503020204020204" pitchFamily="34" charset="-122"/>
              <a:ea typeface="Microsoft YaHei" panose="020B0503020204020204" pitchFamily="34" charset="-122"/>
            </a:endParaRPr>
          </a:p>
        </p:txBody>
      </p:sp>
      <p:cxnSp>
        <p:nvCxnSpPr>
          <p:cNvPr id="10" name="直线箭头连接符 9">
            <a:extLst>
              <a:ext uri="{FF2B5EF4-FFF2-40B4-BE49-F238E27FC236}">
                <a16:creationId xmlns:a16="http://schemas.microsoft.com/office/drawing/2014/main" id="{747F278F-8AA1-DA4D-83BB-950E2D154BFB}"/>
              </a:ext>
            </a:extLst>
          </p:cNvPr>
          <p:cNvCxnSpPr>
            <a:cxnSpLocks/>
          </p:cNvCxnSpPr>
          <p:nvPr/>
        </p:nvCxnSpPr>
        <p:spPr>
          <a:xfrm>
            <a:off x="1185748" y="1327852"/>
            <a:ext cx="304800" cy="319078"/>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79BE2232-6D71-1E4B-8A45-A0B8E4D13F1D}"/>
              </a:ext>
            </a:extLst>
          </p:cNvPr>
          <p:cNvSpPr/>
          <p:nvPr/>
        </p:nvSpPr>
        <p:spPr>
          <a:xfrm>
            <a:off x="1437309" y="4465010"/>
            <a:ext cx="2824812" cy="369332"/>
          </a:xfrm>
          <a:prstGeom prst="rect">
            <a:avLst/>
          </a:prstGeom>
          <a:solidFill>
            <a:schemeClr val="bg1"/>
          </a:solidFill>
          <a:ln w="22225">
            <a:solidFill>
              <a:srgbClr val="C00000"/>
            </a:solidFill>
            <a:prstDash val="dash"/>
          </a:ln>
        </p:spPr>
        <p:txBody>
          <a:bodyPr wrap="none">
            <a:spAutoFit/>
          </a:bodyPr>
          <a:lstStyle/>
          <a:p>
            <a:r>
              <a:rPr lang="en-US" altLang="zh-CN">
                <a:solidFill>
                  <a:srgbClr val="9876AA"/>
                </a:solidFill>
                <a:effectLst/>
                <a:latin typeface="Microsoft YaHei" panose="020B0503020204020204" pitchFamily="34" charset="-122"/>
                <a:ea typeface="Microsoft YaHei" panose="020B0503020204020204" pitchFamily="34" charset="-122"/>
              </a:rPr>
              <a:t>mH</a:t>
            </a:r>
            <a:r>
              <a:rPr lang="en-US" altLang="zh-CN">
                <a:latin typeface="Microsoft YaHei" panose="020B0503020204020204" pitchFamily="34" charset="-122"/>
                <a:ea typeface="Microsoft YaHei" panose="020B0503020204020204" pitchFamily="34" charset="-122"/>
              </a:rPr>
              <a:t>.sendMessage(msg)</a:t>
            </a:r>
            <a:r>
              <a:rPr lang="en-US" altLang="zh-CN">
                <a:solidFill>
                  <a:srgbClr val="CC7832"/>
                </a:solidFill>
                <a:effectLst/>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cxnSp>
        <p:nvCxnSpPr>
          <p:cNvPr id="13" name="直线箭头连接符 12">
            <a:extLst>
              <a:ext uri="{FF2B5EF4-FFF2-40B4-BE49-F238E27FC236}">
                <a16:creationId xmlns:a16="http://schemas.microsoft.com/office/drawing/2014/main" id="{C7720FC3-A854-D94D-B9A0-8880926740C7}"/>
              </a:ext>
            </a:extLst>
          </p:cNvPr>
          <p:cNvCxnSpPr>
            <a:cxnSpLocks/>
          </p:cNvCxnSpPr>
          <p:nvPr/>
        </p:nvCxnSpPr>
        <p:spPr>
          <a:xfrm>
            <a:off x="1561171" y="3877312"/>
            <a:ext cx="152401" cy="538187"/>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 name="直线箭头连接符 2">
            <a:extLst>
              <a:ext uri="{FF2B5EF4-FFF2-40B4-BE49-F238E27FC236}">
                <a16:creationId xmlns:a16="http://schemas.microsoft.com/office/drawing/2014/main" id="{2EDA950D-C32D-B245-8CCA-1123580598FF}"/>
              </a:ext>
            </a:extLst>
          </p:cNvPr>
          <p:cNvCxnSpPr>
            <a:cxnSpLocks/>
          </p:cNvCxnSpPr>
          <p:nvPr/>
        </p:nvCxnSpPr>
        <p:spPr>
          <a:xfrm flipH="1">
            <a:off x="3311912" y="1928330"/>
            <a:ext cx="156114" cy="517204"/>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0617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dissolv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dissolve">
                                      <p:cBhvr>
                                        <p:cTn id="31" dur="500"/>
                                        <p:tgtEl>
                                          <p:spTgt spid="3"/>
                                        </p:tgtEl>
                                      </p:cBhvr>
                                    </p:animEffect>
                                  </p:childTnLst>
                                </p:cTn>
                              </p:par>
                            </p:childTnLst>
                          </p:cTn>
                        </p:par>
                        <p:par>
                          <p:cTn id="32" fill="hold">
                            <p:stCondLst>
                              <p:cond delay="500"/>
                            </p:stCondLst>
                            <p:childTnLst>
                              <p:par>
                                <p:cTn id="33" presetID="2" presetClass="entr" presetSubtype="4"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dissolve">
                                      <p:cBhvr>
                                        <p:cTn id="41" dur="500"/>
                                        <p:tgtEl>
                                          <p:spTgt spid="13"/>
                                        </p:tgtEl>
                                      </p:cBhvr>
                                    </p:animEffect>
                                  </p:childTnLst>
                                </p:cTn>
                              </p:par>
                            </p:childTnLst>
                          </p:cTn>
                        </p:par>
                        <p:par>
                          <p:cTn id="42" fill="hold">
                            <p:stCondLst>
                              <p:cond delay="500"/>
                            </p:stCondLst>
                            <p:childTnLst>
                              <p:par>
                                <p:cTn id="43" presetID="2" presetClass="entr" presetSubtype="4" fill="hold" grpId="0" nodeType="after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829D674-DECA-EA47-AE5C-F602E75E6C67}"/>
              </a:ext>
            </a:extLst>
          </p:cNvPr>
          <p:cNvSpPr/>
          <p:nvPr/>
        </p:nvSpPr>
        <p:spPr>
          <a:xfrm>
            <a:off x="1131848" y="834163"/>
            <a:ext cx="6880303" cy="923330"/>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final </a:t>
            </a:r>
            <a:r>
              <a:rPr lang="en-US" altLang="zh-CN">
                <a:latin typeface="Microsoft YaHei" panose="020B0503020204020204" pitchFamily="34" charset="-122"/>
                <a:ea typeface="Microsoft YaHei" panose="020B0503020204020204" pitchFamily="34" charset="-122"/>
              </a:rPr>
              <a:t>ActivityClientRecord r = (ActivityClientRecord) msg.</a:t>
            </a:r>
            <a:r>
              <a:rPr lang="en-US" altLang="zh-CN">
                <a:solidFill>
                  <a:srgbClr val="9876AA"/>
                </a:solidFill>
                <a:effectLst/>
                <a:latin typeface="Microsoft YaHei" panose="020B0503020204020204" pitchFamily="34" charset="-122"/>
                <a:ea typeface="Microsoft YaHei" panose="020B0503020204020204" pitchFamily="34" charset="-122"/>
              </a:rPr>
              <a:t>obj</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r.</a:t>
            </a:r>
            <a:r>
              <a:rPr lang="en-US" altLang="zh-CN">
                <a:solidFill>
                  <a:srgbClr val="9876AA"/>
                </a:solidFill>
                <a:effectLst/>
                <a:latin typeface="Microsoft YaHei" panose="020B0503020204020204" pitchFamily="34" charset="-122"/>
                <a:ea typeface="Microsoft YaHei" panose="020B0503020204020204" pitchFamily="34" charset="-122"/>
              </a:rPr>
              <a:t>packageInfo </a:t>
            </a:r>
            <a:r>
              <a:rPr lang="en-US" altLang="zh-CN">
                <a:latin typeface="Microsoft YaHei" panose="020B0503020204020204" pitchFamily="34" charset="-122"/>
                <a:ea typeface="Microsoft YaHei" panose="020B0503020204020204" pitchFamily="34" charset="-122"/>
              </a:rPr>
              <a:t>= getPackageInfoNoCheck(…)</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handleLaunchActivity(r</a:t>
            </a:r>
            <a:r>
              <a:rPr lang="en-US" altLang="zh-CN">
                <a:solidFill>
                  <a:srgbClr val="CC7832"/>
                </a:solidFill>
                <a:effectLst/>
                <a:latin typeface="Microsoft YaHei" panose="020B0503020204020204" pitchFamily="34" charset="-122"/>
                <a:ea typeface="Microsoft YaHei" panose="020B0503020204020204" pitchFamily="34" charset="-122"/>
              </a:rPr>
              <a:t>, null</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761BEBC2-47F6-034F-A6B3-2E5B17831C85}"/>
              </a:ext>
            </a:extLst>
          </p:cNvPr>
          <p:cNvSpPr/>
          <p:nvPr/>
        </p:nvSpPr>
        <p:spPr>
          <a:xfrm>
            <a:off x="1131849" y="2501532"/>
            <a:ext cx="6880303" cy="2031325"/>
          </a:xfrm>
          <a:prstGeom prst="rect">
            <a:avLst/>
          </a:prstGeom>
          <a:ln w="22225">
            <a:solidFill>
              <a:srgbClr val="C00000"/>
            </a:solidFill>
            <a:prstDash val="dash"/>
          </a:ln>
        </p:spPr>
        <p:txBody>
          <a:bodyPr wrap="square">
            <a:spAutoFit/>
          </a:bodyPr>
          <a:lstStyle/>
          <a:p>
            <a:r>
              <a:rPr lang="en-US" altLang="zh-CN">
                <a:solidFill>
                  <a:srgbClr val="CC7832"/>
                </a:solidFill>
                <a:effectLst/>
                <a:latin typeface="Microsoft YaHei" panose="020B0503020204020204" pitchFamily="34" charset="-122"/>
                <a:ea typeface="Microsoft YaHei" panose="020B0503020204020204" pitchFamily="34" charset="-122"/>
              </a:rPr>
              <a:t>private void </a:t>
            </a:r>
            <a:r>
              <a:rPr lang="en-US" altLang="zh-CN">
                <a:solidFill>
                  <a:srgbClr val="FFC66D"/>
                </a:solidFill>
                <a:effectLst/>
                <a:latin typeface="Microsoft YaHei" panose="020B0503020204020204" pitchFamily="34" charset="-122"/>
                <a:ea typeface="Microsoft YaHei" panose="020B0503020204020204" pitchFamily="34" charset="-122"/>
              </a:rPr>
              <a:t>handleLaunchActivity</a:t>
            </a:r>
            <a:r>
              <a:rPr lang="en-US" altLang="zh-CN">
                <a:latin typeface="Microsoft YaHei" panose="020B0503020204020204" pitchFamily="34" charset="-122"/>
                <a:ea typeface="Microsoft YaHei" panose="020B0503020204020204" pitchFamily="34" charset="-122"/>
              </a:rPr>
              <a:t>(ActivityClientRecord r</a:t>
            </a:r>
            <a:r>
              <a:rPr lang="en-US" altLang="zh-CN">
                <a:solidFill>
                  <a:srgbClr val="CC7832"/>
                </a:solidFill>
                <a:latin typeface="Microsoft YaHei" panose="020B0503020204020204" pitchFamily="34" charset="-122"/>
                <a:ea typeface="Microsoft YaHei" panose="020B0503020204020204" pitchFamily="34" charset="-122"/>
              </a:rPr>
              <a:t>,…</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Activity a = performLaunchActivity(r</a:t>
            </a: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customIntent)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if </a:t>
            </a:r>
            <a:r>
              <a:rPr lang="en-US" altLang="zh-CN">
                <a:latin typeface="Microsoft YaHei" panose="020B0503020204020204" pitchFamily="34" charset="-122"/>
                <a:ea typeface="Microsoft YaHei" panose="020B0503020204020204" pitchFamily="34" charset="-122"/>
              </a:rPr>
              <a:t>(a != </a:t>
            </a:r>
            <a:r>
              <a:rPr lang="en-US" altLang="zh-CN">
                <a:solidFill>
                  <a:srgbClr val="CC7832"/>
                </a:solidFill>
                <a:effectLst/>
                <a:latin typeface="Microsoft YaHei" panose="020B0503020204020204" pitchFamily="34" charset="-122"/>
                <a:ea typeface="Microsoft YaHei" panose="020B0503020204020204" pitchFamily="34" charset="-122"/>
              </a:rPr>
              <a:t>null</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handleResumeActivity(r.</a:t>
            </a:r>
            <a:r>
              <a:rPr lang="en-US" altLang="zh-CN">
                <a:solidFill>
                  <a:srgbClr val="9876AA"/>
                </a:solidFill>
                <a:effectLst/>
                <a:latin typeface="Microsoft YaHei" panose="020B0503020204020204" pitchFamily="34" charset="-122"/>
                <a:ea typeface="Microsoft YaHei" panose="020B0503020204020204" pitchFamily="34" charset="-122"/>
              </a:rPr>
              <a:t>token</a:t>
            </a:r>
            <a:r>
              <a:rPr lang="en-US" altLang="zh-CN">
                <a:solidFill>
                  <a:srgbClr val="CC7832"/>
                </a:solidFill>
                <a:effectLst/>
                <a:latin typeface="Microsoft YaHei" panose="020B0503020204020204" pitchFamily="34" charset="-122"/>
                <a:ea typeface="Microsoft YaHei" panose="020B0503020204020204" pitchFamily="34" charset="-122"/>
              </a:rPr>
              <a:t>, false,</a:t>
            </a:r>
            <a:r>
              <a:rPr lang="en-US" altLang="zh-CN">
                <a:effectLst/>
                <a:latin typeface="Microsoft YaHei" panose="020B0503020204020204" pitchFamily="34" charset="-122"/>
                <a:ea typeface="Microsoft YaHei" panose="020B0503020204020204" pitchFamily="34" charset="-122"/>
              </a:rPr>
              <a:t>…</a:t>
            </a:r>
            <a:r>
              <a:rPr lang="en-US" altLang="zh-CN">
                <a:latin typeface="Microsoft YaHei" panose="020B0503020204020204" pitchFamily="34" charset="-122"/>
                <a:ea typeface="Microsoft YaHei" panose="020B0503020204020204" pitchFamily="34" charset="-122"/>
              </a:rPr>
              <a:t>)</a:t>
            </a:r>
            <a:r>
              <a:rPr lang="en-US" altLang="zh-CN">
                <a:solidFill>
                  <a:srgbClr val="CC7832"/>
                </a:solidFill>
                <a:effectLst/>
                <a:latin typeface="Microsoft YaHei" panose="020B0503020204020204" pitchFamily="34" charset="-122"/>
                <a:ea typeface="Microsoft YaHei" panose="020B0503020204020204" pitchFamily="34" charset="-122"/>
              </a:rPr>
              <a:t>;</a:t>
            </a:r>
            <a:br>
              <a:rPr lang="en-US" altLang="zh-CN">
                <a:solidFill>
                  <a:srgbClr val="CC7832"/>
                </a:solidFill>
                <a:effectLst/>
                <a:latin typeface="Microsoft YaHei" panose="020B0503020204020204" pitchFamily="34" charset="-122"/>
                <a:ea typeface="Microsoft YaHei" panose="020B0503020204020204" pitchFamily="34" charset="-122"/>
              </a:rPr>
            </a:br>
            <a:r>
              <a:rPr lang="en-US" altLang="zh-CN">
                <a:solidFill>
                  <a:srgbClr val="CC7832"/>
                </a:solidFill>
                <a:effectLst/>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 </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a:t>
            </a:r>
            <a:endParaRPr lang="zh-CN" altLang="en-US">
              <a:latin typeface="Microsoft YaHei" panose="020B0503020204020204" pitchFamily="34" charset="-122"/>
              <a:ea typeface="Microsoft YaHei" panose="020B0503020204020204" pitchFamily="34" charset="-122"/>
            </a:endParaRPr>
          </a:p>
        </p:txBody>
      </p:sp>
      <p:sp>
        <p:nvSpPr>
          <p:cNvPr id="2" name="文本框 1">
            <a:extLst>
              <a:ext uri="{FF2B5EF4-FFF2-40B4-BE49-F238E27FC236}">
                <a16:creationId xmlns:a16="http://schemas.microsoft.com/office/drawing/2014/main" id="{2C9402F0-A8A4-F84B-85A4-BC5FEAF650A1}"/>
              </a:ext>
            </a:extLst>
          </p:cNvPr>
          <p:cNvSpPr txBox="1"/>
          <p:nvPr/>
        </p:nvSpPr>
        <p:spPr>
          <a:xfrm>
            <a:off x="5141703" y="1908680"/>
            <a:ext cx="1436547" cy="369332"/>
          </a:xfrm>
          <a:prstGeom prst="rect">
            <a:avLst/>
          </a:prstGeom>
          <a:solidFill>
            <a:srgbClr val="C00000"/>
          </a:solidFill>
        </p:spPr>
        <p:txBody>
          <a:bodyPr wrap="none" rtlCol="0">
            <a:spAutoFit/>
          </a:bodyPr>
          <a:lstStyle/>
          <a:p>
            <a:r>
              <a:rPr kumimoji="1" lang="en-US" altLang="zh-CN">
                <a:solidFill>
                  <a:schemeClr val="bg1"/>
                </a:solidFill>
                <a:latin typeface="Microsoft YaHei" panose="020B0503020204020204" pitchFamily="34" charset="-122"/>
                <a:ea typeface="Microsoft YaHei" panose="020B0503020204020204" pitchFamily="34" charset="-122"/>
              </a:rPr>
              <a:t>LoadedApk</a:t>
            </a:r>
            <a:endParaRPr kumimoji="1" lang="zh-CN" altLang="en-US">
              <a:solidFill>
                <a:schemeClr val="bg1"/>
              </a:solidFill>
              <a:latin typeface="Microsoft YaHei" panose="020B0503020204020204" pitchFamily="34" charset="-122"/>
              <a:ea typeface="Microsoft YaHei" panose="020B0503020204020204" pitchFamily="34" charset="-122"/>
            </a:endParaRPr>
          </a:p>
        </p:txBody>
      </p:sp>
      <p:cxnSp>
        <p:nvCxnSpPr>
          <p:cNvPr id="6" name="直线箭头连接符 5">
            <a:extLst>
              <a:ext uri="{FF2B5EF4-FFF2-40B4-BE49-F238E27FC236}">
                <a16:creationId xmlns:a16="http://schemas.microsoft.com/office/drawing/2014/main" id="{B09E208E-0051-AC43-B84E-54CB081DA22D}"/>
              </a:ext>
            </a:extLst>
          </p:cNvPr>
          <p:cNvCxnSpPr>
            <a:cxnSpLocks/>
          </p:cNvCxnSpPr>
          <p:nvPr/>
        </p:nvCxnSpPr>
        <p:spPr>
          <a:xfrm>
            <a:off x="5141703" y="1439748"/>
            <a:ext cx="436137" cy="450012"/>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线箭头连接符 6">
            <a:extLst>
              <a:ext uri="{FF2B5EF4-FFF2-40B4-BE49-F238E27FC236}">
                <a16:creationId xmlns:a16="http://schemas.microsoft.com/office/drawing/2014/main" id="{6C91E44B-2054-C54E-8CAC-55C814B29AC4}"/>
              </a:ext>
            </a:extLst>
          </p:cNvPr>
          <p:cNvCxnSpPr>
            <a:cxnSpLocks/>
          </p:cNvCxnSpPr>
          <p:nvPr/>
        </p:nvCxnSpPr>
        <p:spPr>
          <a:xfrm>
            <a:off x="2375210" y="1809080"/>
            <a:ext cx="526771" cy="61916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713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par>
                          <p:cTn id="23" fill="hold">
                            <p:stCondLst>
                              <p:cond delay="500"/>
                            </p:stCondLst>
                            <p:childTnLst>
                              <p:par>
                                <p:cTn id="24" presetID="2" presetClass="entr" presetSubtype="4"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2443</TotalTime>
  <Words>2535</Words>
  <Application>Microsoft Macintosh PowerPoint</Application>
  <PresentationFormat>全屏显示(16:9)</PresentationFormat>
  <Paragraphs>185</Paragraphs>
  <Slides>19</Slides>
  <Notes>19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等线</vt:lpstr>
      <vt:lpstr>Microsoft YaHei</vt:lpstr>
      <vt:lpstr>Arial</vt:lpstr>
      <vt:lpstr>Calibri</vt:lpstr>
      <vt:lpstr>Calibri Light</vt:lpstr>
      <vt:lpstr>Wingdings</vt:lpstr>
      <vt:lpstr>Office 主题​​</vt:lpstr>
      <vt:lpstr>说说应用的冷启动流程</vt:lpstr>
      <vt:lpstr>这道题想考察什么？</vt:lpstr>
      <vt:lpstr>桌面的启动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说说应用的冷启动流程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从点击桌面图标到主页面显示经历了哪些过程？</dc:title>
  <dc:creator>Microsoft Office User</dc:creator>
  <cp:lastModifiedBy>Microsoft Office User</cp:lastModifiedBy>
  <cp:revision>643</cp:revision>
  <dcterms:created xsi:type="dcterms:W3CDTF">2019-03-04T00:48:17Z</dcterms:created>
  <dcterms:modified xsi:type="dcterms:W3CDTF">2019-03-06T12:15:21Z</dcterms:modified>
</cp:coreProperties>
</file>