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39"/>
  </p:normalViewPr>
  <p:slideViewPr>
    <p:cSldViewPr snapToGrid="0" snapToObjects="1">
      <p:cViewPr varScale="1">
        <p:scale>
          <a:sx n="123" d="100"/>
          <a:sy n="123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18FE-8455-EB49-8D96-0F19C58A778D}" type="datetimeFigureOut">
              <a:t>2019/3/13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1A50-B9A3-0148-8ABE-814123325A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91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面试的时候最烦看到这种谈谈对</a:t>
            </a:r>
            <a:r>
              <a:rPr kumimoji="1" lang="en-US" altLang="zh-CN"/>
              <a:t>XX</a:t>
            </a:r>
            <a:r>
              <a:rPr kumimoji="1" lang="zh-CN" altLang="en-US"/>
              <a:t>的理解，理解你妹啊</a:t>
            </a:r>
            <a:endParaRPr kumimoji="1" lang="en-US" altLang="zh-CN"/>
          </a:p>
          <a:p>
            <a:r>
              <a:rPr kumimoji="1" lang="zh-CN" altLang="en-US"/>
              <a:t>我反而更喜欢你提出一个问题，咱们来探讨一下解决方案，这反而更有意思。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906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咱们之前提到的几个函数都是</a:t>
            </a:r>
            <a:r>
              <a:rPr kumimoji="1" lang="en-US" altLang="zh-CN"/>
              <a:t>Context</a:t>
            </a:r>
            <a:r>
              <a:rPr kumimoji="1" lang="zh-CN" altLang="en-US"/>
              <a:t>的抽象函数，实现在</a:t>
            </a:r>
            <a:r>
              <a:rPr kumimoji="1" lang="en-US" altLang="zh-CN"/>
              <a:t>ContextWrapper</a:t>
            </a:r>
            <a:r>
              <a:rPr kumimoji="1" lang="zh-CN" altLang="en-US"/>
              <a:t>里，不过都交给了</a:t>
            </a:r>
            <a:r>
              <a:rPr kumimoji="1" lang="en-US" altLang="zh-CN"/>
              <a:t>ContextWrapper</a:t>
            </a:r>
            <a:r>
              <a:rPr kumimoji="1" lang="zh-CN" altLang="en-US"/>
              <a:t>里的这个</a:t>
            </a:r>
            <a:r>
              <a:rPr kumimoji="1" lang="en-US" altLang="zh-CN"/>
              <a:t>mBase</a:t>
            </a:r>
            <a:r>
              <a:rPr kumimoji="1" lang="zh-CN" altLang="en-US"/>
              <a:t>，为什么来这一出呢，难道是想让</a:t>
            </a:r>
            <a:r>
              <a:rPr kumimoji="1" lang="en-US" altLang="zh-CN"/>
              <a:t>Context</a:t>
            </a:r>
            <a:r>
              <a:rPr kumimoji="1" lang="zh-CN" altLang="en-US"/>
              <a:t>的实现能随时换掉？可以想象一下，如果咱们通过反射换掉了这个</a:t>
            </a:r>
            <a:r>
              <a:rPr kumimoji="1" lang="en-US" altLang="zh-CN"/>
              <a:t>mBase</a:t>
            </a:r>
            <a:r>
              <a:rPr kumimoji="1" lang="zh-CN" altLang="en-US"/>
              <a:t>的话，那这个</a:t>
            </a:r>
            <a:r>
              <a:rPr kumimoji="1" lang="en-US" altLang="zh-CN"/>
              <a:t>ContextWrapper</a:t>
            </a:r>
            <a:r>
              <a:rPr kumimoji="1" lang="zh-CN" altLang="en-US"/>
              <a:t>里的函数实现岂不也变了。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好了，我们可以总结一下了，通过刚刚的分析，咱们有这么几个结论，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73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Application</a:t>
            </a:r>
            <a:r>
              <a:rPr kumimoji="1" lang="zh-CN" altLang="en-US"/>
              <a:t>只在</a:t>
            </a:r>
            <a:r>
              <a:rPr kumimoji="1" lang="en-US" altLang="zh-CN"/>
              <a:t>attachBaseContext</a:t>
            </a:r>
            <a:r>
              <a:rPr kumimoji="1" lang="zh-CN" altLang="en-US"/>
              <a:t>之后</a:t>
            </a:r>
            <a:r>
              <a:rPr kumimoji="1" lang="en-US" altLang="zh-CN"/>
              <a:t>context</a:t>
            </a:r>
            <a:r>
              <a:rPr kumimoji="1" lang="zh-CN" altLang="en-US"/>
              <a:t>才准备好，如果这之前你调用了</a:t>
            </a:r>
            <a:r>
              <a:rPr kumimoji="1" lang="en-US" altLang="zh-CN"/>
              <a:t>getResources</a:t>
            </a:r>
            <a:r>
              <a:rPr kumimoji="1" lang="zh-CN" altLang="en-US"/>
              <a:t>这样的，就会崩溃。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05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咱们再来看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，先说下</a:t>
            </a:r>
            <a:r>
              <a:rPr kumimoji="1" lang="en-US" altLang="zh-CN"/>
              <a:t>Context</a:t>
            </a:r>
            <a:r>
              <a:rPr kumimoji="1" lang="zh-CN" altLang="en-US"/>
              <a:t>的初始化流程，在应用启动之后，</a:t>
            </a:r>
            <a:r>
              <a:rPr kumimoji="1" lang="en-US" altLang="zh-CN"/>
              <a:t>AMS</a:t>
            </a:r>
            <a:r>
              <a:rPr kumimoji="1" lang="zh-CN" altLang="en-US"/>
              <a:t>向应用先后发了两道命令，一个是创建</a:t>
            </a:r>
            <a:r>
              <a:rPr kumimoji="1" lang="en-US" altLang="zh-CN"/>
              <a:t>Application</a:t>
            </a:r>
            <a:r>
              <a:rPr kumimoji="1" lang="zh-CN" altLang="en-US"/>
              <a:t>，一个是创建</a:t>
            </a:r>
            <a:r>
              <a:rPr kumimoji="1" lang="en-US" altLang="zh-CN"/>
              <a:t>Activity</a:t>
            </a:r>
            <a:r>
              <a:rPr kumimoji="1" lang="zh-CN" altLang="en-US"/>
              <a:t>，刚说了</a:t>
            </a:r>
            <a:r>
              <a:rPr kumimoji="1" lang="en-US" altLang="zh-CN"/>
              <a:t>Application</a:t>
            </a:r>
            <a:r>
              <a:rPr kumimoji="1" lang="zh-CN" altLang="en-US"/>
              <a:t>，咱们现在说下创建</a:t>
            </a:r>
            <a:r>
              <a:rPr kumimoji="1" lang="en-US" altLang="zh-CN"/>
              <a:t>Activity</a:t>
            </a:r>
            <a:r>
              <a:rPr kumimoji="1" lang="zh-CN" altLang="en-US"/>
              <a:t>。就是这个函数，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跟</a:t>
            </a:r>
            <a:r>
              <a:rPr kumimoji="1" lang="en-US" altLang="zh-CN"/>
              <a:t>Application</a:t>
            </a:r>
            <a:r>
              <a:rPr kumimoji="1" lang="zh-CN" altLang="en-US"/>
              <a:t>差不多，也是先构造函数，然后</a:t>
            </a:r>
            <a:r>
              <a:rPr kumimoji="1" lang="en-US" altLang="zh-CN"/>
              <a:t>attachBaseContext</a:t>
            </a:r>
            <a:r>
              <a:rPr kumimoji="1" lang="zh-CN" altLang="en-US"/>
              <a:t>，最后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咱们看下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有什么不一样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6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</a:t>
            </a:r>
            <a:r>
              <a:rPr kumimoji="1" lang="en-US" altLang="zh-CN"/>
              <a:t>Activity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的区别是，</a:t>
            </a:r>
            <a:r>
              <a:rPr kumimoji="1" lang="en-US" altLang="zh-CN"/>
              <a:t>Activity</a:t>
            </a:r>
            <a:r>
              <a:rPr kumimoji="1" lang="zh-CN" altLang="en-US"/>
              <a:t>没有直接继承</a:t>
            </a:r>
            <a:r>
              <a:rPr kumimoji="1" lang="en-US" altLang="zh-CN"/>
              <a:t>ContextWrapper</a:t>
            </a:r>
            <a:r>
              <a:rPr kumimoji="1" lang="zh-CN" altLang="en-US"/>
              <a:t>，而是中间多了一个</a:t>
            </a:r>
            <a:r>
              <a:rPr kumimoji="1" lang="en-US" altLang="zh-CN"/>
              <a:t>ContextThemeWrapper</a:t>
            </a:r>
            <a:r>
              <a:rPr kumimoji="1" lang="zh-CN" altLang="en-US"/>
              <a:t>，这个类里面包含了一些</a:t>
            </a:r>
            <a:r>
              <a:rPr kumimoji="1" lang="en-US" altLang="zh-CN"/>
              <a:t>UI</a:t>
            </a:r>
            <a:r>
              <a:rPr kumimoji="1" lang="zh-CN" altLang="en-US"/>
              <a:t>相关的成员变量，因为</a:t>
            </a:r>
            <a:r>
              <a:rPr kumimoji="1" lang="en-US" altLang="zh-CN"/>
              <a:t>Activity</a:t>
            </a:r>
            <a:r>
              <a:rPr kumimoji="1" lang="zh-CN" altLang="en-US"/>
              <a:t>要显示东西。这个类很短，主要是设置主题相关的东西。其它的都和</a:t>
            </a:r>
            <a:r>
              <a:rPr kumimoji="1" lang="en-US" altLang="zh-CN"/>
              <a:t>Application</a:t>
            </a:r>
            <a:r>
              <a:rPr kumimoji="1" lang="zh-CN" altLang="en-US"/>
              <a:t>一样了，请求还是都要交给</a:t>
            </a:r>
            <a:r>
              <a:rPr kumimoji="1" lang="en-US" altLang="zh-CN"/>
              <a:t>ContextWrapper</a:t>
            </a:r>
            <a:r>
              <a:rPr kumimoji="1" lang="zh-CN" altLang="en-US"/>
              <a:t>里的那个</a:t>
            </a:r>
            <a:r>
              <a:rPr kumimoji="1" lang="en-US" altLang="zh-CN"/>
              <a:t>mBase</a:t>
            </a:r>
            <a:r>
              <a:rPr kumimoji="1" lang="zh-CN" altLang="en-US"/>
              <a:t>，实现是</a:t>
            </a:r>
            <a:r>
              <a:rPr kumimoji="1" lang="en-US" altLang="zh-CN"/>
              <a:t>ContextImpl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30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845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再来看</a:t>
            </a:r>
            <a:r>
              <a:rPr kumimoji="1" lang="en-US" altLang="zh-CN"/>
              <a:t>service</a:t>
            </a:r>
            <a:r>
              <a:rPr kumimoji="1" lang="zh-CN" altLang="en-US"/>
              <a:t>，这个是初始化</a:t>
            </a:r>
            <a:r>
              <a:rPr kumimoji="1" lang="en-US" altLang="zh-CN"/>
              <a:t>service</a:t>
            </a:r>
            <a:r>
              <a:rPr kumimoji="1" lang="zh-CN" altLang="en-US"/>
              <a:t>的函数，流程跟前面差不太多，都是先加载类，然后执行构造函数创建一个对象，然后创建一个</a:t>
            </a:r>
            <a:r>
              <a:rPr kumimoji="1" lang="en-US" altLang="zh-CN"/>
              <a:t>Context</a:t>
            </a:r>
            <a:r>
              <a:rPr kumimoji="1" lang="zh-CN" altLang="en-US"/>
              <a:t>，然后</a:t>
            </a:r>
            <a:endParaRPr kumimoji="1" lang="en-US" altLang="zh-CN"/>
          </a:p>
          <a:p>
            <a:r>
              <a:rPr kumimoji="1" lang="zh-CN" altLang="en-US"/>
              <a:t>给</a:t>
            </a:r>
            <a:r>
              <a:rPr kumimoji="1" lang="en-US" altLang="zh-CN"/>
              <a:t>context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赋给这个</a:t>
            </a:r>
            <a:r>
              <a:rPr kumimoji="1" lang="en-US" altLang="zh-CN"/>
              <a:t>service</a:t>
            </a:r>
            <a:r>
              <a:rPr kumimoji="1" lang="zh-CN" altLang="en-US"/>
              <a:t>，最后执行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一样，也是继承</a:t>
            </a:r>
            <a:r>
              <a:rPr kumimoji="1" lang="en-US" altLang="zh-CN"/>
              <a:t>ContextWrapper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</a:t>
            </a:r>
            <a:r>
              <a:rPr kumimoji="1" lang="zh-CN" altLang="en-US"/>
              <a:t>的结论咱们这就不浪费一页去展示了啊，和</a:t>
            </a:r>
            <a:r>
              <a:rPr kumimoji="1" lang="en-US" altLang="zh-CN"/>
              <a:t>Application</a:t>
            </a:r>
            <a:r>
              <a:rPr kumimoji="1" lang="zh-CN" altLang="en-US"/>
              <a:t>一样的，毕竟都是没有</a:t>
            </a:r>
            <a:r>
              <a:rPr kumimoji="1" lang="en-US" altLang="zh-CN"/>
              <a:t>UI</a:t>
            </a:r>
            <a:r>
              <a:rPr kumimoji="1" lang="zh-CN" altLang="en-US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74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再来看广播，广播是没继承什么类的，自己就是个抽象类，而且也没什么关于</a:t>
            </a:r>
            <a:r>
              <a:rPr kumimoji="1" lang="en-US" altLang="zh-CN"/>
              <a:t>context</a:t>
            </a:r>
            <a:r>
              <a:rPr kumimoji="1" lang="zh-CN" altLang="en-US"/>
              <a:t>的成员变量，但是我们记得广播里有个</a:t>
            </a:r>
            <a:r>
              <a:rPr kumimoji="1" lang="en-US" altLang="zh-CN"/>
              <a:t>onReceive</a:t>
            </a:r>
            <a:r>
              <a:rPr kumimoji="1" lang="zh-CN" altLang="en-US"/>
              <a:t>函数，这个</a:t>
            </a:r>
            <a:r>
              <a:rPr kumimoji="1" lang="en-US" altLang="zh-CN"/>
              <a:t>context</a:t>
            </a:r>
            <a:r>
              <a:rPr kumimoji="1" lang="zh-CN" altLang="en-US"/>
              <a:t>是哪里来的呢？是不是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？网上有不少人说是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，这个是不完全对的啊，</a:t>
            </a:r>
            <a:endParaRPr kumimoji="1" lang="en-US" altLang="zh-CN"/>
          </a:p>
          <a:p>
            <a:r>
              <a:rPr kumimoji="1" lang="zh-CN" altLang="en-US"/>
              <a:t>如果是动态注册的广播，应该是注册广播的时候用的是谁的</a:t>
            </a:r>
            <a:r>
              <a:rPr kumimoji="1" lang="en-US" altLang="zh-CN"/>
              <a:t>context</a:t>
            </a:r>
            <a:r>
              <a:rPr kumimoji="1" lang="zh-CN" altLang="en-US"/>
              <a:t>，这回调的时候带的就是谁的</a:t>
            </a:r>
            <a:r>
              <a:rPr kumimoji="1" lang="en-US" altLang="zh-CN"/>
              <a:t>context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如果是静态注册的广播，这里就是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。具体代码原理咱们放到讲广播面试题的时候再讲，这直接说结论了。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再来看</a:t>
            </a:r>
            <a:r>
              <a:rPr kumimoji="1" lang="en-US" altLang="zh-CN"/>
              <a:t>ContentProvider</a:t>
            </a:r>
            <a:r>
              <a:rPr kumimoji="1" lang="zh-CN" altLang="en-US"/>
              <a:t>，这个和广播一样，没有继承什么</a:t>
            </a:r>
            <a:r>
              <a:rPr kumimoji="1" lang="en-US" altLang="zh-CN"/>
              <a:t>Context</a:t>
            </a:r>
            <a:r>
              <a:rPr kumimoji="1" lang="zh-CN" altLang="en-US"/>
              <a:t>相关的东西，只是里面有个</a:t>
            </a:r>
            <a:r>
              <a:rPr kumimoji="1" lang="en-US" altLang="zh-CN"/>
              <a:t>context</a:t>
            </a:r>
            <a:r>
              <a:rPr kumimoji="1" lang="zh-CN" altLang="en-US"/>
              <a:t>变量，这是初始化的时候外面传进来的，</a:t>
            </a:r>
            <a:r>
              <a:rPr kumimoji="1" lang="en-US" altLang="zh-CN"/>
              <a:t>contentProvider</a:t>
            </a:r>
            <a:r>
              <a:rPr kumimoji="1" lang="zh-CN" altLang="en-US"/>
              <a:t>很奇特啊，初始化虽然在</a:t>
            </a:r>
            <a:r>
              <a:rPr kumimoji="1" lang="en-US" altLang="zh-CN"/>
              <a:t>Application</a:t>
            </a:r>
            <a:r>
              <a:rPr kumimoji="1" lang="zh-CN" altLang="en-US"/>
              <a:t>构造函数以及</a:t>
            </a:r>
            <a:r>
              <a:rPr kumimoji="1" lang="en-US" altLang="zh-CN"/>
              <a:t>attachBaseContext</a:t>
            </a:r>
            <a:r>
              <a:rPr kumimoji="1" lang="zh-CN" altLang="en-US"/>
              <a:t>之后，但是在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onCreate</a:t>
            </a:r>
            <a:r>
              <a:rPr kumimoji="1" lang="zh-CN" altLang="en-US"/>
              <a:t>之前，这时候也只有</a:t>
            </a:r>
            <a:r>
              <a:rPr kumimoji="1" lang="en-US" altLang="zh-CN"/>
              <a:t>Application</a:t>
            </a:r>
            <a:r>
              <a:rPr kumimoji="1" lang="zh-CN" altLang="en-US"/>
              <a:t>有</a:t>
            </a:r>
            <a:r>
              <a:rPr kumimoji="1" lang="en-US" altLang="zh-CN"/>
              <a:t>Context</a:t>
            </a:r>
            <a:r>
              <a:rPr kumimoji="1" lang="zh-CN" altLang="en-US"/>
              <a:t>了，所以这的</a:t>
            </a:r>
            <a:r>
              <a:rPr kumimoji="1" lang="en-US" altLang="zh-CN"/>
              <a:t>context</a:t>
            </a:r>
            <a:r>
              <a:rPr kumimoji="1" lang="zh-CN" altLang="en-US"/>
              <a:t>是</a:t>
            </a:r>
            <a:r>
              <a:rPr kumimoji="1" lang="en-US" altLang="zh-CN"/>
              <a:t>Application</a:t>
            </a:r>
            <a:r>
              <a:rPr kumimoji="1" lang="zh-CN" altLang="en-US"/>
              <a:t>的。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20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咱们回到这几个问题，</a:t>
            </a:r>
            <a:endParaRPr kumimoji="1" lang="en-US" altLang="zh-CN"/>
          </a:p>
          <a:p>
            <a:r>
              <a:rPr kumimoji="1" lang="zh-CN" altLang="en-US"/>
              <a:t>先看第一个问题，应用里有多少个</a:t>
            </a:r>
            <a:r>
              <a:rPr kumimoji="1" lang="en-US" altLang="zh-CN"/>
              <a:t>context</a:t>
            </a:r>
            <a:r>
              <a:rPr kumimoji="1" lang="zh-CN" altLang="en-US"/>
              <a:t>，</a:t>
            </a:r>
            <a:r>
              <a:rPr kumimoji="1" lang="en-US" altLang="zh-CN"/>
              <a:t>Activity+service+Application</a:t>
            </a:r>
            <a:r>
              <a:rPr kumimoji="1" lang="zh-CN" altLang="en-US"/>
              <a:t>，</a:t>
            </a:r>
            <a:r>
              <a:rPr kumimoji="1" lang="en-US" altLang="zh-CN"/>
              <a:t>Activity</a:t>
            </a:r>
            <a:r>
              <a:rPr kumimoji="1" lang="zh-CN" altLang="en-US"/>
              <a:t>是继承</a:t>
            </a:r>
            <a:r>
              <a:rPr kumimoji="1" lang="en-US" altLang="zh-CN"/>
              <a:t>ContextThemeWrapper</a:t>
            </a:r>
            <a:r>
              <a:rPr kumimoji="1" lang="zh-CN" altLang="en-US"/>
              <a:t>，跟主题相关的，其它非</a:t>
            </a:r>
            <a:r>
              <a:rPr kumimoji="1" lang="en-US" altLang="zh-CN"/>
              <a:t>UI</a:t>
            </a:r>
            <a:r>
              <a:rPr kumimoji="1" lang="zh-CN" altLang="en-US"/>
              <a:t>的继承</a:t>
            </a:r>
            <a:r>
              <a:rPr kumimoji="1" lang="en-US" altLang="zh-CN"/>
              <a:t>ContextWrapper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看第二个问题，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this</a:t>
            </a:r>
            <a:r>
              <a:rPr kumimoji="1" lang="zh-CN" altLang="en-US"/>
              <a:t>是指自己，他自己也是个</a:t>
            </a:r>
            <a:r>
              <a:rPr kumimoji="1" lang="en-US" altLang="zh-CN"/>
              <a:t>Context</a:t>
            </a:r>
            <a:r>
              <a:rPr kumimoji="1" lang="zh-CN" altLang="en-US"/>
              <a:t>。但是真正的实现在</a:t>
            </a:r>
            <a:r>
              <a:rPr kumimoji="1" lang="en-US" altLang="zh-CN"/>
              <a:t>ContextWrapper</a:t>
            </a:r>
            <a:r>
              <a:rPr kumimoji="1" lang="zh-CN" altLang="en-US"/>
              <a:t>的</a:t>
            </a:r>
            <a:r>
              <a:rPr kumimoji="1" lang="en-US" altLang="zh-CN"/>
              <a:t>baseContext</a:t>
            </a:r>
            <a:r>
              <a:rPr kumimoji="1" lang="zh-CN" altLang="en-US"/>
              <a:t>里。</a:t>
            </a:r>
            <a:endParaRPr kumimoji="1" lang="en-US" altLang="zh-CN"/>
          </a:p>
          <a:p>
            <a:r>
              <a:rPr kumimoji="1" lang="zh-CN" altLang="en-US"/>
              <a:t>看第三个问题，</a:t>
            </a:r>
            <a:r>
              <a:rPr kumimoji="1" lang="en-US" altLang="zh-CN"/>
              <a:t>getApplication</a:t>
            </a:r>
            <a:r>
              <a:rPr kumimoji="1" lang="zh-CN" altLang="en-US"/>
              <a:t>这个是</a:t>
            </a:r>
            <a:r>
              <a:rPr kumimoji="1" lang="en-US" altLang="zh-CN"/>
              <a:t>Activity</a:t>
            </a:r>
            <a:r>
              <a:rPr kumimoji="1" lang="zh-CN" altLang="en-US"/>
              <a:t>和</a:t>
            </a:r>
            <a:r>
              <a:rPr kumimoji="1" lang="en-US" altLang="zh-CN"/>
              <a:t>Service</a:t>
            </a:r>
            <a:r>
              <a:rPr kumimoji="1" lang="zh-CN" altLang="en-US"/>
              <a:t>中才有的函数，不属于</a:t>
            </a:r>
            <a:r>
              <a:rPr kumimoji="1" lang="en-US" altLang="zh-CN"/>
              <a:t>Context</a:t>
            </a:r>
            <a:r>
              <a:rPr kumimoji="1" lang="zh-CN" altLang="en-US"/>
              <a:t>的函数，和</a:t>
            </a:r>
            <a:r>
              <a:rPr kumimoji="1" lang="en-US" altLang="zh-CN"/>
              <a:t>getApplicationContext</a:t>
            </a:r>
            <a:r>
              <a:rPr kumimoji="1" lang="zh-CN" altLang="en-US"/>
              <a:t>返回的都是</a:t>
            </a:r>
            <a:r>
              <a:rPr kumimoji="1" lang="en-US" altLang="zh-CN"/>
              <a:t>Application</a:t>
            </a:r>
            <a:r>
              <a:rPr kumimoji="1" lang="zh-CN" altLang="en-US"/>
              <a:t>，不是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baseContext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第四个问题，构造函数执行完，然后是</a:t>
            </a:r>
            <a:r>
              <a:rPr kumimoji="1" lang="en-US" altLang="zh-CN"/>
              <a:t>attachBaseContext</a:t>
            </a:r>
            <a:r>
              <a:rPr kumimoji="1" lang="zh-CN" altLang="en-US"/>
              <a:t>，最后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75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26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这道题考察什么呢？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深入理解不同应用组件之间</a:t>
            </a:r>
            <a:r>
              <a:rPr kumimoji="1" lang="en-US" altLang="zh-CN"/>
              <a:t>Context</a:t>
            </a:r>
            <a:r>
              <a:rPr kumimoji="1" lang="zh-CN" altLang="en-US"/>
              <a:t>的区别，能画出</a:t>
            </a:r>
            <a:r>
              <a:rPr kumimoji="1" lang="en-US" altLang="zh-CN"/>
              <a:t>Context</a:t>
            </a:r>
            <a:r>
              <a:rPr kumimoji="1" lang="zh-CN" altLang="en-US"/>
              <a:t>这个类继承关系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41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刚列出来的考察点有点抽象，咱们来细化一下，如果你能准确地答出来这么几个问题，那就算过关了。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咱们先讲原理，讲完了再来看这几个问题。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43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咱们先看看</a:t>
            </a:r>
            <a:r>
              <a:rPr kumimoji="1" lang="en-US" altLang="zh-CN"/>
              <a:t>Context</a:t>
            </a:r>
            <a:r>
              <a:rPr kumimoji="1" lang="zh-CN" altLang="en-US"/>
              <a:t>这个类，这个类是个抽象类，不是个接口，这点注意了。</a:t>
            </a:r>
            <a:endParaRPr kumimoji="1" lang="en-US" altLang="zh-CN"/>
          </a:p>
          <a:p>
            <a:r>
              <a:rPr kumimoji="1" lang="zh-CN" altLang="en-US"/>
              <a:t>另外呢看下注释，咱们翻译一下，</a:t>
            </a:r>
            <a:r>
              <a:rPr kumimoji="1" lang="en-US" altLang="zh-CN"/>
              <a:t>XXXXXXXX</a:t>
            </a:r>
          </a:p>
          <a:p>
            <a:r>
              <a:rPr kumimoji="1" lang="zh-CN" altLang="en-US"/>
              <a:t>好像明白点了，不过还是一知半解啊，没有很通透的感觉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咱们看这几个函数，选的几个咱们常用的函数，有访问资源的，有访问系统服务的，有启动</a:t>
            </a:r>
            <a:r>
              <a:rPr kumimoji="1" lang="en-US" altLang="zh-CN"/>
              <a:t>Activity</a:t>
            </a:r>
            <a:r>
              <a:rPr kumimoji="1" lang="zh-CN" altLang="en-US"/>
              <a:t>的，有发广播的，很典型吧。</a:t>
            </a:r>
            <a:endParaRPr kumimoji="1" lang="en-US" altLang="zh-CN"/>
          </a:p>
          <a:p>
            <a:r>
              <a:rPr kumimoji="1" lang="zh-CN" altLang="en-US"/>
              <a:t>都是抽象函数，实现在哪呢？实现在</a:t>
            </a:r>
            <a:r>
              <a:rPr kumimoji="1" lang="en-US" altLang="zh-CN"/>
              <a:t>ContextImpl</a:t>
            </a:r>
            <a:r>
              <a:rPr kumimoji="1" lang="zh-CN" altLang="en-US"/>
              <a:t>里面，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33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咱们看看</a:t>
            </a:r>
            <a:r>
              <a:rPr kumimoji="1" lang="en-US" altLang="zh-CN"/>
              <a:t>ContextImpl</a:t>
            </a:r>
            <a:r>
              <a:rPr kumimoji="1" lang="zh-CN" altLang="en-US"/>
              <a:t>里面的全局变量，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4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咱们接下来看</a:t>
            </a:r>
            <a:r>
              <a:rPr kumimoji="1" lang="en-US" altLang="zh-CN"/>
              <a:t>Context</a:t>
            </a:r>
            <a:r>
              <a:rPr kumimoji="1" lang="zh-CN" altLang="en-US"/>
              <a:t>是在哪创建的？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先看</a:t>
            </a:r>
            <a:r>
              <a:rPr kumimoji="1" lang="en-US" altLang="zh-CN"/>
              <a:t>Application</a:t>
            </a:r>
            <a:r>
              <a:rPr kumimoji="1" lang="zh-CN" altLang="en-US"/>
              <a:t>的，咱们先回顾一下应用进程的启动流程，先是</a:t>
            </a:r>
            <a:r>
              <a:rPr kumimoji="1" lang="en-US" altLang="zh-CN"/>
              <a:t>zygote</a:t>
            </a:r>
            <a:r>
              <a:rPr kumimoji="1" lang="zh-CN" altLang="en-US"/>
              <a:t>创建应用进程，应用进程启动之后执行一个</a:t>
            </a:r>
            <a:r>
              <a:rPr kumimoji="1" lang="en-US" altLang="zh-CN"/>
              <a:t>Java</a:t>
            </a:r>
            <a:r>
              <a:rPr kumimoji="1" lang="zh-CN" altLang="en-US"/>
              <a:t>类的入口函数，</a:t>
            </a:r>
            <a:r>
              <a:rPr kumimoji="1" lang="en-US" altLang="zh-CN"/>
              <a:t>ActivityThread</a:t>
            </a:r>
            <a:r>
              <a:rPr kumimoji="1" lang="zh-CN" altLang="en-US"/>
              <a:t>的</a:t>
            </a:r>
            <a:r>
              <a:rPr kumimoji="1" lang="en-US" altLang="zh-CN"/>
              <a:t>Main</a:t>
            </a:r>
            <a:r>
              <a:rPr kumimoji="1" lang="zh-CN" altLang="en-US"/>
              <a:t>函数，这里面会向</a:t>
            </a:r>
            <a:r>
              <a:rPr kumimoji="1" lang="en-US" altLang="zh-CN"/>
              <a:t>AMS</a:t>
            </a:r>
            <a:r>
              <a:rPr kumimoji="1" lang="zh-CN" altLang="en-US"/>
              <a:t>报告启动好了，</a:t>
            </a:r>
            <a:r>
              <a:rPr kumimoji="1" lang="en-US" altLang="zh-CN"/>
              <a:t>AMS</a:t>
            </a:r>
            <a:r>
              <a:rPr kumimoji="1" lang="zh-CN" altLang="en-US"/>
              <a:t>就会下命令，让应用创建</a:t>
            </a:r>
            <a:r>
              <a:rPr kumimoji="1" lang="en-US" altLang="zh-CN"/>
              <a:t>Application</a:t>
            </a:r>
            <a:r>
              <a:rPr kumimoji="1" lang="zh-CN" altLang="en-US"/>
              <a:t>，就是这了，我们看下代码，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AMS</a:t>
            </a:r>
            <a:r>
              <a:rPr kumimoji="1" lang="zh-CN" altLang="en-US"/>
              <a:t>让应用创建</a:t>
            </a:r>
            <a:r>
              <a:rPr kumimoji="1" lang="en-US" altLang="zh-CN"/>
              <a:t>Application</a:t>
            </a:r>
            <a:r>
              <a:rPr kumimoji="1" lang="zh-CN" altLang="en-US"/>
              <a:t>，应用这边很听话，处理的函数就是这个</a:t>
            </a:r>
            <a:r>
              <a:rPr kumimoji="1" lang="en-US" altLang="zh-CN"/>
              <a:t>handleBindApplication</a:t>
            </a:r>
            <a:r>
              <a:rPr kumimoji="1" lang="zh-CN" altLang="en-US"/>
              <a:t>。这个</a:t>
            </a:r>
            <a:r>
              <a:rPr kumimoji="1" lang="en-US" altLang="zh-CN"/>
              <a:t>data.info</a:t>
            </a:r>
            <a:r>
              <a:rPr kumimoji="1" lang="zh-CN" altLang="en-US"/>
              <a:t>是</a:t>
            </a:r>
            <a:r>
              <a:rPr kumimoji="1" lang="en-US" altLang="zh-CN"/>
              <a:t>LoadedApk</a:t>
            </a:r>
            <a:r>
              <a:rPr kumimoji="1" lang="zh-CN" altLang="en-US"/>
              <a:t>，调用</a:t>
            </a:r>
            <a:r>
              <a:rPr kumimoji="1" lang="en-US" altLang="zh-CN"/>
              <a:t>makeApplication</a:t>
            </a:r>
            <a:r>
              <a:rPr kumimoji="1" lang="zh-CN" altLang="en-US"/>
              <a:t>创建</a:t>
            </a:r>
            <a:r>
              <a:rPr kumimoji="1" lang="en-US" altLang="zh-CN"/>
              <a:t>Application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这先创建了</a:t>
            </a:r>
            <a:r>
              <a:rPr kumimoji="1" lang="en-US" altLang="zh-CN"/>
              <a:t>Context</a:t>
            </a:r>
            <a:r>
              <a:rPr kumimoji="1" lang="zh-CN" altLang="en-US"/>
              <a:t>，实现非常简单，就是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ContextImpl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r>
              <a:rPr kumimoji="1" lang="zh-CN" altLang="en-US"/>
              <a:t>然后创建</a:t>
            </a:r>
            <a:r>
              <a:rPr kumimoji="1" lang="en-US" altLang="zh-CN"/>
              <a:t>Application</a:t>
            </a:r>
            <a:r>
              <a:rPr kumimoji="1" lang="zh-CN" altLang="en-US"/>
              <a:t>对象，创建</a:t>
            </a:r>
            <a:r>
              <a:rPr kumimoji="1" lang="en-US" altLang="zh-CN"/>
              <a:t>Application</a:t>
            </a:r>
            <a:r>
              <a:rPr kumimoji="1" lang="zh-CN" altLang="en-US"/>
              <a:t>对象的时候传入了</a:t>
            </a:r>
            <a:r>
              <a:rPr kumimoji="1" lang="en-US" altLang="zh-CN"/>
              <a:t>Context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handleBindApplication</a:t>
            </a:r>
            <a:r>
              <a:rPr kumimoji="1" lang="zh-CN" altLang="en-US"/>
              <a:t>里，创建完</a:t>
            </a:r>
            <a:r>
              <a:rPr kumimoji="1" lang="en-US" altLang="zh-CN"/>
              <a:t>Application</a:t>
            </a:r>
            <a:r>
              <a:rPr kumimoji="1" lang="zh-CN" altLang="en-US"/>
              <a:t>之后执行他的</a:t>
            </a:r>
            <a:r>
              <a:rPr kumimoji="1" lang="en-US" altLang="zh-CN"/>
              <a:t>onCreate</a:t>
            </a:r>
            <a:r>
              <a:rPr kumimoji="1" lang="zh-CN" altLang="en-US"/>
              <a:t>回调。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45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newApplication</a:t>
            </a:r>
            <a:r>
              <a:rPr kumimoji="1" lang="zh-CN" altLang="en-US"/>
              <a:t>是怎么创建对象的，通过</a:t>
            </a:r>
            <a:r>
              <a:rPr kumimoji="1" lang="en-US" altLang="zh-CN"/>
              <a:t>ClassLoader</a:t>
            </a:r>
            <a:r>
              <a:rPr kumimoji="1" lang="zh-CN" altLang="en-US"/>
              <a:t>去</a:t>
            </a:r>
            <a:r>
              <a:rPr kumimoji="1" lang="en-US" altLang="zh-CN"/>
              <a:t>loadClass</a:t>
            </a:r>
            <a:r>
              <a:rPr kumimoji="1" lang="zh-CN" altLang="en-US"/>
              <a:t>，得到</a:t>
            </a:r>
            <a:r>
              <a:rPr kumimoji="1" lang="en-US" altLang="zh-CN"/>
              <a:t>Class</a:t>
            </a:r>
            <a:r>
              <a:rPr kumimoji="1" lang="zh-CN" altLang="en-US"/>
              <a:t>对象，然后通过</a:t>
            </a:r>
            <a:r>
              <a:rPr kumimoji="1" lang="en-US" altLang="zh-CN"/>
              <a:t>newInstance</a:t>
            </a:r>
            <a:r>
              <a:rPr kumimoji="1" lang="zh-CN" altLang="en-US"/>
              <a:t>调用构造函数得到</a:t>
            </a:r>
            <a:r>
              <a:rPr kumimoji="1" lang="en-US" altLang="zh-CN"/>
              <a:t>Application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r>
              <a:rPr kumimoji="1" lang="zh-CN" altLang="en-US"/>
              <a:t>再给这个</a:t>
            </a:r>
            <a:r>
              <a:rPr kumimoji="1" lang="en-US" altLang="zh-CN"/>
              <a:t>Application</a:t>
            </a:r>
            <a:r>
              <a:rPr kumimoji="1" lang="zh-CN" altLang="en-US"/>
              <a:t>附加一个上下文</a:t>
            </a:r>
            <a:r>
              <a:rPr kumimoji="1" lang="en-US" altLang="zh-CN"/>
              <a:t>Context</a:t>
            </a:r>
            <a:r>
              <a:rPr kumimoji="1" lang="zh-CN" altLang="en-US"/>
              <a:t>，这里面其实调的就是</a:t>
            </a:r>
            <a:r>
              <a:rPr kumimoji="1" lang="en-US" altLang="zh-CN"/>
              <a:t>attachBaseContext</a:t>
            </a:r>
            <a:r>
              <a:rPr kumimoji="1" lang="zh-CN" altLang="en-US"/>
              <a:t>，这个函数是干嘛的呢？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04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要搞清楚这个</a:t>
            </a:r>
            <a:r>
              <a:rPr kumimoji="1" lang="en-US" altLang="zh-CN"/>
              <a:t>attachBaseContext</a:t>
            </a:r>
            <a:r>
              <a:rPr kumimoji="1" lang="zh-CN" altLang="en-US"/>
              <a:t>，咱们得先了解</a:t>
            </a:r>
            <a:r>
              <a:rPr kumimoji="1" lang="en-US" altLang="zh-CN"/>
              <a:t>Application</a:t>
            </a:r>
            <a:r>
              <a:rPr kumimoji="1" lang="zh-CN" altLang="en-US"/>
              <a:t>的类继承关系，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Application</a:t>
            </a:r>
            <a:r>
              <a:rPr kumimoji="1" lang="zh-CN" altLang="en-US"/>
              <a:t>是继承</a:t>
            </a:r>
            <a:r>
              <a:rPr kumimoji="1" lang="en-US" altLang="zh-CN"/>
              <a:t>ContextWrapper</a:t>
            </a:r>
            <a:r>
              <a:rPr kumimoji="1" lang="zh-CN" altLang="en-US"/>
              <a:t>的，</a:t>
            </a:r>
            <a:r>
              <a:rPr kumimoji="1" lang="en-US" altLang="zh-CN"/>
              <a:t>ContextWrapper</a:t>
            </a:r>
            <a:r>
              <a:rPr kumimoji="1" lang="zh-CN" altLang="en-US"/>
              <a:t>是继承</a:t>
            </a:r>
            <a:r>
              <a:rPr kumimoji="1" lang="en-US" altLang="zh-CN"/>
              <a:t>Context</a:t>
            </a:r>
            <a:r>
              <a:rPr kumimoji="1" lang="zh-CN" altLang="en-US"/>
              <a:t>的，</a:t>
            </a:r>
            <a:r>
              <a:rPr kumimoji="1" lang="en-US" altLang="zh-CN"/>
              <a:t>attachBaseContext</a:t>
            </a:r>
            <a:r>
              <a:rPr kumimoji="1" lang="zh-CN" altLang="en-US"/>
              <a:t>是设置</a:t>
            </a:r>
            <a:r>
              <a:rPr kumimoji="1" lang="en-US" altLang="zh-CN"/>
              <a:t>ContextWrapper</a:t>
            </a:r>
            <a:r>
              <a:rPr kumimoji="1" lang="zh-CN" altLang="en-US"/>
              <a:t>里面的</a:t>
            </a:r>
            <a:r>
              <a:rPr kumimoji="1" lang="en-US" altLang="zh-CN"/>
              <a:t>Context</a:t>
            </a:r>
            <a:r>
              <a:rPr kumimoji="1" lang="zh-CN" altLang="en-US"/>
              <a:t>类。</a:t>
            </a:r>
            <a:endParaRPr kumimoji="1" lang="en-US" altLang="zh-CN"/>
          </a:p>
          <a:p>
            <a:r>
              <a:rPr kumimoji="1" lang="en-US" altLang="zh-CN"/>
              <a:t>ContextWrapper</a:t>
            </a:r>
            <a:r>
              <a:rPr kumimoji="1" lang="zh-CN" altLang="en-US"/>
              <a:t>自己就是一个</a:t>
            </a:r>
            <a:r>
              <a:rPr kumimoji="1" lang="en-US" altLang="zh-CN"/>
              <a:t>Context</a:t>
            </a:r>
            <a:r>
              <a:rPr kumimoji="1" lang="zh-CN" altLang="en-US"/>
              <a:t>，怎么里面还包一个</a:t>
            </a:r>
            <a:r>
              <a:rPr kumimoji="1" lang="en-US" altLang="zh-CN"/>
              <a:t>Context</a:t>
            </a:r>
            <a:r>
              <a:rPr kumimoji="1" lang="zh-CN" altLang="en-US"/>
              <a:t>，为什么呀，我们看到，关于</a:t>
            </a:r>
            <a:r>
              <a:rPr kumimoji="1" lang="en-US" altLang="zh-CN"/>
              <a:t>Context</a:t>
            </a:r>
            <a:r>
              <a:rPr kumimoji="1" lang="zh-CN" altLang="en-US"/>
              <a:t>的所有调用，都丢给了里面这个</a:t>
            </a:r>
            <a:r>
              <a:rPr kumimoji="1" lang="en-US" altLang="zh-CN"/>
              <a:t>Context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这是个典型的静态代理。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81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5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4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27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4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5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4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3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11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0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8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C51C-68C2-3744-80FC-52DED24F370F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33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7E5B-EA00-274F-8204-AD0EC8B6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11647"/>
            <a:ext cx="6858000" cy="520208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</p:spTree>
    <p:extLst>
      <p:ext uri="{BB962C8B-B14F-4D97-AF65-F5344CB8AC3E}">
        <p14:creationId xmlns:p14="http://schemas.microsoft.com/office/powerpoint/2010/main" val="43556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5F2ADF-846F-9748-BB79-1A85C781ECFF}"/>
              </a:ext>
            </a:extLst>
          </p:cNvPr>
          <p:cNvSpPr/>
          <p:nvPr/>
        </p:nvSpPr>
        <p:spPr>
          <a:xfrm>
            <a:off x="1618808" y="483580"/>
            <a:ext cx="5906385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4E8E7B-6DD4-3447-8D35-62AA482097DA}"/>
              </a:ext>
            </a:extLst>
          </p:cNvPr>
          <p:cNvSpPr/>
          <p:nvPr/>
        </p:nvSpPr>
        <p:spPr>
          <a:xfrm>
            <a:off x="1618808" y="1889666"/>
            <a:ext cx="5906385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Context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base)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base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getBaseContext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147E9D8-7C1F-1C42-99BB-EC32C0E5ACD5}"/>
              </a:ext>
            </a:extLst>
          </p:cNvPr>
          <p:cNvCxnSpPr/>
          <p:nvPr/>
        </p:nvCxnSpPr>
        <p:spPr>
          <a:xfrm flipH="1">
            <a:off x="4423144" y="808074"/>
            <a:ext cx="1733107" cy="99946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282F3C-7D43-9042-8136-2CEE35F23052}"/>
              </a:ext>
            </a:extLst>
          </p:cNvPr>
          <p:cNvSpPr/>
          <p:nvPr/>
        </p:nvSpPr>
        <p:spPr>
          <a:xfrm>
            <a:off x="1562987" y="32594"/>
            <a:ext cx="6018027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mBase;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getResources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.getResources()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getSystemService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name)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.getSystemService(name)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.startActivity(intent)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6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88999-8489-7740-BC1C-FF8E5367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9608-274F-9D48-8682-7E535FF8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继承关系，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调用顺序，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&lt;init&gt;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onCreate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里包含一个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，调用都委托给他了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9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96F5AE-75E6-9048-AB60-D4D2548F737E}"/>
              </a:ext>
            </a:extLst>
          </p:cNvPr>
          <p:cNvSpPr/>
          <p:nvPr/>
        </p:nvSpPr>
        <p:spPr>
          <a:xfrm>
            <a:off x="494414" y="1612611"/>
            <a:ext cx="8155172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performLaunchActivity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Activity activity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mInstrumentation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.newActivity()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.makeApplication()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appContext = createBaseContextForActivity(r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activity.attach(appContext)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lang="en-US" altLang="zh-CN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activity.onCreate();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28A17D-FD4D-EA4B-9D23-DA3AED175DAA}"/>
              </a:ext>
            </a:extLst>
          </p:cNvPr>
          <p:cNvSpPr/>
          <p:nvPr/>
        </p:nvSpPr>
        <p:spPr>
          <a:xfrm>
            <a:off x="1738425" y="271275"/>
            <a:ext cx="6911161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newActivity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(ClassLoader cl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className)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(Activity)cl.loadClass(className).newInstance()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FDBE4-E8C6-B24C-B6A3-67B44E9DD7D7}"/>
              </a:ext>
            </a:extLst>
          </p:cNvPr>
          <p:cNvSpPr txBox="1"/>
          <p:nvPr/>
        </p:nvSpPr>
        <p:spPr>
          <a:xfrm>
            <a:off x="5877145" y="3703266"/>
            <a:ext cx="24077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ContextImpl(…)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A7B6E4-3797-A34C-BF85-6F5D2EC4D987}"/>
              </a:ext>
            </a:extLst>
          </p:cNvPr>
          <p:cNvCxnSpPr/>
          <p:nvPr/>
        </p:nvCxnSpPr>
        <p:spPr>
          <a:xfrm flipV="1">
            <a:off x="4965405" y="1275907"/>
            <a:ext cx="382772" cy="91440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AB211CA-D61B-BB4C-AD51-85C39EA2A68B}"/>
              </a:ext>
            </a:extLst>
          </p:cNvPr>
          <p:cNvCxnSpPr/>
          <p:nvPr/>
        </p:nvCxnSpPr>
        <p:spPr>
          <a:xfrm>
            <a:off x="5497033" y="3285460"/>
            <a:ext cx="361507" cy="361507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1249F74-CD0A-0544-9D30-21D297F8A15D}"/>
              </a:ext>
            </a:extLst>
          </p:cNvPr>
          <p:cNvSpPr/>
          <p:nvPr/>
        </p:nvSpPr>
        <p:spPr>
          <a:xfrm>
            <a:off x="3200401" y="4257039"/>
            <a:ext cx="3282630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attachBaseContext(context)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4E536F9-C8FB-9445-88B6-7D4DEAD1156E}"/>
              </a:ext>
            </a:extLst>
          </p:cNvPr>
          <p:cNvCxnSpPr/>
          <p:nvPr/>
        </p:nvCxnSpPr>
        <p:spPr>
          <a:xfrm>
            <a:off x="3391786" y="3561907"/>
            <a:ext cx="542261" cy="6656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AC05C8-4EB5-8F40-B2AD-C932986F1253}"/>
              </a:ext>
            </a:extLst>
          </p:cNvPr>
          <p:cNvSpPr/>
          <p:nvPr/>
        </p:nvSpPr>
        <p:spPr>
          <a:xfrm>
            <a:off x="1041991" y="632436"/>
            <a:ext cx="7065336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ContextThemeWrapper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0EFFCB-1EAF-3541-BB8A-FA3A359ABEA5}"/>
              </a:ext>
            </a:extLst>
          </p:cNvPr>
          <p:cNvSpPr/>
          <p:nvPr/>
        </p:nvSpPr>
        <p:spPr>
          <a:xfrm>
            <a:off x="1036674" y="1991746"/>
            <a:ext cx="7070653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ContextThemeWrapper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int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mThemeResource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Resources.Theme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mTheme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LayoutInflater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mInflater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mOverrideConfiguration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mResources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EE0FEEE-A90B-2443-91BF-904EDAC097B9}"/>
              </a:ext>
            </a:extLst>
          </p:cNvPr>
          <p:cNvCxnSpPr/>
          <p:nvPr/>
        </p:nvCxnSpPr>
        <p:spPr>
          <a:xfrm flipH="1">
            <a:off x="3912781" y="1001768"/>
            <a:ext cx="1031359" cy="9899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88999-8489-7740-BC1C-FF8E5367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9608-274F-9D48-8682-7E535FF8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ContextThemeWrapper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调用顺序，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&lt;init&gt;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onCreate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ContextThemeWrapper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主要是为了处理主题相关的事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31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99A0E8-2306-AA4B-90FE-6C5C944DC48E}"/>
              </a:ext>
            </a:extLst>
          </p:cNvPr>
          <p:cNvSpPr/>
          <p:nvPr/>
        </p:nvSpPr>
        <p:spPr>
          <a:xfrm>
            <a:off x="329610" y="586591"/>
            <a:ext cx="8484781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handleCreateService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(CreateServiceData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 service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= (Service) cl.loadClass(data.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).newInstance()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 context = ContextImpl.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createAppContext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packageInfo)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context.setOuterContext(service)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 = packageInfo.makeApplication()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service.attach(context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service.onCreate()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157E56-9526-7249-9933-314690CCC900}"/>
              </a:ext>
            </a:extLst>
          </p:cNvPr>
          <p:cNvSpPr/>
          <p:nvPr/>
        </p:nvSpPr>
        <p:spPr>
          <a:xfrm>
            <a:off x="3072811" y="3541246"/>
            <a:ext cx="3282630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attachBaseContext(context)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DECE41-3BA7-4E45-899A-3B763C3287D1}"/>
              </a:ext>
            </a:extLst>
          </p:cNvPr>
          <p:cNvSpPr txBox="1"/>
          <p:nvPr/>
        </p:nvSpPr>
        <p:spPr>
          <a:xfrm>
            <a:off x="6557628" y="2299768"/>
            <a:ext cx="24077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ContextImpl(…)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130F03-B669-AC4D-B654-20D0E2A34581}"/>
              </a:ext>
            </a:extLst>
          </p:cNvPr>
          <p:cNvCxnSpPr/>
          <p:nvPr/>
        </p:nvCxnSpPr>
        <p:spPr>
          <a:xfrm>
            <a:off x="6049926" y="1988288"/>
            <a:ext cx="507702" cy="3114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BD58087-622B-2941-BFFC-8AAFF04197A7}"/>
              </a:ext>
            </a:extLst>
          </p:cNvPr>
          <p:cNvCxnSpPr/>
          <p:nvPr/>
        </p:nvCxnSpPr>
        <p:spPr>
          <a:xfrm>
            <a:off x="3211033" y="3072809"/>
            <a:ext cx="148855" cy="4253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58CCD81-96FF-8440-A33B-4F00A821CB68}"/>
              </a:ext>
            </a:extLst>
          </p:cNvPr>
          <p:cNvSpPr/>
          <p:nvPr/>
        </p:nvSpPr>
        <p:spPr>
          <a:xfrm>
            <a:off x="329610" y="4416654"/>
            <a:ext cx="7187609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{…}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6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F7284D-8FB5-CD4A-A550-D2496C11C20B}"/>
              </a:ext>
            </a:extLst>
          </p:cNvPr>
          <p:cNvSpPr/>
          <p:nvPr/>
        </p:nvSpPr>
        <p:spPr>
          <a:xfrm>
            <a:off x="839973" y="602242"/>
            <a:ext cx="7464055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BroadcastReceiver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onReceive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CDCFEB5-41AA-D549-8D48-2299D775E776}"/>
              </a:ext>
            </a:extLst>
          </p:cNvPr>
          <p:cNvCxnSpPr/>
          <p:nvPr/>
        </p:nvCxnSpPr>
        <p:spPr>
          <a:xfrm>
            <a:off x="5475767" y="1233377"/>
            <a:ext cx="340242" cy="9569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896E1-800A-CA4A-BD6B-2A20158FF33E}"/>
              </a:ext>
            </a:extLst>
          </p:cNvPr>
          <p:cNvSpPr txBox="1"/>
          <p:nvPr/>
        </p:nvSpPr>
        <p:spPr>
          <a:xfrm>
            <a:off x="4486937" y="2275365"/>
            <a:ext cx="276998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C0297B-2E3F-9847-A3D2-DE7DCBE391F8}"/>
              </a:ext>
            </a:extLst>
          </p:cNvPr>
          <p:cNvSpPr/>
          <p:nvPr/>
        </p:nvSpPr>
        <p:spPr>
          <a:xfrm>
            <a:off x="839973" y="3197588"/>
            <a:ext cx="7464054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mContext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FD1A372-C36C-124D-B972-EB1CCA372666}"/>
              </a:ext>
            </a:extLst>
          </p:cNvPr>
          <p:cNvCxnSpPr/>
          <p:nvPr/>
        </p:nvCxnSpPr>
        <p:spPr>
          <a:xfrm>
            <a:off x="3317358" y="3795822"/>
            <a:ext cx="648586" cy="4784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4C27E49-3810-4A49-AA00-FE83385DED10}"/>
              </a:ext>
            </a:extLst>
          </p:cNvPr>
          <p:cNvSpPr txBox="1"/>
          <p:nvPr/>
        </p:nvSpPr>
        <p:spPr>
          <a:xfrm>
            <a:off x="3554816" y="4295553"/>
            <a:ext cx="174086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谁的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6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2CC09-1FB5-2B45-9DCA-6C0FF7E1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回答这么几个问题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4D2D-3889-2B4E-9710-2782AE47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应用里面有多少个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？不同的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应用组件的构造，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调用顺序？</a:t>
            </a:r>
          </a:p>
        </p:txBody>
      </p:sp>
    </p:spTree>
    <p:extLst>
      <p:ext uri="{BB962C8B-B14F-4D97-AF65-F5344CB8AC3E}">
        <p14:creationId xmlns:p14="http://schemas.microsoft.com/office/powerpoint/2010/main" val="26042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6CCE8-02FD-364D-9814-BDC8B478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B607-31EC-B541-B2B0-C7A39BDE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说清楚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说出应用中有几种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，各自继承关系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说一下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的初始化流程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D7A49B-CEA6-FA4E-8C5A-07AE9A4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28" y="1442320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6A3886-32DB-BC46-9E8F-2C386C45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09" y="2179511"/>
            <a:ext cx="533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CE2D27-D564-BE48-99A3-262C58EF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21" y="287417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64AA1-03BE-0940-823B-0A47F2FE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2D969-9E60-7147-AB83-DE938529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初始化流程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深入理解不同应用组件之间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6964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E99ECF1-2EAB-BD48-A068-C61D9B8B213D}"/>
              </a:ext>
            </a:extLst>
          </p:cNvPr>
          <p:cNvSpPr txBox="1">
            <a:spLocks/>
          </p:cNvSpPr>
          <p:nvPr/>
        </p:nvSpPr>
        <p:spPr>
          <a:xfrm>
            <a:off x="628650" y="207466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有什么作用？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712E41-1F87-BD4E-9FD7-40A0C935293D}"/>
              </a:ext>
            </a:extLst>
          </p:cNvPr>
          <p:cNvSpPr txBox="1"/>
          <p:nvPr/>
        </p:nvSpPr>
        <p:spPr>
          <a:xfrm>
            <a:off x="591326" y="2699504"/>
            <a:ext cx="17683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B74091-78D1-484A-8A5A-87B70264DF80}"/>
              </a:ext>
            </a:extLst>
          </p:cNvPr>
          <p:cNvSpPr/>
          <p:nvPr/>
        </p:nvSpPr>
        <p:spPr>
          <a:xfrm>
            <a:off x="1641421" y="3563703"/>
            <a:ext cx="1436547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0CF98C-EE1B-974F-BD0F-AF9DE9564CB6}"/>
              </a:ext>
            </a:extLst>
          </p:cNvPr>
          <p:cNvSpPr txBox="1"/>
          <p:nvPr/>
        </p:nvSpPr>
        <p:spPr>
          <a:xfrm>
            <a:off x="3583075" y="3565499"/>
            <a:ext cx="218136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C92E9C-277B-0D48-88CF-B9BD27C2EDDD}"/>
              </a:ext>
            </a:extLst>
          </p:cNvPr>
          <p:cNvSpPr txBox="1"/>
          <p:nvPr/>
        </p:nvSpPr>
        <p:spPr>
          <a:xfrm>
            <a:off x="7698304" y="2699504"/>
            <a:ext cx="98777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75079F-CD0D-D342-81DF-E7B1FB9E05B0}"/>
              </a:ext>
            </a:extLst>
          </p:cNvPr>
          <p:cNvSpPr txBox="1"/>
          <p:nvPr/>
        </p:nvSpPr>
        <p:spPr>
          <a:xfrm>
            <a:off x="6269548" y="3563703"/>
            <a:ext cx="20858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PackageManager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983E67E-8622-9A47-B05F-34B285F3A76E}"/>
              </a:ext>
            </a:extLst>
          </p:cNvPr>
          <p:cNvSpPr/>
          <p:nvPr/>
        </p:nvSpPr>
        <p:spPr>
          <a:xfrm>
            <a:off x="3801262" y="329672"/>
            <a:ext cx="1744992" cy="1744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B8950A5-0365-4A4F-88E8-4728A02487A7}"/>
              </a:ext>
            </a:extLst>
          </p:cNvPr>
          <p:cNvCxnSpPr/>
          <p:nvPr/>
        </p:nvCxnSpPr>
        <p:spPr>
          <a:xfrm flipH="1">
            <a:off x="2073349" y="1616149"/>
            <a:ext cx="1648046" cy="9556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B5CE29E-F642-4947-A3EF-BE2051AFEDC5}"/>
              </a:ext>
            </a:extLst>
          </p:cNvPr>
          <p:cNvCxnSpPr>
            <a:cxnSpLocks/>
          </p:cNvCxnSpPr>
          <p:nvPr/>
        </p:nvCxnSpPr>
        <p:spPr>
          <a:xfrm flipH="1">
            <a:off x="2958577" y="1864246"/>
            <a:ext cx="915218" cy="163387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A5144DB-EE23-7944-AFEF-6DAF52F09CD3}"/>
              </a:ext>
            </a:extLst>
          </p:cNvPr>
          <p:cNvCxnSpPr>
            <a:cxnSpLocks/>
          </p:cNvCxnSpPr>
          <p:nvPr/>
        </p:nvCxnSpPr>
        <p:spPr>
          <a:xfrm>
            <a:off x="4686077" y="2124767"/>
            <a:ext cx="0" cy="137334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110C889-1D79-4049-97B4-49D8CE580399}"/>
              </a:ext>
            </a:extLst>
          </p:cNvPr>
          <p:cNvCxnSpPr>
            <a:cxnSpLocks/>
          </p:cNvCxnSpPr>
          <p:nvPr/>
        </p:nvCxnSpPr>
        <p:spPr>
          <a:xfrm>
            <a:off x="5652700" y="1847666"/>
            <a:ext cx="750910" cy="165045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D7A565A-105B-7645-A329-BAF2BC025A97}"/>
              </a:ext>
            </a:extLst>
          </p:cNvPr>
          <p:cNvCxnSpPr>
            <a:cxnSpLocks/>
          </p:cNvCxnSpPr>
          <p:nvPr/>
        </p:nvCxnSpPr>
        <p:spPr>
          <a:xfrm>
            <a:off x="5866651" y="1616149"/>
            <a:ext cx="2065237" cy="9556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2CC09-1FB5-2B45-9DCA-6C0FF7E1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回答这么几个问题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4D2D-3889-2B4E-9710-2782AE47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应用里面有多少个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？不同的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应用组件的构造，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调用顺序？</a:t>
            </a:r>
          </a:p>
        </p:txBody>
      </p:sp>
    </p:spTree>
    <p:extLst>
      <p:ext uri="{BB962C8B-B14F-4D97-AF65-F5344CB8AC3E}">
        <p14:creationId xmlns:p14="http://schemas.microsoft.com/office/powerpoint/2010/main" val="29950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AF18DA-FC01-4A4E-B02A-CBD905502E99}"/>
              </a:ext>
            </a:extLst>
          </p:cNvPr>
          <p:cNvSpPr/>
          <p:nvPr/>
        </p:nvSpPr>
        <p:spPr>
          <a:xfrm>
            <a:off x="524741" y="678924"/>
            <a:ext cx="8094518" cy="406265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/**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 Interface to global information about an application environment. </a:t>
            </a: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 abstract class whose implementation is provided by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</a:t>
            </a: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 It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allows access to application-specific resources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>
              <a:solidFill>
                <a:srgbClr val="6297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 classes, as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well as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up-calls for application-level operations such</a:t>
            </a: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 launching activities,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broadcasting and receiving intents, etc.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getResources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lang="en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getSystemService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name)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sendBroadcast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FEDEC4-D2FE-9944-B4BE-D6C9736F2410}"/>
              </a:ext>
            </a:extLst>
          </p:cNvPr>
          <p:cNvSpPr/>
          <p:nvPr/>
        </p:nvSpPr>
        <p:spPr>
          <a:xfrm>
            <a:off x="818707" y="863590"/>
            <a:ext cx="7506586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ResourcesManager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mResourcesManager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mResources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Resources.Theme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mTheme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PackageManager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mPackageManager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Object[]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mServiceCache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			SystemServiceRegistry.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createServiceCache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44FA0FA-972F-5741-BF9D-E5D3C8AF46ED}"/>
              </a:ext>
            </a:extLst>
          </p:cNvPr>
          <p:cNvCxnSpPr>
            <a:cxnSpLocks/>
          </p:cNvCxnSpPr>
          <p:nvPr/>
        </p:nvCxnSpPr>
        <p:spPr>
          <a:xfrm>
            <a:off x="707569" y="2571750"/>
            <a:ext cx="160906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6A6B1A5-CCE5-094A-839F-8170D0A9F663}"/>
              </a:ext>
            </a:extLst>
          </p:cNvPr>
          <p:cNvSpPr txBox="1"/>
          <p:nvPr/>
        </p:nvSpPr>
        <p:spPr>
          <a:xfrm>
            <a:off x="677409" y="2147207"/>
            <a:ext cx="160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1C72AE-32FB-BE4B-A249-4AE700332088}"/>
              </a:ext>
            </a:extLst>
          </p:cNvPr>
          <p:cNvSpPr/>
          <p:nvPr/>
        </p:nvSpPr>
        <p:spPr>
          <a:xfrm>
            <a:off x="2383035" y="1058636"/>
            <a:ext cx="1480457" cy="302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893B5-43E3-154E-83EB-B0C25697F702}"/>
              </a:ext>
            </a:extLst>
          </p:cNvPr>
          <p:cNvSpPr/>
          <p:nvPr/>
        </p:nvSpPr>
        <p:spPr>
          <a:xfrm>
            <a:off x="6173138" y="1058636"/>
            <a:ext cx="1480457" cy="302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1188FF5-E7DC-7145-A5CC-BA59D1259925}"/>
              </a:ext>
            </a:extLst>
          </p:cNvPr>
          <p:cNvCxnSpPr>
            <a:cxnSpLocks/>
          </p:cNvCxnSpPr>
          <p:nvPr/>
        </p:nvCxnSpPr>
        <p:spPr>
          <a:xfrm>
            <a:off x="3985108" y="1820636"/>
            <a:ext cx="205670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25C7EE2-7504-B64A-A8C6-98E967D059EC}"/>
              </a:ext>
            </a:extLst>
          </p:cNvPr>
          <p:cNvSpPr txBox="1"/>
          <p:nvPr/>
        </p:nvSpPr>
        <p:spPr>
          <a:xfrm>
            <a:off x="4360439" y="142052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我启动好了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15068F0-EFE4-7A4A-BCDE-D26ECA3F1C11}"/>
              </a:ext>
            </a:extLst>
          </p:cNvPr>
          <p:cNvCxnSpPr>
            <a:cxnSpLocks/>
          </p:cNvCxnSpPr>
          <p:nvPr/>
        </p:nvCxnSpPr>
        <p:spPr>
          <a:xfrm flipH="1">
            <a:off x="3985109" y="3172925"/>
            <a:ext cx="205670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4F333DF-D153-8646-98E4-EF746DDE65FF}"/>
              </a:ext>
            </a:extLst>
          </p:cNvPr>
          <p:cNvSpPr txBox="1"/>
          <p:nvPr/>
        </p:nvSpPr>
        <p:spPr>
          <a:xfrm>
            <a:off x="3941561" y="277251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4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796F5B-2124-CD41-AC6F-807CE74EEA48}"/>
              </a:ext>
            </a:extLst>
          </p:cNvPr>
          <p:cNvSpPr/>
          <p:nvPr/>
        </p:nvSpPr>
        <p:spPr>
          <a:xfrm>
            <a:off x="457200" y="333069"/>
            <a:ext cx="8229602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handleBindApplication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(AppBindData data)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Application app = 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.makeApplication(...)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mInitialApplication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app.onCreate()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8F41D88-8A10-0145-8140-F6D90F3FE294}"/>
              </a:ext>
            </a:extLst>
          </p:cNvPr>
          <p:cNvCxnSpPr>
            <a:cxnSpLocks/>
          </p:cNvCxnSpPr>
          <p:nvPr/>
        </p:nvCxnSpPr>
        <p:spPr>
          <a:xfrm>
            <a:off x="3721395" y="913069"/>
            <a:ext cx="540534" cy="2937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A2ACE79-D138-9949-91D7-2DF23748C590}"/>
              </a:ext>
            </a:extLst>
          </p:cNvPr>
          <p:cNvSpPr txBox="1"/>
          <p:nvPr/>
        </p:nvSpPr>
        <p:spPr>
          <a:xfrm>
            <a:off x="4261929" y="1206868"/>
            <a:ext cx="143654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315578-57D0-5B42-B336-503586267088}"/>
              </a:ext>
            </a:extLst>
          </p:cNvPr>
          <p:cNvSpPr/>
          <p:nvPr/>
        </p:nvSpPr>
        <p:spPr>
          <a:xfrm>
            <a:off x="457199" y="2717147"/>
            <a:ext cx="8229603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makeApplication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ContextImpl appContext = ContextImpl.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createAppContext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app;</a:t>
            </a:r>
          </a:p>
          <a:p>
            <a:r>
              <a:rPr lang="zh-CN" altLang="en-US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mActivityThread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mInstrumentation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.newApplication(appContext)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appContext.setOuterContext(app)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836025B-A172-154B-B6B3-C462AF01EF3B}"/>
              </a:ext>
            </a:extLst>
          </p:cNvPr>
          <p:cNvCxnSpPr/>
          <p:nvPr/>
        </p:nvCxnSpPr>
        <p:spPr>
          <a:xfrm flipH="1">
            <a:off x="3593805" y="2087395"/>
            <a:ext cx="255181" cy="6297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563CFF3-711B-9E47-BD4F-56231BE3D6E4}"/>
              </a:ext>
            </a:extLst>
          </p:cNvPr>
          <p:cNvSpPr txBox="1"/>
          <p:nvPr/>
        </p:nvSpPr>
        <p:spPr>
          <a:xfrm>
            <a:off x="6047267" y="2241687"/>
            <a:ext cx="24077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ContextImpl(…)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72C171D-EA4B-344A-9E45-E75970EEA60B}"/>
              </a:ext>
            </a:extLst>
          </p:cNvPr>
          <p:cNvCxnSpPr/>
          <p:nvPr/>
        </p:nvCxnSpPr>
        <p:spPr>
          <a:xfrm flipV="1">
            <a:off x="6047267" y="2621652"/>
            <a:ext cx="268473" cy="4086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D9EF56-981D-5347-8C46-053E610FCBBB}"/>
              </a:ext>
            </a:extLst>
          </p:cNvPr>
          <p:cNvSpPr/>
          <p:nvPr/>
        </p:nvSpPr>
        <p:spPr>
          <a:xfrm>
            <a:off x="1089837" y="577341"/>
            <a:ext cx="6964326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(ClassLoader cl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className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context)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(cl.loadClass(className)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13267-CDA0-A24A-BBB0-3F0D01C44DA2}"/>
              </a:ext>
            </a:extLst>
          </p:cNvPr>
          <p:cNvSpPr/>
          <p:nvPr/>
        </p:nvSpPr>
        <p:spPr>
          <a:xfrm>
            <a:off x="1089837" y="2693773"/>
            <a:ext cx="6964326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(Class&lt;?&gt;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context)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Application app = (Application)clazz.newInstance()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app.attach(context)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9465CF8-64E6-E641-AE2C-78000EBB6F02}"/>
              </a:ext>
            </a:extLst>
          </p:cNvPr>
          <p:cNvCxnSpPr>
            <a:cxnSpLocks/>
          </p:cNvCxnSpPr>
          <p:nvPr/>
        </p:nvCxnSpPr>
        <p:spPr>
          <a:xfrm>
            <a:off x="3040912" y="2086568"/>
            <a:ext cx="116958" cy="57024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A77A137-6F44-D34D-9CB1-EF754ED180B7}"/>
              </a:ext>
            </a:extLst>
          </p:cNvPr>
          <p:cNvSpPr/>
          <p:nvPr/>
        </p:nvSpPr>
        <p:spPr>
          <a:xfrm>
            <a:off x="4061638" y="3906941"/>
            <a:ext cx="3282630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attachBaseContext(context)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A40886F-3065-9646-A542-5F25E1631391}"/>
              </a:ext>
            </a:extLst>
          </p:cNvPr>
          <p:cNvCxnSpPr/>
          <p:nvPr/>
        </p:nvCxnSpPr>
        <p:spPr>
          <a:xfrm>
            <a:off x="3232301" y="3817089"/>
            <a:ext cx="786809" cy="27644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1679</Words>
  <Application>Microsoft Macintosh PowerPoint</Application>
  <PresentationFormat>全屏显示(16:9)</PresentationFormat>
  <Paragraphs>168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谈谈你对Context的理解</vt:lpstr>
      <vt:lpstr>这道题想考察什么？</vt:lpstr>
      <vt:lpstr>PowerPoint 演示文稿</vt:lpstr>
      <vt:lpstr>回答这么几个问题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Application的结论</vt:lpstr>
      <vt:lpstr>PowerPoint 演示文稿</vt:lpstr>
      <vt:lpstr>PowerPoint 演示文稿</vt:lpstr>
      <vt:lpstr>Activity的结论</vt:lpstr>
      <vt:lpstr>PowerPoint 演示文稿</vt:lpstr>
      <vt:lpstr>PowerPoint 演示文稿</vt:lpstr>
      <vt:lpstr>回答这么几个问题</vt:lpstr>
      <vt:lpstr>谈谈你对Context的理解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谈谈对Context的理解</dc:title>
  <dc:creator>Microsoft Office User</dc:creator>
  <cp:lastModifiedBy>Microsoft Office User</cp:lastModifiedBy>
  <cp:revision>233</cp:revision>
  <dcterms:created xsi:type="dcterms:W3CDTF">2019-03-06T12:20:04Z</dcterms:created>
  <dcterms:modified xsi:type="dcterms:W3CDTF">2019-03-13T12:07:59Z</dcterms:modified>
</cp:coreProperties>
</file>