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59" r:id="rId5"/>
    <p:sldId id="283" r:id="rId6"/>
    <p:sldId id="285" r:id="rId7"/>
    <p:sldId id="284" r:id="rId8"/>
    <p:sldId id="261" r:id="rId9"/>
    <p:sldId id="279" r:id="rId10"/>
    <p:sldId id="280" r:id="rId11"/>
    <p:sldId id="281" r:id="rId12"/>
    <p:sldId id="270" r:id="rId13"/>
    <p:sldId id="271" r:id="rId14"/>
    <p:sldId id="282" r:id="rId15"/>
    <p:sldId id="262" r:id="rId16"/>
    <p:sldId id="263" r:id="rId17"/>
    <p:sldId id="264" r:id="rId18"/>
    <p:sldId id="265" r:id="rId19"/>
    <p:sldId id="272" r:id="rId20"/>
    <p:sldId id="269" r:id="rId21"/>
    <p:sldId id="27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516"/>
  </p:normalViewPr>
  <p:slideViewPr>
    <p:cSldViewPr snapToGrid="0" snapToObjects="1">
      <p:cViewPr varScale="1">
        <p:scale>
          <a:sx n="115" d="100"/>
          <a:sy n="115"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2D299-F2AF-9240-B801-D6BC317C4742}" type="datetimeFigureOut">
              <a:t>2019/3/10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单击此处编辑母版文本样式
二级
三级
四级
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872F5-4473-C04C-A64D-A8C4458C731E}" type="slidenum">
              <a:t>‹#›</a:t>
            </a:fld>
            <a:endParaRPr kumimoji="1" lang="zh-CN" altLang="en-US"/>
          </a:p>
        </p:txBody>
      </p:sp>
    </p:spTree>
    <p:extLst>
      <p:ext uri="{BB962C8B-B14F-4D97-AF65-F5344CB8AC3E}">
        <p14:creationId xmlns:p14="http://schemas.microsoft.com/office/powerpoint/2010/main" val="192126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我们来看下这个题目，说说应用的冷启动流程，</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为什么面试特别喜欢问到这个问题呢，是因为现在很多应用都需要优化启动性能，所以了解一下应用的启动流程是非常有必要的。</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冷启动就是说应用进程还没启动呢，咱们这道题呢讨论点击桌面图标时，应用的冷启动流程。</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t>1</a:t>
            </a:fld>
            <a:endParaRPr kumimoji="1" lang="zh-CN" altLang="en-US"/>
          </a:p>
        </p:txBody>
      </p:sp>
    </p:spTree>
    <p:extLst>
      <p:ext uri="{BB962C8B-B14F-4D97-AF65-F5344CB8AC3E}">
        <p14:creationId xmlns:p14="http://schemas.microsoft.com/office/powerpoint/2010/main" val="427547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a:t>
            </a:r>
            <a:r>
              <a:rPr kumimoji="1" lang="en-US" altLang="zh-CN"/>
              <a:t>openZygoteSocketIfNeeded</a:t>
            </a:r>
            <a:r>
              <a:rPr kumimoji="1" lang="zh-CN" altLang="en-US"/>
              <a:t>这个函数打开</a:t>
            </a:r>
            <a:r>
              <a:rPr kumimoji="1" lang="en-US" altLang="zh-CN"/>
              <a:t>zygote</a:t>
            </a:r>
            <a:r>
              <a:rPr kumimoji="1" lang="zh-CN" altLang="en-US"/>
              <a:t>的</a:t>
            </a:r>
            <a:r>
              <a:rPr kumimoji="1" lang="en-US" altLang="zh-CN"/>
              <a:t>socket</a:t>
            </a:r>
            <a:r>
              <a:rPr kumimoji="1" lang="zh-CN" altLang="en-US"/>
              <a:t>，里面有一个</a:t>
            </a:r>
            <a:r>
              <a:rPr kumimoji="1" lang="en-US" altLang="zh-CN"/>
              <a:t>writer</a:t>
            </a:r>
            <a:r>
              <a:rPr kumimoji="1" lang="zh-CN" altLang="en-US"/>
              <a:t>用于写数据，还有一个</a:t>
            </a:r>
            <a:r>
              <a:rPr kumimoji="1" lang="en-US" altLang="zh-CN"/>
              <a:t>inputStream</a:t>
            </a:r>
            <a:r>
              <a:rPr kumimoji="1" lang="zh-CN" altLang="en-US"/>
              <a:t>用于读数据。这里发送了启动进程的参数之后，再阻塞地读取返回结果。咱们看</a:t>
            </a:r>
            <a:r>
              <a:rPr kumimoji="1" lang="en-US" altLang="zh-CN"/>
              <a:t>zygote</a:t>
            </a:r>
            <a:r>
              <a:rPr kumimoji="1" lang="zh-CN" altLang="en-US"/>
              <a:t>端的处理，处理函数在这个</a:t>
            </a:r>
            <a:r>
              <a:rPr kumimoji="1" lang="en-US" altLang="zh-CN"/>
              <a:t>runonce</a:t>
            </a:r>
            <a:r>
              <a:rPr kumimoji="1" lang="zh-CN" altLang="en-US"/>
              <a:t>里，先读取参数列表，然后</a:t>
            </a:r>
            <a:r>
              <a:rPr kumimoji="1" lang="en-US" altLang="zh-CN"/>
              <a:t>fork</a:t>
            </a:r>
            <a:r>
              <a:rPr kumimoji="1" lang="zh-CN" altLang="en-US"/>
              <a:t>出子进程。</a:t>
            </a:r>
            <a:endParaRPr kumimoji="1" lang="en-US" altLang="zh-CN"/>
          </a:p>
          <a:p>
            <a:endParaRPr kumimoji="1" lang="en-US" altLang="zh-CN"/>
          </a:p>
          <a:p>
            <a:r>
              <a:rPr kumimoji="1" lang="zh-CN" altLang="en-US"/>
              <a:t>然后分别在父进程和子进程里做自己的事，父进程就是给子进程的</a:t>
            </a:r>
            <a:r>
              <a:rPr kumimoji="1" lang="en-US" altLang="zh-CN"/>
              <a:t>pid</a:t>
            </a:r>
            <a:r>
              <a:rPr kumimoji="1" lang="zh-CN" altLang="en-US"/>
              <a:t>通过</a:t>
            </a:r>
            <a:r>
              <a:rPr kumimoji="1" lang="en-US" altLang="zh-CN"/>
              <a:t>socket</a:t>
            </a:r>
            <a:r>
              <a:rPr kumimoji="1" lang="zh-CN" altLang="en-US"/>
              <a:t>返回给</a:t>
            </a:r>
            <a:r>
              <a:rPr kumimoji="1" lang="en-US" altLang="zh-CN"/>
              <a:t>AMS</a:t>
            </a:r>
            <a:r>
              <a:rPr kumimoji="1" lang="zh-CN" altLang="en-US"/>
              <a:t>。</a:t>
            </a:r>
            <a:endParaRPr kumimoji="1" lang="en-US" altLang="zh-CN"/>
          </a:p>
          <a:p>
            <a:r>
              <a:rPr kumimoji="1" lang="zh-CN" altLang="en-US"/>
              <a:t>子进程里会做一些通用的初始化工作，比如启动</a:t>
            </a:r>
            <a:r>
              <a:rPr kumimoji="1" lang="en-US" altLang="zh-CN"/>
              <a:t>binder</a:t>
            </a:r>
            <a:r>
              <a:rPr kumimoji="1" lang="zh-CN" altLang="en-US"/>
              <a:t>线程，之后就会执行应用程序的入口函数，就是</a:t>
            </a:r>
            <a:r>
              <a:rPr kumimoji="1" lang="en-US" altLang="zh-CN"/>
              <a:t>ActivityThread</a:t>
            </a:r>
            <a:r>
              <a:rPr kumimoji="1" lang="zh-CN" altLang="en-US"/>
              <a:t>的</a:t>
            </a:r>
            <a:r>
              <a:rPr kumimoji="1" lang="en-US" altLang="zh-CN"/>
              <a:t>main</a:t>
            </a:r>
            <a:r>
              <a:rPr kumimoji="1" lang="zh-CN" altLang="en-US"/>
              <a:t>函数，</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rPr lang="en-US" altLang="zh-CN"/>
              <a:t>10</a:t>
            </a:fld>
            <a:endParaRPr kumimoji="1" lang="zh-CN" altLang="en-US"/>
          </a:p>
        </p:txBody>
      </p:sp>
    </p:spTree>
    <p:extLst>
      <p:ext uri="{BB962C8B-B14F-4D97-AF65-F5344CB8AC3E}">
        <p14:creationId xmlns:p14="http://schemas.microsoft.com/office/powerpoint/2010/main" val="44263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看起来很简单，这里先准备好主线程的</a:t>
            </a:r>
            <a:r>
              <a:rPr kumimoji="1" lang="en-US" altLang="zh-CN"/>
              <a:t>looper</a:t>
            </a:r>
            <a:r>
              <a:rPr kumimoji="1" lang="zh-CN" altLang="en-US"/>
              <a:t>，然后主角是</a:t>
            </a:r>
            <a:r>
              <a:rPr kumimoji="1" lang="en-US" altLang="zh-CN"/>
              <a:t>ActivityThread</a:t>
            </a:r>
            <a:r>
              <a:rPr kumimoji="1" lang="zh-CN" altLang="en-US"/>
              <a:t>，这个类的构造函数里没什么特别的，关键是这个</a:t>
            </a:r>
            <a:r>
              <a:rPr kumimoji="1" lang="en-US" altLang="zh-CN"/>
              <a:t>attach</a:t>
            </a:r>
            <a:r>
              <a:rPr kumimoji="1" lang="zh-CN" altLang="en-US"/>
              <a:t>函数，就是向</a:t>
            </a:r>
            <a:r>
              <a:rPr kumimoji="1" lang="en-US" altLang="zh-CN"/>
              <a:t>AMS</a:t>
            </a:r>
            <a:r>
              <a:rPr kumimoji="1" lang="zh-CN" altLang="en-US"/>
              <a:t>报道了。</a:t>
            </a:r>
            <a:endParaRPr kumimoji="1" lang="en-US" altLang="zh-CN"/>
          </a:p>
          <a:p>
            <a:r>
              <a:rPr kumimoji="1" lang="zh-CN" altLang="en-US"/>
              <a:t>我们前面说过了，</a:t>
            </a:r>
            <a:r>
              <a:rPr kumimoji="1" lang="en-US" altLang="zh-CN"/>
              <a:t>AMS</a:t>
            </a:r>
            <a:r>
              <a:rPr kumimoji="1" lang="zh-CN" altLang="en-US"/>
              <a:t>向</a:t>
            </a:r>
            <a:r>
              <a:rPr kumimoji="1" lang="en-US" altLang="zh-CN"/>
              <a:t>zygote</a:t>
            </a:r>
            <a:r>
              <a:rPr kumimoji="1" lang="zh-CN" altLang="en-US"/>
              <a:t>发请求启动应用进程的时候，会等待应用进程向他报道的，如果</a:t>
            </a:r>
            <a:r>
              <a:rPr kumimoji="1" lang="en-US" altLang="zh-CN"/>
              <a:t>10s</a:t>
            </a:r>
            <a:r>
              <a:rPr kumimoji="1" lang="zh-CN" altLang="en-US"/>
              <a:t>还没报道，就要开始清理了。这里的</a:t>
            </a:r>
            <a:r>
              <a:rPr kumimoji="1" lang="en-US" altLang="zh-CN"/>
              <a:t>attach</a:t>
            </a:r>
            <a:r>
              <a:rPr kumimoji="1" lang="zh-CN" altLang="en-US"/>
              <a:t>因为是和</a:t>
            </a:r>
            <a:r>
              <a:rPr kumimoji="1" lang="en-US" altLang="zh-CN"/>
              <a:t>AMS</a:t>
            </a:r>
            <a:r>
              <a:rPr kumimoji="1" lang="zh-CN" altLang="en-US"/>
              <a:t>通信，所以涉及到跨进程调用啊，不过我们上一页讲过，在执行这里的入口</a:t>
            </a:r>
            <a:r>
              <a:rPr kumimoji="1" lang="en-US" altLang="zh-CN"/>
              <a:t>main</a:t>
            </a:r>
            <a:r>
              <a:rPr kumimoji="1" lang="zh-CN" altLang="en-US"/>
              <a:t>函数之前，应用进程已经启动好了</a:t>
            </a:r>
            <a:r>
              <a:rPr kumimoji="1" lang="en-US" altLang="zh-CN"/>
              <a:t>Binder</a:t>
            </a:r>
            <a:r>
              <a:rPr kumimoji="1" lang="zh-CN" altLang="en-US"/>
              <a:t>线程。</a:t>
            </a:r>
            <a:endParaRPr kumimoji="1" lang="en-US" altLang="zh-CN"/>
          </a:p>
          <a:p>
            <a:endParaRPr kumimoji="1" lang="en-US" altLang="zh-CN"/>
          </a:p>
          <a:p>
            <a:r>
              <a:rPr kumimoji="1" lang="zh-CN" altLang="en-US"/>
              <a:t>我们看</a:t>
            </a:r>
            <a:r>
              <a:rPr kumimoji="1" lang="en-US" altLang="zh-CN"/>
              <a:t>attach</a:t>
            </a:r>
            <a:r>
              <a:rPr kumimoji="1" lang="zh-CN" altLang="en-US"/>
              <a:t>的实现，</a:t>
            </a:r>
          </a:p>
        </p:txBody>
      </p:sp>
      <p:sp>
        <p:nvSpPr>
          <p:cNvPr id="4" name="灯片编号占位符 3"/>
          <p:cNvSpPr>
            <a:spLocks noGrp="1"/>
          </p:cNvSpPr>
          <p:nvPr>
            <p:ph type="sldNum" sz="quarter" idx="5"/>
          </p:nvPr>
        </p:nvSpPr>
        <p:spPr/>
        <p:txBody>
          <a:bodyPr/>
          <a:lstStyle/>
          <a:p>
            <a:fld id="{CFC872F5-4473-C04C-A64D-A8C4458C731E}" type="slidenum">
              <a:rPr lang="en-US" altLang="zh-CN"/>
              <a:t>11</a:t>
            </a:fld>
            <a:endParaRPr kumimoji="1" lang="zh-CN" altLang="en-US"/>
          </a:p>
        </p:txBody>
      </p:sp>
    </p:spTree>
    <p:extLst>
      <p:ext uri="{BB962C8B-B14F-4D97-AF65-F5344CB8AC3E}">
        <p14:creationId xmlns:p14="http://schemas.microsoft.com/office/powerpoint/2010/main" val="1006413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咱们总结一下，</a:t>
            </a:r>
            <a:endParaRPr kumimoji="1" lang="en-US" altLang="zh-CN"/>
          </a:p>
          <a:p>
            <a:r>
              <a:rPr kumimoji="1" lang="zh-CN" altLang="en-US"/>
              <a:t>首先</a:t>
            </a:r>
            <a:r>
              <a:rPr kumimoji="1" lang="en-US" altLang="zh-CN"/>
              <a:t>AMS</a:t>
            </a:r>
            <a:r>
              <a:rPr kumimoji="1" lang="zh-CN" altLang="en-US"/>
              <a:t>通过</a:t>
            </a:r>
            <a:r>
              <a:rPr kumimoji="1" lang="en-US" altLang="zh-CN"/>
              <a:t>socket</a:t>
            </a:r>
            <a:r>
              <a:rPr kumimoji="1" lang="zh-CN" altLang="en-US"/>
              <a:t>向</a:t>
            </a:r>
            <a:r>
              <a:rPr kumimoji="1" lang="en-US" altLang="zh-CN"/>
              <a:t>Zygote</a:t>
            </a:r>
            <a:r>
              <a:rPr kumimoji="1" lang="zh-CN" altLang="en-US"/>
              <a:t>进程发出启动应用进程的请求，</a:t>
            </a:r>
            <a:r>
              <a:rPr kumimoji="1" lang="en-US" altLang="zh-CN"/>
              <a:t>zygote</a:t>
            </a:r>
            <a:r>
              <a:rPr kumimoji="1" lang="zh-CN" altLang="en-US"/>
              <a:t>收到之后会启动应用进程，这个应用的入口函数是</a:t>
            </a:r>
            <a:r>
              <a:rPr kumimoji="1" lang="en-US" altLang="zh-CN"/>
              <a:t>ActivityThread</a:t>
            </a:r>
            <a:r>
              <a:rPr kumimoji="1" lang="zh-CN" altLang="en-US"/>
              <a:t>类的</a:t>
            </a:r>
            <a:r>
              <a:rPr kumimoji="1" lang="en-US" altLang="zh-CN"/>
              <a:t>main</a:t>
            </a:r>
            <a:r>
              <a:rPr kumimoji="1" lang="zh-CN" altLang="en-US"/>
              <a:t>函数，在里面会调</a:t>
            </a:r>
            <a:r>
              <a:rPr kumimoji="1" lang="en-US" altLang="zh-CN"/>
              <a:t>AMS</a:t>
            </a:r>
            <a:r>
              <a:rPr kumimoji="1" lang="zh-CN" altLang="en-US"/>
              <a:t>的</a:t>
            </a:r>
            <a:r>
              <a:rPr kumimoji="1" lang="en-US" altLang="zh-CN"/>
              <a:t>attachApplication</a:t>
            </a:r>
            <a:r>
              <a:rPr kumimoji="1" lang="zh-CN" altLang="en-US"/>
              <a:t>，给应用自己的</a:t>
            </a:r>
            <a:r>
              <a:rPr kumimoji="1" lang="en-US" altLang="zh-CN"/>
              <a:t>ApplicationThread</a:t>
            </a:r>
            <a:r>
              <a:rPr kumimoji="1" lang="zh-CN" altLang="en-US"/>
              <a:t>这个</a:t>
            </a:r>
            <a:r>
              <a:rPr kumimoji="1" lang="en-US" altLang="zh-CN"/>
              <a:t>binder</a:t>
            </a:r>
            <a:r>
              <a:rPr kumimoji="1" lang="zh-CN" altLang="en-US"/>
              <a:t>句柄注册给</a:t>
            </a:r>
            <a:r>
              <a:rPr kumimoji="1" lang="en-US" altLang="zh-CN"/>
              <a:t>AMS</a:t>
            </a:r>
            <a:r>
              <a:rPr kumimoji="1" lang="zh-CN" altLang="en-US"/>
              <a:t>，便于之后和</a:t>
            </a:r>
            <a:r>
              <a:rPr kumimoji="1" lang="en-US" altLang="zh-CN"/>
              <a:t>AMS</a:t>
            </a:r>
            <a:r>
              <a:rPr kumimoji="1" lang="zh-CN" altLang="en-US"/>
              <a:t>进行双向调用。我们再来看</a:t>
            </a:r>
            <a:r>
              <a:rPr kumimoji="1" lang="en-US" altLang="zh-CN"/>
              <a:t>attachApplication</a:t>
            </a:r>
            <a:r>
              <a:rPr kumimoji="1" lang="zh-CN" altLang="en-US"/>
              <a:t>做了什么？</a:t>
            </a:r>
          </a:p>
        </p:txBody>
      </p:sp>
      <p:sp>
        <p:nvSpPr>
          <p:cNvPr id="4" name="灯片编号占位符 3"/>
          <p:cNvSpPr>
            <a:spLocks noGrp="1"/>
          </p:cNvSpPr>
          <p:nvPr>
            <p:ph type="sldNum" sz="quarter" idx="5"/>
          </p:nvPr>
        </p:nvSpPr>
        <p:spPr/>
        <p:txBody>
          <a:bodyPr/>
          <a:lstStyle/>
          <a:p>
            <a:fld id="{CFC872F5-4473-C04C-A64D-A8C4458C731E}" type="slidenum">
              <a:rPr lang="en-US" altLang="zh-CN"/>
              <a:t>12</a:t>
            </a:fld>
            <a:endParaRPr kumimoji="1" lang="zh-CN" altLang="en-US"/>
          </a:p>
        </p:txBody>
      </p:sp>
    </p:spTree>
    <p:extLst>
      <p:ext uri="{BB962C8B-B14F-4D97-AF65-F5344CB8AC3E}">
        <p14:creationId xmlns:p14="http://schemas.microsoft.com/office/powerpoint/2010/main" val="2202551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AMS</a:t>
            </a:r>
            <a:r>
              <a:rPr kumimoji="1" lang="zh-CN" altLang="en-US"/>
              <a:t>在收到应用发过来的</a:t>
            </a:r>
            <a:r>
              <a:rPr kumimoji="1" lang="en-US" altLang="zh-CN"/>
              <a:t>attachApplication</a:t>
            </a:r>
            <a:r>
              <a:rPr kumimoji="1" lang="zh-CN" altLang="en-US"/>
              <a:t>之后会调到这的</a:t>
            </a:r>
            <a:r>
              <a:rPr kumimoji="1" lang="en-US" altLang="zh-CN"/>
              <a:t>attachApplicationLocked</a:t>
            </a:r>
            <a:r>
              <a:rPr kumimoji="1" lang="zh-CN" altLang="en-US"/>
              <a:t>函数，</a:t>
            </a:r>
            <a:endParaRPr kumimoji="1" lang="en-US" altLang="zh-CN"/>
          </a:p>
          <a:p>
            <a:endParaRPr kumimoji="1" lang="en-US" altLang="zh-CN"/>
          </a:p>
          <a:p>
            <a:r>
              <a:rPr kumimoji="1" lang="zh-CN" altLang="en-US"/>
              <a:t>这首先根据进程</a:t>
            </a:r>
            <a:r>
              <a:rPr kumimoji="1" lang="en-US" altLang="zh-CN"/>
              <a:t>pid</a:t>
            </a:r>
            <a:r>
              <a:rPr kumimoji="1" lang="zh-CN" altLang="en-US"/>
              <a:t>查到应用进程的</a:t>
            </a:r>
            <a:r>
              <a:rPr kumimoji="1" lang="en-US" altLang="zh-CN"/>
              <a:t>ProcessRecord</a:t>
            </a:r>
            <a:r>
              <a:rPr kumimoji="1" lang="zh-CN" altLang="en-US"/>
              <a:t>，然后等待</a:t>
            </a:r>
            <a:r>
              <a:rPr kumimoji="1" lang="en-US" altLang="zh-CN"/>
              <a:t>content</a:t>
            </a:r>
            <a:r>
              <a:rPr kumimoji="1" lang="zh-CN" altLang="en-US"/>
              <a:t> </a:t>
            </a:r>
            <a:r>
              <a:rPr kumimoji="1" lang="en-US" altLang="zh-CN"/>
              <a:t>provider</a:t>
            </a:r>
            <a:r>
              <a:rPr kumimoji="1" lang="zh-CN" altLang="en-US"/>
              <a:t>发布超时，下面的</a:t>
            </a:r>
            <a:r>
              <a:rPr kumimoji="1" lang="en-US" altLang="zh-CN"/>
              <a:t>bindApplication</a:t>
            </a:r>
            <a:r>
              <a:rPr kumimoji="1" lang="zh-CN" altLang="en-US"/>
              <a:t>会调到应用程序里面，里面会启动</a:t>
            </a:r>
            <a:r>
              <a:rPr kumimoji="1" lang="en-US" altLang="zh-CN"/>
              <a:t>provider</a:t>
            </a:r>
            <a:r>
              <a:rPr kumimoji="1" lang="zh-CN" altLang="en-US"/>
              <a:t>，然后注册到</a:t>
            </a:r>
            <a:r>
              <a:rPr kumimoji="1" lang="en-US" altLang="zh-CN"/>
              <a:t>AMS</a:t>
            </a:r>
            <a:r>
              <a:rPr kumimoji="1" lang="zh-CN" altLang="en-US"/>
              <a:t>，</a:t>
            </a:r>
            <a:r>
              <a:rPr kumimoji="1" lang="en-US" altLang="zh-CN"/>
              <a:t>AMS</a:t>
            </a:r>
            <a:r>
              <a:rPr kumimoji="1" lang="zh-CN" altLang="en-US"/>
              <a:t>等的就是这个。</a:t>
            </a:r>
            <a:r>
              <a:rPr kumimoji="1" lang="en-US" altLang="zh-CN"/>
              <a:t>bindApplication</a:t>
            </a:r>
            <a:r>
              <a:rPr kumimoji="1" lang="zh-CN" altLang="en-US"/>
              <a:t>呢是让应用端去做一些初始化，比如说创建</a:t>
            </a:r>
            <a:r>
              <a:rPr kumimoji="1" lang="en-US" altLang="zh-CN"/>
              <a:t>Application</a:t>
            </a:r>
            <a:r>
              <a:rPr kumimoji="1" lang="zh-CN" altLang="en-US"/>
              <a:t>。下面的三个呢分别是处理</a:t>
            </a:r>
            <a:endParaRPr kumimoji="1" lang="en-US" altLang="zh-CN"/>
          </a:p>
          <a:p>
            <a:r>
              <a:rPr kumimoji="1" lang="zh-CN" altLang="en-US"/>
              <a:t>挂起的一些应用组件。这些应用组件一直等着进程启动呢。</a:t>
            </a:r>
            <a:endParaRPr kumimoji="1" lang="en-US" altLang="zh-CN"/>
          </a:p>
          <a:p>
            <a:endParaRPr kumimoji="1" lang="en-US" altLang="zh-CN"/>
          </a:p>
          <a:p>
            <a:r>
              <a:rPr kumimoji="1" lang="zh-CN" altLang="en-US"/>
              <a:t>咱们这节课只关注</a:t>
            </a:r>
            <a:r>
              <a:rPr kumimoji="1" lang="en-US" altLang="zh-CN"/>
              <a:t>activity</a:t>
            </a:r>
            <a:r>
              <a:rPr kumimoji="1" lang="zh-CN" altLang="en-US"/>
              <a:t>，</a:t>
            </a:r>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r>
              <a:rPr kumimoji="1" lang="zh-CN" altLang="en-US"/>
              <a:t>里面我们暂时只关注这么两件事，一个是</a:t>
            </a:r>
            <a:r>
              <a:rPr kumimoji="1" lang="en-US" altLang="zh-CN"/>
              <a:t>bindApplication</a:t>
            </a:r>
            <a:r>
              <a:rPr kumimoji="1" lang="zh-CN" altLang="en-US"/>
              <a:t>，这个是调到应用端的，让应用端初始化</a:t>
            </a:r>
            <a:r>
              <a:rPr kumimoji="1" lang="en-US" altLang="zh-CN"/>
              <a:t>Application</a:t>
            </a:r>
            <a:r>
              <a:rPr kumimoji="1" lang="zh-CN" altLang="en-US"/>
              <a:t>。下面这个函数就可以用来启动咱们之前因为进程没启动，而暂时搁置的那个</a:t>
            </a:r>
            <a:r>
              <a:rPr kumimoji="1" lang="en-US" altLang="zh-CN"/>
              <a:t>Activity</a:t>
            </a:r>
            <a:r>
              <a:rPr kumimoji="1" lang="zh-CN" altLang="en-US"/>
              <a:t>。</a:t>
            </a:r>
            <a:endParaRPr kumimoji="1" lang="en-US" altLang="zh-CN"/>
          </a:p>
          <a:p>
            <a:endParaRPr kumimoji="1" lang="en-US" altLang="zh-CN"/>
          </a:p>
          <a:p>
            <a:r>
              <a:rPr kumimoji="1" lang="zh-CN" altLang="en-US"/>
              <a:t>这里咱们省略了一些逻辑，直接看重点，首先从历史记录里找到最近的这个</a:t>
            </a:r>
            <a:r>
              <a:rPr kumimoji="1" lang="en-US" altLang="zh-CN"/>
              <a:t>Activity</a:t>
            </a:r>
            <a:r>
              <a:rPr kumimoji="1" lang="zh-CN" altLang="en-US"/>
              <a:t>，然后给他启动起来，调的是</a:t>
            </a:r>
            <a:r>
              <a:rPr kumimoji="1" lang="en-US" altLang="zh-CN"/>
              <a:t>realStartActivityLocked</a:t>
            </a:r>
            <a:r>
              <a:rPr kumimoji="1" lang="zh-CN" altLang="en-US"/>
              <a:t>，我们前面说了，</a:t>
            </a:r>
            <a:endParaRPr kumimoji="1" lang="en-US" altLang="zh-CN"/>
          </a:p>
          <a:p>
            <a:r>
              <a:rPr kumimoji="1" lang="zh-CN" altLang="en-US"/>
              <a:t>这个</a:t>
            </a:r>
            <a:r>
              <a:rPr kumimoji="1" lang="en-US" altLang="zh-CN"/>
              <a:t>realStartActivityLocked</a:t>
            </a:r>
            <a:r>
              <a:rPr kumimoji="1" lang="zh-CN" altLang="en-US"/>
              <a:t>是真正用来启动</a:t>
            </a:r>
            <a:r>
              <a:rPr kumimoji="1" lang="en-US" altLang="zh-CN"/>
              <a:t>Activity</a:t>
            </a:r>
            <a:r>
              <a:rPr kumimoji="1" lang="zh-CN" altLang="en-US"/>
              <a:t>的，我们看下他的实现，</a:t>
            </a:r>
          </a:p>
        </p:txBody>
      </p:sp>
      <p:sp>
        <p:nvSpPr>
          <p:cNvPr id="4" name="灯片编号占位符 3"/>
          <p:cNvSpPr>
            <a:spLocks noGrp="1"/>
          </p:cNvSpPr>
          <p:nvPr>
            <p:ph type="sldNum" sz="quarter" idx="5"/>
          </p:nvPr>
        </p:nvSpPr>
        <p:spPr/>
        <p:txBody>
          <a:bodyPr/>
          <a:lstStyle/>
          <a:p>
            <a:fld id="{CFC872F5-4473-C04C-A64D-A8C4458C731E}" type="slidenum">
              <a:rPr lang="en-US" altLang="zh-CN"/>
              <a:t>13</a:t>
            </a:fld>
            <a:endParaRPr kumimoji="1" lang="zh-CN" altLang="en-US"/>
          </a:p>
        </p:txBody>
      </p:sp>
    </p:spTree>
    <p:extLst>
      <p:ext uri="{BB962C8B-B14F-4D97-AF65-F5344CB8AC3E}">
        <p14:creationId xmlns:p14="http://schemas.microsoft.com/office/powerpoint/2010/main" val="165352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找到前台的</a:t>
            </a:r>
            <a:r>
              <a:rPr kumimoji="1" lang="en-US" altLang="zh-CN"/>
              <a:t>ActivityStack</a:t>
            </a:r>
            <a:r>
              <a:rPr kumimoji="1" lang="zh-CN" altLang="en-US"/>
              <a:t>，然后找到最近的那个</a:t>
            </a:r>
            <a:r>
              <a:rPr kumimoji="1" lang="en-US" altLang="zh-CN"/>
              <a:t>TaskRecord</a:t>
            </a:r>
            <a:r>
              <a:rPr kumimoji="1" lang="zh-CN" altLang="en-US"/>
              <a:t>，启动栈顶的那个</a:t>
            </a:r>
            <a:r>
              <a:rPr kumimoji="1" lang="en-US" altLang="zh-CN"/>
              <a:t>Activity</a:t>
            </a:r>
            <a:r>
              <a:rPr kumimoji="1" lang="zh-CN" altLang="en-US"/>
              <a:t>，这个就是咱们刚要启动的</a:t>
            </a:r>
            <a:r>
              <a:rPr kumimoji="1" lang="en-US" altLang="zh-CN"/>
              <a:t>Activity</a:t>
            </a:r>
            <a:r>
              <a:rPr kumimoji="1" lang="zh-CN" altLang="en-US"/>
              <a:t>，虽然因为进程没启动而耽搁了一下，但是其实数据结构都已经加好了，就等着进程启动了。所以你看这里，进程一启动，就可以拿到准备好的</a:t>
            </a:r>
            <a:r>
              <a:rPr kumimoji="1" lang="en-US" altLang="zh-CN"/>
              <a:t>ActivityRecord</a:t>
            </a:r>
            <a:r>
              <a:rPr kumimoji="1" lang="zh-CN" altLang="en-US"/>
              <a:t>，然后开始真正的启动。</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rPr lang="en-US" altLang="zh-CN"/>
              <a:t>14</a:t>
            </a:fld>
            <a:endParaRPr kumimoji="1" lang="zh-CN" altLang="en-US"/>
          </a:p>
        </p:txBody>
      </p:sp>
    </p:spTree>
    <p:extLst>
      <p:ext uri="{BB962C8B-B14F-4D97-AF65-F5344CB8AC3E}">
        <p14:creationId xmlns:p14="http://schemas.microsoft.com/office/powerpoint/2010/main" val="2152627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这里的</a:t>
            </a:r>
            <a:r>
              <a:rPr kumimoji="1" lang="en-US" altLang="zh-CN"/>
              <a:t>app</a:t>
            </a:r>
            <a:r>
              <a:rPr kumimoji="1" lang="zh-CN" altLang="en-US"/>
              <a:t>是</a:t>
            </a:r>
            <a:r>
              <a:rPr kumimoji="1" lang="en-US" altLang="zh-CN"/>
              <a:t>ProcessRecord</a:t>
            </a:r>
            <a:r>
              <a:rPr kumimoji="1" lang="zh-CN" altLang="en-US"/>
              <a:t>，对应的一个应用进程，</a:t>
            </a:r>
            <a:r>
              <a:rPr kumimoji="1" lang="en-US" altLang="zh-CN"/>
              <a:t>thread</a:t>
            </a:r>
            <a:r>
              <a:rPr kumimoji="1" lang="zh-CN" altLang="en-US"/>
              <a:t>对应的是一个</a:t>
            </a:r>
            <a:r>
              <a:rPr kumimoji="1" lang="en-US" altLang="zh-CN"/>
              <a:t>binder</a:t>
            </a:r>
            <a:r>
              <a:rPr kumimoji="1" lang="zh-CN" altLang="en-US"/>
              <a:t>句柄，类型是</a:t>
            </a:r>
            <a:r>
              <a:rPr kumimoji="1" lang="en-US" altLang="zh-CN"/>
              <a:t>ApplicationThread</a:t>
            </a:r>
            <a:r>
              <a:rPr kumimoji="1" lang="zh-CN" altLang="en-US"/>
              <a:t>，这个是应用进程启动的时候注册给</a:t>
            </a:r>
            <a:r>
              <a:rPr kumimoji="1" lang="en-US" altLang="zh-CN"/>
              <a:t>AMS</a:t>
            </a:r>
            <a:r>
              <a:rPr kumimoji="1" lang="zh-CN" altLang="en-US"/>
              <a:t>的。</a:t>
            </a:r>
            <a:endParaRPr kumimoji="1" lang="en-US" altLang="zh-CN"/>
          </a:p>
          <a:p>
            <a:r>
              <a:rPr kumimoji="1" lang="zh-CN" altLang="en-US"/>
              <a:t>用来干什么的呢，主要是用来给</a:t>
            </a:r>
            <a:r>
              <a:rPr kumimoji="1" lang="en-US" altLang="zh-CN"/>
              <a:t>AMS</a:t>
            </a:r>
            <a:r>
              <a:rPr kumimoji="1" lang="zh-CN" altLang="en-US"/>
              <a:t>向应用发请求的，比如说这的这个</a:t>
            </a:r>
            <a:r>
              <a:rPr kumimoji="1" lang="en-US" altLang="zh-CN"/>
              <a:t>scheduleLaunchActivity</a:t>
            </a:r>
            <a:r>
              <a:rPr kumimoji="1" lang="zh-CN" altLang="en-US"/>
              <a:t>函数，就是由</a:t>
            </a:r>
            <a:r>
              <a:rPr kumimoji="1" lang="en-US" altLang="zh-CN"/>
              <a:t>AMS</a:t>
            </a:r>
            <a:r>
              <a:rPr kumimoji="1" lang="zh-CN" altLang="en-US"/>
              <a:t>主动发起，应用进程来执行的，这个函数什么意思呢，意思就是说你可以开始加载</a:t>
            </a:r>
            <a:r>
              <a:rPr kumimoji="1" lang="en-US" altLang="zh-CN"/>
              <a:t>Activity</a:t>
            </a:r>
            <a:r>
              <a:rPr kumimoji="1" lang="zh-CN" altLang="en-US"/>
              <a:t>了。</a:t>
            </a:r>
            <a:endParaRPr kumimoji="1" lang="en-US" altLang="zh-CN"/>
          </a:p>
          <a:p>
            <a:endParaRPr kumimoji="1" lang="en-US" altLang="zh-CN"/>
          </a:p>
          <a:p>
            <a:r>
              <a:rPr kumimoji="1" lang="zh-CN" altLang="en-US"/>
              <a:t>我们来看一下应用这边是怎么处理的，在收到请求之后，没有立即处理，而是给请求封装成一个消息，丢到主线程。主线程又是怎么处理的呢？</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t>15</a:t>
            </a:fld>
            <a:endParaRPr kumimoji="1" lang="zh-CN" altLang="en-US"/>
          </a:p>
        </p:txBody>
      </p:sp>
    </p:spTree>
    <p:extLst>
      <p:ext uri="{BB962C8B-B14F-4D97-AF65-F5344CB8AC3E}">
        <p14:creationId xmlns:p14="http://schemas.microsoft.com/office/powerpoint/2010/main" val="3383996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这坨代码是主线程收到消息以后的处理过程，</a:t>
            </a:r>
            <a:endParaRPr kumimoji="1" lang="en-US" altLang="zh-CN"/>
          </a:p>
          <a:p>
            <a:r>
              <a:rPr kumimoji="1" lang="zh-CN" altLang="en-US"/>
              <a:t>这个</a:t>
            </a:r>
            <a:r>
              <a:rPr kumimoji="1" lang="en-US" altLang="zh-CN"/>
              <a:t>getPackageInfoNoCheck</a:t>
            </a:r>
            <a:r>
              <a:rPr kumimoji="1" lang="zh-CN" altLang="en-US"/>
              <a:t>函数呢是要生成一个</a:t>
            </a:r>
            <a:r>
              <a:rPr kumimoji="1" lang="en-US" altLang="zh-CN"/>
              <a:t>LoadedApk</a:t>
            </a:r>
            <a:r>
              <a:rPr kumimoji="1" lang="zh-CN" altLang="en-US"/>
              <a:t>对象，这个是保存了</a:t>
            </a:r>
            <a:r>
              <a:rPr kumimoji="1" lang="en-US" altLang="zh-CN"/>
              <a:t>apk</a:t>
            </a:r>
            <a:r>
              <a:rPr kumimoji="1" lang="zh-CN" altLang="en-US"/>
              <a:t>的信息，因为之后创建</a:t>
            </a:r>
            <a:r>
              <a:rPr kumimoji="1" lang="en-US" altLang="zh-CN"/>
              <a:t>Activity</a:t>
            </a:r>
            <a:r>
              <a:rPr kumimoji="1" lang="zh-CN" altLang="en-US"/>
              <a:t>，要用一个</a:t>
            </a:r>
            <a:r>
              <a:rPr kumimoji="1" lang="en-US" altLang="zh-CN"/>
              <a:t>DexClassLoader</a:t>
            </a:r>
            <a:r>
              <a:rPr kumimoji="1" lang="zh-CN" altLang="en-US"/>
              <a:t>，去加载</a:t>
            </a:r>
            <a:r>
              <a:rPr kumimoji="1" lang="en-US" altLang="zh-CN"/>
              <a:t>apk</a:t>
            </a:r>
            <a:r>
              <a:rPr kumimoji="1" lang="zh-CN" altLang="en-US"/>
              <a:t>里面的</a:t>
            </a:r>
            <a:r>
              <a:rPr kumimoji="1" lang="en-US" altLang="zh-CN"/>
              <a:t>Activity</a:t>
            </a:r>
            <a:r>
              <a:rPr kumimoji="1" lang="zh-CN" altLang="en-US"/>
              <a:t>类，所以这里先准备好。</a:t>
            </a:r>
            <a:endParaRPr kumimoji="1" lang="en-US" altLang="zh-CN"/>
          </a:p>
          <a:p>
            <a:endParaRPr kumimoji="1" lang="en-US" altLang="zh-CN"/>
          </a:p>
          <a:p>
            <a:r>
              <a:rPr kumimoji="1" lang="zh-CN" altLang="en-US"/>
              <a:t>接下来调用</a:t>
            </a:r>
            <a:r>
              <a:rPr kumimoji="1" lang="en-US" altLang="zh-CN"/>
              <a:t>handleLaunchActivity</a:t>
            </a:r>
            <a:r>
              <a:rPr kumimoji="1" lang="zh-CN" altLang="en-US"/>
              <a:t>，这个函数就是真正开始创建</a:t>
            </a:r>
            <a:r>
              <a:rPr kumimoji="1" lang="en-US" altLang="zh-CN"/>
              <a:t>Activity</a:t>
            </a:r>
            <a:r>
              <a:rPr kumimoji="1" lang="zh-CN" altLang="en-US"/>
              <a:t>，回调生命周期了。分成两个函数来做的，首先</a:t>
            </a:r>
            <a:r>
              <a:rPr kumimoji="1" lang="en-US" altLang="zh-CN"/>
              <a:t>performLaunchActivity</a:t>
            </a:r>
            <a:r>
              <a:rPr kumimoji="1" lang="zh-CN" altLang="en-US"/>
              <a:t>，</a:t>
            </a:r>
          </a:p>
        </p:txBody>
      </p:sp>
      <p:sp>
        <p:nvSpPr>
          <p:cNvPr id="4" name="灯片编号占位符 3"/>
          <p:cNvSpPr>
            <a:spLocks noGrp="1"/>
          </p:cNvSpPr>
          <p:nvPr>
            <p:ph type="sldNum" sz="quarter" idx="5"/>
          </p:nvPr>
        </p:nvSpPr>
        <p:spPr/>
        <p:txBody>
          <a:bodyPr/>
          <a:lstStyle/>
          <a:p>
            <a:fld id="{CFC872F5-4473-C04C-A64D-A8C4458C731E}" type="slidenum">
              <a:t>16</a:t>
            </a:fld>
            <a:endParaRPr kumimoji="1" lang="zh-CN" altLang="en-US"/>
          </a:p>
        </p:txBody>
      </p:sp>
    </p:spTree>
    <p:extLst>
      <p:ext uri="{BB962C8B-B14F-4D97-AF65-F5344CB8AC3E}">
        <p14:creationId xmlns:p14="http://schemas.microsoft.com/office/powerpoint/2010/main" val="990515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咱们先看看这个</a:t>
            </a:r>
            <a:r>
              <a:rPr kumimoji="1" lang="en-US" altLang="zh-CN"/>
              <a:t>performLaunchActivity</a:t>
            </a:r>
            <a:r>
              <a:rPr kumimoji="1" lang="zh-CN" altLang="en-US"/>
              <a:t>，里面首先创建了一个</a:t>
            </a:r>
            <a:r>
              <a:rPr kumimoji="1" lang="en-US" altLang="zh-CN"/>
              <a:t>Activity</a:t>
            </a:r>
            <a:r>
              <a:rPr kumimoji="1" lang="zh-CN" altLang="en-US"/>
              <a:t>对象，然后下面这个是创建一个</a:t>
            </a:r>
            <a:r>
              <a:rPr kumimoji="1" lang="en-US" altLang="zh-CN"/>
              <a:t>Application</a:t>
            </a:r>
            <a:r>
              <a:rPr kumimoji="1" lang="zh-CN" altLang="en-US"/>
              <a:t>，但是其实这没生效啊，</a:t>
            </a:r>
            <a:r>
              <a:rPr kumimoji="1" lang="en-US" altLang="zh-CN"/>
              <a:t>Application</a:t>
            </a:r>
            <a:r>
              <a:rPr kumimoji="1" lang="zh-CN" altLang="en-US"/>
              <a:t>早在进程启动的时候就已经创建好了，这返回的是之前创建好的那个</a:t>
            </a:r>
            <a:r>
              <a:rPr kumimoji="1" lang="en-US" altLang="zh-CN"/>
              <a:t>Application</a:t>
            </a:r>
            <a:r>
              <a:rPr kumimoji="1" lang="zh-CN" altLang="en-US"/>
              <a:t>。下面呢就是创建上下文，就是</a:t>
            </a:r>
            <a:r>
              <a:rPr kumimoji="1" lang="en-US" altLang="zh-CN"/>
              <a:t>ContextImpl</a:t>
            </a:r>
            <a:r>
              <a:rPr kumimoji="1" lang="zh-CN" altLang="en-US"/>
              <a:t>对象。</a:t>
            </a:r>
            <a:endParaRPr kumimoji="1" lang="en-US" altLang="zh-CN"/>
          </a:p>
          <a:p>
            <a:endParaRPr kumimoji="1" lang="en-US" altLang="zh-CN"/>
          </a:p>
          <a:p>
            <a:r>
              <a:rPr kumimoji="1" lang="zh-CN" altLang="en-US"/>
              <a:t>然后这个</a:t>
            </a:r>
            <a:r>
              <a:rPr kumimoji="1" lang="en-US" altLang="zh-CN"/>
              <a:t>attach</a:t>
            </a:r>
            <a:r>
              <a:rPr kumimoji="1" lang="zh-CN" altLang="en-US"/>
              <a:t>函数是做一些</a:t>
            </a:r>
            <a:r>
              <a:rPr kumimoji="1" lang="en-US" altLang="zh-CN"/>
              <a:t>Activity</a:t>
            </a:r>
            <a:r>
              <a:rPr kumimoji="1" lang="zh-CN" altLang="en-US"/>
              <a:t>的初始化，比如</a:t>
            </a:r>
            <a:r>
              <a:rPr kumimoji="1" lang="en-US" altLang="zh-CN"/>
              <a:t>Context</a:t>
            </a:r>
            <a:r>
              <a:rPr kumimoji="1" lang="zh-CN" altLang="en-US"/>
              <a:t>就是这里面设置的。</a:t>
            </a:r>
            <a:endParaRPr kumimoji="1" lang="en-US" altLang="zh-CN"/>
          </a:p>
          <a:p>
            <a:endParaRPr kumimoji="1" lang="en-US" altLang="zh-CN"/>
          </a:p>
          <a:p>
            <a:r>
              <a:rPr kumimoji="1" lang="zh-CN" altLang="en-US"/>
              <a:t>下面就是调用</a:t>
            </a:r>
            <a:r>
              <a:rPr kumimoji="1" lang="en-US" altLang="zh-CN"/>
              <a:t>Activity</a:t>
            </a:r>
            <a:r>
              <a:rPr kumimoji="1" lang="zh-CN" altLang="en-US"/>
              <a:t>的生命周期了，首先是</a:t>
            </a:r>
            <a:r>
              <a:rPr kumimoji="1" lang="en-US" altLang="zh-CN"/>
              <a:t>onCreate</a:t>
            </a:r>
            <a:r>
              <a:rPr kumimoji="1" lang="zh-CN" altLang="en-US"/>
              <a:t>，然后是</a:t>
            </a:r>
            <a:r>
              <a:rPr kumimoji="1" lang="en-US" altLang="zh-CN"/>
              <a:t>onStart</a:t>
            </a:r>
            <a:r>
              <a:rPr kumimoji="1" lang="zh-CN" altLang="en-US"/>
              <a:t>，这个咱们都熟悉。</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rPr lang="en-US" altLang="zh-CN"/>
              <a:t>17</a:t>
            </a:fld>
            <a:endParaRPr kumimoji="1" lang="zh-CN" altLang="en-US"/>
          </a:p>
        </p:txBody>
      </p:sp>
    </p:spTree>
    <p:extLst>
      <p:ext uri="{BB962C8B-B14F-4D97-AF65-F5344CB8AC3E}">
        <p14:creationId xmlns:p14="http://schemas.microsoft.com/office/powerpoint/2010/main" val="2431756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再来看</a:t>
            </a:r>
            <a:r>
              <a:rPr kumimoji="1" lang="en-US" altLang="zh-CN"/>
              <a:t>handleResumeActivity</a:t>
            </a:r>
            <a:r>
              <a:rPr kumimoji="1" lang="zh-CN" altLang="en-US"/>
              <a:t>，主要有两个任务啊，一个是调用</a:t>
            </a:r>
            <a:r>
              <a:rPr kumimoji="1" lang="en-US" altLang="zh-CN"/>
              <a:t>Activity</a:t>
            </a:r>
            <a:r>
              <a:rPr kumimoji="1" lang="zh-CN" altLang="en-US"/>
              <a:t>的</a:t>
            </a:r>
            <a:r>
              <a:rPr kumimoji="1" lang="en-US" altLang="zh-CN"/>
              <a:t>onResume</a:t>
            </a:r>
            <a:r>
              <a:rPr kumimoji="1" lang="zh-CN" altLang="en-US"/>
              <a:t>生命周期，就是这个</a:t>
            </a:r>
            <a:r>
              <a:rPr kumimoji="1" lang="en-US" altLang="zh-CN"/>
              <a:t>performResumeActivity</a:t>
            </a:r>
          </a:p>
        </p:txBody>
      </p:sp>
      <p:sp>
        <p:nvSpPr>
          <p:cNvPr id="4" name="灯片编号占位符 3"/>
          <p:cNvSpPr>
            <a:spLocks noGrp="1"/>
          </p:cNvSpPr>
          <p:nvPr>
            <p:ph type="sldNum" sz="quarter" idx="5"/>
          </p:nvPr>
        </p:nvSpPr>
        <p:spPr/>
        <p:txBody>
          <a:bodyPr/>
          <a:lstStyle/>
          <a:p>
            <a:fld id="{CFC872F5-4473-C04C-A64D-A8C4458C731E}" type="slidenum">
              <a:rPr lang="en-US" altLang="zh-CN"/>
              <a:t>18</a:t>
            </a:fld>
            <a:endParaRPr kumimoji="1" lang="zh-CN" altLang="en-US"/>
          </a:p>
        </p:txBody>
      </p:sp>
    </p:spTree>
    <p:extLst>
      <p:ext uri="{BB962C8B-B14F-4D97-AF65-F5344CB8AC3E}">
        <p14:creationId xmlns:p14="http://schemas.microsoft.com/office/powerpoint/2010/main" val="1085974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好了，我们总结一下在应用进程里面，</a:t>
            </a:r>
            <a:r>
              <a:rPr kumimoji="1" lang="en-US" altLang="zh-CN"/>
              <a:t>Activity</a:t>
            </a:r>
            <a:r>
              <a:rPr kumimoji="1" lang="zh-CN" altLang="en-US"/>
              <a:t>启动的几个步骤，</a:t>
            </a:r>
            <a:endParaRPr kumimoji="1" lang="en-US" altLang="zh-CN"/>
          </a:p>
          <a:p>
            <a:r>
              <a:rPr kumimoji="1" lang="zh-CN" altLang="en-US"/>
              <a:t>首先通过</a:t>
            </a:r>
            <a:r>
              <a:rPr kumimoji="1" lang="en-US" altLang="zh-CN"/>
              <a:t>ClassLoader</a:t>
            </a:r>
            <a:r>
              <a:rPr kumimoji="1" lang="zh-CN" altLang="en-US"/>
              <a:t>加载</a:t>
            </a:r>
            <a:r>
              <a:rPr kumimoji="1" lang="en-US" altLang="zh-CN"/>
              <a:t>apk</a:t>
            </a:r>
            <a:r>
              <a:rPr kumimoji="1" lang="zh-CN" altLang="en-US"/>
              <a:t>中的</a:t>
            </a:r>
            <a:r>
              <a:rPr kumimoji="1" lang="en-US" altLang="zh-CN"/>
              <a:t>Activity</a:t>
            </a:r>
            <a:r>
              <a:rPr kumimoji="1" lang="zh-CN" altLang="en-US"/>
              <a:t>类，生成一个</a:t>
            </a:r>
            <a:r>
              <a:rPr kumimoji="1" lang="en-US" altLang="zh-CN"/>
              <a:t>Activity</a:t>
            </a:r>
            <a:r>
              <a:rPr kumimoji="1" lang="zh-CN" altLang="en-US"/>
              <a:t>对象。</a:t>
            </a:r>
            <a:endParaRPr kumimoji="1" lang="en-US" altLang="zh-CN"/>
          </a:p>
          <a:p>
            <a:r>
              <a:rPr kumimoji="1" lang="zh-CN" altLang="en-US"/>
              <a:t>然后准备好</a:t>
            </a:r>
            <a:r>
              <a:rPr kumimoji="1" lang="en-US" altLang="zh-CN"/>
              <a:t>Application</a:t>
            </a:r>
            <a:r>
              <a:rPr kumimoji="1" lang="zh-CN" altLang="en-US"/>
              <a:t>，一个应用就一个</a:t>
            </a:r>
            <a:r>
              <a:rPr kumimoji="1" lang="en-US" altLang="zh-CN"/>
              <a:t>Application</a:t>
            </a:r>
            <a:r>
              <a:rPr kumimoji="1" lang="zh-CN" altLang="en-US"/>
              <a:t>，进程启动的时候就创建好了</a:t>
            </a:r>
            <a:endParaRPr kumimoji="1" lang="en-US" altLang="zh-CN"/>
          </a:p>
          <a:p>
            <a:r>
              <a:rPr kumimoji="1" lang="zh-CN" altLang="en-US"/>
              <a:t>第三步创建</a:t>
            </a:r>
            <a:r>
              <a:rPr kumimoji="1" lang="en-US" altLang="zh-CN"/>
              <a:t>Context</a:t>
            </a:r>
            <a:r>
              <a:rPr kumimoji="1" lang="zh-CN" altLang="en-US"/>
              <a:t>，这个实现是</a:t>
            </a:r>
            <a:r>
              <a:rPr kumimoji="1" lang="en-US" altLang="zh-CN"/>
              <a:t>ContextImpl</a:t>
            </a:r>
            <a:r>
              <a:rPr kumimoji="1" lang="zh-CN" altLang="en-US"/>
              <a:t>类</a:t>
            </a:r>
            <a:endParaRPr kumimoji="1" lang="en-US" altLang="zh-CN"/>
          </a:p>
          <a:p>
            <a:r>
              <a:rPr kumimoji="1" lang="zh-CN" altLang="en-US"/>
              <a:t>第四步，附加上下文，这个上下文不光包括</a:t>
            </a:r>
            <a:r>
              <a:rPr kumimoji="1" lang="en-US" altLang="zh-CN"/>
              <a:t>Context</a:t>
            </a:r>
            <a:r>
              <a:rPr kumimoji="1" lang="zh-CN" altLang="en-US"/>
              <a:t>，还包括所有跟</a:t>
            </a:r>
            <a:r>
              <a:rPr kumimoji="1" lang="en-US" altLang="zh-CN"/>
              <a:t>Activity</a:t>
            </a:r>
            <a:r>
              <a:rPr kumimoji="1" lang="zh-CN" altLang="en-US"/>
              <a:t>运行有关的重要的系统变量。</a:t>
            </a:r>
            <a:endParaRPr kumimoji="1" lang="en-US" altLang="zh-CN"/>
          </a:p>
          <a:p>
            <a:r>
              <a:rPr kumimoji="1" lang="zh-CN" altLang="en-US"/>
              <a:t>最后一步，才是执行生命周期回调。</a:t>
            </a:r>
            <a:endParaRPr kumimoji="1" lang="en-US" altLang="zh-CN"/>
          </a:p>
          <a:p>
            <a:endParaRPr kumimoji="1" lang="en-US" altLang="zh-CN"/>
          </a:p>
          <a:p>
            <a:r>
              <a:rPr kumimoji="1" lang="zh-CN" altLang="en-US"/>
              <a:t>我们再来总结一下冷启动过程中涉及到的通信过程，</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rPr lang="en-US" altLang="zh-CN"/>
              <a:t>19</a:t>
            </a:fld>
            <a:endParaRPr kumimoji="1" lang="zh-CN" altLang="en-US"/>
          </a:p>
        </p:txBody>
      </p:sp>
    </p:spTree>
    <p:extLst>
      <p:ext uri="{BB962C8B-B14F-4D97-AF65-F5344CB8AC3E}">
        <p14:creationId xmlns:p14="http://schemas.microsoft.com/office/powerpoint/2010/main" val="1034437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t>2</a:t>
            </a:fld>
            <a:endParaRPr kumimoji="1" lang="zh-CN" altLang="en-US"/>
          </a:p>
        </p:txBody>
      </p:sp>
    </p:spTree>
    <p:extLst>
      <p:ext uri="{BB962C8B-B14F-4D97-AF65-F5344CB8AC3E}">
        <p14:creationId xmlns:p14="http://schemas.microsoft.com/office/powerpoint/2010/main" val="1675127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首先</a:t>
            </a:r>
            <a:r>
              <a:rPr kumimoji="1" lang="en-US" altLang="zh-CN"/>
              <a:t>launcher</a:t>
            </a:r>
            <a:r>
              <a:rPr kumimoji="1" lang="zh-CN" altLang="en-US"/>
              <a:t>向</a:t>
            </a:r>
            <a:r>
              <a:rPr kumimoji="1" lang="en-US" altLang="zh-CN"/>
              <a:t>AMS</a:t>
            </a:r>
            <a:r>
              <a:rPr kumimoji="1" lang="zh-CN" altLang="en-US"/>
              <a:t>发起</a:t>
            </a:r>
            <a:r>
              <a:rPr kumimoji="1" lang="en-US" altLang="zh-CN"/>
              <a:t>startActivity</a:t>
            </a:r>
            <a:r>
              <a:rPr kumimoji="1" lang="zh-CN" altLang="en-US"/>
              <a:t>的请求，</a:t>
            </a:r>
            <a:r>
              <a:rPr kumimoji="1" lang="en-US" altLang="zh-CN"/>
              <a:t>AMS</a:t>
            </a:r>
            <a:r>
              <a:rPr kumimoji="1" lang="zh-CN" altLang="en-US"/>
              <a:t>发现应用进程没启动，通过</a:t>
            </a:r>
            <a:r>
              <a:rPr kumimoji="1" lang="en-US" altLang="zh-CN"/>
              <a:t>socket</a:t>
            </a:r>
            <a:r>
              <a:rPr kumimoji="1" lang="zh-CN" altLang="en-US"/>
              <a:t>向</a:t>
            </a:r>
            <a:r>
              <a:rPr kumimoji="1" lang="en-US" altLang="zh-CN"/>
              <a:t>zygote</a:t>
            </a:r>
            <a:r>
              <a:rPr kumimoji="1" lang="zh-CN" altLang="en-US"/>
              <a:t>发起启动应用进程的请求，</a:t>
            </a:r>
            <a:r>
              <a:rPr kumimoji="1" lang="en-US" altLang="zh-CN"/>
              <a:t>zygote</a:t>
            </a:r>
            <a:r>
              <a:rPr kumimoji="1" lang="zh-CN" altLang="en-US"/>
              <a:t>启动应用进程之后，应用进程向</a:t>
            </a:r>
            <a:r>
              <a:rPr kumimoji="1" lang="en-US" altLang="zh-CN"/>
              <a:t>AMS</a:t>
            </a:r>
            <a:r>
              <a:rPr kumimoji="1" lang="zh-CN" altLang="en-US"/>
              <a:t>发起</a:t>
            </a:r>
            <a:r>
              <a:rPr kumimoji="1" lang="en-US" altLang="zh-CN"/>
              <a:t>attachApplication</a:t>
            </a:r>
            <a:r>
              <a:rPr kumimoji="1" lang="zh-CN" altLang="en-US"/>
              <a:t>的</a:t>
            </a:r>
            <a:r>
              <a:rPr kumimoji="1" lang="en-US" altLang="zh-CN"/>
              <a:t>IPC</a:t>
            </a:r>
            <a:r>
              <a:rPr kumimoji="1" lang="zh-CN" altLang="en-US"/>
              <a:t>调用，注册应用的</a:t>
            </a:r>
            <a:r>
              <a:rPr kumimoji="1" lang="en-US" altLang="zh-CN"/>
              <a:t>ApplicationThread</a:t>
            </a:r>
            <a:r>
              <a:rPr kumimoji="1" lang="zh-CN" altLang="en-US"/>
              <a:t> </a:t>
            </a:r>
            <a:r>
              <a:rPr kumimoji="1" lang="en-US" altLang="zh-CN"/>
              <a:t>binder</a:t>
            </a:r>
            <a:r>
              <a:rPr kumimoji="1" lang="zh-CN" altLang="en-US"/>
              <a:t>句柄。然后</a:t>
            </a:r>
            <a:r>
              <a:rPr kumimoji="1" lang="en-US" altLang="zh-CN"/>
              <a:t>AMS</a:t>
            </a:r>
            <a:r>
              <a:rPr kumimoji="1" lang="zh-CN" altLang="en-US"/>
              <a:t>向应用发起</a:t>
            </a:r>
            <a:r>
              <a:rPr kumimoji="1" lang="en-US" altLang="zh-CN"/>
              <a:t>bindApplication</a:t>
            </a:r>
            <a:r>
              <a:rPr kumimoji="1" lang="zh-CN" altLang="en-US"/>
              <a:t>的</a:t>
            </a:r>
            <a:r>
              <a:rPr kumimoji="1" lang="en-US" altLang="zh-CN"/>
              <a:t>IPC</a:t>
            </a:r>
            <a:r>
              <a:rPr kumimoji="1" lang="zh-CN" altLang="en-US"/>
              <a:t>调用，这个调用是用于应用初始化</a:t>
            </a:r>
            <a:r>
              <a:rPr kumimoji="1" lang="en-US" altLang="zh-CN"/>
              <a:t>Application</a:t>
            </a:r>
            <a:r>
              <a:rPr kumimoji="1" lang="zh-CN" altLang="en-US"/>
              <a:t>的。接着再向应用发起</a:t>
            </a:r>
            <a:r>
              <a:rPr kumimoji="1" lang="en-US" altLang="zh-CN"/>
              <a:t>scheduleLaunchActivity</a:t>
            </a:r>
            <a:r>
              <a:rPr kumimoji="1" lang="zh-CN" altLang="en-US"/>
              <a:t>的</a:t>
            </a:r>
            <a:r>
              <a:rPr kumimoji="1" lang="en-US" altLang="zh-CN"/>
              <a:t>IPC</a:t>
            </a:r>
            <a:r>
              <a:rPr kumimoji="1" lang="zh-CN" altLang="en-US"/>
              <a:t>调用，这个是用于应用加载并创建</a:t>
            </a:r>
            <a:r>
              <a:rPr kumimoji="1" lang="en-US" altLang="zh-CN"/>
              <a:t>Activity</a:t>
            </a:r>
            <a:r>
              <a:rPr kumimoji="1" lang="zh-CN" altLang="en-US"/>
              <a:t>，执行</a:t>
            </a:r>
            <a:r>
              <a:rPr kumimoji="1" lang="en-US" altLang="zh-CN"/>
              <a:t>Activity</a:t>
            </a:r>
            <a:r>
              <a:rPr kumimoji="1" lang="zh-CN" altLang="en-US"/>
              <a:t>生命周期回调的。</a:t>
            </a:r>
            <a:endParaRPr kumimoji="1" lang="en-US" altLang="zh-CN"/>
          </a:p>
          <a:p>
            <a:endParaRPr kumimoji="1" lang="en-US" altLang="zh-CN"/>
          </a:p>
          <a:p>
            <a:r>
              <a:rPr kumimoji="1" lang="zh-CN" altLang="en-US"/>
              <a:t>我们可以看到，这涉及了四个进程，除了</a:t>
            </a:r>
            <a:r>
              <a:rPr kumimoji="1" lang="en-US" altLang="zh-CN"/>
              <a:t>AMS</a:t>
            </a:r>
            <a:r>
              <a:rPr kumimoji="1" lang="zh-CN" altLang="en-US"/>
              <a:t>和</a:t>
            </a:r>
            <a:r>
              <a:rPr kumimoji="1" lang="en-US" altLang="zh-CN"/>
              <a:t>zygote</a:t>
            </a:r>
            <a:r>
              <a:rPr kumimoji="1" lang="zh-CN" altLang="en-US"/>
              <a:t>之间是</a:t>
            </a:r>
            <a:r>
              <a:rPr kumimoji="1" lang="en-US" altLang="zh-CN"/>
              <a:t>socket</a:t>
            </a:r>
            <a:r>
              <a:rPr kumimoji="1" lang="zh-CN" altLang="en-US"/>
              <a:t>通信，其余都是</a:t>
            </a:r>
            <a:r>
              <a:rPr kumimoji="1" lang="en-US" altLang="zh-CN"/>
              <a:t>binder</a:t>
            </a:r>
            <a:r>
              <a:rPr kumimoji="1" lang="zh-CN" altLang="en-US"/>
              <a:t>通信。</a:t>
            </a:r>
            <a:endParaRPr kumimoji="1" lang="en-US" altLang="zh-CN"/>
          </a:p>
          <a:p>
            <a:endParaRPr kumimoji="1" lang="en-US" altLang="zh-CN"/>
          </a:p>
          <a:p>
            <a:r>
              <a:rPr kumimoji="1" lang="zh-CN" altLang="en-US"/>
              <a:t>好了，关于应用冷启动过程中的通信流程和生命周期回调原理我们都讲完了，接下来咱们看看</a:t>
            </a:r>
            <a:r>
              <a:rPr kumimoji="1" lang="en-US" altLang="zh-CN"/>
              <a:t>UI</a:t>
            </a:r>
            <a:r>
              <a:rPr kumimoji="1" lang="zh-CN" altLang="en-US"/>
              <a:t>的初始化。</a:t>
            </a:r>
          </a:p>
        </p:txBody>
      </p:sp>
      <p:sp>
        <p:nvSpPr>
          <p:cNvPr id="4" name="灯片编号占位符 3"/>
          <p:cNvSpPr>
            <a:spLocks noGrp="1"/>
          </p:cNvSpPr>
          <p:nvPr>
            <p:ph type="sldNum" sz="quarter" idx="5"/>
          </p:nvPr>
        </p:nvSpPr>
        <p:spPr/>
        <p:txBody>
          <a:bodyPr/>
          <a:lstStyle/>
          <a:p>
            <a:fld id="{CFC872F5-4473-C04C-A64D-A8C4458C731E}" type="slidenum">
              <a:rPr lang="en-US" altLang="zh-CN"/>
              <a:t>20</a:t>
            </a:fld>
            <a:endParaRPr kumimoji="1" lang="zh-CN" altLang="en-US"/>
          </a:p>
        </p:txBody>
      </p:sp>
    </p:spTree>
    <p:extLst>
      <p:ext uri="{BB962C8B-B14F-4D97-AF65-F5344CB8AC3E}">
        <p14:creationId xmlns:p14="http://schemas.microsoft.com/office/powerpoint/2010/main" val="1743073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rPr lang="en-US" altLang="zh-CN"/>
              <a:t>21</a:t>
            </a:fld>
            <a:endParaRPr kumimoji="1" lang="zh-CN" altLang="en-US"/>
          </a:p>
        </p:txBody>
      </p:sp>
    </p:spTree>
    <p:extLst>
      <p:ext uri="{BB962C8B-B14F-4D97-AF65-F5344CB8AC3E}">
        <p14:creationId xmlns:p14="http://schemas.microsoft.com/office/powerpoint/2010/main" val="124643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在说应用的启动之前，咱们先大概地说一下桌面的启动，</a:t>
            </a:r>
            <a:endParaRPr kumimoji="1" lang="en-US" altLang="zh-CN"/>
          </a:p>
          <a:p>
            <a:endParaRPr kumimoji="1" lang="en-US" altLang="zh-CN"/>
          </a:p>
          <a:p>
            <a:r>
              <a:rPr kumimoji="1" lang="zh-CN" altLang="en-US"/>
              <a:t>桌面是什么时候启动的呢？是在</a:t>
            </a:r>
            <a:r>
              <a:rPr kumimoji="1" lang="en-US" altLang="zh-CN"/>
              <a:t>SystemServer</a:t>
            </a:r>
            <a:r>
              <a:rPr kumimoji="1" lang="zh-CN" altLang="en-US"/>
              <a:t>里所有的服务启动得差不多了，才启动的桌面。就是在这个</a:t>
            </a:r>
            <a:r>
              <a:rPr kumimoji="1" lang="en-US" altLang="zh-CN"/>
              <a:t>AMS</a:t>
            </a:r>
            <a:r>
              <a:rPr kumimoji="1" lang="zh-CN" altLang="en-US"/>
              <a:t>的</a:t>
            </a:r>
            <a:r>
              <a:rPr kumimoji="1" lang="en-US" altLang="zh-CN"/>
              <a:t>systemReady</a:t>
            </a:r>
            <a:r>
              <a:rPr kumimoji="1" lang="zh-CN" altLang="en-US"/>
              <a:t>函数里。</a:t>
            </a:r>
            <a:endParaRPr kumimoji="1" lang="en-US" altLang="zh-CN"/>
          </a:p>
          <a:p>
            <a:r>
              <a:rPr kumimoji="1" lang="zh-CN" altLang="en-US"/>
              <a:t>桌面其实可以看成一个单独的应用，有自己的进程，有自己的主</a:t>
            </a:r>
            <a:r>
              <a:rPr kumimoji="1" lang="en-US" altLang="zh-CN"/>
              <a:t>Activity</a:t>
            </a:r>
            <a:r>
              <a:rPr kumimoji="1" lang="zh-CN" altLang="en-US"/>
              <a:t>，这个</a:t>
            </a:r>
            <a:r>
              <a:rPr kumimoji="1" lang="en-US" altLang="zh-CN"/>
              <a:t>Activity</a:t>
            </a:r>
            <a:r>
              <a:rPr kumimoji="1" lang="zh-CN" altLang="en-US"/>
              <a:t>类名就叫</a:t>
            </a:r>
            <a:r>
              <a:rPr kumimoji="1" lang="en-US" altLang="zh-CN"/>
              <a:t>Launcher</a:t>
            </a:r>
            <a:r>
              <a:rPr kumimoji="1" lang="zh-CN" altLang="en-US"/>
              <a:t>，所以第二步就是启动这个</a:t>
            </a:r>
            <a:r>
              <a:rPr kumimoji="1" lang="en-US" altLang="zh-CN"/>
              <a:t>Launcher</a:t>
            </a:r>
            <a:r>
              <a:rPr kumimoji="1" lang="zh-CN" altLang="en-US"/>
              <a:t>。</a:t>
            </a:r>
            <a:endParaRPr kumimoji="1" lang="en-US" altLang="zh-CN"/>
          </a:p>
          <a:p>
            <a:r>
              <a:rPr kumimoji="1" lang="zh-CN" altLang="en-US"/>
              <a:t>第三步，在这个</a:t>
            </a:r>
            <a:r>
              <a:rPr kumimoji="1" lang="en-US" altLang="zh-CN"/>
              <a:t>Launcher</a:t>
            </a:r>
            <a:r>
              <a:rPr kumimoji="1" lang="zh-CN" altLang="en-US"/>
              <a:t>的</a:t>
            </a:r>
            <a:r>
              <a:rPr kumimoji="1" lang="en-US" altLang="zh-CN"/>
              <a:t>onCreate</a:t>
            </a:r>
            <a:r>
              <a:rPr kumimoji="1" lang="zh-CN" altLang="en-US"/>
              <a:t>里面，去创建一个</a:t>
            </a:r>
            <a:r>
              <a:rPr kumimoji="1" lang="en-US" altLang="zh-CN"/>
              <a:t>task</a:t>
            </a:r>
            <a:r>
              <a:rPr kumimoji="1" lang="zh-CN" altLang="en-US"/>
              <a:t>，向</a:t>
            </a:r>
            <a:r>
              <a:rPr kumimoji="1" lang="en-US" altLang="zh-CN"/>
              <a:t>PMS</a:t>
            </a:r>
            <a:r>
              <a:rPr kumimoji="1" lang="zh-CN" altLang="en-US"/>
              <a:t>查询已经安装的应用以及他们的主</a:t>
            </a:r>
            <a:r>
              <a:rPr kumimoji="1" lang="en-US" altLang="zh-CN"/>
              <a:t>Activity</a:t>
            </a:r>
            <a:r>
              <a:rPr kumimoji="1" lang="zh-CN" altLang="en-US"/>
              <a:t>，然后显示出来，就成了我们看到的桌面上一个个图标了。</a:t>
            </a:r>
            <a:endParaRPr kumimoji="1" lang="en-US" altLang="zh-CN"/>
          </a:p>
          <a:p>
            <a:endParaRPr kumimoji="1" lang="en-US" altLang="zh-CN"/>
          </a:p>
          <a:p>
            <a:r>
              <a:rPr kumimoji="1" lang="zh-CN" altLang="en-US"/>
              <a:t>当点击某个应用的桌面图标之后，就会启动这个应用的主</a:t>
            </a:r>
            <a:r>
              <a:rPr kumimoji="1" lang="en-US" altLang="zh-CN"/>
              <a:t>Activity</a:t>
            </a:r>
            <a:r>
              <a:rPr kumimoji="1" lang="zh-CN" altLang="en-US"/>
              <a:t>。</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t>3</a:t>
            </a:fld>
            <a:endParaRPr kumimoji="1" lang="zh-CN" altLang="en-US"/>
          </a:p>
        </p:txBody>
      </p:sp>
    </p:spTree>
    <p:extLst>
      <p:ext uri="{BB962C8B-B14F-4D97-AF65-F5344CB8AC3E}">
        <p14:creationId xmlns:p14="http://schemas.microsoft.com/office/powerpoint/2010/main" val="2553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怎么启动一个</a:t>
            </a:r>
            <a:r>
              <a:rPr kumimoji="1" lang="en-US" altLang="zh-CN"/>
              <a:t>Activity</a:t>
            </a:r>
            <a:r>
              <a:rPr kumimoji="1" lang="zh-CN" altLang="en-US"/>
              <a:t>呢？先过一下代码吧，对我们程序员来说呢，代码是最直观的。不过</a:t>
            </a:r>
            <a:r>
              <a:rPr kumimoji="1" lang="en-US" altLang="zh-CN"/>
              <a:t>framework</a:t>
            </a:r>
            <a:r>
              <a:rPr kumimoji="1" lang="zh-CN" altLang="en-US"/>
              <a:t>的代码确实太多了，而且很繁琐，不利于我们去搞清楚他的原理。所以在这呢，我只会展示我认为比较核心的代码，让大家给注意力聚焦在最关键的步骤上。</a:t>
            </a:r>
            <a:endParaRPr kumimoji="1" lang="en-US" altLang="zh-CN"/>
          </a:p>
          <a:p>
            <a:endParaRPr kumimoji="1" lang="en-US" altLang="zh-CN"/>
          </a:p>
          <a:p>
            <a:r>
              <a:rPr kumimoji="1" lang="zh-CN" altLang="en-US"/>
              <a:t>首先从</a:t>
            </a:r>
            <a:r>
              <a:rPr kumimoji="1" lang="en-US" altLang="zh-CN"/>
              <a:t>startActivity</a:t>
            </a:r>
            <a:r>
              <a:rPr kumimoji="1" lang="zh-CN" altLang="en-US"/>
              <a:t>开始，这个不是纯本地的行为，启动应用组件是要让</a:t>
            </a:r>
            <a:r>
              <a:rPr kumimoji="1" lang="en-US" altLang="zh-CN"/>
              <a:t>AMS</a:t>
            </a:r>
            <a:r>
              <a:rPr kumimoji="1" lang="zh-CN" altLang="en-US"/>
              <a:t>知道的，如果是启动线程的话那没人管你。</a:t>
            </a:r>
            <a:endParaRPr kumimoji="1" lang="en-US" altLang="zh-CN"/>
          </a:p>
          <a:p>
            <a:r>
              <a:rPr kumimoji="1" lang="zh-CN" altLang="en-US"/>
              <a:t>所以接下来会给</a:t>
            </a:r>
            <a:r>
              <a:rPr kumimoji="1" lang="en-US" altLang="zh-CN"/>
              <a:t>AMS</a:t>
            </a:r>
            <a:r>
              <a:rPr kumimoji="1" lang="zh-CN" altLang="en-US"/>
              <a:t>发请求，怎么给</a:t>
            </a:r>
            <a:r>
              <a:rPr kumimoji="1" lang="en-US" altLang="zh-CN"/>
              <a:t>AMS</a:t>
            </a:r>
            <a:r>
              <a:rPr kumimoji="1" lang="zh-CN" altLang="en-US"/>
              <a:t>发请求呢？我们要拿到</a:t>
            </a:r>
            <a:r>
              <a:rPr kumimoji="1" lang="en-US" altLang="zh-CN"/>
              <a:t>AMS</a:t>
            </a:r>
            <a:r>
              <a:rPr kumimoji="1" lang="zh-CN" altLang="en-US"/>
              <a:t>的</a:t>
            </a:r>
            <a:r>
              <a:rPr kumimoji="1" lang="en-US" altLang="zh-CN"/>
              <a:t>binder</a:t>
            </a:r>
            <a:r>
              <a:rPr kumimoji="1" lang="zh-CN" altLang="en-US"/>
              <a:t>句柄。通过</a:t>
            </a:r>
            <a:r>
              <a:rPr kumimoji="1" lang="en-US" altLang="zh-CN"/>
              <a:t>ActivityManagerNative</a:t>
            </a:r>
            <a:r>
              <a:rPr kumimoji="1" lang="zh-CN" altLang="en-US"/>
              <a:t>的</a:t>
            </a:r>
            <a:r>
              <a:rPr kumimoji="1" lang="en-US" altLang="zh-CN"/>
              <a:t>getDefault</a:t>
            </a:r>
          </a:p>
          <a:p>
            <a:r>
              <a:rPr kumimoji="1" lang="zh-CN" altLang="en-US"/>
              <a:t>这个拿到的其实是</a:t>
            </a:r>
            <a:r>
              <a:rPr kumimoji="1" lang="en-US" altLang="zh-CN"/>
              <a:t>AMS</a:t>
            </a:r>
            <a:r>
              <a:rPr kumimoji="1" lang="zh-CN" altLang="en-US"/>
              <a:t>服务的代理对象，请求接下来就要通过</a:t>
            </a:r>
            <a:r>
              <a:rPr kumimoji="1" lang="en-US" altLang="zh-CN"/>
              <a:t>mRemote</a:t>
            </a:r>
            <a:r>
              <a:rPr kumimoji="1" lang="zh-CN" altLang="en-US"/>
              <a:t>的</a:t>
            </a:r>
            <a:r>
              <a:rPr kumimoji="1" lang="en-US" altLang="zh-CN"/>
              <a:t>transact</a:t>
            </a:r>
            <a:r>
              <a:rPr kumimoji="1" lang="zh-CN" altLang="en-US"/>
              <a:t>函数发出去了，注意，这带了一个请求码。</a:t>
            </a:r>
            <a:endParaRPr kumimoji="1" lang="en-US" altLang="zh-CN"/>
          </a:p>
          <a:p>
            <a:r>
              <a:rPr kumimoji="1" lang="zh-CN" altLang="en-US"/>
              <a:t>这个</a:t>
            </a:r>
            <a:r>
              <a:rPr kumimoji="1" lang="en-US" altLang="zh-CN"/>
              <a:t>transact</a:t>
            </a:r>
            <a:r>
              <a:rPr kumimoji="1" lang="zh-CN" altLang="en-US"/>
              <a:t>其实就是给所有的请求参数封装到一个</a:t>
            </a:r>
            <a:r>
              <a:rPr kumimoji="1" lang="en-US" altLang="zh-CN"/>
              <a:t>parcel</a:t>
            </a:r>
            <a:r>
              <a:rPr kumimoji="1" lang="zh-CN" altLang="en-US"/>
              <a:t>里，然后写到</a:t>
            </a:r>
            <a:r>
              <a:rPr kumimoji="1" lang="en-US" altLang="zh-CN"/>
              <a:t>Binder</a:t>
            </a:r>
            <a:r>
              <a:rPr kumimoji="1" lang="zh-CN" altLang="en-US"/>
              <a:t>驱动，</a:t>
            </a:r>
            <a:r>
              <a:rPr kumimoji="1" lang="en-US" altLang="zh-CN"/>
              <a:t>binder</a:t>
            </a:r>
            <a:r>
              <a:rPr kumimoji="1" lang="zh-CN" altLang="en-US"/>
              <a:t>驱动再转发给</a:t>
            </a:r>
            <a:r>
              <a:rPr kumimoji="1" lang="en-US" altLang="zh-CN"/>
              <a:t>AMS</a:t>
            </a:r>
            <a:r>
              <a:rPr kumimoji="1" lang="zh-CN" altLang="en-US"/>
              <a:t>，</a:t>
            </a:r>
            <a:r>
              <a:rPr kumimoji="1" lang="en-US" altLang="zh-CN"/>
              <a:t>AMS</a:t>
            </a:r>
            <a:r>
              <a:rPr kumimoji="1" lang="zh-CN" altLang="en-US"/>
              <a:t>就收到了</a:t>
            </a:r>
            <a:r>
              <a:rPr kumimoji="1" lang="en-US" altLang="zh-CN"/>
              <a:t>onTransact</a:t>
            </a:r>
            <a:r>
              <a:rPr kumimoji="1" lang="zh-CN" altLang="en-US"/>
              <a:t>回调，</a:t>
            </a:r>
            <a:endParaRPr kumimoji="1" lang="en-US" altLang="zh-CN"/>
          </a:p>
          <a:p>
            <a:r>
              <a:rPr kumimoji="1" lang="zh-CN" altLang="en-US"/>
              <a:t>然后就给所有的请求参数从</a:t>
            </a:r>
            <a:r>
              <a:rPr kumimoji="1" lang="en-US" altLang="zh-CN"/>
              <a:t>parcel</a:t>
            </a:r>
            <a:r>
              <a:rPr kumimoji="1" lang="zh-CN" altLang="en-US"/>
              <a:t>里取出来，再根据这个请求码做相应的处理。</a:t>
            </a:r>
            <a:endParaRPr kumimoji="1" lang="en-US" altLang="zh-CN"/>
          </a:p>
          <a:p>
            <a:endParaRPr kumimoji="1" lang="en-US" altLang="zh-CN"/>
          </a:p>
          <a:p>
            <a:r>
              <a:rPr kumimoji="1" lang="zh-CN" altLang="en-US"/>
              <a:t>我们看到这调用了</a:t>
            </a:r>
            <a:r>
              <a:rPr kumimoji="1" lang="en-US" altLang="zh-CN"/>
              <a:t>AMS</a:t>
            </a:r>
            <a:r>
              <a:rPr kumimoji="1" lang="zh-CN" altLang="en-US"/>
              <a:t>中的</a:t>
            </a:r>
            <a:r>
              <a:rPr kumimoji="1" lang="en-US" altLang="zh-CN"/>
              <a:t>startActivity</a:t>
            </a:r>
            <a:r>
              <a:rPr kumimoji="1" lang="zh-CN" altLang="en-US"/>
              <a:t>，</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t>4</a:t>
            </a:fld>
            <a:endParaRPr kumimoji="1" lang="zh-CN" altLang="en-US"/>
          </a:p>
        </p:txBody>
      </p:sp>
    </p:spTree>
    <p:extLst>
      <p:ext uri="{BB962C8B-B14F-4D97-AF65-F5344CB8AC3E}">
        <p14:creationId xmlns:p14="http://schemas.microsoft.com/office/powerpoint/2010/main" val="3100364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在讲</a:t>
            </a:r>
            <a:r>
              <a:rPr kumimoji="1" lang="en-US" altLang="zh-CN"/>
              <a:t>Activity</a:t>
            </a:r>
            <a:r>
              <a:rPr kumimoji="1" lang="zh-CN" altLang="en-US"/>
              <a:t>启动之前呢，咱们先说说几个概念，</a:t>
            </a:r>
            <a:r>
              <a:rPr kumimoji="1" lang="en-US" altLang="zh-CN"/>
              <a:t>ActivityRecord,</a:t>
            </a:r>
            <a:r>
              <a:rPr kumimoji="1" lang="zh-CN" altLang="en-US"/>
              <a:t> </a:t>
            </a:r>
            <a:r>
              <a:rPr kumimoji="1" lang="en-US" altLang="zh-CN"/>
              <a:t>TaskRecord</a:t>
            </a:r>
            <a:r>
              <a:rPr kumimoji="1" lang="zh-CN" altLang="en-US"/>
              <a:t>，</a:t>
            </a:r>
            <a:r>
              <a:rPr kumimoji="1" lang="en-US" altLang="zh-CN"/>
              <a:t>ActivityStack</a:t>
            </a:r>
            <a:r>
              <a:rPr kumimoji="1" lang="zh-CN" altLang="en-US"/>
              <a:t>。</a:t>
            </a:r>
            <a:endParaRPr kumimoji="1" lang="en-US" altLang="zh-CN"/>
          </a:p>
          <a:p>
            <a:endParaRPr kumimoji="1" lang="en-US" altLang="zh-CN"/>
          </a:p>
          <a:p>
            <a:r>
              <a:rPr kumimoji="1" lang="en-US" altLang="zh-CN"/>
              <a:t>AMS</a:t>
            </a:r>
            <a:r>
              <a:rPr kumimoji="1" lang="zh-CN" altLang="en-US"/>
              <a:t>里</a:t>
            </a:r>
            <a:r>
              <a:rPr lang="en-US" altLang="zh-CN"/>
              <a:t>ActivityStackSupervisor</a:t>
            </a:r>
            <a:r>
              <a:rPr lang="zh-CN" altLang="en-US"/>
              <a:t>是专门管理</a:t>
            </a:r>
            <a:r>
              <a:rPr lang="en-US" altLang="zh-CN"/>
              <a:t>ActivityStack</a:t>
            </a:r>
            <a:r>
              <a:rPr lang="zh-CN" altLang="en-US"/>
              <a:t>的，有两个</a:t>
            </a:r>
            <a:r>
              <a:rPr lang="en-US" altLang="zh-CN"/>
              <a:t>stack,</a:t>
            </a:r>
            <a:r>
              <a:rPr lang="zh-CN" altLang="en-US"/>
              <a:t>一个是</a:t>
            </a:r>
            <a:r>
              <a:rPr lang="en-US" altLang="zh-CN" sz="1200" kern="1200">
                <a:solidFill>
                  <a:schemeClr val="tx1"/>
                </a:solidFill>
                <a:effectLst/>
                <a:latin typeface="+mn-lt"/>
                <a:ea typeface="+mn-ea"/>
                <a:cs typeface="+mn-cs"/>
              </a:rPr>
              <a:t>mHomeStack</a:t>
            </a:r>
            <a:r>
              <a:rPr lang="zh-CN" altLang="en-US" sz="1200" kern="1200">
                <a:solidFill>
                  <a:schemeClr val="tx1"/>
                </a:solidFill>
                <a:effectLst/>
                <a:latin typeface="+mn-lt"/>
                <a:ea typeface="+mn-ea"/>
                <a:cs typeface="+mn-cs"/>
              </a:rPr>
              <a:t>，是桌面的</a:t>
            </a:r>
            <a:r>
              <a:rPr lang="en-US" altLang="zh-CN" sz="1200" kern="1200">
                <a:solidFill>
                  <a:schemeClr val="tx1"/>
                </a:solidFill>
                <a:effectLst/>
                <a:latin typeface="+mn-lt"/>
                <a:ea typeface="+mn-ea"/>
                <a:cs typeface="+mn-cs"/>
              </a:rPr>
              <a:t>stack</a:t>
            </a:r>
            <a:r>
              <a:rPr lang="zh-CN" altLang="en-US" sz="1200" kern="1200">
                <a:solidFill>
                  <a:schemeClr val="tx1"/>
                </a:solidFill>
                <a:effectLst/>
                <a:latin typeface="+mn-lt"/>
                <a:ea typeface="+mn-ea"/>
                <a:cs typeface="+mn-cs"/>
              </a:rPr>
              <a:t>，还一个是</a:t>
            </a:r>
            <a:r>
              <a:rPr lang="en-US" altLang="zh-CN" sz="1200" kern="1200">
                <a:solidFill>
                  <a:schemeClr val="tx1"/>
                </a:solidFill>
                <a:effectLst/>
                <a:latin typeface="+mn-lt"/>
                <a:ea typeface="+mn-ea"/>
                <a:cs typeface="+mn-cs"/>
              </a:rPr>
              <a:t>mFocusedStack</a:t>
            </a:r>
            <a:r>
              <a:rPr lang="zh-CN" altLang="en-US" sz="1200" kern="1200">
                <a:solidFill>
                  <a:schemeClr val="tx1"/>
                </a:solidFill>
                <a:effectLst/>
                <a:latin typeface="+mn-lt"/>
                <a:ea typeface="+mn-ea"/>
                <a:cs typeface="+mn-cs"/>
              </a:rPr>
              <a:t>，是前台</a:t>
            </a:r>
            <a:r>
              <a:rPr lang="en-US" altLang="zh-CN" sz="1200" kern="1200">
                <a:solidFill>
                  <a:schemeClr val="tx1"/>
                </a:solidFill>
                <a:effectLst/>
                <a:latin typeface="+mn-lt"/>
                <a:ea typeface="+mn-ea"/>
                <a:cs typeface="+mn-cs"/>
              </a:rPr>
              <a:t>stack</a:t>
            </a:r>
            <a:r>
              <a:rPr lang="zh-CN" altLang="en-US" sz="1200" kern="1200">
                <a:solidFill>
                  <a:schemeClr val="tx1"/>
                </a:solidFill>
                <a:effectLst/>
                <a:latin typeface="+mn-lt"/>
                <a:ea typeface="+mn-ea"/>
                <a:cs typeface="+mn-cs"/>
              </a:rPr>
              <a:t>。</a:t>
            </a:r>
            <a:endParaRPr lang="en-US" altLang="zh-CN" sz="1200" kern="1200">
              <a:solidFill>
                <a:schemeClr val="tx1"/>
              </a:solidFill>
              <a:effectLst/>
              <a:latin typeface="+mn-lt"/>
              <a:ea typeface="+mn-ea"/>
              <a:cs typeface="+mn-cs"/>
            </a:endParaRPr>
          </a:p>
          <a:p>
            <a:r>
              <a:rPr lang="zh-CN" altLang="en-US" sz="1200" kern="1200">
                <a:solidFill>
                  <a:schemeClr val="tx1"/>
                </a:solidFill>
                <a:effectLst/>
                <a:latin typeface="+mn-lt"/>
                <a:ea typeface="+mn-ea"/>
                <a:cs typeface="+mn-cs"/>
              </a:rPr>
              <a:t>前台</a:t>
            </a:r>
            <a:r>
              <a:rPr lang="en-US" altLang="zh-CN" sz="1200" kern="1200">
                <a:solidFill>
                  <a:schemeClr val="tx1"/>
                </a:solidFill>
                <a:effectLst/>
                <a:latin typeface="+mn-lt"/>
                <a:ea typeface="+mn-ea"/>
                <a:cs typeface="+mn-cs"/>
              </a:rPr>
              <a:t>stack</a:t>
            </a:r>
            <a:r>
              <a:rPr lang="zh-CN" altLang="en-US" sz="1200" kern="1200">
                <a:solidFill>
                  <a:schemeClr val="tx1"/>
                </a:solidFill>
                <a:effectLst/>
                <a:latin typeface="+mn-lt"/>
                <a:ea typeface="+mn-ea"/>
                <a:cs typeface="+mn-cs"/>
              </a:rPr>
              <a:t>就是可以显示页面，获取焦点，获得输入事件的。</a:t>
            </a:r>
            <a:endParaRPr lang="en-US" altLang="zh-CN" sz="1200" kern="1200">
              <a:solidFill>
                <a:schemeClr val="tx1"/>
              </a:solidFill>
              <a:effectLst/>
              <a:latin typeface="+mn-lt"/>
              <a:ea typeface="+mn-ea"/>
              <a:cs typeface="+mn-cs"/>
            </a:endParaRPr>
          </a:p>
          <a:p>
            <a:endParaRPr kumimoji="1" lang="en-US" altLang="zh-CN" sz="1200" kern="1200">
              <a:solidFill>
                <a:schemeClr val="tx1"/>
              </a:solidFill>
              <a:effectLst/>
              <a:latin typeface="+mn-lt"/>
              <a:ea typeface="+mn-ea"/>
              <a:cs typeface="+mn-cs"/>
            </a:endParaRPr>
          </a:p>
          <a:p>
            <a:r>
              <a:rPr kumimoji="1" lang="en-US" altLang="zh-CN" sz="1200" kern="1200">
                <a:solidFill>
                  <a:schemeClr val="tx1"/>
                </a:solidFill>
                <a:effectLst/>
                <a:latin typeface="+mn-lt"/>
                <a:ea typeface="+mn-ea"/>
                <a:cs typeface="+mn-cs"/>
              </a:rPr>
              <a:t>ActivityStack</a:t>
            </a:r>
            <a:r>
              <a:rPr kumimoji="1" lang="zh-CN" altLang="en-US" sz="1200" kern="1200">
                <a:solidFill>
                  <a:schemeClr val="tx1"/>
                </a:solidFill>
                <a:effectLst/>
                <a:latin typeface="+mn-lt"/>
                <a:ea typeface="+mn-ea"/>
                <a:cs typeface="+mn-cs"/>
              </a:rPr>
              <a:t>里有很多</a:t>
            </a:r>
            <a:r>
              <a:rPr kumimoji="1" lang="en-US" altLang="zh-CN" sz="1200" kern="1200">
                <a:solidFill>
                  <a:schemeClr val="tx1"/>
                </a:solidFill>
                <a:effectLst/>
                <a:latin typeface="+mn-lt"/>
                <a:ea typeface="+mn-ea"/>
                <a:cs typeface="+mn-cs"/>
              </a:rPr>
              <a:t>TaskRecord</a:t>
            </a:r>
            <a:r>
              <a:rPr kumimoji="1" lang="zh-CN" altLang="en-US" sz="1200" kern="1200">
                <a:solidFill>
                  <a:schemeClr val="tx1"/>
                </a:solidFill>
                <a:effectLst/>
                <a:latin typeface="+mn-lt"/>
                <a:ea typeface="+mn-ea"/>
                <a:cs typeface="+mn-cs"/>
              </a:rPr>
              <a:t>，用一个栈维护的，叫</a:t>
            </a:r>
            <a:r>
              <a:rPr lang="en-US" altLang="zh-CN" sz="1200" kern="1200">
                <a:solidFill>
                  <a:schemeClr val="tx1"/>
                </a:solidFill>
                <a:effectLst/>
                <a:latin typeface="+mn-lt"/>
                <a:ea typeface="+mn-ea"/>
                <a:cs typeface="+mn-cs"/>
              </a:rPr>
              <a:t>mTaskHistory</a:t>
            </a:r>
            <a:r>
              <a:rPr lang="zh-CN" altLang="en-US" sz="1200" kern="1200">
                <a:solidFill>
                  <a:schemeClr val="tx1"/>
                </a:solidFill>
                <a:effectLst/>
                <a:latin typeface="+mn-lt"/>
                <a:ea typeface="+mn-ea"/>
                <a:cs typeface="+mn-cs"/>
              </a:rPr>
              <a:t>，按访问时间排序的。</a:t>
            </a:r>
            <a:endParaRPr kumimoji="1" lang="en-US" altLang="zh-CN" sz="1200" kern="1200">
              <a:solidFill>
                <a:schemeClr val="tx1"/>
              </a:solidFill>
              <a:effectLst/>
              <a:latin typeface="+mn-lt"/>
              <a:ea typeface="+mn-ea"/>
              <a:cs typeface="+mn-cs"/>
            </a:endParaRPr>
          </a:p>
          <a:p>
            <a:endParaRPr kumimoji="1" lang="en-US" altLang="zh-CN" sz="1200" kern="1200">
              <a:solidFill>
                <a:schemeClr val="tx1"/>
              </a:solidFill>
              <a:effectLst/>
              <a:latin typeface="+mn-lt"/>
              <a:ea typeface="+mn-ea"/>
              <a:cs typeface="+mn-cs"/>
            </a:endParaRPr>
          </a:p>
          <a:p>
            <a:r>
              <a:rPr kumimoji="1" lang="zh-CN" altLang="en-US" sz="1200" kern="1200">
                <a:solidFill>
                  <a:schemeClr val="tx1"/>
                </a:solidFill>
                <a:effectLst/>
                <a:latin typeface="+mn-lt"/>
                <a:ea typeface="+mn-ea"/>
                <a:cs typeface="+mn-cs"/>
              </a:rPr>
              <a:t>每个</a:t>
            </a:r>
            <a:r>
              <a:rPr kumimoji="1" lang="en-US" altLang="zh-CN" sz="1200" kern="1200">
                <a:solidFill>
                  <a:schemeClr val="tx1"/>
                </a:solidFill>
                <a:effectLst/>
                <a:latin typeface="+mn-lt"/>
                <a:ea typeface="+mn-ea"/>
                <a:cs typeface="+mn-cs"/>
              </a:rPr>
              <a:t>taskRecord</a:t>
            </a:r>
            <a:r>
              <a:rPr kumimoji="1" lang="zh-CN" altLang="en-US" sz="1200" kern="1200">
                <a:solidFill>
                  <a:schemeClr val="tx1"/>
                </a:solidFill>
                <a:effectLst/>
                <a:latin typeface="+mn-lt"/>
                <a:ea typeface="+mn-ea"/>
                <a:cs typeface="+mn-cs"/>
              </a:rPr>
              <a:t>里有很多</a:t>
            </a:r>
            <a:r>
              <a:rPr kumimoji="1" lang="en-US" altLang="zh-CN" sz="1200" kern="1200">
                <a:solidFill>
                  <a:schemeClr val="tx1"/>
                </a:solidFill>
                <a:effectLst/>
                <a:latin typeface="+mn-lt"/>
                <a:ea typeface="+mn-ea"/>
                <a:cs typeface="+mn-cs"/>
              </a:rPr>
              <a:t>ActivityRecord</a:t>
            </a:r>
            <a:r>
              <a:rPr kumimoji="1" lang="zh-CN" altLang="en-US" sz="1200" kern="1200">
                <a:solidFill>
                  <a:schemeClr val="tx1"/>
                </a:solidFill>
                <a:effectLst/>
                <a:latin typeface="+mn-lt"/>
                <a:ea typeface="+mn-ea"/>
                <a:cs typeface="+mn-cs"/>
              </a:rPr>
              <a:t>，也是用一个栈维护的，栈顶的就是最近显示的这个页面。</a:t>
            </a:r>
            <a:endParaRPr kumimoji="1" lang="en-US"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FC872F5-4473-C04C-A64D-A8C4458C731E}" type="slidenum">
              <a:rPr lang="en-US" altLang="zh-CN"/>
              <a:t>5</a:t>
            </a:fld>
            <a:endParaRPr kumimoji="1" lang="zh-CN" altLang="en-US"/>
          </a:p>
        </p:txBody>
      </p:sp>
    </p:spTree>
    <p:extLst>
      <p:ext uri="{BB962C8B-B14F-4D97-AF65-F5344CB8AC3E}">
        <p14:creationId xmlns:p14="http://schemas.microsoft.com/office/powerpoint/2010/main" val="348306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startActivity</a:t>
            </a:r>
            <a:r>
              <a:rPr kumimoji="1" lang="zh-CN" altLang="en-US"/>
              <a:t>处理流程非常复杂啊，调用跳转了很多层，咱们给这个函数拎出来说是为什么呢？这有重点啊，启动</a:t>
            </a:r>
            <a:r>
              <a:rPr kumimoji="1" lang="en-US" altLang="zh-CN"/>
              <a:t>Activity</a:t>
            </a:r>
            <a:r>
              <a:rPr kumimoji="1" lang="zh-CN" altLang="en-US"/>
              <a:t>，</a:t>
            </a:r>
            <a:r>
              <a:rPr kumimoji="1" lang="en-US" altLang="zh-CN"/>
              <a:t>AMS</a:t>
            </a:r>
            <a:r>
              <a:rPr kumimoji="1" lang="zh-CN" altLang="en-US"/>
              <a:t>会创建一个</a:t>
            </a:r>
            <a:r>
              <a:rPr kumimoji="1" lang="en-US" altLang="zh-CN"/>
              <a:t>ActivityRecord</a:t>
            </a:r>
            <a:r>
              <a:rPr kumimoji="1" lang="zh-CN" altLang="en-US"/>
              <a:t>保存起来，</a:t>
            </a:r>
            <a:r>
              <a:rPr kumimoji="1" lang="en-US" altLang="zh-CN"/>
              <a:t>ActivityRecord</a:t>
            </a:r>
            <a:r>
              <a:rPr kumimoji="1" lang="zh-CN" altLang="en-US"/>
              <a:t>会对应一个</a:t>
            </a:r>
            <a:r>
              <a:rPr kumimoji="1" lang="en-US" altLang="zh-CN"/>
              <a:t>TaskRecord</a:t>
            </a:r>
            <a:r>
              <a:rPr kumimoji="1" lang="zh-CN" altLang="en-US"/>
              <a:t>，而</a:t>
            </a:r>
            <a:r>
              <a:rPr kumimoji="1" lang="en-US" altLang="zh-CN"/>
              <a:t>TaskRecord</a:t>
            </a:r>
            <a:r>
              <a:rPr kumimoji="1" lang="zh-CN" altLang="en-US"/>
              <a:t>又对应一个</a:t>
            </a:r>
            <a:r>
              <a:rPr kumimoji="1" lang="en-US" altLang="zh-CN"/>
              <a:t>ActivityStack</a:t>
            </a:r>
            <a:r>
              <a:rPr kumimoji="1" lang="zh-CN" altLang="en-US"/>
              <a:t>，所以我们看这，虽然</a:t>
            </a:r>
            <a:r>
              <a:rPr kumimoji="1" lang="en-US" altLang="zh-CN"/>
              <a:t>Activity</a:t>
            </a:r>
            <a:r>
              <a:rPr kumimoji="1" lang="zh-CN" altLang="en-US"/>
              <a:t>这时候还没有启动起来呢，</a:t>
            </a:r>
            <a:r>
              <a:rPr kumimoji="1" lang="en-US" altLang="zh-CN"/>
              <a:t>AMS</a:t>
            </a:r>
            <a:r>
              <a:rPr kumimoji="1" lang="zh-CN" altLang="en-US"/>
              <a:t>就已经给他建立好了一套档案，还通过调用</a:t>
            </a:r>
            <a:r>
              <a:rPr kumimoji="1" lang="en-US" altLang="zh-CN"/>
              <a:t>insertTaskAtTop</a:t>
            </a:r>
            <a:r>
              <a:rPr kumimoji="1" lang="zh-CN" altLang="en-US"/>
              <a:t>给这个</a:t>
            </a:r>
            <a:r>
              <a:rPr kumimoji="1" lang="en-US" altLang="zh-CN"/>
              <a:t>TaskRecord</a:t>
            </a:r>
            <a:r>
              <a:rPr kumimoji="1" lang="zh-CN" altLang="en-US"/>
              <a:t>加到</a:t>
            </a:r>
            <a:r>
              <a:rPr kumimoji="1" lang="en-US" altLang="zh-CN"/>
              <a:t>ActivityStack</a:t>
            </a:r>
            <a:r>
              <a:rPr kumimoji="1" lang="zh-CN" altLang="en-US"/>
              <a:t>里面，而且还是加到栈顶。</a:t>
            </a:r>
            <a:endParaRPr kumimoji="1" lang="en-US" altLang="zh-CN"/>
          </a:p>
          <a:p>
            <a:r>
              <a:rPr kumimoji="1" lang="zh-CN" altLang="en-US"/>
              <a:t>同时给这个</a:t>
            </a:r>
            <a:r>
              <a:rPr kumimoji="1" lang="en-US" altLang="zh-CN"/>
              <a:t>Activity</a:t>
            </a:r>
            <a:r>
              <a:rPr kumimoji="1" lang="zh-CN" altLang="en-US"/>
              <a:t>也是加到了</a:t>
            </a:r>
            <a:r>
              <a:rPr kumimoji="1" lang="en-US" altLang="zh-CN"/>
              <a:t>TaskRecord</a:t>
            </a:r>
            <a:r>
              <a:rPr kumimoji="1" lang="zh-CN" altLang="en-US"/>
              <a:t>里面的栈顶。</a:t>
            </a:r>
            <a:endParaRPr kumimoji="1" lang="en-US" altLang="zh-CN"/>
          </a:p>
          <a:p>
            <a:endParaRPr kumimoji="1" lang="en-US" altLang="zh-CN"/>
          </a:p>
          <a:p>
            <a:r>
              <a:rPr kumimoji="1" lang="zh-CN" altLang="en-US"/>
              <a:t>这个有什么用呢，我们后面会说到。</a:t>
            </a:r>
          </a:p>
        </p:txBody>
      </p:sp>
      <p:sp>
        <p:nvSpPr>
          <p:cNvPr id="4" name="灯片编号占位符 3"/>
          <p:cNvSpPr>
            <a:spLocks noGrp="1"/>
          </p:cNvSpPr>
          <p:nvPr>
            <p:ph type="sldNum" sz="quarter" idx="5"/>
          </p:nvPr>
        </p:nvSpPr>
        <p:spPr/>
        <p:txBody>
          <a:bodyPr/>
          <a:lstStyle/>
          <a:p>
            <a:fld id="{CFC872F5-4473-C04C-A64D-A8C4458C731E}" type="slidenum">
              <a:rPr lang="en-US" altLang="zh-CN"/>
              <a:t>6</a:t>
            </a:fld>
            <a:endParaRPr kumimoji="1" lang="zh-CN" altLang="en-US"/>
          </a:p>
        </p:txBody>
      </p:sp>
    </p:spTree>
    <p:extLst>
      <p:ext uri="{BB962C8B-B14F-4D97-AF65-F5344CB8AC3E}">
        <p14:creationId xmlns:p14="http://schemas.microsoft.com/office/powerpoint/2010/main" val="2114440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这儿呢如果当前跑着</a:t>
            </a:r>
            <a:r>
              <a:rPr kumimoji="1" lang="en-US" altLang="zh-CN"/>
              <a:t>Activity</a:t>
            </a:r>
            <a:r>
              <a:rPr kumimoji="1" lang="zh-CN" altLang="en-US"/>
              <a:t>，得先让他</a:t>
            </a:r>
            <a:r>
              <a:rPr kumimoji="1" lang="en-US" altLang="zh-CN"/>
              <a:t>pause</a:t>
            </a:r>
            <a:r>
              <a:rPr kumimoji="1" lang="zh-CN" altLang="en-US"/>
              <a:t>，执行</a:t>
            </a:r>
            <a:r>
              <a:rPr kumimoji="1" lang="en-US" altLang="zh-CN"/>
              <a:t>onPause</a:t>
            </a:r>
            <a:r>
              <a:rPr kumimoji="1" lang="zh-CN" altLang="en-US"/>
              <a:t>生命周期回调。</a:t>
            </a:r>
            <a:endParaRPr kumimoji="1" lang="en-US" altLang="zh-CN"/>
          </a:p>
          <a:p>
            <a:endParaRPr kumimoji="1" lang="en-US" altLang="zh-CN"/>
          </a:p>
          <a:p>
            <a:r>
              <a:rPr kumimoji="1" lang="zh-CN" altLang="en-US"/>
              <a:t>咱们这继续启动</a:t>
            </a:r>
            <a:r>
              <a:rPr kumimoji="1" lang="en-US" altLang="zh-CN"/>
              <a:t>Activity</a:t>
            </a:r>
            <a:r>
              <a:rPr kumimoji="1" lang="zh-CN" altLang="en-US"/>
              <a:t>。这个</a:t>
            </a:r>
            <a:r>
              <a:rPr kumimoji="1" lang="en-US" altLang="zh-CN"/>
              <a:t>Next</a:t>
            </a:r>
            <a:r>
              <a:rPr kumimoji="1" lang="zh-CN" altLang="en-US"/>
              <a:t>就是咱们要启动的</a:t>
            </a:r>
            <a:r>
              <a:rPr kumimoji="1" lang="en-US" altLang="zh-CN"/>
              <a:t>Activity</a:t>
            </a:r>
            <a:r>
              <a:rPr kumimoji="1" lang="zh-CN" altLang="en-US"/>
              <a:t>，这个</a:t>
            </a:r>
            <a:endParaRPr kumimoji="1" lang="en-US" altLang="zh-CN"/>
          </a:p>
          <a:p>
            <a:r>
              <a:rPr kumimoji="1" lang="en-US" altLang="zh-CN"/>
              <a:t>topRunningActivityLocked</a:t>
            </a:r>
            <a:r>
              <a:rPr kumimoji="1" lang="zh-CN" altLang="en-US"/>
              <a:t>其实就是从前台的</a:t>
            </a:r>
            <a:r>
              <a:rPr kumimoji="1" lang="en-US" altLang="zh-CN"/>
              <a:t>ActivityStack</a:t>
            </a:r>
            <a:r>
              <a:rPr kumimoji="1" lang="zh-CN" altLang="en-US"/>
              <a:t>里面的最近的</a:t>
            </a:r>
            <a:r>
              <a:rPr kumimoji="1" lang="en-US" altLang="zh-CN"/>
              <a:t>TaskRecord</a:t>
            </a:r>
            <a:r>
              <a:rPr kumimoji="1" lang="zh-CN" altLang="en-US"/>
              <a:t>里找到栈顶的那个没有</a:t>
            </a:r>
            <a:r>
              <a:rPr kumimoji="1" lang="en-US" altLang="zh-CN"/>
              <a:t>finish</a:t>
            </a:r>
            <a:r>
              <a:rPr kumimoji="1" lang="zh-CN" altLang="en-US"/>
              <a:t>的</a:t>
            </a:r>
            <a:r>
              <a:rPr kumimoji="1" lang="en-US" altLang="zh-CN"/>
              <a:t>Activity</a:t>
            </a:r>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rPr lang="en-US" altLang="zh-CN"/>
              <a:t>7</a:t>
            </a:fld>
            <a:endParaRPr kumimoji="1" lang="zh-CN" altLang="en-US"/>
          </a:p>
        </p:txBody>
      </p:sp>
    </p:spTree>
    <p:extLst>
      <p:ext uri="{BB962C8B-B14F-4D97-AF65-F5344CB8AC3E}">
        <p14:creationId xmlns:p14="http://schemas.microsoft.com/office/powerpoint/2010/main" val="140631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AMS</a:t>
            </a:r>
            <a:r>
              <a:rPr kumimoji="1" lang="zh-CN" altLang="en-US"/>
              <a:t>里面处理</a:t>
            </a:r>
            <a:r>
              <a:rPr kumimoji="1" lang="en-US" altLang="zh-CN"/>
              <a:t>startActivity</a:t>
            </a:r>
            <a:r>
              <a:rPr kumimoji="1" lang="zh-CN" altLang="en-US"/>
              <a:t>代码非常复杂，咱们就不一一过了啊，直接看关键，就是这个函数，首先查询这个</a:t>
            </a:r>
            <a:r>
              <a:rPr kumimoji="1" lang="en-US" altLang="zh-CN"/>
              <a:t>Activity</a:t>
            </a:r>
            <a:r>
              <a:rPr kumimoji="1" lang="zh-CN" altLang="en-US"/>
              <a:t>对应的进程启动没有，如果启动了就调</a:t>
            </a:r>
            <a:r>
              <a:rPr kumimoji="1" lang="en-US" altLang="zh-CN"/>
              <a:t>realStartActivityLocked</a:t>
            </a:r>
            <a:r>
              <a:rPr kumimoji="1" lang="zh-CN" altLang="en-US"/>
              <a:t>去真正地启动</a:t>
            </a:r>
            <a:r>
              <a:rPr kumimoji="1" lang="en-US" altLang="zh-CN"/>
              <a:t>Activity</a:t>
            </a:r>
            <a:r>
              <a:rPr kumimoji="1" lang="zh-CN" altLang="en-US"/>
              <a:t>，如果没启动呢，就先启动进程吧，调的这个</a:t>
            </a:r>
            <a:r>
              <a:rPr kumimoji="1" lang="en-US" altLang="zh-CN"/>
              <a:t>startProcessLocked</a:t>
            </a:r>
            <a:r>
              <a:rPr kumimoji="1" lang="zh-CN" altLang="en-US"/>
              <a:t>。</a:t>
            </a:r>
            <a:endParaRPr kumimoji="1" lang="en-US" altLang="zh-CN"/>
          </a:p>
          <a:p>
            <a:endParaRPr kumimoji="1" lang="en-US" altLang="zh-CN"/>
          </a:p>
          <a:p>
            <a:r>
              <a:rPr kumimoji="1" lang="zh-CN" altLang="en-US"/>
              <a:t>这因为是冷启动，所以进程还没启动呢，咱们先启动进程，</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t>8</a:t>
            </a:fld>
            <a:endParaRPr kumimoji="1" lang="zh-CN" altLang="en-US"/>
          </a:p>
        </p:txBody>
      </p:sp>
    </p:spTree>
    <p:extLst>
      <p:ext uri="{BB962C8B-B14F-4D97-AF65-F5344CB8AC3E}">
        <p14:creationId xmlns:p14="http://schemas.microsoft.com/office/powerpoint/2010/main" val="345950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这里的</a:t>
            </a:r>
            <a:r>
              <a:rPr kumimoji="1" lang="en-US" altLang="zh-CN"/>
              <a:t>entryPoint</a:t>
            </a:r>
            <a:r>
              <a:rPr kumimoji="1" lang="zh-CN" altLang="en-US"/>
              <a:t>就是应用进程启动之后的入口函数所在的</a:t>
            </a:r>
            <a:r>
              <a:rPr kumimoji="1" lang="en-US" altLang="zh-CN"/>
              <a:t>Java</a:t>
            </a:r>
            <a:r>
              <a:rPr kumimoji="1" lang="zh-CN" altLang="en-US"/>
              <a:t>类。</a:t>
            </a:r>
            <a:r>
              <a:rPr kumimoji="1" lang="en-US" altLang="zh-CN"/>
              <a:t>Process</a:t>
            </a:r>
            <a:r>
              <a:rPr kumimoji="1" lang="zh-CN" altLang="en-US"/>
              <a:t>的</a:t>
            </a:r>
            <a:r>
              <a:rPr kumimoji="1" lang="en-US" altLang="zh-CN"/>
              <a:t>start</a:t>
            </a:r>
            <a:r>
              <a:rPr kumimoji="1" lang="zh-CN" altLang="en-US"/>
              <a:t>会向</a:t>
            </a:r>
            <a:r>
              <a:rPr kumimoji="1" lang="en-US" altLang="zh-CN"/>
              <a:t>zygote</a:t>
            </a:r>
            <a:r>
              <a:rPr kumimoji="1" lang="zh-CN" altLang="en-US"/>
              <a:t>发送启动进程的请求，等到进程启动完毕之后，</a:t>
            </a:r>
            <a:r>
              <a:rPr kumimoji="1" lang="en-US" altLang="zh-CN"/>
              <a:t>zygote</a:t>
            </a:r>
            <a:r>
              <a:rPr kumimoji="1" lang="zh-CN" altLang="en-US"/>
              <a:t>会返回启动的应用进程的</a:t>
            </a:r>
            <a:r>
              <a:rPr kumimoji="1" lang="en-US" altLang="zh-CN"/>
              <a:t>pid</a:t>
            </a:r>
            <a:r>
              <a:rPr kumimoji="1" lang="zh-CN" altLang="en-US"/>
              <a:t>，就在这个</a:t>
            </a:r>
            <a:r>
              <a:rPr kumimoji="1" lang="en-US" altLang="zh-CN"/>
              <a:t>startResult</a:t>
            </a:r>
            <a:r>
              <a:rPr kumimoji="1" lang="zh-CN" altLang="en-US"/>
              <a:t>里，然后呢</a:t>
            </a:r>
            <a:r>
              <a:rPr kumimoji="1" lang="en-US" altLang="zh-CN"/>
              <a:t>AMS</a:t>
            </a:r>
            <a:r>
              <a:rPr kumimoji="1" lang="zh-CN" altLang="en-US"/>
              <a:t>里面会有一个表，叫</a:t>
            </a:r>
            <a:r>
              <a:rPr kumimoji="1" lang="en-US" altLang="zh-CN"/>
              <a:t>mPidsSelfLocked</a:t>
            </a:r>
            <a:r>
              <a:rPr kumimoji="1" lang="zh-CN" altLang="en-US"/>
              <a:t>，这个表的</a:t>
            </a:r>
            <a:r>
              <a:rPr kumimoji="1" lang="en-US" altLang="zh-CN"/>
              <a:t>key</a:t>
            </a:r>
            <a:r>
              <a:rPr kumimoji="1" lang="zh-CN" altLang="en-US"/>
              <a:t>是应用进程的</a:t>
            </a:r>
            <a:r>
              <a:rPr kumimoji="1" lang="en-US" altLang="zh-CN"/>
              <a:t>pid</a:t>
            </a:r>
            <a:r>
              <a:rPr kumimoji="1" lang="zh-CN" altLang="en-US"/>
              <a:t>，</a:t>
            </a:r>
            <a:r>
              <a:rPr kumimoji="1" lang="en-US" altLang="zh-CN"/>
              <a:t>value</a:t>
            </a:r>
            <a:r>
              <a:rPr kumimoji="1" lang="zh-CN" altLang="en-US"/>
              <a:t>就是应用进程的</a:t>
            </a:r>
            <a:r>
              <a:rPr kumimoji="1" lang="en-US" altLang="zh-CN"/>
              <a:t>ProcessRecord</a:t>
            </a:r>
            <a:r>
              <a:rPr kumimoji="1" lang="zh-CN" altLang="en-US"/>
              <a:t>，应用进程启动之后，会在这个表里增加一条记录。然后这会延时发送一条消息，如果应用进程在一定时间内没来向</a:t>
            </a:r>
            <a:r>
              <a:rPr kumimoji="1" lang="en-US" altLang="zh-CN"/>
              <a:t>AMS</a:t>
            </a:r>
            <a:r>
              <a:rPr kumimoji="1" lang="zh-CN" altLang="en-US"/>
              <a:t>报道，就会超时了。这个超时时间代码中定义的是</a:t>
            </a:r>
            <a:r>
              <a:rPr kumimoji="1" lang="en-US" altLang="zh-CN"/>
              <a:t>10s</a:t>
            </a:r>
            <a:r>
              <a:rPr kumimoji="1" lang="zh-CN" altLang="en-US"/>
              <a:t>。如果超时了，</a:t>
            </a:r>
            <a:r>
              <a:rPr kumimoji="1" lang="en-US" altLang="zh-CN"/>
              <a:t>AMS</a:t>
            </a:r>
            <a:r>
              <a:rPr kumimoji="1" lang="zh-CN" altLang="en-US"/>
              <a:t>就会清理这个应用相关的所有信息，比如说准备在这个应用进程启动之后启动的一些应用组件，这下进程启动失败的话，就没戏了，就干脆清理掉。</a:t>
            </a:r>
            <a:endParaRPr kumimoji="1" lang="en-US" altLang="zh-CN"/>
          </a:p>
          <a:p>
            <a:endParaRPr kumimoji="1" lang="en-US" altLang="zh-CN"/>
          </a:p>
          <a:p>
            <a:r>
              <a:rPr kumimoji="1" lang="zh-CN" altLang="en-US"/>
              <a:t>咱们继续看</a:t>
            </a:r>
            <a:r>
              <a:rPr kumimoji="1" lang="en-US" altLang="zh-CN"/>
              <a:t>Process</a:t>
            </a:r>
            <a:r>
              <a:rPr kumimoji="1" lang="zh-CN" altLang="en-US"/>
              <a:t>的</a:t>
            </a:r>
            <a:r>
              <a:rPr kumimoji="1" lang="en-US" altLang="zh-CN"/>
              <a:t>start</a:t>
            </a:r>
            <a:r>
              <a:rPr kumimoji="1" lang="zh-CN" altLang="en-US"/>
              <a:t>函数，</a:t>
            </a:r>
          </a:p>
        </p:txBody>
      </p:sp>
      <p:sp>
        <p:nvSpPr>
          <p:cNvPr id="4" name="灯片编号占位符 3"/>
          <p:cNvSpPr>
            <a:spLocks noGrp="1"/>
          </p:cNvSpPr>
          <p:nvPr>
            <p:ph type="sldNum" sz="quarter" idx="5"/>
          </p:nvPr>
        </p:nvSpPr>
        <p:spPr/>
        <p:txBody>
          <a:bodyPr/>
          <a:lstStyle/>
          <a:p>
            <a:fld id="{CFC872F5-4473-C04C-A64D-A8C4458C731E}" type="slidenum">
              <a:rPr lang="en-US" altLang="zh-CN"/>
              <a:t>9</a:t>
            </a:fld>
            <a:endParaRPr kumimoji="1" lang="zh-CN" altLang="en-US"/>
          </a:p>
        </p:txBody>
      </p:sp>
    </p:spTree>
    <p:extLst>
      <p:ext uri="{BB962C8B-B14F-4D97-AF65-F5344CB8AC3E}">
        <p14:creationId xmlns:p14="http://schemas.microsoft.com/office/powerpoint/2010/main" val="352936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72589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30140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146287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369502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281055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16015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dirty="0"/>
              <a:t>单击此处编辑母版文本样式
二级
三级
四级
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a:t>单击此处编辑母版文本样式
二级
三级
四级
五级</a:t>
            </a:r>
            <a:endParaRPr lang="en-US" dirty="0"/>
          </a:p>
        </p:txBody>
      </p:sp>
      <p:sp>
        <p:nvSpPr>
          <p:cNvPr id="7" name="Date Placeholder 6"/>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406264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95964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297485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
二级
三级
四级
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153112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DBAF616C-95DA-C745-918B-ADC8EAE5F57B}" type="datetimeFigureOut">
              <a:rPr lang="en-US" altLang="zh-CN"/>
              <a:t>3/10/19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409384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BAF616C-95DA-C745-918B-ADC8EAE5F57B}" type="datetimeFigureOut">
              <a:rPr lang="en-US" altLang="zh-CN"/>
              <a:t>3/10/19</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1368262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BA5FB-FA75-EE4F-93D8-C6A54B376607}"/>
              </a:ext>
            </a:extLst>
          </p:cNvPr>
          <p:cNvSpPr>
            <a:spLocks noGrp="1"/>
          </p:cNvSpPr>
          <p:nvPr>
            <p:ph type="ctrTitle"/>
          </p:nvPr>
        </p:nvSpPr>
        <p:spPr>
          <a:xfrm>
            <a:off x="571500" y="1873423"/>
            <a:ext cx="8001000" cy="1396654"/>
          </a:xfrm>
        </p:spPr>
        <p:txBody>
          <a:bodyPr anchor="ctr">
            <a:noAutofit/>
          </a:bodyPr>
          <a:lstStyle/>
          <a:p>
            <a:r>
              <a:rPr kumimoji="1" lang="zh-CN" altLang="en-US" sz="3000" b="1">
                <a:solidFill>
                  <a:srgbClr val="C00000"/>
                </a:solidFill>
                <a:latin typeface="Microsoft YaHei" panose="020B0503020204020204" pitchFamily="34" charset="-122"/>
                <a:ea typeface="Microsoft YaHei" panose="020B0503020204020204" pitchFamily="34" charset="-122"/>
              </a:rPr>
              <a:t>说说应用的冷启动流程</a:t>
            </a:r>
          </a:p>
        </p:txBody>
      </p:sp>
    </p:spTree>
    <p:extLst>
      <p:ext uri="{BB962C8B-B14F-4D97-AF65-F5344CB8AC3E}">
        <p14:creationId xmlns:p14="http://schemas.microsoft.com/office/powerpoint/2010/main" val="123493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A0DD263-C783-B649-852E-3F25EDCB515B}"/>
              </a:ext>
            </a:extLst>
          </p:cNvPr>
          <p:cNvSpPr/>
          <p:nvPr/>
        </p:nvSpPr>
        <p:spPr>
          <a:xfrm>
            <a:off x="373566" y="278382"/>
            <a:ext cx="8396868" cy="1200329"/>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ProcessStartResult </a:t>
            </a:r>
            <a:r>
              <a:rPr lang="en-US" altLang="zh-CN">
                <a:solidFill>
                  <a:srgbClr val="FFC66D"/>
                </a:solidFill>
                <a:effectLst/>
                <a:latin typeface="Microsoft YaHei" panose="020B0503020204020204" pitchFamily="34" charset="-122"/>
                <a:ea typeface="Microsoft YaHei" panose="020B0503020204020204" pitchFamily="34" charset="-122"/>
              </a:rPr>
              <a:t>startViaZygote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final </a:t>
            </a:r>
            <a:r>
              <a:rPr lang="en-US" altLang="zh-CN">
                <a:latin typeface="Microsoft YaHei" panose="020B0503020204020204" pitchFamily="34" charset="-122"/>
                <a:ea typeface="Microsoft YaHei" panose="020B0503020204020204" pitchFamily="34" charset="-122"/>
              </a:rPr>
              <a:t>String processClass</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effectLst/>
                <a:latin typeface="Microsoft YaHei" panose="020B0503020204020204" pitchFamily="34" charset="-122"/>
                <a:ea typeface="Microsoft YaHei" panose="020B0503020204020204" pitchFamily="34" charset="-122"/>
              </a:rPr>
              <a:t>zygoteSendArgsAndGetResult</a:t>
            </a:r>
            <a:r>
              <a:rPr lang="en-US" altLang="zh-CN">
                <a:latin typeface="Microsoft YaHei" panose="020B0503020204020204" pitchFamily="34" charset="-122"/>
                <a:ea typeface="Microsoft YaHei" panose="020B0503020204020204" pitchFamily="34" charset="-122"/>
              </a:rPr>
              <a:t>(</a:t>
            </a:r>
          </a:p>
          <a:p>
            <a:r>
              <a:rPr lang="en-US" altLang="zh-CN">
                <a:effectLst/>
                <a:latin typeface="Microsoft YaHei" panose="020B0503020204020204" pitchFamily="34" charset="-122"/>
                <a:ea typeface="Microsoft YaHei" panose="020B0503020204020204" pitchFamily="34" charset="-122"/>
              </a:rPr>
              <a:t>		openZygoteSocketIfNeeded</a:t>
            </a:r>
            <a:r>
              <a:rPr lang="en-US" altLang="zh-CN">
                <a:latin typeface="Microsoft YaHei" panose="020B0503020204020204" pitchFamily="34" charset="-122"/>
                <a:ea typeface="Microsoft YaHei" panose="020B0503020204020204" pitchFamily="34" charset="-122"/>
              </a:rPr>
              <a:t>(abi)</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argsForZygote)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3790ACFA-63EF-AD41-A8E9-266478C41B59}"/>
              </a:ext>
            </a:extLst>
          </p:cNvPr>
          <p:cNvSpPr/>
          <p:nvPr/>
        </p:nvSpPr>
        <p:spPr>
          <a:xfrm>
            <a:off x="373566" y="1818568"/>
            <a:ext cx="8396868" cy="3139321"/>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boolean </a:t>
            </a:r>
            <a:r>
              <a:rPr lang="en-US" altLang="zh-CN">
                <a:solidFill>
                  <a:srgbClr val="FFC66D"/>
                </a:solidFill>
                <a:effectLst/>
                <a:latin typeface="Microsoft YaHei" panose="020B0503020204020204" pitchFamily="34" charset="-122"/>
                <a:ea typeface="Microsoft YaHei" panose="020B0503020204020204" pitchFamily="34" charset="-122"/>
              </a:rPr>
              <a:t>runOnce</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String[] args = readArgumentList()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pid = Zygote.</a:t>
            </a:r>
            <a:r>
              <a:rPr lang="en-US" altLang="zh-CN">
                <a:effectLst/>
                <a:latin typeface="Microsoft YaHei" panose="020B0503020204020204" pitchFamily="34" charset="-122"/>
                <a:ea typeface="Microsoft YaHei" panose="020B0503020204020204" pitchFamily="34" charset="-122"/>
              </a:rPr>
              <a:t>forkAndSpecialize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(pid ==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 {</a:t>
            </a:r>
            <a:br>
              <a:rPr lang="en-US" altLang="zh-CN">
                <a:solidFill>
                  <a:srgbClr val="808080"/>
                </a:solidFill>
                <a:effectLst/>
                <a:latin typeface="Microsoft YaHei" panose="020B0503020204020204" pitchFamily="34" charset="-122"/>
                <a:ea typeface="Microsoft YaHei" panose="020B0503020204020204" pitchFamily="34" charset="-122"/>
              </a:rPr>
            </a:br>
            <a:r>
              <a:rPr lang="en-US" altLang="zh-CN">
                <a:solidFill>
                  <a:srgbClr val="808080"/>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handleChildProc(parsedArgs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808080"/>
                </a:solidFill>
                <a:effectLst/>
                <a:latin typeface="Microsoft YaHei" panose="020B0503020204020204" pitchFamily="34" charset="-122"/>
                <a:ea typeface="Microsoft YaHei" panose="020B0503020204020204" pitchFamily="34" charset="-122"/>
              </a:rPr>
            </a:br>
            <a:r>
              <a:rPr lang="en-US" altLang="zh-CN">
                <a:solidFill>
                  <a:srgbClr val="808080"/>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true;</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else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handleParentProc(pid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4715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BBBC8EE-A302-C349-8551-06DF7E25D9CA}"/>
              </a:ext>
            </a:extLst>
          </p:cNvPr>
          <p:cNvSpPr/>
          <p:nvPr/>
        </p:nvSpPr>
        <p:spPr>
          <a:xfrm>
            <a:off x="462776" y="309593"/>
            <a:ext cx="8218449" cy="2862322"/>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public static void </a:t>
            </a:r>
            <a:r>
              <a:rPr lang="en-US" altLang="zh-CN">
                <a:solidFill>
                  <a:srgbClr val="FFC66D"/>
                </a:solidFill>
                <a:effectLst/>
                <a:latin typeface="Microsoft YaHei" panose="020B0503020204020204" pitchFamily="34" charset="-122"/>
                <a:ea typeface="Microsoft YaHei" panose="020B0503020204020204" pitchFamily="34" charset="-122"/>
              </a:rPr>
              <a:t>main</a:t>
            </a:r>
            <a:r>
              <a:rPr lang="en-US" altLang="zh-CN">
                <a:latin typeface="Microsoft YaHei" panose="020B0503020204020204" pitchFamily="34" charset="-122"/>
                <a:ea typeface="Microsoft YaHei" panose="020B0503020204020204" pitchFamily="34" charset="-122"/>
              </a:rPr>
              <a:t>(String[] args)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Looper.</a:t>
            </a:r>
            <a:r>
              <a:rPr lang="en-US" altLang="zh-CN">
                <a:effectLst/>
                <a:latin typeface="Microsoft YaHei" panose="020B0503020204020204" pitchFamily="34" charset="-122"/>
                <a:ea typeface="Microsoft YaHei" panose="020B0503020204020204" pitchFamily="34" charset="-122"/>
              </a:rPr>
              <a:t>prepareMainLooper</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ActivityThread thread = </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ActivityThread()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thread.attach(</a:t>
            </a:r>
            <a:r>
              <a:rPr lang="en-US" altLang="zh-CN">
                <a:solidFill>
                  <a:srgbClr val="CC7832"/>
                </a:solidFill>
                <a:effectLst/>
                <a:latin typeface="Microsoft YaHei" panose="020B0503020204020204" pitchFamily="34" charset="-122"/>
                <a:ea typeface="Microsoft YaHei" panose="020B0503020204020204" pitchFamily="34" charset="-122"/>
              </a:rPr>
              <a:t>false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Looper.</a:t>
            </a:r>
            <a:r>
              <a:rPr lang="en-US" altLang="zh-CN">
                <a:effectLst/>
                <a:latin typeface="Microsoft YaHei" panose="020B0503020204020204" pitchFamily="34" charset="-122"/>
                <a:ea typeface="Microsoft YaHei" panose="020B0503020204020204" pitchFamily="34" charset="-122"/>
              </a:rPr>
              <a:t>loop</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throw new </a:t>
            </a:r>
            <a:r>
              <a:rPr lang="en-US" altLang="zh-CN">
                <a:latin typeface="Microsoft YaHei" panose="020B0503020204020204" pitchFamily="34" charset="-122"/>
                <a:ea typeface="Microsoft YaHei" panose="020B0503020204020204" pitchFamily="34" charset="-122"/>
              </a:rPr>
              <a:t>RuntimeException(</a:t>
            </a:r>
            <a:r>
              <a:rPr lang="en-US" altLang="zh-CN">
                <a:solidFill>
                  <a:srgbClr val="6A8759"/>
                </a:solidFill>
                <a:effectLst/>
                <a:latin typeface="Microsoft YaHei" panose="020B0503020204020204" pitchFamily="34" charset="-122"/>
                <a:ea typeface="Microsoft YaHei" panose="020B0503020204020204" pitchFamily="34" charset="-122"/>
              </a:rPr>
              <a:t>"Main thread loop unexpectedly exited"</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1E01127C-E930-BD4A-9D93-8D2A1968861E}"/>
              </a:ext>
            </a:extLst>
          </p:cNvPr>
          <p:cNvSpPr/>
          <p:nvPr/>
        </p:nvSpPr>
        <p:spPr>
          <a:xfrm>
            <a:off x="462776" y="3620182"/>
            <a:ext cx="8218449" cy="1200329"/>
          </a:xfrm>
          <a:prstGeom prst="rect">
            <a:avLst/>
          </a:prstGeom>
          <a:solidFill>
            <a:schemeClr val="bg1"/>
          </a:solidFill>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void </a:t>
            </a:r>
            <a:r>
              <a:rPr lang="en-US" altLang="zh-CN">
                <a:solidFill>
                  <a:srgbClr val="FFC66D"/>
                </a:solidFill>
                <a:effectLst/>
                <a:latin typeface="Microsoft YaHei" panose="020B0503020204020204" pitchFamily="34" charset="-122"/>
                <a:ea typeface="Microsoft YaHei" panose="020B0503020204020204" pitchFamily="34" charset="-122"/>
              </a:rPr>
              <a:t>attach</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boolean </a:t>
            </a:r>
            <a:r>
              <a:rPr lang="en-US" altLang="zh-CN">
                <a:latin typeface="Microsoft YaHei" panose="020B0503020204020204" pitchFamily="34" charset="-122"/>
                <a:ea typeface="Microsoft YaHei" panose="020B0503020204020204" pitchFamily="34" charset="-122"/>
              </a:rPr>
              <a:t>system)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IActivityManager mgr = ActivityManagerNative.</a:t>
            </a:r>
            <a:r>
              <a:rPr lang="en-US" altLang="zh-CN">
                <a:effectLst/>
                <a:latin typeface="Microsoft YaHei" panose="020B0503020204020204" pitchFamily="34" charset="-122"/>
                <a:ea typeface="Microsoft YaHei" panose="020B0503020204020204" pitchFamily="34" charset="-122"/>
              </a:rPr>
              <a:t>getDefault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mgr.attachApplication(</a:t>
            </a:r>
            <a:r>
              <a:rPr lang="en-US" altLang="zh-CN">
                <a:solidFill>
                  <a:srgbClr val="9876AA"/>
                </a:solidFill>
                <a:effectLst/>
                <a:latin typeface="Microsoft YaHei" panose="020B0503020204020204" pitchFamily="34" charset="-122"/>
                <a:ea typeface="Microsoft YaHei" panose="020B0503020204020204" pitchFamily="34" charset="-122"/>
              </a:rPr>
              <a:t>mAppThread</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8920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089A06D-E96B-7B42-AB38-0C860001F816}"/>
              </a:ext>
            </a:extLst>
          </p:cNvPr>
          <p:cNvSpPr/>
          <p:nvPr/>
        </p:nvSpPr>
        <p:spPr>
          <a:xfrm>
            <a:off x="1873405" y="3516926"/>
            <a:ext cx="1393902" cy="970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Microsoft YaHei" panose="020B0503020204020204" pitchFamily="34" charset="-122"/>
                <a:ea typeface="Microsoft YaHei" panose="020B0503020204020204" pitchFamily="34" charset="-122"/>
              </a:rPr>
              <a:t>AMS</a:t>
            </a:r>
            <a:endParaRPr kumimoji="1"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9DCE6CEE-120B-8B4A-B8E2-CA1266E05E44}"/>
              </a:ext>
            </a:extLst>
          </p:cNvPr>
          <p:cNvSpPr/>
          <p:nvPr/>
        </p:nvSpPr>
        <p:spPr>
          <a:xfrm>
            <a:off x="1873405" y="510129"/>
            <a:ext cx="1393902" cy="970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Microsoft YaHei" panose="020B0503020204020204" pitchFamily="34" charset="-122"/>
                <a:ea typeface="Microsoft YaHei" panose="020B0503020204020204" pitchFamily="34" charset="-122"/>
              </a:rPr>
              <a:t>Zygote</a:t>
            </a:r>
            <a:endParaRPr kumimoji="1" lang="zh-CN" altLang="en-US">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5E1DC73E-1E24-BC40-8D5A-5CA2FE8806F1}"/>
              </a:ext>
            </a:extLst>
          </p:cNvPr>
          <p:cNvSpPr/>
          <p:nvPr/>
        </p:nvSpPr>
        <p:spPr>
          <a:xfrm>
            <a:off x="5649951" y="3504347"/>
            <a:ext cx="1393902" cy="970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应用</a:t>
            </a:r>
          </a:p>
        </p:txBody>
      </p:sp>
      <p:cxnSp>
        <p:nvCxnSpPr>
          <p:cNvPr id="8" name="直线箭头连接符 7">
            <a:extLst>
              <a:ext uri="{FF2B5EF4-FFF2-40B4-BE49-F238E27FC236}">
                <a16:creationId xmlns:a16="http://schemas.microsoft.com/office/drawing/2014/main" id="{1B2D9C76-F1F4-834B-B3F5-94786CBDED54}"/>
              </a:ext>
            </a:extLst>
          </p:cNvPr>
          <p:cNvCxnSpPr>
            <a:cxnSpLocks/>
          </p:cNvCxnSpPr>
          <p:nvPr/>
        </p:nvCxnSpPr>
        <p:spPr>
          <a:xfrm flipV="1">
            <a:off x="2570356" y="1565355"/>
            <a:ext cx="0" cy="185806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25FF0B8-AF3B-5945-A69F-F6E946BC39EF}"/>
              </a:ext>
            </a:extLst>
          </p:cNvPr>
          <p:cNvSpPr txBox="1"/>
          <p:nvPr/>
        </p:nvSpPr>
        <p:spPr>
          <a:xfrm>
            <a:off x="2570356" y="1565355"/>
            <a:ext cx="461665" cy="1938992"/>
          </a:xfrm>
          <a:prstGeom prst="rect">
            <a:avLst/>
          </a:prstGeom>
          <a:noFill/>
        </p:spPr>
        <p:txBody>
          <a:bodyPr vert="eaVert" wrap="none" rtlCol="0">
            <a:spAutoFit/>
          </a:bodyPr>
          <a:lstStyle/>
          <a:p>
            <a:r>
              <a:rPr kumimoji="1" lang="zh-CN" altLang="en-US">
                <a:latin typeface="Microsoft YaHei" panose="020B0503020204020204" pitchFamily="34" charset="-122"/>
                <a:ea typeface="Microsoft YaHei" panose="020B0503020204020204" pitchFamily="34" charset="-122"/>
              </a:rPr>
              <a:t>发出启动进程请求</a:t>
            </a:r>
          </a:p>
        </p:txBody>
      </p:sp>
      <p:cxnSp>
        <p:nvCxnSpPr>
          <p:cNvPr id="13" name="直线箭头连接符 12">
            <a:extLst>
              <a:ext uri="{FF2B5EF4-FFF2-40B4-BE49-F238E27FC236}">
                <a16:creationId xmlns:a16="http://schemas.microsoft.com/office/drawing/2014/main" id="{13892132-6DAB-644F-B6CE-2A434781F050}"/>
              </a:ext>
            </a:extLst>
          </p:cNvPr>
          <p:cNvCxnSpPr/>
          <p:nvPr/>
        </p:nvCxnSpPr>
        <p:spPr>
          <a:xfrm>
            <a:off x="3590693" y="1371600"/>
            <a:ext cx="2756209" cy="205182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58534AA-2D5A-E442-97F4-4F6AD143F9B3}"/>
              </a:ext>
            </a:extLst>
          </p:cNvPr>
          <p:cNvSpPr txBox="1"/>
          <p:nvPr/>
        </p:nvSpPr>
        <p:spPr>
          <a:xfrm rot="2178177">
            <a:off x="4371280" y="2107580"/>
            <a:ext cx="1569660" cy="369332"/>
          </a:xfrm>
          <a:prstGeom prst="rect">
            <a:avLst/>
          </a:prstGeom>
          <a:noFill/>
        </p:spPr>
        <p:txBody>
          <a:bodyPr wrap="none" rtlCol="0">
            <a:spAutoFit/>
          </a:bodyPr>
          <a:lstStyle/>
          <a:p>
            <a:r>
              <a:rPr kumimoji="1" lang="zh-CN" altLang="en-US">
                <a:latin typeface="Microsoft YaHei" panose="020B0503020204020204" pitchFamily="34" charset="-122"/>
                <a:ea typeface="Microsoft YaHei" panose="020B0503020204020204" pitchFamily="34" charset="-122"/>
              </a:rPr>
              <a:t>启动应用进程</a:t>
            </a:r>
          </a:p>
        </p:txBody>
      </p:sp>
      <p:cxnSp>
        <p:nvCxnSpPr>
          <p:cNvPr id="16" name="直线箭头连接符 15">
            <a:extLst>
              <a:ext uri="{FF2B5EF4-FFF2-40B4-BE49-F238E27FC236}">
                <a16:creationId xmlns:a16="http://schemas.microsoft.com/office/drawing/2014/main" id="{59C91715-881A-6A4B-8899-17F5DDFBD67B}"/>
              </a:ext>
            </a:extLst>
          </p:cNvPr>
          <p:cNvCxnSpPr>
            <a:cxnSpLocks/>
          </p:cNvCxnSpPr>
          <p:nvPr/>
        </p:nvCxnSpPr>
        <p:spPr>
          <a:xfrm flipH="1">
            <a:off x="3339212" y="3989425"/>
            <a:ext cx="221409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EA9D2E6-48D0-3F4E-8B4B-530E549B64A7}"/>
              </a:ext>
            </a:extLst>
          </p:cNvPr>
          <p:cNvSpPr txBox="1"/>
          <p:nvPr/>
        </p:nvSpPr>
        <p:spPr>
          <a:xfrm>
            <a:off x="3412278" y="3612999"/>
            <a:ext cx="2132315"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attachApplication</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9049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14"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29C2C98-75D5-A949-A4DA-16FA222FB884}"/>
              </a:ext>
            </a:extLst>
          </p:cNvPr>
          <p:cNvSpPr/>
          <p:nvPr/>
        </p:nvSpPr>
        <p:spPr>
          <a:xfrm>
            <a:off x="630044" y="586591"/>
            <a:ext cx="7883913" cy="3970318"/>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boolean </a:t>
            </a:r>
            <a:r>
              <a:rPr lang="en-US" altLang="zh-CN">
                <a:solidFill>
                  <a:srgbClr val="FFC66D"/>
                </a:solidFill>
                <a:effectLst/>
                <a:latin typeface="Microsoft YaHei" panose="020B0503020204020204" pitchFamily="34" charset="-122"/>
                <a:ea typeface="Microsoft YaHei" panose="020B0503020204020204" pitchFamily="34" charset="-122"/>
              </a:rPr>
              <a:t>attachApplicationLocked</a:t>
            </a:r>
            <a:r>
              <a:rPr lang="en-US" altLang="zh-CN">
                <a:latin typeface="Microsoft YaHei" panose="020B0503020204020204" pitchFamily="34" charset="-122"/>
                <a:ea typeface="Microsoft YaHei" panose="020B0503020204020204" pitchFamily="34" charset="-122"/>
              </a:rPr>
              <a:t>(IApplicationThread thread</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pid)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ProcessRecord app = </a:t>
            </a:r>
            <a:r>
              <a:rPr lang="en-US" altLang="zh-CN">
                <a:solidFill>
                  <a:srgbClr val="9876AA"/>
                </a:solidFill>
                <a:effectLst/>
                <a:latin typeface="Microsoft YaHei" panose="020B0503020204020204" pitchFamily="34" charset="-122"/>
                <a:ea typeface="Microsoft YaHei" panose="020B0503020204020204" pitchFamily="34" charset="-122"/>
              </a:rPr>
              <a:t>mPidsSelfLocked</a:t>
            </a:r>
            <a:r>
              <a:rPr lang="en-US" altLang="zh-CN">
                <a:latin typeface="Microsoft YaHei" panose="020B0503020204020204" pitchFamily="34" charset="-122"/>
                <a:ea typeface="Microsoft YaHei" panose="020B0503020204020204" pitchFamily="34" charset="-122"/>
              </a:rPr>
              <a:t>.get(pid)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mHandler</a:t>
            </a:r>
            <a:r>
              <a:rPr lang="en-US" altLang="zh-CN">
                <a:latin typeface="Microsoft YaHei" panose="020B0503020204020204" pitchFamily="34" charset="-122"/>
                <a:ea typeface="Microsoft YaHei" panose="020B0503020204020204" pitchFamily="34" charset="-122"/>
              </a:rPr>
              <a:t>.sendMessageDelayed(msg</a:t>
            </a: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endParaRPr lang="en-US" altLang="zh-CN">
              <a:solidFill>
                <a:srgbClr val="CC7832"/>
              </a:solidFill>
              <a:effectLst/>
              <a:latin typeface="Microsoft YaHei" panose="020B0503020204020204" pitchFamily="34" charset="-122"/>
              <a:ea typeface="Microsoft YaHei" panose="020B0503020204020204" pitchFamily="34" charset="-122"/>
            </a:endParaRPr>
          </a:p>
          <a:p>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CONTENT_PROVIDER_PUBLISH_TIMEOUT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thread.bindApplication(....)</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mStackSupervisor</a:t>
            </a:r>
            <a:r>
              <a:rPr lang="en-US" altLang="zh-CN">
                <a:latin typeface="Microsoft YaHei" panose="020B0503020204020204" pitchFamily="34" charset="-122"/>
                <a:ea typeface="Microsoft YaHei" panose="020B0503020204020204" pitchFamily="34" charset="-122"/>
              </a:rPr>
              <a:t>.attachApplicationLocked(app)</a:t>
            </a:r>
            <a:r>
              <a:rPr lang="en-US" altLang="zh-CN">
                <a:solidFill>
                  <a:srgbClr val="CC7832"/>
                </a:solidFill>
                <a:effectLst/>
                <a:latin typeface="Microsoft YaHei" panose="020B0503020204020204" pitchFamily="34" charset="-122"/>
                <a:ea typeface="Microsoft YaHei" panose="020B0503020204020204" pitchFamily="34" charset="-122"/>
              </a:rPr>
              <a:t>;</a:t>
            </a: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solidFill>
                  <a:srgbClr val="CC7832"/>
                </a:solidFill>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mServices</a:t>
            </a:r>
            <a:r>
              <a:rPr lang="en-US" altLang="zh-CN">
                <a:latin typeface="Microsoft YaHei" panose="020B0503020204020204" pitchFamily="34" charset="-122"/>
                <a:ea typeface="Microsoft YaHei" panose="020B0503020204020204" pitchFamily="34" charset="-122"/>
              </a:rPr>
              <a:t>.attachApplicationLocked(app</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processName)</a:t>
            </a:r>
            <a:r>
              <a:rPr lang="en-US" altLang="zh-CN">
                <a:solidFill>
                  <a:srgbClr val="CC7832"/>
                </a:solidFill>
                <a:effectLst/>
                <a:latin typeface="Microsoft YaHei" panose="020B0503020204020204" pitchFamily="34" charset="-122"/>
                <a:ea typeface="Microsoft YaHei" panose="020B0503020204020204" pitchFamily="34" charset="-122"/>
              </a:rPr>
              <a:t>;</a:t>
            </a: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solidFill>
                  <a:srgbClr val="CC7832"/>
                </a:solidFill>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sendPendingBroadcastsLocked(app)</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941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1844029-CAA8-B04B-A1AF-29E0FA76235C}"/>
              </a:ext>
            </a:extLst>
          </p:cNvPr>
          <p:cNvSpPr/>
          <p:nvPr/>
        </p:nvSpPr>
        <p:spPr>
          <a:xfrm>
            <a:off x="730405" y="308052"/>
            <a:ext cx="7683190" cy="1754326"/>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boolean </a:t>
            </a:r>
            <a:r>
              <a:rPr lang="en-US" altLang="zh-CN">
                <a:solidFill>
                  <a:srgbClr val="FFC66D"/>
                </a:solidFill>
                <a:effectLst/>
                <a:latin typeface="Microsoft YaHei" panose="020B0503020204020204" pitchFamily="34" charset="-122"/>
                <a:ea typeface="Microsoft YaHei" panose="020B0503020204020204" pitchFamily="34" charset="-122"/>
              </a:rPr>
              <a:t>attachApplicationLocked</a:t>
            </a:r>
            <a:r>
              <a:rPr lang="en-US" altLang="zh-CN">
                <a:latin typeface="Microsoft YaHei" panose="020B0503020204020204" pitchFamily="34" charset="-122"/>
                <a:ea typeface="Microsoft YaHei" panose="020B0503020204020204" pitchFamily="34" charset="-122"/>
              </a:rPr>
              <a:t>(ProcessRecord app) {</a:t>
            </a:r>
          </a:p>
          <a:p>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ActivityRecord hr = stack.topRunningActivityLocked(</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realStartActivityLocked(hr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app</a:t>
            </a:r>
            <a:r>
              <a:rPr lang="en-US" altLang="zh-CN">
                <a:solidFill>
                  <a:srgbClr val="CC7832"/>
                </a:solidFill>
                <a:effectLst/>
                <a:latin typeface="Microsoft YaHei" panose="020B0503020204020204" pitchFamily="34" charset="-122"/>
                <a:ea typeface="Microsoft YaHei" panose="020B0503020204020204" pitchFamily="34" charset="-122"/>
              </a:rPr>
              <a:t>, true, true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70430408-8640-BE4A-9D6D-2C314742395E}"/>
              </a:ext>
            </a:extLst>
          </p:cNvPr>
          <p:cNvSpPr/>
          <p:nvPr/>
        </p:nvSpPr>
        <p:spPr>
          <a:xfrm>
            <a:off x="448837" y="2809106"/>
            <a:ext cx="8246327"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a:t>
            </a:r>
            <a:r>
              <a:rPr lang="en-US" altLang="zh-CN">
                <a:latin typeface="Microsoft YaHei" panose="020B0503020204020204" pitchFamily="34" charset="-122"/>
                <a:ea typeface="Microsoft YaHei" panose="020B0503020204020204" pitchFamily="34" charset="-122"/>
              </a:rPr>
              <a:t>ActivityRecord </a:t>
            </a:r>
            <a:r>
              <a:rPr lang="en-US" altLang="zh-CN">
                <a:solidFill>
                  <a:srgbClr val="FFC66D"/>
                </a:solidFill>
                <a:effectLst/>
                <a:latin typeface="Microsoft YaHei" panose="020B0503020204020204" pitchFamily="34" charset="-122"/>
                <a:ea typeface="Microsoft YaHei" panose="020B0503020204020204" pitchFamily="34" charset="-122"/>
              </a:rPr>
              <a:t>topRunningActivityLocked</a:t>
            </a:r>
            <a:r>
              <a:rPr lang="en-US" altLang="zh-CN">
                <a:latin typeface="Microsoft YaHei" panose="020B0503020204020204" pitchFamily="34" charset="-122"/>
                <a:ea typeface="Microsoft YaHei" panose="020B0503020204020204" pitchFamily="34" charset="-122"/>
              </a:rPr>
              <a:t>(ActivityRecord notTop)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for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taskNdx = </a:t>
            </a:r>
            <a:r>
              <a:rPr lang="en-US" altLang="zh-CN">
                <a:solidFill>
                  <a:srgbClr val="9876AA"/>
                </a:solidFill>
                <a:effectLst/>
                <a:latin typeface="Microsoft YaHei" panose="020B0503020204020204" pitchFamily="34" charset="-122"/>
                <a:ea typeface="Microsoft YaHei" panose="020B0503020204020204" pitchFamily="34" charset="-122"/>
              </a:rPr>
              <a:t>mTaskHistory</a:t>
            </a:r>
            <a:r>
              <a:rPr lang="en-US" altLang="zh-CN">
                <a:latin typeface="Microsoft YaHei" panose="020B0503020204020204" pitchFamily="34" charset="-122"/>
                <a:ea typeface="Microsoft YaHei" panose="020B0503020204020204" pitchFamily="34" charset="-122"/>
              </a:rPr>
              <a:t>.size() - </a:t>
            </a:r>
            <a:r>
              <a:rPr lang="en-US" altLang="zh-CN">
                <a:solidFill>
                  <a:srgbClr val="6897BB"/>
                </a:solidFill>
                <a:effectLst/>
                <a:latin typeface="Microsoft YaHei" panose="020B0503020204020204" pitchFamily="34" charset="-122"/>
                <a:ea typeface="Microsoft YaHei" panose="020B0503020204020204" pitchFamily="34" charset="-122"/>
              </a:rPr>
              <a:t>1</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taskNdx &gt;=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--taskNdx)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ActivityRecord r = </a:t>
            </a:r>
            <a:r>
              <a:rPr lang="en-US" altLang="zh-CN">
                <a:solidFill>
                  <a:srgbClr val="9876AA"/>
                </a:solidFill>
                <a:effectLst/>
                <a:latin typeface="Microsoft YaHei" panose="020B0503020204020204" pitchFamily="34" charset="-122"/>
                <a:ea typeface="Microsoft YaHei" panose="020B0503020204020204" pitchFamily="34" charset="-122"/>
              </a:rPr>
              <a:t>mTaskHistory</a:t>
            </a:r>
            <a:r>
              <a:rPr lang="en-US" altLang="zh-CN">
                <a:latin typeface="Microsoft YaHei" panose="020B0503020204020204" pitchFamily="34" charset="-122"/>
                <a:ea typeface="Microsoft YaHei" panose="020B0503020204020204" pitchFamily="34" charset="-122"/>
              </a:rPr>
              <a:t>.get(taskNdx)</a:t>
            </a:r>
          </a:p>
          <a:p>
            <a:r>
              <a:rPr lang="en-US" altLang="zh-CN">
                <a:latin typeface="Microsoft YaHei" panose="020B0503020204020204" pitchFamily="34" charset="-122"/>
                <a:ea typeface="Microsoft YaHei" panose="020B0503020204020204" pitchFamily="34" charset="-122"/>
              </a:rPr>
              <a:t>		.topRunningActivityLocked(notTop)</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1DAEB8E2-2232-FD4B-BE8E-34A17FC97F9A}"/>
              </a:ext>
            </a:extLst>
          </p:cNvPr>
          <p:cNvCxnSpPr/>
          <p:nvPr/>
        </p:nvCxnSpPr>
        <p:spPr>
          <a:xfrm flipH="1">
            <a:off x="5564459" y="1148576"/>
            <a:ext cx="691375" cy="156117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91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1A3308-41DE-9047-BA3F-7E25F43731EC}"/>
              </a:ext>
            </a:extLst>
          </p:cNvPr>
          <p:cNvSpPr/>
          <p:nvPr/>
        </p:nvSpPr>
        <p:spPr>
          <a:xfrm>
            <a:off x="574289" y="694548"/>
            <a:ext cx="7995423" cy="1200329"/>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boolean </a:t>
            </a:r>
            <a:r>
              <a:rPr lang="en-US" altLang="zh-CN">
                <a:solidFill>
                  <a:srgbClr val="FFC66D"/>
                </a:solidFill>
                <a:effectLst/>
                <a:latin typeface="Microsoft YaHei" panose="020B0503020204020204" pitchFamily="34" charset="-122"/>
                <a:ea typeface="Microsoft YaHei" panose="020B0503020204020204" pitchFamily="34" charset="-122"/>
              </a:rPr>
              <a:t>realStartActivityLocked</a:t>
            </a:r>
            <a:r>
              <a:rPr lang="en-US" altLang="zh-CN">
                <a:latin typeface="Microsoft YaHei" panose="020B0503020204020204" pitchFamily="34" charset="-122"/>
                <a:ea typeface="Microsoft YaHei" panose="020B0503020204020204" pitchFamily="34" charset="-122"/>
              </a:rPr>
              <a:t>(ActivityRecord r</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app.</a:t>
            </a:r>
            <a:r>
              <a:rPr lang="en-US" altLang="zh-CN">
                <a:solidFill>
                  <a:srgbClr val="9876AA"/>
                </a:solidFill>
                <a:effectLst/>
                <a:latin typeface="Microsoft YaHei" panose="020B0503020204020204" pitchFamily="34" charset="-122"/>
                <a:ea typeface="Microsoft YaHei" panose="020B0503020204020204" pitchFamily="34" charset="-122"/>
              </a:rPr>
              <a:t>thread</a:t>
            </a:r>
            <a:r>
              <a:rPr lang="en-US" altLang="zh-CN">
                <a:latin typeface="Microsoft YaHei" panose="020B0503020204020204" pitchFamily="34" charset="-122"/>
                <a:ea typeface="Microsoft YaHei" panose="020B0503020204020204" pitchFamily="34" charset="-122"/>
              </a:rPr>
              <a:t>.scheduleLaunchActivity(</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Intent(r.</a:t>
            </a:r>
            <a:r>
              <a:rPr lang="en-US" altLang="zh-CN">
                <a:solidFill>
                  <a:srgbClr val="9876AA"/>
                </a:solidFill>
                <a:effectLst/>
                <a:latin typeface="Microsoft YaHei" panose="020B0503020204020204" pitchFamily="34" charset="-122"/>
                <a:ea typeface="Microsoft YaHei" panose="020B0503020204020204" pitchFamily="34" charset="-122"/>
              </a:rPr>
              <a:t>intent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p>
          <a:p>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93DA36BD-74BD-814E-8B39-18B928557917}"/>
              </a:ext>
            </a:extLst>
          </p:cNvPr>
          <p:cNvSpPr txBox="1"/>
          <p:nvPr/>
        </p:nvSpPr>
        <p:spPr>
          <a:xfrm>
            <a:off x="2999676" y="1336425"/>
            <a:ext cx="2212401"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ApplicationThread</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DC762C2A-4EAE-C54B-B1A1-35D9CB7E8499}"/>
              </a:ext>
            </a:extLst>
          </p:cNvPr>
          <p:cNvCxnSpPr>
            <a:cxnSpLocks/>
          </p:cNvCxnSpPr>
          <p:nvPr/>
        </p:nvCxnSpPr>
        <p:spPr>
          <a:xfrm>
            <a:off x="1851102" y="1278210"/>
            <a:ext cx="1092817" cy="29238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D230F8D-0766-F241-AD5A-6C09BA7D2314}"/>
              </a:ext>
            </a:extLst>
          </p:cNvPr>
          <p:cNvSpPr/>
          <p:nvPr/>
        </p:nvSpPr>
        <p:spPr>
          <a:xfrm>
            <a:off x="574289" y="2496334"/>
            <a:ext cx="7995423" cy="1754326"/>
          </a:xfrm>
          <a:prstGeom prst="rect">
            <a:avLst/>
          </a:prstGeom>
          <a:ln w="22225">
            <a:solidFill>
              <a:srgbClr val="C00000"/>
            </a:solidFill>
            <a:prstDash val="dash"/>
          </a:ln>
        </p:spPr>
        <p:txBody>
          <a:bodyPr wrap="square">
            <a:spAutoFit/>
          </a:bodyPr>
          <a:lstStyle/>
          <a:p>
            <a:r>
              <a:rPr lang="en-US" altLang="zh-CN">
                <a:solidFill>
                  <a:srgbClr val="BBB529"/>
                </a:solidFill>
                <a:effectLst/>
                <a:latin typeface="Microsoft YaHei" panose="020B0503020204020204" pitchFamily="34" charset="-122"/>
                <a:ea typeface="Microsoft YaHei" panose="020B0503020204020204" pitchFamily="34" charset="-122"/>
              </a:rPr>
              <a:t>@Override</a:t>
            </a:r>
            <a:br>
              <a:rPr lang="en-US" altLang="zh-CN">
                <a:solidFill>
                  <a:srgbClr val="BBB529"/>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public final void </a:t>
            </a:r>
            <a:r>
              <a:rPr lang="en-US" altLang="zh-CN">
                <a:solidFill>
                  <a:srgbClr val="FFC66D"/>
                </a:solidFill>
                <a:effectLst/>
                <a:latin typeface="Microsoft YaHei" panose="020B0503020204020204" pitchFamily="34" charset="-122"/>
                <a:ea typeface="Microsoft YaHei" panose="020B0503020204020204" pitchFamily="34" charset="-122"/>
              </a:rPr>
              <a:t>scheduleLaunchActivity</a:t>
            </a:r>
            <a:r>
              <a:rPr lang="en-US" altLang="zh-CN">
                <a:latin typeface="Microsoft YaHei" panose="020B0503020204020204" pitchFamily="34" charset="-122"/>
                <a:ea typeface="Microsoft YaHei" panose="020B0503020204020204" pitchFamily="34" charset="-122"/>
              </a:rPr>
              <a:t>(Intent intent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IBinder token</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ActivityClientRecord r = </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ActivityClientRecord()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sendMessage(H.</a:t>
            </a:r>
            <a:r>
              <a:rPr lang="en-US" altLang="zh-CN">
                <a:solidFill>
                  <a:srgbClr val="9876AA"/>
                </a:solidFill>
                <a:effectLst/>
                <a:latin typeface="Microsoft YaHei" panose="020B0503020204020204" pitchFamily="34" charset="-122"/>
                <a:ea typeface="Microsoft YaHei" panose="020B0503020204020204" pitchFamily="34" charset="-122"/>
              </a:rPr>
              <a:t>LAUNCH_ACTIVITY</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EE06CF19-CAC7-1C4A-8183-BA9C49178974}"/>
              </a:ext>
            </a:extLst>
          </p:cNvPr>
          <p:cNvSpPr txBox="1"/>
          <p:nvPr/>
        </p:nvSpPr>
        <p:spPr>
          <a:xfrm>
            <a:off x="1117935" y="1682108"/>
            <a:ext cx="1790170"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ProcessRecord</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10" name="直线箭头连接符 9">
            <a:extLst>
              <a:ext uri="{FF2B5EF4-FFF2-40B4-BE49-F238E27FC236}">
                <a16:creationId xmlns:a16="http://schemas.microsoft.com/office/drawing/2014/main" id="{747F278F-8AA1-DA4D-83BB-950E2D154BFB}"/>
              </a:ext>
            </a:extLst>
          </p:cNvPr>
          <p:cNvCxnSpPr>
            <a:cxnSpLocks/>
          </p:cNvCxnSpPr>
          <p:nvPr/>
        </p:nvCxnSpPr>
        <p:spPr>
          <a:xfrm>
            <a:off x="1185748" y="1327852"/>
            <a:ext cx="304800" cy="31907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9BE2232-6D71-1E4B-8A45-A0B8E4D13F1D}"/>
              </a:ext>
            </a:extLst>
          </p:cNvPr>
          <p:cNvSpPr/>
          <p:nvPr/>
        </p:nvSpPr>
        <p:spPr>
          <a:xfrm>
            <a:off x="1437309" y="4465010"/>
            <a:ext cx="2824812" cy="369332"/>
          </a:xfrm>
          <a:prstGeom prst="rect">
            <a:avLst/>
          </a:prstGeom>
          <a:solidFill>
            <a:schemeClr val="bg1"/>
          </a:solidFill>
          <a:ln w="22225">
            <a:solidFill>
              <a:srgbClr val="C00000"/>
            </a:solidFill>
            <a:prstDash val="dash"/>
          </a:ln>
        </p:spPr>
        <p:txBody>
          <a:bodyPr wrap="none">
            <a:spAutoFit/>
          </a:bodyPr>
          <a:lstStyle/>
          <a:p>
            <a:r>
              <a:rPr lang="en-US" altLang="zh-CN">
                <a:solidFill>
                  <a:srgbClr val="9876AA"/>
                </a:solidFill>
                <a:effectLst/>
                <a:latin typeface="Microsoft YaHei" panose="020B0503020204020204" pitchFamily="34" charset="-122"/>
                <a:ea typeface="Microsoft YaHei" panose="020B0503020204020204" pitchFamily="34" charset="-122"/>
              </a:rPr>
              <a:t>mH</a:t>
            </a:r>
            <a:r>
              <a:rPr lang="en-US" altLang="zh-CN">
                <a:latin typeface="Microsoft YaHei" panose="020B0503020204020204" pitchFamily="34" charset="-122"/>
                <a:ea typeface="Microsoft YaHei" panose="020B0503020204020204" pitchFamily="34" charset="-122"/>
              </a:rPr>
              <a:t>.sendMessage(msg)</a:t>
            </a:r>
            <a:r>
              <a:rPr lang="en-US" altLang="zh-CN">
                <a:solidFill>
                  <a:srgbClr val="CC7832"/>
                </a:solidFill>
                <a:effectLst/>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3" name="直线箭头连接符 12">
            <a:extLst>
              <a:ext uri="{FF2B5EF4-FFF2-40B4-BE49-F238E27FC236}">
                <a16:creationId xmlns:a16="http://schemas.microsoft.com/office/drawing/2014/main" id="{C7720FC3-A854-D94D-B9A0-8880926740C7}"/>
              </a:ext>
            </a:extLst>
          </p:cNvPr>
          <p:cNvCxnSpPr>
            <a:cxnSpLocks/>
          </p:cNvCxnSpPr>
          <p:nvPr/>
        </p:nvCxnSpPr>
        <p:spPr>
          <a:xfrm>
            <a:off x="1561171" y="3877312"/>
            <a:ext cx="152401" cy="53818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线箭头连接符 2">
            <a:extLst>
              <a:ext uri="{FF2B5EF4-FFF2-40B4-BE49-F238E27FC236}">
                <a16:creationId xmlns:a16="http://schemas.microsoft.com/office/drawing/2014/main" id="{2EDA950D-C32D-B245-8CCA-1123580598FF}"/>
              </a:ext>
            </a:extLst>
          </p:cNvPr>
          <p:cNvCxnSpPr>
            <a:cxnSpLocks/>
          </p:cNvCxnSpPr>
          <p:nvPr/>
        </p:nvCxnSpPr>
        <p:spPr>
          <a:xfrm flipH="1">
            <a:off x="3311912" y="1928330"/>
            <a:ext cx="156114" cy="51720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61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29D674-DECA-EA47-AE5C-F602E75E6C67}"/>
              </a:ext>
            </a:extLst>
          </p:cNvPr>
          <p:cNvSpPr/>
          <p:nvPr/>
        </p:nvSpPr>
        <p:spPr>
          <a:xfrm>
            <a:off x="1131848" y="834163"/>
            <a:ext cx="6880303" cy="923330"/>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a:t>
            </a:r>
            <a:r>
              <a:rPr lang="en-US" altLang="zh-CN">
                <a:latin typeface="Microsoft YaHei" panose="020B0503020204020204" pitchFamily="34" charset="-122"/>
                <a:ea typeface="Microsoft YaHei" panose="020B0503020204020204" pitchFamily="34" charset="-122"/>
              </a:rPr>
              <a:t>ActivityClientRecord r = (ActivityClientRecord) msg.</a:t>
            </a:r>
            <a:r>
              <a:rPr lang="en-US" altLang="zh-CN">
                <a:solidFill>
                  <a:srgbClr val="9876AA"/>
                </a:solidFill>
                <a:effectLst/>
                <a:latin typeface="Microsoft YaHei" panose="020B0503020204020204" pitchFamily="34" charset="-122"/>
                <a:ea typeface="Microsoft YaHei" panose="020B0503020204020204" pitchFamily="34" charset="-122"/>
              </a:rPr>
              <a:t>obj</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r.</a:t>
            </a:r>
            <a:r>
              <a:rPr lang="en-US" altLang="zh-CN">
                <a:solidFill>
                  <a:srgbClr val="9876AA"/>
                </a:solidFill>
                <a:effectLst/>
                <a:latin typeface="Microsoft YaHei" panose="020B0503020204020204" pitchFamily="34" charset="-122"/>
                <a:ea typeface="Microsoft YaHei" panose="020B0503020204020204" pitchFamily="34" charset="-122"/>
              </a:rPr>
              <a:t>packageInfo </a:t>
            </a:r>
            <a:r>
              <a:rPr lang="en-US" altLang="zh-CN">
                <a:latin typeface="Microsoft YaHei" panose="020B0503020204020204" pitchFamily="34" charset="-122"/>
                <a:ea typeface="Microsoft YaHei" panose="020B0503020204020204" pitchFamily="34" charset="-122"/>
              </a:rPr>
              <a:t>= getPackageInfoNoCheck(…)</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handleLaunchActivity(r</a:t>
            </a:r>
            <a:r>
              <a:rPr lang="en-US" altLang="zh-CN">
                <a:solidFill>
                  <a:srgbClr val="CC7832"/>
                </a:solidFill>
                <a:effectLst/>
                <a:latin typeface="Microsoft YaHei" panose="020B0503020204020204" pitchFamily="34" charset="-122"/>
                <a:ea typeface="Microsoft YaHei" panose="020B0503020204020204" pitchFamily="34" charset="-122"/>
              </a:rPr>
              <a:t>, null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761BEBC2-47F6-034F-A6B3-2E5B17831C85}"/>
              </a:ext>
            </a:extLst>
          </p:cNvPr>
          <p:cNvSpPr/>
          <p:nvPr/>
        </p:nvSpPr>
        <p:spPr>
          <a:xfrm>
            <a:off x="1131849" y="2501532"/>
            <a:ext cx="6880303"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void </a:t>
            </a:r>
            <a:r>
              <a:rPr lang="en-US" altLang="zh-CN">
                <a:solidFill>
                  <a:srgbClr val="FFC66D"/>
                </a:solidFill>
                <a:effectLst/>
                <a:latin typeface="Microsoft YaHei" panose="020B0503020204020204" pitchFamily="34" charset="-122"/>
                <a:ea typeface="Microsoft YaHei" panose="020B0503020204020204" pitchFamily="34" charset="-122"/>
              </a:rPr>
              <a:t>handleLaunchActivity</a:t>
            </a:r>
            <a:r>
              <a:rPr lang="en-US" altLang="zh-CN">
                <a:latin typeface="Microsoft YaHei" panose="020B0503020204020204" pitchFamily="34" charset="-122"/>
                <a:ea typeface="Microsoft YaHei" panose="020B0503020204020204" pitchFamily="34" charset="-122"/>
              </a:rPr>
              <a:t>(ActivityClientRecord r</a:t>
            </a:r>
            <a:r>
              <a:rPr lang="en-US" altLang="zh-CN">
                <a:solidFill>
                  <a:srgbClr val="CC7832"/>
                </a:solidFill>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 a = performLaunchActivity(r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customIntent)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(a != </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handleResumeActivity(r.</a:t>
            </a:r>
            <a:r>
              <a:rPr lang="en-US" altLang="zh-CN">
                <a:solidFill>
                  <a:srgbClr val="9876AA"/>
                </a:solidFill>
                <a:effectLst/>
                <a:latin typeface="Microsoft YaHei" panose="020B0503020204020204" pitchFamily="34" charset="-122"/>
                <a:ea typeface="Microsoft YaHei" panose="020B0503020204020204" pitchFamily="34" charset="-122"/>
              </a:rPr>
              <a:t>token</a:t>
            </a:r>
            <a:r>
              <a:rPr lang="en-US" altLang="zh-CN">
                <a:solidFill>
                  <a:srgbClr val="CC7832"/>
                </a:solidFill>
                <a:effectLst/>
                <a:latin typeface="Microsoft YaHei" panose="020B0503020204020204" pitchFamily="34" charset="-122"/>
                <a:ea typeface="Microsoft YaHei" panose="020B0503020204020204" pitchFamily="34" charset="-122"/>
              </a:rPr>
              <a:t>, false,</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2C9402F0-A8A4-F84B-85A4-BC5FEAF650A1}"/>
              </a:ext>
            </a:extLst>
          </p:cNvPr>
          <p:cNvSpPr txBox="1"/>
          <p:nvPr/>
        </p:nvSpPr>
        <p:spPr>
          <a:xfrm>
            <a:off x="5141703" y="1908680"/>
            <a:ext cx="1436547"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LoadedApk</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6" name="直线箭头连接符 5">
            <a:extLst>
              <a:ext uri="{FF2B5EF4-FFF2-40B4-BE49-F238E27FC236}">
                <a16:creationId xmlns:a16="http://schemas.microsoft.com/office/drawing/2014/main" id="{B09E208E-0051-AC43-B84E-54CB081DA22D}"/>
              </a:ext>
            </a:extLst>
          </p:cNvPr>
          <p:cNvCxnSpPr>
            <a:cxnSpLocks/>
          </p:cNvCxnSpPr>
          <p:nvPr/>
        </p:nvCxnSpPr>
        <p:spPr>
          <a:xfrm>
            <a:off x="5141703" y="1439748"/>
            <a:ext cx="436137" cy="45001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a:extLst>
              <a:ext uri="{FF2B5EF4-FFF2-40B4-BE49-F238E27FC236}">
                <a16:creationId xmlns:a16="http://schemas.microsoft.com/office/drawing/2014/main" id="{6C91E44B-2054-C54E-8CAC-55C814B29AC4}"/>
              </a:ext>
            </a:extLst>
          </p:cNvPr>
          <p:cNvCxnSpPr>
            <a:cxnSpLocks/>
          </p:cNvCxnSpPr>
          <p:nvPr/>
        </p:nvCxnSpPr>
        <p:spPr>
          <a:xfrm>
            <a:off x="2375210" y="1809080"/>
            <a:ext cx="526771" cy="6191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1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465DA37-B3D1-B140-9789-42FED90B1365}"/>
              </a:ext>
            </a:extLst>
          </p:cNvPr>
          <p:cNvSpPr/>
          <p:nvPr/>
        </p:nvSpPr>
        <p:spPr>
          <a:xfrm>
            <a:off x="178420" y="725091"/>
            <a:ext cx="8787160" cy="3693319"/>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a:t>
            </a:r>
            <a:r>
              <a:rPr lang="en-US" altLang="zh-CN">
                <a:latin typeface="Microsoft YaHei" panose="020B0503020204020204" pitchFamily="34" charset="-122"/>
                <a:ea typeface="Microsoft YaHei" panose="020B0503020204020204" pitchFamily="34" charset="-122"/>
              </a:rPr>
              <a:t>Activity </a:t>
            </a:r>
            <a:r>
              <a:rPr lang="en-US" altLang="zh-CN">
                <a:solidFill>
                  <a:srgbClr val="FFC66D"/>
                </a:solidFill>
                <a:effectLst/>
                <a:latin typeface="Microsoft YaHei" panose="020B0503020204020204" pitchFamily="34" charset="-122"/>
                <a:ea typeface="Microsoft YaHei" panose="020B0503020204020204" pitchFamily="34" charset="-122"/>
              </a:rPr>
              <a:t>performLaunchActivity</a:t>
            </a:r>
            <a:r>
              <a:rPr lang="en-US" altLang="zh-CN">
                <a:latin typeface="Microsoft YaHei" panose="020B0503020204020204" pitchFamily="34" charset="-122"/>
                <a:ea typeface="Microsoft YaHei" panose="020B0503020204020204" pitchFamily="34" charset="-122"/>
              </a:rPr>
              <a:t>(ActivityClientRecord 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 activity = </a:t>
            </a:r>
            <a:r>
              <a:rPr lang="en-US" altLang="zh-CN">
                <a:solidFill>
                  <a:srgbClr val="9876AA"/>
                </a:solidFill>
                <a:effectLst/>
                <a:latin typeface="Microsoft YaHei" panose="020B0503020204020204" pitchFamily="34" charset="-122"/>
                <a:ea typeface="Microsoft YaHei" panose="020B0503020204020204" pitchFamily="34" charset="-122"/>
              </a:rPr>
              <a:t>mInstrumentation</a:t>
            </a:r>
            <a:r>
              <a:rPr lang="en-US" altLang="zh-CN">
                <a:latin typeface="Microsoft YaHei" panose="020B0503020204020204" pitchFamily="34" charset="-122"/>
                <a:ea typeface="Microsoft YaHei" panose="020B0503020204020204" pitchFamily="34" charset="-122"/>
              </a:rPr>
              <a:t>.newActivity(...)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Application app = r.</a:t>
            </a:r>
            <a:r>
              <a:rPr lang="en-US" altLang="zh-CN">
                <a:solidFill>
                  <a:srgbClr val="9876AA"/>
                </a:solidFill>
                <a:effectLst/>
                <a:latin typeface="Microsoft YaHei" panose="020B0503020204020204" pitchFamily="34" charset="-122"/>
                <a:ea typeface="Microsoft YaHei" panose="020B0503020204020204" pitchFamily="34" charset="-122"/>
              </a:rPr>
              <a:t>packageInfo</a:t>
            </a:r>
            <a:r>
              <a:rPr lang="en-US" altLang="zh-CN">
                <a:latin typeface="Microsoft YaHei" panose="020B0503020204020204" pitchFamily="34" charset="-122"/>
                <a:ea typeface="Microsoft YaHei" panose="020B0503020204020204" pitchFamily="34" charset="-122"/>
              </a:rPr>
              <a:t>.makeApplication(</a:t>
            </a:r>
            <a:r>
              <a:rPr lang="en-US" altLang="zh-CN">
                <a:solidFill>
                  <a:srgbClr val="CC7832"/>
                </a:solidFill>
                <a:effectLst/>
                <a:latin typeface="Microsoft YaHei" panose="020B0503020204020204" pitchFamily="34" charset="-122"/>
                <a:ea typeface="Microsoft YaHei" panose="020B0503020204020204" pitchFamily="34" charset="-122"/>
              </a:rPr>
              <a:t>false, </a:t>
            </a:r>
            <a:r>
              <a:rPr lang="en-US" altLang="zh-CN">
                <a:solidFill>
                  <a:srgbClr val="9876AA"/>
                </a:solidFill>
                <a:effectLst/>
                <a:latin typeface="Microsoft YaHei" panose="020B0503020204020204" pitchFamily="34" charset="-122"/>
                <a:ea typeface="Microsoft YaHei" panose="020B0503020204020204" pitchFamily="34" charset="-122"/>
              </a:rPr>
              <a:t>mInstrumentation</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Context appContext = createBaseContextForActivity(r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activity)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activity.attach(appContext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mInstrumentation</a:t>
            </a:r>
            <a:r>
              <a:rPr lang="en-US" altLang="zh-CN">
                <a:latin typeface="Microsoft YaHei" panose="020B0503020204020204" pitchFamily="34" charset="-122"/>
                <a:ea typeface="Microsoft YaHei" panose="020B0503020204020204" pitchFamily="34" charset="-122"/>
              </a:rPr>
              <a:t>.callActivityOnCreate(activity</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a:t>
            </a:r>
            <a:r>
              <a:rPr lang="en-US" altLang="zh-CN">
                <a:solidFill>
                  <a:srgbClr val="9876AA"/>
                </a:solidFill>
                <a:effectLst/>
                <a:latin typeface="Microsoft YaHei" panose="020B0503020204020204" pitchFamily="34" charset="-122"/>
                <a:ea typeface="Microsoft YaHei" panose="020B0503020204020204" pitchFamily="34" charset="-122"/>
              </a:rPr>
              <a:t>state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activity.performStart()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 </a:t>
            </a:r>
            <a:r>
              <a:rPr lang="en-US" altLang="zh-CN">
                <a:latin typeface="Microsoft YaHei" panose="020B0503020204020204" pitchFamily="34" charset="-122"/>
                <a:ea typeface="Microsoft YaHei" panose="020B0503020204020204" pitchFamily="34" charset="-122"/>
              </a:rPr>
              <a:t>activity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3" name="直线箭头连接符 2">
            <a:extLst>
              <a:ext uri="{FF2B5EF4-FFF2-40B4-BE49-F238E27FC236}">
                <a16:creationId xmlns:a16="http://schemas.microsoft.com/office/drawing/2014/main" id="{35FB72D7-6264-7F4C-9FDA-BAE6B32A413D}"/>
              </a:ext>
            </a:extLst>
          </p:cNvPr>
          <p:cNvCxnSpPr/>
          <p:nvPr/>
        </p:nvCxnSpPr>
        <p:spPr>
          <a:xfrm>
            <a:off x="4973444" y="2375210"/>
            <a:ext cx="1639229" cy="1965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B9461B5-96F3-9947-AA64-CAC7DDC1CB03}"/>
              </a:ext>
            </a:extLst>
          </p:cNvPr>
          <p:cNvSpPr txBox="1"/>
          <p:nvPr/>
        </p:nvSpPr>
        <p:spPr>
          <a:xfrm>
            <a:off x="6679581" y="2451178"/>
            <a:ext cx="1540486"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ContextImpl</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3230E354-68F4-FC45-90FF-4CB90AB3F5FA}"/>
              </a:ext>
            </a:extLst>
          </p:cNvPr>
          <p:cNvCxnSpPr>
            <a:cxnSpLocks/>
          </p:cNvCxnSpPr>
          <p:nvPr/>
        </p:nvCxnSpPr>
        <p:spPr>
          <a:xfrm>
            <a:off x="4572000" y="3233854"/>
            <a:ext cx="832089" cy="35059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7C578DB-24A0-EE43-8A73-E7BFD3C42CCE}"/>
              </a:ext>
            </a:extLst>
          </p:cNvPr>
          <p:cNvSpPr txBox="1"/>
          <p:nvPr/>
        </p:nvSpPr>
        <p:spPr>
          <a:xfrm>
            <a:off x="5404089" y="3584446"/>
            <a:ext cx="2012282"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activity.onCreate</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748A766B-051F-3E42-9F33-EFCCE0DC0392}"/>
              </a:ext>
            </a:extLst>
          </p:cNvPr>
          <p:cNvSpPr txBox="1"/>
          <p:nvPr/>
        </p:nvSpPr>
        <p:spPr>
          <a:xfrm>
            <a:off x="2569148" y="4233743"/>
            <a:ext cx="1819537"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activity.onStart</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12" name="直线箭头连接符 11">
            <a:extLst>
              <a:ext uri="{FF2B5EF4-FFF2-40B4-BE49-F238E27FC236}">
                <a16:creationId xmlns:a16="http://schemas.microsoft.com/office/drawing/2014/main" id="{F750AC23-F960-A440-B756-6B547250017F}"/>
              </a:ext>
            </a:extLst>
          </p:cNvPr>
          <p:cNvCxnSpPr>
            <a:cxnSpLocks/>
          </p:cNvCxnSpPr>
          <p:nvPr/>
        </p:nvCxnSpPr>
        <p:spPr>
          <a:xfrm>
            <a:off x="2559718" y="3547352"/>
            <a:ext cx="261541" cy="6752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85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E317BB9-37DB-C248-B622-F8ACE211EA15}"/>
              </a:ext>
            </a:extLst>
          </p:cNvPr>
          <p:cNvSpPr/>
          <p:nvPr/>
        </p:nvSpPr>
        <p:spPr>
          <a:xfrm>
            <a:off x="1349297" y="1971585"/>
            <a:ext cx="6445405" cy="1200329"/>
          </a:xfrm>
          <a:prstGeom prst="rect">
            <a:avLst/>
          </a:prstGeom>
          <a:ln w="25400">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void </a:t>
            </a:r>
            <a:r>
              <a:rPr lang="en-US" altLang="zh-CN">
                <a:solidFill>
                  <a:srgbClr val="FFC66D"/>
                </a:solidFill>
                <a:effectLst/>
                <a:latin typeface="Microsoft YaHei" panose="020B0503020204020204" pitchFamily="34" charset="-122"/>
                <a:ea typeface="Microsoft YaHei" panose="020B0503020204020204" pitchFamily="34" charset="-122"/>
              </a:rPr>
              <a:t>handleResumeActivity</a:t>
            </a:r>
            <a:r>
              <a:rPr lang="en-US" altLang="zh-CN">
                <a:latin typeface="Microsoft YaHei" panose="020B0503020204020204" pitchFamily="34" charset="-122"/>
                <a:ea typeface="Microsoft YaHei" panose="020B0503020204020204" pitchFamily="34" charset="-122"/>
              </a:rPr>
              <a:t>(IBinder token</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ActivityClientRecord r = performResumeActivity(...)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4" name="直线箭头连接符 3">
            <a:extLst>
              <a:ext uri="{FF2B5EF4-FFF2-40B4-BE49-F238E27FC236}">
                <a16:creationId xmlns:a16="http://schemas.microsoft.com/office/drawing/2014/main" id="{55006D43-F3E4-E34C-BB35-4948F1629965}"/>
              </a:ext>
            </a:extLst>
          </p:cNvPr>
          <p:cNvCxnSpPr/>
          <p:nvPr/>
        </p:nvCxnSpPr>
        <p:spPr>
          <a:xfrm flipH="1">
            <a:off x="5062654" y="2571749"/>
            <a:ext cx="457200" cy="98549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8BF7D01-347C-204E-B418-5A0398567AE2}"/>
              </a:ext>
            </a:extLst>
          </p:cNvPr>
          <p:cNvSpPr txBox="1"/>
          <p:nvPr/>
        </p:nvSpPr>
        <p:spPr>
          <a:xfrm>
            <a:off x="4357516" y="3587412"/>
            <a:ext cx="2324675"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activity.onResume()</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913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441DC1B-AF4F-3C4B-9ABF-74D5071DF612}"/>
              </a:ext>
            </a:extLst>
          </p:cNvPr>
          <p:cNvSpPr/>
          <p:nvPr/>
        </p:nvSpPr>
        <p:spPr>
          <a:xfrm>
            <a:off x="2670717" y="466956"/>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创建</a:t>
            </a:r>
            <a:r>
              <a:rPr kumimoji="1" lang="en-US" altLang="zh-CN">
                <a:latin typeface="Microsoft YaHei" panose="020B0503020204020204" pitchFamily="34" charset="-122"/>
                <a:ea typeface="Microsoft YaHei" panose="020B0503020204020204" pitchFamily="34" charset="-122"/>
              </a:rPr>
              <a:t>Activity</a:t>
            </a:r>
            <a:r>
              <a:rPr kumimoji="1" lang="zh-CN" altLang="en-US">
                <a:latin typeface="Microsoft YaHei" panose="020B0503020204020204" pitchFamily="34" charset="-122"/>
                <a:ea typeface="Microsoft YaHei" panose="020B0503020204020204" pitchFamily="34" charset="-122"/>
              </a:rPr>
              <a:t>对象</a:t>
            </a:r>
          </a:p>
        </p:txBody>
      </p:sp>
      <p:sp>
        <p:nvSpPr>
          <p:cNvPr id="5" name="矩形 4">
            <a:extLst>
              <a:ext uri="{FF2B5EF4-FFF2-40B4-BE49-F238E27FC236}">
                <a16:creationId xmlns:a16="http://schemas.microsoft.com/office/drawing/2014/main" id="{2C288616-C8C3-AD44-BE76-D186F340B613}"/>
              </a:ext>
            </a:extLst>
          </p:cNvPr>
          <p:cNvSpPr/>
          <p:nvPr/>
        </p:nvSpPr>
        <p:spPr>
          <a:xfrm>
            <a:off x="2670717" y="2381258"/>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创建</a:t>
            </a:r>
            <a:r>
              <a:rPr kumimoji="1" lang="en-US" altLang="zh-CN">
                <a:latin typeface="Microsoft YaHei" panose="020B0503020204020204" pitchFamily="34" charset="-122"/>
                <a:ea typeface="Microsoft YaHei" panose="020B0503020204020204" pitchFamily="34" charset="-122"/>
              </a:rPr>
              <a:t>ContextImpl</a:t>
            </a:r>
            <a:endParaRPr kumimoji="1" lang="zh-CN" altLang="en-US">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9845042-B2A5-4A47-BE0C-B69B05A3B658}"/>
              </a:ext>
            </a:extLst>
          </p:cNvPr>
          <p:cNvSpPr/>
          <p:nvPr/>
        </p:nvSpPr>
        <p:spPr>
          <a:xfrm>
            <a:off x="2670717" y="1424107"/>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准备好</a:t>
            </a:r>
            <a:r>
              <a:rPr kumimoji="1" lang="en-US" altLang="zh-CN">
                <a:latin typeface="Microsoft YaHei" panose="020B0503020204020204" pitchFamily="34" charset="-122"/>
                <a:ea typeface="Microsoft YaHei" panose="020B0503020204020204" pitchFamily="34" charset="-122"/>
              </a:rPr>
              <a:t>Application</a:t>
            </a:r>
            <a:endParaRPr kumimoji="1" lang="zh-CN" altLang="en-US">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DBB0AE83-5CF7-3844-86ED-6F53DB6B2B10}"/>
              </a:ext>
            </a:extLst>
          </p:cNvPr>
          <p:cNvSpPr/>
          <p:nvPr/>
        </p:nvSpPr>
        <p:spPr>
          <a:xfrm>
            <a:off x="2670717" y="3338409"/>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Microsoft YaHei" panose="020B0503020204020204" pitchFamily="34" charset="-122"/>
                <a:ea typeface="Microsoft YaHei" panose="020B0503020204020204" pitchFamily="34" charset="-122"/>
              </a:rPr>
              <a:t>attach</a:t>
            </a:r>
            <a:r>
              <a:rPr kumimoji="1" lang="zh-CN" altLang="en-US">
                <a:latin typeface="Microsoft YaHei" panose="020B0503020204020204" pitchFamily="34" charset="-122"/>
                <a:ea typeface="Microsoft YaHei" panose="020B0503020204020204" pitchFamily="34" charset="-122"/>
              </a:rPr>
              <a:t>上下文</a:t>
            </a:r>
          </a:p>
        </p:txBody>
      </p:sp>
      <p:sp>
        <p:nvSpPr>
          <p:cNvPr id="9" name="矩形 8">
            <a:extLst>
              <a:ext uri="{FF2B5EF4-FFF2-40B4-BE49-F238E27FC236}">
                <a16:creationId xmlns:a16="http://schemas.microsoft.com/office/drawing/2014/main" id="{05B8512C-7102-414B-BE83-BF93C808404C}"/>
              </a:ext>
            </a:extLst>
          </p:cNvPr>
          <p:cNvSpPr/>
          <p:nvPr/>
        </p:nvSpPr>
        <p:spPr>
          <a:xfrm>
            <a:off x="2670717" y="4295559"/>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生命周期回调</a:t>
            </a:r>
          </a:p>
        </p:txBody>
      </p:sp>
      <p:cxnSp>
        <p:nvCxnSpPr>
          <p:cNvPr id="3" name="直线箭头连接符 2">
            <a:extLst>
              <a:ext uri="{FF2B5EF4-FFF2-40B4-BE49-F238E27FC236}">
                <a16:creationId xmlns:a16="http://schemas.microsoft.com/office/drawing/2014/main" id="{93756FD9-C8FD-6F47-A1A4-3EABB829555E}"/>
              </a:ext>
            </a:extLst>
          </p:cNvPr>
          <p:cNvCxnSpPr/>
          <p:nvPr/>
        </p:nvCxnSpPr>
        <p:spPr>
          <a:xfrm>
            <a:off x="4572000" y="1070518"/>
            <a:ext cx="0" cy="32013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2592F5A1-41B2-E042-BC76-A79C2A29DA34}"/>
              </a:ext>
            </a:extLst>
          </p:cNvPr>
          <p:cNvCxnSpPr/>
          <p:nvPr/>
        </p:nvCxnSpPr>
        <p:spPr>
          <a:xfrm>
            <a:off x="4572000" y="2027669"/>
            <a:ext cx="0" cy="32013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D30CBE9E-C5E2-9F4A-8351-A9213918190F}"/>
              </a:ext>
            </a:extLst>
          </p:cNvPr>
          <p:cNvCxnSpPr/>
          <p:nvPr/>
        </p:nvCxnSpPr>
        <p:spPr>
          <a:xfrm>
            <a:off x="4572000" y="2984820"/>
            <a:ext cx="0" cy="32013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3F3C1308-0CC6-2D47-B4A4-18EB6F25AE6A}"/>
              </a:ext>
            </a:extLst>
          </p:cNvPr>
          <p:cNvCxnSpPr/>
          <p:nvPr/>
        </p:nvCxnSpPr>
        <p:spPr>
          <a:xfrm>
            <a:off x="4572000" y="3919668"/>
            <a:ext cx="0" cy="32013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06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par>
                          <p:cTn id="34" fill="hold">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par>
                          <p:cTn id="44" fill="hold">
                            <p:stCondLst>
                              <p:cond delay="500"/>
                            </p:stCondLst>
                            <p:childTnLst>
                              <p:par>
                                <p:cTn id="45" presetID="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537F-5A9B-954A-8CC2-522F4F2664F6}"/>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这道题想考察什么？</a:t>
            </a:r>
          </a:p>
        </p:txBody>
      </p:sp>
      <p:sp>
        <p:nvSpPr>
          <p:cNvPr id="3" name="内容占位符 2">
            <a:extLst>
              <a:ext uri="{FF2B5EF4-FFF2-40B4-BE49-F238E27FC236}">
                <a16:creationId xmlns:a16="http://schemas.microsoft.com/office/drawing/2014/main" id="{80D3C570-D645-3F44-9A35-22301288BCE6}"/>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启动</a:t>
            </a:r>
            <a:r>
              <a:rPr kumimoji="1" lang="en-US" altLang="zh-CN" sz="2000">
                <a:latin typeface="Microsoft YaHei" panose="020B0503020204020204" pitchFamily="34" charset="-122"/>
                <a:ea typeface="Microsoft YaHei" panose="020B0503020204020204" pitchFamily="34" charset="-122"/>
              </a:rPr>
              <a:t>Activity</a:t>
            </a:r>
            <a:r>
              <a:rPr kumimoji="1" lang="zh-CN" altLang="en-US" sz="2000">
                <a:latin typeface="Microsoft YaHei" panose="020B0503020204020204" pitchFamily="34" charset="-122"/>
                <a:ea typeface="Microsoft YaHei" panose="020B0503020204020204" pitchFamily="34" charset="-122"/>
              </a:rPr>
              <a:t>会经历哪些生命周期</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冷启动过程涉及哪几个参与者，他们之间通信流程是怎样的？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Activity</a:t>
            </a:r>
            <a:r>
              <a:rPr kumimoji="1" lang="zh-CN" altLang="en-US" sz="2000">
                <a:latin typeface="Microsoft YaHei" panose="020B0503020204020204" pitchFamily="34" charset="-122"/>
                <a:ea typeface="Microsoft YaHei" panose="020B0503020204020204" pitchFamily="34" charset="-122"/>
              </a:rPr>
              <a:t>启动过程中，生命周期回调的原理？</a:t>
            </a:r>
            <a:endParaRPr kumimoji="1" lang="en-US" altLang="zh-CN"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3549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75CB289C-8698-3142-800E-E363B1ED1514}"/>
              </a:ext>
            </a:extLst>
          </p:cNvPr>
          <p:cNvSpPr/>
          <p:nvPr/>
        </p:nvSpPr>
        <p:spPr>
          <a:xfrm>
            <a:off x="845791" y="697428"/>
            <a:ext cx="2291788"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Launcher</a:t>
            </a:r>
            <a:endParaRPr kumimoji="1" lang="zh-CN" altLang="en-US" sz="2000">
              <a:latin typeface="Microsoft YaHei" panose="020B0503020204020204" pitchFamily="34" charset="-122"/>
              <a:ea typeface="Microsoft YaHei" panose="020B0503020204020204" pitchFamily="34" charset="-122"/>
            </a:endParaRPr>
          </a:p>
        </p:txBody>
      </p:sp>
      <p:cxnSp>
        <p:nvCxnSpPr>
          <p:cNvPr id="60" name="直线箭头连接符 59">
            <a:extLst>
              <a:ext uri="{FF2B5EF4-FFF2-40B4-BE49-F238E27FC236}">
                <a16:creationId xmlns:a16="http://schemas.microsoft.com/office/drawing/2014/main" id="{4768C7AD-7D58-7A43-B4BC-0F2A8339328B}"/>
              </a:ext>
            </a:extLst>
          </p:cNvPr>
          <p:cNvCxnSpPr>
            <a:cxnSpLocks/>
          </p:cNvCxnSpPr>
          <p:nvPr/>
        </p:nvCxnSpPr>
        <p:spPr>
          <a:xfrm>
            <a:off x="2168629" y="1828800"/>
            <a:ext cx="0" cy="162733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085B716-1698-374C-9AFE-6C0658183D22}"/>
              </a:ext>
            </a:extLst>
          </p:cNvPr>
          <p:cNvSpPr txBox="1"/>
          <p:nvPr/>
        </p:nvSpPr>
        <p:spPr>
          <a:xfrm>
            <a:off x="1019418" y="2539817"/>
            <a:ext cx="2428101" cy="369332"/>
          </a:xfrm>
          <a:prstGeom prst="rect">
            <a:avLst/>
          </a:prstGeom>
          <a:noFill/>
        </p:spPr>
        <p:txBody>
          <a:bodyPr vert="horz" wrap="none" rtlCol="0">
            <a:spAutoFit/>
          </a:bodyPr>
          <a:lstStyle/>
          <a:p>
            <a:r>
              <a:rPr kumimoji="1" lang="zh-CN" altLang="en-US">
                <a:latin typeface="Microsoft YaHei" panose="020B0503020204020204" pitchFamily="34" charset="-122"/>
                <a:ea typeface="Microsoft YaHei" panose="020B0503020204020204" pitchFamily="34" charset="-122"/>
              </a:rPr>
              <a:t>发送</a:t>
            </a:r>
            <a:r>
              <a:rPr kumimoji="1" lang="en-US" altLang="zh-CN">
                <a:latin typeface="Microsoft YaHei" panose="020B0503020204020204" pitchFamily="34" charset="-122"/>
                <a:ea typeface="Microsoft YaHei" panose="020B0503020204020204" pitchFamily="34" charset="-122"/>
              </a:rPr>
              <a:t>startActivity</a:t>
            </a:r>
            <a:r>
              <a:rPr kumimoji="1" lang="zh-CN" altLang="en-US">
                <a:latin typeface="Microsoft YaHei" panose="020B0503020204020204" pitchFamily="34" charset="-122"/>
                <a:ea typeface="Microsoft YaHei" panose="020B0503020204020204" pitchFamily="34" charset="-122"/>
              </a:rPr>
              <a:t>请求</a:t>
            </a:r>
          </a:p>
        </p:txBody>
      </p:sp>
      <p:sp>
        <p:nvSpPr>
          <p:cNvPr id="62" name="矩形 61">
            <a:extLst>
              <a:ext uri="{FF2B5EF4-FFF2-40B4-BE49-F238E27FC236}">
                <a16:creationId xmlns:a16="http://schemas.microsoft.com/office/drawing/2014/main" id="{AAD83C39-B2EE-8D4F-997C-C804AAA48418}"/>
              </a:ext>
            </a:extLst>
          </p:cNvPr>
          <p:cNvSpPr/>
          <p:nvPr/>
        </p:nvSpPr>
        <p:spPr>
          <a:xfrm>
            <a:off x="904659" y="3531673"/>
            <a:ext cx="2291788" cy="1219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AMS</a:t>
            </a:r>
            <a:endParaRPr kumimoji="1" lang="zh-CN" altLang="en-US" sz="2000">
              <a:latin typeface="Microsoft YaHei" panose="020B0503020204020204" pitchFamily="34" charset="-122"/>
              <a:ea typeface="Microsoft YaHei" panose="020B0503020204020204" pitchFamily="34" charset="-122"/>
            </a:endParaRPr>
          </a:p>
        </p:txBody>
      </p:sp>
      <p:sp>
        <p:nvSpPr>
          <p:cNvPr id="63" name="矩形 62">
            <a:extLst>
              <a:ext uri="{FF2B5EF4-FFF2-40B4-BE49-F238E27FC236}">
                <a16:creationId xmlns:a16="http://schemas.microsoft.com/office/drawing/2014/main" id="{2C210FEA-58D6-AC45-B7FE-CBE531804183}"/>
              </a:ext>
            </a:extLst>
          </p:cNvPr>
          <p:cNvSpPr/>
          <p:nvPr/>
        </p:nvSpPr>
        <p:spPr>
          <a:xfrm>
            <a:off x="5873405" y="697428"/>
            <a:ext cx="2291788"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Zygote</a:t>
            </a:r>
            <a:endParaRPr kumimoji="1" lang="zh-CN" altLang="en-US" sz="2000">
              <a:latin typeface="Microsoft YaHei" panose="020B0503020204020204" pitchFamily="34" charset="-122"/>
              <a:ea typeface="Microsoft YaHei" panose="020B0503020204020204" pitchFamily="34" charset="-122"/>
            </a:endParaRPr>
          </a:p>
        </p:txBody>
      </p:sp>
      <p:sp>
        <p:nvSpPr>
          <p:cNvPr id="64" name="矩形 63">
            <a:extLst>
              <a:ext uri="{FF2B5EF4-FFF2-40B4-BE49-F238E27FC236}">
                <a16:creationId xmlns:a16="http://schemas.microsoft.com/office/drawing/2014/main" id="{9433D4E2-ED12-A14E-B31A-FD3BCA5E3928}"/>
              </a:ext>
            </a:extLst>
          </p:cNvPr>
          <p:cNvSpPr/>
          <p:nvPr/>
        </p:nvSpPr>
        <p:spPr>
          <a:xfrm>
            <a:off x="5947553" y="3531673"/>
            <a:ext cx="2291788" cy="12081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应用</a:t>
            </a:r>
          </a:p>
        </p:txBody>
      </p:sp>
      <p:cxnSp>
        <p:nvCxnSpPr>
          <p:cNvPr id="66" name="直线箭头连接符 65">
            <a:extLst>
              <a:ext uri="{FF2B5EF4-FFF2-40B4-BE49-F238E27FC236}">
                <a16:creationId xmlns:a16="http://schemas.microsoft.com/office/drawing/2014/main" id="{B58FD04E-E429-9C44-BBCB-3A0CF6B29654}"/>
              </a:ext>
            </a:extLst>
          </p:cNvPr>
          <p:cNvCxnSpPr>
            <a:cxnSpLocks/>
          </p:cNvCxnSpPr>
          <p:nvPr/>
        </p:nvCxnSpPr>
        <p:spPr>
          <a:xfrm flipV="1">
            <a:off x="3322586" y="1748120"/>
            <a:ext cx="2419308" cy="16963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0A6A9B76-B0F1-E84D-9408-7EA15883987B}"/>
              </a:ext>
            </a:extLst>
          </p:cNvPr>
          <p:cNvSpPr txBox="1"/>
          <p:nvPr/>
        </p:nvSpPr>
        <p:spPr>
          <a:xfrm rot="19467574">
            <a:off x="3411599" y="2244303"/>
            <a:ext cx="2031325" cy="369332"/>
          </a:xfrm>
          <a:prstGeom prst="rect">
            <a:avLst/>
          </a:prstGeom>
          <a:noFill/>
        </p:spPr>
        <p:txBody>
          <a:bodyPr wrap="none" rtlCol="0">
            <a:spAutoFit/>
          </a:bodyPr>
          <a:lstStyle/>
          <a:p>
            <a:r>
              <a:rPr kumimoji="1" lang="zh-CN" altLang="en-US">
                <a:latin typeface="Microsoft YaHei" panose="020B0503020204020204" pitchFamily="34" charset="-122"/>
                <a:ea typeface="Microsoft YaHei" panose="020B0503020204020204" pitchFamily="34" charset="-122"/>
              </a:rPr>
              <a:t>发送启动进程请求</a:t>
            </a:r>
            <a:endParaRPr kumimoji="1" lang="en-US" altLang="zh-CN">
              <a:latin typeface="Microsoft YaHei" panose="020B0503020204020204" pitchFamily="34" charset="-122"/>
              <a:ea typeface="Microsoft YaHei" panose="020B0503020204020204" pitchFamily="34" charset="-122"/>
            </a:endParaRPr>
          </a:p>
        </p:txBody>
      </p:sp>
      <p:cxnSp>
        <p:nvCxnSpPr>
          <p:cNvPr id="69" name="直线箭头连接符 68">
            <a:extLst>
              <a:ext uri="{FF2B5EF4-FFF2-40B4-BE49-F238E27FC236}">
                <a16:creationId xmlns:a16="http://schemas.microsoft.com/office/drawing/2014/main" id="{CBC5CCCA-6BAE-6B4F-A21F-E7866E332F86}"/>
              </a:ext>
            </a:extLst>
          </p:cNvPr>
          <p:cNvCxnSpPr>
            <a:cxnSpLocks/>
          </p:cNvCxnSpPr>
          <p:nvPr/>
        </p:nvCxnSpPr>
        <p:spPr>
          <a:xfrm>
            <a:off x="7019299" y="1748118"/>
            <a:ext cx="0" cy="170801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FEFF71A5-05B7-6A4A-AFE3-4C25255C5988}"/>
              </a:ext>
            </a:extLst>
          </p:cNvPr>
          <p:cNvSpPr txBox="1"/>
          <p:nvPr/>
        </p:nvSpPr>
        <p:spPr>
          <a:xfrm>
            <a:off x="7032616" y="2238618"/>
            <a:ext cx="461665" cy="1015663"/>
          </a:xfrm>
          <a:prstGeom prst="rect">
            <a:avLst/>
          </a:prstGeom>
          <a:noFill/>
        </p:spPr>
        <p:txBody>
          <a:bodyPr vert="eaVert" wrap="none" rtlCol="0">
            <a:spAutoFit/>
          </a:bodyPr>
          <a:lstStyle/>
          <a:p>
            <a:r>
              <a:rPr kumimoji="1" lang="zh-CN" altLang="en-US">
                <a:latin typeface="Microsoft YaHei" panose="020B0503020204020204" pitchFamily="34" charset="-122"/>
                <a:ea typeface="Microsoft YaHei" panose="020B0503020204020204" pitchFamily="34" charset="-122"/>
              </a:rPr>
              <a:t>启动进程</a:t>
            </a:r>
          </a:p>
        </p:txBody>
      </p:sp>
      <p:cxnSp>
        <p:nvCxnSpPr>
          <p:cNvPr id="73" name="直线箭头连接符 72">
            <a:extLst>
              <a:ext uri="{FF2B5EF4-FFF2-40B4-BE49-F238E27FC236}">
                <a16:creationId xmlns:a16="http://schemas.microsoft.com/office/drawing/2014/main" id="{BEB79B77-8486-C549-9342-C72709027517}"/>
              </a:ext>
            </a:extLst>
          </p:cNvPr>
          <p:cNvCxnSpPr>
            <a:cxnSpLocks/>
          </p:cNvCxnSpPr>
          <p:nvPr/>
        </p:nvCxnSpPr>
        <p:spPr>
          <a:xfrm flipH="1">
            <a:off x="3322586" y="3702668"/>
            <a:ext cx="247013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C6194AF-0400-F14E-8EB4-51AD86864711}"/>
              </a:ext>
            </a:extLst>
          </p:cNvPr>
          <p:cNvSpPr txBox="1"/>
          <p:nvPr/>
        </p:nvSpPr>
        <p:spPr>
          <a:xfrm>
            <a:off x="3568810" y="3335110"/>
            <a:ext cx="2132315" cy="369332"/>
          </a:xfrm>
          <a:prstGeom prst="rect">
            <a:avLst/>
          </a:prstGeom>
          <a:noFill/>
        </p:spPr>
        <p:txBody>
          <a:bodyPr wrap="none" rtlCol="0" anchor="b">
            <a:spAutoFit/>
          </a:bodyPr>
          <a:lstStyle/>
          <a:p>
            <a:r>
              <a:rPr kumimoji="1" lang="en-US" altLang="zh-CN">
                <a:latin typeface="Microsoft YaHei" panose="020B0503020204020204" pitchFamily="34" charset="-122"/>
                <a:ea typeface="Microsoft YaHei" panose="020B0503020204020204" pitchFamily="34" charset="-122"/>
              </a:rPr>
              <a:t>attachApplication</a:t>
            </a:r>
            <a:endParaRPr kumimoji="1" lang="zh-CN" altLang="en-US">
              <a:latin typeface="Microsoft YaHei" panose="020B0503020204020204" pitchFamily="34" charset="-122"/>
              <a:ea typeface="Microsoft YaHei" panose="020B0503020204020204" pitchFamily="34" charset="-122"/>
            </a:endParaRPr>
          </a:p>
        </p:txBody>
      </p:sp>
      <p:cxnSp>
        <p:nvCxnSpPr>
          <p:cNvPr id="78" name="直线箭头连接符 77">
            <a:extLst>
              <a:ext uri="{FF2B5EF4-FFF2-40B4-BE49-F238E27FC236}">
                <a16:creationId xmlns:a16="http://schemas.microsoft.com/office/drawing/2014/main" id="{AA559A22-5726-3542-9ED6-8C507B3C857F}"/>
              </a:ext>
            </a:extLst>
          </p:cNvPr>
          <p:cNvCxnSpPr/>
          <p:nvPr/>
        </p:nvCxnSpPr>
        <p:spPr>
          <a:xfrm>
            <a:off x="3403268" y="4173315"/>
            <a:ext cx="233862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93490C88-19F0-FA45-90EF-C85D8BBE70D4}"/>
              </a:ext>
            </a:extLst>
          </p:cNvPr>
          <p:cNvSpPr txBox="1"/>
          <p:nvPr/>
        </p:nvSpPr>
        <p:spPr>
          <a:xfrm>
            <a:off x="3636045" y="3793468"/>
            <a:ext cx="1943161" cy="369332"/>
          </a:xfrm>
          <a:prstGeom prst="rect">
            <a:avLst/>
          </a:prstGeom>
          <a:noFill/>
        </p:spPr>
        <p:txBody>
          <a:bodyPr wrap="none" rtlCol="0" anchor="b">
            <a:spAutoFit/>
          </a:bodyPr>
          <a:lstStyle/>
          <a:p>
            <a:r>
              <a:rPr kumimoji="1" lang="en-US" altLang="zh-CN">
                <a:latin typeface="Microsoft YaHei" panose="020B0503020204020204" pitchFamily="34" charset="-122"/>
                <a:ea typeface="Microsoft YaHei" panose="020B0503020204020204" pitchFamily="34" charset="-122"/>
              </a:rPr>
              <a:t>bindApplication</a:t>
            </a:r>
            <a:endParaRPr kumimoji="1" lang="zh-CN" altLang="en-US">
              <a:latin typeface="Microsoft YaHei" panose="020B0503020204020204" pitchFamily="34" charset="-122"/>
              <a:ea typeface="Microsoft YaHei" panose="020B0503020204020204" pitchFamily="34" charset="-122"/>
            </a:endParaRPr>
          </a:p>
        </p:txBody>
      </p:sp>
      <p:cxnSp>
        <p:nvCxnSpPr>
          <p:cNvPr id="80" name="直线箭头连接符 79">
            <a:extLst>
              <a:ext uri="{FF2B5EF4-FFF2-40B4-BE49-F238E27FC236}">
                <a16:creationId xmlns:a16="http://schemas.microsoft.com/office/drawing/2014/main" id="{997DDF7D-49E6-5D40-A5B8-DFFC99ED54E5}"/>
              </a:ext>
            </a:extLst>
          </p:cNvPr>
          <p:cNvCxnSpPr/>
          <p:nvPr/>
        </p:nvCxnSpPr>
        <p:spPr>
          <a:xfrm>
            <a:off x="3403268" y="4684303"/>
            <a:ext cx="233862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77D42DBD-74BF-494B-8D18-242FA57E4544}"/>
              </a:ext>
            </a:extLst>
          </p:cNvPr>
          <p:cNvSpPr txBox="1"/>
          <p:nvPr/>
        </p:nvSpPr>
        <p:spPr>
          <a:xfrm>
            <a:off x="3248489" y="4303298"/>
            <a:ext cx="2770310" cy="369332"/>
          </a:xfrm>
          <a:prstGeom prst="rect">
            <a:avLst/>
          </a:prstGeom>
          <a:noFill/>
        </p:spPr>
        <p:txBody>
          <a:bodyPr wrap="none" rtlCol="0" anchor="b">
            <a:spAutoFit/>
          </a:bodyPr>
          <a:lstStyle/>
          <a:p>
            <a:r>
              <a:rPr kumimoji="1" lang="en-US" altLang="zh-CN">
                <a:latin typeface="Microsoft YaHei" panose="020B0503020204020204" pitchFamily="34" charset="-122"/>
                <a:ea typeface="Microsoft YaHei" panose="020B0503020204020204" pitchFamily="34" charset="-122"/>
              </a:rPr>
              <a:t>scheduleLaunchActivity</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537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dissolve">
                                      <p:cBhvr>
                                        <p:cTn id="16" dur="500"/>
                                        <p:tgtEl>
                                          <p:spTgt spid="61"/>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dissolv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dissolve">
                                      <p:cBhvr>
                                        <p:cTn id="25" dur="500"/>
                                        <p:tgtEl>
                                          <p:spTgt spid="66"/>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dissolve">
                                      <p:cBhvr>
                                        <p:cTn id="29" dur="500"/>
                                        <p:tgtEl>
                                          <p:spTgt spid="67"/>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dissolve">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dissolve">
                                      <p:cBhvr>
                                        <p:cTn id="38" dur="500"/>
                                        <p:tgtEl>
                                          <p:spTgt spid="69"/>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dissolve">
                                      <p:cBhvr>
                                        <p:cTn id="42" dur="500"/>
                                        <p:tgtEl>
                                          <p:spTgt spid="70"/>
                                        </p:tgtEl>
                                      </p:cBhvr>
                                    </p:animEffect>
                                  </p:childTnLst>
                                </p:cTn>
                              </p:par>
                            </p:childTnLst>
                          </p:cTn>
                        </p:par>
                        <p:par>
                          <p:cTn id="43" fill="hold">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dissolve">
                                      <p:cBhvr>
                                        <p:cTn id="46" dur="5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dissolve">
                                      <p:cBhvr>
                                        <p:cTn id="51" dur="500"/>
                                        <p:tgtEl>
                                          <p:spTgt spid="73"/>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dissolve">
                                      <p:cBhvr>
                                        <p:cTn id="55" dur="500"/>
                                        <p:tgtEl>
                                          <p:spTgt spid="7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dissolve">
                                      <p:cBhvr>
                                        <p:cTn id="60" dur="500"/>
                                        <p:tgtEl>
                                          <p:spTgt spid="78"/>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dissolv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dissolve">
                                      <p:cBhvr>
                                        <p:cTn id="69" dur="500"/>
                                        <p:tgtEl>
                                          <p:spTgt spid="80"/>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dissolve">
                                      <p:cBhvr>
                                        <p:cTn id="7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1" grpId="0"/>
      <p:bldP spid="62" grpId="0" animBg="1"/>
      <p:bldP spid="63" grpId="0" animBg="1"/>
      <p:bldP spid="64" grpId="0" animBg="1"/>
      <p:bldP spid="67" grpId="0"/>
      <p:bldP spid="70" grpId="0"/>
      <p:bldP spid="76" grpId="0"/>
      <p:bldP spid="79" grpId="0"/>
      <p:bldP spid="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430F3-9D78-EB4E-960D-7B026D651D3E}"/>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说说应用的冷启动流程</a:t>
            </a:r>
          </a:p>
        </p:txBody>
      </p:sp>
      <p:sp>
        <p:nvSpPr>
          <p:cNvPr id="3" name="内容占位符 2">
            <a:extLst>
              <a:ext uri="{FF2B5EF4-FFF2-40B4-BE49-F238E27FC236}">
                <a16:creationId xmlns:a16="http://schemas.microsoft.com/office/drawing/2014/main" id="{C711F110-B97C-684F-B843-59FCB3311CCF}"/>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应用启动过程中的关键步骤     </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启动过程中各组件之间的通信流程   </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a:t>
            </a:r>
            <a:r>
              <a:rPr kumimoji="1" lang="en-US" altLang="zh-CN" sz="2000">
                <a:latin typeface="Microsoft YaHei" panose="020B0503020204020204" pitchFamily="34" charset="-122"/>
                <a:ea typeface="Microsoft YaHei" panose="020B0503020204020204" pitchFamily="34" charset="-122"/>
              </a:rPr>
              <a:t>Activity</a:t>
            </a:r>
            <a:r>
              <a:rPr kumimoji="1" lang="zh-CN" altLang="en-US" sz="2000">
                <a:latin typeface="Microsoft YaHei" panose="020B0503020204020204" pitchFamily="34" charset="-122"/>
                <a:ea typeface="Microsoft YaHei" panose="020B0503020204020204" pitchFamily="34" charset="-122"/>
              </a:rPr>
              <a:t>的生命周期回调原理</a:t>
            </a:r>
          </a:p>
        </p:txBody>
      </p:sp>
      <p:pic>
        <p:nvPicPr>
          <p:cNvPr id="5" name="图片 4">
            <a:extLst>
              <a:ext uri="{FF2B5EF4-FFF2-40B4-BE49-F238E27FC236}">
                <a16:creationId xmlns:a16="http://schemas.microsoft.com/office/drawing/2014/main" id="{F3C4CB15-4389-194B-A147-B02D802CDC2C}"/>
              </a:ext>
            </a:extLst>
          </p:cNvPr>
          <p:cNvPicPr>
            <a:picLocks noChangeAspect="1"/>
          </p:cNvPicPr>
          <p:nvPr/>
        </p:nvPicPr>
        <p:blipFill>
          <a:blip r:embed="rId3"/>
          <a:stretch>
            <a:fillRect/>
          </a:stretch>
        </p:blipFill>
        <p:spPr>
          <a:xfrm>
            <a:off x="5498480" y="2163801"/>
            <a:ext cx="533400" cy="533400"/>
          </a:xfrm>
          <a:prstGeom prst="rect">
            <a:avLst/>
          </a:prstGeom>
        </p:spPr>
      </p:pic>
      <p:pic>
        <p:nvPicPr>
          <p:cNvPr id="6" name="图片 5">
            <a:extLst>
              <a:ext uri="{FF2B5EF4-FFF2-40B4-BE49-F238E27FC236}">
                <a16:creationId xmlns:a16="http://schemas.microsoft.com/office/drawing/2014/main" id="{F8F1458D-277A-D448-B156-09D20BBA9EF6}"/>
              </a:ext>
            </a:extLst>
          </p:cNvPr>
          <p:cNvPicPr>
            <a:picLocks noChangeAspect="1"/>
          </p:cNvPicPr>
          <p:nvPr/>
        </p:nvPicPr>
        <p:blipFill>
          <a:blip r:embed="rId3"/>
          <a:stretch>
            <a:fillRect/>
          </a:stretch>
        </p:blipFill>
        <p:spPr>
          <a:xfrm>
            <a:off x="5498480" y="2833331"/>
            <a:ext cx="533400" cy="533400"/>
          </a:xfrm>
          <a:prstGeom prst="rect">
            <a:avLst/>
          </a:prstGeom>
        </p:spPr>
      </p:pic>
    </p:spTree>
    <p:extLst>
      <p:ext uri="{BB962C8B-B14F-4D97-AF65-F5344CB8AC3E}">
        <p14:creationId xmlns:p14="http://schemas.microsoft.com/office/powerpoint/2010/main" val="141405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F2183-0681-4749-A182-E704C45CE5E0}"/>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桌面的启动</a:t>
            </a:r>
          </a:p>
        </p:txBody>
      </p:sp>
      <p:sp>
        <p:nvSpPr>
          <p:cNvPr id="4" name="矩形 3">
            <a:extLst>
              <a:ext uri="{FF2B5EF4-FFF2-40B4-BE49-F238E27FC236}">
                <a16:creationId xmlns:a16="http://schemas.microsoft.com/office/drawing/2014/main" id="{77435C60-E71E-0C45-9021-3708003A4741}"/>
              </a:ext>
            </a:extLst>
          </p:cNvPr>
          <p:cNvSpPr/>
          <p:nvPr/>
        </p:nvSpPr>
        <p:spPr>
          <a:xfrm>
            <a:off x="1892596" y="1505212"/>
            <a:ext cx="5358808" cy="51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AMS.systemReady</a:t>
            </a:r>
            <a:endParaRPr kumimoji="1" lang="zh-CN" altLang="en-US" sz="20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C492D6AF-A337-5241-AA05-74826760CF7E}"/>
              </a:ext>
            </a:extLst>
          </p:cNvPr>
          <p:cNvSpPr/>
          <p:nvPr/>
        </p:nvSpPr>
        <p:spPr>
          <a:xfrm>
            <a:off x="1892596" y="2683522"/>
            <a:ext cx="5358809" cy="51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启动</a:t>
            </a:r>
            <a:r>
              <a:rPr kumimoji="1" lang="en-US" altLang="zh-CN" sz="2000">
                <a:latin typeface="Microsoft YaHei" panose="020B0503020204020204" pitchFamily="34" charset="-122"/>
                <a:ea typeface="Microsoft YaHei" panose="020B0503020204020204" pitchFamily="34" charset="-122"/>
              </a:rPr>
              <a:t>Launcher</a:t>
            </a:r>
            <a:endParaRPr kumimoji="1" lang="zh-CN" altLang="en-US" sz="2000">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38FC9CF8-BDD1-A842-80AE-CF1D5E37AB7B}"/>
              </a:ext>
            </a:extLst>
          </p:cNvPr>
          <p:cNvSpPr/>
          <p:nvPr/>
        </p:nvSpPr>
        <p:spPr>
          <a:xfrm>
            <a:off x="1892596" y="3861833"/>
            <a:ext cx="5358809" cy="51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查询</a:t>
            </a:r>
            <a:r>
              <a:rPr kumimoji="1" lang="en-US" altLang="zh-CN" sz="2000">
                <a:latin typeface="Microsoft YaHei" panose="020B0503020204020204" pitchFamily="34" charset="-122"/>
                <a:ea typeface="Microsoft YaHei" panose="020B0503020204020204" pitchFamily="34" charset="-122"/>
              </a:rPr>
              <a:t>PMS</a:t>
            </a:r>
            <a:r>
              <a:rPr kumimoji="1" lang="zh-CN" altLang="en-US" sz="2000">
                <a:latin typeface="Microsoft YaHei" panose="020B0503020204020204" pitchFamily="34" charset="-122"/>
                <a:ea typeface="Microsoft YaHei" panose="020B0503020204020204" pitchFamily="34" charset="-122"/>
              </a:rPr>
              <a:t>，获取已安装</a:t>
            </a:r>
            <a:r>
              <a:rPr kumimoji="1" lang="en-US" altLang="zh-CN" sz="2000">
                <a:latin typeface="Microsoft YaHei" panose="020B0503020204020204" pitchFamily="34" charset="-122"/>
                <a:ea typeface="Microsoft YaHei" panose="020B0503020204020204" pitchFamily="34" charset="-122"/>
              </a:rPr>
              <a:t>APP</a:t>
            </a:r>
            <a:r>
              <a:rPr kumimoji="1" lang="zh-CN" altLang="en-US" sz="2000">
                <a:latin typeface="Microsoft YaHei" panose="020B0503020204020204" pitchFamily="34" charset="-122"/>
                <a:ea typeface="Microsoft YaHei" panose="020B0503020204020204" pitchFamily="34" charset="-122"/>
              </a:rPr>
              <a:t>的主</a:t>
            </a:r>
            <a:r>
              <a:rPr kumimoji="1" lang="en-US" altLang="zh-CN" sz="2000">
                <a:latin typeface="Microsoft YaHei" panose="020B0503020204020204" pitchFamily="34" charset="-122"/>
                <a:ea typeface="Microsoft YaHei" panose="020B0503020204020204" pitchFamily="34" charset="-122"/>
              </a:rPr>
              <a:t>Activity</a:t>
            </a:r>
            <a:r>
              <a:rPr kumimoji="1" lang="zh-CN" altLang="en-US" sz="2000">
                <a:latin typeface="Microsoft YaHei" panose="020B0503020204020204" pitchFamily="34" charset="-122"/>
                <a:ea typeface="Microsoft YaHei" panose="020B0503020204020204" pitchFamily="34" charset="-122"/>
              </a:rPr>
              <a:t>列表</a:t>
            </a:r>
          </a:p>
        </p:txBody>
      </p:sp>
      <p:cxnSp>
        <p:nvCxnSpPr>
          <p:cNvPr id="9" name="直线箭头连接符 8">
            <a:extLst>
              <a:ext uri="{FF2B5EF4-FFF2-40B4-BE49-F238E27FC236}">
                <a16:creationId xmlns:a16="http://schemas.microsoft.com/office/drawing/2014/main" id="{C597C565-508F-E94B-8124-272AD4BA259B}"/>
              </a:ext>
            </a:extLst>
          </p:cNvPr>
          <p:cNvCxnSpPr/>
          <p:nvPr/>
        </p:nvCxnSpPr>
        <p:spPr>
          <a:xfrm>
            <a:off x="4572000" y="2126512"/>
            <a:ext cx="0" cy="44523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F5C43C9A-D31C-624D-A429-44A9AE95E331}"/>
              </a:ext>
            </a:extLst>
          </p:cNvPr>
          <p:cNvCxnSpPr/>
          <p:nvPr/>
        </p:nvCxnSpPr>
        <p:spPr>
          <a:xfrm>
            <a:off x="4572000" y="3320903"/>
            <a:ext cx="0" cy="44523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31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7C56EE6-6D54-8444-8741-63D1BF3A049E}"/>
              </a:ext>
            </a:extLst>
          </p:cNvPr>
          <p:cNvSpPr txBox="1"/>
          <p:nvPr/>
        </p:nvSpPr>
        <p:spPr>
          <a:xfrm>
            <a:off x="4577963" y="325603"/>
            <a:ext cx="1504771"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startActivity</a:t>
            </a:r>
            <a:endParaRPr kumimoji="1" lang="zh-CN" altLang="en-US">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5267A655-1558-AA4A-87A3-0D94D0F7EC67}"/>
              </a:ext>
            </a:extLst>
          </p:cNvPr>
          <p:cNvSpPr/>
          <p:nvPr/>
        </p:nvSpPr>
        <p:spPr>
          <a:xfrm>
            <a:off x="585440" y="893681"/>
            <a:ext cx="7973117" cy="369332"/>
          </a:xfrm>
          <a:prstGeom prst="rect">
            <a:avLst/>
          </a:prstGeom>
          <a:ln w="22225">
            <a:solidFill>
              <a:srgbClr val="C00000"/>
            </a:solidFill>
            <a:prstDash val="dash"/>
          </a:ln>
        </p:spPr>
        <p:txBody>
          <a:bodyPr wrap="square">
            <a:spAutoFit/>
          </a:bodyPr>
          <a:lstStyle/>
          <a:p>
            <a:pPr algn="ctr"/>
            <a:r>
              <a:rPr lang="en-US" altLang="zh-CN">
                <a:latin typeface="Microsoft YaHei" panose="020B0503020204020204" pitchFamily="34" charset="-122"/>
                <a:ea typeface="Microsoft YaHei" panose="020B0503020204020204" pitchFamily="34" charset="-122"/>
              </a:rPr>
              <a:t>ActivityManagerNative.</a:t>
            </a:r>
            <a:r>
              <a:rPr lang="en-US" altLang="zh-CN">
                <a:effectLst/>
                <a:latin typeface="Microsoft YaHei" panose="020B0503020204020204" pitchFamily="34" charset="-122"/>
                <a:ea typeface="Microsoft YaHei" panose="020B0503020204020204" pitchFamily="34" charset="-122"/>
              </a:rPr>
              <a:t>getDefault</a:t>
            </a:r>
            <a:r>
              <a:rPr lang="en-US" altLang="zh-CN">
                <a:latin typeface="Microsoft YaHei" panose="020B0503020204020204" pitchFamily="34" charset="-122"/>
                <a:ea typeface="Microsoft YaHei" panose="020B0503020204020204" pitchFamily="34" charset="-122"/>
              </a:rPr>
              <a:t>().startActivity</a:t>
            </a:r>
            <a:endParaRPr lang="zh-CN" altLang="en-US">
              <a:latin typeface="Microsoft YaHei" panose="020B0503020204020204" pitchFamily="34" charset="-122"/>
              <a:ea typeface="Microsoft YaHei" panose="020B0503020204020204" pitchFamily="34" charset="-122"/>
            </a:endParaRPr>
          </a:p>
        </p:txBody>
      </p:sp>
      <p:cxnSp>
        <p:nvCxnSpPr>
          <p:cNvPr id="12" name="直线箭头连接符 11">
            <a:extLst>
              <a:ext uri="{FF2B5EF4-FFF2-40B4-BE49-F238E27FC236}">
                <a16:creationId xmlns:a16="http://schemas.microsoft.com/office/drawing/2014/main" id="{E0DE7FA5-D82C-DB47-84BD-C71FA12FC3EF}"/>
              </a:ext>
            </a:extLst>
          </p:cNvPr>
          <p:cNvCxnSpPr/>
          <p:nvPr/>
        </p:nvCxnSpPr>
        <p:spPr>
          <a:xfrm>
            <a:off x="4572000" y="292150"/>
            <a:ext cx="0" cy="51073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82FDB4E2-1758-B743-906C-FC7B1764922E}"/>
              </a:ext>
            </a:extLst>
          </p:cNvPr>
          <p:cNvSpPr/>
          <p:nvPr/>
        </p:nvSpPr>
        <p:spPr>
          <a:xfrm>
            <a:off x="585440" y="1657568"/>
            <a:ext cx="7973112" cy="369332"/>
          </a:xfrm>
          <a:prstGeom prst="rect">
            <a:avLst/>
          </a:prstGeom>
          <a:ln w="22225">
            <a:solidFill>
              <a:srgbClr val="C00000"/>
            </a:solidFill>
            <a:prstDash val="dash"/>
          </a:ln>
        </p:spPr>
        <p:txBody>
          <a:bodyPr wrap="square">
            <a:spAutoFit/>
          </a:bodyPr>
          <a:lstStyle/>
          <a:p>
            <a:pPr algn="ctr"/>
            <a:r>
              <a:rPr lang="en" altLang="zh-CN">
                <a:solidFill>
                  <a:srgbClr val="9876AA"/>
                </a:solidFill>
                <a:effectLst/>
                <a:latin typeface="Microsoft YaHei" panose="020B0503020204020204" pitchFamily="34" charset="-122"/>
                <a:ea typeface="Microsoft YaHei" panose="020B0503020204020204" pitchFamily="34" charset="-122"/>
              </a:rPr>
              <a:t>mRemote</a:t>
            </a:r>
            <a:r>
              <a:rPr lang="en" altLang="zh-CN">
                <a:latin typeface="Microsoft YaHei" panose="020B0503020204020204" pitchFamily="34" charset="-122"/>
                <a:ea typeface="Microsoft YaHei" panose="020B0503020204020204" pitchFamily="34" charset="-122"/>
              </a:rPr>
              <a:t>.transact(</a:t>
            </a:r>
            <a:r>
              <a:rPr lang="en" altLang="zh-CN">
                <a:solidFill>
                  <a:srgbClr val="9876AA"/>
                </a:solidFill>
                <a:effectLst/>
                <a:latin typeface="Microsoft YaHei" panose="020B0503020204020204" pitchFamily="34" charset="-122"/>
                <a:ea typeface="Microsoft YaHei" panose="020B0503020204020204" pitchFamily="34" charset="-122"/>
              </a:rPr>
              <a:t>START_ACTIVITY_TRANSACTION</a:t>
            </a: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data</a:t>
            </a: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reply</a:t>
            </a: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solidFill>
                  <a:srgbClr val="6897BB"/>
                </a:solidFill>
                <a:effectLst/>
                <a:latin typeface="Microsoft YaHei" panose="020B0503020204020204" pitchFamily="34" charset="-122"/>
                <a:ea typeface="Microsoft YaHei" panose="020B0503020204020204" pitchFamily="34" charset="-122"/>
              </a:rPr>
              <a:t>0</a:t>
            </a:r>
            <a:r>
              <a:rPr lang="en" altLang="zh-CN">
                <a:latin typeface="Microsoft YaHei" panose="020B0503020204020204" pitchFamily="34" charset="-122"/>
                <a:ea typeface="Microsoft YaHei" panose="020B0503020204020204" pitchFamily="34" charset="-122"/>
              </a:rPr>
              <a:t>)</a:t>
            </a:r>
            <a:r>
              <a:rPr lang="en" altLang="zh-CN">
                <a:solidFill>
                  <a:srgbClr val="CC7832"/>
                </a:solidFill>
                <a:effectLst/>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5" name="直线箭头连接符 14">
            <a:extLst>
              <a:ext uri="{FF2B5EF4-FFF2-40B4-BE49-F238E27FC236}">
                <a16:creationId xmlns:a16="http://schemas.microsoft.com/office/drawing/2014/main" id="{3A3466A7-F6DF-5F43-8EB3-89A1A0FF0832}"/>
              </a:ext>
            </a:extLst>
          </p:cNvPr>
          <p:cNvCxnSpPr>
            <a:cxnSpLocks/>
          </p:cNvCxnSpPr>
          <p:nvPr/>
        </p:nvCxnSpPr>
        <p:spPr>
          <a:xfrm flipH="1">
            <a:off x="4572000" y="1329919"/>
            <a:ext cx="1" cy="298157"/>
          </a:xfrm>
          <a:prstGeom prst="straightConnector1">
            <a:avLst/>
          </a:prstGeom>
          <a:ln w="190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4314E64F-0D94-6C4A-A7A1-2CAE6C0C2CFE}"/>
              </a:ext>
            </a:extLst>
          </p:cNvPr>
          <p:cNvSpPr/>
          <p:nvPr/>
        </p:nvSpPr>
        <p:spPr>
          <a:xfrm>
            <a:off x="585440" y="2521820"/>
            <a:ext cx="7973121" cy="2308324"/>
          </a:xfrm>
          <a:prstGeom prst="rect">
            <a:avLst/>
          </a:prstGeom>
          <a:ln w="22225">
            <a:solidFill>
              <a:srgbClr val="C00000"/>
            </a:solidFill>
            <a:prstDash val="dash"/>
          </a:ln>
        </p:spPr>
        <p:txBody>
          <a:bodyPr wrap="square">
            <a:spAutoFit/>
          </a:bodyPr>
          <a:lstStyle/>
          <a:p>
            <a:r>
              <a:rPr lang="en-US" altLang="zh-CN">
                <a:solidFill>
                  <a:srgbClr val="BBB529"/>
                </a:solidFill>
                <a:effectLst/>
                <a:latin typeface="Microsoft YaHei" panose="020B0503020204020204" pitchFamily="34" charset="-122"/>
                <a:ea typeface="Microsoft YaHei" panose="020B0503020204020204" pitchFamily="34" charset="-122"/>
              </a:rPr>
              <a:t>@Override</a:t>
            </a:r>
            <a:br>
              <a:rPr lang="en-US" altLang="zh-CN">
                <a:solidFill>
                  <a:srgbClr val="BBB529"/>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public boolean </a:t>
            </a:r>
            <a:r>
              <a:rPr lang="en-US" altLang="zh-CN">
                <a:solidFill>
                  <a:srgbClr val="FFC66D"/>
                </a:solidFill>
                <a:effectLst/>
                <a:latin typeface="Microsoft YaHei" panose="020B0503020204020204" pitchFamily="34" charset="-122"/>
                <a:ea typeface="Microsoft YaHei" panose="020B0503020204020204" pitchFamily="34" charset="-122"/>
              </a:rPr>
              <a:t>onTransact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code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Parcel data</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Parcel reply</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flags)</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switch </a:t>
            </a:r>
            <a:r>
              <a:rPr lang="en-US" altLang="zh-CN">
                <a:latin typeface="Microsoft YaHei" panose="020B0503020204020204" pitchFamily="34" charset="-122"/>
                <a:ea typeface="Microsoft YaHei" panose="020B0503020204020204" pitchFamily="34" charset="-122"/>
              </a:rPr>
              <a:t>(code)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case </a:t>
            </a:r>
            <a:r>
              <a:rPr lang="en-US" altLang="zh-CN">
                <a:solidFill>
                  <a:srgbClr val="9876AA"/>
                </a:solidFill>
                <a:effectLst/>
                <a:latin typeface="Microsoft YaHei" panose="020B0503020204020204" pitchFamily="34" charset="-122"/>
                <a:ea typeface="Microsoft YaHei" panose="020B0503020204020204" pitchFamily="34" charset="-122"/>
              </a:rPr>
              <a:t>START_ACTIVITY_TRANSACTION</a:t>
            </a:r>
            <a:r>
              <a:rPr lang="en-US" altLang="zh-CN">
                <a:latin typeface="Microsoft YaHei" panose="020B0503020204020204" pitchFamily="34" charset="-122"/>
                <a:ea typeface="Microsoft YaHei" panose="020B0503020204020204" pitchFamily="34" charset="-122"/>
              </a:rPr>
              <a:t>:</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startActivity(app</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callingPackage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intent</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p>
          <a:p>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p>
          <a:p>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8" name="直线箭头连接符 17">
            <a:extLst>
              <a:ext uri="{FF2B5EF4-FFF2-40B4-BE49-F238E27FC236}">
                <a16:creationId xmlns:a16="http://schemas.microsoft.com/office/drawing/2014/main" id="{FF4DB2CC-48C7-894A-9767-274471268379}"/>
              </a:ext>
            </a:extLst>
          </p:cNvPr>
          <p:cNvCxnSpPr>
            <a:cxnSpLocks/>
          </p:cNvCxnSpPr>
          <p:nvPr/>
        </p:nvCxnSpPr>
        <p:spPr>
          <a:xfrm flipH="1">
            <a:off x="4571999" y="2152333"/>
            <a:ext cx="1" cy="298157"/>
          </a:xfrm>
          <a:prstGeom prst="straightConnector1">
            <a:avLst/>
          </a:prstGeom>
          <a:ln w="190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68565B1-BCE7-3641-9876-0CF8D1CAB6E9}"/>
              </a:ext>
            </a:extLst>
          </p:cNvPr>
          <p:cNvSpPr txBox="1"/>
          <p:nvPr/>
        </p:nvSpPr>
        <p:spPr>
          <a:xfrm>
            <a:off x="1182030" y="2294751"/>
            <a:ext cx="6779941" cy="553998"/>
          </a:xfrm>
          <a:prstGeom prst="rect">
            <a:avLst/>
          </a:prstGeom>
          <a:noFill/>
        </p:spPr>
        <p:txBody>
          <a:bodyPr wrap="square" rtlCol="0">
            <a:sp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怎么启动一个</a:t>
            </a:r>
            <a:r>
              <a:rPr kumimoji="1" lang="en-US" altLang="zh-CN" sz="3000" b="1">
                <a:solidFill>
                  <a:srgbClr val="C00000"/>
                </a:solidFill>
                <a:latin typeface="Microsoft YaHei" panose="020B0503020204020204" pitchFamily="34" charset="-122"/>
                <a:ea typeface="Microsoft YaHei" panose="020B0503020204020204" pitchFamily="34" charset="-122"/>
              </a:rPr>
              <a:t>Activity</a:t>
            </a:r>
            <a:r>
              <a:rPr kumimoji="1" lang="zh-CN" altLang="en-US" sz="3000" b="1">
                <a:solidFill>
                  <a:srgbClr val="C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0418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3" grpId="0" animBg="1"/>
      <p:bldP spid="17"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A2A24FC-D021-7D42-869C-CEED2C3F96F0}"/>
              </a:ext>
            </a:extLst>
          </p:cNvPr>
          <p:cNvSpPr/>
          <p:nvPr/>
        </p:nvSpPr>
        <p:spPr>
          <a:xfrm>
            <a:off x="724829" y="402839"/>
            <a:ext cx="7694342" cy="4280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17">
            <a:extLst>
              <a:ext uri="{FF2B5EF4-FFF2-40B4-BE49-F238E27FC236}">
                <a16:creationId xmlns:a16="http://schemas.microsoft.com/office/drawing/2014/main" id="{4793EBF3-B7B6-844A-803E-9DE548990585}"/>
              </a:ext>
            </a:extLst>
          </p:cNvPr>
          <p:cNvGrpSpPr/>
          <p:nvPr/>
        </p:nvGrpSpPr>
        <p:grpSpPr>
          <a:xfrm>
            <a:off x="1142411" y="646772"/>
            <a:ext cx="2051824" cy="3401122"/>
            <a:chOff x="1159727" y="903249"/>
            <a:chExt cx="2051824" cy="3401122"/>
          </a:xfrm>
        </p:grpSpPr>
        <p:sp>
          <p:nvSpPr>
            <p:cNvPr id="8" name="矩形 7">
              <a:extLst>
                <a:ext uri="{FF2B5EF4-FFF2-40B4-BE49-F238E27FC236}">
                  <a16:creationId xmlns:a16="http://schemas.microsoft.com/office/drawing/2014/main" id="{91F7F097-7D09-B147-9248-96602617CAF2}"/>
                </a:ext>
              </a:extLst>
            </p:cNvPr>
            <p:cNvSpPr/>
            <p:nvPr/>
          </p:nvSpPr>
          <p:spPr>
            <a:xfrm>
              <a:off x="1159727" y="903249"/>
              <a:ext cx="2051824" cy="3401122"/>
            </a:xfrm>
            <a:prstGeom prst="rect">
              <a:avLst/>
            </a:prstGeom>
            <a:noFill/>
            <a:ln w="1524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EB731FAB-8C13-454F-B067-BEC152F4A81C}"/>
                </a:ext>
              </a:extLst>
            </p:cNvPr>
            <p:cNvSpPr txBox="1"/>
            <p:nvPr/>
          </p:nvSpPr>
          <p:spPr>
            <a:xfrm>
              <a:off x="1305872" y="1092821"/>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DF0A48AC-14BC-0749-99F0-53ECB69C96BF}"/>
                </a:ext>
              </a:extLst>
            </p:cNvPr>
            <p:cNvSpPr txBox="1"/>
            <p:nvPr/>
          </p:nvSpPr>
          <p:spPr>
            <a:xfrm>
              <a:off x="1305872" y="1761223"/>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12D7583B-9FF8-AF4E-9257-FC13FB9CB8E6}"/>
                </a:ext>
              </a:extLst>
            </p:cNvPr>
            <p:cNvSpPr txBox="1"/>
            <p:nvPr/>
          </p:nvSpPr>
          <p:spPr>
            <a:xfrm>
              <a:off x="1305872" y="2429625"/>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C4F0A358-31EE-B144-A37E-0898A05DA7BD}"/>
                </a:ext>
              </a:extLst>
            </p:cNvPr>
            <p:cNvSpPr txBox="1"/>
            <p:nvPr/>
          </p:nvSpPr>
          <p:spPr>
            <a:xfrm>
              <a:off x="1305872" y="3396683"/>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B86A6D5E-3528-8B47-8509-4C9B357F17D5}"/>
                </a:ext>
              </a:extLst>
            </p:cNvPr>
            <p:cNvSpPr txBox="1"/>
            <p:nvPr/>
          </p:nvSpPr>
          <p:spPr>
            <a:xfrm>
              <a:off x="1927393" y="2858328"/>
              <a:ext cx="516488" cy="369332"/>
            </a:xfrm>
            <a:prstGeom prst="rect">
              <a:avLst/>
            </a:prstGeom>
            <a:noFill/>
          </p:spPr>
          <p:txBody>
            <a:bodyPr wrap="none" rtlCol="0" anchor="ctr">
              <a:spAutoFit/>
            </a:bodyPr>
            <a:lstStyle/>
            <a:p>
              <a:r>
                <a:rPr kumimoji="1" lang="en-US" altLang="zh-CN"/>
                <a:t>……</a:t>
              </a:r>
              <a:endParaRPr kumimoji="1" lang="zh-CN" altLang="en-US"/>
            </a:p>
          </p:txBody>
        </p:sp>
        <p:sp>
          <p:nvSpPr>
            <p:cNvPr id="17" name="文本框 16">
              <a:extLst>
                <a:ext uri="{FF2B5EF4-FFF2-40B4-BE49-F238E27FC236}">
                  <a16:creationId xmlns:a16="http://schemas.microsoft.com/office/drawing/2014/main" id="{63CC4605-96D9-4840-97F9-AA2151D8742C}"/>
                </a:ext>
              </a:extLst>
            </p:cNvPr>
            <p:cNvSpPr txBox="1"/>
            <p:nvPr/>
          </p:nvSpPr>
          <p:spPr>
            <a:xfrm>
              <a:off x="1474416" y="3909717"/>
              <a:ext cx="1422441"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TaskRecord</a:t>
              </a:r>
              <a:endParaRPr kumimoji="1" lang="zh-CN" altLang="en-US">
                <a:latin typeface="Microsoft YaHei" panose="020B0503020204020204" pitchFamily="34" charset="-122"/>
                <a:ea typeface="Microsoft YaHei" panose="020B0503020204020204" pitchFamily="34" charset="-122"/>
              </a:endParaRPr>
            </a:p>
          </p:txBody>
        </p:sp>
      </p:grpSp>
      <p:grpSp>
        <p:nvGrpSpPr>
          <p:cNvPr id="19" name="组合 18">
            <a:extLst>
              <a:ext uri="{FF2B5EF4-FFF2-40B4-BE49-F238E27FC236}">
                <a16:creationId xmlns:a16="http://schemas.microsoft.com/office/drawing/2014/main" id="{6501FB34-3742-E942-AE2C-1EDB1B3A4795}"/>
              </a:ext>
            </a:extLst>
          </p:cNvPr>
          <p:cNvGrpSpPr/>
          <p:nvPr/>
        </p:nvGrpSpPr>
        <p:grpSpPr>
          <a:xfrm>
            <a:off x="3546089" y="646772"/>
            <a:ext cx="2051824" cy="3401122"/>
            <a:chOff x="1159727" y="903249"/>
            <a:chExt cx="2051824" cy="3401122"/>
          </a:xfrm>
        </p:grpSpPr>
        <p:sp>
          <p:nvSpPr>
            <p:cNvPr id="20" name="矩形 19">
              <a:extLst>
                <a:ext uri="{FF2B5EF4-FFF2-40B4-BE49-F238E27FC236}">
                  <a16:creationId xmlns:a16="http://schemas.microsoft.com/office/drawing/2014/main" id="{5A978700-9136-5A40-89D2-C64067D783DB}"/>
                </a:ext>
              </a:extLst>
            </p:cNvPr>
            <p:cNvSpPr/>
            <p:nvPr/>
          </p:nvSpPr>
          <p:spPr>
            <a:xfrm>
              <a:off x="1159727" y="903249"/>
              <a:ext cx="2051824" cy="3401122"/>
            </a:xfrm>
            <a:prstGeom prst="rect">
              <a:avLst/>
            </a:prstGeom>
            <a:noFill/>
            <a:ln w="1524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AE4895B2-2186-CB4A-A8EB-3C54F206F436}"/>
                </a:ext>
              </a:extLst>
            </p:cNvPr>
            <p:cNvSpPr txBox="1"/>
            <p:nvPr/>
          </p:nvSpPr>
          <p:spPr>
            <a:xfrm>
              <a:off x="1305872" y="1092821"/>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AB29077C-6400-FA4C-AF43-20A5D550EF19}"/>
                </a:ext>
              </a:extLst>
            </p:cNvPr>
            <p:cNvSpPr txBox="1"/>
            <p:nvPr/>
          </p:nvSpPr>
          <p:spPr>
            <a:xfrm>
              <a:off x="1305872" y="1761223"/>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E9FBE597-616D-724D-98E6-51AC3561183F}"/>
                </a:ext>
              </a:extLst>
            </p:cNvPr>
            <p:cNvSpPr txBox="1"/>
            <p:nvPr/>
          </p:nvSpPr>
          <p:spPr>
            <a:xfrm>
              <a:off x="1305872" y="2429625"/>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CA12F313-53A8-4E4D-812B-6E672A689E04}"/>
                </a:ext>
              </a:extLst>
            </p:cNvPr>
            <p:cNvSpPr txBox="1"/>
            <p:nvPr/>
          </p:nvSpPr>
          <p:spPr>
            <a:xfrm>
              <a:off x="1305872" y="3396683"/>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25" name="文本框 24">
              <a:extLst>
                <a:ext uri="{FF2B5EF4-FFF2-40B4-BE49-F238E27FC236}">
                  <a16:creationId xmlns:a16="http://schemas.microsoft.com/office/drawing/2014/main" id="{0A70CEFC-641D-B146-AFC0-CFC44D26CFE9}"/>
                </a:ext>
              </a:extLst>
            </p:cNvPr>
            <p:cNvSpPr txBox="1"/>
            <p:nvPr/>
          </p:nvSpPr>
          <p:spPr>
            <a:xfrm>
              <a:off x="1927393" y="2858328"/>
              <a:ext cx="516488" cy="369332"/>
            </a:xfrm>
            <a:prstGeom prst="rect">
              <a:avLst/>
            </a:prstGeom>
            <a:noFill/>
          </p:spPr>
          <p:txBody>
            <a:bodyPr wrap="none" rtlCol="0" anchor="ctr">
              <a:spAutoFit/>
            </a:bodyPr>
            <a:lstStyle/>
            <a:p>
              <a:r>
                <a:rPr kumimoji="1" lang="en-US" altLang="zh-CN"/>
                <a:t>……</a:t>
              </a:r>
              <a:endParaRPr kumimoji="1" lang="zh-CN" altLang="en-US"/>
            </a:p>
          </p:txBody>
        </p:sp>
        <p:sp>
          <p:nvSpPr>
            <p:cNvPr id="26" name="文本框 25">
              <a:extLst>
                <a:ext uri="{FF2B5EF4-FFF2-40B4-BE49-F238E27FC236}">
                  <a16:creationId xmlns:a16="http://schemas.microsoft.com/office/drawing/2014/main" id="{051757F1-4FEA-C542-B48D-A8B9A757B4E9}"/>
                </a:ext>
              </a:extLst>
            </p:cNvPr>
            <p:cNvSpPr txBox="1"/>
            <p:nvPr/>
          </p:nvSpPr>
          <p:spPr>
            <a:xfrm>
              <a:off x="1474416" y="3909717"/>
              <a:ext cx="1422441"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TaskRecord</a:t>
              </a:r>
              <a:endParaRPr kumimoji="1" lang="zh-CN" altLang="en-US">
                <a:latin typeface="Microsoft YaHei" panose="020B0503020204020204" pitchFamily="34" charset="-122"/>
                <a:ea typeface="Microsoft YaHei" panose="020B0503020204020204" pitchFamily="34" charset="-122"/>
              </a:endParaRPr>
            </a:p>
          </p:txBody>
        </p:sp>
      </p:grpSp>
      <p:grpSp>
        <p:nvGrpSpPr>
          <p:cNvPr id="27" name="组合 26">
            <a:extLst>
              <a:ext uri="{FF2B5EF4-FFF2-40B4-BE49-F238E27FC236}">
                <a16:creationId xmlns:a16="http://schemas.microsoft.com/office/drawing/2014/main" id="{4DCAD6BE-ACE5-3A40-8C66-C2D594154B3E}"/>
              </a:ext>
            </a:extLst>
          </p:cNvPr>
          <p:cNvGrpSpPr/>
          <p:nvPr/>
        </p:nvGrpSpPr>
        <p:grpSpPr>
          <a:xfrm>
            <a:off x="5949766" y="646772"/>
            <a:ext cx="2051824" cy="3401122"/>
            <a:chOff x="1159727" y="903249"/>
            <a:chExt cx="2051824" cy="3401122"/>
          </a:xfrm>
        </p:grpSpPr>
        <p:sp>
          <p:nvSpPr>
            <p:cNvPr id="28" name="矩形 27">
              <a:extLst>
                <a:ext uri="{FF2B5EF4-FFF2-40B4-BE49-F238E27FC236}">
                  <a16:creationId xmlns:a16="http://schemas.microsoft.com/office/drawing/2014/main" id="{B3931434-2334-9F41-A003-DA31230ECC62}"/>
                </a:ext>
              </a:extLst>
            </p:cNvPr>
            <p:cNvSpPr/>
            <p:nvPr/>
          </p:nvSpPr>
          <p:spPr>
            <a:xfrm>
              <a:off x="1159727" y="903249"/>
              <a:ext cx="2051824" cy="3401122"/>
            </a:xfrm>
            <a:prstGeom prst="rect">
              <a:avLst/>
            </a:prstGeom>
            <a:noFill/>
            <a:ln w="1524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E367F239-7A58-9349-8703-69A851F4A119}"/>
                </a:ext>
              </a:extLst>
            </p:cNvPr>
            <p:cNvSpPr txBox="1"/>
            <p:nvPr/>
          </p:nvSpPr>
          <p:spPr>
            <a:xfrm>
              <a:off x="1305872" y="1092821"/>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30" name="文本框 29">
              <a:extLst>
                <a:ext uri="{FF2B5EF4-FFF2-40B4-BE49-F238E27FC236}">
                  <a16:creationId xmlns:a16="http://schemas.microsoft.com/office/drawing/2014/main" id="{D4C27EA7-63EC-2349-9E26-ED07F59F6F89}"/>
                </a:ext>
              </a:extLst>
            </p:cNvPr>
            <p:cNvSpPr txBox="1"/>
            <p:nvPr/>
          </p:nvSpPr>
          <p:spPr>
            <a:xfrm>
              <a:off x="1305872" y="1761223"/>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31" name="文本框 30">
              <a:extLst>
                <a:ext uri="{FF2B5EF4-FFF2-40B4-BE49-F238E27FC236}">
                  <a16:creationId xmlns:a16="http://schemas.microsoft.com/office/drawing/2014/main" id="{DA6791E1-6A61-C943-9447-AE1D5855DFC3}"/>
                </a:ext>
              </a:extLst>
            </p:cNvPr>
            <p:cNvSpPr txBox="1"/>
            <p:nvPr/>
          </p:nvSpPr>
          <p:spPr>
            <a:xfrm>
              <a:off x="1305872" y="2429625"/>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32" name="文本框 31">
              <a:extLst>
                <a:ext uri="{FF2B5EF4-FFF2-40B4-BE49-F238E27FC236}">
                  <a16:creationId xmlns:a16="http://schemas.microsoft.com/office/drawing/2014/main" id="{97E424AF-8EC6-5A44-928B-E04B8CE0CAF4}"/>
                </a:ext>
              </a:extLst>
            </p:cNvPr>
            <p:cNvSpPr txBox="1"/>
            <p:nvPr/>
          </p:nvSpPr>
          <p:spPr>
            <a:xfrm>
              <a:off x="1305872" y="3396683"/>
              <a:ext cx="1770998" cy="369332"/>
            </a:xfrm>
            <a:prstGeom prst="rect">
              <a:avLst/>
            </a:prstGeom>
            <a:noFill/>
            <a:ln w="12700">
              <a:solidFill>
                <a:schemeClr val="accent1">
                  <a:shade val="50000"/>
                </a:schemeClr>
              </a:solidFill>
            </a:ln>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ActivityRecord</a:t>
              </a:r>
              <a:endParaRPr kumimoji="1" lang="zh-CN" altLang="en-US">
                <a:latin typeface="Microsoft YaHei" panose="020B0503020204020204" pitchFamily="34" charset="-122"/>
                <a:ea typeface="Microsoft YaHei" panose="020B0503020204020204" pitchFamily="34" charset="-122"/>
              </a:endParaRPr>
            </a:p>
          </p:txBody>
        </p:sp>
        <p:sp>
          <p:nvSpPr>
            <p:cNvPr id="33" name="文本框 32">
              <a:extLst>
                <a:ext uri="{FF2B5EF4-FFF2-40B4-BE49-F238E27FC236}">
                  <a16:creationId xmlns:a16="http://schemas.microsoft.com/office/drawing/2014/main" id="{40352B71-1FF9-C64C-A189-A44D5D755037}"/>
                </a:ext>
              </a:extLst>
            </p:cNvPr>
            <p:cNvSpPr txBox="1"/>
            <p:nvPr/>
          </p:nvSpPr>
          <p:spPr>
            <a:xfrm>
              <a:off x="1927393" y="2858328"/>
              <a:ext cx="516488" cy="369332"/>
            </a:xfrm>
            <a:prstGeom prst="rect">
              <a:avLst/>
            </a:prstGeom>
            <a:noFill/>
          </p:spPr>
          <p:txBody>
            <a:bodyPr wrap="none" rtlCol="0" anchor="ctr">
              <a:spAutoFit/>
            </a:bodyPr>
            <a:lstStyle/>
            <a:p>
              <a:r>
                <a:rPr kumimoji="1" lang="en-US" altLang="zh-CN"/>
                <a:t>……</a:t>
              </a:r>
              <a:endParaRPr kumimoji="1" lang="zh-CN" altLang="en-US"/>
            </a:p>
          </p:txBody>
        </p:sp>
        <p:sp>
          <p:nvSpPr>
            <p:cNvPr id="34" name="文本框 33">
              <a:extLst>
                <a:ext uri="{FF2B5EF4-FFF2-40B4-BE49-F238E27FC236}">
                  <a16:creationId xmlns:a16="http://schemas.microsoft.com/office/drawing/2014/main" id="{326C077E-51AC-4946-8ADA-CAC4800912B5}"/>
                </a:ext>
              </a:extLst>
            </p:cNvPr>
            <p:cNvSpPr txBox="1"/>
            <p:nvPr/>
          </p:nvSpPr>
          <p:spPr>
            <a:xfrm>
              <a:off x="1474416" y="3909717"/>
              <a:ext cx="1422441"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TaskRecord</a:t>
              </a:r>
              <a:endParaRPr kumimoji="1" lang="zh-CN" altLang="en-US">
                <a:latin typeface="Microsoft YaHei" panose="020B0503020204020204" pitchFamily="34" charset="-122"/>
                <a:ea typeface="Microsoft YaHei" panose="020B0503020204020204" pitchFamily="34" charset="-122"/>
              </a:endParaRPr>
            </a:p>
          </p:txBody>
        </p:sp>
      </p:grpSp>
      <p:sp>
        <p:nvSpPr>
          <p:cNvPr id="36" name="文本框 35">
            <a:extLst>
              <a:ext uri="{FF2B5EF4-FFF2-40B4-BE49-F238E27FC236}">
                <a16:creationId xmlns:a16="http://schemas.microsoft.com/office/drawing/2014/main" id="{517A49CF-DE91-3643-AD45-6D84B845F5F8}"/>
              </a:ext>
            </a:extLst>
          </p:cNvPr>
          <p:cNvSpPr txBox="1"/>
          <p:nvPr/>
        </p:nvSpPr>
        <p:spPr>
          <a:xfrm>
            <a:off x="3702660" y="4293221"/>
            <a:ext cx="1738681"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ActivityStack</a:t>
            </a:r>
            <a:endParaRPr kumimoji="1"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5300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B37FA97-C3C0-0045-9E31-EB12A30491F3}"/>
              </a:ext>
            </a:extLst>
          </p:cNvPr>
          <p:cNvSpPr/>
          <p:nvPr/>
        </p:nvSpPr>
        <p:spPr>
          <a:xfrm>
            <a:off x="1416205" y="546409"/>
            <a:ext cx="6311591" cy="3139321"/>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void </a:t>
            </a:r>
            <a:r>
              <a:rPr lang="en-US" altLang="zh-CN">
                <a:solidFill>
                  <a:srgbClr val="FFC66D"/>
                </a:solidFill>
                <a:effectLst/>
                <a:latin typeface="Microsoft YaHei" panose="020B0503020204020204" pitchFamily="34" charset="-122"/>
                <a:ea typeface="Microsoft YaHei" panose="020B0503020204020204" pitchFamily="34" charset="-122"/>
              </a:rPr>
              <a:t>startActivityLocked</a:t>
            </a:r>
            <a:r>
              <a:rPr lang="en-US" altLang="zh-CN">
                <a:latin typeface="Microsoft YaHei" panose="020B0503020204020204" pitchFamily="34" charset="-122"/>
                <a:ea typeface="Microsoft YaHei" panose="020B0503020204020204" pitchFamily="34" charset="-122"/>
              </a:rPr>
              <a:t>(ActivityRecord 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p>
          <a:p>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TaskRecord rTask = r.</a:t>
            </a:r>
            <a:r>
              <a:rPr lang="en-US" altLang="zh-CN">
                <a:solidFill>
                  <a:srgbClr val="9876AA"/>
                </a:solidFill>
                <a:latin typeface="Microsoft YaHei" panose="020B0503020204020204" pitchFamily="34" charset="-122"/>
                <a:ea typeface="Microsoft YaHei" panose="020B0503020204020204" pitchFamily="34" charset="-122"/>
              </a:rPr>
              <a:t>task</a:t>
            </a:r>
            <a:r>
              <a:rPr lang="en-US" altLang="zh-CN">
                <a:solidFill>
                  <a:srgbClr val="CC7832"/>
                </a:solidFill>
                <a:latin typeface="Microsoft YaHei" panose="020B0503020204020204" pitchFamily="34" charset="-122"/>
                <a:ea typeface="Microsoft YaHei" panose="020B0503020204020204" pitchFamily="34" charset="-122"/>
              </a:rPr>
              <a:t>;</a:t>
            </a:r>
          </a:p>
          <a:p>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insertTaskAtTop(rTask</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br>
              <a:rPr lang="en-US" altLang="zh-CN">
                <a:solidFill>
                  <a:srgbClr val="808080"/>
                </a:solidFill>
                <a:effectLst/>
                <a:latin typeface="Microsoft YaHei" panose="020B0503020204020204" pitchFamily="34" charset="-122"/>
                <a:ea typeface="Microsoft YaHei" panose="020B0503020204020204" pitchFamily="34" charset="-122"/>
              </a:rPr>
            </a:br>
            <a:r>
              <a:rPr lang="en-US" altLang="zh-CN">
                <a:solidFill>
                  <a:srgbClr val="808080"/>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task.addActivityToTop(r)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mStackSupervisor</a:t>
            </a:r>
            <a:r>
              <a:rPr lang="en-US" altLang="zh-CN">
                <a:latin typeface="Microsoft YaHei" panose="020B0503020204020204" pitchFamily="34" charset="-122"/>
                <a:ea typeface="Microsoft YaHei" panose="020B0503020204020204" pitchFamily="34" charset="-122"/>
              </a:rPr>
              <a:t>.resumeTopActivitiesLocked(</a:t>
            </a:r>
            <a:r>
              <a:rPr lang="en-US" altLang="zh-CN">
                <a:solidFill>
                  <a:srgbClr val="CC7832"/>
                </a:solidFill>
                <a:effectLst/>
                <a:latin typeface="Microsoft YaHei" panose="020B0503020204020204" pitchFamily="34" charset="-122"/>
                <a:ea typeface="Microsoft YaHei" panose="020B0503020204020204" pitchFamily="34" charset="-122"/>
              </a:rPr>
              <a:t>this, </a:t>
            </a:r>
            <a:r>
              <a:rPr lang="en-US" altLang="zh-CN">
                <a:latin typeface="Microsoft YaHei" panose="020B0503020204020204" pitchFamily="34" charset="-122"/>
                <a:ea typeface="Microsoft YaHei" panose="020B0503020204020204" pitchFamily="34" charset="-122"/>
              </a:rPr>
              <a:t>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5638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0008FFC-16E7-444A-92EE-CCED1A845910}"/>
              </a:ext>
            </a:extLst>
          </p:cNvPr>
          <p:cNvSpPr/>
          <p:nvPr/>
        </p:nvSpPr>
        <p:spPr>
          <a:xfrm>
            <a:off x="972944" y="863590"/>
            <a:ext cx="7198113" cy="2585323"/>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boolean </a:t>
            </a:r>
            <a:r>
              <a:rPr lang="en-US" altLang="zh-CN">
                <a:solidFill>
                  <a:srgbClr val="FFC66D"/>
                </a:solidFill>
                <a:effectLst/>
                <a:latin typeface="Microsoft YaHei" panose="020B0503020204020204" pitchFamily="34" charset="-122"/>
                <a:ea typeface="Microsoft YaHei" panose="020B0503020204020204" pitchFamily="34" charset="-122"/>
              </a:rPr>
              <a:t>resumeTopActivityInnerLocked</a:t>
            </a:r>
            <a:r>
              <a:rPr lang="en-US" altLang="zh-CN">
                <a:latin typeface="Microsoft YaHei" panose="020B0503020204020204" pitchFamily="34" charset="-122"/>
                <a:ea typeface="Microsoft YaHei" panose="020B0503020204020204" pitchFamily="34" charset="-122"/>
              </a:rPr>
              <a:t>(ActivityRecord prev</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solidFill>
                  <a:srgbClr val="808080"/>
                </a:solidFill>
                <a:effectLst/>
                <a:latin typeface="Microsoft YaHei" panose="020B0503020204020204" pitchFamily="34" charset="-122"/>
                <a:ea typeface="Microsoft YaHei" panose="020B0503020204020204" pitchFamily="34" charset="-122"/>
              </a:rPr>
            </a:br>
            <a:r>
              <a:rPr lang="en-US" altLang="zh-CN">
                <a:solidFill>
                  <a:srgbClr val="808080"/>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final </a:t>
            </a:r>
            <a:r>
              <a:rPr lang="en-US" altLang="zh-CN">
                <a:latin typeface="Microsoft YaHei" panose="020B0503020204020204" pitchFamily="34" charset="-122"/>
                <a:ea typeface="Microsoft YaHei" panose="020B0503020204020204" pitchFamily="34" charset="-122"/>
              </a:rPr>
              <a:t>ActivityRecord next = topRunningActivityLocked(</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a:t>
            </a:r>
            <a:r>
              <a:rPr lang="en-US" altLang="zh-CN">
                <a:solidFill>
                  <a:srgbClr val="9876AA"/>
                </a:solidFill>
                <a:effectLst/>
                <a:latin typeface="Microsoft YaHei" panose="020B0503020204020204" pitchFamily="34" charset="-122"/>
                <a:ea typeface="Microsoft YaHei" panose="020B0503020204020204" pitchFamily="34" charset="-122"/>
              </a:rPr>
              <a:t>mResumedActivity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startPausingLocked(userLeaving</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mStackSupervisor</a:t>
            </a:r>
            <a:r>
              <a:rPr lang="en-US" altLang="zh-CN">
                <a:latin typeface="Microsoft YaHei" panose="020B0503020204020204" pitchFamily="34" charset="-122"/>
                <a:ea typeface="Microsoft YaHei" panose="020B0503020204020204" pitchFamily="34" charset="-122"/>
              </a:rPr>
              <a:t>.startSpecificActivityLocked(next</a:t>
            </a:r>
            <a:r>
              <a:rPr lang="en-US" altLang="zh-CN">
                <a:solidFill>
                  <a:srgbClr val="CC7832"/>
                </a:solidFill>
                <a:effectLst/>
                <a:latin typeface="Microsoft YaHei" panose="020B0503020204020204" pitchFamily="34" charset="-122"/>
                <a:ea typeface="Microsoft YaHei" panose="020B0503020204020204" pitchFamily="34" charset="-122"/>
              </a:rPr>
              <a:t>, true, true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1339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F057094-3319-6E47-B461-5EBE8E5B7512}"/>
              </a:ext>
            </a:extLst>
          </p:cNvPr>
          <p:cNvSpPr/>
          <p:nvPr/>
        </p:nvSpPr>
        <p:spPr>
          <a:xfrm>
            <a:off x="239751" y="1140589"/>
            <a:ext cx="8664498" cy="2862322"/>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startSpecificActivityLocked</a:t>
            </a:r>
            <a:r>
              <a:rPr lang="en-US" altLang="zh-CN">
                <a:latin typeface="Microsoft YaHei" panose="020B0503020204020204" pitchFamily="34" charset="-122"/>
                <a:ea typeface="Microsoft YaHei" panose="020B0503020204020204" pitchFamily="34" charset="-122"/>
              </a:rPr>
              <a:t>(ActivityRecord r</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ProcessRecord app = </a:t>
            </a:r>
            <a:r>
              <a:rPr lang="en-US" altLang="zh-CN">
                <a:solidFill>
                  <a:srgbClr val="9876AA"/>
                </a:solidFill>
                <a:effectLst/>
                <a:latin typeface="Microsoft YaHei" panose="020B0503020204020204" pitchFamily="34" charset="-122"/>
                <a:ea typeface="Microsoft YaHei" panose="020B0503020204020204" pitchFamily="34" charset="-122"/>
              </a:rPr>
              <a:t>mService</a:t>
            </a:r>
            <a:r>
              <a:rPr lang="en-US" altLang="zh-CN">
                <a:latin typeface="Microsoft YaHei" panose="020B0503020204020204" pitchFamily="34" charset="-122"/>
                <a:ea typeface="Microsoft YaHei" panose="020B0503020204020204" pitchFamily="34" charset="-122"/>
              </a:rPr>
              <a:t>.getProcessRecordLocked(r.</a:t>
            </a:r>
            <a:r>
              <a:rPr lang="en-US" altLang="zh-CN">
                <a:solidFill>
                  <a:srgbClr val="9876AA"/>
                </a:solidFill>
                <a:effectLst/>
                <a:latin typeface="Microsoft YaHei" panose="020B0503020204020204" pitchFamily="34" charset="-122"/>
                <a:ea typeface="Microsoft YaHei" panose="020B0503020204020204" pitchFamily="34" charset="-122"/>
              </a:rPr>
              <a:t>processName</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effectLst/>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(app != </a:t>
            </a:r>
            <a:r>
              <a:rPr lang="en-US" altLang="zh-CN">
                <a:solidFill>
                  <a:srgbClr val="CC7832"/>
                </a:solidFill>
                <a:effectLst/>
                <a:latin typeface="Microsoft YaHei" panose="020B0503020204020204" pitchFamily="34" charset="-122"/>
                <a:ea typeface="Microsoft YaHei" panose="020B0503020204020204" pitchFamily="34" charset="-122"/>
              </a:rPr>
              <a:t>null </a:t>
            </a:r>
            <a:r>
              <a:rPr lang="en-US" altLang="zh-CN">
                <a:latin typeface="Microsoft YaHei" panose="020B0503020204020204" pitchFamily="34" charset="-122"/>
                <a:ea typeface="Microsoft YaHei" panose="020B0503020204020204" pitchFamily="34" charset="-122"/>
              </a:rPr>
              <a:t>&amp;&amp; app.</a:t>
            </a:r>
            <a:r>
              <a:rPr lang="en-US" altLang="zh-CN">
                <a:solidFill>
                  <a:srgbClr val="9876AA"/>
                </a:solidFill>
                <a:effectLst/>
                <a:latin typeface="Microsoft YaHei" panose="020B0503020204020204" pitchFamily="34" charset="-122"/>
                <a:ea typeface="Microsoft YaHei" panose="020B0503020204020204" pitchFamily="34" charset="-122"/>
              </a:rPr>
              <a:t>thread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realStartActivityLocked(r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app</a:t>
            </a:r>
            <a:r>
              <a:rPr lang="en-US" altLang="zh-CN">
                <a:solidFill>
                  <a:srgbClr val="CC7832"/>
                </a:solidFill>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mService</a:t>
            </a:r>
            <a:r>
              <a:rPr lang="en-US" altLang="zh-CN">
                <a:latin typeface="Microsoft YaHei" panose="020B0503020204020204" pitchFamily="34" charset="-122"/>
                <a:ea typeface="Microsoft YaHei" panose="020B0503020204020204" pitchFamily="34" charset="-122"/>
              </a:rPr>
              <a:t>.startProcessLocked(r.</a:t>
            </a:r>
            <a:r>
              <a:rPr lang="en-US" altLang="zh-CN">
                <a:solidFill>
                  <a:srgbClr val="9876AA"/>
                </a:solidFill>
                <a:effectLst/>
                <a:latin typeface="Microsoft YaHei" panose="020B0503020204020204" pitchFamily="34" charset="-122"/>
                <a:ea typeface="Microsoft YaHei" panose="020B0503020204020204" pitchFamily="34" charset="-122"/>
              </a:rPr>
              <a:t>processName</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solidFill>
                  <a:srgbClr val="CC7832"/>
                </a:solidFill>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454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50382-FFB6-B043-9A71-2335F18F6B89}"/>
              </a:ext>
            </a:extLst>
          </p:cNvPr>
          <p:cNvSpPr/>
          <p:nvPr/>
        </p:nvSpPr>
        <p:spPr>
          <a:xfrm>
            <a:off x="234176" y="232656"/>
            <a:ext cx="8675649" cy="3139321"/>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final void </a:t>
            </a:r>
            <a:r>
              <a:rPr lang="en-US" altLang="zh-CN">
                <a:solidFill>
                  <a:srgbClr val="FFC66D"/>
                </a:solidFill>
                <a:effectLst/>
                <a:latin typeface="Microsoft YaHei" panose="020B0503020204020204" pitchFamily="34" charset="-122"/>
                <a:ea typeface="Microsoft YaHei" panose="020B0503020204020204" pitchFamily="34" charset="-122"/>
              </a:rPr>
              <a:t>startProcessLocked</a:t>
            </a:r>
            <a:r>
              <a:rPr lang="en-US" altLang="zh-CN">
                <a:latin typeface="Microsoft YaHei" panose="020B0503020204020204" pitchFamily="34" charset="-122"/>
                <a:ea typeface="Microsoft YaHei" panose="020B0503020204020204" pitchFamily="34" charset="-122"/>
              </a:rPr>
              <a:t>(ProcessRecord app</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if </a:t>
            </a:r>
            <a:r>
              <a:rPr lang="en-US" altLang="zh-CN">
                <a:latin typeface="Microsoft YaHei" panose="020B0503020204020204" pitchFamily="34" charset="-122"/>
                <a:ea typeface="Microsoft YaHei" panose="020B0503020204020204" pitchFamily="34" charset="-122"/>
              </a:rPr>
              <a:t>(entryPoint == </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 entryPoint = </a:t>
            </a:r>
            <a:r>
              <a:rPr lang="en-US" altLang="zh-CN">
                <a:solidFill>
                  <a:srgbClr val="6A8759"/>
                </a:solidFill>
                <a:effectLst/>
                <a:latin typeface="Microsoft YaHei" panose="020B0503020204020204" pitchFamily="34" charset="-122"/>
                <a:ea typeface="Microsoft YaHei" panose="020B0503020204020204" pitchFamily="34" charset="-122"/>
              </a:rPr>
              <a:t>"android.app.ActivityThread"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Process.ProcessStartResult startResult = Process.</a:t>
            </a:r>
            <a:r>
              <a:rPr lang="en-US" altLang="zh-CN">
                <a:effectLst/>
                <a:latin typeface="Microsoft YaHei" panose="020B0503020204020204" pitchFamily="34" charset="-122"/>
                <a:ea typeface="Microsoft YaHei" panose="020B0503020204020204" pitchFamily="34" charset="-122"/>
              </a:rPr>
              <a:t>start</a:t>
            </a:r>
            <a:r>
              <a:rPr lang="en-US" altLang="zh-CN">
                <a:latin typeface="Microsoft YaHei" panose="020B0503020204020204" pitchFamily="34" charset="-122"/>
                <a:ea typeface="Microsoft YaHei" panose="020B0503020204020204" pitchFamily="34" charset="-122"/>
              </a:rPr>
              <a:t>(entryPoint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synchronized </a:t>
            </a:r>
            <a:r>
              <a:rPr lang="en-US" altLang="zh-CN">
                <a:latin typeface="Microsoft YaHei" panose="020B0503020204020204" pitchFamily="34" charset="-122"/>
                <a:ea typeface="Microsoft YaHei" panose="020B0503020204020204" pitchFamily="34" charset="-122"/>
              </a:rPr>
              <a:t>(</a:t>
            </a:r>
            <a:r>
              <a:rPr lang="en-US" altLang="zh-CN">
                <a:solidFill>
                  <a:srgbClr val="9876AA"/>
                </a:solidFill>
                <a:effectLst/>
                <a:latin typeface="Microsoft YaHei" panose="020B0503020204020204" pitchFamily="34" charset="-122"/>
                <a:ea typeface="Microsoft YaHei" panose="020B0503020204020204" pitchFamily="34" charset="-122"/>
              </a:rPr>
              <a:t>mPidsSelfLocked</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mPidsSelfLocked</a:t>
            </a:r>
            <a:r>
              <a:rPr lang="en-US" altLang="zh-CN">
                <a:latin typeface="Microsoft YaHei" panose="020B0503020204020204" pitchFamily="34" charset="-122"/>
                <a:ea typeface="Microsoft YaHei" panose="020B0503020204020204" pitchFamily="34" charset="-122"/>
              </a:rPr>
              <a:t>.put(startResult.</a:t>
            </a:r>
            <a:r>
              <a:rPr lang="en-US" altLang="zh-CN">
                <a:solidFill>
                  <a:srgbClr val="9876AA"/>
                </a:solidFill>
                <a:effectLst/>
                <a:latin typeface="Microsoft YaHei" panose="020B0503020204020204" pitchFamily="34" charset="-122"/>
                <a:ea typeface="Microsoft YaHei" panose="020B0503020204020204" pitchFamily="34" charset="-122"/>
              </a:rPr>
              <a:t>pid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app)</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Message msg = </a:t>
            </a:r>
            <a:r>
              <a:rPr lang="en-US" altLang="zh-CN">
                <a:solidFill>
                  <a:srgbClr val="9876AA"/>
                </a:solidFill>
                <a:effectLst/>
                <a:latin typeface="Microsoft YaHei" panose="020B0503020204020204" pitchFamily="34" charset="-122"/>
                <a:ea typeface="Microsoft YaHei" panose="020B0503020204020204" pitchFamily="34" charset="-122"/>
              </a:rPr>
              <a:t>mHandler</a:t>
            </a:r>
            <a:r>
              <a:rPr lang="en-US" altLang="zh-CN">
                <a:latin typeface="Microsoft YaHei" panose="020B0503020204020204" pitchFamily="34" charset="-122"/>
                <a:ea typeface="Microsoft YaHei" panose="020B0503020204020204" pitchFamily="34" charset="-122"/>
              </a:rPr>
              <a:t>.obtainMessage(</a:t>
            </a:r>
            <a:r>
              <a:rPr lang="en-US" altLang="zh-CN">
                <a:solidFill>
                  <a:srgbClr val="9876AA"/>
                </a:solidFill>
                <a:effectLst/>
                <a:latin typeface="Microsoft YaHei" panose="020B0503020204020204" pitchFamily="34" charset="-122"/>
                <a:ea typeface="Microsoft YaHei" panose="020B0503020204020204" pitchFamily="34" charset="-122"/>
              </a:rPr>
              <a:t>PROC_START_TIMEOUT_MSG</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msg.</a:t>
            </a:r>
            <a:r>
              <a:rPr lang="en-US" altLang="zh-CN">
                <a:solidFill>
                  <a:srgbClr val="9876AA"/>
                </a:solidFill>
                <a:effectLst/>
                <a:latin typeface="Microsoft YaHei" panose="020B0503020204020204" pitchFamily="34" charset="-122"/>
                <a:ea typeface="Microsoft YaHei" panose="020B0503020204020204" pitchFamily="34" charset="-122"/>
              </a:rPr>
              <a:t>obj </a:t>
            </a:r>
            <a:r>
              <a:rPr lang="en-US" altLang="zh-CN">
                <a:latin typeface="Microsoft YaHei" panose="020B0503020204020204" pitchFamily="34" charset="-122"/>
                <a:ea typeface="Microsoft YaHei" panose="020B0503020204020204" pitchFamily="34" charset="-122"/>
              </a:rPr>
              <a:t>= app</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mHandler</a:t>
            </a:r>
            <a:r>
              <a:rPr lang="en-US" altLang="zh-CN">
                <a:latin typeface="Microsoft YaHei" panose="020B0503020204020204" pitchFamily="34" charset="-122"/>
                <a:ea typeface="Microsoft YaHei" panose="020B0503020204020204" pitchFamily="34" charset="-122"/>
              </a:rPr>
              <a:t>.sendMessageDelayed(msg</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PROC_START_TIMEOUT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8F44AC88-25A8-7E4C-BD76-6BC10AE7B901}"/>
              </a:ext>
            </a:extLst>
          </p:cNvPr>
          <p:cNvSpPr/>
          <p:nvPr/>
        </p:nvSpPr>
        <p:spPr>
          <a:xfrm>
            <a:off x="234176" y="3987514"/>
            <a:ext cx="8675649" cy="923330"/>
          </a:xfrm>
          <a:prstGeom prst="rect">
            <a:avLst/>
          </a:prstGeom>
          <a:noFill/>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public static final </a:t>
            </a:r>
            <a:r>
              <a:rPr lang="en-US" altLang="zh-CN">
                <a:latin typeface="Microsoft YaHei" panose="020B0503020204020204" pitchFamily="34" charset="-122"/>
                <a:ea typeface="Microsoft YaHei" panose="020B0503020204020204" pitchFamily="34" charset="-122"/>
              </a:rPr>
              <a:t>ProcessStartResult </a:t>
            </a:r>
            <a:r>
              <a:rPr lang="en-US" altLang="zh-CN">
                <a:solidFill>
                  <a:srgbClr val="FFC66D"/>
                </a:solidFill>
                <a:effectLst/>
                <a:latin typeface="Microsoft YaHei" panose="020B0503020204020204" pitchFamily="34" charset="-122"/>
                <a:ea typeface="Microsoft YaHei" panose="020B0503020204020204" pitchFamily="34" charset="-122"/>
              </a:rPr>
              <a:t>start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final </a:t>
            </a:r>
            <a:r>
              <a:rPr lang="en-US" altLang="zh-CN">
                <a:latin typeface="Microsoft YaHei" panose="020B0503020204020204" pitchFamily="34" charset="-122"/>
                <a:ea typeface="Microsoft YaHei" panose="020B0503020204020204" pitchFamily="34" charset="-122"/>
              </a:rPr>
              <a:t>String processClass</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effectLst/>
                <a:latin typeface="Microsoft YaHei" panose="020B0503020204020204" pitchFamily="34" charset="-122"/>
                <a:ea typeface="Microsoft YaHei" panose="020B0503020204020204" pitchFamily="34" charset="-122"/>
              </a:rPr>
              <a:t>startViaZygote</a:t>
            </a:r>
            <a:r>
              <a:rPr lang="en-US" altLang="zh-CN">
                <a:latin typeface="Microsoft YaHei" panose="020B0503020204020204" pitchFamily="34" charset="-122"/>
                <a:ea typeface="Microsoft YaHei" panose="020B0503020204020204" pitchFamily="34" charset="-122"/>
              </a:rPr>
              <a:t>(processClass</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7808663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2865</TotalTime>
  <Words>2687</Words>
  <Application>Microsoft Macintosh PowerPoint</Application>
  <PresentationFormat>全屏显示(16:9)</PresentationFormat>
  <Paragraphs>215</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Microsoft YaHei</vt:lpstr>
      <vt:lpstr>Arial</vt:lpstr>
      <vt:lpstr>Calibri</vt:lpstr>
      <vt:lpstr>Calibri Light</vt:lpstr>
      <vt:lpstr>Wingdings</vt:lpstr>
      <vt:lpstr>Office 主题​​</vt:lpstr>
      <vt:lpstr>说说应用的冷启动流程</vt:lpstr>
      <vt:lpstr>这道题想考察什么？</vt:lpstr>
      <vt:lpstr>桌面的启动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说说应用的冷启动流程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从点击桌面图标到主页面显示经历了哪些过程？</dc:title>
  <dc:creator>Microsoft Office User</dc:creator>
  <cp:lastModifiedBy>Microsoft Office User</cp:lastModifiedBy>
  <cp:revision>753</cp:revision>
  <dcterms:created xsi:type="dcterms:W3CDTF">2019-03-04T00:48:17Z</dcterms:created>
  <dcterms:modified xsi:type="dcterms:W3CDTF">2019-03-10T09:46:14Z</dcterms:modified>
</cp:coreProperties>
</file>