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66" r:id="rId5"/>
    <p:sldId id="269" r:id="rId6"/>
    <p:sldId id="268" r:id="rId7"/>
    <p:sldId id="270" r:id="rId8"/>
    <p:sldId id="271" r:id="rId9"/>
    <p:sldId id="272" r:id="rId10"/>
    <p:sldId id="274" r:id="rId11"/>
    <p:sldId id="275" r:id="rId12"/>
    <p:sldId id="262" r:id="rId13"/>
    <p:sldId id="276" r:id="rId14"/>
    <p:sldId id="263" r:id="rId15"/>
    <p:sldId id="264" r:id="rId16"/>
    <p:sldId id="279" r:id="rId17"/>
    <p:sldId id="265" r:id="rId18"/>
    <p:sldId id="277" r:id="rId19"/>
    <p:sldId id="280" r:id="rId20"/>
    <p:sldId id="278" r:id="rId2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9598"/>
  </p:normalViewPr>
  <p:slideViewPr>
    <p:cSldViewPr snapToGrid="0" snapToObjects="1">
      <p:cViewPr>
        <p:scale>
          <a:sx n="110" d="100"/>
          <a:sy n="110" d="100"/>
        </p:scale>
        <p:origin x="48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FCEF7-B033-4F4A-9177-4B16393F5F64}" type="datetimeFigureOut">
              <a:t>2019/3/2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4F66B-52F5-694F-ACD0-D48B094DC9A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8282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大家好，这节课呢咱们看看这个问题，应用的</a:t>
            </a:r>
            <a:r>
              <a:rPr kumimoji="1" lang="en-US" altLang="zh-CN"/>
              <a:t>UI</a:t>
            </a:r>
            <a:r>
              <a:rPr kumimoji="1" lang="zh-CN" altLang="en-US"/>
              <a:t>线程是怎么启动的？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4F66B-52F5-694F-ACD0-D48B094DC9A7}" type="slidenum"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3720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我们前面讨论的东西都是基于一个结论，就是</a:t>
            </a:r>
            <a:r>
              <a:rPr kumimoji="1" lang="en-US" altLang="zh-CN"/>
              <a:t>UI</a:t>
            </a:r>
            <a:r>
              <a:rPr kumimoji="1" lang="zh-CN" altLang="en-US"/>
              <a:t>线程和主线程是一个线程。这个已经成了一个常识性的东西了，但是我们考虑过没有，为什么</a:t>
            </a:r>
            <a:r>
              <a:rPr kumimoji="1" lang="en-US" altLang="zh-CN"/>
              <a:t>UI</a:t>
            </a:r>
            <a:r>
              <a:rPr kumimoji="1" lang="zh-CN" altLang="en-US"/>
              <a:t>线程是主线程，我们是怎么得出的这个结论呢？难道是因为应用组件的生命周期在主线程？但是应用组件和</a:t>
            </a:r>
            <a:r>
              <a:rPr kumimoji="1" lang="en-US" altLang="zh-CN"/>
              <a:t>UI</a:t>
            </a:r>
            <a:r>
              <a:rPr kumimoji="1" lang="zh-CN" altLang="en-US"/>
              <a:t>不是一回事吧？</a:t>
            </a: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要搞清楚这个问题还是得看代码，我们来看一下，我们平时刷新</a:t>
            </a:r>
            <a:r>
              <a:rPr kumimoji="1" lang="en-US" altLang="zh-CN"/>
              <a:t>UI</a:t>
            </a:r>
            <a:r>
              <a:rPr kumimoji="1" lang="zh-CN" altLang="en-US"/>
              <a:t>是怎么做的？有两个函数比较典型，一个是</a:t>
            </a:r>
            <a:r>
              <a:rPr kumimoji="1" lang="en-US" altLang="zh-CN"/>
              <a:t>Activity</a:t>
            </a:r>
            <a:r>
              <a:rPr kumimoji="1" lang="zh-CN" altLang="en-US"/>
              <a:t>的</a:t>
            </a:r>
            <a:r>
              <a:rPr kumimoji="1" lang="en-US" altLang="zh-CN"/>
              <a:t>runOnUiThread</a:t>
            </a:r>
            <a:r>
              <a:rPr kumimoji="1" lang="zh-CN" altLang="en-US"/>
              <a:t>，另一个呢是</a:t>
            </a:r>
            <a:r>
              <a:rPr kumimoji="1" lang="en-US" altLang="zh-CN"/>
              <a:t>View</a:t>
            </a:r>
            <a:r>
              <a:rPr kumimoji="1" lang="zh-CN" altLang="en-US"/>
              <a:t>的</a:t>
            </a:r>
            <a:r>
              <a:rPr kumimoji="1" lang="en-US" altLang="zh-CN"/>
              <a:t>post</a:t>
            </a:r>
            <a:r>
              <a:rPr kumimoji="1" lang="zh-CN" altLang="en-US"/>
              <a:t> </a:t>
            </a:r>
            <a:r>
              <a:rPr kumimoji="1" lang="en-US" altLang="zh-CN"/>
              <a:t>runnable</a:t>
            </a:r>
            <a:r>
              <a:rPr kumimoji="1" lang="zh-CN" altLang="en-US"/>
              <a:t>。</a:t>
            </a: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我们先看</a:t>
            </a:r>
            <a:r>
              <a:rPr kumimoji="1" lang="en-US" altLang="zh-CN"/>
              <a:t>runOnUiThread</a:t>
            </a:r>
            <a:r>
              <a:rPr kumimoji="1" lang="zh-CN" altLang="en-US"/>
              <a:t>，</a:t>
            </a: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4F66B-52F5-694F-ACD0-D48B094DC9A7}" type="slidenum">
              <a:rPr lang="en-US" altLang="zh-CN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458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这里边首先判断当前线程是不是</a:t>
            </a:r>
            <a:r>
              <a:rPr kumimoji="1" lang="en-US" altLang="zh-CN"/>
              <a:t>ui</a:t>
            </a:r>
            <a:r>
              <a:rPr kumimoji="1" lang="zh-CN" altLang="en-US"/>
              <a:t>线程，如果不是，就用</a:t>
            </a:r>
            <a:r>
              <a:rPr kumimoji="1" lang="en-US" altLang="zh-CN"/>
              <a:t>mHandler</a:t>
            </a:r>
            <a:r>
              <a:rPr kumimoji="1" lang="zh-CN" altLang="en-US"/>
              <a:t> </a:t>
            </a:r>
            <a:r>
              <a:rPr kumimoji="1" lang="en-US" altLang="zh-CN"/>
              <a:t>post</a:t>
            </a:r>
            <a:r>
              <a:rPr kumimoji="1" lang="zh-CN" altLang="en-US"/>
              <a:t>到消息队列里，如果是就直接</a:t>
            </a:r>
            <a:r>
              <a:rPr kumimoji="1" lang="en-US" altLang="zh-CN"/>
              <a:t>run</a:t>
            </a:r>
            <a:r>
              <a:rPr kumimoji="1" lang="zh-CN" altLang="en-US"/>
              <a:t>就行了。</a:t>
            </a:r>
            <a:endParaRPr kumimoji="1" lang="en-US" altLang="zh-CN"/>
          </a:p>
          <a:p>
            <a:r>
              <a:rPr kumimoji="1" lang="zh-CN" altLang="en-US"/>
              <a:t>我们看一下这个</a:t>
            </a:r>
            <a:r>
              <a:rPr kumimoji="1" lang="en-US" altLang="zh-CN"/>
              <a:t>mUiThread</a:t>
            </a:r>
            <a:r>
              <a:rPr kumimoji="1" lang="zh-CN" altLang="en-US"/>
              <a:t>和</a:t>
            </a:r>
            <a:r>
              <a:rPr kumimoji="1" lang="en-US" altLang="zh-CN"/>
              <a:t>mHandler</a:t>
            </a:r>
            <a:r>
              <a:rPr kumimoji="1" lang="zh-CN" altLang="en-US"/>
              <a:t>是哪里初始化的。</a:t>
            </a:r>
            <a:endParaRPr kumimoji="1" lang="en-US" altLang="zh-CN"/>
          </a:p>
          <a:p>
            <a:r>
              <a:rPr kumimoji="1" lang="en-US" altLang="zh-CN"/>
              <a:t>mHandler</a:t>
            </a:r>
            <a:r>
              <a:rPr kumimoji="1" lang="zh-CN" altLang="en-US"/>
              <a:t>是</a:t>
            </a:r>
            <a:r>
              <a:rPr kumimoji="1" lang="en-US" altLang="zh-CN"/>
              <a:t>Activity</a:t>
            </a:r>
            <a:r>
              <a:rPr kumimoji="1" lang="zh-CN" altLang="en-US"/>
              <a:t>里面的一个全局变量，他是在</a:t>
            </a:r>
            <a:r>
              <a:rPr kumimoji="1" lang="en-US" altLang="zh-CN"/>
              <a:t>Activity</a:t>
            </a:r>
            <a:r>
              <a:rPr kumimoji="1" lang="zh-CN" altLang="en-US"/>
              <a:t>这个对象创建的时候顺便一起创建的，创建的时候是没有指定</a:t>
            </a:r>
            <a:r>
              <a:rPr kumimoji="1" lang="en-US" altLang="zh-CN"/>
              <a:t>looper</a:t>
            </a:r>
            <a:r>
              <a:rPr kumimoji="1" lang="zh-CN" altLang="en-US"/>
              <a:t>的，所以创建</a:t>
            </a:r>
            <a:r>
              <a:rPr kumimoji="1" lang="en-US" altLang="zh-CN"/>
              <a:t>Activity</a:t>
            </a:r>
            <a:r>
              <a:rPr kumimoji="1" lang="zh-CN" altLang="en-US"/>
              <a:t>对象的时候在哪个线程，那这个</a:t>
            </a:r>
            <a:r>
              <a:rPr kumimoji="1" lang="en-US" altLang="zh-CN"/>
              <a:t>Handler</a:t>
            </a:r>
            <a:r>
              <a:rPr kumimoji="1" lang="zh-CN" altLang="en-US"/>
              <a:t>就用的是哪个</a:t>
            </a:r>
            <a:r>
              <a:rPr kumimoji="1" lang="en-US" altLang="zh-CN"/>
              <a:t>looper</a:t>
            </a:r>
            <a:r>
              <a:rPr kumimoji="1" lang="zh-CN" altLang="en-US"/>
              <a:t>。再来看一下</a:t>
            </a:r>
            <a:r>
              <a:rPr kumimoji="1" lang="en-US" altLang="zh-CN"/>
              <a:t>mUiThread</a:t>
            </a:r>
            <a:r>
              <a:rPr kumimoji="1" lang="zh-CN" altLang="en-US"/>
              <a:t>，这个是调</a:t>
            </a:r>
            <a:r>
              <a:rPr kumimoji="1" lang="en-US" altLang="zh-CN"/>
              <a:t>attach</a:t>
            </a:r>
            <a:r>
              <a:rPr kumimoji="1" lang="zh-CN" altLang="en-US"/>
              <a:t>的时候赋值的啊，那这个</a:t>
            </a:r>
            <a:r>
              <a:rPr kumimoji="1" lang="en-US" altLang="zh-CN"/>
              <a:t>attach</a:t>
            </a:r>
            <a:r>
              <a:rPr kumimoji="1" lang="zh-CN" altLang="en-US"/>
              <a:t>是哪调的？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我们找来找去，发现是</a:t>
            </a:r>
            <a:r>
              <a:rPr kumimoji="1" lang="en-US" altLang="zh-CN"/>
              <a:t>ActivityThread</a:t>
            </a:r>
            <a:r>
              <a:rPr kumimoji="1" lang="zh-CN" altLang="en-US"/>
              <a:t>里的</a:t>
            </a:r>
            <a:r>
              <a:rPr kumimoji="1" lang="en-US" altLang="zh-CN"/>
              <a:t>performLaunchActivity</a:t>
            </a:r>
            <a:r>
              <a:rPr kumimoji="1" lang="zh-CN" altLang="en-US"/>
              <a:t>调的，再上面是</a:t>
            </a:r>
            <a:r>
              <a:rPr kumimoji="1" lang="en-US" altLang="zh-CN"/>
              <a:t>handleLaunchActivity</a:t>
            </a:r>
            <a:r>
              <a:rPr kumimoji="1" lang="zh-CN" altLang="en-US"/>
              <a:t>，这两个函数是干嘛的呢？</a:t>
            </a:r>
            <a:endParaRPr kumimoji="1" lang="en-US" altLang="zh-CN"/>
          </a:p>
          <a:p>
            <a:r>
              <a:rPr kumimoji="1" lang="zh-CN" altLang="en-US"/>
              <a:t>我们看一下应用的启动流程图就知道了，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4F66B-52F5-694F-ACD0-D48B094DC9A7}" type="slidenum">
              <a:rPr lang="en-US" altLang="zh-CN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9377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zygote</a:t>
            </a:r>
            <a:r>
              <a:rPr kumimoji="1" lang="zh-CN" altLang="en-US"/>
              <a:t>创建出应用进程后，应用告诉</a:t>
            </a:r>
            <a:r>
              <a:rPr kumimoji="1" lang="en-US" altLang="zh-CN"/>
              <a:t>AMS</a:t>
            </a:r>
            <a:r>
              <a:rPr kumimoji="1" lang="zh-CN" altLang="en-US"/>
              <a:t>我已经启动好了，</a:t>
            </a:r>
            <a:r>
              <a:rPr kumimoji="1" lang="en-US" altLang="zh-CN"/>
              <a:t>AMS</a:t>
            </a:r>
            <a:r>
              <a:rPr kumimoji="1" lang="zh-CN" altLang="en-US"/>
              <a:t>就会先后发两道命令，让应用创建</a:t>
            </a:r>
            <a:r>
              <a:rPr kumimoji="1" lang="en-US" altLang="zh-CN"/>
              <a:t>Application</a:t>
            </a:r>
            <a:r>
              <a:rPr kumimoji="1" lang="zh-CN" altLang="en-US"/>
              <a:t>，启动</a:t>
            </a:r>
            <a:r>
              <a:rPr kumimoji="1" lang="en-US" altLang="zh-CN"/>
              <a:t>Activity</a:t>
            </a:r>
            <a:r>
              <a:rPr kumimoji="1" lang="zh-CN" altLang="en-US"/>
              <a:t>。这两道命令应用收到后，没有立即执行，而是先丢到了主线程。上一页的两个函数就是启动</a:t>
            </a:r>
            <a:r>
              <a:rPr kumimoji="1" lang="en-US" altLang="zh-CN"/>
              <a:t>Activity</a:t>
            </a:r>
            <a:r>
              <a:rPr kumimoji="1" lang="zh-CN" altLang="en-US"/>
              <a:t>的时候调到的。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Activity</a:t>
            </a:r>
            <a:r>
              <a:rPr kumimoji="1" lang="zh-CN" altLang="en-US"/>
              <a:t>对象的创建，还有这个赋予上下文都是在主线程，所以</a:t>
            </a:r>
            <a:r>
              <a:rPr kumimoji="1" lang="en-US" altLang="zh-CN"/>
              <a:t>runOnUiThread</a:t>
            </a:r>
            <a:r>
              <a:rPr kumimoji="1" lang="zh-CN" altLang="en-US"/>
              <a:t>中的</a:t>
            </a:r>
            <a:r>
              <a:rPr kumimoji="1" lang="en-US" altLang="zh-CN"/>
              <a:t>mThread</a:t>
            </a:r>
            <a:r>
              <a:rPr kumimoji="1" lang="zh-CN" altLang="en-US"/>
              <a:t>对象和</a:t>
            </a:r>
            <a:r>
              <a:rPr kumimoji="1" lang="en-US" altLang="zh-CN"/>
              <a:t>mHandler</a:t>
            </a:r>
            <a:r>
              <a:rPr kumimoji="1" lang="zh-CN" altLang="en-US"/>
              <a:t>都对应的主线程。</a:t>
            </a:r>
            <a:endParaRPr kumimoji="1" lang="en-US" altLang="zh-CN"/>
          </a:p>
          <a:p>
            <a:r>
              <a:rPr kumimoji="1" lang="zh-CN" altLang="en-US"/>
              <a:t>所以我们可以认为，对</a:t>
            </a:r>
            <a:r>
              <a:rPr kumimoji="1" lang="en-US" altLang="zh-CN"/>
              <a:t>Activity</a:t>
            </a:r>
            <a:r>
              <a:rPr kumimoji="1" lang="zh-CN" altLang="en-US"/>
              <a:t>来说，</a:t>
            </a:r>
            <a:r>
              <a:rPr kumimoji="1" lang="en-US" altLang="zh-CN"/>
              <a:t>UI</a:t>
            </a:r>
            <a:r>
              <a:rPr kumimoji="1" lang="zh-CN" altLang="en-US"/>
              <a:t>线程就是主线程。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我们再来看另一个函数，</a:t>
            </a:r>
            <a:r>
              <a:rPr kumimoji="1" lang="en-US" altLang="zh-CN"/>
              <a:t>View.post(Runnable)</a:t>
            </a:r>
            <a:r>
              <a:rPr kumimoji="1" lang="zh-CN" altLang="en-US"/>
              <a:t>，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4F66B-52F5-694F-ACD0-D48B094DC9A7}" type="slidenum"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1045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这个函数就是</a:t>
            </a:r>
            <a:r>
              <a:rPr kumimoji="1" lang="en-US" altLang="zh-CN"/>
              <a:t>View</a:t>
            </a:r>
            <a:r>
              <a:rPr kumimoji="1" lang="zh-CN" altLang="en-US"/>
              <a:t>的</a:t>
            </a:r>
            <a:r>
              <a:rPr kumimoji="1" lang="en-US" altLang="zh-CN"/>
              <a:t>post</a:t>
            </a:r>
            <a:r>
              <a:rPr kumimoji="1" lang="zh-CN" altLang="en-US"/>
              <a:t>函数，我们来看下代码，如果有</a:t>
            </a:r>
            <a:r>
              <a:rPr kumimoji="1" lang="en-US" altLang="zh-CN"/>
              <a:t>attachInfo</a:t>
            </a:r>
            <a:r>
              <a:rPr kumimoji="1" lang="zh-CN" altLang="en-US"/>
              <a:t>就</a:t>
            </a:r>
            <a:r>
              <a:rPr kumimoji="1" lang="en-US" altLang="zh-CN"/>
              <a:t>post</a:t>
            </a:r>
            <a:r>
              <a:rPr kumimoji="1" lang="zh-CN" altLang="en-US"/>
              <a:t>到</a:t>
            </a:r>
            <a:r>
              <a:rPr kumimoji="1" lang="en-US" altLang="zh-CN"/>
              <a:t>attachInfo</a:t>
            </a:r>
            <a:r>
              <a:rPr kumimoji="1" lang="zh-CN" altLang="en-US"/>
              <a:t>的</a:t>
            </a:r>
            <a:r>
              <a:rPr kumimoji="1" lang="en-US" altLang="zh-CN"/>
              <a:t>handler</a:t>
            </a:r>
            <a:r>
              <a:rPr kumimoji="1" lang="zh-CN" altLang="en-US"/>
              <a:t>里面，</a:t>
            </a:r>
            <a:endParaRPr kumimoji="1" lang="en-US" altLang="zh-CN"/>
          </a:p>
          <a:p>
            <a:r>
              <a:rPr kumimoji="1" lang="zh-CN" altLang="en-US"/>
              <a:t>这个</a:t>
            </a:r>
            <a:r>
              <a:rPr kumimoji="1" lang="en-US" altLang="zh-CN"/>
              <a:t>attachInfo</a:t>
            </a:r>
            <a:r>
              <a:rPr kumimoji="1" lang="zh-CN" altLang="en-US"/>
              <a:t>是什么时候设置的呢？界面第一次调用</a:t>
            </a:r>
            <a:r>
              <a:rPr kumimoji="1" lang="en-US" altLang="zh-CN"/>
              <a:t>performTraversal</a:t>
            </a:r>
            <a:r>
              <a:rPr kumimoji="1" lang="zh-CN" altLang="en-US"/>
              <a:t>进行绘制的时候，</a:t>
            </a:r>
            <a:r>
              <a:rPr lang="zh-CN" altLang="en-US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会从</a:t>
            </a:r>
            <a:r>
              <a:rPr lang="en-US" altLang="zh-CN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decorView</a:t>
            </a:r>
            <a:r>
              <a:rPr lang="zh-CN" altLang="en-US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递归地往下给所有子</a:t>
            </a:r>
            <a:r>
              <a:rPr lang="en-US" altLang="zh-CN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zh-CN" altLang="en-US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都附上一个</a:t>
            </a:r>
            <a:r>
              <a:rPr lang="en-US" altLang="zh-CN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attachInfo</a:t>
            </a:r>
            <a:r>
              <a:rPr lang="zh-CN" altLang="en-US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，这个</a:t>
            </a:r>
            <a:r>
              <a:rPr lang="en-US" altLang="zh-CN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attachInfo</a:t>
            </a:r>
            <a:r>
              <a:rPr lang="zh-CN" altLang="en-US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是哪来的，是在</a:t>
            </a:r>
            <a:r>
              <a:rPr lang="en-US" altLang="zh-CN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ViewRootImpl</a:t>
            </a:r>
            <a:r>
              <a:rPr lang="zh-CN" altLang="en-US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的构造函数中创建的，其中的</a:t>
            </a:r>
            <a:r>
              <a:rPr lang="en-US" altLang="zh-CN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mHandler</a:t>
            </a:r>
            <a:r>
              <a:rPr lang="zh-CN" altLang="en-US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对应的是</a:t>
            </a:r>
            <a:r>
              <a:rPr lang="en-US" altLang="zh-CN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ViewRootImpl</a:t>
            </a:r>
            <a:r>
              <a:rPr lang="zh-CN" altLang="en-US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对象创建的时候所在的线程。</a:t>
            </a:r>
            <a:endParaRPr lang="en-US" altLang="zh-CN" sz="9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9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如果这时候</a:t>
            </a:r>
            <a:r>
              <a:rPr lang="en-US" altLang="zh-CN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zh-CN" altLang="en-US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对应的</a:t>
            </a:r>
            <a:r>
              <a:rPr lang="en-US" altLang="zh-CN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ViewRootImpl</a:t>
            </a:r>
            <a:r>
              <a:rPr lang="zh-CN" altLang="en-US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还没来得及创建，比如在</a:t>
            </a:r>
            <a:r>
              <a:rPr lang="en-US" altLang="zh-CN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en-US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onCreate</a:t>
            </a:r>
            <a:r>
              <a:rPr lang="zh-CN" altLang="en-US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里面，这时候</a:t>
            </a:r>
            <a:r>
              <a:rPr lang="en-US" altLang="zh-CN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ViewRootImpl</a:t>
            </a:r>
            <a:r>
              <a:rPr lang="zh-CN" altLang="en-US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还没好呢，那就会先添加到</a:t>
            </a:r>
            <a:r>
              <a:rPr lang="en-US" altLang="zh-CN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zh-CN" altLang="en-US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自己的</a:t>
            </a:r>
            <a:r>
              <a:rPr lang="en-US" altLang="zh-CN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pending</a:t>
            </a:r>
            <a:r>
              <a:rPr lang="zh-CN" altLang="en-US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队列里面，等</a:t>
            </a:r>
            <a:r>
              <a:rPr lang="en-US" altLang="zh-CN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ViewRootImpl</a:t>
            </a:r>
            <a:r>
              <a:rPr lang="zh-CN" altLang="en-US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创建好了之后，第一次调用</a:t>
            </a:r>
            <a:r>
              <a:rPr lang="en-US" altLang="zh-CN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performTraversal</a:t>
            </a:r>
            <a:r>
              <a:rPr lang="zh-CN" altLang="en-US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绘制的时候，再来执行这些</a:t>
            </a:r>
            <a:r>
              <a:rPr lang="en-US" altLang="zh-CN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pending</a:t>
            </a:r>
            <a:r>
              <a:rPr lang="zh-CN" altLang="en-US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队列里面的工作。是在哪个线程执行的呢？我们就不一层层翻代码了，直接告诉大家，还是在</a:t>
            </a:r>
            <a:r>
              <a:rPr lang="en-US" altLang="zh-CN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ViewRootImpl</a:t>
            </a:r>
            <a:r>
              <a:rPr lang="zh-CN" altLang="en-US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对象创建的时候所在的线程，包括</a:t>
            </a:r>
            <a:r>
              <a:rPr lang="en-US" altLang="zh-CN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的绘制，事件的分发都是在这个线程。</a:t>
            </a:r>
            <a:endParaRPr lang="en-US" altLang="zh-CN" sz="9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9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看了这个</a:t>
            </a:r>
            <a:r>
              <a:rPr lang="en-US" altLang="zh-CN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</a:t>
            </a:r>
            <a:r>
              <a:rPr lang="zh-CN" altLang="en-US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函数，我们能得出一个结论，就是对</a:t>
            </a:r>
            <a:r>
              <a:rPr lang="en-US" altLang="zh-CN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zh-CN" altLang="en-US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来说，他的</a:t>
            </a:r>
            <a:r>
              <a:rPr lang="en-US" altLang="zh-CN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线程是</a:t>
            </a:r>
            <a:r>
              <a:rPr lang="en-US" altLang="zh-CN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ViewRootImpl</a:t>
            </a:r>
            <a:r>
              <a:rPr lang="zh-CN" altLang="en-US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创建时所在的线程，是这样嘛？</a:t>
            </a:r>
            <a:endParaRPr lang="en-US" altLang="zh-CN" sz="9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我们再来看一个问题确认一下，</a:t>
            </a:r>
            <a:endParaRPr lang="en-US" altLang="zh-CN" sz="9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4F66B-52F5-694F-ACD0-D48B094DC9A7}" type="slidenum">
              <a:rPr lang="en-US" altLang="zh-CN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591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我们看下这个异常，这个异常是我们在子线程里刷新</a:t>
            </a:r>
            <a:r>
              <a:rPr kumimoji="1" lang="en-US" altLang="zh-CN"/>
              <a:t>UI</a:t>
            </a:r>
            <a:r>
              <a:rPr kumimoji="1" lang="zh-CN" altLang="en-US"/>
              <a:t>的时候抛出来的，大概的意思呢，是只有最初创建</a:t>
            </a:r>
            <a:r>
              <a:rPr kumimoji="1" lang="en-US" altLang="zh-CN"/>
              <a:t>view</a:t>
            </a:r>
            <a:r>
              <a:rPr kumimoji="1" lang="zh-CN" altLang="en-US"/>
              <a:t>体系的那个线程才能触摸这个</a:t>
            </a:r>
            <a:r>
              <a:rPr kumimoji="1" lang="en-US" altLang="zh-CN"/>
              <a:t>view</a:t>
            </a:r>
            <a:r>
              <a:rPr kumimoji="1" lang="zh-CN" altLang="en-US"/>
              <a:t>，而没有说只有主线程才能触摸这个</a:t>
            </a:r>
            <a:r>
              <a:rPr kumimoji="1" lang="en-US" altLang="zh-CN"/>
              <a:t>View</a:t>
            </a:r>
            <a:r>
              <a:rPr kumimoji="1" lang="zh-CN" altLang="en-US"/>
              <a:t>，其实也是在暗示我们并不是只有主线程才能触摸</a:t>
            </a:r>
            <a:r>
              <a:rPr kumimoji="1" lang="en-US" altLang="zh-CN"/>
              <a:t>VIEW</a:t>
            </a:r>
            <a:r>
              <a:rPr kumimoji="1" lang="zh-CN" altLang="en-US"/>
              <a:t>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那么，他是怎么判断我们的线程是不是最初创建</a:t>
            </a:r>
            <a:r>
              <a:rPr kumimoji="1" lang="en-US" altLang="zh-CN"/>
              <a:t>view</a:t>
            </a:r>
            <a:r>
              <a:rPr kumimoji="1" lang="zh-CN" altLang="en-US"/>
              <a:t>体系的那个线程的呢？怎么样才能算是创建</a:t>
            </a:r>
            <a:r>
              <a:rPr kumimoji="1" lang="en-US" altLang="zh-CN"/>
              <a:t>View</a:t>
            </a:r>
            <a:r>
              <a:rPr kumimoji="1" lang="zh-CN" altLang="en-US"/>
              <a:t>体系的线程呢？</a:t>
            </a:r>
            <a:endParaRPr kumimoji="1" lang="en-US" altLang="zh-CN"/>
          </a:p>
          <a:p>
            <a:r>
              <a:rPr kumimoji="1" lang="zh-CN" altLang="en-US"/>
              <a:t>我们看下这个异常信息，里面有一个</a:t>
            </a:r>
            <a:r>
              <a:rPr kumimoji="1" lang="en-US" altLang="zh-CN"/>
              <a:t>checkThread</a:t>
            </a:r>
            <a:r>
              <a:rPr kumimoji="1" lang="zh-CN" altLang="en-US"/>
              <a:t>函数，是</a:t>
            </a:r>
            <a:r>
              <a:rPr kumimoji="1" lang="en-US" altLang="zh-CN"/>
              <a:t>ViewRootImpl</a:t>
            </a:r>
            <a:r>
              <a:rPr kumimoji="1" lang="zh-CN" altLang="en-US"/>
              <a:t>这个类里面的，</a:t>
            </a:r>
            <a:endParaRPr kumimoji="1" lang="en-US" altLang="zh-CN"/>
          </a:p>
          <a:p>
            <a:r>
              <a:rPr kumimoji="1" lang="zh-CN" altLang="en-US"/>
              <a:t>我们看下这个</a:t>
            </a:r>
            <a:r>
              <a:rPr kumimoji="1" lang="en-US" altLang="zh-CN"/>
              <a:t>checkThread</a:t>
            </a:r>
            <a:r>
              <a:rPr kumimoji="1" lang="zh-CN" altLang="en-US"/>
              <a:t>函数，里面有个</a:t>
            </a:r>
            <a:r>
              <a:rPr kumimoji="1" lang="en-US" altLang="zh-CN"/>
              <a:t>mThread</a:t>
            </a:r>
            <a:r>
              <a:rPr kumimoji="1" lang="zh-CN" altLang="en-US"/>
              <a:t>对象，和当前线程对比，如果不一致就抛异常。这个</a:t>
            </a:r>
            <a:r>
              <a:rPr kumimoji="1" lang="en-US" altLang="zh-CN"/>
              <a:t>mThread</a:t>
            </a:r>
            <a:r>
              <a:rPr kumimoji="1" lang="zh-CN" altLang="en-US"/>
              <a:t>想必就是传说中的创建这个</a:t>
            </a:r>
            <a:r>
              <a:rPr kumimoji="1" lang="en-US" altLang="zh-CN"/>
              <a:t>UI</a:t>
            </a:r>
            <a:r>
              <a:rPr kumimoji="1" lang="zh-CN" altLang="en-US"/>
              <a:t>体系的线程了吧。</a:t>
            </a:r>
            <a:endParaRPr kumimoji="1" lang="en-US" altLang="zh-CN"/>
          </a:p>
          <a:p>
            <a:r>
              <a:rPr kumimoji="1" lang="zh-CN" altLang="en-US"/>
              <a:t>那这个</a:t>
            </a:r>
            <a:r>
              <a:rPr kumimoji="1" lang="en-US" altLang="zh-CN"/>
              <a:t>mThread</a:t>
            </a:r>
            <a:r>
              <a:rPr kumimoji="1" lang="zh-CN" altLang="en-US"/>
              <a:t>是什么时候初始化的呢？我们直接上调用流程图，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4F66B-52F5-694F-ACD0-D48B094DC9A7}" type="slidenum">
              <a:rPr lang="en-US" altLang="zh-CN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646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我们看一下调用链啊，</a:t>
            </a:r>
            <a:endParaRPr kumimoji="1" lang="en-US" altLang="zh-CN"/>
          </a:p>
          <a:p>
            <a:r>
              <a:rPr kumimoji="1" lang="zh-CN" altLang="en-US"/>
              <a:t>首先，这个</a:t>
            </a:r>
            <a:r>
              <a:rPr kumimoji="1" lang="en-US" altLang="zh-CN"/>
              <a:t>mThread</a:t>
            </a:r>
            <a:r>
              <a:rPr kumimoji="1" lang="zh-CN" altLang="en-US"/>
              <a:t>是在</a:t>
            </a:r>
            <a:r>
              <a:rPr kumimoji="1" lang="en-US" altLang="zh-CN"/>
              <a:t>ViewRootImpl</a:t>
            </a:r>
            <a:r>
              <a:rPr kumimoji="1" lang="zh-CN" altLang="en-US"/>
              <a:t>的构造函数中初始化的，然后是</a:t>
            </a:r>
            <a:r>
              <a:rPr kumimoji="1" lang="en-US" altLang="zh-CN"/>
              <a:t>WindowManagerGlobal</a:t>
            </a:r>
            <a:r>
              <a:rPr kumimoji="1" lang="zh-CN" altLang="en-US"/>
              <a:t>的</a:t>
            </a:r>
            <a:r>
              <a:rPr kumimoji="1" lang="en-US" altLang="zh-CN"/>
              <a:t>addView</a:t>
            </a:r>
            <a:r>
              <a:rPr kumimoji="1" lang="zh-CN" altLang="en-US"/>
              <a:t>函数，再是</a:t>
            </a:r>
            <a:r>
              <a:rPr kumimoji="1" lang="en-US" altLang="zh-CN"/>
              <a:t>WindowManagerImpl</a:t>
            </a:r>
            <a:r>
              <a:rPr kumimoji="1" lang="zh-CN" altLang="en-US"/>
              <a:t>的</a:t>
            </a:r>
            <a:r>
              <a:rPr kumimoji="1" lang="en-US" altLang="zh-CN"/>
              <a:t>addView</a:t>
            </a:r>
            <a:r>
              <a:rPr kumimoji="1" lang="zh-CN" altLang="en-US"/>
              <a:t>函数，</a:t>
            </a:r>
            <a:endParaRPr kumimoji="1" lang="en-US" altLang="zh-CN"/>
          </a:p>
          <a:p>
            <a:r>
              <a:rPr kumimoji="1" lang="zh-CN" altLang="en-US"/>
              <a:t>最后是</a:t>
            </a:r>
            <a:r>
              <a:rPr kumimoji="1" lang="en-US" altLang="zh-CN"/>
              <a:t>ActivityThread</a:t>
            </a:r>
            <a:r>
              <a:rPr kumimoji="1" lang="zh-CN" altLang="en-US"/>
              <a:t>的</a:t>
            </a:r>
            <a:r>
              <a:rPr kumimoji="1" lang="en-US" altLang="zh-CN"/>
              <a:t>handleResumeActivity</a:t>
            </a:r>
            <a:r>
              <a:rPr kumimoji="1" lang="zh-CN" altLang="en-US"/>
              <a:t>。</a:t>
            </a:r>
            <a:endParaRPr kumimoji="1" lang="en-US" altLang="zh-CN"/>
          </a:p>
          <a:p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不要被这里这么多对象搞晕了，其实很简单，主角就是</a:t>
            </a:r>
            <a:r>
              <a:rPr kumimoji="1" lang="en-US" altLang="zh-CN"/>
              <a:t>ViewRootImpl</a:t>
            </a:r>
            <a:r>
              <a:rPr kumimoji="1" lang="zh-CN" altLang="en-US"/>
              <a:t>，负责界面的绘制和事件的分发，并且和</a:t>
            </a:r>
            <a:r>
              <a:rPr kumimoji="1" lang="en-US" altLang="zh-CN"/>
              <a:t>WMS</a:t>
            </a:r>
            <a:r>
              <a:rPr kumimoji="1" lang="zh-CN" altLang="en-US"/>
              <a:t>通信。其它的只是辅助管理类。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注意啊，这一路都没切换线程的，都在一个线程跑的。而</a:t>
            </a:r>
            <a:r>
              <a:rPr kumimoji="1" lang="en-US" altLang="zh-CN"/>
              <a:t>handleResumeActivity</a:t>
            </a:r>
            <a:r>
              <a:rPr kumimoji="1" lang="zh-CN" altLang="en-US"/>
              <a:t>我们是知道的，跑在主线程，所以</a:t>
            </a:r>
            <a:endParaRPr kumimoji="1" lang="en-US" altLang="zh-CN"/>
          </a:p>
          <a:p>
            <a:r>
              <a:rPr kumimoji="1" lang="en-US" altLang="zh-CN"/>
              <a:t>Activity</a:t>
            </a:r>
            <a:r>
              <a:rPr kumimoji="1" lang="zh-CN" altLang="en-US"/>
              <a:t>的</a:t>
            </a:r>
            <a:r>
              <a:rPr kumimoji="1" lang="en-US" altLang="zh-CN"/>
              <a:t>decorView</a:t>
            </a:r>
            <a:r>
              <a:rPr kumimoji="1" lang="zh-CN" altLang="en-US"/>
              <a:t>对应的</a:t>
            </a:r>
            <a:r>
              <a:rPr kumimoji="1" lang="en-US" altLang="zh-CN"/>
              <a:t>ViewRootImpl</a:t>
            </a:r>
            <a:r>
              <a:rPr kumimoji="1" lang="zh-CN" altLang="en-US"/>
              <a:t>也是在主线程构造的。所以如果我们不在主线程刷新</a:t>
            </a:r>
            <a:r>
              <a:rPr kumimoji="1" lang="en-US" altLang="zh-CN"/>
              <a:t>ui</a:t>
            </a:r>
            <a:r>
              <a:rPr kumimoji="1" lang="zh-CN" altLang="en-US"/>
              <a:t>的话就会抛异常。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好了，通过分析这个异常，我们能得出一个结论，</a:t>
            </a:r>
            <a:endParaRPr kumimoji="1" lang="en-US" altLang="zh-CN"/>
          </a:p>
          <a:p>
            <a:r>
              <a:rPr kumimoji="1" lang="zh-CN" altLang="en-US"/>
              <a:t>我们刷新</a:t>
            </a:r>
            <a:r>
              <a:rPr kumimoji="1" lang="en-US" altLang="zh-CN"/>
              <a:t>UI</a:t>
            </a:r>
            <a:r>
              <a:rPr kumimoji="1" lang="zh-CN" altLang="en-US"/>
              <a:t>必须在对应的</a:t>
            </a:r>
            <a:r>
              <a:rPr kumimoji="1" lang="en-US" altLang="zh-CN"/>
              <a:t>ViewRootImpl</a:t>
            </a:r>
            <a:r>
              <a:rPr kumimoji="1" lang="zh-CN" altLang="en-US"/>
              <a:t>对象创建的时候所在的线程，否则就会抛异常。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4F66B-52F5-694F-ACD0-D48B094DC9A7}" type="slidenum">
              <a:rPr lang="en-US" altLang="zh-CN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60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我们给之前分析的结论总结一下，一共三条，</a:t>
            </a:r>
            <a:endParaRPr kumimoji="1" lang="en-US" altLang="zh-CN"/>
          </a:p>
          <a:p>
            <a:r>
              <a:rPr kumimoji="1" lang="zh-CN" altLang="en-US"/>
              <a:t>第一条，我们分析</a:t>
            </a:r>
            <a:r>
              <a:rPr kumimoji="1" lang="en-US" altLang="zh-CN"/>
              <a:t>Activity</a:t>
            </a:r>
            <a:r>
              <a:rPr kumimoji="1" lang="zh-CN" altLang="en-US"/>
              <a:t>的</a:t>
            </a:r>
            <a:r>
              <a:rPr kumimoji="1" lang="en-US" altLang="zh-CN"/>
              <a:t>runOnUiThread</a:t>
            </a:r>
            <a:r>
              <a:rPr kumimoji="1" lang="zh-CN" altLang="en-US"/>
              <a:t>函数得出来的结论，对</a:t>
            </a:r>
            <a:r>
              <a:rPr kumimoji="1" lang="en-US" altLang="zh-CN"/>
              <a:t>Activity</a:t>
            </a:r>
            <a:r>
              <a:rPr kumimoji="1" lang="zh-CN" altLang="en-US"/>
              <a:t>来说，</a:t>
            </a:r>
            <a:r>
              <a:rPr kumimoji="1" lang="en-US" altLang="zh-CN"/>
              <a:t>UI</a:t>
            </a:r>
            <a:r>
              <a:rPr kumimoji="1" lang="zh-CN" altLang="en-US"/>
              <a:t>线程就是主线程</a:t>
            </a:r>
            <a:endParaRPr kumimoji="1" lang="en-US" altLang="zh-CN"/>
          </a:p>
          <a:p>
            <a:r>
              <a:rPr kumimoji="1" lang="zh-CN" altLang="en-US"/>
              <a:t>第二条，我们分析</a:t>
            </a:r>
            <a:r>
              <a:rPr kumimoji="1" lang="en-US" altLang="zh-CN"/>
              <a:t>view</a:t>
            </a:r>
            <a:r>
              <a:rPr kumimoji="1" lang="zh-CN" altLang="en-US"/>
              <a:t>的</a:t>
            </a:r>
            <a:r>
              <a:rPr kumimoji="1" lang="en-US" altLang="zh-CN"/>
              <a:t>Post</a:t>
            </a:r>
            <a:r>
              <a:rPr kumimoji="1" lang="zh-CN" altLang="en-US"/>
              <a:t>函数得出的结论，对</a:t>
            </a:r>
            <a:r>
              <a:rPr kumimoji="1" lang="en-US" altLang="zh-CN"/>
              <a:t>view</a:t>
            </a:r>
            <a:r>
              <a:rPr kumimoji="1" lang="zh-CN" altLang="en-US"/>
              <a:t>来说，他的</a:t>
            </a:r>
            <a:r>
              <a:rPr kumimoji="1" lang="en-US" altLang="zh-CN"/>
              <a:t>ui</a:t>
            </a:r>
            <a:r>
              <a:rPr kumimoji="1" lang="zh-CN" altLang="en-US"/>
              <a:t>线程是对应的</a:t>
            </a:r>
            <a:r>
              <a:rPr kumimoji="1" lang="en-US" altLang="zh-CN"/>
              <a:t>viewRootImpl</a:t>
            </a:r>
            <a:r>
              <a:rPr kumimoji="1" lang="zh-CN" altLang="en-US"/>
              <a:t>所在的线程</a:t>
            </a:r>
            <a:endParaRPr kumimoji="1" lang="en-US" altLang="zh-CN"/>
          </a:p>
          <a:p>
            <a:r>
              <a:rPr kumimoji="1" lang="zh-CN" altLang="en-US"/>
              <a:t>第三条，我们分析了子线程中刷新</a:t>
            </a:r>
            <a:r>
              <a:rPr kumimoji="1" lang="en-US" altLang="zh-CN"/>
              <a:t>UI</a:t>
            </a:r>
            <a:r>
              <a:rPr kumimoji="1" lang="zh-CN" altLang="en-US"/>
              <a:t>的时候会导致的异常问题，得出了结论是，刷新</a:t>
            </a:r>
            <a:r>
              <a:rPr kumimoji="1" lang="en-US" altLang="zh-CN"/>
              <a:t>UI</a:t>
            </a:r>
            <a:r>
              <a:rPr kumimoji="1" lang="zh-CN" altLang="en-US"/>
              <a:t>必须在对应的</a:t>
            </a:r>
            <a:r>
              <a:rPr kumimoji="1" lang="en-US" altLang="zh-CN"/>
              <a:t>viewRootImpl</a:t>
            </a:r>
            <a:r>
              <a:rPr kumimoji="1" lang="zh-CN" altLang="en-US"/>
              <a:t>创建时所在的线程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第二条和第三条是一回事，因为</a:t>
            </a:r>
            <a:r>
              <a:rPr kumimoji="1" lang="en-US" altLang="zh-CN"/>
              <a:t>android</a:t>
            </a:r>
            <a:r>
              <a:rPr kumimoji="1" lang="zh-CN" altLang="en-US"/>
              <a:t>是基于单线程的</a:t>
            </a:r>
            <a:r>
              <a:rPr kumimoji="1" lang="en-US" altLang="zh-CN"/>
              <a:t>UI</a:t>
            </a:r>
            <a:r>
              <a:rPr kumimoji="1" lang="zh-CN" altLang="en-US"/>
              <a:t>模式，刷新</a:t>
            </a:r>
            <a:r>
              <a:rPr kumimoji="1" lang="en-US" altLang="zh-CN"/>
              <a:t>UI</a:t>
            </a:r>
            <a:r>
              <a:rPr kumimoji="1" lang="zh-CN" altLang="en-US"/>
              <a:t>只能在</a:t>
            </a:r>
            <a:r>
              <a:rPr kumimoji="1" lang="en-US" altLang="zh-CN"/>
              <a:t>UI</a:t>
            </a:r>
            <a:r>
              <a:rPr kumimoji="1" lang="zh-CN" altLang="en-US"/>
              <a:t>线程，既然</a:t>
            </a:r>
            <a:r>
              <a:rPr kumimoji="1" lang="en-US" altLang="zh-CN"/>
              <a:t>UI</a:t>
            </a:r>
            <a:r>
              <a:rPr kumimoji="1" lang="zh-CN" altLang="en-US"/>
              <a:t>线程是</a:t>
            </a:r>
            <a:r>
              <a:rPr kumimoji="1" lang="en-US" altLang="zh-CN"/>
              <a:t>ViewRootImpl</a:t>
            </a:r>
            <a:r>
              <a:rPr kumimoji="1" lang="zh-CN" altLang="en-US"/>
              <a:t>创建时所在的线程，那就意味着刷新</a:t>
            </a:r>
            <a:r>
              <a:rPr kumimoji="1" lang="en-US" altLang="zh-CN"/>
              <a:t>UI</a:t>
            </a:r>
          </a:p>
          <a:p>
            <a:r>
              <a:rPr kumimoji="1" lang="zh-CN" altLang="en-US"/>
              <a:t>必须在对应的</a:t>
            </a:r>
            <a:r>
              <a:rPr kumimoji="1" lang="en-US" altLang="zh-CN"/>
              <a:t>ViewRootImpl</a:t>
            </a:r>
            <a:r>
              <a:rPr kumimoji="1" lang="zh-CN" altLang="en-US"/>
              <a:t>对象创建时所在的线程了。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再看第一条，</a:t>
            </a:r>
            <a:r>
              <a:rPr kumimoji="1" lang="en-US" altLang="zh-CN"/>
              <a:t>Activity</a:t>
            </a:r>
            <a:r>
              <a:rPr kumimoji="1" lang="zh-CN" altLang="en-US"/>
              <a:t>本身不是</a:t>
            </a:r>
            <a:r>
              <a:rPr kumimoji="1" lang="en-US" altLang="zh-CN"/>
              <a:t>View</a:t>
            </a:r>
            <a:r>
              <a:rPr kumimoji="1" lang="zh-CN" altLang="en-US"/>
              <a:t>，只不过里面有一个</a:t>
            </a:r>
            <a:r>
              <a:rPr kumimoji="1" lang="en-US" altLang="zh-CN"/>
              <a:t>DecorView</a:t>
            </a:r>
            <a:r>
              <a:rPr kumimoji="1" lang="zh-CN" altLang="en-US"/>
              <a:t>，这个</a:t>
            </a:r>
            <a:r>
              <a:rPr kumimoji="1" lang="en-US" altLang="zh-CN"/>
              <a:t>DecorView</a:t>
            </a:r>
            <a:r>
              <a:rPr kumimoji="1" lang="zh-CN" altLang="en-US"/>
              <a:t>对应的</a:t>
            </a:r>
            <a:r>
              <a:rPr kumimoji="1" lang="en-US" altLang="zh-CN"/>
              <a:t>ViewRootImpl</a:t>
            </a:r>
            <a:r>
              <a:rPr kumimoji="1" lang="zh-CN" altLang="en-US"/>
              <a:t>是主线程创建的，所以对于</a:t>
            </a:r>
            <a:r>
              <a:rPr kumimoji="1" lang="en-US" altLang="zh-CN"/>
              <a:t>Activity</a:t>
            </a:r>
            <a:r>
              <a:rPr kumimoji="1" lang="zh-CN" altLang="en-US"/>
              <a:t>来说，</a:t>
            </a:r>
            <a:r>
              <a:rPr kumimoji="1" lang="en-US" altLang="zh-CN"/>
              <a:t>UI</a:t>
            </a:r>
            <a:r>
              <a:rPr kumimoji="1" lang="zh-CN" altLang="en-US"/>
              <a:t>线程就是主线程了。</a:t>
            </a:r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4F66B-52F5-694F-ACD0-D48B094DC9A7}" type="slidenum">
              <a:rPr lang="en-US" altLang="zh-CN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5763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对着这个图说，我们就能更清楚了，</a:t>
            </a:r>
            <a:endParaRPr kumimoji="1" lang="en-US" altLang="zh-CN" sz="9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9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</a:t>
            </a:r>
            <a:r>
              <a:rPr kumimoji="1" lang="en-US" altLang="zh-CN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kumimoji="1" lang="zh-CN" altLang="en-US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里有一个</a:t>
            </a:r>
            <a:r>
              <a:rPr kumimoji="1" lang="en-US" altLang="zh-CN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PhoneWindow</a:t>
            </a:r>
            <a:r>
              <a:rPr kumimoji="1" lang="zh-CN" altLang="en-US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kumimoji="1" lang="en-US" altLang="zh-CN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kumimoji="1" lang="zh-CN" altLang="en-US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里有个</a:t>
            </a:r>
            <a:r>
              <a:rPr kumimoji="1" lang="en-US" altLang="zh-CN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DecorView</a:t>
            </a:r>
            <a:r>
              <a:rPr kumimoji="1" lang="zh-CN" altLang="en-US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，是整个界面的最顶层的</a:t>
            </a:r>
            <a:r>
              <a:rPr kumimoji="1" lang="en-US" altLang="zh-CN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kumimoji="1" lang="zh-CN" altLang="en-US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，这个</a:t>
            </a:r>
            <a:r>
              <a:rPr kumimoji="1" lang="en-US" altLang="zh-CN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kumimoji="1" lang="zh-CN" altLang="en-US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对应的有一个</a:t>
            </a:r>
            <a:r>
              <a:rPr kumimoji="1" lang="en-US" altLang="zh-CN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ViewRootImpl</a:t>
            </a:r>
            <a:r>
              <a:rPr kumimoji="1" lang="zh-CN" altLang="en-US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，是她的管家，负责所有的界面绘制流程，事件分发，以及和</a:t>
            </a:r>
            <a:r>
              <a:rPr kumimoji="1" lang="en-US" altLang="zh-CN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WMS</a:t>
            </a:r>
            <a:r>
              <a:rPr kumimoji="1" lang="zh-CN" altLang="en-US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通信。</a:t>
            </a:r>
            <a:endParaRPr kumimoji="1" lang="en-US" altLang="zh-CN" sz="9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9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</a:t>
            </a:r>
            <a:r>
              <a:rPr lang="en-US" altLang="zh-CN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en-US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来说，</a:t>
            </a:r>
            <a:r>
              <a:rPr lang="en-US" altLang="zh-CN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线程就是主线程，因为</a:t>
            </a:r>
            <a:r>
              <a:rPr lang="en-US" altLang="zh-CN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en-US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是在主线程创建的，而对于</a:t>
            </a:r>
            <a:r>
              <a:rPr lang="en-US" altLang="zh-CN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zh-CN" altLang="en-US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来说，</a:t>
            </a:r>
            <a:r>
              <a:rPr lang="en-US" altLang="zh-CN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线程是</a:t>
            </a:r>
            <a:r>
              <a:rPr lang="en-US" altLang="zh-CN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ViewRootImpl</a:t>
            </a:r>
            <a:r>
              <a:rPr lang="zh-CN" altLang="en-US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所在的线程，索性的是呢，</a:t>
            </a:r>
            <a:r>
              <a:rPr lang="en-US" altLang="zh-CN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en-US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DecorView</a:t>
            </a:r>
            <a:r>
              <a:rPr lang="zh-CN" altLang="en-US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对应的</a:t>
            </a:r>
            <a:r>
              <a:rPr lang="en-US" altLang="zh-CN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ViewRootImpl</a:t>
            </a:r>
            <a:r>
              <a:rPr lang="zh-CN" altLang="en-US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也是在主线程创建的，所以对应用来说，</a:t>
            </a:r>
            <a:r>
              <a:rPr lang="en-US" altLang="zh-CN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线程可以认为就是主线程。</a:t>
            </a:r>
            <a:endParaRPr lang="en-US" altLang="zh-CN" sz="9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4F66B-52F5-694F-ACD0-D48B094DC9A7}" type="slidenum">
              <a:rPr lang="en-US" altLang="zh-CN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2778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为了验证我们的结论，我们做一个实验，创建一个</a:t>
            </a:r>
            <a:r>
              <a:rPr kumimoji="1" lang="en-US" altLang="zh-CN"/>
              <a:t>demo</a:t>
            </a:r>
            <a:r>
              <a:rPr kumimoji="1" lang="zh-CN" altLang="en-US"/>
              <a:t>，在一个子线程创建一个</a:t>
            </a:r>
            <a:r>
              <a:rPr kumimoji="1" lang="en-US" altLang="zh-CN"/>
              <a:t>view</a:t>
            </a:r>
            <a:r>
              <a:rPr kumimoji="1" lang="zh-CN" altLang="en-US"/>
              <a:t>，然后把它添加到</a:t>
            </a:r>
            <a:r>
              <a:rPr kumimoji="1" lang="en-US" altLang="zh-CN"/>
              <a:t>WindowManager</a:t>
            </a:r>
            <a:r>
              <a:rPr kumimoji="1" lang="zh-CN" altLang="en-US"/>
              <a:t>中，然后在子线程中刷新这个</a:t>
            </a:r>
            <a:r>
              <a:rPr kumimoji="1" lang="en-US" altLang="zh-CN"/>
              <a:t>UI</a:t>
            </a:r>
            <a:r>
              <a:rPr kumimoji="1" lang="zh-CN" altLang="en-US"/>
              <a:t>，看看能否成功。结果发现在子线程刷新这个</a:t>
            </a:r>
            <a:r>
              <a:rPr kumimoji="1" lang="en-US" altLang="zh-CN"/>
              <a:t>UI</a:t>
            </a:r>
            <a:r>
              <a:rPr kumimoji="1" lang="zh-CN" altLang="en-US"/>
              <a:t>成功了，不但如此，如果你在主线程去刷新这个</a:t>
            </a:r>
            <a:r>
              <a:rPr kumimoji="1" lang="en-US" altLang="zh-CN"/>
              <a:t>UI</a:t>
            </a:r>
            <a:r>
              <a:rPr kumimoji="1" lang="zh-CN" altLang="en-US"/>
              <a:t>就会抛异常，提示我们前几页贴的那个</a:t>
            </a:r>
            <a:r>
              <a:rPr lang="zh-CN" altLang="en-US" sz="90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CalledFromWrongThreadException。不仅如此，如果是个按钮，他的</a:t>
            </a:r>
            <a:r>
              <a:rPr lang="en-US" altLang="zh-CN" sz="90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onClick</a:t>
            </a:r>
            <a:r>
              <a:rPr lang="zh-CN" altLang="en-US" sz="90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函数也是跑在这个子线程的。</a:t>
            </a:r>
            <a:endParaRPr lang="en-US" altLang="zh-CN" sz="90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90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4F66B-52F5-694F-ACD0-D48B094DC9A7}" type="slidenum">
              <a:rPr lang="en-US" altLang="zh-CN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79500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90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我们看下这个</a:t>
            </a:r>
            <a:r>
              <a:rPr lang="en-US" altLang="zh-CN" sz="900">
                <a:latin typeface="Microsoft YaHei" panose="020B0503020204020204" pitchFamily="34" charset="-122"/>
                <a:ea typeface="Microsoft YaHei" panose="020B0503020204020204" pitchFamily="34" charset="-122"/>
              </a:rPr>
              <a:t>getWindowManager().addView</a:t>
            </a:r>
            <a:r>
              <a:rPr lang="zh-CN" altLang="en-US" sz="900">
                <a:latin typeface="Microsoft YaHei" panose="020B0503020204020204" pitchFamily="34" charset="-122"/>
                <a:ea typeface="Microsoft YaHei" panose="020B0503020204020204" pitchFamily="34" charset="-122"/>
              </a:rPr>
              <a:t>的实现，这个</a:t>
            </a:r>
            <a:r>
              <a:rPr lang="en-US" altLang="zh-CN" sz="900">
                <a:latin typeface="Microsoft YaHei" panose="020B0503020204020204" pitchFamily="34" charset="-122"/>
                <a:ea typeface="Microsoft YaHei" panose="020B0503020204020204" pitchFamily="34" charset="-122"/>
              </a:rPr>
              <a:t>windowManager</a:t>
            </a:r>
            <a:r>
              <a:rPr lang="zh-CN" altLang="en-US" sz="900"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en-US" altLang="zh-CN" sz="90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</a:t>
            </a:r>
            <a:r>
              <a:rPr lang="zh-CN" altLang="en-US" sz="90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900">
                <a:latin typeface="Microsoft YaHei" panose="020B0503020204020204" pitchFamily="34" charset="-122"/>
                <a:ea typeface="Microsoft YaHei" panose="020B0503020204020204" pitchFamily="34" charset="-122"/>
              </a:rPr>
              <a:t>onCreate</a:t>
            </a:r>
            <a:r>
              <a:rPr lang="zh-CN" altLang="en-US" sz="900">
                <a:latin typeface="Microsoft YaHei" panose="020B0503020204020204" pitchFamily="34" charset="-122"/>
                <a:ea typeface="Microsoft YaHei" panose="020B0503020204020204" pitchFamily="34" charset="-122"/>
              </a:rPr>
              <a:t>之前就初始化好的，调用</a:t>
            </a:r>
            <a:r>
              <a:rPr lang="en-US" altLang="zh-CN" sz="900">
                <a:latin typeface="Microsoft YaHei" panose="020B0503020204020204" pitchFamily="34" charset="-122"/>
                <a:ea typeface="Microsoft YaHei" panose="020B0503020204020204" pitchFamily="34" charset="-122"/>
              </a:rPr>
              <a:t>windowManager</a:t>
            </a:r>
            <a:r>
              <a:rPr lang="zh-CN" altLang="en-US" sz="90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900">
                <a:latin typeface="Microsoft YaHei" panose="020B0503020204020204" pitchFamily="34" charset="-122"/>
                <a:ea typeface="Microsoft YaHei" panose="020B0503020204020204" pitchFamily="34" charset="-122"/>
              </a:rPr>
              <a:t>addView</a:t>
            </a:r>
            <a:r>
              <a:rPr lang="zh-CN" altLang="en-US" sz="900">
                <a:latin typeface="Microsoft YaHei" panose="020B0503020204020204" pitchFamily="34" charset="-122"/>
                <a:ea typeface="Microsoft YaHei" panose="020B0503020204020204" pitchFamily="34" charset="-122"/>
              </a:rPr>
              <a:t>其实是会再创建一个</a:t>
            </a:r>
            <a:r>
              <a:rPr lang="en-US" altLang="zh-CN" sz="900">
                <a:latin typeface="Microsoft YaHei" panose="020B0503020204020204" pitchFamily="34" charset="-122"/>
                <a:ea typeface="Microsoft YaHei" panose="020B0503020204020204" pitchFamily="34" charset="-122"/>
              </a:rPr>
              <a:t>ViewRootImpl</a:t>
            </a:r>
            <a:r>
              <a:rPr lang="zh-CN" altLang="en-US" sz="900">
                <a:latin typeface="Microsoft YaHei" panose="020B0503020204020204" pitchFamily="34" charset="-122"/>
                <a:ea typeface="Microsoft YaHei" panose="020B0503020204020204" pitchFamily="34" charset="-122"/>
              </a:rPr>
              <a:t>，然后给这个</a:t>
            </a:r>
            <a:r>
              <a:rPr lang="en-US" altLang="zh-CN" sz="900">
                <a:latin typeface="Microsoft YaHei" panose="020B0503020204020204" pitchFamily="34" charset="-122"/>
                <a:ea typeface="Microsoft YaHei" panose="020B0503020204020204" pitchFamily="34" charset="-122"/>
              </a:rPr>
              <a:t>view</a:t>
            </a:r>
            <a:r>
              <a:rPr lang="zh-CN" altLang="en-US" sz="90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设置为给他管。一个</a:t>
            </a:r>
            <a:r>
              <a:rPr lang="en-US" altLang="zh-CN" sz="900">
                <a:latin typeface="Microsoft YaHei" panose="020B0503020204020204" pitchFamily="34" charset="-122"/>
                <a:ea typeface="Microsoft YaHei" panose="020B0503020204020204" pitchFamily="34" charset="-122"/>
              </a:rPr>
              <a:t>ViewRootImpl</a:t>
            </a:r>
            <a:r>
              <a:rPr lang="zh-CN" altLang="en-US" sz="900">
                <a:latin typeface="Microsoft YaHei" panose="020B0503020204020204" pitchFamily="34" charset="-122"/>
                <a:ea typeface="Microsoft YaHei" panose="020B0503020204020204" pitchFamily="34" charset="-122"/>
              </a:rPr>
              <a:t>只能管一个</a:t>
            </a:r>
            <a:r>
              <a:rPr lang="en-US" altLang="zh-CN" sz="900">
                <a:latin typeface="Microsoft YaHei" panose="020B0503020204020204" pitchFamily="34" charset="-122"/>
                <a:ea typeface="Microsoft YaHei" panose="020B0503020204020204" pitchFamily="34" charset="-122"/>
              </a:rPr>
              <a:t>root</a:t>
            </a:r>
            <a:r>
              <a:rPr lang="zh-CN" altLang="en-US" sz="9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900">
                <a:latin typeface="Microsoft YaHei" panose="020B0503020204020204" pitchFamily="34" charset="-122"/>
                <a:ea typeface="Microsoft YaHei" panose="020B0503020204020204" pitchFamily="34" charset="-122"/>
              </a:rPr>
              <a:t>view</a:t>
            </a:r>
            <a:r>
              <a:rPr lang="zh-CN" altLang="en-US" sz="900">
                <a:latin typeface="Microsoft YaHei" panose="020B0503020204020204" pitchFamily="34" charset="-122"/>
                <a:ea typeface="Microsoft YaHei" panose="020B0503020204020204" pitchFamily="34" charset="-122"/>
              </a:rPr>
              <a:t>，注意啊，是</a:t>
            </a:r>
            <a:r>
              <a:rPr lang="en-US" altLang="zh-CN" sz="900">
                <a:latin typeface="Microsoft YaHei" panose="020B0503020204020204" pitchFamily="34" charset="-122"/>
                <a:ea typeface="Microsoft YaHei" panose="020B0503020204020204" pitchFamily="34" charset="-122"/>
              </a:rPr>
              <a:t>root</a:t>
            </a:r>
            <a:r>
              <a:rPr lang="zh-CN" altLang="en-US" sz="9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900">
                <a:latin typeface="Microsoft YaHei" panose="020B0503020204020204" pitchFamily="34" charset="-122"/>
                <a:ea typeface="Microsoft YaHei" panose="020B0503020204020204" pitchFamily="34" charset="-122"/>
              </a:rPr>
              <a:t>view</a:t>
            </a:r>
            <a:r>
              <a:rPr lang="zh-CN" altLang="en-US" sz="900">
                <a:latin typeface="Microsoft YaHei" panose="020B0503020204020204" pitchFamily="34" charset="-122"/>
                <a:ea typeface="Microsoft YaHei" panose="020B0503020204020204" pitchFamily="34" charset="-122"/>
              </a:rPr>
              <a:t>，之后不论是绘制还是事件分发都是从这个</a:t>
            </a:r>
            <a:r>
              <a:rPr lang="en-US" altLang="zh-CN" sz="900">
                <a:latin typeface="Microsoft YaHei" panose="020B0503020204020204" pitchFamily="34" charset="-122"/>
                <a:ea typeface="Microsoft YaHei" panose="020B0503020204020204" pitchFamily="34" charset="-122"/>
              </a:rPr>
              <a:t>root</a:t>
            </a:r>
            <a:r>
              <a:rPr lang="zh-CN" altLang="en-US" sz="9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900">
                <a:latin typeface="Microsoft YaHei" panose="020B0503020204020204" pitchFamily="34" charset="-122"/>
                <a:ea typeface="Microsoft YaHei" panose="020B0503020204020204" pitchFamily="34" charset="-122"/>
              </a:rPr>
              <a:t>view</a:t>
            </a:r>
            <a:r>
              <a:rPr lang="zh-CN" altLang="en-US" sz="900">
                <a:latin typeface="Microsoft YaHei" panose="020B0503020204020204" pitchFamily="34" charset="-122"/>
                <a:ea typeface="Microsoft YaHei" panose="020B0503020204020204" pitchFamily="34" charset="-122"/>
              </a:rPr>
              <a:t>开始往下遍历到所有的子</a:t>
            </a:r>
            <a:r>
              <a:rPr lang="en-US" altLang="zh-CN" sz="900">
                <a:latin typeface="Microsoft YaHei" panose="020B0503020204020204" pitchFamily="34" charset="-122"/>
                <a:ea typeface="Microsoft YaHei" panose="020B0503020204020204" pitchFamily="34" charset="-122"/>
              </a:rPr>
              <a:t>view</a:t>
            </a:r>
            <a:r>
              <a:rPr lang="zh-CN" altLang="en-US" sz="900">
                <a:latin typeface="Microsoft YaHei" panose="020B0503020204020204" pitchFamily="34" charset="-122"/>
                <a:ea typeface="Microsoft YaHei" panose="020B0503020204020204" pitchFamily="34" charset="-122"/>
              </a:rPr>
              <a:t>的。</a:t>
            </a:r>
            <a:r>
              <a:rPr lang="en-US" altLang="zh-CN" sz="900">
                <a:latin typeface="Microsoft YaHei" panose="020B0503020204020204" pitchFamily="34" charset="-122"/>
                <a:ea typeface="Microsoft YaHei" panose="020B0503020204020204" pitchFamily="34" charset="-122"/>
              </a:rPr>
              <a:t>ViewRootImpl</a:t>
            </a:r>
            <a:r>
              <a:rPr lang="zh-CN" altLang="en-US" sz="900">
                <a:latin typeface="Microsoft YaHei" panose="020B0503020204020204" pitchFamily="34" charset="-122"/>
                <a:ea typeface="Microsoft YaHei" panose="020B0503020204020204" pitchFamily="34" charset="-122"/>
              </a:rPr>
              <a:t>在哪个线程创建，这个</a:t>
            </a:r>
            <a:r>
              <a:rPr lang="en-US" altLang="zh-CN" sz="900">
                <a:latin typeface="Microsoft YaHei" panose="020B0503020204020204" pitchFamily="34" charset="-122"/>
                <a:ea typeface="Microsoft YaHei" panose="020B0503020204020204" pitchFamily="34" charset="-122"/>
              </a:rPr>
              <a:t>View</a:t>
            </a:r>
            <a:r>
              <a:rPr lang="zh-CN" altLang="en-US" sz="900">
                <a:latin typeface="Microsoft YaHei" panose="020B0503020204020204" pitchFamily="34" charset="-122"/>
                <a:ea typeface="Microsoft YaHei" panose="020B0503020204020204" pitchFamily="34" charset="-122"/>
              </a:rPr>
              <a:t>的绘制和事件就会分发在哪个线程。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4F66B-52F5-694F-ACD0-D48B094DC9A7}" type="slidenum">
              <a:rPr lang="en-US" altLang="zh-CN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840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我们看下这道题考察什么？</a:t>
            </a:r>
            <a:endParaRPr kumimoji="1" lang="en-US" altLang="zh-CN"/>
          </a:p>
          <a:p>
            <a:r>
              <a:rPr kumimoji="1" lang="zh-CN" altLang="en-US"/>
              <a:t>首先你要知道什么是</a:t>
            </a:r>
            <a:r>
              <a:rPr kumimoji="1" lang="en-US" altLang="zh-CN"/>
              <a:t>UI</a:t>
            </a:r>
            <a:r>
              <a:rPr kumimoji="1" lang="zh-CN" altLang="en-US"/>
              <a:t>线程，它有什么特点，这个呢我们应该都很清楚啊，这个算是比较初级的问题了。</a:t>
            </a:r>
            <a:endParaRPr kumimoji="1" lang="en-US" altLang="zh-CN"/>
          </a:p>
          <a:p>
            <a:r>
              <a:rPr kumimoji="1" lang="zh-CN" altLang="en-US"/>
              <a:t>如果再深入一点，比如说你对它的启动流程熟不熟悉，还有他的这个消息队列是什么时候创建的清不清楚，如果这些没问题呢，就可以达到一个中级的要求了。</a:t>
            </a:r>
            <a:endParaRPr kumimoji="1" lang="en-US" altLang="zh-CN"/>
          </a:p>
          <a:p>
            <a:r>
              <a:rPr kumimoji="1" lang="zh-CN" altLang="en-US"/>
              <a:t>好，那这个问题再拔高一点，就需要，你对整个</a:t>
            </a:r>
            <a:r>
              <a:rPr kumimoji="1" lang="en-US" altLang="zh-CN"/>
              <a:t>Android</a:t>
            </a:r>
            <a:r>
              <a:rPr kumimoji="1" lang="zh-CN" altLang="en-US"/>
              <a:t>的</a:t>
            </a:r>
            <a:r>
              <a:rPr kumimoji="1" lang="en-US" altLang="zh-CN"/>
              <a:t>UI</a:t>
            </a:r>
            <a:r>
              <a:rPr kumimoji="1" lang="zh-CN" altLang="en-US"/>
              <a:t>体系有一个深刻的理解，要搞清楚</a:t>
            </a:r>
            <a:r>
              <a:rPr kumimoji="1" lang="en-US" altLang="zh-CN"/>
              <a:t>UI</a:t>
            </a:r>
            <a:r>
              <a:rPr kumimoji="1" lang="zh-CN" altLang="en-US"/>
              <a:t>线程和</a:t>
            </a:r>
            <a:r>
              <a:rPr kumimoji="1" lang="en-US" altLang="zh-CN"/>
              <a:t>UI</a:t>
            </a:r>
            <a:r>
              <a:rPr kumimoji="1" lang="zh-CN" altLang="en-US"/>
              <a:t>之间到底是怎么关联的，这个是一个高级的要求。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这个初级的问题我就不说了，我们直接来看</a:t>
            </a:r>
            <a:r>
              <a:rPr kumimoji="1" lang="en-US" altLang="zh-CN"/>
              <a:t>UI</a:t>
            </a:r>
            <a:r>
              <a:rPr kumimoji="1" lang="zh-CN" altLang="en-US"/>
              <a:t>线程的启动。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4F66B-52F5-694F-ACD0-D48B094DC9A7}" type="slidenum"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43785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好了，原理说完了，我们回到这个面试题，应用的</a:t>
            </a:r>
            <a:r>
              <a:rPr kumimoji="1" lang="en-US" altLang="zh-CN"/>
              <a:t>UI</a:t>
            </a:r>
            <a:r>
              <a:rPr kumimoji="1" lang="zh-CN" altLang="en-US"/>
              <a:t>线程是怎么启动的？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首先，说说</a:t>
            </a:r>
            <a:r>
              <a:rPr kumimoji="1" lang="en-US" altLang="zh-CN"/>
              <a:t>UI</a:t>
            </a:r>
            <a:r>
              <a:rPr kumimoji="1" lang="zh-CN" altLang="en-US"/>
              <a:t>线程是什么，可以说是主线程。</a:t>
            </a:r>
            <a:endParaRPr kumimoji="1" lang="en-US" altLang="zh-CN"/>
          </a:p>
          <a:p>
            <a:r>
              <a:rPr kumimoji="1" lang="zh-CN" altLang="en-US"/>
              <a:t>然后说说主线程是怎么启动的，这个可以结合进程启动一起说，如果说到靠谱，细节补充得也到位，可以给一颗星。</a:t>
            </a:r>
            <a:endParaRPr kumimoji="1" lang="en-US" altLang="zh-CN"/>
          </a:p>
          <a:p>
            <a:r>
              <a:rPr kumimoji="1" lang="zh-CN" altLang="en-US"/>
              <a:t>如果你能围绕这个问题，深入展开一下，就像我们课程里所讲的内容，给</a:t>
            </a:r>
            <a:r>
              <a:rPr kumimoji="1" lang="en-US" altLang="zh-CN"/>
              <a:t>UI</a:t>
            </a:r>
            <a:r>
              <a:rPr kumimoji="1" lang="zh-CN" altLang="en-US"/>
              <a:t>线程和</a:t>
            </a:r>
            <a:r>
              <a:rPr kumimoji="1" lang="en-US" altLang="zh-CN"/>
              <a:t>UI</a:t>
            </a:r>
            <a:r>
              <a:rPr kumimoji="1" lang="zh-CN" altLang="en-US"/>
              <a:t>体系之间的关系讲清楚，是会非常加分的。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4F66B-52F5-694F-ACD0-D48B094DC9A7}" type="slidenum">
              <a:rPr lang="en-US" altLang="zh-CN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320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说到</a:t>
            </a:r>
            <a:r>
              <a:rPr kumimoji="1" lang="en-US" altLang="zh-CN"/>
              <a:t>UI</a:t>
            </a:r>
            <a:r>
              <a:rPr kumimoji="1" lang="zh-CN" altLang="en-US"/>
              <a:t>线程的启动流程，我们得先确定哪个是</a:t>
            </a:r>
            <a:r>
              <a:rPr kumimoji="1" lang="en-US" altLang="zh-CN"/>
              <a:t>UI</a:t>
            </a:r>
            <a:r>
              <a:rPr kumimoji="1" lang="zh-CN" altLang="en-US"/>
              <a:t>线程，大家都知道，就是主线程呗，这个地球人都知道，刚接触</a:t>
            </a:r>
            <a:r>
              <a:rPr kumimoji="1" lang="en-US" altLang="zh-CN"/>
              <a:t>Android</a:t>
            </a:r>
            <a:r>
              <a:rPr kumimoji="1" lang="zh-CN" altLang="en-US"/>
              <a:t>开发的时候，就有无数的人告诉我们刷新</a:t>
            </a:r>
            <a:r>
              <a:rPr kumimoji="1" lang="en-US" altLang="zh-CN"/>
              <a:t>UI</a:t>
            </a:r>
            <a:r>
              <a:rPr kumimoji="1" lang="zh-CN" altLang="en-US"/>
              <a:t>要在主线程，耗时操作要在子线程。所以</a:t>
            </a:r>
            <a:r>
              <a:rPr kumimoji="1" lang="en-US" altLang="zh-CN"/>
              <a:t>UI</a:t>
            </a:r>
            <a:r>
              <a:rPr kumimoji="1" lang="zh-CN" altLang="en-US"/>
              <a:t>线程等于主线程就成了一个常识，就像</a:t>
            </a:r>
            <a:r>
              <a:rPr kumimoji="1" lang="en-US" altLang="zh-CN"/>
              <a:t>1+1=2</a:t>
            </a:r>
            <a:r>
              <a:rPr kumimoji="1" lang="zh-CN" altLang="en-US"/>
              <a:t>一样，我们会去思考为什么</a:t>
            </a:r>
            <a:r>
              <a:rPr kumimoji="1" lang="en-US" altLang="zh-CN"/>
              <a:t>1+1=2</a:t>
            </a:r>
            <a:r>
              <a:rPr kumimoji="1" lang="zh-CN" altLang="en-US"/>
              <a:t>么，同样的我们会去思考</a:t>
            </a:r>
            <a:r>
              <a:rPr kumimoji="1" lang="en-US" altLang="zh-CN"/>
              <a:t>UI</a:t>
            </a:r>
            <a:r>
              <a:rPr kumimoji="1" lang="zh-CN" altLang="en-US"/>
              <a:t>线程为什么是主线程么？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这个问题我们先放一边，我们先看，那既然</a:t>
            </a:r>
            <a:r>
              <a:rPr kumimoji="1" lang="en-US" altLang="zh-CN"/>
              <a:t>Android</a:t>
            </a:r>
            <a:r>
              <a:rPr kumimoji="1" lang="zh-CN" altLang="en-US"/>
              <a:t>应用的</a:t>
            </a:r>
            <a:r>
              <a:rPr kumimoji="1" lang="en-US" altLang="zh-CN"/>
              <a:t>UI</a:t>
            </a:r>
            <a:r>
              <a:rPr kumimoji="1" lang="zh-CN" altLang="en-US"/>
              <a:t>线程就是主线程，所以问</a:t>
            </a:r>
            <a:r>
              <a:rPr kumimoji="1" lang="en-US" altLang="zh-CN"/>
              <a:t>UI</a:t>
            </a:r>
            <a:r>
              <a:rPr kumimoji="1" lang="zh-CN" altLang="en-US"/>
              <a:t>线程的启动，其实就是问主线程是怎么启动的。</a:t>
            </a:r>
            <a:endParaRPr kumimoji="1" lang="en-US" altLang="zh-CN"/>
          </a:p>
          <a:p>
            <a:r>
              <a:rPr kumimoji="1" lang="zh-CN" altLang="en-US"/>
              <a:t>这个主线程大家都熟了，应用进程启动的时候主线程就有了，执行入口函数的时候就是跑在主线程。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关于应用进程的启动呢，我们前面的课讲过啊，这里再带着大家回顾一下，有大概这三个步骤，</a:t>
            </a:r>
            <a:endParaRPr kumimoji="1" lang="en-US" altLang="zh-CN"/>
          </a:p>
          <a:p>
            <a:r>
              <a:rPr kumimoji="1" lang="zh-CN" altLang="en-US"/>
              <a:t>首先，</a:t>
            </a:r>
            <a:r>
              <a:rPr kumimoji="1" lang="en-US" altLang="zh-CN"/>
              <a:t>zygote</a:t>
            </a:r>
            <a:r>
              <a:rPr kumimoji="1" lang="zh-CN" altLang="en-US"/>
              <a:t>创建应用进程</a:t>
            </a:r>
            <a:endParaRPr kumimoji="1" lang="en-US" altLang="zh-CN"/>
          </a:p>
          <a:p>
            <a:r>
              <a:rPr kumimoji="1" lang="zh-CN" altLang="en-US"/>
              <a:t>然后在应用进程里启动</a:t>
            </a:r>
            <a:r>
              <a:rPr kumimoji="1" lang="en-US" altLang="zh-CN"/>
              <a:t>binder</a:t>
            </a:r>
            <a:r>
              <a:rPr kumimoji="1" lang="zh-CN" altLang="en-US"/>
              <a:t>线程，</a:t>
            </a:r>
            <a:endParaRPr kumimoji="1" lang="en-US" altLang="zh-CN"/>
          </a:p>
          <a:p>
            <a:r>
              <a:rPr kumimoji="1" lang="zh-CN" altLang="en-US"/>
              <a:t>最后呢，执行</a:t>
            </a:r>
            <a:r>
              <a:rPr kumimoji="1" lang="en-US" altLang="zh-CN"/>
              <a:t>Java</a:t>
            </a:r>
            <a:r>
              <a:rPr kumimoji="1" lang="zh-CN" altLang="en-US"/>
              <a:t>类的入口函数，这个就是</a:t>
            </a:r>
            <a:r>
              <a:rPr kumimoji="1" lang="en-US" altLang="zh-CN"/>
              <a:t>ActivityThread</a:t>
            </a:r>
            <a:r>
              <a:rPr kumimoji="1" lang="zh-CN" altLang="en-US"/>
              <a:t>的</a:t>
            </a:r>
            <a:r>
              <a:rPr kumimoji="1" lang="en-US" altLang="zh-CN"/>
              <a:t>Main</a:t>
            </a:r>
            <a:r>
              <a:rPr kumimoji="1" lang="zh-CN" altLang="en-US"/>
              <a:t>函数了。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我们来看下这个入口函数的代码啊，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4F66B-52F5-694F-ACD0-D48B094DC9A7}" type="slidenum"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9425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这个入口函数很简单，首先创建</a:t>
            </a:r>
            <a:r>
              <a:rPr kumimoji="1" lang="en-US" altLang="zh-CN"/>
              <a:t>main</a:t>
            </a:r>
            <a:r>
              <a:rPr kumimoji="1" lang="zh-CN" altLang="en-US"/>
              <a:t> </a:t>
            </a:r>
            <a:r>
              <a:rPr kumimoji="1" lang="en-US" altLang="zh-CN"/>
              <a:t>looper</a:t>
            </a:r>
            <a:r>
              <a:rPr kumimoji="1" lang="zh-CN" altLang="en-US"/>
              <a:t>，然后创建一个</a:t>
            </a:r>
            <a:r>
              <a:rPr kumimoji="1" lang="en-US" altLang="zh-CN"/>
              <a:t>ActivityThread</a:t>
            </a:r>
            <a:r>
              <a:rPr kumimoji="1" lang="zh-CN" altLang="en-US"/>
              <a:t>，</a:t>
            </a:r>
            <a:r>
              <a:rPr kumimoji="1" lang="en-US" altLang="zh-CN"/>
              <a:t>attach</a:t>
            </a:r>
            <a:r>
              <a:rPr kumimoji="1" lang="zh-CN" altLang="en-US"/>
              <a:t>到</a:t>
            </a:r>
            <a:r>
              <a:rPr kumimoji="1" lang="en-US" altLang="zh-CN"/>
              <a:t>AMS</a:t>
            </a:r>
            <a:r>
              <a:rPr kumimoji="1" lang="zh-CN" altLang="en-US"/>
              <a:t>，然后进入</a:t>
            </a:r>
            <a:r>
              <a:rPr kumimoji="1" lang="en-US" altLang="zh-CN"/>
              <a:t>loop</a:t>
            </a:r>
            <a:r>
              <a:rPr kumimoji="1" lang="zh-CN" altLang="en-US"/>
              <a:t>循环。</a:t>
            </a:r>
            <a:endParaRPr kumimoji="1" lang="en-US" altLang="zh-CN"/>
          </a:p>
          <a:p>
            <a:r>
              <a:rPr kumimoji="1" lang="zh-CN" altLang="en-US"/>
              <a:t>不敢相信功能这么丰富的</a:t>
            </a:r>
            <a:r>
              <a:rPr kumimoji="1" lang="en-US" altLang="zh-CN"/>
              <a:t>Android</a:t>
            </a:r>
            <a:r>
              <a:rPr kumimoji="1" lang="zh-CN" altLang="en-US"/>
              <a:t>应用，他的核心流程就这么一点点。我们所有的</a:t>
            </a:r>
            <a:r>
              <a:rPr kumimoji="1" lang="en-US" altLang="zh-CN"/>
              <a:t>App</a:t>
            </a:r>
            <a:r>
              <a:rPr kumimoji="1" lang="zh-CN" altLang="en-US"/>
              <a:t>，哪怕是非常重量级的</a:t>
            </a:r>
            <a:r>
              <a:rPr kumimoji="1" lang="en-US" altLang="zh-CN"/>
              <a:t>App</a:t>
            </a:r>
            <a:r>
              <a:rPr kumimoji="1" lang="zh-CN" altLang="en-US"/>
              <a:t>，也是跑的这个流程。</a:t>
            </a:r>
            <a:endParaRPr kumimoji="1" lang="en-US" altLang="zh-CN"/>
          </a:p>
          <a:p>
            <a:r>
              <a:rPr kumimoji="1" lang="zh-CN" altLang="en-US"/>
              <a:t>你要想想，为什么就这么几句代码就能解决了整个</a:t>
            </a:r>
            <a:r>
              <a:rPr kumimoji="1" lang="en-US" altLang="zh-CN"/>
              <a:t>Android</a:t>
            </a:r>
            <a:r>
              <a:rPr kumimoji="1" lang="zh-CN" altLang="en-US"/>
              <a:t>应用的运行问题，跑各种复杂的业务，这个是需要我们思考的，</a:t>
            </a:r>
            <a:endParaRPr kumimoji="1" lang="en-US" altLang="zh-CN"/>
          </a:p>
          <a:p>
            <a:r>
              <a:rPr kumimoji="1" lang="zh-CN" altLang="en-US"/>
              <a:t>我们要想想，如果是我们自己来设计这么一个系统的话，你会怎么做，能不能做的比这个更好。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好了，扯远了，我们回到这个入口函数，看看他做了些什么，</a:t>
            </a:r>
            <a:endParaRPr kumimoji="1" lang="en-US" altLang="zh-CN"/>
          </a:p>
          <a:p>
            <a:r>
              <a:rPr kumimoji="1" lang="zh-CN" altLang="en-US"/>
              <a:t>首先，我们要注意一点，虽然执行到这了，主线程已经启动了，而且</a:t>
            </a:r>
            <a:r>
              <a:rPr kumimoji="1" lang="en-US" altLang="zh-CN"/>
              <a:t>UI</a:t>
            </a:r>
            <a:r>
              <a:rPr kumimoji="1" lang="zh-CN" altLang="en-US"/>
              <a:t>线程和主线程又是一个线程，那自然也是启动了，但是呢这个还没完，我们要想一想，我们的这些</a:t>
            </a:r>
            <a:r>
              <a:rPr kumimoji="1" lang="en-US" altLang="zh-CN"/>
              <a:t>Android</a:t>
            </a:r>
            <a:r>
              <a:rPr kumimoji="1" lang="zh-CN" altLang="en-US"/>
              <a:t>应用组件，生命周期都跑在</a:t>
            </a:r>
            <a:r>
              <a:rPr kumimoji="1" lang="en-US" altLang="zh-CN"/>
              <a:t>UI</a:t>
            </a:r>
            <a:r>
              <a:rPr kumimoji="1" lang="zh-CN" altLang="en-US"/>
              <a:t>线程，如果我们要做一些耗时处理，就得自己开个子线程，那处理完了，怎么回到</a:t>
            </a:r>
            <a:r>
              <a:rPr kumimoji="1" lang="en-US" altLang="zh-CN"/>
              <a:t>UI</a:t>
            </a:r>
            <a:r>
              <a:rPr kumimoji="1" lang="zh-CN" altLang="en-US"/>
              <a:t>线程去做一些事呢？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说到这个问题，我就在想，为什么要回到</a:t>
            </a:r>
            <a:r>
              <a:rPr kumimoji="1" lang="en-US" altLang="zh-CN"/>
              <a:t>UI</a:t>
            </a:r>
            <a:r>
              <a:rPr kumimoji="1" lang="zh-CN" altLang="en-US"/>
              <a:t>线程去做事呢，我就在子线程刷新</a:t>
            </a:r>
            <a:r>
              <a:rPr kumimoji="1" lang="en-US" altLang="zh-CN"/>
              <a:t>UI</a:t>
            </a:r>
            <a:r>
              <a:rPr kumimoji="1" lang="zh-CN" altLang="en-US"/>
              <a:t>不行吗，</a:t>
            </a:r>
            <a:r>
              <a:rPr kumimoji="1" lang="en-US" altLang="zh-CN"/>
              <a:t>UI</a:t>
            </a:r>
            <a:r>
              <a:rPr kumimoji="1" lang="zh-CN" altLang="en-US"/>
              <a:t>为什么是单线程的，怎么不支持多线程啊？</a:t>
            </a:r>
            <a:endParaRPr kumimoji="1" lang="en-US" altLang="zh-CN"/>
          </a:p>
          <a:p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4F66B-52F5-694F-ACD0-D48B094DC9A7}" type="slidenum">
              <a:rPr lang="en-US" altLang="zh-CN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8270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这个问题有点类似于什么呢？</a:t>
            </a:r>
            <a:endParaRPr kumimoji="1" lang="en-US" altLang="zh-CN"/>
          </a:p>
          <a:p>
            <a:r>
              <a:rPr kumimoji="1" lang="zh-CN" altLang="en-US"/>
              <a:t>比如我们自己跑了个服务，别人要用到我们这个服务，先</a:t>
            </a:r>
            <a:r>
              <a:rPr kumimoji="1" lang="en-US" altLang="zh-CN"/>
              <a:t>bindService</a:t>
            </a:r>
            <a:r>
              <a:rPr kumimoji="1" lang="zh-CN" altLang="en-US"/>
              <a:t>，然后拿到</a:t>
            </a:r>
            <a:r>
              <a:rPr kumimoji="1" lang="en-US" altLang="zh-CN"/>
              <a:t>binder</a:t>
            </a:r>
            <a:r>
              <a:rPr kumimoji="1" lang="zh-CN" altLang="en-US"/>
              <a:t>句柄，再发起</a:t>
            </a:r>
            <a:r>
              <a:rPr kumimoji="1" lang="en-US" altLang="zh-CN"/>
              <a:t>binder</a:t>
            </a:r>
            <a:r>
              <a:rPr kumimoji="1" lang="zh-CN" altLang="en-US"/>
              <a:t>调用。</a:t>
            </a:r>
            <a:endParaRPr kumimoji="1" lang="en-US" altLang="zh-CN"/>
          </a:p>
          <a:p>
            <a:r>
              <a:rPr kumimoji="1" lang="zh-CN" altLang="en-US"/>
              <a:t>然后就跑在了</a:t>
            </a:r>
            <a:r>
              <a:rPr kumimoji="1" lang="en-US" altLang="zh-CN"/>
              <a:t>service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  <a:r>
              <a:rPr kumimoji="1" lang="zh-CN" altLang="en-US"/>
              <a:t>线程池里，这时候我们有两种做法，一种就是不管你跑在哪个线程，反正我这个服务里处理的时候上锁就行了。还有一种就是统一丢到一个工作线程里处理，不用上锁。那你愿意选哪个呢？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如果说业务比较简单，就像</a:t>
            </a:r>
            <a:r>
              <a:rPr kumimoji="1" lang="en-US" altLang="zh-CN"/>
              <a:t>ServiceManager</a:t>
            </a:r>
            <a:r>
              <a:rPr kumimoji="1" lang="zh-CN" altLang="en-US"/>
              <a:t>这样的，只是添加和查询，那上个锁也方便。但是如果业务非常复杂，那锁的问题就是一个噩梦，你一不小心可能就死锁了。这种情况，我宁愿给所有的任务都设计成异步的，这样可以切换线程再执行。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说了这么多，我们就能理解应用的</a:t>
            </a:r>
            <a:r>
              <a:rPr kumimoji="1" lang="en-US" altLang="zh-CN"/>
              <a:t>UI</a:t>
            </a:r>
            <a:r>
              <a:rPr kumimoji="1" lang="zh-CN" altLang="en-US"/>
              <a:t>为什么要做成单线程模式的，还是因为太复杂了，多线程的问题搞不定，不想上锁。</a:t>
            </a:r>
            <a:endParaRPr kumimoji="1" lang="en-US" altLang="zh-CN"/>
          </a:p>
          <a:p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好了，有点扯远了，我们回到上一页的问题，</a:t>
            </a:r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4F66B-52F5-694F-ACD0-D48B094DC9A7}" type="slidenum">
              <a:rPr lang="en-US" altLang="zh-CN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357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子线程中处理完了，怎么回到</a:t>
            </a:r>
            <a:r>
              <a:rPr kumimoji="1" lang="en-US" altLang="zh-CN"/>
              <a:t>UI</a:t>
            </a:r>
            <a:r>
              <a:rPr kumimoji="1" lang="zh-CN" altLang="en-US"/>
              <a:t>线程呢，这个是这样的啊，就像我们跑步，有几条跑道，</a:t>
            </a: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我们不能说一会跑这个跑道，一会儿跑那个跑道。我们只能从头到尾跑一条跑道。</a:t>
            </a: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线程就像一个跑道，我们在某个线程里跑，突然你口袋里钱掉出来了，掉到旁边的跑道上去了，这时候你不能过去捡，你只能拜托旁边跑道上的兄弟，让他帮你捡一下。</a:t>
            </a: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所以，一个意思啊，子线程中处理完了，怎么回到</a:t>
            </a:r>
            <a:r>
              <a:rPr kumimoji="1" lang="en-US" altLang="zh-CN"/>
              <a:t>UI</a:t>
            </a:r>
            <a:r>
              <a:rPr kumimoji="1" lang="zh-CN" altLang="en-US"/>
              <a:t>线程，我们是回不去的，有什么事只能委托</a:t>
            </a:r>
            <a:r>
              <a:rPr kumimoji="1" lang="en-US" altLang="zh-CN"/>
              <a:t>UI</a:t>
            </a:r>
            <a:r>
              <a:rPr kumimoji="1" lang="zh-CN" altLang="en-US"/>
              <a:t>线程去做，怎么委托呢？给他发个消息呗。怎么发消息，他得先准备一个消息队列，你给你的请求封装成一个消息丢到她的消息队列里就行了。</a:t>
            </a: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好了，那这个问题就算说明白了，我们再看看</a:t>
            </a:r>
            <a:r>
              <a:rPr kumimoji="1" lang="en-US" altLang="zh-CN"/>
              <a:t>UI</a:t>
            </a:r>
            <a:r>
              <a:rPr kumimoji="1" lang="zh-CN" altLang="en-US"/>
              <a:t>线程是怎么创建消息队列的？</a:t>
            </a: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4F66B-52F5-694F-ACD0-D48B094DC9A7}" type="slidenum">
              <a:rPr lang="en-US" altLang="zh-CN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6888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回到之前的入口函数，这儿的</a:t>
            </a:r>
            <a:r>
              <a:rPr kumimoji="1" lang="en-US" altLang="zh-CN"/>
              <a:t>Looper</a:t>
            </a:r>
            <a:r>
              <a:rPr kumimoji="1" lang="zh-CN" altLang="en-US"/>
              <a:t>里面就有个消息队列，</a:t>
            </a:r>
            <a:r>
              <a:rPr kumimoji="1" lang="en-US" altLang="zh-CN"/>
              <a:t>Looper</a:t>
            </a:r>
            <a:r>
              <a:rPr kumimoji="1" lang="zh-CN" altLang="en-US"/>
              <a:t>我们应该都挺熟了，平时在子线程里创建</a:t>
            </a:r>
            <a:r>
              <a:rPr kumimoji="1" lang="en-US" altLang="zh-CN"/>
              <a:t>looper</a:t>
            </a:r>
            <a:r>
              <a:rPr kumimoji="1" lang="zh-CN" altLang="en-US"/>
              <a:t>会调</a:t>
            </a:r>
            <a:r>
              <a:rPr kumimoji="1" lang="en-US" altLang="zh-CN"/>
              <a:t>looper.prepare</a:t>
            </a:r>
            <a:r>
              <a:rPr kumimoji="1" lang="zh-CN" altLang="en-US"/>
              <a:t>，不过这的</a:t>
            </a:r>
            <a:r>
              <a:rPr kumimoji="1" lang="en-US" altLang="zh-CN"/>
              <a:t>prepareMainLooper</a:t>
            </a:r>
            <a:r>
              <a:rPr kumimoji="1" lang="zh-CN" altLang="en-US"/>
              <a:t>好像没用过，为什么呢？因为你用不了啊。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4F66B-52F5-694F-ACD0-D48B094DC9A7}" type="slidenum">
              <a:rPr lang="en-US" altLang="zh-CN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9086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我们看这个</a:t>
            </a:r>
            <a:r>
              <a:rPr kumimoji="1" lang="en-US" altLang="zh-CN"/>
              <a:t>prepareMainLooper</a:t>
            </a:r>
            <a:r>
              <a:rPr kumimoji="1" lang="zh-CN" altLang="en-US"/>
              <a:t>函数，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首先调用</a:t>
            </a:r>
            <a:r>
              <a:rPr kumimoji="1" lang="en-US" altLang="zh-CN"/>
              <a:t>prepare</a:t>
            </a:r>
            <a:r>
              <a:rPr kumimoji="1" lang="zh-CN" altLang="en-US"/>
              <a:t>，创建这个线程的</a:t>
            </a:r>
            <a:r>
              <a:rPr kumimoji="1" lang="en-US" altLang="zh-CN"/>
              <a:t>looper</a:t>
            </a:r>
            <a:r>
              <a:rPr kumimoji="1" lang="zh-CN" altLang="en-US"/>
              <a:t>，然后再存到这个</a:t>
            </a:r>
            <a:r>
              <a:rPr kumimoji="1" lang="en-US" altLang="zh-CN"/>
              <a:t>ThreadLocal</a:t>
            </a:r>
            <a:r>
              <a:rPr kumimoji="1" lang="zh-CN" altLang="en-US"/>
              <a:t>里，这个</a:t>
            </a:r>
            <a:r>
              <a:rPr kumimoji="1" lang="en-US" altLang="zh-CN"/>
              <a:t>threadLocal</a:t>
            </a:r>
            <a:r>
              <a:rPr kumimoji="1" lang="zh-CN" altLang="en-US"/>
              <a:t>就是线程私有的一个</a:t>
            </a:r>
            <a:r>
              <a:rPr kumimoji="1" lang="en-US" altLang="zh-CN"/>
              <a:t>map</a:t>
            </a:r>
            <a:r>
              <a:rPr kumimoji="1" lang="zh-CN" altLang="en-US"/>
              <a:t>，不跟别的线程共享的。</a:t>
            </a:r>
            <a:endParaRPr kumimoji="1" lang="en-US" altLang="zh-CN"/>
          </a:p>
          <a:p>
            <a:r>
              <a:rPr kumimoji="1" lang="zh-CN" altLang="en-US"/>
              <a:t>然后锁住整个</a:t>
            </a:r>
            <a:r>
              <a:rPr kumimoji="1" lang="en-US" altLang="zh-CN"/>
              <a:t>Looper</a:t>
            </a:r>
            <a:r>
              <a:rPr kumimoji="1" lang="zh-CN" altLang="en-US"/>
              <a:t>类，在这里面设置</a:t>
            </a:r>
            <a:r>
              <a:rPr kumimoji="1" lang="en-US" altLang="zh-CN"/>
              <a:t>sMainLooper</a:t>
            </a:r>
            <a:r>
              <a:rPr kumimoji="1" lang="zh-CN" altLang="en-US"/>
              <a:t>。</a:t>
            </a:r>
            <a:endParaRPr kumimoji="1" lang="en-US" altLang="zh-CN"/>
          </a:p>
          <a:p>
            <a:r>
              <a:rPr kumimoji="1" lang="zh-CN" altLang="en-US"/>
              <a:t>这个</a:t>
            </a:r>
            <a:r>
              <a:rPr kumimoji="1" lang="en-US" altLang="zh-CN"/>
              <a:t>sMainLooper</a:t>
            </a:r>
            <a:r>
              <a:rPr kumimoji="1" lang="zh-CN" altLang="en-US"/>
              <a:t>是</a:t>
            </a:r>
            <a:r>
              <a:rPr kumimoji="1" lang="en-US" altLang="zh-CN"/>
              <a:t>Looper</a:t>
            </a:r>
            <a:r>
              <a:rPr kumimoji="1" lang="zh-CN" altLang="en-US"/>
              <a:t>的静态变量，如果重复设置是会抛异常的，</a:t>
            </a:r>
            <a:endParaRPr kumimoji="1" lang="en-US" altLang="zh-CN"/>
          </a:p>
          <a:p>
            <a:r>
              <a:rPr kumimoji="1" lang="zh-CN" altLang="en-US"/>
              <a:t>我们平时调的</a:t>
            </a:r>
            <a:r>
              <a:rPr kumimoji="1" lang="en-US" altLang="zh-CN"/>
              <a:t>Looper.getMainLooper</a:t>
            </a:r>
            <a:r>
              <a:rPr kumimoji="1" lang="zh-CN" altLang="en-US"/>
              <a:t>就是返回这个</a:t>
            </a:r>
            <a:r>
              <a:rPr kumimoji="1" lang="en-US" altLang="zh-CN"/>
              <a:t>sMainLooper</a:t>
            </a:r>
            <a:r>
              <a:rPr kumimoji="1" lang="zh-CN" altLang="en-US"/>
              <a:t>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另外我们注意到创建</a:t>
            </a:r>
            <a:r>
              <a:rPr kumimoji="1" lang="en-US" altLang="zh-CN"/>
              <a:t>Looper</a:t>
            </a:r>
            <a:r>
              <a:rPr kumimoji="1" lang="zh-CN" altLang="en-US"/>
              <a:t>的时候，传入了一个</a:t>
            </a:r>
            <a:r>
              <a:rPr kumimoji="1" lang="en-US" altLang="zh-CN"/>
              <a:t>quitAllowed</a:t>
            </a:r>
            <a:r>
              <a:rPr kumimoji="1" lang="zh-CN" altLang="en-US"/>
              <a:t>变量，这个变量，从名字上就能知道，表示是否允许退出。我们平时普通的线程在</a:t>
            </a:r>
            <a:r>
              <a:rPr kumimoji="1" lang="en-US" altLang="zh-CN"/>
              <a:t>prepare</a:t>
            </a:r>
            <a:r>
              <a:rPr kumimoji="1" lang="zh-CN" altLang="en-US"/>
              <a:t>的时候是没带任何参数的，其实就是允许退出的。也就是说允许你调用</a:t>
            </a:r>
            <a:r>
              <a:rPr kumimoji="1" lang="en-US" altLang="zh-CN"/>
              <a:t>Looper.quit</a:t>
            </a:r>
            <a:r>
              <a:rPr kumimoji="1" lang="zh-CN" altLang="en-US"/>
              <a:t>。只有主线程享有不退出的特权。如果你拿主线程的</a:t>
            </a:r>
            <a:r>
              <a:rPr kumimoji="1" lang="en-US" altLang="zh-CN"/>
              <a:t>looper</a:t>
            </a:r>
            <a:r>
              <a:rPr kumimoji="1" lang="zh-CN" altLang="en-US"/>
              <a:t>退出的话会抛异常。</a:t>
            </a:r>
            <a:endParaRPr kumimoji="1" lang="en-US" altLang="zh-CN"/>
          </a:p>
          <a:p>
            <a:r>
              <a:rPr kumimoji="1" lang="zh-CN" altLang="en-US"/>
              <a:t>如果不信的话呢可以试一下。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好了，我们搞清楚了主线程是怎么启动的，也就是</a:t>
            </a:r>
            <a:r>
              <a:rPr kumimoji="1" lang="en-US" altLang="zh-CN"/>
              <a:t>UI</a:t>
            </a:r>
            <a:r>
              <a:rPr kumimoji="1" lang="zh-CN" altLang="en-US"/>
              <a:t>线程是怎么启动的，好像回答这个面试问题是够了，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但是真的够了吗，虽然主线程和</a:t>
            </a:r>
            <a:r>
              <a:rPr kumimoji="1" lang="en-US" altLang="zh-CN"/>
              <a:t>UI</a:t>
            </a:r>
            <a:r>
              <a:rPr kumimoji="1" lang="zh-CN" altLang="en-US"/>
              <a:t>线程它是一个线程，但是别人为什么不问主线程是怎么启动的，而要问你</a:t>
            </a:r>
            <a:r>
              <a:rPr kumimoji="1" lang="en-US" altLang="zh-CN"/>
              <a:t>UI</a:t>
            </a:r>
            <a:r>
              <a:rPr kumimoji="1" lang="zh-CN" altLang="en-US"/>
              <a:t>线程是怎么启动的呢？这里面还是有一点深意，需要我们再深入地思考一下。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我们先看看这么几个问题？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4F66B-52F5-694F-ACD0-D48B094DC9A7}" type="slidenum">
              <a:rPr lang="en-US" altLang="zh-CN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6212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第一个问题，</a:t>
            </a:r>
            <a:r>
              <a:rPr kumimoji="1" lang="en-US" altLang="zh-CN"/>
              <a:t>UI</a:t>
            </a:r>
            <a:r>
              <a:rPr kumimoji="1" lang="zh-CN" altLang="en-US"/>
              <a:t>线程为什么是主线程。</a:t>
            </a:r>
            <a:endParaRPr kumimoji="1" lang="en-US" altLang="zh-CN"/>
          </a:p>
          <a:p>
            <a:r>
              <a:rPr kumimoji="1" lang="zh-CN" altLang="en-US"/>
              <a:t>第二个问题，</a:t>
            </a:r>
            <a:r>
              <a:rPr kumimoji="1" lang="en-US" altLang="zh-CN"/>
              <a:t>UI</a:t>
            </a:r>
            <a:r>
              <a:rPr kumimoji="1" lang="zh-CN" altLang="en-US"/>
              <a:t>线程可以不是主线程么？</a:t>
            </a:r>
            <a:endParaRPr kumimoji="1" lang="en-US" altLang="zh-CN"/>
          </a:p>
          <a:p>
            <a:r>
              <a:rPr kumimoji="1" lang="zh-CN" altLang="en-US"/>
              <a:t>第三个问题，一个应用可以有多个</a:t>
            </a:r>
            <a:r>
              <a:rPr kumimoji="1" lang="en-US" altLang="zh-CN"/>
              <a:t>UI</a:t>
            </a:r>
            <a:r>
              <a:rPr kumimoji="1" lang="zh-CN" altLang="en-US"/>
              <a:t>线程么？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这几个问题其实说起来都是相通的，你搞清楚了一个问题，其它的问题也会有答案了。</a:t>
            </a:r>
            <a:endParaRPr kumimoji="1" lang="en-US" altLang="zh-CN"/>
          </a:p>
          <a:p>
            <a:r>
              <a:rPr kumimoji="1" lang="zh-CN" altLang="en-US"/>
              <a:t>我们就重点研究第一个问题，</a:t>
            </a:r>
            <a:r>
              <a:rPr kumimoji="1" lang="en-US" altLang="zh-CN"/>
              <a:t>UI</a:t>
            </a:r>
            <a:r>
              <a:rPr kumimoji="1" lang="zh-CN" altLang="en-US"/>
              <a:t>线程为什么是主线程？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#</a:t>
            </a:r>
            <a:r>
              <a:rPr kumimoji="1" lang="zh-CN" altLang="en-US"/>
              <a:t> 以下略过</a:t>
            </a: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我们前面说过，对于</a:t>
            </a:r>
            <a:r>
              <a:rPr kumimoji="1" lang="en-US" altLang="zh-CN"/>
              <a:t>UI</a:t>
            </a:r>
            <a:r>
              <a:rPr kumimoji="1" lang="zh-CN" altLang="en-US"/>
              <a:t>来说，只要保证是单线程的就行了，不用上锁就好。然后呢秉持着</a:t>
            </a:r>
            <a:r>
              <a:rPr kumimoji="1" lang="en-US" altLang="zh-CN"/>
              <a:t>UI</a:t>
            </a:r>
            <a:r>
              <a:rPr kumimoji="1" lang="zh-CN" altLang="en-US"/>
              <a:t>组件是谁创建，谁访问的原则，其它人要访问，就发请求到这个线程的消息队列，由这个线程统一来处理就好了。这个是我个人的看法。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这个是肯定的，比如说啊，</a:t>
            </a:r>
            <a:r>
              <a:rPr kumimoji="1" lang="en-US" altLang="zh-CN"/>
              <a:t>SurfaceView</a:t>
            </a:r>
            <a:r>
              <a:rPr kumimoji="1" lang="zh-CN" altLang="en-US"/>
              <a:t>里边渲染是单独开的一个线程，这个算是除了主线程之外的另一个</a:t>
            </a:r>
            <a:r>
              <a:rPr kumimoji="1" lang="en-US" altLang="zh-CN"/>
              <a:t>UI</a:t>
            </a:r>
            <a:r>
              <a:rPr kumimoji="1" lang="zh-CN" altLang="en-US"/>
              <a:t>线程了吧。不过</a:t>
            </a:r>
            <a:r>
              <a:rPr kumimoji="1" lang="en-US" altLang="zh-CN"/>
              <a:t>SurfaceView</a:t>
            </a:r>
            <a:r>
              <a:rPr kumimoji="1" lang="zh-CN" altLang="en-US"/>
              <a:t>比较特殊，他是不带控件和触摸事件的，而且单独享用一个</a:t>
            </a:r>
            <a:r>
              <a:rPr kumimoji="1" lang="en-US" altLang="zh-CN"/>
              <a:t>surface</a:t>
            </a:r>
            <a:r>
              <a:rPr kumimoji="1" lang="zh-CN" altLang="en-US"/>
              <a:t>。</a:t>
            </a:r>
            <a:endParaRPr kumimoji="1" lang="en-US" altLang="zh-CN"/>
          </a:p>
          <a:p>
            <a:r>
              <a:rPr kumimoji="1" lang="zh-CN" altLang="en-US"/>
              <a:t>那对于这种普通</a:t>
            </a:r>
            <a:r>
              <a:rPr kumimoji="1" lang="en-US" altLang="zh-CN"/>
              <a:t>UI</a:t>
            </a:r>
            <a:r>
              <a:rPr kumimoji="1" lang="zh-CN" altLang="en-US"/>
              <a:t>的，可以有多个</a:t>
            </a:r>
            <a:r>
              <a:rPr kumimoji="1" lang="en-US" altLang="zh-CN"/>
              <a:t>UI</a:t>
            </a:r>
            <a:r>
              <a:rPr kumimoji="1" lang="zh-CN" altLang="en-US"/>
              <a:t>线程么？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4F66B-52F5-694F-ACD0-D48B094DC9A7}" type="slidenum">
              <a:rPr lang="en-US" altLang="zh-CN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6047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3D4C-9868-764D-8A3C-BF08A55AAA73}" type="datetimeFigureOut">
              <a:rPr lang="en-US" altLang="zh-CN"/>
              <a:t>3/2/19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DF5C-162E-BF4A-8BD0-AFB8D2E6BB47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900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3D4C-9868-764D-8A3C-BF08A55AAA73}" type="datetimeFigureOut">
              <a:rPr lang="en-US" altLang="zh-CN"/>
              <a:t>3/2/19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DF5C-162E-BF4A-8BD0-AFB8D2E6BB47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9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3D4C-9868-764D-8A3C-BF08A55AAA73}" type="datetimeFigureOut">
              <a:rPr lang="en-US" altLang="zh-CN"/>
              <a:t>3/2/19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DF5C-162E-BF4A-8BD0-AFB8D2E6BB47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477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3D4C-9868-764D-8A3C-BF08A55AAA73}" type="datetimeFigureOut">
              <a:rPr lang="en-US" altLang="zh-CN"/>
              <a:t>3/2/19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DF5C-162E-BF4A-8BD0-AFB8D2E6BB47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14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3D4C-9868-764D-8A3C-BF08A55AAA73}" type="datetimeFigureOut">
              <a:rPr lang="en-US" altLang="zh-CN"/>
              <a:t>3/2/19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DF5C-162E-BF4A-8BD0-AFB8D2E6BB47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145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3D4C-9868-764D-8A3C-BF08A55AAA73}" type="datetimeFigureOut">
              <a:rPr lang="en-US" altLang="zh-CN"/>
              <a:t>3/2/19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DF5C-162E-BF4A-8BD0-AFB8D2E6BB47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747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3D4C-9868-764D-8A3C-BF08A55AAA73}" type="datetimeFigureOut">
              <a:rPr lang="en-US" altLang="zh-CN"/>
              <a:t>3/2/19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DF5C-162E-BF4A-8BD0-AFB8D2E6BB47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215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3D4C-9868-764D-8A3C-BF08A55AAA73}" type="datetimeFigureOut">
              <a:rPr lang="en-US" altLang="zh-CN"/>
              <a:t>3/2/19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DF5C-162E-BF4A-8BD0-AFB8D2E6BB47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612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3D4C-9868-764D-8A3C-BF08A55AAA73}" type="datetimeFigureOut">
              <a:rPr lang="en-US" altLang="zh-CN"/>
              <a:t>3/2/19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DF5C-162E-BF4A-8BD0-AFB8D2E6BB47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941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3D4C-9868-764D-8A3C-BF08A55AAA73}" type="datetimeFigureOut">
              <a:rPr lang="en-US" altLang="zh-CN"/>
              <a:t>3/2/19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DF5C-162E-BF4A-8BD0-AFB8D2E6BB47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273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3D4C-9868-764D-8A3C-BF08A55AAA73}" type="datetimeFigureOut">
              <a:rPr lang="en-US" altLang="zh-CN"/>
              <a:t>3/2/19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DF5C-162E-BF4A-8BD0-AFB8D2E6BB47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509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73D4C-9868-764D-8A3C-BF08A55AAA73}" type="datetimeFigureOut">
              <a:rPr lang="en-US" altLang="zh-CN"/>
              <a:t>3/2/19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6DF5C-162E-BF4A-8BD0-AFB8D2E6BB47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027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F854D-E44D-3C42-ADF8-203808DE9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98102"/>
            <a:ext cx="6858000" cy="547297"/>
          </a:xfrm>
        </p:spPr>
        <p:txBody>
          <a:bodyPr anchor="ctr">
            <a:normAutofit/>
          </a:bodyPr>
          <a:lstStyle/>
          <a:p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应用的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线程是怎么启动的？</a:t>
            </a:r>
          </a:p>
        </p:txBody>
      </p:sp>
    </p:spTree>
    <p:extLst>
      <p:ext uri="{BB962C8B-B14F-4D97-AF65-F5344CB8AC3E}">
        <p14:creationId xmlns:p14="http://schemas.microsoft.com/office/powerpoint/2010/main" val="2687375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7BC01-0162-4D4C-903F-7829BE2B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线程为什么是主线程？</a:t>
            </a:r>
            <a:endParaRPr kumimoji="1" lang="zh-CN" altLang="en-US" sz="3000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8A8BD-B7E1-C747-8EF3-54D53D707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Activity.runOnUiThread(Runnable)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View.post(Runnable)</a:t>
            </a:r>
          </a:p>
        </p:txBody>
      </p:sp>
    </p:spTree>
    <p:extLst>
      <p:ext uri="{BB962C8B-B14F-4D97-AF65-F5344CB8AC3E}">
        <p14:creationId xmlns:p14="http://schemas.microsoft.com/office/powerpoint/2010/main" val="257995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4736B2-EA8A-FB47-8E3B-4301A1224AB0}"/>
              </a:ext>
            </a:extLst>
          </p:cNvPr>
          <p:cNvSpPr/>
          <p:nvPr/>
        </p:nvSpPr>
        <p:spPr>
          <a:xfrm>
            <a:off x="391886" y="557491"/>
            <a:ext cx="5072743" cy="2031325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final void </a:t>
            </a:r>
            <a:r>
              <a:rPr lang="en-US" altLang="zh-CN" sz="18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runOnUiThread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(Runnable action) {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(Thread.</a:t>
            </a:r>
            <a:r>
              <a:rPr lang="en-US" altLang="zh-CN" sz="18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currentThread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() != </a:t>
            </a:r>
            <a:r>
              <a:rPr lang="en-US" altLang="zh-CN" sz="18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mUiThread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8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mHandler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.post(action)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} 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else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action.run()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89B28A-7ABB-3349-AEBA-5031E157AD37}"/>
              </a:ext>
            </a:extLst>
          </p:cNvPr>
          <p:cNvSpPr/>
          <p:nvPr/>
        </p:nvSpPr>
        <p:spPr>
          <a:xfrm>
            <a:off x="391886" y="3145908"/>
            <a:ext cx="4572000" cy="1477328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final void </a:t>
            </a:r>
            <a:r>
              <a:rPr lang="en-US" altLang="zh-CN" sz="18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attach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(Context context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…)</a:t>
            </a:r>
            <a:r>
              <a:rPr lang="zh-CN" altLang="en-US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</a:p>
          <a:p>
            <a:r>
              <a:rPr lang="zh-CN" altLang="en-US" sz="18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endParaRPr lang="en-US" altLang="zh-CN" sz="1800">
              <a:solidFill>
                <a:srgbClr val="CC783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8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mUiThread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= Thread.</a:t>
            </a:r>
            <a:r>
              <a:rPr lang="en-US" altLang="zh-CN" sz="18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currentThread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r>
              <a:rPr lang="zh-CN" altLang="en-US" sz="18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endParaRPr lang="en-US" altLang="zh-CN" sz="1800">
              <a:solidFill>
                <a:srgbClr val="CC783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8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9E3604-F308-0242-9283-748702F81C5D}"/>
              </a:ext>
            </a:extLst>
          </p:cNvPr>
          <p:cNvSpPr/>
          <p:nvPr/>
        </p:nvSpPr>
        <p:spPr>
          <a:xfrm>
            <a:off x="4148060" y="1873074"/>
            <a:ext cx="4687502" cy="369332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final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Handler </a:t>
            </a:r>
            <a:r>
              <a:rPr lang="en-US" altLang="zh-CN" sz="18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mHandler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Handler()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zh-CN" altLang="en-US" sz="1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A4A7E86A-F402-7344-8E2D-E45057E3DB7E}"/>
              </a:ext>
            </a:extLst>
          </p:cNvPr>
          <p:cNvCxnSpPr/>
          <p:nvPr/>
        </p:nvCxnSpPr>
        <p:spPr>
          <a:xfrm>
            <a:off x="1937657" y="1415143"/>
            <a:ext cx="2144486" cy="67491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B2174FC-5427-4648-A875-B57EA6547655}"/>
              </a:ext>
            </a:extLst>
          </p:cNvPr>
          <p:cNvSpPr/>
          <p:nvPr/>
        </p:nvSpPr>
        <p:spPr>
          <a:xfrm>
            <a:off x="5921829" y="3145908"/>
            <a:ext cx="2694456" cy="369332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performLaunchActivity</a:t>
            </a:r>
            <a:endParaRPr lang="zh-CN" altLang="en-US" sz="18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BCC438B6-B4C4-3A42-BA5B-7725D81173FF}"/>
              </a:ext>
            </a:extLst>
          </p:cNvPr>
          <p:cNvCxnSpPr/>
          <p:nvPr/>
        </p:nvCxnSpPr>
        <p:spPr>
          <a:xfrm flipH="1">
            <a:off x="5072744" y="3330574"/>
            <a:ext cx="751114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E2D61A7-D500-E249-BCC1-DC126AACFCE6}"/>
              </a:ext>
            </a:extLst>
          </p:cNvPr>
          <p:cNvSpPr/>
          <p:nvPr/>
        </p:nvSpPr>
        <p:spPr>
          <a:xfrm>
            <a:off x="5921829" y="4084135"/>
            <a:ext cx="2694456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80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handleLaunchActivity</a:t>
            </a:r>
            <a:endParaRPr lang="zh-CN" altLang="en-US" sz="18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646F8D07-2064-3945-8650-ED98C796E7F9}"/>
              </a:ext>
            </a:extLst>
          </p:cNvPr>
          <p:cNvCxnSpPr>
            <a:cxnSpLocks/>
          </p:cNvCxnSpPr>
          <p:nvPr/>
        </p:nvCxnSpPr>
        <p:spPr>
          <a:xfrm flipV="1">
            <a:off x="7269057" y="3546414"/>
            <a:ext cx="0" cy="49142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87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22ECCB94-92B3-7448-8F1C-D162F9D27D33}"/>
              </a:ext>
            </a:extLst>
          </p:cNvPr>
          <p:cNvCxnSpPr>
            <a:cxnSpLocks/>
          </p:cNvCxnSpPr>
          <p:nvPr/>
        </p:nvCxnSpPr>
        <p:spPr>
          <a:xfrm>
            <a:off x="707569" y="2571750"/>
            <a:ext cx="1609067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3624328-6471-714A-B48A-5B985C002BEB}"/>
              </a:ext>
            </a:extLst>
          </p:cNvPr>
          <p:cNvSpPr txBox="1"/>
          <p:nvPr/>
        </p:nvSpPr>
        <p:spPr>
          <a:xfrm>
            <a:off x="677409" y="2147207"/>
            <a:ext cx="1602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Zygote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fork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7DAD17-CD71-FA49-BFB5-1A2ACE00E3C0}"/>
              </a:ext>
            </a:extLst>
          </p:cNvPr>
          <p:cNvSpPr/>
          <p:nvPr/>
        </p:nvSpPr>
        <p:spPr>
          <a:xfrm>
            <a:off x="2383035" y="1058636"/>
            <a:ext cx="1480457" cy="30262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89B0AF-603E-2541-822B-63A5F0964682}"/>
              </a:ext>
            </a:extLst>
          </p:cNvPr>
          <p:cNvSpPr/>
          <p:nvPr/>
        </p:nvSpPr>
        <p:spPr>
          <a:xfrm>
            <a:off x="6173138" y="1058636"/>
            <a:ext cx="1480457" cy="30262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AMS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A3405556-A60F-BB40-91FE-6317AABBB228}"/>
              </a:ext>
            </a:extLst>
          </p:cNvPr>
          <p:cNvCxnSpPr>
            <a:cxnSpLocks/>
          </p:cNvCxnSpPr>
          <p:nvPr/>
        </p:nvCxnSpPr>
        <p:spPr>
          <a:xfrm>
            <a:off x="3985108" y="1820636"/>
            <a:ext cx="2056708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0672C38-932F-5C47-9A68-0D5B623A6020}"/>
              </a:ext>
            </a:extLst>
          </p:cNvPr>
          <p:cNvSpPr txBox="1"/>
          <p:nvPr/>
        </p:nvSpPr>
        <p:spPr>
          <a:xfrm>
            <a:off x="4360439" y="142052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我启动好了</a:t>
            </a: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3F334B81-B031-FC46-84FB-B439467C34CE}"/>
              </a:ext>
            </a:extLst>
          </p:cNvPr>
          <p:cNvCxnSpPr>
            <a:cxnSpLocks/>
          </p:cNvCxnSpPr>
          <p:nvPr/>
        </p:nvCxnSpPr>
        <p:spPr>
          <a:xfrm flipH="1">
            <a:off x="3985109" y="2460535"/>
            <a:ext cx="2056707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5EE7744-399A-BE43-BBB4-DEE015C3D8D5}"/>
              </a:ext>
            </a:extLst>
          </p:cNvPr>
          <p:cNvSpPr txBox="1"/>
          <p:nvPr/>
        </p:nvSpPr>
        <p:spPr>
          <a:xfrm>
            <a:off x="3941561" y="2060120"/>
            <a:ext cx="2100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157561B4-049D-A14B-9720-981795153227}"/>
              </a:ext>
            </a:extLst>
          </p:cNvPr>
          <p:cNvCxnSpPr>
            <a:cxnSpLocks/>
          </p:cNvCxnSpPr>
          <p:nvPr/>
        </p:nvCxnSpPr>
        <p:spPr>
          <a:xfrm flipH="1">
            <a:off x="3985109" y="3141253"/>
            <a:ext cx="2039972" cy="508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1177AE8-A604-294E-BC6D-55E6070C5F37}"/>
              </a:ext>
            </a:extLst>
          </p:cNvPr>
          <p:cNvSpPr txBox="1"/>
          <p:nvPr/>
        </p:nvSpPr>
        <p:spPr>
          <a:xfrm>
            <a:off x="4289907" y="2767693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启动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412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animBg="1"/>
      <p:bldP spid="5" grpId="0" animBg="1"/>
      <p:bldP spid="11" grpId="0"/>
      <p:bldP spid="14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5C4D87E-6C96-E645-A7A6-ED79DA0282EB}"/>
              </a:ext>
            </a:extLst>
          </p:cNvPr>
          <p:cNvSpPr/>
          <p:nvPr/>
        </p:nvSpPr>
        <p:spPr>
          <a:xfrm>
            <a:off x="1502229" y="1066796"/>
            <a:ext cx="6139543" cy="300990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 lIns="270000" tIns="118800" rIns="270000" bIns="118800">
            <a:spAutoFit/>
          </a:bodyPr>
          <a:lstStyle/>
          <a:p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boolean </a:t>
            </a:r>
            <a:r>
              <a:rPr lang="en-US" altLang="zh-CN" sz="20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post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(Runnable action) {</a:t>
            </a:r>
            <a:b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final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AttachInfo attachInfo = </a:t>
            </a:r>
            <a:r>
              <a:rPr lang="en-US" altLang="zh-CN" sz="20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mAttachInfo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(attachInfo != 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attachInfo.</a:t>
            </a:r>
            <a:r>
              <a:rPr lang="en-US" altLang="zh-CN" sz="20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mHandler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.post(action)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20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// Assume that post will succeed later</a:t>
            </a:r>
            <a:br>
              <a:rPr lang="en-US" altLang="zh-CN" sz="20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ViewRootImpl.</a:t>
            </a:r>
            <a:r>
              <a:rPr lang="en-US" altLang="zh-CN" sz="20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getRunQueue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().post(action)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true;</a:t>
            </a:r>
            <a:b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A05646-A6D8-6F41-8F91-B1CB0ABE68DD}"/>
              </a:ext>
            </a:extLst>
          </p:cNvPr>
          <p:cNvSpPr txBox="1"/>
          <p:nvPr/>
        </p:nvSpPr>
        <p:spPr>
          <a:xfrm>
            <a:off x="6689427" y="717823"/>
            <a:ext cx="1904689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ViewRootImpl</a:t>
            </a:r>
            <a:endParaRPr kumimoji="1" lang="zh-CN" altLang="en-US" sz="20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2D5C256A-542F-C949-AD29-621F27EC1777}"/>
              </a:ext>
            </a:extLst>
          </p:cNvPr>
          <p:cNvCxnSpPr>
            <a:cxnSpLocks/>
          </p:cNvCxnSpPr>
          <p:nvPr/>
        </p:nvCxnSpPr>
        <p:spPr>
          <a:xfrm flipV="1">
            <a:off x="6357257" y="1153886"/>
            <a:ext cx="729343" cy="99711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8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2317864-18B7-0645-BC02-22035FF5094B}"/>
              </a:ext>
            </a:extLst>
          </p:cNvPr>
          <p:cNvSpPr/>
          <p:nvPr/>
        </p:nvSpPr>
        <p:spPr>
          <a:xfrm>
            <a:off x="217715" y="561552"/>
            <a:ext cx="8708570" cy="1477328"/>
          </a:xfrm>
          <a:prstGeom prst="rect">
            <a:avLst/>
          </a:prstGeom>
          <a:ln w="22225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80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android.view.ViewRootImpl$CalledFromWrongThreadException: </a:t>
            </a:r>
            <a:endParaRPr lang="en-US" altLang="zh-CN" sz="180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80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Only the original thread that created a view hierarchy can touch its views.</a:t>
            </a:r>
          </a:p>
          <a:p>
            <a:r>
              <a:rPr lang="zh-CN" altLang="en-US" sz="180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at android.view.ViewRootImpl.checkThread(ViewRootImpl.java:7390)</a:t>
            </a:r>
          </a:p>
          <a:p>
            <a:r>
              <a:rPr lang="zh-CN" altLang="en-US" sz="180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at android.view.ViewRootImpl.requestLayout(ViewRootImpl.java:1191)</a:t>
            </a:r>
          </a:p>
          <a:p>
            <a:r>
              <a:rPr lang="zh-CN" altLang="en-US" sz="180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at android.view.View.requestLayout(View.java:21948)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6F912A-C470-E144-8070-6E64FD82CA07}"/>
              </a:ext>
            </a:extLst>
          </p:cNvPr>
          <p:cNvSpPr/>
          <p:nvPr/>
        </p:nvSpPr>
        <p:spPr>
          <a:xfrm>
            <a:off x="217715" y="2723748"/>
            <a:ext cx="8708570" cy="1754326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  <a:r>
              <a:rPr lang="en-US" altLang="zh-CN" sz="18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checkThread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8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mThread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!= Thread.</a:t>
            </a:r>
            <a:r>
              <a:rPr lang="en-US" altLang="zh-CN" sz="18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currentThread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()) {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throw new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CalledFromWrongThreadException(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CN" sz="1800">
                <a:solidFill>
                  <a:srgbClr val="6A875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"Only the original thread that created a view hierarchy can touch its views."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542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8A6469-BCBB-C946-83AC-632FFD76DB43}"/>
              </a:ext>
            </a:extLst>
          </p:cNvPr>
          <p:cNvSpPr/>
          <p:nvPr/>
        </p:nvSpPr>
        <p:spPr>
          <a:xfrm>
            <a:off x="2166257" y="422686"/>
            <a:ext cx="4811486" cy="4354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ViewRootImpl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的构造函数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04A979-EFF8-F047-A008-886C1EFDF54D}"/>
              </a:ext>
            </a:extLst>
          </p:cNvPr>
          <p:cNvSpPr/>
          <p:nvPr/>
        </p:nvSpPr>
        <p:spPr>
          <a:xfrm>
            <a:off x="2166258" y="1501520"/>
            <a:ext cx="4811486" cy="4354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WindowManagerGlobal.addView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EA6366A-3D16-4C48-B25F-D17414B256C5}"/>
              </a:ext>
            </a:extLst>
          </p:cNvPr>
          <p:cNvSpPr/>
          <p:nvPr/>
        </p:nvSpPr>
        <p:spPr>
          <a:xfrm>
            <a:off x="2166258" y="2580354"/>
            <a:ext cx="4811486" cy="4354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WindowManagerImpl.addView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4FEC03A-47E6-F040-B8CB-5FC0D9E7DE98}"/>
              </a:ext>
            </a:extLst>
          </p:cNvPr>
          <p:cNvSpPr/>
          <p:nvPr/>
        </p:nvSpPr>
        <p:spPr>
          <a:xfrm>
            <a:off x="2166257" y="3659187"/>
            <a:ext cx="4811487" cy="4354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ActivityThread.handleResumeActivity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94400CC2-71F5-C745-B2EA-A215BD5D4877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936885"/>
            <a:ext cx="1" cy="48718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8A911A8D-782E-9443-9325-7BA82E230DB5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2002419"/>
            <a:ext cx="2" cy="50396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816F876E-8126-D242-96BD-629F90454D1C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3072984"/>
            <a:ext cx="2" cy="55147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B53284AB-B0AA-8444-8554-58A216A7750B}"/>
              </a:ext>
            </a:extLst>
          </p:cNvPr>
          <p:cNvSpPr/>
          <p:nvPr/>
        </p:nvSpPr>
        <p:spPr>
          <a:xfrm>
            <a:off x="858644" y="4437298"/>
            <a:ext cx="7426713" cy="400110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刷新</a:t>
            </a:r>
            <a:r>
              <a:rPr kumimoji="1" lang="en-US" altLang="zh-CN" sz="2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kumimoji="1" lang="zh-CN" altLang="en-US" sz="2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必须在对应</a:t>
            </a:r>
            <a:r>
              <a:rPr kumimoji="1" lang="en-US" altLang="zh-CN" sz="2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ViewRootImpl</a:t>
            </a:r>
            <a:r>
              <a:rPr kumimoji="1" lang="zh-CN" altLang="en-US" sz="2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对象创建的时候所在的线程！</a:t>
            </a:r>
            <a:endParaRPr kumimoji="1" lang="en-US" altLang="zh-CN" sz="20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837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9" grpId="0" animBg="1"/>
      <p:bldP spid="11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1A0D7-E884-8545-9F50-B1026DBA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D66F09-2C6C-C849-B17D-E431DDD0C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对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来说，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线程就是主线程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对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view</a:t>
            </a:r>
            <a:r>
              <a:rPr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来说，他的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线程是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ViewRootImpl</a:t>
            </a:r>
            <a:r>
              <a:rPr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创建时所在的线程</a:t>
            </a:r>
            <a:endParaRPr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刷新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必须在对应的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ViewRootImpl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对象创建时所在的线程</a:t>
            </a:r>
          </a:p>
        </p:txBody>
      </p:sp>
    </p:spTree>
    <p:extLst>
      <p:ext uri="{BB962C8B-B14F-4D97-AF65-F5344CB8AC3E}">
        <p14:creationId xmlns:p14="http://schemas.microsoft.com/office/powerpoint/2010/main" val="305577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26DADD8-0344-EE4F-AAB0-888BFF5EF31B}"/>
              </a:ext>
            </a:extLst>
          </p:cNvPr>
          <p:cNvSpPr/>
          <p:nvPr/>
        </p:nvSpPr>
        <p:spPr>
          <a:xfrm>
            <a:off x="1491342" y="1587246"/>
            <a:ext cx="2188029" cy="8665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ViewRootImpl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8FD269-C5FF-1C4A-B952-D086A852B936}"/>
              </a:ext>
            </a:extLst>
          </p:cNvPr>
          <p:cNvSpPr/>
          <p:nvPr/>
        </p:nvSpPr>
        <p:spPr>
          <a:xfrm>
            <a:off x="1491342" y="3278805"/>
            <a:ext cx="2188029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DecorView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E4A750-EC64-DA4D-AD36-3C5947690B8F}"/>
              </a:ext>
            </a:extLst>
          </p:cNvPr>
          <p:cNvSpPr/>
          <p:nvPr/>
        </p:nvSpPr>
        <p:spPr>
          <a:xfrm>
            <a:off x="6204857" y="1273629"/>
            <a:ext cx="2188029" cy="14151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WMS</a:t>
            </a: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A170D4DC-8152-8544-ABA0-7503297491E2}"/>
              </a:ext>
            </a:extLst>
          </p:cNvPr>
          <p:cNvCxnSpPr>
            <a:cxnSpLocks/>
          </p:cNvCxnSpPr>
          <p:nvPr/>
        </p:nvCxnSpPr>
        <p:spPr>
          <a:xfrm>
            <a:off x="4060373" y="1785257"/>
            <a:ext cx="2042593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00E285E-EB9E-9E43-90CA-629FEFDF2ECF}"/>
              </a:ext>
            </a:extLst>
          </p:cNvPr>
          <p:cNvSpPr txBox="1"/>
          <p:nvPr/>
        </p:nvSpPr>
        <p:spPr>
          <a:xfrm>
            <a:off x="3967478" y="1375784"/>
            <a:ext cx="2199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IWindowSession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1DD5C540-2516-2D47-857F-CFA31A59D1A1}"/>
              </a:ext>
            </a:extLst>
          </p:cNvPr>
          <p:cNvCxnSpPr>
            <a:cxnSpLocks/>
          </p:cNvCxnSpPr>
          <p:nvPr/>
        </p:nvCxnSpPr>
        <p:spPr>
          <a:xfrm flipH="1">
            <a:off x="4060373" y="2324028"/>
            <a:ext cx="2042593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8C01E0F-1F5B-DF4B-82C6-A084FA56AB0B}"/>
              </a:ext>
            </a:extLst>
          </p:cNvPr>
          <p:cNvSpPr txBox="1"/>
          <p:nvPr/>
        </p:nvSpPr>
        <p:spPr>
          <a:xfrm>
            <a:off x="4495799" y="1910371"/>
            <a:ext cx="1277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IWindow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27EF3F6-183B-8046-83CC-B33E976460CB}"/>
              </a:ext>
            </a:extLst>
          </p:cNvPr>
          <p:cNvSpPr/>
          <p:nvPr/>
        </p:nvSpPr>
        <p:spPr>
          <a:xfrm>
            <a:off x="1230084" y="587829"/>
            <a:ext cx="2699657" cy="39515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0C60C17-A9DE-7744-B278-D52F85D60C0D}"/>
              </a:ext>
            </a:extLst>
          </p:cNvPr>
          <p:cNvSpPr txBox="1"/>
          <p:nvPr/>
        </p:nvSpPr>
        <p:spPr>
          <a:xfrm>
            <a:off x="1230084" y="586888"/>
            <a:ext cx="2704279" cy="40011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</a:t>
            </a:r>
            <a:endParaRPr kumimoji="1" lang="zh-CN" altLang="en-US" sz="20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FD96977F-9EF1-6245-BE10-24CA612AECA7}"/>
              </a:ext>
            </a:extLst>
          </p:cNvPr>
          <p:cNvCxnSpPr/>
          <p:nvPr/>
        </p:nvCxnSpPr>
        <p:spPr>
          <a:xfrm>
            <a:off x="2585356" y="2499828"/>
            <a:ext cx="0" cy="73406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E67256AF-0EB6-7E40-AB52-07DBE564FFA2}"/>
              </a:ext>
            </a:extLst>
          </p:cNvPr>
          <p:cNvSpPr/>
          <p:nvPr/>
        </p:nvSpPr>
        <p:spPr>
          <a:xfrm>
            <a:off x="1338146" y="2688772"/>
            <a:ext cx="2486722" cy="169365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71C307-E4D5-194D-8383-51F9CA5F9569}"/>
              </a:ext>
            </a:extLst>
          </p:cNvPr>
          <p:cNvSpPr txBox="1"/>
          <p:nvPr/>
        </p:nvSpPr>
        <p:spPr>
          <a:xfrm>
            <a:off x="1355826" y="2710631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PhoneWindow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076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2" grpId="0"/>
      <p:bldP spid="15" grpId="0" animBg="1"/>
      <p:bldP spid="16" grpId="0" animBg="1"/>
      <p:bldP spid="2" grpId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D05724B-7815-C940-A62B-15733B46FA93}"/>
              </a:ext>
            </a:extLst>
          </p:cNvPr>
          <p:cNvSpPr/>
          <p:nvPr/>
        </p:nvSpPr>
        <p:spPr>
          <a:xfrm>
            <a:off x="1094014" y="912907"/>
            <a:ext cx="6955972" cy="3317686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 lIns="270000" tIns="118800" rIns="270000" bIns="118800">
            <a:spAutoFit/>
          </a:bodyPr>
          <a:lstStyle/>
          <a:p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Thread() {</a:t>
            </a:r>
            <a:b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2000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@Override</a:t>
            </a:r>
            <a:br>
              <a:rPr lang="en-US" altLang="zh-CN" sz="2000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-US" altLang="zh-CN" sz="20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run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  <a:b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Looper.</a:t>
            </a:r>
            <a:r>
              <a:rPr lang="en-US" altLang="zh-CN" sz="20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prepare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r>
              <a:rPr lang="zh-CN" altLang="en-US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getWindowManager().addView(</a:t>
            </a:r>
            <a:r>
              <a:rPr lang="en-US" altLang="zh-CN" sz="2000">
                <a:solidFill>
                  <a:srgbClr val="B389C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view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2000">
                <a:solidFill>
                  <a:srgbClr val="B389C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params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b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Looper.</a:t>
            </a:r>
            <a:r>
              <a:rPr lang="en-US" altLang="zh-CN" sz="20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loop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}.start()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629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EDD010E-64D2-764F-BAE6-AE7407C34E35}"/>
              </a:ext>
            </a:extLst>
          </p:cNvPr>
          <p:cNvSpPr/>
          <p:nvPr/>
        </p:nvSpPr>
        <p:spPr>
          <a:xfrm>
            <a:off x="908028" y="1528460"/>
            <a:ext cx="7327945" cy="2086580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 lIns="270000" tIns="118800" rIns="270000" bIns="118800">
            <a:spAutoFit/>
          </a:bodyPr>
          <a:lstStyle/>
          <a:p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-US" altLang="zh-CN" sz="20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addView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(View view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…</a:t>
            </a:r>
            <a:r>
              <a:rPr lang="zh-CN" altLang="en-US" sz="20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0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root = 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ViewRootImpl(view.getContext()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display)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root.setView(view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wparams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panelParentView)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135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E46BE-AF52-4445-B447-35E69C5A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这道题想考察什么？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B82DC-C710-3A4E-A900-74351AD43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知道什么是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线程（初级）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熟悉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线程的启动流程（中级）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深入理解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体系（高级）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854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F51D6-5CAF-CA46-B6C9-E49D58FF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应用的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线程是怎么启动的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?</a:t>
            </a:r>
            <a:endParaRPr kumimoji="1" lang="zh-CN" altLang="en-US" sz="3000" b="1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F2AB0C-A314-FB45-B1AD-3FAFCB87B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说说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线程是什么？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应用主线程是怎么启动的？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拓展到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线程和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体系之间的关联  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B3A4B4-F3C8-AE49-A602-8396B3879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815" y="2158790"/>
            <a:ext cx="533400" cy="533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22FD0CC-1634-C74E-BA24-7EC9EEC8E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815" y="2876715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3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83256-8B0B-8E41-92AD-F9802609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线程的启动流程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7B214D5-6338-AE42-A3DB-A7496E70EBED}"/>
              </a:ext>
            </a:extLst>
          </p:cNvPr>
          <p:cNvSpPr/>
          <p:nvPr/>
        </p:nvSpPr>
        <p:spPr>
          <a:xfrm>
            <a:off x="3216729" y="1344386"/>
            <a:ext cx="2710543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Zygote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fork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进程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550BCE-37AD-8D44-A06A-85DCD5B7533C}"/>
              </a:ext>
            </a:extLst>
          </p:cNvPr>
          <p:cNvSpPr/>
          <p:nvPr/>
        </p:nvSpPr>
        <p:spPr>
          <a:xfrm>
            <a:off x="3216729" y="2490277"/>
            <a:ext cx="2710543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启动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线程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2B2714-EDF7-BD48-AFD2-C5309107E937}"/>
              </a:ext>
            </a:extLst>
          </p:cNvPr>
          <p:cNvSpPr/>
          <p:nvPr/>
        </p:nvSpPr>
        <p:spPr>
          <a:xfrm>
            <a:off x="3216729" y="3636169"/>
            <a:ext cx="2710543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执行入口函数</a:t>
            </a: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796B284-CCB1-AF45-957F-79F5DA3E963C}"/>
              </a:ext>
            </a:extLst>
          </p:cNvPr>
          <p:cNvCxnSpPr/>
          <p:nvPr/>
        </p:nvCxnSpPr>
        <p:spPr>
          <a:xfrm>
            <a:off x="4572000" y="1872342"/>
            <a:ext cx="0" cy="58527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C55F41D9-266A-7342-B9EF-0A12D9581E40}"/>
              </a:ext>
            </a:extLst>
          </p:cNvPr>
          <p:cNvCxnSpPr/>
          <p:nvPr/>
        </p:nvCxnSpPr>
        <p:spPr>
          <a:xfrm>
            <a:off x="4572000" y="2982685"/>
            <a:ext cx="0" cy="60994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90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C4CCEEE-C4D7-7A45-B186-05A40694D637}"/>
              </a:ext>
            </a:extLst>
          </p:cNvPr>
          <p:cNvSpPr/>
          <p:nvPr/>
        </p:nvSpPr>
        <p:spPr>
          <a:xfrm>
            <a:off x="1273629" y="1220684"/>
            <a:ext cx="6596743" cy="2702133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 lIns="270000" tIns="118800" rIns="270000" bIns="118800">
            <a:spAutoFit/>
          </a:bodyPr>
          <a:lstStyle/>
          <a:p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static void </a:t>
            </a:r>
            <a:r>
              <a:rPr lang="en-US" altLang="zh-CN" sz="20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main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(String[] args) {</a:t>
            </a:r>
            <a:b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Looper.</a:t>
            </a:r>
            <a:r>
              <a:rPr lang="en-US" altLang="zh-CN" sz="20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prepareMainLooper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ActivityThread thread = 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ActivityThread()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thread.attach(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false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Looper.</a:t>
            </a:r>
            <a:r>
              <a:rPr lang="en-US" altLang="zh-CN" sz="20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loop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310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26559-7967-2B41-8C19-C5BAE304F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为什么单线程？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CF8977-B1B1-054B-B30B-2539817E9B37}"/>
              </a:ext>
            </a:extLst>
          </p:cNvPr>
          <p:cNvSpPr/>
          <p:nvPr/>
        </p:nvSpPr>
        <p:spPr>
          <a:xfrm>
            <a:off x="1317172" y="1264840"/>
            <a:ext cx="1730829" cy="31024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080F9F82-2815-1F4A-84CB-810076AF4E9B}"/>
              </a:ext>
            </a:extLst>
          </p:cNvPr>
          <p:cNvCxnSpPr/>
          <p:nvPr/>
        </p:nvCxnSpPr>
        <p:spPr>
          <a:xfrm flipH="1">
            <a:off x="3145971" y="1948543"/>
            <a:ext cx="2198915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9286607-C85F-2449-BBC3-7ACA2CE458C5}"/>
              </a:ext>
            </a:extLst>
          </p:cNvPr>
          <p:cNvSpPr txBox="1"/>
          <p:nvPr/>
        </p:nvSpPr>
        <p:spPr>
          <a:xfrm>
            <a:off x="3435783" y="1548433"/>
            <a:ext cx="1619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bindService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13E44E5B-7754-9540-827B-04F8CFD1E7C0}"/>
              </a:ext>
            </a:extLst>
          </p:cNvPr>
          <p:cNvCxnSpPr/>
          <p:nvPr/>
        </p:nvCxnSpPr>
        <p:spPr>
          <a:xfrm>
            <a:off x="3145971" y="2558143"/>
            <a:ext cx="2296886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DB95C19-DAAD-D945-865D-BD1F9029245D}"/>
              </a:ext>
            </a:extLst>
          </p:cNvPr>
          <p:cNvSpPr txBox="1"/>
          <p:nvPr/>
        </p:nvSpPr>
        <p:spPr>
          <a:xfrm>
            <a:off x="3352797" y="2155369"/>
            <a:ext cx="1805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return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C9249597-5D74-C74D-BB47-B2D22BBFC110}"/>
              </a:ext>
            </a:extLst>
          </p:cNvPr>
          <p:cNvCxnSpPr/>
          <p:nvPr/>
        </p:nvCxnSpPr>
        <p:spPr>
          <a:xfrm flipH="1">
            <a:off x="3156311" y="4005944"/>
            <a:ext cx="2198915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4367209-EA23-DC4A-8B29-A88FF312CA1E}"/>
              </a:ext>
            </a:extLst>
          </p:cNvPr>
          <p:cNvSpPr txBox="1"/>
          <p:nvPr/>
        </p:nvSpPr>
        <p:spPr>
          <a:xfrm>
            <a:off x="3524637" y="3608611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call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52CE79E-95D9-4D42-8969-37E7BE4CC7CB}"/>
              </a:ext>
            </a:extLst>
          </p:cNvPr>
          <p:cNvSpPr txBox="1"/>
          <p:nvPr/>
        </p:nvSpPr>
        <p:spPr>
          <a:xfrm>
            <a:off x="6445403" y="1311460"/>
            <a:ext cx="1806457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synchronized</a:t>
            </a:r>
            <a:endParaRPr kumimoji="1" lang="zh-CN" altLang="en-US" sz="20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E75BF7C-CAD4-2740-B72A-0CCBE7C2EAB2}"/>
              </a:ext>
            </a:extLst>
          </p:cNvPr>
          <p:cNvSpPr txBox="1"/>
          <p:nvPr/>
        </p:nvSpPr>
        <p:spPr>
          <a:xfrm>
            <a:off x="6445404" y="2232134"/>
            <a:ext cx="1806457" cy="40011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handler</a:t>
            </a:r>
            <a:endParaRPr kumimoji="1" lang="zh-CN" altLang="en-US" sz="20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4E04BC5-AAA5-3B4C-8125-6CBC722E8BAC}"/>
              </a:ext>
            </a:extLst>
          </p:cNvPr>
          <p:cNvSpPr txBox="1"/>
          <p:nvPr/>
        </p:nvSpPr>
        <p:spPr>
          <a:xfrm>
            <a:off x="7089489" y="1786708"/>
            <a:ext cx="51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VS</a:t>
            </a:r>
            <a:endParaRPr kumimoji="1" lang="zh-CN" altLang="en-US" sz="20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1428A62-E7C4-C14E-85EC-C87C06FF1302}"/>
              </a:ext>
            </a:extLst>
          </p:cNvPr>
          <p:cNvSpPr/>
          <p:nvPr/>
        </p:nvSpPr>
        <p:spPr>
          <a:xfrm>
            <a:off x="6333893" y="1137424"/>
            <a:ext cx="2018370" cy="1678630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33804CF-74A8-F544-B796-7C9572CEE440}"/>
              </a:ext>
            </a:extLst>
          </p:cNvPr>
          <p:cNvSpPr/>
          <p:nvPr/>
        </p:nvSpPr>
        <p:spPr>
          <a:xfrm>
            <a:off x="1317172" y="3701143"/>
            <a:ext cx="1730829" cy="6661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线程</a:t>
            </a:r>
          </a:p>
        </p:txBody>
      </p:sp>
    </p:spTree>
    <p:extLst>
      <p:ext uri="{BB962C8B-B14F-4D97-AF65-F5344CB8AC3E}">
        <p14:creationId xmlns:p14="http://schemas.microsoft.com/office/powerpoint/2010/main" val="212523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2" grpId="0"/>
      <p:bldP spid="14" grpId="0"/>
      <p:bldP spid="16" grpId="0" animBg="1"/>
      <p:bldP spid="17" grpId="0" animBg="1"/>
      <p:bldP spid="18" grpId="0"/>
      <p:bldP spid="19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65A17-1833-1D47-A286-5482FD11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怎么回到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线程？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0CC0C0-AB29-5E45-9145-4BAE300F3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回不去了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委托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线程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发送消息</a:t>
            </a:r>
          </a:p>
        </p:txBody>
      </p:sp>
    </p:spTree>
    <p:extLst>
      <p:ext uri="{BB962C8B-B14F-4D97-AF65-F5344CB8AC3E}">
        <p14:creationId xmlns:p14="http://schemas.microsoft.com/office/powerpoint/2010/main" val="247566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0F8F6-E2AD-3E4B-B159-0A442D6E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怎么创建消息队列？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52119D1-5A1A-C649-86C3-9BAE7036A9D1}"/>
              </a:ext>
            </a:extLst>
          </p:cNvPr>
          <p:cNvSpPr/>
          <p:nvPr/>
        </p:nvSpPr>
        <p:spPr>
          <a:xfrm>
            <a:off x="1951264" y="1508178"/>
            <a:ext cx="5241472" cy="1778803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 lIns="270000" tIns="118800" rIns="270000" bIns="118800">
            <a:spAutoFit/>
          </a:bodyPr>
          <a:lstStyle/>
          <a:p>
            <a:r>
              <a:rPr lang="en-US" altLang="zh-CN" sz="20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static void </a:t>
            </a:r>
            <a:r>
              <a:rPr lang="en-US" altLang="zh-CN" sz="2000">
                <a:solidFill>
                  <a:srgbClr val="FFC66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main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(String[] args)</a:t>
            </a:r>
            <a:r>
              <a:rPr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 sz="20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Looper.prepareMainLooper()</a:t>
            </a:r>
            <a:r>
              <a:rPr lang="en-US" altLang="zh-CN" sz="20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 sz="20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Looper.loop()</a:t>
            </a:r>
            <a:r>
              <a:rPr lang="en-US" altLang="zh-CN" sz="20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24ED80-5B21-9349-B1D3-A1C4B94CEF37}"/>
              </a:ext>
            </a:extLst>
          </p:cNvPr>
          <p:cNvSpPr/>
          <p:nvPr/>
        </p:nvSpPr>
        <p:spPr>
          <a:xfrm>
            <a:off x="3540339" y="3701722"/>
            <a:ext cx="2266646" cy="4001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Looper.</a:t>
            </a:r>
            <a:r>
              <a:rPr lang="en-US" altLang="zh-CN" sz="200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prepare</a:t>
            </a:r>
            <a:r>
              <a:rPr lang="en-US" altLang="zh-CN" sz="2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en-US" altLang="zh-CN" sz="200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zh-CN" altLang="en-US" sz="20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31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6A4D928-6368-D643-ABFB-512D356B5697}"/>
              </a:ext>
            </a:extLst>
          </p:cNvPr>
          <p:cNvSpPr/>
          <p:nvPr/>
        </p:nvSpPr>
        <p:spPr>
          <a:xfrm>
            <a:off x="935776" y="287122"/>
            <a:ext cx="6781800" cy="2862322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static void </a:t>
            </a:r>
            <a:r>
              <a:rPr lang="en-US" altLang="zh-CN" sz="18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prepareMainLooper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prepare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false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synchronized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(Looper.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8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sMainLooper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!= 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throw new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IllegalStateException(</a:t>
            </a:r>
          </a:p>
          <a:p>
            <a:r>
              <a:rPr lang="en-US" altLang="zh-CN" sz="1800">
                <a:solidFill>
                  <a:srgbClr val="6A875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		"The main Looper has already been prepared."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8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sMainLooper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 sz="18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myLooper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DB2BB75-45F4-5647-94AF-75B4752AA86E}"/>
              </a:ext>
            </a:extLst>
          </p:cNvPr>
          <p:cNvSpPr/>
          <p:nvPr/>
        </p:nvSpPr>
        <p:spPr>
          <a:xfrm>
            <a:off x="2040675" y="2715434"/>
            <a:ext cx="6183085" cy="2308324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static void </a:t>
            </a:r>
            <a:r>
              <a:rPr lang="en-US" altLang="zh-CN" sz="18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prepare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quitAllowed) {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8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sThreadLocal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.get() != 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throw new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RuntimeException(</a:t>
            </a:r>
          </a:p>
          <a:p>
            <a:r>
              <a:rPr lang="en-US" altLang="zh-CN" sz="1800">
                <a:solidFill>
                  <a:srgbClr val="6A875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		"Only one Looper may be created per thread"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sThreadLocal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.set(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Looper(quitAllowed))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20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252A7-53EE-664C-890E-4C059CDE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线程的几个问题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2E7778-0664-6A4E-AE3D-3941F7D0E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线程为什么是主线程？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可以不是主线程么？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一个应用可以有多个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线程么？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945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2145</TotalTime>
  <Words>3866</Words>
  <Application>Microsoft Macintosh PowerPoint</Application>
  <PresentationFormat>全屏显示(16:9)</PresentationFormat>
  <Paragraphs>242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等线 Light</vt:lpstr>
      <vt:lpstr>Microsoft YaHei</vt:lpstr>
      <vt:lpstr>Arial</vt:lpstr>
      <vt:lpstr>Calibri</vt:lpstr>
      <vt:lpstr>Calibri Light</vt:lpstr>
      <vt:lpstr>Wingdings</vt:lpstr>
      <vt:lpstr>Office 主题​​</vt:lpstr>
      <vt:lpstr>应用的UI线程是怎么启动的？</vt:lpstr>
      <vt:lpstr>这道题想考察什么？</vt:lpstr>
      <vt:lpstr>UI线程的启动流程</vt:lpstr>
      <vt:lpstr>PowerPoint 演示文稿</vt:lpstr>
      <vt:lpstr>为什么单线程？</vt:lpstr>
      <vt:lpstr>怎么回到UI线程？</vt:lpstr>
      <vt:lpstr>怎么创建消息队列？</vt:lpstr>
      <vt:lpstr>PowerPoint 演示文稿</vt:lpstr>
      <vt:lpstr>UI线程的几个问题</vt:lpstr>
      <vt:lpstr>UI线程为什么是主线程？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结论</vt:lpstr>
      <vt:lpstr>PowerPoint 演示文稿</vt:lpstr>
      <vt:lpstr>PowerPoint 演示文稿</vt:lpstr>
      <vt:lpstr>PowerPoint 演示文稿</vt:lpstr>
      <vt:lpstr>应用的UI线程是怎么启动的?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905</cp:revision>
  <dcterms:created xsi:type="dcterms:W3CDTF">2019-02-28T03:12:12Z</dcterms:created>
  <dcterms:modified xsi:type="dcterms:W3CDTF">2019-03-02T10:13:39Z</dcterms:modified>
</cp:coreProperties>
</file>