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80" r:id="rId3"/>
    <p:sldId id="281" r:id="rId4"/>
    <p:sldId id="285" r:id="rId5"/>
    <p:sldId id="286" r:id="rId6"/>
    <p:sldId id="279" r:id="rId7"/>
    <p:sldId id="287" r:id="rId8"/>
    <p:sldId id="288" r:id="rId9"/>
    <p:sldId id="289" r:id="rId10"/>
    <p:sldId id="290" r:id="rId11"/>
    <p:sldId id="291" r:id="rId12"/>
    <p:sldId id="300" r:id="rId13"/>
    <p:sldId id="293" r:id="rId14"/>
    <p:sldId id="294" r:id="rId15"/>
    <p:sldId id="295" r:id="rId16"/>
    <p:sldId id="296" r:id="rId17"/>
    <p:sldId id="297" r:id="rId18"/>
    <p:sldId id="298" r:id="rId19"/>
    <p:sldId id="299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394"/>
  </p:normalViewPr>
  <p:slideViewPr>
    <p:cSldViewPr snapToGrid="0" snapToObjects="1">
      <p:cViewPr varScale="1">
        <p:scale>
          <a:sx n="120" d="100"/>
          <a:sy n="120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42B77-6106-6542-AF26-199E25E8DD3D}" type="datetimeFigureOut">
              <a:t>2019/3/14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55DF6-EFD5-F648-AA14-3087317A2AB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09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android</a:t>
            </a:r>
            <a:r>
              <a:rPr kumimoji="1" lang="zh-CN" altLang="en-US"/>
              <a:t>启动的时候，会启动</a:t>
            </a:r>
            <a:r>
              <a:rPr kumimoji="1" lang="en-US" altLang="zh-CN"/>
              <a:t>PackageManagerService</a:t>
            </a:r>
            <a:r>
              <a:rPr kumimoji="1" lang="zh-CN" altLang="en-US"/>
              <a:t>服务，这个服务会去扫描安装的这些</a:t>
            </a:r>
            <a:r>
              <a:rPr kumimoji="1" lang="en-US" altLang="zh-CN"/>
              <a:t>apk</a:t>
            </a:r>
            <a:r>
              <a:rPr kumimoji="1" lang="zh-CN" altLang="en-US"/>
              <a:t>，解析里面的</a:t>
            </a:r>
            <a:r>
              <a:rPr kumimoji="1" lang="en-US" altLang="zh-CN"/>
              <a:t>AndroidManifest.xml</a:t>
            </a:r>
            <a:r>
              <a:rPr kumimoji="1" lang="zh-CN" altLang="en-US"/>
              <a:t>，咱们的静态广播就在这时候注册到</a:t>
            </a:r>
            <a:r>
              <a:rPr kumimoji="1" lang="en-US" altLang="zh-CN"/>
              <a:t>PackageManagerService</a:t>
            </a:r>
            <a:r>
              <a:rPr kumimoji="1" lang="zh-CN" altLang="en-US"/>
              <a:t>里了。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当需要的时候，从</a:t>
            </a:r>
            <a:r>
              <a:rPr kumimoji="1" lang="en-US" altLang="zh-CN"/>
              <a:t>PackageManagerService</a:t>
            </a:r>
            <a:r>
              <a:rPr kumimoji="1" lang="zh-CN" altLang="en-US"/>
              <a:t>里查就好了。具体怎么查不是咱们的重点，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62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这里咱们要关注的是，一个是这个</a:t>
            </a:r>
            <a:r>
              <a:rPr kumimoji="1" lang="en-US" altLang="zh-CN"/>
              <a:t>performReceiveLocked</a:t>
            </a:r>
            <a:r>
              <a:rPr kumimoji="1" lang="zh-CN" altLang="en-US"/>
              <a:t>函数，一个是给当前广播的状态置为</a:t>
            </a:r>
            <a:r>
              <a:rPr kumimoji="1" lang="en-US" altLang="zh-CN"/>
              <a:t>CALL_DONE_RECEIVE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performReceiveLocked</a:t>
            </a:r>
            <a:r>
              <a:rPr kumimoji="1" lang="zh-CN" altLang="en-US"/>
              <a:t>，就是调用到应用端的</a:t>
            </a:r>
            <a:r>
              <a:rPr kumimoji="1" lang="en-US" altLang="zh-CN"/>
              <a:t>scheduleRegisteredReceiver</a:t>
            </a:r>
            <a:r>
              <a:rPr kumimoji="1" lang="zh-CN" altLang="en-US"/>
              <a:t>函数了，这个在应用端会怎么处理呢？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45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这段代码是处理广播的关键代码，是在应用主线程执行的，这里主要就两件事，一件是找到</a:t>
            </a:r>
            <a:r>
              <a:rPr kumimoji="1" lang="en-US" altLang="zh-CN"/>
              <a:t>BroadcastReceiver</a:t>
            </a:r>
            <a:r>
              <a:rPr kumimoji="1" lang="zh-CN" altLang="en-US"/>
              <a:t>对象，调用他的</a:t>
            </a:r>
            <a:r>
              <a:rPr kumimoji="1" lang="en-US" altLang="zh-CN"/>
              <a:t>onReceive</a:t>
            </a:r>
            <a:r>
              <a:rPr kumimoji="1" lang="zh-CN" altLang="en-US"/>
              <a:t>函数。</a:t>
            </a:r>
            <a:endParaRPr kumimoji="1" lang="en-US" altLang="zh-CN"/>
          </a:p>
          <a:p>
            <a:r>
              <a:rPr kumimoji="1" lang="zh-CN" altLang="en-US"/>
              <a:t>第二件就是调用这个</a:t>
            </a:r>
            <a:r>
              <a:rPr kumimoji="1" lang="en-US" altLang="zh-CN"/>
              <a:t>finish</a:t>
            </a:r>
            <a:r>
              <a:rPr kumimoji="1" lang="zh-CN" altLang="en-US"/>
              <a:t>函数，这个</a:t>
            </a:r>
            <a:r>
              <a:rPr kumimoji="1" lang="en-US" altLang="zh-CN"/>
              <a:t>finish</a:t>
            </a:r>
            <a:r>
              <a:rPr kumimoji="1" lang="zh-CN" altLang="en-US"/>
              <a:t>可不是</a:t>
            </a:r>
            <a:r>
              <a:rPr kumimoji="1" lang="en-US" altLang="zh-CN"/>
              <a:t>Activity</a:t>
            </a:r>
            <a:r>
              <a:rPr kumimoji="1" lang="zh-CN" altLang="en-US"/>
              <a:t>的</a:t>
            </a:r>
            <a:r>
              <a:rPr kumimoji="1" lang="en-US" altLang="zh-CN"/>
              <a:t>finish</a:t>
            </a:r>
            <a:r>
              <a:rPr kumimoji="1" lang="zh-CN" altLang="en-US"/>
              <a:t>，而是向</a:t>
            </a:r>
            <a:r>
              <a:rPr kumimoji="1" lang="en-US" altLang="zh-CN"/>
              <a:t>AMS</a:t>
            </a:r>
            <a:r>
              <a:rPr kumimoji="1" lang="zh-CN" altLang="en-US"/>
              <a:t>报告当前广播处理完了，可以处理下一个串行的</a:t>
            </a:r>
            <a:r>
              <a:rPr kumimoji="1" lang="en-US" altLang="zh-CN"/>
              <a:t>receiver</a:t>
            </a:r>
            <a:r>
              <a:rPr kumimoji="1" lang="zh-CN" altLang="en-US"/>
              <a:t>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这里调用了</a:t>
            </a:r>
            <a:r>
              <a:rPr kumimoji="1" lang="en-US" altLang="zh-CN"/>
              <a:t>AMS</a:t>
            </a:r>
            <a:r>
              <a:rPr kumimoji="1" lang="zh-CN" altLang="en-US"/>
              <a:t>的</a:t>
            </a:r>
            <a:r>
              <a:rPr kumimoji="1" lang="en-US" altLang="zh-CN"/>
              <a:t>finishReceiver</a:t>
            </a:r>
            <a:r>
              <a:rPr kumimoji="1" lang="zh-CN" altLang="en-US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7044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finishReceiver</a:t>
            </a:r>
            <a:r>
              <a:rPr kumimoji="1" lang="zh-CN" altLang="en-US"/>
              <a:t>首先根据这个</a:t>
            </a:r>
            <a:r>
              <a:rPr kumimoji="1" lang="en-US" altLang="zh-CN"/>
              <a:t>who</a:t>
            </a:r>
            <a:r>
              <a:rPr kumimoji="1" lang="zh-CN" altLang="en-US"/>
              <a:t>找到对应的广播记录</a:t>
            </a:r>
            <a:r>
              <a:rPr kumimoji="1" lang="en-US" altLang="zh-CN"/>
              <a:t>BroadcastRecord</a:t>
            </a:r>
            <a:r>
              <a:rPr kumimoji="1" lang="zh-CN" altLang="en-US"/>
              <a:t>，这个</a:t>
            </a:r>
            <a:r>
              <a:rPr kumimoji="1" lang="en-US" altLang="zh-CN"/>
              <a:t>who</a:t>
            </a:r>
            <a:r>
              <a:rPr kumimoji="1" lang="zh-CN" altLang="en-US"/>
              <a:t>是啥？其实就是</a:t>
            </a:r>
            <a:r>
              <a:rPr kumimoji="1" lang="en-US" altLang="zh-CN"/>
              <a:t>BroadcastReceiver</a:t>
            </a:r>
            <a:r>
              <a:rPr kumimoji="1" lang="zh-CN" altLang="en-US"/>
              <a:t>对应的</a:t>
            </a:r>
            <a:r>
              <a:rPr kumimoji="1" lang="en-US" altLang="zh-CN"/>
              <a:t>binder</a:t>
            </a:r>
            <a:r>
              <a:rPr kumimoji="1" lang="zh-CN" altLang="en-US"/>
              <a:t>对象。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然后调用</a:t>
            </a:r>
            <a:r>
              <a:rPr kumimoji="1" lang="en-US" altLang="zh-CN"/>
              <a:t>finishReceiverLocked</a:t>
            </a:r>
            <a:r>
              <a:rPr kumimoji="1" lang="zh-CN" altLang="en-US"/>
              <a:t>，这个函数咱们前面提到过，超时的时候会调到的，用于重置当前广播的状态，但是这里他的返回值非常重要了，因为直接决定了会不会继续处理下一个串行的</a:t>
            </a:r>
            <a:r>
              <a:rPr kumimoji="1" lang="en-US" altLang="zh-CN"/>
              <a:t>receiver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那这里咱们返回的状态是啥，前面提到过的啊，串行的</a:t>
            </a:r>
            <a:r>
              <a:rPr kumimoji="1" lang="en-US" altLang="zh-CN"/>
              <a:t>receiver</a:t>
            </a:r>
            <a:r>
              <a:rPr kumimoji="1" lang="zh-CN" altLang="en-US"/>
              <a:t>，如果是动态</a:t>
            </a:r>
            <a:r>
              <a:rPr kumimoji="1" lang="en-US" altLang="zh-CN"/>
              <a:t>receiver</a:t>
            </a:r>
            <a:r>
              <a:rPr kumimoji="1" lang="zh-CN" altLang="en-US"/>
              <a:t>，处理完之后状态是</a:t>
            </a:r>
            <a:r>
              <a:rPr kumimoji="1" lang="en-US" altLang="zh-CN"/>
              <a:t>CALL_DONE_RECEIVE</a:t>
            </a:r>
            <a:r>
              <a:rPr kumimoji="1" lang="zh-CN" altLang="en-US"/>
              <a:t>，如果是静态</a:t>
            </a:r>
            <a:r>
              <a:rPr kumimoji="1" lang="en-US" altLang="zh-CN"/>
              <a:t>receiver</a:t>
            </a:r>
            <a:r>
              <a:rPr kumimoji="1" lang="zh-CN" altLang="en-US"/>
              <a:t>，处理完之后状态是</a:t>
            </a:r>
            <a:r>
              <a:rPr kumimoji="1" lang="en-US" altLang="zh-CN"/>
              <a:t>APP_RECEIVE</a:t>
            </a:r>
            <a:r>
              <a:rPr kumimoji="1" lang="zh-CN" altLang="en-US"/>
              <a:t>。所以这里返回了</a:t>
            </a:r>
            <a:r>
              <a:rPr kumimoji="1" lang="en-US" altLang="zh-CN"/>
              <a:t>true</a:t>
            </a:r>
            <a:r>
              <a:rPr kumimoji="1" lang="zh-CN" altLang="en-US"/>
              <a:t>，于是上面的那个</a:t>
            </a:r>
            <a:r>
              <a:rPr kumimoji="1" lang="en-US" altLang="zh-CN"/>
              <a:t>finishReceiver</a:t>
            </a:r>
            <a:r>
              <a:rPr kumimoji="1" lang="zh-CN" altLang="en-US"/>
              <a:t>就会继续调</a:t>
            </a:r>
            <a:r>
              <a:rPr kumimoji="1" lang="en-US" altLang="zh-CN"/>
              <a:t>processNextBroadcast</a:t>
            </a:r>
            <a:r>
              <a:rPr kumimoji="1" lang="zh-CN" altLang="en-US"/>
              <a:t>继续分发广播。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19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好了，说完了这个串行的动态</a:t>
            </a:r>
            <a:r>
              <a:rPr kumimoji="1" lang="en-US" altLang="zh-CN"/>
              <a:t>receiver</a:t>
            </a:r>
            <a:r>
              <a:rPr kumimoji="1" lang="zh-CN" altLang="en-US"/>
              <a:t>，咱们再来说静态</a:t>
            </a:r>
            <a:r>
              <a:rPr kumimoji="1" lang="en-US" altLang="zh-CN"/>
              <a:t>receiver</a:t>
            </a:r>
            <a:r>
              <a:rPr kumimoji="1" lang="zh-CN" altLang="en-US"/>
              <a:t>，这要先看进程启动没有，如果启动了就执行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processCurBroadcastLocked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，如果没启动就启动进程。这个函数我们看一下，主要是调应用端的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scheduleReceiver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，这个跟动态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调的函数不一样，动态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调的是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scheduleRegisteredReceiver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，咱们看这个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scheduleReceiver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的实现，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142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这个是主线程里执行</a:t>
            </a:r>
            <a:r>
              <a:rPr kumimoji="1" lang="en-US" altLang="zh-CN"/>
              <a:t>handleReceiver</a:t>
            </a:r>
            <a:r>
              <a:rPr kumimoji="1" lang="zh-CN" altLang="en-US"/>
              <a:t>，跟初始化</a:t>
            </a:r>
            <a:r>
              <a:rPr kumimoji="1" lang="en-US" altLang="zh-CN"/>
              <a:t>Activity</a:t>
            </a:r>
            <a:r>
              <a:rPr kumimoji="1" lang="zh-CN" altLang="en-US"/>
              <a:t>一样，先有一个</a:t>
            </a:r>
            <a:r>
              <a:rPr kumimoji="1" lang="en-US" altLang="zh-CN"/>
              <a:t>LoadedApk</a:t>
            </a:r>
            <a:r>
              <a:rPr kumimoji="1" lang="zh-CN" altLang="en-US"/>
              <a:t>，然后加载</a:t>
            </a:r>
            <a:r>
              <a:rPr kumimoji="1" lang="en-US" altLang="zh-CN"/>
              <a:t>apk</a:t>
            </a:r>
            <a:r>
              <a:rPr kumimoji="1" lang="zh-CN" altLang="en-US"/>
              <a:t>里的</a:t>
            </a:r>
            <a:r>
              <a:rPr kumimoji="1" lang="en-US" altLang="zh-CN"/>
              <a:t>BroadcastReceiver</a:t>
            </a:r>
            <a:r>
              <a:rPr kumimoji="1" lang="zh-CN" altLang="en-US"/>
              <a:t>类，调用构造函数创建一个对象，准备好</a:t>
            </a:r>
            <a:r>
              <a:rPr kumimoji="1" lang="en-US" altLang="zh-CN"/>
              <a:t>Application</a:t>
            </a:r>
            <a:r>
              <a:rPr kumimoji="1" lang="zh-CN" altLang="en-US"/>
              <a:t>，拿到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baseContext</a:t>
            </a:r>
            <a:r>
              <a:rPr kumimoji="1" lang="zh-CN" altLang="en-US"/>
              <a:t>，注意一下，这里</a:t>
            </a:r>
            <a:r>
              <a:rPr kumimoji="1" lang="en-US" altLang="zh-CN"/>
              <a:t>onReceive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竟然不是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，而是以</a:t>
            </a:r>
            <a:r>
              <a:rPr kumimoji="1" lang="en-US" altLang="zh-CN"/>
              <a:t>Application</a:t>
            </a:r>
            <a:r>
              <a:rPr kumimoji="1" lang="zh-CN" altLang="en-US"/>
              <a:t>为</a:t>
            </a:r>
            <a:r>
              <a:rPr kumimoji="1" lang="en-US" altLang="zh-CN"/>
              <a:t>mBase</a:t>
            </a:r>
            <a:r>
              <a:rPr kumimoji="1" lang="zh-CN" altLang="en-US"/>
              <a:t>的一个</a:t>
            </a:r>
            <a:r>
              <a:rPr kumimoji="1" lang="en-US" altLang="zh-CN"/>
              <a:t>ContextWrapper</a:t>
            </a:r>
            <a:r>
              <a:rPr kumimoji="1" lang="zh-CN" altLang="en-US"/>
              <a:t>！！然后下面这个</a:t>
            </a:r>
            <a:r>
              <a:rPr kumimoji="1" lang="en-US" altLang="zh-CN"/>
              <a:t>finish</a:t>
            </a:r>
            <a:r>
              <a:rPr kumimoji="1" lang="zh-CN" altLang="en-US"/>
              <a:t>咱们前面提到过，就是通知</a:t>
            </a:r>
            <a:r>
              <a:rPr kumimoji="1" lang="en-US" altLang="zh-CN"/>
              <a:t>AMS</a:t>
            </a:r>
            <a:r>
              <a:rPr kumimoji="1" lang="zh-CN" altLang="en-US"/>
              <a:t>当前</a:t>
            </a:r>
            <a:r>
              <a:rPr kumimoji="1" lang="en-US" altLang="zh-CN"/>
              <a:t>receiver</a:t>
            </a:r>
            <a:r>
              <a:rPr kumimoji="1" lang="zh-CN" altLang="en-US"/>
              <a:t>已经处理完了，可以分发下一个</a:t>
            </a:r>
            <a:r>
              <a:rPr kumimoji="1" lang="en-US" altLang="zh-CN"/>
              <a:t>receiver</a:t>
            </a:r>
            <a:r>
              <a:rPr kumimoji="1" lang="zh-CN" altLang="en-US"/>
              <a:t>了。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553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接下来咱们看进程启动之后是怎么处理静态</a:t>
            </a:r>
            <a:r>
              <a:rPr kumimoji="1" lang="en-US" altLang="zh-CN"/>
              <a:t>receiver</a:t>
            </a:r>
            <a:r>
              <a:rPr kumimoji="1" lang="zh-CN" altLang="en-US"/>
              <a:t>的，这里会处理每个</a:t>
            </a:r>
            <a:r>
              <a:rPr kumimoji="1" lang="en-US" altLang="zh-CN"/>
              <a:t>BroadcastQueue</a:t>
            </a:r>
            <a:r>
              <a:rPr kumimoji="1" lang="zh-CN" altLang="en-US"/>
              <a:t>里面的</a:t>
            </a:r>
            <a:r>
              <a:rPr kumimoji="1" lang="en-US" altLang="zh-CN"/>
              <a:t>pending</a:t>
            </a:r>
            <a:r>
              <a:rPr kumimoji="1" lang="zh-CN" altLang="en-US"/>
              <a:t>广播，我们知道就两个</a:t>
            </a:r>
            <a:r>
              <a:rPr kumimoji="1" lang="en-US" altLang="zh-CN"/>
              <a:t>BroadcastQueue</a:t>
            </a:r>
            <a:r>
              <a:rPr kumimoji="1" lang="zh-CN" altLang="en-US"/>
              <a:t>，一个前台的，一个后台的。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5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这里给</a:t>
            </a:r>
            <a:r>
              <a:rPr kumimoji="1" lang="en-US" altLang="zh-CN"/>
              <a:t>pending</a:t>
            </a:r>
            <a:r>
              <a:rPr kumimoji="1" lang="zh-CN" altLang="en-US"/>
              <a:t>广播这个变量复为，然后调</a:t>
            </a:r>
            <a:r>
              <a:rPr kumimoji="1" lang="en-US" altLang="zh-CN"/>
              <a:t>processCurBroadcastLocked</a:t>
            </a:r>
            <a:r>
              <a:rPr kumimoji="1" lang="zh-CN" altLang="en-US"/>
              <a:t>，这个咱们前面分析过，就是在</a:t>
            </a:r>
            <a:r>
              <a:rPr kumimoji="1" lang="en-US" altLang="zh-CN"/>
              <a:t>processNextBroadcast</a:t>
            </a:r>
            <a:r>
              <a:rPr kumimoji="1" lang="zh-CN" altLang="en-US"/>
              <a:t>里处理静态</a:t>
            </a:r>
            <a:r>
              <a:rPr kumimoji="1" lang="en-US" altLang="zh-CN"/>
              <a:t>receiver</a:t>
            </a:r>
            <a:r>
              <a:rPr kumimoji="1" lang="zh-CN" altLang="en-US"/>
              <a:t>的时候，如果进程启动了就直接执行这个</a:t>
            </a:r>
            <a:r>
              <a:rPr kumimoji="1" lang="en-US" altLang="zh-CN"/>
              <a:t>processCurBroadcastLocked</a:t>
            </a:r>
            <a:r>
              <a:rPr kumimoji="1" lang="zh-CN" altLang="en-US"/>
              <a:t>，不然就先启动进程。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141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73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再来看广播的发送，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咱们只讨论</a:t>
            </a:r>
            <a:r>
              <a:rPr kumimoji="1" lang="en-US" altLang="zh-CN"/>
              <a:t>sendBroadcast</a:t>
            </a:r>
            <a:r>
              <a:rPr kumimoji="1" lang="zh-CN" altLang="en-US"/>
              <a:t>，就是发送普通的广播，不是</a:t>
            </a:r>
            <a:r>
              <a:rPr kumimoji="1" lang="en-US" altLang="zh-CN"/>
              <a:t>order</a:t>
            </a:r>
            <a:r>
              <a:rPr kumimoji="1" lang="zh-CN" altLang="en-US"/>
              <a:t>的，也不是</a:t>
            </a:r>
            <a:r>
              <a:rPr kumimoji="1" lang="en-US" altLang="zh-CN"/>
              <a:t>sticky</a:t>
            </a:r>
            <a:r>
              <a:rPr kumimoji="1" lang="zh-CN" altLang="en-US"/>
              <a:t>的。</a:t>
            </a:r>
            <a:endParaRPr kumimoji="1" lang="en-US" altLang="zh-CN"/>
          </a:p>
          <a:p>
            <a:r>
              <a:rPr kumimoji="1" lang="zh-CN" altLang="en-US"/>
              <a:t>应用端的</a:t>
            </a:r>
            <a:r>
              <a:rPr kumimoji="1" lang="en-US" altLang="zh-CN"/>
              <a:t>sendBroadcast</a:t>
            </a:r>
            <a:r>
              <a:rPr kumimoji="1" lang="zh-CN" altLang="en-US"/>
              <a:t>会调到</a:t>
            </a:r>
            <a:r>
              <a:rPr kumimoji="1" lang="en-US" altLang="zh-CN"/>
              <a:t>AMS</a:t>
            </a:r>
            <a:r>
              <a:rPr kumimoji="1" lang="zh-CN" altLang="en-US"/>
              <a:t>端的</a:t>
            </a:r>
            <a:r>
              <a:rPr kumimoji="1" lang="en-US" altLang="zh-CN"/>
              <a:t>broadcastIntent</a:t>
            </a:r>
            <a:r>
              <a:rPr kumimoji="1" lang="zh-CN" altLang="en-US"/>
              <a:t>，主要参数就是</a:t>
            </a:r>
            <a:r>
              <a:rPr kumimoji="1" lang="en-US" altLang="zh-CN"/>
              <a:t>intent</a:t>
            </a:r>
            <a:r>
              <a:rPr kumimoji="1" lang="zh-CN" altLang="en-US"/>
              <a:t>了，</a:t>
            </a:r>
            <a:r>
              <a:rPr kumimoji="1" lang="en-US" altLang="zh-CN"/>
              <a:t>AMS</a:t>
            </a:r>
            <a:r>
              <a:rPr kumimoji="1" lang="zh-CN" altLang="en-US"/>
              <a:t>里面又会继续执行到</a:t>
            </a:r>
            <a:r>
              <a:rPr kumimoji="1" lang="en-US" altLang="zh-CN"/>
              <a:t>broadcastIntentLocked</a:t>
            </a:r>
            <a:r>
              <a:rPr kumimoji="1" lang="zh-CN" altLang="en-US"/>
              <a:t>函数，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D42F-CE57-CB4C-B67E-CE53E83A60E9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681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broadcastIntent</a:t>
            </a:r>
            <a:r>
              <a:rPr kumimoji="1" lang="zh-CN" altLang="en-US"/>
              <a:t>比较长，我在这浓缩了一下关键部分，便于大家从整体上理解整个原理，</a:t>
            </a:r>
            <a:endParaRPr kumimoji="1" lang="en-US" altLang="zh-CN"/>
          </a:p>
          <a:p>
            <a:r>
              <a:rPr kumimoji="1" lang="zh-CN" altLang="en-US"/>
              <a:t>首先根据这个广播，找到有哪些</a:t>
            </a:r>
            <a:r>
              <a:rPr kumimoji="1" lang="en-US" altLang="zh-CN"/>
              <a:t>receiver</a:t>
            </a:r>
            <a:r>
              <a:rPr kumimoji="1" lang="zh-CN" altLang="en-US"/>
              <a:t>可以处理，首先找静态注册的</a:t>
            </a:r>
            <a:r>
              <a:rPr kumimoji="1" lang="en-US" altLang="zh-CN"/>
              <a:t>receiver</a:t>
            </a:r>
            <a:r>
              <a:rPr kumimoji="1" lang="zh-CN" altLang="en-US"/>
              <a:t>，就是</a:t>
            </a:r>
            <a:r>
              <a:rPr kumimoji="1" lang="en-US" altLang="zh-CN"/>
              <a:t>AndroidManifest</a:t>
            </a:r>
            <a:r>
              <a:rPr kumimoji="1" lang="zh-CN" altLang="en-US"/>
              <a:t>里配置的，这是从</a:t>
            </a:r>
            <a:r>
              <a:rPr kumimoji="1" lang="en-US" altLang="zh-CN"/>
              <a:t>PackageManagerService</a:t>
            </a:r>
            <a:r>
              <a:rPr kumimoji="1" lang="zh-CN" altLang="en-US"/>
              <a:t>里查的，保存在</a:t>
            </a:r>
            <a:r>
              <a:rPr kumimoji="1" lang="en-US" altLang="zh-CN"/>
              <a:t>receivers</a:t>
            </a:r>
            <a:r>
              <a:rPr kumimoji="1" lang="zh-CN" altLang="en-US"/>
              <a:t>这个列表里。然后再看动态注册的</a:t>
            </a:r>
            <a:r>
              <a:rPr kumimoji="1" lang="en-US" altLang="zh-CN"/>
              <a:t>receiver</a:t>
            </a:r>
            <a:r>
              <a:rPr kumimoji="1" lang="zh-CN" altLang="en-US"/>
              <a:t>，通过这个</a:t>
            </a:r>
            <a:r>
              <a:rPr kumimoji="1" lang="en-US" altLang="zh-CN"/>
              <a:t>mReceiverResolver</a:t>
            </a:r>
            <a:r>
              <a:rPr kumimoji="1" lang="zh-CN" altLang="en-US"/>
              <a:t>查到了，保存到</a:t>
            </a:r>
            <a:r>
              <a:rPr kumimoji="1" lang="en-US" altLang="zh-CN"/>
              <a:t>registeredReceivers</a:t>
            </a:r>
            <a:r>
              <a:rPr kumimoji="1" lang="zh-CN" altLang="en-US"/>
              <a:t>这个列表里。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首先处理动态注册的</a:t>
            </a:r>
            <a:r>
              <a:rPr kumimoji="1" lang="en-US" altLang="zh-CN"/>
              <a:t>receiver</a:t>
            </a:r>
            <a:r>
              <a:rPr kumimoji="1" lang="zh-CN" altLang="en-US"/>
              <a:t>，如果你这个广播是没带</a:t>
            </a:r>
            <a:r>
              <a:rPr kumimoji="1" lang="en-US" altLang="zh-CN"/>
              <a:t>order</a:t>
            </a:r>
            <a:r>
              <a:rPr kumimoji="1" lang="zh-CN" altLang="en-US"/>
              <a:t>标志的，那么这些动态注册的</a:t>
            </a:r>
            <a:r>
              <a:rPr kumimoji="1" lang="en-US" altLang="zh-CN"/>
              <a:t>receiver</a:t>
            </a:r>
            <a:r>
              <a:rPr kumimoji="1" lang="zh-CN" altLang="en-US"/>
              <a:t>你都可以拿去处理了，这里是怎么处理的呢，</a:t>
            </a:r>
            <a:endParaRPr kumimoji="1" lang="en-US" altLang="zh-CN"/>
          </a:p>
          <a:p>
            <a:r>
              <a:rPr kumimoji="1" lang="zh-CN" altLang="en-US"/>
              <a:t>创建一个广播</a:t>
            </a:r>
            <a:r>
              <a:rPr kumimoji="1" lang="en-US" altLang="zh-CN"/>
              <a:t>record</a:t>
            </a:r>
            <a:r>
              <a:rPr kumimoji="1" lang="zh-CN" altLang="en-US"/>
              <a:t>，加到并行分发的队列中。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然后，给没有处理过的动态注册的</a:t>
            </a:r>
            <a:r>
              <a:rPr kumimoji="1" lang="en-US" altLang="zh-CN"/>
              <a:t>receiver</a:t>
            </a:r>
            <a:r>
              <a:rPr kumimoji="1" lang="zh-CN" altLang="en-US"/>
              <a:t>合并到静态注册的</a:t>
            </a:r>
            <a:r>
              <a:rPr kumimoji="1" lang="en-US" altLang="zh-CN"/>
              <a:t>receiver</a:t>
            </a:r>
            <a:r>
              <a:rPr kumimoji="1" lang="zh-CN" altLang="en-US"/>
              <a:t>列表里。为什么呢？因为如果带了</a:t>
            </a:r>
            <a:r>
              <a:rPr kumimoji="1" lang="en-US" altLang="zh-CN"/>
              <a:t>order</a:t>
            </a:r>
            <a:r>
              <a:rPr kumimoji="1" lang="zh-CN" altLang="en-US"/>
              <a:t>标志的话，这些动态注册的</a:t>
            </a:r>
            <a:r>
              <a:rPr kumimoji="1" lang="en-US" altLang="zh-CN"/>
              <a:t>receiver</a:t>
            </a:r>
            <a:r>
              <a:rPr kumimoji="1" lang="zh-CN" altLang="en-US"/>
              <a:t>就不能并行分发了，得和静态注册的</a:t>
            </a:r>
            <a:r>
              <a:rPr kumimoji="1" lang="en-US" altLang="zh-CN"/>
              <a:t>receiver</a:t>
            </a:r>
            <a:r>
              <a:rPr kumimoji="1" lang="zh-CN" altLang="en-US"/>
              <a:t>合并到一起，进行串行分发。所以这里两个列表合并到一起来处理。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怎么看一下怎么处理这个合并后的列表，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354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这里创建一个</a:t>
            </a:r>
            <a:r>
              <a:rPr kumimoji="1" lang="en-US" altLang="zh-CN"/>
              <a:t>BroadcastRecord</a:t>
            </a:r>
            <a:r>
              <a:rPr kumimoji="1" lang="zh-CN" altLang="en-US"/>
              <a:t>，给这个</a:t>
            </a:r>
            <a:r>
              <a:rPr kumimoji="1" lang="en-US" altLang="zh-CN"/>
              <a:t>record</a:t>
            </a:r>
            <a:r>
              <a:rPr kumimoji="1" lang="zh-CN" altLang="en-US"/>
              <a:t>丢到</a:t>
            </a:r>
            <a:r>
              <a:rPr kumimoji="1" lang="en-US" altLang="zh-CN"/>
              <a:t>BroadcastQueue</a:t>
            </a:r>
            <a:r>
              <a:rPr kumimoji="1" lang="zh-CN" altLang="en-US"/>
              <a:t>里，注意，是丢到有序列表里了，这个跟前面动态广播不一样，动态</a:t>
            </a:r>
            <a:r>
              <a:rPr kumimoji="1" lang="en-US" altLang="zh-CN"/>
              <a:t>receiver</a:t>
            </a:r>
            <a:r>
              <a:rPr kumimoji="1" lang="zh-CN" altLang="en-US"/>
              <a:t>默认是并行分发的，而这个静态</a:t>
            </a:r>
            <a:r>
              <a:rPr kumimoji="1" lang="en-US" altLang="zh-CN"/>
              <a:t>receiver</a:t>
            </a:r>
            <a:r>
              <a:rPr kumimoji="1" lang="zh-CN" altLang="en-US"/>
              <a:t>是串行分发的。然后执行这个</a:t>
            </a:r>
            <a:endParaRPr kumimoji="1" lang="en-US" altLang="zh-CN"/>
          </a:p>
          <a:p>
            <a:r>
              <a:rPr kumimoji="1" lang="en-US" altLang="zh-CN"/>
              <a:t>scheduleBroadcastLocked</a:t>
            </a:r>
            <a:r>
              <a:rPr kumimoji="1" lang="zh-CN" altLang="en-US"/>
              <a:t>，这个和前面一样，执行的是一个函数。这个函数会调到</a:t>
            </a:r>
            <a:r>
              <a:rPr kumimoji="1" lang="en-US" altLang="zh-CN"/>
              <a:t>processNextBroadcast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CD42F-CE57-CB4C-B67E-CE53E83A60E9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11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关于这个</a:t>
            </a:r>
            <a:r>
              <a:rPr kumimoji="1" lang="en-US" altLang="zh-CN"/>
              <a:t>processNextBroadcast</a:t>
            </a:r>
            <a:r>
              <a:rPr kumimoji="1" lang="zh-CN" altLang="en-US"/>
              <a:t>函数非常的长，咱们先不看代码，先看注释，给总体流程搞清楚再来看代码，免得一头雾水。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30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咱们先看超时啊，这的</a:t>
            </a:r>
            <a:r>
              <a:rPr kumimoji="1" lang="en-US" altLang="zh-CN"/>
              <a:t>r</a:t>
            </a:r>
            <a:r>
              <a:rPr kumimoji="1" lang="zh-CN" altLang="en-US"/>
              <a:t>是</a:t>
            </a:r>
            <a:r>
              <a:rPr kumimoji="1" lang="en-US" altLang="zh-CN"/>
              <a:t>BroadcastRecord</a:t>
            </a:r>
            <a:r>
              <a:rPr kumimoji="1" lang="zh-CN" altLang="en-US"/>
              <a:t>，</a:t>
            </a:r>
            <a:r>
              <a:rPr kumimoji="1" lang="en-US" altLang="zh-CN"/>
              <a:t>dispatchTime</a:t>
            </a:r>
            <a:r>
              <a:rPr kumimoji="1" lang="zh-CN" altLang="en-US"/>
              <a:t>表示这个广播刚开始分发的时间，如果大于</a:t>
            </a:r>
            <a:r>
              <a:rPr kumimoji="1" lang="en-US" altLang="zh-CN"/>
              <a:t>0</a:t>
            </a:r>
            <a:r>
              <a:rPr kumimoji="1" lang="zh-CN" altLang="en-US"/>
              <a:t>，表示已经开始分发了。如果</a:t>
            </a:r>
            <a:r>
              <a:rPr kumimoji="1" lang="en-US" altLang="zh-CN"/>
              <a:t>now</a:t>
            </a:r>
            <a:r>
              <a:rPr kumimoji="1" lang="zh-CN" altLang="en-US"/>
              <a:t>大于后面这个计算出的时间的话，就是超时了，</a:t>
            </a:r>
            <a:r>
              <a:rPr kumimoji="1" lang="en-US" altLang="zh-CN"/>
              <a:t>mTimeoutPeriod</a:t>
            </a:r>
            <a:r>
              <a:rPr kumimoji="1" lang="zh-CN" altLang="en-US"/>
              <a:t>还挺长，</a:t>
            </a:r>
            <a:r>
              <a:rPr kumimoji="1" lang="en-US" altLang="zh-CN"/>
              <a:t>60s</a:t>
            </a:r>
            <a:r>
              <a:rPr kumimoji="1" lang="zh-CN" altLang="en-US"/>
              <a:t>。如果超时了，就调这个</a:t>
            </a:r>
            <a:r>
              <a:rPr kumimoji="1" lang="en-US" altLang="zh-CN"/>
              <a:t>broadcastTimeoutLocked</a:t>
            </a:r>
            <a:r>
              <a:rPr kumimoji="1" lang="zh-CN" altLang="en-US"/>
              <a:t>，而且设置</a:t>
            </a:r>
            <a:r>
              <a:rPr kumimoji="1" lang="en-US" altLang="zh-CN"/>
              <a:t>forceReceive</a:t>
            </a:r>
            <a:r>
              <a:rPr kumimoji="1" lang="zh-CN" altLang="en-US"/>
              <a:t>为</a:t>
            </a:r>
            <a:r>
              <a:rPr kumimoji="1" lang="en-US" altLang="zh-CN"/>
              <a:t>true</a:t>
            </a:r>
            <a:r>
              <a:rPr kumimoji="1" lang="zh-CN" altLang="en-US"/>
              <a:t>，给当前广播状态置为</a:t>
            </a:r>
            <a:r>
              <a:rPr kumimoji="1" lang="en-US" altLang="zh-CN"/>
              <a:t>IDLE</a:t>
            </a:r>
            <a:r>
              <a:rPr kumimoji="1" lang="zh-CN" altLang="en-US"/>
              <a:t>。</a:t>
            </a:r>
            <a:r>
              <a:rPr kumimoji="1" lang="en-US" altLang="zh-CN"/>
              <a:t>forceReceive</a:t>
            </a:r>
            <a:r>
              <a:rPr kumimoji="1" lang="zh-CN" altLang="en-US"/>
              <a:t>为</a:t>
            </a:r>
            <a:r>
              <a:rPr kumimoji="1" lang="en-US" altLang="zh-CN"/>
              <a:t>true</a:t>
            </a:r>
            <a:r>
              <a:rPr kumimoji="1" lang="zh-CN" altLang="en-US"/>
              <a:t>的话，那下面的逻辑就会给这个广播从队列里清掉了，然后处理下一个广播。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咱们看看这个</a:t>
            </a:r>
            <a:r>
              <a:rPr kumimoji="1" lang="en-US" altLang="zh-CN"/>
              <a:t>broadcastTimeoutLocked</a:t>
            </a:r>
            <a:r>
              <a:rPr kumimoji="1" lang="zh-CN" altLang="en-US"/>
              <a:t>做了些什么，估计是这个广播的超时的一些善后工作。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65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如果</a:t>
            </a:r>
            <a:r>
              <a:rPr kumimoji="1" lang="en-US" altLang="zh-CN"/>
              <a:t>mPendingBroadcast</a:t>
            </a:r>
            <a:r>
              <a:rPr kumimoji="1" lang="zh-CN" altLang="en-US"/>
              <a:t>非空，表示当前还在等待分发的进程启动，可能是进程启动超时了，比如启动过程中崩溃了，一直没向</a:t>
            </a:r>
            <a:r>
              <a:rPr kumimoji="1" lang="en-US" altLang="zh-CN"/>
              <a:t>AMS</a:t>
            </a:r>
            <a:r>
              <a:rPr kumimoji="1" lang="zh-CN" altLang="en-US"/>
              <a:t>报告，所以就超时。这里给这个变量复位，我们前面讲</a:t>
            </a:r>
            <a:r>
              <a:rPr kumimoji="1" lang="en-US" altLang="zh-CN"/>
              <a:t>processNextBroad</a:t>
            </a:r>
            <a:r>
              <a:rPr kumimoji="1" lang="zh-CN" altLang="en-US"/>
              <a:t>函数的时候提到过，如果有</a:t>
            </a:r>
            <a:r>
              <a:rPr kumimoji="1" lang="en-US" altLang="zh-CN"/>
              <a:t>pending</a:t>
            </a:r>
            <a:r>
              <a:rPr kumimoji="1" lang="zh-CN" altLang="en-US"/>
              <a:t>的广播就直接返回，不会再往下走了，所以这里要设为</a:t>
            </a:r>
            <a:r>
              <a:rPr kumimoji="1" lang="en-US" altLang="zh-CN"/>
              <a:t>Null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finishReceiver</a:t>
            </a:r>
            <a:r>
              <a:rPr kumimoji="1" lang="zh-CN" altLang="en-US"/>
              <a:t>的作用很简单，就是给当前这个超时的广播所有的状态全部重置了，算是一个善后处理。这个</a:t>
            </a:r>
            <a:r>
              <a:rPr kumimoji="1" lang="en-US" altLang="zh-CN"/>
              <a:t>scheduleBroadcastsLocked</a:t>
            </a:r>
            <a:r>
              <a:rPr kumimoji="1" lang="zh-CN" altLang="en-US"/>
              <a:t>是干嘛的呢，就是再发一个消息丢到消息队列里，什么消息呢，就是再调一次</a:t>
            </a:r>
            <a:r>
              <a:rPr kumimoji="1" lang="en-US" altLang="zh-CN"/>
              <a:t>processNextBroadcast</a:t>
            </a:r>
            <a:r>
              <a:rPr kumimoji="1" lang="zh-CN" altLang="en-US"/>
              <a:t>的消息，这是以防万一，反正当前广播超时了，多调度一次没坏处。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最后显示</a:t>
            </a:r>
            <a:r>
              <a:rPr kumimoji="1" lang="en-US" altLang="zh-CN"/>
              <a:t>ANR</a:t>
            </a:r>
            <a:r>
              <a:rPr kumimoji="1" lang="zh-CN" altLang="en-US"/>
              <a:t>的</a:t>
            </a:r>
            <a:r>
              <a:rPr kumimoji="1" lang="en-US" altLang="zh-CN"/>
              <a:t>dialog</a:t>
            </a:r>
            <a:r>
              <a:rPr kumimoji="1" lang="zh-CN" altLang="en-US"/>
              <a:t>了。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29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咱们回到</a:t>
            </a:r>
            <a:r>
              <a:rPr kumimoji="1" lang="en-US" altLang="zh-CN"/>
              <a:t>processNextBroadcast</a:t>
            </a:r>
            <a:r>
              <a:rPr kumimoji="1" lang="zh-CN" altLang="en-US"/>
              <a:t>函数，处理完了超时，接下来该把当前广播分发到下一个</a:t>
            </a:r>
            <a:r>
              <a:rPr kumimoji="1" lang="en-US" altLang="zh-CN"/>
              <a:t>receiver</a:t>
            </a:r>
            <a:r>
              <a:rPr kumimoji="1" lang="zh-CN" altLang="en-US"/>
              <a:t>了，</a:t>
            </a:r>
            <a:endParaRPr kumimoji="1" lang="en-US" altLang="zh-CN"/>
          </a:p>
          <a:p>
            <a:r>
              <a:rPr kumimoji="1" lang="zh-CN" altLang="en-US"/>
              <a:t>这首先</a:t>
            </a:r>
            <a:r>
              <a:rPr kumimoji="1" lang="en-US" altLang="zh-CN"/>
              <a:t>recIdx</a:t>
            </a:r>
            <a:r>
              <a:rPr kumimoji="1" lang="zh-CN" altLang="en-US"/>
              <a:t>是下一个要分发的</a:t>
            </a:r>
            <a:r>
              <a:rPr kumimoji="1" lang="en-US" altLang="zh-CN"/>
              <a:t>receiver</a:t>
            </a:r>
            <a:r>
              <a:rPr kumimoji="1" lang="zh-CN" altLang="en-US"/>
              <a:t>对应的索引，设置好广播的时间戳，如果没有开始超时计时的话，就调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setBroadcastTimeoutLocked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开始计时，其实就是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postDelay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发了个消息。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然后下面就获取了下一个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，准备来分发给他的。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963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首先判断是不是动态注册的</a:t>
            </a:r>
            <a:r>
              <a:rPr kumimoji="1" lang="en-US" altLang="zh-CN"/>
              <a:t>receiver</a:t>
            </a:r>
            <a:r>
              <a:rPr kumimoji="1" lang="zh-CN" altLang="en-US"/>
              <a:t>，动态注册的</a:t>
            </a:r>
            <a:r>
              <a:rPr kumimoji="1" lang="en-US" altLang="zh-CN"/>
              <a:t>receiver</a:t>
            </a:r>
            <a:r>
              <a:rPr kumimoji="1" lang="zh-CN" altLang="en-US"/>
              <a:t>才是这个</a:t>
            </a:r>
            <a:r>
              <a:rPr kumimoji="1" lang="en-US" altLang="zh-CN"/>
              <a:t>BroadcastFilter</a:t>
            </a:r>
            <a:r>
              <a:rPr kumimoji="1" lang="zh-CN" altLang="en-US"/>
              <a:t>类型的。对于动态注册的</a:t>
            </a:r>
            <a:r>
              <a:rPr kumimoji="1" lang="en-US" altLang="zh-CN"/>
              <a:t>receiver</a:t>
            </a:r>
            <a:r>
              <a:rPr kumimoji="1" lang="zh-CN" altLang="en-US"/>
              <a:t>，直接调用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deliverToRegisteredReceiverLocked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分发。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/>
              <a:t>如果是静态的</a:t>
            </a:r>
            <a:r>
              <a:rPr kumimoji="1" lang="en-US" altLang="zh-CN"/>
              <a:t>receiver</a:t>
            </a:r>
            <a:r>
              <a:rPr kumimoji="1" lang="zh-CN" altLang="en-US"/>
              <a:t>，先给状态设为</a:t>
            </a:r>
            <a:r>
              <a:rPr kumimoji="1" lang="en-US" altLang="zh-CN"/>
              <a:t>APP_RECEIVE,</a:t>
            </a:r>
            <a:r>
              <a:rPr kumimoji="1" lang="zh-CN" altLang="en-US"/>
              <a:t>然后看进程启动没有，如果启动了就调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processCurBroadcastLocked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处理当前广播，如果没调，就先启动进程，然后给当前广播设置为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pending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，等进程启动之后再来处理。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5DF6-EFD5-F648-AA14-3087317A2ABB}" type="slidenum">
              <a:rPr lang="en-US" altLang="zh-CN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97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9C0-25F4-FE48-8554-76D157B01D0E}" type="datetimeFigureOut">
              <a:rPr lang="en-US" altLang="zh-CN"/>
              <a:t>2019/3/14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826A-7E7C-AD4E-A63D-69930B895D58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48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9C0-25F4-FE48-8554-76D157B01D0E}" type="datetimeFigureOut">
              <a:rPr lang="en-US" altLang="zh-CN"/>
              <a:t>2019/3/14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826A-7E7C-AD4E-A63D-69930B895D58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83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9C0-25F4-FE48-8554-76D157B01D0E}" type="datetimeFigureOut">
              <a:rPr lang="en-US" altLang="zh-CN"/>
              <a:t>2019/3/14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826A-7E7C-AD4E-A63D-69930B895D58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29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9C0-25F4-FE48-8554-76D157B01D0E}" type="datetimeFigureOut">
              <a:rPr lang="en-US" altLang="zh-CN"/>
              <a:t>2019/3/14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826A-7E7C-AD4E-A63D-69930B895D58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60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9C0-25F4-FE48-8554-76D157B01D0E}" type="datetimeFigureOut">
              <a:rPr lang="en-US" altLang="zh-CN"/>
              <a:t>2019/3/14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826A-7E7C-AD4E-A63D-69930B895D58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91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9C0-25F4-FE48-8554-76D157B01D0E}" type="datetimeFigureOut">
              <a:rPr lang="en-US" altLang="zh-CN"/>
              <a:t>2019/3/14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826A-7E7C-AD4E-A63D-69930B895D58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82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9C0-25F4-FE48-8554-76D157B01D0E}" type="datetimeFigureOut">
              <a:rPr lang="en-US" altLang="zh-CN"/>
              <a:t>2019/3/14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826A-7E7C-AD4E-A63D-69930B895D58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93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9C0-25F4-FE48-8554-76D157B01D0E}" type="datetimeFigureOut">
              <a:rPr lang="en-US" altLang="zh-CN"/>
              <a:t>2019/3/14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826A-7E7C-AD4E-A63D-69930B895D58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24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9C0-25F4-FE48-8554-76D157B01D0E}" type="datetimeFigureOut">
              <a:rPr lang="en-US" altLang="zh-CN"/>
              <a:t>2019/3/14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826A-7E7C-AD4E-A63D-69930B895D58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69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9C0-25F4-FE48-8554-76D157B01D0E}" type="datetimeFigureOut">
              <a:rPr lang="en-US" altLang="zh-CN"/>
              <a:t>2019/3/14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826A-7E7C-AD4E-A63D-69930B895D58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29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C9C0-25F4-FE48-8554-76D157B01D0E}" type="datetimeFigureOut">
              <a:rPr lang="en-US" altLang="zh-CN"/>
              <a:t>2019/3/14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826A-7E7C-AD4E-A63D-69930B895D58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95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C9C0-25F4-FE48-8554-76D157B01D0E}" type="datetimeFigureOut">
              <a:rPr lang="en-US" altLang="zh-CN"/>
              <a:t>2019/3/14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826A-7E7C-AD4E-A63D-69930B895D58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20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DCBC0-3240-FA48-A84D-05A5FF51D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91834"/>
            <a:ext cx="6858000" cy="559832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说说静态广播的注册和分发原理</a:t>
            </a:r>
          </a:p>
        </p:txBody>
      </p:sp>
    </p:spTree>
    <p:extLst>
      <p:ext uri="{BB962C8B-B14F-4D97-AF65-F5344CB8AC3E}">
        <p14:creationId xmlns:p14="http://schemas.microsoft.com/office/powerpoint/2010/main" val="160389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61223F-3CE4-D34A-BB40-FD4302E25B13}"/>
              </a:ext>
            </a:extLst>
          </p:cNvPr>
          <p:cNvSpPr/>
          <p:nvPr/>
        </p:nvSpPr>
        <p:spPr>
          <a:xfrm>
            <a:off x="1302488" y="586591"/>
            <a:ext cx="6539024" cy="369331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recIdx 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nextReceiver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receiverTime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SystemClock.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uptimeMillis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(recIdx ==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dispatchTime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receiverTime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dispatchClockTime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System.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currentTimeMillis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mPendingBroadcastTimeoutMessage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long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timeoutTime 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receiverTime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+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mTimeoutPeriod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setBroadcastTimeoutLocked(timeoutTime)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nextReceiver 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.get(recIdx)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0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F0D8E5-5345-9A4C-914A-6E66EBE4EC5F}"/>
              </a:ext>
            </a:extLst>
          </p:cNvPr>
          <p:cNvSpPr/>
          <p:nvPr/>
        </p:nvSpPr>
        <p:spPr>
          <a:xfrm>
            <a:off x="279105" y="32594"/>
            <a:ext cx="8585791" cy="507831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(nextReceiver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BroadcastFilter)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BroadcastFilter filter = (BroadcastFilter)nextReceiver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deliverToRegisteredReceiverLocked(r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filter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ordered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BroadcastRecord.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APP_RECEIVE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ProcessRecord app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.getProcessRecordLocked(targetProcess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(app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app.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processCurBroadcastLocked(r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curApp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.startProcessLocked(targetProcess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mPendingBroadcast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mPendingBroadcastRecvIndex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recIdx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8F2A0-76BF-D14F-9098-B4577029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广播的接收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E5CC1F-3EF5-D940-98B4-041C5BB935B1}"/>
              </a:ext>
            </a:extLst>
          </p:cNvPr>
          <p:cNvSpPr/>
          <p:nvPr/>
        </p:nvSpPr>
        <p:spPr>
          <a:xfrm>
            <a:off x="276445" y="1268016"/>
            <a:ext cx="8591107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deliverToRegisteredReceiverLocked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(BroadcastRecord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zh-CN" altLang="en-US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performReceiveLocked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(filter.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receiverList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(ordered)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BroadcastRecord.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CALL_DONE_RECEIVE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EFAE50-774F-3B46-B5EC-C872880510E0}"/>
              </a:ext>
            </a:extLst>
          </p:cNvPr>
          <p:cNvSpPr/>
          <p:nvPr/>
        </p:nvSpPr>
        <p:spPr>
          <a:xfrm>
            <a:off x="276445" y="3861973"/>
            <a:ext cx="8591107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performReceiveLocked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(ProcessRecord 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IIntentReceiver receiver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app.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.scheduleRegisteredReceiver(receiver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resultCode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E57C8F0-4C67-2D4D-982E-7F9F1172B188}"/>
              </a:ext>
            </a:extLst>
          </p:cNvPr>
          <p:cNvCxnSpPr>
            <a:cxnSpLocks/>
          </p:cNvCxnSpPr>
          <p:nvPr/>
        </p:nvCxnSpPr>
        <p:spPr>
          <a:xfrm>
            <a:off x="2509283" y="2113838"/>
            <a:ext cx="180754" cy="16500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4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90EA4F-4C13-F14A-81CB-D830374FA9BA}"/>
              </a:ext>
            </a:extLst>
          </p:cNvPr>
          <p:cNvSpPr/>
          <p:nvPr/>
        </p:nvSpPr>
        <p:spPr>
          <a:xfrm>
            <a:off x="396062" y="395758"/>
            <a:ext cx="6863317" cy="341632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BroadcastReceiver receiver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mReceiver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boolean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ordered = mOrdered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 intent = mCurIntent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mCurIntent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receiver.setPendingResult(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receiver.onReceive(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(receiver.getPendingResult()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finish()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921819-6F37-604D-9A3E-B57FB9DC2264}"/>
              </a:ext>
            </a:extLst>
          </p:cNvPr>
          <p:cNvSpPr/>
          <p:nvPr/>
        </p:nvSpPr>
        <p:spPr>
          <a:xfrm>
            <a:off x="1669312" y="3547413"/>
            <a:ext cx="7219507" cy="1200329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finish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IActivityManager mgr = ActivityManagerNative.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getDefault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mgr. finishReceiver(…)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083DCD5-9A6B-074F-9862-650337CDF455}"/>
              </a:ext>
            </a:extLst>
          </p:cNvPr>
          <p:cNvCxnSpPr>
            <a:cxnSpLocks/>
          </p:cNvCxnSpPr>
          <p:nvPr/>
        </p:nvCxnSpPr>
        <p:spPr>
          <a:xfrm>
            <a:off x="1095154" y="3498417"/>
            <a:ext cx="478465" cy="52099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FE1210-E637-4E42-9ADE-C15D2E3D2123}"/>
              </a:ext>
            </a:extLst>
          </p:cNvPr>
          <p:cNvSpPr/>
          <p:nvPr/>
        </p:nvSpPr>
        <p:spPr>
          <a:xfrm>
            <a:off x="595424" y="258406"/>
            <a:ext cx="7953152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finishReceiver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(IBinder who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resultCode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doNext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BroadcastRecord r = queue.getMatchingOrderedReceiver(who)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lang="en-US" altLang="zh-CN">
              <a:solidFill>
                <a:srgbClr val="CC783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doNext 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queue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.finishReceiverLocked(r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resultCode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(doNext)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queue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.processNextBroadcast(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8EEE4E-2A1B-EA40-97DB-710ECF5241B9}"/>
              </a:ext>
            </a:extLst>
          </p:cNvPr>
          <p:cNvSpPr/>
          <p:nvPr/>
        </p:nvSpPr>
        <p:spPr>
          <a:xfrm>
            <a:off x="595424" y="3162711"/>
            <a:ext cx="7953153" cy="1754326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finishReceiverLocked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(BroadcastRecord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state 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state == BroadcastRecord.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APP_RECEIVE</a:t>
            </a:r>
            <a:b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|| state == BroadcastRecord.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CALL_DONE_RECEIVE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FF1BEFD-DD95-0C49-AF9D-6FDBBF119B0E}"/>
              </a:ext>
            </a:extLst>
          </p:cNvPr>
          <p:cNvCxnSpPr/>
          <p:nvPr/>
        </p:nvCxnSpPr>
        <p:spPr>
          <a:xfrm flipH="1">
            <a:off x="3413051" y="1722474"/>
            <a:ext cx="446568" cy="15310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5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2EFBA5-88DF-DE4E-859A-0F79DB84E592}"/>
              </a:ext>
            </a:extLst>
          </p:cNvPr>
          <p:cNvSpPr/>
          <p:nvPr/>
        </p:nvSpPr>
        <p:spPr>
          <a:xfrm>
            <a:off x="680484" y="396034"/>
            <a:ext cx="7783032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processCurBroadcastLocked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(BroadcastRecord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app.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.asBinder()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curApp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curReceiver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app.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.scheduleReceiver(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Intent(r.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curReceiver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5915A3-06CE-554E-A473-821123838D88}"/>
              </a:ext>
            </a:extLst>
          </p:cNvPr>
          <p:cNvSpPr/>
          <p:nvPr/>
        </p:nvSpPr>
        <p:spPr>
          <a:xfrm>
            <a:off x="680484" y="2957382"/>
            <a:ext cx="7783032" cy="1754326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scheduleReceiver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ActivityInfo info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ReceiverData r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ReceiverData(intent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resultCode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info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compatInfo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compatInfo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sendMessage(H.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D637B1B-C5D7-6F4E-8E53-00C2E92F5991}"/>
              </a:ext>
            </a:extLst>
          </p:cNvPr>
          <p:cNvCxnSpPr/>
          <p:nvPr/>
        </p:nvCxnSpPr>
        <p:spPr>
          <a:xfrm flipH="1">
            <a:off x="2360428" y="2105247"/>
            <a:ext cx="595423" cy="7761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4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0B17EC-418C-634E-943F-160BD3129C26}"/>
              </a:ext>
            </a:extLst>
          </p:cNvPr>
          <p:cNvSpPr/>
          <p:nvPr/>
        </p:nvSpPr>
        <p:spPr>
          <a:xfrm>
            <a:off x="263156" y="448092"/>
            <a:ext cx="8617689" cy="4247317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handleReceiver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(ReceiverData data)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LoadedApk packageInfo = getPackageInfoNoCheck(…)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BroadcastReceiver receiver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 = cl.loadClass(component).newInstance()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app = packageInfo.makeApplication(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 context = app.getBaseContext()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receiver.setPendingResult(data)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receiver.onReceive(context.getReceiverRestrictedContext()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(receiver.getPendingResult()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data.finish()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99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CFCB7F-EC58-934C-8F5B-AD07BBAEF725}"/>
              </a:ext>
            </a:extLst>
          </p:cNvPr>
          <p:cNvSpPr/>
          <p:nvPr/>
        </p:nvSpPr>
        <p:spPr>
          <a:xfrm>
            <a:off x="754912" y="471567"/>
            <a:ext cx="7634177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attachApplicationLocked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thread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sendPendingBroadcastsLocked(app)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78C7DD-31DE-374F-B862-EB21FF9B8B06}"/>
              </a:ext>
            </a:extLst>
          </p:cNvPr>
          <p:cNvSpPr/>
          <p:nvPr/>
        </p:nvSpPr>
        <p:spPr>
          <a:xfrm>
            <a:off x="754912" y="2573782"/>
            <a:ext cx="7634177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sendPendingBroadcastsLocked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(ProcessRecord app)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for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(BroadcastQueue queue :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mBroadcastQueues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queue.sendPendingBroadcastsLocked(app)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1F2F4D9-C093-AC4C-A9F4-9620145F3E13}"/>
              </a:ext>
            </a:extLst>
          </p:cNvPr>
          <p:cNvCxnSpPr/>
          <p:nvPr/>
        </p:nvCxnSpPr>
        <p:spPr>
          <a:xfrm>
            <a:off x="2604977" y="1371600"/>
            <a:ext cx="467832" cy="120015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0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5695C7-EE7F-8C4C-B4E0-5A43D5C06550}"/>
              </a:ext>
            </a:extLst>
          </p:cNvPr>
          <p:cNvSpPr/>
          <p:nvPr/>
        </p:nvSpPr>
        <p:spPr>
          <a:xfrm>
            <a:off x="1105786" y="1039374"/>
            <a:ext cx="6932427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sendPendingBroadcastsLocked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(ProcessRecord app)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BroadcastRecord br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mPendingBroadcast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(br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br.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curApp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pid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app.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mPendingBroadcast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processCurBroadcastLocked(br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2A4681-5272-B944-8114-826CE22C25EF}"/>
              </a:ext>
            </a:extLst>
          </p:cNvPr>
          <p:cNvSpPr/>
          <p:nvPr/>
        </p:nvSpPr>
        <p:spPr>
          <a:xfrm>
            <a:off x="2634350" y="3652360"/>
            <a:ext cx="3343672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app.thread.scheduleReceiver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A0FD568-78A6-B04A-A100-776FB4DAFEE2}"/>
              </a:ext>
            </a:extLst>
          </p:cNvPr>
          <p:cNvCxnSpPr/>
          <p:nvPr/>
        </p:nvCxnSpPr>
        <p:spPr>
          <a:xfrm>
            <a:off x="3072809" y="2488020"/>
            <a:ext cx="489098" cy="106325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5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5385E-AD62-A94C-8D08-934A9A48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说说静态广播的注册和收发原理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0FA87-D583-FD4A-8A69-3BE1304E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静态广播是怎么注册的？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静态广播是串行分发的流程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静态广播的生命周期及上下文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AEED18-6B2A-F645-A64C-36C3CD43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81" y="2142457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F3E7D0-B163-B74D-AC5E-28C067ACD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81" y="2904018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8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9136A-AC13-0D45-9F36-618CCD28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FC770-A407-384F-8CD5-F2490EE0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广播的注册原理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广播的发送原理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广播的接收原理</a:t>
            </a:r>
          </a:p>
        </p:txBody>
      </p:sp>
    </p:spTree>
    <p:extLst>
      <p:ext uri="{BB962C8B-B14F-4D97-AF65-F5344CB8AC3E}">
        <p14:creationId xmlns:p14="http://schemas.microsoft.com/office/powerpoint/2010/main" val="27060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19D5-FEA9-F149-A4B4-1C97542C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广播的注册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31069D-AB7D-CD49-990D-58F5AA8B0B9A}"/>
              </a:ext>
            </a:extLst>
          </p:cNvPr>
          <p:cNvSpPr/>
          <p:nvPr/>
        </p:nvSpPr>
        <p:spPr>
          <a:xfrm>
            <a:off x="812719" y="1456611"/>
            <a:ext cx="7518562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else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(tagName.equals(</a:t>
            </a:r>
            <a:r>
              <a:rPr lang="en-US" altLang="zh-CN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"receiver"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Activity a = parseActivity(owner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parser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attrs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flags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owner.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.add(a)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1FE99C-4317-D542-9500-DB4DAA4B0818}"/>
              </a:ext>
            </a:extLst>
          </p:cNvPr>
          <p:cNvSpPr/>
          <p:nvPr/>
        </p:nvSpPr>
        <p:spPr>
          <a:xfrm>
            <a:off x="3192391" y="2804464"/>
            <a:ext cx="2759217" cy="369332"/>
          </a:xfrm>
          <a:prstGeom prst="rect">
            <a:avLst/>
          </a:prstGeom>
          <a:solidFill>
            <a:srgbClr val="C00000"/>
          </a:solidFill>
          <a:ln w="22225">
            <a:noFill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List&lt;Activity&gt; 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receivers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41EE1C6C-AB2D-4E4C-84F9-8CFBF0FC427B}"/>
              </a:ext>
            </a:extLst>
          </p:cNvPr>
          <p:cNvCxnSpPr>
            <a:cxnSpLocks/>
          </p:cNvCxnSpPr>
          <p:nvPr/>
        </p:nvCxnSpPr>
        <p:spPr>
          <a:xfrm>
            <a:off x="2307265" y="2571750"/>
            <a:ext cx="797442" cy="41738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2FEBC7A-9EB0-CB49-879D-1231E49C1BAD}"/>
              </a:ext>
            </a:extLst>
          </p:cNvPr>
          <p:cNvSpPr/>
          <p:nvPr/>
        </p:nvSpPr>
        <p:spPr>
          <a:xfrm>
            <a:off x="812719" y="3967651"/>
            <a:ext cx="6911162" cy="36933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Component&lt;ActivityIntentInfo&gt; {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5DA8C3A-4341-B344-BF8D-F26901B477B6}"/>
              </a:ext>
            </a:extLst>
          </p:cNvPr>
          <p:cNvCxnSpPr/>
          <p:nvPr/>
        </p:nvCxnSpPr>
        <p:spPr>
          <a:xfrm>
            <a:off x="1467293" y="2333774"/>
            <a:ext cx="393405" cy="16338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7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C6196-1176-0E48-8C8C-5C393730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广播的发送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EC64C4-B298-754D-A069-2BF642B6CAEE}"/>
              </a:ext>
            </a:extLst>
          </p:cNvPr>
          <p:cNvSpPr/>
          <p:nvPr/>
        </p:nvSpPr>
        <p:spPr>
          <a:xfrm>
            <a:off x="1015092" y="1268016"/>
            <a:ext cx="7113816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sendBroadcast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intent)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ActivityManagerNative.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getDefault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().broadcastIntent(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mMainThread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.getApplicationThread()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5037F1-09F8-3C43-96DC-AB2E8C590F66}"/>
              </a:ext>
            </a:extLst>
          </p:cNvPr>
          <p:cNvSpPr/>
          <p:nvPr/>
        </p:nvSpPr>
        <p:spPr>
          <a:xfrm>
            <a:off x="1015092" y="3299697"/>
            <a:ext cx="7113816" cy="1477328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broadcastIntent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caller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 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int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 = broadcastIntentLocked(callerApp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9DF08FA-5919-C649-801C-78D8072976DC}"/>
              </a:ext>
            </a:extLst>
          </p:cNvPr>
          <p:cNvCxnSpPr>
            <a:cxnSpLocks/>
          </p:cNvCxnSpPr>
          <p:nvPr/>
        </p:nvCxnSpPr>
        <p:spPr>
          <a:xfrm flipH="1">
            <a:off x="3200400" y="2117683"/>
            <a:ext cx="3026230" cy="11044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43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A16D8E-5AA4-534C-BE2C-30730E7532E2}"/>
              </a:ext>
            </a:extLst>
          </p:cNvPr>
          <p:cNvSpPr/>
          <p:nvPr/>
        </p:nvSpPr>
        <p:spPr>
          <a:xfrm>
            <a:off x="361507" y="448092"/>
            <a:ext cx="8420986" cy="39703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broadcastIntentLocked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(ProcessRecord callerApp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List receivers = collectReceiverComponents(intent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resolvedType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List registeredReceivers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mReceiverResolver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.queryIntent(intent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(!ordered &amp;&amp; registeredReceivers.size() &gt;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处理动态注册的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，创建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BroadcastRecord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，加到并行分发队列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给没有处理完的动态注册的广播，跟静态广播合并到一起</a:t>
            </a:r>
            <a:endParaRPr lang="en-US" altLang="zh-CN">
              <a:solidFill>
                <a:srgbClr val="80808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((receivers !=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receivers.size() &gt; 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处理剩下的</a:t>
            </a:r>
            <a:r>
              <a:rPr lang="en-US" altLang="zh-CN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r>
              <a:rPr lang="zh-CN" altLang="en-US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，创建</a:t>
            </a:r>
            <a:r>
              <a:rPr lang="en-US" altLang="zh-CN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BroadcastRecord</a:t>
            </a:r>
            <a:r>
              <a:rPr lang="zh-CN" altLang="en-US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，加到串行分发队列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9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FEB353-31DC-2B42-B7E6-5729609CBEC6}"/>
              </a:ext>
            </a:extLst>
          </p:cNvPr>
          <p:cNvSpPr/>
          <p:nvPr/>
        </p:nvSpPr>
        <p:spPr>
          <a:xfrm>
            <a:off x="462845" y="586591"/>
            <a:ext cx="8218312" cy="369331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final int </a:t>
            </a:r>
            <a:r>
              <a:rPr lang="en-US" altLang="zh-CN" sz="1800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broadcastIntentLocked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(ProcessRecord callerApp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……</a:t>
            </a:r>
          </a:p>
          <a:p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((receivers != 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 receivers.size() &gt; </a:t>
            </a:r>
            <a:r>
              <a:rPr lang="en-US" altLang="zh-CN" sz="1800">
                <a:solidFill>
                  <a:srgbClr val="6897B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BroadcastQueue queue = broadcastQueueForIntent(intent)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BroadcastRecord r = 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BroadcastRecord(queue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queue.enqueueOrderedBroadcastLocked(r)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queue.scheduleBroadcastsLocked()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ActivityManager.</a:t>
            </a:r>
            <a:r>
              <a:rPr lang="en-US" altLang="zh-CN" sz="18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BROADCAST_SUCCESS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0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54CC08-C0B8-3944-9155-F26850FEE3A3}"/>
              </a:ext>
            </a:extLst>
          </p:cNvPr>
          <p:cNvSpPr/>
          <p:nvPr/>
        </p:nvSpPr>
        <p:spPr>
          <a:xfrm>
            <a:off x="212651" y="586591"/>
            <a:ext cx="8718698" cy="39703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processNextBroadcast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fromMsg)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先给并行分发的广播分发完</a:t>
            </a:r>
            <a:r>
              <a:rPr lang="zh-CN" altLang="en-US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，然后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接下来分发串行广播</a:t>
            </a:r>
            <a:b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如果有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pending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的广播，</a:t>
            </a:r>
            <a:r>
              <a:rPr lang="zh-CN" altLang="en-US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就先直接返回，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这个广播在等待应用进程启动</a:t>
            </a:r>
            <a:b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如果当前广播分发超时了，就废弃这个广播，处理下一个广播</a:t>
            </a:r>
            <a:b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如果没有超时，并且正在分发中，就先返回，什么也不做</a:t>
            </a:r>
            <a:b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如果当前的广播已经分发完一个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了，就继续分发下一个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//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如果这个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是动态注册的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，就直接分发</a:t>
            </a:r>
            <a:b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如果这个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是静态注册的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，就先看进程启动没有</a:t>
            </a:r>
            <a:endParaRPr lang="en-US" altLang="zh-CN">
              <a:solidFill>
                <a:srgbClr val="80808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如果进程启动了，就直接分发</a:t>
            </a:r>
            <a:b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没启动的话就先启动进程，然后</a:t>
            </a:r>
            <a:r>
              <a:rPr lang="zh-CN" altLang="en-US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给广播标记为</a:t>
            </a:r>
            <a:r>
              <a:rPr lang="en-US" altLang="zh-CN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pending</a:t>
            </a:r>
          </a:p>
          <a:p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进程启动后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时继续处理这个</a:t>
            </a: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pending</a:t>
            </a:r>
            <a: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的广播</a:t>
            </a:r>
            <a:br>
              <a:rPr lang="zh-CN" altLang="en-US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70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04DA6E-F4CF-A848-A3FE-8591370D6693}"/>
              </a:ext>
            </a:extLst>
          </p:cNvPr>
          <p:cNvSpPr/>
          <p:nvPr/>
        </p:nvSpPr>
        <p:spPr>
          <a:xfrm>
            <a:off x="401379" y="32594"/>
            <a:ext cx="8341242" cy="507831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r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mOrderedBroadcasts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(now &gt;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dispatchTime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+ 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mTimeoutPeriod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*numReceivers))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broadcastTimeoutLocked(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b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forceReceive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BroadcastRecord.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IDLE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!= BroadcastRecord.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IDLE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||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nextReceiver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&gt;= numReceivers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|| forceReceive)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cancelBroadcastTimeoutLocked()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mOrderedBroadcasts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.remove(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continue;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while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(r ==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79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29251C-BBEE-904F-BD61-FB364DA7C054}"/>
              </a:ext>
            </a:extLst>
          </p:cNvPr>
          <p:cNvSpPr/>
          <p:nvPr/>
        </p:nvSpPr>
        <p:spPr>
          <a:xfrm>
            <a:off x="409353" y="586591"/>
            <a:ext cx="8325293" cy="397031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broadcastTimeoutLocked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fromMsg)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BroadcastRecord r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mOrderedBroadcasts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curReceiver 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.get(r.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nextReceiver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CN">
                <a:solidFill>
                  <a:srgbClr val="6897B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找到当前分发的</a:t>
            </a:r>
            <a:r>
              <a:rPr lang="en-US" altLang="zh-CN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r>
              <a:rPr lang="zh-CN" altLang="en-US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对应的进程</a:t>
            </a:r>
            <a:endParaRPr lang="en-US" altLang="zh-CN">
              <a:solidFill>
                <a:srgbClr val="8080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mPendingBroadcast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== r)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mPendingBroadcast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finishReceiverLocked(r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resultCode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scheduleBroadcastsLocked()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mHandler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.post(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AppNotResponding(app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anrMessage))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3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1731</Words>
  <Application>Microsoft Macintosh PowerPoint</Application>
  <PresentationFormat>全屏显示(16:9)</PresentationFormat>
  <Paragraphs>116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说说静态广播的注册和分发原理</vt:lpstr>
      <vt:lpstr>这道题想考察什么？</vt:lpstr>
      <vt:lpstr>广播的注册</vt:lpstr>
      <vt:lpstr>广播的发送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广播的接收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说说静态广播的注册和收发原理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183</cp:revision>
  <dcterms:created xsi:type="dcterms:W3CDTF">2019-03-14T03:29:47Z</dcterms:created>
  <dcterms:modified xsi:type="dcterms:W3CDTF">2019-03-14T14:36:32Z</dcterms:modified>
</cp:coreProperties>
</file>