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2" r:id="rId18"/>
    <p:sldId id="274" r:id="rId19"/>
    <p:sldId id="275" r:id="rId20"/>
    <p:sldId id="276"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56"/>
    <p:restoredTop sz="82226"/>
  </p:normalViewPr>
  <p:slideViewPr>
    <p:cSldViewPr snapToGrid="0" snapToObjects="1">
      <p:cViewPr>
        <p:scale>
          <a:sx n="105" d="100"/>
          <a:sy n="105" d="100"/>
        </p:scale>
        <p:origin x="400"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66252B-D103-654C-9B3D-8ABF3CE720AD}" type="datetimeFigureOut">
              <a:t>2019/3/15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单击此处编辑母版文本样式
二级
三级
四级
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6257CA-8BCE-2D47-B036-CC2BC1B619C0}" type="slidenum">
              <a:t>‹#›</a:t>
            </a:fld>
            <a:endParaRPr kumimoji="1" lang="zh-CN" altLang="en-US"/>
          </a:p>
        </p:txBody>
      </p:sp>
    </p:spTree>
    <p:extLst>
      <p:ext uri="{BB962C8B-B14F-4D97-AF65-F5344CB8AC3E}">
        <p14:creationId xmlns:p14="http://schemas.microsoft.com/office/powerpoint/2010/main" val="948688900"/>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D56257CA-8BCE-2D47-B036-CC2BC1B619C0}" type="slidenum">
              <a:t>5</a:t>
            </a:fld>
            <a:endParaRPr kumimoji="1" lang="zh-CN" altLang="en-US"/>
          </a:p>
        </p:txBody>
      </p:sp>
    </p:spTree>
    <p:extLst>
      <p:ext uri="{BB962C8B-B14F-4D97-AF65-F5344CB8AC3E}">
        <p14:creationId xmlns:p14="http://schemas.microsoft.com/office/powerpoint/2010/main" val="1417648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D56257CA-8BCE-2D47-B036-CC2BC1B619C0}" type="slidenum">
              <a:rPr lang="en-US" altLang="zh-CN"/>
              <a:t>14</a:t>
            </a:fld>
            <a:endParaRPr kumimoji="1" lang="zh-CN" altLang="en-US"/>
          </a:p>
        </p:txBody>
      </p:sp>
    </p:spTree>
    <p:extLst>
      <p:ext uri="{BB962C8B-B14F-4D97-AF65-F5344CB8AC3E}">
        <p14:creationId xmlns:p14="http://schemas.microsoft.com/office/powerpoint/2010/main" val="3612063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这个</a:t>
            </a:r>
            <a:r>
              <a:rPr kumimoji="1" lang="en-US" altLang="zh-CN"/>
              <a:t>pin</a:t>
            </a:r>
            <a:r>
              <a:rPr kumimoji="1" lang="zh-CN" altLang="en-US"/>
              <a:t>和</a:t>
            </a:r>
            <a:r>
              <a:rPr kumimoji="1" lang="en-US" altLang="zh-CN"/>
              <a:t>unpin</a:t>
            </a:r>
            <a:r>
              <a:rPr kumimoji="1" lang="zh-CN" altLang="en-US"/>
              <a:t>就是锁定和解锁，标识哪些内存正在使用，哪些内存是不用的。</a:t>
            </a:r>
            <a:endParaRPr kumimoji="1" lang="en-US" altLang="zh-CN"/>
          </a:p>
          <a:p>
            <a:endParaRPr kumimoji="1" lang="en-US" altLang="zh-CN"/>
          </a:p>
          <a:p>
            <a:r>
              <a:rPr kumimoji="1" lang="zh-CN" altLang="en-US"/>
              <a:t>这个</a:t>
            </a:r>
            <a:r>
              <a:rPr kumimoji="1" lang="en-US" altLang="zh-CN"/>
              <a:t>getByteArrayRegion</a:t>
            </a:r>
            <a:r>
              <a:rPr kumimoji="1" lang="zh-CN" altLang="en-US"/>
              <a:t>就是给</a:t>
            </a:r>
            <a:r>
              <a:rPr kumimoji="1" lang="en-US" altLang="zh-CN"/>
              <a:t>buffer</a:t>
            </a:r>
            <a:r>
              <a:rPr kumimoji="1" lang="zh-CN" altLang="en-US"/>
              <a:t>里面的东西拷贝到共享内存里</a:t>
            </a:r>
            <a:endParaRPr kumimoji="1" lang="en-US" altLang="zh-CN"/>
          </a:p>
          <a:p>
            <a:r>
              <a:rPr kumimoji="1" lang="zh-CN" altLang="en-US"/>
              <a:t>而这个</a:t>
            </a:r>
            <a:r>
              <a:rPr kumimoji="1" lang="en-US" altLang="zh-CN"/>
              <a:t>setByteArrayRegion</a:t>
            </a:r>
            <a:r>
              <a:rPr kumimoji="1" lang="zh-CN" altLang="en-US"/>
              <a:t>就是给共享内存里的东西拷到</a:t>
            </a:r>
            <a:r>
              <a:rPr kumimoji="1" lang="en-US" altLang="zh-CN"/>
              <a:t>buffer</a:t>
            </a:r>
            <a:r>
              <a:rPr kumimoji="1" lang="zh-CN" altLang="en-US"/>
              <a:t>里。</a:t>
            </a:r>
          </a:p>
        </p:txBody>
      </p:sp>
      <p:sp>
        <p:nvSpPr>
          <p:cNvPr id="4" name="灯片编号占位符 3"/>
          <p:cNvSpPr>
            <a:spLocks noGrp="1"/>
          </p:cNvSpPr>
          <p:nvPr>
            <p:ph type="sldNum" sz="quarter" idx="5"/>
          </p:nvPr>
        </p:nvSpPr>
        <p:spPr/>
        <p:txBody>
          <a:bodyPr/>
          <a:lstStyle/>
          <a:p>
            <a:fld id="{D56257CA-8BCE-2D47-B036-CC2BC1B619C0}" type="slidenum">
              <a:rPr lang="en-US" altLang="zh-CN"/>
              <a:t>15</a:t>
            </a:fld>
            <a:endParaRPr kumimoji="1" lang="zh-CN" altLang="en-US"/>
          </a:p>
        </p:txBody>
      </p:sp>
    </p:spTree>
    <p:extLst>
      <p:ext uri="{BB962C8B-B14F-4D97-AF65-F5344CB8AC3E}">
        <p14:creationId xmlns:p14="http://schemas.microsoft.com/office/powerpoint/2010/main" val="1494200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D56257CA-8BCE-2D47-B036-CC2BC1B619C0}" type="slidenum">
              <a:rPr lang="en-US" altLang="zh-CN"/>
              <a:t>16</a:t>
            </a:fld>
            <a:endParaRPr kumimoji="1" lang="zh-CN" altLang="en-US"/>
          </a:p>
        </p:txBody>
      </p:sp>
    </p:spTree>
    <p:extLst>
      <p:ext uri="{BB962C8B-B14F-4D97-AF65-F5344CB8AC3E}">
        <p14:creationId xmlns:p14="http://schemas.microsoft.com/office/powerpoint/2010/main" val="1426352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比如咱们有时候要杀掉应用进程，其实就是给进程发送一个</a:t>
            </a:r>
            <a:r>
              <a:rPr kumimoji="1" lang="en-US" altLang="zh-CN"/>
              <a:t>SIG_KILL</a:t>
            </a:r>
            <a:r>
              <a:rPr kumimoji="1" lang="zh-CN" altLang="en-US"/>
              <a:t>信号。当然不是说你想杀谁就能杀谁的，这个受权限控制的，比如说两个进程</a:t>
            </a:r>
            <a:r>
              <a:rPr kumimoji="1" lang="en-US" altLang="zh-CN"/>
              <a:t>userid</a:t>
            </a:r>
            <a:r>
              <a:rPr kumimoji="1" lang="zh-CN" altLang="en-US"/>
              <a:t>相同才能给别人发</a:t>
            </a:r>
            <a:r>
              <a:rPr kumimoji="1" lang="en-US" altLang="zh-CN"/>
              <a:t>kill</a:t>
            </a:r>
            <a:r>
              <a:rPr kumimoji="1" lang="zh-CN" altLang="en-US"/>
              <a:t>信号。虽然应用进程都是</a:t>
            </a:r>
            <a:r>
              <a:rPr kumimoji="1" lang="en-US" altLang="zh-CN"/>
              <a:t>zygote</a:t>
            </a:r>
            <a:r>
              <a:rPr kumimoji="1" lang="zh-CN" altLang="en-US"/>
              <a:t> </a:t>
            </a:r>
            <a:r>
              <a:rPr kumimoji="1" lang="en-US" altLang="zh-CN"/>
              <a:t>fork</a:t>
            </a:r>
            <a:r>
              <a:rPr kumimoji="1" lang="zh-CN" altLang="en-US"/>
              <a:t>出来的，</a:t>
            </a:r>
            <a:r>
              <a:rPr kumimoji="1" lang="en-US" altLang="zh-CN"/>
              <a:t>uid</a:t>
            </a:r>
            <a:r>
              <a:rPr kumimoji="1" lang="zh-CN" altLang="en-US"/>
              <a:t>默认都和</a:t>
            </a:r>
            <a:r>
              <a:rPr kumimoji="1" lang="en-US" altLang="zh-CN"/>
              <a:t>zygote</a:t>
            </a:r>
            <a:r>
              <a:rPr kumimoji="1" lang="zh-CN" altLang="en-US"/>
              <a:t>是相同的，但是进程启动之后都立即会重新设置自己的</a:t>
            </a:r>
            <a:r>
              <a:rPr kumimoji="1" lang="en-US" altLang="zh-CN"/>
              <a:t>userid</a:t>
            </a:r>
            <a:r>
              <a:rPr kumimoji="1" lang="zh-CN" altLang="en-US"/>
              <a:t>的，所以你是不能随便给别人发信号的。</a:t>
            </a:r>
            <a:endParaRPr kumimoji="1" lang="en-US" altLang="zh-CN"/>
          </a:p>
          <a:p>
            <a:endParaRPr kumimoji="1" lang="en-US" altLang="zh-CN"/>
          </a:p>
          <a:p>
            <a:r>
              <a:rPr kumimoji="1" lang="zh-CN" altLang="en-US"/>
              <a:t>下面这个是</a:t>
            </a:r>
            <a:r>
              <a:rPr kumimoji="1" lang="en-US" altLang="zh-CN"/>
              <a:t>zygote</a:t>
            </a:r>
            <a:r>
              <a:rPr kumimoji="1" lang="zh-CN" altLang="en-US"/>
              <a:t>关注的信号，</a:t>
            </a:r>
            <a:r>
              <a:rPr kumimoji="1" lang="en-US" altLang="zh-CN"/>
              <a:t>zygote</a:t>
            </a:r>
            <a:r>
              <a:rPr kumimoji="1" lang="zh-CN" altLang="en-US"/>
              <a:t>要关注子进程退出了没有，如果退出了要及时回收他的资源。</a:t>
            </a:r>
          </a:p>
        </p:txBody>
      </p:sp>
      <p:sp>
        <p:nvSpPr>
          <p:cNvPr id="4" name="灯片编号占位符 3"/>
          <p:cNvSpPr>
            <a:spLocks noGrp="1"/>
          </p:cNvSpPr>
          <p:nvPr>
            <p:ph type="sldNum" sz="quarter" idx="5"/>
          </p:nvPr>
        </p:nvSpPr>
        <p:spPr/>
        <p:txBody>
          <a:bodyPr/>
          <a:lstStyle/>
          <a:p>
            <a:fld id="{D56257CA-8BCE-2D47-B036-CC2BC1B619C0}" type="slidenum">
              <a:rPr lang="en-US" altLang="zh-CN"/>
              <a:t>17</a:t>
            </a:fld>
            <a:endParaRPr kumimoji="1" lang="zh-CN" altLang="en-US"/>
          </a:p>
        </p:txBody>
      </p:sp>
    </p:spTree>
    <p:extLst>
      <p:ext uri="{BB962C8B-B14F-4D97-AF65-F5344CB8AC3E}">
        <p14:creationId xmlns:p14="http://schemas.microsoft.com/office/powerpoint/2010/main" val="3097437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应用进程启动后，会去设置信号处理，执行这个</a:t>
            </a:r>
            <a:r>
              <a:rPr kumimoji="1" lang="en-US" altLang="zh-CN"/>
              <a:t>DidForkFromZygote</a:t>
            </a:r>
            <a:r>
              <a:rPr kumimoji="1" lang="zh-CN" altLang="en-US"/>
              <a:t>，这里面会启动一个线程，专门来处理信号的，</a:t>
            </a:r>
          </a:p>
        </p:txBody>
      </p:sp>
      <p:sp>
        <p:nvSpPr>
          <p:cNvPr id="4" name="灯片编号占位符 3"/>
          <p:cNvSpPr>
            <a:spLocks noGrp="1"/>
          </p:cNvSpPr>
          <p:nvPr>
            <p:ph type="sldNum" sz="quarter" idx="5"/>
          </p:nvPr>
        </p:nvSpPr>
        <p:spPr/>
        <p:txBody>
          <a:bodyPr/>
          <a:lstStyle/>
          <a:p>
            <a:fld id="{D56257CA-8BCE-2D47-B036-CC2BC1B619C0}" type="slidenum">
              <a:rPr lang="en-US" altLang="zh-CN"/>
              <a:t>18</a:t>
            </a:fld>
            <a:endParaRPr kumimoji="1" lang="zh-CN" altLang="en-US"/>
          </a:p>
        </p:txBody>
      </p:sp>
    </p:spTree>
    <p:extLst>
      <p:ext uri="{BB962C8B-B14F-4D97-AF65-F5344CB8AC3E}">
        <p14:creationId xmlns:p14="http://schemas.microsoft.com/office/powerpoint/2010/main" val="562478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这里特别处理这两个信号，</a:t>
            </a:r>
            <a:r>
              <a:rPr kumimoji="1" lang="en-US" altLang="zh-CN"/>
              <a:t>SIGQUIT</a:t>
            </a:r>
            <a:r>
              <a:rPr kumimoji="1" lang="zh-CN" altLang="en-US"/>
              <a:t>是干嘛的呢？这个主要是</a:t>
            </a:r>
            <a:r>
              <a:rPr kumimoji="1" lang="en-US" altLang="zh-CN"/>
              <a:t>dump</a:t>
            </a:r>
            <a:r>
              <a:rPr kumimoji="1" lang="zh-CN" altLang="en-US"/>
              <a:t>日志的。下面这个</a:t>
            </a:r>
            <a:r>
              <a:rPr kumimoji="1" lang="en-US" altLang="zh-CN"/>
              <a:t>SIGUSR1</a:t>
            </a:r>
            <a:r>
              <a:rPr kumimoji="1" lang="zh-CN" altLang="en-US"/>
              <a:t>是干嘛的呢，是强制</a:t>
            </a:r>
            <a:r>
              <a:rPr kumimoji="1" lang="en-US" altLang="zh-CN"/>
              <a:t>GC</a:t>
            </a:r>
            <a:r>
              <a:rPr kumimoji="1" lang="zh-CN" altLang="en-US"/>
              <a:t>的。</a:t>
            </a:r>
          </a:p>
        </p:txBody>
      </p:sp>
      <p:sp>
        <p:nvSpPr>
          <p:cNvPr id="4" name="灯片编号占位符 3"/>
          <p:cNvSpPr>
            <a:spLocks noGrp="1"/>
          </p:cNvSpPr>
          <p:nvPr>
            <p:ph type="sldNum" sz="quarter" idx="5"/>
          </p:nvPr>
        </p:nvSpPr>
        <p:spPr/>
        <p:txBody>
          <a:bodyPr/>
          <a:lstStyle/>
          <a:p>
            <a:fld id="{D56257CA-8BCE-2D47-B036-CC2BC1B619C0}" type="slidenum">
              <a:rPr lang="en-US" altLang="zh-CN"/>
              <a:t>19</a:t>
            </a:fld>
            <a:endParaRPr kumimoji="1" lang="zh-CN" altLang="en-US"/>
          </a:p>
        </p:txBody>
      </p:sp>
    </p:spTree>
    <p:extLst>
      <p:ext uri="{BB962C8B-B14F-4D97-AF65-F5344CB8AC3E}">
        <p14:creationId xmlns:p14="http://schemas.microsoft.com/office/powerpoint/2010/main" val="1303433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Linux</a:t>
            </a:r>
            <a:r>
              <a:rPr kumimoji="1" lang="zh-CN" altLang="en-US"/>
              <a:t>里的消息队列和信号量，用的不多，咱们就不说了。</a:t>
            </a:r>
            <a:r>
              <a:rPr kumimoji="1" lang="en-US" altLang="zh-CN"/>
              <a:t>Android</a:t>
            </a:r>
            <a:r>
              <a:rPr kumimoji="1" lang="zh-CN" altLang="en-US"/>
              <a:t> </a:t>
            </a:r>
            <a:r>
              <a:rPr kumimoji="1" lang="en-US" altLang="zh-CN"/>
              <a:t>Framework</a:t>
            </a:r>
            <a:r>
              <a:rPr kumimoji="1" lang="zh-CN" altLang="en-US"/>
              <a:t>里用到了这么几个，</a:t>
            </a:r>
            <a:endParaRPr kumimoji="1" lang="en-US" altLang="zh-CN"/>
          </a:p>
        </p:txBody>
      </p:sp>
      <p:sp>
        <p:nvSpPr>
          <p:cNvPr id="4" name="灯片编号占位符 3"/>
          <p:cNvSpPr>
            <a:spLocks noGrp="1"/>
          </p:cNvSpPr>
          <p:nvPr>
            <p:ph type="sldNum" sz="quarter" idx="5"/>
          </p:nvPr>
        </p:nvSpPr>
        <p:spPr/>
        <p:txBody>
          <a:bodyPr/>
          <a:lstStyle/>
          <a:p>
            <a:fld id="{D56257CA-8BCE-2D47-B036-CC2BC1B619C0}" type="slidenum">
              <a:t>6</a:t>
            </a:fld>
            <a:endParaRPr kumimoji="1" lang="zh-CN" altLang="en-US"/>
          </a:p>
        </p:txBody>
      </p:sp>
    </p:spTree>
    <p:extLst>
      <p:ext uri="{BB962C8B-B14F-4D97-AF65-F5344CB8AC3E}">
        <p14:creationId xmlns:p14="http://schemas.microsoft.com/office/powerpoint/2010/main" val="2177163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管道有什么特点呢？半双工的，单向的，也就是数据只能往一个方向流，要么读，要么写。所以如果你要既能读又能写，那得有两个管道才行，不过</a:t>
            </a:r>
            <a:r>
              <a:rPr kumimoji="1" lang="en-US" altLang="zh-CN"/>
              <a:t>Linux</a:t>
            </a:r>
            <a:r>
              <a:rPr kumimoji="1" lang="zh-CN" altLang="en-US"/>
              <a:t>为我们考虑的还是挺周到的，提供了一个</a:t>
            </a:r>
            <a:r>
              <a:rPr kumimoji="1" lang="en-US" altLang="zh-CN"/>
              <a:t>api</a:t>
            </a:r>
            <a:r>
              <a:rPr kumimoji="1" lang="zh-CN" altLang="en-US"/>
              <a:t>，可以生成两个文件描述符，一个可读，一个可写的。</a:t>
            </a:r>
          </a:p>
        </p:txBody>
      </p:sp>
      <p:sp>
        <p:nvSpPr>
          <p:cNvPr id="4" name="灯片编号占位符 3"/>
          <p:cNvSpPr>
            <a:spLocks noGrp="1"/>
          </p:cNvSpPr>
          <p:nvPr>
            <p:ph type="sldNum" sz="quarter" idx="5"/>
          </p:nvPr>
        </p:nvSpPr>
        <p:spPr/>
        <p:txBody>
          <a:bodyPr/>
          <a:lstStyle/>
          <a:p>
            <a:fld id="{D56257CA-8BCE-2D47-B036-CC2BC1B619C0}" type="slidenum">
              <a:t>7</a:t>
            </a:fld>
            <a:endParaRPr kumimoji="1" lang="zh-CN" altLang="en-US"/>
          </a:p>
        </p:txBody>
      </p:sp>
    </p:spTree>
    <p:extLst>
      <p:ext uri="{BB962C8B-B14F-4D97-AF65-F5344CB8AC3E}">
        <p14:creationId xmlns:p14="http://schemas.microsoft.com/office/powerpoint/2010/main" val="166607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咱们看下这个管道怎么用的，这种无名管道一般用在父子进程之间，父进程里创建好了，子进程就继承了这个管道。</a:t>
            </a:r>
            <a:endParaRPr kumimoji="1" lang="en-US" altLang="zh-CN"/>
          </a:p>
          <a:p>
            <a:endParaRPr kumimoji="1" lang="en-US" altLang="zh-CN"/>
          </a:p>
          <a:p>
            <a:r>
              <a:rPr kumimoji="1" lang="zh-CN" altLang="en-US"/>
              <a:t>假如咱们只想父进程往子进程里写东西，就可以给父进程的读给关了，子进程的写也给关了。</a:t>
            </a:r>
          </a:p>
        </p:txBody>
      </p:sp>
      <p:sp>
        <p:nvSpPr>
          <p:cNvPr id="4" name="灯片编号占位符 3"/>
          <p:cNvSpPr>
            <a:spLocks noGrp="1"/>
          </p:cNvSpPr>
          <p:nvPr>
            <p:ph type="sldNum" sz="quarter" idx="5"/>
          </p:nvPr>
        </p:nvSpPr>
        <p:spPr/>
        <p:txBody>
          <a:bodyPr/>
          <a:lstStyle/>
          <a:p>
            <a:fld id="{D56257CA-8BCE-2D47-B036-CC2BC1B619C0}" type="slidenum">
              <a:rPr lang="en-US" altLang="zh-CN"/>
              <a:t>8</a:t>
            </a:fld>
            <a:endParaRPr kumimoji="1" lang="zh-CN" altLang="en-US"/>
          </a:p>
        </p:txBody>
      </p:sp>
    </p:spTree>
    <p:extLst>
      <p:ext uri="{BB962C8B-B14F-4D97-AF65-F5344CB8AC3E}">
        <p14:creationId xmlns:p14="http://schemas.microsoft.com/office/powerpoint/2010/main" val="28511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咱们看</a:t>
            </a:r>
            <a:r>
              <a:rPr kumimoji="1" lang="en-US" altLang="zh-CN"/>
              <a:t>framework</a:t>
            </a:r>
            <a:r>
              <a:rPr kumimoji="1" lang="zh-CN" altLang="en-US"/>
              <a:t>里哪里用到了管道，咱们熟悉的</a:t>
            </a:r>
            <a:r>
              <a:rPr kumimoji="1" lang="en-US" altLang="zh-CN"/>
              <a:t>Looper</a:t>
            </a:r>
            <a:r>
              <a:rPr kumimoji="1" lang="zh-CN" altLang="en-US"/>
              <a:t>里边用到了，</a:t>
            </a:r>
            <a:r>
              <a:rPr kumimoji="1" lang="en-US" altLang="zh-CN"/>
              <a:t>Java</a:t>
            </a:r>
            <a:r>
              <a:rPr kumimoji="1" lang="zh-CN" altLang="en-US"/>
              <a:t>里面的</a:t>
            </a:r>
            <a:r>
              <a:rPr kumimoji="1" lang="en-US" altLang="zh-CN"/>
              <a:t>looper</a:t>
            </a:r>
            <a:r>
              <a:rPr kumimoji="1" lang="zh-CN" altLang="en-US"/>
              <a:t>在</a:t>
            </a:r>
            <a:r>
              <a:rPr kumimoji="1" lang="en-US" altLang="zh-CN"/>
              <a:t>native</a:t>
            </a:r>
            <a:r>
              <a:rPr kumimoji="1" lang="zh-CN" altLang="en-US"/>
              <a:t>层有一个对应类，也叫</a:t>
            </a:r>
            <a:r>
              <a:rPr kumimoji="1" lang="en-US" altLang="zh-CN"/>
              <a:t>looper</a:t>
            </a:r>
            <a:r>
              <a:rPr kumimoji="1" lang="zh-CN" altLang="en-US"/>
              <a:t>类。这个构造函数里就会创建一个管道，不过在新的版本里面给这个管道换成了效率更高的</a:t>
            </a:r>
            <a:r>
              <a:rPr kumimoji="1" lang="en-US" altLang="zh-CN"/>
              <a:t>eventfd</a:t>
            </a:r>
            <a:r>
              <a:rPr kumimoji="1" lang="zh-CN" altLang="en-US"/>
              <a:t>了，反正我看</a:t>
            </a:r>
            <a:r>
              <a:rPr kumimoji="1" lang="en-US" altLang="zh-CN"/>
              <a:t>4.4</a:t>
            </a:r>
            <a:r>
              <a:rPr kumimoji="1" lang="zh-CN" altLang="en-US"/>
              <a:t>的版本里还是用的管道，</a:t>
            </a:r>
            <a:r>
              <a:rPr kumimoji="1" lang="en-US" altLang="zh-CN"/>
              <a:t>6.0</a:t>
            </a:r>
            <a:r>
              <a:rPr kumimoji="1" lang="zh-CN" altLang="en-US"/>
              <a:t>的版本里就换成</a:t>
            </a:r>
            <a:r>
              <a:rPr kumimoji="1" lang="en-US" altLang="zh-CN"/>
              <a:t>eventfd</a:t>
            </a:r>
            <a:r>
              <a:rPr kumimoji="1" lang="zh-CN" altLang="en-US"/>
              <a:t>了。</a:t>
            </a:r>
            <a:endParaRPr kumimoji="1" lang="en-US" altLang="zh-CN"/>
          </a:p>
          <a:p>
            <a:endParaRPr kumimoji="1" lang="en-US" altLang="zh-CN"/>
          </a:p>
          <a:p>
            <a:r>
              <a:rPr kumimoji="1" lang="zh-CN" altLang="en-US"/>
              <a:t>这个咱们不</a:t>
            </a:r>
            <a:r>
              <a:rPr kumimoji="1" lang="en-US" altLang="zh-CN"/>
              <a:t>care</a:t>
            </a:r>
            <a:r>
              <a:rPr kumimoji="1" lang="zh-CN" altLang="en-US"/>
              <a:t>了，看看</a:t>
            </a:r>
            <a:r>
              <a:rPr kumimoji="1" lang="en-US" altLang="zh-CN"/>
              <a:t>looper</a:t>
            </a:r>
            <a:r>
              <a:rPr kumimoji="1" lang="zh-CN" altLang="en-US"/>
              <a:t>里怎么用的管道。这通过</a:t>
            </a:r>
            <a:r>
              <a:rPr kumimoji="1" lang="en-US" altLang="zh-CN"/>
              <a:t>pipe</a:t>
            </a:r>
            <a:r>
              <a:rPr kumimoji="1" lang="zh-CN" altLang="en-US"/>
              <a:t>创建了一个管道，有读端，写端。给他们设置成非阻塞的。然后创建</a:t>
            </a:r>
            <a:r>
              <a:rPr kumimoji="1" lang="en-US" altLang="zh-CN"/>
              <a:t>epoll</a:t>
            </a:r>
            <a:r>
              <a:rPr kumimoji="1" lang="zh-CN" altLang="en-US"/>
              <a:t>，这里注册了一个监听事件，监听管道的读端。</a:t>
            </a:r>
          </a:p>
        </p:txBody>
      </p:sp>
      <p:sp>
        <p:nvSpPr>
          <p:cNvPr id="4" name="灯片编号占位符 3"/>
          <p:cNvSpPr>
            <a:spLocks noGrp="1"/>
          </p:cNvSpPr>
          <p:nvPr>
            <p:ph type="sldNum" sz="quarter" idx="5"/>
          </p:nvPr>
        </p:nvSpPr>
        <p:spPr/>
        <p:txBody>
          <a:bodyPr/>
          <a:lstStyle/>
          <a:p>
            <a:fld id="{D56257CA-8BCE-2D47-B036-CC2BC1B619C0}" type="slidenum">
              <a:rPr lang="en-US" altLang="zh-CN"/>
              <a:t>9</a:t>
            </a:fld>
            <a:endParaRPr kumimoji="1" lang="zh-CN" altLang="en-US"/>
          </a:p>
        </p:txBody>
      </p:sp>
    </p:spTree>
    <p:extLst>
      <p:ext uri="{BB962C8B-B14F-4D97-AF65-F5344CB8AC3E}">
        <p14:creationId xmlns:p14="http://schemas.microsoft.com/office/powerpoint/2010/main" val="2129960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这</a:t>
            </a:r>
            <a:r>
              <a:rPr kumimoji="1" lang="en-US" altLang="zh-CN"/>
              <a:t>epoll_wait</a:t>
            </a:r>
            <a:r>
              <a:rPr kumimoji="1" lang="zh-CN" altLang="en-US"/>
              <a:t>阻塞在那，等待事件触发，返回的时候，</a:t>
            </a:r>
            <a:r>
              <a:rPr kumimoji="1" lang="en-US" altLang="zh-CN"/>
              <a:t>eventCount</a:t>
            </a:r>
            <a:r>
              <a:rPr kumimoji="1" lang="zh-CN" altLang="en-US"/>
              <a:t>表示有几个事件被触发了，咱们依次处理。这咱们最关注的是</a:t>
            </a:r>
            <a:r>
              <a:rPr lang="en-US" altLang="zh-CN">
                <a:latin typeface="Microsoft YaHei" panose="020B0503020204020204" pitchFamily="34" charset="-122"/>
                <a:ea typeface="Microsoft YaHei" panose="020B0503020204020204" pitchFamily="34" charset="-122"/>
              </a:rPr>
              <a:t>mWakeReadPipeFd</a:t>
            </a:r>
            <a:r>
              <a:rPr lang="zh-CN" altLang="en-US">
                <a:latin typeface="Microsoft YaHei" panose="020B0503020204020204" pitchFamily="34" charset="-122"/>
                <a:ea typeface="Microsoft YaHei" panose="020B0503020204020204" pitchFamily="34" charset="-122"/>
              </a:rPr>
              <a:t>的事件，如果她的事件是可读，表示有人往管道里写东西了，这时候就可以唤醒了，这个</a:t>
            </a:r>
            <a:r>
              <a:rPr lang="en-US" altLang="zh-CN">
                <a:latin typeface="Microsoft YaHei" panose="020B0503020204020204" pitchFamily="34" charset="-122"/>
                <a:ea typeface="Microsoft YaHei" panose="020B0503020204020204" pitchFamily="34" charset="-122"/>
              </a:rPr>
              <a:t>awoken</a:t>
            </a:r>
            <a:r>
              <a:rPr lang="zh-CN" altLang="en-US">
                <a:latin typeface="Microsoft YaHei" panose="020B0503020204020204" pitchFamily="34" charset="-122"/>
                <a:ea typeface="Microsoft YaHei" panose="020B0503020204020204" pitchFamily="34" charset="-122"/>
              </a:rPr>
              <a:t>只是给管道里的东西全部读出来，不然的话管道满了，别人没法写了。这其实不关注别人往管道里写了什么东西，只要给线程唤醒就好了。线程唤醒了就可以处理消息了。</a:t>
            </a:r>
            <a:endParaRPr lang="en-US" altLang="zh-CN">
              <a:latin typeface="Microsoft YaHei" panose="020B0503020204020204" pitchFamily="34" charset="-122"/>
              <a:ea typeface="Microsoft YaHei" panose="020B0503020204020204" pitchFamily="34" charset="-122"/>
            </a:endParaRPr>
          </a:p>
          <a:p>
            <a:endParaRPr kumimoji="1" lang="en-US" altLang="zh-CN">
              <a:latin typeface="Microsoft YaHei" panose="020B0503020204020204" pitchFamily="34" charset="-122"/>
              <a:ea typeface="Microsoft YaHei" panose="020B0503020204020204" pitchFamily="34" charset="-122"/>
            </a:endParaRPr>
          </a:p>
          <a:p>
            <a:r>
              <a:rPr kumimoji="1" lang="zh-CN" altLang="en-US">
                <a:latin typeface="Microsoft YaHei" panose="020B0503020204020204" pitchFamily="34" charset="-122"/>
                <a:ea typeface="Microsoft YaHei" panose="020B0503020204020204" pitchFamily="34" charset="-122"/>
              </a:rPr>
              <a:t>既然这有读，那也该有写才对，咱们看哪里写的，原来是这个</a:t>
            </a:r>
            <a:r>
              <a:rPr kumimoji="1" lang="en-US" altLang="zh-CN">
                <a:latin typeface="Microsoft YaHei" panose="020B0503020204020204" pitchFamily="34" charset="-122"/>
                <a:ea typeface="Microsoft YaHei" panose="020B0503020204020204" pitchFamily="34" charset="-122"/>
              </a:rPr>
              <a:t>wake</a:t>
            </a:r>
            <a:r>
              <a:rPr kumimoji="1" lang="zh-CN" altLang="en-US">
                <a:latin typeface="Microsoft YaHei" panose="020B0503020204020204" pitchFamily="34" charset="-122"/>
                <a:ea typeface="Microsoft YaHei" panose="020B0503020204020204" pitchFamily="34" charset="-122"/>
              </a:rPr>
              <a:t>函数，当别的线程往我们的线程发消息的时候，如果有必要的话，会调这个</a:t>
            </a:r>
            <a:r>
              <a:rPr kumimoji="1" lang="en-US" altLang="zh-CN">
                <a:latin typeface="Microsoft YaHei" panose="020B0503020204020204" pitchFamily="34" charset="-122"/>
                <a:ea typeface="Microsoft YaHei" panose="020B0503020204020204" pitchFamily="34" charset="-122"/>
              </a:rPr>
              <a:t>wake</a:t>
            </a:r>
            <a:r>
              <a:rPr kumimoji="1" lang="zh-CN" altLang="en-US">
                <a:latin typeface="Microsoft YaHei" panose="020B0503020204020204" pitchFamily="34" charset="-122"/>
                <a:ea typeface="Microsoft YaHei" panose="020B0503020204020204" pitchFamily="34" charset="-122"/>
              </a:rPr>
              <a:t>来唤醒我们的线程，就是往管道里写一个字符而已。</a:t>
            </a:r>
            <a:endParaRPr kumimoji="1" lang="zh-CN" altLang="en-US"/>
          </a:p>
        </p:txBody>
      </p:sp>
      <p:sp>
        <p:nvSpPr>
          <p:cNvPr id="4" name="灯片编号占位符 3"/>
          <p:cNvSpPr>
            <a:spLocks noGrp="1"/>
          </p:cNvSpPr>
          <p:nvPr>
            <p:ph type="sldNum" sz="quarter" idx="5"/>
          </p:nvPr>
        </p:nvSpPr>
        <p:spPr/>
        <p:txBody>
          <a:bodyPr/>
          <a:lstStyle/>
          <a:p>
            <a:fld id="{D56257CA-8BCE-2D47-B036-CC2BC1B619C0}" type="slidenum">
              <a:rPr lang="en-US" altLang="zh-CN"/>
              <a:t>10</a:t>
            </a:fld>
            <a:endParaRPr kumimoji="1" lang="zh-CN" altLang="en-US"/>
          </a:p>
        </p:txBody>
      </p:sp>
    </p:spTree>
    <p:extLst>
      <p:ext uri="{BB962C8B-B14F-4D97-AF65-F5344CB8AC3E}">
        <p14:creationId xmlns:p14="http://schemas.microsoft.com/office/powerpoint/2010/main" val="336146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咱们这说的是</a:t>
            </a:r>
            <a:r>
              <a:rPr kumimoji="1" lang="en-US" altLang="zh-CN"/>
              <a:t>UNIX</a:t>
            </a:r>
            <a:r>
              <a:rPr kumimoji="1" lang="zh-CN" altLang="en-US"/>
              <a:t>域套接字，不是网络那个</a:t>
            </a:r>
            <a:r>
              <a:rPr kumimoji="1" lang="en-US" altLang="zh-CN"/>
              <a:t>socket</a:t>
            </a:r>
            <a:r>
              <a:rPr kumimoji="1" lang="zh-CN" altLang="en-US"/>
              <a:t>。这里套接字创建的时候会指定一个路径名，只要给这个路径名公开给别人，别人就可以来跟你通信了，所以这个比管道好的地方就是通信的两个进程不用存在亲缘关系。</a:t>
            </a:r>
            <a:endParaRPr kumimoji="1" lang="en-US" altLang="zh-CN"/>
          </a:p>
          <a:p>
            <a:endParaRPr kumimoji="1" lang="en-US" altLang="zh-CN"/>
          </a:p>
          <a:p>
            <a:r>
              <a:rPr kumimoji="1" lang="zh-CN" altLang="en-US"/>
              <a:t>另外呢，这个</a:t>
            </a:r>
            <a:r>
              <a:rPr kumimoji="1" lang="en-US" altLang="zh-CN"/>
              <a:t>socket</a:t>
            </a:r>
            <a:r>
              <a:rPr kumimoji="1" lang="zh-CN" altLang="en-US"/>
              <a:t>是全双工的，既可读又可写</a:t>
            </a:r>
            <a:endParaRPr kumimoji="1" lang="en-US" altLang="zh-CN"/>
          </a:p>
          <a:p>
            <a:endParaRPr kumimoji="1" lang="en-US" altLang="zh-CN"/>
          </a:p>
          <a:p>
            <a:r>
              <a:rPr kumimoji="1" lang="zh-CN" altLang="en-US"/>
              <a:t>还一个牛逼的作用，就是传递描述符，这个可不是简单的传递描述符号，而是涉及到在接收进程中创建一个新的描述符，这个新的描述符和发送进程中的那个描述符指向内核里面同样的文件表相。</a:t>
            </a:r>
            <a:endParaRPr kumimoji="1" lang="en-US" altLang="zh-CN"/>
          </a:p>
        </p:txBody>
      </p:sp>
      <p:sp>
        <p:nvSpPr>
          <p:cNvPr id="4" name="灯片编号占位符 3"/>
          <p:cNvSpPr>
            <a:spLocks noGrp="1"/>
          </p:cNvSpPr>
          <p:nvPr>
            <p:ph type="sldNum" sz="quarter" idx="5"/>
          </p:nvPr>
        </p:nvSpPr>
        <p:spPr/>
        <p:txBody>
          <a:bodyPr/>
          <a:lstStyle/>
          <a:p>
            <a:fld id="{D56257CA-8BCE-2D47-B036-CC2BC1B619C0}" type="slidenum">
              <a:rPr lang="en-US" altLang="zh-CN"/>
              <a:t>11</a:t>
            </a:fld>
            <a:endParaRPr kumimoji="1" lang="zh-CN" altLang="en-US"/>
          </a:p>
        </p:txBody>
      </p:sp>
    </p:spTree>
    <p:extLst>
      <p:ext uri="{BB962C8B-B14F-4D97-AF65-F5344CB8AC3E}">
        <p14:creationId xmlns:p14="http://schemas.microsoft.com/office/powerpoint/2010/main" val="1360459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这个</a:t>
            </a:r>
            <a:r>
              <a:rPr kumimoji="1" lang="en-US" altLang="zh-CN"/>
              <a:t>Main</a:t>
            </a:r>
            <a:r>
              <a:rPr kumimoji="1" lang="zh-CN" altLang="en-US"/>
              <a:t>就是创建一个</a:t>
            </a:r>
            <a:r>
              <a:rPr kumimoji="1" lang="en-US" altLang="zh-CN"/>
              <a:t>socket</a:t>
            </a:r>
            <a:r>
              <a:rPr kumimoji="1" lang="zh-CN" altLang="en-US"/>
              <a:t>，然后开始进入</a:t>
            </a:r>
            <a:r>
              <a:rPr kumimoji="1" lang="en-US" altLang="zh-CN"/>
              <a:t>loop</a:t>
            </a:r>
            <a:r>
              <a:rPr kumimoji="1" lang="zh-CN" altLang="en-US"/>
              <a:t>循环。</a:t>
            </a:r>
            <a:endParaRPr kumimoji="1" lang="en-US" altLang="zh-CN"/>
          </a:p>
          <a:p>
            <a:r>
              <a:rPr kumimoji="1" lang="zh-CN" altLang="en-US"/>
              <a:t>这果然是个循环，循环里</a:t>
            </a:r>
            <a:r>
              <a:rPr kumimoji="1" lang="en-US" altLang="zh-CN"/>
              <a:t>poll</a:t>
            </a:r>
            <a:r>
              <a:rPr kumimoji="1" lang="zh-CN" altLang="en-US"/>
              <a:t>是检测有没有我们关注的事件发生。如果有，可能分两种，一个是有新的连接建立了，这时候是服务器的</a:t>
            </a:r>
            <a:r>
              <a:rPr kumimoji="1" lang="en-US" altLang="zh-CN"/>
              <a:t>socket</a:t>
            </a:r>
            <a:r>
              <a:rPr kumimoji="1" lang="zh-CN" altLang="en-US"/>
              <a:t>可读了。给新建立的连接的描述符一起加到</a:t>
            </a:r>
            <a:r>
              <a:rPr kumimoji="1" lang="en-US" altLang="zh-CN"/>
              <a:t>poll</a:t>
            </a:r>
            <a:r>
              <a:rPr kumimoji="1" lang="zh-CN" altLang="en-US"/>
              <a:t>里面检测，如果对方发数据过来了，这就可读了，咱们调</a:t>
            </a:r>
            <a:r>
              <a:rPr kumimoji="1" lang="en-US" altLang="zh-CN"/>
              <a:t>runOnce</a:t>
            </a:r>
            <a:r>
              <a:rPr kumimoji="1" lang="zh-CN" altLang="en-US"/>
              <a:t>来处理数据。</a:t>
            </a:r>
            <a:endParaRPr kumimoji="1" lang="en-US" altLang="zh-CN"/>
          </a:p>
          <a:p>
            <a:endParaRPr kumimoji="1" lang="en-US" altLang="zh-CN"/>
          </a:p>
          <a:p>
            <a:r>
              <a:rPr kumimoji="1" lang="zh-CN" altLang="en-US"/>
              <a:t>怎么处理的，解析成参数，根据参数执行对应的指令。这里是要去</a:t>
            </a:r>
            <a:r>
              <a:rPr kumimoji="1" lang="en-US" altLang="zh-CN"/>
              <a:t>fork</a:t>
            </a:r>
            <a:r>
              <a:rPr kumimoji="1" lang="zh-CN" altLang="en-US"/>
              <a:t>应用进程，参数里带了进程的入口函数的</a:t>
            </a:r>
            <a:r>
              <a:rPr kumimoji="1" lang="en-US" altLang="zh-CN"/>
              <a:t>java</a:t>
            </a:r>
            <a:r>
              <a:rPr kumimoji="1" lang="zh-CN" altLang="en-US"/>
              <a:t>类名，这里启动进程后，还要回复对方这个进程的</a:t>
            </a:r>
            <a:r>
              <a:rPr kumimoji="1" lang="en-US" altLang="zh-CN"/>
              <a:t>pid</a:t>
            </a:r>
            <a:r>
              <a:rPr kumimoji="1" lang="zh-CN" altLang="en-US"/>
              <a:t>，所以是不是很方便，双工可读写。</a:t>
            </a:r>
          </a:p>
        </p:txBody>
      </p:sp>
      <p:sp>
        <p:nvSpPr>
          <p:cNvPr id="4" name="灯片编号占位符 3"/>
          <p:cNvSpPr>
            <a:spLocks noGrp="1"/>
          </p:cNvSpPr>
          <p:nvPr>
            <p:ph type="sldNum" sz="quarter" idx="5"/>
          </p:nvPr>
        </p:nvSpPr>
        <p:spPr/>
        <p:txBody>
          <a:bodyPr/>
          <a:lstStyle/>
          <a:p>
            <a:fld id="{D56257CA-8BCE-2D47-B036-CC2BC1B619C0}" type="slidenum">
              <a:rPr lang="en-US" altLang="zh-CN"/>
              <a:t>12</a:t>
            </a:fld>
            <a:endParaRPr kumimoji="1" lang="zh-CN" altLang="en-US"/>
          </a:p>
        </p:txBody>
      </p:sp>
    </p:spTree>
    <p:extLst>
      <p:ext uri="{BB962C8B-B14F-4D97-AF65-F5344CB8AC3E}">
        <p14:creationId xmlns:p14="http://schemas.microsoft.com/office/powerpoint/2010/main" val="2008250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共享内存最大的好处就是快，进程之间不需要复制数据，拿到文件描述符，同时映射到两个进程的内存空间，一个进程往里面写数据，另一个进程能看到。只不过要注意同步。</a:t>
            </a:r>
            <a:endParaRPr kumimoji="1" lang="en-US" altLang="zh-CN"/>
          </a:p>
          <a:p>
            <a:endParaRPr kumimoji="1" lang="en-US" altLang="zh-CN"/>
          </a:p>
          <a:p>
            <a:r>
              <a:rPr kumimoji="1" lang="zh-CN" altLang="en-US"/>
              <a:t>进程之间不用亲缘关系，只要能拿到同一个文件描述符就好了。</a:t>
            </a:r>
            <a:endParaRPr kumimoji="1" lang="en-US" altLang="zh-CN"/>
          </a:p>
          <a:p>
            <a:r>
              <a:rPr kumimoji="1" lang="zh-CN" altLang="en-US"/>
              <a:t>我们来看一下，</a:t>
            </a:r>
            <a:r>
              <a:rPr kumimoji="1" lang="en-US" altLang="zh-CN"/>
              <a:t>android</a:t>
            </a:r>
            <a:r>
              <a:rPr kumimoji="1" lang="zh-CN" altLang="en-US"/>
              <a:t>哪里用到了这个共享内存。</a:t>
            </a:r>
          </a:p>
        </p:txBody>
      </p:sp>
      <p:sp>
        <p:nvSpPr>
          <p:cNvPr id="4" name="灯片编号占位符 3"/>
          <p:cNvSpPr>
            <a:spLocks noGrp="1"/>
          </p:cNvSpPr>
          <p:nvPr>
            <p:ph type="sldNum" sz="quarter" idx="5"/>
          </p:nvPr>
        </p:nvSpPr>
        <p:spPr/>
        <p:txBody>
          <a:bodyPr/>
          <a:lstStyle/>
          <a:p>
            <a:fld id="{D56257CA-8BCE-2D47-B036-CC2BC1B619C0}" type="slidenum">
              <a:rPr lang="en-US" altLang="zh-CN"/>
              <a:t>13</a:t>
            </a:fld>
            <a:endParaRPr kumimoji="1" lang="zh-CN" altLang="en-US"/>
          </a:p>
        </p:txBody>
      </p:sp>
    </p:spTree>
    <p:extLst>
      <p:ext uri="{BB962C8B-B14F-4D97-AF65-F5344CB8AC3E}">
        <p14:creationId xmlns:p14="http://schemas.microsoft.com/office/powerpoint/2010/main" val="49538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E3E83E7E-FFE7-3743-9B00-B74A1391994C}" type="datetimeFigureOut">
              <a:t>2019/3/15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BE8DDCF-C107-D94E-A8DD-4DCEFE62B5CD}" type="slidenum">
              <a:t>‹#›</a:t>
            </a:fld>
            <a:endParaRPr kumimoji="1" lang="zh-CN" altLang="en-US"/>
          </a:p>
        </p:txBody>
      </p:sp>
    </p:spTree>
    <p:extLst>
      <p:ext uri="{BB962C8B-B14F-4D97-AF65-F5344CB8AC3E}">
        <p14:creationId xmlns:p14="http://schemas.microsoft.com/office/powerpoint/2010/main" val="2190561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dirty="0"/>
              <a:t>单击此处编辑母版文本样式
二级
三级
四级
五级</a:t>
            </a:r>
            <a:endParaRPr lang="en-US" dirty="0"/>
          </a:p>
        </p:txBody>
      </p:sp>
      <p:sp>
        <p:nvSpPr>
          <p:cNvPr id="4" name="Date Placeholder 3"/>
          <p:cNvSpPr>
            <a:spLocks noGrp="1"/>
          </p:cNvSpPr>
          <p:nvPr>
            <p:ph type="dt" sz="half" idx="10"/>
          </p:nvPr>
        </p:nvSpPr>
        <p:spPr/>
        <p:txBody>
          <a:bodyPr/>
          <a:lstStyle/>
          <a:p>
            <a:fld id="{E3E83E7E-FFE7-3743-9B00-B74A1391994C}" type="datetimeFigureOut">
              <a:t>2019/3/15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BE8DDCF-C107-D94E-A8DD-4DCEFE62B5CD}" type="slidenum">
              <a:t>‹#›</a:t>
            </a:fld>
            <a:endParaRPr kumimoji="1" lang="zh-CN" altLang="en-US"/>
          </a:p>
        </p:txBody>
      </p:sp>
    </p:spTree>
    <p:extLst>
      <p:ext uri="{BB962C8B-B14F-4D97-AF65-F5344CB8AC3E}">
        <p14:creationId xmlns:p14="http://schemas.microsoft.com/office/powerpoint/2010/main" val="2064557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dirty="0"/>
              <a:t>单击此处编辑母版文本样式
二级
三级
四级
五级</a:t>
            </a:r>
            <a:endParaRPr lang="en-US" dirty="0"/>
          </a:p>
        </p:txBody>
      </p:sp>
      <p:sp>
        <p:nvSpPr>
          <p:cNvPr id="4" name="Date Placeholder 3"/>
          <p:cNvSpPr>
            <a:spLocks noGrp="1"/>
          </p:cNvSpPr>
          <p:nvPr>
            <p:ph type="dt" sz="half" idx="10"/>
          </p:nvPr>
        </p:nvSpPr>
        <p:spPr/>
        <p:txBody>
          <a:bodyPr/>
          <a:lstStyle/>
          <a:p>
            <a:fld id="{E3E83E7E-FFE7-3743-9B00-B74A1391994C}" type="datetimeFigureOut">
              <a:t>2019/3/15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BE8DDCF-C107-D94E-A8DD-4DCEFE62B5CD}" type="slidenum">
              <a:t>‹#›</a:t>
            </a:fld>
            <a:endParaRPr kumimoji="1" lang="zh-CN" altLang="en-US"/>
          </a:p>
        </p:txBody>
      </p:sp>
    </p:spTree>
    <p:extLst>
      <p:ext uri="{BB962C8B-B14F-4D97-AF65-F5344CB8AC3E}">
        <p14:creationId xmlns:p14="http://schemas.microsoft.com/office/powerpoint/2010/main" val="2057506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单击此处编辑母版文本样式
二级
三级
四级
五级</a:t>
            </a:r>
            <a:endParaRPr lang="en-US" dirty="0"/>
          </a:p>
        </p:txBody>
      </p:sp>
      <p:sp>
        <p:nvSpPr>
          <p:cNvPr id="4" name="Date Placeholder 3"/>
          <p:cNvSpPr>
            <a:spLocks noGrp="1"/>
          </p:cNvSpPr>
          <p:nvPr>
            <p:ph type="dt" sz="half" idx="10"/>
          </p:nvPr>
        </p:nvSpPr>
        <p:spPr/>
        <p:txBody>
          <a:bodyPr/>
          <a:lstStyle/>
          <a:p>
            <a:fld id="{E3E83E7E-FFE7-3743-9B00-B74A1391994C}" type="datetimeFigureOut">
              <a:t>2019/3/15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BE8DDCF-C107-D94E-A8DD-4DCEFE62B5CD}" type="slidenum">
              <a:t>‹#›</a:t>
            </a:fld>
            <a:endParaRPr kumimoji="1" lang="zh-CN" altLang="en-US"/>
          </a:p>
        </p:txBody>
      </p:sp>
    </p:spTree>
    <p:extLst>
      <p:ext uri="{BB962C8B-B14F-4D97-AF65-F5344CB8AC3E}">
        <p14:creationId xmlns:p14="http://schemas.microsoft.com/office/powerpoint/2010/main" val="4109054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
二级
三级
四级
五级</a:t>
            </a:r>
            <a:endParaRPr lang="en-US" dirty="0"/>
          </a:p>
        </p:txBody>
      </p:sp>
      <p:sp>
        <p:nvSpPr>
          <p:cNvPr id="4" name="Date Placeholder 3"/>
          <p:cNvSpPr>
            <a:spLocks noGrp="1"/>
          </p:cNvSpPr>
          <p:nvPr>
            <p:ph type="dt" sz="half" idx="10"/>
          </p:nvPr>
        </p:nvSpPr>
        <p:spPr/>
        <p:txBody>
          <a:bodyPr/>
          <a:lstStyle/>
          <a:p>
            <a:fld id="{E3E83E7E-FFE7-3743-9B00-B74A1391994C}" type="datetimeFigureOut">
              <a:t>2019/3/15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BE8DDCF-C107-D94E-A8DD-4DCEFE62B5CD}" type="slidenum">
              <a:t>‹#›</a:t>
            </a:fld>
            <a:endParaRPr kumimoji="1" lang="zh-CN" altLang="en-US"/>
          </a:p>
        </p:txBody>
      </p:sp>
    </p:spTree>
    <p:extLst>
      <p:ext uri="{BB962C8B-B14F-4D97-AF65-F5344CB8AC3E}">
        <p14:creationId xmlns:p14="http://schemas.microsoft.com/office/powerpoint/2010/main" val="422570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dirty="0"/>
              <a:t>单击此处编辑母版文本样式
二级
三级
四级
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dirty="0"/>
              <a:t>单击此处编辑母版文本样式
二级
三级
四级
五级</a:t>
            </a:r>
            <a:endParaRPr lang="en-US" dirty="0"/>
          </a:p>
        </p:txBody>
      </p:sp>
      <p:sp>
        <p:nvSpPr>
          <p:cNvPr id="5" name="Date Placeholder 4"/>
          <p:cNvSpPr>
            <a:spLocks noGrp="1"/>
          </p:cNvSpPr>
          <p:nvPr>
            <p:ph type="dt" sz="half" idx="10"/>
          </p:nvPr>
        </p:nvSpPr>
        <p:spPr/>
        <p:txBody>
          <a:bodyPr/>
          <a:lstStyle/>
          <a:p>
            <a:fld id="{E3E83E7E-FFE7-3743-9B00-B74A1391994C}" type="datetimeFigureOut">
              <a:t>2019/3/15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8BE8DDCF-C107-D94E-A8DD-4DCEFE62B5CD}" type="slidenum">
              <a:t>‹#›</a:t>
            </a:fld>
            <a:endParaRPr kumimoji="1" lang="zh-CN" altLang="en-US"/>
          </a:p>
        </p:txBody>
      </p:sp>
    </p:spTree>
    <p:extLst>
      <p:ext uri="{BB962C8B-B14F-4D97-AF65-F5344CB8AC3E}">
        <p14:creationId xmlns:p14="http://schemas.microsoft.com/office/powerpoint/2010/main" val="1574119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
二级
三级
四级
五级</a:t>
            </a:r>
            <a:endParaRPr lang="en-US" dirty="0"/>
          </a:p>
        </p:txBody>
      </p:sp>
      <p:sp>
        <p:nvSpPr>
          <p:cNvPr id="4" name="Content Placeholder 3"/>
          <p:cNvSpPr>
            <a:spLocks noGrp="1"/>
          </p:cNvSpPr>
          <p:nvPr>
            <p:ph sz="half" idx="2"/>
          </p:nvPr>
        </p:nvSpPr>
        <p:spPr>
          <a:xfrm>
            <a:off x="629842" y="1878806"/>
            <a:ext cx="3868340" cy="2763441"/>
          </a:xfrm>
        </p:spPr>
        <p:txBody>
          <a:bodyPr/>
          <a:lstStyle/>
          <a:p>
            <a:pPr lvl="0"/>
            <a:r>
              <a:rPr lang="zh-CN" altLang="en-US" dirty="0"/>
              <a:t>单击此处编辑母版文本样式
二级
三级
四级
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
二级
三级
四级
五级</a:t>
            </a:r>
            <a:endParaRPr lang="en-US" dirty="0"/>
          </a:p>
        </p:txBody>
      </p:sp>
      <p:sp>
        <p:nvSpPr>
          <p:cNvPr id="6" name="Content Placeholder 5"/>
          <p:cNvSpPr>
            <a:spLocks noGrp="1"/>
          </p:cNvSpPr>
          <p:nvPr>
            <p:ph sz="quarter" idx="4"/>
          </p:nvPr>
        </p:nvSpPr>
        <p:spPr>
          <a:xfrm>
            <a:off x="4629150" y="1878806"/>
            <a:ext cx="3887391" cy="2763441"/>
          </a:xfrm>
        </p:spPr>
        <p:txBody>
          <a:bodyPr/>
          <a:lstStyle/>
          <a:p>
            <a:pPr lvl="0"/>
            <a:r>
              <a:rPr lang="zh-CN" altLang="en-US" dirty="0"/>
              <a:t>单击此处编辑母版文本样式
二级
三级
四级
五级</a:t>
            </a:r>
            <a:endParaRPr lang="en-US" dirty="0"/>
          </a:p>
        </p:txBody>
      </p:sp>
      <p:sp>
        <p:nvSpPr>
          <p:cNvPr id="7" name="Date Placeholder 6"/>
          <p:cNvSpPr>
            <a:spLocks noGrp="1"/>
          </p:cNvSpPr>
          <p:nvPr>
            <p:ph type="dt" sz="half" idx="10"/>
          </p:nvPr>
        </p:nvSpPr>
        <p:spPr/>
        <p:txBody>
          <a:bodyPr/>
          <a:lstStyle/>
          <a:p>
            <a:fld id="{E3E83E7E-FFE7-3743-9B00-B74A1391994C}" type="datetimeFigureOut">
              <a:t>2019/3/15</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8BE8DDCF-C107-D94E-A8DD-4DCEFE62B5CD}" type="slidenum">
              <a:t>‹#›</a:t>
            </a:fld>
            <a:endParaRPr kumimoji="1" lang="zh-CN" altLang="en-US"/>
          </a:p>
        </p:txBody>
      </p:sp>
    </p:spTree>
    <p:extLst>
      <p:ext uri="{BB962C8B-B14F-4D97-AF65-F5344CB8AC3E}">
        <p14:creationId xmlns:p14="http://schemas.microsoft.com/office/powerpoint/2010/main" val="3841276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Date Placeholder 2"/>
          <p:cNvSpPr>
            <a:spLocks noGrp="1"/>
          </p:cNvSpPr>
          <p:nvPr>
            <p:ph type="dt" sz="half" idx="10"/>
          </p:nvPr>
        </p:nvSpPr>
        <p:spPr/>
        <p:txBody>
          <a:bodyPr/>
          <a:lstStyle/>
          <a:p>
            <a:fld id="{E3E83E7E-FFE7-3743-9B00-B74A1391994C}" type="datetimeFigureOut">
              <a:t>2019/3/15</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8BE8DDCF-C107-D94E-A8DD-4DCEFE62B5CD}" type="slidenum">
              <a:t>‹#›</a:t>
            </a:fld>
            <a:endParaRPr kumimoji="1" lang="zh-CN" altLang="en-US"/>
          </a:p>
        </p:txBody>
      </p:sp>
    </p:spTree>
    <p:extLst>
      <p:ext uri="{BB962C8B-B14F-4D97-AF65-F5344CB8AC3E}">
        <p14:creationId xmlns:p14="http://schemas.microsoft.com/office/powerpoint/2010/main" val="370641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E83E7E-FFE7-3743-9B00-B74A1391994C}" type="datetimeFigureOut">
              <a:t>2019/3/15</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8BE8DDCF-C107-D94E-A8DD-4DCEFE62B5CD}" type="slidenum">
              <a:t>‹#›</a:t>
            </a:fld>
            <a:endParaRPr kumimoji="1" lang="zh-CN" altLang="en-US"/>
          </a:p>
        </p:txBody>
      </p:sp>
    </p:spTree>
    <p:extLst>
      <p:ext uri="{BB962C8B-B14F-4D97-AF65-F5344CB8AC3E}">
        <p14:creationId xmlns:p14="http://schemas.microsoft.com/office/powerpoint/2010/main" val="1668947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dirty="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dirty="0"/>
              <a:t>单击此处编辑母版文本样式
二级
三级
四级
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
二级
三级
四级
五级</a:t>
            </a:r>
            <a:endParaRPr lang="en-US" dirty="0"/>
          </a:p>
        </p:txBody>
      </p:sp>
      <p:sp>
        <p:nvSpPr>
          <p:cNvPr id="5" name="Date Placeholder 4"/>
          <p:cNvSpPr>
            <a:spLocks noGrp="1"/>
          </p:cNvSpPr>
          <p:nvPr>
            <p:ph type="dt" sz="half" idx="10"/>
          </p:nvPr>
        </p:nvSpPr>
        <p:spPr/>
        <p:txBody>
          <a:bodyPr/>
          <a:lstStyle/>
          <a:p>
            <a:fld id="{E3E83E7E-FFE7-3743-9B00-B74A1391994C}" type="datetimeFigureOut">
              <a:t>2019/3/15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8BE8DDCF-C107-D94E-A8DD-4DCEFE62B5CD}" type="slidenum">
              <a:t>‹#›</a:t>
            </a:fld>
            <a:endParaRPr kumimoji="1" lang="zh-CN" altLang="en-US"/>
          </a:p>
        </p:txBody>
      </p:sp>
    </p:spTree>
    <p:extLst>
      <p:ext uri="{BB962C8B-B14F-4D97-AF65-F5344CB8AC3E}">
        <p14:creationId xmlns:p14="http://schemas.microsoft.com/office/powerpoint/2010/main" val="1127445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dirty="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
二级
三级
四级
五级</a:t>
            </a:r>
            <a:endParaRPr lang="en-US" dirty="0"/>
          </a:p>
        </p:txBody>
      </p:sp>
      <p:sp>
        <p:nvSpPr>
          <p:cNvPr id="5" name="Date Placeholder 4"/>
          <p:cNvSpPr>
            <a:spLocks noGrp="1"/>
          </p:cNvSpPr>
          <p:nvPr>
            <p:ph type="dt" sz="half" idx="10"/>
          </p:nvPr>
        </p:nvSpPr>
        <p:spPr/>
        <p:txBody>
          <a:bodyPr/>
          <a:lstStyle/>
          <a:p>
            <a:fld id="{E3E83E7E-FFE7-3743-9B00-B74A1391994C}" type="datetimeFigureOut">
              <a:t>2019/3/15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8BE8DDCF-C107-D94E-A8DD-4DCEFE62B5CD}" type="slidenum">
              <a:t>‹#›</a:t>
            </a:fld>
            <a:endParaRPr kumimoji="1" lang="zh-CN" altLang="en-US"/>
          </a:p>
        </p:txBody>
      </p:sp>
    </p:spTree>
    <p:extLst>
      <p:ext uri="{BB962C8B-B14F-4D97-AF65-F5344CB8AC3E}">
        <p14:creationId xmlns:p14="http://schemas.microsoft.com/office/powerpoint/2010/main" val="3499811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单击此处编辑母版文本样式
二级
三级
四级
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E3E83E7E-FFE7-3743-9B00-B74A1391994C}" type="datetimeFigureOut">
              <a:t>2019/3/15</a:t>
            </a:fld>
            <a:endParaRPr kumimoji="1"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BE8DDCF-C107-D94E-A8DD-4DCEFE62B5CD}" type="slidenum">
              <a:t>‹#›</a:t>
            </a:fld>
            <a:endParaRPr kumimoji="1" lang="zh-CN" altLang="en-US"/>
          </a:p>
        </p:txBody>
      </p:sp>
    </p:spTree>
    <p:extLst>
      <p:ext uri="{BB962C8B-B14F-4D97-AF65-F5344CB8AC3E}">
        <p14:creationId xmlns:p14="http://schemas.microsoft.com/office/powerpoint/2010/main" val="1701830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4506E1-ED70-3F43-BC53-726D10806D7F}"/>
              </a:ext>
            </a:extLst>
          </p:cNvPr>
          <p:cNvSpPr>
            <a:spLocks noGrp="1"/>
          </p:cNvSpPr>
          <p:nvPr>
            <p:ph type="ctrTitle"/>
          </p:nvPr>
        </p:nvSpPr>
        <p:spPr>
          <a:xfrm>
            <a:off x="1143000" y="2310243"/>
            <a:ext cx="6858000" cy="523015"/>
          </a:xfrm>
        </p:spPr>
        <p:txBody>
          <a:bodyPr anchor="ctr">
            <a:normAutofit/>
          </a:bodyPr>
          <a:lstStyle/>
          <a:p>
            <a:r>
              <a:rPr kumimoji="1" lang="zh-CN" altLang="en-US" sz="3000" b="1">
                <a:solidFill>
                  <a:srgbClr val="C00000"/>
                </a:solidFill>
                <a:latin typeface="Microsoft YaHei" panose="020B0503020204020204" pitchFamily="34" charset="-122"/>
                <a:ea typeface="Microsoft YaHei" panose="020B0503020204020204" pitchFamily="34" charset="-122"/>
              </a:rPr>
              <a:t>进程通信相关的面试题</a:t>
            </a:r>
          </a:p>
        </p:txBody>
      </p:sp>
    </p:spTree>
    <p:extLst>
      <p:ext uri="{BB962C8B-B14F-4D97-AF65-F5344CB8AC3E}">
        <p14:creationId xmlns:p14="http://schemas.microsoft.com/office/powerpoint/2010/main" val="192722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FCA9269-AB6A-4641-835A-E67908780750}"/>
              </a:ext>
            </a:extLst>
          </p:cNvPr>
          <p:cNvSpPr/>
          <p:nvPr/>
        </p:nvSpPr>
        <p:spPr>
          <a:xfrm>
            <a:off x="239233" y="309593"/>
            <a:ext cx="8665535" cy="4524315"/>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int </a:t>
            </a:r>
            <a:r>
              <a:rPr lang="en-US" altLang="zh-CN">
                <a:latin typeface="Microsoft YaHei" panose="020B0503020204020204" pitchFamily="34" charset="-122"/>
                <a:ea typeface="Microsoft YaHei" panose="020B0503020204020204" pitchFamily="34" charset="-122"/>
              </a:rPr>
              <a:t>Looper::pollInner(</a:t>
            </a:r>
            <a:r>
              <a:rPr lang="en-US" altLang="zh-CN">
                <a:solidFill>
                  <a:srgbClr val="CC7832"/>
                </a:solidFill>
                <a:effectLst/>
                <a:latin typeface="Microsoft YaHei" panose="020B0503020204020204" pitchFamily="34" charset="-122"/>
                <a:ea typeface="Microsoft YaHei" panose="020B0503020204020204" pitchFamily="34" charset="-122"/>
              </a:rPr>
              <a:t>int </a:t>
            </a:r>
            <a:r>
              <a:rPr lang="en-US" altLang="zh-CN">
                <a:latin typeface="Microsoft YaHei" panose="020B0503020204020204" pitchFamily="34" charset="-122"/>
                <a:ea typeface="Microsoft YaHei" panose="020B0503020204020204" pitchFamily="34" charset="-122"/>
              </a:rPr>
              <a:t>timeoutMillis)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struct </a:t>
            </a:r>
            <a:r>
              <a:rPr lang="en-US" altLang="zh-CN">
                <a:latin typeface="Microsoft YaHei" panose="020B0503020204020204" pitchFamily="34" charset="-122"/>
                <a:ea typeface="Microsoft YaHei" panose="020B0503020204020204" pitchFamily="34" charset="-122"/>
              </a:rPr>
              <a:t>epoll_event eventItems[EPOLL_MAX_EVENTS]</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int </a:t>
            </a:r>
            <a:r>
              <a:rPr lang="en-US" altLang="zh-CN">
                <a:latin typeface="Microsoft YaHei" panose="020B0503020204020204" pitchFamily="34" charset="-122"/>
                <a:ea typeface="Microsoft YaHei" panose="020B0503020204020204" pitchFamily="34" charset="-122"/>
              </a:rPr>
              <a:t>eventCount = epoll_wait(mEpollFd</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eventItems</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effectLst/>
                <a:latin typeface="Microsoft YaHei" panose="020B0503020204020204" pitchFamily="34" charset="-122"/>
                <a:ea typeface="Microsoft YaHei" panose="020B0503020204020204" pitchFamily="34" charset="-122"/>
              </a:rPr>
              <a:t>…</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for </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int </a:t>
            </a:r>
            <a:r>
              <a:rPr lang="en-US" altLang="zh-CN">
                <a:latin typeface="Microsoft YaHei" panose="020B0503020204020204" pitchFamily="34" charset="-122"/>
                <a:ea typeface="Microsoft YaHei" panose="020B0503020204020204" pitchFamily="34" charset="-122"/>
              </a:rPr>
              <a:t>i = </a:t>
            </a:r>
            <a:r>
              <a:rPr lang="en-US" altLang="zh-CN">
                <a:solidFill>
                  <a:srgbClr val="6897BB"/>
                </a:solidFill>
                <a:effectLst/>
                <a:latin typeface="Microsoft YaHei" panose="020B0503020204020204" pitchFamily="34" charset="-122"/>
                <a:ea typeface="Microsoft YaHei" panose="020B0503020204020204" pitchFamily="34" charset="-122"/>
              </a:rPr>
              <a:t>0</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i &lt; eventCount</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i++)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int </a:t>
            </a:r>
            <a:r>
              <a:rPr lang="en-US" altLang="zh-CN">
                <a:latin typeface="Microsoft YaHei" panose="020B0503020204020204" pitchFamily="34" charset="-122"/>
                <a:ea typeface="Microsoft YaHei" panose="020B0503020204020204" pitchFamily="34" charset="-122"/>
              </a:rPr>
              <a:t>fd = eventItems[i].data.fd</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uint32_t epollEvents = eventItems[i].events</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if </a:t>
            </a:r>
            <a:r>
              <a:rPr lang="en-US" altLang="zh-CN">
                <a:latin typeface="Microsoft YaHei" panose="020B0503020204020204" pitchFamily="34" charset="-122"/>
                <a:ea typeface="Microsoft YaHei" panose="020B0503020204020204" pitchFamily="34" charset="-122"/>
              </a:rPr>
              <a:t>(fd == mWakeReadPipeFd)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if </a:t>
            </a:r>
            <a:r>
              <a:rPr lang="en-US" altLang="zh-CN">
                <a:latin typeface="Microsoft YaHei" panose="020B0503020204020204" pitchFamily="34" charset="-122"/>
                <a:ea typeface="Microsoft YaHei" panose="020B0503020204020204" pitchFamily="34" charset="-122"/>
              </a:rPr>
              <a:t>(epollEvents &amp; EPOLLIN)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awoken()</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return </a:t>
            </a:r>
            <a:r>
              <a:rPr lang="en-US" altLang="zh-CN">
                <a:latin typeface="Microsoft YaHei" panose="020B0503020204020204" pitchFamily="34" charset="-122"/>
                <a:ea typeface="Microsoft YaHei" panose="020B0503020204020204" pitchFamily="34" charset="-122"/>
              </a:rPr>
              <a:t>result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50DF83B6-8F81-6F4F-AC8C-4FD155618740}"/>
              </a:ext>
            </a:extLst>
          </p:cNvPr>
          <p:cNvSpPr/>
          <p:nvPr/>
        </p:nvSpPr>
        <p:spPr>
          <a:xfrm>
            <a:off x="3425952" y="3074223"/>
            <a:ext cx="5478815" cy="1754326"/>
          </a:xfrm>
          <a:prstGeom prst="rect">
            <a:avLst/>
          </a:prstGeom>
          <a:solidFill>
            <a:schemeClr val="bg1"/>
          </a:solidFill>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void </a:t>
            </a:r>
            <a:r>
              <a:rPr lang="en-US" altLang="zh-CN">
                <a:latin typeface="Microsoft YaHei" panose="020B0503020204020204" pitchFamily="34" charset="-122"/>
                <a:ea typeface="Microsoft YaHei" panose="020B0503020204020204" pitchFamily="34" charset="-122"/>
              </a:rPr>
              <a:t>Looper::wake()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ssize_t nWrite</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do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nWrite = write(mWakeWritePipeFd</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solidFill>
                  <a:srgbClr val="6A8759"/>
                </a:solidFill>
                <a:effectLst/>
                <a:latin typeface="Microsoft YaHei" panose="020B0503020204020204" pitchFamily="34" charset="-122"/>
                <a:ea typeface="Microsoft YaHei" panose="020B0503020204020204" pitchFamily="34" charset="-122"/>
              </a:rPr>
              <a:t>"W"</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solidFill>
                  <a:srgbClr val="6897BB"/>
                </a:solidFill>
                <a:effectLst/>
                <a:latin typeface="Microsoft YaHei" panose="020B0503020204020204" pitchFamily="34" charset="-122"/>
                <a:ea typeface="Microsoft YaHei" panose="020B0503020204020204" pitchFamily="34" charset="-122"/>
              </a:rPr>
              <a:t>1</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while </a:t>
            </a:r>
            <a:r>
              <a:rPr lang="en-US" altLang="zh-CN">
                <a:latin typeface="Microsoft YaHei" panose="020B0503020204020204" pitchFamily="34" charset="-122"/>
                <a:ea typeface="Microsoft YaHei" panose="020B0503020204020204" pitchFamily="34" charset="-122"/>
              </a:rPr>
              <a:t>(nWrite == -</a:t>
            </a:r>
            <a:r>
              <a:rPr lang="en-US" altLang="zh-CN">
                <a:solidFill>
                  <a:srgbClr val="6897BB"/>
                </a:solidFill>
                <a:effectLst/>
                <a:latin typeface="Microsoft YaHei" panose="020B0503020204020204" pitchFamily="34" charset="-122"/>
                <a:ea typeface="Microsoft YaHei" panose="020B0503020204020204" pitchFamily="34" charset="-122"/>
              </a:rPr>
              <a:t>1 </a:t>
            </a:r>
            <a:r>
              <a:rPr lang="en-US" altLang="zh-CN">
                <a:latin typeface="Microsoft YaHei" panose="020B0503020204020204" pitchFamily="34" charset="-122"/>
                <a:ea typeface="Microsoft YaHei" panose="020B0503020204020204" pitchFamily="34" charset="-122"/>
              </a:rPr>
              <a:t>&amp;&amp; errno == EINTR)</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464526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9AE19F-FDE0-F94C-8534-67E1863603E9}"/>
              </a:ext>
            </a:extLst>
          </p:cNvPr>
          <p:cNvSpPr>
            <a:spLocks noGrp="1"/>
          </p:cNvSpPr>
          <p:nvPr>
            <p:ph type="title"/>
          </p:nvPr>
        </p:nvSpPr>
        <p:spPr/>
        <p:txBody>
          <a:bodyPr>
            <a:normAutofit/>
          </a:bodyPr>
          <a:lstStyle/>
          <a:p>
            <a:pPr algn="ctr"/>
            <a:r>
              <a:rPr kumimoji="1" lang="en-US" altLang="zh-CN" sz="3000" b="1">
                <a:solidFill>
                  <a:srgbClr val="C00000"/>
                </a:solidFill>
                <a:latin typeface="Microsoft YaHei" panose="020B0503020204020204" pitchFamily="34" charset="-122"/>
                <a:ea typeface="Microsoft YaHei" panose="020B0503020204020204" pitchFamily="34" charset="-122"/>
              </a:rPr>
              <a:t>socket</a:t>
            </a:r>
            <a:r>
              <a:rPr kumimoji="1" lang="zh-CN" altLang="en-US" sz="3000" b="1">
                <a:solidFill>
                  <a:srgbClr val="C00000"/>
                </a:solidFill>
                <a:latin typeface="Microsoft YaHei" panose="020B0503020204020204" pitchFamily="34" charset="-122"/>
                <a:ea typeface="Microsoft YaHei" panose="020B0503020204020204" pitchFamily="34" charset="-122"/>
              </a:rPr>
              <a:t>通信</a:t>
            </a:r>
          </a:p>
        </p:txBody>
      </p:sp>
      <p:sp>
        <p:nvSpPr>
          <p:cNvPr id="3" name="内容占位符 2">
            <a:extLst>
              <a:ext uri="{FF2B5EF4-FFF2-40B4-BE49-F238E27FC236}">
                <a16:creationId xmlns:a16="http://schemas.microsoft.com/office/drawing/2014/main" id="{5809A0DC-050F-8240-A418-3E7FB634633D}"/>
              </a:ext>
            </a:extLst>
          </p:cNvPr>
          <p:cNvSpPr>
            <a:spLocks noGrp="1"/>
          </p:cNvSpPr>
          <p:nvPr>
            <p:ph idx="1"/>
          </p:nvPr>
        </p:nvSpPr>
        <p:spPr/>
        <p:txBody>
          <a:bodyPr>
            <a:normAutofit/>
          </a:bodyPr>
          <a:lstStyle/>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全双工的，既可读又可写  </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两个进程之间无需存在亲缘关系</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可以传递描述符</a:t>
            </a:r>
          </a:p>
        </p:txBody>
      </p:sp>
    </p:spTree>
    <p:extLst>
      <p:ext uri="{BB962C8B-B14F-4D97-AF65-F5344CB8AC3E}">
        <p14:creationId xmlns:p14="http://schemas.microsoft.com/office/powerpoint/2010/main" val="2265187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E5E1E4C-F86C-B943-813D-81927848CE3B}"/>
              </a:ext>
            </a:extLst>
          </p:cNvPr>
          <p:cNvSpPr/>
          <p:nvPr/>
        </p:nvSpPr>
        <p:spPr>
          <a:xfrm>
            <a:off x="298704" y="341275"/>
            <a:ext cx="4572000" cy="1754326"/>
          </a:xfrm>
          <a:prstGeom prst="rect">
            <a:avLst/>
          </a:prstGeom>
          <a:solidFill>
            <a:schemeClr val="bg1"/>
          </a:solidFill>
          <a:ln w="22225">
            <a:solidFill>
              <a:srgbClr val="C00000"/>
            </a:solidFill>
            <a:prstDash val="dash"/>
          </a:ln>
        </p:spPr>
        <p:txBody>
          <a:bodyPr>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public static void </a:t>
            </a:r>
            <a:r>
              <a:rPr lang="en-US" altLang="zh-CN">
                <a:solidFill>
                  <a:srgbClr val="FFC66D"/>
                </a:solidFill>
                <a:effectLst/>
                <a:latin typeface="Microsoft YaHei" panose="020B0503020204020204" pitchFamily="34" charset="-122"/>
                <a:ea typeface="Microsoft YaHei" panose="020B0503020204020204" pitchFamily="34" charset="-122"/>
              </a:rPr>
              <a:t>main</a:t>
            </a:r>
            <a:r>
              <a:rPr lang="en-US" altLang="zh-CN">
                <a:latin typeface="Microsoft YaHei" panose="020B0503020204020204" pitchFamily="34" charset="-122"/>
                <a:ea typeface="Microsoft YaHei" panose="020B0503020204020204" pitchFamily="34" charset="-122"/>
              </a:rPr>
              <a:t>(String argv[])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effectLst/>
                <a:latin typeface="Microsoft YaHei" panose="020B0503020204020204" pitchFamily="34" charset="-122"/>
                <a:ea typeface="Microsoft YaHei" panose="020B0503020204020204" pitchFamily="34" charset="-122"/>
              </a:rPr>
              <a:t>registerZygoteSocket</a:t>
            </a:r>
            <a:r>
              <a:rPr lang="en-US" altLang="zh-CN">
                <a:latin typeface="Microsoft YaHei" panose="020B0503020204020204" pitchFamily="34" charset="-122"/>
                <a:ea typeface="Microsoft YaHei" panose="020B0503020204020204" pitchFamily="34" charset="-122"/>
              </a:rPr>
              <a:t>(socketName)</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effectLst/>
                <a:latin typeface="Microsoft YaHei" panose="020B0503020204020204" pitchFamily="34" charset="-122"/>
                <a:ea typeface="Microsoft YaHei" panose="020B0503020204020204" pitchFamily="34" charset="-122"/>
              </a:rPr>
              <a:t>runSelectLoop</a:t>
            </a:r>
            <a:r>
              <a:rPr lang="en-US" altLang="zh-CN">
                <a:latin typeface="Microsoft YaHei" panose="020B0503020204020204" pitchFamily="34" charset="-122"/>
                <a:ea typeface="Microsoft YaHei" panose="020B0503020204020204" pitchFamily="34" charset="-122"/>
              </a:rPr>
              <a:t>(abiList)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5A48D1A0-755E-C640-BE71-7388007C7985}"/>
              </a:ext>
            </a:extLst>
          </p:cNvPr>
          <p:cNvSpPr/>
          <p:nvPr/>
        </p:nvSpPr>
        <p:spPr>
          <a:xfrm>
            <a:off x="2246376" y="831907"/>
            <a:ext cx="5248656" cy="4247317"/>
          </a:xfrm>
          <a:prstGeom prst="rect">
            <a:avLst/>
          </a:prstGeom>
          <a:solidFill>
            <a:schemeClr val="bg1"/>
          </a:solidFill>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void </a:t>
            </a:r>
            <a:r>
              <a:rPr lang="en-US" altLang="zh-CN">
                <a:solidFill>
                  <a:srgbClr val="FFC66D"/>
                </a:solidFill>
                <a:effectLst/>
                <a:latin typeface="Microsoft YaHei" panose="020B0503020204020204" pitchFamily="34" charset="-122"/>
                <a:ea typeface="Microsoft YaHei" panose="020B0503020204020204" pitchFamily="34" charset="-122"/>
              </a:rPr>
              <a:t>runSelectLoop</a:t>
            </a:r>
            <a:r>
              <a:rPr lang="en-US" altLang="zh-CN">
                <a:latin typeface="Microsoft YaHei" panose="020B0503020204020204" pitchFamily="34" charset="-122"/>
                <a:ea typeface="Microsoft YaHei" panose="020B0503020204020204" pitchFamily="34" charset="-122"/>
              </a:rPr>
              <a:t>(String abiList) {</a:t>
            </a:r>
            <a:br>
              <a:rPr lang="en-US" altLang="zh-CN">
                <a:solidFill>
                  <a:srgbClr val="CC7832"/>
                </a:solidFill>
                <a:effectLst/>
                <a:latin typeface="Microsoft YaHei" panose="020B0503020204020204" pitchFamily="34" charset="-122"/>
                <a:ea typeface="Microsoft YaHei" panose="020B0503020204020204" pitchFamily="34" charset="-122"/>
              </a:rPr>
            </a:br>
            <a:r>
              <a:rPr lang="zh-CN" altLang="en-US">
                <a:solidFill>
                  <a:srgbClr val="CC7832"/>
                </a:solidFill>
                <a:effectLst/>
                <a:latin typeface="Microsoft YaHei" panose="020B0503020204020204" pitchFamily="34" charset="-122"/>
                <a:ea typeface="Microsoft YaHei" panose="020B0503020204020204" pitchFamily="34" charset="-122"/>
              </a:rPr>
              <a:t>    </a:t>
            </a:r>
            <a:r>
              <a:rPr lang="en-US" altLang="zh-CN">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while </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true</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Os.</a:t>
            </a:r>
            <a:r>
              <a:rPr lang="en-US" altLang="zh-CN">
                <a:effectLst/>
                <a:latin typeface="Microsoft YaHei" panose="020B0503020204020204" pitchFamily="34" charset="-122"/>
                <a:ea typeface="Microsoft YaHei" panose="020B0503020204020204" pitchFamily="34" charset="-122"/>
              </a:rPr>
              <a:t>poll</a:t>
            </a:r>
            <a:r>
              <a:rPr lang="en-US" altLang="zh-CN">
                <a:latin typeface="Microsoft YaHei" panose="020B0503020204020204" pitchFamily="34" charset="-122"/>
                <a:ea typeface="Microsoft YaHei" panose="020B0503020204020204" pitchFamily="34" charset="-122"/>
              </a:rPr>
              <a:t>(pollFds</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r>
              <a:rPr lang="en-US" altLang="zh-CN">
                <a:solidFill>
                  <a:srgbClr val="6897BB"/>
                </a:solidFill>
                <a:effectLst/>
                <a:latin typeface="Microsoft YaHei" panose="020B0503020204020204" pitchFamily="34" charset="-122"/>
                <a:ea typeface="Microsoft YaHei" panose="020B0503020204020204" pitchFamily="34" charset="-122"/>
              </a:rPr>
              <a:t>1</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p>
          <a:p>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for </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int </a:t>
            </a:r>
            <a:r>
              <a:rPr lang="en-US" altLang="zh-CN">
                <a:latin typeface="Microsoft YaHei" panose="020B0503020204020204" pitchFamily="34" charset="-122"/>
                <a:ea typeface="Microsoft YaHei" panose="020B0503020204020204" pitchFamily="34" charset="-122"/>
              </a:rPr>
              <a:t>i = pollFds.</a:t>
            </a:r>
            <a:r>
              <a:rPr lang="en-US" altLang="zh-CN">
                <a:solidFill>
                  <a:srgbClr val="9876AA"/>
                </a:solidFill>
                <a:effectLst/>
                <a:latin typeface="Microsoft YaHei" panose="020B0503020204020204" pitchFamily="34" charset="-122"/>
                <a:ea typeface="Microsoft YaHei" panose="020B0503020204020204" pitchFamily="34" charset="-122"/>
              </a:rPr>
              <a:t>length </a:t>
            </a:r>
            <a:r>
              <a:rPr lang="en-US" altLang="zh-CN">
                <a:latin typeface="Microsoft YaHei" panose="020B0503020204020204" pitchFamily="34" charset="-122"/>
                <a:ea typeface="Microsoft YaHei" panose="020B0503020204020204" pitchFamily="34" charset="-122"/>
              </a:rPr>
              <a:t>- </a:t>
            </a:r>
            <a:r>
              <a:rPr lang="en-US" altLang="zh-CN">
                <a:solidFill>
                  <a:srgbClr val="6897BB"/>
                </a:solidFill>
                <a:effectLst/>
                <a:latin typeface="Microsoft YaHei" panose="020B0503020204020204" pitchFamily="34" charset="-122"/>
                <a:ea typeface="Microsoft YaHei" panose="020B0503020204020204" pitchFamily="34" charset="-122"/>
              </a:rPr>
              <a:t>1</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i &gt;= </a:t>
            </a:r>
            <a:r>
              <a:rPr lang="en-US" altLang="zh-CN">
                <a:solidFill>
                  <a:srgbClr val="6897BB"/>
                </a:solidFill>
                <a:effectLst/>
                <a:latin typeface="Microsoft YaHei" panose="020B0503020204020204" pitchFamily="34" charset="-122"/>
                <a:ea typeface="Microsoft YaHei" panose="020B0503020204020204" pitchFamily="34" charset="-122"/>
              </a:rPr>
              <a:t>0</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--i)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if </a:t>
            </a:r>
            <a:r>
              <a:rPr lang="en-US" altLang="zh-CN">
                <a:latin typeface="Microsoft YaHei" panose="020B0503020204020204" pitchFamily="34" charset="-122"/>
                <a:ea typeface="Microsoft YaHei" panose="020B0503020204020204" pitchFamily="34" charset="-122"/>
              </a:rPr>
              <a:t>(i == </a:t>
            </a:r>
            <a:r>
              <a:rPr lang="en-US" altLang="zh-CN">
                <a:solidFill>
                  <a:srgbClr val="6897BB"/>
                </a:solidFill>
                <a:effectLst/>
                <a:latin typeface="Microsoft YaHei" panose="020B0503020204020204" pitchFamily="34" charset="-122"/>
                <a:ea typeface="Microsoft YaHei" panose="020B0503020204020204" pitchFamily="34" charset="-122"/>
              </a:rPr>
              <a:t>0</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chemeClr val="bg2">
                    <a:lumMod val="50000"/>
                  </a:schemeClr>
                </a:solidFill>
                <a:latin typeface="Microsoft YaHei" panose="020B0503020204020204" pitchFamily="34" charset="-122"/>
                <a:ea typeface="Microsoft YaHei" panose="020B0503020204020204" pitchFamily="34" charset="-122"/>
              </a:rPr>
              <a:t>//</a:t>
            </a:r>
            <a:r>
              <a:rPr lang="zh-CN" altLang="en-US">
                <a:solidFill>
                  <a:schemeClr val="bg2">
                    <a:lumMod val="50000"/>
                  </a:schemeClr>
                </a:solidFill>
                <a:latin typeface="Microsoft YaHei" panose="020B0503020204020204" pitchFamily="34" charset="-122"/>
                <a:ea typeface="Microsoft YaHei" panose="020B0503020204020204" pitchFamily="34" charset="-122"/>
              </a:rPr>
              <a:t> 处理新过来的连接</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else </a:t>
            </a:r>
            <a:r>
              <a:rPr lang="en-US" altLang="zh-CN">
                <a:latin typeface="Microsoft YaHei" panose="020B0503020204020204" pitchFamily="34" charset="-122"/>
                <a:ea typeface="Microsoft YaHei" panose="020B0503020204020204" pitchFamily="34" charset="-122"/>
              </a:rPr>
              <a:t>{</a:t>
            </a:r>
          </a:p>
          <a:p>
            <a:r>
              <a:rPr lang="zh-CN" altLang="en-US">
                <a:latin typeface="Microsoft YaHei" panose="020B0503020204020204" pitchFamily="34" charset="-122"/>
                <a:ea typeface="Microsoft YaHei" panose="020B0503020204020204" pitchFamily="34" charset="-122"/>
              </a:rPr>
              <a:t>                </a:t>
            </a:r>
            <a:r>
              <a:rPr lang="en-US" altLang="zh-CN">
                <a:solidFill>
                  <a:schemeClr val="bg2">
                    <a:lumMod val="50000"/>
                  </a:schemeClr>
                </a:solidFill>
                <a:latin typeface="Microsoft YaHei" panose="020B0503020204020204" pitchFamily="34" charset="-122"/>
                <a:ea typeface="Microsoft YaHei" panose="020B0503020204020204" pitchFamily="34" charset="-122"/>
              </a:rPr>
              <a:t>//</a:t>
            </a:r>
            <a:r>
              <a:rPr lang="zh-CN" altLang="en-US">
                <a:solidFill>
                  <a:schemeClr val="bg2">
                    <a:lumMod val="50000"/>
                  </a:schemeClr>
                </a:solidFill>
                <a:latin typeface="Microsoft YaHei" panose="020B0503020204020204" pitchFamily="34" charset="-122"/>
                <a:ea typeface="Microsoft YaHei" panose="020B0503020204020204" pitchFamily="34" charset="-122"/>
              </a:rPr>
              <a:t> 处理发过来的数据</a:t>
            </a:r>
            <a:br>
              <a:rPr lang="en-US" altLang="zh-CN">
                <a:latin typeface="Microsoft YaHei" panose="020B0503020204020204" pitchFamily="34" charset="-122"/>
                <a:ea typeface="Microsoft YaHei" panose="020B0503020204020204" pitchFamily="34" charset="-122"/>
              </a:rPr>
            </a:br>
            <a:r>
              <a:rPr lang="zh-CN" altLang="en-US">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peers.get(i).runOnce()</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97434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B62662-7D8B-444E-B6E2-4E55F89F3B4B}"/>
              </a:ext>
            </a:extLst>
          </p:cNvPr>
          <p:cNvSpPr>
            <a:spLocks noGrp="1"/>
          </p:cNvSpPr>
          <p:nvPr>
            <p:ph type="title"/>
          </p:nvPr>
        </p:nvSpPr>
        <p:spPr/>
        <p:txBody>
          <a:bodyPr>
            <a:normAutofit/>
          </a:bodyPr>
          <a:lstStyle/>
          <a:p>
            <a:pPr algn="ctr"/>
            <a:r>
              <a:rPr kumimoji="1" lang="zh-CN" altLang="en-US" sz="3000" b="1">
                <a:solidFill>
                  <a:srgbClr val="C00000"/>
                </a:solidFill>
                <a:latin typeface="Microsoft YaHei" panose="020B0503020204020204" pitchFamily="34" charset="-122"/>
                <a:ea typeface="Microsoft YaHei" panose="020B0503020204020204" pitchFamily="34" charset="-122"/>
              </a:rPr>
              <a:t>共享内存</a:t>
            </a:r>
          </a:p>
        </p:txBody>
      </p:sp>
      <p:sp>
        <p:nvSpPr>
          <p:cNvPr id="3" name="内容占位符 2">
            <a:extLst>
              <a:ext uri="{FF2B5EF4-FFF2-40B4-BE49-F238E27FC236}">
                <a16:creationId xmlns:a16="http://schemas.microsoft.com/office/drawing/2014/main" id="{6798C6BE-8501-B146-B23E-1E59414C52BE}"/>
              </a:ext>
            </a:extLst>
          </p:cNvPr>
          <p:cNvSpPr>
            <a:spLocks noGrp="1"/>
          </p:cNvSpPr>
          <p:nvPr>
            <p:ph idx="1"/>
          </p:nvPr>
        </p:nvSpPr>
        <p:spPr/>
        <p:txBody>
          <a:bodyPr>
            <a:normAutofit/>
          </a:bodyPr>
          <a:lstStyle/>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不需要进程之间复制数据，最快的</a:t>
            </a:r>
            <a:r>
              <a:rPr kumimoji="1" lang="en-US" altLang="zh-CN" sz="2000">
                <a:latin typeface="Microsoft YaHei" panose="020B0503020204020204" pitchFamily="34" charset="-122"/>
                <a:ea typeface="Microsoft YaHei" panose="020B0503020204020204" pitchFamily="34" charset="-122"/>
              </a:rPr>
              <a:t>IPC</a:t>
            </a:r>
            <a:r>
              <a:rPr kumimoji="1" lang="zh-CN" altLang="en-US" sz="2000">
                <a:latin typeface="Microsoft YaHei" panose="020B0503020204020204" pitchFamily="34" charset="-122"/>
                <a:ea typeface="Microsoft YaHei" panose="020B0503020204020204" pitchFamily="34" charset="-122"/>
              </a:rPr>
              <a:t>方式</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进程之间无需存在亲缘关系</a:t>
            </a:r>
          </a:p>
        </p:txBody>
      </p:sp>
    </p:spTree>
    <p:extLst>
      <p:ext uri="{BB962C8B-B14F-4D97-AF65-F5344CB8AC3E}">
        <p14:creationId xmlns:p14="http://schemas.microsoft.com/office/powerpoint/2010/main" val="2189688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28D7269-FD1B-E74F-8E42-2237595BDFFB}"/>
              </a:ext>
            </a:extLst>
          </p:cNvPr>
          <p:cNvSpPr/>
          <p:nvPr/>
        </p:nvSpPr>
        <p:spPr>
          <a:xfrm>
            <a:off x="633984" y="1186910"/>
            <a:ext cx="7876032" cy="1477328"/>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public </a:t>
            </a:r>
            <a:r>
              <a:rPr lang="en-US" altLang="zh-CN">
                <a:solidFill>
                  <a:srgbClr val="FFC66D"/>
                </a:solidFill>
                <a:effectLst/>
                <a:latin typeface="Microsoft YaHei" panose="020B0503020204020204" pitchFamily="34" charset="-122"/>
                <a:ea typeface="Microsoft YaHei" panose="020B0503020204020204" pitchFamily="34" charset="-122"/>
              </a:rPr>
              <a:t>MemoryFile</a:t>
            </a:r>
            <a:r>
              <a:rPr lang="en-US" altLang="zh-CN">
                <a:latin typeface="Microsoft YaHei" panose="020B0503020204020204" pitchFamily="34" charset="-122"/>
                <a:ea typeface="Microsoft YaHei" panose="020B0503020204020204" pitchFamily="34" charset="-122"/>
              </a:rPr>
              <a:t>(String name</a:t>
            </a:r>
            <a:r>
              <a:rPr lang="en-US" altLang="zh-CN">
                <a:solidFill>
                  <a:srgbClr val="CC7832"/>
                </a:solidFill>
                <a:effectLst/>
                <a:latin typeface="Microsoft YaHei" panose="020B0503020204020204" pitchFamily="34" charset="-122"/>
                <a:ea typeface="Microsoft YaHei" panose="020B0503020204020204" pitchFamily="34" charset="-122"/>
              </a:rPr>
              <a:t>, int </a:t>
            </a:r>
            <a:r>
              <a:rPr lang="en-US" altLang="zh-CN">
                <a:latin typeface="Microsoft YaHei" panose="020B0503020204020204" pitchFamily="34" charset="-122"/>
                <a:ea typeface="Microsoft YaHei" panose="020B0503020204020204" pitchFamily="34" charset="-122"/>
              </a:rPr>
              <a:t>length)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9876AA"/>
                </a:solidFill>
                <a:effectLst/>
                <a:latin typeface="Microsoft YaHei" panose="020B0503020204020204" pitchFamily="34" charset="-122"/>
                <a:ea typeface="Microsoft YaHei" panose="020B0503020204020204" pitchFamily="34" charset="-122"/>
              </a:rPr>
              <a:t>mLength </a:t>
            </a:r>
            <a:r>
              <a:rPr lang="en-US" altLang="zh-CN">
                <a:latin typeface="Microsoft YaHei" panose="020B0503020204020204" pitchFamily="34" charset="-122"/>
                <a:ea typeface="Microsoft YaHei" panose="020B0503020204020204" pitchFamily="34" charset="-122"/>
              </a:rPr>
              <a:t>= length</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9876AA"/>
                </a:solidFill>
                <a:effectLst/>
                <a:latin typeface="Microsoft YaHei" panose="020B0503020204020204" pitchFamily="34" charset="-122"/>
                <a:ea typeface="Microsoft YaHei" panose="020B0503020204020204" pitchFamily="34" charset="-122"/>
              </a:rPr>
              <a:t>mFD </a:t>
            </a:r>
            <a:r>
              <a:rPr lang="en-US" altLang="zh-CN">
                <a:latin typeface="Microsoft YaHei" panose="020B0503020204020204" pitchFamily="34" charset="-122"/>
                <a:ea typeface="Microsoft YaHei" panose="020B0503020204020204" pitchFamily="34" charset="-122"/>
              </a:rPr>
              <a:t>= </a:t>
            </a:r>
            <a:r>
              <a:rPr lang="en-US" altLang="zh-CN">
                <a:effectLst/>
                <a:latin typeface="Microsoft YaHei" panose="020B0503020204020204" pitchFamily="34" charset="-122"/>
                <a:ea typeface="Microsoft YaHei" panose="020B0503020204020204" pitchFamily="34" charset="-122"/>
              </a:rPr>
              <a:t>native_open</a:t>
            </a:r>
            <a:r>
              <a:rPr lang="en-US" altLang="zh-CN">
                <a:latin typeface="Microsoft YaHei" panose="020B0503020204020204" pitchFamily="34" charset="-122"/>
                <a:ea typeface="Microsoft YaHei" panose="020B0503020204020204" pitchFamily="34" charset="-122"/>
              </a:rPr>
              <a:t>(name</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length)</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9876AA"/>
                </a:solidFill>
                <a:effectLst/>
                <a:latin typeface="Microsoft YaHei" panose="020B0503020204020204" pitchFamily="34" charset="-122"/>
                <a:ea typeface="Microsoft YaHei" panose="020B0503020204020204" pitchFamily="34" charset="-122"/>
              </a:rPr>
              <a:t>mAddress </a:t>
            </a:r>
            <a:r>
              <a:rPr lang="en-US" altLang="zh-CN">
                <a:latin typeface="Microsoft YaHei" panose="020B0503020204020204" pitchFamily="34" charset="-122"/>
                <a:ea typeface="Microsoft YaHei" panose="020B0503020204020204" pitchFamily="34" charset="-122"/>
              </a:rPr>
              <a:t>= </a:t>
            </a:r>
            <a:r>
              <a:rPr lang="en-US" altLang="zh-CN">
                <a:effectLst/>
                <a:latin typeface="Microsoft YaHei" panose="020B0503020204020204" pitchFamily="34" charset="-122"/>
                <a:ea typeface="Microsoft YaHei" panose="020B0503020204020204" pitchFamily="34" charset="-122"/>
              </a:rPr>
              <a:t>native_mmap</a:t>
            </a:r>
            <a:r>
              <a:rPr lang="en-US" altLang="zh-CN">
                <a:latin typeface="Microsoft YaHei" panose="020B0503020204020204" pitchFamily="34" charset="-122"/>
                <a:ea typeface="Microsoft YaHei" panose="020B0503020204020204" pitchFamily="34" charset="-122"/>
              </a:rPr>
              <a:t>(</a:t>
            </a:r>
            <a:r>
              <a:rPr lang="en-US" altLang="zh-CN">
                <a:solidFill>
                  <a:srgbClr val="9876AA"/>
                </a:solidFill>
                <a:effectLst/>
                <a:latin typeface="Microsoft YaHei" panose="020B0503020204020204" pitchFamily="34" charset="-122"/>
                <a:ea typeface="Microsoft YaHei" panose="020B0503020204020204" pitchFamily="34" charset="-122"/>
              </a:rPr>
              <a:t>mFD</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length</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solidFill>
                  <a:srgbClr val="9876AA"/>
                </a:solidFill>
                <a:effectLst/>
                <a:latin typeface="Microsoft YaHei" panose="020B0503020204020204" pitchFamily="34" charset="-122"/>
                <a:ea typeface="Microsoft YaHei" panose="020B0503020204020204" pitchFamily="34" charset="-122"/>
              </a:rPr>
              <a:t>PROT_READ </a:t>
            </a:r>
            <a:r>
              <a:rPr lang="en-US" altLang="zh-CN">
                <a:latin typeface="Microsoft YaHei" panose="020B0503020204020204" pitchFamily="34" charset="-122"/>
                <a:ea typeface="Microsoft YaHei" panose="020B0503020204020204" pitchFamily="34" charset="-122"/>
              </a:rPr>
              <a:t>| </a:t>
            </a:r>
            <a:r>
              <a:rPr lang="en-US" altLang="zh-CN">
                <a:solidFill>
                  <a:srgbClr val="9876AA"/>
                </a:solidFill>
                <a:effectLst/>
                <a:latin typeface="Microsoft YaHei" panose="020B0503020204020204" pitchFamily="34" charset="-122"/>
                <a:ea typeface="Microsoft YaHei" panose="020B0503020204020204" pitchFamily="34" charset="-122"/>
              </a:rPr>
              <a:t>PROT_WRITE</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cxnSp>
        <p:nvCxnSpPr>
          <p:cNvPr id="7" name="直线箭头连接符 6">
            <a:extLst>
              <a:ext uri="{FF2B5EF4-FFF2-40B4-BE49-F238E27FC236}">
                <a16:creationId xmlns:a16="http://schemas.microsoft.com/office/drawing/2014/main" id="{35C0A951-BAFA-D54F-9E0F-03DB2100813B}"/>
              </a:ext>
            </a:extLst>
          </p:cNvPr>
          <p:cNvCxnSpPr>
            <a:cxnSpLocks/>
          </p:cNvCxnSpPr>
          <p:nvPr/>
        </p:nvCxnSpPr>
        <p:spPr>
          <a:xfrm flipH="1">
            <a:off x="2304288" y="2036064"/>
            <a:ext cx="426720" cy="1303782"/>
          </a:xfrm>
          <a:prstGeom prst="straightConnector1">
            <a:avLst/>
          </a:prstGeom>
          <a:ln w="1905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65EC703E-EDE8-234C-BB18-1A0B31E75FB1}"/>
              </a:ext>
            </a:extLst>
          </p:cNvPr>
          <p:cNvSpPr/>
          <p:nvPr/>
        </p:nvSpPr>
        <p:spPr>
          <a:xfrm>
            <a:off x="3293076" y="2869479"/>
            <a:ext cx="5410777" cy="369332"/>
          </a:xfrm>
          <a:prstGeom prst="rect">
            <a:avLst/>
          </a:prstGeom>
          <a:solidFill>
            <a:srgbClr val="C00000"/>
          </a:solidFill>
        </p:spPr>
        <p:txBody>
          <a:bodyPr wrap="none">
            <a:spAutoFit/>
          </a:bodyPr>
          <a:lstStyle/>
          <a:p>
            <a:r>
              <a:rPr lang="en" altLang="zh-CN">
                <a:solidFill>
                  <a:schemeClr val="bg1"/>
                </a:solidFill>
                <a:latin typeface="Microsoft YaHei" panose="020B0503020204020204" pitchFamily="34" charset="-122"/>
                <a:ea typeface="Microsoft YaHei" panose="020B0503020204020204" pitchFamily="34" charset="-122"/>
              </a:rPr>
              <a:t>mmap(NULL</a:t>
            </a:r>
            <a:r>
              <a:rPr lang="en" altLang="zh-CN">
                <a:solidFill>
                  <a:schemeClr val="bg1"/>
                </a:solidFill>
                <a:effectLst/>
                <a:latin typeface="Microsoft YaHei" panose="020B0503020204020204" pitchFamily="34" charset="-122"/>
                <a:ea typeface="Microsoft YaHei" panose="020B0503020204020204" pitchFamily="34" charset="-122"/>
              </a:rPr>
              <a:t>, </a:t>
            </a:r>
            <a:r>
              <a:rPr lang="en" altLang="zh-CN">
                <a:solidFill>
                  <a:schemeClr val="bg1"/>
                </a:solidFill>
                <a:latin typeface="Microsoft YaHei" panose="020B0503020204020204" pitchFamily="34" charset="-122"/>
                <a:ea typeface="Microsoft YaHei" panose="020B0503020204020204" pitchFamily="34" charset="-122"/>
              </a:rPr>
              <a:t>length</a:t>
            </a:r>
            <a:r>
              <a:rPr lang="en" altLang="zh-CN">
                <a:solidFill>
                  <a:schemeClr val="bg1"/>
                </a:solidFill>
                <a:effectLst/>
                <a:latin typeface="Microsoft YaHei" panose="020B0503020204020204" pitchFamily="34" charset="-122"/>
                <a:ea typeface="Microsoft YaHei" panose="020B0503020204020204" pitchFamily="34" charset="-122"/>
              </a:rPr>
              <a:t>, </a:t>
            </a:r>
            <a:r>
              <a:rPr lang="en" altLang="zh-CN">
                <a:solidFill>
                  <a:schemeClr val="bg1"/>
                </a:solidFill>
                <a:latin typeface="Microsoft YaHei" panose="020B0503020204020204" pitchFamily="34" charset="-122"/>
                <a:ea typeface="Microsoft YaHei" panose="020B0503020204020204" pitchFamily="34" charset="-122"/>
              </a:rPr>
              <a:t>prot</a:t>
            </a:r>
            <a:r>
              <a:rPr lang="en" altLang="zh-CN">
                <a:solidFill>
                  <a:schemeClr val="bg1"/>
                </a:solidFill>
                <a:effectLst/>
                <a:latin typeface="Microsoft YaHei" panose="020B0503020204020204" pitchFamily="34" charset="-122"/>
                <a:ea typeface="Microsoft YaHei" panose="020B0503020204020204" pitchFamily="34" charset="-122"/>
              </a:rPr>
              <a:t>, </a:t>
            </a:r>
            <a:r>
              <a:rPr lang="en" altLang="zh-CN">
                <a:solidFill>
                  <a:schemeClr val="bg1"/>
                </a:solidFill>
                <a:latin typeface="Microsoft YaHei" panose="020B0503020204020204" pitchFamily="34" charset="-122"/>
                <a:ea typeface="Microsoft YaHei" panose="020B0503020204020204" pitchFamily="34" charset="-122"/>
              </a:rPr>
              <a:t>MAP_SHARED</a:t>
            </a:r>
            <a:r>
              <a:rPr lang="en" altLang="zh-CN">
                <a:solidFill>
                  <a:schemeClr val="bg1"/>
                </a:solidFill>
                <a:effectLst/>
                <a:latin typeface="Microsoft YaHei" panose="020B0503020204020204" pitchFamily="34" charset="-122"/>
                <a:ea typeface="Microsoft YaHei" panose="020B0503020204020204" pitchFamily="34" charset="-122"/>
              </a:rPr>
              <a:t>, </a:t>
            </a:r>
            <a:r>
              <a:rPr lang="en" altLang="zh-CN">
                <a:solidFill>
                  <a:schemeClr val="bg1"/>
                </a:solidFill>
                <a:latin typeface="Microsoft YaHei" panose="020B0503020204020204" pitchFamily="34" charset="-122"/>
                <a:ea typeface="Microsoft YaHei" panose="020B0503020204020204" pitchFamily="34" charset="-122"/>
              </a:rPr>
              <a:t>fd</a:t>
            </a:r>
            <a:r>
              <a:rPr lang="en" altLang="zh-CN">
                <a:solidFill>
                  <a:schemeClr val="bg1"/>
                </a:solidFill>
                <a:effectLst/>
                <a:latin typeface="Microsoft YaHei" panose="020B0503020204020204" pitchFamily="34" charset="-122"/>
                <a:ea typeface="Microsoft YaHei" panose="020B0503020204020204" pitchFamily="34" charset="-122"/>
              </a:rPr>
              <a:t>, 0</a:t>
            </a:r>
            <a:r>
              <a:rPr lang="en" altLang="zh-CN">
                <a:solidFill>
                  <a:schemeClr val="bg1"/>
                </a:solidFill>
                <a:latin typeface="Microsoft YaHei" panose="020B0503020204020204" pitchFamily="34" charset="-122"/>
                <a:ea typeface="Microsoft YaHei" panose="020B0503020204020204" pitchFamily="34" charset="-122"/>
              </a:rPr>
              <a:t>)</a:t>
            </a:r>
            <a:r>
              <a:rPr lang="en" altLang="zh-CN">
                <a:solidFill>
                  <a:schemeClr val="bg1"/>
                </a:solidFill>
                <a:effectLst/>
                <a:latin typeface="Microsoft YaHei" panose="020B0503020204020204" pitchFamily="34" charset="-122"/>
                <a:ea typeface="Microsoft YaHei" panose="020B0503020204020204" pitchFamily="34" charset="-122"/>
              </a:rPr>
              <a:t>;</a:t>
            </a:r>
            <a:endParaRPr lang="zh-CN" altLang="en-US">
              <a:solidFill>
                <a:schemeClr val="bg1"/>
              </a:solidFill>
              <a:latin typeface="Microsoft YaHei" panose="020B0503020204020204" pitchFamily="34" charset="-122"/>
              <a:ea typeface="Microsoft YaHei" panose="020B0503020204020204" pitchFamily="34" charset="-122"/>
            </a:endParaRPr>
          </a:p>
        </p:txBody>
      </p:sp>
      <p:sp>
        <p:nvSpPr>
          <p:cNvPr id="11" name="矩形 10">
            <a:extLst>
              <a:ext uri="{FF2B5EF4-FFF2-40B4-BE49-F238E27FC236}">
                <a16:creationId xmlns:a16="http://schemas.microsoft.com/office/drawing/2014/main" id="{52075D2C-74FD-0743-B20D-0FCC92FDB6A8}"/>
              </a:ext>
            </a:extLst>
          </p:cNvPr>
          <p:cNvSpPr/>
          <p:nvPr/>
        </p:nvSpPr>
        <p:spPr>
          <a:xfrm>
            <a:off x="633984" y="3507107"/>
            <a:ext cx="4654929" cy="369332"/>
          </a:xfrm>
          <a:prstGeom prst="rect">
            <a:avLst/>
          </a:prstGeom>
          <a:solidFill>
            <a:srgbClr val="C00000"/>
          </a:solidFill>
        </p:spPr>
        <p:txBody>
          <a:bodyPr wrap="none">
            <a:spAutoFit/>
          </a:bodyPr>
          <a:lstStyle/>
          <a:p>
            <a:r>
              <a:rPr lang="en-US" altLang="zh-CN">
                <a:solidFill>
                  <a:schemeClr val="bg1"/>
                </a:solidFill>
                <a:latin typeface="Microsoft YaHei" panose="020B0503020204020204" pitchFamily="34" charset="-122"/>
                <a:ea typeface="Microsoft YaHei" panose="020B0503020204020204" pitchFamily="34" charset="-122"/>
              </a:rPr>
              <a:t>ashmem_create_region(namestr, length);</a:t>
            </a:r>
            <a:endParaRPr lang="zh-CN" altLang="en-US">
              <a:solidFill>
                <a:schemeClr val="bg1"/>
              </a:solidFill>
            </a:endParaRPr>
          </a:p>
        </p:txBody>
      </p:sp>
      <p:cxnSp>
        <p:nvCxnSpPr>
          <p:cNvPr id="14" name="直线箭头连接符 13">
            <a:extLst>
              <a:ext uri="{FF2B5EF4-FFF2-40B4-BE49-F238E27FC236}">
                <a16:creationId xmlns:a16="http://schemas.microsoft.com/office/drawing/2014/main" id="{A2A24BA0-70FA-2B47-9E58-07EE657474B1}"/>
              </a:ext>
            </a:extLst>
          </p:cNvPr>
          <p:cNvCxnSpPr/>
          <p:nvPr/>
        </p:nvCxnSpPr>
        <p:spPr>
          <a:xfrm>
            <a:off x="3413760" y="2340864"/>
            <a:ext cx="377952" cy="490635"/>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07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dissolv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8A72D58-942C-864A-9CC3-8D9785ED1D47}"/>
              </a:ext>
            </a:extLst>
          </p:cNvPr>
          <p:cNvSpPr/>
          <p:nvPr/>
        </p:nvSpPr>
        <p:spPr>
          <a:xfrm>
            <a:off x="774192" y="472982"/>
            <a:ext cx="7595616" cy="1754326"/>
          </a:xfrm>
          <a:prstGeom prst="rect">
            <a:avLst/>
          </a:prstGeom>
          <a:ln w="22225">
            <a:solidFill>
              <a:srgbClr val="C00000"/>
            </a:solidFill>
            <a:prstDash val="dash"/>
          </a:ln>
        </p:spPr>
        <p:txBody>
          <a:bodyPr wrap="square">
            <a:spAutoFit/>
          </a:bodyPr>
          <a:lstStyle/>
          <a:p>
            <a:r>
              <a:rPr lang="en-US" altLang="zh-CN">
                <a:latin typeface="Microsoft YaHei" panose="020B0503020204020204" pitchFamily="34" charset="-122"/>
                <a:ea typeface="Microsoft YaHei" panose="020B0503020204020204" pitchFamily="34" charset="-122"/>
              </a:rPr>
              <a:t>jint android_os_MemoryFile_read(JNIEnv* env</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jobject clazz</a:t>
            </a:r>
            <a:r>
              <a:rPr lang="en-US" altLang="zh-CN">
                <a:solidFill>
                  <a:srgbClr val="CC7832"/>
                </a:solidFill>
                <a:effectLst/>
                <a:latin typeface="Microsoft YaHei" panose="020B0503020204020204" pitchFamily="34" charset="-122"/>
                <a:ea typeface="Microsoft YaHei" panose="020B0503020204020204" pitchFamily="34" charset="-122"/>
              </a:rPr>
              <a:t>,</a:t>
            </a:r>
            <a:r>
              <a:rPr lang="zh-CN" altLang="en-US">
                <a:solidFill>
                  <a:srgbClr val="CC7832"/>
                </a:solidFill>
                <a:effectLst/>
                <a:latin typeface="Microsoft YaHei" panose="020B0503020204020204" pitchFamily="34" charset="-122"/>
                <a:ea typeface="Microsoft YaHei" panose="020B0503020204020204" pitchFamily="34" charset="-122"/>
              </a:rPr>
              <a:t> </a:t>
            </a:r>
            <a:r>
              <a:rPr lang="en-US" altLang="zh-CN">
                <a:effectLst/>
                <a:latin typeface="Microsoft YaHei" panose="020B0503020204020204" pitchFamily="34" charset="-122"/>
                <a:ea typeface="Microsoft YaHei" panose="020B0503020204020204" pitchFamily="34" charset="-122"/>
              </a:rPr>
              <a:t>…</a:t>
            </a:r>
            <a:r>
              <a:rPr lang="en-US" altLang="zh-CN">
                <a:latin typeface="Microsoft YaHei" panose="020B0503020204020204" pitchFamily="34" charset="-122"/>
                <a:ea typeface="Microsoft YaHei" panose="020B0503020204020204" pitchFamily="34" charset="-122"/>
              </a:rPr>
              <a:t>)</a:t>
            </a:r>
            <a:r>
              <a:rPr lang="zh-CN" altLang="en-US">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zh-CN" altLang="en-US">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ashmem_pin_region(fd</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solidFill>
                  <a:srgbClr val="6897BB"/>
                </a:solidFill>
                <a:effectLst/>
                <a:latin typeface="Microsoft YaHei" panose="020B0503020204020204" pitchFamily="34" charset="-122"/>
                <a:ea typeface="Microsoft YaHei" panose="020B0503020204020204" pitchFamily="34" charset="-122"/>
              </a:rPr>
              <a:t>0</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solidFill>
                  <a:srgbClr val="6897BB"/>
                </a:solidFill>
                <a:effectLst/>
                <a:latin typeface="Microsoft YaHei" panose="020B0503020204020204" pitchFamily="34" charset="-122"/>
                <a:ea typeface="Microsoft YaHei" panose="020B0503020204020204" pitchFamily="34" charset="-122"/>
              </a:rPr>
              <a:t>0</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env-&gt;SetByteArrayRegion(buffer</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destOffset</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count</a:t>
            </a:r>
            <a:r>
              <a:rPr lang="en-US" altLang="zh-CN">
                <a:solidFill>
                  <a:srgbClr val="CC7832"/>
                </a:solidFill>
                <a:effectLst/>
                <a:latin typeface="Microsoft YaHei" panose="020B0503020204020204" pitchFamily="34" charset="-122"/>
                <a:ea typeface="Microsoft YaHei" panose="020B0503020204020204" pitchFamily="34" charset="-122"/>
              </a:rPr>
              <a:t>,</a:t>
            </a:r>
            <a:r>
              <a:rPr lang="zh-CN" altLang="en-US">
                <a:solidFill>
                  <a:srgbClr val="CC7832"/>
                </a:solidFill>
                <a:effectLst/>
                <a:latin typeface="Microsoft YaHei" panose="020B0503020204020204" pitchFamily="34" charset="-122"/>
                <a:ea typeface="Microsoft YaHei" panose="020B0503020204020204" pitchFamily="34" charset="-122"/>
              </a:rPr>
              <a:t> </a:t>
            </a:r>
            <a:r>
              <a:rPr lang="en-US" altLang="zh-CN">
                <a:effectLst/>
                <a:latin typeface="Microsoft YaHei" panose="020B0503020204020204" pitchFamily="34" charset="-122"/>
                <a:ea typeface="Microsoft YaHei" panose="020B0503020204020204" pitchFamily="34" charset="-122"/>
              </a:rPr>
              <a:t>…</a:t>
            </a:r>
            <a:r>
              <a:rPr lang="en-US" altLang="zh-CN">
                <a:latin typeface="Microsoft YaHei" panose="020B0503020204020204" pitchFamily="34" charset="-122"/>
                <a:ea typeface="Microsoft YaHei" panose="020B0503020204020204" pitchFamily="34" charset="-122"/>
              </a:rPr>
              <a:t>)</a:t>
            </a:r>
            <a:r>
              <a:rPr lang="en-US" altLang="zh-CN">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zh-CN" altLang="en-US">
                <a:solidFill>
                  <a:srgbClr val="CC7832"/>
                </a:solidFill>
                <a:effectLst/>
                <a:latin typeface="Microsoft YaHei" panose="020B0503020204020204" pitchFamily="34" charset="-122"/>
                <a:ea typeface="Microsoft YaHei" panose="020B0503020204020204" pitchFamily="34" charset="-122"/>
              </a:rPr>
              <a:t>    </a:t>
            </a:r>
            <a:r>
              <a:rPr lang="de" altLang="zh-CN">
                <a:latin typeface="Microsoft YaHei" panose="020B0503020204020204" pitchFamily="34" charset="-122"/>
                <a:ea typeface="Microsoft YaHei" panose="020B0503020204020204" pitchFamily="34" charset="-122"/>
              </a:rPr>
              <a:t>ashmem_unpin_region(fd, 0, 0);</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return </a:t>
            </a:r>
            <a:r>
              <a:rPr lang="en-US" altLang="zh-CN">
                <a:latin typeface="Microsoft YaHei" panose="020B0503020204020204" pitchFamily="34" charset="-122"/>
                <a:ea typeface="Microsoft YaHei" panose="020B0503020204020204" pitchFamily="34" charset="-122"/>
              </a:rPr>
              <a:t>count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20173C33-94DE-854F-8DB8-980913760A6D}"/>
              </a:ext>
            </a:extLst>
          </p:cNvPr>
          <p:cNvSpPr/>
          <p:nvPr/>
        </p:nvSpPr>
        <p:spPr>
          <a:xfrm>
            <a:off x="774192" y="2784723"/>
            <a:ext cx="7595616" cy="1754326"/>
          </a:xfrm>
          <a:prstGeom prst="rect">
            <a:avLst/>
          </a:prstGeom>
          <a:ln w="22225">
            <a:solidFill>
              <a:srgbClr val="C00000"/>
            </a:solidFill>
            <a:prstDash val="dash"/>
          </a:ln>
        </p:spPr>
        <p:txBody>
          <a:bodyPr wrap="square">
            <a:spAutoFit/>
          </a:bodyPr>
          <a:lstStyle/>
          <a:p>
            <a:r>
              <a:rPr lang="en-US" altLang="zh-CN">
                <a:latin typeface="Microsoft YaHei" panose="020B0503020204020204" pitchFamily="34" charset="-122"/>
                <a:ea typeface="Microsoft YaHei" panose="020B0503020204020204" pitchFamily="34" charset="-122"/>
              </a:rPr>
              <a:t>jint android_os_MemoryFile_write(JNIEnv* env</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jobject clazz</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r>
              <a:rPr lang="zh-CN" altLang="en-US">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ashmem_pin_region(fd</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solidFill>
                  <a:srgbClr val="6897BB"/>
                </a:solidFill>
                <a:effectLst/>
                <a:latin typeface="Microsoft YaHei" panose="020B0503020204020204" pitchFamily="34" charset="-122"/>
                <a:ea typeface="Microsoft YaHei" panose="020B0503020204020204" pitchFamily="34" charset="-122"/>
              </a:rPr>
              <a:t>0</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solidFill>
                  <a:srgbClr val="6897BB"/>
                </a:solidFill>
                <a:effectLst/>
                <a:latin typeface="Microsoft YaHei" panose="020B0503020204020204" pitchFamily="34" charset="-122"/>
                <a:ea typeface="Microsoft YaHei" panose="020B0503020204020204" pitchFamily="34" charset="-122"/>
              </a:rPr>
              <a:t>0</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env-&gt;GetByteArrayRegion(buffer</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srcOffset</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count</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effectLst/>
                <a:latin typeface="Microsoft YaHei" panose="020B0503020204020204" pitchFamily="34" charset="-122"/>
                <a:ea typeface="Microsoft YaHei" panose="020B0503020204020204" pitchFamily="34" charset="-122"/>
              </a:rPr>
              <a:t>…</a:t>
            </a:r>
            <a:r>
              <a:rPr lang="en-US" altLang="zh-CN">
                <a:latin typeface="Microsoft YaHei" panose="020B0503020204020204" pitchFamily="34" charset="-122"/>
                <a:ea typeface="Microsoft YaHei" panose="020B0503020204020204" pitchFamily="34" charset="-122"/>
              </a:rPr>
              <a:t>)</a:t>
            </a:r>
            <a:r>
              <a:rPr lang="en-US" altLang="zh-CN">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ashmem_unpin_region(fd</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solidFill>
                  <a:srgbClr val="6897BB"/>
                </a:solidFill>
                <a:effectLst/>
                <a:latin typeface="Microsoft YaHei" panose="020B0503020204020204" pitchFamily="34" charset="-122"/>
                <a:ea typeface="Microsoft YaHei" panose="020B0503020204020204" pitchFamily="34" charset="-122"/>
              </a:rPr>
              <a:t>0</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solidFill>
                  <a:srgbClr val="6897BB"/>
                </a:solidFill>
                <a:effectLst/>
                <a:latin typeface="Microsoft YaHei" panose="020B0503020204020204" pitchFamily="34" charset="-122"/>
                <a:ea typeface="Microsoft YaHei" panose="020B0503020204020204" pitchFamily="34" charset="-122"/>
              </a:rPr>
              <a:t>0</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return </a:t>
            </a:r>
            <a:r>
              <a:rPr lang="en-US" altLang="zh-CN">
                <a:latin typeface="Microsoft YaHei" panose="020B0503020204020204" pitchFamily="34" charset="-122"/>
                <a:ea typeface="Microsoft YaHei" panose="020B0503020204020204" pitchFamily="34" charset="-122"/>
              </a:rPr>
              <a:t>count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998657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A6A56D-0499-5341-9512-D5633ED17322}"/>
              </a:ext>
            </a:extLst>
          </p:cNvPr>
          <p:cNvSpPr>
            <a:spLocks noGrp="1"/>
          </p:cNvSpPr>
          <p:nvPr>
            <p:ph type="title"/>
          </p:nvPr>
        </p:nvSpPr>
        <p:spPr/>
        <p:txBody>
          <a:bodyPr>
            <a:normAutofit/>
          </a:bodyPr>
          <a:lstStyle/>
          <a:p>
            <a:pPr algn="ctr"/>
            <a:r>
              <a:rPr kumimoji="1" lang="zh-CN" altLang="en-US" sz="3000" b="1">
                <a:solidFill>
                  <a:srgbClr val="C00000"/>
                </a:solidFill>
                <a:latin typeface="Microsoft YaHei" panose="020B0503020204020204" pitchFamily="34" charset="-122"/>
                <a:ea typeface="Microsoft YaHei" panose="020B0503020204020204" pitchFamily="34" charset="-122"/>
              </a:rPr>
              <a:t>信号</a:t>
            </a:r>
          </a:p>
        </p:txBody>
      </p:sp>
      <p:sp>
        <p:nvSpPr>
          <p:cNvPr id="3" name="内容占位符 2">
            <a:extLst>
              <a:ext uri="{FF2B5EF4-FFF2-40B4-BE49-F238E27FC236}">
                <a16:creationId xmlns:a16="http://schemas.microsoft.com/office/drawing/2014/main" id="{6DB4FB62-F3D1-C54E-A182-8CA7663B5353}"/>
              </a:ext>
            </a:extLst>
          </p:cNvPr>
          <p:cNvSpPr>
            <a:spLocks noGrp="1"/>
          </p:cNvSpPr>
          <p:nvPr>
            <p:ph idx="1"/>
          </p:nvPr>
        </p:nvSpPr>
        <p:spPr/>
        <p:txBody>
          <a:bodyPr>
            <a:normAutofit/>
          </a:bodyPr>
          <a:lstStyle/>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知道进程</a:t>
            </a:r>
            <a:r>
              <a:rPr kumimoji="1" lang="en-US" altLang="zh-CN" sz="2000">
                <a:latin typeface="Microsoft YaHei" panose="020B0503020204020204" pitchFamily="34" charset="-122"/>
                <a:ea typeface="Microsoft YaHei" panose="020B0503020204020204" pitchFamily="34" charset="-122"/>
              </a:rPr>
              <a:t>pid</a:t>
            </a:r>
            <a:r>
              <a:rPr kumimoji="1" lang="zh-CN" altLang="en-US" sz="2000">
                <a:latin typeface="Microsoft YaHei" panose="020B0503020204020204" pitchFamily="34" charset="-122"/>
                <a:ea typeface="Microsoft YaHei" panose="020B0503020204020204" pitchFamily="34" charset="-122"/>
              </a:rPr>
              <a:t>就能发信号了，也可以一次给一群进程发信号</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只能带个信号，不能带别的参数</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单向的，发出去之后怎么处理是别人的事</a:t>
            </a:r>
          </a:p>
        </p:txBody>
      </p:sp>
    </p:spTree>
    <p:extLst>
      <p:ext uri="{BB962C8B-B14F-4D97-AF65-F5344CB8AC3E}">
        <p14:creationId xmlns:p14="http://schemas.microsoft.com/office/powerpoint/2010/main" val="4054676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A1D0385-0970-8F4B-A3CB-6316A8F609D7}"/>
              </a:ext>
            </a:extLst>
          </p:cNvPr>
          <p:cNvSpPr/>
          <p:nvPr/>
        </p:nvSpPr>
        <p:spPr>
          <a:xfrm>
            <a:off x="1411224" y="548688"/>
            <a:ext cx="6321552" cy="1477328"/>
          </a:xfrm>
          <a:prstGeom prst="rect">
            <a:avLst/>
          </a:prstGeom>
          <a:ln w="22225">
            <a:solidFill>
              <a:srgbClr val="C00000"/>
            </a:solidFill>
            <a:prstDash val="dash"/>
          </a:ln>
        </p:spPr>
        <p:txBody>
          <a:bodyPr wrap="square">
            <a:spAutoFit/>
          </a:bodyPr>
          <a:lstStyle/>
          <a:p>
            <a:r>
              <a:rPr lang="en-US" altLang="zh-CN">
                <a:solidFill>
                  <a:srgbClr val="CC7832"/>
                </a:solidFill>
                <a:latin typeface="Microsoft YaHei" panose="020B0503020204020204" pitchFamily="34" charset="-122"/>
                <a:ea typeface="Microsoft YaHei" panose="020B0503020204020204" pitchFamily="34" charset="-122"/>
              </a:rPr>
              <a:t>public class </a:t>
            </a:r>
            <a:r>
              <a:rPr lang="en-US" altLang="zh-CN">
                <a:latin typeface="Microsoft YaHei" panose="020B0503020204020204" pitchFamily="34" charset="-122"/>
                <a:ea typeface="Microsoft YaHei" panose="020B0503020204020204" pitchFamily="34" charset="-122"/>
              </a:rPr>
              <a:t>Process {</a:t>
            </a:r>
            <a:endParaRPr lang="zh-CN" altLang="en-US">
              <a:latin typeface="Microsoft YaHei" panose="020B0503020204020204" pitchFamily="34" charset="-122"/>
              <a:ea typeface="Microsoft YaHei" panose="020B0503020204020204" pitchFamily="34" charset="-122"/>
            </a:endParaRPr>
          </a:p>
          <a:p>
            <a:r>
              <a:rPr lang="zh-CN" altLang="en-US">
                <a:solidFill>
                  <a:srgbClr val="CC7832"/>
                </a:solidFill>
                <a:latin typeface="Microsoft YaHei" panose="020B0503020204020204" pitchFamily="34" charset="-122"/>
                <a:ea typeface="Microsoft YaHei" panose="020B0503020204020204" pitchFamily="34" charset="-122"/>
              </a:rPr>
              <a:t>    </a:t>
            </a:r>
            <a:r>
              <a:rPr lang="en-US" altLang="zh-CN">
                <a:solidFill>
                  <a:srgbClr val="CC7832"/>
                </a:solidFill>
                <a:latin typeface="Microsoft YaHei" panose="020B0503020204020204" pitchFamily="34" charset="-122"/>
                <a:ea typeface="Microsoft YaHei" panose="020B0503020204020204" pitchFamily="34" charset="-122"/>
              </a:rPr>
              <a:t>public static final void </a:t>
            </a:r>
            <a:r>
              <a:rPr lang="en-US" altLang="zh-CN">
                <a:solidFill>
                  <a:srgbClr val="FFC66D"/>
                </a:solidFill>
                <a:latin typeface="Microsoft YaHei" panose="020B0503020204020204" pitchFamily="34" charset="-122"/>
                <a:ea typeface="Microsoft YaHei" panose="020B0503020204020204" pitchFamily="34" charset="-122"/>
              </a:rPr>
              <a:t>killProcess</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latin typeface="Microsoft YaHei" panose="020B0503020204020204" pitchFamily="34" charset="-122"/>
                <a:ea typeface="Microsoft YaHei" panose="020B0503020204020204" pitchFamily="34" charset="-122"/>
              </a:rPr>
              <a:t>int </a:t>
            </a:r>
            <a:r>
              <a:rPr lang="en-US" altLang="zh-CN">
                <a:latin typeface="Microsoft YaHei" panose="020B0503020204020204" pitchFamily="34" charset="-122"/>
                <a:ea typeface="Microsoft YaHei" panose="020B0503020204020204" pitchFamily="34" charset="-122"/>
              </a:rPr>
              <a:t>pid)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zh-CN" altLang="en-US">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sendSignal(pid</a:t>
            </a:r>
            <a:r>
              <a:rPr lang="en-US" altLang="zh-CN">
                <a:solidFill>
                  <a:srgbClr val="CC7832"/>
                </a:solidFill>
                <a:latin typeface="Microsoft YaHei" panose="020B0503020204020204" pitchFamily="34" charset="-122"/>
                <a:ea typeface="Microsoft YaHei" panose="020B0503020204020204" pitchFamily="34" charset="-122"/>
              </a:rPr>
              <a:t>, </a:t>
            </a:r>
            <a:r>
              <a:rPr lang="en-US" altLang="zh-CN">
                <a:solidFill>
                  <a:srgbClr val="9876AA"/>
                </a:solidFill>
                <a:latin typeface="Microsoft YaHei" panose="020B0503020204020204" pitchFamily="34" charset="-122"/>
                <a:ea typeface="Microsoft YaHei" panose="020B0503020204020204" pitchFamily="34" charset="-122"/>
              </a:rPr>
              <a:t>SIGNAL_KILL</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latin typeface="Microsoft YaHei" panose="020B0503020204020204" pitchFamily="34" charset="-122"/>
                <a:ea typeface="Microsoft YaHei" panose="020B0503020204020204" pitchFamily="34" charset="-122"/>
              </a:rPr>
              <a:t>;</a:t>
            </a:r>
            <a:br>
              <a:rPr lang="en-US" altLang="zh-CN">
                <a:solidFill>
                  <a:srgbClr val="CC7832"/>
                </a:solidFill>
                <a:latin typeface="Microsoft YaHei" panose="020B0503020204020204" pitchFamily="34" charset="-122"/>
                <a:ea typeface="Microsoft YaHei" panose="020B0503020204020204" pitchFamily="34" charset="-122"/>
              </a:rPr>
            </a:br>
            <a:r>
              <a:rPr lang="zh-CN" altLang="en-US">
                <a:solidFill>
                  <a:srgbClr val="CC7832"/>
                </a:solidFill>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endParaRPr lang="en-US" altLang="zh-CN">
              <a:solidFill>
                <a:srgbClr val="CC7832"/>
              </a:solidFill>
              <a:effectLst/>
              <a:latin typeface="Microsoft YaHei" panose="020B0503020204020204" pitchFamily="34" charset="-122"/>
              <a:ea typeface="Microsoft YaHei" panose="020B0503020204020204" pitchFamily="34" charset="-122"/>
            </a:endParaRPr>
          </a:p>
          <a:p>
            <a:r>
              <a:rPr lang="en-US" altLang="zh-CN">
                <a:effectLst/>
                <a:latin typeface="Microsoft YaHei" panose="020B0503020204020204" pitchFamily="34" charset="-122"/>
                <a:ea typeface="Microsoft YaHei" panose="020B0503020204020204" pitchFamily="34" charset="-122"/>
              </a:rPr>
              <a:t>}</a:t>
            </a:r>
          </a:p>
        </p:txBody>
      </p:sp>
      <p:sp>
        <p:nvSpPr>
          <p:cNvPr id="5" name="矩形 4">
            <a:extLst>
              <a:ext uri="{FF2B5EF4-FFF2-40B4-BE49-F238E27FC236}">
                <a16:creationId xmlns:a16="http://schemas.microsoft.com/office/drawing/2014/main" id="{8E2B0A8E-6393-9A40-AA90-808877F46991}"/>
              </a:ext>
            </a:extLst>
          </p:cNvPr>
          <p:cNvSpPr/>
          <p:nvPr/>
        </p:nvSpPr>
        <p:spPr>
          <a:xfrm>
            <a:off x="1411224" y="2563487"/>
            <a:ext cx="6321552" cy="2031325"/>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static void </a:t>
            </a:r>
            <a:r>
              <a:rPr lang="en-US" altLang="zh-CN">
                <a:latin typeface="Microsoft YaHei" panose="020B0503020204020204" pitchFamily="34" charset="-122"/>
                <a:ea typeface="Microsoft YaHei" panose="020B0503020204020204" pitchFamily="34" charset="-122"/>
              </a:rPr>
              <a:t>SetSigChldHandler()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zh-CN" altLang="en-US">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struct </a:t>
            </a:r>
            <a:r>
              <a:rPr lang="en-US" altLang="zh-CN">
                <a:latin typeface="Microsoft YaHei" panose="020B0503020204020204" pitchFamily="34" charset="-122"/>
                <a:ea typeface="Microsoft YaHei" panose="020B0503020204020204" pitchFamily="34" charset="-122"/>
              </a:rPr>
              <a:t>sigaction sa</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zh-CN" altLang="en-US">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memset(&amp;sa</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solidFill>
                  <a:srgbClr val="6897BB"/>
                </a:solidFill>
                <a:effectLst/>
                <a:latin typeface="Microsoft YaHei" panose="020B0503020204020204" pitchFamily="34" charset="-122"/>
                <a:ea typeface="Microsoft YaHei" panose="020B0503020204020204" pitchFamily="34" charset="-122"/>
              </a:rPr>
              <a:t>0</a:t>
            </a:r>
            <a:r>
              <a:rPr lang="en-US" altLang="zh-CN">
                <a:solidFill>
                  <a:srgbClr val="CC7832"/>
                </a:solidFill>
                <a:effectLst/>
                <a:latin typeface="Microsoft YaHei" panose="020B0503020204020204" pitchFamily="34" charset="-122"/>
                <a:ea typeface="Microsoft YaHei" panose="020B0503020204020204" pitchFamily="34" charset="-122"/>
              </a:rPr>
              <a:t>, sizeof</a:t>
            </a:r>
            <a:r>
              <a:rPr lang="en-US" altLang="zh-CN">
                <a:latin typeface="Microsoft YaHei" panose="020B0503020204020204" pitchFamily="34" charset="-122"/>
                <a:ea typeface="Microsoft YaHei" panose="020B0503020204020204" pitchFamily="34" charset="-122"/>
              </a:rPr>
              <a:t>(sa))</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zh-CN" altLang="en-US">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sa.sa_handler = SigChldHandler</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endParaRPr lang="en-US" altLang="zh-CN">
              <a:solidFill>
                <a:srgbClr val="CC7832"/>
              </a:solidFill>
              <a:effectLst/>
              <a:latin typeface="Microsoft YaHei" panose="020B0503020204020204" pitchFamily="34" charset="-122"/>
              <a:ea typeface="Microsoft YaHei" panose="020B0503020204020204" pitchFamily="34" charset="-122"/>
            </a:endParaRPr>
          </a:p>
          <a:p>
            <a:r>
              <a:rPr lang="zh-CN" altLang="en-US">
                <a:solidFill>
                  <a:srgbClr val="CC7832"/>
                </a:solidFill>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sigaction(SIGCHLD</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&amp;sa</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NULL)</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69771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F3F7F91-A6D4-EC4D-94C6-C4EECB6484F7}"/>
              </a:ext>
            </a:extLst>
          </p:cNvPr>
          <p:cNvSpPr/>
          <p:nvPr/>
        </p:nvSpPr>
        <p:spPr>
          <a:xfrm>
            <a:off x="845820" y="381268"/>
            <a:ext cx="7452360" cy="1200329"/>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void </a:t>
            </a:r>
            <a:r>
              <a:rPr lang="en-US" altLang="zh-CN">
                <a:latin typeface="Microsoft YaHei" panose="020B0503020204020204" pitchFamily="34" charset="-122"/>
                <a:ea typeface="Microsoft YaHei" panose="020B0503020204020204" pitchFamily="34" charset="-122"/>
              </a:rPr>
              <a:t>Runtime::DidForkFromZygote(JNIEnv* env</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StartSignalCatcher()</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
        <p:nvSpPr>
          <p:cNvPr id="7" name="矩形 6">
            <a:extLst>
              <a:ext uri="{FF2B5EF4-FFF2-40B4-BE49-F238E27FC236}">
                <a16:creationId xmlns:a16="http://schemas.microsoft.com/office/drawing/2014/main" id="{D85DE3C7-DD84-1140-AD9E-D079BC85DBA6}"/>
              </a:ext>
            </a:extLst>
          </p:cNvPr>
          <p:cNvSpPr/>
          <p:nvPr/>
        </p:nvSpPr>
        <p:spPr>
          <a:xfrm>
            <a:off x="845820" y="1964674"/>
            <a:ext cx="7452360" cy="1477328"/>
          </a:xfrm>
          <a:prstGeom prst="rect">
            <a:avLst/>
          </a:prstGeom>
          <a:ln w="22225">
            <a:solidFill>
              <a:srgbClr val="C00000"/>
            </a:solidFill>
            <a:prstDash val="dash"/>
          </a:ln>
        </p:spPr>
        <p:txBody>
          <a:bodyPr wrap="square">
            <a:spAutoFit/>
          </a:bodyPr>
          <a:lstStyle/>
          <a:p>
            <a:r>
              <a:rPr lang="en" altLang="zh-CN">
                <a:solidFill>
                  <a:srgbClr val="CC7832"/>
                </a:solidFill>
                <a:effectLst/>
                <a:latin typeface="Microsoft YaHei" panose="020B0503020204020204" pitchFamily="34" charset="-122"/>
                <a:ea typeface="Microsoft YaHei" panose="020B0503020204020204" pitchFamily="34" charset="-122"/>
              </a:rPr>
              <a:t>void </a:t>
            </a:r>
            <a:r>
              <a:rPr lang="en" altLang="zh-CN">
                <a:latin typeface="Microsoft YaHei" panose="020B0503020204020204" pitchFamily="34" charset="-122"/>
                <a:ea typeface="Microsoft YaHei" panose="020B0503020204020204" pitchFamily="34" charset="-122"/>
              </a:rPr>
              <a:t>Runtime::StartSignalCatcher() {</a:t>
            </a:r>
            <a:br>
              <a:rPr lang="en" altLang="zh-CN">
                <a:latin typeface="Microsoft YaHei" panose="020B0503020204020204" pitchFamily="34" charset="-122"/>
                <a:ea typeface="Microsoft YaHei" panose="020B0503020204020204" pitchFamily="34" charset="-122"/>
              </a:rPr>
            </a:br>
            <a:r>
              <a:rPr lang="en" altLang="zh-CN">
                <a:latin typeface="Microsoft YaHei" panose="020B0503020204020204" pitchFamily="34" charset="-122"/>
                <a:ea typeface="Microsoft YaHei" panose="020B0503020204020204" pitchFamily="34" charset="-122"/>
              </a:rPr>
              <a:t>  </a:t>
            </a:r>
            <a:r>
              <a:rPr lang="en" altLang="zh-CN">
                <a:solidFill>
                  <a:srgbClr val="CC7832"/>
                </a:solidFill>
                <a:effectLst/>
                <a:latin typeface="Microsoft YaHei" panose="020B0503020204020204" pitchFamily="34" charset="-122"/>
                <a:ea typeface="Microsoft YaHei" panose="020B0503020204020204" pitchFamily="34" charset="-122"/>
              </a:rPr>
              <a:t>if </a:t>
            </a:r>
            <a:r>
              <a:rPr lang="en" altLang="zh-CN">
                <a:latin typeface="Microsoft YaHei" panose="020B0503020204020204" pitchFamily="34" charset="-122"/>
                <a:ea typeface="Microsoft YaHei" panose="020B0503020204020204" pitchFamily="34" charset="-122"/>
              </a:rPr>
              <a:t>(!is_zygote_) {</a:t>
            </a:r>
            <a:br>
              <a:rPr lang="en" altLang="zh-CN">
                <a:latin typeface="Microsoft YaHei" panose="020B0503020204020204" pitchFamily="34" charset="-122"/>
                <a:ea typeface="Microsoft YaHei" panose="020B0503020204020204" pitchFamily="34" charset="-122"/>
              </a:rPr>
            </a:br>
            <a:r>
              <a:rPr lang="en" altLang="zh-CN">
                <a:latin typeface="Microsoft YaHei" panose="020B0503020204020204" pitchFamily="34" charset="-122"/>
                <a:ea typeface="Microsoft YaHei" panose="020B0503020204020204" pitchFamily="34" charset="-122"/>
              </a:rPr>
              <a:t>    signal_catcher_ = </a:t>
            </a:r>
            <a:r>
              <a:rPr lang="en" altLang="zh-CN">
                <a:solidFill>
                  <a:srgbClr val="CC7832"/>
                </a:solidFill>
                <a:effectLst/>
                <a:latin typeface="Microsoft YaHei" panose="020B0503020204020204" pitchFamily="34" charset="-122"/>
                <a:ea typeface="Microsoft YaHei" panose="020B0503020204020204" pitchFamily="34" charset="-122"/>
              </a:rPr>
              <a:t>new </a:t>
            </a:r>
            <a:r>
              <a:rPr lang="en" altLang="zh-CN">
                <a:latin typeface="Microsoft YaHei" panose="020B0503020204020204" pitchFamily="34" charset="-122"/>
                <a:ea typeface="Microsoft YaHei" panose="020B0503020204020204" pitchFamily="34" charset="-122"/>
              </a:rPr>
              <a:t>SignalCatcher(stack_trace_file_)</a:t>
            </a:r>
            <a:r>
              <a:rPr lang="en" altLang="zh-CN">
                <a:solidFill>
                  <a:srgbClr val="CC7832"/>
                </a:solidFill>
                <a:effectLst/>
                <a:latin typeface="Microsoft YaHei" panose="020B0503020204020204" pitchFamily="34" charset="-122"/>
                <a:ea typeface="Microsoft YaHei" panose="020B0503020204020204" pitchFamily="34" charset="-122"/>
              </a:rPr>
              <a:t>;</a:t>
            </a:r>
            <a:br>
              <a:rPr lang="en" altLang="zh-CN">
                <a:solidFill>
                  <a:srgbClr val="CC7832"/>
                </a:solidFill>
                <a:effectLst/>
                <a:latin typeface="Microsoft YaHei" panose="020B0503020204020204" pitchFamily="34" charset="-122"/>
                <a:ea typeface="Microsoft YaHei" panose="020B0503020204020204" pitchFamily="34" charset="-122"/>
              </a:rPr>
            </a:br>
            <a:r>
              <a:rPr lang="en" altLang="zh-CN">
                <a:solidFill>
                  <a:srgbClr val="CC7832"/>
                </a:solidFill>
                <a:effectLst/>
                <a:latin typeface="Microsoft YaHei" panose="020B0503020204020204" pitchFamily="34" charset="-122"/>
                <a:ea typeface="Microsoft YaHei" panose="020B0503020204020204" pitchFamily="34" charset="-122"/>
              </a:rPr>
              <a:t>  </a:t>
            </a:r>
            <a:r>
              <a:rPr lang="en" altLang="zh-CN">
                <a:latin typeface="Microsoft YaHei" panose="020B0503020204020204" pitchFamily="34" charset="-122"/>
                <a:ea typeface="Microsoft YaHei" panose="020B0503020204020204" pitchFamily="34" charset="-122"/>
              </a:rPr>
              <a:t>}</a:t>
            </a:r>
            <a:br>
              <a:rPr lang="en" altLang="zh-CN">
                <a:latin typeface="Microsoft YaHei" panose="020B0503020204020204" pitchFamily="34" charset="-122"/>
                <a:ea typeface="Microsoft YaHei" panose="020B0503020204020204" pitchFamily="34" charset="-122"/>
              </a:rPr>
            </a:br>
            <a:r>
              <a:rPr lang="en"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cxnSp>
        <p:nvCxnSpPr>
          <p:cNvPr id="9" name="直线箭头连接符 8">
            <a:extLst>
              <a:ext uri="{FF2B5EF4-FFF2-40B4-BE49-F238E27FC236}">
                <a16:creationId xmlns:a16="http://schemas.microsoft.com/office/drawing/2014/main" id="{0C4340AB-AD29-0242-9677-8DD53AA23956}"/>
              </a:ext>
            </a:extLst>
          </p:cNvPr>
          <p:cNvCxnSpPr>
            <a:cxnSpLocks/>
          </p:cNvCxnSpPr>
          <p:nvPr/>
        </p:nvCxnSpPr>
        <p:spPr>
          <a:xfrm>
            <a:off x="1987296" y="1267968"/>
            <a:ext cx="329184" cy="597408"/>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1C141FC3-4AF4-9D46-8A22-CBA2C5FC1EA2}"/>
              </a:ext>
            </a:extLst>
          </p:cNvPr>
          <p:cNvSpPr/>
          <p:nvPr/>
        </p:nvSpPr>
        <p:spPr>
          <a:xfrm>
            <a:off x="845820" y="3825080"/>
            <a:ext cx="7452360" cy="923330"/>
          </a:xfrm>
          <a:prstGeom prst="rect">
            <a:avLst/>
          </a:prstGeom>
          <a:solidFill>
            <a:schemeClr val="bg1"/>
          </a:solidFill>
          <a:ln w="22225">
            <a:solidFill>
              <a:srgbClr val="C00000"/>
            </a:solidFill>
            <a:prstDash val="dash"/>
          </a:ln>
        </p:spPr>
        <p:txBody>
          <a:bodyPr wrap="square">
            <a:spAutoFit/>
          </a:bodyPr>
          <a:lstStyle/>
          <a:p>
            <a:r>
              <a:rPr lang="en" altLang="zh-CN">
                <a:latin typeface="Microsoft YaHei" panose="020B0503020204020204" pitchFamily="34" charset="-122"/>
                <a:ea typeface="Microsoft YaHei" panose="020B0503020204020204" pitchFamily="34" charset="-122"/>
              </a:rPr>
              <a:t>SignalCatcher::SignalCatcher(</a:t>
            </a:r>
            <a:r>
              <a:rPr lang="en" altLang="zh-CN">
                <a:solidFill>
                  <a:srgbClr val="CC7832"/>
                </a:solidFill>
                <a:effectLst/>
                <a:latin typeface="Microsoft YaHei" panose="020B0503020204020204" pitchFamily="34" charset="-122"/>
                <a:ea typeface="Microsoft YaHei" panose="020B0503020204020204" pitchFamily="34" charset="-122"/>
              </a:rPr>
              <a:t>const </a:t>
            </a:r>
            <a:r>
              <a:rPr lang="en" altLang="zh-CN">
                <a:latin typeface="Microsoft YaHei" panose="020B0503020204020204" pitchFamily="34" charset="-122"/>
                <a:ea typeface="Microsoft YaHei" panose="020B0503020204020204" pitchFamily="34" charset="-122"/>
              </a:rPr>
              <a:t>std::string&amp; stack_trace_file) {</a:t>
            </a:r>
            <a:br>
              <a:rPr lang="en" altLang="zh-CN">
                <a:latin typeface="Microsoft YaHei" panose="020B0503020204020204" pitchFamily="34" charset="-122"/>
                <a:ea typeface="Microsoft YaHei" panose="020B0503020204020204" pitchFamily="34" charset="-122"/>
              </a:rPr>
            </a:br>
            <a:r>
              <a:rPr lang="zh-CN" altLang="en-US">
                <a:latin typeface="Microsoft YaHei" panose="020B0503020204020204" pitchFamily="34" charset="-122"/>
                <a:ea typeface="Microsoft YaHei" panose="020B0503020204020204" pitchFamily="34" charset="-122"/>
              </a:rPr>
              <a:t>    </a:t>
            </a:r>
            <a:r>
              <a:rPr lang="en" altLang="zh-CN">
                <a:latin typeface="Microsoft YaHei" panose="020B0503020204020204" pitchFamily="34" charset="-122"/>
                <a:ea typeface="Microsoft YaHei" panose="020B0503020204020204" pitchFamily="34" charset="-122"/>
              </a:rPr>
              <a:t>pthread_create(&amp;pthread_</a:t>
            </a:r>
            <a:r>
              <a:rPr lang="en" altLang="zh-CN">
                <a:solidFill>
                  <a:srgbClr val="CC7832"/>
                </a:solidFill>
                <a:effectLst/>
                <a:latin typeface="Microsoft YaHei" panose="020B0503020204020204" pitchFamily="34" charset="-122"/>
                <a:ea typeface="Microsoft YaHei" panose="020B0503020204020204" pitchFamily="34" charset="-122"/>
              </a:rPr>
              <a:t>, nullptr, </a:t>
            </a:r>
            <a:r>
              <a:rPr lang="en" altLang="zh-CN">
                <a:latin typeface="Microsoft YaHei" panose="020B0503020204020204" pitchFamily="34" charset="-122"/>
                <a:ea typeface="Microsoft YaHei" panose="020B0503020204020204" pitchFamily="34" charset="-122"/>
              </a:rPr>
              <a:t>&amp;Run</a:t>
            </a:r>
            <a:r>
              <a:rPr lang="en" altLang="zh-CN">
                <a:solidFill>
                  <a:srgbClr val="CC7832"/>
                </a:solidFill>
                <a:effectLst/>
                <a:latin typeface="Microsoft YaHei" panose="020B0503020204020204" pitchFamily="34" charset="-122"/>
                <a:ea typeface="Microsoft YaHei" panose="020B0503020204020204" pitchFamily="34" charset="-122"/>
              </a:rPr>
              <a:t>, this</a:t>
            </a:r>
            <a:r>
              <a:rPr lang="en" altLang="zh-CN">
                <a:latin typeface="Microsoft YaHei" panose="020B0503020204020204" pitchFamily="34" charset="-122"/>
                <a:ea typeface="Microsoft YaHei" panose="020B0503020204020204" pitchFamily="34" charset="-122"/>
              </a:rPr>
              <a:t>)</a:t>
            </a:r>
            <a:r>
              <a:rPr lang="en" altLang="zh-CN">
                <a:solidFill>
                  <a:srgbClr val="CC7832"/>
                </a:solidFill>
                <a:effectLst/>
                <a:latin typeface="Microsoft YaHei" panose="020B0503020204020204" pitchFamily="34" charset="-122"/>
                <a:ea typeface="Microsoft YaHei" panose="020B0503020204020204" pitchFamily="34" charset="-122"/>
              </a:rPr>
              <a:t>;</a:t>
            </a:r>
            <a:br>
              <a:rPr lang="en" altLang="zh-CN">
                <a:solidFill>
                  <a:srgbClr val="CC7832"/>
                </a:solidFill>
                <a:effectLst/>
                <a:latin typeface="Microsoft YaHei" panose="020B0503020204020204" pitchFamily="34" charset="-122"/>
                <a:ea typeface="Microsoft YaHei" panose="020B0503020204020204" pitchFamily="34" charset="-122"/>
              </a:rPr>
            </a:br>
            <a:r>
              <a:rPr lang="en"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cxnSp>
        <p:nvCxnSpPr>
          <p:cNvPr id="14" name="直线箭头连接符 13">
            <a:extLst>
              <a:ext uri="{FF2B5EF4-FFF2-40B4-BE49-F238E27FC236}">
                <a16:creationId xmlns:a16="http://schemas.microsoft.com/office/drawing/2014/main" id="{E34932BD-3D6E-CC4A-9DB3-85E83748338B}"/>
              </a:ext>
            </a:extLst>
          </p:cNvPr>
          <p:cNvCxnSpPr>
            <a:cxnSpLocks/>
          </p:cNvCxnSpPr>
          <p:nvPr/>
        </p:nvCxnSpPr>
        <p:spPr>
          <a:xfrm flipH="1">
            <a:off x="3304032" y="2844594"/>
            <a:ext cx="798576" cy="873966"/>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0811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childTnLst>
                          </p:cTn>
                        </p:par>
                        <p:par>
                          <p:cTn id="24" fill="hold">
                            <p:stCondLst>
                              <p:cond delay="500"/>
                            </p:stCondLst>
                            <p:childTnLst>
                              <p:par>
                                <p:cTn id="25" presetID="2" presetClass="entr" presetSubtype="4"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29257B8-1F7C-3C4C-B6F0-D0111CE73B4D}"/>
              </a:ext>
            </a:extLst>
          </p:cNvPr>
          <p:cNvSpPr/>
          <p:nvPr/>
        </p:nvSpPr>
        <p:spPr>
          <a:xfrm>
            <a:off x="530352" y="171093"/>
            <a:ext cx="8083296" cy="4801314"/>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void</a:t>
            </a:r>
            <a:r>
              <a:rPr lang="en-US" altLang="zh-CN">
                <a:latin typeface="Microsoft YaHei" panose="020B0503020204020204" pitchFamily="34" charset="-122"/>
                <a:ea typeface="Microsoft YaHei" panose="020B0503020204020204" pitchFamily="34" charset="-122"/>
              </a:rPr>
              <a:t>* SignalCatcher::Run(</a:t>
            </a:r>
            <a:r>
              <a:rPr lang="en-US" altLang="zh-CN">
                <a:solidFill>
                  <a:srgbClr val="CC7832"/>
                </a:solidFill>
                <a:effectLst/>
                <a:latin typeface="Microsoft YaHei" panose="020B0503020204020204" pitchFamily="34" charset="-122"/>
                <a:ea typeface="Microsoft YaHei" panose="020B0503020204020204" pitchFamily="34" charset="-122"/>
              </a:rPr>
              <a:t>void</a:t>
            </a:r>
            <a:r>
              <a:rPr lang="en-US" altLang="zh-CN">
                <a:latin typeface="Microsoft YaHei" panose="020B0503020204020204" pitchFamily="34" charset="-122"/>
                <a:ea typeface="Microsoft YaHei" panose="020B0503020204020204" pitchFamily="34" charset="-122"/>
              </a:rPr>
              <a:t>* arg) {</a:t>
            </a:r>
            <a:br>
              <a:rPr lang="en-US" altLang="zh-CN">
                <a:latin typeface="Microsoft YaHei" panose="020B0503020204020204" pitchFamily="34" charset="-122"/>
                <a:ea typeface="Microsoft YaHei" panose="020B0503020204020204" pitchFamily="34" charset="-122"/>
              </a:rPr>
            </a:br>
            <a:r>
              <a:rPr lang="zh-CN" altLang="en-US">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SignalSet signals</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zh-CN" altLang="en-US">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signals.Add(SIGQUIT)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zh-CN" altLang="en-US">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signals.Add(SIGUSR1)</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zh-CN" altLang="en-US">
                <a:solidFill>
                  <a:srgbClr val="CC7832"/>
                </a:solidFill>
                <a:effectLst/>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while </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true</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zh-CN" altLang="en-US">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int </a:t>
            </a:r>
            <a:r>
              <a:rPr lang="en-US" altLang="zh-CN">
                <a:latin typeface="Microsoft YaHei" panose="020B0503020204020204" pitchFamily="34" charset="-122"/>
                <a:ea typeface="Microsoft YaHei" panose="020B0503020204020204" pitchFamily="34" charset="-122"/>
              </a:rPr>
              <a:t>signal_number = signal_catcher-&gt;WaitForSignal(self</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signals)</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zh-CN" altLang="en-US">
                <a:solidFill>
                  <a:srgbClr val="CC7832"/>
                </a:solidFill>
                <a:effectLst/>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switch </a:t>
            </a:r>
            <a:r>
              <a:rPr lang="en-US" altLang="zh-CN">
                <a:latin typeface="Microsoft YaHei" panose="020B0503020204020204" pitchFamily="34" charset="-122"/>
                <a:ea typeface="Microsoft YaHei" panose="020B0503020204020204" pitchFamily="34" charset="-122"/>
              </a:rPr>
              <a:t>(signal_number)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zh-CN" altLang="en-US">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case </a:t>
            </a:r>
            <a:r>
              <a:rPr lang="en-US" altLang="zh-CN">
                <a:latin typeface="Microsoft YaHei" panose="020B0503020204020204" pitchFamily="34" charset="-122"/>
                <a:ea typeface="Microsoft YaHei" panose="020B0503020204020204" pitchFamily="34" charset="-122"/>
              </a:rPr>
              <a:t>SIGQUIT: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zh-CN" altLang="en-US">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signal_catcher-&gt;HandleSigQuit()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zh-CN" altLang="en-US">
                <a:solidFill>
                  <a:srgbClr val="CC7832"/>
                </a:solidFill>
                <a:effectLst/>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break;</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zh-CN" altLang="en-US">
                <a:solidFill>
                  <a:srgbClr val="CC7832"/>
                </a:solidFill>
                <a:effectLst/>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case </a:t>
            </a:r>
            <a:r>
              <a:rPr lang="en-US" altLang="zh-CN">
                <a:latin typeface="Microsoft YaHei" panose="020B0503020204020204" pitchFamily="34" charset="-122"/>
                <a:ea typeface="Microsoft YaHei" panose="020B0503020204020204" pitchFamily="34" charset="-122"/>
              </a:rPr>
              <a:t>SIGUSR1:</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zh-CN" altLang="en-US">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signal_catcher-&gt;HandleSigUsr1()</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zh-CN" altLang="en-US">
                <a:solidFill>
                  <a:srgbClr val="CC7832"/>
                </a:solidFill>
                <a:effectLst/>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break;</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377070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4ACDDD-E11D-8949-8901-485F088CA21C}"/>
              </a:ext>
            </a:extLst>
          </p:cNvPr>
          <p:cNvSpPr>
            <a:spLocks noGrp="1"/>
          </p:cNvSpPr>
          <p:nvPr>
            <p:ph type="title"/>
          </p:nvPr>
        </p:nvSpPr>
        <p:spPr/>
        <p:txBody>
          <a:bodyPr>
            <a:normAutofit/>
          </a:bodyPr>
          <a:lstStyle/>
          <a:p>
            <a:pPr algn="ctr"/>
            <a:r>
              <a:rPr kumimoji="1" lang="zh-CN" altLang="en-US" sz="3000" b="1">
                <a:solidFill>
                  <a:srgbClr val="C00000"/>
                </a:solidFill>
                <a:latin typeface="Microsoft YaHei" panose="020B0503020204020204" pitchFamily="34" charset="-122"/>
                <a:ea typeface="Microsoft YaHei" panose="020B0503020204020204" pitchFamily="34" charset="-122"/>
              </a:rPr>
              <a:t>进程通信相关的面试题</a:t>
            </a:r>
          </a:p>
        </p:txBody>
      </p:sp>
      <p:sp>
        <p:nvSpPr>
          <p:cNvPr id="3" name="内容占位符 2">
            <a:extLst>
              <a:ext uri="{FF2B5EF4-FFF2-40B4-BE49-F238E27FC236}">
                <a16:creationId xmlns:a16="http://schemas.microsoft.com/office/drawing/2014/main" id="{419B875D-968A-CE42-8CF2-8FF12300DEC6}"/>
              </a:ext>
            </a:extLst>
          </p:cNvPr>
          <p:cNvSpPr>
            <a:spLocks noGrp="1"/>
          </p:cNvSpPr>
          <p:nvPr>
            <p:ph idx="1"/>
          </p:nvPr>
        </p:nvSpPr>
        <p:spPr/>
        <p:txBody>
          <a:bodyPr>
            <a:normAutofit/>
          </a:bodyPr>
          <a:lstStyle/>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a:t>
            </a:r>
            <a:r>
              <a:rPr kumimoji="1" lang="en-US" altLang="zh-CN" sz="2000">
                <a:latin typeface="Microsoft YaHei" panose="020B0503020204020204" pitchFamily="34" charset="-122"/>
                <a:ea typeface="Microsoft YaHei" panose="020B0503020204020204" pitchFamily="34" charset="-122"/>
              </a:rPr>
              <a:t>Android</a:t>
            </a:r>
            <a:r>
              <a:rPr kumimoji="1" lang="zh-CN" altLang="en-US" sz="2000">
                <a:latin typeface="Microsoft YaHei" panose="020B0503020204020204" pitchFamily="34" charset="-122"/>
                <a:ea typeface="Microsoft YaHei" panose="020B0503020204020204" pitchFamily="34" charset="-122"/>
              </a:rPr>
              <a:t> </a:t>
            </a:r>
            <a:r>
              <a:rPr kumimoji="1" lang="en-US" altLang="zh-CN" sz="2000">
                <a:latin typeface="Microsoft YaHei" panose="020B0503020204020204" pitchFamily="34" charset="-122"/>
                <a:ea typeface="Microsoft YaHei" panose="020B0503020204020204" pitchFamily="34" charset="-122"/>
              </a:rPr>
              <a:t>Framework</a:t>
            </a:r>
            <a:r>
              <a:rPr kumimoji="1" lang="zh-CN" altLang="en-US" sz="2000">
                <a:latin typeface="Microsoft YaHei" panose="020B0503020204020204" pitchFamily="34" charset="-122"/>
                <a:ea typeface="Microsoft YaHei" panose="020B0503020204020204" pitchFamily="34" charset="-122"/>
              </a:rPr>
              <a:t>用到了哪些进程通信方式，请举例说明</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应用程序是怎么支持</a:t>
            </a:r>
            <a:r>
              <a:rPr kumimoji="1" lang="en-US" altLang="zh-CN" sz="2000">
                <a:latin typeface="Microsoft YaHei" panose="020B0503020204020204" pitchFamily="34" charset="-122"/>
                <a:ea typeface="Microsoft YaHei" panose="020B0503020204020204" pitchFamily="34" charset="-122"/>
              </a:rPr>
              <a:t>binder</a:t>
            </a:r>
            <a:r>
              <a:rPr kumimoji="1" lang="zh-CN" altLang="en-US" sz="2000">
                <a:latin typeface="Microsoft YaHei" panose="020B0503020204020204" pitchFamily="34" charset="-122"/>
                <a:ea typeface="Microsoft YaHei" panose="020B0503020204020204" pitchFamily="34" charset="-122"/>
              </a:rPr>
              <a:t>机制的？</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谈谈你对</a:t>
            </a:r>
            <a:r>
              <a:rPr kumimoji="1" lang="en-US" altLang="zh-CN" sz="2000">
                <a:latin typeface="Microsoft YaHei" panose="020B0503020204020204" pitchFamily="34" charset="-122"/>
                <a:ea typeface="Microsoft YaHei" panose="020B0503020204020204" pitchFamily="34" charset="-122"/>
              </a:rPr>
              <a:t>binder</a:t>
            </a:r>
            <a:r>
              <a:rPr kumimoji="1" lang="zh-CN" altLang="en-US" sz="2000">
                <a:latin typeface="Microsoft YaHei" panose="020B0503020204020204" pitchFamily="34" charset="-122"/>
                <a:ea typeface="Microsoft YaHei" panose="020B0503020204020204" pitchFamily="34" charset="-122"/>
              </a:rPr>
              <a:t>的理解？</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一次完整的</a:t>
            </a:r>
            <a:r>
              <a:rPr kumimoji="1" lang="en-US" altLang="zh-CN" sz="2000">
                <a:latin typeface="Microsoft YaHei" panose="020B0503020204020204" pitchFamily="34" charset="-122"/>
                <a:ea typeface="Microsoft YaHei" panose="020B0503020204020204" pitchFamily="34" charset="-122"/>
              </a:rPr>
              <a:t>binder</a:t>
            </a:r>
            <a:r>
              <a:rPr kumimoji="1" lang="zh-CN" altLang="en-US" sz="2000">
                <a:latin typeface="Microsoft YaHei" panose="020B0503020204020204" pitchFamily="34" charset="-122"/>
                <a:ea typeface="Microsoft YaHei" panose="020B0503020204020204" pitchFamily="34" charset="-122"/>
              </a:rPr>
              <a:t> </a:t>
            </a:r>
            <a:r>
              <a:rPr kumimoji="1" lang="en-US" altLang="zh-CN" sz="2000">
                <a:latin typeface="Microsoft YaHei" panose="020B0503020204020204" pitchFamily="34" charset="-122"/>
                <a:ea typeface="Microsoft YaHei" panose="020B0503020204020204" pitchFamily="34" charset="-122"/>
              </a:rPr>
              <a:t>IPC</a:t>
            </a:r>
            <a:r>
              <a:rPr kumimoji="1" lang="zh-CN" altLang="en-US" sz="2000">
                <a:latin typeface="Microsoft YaHei" panose="020B0503020204020204" pitchFamily="34" charset="-122"/>
                <a:ea typeface="Microsoft YaHei" panose="020B0503020204020204" pitchFamily="34" charset="-122"/>
              </a:rPr>
              <a:t>通信流程是怎样的？</a:t>
            </a:r>
            <a:endParaRPr kumimoji="1" lang="en-US" altLang="zh-CN" sz="200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09159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CB345-4295-0548-81EC-0C85310C6AE2}"/>
              </a:ext>
            </a:extLst>
          </p:cNvPr>
          <p:cNvSpPr>
            <a:spLocks noGrp="1"/>
          </p:cNvSpPr>
          <p:nvPr>
            <p:ph type="title"/>
          </p:nvPr>
        </p:nvSpPr>
        <p:spPr/>
        <p:txBody>
          <a:bodyPr>
            <a:normAutofit/>
          </a:bodyPr>
          <a:lstStyle/>
          <a:p>
            <a:pPr algn="ctr"/>
            <a:r>
              <a:rPr kumimoji="1" lang="zh-CN" altLang="en-US" sz="3000" b="1">
                <a:solidFill>
                  <a:srgbClr val="C00000"/>
                </a:solidFill>
                <a:latin typeface="Microsoft YaHei" panose="020B0503020204020204" pitchFamily="34" charset="-122"/>
                <a:ea typeface="Microsoft YaHei" panose="020B0503020204020204" pitchFamily="34" charset="-122"/>
              </a:rPr>
              <a:t>总结</a:t>
            </a:r>
          </a:p>
        </p:txBody>
      </p:sp>
      <p:sp>
        <p:nvSpPr>
          <p:cNvPr id="3" name="内容占位符 2">
            <a:extLst>
              <a:ext uri="{FF2B5EF4-FFF2-40B4-BE49-F238E27FC236}">
                <a16:creationId xmlns:a16="http://schemas.microsoft.com/office/drawing/2014/main" id="{5BEFA032-5723-554C-A67A-19A22FE14DF2}"/>
              </a:ext>
            </a:extLst>
          </p:cNvPr>
          <p:cNvSpPr>
            <a:spLocks noGrp="1"/>
          </p:cNvSpPr>
          <p:nvPr>
            <p:ph idx="1"/>
          </p:nvPr>
        </p:nvSpPr>
        <p:spPr/>
        <p:txBody>
          <a:bodyPr>
            <a:normAutofit/>
          </a:bodyPr>
          <a:lstStyle/>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先列举用到了哪些</a:t>
            </a:r>
            <a:r>
              <a:rPr kumimoji="1" lang="en-US" altLang="zh-CN" sz="2000">
                <a:latin typeface="Microsoft YaHei" panose="020B0503020204020204" pitchFamily="34" charset="-122"/>
                <a:ea typeface="Microsoft YaHei" panose="020B0503020204020204" pitchFamily="34" charset="-122"/>
              </a:rPr>
              <a:t>IPC</a:t>
            </a:r>
            <a:r>
              <a:rPr kumimoji="1" lang="zh-CN" altLang="en-US" sz="2000">
                <a:latin typeface="Microsoft YaHei" panose="020B0503020204020204" pitchFamily="34" charset="-122"/>
                <a:ea typeface="Microsoft YaHei" panose="020B0503020204020204" pitchFamily="34" charset="-122"/>
              </a:rPr>
              <a:t>方式</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说一说这种</a:t>
            </a:r>
            <a:r>
              <a:rPr kumimoji="1" lang="en-US" altLang="zh-CN" sz="2000">
                <a:latin typeface="Microsoft YaHei" panose="020B0503020204020204" pitchFamily="34" charset="-122"/>
                <a:ea typeface="Microsoft YaHei" panose="020B0503020204020204" pitchFamily="34" charset="-122"/>
              </a:rPr>
              <a:t>IPC</a:t>
            </a:r>
            <a:r>
              <a:rPr kumimoji="1" lang="zh-CN" altLang="en-US" sz="2000">
                <a:latin typeface="Microsoft YaHei" panose="020B0503020204020204" pitchFamily="34" charset="-122"/>
                <a:ea typeface="Microsoft YaHei" panose="020B0503020204020204" pitchFamily="34" charset="-122"/>
              </a:rPr>
              <a:t>方式的特点和优劣</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再举例说明</a:t>
            </a:r>
            <a:r>
              <a:rPr kumimoji="1" lang="en-US" altLang="zh-CN" sz="2000">
                <a:latin typeface="Microsoft YaHei" panose="020B0503020204020204" pitchFamily="34" charset="-122"/>
                <a:ea typeface="Microsoft YaHei" panose="020B0503020204020204" pitchFamily="34" charset="-122"/>
              </a:rPr>
              <a:t>Framework</a:t>
            </a:r>
            <a:r>
              <a:rPr kumimoji="1" lang="zh-CN" altLang="en-US" sz="2000">
                <a:latin typeface="Microsoft YaHei" panose="020B0503020204020204" pitchFamily="34" charset="-122"/>
                <a:ea typeface="Microsoft YaHei" panose="020B0503020204020204" pitchFamily="34" charset="-122"/>
              </a:rPr>
              <a:t>里该方式的通信流程是怎样的</a:t>
            </a:r>
          </a:p>
        </p:txBody>
      </p:sp>
      <p:pic>
        <p:nvPicPr>
          <p:cNvPr id="5" name="图片 4">
            <a:extLst>
              <a:ext uri="{FF2B5EF4-FFF2-40B4-BE49-F238E27FC236}">
                <a16:creationId xmlns:a16="http://schemas.microsoft.com/office/drawing/2014/main" id="{2C2DDB3C-09CA-7B45-AAD8-641CE94EF2B6}"/>
              </a:ext>
            </a:extLst>
          </p:cNvPr>
          <p:cNvPicPr>
            <a:picLocks noChangeAspect="1"/>
          </p:cNvPicPr>
          <p:nvPr/>
        </p:nvPicPr>
        <p:blipFill>
          <a:blip r:embed="rId2"/>
          <a:stretch>
            <a:fillRect/>
          </a:stretch>
        </p:blipFill>
        <p:spPr>
          <a:xfrm>
            <a:off x="5402580" y="2170938"/>
            <a:ext cx="533400" cy="533400"/>
          </a:xfrm>
          <a:prstGeom prst="rect">
            <a:avLst/>
          </a:prstGeom>
        </p:spPr>
      </p:pic>
      <p:pic>
        <p:nvPicPr>
          <p:cNvPr id="6" name="图片 5">
            <a:extLst>
              <a:ext uri="{FF2B5EF4-FFF2-40B4-BE49-F238E27FC236}">
                <a16:creationId xmlns:a16="http://schemas.microsoft.com/office/drawing/2014/main" id="{49379703-ABD0-E14A-A49A-6B36E8934ABC}"/>
              </a:ext>
            </a:extLst>
          </p:cNvPr>
          <p:cNvPicPr>
            <a:picLocks noChangeAspect="1"/>
          </p:cNvPicPr>
          <p:nvPr/>
        </p:nvPicPr>
        <p:blipFill>
          <a:blip r:embed="rId2"/>
          <a:stretch>
            <a:fillRect/>
          </a:stretch>
        </p:blipFill>
        <p:spPr>
          <a:xfrm>
            <a:off x="7298436" y="2871978"/>
            <a:ext cx="533400" cy="533400"/>
          </a:xfrm>
          <a:prstGeom prst="rect">
            <a:avLst/>
          </a:prstGeom>
        </p:spPr>
      </p:pic>
    </p:spTree>
    <p:extLst>
      <p:ext uri="{BB962C8B-B14F-4D97-AF65-F5344CB8AC3E}">
        <p14:creationId xmlns:p14="http://schemas.microsoft.com/office/powerpoint/2010/main" val="2563463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dissolv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4ACDDD-E11D-8949-8901-485F088CA21C}"/>
              </a:ext>
            </a:extLst>
          </p:cNvPr>
          <p:cNvSpPr>
            <a:spLocks noGrp="1"/>
          </p:cNvSpPr>
          <p:nvPr>
            <p:ph type="title"/>
          </p:nvPr>
        </p:nvSpPr>
        <p:spPr/>
        <p:txBody>
          <a:bodyPr>
            <a:normAutofit/>
          </a:bodyPr>
          <a:lstStyle/>
          <a:p>
            <a:pPr algn="ctr"/>
            <a:r>
              <a:rPr kumimoji="1" lang="zh-CN" altLang="en-US" sz="3000" b="1">
                <a:solidFill>
                  <a:srgbClr val="C00000"/>
                </a:solidFill>
                <a:latin typeface="Microsoft YaHei" panose="020B0503020204020204" pitchFamily="34" charset="-122"/>
                <a:ea typeface="Microsoft YaHei" panose="020B0503020204020204" pitchFamily="34" charset="-122"/>
              </a:rPr>
              <a:t>进程通信相关的面试题</a:t>
            </a:r>
          </a:p>
        </p:txBody>
      </p:sp>
      <p:sp>
        <p:nvSpPr>
          <p:cNvPr id="3" name="内容占位符 2">
            <a:extLst>
              <a:ext uri="{FF2B5EF4-FFF2-40B4-BE49-F238E27FC236}">
                <a16:creationId xmlns:a16="http://schemas.microsoft.com/office/drawing/2014/main" id="{419B875D-968A-CE42-8CF2-8FF12300DEC6}"/>
              </a:ext>
            </a:extLst>
          </p:cNvPr>
          <p:cNvSpPr>
            <a:spLocks noGrp="1"/>
          </p:cNvSpPr>
          <p:nvPr>
            <p:ph idx="1"/>
          </p:nvPr>
        </p:nvSpPr>
        <p:spPr/>
        <p:txBody>
          <a:bodyPr>
            <a:normAutofit/>
          </a:bodyPr>
          <a:lstStyle/>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a:t>
            </a:r>
            <a:r>
              <a:rPr kumimoji="1" lang="en-US" altLang="zh-CN" sz="2000">
                <a:latin typeface="Microsoft YaHei" panose="020B0503020204020204" pitchFamily="34" charset="-122"/>
                <a:ea typeface="Microsoft YaHei" panose="020B0503020204020204" pitchFamily="34" charset="-122"/>
              </a:rPr>
              <a:t>intent</a:t>
            </a:r>
            <a:r>
              <a:rPr kumimoji="1" lang="zh-CN" altLang="en-US" sz="2000">
                <a:latin typeface="Microsoft YaHei" panose="020B0503020204020204" pitchFamily="34" charset="-122"/>
                <a:ea typeface="Microsoft YaHei" panose="020B0503020204020204" pitchFamily="34" charset="-122"/>
              </a:rPr>
              <a:t>传输数据大小有限制么，怎么解决？</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a:t>
            </a:r>
            <a:r>
              <a:rPr kumimoji="1" lang="en-US" altLang="zh-CN" sz="2000">
                <a:latin typeface="Microsoft YaHei" panose="020B0503020204020204" pitchFamily="34" charset="-122"/>
                <a:ea typeface="Microsoft YaHei" panose="020B0503020204020204" pitchFamily="34" charset="-122"/>
              </a:rPr>
              <a:t>Parcel</a:t>
            </a:r>
            <a:r>
              <a:rPr kumimoji="1" lang="zh-CN" altLang="en-US" sz="2000">
                <a:latin typeface="Microsoft YaHei" panose="020B0503020204020204" pitchFamily="34" charset="-122"/>
                <a:ea typeface="Microsoft YaHei" panose="020B0503020204020204" pitchFamily="34" charset="-122"/>
              </a:rPr>
              <a:t>的</a:t>
            </a:r>
            <a:r>
              <a:rPr kumimoji="1" lang="en-US" altLang="zh-CN" sz="2000">
                <a:latin typeface="Microsoft YaHei" panose="020B0503020204020204" pitchFamily="34" charset="-122"/>
                <a:ea typeface="Microsoft YaHei" panose="020B0503020204020204" pitchFamily="34" charset="-122"/>
              </a:rPr>
              <a:t>readStrongBinder</a:t>
            </a:r>
            <a:r>
              <a:rPr kumimoji="1" lang="zh-CN" altLang="en-US" sz="2000">
                <a:latin typeface="Microsoft YaHei" panose="020B0503020204020204" pitchFamily="34" charset="-122"/>
                <a:ea typeface="Microsoft YaHei" panose="020B0503020204020204" pitchFamily="34" charset="-122"/>
              </a:rPr>
              <a:t>和</a:t>
            </a:r>
            <a:r>
              <a:rPr kumimoji="1" lang="en-US" altLang="zh-CN" sz="2000">
                <a:latin typeface="Microsoft YaHei" panose="020B0503020204020204" pitchFamily="34" charset="-122"/>
                <a:ea typeface="Microsoft YaHei" panose="020B0503020204020204" pitchFamily="34" charset="-122"/>
              </a:rPr>
              <a:t>writeStrongBinder</a:t>
            </a:r>
            <a:r>
              <a:rPr kumimoji="1" lang="zh-CN" altLang="en-US" sz="2000">
                <a:latin typeface="Microsoft YaHei" panose="020B0503020204020204" pitchFamily="34" charset="-122"/>
                <a:ea typeface="Microsoft YaHei" panose="020B0503020204020204" pitchFamily="34" charset="-122"/>
              </a:rPr>
              <a:t>的原理是什么？</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说说</a:t>
            </a:r>
            <a:r>
              <a:rPr kumimoji="1" lang="en-US" altLang="zh-CN" sz="2000">
                <a:latin typeface="Microsoft YaHei" panose="020B0503020204020204" pitchFamily="34" charset="-122"/>
                <a:ea typeface="Microsoft YaHei" panose="020B0503020204020204" pitchFamily="34" charset="-122"/>
              </a:rPr>
              <a:t>binder</a:t>
            </a:r>
            <a:r>
              <a:rPr kumimoji="1" lang="zh-CN" altLang="en-US" sz="2000">
                <a:latin typeface="Microsoft YaHei" panose="020B0503020204020204" pitchFamily="34" charset="-122"/>
                <a:ea typeface="Microsoft YaHei" panose="020B0503020204020204" pitchFamily="34" charset="-122"/>
              </a:rPr>
              <a:t>的</a:t>
            </a:r>
            <a:r>
              <a:rPr kumimoji="1" lang="en-US" altLang="zh-CN" sz="2000">
                <a:latin typeface="Microsoft YaHei" panose="020B0503020204020204" pitchFamily="34" charset="-122"/>
                <a:ea typeface="Microsoft YaHei" panose="020B0503020204020204" pitchFamily="34" charset="-122"/>
              </a:rPr>
              <a:t>oneway?</a:t>
            </a:r>
            <a:endParaRPr kumimoji="1" lang="zh-CN" altLang="en-US" sz="200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70214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4DFB1B-5B9D-D948-B8F1-A3F968AF7EBE}"/>
              </a:ext>
            </a:extLst>
          </p:cNvPr>
          <p:cNvSpPr>
            <a:spLocks noGrp="1"/>
          </p:cNvSpPr>
          <p:nvPr>
            <p:ph type="title"/>
          </p:nvPr>
        </p:nvSpPr>
        <p:spPr>
          <a:xfrm>
            <a:off x="628650" y="2074664"/>
            <a:ext cx="7886700" cy="994172"/>
          </a:xfrm>
        </p:spPr>
        <p:txBody>
          <a:bodyPr>
            <a:normAutofit/>
          </a:bodyPr>
          <a:lstStyle/>
          <a:p>
            <a:pPr algn="ctr"/>
            <a:r>
              <a:rPr kumimoji="1" lang="en-US" altLang="zh-CN" sz="3000" b="1">
                <a:solidFill>
                  <a:srgbClr val="C00000"/>
                </a:solidFill>
                <a:latin typeface="Microsoft YaHei" panose="020B0503020204020204" pitchFamily="34" charset="-122"/>
                <a:ea typeface="Microsoft YaHei" panose="020B0503020204020204" pitchFamily="34" charset="-122"/>
              </a:rPr>
              <a:t>Android</a:t>
            </a:r>
            <a:r>
              <a:rPr kumimoji="1" lang="zh-CN" altLang="en-US" sz="3000" b="1">
                <a:solidFill>
                  <a:srgbClr val="C00000"/>
                </a:solidFill>
                <a:latin typeface="Microsoft YaHei" panose="020B0503020204020204" pitchFamily="34" charset="-122"/>
                <a:ea typeface="Microsoft YaHei" panose="020B0503020204020204" pitchFamily="34" charset="-122"/>
              </a:rPr>
              <a:t> </a:t>
            </a:r>
            <a:r>
              <a:rPr kumimoji="1" lang="en-US" altLang="zh-CN" sz="3000" b="1">
                <a:solidFill>
                  <a:srgbClr val="C00000"/>
                </a:solidFill>
                <a:latin typeface="Microsoft YaHei" panose="020B0503020204020204" pitchFamily="34" charset="-122"/>
                <a:ea typeface="Microsoft YaHei" panose="020B0503020204020204" pitchFamily="34" charset="-122"/>
              </a:rPr>
              <a:t>Framework</a:t>
            </a:r>
            <a:r>
              <a:rPr kumimoji="1" lang="zh-CN" altLang="en-US" sz="3000" b="1">
                <a:solidFill>
                  <a:srgbClr val="C00000"/>
                </a:solidFill>
                <a:latin typeface="Microsoft YaHei" panose="020B0503020204020204" pitchFamily="34" charset="-122"/>
                <a:ea typeface="Microsoft YaHei" panose="020B0503020204020204" pitchFamily="34" charset="-122"/>
              </a:rPr>
              <a:t>用到了哪些跨进程通信方式？请举例说明</a:t>
            </a:r>
          </a:p>
        </p:txBody>
      </p:sp>
    </p:spTree>
    <p:extLst>
      <p:ext uri="{BB962C8B-B14F-4D97-AF65-F5344CB8AC3E}">
        <p14:creationId xmlns:p14="http://schemas.microsoft.com/office/powerpoint/2010/main" val="3878524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491A27-4CE9-AB4F-A089-CEF0B99EE15E}"/>
              </a:ext>
            </a:extLst>
          </p:cNvPr>
          <p:cNvSpPr>
            <a:spLocks noGrp="1"/>
          </p:cNvSpPr>
          <p:nvPr>
            <p:ph type="title"/>
          </p:nvPr>
        </p:nvSpPr>
        <p:spPr/>
        <p:txBody>
          <a:bodyPr>
            <a:normAutofit/>
          </a:bodyPr>
          <a:lstStyle/>
          <a:p>
            <a:pPr algn="ctr"/>
            <a:r>
              <a:rPr kumimoji="1" lang="zh-CN" altLang="en-US" sz="3000" b="1">
                <a:solidFill>
                  <a:srgbClr val="C00000"/>
                </a:solidFill>
                <a:latin typeface="Microsoft YaHei" panose="020B0503020204020204" pitchFamily="34" charset="-122"/>
                <a:ea typeface="Microsoft YaHei" panose="020B0503020204020204" pitchFamily="34" charset="-122"/>
              </a:rPr>
              <a:t>这道题想考察什么？</a:t>
            </a:r>
          </a:p>
        </p:txBody>
      </p:sp>
      <p:sp>
        <p:nvSpPr>
          <p:cNvPr id="3" name="内容占位符 2">
            <a:extLst>
              <a:ext uri="{FF2B5EF4-FFF2-40B4-BE49-F238E27FC236}">
                <a16:creationId xmlns:a16="http://schemas.microsoft.com/office/drawing/2014/main" id="{7C624DE1-697F-D746-877E-48DCF314C100}"/>
              </a:ext>
            </a:extLst>
          </p:cNvPr>
          <p:cNvSpPr>
            <a:spLocks noGrp="1"/>
          </p:cNvSpPr>
          <p:nvPr>
            <p:ph idx="1"/>
          </p:nvPr>
        </p:nvSpPr>
        <p:spPr/>
        <p:txBody>
          <a:bodyPr>
            <a:normAutofit/>
          </a:bodyPr>
          <a:lstStyle/>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看你是否了解</a:t>
            </a:r>
            <a:r>
              <a:rPr kumimoji="1" lang="en-US" altLang="zh-CN" sz="2000">
                <a:latin typeface="Microsoft YaHei" panose="020B0503020204020204" pitchFamily="34" charset="-122"/>
                <a:ea typeface="Microsoft YaHei" panose="020B0503020204020204" pitchFamily="34" charset="-122"/>
              </a:rPr>
              <a:t>Linux</a:t>
            </a:r>
            <a:r>
              <a:rPr kumimoji="1" lang="zh-CN" altLang="en-US" sz="2000">
                <a:latin typeface="Microsoft YaHei" panose="020B0503020204020204" pitchFamily="34" charset="-122"/>
                <a:ea typeface="Microsoft YaHei" panose="020B0503020204020204" pitchFamily="34" charset="-122"/>
              </a:rPr>
              <a:t>常用的跨进程通信方式</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是否研究过</a:t>
            </a:r>
            <a:r>
              <a:rPr kumimoji="1" lang="en-US" altLang="zh-CN" sz="2000">
                <a:latin typeface="Microsoft YaHei" panose="020B0503020204020204" pitchFamily="34" charset="-122"/>
                <a:ea typeface="Microsoft YaHei" panose="020B0503020204020204" pitchFamily="34" charset="-122"/>
              </a:rPr>
              <a:t>Android</a:t>
            </a:r>
            <a:r>
              <a:rPr kumimoji="1" lang="zh-CN" altLang="en-US" sz="2000">
                <a:latin typeface="Microsoft YaHei" panose="020B0503020204020204" pitchFamily="34" charset="-122"/>
                <a:ea typeface="Microsoft YaHei" panose="020B0503020204020204" pitchFamily="34" charset="-122"/>
              </a:rPr>
              <a:t> </a:t>
            </a:r>
            <a:r>
              <a:rPr kumimoji="1" lang="en-US" altLang="zh-CN" sz="2000">
                <a:latin typeface="Microsoft YaHei" panose="020B0503020204020204" pitchFamily="34" charset="-122"/>
                <a:ea typeface="Microsoft YaHei" panose="020B0503020204020204" pitchFamily="34" charset="-122"/>
              </a:rPr>
              <a:t>Framework</a:t>
            </a:r>
            <a:r>
              <a:rPr kumimoji="1" lang="zh-CN" altLang="en-US" sz="2000">
                <a:latin typeface="Microsoft YaHei" panose="020B0503020204020204" pitchFamily="34" charset="-122"/>
                <a:ea typeface="Microsoft YaHei" panose="020B0503020204020204" pitchFamily="34" charset="-122"/>
              </a:rPr>
              <a:t>并了解一些实现原理</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是否了解</a:t>
            </a:r>
            <a:r>
              <a:rPr kumimoji="1" lang="en-US" altLang="zh-CN" sz="2000">
                <a:latin typeface="Microsoft YaHei" panose="020B0503020204020204" pitchFamily="34" charset="-122"/>
                <a:ea typeface="Microsoft YaHei" panose="020B0503020204020204" pitchFamily="34" charset="-122"/>
              </a:rPr>
              <a:t>Framework</a:t>
            </a:r>
            <a:r>
              <a:rPr kumimoji="1" lang="zh-CN" altLang="en-US" sz="2000">
                <a:latin typeface="Microsoft YaHei" panose="020B0503020204020204" pitchFamily="34" charset="-122"/>
                <a:ea typeface="Microsoft YaHei" panose="020B0503020204020204" pitchFamily="34" charset="-122"/>
              </a:rPr>
              <a:t>各组件之间的通信原理</a:t>
            </a:r>
          </a:p>
        </p:txBody>
      </p:sp>
    </p:spTree>
    <p:extLst>
      <p:ext uri="{BB962C8B-B14F-4D97-AF65-F5344CB8AC3E}">
        <p14:creationId xmlns:p14="http://schemas.microsoft.com/office/powerpoint/2010/main" val="288376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CC85CC-BDD8-6B4F-8474-B27F916C4C7F}"/>
              </a:ext>
            </a:extLst>
          </p:cNvPr>
          <p:cNvSpPr>
            <a:spLocks noGrp="1"/>
          </p:cNvSpPr>
          <p:nvPr>
            <p:ph type="title"/>
          </p:nvPr>
        </p:nvSpPr>
        <p:spPr/>
        <p:txBody>
          <a:bodyPr>
            <a:normAutofit/>
          </a:bodyPr>
          <a:lstStyle/>
          <a:p>
            <a:pPr algn="ctr"/>
            <a:r>
              <a:rPr kumimoji="1" lang="en-US" altLang="zh-CN" sz="3000" b="1">
                <a:solidFill>
                  <a:srgbClr val="C00000"/>
                </a:solidFill>
                <a:latin typeface="Microsoft YaHei" panose="020B0503020204020204" pitchFamily="34" charset="-122"/>
                <a:ea typeface="Microsoft YaHei" panose="020B0503020204020204" pitchFamily="34" charset="-122"/>
              </a:rPr>
              <a:t>Android</a:t>
            </a:r>
            <a:r>
              <a:rPr kumimoji="1" lang="zh-CN" altLang="en-US" sz="3000" b="1">
                <a:solidFill>
                  <a:srgbClr val="C00000"/>
                </a:solidFill>
                <a:latin typeface="Microsoft YaHei" panose="020B0503020204020204" pitchFamily="34" charset="-122"/>
                <a:ea typeface="Microsoft YaHei" panose="020B0503020204020204" pitchFamily="34" charset="-122"/>
              </a:rPr>
              <a:t> </a:t>
            </a:r>
            <a:r>
              <a:rPr kumimoji="1" lang="en-US" altLang="zh-CN" sz="3000" b="1">
                <a:solidFill>
                  <a:srgbClr val="C00000"/>
                </a:solidFill>
                <a:latin typeface="Microsoft YaHei" panose="020B0503020204020204" pitchFamily="34" charset="-122"/>
                <a:ea typeface="Microsoft YaHei" panose="020B0503020204020204" pitchFamily="34" charset="-122"/>
              </a:rPr>
              <a:t>IPC</a:t>
            </a:r>
            <a:r>
              <a:rPr kumimoji="1" lang="zh-CN" altLang="en-US" sz="3000" b="1">
                <a:solidFill>
                  <a:srgbClr val="C00000"/>
                </a:solidFill>
                <a:latin typeface="Microsoft YaHei" panose="020B0503020204020204" pitchFamily="34" charset="-122"/>
                <a:ea typeface="Microsoft YaHei" panose="020B0503020204020204" pitchFamily="34" charset="-122"/>
              </a:rPr>
              <a:t>通信方式</a:t>
            </a:r>
          </a:p>
        </p:txBody>
      </p:sp>
      <p:sp>
        <p:nvSpPr>
          <p:cNvPr id="3" name="内容占位符 2">
            <a:extLst>
              <a:ext uri="{FF2B5EF4-FFF2-40B4-BE49-F238E27FC236}">
                <a16:creationId xmlns:a16="http://schemas.microsoft.com/office/drawing/2014/main" id="{D5C4A6C2-4F3B-DC4B-9C54-41081CA8A495}"/>
              </a:ext>
            </a:extLst>
          </p:cNvPr>
          <p:cNvSpPr>
            <a:spLocks noGrp="1"/>
          </p:cNvSpPr>
          <p:nvPr>
            <p:ph idx="1"/>
          </p:nvPr>
        </p:nvSpPr>
        <p:spPr>
          <a:xfrm>
            <a:off x="628650" y="1369218"/>
            <a:ext cx="7886700" cy="2934425"/>
          </a:xfrm>
        </p:spPr>
        <p:txBody>
          <a:bodyPr>
            <a:normAutofit/>
          </a:bodyPr>
          <a:lstStyle/>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管道</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a:t>
            </a:r>
            <a:r>
              <a:rPr kumimoji="1" lang="en-US" altLang="zh-CN" sz="2000">
                <a:latin typeface="Microsoft YaHei" panose="020B0503020204020204" pitchFamily="34" charset="-122"/>
                <a:ea typeface="Microsoft YaHei" panose="020B0503020204020204" pitchFamily="34" charset="-122"/>
              </a:rPr>
              <a:t>Socket</a:t>
            </a: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共享内存</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信号</a:t>
            </a:r>
            <a:endParaRPr kumimoji="1" lang="en-US" altLang="zh-CN" sz="200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86973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DB62E5-B830-2D47-BA2A-096195A4DB93}"/>
              </a:ext>
            </a:extLst>
          </p:cNvPr>
          <p:cNvSpPr>
            <a:spLocks noGrp="1"/>
          </p:cNvSpPr>
          <p:nvPr>
            <p:ph type="title"/>
          </p:nvPr>
        </p:nvSpPr>
        <p:spPr/>
        <p:txBody>
          <a:bodyPr>
            <a:normAutofit/>
          </a:bodyPr>
          <a:lstStyle/>
          <a:p>
            <a:pPr algn="ctr"/>
            <a:r>
              <a:rPr kumimoji="1" lang="zh-CN" altLang="en-US" sz="3000" b="1">
                <a:solidFill>
                  <a:srgbClr val="C00000"/>
                </a:solidFill>
                <a:latin typeface="Microsoft YaHei" panose="020B0503020204020204" pitchFamily="34" charset="-122"/>
                <a:ea typeface="Microsoft YaHei" panose="020B0503020204020204" pitchFamily="34" charset="-122"/>
              </a:rPr>
              <a:t>管道通信</a:t>
            </a:r>
          </a:p>
        </p:txBody>
      </p:sp>
      <p:sp>
        <p:nvSpPr>
          <p:cNvPr id="3" name="内容占位符 2">
            <a:extLst>
              <a:ext uri="{FF2B5EF4-FFF2-40B4-BE49-F238E27FC236}">
                <a16:creationId xmlns:a16="http://schemas.microsoft.com/office/drawing/2014/main" id="{AB319D38-8994-D648-93CB-BBD6FDD7ECFC}"/>
              </a:ext>
            </a:extLst>
          </p:cNvPr>
          <p:cNvSpPr>
            <a:spLocks noGrp="1"/>
          </p:cNvSpPr>
          <p:nvPr>
            <p:ph idx="1"/>
          </p:nvPr>
        </p:nvSpPr>
        <p:spPr/>
        <p:txBody>
          <a:bodyPr>
            <a:normAutofit/>
          </a:bodyPr>
          <a:lstStyle/>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半双工的，单向的</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只能在具有公共祖先的进程之间使用</a:t>
            </a:r>
          </a:p>
        </p:txBody>
      </p:sp>
    </p:spTree>
    <p:extLst>
      <p:ext uri="{BB962C8B-B14F-4D97-AF65-F5344CB8AC3E}">
        <p14:creationId xmlns:p14="http://schemas.microsoft.com/office/powerpoint/2010/main" val="244495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EAD070E-5F7C-AD46-A09D-D9D56C3AE3A8}"/>
              </a:ext>
            </a:extLst>
          </p:cNvPr>
          <p:cNvSpPr/>
          <p:nvPr/>
        </p:nvSpPr>
        <p:spPr>
          <a:xfrm>
            <a:off x="329605" y="448091"/>
            <a:ext cx="3037368" cy="4247317"/>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int </a:t>
            </a:r>
            <a:r>
              <a:rPr lang="en-US" altLang="zh-CN">
                <a:latin typeface="Microsoft YaHei" panose="020B0503020204020204" pitchFamily="34" charset="-122"/>
                <a:ea typeface="Microsoft YaHei" panose="020B0503020204020204" pitchFamily="34" charset="-122"/>
              </a:rPr>
              <a:t>main(</a:t>
            </a:r>
            <a:r>
              <a:rPr lang="en-US" altLang="zh-CN">
                <a:solidFill>
                  <a:srgbClr val="CC7832"/>
                </a:solidFill>
                <a:effectLst/>
                <a:latin typeface="Microsoft YaHei" panose="020B0503020204020204" pitchFamily="34" charset="-122"/>
                <a:ea typeface="Microsoft YaHei" panose="020B0503020204020204" pitchFamily="34" charset="-122"/>
              </a:rPr>
              <a:t>void</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int </a:t>
            </a:r>
            <a:r>
              <a:rPr lang="en-US" altLang="zh-CN">
                <a:latin typeface="Microsoft YaHei" panose="020B0503020204020204" pitchFamily="34" charset="-122"/>
                <a:ea typeface="Microsoft YaHei" panose="020B0503020204020204" pitchFamily="34" charset="-122"/>
              </a:rPr>
              <a:t>n</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fd[</a:t>
            </a:r>
            <a:r>
              <a:rPr lang="en-US" altLang="zh-CN">
                <a:solidFill>
                  <a:srgbClr val="6897BB"/>
                </a:solidFill>
                <a:effectLst/>
                <a:latin typeface="Microsoft YaHei" panose="020B0503020204020204" pitchFamily="34" charset="-122"/>
                <a:ea typeface="Microsoft YaHei" panose="020B0503020204020204" pitchFamily="34" charset="-122"/>
              </a:rPr>
              <a:t>2</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char </a:t>
            </a:r>
            <a:r>
              <a:rPr lang="en-US" altLang="zh-CN">
                <a:latin typeface="Microsoft YaHei" panose="020B0503020204020204" pitchFamily="34" charset="-122"/>
                <a:ea typeface="Microsoft YaHei" panose="020B0503020204020204" pitchFamily="34" charset="-122"/>
              </a:rPr>
              <a:t>buf[SIZE]</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b="1">
                <a:solidFill>
                  <a:srgbClr val="C00000"/>
                </a:solidFill>
                <a:latin typeface="Microsoft YaHei" panose="020B0503020204020204" pitchFamily="34" charset="-122"/>
                <a:ea typeface="Microsoft YaHei" panose="020B0503020204020204" pitchFamily="34" charset="-122"/>
              </a:rPr>
              <a:t>pipe</a:t>
            </a:r>
            <a:r>
              <a:rPr lang="en-US" altLang="zh-CN">
                <a:latin typeface="Microsoft YaHei" panose="020B0503020204020204" pitchFamily="34" charset="-122"/>
                <a:ea typeface="Microsoft YaHei" panose="020B0503020204020204" pitchFamily="34" charset="-122"/>
              </a:rPr>
              <a:t>(fd)</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pid_t pid = fork()</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if </a:t>
            </a:r>
            <a:r>
              <a:rPr lang="en-US" altLang="zh-CN">
                <a:latin typeface="Microsoft YaHei" panose="020B0503020204020204" pitchFamily="34" charset="-122"/>
                <a:ea typeface="Microsoft YaHei" panose="020B0503020204020204" pitchFamily="34" charset="-122"/>
              </a:rPr>
              <a:t>(pid == </a:t>
            </a:r>
            <a:r>
              <a:rPr lang="en-US" altLang="zh-CN">
                <a:solidFill>
                  <a:srgbClr val="6897BB"/>
                </a:solidFill>
                <a:effectLst/>
                <a:latin typeface="Microsoft YaHei" panose="020B0503020204020204" pitchFamily="34" charset="-122"/>
                <a:ea typeface="Microsoft YaHei" panose="020B0503020204020204" pitchFamily="34" charset="-122"/>
              </a:rPr>
              <a:t>0</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close(fd[</a:t>
            </a:r>
            <a:r>
              <a:rPr lang="en-US" altLang="zh-CN">
                <a:solidFill>
                  <a:srgbClr val="6897BB"/>
                </a:solidFill>
                <a:effectLst/>
                <a:latin typeface="Microsoft YaHei" panose="020B0503020204020204" pitchFamily="34" charset="-122"/>
                <a:ea typeface="Microsoft YaHei" panose="020B0503020204020204" pitchFamily="34" charset="-122"/>
              </a:rPr>
              <a:t>1</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read(fd[</a:t>
            </a:r>
            <a:r>
              <a:rPr lang="en-US" altLang="zh-CN">
                <a:solidFill>
                  <a:srgbClr val="6897BB"/>
                </a:solidFill>
                <a:effectLst/>
                <a:latin typeface="Microsoft YaHei" panose="020B0503020204020204" pitchFamily="34" charset="-122"/>
                <a:ea typeface="Microsoft YaHei" panose="020B0503020204020204" pitchFamily="34" charset="-122"/>
              </a:rPr>
              <a:t>0</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buf</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SIZE)</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else if </a:t>
            </a:r>
            <a:r>
              <a:rPr lang="en-US" altLang="zh-CN">
                <a:latin typeface="Microsoft YaHei" panose="020B0503020204020204" pitchFamily="34" charset="-122"/>
                <a:ea typeface="Microsoft YaHei" panose="020B0503020204020204" pitchFamily="34" charset="-122"/>
              </a:rPr>
              <a:t>(pid &gt; </a:t>
            </a:r>
            <a:r>
              <a:rPr lang="en-US" altLang="zh-CN">
                <a:solidFill>
                  <a:srgbClr val="6897BB"/>
                </a:solidFill>
                <a:effectLst/>
                <a:latin typeface="Microsoft YaHei" panose="020B0503020204020204" pitchFamily="34" charset="-122"/>
                <a:ea typeface="Microsoft YaHei" panose="020B0503020204020204" pitchFamily="34" charset="-122"/>
              </a:rPr>
              <a:t>0</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close(fd[</a:t>
            </a:r>
            <a:r>
              <a:rPr lang="en-US" altLang="zh-CN">
                <a:solidFill>
                  <a:srgbClr val="6897BB"/>
                </a:solidFill>
                <a:effectLst/>
                <a:latin typeface="Microsoft YaHei" panose="020B0503020204020204" pitchFamily="34" charset="-122"/>
                <a:ea typeface="Microsoft YaHei" panose="020B0503020204020204" pitchFamily="34" charset="-122"/>
              </a:rPr>
              <a:t>0</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write(fd[</a:t>
            </a:r>
            <a:r>
              <a:rPr lang="en-US" altLang="zh-CN">
                <a:solidFill>
                  <a:srgbClr val="6897BB"/>
                </a:solidFill>
                <a:effectLst/>
                <a:latin typeface="Microsoft YaHei" panose="020B0503020204020204" pitchFamily="34" charset="-122"/>
                <a:ea typeface="Microsoft YaHei" panose="020B0503020204020204" pitchFamily="34" charset="-122"/>
              </a:rPr>
              <a:t>1</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solidFill>
                  <a:srgbClr val="6A8759"/>
                </a:solidFill>
                <a:effectLst/>
                <a:latin typeface="Microsoft YaHei" panose="020B0503020204020204" pitchFamily="34" charset="-122"/>
                <a:ea typeface="Microsoft YaHei" panose="020B0503020204020204" pitchFamily="34" charset="-122"/>
              </a:rPr>
              <a:t>"Hello"</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solidFill>
                  <a:srgbClr val="6897BB"/>
                </a:solidFill>
                <a:latin typeface="Microsoft YaHei" panose="020B0503020204020204" pitchFamily="34" charset="-122"/>
                <a:ea typeface="Microsoft YaHei" panose="020B0503020204020204" pitchFamily="34" charset="-122"/>
              </a:rPr>
              <a:t>5</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grpSp>
        <p:nvGrpSpPr>
          <p:cNvPr id="48" name="组合 47">
            <a:extLst>
              <a:ext uri="{FF2B5EF4-FFF2-40B4-BE49-F238E27FC236}">
                <a16:creationId xmlns:a16="http://schemas.microsoft.com/office/drawing/2014/main" id="{27188100-FC9A-2447-89D6-9FAA41E15881}"/>
              </a:ext>
            </a:extLst>
          </p:cNvPr>
          <p:cNvGrpSpPr/>
          <p:nvPr/>
        </p:nvGrpSpPr>
        <p:grpSpPr>
          <a:xfrm>
            <a:off x="3641346" y="721703"/>
            <a:ext cx="4973610" cy="3700095"/>
            <a:chOff x="3641346" y="562313"/>
            <a:chExt cx="4973610" cy="3700095"/>
          </a:xfrm>
        </p:grpSpPr>
        <p:sp>
          <p:nvSpPr>
            <p:cNvPr id="8" name="矩形 7">
              <a:extLst>
                <a:ext uri="{FF2B5EF4-FFF2-40B4-BE49-F238E27FC236}">
                  <a16:creationId xmlns:a16="http://schemas.microsoft.com/office/drawing/2014/main" id="{FAD20F26-2BE9-0744-B73C-A503A8845923}"/>
                </a:ext>
              </a:extLst>
            </p:cNvPr>
            <p:cNvSpPr/>
            <p:nvPr/>
          </p:nvSpPr>
          <p:spPr>
            <a:xfrm>
              <a:off x="5426143" y="2714802"/>
              <a:ext cx="1488558" cy="15476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latin typeface="Microsoft YaHei" panose="020B0503020204020204" pitchFamily="34" charset="-122"/>
                  <a:ea typeface="Microsoft YaHei" panose="020B0503020204020204" pitchFamily="34" charset="-122"/>
                </a:rPr>
                <a:t>管道</a:t>
              </a:r>
            </a:p>
          </p:txBody>
        </p:sp>
        <p:sp>
          <p:nvSpPr>
            <p:cNvPr id="34" name="任意形状 33">
              <a:extLst>
                <a:ext uri="{FF2B5EF4-FFF2-40B4-BE49-F238E27FC236}">
                  <a16:creationId xmlns:a16="http://schemas.microsoft.com/office/drawing/2014/main" id="{491DA3FF-4259-2642-AD90-54E572D257F2}"/>
                </a:ext>
              </a:extLst>
            </p:cNvPr>
            <p:cNvSpPr/>
            <p:nvPr/>
          </p:nvSpPr>
          <p:spPr>
            <a:xfrm>
              <a:off x="4683284" y="2020187"/>
              <a:ext cx="3503785" cy="2083980"/>
            </a:xfrm>
            <a:custGeom>
              <a:avLst/>
              <a:gdLst>
                <a:gd name="connsiteX0" fmla="*/ 0 w 2786355"/>
                <a:gd name="connsiteY0" fmla="*/ 0 h 2445488"/>
                <a:gd name="connsiteX1" fmla="*/ 1456660 w 2786355"/>
                <a:gd name="connsiteY1" fmla="*/ 435935 h 2445488"/>
                <a:gd name="connsiteX2" fmla="*/ 2434856 w 2786355"/>
                <a:gd name="connsiteY2" fmla="*/ 1190847 h 2445488"/>
                <a:gd name="connsiteX3" fmla="*/ 2775097 w 2786355"/>
                <a:gd name="connsiteY3" fmla="*/ 1967023 h 2445488"/>
                <a:gd name="connsiteX4" fmla="*/ 2615609 w 2786355"/>
                <a:gd name="connsiteY4" fmla="*/ 2381693 h 2445488"/>
                <a:gd name="connsiteX5" fmla="*/ 1775637 w 2786355"/>
                <a:gd name="connsiteY5" fmla="*/ 2445488 h 2445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55" h="2445488">
                  <a:moveTo>
                    <a:pt x="0" y="0"/>
                  </a:moveTo>
                  <a:cubicBezTo>
                    <a:pt x="525425" y="118730"/>
                    <a:pt x="1050851" y="237461"/>
                    <a:pt x="1456660" y="435935"/>
                  </a:cubicBezTo>
                  <a:cubicBezTo>
                    <a:pt x="1862469" y="634409"/>
                    <a:pt x="2215117" y="935666"/>
                    <a:pt x="2434856" y="1190847"/>
                  </a:cubicBezTo>
                  <a:cubicBezTo>
                    <a:pt x="2654596" y="1446028"/>
                    <a:pt x="2744972" y="1768549"/>
                    <a:pt x="2775097" y="1967023"/>
                  </a:cubicBezTo>
                  <a:cubicBezTo>
                    <a:pt x="2805223" y="2165497"/>
                    <a:pt x="2782186" y="2301949"/>
                    <a:pt x="2615609" y="2381693"/>
                  </a:cubicBezTo>
                  <a:cubicBezTo>
                    <a:pt x="2449032" y="2461437"/>
                    <a:pt x="1811079" y="2408274"/>
                    <a:pt x="1775637" y="2445488"/>
                  </a:cubicBezTo>
                </a:path>
              </a:pathLst>
            </a:custGeom>
            <a:noFill/>
            <a:ln w="25400">
              <a:solidFill>
                <a:schemeClr val="accent2"/>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任意形状 34">
              <a:extLst>
                <a:ext uri="{FF2B5EF4-FFF2-40B4-BE49-F238E27FC236}">
                  <a16:creationId xmlns:a16="http://schemas.microsoft.com/office/drawing/2014/main" id="{7241F313-C340-5C41-9032-B0CBE0A3A196}"/>
                </a:ext>
              </a:extLst>
            </p:cNvPr>
            <p:cNvSpPr/>
            <p:nvPr/>
          </p:nvSpPr>
          <p:spPr>
            <a:xfrm>
              <a:off x="3934044" y="2009553"/>
              <a:ext cx="1488558" cy="2020187"/>
            </a:xfrm>
            <a:custGeom>
              <a:avLst/>
              <a:gdLst>
                <a:gd name="connsiteX0" fmla="*/ 1247002 w 1247002"/>
                <a:gd name="connsiteY0" fmla="*/ 1998921 h 1998921"/>
                <a:gd name="connsiteX1" fmla="*/ 130583 w 1247002"/>
                <a:gd name="connsiteY1" fmla="*/ 1531088 h 1998921"/>
                <a:gd name="connsiteX2" fmla="*/ 66788 w 1247002"/>
                <a:gd name="connsiteY2" fmla="*/ 0 h 1998921"/>
              </a:gdLst>
              <a:ahLst/>
              <a:cxnLst>
                <a:cxn ang="0">
                  <a:pos x="connsiteX0" y="connsiteY0"/>
                </a:cxn>
                <a:cxn ang="0">
                  <a:pos x="connsiteX1" y="connsiteY1"/>
                </a:cxn>
                <a:cxn ang="0">
                  <a:pos x="connsiteX2" y="connsiteY2"/>
                </a:cxn>
              </a:cxnLst>
              <a:rect l="l" t="t" r="r" b="b"/>
              <a:pathLst>
                <a:path w="1247002" h="1998921">
                  <a:moveTo>
                    <a:pt x="1247002" y="1998921"/>
                  </a:moveTo>
                  <a:cubicBezTo>
                    <a:pt x="787143" y="1931581"/>
                    <a:pt x="327285" y="1864241"/>
                    <a:pt x="130583" y="1531088"/>
                  </a:cubicBezTo>
                  <a:cubicBezTo>
                    <a:pt x="-66119" y="1197935"/>
                    <a:pt x="334" y="598967"/>
                    <a:pt x="66788" y="0"/>
                  </a:cubicBezTo>
                </a:path>
              </a:pathLst>
            </a:custGeom>
            <a:noFill/>
            <a:ln w="25400">
              <a:solidFill>
                <a:schemeClr val="accent2"/>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任意形状 35">
              <a:extLst>
                <a:ext uri="{FF2B5EF4-FFF2-40B4-BE49-F238E27FC236}">
                  <a16:creationId xmlns:a16="http://schemas.microsoft.com/office/drawing/2014/main" id="{1599E075-2A18-0A4B-990D-2C5CB58077D8}"/>
                </a:ext>
              </a:extLst>
            </p:cNvPr>
            <p:cNvSpPr/>
            <p:nvPr/>
          </p:nvSpPr>
          <p:spPr>
            <a:xfrm>
              <a:off x="6921795" y="2009553"/>
              <a:ext cx="1488558" cy="1073889"/>
            </a:xfrm>
            <a:custGeom>
              <a:avLst/>
              <a:gdLst>
                <a:gd name="connsiteX0" fmla="*/ 967563 w 1060666"/>
                <a:gd name="connsiteY0" fmla="*/ 0 h 1073889"/>
                <a:gd name="connsiteX1" fmla="*/ 967563 w 1060666"/>
                <a:gd name="connsiteY1" fmla="*/ 893135 h 1073889"/>
                <a:gd name="connsiteX2" fmla="*/ 0 w 1060666"/>
                <a:gd name="connsiteY2" fmla="*/ 1073889 h 1073889"/>
              </a:gdLst>
              <a:ahLst/>
              <a:cxnLst>
                <a:cxn ang="0">
                  <a:pos x="connsiteX0" y="connsiteY0"/>
                </a:cxn>
                <a:cxn ang="0">
                  <a:pos x="connsiteX1" y="connsiteY1"/>
                </a:cxn>
                <a:cxn ang="0">
                  <a:pos x="connsiteX2" y="connsiteY2"/>
                </a:cxn>
              </a:cxnLst>
              <a:rect l="l" t="t" r="r" b="b"/>
              <a:pathLst>
                <a:path w="1060666" h="1073889">
                  <a:moveTo>
                    <a:pt x="967563" y="0"/>
                  </a:moveTo>
                  <a:cubicBezTo>
                    <a:pt x="1048193" y="357076"/>
                    <a:pt x="1128824" y="714153"/>
                    <a:pt x="967563" y="893135"/>
                  </a:cubicBezTo>
                  <a:cubicBezTo>
                    <a:pt x="806302" y="1072117"/>
                    <a:pt x="79744" y="1066801"/>
                    <a:pt x="0" y="1073889"/>
                  </a:cubicBezTo>
                </a:path>
              </a:pathLst>
            </a:custGeom>
            <a:noFill/>
            <a:ln w="25400">
              <a:solidFill>
                <a:schemeClr val="accent2"/>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任意形状 36">
              <a:extLst>
                <a:ext uri="{FF2B5EF4-FFF2-40B4-BE49-F238E27FC236}">
                  <a16:creationId xmlns:a16="http://schemas.microsoft.com/office/drawing/2014/main" id="{77E3C3E0-505B-0E4B-8535-4A875E4659E5}"/>
                </a:ext>
              </a:extLst>
            </p:cNvPr>
            <p:cNvSpPr/>
            <p:nvPr/>
          </p:nvSpPr>
          <p:spPr>
            <a:xfrm>
              <a:off x="4591128" y="2050873"/>
              <a:ext cx="2745334" cy="1021937"/>
            </a:xfrm>
            <a:custGeom>
              <a:avLst/>
              <a:gdLst>
                <a:gd name="connsiteX0" fmla="*/ 735781 w 2447623"/>
                <a:gd name="connsiteY0" fmla="*/ 1403497 h 1403497"/>
                <a:gd name="connsiteX1" fmla="*/ 87195 w 2447623"/>
                <a:gd name="connsiteY1" fmla="*/ 978195 h 1403497"/>
                <a:gd name="connsiteX2" fmla="*/ 2447623 w 2447623"/>
                <a:gd name="connsiteY2" fmla="*/ 0 h 1403497"/>
              </a:gdLst>
              <a:ahLst/>
              <a:cxnLst>
                <a:cxn ang="0">
                  <a:pos x="connsiteX0" y="connsiteY0"/>
                </a:cxn>
                <a:cxn ang="0">
                  <a:pos x="connsiteX1" y="connsiteY1"/>
                </a:cxn>
                <a:cxn ang="0">
                  <a:pos x="connsiteX2" y="connsiteY2"/>
                </a:cxn>
              </a:cxnLst>
              <a:rect l="l" t="t" r="r" b="b"/>
              <a:pathLst>
                <a:path w="2447623" h="1403497">
                  <a:moveTo>
                    <a:pt x="735781" y="1403497"/>
                  </a:moveTo>
                  <a:cubicBezTo>
                    <a:pt x="268834" y="1307804"/>
                    <a:pt x="-198112" y="1212111"/>
                    <a:pt x="87195" y="978195"/>
                  </a:cubicBezTo>
                  <a:cubicBezTo>
                    <a:pt x="372502" y="744279"/>
                    <a:pt x="1410062" y="372139"/>
                    <a:pt x="2447623" y="0"/>
                  </a:cubicBezTo>
                </a:path>
              </a:pathLst>
            </a:custGeom>
            <a:noFill/>
            <a:ln w="25400">
              <a:solidFill>
                <a:schemeClr val="accent2"/>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0" name="组合 39">
              <a:extLst>
                <a:ext uri="{FF2B5EF4-FFF2-40B4-BE49-F238E27FC236}">
                  <a16:creationId xmlns:a16="http://schemas.microsoft.com/office/drawing/2014/main" id="{FB13DC3B-339F-E649-9BA8-A808AF9295F5}"/>
                </a:ext>
              </a:extLst>
            </p:cNvPr>
            <p:cNvGrpSpPr/>
            <p:nvPr/>
          </p:nvGrpSpPr>
          <p:grpSpPr>
            <a:xfrm>
              <a:off x="3641346" y="563527"/>
              <a:ext cx="1494175" cy="1457874"/>
              <a:chOff x="3641346" y="563527"/>
              <a:chExt cx="1494175" cy="1457874"/>
            </a:xfrm>
          </p:grpSpPr>
          <p:sp>
            <p:nvSpPr>
              <p:cNvPr id="6" name="矩形 5">
                <a:extLst>
                  <a:ext uri="{FF2B5EF4-FFF2-40B4-BE49-F238E27FC236}">
                    <a16:creationId xmlns:a16="http://schemas.microsoft.com/office/drawing/2014/main" id="{C7ECF860-5285-4A4C-88C4-DB541E503694}"/>
                  </a:ext>
                </a:extLst>
              </p:cNvPr>
              <p:cNvSpPr/>
              <p:nvPr/>
            </p:nvSpPr>
            <p:spPr>
              <a:xfrm>
                <a:off x="3646963" y="563527"/>
                <a:ext cx="1488558" cy="14566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latin typeface="Microsoft YaHei" panose="020B0503020204020204" pitchFamily="34" charset="-122"/>
                    <a:ea typeface="Microsoft YaHei" panose="020B0503020204020204" pitchFamily="34" charset="-122"/>
                  </a:rPr>
                  <a:t>父进程</a:t>
                </a:r>
              </a:p>
            </p:txBody>
          </p:sp>
          <p:sp>
            <p:nvSpPr>
              <p:cNvPr id="38" name="文本框 37">
                <a:extLst>
                  <a:ext uri="{FF2B5EF4-FFF2-40B4-BE49-F238E27FC236}">
                    <a16:creationId xmlns:a16="http://schemas.microsoft.com/office/drawing/2014/main" id="{9E8BA49F-C965-E64E-BA34-E6D998030DAC}"/>
                  </a:ext>
                </a:extLst>
              </p:cNvPr>
              <p:cNvSpPr txBox="1"/>
              <p:nvPr/>
            </p:nvSpPr>
            <p:spPr>
              <a:xfrm>
                <a:off x="3641346" y="1682753"/>
                <a:ext cx="644728" cy="338554"/>
              </a:xfrm>
              <a:prstGeom prst="rect">
                <a:avLst/>
              </a:prstGeom>
              <a:solidFill>
                <a:srgbClr val="C00000"/>
              </a:solidFill>
            </p:spPr>
            <p:txBody>
              <a:bodyPr wrap="none" rtlCol="0">
                <a:spAutoFit/>
              </a:bodyPr>
              <a:lstStyle/>
              <a:p>
                <a:r>
                  <a:rPr kumimoji="1" lang="en-US" altLang="zh-CN" sz="1600">
                    <a:solidFill>
                      <a:schemeClr val="bg1"/>
                    </a:solidFill>
                    <a:latin typeface="Microsoft YaHei" panose="020B0503020204020204" pitchFamily="34" charset="-122"/>
                    <a:ea typeface="Microsoft YaHei" panose="020B0503020204020204" pitchFamily="34" charset="-122"/>
                  </a:rPr>
                  <a:t>fd[0]</a:t>
                </a:r>
                <a:endParaRPr kumimoji="1" lang="zh-CN" altLang="en-US" sz="1600">
                  <a:solidFill>
                    <a:schemeClr val="bg1"/>
                  </a:solidFill>
                  <a:latin typeface="Microsoft YaHei" panose="020B0503020204020204" pitchFamily="34" charset="-122"/>
                  <a:ea typeface="Microsoft YaHei" panose="020B0503020204020204" pitchFamily="34" charset="-122"/>
                </a:endParaRPr>
              </a:p>
            </p:txBody>
          </p:sp>
          <p:sp>
            <p:nvSpPr>
              <p:cNvPr id="39" name="文本框 38">
                <a:extLst>
                  <a:ext uri="{FF2B5EF4-FFF2-40B4-BE49-F238E27FC236}">
                    <a16:creationId xmlns:a16="http://schemas.microsoft.com/office/drawing/2014/main" id="{641D694C-8B53-9643-BC49-6AAC7CE2C20C}"/>
                  </a:ext>
                </a:extLst>
              </p:cNvPr>
              <p:cNvSpPr txBox="1"/>
              <p:nvPr/>
            </p:nvSpPr>
            <p:spPr>
              <a:xfrm>
                <a:off x="4489878" y="1682847"/>
                <a:ext cx="644728" cy="338554"/>
              </a:xfrm>
              <a:prstGeom prst="rect">
                <a:avLst/>
              </a:prstGeom>
              <a:solidFill>
                <a:srgbClr val="C00000"/>
              </a:solidFill>
            </p:spPr>
            <p:txBody>
              <a:bodyPr wrap="none" rtlCol="0">
                <a:spAutoFit/>
              </a:bodyPr>
              <a:lstStyle/>
              <a:p>
                <a:r>
                  <a:rPr kumimoji="1" lang="en-US" altLang="zh-CN" sz="1600">
                    <a:solidFill>
                      <a:schemeClr val="bg1"/>
                    </a:solidFill>
                    <a:latin typeface="Microsoft YaHei" panose="020B0503020204020204" pitchFamily="34" charset="-122"/>
                    <a:ea typeface="Microsoft YaHei" panose="020B0503020204020204" pitchFamily="34" charset="-122"/>
                  </a:rPr>
                  <a:t>fd[1]</a:t>
                </a:r>
                <a:endParaRPr kumimoji="1" lang="zh-CN" altLang="en-US" sz="1600">
                  <a:solidFill>
                    <a:schemeClr val="bg1"/>
                  </a:solidFill>
                  <a:latin typeface="Microsoft YaHei" panose="020B0503020204020204" pitchFamily="34" charset="-122"/>
                  <a:ea typeface="Microsoft YaHei" panose="020B0503020204020204" pitchFamily="34" charset="-122"/>
                </a:endParaRPr>
              </a:p>
            </p:txBody>
          </p:sp>
        </p:grpSp>
        <p:grpSp>
          <p:nvGrpSpPr>
            <p:cNvPr id="41" name="组合 40">
              <a:extLst>
                <a:ext uri="{FF2B5EF4-FFF2-40B4-BE49-F238E27FC236}">
                  <a16:creationId xmlns:a16="http://schemas.microsoft.com/office/drawing/2014/main" id="{30DFC368-2EFD-4247-BFA7-9B07CFCA5BAB}"/>
                </a:ext>
              </a:extLst>
            </p:cNvPr>
            <p:cNvGrpSpPr/>
            <p:nvPr/>
          </p:nvGrpSpPr>
          <p:grpSpPr>
            <a:xfrm>
              <a:off x="7120781" y="562313"/>
              <a:ext cx="1494175" cy="1457874"/>
              <a:chOff x="3641346" y="563527"/>
              <a:chExt cx="1494175" cy="1457874"/>
            </a:xfrm>
          </p:grpSpPr>
          <p:sp>
            <p:nvSpPr>
              <p:cNvPr id="42" name="矩形 41">
                <a:extLst>
                  <a:ext uri="{FF2B5EF4-FFF2-40B4-BE49-F238E27FC236}">
                    <a16:creationId xmlns:a16="http://schemas.microsoft.com/office/drawing/2014/main" id="{D31531BB-5C79-3345-ABF9-67D9A07D76D0}"/>
                  </a:ext>
                </a:extLst>
              </p:cNvPr>
              <p:cNvSpPr/>
              <p:nvPr/>
            </p:nvSpPr>
            <p:spPr>
              <a:xfrm>
                <a:off x="3646963" y="563527"/>
                <a:ext cx="1488558" cy="14566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latin typeface="Microsoft YaHei" panose="020B0503020204020204" pitchFamily="34" charset="-122"/>
                    <a:ea typeface="Microsoft YaHei" panose="020B0503020204020204" pitchFamily="34" charset="-122"/>
                  </a:rPr>
                  <a:t>子进程</a:t>
                </a:r>
              </a:p>
            </p:txBody>
          </p:sp>
          <p:sp>
            <p:nvSpPr>
              <p:cNvPr id="43" name="文本框 42">
                <a:extLst>
                  <a:ext uri="{FF2B5EF4-FFF2-40B4-BE49-F238E27FC236}">
                    <a16:creationId xmlns:a16="http://schemas.microsoft.com/office/drawing/2014/main" id="{7C433F31-9693-F442-A5D4-51DC87D9587E}"/>
                  </a:ext>
                </a:extLst>
              </p:cNvPr>
              <p:cNvSpPr txBox="1"/>
              <p:nvPr/>
            </p:nvSpPr>
            <p:spPr>
              <a:xfrm>
                <a:off x="3641346" y="1682753"/>
                <a:ext cx="644728" cy="338554"/>
              </a:xfrm>
              <a:prstGeom prst="rect">
                <a:avLst/>
              </a:prstGeom>
              <a:solidFill>
                <a:srgbClr val="C00000"/>
              </a:solidFill>
            </p:spPr>
            <p:txBody>
              <a:bodyPr wrap="none" rtlCol="0">
                <a:spAutoFit/>
              </a:bodyPr>
              <a:lstStyle/>
              <a:p>
                <a:r>
                  <a:rPr kumimoji="1" lang="en-US" altLang="zh-CN" sz="1600">
                    <a:solidFill>
                      <a:schemeClr val="bg1"/>
                    </a:solidFill>
                    <a:latin typeface="Microsoft YaHei" panose="020B0503020204020204" pitchFamily="34" charset="-122"/>
                    <a:ea typeface="Microsoft YaHei" panose="020B0503020204020204" pitchFamily="34" charset="-122"/>
                  </a:rPr>
                  <a:t>fd[0]</a:t>
                </a:r>
                <a:endParaRPr kumimoji="1" lang="zh-CN" altLang="en-US" sz="1600">
                  <a:solidFill>
                    <a:schemeClr val="bg1"/>
                  </a:solidFill>
                  <a:latin typeface="Microsoft YaHei" panose="020B0503020204020204" pitchFamily="34" charset="-122"/>
                  <a:ea typeface="Microsoft YaHei" panose="020B0503020204020204" pitchFamily="34" charset="-122"/>
                </a:endParaRPr>
              </a:p>
            </p:txBody>
          </p:sp>
          <p:sp>
            <p:nvSpPr>
              <p:cNvPr id="44" name="文本框 43">
                <a:extLst>
                  <a:ext uri="{FF2B5EF4-FFF2-40B4-BE49-F238E27FC236}">
                    <a16:creationId xmlns:a16="http://schemas.microsoft.com/office/drawing/2014/main" id="{23950B70-B738-FD45-80D0-277D14CC09C5}"/>
                  </a:ext>
                </a:extLst>
              </p:cNvPr>
              <p:cNvSpPr txBox="1"/>
              <p:nvPr/>
            </p:nvSpPr>
            <p:spPr>
              <a:xfrm>
                <a:off x="4489878" y="1682847"/>
                <a:ext cx="644728" cy="338554"/>
              </a:xfrm>
              <a:prstGeom prst="rect">
                <a:avLst/>
              </a:prstGeom>
              <a:solidFill>
                <a:srgbClr val="C00000"/>
              </a:solidFill>
            </p:spPr>
            <p:txBody>
              <a:bodyPr wrap="none" rtlCol="0">
                <a:spAutoFit/>
              </a:bodyPr>
              <a:lstStyle/>
              <a:p>
                <a:r>
                  <a:rPr kumimoji="1" lang="en-US" altLang="zh-CN" sz="1600">
                    <a:solidFill>
                      <a:schemeClr val="bg1"/>
                    </a:solidFill>
                    <a:latin typeface="Microsoft YaHei" panose="020B0503020204020204" pitchFamily="34" charset="-122"/>
                    <a:ea typeface="Microsoft YaHei" panose="020B0503020204020204" pitchFamily="34" charset="-122"/>
                  </a:rPr>
                  <a:t>fd[1]</a:t>
                </a:r>
                <a:endParaRPr kumimoji="1" lang="zh-CN" altLang="en-US" sz="1600">
                  <a:solidFill>
                    <a:schemeClr val="bg1"/>
                  </a:solidFill>
                  <a:latin typeface="Microsoft YaHei" panose="020B0503020204020204" pitchFamily="34" charset="-122"/>
                  <a:ea typeface="Microsoft YaHei" panose="020B0503020204020204" pitchFamily="34" charset="-122"/>
                </a:endParaRPr>
              </a:p>
            </p:txBody>
          </p:sp>
        </p:grpSp>
        <p:pic>
          <p:nvPicPr>
            <p:cNvPr id="46" name="图片 45">
              <a:extLst>
                <a:ext uri="{FF2B5EF4-FFF2-40B4-BE49-F238E27FC236}">
                  <a16:creationId xmlns:a16="http://schemas.microsoft.com/office/drawing/2014/main" id="{66B5FC0B-6E1D-614A-A1DD-2CA3925ADFBE}"/>
                </a:ext>
              </a:extLst>
            </p:cNvPr>
            <p:cNvPicPr>
              <a:picLocks noChangeAspect="1"/>
            </p:cNvPicPr>
            <p:nvPr/>
          </p:nvPicPr>
          <p:blipFill>
            <a:blip r:embed="rId3"/>
            <a:stretch>
              <a:fillRect/>
            </a:stretch>
          </p:blipFill>
          <p:spPr>
            <a:xfrm flipH="1">
              <a:off x="8278382" y="2546497"/>
              <a:ext cx="263942" cy="263942"/>
            </a:xfrm>
            <a:prstGeom prst="rect">
              <a:avLst/>
            </a:prstGeom>
          </p:spPr>
        </p:pic>
        <p:pic>
          <p:nvPicPr>
            <p:cNvPr id="47" name="图片 46">
              <a:extLst>
                <a:ext uri="{FF2B5EF4-FFF2-40B4-BE49-F238E27FC236}">
                  <a16:creationId xmlns:a16="http://schemas.microsoft.com/office/drawing/2014/main" id="{3F5738C5-B168-2340-8355-C90D28FA731D}"/>
                </a:ext>
              </a:extLst>
            </p:cNvPr>
            <p:cNvPicPr>
              <a:picLocks noChangeAspect="1"/>
            </p:cNvPicPr>
            <p:nvPr/>
          </p:nvPicPr>
          <p:blipFill>
            <a:blip r:embed="rId3"/>
            <a:stretch>
              <a:fillRect/>
            </a:stretch>
          </p:blipFill>
          <p:spPr>
            <a:xfrm flipH="1">
              <a:off x="3820595" y="3062177"/>
              <a:ext cx="263942" cy="263942"/>
            </a:xfrm>
            <a:prstGeom prst="rect">
              <a:avLst/>
            </a:prstGeom>
          </p:spPr>
        </p:pic>
      </p:grpSp>
    </p:spTree>
    <p:extLst>
      <p:ext uri="{BB962C8B-B14F-4D97-AF65-F5344CB8AC3E}">
        <p14:creationId xmlns:p14="http://schemas.microsoft.com/office/powerpoint/2010/main" val="342921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dissolve">
                                      <p:cBhvr>
                                        <p:cTn id="1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253CC37-6D62-B347-B159-C7B494EC6DF2}"/>
              </a:ext>
            </a:extLst>
          </p:cNvPr>
          <p:cNvSpPr/>
          <p:nvPr/>
        </p:nvSpPr>
        <p:spPr>
          <a:xfrm>
            <a:off x="431965" y="171093"/>
            <a:ext cx="8280070" cy="4801314"/>
          </a:xfrm>
          <a:prstGeom prst="rect">
            <a:avLst/>
          </a:prstGeom>
          <a:ln w="22225">
            <a:solidFill>
              <a:srgbClr val="C00000"/>
            </a:solidFill>
            <a:prstDash val="dash"/>
          </a:ln>
        </p:spPr>
        <p:txBody>
          <a:bodyPr wrap="square">
            <a:spAutoFit/>
          </a:bodyPr>
          <a:lstStyle/>
          <a:p>
            <a:r>
              <a:rPr lang="en-US" altLang="zh-CN">
                <a:latin typeface="Microsoft YaHei" panose="020B0503020204020204" pitchFamily="34" charset="-122"/>
                <a:ea typeface="Microsoft YaHei" panose="020B0503020204020204" pitchFamily="34" charset="-122"/>
              </a:rPr>
              <a:t>Looper::Looper(</a:t>
            </a:r>
            <a:r>
              <a:rPr lang="en-US" altLang="zh-CN">
                <a:solidFill>
                  <a:srgbClr val="CC7832"/>
                </a:solidFill>
                <a:effectLst/>
                <a:latin typeface="Microsoft YaHei" panose="020B0503020204020204" pitchFamily="34" charset="-122"/>
                <a:ea typeface="Microsoft YaHei" panose="020B0503020204020204" pitchFamily="34" charset="-122"/>
              </a:rPr>
              <a:t>bool </a:t>
            </a:r>
            <a:r>
              <a:rPr lang="en-US" altLang="zh-CN">
                <a:latin typeface="Microsoft YaHei" panose="020B0503020204020204" pitchFamily="34" charset="-122"/>
                <a:ea typeface="Microsoft YaHei" panose="020B0503020204020204" pitchFamily="34" charset="-122"/>
              </a:rPr>
              <a:t>allowNonCallbacks)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int </a:t>
            </a:r>
            <a:r>
              <a:rPr lang="en-US" altLang="zh-CN">
                <a:latin typeface="Microsoft YaHei" panose="020B0503020204020204" pitchFamily="34" charset="-122"/>
                <a:ea typeface="Microsoft YaHei" panose="020B0503020204020204" pitchFamily="34" charset="-122"/>
              </a:rPr>
              <a:t>wakeFds[</a:t>
            </a:r>
            <a:r>
              <a:rPr lang="en-US" altLang="zh-CN">
                <a:solidFill>
                  <a:srgbClr val="6897BB"/>
                </a:solidFill>
                <a:effectLst/>
                <a:latin typeface="Microsoft YaHei" panose="020B0503020204020204" pitchFamily="34" charset="-122"/>
                <a:ea typeface="Microsoft YaHei" panose="020B0503020204020204" pitchFamily="34" charset="-122"/>
              </a:rPr>
              <a:t>2</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p>
          <a:p>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int </a:t>
            </a:r>
            <a:r>
              <a:rPr lang="en-US" altLang="zh-CN">
                <a:latin typeface="Microsoft YaHei" panose="020B0503020204020204" pitchFamily="34" charset="-122"/>
                <a:ea typeface="Microsoft YaHei" panose="020B0503020204020204" pitchFamily="34" charset="-122"/>
              </a:rPr>
              <a:t>result = pipe(wakeFds)</a:t>
            </a:r>
            <a:r>
              <a:rPr lang="en-US" altLang="zh-CN">
                <a:solidFill>
                  <a:srgbClr val="CC7832"/>
                </a:solidFill>
                <a:effectLst/>
                <a:latin typeface="Microsoft YaHei" panose="020B0503020204020204" pitchFamily="34" charset="-122"/>
                <a:ea typeface="Microsoft YaHei" panose="020B0503020204020204" pitchFamily="34" charset="-122"/>
              </a:rPr>
              <a:t>;</a:t>
            </a:r>
          </a:p>
          <a:p>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mWakeReadPipeFd = wakeFds[</a:t>
            </a:r>
            <a:r>
              <a:rPr lang="en-US" altLang="zh-CN">
                <a:solidFill>
                  <a:srgbClr val="6897BB"/>
                </a:solidFill>
                <a:effectLst/>
                <a:latin typeface="Microsoft YaHei" panose="020B0503020204020204" pitchFamily="34" charset="-122"/>
                <a:ea typeface="Microsoft YaHei" panose="020B0503020204020204" pitchFamily="34" charset="-122"/>
              </a:rPr>
              <a:t>0</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mWakeWritePipeFd = wakeFds[</a:t>
            </a:r>
            <a:r>
              <a:rPr lang="en-US" altLang="zh-CN">
                <a:solidFill>
                  <a:srgbClr val="6897BB"/>
                </a:solidFill>
                <a:effectLst/>
                <a:latin typeface="Microsoft YaHei" panose="020B0503020204020204" pitchFamily="34" charset="-122"/>
                <a:ea typeface="Microsoft YaHei" panose="020B0503020204020204" pitchFamily="34" charset="-122"/>
              </a:rPr>
              <a:t>1</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result = fcntl(mWakeReadPipeFd</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F_SETFL</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O_NONBLOCK)</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result = fcntl(mWakeWritePipeFd</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F_SETFL</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O_NONBLOCK)</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mEpollFd = epoll_create(EPOLL_SIZE_HINT)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struct </a:t>
            </a:r>
            <a:r>
              <a:rPr lang="en-US" altLang="zh-CN">
                <a:latin typeface="Microsoft YaHei" panose="020B0503020204020204" pitchFamily="34" charset="-122"/>
                <a:ea typeface="Microsoft YaHei" panose="020B0503020204020204" pitchFamily="34" charset="-122"/>
              </a:rPr>
              <a:t>epoll_event eventItem</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808080"/>
                </a:solidFill>
                <a:effectLst/>
                <a:latin typeface="Microsoft YaHei" panose="020B0503020204020204" pitchFamily="34" charset="-122"/>
                <a:ea typeface="Microsoft YaHei" panose="020B0503020204020204" pitchFamily="34" charset="-122"/>
              </a:rPr>
            </a:br>
            <a:r>
              <a:rPr lang="en-US" altLang="zh-CN">
                <a:solidFill>
                  <a:srgbClr val="808080"/>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eventItem.events = EPOLLIN</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eventItem.data.fd = mWakeReadPipeFd</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zh-CN" altLang="en-US">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epoll_ctl(mEpollFd</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EPOLL_CTL_ADD</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mWakeReadPipeFd</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&amp; eventItem)</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68214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391</TotalTime>
  <Words>1662</Words>
  <Application>Microsoft Macintosh PowerPoint</Application>
  <PresentationFormat>全屏显示(16:9)</PresentationFormat>
  <Paragraphs>117</Paragraphs>
  <Slides>20</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等线</vt:lpstr>
      <vt:lpstr>Microsoft YaHei</vt:lpstr>
      <vt:lpstr>Arial</vt:lpstr>
      <vt:lpstr>Calibri</vt:lpstr>
      <vt:lpstr>Calibri Light</vt:lpstr>
      <vt:lpstr>Wingdings</vt:lpstr>
      <vt:lpstr>Office 主题​​</vt:lpstr>
      <vt:lpstr>进程通信相关的面试题</vt:lpstr>
      <vt:lpstr>进程通信相关的面试题</vt:lpstr>
      <vt:lpstr>进程通信相关的面试题</vt:lpstr>
      <vt:lpstr>Android Framework用到了哪些跨进程通信方式？请举例说明</vt:lpstr>
      <vt:lpstr>这道题想考察什么？</vt:lpstr>
      <vt:lpstr>Android IPC通信方式</vt:lpstr>
      <vt:lpstr>管道通信</vt:lpstr>
      <vt:lpstr>PowerPoint 演示文稿</vt:lpstr>
      <vt:lpstr>PowerPoint 演示文稿</vt:lpstr>
      <vt:lpstr>PowerPoint 演示文稿</vt:lpstr>
      <vt:lpstr>socket通信</vt:lpstr>
      <vt:lpstr>PowerPoint 演示文稿</vt:lpstr>
      <vt:lpstr>共享内存</vt:lpstr>
      <vt:lpstr>PowerPoint 演示文稿</vt:lpstr>
      <vt:lpstr>PowerPoint 演示文稿</vt:lpstr>
      <vt:lpstr>信号</vt:lpstr>
      <vt:lpstr>PowerPoint 演示文稿</vt:lpstr>
      <vt:lpstr>PowerPoint 演示文稿</vt:lpstr>
      <vt:lpstr>PowerPoint 演示文稿</vt:lpstr>
      <vt:lpstr>总结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进程通信相关的面试题</dc:title>
  <dc:creator>Microsoft Office User</dc:creator>
  <cp:lastModifiedBy>Microsoft Office User</cp:lastModifiedBy>
  <cp:revision>182</cp:revision>
  <dcterms:created xsi:type="dcterms:W3CDTF">2019-03-15T02:29:15Z</dcterms:created>
  <dcterms:modified xsi:type="dcterms:W3CDTF">2019-03-15T09:54:48Z</dcterms:modified>
</cp:coreProperties>
</file>