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3" r:id="rId3"/>
    <p:sldId id="267" r:id="rId4"/>
    <p:sldId id="274" r:id="rId5"/>
    <p:sldId id="275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8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D3808-B3E2-2347-8C3C-BD612163D525}" type="datetimeFigureOut">
              <a:t>2019/3/10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1C3A2-77B7-AE4E-9D9F-18DBB42DA0D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2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首先我们前面讲到</a:t>
            </a:r>
            <a:r>
              <a:rPr kumimoji="1" lang="en-US" altLang="zh-CN"/>
              <a:t>Activity</a:t>
            </a:r>
            <a:r>
              <a:rPr kumimoji="1" lang="zh-CN" altLang="en-US"/>
              <a:t>启动过程中，有一步是附加上下文，这个里面初始化了</a:t>
            </a:r>
            <a:r>
              <a:rPr kumimoji="1" lang="en-US" altLang="zh-CN"/>
              <a:t>Activity</a:t>
            </a:r>
            <a:r>
              <a:rPr kumimoji="1" lang="zh-CN" altLang="en-US"/>
              <a:t>运行需要的许多系统变量，除了</a:t>
            </a:r>
            <a:r>
              <a:rPr kumimoji="1" lang="en-US" altLang="zh-CN"/>
              <a:t>Context</a:t>
            </a:r>
            <a:r>
              <a:rPr kumimoji="1" lang="zh-CN" altLang="en-US"/>
              <a:t>和</a:t>
            </a:r>
            <a:r>
              <a:rPr kumimoji="1" lang="en-US" altLang="zh-CN"/>
              <a:t>Application</a:t>
            </a:r>
            <a:r>
              <a:rPr kumimoji="1" lang="zh-CN" altLang="en-US"/>
              <a:t>这两我们比较熟悉之外呢，其实还有</a:t>
            </a:r>
            <a:r>
              <a:rPr kumimoji="1" lang="en-US" altLang="zh-CN"/>
              <a:t>UI</a:t>
            </a:r>
            <a:r>
              <a:rPr kumimoji="1" lang="zh-CN" altLang="en-US"/>
              <a:t>相关的初始化。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我们看到这创建了一个</a:t>
            </a:r>
            <a:r>
              <a:rPr kumimoji="1" lang="en-US" altLang="zh-CN"/>
              <a:t>PhoneWindow</a:t>
            </a:r>
            <a:r>
              <a:rPr kumimoji="1" lang="zh-CN" altLang="en-US"/>
              <a:t>，这是个</a:t>
            </a:r>
            <a:r>
              <a:rPr kumimoji="1" lang="en-US" altLang="zh-CN"/>
              <a:t>window</a:t>
            </a:r>
            <a:r>
              <a:rPr kumimoji="1" lang="zh-CN" altLang="en-US"/>
              <a:t>对象。另外呢还初始化了</a:t>
            </a:r>
            <a:r>
              <a:rPr kumimoji="1" lang="en-US" altLang="zh-CN"/>
              <a:t>windowManager</a:t>
            </a:r>
            <a:r>
              <a:rPr kumimoji="1" lang="zh-CN" altLang="en-US"/>
              <a:t>，这个是个接口，具体实现是</a:t>
            </a:r>
            <a:r>
              <a:rPr kumimoji="1" lang="en-US" altLang="zh-CN"/>
              <a:t>windowManagerImpl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我们在往下看，当</a:t>
            </a:r>
            <a:r>
              <a:rPr kumimoji="1" lang="en-US" altLang="zh-CN"/>
              <a:t>Activity</a:t>
            </a:r>
            <a:r>
              <a:rPr kumimoji="1" lang="zh-CN" altLang="en-US"/>
              <a:t>执行</a:t>
            </a:r>
            <a:r>
              <a:rPr kumimoji="1" lang="en-US" altLang="zh-CN"/>
              <a:t>onCreate</a:t>
            </a:r>
            <a:r>
              <a:rPr kumimoji="1" lang="zh-CN" altLang="en-US"/>
              <a:t>生命周期回调时，我们会调</a:t>
            </a:r>
            <a:r>
              <a:rPr kumimoji="1" lang="en-US" altLang="zh-CN"/>
              <a:t>setContentView</a:t>
            </a:r>
            <a:r>
              <a:rPr kumimoji="1" lang="zh-CN" altLang="en-US"/>
              <a:t>设置布局，来看下这个函数是怎么实现的，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872F5-4473-C04C-A64D-A8C4458C731E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89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首先要说一下，这个</a:t>
            </a:r>
            <a:r>
              <a:rPr kumimoji="1" lang="en-US" altLang="zh-CN"/>
              <a:t>setContentView</a:t>
            </a:r>
            <a:r>
              <a:rPr kumimoji="1" lang="zh-CN" altLang="en-US"/>
              <a:t>不是设置整个手机屏幕的啊，从名字上就知道了，只是设置</a:t>
            </a:r>
            <a:r>
              <a:rPr kumimoji="1" lang="en-US" altLang="zh-CN"/>
              <a:t>content</a:t>
            </a:r>
            <a:r>
              <a:rPr kumimoji="1" lang="zh-CN" altLang="en-US"/>
              <a:t>部分的</a:t>
            </a:r>
            <a:r>
              <a:rPr kumimoji="1" lang="en-US" altLang="zh-CN"/>
              <a:t>View</a:t>
            </a:r>
            <a:r>
              <a:rPr kumimoji="1" lang="zh-CN" altLang="en-US"/>
              <a:t>。那你要问了，非</a:t>
            </a:r>
            <a:r>
              <a:rPr kumimoji="1" lang="en-US" altLang="zh-CN"/>
              <a:t>content</a:t>
            </a:r>
            <a:r>
              <a:rPr kumimoji="1" lang="zh-CN" altLang="en-US"/>
              <a:t>部分是什么，比如说导航栏，状态栏，这些是不归我们管的。我们只管设置手机页面的内容部分。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这的</a:t>
            </a:r>
            <a:r>
              <a:rPr kumimoji="1" lang="en-US" altLang="zh-CN"/>
              <a:t>mContentParent</a:t>
            </a:r>
            <a:r>
              <a:rPr kumimoji="1" lang="zh-CN" altLang="en-US"/>
              <a:t>从名字就能看出来了，是</a:t>
            </a:r>
            <a:r>
              <a:rPr kumimoji="1" lang="en-US" altLang="zh-CN"/>
              <a:t>content</a:t>
            </a:r>
            <a:r>
              <a:rPr kumimoji="1" lang="zh-CN" altLang="en-US"/>
              <a:t> </a:t>
            </a:r>
            <a:r>
              <a:rPr kumimoji="1" lang="en-US" altLang="zh-CN"/>
              <a:t>view</a:t>
            </a:r>
            <a:r>
              <a:rPr kumimoji="1" lang="zh-CN" altLang="en-US"/>
              <a:t>的</a:t>
            </a:r>
            <a:r>
              <a:rPr kumimoji="1" lang="en-US" altLang="zh-CN"/>
              <a:t>parent</a:t>
            </a:r>
            <a:r>
              <a:rPr kumimoji="1" lang="zh-CN" altLang="en-US"/>
              <a:t>，就是一个</a:t>
            </a:r>
            <a:r>
              <a:rPr kumimoji="1" lang="en-US" altLang="zh-CN"/>
              <a:t>container</a:t>
            </a:r>
            <a:r>
              <a:rPr kumimoji="1" lang="zh-CN" altLang="en-US"/>
              <a:t>，装</a:t>
            </a:r>
            <a:r>
              <a:rPr kumimoji="1" lang="en-US" altLang="zh-CN"/>
              <a:t>content</a:t>
            </a:r>
            <a:r>
              <a:rPr kumimoji="1" lang="zh-CN" altLang="en-US"/>
              <a:t> </a:t>
            </a:r>
            <a:r>
              <a:rPr kumimoji="1" lang="en-US" altLang="zh-CN"/>
              <a:t>view</a:t>
            </a:r>
            <a:r>
              <a:rPr kumimoji="1" lang="zh-CN" altLang="en-US"/>
              <a:t>的。我们看下面就知道了，</a:t>
            </a:r>
            <a:r>
              <a:rPr kumimoji="1" lang="en-US" altLang="zh-CN"/>
              <a:t>Layoutinflater.inflate</a:t>
            </a:r>
            <a:r>
              <a:rPr kumimoji="1" lang="zh-CN" altLang="en-US"/>
              <a:t>，第一个参数是要展开的布局的</a:t>
            </a:r>
            <a:r>
              <a:rPr kumimoji="1" lang="en-US" altLang="zh-CN"/>
              <a:t>resource</a:t>
            </a:r>
            <a:r>
              <a:rPr kumimoji="1" lang="zh-CN" altLang="en-US"/>
              <a:t> </a:t>
            </a:r>
            <a:r>
              <a:rPr kumimoji="1" lang="en-US" altLang="zh-CN"/>
              <a:t>id</a:t>
            </a:r>
            <a:r>
              <a:rPr kumimoji="1" lang="zh-CN" altLang="en-US"/>
              <a:t>，这个会生成一个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。第二个参数就是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的</a:t>
            </a:r>
            <a:r>
              <a:rPr kumimoji="1" lang="en-US" altLang="zh-CN"/>
              <a:t>parent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就是给生成的</a:t>
            </a:r>
            <a:r>
              <a:rPr kumimoji="1" lang="en-US" altLang="zh-CN"/>
              <a:t>view</a:t>
            </a:r>
            <a:r>
              <a:rPr kumimoji="1" lang="zh-CN" altLang="en-US"/>
              <a:t>加到这个</a:t>
            </a:r>
            <a:r>
              <a:rPr kumimoji="1" lang="en-US" altLang="zh-CN"/>
              <a:t>parent</a:t>
            </a:r>
            <a:r>
              <a:rPr kumimoji="1" lang="zh-CN" altLang="en-US"/>
              <a:t>里面了。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installDecor</a:t>
            </a:r>
            <a:r>
              <a:rPr kumimoji="1" lang="zh-CN" altLang="en-US"/>
              <a:t>是什么呢？首先</a:t>
            </a:r>
            <a:r>
              <a:rPr kumimoji="1" lang="en-US" altLang="zh-CN"/>
              <a:t>new</a:t>
            </a:r>
            <a:r>
              <a:rPr kumimoji="1" lang="zh-CN" altLang="en-US"/>
              <a:t>一个</a:t>
            </a:r>
            <a:r>
              <a:rPr kumimoji="1" lang="en-US" altLang="zh-CN"/>
              <a:t>DecorView</a:t>
            </a:r>
            <a:r>
              <a:rPr kumimoji="1" lang="zh-CN" altLang="en-US"/>
              <a:t>，这个就是个</a:t>
            </a:r>
            <a:r>
              <a:rPr kumimoji="1" lang="en-US" altLang="zh-CN"/>
              <a:t>FrameLayout</a:t>
            </a:r>
            <a:r>
              <a:rPr kumimoji="1" lang="zh-CN" altLang="en-US"/>
              <a:t>，是手机整个页面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的</a:t>
            </a:r>
            <a:r>
              <a:rPr kumimoji="1" lang="en-US" altLang="zh-CN"/>
              <a:t>root</a:t>
            </a:r>
            <a:r>
              <a:rPr kumimoji="1" lang="zh-CN" altLang="en-US"/>
              <a:t> </a:t>
            </a:r>
            <a:r>
              <a:rPr kumimoji="1" lang="en-US" altLang="zh-CN"/>
              <a:t>view</a:t>
            </a:r>
            <a:r>
              <a:rPr kumimoji="1" lang="zh-CN" altLang="en-US"/>
              <a:t>，下面这个</a:t>
            </a:r>
            <a:r>
              <a:rPr kumimoji="1" lang="en-US" altLang="zh-CN"/>
              <a:t>layoutResource</a:t>
            </a:r>
            <a:r>
              <a:rPr kumimoji="1" lang="zh-CN" altLang="en-US"/>
              <a:t>是根据配置选的一个系统布局，加载好了之后添加到</a:t>
            </a:r>
            <a:r>
              <a:rPr kumimoji="1" lang="en-US" altLang="zh-CN"/>
              <a:t>DecorView</a:t>
            </a:r>
            <a:r>
              <a:rPr kumimoji="1" lang="zh-CN" altLang="en-US"/>
              <a:t>里面。然后再</a:t>
            </a:r>
            <a:r>
              <a:rPr kumimoji="1" lang="en-US" altLang="zh-CN"/>
              <a:t>findViewById</a:t>
            </a:r>
            <a:r>
              <a:rPr kumimoji="1" lang="zh-CN" altLang="en-US"/>
              <a:t>找到咱们的</a:t>
            </a:r>
            <a:r>
              <a:rPr kumimoji="1" lang="en-US" altLang="zh-CN"/>
              <a:t>ContentParent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所以我们清楚了，</a:t>
            </a:r>
            <a:r>
              <a:rPr kumimoji="1" lang="en-US" altLang="zh-CN"/>
              <a:t>setContentView</a:t>
            </a:r>
            <a:r>
              <a:rPr kumimoji="1" lang="zh-CN" altLang="en-US"/>
              <a:t>的作用是什么，创建好</a:t>
            </a:r>
            <a:r>
              <a:rPr kumimoji="1" lang="en-US" altLang="zh-CN"/>
              <a:t>decorView</a:t>
            </a:r>
            <a:r>
              <a:rPr kumimoji="1" lang="zh-CN" altLang="en-US"/>
              <a:t>，初始化整个屏幕的页面布局，给咱们自己的布局加载到屏幕上的</a:t>
            </a:r>
            <a:r>
              <a:rPr kumimoji="1" lang="en-US" altLang="zh-CN"/>
              <a:t>content</a:t>
            </a:r>
            <a:r>
              <a:rPr kumimoji="1" lang="zh-CN" altLang="en-US"/>
              <a:t>部分。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872F5-4473-C04C-A64D-A8C4458C731E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85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这个还没完，一个页面从加载布局到生成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，这时候页面还是没有显示的。我们都知道，页面显示是在</a:t>
            </a:r>
            <a:r>
              <a:rPr kumimoji="1" lang="en-US" altLang="zh-CN"/>
              <a:t>onResume</a:t>
            </a:r>
            <a:r>
              <a:rPr kumimoji="1" lang="zh-CN" altLang="en-US"/>
              <a:t>这个生命周期回调之后，而我们前面讲的</a:t>
            </a:r>
            <a:r>
              <a:rPr kumimoji="1" lang="en-US" altLang="zh-CN"/>
              <a:t>setContentView</a:t>
            </a:r>
            <a:r>
              <a:rPr kumimoji="1" lang="zh-CN" altLang="en-US"/>
              <a:t>是在</a:t>
            </a:r>
            <a:r>
              <a:rPr kumimoji="1" lang="en-US" altLang="zh-CN"/>
              <a:t>onCreate</a:t>
            </a:r>
            <a:r>
              <a:rPr kumimoji="1" lang="zh-CN" altLang="en-US"/>
              <a:t>里面。所以</a:t>
            </a:r>
            <a:r>
              <a:rPr kumimoji="1" lang="en-US" altLang="zh-CN"/>
              <a:t>onResume</a:t>
            </a:r>
            <a:r>
              <a:rPr kumimoji="1" lang="zh-CN" altLang="en-US"/>
              <a:t>之后应该还做了一些事才让界面显示出来的。我们来看看，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之前讲</a:t>
            </a:r>
            <a:r>
              <a:rPr kumimoji="1" lang="en-US" altLang="zh-CN"/>
              <a:t>handleResumeActivity</a:t>
            </a:r>
            <a:r>
              <a:rPr kumimoji="1" lang="zh-CN" altLang="en-US"/>
              <a:t>重点在生命周期回调上，这次再讲咱们重点放在</a:t>
            </a:r>
            <a:r>
              <a:rPr kumimoji="1" lang="en-US" altLang="zh-CN"/>
              <a:t>UI</a:t>
            </a:r>
            <a:r>
              <a:rPr kumimoji="1" lang="zh-CN" altLang="en-US"/>
              <a:t>上，首先可以看到，</a:t>
            </a:r>
            <a:r>
              <a:rPr kumimoji="1" lang="en-US" altLang="zh-CN"/>
              <a:t>onResume</a:t>
            </a:r>
            <a:r>
              <a:rPr kumimoji="1" lang="zh-CN" altLang="en-US"/>
              <a:t>回调之后，才开始处理</a:t>
            </a:r>
            <a:r>
              <a:rPr kumimoji="1" lang="en-US" altLang="zh-CN"/>
              <a:t>UI</a:t>
            </a:r>
            <a:r>
              <a:rPr kumimoji="1" lang="zh-CN" altLang="en-US"/>
              <a:t>的显示问题，</a:t>
            </a:r>
            <a:endParaRPr kumimoji="1" lang="en-US" altLang="zh-CN"/>
          </a:p>
          <a:p>
            <a:r>
              <a:rPr kumimoji="1" lang="zh-CN" altLang="en-US"/>
              <a:t>这里先给</a:t>
            </a:r>
            <a:r>
              <a:rPr kumimoji="1" lang="en-US" altLang="zh-CN"/>
              <a:t>decorView</a:t>
            </a:r>
            <a:r>
              <a:rPr kumimoji="1" lang="zh-CN" altLang="en-US"/>
              <a:t>设置为不可见，然后给</a:t>
            </a:r>
            <a:r>
              <a:rPr kumimoji="1" lang="en-US" altLang="zh-CN"/>
              <a:t>decorView</a:t>
            </a:r>
            <a:r>
              <a:rPr kumimoji="1" lang="zh-CN" altLang="en-US"/>
              <a:t>加到</a:t>
            </a:r>
            <a:r>
              <a:rPr kumimoji="1" lang="en-US" altLang="zh-CN"/>
              <a:t>windowManager</a:t>
            </a:r>
            <a:r>
              <a:rPr kumimoji="1" lang="zh-CN" altLang="en-US"/>
              <a:t>里面进行管理，最后再</a:t>
            </a:r>
            <a:r>
              <a:rPr kumimoji="1" lang="en-US" altLang="zh-CN"/>
              <a:t>makeVisible</a:t>
            </a:r>
            <a:r>
              <a:rPr kumimoji="1" lang="zh-CN" altLang="en-US"/>
              <a:t>，这个其实是给</a:t>
            </a:r>
            <a:r>
              <a:rPr kumimoji="1" lang="en-US" altLang="zh-CN"/>
              <a:t>DecorView</a:t>
            </a:r>
            <a:r>
              <a:rPr kumimoji="1" lang="zh-CN" altLang="en-US"/>
              <a:t>设置成可见。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不过呢这儿设置成可见并不是最重要的一步，他只是触发了一次重新绘制而已。真正重要的是什么呢？是谁来启动和管理的整个绘制流程。</a:t>
            </a:r>
            <a:endParaRPr kumimoji="1" lang="en-US" altLang="zh-CN"/>
          </a:p>
          <a:p>
            <a:r>
              <a:rPr kumimoji="1" lang="zh-CN" altLang="en-US"/>
              <a:t>我们看下这个</a:t>
            </a:r>
            <a:r>
              <a:rPr kumimoji="1" lang="en-US" altLang="zh-CN"/>
              <a:t>windowManager</a:t>
            </a:r>
            <a:r>
              <a:rPr kumimoji="1" lang="zh-CN" altLang="en-US"/>
              <a:t>的</a:t>
            </a:r>
            <a:r>
              <a:rPr kumimoji="1" lang="en-US" altLang="zh-CN"/>
              <a:t>addView</a:t>
            </a:r>
            <a:r>
              <a:rPr kumimoji="1" lang="zh-CN" altLang="en-US"/>
              <a:t>函数，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872F5-4473-C04C-A64D-A8C4458C731E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31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可以看到这只是创建了一个</a:t>
            </a:r>
            <a:r>
              <a:rPr kumimoji="1" lang="en-US" altLang="zh-CN"/>
              <a:t>ViewRootImpl</a:t>
            </a:r>
            <a:r>
              <a:rPr kumimoji="1" lang="zh-CN" altLang="en-US"/>
              <a:t>对象，然后给这个</a:t>
            </a:r>
            <a:r>
              <a:rPr kumimoji="1" lang="en-US" altLang="zh-CN"/>
              <a:t>decorView</a:t>
            </a:r>
            <a:r>
              <a:rPr kumimoji="1" lang="zh-CN" altLang="en-US"/>
              <a:t>塞给他。这个</a:t>
            </a:r>
            <a:r>
              <a:rPr kumimoji="1" lang="en-US" altLang="zh-CN"/>
              <a:t>ViewRootImpl</a:t>
            </a:r>
            <a:r>
              <a:rPr kumimoji="1" lang="zh-CN" altLang="en-US"/>
              <a:t>是干嘛用的呢？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我们看一下他的</a:t>
            </a:r>
            <a:r>
              <a:rPr kumimoji="1" lang="en-US" altLang="zh-CN"/>
              <a:t>setView</a:t>
            </a:r>
            <a:r>
              <a:rPr kumimoji="1" lang="zh-CN" altLang="en-US"/>
              <a:t>函数，这里面调用了</a:t>
            </a:r>
            <a:r>
              <a:rPr kumimoji="1" lang="en-US" altLang="zh-CN"/>
              <a:t>requestLayout</a:t>
            </a:r>
            <a:r>
              <a:rPr kumimoji="1" lang="zh-CN" altLang="en-US"/>
              <a:t>会触发第一次绘制，第一次绘制的时候会通过调用</a:t>
            </a:r>
            <a:r>
              <a:rPr kumimoji="1" lang="en-US" altLang="zh-CN"/>
              <a:t>relayoutWindow</a:t>
            </a:r>
            <a:r>
              <a:rPr kumimoji="1" lang="zh-CN" altLang="en-US"/>
              <a:t>向</a:t>
            </a:r>
            <a:r>
              <a:rPr kumimoji="1" lang="en-US" altLang="zh-CN"/>
              <a:t>WMS</a:t>
            </a:r>
            <a:r>
              <a:rPr kumimoji="1" lang="zh-CN" altLang="en-US"/>
              <a:t>申请一个</a:t>
            </a:r>
            <a:r>
              <a:rPr kumimoji="1" lang="en-US" altLang="zh-CN"/>
              <a:t>surface</a:t>
            </a:r>
            <a:r>
              <a:rPr kumimoji="1" lang="zh-CN" altLang="en-US"/>
              <a:t>，有了</a:t>
            </a:r>
            <a:r>
              <a:rPr kumimoji="1" lang="en-US" altLang="zh-CN"/>
              <a:t>surface</a:t>
            </a:r>
            <a:r>
              <a:rPr kumimoji="1" lang="zh-CN" altLang="en-US"/>
              <a:t>之后，我们这些</a:t>
            </a:r>
            <a:r>
              <a:rPr kumimoji="1" lang="en-US" altLang="zh-CN"/>
              <a:t>view</a:t>
            </a:r>
            <a:r>
              <a:rPr kumimoji="1" lang="zh-CN" altLang="en-US"/>
              <a:t>控件就有了画布。画好了之后提交到</a:t>
            </a:r>
            <a:r>
              <a:rPr kumimoji="1" lang="en-US" altLang="zh-CN"/>
              <a:t>SurfaceFlinger</a:t>
            </a:r>
            <a:r>
              <a:rPr kumimoji="1" lang="zh-CN" altLang="en-US"/>
              <a:t>，合成好了写到屏幕的帧缓冲区，页面就显示出来了。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然后再往下看，这儿的</a:t>
            </a:r>
            <a:r>
              <a:rPr kumimoji="1" lang="en-US" altLang="zh-CN"/>
              <a:t>windowSession</a:t>
            </a:r>
            <a:r>
              <a:rPr kumimoji="1" lang="zh-CN" altLang="en-US"/>
              <a:t>是什么呢？是应用和</a:t>
            </a:r>
            <a:r>
              <a:rPr kumimoji="1" lang="en-US" altLang="zh-CN"/>
              <a:t>WMS</a:t>
            </a:r>
            <a:r>
              <a:rPr kumimoji="1" lang="zh-CN" altLang="en-US"/>
              <a:t>通信的</a:t>
            </a:r>
            <a:r>
              <a:rPr kumimoji="1" lang="en-US" altLang="zh-CN"/>
              <a:t>binder</a:t>
            </a:r>
            <a:r>
              <a:rPr kumimoji="1" lang="zh-CN" altLang="en-US"/>
              <a:t>句柄，</a:t>
            </a:r>
            <a:endParaRPr kumimoji="1" lang="en-US" altLang="zh-CN"/>
          </a:p>
          <a:p>
            <a:r>
              <a:rPr kumimoji="1" lang="zh-CN" altLang="en-US"/>
              <a:t>调用</a:t>
            </a:r>
            <a:r>
              <a:rPr kumimoji="1" lang="en-US" altLang="zh-CN"/>
              <a:t>addDisplay</a:t>
            </a:r>
            <a:r>
              <a:rPr kumimoji="1" lang="zh-CN" altLang="en-US"/>
              <a:t>注册本地的一个</a:t>
            </a:r>
            <a:r>
              <a:rPr kumimoji="1" lang="en-US" altLang="zh-CN"/>
              <a:t>window</a:t>
            </a:r>
            <a:r>
              <a:rPr kumimoji="1" lang="zh-CN" altLang="en-US"/>
              <a:t>相关的</a:t>
            </a:r>
            <a:r>
              <a:rPr kumimoji="1" lang="en-US" altLang="zh-CN"/>
              <a:t>binder</a:t>
            </a:r>
            <a:r>
              <a:rPr kumimoji="1" lang="zh-CN" altLang="en-US"/>
              <a:t>句柄到</a:t>
            </a:r>
            <a:r>
              <a:rPr kumimoji="1" lang="en-US" altLang="zh-CN"/>
              <a:t>WMS</a:t>
            </a:r>
            <a:r>
              <a:rPr kumimoji="1" lang="zh-CN" altLang="en-US"/>
              <a:t>，这样</a:t>
            </a:r>
            <a:r>
              <a:rPr kumimoji="1" lang="en-US" altLang="zh-CN"/>
              <a:t>ViewRootImpl</a:t>
            </a:r>
            <a:r>
              <a:rPr kumimoji="1" lang="zh-CN" altLang="en-US"/>
              <a:t>和</a:t>
            </a:r>
            <a:r>
              <a:rPr kumimoji="1" lang="en-US" altLang="zh-CN"/>
              <a:t>WMS</a:t>
            </a:r>
            <a:r>
              <a:rPr kumimoji="1" lang="zh-CN" altLang="en-US"/>
              <a:t>之间就可以双向调用了。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872F5-4473-C04C-A64D-A8C4458C731E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97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大家看一下这个图，</a:t>
            </a:r>
            <a:r>
              <a:rPr kumimoji="1" lang="en-US" altLang="zh-CN"/>
              <a:t>Activity</a:t>
            </a:r>
            <a:r>
              <a:rPr kumimoji="1" lang="zh-CN" altLang="en-US"/>
              <a:t>在启动的时候会创建一个</a:t>
            </a:r>
            <a:r>
              <a:rPr kumimoji="1" lang="en-US" altLang="zh-CN"/>
              <a:t>PhoneWindow</a:t>
            </a:r>
            <a:r>
              <a:rPr kumimoji="1" lang="zh-CN" altLang="en-US"/>
              <a:t>，这个的作用是根据配置去加载不同风格的系统布局，生成一个</a:t>
            </a:r>
            <a:r>
              <a:rPr kumimoji="1" lang="en-US" altLang="zh-CN"/>
              <a:t>DecorView</a:t>
            </a:r>
            <a:r>
              <a:rPr kumimoji="1" lang="zh-CN" altLang="en-US"/>
              <a:t>，依附于这个</a:t>
            </a:r>
            <a:r>
              <a:rPr kumimoji="1" lang="en-US" altLang="zh-CN"/>
              <a:t>PhoneWindow</a:t>
            </a:r>
            <a:r>
              <a:rPr kumimoji="1" lang="zh-CN" altLang="en-US"/>
              <a:t>。这个</a:t>
            </a:r>
            <a:r>
              <a:rPr kumimoji="1" lang="en-US" altLang="zh-CN"/>
              <a:t>DecorView</a:t>
            </a:r>
            <a:r>
              <a:rPr kumimoji="1" lang="zh-CN" altLang="en-US"/>
              <a:t>就是一个</a:t>
            </a:r>
            <a:r>
              <a:rPr kumimoji="1" lang="en-US" altLang="zh-CN"/>
              <a:t>FrameLayout</a:t>
            </a:r>
            <a:r>
              <a:rPr kumimoji="1" lang="zh-CN" altLang="en-US"/>
              <a:t>，可以看成是整个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的</a:t>
            </a:r>
            <a:r>
              <a:rPr kumimoji="1" lang="en-US" altLang="zh-CN"/>
              <a:t>root</a:t>
            </a:r>
            <a:r>
              <a:rPr kumimoji="1" lang="zh-CN" altLang="en-US"/>
              <a:t> </a:t>
            </a:r>
            <a:r>
              <a:rPr kumimoji="1" lang="en-US" altLang="zh-CN"/>
              <a:t>view</a:t>
            </a:r>
            <a:r>
              <a:rPr kumimoji="1" lang="zh-CN" altLang="en-US"/>
              <a:t>。咱们的</a:t>
            </a:r>
            <a:r>
              <a:rPr kumimoji="1" lang="en-US" altLang="zh-CN"/>
              <a:t>contentView</a:t>
            </a:r>
            <a:r>
              <a:rPr kumimoji="1" lang="zh-CN" altLang="en-US"/>
              <a:t>只是这个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其中的</a:t>
            </a:r>
            <a:endParaRPr kumimoji="1" lang="en-US" altLang="zh-CN"/>
          </a:p>
          <a:p>
            <a:r>
              <a:rPr kumimoji="1" lang="zh-CN" altLang="en-US"/>
              <a:t>一部分。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DecorView</a:t>
            </a:r>
            <a:r>
              <a:rPr kumimoji="1" lang="zh-CN" altLang="en-US"/>
              <a:t>会对应一个</a:t>
            </a:r>
            <a:r>
              <a:rPr kumimoji="1" lang="en-US" altLang="zh-CN"/>
              <a:t>ViewRootImpl</a:t>
            </a:r>
            <a:r>
              <a:rPr kumimoji="1" lang="zh-CN" altLang="en-US"/>
              <a:t>对象，这个对象会负责整个</a:t>
            </a:r>
            <a:r>
              <a:rPr kumimoji="1" lang="en-US" altLang="zh-CN"/>
              <a:t>View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r>
              <a:rPr kumimoji="1" lang="zh-CN" altLang="en-US"/>
              <a:t>的绘制流程，事件分发，以及和</a:t>
            </a:r>
            <a:r>
              <a:rPr kumimoji="1" lang="en-US" altLang="zh-CN"/>
              <a:t>WMS</a:t>
            </a:r>
            <a:r>
              <a:rPr kumimoji="1" lang="zh-CN" altLang="en-US"/>
              <a:t>通信，非常重要。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872F5-4473-C04C-A64D-A8C4458C731E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68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06234-17B5-FA44-B433-F7A7627D5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A09F4D-892A-8A4F-ABE3-8C0533C4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19D53-245E-9443-B276-C8E21309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7380-C77F-4D43-9D37-8AE9398027C2}" type="datetimeFigureOut">
              <a:t>2019/3/10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449DB-B69B-2848-9617-D838AFE8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52637-595E-284A-8A87-41B09BBC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61EE-562C-7A45-B780-364CB273AF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86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F4C22-BE2B-F546-A9FB-A4A35F16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876784-9E92-1D48-8E2C-BDA9491EC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EF011-FFC8-7F4E-96EC-2B0768E0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7380-C77F-4D43-9D37-8AE9398027C2}" type="datetimeFigureOut">
              <a:t>2019/3/10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387AF-1C7B-CE47-945C-4B67C7E9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FE180-63B1-2E42-8623-6C93D07D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61EE-562C-7A45-B780-364CB273AF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00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E179BB-A111-EB44-AAA0-65F06256D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46DC9E-8A4F-714A-8810-3A882F7AF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0A841-E0DB-C647-A60B-CC6972F5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7380-C77F-4D43-9D37-8AE9398027C2}" type="datetimeFigureOut">
              <a:t>2019/3/10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1EF6F-9E97-854D-9ECB-B259865C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5F263-AE91-2D4A-A5BD-02F7D259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61EE-562C-7A45-B780-364CB273AF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F3E0B-A9DD-EA43-BD6F-0ACE6128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AD1B9-835B-804C-BEAD-1FADCC4C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98370-B224-EB4F-8AD6-2ABD0B63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7380-C77F-4D43-9D37-8AE9398027C2}" type="datetimeFigureOut">
              <a:t>2019/3/10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8B3B5-301A-7F48-824D-7454B907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3CEF5-9896-BB46-929C-7A35D057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61EE-562C-7A45-B780-364CB273AF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57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84018-61BA-3A4A-82E9-64E2DCBE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6FDC2-23EF-C14B-A951-F7850FC3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D91FE-9E30-FC4F-87DA-47636DC6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7380-C77F-4D43-9D37-8AE9398027C2}" type="datetimeFigureOut">
              <a:t>2019/3/10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1B94E-6C17-DC49-8441-96A7E7FA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8B570-4E36-4A40-A4CB-FA9812D2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61EE-562C-7A45-B780-364CB273AF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05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E6A06-A550-4C41-9CF1-21C213E6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A370-DB53-0A4E-A7D6-44A1EBFF5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3C1535-C715-7F4D-A168-A5A94BB3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97B229-3D7A-5248-83BE-932D7F85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7380-C77F-4D43-9D37-8AE9398027C2}" type="datetimeFigureOut">
              <a:t>2019/3/10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B2726-8ECC-6348-906E-1ECBADE5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8CCC92-E678-0446-A94C-E5CFE11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61EE-562C-7A45-B780-364CB273AF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90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E2389-396F-7347-981D-7D64AC89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DBA30-D0CF-9C47-B3CD-5B7E2B35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B4949-0005-DF49-A819-29BDB6A44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D40CE-8F5B-E044-8577-C30084EE0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28C060-6508-7F4F-95A2-D32938B20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76E35-697F-694D-853D-60EB0912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7380-C77F-4D43-9D37-8AE9398027C2}" type="datetimeFigureOut">
              <a:t>2019/3/10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BE59BE-4545-0D4F-A681-5FC62F93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7049CF-3135-A045-874B-7DCE0495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61EE-562C-7A45-B780-364CB273AF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4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D8F2C-3B78-154F-B446-854A738D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7F516D-9D29-844C-8BFD-A30A9846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7380-C77F-4D43-9D37-8AE9398027C2}" type="datetimeFigureOut">
              <a:t>2019/3/10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BDC684-9945-6A4B-B7FA-AEFC0EA7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6D6F1-FF9A-CF4A-A113-B59DCBA6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61EE-562C-7A45-B780-364CB273AF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21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C9740D-A9F8-DE47-85D1-68B37EDB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7380-C77F-4D43-9D37-8AE9398027C2}" type="datetimeFigureOut">
              <a:t>2019/3/10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93C13F-E0D2-8447-845B-27F80EF1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F69F3D-6B06-C944-94C1-BAB7A4AD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61EE-562C-7A45-B780-364CB273AF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49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EABA1-10BC-F04E-ADD8-5219CBB9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85C1A-FB0B-3246-8AAF-5FC35D83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15B02-E997-3940-8FEF-50ED59B3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46416-729D-054C-A36A-4B2AA41A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7380-C77F-4D43-9D37-8AE9398027C2}" type="datetimeFigureOut">
              <a:t>2019/3/10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CED54-19BF-B14C-BDB6-E9B2E0A1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CB7D8D-79B2-0A49-B5C2-10C6FF7C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61EE-562C-7A45-B780-364CB273AF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3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EF735-80C4-4949-A60A-EAB0CB63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2EB0D4-7C59-CE48-AA59-67718C08C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0D7EA2-C431-6347-94FF-D054350D2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384F9-3918-9D4B-A4AD-3A778647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7380-C77F-4D43-9D37-8AE9398027C2}" type="datetimeFigureOut">
              <a:t>2019/3/10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271B8-844B-5E4A-9D1E-5BD18544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6F41A-4196-CC4F-BB3A-CABAE3B5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61EE-562C-7A45-B780-364CB273AF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5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ACDEBE-5568-4343-972C-37A6A682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853B9-00BC-1342-A2B6-8F4648F8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03E23-7375-A649-9932-9BE88D49C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7380-C77F-4D43-9D37-8AE9398027C2}" type="datetimeFigureOut">
              <a:t>2019/3/10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8CBA5-ED0F-E846-8943-C80F70068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38291-0FDF-D942-B3B9-867BA3203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61EE-562C-7A45-B780-364CB273AF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51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292F0-16E1-474F-9B64-85BDE078E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F2109D-3A6B-6A4D-A6D3-C9B7D7AE0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93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844471-F8CB-4A43-A0E1-B689718E745F}"/>
              </a:ext>
            </a:extLst>
          </p:cNvPr>
          <p:cNvSpPr/>
          <p:nvPr/>
        </p:nvSpPr>
        <p:spPr>
          <a:xfrm>
            <a:off x="1747026" y="1520785"/>
            <a:ext cx="8697951" cy="267765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final void </a:t>
            </a:r>
            <a:r>
              <a:rPr lang="en-US" altLang="zh-CN" sz="2400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attach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context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</a:p>
          <a:p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PhoneWindow(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.setWindowManager(...)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mWindowManager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.getWindowManager()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024944B6-2529-2241-B3DD-450FAB6364E4}"/>
              </a:ext>
            </a:extLst>
          </p:cNvPr>
          <p:cNvCxnSpPr/>
          <p:nvPr/>
        </p:nvCxnSpPr>
        <p:spPr>
          <a:xfrm>
            <a:off x="4133386" y="3429001"/>
            <a:ext cx="847493" cy="4070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3098D0-102C-7540-A1AF-6900C5E15C6E}"/>
              </a:ext>
            </a:extLst>
          </p:cNvPr>
          <p:cNvSpPr txBox="1"/>
          <p:nvPr/>
        </p:nvSpPr>
        <p:spPr>
          <a:xfrm>
            <a:off x="5010615" y="3736777"/>
            <a:ext cx="338105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WindowManagerImpl</a:t>
            </a:r>
            <a:endParaRPr kumimoji="1" lang="zh-CN" altLang="en-US" sz="2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8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B3F30D-E430-8F4E-A40A-E9AFC3B9C4EE}"/>
              </a:ext>
            </a:extLst>
          </p:cNvPr>
          <p:cNvSpPr/>
          <p:nvPr/>
        </p:nvSpPr>
        <p:spPr>
          <a:xfrm>
            <a:off x="1471962" y="350943"/>
            <a:ext cx="9248079" cy="267765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" altLang="zh-CN" sz="2400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setContentView</a:t>
            </a:r>
            <a: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layoutResID) {</a:t>
            </a:r>
            <a:br>
              <a:rPr lang="en" altLang="zh-CN" sz="2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2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mContentParent </a:t>
            </a:r>
            <a: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installDecor()</a:t>
            </a:r>
            <a:r>
              <a:rPr lang="en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b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mLayoutInflater</a:t>
            </a:r>
            <a: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.inflate(layoutResID</a:t>
            </a:r>
            <a:r>
              <a:rPr lang="en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mContentParent</a:t>
            </a:r>
            <a: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538B3C-80A0-4042-B7FA-B49437B79E3D}"/>
              </a:ext>
            </a:extLst>
          </p:cNvPr>
          <p:cNvSpPr/>
          <p:nvPr/>
        </p:nvSpPr>
        <p:spPr>
          <a:xfrm>
            <a:off x="1471962" y="3533076"/>
            <a:ext cx="9248079" cy="267765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 sz="2400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installDecor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mDecor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DecorView(getContext())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 in = 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mLayoutInflater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.inflate(layoutResource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null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mDecor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.addView(in)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mContentParent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= findViewById(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ID_ANDROID_CONTENT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A25748C-2579-7F46-9B04-20B98D638435}"/>
              </a:ext>
            </a:extLst>
          </p:cNvPr>
          <p:cNvCxnSpPr/>
          <p:nvPr/>
        </p:nvCxnSpPr>
        <p:spPr>
          <a:xfrm>
            <a:off x="3300762" y="1590908"/>
            <a:ext cx="743415" cy="194216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9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AE1062-F571-5A4C-99D1-99F90D2BF566}"/>
              </a:ext>
            </a:extLst>
          </p:cNvPr>
          <p:cNvSpPr/>
          <p:nvPr/>
        </p:nvSpPr>
        <p:spPr>
          <a:xfrm>
            <a:off x="371709" y="597457"/>
            <a:ext cx="11448585" cy="563231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final void </a:t>
            </a:r>
            <a:r>
              <a:rPr lang="en-US" altLang="zh-CN" sz="2400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handleResumeActivity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(IBinder token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ActivityClientRecord r = performResumeActivity(token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final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 a = r.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(r.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!a.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mFinished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r.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= r.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.getWindow()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 decor = r.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.getDecorView()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decor.setVisibility(View.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INVISIBLE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ViewManager wm = a.getWindowManager()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a.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mDecor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= decor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wm.addView(decor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l)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r.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.makeVisible()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C4DC69-1824-0646-B827-AD0D7100E9A6}"/>
              </a:ext>
            </a:extLst>
          </p:cNvPr>
          <p:cNvSpPr/>
          <p:nvPr/>
        </p:nvSpPr>
        <p:spPr>
          <a:xfrm>
            <a:off x="4852138" y="5782970"/>
            <a:ext cx="5194755" cy="461665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mDecor.setVisibility(View.VISIBLE);</a:t>
            </a:r>
            <a:endParaRPr lang="zh-CN" altLang="en-US" sz="2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C322924-0F81-B447-A7AC-84EF925A2DF7}"/>
              </a:ext>
            </a:extLst>
          </p:cNvPr>
          <p:cNvCxnSpPr>
            <a:cxnSpLocks/>
          </p:cNvCxnSpPr>
          <p:nvPr/>
        </p:nvCxnSpPr>
        <p:spPr>
          <a:xfrm>
            <a:off x="4252332" y="5635083"/>
            <a:ext cx="570069" cy="1478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0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7856B9-6981-9A42-955C-9058ABBA0899}"/>
              </a:ext>
            </a:extLst>
          </p:cNvPr>
          <p:cNvSpPr/>
          <p:nvPr/>
        </p:nvSpPr>
        <p:spPr>
          <a:xfrm>
            <a:off x="1293541" y="966203"/>
            <a:ext cx="9604919" cy="156966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2400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addView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(View view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ViewGroup.LayoutParams params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ViewRootImpl root = 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ViewRootImpl(view.getContext()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root.setView(view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wparams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panelParentView)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4199F1-7D7B-B147-A497-9D8111CCC7DD}"/>
              </a:ext>
            </a:extLst>
          </p:cNvPr>
          <p:cNvSpPr/>
          <p:nvPr/>
        </p:nvSpPr>
        <p:spPr>
          <a:xfrm>
            <a:off x="1293541" y="3118817"/>
            <a:ext cx="9604919" cy="267765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2400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setView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(View view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mView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= view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requestLayout()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mWindowSession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.addToDisplay(</a:t>
            </a:r>
            <a:r>
              <a:rPr lang="en-US" altLang="zh-CN" sz="24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mWindow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view.assignParent(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24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1FF585C6-EB16-B246-ACB8-10B24795BB00}"/>
              </a:ext>
            </a:extLst>
          </p:cNvPr>
          <p:cNvCxnSpPr/>
          <p:nvPr/>
        </p:nvCxnSpPr>
        <p:spPr>
          <a:xfrm>
            <a:off x="2929054" y="2066694"/>
            <a:ext cx="713679" cy="105212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7FD9A72-367C-D64B-A3B3-91BAAC78C62E}"/>
              </a:ext>
            </a:extLst>
          </p:cNvPr>
          <p:cNvCxnSpPr/>
          <p:nvPr/>
        </p:nvCxnSpPr>
        <p:spPr>
          <a:xfrm>
            <a:off x="4282068" y="4118517"/>
            <a:ext cx="71367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7DF6FA3-CE83-D949-807B-80D219B00943}"/>
              </a:ext>
            </a:extLst>
          </p:cNvPr>
          <p:cNvSpPr txBox="1"/>
          <p:nvPr/>
        </p:nvSpPr>
        <p:spPr>
          <a:xfrm>
            <a:off x="5073860" y="3872297"/>
            <a:ext cx="2605585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relayoutWindow</a:t>
            </a:r>
            <a:endParaRPr kumimoji="1" lang="zh-CN" altLang="en-US" sz="2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32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83DD84-1F83-F341-BD83-F21313FB0F92}"/>
              </a:ext>
            </a:extLst>
          </p:cNvPr>
          <p:cNvSpPr/>
          <p:nvPr/>
        </p:nvSpPr>
        <p:spPr>
          <a:xfrm>
            <a:off x="965592" y="1156054"/>
            <a:ext cx="4118517" cy="5311653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6A348F-A6E0-F44F-BDB1-D83BB7491D40}"/>
              </a:ext>
            </a:extLst>
          </p:cNvPr>
          <p:cNvSpPr txBox="1"/>
          <p:nvPr/>
        </p:nvSpPr>
        <p:spPr>
          <a:xfrm>
            <a:off x="954784" y="663612"/>
            <a:ext cx="41328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endParaRPr kumimoji="1" lang="zh-CN" altLang="en-US" sz="2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C157F5-CB53-914D-BD66-0AF60AF86569}"/>
              </a:ext>
            </a:extLst>
          </p:cNvPr>
          <p:cNvSpPr/>
          <p:nvPr/>
        </p:nvSpPr>
        <p:spPr>
          <a:xfrm>
            <a:off x="1126603" y="1373529"/>
            <a:ext cx="3796496" cy="492309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372998-6259-6748-9920-B2E75CF24CEF}"/>
              </a:ext>
            </a:extLst>
          </p:cNvPr>
          <p:cNvSpPr txBox="1"/>
          <p:nvPr/>
        </p:nvSpPr>
        <p:spPr>
          <a:xfrm>
            <a:off x="1157463" y="1388961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PhoneWindow</a:t>
            </a:r>
            <a:endParaRPr kumimoji="1"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2D52BD-AEB8-5E44-986A-77D84B472DA1}"/>
              </a:ext>
            </a:extLst>
          </p:cNvPr>
          <p:cNvSpPr/>
          <p:nvPr/>
        </p:nvSpPr>
        <p:spPr>
          <a:xfrm>
            <a:off x="1388963" y="1881403"/>
            <a:ext cx="3302643" cy="42145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9B4C7A-EBD5-574F-BCB1-C13ECE42050B}"/>
              </a:ext>
            </a:extLst>
          </p:cNvPr>
          <p:cNvSpPr txBox="1"/>
          <p:nvPr/>
        </p:nvSpPr>
        <p:spPr>
          <a:xfrm>
            <a:off x="1419113" y="1911556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DecorView</a:t>
            </a:r>
            <a:endParaRPr kumimoji="1"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39B091-FE58-A24A-B0B0-517FE29ECDAC}"/>
              </a:ext>
            </a:extLst>
          </p:cNvPr>
          <p:cNvSpPr/>
          <p:nvPr/>
        </p:nvSpPr>
        <p:spPr>
          <a:xfrm>
            <a:off x="1639337" y="2515565"/>
            <a:ext cx="2851641" cy="327177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C06901-524A-FF4D-BCF4-7932595204C0}"/>
              </a:ext>
            </a:extLst>
          </p:cNvPr>
          <p:cNvSpPr txBox="1"/>
          <p:nvPr/>
        </p:nvSpPr>
        <p:spPr>
          <a:xfrm>
            <a:off x="1666754" y="2546429"/>
            <a:ext cx="2075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ContentView</a:t>
            </a:r>
            <a:endParaRPr kumimoji="1"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E61866-921E-3A42-AC23-4776E43EDACC}"/>
              </a:ext>
            </a:extLst>
          </p:cNvPr>
          <p:cNvSpPr/>
          <p:nvPr/>
        </p:nvSpPr>
        <p:spPr>
          <a:xfrm>
            <a:off x="5555840" y="1911555"/>
            <a:ext cx="2299504" cy="3381933"/>
          </a:xfrm>
          <a:prstGeom prst="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ViewRootImpl</a:t>
            </a:r>
            <a:endParaRPr kumimoji="1"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7801CCF-6F94-5241-A436-D54AF2BA45C1}"/>
              </a:ext>
            </a:extLst>
          </p:cNvPr>
          <p:cNvCxnSpPr>
            <a:cxnSpLocks/>
          </p:cNvCxnSpPr>
          <p:nvPr/>
        </p:nvCxnSpPr>
        <p:spPr>
          <a:xfrm>
            <a:off x="4336645" y="2114309"/>
            <a:ext cx="108030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6C77DE-FE7A-7142-8750-E5F7A4400A22}"/>
              </a:ext>
            </a:extLst>
          </p:cNvPr>
          <p:cNvSpPr/>
          <p:nvPr/>
        </p:nvSpPr>
        <p:spPr>
          <a:xfrm>
            <a:off x="8847323" y="1911555"/>
            <a:ext cx="2299504" cy="3381933"/>
          </a:xfrm>
          <a:prstGeom prst="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endParaRPr kumimoji="1" lang="zh-CN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22BA2EC-39EF-5947-99B8-FFE4B85252D6}"/>
              </a:ext>
            </a:extLst>
          </p:cNvPr>
          <p:cNvCxnSpPr/>
          <p:nvPr/>
        </p:nvCxnSpPr>
        <p:spPr>
          <a:xfrm>
            <a:off x="7963378" y="3038871"/>
            <a:ext cx="82221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02E4E40-288E-8240-8E37-4397E6FEA4B6}"/>
              </a:ext>
            </a:extLst>
          </p:cNvPr>
          <p:cNvCxnSpPr>
            <a:cxnSpLocks/>
          </p:cNvCxnSpPr>
          <p:nvPr/>
        </p:nvCxnSpPr>
        <p:spPr>
          <a:xfrm flipH="1">
            <a:off x="7949645" y="3957479"/>
            <a:ext cx="83594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865</Words>
  <Application>Microsoft Macintosh PowerPoint</Application>
  <PresentationFormat>宽屏</PresentationFormat>
  <Paragraphs>52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2019-03-10T00:24:57Z</dcterms:created>
  <dcterms:modified xsi:type="dcterms:W3CDTF">2019-03-10T00:32:01Z</dcterms:modified>
</cp:coreProperties>
</file>