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59" r:id="rId6"/>
    <p:sldId id="260" r:id="rId7"/>
    <p:sldId id="283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79" r:id="rId16"/>
    <p:sldId id="289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1097"/>
  </p:normalViewPr>
  <p:slideViewPr>
    <p:cSldViewPr snapToGrid="0" snapToObjects="1">
      <p:cViewPr varScale="1">
        <p:scale>
          <a:sx n="103" d="100"/>
          <a:sy n="103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BF8F9-462A-B54B-B5C7-6960281D3442}" type="datetimeFigureOut">
              <a:t>2019/3/28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116C6-2899-8744-9880-AC464CEAD12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78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116C6-2899-8744-9880-AC464CEAD126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69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这里首先要启用</a:t>
            </a:r>
            <a:r>
              <a:rPr kumimoji="1" lang="en-US" altLang="zh-CN"/>
              <a:t>binder</a:t>
            </a:r>
            <a:r>
              <a:rPr kumimoji="1" lang="zh-CN" altLang="en-US"/>
              <a:t>机制，</a:t>
            </a:r>
            <a:r>
              <a:rPr kumimoji="1" lang="en-US" altLang="zh-CN"/>
              <a:t>ProcessState</a:t>
            </a:r>
            <a:r>
              <a:rPr kumimoji="1" lang="zh-CN" altLang="en-US"/>
              <a:t>是个进程内的单例，构造函数中会打开</a:t>
            </a:r>
            <a:r>
              <a:rPr kumimoji="1" lang="en-US" altLang="zh-CN"/>
              <a:t>binder</a:t>
            </a:r>
            <a:r>
              <a:rPr kumimoji="1" lang="zh-CN" altLang="en-US"/>
              <a:t>驱动并映射内存，然后这里会启动</a:t>
            </a:r>
            <a:r>
              <a:rPr kumimoji="1" lang="en-US" altLang="zh-CN"/>
              <a:t>binder</a:t>
            </a:r>
            <a:r>
              <a:rPr kumimoji="1" lang="zh-CN" altLang="en-US"/>
              <a:t>线程。</a:t>
            </a:r>
            <a:endParaRPr kumimoji="1" lang="en-US" altLang="zh-CN"/>
          </a:p>
          <a:p>
            <a:r>
              <a:rPr kumimoji="1" lang="zh-CN" altLang="en-US"/>
              <a:t>接下来初始化业务类</a:t>
            </a:r>
            <a:r>
              <a:rPr kumimoji="1" lang="en-US" altLang="zh-CN"/>
              <a:t>SurfaceFlinger</a:t>
            </a:r>
            <a:r>
              <a:rPr kumimoji="1" lang="zh-CN" altLang="en-US"/>
              <a:t>对象，这也是个</a:t>
            </a:r>
            <a:r>
              <a:rPr kumimoji="1" lang="en-US" altLang="zh-CN"/>
              <a:t>binder</a:t>
            </a:r>
            <a:r>
              <a:rPr kumimoji="1" lang="zh-CN" altLang="en-US"/>
              <a:t>对象。再往下走，获取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对象，然后调用</a:t>
            </a:r>
            <a:r>
              <a:rPr kumimoji="1" lang="en-US" altLang="zh-CN"/>
              <a:t>addService</a:t>
            </a:r>
            <a:r>
              <a:rPr kumimoji="1" lang="zh-CN" altLang="en-US"/>
              <a:t>给</a:t>
            </a:r>
            <a:r>
              <a:rPr kumimoji="1" lang="en-US" altLang="zh-CN"/>
              <a:t>flinger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</a:p>
          <a:p>
            <a:r>
              <a:rPr kumimoji="1" lang="zh-CN" altLang="en-US"/>
              <a:t>对象注册到</a:t>
            </a:r>
            <a:r>
              <a:rPr kumimoji="1" lang="en-US" altLang="zh-CN"/>
              <a:t>ServiceManager</a:t>
            </a:r>
            <a:r>
              <a:rPr kumimoji="1" lang="zh-CN" altLang="en-US"/>
              <a:t>中。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116C6-2899-8744-9880-AC464CEAD126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952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看怎么获取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对象的，首先看有个</a:t>
            </a:r>
            <a:r>
              <a:rPr kumimoji="1" lang="en-US" altLang="zh-CN"/>
              <a:t>gDefaultServiceManager</a:t>
            </a:r>
            <a:r>
              <a:rPr kumimoji="1" lang="zh-CN" altLang="en-US"/>
              <a:t>，这个只会初始化一次，之后就直接返回了。标红的部分是真正获取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对象的，如果没获取到，可能</a:t>
            </a:r>
            <a:r>
              <a:rPr kumimoji="1" lang="en-US" altLang="zh-CN"/>
              <a:t>serviceManager</a:t>
            </a:r>
            <a:r>
              <a:rPr kumimoji="1" lang="zh-CN" altLang="en-US"/>
              <a:t>还没来得及给自己注册到</a:t>
            </a:r>
            <a:r>
              <a:rPr kumimoji="1" lang="en-US" altLang="zh-CN"/>
              <a:t>binder</a:t>
            </a:r>
            <a:r>
              <a:rPr kumimoji="1" lang="zh-CN" altLang="en-US"/>
              <a:t>驱动。那就等一会再重新获取一下试试。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getContextObject</a:t>
            </a:r>
            <a:r>
              <a:rPr kumimoji="1" lang="zh-CN" altLang="en-US"/>
              <a:t>里面调了</a:t>
            </a:r>
            <a:r>
              <a:rPr kumimoji="1" lang="en-US" altLang="zh-CN"/>
              <a:t>getStringProxyForHandle</a:t>
            </a:r>
            <a:r>
              <a:rPr kumimoji="1" lang="zh-CN" altLang="en-US"/>
              <a:t>，查询的是</a:t>
            </a:r>
            <a:r>
              <a:rPr kumimoji="1" lang="en-US" altLang="zh-CN"/>
              <a:t>0</a:t>
            </a:r>
            <a:r>
              <a:rPr kumimoji="1" lang="zh-CN" altLang="en-US"/>
              <a:t>号</a:t>
            </a:r>
            <a:r>
              <a:rPr kumimoji="1" lang="en-US" altLang="zh-CN"/>
              <a:t>handle</a:t>
            </a:r>
            <a:r>
              <a:rPr kumimoji="1" lang="zh-CN" altLang="en-US"/>
              <a:t>值对应的</a:t>
            </a:r>
            <a:r>
              <a:rPr kumimoji="1" lang="en-US" altLang="zh-CN"/>
              <a:t>binder</a:t>
            </a:r>
            <a:r>
              <a:rPr kumimoji="1" lang="zh-CN" altLang="en-US"/>
              <a:t>引用，有点像啥呢？比如咱们要查某家公司的电话号码，你可以去打</a:t>
            </a:r>
            <a:r>
              <a:rPr kumimoji="1" lang="en-US" altLang="zh-CN"/>
              <a:t>114</a:t>
            </a:r>
            <a:r>
              <a:rPr kumimoji="1" lang="zh-CN" altLang="en-US"/>
              <a:t>咨询，这个</a:t>
            </a:r>
            <a:r>
              <a:rPr kumimoji="1" lang="en-US" altLang="zh-CN"/>
              <a:t>114</a:t>
            </a:r>
            <a:r>
              <a:rPr kumimoji="1" lang="zh-CN" altLang="en-US"/>
              <a:t>地球人都知道。这的</a:t>
            </a:r>
            <a:r>
              <a:rPr kumimoji="1" lang="en-US" altLang="zh-CN"/>
              <a:t>ServiceManager</a:t>
            </a:r>
            <a:r>
              <a:rPr kumimoji="1" lang="zh-CN" altLang="en-US"/>
              <a:t>就类似于</a:t>
            </a:r>
            <a:r>
              <a:rPr kumimoji="1" lang="en-US" altLang="zh-CN"/>
              <a:t>114</a:t>
            </a:r>
            <a:r>
              <a:rPr kumimoji="1" lang="zh-CN" altLang="en-US"/>
              <a:t>，所有的启用了</a:t>
            </a:r>
            <a:r>
              <a:rPr kumimoji="1" lang="en-US" altLang="zh-CN"/>
              <a:t>Binder</a:t>
            </a:r>
            <a:r>
              <a:rPr kumimoji="1" lang="zh-CN" altLang="en-US"/>
              <a:t>机制的进程都知道，</a:t>
            </a:r>
            <a:r>
              <a:rPr kumimoji="1" lang="en-US" altLang="zh-CN"/>
              <a:t>0</a:t>
            </a:r>
            <a:r>
              <a:rPr kumimoji="1" lang="zh-CN" altLang="en-US"/>
              <a:t>号</a:t>
            </a:r>
            <a:r>
              <a:rPr kumimoji="1" lang="en-US" altLang="zh-CN"/>
              <a:t>handle</a:t>
            </a:r>
            <a:r>
              <a:rPr kumimoji="1" lang="zh-CN" altLang="en-US"/>
              <a:t>值就对应</a:t>
            </a:r>
            <a:r>
              <a:rPr kumimoji="1" lang="en-US" altLang="zh-CN"/>
              <a:t>serviceManager</a:t>
            </a:r>
            <a:r>
              <a:rPr kumimoji="1" lang="zh-CN" altLang="en-US"/>
              <a:t>，</a:t>
            </a:r>
            <a:endParaRPr kumimoji="1" lang="en-US" altLang="zh-CN"/>
          </a:p>
          <a:p>
            <a:r>
              <a:rPr kumimoji="1" lang="zh-CN" altLang="en-US"/>
              <a:t>我要查别的系统服务只要找</a:t>
            </a:r>
            <a:r>
              <a:rPr kumimoji="1" lang="en-US" altLang="zh-CN"/>
              <a:t>0</a:t>
            </a:r>
            <a:r>
              <a:rPr kumimoji="1" lang="zh-CN" altLang="en-US"/>
              <a:t>号</a:t>
            </a:r>
            <a:r>
              <a:rPr kumimoji="1" lang="en-US" altLang="zh-CN"/>
              <a:t>handle</a:t>
            </a:r>
            <a:r>
              <a:rPr kumimoji="1" lang="zh-CN" altLang="en-US"/>
              <a:t>咨询就可以了。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咱们继续往下看</a:t>
            </a:r>
            <a:r>
              <a:rPr kumimoji="1" lang="en-US" altLang="zh-CN"/>
              <a:t>addService</a:t>
            </a:r>
            <a:r>
              <a:rPr kumimoji="1" lang="zh-CN" altLang="en-US"/>
              <a:t>，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116C6-2899-8744-9880-AC464CEAD126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133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对于</a:t>
            </a:r>
            <a:r>
              <a:rPr kumimoji="1" lang="en-US" altLang="zh-CN"/>
              <a:t>ServiceManager</a:t>
            </a:r>
            <a:r>
              <a:rPr kumimoji="1" lang="zh-CN" altLang="en-US"/>
              <a:t>来说，系统服务是</a:t>
            </a:r>
            <a:r>
              <a:rPr kumimoji="1" lang="en-US" altLang="zh-CN"/>
              <a:t>client</a:t>
            </a:r>
            <a:r>
              <a:rPr kumimoji="1" lang="zh-CN" altLang="en-US"/>
              <a:t>，持有的</a:t>
            </a:r>
            <a:r>
              <a:rPr kumimoji="1" lang="en-US" altLang="zh-CN"/>
              <a:t>binder</a:t>
            </a:r>
            <a:r>
              <a:rPr kumimoji="1" lang="zh-CN" altLang="en-US"/>
              <a:t>对象是个</a:t>
            </a:r>
            <a:r>
              <a:rPr kumimoji="1" lang="en-US" altLang="zh-CN"/>
              <a:t>Proxy</a:t>
            </a:r>
            <a:r>
              <a:rPr kumimoji="1" lang="zh-CN" altLang="en-US"/>
              <a:t>，这里给参数保存到</a:t>
            </a:r>
            <a:r>
              <a:rPr kumimoji="1" lang="en-US" altLang="zh-CN"/>
              <a:t>Parcel</a:t>
            </a:r>
            <a:r>
              <a:rPr kumimoji="1" lang="zh-CN" altLang="en-US"/>
              <a:t>中，然后</a:t>
            </a:r>
            <a:r>
              <a:rPr kumimoji="1" lang="en-US" altLang="zh-CN"/>
              <a:t>transact</a:t>
            </a:r>
            <a:r>
              <a:rPr kumimoji="1" lang="zh-CN" altLang="en-US"/>
              <a:t>出去。注意哈，这里的</a:t>
            </a:r>
            <a:r>
              <a:rPr kumimoji="1" lang="en-US" altLang="zh-CN"/>
              <a:t>binder</a:t>
            </a:r>
            <a:r>
              <a:rPr kumimoji="1" lang="zh-CN" altLang="en-US"/>
              <a:t>也能写到</a:t>
            </a:r>
            <a:r>
              <a:rPr kumimoji="1" lang="en-US" altLang="zh-CN"/>
              <a:t>parcel</a:t>
            </a:r>
            <a:r>
              <a:rPr kumimoji="1" lang="zh-CN" altLang="en-US"/>
              <a:t>里，跨进程传到对端后可以还原出这个</a:t>
            </a:r>
            <a:r>
              <a:rPr kumimoji="1" lang="en-US" altLang="zh-CN"/>
              <a:t>Binder</a:t>
            </a:r>
            <a:r>
              <a:rPr kumimoji="1" lang="zh-CN" altLang="en-US"/>
              <a:t>的，只不过那时就是个</a:t>
            </a:r>
            <a:r>
              <a:rPr kumimoji="1" lang="en-US" altLang="zh-CN"/>
              <a:t>binder</a:t>
            </a:r>
            <a:r>
              <a:rPr kumimoji="1" lang="zh-CN" altLang="en-US"/>
              <a:t>引用对象了。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remote</a:t>
            </a:r>
            <a:r>
              <a:rPr kumimoji="1" lang="zh-CN" altLang="en-US"/>
              <a:t>函数返回的是什么，返回的是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bpBinder</a:t>
            </a:r>
            <a:r>
              <a:rPr kumimoji="1" lang="zh-CN" altLang="en-US"/>
              <a:t>，这里的</a:t>
            </a:r>
            <a:r>
              <a:rPr kumimoji="1" lang="en-US" altLang="zh-CN"/>
              <a:t>transact</a:t>
            </a:r>
            <a:r>
              <a:rPr kumimoji="1" lang="zh-CN" altLang="en-US"/>
              <a:t>就是调的</a:t>
            </a:r>
            <a:r>
              <a:rPr kumimoji="1" lang="en-US" altLang="zh-CN"/>
              <a:t>bpBinder</a:t>
            </a:r>
            <a:r>
              <a:rPr kumimoji="1" lang="zh-CN" altLang="en-US"/>
              <a:t>的</a:t>
            </a:r>
            <a:r>
              <a:rPr kumimoji="1" lang="en-US" altLang="zh-CN"/>
              <a:t>transact</a:t>
            </a:r>
            <a:r>
              <a:rPr kumimoji="1" lang="zh-CN" altLang="en-US"/>
              <a:t>函数，然后又交给</a:t>
            </a:r>
            <a:r>
              <a:rPr kumimoji="1" lang="en-US" altLang="zh-CN"/>
              <a:t>IPCThreadState</a:t>
            </a:r>
            <a:r>
              <a:rPr kumimoji="1" lang="zh-CN" altLang="en-US"/>
              <a:t>的</a:t>
            </a:r>
            <a:r>
              <a:rPr kumimoji="1" lang="en-US" altLang="zh-CN"/>
              <a:t>transact</a:t>
            </a:r>
            <a:r>
              <a:rPr kumimoji="1" lang="zh-CN" altLang="en-US"/>
              <a:t>。这个</a:t>
            </a:r>
            <a:r>
              <a:rPr kumimoji="1" lang="en-US" altLang="zh-CN"/>
              <a:t>IPCThreadState</a:t>
            </a:r>
            <a:r>
              <a:rPr kumimoji="1" lang="zh-CN" altLang="en-US"/>
              <a:t>是每个</a:t>
            </a:r>
            <a:r>
              <a:rPr kumimoji="1" lang="en-US" altLang="zh-CN"/>
              <a:t>binder</a:t>
            </a:r>
            <a:r>
              <a:rPr kumimoji="1" lang="zh-CN" altLang="en-US"/>
              <a:t>线程内的单例，专门用于跟</a:t>
            </a:r>
            <a:r>
              <a:rPr kumimoji="1" lang="en-US" altLang="zh-CN"/>
              <a:t>binder</a:t>
            </a:r>
            <a:r>
              <a:rPr kumimoji="1" lang="zh-CN" altLang="en-US"/>
              <a:t>驱动交互的。注意这的</a:t>
            </a:r>
            <a:r>
              <a:rPr kumimoji="1" lang="en-US" altLang="zh-CN"/>
              <a:t>transact</a:t>
            </a:r>
            <a:r>
              <a:rPr kumimoji="1" lang="zh-CN" altLang="en-US"/>
              <a:t>参数，第一个是目标</a:t>
            </a:r>
            <a:r>
              <a:rPr kumimoji="1" lang="en-US" altLang="zh-CN"/>
              <a:t>binder</a:t>
            </a:r>
            <a:r>
              <a:rPr kumimoji="1" lang="zh-CN" altLang="en-US"/>
              <a:t>对象的</a:t>
            </a:r>
            <a:r>
              <a:rPr kumimoji="1" lang="en-US" altLang="zh-CN"/>
              <a:t>handle</a:t>
            </a:r>
            <a:r>
              <a:rPr kumimoji="1" lang="zh-CN" altLang="en-US"/>
              <a:t>值，</a:t>
            </a:r>
            <a:endParaRPr kumimoji="1" lang="en-US" altLang="zh-CN"/>
          </a:p>
          <a:p>
            <a:r>
              <a:rPr kumimoji="1" lang="zh-CN" altLang="en-US"/>
              <a:t>这里要给请求发往</a:t>
            </a:r>
            <a:r>
              <a:rPr kumimoji="1" lang="en-US" altLang="zh-CN"/>
              <a:t>serviceManager</a:t>
            </a:r>
            <a:r>
              <a:rPr kumimoji="1" lang="zh-CN" altLang="en-US"/>
              <a:t>，所以</a:t>
            </a:r>
            <a:r>
              <a:rPr kumimoji="1" lang="en-US" altLang="zh-CN"/>
              <a:t>handle</a:t>
            </a:r>
            <a:r>
              <a:rPr kumimoji="1" lang="zh-CN" altLang="en-US"/>
              <a:t>值为</a:t>
            </a:r>
            <a:r>
              <a:rPr kumimoji="1" lang="en-US" altLang="zh-CN"/>
              <a:t>0</a:t>
            </a:r>
            <a:r>
              <a:rPr kumimoji="1" lang="zh-CN" altLang="en-US"/>
              <a:t>。看到了吧，别看</a:t>
            </a:r>
            <a:r>
              <a:rPr kumimoji="1" lang="en-US" altLang="zh-CN"/>
              <a:t>binder</a:t>
            </a:r>
            <a:r>
              <a:rPr kumimoji="1" lang="zh-CN" altLang="en-US"/>
              <a:t>封装了那么多层，其实核心不过就是这个</a:t>
            </a:r>
            <a:r>
              <a:rPr kumimoji="1" lang="en-US" altLang="zh-CN"/>
              <a:t>Handle</a:t>
            </a:r>
            <a:r>
              <a:rPr kumimoji="1" lang="zh-CN" altLang="en-US"/>
              <a:t>值而已。</a:t>
            </a:r>
            <a:r>
              <a:rPr kumimoji="1" lang="en-US" altLang="zh-CN"/>
              <a:t>code</a:t>
            </a:r>
            <a:r>
              <a:rPr kumimoji="1" lang="zh-CN" altLang="en-US"/>
              <a:t>是调用的函数码，</a:t>
            </a:r>
            <a:endParaRPr kumimoji="1" lang="en-US" altLang="zh-CN"/>
          </a:p>
          <a:p>
            <a:r>
              <a:rPr kumimoji="1" lang="en-US" altLang="zh-CN"/>
              <a:t>data</a:t>
            </a:r>
            <a:r>
              <a:rPr kumimoji="1" lang="zh-CN" altLang="en-US"/>
              <a:t>就是参数，</a:t>
            </a:r>
            <a:r>
              <a:rPr kumimoji="1" lang="en-US" altLang="zh-CN"/>
              <a:t>reply</a:t>
            </a:r>
            <a:r>
              <a:rPr kumimoji="1" lang="zh-CN" altLang="en-US"/>
              <a:t>就是回复的</a:t>
            </a:r>
            <a:r>
              <a:rPr kumimoji="1" lang="en-US" altLang="zh-CN"/>
              <a:t>parcel</a:t>
            </a:r>
            <a:r>
              <a:rPr kumimoji="1" lang="zh-CN" altLang="en-US"/>
              <a:t>，</a:t>
            </a:r>
            <a:r>
              <a:rPr kumimoji="1" lang="en-US" altLang="zh-CN"/>
              <a:t>flags</a:t>
            </a:r>
            <a:r>
              <a:rPr kumimoji="1" lang="zh-CN" altLang="en-US"/>
              <a:t>就是标志，比如是不是</a:t>
            </a:r>
            <a:r>
              <a:rPr kumimoji="1" lang="en-US" altLang="zh-CN"/>
              <a:t>oneway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IPCThreadState</a:t>
            </a:r>
            <a:r>
              <a:rPr kumimoji="1" lang="zh-CN" altLang="en-US"/>
              <a:t>的</a:t>
            </a:r>
            <a:r>
              <a:rPr kumimoji="1" lang="en-US" altLang="zh-CN"/>
              <a:t>transact</a:t>
            </a:r>
            <a:r>
              <a:rPr kumimoji="1" lang="zh-CN" altLang="en-US"/>
              <a:t>就是跟</a:t>
            </a:r>
            <a:r>
              <a:rPr kumimoji="1" lang="en-US" altLang="zh-CN"/>
              <a:t>binder</a:t>
            </a:r>
            <a:r>
              <a:rPr kumimoji="1" lang="zh-CN" altLang="en-US"/>
              <a:t>驱动交互了，首先给数据写给</a:t>
            </a:r>
            <a:r>
              <a:rPr kumimoji="1" lang="en-US" altLang="zh-CN"/>
              <a:t>binder</a:t>
            </a:r>
            <a:r>
              <a:rPr kumimoji="1" lang="zh-CN" altLang="en-US"/>
              <a:t>驱动，然后等待回复。咱们就不继续往下钻了。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116C6-2899-8744-9880-AC464CEAD126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030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咱们再来看</a:t>
            </a:r>
            <a:r>
              <a:rPr kumimoji="1" lang="en-US" altLang="zh-CN"/>
              <a:t>serviceManager</a:t>
            </a:r>
            <a:r>
              <a:rPr kumimoji="1" lang="zh-CN" altLang="en-US"/>
              <a:t>是怎么处理的，</a:t>
            </a:r>
            <a:r>
              <a:rPr kumimoji="1" lang="en-US" altLang="zh-CN"/>
              <a:t>binder</a:t>
            </a:r>
            <a:r>
              <a:rPr kumimoji="1" lang="zh-CN" altLang="en-US"/>
              <a:t>驱动给请求转发到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Bn</a:t>
            </a:r>
            <a:r>
              <a:rPr kumimoji="1" lang="zh-CN" altLang="en-US"/>
              <a:t>端，在</a:t>
            </a:r>
            <a:r>
              <a:rPr kumimoji="1" lang="en-US" altLang="zh-CN"/>
              <a:t>onTransact</a:t>
            </a:r>
            <a:r>
              <a:rPr kumimoji="1" lang="zh-CN" altLang="en-US"/>
              <a:t>里处理，根据函数调用码，就是这个</a:t>
            </a:r>
            <a:r>
              <a:rPr kumimoji="1" lang="en-US" altLang="zh-CN"/>
              <a:t>switch</a:t>
            </a:r>
            <a:r>
              <a:rPr kumimoji="1" lang="zh-CN" altLang="en-US"/>
              <a:t>的</a:t>
            </a:r>
            <a:r>
              <a:rPr kumimoji="1" lang="en-US" altLang="zh-CN"/>
              <a:t>code</a:t>
            </a:r>
            <a:r>
              <a:rPr kumimoji="1" lang="zh-CN" altLang="en-US"/>
              <a:t>，先给参数读出来，包括一个</a:t>
            </a:r>
            <a:r>
              <a:rPr kumimoji="1" lang="en-US" altLang="zh-CN"/>
              <a:t>Binder</a:t>
            </a:r>
            <a:r>
              <a:rPr kumimoji="1" lang="zh-CN" altLang="en-US"/>
              <a:t>对象，然后调用本地的函数</a:t>
            </a:r>
            <a:r>
              <a:rPr kumimoji="1" lang="en-US" altLang="zh-CN"/>
              <a:t>addService</a:t>
            </a:r>
            <a:r>
              <a:rPr kumimoji="1" lang="zh-CN" altLang="en-US"/>
              <a:t>给这个</a:t>
            </a:r>
            <a:r>
              <a:rPr kumimoji="1" lang="en-US" altLang="zh-CN"/>
              <a:t>binder</a:t>
            </a:r>
            <a:r>
              <a:rPr kumimoji="1" lang="zh-CN" altLang="en-US"/>
              <a:t>对象保存起来，再往</a:t>
            </a:r>
            <a:r>
              <a:rPr kumimoji="1" lang="en-US" altLang="zh-CN"/>
              <a:t>reply</a:t>
            </a:r>
            <a:r>
              <a:rPr kumimoji="1" lang="zh-CN" altLang="en-US"/>
              <a:t>里写入一个返回值。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好了，</a:t>
            </a:r>
            <a:r>
              <a:rPr kumimoji="1" lang="en-US" altLang="zh-CN"/>
              <a:t>server</a:t>
            </a:r>
            <a:r>
              <a:rPr kumimoji="1" lang="zh-CN" altLang="en-US"/>
              <a:t>端咱们说完了，</a:t>
            </a:r>
            <a:r>
              <a:rPr kumimoji="1" lang="en-US" altLang="zh-CN"/>
              <a:t>client</a:t>
            </a:r>
            <a:r>
              <a:rPr kumimoji="1" lang="zh-CN" altLang="en-US"/>
              <a:t>端也就是应用端其实和</a:t>
            </a:r>
            <a:r>
              <a:rPr kumimoji="1" lang="en-US" altLang="zh-CN"/>
              <a:t>server</a:t>
            </a:r>
            <a:r>
              <a:rPr kumimoji="1" lang="zh-CN" altLang="en-US"/>
              <a:t>端类似，都是先通过</a:t>
            </a:r>
            <a:r>
              <a:rPr kumimoji="1" lang="en-US" altLang="zh-CN"/>
              <a:t>0</a:t>
            </a:r>
            <a:r>
              <a:rPr kumimoji="1" lang="zh-CN" altLang="en-US"/>
              <a:t>号</a:t>
            </a:r>
            <a:r>
              <a:rPr kumimoji="1" lang="en-US" altLang="zh-CN"/>
              <a:t>handle</a:t>
            </a:r>
            <a:r>
              <a:rPr kumimoji="1" lang="zh-CN" altLang="en-US"/>
              <a:t>获得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引用对象，然后给请求</a:t>
            </a:r>
            <a:endParaRPr kumimoji="1" lang="en-US" altLang="zh-CN"/>
          </a:p>
          <a:p>
            <a:r>
              <a:rPr kumimoji="1" lang="en-US" altLang="zh-CN"/>
              <a:t>transact</a:t>
            </a:r>
            <a:r>
              <a:rPr kumimoji="1" lang="zh-CN" altLang="en-US"/>
              <a:t>出去，同样是丢给了</a:t>
            </a:r>
            <a:r>
              <a:rPr kumimoji="1" lang="en-US" altLang="zh-CN"/>
              <a:t>IPCThreadState</a:t>
            </a:r>
            <a:r>
              <a:rPr kumimoji="1" lang="zh-CN" altLang="en-US"/>
              <a:t>对象。然后</a:t>
            </a:r>
            <a:r>
              <a:rPr kumimoji="1" lang="en-US" altLang="zh-CN"/>
              <a:t>ServiceManager</a:t>
            </a:r>
            <a:r>
              <a:rPr kumimoji="1" lang="zh-CN" altLang="en-US"/>
              <a:t>的</a:t>
            </a:r>
            <a:r>
              <a:rPr kumimoji="1" lang="en-US" altLang="zh-CN"/>
              <a:t>Bn</a:t>
            </a:r>
            <a:r>
              <a:rPr kumimoji="1" lang="zh-CN" altLang="en-US"/>
              <a:t>对象收到</a:t>
            </a:r>
            <a:r>
              <a:rPr kumimoji="1" lang="en-US" altLang="zh-CN"/>
              <a:t>onTransact</a:t>
            </a:r>
            <a:r>
              <a:rPr kumimoji="1" lang="zh-CN" altLang="en-US"/>
              <a:t>回调，执行</a:t>
            </a:r>
            <a:r>
              <a:rPr kumimoji="1" lang="en-US" altLang="zh-CN"/>
              <a:t>getService</a:t>
            </a:r>
            <a:r>
              <a:rPr kumimoji="1" lang="zh-CN" altLang="en-US"/>
              <a:t>函数，给</a:t>
            </a:r>
            <a:r>
              <a:rPr kumimoji="1" lang="en-US" altLang="zh-CN"/>
              <a:t>binder</a:t>
            </a:r>
            <a:r>
              <a:rPr kumimoji="1" lang="zh-CN" altLang="en-US"/>
              <a:t>写到</a:t>
            </a:r>
            <a:r>
              <a:rPr kumimoji="1" lang="en-US" altLang="zh-CN"/>
              <a:t>parcel</a:t>
            </a:r>
            <a:r>
              <a:rPr kumimoji="1" lang="zh-CN" altLang="en-US"/>
              <a:t>里返回给应用层。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116C6-2899-8744-9880-AC464CEAD126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87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我们再来看看分层架构图，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我们平时应用层涉及到跨进程调用的，都先用</a:t>
            </a:r>
            <a:r>
              <a:rPr kumimoji="1" lang="en-US" altLang="zh-CN"/>
              <a:t>AIDL</a:t>
            </a:r>
            <a:r>
              <a:rPr kumimoji="1" lang="zh-CN" altLang="en-US"/>
              <a:t>定义一个业务接口，然后编译的时候生成对应的</a:t>
            </a:r>
            <a:r>
              <a:rPr kumimoji="1" lang="en-US" altLang="zh-CN"/>
              <a:t>Java</a:t>
            </a:r>
            <a:r>
              <a:rPr kumimoji="1" lang="zh-CN" altLang="en-US"/>
              <a:t>类，这个</a:t>
            </a:r>
            <a:r>
              <a:rPr kumimoji="1" lang="en-US" altLang="zh-CN"/>
              <a:t>Java</a:t>
            </a:r>
            <a:r>
              <a:rPr kumimoji="1" lang="zh-CN" altLang="en-US"/>
              <a:t>类分两端，实体端叫</a:t>
            </a:r>
            <a:r>
              <a:rPr kumimoji="1" lang="en-US" altLang="zh-CN"/>
              <a:t>Stub</a:t>
            </a:r>
            <a:r>
              <a:rPr kumimoji="1" lang="zh-CN" altLang="en-US"/>
              <a:t>类，代理端叫</a:t>
            </a:r>
            <a:r>
              <a:rPr kumimoji="1" lang="en-US" altLang="zh-CN"/>
              <a:t>Proxy</a:t>
            </a:r>
            <a:r>
              <a:rPr kumimoji="1" lang="zh-CN" altLang="en-US"/>
              <a:t>类，这两端都实现了我们定义的业务接口。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当我们进行</a:t>
            </a:r>
            <a:r>
              <a:rPr kumimoji="1" lang="en-US" altLang="zh-CN"/>
              <a:t>Proxy</a:t>
            </a:r>
            <a:r>
              <a:rPr kumimoji="1" lang="zh-CN" altLang="en-US"/>
              <a:t>端的</a:t>
            </a:r>
            <a:r>
              <a:rPr kumimoji="1" lang="en-US" altLang="zh-CN"/>
              <a:t>IPC</a:t>
            </a:r>
            <a:r>
              <a:rPr kumimoji="1" lang="zh-CN" altLang="en-US"/>
              <a:t>调用时，其实是给请求丢给了</a:t>
            </a:r>
            <a:r>
              <a:rPr kumimoji="1" lang="en-US" altLang="zh-CN"/>
              <a:t>BinderProxy</a:t>
            </a:r>
            <a:r>
              <a:rPr kumimoji="1" lang="zh-CN" altLang="en-US"/>
              <a:t>，我们可以看成是</a:t>
            </a:r>
            <a:r>
              <a:rPr kumimoji="1" lang="en-US" altLang="zh-CN"/>
              <a:t>Binder</a:t>
            </a:r>
            <a:r>
              <a:rPr kumimoji="1" lang="zh-CN" altLang="en-US"/>
              <a:t>在</a:t>
            </a:r>
            <a:r>
              <a:rPr kumimoji="1" lang="en-US" altLang="zh-CN"/>
              <a:t>Framework</a:t>
            </a:r>
            <a:r>
              <a:rPr kumimoji="1" lang="zh-CN" altLang="en-US"/>
              <a:t>里的</a:t>
            </a:r>
            <a:r>
              <a:rPr kumimoji="1" lang="en-US" altLang="zh-CN"/>
              <a:t>Java</a:t>
            </a:r>
            <a:r>
              <a:rPr kumimoji="1" lang="zh-CN" altLang="en-US"/>
              <a:t>层，这一层的</a:t>
            </a:r>
            <a:r>
              <a:rPr kumimoji="1" lang="en-US" altLang="zh-CN"/>
              <a:t>binder</a:t>
            </a:r>
            <a:r>
              <a:rPr kumimoji="1" lang="zh-CN" altLang="en-US"/>
              <a:t>实体端对应的类就是</a:t>
            </a:r>
            <a:r>
              <a:rPr kumimoji="1" lang="en-US" altLang="zh-CN"/>
              <a:t>Binder</a:t>
            </a:r>
            <a:r>
              <a:rPr kumimoji="1" lang="zh-CN" altLang="en-US"/>
              <a:t>类。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请求继续往下走，又丢到了</a:t>
            </a:r>
            <a:r>
              <a:rPr kumimoji="1" lang="en-US" altLang="zh-CN"/>
              <a:t>binder</a:t>
            </a:r>
            <a:r>
              <a:rPr kumimoji="1" lang="zh-CN" altLang="en-US"/>
              <a:t>在</a:t>
            </a:r>
            <a:r>
              <a:rPr kumimoji="1" lang="en-US" altLang="zh-CN"/>
              <a:t>framework</a:t>
            </a:r>
            <a:r>
              <a:rPr kumimoji="1" lang="zh-CN" altLang="en-US"/>
              <a:t>里的</a:t>
            </a:r>
            <a:r>
              <a:rPr kumimoji="1" lang="en-US" altLang="zh-CN"/>
              <a:t>native</a:t>
            </a:r>
            <a:r>
              <a:rPr kumimoji="1" lang="zh-CN" altLang="en-US"/>
              <a:t>层，这一层</a:t>
            </a:r>
            <a:r>
              <a:rPr kumimoji="1" lang="en-US" altLang="zh-CN"/>
              <a:t>binder</a:t>
            </a:r>
            <a:r>
              <a:rPr kumimoji="1" lang="zh-CN" altLang="en-US"/>
              <a:t>同样分代理端和实体端，代理端是</a:t>
            </a:r>
            <a:r>
              <a:rPr kumimoji="1" lang="en-US" altLang="zh-CN"/>
              <a:t>BpBinder</a:t>
            </a:r>
            <a:r>
              <a:rPr kumimoji="1" lang="zh-CN" altLang="en-US"/>
              <a:t>，实体端是</a:t>
            </a:r>
            <a:r>
              <a:rPr kumimoji="1" lang="en-US" altLang="zh-CN"/>
              <a:t>Bbinder</a:t>
            </a:r>
            <a:r>
              <a:rPr kumimoji="1" lang="zh-CN" altLang="en-US"/>
              <a:t>。要注意一下，这个</a:t>
            </a:r>
            <a:r>
              <a:rPr kumimoji="1" lang="en-US" altLang="zh-CN"/>
              <a:t>Java</a:t>
            </a:r>
            <a:r>
              <a:rPr kumimoji="1" lang="zh-CN" altLang="en-US"/>
              <a:t>端的</a:t>
            </a:r>
            <a:r>
              <a:rPr kumimoji="1" lang="en-US" altLang="zh-CN"/>
              <a:t>binder</a:t>
            </a:r>
            <a:r>
              <a:rPr kumimoji="1" lang="zh-CN" altLang="en-US"/>
              <a:t>和</a:t>
            </a:r>
            <a:r>
              <a:rPr kumimoji="1" lang="en-US" altLang="zh-CN"/>
              <a:t>Native</a:t>
            </a:r>
            <a:r>
              <a:rPr kumimoji="1" lang="zh-CN" altLang="en-US"/>
              <a:t>端的</a:t>
            </a:r>
            <a:r>
              <a:rPr kumimoji="1" lang="en-US" altLang="zh-CN"/>
              <a:t>Binder</a:t>
            </a:r>
            <a:r>
              <a:rPr kumimoji="1" lang="zh-CN" altLang="en-US"/>
              <a:t>是互相绑定的，</a:t>
            </a:r>
            <a:endParaRPr kumimoji="1" lang="en-US" altLang="zh-CN"/>
          </a:p>
          <a:p>
            <a:r>
              <a:rPr kumimoji="1" lang="zh-CN" altLang="en-US"/>
              <a:t>很多系统服务都是这个套路，从下到上一层层封装，</a:t>
            </a:r>
            <a:r>
              <a:rPr kumimoji="1" lang="en-US" altLang="zh-CN"/>
              <a:t>java</a:t>
            </a:r>
            <a:r>
              <a:rPr kumimoji="1" lang="zh-CN" altLang="en-US"/>
              <a:t>层和</a:t>
            </a:r>
            <a:r>
              <a:rPr kumimoji="1" lang="en-US" altLang="zh-CN"/>
              <a:t>native</a:t>
            </a:r>
            <a:r>
              <a:rPr kumimoji="1" lang="zh-CN" altLang="en-US"/>
              <a:t>层对象互相绑定。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请求继续往下走，</a:t>
            </a:r>
            <a:r>
              <a:rPr kumimoji="1" lang="en-US" altLang="zh-CN"/>
              <a:t>BpBinder</a:t>
            </a:r>
            <a:r>
              <a:rPr kumimoji="1" lang="zh-CN" altLang="en-US"/>
              <a:t>通过</a:t>
            </a:r>
            <a:r>
              <a:rPr kumimoji="1" lang="en-US" altLang="zh-CN"/>
              <a:t>transact</a:t>
            </a:r>
            <a:r>
              <a:rPr kumimoji="1" lang="zh-CN" altLang="en-US"/>
              <a:t>发送请求，经过</a:t>
            </a:r>
            <a:r>
              <a:rPr kumimoji="1" lang="en-US" altLang="zh-CN"/>
              <a:t>binder</a:t>
            </a:r>
            <a:r>
              <a:rPr kumimoji="1" lang="zh-CN" altLang="en-US"/>
              <a:t>驱动转发，到</a:t>
            </a:r>
            <a:r>
              <a:rPr kumimoji="1" lang="en-US" altLang="zh-CN"/>
              <a:t>server</a:t>
            </a:r>
            <a:r>
              <a:rPr kumimoji="1" lang="zh-CN" altLang="en-US"/>
              <a:t>进程，</a:t>
            </a:r>
            <a:r>
              <a:rPr kumimoji="1" lang="en-US" altLang="zh-CN"/>
              <a:t>binder</a:t>
            </a:r>
            <a:r>
              <a:rPr kumimoji="1" lang="zh-CN" altLang="en-US"/>
              <a:t>线程中处理，执行到</a:t>
            </a:r>
            <a:r>
              <a:rPr kumimoji="1" lang="en-US" altLang="zh-CN"/>
              <a:t>onTransact</a:t>
            </a:r>
            <a:r>
              <a:rPr kumimoji="1" lang="zh-CN" altLang="en-US"/>
              <a:t>，再一层层往上传到应用层。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8388D-62ED-B243-8030-8520A7A033EB}" type="slidenum">
              <a:rPr lang="en-US" altLang="zh-CN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96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先来说说</a:t>
            </a:r>
            <a:r>
              <a:rPr kumimoji="1" lang="en-US" altLang="zh-CN"/>
              <a:t>binder</a:t>
            </a:r>
            <a:r>
              <a:rPr kumimoji="1" lang="zh-CN" altLang="en-US"/>
              <a:t>是干嘛的这个问题，总的来说是用来通信的，分两端，</a:t>
            </a:r>
            <a:r>
              <a:rPr kumimoji="1" lang="en-US" altLang="zh-CN"/>
              <a:t>client</a:t>
            </a:r>
            <a:r>
              <a:rPr kumimoji="1" lang="zh-CN" altLang="en-US"/>
              <a:t>端和</a:t>
            </a:r>
            <a:r>
              <a:rPr kumimoji="1" lang="en-US" altLang="zh-CN"/>
              <a:t>server</a:t>
            </a:r>
            <a:r>
              <a:rPr kumimoji="1" lang="zh-CN" altLang="en-US"/>
              <a:t>端，</a:t>
            </a:r>
            <a:r>
              <a:rPr kumimoji="1" lang="en-US" altLang="zh-CN"/>
              <a:t>client</a:t>
            </a:r>
            <a:r>
              <a:rPr kumimoji="1" lang="zh-CN" altLang="en-US"/>
              <a:t>和</a:t>
            </a:r>
            <a:r>
              <a:rPr kumimoji="1" lang="en-US" altLang="zh-CN"/>
              <a:t>server</a:t>
            </a:r>
            <a:r>
              <a:rPr kumimoji="1" lang="zh-CN" altLang="en-US"/>
              <a:t>可以在一个进程，也可以不在一个进程。</a:t>
            </a:r>
            <a:endParaRPr kumimoji="1" lang="en-US" altLang="zh-CN"/>
          </a:p>
          <a:p>
            <a:r>
              <a:rPr kumimoji="1" lang="en-US" altLang="zh-CN"/>
              <a:t>client</a:t>
            </a:r>
            <a:r>
              <a:rPr kumimoji="1" lang="zh-CN" altLang="en-US"/>
              <a:t>可以向</a:t>
            </a:r>
            <a:r>
              <a:rPr kumimoji="1" lang="en-US" altLang="zh-CN"/>
              <a:t>server</a:t>
            </a:r>
            <a:r>
              <a:rPr kumimoji="1" lang="zh-CN" altLang="en-US"/>
              <a:t>端发起函数调用，当然也能传输数据。这里最重要的特点就是模糊了进程的边界，不用关心对方在哪个进程。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当然，这个主要是底层封装得很好，咱们可以自己想一想，如果咱们自己来实现一套远程调用机制该怎么做？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116C6-2899-8744-9880-AC464CEAD126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3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大概就是这样哈，</a:t>
            </a:r>
            <a:r>
              <a:rPr kumimoji="1" lang="en-US" altLang="zh-CN"/>
              <a:t>client</a:t>
            </a:r>
            <a:r>
              <a:rPr kumimoji="1" lang="zh-CN" altLang="en-US"/>
              <a:t>端要调用</a:t>
            </a:r>
            <a:r>
              <a:rPr kumimoji="1" lang="en-US" altLang="zh-CN"/>
              <a:t>server</a:t>
            </a:r>
            <a:r>
              <a:rPr kumimoji="1" lang="zh-CN" altLang="en-US"/>
              <a:t>端的一个函数，首先给参数序列化到一个</a:t>
            </a:r>
            <a:r>
              <a:rPr kumimoji="1" lang="en-US" altLang="zh-CN"/>
              <a:t>buffer</a:t>
            </a:r>
            <a:r>
              <a:rPr kumimoji="1" lang="zh-CN" altLang="en-US"/>
              <a:t>，然后通过各种</a:t>
            </a:r>
            <a:r>
              <a:rPr kumimoji="1" lang="en-US" altLang="zh-CN"/>
              <a:t>linux</a:t>
            </a:r>
            <a:r>
              <a:rPr kumimoji="1" lang="zh-CN" altLang="en-US"/>
              <a:t>的跨进程通信方式给</a:t>
            </a:r>
            <a:r>
              <a:rPr kumimoji="1" lang="en-US" altLang="zh-CN"/>
              <a:t>buffer</a:t>
            </a:r>
            <a:r>
              <a:rPr kumimoji="1" lang="zh-CN" altLang="en-US"/>
              <a:t>传到</a:t>
            </a:r>
            <a:r>
              <a:rPr kumimoji="1" lang="en-US" altLang="zh-CN"/>
              <a:t>server</a:t>
            </a:r>
            <a:r>
              <a:rPr kumimoji="1" lang="zh-CN" altLang="en-US"/>
              <a:t>端，</a:t>
            </a:r>
            <a:r>
              <a:rPr kumimoji="1" lang="en-US" altLang="zh-CN"/>
              <a:t>server</a:t>
            </a:r>
            <a:r>
              <a:rPr kumimoji="1" lang="zh-CN" altLang="en-US"/>
              <a:t>端再给</a:t>
            </a:r>
            <a:r>
              <a:rPr kumimoji="1" lang="en-US" altLang="zh-CN"/>
              <a:t>buffer</a:t>
            </a:r>
            <a:r>
              <a:rPr kumimoji="1" lang="zh-CN" altLang="en-US"/>
              <a:t>反序列化还原出各个参数，再去调用相应的函数，然后给函数的返回结果再这样原路返回给</a:t>
            </a:r>
            <a:r>
              <a:rPr kumimoji="1" lang="en-US" altLang="zh-CN"/>
              <a:t>client</a:t>
            </a:r>
            <a:r>
              <a:rPr kumimoji="1" lang="zh-CN" altLang="en-US"/>
              <a:t>端。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这里要考虑几个问题，</a:t>
            </a:r>
            <a:endParaRPr kumimoji="1" lang="en-US" altLang="zh-CN"/>
          </a:p>
          <a:p>
            <a:r>
              <a:rPr kumimoji="1" lang="zh-CN" altLang="en-US"/>
              <a:t>一个是性能，这里涉及到频繁的数据来回传输，如果调用量非常大，那么性能是非常重要的，底层跨进程传输数据要尽量快。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第二个是要方便，因为</a:t>
            </a:r>
            <a:r>
              <a:rPr kumimoji="1" lang="en-US" altLang="zh-CN"/>
              <a:t>linux</a:t>
            </a:r>
            <a:r>
              <a:rPr kumimoji="1" lang="zh-CN" altLang="en-US"/>
              <a:t>只提供了最底层的数据传输通道，相当于只有个物理层，但是真正的跨进程调用涉及的事太多了。就好比我只给了你一根电话线，</a:t>
            </a:r>
            <a:endParaRPr kumimoji="1" lang="en-US" altLang="zh-CN"/>
          </a:p>
          <a:p>
            <a:r>
              <a:rPr kumimoji="1" lang="zh-CN" altLang="en-US"/>
              <a:t>我说的话你就能收到吗？确实有了电话线，就有了消息的传输通道，我不用知道你是在隔壁还是在千里之外。但是我说的话是声音，你要转成电信号才能通过电话线发出去吧，而且你要知道发给谁啊，那么多人，知道他是谁了，怎么转给他啊，这需要有个转接中心吧。而且对于接收方来说，突然电话线来了一股电流，你光凭一股电流就能感应出是谁发了什么消息么？当然不行，得首先给电信号转成声音信号吧。所以我们看到其实光有一根电话线远远不够，还有好多工作要做。我们要在</a:t>
            </a:r>
            <a:r>
              <a:rPr kumimoji="1" lang="en-US" altLang="zh-CN"/>
              <a:t>linux</a:t>
            </a:r>
            <a:r>
              <a:rPr kumimoji="1" lang="zh-CN" altLang="en-US"/>
              <a:t>提供的底层跨进程传输机制上搭建一整套协议才行，不然应用层开发太痛苦了。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第三个要安全，就像打电话，你不能说只要有电话进来我都要接吧，我还要看看来电号码对不对。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总之呢，一个完善的跨进程调用机制其实还是很复杂的，性能要好，用起来要方便，还要非常稳定，而且要安全。</a:t>
            </a:r>
            <a:r>
              <a:rPr kumimoji="1" lang="en-US" altLang="zh-CN"/>
              <a:t>binder</a:t>
            </a:r>
            <a:r>
              <a:rPr kumimoji="1" lang="zh-CN" altLang="en-US"/>
              <a:t>机制呢就是这么一款好用的工具，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116C6-2899-8744-9880-AC464CEAD126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78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首先说性能，</a:t>
            </a:r>
            <a:r>
              <a:rPr kumimoji="1" lang="en-US" altLang="zh-CN"/>
              <a:t>linux</a:t>
            </a:r>
            <a:r>
              <a:rPr kumimoji="1" lang="zh-CN" altLang="en-US"/>
              <a:t>里常用的管道，</a:t>
            </a:r>
            <a:r>
              <a:rPr kumimoji="1" lang="en-US" altLang="zh-CN"/>
              <a:t>socket</a:t>
            </a:r>
            <a:r>
              <a:rPr kumimoji="1" lang="zh-CN" altLang="en-US"/>
              <a:t>，跨进程通信因为需要内核来做中转，所以涉及到两次数据拷贝，而</a:t>
            </a:r>
            <a:r>
              <a:rPr kumimoji="1" lang="en-US" altLang="zh-CN"/>
              <a:t>Binder</a:t>
            </a:r>
            <a:r>
              <a:rPr kumimoji="1" lang="zh-CN" altLang="en-US"/>
              <a:t>给一块物理内存同时映射到内核和目标进程的虚拟地址，所以只用拷贝一次。</a:t>
            </a:r>
            <a:r>
              <a:rPr kumimoji="1" lang="en-US" altLang="zh-CN"/>
              <a:t>mmap</a:t>
            </a:r>
            <a:r>
              <a:rPr kumimoji="1" lang="zh-CN" altLang="en-US"/>
              <a:t>一次拷贝都不用，性能更好，但是不满足第二点，方便易用。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所谓的方便易用就是逻辑简单直接，不容易出什么幺蛾子，这对我们程序员来说是非常重要的哈。谁都不想写了一天代码，再花一周的时间去修各种莫名其妙的</a:t>
            </a:r>
            <a:r>
              <a:rPr kumimoji="1" lang="en-US" altLang="zh-CN"/>
              <a:t>bug</a:t>
            </a:r>
            <a:r>
              <a:rPr kumimoji="1" lang="zh-CN" altLang="en-US"/>
              <a:t>。而</a:t>
            </a:r>
            <a:r>
              <a:rPr kumimoji="1" lang="en-US" altLang="zh-CN"/>
              <a:t>mmap</a:t>
            </a:r>
            <a:r>
              <a:rPr kumimoji="1" lang="zh-CN" altLang="en-US"/>
              <a:t>就是这样的，两个进程有一块共享内存，两边都能往里面写东西，这就涉及到多线程下的同步控制，稍不留神就死锁了，还是避开为妙。所以</a:t>
            </a:r>
            <a:r>
              <a:rPr kumimoji="1" lang="en-US" altLang="zh-CN"/>
              <a:t>google</a:t>
            </a:r>
            <a:r>
              <a:rPr kumimoji="1" lang="zh-CN" altLang="en-US"/>
              <a:t>的工程师在设计</a:t>
            </a:r>
            <a:r>
              <a:rPr kumimoji="1" lang="en-US" altLang="zh-CN"/>
              <a:t>android</a:t>
            </a:r>
            <a:r>
              <a:rPr kumimoji="1" lang="zh-CN" altLang="en-US"/>
              <a:t>的时候没有首选</a:t>
            </a:r>
            <a:r>
              <a:rPr kumimoji="1" lang="en-US" altLang="zh-CN"/>
              <a:t>mmap</a:t>
            </a:r>
            <a:r>
              <a:rPr kumimoji="1" lang="zh-CN" altLang="en-US"/>
              <a:t>，而是另起炉灶，设计了</a:t>
            </a:r>
            <a:r>
              <a:rPr kumimoji="1" lang="en-US" altLang="zh-CN"/>
              <a:t>binder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再说安全，普通的</a:t>
            </a:r>
            <a:r>
              <a:rPr kumimoji="1" lang="en-US" altLang="zh-CN"/>
              <a:t>linux</a:t>
            </a:r>
            <a:r>
              <a:rPr kumimoji="1" lang="zh-CN" altLang="en-US"/>
              <a:t>的跨进程通信方式是不够安全的，你想啊，像</a:t>
            </a:r>
            <a:r>
              <a:rPr kumimoji="1" lang="en-US" altLang="zh-CN"/>
              <a:t>socket</a:t>
            </a:r>
            <a:r>
              <a:rPr kumimoji="1" lang="zh-CN" altLang="en-US"/>
              <a:t>，</a:t>
            </a:r>
            <a:r>
              <a:rPr kumimoji="1" lang="en-US" altLang="zh-CN"/>
              <a:t>ip</a:t>
            </a:r>
            <a:r>
              <a:rPr kumimoji="1" lang="zh-CN" altLang="en-US"/>
              <a:t>地址和文件名都是开放的，如果别人知道了就能来连了，或者命名管道也是，知道管道名称就能往里面写东西了，这个很容易被别人恶意利用。之所以这样，主要是因为接收方拿不到调用方可靠的身份信息，在</a:t>
            </a:r>
            <a:r>
              <a:rPr kumimoji="1" lang="en-US" altLang="zh-CN"/>
              <a:t>linux</a:t>
            </a:r>
            <a:r>
              <a:rPr kumimoji="1" lang="zh-CN" altLang="en-US"/>
              <a:t>里，这个身份信息就是进程的</a:t>
            </a:r>
            <a:r>
              <a:rPr kumimoji="1" lang="en-US" altLang="zh-CN"/>
              <a:t>uid</a:t>
            </a:r>
            <a:r>
              <a:rPr kumimoji="1" lang="zh-CN" altLang="en-US"/>
              <a:t>。传统的</a:t>
            </a:r>
            <a:r>
              <a:rPr kumimoji="1" lang="en-US" altLang="zh-CN"/>
              <a:t>Ipc</a:t>
            </a:r>
            <a:r>
              <a:rPr kumimoji="1" lang="zh-CN" altLang="en-US"/>
              <a:t>只能由用户自己往数据包里填</a:t>
            </a:r>
            <a:r>
              <a:rPr kumimoji="1" lang="en-US" altLang="zh-CN"/>
              <a:t>uid</a:t>
            </a:r>
            <a:r>
              <a:rPr kumimoji="1" lang="zh-CN" altLang="en-US"/>
              <a:t>，这个明显不可靠，可靠的身份标记只能由</a:t>
            </a:r>
            <a:r>
              <a:rPr kumimoji="1" lang="en-US" altLang="zh-CN"/>
              <a:t>IPC</a:t>
            </a:r>
            <a:r>
              <a:rPr kumimoji="1" lang="zh-CN" altLang="en-US"/>
              <a:t>机制本身在内核中添加才行。这一点</a:t>
            </a:r>
            <a:r>
              <a:rPr kumimoji="1" lang="en-US" altLang="zh-CN"/>
              <a:t>binder</a:t>
            </a:r>
            <a:r>
              <a:rPr kumimoji="1" lang="zh-CN" altLang="en-US"/>
              <a:t>做到了。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https://www.zhihu.com/question/39440766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116C6-2899-8744-9880-AC464CEAD126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06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咱们接下来看看</a:t>
            </a:r>
            <a:r>
              <a:rPr kumimoji="1" lang="en-US" altLang="zh-CN"/>
              <a:t>binder</a:t>
            </a:r>
            <a:r>
              <a:rPr kumimoji="1" lang="zh-CN" altLang="en-US"/>
              <a:t>通信架构，一共有四方参与，</a:t>
            </a:r>
            <a:r>
              <a:rPr kumimoji="1" lang="en-US" altLang="zh-CN"/>
              <a:t>client</a:t>
            </a:r>
            <a:r>
              <a:rPr kumimoji="1" lang="zh-CN" altLang="en-US"/>
              <a:t>端，</a:t>
            </a:r>
            <a:r>
              <a:rPr kumimoji="1" lang="en-US" altLang="zh-CN"/>
              <a:t>server</a:t>
            </a:r>
            <a:r>
              <a:rPr kumimoji="1" lang="zh-CN" altLang="en-US"/>
              <a:t>端，</a:t>
            </a:r>
            <a:r>
              <a:rPr kumimoji="1" lang="en-US" altLang="zh-CN"/>
              <a:t>ServiceManager</a:t>
            </a:r>
            <a:r>
              <a:rPr kumimoji="1" lang="zh-CN" altLang="en-US"/>
              <a:t>端，还有</a:t>
            </a:r>
            <a:r>
              <a:rPr kumimoji="1" lang="en-US" altLang="zh-CN"/>
              <a:t>binder</a:t>
            </a:r>
            <a:r>
              <a:rPr kumimoji="1" lang="zh-CN" altLang="en-US"/>
              <a:t>驱动端。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注意哈，只有系统服务才能注册</a:t>
            </a:r>
            <a:r>
              <a:rPr kumimoji="1" lang="en-US" altLang="zh-CN"/>
              <a:t>Binder</a:t>
            </a:r>
            <a:r>
              <a:rPr kumimoji="1" lang="zh-CN" altLang="en-US"/>
              <a:t>到</a:t>
            </a:r>
            <a:r>
              <a:rPr kumimoji="1" lang="en-US" altLang="zh-CN"/>
              <a:t>ServiceManager</a:t>
            </a:r>
            <a:r>
              <a:rPr kumimoji="1" lang="zh-CN" altLang="en-US"/>
              <a:t>，应用服务的</a:t>
            </a:r>
            <a:r>
              <a:rPr kumimoji="1" lang="en-US" altLang="zh-CN"/>
              <a:t>binder</a:t>
            </a:r>
            <a:r>
              <a:rPr kumimoji="1" lang="zh-CN" altLang="en-US"/>
              <a:t>是不能注册到</a:t>
            </a:r>
            <a:r>
              <a:rPr kumimoji="1" lang="en-US" altLang="zh-CN"/>
              <a:t>ServiceManager</a:t>
            </a:r>
            <a:r>
              <a:rPr kumimoji="1" lang="zh-CN" altLang="en-US"/>
              <a:t>的，通过不了权限验证。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这里的</a:t>
            </a:r>
            <a:r>
              <a:rPr kumimoji="1" lang="en-US" altLang="zh-CN"/>
              <a:t>ServiceManager</a:t>
            </a:r>
            <a:r>
              <a:rPr kumimoji="1" lang="zh-CN" altLang="en-US"/>
              <a:t>是一个单独的进程，</a:t>
            </a:r>
            <a:r>
              <a:rPr kumimoji="1" lang="en-US" altLang="zh-CN"/>
              <a:t>server</a:t>
            </a:r>
            <a:r>
              <a:rPr kumimoji="1" lang="zh-CN" altLang="en-US"/>
              <a:t>是系统服务，可能跑在</a:t>
            </a:r>
            <a:r>
              <a:rPr kumimoji="1" lang="en-US" altLang="zh-CN"/>
              <a:t>SystemServer</a:t>
            </a:r>
            <a:r>
              <a:rPr kumimoji="1" lang="zh-CN" altLang="en-US"/>
              <a:t>进程，也可能是单独的进程。</a:t>
            </a:r>
            <a:r>
              <a:rPr kumimoji="1" lang="en-US" altLang="zh-CN"/>
              <a:t>Client</a:t>
            </a:r>
            <a:r>
              <a:rPr kumimoji="1" lang="zh-CN" altLang="en-US"/>
              <a:t>是应用进程。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这里不论哪个进程，在启动的时候都要首先启用</a:t>
            </a:r>
            <a:r>
              <a:rPr kumimoji="1" lang="en-US" altLang="zh-CN"/>
              <a:t>binder</a:t>
            </a:r>
            <a:r>
              <a:rPr kumimoji="1" lang="zh-CN" altLang="en-US"/>
              <a:t>机制，这是</a:t>
            </a:r>
            <a:r>
              <a:rPr kumimoji="1" lang="en-US" altLang="zh-CN"/>
              <a:t>binder</a:t>
            </a:r>
            <a:r>
              <a:rPr kumimoji="1" lang="zh-CN" altLang="en-US"/>
              <a:t>通信的前提，关于怎么启用</a:t>
            </a:r>
            <a:r>
              <a:rPr kumimoji="1" lang="en-US" altLang="zh-CN"/>
              <a:t>binder</a:t>
            </a:r>
            <a:r>
              <a:rPr kumimoji="1" lang="zh-CN" altLang="en-US"/>
              <a:t>机制，我们前面的课讲过，这里回顾一下，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116C6-2899-8744-9880-AC464CEAD126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70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首先，打开</a:t>
            </a:r>
            <a:r>
              <a:rPr kumimoji="1" lang="en-US" altLang="zh-CN"/>
              <a:t>binder</a:t>
            </a:r>
            <a:r>
              <a:rPr kumimoji="1" lang="zh-CN" altLang="en-US"/>
              <a:t>驱动，这样</a:t>
            </a:r>
            <a:r>
              <a:rPr kumimoji="1" lang="en-US" altLang="zh-CN"/>
              <a:t>binder</a:t>
            </a:r>
            <a:r>
              <a:rPr kumimoji="1" lang="zh-CN" altLang="en-US"/>
              <a:t>驱动就为这个进程创建一套数据结构，用于接下来的</a:t>
            </a:r>
            <a:r>
              <a:rPr kumimoji="1" lang="en-US" altLang="zh-CN"/>
              <a:t>binder</a:t>
            </a:r>
            <a:r>
              <a:rPr kumimoji="1" lang="zh-CN" altLang="en-US"/>
              <a:t>通信。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然后将返回的描述符进行内存映射，分配内核缓冲区，接下来的</a:t>
            </a:r>
            <a:r>
              <a:rPr kumimoji="1" lang="en-US" altLang="zh-CN"/>
              <a:t>binder</a:t>
            </a:r>
            <a:r>
              <a:rPr kumimoji="1" lang="zh-CN" altLang="en-US"/>
              <a:t>通信要用到的。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最后启动</a:t>
            </a:r>
            <a:r>
              <a:rPr kumimoji="1" lang="en-US" altLang="zh-CN"/>
              <a:t>binder</a:t>
            </a:r>
            <a:r>
              <a:rPr kumimoji="1" lang="zh-CN" altLang="en-US"/>
              <a:t>线程，一方面要注册到</a:t>
            </a:r>
            <a:r>
              <a:rPr kumimoji="1" lang="en-US" altLang="zh-CN"/>
              <a:t>binder</a:t>
            </a:r>
            <a:r>
              <a:rPr kumimoji="1" lang="zh-CN" altLang="en-US"/>
              <a:t>驱动，另一方面线程进入</a:t>
            </a:r>
            <a:r>
              <a:rPr kumimoji="1" lang="en-US" altLang="zh-CN"/>
              <a:t>loop</a:t>
            </a:r>
            <a:r>
              <a:rPr kumimoji="1" lang="zh-CN" altLang="en-US"/>
              <a:t>循环，不断地跟</a:t>
            </a:r>
            <a:r>
              <a:rPr kumimoji="1" lang="en-US" altLang="zh-CN"/>
              <a:t>binder</a:t>
            </a:r>
            <a:r>
              <a:rPr kumimoji="1" lang="zh-CN" altLang="en-US"/>
              <a:t>驱动交互。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好了，启用了</a:t>
            </a:r>
            <a:r>
              <a:rPr kumimoji="1" lang="en-US" altLang="zh-CN"/>
              <a:t>binder</a:t>
            </a:r>
            <a:r>
              <a:rPr kumimoji="1" lang="zh-CN" altLang="en-US"/>
              <a:t>机制，接下来就要开始</a:t>
            </a:r>
            <a:r>
              <a:rPr kumimoji="1" lang="en-US" altLang="zh-CN"/>
              <a:t>binder</a:t>
            </a:r>
            <a:r>
              <a:rPr kumimoji="1" lang="zh-CN" altLang="en-US"/>
              <a:t>通信了。咱们从</a:t>
            </a:r>
            <a:r>
              <a:rPr kumimoji="1" lang="en-US" altLang="zh-CN"/>
              <a:t>serviceManager</a:t>
            </a:r>
            <a:r>
              <a:rPr kumimoji="1" lang="zh-CN" altLang="en-US"/>
              <a:t>说起，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116C6-2899-8744-9880-AC464CEAD126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784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</a:t>
            </a:r>
            <a:r>
              <a:rPr kumimoji="1" lang="en-US" altLang="zh-CN"/>
              <a:t>serviceManager</a:t>
            </a:r>
            <a:r>
              <a:rPr kumimoji="1" lang="zh-CN" altLang="en-US"/>
              <a:t>的入口</a:t>
            </a:r>
            <a:r>
              <a:rPr kumimoji="1" lang="en-US" altLang="zh-CN"/>
              <a:t>main</a:t>
            </a:r>
            <a:r>
              <a:rPr kumimoji="1" lang="zh-CN" altLang="en-US"/>
              <a:t>函数，首先打开</a:t>
            </a:r>
            <a:r>
              <a:rPr kumimoji="1" lang="en-US" altLang="zh-CN"/>
              <a:t>binder</a:t>
            </a:r>
            <a:r>
              <a:rPr kumimoji="1" lang="zh-CN" altLang="en-US"/>
              <a:t>驱动映射内存，然后注册成为上下文管理者，最后进入</a:t>
            </a:r>
            <a:r>
              <a:rPr kumimoji="1" lang="en-US" altLang="zh-CN"/>
              <a:t>binder</a:t>
            </a:r>
            <a:r>
              <a:rPr kumimoji="1" lang="zh-CN" altLang="en-US"/>
              <a:t> </a:t>
            </a:r>
            <a:r>
              <a:rPr kumimoji="1" lang="en-US" altLang="zh-CN"/>
              <a:t>loop</a:t>
            </a:r>
            <a:r>
              <a:rPr kumimoji="1" lang="zh-CN" altLang="en-US"/>
              <a:t>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116C6-2899-8744-9880-AC464CEAD126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350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binder_loop</a:t>
            </a:r>
            <a:r>
              <a:rPr kumimoji="1" lang="zh-CN" altLang="en-US"/>
              <a:t>里首先给当前线程注册成</a:t>
            </a:r>
            <a:r>
              <a:rPr kumimoji="1" lang="en-US" altLang="zh-CN"/>
              <a:t>binder</a:t>
            </a:r>
            <a:r>
              <a:rPr kumimoji="1" lang="zh-CN" altLang="en-US"/>
              <a:t>线程，当前线程就是进程的主线程了，这里的</a:t>
            </a:r>
            <a:r>
              <a:rPr kumimoji="1" lang="en-US" altLang="zh-CN"/>
              <a:t>BC_ENTER_LOOPER</a:t>
            </a:r>
            <a:r>
              <a:rPr kumimoji="1" lang="zh-CN" altLang="en-US"/>
              <a:t>表示当前线程可以进入</a:t>
            </a:r>
            <a:r>
              <a:rPr kumimoji="1" lang="en-US" altLang="zh-CN"/>
              <a:t>loop</a:t>
            </a:r>
            <a:r>
              <a:rPr kumimoji="1" lang="zh-CN" altLang="en-US"/>
              <a:t>循环了，下面在一个</a:t>
            </a:r>
            <a:r>
              <a:rPr kumimoji="1" lang="en-US" altLang="zh-CN"/>
              <a:t>for</a:t>
            </a:r>
            <a:r>
              <a:rPr kumimoji="1" lang="zh-CN" altLang="en-US"/>
              <a:t>循环里读取</a:t>
            </a:r>
            <a:r>
              <a:rPr kumimoji="1" lang="en-US" altLang="zh-CN"/>
              <a:t>binder</a:t>
            </a:r>
            <a:r>
              <a:rPr kumimoji="1" lang="zh-CN" altLang="en-US"/>
              <a:t>驱动的消息，然后处理消息。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注意哈，不论是读还是写，都是用的</a:t>
            </a:r>
            <a:r>
              <a:rPr kumimoji="1" lang="en-US" altLang="zh-CN"/>
              <a:t>ioctl</a:t>
            </a:r>
            <a:r>
              <a:rPr kumimoji="1" lang="zh-CN" altLang="en-US"/>
              <a:t>的</a:t>
            </a:r>
            <a:r>
              <a:rPr kumimoji="1" lang="en-US" altLang="zh-CN"/>
              <a:t>BINDER_WRITE_READ</a:t>
            </a:r>
            <a:r>
              <a:rPr kumimoji="1" lang="zh-CN" altLang="en-US"/>
              <a:t>调用。至于是读还是写，就看这个</a:t>
            </a:r>
            <a:r>
              <a:rPr kumimoji="1" lang="en-US" altLang="zh-CN"/>
              <a:t>bwr</a:t>
            </a:r>
            <a:r>
              <a:rPr kumimoji="1" lang="zh-CN" altLang="en-US"/>
              <a:t>里的</a:t>
            </a:r>
            <a:r>
              <a:rPr kumimoji="1" lang="en-US" altLang="zh-CN"/>
              <a:t>write_size</a:t>
            </a:r>
            <a:r>
              <a:rPr kumimoji="1" lang="zh-CN" altLang="en-US"/>
              <a:t>是不是大于</a:t>
            </a:r>
            <a:r>
              <a:rPr kumimoji="1" lang="en-US" altLang="zh-CN"/>
              <a:t>0</a:t>
            </a:r>
            <a:r>
              <a:rPr kumimoji="1" lang="zh-CN" altLang="en-US"/>
              <a:t>，如果是就是写。如果不是就看</a:t>
            </a:r>
            <a:r>
              <a:rPr kumimoji="1" lang="en-US" altLang="zh-CN"/>
              <a:t>read_size</a:t>
            </a:r>
            <a:r>
              <a:rPr kumimoji="1" lang="zh-CN" altLang="en-US"/>
              <a:t>是不是大于</a:t>
            </a:r>
            <a:r>
              <a:rPr kumimoji="1" lang="en-US" altLang="zh-CN"/>
              <a:t>0</a:t>
            </a:r>
            <a:r>
              <a:rPr kumimoji="1" lang="zh-CN" altLang="en-US"/>
              <a:t>，如果是就是读。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这里读出数据后，调</a:t>
            </a:r>
            <a:r>
              <a:rPr kumimoji="1" lang="en-US" altLang="zh-CN"/>
              <a:t>binder_parse</a:t>
            </a:r>
            <a:r>
              <a:rPr kumimoji="1" lang="zh-CN" altLang="en-US"/>
              <a:t>，解析数据，执行回调，比如要决定是</a:t>
            </a:r>
            <a:r>
              <a:rPr kumimoji="1" lang="en-US" altLang="zh-CN"/>
              <a:t>getService</a:t>
            </a:r>
            <a:r>
              <a:rPr kumimoji="1" lang="zh-CN" altLang="en-US"/>
              <a:t>调用，还是</a:t>
            </a:r>
            <a:r>
              <a:rPr kumimoji="1" lang="en-US" altLang="zh-CN"/>
              <a:t>addService</a:t>
            </a:r>
            <a:r>
              <a:rPr kumimoji="1" lang="zh-CN" altLang="en-US"/>
              <a:t>调用，最后再发送</a:t>
            </a:r>
            <a:r>
              <a:rPr kumimoji="1" lang="en-US" altLang="zh-CN"/>
              <a:t>reply</a:t>
            </a:r>
            <a:r>
              <a:rPr kumimoji="1" lang="zh-CN" altLang="en-US"/>
              <a:t>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116C6-2899-8744-9880-AC464CEAD126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763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咱们继续看这个图，</a:t>
            </a:r>
            <a:r>
              <a:rPr kumimoji="1" lang="en-US" altLang="zh-CN"/>
              <a:t>serviceManager</a:t>
            </a:r>
            <a:r>
              <a:rPr kumimoji="1" lang="zh-CN" altLang="en-US"/>
              <a:t>启用</a:t>
            </a:r>
            <a:r>
              <a:rPr kumimoji="1" lang="en-US" altLang="zh-CN"/>
              <a:t>binder</a:t>
            </a:r>
            <a:r>
              <a:rPr kumimoji="1" lang="zh-CN" altLang="en-US"/>
              <a:t>机制之后，就进入</a:t>
            </a:r>
            <a:r>
              <a:rPr kumimoji="1" lang="en-US" altLang="zh-CN"/>
              <a:t>loop</a:t>
            </a:r>
            <a:r>
              <a:rPr kumimoji="1" lang="zh-CN" altLang="en-US"/>
              <a:t>循环，等待</a:t>
            </a:r>
            <a:r>
              <a:rPr kumimoji="1" lang="en-US" altLang="zh-CN"/>
              <a:t>client</a:t>
            </a:r>
            <a:r>
              <a:rPr kumimoji="1" lang="zh-CN" altLang="en-US"/>
              <a:t>和</a:t>
            </a:r>
            <a:r>
              <a:rPr kumimoji="1" lang="en-US" altLang="zh-CN"/>
              <a:t>server</a:t>
            </a:r>
            <a:r>
              <a:rPr kumimoji="1" lang="zh-CN" altLang="en-US"/>
              <a:t>的造访了，</a:t>
            </a:r>
            <a:r>
              <a:rPr kumimoji="1" lang="en-US" altLang="zh-CN"/>
              <a:t>server</a:t>
            </a:r>
            <a:r>
              <a:rPr kumimoji="1" lang="zh-CN" altLang="en-US"/>
              <a:t>端是系统服务，</a:t>
            </a:r>
            <a:r>
              <a:rPr kumimoji="1" lang="en-US" altLang="zh-CN"/>
              <a:t>client</a:t>
            </a:r>
            <a:r>
              <a:rPr kumimoji="1" lang="zh-CN" altLang="en-US"/>
              <a:t>端一般是应用程序，系统服务启动完毕之后才是应用启动。</a:t>
            </a:r>
            <a:endParaRPr kumimoji="1" lang="en-US" altLang="zh-CN"/>
          </a:p>
          <a:p>
            <a:r>
              <a:rPr kumimoji="1" lang="zh-CN" altLang="en-US"/>
              <a:t>所以这里是</a:t>
            </a:r>
            <a:r>
              <a:rPr kumimoji="1" lang="en-US" altLang="zh-CN"/>
              <a:t>server</a:t>
            </a:r>
            <a:r>
              <a:rPr kumimoji="1" lang="zh-CN" altLang="en-US"/>
              <a:t>端先和</a:t>
            </a:r>
            <a:r>
              <a:rPr kumimoji="1" lang="en-US" altLang="zh-CN"/>
              <a:t>serviceManager</a:t>
            </a:r>
            <a:r>
              <a:rPr kumimoji="1" lang="zh-CN" altLang="en-US"/>
              <a:t>交互，</a:t>
            </a:r>
            <a:r>
              <a:rPr kumimoji="1" lang="en-US" altLang="zh-CN"/>
              <a:t>server</a:t>
            </a:r>
            <a:r>
              <a:rPr kumimoji="1" lang="zh-CN" altLang="en-US"/>
              <a:t>启动时要注册</a:t>
            </a:r>
            <a:r>
              <a:rPr kumimoji="1" lang="en-US" altLang="zh-CN"/>
              <a:t>binder</a:t>
            </a:r>
            <a:r>
              <a:rPr kumimoji="1" lang="zh-CN" altLang="en-US"/>
              <a:t>句柄到</a:t>
            </a:r>
            <a:r>
              <a:rPr kumimoji="1" lang="en-US" altLang="zh-CN"/>
              <a:t>serviceManager</a:t>
            </a:r>
            <a:r>
              <a:rPr kumimoji="1" lang="zh-CN" altLang="en-US"/>
              <a:t>，我们来看看代码吧，就以一个系统服务</a:t>
            </a:r>
            <a:r>
              <a:rPr kumimoji="1" lang="en-US" altLang="zh-CN"/>
              <a:t>surfaceFlinger</a:t>
            </a:r>
            <a:r>
              <a:rPr kumimoji="1" lang="zh-CN" altLang="en-US"/>
              <a:t>为例，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116C6-2899-8744-9880-AC464CEAD126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74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2DDD-621D-C54A-B366-1D24ED09753E}" type="datetimeFigureOut">
              <a:t>2019/3/28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662-F0A0-864B-9E2A-C29900288EA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2DDD-621D-C54A-B366-1D24ED09753E}" type="datetimeFigureOut">
              <a:t>2019/3/28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662-F0A0-864B-9E2A-C29900288EA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98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2DDD-621D-C54A-B366-1D24ED09753E}" type="datetimeFigureOut">
              <a:t>2019/3/28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662-F0A0-864B-9E2A-C29900288EA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81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2DDD-621D-C54A-B366-1D24ED09753E}" type="datetimeFigureOut">
              <a:t>2019/3/28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662-F0A0-864B-9E2A-C29900288EA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78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2DDD-621D-C54A-B366-1D24ED09753E}" type="datetimeFigureOut">
              <a:t>2019/3/28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662-F0A0-864B-9E2A-C29900288EA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17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2DDD-621D-C54A-B366-1D24ED09753E}" type="datetimeFigureOut">
              <a:t>2019/3/28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662-F0A0-864B-9E2A-C29900288EA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42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2DDD-621D-C54A-B366-1D24ED09753E}" type="datetimeFigureOut">
              <a:t>2019/3/28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662-F0A0-864B-9E2A-C29900288EA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25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2DDD-621D-C54A-B366-1D24ED09753E}" type="datetimeFigureOut">
              <a:t>2019/3/28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662-F0A0-864B-9E2A-C29900288EA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47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2DDD-621D-C54A-B366-1D24ED09753E}" type="datetimeFigureOut">
              <a:t>2019/3/28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662-F0A0-864B-9E2A-C29900288EA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59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2DDD-621D-C54A-B366-1D24ED09753E}" type="datetimeFigureOut">
              <a:t>2019/3/28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662-F0A0-864B-9E2A-C29900288EA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24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2DDD-621D-C54A-B366-1D24ED09753E}" type="datetimeFigureOut">
              <a:t>2019/3/28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662-F0A0-864B-9E2A-C29900288EA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48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42DDD-621D-C54A-B366-1D24ED09753E}" type="datetimeFigureOut">
              <a:t>2019/3/28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6662-F0A0-864B-9E2A-C29900288EA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24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4054D-0D7B-5245-A244-316B8540F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谈谈你对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的理解</a:t>
            </a:r>
          </a:p>
        </p:txBody>
      </p:sp>
    </p:spTree>
    <p:extLst>
      <p:ext uri="{BB962C8B-B14F-4D97-AF65-F5344CB8AC3E}">
        <p14:creationId xmlns:p14="http://schemas.microsoft.com/office/powerpoint/2010/main" val="3549882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B3FAABC-8475-F547-9354-5BD9D5B1B662}"/>
              </a:ext>
            </a:extLst>
          </p:cNvPr>
          <p:cNvGrpSpPr/>
          <p:nvPr/>
        </p:nvGrpSpPr>
        <p:grpSpPr>
          <a:xfrm>
            <a:off x="751970" y="708226"/>
            <a:ext cx="7640060" cy="3727048"/>
            <a:chOff x="751970" y="1180618"/>
            <a:chExt cx="7640060" cy="372704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425A021-F708-E64A-801C-5112444AF325}"/>
                </a:ext>
              </a:extLst>
            </p:cNvPr>
            <p:cNvSpPr/>
            <p:nvPr/>
          </p:nvSpPr>
          <p:spPr>
            <a:xfrm>
              <a:off x="751970" y="2025571"/>
              <a:ext cx="1972800" cy="10532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Client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4E1BED-F933-174B-ACAA-9709F94C76AD}"/>
                </a:ext>
              </a:extLst>
            </p:cNvPr>
            <p:cNvSpPr/>
            <p:nvPr/>
          </p:nvSpPr>
          <p:spPr>
            <a:xfrm>
              <a:off x="3585258" y="2025571"/>
              <a:ext cx="1972800" cy="10532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Server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A75880C-9F6F-574D-8C20-0D1B7FE5FD61}"/>
                </a:ext>
              </a:extLst>
            </p:cNvPr>
            <p:cNvSpPr/>
            <p:nvPr/>
          </p:nvSpPr>
          <p:spPr>
            <a:xfrm>
              <a:off x="6418547" y="2025571"/>
              <a:ext cx="1973483" cy="10532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ServiceManager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62C9E82-762A-6C48-AA3B-B93D8A66A46D}"/>
                </a:ext>
              </a:extLst>
            </p:cNvPr>
            <p:cNvSpPr/>
            <p:nvPr/>
          </p:nvSpPr>
          <p:spPr>
            <a:xfrm>
              <a:off x="751970" y="4190036"/>
              <a:ext cx="7640060" cy="7176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binder</a:t>
              </a:r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驱动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0C02EBA9-389B-AC40-9FAD-0F99B5CA809E}"/>
                </a:ext>
              </a:extLst>
            </p:cNvPr>
            <p:cNvCxnSpPr/>
            <p:nvPr/>
          </p:nvCxnSpPr>
          <p:spPr>
            <a:xfrm flipV="1">
              <a:off x="6991109" y="3078867"/>
              <a:ext cx="0" cy="405114"/>
            </a:xfrm>
            <a:prstGeom prst="straightConnector1">
              <a:avLst/>
            </a:prstGeom>
            <a:ln w="1905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>
              <a:extLst>
                <a:ext uri="{FF2B5EF4-FFF2-40B4-BE49-F238E27FC236}">
                  <a16:creationId xmlns:a16="http://schemas.microsoft.com/office/drawing/2014/main" id="{98D41496-3863-4D42-AEEB-55C73EF2A3BC}"/>
                </a:ext>
              </a:extLst>
            </p:cNvPr>
            <p:cNvCxnSpPr/>
            <p:nvPr/>
          </p:nvCxnSpPr>
          <p:spPr>
            <a:xfrm>
              <a:off x="5023413" y="3078867"/>
              <a:ext cx="1979271" cy="416688"/>
            </a:xfrm>
            <a:prstGeom prst="bentConnector3">
              <a:avLst>
                <a:gd name="adj1" fmla="val 292"/>
              </a:avLst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34E6DBA-EC3F-984A-B5F8-A4999F87E18A}"/>
                </a:ext>
              </a:extLst>
            </p:cNvPr>
            <p:cNvSpPr txBox="1"/>
            <p:nvPr/>
          </p:nvSpPr>
          <p:spPr>
            <a:xfrm>
              <a:off x="5393804" y="31135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注册服务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383AD8BF-90ED-6946-B97E-83F114EB9CD1}"/>
                </a:ext>
              </a:extLst>
            </p:cNvPr>
            <p:cNvCxnSpPr>
              <a:cxnSpLocks/>
            </p:cNvCxnSpPr>
            <p:nvPr/>
          </p:nvCxnSpPr>
          <p:spPr>
            <a:xfrm>
              <a:off x="7419375" y="1557384"/>
              <a:ext cx="0" cy="468187"/>
            </a:xfrm>
            <a:prstGeom prst="straightConnector1">
              <a:avLst/>
            </a:prstGeom>
            <a:ln w="1905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>
              <a:extLst>
                <a:ext uri="{FF2B5EF4-FFF2-40B4-BE49-F238E27FC236}">
                  <a16:creationId xmlns:a16="http://schemas.microsoft.com/office/drawing/2014/main" id="{6AB28313-6B6E-0745-876C-AAD7CB033765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rot="5400000" flipH="1" flipV="1">
              <a:off x="4359386" y="-1036343"/>
              <a:ext cx="440898" cy="5682931"/>
            </a:xfrm>
            <a:prstGeom prst="bentConnector2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A24DB55-CAEE-EA4A-893E-8CEB73F8FD74}"/>
                </a:ext>
              </a:extLst>
            </p:cNvPr>
            <p:cNvSpPr txBox="1"/>
            <p:nvPr/>
          </p:nvSpPr>
          <p:spPr>
            <a:xfrm>
              <a:off x="3773346" y="11806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获取服务</a:t>
              </a: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3FF2F388-F8A3-A94E-B37D-80CBBC453545}"/>
                </a:ext>
              </a:extLst>
            </p:cNvPr>
            <p:cNvCxnSpPr/>
            <p:nvPr/>
          </p:nvCxnSpPr>
          <p:spPr>
            <a:xfrm flipV="1">
              <a:off x="3902596" y="3092370"/>
              <a:ext cx="0" cy="405114"/>
            </a:xfrm>
            <a:prstGeom prst="straightConnector1">
              <a:avLst/>
            </a:prstGeom>
            <a:ln w="1905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>
              <a:extLst>
                <a:ext uri="{FF2B5EF4-FFF2-40B4-BE49-F238E27FC236}">
                  <a16:creationId xmlns:a16="http://schemas.microsoft.com/office/drawing/2014/main" id="{ECA49174-8860-7444-AE91-BB0816DCA655}"/>
                </a:ext>
              </a:extLst>
            </p:cNvPr>
            <p:cNvCxnSpPr/>
            <p:nvPr/>
          </p:nvCxnSpPr>
          <p:spPr>
            <a:xfrm>
              <a:off x="1934900" y="3092370"/>
              <a:ext cx="1979271" cy="416688"/>
            </a:xfrm>
            <a:prstGeom prst="bentConnector3">
              <a:avLst>
                <a:gd name="adj1" fmla="val 292"/>
              </a:avLst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D1F57C2-F557-D74B-B3F2-E3A02BEE2497}"/>
                </a:ext>
              </a:extLst>
            </p:cNvPr>
            <p:cNvSpPr txBox="1"/>
            <p:nvPr/>
          </p:nvSpPr>
          <p:spPr>
            <a:xfrm>
              <a:off x="2305291" y="31270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调用服务</a:t>
              </a: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8697FB58-E4AA-A14A-80AC-03FB56CC34DA}"/>
                </a:ext>
              </a:extLst>
            </p:cNvPr>
            <p:cNvCxnSpPr/>
            <p:nvPr/>
          </p:nvCxnSpPr>
          <p:spPr>
            <a:xfrm>
              <a:off x="1423686" y="3113590"/>
              <a:ext cx="0" cy="995423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E45D99E-ED60-174C-85E7-3E86B87CA451}"/>
                </a:ext>
              </a:extLst>
            </p:cNvPr>
            <p:cNvCxnSpPr/>
            <p:nvPr/>
          </p:nvCxnSpPr>
          <p:spPr>
            <a:xfrm>
              <a:off x="4572000" y="3114461"/>
              <a:ext cx="0" cy="995423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218AAF91-9BCF-054F-83A6-85B7BC86DD83}"/>
                </a:ext>
              </a:extLst>
            </p:cNvPr>
            <p:cNvCxnSpPr/>
            <p:nvPr/>
          </p:nvCxnSpPr>
          <p:spPr>
            <a:xfrm>
              <a:off x="7421301" y="3113590"/>
              <a:ext cx="0" cy="995423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218B888-1289-8349-A2C1-D44EC6D2A4A9}"/>
                </a:ext>
              </a:extLst>
            </p:cNvPr>
            <p:cNvSpPr txBox="1"/>
            <p:nvPr/>
          </p:nvSpPr>
          <p:spPr>
            <a:xfrm>
              <a:off x="752351" y="349608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ioctl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7A0D113-8F23-2647-9FA5-4A20D32B699B}"/>
                </a:ext>
              </a:extLst>
            </p:cNvPr>
            <p:cNvSpPr txBox="1"/>
            <p:nvPr/>
          </p:nvSpPr>
          <p:spPr>
            <a:xfrm>
              <a:off x="3898784" y="348311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ioctl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5B93693-3D9D-E24B-8EA0-1C9669FC9E68}"/>
                </a:ext>
              </a:extLst>
            </p:cNvPr>
            <p:cNvSpPr txBox="1"/>
            <p:nvPr/>
          </p:nvSpPr>
          <p:spPr>
            <a:xfrm>
              <a:off x="6757102" y="348311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ioctl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58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241B63-8EAB-3D4E-9433-1B6C67F99E2C}"/>
              </a:ext>
            </a:extLst>
          </p:cNvPr>
          <p:cNvSpPr/>
          <p:nvPr/>
        </p:nvSpPr>
        <p:spPr>
          <a:xfrm>
            <a:off x="240957" y="448092"/>
            <a:ext cx="8662086" cy="424731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main(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int, char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**)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sp&lt;ProcessState&gt; ps(ProcessState::self())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ps-&gt;startThreadPool()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sp&lt;SurfaceFlinger&gt; flinger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SurfaceFlinger()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flinger-&gt;init()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sp&lt;IServiceManager&gt; sm(defaultServiceManager())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sm-&gt;addService(String16(SurfaceFlinger::getServiceName())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flinger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false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flinger-&gt;run()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19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E034ACB-7190-AF4C-A272-BA0A14683A4A}"/>
              </a:ext>
            </a:extLst>
          </p:cNvPr>
          <p:cNvSpPr/>
          <p:nvPr/>
        </p:nvSpPr>
        <p:spPr>
          <a:xfrm>
            <a:off x="80319" y="448092"/>
            <a:ext cx="8983362" cy="424731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sp&lt;IServiceManager&gt; defaultServiceManager()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(gDefaultServiceManager != NULL)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gDefaultServiceManager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AutoMutex _l(gDefaultServiceManagerLock)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while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(gDefaultServiceManager == NULL)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gDefaultServiceManager = interface_cast&lt;IServiceManager&gt;(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ProcessState::self()-&gt;getContextObject(NULL))</a:t>
            </a:r>
            <a:r>
              <a:rPr lang="en-US" altLang="zh-CN" b="1">
                <a:solidFill>
                  <a:srgbClr val="C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(gDefaultServiceManager == NULL)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sleep(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gDefaultServiceManager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C7ABF1-3CF9-2646-93F0-5DBC5D6A2BCC}"/>
              </a:ext>
            </a:extLst>
          </p:cNvPr>
          <p:cNvSpPr/>
          <p:nvPr/>
        </p:nvSpPr>
        <p:spPr>
          <a:xfrm>
            <a:off x="4239262" y="3400338"/>
            <a:ext cx="3329822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getStrongProxyForHandle(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855F76A-2CC2-6E44-861C-70D93E87A9F7}"/>
              </a:ext>
            </a:extLst>
          </p:cNvPr>
          <p:cNvCxnSpPr>
            <a:cxnSpLocks/>
          </p:cNvCxnSpPr>
          <p:nvPr/>
        </p:nvCxnSpPr>
        <p:spPr>
          <a:xfrm>
            <a:off x="5511114" y="2730843"/>
            <a:ext cx="0" cy="64478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9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0DEE718-5617-F14B-B6AA-FC82054A80CD}"/>
              </a:ext>
            </a:extLst>
          </p:cNvPr>
          <p:cNvSpPr/>
          <p:nvPr/>
        </p:nvSpPr>
        <p:spPr>
          <a:xfrm>
            <a:off x="61784" y="105197"/>
            <a:ext cx="9020432" cy="258532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addService(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const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String16&amp; 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const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sp&lt;IBinder&gt;&amp; service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Parcel data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reply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data.writeInterfaceToken(IServiceManager::getInterfaceDescriptor())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data.writeString16(name)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data.writeStrongBinder(service)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data.writeInt32(allowIsolated ?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err = remote()-&gt;transact(ADD_SERVICE_TRANSACTION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&amp;reply)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err == NO_ERROR ? reply.readExceptionCode() : err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DAA5BA-9DEB-7743-82AF-F44D6E59367B}"/>
              </a:ext>
            </a:extLst>
          </p:cNvPr>
          <p:cNvSpPr/>
          <p:nvPr/>
        </p:nvSpPr>
        <p:spPr>
          <a:xfrm>
            <a:off x="667265" y="2829353"/>
            <a:ext cx="7401698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IPCThreadState::self()-&gt;transact(mHandle</a:t>
            </a:r>
            <a:r>
              <a:rPr lang="en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lang="en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en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reply</a:t>
            </a:r>
            <a:r>
              <a:rPr lang="en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flags)</a:t>
            </a:r>
            <a:r>
              <a:rPr lang="en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DD511FC-9AE1-FC4F-8A9B-6CC77DFBF204}"/>
              </a:ext>
            </a:extLst>
          </p:cNvPr>
          <p:cNvCxnSpPr/>
          <p:nvPr/>
        </p:nvCxnSpPr>
        <p:spPr>
          <a:xfrm>
            <a:off x="3484605" y="2051222"/>
            <a:ext cx="172995" cy="75376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5F3DD28-954C-CD45-AA93-F05AD2854AA4}"/>
              </a:ext>
            </a:extLst>
          </p:cNvPr>
          <p:cNvSpPr/>
          <p:nvPr/>
        </p:nvSpPr>
        <p:spPr>
          <a:xfrm>
            <a:off x="61784" y="3544329"/>
            <a:ext cx="9020432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IPCThreadState::transact(int32_t handle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writeTransactionData(BC_TRANSACTION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flags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NULL)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waitForResponse(reply)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err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E371D30-2CD0-1A45-AB33-719687445136}"/>
              </a:ext>
            </a:extLst>
          </p:cNvPr>
          <p:cNvCxnSpPr/>
          <p:nvPr/>
        </p:nvCxnSpPr>
        <p:spPr>
          <a:xfrm flipH="1">
            <a:off x="3484605" y="3198685"/>
            <a:ext cx="259492" cy="43420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02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EE42D5-1BEB-3A47-B876-F85EFF443356}"/>
              </a:ext>
            </a:extLst>
          </p:cNvPr>
          <p:cNvSpPr/>
          <p:nvPr/>
        </p:nvSpPr>
        <p:spPr>
          <a:xfrm>
            <a:off x="858794" y="586591"/>
            <a:ext cx="7426412" cy="397031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BnServiceManager::onTransact(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uint32_t code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const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Parcel&amp; data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Parcel* reply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uint32_t flags) {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switch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(code)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case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ADD_SERVICE_TRANSACTION: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CHECK_INTERFACE(IServiceManager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reply)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String16 which = data.readString16()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sp&lt;IBinder&gt; b = data.readStrongBinder()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status_t err = addService(which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reply-&gt;writeInt32(err)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NO_ERROR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break;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27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47A81D8-5CCC-C743-9B92-8DA7FF35ADA4}"/>
              </a:ext>
            </a:extLst>
          </p:cNvPr>
          <p:cNvGrpSpPr/>
          <p:nvPr/>
        </p:nvGrpSpPr>
        <p:grpSpPr>
          <a:xfrm>
            <a:off x="713151" y="228834"/>
            <a:ext cx="7717698" cy="4679680"/>
            <a:chOff x="713151" y="228834"/>
            <a:chExt cx="7717698" cy="4679680"/>
          </a:xfrm>
        </p:grpSpPr>
        <p:sp>
          <p:nvSpPr>
            <p:cNvPr id="7" name="圆角矩形 6"/>
            <p:cNvSpPr/>
            <p:nvPr/>
          </p:nvSpPr>
          <p:spPr>
            <a:xfrm>
              <a:off x="1125745" y="736008"/>
              <a:ext cx="2766848" cy="50843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Proxy</a:t>
              </a:r>
              <a:endPara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41964" y="569054"/>
              <a:ext cx="6479628" cy="851338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267024" y="736007"/>
              <a:ext cx="2766848" cy="50843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Stub</a:t>
              </a:r>
              <a:endPara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125745" y="1902656"/>
              <a:ext cx="2766848" cy="50843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BinderProxy</a:t>
              </a:r>
              <a:endPara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41964" y="1735701"/>
              <a:ext cx="6479628" cy="851338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267024" y="1902654"/>
              <a:ext cx="2766848" cy="50843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Binder</a:t>
              </a:r>
              <a:endPara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125745" y="3069303"/>
              <a:ext cx="2766848" cy="50843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BpBinder</a:t>
              </a:r>
              <a:endParaRPr kumimoji="1"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41964" y="2902350"/>
              <a:ext cx="6479628" cy="851338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267024" y="3069303"/>
              <a:ext cx="2766848" cy="50843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BBinder</a:t>
              </a:r>
              <a:endPara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452696" y="79401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452395" y="1949090"/>
              <a:ext cx="693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endPara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52696" y="3127313"/>
              <a:ext cx="978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Native</a:t>
              </a:r>
              <a:endPara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841964" y="4435548"/>
              <a:ext cx="6479628" cy="47296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binder</a:t>
              </a:r>
              <a:r>
                <a:rPr kumimoji="1"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驱动</a:t>
              </a: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2414574" y="3802666"/>
              <a:ext cx="189186" cy="587269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27" name="下箭头 26"/>
            <p:cNvSpPr/>
            <p:nvPr/>
          </p:nvSpPr>
          <p:spPr>
            <a:xfrm rot="10800000">
              <a:off x="5555853" y="3799303"/>
              <a:ext cx="189186" cy="587269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44639" y="3918957"/>
              <a:ext cx="1162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</a:t>
              </a:r>
              <a:endPara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674093" y="3918957"/>
              <a:ext cx="14847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ontransact</a:t>
              </a:r>
              <a:endPara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2414574" y="1373669"/>
              <a:ext cx="189186" cy="478302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2412174" y="2527384"/>
              <a:ext cx="189186" cy="478302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33" name="下箭头 32"/>
            <p:cNvSpPr/>
            <p:nvPr/>
          </p:nvSpPr>
          <p:spPr>
            <a:xfrm rot="10800000">
              <a:off x="5555852" y="1373669"/>
              <a:ext cx="189186" cy="478302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35" name="下箭头 34"/>
            <p:cNvSpPr/>
            <p:nvPr/>
          </p:nvSpPr>
          <p:spPr>
            <a:xfrm rot="10800000">
              <a:off x="5555852" y="2527384"/>
              <a:ext cx="189186" cy="478302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EB9D8A3-8384-CE4B-97F7-B6B1CE5EEF44}"/>
                </a:ext>
              </a:extLst>
            </p:cNvPr>
            <p:cNvSpPr/>
            <p:nvPr/>
          </p:nvSpPr>
          <p:spPr>
            <a:xfrm>
              <a:off x="713151" y="234986"/>
              <a:ext cx="3264060" cy="3683971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D20E7EE-FFA7-0140-BD73-D88B348C3880}"/>
                </a:ext>
              </a:extLst>
            </p:cNvPr>
            <p:cNvSpPr/>
            <p:nvPr/>
          </p:nvSpPr>
          <p:spPr>
            <a:xfrm>
              <a:off x="4171570" y="234986"/>
              <a:ext cx="3264060" cy="3683971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328D4ED-0807-3048-824C-459287FFC679}"/>
                </a:ext>
              </a:extLst>
            </p:cNvPr>
            <p:cNvSpPr txBox="1"/>
            <p:nvPr/>
          </p:nvSpPr>
          <p:spPr>
            <a:xfrm>
              <a:off x="713151" y="245488"/>
              <a:ext cx="821059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Client</a:t>
              </a:r>
              <a:endPara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973B55E-D073-6547-A773-E762CA14395F}"/>
                </a:ext>
              </a:extLst>
            </p:cNvPr>
            <p:cNvSpPr txBox="1"/>
            <p:nvPr/>
          </p:nvSpPr>
          <p:spPr>
            <a:xfrm>
              <a:off x="4171570" y="228834"/>
              <a:ext cx="887294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Server</a:t>
              </a:r>
              <a:endPara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04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EB1B0-F4BE-B147-8DBD-6C125938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谈谈你对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A56D6-4ED8-3B40-AA21-C65836295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是干嘛的？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为什么选择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作为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IPC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通信机制？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绘制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通信架构图，讲述原理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2567D4-F522-B340-AC01-F4B6B240D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46" y="2873702"/>
            <a:ext cx="5334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A481CF-4D76-FF4A-B70C-C66125B1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46" y="2181482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5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5D684-EB87-744F-AFB8-E05B0F58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D1830-3F66-DA4A-8A4E-50B39B9DF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是干嘛的？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存在的意义是什么？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的架构原理是怎样的？</a:t>
            </a:r>
          </a:p>
        </p:txBody>
      </p:sp>
    </p:spTree>
    <p:extLst>
      <p:ext uri="{BB962C8B-B14F-4D97-AF65-F5344CB8AC3E}">
        <p14:creationId xmlns:p14="http://schemas.microsoft.com/office/powerpoint/2010/main" val="368505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B15CB-27D2-5847-8BED-0A72CFB7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是干嘛的？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8E7AF9-EBEE-5745-A8FB-E602CC6C7119}"/>
              </a:ext>
            </a:extLst>
          </p:cNvPr>
          <p:cNvSpPr/>
          <p:nvPr/>
        </p:nvSpPr>
        <p:spPr>
          <a:xfrm>
            <a:off x="1638677" y="1656784"/>
            <a:ext cx="1738266" cy="2670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5BE6CA-DEA9-7743-8FC4-C196A8F509A2}"/>
              </a:ext>
            </a:extLst>
          </p:cNvPr>
          <p:cNvSpPr/>
          <p:nvPr/>
        </p:nvSpPr>
        <p:spPr>
          <a:xfrm>
            <a:off x="6107895" y="1656784"/>
            <a:ext cx="1738266" cy="2670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4888F09-789F-7B42-B651-857F3BE05362}"/>
              </a:ext>
            </a:extLst>
          </p:cNvPr>
          <p:cNvCxnSpPr/>
          <p:nvPr/>
        </p:nvCxnSpPr>
        <p:spPr>
          <a:xfrm>
            <a:off x="3561907" y="2970026"/>
            <a:ext cx="238169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C07EF44-F7C6-4D42-BAD2-ACD5F83F9877}"/>
              </a:ext>
            </a:extLst>
          </p:cNvPr>
          <p:cNvSpPr txBox="1"/>
          <p:nvPr/>
        </p:nvSpPr>
        <p:spPr>
          <a:xfrm>
            <a:off x="4093535" y="2583711"/>
            <a:ext cx="14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remote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call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91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6AE2EAB-2810-9340-9535-8BB7B161D60F}"/>
              </a:ext>
            </a:extLst>
          </p:cNvPr>
          <p:cNvSpPr txBox="1"/>
          <p:nvPr/>
        </p:nvSpPr>
        <p:spPr>
          <a:xfrm>
            <a:off x="1682187" y="1137684"/>
            <a:ext cx="21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call(arg1,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arg2,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…)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C1AEF0A-08C4-3A4D-8E34-CB8499F2EB10}"/>
              </a:ext>
            </a:extLst>
          </p:cNvPr>
          <p:cNvCxnSpPr/>
          <p:nvPr/>
        </p:nvCxnSpPr>
        <p:spPr>
          <a:xfrm>
            <a:off x="2748280" y="1690577"/>
            <a:ext cx="0" cy="60605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F83A575-009D-2441-BE3E-E026431D7AF2}"/>
              </a:ext>
            </a:extLst>
          </p:cNvPr>
          <p:cNvSpPr txBox="1"/>
          <p:nvPr/>
        </p:nvSpPr>
        <p:spPr>
          <a:xfrm>
            <a:off x="2328966" y="238708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76BD45E-8AFA-6F49-94C3-3B79D56C2BB0}"/>
              </a:ext>
            </a:extLst>
          </p:cNvPr>
          <p:cNvCxnSpPr>
            <a:cxnSpLocks/>
          </p:cNvCxnSpPr>
          <p:nvPr/>
        </p:nvCxnSpPr>
        <p:spPr>
          <a:xfrm>
            <a:off x="2748280" y="2916759"/>
            <a:ext cx="0" cy="46783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4B7AA27-7A10-7845-BDE2-90737E503D13}"/>
              </a:ext>
            </a:extLst>
          </p:cNvPr>
          <p:cNvCxnSpPr/>
          <p:nvPr/>
        </p:nvCxnSpPr>
        <p:spPr>
          <a:xfrm>
            <a:off x="2748280" y="3388348"/>
            <a:ext cx="378235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8FB2B59-F2BD-EA4E-A378-7F632DD0D4FD}"/>
              </a:ext>
            </a:extLst>
          </p:cNvPr>
          <p:cNvCxnSpPr/>
          <p:nvPr/>
        </p:nvCxnSpPr>
        <p:spPr>
          <a:xfrm flipV="1">
            <a:off x="6541266" y="2930511"/>
            <a:ext cx="0" cy="46783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D4142C2-035E-2A41-A2B3-9D96B820CEA9}"/>
              </a:ext>
            </a:extLst>
          </p:cNvPr>
          <p:cNvSpPr txBox="1"/>
          <p:nvPr/>
        </p:nvSpPr>
        <p:spPr>
          <a:xfrm>
            <a:off x="3730457" y="2969601"/>
            <a:ext cx="1817998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socket,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pipe,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F297A9-B87F-AC42-8B64-A4D11A996300}"/>
              </a:ext>
            </a:extLst>
          </p:cNvPr>
          <p:cNvSpPr txBox="1"/>
          <p:nvPr/>
        </p:nvSpPr>
        <p:spPr>
          <a:xfrm>
            <a:off x="6092389" y="242463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buffer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4DAED67-1558-0942-8E76-A1AEC3434A97}"/>
              </a:ext>
            </a:extLst>
          </p:cNvPr>
          <p:cNvCxnSpPr/>
          <p:nvPr/>
        </p:nvCxnSpPr>
        <p:spPr>
          <a:xfrm flipV="1">
            <a:off x="6529909" y="1690577"/>
            <a:ext cx="0" cy="60605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1F4E078-FB55-074B-B13E-1E0B9035AD5B}"/>
              </a:ext>
            </a:extLst>
          </p:cNvPr>
          <p:cNvSpPr txBox="1"/>
          <p:nvPr/>
        </p:nvSpPr>
        <p:spPr>
          <a:xfrm>
            <a:off x="5329627" y="1137684"/>
            <a:ext cx="21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call(arg1,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arg2,</a:t>
            </a:r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…)</a:t>
            </a:r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69FC66-2C3B-F043-9B85-6B17DC29C5B7}"/>
              </a:ext>
            </a:extLst>
          </p:cNvPr>
          <p:cNvSpPr txBox="1"/>
          <p:nvPr/>
        </p:nvSpPr>
        <p:spPr>
          <a:xfrm>
            <a:off x="2328966" y="723127"/>
            <a:ext cx="821059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397E108-1434-D549-BA53-34A2D644DA10}"/>
              </a:ext>
            </a:extLst>
          </p:cNvPr>
          <p:cNvSpPr txBox="1"/>
          <p:nvPr/>
        </p:nvSpPr>
        <p:spPr>
          <a:xfrm>
            <a:off x="6046669" y="700079"/>
            <a:ext cx="887294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B155191-3FC5-D24D-83AB-EC22C6C87116}"/>
              </a:ext>
            </a:extLst>
          </p:cNvPr>
          <p:cNvSpPr/>
          <p:nvPr/>
        </p:nvSpPr>
        <p:spPr>
          <a:xfrm>
            <a:off x="1422400" y="457200"/>
            <a:ext cx="2548373" cy="3616960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F8633F-5318-924A-831D-2B967F2082FC}"/>
              </a:ext>
            </a:extLst>
          </p:cNvPr>
          <p:cNvSpPr/>
          <p:nvPr/>
        </p:nvSpPr>
        <p:spPr>
          <a:xfrm>
            <a:off x="5173227" y="457200"/>
            <a:ext cx="2548373" cy="3616960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23E6028-2268-C34F-B65E-D3E50D8364CB}"/>
              </a:ext>
            </a:extLst>
          </p:cNvPr>
          <p:cNvSpPr txBox="1"/>
          <p:nvPr/>
        </p:nvSpPr>
        <p:spPr>
          <a:xfrm>
            <a:off x="2739495" y="18083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序列化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B42192F-A357-1540-91C4-34AF7DA66B4B}"/>
              </a:ext>
            </a:extLst>
          </p:cNvPr>
          <p:cNvSpPr txBox="1"/>
          <p:nvPr/>
        </p:nvSpPr>
        <p:spPr>
          <a:xfrm>
            <a:off x="6525320" y="1798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反序列化</a:t>
            </a:r>
          </a:p>
        </p:txBody>
      </p:sp>
    </p:spTree>
    <p:extLst>
      <p:ext uri="{BB962C8B-B14F-4D97-AF65-F5344CB8AC3E}">
        <p14:creationId xmlns:p14="http://schemas.microsoft.com/office/powerpoint/2010/main" val="9494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54F32-7009-E342-AC36-5014D44D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存在的意义是什么？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F1AE1-B867-EF4E-9018-23C00CB2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性能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方便易用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安全</a:t>
            </a:r>
          </a:p>
        </p:txBody>
      </p:sp>
    </p:spTree>
    <p:extLst>
      <p:ext uri="{BB962C8B-B14F-4D97-AF65-F5344CB8AC3E}">
        <p14:creationId xmlns:p14="http://schemas.microsoft.com/office/powerpoint/2010/main" val="142291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10BF6-98B6-9F47-863B-30221323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通信架构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4E14AE8-364E-7448-86A5-715560960733}"/>
              </a:ext>
            </a:extLst>
          </p:cNvPr>
          <p:cNvGrpSpPr/>
          <p:nvPr/>
        </p:nvGrpSpPr>
        <p:grpSpPr>
          <a:xfrm>
            <a:off x="751970" y="1180618"/>
            <a:ext cx="7640060" cy="3727048"/>
            <a:chOff x="751970" y="1180618"/>
            <a:chExt cx="7640060" cy="372704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A059F9-F567-8240-8242-89CC9E4C1693}"/>
                </a:ext>
              </a:extLst>
            </p:cNvPr>
            <p:cNvSpPr/>
            <p:nvPr/>
          </p:nvSpPr>
          <p:spPr>
            <a:xfrm>
              <a:off x="751970" y="2025571"/>
              <a:ext cx="1972800" cy="10532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Client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EC09C73-48CC-8043-9813-5AF210AE5A61}"/>
                </a:ext>
              </a:extLst>
            </p:cNvPr>
            <p:cNvSpPr/>
            <p:nvPr/>
          </p:nvSpPr>
          <p:spPr>
            <a:xfrm>
              <a:off x="3585258" y="2025571"/>
              <a:ext cx="1972800" cy="10532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Server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16D253D-C035-1E49-BD79-E3E32B06CFF9}"/>
                </a:ext>
              </a:extLst>
            </p:cNvPr>
            <p:cNvSpPr/>
            <p:nvPr/>
          </p:nvSpPr>
          <p:spPr>
            <a:xfrm>
              <a:off x="6418547" y="2025571"/>
              <a:ext cx="1973483" cy="10532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ServiceManager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174D3B5-CBDE-6A4A-BD8B-65800CC5E944}"/>
                </a:ext>
              </a:extLst>
            </p:cNvPr>
            <p:cNvSpPr/>
            <p:nvPr/>
          </p:nvSpPr>
          <p:spPr>
            <a:xfrm>
              <a:off x="751970" y="4190036"/>
              <a:ext cx="7640060" cy="7176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binder</a:t>
              </a:r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驱动</a:t>
              </a: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639CC2AE-31B8-C344-9968-A653FF6A1F72}"/>
                </a:ext>
              </a:extLst>
            </p:cNvPr>
            <p:cNvCxnSpPr/>
            <p:nvPr/>
          </p:nvCxnSpPr>
          <p:spPr>
            <a:xfrm flipV="1">
              <a:off x="6991109" y="3078867"/>
              <a:ext cx="0" cy="405114"/>
            </a:xfrm>
            <a:prstGeom prst="straightConnector1">
              <a:avLst/>
            </a:prstGeom>
            <a:ln w="1905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7CA66628-1E29-8947-8D1C-873C0AD97E64}"/>
                </a:ext>
              </a:extLst>
            </p:cNvPr>
            <p:cNvCxnSpPr/>
            <p:nvPr/>
          </p:nvCxnSpPr>
          <p:spPr>
            <a:xfrm>
              <a:off x="5023413" y="3078867"/>
              <a:ext cx="1979271" cy="416688"/>
            </a:xfrm>
            <a:prstGeom prst="bentConnector3">
              <a:avLst>
                <a:gd name="adj1" fmla="val 292"/>
              </a:avLst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5FF0827-9EA2-4648-89C7-60F3CBFE810B}"/>
                </a:ext>
              </a:extLst>
            </p:cNvPr>
            <p:cNvSpPr txBox="1"/>
            <p:nvPr/>
          </p:nvSpPr>
          <p:spPr>
            <a:xfrm>
              <a:off x="5393804" y="31135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注册服务</a:t>
              </a: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536E504C-82C5-7D4B-B27E-5CEF1E0EF99F}"/>
                </a:ext>
              </a:extLst>
            </p:cNvPr>
            <p:cNvCxnSpPr>
              <a:cxnSpLocks/>
            </p:cNvCxnSpPr>
            <p:nvPr/>
          </p:nvCxnSpPr>
          <p:spPr>
            <a:xfrm>
              <a:off x="7419375" y="1557384"/>
              <a:ext cx="0" cy="468187"/>
            </a:xfrm>
            <a:prstGeom prst="straightConnector1">
              <a:avLst/>
            </a:prstGeom>
            <a:ln w="1905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>
              <a:extLst>
                <a:ext uri="{FF2B5EF4-FFF2-40B4-BE49-F238E27FC236}">
                  <a16:creationId xmlns:a16="http://schemas.microsoft.com/office/drawing/2014/main" id="{B66BEAC6-908E-9445-8C8B-3EEDC97CA18D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rot="5400000" flipH="1" flipV="1">
              <a:off x="4359386" y="-1036343"/>
              <a:ext cx="440898" cy="5682931"/>
            </a:xfrm>
            <a:prstGeom prst="bentConnector2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85AC282-CA57-2F46-BADF-E5B5690B47CA}"/>
                </a:ext>
              </a:extLst>
            </p:cNvPr>
            <p:cNvSpPr txBox="1"/>
            <p:nvPr/>
          </p:nvSpPr>
          <p:spPr>
            <a:xfrm>
              <a:off x="3773346" y="11806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获取服务</a:t>
              </a: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34722DE0-0AE3-CD49-8727-C1DDE90A479B}"/>
                </a:ext>
              </a:extLst>
            </p:cNvPr>
            <p:cNvCxnSpPr/>
            <p:nvPr/>
          </p:nvCxnSpPr>
          <p:spPr>
            <a:xfrm flipV="1">
              <a:off x="3902596" y="3092370"/>
              <a:ext cx="0" cy="405114"/>
            </a:xfrm>
            <a:prstGeom prst="straightConnector1">
              <a:avLst/>
            </a:prstGeom>
            <a:ln w="1905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58A5F3F8-AD90-444E-9719-F738AF63DA12}"/>
                </a:ext>
              </a:extLst>
            </p:cNvPr>
            <p:cNvCxnSpPr/>
            <p:nvPr/>
          </p:nvCxnSpPr>
          <p:spPr>
            <a:xfrm>
              <a:off x="1934900" y="3092370"/>
              <a:ext cx="1979271" cy="416688"/>
            </a:xfrm>
            <a:prstGeom prst="bentConnector3">
              <a:avLst>
                <a:gd name="adj1" fmla="val 292"/>
              </a:avLst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FB180B9-35AB-E64E-9F6D-1990F5F1E344}"/>
                </a:ext>
              </a:extLst>
            </p:cNvPr>
            <p:cNvSpPr txBox="1"/>
            <p:nvPr/>
          </p:nvSpPr>
          <p:spPr>
            <a:xfrm>
              <a:off x="2305291" y="31270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调用服务</a:t>
              </a: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A097B96-F3AE-C945-B6A5-2A798F71F028}"/>
                </a:ext>
              </a:extLst>
            </p:cNvPr>
            <p:cNvCxnSpPr/>
            <p:nvPr/>
          </p:nvCxnSpPr>
          <p:spPr>
            <a:xfrm>
              <a:off x="1423686" y="3113590"/>
              <a:ext cx="0" cy="995423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440100C9-698D-9F48-A218-475F540FB155}"/>
                </a:ext>
              </a:extLst>
            </p:cNvPr>
            <p:cNvCxnSpPr/>
            <p:nvPr/>
          </p:nvCxnSpPr>
          <p:spPr>
            <a:xfrm>
              <a:off x="4572000" y="3114461"/>
              <a:ext cx="0" cy="995423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ACF07F72-AA2A-F241-A95A-33973B9DD7B9}"/>
                </a:ext>
              </a:extLst>
            </p:cNvPr>
            <p:cNvCxnSpPr/>
            <p:nvPr/>
          </p:nvCxnSpPr>
          <p:spPr>
            <a:xfrm>
              <a:off x="7421301" y="3113590"/>
              <a:ext cx="0" cy="995423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5514E72-08B5-6740-B4BD-84D17234D2CB}"/>
                </a:ext>
              </a:extLst>
            </p:cNvPr>
            <p:cNvSpPr txBox="1"/>
            <p:nvPr/>
          </p:nvSpPr>
          <p:spPr>
            <a:xfrm>
              <a:off x="752351" y="349608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ioctl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0B44954-AF8C-E545-A907-9D39954539A1}"/>
                </a:ext>
              </a:extLst>
            </p:cNvPr>
            <p:cNvSpPr txBox="1"/>
            <p:nvPr/>
          </p:nvSpPr>
          <p:spPr>
            <a:xfrm>
              <a:off x="3898784" y="348311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ioctl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68F8426-EB78-4142-B20F-E43E2124057C}"/>
                </a:ext>
              </a:extLst>
            </p:cNvPr>
            <p:cNvSpPr txBox="1"/>
            <p:nvPr/>
          </p:nvSpPr>
          <p:spPr>
            <a:xfrm>
              <a:off x="6757102" y="348311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ioctl</a:t>
              </a:r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73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DAFDD-CF34-4445-BBB3-32060004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进程如何启用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CD503-5233-594B-82AD-59E82E31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打开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驱动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内存映射，分配缓冲区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启动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</a:t>
            </a:r>
          </a:p>
        </p:txBody>
      </p:sp>
    </p:spTree>
    <p:extLst>
      <p:ext uri="{BB962C8B-B14F-4D97-AF65-F5344CB8AC3E}">
        <p14:creationId xmlns:p14="http://schemas.microsoft.com/office/powerpoint/2010/main" val="31081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F526EB-3E11-6C49-A169-852916FA92A9}"/>
              </a:ext>
            </a:extLst>
          </p:cNvPr>
          <p:cNvSpPr/>
          <p:nvPr/>
        </p:nvSpPr>
        <p:spPr>
          <a:xfrm>
            <a:off x="1047509" y="430565"/>
            <a:ext cx="7048982" cy="258532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main(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argc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char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**argv)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binder_state *bs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bs = binder_open(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128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binder_become_context_manager(bs))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binder_loop(bs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svcmgr_handler)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D88F55-8DF0-D34C-9819-3A9E132531F9}"/>
              </a:ext>
            </a:extLst>
          </p:cNvPr>
          <p:cNvSpPr/>
          <p:nvPr/>
        </p:nvSpPr>
        <p:spPr>
          <a:xfrm>
            <a:off x="1047509" y="3789605"/>
            <a:ext cx="7048982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binder_become_context_manager(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binder_state *bs)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ioctl(bs-&gt;fd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BINDER_SET_CONTEXT_MGR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48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92D9A3-0D02-174C-90C1-2D5B590BB68D}"/>
              </a:ext>
            </a:extLst>
          </p:cNvPr>
          <p:cNvSpPr/>
          <p:nvPr/>
        </p:nvSpPr>
        <p:spPr>
          <a:xfrm>
            <a:off x="326985" y="448092"/>
            <a:ext cx="8490030" cy="424731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binder_loop(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struct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binder_state *bs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binder_handler func)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readbuf[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] = BC_ENTER_LOOPER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binder_write(bs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readbuf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sizeof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(uint32_t))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>
              <a:solidFill>
                <a:srgbClr val="CC783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>
              <a:solidFill>
                <a:srgbClr val="CC783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;;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bwr.read_size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(readbuf)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 = ioctl(bs-&gt;fd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BINDER_WRITE_READ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&amp;bwr)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res = binder_parse(bs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(uintptr_t) readbuf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bwr.read_consumed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func)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EBDE4B-D429-1949-95F3-66E9DDD33378}"/>
              </a:ext>
            </a:extLst>
          </p:cNvPr>
          <p:cNvSpPr/>
          <p:nvPr/>
        </p:nvSpPr>
        <p:spPr>
          <a:xfrm>
            <a:off x="1637853" y="2061873"/>
            <a:ext cx="4863832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ioctl(bs-&gt;fd</a:t>
            </a:r>
            <a:r>
              <a:rPr lang="en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BINDER_WRITE_READ</a:t>
            </a:r>
            <a:r>
              <a:rPr lang="en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&amp;bwr)</a:t>
            </a:r>
            <a:r>
              <a:rPr lang="en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D90981E-BECB-BD4A-838E-B449147AB5A9}"/>
              </a:ext>
            </a:extLst>
          </p:cNvPr>
          <p:cNvCxnSpPr/>
          <p:nvPr/>
        </p:nvCxnSpPr>
        <p:spPr>
          <a:xfrm>
            <a:off x="1238491" y="1841471"/>
            <a:ext cx="358815" cy="43983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0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2562</Words>
  <Application>Microsoft Macintosh PowerPoint</Application>
  <PresentationFormat>全屏显示(16:9)</PresentationFormat>
  <Paragraphs>170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Microsoft YaHei</vt:lpstr>
      <vt:lpstr>Microsoft YaHei</vt:lpstr>
      <vt:lpstr>Arial</vt:lpstr>
      <vt:lpstr>Calibri</vt:lpstr>
      <vt:lpstr>Calibri Light</vt:lpstr>
      <vt:lpstr>Wingdings</vt:lpstr>
      <vt:lpstr>Office 主题​​</vt:lpstr>
      <vt:lpstr>谈谈你对binder的理解</vt:lpstr>
      <vt:lpstr>这道题想考察什么？</vt:lpstr>
      <vt:lpstr>binder是干嘛的？</vt:lpstr>
      <vt:lpstr>PowerPoint 演示文稿</vt:lpstr>
      <vt:lpstr>binder存在的意义是什么？</vt:lpstr>
      <vt:lpstr>binder通信架构</vt:lpstr>
      <vt:lpstr>进程如何启用binder机制？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谈谈你对binder的理解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谈谈你对binder的理解</dc:title>
  <dc:creator>Microsoft Office User</dc:creator>
  <cp:lastModifiedBy>Microsoft Office User</cp:lastModifiedBy>
  <cp:revision>262</cp:revision>
  <dcterms:created xsi:type="dcterms:W3CDTF">2019-03-27T22:12:06Z</dcterms:created>
  <dcterms:modified xsi:type="dcterms:W3CDTF">2019-03-28T14:22:24Z</dcterms:modified>
</cp:coreProperties>
</file>