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80" r:id="rId10"/>
    <p:sldId id="281" r:id="rId11"/>
    <p:sldId id="267" r:id="rId12"/>
    <p:sldId id="283" r:id="rId13"/>
    <p:sldId id="284" r:id="rId14"/>
    <p:sldId id="285" r:id="rId15"/>
    <p:sldId id="286" r:id="rId16"/>
    <p:sldId id="287" r:id="rId17"/>
    <p:sldId id="289" r:id="rId18"/>
    <p:sldId id="290" r:id="rId19"/>
    <p:sldId id="291" r:id="rId20"/>
    <p:sldId id="292" r:id="rId21"/>
    <p:sldId id="293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9088"/>
  </p:normalViewPr>
  <p:slideViewPr>
    <p:cSldViewPr snapToGrid="0" snapToObjects="1">
      <p:cViewPr varScale="1">
        <p:scale>
          <a:sx n="100" d="100"/>
          <a:sy n="100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6CB0B-8D39-5944-87E8-6A9219022EB6}" type="datetimeFigureOut">
              <a:t>2019/3/30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CECD2-15DD-E945-927C-D0BBE696E6A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04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首先我们来回顾一下分层架构图，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我们平时应用层涉及到跨进程调用的，都先用</a:t>
            </a:r>
            <a:r>
              <a:rPr kumimoji="1" lang="en-US" altLang="zh-CN"/>
              <a:t>AIDL</a:t>
            </a:r>
            <a:r>
              <a:rPr kumimoji="1" lang="zh-CN" altLang="en-US"/>
              <a:t>定义一个业务接口，然后编译的时候生成对应的</a:t>
            </a:r>
            <a:r>
              <a:rPr kumimoji="1" lang="en-US" altLang="zh-CN"/>
              <a:t>Java</a:t>
            </a:r>
            <a:r>
              <a:rPr kumimoji="1" lang="zh-CN" altLang="en-US"/>
              <a:t>类，这个</a:t>
            </a:r>
            <a:r>
              <a:rPr kumimoji="1" lang="en-US" altLang="zh-CN"/>
              <a:t>Java</a:t>
            </a:r>
            <a:r>
              <a:rPr kumimoji="1" lang="zh-CN" altLang="en-US"/>
              <a:t>类分两端，实体端叫</a:t>
            </a:r>
            <a:r>
              <a:rPr kumimoji="1" lang="en-US" altLang="zh-CN"/>
              <a:t>Stub</a:t>
            </a:r>
            <a:r>
              <a:rPr kumimoji="1" lang="zh-CN" altLang="en-US"/>
              <a:t>类，代理端叫</a:t>
            </a:r>
            <a:r>
              <a:rPr kumimoji="1" lang="en-US" altLang="zh-CN"/>
              <a:t>Proxy</a:t>
            </a:r>
            <a:r>
              <a:rPr kumimoji="1" lang="zh-CN" altLang="en-US"/>
              <a:t>类，这两端都实现了我们定义的业务接口。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当我们进行</a:t>
            </a:r>
            <a:r>
              <a:rPr kumimoji="1" lang="en-US" altLang="zh-CN"/>
              <a:t>Proxy</a:t>
            </a:r>
            <a:r>
              <a:rPr kumimoji="1" lang="zh-CN" altLang="en-US"/>
              <a:t>端的</a:t>
            </a:r>
            <a:r>
              <a:rPr kumimoji="1" lang="en-US" altLang="zh-CN"/>
              <a:t>IPC</a:t>
            </a:r>
            <a:r>
              <a:rPr kumimoji="1" lang="zh-CN" altLang="en-US"/>
              <a:t>调用时，其实是给请求丢给了</a:t>
            </a:r>
            <a:r>
              <a:rPr kumimoji="1" lang="en-US" altLang="zh-CN"/>
              <a:t>BinderProxy</a:t>
            </a:r>
            <a:r>
              <a:rPr kumimoji="1" lang="zh-CN" altLang="en-US"/>
              <a:t>，我们可以看成是</a:t>
            </a:r>
            <a:r>
              <a:rPr kumimoji="1" lang="en-US" altLang="zh-CN"/>
              <a:t>Binder</a:t>
            </a:r>
            <a:r>
              <a:rPr kumimoji="1" lang="zh-CN" altLang="en-US"/>
              <a:t>在</a:t>
            </a:r>
            <a:r>
              <a:rPr kumimoji="1" lang="en-US" altLang="zh-CN"/>
              <a:t>Framework</a:t>
            </a:r>
            <a:r>
              <a:rPr kumimoji="1" lang="zh-CN" altLang="en-US"/>
              <a:t>里的</a:t>
            </a:r>
            <a:r>
              <a:rPr kumimoji="1" lang="en-US" altLang="zh-CN"/>
              <a:t>Java</a:t>
            </a:r>
            <a:r>
              <a:rPr kumimoji="1" lang="zh-CN" altLang="en-US"/>
              <a:t>层，这一层的</a:t>
            </a:r>
            <a:r>
              <a:rPr kumimoji="1" lang="en-US" altLang="zh-CN"/>
              <a:t>binder</a:t>
            </a:r>
            <a:r>
              <a:rPr kumimoji="1" lang="zh-CN" altLang="en-US"/>
              <a:t>实体端对应的类就是</a:t>
            </a:r>
            <a:r>
              <a:rPr kumimoji="1" lang="en-US" altLang="zh-CN"/>
              <a:t>Binder</a:t>
            </a:r>
            <a:r>
              <a:rPr kumimoji="1" lang="zh-CN" altLang="en-US"/>
              <a:t>类。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请求继续往下走，又丢到了</a:t>
            </a:r>
            <a:r>
              <a:rPr kumimoji="1" lang="en-US" altLang="zh-CN"/>
              <a:t>binder</a:t>
            </a:r>
            <a:r>
              <a:rPr kumimoji="1" lang="zh-CN" altLang="en-US"/>
              <a:t>在</a:t>
            </a:r>
            <a:r>
              <a:rPr kumimoji="1" lang="en-US" altLang="zh-CN"/>
              <a:t>framework</a:t>
            </a:r>
            <a:r>
              <a:rPr kumimoji="1" lang="zh-CN" altLang="en-US"/>
              <a:t>里的</a:t>
            </a:r>
            <a:r>
              <a:rPr kumimoji="1" lang="en-US" altLang="zh-CN"/>
              <a:t>native</a:t>
            </a:r>
            <a:r>
              <a:rPr kumimoji="1" lang="zh-CN" altLang="en-US"/>
              <a:t>层，这一层</a:t>
            </a:r>
            <a:r>
              <a:rPr kumimoji="1" lang="en-US" altLang="zh-CN"/>
              <a:t>binder</a:t>
            </a:r>
            <a:r>
              <a:rPr kumimoji="1" lang="zh-CN" altLang="en-US"/>
              <a:t>同样分代理端和实体端，代理端是</a:t>
            </a:r>
            <a:r>
              <a:rPr kumimoji="1" lang="en-US" altLang="zh-CN"/>
              <a:t>BpBinder</a:t>
            </a:r>
            <a:r>
              <a:rPr kumimoji="1" lang="zh-CN" altLang="en-US"/>
              <a:t>，实体端是</a:t>
            </a:r>
            <a:r>
              <a:rPr kumimoji="1" lang="en-US" altLang="zh-CN"/>
              <a:t>Bbinder</a:t>
            </a:r>
            <a:r>
              <a:rPr kumimoji="1" lang="zh-CN" altLang="en-US"/>
              <a:t>。要注意一下，这个</a:t>
            </a:r>
            <a:r>
              <a:rPr kumimoji="1" lang="en-US" altLang="zh-CN"/>
              <a:t>Java</a:t>
            </a:r>
            <a:r>
              <a:rPr kumimoji="1" lang="zh-CN" altLang="en-US"/>
              <a:t>端的</a:t>
            </a:r>
            <a:r>
              <a:rPr kumimoji="1" lang="en-US" altLang="zh-CN"/>
              <a:t>binder</a:t>
            </a:r>
            <a:r>
              <a:rPr kumimoji="1" lang="zh-CN" altLang="en-US"/>
              <a:t>和</a:t>
            </a:r>
            <a:r>
              <a:rPr kumimoji="1" lang="en-US" altLang="zh-CN"/>
              <a:t>Native</a:t>
            </a:r>
            <a:r>
              <a:rPr kumimoji="1" lang="zh-CN" altLang="en-US"/>
              <a:t>端的</a:t>
            </a:r>
            <a:r>
              <a:rPr kumimoji="1" lang="en-US" altLang="zh-CN"/>
              <a:t>Binder</a:t>
            </a:r>
            <a:r>
              <a:rPr kumimoji="1" lang="zh-CN" altLang="en-US"/>
              <a:t>是互相绑定的，</a:t>
            </a:r>
            <a:endParaRPr kumimoji="1" lang="en-US" altLang="zh-CN"/>
          </a:p>
          <a:p>
            <a:r>
              <a:rPr kumimoji="1" lang="zh-CN" altLang="en-US"/>
              <a:t>很多系统服务都是这个套路，从下到上一层层封装，</a:t>
            </a:r>
            <a:r>
              <a:rPr kumimoji="1" lang="en-US" altLang="zh-CN"/>
              <a:t>java</a:t>
            </a:r>
            <a:r>
              <a:rPr kumimoji="1" lang="zh-CN" altLang="en-US"/>
              <a:t>层和</a:t>
            </a:r>
            <a:r>
              <a:rPr kumimoji="1" lang="en-US" altLang="zh-CN"/>
              <a:t>native</a:t>
            </a:r>
            <a:r>
              <a:rPr kumimoji="1" lang="zh-CN" altLang="en-US"/>
              <a:t>层对象互相绑定。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请求继续往下走，</a:t>
            </a:r>
            <a:r>
              <a:rPr kumimoji="1" lang="en-US" altLang="zh-CN"/>
              <a:t>BpBinder</a:t>
            </a:r>
            <a:r>
              <a:rPr kumimoji="1" lang="zh-CN" altLang="en-US"/>
              <a:t>通过</a:t>
            </a:r>
            <a:r>
              <a:rPr kumimoji="1" lang="en-US" altLang="zh-CN"/>
              <a:t>transact</a:t>
            </a:r>
            <a:r>
              <a:rPr kumimoji="1" lang="zh-CN" altLang="en-US"/>
              <a:t>发送请求，经过</a:t>
            </a:r>
            <a:r>
              <a:rPr kumimoji="1" lang="en-US" altLang="zh-CN"/>
              <a:t>binder</a:t>
            </a:r>
            <a:r>
              <a:rPr kumimoji="1" lang="zh-CN" altLang="en-US"/>
              <a:t>驱动转发，到</a:t>
            </a:r>
            <a:r>
              <a:rPr kumimoji="1" lang="en-US" altLang="zh-CN"/>
              <a:t>server</a:t>
            </a:r>
            <a:r>
              <a:rPr kumimoji="1" lang="zh-CN" altLang="en-US"/>
              <a:t>进程，</a:t>
            </a:r>
            <a:r>
              <a:rPr kumimoji="1" lang="en-US" altLang="zh-CN"/>
              <a:t>binder</a:t>
            </a:r>
            <a:r>
              <a:rPr kumimoji="1" lang="zh-CN" altLang="en-US"/>
              <a:t>线程中处理，执行到</a:t>
            </a:r>
            <a:r>
              <a:rPr kumimoji="1" lang="en-US" altLang="zh-CN"/>
              <a:t>onTransact</a:t>
            </a:r>
            <a:r>
              <a:rPr kumimoji="1" lang="zh-CN" altLang="en-US"/>
              <a:t>，再一层层往上传到应用层。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8388D-62ED-B243-8030-8520A7A033EB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4064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接下来咱们从</a:t>
            </a:r>
            <a:r>
              <a:rPr kumimoji="1" lang="en-US" altLang="zh-CN"/>
              <a:t>proxy</a:t>
            </a:r>
            <a:r>
              <a:rPr kumimoji="1" lang="zh-CN" altLang="en-US"/>
              <a:t>端出发，看请求怎么到实体端的，这里不论调的</a:t>
            </a:r>
            <a:r>
              <a:rPr kumimoji="1" lang="en-US" altLang="zh-CN"/>
              <a:t>binder</a:t>
            </a:r>
            <a:r>
              <a:rPr kumimoji="1" lang="zh-CN" altLang="en-US"/>
              <a:t>接口的什么函数，都是要先给参数写到</a:t>
            </a:r>
            <a:r>
              <a:rPr kumimoji="1" lang="en-US" altLang="zh-CN"/>
              <a:t>parcel</a:t>
            </a:r>
            <a:r>
              <a:rPr kumimoji="1" lang="zh-CN" altLang="en-US"/>
              <a:t>里，然后通过</a:t>
            </a:r>
            <a:r>
              <a:rPr kumimoji="1" lang="en-US" altLang="zh-CN"/>
              <a:t>mRemote</a:t>
            </a:r>
            <a:r>
              <a:rPr kumimoji="1" lang="zh-CN" altLang="en-US"/>
              <a:t> </a:t>
            </a:r>
            <a:r>
              <a:rPr kumimoji="1" lang="en-US" altLang="zh-CN"/>
              <a:t>transact</a:t>
            </a:r>
            <a:r>
              <a:rPr kumimoji="1" lang="zh-CN" altLang="en-US"/>
              <a:t>出去，</a:t>
            </a:r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mRemote</a:t>
            </a:r>
            <a:r>
              <a:rPr kumimoji="1" lang="zh-CN" altLang="en-US"/>
              <a:t>之前讲过，就是个</a:t>
            </a:r>
            <a:r>
              <a:rPr kumimoji="1" lang="en-US" altLang="zh-CN"/>
              <a:t>BinderProxy</a:t>
            </a:r>
            <a:r>
              <a:rPr kumimoji="1" lang="zh-CN" altLang="en-US"/>
              <a:t>对象，咱们继续研究这个</a:t>
            </a:r>
            <a:r>
              <a:rPr kumimoji="1" lang="en-US" altLang="zh-CN"/>
              <a:t>transact</a:t>
            </a:r>
            <a:r>
              <a:rPr kumimoji="1" lang="zh-CN" altLang="en-US"/>
              <a:t>，这要进入</a:t>
            </a:r>
            <a:r>
              <a:rPr kumimoji="1" lang="en-US" altLang="zh-CN"/>
              <a:t>native</a:t>
            </a:r>
            <a:r>
              <a:rPr kumimoji="1" lang="zh-CN" altLang="en-US"/>
              <a:t>层了，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ECD2-15DD-E945-927C-D0BBE696E6AC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542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这首先根据</a:t>
            </a:r>
            <a:r>
              <a:rPr kumimoji="1" lang="en-US" altLang="zh-CN"/>
              <a:t>java</a:t>
            </a:r>
            <a:r>
              <a:rPr kumimoji="1" lang="zh-CN" altLang="en-US"/>
              <a:t>层的</a:t>
            </a:r>
            <a:r>
              <a:rPr kumimoji="1" lang="en-US" altLang="zh-CN"/>
              <a:t>Parcel</a:t>
            </a:r>
            <a:r>
              <a:rPr kumimoji="1" lang="zh-CN" altLang="en-US"/>
              <a:t>对象获得对应的</a:t>
            </a:r>
            <a:r>
              <a:rPr kumimoji="1" lang="en-US" altLang="zh-CN"/>
              <a:t>native</a:t>
            </a:r>
            <a:r>
              <a:rPr kumimoji="1" lang="zh-CN" altLang="en-US"/>
              <a:t>层的</a:t>
            </a:r>
            <a:r>
              <a:rPr kumimoji="1" lang="en-US" altLang="zh-CN"/>
              <a:t>parcel</a:t>
            </a:r>
            <a:r>
              <a:rPr kumimoji="1" lang="zh-CN" altLang="en-US"/>
              <a:t>对象，这里有两个</a:t>
            </a:r>
            <a:r>
              <a:rPr kumimoji="1" lang="en-US" altLang="zh-CN"/>
              <a:t>parcel</a:t>
            </a:r>
            <a:r>
              <a:rPr kumimoji="1" lang="zh-CN" altLang="en-US"/>
              <a:t>，一个是发出去的</a:t>
            </a:r>
            <a:r>
              <a:rPr kumimoji="1" lang="en-US" altLang="zh-CN"/>
              <a:t>data</a:t>
            </a:r>
            <a:r>
              <a:rPr kumimoji="1" lang="zh-CN" altLang="en-US"/>
              <a:t>，一个是对方返回的</a:t>
            </a:r>
            <a:r>
              <a:rPr kumimoji="1" lang="en-US" altLang="zh-CN"/>
              <a:t>reply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这根据</a:t>
            </a:r>
            <a:r>
              <a:rPr kumimoji="1" lang="en-US" altLang="zh-CN"/>
              <a:t>Java</a:t>
            </a:r>
            <a:r>
              <a:rPr kumimoji="1" lang="zh-CN" altLang="en-US"/>
              <a:t>层的</a:t>
            </a:r>
            <a:r>
              <a:rPr kumimoji="1" lang="en-US" altLang="zh-CN"/>
              <a:t>BinderProxy</a:t>
            </a:r>
            <a:r>
              <a:rPr kumimoji="1" lang="zh-CN" altLang="en-US"/>
              <a:t>对象，获得了</a:t>
            </a:r>
            <a:r>
              <a:rPr kumimoji="1" lang="en-US" altLang="zh-CN"/>
              <a:t>native</a:t>
            </a:r>
            <a:r>
              <a:rPr kumimoji="1" lang="zh-CN" altLang="en-US"/>
              <a:t>层的</a:t>
            </a:r>
            <a:r>
              <a:rPr kumimoji="1" lang="en-US" altLang="zh-CN"/>
              <a:t>BpBinder</a:t>
            </a:r>
            <a:r>
              <a:rPr kumimoji="1" lang="zh-CN" altLang="en-US"/>
              <a:t>，通过这个</a:t>
            </a:r>
            <a:r>
              <a:rPr kumimoji="1" lang="en-US" altLang="zh-CN"/>
              <a:t>BpBinder</a:t>
            </a:r>
            <a:r>
              <a:rPr kumimoji="1" lang="zh-CN" altLang="en-US"/>
              <a:t>再继续</a:t>
            </a:r>
            <a:r>
              <a:rPr kumimoji="1" lang="en-US" altLang="zh-CN"/>
              <a:t>transact</a:t>
            </a:r>
            <a:r>
              <a:rPr kumimoji="1" lang="zh-CN" altLang="en-US"/>
              <a:t>出去，真是一层层往下</a:t>
            </a:r>
            <a:r>
              <a:rPr kumimoji="1" lang="en-US" altLang="zh-CN"/>
              <a:t>transact</a:t>
            </a:r>
            <a:r>
              <a:rPr kumimoji="1" lang="zh-CN" altLang="en-US"/>
              <a:t>，没一个真正干活的人，只会一层层往下甩锅。这个</a:t>
            </a:r>
            <a:r>
              <a:rPr kumimoji="1" lang="en-US" altLang="zh-CN"/>
              <a:t>BpBinder</a:t>
            </a:r>
            <a:r>
              <a:rPr kumimoji="1" lang="zh-CN" altLang="en-US"/>
              <a:t>的</a:t>
            </a:r>
            <a:r>
              <a:rPr kumimoji="1" lang="en-US" altLang="zh-CN"/>
              <a:t>transact</a:t>
            </a:r>
            <a:r>
              <a:rPr kumimoji="1" lang="zh-CN" altLang="en-US"/>
              <a:t>又甩给了</a:t>
            </a:r>
            <a:r>
              <a:rPr kumimoji="1" lang="en-US" altLang="zh-CN"/>
              <a:t>IPCThreadState</a:t>
            </a:r>
            <a:r>
              <a:rPr kumimoji="1" lang="zh-CN" altLang="en-US"/>
              <a:t>，这个</a:t>
            </a:r>
            <a:r>
              <a:rPr kumimoji="1" lang="en-US" altLang="zh-CN"/>
              <a:t>IPCThreadState</a:t>
            </a:r>
            <a:r>
              <a:rPr kumimoji="1" lang="zh-CN" altLang="en-US"/>
              <a:t>的</a:t>
            </a:r>
            <a:r>
              <a:rPr kumimoji="1" lang="en-US" altLang="zh-CN"/>
              <a:t>self</a:t>
            </a:r>
            <a:r>
              <a:rPr kumimoji="1" lang="zh-CN" altLang="en-US"/>
              <a:t>代码咱们就不贴了，大家只要知道他是个线程内的单例就好了，主要作用就是和</a:t>
            </a:r>
            <a:r>
              <a:rPr kumimoji="1" lang="en-US" altLang="zh-CN"/>
              <a:t>binder</a:t>
            </a:r>
            <a:r>
              <a:rPr kumimoji="1" lang="zh-CN" altLang="en-US"/>
              <a:t>驱动交互的，是个真正干活的人。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ECD2-15DD-E945-927C-D0BBE696E6AC}" type="slidenum">
              <a:rPr lang="en-US" altLang="zh-CN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044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看看这个</a:t>
            </a:r>
            <a:r>
              <a:rPr kumimoji="1" lang="en-US" altLang="zh-CN"/>
              <a:t>IPCThreadState</a:t>
            </a:r>
            <a:r>
              <a:rPr kumimoji="1" lang="zh-CN" altLang="en-US"/>
              <a:t>的</a:t>
            </a:r>
            <a:r>
              <a:rPr kumimoji="1" lang="en-US" altLang="zh-CN"/>
              <a:t>transact</a:t>
            </a:r>
            <a:r>
              <a:rPr kumimoji="1" lang="zh-CN" altLang="en-US"/>
              <a:t>函数，这里其实就是创建了一个</a:t>
            </a:r>
            <a:r>
              <a:rPr kumimoji="1" lang="en-US" altLang="zh-CN"/>
              <a:t>binder_Transaction_Data</a:t>
            </a:r>
            <a:r>
              <a:rPr kumimoji="1" lang="zh-CN" altLang="en-US"/>
              <a:t>对象，给里面的各个字段都设置好，然后写到</a:t>
            </a:r>
            <a:r>
              <a:rPr kumimoji="1" lang="en-US" altLang="zh-CN"/>
              <a:t>mOut</a:t>
            </a:r>
            <a:r>
              <a:rPr kumimoji="1" lang="zh-CN" altLang="en-US"/>
              <a:t>里，这里还往</a:t>
            </a:r>
            <a:r>
              <a:rPr kumimoji="1" lang="en-US" altLang="zh-CN"/>
              <a:t>mOut</a:t>
            </a:r>
            <a:r>
              <a:rPr kumimoji="1" lang="zh-CN" altLang="en-US"/>
              <a:t>里写了个</a:t>
            </a:r>
            <a:r>
              <a:rPr kumimoji="1" lang="en-US" altLang="zh-CN"/>
              <a:t>BC_TRANSACTION</a:t>
            </a:r>
            <a:r>
              <a:rPr kumimoji="1" lang="zh-CN" altLang="en-US"/>
              <a:t>命令。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顺便提一下，</a:t>
            </a:r>
            <a:r>
              <a:rPr kumimoji="1" lang="en-US" altLang="zh-CN"/>
              <a:t>IPCThreadState</a:t>
            </a:r>
            <a:r>
              <a:rPr kumimoji="1" lang="zh-CN" altLang="en-US"/>
              <a:t>里有两个</a:t>
            </a:r>
            <a:r>
              <a:rPr kumimoji="1" lang="en-US" altLang="zh-CN"/>
              <a:t>parcel</a:t>
            </a:r>
            <a:r>
              <a:rPr kumimoji="1" lang="zh-CN" altLang="en-US"/>
              <a:t>，一个</a:t>
            </a:r>
            <a:r>
              <a:rPr kumimoji="1" lang="en-US" altLang="zh-CN"/>
              <a:t>min</a:t>
            </a:r>
            <a:r>
              <a:rPr kumimoji="1" lang="zh-CN" altLang="en-US"/>
              <a:t>，一个</a:t>
            </a:r>
            <a:r>
              <a:rPr kumimoji="1" lang="en-US" altLang="zh-CN"/>
              <a:t>mOut</a:t>
            </a:r>
            <a:r>
              <a:rPr kumimoji="1" lang="zh-CN" altLang="en-US"/>
              <a:t>，从名字上就看得出来，</a:t>
            </a:r>
            <a:r>
              <a:rPr kumimoji="1" lang="en-US" altLang="zh-CN"/>
              <a:t>mOut</a:t>
            </a:r>
            <a:r>
              <a:rPr kumimoji="1" lang="zh-CN" altLang="en-US"/>
              <a:t>就是发出去的数据，</a:t>
            </a:r>
            <a:r>
              <a:rPr kumimoji="1" lang="en-US" altLang="zh-CN"/>
              <a:t>mIn</a:t>
            </a:r>
            <a:r>
              <a:rPr kumimoji="1" lang="zh-CN" altLang="en-US"/>
              <a:t>就是读进来的数据。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再看</a:t>
            </a:r>
            <a:r>
              <a:rPr kumimoji="1" lang="en-US" altLang="zh-CN"/>
              <a:t>waitForResponse</a:t>
            </a:r>
            <a:r>
              <a:rPr kumimoji="1" lang="zh-CN" altLang="en-US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ECD2-15DD-E945-927C-D0BBE696E6AC}" type="slidenum">
              <a:rPr lang="en-US" altLang="zh-CN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401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这首先</a:t>
            </a:r>
            <a:r>
              <a:rPr kumimoji="1" lang="en-US" altLang="zh-CN"/>
              <a:t>talkWithDriver</a:t>
            </a:r>
            <a:r>
              <a:rPr kumimoji="1" lang="zh-CN" altLang="en-US"/>
              <a:t>，给数据写给</a:t>
            </a:r>
            <a:r>
              <a:rPr kumimoji="1" lang="en-US" altLang="zh-CN"/>
              <a:t>binder</a:t>
            </a:r>
            <a:r>
              <a:rPr kumimoji="1" lang="zh-CN" altLang="en-US"/>
              <a:t>驱动，这是通过</a:t>
            </a:r>
            <a:r>
              <a:rPr kumimoji="1" lang="en-US" altLang="zh-CN"/>
              <a:t>ioctl</a:t>
            </a:r>
            <a:r>
              <a:rPr kumimoji="1" lang="zh-CN" altLang="en-US"/>
              <a:t>的</a:t>
            </a:r>
            <a:r>
              <a:rPr kumimoji="1" lang="en-US" altLang="zh-CN"/>
              <a:t>BINDER_WRITE_READ</a:t>
            </a:r>
            <a:r>
              <a:rPr kumimoji="1" lang="zh-CN" altLang="en-US"/>
              <a:t>调用，和</a:t>
            </a:r>
            <a:r>
              <a:rPr kumimoji="1" lang="en-US" altLang="zh-CN"/>
              <a:t>binder</a:t>
            </a:r>
            <a:r>
              <a:rPr kumimoji="1" lang="zh-CN" altLang="en-US"/>
              <a:t>驱动进行读写，</a:t>
            </a:r>
            <a:r>
              <a:rPr kumimoji="1" lang="en-US" altLang="zh-CN"/>
              <a:t>binder</a:t>
            </a:r>
            <a:r>
              <a:rPr kumimoji="1" lang="zh-CN" altLang="en-US"/>
              <a:t>驱动只认这个</a:t>
            </a:r>
            <a:r>
              <a:rPr kumimoji="1" lang="en-US" altLang="zh-CN"/>
              <a:t>binder_write_read</a:t>
            </a:r>
            <a:r>
              <a:rPr kumimoji="1" lang="zh-CN" altLang="en-US"/>
              <a:t>数据结构，所以得设置好了再</a:t>
            </a:r>
            <a:r>
              <a:rPr kumimoji="1" lang="en-US" altLang="zh-CN"/>
              <a:t>ioctl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然后从</a:t>
            </a:r>
            <a:r>
              <a:rPr kumimoji="1" lang="en-US" altLang="zh-CN"/>
              <a:t>mIn</a:t>
            </a:r>
            <a:r>
              <a:rPr kumimoji="1" lang="zh-CN" altLang="en-US"/>
              <a:t>读取驱动的回复指令。如果</a:t>
            </a:r>
            <a:r>
              <a:rPr kumimoji="1" lang="en-US" altLang="zh-CN"/>
              <a:t>IPC</a:t>
            </a:r>
            <a:r>
              <a:rPr kumimoji="1" lang="zh-CN" altLang="en-US"/>
              <a:t>调用结束，驱动会返回一个</a:t>
            </a:r>
            <a:r>
              <a:rPr kumimoji="1" lang="en-US" altLang="zh-CN"/>
              <a:t>BR_REPLY</a:t>
            </a:r>
            <a:r>
              <a:rPr kumimoji="1" lang="zh-CN" altLang="en-US"/>
              <a:t>的指令，这时候再从</a:t>
            </a:r>
            <a:r>
              <a:rPr kumimoji="1" lang="en-US" altLang="zh-CN"/>
              <a:t>mIn</a:t>
            </a:r>
            <a:r>
              <a:rPr kumimoji="1" lang="zh-CN" altLang="en-US"/>
              <a:t>读取</a:t>
            </a:r>
            <a:endParaRPr kumimoji="1" lang="en-US" altLang="zh-CN"/>
          </a:p>
          <a:p>
            <a:r>
              <a:rPr kumimoji="1" lang="zh-CN" altLang="en-US"/>
              <a:t>一个</a:t>
            </a:r>
            <a:r>
              <a:rPr kumimoji="1" lang="en-US" altLang="zh-CN"/>
              <a:t>binder_transaction_data</a:t>
            </a:r>
            <a:r>
              <a:rPr kumimoji="1" lang="zh-CN" altLang="en-US"/>
              <a:t>，然后根据这个</a:t>
            </a:r>
            <a:r>
              <a:rPr kumimoji="1" lang="en-US" altLang="zh-CN"/>
              <a:t>transaction_data</a:t>
            </a:r>
            <a:r>
              <a:rPr kumimoji="1" lang="zh-CN" altLang="en-US"/>
              <a:t>设置</a:t>
            </a:r>
            <a:r>
              <a:rPr kumimoji="1" lang="en-US" altLang="zh-CN"/>
              <a:t>reply</a:t>
            </a:r>
            <a:r>
              <a:rPr kumimoji="1" lang="zh-CN" altLang="en-US"/>
              <a:t>，之前写的时候是给</a:t>
            </a:r>
            <a:r>
              <a:rPr kumimoji="1" lang="en-US" altLang="zh-CN"/>
              <a:t>parcel</a:t>
            </a:r>
            <a:r>
              <a:rPr kumimoji="1" lang="zh-CN" altLang="en-US"/>
              <a:t>里的各个字段转到了</a:t>
            </a:r>
            <a:r>
              <a:rPr kumimoji="1" lang="en-US" altLang="zh-CN"/>
              <a:t>binder_transaction_Data</a:t>
            </a:r>
            <a:r>
              <a:rPr kumimoji="1" lang="zh-CN" altLang="en-US"/>
              <a:t>，没办法，</a:t>
            </a:r>
            <a:r>
              <a:rPr kumimoji="1" lang="en-US" altLang="zh-CN"/>
              <a:t>binder</a:t>
            </a:r>
            <a:r>
              <a:rPr kumimoji="1" lang="zh-CN" altLang="en-US"/>
              <a:t>驱动只认这个数据结构，不认什么</a:t>
            </a:r>
            <a:r>
              <a:rPr kumimoji="1" lang="en-US" altLang="zh-CN"/>
              <a:t>Parcel</a:t>
            </a:r>
            <a:r>
              <a:rPr kumimoji="1" lang="zh-CN" altLang="en-US"/>
              <a:t>。现在同样，</a:t>
            </a:r>
            <a:r>
              <a:rPr kumimoji="1" lang="en-US" altLang="zh-CN"/>
              <a:t>binder</a:t>
            </a:r>
            <a:r>
              <a:rPr kumimoji="1" lang="zh-CN" altLang="en-US"/>
              <a:t>驱动返回也是用的这个数据结构，但是咱们上层只认</a:t>
            </a:r>
            <a:r>
              <a:rPr kumimoji="1" lang="en-US" altLang="zh-CN"/>
              <a:t>parcel</a:t>
            </a:r>
            <a:r>
              <a:rPr kumimoji="1" lang="zh-CN" altLang="en-US"/>
              <a:t>，所以要做一次转换。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好了，关于</a:t>
            </a:r>
            <a:r>
              <a:rPr kumimoji="1" lang="en-US" altLang="zh-CN"/>
              <a:t>proxy</a:t>
            </a:r>
            <a:r>
              <a:rPr kumimoji="1" lang="zh-CN" altLang="en-US"/>
              <a:t>端的</a:t>
            </a:r>
            <a:r>
              <a:rPr kumimoji="1" lang="en-US" altLang="zh-CN"/>
              <a:t>transact</a:t>
            </a:r>
            <a:r>
              <a:rPr kumimoji="1" lang="zh-CN" altLang="en-US"/>
              <a:t>咱们清楚了，咱们再看</a:t>
            </a:r>
            <a:r>
              <a:rPr kumimoji="1" lang="en-US" altLang="zh-CN"/>
              <a:t>server</a:t>
            </a:r>
            <a:r>
              <a:rPr kumimoji="1" lang="zh-CN" altLang="en-US"/>
              <a:t>端，从哪入手呢？就从</a:t>
            </a:r>
            <a:r>
              <a:rPr kumimoji="1" lang="en-US" altLang="zh-CN"/>
              <a:t>binder</a:t>
            </a:r>
            <a:r>
              <a:rPr kumimoji="1" lang="zh-CN" altLang="en-US"/>
              <a:t>线程入手吧，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ECD2-15DD-E945-927C-D0BBE696E6AC}" type="slidenum">
              <a:rPr lang="en-US" altLang="zh-CN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536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每次启动一个</a:t>
            </a:r>
            <a:r>
              <a:rPr kumimoji="1" lang="en-US" altLang="zh-CN"/>
              <a:t>binder</a:t>
            </a:r>
            <a:r>
              <a:rPr kumimoji="1" lang="zh-CN" altLang="en-US"/>
              <a:t>线程，都会调到这个</a:t>
            </a:r>
            <a:r>
              <a:rPr kumimoji="1" lang="en-US" altLang="zh-CN"/>
              <a:t>IPCThreadState</a:t>
            </a:r>
            <a:r>
              <a:rPr kumimoji="1" lang="zh-CN" altLang="en-US"/>
              <a:t>的</a:t>
            </a:r>
            <a:r>
              <a:rPr kumimoji="1" lang="en-US" altLang="zh-CN"/>
              <a:t>joinThreadPool</a:t>
            </a:r>
            <a:r>
              <a:rPr kumimoji="1" lang="zh-CN" altLang="en-US"/>
              <a:t>，一方面给自己注册到</a:t>
            </a:r>
            <a:r>
              <a:rPr kumimoji="1" lang="en-US" altLang="zh-CN"/>
              <a:t>binder</a:t>
            </a:r>
            <a:r>
              <a:rPr kumimoji="1" lang="zh-CN" altLang="en-US"/>
              <a:t>驱动，另一方面进入</a:t>
            </a:r>
            <a:r>
              <a:rPr kumimoji="1" lang="en-US" altLang="zh-CN"/>
              <a:t>Loop</a:t>
            </a:r>
            <a:r>
              <a:rPr kumimoji="1" lang="zh-CN" altLang="en-US"/>
              <a:t>循环，不断从</a:t>
            </a:r>
            <a:r>
              <a:rPr kumimoji="1" lang="en-US" altLang="zh-CN"/>
              <a:t>Binder</a:t>
            </a:r>
            <a:r>
              <a:rPr kumimoji="1" lang="zh-CN" altLang="en-US"/>
              <a:t>驱动读取请求，处理请求。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再看</a:t>
            </a:r>
            <a:r>
              <a:rPr kumimoji="1" lang="en-US" altLang="zh-CN"/>
              <a:t>getAndExecuteCommand</a:t>
            </a:r>
            <a:r>
              <a:rPr kumimoji="1" lang="zh-CN" altLang="en-US"/>
              <a:t>，</a:t>
            </a:r>
            <a:r>
              <a:rPr kumimoji="1" lang="en-US" altLang="zh-CN"/>
              <a:t>talkWithDriver</a:t>
            </a:r>
            <a:r>
              <a:rPr kumimoji="1" lang="zh-CN" altLang="en-US"/>
              <a:t>咱们前面讲过了，就是跟</a:t>
            </a:r>
            <a:r>
              <a:rPr kumimoji="1" lang="en-US" altLang="zh-CN"/>
              <a:t>binder</a:t>
            </a:r>
            <a:r>
              <a:rPr kumimoji="1" lang="zh-CN" altLang="en-US"/>
              <a:t>驱动进行读或者写操作，对于</a:t>
            </a:r>
            <a:r>
              <a:rPr kumimoji="1" lang="en-US" altLang="zh-CN"/>
              <a:t>server</a:t>
            </a:r>
            <a:r>
              <a:rPr kumimoji="1" lang="zh-CN" altLang="en-US"/>
              <a:t>端来说，通常就是读取请求了，然后从</a:t>
            </a:r>
            <a:r>
              <a:rPr kumimoji="1" lang="en-US" altLang="zh-CN"/>
              <a:t>mIn</a:t>
            </a:r>
            <a:r>
              <a:rPr kumimoji="1" lang="zh-CN" altLang="en-US"/>
              <a:t>里读出</a:t>
            </a:r>
            <a:r>
              <a:rPr kumimoji="1" lang="en-US" altLang="zh-CN"/>
              <a:t>binder</a:t>
            </a:r>
            <a:r>
              <a:rPr kumimoji="1" lang="zh-CN" altLang="en-US"/>
              <a:t>驱动回复的指令，根据指令执行不同的操作。</a:t>
            </a:r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ECD2-15DD-E945-927C-D0BBE696E6AC}" type="slidenum">
              <a:rPr lang="en-US" altLang="zh-CN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3163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当</a:t>
            </a:r>
            <a:r>
              <a:rPr kumimoji="1" lang="en-US" altLang="zh-CN"/>
              <a:t>client</a:t>
            </a:r>
            <a:r>
              <a:rPr kumimoji="1" lang="zh-CN" altLang="en-US"/>
              <a:t>端发送</a:t>
            </a:r>
            <a:r>
              <a:rPr kumimoji="1" lang="en-US" altLang="zh-CN"/>
              <a:t>Binder</a:t>
            </a:r>
            <a:r>
              <a:rPr kumimoji="1" lang="zh-CN" altLang="en-US"/>
              <a:t>请求后，</a:t>
            </a:r>
            <a:r>
              <a:rPr kumimoji="1" lang="en-US" altLang="zh-CN"/>
              <a:t>binder</a:t>
            </a:r>
            <a:r>
              <a:rPr kumimoji="1" lang="zh-CN" altLang="en-US"/>
              <a:t>驱动转发给</a:t>
            </a:r>
            <a:r>
              <a:rPr kumimoji="1" lang="en-US" altLang="zh-CN"/>
              <a:t>server</a:t>
            </a:r>
            <a:r>
              <a:rPr kumimoji="1" lang="zh-CN" altLang="en-US"/>
              <a:t>端时，</a:t>
            </a:r>
            <a:r>
              <a:rPr kumimoji="1" lang="en-US" altLang="zh-CN"/>
              <a:t>server</a:t>
            </a:r>
            <a:r>
              <a:rPr kumimoji="1" lang="zh-CN" altLang="en-US"/>
              <a:t>端收到的</a:t>
            </a:r>
            <a:r>
              <a:rPr kumimoji="1" lang="en-US" altLang="zh-CN"/>
              <a:t>command</a:t>
            </a:r>
            <a:r>
              <a:rPr kumimoji="1" lang="zh-CN" altLang="en-US"/>
              <a:t>为</a:t>
            </a:r>
            <a:r>
              <a:rPr kumimoji="1" lang="en-US" altLang="zh-CN"/>
              <a:t>BR_TRANSACTION,</a:t>
            </a:r>
            <a:r>
              <a:rPr kumimoji="1" lang="zh-CN" altLang="en-US"/>
              <a:t> 这里先从</a:t>
            </a:r>
            <a:r>
              <a:rPr kumimoji="1" lang="en-US" altLang="zh-CN"/>
              <a:t>mIn</a:t>
            </a:r>
            <a:r>
              <a:rPr kumimoji="1" lang="zh-CN" altLang="en-US"/>
              <a:t>中读出</a:t>
            </a:r>
            <a:r>
              <a:rPr kumimoji="1" lang="en-US" altLang="zh-CN"/>
              <a:t>binder_transaction_data</a:t>
            </a:r>
            <a:r>
              <a:rPr kumimoji="1" lang="zh-CN" altLang="en-US"/>
              <a:t>，再转换成</a:t>
            </a:r>
            <a:r>
              <a:rPr kumimoji="1" lang="en-US" altLang="zh-CN"/>
              <a:t>parcel</a:t>
            </a:r>
            <a:r>
              <a:rPr kumimoji="1" lang="zh-CN" altLang="en-US"/>
              <a:t>，</a:t>
            </a:r>
            <a:r>
              <a:rPr kumimoji="1" lang="en-US" altLang="zh-CN"/>
              <a:t>cookie</a:t>
            </a:r>
            <a:r>
              <a:rPr kumimoji="1" lang="zh-CN" altLang="en-US"/>
              <a:t>字段会带上</a:t>
            </a:r>
            <a:r>
              <a:rPr kumimoji="1" lang="en-US" altLang="zh-CN"/>
              <a:t>BBinder</a:t>
            </a:r>
            <a:r>
              <a:rPr kumimoji="1" lang="zh-CN" altLang="en-US"/>
              <a:t>对象，然后调用</a:t>
            </a:r>
            <a:r>
              <a:rPr kumimoji="1" lang="en-US" altLang="zh-CN"/>
              <a:t>transact</a:t>
            </a:r>
            <a:r>
              <a:rPr kumimoji="1" lang="zh-CN" altLang="en-US"/>
              <a:t>交给</a:t>
            </a:r>
            <a:r>
              <a:rPr kumimoji="1" lang="en-US" altLang="zh-CN"/>
              <a:t>BBinder</a:t>
            </a:r>
            <a:r>
              <a:rPr kumimoji="1" lang="zh-CN" altLang="en-US"/>
              <a:t>处理，最后</a:t>
            </a:r>
            <a:r>
              <a:rPr kumimoji="1" lang="en-US" altLang="zh-CN"/>
              <a:t>sendReply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sendReply</a:t>
            </a:r>
            <a:r>
              <a:rPr kumimoji="1" lang="zh-CN" altLang="en-US"/>
              <a:t>和之前</a:t>
            </a:r>
            <a:r>
              <a:rPr kumimoji="1" lang="en-US" altLang="zh-CN"/>
              <a:t>proxy</a:t>
            </a:r>
            <a:r>
              <a:rPr kumimoji="1" lang="zh-CN" altLang="en-US"/>
              <a:t>端的</a:t>
            </a:r>
            <a:r>
              <a:rPr kumimoji="1" lang="en-US" altLang="zh-CN"/>
              <a:t>transact</a:t>
            </a:r>
            <a:r>
              <a:rPr kumimoji="1" lang="zh-CN" altLang="en-US"/>
              <a:t>一样哈，也是先</a:t>
            </a:r>
            <a:r>
              <a:rPr kumimoji="1" lang="en-US" altLang="zh-CN"/>
              <a:t>writeTransactionData</a:t>
            </a:r>
            <a:r>
              <a:rPr kumimoji="1" lang="zh-CN" altLang="en-US"/>
              <a:t>，然后</a:t>
            </a:r>
            <a:r>
              <a:rPr kumimoji="1" lang="en-US" altLang="zh-CN"/>
              <a:t>waitForResponse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en-US" altLang="zh-CN"/>
              <a:t>writeTransactionData</a:t>
            </a:r>
            <a:r>
              <a:rPr kumimoji="1" lang="zh-CN" altLang="en-US"/>
              <a:t>就是给</a:t>
            </a:r>
            <a:r>
              <a:rPr kumimoji="1" lang="en-US" altLang="zh-CN"/>
              <a:t>parcel</a:t>
            </a:r>
            <a:r>
              <a:rPr kumimoji="1" lang="zh-CN" altLang="en-US"/>
              <a:t>转成</a:t>
            </a:r>
            <a:r>
              <a:rPr kumimoji="1" lang="en-US" altLang="zh-CN"/>
              <a:t>Binder</a:t>
            </a:r>
            <a:r>
              <a:rPr kumimoji="1" lang="zh-CN" altLang="en-US"/>
              <a:t>驱动能识别的</a:t>
            </a:r>
            <a:r>
              <a:rPr kumimoji="1" lang="en-US" altLang="zh-CN"/>
              <a:t>binder_transaction_data</a:t>
            </a:r>
          </a:p>
          <a:p>
            <a:endParaRPr kumimoji="1" lang="en-US" altLang="zh-CN"/>
          </a:p>
          <a:p>
            <a:r>
              <a:rPr kumimoji="1" lang="zh-CN" altLang="en-US"/>
              <a:t>咱们再看看这个</a:t>
            </a:r>
            <a:r>
              <a:rPr kumimoji="1" lang="en-US" altLang="zh-CN"/>
              <a:t>BBinder</a:t>
            </a:r>
            <a:r>
              <a:rPr kumimoji="1" lang="zh-CN" altLang="en-US"/>
              <a:t>的</a:t>
            </a:r>
            <a:r>
              <a:rPr kumimoji="1" lang="en-US" altLang="zh-CN"/>
              <a:t>transact</a:t>
            </a:r>
            <a:r>
              <a:rPr kumimoji="1" lang="zh-CN" altLang="en-US"/>
              <a:t>，这个</a:t>
            </a:r>
            <a:r>
              <a:rPr kumimoji="1" lang="en-US" altLang="zh-CN"/>
              <a:t>BBinder</a:t>
            </a:r>
            <a:r>
              <a:rPr kumimoji="1" lang="zh-CN" altLang="en-US"/>
              <a:t>其实是个基类，对象真正的类型是</a:t>
            </a:r>
            <a:r>
              <a:rPr kumimoji="1" lang="en-US" altLang="zh-CN"/>
              <a:t>JavaBBinder</a:t>
            </a:r>
            <a:r>
              <a:rPr kumimoji="1" lang="zh-CN" altLang="en-US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ECD2-15DD-E945-927C-D0BBE696E6AC}" type="slidenum">
              <a:rPr lang="en-US" altLang="zh-CN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3850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这看起来其实就是调了</a:t>
            </a:r>
            <a:r>
              <a:rPr kumimoji="1" lang="en-US" altLang="zh-CN"/>
              <a:t>Java</a:t>
            </a:r>
            <a:r>
              <a:rPr kumimoji="1" lang="zh-CN" altLang="en-US"/>
              <a:t>层</a:t>
            </a:r>
            <a:r>
              <a:rPr kumimoji="1" lang="en-US" altLang="zh-CN"/>
              <a:t>Binder</a:t>
            </a:r>
            <a:r>
              <a:rPr kumimoji="1" lang="zh-CN" altLang="en-US"/>
              <a:t>对象的</a:t>
            </a:r>
            <a:r>
              <a:rPr kumimoji="1" lang="en-US" altLang="zh-CN"/>
              <a:t>execTransact</a:t>
            </a:r>
            <a:r>
              <a:rPr kumimoji="1" lang="zh-CN" altLang="en-US"/>
              <a:t>函数，这个</a:t>
            </a:r>
            <a:r>
              <a:rPr kumimoji="1" lang="en-US" altLang="zh-CN"/>
              <a:t>Parcel</a:t>
            </a:r>
            <a:r>
              <a:rPr kumimoji="1" lang="zh-CN" altLang="en-US"/>
              <a:t>的</a:t>
            </a:r>
            <a:r>
              <a:rPr kumimoji="1" lang="en-US" altLang="zh-CN"/>
              <a:t>obtain</a:t>
            </a:r>
            <a:r>
              <a:rPr kumimoji="1" lang="zh-CN" altLang="en-US"/>
              <a:t>函数，其实就是先拿到一个</a:t>
            </a:r>
            <a:r>
              <a:rPr kumimoji="1" lang="en-US" altLang="zh-CN"/>
              <a:t>Parcel</a:t>
            </a:r>
            <a:r>
              <a:rPr kumimoji="1" lang="zh-CN" altLang="en-US"/>
              <a:t>对象，然后给这个</a:t>
            </a:r>
            <a:r>
              <a:rPr kumimoji="1" lang="en-US" altLang="zh-CN"/>
              <a:t>native</a:t>
            </a:r>
            <a:r>
              <a:rPr kumimoji="1" lang="zh-CN" altLang="en-US"/>
              <a:t>对象保存到</a:t>
            </a:r>
            <a:endParaRPr kumimoji="1" lang="en-US" altLang="zh-CN"/>
          </a:p>
          <a:p>
            <a:r>
              <a:rPr kumimoji="1" lang="en-US" altLang="zh-CN"/>
              <a:t>Java</a:t>
            </a:r>
            <a:r>
              <a:rPr kumimoji="1" lang="zh-CN" altLang="en-US"/>
              <a:t>对象里。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这关键是调了</a:t>
            </a:r>
            <a:r>
              <a:rPr kumimoji="1" lang="en-US" altLang="zh-CN"/>
              <a:t>Binder</a:t>
            </a:r>
            <a:r>
              <a:rPr kumimoji="1" lang="zh-CN" altLang="en-US"/>
              <a:t>对象的</a:t>
            </a:r>
            <a:r>
              <a:rPr kumimoji="1" lang="en-US" altLang="zh-CN"/>
              <a:t>onTransact</a:t>
            </a:r>
            <a:r>
              <a:rPr kumimoji="1" lang="zh-CN" altLang="en-US"/>
              <a:t>函数，咱们</a:t>
            </a:r>
            <a:r>
              <a:rPr kumimoji="1" lang="en-US" altLang="zh-CN"/>
              <a:t>AIDL</a:t>
            </a:r>
            <a:r>
              <a:rPr kumimoji="1" lang="zh-CN" altLang="en-US"/>
              <a:t>生成的</a:t>
            </a:r>
            <a:r>
              <a:rPr kumimoji="1" lang="en-US" altLang="zh-CN"/>
              <a:t>Stub</a:t>
            </a:r>
            <a:r>
              <a:rPr kumimoji="1" lang="zh-CN" altLang="en-US"/>
              <a:t>类就是继承</a:t>
            </a:r>
            <a:r>
              <a:rPr kumimoji="1" lang="en-US" altLang="zh-CN"/>
              <a:t>Binder</a:t>
            </a:r>
            <a:r>
              <a:rPr kumimoji="1" lang="zh-CN" altLang="en-US"/>
              <a:t>类的，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ECD2-15DD-E945-927C-D0BBE696E6AC}" type="slidenum">
              <a:rPr lang="en-US" altLang="zh-CN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2071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看看这，从</a:t>
            </a:r>
            <a:r>
              <a:rPr kumimoji="1" lang="en-US" altLang="zh-CN"/>
              <a:t>parcel</a:t>
            </a:r>
            <a:r>
              <a:rPr kumimoji="1" lang="zh-CN" altLang="en-US"/>
              <a:t>里读出</a:t>
            </a:r>
            <a:r>
              <a:rPr kumimoji="1" lang="en-US" altLang="zh-CN"/>
              <a:t>binder</a:t>
            </a:r>
            <a:r>
              <a:rPr kumimoji="1" lang="zh-CN" altLang="en-US"/>
              <a:t>，然后调用本地的</a:t>
            </a:r>
            <a:r>
              <a:rPr kumimoji="1" lang="en-US" altLang="zh-CN"/>
              <a:t>publishBinder</a:t>
            </a:r>
            <a:r>
              <a:rPr kumimoji="1" lang="zh-CN" altLang="en-US"/>
              <a:t>对象。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ECD2-15DD-E945-927C-D0BBE696E6AC}" type="slidenum">
              <a:rPr lang="en-US" altLang="zh-CN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132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咱们最后看看一次完整的</a:t>
            </a:r>
            <a:r>
              <a:rPr kumimoji="1" lang="en-US" altLang="zh-CN"/>
              <a:t>ipc</a:t>
            </a:r>
            <a:r>
              <a:rPr kumimoji="1" lang="zh-CN" altLang="en-US"/>
              <a:t>通信过程中的协议指令，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我们前面说过，每次和驱动读写，首先都要有一个指令，然后才是数据。指令表示当前要做什么。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看这个图，</a:t>
            </a:r>
            <a:endParaRPr kumimoji="1" lang="en-US" altLang="zh-CN"/>
          </a:p>
          <a:p>
            <a:r>
              <a:rPr kumimoji="1" lang="zh-CN" altLang="en-US"/>
              <a:t>首先对于</a:t>
            </a:r>
            <a:r>
              <a:rPr kumimoji="1" lang="en-US" altLang="zh-CN"/>
              <a:t>binder</a:t>
            </a:r>
            <a:r>
              <a:rPr kumimoji="1" lang="zh-CN" altLang="en-US"/>
              <a:t>驱动来说，不论是</a:t>
            </a:r>
            <a:r>
              <a:rPr kumimoji="1" lang="en-US" altLang="zh-CN"/>
              <a:t>client</a:t>
            </a:r>
            <a:r>
              <a:rPr kumimoji="1" lang="zh-CN" altLang="en-US"/>
              <a:t>端还是</a:t>
            </a:r>
            <a:r>
              <a:rPr kumimoji="1" lang="en-US" altLang="zh-CN"/>
              <a:t>server</a:t>
            </a:r>
            <a:r>
              <a:rPr kumimoji="1" lang="zh-CN" altLang="en-US"/>
              <a:t>端给他写了什么，他都要先给对方一个回复，然后再做下面的事，比如收到了</a:t>
            </a:r>
            <a:r>
              <a:rPr kumimoji="1" lang="en-US" altLang="zh-CN"/>
              <a:t>client</a:t>
            </a:r>
            <a:r>
              <a:rPr kumimoji="1" lang="zh-CN" altLang="en-US"/>
              <a:t>端的</a:t>
            </a:r>
            <a:r>
              <a:rPr kumimoji="1" lang="en-US" altLang="zh-CN"/>
              <a:t>transact</a:t>
            </a:r>
            <a:r>
              <a:rPr kumimoji="1" lang="zh-CN" altLang="en-US"/>
              <a:t>请求，先回复收到了，然后再给请求转发给</a:t>
            </a:r>
            <a:r>
              <a:rPr kumimoji="1" lang="en-US" altLang="zh-CN"/>
              <a:t>server</a:t>
            </a:r>
            <a:r>
              <a:rPr kumimoji="1" lang="zh-CN" altLang="en-US"/>
              <a:t>端。</a:t>
            </a:r>
            <a:r>
              <a:rPr kumimoji="1" lang="en-US" altLang="zh-CN"/>
              <a:t>server</a:t>
            </a:r>
            <a:r>
              <a:rPr kumimoji="1" lang="zh-CN" altLang="en-US"/>
              <a:t>端处理了请求，返回了一个结果，</a:t>
            </a:r>
            <a:r>
              <a:rPr kumimoji="1" lang="en-US" altLang="zh-CN"/>
              <a:t>binder</a:t>
            </a:r>
            <a:r>
              <a:rPr kumimoji="1" lang="zh-CN" altLang="en-US"/>
              <a:t>驱动先回复收到了，再给这个结果转发给</a:t>
            </a:r>
            <a:r>
              <a:rPr kumimoji="1" lang="en-US" altLang="zh-CN"/>
              <a:t>client</a:t>
            </a:r>
            <a:r>
              <a:rPr kumimoji="1" lang="zh-CN" altLang="en-US"/>
              <a:t>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ECD2-15DD-E945-927C-D0BBE696E6AC}" type="slidenum">
              <a:rPr lang="en-US" altLang="zh-CN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40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ECD2-15DD-E945-927C-D0BBE696E6AC}" type="slidenum">
              <a:rPr lang="en-US" altLang="zh-CN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4427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咱们以一个</a:t>
            </a:r>
            <a:r>
              <a:rPr kumimoji="1" lang="en-US" altLang="zh-CN"/>
              <a:t>AIDL</a:t>
            </a:r>
            <a:r>
              <a:rPr kumimoji="1" lang="zh-CN" altLang="en-US"/>
              <a:t>文件开始吧，首先咱们定义一个接口</a:t>
            </a:r>
            <a:r>
              <a:rPr kumimoji="1" lang="en-US" altLang="zh-CN"/>
              <a:t>IRemoteCaller</a:t>
            </a:r>
            <a:r>
              <a:rPr kumimoji="1" lang="zh-CN" altLang="en-US"/>
              <a:t>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</a:t>
            </a:r>
            <a:r>
              <a:rPr kumimoji="1" lang="en-US" altLang="zh-CN"/>
              <a:t>stub</a:t>
            </a:r>
            <a:r>
              <a:rPr kumimoji="1" lang="zh-CN" altLang="en-US"/>
              <a:t>类和</a:t>
            </a:r>
            <a:r>
              <a:rPr kumimoji="1" lang="en-US" altLang="zh-CN"/>
              <a:t>proxy</a:t>
            </a:r>
            <a:r>
              <a:rPr kumimoji="1" lang="zh-CN" altLang="en-US"/>
              <a:t>的区别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ECD2-15DD-E945-927C-D0BBE696E6AC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905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这里的</a:t>
            </a:r>
            <a:r>
              <a:rPr kumimoji="1" lang="en-US" altLang="zh-CN"/>
              <a:t>asBinder</a:t>
            </a:r>
            <a:r>
              <a:rPr kumimoji="1" lang="zh-CN" altLang="en-US"/>
              <a:t>直接返回</a:t>
            </a:r>
            <a:r>
              <a:rPr kumimoji="1" lang="en-US" altLang="zh-CN"/>
              <a:t>mRemote</a:t>
            </a:r>
            <a:r>
              <a:rPr kumimoji="1" lang="zh-CN" altLang="en-US"/>
              <a:t>。</a:t>
            </a:r>
            <a:r>
              <a:rPr kumimoji="1" lang="en-US" altLang="zh-CN"/>
              <a:t>mRemote</a:t>
            </a:r>
            <a:r>
              <a:rPr kumimoji="1" lang="zh-CN" altLang="en-US"/>
              <a:t>是个</a:t>
            </a:r>
            <a:r>
              <a:rPr kumimoji="1" lang="en-US" altLang="zh-CN"/>
              <a:t>BinderProxy</a:t>
            </a:r>
            <a:r>
              <a:rPr kumimoji="1" lang="zh-CN" altLang="en-US"/>
              <a:t>对象，之后所有的</a:t>
            </a:r>
            <a:r>
              <a:rPr kumimoji="1" lang="en-US" altLang="zh-CN"/>
              <a:t>binder</a:t>
            </a:r>
            <a:r>
              <a:rPr kumimoji="1" lang="zh-CN" altLang="en-US"/>
              <a:t>调用都交给</a:t>
            </a:r>
            <a:r>
              <a:rPr kumimoji="1" lang="en-US" altLang="zh-CN"/>
              <a:t>mRemote</a:t>
            </a:r>
            <a:r>
              <a:rPr kumimoji="1" lang="zh-CN" altLang="en-US"/>
              <a:t>了，调</a:t>
            </a:r>
            <a:r>
              <a:rPr kumimoji="1" lang="en-US" altLang="zh-CN"/>
              <a:t>mRemote</a:t>
            </a:r>
            <a:r>
              <a:rPr kumimoji="1" lang="zh-CN" altLang="en-US"/>
              <a:t>的</a:t>
            </a:r>
            <a:r>
              <a:rPr kumimoji="1" lang="en-US" altLang="zh-CN"/>
              <a:t>transact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看看</a:t>
            </a:r>
            <a:r>
              <a:rPr kumimoji="1" lang="en-US" altLang="zh-CN"/>
              <a:t>Proxy</a:t>
            </a:r>
            <a:r>
              <a:rPr kumimoji="1" lang="zh-CN" altLang="en-US"/>
              <a:t>是哪里创建的，咱们</a:t>
            </a:r>
            <a:r>
              <a:rPr kumimoji="1" lang="en-US" altLang="zh-CN"/>
              <a:t>onServiceConnected</a:t>
            </a:r>
            <a:r>
              <a:rPr kumimoji="1" lang="zh-CN" altLang="en-US"/>
              <a:t>之后，是不是要</a:t>
            </a:r>
            <a:r>
              <a:rPr kumimoji="1" lang="en-US" altLang="zh-CN"/>
              <a:t>Stub.asInterface</a:t>
            </a:r>
            <a:r>
              <a:rPr kumimoji="1"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ECD2-15DD-E945-927C-D0BBE696E6AC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05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调</a:t>
            </a:r>
            <a:r>
              <a:rPr kumimoji="1" lang="en-US" altLang="zh-CN"/>
              <a:t>queryLocalInterface</a:t>
            </a:r>
            <a:r>
              <a:rPr kumimoji="1" lang="zh-CN" altLang="en-US"/>
              <a:t>，如果返回</a:t>
            </a:r>
            <a:r>
              <a:rPr kumimoji="1" lang="en-US" altLang="zh-CN"/>
              <a:t>null</a:t>
            </a:r>
            <a:r>
              <a:rPr kumimoji="1" lang="zh-CN" altLang="en-US"/>
              <a:t>，就创建一个</a:t>
            </a:r>
            <a:r>
              <a:rPr kumimoji="1" lang="en-US" altLang="zh-CN"/>
              <a:t>Proxy</a:t>
            </a:r>
            <a:r>
              <a:rPr kumimoji="1" lang="zh-CN" altLang="en-US"/>
              <a:t>，否则直接返回。什么意思呢？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这里创建</a:t>
            </a:r>
            <a:r>
              <a:rPr kumimoji="1" lang="en-US" altLang="zh-CN"/>
              <a:t>Proxy</a:t>
            </a:r>
            <a:r>
              <a:rPr kumimoji="1" lang="zh-CN" altLang="en-US"/>
              <a:t>时传的</a:t>
            </a:r>
            <a:r>
              <a:rPr kumimoji="1" lang="en-US" altLang="zh-CN"/>
              <a:t>obj</a:t>
            </a:r>
            <a:r>
              <a:rPr kumimoji="1" lang="zh-CN" altLang="en-US"/>
              <a:t>就是</a:t>
            </a:r>
            <a:r>
              <a:rPr kumimoji="1" lang="en-US" altLang="zh-CN"/>
              <a:t>Proxy</a:t>
            </a:r>
            <a:r>
              <a:rPr kumimoji="1" lang="zh-CN" altLang="en-US"/>
              <a:t>的</a:t>
            </a:r>
            <a:r>
              <a:rPr kumimoji="1" lang="en-US" altLang="zh-CN"/>
              <a:t>mRemote</a:t>
            </a:r>
            <a:r>
              <a:rPr kumimoji="1" lang="zh-CN" altLang="en-US"/>
              <a:t>。如果</a:t>
            </a:r>
            <a:r>
              <a:rPr kumimoji="1" lang="en-US" altLang="zh-CN"/>
              <a:t>bindService</a:t>
            </a:r>
            <a:r>
              <a:rPr kumimoji="1" lang="zh-CN" altLang="en-US"/>
              <a:t>和</a:t>
            </a:r>
            <a:r>
              <a:rPr kumimoji="1" lang="en-US" altLang="zh-CN"/>
              <a:t>service</a:t>
            </a:r>
            <a:r>
              <a:rPr kumimoji="1" lang="zh-CN" altLang="en-US"/>
              <a:t>在同一个进程，这里</a:t>
            </a:r>
            <a:r>
              <a:rPr kumimoji="1" lang="en-US" altLang="zh-CN"/>
              <a:t>onServiceConnected</a:t>
            </a:r>
            <a:r>
              <a:rPr kumimoji="1" lang="zh-CN" altLang="en-US"/>
              <a:t>返回的是</a:t>
            </a:r>
            <a:r>
              <a:rPr kumimoji="1" lang="en-US" altLang="zh-CN"/>
              <a:t>binder</a:t>
            </a:r>
            <a:r>
              <a:rPr kumimoji="1" lang="zh-CN" altLang="en-US"/>
              <a:t>，否则是</a:t>
            </a:r>
            <a:r>
              <a:rPr kumimoji="1" lang="en-US" altLang="zh-CN"/>
              <a:t>binderProxy</a:t>
            </a:r>
            <a:r>
              <a:rPr kumimoji="1"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ECD2-15DD-E945-927C-D0BBE696E6AC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43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我们看到</a:t>
            </a:r>
            <a:r>
              <a:rPr kumimoji="1" lang="en-US" altLang="zh-CN"/>
              <a:t>Binder</a:t>
            </a:r>
            <a:r>
              <a:rPr kumimoji="1" lang="zh-CN" altLang="en-US"/>
              <a:t>和</a:t>
            </a:r>
            <a:r>
              <a:rPr kumimoji="1" lang="en-US" altLang="zh-CN"/>
              <a:t>BinderProxy</a:t>
            </a:r>
            <a:r>
              <a:rPr kumimoji="1" lang="zh-CN" altLang="en-US"/>
              <a:t>类的</a:t>
            </a:r>
            <a:r>
              <a:rPr kumimoji="1" lang="en-US" altLang="zh-CN"/>
              <a:t>queryLocalInterface</a:t>
            </a:r>
            <a:r>
              <a:rPr kumimoji="1" lang="zh-CN" altLang="en-US"/>
              <a:t>实现不一样，对于</a:t>
            </a:r>
            <a:r>
              <a:rPr kumimoji="1" lang="en-US" altLang="zh-CN"/>
              <a:t>Proxy</a:t>
            </a:r>
            <a:r>
              <a:rPr kumimoji="1" lang="zh-CN" altLang="en-US"/>
              <a:t>永远返回</a:t>
            </a:r>
            <a:r>
              <a:rPr kumimoji="1" lang="en-US" altLang="zh-CN"/>
              <a:t>null</a:t>
            </a:r>
            <a:r>
              <a:rPr kumimoji="1" lang="zh-CN" altLang="en-US"/>
              <a:t>，对于</a:t>
            </a:r>
            <a:r>
              <a:rPr kumimoji="1" lang="en-US" altLang="zh-CN"/>
              <a:t>Binder</a:t>
            </a:r>
            <a:r>
              <a:rPr kumimoji="1" lang="zh-CN" altLang="en-US"/>
              <a:t>来说不是。</a:t>
            </a:r>
            <a:r>
              <a:rPr kumimoji="1" lang="en-US" altLang="zh-CN"/>
              <a:t>Binder</a:t>
            </a:r>
            <a:r>
              <a:rPr kumimoji="1" lang="zh-CN" altLang="en-US"/>
              <a:t>在创建的时候会设置</a:t>
            </a:r>
            <a:r>
              <a:rPr kumimoji="1" lang="en-US" altLang="zh-CN"/>
              <a:t>mOwner</a:t>
            </a:r>
            <a:r>
              <a:rPr kumimoji="1" lang="zh-CN" altLang="en-US"/>
              <a:t>和</a:t>
            </a:r>
            <a:r>
              <a:rPr kumimoji="1" lang="en-US" altLang="zh-CN"/>
              <a:t>mDescriptor</a:t>
            </a:r>
            <a:r>
              <a:rPr kumimoji="1" lang="zh-CN" altLang="en-US"/>
              <a:t>，是在哪创建的呢？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ECD2-15DD-E945-927C-D0BBE696E6AC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50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就是这创建的了，咱们</a:t>
            </a:r>
            <a:r>
              <a:rPr kumimoji="1" lang="en-US" altLang="zh-CN"/>
              <a:t>service</a:t>
            </a:r>
            <a:r>
              <a:rPr kumimoji="1" lang="zh-CN" altLang="en-US"/>
              <a:t>里要创建一个</a:t>
            </a:r>
            <a:r>
              <a:rPr kumimoji="1" lang="en-US" altLang="zh-CN"/>
              <a:t>Stub</a:t>
            </a:r>
            <a:r>
              <a:rPr kumimoji="1" lang="zh-CN" altLang="en-US"/>
              <a:t>类，在</a:t>
            </a:r>
            <a:r>
              <a:rPr kumimoji="1" lang="en-US" altLang="zh-CN"/>
              <a:t>onBind</a:t>
            </a:r>
            <a:r>
              <a:rPr kumimoji="1" lang="zh-CN" altLang="en-US"/>
              <a:t>的时候返回。这个</a:t>
            </a:r>
            <a:r>
              <a:rPr kumimoji="1" lang="en-US" altLang="zh-CN"/>
              <a:t>Stub</a:t>
            </a:r>
            <a:r>
              <a:rPr kumimoji="1" lang="zh-CN" altLang="en-US"/>
              <a:t>类创建的时候会调用</a:t>
            </a:r>
            <a:r>
              <a:rPr kumimoji="1" lang="en-US" altLang="zh-CN"/>
              <a:t>attachInterface</a:t>
            </a:r>
            <a:r>
              <a:rPr kumimoji="1" lang="zh-CN" altLang="en-US"/>
              <a:t>函数，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Stub</a:t>
            </a:r>
            <a:r>
              <a:rPr kumimoji="1" lang="zh-CN" altLang="en-US"/>
              <a:t>类的构造函数咱们知道了，那</a:t>
            </a:r>
            <a:r>
              <a:rPr kumimoji="1" lang="en-US" altLang="zh-CN"/>
              <a:t>Proxy</a:t>
            </a:r>
            <a:r>
              <a:rPr kumimoji="1" lang="zh-CN" altLang="en-US"/>
              <a:t>的构造函数咱们也知道，就是传入了一个</a:t>
            </a:r>
            <a:r>
              <a:rPr kumimoji="1" lang="en-US" altLang="zh-CN"/>
              <a:t>BinderProxy</a:t>
            </a:r>
            <a:r>
              <a:rPr kumimoji="1" lang="zh-CN" altLang="en-US"/>
              <a:t>。这个</a:t>
            </a:r>
            <a:r>
              <a:rPr kumimoji="1" lang="en-US" altLang="zh-CN"/>
              <a:t>BinderProxy</a:t>
            </a:r>
            <a:r>
              <a:rPr kumimoji="1" lang="zh-CN" altLang="en-US"/>
              <a:t>是哪里来的呢？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这就涉及</a:t>
            </a:r>
            <a:r>
              <a:rPr kumimoji="1" lang="en-US" altLang="zh-CN"/>
              <a:t>binder</a:t>
            </a:r>
            <a:r>
              <a:rPr kumimoji="1" lang="zh-CN" altLang="en-US"/>
              <a:t>的跨进程传递原理了，我们上节课讲过哈，这里回顾一下，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ECD2-15DD-E945-927C-D0BBE696E6AC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4351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跨进程传递是通过</a:t>
            </a:r>
            <a:r>
              <a:rPr kumimoji="1" lang="en-US" altLang="zh-CN"/>
              <a:t>parcel</a:t>
            </a:r>
            <a:r>
              <a:rPr kumimoji="1" lang="zh-CN" altLang="en-US"/>
              <a:t>的</a:t>
            </a:r>
            <a:r>
              <a:rPr kumimoji="1" lang="en-US" altLang="zh-CN"/>
              <a:t>writeStrongBinder</a:t>
            </a:r>
            <a:r>
              <a:rPr kumimoji="1" lang="zh-CN" altLang="en-US"/>
              <a:t>和</a:t>
            </a:r>
            <a:r>
              <a:rPr kumimoji="1" lang="en-US" altLang="zh-CN"/>
              <a:t>readStrongBinder</a:t>
            </a:r>
            <a:r>
              <a:rPr kumimoji="1" lang="zh-CN" altLang="en-US"/>
              <a:t>，对于接收端来说，就是</a:t>
            </a:r>
            <a:r>
              <a:rPr kumimoji="1" lang="en-US" altLang="zh-CN"/>
              <a:t>readStrongBinder</a:t>
            </a:r>
            <a:r>
              <a:rPr kumimoji="1" lang="zh-CN" altLang="en-US"/>
              <a:t>，首先拿到</a:t>
            </a:r>
            <a:r>
              <a:rPr kumimoji="1" lang="en-US" altLang="zh-CN"/>
              <a:t>native</a:t>
            </a:r>
            <a:r>
              <a:rPr kumimoji="1" lang="zh-CN" altLang="en-US"/>
              <a:t>层</a:t>
            </a:r>
            <a:r>
              <a:rPr kumimoji="1" lang="en-US" altLang="zh-CN"/>
              <a:t>parcel</a:t>
            </a:r>
            <a:r>
              <a:rPr kumimoji="1" lang="zh-CN" altLang="en-US"/>
              <a:t>对象，然后在</a:t>
            </a:r>
            <a:r>
              <a:rPr kumimoji="1" lang="en-US" altLang="zh-CN"/>
              <a:t>native</a:t>
            </a:r>
            <a:r>
              <a:rPr kumimoji="1" lang="zh-CN" altLang="en-US"/>
              <a:t>层</a:t>
            </a:r>
            <a:r>
              <a:rPr kumimoji="1" lang="en-US" altLang="zh-CN"/>
              <a:t>readStrongBinder</a:t>
            </a:r>
            <a:r>
              <a:rPr kumimoji="1" lang="zh-CN" altLang="en-US"/>
              <a:t>，这里返回的是</a:t>
            </a:r>
            <a:r>
              <a:rPr kumimoji="1" lang="en-US" altLang="zh-CN"/>
              <a:t>BpBinder</a:t>
            </a:r>
            <a:r>
              <a:rPr kumimoji="1" lang="zh-CN" altLang="en-US"/>
              <a:t>，然后通过</a:t>
            </a:r>
            <a:r>
              <a:rPr kumimoji="1" lang="en-US" altLang="zh-CN"/>
              <a:t>javaObjectForIBinder</a:t>
            </a:r>
            <a:r>
              <a:rPr kumimoji="1" lang="zh-CN" altLang="en-US"/>
              <a:t>转成</a:t>
            </a:r>
            <a:r>
              <a:rPr kumimoji="1" lang="en-US" altLang="zh-CN"/>
              <a:t>BinderProxy</a:t>
            </a:r>
            <a:r>
              <a:rPr kumimoji="1" lang="zh-CN" altLang="en-US"/>
              <a:t>对象。为什么</a:t>
            </a:r>
            <a:r>
              <a:rPr kumimoji="1" lang="en-US" altLang="zh-CN"/>
              <a:t>parcel</a:t>
            </a:r>
            <a:r>
              <a:rPr kumimoji="1" lang="zh-CN" altLang="en-US"/>
              <a:t>的</a:t>
            </a:r>
            <a:r>
              <a:rPr kumimoji="1" lang="en-US" altLang="zh-CN"/>
              <a:t>readStrongBinder</a:t>
            </a:r>
            <a:r>
              <a:rPr kumimoji="1" lang="zh-CN" altLang="en-US"/>
              <a:t>返回的就是</a:t>
            </a:r>
            <a:r>
              <a:rPr kumimoji="1" lang="en-US" altLang="zh-CN"/>
              <a:t>Bpbinder</a:t>
            </a:r>
            <a:r>
              <a:rPr kumimoji="1" lang="zh-CN" altLang="en-US"/>
              <a:t>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ECD2-15DD-E945-927C-D0BBE696E6AC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280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看这里首先从</a:t>
            </a:r>
            <a:r>
              <a:rPr kumimoji="1" lang="en-US" altLang="zh-CN"/>
              <a:t>Parcel</a:t>
            </a:r>
            <a:r>
              <a:rPr kumimoji="1" lang="zh-CN" altLang="en-US"/>
              <a:t>里读出</a:t>
            </a:r>
            <a:r>
              <a:rPr kumimoji="1" lang="en-US" altLang="zh-CN"/>
              <a:t>flat_binder_object</a:t>
            </a:r>
            <a:r>
              <a:rPr kumimoji="1" lang="zh-CN" altLang="en-US"/>
              <a:t>，这里面会带上</a:t>
            </a:r>
            <a:r>
              <a:rPr kumimoji="1" lang="en-US" altLang="zh-CN"/>
              <a:t>binder_ref</a:t>
            </a:r>
            <a:r>
              <a:rPr kumimoji="1" lang="zh-CN" altLang="en-US"/>
              <a:t>的</a:t>
            </a:r>
            <a:r>
              <a:rPr kumimoji="1" lang="en-US" altLang="zh-CN"/>
              <a:t>handle</a:t>
            </a:r>
            <a:r>
              <a:rPr kumimoji="1" lang="zh-CN" altLang="en-US"/>
              <a:t>值，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ECD2-15DD-E945-927C-D0BBE696E6AC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251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这里就根据</a:t>
            </a:r>
            <a:r>
              <a:rPr kumimoji="1" lang="en-US" altLang="zh-CN"/>
              <a:t>handle</a:t>
            </a:r>
            <a:r>
              <a:rPr kumimoji="1" lang="zh-CN" altLang="en-US"/>
              <a:t>值</a:t>
            </a:r>
            <a:r>
              <a:rPr kumimoji="1" lang="en-US" altLang="zh-CN"/>
              <a:t>new</a:t>
            </a:r>
            <a:r>
              <a:rPr kumimoji="1" lang="zh-CN" altLang="en-US"/>
              <a:t>了一个</a:t>
            </a:r>
            <a:r>
              <a:rPr kumimoji="1" lang="en-US" altLang="zh-CN"/>
              <a:t>BpBinder</a:t>
            </a:r>
            <a:r>
              <a:rPr kumimoji="1" lang="zh-CN" altLang="en-US"/>
              <a:t>返回。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86464-E152-B04D-A7DE-94D7BE5A5874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668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BA96-6FB9-9741-8864-F8B1D9CD3130}" type="datetimeFigureOut">
              <a:t>2019/3/30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EE6-D856-8E4F-9AFC-EB996D2824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45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BA96-6FB9-9741-8864-F8B1D9CD3130}" type="datetimeFigureOut">
              <a:t>2019/3/30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EE6-D856-8E4F-9AFC-EB996D2824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85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BA96-6FB9-9741-8864-F8B1D9CD3130}" type="datetimeFigureOut">
              <a:t>2019/3/30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EE6-D856-8E4F-9AFC-EB996D2824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64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BA96-6FB9-9741-8864-F8B1D9CD3130}" type="datetimeFigureOut">
              <a:t>2019/3/30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EE6-D856-8E4F-9AFC-EB996D2824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32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BA96-6FB9-9741-8864-F8B1D9CD3130}" type="datetimeFigureOut">
              <a:t>2019/3/30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EE6-D856-8E4F-9AFC-EB996D2824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67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BA96-6FB9-9741-8864-F8B1D9CD3130}" type="datetimeFigureOut">
              <a:t>2019/3/30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EE6-D856-8E4F-9AFC-EB996D2824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010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BA96-6FB9-9741-8864-F8B1D9CD3130}" type="datetimeFigureOut">
              <a:t>2019/3/30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EE6-D856-8E4F-9AFC-EB996D2824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71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BA96-6FB9-9741-8864-F8B1D9CD3130}" type="datetimeFigureOut">
              <a:t>2019/3/30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EE6-D856-8E4F-9AFC-EB996D2824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25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BA96-6FB9-9741-8864-F8B1D9CD3130}" type="datetimeFigureOut">
              <a:t>2019/3/30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EE6-D856-8E4F-9AFC-EB996D2824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BA96-6FB9-9741-8864-F8B1D9CD3130}" type="datetimeFigureOut">
              <a:t>2019/3/30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EE6-D856-8E4F-9AFC-EB996D2824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823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BA96-6FB9-9741-8864-F8B1D9CD3130}" type="datetimeFigureOut">
              <a:t>2019/3/30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EE6-D856-8E4F-9AFC-EB996D2824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1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BA96-6FB9-9741-8864-F8B1D9CD3130}" type="datetimeFigureOut">
              <a:t>2019/3/30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03EE6-D856-8E4F-9AFC-EB996D2824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932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E93C-03A5-2B4D-9130-47206670F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92136"/>
            <a:ext cx="6858000" cy="559228"/>
          </a:xfrm>
        </p:spPr>
        <p:txBody>
          <a:bodyPr anchor="ctr">
            <a:norm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一次完整的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IPC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通信流程是怎样的？</a:t>
            </a:r>
          </a:p>
        </p:txBody>
      </p:sp>
    </p:spTree>
    <p:extLst>
      <p:ext uri="{BB962C8B-B14F-4D97-AF65-F5344CB8AC3E}">
        <p14:creationId xmlns:p14="http://schemas.microsoft.com/office/powerpoint/2010/main" val="210939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E77E1F-D764-534E-A5AE-EE31B695DDB3}"/>
              </a:ext>
            </a:extLst>
          </p:cNvPr>
          <p:cNvSpPr/>
          <p:nvPr/>
        </p:nvSpPr>
        <p:spPr>
          <a:xfrm>
            <a:off x="2025650" y="273388"/>
            <a:ext cx="5092700" cy="132343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sp&lt;IBinder&gt; Parcel::readStrongBinder()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const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sp&lt;IBinder&gt; val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unflatten_binder(ProcessState::self()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&amp;val)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val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89F641-B56F-C748-AB44-1709D0790C27}"/>
              </a:ext>
            </a:extLst>
          </p:cNvPr>
          <p:cNvSpPr/>
          <p:nvPr/>
        </p:nvSpPr>
        <p:spPr>
          <a:xfrm>
            <a:off x="425450" y="2980889"/>
            <a:ext cx="8293100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</a:t>
            </a: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unflatten_binder(sp&lt;ProcessState&gt;&amp; proc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Parcel&amp; in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sp&lt;IBinder&gt;* out)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const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flat_binder_object* flat = in.readObject(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false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*out = proc-&gt;getStrongProxyForHandle(flat-&gt;handle)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BE5B306A-7412-FC49-AF0F-4C4D0675274A}"/>
              </a:ext>
            </a:extLst>
          </p:cNvPr>
          <p:cNvCxnSpPr/>
          <p:nvPr/>
        </p:nvCxnSpPr>
        <p:spPr>
          <a:xfrm flipH="1">
            <a:off x="2025650" y="1041400"/>
            <a:ext cx="1568450" cy="227330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8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ED67BD-4803-D448-AAA2-50967ED01781}"/>
              </a:ext>
            </a:extLst>
          </p:cNvPr>
          <p:cNvSpPr/>
          <p:nvPr/>
        </p:nvSpPr>
        <p:spPr>
          <a:xfrm>
            <a:off x="664535" y="586591"/>
            <a:ext cx="7814930" cy="397031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sp&lt;IBinder&gt; ProcessState::getStrongProxyForHandle(int32_t handle)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sp&lt;IBinder&gt; result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handle_entry* e = lookupHandleLocked(handle)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IBinder* b = e-&gt;binder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(b == NULL)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b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BpBinder(handle)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e-&gt;binder = b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 = b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94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EEE57B-F51F-E54B-81D6-1E47918C22AD}"/>
              </a:ext>
            </a:extLst>
          </p:cNvPr>
          <p:cNvSpPr/>
          <p:nvPr/>
        </p:nvSpPr>
        <p:spPr>
          <a:xfrm>
            <a:off x="334926" y="157193"/>
            <a:ext cx="8474149" cy="230832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static class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Proxy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inuker.com.library.IRemoteCaller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android.os.IBinder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mRemote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 sz="16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call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code)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throws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android.os.RemoteException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mRemote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.transact(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Stub.</a:t>
            </a:r>
            <a:r>
              <a:rPr lang="en" altLang="zh-CN" sz="16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TRANSACTION_call</a:t>
            </a:r>
            <a:r>
              <a:rPr lang="en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_data</a:t>
            </a:r>
            <a:r>
              <a:rPr lang="en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_reply</a:t>
            </a:r>
            <a:r>
              <a:rPr lang="en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 sz="1600">
                <a:solidFill>
                  <a:srgbClr val="6897B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9BE47D-80C0-EF42-994E-962CB376E685}"/>
              </a:ext>
            </a:extLst>
          </p:cNvPr>
          <p:cNvSpPr/>
          <p:nvPr/>
        </p:nvSpPr>
        <p:spPr>
          <a:xfrm>
            <a:off x="334926" y="2797076"/>
            <a:ext cx="8474149" cy="2062103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class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BinderProxy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boolean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transact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 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 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transactNative(code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135B16C-AED8-2D44-9FE0-C3F04E5FBDC4}"/>
              </a:ext>
            </a:extLst>
          </p:cNvPr>
          <p:cNvCxnSpPr/>
          <p:nvPr/>
        </p:nvCxnSpPr>
        <p:spPr>
          <a:xfrm>
            <a:off x="2286000" y="1879600"/>
            <a:ext cx="0" cy="198273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98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041C60-FDF8-9C4B-BADE-13EF51820352}"/>
              </a:ext>
            </a:extLst>
          </p:cNvPr>
          <p:cNvSpPr/>
          <p:nvPr/>
        </p:nvSpPr>
        <p:spPr>
          <a:xfrm>
            <a:off x="292100" y="227389"/>
            <a:ext cx="8420100" cy="230832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jboolean </a:t>
            </a:r>
          </a:p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android_os_BinderProxy_transact(JNIEnv* env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jobject obj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jint code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jobject dataObj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jobject replyObj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jint flags)</a:t>
            </a:r>
            <a:r>
              <a:rPr lang="zh-CN" altLang="en-US" sz="16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Parcel* data = parcelForJavaObject(env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dataObj)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Parcel* reply = parcelForJavaObject(env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replyObj)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IBinder* target = (IBinder*)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env-&gt;GetLongField(obj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gBinderProxyOffsets.mObject)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err = target-&gt;transact(code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*data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1DC1DD-6897-904A-91B4-C8FA2EF745DB}"/>
              </a:ext>
            </a:extLst>
          </p:cNvPr>
          <p:cNvSpPr/>
          <p:nvPr/>
        </p:nvSpPr>
        <p:spPr>
          <a:xfrm>
            <a:off x="292100" y="3234889"/>
            <a:ext cx="8420100" cy="156966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</a:t>
            </a:r>
          </a:p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BpBinder::transact(uint32_t code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const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Parcel&amp; 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Parcel* 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uint32_t flags)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status_t status = IPCThreadState::self()-&gt;transact(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mHandle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B1199FC-BFD8-9C42-96C7-9E536DD9AC5B}"/>
              </a:ext>
            </a:extLst>
          </p:cNvPr>
          <p:cNvCxnSpPr/>
          <p:nvPr/>
        </p:nvCxnSpPr>
        <p:spPr>
          <a:xfrm>
            <a:off x="3136900" y="2222500"/>
            <a:ext cx="1562100" cy="160020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1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17158C-D3B9-5E4E-B2FC-7F63AC5F64B7}"/>
              </a:ext>
            </a:extLst>
          </p:cNvPr>
          <p:cNvSpPr/>
          <p:nvPr/>
        </p:nvSpPr>
        <p:spPr>
          <a:xfrm>
            <a:off x="196850" y="342771"/>
            <a:ext cx="8750300" cy="132343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</a:t>
            </a:r>
          </a:p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transact(int32_t handle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uint32_t code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const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Parcel&amp; 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Parcel* 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uint32_t flags)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writeTransactionData(BC_TRANSACTION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flags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NULL)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waitForResponse(reply)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D4D637-6887-2444-8E05-2A177CC0129F}"/>
              </a:ext>
            </a:extLst>
          </p:cNvPr>
          <p:cNvSpPr/>
          <p:nvPr/>
        </p:nvSpPr>
        <p:spPr>
          <a:xfrm>
            <a:off x="196850" y="2200692"/>
            <a:ext cx="8750300" cy="280076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IPCThreadState::writeTransactionData(int32_t cmd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uint32_t binderFlags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int32_t handle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uint32_t code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const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Parcel&amp; 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status_t* statusBuffer)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binder_transaction_data tr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mOut.writeInt32(cmd)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mOut.write(&amp;tr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sizeof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(tr))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NO_ERROR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21DC2AE-FA07-AA47-B124-8B96E49E634D}"/>
              </a:ext>
            </a:extLst>
          </p:cNvPr>
          <p:cNvCxnSpPr/>
          <p:nvPr/>
        </p:nvCxnSpPr>
        <p:spPr>
          <a:xfrm>
            <a:off x="1981200" y="1004490"/>
            <a:ext cx="1473200" cy="133231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8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09F95F-0919-F84B-B365-47C771F56109}"/>
              </a:ext>
            </a:extLst>
          </p:cNvPr>
          <p:cNvSpPr/>
          <p:nvPr/>
        </p:nvSpPr>
        <p:spPr>
          <a:xfrm>
            <a:off x="187325" y="215771"/>
            <a:ext cx="5972175" cy="427809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IPCThreadState::waitForResponse(Parcel *reply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…)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talkWithDriver()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uint32_t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cmd = (uint32_t)mIn.readInt32()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switch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(cmd)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case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BR_REPLY: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binder_transaction_data tr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mIn.read(&amp;tr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sizeof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(tr))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reply-&gt;ipcSetDataReference(…)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return;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1A7BC6-689F-1742-B634-2AEDC6966387}"/>
              </a:ext>
            </a:extLst>
          </p:cNvPr>
          <p:cNvSpPr/>
          <p:nvPr/>
        </p:nvSpPr>
        <p:spPr>
          <a:xfrm>
            <a:off x="2651125" y="3333333"/>
            <a:ext cx="6086475" cy="1569660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IPCThreadState::talkWithDriver(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doReceive)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binder_write_read bwr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bwr.write_size = mOut.dataSize()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bwr.write_buffer = (uintptr_t)mOut.data()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ioctl(mProcess-&gt;mDriverFD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BINDER_WRITE_READ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&amp;bwr)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534A728-824F-8A4F-AB74-A25C26A720DD}"/>
              </a:ext>
            </a:extLst>
          </p:cNvPr>
          <p:cNvCxnSpPr>
            <a:endCxn id="5" idx="0"/>
          </p:cNvCxnSpPr>
          <p:nvPr/>
        </p:nvCxnSpPr>
        <p:spPr>
          <a:xfrm>
            <a:off x="1765300" y="965200"/>
            <a:ext cx="3929063" cy="236813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49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704A485-6865-8C42-A3B7-9044C635B10D}"/>
              </a:ext>
            </a:extLst>
          </p:cNvPr>
          <p:cNvSpPr/>
          <p:nvPr/>
        </p:nvSpPr>
        <p:spPr>
          <a:xfrm>
            <a:off x="317500" y="200198"/>
            <a:ext cx="5816600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virtual bool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threadLoop()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IPCThreadState::self()-&gt;joinThreadPool(mIsMain)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false;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93E9113-8609-F845-A74B-7B58D9DB00BE}"/>
              </a:ext>
            </a:extLst>
          </p:cNvPr>
          <p:cNvCxnSpPr/>
          <p:nvPr/>
        </p:nvCxnSpPr>
        <p:spPr>
          <a:xfrm>
            <a:off x="2425700" y="2841793"/>
            <a:ext cx="3505200" cy="72690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9AB5E55-11D8-9645-9C51-FE19494B11EB}"/>
              </a:ext>
            </a:extLst>
          </p:cNvPr>
          <p:cNvSpPr/>
          <p:nvPr/>
        </p:nvSpPr>
        <p:spPr>
          <a:xfrm>
            <a:off x="317500" y="1553421"/>
            <a:ext cx="8153400" cy="3139321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IPCThreadState::joinThreadPool(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isMain)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mOut.writeInt32(isMain ? BC_ENTER_LOOPER : BC_REGISTER_LOOPER)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result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do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result = getAndExecuteCommand()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while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(result != -ECONNREFUSED &amp;&amp; result != -EBADF)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mOut.writeInt32(BC_EXIT_LOOPER)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talkWithDriver(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false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C54DFD-71BA-8149-B993-F2C509D0AEB6}"/>
              </a:ext>
            </a:extLst>
          </p:cNvPr>
          <p:cNvCxnSpPr>
            <a:cxnSpLocks/>
          </p:cNvCxnSpPr>
          <p:nvPr/>
        </p:nvCxnSpPr>
        <p:spPr>
          <a:xfrm flipH="1">
            <a:off x="2438400" y="842411"/>
            <a:ext cx="495300" cy="7825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39DC221-1D37-FD48-B98F-70221424EFA4}"/>
              </a:ext>
            </a:extLst>
          </p:cNvPr>
          <p:cNvSpPr/>
          <p:nvPr/>
        </p:nvSpPr>
        <p:spPr>
          <a:xfrm>
            <a:off x="2946400" y="979087"/>
            <a:ext cx="5969000" cy="1477328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IPCThreadState::getAndExecuteCommand()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talkWithDriver()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int32_t cmd = mIn.readInt32()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executeCommand(cmd)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90E13A2-A118-F74B-96CA-B27009A0920F}"/>
              </a:ext>
            </a:extLst>
          </p:cNvPr>
          <p:cNvCxnSpPr>
            <a:cxnSpLocks/>
          </p:cNvCxnSpPr>
          <p:nvPr/>
        </p:nvCxnSpPr>
        <p:spPr>
          <a:xfrm flipV="1">
            <a:off x="3225800" y="2456415"/>
            <a:ext cx="450850" cy="52043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19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F84E1B-5D0D-1042-895F-106672726346}"/>
              </a:ext>
            </a:extLst>
          </p:cNvPr>
          <p:cNvSpPr/>
          <p:nvPr/>
        </p:nvSpPr>
        <p:spPr>
          <a:xfrm>
            <a:off x="95250" y="309593"/>
            <a:ext cx="8724900" cy="452431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IPCThreadState::executeCommand(int32_t cmd)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switch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((uint32_t)cmd)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case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BR_TRANSACTION: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binder_transaction_data tr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mIn.read(&amp;tr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sizeof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(tr))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 buffer,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buffer.ipcSetDataReference(...)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       </a:t>
            </a:r>
          </a:p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sp&lt;BBinder&gt; b((BBinder*)tr.cookie)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b-&gt;transact(tr.code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buffer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tr.flags)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sendReply(reply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BD252E-2234-1A4A-B4F5-03970EA08680}"/>
              </a:ext>
            </a:extLst>
          </p:cNvPr>
          <p:cNvSpPr/>
          <p:nvPr/>
        </p:nvSpPr>
        <p:spPr>
          <a:xfrm>
            <a:off x="1841500" y="3939411"/>
            <a:ext cx="7175500" cy="1077218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IPCThreadState::sendReply(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const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Parcel&amp; 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uint32_t flags)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writeTransactionData(BC_REPLY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flags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&amp;statusBuffer)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   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waitForResponse(NULL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NULL)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5D1CF2F-4CDC-5A4E-AE91-98EB4909223C}"/>
              </a:ext>
            </a:extLst>
          </p:cNvPr>
          <p:cNvCxnSpPr/>
          <p:nvPr/>
        </p:nvCxnSpPr>
        <p:spPr>
          <a:xfrm>
            <a:off x="1625600" y="3543300"/>
            <a:ext cx="215900" cy="39611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16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5F6F75-EDAB-A648-B0C7-C86C617CDF41}"/>
              </a:ext>
            </a:extLst>
          </p:cNvPr>
          <p:cNvSpPr/>
          <p:nvPr/>
        </p:nvSpPr>
        <p:spPr>
          <a:xfrm>
            <a:off x="228600" y="675491"/>
            <a:ext cx="8686800" cy="206210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onTransact(uint32_t code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const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Parcel&amp; 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Parcel* 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uint32_t flags = 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JNIEnv* env = javavm_to_jnienv(mVM)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jboolean res = env-&gt;CallBooleanMethod(mObject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gBinderOffsets.mExecTransact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reinterpret_cast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&lt;jlong&gt;(&amp;data)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reinterpret_cast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&lt;jlong&gt;(reply)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res != JNI_FALSE ? NO_ERROR : UNKNOWN_TRANSACTION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773462-911E-2B45-A8D9-3511BF320CAD}"/>
              </a:ext>
            </a:extLst>
          </p:cNvPr>
          <p:cNvSpPr/>
          <p:nvPr/>
        </p:nvSpPr>
        <p:spPr>
          <a:xfrm>
            <a:off x="3899500" y="156110"/>
            <a:ext cx="4712059" cy="338554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vm-&gt;GetEnv((</a:t>
            </a:r>
            <a:r>
              <a:rPr lang="en-US" altLang="zh-CN" sz="160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**)&amp;env</a:t>
            </a:r>
            <a:r>
              <a:rPr lang="en-US" altLang="zh-CN" sz="160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JNI_VERSION_1_4)</a:t>
            </a:r>
            <a:endParaRPr lang="zh-CN" altLang="en-US" sz="1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390B911-D255-E444-AE58-590E294545C4}"/>
              </a:ext>
            </a:extLst>
          </p:cNvPr>
          <p:cNvCxnSpPr>
            <a:cxnSpLocks/>
          </p:cNvCxnSpPr>
          <p:nvPr/>
        </p:nvCxnSpPr>
        <p:spPr>
          <a:xfrm flipV="1">
            <a:off x="3606800" y="494664"/>
            <a:ext cx="292700" cy="50863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73EBC77-F3E8-F148-BB29-CED347D27B89}"/>
              </a:ext>
            </a:extLst>
          </p:cNvPr>
          <p:cNvSpPr/>
          <p:nvPr/>
        </p:nvSpPr>
        <p:spPr>
          <a:xfrm>
            <a:off x="228600" y="2981921"/>
            <a:ext cx="8686800" cy="2062103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boolean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execTransact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long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dataObj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long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replyObj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Parcel data = Parcel.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obtain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(dataObj)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 reply = Parcel.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obtain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(replyObj)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boolean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res = </a:t>
            </a:r>
            <a:r>
              <a:rPr lang="en-US" altLang="zh-CN" sz="1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onTransact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(code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reply.recycle()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data.recycle()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res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358480A-1167-7446-8342-60A1D68B3DC9}"/>
              </a:ext>
            </a:extLst>
          </p:cNvPr>
          <p:cNvCxnSpPr/>
          <p:nvPr/>
        </p:nvCxnSpPr>
        <p:spPr>
          <a:xfrm flipH="1">
            <a:off x="2870200" y="1706542"/>
            <a:ext cx="882950" cy="137955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95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519ABD-FDB8-F941-98D3-A2D4FB8C165F}"/>
              </a:ext>
            </a:extLst>
          </p:cNvPr>
          <p:cNvSpPr/>
          <p:nvPr/>
        </p:nvSpPr>
        <p:spPr>
          <a:xfrm>
            <a:off x="146050" y="555814"/>
            <a:ext cx="8851900" cy="403187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static abstract class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Stub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android.os.Binder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IRemoteCaller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onTransact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android.os.Parcel 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android.os.Parcel 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switch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(code)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case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TRANSACTION_publishBinder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: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data.enforceInterface(descriptor)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ICallback _arg0 = ICallback.Stub.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asInterface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(data.readStrongBinder())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this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.publishBinder(_arg0)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reply.writeNoException()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return true;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67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5FE4A-45D3-EB4A-A580-B73B434E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947DE-E5DB-A74C-8023-EDDAC0761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的整体架构原理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了解应用和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驱动的交互方式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IPC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过程中的通信协议</a:t>
            </a:r>
          </a:p>
        </p:txBody>
      </p:sp>
    </p:spTree>
    <p:extLst>
      <p:ext uri="{BB962C8B-B14F-4D97-AF65-F5344CB8AC3E}">
        <p14:creationId xmlns:p14="http://schemas.microsoft.com/office/powerpoint/2010/main" val="202826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885B4C7-D4F0-7B48-9B9E-3EDBA5597284}"/>
              </a:ext>
            </a:extLst>
          </p:cNvPr>
          <p:cNvGrpSpPr/>
          <p:nvPr/>
        </p:nvGrpSpPr>
        <p:grpSpPr>
          <a:xfrm>
            <a:off x="774700" y="520700"/>
            <a:ext cx="7594600" cy="457200"/>
            <a:chOff x="774700" y="520700"/>
            <a:chExt cx="7594600" cy="4572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878CEC-A234-0C47-935B-324B84029968}"/>
                </a:ext>
              </a:extLst>
            </p:cNvPr>
            <p:cNvSpPr/>
            <p:nvPr/>
          </p:nvSpPr>
          <p:spPr>
            <a:xfrm>
              <a:off x="774700" y="520700"/>
              <a:ext cx="1411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Client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31D715-59A0-0A43-B1BE-BAFD99340A80}"/>
                </a:ext>
              </a:extLst>
            </p:cNvPr>
            <p:cNvSpPr/>
            <p:nvPr/>
          </p:nvSpPr>
          <p:spPr>
            <a:xfrm>
              <a:off x="3867900" y="520700"/>
              <a:ext cx="14097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Binder</a:t>
              </a:r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驱动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B4AB3B3-2B8D-3B45-B009-7878BDD1CB95}"/>
                </a:ext>
              </a:extLst>
            </p:cNvPr>
            <p:cNvSpPr/>
            <p:nvPr/>
          </p:nvSpPr>
          <p:spPr>
            <a:xfrm>
              <a:off x="6959600" y="520700"/>
              <a:ext cx="14097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Server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7DB1503-6F56-D145-92EA-B64D358D0CA4}"/>
              </a:ext>
            </a:extLst>
          </p:cNvPr>
          <p:cNvCxnSpPr>
            <a:stCxn id="5" idx="2"/>
          </p:cNvCxnSpPr>
          <p:nvPr/>
        </p:nvCxnSpPr>
        <p:spPr>
          <a:xfrm>
            <a:off x="1480300" y="977900"/>
            <a:ext cx="0" cy="3568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0116C86-C851-9643-9787-FDF09F4AB294}"/>
              </a:ext>
            </a:extLst>
          </p:cNvPr>
          <p:cNvCxnSpPr/>
          <p:nvPr/>
        </p:nvCxnSpPr>
        <p:spPr>
          <a:xfrm>
            <a:off x="4572000" y="977900"/>
            <a:ext cx="0" cy="3568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7C31C6D-C90A-3A4D-AA96-D57BB34065E1}"/>
              </a:ext>
            </a:extLst>
          </p:cNvPr>
          <p:cNvCxnSpPr/>
          <p:nvPr/>
        </p:nvCxnSpPr>
        <p:spPr>
          <a:xfrm>
            <a:off x="7671550" y="977900"/>
            <a:ext cx="0" cy="3568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BC15884-C2A7-8F4A-9102-3A0DA80BBB3D}"/>
              </a:ext>
            </a:extLst>
          </p:cNvPr>
          <p:cNvGrpSpPr/>
          <p:nvPr/>
        </p:nvGrpSpPr>
        <p:grpSpPr>
          <a:xfrm>
            <a:off x="1638300" y="1003300"/>
            <a:ext cx="2794000" cy="355600"/>
            <a:chOff x="1638300" y="1041400"/>
            <a:chExt cx="2794000" cy="355600"/>
          </a:xfrm>
        </p:grpSpPr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186FC11C-A74E-F64E-ABAC-1507FC796E56}"/>
                </a:ext>
              </a:extLst>
            </p:cNvPr>
            <p:cNvCxnSpPr/>
            <p:nvPr/>
          </p:nvCxnSpPr>
          <p:spPr>
            <a:xfrm>
              <a:off x="1638300" y="1397000"/>
              <a:ext cx="27940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AB831D3-F624-7947-815D-C556598950CB}"/>
                </a:ext>
              </a:extLst>
            </p:cNvPr>
            <p:cNvSpPr txBox="1"/>
            <p:nvPr/>
          </p:nvSpPr>
          <p:spPr>
            <a:xfrm>
              <a:off x="2019300" y="1041400"/>
              <a:ext cx="2014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BC_TRANSACTION</a:t>
              </a:r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3A434B2-E64E-0544-9F00-653109EECB2C}"/>
              </a:ext>
            </a:extLst>
          </p:cNvPr>
          <p:cNvGrpSpPr/>
          <p:nvPr/>
        </p:nvGrpSpPr>
        <p:grpSpPr>
          <a:xfrm>
            <a:off x="1447800" y="1536700"/>
            <a:ext cx="3176895" cy="355600"/>
            <a:chOff x="1447800" y="1701800"/>
            <a:chExt cx="3176895" cy="355600"/>
          </a:xfrm>
        </p:grpSpPr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BA26EAAC-1F44-8C42-A0CE-001A685E811C}"/>
                </a:ext>
              </a:extLst>
            </p:cNvPr>
            <p:cNvCxnSpPr/>
            <p:nvPr/>
          </p:nvCxnSpPr>
          <p:spPr>
            <a:xfrm flipH="1">
              <a:off x="1638300" y="2057400"/>
              <a:ext cx="27940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FD5A23C-2E61-8F42-8D09-1C7F6F14AECB}"/>
                </a:ext>
              </a:extLst>
            </p:cNvPr>
            <p:cNvSpPr txBox="1"/>
            <p:nvPr/>
          </p:nvSpPr>
          <p:spPr>
            <a:xfrm>
              <a:off x="1447800" y="1701800"/>
              <a:ext cx="3176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BR_TRANSACTION_COMPLETE</a:t>
              </a:r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F5744BB-D783-B94C-ABEC-4A80BAC03B32}"/>
              </a:ext>
            </a:extLst>
          </p:cNvPr>
          <p:cNvGrpSpPr/>
          <p:nvPr/>
        </p:nvGrpSpPr>
        <p:grpSpPr>
          <a:xfrm>
            <a:off x="4624695" y="1905000"/>
            <a:ext cx="2931805" cy="349250"/>
            <a:chOff x="4624695" y="2222500"/>
            <a:chExt cx="2931805" cy="349250"/>
          </a:xfrm>
        </p:grpSpPr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DE2B38-4DD6-0048-A2EF-2F6C12347C11}"/>
                </a:ext>
              </a:extLst>
            </p:cNvPr>
            <p:cNvCxnSpPr/>
            <p:nvPr/>
          </p:nvCxnSpPr>
          <p:spPr>
            <a:xfrm>
              <a:off x="4624695" y="2571750"/>
              <a:ext cx="2931805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FC273F8-018E-DF44-88E0-58F2AE22AE38}"/>
                </a:ext>
              </a:extLst>
            </p:cNvPr>
            <p:cNvSpPr txBox="1"/>
            <p:nvPr/>
          </p:nvSpPr>
          <p:spPr>
            <a:xfrm>
              <a:off x="5118100" y="2222500"/>
              <a:ext cx="2010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BR_TRANSACTION</a:t>
              </a:r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3F98C73-902D-4A45-9317-909AED9FE3C8}"/>
              </a:ext>
            </a:extLst>
          </p:cNvPr>
          <p:cNvGrpSpPr/>
          <p:nvPr/>
        </p:nvGrpSpPr>
        <p:grpSpPr>
          <a:xfrm>
            <a:off x="4624695" y="2413000"/>
            <a:ext cx="2931805" cy="355600"/>
            <a:chOff x="4624695" y="2832100"/>
            <a:chExt cx="2931805" cy="355600"/>
          </a:xfrm>
        </p:grpSpPr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C794A163-0487-E243-9977-FCDA04128D02}"/>
                </a:ext>
              </a:extLst>
            </p:cNvPr>
            <p:cNvCxnSpPr/>
            <p:nvPr/>
          </p:nvCxnSpPr>
          <p:spPr>
            <a:xfrm flipH="1">
              <a:off x="4624695" y="3187700"/>
              <a:ext cx="2931805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7068DB9-2D8D-544A-A870-999A83321C9A}"/>
                </a:ext>
              </a:extLst>
            </p:cNvPr>
            <p:cNvSpPr txBox="1"/>
            <p:nvPr/>
          </p:nvSpPr>
          <p:spPr>
            <a:xfrm>
              <a:off x="5422900" y="2832100"/>
              <a:ext cx="1129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BC_REPLY</a:t>
              </a:r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AF03F76-BAC2-964A-9BB3-1CE48D081DE8}"/>
              </a:ext>
            </a:extLst>
          </p:cNvPr>
          <p:cNvGrpSpPr/>
          <p:nvPr/>
        </p:nvGrpSpPr>
        <p:grpSpPr>
          <a:xfrm>
            <a:off x="4532755" y="2982326"/>
            <a:ext cx="3176895" cy="338724"/>
            <a:chOff x="4532755" y="3490326"/>
            <a:chExt cx="3176895" cy="338724"/>
          </a:xfrm>
        </p:grpSpPr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1D83F089-DD52-3549-8DC5-BD8763ABF8FC}"/>
                </a:ext>
              </a:extLst>
            </p:cNvPr>
            <p:cNvCxnSpPr/>
            <p:nvPr/>
          </p:nvCxnSpPr>
          <p:spPr>
            <a:xfrm>
              <a:off x="4624695" y="3829050"/>
              <a:ext cx="2931805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3A674B7-F59E-BE45-ACF8-48CAD0CE7B06}"/>
                </a:ext>
              </a:extLst>
            </p:cNvPr>
            <p:cNvSpPr txBox="1"/>
            <p:nvPr/>
          </p:nvSpPr>
          <p:spPr>
            <a:xfrm>
              <a:off x="4532755" y="3490326"/>
              <a:ext cx="3176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BR_TRANSACTION_COMPLETE</a:t>
              </a:r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03F6CA8-8749-C248-B9E7-945D4B533BD2}"/>
              </a:ext>
            </a:extLst>
          </p:cNvPr>
          <p:cNvGrpSpPr/>
          <p:nvPr/>
        </p:nvGrpSpPr>
        <p:grpSpPr>
          <a:xfrm>
            <a:off x="1560403" y="3530600"/>
            <a:ext cx="2931805" cy="355600"/>
            <a:chOff x="1560403" y="4051300"/>
            <a:chExt cx="2931805" cy="355600"/>
          </a:xfrm>
        </p:grpSpPr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2F303C73-D16A-C146-9338-69486C51CDC6}"/>
                </a:ext>
              </a:extLst>
            </p:cNvPr>
            <p:cNvCxnSpPr/>
            <p:nvPr/>
          </p:nvCxnSpPr>
          <p:spPr>
            <a:xfrm flipH="1">
              <a:off x="1560403" y="4406900"/>
              <a:ext cx="2931805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DDF71C2-2209-8F41-9D1A-CDB4FB39DF10}"/>
                </a:ext>
              </a:extLst>
            </p:cNvPr>
            <p:cNvSpPr txBox="1"/>
            <p:nvPr/>
          </p:nvSpPr>
          <p:spPr>
            <a:xfrm>
              <a:off x="2349500" y="4051300"/>
              <a:ext cx="1126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BR_REPLY</a:t>
              </a:r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E8A22585-4F8F-1B4B-BF7F-E62CB3B0E018}"/>
              </a:ext>
            </a:extLst>
          </p:cNvPr>
          <p:cNvSpPr txBox="1"/>
          <p:nvPr/>
        </p:nvSpPr>
        <p:spPr>
          <a:xfrm>
            <a:off x="1264166" y="2451100"/>
            <a:ext cx="461665" cy="553998"/>
          </a:xfrm>
          <a:prstGeom prst="rect">
            <a:avLst/>
          </a:prstGeom>
          <a:solidFill>
            <a:srgbClr val="C00000"/>
          </a:solidFill>
        </p:spPr>
        <p:txBody>
          <a:bodyPr vert="eaVert"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休眠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F12003D-1D9C-CD44-8D46-61C3F1ADD26C}"/>
              </a:ext>
            </a:extLst>
          </p:cNvPr>
          <p:cNvSpPr txBox="1"/>
          <p:nvPr/>
        </p:nvSpPr>
        <p:spPr>
          <a:xfrm>
            <a:off x="7456795" y="1310331"/>
            <a:ext cx="461665" cy="553998"/>
          </a:xfrm>
          <a:prstGeom prst="rect">
            <a:avLst/>
          </a:prstGeom>
          <a:solidFill>
            <a:srgbClr val="C00000"/>
          </a:solidFill>
        </p:spPr>
        <p:txBody>
          <a:bodyPr vert="eaVert"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休眠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B7FFE38-C27A-2248-AFD4-862D514692AE}"/>
              </a:ext>
            </a:extLst>
          </p:cNvPr>
          <p:cNvSpPr txBox="1"/>
          <p:nvPr/>
        </p:nvSpPr>
        <p:spPr>
          <a:xfrm>
            <a:off x="7440717" y="3653879"/>
            <a:ext cx="461665" cy="553998"/>
          </a:xfrm>
          <a:prstGeom prst="rect">
            <a:avLst/>
          </a:prstGeom>
          <a:solidFill>
            <a:srgbClr val="C00000"/>
          </a:solidFill>
        </p:spPr>
        <p:txBody>
          <a:bodyPr vert="eaVert"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休眠</a:t>
            </a:r>
          </a:p>
        </p:txBody>
      </p:sp>
    </p:spTree>
    <p:extLst>
      <p:ext uri="{BB962C8B-B14F-4D97-AF65-F5344CB8AC3E}">
        <p14:creationId xmlns:p14="http://schemas.microsoft.com/office/powerpoint/2010/main" val="3370355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7B4C8-B6B5-7E44-9C4B-B74E8C41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一次完整的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IPC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通信流程是怎样的？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7DFEA-D435-CF46-9E62-ED64AFB4C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画出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的整体架构图，从上到下 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从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端开始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调用到调用结束，整个流程是什么样的？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大致说一说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IPC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通信协议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7B6718-355D-ED41-9014-7183DD045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458516"/>
            <a:ext cx="533400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EA8E51-9476-EA46-9A07-A6E00E742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0" y="2182416"/>
            <a:ext cx="533400" cy="533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7F0A0A-AF55-DE4C-93D1-3BC72ED29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0" y="2880916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2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47A81D8-5CCC-C743-9B92-8DA7FF35ADA4}"/>
              </a:ext>
            </a:extLst>
          </p:cNvPr>
          <p:cNvGrpSpPr/>
          <p:nvPr/>
        </p:nvGrpSpPr>
        <p:grpSpPr>
          <a:xfrm>
            <a:off x="713151" y="228834"/>
            <a:ext cx="7717698" cy="4679680"/>
            <a:chOff x="713151" y="228834"/>
            <a:chExt cx="7717698" cy="4679680"/>
          </a:xfrm>
        </p:grpSpPr>
        <p:sp>
          <p:nvSpPr>
            <p:cNvPr id="7" name="圆角矩形 6"/>
            <p:cNvSpPr/>
            <p:nvPr/>
          </p:nvSpPr>
          <p:spPr>
            <a:xfrm>
              <a:off x="1125745" y="736008"/>
              <a:ext cx="2766848" cy="50843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Proxy</a:t>
              </a:r>
              <a:endPara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41964" y="569054"/>
              <a:ext cx="6479628" cy="851338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267024" y="736007"/>
              <a:ext cx="2766848" cy="50843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Stub</a:t>
              </a:r>
              <a:endPara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125745" y="1902656"/>
              <a:ext cx="2766848" cy="50843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BinderProxy</a:t>
              </a:r>
              <a:endPara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41964" y="1735701"/>
              <a:ext cx="6479628" cy="851338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267024" y="1902654"/>
              <a:ext cx="2766848" cy="50843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Binder</a:t>
              </a:r>
              <a:endPara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125745" y="3069303"/>
              <a:ext cx="2766848" cy="50843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BpBinder</a:t>
              </a:r>
              <a:endPara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41964" y="2902350"/>
              <a:ext cx="6479628" cy="851338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267024" y="3069303"/>
              <a:ext cx="2766848" cy="50843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BBinder</a:t>
              </a:r>
              <a:endPara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452696" y="79401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452395" y="1949090"/>
              <a:ext cx="693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endParaRPr kumimoji="1"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452696" y="3127313"/>
              <a:ext cx="9781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Native</a:t>
              </a:r>
              <a:endParaRPr kumimoji="1"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841964" y="4435548"/>
              <a:ext cx="6479628" cy="47296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binder</a:t>
              </a:r>
              <a:r>
                <a:rPr kumimoji="1"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驱动</a:t>
              </a: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2414574" y="3802666"/>
              <a:ext cx="189186" cy="587269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sp>
          <p:nvSpPr>
            <p:cNvPr id="27" name="下箭头 26"/>
            <p:cNvSpPr/>
            <p:nvPr/>
          </p:nvSpPr>
          <p:spPr>
            <a:xfrm rot="10800000">
              <a:off x="5555853" y="3799303"/>
              <a:ext cx="189186" cy="587269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544639" y="3918957"/>
              <a:ext cx="1162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</a:t>
              </a:r>
              <a:endParaRPr kumimoji="1"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674093" y="3918957"/>
              <a:ext cx="14847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ontransact</a:t>
              </a:r>
              <a:endParaRPr kumimoji="1"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>
              <a:off x="2414574" y="1373669"/>
              <a:ext cx="189186" cy="478302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2412174" y="2527384"/>
              <a:ext cx="189186" cy="478302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sp>
          <p:nvSpPr>
            <p:cNvPr id="33" name="下箭头 32"/>
            <p:cNvSpPr/>
            <p:nvPr/>
          </p:nvSpPr>
          <p:spPr>
            <a:xfrm rot="10800000">
              <a:off x="5555852" y="1373669"/>
              <a:ext cx="189186" cy="478302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sp>
          <p:nvSpPr>
            <p:cNvPr id="35" name="下箭头 34"/>
            <p:cNvSpPr/>
            <p:nvPr/>
          </p:nvSpPr>
          <p:spPr>
            <a:xfrm rot="10800000">
              <a:off x="5555852" y="2527384"/>
              <a:ext cx="189186" cy="478302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EB9D8A3-8384-CE4B-97F7-B6B1CE5EEF44}"/>
                </a:ext>
              </a:extLst>
            </p:cNvPr>
            <p:cNvSpPr/>
            <p:nvPr/>
          </p:nvSpPr>
          <p:spPr>
            <a:xfrm>
              <a:off x="713151" y="234986"/>
              <a:ext cx="3264060" cy="3683971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D20E7EE-FFA7-0140-BD73-D88B348C3880}"/>
                </a:ext>
              </a:extLst>
            </p:cNvPr>
            <p:cNvSpPr/>
            <p:nvPr/>
          </p:nvSpPr>
          <p:spPr>
            <a:xfrm>
              <a:off x="4171570" y="234986"/>
              <a:ext cx="3264060" cy="3683971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328D4ED-0807-3048-824C-459287FFC679}"/>
                </a:ext>
              </a:extLst>
            </p:cNvPr>
            <p:cNvSpPr txBox="1"/>
            <p:nvPr/>
          </p:nvSpPr>
          <p:spPr>
            <a:xfrm>
              <a:off x="713151" y="245488"/>
              <a:ext cx="821059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Client</a:t>
              </a:r>
              <a:endPara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973B55E-D073-6547-A773-E762CA14395F}"/>
                </a:ext>
              </a:extLst>
            </p:cNvPr>
            <p:cNvSpPr txBox="1"/>
            <p:nvPr/>
          </p:nvSpPr>
          <p:spPr>
            <a:xfrm>
              <a:off x="4171570" y="228834"/>
              <a:ext cx="887294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Server</a:t>
              </a:r>
              <a:endPara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25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731FFA-EBEA-7949-9FA6-33531B4C55E9}"/>
              </a:ext>
            </a:extLst>
          </p:cNvPr>
          <p:cNvSpPr/>
          <p:nvPr/>
        </p:nvSpPr>
        <p:spPr>
          <a:xfrm>
            <a:off x="2286000" y="185592"/>
            <a:ext cx="4572000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IRemoteCaller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call(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code);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E9BA51-F7E4-8148-A4A3-971DF1457EC0}"/>
              </a:ext>
            </a:extLst>
          </p:cNvPr>
          <p:cNvSpPr/>
          <p:nvPr/>
        </p:nvSpPr>
        <p:spPr>
          <a:xfrm>
            <a:off x="170121" y="1493397"/>
            <a:ext cx="8803758" cy="3539430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IRemoteCaller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android.os.IInterface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static abstract class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Stub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android.os.Binder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IRemoteCaller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static class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Proxy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inuker.com.library.IRemoteCaller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android.os.IBinder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mRemote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}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call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code)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throws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android.os.RemoteException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0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EEE57B-F51F-E54B-81D6-1E47918C22AD}"/>
              </a:ext>
            </a:extLst>
          </p:cNvPr>
          <p:cNvSpPr/>
          <p:nvPr/>
        </p:nvSpPr>
        <p:spPr>
          <a:xfrm>
            <a:off x="334926" y="309593"/>
            <a:ext cx="8474149" cy="452431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static class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Proxy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inuker.com.library.IRemoteCaller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android.os.IBinder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mRemote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Proxy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(android.os.IBinder remote)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mRemote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= remote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 sz="16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android.os.IBinder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asBinder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mRemote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 sz="16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call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code)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throws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android.os.RemoteException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mRemote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.transact(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Stub.</a:t>
            </a:r>
            <a:r>
              <a:rPr lang="en" altLang="zh-CN" sz="16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TRANSACTION_call</a:t>
            </a:r>
            <a:r>
              <a:rPr lang="en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_data</a:t>
            </a:r>
            <a:r>
              <a:rPr lang="en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_reply</a:t>
            </a:r>
            <a:r>
              <a:rPr lang="en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 sz="1600">
                <a:solidFill>
                  <a:srgbClr val="6897B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15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7197F0-BD23-B24E-894B-48F149A410ED}"/>
              </a:ext>
            </a:extLst>
          </p:cNvPr>
          <p:cNvSpPr/>
          <p:nvPr/>
        </p:nvSpPr>
        <p:spPr>
          <a:xfrm>
            <a:off x="217967" y="2453424"/>
            <a:ext cx="8708065" cy="255454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static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inuker.com.library.IRemoteCaller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asInterface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(android.os.IBinder obj)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((obj ==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null;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android.os.IInterface iin = obj.queryLocalInterface(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DESCRIPTOR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(((iin !=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&amp;&amp; (iin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inuker.com.library.IRemoteCaller)))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((inuker.com.library.IRemoteCaller) iin)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new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inuker.com.library.IRemoteCaller.Stub.Proxy(obj)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4A95A3-D26C-FF4A-8A9A-C07495730EA6}"/>
              </a:ext>
            </a:extLst>
          </p:cNvPr>
          <p:cNvSpPr/>
          <p:nvPr/>
        </p:nvSpPr>
        <p:spPr>
          <a:xfrm>
            <a:off x="217967" y="215004"/>
            <a:ext cx="8708065" cy="206210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ServiceConnection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mServiceConnection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ServiceConnection()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 sz="16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onServiceConnected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(ComponentName name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service)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mCaller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= IRemoteCaller.Stub.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asInterface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39A874A-2D59-1145-9131-466CAF20B612}"/>
              </a:ext>
            </a:extLst>
          </p:cNvPr>
          <p:cNvCxnSpPr/>
          <p:nvPr/>
        </p:nvCxnSpPr>
        <p:spPr>
          <a:xfrm>
            <a:off x="4199860" y="1246055"/>
            <a:ext cx="733647" cy="120736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51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2E4B34-5627-E54F-8B53-BC1148B2EC92}"/>
              </a:ext>
            </a:extLst>
          </p:cNvPr>
          <p:cNvSpPr/>
          <p:nvPr/>
        </p:nvSpPr>
        <p:spPr>
          <a:xfrm>
            <a:off x="268473" y="166709"/>
            <a:ext cx="5906386" cy="2308324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class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IInterface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queryLocalInterface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 descriptor)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(mDescriptor.equals(descriptor))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mOwner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null;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929385-9145-6747-851C-7C0B53EEDEA0}"/>
              </a:ext>
            </a:extLst>
          </p:cNvPr>
          <p:cNvSpPr/>
          <p:nvPr/>
        </p:nvSpPr>
        <p:spPr>
          <a:xfrm>
            <a:off x="1618807" y="3376299"/>
            <a:ext cx="5906386" cy="1569660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class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BinderProxy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IInterface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queryLocalInterface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 descriptor)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null;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B191FA-D624-9E43-9254-A382A813C696}"/>
              </a:ext>
            </a:extLst>
          </p:cNvPr>
          <p:cNvSpPr/>
          <p:nvPr/>
        </p:nvSpPr>
        <p:spPr>
          <a:xfrm>
            <a:off x="1722474" y="1970565"/>
            <a:ext cx="7153053" cy="1077218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attachInterface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(IInterface owner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 descriptor)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mOwner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= owner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mDescriptor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= descriptor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00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B357EB-2151-924E-88B7-A60581E2DE4A}"/>
              </a:ext>
            </a:extLst>
          </p:cNvPr>
          <p:cNvSpPr/>
          <p:nvPr/>
        </p:nvSpPr>
        <p:spPr>
          <a:xfrm>
            <a:off x="940981" y="117928"/>
            <a:ext cx="7262038" cy="304698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class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MyService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final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IRemoteCaller.Stub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IRemoteCaller.Stub()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 sz="16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call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code)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throws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RemoteException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 sz="16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onBind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(Intent intent)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4FC379-CD2A-6A44-9456-2B1918905B43}"/>
              </a:ext>
            </a:extLst>
          </p:cNvPr>
          <p:cNvSpPr/>
          <p:nvPr/>
        </p:nvSpPr>
        <p:spPr>
          <a:xfrm>
            <a:off x="285086" y="3548244"/>
            <a:ext cx="8573829" cy="1323439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static abstract class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Stub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android.os.Binder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IRemoteCaller {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public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Stub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.attachInterface(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this,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DESCRIPTOR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D3C10F3-F603-B840-A398-96767450BEC7}"/>
              </a:ext>
            </a:extLst>
          </p:cNvPr>
          <p:cNvCxnSpPr/>
          <p:nvPr/>
        </p:nvCxnSpPr>
        <p:spPr>
          <a:xfrm flipH="1">
            <a:off x="3370521" y="648586"/>
            <a:ext cx="3912781" cy="281762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40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46F277-9744-0D45-B954-0E657D0F55B3}"/>
              </a:ext>
            </a:extLst>
          </p:cNvPr>
          <p:cNvSpPr/>
          <p:nvPr/>
        </p:nvSpPr>
        <p:spPr>
          <a:xfrm>
            <a:off x="1809750" y="357485"/>
            <a:ext cx="5270500" cy="83099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final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readStrongBinder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nativeReadStrongBinder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mNativePtr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55095E-C52D-FC48-87B3-BBF52B22D8F0}"/>
              </a:ext>
            </a:extLst>
          </p:cNvPr>
          <p:cNvSpPr/>
          <p:nvPr/>
        </p:nvSpPr>
        <p:spPr>
          <a:xfrm>
            <a:off x="311150" y="1892290"/>
            <a:ext cx="8521700" cy="181588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jobject android_os_Parcel_readStrongBinder(JNIEnv* env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jclass clazz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jlong nativePtr)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Parcel* parcel 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reinterpret_cast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&lt;Parcel*&gt;(nativePtr)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(parcel != NULL)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javaObjectForIBinder(env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parcel-&gt;readStrongBinder())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B463C31F-409C-6542-A28D-5A9E3C212C09}"/>
              </a:ext>
            </a:extLst>
          </p:cNvPr>
          <p:cNvCxnSpPr/>
          <p:nvPr/>
        </p:nvCxnSpPr>
        <p:spPr>
          <a:xfrm>
            <a:off x="3784600" y="914400"/>
            <a:ext cx="0" cy="107950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6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2699</TotalTime>
  <Words>2108</Words>
  <Application>Microsoft Macintosh PowerPoint</Application>
  <PresentationFormat>全屏显示(16:9)</PresentationFormat>
  <Paragraphs>163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Microsoft YaHei</vt:lpstr>
      <vt:lpstr>Microsoft YaHei</vt:lpstr>
      <vt:lpstr>Arial</vt:lpstr>
      <vt:lpstr>Calibri</vt:lpstr>
      <vt:lpstr>Calibri Light</vt:lpstr>
      <vt:lpstr>Wingdings</vt:lpstr>
      <vt:lpstr>Office 主题​​</vt:lpstr>
      <vt:lpstr>一次完整的IPC通信流程是怎样的？</vt:lpstr>
      <vt:lpstr>这道题想考察什么？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一次完整的IPC通信流程是怎样的？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一次完整的IPC通信流程是怎样的？</dc:title>
  <dc:creator>Microsoft Office User</dc:creator>
  <cp:lastModifiedBy>Microsoft Office User</cp:lastModifiedBy>
  <cp:revision>213</cp:revision>
  <dcterms:created xsi:type="dcterms:W3CDTF">2019-03-28T14:23:48Z</dcterms:created>
  <dcterms:modified xsi:type="dcterms:W3CDTF">2019-03-31T01:35:45Z</dcterms:modified>
</cp:coreProperties>
</file>