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92" r:id="rId6"/>
    <p:sldId id="260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7048"/>
  </p:normalViewPr>
  <p:slideViewPr>
    <p:cSldViewPr snapToGrid="0" snapToObjects="1">
      <p:cViewPr varScale="1">
        <p:scale>
          <a:sx n="113" d="100"/>
          <a:sy n="113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AAC1-5257-934D-AD66-885DFBDE22DA}" type="datetimeFigureOut">
              <a:t>2019/4/1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62C1B-1155-1B43-9975-C67145C1205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38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608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咱们再来从</a:t>
            </a:r>
            <a:r>
              <a:rPr kumimoji="1" lang="en-US" altLang="zh-CN"/>
              <a:t>server</a:t>
            </a:r>
            <a:r>
              <a:rPr kumimoji="1" lang="zh-CN" altLang="en-US"/>
              <a:t>端看哈，</a:t>
            </a:r>
            <a:r>
              <a:rPr kumimoji="1" lang="en-US" altLang="zh-CN"/>
              <a:t>binder</a:t>
            </a:r>
            <a:r>
              <a:rPr kumimoji="1" lang="zh-CN" altLang="en-US"/>
              <a:t>线程在</a:t>
            </a:r>
            <a:r>
              <a:rPr kumimoji="1" lang="en-US" altLang="zh-CN"/>
              <a:t>while</a:t>
            </a:r>
            <a:r>
              <a:rPr kumimoji="1" lang="zh-CN" altLang="en-US"/>
              <a:t>循环不停的</a:t>
            </a:r>
            <a:r>
              <a:rPr kumimoji="1" lang="en-US" altLang="zh-CN"/>
              <a:t>getAndExecuteCommand</a:t>
            </a:r>
            <a:r>
              <a:rPr kumimoji="1" lang="zh-CN" altLang="en-US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299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看这，</a:t>
            </a:r>
            <a:r>
              <a:rPr kumimoji="1" lang="en-US" altLang="zh-CN"/>
              <a:t>binder</a:t>
            </a:r>
            <a:r>
              <a:rPr kumimoji="1" lang="zh-CN" altLang="en-US"/>
              <a:t>驱动给</a:t>
            </a:r>
            <a:r>
              <a:rPr kumimoji="1" lang="en-US" altLang="zh-CN"/>
              <a:t>client</a:t>
            </a:r>
            <a:r>
              <a:rPr kumimoji="1" lang="zh-CN" altLang="en-US"/>
              <a:t>端发来的</a:t>
            </a:r>
            <a:r>
              <a:rPr kumimoji="1" lang="en-US" altLang="zh-CN"/>
              <a:t>transaction</a:t>
            </a:r>
            <a:r>
              <a:rPr kumimoji="1" lang="zh-CN" altLang="en-US"/>
              <a:t>转发给</a:t>
            </a:r>
            <a:r>
              <a:rPr kumimoji="1" lang="en-US" altLang="zh-CN"/>
              <a:t>server</a:t>
            </a:r>
            <a:r>
              <a:rPr kumimoji="1" lang="zh-CN" altLang="en-US"/>
              <a:t>端的</a:t>
            </a:r>
            <a:r>
              <a:rPr kumimoji="1" lang="en-US" altLang="zh-CN"/>
              <a:t>binder</a:t>
            </a:r>
            <a:r>
              <a:rPr kumimoji="1" lang="zh-CN" altLang="en-US"/>
              <a:t>线程，这就会收到</a:t>
            </a:r>
            <a:r>
              <a:rPr kumimoji="1" lang="en-US" altLang="zh-CN"/>
              <a:t>BR_TRANSACTION</a:t>
            </a:r>
            <a:r>
              <a:rPr kumimoji="1" lang="zh-CN" altLang="en-US"/>
              <a:t>指令，这里面先读出</a:t>
            </a:r>
            <a:r>
              <a:rPr kumimoji="1" lang="en-US" altLang="zh-CN"/>
              <a:t>binder_transaction_data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然后转换成</a:t>
            </a:r>
            <a:r>
              <a:rPr kumimoji="1" lang="en-US" altLang="zh-CN"/>
              <a:t>Parcel</a:t>
            </a:r>
            <a:r>
              <a:rPr kumimoji="1" lang="zh-CN" altLang="en-US"/>
              <a:t>，然后根据</a:t>
            </a:r>
            <a:r>
              <a:rPr kumimoji="1" lang="en-US" altLang="zh-CN"/>
              <a:t>binder_Transaction_data</a:t>
            </a:r>
            <a:r>
              <a:rPr kumimoji="1" lang="zh-CN" altLang="en-US"/>
              <a:t>里的</a:t>
            </a:r>
            <a:r>
              <a:rPr kumimoji="1" lang="en-US" altLang="zh-CN"/>
              <a:t>cookie</a:t>
            </a:r>
            <a:r>
              <a:rPr kumimoji="1" lang="zh-CN" altLang="en-US"/>
              <a:t>字段获得</a:t>
            </a:r>
            <a:r>
              <a:rPr kumimoji="1" lang="en-US" altLang="zh-CN"/>
              <a:t>BBinder</a:t>
            </a:r>
            <a:r>
              <a:rPr kumimoji="1" lang="zh-CN" altLang="en-US"/>
              <a:t>对象，继续回调到上层。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有一点要注意哈，这里</a:t>
            </a:r>
            <a:r>
              <a:rPr kumimoji="1" lang="en-US" altLang="zh-CN"/>
              <a:t>ipcSetDataReference</a:t>
            </a:r>
            <a:r>
              <a:rPr kumimoji="1" lang="zh-CN" altLang="en-US"/>
              <a:t>传了个</a:t>
            </a:r>
            <a:r>
              <a:rPr kumimoji="1" lang="en-US" altLang="zh-CN"/>
              <a:t>freeBuffer</a:t>
            </a:r>
            <a:r>
              <a:rPr kumimoji="1" lang="zh-CN" altLang="en-US"/>
              <a:t>，这是个函数指针，在</a:t>
            </a:r>
            <a:r>
              <a:rPr kumimoji="1" lang="en-US" altLang="zh-CN"/>
              <a:t>Parcel</a:t>
            </a:r>
            <a:r>
              <a:rPr kumimoji="1" lang="zh-CN" altLang="en-US"/>
              <a:t>析构的时候会调到，看看</a:t>
            </a:r>
            <a:r>
              <a:rPr kumimoji="1" lang="en-US" altLang="zh-CN"/>
              <a:t>buffer</a:t>
            </a:r>
            <a:r>
              <a:rPr kumimoji="1" lang="zh-CN" altLang="en-US"/>
              <a:t>的作用域就这么点，这个</a:t>
            </a:r>
            <a:r>
              <a:rPr kumimoji="1" lang="en-US" altLang="zh-CN"/>
              <a:t>case</a:t>
            </a:r>
          </a:p>
          <a:p>
            <a:r>
              <a:rPr kumimoji="1" lang="zh-CN" altLang="en-US"/>
              <a:t>代码块一完，就要触发</a:t>
            </a:r>
            <a:r>
              <a:rPr kumimoji="1" lang="en-US" altLang="zh-CN"/>
              <a:t>freeBuffer</a:t>
            </a:r>
            <a:r>
              <a:rPr kumimoji="1" lang="zh-CN" altLang="en-US"/>
              <a:t>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2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freeBuffer</a:t>
            </a:r>
            <a:r>
              <a:rPr kumimoji="1" lang="zh-CN" altLang="en-US"/>
              <a:t>是向驱动层写了个</a:t>
            </a:r>
            <a:r>
              <a:rPr kumimoji="1" lang="en-US" altLang="zh-CN"/>
              <a:t>BC_FREE_BUFFER</a:t>
            </a:r>
            <a:r>
              <a:rPr kumimoji="1" lang="zh-CN" altLang="en-US"/>
              <a:t>，这时候有机会开始处理</a:t>
            </a:r>
            <a:r>
              <a:rPr kumimoji="1" lang="en-US" altLang="zh-CN"/>
              <a:t>binder_node</a:t>
            </a:r>
            <a:r>
              <a:rPr kumimoji="1" lang="zh-CN" altLang="en-US"/>
              <a:t>的异步任务了，从</a:t>
            </a:r>
            <a:r>
              <a:rPr kumimoji="1" lang="en-US" altLang="zh-CN"/>
              <a:t>binder_node</a:t>
            </a:r>
            <a:r>
              <a:rPr kumimoji="1" lang="zh-CN" altLang="en-US"/>
              <a:t>的异步任务队列中取出头结点，插到当前线程的</a:t>
            </a:r>
            <a:r>
              <a:rPr kumimoji="1" lang="en-US" altLang="zh-CN"/>
              <a:t>todo</a:t>
            </a:r>
            <a:r>
              <a:rPr kumimoji="1" lang="zh-CN" altLang="en-US"/>
              <a:t>队列里。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等到下一次</a:t>
            </a:r>
            <a:r>
              <a:rPr kumimoji="1" lang="en-US" altLang="zh-CN"/>
              <a:t>talkWithDriver</a:t>
            </a:r>
            <a:r>
              <a:rPr kumimoji="1" lang="zh-CN" altLang="en-US"/>
              <a:t>，调用</a:t>
            </a:r>
            <a:r>
              <a:rPr kumimoji="1" lang="en-US" altLang="zh-CN"/>
              <a:t>binder_thread_read</a:t>
            </a:r>
            <a:r>
              <a:rPr kumimoji="1" lang="zh-CN" altLang="en-US"/>
              <a:t>等待驱动的指令，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634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这里从</a:t>
            </a:r>
            <a:r>
              <a:rPr kumimoji="1" lang="en-US" altLang="zh-CN"/>
              <a:t>thread</a:t>
            </a:r>
            <a:r>
              <a:rPr kumimoji="1" lang="zh-CN" altLang="en-US"/>
              <a:t>的</a:t>
            </a:r>
            <a:r>
              <a:rPr kumimoji="1" lang="en-US" altLang="zh-CN"/>
              <a:t>todo</a:t>
            </a:r>
            <a:r>
              <a:rPr kumimoji="1" lang="zh-CN" altLang="en-US"/>
              <a:t>列表里取出下一个</a:t>
            </a:r>
            <a:r>
              <a:rPr kumimoji="1" lang="en-US" altLang="zh-CN"/>
              <a:t>transaction</a:t>
            </a:r>
            <a:r>
              <a:rPr kumimoji="1" lang="zh-CN" altLang="en-US"/>
              <a:t>，准备开始处理，这看起来好像这个</a:t>
            </a:r>
            <a:r>
              <a:rPr kumimoji="1" lang="en-US" altLang="zh-CN"/>
              <a:t>binder_node</a:t>
            </a:r>
            <a:r>
              <a:rPr kumimoji="1" lang="zh-CN" altLang="en-US"/>
              <a:t>的异步任务调用，只要有阻塞了，后面所有的这个</a:t>
            </a:r>
            <a:r>
              <a:rPr kumimoji="1" lang="en-US" altLang="zh-CN"/>
              <a:t>binder_node</a:t>
            </a:r>
            <a:r>
              <a:rPr kumimoji="1" lang="zh-CN" altLang="en-US"/>
              <a:t>的异步任务调用全部都在这个线程里串行执行的。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014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这是</a:t>
            </a:r>
            <a:r>
              <a:rPr kumimoji="1" lang="en-US" altLang="zh-CN"/>
              <a:t>oneway</a:t>
            </a:r>
            <a:r>
              <a:rPr kumimoji="1" lang="zh-CN" altLang="en-US"/>
              <a:t>的通信过程的协议图，由于</a:t>
            </a:r>
            <a:r>
              <a:rPr kumimoji="1" lang="en-US" altLang="zh-CN"/>
              <a:t>client</a:t>
            </a:r>
            <a:r>
              <a:rPr kumimoji="1" lang="zh-CN" altLang="en-US"/>
              <a:t>不需要回复，所以少了</a:t>
            </a:r>
            <a:r>
              <a:rPr kumimoji="1" lang="en-US" altLang="zh-CN"/>
              <a:t>BR_REPLY</a:t>
            </a:r>
            <a:r>
              <a:rPr kumimoji="1" lang="zh-CN" altLang="en-US"/>
              <a:t>，</a:t>
            </a:r>
            <a:r>
              <a:rPr kumimoji="1" lang="en-US" altLang="zh-CN"/>
              <a:t>server</a:t>
            </a:r>
            <a:r>
              <a:rPr kumimoji="1" lang="zh-CN" altLang="en-US"/>
              <a:t>端也没有了</a:t>
            </a:r>
            <a:r>
              <a:rPr kumimoji="1" lang="en-US" altLang="zh-CN"/>
              <a:t>BC_REPLY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7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framework</a:t>
            </a:r>
            <a:r>
              <a:rPr kumimoji="1" lang="zh-CN" altLang="en-US"/>
              <a:t>里，系统服务调到应用的</a:t>
            </a:r>
            <a:r>
              <a:rPr kumimoji="1" lang="en-US" altLang="zh-CN"/>
              <a:t>binder</a:t>
            </a:r>
            <a:r>
              <a:rPr kumimoji="1" lang="zh-CN" altLang="en-US"/>
              <a:t>接口基本上都是</a:t>
            </a:r>
            <a:r>
              <a:rPr kumimoji="1" lang="en-US" altLang="zh-CN"/>
              <a:t>oneway</a:t>
            </a:r>
            <a:r>
              <a:rPr kumimoji="1" lang="zh-CN" altLang="en-US"/>
              <a:t>的，比如说</a:t>
            </a:r>
            <a:r>
              <a:rPr kumimoji="1" lang="en-US" altLang="zh-CN"/>
              <a:t>ApplicationThread</a:t>
            </a:r>
            <a:r>
              <a:rPr kumimoji="1" lang="zh-CN" altLang="en-US"/>
              <a:t>，这个是</a:t>
            </a:r>
            <a:r>
              <a:rPr kumimoji="1" lang="en-US" altLang="zh-CN"/>
              <a:t>AMS</a:t>
            </a:r>
            <a:r>
              <a:rPr kumimoji="1" lang="zh-CN" altLang="en-US"/>
              <a:t>调到应用的</a:t>
            </a:r>
            <a:r>
              <a:rPr kumimoji="1" lang="en-US" altLang="zh-CN"/>
              <a:t>binder</a:t>
            </a:r>
            <a:r>
              <a:rPr kumimoji="1" lang="zh-CN" altLang="en-US"/>
              <a:t>接口，里面随便捞出一个函数，看看</a:t>
            </a:r>
            <a:r>
              <a:rPr kumimoji="1" lang="en-US" altLang="zh-CN"/>
              <a:t>BinderProxy</a:t>
            </a:r>
            <a:r>
              <a:rPr kumimoji="1" lang="zh-CN" altLang="en-US"/>
              <a:t>在</a:t>
            </a:r>
            <a:r>
              <a:rPr kumimoji="1" lang="en-US" altLang="zh-CN"/>
              <a:t>transact</a:t>
            </a:r>
            <a:r>
              <a:rPr kumimoji="1" lang="zh-CN" altLang="en-US"/>
              <a:t>的时候，</a:t>
            </a:r>
            <a:r>
              <a:rPr kumimoji="1" lang="en-US" altLang="zh-CN"/>
              <a:t>reply</a:t>
            </a:r>
            <a:r>
              <a:rPr kumimoji="1" lang="zh-CN" altLang="en-US"/>
              <a:t>都是</a:t>
            </a:r>
            <a:r>
              <a:rPr kumimoji="1" lang="en-US" altLang="zh-CN"/>
              <a:t>null</a:t>
            </a:r>
            <a:r>
              <a:rPr kumimoji="1" lang="zh-CN" altLang="en-US"/>
              <a:t>，并且</a:t>
            </a:r>
            <a:r>
              <a:rPr kumimoji="1" lang="en-US" altLang="zh-CN"/>
              <a:t>flags</a:t>
            </a:r>
            <a:r>
              <a:rPr kumimoji="1" lang="zh-CN" altLang="en-US"/>
              <a:t>都是</a:t>
            </a:r>
            <a:r>
              <a:rPr kumimoji="1" lang="en-US" altLang="zh-CN"/>
              <a:t>flag_oneway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再看</a:t>
            </a:r>
            <a:r>
              <a:rPr kumimoji="1" lang="en-US" altLang="zh-CN"/>
              <a:t>WMS</a:t>
            </a:r>
            <a:r>
              <a:rPr kumimoji="1" lang="zh-CN" altLang="en-US"/>
              <a:t>调到应用的</a:t>
            </a:r>
            <a:r>
              <a:rPr kumimoji="1" lang="en-US" altLang="zh-CN"/>
              <a:t>Binder</a:t>
            </a:r>
            <a:r>
              <a:rPr kumimoji="1" lang="zh-CN" altLang="en-US"/>
              <a:t>接口，是这个</a:t>
            </a:r>
            <a:r>
              <a:rPr kumimoji="1" lang="en-US" altLang="zh-CN"/>
              <a:t>IWindow</a:t>
            </a:r>
            <a:r>
              <a:rPr kumimoji="1" lang="zh-CN" altLang="en-US"/>
              <a:t>，同样是</a:t>
            </a:r>
            <a:r>
              <a:rPr kumimoji="1" lang="en-US" altLang="zh-CN"/>
              <a:t>oneway</a:t>
            </a:r>
            <a:r>
              <a:rPr kumimoji="1" lang="zh-CN" altLang="en-US"/>
              <a:t>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AMS</a:t>
            </a:r>
            <a:r>
              <a:rPr kumimoji="1" lang="zh-CN" altLang="en-US"/>
              <a:t>调到应用，关于</a:t>
            </a:r>
            <a:r>
              <a:rPr kumimoji="1" lang="en-US" altLang="zh-CN"/>
              <a:t>bindService</a:t>
            </a:r>
            <a:r>
              <a:rPr kumimoji="1" lang="zh-CN" altLang="en-US"/>
              <a:t>回调的，也是</a:t>
            </a:r>
            <a:r>
              <a:rPr kumimoji="1" lang="en-US" altLang="zh-CN"/>
              <a:t>Oneway</a:t>
            </a:r>
            <a:r>
              <a:rPr kumimoji="1" lang="zh-CN" altLang="en-US"/>
              <a:t>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AMS</a:t>
            </a:r>
            <a:r>
              <a:rPr kumimoji="1" lang="zh-CN" altLang="en-US"/>
              <a:t>调到应用，关于广播分发的，也是</a:t>
            </a:r>
            <a:r>
              <a:rPr kumimoji="1" lang="en-US" altLang="zh-CN"/>
              <a:t>Oneway</a:t>
            </a:r>
            <a:r>
              <a:rPr kumimoji="1" lang="zh-CN" altLang="en-US"/>
              <a:t>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咱们就不再举例了，系统服务端调应用端之所以用</a:t>
            </a:r>
            <a:r>
              <a:rPr kumimoji="1" lang="en-US" altLang="zh-CN"/>
              <a:t>Oneway</a:t>
            </a:r>
            <a:r>
              <a:rPr kumimoji="1" lang="zh-CN" altLang="en-US"/>
              <a:t>，有两个原因，一个是不想让系统服务被应用端阻塞，第二个原因，是希望能利用异步调用串行化的特点，比如在广播分发的时候就希望应用端能串行化处理。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637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咱们从</a:t>
            </a:r>
            <a:r>
              <a:rPr kumimoji="1" lang="en-US" altLang="zh-CN"/>
              <a:t>AIDL</a:t>
            </a:r>
            <a:r>
              <a:rPr kumimoji="1" lang="zh-CN" altLang="en-US"/>
              <a:t>入手，这有个接口，里面有个函数，咱们分别看带</a:t>
            </a:r>
            <a:r>
              <a:rPr kumimoji="1" lang="en-US" altLang="zh-CN"/>
              <a:t>oneway</a:t>
            </a:r>
            <a:r>
              <a:rPr kumimoji="1" lang="zh-CN" altLang="en-US"/>
              <a:t>和不带</a:t>
            </a:r>
            <a:r>
              <a:rPr kumimoji="1" lang="en-US" altLang="zh-CN"/>
              <a:t>oneway</a:t>
            </a:r>
            <a:r>
              <a:rPr kumimoji="1" lang="zh-CN" altLang="en-US"/>
              <a:t>，编译出来的</a:t>
            </a:r>
            <a:r>
              <a:rPr kumimoji="1" lang="en-US" altLang="zh-CN"/>
              <a:t>java</a:t>
            </a:r>
            <a:r>
              <a:rPr kumimoji="1" lang="zh-CN" altLang="en-US"/>
              <a:t>类有什么区别，带</a:t>
            </a:r>
            <a:r>
              <a:rPr kumimoji="1" lang="en-US" altLang="zh-CN"/>
              <a:t>oneway</a:t>
            </a:r>
            <a:r>
              <a:rPr kumimoji="1" lang="zh-CN" altLang="en-US"/>
              <a:t>的话，</a:t>
            </a:r>
            <a:r>
              <a:rPr kumimoji="1" lang="en-US" altLang="zh-CN"/>
              <a:t>transact</a:t>
            </a:r>
            <a:r>
              <a:rPr kumimoji="1" lang="zh-CN" altLang="en-US"/>
              <a:t>的时候，</a:t>
            </a:r>
            <a:r>
              <a:rPr kumimoji="1" lang="en-US" altLang="zh-CN"/>
              <a:t>reply</a:t>
            </a:r>
            <a:r>
              <a:rPr kumimoji="1" lang="zh-CN" altLang="en-US"/>
              <a:t>是</a:t>
            </a:r>
            <a:r>
              <a:rPr kumimoji="1" lang="en-US" altLang="zh-CN"/>
              <a:t>null</a:t>
            </a:r>
            <a:r>
              <a:rPr kumimoji="1" lang="zh-CN" altLang="en-US"/>
              <a:t>，并且</a:t>
            </a:r>
            <a:r>
              <a:rPr kumimoji="1" lang="en-US" altLang="zh-CN"/>
              <a:t>flag</a:t>
            </a:r>
            <a:r>
              <a:rPr kumimoji="1" lang="zh-CN" altLang="en-US"/>
              <a:t>有一个</a:t>
            </a:r>
            <a:r>
              <a:rPr kumimoji="1" lang="en-US" altLang="zh-CN"/>
              <a:t>ONEWAY</a:t>
            </a:r>
            <a:r>
              <a:rPr kumimoji="1" lang="zh-CN" altLang="en-US"/>
              <a:t>的标志。如果不带</a:t>
            </a:r>
            <a:r>
              <a:rPr kumimoji="1" lang="en-US" altLang="zh-CN"/>
              <a:t>oneway</a:t>
            </a:r>
            <a:r>
              <a:rPr kumimoji="1" lang="zh-CN" altLang="en-US"/>
              <a:t>，编译出来的</a:t>
            </a:r>
            <a:r>
              <a:rPr kumimoji="1" lang="en-US" altLang="zh-CN"/>
              <a:t>java</a:t>
            </a:r>
            <a:r>
              <a:rPr kumimoji="1" lang="zh-CN" altLang="en-US"/>
              <a:t>类，</a:t>
            </a:r>
            <a:r>
              <a:rPr kumimoji="1" lang="en-US" altLang="zh-CN"/>
              <a:t>transact</a:t>
            </a:r>
            <a:r>
              <a:rPr kumimoji="1" lang="zh-CN" altLang="en-US"/>
              <a:t>的时候，会有一个</a:t>
            </a:r>
            <a:r>
              <a:rPr kumimoji="1" lang="en-US" altLang="zh-CN"/>
              <a:t>reply</a:t>
            </a:r>
            <a:r>
              <a:rPr kumimoji="1" lang="zh-CN" altLang="en-US"/>
              <a:t>的</a:t>
            </a:r>
            <a:r>
              <a:rPr kumimoji="1" lang="en-US" altLang="zh-CN"/>
              <a:t>parcel</a:t>
            </a:r>
            <a:r>
              <a:rPr kumimoji="1" lang="zh-CN" altLang="en-US"/>
              <a:t>接收返回值，并且</a:t>
            </a:r>
            <a:r>
              <a:rPr kumimoji="1" lang="en-US" altLang="zh-CN"/>
              <a:t>flag</a:t>
            </a:r>
            <a:r>
              <a:rPr kumimoji="1" lang="zh-CN" altLang="en-US"/>
              <a:t>是</a:t>
            </a:r>
            <a:r>
              <a:rPr kumimoji="1" lang="en-US" altLang="zh-CN"/>
              <a:t>0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注意哈，带</a:t>
            </a:r>
            <a:r>
              <a:rPr kumimoji="1" lang="en-US" altLang="zh-CN"/>
              <a:t>Oneway</a:t>
            </a:r>
            <a:r>
              <a:rPr kumimoji="1" lang="zh-CN" altLang="en-US"/>
              <a:t>的接口是不能有返回值的，否则编译会出错。大家可以试试，给这个</a:t>
            </a:r>
            <a:r>
              <a:rPr kumimoji="1" lang="en-US" altLang="zh-CN"/>
              <a:t>publishBinder</a:t>
            </a:r>
            <a:r>
              <a:rPr kumimoji="1" lang="zh-CN" altLang="en-US"/>
              <a:t>的返回类型由</a:t>
            </a:r>
            <a:r>
              <a:rPr kumimoji="1" lang="en-US" altLang="zh-CN"/>
              <a:t>void</a:t>
            </a:r>
            <a:r>
              <a:rPr kumimoji="1" lang="zh-CN" altLang="en-US"/>
              <a:t>改成</a:t>
            </a:r>
            <a:r>
              <a:rPr kumimoji="1" lang="en-US" altLang="zh-CN"/>
              <a:t>int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9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咱们之前的课讲过，这个</a:t>
            </a:r>
            <a:r>
              <a:rPr kumimoji="1" lang="en-US" altLang="zh-CN"/>
              <a:t>BinderProxy</a:t>
            </a:r>
            <a:r>
              <a:rPr kumimoji="1" lang="zh-CN" altLang="en-US"/>
              <a:t>的</a:t>
            </a:r>
            <a:r>
              <a:rPr kumimoji="1" lang="en-US" altLang="zh-CN"/>
              <a:t>transact</a:t>
            </a:r>
            <a:r>
              <a:rPr kumimoji="1" lang="zh-CN" altLang="en-US"/>
              <a:t>底层其实是交给了</a:t>
            </a:r>
            <a:r>
              <a:rPr kumimoji="1" lang="en-US" altLang="zh-CN"/>
              <a:t>IPCThreadState</a:t>
            </a:r>
            <a:r>
              <a:rPr kumimoji="1" lang="zh-CN" altLang="en-US"/>
              <a:t>来</a:t>
            </a:r>
            <a:r>
              <a:rPr kumimoji="1" lang="en-US" altLang="zh-CN"/>
              <a:t>transact</a:t>
            </a:r>
            <a:r>
              <a:rPr kumimoji="1" lang="zh-CN" altLang="en-US"/>
              <a:t>，我们来对比一下，带</a:t>
            </a:r>
            <a:r>
              <a:rPr kumimoji="1" lang="en-US" altLang="zh-CN"/>
              <a:t>oneway</a:t>
            </a:r>
            <a:r>
              <a:rPr kumimoji="1" lang="zh-CN" altLang="en-US"/>
              <a:t>和不带</a:t>
            </a:r>
            <a:r>
              <a:rPr kumimoji="1" lang="en-US" altLang="zh-CN"/>
              <a:t>oneway</a:t>
            </a:r>
            <a:r>
              <a:rPr kumimoji="1" lang="zh-CN" altLang="en-US"/>
              <a:t>的处理上有什么区别？最大的区别就是</a:t>
            </a:r>
            <a:r>
              <a:rPr kumimoji="1" lang="en-US" altLang="zh-CN"/>
              <a:t>waitForResponse</a:t>
            </a:r>
            <a:r>
              <a:rPr kumimoji="1" lang="zh-CN" altLang="en-US"/>
              <a:t>，带</a:t>
            </a:r>
            <a:r>
              <a:rPr kumimoji="1" lang="en-US" altLang="zh-CN"/>
              <a:t>oneway</a:t>
            </a:r>
            <a:r>
              <a:rPr kumimoji="1" lang="zh-CN" altLang="en-US"/>
              <a:t>的是异步的，不需要知道返回结果，所以这里</a:t>
            </a:r>
            <a:r>
              <a:rPr kumimoji="1" lang="en-US" altLang="zh-CN"/>
              <a:t>replay</a:t>
            </a:r>
            <a:r>
              <a:rPr kumimoji="1" lang="zh-CN" altLang="en-US"/>
              <a:t>和</a:t>
            </a:r>
            <a:r>
              <a:rPr kumimoji="1" lang="en-US" altLang="zh-CN"/>
              <a:t>acquireResult</a:t>
            </a:r>
            <a:r>
              <a:rPr kumimoji="1" lang="zh-CN" altLang="en-US"/>
              <a:t>都是</a:t>
            </a:r>
            <a:r>
              <a:rPr kumimoji="1" lang="en-US" altLang="zh-CN"/>
              <a:t>null</a:t>
            </a:r>
            <a:r>
              <a:rPr kumimoji="1" lang="zh-CN" altLang="en-US"/>
              <a:t>。而非</a:t>
            </a:r>
            <a:r>
              <a:rPr kumimoji="1" lang="en-US" altLang="zh-CN"/>
              <a:t>oneway</a:t>
            </a:r>
            <a:r>
              <a:rPr kumimoji="1" lang="zh-CN" altLang="en-US"/>
              <a:t>是需要知道结果的，所以带上了</a:t>
            </a:r>
            <a:r>
              <a:rPr kumimoji="1" lang="en-US" altLang="zh-CN"/>
              <a:t>reply</a:t>
            </a:r>
            <a:r>
              <a:rPr kumimoji="1" lang="zh-CN" altLang="en-US"/>
              <a:t>，只要一返回，</a:t>
            </a:r>
            <a:r>
              <a:rPr kumimoji="1" lang="en-US" altLang="zh-CN"/>
              <a:t>client</a:t>
            </a:r>
            <a:r>
              <a:rPr kumimoji="1" lang="zh-CN" altLang="en-US"/>
              <a:t>端就能从</a:t>
            </a:r>
            <a:r>
              <a:rPr kumimoji="1" lang="en-US" altLang="zh-CN"/>
              <a:t>reply</a:t>
            </a:r>
            <a:r>
              <a:rPr kumimoji="1" lang="zh-CN" altLang="en-US"/>
              <a:t>这个</a:t>
            </a:r>
            <a:r>
              <a:rPr kumimoji="1" lang="en-US" altLang="zh-CN"/>
              <a:t>Parcel</a:t>
            </a:r>
            <a:r>
              <a:rPr kumimoji="1" lang="zh-CN" altLang="en-US"/>
              <a:t>里读出返回的数据。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07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在讲这个</a:t>
            </a:r>
            <a:r>
              <a:rPr kumimoji="1" lang="en-US" altLang="zh-CN"/>
              <a:t>waitForResponse</a:t>
            </a:r>
            <a:r>
              <a:rPr kumimoji="1" lang="zh-CN" altLang="en-US"/>
              <a:t>之前，咱们先回顾一下</a:t>
            </a:r>
            <a:r>
              <a:rPr kumimoji="1" lang="en-US" altLang="zh-CN"/>
              <a:t>binder</a:t>
            </a:r>
            <a:r>
              <a:rPr kumimoji="1" lang="zh-CN" altLang="en-US"/>
              <a:t>的</a:t>
            </a:r>
            <a:r>
              <a:rPr kumimoji="1" lang="en-US" altLang="zh-CN"/>
              <a:t>ipc</a:t>
            </a:r>
            <a:r>
              <a:rPr kumimoji="1" lang="zh-CN" altLang="en-US"/>
              <a:t>通信过程中的协议指令，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咱们重点关注</a:t>
            </a:r>
            <a:r>
              <a:rPr kumimoji="1" lang="en-US" altLang="zh-CN"/>
              <a:t>client</a:t>
            </a:r>
            <a:r>
              <a:rPr kumimoji="1" lang="zh-CN" altLang="en-US"/>
              <a:t>端，首先</a:t>
            </a:r>
            <a:r>
              <a:rPr kumimoji="1" lang="en-US" altLang="zh-CN"/>
              <a:t>client</a:t>
            </a:r>
            <a:r>
              <a:rPr kumimoji="1" lang="zh-CN" altLang="en-US"/>
              <a:t>端</a:t>
            </a:r>
            <a:r>
              <a:rPr kumimoji="1" lang="en-US" altLang="zh-CN"/>
              <a:t>transact</a:t>
            </a:r>
            <a:r>
              <a:rPr kumimoji="1" lang="zh-CN" altLang="en-US"/>
              <a:t>出去之后，</a:t>
            </a:r>
            <a:r>
              <a:rPr kumimoji="1" lang="en-US" altLang="zh-CN"/>
              <a:t>waitForResponse</a:t>
            </a:r>
            <a:r>
              <a:rPr kumimoji="1" lang="zh-CN" altLang="en-US"/>
              <a:t>可能</a:t>
            </a:r>
            <a:r>
              <a:rPr kumimoji="1" lang="en-US" altLang="zh-CN"/>
              <a:t>binder</a:t>
            </a:r>
            <a:r>
              <a:rPr kumimoji="1" lang="zh-CN" altLang="en-US"/>
              <a:t>驱动发来的回复，第一个是</a:t>
            </a:r>
            <a:r>
              <a:rPr kumimoji="1" lang="en-US" altLang="zh-CN"/>
              <a:t>BR_TRANSACTION_COMPLETE</a:t>
            </a:r>
            <a:r>
              <a:rPr kumimoji="1" lang="zh-CN" altLang="en-US"/>
              <a:t>，表示</a:t>
            </a:r>
            <a:r>
              <a:rPr kumimoji="1" lang="en-US" altLang="zh-CN"/>
              <a:t>binder</a:t>
            </a:r>
            <a:r>
              <a:rPr kumimoji="1" lang="zh-CN" altLang="en-US"/>
              <a:t>驱动收到了</a:t>
            </a:r>
            <a:r>
              <a:rPr kumimoji="1" lang="en-US" altLang="zh-CN"/>
              <a:t>client</a:t>
            </a:r>
            <a:r>
              <a:rPr kumimoji="1" lang="zh-CN" altLang="en-US"/>
              <a:t>的请求。第二个</a:t>
            </a:r>
            <a:r>
              <a:rPr kumimoji="1" lang="en-US" altLang="zh-CN"/>
              <a:t>BR_REPLY</a:t>
            </a:r>
            <a:r>
              <a:rPr kumimoji="1" lang="zh-CN" altLang="en-US"/>
              <a:t>，表示请求处理完了，现在可以接收返回结果了。大家记住这两个指令，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ECD2-15DD-E945-927C-D0BBE696E6AC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咱们看这个</a:t>
            </a:r>
            <a:r>
              <a:rPr kumimoji="1" lang="en-US" altLang="zh-CN"/>
              <a:t>waitForResponse</a:t>
            </a:r>
            <a:r>
              <a:rPr kumimoji="1" lang="zh-CN" altLang="en-US"/>
              <a:t>，在一个</a:t>
            </a:r>
            <a:r>
              <a:rPr kumimoji="1" lang="en-US" altLang="zh-CN"/>
              <a:t>while</a:t>
            </a:r>
            <a:r>
              <a:rPr kumimoji="1" lang="zh-CN" altLang="en-US"/>
              <a:t>循环里，监听</a:t>
            </a:r>
            <a:r>
              <a:rPr kumimoji="1" lang="en-US" altLang="zh-CN"/>
              <a:t>binder</a:t>
            </a:r>
            <a:r>
              <a:rPr kumimoji="1" lang="zh-CN" altLang="en-US"/>
              <a:t>驱动发来的指令，</a:t>
            </a:r>
            <a:r>
              <a:rPr kumimoji="1" lang="en-US" altLang="zh-CN"/>
              <a:t>transact</a:t>
            </a:r>
            <a:r>
              <a:rPr kumimoji="1" lang="zh-CN" altLang="en-US"/>
              <a:t>之后收到的第一个指令会是</a:t>
            </a:r>
            <a:r>
              <a:rPr kumimoji="1" lang="en-US" altLang="zh-CN"/>
              <a:t>BR_TRANSACTION_COMPLETE</a:t>
            </a:r>
            <a:r>
              <a:rPr kumimoji="1" lang="zh-CN" altLang="en-US"/>
              <a:t>，这里如果是</a:t>
            </a:r>
            <a:r>
              <a:rPr kumimoji="1" lang="en-US" altLang="zh-CN"/>
              <a:t>oneway</a:t>
            </a:r>
            <a:r>
              <a:rPr kumimoji="1" lang="zh-CN" altLang="en-US"/>
              <a:t>的话，</a:t>
            </a:r>
            <a:r>
              <a:rPr kumimoji="1" lang="en-US" altLang="zh-CN"/>
              <a:t>reply</a:t>
            </a:r>
            <a:r>
              <a:rPr kumimoji="1" lang="zh-CN" altLang="en-US"/>
              <a:t>和</a:t>
            </a:r>
            <a:r>
              <a:rPr kumimoji="1" lang="en-US" altLang="zh-CN"/>
              <a:t>acquireResult</a:t>
            </a:r>
            <a:r>
              <a:rPr kumimoji="1" lang="zh-CN" altLang="en-US"/>
              <a:t>就会都是</a:t>
            </a:r>
            <a:r>
              <a:rPr kumimoji="1" lang="en-US" altLang="zh-CN"/>
              <a:t>null</a:t>
            </a:r>
            <a:r>
              <a:rPr kumimoji="1" lang="zh-CN" altLang="en-US"/>
              <a:t>了，所以直接</a:t>
            </a:r>
            <a:r>
              <a:rPr kumimoji="1" lang="en-US" altLang="zh-CN"/>
              <a:t>goto</a:t>
            </a:r>
            <a:r>
              <a:rPr kumimoji="1" lang="zh-CN" altLang="en-US"/>
              <a:t> </a:t>
            </a:r>
            <a:r>
              <a:rPr kumimoji="1" lang="en-US" altLang="zh-CN"/>
              <a:t>finish</a:t>
            </a:r>
            <a:r>
              <a:rPr kumimoji="1" lang="zh-CN" altLang="en-US"/>
              <a:t>了，就退出</a:t>
            </a:r>
            <a:r>
              <a:rPr kumimoji="1" lang="en-US" altLang="zh-CN"/>
              <a:t>waitForResponse</a:t>
            </a:r>
            <a:r>
              <a:rPr kumimoji="1" lang="zh-CN" altLang="en-US"/>
              <a:t>了。但是如果不是</a:t>
            </a:r>
            <a:r>
              <a:rPr kumimoji="1" lang="en-US" altLang="zh-CN"/>
              <a:t>oneway</a:t>
            </a:r>
            <a:r>
              <a:rPr kumimoji="1" lang="zh-CN" altLang="en-US"/>
              <a:t>的话，这里</a:t>
            </a:r>
            <a:r>
              <a:rPr kumimoji="1" lang="en-US" altLang="zh-CN"/>
              <a:t>reply</a:t>
            </a:r>
            <a:r>
              <a:rPr kumimoji="1" lang="zh-CN" altLang="en-US"/>
              <a:t>不是</a:t>
            </a:r>
            <a:r>
              <a:rPr kumimoji="1" lang="en-US" altLang="zh-CN"/>
              <a:t>null</a:t>
            </a:r>
            <a:r>
              <a:rPr kumimoji="1" lang="zh-CN" altLang="en-US"/>
              <a:t>，所以只是</a:t>
            </a:r>
            <a:r>
              <a:rPr kumimoji="1" lang="en-US" altLang="zh-CN"/>
              <a:t>break</a:t>
            </a:r>
            <a:r>
              <a:rPr kumimoji="1" lang="zh-CN" altLang="en-US"/>
              <a:t>而已，就是跳出这个</a:t>
            </a:r>
            <a:r>
              <a:rPr kumimoji="1" lang="en-US" altLang="zh-CN"/>
              <a:t>switch</a:t>
            </a:r>
            <a:r>
              <a:rPr kumimoji="1" lang="zh-CN" altLang="en-US"/>
              <a:t> </a:t>
            </a:r>
            <a:r>
              <a:rPr kumimoji="1" lang="en-US" altLang="zh-CN"/>
              <a:t>case</a:t>
            </a:r>
            <a:r>
              <a:rPr kumimoji="1" lang="zh-CN" altLang="en-US"/>
              <a:t>，但是还在</a:t>
            </a:r>
            <a:r>
              <a:rPr kumimoji="1" lang="en-US" altLang="zh-CN"/>
              <a:t>while</a:t>
            </a:r>
            <a:r>
              <a:rPr kumimoji="1" lang="zh-CN" altLang="en-US"/>
              <a:t>循环里，继续</a:t>
            </a:r>
            <a:r>
              <a:rPr kumimoji="1" lang="en-US" altLang="zh-CN"/>
              <a:t>talkWithDriver</a:t>
            </a:r>
            <a:r>
              <a:rPr kumimoji="1" lang="zh-CN" altLang="en-US"/>
              <a:t>，等待下一个指令。下一个指令就是</a:t>
            </a:r>
            <a:r>
              <a:rPr kumimoji="1" lang="en-US" altLang="zh-CN"/>
              <a:t>BR_REPLY</a:t>
            </a:r>
            <a:r>
              <a:rPr kumimoji="1" lang="zh-CN" altLang="en-US"/>
              <a:t>了，</a:t>
            </a:r>
            <a:endParaRPr kumimoji="1" lang="en-US" altLang="zh-CN"/>
          </a:p>
          <a:p>
            <a:r>
              <a:rPr kumimoji="1" lang="en-US" altLang="zh-CN"/>
              <a:t>talkWithDrivder</a:t>
            </a:r>
            <a:r>
              <a:rPr kumimoji="1" lang="zh-CN" altLang="en-US"/>
              <a:t>的时候就已经从</a:t>
            </a:r>
            <a:r>
              <a:rPr kumimoji="1" lang="en-US" altLang="zh-CN"/>
              <a:t>Binder</a:t>
            </a:r>
            <a:r>
              <a:rPr kumimoji="1" lang="zh-CN" altLang="en-US"/>
              <a:t>驱动里给数据读出来了，放在</a:t>
            </a:r>
            <a:r>
              <a:rPr kumimoji="1" lang="en-US" altLang="zh-CN"/>
              <a:t>binder_transaction_data</a:t>
            </a:r>
            <a:r>
              <a:rPr kumimoji="1" lang="zh-CN" altLang="en-US"/>
              <a:t>里，然后再转换到</a:t>
            </a:r>
            <a:r>
              <a:rPr kumimoji="1" lang="en-US" altLang="zh-CN"/>
              <a:t>parcel</a:t>
            </a:r>
            <a:r>
              <a:rPr kumimoji="1" lang="zh-CN" altLang="en-US"/>
              <a:t>里返回。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大家看明白了吧，这就是</a:t>
            </a:r>
            <a:r>
              <a:rPr kumimoji="1" lang="en-US" altLang="zh-CN"/>
              <a:t>oneway</a:t>
            </a:r>
            <a:r>
              <a:rPr kumimoji="1" lang="zh-CN" altLang="en-US"/>
              <a:t>和非</a:t>
            </a:r>
            <a:r>
              <a:rPr kumimoji="1" lang="en-US" altLang="zh-CN"/>
              <a:t>oneway</a:t>
            </a:r>
            <a:r>
              <a:rPr kumimoji="1" lang="zh-CN" altLang="en-US"/>
              <a:t>的一个区别，</a:t>
            </a:r>
            <a:r>
              <a:rPr kumimoji="1" lang="en-US" altLang="zh-CN"/>
              <a:t>oneway</a:t>
            </a:r>
            <a:r>
              <a:rPr kumimoji="1" lang="zh-CN" altLang="en-US"/>
              <a:t>不需要等待返回结果。</a:t>
            </a:r>
            <a:endParaRPr kumimoji="1" lang="en-US" altLang="zh-CN"/>
          </a:p>
          <a:p>
            <a:r>
              <a:rPr kumimoji="1" lang="zh-CN" altLang="en-US"/>
              <a:t>正是因为不需要等待返回结果，所以</a:t>
            </a:r>
            <a:r>
              <a:rPr kumimoji="1" lang="en-US" altLang="zh-CN"/>
              <a:t>Binder</a:t>
            </a:r>
            <a:r>
              <a:rPr kumimoji="1" lang="zh-CN" altLang="en-US"/>
              <a:t>驱动程序认为异步事务的优先级低于同步事务，具体表现为：同一时刻，一个</a:t>
            </a:r>
            <a:r>
              <a:rPr kumimoji="1" lang="en-US" altLang="zh-CN"/>
              <a:t>Binder</a:t>
            </a:r>
            <a:r>
              <a:rPr kumimoji="1" lang="zh-CN" altLang="en-US"/>
              <a:t>实体对象的所有异步事务至多只有一个会得到处理，其余的异步事务等待在异步事务队列中。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81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咱们可以做个试验，同样是刚那个</a:t>
            </a:r>
            <a:r>
              <a:rPr kumimoji="1" lang="en-US" altLang="zh-CN"/>
              <a:t>AIDL</a:t>
            </a:r>
            <a:r>
              <a:rPr kumimoji="1" lang="zh-CN" altLang="en-US"/>
              <a:t>文件，咱们这有两个应用，分别</a:t>
            </a:r>
            <a:r>
              <a:rPr kumimoji="1" lang="en-US" altLang="zh-CN"/>
              <a:t>bindService</a:t>
            </a:r>
            <a:r>
              <a:rPr kumimoji="1" lang="zh-CN" altLang="en-US"/>
              <a:t>到</a:t>
            </a:r>
            <a:r>
              <a:rPr kumimoji="1" lang="en-US" altLang="zh-CN"/>
              <a:t>server</a:t>
            </a:r>
            <a:r>
              <a:rPr kumimoji="1" lang="zh-CN" altLang="en-US"/>
              <a:t>进程，然后再调用</a:t>
            </a:r>
            <a:r>
              <a:rPr kumimoji="1" lang="en-US" altLang="zh-CN"/>
              <a:t>publishBinder</a:t>
            </a:r>
            <a:r>
              <a:rPr kumimoji="1" lang="zh-CN" altLang="en-US"/>
              <a:t>，</a:t>
            </a:r>
            <a:r>
              <a:rPr kumimoji="1" lang="en-US" altLang="zh-CN"/>
              <a:t>server</a:t>
            </a:r>
            <a:r>
              <a:rPr kumimoji="1" lang="zh-CN" altLang="en-US"/>
              <a:t>端的</a:t>
            </a:r>
            <a:r>
              <a:rPr kumimoji="1" lang="en-US" altLang="zh-CN"/>
              <a:t>publishBinder</a:t>
            </a:r>
            <a:r>
              <a:rPr kumimoji="1" lang="zh-CN" altLang="en-US"/>
              <a:t>假设很耗时，大家可以</a:t>
            </a:r>
            <a:r>
              <a:rPr kumimoji="1" lang="en-US" altLang="zh-CN"/>
              <a:t>sleep</a:t>
            </a:r>
            <a:r>
              <a:rPr kumimoji="1" lang="zh-CN" altLang="en-US"/>
              <a:t> </a:t>
            </a:r>
            <a:r>
              <a:rPr kumimoji="1" lang="en-US" altLang="zh-CN"/>
              <a:t>5</a:t>
            </a:r>
            <a:r>
              <a:rPr kumimoji="1" lang="zh-CN" altLang="en-US"/>
              <a:t>秒钟，然后大家关注一下</a:t>
            </a:r>
            <a:r>
              <a:rPr kumimoji="1" lang="en-US" altLang="zh-CN"/>
              <a:t>server</a:t>
            </a:r>
            <a:r>
              <a:rPr kumimoji="1" lang="zh-CN" altLang="en-US"/>
              <a:t>端处理两个</a:t>
            </a:r>
            <a:r>
              <a:rPr kumimoji="1" lang="en-US" altLang="zh-CN"/>
              <a:t>publishBinder</a:t>
            </a:r>
            <a:r>
              <a:rPr kumimoji="1" lang="zh-CN" altLang="en-US"/>
              <a:t>请求的先后顺序。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结果会发现这两个</a:t>
            </a:r>
            <a:r>
              <a:rPr kumimoji="1" lang="en-US" altLang="zh-CN"/>
              <a:t>publishBinder</a:t>
            </a:r>
            <a:r>
              <a:rPr kumimoji="1" lang="zh-CN" altLang="en-US"/>
              <a:t>虽然在应用端是异步的，但是在</a:t>
            </a:r>
            <a:r>
              <a:rPr kumimoji="1" lang="en-US" altLang="zh-CN"/>
              <a:t>server</a:t>
            </a:r>
            <a:r>
              <a:rPr kumimoji="1" lang="zh-CN" altLang="en-US"/>
              <a:t>端是同步的，串行化处理的，也就是说一个</a:t>
            </a:r>
            <a:r>
              <a:rPr kumimoji="1" lang="en-US" altLang="zh-CN"/>
              <a:t>publishBinder</a:t>
            </a:r>
            <a:r>
              <a:rPr kumimoji="1" lang="zh-CN" altLang="en-US"/>
              <a:t>处理完，才会处理下一个</a:t>
            </a:r>
            <a:endParaRPr kumimoji="1" lang="en-US" altLang="zh-CN"/>
          </a:p>
          <a:p>
            <a:r>
              <a:rPr kumimoji="1" lang="en-US" altLang="zh-CN"/>
              <a:t>publishBinder</a:t>
            </a:r>
            <a:r>
              <a:rPr kumimoji="1" lang="zh-CN" altLang="en-US"/>
              <a:t>。不仅如此，假设这个</a:t>
            </a:r>
            <a:r>
              <a:rPr kumimoji="1" lang="en-US" altLang="zh-CN"/>
              <a:t>IRemoteCaller</a:t>
            </a:r>
            <a:r>
              <a:rPr kumimoji="1" lang="zh-CN" altLang="en-US"/>
              <a:t>里面有另一个函数，比如叫</a:t>
            </a:r>
            <a:r>
              <a:rPr kumimoji="1" lang="en-US" altLang="zh-CN"/>
              <a:t>publishBinder2</a:t>
            </a:r>
            <a:r>
              <a:rPr kumimoji="1" lang="zh-CN" altLang="en-US"/>
              <a:t>，那么应用</a:t>
            </a:r>
            <a:r>
              <a:rPr kumimoji="1" lang="en-US" altLang="zh-CN"/>
              <a:t>B</a:t>
            </a:r>
            <a:r>
              <a:rPr kumimoji="1" lang="zh-CN" altLang="en-US"/>
              <a:t>改成调</a:t>
            </a:r>
            <a:r>
              <a:rPr kumimoji="1" lang="en-US" altLang="zh-CN"/>
              <a:t>publishBinder2</a:t>
            </a:r>
            <a:r>
              <a:rPr kumimoji="1" lang="zh-CN" altLang="en-US"/>
              <a:t>，同样在</a:t>
            </a:r>
            <a:r>
              <a:rPr kumimoji="1" lang="en-US" altLang="zh-CN"/>
              <a:t>server</a:t>
            </a:r>
            <a:r>
              <a:rPr kumimoji="1" lang="zh-CN" altLang="en-US"/>
              <a:t>端会串行化处理，就是说处理完了</a:t>
            </a:r>
            <a:r>
              <a:rPr kumimoji="1" lang="en-US" altLang="zh-CN"/>
              <a:t>publishBinder</a:t>
            </a:r>
            <a:r>
              <a:rPr kumimoji="1" lang="zh-CN" altLang="en-US"/>
              <a:t>再处理</a:t>
            </a:r>
            <a:r>
              <a:rPr kumimoji="1" lang="en-US" altLang="zh-CN"/>
              <a:t>publishBinder2</a:t>
            </a:r>
            <a:r>
              <a:rPr kumimoji="1" lang="zh-CN" altLang="en-US"/>
              <a:t>，结论就是这个</a:t>
            </a:r>
            <a:r>
              <a:rPr kumimoji="1" lang="en-US" altLang="zh-CN"/>
              <a:t>oneway</a:t>
            </a:r>
            <a:r>
              <a:rPr kumimoji="1" lang="zh-CN" altLang="en-US"/>
              <a:t>接口的</a:t>
            </a:r>
            <a:r>
              <a:rPr kumimoji="1" lang="en-US" altLang="zh-CN"/>
              <a:t>binder</a:t>
            </a:r>
            <a:r>
              <a:rPr kumimoji="1" lang="zh-CN" altLang="en-US"/>
              <a:t>调用都会被串行化，哪怕你不是同一个函数，哪怕你不是同一个线程，甚至不是一个进程。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咱们来看代码，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57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oneway</a:t>
            </a:r>
            <a:r>
              <a:rPr kumimoji="1" lang="zh-CN" altLang="en-US"/>
              <a:t>和非</a:t>
            </a:r>
            <a:r>
              <a:rPr kumimoji="1" lang="en-US" altLang="zh-CN"/>
              <a:t>oneway</a:t>
            </a:r>
            <a:r>
              <a:rPr kumimoji="1" lang="zh-CN" altLang="en-US"/>
              <a:t>，在</a:t>
            </a:r>
            <a:r>
              <a:rPr kumimoji="1" lang="en-US" altLang="zh-CN"/>
              <a:t>writeTransactionData</a:t>
            </a:r>
            <a:r>
              <a:rPr kumimoji="1" lang="zh-CN" altLang="en-US"/>
              <a:t>的时候，就会传给驱动了，咱们这</a:t>
            </a:r>
            <a:r>
              <a:rPr kumimoji="1" lang="en-US" altLang="zh-CN"/>
              <a:t>client</a:t>
            </a:r>
            <a:r>
              <a:rPr kumimoji="1" lang="zh-CN" altLang="en-US"/>
              <a:t>端只关注写，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058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这里我们关注</a:t>
            </a:r>
            <a:r>
              <a:rPr kumimoji="1" lang="en-US" altLang="zh-CN"/>
              <a:t>BC_TRANSACTION</a:t>
            </a:r>
            <a:r>
              <a:rPr kumimoji="1" lang="zh-CN" altLang="en-US"/>
              <a:t>，继续看</a:t>
            </a:r>
            <a:r>
              <a:rPr kumimoji="1" lang="en-US" altLang="zh-CN"/>
              <a:t>binder_Transaction</a:t>
            </a:r>
            <a:r>
              <a:rPr kumimoji="1" lang="zh-CN" altLang="en-US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60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这新来的</a:t>
            </a:r>
            <a:r>
              <a:rPr kumimoji="1" lang="en-US" altLang="zh-CN"/>
              <a:t>transaction</a:t>
            </a:r>
            <a:r>
              <a:rPr kumimoji="1" lang="zh-CN" altLang="en-US"/>
              <a:t>，默认是丢到目标进程的</a:t>
            </a:r>
            <a:r>
              <a:rPr kumimoji="1" lang="en-US" altLang="zh-CN"/>
              <a:t>todo</a:t>
            </a:r>
            <a:r>
              <a:rPr kumimoji="1" lang="zh-CN" altLang="en-US"/>
              <a:t>队列，注意哈，任务队列有进程的</a:t>
            </a:r>
            <a:r>
              <a:rPr kumimoji="1" lang="en-US" altLang="zh-CN"/>
              <a:t>todo</a:t>
            </a:r>
            <a:r>
              <a:rPr kumimoji="1" lang="zh-CN" altLang="en-US"/>
              <a:t>队列，线程的</a:t>
            </a:r>
            <a:r>
              <a:rPr kumimoji="1" lang="en-US" altLang="zh-CN"/>
              <a:t>todo</a:t>
            </a:r>
            <a:r>
              <a:rPr kumimoji="1" lang="zh-CN" altLang="en-US"/>
              <a:t>队列，还有</a:t>
            </a:r>
            <a:r>
              <a:rPr kumimoji="1" lang="en-US" altLang="zh-CN"/>
              <a:t>binder_node</a:t>
            </a:r>
            <a:r>
              <a:rPr kumimoji="1" lang="zh-CN" altLang="en-US"/>
              <a:t>的异步队列。对每个</a:t>
            </a:r>
            <a:r>
              <a:rPr kumimoji="1" lang="en-US" altLang="zh-CN"/>
              <a:t>binder</a:t>
            </a:r>
            <a:r>
              <a:rPr kumimoji="1" lang="zh-CN" altLang="en-US"/>
              <a:t>线程来说，优先处理自己的</a:t>
            </a:r>
            <a:r>
              <a:rPr kumimoji="1" lang="en-US" altLang="zh-CN"/>
              <a:t>todo</a:t>
            </a:r>
            <a:r>
              <a:rPr kumimoji="1" lang="zh-CN" altLang="en-US"/>
              <a:t>队列，然后才是去处理进程的</a:t>
            </a:r>
            <a:r>
              <a:rPr kumimoji="1" lang="en-US" altLang="zh-CN"/>
              <a:t>todo</a:t>
            </a:r>
            <a:r>
              <a:rPr kumimoji="1" lang="zh-CN" altLang="en-US"/>
              <a:t>队列，至于</a:t>
            </a:r>
            <a:r>
              <a:rPr kumimoji="1" lang="en-US" altLang="zh-CN"/>
              <a:t>binder_node</a:t>
            </a:r>
            <a:r>
              <a:rPr kumimoji="1" lang="zh-CN" altLang="en-US"/>
              <a:t>的异步队列等会再讲。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这里如果目标</a:t>
            </a:r>
            <a:r>
              <a:rPr kumimoji="1" lang="en-US" altLang="zh-CN"/>
              <a:t>binder_node</a:t>
            </a:r>
            <a:r>
              <a:rPr kumimoji="1" lang="zh-CN" altLang="en-US"/>
              <a:t>已经有异步任务正在执行中，就给这个</a:t>
            </a:r>
            <a:r>
              <a:rPr kumimoji="1" lang="en-US" altLang="zh-CN"/>
              <a:t>work</a:t>
            </a:r>
            <a:r>
              <a:rPr kumimoji="1" lang="zh-CN" altLang="en-US"/>
              <a:t>加到</a:t>
            </a:r>
            <a:r>
              <a:rPr kumimoji="1" lang="en-US" altLang="zh-CN"/>
              <a:t>binder_node</a:t>
            </a:r>
            <a:r>
              <a:rPr kumimoji="1" lang="zh-CN" altLang="en-US"/>
              <a:t>的异步队列，并且暂时不唤醒任何线程去执行。</a:t>
            </a:r>
            <a:endParaRPr kumimoji="1" lang="en-US" altLang="zh-CN"/>
          </a:p>
          <a:p>
            <a:r>
              <a:rPr kumimoji="1" lang="zh-CN" altLang="en-US"/>
              <a:t>如果目标</a:t>
            </a:r>
            <a:r>
              <a:rPr kumimoji="1" lang="en-US" altLang="zh-CN"/>
              <a:t>binder_node</a:t>
            </a:r>
            <a:r>
              <a:rPr kumimoji="1" lang="zh-CN" altLang="en-US"/>
              <a:t>没有异步任务正在执行中，就给这个</a:t>
            </a:r>
            <a:r>
              <a:rPr kumimoji="1" lang="en-US" altLang="zh-CN"/>
              <a:t>work</a:t>
            </a:r>
            <a:r>
              <a:rPr kumimoji="1" lang="zh-CN" altLang="en-US"/>
              <a:t>加到目标进程的</a:t>
            </a:r>
            <a:r>
              <a:rPr kumimoji="1" lang="en-US" altLang="zh-CN"/>
              <a:t>todo</a:t>
            </a:r>
            <a:r>
              <a:rPr kumimoji="1" lang="zh-CN" altLang="en-US"/>
              <a:t>队列，并且唤醒一个空闲</a:t>
            </a:r>
            <a:r>
              <a:rPr kumimoji="1" lang="en-US" altLang="zh-CN"/>
              <a:t>binder</a:t>
            </a:r>
            <a:r>
              <a:rPr kumimoji="1" lang="zh-CN" altLang="en-US"/>
              <a:t>线程去执行。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咱们关注的其实就是第一种情况，如果当前目标</a:t>
            </a:r>
            <a:r>
              <a:rPr kumimoji="1" lang="en-US" altLang="zh-CN"/>
              <a:t>binder_node</a:t>
            </a:r>
            <a:r>
              <a:rPr kumimoji="1" lang="zh-CN" altLang="en-US"/>
              <a:t>有异步任务正在执行，那么新来的异步任务是会另外找一个</a:t>
            </a:r>
            <a:r>
              <a:rPr kumimoji="1" lang="en-US" altLang="zh-CN"/>
              <a:t>binder</a:t>
            </a:r>
            <a:r>
              <a:rPr kumimoji="1" lang="zh-CN" altLang="en-US"/>
              <a:t>线程执行呢，还是等当前的异步任务结束之后再执行。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2C1B-1155-1B43-9975-C67145C12059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44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700-B25C-2D46-AA44-9261A441A90A}" type="datetimeFigureOut"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76C-9FD2-9442-A493-F5549B9FD27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25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700-B25C-2D46-AA44-9261A441A90A}" type="datetimeFigureOut"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76C-9FD2-9442-A493-F5549B9FD27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3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700-B25C-2D46-AA44-9261A441A90A}" type="datetimeFigureOut"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76C-9FD2-9442-A493-F5549B9FD27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41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700-B25C-2D46-AA44-9261A441A90A}" type="datetimeFigureOut"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76C-9FD2-9442-A493-F5549B9FD27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71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700-B25C-2D46-AA44-9261A441A90A}" type="datetimeFigureOut"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76C-9FD2-9442-A493-F5549B9FD27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88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700-B25C-2D46-AA44-9261A441A90A}" type="datetimeFigureOut">
              <a:t>2019/4/1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76C-9FD2-9442-A493-F5549B9FD27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49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700-B25C-2D46-AA44-9261A441A90A}" type="datetimeFigureOut">
              <a:t>2019/4/1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76C-9FD2-9442-A493-F5549B9FD27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9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700-B25C-2D46-AA44-9261A441A90A}" type="datetimeFigureOut">
              <a:t>2019/4/1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76C-9FD2-9442-A493-F5549B9FD27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8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700-B25C-2D46-AA44-9261A441A90A}" type="datetimeFigureOut">
              <a:t>2019/4/1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76C-9FD2-9442-A493-F5549B9FD27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2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700-B25C-2D46-AA44-9261A441A90A}" type="datetimeFigureOut">
              <a:t>2019/4/1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76C-9FD2-9442-A493-F5549B9FD27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3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700-B25C-2D46-AA44-9261A441A90A}" type="datetimeFigureOut">
              <a:t>2019/4/1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76C-9FD2-9442-A493-F5549B9FD27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60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1700-B25C-2D46-AA44-9261A441A90A}" type="datetimeFigureOut"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776C-9FD2-9442-A493-F5549B9FD27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61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369B-0BB5-7742-AF18-461A1F1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01189"/>
            <a:ext cx="6858000" cy="541122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说一说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oneway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307527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61AD6B-BF8F-4F4C-9ADF-E40277A2A1DF}"/>
              </a:ext>
            </a:extLst>
          </p:cNvPr>
          <p:cNvSpPr/>
          <p:nvPr/>
        </p:nvSpPr>
        <p:spPr>
          <a:xfrm>
            <a:off x="287867" y="186482"/>
            <a:ext cx="8568267" cy="477053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void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binder_transaction(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binder_proc *proc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target_list = &amp;target_proc-&gt;</a:t>
            </a:r>
            <a: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todo;</a:t>
            </a:r>
            <a:b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target_wait = &amp;target_proc-&gt;wait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</a:p>
          <a:p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(target_node-&gt;has_async_transaction)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target_list = &amp;target_node-&gt;async_todo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target_wait = NULL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target_node-&gt;has_async_transaction =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t-&gt;work.type = BINDER_WORK_TRANSACTION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list_add_tail(&amp;t-&gt;work.entry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target_list)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(target_wait)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wake_up_interruptible(target_wait)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2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3928EA6-5368-2541-A746-848410A1F717}"/>
              </a:ext>
            </a:extLst>
          </p:cNvPr>
          <p:cNvGrpSpPr/>
          <p:nvPr/>
        </p:nvGrpSpPr>
        <p:grpSpPr>
          <a:xfrm>
            <a:off x="1600200" y="967408"/>
            <a:ext cx="5943601" cy="3208684"/>
            <a:chOff x="1600199" y="291732"/>
            <a:chExt cx="5943601" cy="320868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5285A15-49D9-7A46-9233-2A9EDCB87CB6}"/>
                </a:ext>
              </a:extLst>
            </p:cNvPr>
            <p:cNvSpPr/>
            <p:nvPr/>
          </p:nvSpPr>
          <p:spPr>
            <a:xfrm>
              <a:off x="1600200" y="291732"/>
              <a:ext cx="5943600" cy="1323439"/>
            </a:xfrm>
            <a:prstGeom prst="rect">
              <a:avLst/>
            </a:prstGeom>
            <a:ln w="22225">
              <a:solidFill>
                <a:srgbClr val="C0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void </a:t>
              </a: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IPCThreadState::joinThreadPool(</a:t>
              </a:r>
              <a: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bool </a:t>
              </a: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isMain) {</a:t>
              </a:r>
              <a:b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</a:t>
              </a:r>
              <a: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do </a:t>
              </a: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{</a:t>
              </a:r>
              <a:b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result = getAndExecuteCommand()</a:t>
              </a:r>
              <a: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;</a:t>
              </a:r>
              <a:b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</a:t>
              </a: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} </a:t>
              </a:r>
              <a: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while </a:t>
              </a: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(result != -ECONNREFUSED &amp;&amp; result != -EBADF)</a:t>
              </a:r>
              <a: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;</a:t>
              </a:r>
              <a:b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}</a:t>
              </a:r>
              <a:endPara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A6ACBCE-B320-7D4C-916E-EB3032314CF0}"/>
                </a:ext>
              </a:extLst>
            </p:cNvPr>
            <p:cNvSpPr/>
            <p:nvPr/>
          </p:nvSpPr>
          <p:spPr>
            <a:xfrm>
              <a:off x="1600199" y="2176977"/>
              <a:ext cx="5943600" cy="1323439"/>
            </a:xfrm>
            <a:prstGeom prst="rect">
              <a:avLst/>
            </a:prstGeom>
            <a:ln w="22225">
              <a:solidFill>
                <a:srgbClr val="C0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status_t IPCThreadState::getAndExecuteCommand()</a:t>
              </a:r>
              <a:r>
                <a:rPr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{</a:t>
              </a:r>
              <a:b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talkWithDriver()</a:t>
              </a:r>
              <a: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;</a:t>
              </a:r>
              <a:b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</a:t>
              </a: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cmd = mIn.readInt32()</a:t>
              </a:r>
              <a: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;</a:t>
              </a:r>
              <a:b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</a:t>
              </a: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executeCommand(cmd)</a:t>
              </a:r>
              <a: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;</a:t>
              </a:r>
              <a:br>
                <a:rPr lang="en-US" altLang="zh-CN" sz="1600">
                  <a:solidFill>
                    <a:srgbClr val="CC7832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}</a:t>
              </a:r>
              <a:endPara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6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9CC80E-3A5E-5241-9DC9-F35C693FCA72}"/>
              </a:ext>
            </a:extLst>
          </p:cNvPr>
          <p:cNvSpPr/>
          <p:nvPr/>
        </p:nvSpPr>
        <p:spPr>
          <a:xfrm>
            <a:off x="440267" y="555814"/>
            <a:ext cx="8263467" cy="403187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IPCThreadState::executeCommand(int32_t cmd)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switch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((uint32_t)cmd)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BR_TRANSACTION: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binder_transaction_data 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mIn.read(&amp;tr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sizeof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(tr))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 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buffer.ipcSetDataReference(…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freeBuffer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this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 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sp&lt;BBinder&gt; b((BBinder*)tr.cookie)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error = b-&gt;transact(tr.code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tr.flags)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break;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10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77F3C5-30EF-E249-8EA2-2810CB965624}"/>
              </a:ext>
            </a:extLst>
          </p:cNvPr>
          <p:cNvSpPr/>
          <p:nvPr/>
        </p:nvSpPr>
        <p:spPr>
          <a:xfrm>
            <a:off x="1066800" y="158962"/>
            <a:ext cx="7010400" cy="132343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IPCThreadState::freeBuffer(Parcel* parcel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const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uint8_t* 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r>
              <a:rPr lang="zh-CN" altLang="en-US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IPCThreadState* state = self()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state-&gt;mOut.writeInt32(BC_FREE_BUFFER)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state-&gt;mOut.writePointer((uintptr_t)data)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9AD3C8-A3D9-5749-8F31-9CDC9982FDD5}"/>
              </a:ext>
            </a:extLst>
          </p:cNvPr>
          <p:cNvSpPr/>
          <p:nvPr/>
        </p:nvSpPr>
        <p:spPr>
          <a:xfrm>
            <a:off x="378178" y="1937550"/>
            <a:ext cx="8387644" cy="2800767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binder_thread_write(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binder_proc *proc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</a:p>
          <a:p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(ptr &lt;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end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thread-&gt;return_error == BR_OK)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BC_FREE_BUFFER: 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(buffer-&gt;async_transaction &amp;&amp; buffer-&gt;target_node) 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(list_empty(&amp;buffer-&gt;target_node-&gt;async_todo))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buffer-&gt;target_node-&gt;has_async_transaction =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list_move_tail(buffer-&gt;target_node-&gt;async_todo.next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&amp;thread-&gt;</a:t>
            </a:r>
            <a: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todo);</a:t>
            </a:r>
            <a:b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6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0F3E4B-F289-A24A-854D-F37F49B6DF47}"/>
              </a:ext>
            </a:extLst>
          </p:cNvPr>
          <p:cNvSpPr/>
          <p:nvPr/>
        </p:nvSpPr>
        <p:spPr>
          <a:xfrm>
            <a:off x="716845" y="186482"/>
            <a:ext cx="7710311" cy="477053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binder_thread_read(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binder_proc *proc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binder_work *w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binder_transaction *t = NULL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(!list_empty(&amp;thread-&gt;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todo))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 = list_first_entry(&amp;thread-&gt;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todo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binder_work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entry)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b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solidFill>
                  <a:srgbClr val="A8C02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</a:p>
          <a:p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switch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(w-&gt;type)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BINDER_WORK_TRANSACTION: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 = container_of(w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binder_transaction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work)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break;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1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885B4C7-D4F0-7B48-9B9E-3EDBA5597284}"/>
              </a:ext>
            </a:extLst>
          </p:cNvPr>
          <p:cNvGrpSpPr/>
          <p:nvPr/>
        </p:nvGrpSpPr>
        <p:grpSpPr>
          <a:xfrm>
            <a:off x="774700" y="520700"/>
            <a:ext cx="7594600" cy="457200"/>
            <a:chOff x="774700" y="520700"/>
            <a:chExt cx="7594600" cy="4572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878CEC-A234-0C47-935B-324B84029968}"/>
                </a:ext>
              </a:extLst>
            </p:cNvPr>
            <p:cNvSpPr/>
            <p:nvPr/>
          </p:nvSpPr>
          <p:spPr>
            <a:xfrm>
              <a:off x="774700" y="520700"/>
              <a:ext cx="1411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Client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31D715-59A0-0A43-B1BE-BAFD99340A80}"/>
                </a:ext>
              </a:extLst>
            </p:cNvPr>
            <p:cNvSpPr/>
            <p:nvPr/>
          </p:nvSpPr>
          <p:spPr>
            <a:xfrm>
              <a:off x="3867900" y="520700"/>
              <a:ext cx="14097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Binder</a:t>
              </a: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驱动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4AB3B3-2B8D-3B45-B009-7878BDD1CB95}"/>
                </a:ext>
              </a:extLst>
            </p:cNvPr>
            <p:cNvSpPr/>
            <p:nvPr/>
          </p:nvSpPr>
          <p:spPr>
            <a:xfrm>
              <a:off x="6959600" y="520700"/>
              <a:ext cx="14097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7DB1503-6F56-D145-92EA-B64D358D0CA4}"/>
              </a:ext>
            </a:extLst>
          </p:cNvPr>
          <p:cNvCxnSpPr>
            <a:stCxn id="5" idx="2"/>
          </p:cNvCxnSpPr>
          <p:nvPr/>
        </p:nvCxnSpPr>
        <p:spPr>
          <a:xfrm>
            <a:off x="1480300" y="977900"/>
            <a:ext cx="0" cy="356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0116C86-C851-9643-9787-FDF09F4AB294}"/>
              </a:ext>
            </a:extLst>
          </p:cNvPr>
          <p:cNvCxnSpPr/>
          <p:nvPr/>
        </p:nvCxnSpPr>
        <p:spPr>
          <a:xfrm>
            <a:off x="4572000" y="977900"/>
            <a:ext cx="0" cy="356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7C31C6D-C90A-3A4D-AA96-D57BB34065E1}"/>
              </a:ext>
            </a:extLst>
          </p:cNvPr>
          <p:cNvCxnSpPr/>
          <p:nvPr/>
        </p:nvCxnSpPr>
        <p:spPr>
          <a:xfrm>
            <a:off x="7671550" y="977900"/>
            <a:ext cx="0" cy="356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C15884-C2A7-8F4A-9102-3A0DA80BBB3D}"/>
              </a:ext>
            </a:extLst>
          </p:cNvPr>
          <p:cNvGrpSpPr/>
          <p:nvPr/>
        </p:nvGrpSpPr>
        <p:grpSpPr>
          <a:xfrm>
            <a:off x="1638300" y="1353259"/>
            <a:ext cx="2794000" cy="355600"/>
            <a:chOff x="1638300" y="1041400"/>
            <a:chExt cx="2794000" cy="355600"/>
          </a:xfrm>
        </p:grpSpPr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186FC11C-A74E-F64E-ABAC-1507FC796E56}"/>
                </a:ext>
              </a:extLst>
            </p:cNvPr>
            <p:cNvCxnSpPr/>
            <p:nvPr/>
          </p:nvCxnSpPr>
          <p:spPr>
            <a:xfrm>
              <a:off x="1638300" y="1397000"/>
              <a:ext cx="2794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AB831D3-F624-7947-815D-C556598950CB}"/>
                </a:ext>
              </a:extLst>
            </p:cNvPr>
            <p:cNvSpPr txBox="1"/>
            <p:nvPr/>
          </p:nvSpPr>
          <p:spPr>
            <a:xfrm>
              <a:off x="2019300" y="1041400"/>
              <a:ext cx="2014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BC_TRANSACTION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3A434B2-E64E-0544-9F00-653109EECB2C}"/>
              </a:ext>
            </a:extLst>
          </p:cNvPr>
          <p:cNvGrpSpPr/>
          <p:nvPr/>
        </p:nvGrpSpPr>
        <p:grpSpPr>
          <a:xfrm>
            <a:off x="1447800" y="2191457"/>
            <a:ext cx="3176895" cy="355600"/>
            <a:chOff x="1447800" y="1701800"/>
            <a:chExt cx="3176895" cy="355600"/>
          </a:xfrm>
        </p:grpSpPr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BA26EAAC-1F44-8C42-A0CE-001A685E811C}"/>
                </a:ext>
              </a:extLst>
            </p:cNvPr>
            <p:cNvCxnSpPr/>
            <p:nvPr/>
          </p:nvCxnSpPr>
          <p:spPr>
            <a:xfrm flipH="1">
              <a:off x="1638300" y="2057400"/>
              <a:ext cx="2794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FD5A23C-2E61-8F42-8D09-1C7F6F14AECB}"/>
                </a:ext>
              </a:extLst>
            </p:cNvPr>
            <p:cNvSpPr txBox="1"/>
            <p:nvPr/>
          </p:nvSpPr>
          <p:spPr>
            <a:xfrm>
              <a:off x="1447800" y="1701800"/>
              <a:ext cx="3176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BR_TRANSACTION_COMPLETE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F5744BB-D783-B94C-ABEC-4A80BAC03B32}"/>
              </a:ext>
            </a:extLst>
          </p:cNvPr>
          <p:cNvGrpSpPr/>
          <p:nvPr/>
        </p:nvGrpSpPr>
        <p:grpSpPr>
          <a:xfrm>
            <a:off x="4624695" y="2954867"/>
            <a:ext cx="2931805" cy="349250"/>
            <a:chOff x="4624695" y="2222500"/>
            <a:chExt cx="2931805" cy="349250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DE2B38-4DD6-0048-A2EF-2F6C12347C11}"/>
                </a:ext>
              </a:extLst>
            </p:cNvPr>
            <p:cNvCxnSpPr/>
            <p:nvPr/>
          </p:nvCxnSpPr>
          <p:spPr>
            <a:xfrm>
              <a:off x="4624695" y="2571750"/>
              <a:ext cx="293180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C273F8-018E-DF44-88E0-58F2AE22AE38}"/>
                </a:ext>
              </a:extLst>
            </p:cNvPr>
            <p:cNvSpPr txBox="1"/>
            <p:nvPr/>
          </p:nvSpPr>
          <p:spPr>
            <a:xfrm>
              <a:off x="5118100" y="2222500"/>
              <a:ext cx="2010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BR_TRANSACTION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CF12003D-1D9C-CD44-8D46-61C3F1ADD26C}"/>
              </a:ext>
            </a:extLst>
          </p:cNvPr>
          <p:cNvSpPr txBox="1"/>
          <p:nvPr/>
        </p:nvSpPr>
        <p:spPr>
          <a:xfrm>
            <a:off x="7456795" y="1310331"/>
            <a:ext cx="461665" cy="553998"/>
          </a:xfrm>
          <a:prstGeom prst="rect">
            <a:avLst/>
          </a:prstGeom>
          <a:solidFill>
            <a:srgbClr val="C00000"/>
          </a:solidFill>
        </p:spPr>
        <p:txBody>
          <a:bodyPr vert="eaVert"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休眠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B7FFE38-C27A-2248-AFD4-862D514692AE}"/>
              </a:ext>
            </a:extLst>
          </p:cNvPr>
          <p:cNvSpPr txBox="1"/>
          <p:nvPr/>
        </p:nvSpPr>
        <p:spPr>
          <a:xfrm>
            <a:off x="7440717" y="3687746"/>
            <a:ext cx="461665" cy="553998"/>
          </a:xfrm>
          <a:prstGeom prst="rect">
            <a:avLst/>
          </a:prstGeom>
          <a:solidFill>
            <a:srgbClr val="C00000"/>
          </a:solidFill>
        </p:spPr>
        <p:txBody>
          <a:bodyPr vert="eaVert"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休眠</a:t>
            </a:r>
          </a:p>
        </p:txBody>
      </p:sp>
    </p:spTree>
    <p:extLst>
      <p:ext uri="{BB962C8B-B14F-4D97-AF65-F5344CB8AC3E}">
        <p14:creationId xmlns:p14="http://schemas.microsoft.com/office/powerpoint/2010/main" val="227792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62843B-B03E-FF4B-9D19-8BDC2CC8D87F}"/>
              </a:ext>
            </a:extLst>
          </p:cNvPr>
          <p:cNvSpPr/>
          <p:nvPr/>
        </p:nvSpPr>
        <p:spPr>
          <a:xfrm>
            <a:off x="445911" y="243207"/>
            <a:ext cx="8252177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scheduleLaunchActivity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token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mRemote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.transact(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SCHEDULE_LAUNCH_ACTIVITY_TRANSACTION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null,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FLAG_ONEWAY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B81C38-CF0F-4146-83B9-3D22E4688646}"/>
              </a:ext>
            </a:extLst>
          </p:cNvPr>
          <p:cNvSpPr/>
          <p:nvPr/>
        </p:nvSpPr>
        <p:spPr>
          <a:xfrm>
            <a:off x="1761418" y="2253527"/>
            <a:ext cx="4792133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oneway interface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 {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7D2C96-BFBD-FE47-81AC-BC5A4DE4BC61}"/>
              </a:ext>
            </a:extLst>
          </p:cNvPr>
          <p:cNvSpPr/>
          <p:nvPr/>
        </p:nvSpPr>
        <p:spPr>
          <a:xfrm>
            <a:off x="1761417" y="2981633"/>
            <a:ext cx="4792133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oneway interface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IServiceConnection {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AD6CB1-09B9-6C4C-B5EF-1C3CE20A8B8B}"/>
              </a:ext>
            </a:extLst>
          </p:cNvPr>
          <p:cNvSpPr/>
          <p:nvPr/>
        </p:nvSpPr>
        <p:spPr>
          <a:xfrm>
            <a:off x="1761417" y="3740516"/>
            <a:ext cx="4792133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oneway interface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IIntentReceiver {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3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EE3CB-F0C6-EF48-B170-2FCB1259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说一说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oneway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73608-D1D3-7847-AF3A-0974D43F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oneway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是异步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端不挂起线程等待调用结果，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端串行化处理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oneway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的实现机制是怎样的？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87AE2A-6A8C-D246-AC42-55206819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2180872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33B96E-4E72-8F47-B377-3C85ECC1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55" y="2873397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9A640-F1C3-9E49-81B8-6AF65B33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EB478-45C7-044B-AC94-9543719F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oneway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是什么意思？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oneway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有哪些特性？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它的实现原理是怎样的？</a:t>
            </a:r>
          </a:p>
        </p:txBody>
      </p:sp>
    </p:spTree>
    <p:extLst>
      <p:ext uri="{BB962C8B-B14F-4D97-AF65-F5344CB8AC3E}">
        <p14:creationId xmlns:p14="http://schemas.microsoft.com/office/powerpoint/2010/main" val="39572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A281A0-ED47-F944-8756-2ED124B17477}"/>
              </a:ext>
            </a:extLst>
          </p:cNvPr>
          <p:cNvSpPr/>
          <p:nvPr/>
        </p:nvSpPr>
        <p:spPr>
          <a:xfrm>
            <a:off x="136448" y="2674060"/>
            <a:ext cx="4773561" cy="7848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oneway</a:t>
            </a:r>
            <a:r>
              <a:rPr lang="zh-CN" altLang="en-US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 {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publishBinder(ICallback callback);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5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9E3E61-57D5-BE47-951F-494C9A546C72}"/>
              </a:ext>
            </a:extLst>
          </p:cNvPr>
          <p:cNvSpPr/>
          <p:nvPr/>
        </p:nvSpPr>
        <p:spPr>
          <a:xfrm>
            <a:off x="483780" y="3722810"/>
            <a:ext cx="8564527" cy="124649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5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publishBinder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(ICallback callback) {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mRemote.transact(Stub.</a:t>
            </a:r>
            <a:r>
              <a:rPr lang="en-US" altLang="zh-CN" sz="15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TRANSACTION_publishBinder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_data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null,</a:t>
            </a:r>
            <a:r>
              <a:rPr lang="zh-CN" altLang="en-US" sz="15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IBinder.</a:t>
            </a:r>
            <a:r>
              <a:rPr lang="en-US" altLang="zh-CN" sz="15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FLAG_ONEWAY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5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44E739FE-5A29-6C4E-872B-1E509827941C}"/>
              </a:ext>
            </a:extLst>
          </p:cNvPr>
          <p:cNvCxnSpPr>
            <a:cxnSpLocks/>
          </p:cNvCxnSpPr>
          <p:nvPr/>
        </p:nvCxnSpPr>
        <p:spPr>
          <a:xfrm>
            <a:off x="1233376" y="3165639"/>
            <a:ext cx="861238" cy="55717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84CB2B0-2599-E14A-B063-AFEDF532C691}"/>
              </a:ext>
            </a:extLst>
          </p:cNvPr>
          <p:cNvSpPr/>
          <p:nvPr/>
        </p:nvSpPr>
        <p:spPr>
          <a:xfrm>
            <a:off x="136449" y="1684610"/>
            <a:ext cx="4773561" cy="7848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 {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publishBinder(ICallback callback);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5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488983-D9A0-7146-AD6F-149DF4843969}"/>
              </a:ext>
            </a:extLst>
          </p:cNvPr>
          <p:cNvSpPr/>
          <p:nvPr/>
        </p:nvSpPr>
        <p:spPr>
          <a:xfrm>
            <a:off x="2179674" y="174195"/>
            <a:ext cx="6795979" cy="1246495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5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publishBinder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(ICallback callback)</a:t>
            </a:r>
            <a:r>
              <a:rPr lang="zh-CN" altLang="en-US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mRemote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.transact(Stub.</a:t>
            </a:r>
            <a:r>
              <a:rPr lang="en-US" altLang="zh-CN" sz="15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TRANSACTION_publishBinder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_data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_reply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5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 sz="15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5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9B099CD-2EBC-C749-BE2F-9F525D7F68FA}"/>
              </a:ext>
            </a:extLst>
          </p:cNvPr>
          <p:cNvCxnSpPr>
            <a:cxnSpLocks/>
          </p:cNvCxnSpPr>
          <p:nvPr/>
        </p:nvCxnSpPr>
        <p:spPr>
          <a:xfrm flipV="1">
            <a:off x="1265274" y="457201"/>
            <a:ext cx="914400" cy="150938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DF4EA8-5210-354A-B978-CB050060253E}"/>
              </a:ext>
            </a:extLst>
          </p:cNvPr>
          <p:cNvSpPr/>
          <p:nvPr/>
        </p:nvSpPr>
        <p:spPr>
          <a:xfrm>
            <a:off x="196850" y="746353"/>
            <a:ext cx="8750300" cy="132343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</a:t>
            </a: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transact(int32_t 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Parcel&amp; 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Parcel* 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flags)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writeTransactionData(BC_TRANSACTION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NULL)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waitForResponse(NULL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NULL)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9D418F-B319-BA45-82EA-83C1B27430A3}"/>
              </a:ext>
            </a:extLst>
          </p:cNvPr>
          <p:cNvSpPr/>
          <p:nvPr/>
        </p:nvSpPr>
        <p:spPr>
          <a:xfrm>
            <a:off x="196850" y="3424304"/>
            <a:ext cx="8750300" cy="132343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</a:t>
            </a:r>
          </a:p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transact(int32_t 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const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Parcel&amp; 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Parcel* reply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flags)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writeTransactionData(BC_TRANSACTION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flags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NULL)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waitForResponse(reply)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D33D1-B776-D645-969B-1E896CA26205}"/>
              </a:ext>
            </a:extLst>
          </p:cNvPr>
          <p:cNvSpPr txBox="1"/>
          <p:nvPr/>
        </p:nvSpPr>
        <p:spPr>
          <a:xfrm>
            <a:off x="186217" y="387654"/>
            <a:ext cx="166058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带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ONEWAY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0213D1-695E-BF47-BCF0-F087AFFB9068}"/>
              </a:ext>
            </a:extLst>
          </p:cNvPr>
          <p:cNvSpPr txBox="1"/>
          <p:nvPr/>
        </p:nvSpPr>
        <p:spPr>
          <a:xfrm>
            <a:off x="186217" y="3073709"/>
            <a:ext cx="1950727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不带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ONEWAY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0AE594-400E-A448-AE42-8A73A9AEEFCD}"/>
              </a:ext>
            </a:extLst>
          </p:cNvPr>
          <p:cNvSpPr/>
          <p:nvPr/>
        </p:nvSpPr>
        <p:spPr>
          <a:xfrm>
            <a:off x="935666" y="2420387"/>
            <a:ext cx="7006856" cy="338554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fr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waitForResponse(Parcel *reply,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fr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*acquireResult=NULL);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885B4C7-D4F0-7B48-9B9E-3EDBA5597284}"/>
              </a:ext>
            </a:extLst>
          </p:cNvPr>
          <p:cNvGrpSpPr/>
          <p:nvPr/>
        </p:nvGrpSpPr>
        <p:grpSpPr>
          <a:xfrm>
            <a:off x="774700" y="520700"/>
            <a:ext cx="7594600" cy="457200"/>
            <a:chOff x="774700" y="520700"/>
            <a:chExt cx="7594600" cy="4572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878CEC-A234-0C47-935B-324B84029968}"/>
                </a:ext>
              </a:extLst>
            </p:cNvPr>
            <p:cNvSpPr/>
            <p:nvPr/>
          </p:nvSpPr>
          <p:spPr>
            <a:xfrm>
              <a:off x="774700" y="520700"/>
              <a:ext cx="1411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Client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31D715-59A0-0A43-B1BE-BAFD99340A80}"/>
                </a:ext>
              </a:extLst>
            </p:cNvPr>
            <p:cNvSpPr/>
            <p:nvPr/>
          </p:nvSpPr>
          <p:spPr>
            <a:xfrm>
              <a:off x="3867900" y="520700"/>
              <a:ext cx="14097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Binder</a:t>
              </a: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驱动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4AB3B3-2B8D-3B45-B009-7878BDD1CB95}"/>
                </a:ext>
              </a:extLst>
            </p:cNvPr>
            <p:cNvSpPr/>
            <p:nvPr/>
          </p:nvSpPr>
          <p:spPr>
            <a:xfrm>
              <a:off x="6959600" y="520700"/>
              <a:ext cx="14097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7DB1503-6F56-D145-92EA-B64D358D0CA4}"/>
              </a:ext>
            </a:extLst>
          </p:cNvPr>
          <p:cNvCxnSpPr>
            <a:stCxn id="5" idx="2"/>
          </p:cNvCxnSpPr>
          <p:nvPr/>
        </p:nvCxnSpPr>
        <p:spPr>
          <a:xfrm>
            <a:off x="1480300" y="977900"/>
            <a:ext cx="0" cy="356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0116C86-C851-9643-9787-FDF09F4AB294}"/>
              </a:ext>
            </a:extLst>
          </p:cNvPr>
          <p:cNvCxnSpPr/>
          <p:nvPr/>
        </p:nvCxnSpPr>
        <p:spPr>
          <a:xfrm>
            <a:off x="4572000" y="977900"/>
            <a:ext cx="0" cy="356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7C31C6D-C90A-3A4D-AA96-D57BB34065E1}"/>
              </a:ext>
            </a:extLst>
          </p:cNvPr>
          <p:cNvCxnSpPr/>
          <p:nvPr/>
        </p:nvCxnSpPr>
        <p:spPr>
          <a:xfrm>
            <a:off x="7671550" y="977900"/>
            <a:ext cx="0" cy="356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C15884-C2A7-8F4A-9102-3A0DA80BBB3D}"/>
              </a:ext>
            </a:extLst>
          </p:cNvPr>
          <p:cNvGrpSpPr/>
          <p:nvPr/>
        </p:nvGrpSpPr>
        <p:grpSpPr>
          <a:xfrm>
            <a:off x="1638300" y="1003300"/>
            <a:ext cx="2794000" cy="355600"/>
            <a:chOff x="1638300" y="1041400"/>
            <a:chExt cx="2794000" cy="355600"/>
          </a:xfrm>
        </p:grpSpPr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186FC11C-A74E-F64E-ABAC-1507FC796E56}"/>
                </a:ext>
              </a:extLst>
            </p:cNvPr>
            <p:cNvCxnSpPr/>
            <p:nvPr/>
          </p:nvCxnSpPr>
          <p:spPr>
            <a:xfrm>
              <a:off x="1638300" y="1397000"/>
              <a:ext cx="2794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AB831D3-F624-7947-815D-C556598950CB}"/>
                </a:ext>
              </a:extLst>
            </p:cNvPr>
            <p:cNvSpPr txBox="1"/>
            <p:nvPr/>
          </p:nvSpPr>
          <p:spPr>
            <a:xfrm>
              <a:off x="2019300" y="1041400"/>
              <a:ext cx="2014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BC_TRANSACTION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3A434B2-E64E-0544-9F00-653109EECB2C}"/>
              </a:ext>
            </a:extLst>
          </p:cNvPr>
          <p:cNvGrpSpPr/>
          <p:nvPr/>
        </p:nvGrpSpPr>
        <p:grpSpPr>
          <a:xfrm>
            <a:off x="1447800" y="1536700"/>
            <a:ext cx="3176895" cy="355600"/>
            <a:chOff x="1447800" y="1701800"/>
            <a:chExt cx="3176895" cy="355600"/>
          </a:xfrm>
        </p:grpSpPr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BA26EAAC-1F44-8C42-A0CE-001A685E811C}"/>
                </a:ext>
              </a:extLst>
            </p:cNvPr>
            <p:cNvCxnSpPr/>
            <p:nvPr/>
          </p:nvCxnSpPr>
          <p:spPr>
            <a:xfrm flipH="1">
              <a:off x="1638300" y="2057400"/>
              <a:ext cx="27940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FD5A23C-2E61-8F42-8D09-1C7F6F14AECB}"/>
                </a:ext>
              </a:extLst>
            </p:cNvPr>
            <p:cNvSpPr txBox="1"/>
            <p:nvPr/>
          </p:nvSpPr>
          <p:spPr>
            <a:xfrm>
              <a:off x="1447800" y="1701800"/>
              <a:ext cx="3176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BR_TRANSACTION_COMPLETE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F5744BB-D783-B94C-ABEC-4A80BAC03B32}"/>
              </a:ext>
            </a:extLst>
          </p:cNvPr>
          <p:cNvGrpSpPr/>
          <p:nvPr/>
        </p:nvGrpSpPr>
        <p:grpSpPr>
          <a:xfrm>
            <a:off x="4624695" y="1905000"/>
            <a:ext cx="2931805" cy="349250"/>
            <a:chOff x="4624695" y="2222500"/>
            <a:chExt cx="2931805" cy="349250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DE2B38-4DD6-0048-A2EF-2F6C12347C11}"/>
                </a:ext>
              </a:extLst>
            </p:cNvPr>
            <p:cNvCxnSpPr/>
            <p:nvPr/>
          </p:nvCxnSpPr>
          <p:spPr>
            <a:xfrm>
              <a:off x="4624695" y="2571750"/>
              <a:ext cx="293180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C273F8-018E-DF44-88E0-58F2AE22AE38}"/>
                </a:ext>
              </a:extLst>
            </p:cNvPr>
            <p:cNvSpPr txBox="1"/>
            <p:nvPr/>
          </p:nvSpPr>
          <p:spPr>
            <a:xfrm>
              <a:off x="5118100" y="2222500"/>
              <a:ext cx="2010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BR_TRANSACTION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3F98C73-902D-4A45-9317-909AED9FE3C8}"/>
              </a:ext>
            </a:extLst>
          </p:cNvPr>
          <p:cNvGrpSpPr/>
          <p:nvPr/>
        </p:nvGrpSpPr>
        <p:grpSpPr>
          <a:xfrm>
            <a:off x="4624695" y="2413000"/>
            <a:ext cx="2931805" cy="355600"/>
            <a:chOff x="4624695" y="2832100"/>
            <a:chExt cx="2931805" cy="355600"/>
          </a:xfrm>
        </p:grpSpPr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C794A163-0487-E243-9977-FCDA04128D02}"/>
                </a:ext>
              </a:extLst>
            </p:cNvPr>
            <p:cNvCxnSpPr/>
            <p:nvPr/>
          </p:nvCxnSpPr>
          <p:spPr>
            <a:xfrm flipH="1">
              <a:off x="4624695" y="3187700"/>
              <a:ext cx="293180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7068DB9-2D8D-544A-A870-999A83321C9A}"/>
                </a:ext>
              </a:extLst>
            </p:cNvPr>
            <p:cNvSpPr txBox="1"/>
            <p:nvPr/>
          </p:nvSpPr>
          <p:spPr>
            <a:xfrm>
              <a:off x="5422900" y="2832100"/>
              <a:ext cx="1129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BC_REPLY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AF03F76-BAC2-964A-9BB3-1CE48D081DE8}"/>
              </a:ext>
            </a:extLst>
          </p:cNvPr>
          <p:cNvGrpSpPr/>
          <p:nvPr/>
        </p:nvGrpSpPr>
        <p:grpSpPr>
          <a:xfrm>
            <a:off x="4532755" y="2982326"/>
            <a:ext cx="3176895" cy="338724"/>
            <a:chOff x="4532755" y="3490326"/>
            <a:chExt cx="3176895" cy="338724"/>
          </a:xfrm>
        </p:grpSpPr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1D83F089-DD52-3549-8DC5-BD8763ABF8FC}"/>
                </a:ext>
              </a:extLst>
            </p:cNvPr>
            <p:cNvCxnSpPr/>
            <p:nvPr/>
          </p:nvCxnSpPr>
          <p:spPr>
            <a:xfrm>
              <a:off x="4624695" y="3829050"/>
              <a:ext cx="293180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3A674B7-F59E-BE45-ACF8-48CAD0CE7B06}"/>
                </a:ext>
              </a:extLst>
            </p:cNvPr>
            <p:cNvSpPr txBox="1"/>
            <p:nvPr/>
          </p:nvSpPr>
          <p:spPr>
            <a:xfrm>
              <a:off x="4532755" y="3490326"/>
              <a:ext cx="3176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BR_TRANSACTION_COMPLETE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03F6CA8-8749-C248-B9E7-945D4B533BD2}"/>
              </a:ext>
            </a:extLst>
          </p:cNvPr>
          <p:cNvGrpSpPr/>
          <p:nvPr/>
        </p:nvGrpSpPr>
        <p:grpSpPr>
          <a:xfrm>
            <a:off x="1560403" y="3530600"/>
            <a:ext cx="2931805" cy="355600"/>
            <a:chOff x="1560403" y="4051300"/>
            <a:chExt cx="2931805" cy="355600"/>
          </a:xfrm>
        </p:grpSpPr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2F303C73-D16A-C146-9338-69486C51CDC6}"/>
                </a:ext>
              </a:extLst>
            </p:cNvPr>
            <p:cNvCxnSpPr/>
            <p:nvPr/>
          </p:nvCxnSpPr>
          <p:spPr>
            <a:xfrm flipH="1">
              <a:off x="1560403" y="4406900"/>
              <a:ext cx="293180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DDF71C2-2209-8F41-9D1A-CDB4FB39DF10}"/>
                </a:ext>
              </a:extLst>
            </p:cNvPr>
            <p:cNvSpPr txBox="1"/>
            <p:nvPr/>
          </p:nvSpPr>
          <p:spPr>
            <a:xfrm>
              <a:off x="2349500" y="4051300"/>
              <a:ext cx="1126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BR_REPLY</a:t>
              </a:r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8A22585-4F8F-1B4B-BF7F-E62CB3B0E018}"/>
              </a:ext>
            </a:extLst>
          </p:cNvPr>
          <p:cNvSpPr txBox="1"/>
          <p:nvPr/>
        </p:nvSpPr>
        <p:spPr>
          <a:xfrm>
            <a:off x="1264166" y="2451100"/>
            <a:ext cx="461665" cy="553998"/>
          </a:xfrm>
          <a:prstGeom prst="rect">
            <a:avLst/>
          </a:prstGeom>
          <a:solidFill>
            <a:srgbClr val="C00000"/>
          </a:solidFill>
        </p:spPr>
        <p:txBody>
          <a:bodyPr vert="eaVert"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休眠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F12003D-1D9C-CD44-8D46-61C3F1ADD26C}"/>
              </a:ext>
            </a:extLst>
          </p:cNvPr>
          <p:cNvSpPr txBox="1"/>
          <p:nvPr/>
        </p:nvSpPr>
        <p:spPr>
          <a:xfrm>
            <a:off x="7456795" y="1310331"/>
            <a:ext cx="461665" cy="553998"/>
          </a:xfrm>
          <a:prstGeom prst="rect">
            <a:avLst/>
          </a:prstGeom>
          <a:solidFill>
            <a:srgbClr val="C00000"/>
          </a:solidFill>
        </p:spPr>
        <p:txBody>
          <a:bodyPr vert="eaVert"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休眠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B7FFE38-C27A-2248-AFD4-862D514692AE}"/>
              </a:ext>
            </a:extLst>
          </p:cNvPr>
          <p:cNvSpPr txBox="1"/>
          <p:nvPr/>
        </p:nvSpPr>
        <p:spPr>
          <a:xfrm>
            <a:off x="7440717" y="3653879"/>
            <a:ext cx="461665" cy="553998"/>
          </a:xfrm>
          <a:prstGeom prst="rect">
            <a:avLst/>
          </a:prstGeom>
          <a:solidFill>
            <a:srgbClr val="C00000"/>
          </a:solidFill>
        </p:spPr>
        <p:txBody>
          <a:bodyPr vert="eaVert"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休眠</a:t>
            </a:r>
          </a:p>
        </p:txBody>
      </p:sp>
    </p:spTree>
    <p:extLst>
      <p:ext uri="{BB962C8B-B14F-4D97-AF65-F5344CB8AC3E}">
        <p14:creationId xmlns:p14="http://schemas.microsoft.com/office/powerpoint/2010/main" val="199652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783814-633D-1842-BF81-47AE9293553A}"/>
              </a:ext>
            </a:extLst>
          </p:cNvPr>
          <p:cNvSpPr/>
          <p:nvPr/>
        </p:nvSpPr>
        <p:spPr>
          <a:xfrm>
            <a:off x="808075" y="563508"/>
            <a:ext cx="7527851" cy="401648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IPCThreadState::waitForResponse(Parcel *reply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*acquireResult)</a:t>
            </a:r>
            <a:r>
              <a:rPr lang="zh-CN" altLang="en-US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while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5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talkWithDriver()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switch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((uint32_t)mIn.readInt32()) {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BR_TRANSACTION_COMPLETE: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zh-CN" altLang="en-US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(!reply &amp;&amp; !acquireResult) 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goto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finish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zh-CN" altLang="en-US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break;</a:t>
            </a:r>
            <a:b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BR_REPLY:</a:t>
            </a:r>
            <a:r>
              <a:rPr lang="zh-CN" altLang="en-US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binder_transaction_data tr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mIn.read(&amp;tr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sizeof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(tr))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reply-&gt;ipcSetDataReference(…)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goto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finish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 sz="15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5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62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A677002-8631-2B41-B3B3-D74C8268C427}"/>
              </a:ext>
            </a:extLst>
          </p:cNvPr>
          <p:cNvGrpSpPr/>
          <p:nvPr/>
        </p:nvGrpSpPr>
        <p:grpSpPr>
          <a:xfrm>
            <a:off x="1359196" y="1772981"/>
            <a:ext cx="6425609" cy="2469412"/>
            <a:chOff x="563526" y="1116419"/>
            <a:chExt cx="6425609" cy="24694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66A652-FBB5-5640-802A-141C4E57E509}"/>
                </a:ext>
              </a:extLst>
            </p:cNvPr>
            <p:cNvSpPr/>
            <p:nvPr/>
          </p:nvSpPr>
          <p:spPr>
            <a:xfrm>
              <a:off x="563526" y="1116419"/>
              <a:ext cx="1924493" cy="8825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应用</a:t>
              </a:r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BB146E-D967-C749-B258-8482609D22C2}"/>
                </a:ext>
              </a:extLst>
            </p:cNvPr>
            <p:cNvSpPr/>
            <p:nvPr/>
          </p:nvSpPr>
          <p:spPr>
            <a:xfrm>
              <a:off x="563526" y="2703329"/>
              <a:ext cx="1924493" cy="8825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应用</a:t>
              </a:r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593B3E-A95A-D042-9D3E-8986E17D7E1F}"/>
                </a:ext>
              </a:extLst>
            </p:cNvPr>
            <p:cNvSpPr/>
            <p:nvPr/>
          </p:nvSpPr>
          <p:spPr>
            <a:xfrm>
              <a:off x="5064642" y="1884622"/>
              <a:ext cx="1924493" cy="88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" name="肘形连接符 7">
              <a:extLst>
                <a:ext uri="{FF2B5EF4-FFF2-40B4-BE49-F238E27FC236}">
                  <a16:creationId xmlns:a16="http://schemas.microsoft.com/office/drawing/2014/main" id="{E689F6F1-2F71-1C46-A16A-822F3E9CD5B8}"/>
                </a:ext>
              </a:extLst>
            </p:cNvPr>
            <p:cNvCxnSpPr>
              <a:stCxn id="4" idx="3"/>
              <a:endCxn id="6" idx="0"/>
            </p:cNvCxnSpPr>
            <p:nvPr/>
          </p:nvCxnSpPr>
          <p:spPr>
            <a:xfrm>
              <a:off x="2488019" y="1557670"/>
              <a:ext cx="3538870" cy="32695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9B3C2F-690C-6F47-9624-37914E8BEDD8}"/>
                </a:ext>
              </a:extLst>
            </p:cNvPr>
            <p:cNvSpPr txBox="1"/>
            <p:nvPr/>
          </p:nvSpPr>
          <p:spPr>
            <a:xfrm>
              <a:off x="3253559" y="1180212"/>
              <a:ext cx="1709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publishBinder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" name="肘形连接符 10">
              <a:extLst>
                <a:ext uri="{FF2B5EF4-FFF2-40B4-BE49-F238E27FC236}">
                  <a16:creationId xmlns:a16="http://schemas.microsoft.com/office/drawing/2014/main" id="{B3A3F0F5-46EF-AF40-9B0A-1835B604968F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 flipV="1">
              <a:off x="2488019" y="2767124"/>
              <a:ext cx="3538870" cy="377456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842F801-E4B2-1E49-8BB2-1DE14791E29D}"/>
                </a:ext>
              </a:extLst>
            </p:cNvPr>
            <p:cNvSpPr txBox="1"/>
            <p:nvPr/>
          </p:nvSpPr>
          <p:spPr>
            <a:xfrm>
              <a:off x="3200398" y="2764462"/>
              <a:ext cx="1709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publishBinder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5BCCC90B-D185-8642-AE4F-F9E2DA551814}"/>
              </a:ext>
            </a:extLst>
          </p:cNvPr>
          <p:cNvSpPr/>
          <p:nvPr/>
        </p:nvSpPr>
        <p:spPr>
          <a:xfrm>
            <a:off x="2185220" y="331537"/>
            <a:ext cx="4773561" cy="7848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oneway</a:t>
            </a:r>
            <a:r>
              <a:rPr lang="zh-CN" altLang="en-US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 {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5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publishBinder(ICallback callback);</a:t>
            </a:r>
            <a:b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5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2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924AB6-215F-4D4F-A9C5-8DE3B3EAA03A}"/>
              </a:ext>
            </a:extLst>
          </p:cNvPr>
          <p:cNvSpPr/>
          <p:nvPr/>
        </p:nvSpPr>
        <p:spPr>
          <a:xfrm>
            <a:off x="705555" y="925146"/>
            <a:ext cx="7732890" cy="329320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long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binder_ioctl(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file *filp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unsigned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cmd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unsigned long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arg)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binder_proc *proc = filp-&gt;private_data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binder_thread *thread</a:t>
            </a:r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binder_get_thread(proc)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switch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(cmd)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BINDER_WRITE_READ: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binder_write_read bwr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binder_thread_write(proc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bwr.write_buffer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break;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F226D6-C870-FD45-A67B-8E62C41CAF68}"/>
              </a:ext>
            </a:extLst>
          </p:cNvPr>
          <p:cNvSpPr/>
          <p:nvPr/>
        </p:nvSpPr>
        <p:spPr>
          <a:xfrm>
            <a:off x="666045" y="925146"/>
            <a:ext cx="7811911" cy="329320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binder_thread_write(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binder_proc *proc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(ptr &lt;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end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thread-&gt;return_error == BR_OK)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switch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(cmd)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BC_TRANSACTION: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BC_REPLY: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binder_transaction_data 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binder_transaction(proc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&amp;tr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cmd == BC_REPLY)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break;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89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</TotalTime>
  <Words>1871</Words>
  <Application>Microsoft Macintosh PowerPoint</Application>
  <PresentationFormat>全屏显示(16:9)</PresentationFormat>
  <Paragraphs>131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说一说binder的oneway机制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说一说binder的oneway机制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说一说binder的oneway机制</dc:title>
  <dc:creator>Microsoft Office User</dc:creator>
  <cp:lastModifiedBy>Microsoft Office User</cp:lastModifiedBy>
  <cp:revision>166</cp:revision>
  <dcterms:created xsi:type="dcterms:W3CDTF">2019-03-31T09:28:29Z</dcterms:created>
  <dcterms:modified xsi:type="dcterms:W3CDTF">2019-04-01T13:20:44Z</dcterms:modified>
</cp:coreProperties>
</file>