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2"/>
  </p:notesMasterIdLst>
  <p:sldIdLst>
    <p:sldId id="256" r:id="rId2"/>
    <p:sldId id="257" r:id="rId3"/>
    <p:sldId id="283" r:id="rId4"/>
    <p:sldId id="286" r:id="rId5"/>
    <p:sldId id="284" r:id="rId6"/>
    <p:sldId id="285" r:id="rId7"/>
    <p:sldId id="259" r:id="rId8"/>
    <p:sldId id="279" r:id="rId9"/>
    <p:sldId id="281" r:id="rId10"/>
    <p:sldId id="287" r:id="rId11"/>
    <p:sldId id="275" r:id="rId12"/>
    <p:sldId id="276" r:id="rId13"/>
    <p:sldId id="277" r:id="rId14"/>
    <p:sldId id="278" r:id="rId15"/>
    <p:sldId id="288"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80" r:id="rId3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74420"/>
  </p:normalViewPr>
  <p:slideViewPr>
    <p:cSldViewPr snapToGrid="0" snapToObjects="1">
      <p:cViewPr varScale="1">
        <p:scale>
          <a:sx n="108" d="100"/>
          <a:sy n="108" d="100"/>
        </p:scale>
        <p:origin x="56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DEB892-5007-A44A-B35D-322946D16204}" type="datetimeFigureOut">
              <a:t>2019/3/21</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单击此处编辑母版文本样式
二级
三级
四级
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38E12E-9536-EF44-871D-E3F769324791}" type="slidenum">
              <a:t>‹#›</a:t>
            </a:fld>
            <a:endParaRPr kumimoji="1" lang="zh-CN" altLang="en-US"/>
          </a:p>
        </p:txBody>
      </p:sp>
    </p:spTree>
    <p:extLst>
      <p:ext uri="{BB962C8B-B14F-4D97-AF65-F5344CB8AC3E}">
        <p14:creationId xmlns:p14="http://schemas.microsoft.com/office/powerpoint/2010/main" val="1306152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为什么会问这个问题啊，因为这个跟性能优化有点关系啊，咱们平时遇到界面卡顿，掉帧这些问题，严重影响用户体验的，你总得优化吧，如果能深入理解这个</a:t>
            </a:r>
            <a:r>
              <a:rPr kumimoji="1" lang="en-US" altLang="zh-CN"/>
              <a:t>android</a:t>
            </a:r>
            <a:r>
              <a:rPr kumimoji="1" lang="zh-CN" altLang="en-US"/>
              <a:t>的刷新机制，对解决问题是非常有帮助的。</a:t>
            </a:r>
          </a:p>
        </p:txBody>
      </p:sp>
      <p:sp>
        <p:nvSpPr>
          <p:cNvPr id="4" name="灯片编号占位符 3"/>
          <p:cNvSpPr>
            <a:spLocks noGrp="1"/>
          </p:cNvSpPr>
          <p:nvPr>
            <p:ph type="sldNum" sz="quarter" idx="5"/>
          </p:nvPr>
        </p:nvSpPr>
        <p:spPr/>
        <p:txBody>
          <a:bodyPr/>
          <a:lstStyle/>
          <a:p>
            <a:fld id="{0338E12E-9536-EF44-871D-E3F769324791}" type="slidenum">
              <a:rPr lang="en-US" altLang="zh-CN"/>
              <a:t>1</a:t>
            </a:fld>
            <a:endParaRPr kumimoji="1" lang="zh-CN" altLang="en-US"/>
          </a:p>
        </p:txBody>
      </p:sp>
    </p:spTree>
    <p:extLst>
      <p:ext uri="{BB962C8B-B14F-4D97-AF65-F5344CB8AC3E}">
        <p14:creationId xmlns:p14="http://schemas.microsoft.com/office/powerpoint/2010/main" val="15166768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上一页的</a:t>
            </a:r>
            <a:r>
              <a:rPr kumimoji="1" lang="en-US" altLang="zh-CN"/>
              <a:t>scheduleVsync</a:t>
            </a:r>
            <a:r>
              <a:rPr kumimoji="1" lang="zh-CN" altLang="en-US"/>
              <a:t>之后会发生什么呢，其实是会告诉</a:t>
            </a:r>
            <a:r>
              <a:rPr kumimoji="1" lang="en-US" altLang="zh-CN"/>
              <a:t>SurfaceFlinger</a:t>
            </a:r>
            <a:r>
              <a:rPr kumimoji="1" lang="zh-CN" altLang="en-US"/>
              <a:t>，说咱们要关注下一个</a:t>
            </a:r>
            <a:r>
              <a:rPr kumimoji="1" lang="en-US" altLang="zh-CN"/>
              <a:t>vsync</a:t>
            </a:r>
            <a:r>
              <a:rPr kumimoji="1" lang="zh-CN" altLang="en-US"/>
              <a:t>信号了。所以当下一个</a:t>
            </a:r>
            <a:r>
              <a:rPr kumimoji="1" lang="en-US" altLang="zh-CN"/>
              <a:t>vsync</a:t>
            </a:r>
            <a:r>
              <a:rPr kumimoji="1" lang="zh-CN" altLang="en-US"/>
              <a:t>信号发生的时候，</a:t>
            </a:r>
            <a:r>
              <a:rPr kumimoji="1" lang="en-US" altLang="zh-CN"/>
              <a:t>SurfaceFlinger</a:t>
            </a:r>
            <a:r>
              <a:rPr kumimoji="1" lang="zh-CN" altLang="en-US"/>
              <a:t>就会通知我们，然后会回调到这个</a:t>
            </a:r>
            <a:r>
              <a:rPr kumimoji="1" lang="en-US" altLang="zh-CN"/>
              <a:t>DisplayEventReceiver</a:t>
            </a:r>
            <a:r>
              <a:rPr kumimoji="1" lang="zh-CN" altLang="en-US"/>
              <a:t>的</a:t>
            </a:r>
            <a:r>
              <a:rPr kumimoji="1" lang="en-US" altLang="zh-CN"/>
              <a:t>onVsync</a:t>
            </a:r>
            <a:r>
              <a:rPr kumimoji="1" lang="zh-CN" altLang="en-US"/>
              <a:t>函数，这个</a:t>
            </a:r>
            <a:r>
              <a:rPr kumimoji="1" lang="en-US" altLang="zh-CN"/>
              <a:t>timestampNanos</a:t>
            </a:r>
            <a:r>
              <a:rPr kumimoji="1" lang="zh-CN" altLang="en-US"/>
              <a:t>就是</a:t>
            </a:r>
            <a:r>
              <a:rPr kumimoji="1" lang="en-US" altLang="zh-CN"/>
              <a:t>vysnc</a:t>
            </a:r>
            <a:r>
              <a:rPr kumimoji="1" lang="zh-CN" altLang="en-US"/>
              <a:t>信号的时间戳了。</a:t>
            </a:r>
            <a:endParaRPr kumimoji="1" lang="en-US" altLang="zh-CN"/>
          </a:p>
          <a:p>
            <a:r>
              <a:rPr kumimoji="1" lang="zh-CN" altLang="en-US"/>
              <a:t>我们看这里发了个消息到</a:t>
            </a:r>
            <a:r>
              <a:rPr kumimoji="1" lang="en-US" altLang="zh-CN"/>
              <a:t>Choreographer</a:t>
            </a:r>
            <a:r>
              <a:rPr kumimoji="1" lang="zh-CN" altLang="en-US"/>
              <a:t>的线程里。</a:t>
            </a:r>
            <a:endParaRPr kumimoji="1" lang="en-US" altLang="zh-CN"/>
          </a:p>
          <a:p>
            <a:endParaRPr kumimoji="1" lang="en-US" altLang="zh-CN"/>
          </a:p>
          <a:p>
            <a:r>
              <a:rPr kumimoji="1" lang="zh-CN" altLang="en-US"/>
              <a:t>这里又封装一个消息丢出去是干嘛，不是切换工作线程吧，因为</a:t>
            </a:r>
            <a:r>
              <a:rPr kumimoji="1" lang="en-US" altLang="zh-CN"/>
              <a:t>onVsync</a:t>
            </a:r>
            <a:r>
              <a:rPr kumimoji="1" lang="zh-CN" altLang="en-US"/>
              <a:t>本身就是调在</a:t>
            </a:r>
            <a:r>
              <a:rPr kumimoji="1" lang="en-US" altLang="zh-CN"/>
              <a:t>choreographer</a:t>
            </a:r>
            <a:r>
              <a:rPr kumimoji="1" lang="zh-CN" altLang="en-US"/>
              <a:t>的线程里，</a:t>
            </a:r>
            <a:r>
              <a:rPr kumimoji="1" lang="en-US" altLang="zh-CN"/>
              <a:t>mHandler</a:t>
            </a:r>
            <a:r>
              <a:rPr kumimoji="1" lang="zh-CN" altLang="en-US"/>
              <a:t>也是</a:t>
            </a:r>
            <a:r>
              <a:rPr kumimoji="1" lang="en-US" altLang="zh-CN"/>
              <a:t>Choreographer</a:t>
            </a:r>
            <a:r>
              <a:rPr kumimoji="1" lang="zh-CN" altLang="en-US"/>
              <a:t>所在的线程啊。其实是这样的啊，这里其实是希望所有的任务都按时间先后顺序来一个一个处理，所以才丢到消息队列里，这里不直接处理的原因是因为消息队列里可能有比当前消息时间更早的消息要处理呢。要注意啊，消息插入队列的时间不等于消息要触发的时间，可能有一种情况，就是明明消息插入消息队列的时间晚一些，但是比别的消息要先执行，关键是这个消息的触发时间。所以这个</a:t>
            </a:r>
            <a:r>
              <a:rPr kumimoji="1" lang="en-US" altLang="zh-CN"/>
              <a:t>vsync</a:t>
            </a:r>
            <a:r>
              <a:rPr kumimoji="1" lang="zh-CN" altLang="en-US"/>
              <a:t>消息就算因为什么原因晚了点才丢到消息队列，但是他可能比前面的消息先执行。</a:t>
            </a:r>
            <a:endParaRPr kumimoji="1" lang="en-US" altLang="zh-CN"/>
          </a:p>
          <a:p>
            <a:endParaRPr kumimoji="1" lang="en-US" altLang="zh-CN"/>
          </a:p>
          <a:p>
            <a:r>
              <a:rPr kumimoji="1" lang="zh-CN" altLang="en-US"/>
              <a:t>下面执行到</a:t>
            </a:r>
            <a:r>
              <a:rPr kumimoji="1" lang="en-US" altLang="zh-CN"/>
              <a:t>doFrame</a:t>
            </a:r>
            <a:r>
              <a:rPr kumimoji="1" lang="zh-CN" altLang="en-US"/>
              <a:t>函数，</a:t>
            </a:r>
          </a:p>
          <a:p>
            <a:endParaRPr kumimoji="1" lang="zh-CN" altLang="en-US"/>
          </a:p>
        </p:txBody>
      </p:sp>
      <p:sp>
        <p:nvSpPr>
          <p:cNvPr id="4" name="灯片编号占位符 3"/>
          <p:cNvSpPr>
            <a:spLocks noGrp="1"/>
          </p:cNvSpPr>
          <p:nvPr>
            <p:ph type="sldNum" sz="quarter" idx="5"/>
          </p:nvPr>
        </p:nvSpPr>
        <p:spPr/>
        <p:txBody>
          <a:bodyPr/>
          <a:lstStyle/>
          <a:p>
            <a:fld id="{0338E12E-9536-EF44-871D-E3F769324791}" type="slidenum">
              <a:rPr lang="en-US" altLang="zh-CN"/>
              <a:t>10</a:t>
            </a:fld>
            <a:endParaRPr kumimoji="1" lang="zh-CN" altLang="en-US"/>
          </a:p>
        </p:txBody>
      </p:sp>
    </p:spTree>
    <p:extLst>
      <p:ext uri="{BB962C8B-B14F-4D97-AF65-F5344CB8AC3E}">
        <p14:creationId xmlns:p14="http://schemas.microsoft.com/office/powerpoint/2010/main" val="15713126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咱们来看这个</a:t>
            </a:r>
            <a:r>
              <a:rPr kumimoji="1" lang="en-US" altLang="zh-CN"/>
              <a:t>doFrame</a:t>
            </a:r>
            <a:r>
              <a:rPr kumimoji="1" lang="zh-CN" altLang="en-US"/>
              <a:t>，可以分成两个阶段，先看第一阶段，这个</a:t>
            </a:r>
            <a:r>
              <a:rPr kumimoji="1" lang="en-US" altLang="zh-CN"/>
              <a:t>frameTimeNanos</a:t>
            </a:r>
            <a:r>
              <a:rPr kumimoji="1" lang="zh-CN" altLang="en-US"/>
              <a:t>表示这一帧的时间戳，先看看当前时间和这个时间戳间隔有多大，如果延迟太久了，那很可能有别的任务占用了太多时间，所以这里会打出一行日志，意思是你可能在主线程里做了太多事了，导致跳过了好多帧，这个就是丢帧了。</a:t>
            </a:r>
            <a:endParaRPr kumimoji="1" lang="en-US" altLang="zh-CN"/>
          </a:p>
          <a:p>
            <a:endParaRPr kumimoji="1" lang="en-US" altLang="zh-CN"/>
          </a:p>
          <a:p>
            <a:r>
              <a:rPr kumimoji="1" lang="zh-CN" altLang="en-US"/>
              <a:t>咱们来看第二阶段，</a:t>
            </a:r>
          </a:p>
        </p:txBody>
      </p:sp>
      <p:sp>
        <p:nvSpPr>
          <p:cNvPr id="4" name="灯片编号占位符 3"/>
          <p:cNvSpPr>
            <a:spLocks noGrp="1"/>
          </p:cNvSpPr>
          <p:nvPr>
            <p:ph type="sldNum" sz="quarter" idx="5"/>
          </p:nvPr>
        </p:nvSpPr>
        <p:spPr/>
        <p:txBody>
          <a:bodyPr/>
          <a:lstStyle/>
          <a:p>
            <a:fld id="{0338E12E-9536-EF44-871D-E3F769324791}" type="slidenum">
              <a:t>11</a:t>
            </a:fld>
            <a:endParaRPr kumimoji="1" lang="zh-CN" altLang="en-US"/>
          </a:p>
        </p:txBody>
      </p:sp>
    </p:spTree>
    <p:extLst>
      <p:ext uri="{BB962C8B-B14F-4D97-AF65-F5344CB8AC3E}">
        <p14:creationId xmlns:p14="http://schemas.microsoft.com/office/powerpoint/2010/main" val="19482335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第二阶段就是处理</a:t>
            </a:r>
            <a:r>
              <a:rPr kumimoji="1" lang="en-US" altLang="zh-CN"/>
              <a:t>callback</a:t>
            </a:r>
            <a:r>
              <a:rPr kumimoji="1" lang="zh-CN" altLang="en-US"/>
              <a:t>了，咱们前面说过啊，</a:t>
            </a:r>
            <a:r>
              <a:rPr kumimoji="1" lang="en-US" altLang="zh-CN"/>
              <a:t>callback</a:t>
            </a:r>
            <a:r>
              <a:rPr kumimoji="1" lang="zh-CN" altLang="en-US"/>
              <a:t>有四种类型，每种类型对应一个</a:t>
            </a:r>
            <a:r>
              <a:rPr kumimoji="1" lang="en-US" altLang="zh-CN"/>
              <a:t>callbackQueue</a:t>
            </a:r>
            <a:r>
              <a:rPr kumimoji="1" lang="zh-CN" altLang="en-US"/>
              <a:t>，这里给</a:t>
            </a:r>
            <a:r>
              <a:rPr kumimoji="1" lang="en-US" altLang="zh-CN"/>
              <a:t>vsync</a:t>
            </a:r>
            <a:r>
              <a:rPr kumimoji="1" lang="zh-CN" altLang="en-US"/>
              <a:t>事件分别分发到这四种</a:t>
            </a:r>
            <a:r>
              <a:rPr kumimoji="1" lang="en-US" altLang="zh-CN"/>
              <a:t>callback</a:t>
            </a:r>
            <a:r>
              <a:rPr kumimoji="1" lang="zh-CN" altLang="en-US"/>
              <a:t>，</a:t>
            </a:r>
            <a:r>
              <a:rPr kumimoji="1" lang="en-US" altLang="zh-CN"/>
              <a:t>callbackQueue</a:t>
            </a:r>
            <a:r>
              <a:rPr kumimoji="1" lang="zh-CN" altLang="en-US"/>
              <a:t>里的</a:t>
            </a:r>
            <a:r>
              <a:rPr kumimoji="1" lang="en-US" altLang="zh-CN"/>
              <a:t>callback</a:t>
            </a:r>
            <a:r>
              <a:rPr kumimoji="1" lang="zh-CN" altLang="en-US"/>
              <a:t>是有时间戳的，只有到时的</a:t>
            </a:r>
            <a:r>
              <a:rPr kumimoji="1" lang="en-US" altLang="zh-CN"/>
              <a:t>callback</a:t>
            </a:r>
            <a:r>
              <a:rPr kumimoji="1" lang="zh-CN" altLang="en-US"/>
              <a:t>才会回调，所以这里的</a:t>
            </a:r>
            <a:r>
              <a:rPr kumimoji="1" lang="en-US" altLang="zh-CN"/>
              <a:t>extractDueCallbackLocked</a:t>
            </a:r>
            <a:r>
              <a:rPr kumimoji="1" lang="zh-CN" altLang="en-US"/>
              <a:t>就是从</a:t>
            </a:r>
            <a:r>
              <a:rPr kumimoji="1" lang="en-US" altLang="zh-CN"/>
              <a:t>callbackQueue</a:t>
            </a:r>
            <a:r>
              <a:rPr kumimoji="1" lang="zh-CN" altLang="en-US"/>
              <a:t>里取到时的</a:t>
            </a:r>
            <a:r>
              <a:rPr kumimoji="1" lang="en-US" altLang="zh-CN"/>
              <a:t>callback</a:t>
            </a:r>
            <a:r>
              <a:rPr kumimoji="1" lang="zh-CN" altLang="en-US"/>
              <a:t>，下面在</a:t>
            </a:r>
            <a:r>
              <a:rPr kumimoji="1" lang="en-US" altLang="zh-CN"/>
              <a:t>for</a:t>
            </a:r>
            <a:r>
              <a:rPr kumimoji="1" lang="zh-CN" altLang="en-US"/>
              <a:t>循环里依次执行他们的</a:t>
            </a:r>
            <a:r>
              <a:rPr kumimoji="1" lang="en-US" altLang="zh-CN"/>
              <a:t>run</a:t>
            </a:r>
            <a:r>
              <a:rPr kumimoji="1" lang="zh-CN" altLang="en-US"/>
              <a:t>函数。</a:t>
            </a:r>
            <a:endParaRPr kumimoji="1" lang="en-US" altLang="zh-CN"/>
          </a:p>
          <a:p>
            <a:endParaRPr kumimoji="1" lang="en-US" altLang="zh-CN"/>
          </a:p>
          <a:p>
            <a:r>
              <a:rPr kumimoji="1" lang="zh-CN" altLang="en-US"/>
              <a:t>咱们来看前面</a:t>
            </a:r>
            <a:r>
              <a:rPr kumimoji="1" lang="en-US" altLang="zh-CN"/>
              <a:t>scheduleTraversal</a:t>
            </a:r>
            <a:r>
              <a:rPr kumimoji="1" lang="zh-CN" altLang="en-US"/>
              <a:t>的时候传的</a:t>
            </a:r>
            <a:r>
              <a:rPr kumimoji="1" lang="en-US" altLang="zh-CN"/>
              <a:t>callback</a:t>
            </a:r>
            <a:r>
              <a:rPr kumimoji="1" lang="zh-CN" altLang="en-US"/>
              <a:t>，</a:t>
            </a:r>
          </a:p>
        </p:txBody>
      </p:sp>
      <p:sp>
        <p:nvSpPr>
          <p:cNvPr id="4" name="灯片编号占位符 3"/>
          <p:cNvSpPr>
            <a:spLocks noGrp="1"/>
          </p:cNvSpPr>
          <p:nvPr>
            <p:ph type="sldNum" sz="quarter" idx="5"/>
          </p:nvPr>
        </p:nvSpPr>
        <p:spPr/>
        <p:txBody>
          <a:bodyPr/>
          <a:lstStyle/>
          <a:p>
            <a:fld id="{0338E12E-9536-EF44-871D-E3F769324791}" type="slidenum">
              <a:t>12</a:t>
            </a:fld>
            <a:endParaRPr kumimoji="1" lang="zh-CN" altLang="en-US"/>
          </a:p>
        </p:txBody>
      </p:sp>
    </p:spTree>
    <p:extLst>
      <p:ext uri="{BB962C8B-B14F-4D97-AF65-F5344CB8AC3E}">
        <p14:creationId xmlns:p14="http://schemas.microsoft.com/office/powerpoint/2010/main" val="42589045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这个</a:t>
            </a:r>
            <a:r>
              <a:rPr kumimoji="1" lang="en-US" altLang="zh-CN"/>
              <a:t>scheduleTraversals</a:t>
            </a:r>
            <a:r>
              <a:rPr kumimoji="1" lang="zh-CN" altLang="en-US"/>
              <a:t>，就是准备绘制，</a:t>
            </a:r>
            <a:endParaRPr kumimoji="1" lang="en-US" altLang="zh-CN"/>
          </a:p>
          <a:p>
            <a:endParaRPr kumimoji="1" lang="en-US" altLang="zh-CN"/>
          </a:p>
          <a:p>
            <a:r>
              <a:rPr kumimoji="1" lang="zh-CN" altLang="en-US"/>
              <a:t>那这个</a:t>
            </a:r>
            <a:r>
              <a:rPr kumimoji="1" lang="en-US" altLang="zh-CN"/>
              <a:t>mTraversalRunnable</a:t>
            </a:r>
            <a:r>
              <a:rPr kumimoji="1" lang="zh-CN" altLang="en-US"/>
              <a:t>干了什么呢？其实调了</a:t>
            </a:r>
            <a:r>
              <a:rPr kumimoji="1" lang="en-US" altLang="zh-CN"/>
              <a:t>performTraversals</a:t>
            </a:r>
            <a:r>
              <a:rPr kumimoji="1" lang="zh-CN" altLang="en-US"/>
              <a:t>，</a:t>
            </a:r>
          </a:p>
        </p:txBody>
      </p:sp>
      <p:sp>
        <p:nvSpPr>
          <p:cNvPr id="4" name="灯片编号占位符 3"/>
          <p:cNvSpPr>
            <a:spLocks noGrp="1"/>
          </p:cNvSpPr>
          <p:nvPr>
            <p:ph type="sldNum" sz="quarter" idx="5"/>
          </p:nvPr>
        </p:nvSpPr>
        <p:spPr/>
        <p:txBody>
          <a:bodyPr/>
          <a:lstStyle/>
          <a:p>
            <a:fld id="{0338E12E-9536-EF44-871D-E3F769324791}" type="slidenum">
              <a:t>13</a:t>
            </a:fld>
            <a:endParaRPr kumimoji="1" lang="zh-CN" altLang="en-US"/>
          </a:p>
        </p:txBody>
      </p:sp>
    </p:spTree>
    <p:extLst>
      <p:ext uri="{BB962C8B-B14F-4D97-AF65-F5344CB8AC3E}">
        <p14:creationId xmlns:p14="http://schemas.microsoft.com/office/powerpoint/2010/main" val="3371556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这个</a:t>
            </a:r>
            <a:r>
              <a:rPr kumimoji="1" lang="en-US" altLang="zh-CN"/>
              <a:t>performTraversals</a:t>
            </a:r>
            <a:r>
              <a:rPr kumimoji="1" lang="zh-CN" altLang="en-US"/>
              <a:t>就是负责整个页面绘制的啊，具体细节不是咱们这节课重点，就不讲了，大家感兴趣的自己研究。</a:t>
            </a:r>
          </a:p>
        </p:txBody>
      </p:sp>
      <p:sp>
        <p:nvSpPr>
          <p:cNvPr id="4" name="灯片编号占位符 3"/>
          <p:cNvSpPr>
            <a:spLocks noGrp="1"/>
          </p:cNvSpPr>
          <p:nvPr>
            <p:ph type="sldNum" sz="quarter" idx="5"/>
          </p:nvPr>
        </p:nvSpPr>
        <p:spPr/>
        <p:txBody>
          <a:bodyPr/>
          <a:lstStyle/>
          <a:p>
            <a:fld id="{0338E12E-9536-EF44-871D-E3F769324791}" type="slidenum">
              <a:t>14</a:t>
            </a:fld>
            <a:endParaRPr kumimoji="1" lang="zh-CN" altLang="en-US"/>
          </a:p>
        </p:txBody>
      </p:sp>
    </p:spTree>
    <p:extLst>
      <p:ext uri="{BB962C8B-B14F-4D97-AF65-F5344CB8AC3E}">
        <p14:creationId xmlns:p14="http://schemas.microsoft.com/office/powerpoint/2010/main" val="39385575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咱们这画个图，简单地总结一下前面讲的流程，</a:t>
            </a:r>
            <a:endParaRPr kumimoji="1" lang="en-US" altLang="zh-CN"/>
          </a:p>
          <a:p>
            <a:endParaRPr kumimoji="1" lang="en-US" altLang="zh-CN"/>
          </a:p>
          <a:p>
            <a:r>
              <a:rPr kumimoji="1" lang="zh-CN" altLang="en-US"/>
              <a:t>首先，应用层的</a:t>
            </a:r>
            <a:r>
              <a:rPr kumimoji="1" lang="en-US" altLang="zh-CN"/>
              <a:t>view</a:t>
            </a:r>
            <a:r>
              <a:rPr kumimoji="1" lang="zh-CN" altLang="en-US"/>
              <a:t>调用了</a:t>
            </a:r>
            <a:r>
              <a:rPr kumimoji="1" lang="en-US" altLang="zh-CN"/>
              <a:t>requestLayout</a:t>
            </a:r>
            <a:r>
              <a:rPr kumimoji="1" lang="zh-CN" altLang="en-US"/>
              <a:t>要重绘，其实是</a:t>
            </a:r>
            <a:r>
              <a:rPr kumimoji="1" lang="en-US" altLang="zh-CN"/>
              <a:t>new</a:t>
            </a:r>
            <a:r>
              <a:rPr kumimoji="1" lang="zh-CN" altLang="en-US"/>
              <a:t>了一个</a:t>
            </a:r>
            <a:r>
              <a:rPr kumimoji="1" lang="en-US" altLang="zh-CN"/>
              <a:t>runnable</a:t>
            </a:r>
            <a:r>
              <a:rPr kumimoji="1" lang="zh-CN" altLang="en-US"/>
              <a:t>丢到</a:t>
            </a:r>
            <a:r>
              <a:rPr kumimoji="1" lang="en-US" altLang="zh-CN"/>
              <a:t>choreographer</a:t>
            </a:r>
            <a:r>
              <a:rPr kumimoji="1" lang="zh-CN" altLang="en-US"/>
              <a:t>的消息队列里，他没有马上处理啊，只是向</a:t>
            </a:r>
            <a:r>
              <a:rPr kumimoji="1" lang="en-US" altLang="zh-CN"/>
              <a:t>SurfaceFlinger</a:t>
            </a:r>
            <a:r>
              <a:rPr kumimoji="1" lang="zh-CN" altLang="en-US"/>
              <a:t>请求下一个</a:t>
            </a:r>
            <a:r>
              <a:rPr kumimoji="1" lang="en-US" altLang="zh-CN"/>
              <a:t>vsync</a:t>
            </a:r>
            <a:r>
              <a:rPr kumimoji="1" lang="zh-CN" altLang="en-US"/>
              <a:t>信号，然后呢</a:t>
            </a:r>
            <a:r>
              <a:rPr kumimoji="1" lang="en-US" altLang="zh-CN"/>
              <a:t>SurfaceFlinger</a:t>
            </a:r>
            <a:r>
              <a:rPr kumimoji="1" lang="zh-CN" altLang="en-US"/>
              <a:t>在下一个</a:t>
            </a:r>
            <a:r>
              <a:rPr kumimoji="1" lang="en-US" altLang="zh-CN"/>
              <a:t>vsync</a:t>
            </a:r>
            <a:r>
              <a:rPr kumimoji="1" lang="zh-CN" altLang="en-US"/>
              <a:t>信号来临的时候，通知</a:t>
            </a:r>
            <a:r>
              <a:rPr kumimoji="1" lang="en-US" altLang="zh-CN"/>
              <a:t>choreographer</a:t>
            </a:r>
            <a:r>
              <a:rPr kumimoji="1" lang="zh-CN" altLang="en-US"/>
              <a:t>，</a:t>
            </a:r>
            <a:r>
              <a:rPr kumimoji="1" lang="en-US" altLang="zh-CN"/>
              <a:t>choreographer</a:t>
            </a:r>
            <a:r>
              <a:rPr kumimoji="1" lang="zh-CN" altLang="en-US"/>
              <a:t>就会去处理消息队列里的消息，之前的</a:t>
            </a:r>
            <a:endParaRPr kumimoji="1" lang="en-US" altLang="zh-CN"/>
          </a:p>
          <a:p>
            <a:r>
              <a:rPr kumimoji="1" lang="en-US" altLang="zh-CN"/>
              <a:t>requestLayout</a:t>
            </a:r>
            <a:r>
              <a:rPr kumimoji="1" lang="zh-CN" altLang="en-US"/>
              <a:t>对应的</a:t>
            </a:r>
            <a:r>
              <a:rPr kumimoji="1" lang="en-US" altLang="zh-CN"/>
              <a:t>runnable</a:t>
            </a:r>
            <a:r>
              <a:rPr kumimoji="1" lang="zh-CN" altLang="en-US"/>
              <a:t>里执行的就是</a:t>
            </a:r>
            <a:r>
              <a:rPr kumimoji="1" lang="en-US" altLang="zh-CN"/>
              <a:t>performTraversal</a:t>
            </a:r>
            <a:r>
              <a:rPr kumimoji="1" lang="zh-CN" altLang="en-US"/>
              <a:t>。</a:t>
            </a:r>
          </a:p>
        </p:txBody>
      </p:sp>
      <p:sp>
        <p:nvSpPr>
          <p:cNvPr id="4" name="灯片编号占位符 3"/>
          <p:cNvSpPr>
            <a:spLocks noGrp="1"/>
          </p:cNvSpPr>
          <p:nvPr>
            <p:ph type="sldNum" sz="quarter" idx="5"/>
          </p:nvPr>
        </p:nvSpPr>
        <p:spPr/>
        <p:txBody>
          <a:bodyPr/>
          <a:lstStyle/>
          <a:p>
            <a:fld id="{0338E12E-9536-EF44-871D-E3F769324791}" type="slidenum">
              <a:rPr lang="en-US" altLang="zh-CN"/>
              <a:t>15</a:t>
            </a:fld>
            <a:endParaRPr kumimoji="1" lang="zh-CN" altLang="en-US"/>
          </a:p>
        </p:txBody>
      </p:sp>
    </p:spTree>
    <p:extLst>
      <p:ext uri="{BB962C8B-B14F-4D97-AF65-F5344CB8AC3E}">
        <p14:creationId xmlns:p14="http://schemas.microsoft.com/office/powerpoint/2010/main" val="7568080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好了，那整个流程咱们是跑通了，接下来，咱们讲点深入的，当</a:t>
            </a:r>
            <a:r>
              <a:rPr kumimoji="1" lang="en-US" altLang="zh-CN"/>
              <a:t>choreographer</a:t>
            </a:r>
            <a:r>
              <a:rPr kumimoji="1" lang="zh-CN" altLang="en-US"/>
              <a:t>给</a:t>
            </a:r>
            <a:r>
              <a:rPr kumimoji="1" lang="en-US" altLang="zh-CN"/>
              <a:t>callback</a:t>
            </a:r>
            <a:r>
              <a:rPr kumimoji="1" lang="zh-CN" altLang="en-US"/>
              <a:t>加到队列里之后，是怎么跟</a:t>
            </a:r>
            <a:r>
              <a:rPr kumimoji="1" lang="en-US" altLang="zh-CN"/>
              <a:t>surfaceFlinger</a:t>
            </a:r>
            <a:r>
              <a:rPr kumimoji="1" lang="zh-CN" altLang="en-US"/>
              <a:t>通信，告诉他我们要关注下一个</a:t>
            </a:r>
            <a:r>
              <a:rPr kumimoji="1" lang="en-US" altLang="zh-CN"/>
              <a:t>vsync</a:t>
            </a:r>
            <a:r>
              <a:rPr kumimoji="1" lang="zh-CN" altLang="en-US"/>
              <a:t>信号的，</a:t>
            </a:r>
            <a:r>
              <a:rPr kumimoji="1" lang="en-US" altLang="zh-CN"/>
              <a:t>surfaceFlinger</a:t>
            </a:r>
            <a:r>
              <a:rPr kumimoji="1" lang="zh-CN" altLang="en-US"/>
              <a:t>又是怎么在下一个</a:t>
            </a:r>
            <a:r>
              <a:rPr kumimoji="1" lang="en-US" altLang="zh-CN"/>
              <a:t>vsync</a:t>
            </a:r>
            <a:r>
              <a:rPr kumimoji="1" lang="zh-CN" altLang="en-US"/>
              <a:t>信号来临的时候通知给我们的。</a:t>
            </a:r>
            <a:endParaRPr kumimoji="1" lang="en-US" altLang="zh-CN"/>
          </a:p>
          <a:p>
            <a:endParaRPr kumimoji="1" lang="en-US" altLang="zh-CN"/>
          </a:p>
          <a:p>
            <a:r>
              <a:rPr kumimoji="1" lang="en-US" altLang="zh-CN"/>
              <a:t>scheduleVsyncLocked</a:t>
            </a:r>
            <a:r>
              <a:rPr kumimoji="1" lang="zh-CN" altLang="en-US"/>
              <a:t>又调到了</a:t>
            </a:r>
            <a:r>
              <a:rPr kumimoji="1" lang="en-US" altLang="zh-CN"/>
              <a:t>DisplayEventReceiver</a:t>
            </a:r>
            <a:r>
              <a:rPr kumimoji="1" lang="zh-CN" altLang="en-US"/>
              <a:t>的</a:t>
            </a:r>
            <a:r>
              <a:rPr kumimoji="1" lang="en-US" altLang="zh-CN"/>
              <a:t>scheduleVsync</a:t>
            </a:r>
            <a:r>
              <a:rPr kumimoji="1" lang="zh-CN" altLang="en-US"/>
              <a:t>函数，这个</a:t>
            </a:r>
            <a:r>
              <a:rPr kumimoji="1" lang="en-US" altLang="zh-CN"/>
              <a:t>DisplayEventReceiver</a:t>
            </a:r>
            <a:r>
              <a:rPr kumimoji="1" lang="zh-CN" altLang="en-US"/>
              <a:t>是</a:t>
            </a:r>
            <a:r>
              <a:rPr kumimoji="1" lang="en-US" altLang="zh-CN"/>
              <a:t>Choreographer</a:t>
            </a:r>
            <a:r>
              <a:rPr kumimoji="1" lang="zh-CN" altLang="en-US"/>
              <a:t>的一个内部变量啊，这的</a:t>
            </a:r>
            <a:r>
              <a:rPr kumimoji="1" lang="en-US" altLang="zh-CN"/>
              <a:t>scheduleVsync</a:t>
            </a:r>
            <a:r>
              <a:rPr kumimoji="1" lang="zh-CN" altLang="en-US"/>
              <a:t>其实是调到了</a:t>
            </a:r>
            <a:r>
              <a:rPr kumimoji="1" lang="en-US" altLang="zh-CN"/>
              <a:t>native</a:t>
            </a:r>
            <a:r>
              <a:rPr kumimoji="1" lang="zh-CN" altLang="en-US"/>
              <a:t>层，这个</a:t>
            </a:r>
            <a:r>
              <a:rPr kumimoji="1" lang="en-US" altLang="zh-CN"/>
              <a:t>DisplayEventReceiver</a:t>
            </a:r>
            <a:r>
              <a:rPr kumimoji="1" lang="zh-CN" altLang="en-US"/>
              <a:t>其实在</a:t>
            </a:r>
            <a:r>
              <a:rPr kumimoji="1" lang="en-US" altLang="zh-CN"/>
              <a:t>native</a:t>
            </a:r>
            <a:r>
              <a:rPr kumimoji="1" lang="zh-CN" altLang="en-US"/>
              <a:t>层对应了一个</a:t>
            </a:r>
            <a:r>
              <a:rPr kumimoji="1" lang="en-US" altLang="zh-CN"/>
              <a:t>Native</a:t>
            </a:r>
            <a:r>
              <a:rPr kumimoji="1" lang="zh-CN" altLang="en-US"/>
              <a:t>对象，叫</a:t>
            </a:r>
            <a:r>
              <a:rPr lang="en-US" altLang="zh-CN"/>
              <a:t>NativeDisplayEventReceiver</a:t>
            </a:r>
            <a:r>
              <a:rPr lang="zh-CN" altLang="en-US"/>
              <a:t>，这个</a:t>
            </a:r>
            <a:r>
              <a:rPr lang="en-US" altLang="zh-CN"/>
              <a:t>scheduleVsync</a:t>
            </a:r>
            <a:r>
              <a:rPr lang="zh-CN" altLang="en-US"/>
              <a:t>就交给他处理了，然后他又交给小弟处理了，这个</a:t>
            </a:r>
            <a:r>
              <a:rPr lang="en-US" altLang="zh-CN"/>
              <a:t>mReceiver</a:t>
            </a:r>
            <a:r>
              <a:rPr lang="zh-CN" altLang="en-US"/>
              <a:t>就是他的小弟，这个小弟也学会偷懒了，转手又丢给了一个叫</a:t>
            </a:r>
            <a:r>
              <a:rPr lang="en-US" altLang="zh-CN"/>
              <a:t>mEventConnection</a:t>
            </a:r>
            <a:r>
              <a:rPr lang="zh-CN" altLang="en-US"/>
              <a:t>的家伙，这个东西又是啥，叫</a:t>
            </a:r>
            <a:r>
              <a:rPr lang="en-US" altLang="zh-CN"/>
              <a:t>connection</a:t>
            </a:r>
            <a:r>
              <a:rPr lang="zh-CN" altLang="en-US"/>
              <a:t>？连到哪去了？</a:t>
            </a:r>
            <a:endParaRPr lang="en-US" altLang="zh-CN"/>
          </a:p>
        </p:txBody>
      </p:sp>
      <p:sp>
        <p:nvSpPr>
          <p:cNvPr id="4" name="灯片编号占位符 3"/>
          <p:cNvSpPr>
            <a:spLocks noGrp="1"/>
          </p:cNvSpPr>
          <p:nvPr>
            <p:ph type="sldNum" sz="quarter" idx="5"/>
          </p:nvPr>
        </p:nvSpPr>
        <p:spPr/>
        <p:txBody>
          <a:bodyPr/>
          <a:lstStyle/>
          <a:p>
            <a:fld id="{0338E12E-9536-EF44-871D-E3F769324791}" type="slidenum">
              <a:t>16</a:t>
            </a:fld>
            <a:endParaRPr kumimoji="1" lang="zh-CN" altLang="en-US"/>
          </a:p>
        </p:txBody>
      </p:sp>
    </p:spTree>
    <p:extLst>
      <p:ext uri="{BB962C8B-B14F-4D97-AF65-F5344CB8AC3E}">
        <p14:creationId xmlns:p14="http://schemas.microsoft.com/office/powerpoint/2010/main" val="38142485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这个</a:t>
            </a:r>
            <a:r>
              <a:rPr kumimoji="1" lang="en-US" altLang="zh-CN"/>
              <a:t>mEventConnection</a:t>
            </a:r>
            <a:r>
              <a:rPr kumimoji="1" lang="zh-CN" altLang="en-US"/>
              <a:t>是怎么创建的呢，这个是</a:t>
            </a:r>
            <a:r>
              <a:rPr kumimoji="1" lang="en-US" altLang="zh-CN"/>
              <a:t>DisplayEventReceiver</a:t>
            </a:r>
            <a:r>
              <a:rPr kumimoji="1" lang="zh-CN" altLang="en-US"/>
              <a:t>的构造函数里创建的，首先拿到</a:t>
            </a:r>
            <a:r>
              <a:rPr kumimoji="1" lang="en-US" altLang="zh-CN"/>
              <a:t>ComposerSurface</a:t>
            </a:r>
            <a:r>
              <a:rPr kumimoji="1" lang="zh-CN" altLang="en-US"/>
              <a:t>的</a:t>
            </a:r>
            <a:r>
              <a:rPr kumimoji="1" lang="en-US" altLang="zh-CN"/>
              <a:t>binder</a:t>
            </a:r>
            <a:r>
              <a:rPr kumimoji="1" lang="zh-CN" altLang="en-US"/>
              <a:t>句柄，这个是什么东西，其实是</a:t>
            </a:r>
            <a:r>
              <a:rPr kumimoji="1" lang="en-US" altLang="zh-CN"/>
              <a:t>SurfaceFlinger</a:t>
            </a:r>
            <a:r>
              <a:rPr kumimoji="1" lang="zh-CN" altLang="en-US"/>
              <a:t>服务的</a:t>
            </a:r>
            <a:r>
              <a:rPr kumimoji="1" lang="en-US" altLang="zh-CN"/>
              <a:t>binder</a:t>
            </a:r>
            <a:r>
              <a:rPr kumimoji="1" lang="zh-CN" altLang="en-US"/>
              <a:t>句柄。</a:t>
            </a:r>
            <a:endParaRPr kumimoji="1" lang="en-US" altLang="zh-CN"/>
          </a:p>
          <a:p>
            <a:endParaRPr kumimoji="1" lang="en-US" altLang="zh-CN"/>
          </a:p>
          <a:p>
            <a:r>
              <a:rPr kumimoji="1" lang="zh-CN" altLang="en-US"/>
              <a:t>拿到</a:t>
            </a:r>
            <a:r>
              <a:rPr kumimoji="1" lang="en-US" altLang="zh-CN"/>
              <a:t>surfaceFlinger</a:t>
            </a:r>
            <a:r>
              <a:rPr kumimoji="1" lang="zh-CN" altLang="en-US"/>
              <a:t>的</a:t>
            </a:r>
            <a:r>
              <a:rPr kumimoji="1" lang="en-US" altLang="zh-CN"/>
              <a:t>binder</a:t>
            </a:r>
            <a:r>
              <a:rPr kumimoji="1" lang="zh-CN" altLang="en-US"/>
              <a:t>句柄，再调用</a:t>
            </a:r>
            <a:r>
              <a:rPr kumimoji="1" lang="en-US" altLang="zh-CN"/>
              <a:t>createDisplayEventConnection</a:t>
            </a:r>
            <a:r>
              <a:rPr kumimoji="1" lang="zh-CN" altLang="en-US"/>
              <a:t>就返回了另外一个</a:t>
            </a:r>
            <a:r>
              <a:rPr kumimoji="1" lang="en-US" altLang="zh-CN"/>
              <a:t>binder</a:t>
            </a:r>
            <a:r>
              <a:rPr kumimoji="1" lang="zh-CN" altLang="en-US"/>
              <a:t>句柄，是</a:t>
            </a:r>
            <a:r>
              <a:rPr kumimoji="1" lang="en-US" altLang="zh-CN"/>
              <a:t>IDisplayEventConnection</a:t>
            </a:r>
            <a:r>
              <a:rPr kumimoji="1" lang="zh-CN" altLang="en-US"/>
              <a:t>类型的，这种套路很常见啊，比如拿到系统服务的</a:t>
            </a:r>
            <a:r>
              <a:rPr kumimoji="1" lang="en-US" altLang="zh-CN"/>
              <a:t>binder</a:t>
            </a:r>
            <a:r>
              <a:rPr kumimoji="1" lang="zh-CN" altLang="en-US"/>
              <a:t>句柄之后，要么</a:t>
            </a:r>
            <a:r>
              <a:rPr kumimoji="1" lang="en-US" altLang="zh-CN"/>
              <a:t>openSession</a:t>
            </a:r>
            <a:r>
              <a:rPr kumimoji="1" lang="zh-CN" altLang="en-US"/>
              <a:t>，要么</a:t>
            </a:r>
            <a:r>
              <a:rPr kumimoji="1" lang="en-US" altLang="zh-CN"/>
              <a:t>createConnection</a:t>
            </a:r>
            <a:r>
              <a:rPr kumimoji="1" lang="zh-CN" altLang="en-US"/>
              <a:t>，总之呢要单独搞个通道。</a:t>
            </a:r>
            <a:endParaRPr kumimoji="1" lang="en-US" altLang="zh-CN"/>
          </a:p>
          <a:p>
            <a:endParaRPr kumimoji="1" lang="en-US" altLang="zh-CN"/>
          </a:p>
          <a:p>
            <a:r>
              <a:rPr kumimoji="1" lang="zh-CN" altLang="en-US"/>
              <a:t>这个</a:t>
            </a:r>
            <a:r>
              <a:rPr kumimoji="1" lang="en-US" altLang="zh-CN"/>
              <a:t>getDataChannel</a:t>
            </a:r>
            <a:r>
              <a:rPr kumimoji="1" lang="zh-CN" altLang="en-US"/>
              <a:t>是啥，这个</a:t>
            </a:r>
            <a:r>
              <a:rPr kumimoji="1" lang="en-US" altLang="zh-CN"/>
              <a:t>channel</a:t>
            </a:r>
            <a:r>
              <a:rPr kumimoji="1" lang="zh-CN" altLang="en-US"/>
              <a:t>就是</a:t>
            </a:r>
            <a:r>
              <a:rPr kumimoji="1" lang="en-US" altLang="zh-CN"/>
              <a:t>connection</a:t>
            </a:r>
            <a:r>
              <a:rPr kumimoji="1" lang="zh-CN" altLang="en-US"/>
              <a:t>创建的时候</a:t>
            </a:r>
            <a:r>
              <a:rPr kumimoji="1" lang="en-US" altLang="zh-CN"/>
              <a:t>new</a:t>
            </a:r>
            <a:r>
              <a:rPr kumimoji="1" lang="zh-CN" altLang="en-US"/>
              <a:t>的一个</a:t>
            </a:r>
            <a:r>
              <a:rPr kumimoji="1" lang="en-US" altLang="zh-CN"/>
              <a:t>BitTube</a:t>
            </a:r>
            <a:r>
              <a:rPr kumimoji="1" lang="zh-CN" altLang="en-US"/>
              <a:t>。这个</a:t>
            </a:r>
            <a:r>
              <a:rPr kumimoji="1" lang="en-US" altLang="zh-CN"/>
              <a:t>BitTube</a:t>
            </a:r>
            <a:r>
              <a:rPr kumimoji="1" lang="zh-CN" altLang="en-US"/>
              <a:t>其实就是两个描述符，通过</a:t>
            </a:r>
            <a:r>
              <a:rPr kumimoji="1" lang="en-US" altLang="zh-CN"/>
              <a:t>socketPair</a:t>
            </a:r>
            <a:r>
              <a:rPr kumimoji="1" lang="zh-CN" altLang="en-US"/>
              <a:t>创建的，这个跟管道有点像，一个读，一个写，就是说如果一个人拿着这个读描述符，阻塞在</a:t>
            </a:r>
            <a:r>
              <a:rPr kumimoji="1" lang="en-US" altLang="zh-CN"/>
              <a:t>epoll</a:t>
            </a:r>
            <a:r>
              <a:rPr kumimoji="1" lang="zh-CN" altLang="en-US"/>
              <a:t>里了，另一个人拿着写描述符，往里面写东西，那读的人就能被唤醒了。</a:t>
            </a:r>
            <a:endParaRPr kumimoji="1" lang="en-US" altLang="zh-CN"/>
          </a:p>
          <a:p>
            <a:endParaRPr kumimoji="1" lang="en-US" altLang="zh-CN"/>
          </a:p>
          <a:p>
            <a:r>
              <a:rPr kumimoji="1" lang="zh-CN" altLang="en-US"/>
              <a:t>接下来呢，看看这个</a:t>
            </a:r>
            <a:r>
              <a:rPr kumimoji="1" lang="en-US" altLang="zh-CN"/>
              <a:t>connection</a:t>
            </a:r>
            <a:r>
              <a:rPr kumimoji="1" lang="zh-CN" altLang="en-US"/>
              <a:t>是怎么创建的，</a:t>
            </a:r>
            <a:endParaRPr kumimoji="1" lang="en-US" altLang="zh-CN"/>
          </a:p>
          <a:p>
            <a:endParaRPr kumimoji="1" lang="zh-CN" altLang="en-US"/>
          </a:p>
        </p:txBody>
      </p:sp>
      <p:sp>
        <p:nvSpPr>
          <p:cNvPr id="4" name="灯片编号占位符 3"/>
          <p:cNvSpPr>
            <a:spLocks noGrp="1"/>
          </p:cNvSpPr>
          <p:nvPr>
            <p:ph type="sldNum" sz="quarter" idx="5"/>
          </p:nvPr>
        </p:nvSpPr>
        <p:spPr/>
        <p:txBody>
          <a:bodyPr/>
          <a:lstStyle/>
          <a:p>
            <a:fld id="{0338E12E-9536-EF44-871D-E3F769324791}" type="slidenum">
              <a:t>17</a:t>
            </a:fld>
            <a:endParaRPr kumimoji="1" lang="zh-CN" altLang="en-US"/>
          </a:p>
        </p:txBody>
      </p:sp>
    </p:spTree>
    <p:extLst>
      <p:ext uri="{BB962C8B-B14F-4D97-AF65-F5344CB8AC3E}">
        <p14:creationId xmlns:p14="http://schemas.microsoft.com/office/powerpoint/2010/main" val="6392891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这个实现是在</a:t>
            </a:r>
            <a:r>
              <a:rPr kumimoji="1" lang="en-US" altLang="zh-CN"/>
              <a:t>SurfaceFlinger</a:t>
            </a:r>
            <a:r>
              <a:rPr kumimoji="1" lang="zh-CN" altLang="en-US"/>
              <a:t>进程里，这怎么又冒出一个</a:t>
            </a:r>
            <a:r>
              <a:rPr kumimoji="1" lang="en-US" altLang="zh-CN"/>
              <a:t>eventThread</a:t>
            </a:r>
            <a:r>
              <a:rPr kumimoji="1" lang="zh-CN" altLang="en-US"/>
              <a:t>呢？这个</a:t>
            </a:r>
            <a:r>
              <a:rPr kumimoji="1" lang="en-US" altLang="zh-CN"/>
              <a:t>EventThread</a:t>
            </a:r>
            <a:r>
              <a:rPr kumimoji="1" lang="zh-CN" altLang="en-US"/>
              <a:t>其实就是一个</a:t>
            </a:r>
            <a:r>
              <a:rPr kumimoji="1" lang="en-US" altLang="zh-CN"/>
              <a:t>thread</a:t>
            </a:r>
            <a:r>
              <a:rPr kumimoji="1" lang="zh-CN" altLang="en-US"/>
              <a:t>，不停地在等待</a:t>
            </a:r>
            <a:r>
              <a:rPr kumimoji="1" lang="en-US" altLang="zh-CN"/>
              <a:t>event</a:t>
            </a:r>
            <a:r>
              <a:rPr kumimoji="1" lang="zh-CN" altLang="en-US"/>
              <a:t>，处理</a:t>
            </a:r>
            <a:r>
              <a:rPr kumimoji="1" lang="en-US" altLang="zh-CN"/>
              <a:t>event</a:t>
            </a:r>
            <a:r>
              <a:rPr kumimoji="1" lang="zh-CN" altLang="en-US"/>
              <a:t>。</a:t>
            </a:r>
            <a:r>
              <a:rPr kumimoji="1" lang="en-US" altLang="zh-CN"/>
              <a:t>vsync</a:t>
            </a:r>
            <a:r>
              <a:rPr kumimoji="1" lang="zh-CN" altLang="en-US"/>
              <a:t>信号呢就是他要等待的</a:t>
            </a:r>
            <a:r>
              <a:rPr kumimoji="1" lang="en-US" altLang="zh-CN"/>
              <a:t>event</a:t>
            </a:r>
            <a:r>
              <a:rPr kumimoji="1" lang="zh-CN" altLang="en-US"/>
              <a:t>之一啊。</a:t>
            </a:r>
            <a:endParaRPr kumimoji="1" lang="en-US" altLang="zh-CN"/>
          </a:p>
          <a:p>
            <a:endParaRPr kumimoji="1" lang="en-US" altLang="zh-CN"/>
          </a:p>
          <a:p>
            <a:r>
              <a:rPr kumimoji="1" lang="zh-CN" altLang="en-US"/>
              <a:t>这里直接</a:t>
            </a:r>
            <a:r>
              <a:rPr kumimoji="1" lang="en-US" altLang="zh-CN"/>
              <a:t>new</a:t>
            </a:r>
            <a:r>
              <a:rPr kumimoji="1" lang="zh-CN" altLang="en-US"/>
              <a:t>了一个</a:t>
            </a:r>
            <a:r>
              <a:rPr kumimoji="1" lang="en-US" altLang="zh-CN"/>
              <a:t>connection</a:t>
            </a:r>
            <a:r>
              <a:rPr kumimoji="1" lang="zh-CN" altLang="en-US"/>
              <a:t>就返回了。</a:t>
            </a:r>
            <a:r>
              <a:rPr kumimoji="1" lang="en-US" altLang="zh-CN"/>
              <a:t>connection</a:t>
            </a:r>
            <a:r>
              <a:rPr kumimoji="1" lang="zh-CN" altLang="en-US"/>
              <a:t>创建的时候，除了</a:t>
            </a:r>
            <a:r>
              <a:rPr kumimoji="1" lang="en-US" altLang="zh-CN"/>
              <a:t>new</a:t>
            </a:r>
            <a:r>
              <a:rPr kumimoji="1" lang="zh-CN" altLang="en-US"/>
              <a:t>了一个</a:t>
            </a:r>
            <a:r>
              <a:rPr kumimoji="1" lang="en-US" altLang="zh-CN"/>
              <a:t>BitTube</a:t>
            </a:r>
            <a:r>
              <a:rPr kumimoji="1" lang="zh-CN" altLang="en-US"/>
              <a:t>，还要向</a:t>
            </a:r>
            <a:r>
              <a:rPr kumimoji="1" lang="en-US" altLang="zh-CN"/>
              <a:t>EventThread</a:t>
            </a:r>
            <a:r>
              <a:rPr kumimoji="1" lang="zh-CN" altLang="en-US"/>
              <a:t>注册自己，这是干嘛呢？其实就是为了方便</a:t>
            </a:r>
            <a:r>
              <a:rPr kumimoji="1" lang="en-US" altLang="zh-CN"/>
              <a:t>EventThread</a:t>
            </a:r>
            <a:r>
              <a:rPr kumimoji="1" lang="zh-CN" altLang="en-US"/>
              <a:t>有</a:t>
            </a:r>
            <a:r>
              <a:rPr kumimoji="1" lang="en-US" altLang="zh-CN"/>
              <a:t>event</a:t>
            </a:r>
            <a:r>
              <a:rPr kumimoji="1" lang="zh-CN" altLang="en-US"/>
              <a:t>的时候能分发给自己。</a:t>
            </a:r>
          </a:p>
        </p:txBody>
      </p:sp>
      <p:sp>
        <p:nvSpPr>
          <p:cNvPr id="4" name="灯片编号占位符 3"/>
          <p:cNvSpPr>
            <a:spLocks noGrp="1"/>
          </p:cNvSpPr>
          <p:nvPr>
            <p:ph type="sldNum" sz="quarter" idx="5"/>
          </p:nvPr>
        </p:nvSpPr>
        <p:spPr/>
        <p:txBody>
          <a:bodyPr/>
          <a:lstStyle/>
          <a:p>
            <a:fld id="{0338E12E-9536-EF44-871D-E3F769324791}" type="slidenum">
              <a:t>18</a:t>
            </a:fld>
            <a:endParaRPr kumimoji="1" lang="zh-CN" altLang="en-US"/>
          </a:p>
        </p:txBody>
      </p:sp>
    </p:spTree>
    <p:extLst>
      <p:ext uri="{BB962C8B-B14F-4D97-AF65-F5344CB8AC3E}">
        <p14:creationId xmlns:p14="http://schemas.microsoft.com/office/powerpoint/2010/main" val="5266885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看看</a:t>
            </a:r>
            <a:r>
              <a:rPr kumimoji="1" lang="en-US" altLang="zh-CN"/>
              <a:t>connection</a:t>
            </a:r>
            <a:r>
              <a:rPr kumimoji="1" lang="zh-CN" altLang="en-US"/>
              <a:t>是怎么注册到</a:t>
            </a:r>
            <a:r>
              <a:rPr kumimoji="1" lang="en-US" altLang="zh-CN"/>
              <a:t>EventThread</a:t>
            </a:r>
            <a:r>
              <a:rPr kumimoji="1" lang="zh-CN" altLang="en-US"/>
              <a:t>的，</a:t>
            </a:r>
            <a:endParaRPr kumimoji="1" lang="en-US" altLang="zh-CN"/>
          </a:p>
          <a:p>
            <a:endParaRPr kumimoji="1" lang="en-US" altLang="zh-CN"/>
          </a:p>
          <a:p>
            <a:r>
              <a:rPr kumimoji="1" lang="zh-CN" altLang="en-US"/>
              <a:t>这先给自己加到一个</a:t>
            </a:r>
            <a:r>
              <a:rPr kumimoji="1" lang="en-US" altLang="zh-CN"/>
              <a:t>connection</a:t>
            </a:r>
            <a:r>
              <a:rPr kumimoji="1" lang="zh-CN" altLang="en-US"/>
              <a:t>列表里，然后发广播，这个广播啥意思呢，有点类似咱们</a:t>
            </a:r>
            <a:r>
              <a:rPr kumimoji="1" lang="en-US" altLang="zh-CN"/>
              <a:t>java</a:t>
            </a:r>
            <a:r>
              <a:rPr kumimoji="1" lang="zh-CN" altLang="en-US"/>
              <a:t>里面的</a:t>
            </a:r>
            <a:r>
              <a:rPr kumimoji="1" lang="en-US" altLang="zh-CN"/>
              <a:t>notifyAll</a:t>
            </a:r>
            <a:r>
              <a:rPr kumimoji="1" lang="zh-CN" altLang="en-US"/>
              <a:t>。那这样对应的应该有</a:t>
            </a:r>
            <a:r>
              <a:rPr kumimoji="1" lang="en-US" altLang="zh-CN"/>
              <a:t>wait</a:t>
            </a:r>
            <a:r>
              <a:rPr kumimoji="1" lang="zh-CN" altLang="en-US"/>
              <a:t>才对啊，在哪</a:t>
            </a:r>
            <a:r>
              <a:rPr kumimoji="1" lang="en-US" altLang="zh-CN"/>
              <a:t>wait</a:t>
            </a:r>
            <a:r>
              <a:rPr kumimoji="1" lang="zh-CN" altLang="en-US"/>
              <a:t>的呢？在</a:t>
            </a:r>
            <a:r>
              <a:rPr kumimoji="1" lang="en-US" altLang="zh-CN"/>
              <a:t>EventThread</a:t>
            </a:r>
            <a:r>
              <a:rPr kumimoji="1" lang="zh-CN" altLang="en-US"/>
              <a:t>里面，想想也是，你这既然是注册到了</a:t>
            </a:r>
            <a:r>
              <a:rPr kumimoji="1" lang="en-US" altLang="zh-CN"/>
              <a:t>EventThread</a:t>
            </a:r>
            <a:r>
              <a:rPr kumimoji="1" lang="zh-CN" altLang="en-US"/>
              <a:t>里面，那当然</a:t>
            </a:r>
            <a:r>
              <a:rPr kumimoji="1" lang="en-US" altLang="zh-CN"/>
              <a:t>EventThread</a:t>
            </a:r>
            <a:r>
              <a:rPr kumimoji="1" lang="zh-CN" altLang="en-US"/>
              <a:t>得收到通知才行啊。咱们现在看一下</a:t>
            </a:r>
            <a:r>
              <a:rPr kumimoji="1" lang="en-US" altLang="zh-CN"/>
              <a:t>EventThread</a:t>
            </a:r>
            <a:r>
              <a:rPr kumimoji="1" lang="zh-CN" altLang="en-US"/>
              <a:t>是个什么东西，字面意思上看，是</a:t>
            </a:r>
            <a:r>
              <a:rPr kumimoji="1" lang="en-US" altLang="zh-CN"/>
              <a:t>SurfaceFlinger</a:t>
            </a:r>
            <a:r>
              <a:rPr kumimoji="1" lang="zh-CN" altLang="en-US"/>
              <a:t>里面的一个线程，这个线程干嘛的？</a:t>
            </a:r>
            <a:endParaRPr kumimoji="1" lang="en-US" altLang="zh-CN"/>
          </a:p>
          <a:p>
            <a:endParaRPr kumimoji="1" lang="en-US" altLang="zh-CN"/>
          </a:p>
          <a:p>
            <a:r>
              <a:rPr kumimoji="1" lang="zh-CN" altLang="en-US"/>
              <a:t>这个线程是</a:t>
            </a:r>
            <a:r>
              <a:rPr kumimoji="1" lang="en-US" altLang="zh-CN"/>
              <a:t>SurfaceFlinger</a:t>
            </a:r>
            <a:r>
              <a:rPr kumimoji="1" lang="zh-CN" altLang="en-US"/>
              <a:t>启动的时候创建的，这创建了一个</a:t>
            </a:r>
            <a:r>
              <a:rPr kumimoji="1" lang="en-US" altLang="zh-CN"/>
              <a:t>VSyncSource</a:t>
            </a:r>
            <a:r>
              <a:rPr kumimoji="1" lang="zh-CN" altLang="en-US"/>
              <a:t>，相当于</a:t>
            </a:r>
            <a:r>
              <a:rPr kumimoji="1" lang="en-US" altLang="zh-CN"/>
              <a:t>Vsync</a:t>
            </a:r>
            <a:r>
              <a:rPr kumimoji="1" lang="zh-CN" altLang="en-US"/>
              <a:t>信号源，传给了</a:t>
            </a:r>
            <a:r>
              <a:rPr kumimoji="1" lang="en-US" altLang="zh-CN"/>
              <a:t>EventThread</a:t>
            </a:r>
            <a:r>
              <a:rPr kumimoji="1" lang="zh-CN" altLang="en-US"/>
              <a:t>，另外还创建了一个</a:t>
            </a:r>
            <a:r>
              <a:rPr kumimoji="1" lang="en-US" altLang="zh-CN"/>
              <a:t>HWComposer</a:t>
            </a:r>
            <a:r>
              <a:rPr kumimoji="1" lang="zh-CN" altLang="en-US"/>
              <a:t>。</a:t>
            </a:r>
          </a:p>
        </p:txBody>
      </p:sp>
      <p:sp>
        <p:nvSpPr>
          <p:cNvPr id="4" name="灯片编号占位符 3"/>
          <p:cNvSpPr>
            <a:spLocks noGrp="1"/>
          </p:cNvSpPr>
          <p:nvPr>
            <p:ph type="sldNum" sz="quarter" idx="5"/>
          </p:nvPr>
        </p:nvSpPr>
        <p:spPr/>
        <p:txBody>
          <a:bodyPr/>
          <a:lstStyle/>
          <a:p>
            <a:fld id="{0338E12E-9536-EF44-871D-E3F769324791}" type="slidenum">
              <a:t>19</a:t>
            </a:fld>
            <a:endParaRPr kumimoji="1" lang="zh-CN" altLang="en-US"/>
          </a:p>
        </p:txBody>
      </p:sp>
    </p:spTree>
    <p:extLst>
      <p:ext uri="{BB962C8B-B14F-4D97-AF65-F5344CB8AC3E}">
        <p14:creationId xmlns:p14="http://schemas.microsoft.com/office/powerpoint/2010/main" val="4640491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如果大家对这几个问题都非常清楚的话，那这个面试题目就没什么问题了哈。</a:t>
            </a:r>
            <a:endParaRPr kumimoji="1" lang="en-US" altLang="zh-CN"/>
          </a:p>
          <a:p>
            <a:endParaRPr kumimoji="1" lang="en-US" altLang="zh-CN"/>
          </a:p>
        </p:txBody>
      </p:sp>
      <p:sp>
        <p:nvSpPr>
          <p:cNvPr id="4" name="灯片编号占位符 3"/>
          <p:cNvSpPr>
            <a:spLocks noGrp="1"/>
          </p:cNvSpPr>
          <p:nvPr>
            <p:ph type="sldNum" sz="quarter" idx="5"/>
          </p:nvPr>
        </p:nvSpPr>
        <p:spPr/>
        <p:txBody>
          <a:bodyPr/>
          <a:lstStyle/>
          <a:p>
            <a:fld id="{0338E12E-9536-EF44-871D-E3F769324791}" type="slidenum">
              <a:t>2</a:t>
            </a:fld>
            <a:endParaRPr kumimoji="1" lang="zh-CN" altLang="en-US"/>
          </a:p>
        </p:txBody>
      </p:sp>
    </p:spTree>
    <p:extLst>
      <p:ext uri="{BB962C8B-B14F-4D97-AF65-F5344CB8AC3E}">
        <p14:creationId xmlns:p14="http://schemas.microsoft.com/office/powerpoint/2010/main" val="39396212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这个</a:t>
            </a:r>
            <a:r>
              <a:rPr kumimoji="1" lang="en-US" altLang="zh-CN"/>
              <a:t>EventThread</a:t>
            </a:r>
            <a:r>
              <a:rPr kumimoji="1" lang="zh-CN" altLang="en-US"/>
              <a:t>启动之后会不停地执行这个</a:t>
            </a:r>
            <a:r>
              <a:rPr kumimoji="1" lang="en-US" altLang="zh-CN"/>
              <a:t>threadLoop</a:t>
            </a:r>
            <a:r>
              <a:rPr kumimoji="1" lang="zh-CN" altLang="en-US"/>
              <a:t>函数，咱们看一下这个函数，首先</a:t>
            </a:r>
            <a:r>
              <a:rPr kumimoji="1" lang="en-US" altLang="zh-CN"/>
              <a:t>waitForEvent</a:t>
            </a:r>
            <a:r>
              <a:rPr kumimoji="1" lang="zh-CN" altLang="en-US"/>
              <a:t>等待事件，</a:t>
            </a:r>
            <a:endParaRPr kumimoji="1" lang="en-US" altLang="zh-CN"/>
          </a:p>
          <a:p>
            <a:endParaRPr kumimoji="1" lang="en-US" altLang="zh-CN"/>
          </a:p>
          <a:p>
            <a:r>
              <a:rPr kumimoji="1" lang="zh-CN" altLang="en-US"/>
              <a:t>这个</a:t>
            </a:r>
            <a:r>
              <a:rPr kumimoji="1" lang="en-US" altLang="zh-CN"/>
              <a:t>waitForEvent</a:t>
            </a:r>
            <a:r>
              <a:rPr kumimoji="1" lang="zh-CN" altLang="en-US"/>
              <a:t>会返回一个</a:t>
            </a:r>
            <a:r>
              <a:rPr kumimoji="1" lang="en-US" altLang="zh-CN"/>
              <a:t>connection</a:t>
            </a:r>
            <a:r>
              <a:rPr kumimoji="1" lang="zh-CN" altLang="en-US"/>
              <a:t>列表，这个列表里的</a:t>
            </a:r>
            <a:r>
              <a:rPr kumimoji="1" lang="en-US" altLang="zh-CN"/>
              <a:t>connection</a:t>
            </a:r>
            <a:r>
              <a:rPr kumimoji="1" lang="zh-CN" altLang="en-US"/>
              <a:t>都是关注</a:t>
            </a:r>
            <a:r>
              <a:rPr kumimoji="1" lang="en-US" altLang="zh-CN"/>
              <a:t>vsync</a:t>
            </a:r>
            <a:r>
              <a:rPr kumimoji="1" lang="zh-CN" altLang="en-US"/>
              <a:t>信号的，不是所有的</a:t>
            </a:r>
            <a:r>
              <a:rPr kumimoji="1" lang="en-US" altLang="zh-CN"/>
              <a:t>connection</a:t>
            </a:r>
            <a:r>
              <a:rPr kumimoji="1" lang="zh-CN" altLang="en-US"/>
              <a:t>都会关注</a:t>
            </a:r>
            <a:r>
              <a:rPr kumimoji="1" lang="en-US" altLang="zh-CN"/>
              <a:t>vsync</a:t>
            </a:r>
            <a:r>
              <a:rPr kumimoji="1" lang="zh-CN" altLang="en-US"/>
              <a:t>信号啊，得你主动告诉</a:t>
            </a:r>
            <a:r>
              <a:rPr kumimoji="1" lang="en-US" altLang="zh-CN"/>
              <a:t>surfaceFlinger</a:t>
            </a:r>
            <a:r>
              <a:rPr kumimoji="1" lang="zh-CN" altLang="en-US"/>
              <a:t>才行。</a:t>
            </a:r>
            <a:endParaRPr kumimoji="1" lang="en-US" altLang="zh-CN"/>
          </a:p>
          <a:p>
            <a:endParaRPr kumimoji="1" lang="en-US" altLang="zh-CN"/>
          </a:p>
          <a:p>
            <a:r>
              <a:rPr kumimoji="1" lang="zh-CN" altLang="en-US"/>
              <a:t>然后呢在一个</a:t>
            </a:r>
            <a:r>
              <a:rPr kumimoji="1" lang="en-US" altLang="zh-CN"/>
              <a:t>for</a:t>
            </a:r>
            <a:r>
              <a:rPr kumimoji="1" lang="zh-CN" altLang="en-US"/>
              <a:t>循环里，依次向这些</a:t>
            </a:r>
            <a:r>
              <a:rPr kumimoji="1" lang="en-US" altLang="zh-CN"/>
              <a:t>connection</a:t>
            </a:r>
            <a:r>
              <a:rPr kumimoji="1" lang="zh-CN" altLang="en-US"/>
              <a:t> </a:t>
            </a:r>
            <a:r>
              <a:rPr kumimoji="1" lang="en-US" altLang="zh-CN"/>
              <a:t>postEvent</a:t>
            </a:r>
            <a:r>
              <a:rPr kumimoji="1" lang="zh-CN" altLang="en-US"/>
              <a:t>分发事件，什么事件呢，典型的就是这个</a:t>
            </a:r>
            <a:r>
              <a:rPr kumimoji="1" lang="en-US" altLang="zh-CN"/>
              <a:t>vsync</a:t>
            </a:r>
            <a:r>
              <a:rPr kumimoji="1" lang="zh-CN" altLang="en-US"/>
              <a:t>事件。咱们看一下这个</a:t>
            </a:r>
            <a:r>
              <a:rPr kumimoji="1" lang="en-US" altLang="zh-CN"/>
              <a:t>waitForEvent</a:t>
            </a:r>
            <a:r>
              <a:rPr kumimoji="1" lang="zh-CN" altLang="en-US"/>
              <a:t>是在干嘛，</a:t>
            </a:r>
            <a:endParaRPr kumimoji="1" lang="en-US" altLang="zh-CN"/>
          </a:p>
        </p:txBody>
      </p:sp>
      <p:sp>
        <p:nvSpPr>
          <p:cNvPr id="4" name="灯片编号占位符 3"/>
          <p:cNvSpPr>
            <a:spLocks noGrp="1"/>
          </p:cNvSpPr>
          <p:nvPr>
            <p:ph type="sldNum" sz="quarter" idx="5"/>
          </p:nvPr>
        </p:nvSpPr>
        <p:spPr/>
        <p:txBody>
          <a:bodyPr/>
          <a:lstStyle/>
          <a:p>
            <a:fld id="{0338E12E-9536-EF44-871D-E3F769324791}" type="slidenum">
              <a:t>20</a:t>
            </a:fld>
            <a:endParaRPr kumimoji="1" lang="zh-CN" altLang="en-US"/>
          </a:p>
        </p:txBody>
      </p:sp>
    </p:spTree>
    <p:extLst>
      <p:ext uri="{BB962C8B-B14F-4D97-AF65-F5344CB8AC3E}">
        <p14:creationId xmlns:p14="http://schemas.microsoft.com/office/powerpoint/2010/main" val="28500921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这个</a:t>
            </a:r>
            <a:r>
              <a:rPr kumimoji="1" lang="en-US" altLang="zh-CN"/>
              <a:t>waitForEvent</a:t>
            </a:r>
            <a:r>
              <a:rPr kumimoji="1" lang="zh-CN" altLang="en-US"/>
              <a:t>有点长啊，这一页摆不下，只好以注释的形式跟大家讲了，细节很多，咱们关注重点流程就好了。这个</a:t>
            </a:r>
            <a:r>
              <a:rPr kumimoji="1" lang="en-US" altLang="zh-CN"/>
              <a:t>waitForEvent</a:t>
            </a:r>
            <a:r>
              <a:rPr kumimoji="1" lang="zh-CN" altLang="en-US"/>
              <a:t>呢，首先看当前是否已经有</a:t>
            </a:r>
            <a:r>
              <a:rPr kumimoji="1" lang="en-US" altLang="zh-CN"/>
              <a:t>vsync</a:t>
            </a:r>
            <a:r>
              <a:rPr kumimoji="1" lang="zh-CN" altLang="en-US"/>
              <a:t>信号发生了，关于</a:t>
            </a:r>
            <a:r>
              <a:rPr kumimoji="1" lang="en-US" altLang="zh-CN"/>
              <a:t>vsync</a:t>
            </a:r>
            <a:r>
              <a:rPr kumimoji="1" lang="zh-CN" altLang="en-US"/>
              <a:t>信号是怎么发生的，咱们不用关心，不管他是硬件发生的还是软件发生的我们都不</a:t>
            </a:r>
            <a:r>
              <a:rPr kumimoji="1" lang="en-US" altLang="zh-CN"/>
              <a:t>care</a:t>
            </a:r>
            <a:r>
              <a:rPr kumimoji="1" lang="zh-CN" altLang="en-US"/>
              <a:t>，咱们关注这个信号接下来怎么分发到应用层。</a:t>
            </a:r>
            <a:endParaRPr kumimoji="1" lang="en-US" altLang="zh-CN"/>
          </a:p>
          <a:p>
            <a:endParaRPr kumimoji="1" lang="en-US" altLang="zh-CN"/>
          </a:p>
          <a:p>
            <a:r>
              <a:rPr kumimoji="1" lang="zh-CN" altLang="en-US"/>
              <a:t>接着看啊，这个</a:t>
            </a:r>
            <a:r>
              <a:rPr kumimoji="1" lang="en-US" altLang="zh-CN"/>
              <a:t>vsync</a:t>
            </a:r>
            <a:r>
              <a:rPr kumimoji="1" lang="zh-CN" altLang="en-US"/>
              <a:t>信号，如果有的话，就准备</a:t>
            </a:r>
            <a:r>
              <a:rPr kumimoji="1" lang="en-US" altLang="zh-CN"/>
              <a:t>connection</a:t>
            </a:r>
            <a:r>
              <a:rPr kumimoji="1" lang="zh-CN" altLang="en-US"/>
              <a:t>列表，前面咱们讲过啊，在创建到</a:t>
            </a:r>
            <a:r>
              <a:rPr kumimoji="1" lang="en-US" altLang="zh-CN"/>
              <a:t>surfaceFlinger</a:t>
            </a:r>
            <a:r>
              <a:rPr kumimoji="1" lang="zh-CN" altLang="en-US"/>
              <a:t>的</a:t>
            </a:r>
            <a:r>
              <a:rPr kumimoji="1" lang="en-US" altLang="zh-CN"/>
              <a:t>connection</a:t>
            </a:r>
            <a:r>
              <a:rPr kumimoji="1" lang="zh-CN" altLang="en-US"/>
              <a:t>的时候，这个</a:t>
            </a:r>
            <a:r>
              <a:rPr kumimoji="1" lang="en-US" altLang="zh-CN"/>
              <a:t>connection</a:t>
            </a:r>
            <a:r>
              <a:rPr kumimoji="1" lang="zh-CN" altLang="en-US"/>
              <a:t>会注册到</a:t>
            </a:r>
            <a:r>
              <a:rPr kumimoji="1" lang="en-US" altLang="zh-CN"/>
              <a:t>EventThread</a:t>
            </a:r>
            <a:r>
              <a:rPr kumimoji="1" lang="zh-CN" altLang="en-US"/>
              <a:t>里，但是不是说注册了就算数的，这个</a:t>
            </a:r>
            <a:r>
              <a:rPr kumimoji="1" lang="en-US" altLang="zh-CN"/>
              <a:t>connection</a:t>
            </a:r>
            <a:r>
              <a:rPr kumimoji="1" lang="zh-CN" altLang="en-US"/>
              <a:t>里面有个变量</a:t>
            </a:r>
            <a:r>
              <a:rPr kumimoji="1" lang="en-US" altLang="zh-CN"/>
              <a:t>count</a:t>
            </a:r>
            <a:r>
              <a:rPr kumimoji="1" lang="zh-CN" altLang="en-US"/>
              <a:t>，这个</a:t>
            </a:r>
            <a:r>
              <a:rPr kumimoji="1" lang="en-US" altLang="zh-CN"/>
              <a:t>count==0</a:t>
            </a:r>
            <a:r>
              <a:rPr kumimoji="1" lang="zh-CN" altLang="en-US"/>
              <a:t>的时候，就表示接收</a:t>
            </a:r>
            <a:r>
              <a:rPr kumimoji="1" lang="en-US" altLang="zh-CN"/>
              <a:t>vsync</a:t>
            </a:r>
            <a:r>
              <a:rPr kumimoji="1" lang="zh-CN" altLang="en-US"/>
              <a:t>信号。咱们前面往</a:t>
            </a:r>
            <a:r>
              <a:rPr kumimoji="1" lang="en-US" altLang="zh-CN"/>
              <a:t>Choreographer</a:t>
            </a:r>
            <a:r>
              <a:rPr kumimoji="1" lang="zh-CN" altLang="en-US"/>
              <a:t>丢</a:t>
            </a:r>
            <a:r>
              <a:rPr kumimoji="1" lang="en-US" altLang="zh-CN"/>
              <a:t>callback</a:t>
            </a:r>
            <a:r>
              <a:rPr kumimoji="1" lang="zh-CN" altLang="en-US"/>
              <a:t>的时候，不是会</a:t>
            </a:r>
            <a:r>
              <a:rPr kumimoji="1" lang="en-US" altLang="zh-CN"/>
              <a:t>scheduleVsync</a:t>
            </a:r>
            <a:r>
              <a:rPr kumimoji="1" lang="zh-CN" altLang="en-US"/>
              <a:t>么，其实就是给这</a:t>
            </a:r>
            <a:r>
              <a:rPr kumimoji="1" lang="en-US" altLang="zh-CN"/>
              <a:t>connection</a:t>
            </a:r>
            <a:r>
              <a:rPr kumimoji="1" lang="zh-CN" altLang="en-US"/>
              <a:t>的</a:t>
            </a:r>
            <a:r>
              <a:rPr kumimoji="1" lang="en-US" altLang="zh-CN"/>
              <a:t>count</a:t>
            </a:r>
            <a:r>
              <a:rPr kumimoji="1" lang="zh-CN" altLang="en-US"/>
              <a:t>从</a:t>
            </a:r>
            <a:r>
              <a:rPr kumimoji="1" lang="en-US" altLang="zh-CN"/>
              <a:t>-1</a:t>
            </a:r>
            <a:r>
              <a:rPr kumimoji="1" lang="zh-CN" altLang="en-US"/>
              <a:t>改成</a:t>
            </a:r>
            <a:r>
              <a:rPr kumimoji="1" lang="en-US" altLang="zh-CN"/>
              <a:t>0</a:t>
            </a:r>
            <a:r>
              <a:rPr kumimoji="1" lang="zh-CN" altLang="en-US"/>
              <a:t>，表示我们需要收到</a:t>
            </a:r>
            <a:r>
              <a:rPr kumimoji="1" lang="en-US" altLang="zh-CN"/>
              <a:t>vsync</a:t>
            </a:r>
            <a:r>
              <a:rPr kumimoji="1" lang="zh-CN" altLang="en-US"/>
              <a:t>信号了。这样等下次</a:t>
            </a:r>
            <a:r>
              <a:rPr kumimoji="1" lang="en-US" altLang="zh-CN"/>
              <a:t>vsync</a:t>
            </a:r>
            <a:r>
              <a:rPr kumimoji="1" lang="zh-CN" altLang="en-US"/>
              <a:t>信号到来的时候，就会通知到你。</a:t>
            </a:r>
            <a:endParaRPr kumimoji="1" lang="en-US" altLang="zh-CN"/>
          </a:p>
          <a:p>
            <a:endParaRPr kumimoji="1" lang="en-US" altLang="zh-CN"/>
          </a:p>
          <a:p>
            <a:r>
              <a:rPr kumimoji="1" lang="zh-CN" altLang="en-US"/>
              <a:t>所以这里准备</a:t>
            </a:r>
            <a:r>
              <a:rPr kumimoji="1" lang="en-US" altLang="zh-CN"/>
              <a:t>connection</a:t>
            </a:r>
            <a:r>
              <a:rPr kumimoji="1" lang="zh-CN" altLang="en-US"/>
              <a:t>列表就是看那些</a:t>
            </a:r>
            <a:r>
              <a:rPr kumimoji="1" lang="en-US" altLang="zh-CN"/>
              <a:t>connection</a:t>
            </a:r>
            <a:r>
              <a:rPr kumimoji="1" lang="zh-CN" altLang="en-US"/>
              <a:t>的</a:t>
            </a:r>
            <a:r>
              <a:rPr kumimoji="1" lang="en-US" altLang="zh-CN"/>
              <a:t>count&gt;=0</a:t>
            </a:r>
            <a:r>
              <a:rPr kumimoji="1" lang="zh-CN" altLang="en-US"/>
              <a:t>，就会加到这个</a:t>
            </a:r>
            <a:r>
              <a:rPr kumimoji="1" lang="en-US" altLang="zh-CN"/>
              <a:t>signalConnections</a:t>
            </a:r>
            <a:r>
              <a:rPr kumimoji="1" lang="zh-CN" altLang="en-US"/>
              <a:t>里面，但是注意啊，加到里面的时候会给</a:t>
            </a:r>
            <a:r>
              <a:rPr kumimoji="1" lang="en-US" altLang="zh-CN"/>
              <a:t>count</a:t>
            </a:r>
            <a:r>
              <a:rPr kumimoji="1" lang="zh-CN" altLang="en-US"/>
              <a:t>置为</a:t>
            </a:r>
            <a:r>
              <a:rPr kumimoji="1" lang="en-US" altLang="zh-CN"/>
              <a:t>-1</a:t>
            </a:r>
            <a:r>
              <a:rPr kumimoji="1" lang="zh-CN" altLang="en-US"/>
              <a:t>。所以下次</a:t>
            </a:r>
            <a:r>
              <a:rPr kumimoji="1" lang="en-US" altLang="zh-CN"/>
              <a:t>vsync</a:t>
            </a:r>
            <a:r>
              <a:rPr kumimoji="1" lang="zh-CN" altLang="en-US"/>
              <a:t>信号来的时候就不会分发给这个</a:t>
            </a:r>
            <a:r>
              <a:rPr kumimoji="1" lang="en-US" altLang="zh-CN"/>
              <a:t>connection</a:t>
            </a:r>
            <a:r>
              <a:rPr kumimoji="1" lang="zh-CN" altLang="en-US"/>
              <a:t>了，除非你应用端重新发起一次</a:t>
            </a:r>
            <a:r>
              <a:rPr kumimoji="1" lang="en-US" altLang="zh-CN"/>
              <a:t>requestNextVsync</a:t>
            </a:r>
            <a:r>
              <a:rPr kumimoji="1" lang="zh-CN" altLang="en-US"/>
              <a:t>请求。</a:t>
            </a:r>
            <a:endParaRPr kumimoji="1" lang="en-US" altLang="zh-CN"/>
          </a:p>
          <a:p>
            <a:endParaRPr kumimoji="1" lang="en-US" altLang="zh-CN"/>
          </a:p>
          <a:p>
            <a:r>
              <a:rPr kumimoji="1" lang="zh-CN" altLang="en-US"/>
              <a:t>如果当前没有</a:t>
            </a:r>
            <a:r>
              <a:rPr kumimoji="1" lang="en-US" altLang="zh-CN"/>
              <a:t>vsync</a:t>
            </a:r>
            <a:r>
              <a:rPr kumimoji="1" lang="zh-CN" altLang="en-US"/>
              <a:t>信号，那就等呗，如果来</a:t>
            </a:r>
            <a:r>
              <a:rPr kumimoji="1" lang="en-US" altLang="zh-CN"/>
              <a:t>vsync</a:t>
            </a:r>
            <a:r>
              <a:rPr kumimoji="1" lang="zh-CN" altLang="en-US"/>
              <a:t>信号了，就返回</a:t>
            </a:r>
            <a:r>
              <a:rPr kumimoji="1" lang="en-US" altLang="zh-CN"/>
              <a:t>connections</a:t>
            </a:r>
            <a:r>
              <a:rPr kumimoji="1" lang="zh-CN" altLang="en-US"/>
              <a:t>列表。那接下来就是给事件分发出去了，</a:t>
            </a:r>
          </a:p>
        </p:txBody>
      </p:sp>
      <p:sp>
        <p:nvSpPr>
          <p:cNvPr id="4" name="灯片编号占位符 3"/>
          <p:cNvSpPr>
            <a:spLocks noGrp="1"/>
          </p:cNvSpPr>
          <p:nvPr>
            <p:ph type="sldNum" sz="quarter" idx="5"/>
          </p:nvPr>
        </p:nvSpPr>
        <p:spPr/>
        <p:txBody>
          <a:bodyPr/>
          <a:lstStyle/>
          <a:p>
            <a:fld id="{0338E12E-9536-EF44-871D-E3F769324791}" type="slidenum">
              <a:t>21</a:t>
            </a:fld>
            <a:endParaRPr kumimoji="1" lang="zh-CN" altLang="en-US"/>
          </a:p>
        </p:txBody>
      </p:sp>
    </p:spTree>
    <p:extLst>
      <p:ext uri="{BB962C8B-B14F-4D97-AF65-F5344CB8AC3E}">
        <p14:creationId xmlns:p14="http://schemas.microsoft.com/office/powerpoint/2010/main" val="13591517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看事件是怎么通过</a:t>
            </a:r>
            <a:r>
              <a:rPr kumimoji="1" lang="en-US" altLang="zh-CN"/>
              <a:t>connection</a:t>
            </a:r>
            <a:r>
              <a:rPr kumimoji="1" lang="zh-CN" altLang="en-US"/>
              <a:t>发出去的哈，这里就是调了</a:t>
            </a:r>
            <a:r>
              <a:rPr kumimoji="1" lang="en-US" altLang="zh-CN"/>
              <a:t>BitTube</a:t>
            </a:r>
            <a:r>
              <a:rPr kumimoji="1" lang="zh-CN" altLang="en-US"/>
              <a:t>的</a:t>
            </a:r>
            <a:r>
              <a:rPr kumimoji="1" lang="en-US" altLang="zh-CN"/>
              <a:t>sendObjects</a:t>
            </a:r>
            <a:r>
              <a:rPr kumimoji="1" lang="zh-CN" altLang="en-US"/>
              <a:t>函数，这个</a:t>
            </a:r>
            <a:r>
              <a:rPr kumimoji="1" lang="en-US" altLang="zh-CN"/>
              <a:t>BitTube</a:t>
            </a:r>
            <a:r>
              <a:rPr kumimoji="1" lang="zh-CN" altLang="en-US"/>
              <a:t>咱们之前说过啊，就是一对</a:t>
            </a:r>
            <a:r>
              <a:rPr kumimoji="1" lang="en-US" altLang="zh-CN"/>
              <a:t>socket</a:t>
            </a:r>
            <a:r>
              <a:rPr kumimoji="1" lang="zh-CN" altLang="en-US"/>
              <a:t>管道，这的</a:t>
            </a:r>
            <a:r>
              <a:rPr kumimoji="1" lang="en-US" altLang="zh-CN"/>
              <a:t>write</a:t>
            </a:r>
            <a:r>
              <a:rPr kumimoji="1" lang="zh-CN" altLang="en-US"/>
              <a:t>就是往管道里写，那么管道的读的一端就会收到通知了。这里有两个问题哈，首先这个</a:t>
            </a:r>
            <a:r>
              <a:rPr kumimoji="1" lang="en-US" altLang="zh-CN"/>
              <a:t>BitTube</a:t>
            </a:r>
            <a:r>
              <a:rPr kumimoji="1" lang="zh-CN" altLang="en-US"/>
              <a:t>的一对</a:t>
            </a:r>
            <a:r>
              <a:rPr kumimoji="1" lang="en-US" altLang="zh-CN"/>
              <a:t>socket</a:t>
            </a:r>
            <a:r>
              <a:rPr kumimoji="1" lang="zh-CN" altLang="en-US"/>
              <a:t>描述符是在</a:t>
            </a:r>
            <a:r>
              <a:rPr kumimoji="1" lang="en-US" altLang="zh-CN"/>
              <a:t>SurfaceFlinger</a:t>
            </a:r>
            <a:r>
              <a:rPr kumimoji="1" lang="zh-CN" altLang="en-US"/>
              <a:t>进程创建的，写的一端在</a:t>
            </a:r>
            <a:r>
              <a:rPr kumimoji="1" lang="en-US" altLang="zh-CN"/>
              <a:t>SurfaceFlinger</a:t>
            </a:r>
            <a:r>
              <a:rPr kumimoji="1" lang="zh-CN" altLang="en-US"/>
              <a:t>进程，那么读的一端怎么传给应用进程呢？另外应用进程是怎么监听这个读的描述符呢？</a:t>
            </a:r>
          </a:p>
        </p:txBody>
      </p:sp>
      <p:sp>
        <p:nvSpPr>
          <p:cNvPr id="4" name="灯片编号占位符 3"/>
          <p:cNvSpPr>
            <a:spLocks noGrp="1"/>
          </p:cNvSpPr>
          <p:nvPr>
            <p:ph type="sldNum" sz="quarter" idx="5"/>
          </p:nvPr>
        </p:nvSpPr>
        <p:spPr/>
        <p:txBody>
          <a:bodyPr/>
          <a:lstStyle/>
          <a:p>
            <a:fld id="{0338E12E-9536-EF44-871D-E3F769324791}" type="slidenum">
              <a:t>22</a:t>
            </a:fld>
            <a:endParaRPr kumimoji="1" lang="zh-CN" altLang="en-US"/>
          </a:p>
        </p:txBody>
      </p:sp>
    </p:spTree>
    <p:extLst>
      <p:ext uri="{BB962C8B-B14F-4D97-AF65-F5344CB8AC3E}">
        <p14:creationId xmlns:p14="http://schemas.microsoft.com/office/powerpoint/2010/main" val="32152855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为了解答这两个问题，咱们又得回到</a:t>
            </a:r>
            <a:r>
              <a:rPr kumimoji="1" lang="en-US" altLang="zh-CN"/>
              <a:t>DisplayEventReceiver</a:t>
            </a:r>
            <a:r>
              <a:rPr kumimoji="1" lang="zh-CN" altLang="en-US"/>
              <a:t>的构造函数了啊，这</a:t>
            </a:r>
            <a:r>
              <a:rPr kumimoji="1" lang="en-US" altLang="zh-CN"/>
              <a:t>create</a:t>
            </a:r>
            <a:r>
              <a:rPr kumimoji="1" lang="zh-CN" altLang="en-US"/>
              <a:t> </a:t>
            </a:r>
            <a:r>
              <a:rPr kumimoji="1" lang="en-US" altLang="zh-CN"/>
              <a:t>connection</a:t>
            </a:r>
            <a:r>
              <a:rPr kumimoji="1" lang="zh-CN" altLang="en-US"/>
              <a:t>之后呢，马上又调用</a:t>
            </a:r>
            <a:r>
              <a:rPr kumimoji="1" lang="en-US" altLang="zh-CN"/>
              <a:t>getDataChannel</a:t>
            </a:r>
            <a:r>
              <a:rPr kumimoji="1" lang="zh-CN" altLang="en-US"/>
              <a:t>得到了</a:t>
            </a:r>
            <a:r>
              <a:rPr kumimoji="1" lang="en-US" altLang="zh-CN"/>
              <a:t>mDataChannel</a:t>
            </a:r>
            <a:r>
              <a:rPr kumimoji="1" lang="zh-CN" altLang="en-US"/>
              <a:t>，这是个啥？这就是咱们朝思暮想的</a:t>
            </a:r>
            <a:r>
              <a:rPr kumimoji="1" lang="en-US" altLang="zh-CN"/>
              <a:t>BitTube</a:t>
            </a:r>
            <a:r>
              <a:rPr kumimoji="1" lang="zh-CN" altLang="en-US"/>
              <a:t>，里面带两个描述符的那个。这个描述符怎么跨进程传递了，咱们看下，应用端这边拿到的</a:t>
            </a:r>
            <a:r>
              <a:rPr kumimoji="1" lang="en-US" altLang="zh-CN"/>
              <a:t>connnection</a:t>
            </a:r>
            <a:r>
              <a:rPr kumimoji="1" lang="zh-CN" altLang="en-US"/>
              <a:t>的</a:t>
            </a:r>
            <a:r>
              <a:rPr kumimoji="1" lang="en-US" altLang="zh-CN"/>
              <a:t>proxy</a:t>
            </a:r>
            <a:r>
              <a:rPr kumimoji="1" lang="zh-CN" altLang="en-US"/>
              <a:t>端，所以</a:t>
            </a:r>
            <a:r>
              <a:rPr kumimoji="1" lang="en-US" altLang="zh-CN"/>
              <a:t>getDataChannel</a:t>
            </a:r>
            <a:r>
              <a:rPr kumimoji="1" lang="zh-CN" altLang="en-US"/>
              <a:t>是</a:t>
            </a:r>
            <a:r>
              <a:rPr kumimoji="1" lang="en-US" altLang="zh-CN"/>
              <a:t>transact</a:t>
            </a:r>
            <a:r>
              <a:rPr kumimoji="1" lang="zh-CN" altLang="en-US"/>
              <a:t>发出去的，</a:t>
            </a:r>
            <a:r>
              <a:rPr kumimoji="1" lang="en-US" altLang="zh-CN"/>
              <a:t>SurfaceFlinger</a:t>
            </a:r>
            <a:r>
              <a:rPr kumimoji="1" lang="zh-CN" altLang="en-US"/>
              <a:t>那端收到后，直接返回</a:t>
            </a:r>
            <a:r>
              <a:rPr kumimoji="1" lang="en-US" altLang="zh-CN"/>
              <a:t>BitTube</a:t>
            </a:r>
            <a:r>
              <a:rPr kumimoji="1" lang="zh-CN" altLang="en-US"/>
              <a:t>，这个就会被写到</a:t>
            </a:r>
            <a:r>
              <a:rPr kumimoji="1" lang="en-US" altLang="zh-CN"/>
              <a:t>Parcel</a:t>
            </a:r>
            <a:r>
              <a:rPr kumimoji="1" lang="zh-CN" altLang="en-US"/>
              <a:t>里面再返给应用进程，应用进程就根据这个</a:t>
            </a:r>
            <a:r>
              <a:rPr kumimoji="1" lang="en-US" altLang="zh-CN"/>
              <a:t>Parcel</a:t>
            </a:r>
            <a:r>
              <a:rPr kumimoji="1" lang="zh-CN" altLang="en-US"/>
              <a:t>还原了</a:t>
            </a:r>
            <a:r>
              <a:rPr kumimoji="1" lang="en-US" altLang="zh-CN"/>
              <a:t>BitTube</a:t>
            </a:r>
            <a:r>
              <a:rPr kumimoji="1" lang="zh-CN" altLang="en-US"/>
              <a:t>，怎么还原的，就是从</a:t>
            </a:r>
            <a:r>
              <a:rPr kumimoji="1" lang="en-US" altLang="zh-CN"/>
              <a:t>parcel</a:t>
            </a:r>
            <a:r>
              <a:rPr kumimoji="1" lang="zh-CN" altLang="en-US"/>
              <a:t>里面给文件描述符读出来就好了。好了，再看第二个问题，是什么时候监测他的读事件的？</a:t>
            </a:r>
          </a:p>
        </p:txBody>
      </p:sp>
      <p:sp>
        <p:nvSpPr>
          <p:cNvPr id="4" name="灯片编号占位符 3"/>
          <p:cNvSpPr>
            <a:spLocks noGrp="1"/>
          </p:cNvSpPr>
          <p:nvPr>
            <p:ph type="sldNum" sz="quarter" idx="5"/>
          </p:nvPr>
        </p:nvSpPr>
        <p:spPr/>
        <p:txBody>
          <a:bodyPr/>
          <a:lstStyle/>
          <a:p>
            <a:fld id="{0338E12E-9536-EF44-871D-E3F769324791}" type="slidenum">
              <a:t>23</a:t>
            </a:fld>
            <a:endParaRPr kumimoji="1" lang="zh-CN" altLang="en-US"/>
          </a:p>
        </p:txBody>
      </p:sp>
    </p:spTree>
    <p:extLst>
      <p:ext uri="{BB962C8B-B14F-4D97-AF65-F5344CB8AC3E}">
        <p14:creationId xmlns:p14="http://schemas.microsoft.com/office/powerpoint/2010/main" val="23471123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为了解答这个问题呢，咱们来从</a:t>
            </a:r>
            <a:r>
              <a:rPr kumimoji="1" lang="en-US" altLang="zh-CN"/>
              <a:t>choreographer</a:t>
            </a:r>
            <a:r>
              <a:rPr kumimoji="1" lang="zh-CN" altLang="en-US"/>
              <a:t>的构造函数讲起哈，如果我们用</a:t>
            </a:r>
            <a:r>
              <a:rPr kumimoji="1" lang="en-US" altLang="zh-CN"/>
              <a:t>vsync</a:t>
            </a:r>
            <a:r>
              <a:rPr kumimoji="1" lang="zh-CN" altLang="en-US"/>
              <a:t>信号的话，这里就会创建一个</a:t>
            </a:r>
            <a:r>
              <a:rPr kumimoji="1" lang="en-US" altLang="zh-CN"/>
              <a:t>DisplayEventReceiver</a:t>
            </a:r>
            <a:r>
              <a:rPr kumimoji="1" lang="zh-CN" altLang="en-US"/>
              <a:t>，这个</a:t>
            </a:r>
            <a:r>
              <a:rPr kumimoji="1" lang="en-US" altLang="zh-CN"/>
              <a:t>FrameDisplayEventReceiver</a:t>
            </a:r>
            <a:r>
              <a:rPr kumimoji="1" lang="zh-CN" altLang="en-US"/>
              <a:t>继承自</a:t>
            </a:r>
            <a:r>
              <a:rPr kumimoji="1" lang="en-US" altLang="zh-CN"/>
              <a:t>DisplayEventReceiver</a:t>
            </a:r>
            <a:r>
              <a:rPr kumimoji="1" lang="zh-CN" altLang="en-US"/>
              <a:t>，他的构造函数里会调到一个</a:t>
            </a:r>
            <a:r>
              <a:rPr kumimoji="1" lang="en-US" altLang="zh-CN"/>
              <a:t>native</a:t>
            </a:r>
            <a:r>
              <a:rPr kumimoji="1" lang="zh-CN" altLang="en-US"/>
              <a:t>函数，这里面创建了一个</a:t>
            </a:r>
            <a:r>
              <a:rPr kumimoji="1" lang="en-US" altLang="zh-CN"/>
              <a:t>native</a:t>
            </a:r>
            <a:r>
              <a:rPr kumimoji="1" lang="zh-CN" altLang="en-US"/>
              <a:t>层的对象，就是这个</a:t>
            </a:r>
            <a:r>
              <a:rPr kumimoji="1" lang="en-US" altLang="zh-CN"/>
              <a:t>NativeDisplayEventReceiver</a:t>
            </a:r>
            <a:r>
              <a:rPr kumimoji="1" lang="zh-CN" altLang="en-US"/>
              <a:t>了，咱们看这个</a:t>
            </a:r>
            <a:r>
              <a:rPr kumimoji="1" lang="en-US" altLang="zh-CN"/>
              <a:t>initialize</a:t>
            </a:r>
            <a:r>
              <a:rPr kumimoji="1" lang="zh-CN" altLang="en-US"/>
              <a:t>函数，</a:t>
            </a:r>
          </a:p>
        </p:txBody>
      </p:sp>
      <p:sp>
        <p:nvSpPr>
          <p:cNvPr id="4" name="灯片编号占位符 3"/>
          <p:cNvSpPr>
            <a:spLocks noGrp="1"/>
          </p:cNvSpPr>
          <p:nvPr>
            <p:ph type="sldNum" sz="quarter" idx="5"/>
          </p:nvPr>
        </p:nvSpPr>
        <p:spPr/>
        <p:txBody>
          <a:bodyPr/>
          <a:lstStyle/>
          <a:p>
            <a:fld id="{0338E12E-9536-EF44-871D-E3F769324791}" type="slidenum">
              <a:t>24</a:t>
            </a:fld>
            <a:endParaRPr kumimoji="1" lang="zh-CN" altLang="en-US"/>
          </a:p>
        </p:txBody>
      </p:sp>
    </p:spTree>
    <p:extLst>
      <p:ext uri="{BB962C8B-B14F-4D97-AF65-F5344CB8AC3E}">
        <p14:creationId xmlns:p14="http://schemas.microsoft.com/office/powerpoint/2010/main" val="25443571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这里是什么？往</a:t>
            </a:r>
            <a:r>
              <a:rPr kumimoji="1" lang="en-US" altLang="zh-CN"/>
              <a:t>looper</a:t>
            </a:r>
            <a:r>
              <a:rPr kumimoji="1" lang="zh-CN" altLang="en-US"/>
              <a:t>里添加</a:t>
            </a:r>
            <a:r>
              <a:rPr kumimoji="1" lang="en-US" altLang="zh-CN"/>
              <a:t>fd</a:t>
            </a:r>
            <a:r>
              <a:rPr kumimoji="1" lang="zh-CN" altLang="en-US"/>
              <a:t>？其实这个是借助</a:t>
            </a:r>
            <a:r>
              <a:rPr kumimoji="1" lang="en-US" altLang="zh-CN"/>
              <a:t>looper</a:t>
            </a:r>
            <a:r>
              <a:rPr kumimoji="1" lang="zh-CN" altLang="en-US"/>
              <a:t>里面的</a:t>
            </a:r>
            <a:r>
              <a:rPr kumimoji="1" lang="en-US" altLang="zh-CN"/>
              <a:t>epoll</a:t>
            </a:r>
            <a:r>
              <a:rPr kumimoji="1" lang="zh-CN" altLang="en-US"/>
              <a:t>，想一起监听这个</a:t>
            </a:r>
            <a:r>
              <a:rPr kumimoji="1" lang="en-US" altLang="zh-CN"/>
              <a:t>fd</a:t>
            </a:r>
            <a:r>
              <a:rPr kumimoji="1" lang="zh-CN" altLang="en-US"/>
              <a:t>的读事件，</a:t>
            </a:r>
            <a:endParaRPr kumimoji="1" lang="en-US" altLang="zh-CN"/>
          </a:p>
          <a:p>
            <a:r>
              <a:rPr kumimoji="1" lang="zh-CN" altLang="en-US"/>
              <a:t>本来</a:t>
            </a:r>
            <a:r>
              <a:rPr kumimoji="1" lang="en-US" altLang="zh-CN"/>
              <a:t>epoll</a:t>
            </a:r>
            <a:r>
              <a:rPr kumimoji="1" lang="zh-CN" altLang="en-US"/>
              <a:t>的主业是监听消息队列是不是有新消息的，没想到这还能再搞搞副业，顺便也监听一下别的</a:t>
            </a:r>
            <a:r>
              <a:rPr kumimoji="1" lang="en-US" altLang="zh-CN"/>
              <a:t>fd</a:t>
            </a:r>
            <a:r>
              <a:rPr kumimoji="1" lang="zh-CN" altLang="en-US"/>
              <a:t>。</a:t>
            </a:r>
            <a:endParaRPr kumimoji="1" lang="en-US" altLang="zh-CN"/>
          </a:p>
          <a:p>
            <a:endParaRPr kumimoji="1" lang="en-US" altLang="zh-CN"/>
          </a:p>
          <a:p>
            <a:r>
              <a:rPr kumimoji="1" lang="zh-CN" altLang="en-US"/>
              <a:t>看下这个</a:t>
            </a:r>
            <a:r>
              <a:rPr kumimoji="1" lang="en-US" altLang="zh-CN"/>
              <a:t>fd</a:t>
            </a:r>
            <a:r>
              <a:rPr kumimoji="1" lang="zh-CN" altLang="en-US"/>
              <a:t>是什么，这个</a:t>
            </a:r>
            <a:r>
              <a:rPr kumimoji="1" lang="en-US" altLang="zh-CN"/>
              <a:t>mReceiver</a:t>
            </a:r>
            <a:r>
              <a:rPr kumimoji="1" lang="zh-CN" altLang="en-US"/>
              <a:t>就是</a:t>
            </a:r>
            <a:r>
              <a:rPr kumimoji="1" lang="en-US" altLang="zh-CN"/>
              <a:t>DisplayEventReceiver</a:t>
            </a:r>
            <a:r>
              <a:rPr kumimoji="1" lang="zh-CN" altLang="en-US"/>
              <a:t>对象，前面咱们讲过，他的构造函数里会创建一个到</a:t>
            </a:r>
            <a:r>
              <a:rPr kumimoji="1" lang="en-US" altLang="zh-CN"/>
              <a:t>SurfaceFlinger</a:t>
            </a:r>
            <a:r>
              <a:rPr kumimoji="1" lang="zh-CN" altLang="en-US"/>
              <a:t>的</a:t>
            </a:r>
            <a:r>
              <a:rPr kumimoji="1" lang="en-US" altLang="zh-CN"/>
              <a:t>connection</a:t>
            </a:r>
            <a:r>
              <a:rPr kumimoji="1" lang="zh-CN" altLang="en-US"/>
              <a:t>，对方会创建一个</a:t>
            </a:r>
            <a:r>
              <a:rPr kumimoji="1" lang="en-US" altLang="zh-CN"/>
              <a:t>BitTube</a:t>
            </a:r>
            <a:r>
              <a:rPr kumimoji="1" lang="zh-CN" altLang="en-US"/>
              <a:t>，也就是一对</a:t>
            </a:r>
            <a:r>
              <a:rPr kumimoji="1" lang="en-US" altLang="zh-CN"/>
              <a:t>socket</a:t>
            </a:r>
            <a:r>
              <a:rPr kumimoji="1" lang="zh-CN" altLang="en-US"/>
              <a:t>描述符，这里的</a:t>
            </a:r>
            <a:r>
              <a:rPr kumimoji="1" lang="en-US" altLang="zh-CN"/>
              <a:t>getDataChannel</a:t>
            </a:r>
            <a:r>
              <a:rPr kumimoji="1" lang="zh-CN" altLang="en-US"/>
              <a:t>在本地复制了一个</a:t>
            </a:r>
            <a:r>
              <a:rPr kumimoji="1" lang="en-US" altLang="zh-CN"/>
              <a:t>BitTube</a:t>
            </a:r>
            <a:r>
              <a:rPr kumimoji="1" lang="zh-CN" altLang="en-US"/>
              <a:t>，这里的</a:t>
            </a:r>
            <a:r>
              <a:rPr kumimoji="1" lang="en-US" altLang="zh-CN"/>
              <a:t>getFd</a:t>
            </a:r>
            <a:r>
              <a:rPr kumimoji="1" lang="zh-CN" altLang="en-US"/>
              <a:t>就是拿到</a:t>
            </a:r>
            <a:r>
              <a:rPr kumimoji="1" lang="en-US" altLang="zh-CN"/>
              <a:t>BitTube</a:t>
            </a:r>
            <a:r>
              <a:rPr kumimoji="1" lang="zh-CN" altLang="en-US"/>
              <a:t>里面的用来读的那个描述符，叫</a:t>
            </a:r>
            <a:r>
              <a:rPr kumimoji="1" lang="en-US" altLang="zh-CN"/>
              <a:t>mReceiverFd</a:t>
            </a:r>
            <a:r>
              <a:rPr kumimoji="1" lang="zh-CN" altLang="en-US"/>
              <a:t>。这下大家明白了吧，</a:t>
            </a:r>
            <a:endParaRPr kumimoji="1" lang="en-US" altLang="zh-CN"/>
          </a:p>
          <a:p>
            <a:endParaRPr kumimoji="1" lang="en-US" altLang="zh-CN"/>
          </a:p>
          <a:p>
            <a:r>
              <a:rPr kumimoji="1" lang="zh-CN" altLang="en-US"/>
              <a:t>另外注意一下，这里</a:t>
            </a:r>
            <a:r>
              <a:rPr kumimoji="1" lang="en-US" altLang="zh-CN"/>
              <a:t>addFd</a:t>
            </a:r>
            <a:r>
              <a:rPr kumimoji="1" lang="zh-CN" altLang="en-US"/>
              <a:t>的时候还带了个回调，就是这个</a:t>
            </a:r>
            <a:r>
              <a:rPr kumimoji="1" lang="en-US" altLang="zh-CN"/>
              <a:t>this</a:t>
            </a:r>
            <a:r>
              <a:rPr kumimoji="1" lang="zh-CN" altLang="en-US"/>
              <a:t>，当</a:t>
            </a:r>
            <a:r>
              <a:rPr kumimoji="1" lang="en-US" altLang="zh-CN"/>
              <a:t>fd</a:t>
            </a:r>
            <a:r>
              <a:rPr kumimoji="1" lang="zh-CN" altLang="en-US"/>
              <a:t>有可读事件的时候就会触发这个回调，回调咱们稍后再讲，</a:t>
            </a:r>
            <a:endParaRPr kumimoji="1" lang="en-US" altLang="zh-CN"/>
          </a:p>
          <a:p>
            <a:endParaRPr kumimoji="1" lang="en-US" altLang="zh-CN"/>
          </a:p>
          <a:p>
            <a:r>
              <a:rPr kumimoji="1" lang="zh-CN" altLang="en-US"/>
              <a:t>咱们先看下这个</a:t>
            </a:r>
            <a:r>
              <a:rPr kumimoji="1" lang="en-US" altLang="zh-CN"/>
              <a:t>fd</a:t>
            </a:r>
            <a:r>
              <a:rPr kumimoji="1" lang="zh-CN" altLang="en-US"/>
              <a:t>是怎么添加到</a:t>
            </a:r>
            <a:r>
              <a:rPr kumimoji="1" lang="en-US" altLang="zh-CN"/>
              <a:t>looper</a:t>
            </a:r>
            <a:r>
              <a:rPr kumimoji="1" lang="zh-CN" altLang="en-US"/>
              <a:t>里面的，</a:t>
            </a:r>
          </a:p>
        </p:txBody>
      </p:sp>
      <p:sp>
        <p:nvSpPr>
          <p:cNvPr id="4" name="灯片编号占位符 3"/>
          <p:cNvSpPr>
            <a:spLocks noGrp="1"/>
          </p:cNvSpPr>
          <p:nvPr>
            <p:ph type="sldNum" sz="quarter" idx="5"/>
          </p:nvPr>
        </p:nvSpPr>
        <p:spPr/>
        <p:txBody>
          <a:bodyPr/>
          <a:lstStyle/>
          <a:p>
            <a:fld id="{0338E12E-9536-EF44-871D-E3F769324791}" type="slidenum">
              <a:t>25</a:t>
            </a:fld>
            <a:endParaRPr kumimoji="1" lang="zh-CN" altLang="en-US"/>
          </a:p>
        </p:txBody>
      </p:sp>
    </p:spTree>
    <p:extLst>
      <p:ext uri="{BB962C8B-B14F-4D97-AF65-F5344CB8AC3E}">
        <p14:creationId xmlns:p14="http://schemas.microsoft.com/office/powerpoint/2010/main" val="5714306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这里的</a:t>
            </a:r>
            <a:r>
              <a:rPr kumimoji="1" lang="en-US" altLang="zh-CN"/>
              <a:t>addFd</a:t>
            </a:r>
            <a:r>
              <a:rPr kumimoji="1" lang="zh-CN" altLang="en-US"/>
              <a:t>一方面封装了一个</a:t>
            </a:r>
            <a:r>
              <a:rPr kumimoji="1" lang="en-US" altLang="zh-CN"/>
              <a:t>Request</a:t>
            </a:r>
            <a:r>
              <a:rPr kumimoji="1" lang="zh-CN" altLang="en-US"/>
              <a:t>，加到</a:t>
            </a:r>
            <a:r>
              <a:rPr kumimoji="1" lang="en-US" altLang="zh-CN"/>
              <a:t>request</a:t>
            </a:r>
            <a:r>
              <a:rPr kumimoji="1" lang="zh-CN" altLang="en-US"/>
              <a:t>列表里，另一方面，加到</a:t>
            </a:r>
            <a:r>
              <a:rPr kumimoji="1" lang="en-US" altLang="zh-CN"/>
              <a:t>epoll</a:t>
            </a:r>
            <a:r>
              <a:rPr kumimoji="1" lang="zh-CN" altLang="en-US"/>
              <a:t>里。</a:t>
            </a:r>
          </a:p>
        </p:txBody>
      </p:sp>
      <p:sp>
        <p:nvSpPr>
          <p:cNvPr id="4" name="灯片编号占位符 3"/>
          <p:cNvSpPr>
            <a:spLocks noGrp="1"/>
          </p:cNvSpPr>
          <p:nvPr>
            <p:ph type="sldNum" sz="quarter" idx="5"/>
          </p:nvPr>
        </p:nvSpPr>
        <p:spPr/>
        <p:txBody>
          <a:bodyPr/>
          <a:lstStyle/>
          <a:p>
            <a:fld id="{0338E12E-9536-EF44-871D-E3F769324791}" type="slidenum">
              <a:t>26</a:t>
            </a:fld>
            <a:endParaRPr kumimoji="1" lang="zh-CN" altLang="en-US"/>
          </a:p>
        </p:txBody>
      </p:sp>
    </p:spTree>
    <p:extLst>
      <p:ext uri="{BB962C8B-B14F-4D97-AF65-F5344CB8AC3E}">
        <p14:creationId xmlns:p14="http://schemas.microsoft.com/office/powerpoint/2010/main" val="33860291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咱们看下是在哪等待事件的，就是</a:t>
            </a:r>
            <a:r>
              <a:rPr kumimoji="1" lang="en-US" altLang="zh-CN"/>
              <a:t>looper</a:t>
            </a:r>
            <a:r>
              <a:rPr kumimoji="1" lang="zh-CN" altLang="en-US"/>
              <a:t>里面的的</a:t>
            </a:r>
            <a:r>
              <a:rPr kumimoji="1" lang="en-US" altLang="zh-CN"/>
              <a:t>pollInner</a:t>
            </a:r>
            <a:r>
              <a:rPr kumimoji="1" lang="zh-CN" altLang="en-US"/>
              <a:t>函数，</a:t>
            </a:r>
            <a:r>
              <a:rPr kumimoji="1" lang="en-US" altLang="zh-CN"/>
              <a:t>epoll_wait</a:t>
            </a:r>
            <a:r>
              <a:rPr kumimoji="1" lang="zh-CN" altLang="en-US"/>
              <a:t>就在这里面，这个</a:t>
            </a:r>
            <a:r>
              <a:rPr kumimoji="1" lang="en-US" altLang="zh-CN"/>
              <a:t>pollInner</a:t>
            </a:r>
            <a:r>
              <a:rPr kumimoji="1" lang="zh-CN" altLang="en-US"/>
              <a:t>是执行在</a:t>
            </a:r>
            <a:r>
              <a:rPr kumimoji="1" lang="en-US" altLang="zh-CN"/>
              <a:t>looper</a:t>
            </a:r>
            <a:r>
              <a:rPr kumimoji="1" lang="zh-CN" altLang="en-US"/>
              <a:t>所在的线程，</a:t>
            </a:r>
            <a:br>
              <a:rPr kumimoji="1" lang="en-US" altLang="zh-CN"/>
            </a:br>
            <a:endParaRPr kumimoji="1" lang="en-US" altLang="zh-CN"/>
          </a:p>
          <a:p>
            <a:r>
              <a:rPr kumimoji="1" lang="zh-CN" altLang="en-US"/>
              <a:t>这个</a:t>
            </a:r>
            <a:r>
              <a:rPr kumimoji="1" lang="en-US" altLang="zh-CN"/>
              <a:t>epoll_wait</a:t>
            </a:r>
            <a:r>
              <a:rPr kumimoji="1" lang="zh-CN" altLang="en-US"/>
              <a:t>返回后，分两块处理，一块是看</a:t>
            </a:r>
            <a:r>
              <a:rPr kumimoji="1" lang="en-US" altLang="zh-CN"/>
              <a:t>fd</a:t>
            </a:r>
            <a:r>
              <a:rPr kumimoji="1" lang="zh-CN" altLang="en-US"/>
              <a:t>是不是</a:t>
            </a:r>
            <a:r>
              <a:rPr kumimoji="1" lang="en-US" altLang="zh-CN"/>
              <a:t>mWakeEventFd</a:t>
            </a:r>
            <a:r>
              <a:rPr kumimoji="1" lang="zh-CN" altLang="en-US"/>
              <a:t>，这个是主业啊，用来检测线程的消息队列的。</a:t>
            </a:r>
            <a:endParaRPr kumimoji="1" lang="en-US" altLang="zh-CN"/>
          </a:p>
          <a:p>
            <a:r>
              <a:rPr kumimoji="1" lang="zh-CN" altLang="en-US"/>
              <a:t>另一块就是检测其它的</a:t>
            </a:r>
            <a:r>
              <a:rPr kumimoji="1" lang="en-US" altLang="zh-CN"/>
              <a:t>fd</a:t>
            </a:r>
            <a:r>
              <a:rPr kumimoji="1" lang="zh-CN" altLang="en-US"/>
              <a:t>，只能算是副业，看下面的</a:t>
            </a:r>
            <a:r>
              <a:rPr kumimoji="1" lang="en-US" altLang="zh-CN"/>
              <a:t>else</a:t>
            </a:r>
            <a:r>
              <a:rPr kumimoji="1" lang="zh-CN" altLang="en-US"/>
              <a:t>分支，检测到其它</a:t>
            </a:r>
            <a:r>
              <a:rPr kumimoji="1" lang="en-US" altLang="zh-CN"/>
              <a:t>fd</a:t>
            </a:r>
            <a:r>
              <a:rPr kumimoji="1" lang="zh-CN" altLang="en-US"/>
              <a:t>的事件后，就放到</a:t>
            </a:r>
            <a:r>
              <a:rPr kumimoji="1" lang="en-US" altLang="zh-CN"/>
              <a:t>response</a:t>
            </a:r>
            <a:r>
              <a:rPr kumimoji="1" lang="zh-CN" altLang="en-US"/>
              <a:t>列表里，等</a:t>
            </a:r>
            <a:r>
              <a:rPr kumimoji="1" lang="en-US" altLang="zh-CN"/>
              <a:t>for</a:t>
            </a:r>
            <a:r>
              <a:rPr kumimoji="1" lang="zh-CN" altLang="en-US"/>
              <a:t>循环结束后，下面会统一处理</a:t>
            </a:r>
            <a:r>
              <a:rPr kumimoji="1" lang="en-US" altLang="zh-CN"/>
              <a:t>response</a:t>
            </a:r>
            <a:r>
              <a:rPr kumimoji="1" lang="zh-CN" altLang="en-US"/>
              <a:t>。</a:t>
            </a:r>
          </a:p>
        </p:txBody>
      </p:sp>
      <p:sp>
        <p:nvSpPr>
          <p:cNvPr id="4" name="灯片编号占位符 3"/>
          <p:cNvSpPr>
            <a:spLocks noGrp="1"/>
          </p:cNvSpPr>
          <p:nvPr>
            <p:ph type="sldNum" sz="quarter" idx="5"/>
          </p:nvPr>
        </p:nvSpPr>
        <p:spPr/>
        <p:txBody>
          <a:bodyPr/>
          <a:lstStyle/>
          <a:p>
            <a:fld id="{0338E12E-9536-EF44-871D-E3F769324791}" type="slidenum">
              <a:t>27</a:t>
            </a:fld>
            <a:endParaRPr kumimoji="1" lang="zh-CN" altLang="en-US"/>
          </a:p>
        </p:txBody>
      </p:sp>
    </p:spTree>
    <p:extLst>
      <p:ext uri="{BB962C8B-B14F-4D97-AF65-F5344CB8AC3E}">
        <p14:creationId xmlns:p14="http://schemas.microsoft.com/office/powerpoint/2010/main" val="33318235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这端代码是接着刚才的，专门处理</a:t>
            </a:r>
            <a:r>
              <a:rPr kumimoji="1" lang="en-US" altLang="zh-CN"/>
              <a:t>reponse</a:t>
            </a:r>
            <a:r>
              <a:rPr kumimoji="1" lang="zh-CN" altLang="en-US"/>
              <a:t>的。这里</a:t>
            </a:r>
            <a:r>
              <a:rPr kumimoji="1" lang="en-US" altLang="zh-CN"/>
              <a:t>for</a:t>
            </a:r>
            <a:r>
              <a:rPr kumimoji="1" lang="zh-CN" altLang="en-US"/>
              <a:t>循环遍历每个</a:t>
            </a:r>
            <a:r>
              <a:rPr kumimoji="1" lang="en-US" altLang="zh-CN"/>
              <a:t>response</a:t>
            </a:r>
            <a:r>
              <a:rPr kumimoji="1" lang="zh-CN" altLang="en-US"/>
              <a:t>，然后调用他们的</a:t>
            </a:r>
            <a:r>
              <a:rPr kumimoji="1" lang="en-US" altLang="zh-CN"/>
              <a:t>callback</a:t>
            </a:r>
            <a:r>
              <a:rPr kumimoji="1" lang="zh-CN" altLang="en-US"/>
              <a:t>，注意啊，这个</a:t>
            </a:r>
            <a:r>
              <a:rPr kumimoji="1" lang="en-US" altLang="zh-CN"/>
              <a:t>callback</a:t>
            </a:r>
            <a:r>
              <a:rPr kumimoji="1" lang="zh-CN" altLang="en-US"/>
              <a:t>执行在</a:t>
            </a:r>
            <a:r>
              <a:rPr kumimoji="1" lang="en-US" altLang="zh-CN"/>
              <a:t>looper</a:t>
            </a:r>
            <a:r>
              <a:rPr kumimoji="1" lang="zh-CN" altLang="en-US"/>
              <a:t>所在的线程。</a:t>
            </a:r>
            <a:endParaRPr kumimoji="1" lang="en-US" altLang="zh-CN"/>
          </a:p>
          <a:p>
            <a:endParaRPr kumimoji="1" lang="en-US" altLang="zh-CN"/>
          </a:p>
          <a:p>
            <a:r>
              <a:rPr kumimoji="1" lang="zh-CN" altLang="en-US"/>
              <a:t>这个</a:t>
            </a:r>
            <a:r>
              <a:rPr kumimoji="1" lang="en-US" altLang="zh-CN"/>
              <a:t>handleEvent</a:t>
            </a:r>
            <a:r>
              <a:rPr kumimoji="1" lang="zh-CN" altLang="en-US"/>
              <a:t>返回值也挺关键啊，如果返回</a:t>
            </a:r>
            <a:r>
              <a:rPr kumimoji="1" lang="en-US" altLang="zh-CN"/>
              <a:t>0</a:t>
            </a:r>
            <a:r>
              <a:rPr kumimoji="1" lang="zh-CN" altLang="en-US"/>
              <a:t>，这个描述符就要删了，不会再检测他的事件了。</a:t>
            </a:r>
            <a:endParaRPr kumimoji="1" lang="en-US" altLang="zh-CN"/>
          </a:p>
          <a:p>
            <a:endParaRPr kumimoji="1" lang="en-US" altLang="zh-CN"/>
          </a:p>
          <a:p>
            <a:r>
              <a:rPr kumimoji="1" lang="zh-CN" altLang="en-US"/>
              <a:t>那前面咱们添加的</a:t>
            </a:r>
            <a:r>
              <a:rPr kumimoji="1" lang="en-US" altLang="zh-CN"/>
              <a:t>BitTube</a:t>
            </a:r>
            <a:r>
              <a:rPr kumimoji="1" lang="zh-CN" altLang="en-US"/>
              <a:t>的</a:t>
            </a:r>
            <a:r>
              <a:rPr kumimoji="1" lang="en-US" altLang="zh-CN"/>
              <a:t>fd</a:t>
            </a:r>
            <a:r>
              <a:rPr kumimoji="1" lang="zh-CN" altLang="en-US"/>
              <a:t>，他的回调是什么，</a:t>
            </a:r>
          </a:p>
        </p:txBody>
      </p:sp>
      <p:sp>
        <p:nvSpPr>
          <p:cNvPr id="4" name="灯片编号占位符 3"/>
          <p:cNvSpPr>
            <a:spLocks noGrp="1"/>
          </p:cNvSpPr>
          <p:nvPr>
            <p:ph type="sldNum" sz="quarter" idx="5"/>
          </p:nvPr>
        </p:nvSpPr>
        <p:spPr/>
        <p:txBody>
          <a:bodyPr/>
          <a:lstStyle/>
          <a:p>
            <a:fld id="{0338E12E-9536-EF44-871D-E3F769324791}" type="slidenum">
              <a:t>28</a:t>
            </a:fld>
            <a:endParaRPr kumimoji="1" lang="zh-CN" altLang="en-US"/>
          </a:p>
        </p:txBody>
      </p:sp>
    </p:spTree>
    <p:extLst>
      <p:ext uri="{BB962C8B-B14F-4D97-AF65-F5344CB8AC3E}">
        <p14:creationId xmlns:p14="http://schemas.microsoft.com/office/powerpoint/2010/main" val="20913401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回调就是</a:t>
            </a:r>
            <a:r>
              <a:rPr kumimoji="1" lang="en-US" altLang="zh-CN"/>
              <a:t>NativeDisplayEventReceiver</a:t>
            </a:r>
            <a:r>
              <a:rPr kumimoji="1" lang="zh-CN" altLang="en-US"/>
              <a:t>的</a:t>
            </a:r>
            <a:r>
              <a:rPr kumimoji="1" lang="en-US" altLang="zh-CN"/>
              <a:t>handleEvent</a:t>
            </a:r>
            <a:r>
              <a:rPr kumimoji="1" lang="zh-CN" altLang="en-US"/>
              <a:t>函数了，</a:t>
            </a:r>
            <a:endParaRPr kumimoji="1" lang="en-US" altLang="zh-CN"/>
          </a:p>
          <a:p>
            <a:endParaRPr kumimoji="1" lang="en-US" altLang="zh-CN"/>
          </a:p>
          <a:p>
            <a:r>
              <a:rPr kumimoji="1" lang="zh-CN" altLang="en-US"/>
              <a:t>这个</a:t>
            </a:r>
            <a:r>
              <a:rPr kumimoji="1" lang="en-US" altLang="zh-CN"/>
              <a:t>processPendingEvents</a:t>
            </a:r>
            <a:r>
              <a:rPr kumimoji="1" lang="zh-CN" altLang="en-US"/>
              <a:t>就是给</a:t>
            </a:r>
            <a:r>
              <a:rPr kumimoji="1" lang="en-US" altLang="zh-CN"/>
              <a:t>surfaceFlinger</a:t>
            </a:r>
            <a:r>
              <a:rPr kumimoji="1" lang="zh-CN" altLang="en-US"/>
              <a:t>那边发过来的</a:t>
            </a:r>
            <a:r>
              <a:rPr kumimoji="1" lang="en-US" altLang="zh-CN"/>
              <a:t>events</a:t>
            </a:r>
            <a:r>
              <a:rPr kumimoji="1" lang="zh-CN" altLang="en-US"/>
              <a:t>读进来，然后</a:t>
            </a:r>
            <a:r>
              <a:rPr kumimoji="1" lang="en-US" altLang="zh-CN"/>
              <a:t>dispatchVsync</a:t>
            </a:r>
            <a:r>
              <a:rPr kumimoji="1" lang="zh-CN" altLang="en-US"/>
              <a:t>分发出去，注意啊，这里返回的是</a:t>
            </a:r>
            <a:r>
              <a:rPr kumimoji="1" lang="en-US" altLang="zh-CN"/>
              <a:t>1</a:t>
            </a:r>
            <a:r>
              <a:rPr kumimoji="1" lang="zh-CN" altLang="en-US"/>
              <a:t>，也就是说这个描述符会一直被</a:t>
            </a:r>
            <a:r>
              <a:rPr kumimoji="1" lang="en-US" altLang="zh-CN"/>
              <a:t>epoll_Wait</a:t>
            </a:r>
            <a:r>
              <a:rPr kumimoji="1" lang="zh-CN" altLang="en-US"/>
              <a:t>监听着。</a:t>
            </a:r>
            <a:endParaRPr kumimoji="1" lang="en-US" altLang="zh-CN"/>
          </a:p>
          <a:p>
            <a:r>
              <a:rPr kumimoji="1" lang="zh-CN" altLang="en-US"/>
              <a:t>看看是怎么分发的，这里调到了</a:t>
            </a:r>
            <a:r>
              <a:rPr kumimoji="1" lang="en-US" altLang="zh-CN"/>
              <a:t>Java</a:t>
            </a:r>
            <a:r>
              <a:rPr kumimoji="1" lang="zh-CN" altLang="en-US"/>
              <a:t>层啊，调的是</a:t>
            </a:r>
            <a:r>
              <a:rPr lang="en-US" altLang="zh-CN" sz="1200" kern="1200">
                <a:solidFill>
                  <a:schemeClr val="tx1"/>
                </a:solidFill>
                <a:effectLst/>
                <a:latin typeface="+mn-lt"/>
                <a:ea typeface="+mn-ea"/>
                <a:cs typeface="+mn-cs"/>
              </a:rPr>
              <a:t>DisplayEventReceiver</a:t>
            </a:r>
            <a:r>
              <a:rPr lang="zh-CN" altLang="en-US" sz="1200" kern="1200">
                <a:solidFill>
                  <a:schemeClr val="tx1"/>
                </a:solidFill>
                <a:effectLst/>
                <a:latin typeface="+mn-lt"/>
                <a:ea typeface="+mn-ea"/>
                <a:cs typeface="+mn-cs"/>
              </a:rPr>
              <a:t>的</a:t>
            </a:r>
            <a:r>
              <a:rPr lang="en-US" altLang="zh-CN" sz="1200" kern="1200">
                <a:solidFill>
                  <a:schemeClr val="tx1"/>
                </a:solidFill>
                <a:effectLst/>
                <a:latin typeface="+mn-lt"/>
                <a:ea typeface="+mn-ea"/>
                <a:cs typeface="+mn-cs"/>
              </a:rPr>
              <a:t>dispatchVsync</a:t>
            </a:r>
            <a:r>
              <a:rPr lang="zh-CN" altLang="en-US" sz="1200" kern="1200">
                <a:solidFill>
                  <a:schemeClr val="tx1"/>
                </a:solidFill>
                <a:effectLst/>
                <a:latin typeface="+mn-lt"/>
                <a:ea typeface="+mn-ea"/>
                <a:cs typeface="+mn-cs"/>
              </a:rPr>
              <a:t>函数，注意啊，这个是执行在</a:t>
            </a:r>
            <a:r>
              <a:rPr lang="en-US" altLang="zh-CN" sz="1200" kern="1200">
                <a:solidFill>
                  <a:schemeClr val="tx1"/>
                </a:solidFill>
                <a:effectLst/>
                <a:latin typeface="+mn-lt"/>
                <a:ea typeface="+mn-ea"/>
                <a:cs typeface="+mn-cs"/>
              </a:rPr>
              <a:t>looper</a:t>
            </a:r>
            <a:r>
              <a:rPr lang="zh-CN" altLang="en-US" sz="1200" kern="1200">
                <a:solidFill>
                  <a:schemeClr val="tx1"/>
                </a:solidFill>
                <a:effectLst/>
                <a:latin typeface="+mn-lt"/>
                <a:ea typeface="+mn-ea"/>
                <a:cs typeface="+mn-cs"/>
              </a:rPr>
              <a:t>所在的线程。</a:t>
            </a:r>
            <a:endParaRPr lang="en-US" altLang="zh-CN" sz="1200" kern="1200">
              <a:solidFill>
                <a:schemeClr val="tx1"/>
              </a:solidFill>
              <a:effectLst/>
              <a:latin typeface="+mn-lt"/>
              <a:ea typeface="+mn-ea"/>
              <a:cs typeface="+mn-cs"/>
            </a:endParaRPr>
          </a:p>
          <a:p>
            <a:endParaRPr kumimoji="1" lang="en-US" altLang="zh-CN" sz="1200" kern="1200">
              <a:solidFill>
                <a:schemeClr val="tx1"/>
              </a:solidFill>
              <a:effectLst/>
              <a:latin typeface="+mn-lt"/>
              <a:ea typeface="+mn-ea"/>
              <a:cs typeface="+mn-cs"/>
            </a:endParaRPr>
          </a:p>
          <a:p>
            <a:r>
              <a:rPr kumimoji="1" lang="zh-CN" altLang="en-US"/>
              <a:t>看看这个</a:t>
            </a:r>
            <a:r>
              <a:rPr kumimoji="1" lang="en-US" altLang="zh-CN"/>
              <a:t>dispatchVsync</a:t>
            </a:r>
            <a:r>
              <a:rPr kumimoji="1" lang="zh-CN" altLang="en-US"/>
              <a:t>是怎么分发</a:t>
            </a:r>
            <a:r>
              <a:rPr kumimoji="1" lang="en-US" altLang="zh-CN"/>
              <a:t>vsync</a:t>
            </a:r>
            <a:r>
              <a:rPr kumimoji="1" lang="zh-CN" altLang="en-US"/>
              <a:t>事件的，执行到了</a:t>
            </a:r>
            <a:r>
              <a:rPr kumimoji="1" lang="en-US" altLang="zh-CN"/>
              <a:t>onVsync</a:t>
            </a:r>
            <a:r>
              <a:rPr kumimoji="1" lang="zh-CN" altLang="en-US"/>
              <a:t>，这个</a:t>
            </a:r>
            <a:r>
              <a:rPr kumimoji="1" lang="en-US" altLang="zh-CN"/>
              <a:t>onVsync</a:t>
            </a:r>
            <a:r>
              <a:rPr kumimoji="1" lang="zh-CN" altLang="en-US"/>
              <a:t>执行在哪个线程呢，执行在</a:t>
            </a:r>
            <a:r>
              <a:rPr kumimoji="1" lang="en-US" altLang="zh-CN"/>
              <a:t>looper</a:t>
            </a:r>
            <a:r>
              <a:rPr kumimoji="1" lang="zh-CN" altLang="en-US"/>
              <a:t>所在的线程，也就是</a:t>
            </a:r>
            <a:r>
              <a:rPr kumimoji="1" lang="en-US" altLang="zh-CN"/>
              <a:t>Choreographer</a:t>
            </a:r>
            <a:r>
              <a:rPr kumimoji="1" lang="zh-CN" altLang="en-US"/>
              <a:t>所在的线程，也就是</a:t>
            </a:r>
            <a:r>
              <a:rPr kumimoji="1" lang="en-US" altLang="zh-CN"/>
              <a:t>ViewRootImpl</a:t>
            </a:r>
            <a:r>
              <a:rPr kumimoji="1" lang="zh-CN" altLang="en-US"/>
              <a:t>所在的线程。</a:t>
            </a:r>
            <a:endParaRPr kumimoji="1" lang="en-US" altLang="zh-CN"/>
          </a:p>
          <a:p>
            <a:endParaRPr kumimoji="1" lang="en-US" altLang="zh-CN"/>
          </a:p>
          <a:p>
            <a:r>
              <a:rPr kumimoji="1" lang="zh-CN" altLang="en-US"/>
              <a:t>这个</a:t>
            </a:r>
            <a:r>
              <a:rPr kumimoji="1" lang="en-US" altLang="zh-CN"/>
              <a:t>onVsync</a:t>
            </a:r>
            <a:r>
              <a:rPr kumimoji="1" lang="zh-CN" altLang="en-US"/>
              <a:t>我们前面讲过啊，就是去处理</a:t>
            </a:r>
            <a:r>
              <a:rPr kumimoji="1" lang="en-US" altLang="zh-CN"/>
              <a:t>callback</a:t>
            </a:r>
            <a:r>
              <a:rPr kumimoji="1" lang="zh-CN" altLang="en-US"/>
              <a:t>了。</a:t>
            </a:r>
          </a:p>
        </p:txBody>
      </p:sp>
      <p:sp>
        <p:nvSpPr>
          <p:cNvPr id="4" name="灯片编号占位符 3"/>
          <p:cNvSpPr>
            <a:spLocks noGrp="1"/>
          </p:cNvSpPr>
          <p:nvPr>
            <p:ph type="sldNum" sz="quarter" idx="5"/>
          </p:nvPr>
        </p:nvSpPr>
        <p:spPr/>
        <p:txBody>
          <a:bodyPr/>
          <a:lstStyle/>
          <a:p>
            <a:fld id="{0338E12E-9536-EF44-871D-E3F769324791}" type="slidenum">
              <a:t>29</a:t>
            </a:fld>
            <a:endParaRPr kumimoji="1" lang="zh-CN" altLang="en-US"/>
          </a:p>
        </p:txBody>
      </p:sp>
    </p:spTree>
    <p:extLst>
      <p:ext uri="{BB962C8B-B14F-4D97-AF65-F5344CB8AC3E}">
        <p14:creationId xmlns:p14="http://schemas.microsoft.com/office/powerpoint/2010/main" val="35185182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好，那接下来呢，咱们就来说说这个屏幕的刷新机制。简单点说呢，就是首先应用从系统服务申请一块</a:t>
            </a:r>
            <a:r>
              <a:rPr kumimoji="1" lang="en-US" altLang="zh-CN"/>
              <a:t>buffer</a:t>
            </a:r>
            <a:r>
              <a:rPr kumimoji="1" lang="zh-CN" altLang="en-US"/>
              <a:t>，系统服务返回一块</a:t>
            </a:r>
            <a:r>
              <a:rPr kumimoji="1" lang="en-US" altLang="zh-CN"/>
              <a:t>buffer</a:t>
            </a:r>
            <a:r>
              <a:rPr kumimoji="1" lang="zh-CN" altLang="en-US"/>
              <a:t>，然后应用在这个</a:t>
            </a:r>
            <a:r>
              <a:rPr kumimoji="1" lang="en-US" altLang="zh-CN"/>
              <a:t>buffer</a:t>
            </a:r>
            <a:r>
              <a:rPr kumimoji="1" lang="zh-CN" altLang="en-US"/>
              <a:t>上绘制图像，绘制好了提交给系统服务，系统服务就写到屏幕的缓冲区里，这个屏幕会以一定的帧率刷新，一般是</a:t>
            </a:r>
            <a:r>
              <a:rPr kumimoji="1" lang="en-US" altLang="zh-CN"/>
              <a:t>1s</a:t>
            </a:r>
            <a:r>
              <a:rPr kumimoji="1" lang="zh-CN" altLang="en-US"/>
              <a:t>钟</a:t>
            </a:r>
            <a:r>
              <a:rPr kumimoji="1" lang="en-US" altLang="zh-CN"/>
              <a:t>60</a:t>
            </a:r>
            <a:r>
              <a:rPr kumimoji="1" lang="zh-CN" altLang="en-US"/>
              <a:t>帧，刷新的时候就从缓冲区里取图像数据，如果没有应用提交新的图像数据的话，屏幕就一直显示老的图像数据就好了，咱们看起来呢屏幕就一直没变化。大致原理就是这样的。</a:t>
            </a:r>
            <a:endParaRPr kumimoji="1" lang="en-US" altLang="zh-CN"/>
          </a:p>
          <a:p>
            <a:endParaRPr kumimoji="1" lang="en-US" altLang="zh-CN"/>
          </a:p>
        </p:txBody>
      </p:sp>
      <p:sp>
        <p:nvSpPr>
          <p:cNvPr id="4" name="灯片编号占位符 3"/>
          <p:cNvSpPr>
            <a:spLocks noGrp="1"/>
          </p:cNvSpPr>
          <p:nvPr>
            <p:ph type="sldNum" sz="quarter" idx="5"/>
          </p:nvPr>
        </p:nvSpPr>
        <p:spPr/>
        <p:txBody>
          <a:bodyPr/>
          <a:lstStyle/>
          <a:p>
            <a:fld id="{0338E12E-9536-EF44-871D-E3F769324791}" type="slidenum">
              <a:rPr lang="en-US" altLang="zh-CN"/>
              <a:t>3</a:t>
            </a:fld>
            <a:endParaRPr kumimoji="1" lang="zh-CN" altLang="en-US"/>
          </a:p>
        </p:txBody>
      </p:sp>
    </p:spTree>
    <p:extLst>
      <p:ext uri="{BB962C8B-B14F-4D97-AF65-F5344CB8AC3E}">
        <p14:creationId xmlns:p14="http://schemas.microsoft.com/office/powerpoint/2010/main" val="41535769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咱们回到开头提的几个问题，现在可以解答了，</a:t>
            </a:r>
            <a:endParaRPr kumimoji="1" lang="en-US" altLang="zh-CN"/>
          </a:p>
          <a:p>
            <a:endParaRPr kumimoji="1" lang="en-US" altLang="zh-CN"/>
          </a:p>
          <a:p>
            <a:r>
              <a:rPr kumimoji="1" lang="en-US" altLang="zh-CN"/>
              <a:t>1</a:t>
            </a:r>
            <a:r>
              <a:rPr kumimoji="1" lang="zh-CN" altLang="en-US"/>
              <a:t>，丢帧一般有两种原因，第一种就是</a:t>
            </a:r>
            <a:r>
              <a:rPr kumimoji="1" lang="en-US" altLang="zh-CN"/>
              <a:t>view</a:t>
            </a:r>
            <a:r>
              <a:rPr kumimoji="1" lang="zh-CN" altLang="en-US"/>
              <a:t>绘制太耗时了，看看是不是布局太复杂，或者绘制过程中有什么耗时操作。第二种就是主线程里有耗时操作，导致</a:t>
            </a:r>
            <a:r>
              <a:rPr kumimoji="1" lang="en-US" altLang="zh-CN"/>
              <a:t>view</a:t>
            </a:r>
            <a:r>
              <a:rPr kumimoji="1" lang="zh-CN" altLang="en-US"/>
              <a:t>绘制延迟了。这个主线程耗时太多有两种情况，一种就是某个消息太耗时，另一种就是消息不怎么耗时，但是消息太多了，量变引起质变。不过对于这种消息很多的情况，在绘制的时候</a:t>
            </a:r>
            <a:r>
              <a:rPr kumimoji="1" lang="en-US" altLang="zh-CN"/>
              <a:t>syncBarrier</a:t>
            </a:r>
            <a:r>
              <a:rPr kumimoji="1" lang="zh-CN" altLang="en-US"/>
              <a:t>应该能挡住一部分，不过总的来说呢，咱们还是尽量少一些耗时操作。</a:t>
            </a:r>
            <a:endParaRPr kumimoji="1" lang="en-US" altLang="zh-CN"/>
          </a:p>
          <a:p>
            <a:endParaRPr kumimoji="1" lang="en-US" altLang="zh-CN"/>
          </a:p>
          <a:p>
            <a:r>
              <a:rPr kumimoji="1" lang="en-US" altLang="zh-CN"/>
              <a:t>2</a:t>
            </a:r>
            <a:r>
              <a:rPr kumimoji="1" lang="zh-CN" altLang="en-US"/>
              <a:t>，这个刷新频率是屏幕切换画面的频率，每隔</a:t>
            </a:r>
            <a:r>
              <a:rPr kumimoji="1" lang="en-US" altLang="zh-CN"/>
              <a:t>16ms</a:t>
            </a:r>
            <a:r>
              <a:rPr kumimoji="1" lang="zh-CN" altLang="en-US"/>
              <a:t>屏幕刷新画面，同时如果咱们的应用收到</a:t>
            </a:r>
            <a:r>
              <a:rPr kumimoji="1" lang="en-US" altLang="zh-CN"/>
              <a:t>vsync</a:t>
            </a:r>
            <a:r>
              <a:rPr kumimoji="1" lang="zh-CN" altLang="en-US"/>
              <a:t>信号的话，就会对</a:t>
            </a:r>
            <a:r>
              <a:rPr kumimoji="1" lang="en-US" altLang="zh-CN"/>
              <a:t>view</a:t>
            </a:r>
            <a:r>
              <a:rPr kumimoji="1" lang="zh-CN" altLang="en-US"/>
              <a:t>进行重新绘制，生成的画面数据在下次屏幕刷新的时候展示出来。这里的前提是咱们的应用能收到</a:t>
            </a:r>
            <a:r>
              <a:rPr kumimoji="1" lang="en-US" altLang="zh-CN"/>
              <a:t>vsync</a:t>
            </a:r>
            <a:r>
              <a:rPr kumimoji="1" lang="zh-CN" altLang="en-US"/>
              <a:t>信号，只要应用主动发起重绘，才会去向</a:t>
            </a:r>
            <a:r>
              <a:rPr kumimoji="1" lang="en-US" altLang="zh-CN"/>
              <a:t>surfaceFlinger</a:t>
            </a:r>
            <a:r>
              <a:rPr kumimoji="1" lang="zh-CN" altLang="en-US"/>
              <a:t>请求接收</a:t>
            </a:r>
            <a:r>
              <a:rPr kumimoji="1" lang="en-US" altLang="zh-CN"/>
              <a:t>vsync</a:t>
            </a:r>
            <a:r>
              <a:rPr kumimoji="1" lang="zh-CN" altLang="en-US"/>
              <a:t>信号，才会在下次</a:t>
            </a:r>
            <a:r>
              <a:rPr kumimoji="1" lang="en-US" altLang="zh-CN"/>
              <a:t>vsync</a:t>
            </a:r>
            <a:r>
              <a:rPr kumimoji="1" lang="zh-CN" altLang="en-US"/>
              <a:t>信号来临的时候真正重新绘制。</a:t>
            </a:r>
            <a:endParaRPr kumimoji="1" lang="en-US" altLang="zh-CN"/>
          </a:p>
          <a:p>
            <a:endParaRPr kumimoji="1" lang="en-US" altLang="zh-CN"/>
          </a:p>
          <a:p>
            <a:r>
              <a:rPr kumimoji="1" lang="en-US" altLang="zh-CN"/>
              <a:t>3</a:t>
            </a:r>
            <a:r>
              <a:rPr kumimoji="1" lang="zh-CN" altLang="en-US"/>
              <a:t>，</a:t>
            </a:r>
            <a:r>
              <a:rPr kumimoji="1" lang="en-US" altLang="zh-CN"/>
              <a:t>onDraw</a:t>
            </a:r>
            <a:r>
              <a:rPr kumimoji="1" lang="zh-CN" altLang="en-US"/>
              <a:t>完之后不会立即刷新，而是要等到下次</a:t>
            </a:r>
            <a:r>
              <a:rPr kumimoji="1" lang="en-US" altLang="zh-CN"/>
              <a:t>vsync</a:t>
            </a:r>
            <a:r>
              <a:rPr kumimoji="1" lang="zh-CN" altLang="en-US"/>
              <a:t>信号来临时才刷新。</a:t>
            </a:r>
            <a:endParaRPr kumimoji="1" lang="en-US" altLang="zh-CN"/>
          </a:p>
          <a:p>
            <a:endParaRPr kumimoji="1" lang="en-US" altLang="zh-CN"/>
          </a:p>
          <a:p>
            <a:r>
              <a:rPr kumimoji="1" lang="en-US" altLang="zh-CN"/>
              <a:t>4</a:t>
            </a:r>
            <a:r>
              <a:rPr kumimoji="1" lang="zh-CN" altLang="en-US"/>
              <a:t>，如果界面没有重绘，应用就不会接收</a:t>
            </a:r>
            <a:r>
              <a:rPr kumimoji="1" lang="en-US" altLang="zh-CN"/>
              <a:t>vsync</a:t>
            </a:r>
            <a:r>
              <a:rPr kumimoji="1" lang="zh-CN" altLang="en-US"/>
              <a:t>信号了，但是屏幕还是会以</a:t>
            </a:r>
            <a:r>
              <a:rPr kumimoji="1" lang="en-US" altLang="zh-CN"/>
              <a:t>60</a:t>
            </a:r>
            <a:r>
              <a:rPr kumimoji="1" lang="zh-CN" altLang="en-US"/>
              <a:t>帧每秒的速度刷新，只不过画面数据一直用的旧的，没变而已。</a:t>
            </a:r>
            <a:endParaRPr kumimoji="1" lang="en-US" altLang="zh-CN"/>
          </a:p>
          <a:p>
            <a:r>
              <a:rPr kumimoji="1" lang="en-US" altLang="zh-CN"/>
              <a:t>5</a:t>
            </a:r>
            <a:r>
              <a:rPr kumimoji="1" lang="zh-CN" altLang="en-US"/>
              <a:t>，咱们代码里发起的</a:t>
            </a:r>
            <a:r>
              <a:rPr kumimoji="1" lang="en-US" altLang="zh-CN"/>
              <a:t>view</a:t>
            </a:r>
            <a:r>
              <a:rPr kumimoji="1" lang="zh-CN" altLang="en-US"/>
              <a:t>重绘并不会马上执行，而是等下次</a:t>
            </a:r>
            <a:r>
              <a:rPr kumimoji="1" lang="en-US" altLang="zh-CN"/>
              <a:t>vsync</a:t>
            </a:r>
            <a:r>
              <a:rPr kumimoji="1" lang="zh-CN" altLang="en-US"/>
              <a:t>信号来临的时候才开始。</a:t>
            </a:r>
            <a:endParaRPr kumimoji="1" lang="en-US" altLang="zh-CN"/>
          </a:p>
        </p:txBody>
      </p:sp>
      <p:sp>
        <p:nvSpPr>
          <p:cNvPr id="4" name="灯片编号占位符 3"/>
          <p:cNvSpPr>
            <a:spLocks noGrp="1"/>
          </p:cNvSpPr>
          <p:nvPr>
            <p:ph type="sldNum" sz="quarter" idx="5"/>
          </p:nvPr>
        </p:nvSpPr>
        <p:spPr/>
        <p:txBody>
          <a:bodyPr/>
          <a:lstStyle/>
          <a:p>
            <a:fld id="{0338E12E-9536-EF44-871D-E3F769324791}" type="slidenum">
              <a:t>30</a:t>
            </a:fld>
            <a:endParaRPr kumimoji="1" lang="zh-CN" altLang="en-US"/>
          </a:p>
        </p:txBody>
      </p:sp>
    </p:spTree>
    <p:extLst>
      <p:ext uri="{BB962C8B-B14F-4D97-AF65-F5344CB8AC3E}">
        <p14:creationId xmlns:p14="http://schemas.microsoft.com/office/powerpoint/2010/main" val="30486385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a:t>另外要说一下，这个屏幕的图像缓存呢是不止一个的，你想啊，假如说只有一个缓存，如果屏幕正在边读图像缓存，边显示出来呢，这时候系统服务过来写图像缓存，这会导致什么问题，屏幕上显示的东西会很奇怪，一半显示第一帧图像的画面，另一半显示第二帧图像的画面。怎么解决这个问题呢，搞两个缓存呗，一个缓存屏幕可以拿来显示，另一个缓存系统服务往里面写图像数据，两个互不影响。屏幕要显示下一帧图像怎么办，给两个缓存交换一下就行了。</a:t>
            </a:r>
          </a:p>
        </p:txBody>
      </p:sp>
      <p:sp>
        <p:nvSpPr>
          <p:cNvPr id="4" name="灯片编号占位符 3"/>
          <p:cNvSpPr>
            <a:spLocks noGrp="1"/>
          </p:cNvSpPr>
          <p:nvPr>
            <p:ph type="sldNum" sz="quarter" idx="5"/>
          </p:nvPr>
        </p:nvSpPr>
        <p:spPr/>
        <p:txBody>
          <a:bodyPr/>
          <a:lstStyle/>
          <a:p>
            <a:fld id="{0338E12E-9536-EF44-871D-E3F769324791}" type="slidenum">
              <a:rPr lang="en-US" altLang="zh-CN"/>
              <a:t>4</a:t>
            </a:fld>
            <a:endParaRPr kumimoji="1" lang="zh-CN" altLang="en-US"/>
          </a:p>
        </p:txBody>
      </p:sp>
    </p:spTree>
    <p:extLst>
      <p:ext uri="{BB962C8B-B14F-4D97-AF65-F5344CB8AC3E}">
        <p14:creationId xmlns:p14="http://schemas.microsoft.com/office/powerpoint/2010/main" val="34765598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咱们再来聊一聊另外一个细节，关于应用和系统服务之间的，什么时候申请</a:t>
            </a:r>
            <a:r>
              <a:rPr kumimoji="1" lang="en-US" altLang="zh-CN"/>
              <a:t>buffer</a:t>
            </a:r>
            <a:r>
              <a:rPr kumimoji="1" lang="zh-CN" altLang="en-US"/>
              <a:t>呢，这个一般是第一次要绘制的时候。申请了</a:t>
            </a:r>
            <a:r>
              <a:rPr kumimoji="1" lang="en-US" altLang="zh-CN"/>
              <a:t>buffer</a:t>
            </a:r>
            <a:r>
              <a:rPr kumimoji="1" lang="zh-CN" altLang="en-US"/>
              <a:t>什么时候绘制呢？</a:t>
            </a:r>
            <a:endParaRPr kumimoji="1" lang="en-US" altLang="zh-CN"/>
          </a:p>
          <a:p>
            <a:endParaRPr kumimoji="1" lang="en-US" altLang="zh-CN"/>
          </a:p>
          <a:p>
            <a:r>
              <a:rPr kumimoji="1" lang="zh-CN" altLang="en-US"/>
              <a:t>咱们看这个图啊，正常的情况就是这样，屏幕是周期性地刷新的，而绘制是由应用发起的，这个是随时都可能发生的，没什么规律的。</a:t>
            </a:r>
            <a:endParaRPr kumimoji="1" lang="en-US" altLang="zh-CN"/>
          </a:p>
          <a:p>
            <a:r>
              <a:rPr kumimoji="1" lang="zh-CN" altLang="en-US"/>
              <a:t>这个</a:t>
            </a:r>
            <a:r>
              <a:rPr kumimoji="1" lang="en-US" altLang="zh-CN"/>
              <a:t>vsync</a:t>
            </a:r>
            <a:r>
              <a:rPr kumimoji="1" lang="zh-CN" altLang="en-US"/>
              <a:t>信号就是固定频率的脉冲信号，屏幕收到这个</a:t>
            </a:r>
            <a:r>
              <a:rPr kumimoji="1" lang="en-US" altLang="zh-CN"/>
              <a:t>vsync</a:t>
            </a:r>
            <a:r>
              <a:rPr kumimoji="1" lang="zh-CN" altLang="en-US"/>
              <a:t>信号就去从缓冲区里取出一帧显示出来。缓冲区里的数据是哪来的，当然是应用绘制好的，所以我们看这个图，第一个脉冲周期，屏幕显示第</a:t>
            </a:r>
            <a:r>
              <a:rPr kumimoji="1" lang="en-US" altLang="zh-CN"/>
              <a:t>0</a:t>
            </a:r>
            <a:r>
              <a:rPr kumimoji="1" lang="zh-CN" altLang="en-US"/>
              <a:t>帧，第二个脉冲周期屏幕显示第一帧，为什么，因为第一帧的绘制已经完成了。第三个脉冲周期，还是显示第</a:t>
            </a:r>
            <a:r>
              <a:rPr kumimoji="1" lang="en-US" altLang="zh-CN"/>
              <a:t>1</a:t>
            </a:r>
            <a:r>
              <a:rPr kumimoji="1" lang="zh-CN" altLang="en-US"/>
              <a:t>帧，为什么，因为这时候第二帧还没画完呢，就算你优化得非常好了，绘制和渲染一帧图像耗时小于</a:t>
            </a:r>
            <a:r>
              <a:rPr kumimoji="1" lang="en-US" altLang="zh-CN"/>
              <a:t>16ms</a:t>
            </a:r>
            <a:r>
              <a:rPr kumimoji="1" lang="zh-CN" altLang="en-US"/>
              <a:t>又怎样呢，你在这个脉冲信号快来的时候才绘制，那也赶不上这第三个周期的显示了，只能挪到下一个周期了，第三个周期显示的还是第一帧。如果这个现象非常频繁的发生的话，那用户是能感知得到的啊，界面会有点卡顿，就算你应用层优化得再到位也没用，这个是底层刷新机制的缺陷。</a:t>
            </a:r>
          </a:p>
        </p:txBody>
      </p:sp>
      <p:sp>
        <p:nvSpPr>
          <p:cNvPr id="4" name="灯片编号占位符 3"/>
          <p:cNvSpPr>
            <a:spLocks noGrp="1"/>
          </p:cNvSpPr>
          <p:nvPr>
            <p:ph type="sldNum" sz="quarter" idx="5"/>
          </p:nvPr>
        </p:nvSpPr>
        <p:spPr/>
        <p:txBody>
          <a:bodyPr/>
          <a:lstStyle/>
          <a:p>
            <a:fld id="{0338E12E-9536-EF44-871D-E3F769324791}" type="slidenum">
              <a:rPr lang="en-US" altLang="zh-CN"/>
              <a:t>5</a:t>
            </a:fld>
            <a:endParaRPr kumimoji="1" lang="zh-CN" altLang="en-US"/>
          </a:p>
        </p:txBody>
      </p:sp>
    </p:spTree>
    <p:extLst>
      <p:ext uri="{BB962C8B-B14F-4D97-AF65-F5344CB8AC3E}">
        <p14:creationId xmlns:p14="http://schemas.microsoft.com/office/powerpoint/2010/main" val="38251200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咱们再来看，这个问题怎么优化呢，如果绘制也能跟这个</a:t>
            </a:r>
            <a:r>
              <a:rPr kumimoji="1" lang="en-US" altLang="zh-CN"/>
              <a:t>vsync</a:t>
            </a:r>
            <a:r>
              <a:rPr kumimoji="1" lang="zh-CN" altLang="en-US"/>
              <a:t>信号一个节奏的话，那这个问题就解决了，大家看啊，每当</a:t>
            </a:r>
            <a:r>
              <a:rPr kumimoji="1" lang="en-US" altLang="zh-CN"/>
              <a:t>vsync</a:t>
            </a:r>
            <a:r>
              <a:rPr kumimoji="1" lang="zh-CN" altLang="en-US"/>
              <a:t>信号过来的时候，咱们一方面屏幕取图像数据刷新界面，一方面应用开始绘制，准备下一帧图像数据，如果应用优化得好，每帧图像都能控制在</a:t>
            </a:r>
            <a:r>
              <a:rPr kumimoji="1" lang="en-US" altLang="zh-CN"/>
              <a:t>16ms</a:t>
            </a:r>
            <a:r>
              <a:rPr kumimoji="1" lang="zh-CN" altLang="en-US"/>
              <a:t>以内，那这个就非常流畅了。</a:t>
            </a:r>
            <a:endParaRPr kumimoji="1" lang="en-US" altLang="zh-CN"/>
          </a:p>
          <a:p>
            <a:endParaRPr kumimoji="1" lang="en-US" altLang="zh-CN"/>
          </a:p>
          <a:p>
            <a:r>
              <a:rPr kumimoji="1" lang="zh-CN" altLang="en-US"/>
              <a:t>但是有个问题啊，咱们应用层里</a:t>
            </a:r>
            <a:r>
              <a:rPr kumimoji="1" lang="en-US" altLang="zh-CN"/>
              <a:t>view</a:t>
            </a:r>
            <a:r>
              <a:rPr kumimoji="1" lang="zh-CN" altLang="en-US"/>
              <a:t>的重绘不是一般都调</a:t>
            </a:r>
            <a:r>
              <a:rPr kumimoji="1" lang="en-US" altLang="zh-CN"/>
              <a:t>requestLayout</a:t>
            </a:r>
            <a:r>
              <a:rPr kumimoji="1" lang="zh-CN" altLang="en-US"/>
              <a:t>么，这个函数随时都能调的啊，你怎么能让他受你的控制，只有在</a:t>
            </a:r>
            <a:r>
              <a:rPr kumimoji="1" lang="en-US" altLang="zh-CN"/>
              <a:t>vsync</a:t>
            </a:r>
            <a:r>
              <a:rPr kumimoji="1" lang="zh-CN" altLang="en-US"/>
              <a:t>信号来的时候才重绘呢？这是个问题，不过其实这个东西咱们自己来设计也不是什么难事，主要问题是精度不够，波动太大。</a:t>
            </a:r>
            <a:endParaRPr kumimoji="1" lang="en-US" altLang="zh-CN"/>
          </a:p>
          <a:p>
            <a:endParaRPr kumimoji="1" lang="en-US" altLang="zh-CN"/>
          </a:p>
          <a:p>
            <a:r>
              <a:rPr kumimoji="1" lang="zh-CN" altLang="en-US"/>
              <a:t>那</a:t>
            </a:r>
            <a:r>
              <a:rPr kumimoji="1" lang="en-US" altLang="zh-CN"/>
              <a:t>android</a:t>
            </a:r>
            <a:r>
              <a:rPr kumimoji="1" lang="zh-CN" altLang="en-US"/>
              <a:t>系统是怎么做的呢？我们这先直接给出结论吧，让大家心里有个数，稍后咱们再对照代码来看。</a:t>
            </a:r>
            <a:endParaRPr kumimoji="1" lang="en-US" altLang="zh-CN"/>
          </a:p>
          <a:p>
            <a:r>
              <a:rPr kumimoji="1" lang="zh-CN" altLang="en-US"/>
              <a:t>这里的关键就是一个类，叫</a:t>
            </a:r>
            <a:r>
              <a:rPr kumimoji="1" lang="en-US" altLang="zh-CN"/>
              <a:t>Choreographer</a:t>
            </a:r>
            <a:r>
              <a:rPr kumimoji="1" lang="zh-CN" altLang="en-US"/>
              <a:t>，这个翻译过来就是舞蹈指导。他有什么用呢？最大的作用就是你往里面发个消息，这个消息会等到下一个</a:t>
            </a:r>
            <a:r>
              <a:rPr kumimoji="1" lang="en-US" altLang="zh-CN"/>
              <a:t>vsync</a:t>
            </a:r>
            <a:r>
              <a:rPr kumimoji="1" lang="zh-CN" altLang="en-US"/>
              <a:t>信号来的时候触发，就这么简单，比如说咱们绘制可能是随时发起的对吧，封装成一个</a:t>
            </a:r>
            <a:r>
              <a:rPr kumimoji="1" lang="en-US" altLang="zh-CN"/>
              <a:t>runnable</a:t>
            </a:r>
            <a:r>
              <a:rPr kumimoji="1" lang="zh-CN" altLang="en-US"/>
              <a:t>丢给</a:t>
            </a:r>
            <a:r>
              <a:rPr kumimoji="1" lang="en-US" altLang="zh-CN"/>
              <a:t>choreographer</a:t>
            </a:r>
            <a:r>
              <a:rPr kumimoji="1" lang="zh-CN" altLang="en-US"/>
              <a:t>，然后下一个</a:t>
            </a:r>
            <a:r>
              <a:rPr kumimoji="1" lang="en-US" altLang="zh-CN"/>
              <a:t>vsync</a:t>
            </a:r>
            <a:r>
              <a:rPr kumimoji="1" lang="zh-CN" altLang="en-US"/>
              <a:t>信号来的时候处理消息，真正开始界面的重绘。</a:t>
            </a:r>
            <a:endParaRPr kumimoji="1" lang="en-US" altLang="zh-CN"/>
          </a:p>
          <a:p>
            <a:endParaRPr kumimoji="1" lang="en-US" altLang="zh-CN"/>
          </a:p>
          <a:p>
            <a:r>
              <a:rPr kumimoji="1" lang="zh-CN" altLang="en-US"/>
              <a:t>咱们这节课就跟大家讲讲这个</a:t>
            </a:r>
            <a:r>
              <a:rPr kumimoji="1" lang="en-US" altLang="zh-CN"/>
              <a:t>choreographer</a:t>
            </a:r>
            <a:r>
              <a:rPr kumimoji="1" lang="zh-CN" altLang="en-US"/>
              <a:t>是怎么实现这一点的</a:t>
            </a:r>
          </a:p>
        </p:txBody>
      </p:sp>
      <p:sp>
        <p:nvSpPr>
          <p:cNvPr id="4" name="灯片编号占位符 3"/>
          <p:cNvSpPr>
            <a:spLocks noGrp="1"/>
          </p:cNvSpPr>
          <p:nvPr>
            <p:ph type="sldNum" sz="quarter" idx="5"/>
          </p:nvPr>
        </p:nvSpPr>
        <p:spPr/>
        <p:txBody>
          <a:bodyPr/>
          <a:lstStyle/>
          <a:p>
            <a:fld id="{0338E12E-9536-EF44-871D-E3F769324791}" type="slidenum">
              <a:rPr lang="en-US" altLang="zh-CN"/>
              <a:t>6</a:t>
            </a:fld>
            <a:endParaRPr kumimoji="1" lang="zh-CN" altLang="en-US"/>
          </a:p>
        </p:txBody>
      </p:sp>
    </p:spTree>
    <p:extLst>
      <p:ext uri="{BB962C8B-B14F-4D97-AF65-F5344CB8AC3E}">
        <p14:creationId xmlns:p14="http://schemas.microsoft.com/office/powerpoint/2010/main" val="34349687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咱们就从</a:t>
            </a:r>
            <a:r>
              <a:rPr kumimoji="1" lang="en-US" altLang="zh-CN"/>
              <a:t>requestLayout</a:t>
            </a:r>
            <a:r>
              <a:rPr kumimoji="1" lang="zh-CN" altLang="en-US"/>
              <a:t>讲起吧，这个咱们比较熟，一般</a:t>
            </a:r>
            <a:r>
              <a:rPr kumimoji="1" lang="en-US" altLang="zh-CN"/>
              <a:t>view</a:t>
            </a:r>
            <a:r>
              <a:rPr kumimoji="1" lang="zh-CN" altLang="en-US"/>
              <a:t>的</a:t>
            </a:r>
            <a:r>
              <a:rPr kumimoji="1" lang="en-US" altLang="zh-CN"/>
              <a:t>requestLayout</a:t>
            </a:r>
            <a:r>
              <a:rPr kumimoji="1" lang="zh-CN" altLang="en-US"/>
              <a:t>最终都会调到</a:t>
            </a:r>
            <a:r>
              <a:rPr kumimoji="1" lang="en-US" altLang="zh-CN"/>
              <a:t>ViewRootImpl</a:t>
            </a:r>
            <a:r>
              <a:rPr kumimoji="1" lang="zh-CN" altLang="en-US"/>
              <a:t>的</a:t>
            </a:r>
            <a:r>
              <a:rPr kumimoji="1" lang="en-US" altLang="zh-CN"/>
              <a:t>requestLayout</a:t>
            </a:r>
            <a:r>
              <a:rPr kumimoji="1" lang="zh-CN" altLang="en-US"/>
              <a:t>，这又会调到</a:t>
            </a:r>
            <a:r>
              <a:rPr kumimoji="1" lang="en-US" altLang="zh-CN"/>
              <a:t>scheduleTraversal</a:t>
            </a:r>
            <a:r>
              <a:rPr kumimoji="1" lang="zh-CN" altLang="en-US"/>
              <a:t>，</a:t>
            </a:r>
            <a:endParaRPr kumimoji="1" lang="en-US" altLang="zh-CN"/>
          </a:p>
          <a:p>
            <a:endParaRPr kumimoji="1" lang="en-US" altLang="zh-CN"/>
          </a:p>
          <a:p>
            <a:r>
              <a:rPr kumimoji="1" lang="zh-CN" altLang="en-US"/>
              <a:t>这个</a:t>
            </a:r>
            <a:r>
              <a:rPr kumimoji="1" lang="en-US" altLang="zh-CN"/>
              <a:t>scheduleTraversals</a:t>
            </a:r>
            <a:r>
              <a:rPr kumimoji="1" lang="zh-CN" altLang="en-US"/>
              <a:t>比较简单，核心就是往</a:t>
            </a:r>
            <a:r>
              <a:rPr kumimoji="1" lang="en-US" altLang="zh-CN"/>
              <a:t>Choreographer</a:t>
            </a:r>
            <a:r>
              <a:rPr kumimoji="1" lang="zh-CN" altLang="en-US"/>
              <a:t>里</a:t>
            </a:r>
            <a:r>
              <a:rPr kumimoji="1" lang="en-US" altLang="zh-CN"/>
              <a:t>post</a:t>
            </a:r>
            <a:r>
              <a:rPr kumimoji="1" lang="zh-CN" altLang="en-US"/>
              <a:t>了一个</a:t>
            </a:r>
            <a:r>
              <a:rPr kumimoji="1" lang="en-US" altLang="zh-CN"/>
              <a:t>callback</a:t>
            </a:r>
            <a:r>
              <a:rPr kumimoji="1" lang="zh-CN" altLang="en-US"/>
              <a:t>。</a:t>
            </a:r>
            <a:endParaRPr kumimoji="1" lang="en-US" altLang="zh-CN"/>
          </a:p>
          <a:p>
            <a:endParaRPr kumimoji="1" lang="en-US" altLang="zh-CN"/>
          </a:p>
          <a:p>
            <a:r>
              <a:rPr kumimoji="1" lang="zh-CN" altLang="en-US"/>
              <a:t>这个</a:t>
            </a:r>
            <a:r>
              <a:rPr kumimoji="1" lang="en-US" altLang="zh-CN"/>
              <a:t>mChoreographer</a:t>
            </a:r>
            <a:r>
              <a:rPr kumimoji="1" lang="zh-CN" altLang="en-US"/>
              <a:t>是跟随</a:t>
            </a:r>
            <a:r>
              <a:rPr kumimoji="1" lang="en-US" altLang="zh-CN"/>
              <a:t>ViewRootImpl</a:t>
            </a:r>
            <a:r>
              <a:rPr kumimoji="1" lang="zh-CN" altLang="en-US"/>
              <a:t>一起初始化的，是个单例，咱们看他的</a:t>
            </a:r>
            <a:r>
              <a:rPr kumimoji="1" lang="en-US" altLang="zh-CN"/>
              <a:t>getInstance</a:t>
            </a:r>
            <a:r>
              <a:rPr kumimoji="1" lang="zh-CN" altLang="en-US"/>
              <a:t>函数，这个</a:t>
            </a:r>
            <a:r>
              <a:rPr kumimoji="1" lang="en-US" altLang="zh-CN"/>
              <a:t>sThreadInstance</a:t>
            </a:r>
            <a:r>
              <a:rPr kumimoji="1" lang="zh-CN" altLang="en-US"/>
              <a:t>是个</a:t>
            </a:r>
            <a:r>
              <a:rPr kumimoji="1" lang="en-US" altLang="zh-CN"/>
              <a:t>threadLocal</a:t>
            </a:r>
            <a:r>
              <a:rPr kumimoji="1" lang="zh-CN" altLang="en-US"/>
              <a:t>，所以</a:t>
            </a:r>
            <a:r>
              <a:rPr kumimoji="1" lang="en-US" altLang="zh-CN"/>
              <a:t>mChoreographer</a:t>
            </a:r>
            <a:r>
              <a:rPr kumimoji="1" lang="zh-CN" altLang="en-US"/>
              <a:t>相当于线程内的单例，在不同的线程这个</a:t>
            </a:r>
            <a:r>
              <a:rPr kumimoji="1" lang="en-US" altLang="zh-CN"/>
              <a:t>getInstance</a:t>
            </a:r>
            <a:r>
              <a:rPr kumimoji="1" lang="zh-CN" altLang="en-US"/>
              <a:t>返回的是不同的实例。也就是说</a:t>
            </a:r>
            <a:r>
              <a:rPr kumimoji="1" lang="en-US" altLang="zh-CN"/>
              <a:t>ViewRootImpl</a:t>
            </a:r>
            <a:r>
              <a:rPr kumimoji="1" lang="zh-CN" altLang="en-US"/>
              <a:t>在哪个线程，这个</a:t>
            </a:r>
            <a:r>
              <a:rPr kumimoji="1" lang="en-US" altLang="zh-CN"/>
              <a:t>choreogrpher</a:t>
            </a:r>
            <a:r>
              <a:rPr kumimoji="1" lang="zh-CN" altLang="en-US"/>
              <a:t>就在哪个线程。</a:t>
            </a:r>
            <a:endParaRPr kumimoji="1" lang="en-US" altLang="zh-CN"/>
          </a:p>
          <a:p>
            <a:endParaRPr kumimoji="1" lang="en-US" altLang="zh-CN"/>
          </a:p>
          <a:p>
            <a:r>
              <a:rPr kumimoji="1" lang="zh-CN" altLang="en-US"/>
              <a:t>这个咱们刚讲了，往</a:t>
            </a:r>
            <a:r>
              <a:rPr kumimoji="1" lang="en-US" altLang="zh-CN"/>
              <a:t>choreographer</a:t>
            </a:r>
            <a:r>
              <a:rPr kumimoji="1" lang="zh-CN" altLang="en-US"/>
              <a:t>里</a:t>
            </a:r>
            <a:r>
              <a:rPr kumimoji="1" lang="en-US" altLang="zh-CN"/>
              <a:t>post</a:t>
            </a:r>
            <a:r>
              <a:rPr kumimoji="1" lang="zh-CN" altLang="en-US"/>
              <a:t> </a:t>
            </a:r>
            <a:r>
              <a:rPr kumimoji="1" lang="en-US" altLang="zh-CN"/>
              <a:t>callback</a:t>
            </a:r>
            <a:r>
              <a:rPr kumimoji="1" lang="zh-CN" altLang="en-US"/>
              <a:t>，会在下一个</a:t>
            </a:r>
            <a:r>
              <a:rPr kumimoji="1" lang="en-US" altLang="zh-CN"/>
              <a:t>vsync</a:t>
            </a:r>
            <a:r>
              <a:rPr kumimoji="1" lang="zh-CN" altLang="en-US"/>
              <a:t>信号来的时候才执行。这个</a:t>
            </a:r>
            <a:r>
              <a:rPr kumimoji="1" lang="en-US" altLang="zh-CN"/>
              <a:t>callback</a:t>
            </a:r>
            <a:r>
              <a:rPr kumimoji="1" lang="zh-CN" altLang="en-US"/>
              <a:t>是干嘛的呢，其实就是</a:t>
            </a:r>
            <a:r>
              <a:rPr kumimoji="1" lang="en-US" altLang="zh-CN"/>
              <a:t>view</a:t>
            </a:r>
            <a:r>
              <a:rPr kumimoji="1" lang="zh-CN" altLang="en-US"/>
              <a:t>重绘。</a:t>
            </a:r>
            <a:endParaRPr kumimoji="1" lang="en-US" altLang="zh-CN"/>
          </a:p>
          <a:p>
            <a:endParaRPr kumimoji="1" lang="en-US" altLang="zh-CN"/>
          </a:p>
          <a:p>
            <a:r>
              <a:rPr kumimoji="1" lang="zh-CN" altLang="en-US"/>
              <a:t>注意一下，这个</a:t>
            </a:r>
            <a:r>
              <a:rPr kumimoji="1" lang="en-US" altLang="zh-CN"/>
              <a:t>postSyncBarrier</a:t>
            </a:r>
            <a:r>
              <a:rPr kumimoji="1" lang="zh-CN" altLang="en-US"/>
              <a:t>是干嘛的呢？这得介绍一下，这个其实是在消息队列里插了一个屏障，这个屏障后面的消息暂时不能执行，只有等到屏障撤了才可以继续执行，当然啊，这个只是针对同步消息的，对于异步消息就算有屏障也照样执行不误。这个机制有点像给消息分了个优先级，有些类型的消息很紧急，需要马上执行的，不能被消息队列里其它的普通消息给耽误了。比如说</a:t>
            </a:r>
            <a:r>
              <a:rPr kumimoji="1" lang="en-US" altLang="zh-CN"/>
              <a:t>vsync</a:t>
            </a:r>
            <a:r>
              <a:rPr kumimoji="1" lang="zh-CN" altLang="en-US"/>
              <a:t>的消息，这个要马上抓紧处理的呀，主线程里一堆其它的普通消息就先别处理了。等到这个</a:t>
            </a:r>
            <a:r>
              <a:rPr kumimoji="1" lang="en-US" altLang="zh-CN"/>
              <a:t>vsync</a:t>
            </a:r>
            <a:r>
              <a:rPr kumimoji="1" lang="zh-CN" altLang="en-US"/>
              <a:t>消息处理完了，再来处理其它的普通消息吧。</a:t>
            </a:r>
            <a:endParaRPr kumimoji="1" lang="en-US" altLang="zh-CN"/>
          </a:p>
          <a:p>
            <a:endParaRPr kumimoji="1" lang="en-US" altLang="zh-CN"/>
          </a:p>
          <a:p>
            <a:r>
              <a:rPr kumimoji="1" lang="zh-CN" altLang="en-US"/>
              <a:t>其实想想也是，有时候我们主线程的消息太多了，甚至都影响到这个界面重绘了，就算你每个消息不怎么耗时，但架不住消息多啊。所以界面要绘制的时候，这里只能上一个屏障，给这些消息挡一下。</a:t>
            </a:r>
            <a:r>
              <a:rPr kumimoji="1" lang="en-US" altLang="zh-CN"/>
              <a:t>vsync</a:t>
            </a:r>
            <a:r>
              <a:rPr kumimoji="1" lang="zh-CN" altLang="en-US"/>
              <a:t>信号来的时候，优先处理绘制任务，之后再解除屏障，处理其余的主线程的同步消息。</a:t>
            </a:r>
            <a:endParaRPr kumimoji="1" lang="en-US" altLang="zh-CN"/>
          </a:p>
          <a:p>
            <a:endParaRPr kumimoji="1" lang="en-US" altLang="zh-CN"/>
          </a:p>
          <a:p>
            <a:endParaRPr kumimoji="1" lang="en-US" altLang="zh-CN"/>
          </a:p>
        </p:txBody>
      </p:sp>
      <p:sp>
        <p:nvSpPr>
          <p:cNvPr id="4" name="灯片编号占位符 3"/>
          <p:cNvSpPr>
            <a:spLocks noGrp="1"/>
          </p:cNvSpPr>
          <p:nvPr>
            <p:ph type="sldNum" sz="quarter" idx="5"/>
          </p:nvPr>
        </p:nvSpPr>
        <p:spPr/>
        <p:txBody>
          <a:bodyPr/>
          <a:lstStyle/>
          <a:p>
            <a:fld id="{0338E12E-9536-EF44-871D-E3F769324791}" type="slidenum">
              <a:t>7</a:t>
            </a:fld>
            <a:endParaRPr kumimoji="1" lang="zh-CN" altLang="en-US"/>
          </a:p>
        </p:txBody>
      </p:sp>
    </p:spTree>
    <p:extLst>
      <p:ext uri="{BB962C8B-B14F-4D97-AF65-F5344CB8AC3E}">
        <p14:creationId xmlns:p14="http://schemas.microsoft.com/office/powerpoint/2010/main" val="15305062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关于这个</a:t>
            </a:r>
            <a:r>
              <a:rPr kumimoji="1" lang="en-US" altLang="zh-CN"/>
              <a:t>scheduleTraversal</a:t>
            </a:r>
            <a:r>
              <a:rPr kumimoji="1" lang="zh-CN" altLang="en-US"/>
              <a:t>，还有一点咱们得讲一下，咱们平时的</a:t>
            </a:r>
            <a:r>
              <a:rPr kumimoji="1" lang="en-US" altLang="zh-CN"/>
              <a:t>requestLayout</a:t>
            </a:r>
            <a:r>
              <a:rPr kumimoji="1" lang="zh-CN" altLang="en-US"/>
              <a:t>最终都会调到这个</a:t>
            </a:r>
            <a:r>
              <a:rPr kumimoji="1" lang="en-US" altLang="zh-CN"/>
              <a:t>scheduleTraversals</a:t>
            </a:r>
            <a:r>
              <a:rPr kumimoji="1" lang="zh-CN" altLang="en-US"/>
              <a:t>，假如你一口气调了</a:t>
            </a:r>
            <a:r>
              <a:rPr kumimoji="1" lang="en-US" altLang="zh-CN"/>
              <a:t>10</a:t>
            </a:r>
            <a:r>
              <a:rPr kumimoji="1" lang="zh-CN" altLang="en-US"/>
              <a:t>次</a:t>
            </a:r>
            <a:r>
              <a:rPr kumimoji="1" lang="en-US" altLang="zh-CN"/>
              <a:t>requestLayout</a:t>
            </a:r>
            <a:r>
              <a:rPr kumimoji="1" lang="zh-CN" altLang="en-US"/>
              <a:t>，那是不是意味着下次</a:t>
            </a:r>
            <a:r>
              <a:rPr kumimoji="1" lang="en-US" altLang="zh-CN"/>
              <a:t>vsync</a:t>
            </a:r>
            <a:r>
              <a:rPr kumimoji="1" lang="zh-CN" altLang="en-US"/>
              <a:t>信号来的时候，你得重绘</a:t>
            </a:r>
            <a:r>
              <a:rPr kumimoji="1" lang="en-US" altLang="zh-CN"/>
              <a:t>10</a:t>
            </a:r>
            <a:r>
              <a:rPr kumimoji="1" lang="zh-CN" altLang="en-US"/>
              <a:t>次呢？</a:t>
            </a:r>
            <a:endParaRPr kumimoji="1" lang="en-US" altLang="zh-CN"/>
          </a:p>
          <a:p>
            <a:endParaRPr kumimoji="1" lang="en-US" altLang="zh-CN"/>
          </a:p>
          <a:p>
            <a:r>
              <a:rPr kumimoji="1" lang="zh-CN" altLang="en-US"/>
              <a:t>当然不是了，</a:t>
            </a:r>
            <a:endParaRPr kumimoji="1" lang="en-US" altLang="zh-CN"/>
          </a:p>
          <a:p>
            <a:endParaRPr kumimoji="1" lang="en-US" altLang="zh-CN"/>
          </a:p>
          <a:p>
            <a:r>
              <a:rPr kumimoji="1" lang="zh-CN" altLang="en-US"/>
              <a:t>这个</a:t>
            </a:r>
            <a:r>
              <a:rPr kumimoji="1" lang="en-US" altLang="zh-CN"/>
              <a:t>scheduleTraversal</a:t>
            </a:r>
            <a:r>
              <a:rPr kumimoji="1" lang="zh-CN" altLang="en-US"/>
              <a:t>里有个</a:t>
            </a:r>
            <a:r>
              <a:rPr kumimoji="1" lang="en-US" altLang="zh-CN"/>
              <a:t>bool</a:t>
            </a:r>
            <a:r>
              <a:rPr kumimoji="1" lang="zh-CN" altLang="en-US"/>
              <a:t>变量做了防御，只有这个标志是</a:t>
            </a:r>
            <a:r>
              <a:rPr kumimoji="1" lang="en-US" altLang="zh-CN"/>
              <a:t>false</a:t>
            </a:r>
            <a:r>
              <a:rPr kumimoji="1" lang="zh-CN" altLang="en-US"/>
              <a:t>的时候才会</a:t>
            </a:r>
            <a:r>
              <a:rPr kumimoji="1" lang="en-US" altLang="zh-CN"/>
              <a:t>postCallback</a:t>
            </a:r>
            <a:r>
              <a:rPr kumimoji="1" lang="zh-CN" altLang="en-US"/>
              <a:t>。这里置为</a:t>
            </a:r>
            <a:r>
              <a:rPr kumimoji="1" lang="en-US" altLang="zh-CN"/>
              <a:t>true</a:t>
            </a:r>
            <a:r>
              <a:rPr kumimoji="1" lang="zh-CN" altLang="en-US"/>
              <a:t>了，哪里又重新置为</a:t>
            </a:r>
            <a:r>
              <a:rPr kumimoji="1" lang="en-US" altLang="zh-CN"/>
              <a:t>false</a:t>
            </a:r>
            <a:r>
              <a:rPr kumimoji="1" lang="zh-CN" altLang="en-US"/>
              <a:t>了呢？在</a:t>
            </a:r>
            <a:r>
              <a:rPr kumimoji="1" lang="en-US" altLang="zh-CN"/>
              <a:t>doTraversal</a:t>
            </a:r>
            <a:r>
              <a:rPr kumimoji="1" lang="zh-CN" altLang="en-US"/>
              <a:t>的时候，这个</a:t>
            </a:r>
            <a:r>
              <a:rPr kumimoji="1" lang="en-US" altLang="zh-CN"/>
              <a:t>doTraversal</a:t>
            </a:r>
            <a:r>
              <a:rPr kumimoji="1" lang="zh-CN" altLang="en-US"/>
              <a:t>就是上面那个</a:t>
            </a:r>
            <a:r>
              <a:rPr kumimoji="1" lang="en-US" altLang="zh-CN"/>
              <a:t>mTraversalRunnable</a:t>
            </a:r>
            <a:r>
              <a:rPr kumimoji="1" lang="zh-CN" altLang="en-US"/>
              <a:t>的</a:t>
            </a:r>
            <a:r>
              <a:rPr kumimoji="1" lang="en-US" altLang="zh-CN"/>
              <a:t>run</a:t>
            </a:r>
            <a:r>
              <a:rPr kumimoji="1" lang="zh-CN" altLang="en-US"/>
              <a:t>的时候调到的。也就是下一个</a:t>
            </a:r>
            <a:r>
              <a:rPr kumimoji="1" lang="en-US" altLang="zh-CN"/>
              <a:t>vsync</a:t>
            </a:r>
            <a:r>
              <a:rPr kumimoji="1" lang="zh-CN" altLang="en-US"/>
              <a:t>信号来的时候调</a:t>
            </a:r>
            <a:r>
              <a:rPr kumimoji="1" lang="en-US" altLang="zh-CN"/>
              <a:t>callback</a:t>
            </a:r>
            <a:r>
              <a:rPr kumimoji="1" lang="zh-CN" altLang="en-US"/>
              <a:t>的时候重置的。</a:t>
            </a:r>
            <a:endParaRPr kumimoji="1" lang="en-US" altLang="zh-CN"/>
          </a:p>
          <a:p>
            <a:endParaRPr kumimoji="1" lang="en-US" altLang="zh-CN"/>
          </a:p>
          <a:p>
            <a:r>
              <a:rPr kumimoji="1" lang="zh-CN" altLang="en-US"/>
              <a:t>这个大家可以理解了吧，就是说一个</a:t>
            </a:r>
            <a:r>
              <a:rPr kumimoji="1" lang="en-US" altLang="zh-CN"/>
              <a:t>vsync</a:t>
            </a:r>
            <a:r>
              <a:rPr kumimoji="1" lang="zh-CN" altLang="en-US"/>
              <a:t>信号周期内，只要绘制一次就行了。</a:t>
            </a:r>
          </a:p>
        </p:txBody>
      </p:sp>
      <p:sp>
        <p:nvSpPr>
          <p:cNvPr id="4" name="灯片编号占位符 3"/>
          <p:cNvSpPr>
            <a:spLocks noGrp="1"/>
          </p:cNvSpPr>
          <p:nvPr>
            <p:ph type="sldNum" sz="quarter" idx="5"/>
          </p:nvPr>
        </p:nvSpPr>
        <p:spPr/>
        <p:txBody>
          <a:bodyPr/>
          <a:lstStyle/>
          <a:p>
            <a:fld id="{0338E12E-9536-EF44-871D-E3F769324791}" type="slidenum">
              <a:t>8</a:t>
            </a:fld>
            <a:endParaRPr kumimoji="1" lang="zh-CN" altLang="en-US"/>
          </a:p>
        </p:txBody>
      </p:sp>
    </p:spTree>
    <p:extLst>
      <p:ext uri="{BB962C8B-B14F-4D97-AF65-F5344CB8AC3E}">
        <p14:creationId xmlns:p14="http://schemas.microsoft.com/office/powerpoint/2010/main" val="8909728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咱们来看一下，这个</a:t>
            </a:r>
            <a:r>
              <a:rPr kumimoji="1" lang="en-US" altLang="zh-CN"/>
              <a:t>callback</a:t>
            </a:r>
            <a:r>
              <a:rPr kumimoji="1" lang="zh-CN" altLang="en-US"/>
              <a:t>是怎么加到</a:t>
            </a:r>
            <a:r>
              <a:rPr kumimoji="1" lang="en-US" altLang="zh-CN"/>
              <a:t>choreographer</a:t>
            </a:r>
            <a:r>
              <a:rPr kumimoji="1" lang="zh-CN" altLang="en-US"/>
              <a:t>里面的？</a:t>
            </a:r>
            <a:endParaRPr kumimoji="1" lang="en-US" altLang="zh-CN"/>
          </a:p>
          <a:p>
            <a:r>
              <a:rPr kumimoji="1" lang="zh-CN" altLang="en-US"/>
              <a:t>这个</a:t>
            </a:r>
            <a:r>
              <a:rPr kumimoji="1" lang="en-US" altLang="zh-CN"/>
              <a:t>mCallbackQueues</a:t>
            </a:r>
            <a:r>
              <a:rPr kumimoji="1" lang="zh-CN" altLang="en-US"/>
              <a:t>是个数组，数组的每个元素都是一个</a:t>
            </a:r>
            <a:r>
              <a:rPr kumimoji="1" lang="en-US" altLang="zh-CN"/>
              <a:t>Callback</a:t>
            </a:r>
            <a:r>
              <a:rPr kumimoji="1" lang="zh-CN" altLang="en-US"/>
              <a:t>的单链表，这儿添加</a:t>
            </a:r>
            <a:r>
              <a:rPr kumimoji="1" lang="en-US" altLang="zh-CN"/>
              <a:t>callback</a:t>
            </a:r>
            <a:r>
              <a:rPr kumimoji="1" lang="zh-CN" altLang="en-US"/>
              <a:t>，一方面要根据</a:t>
            </a:r>
            <a:r>
              <a:rPr kumimoji="1" lang="en-US" altLang="zh-CN"/>
              <a:t>callback</a:t>
            </a:r>
            <a:r>
              <a:rPr kumimoji="1" lang="zh-CN" altLang="en-US"/>
              <a:t>的类型对号入座，另一方面要根据这个</a:t>
            </a:r>
            <a:r>
              <a:rPr kumimoji="1" lang="en-US" altLang="zh-CN"/>
              <a:t>callback</a:t>
            </a:r>
            <a:r>
              <a:rPr kumimoji="1" lang="zh-CN" altLang="en-US"/>
              <a:t>执行的事件排序，越是马上要发生的</a:t>
            </a:r>
            <a:r>
              <a:rPr kumimoji="1" lang="en-US" altLang="zh-CN"/>
              <a:t>callback</a:t>
            </a:r>
            <a:r>
              <a:rPr kumimoji="1" lang="zh-CN" altLang="en-US"/>
              <a:t>越是要放在链表的前面。放好了之后，就等着被调到吧。</a:t>
            </a:r>
            <a:endParaRPr kumimoji="1" lang="en-US" altLang="zh-CN"/>
          </a:p>
          <a:p>
            <a:endParaRPr kumimoji="1" lang="en-US" altLang="zh-CN"/>
          </a:p>
          <a:p>
            <a:r>
              <a:rPr kumimoji="1" lang="zh-CN" altLang="en-US"/>
              <a:t>这个</a:t>
            </a:r>
            <a:r>
              <a:rPr kumimoji="1" lang="en-US" altLang="zh-CN"/>
              <a:t>scheduleFrameLocked</a:t>
            </a:r>
            <a:r>
              <a:rPr kumimoji="1" lang="zh-CN" altLang="en-US"/>
              <a:t>呢，</a:t>
            </a:r>
            <a:endParaRPr kumimoji="1" lang="en-US" altLang="zh-CN"/>
          </a:p>
          <a:p>
            <a:r>
              <a:rPr kumimoji="1" lang="zh-CN" altLang="en-US"/>
              <a:t>如果当前线程就是</a:t>
            </a:r>
            <a:r>
              <a:rPr kumimoji="1" lang="en-US" altLang="zh-CN"/>
              <a:t>choreographer</a:t>
            </a:r>
            <a:r>
              <a:rPr kumimoji="1" lang="zh-CN" altLang="en-US"/>
              <a:t>的工作线程，就会直接调到</a:t>
            </a:r>
            <a:r>
              <a:rPr kumimoji="1" lang="en-US" altLang="zh-CN"/>
              <a:t>scheduleVsyncLocked</a:t>
            </a:r>
            <a:r>
              <a:rPr kumimoji="1" lang="zh-CN" altLang="en-US"/>
              <a:t>，</a:t>
            </a:r>
            <a:endParaRPr kumimoji="1" lang="en-US" altLang="zh-CN"/>
          </a:p>
          <a:p>
            <a:r>
              <a:rPr kumimoji="1" lang="zh-CN" altLang="en-US"/>
              <a:t>否则紧急发一个消息插到消息队列头部，执行这个</a:t>
            </a:r>
            <a:r>
              <a:rPr kumimoji="1" lang="en-US" altLang="zh-CN"/>
              <a:t>schedleVsyncLocked</a:t>
            </a:r>
          </a:p>
          <a:p>
            <a:r>
              <a:rPr kumimoji="1" lang="zh-CN" altLang="en-US"/>
              <a:t>这个为什么那么紧急呢？因为这是向</a:t>
            </a:r>
            <a:r>
              <a:rPr kumimoji="1" lang="en-US" altLang="zh-CN"/>
              <a:t>SurfaceFlinger</a:t>
            </a:r>
            <a:r>
              <a:rPr kumimoji="1" lang="zh-CN" altLang="en-US"/>
              <a:t>表示，咱们要接收下一个</a:t>
            </a:r>
            <a:r>
              <a:rPr kumimoji="1" lang="en-US" altLang="zh-CN"/>
              <a:t>vsync</a:t>
            </a:r>
            <a:r>
              <a:rPr kumimoji="1" lang="zh-CN" altLang="en-US"/>
              <a:t>信号，这个当然要抓紧了，不然错过了怎么办？</a:t>
            </a:r>
          </a:p>
          <a:p>
            <a:endParaRPr kumimoji="1" lang="zh-CN" altLang="en-US"/>
          </a:p>
        </p:txBody>
      </p:sp>
      <p:sp>
        <p:nvSpPr>
          <p:cNvPr id="4" name="灯片编号占位符 3"/>
          <p:cNvSpPr>
            <a:spLocks noGrp="1"/>
          </p:cNvSpPr>
          <p:nvPr>
            <p:ph type="sldNum" sz="quarter" idx="5"/>
          </p:nvPr>
        </p:nvSpPr>
        <p:spPr/>
        <p:txBody>
          <a:bodyPr/>
          <a:lstStyle/>
          <a:p>
            <a:fld id="{0338E12E-9536-EF44-871D-E3F769324791}" type="slidenum">
              <a:rPr lang="en-US" altLang="zh-CN"/>
              <a:t>9</a:t>
            </a:fld>
            <a:endParaRPr kumimoji="1" lang="zh-CN" altLang="en-US"/>
          </a:p>
        </p:txBody>
      </p:sp>
    </p:spTree>
    <p:extLst>
      <p:ext uri="{BB962C8B-B14F-4D97-AF65-F5344CB8AC3E}">
        <p14:creationId xmlns:p14="http://schemas.microsoft.com/office/powerpoint/2010/main" val="37788933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dirty="0"/>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单击此处编辑母版副标题样式</a:t>
            </a:r>
            <a:endParaRPr lang="en-US" dirty="0"/>
          </a:p>
        </p:txBody>
      </p:sp>
      <p:sp>
        <p:nvSpPr>
          <p:cNvPr id="4" name="Date Placeholder 3"/>
          <p:cNvSpPr>
            <a:spLocks noGrp="1"/>
          </p:cNvSpPr>
          <p:nvPr>
            <p:ph type="dt" sz="half" idx="10"/>
          </p:nvPr>
        </p:nvSpPr>
        <p:spPr/>
        <p:txBody>
          <a:bodyPr/>
          <a:lstStyle/>
          <a:p>
            <a:fld id="{0F506A69-F46A-524A-9911-C694009D6577}" type="datetimeFigureOut">
              <a:t>2019/3/21</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330FB7E4-EA53-5746-834F-13E8634B08E2}" type="slidenum">
              <a:t>‹#›</a:t>
            </a:fld>
            <a:endParaRPr kumimoji="1" lang="zh-CN" altLang="en-US"/>
          </a:p>
        </p:txBody>
      </p:sp>
    </p:spTree>
    <p:extLst>
      <p:ext uri="{BB962C8B-B14F-4D97-AF65-F5344CB8AC3E}">
        <p14:creationId xmlns:p14="http://schemas.microsoft.com/office/powerpoint/2010/main" val="3526817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dirty="0"/>
              <a:t>单击此处编辑母版文本样式
二级
三级
四级
五级</a:t>
            </a:r>
            <a:endParaRPr lang="en-US" dirty="0"/>
          </a:p>
        </p:txBody>
      </p:sp>
      <p:sp>
        <p:nvSpPr>
          <p:cNvPr id="4" name="Date Placeholder 3"/>
          <p:cNvSpPr>
            <a:spLocks noGrp="1"/>
          </p:cNvSpPr>
          <p:nvPr>
            <p:ph type="dt" sz="half" idx="10"/>
          </p:nvPr>
        </p:nvSpPr>
        <p:spPr/>
        <p:txBody>
          <a:bodyPr/>
          <a:lstStyle/>
          <a:p>
            <a:fld id="{0F506A69-F46A-524A-9911-C694009D6577}" type="datetimeFigureOut">
              <a:t>2019/3/21</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330FB7E4-EA53-5746-834F-13E8634B08E2}" type="slidenum">
              <a:t>‹#›</a:t>
            </a:fld>
            <a:endParaRPr kumimoji="1" lang="zh-CN" altLang="en-US"/>
          </a:p>
        </p:txBody>
      </p:sp>
    </p:spTree>
    <p:extLst>
      <p:ext uri="{BB962C8B-B14F-4D97-AF65-F5344CB8AC3E}">
        <p14:creationId xmlns:p14="http://schemas.microsoft.com/office/powerpoint/2010/main" val="712848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dirty="0"/>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dirty="0"/>
              <a:t>单击此处编辑母版文本样式
二级
三级
四级
五级</a:t>
            </a:r>
            <a:endParaRPr lang="en-US" dirty="0"/>
          </a:p>
        </p:txBody>
      </p:sp>
      <p:sp>
        <p:nvSpPr>
          <p:cNvPr id="4" name="Date Placeholder 3"/>
          <p:cNvSpPr>
            <a:spLocks noGrp="1"/>
          </p:cNvSpPr>
          <p:nvPr>
            <p:ph type="dt" sz="half" idx="10"/>
          </p:nvPr>
        </p:nvSpPr>
        <p:spPr/>
        <p:txBody>
          <a:bodyPr/>
          <a:lstStyle/>
          <a:p>
            <a:fld id="{0F506A69-F46A-524A-9911-C694009D6577}" type="datetimeFigureOut">
              <a:t>2019/3/21</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330FB7E4-EA53-5746-834F-13E8634B08E2}" type="slidenum">
              <a:t>‹#›</a:t>
            </a:fld>
            <a:endParaRPr kumimoji="1" lang="zh-CN" altLang="en-US"/>
          </a:p>
        </p:txBody>
      </p:sp>
    </p:spTree>
    <p:extLst>
      <p:ext uri="{BB962C8B-B14F-4D97-AF65-F5344CB8AC3E}">
        <p14:creationId xmlns:p14="http://schemas.microsoft.com/office/powerpoint/2010/main" val="565238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单击此处编辑母版标题样式</a:t>
            </a:r>
            <a:endParaRPr lang="en-US" dirty="0"/>
          </a:p>
        </p:txBody>
      </p:sp>
      <p:sp>
        <p:nvSpPr>
          <p:cNvPr id="3" name="Content Placeholder 2"/>
          <p:cNvSpPr>
            <a:spLocks noGrp="1"/>
          </p:cNvSpPr>
          <p:nvPr>
            <p:ph idx="1"/>
          </p:nvPr>
        </p:nvSpPr>
        <p:spPr/>
        <p:txBody>
          <a:bodyPr/>
          <a:lstStyle/>
          <a:p>
            <a:pPr lvl="0"/>
            <a:r>
              <a:rPr lang="zh-CN" altLang="en-US" dirty="0"/>
              <a:t>单击此处编辑母版文本样式
二级
三级
四级
五级</a:t>
            </a:r>
            <a:endParaRPr lang="en-US" dirty="0"/>
          </a:p>
        </p:txBody>
      </p:sp>
      <p:sp>
        <p:nvSpPr>
          <p:cNvPr id="4" name="Date Placeholder 3"/>
          <p:cNvSpPr>
            <a:spLocks noGrp="1"/>
          </p:cNvSpPr>
          <p:nvPr>
            <p:ph type="dt" sz="half" idx="10"/>
          </p:nvPr>
        </p:nvSpPr>
        <p:spPr/>
        <p:txBody>
          <a:bodyPr/>
          <a:lstStyle/>
          <a:p>
            <a:fld id="{0F506A69-F46A-524A-9911-C694009D6577}" type="datetimeFigureOut">
              <a:t>2019/3/21</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330FB7E4-EA53-5746-834F-13E8634B08E2}" type="slidenum">
              <a:t>‹#›</a:t>
            </a:fld>
            <a:endParaRPr kumimoji="1" lang="zh-CN" altLang="en-US"/>
          </a:p>
        </p:txBody>
      </p:sp>
    </p:spTree>
    <p:extLst>
      <p:ext uri="{BB962C8B-B14F-4D97-AF65-F5344CB8AC3E}">
        <p14:creationId xmlns:p14="http://schemas.microsoft.com/office/powerpoint/2010/main" val="1418005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dirty="0"/>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dirty="0"/>
              <a:t>单击此处编辑母版文本样式
二级
三级
四级
五级</a:t>
            </a:r>
            <a:endParaRPr lang="en-US" dirty="0"/>
          </a:p>
        </p:txBody>
      </p:sp>
      <p:sp>
        <p:nvSpPr>
          <p:cNvPr id="4" name="Date Placeholder 3"/>
          <p:cNvSpPr>
            <a:spLocks noGrp="1"/>
          </p:cNvSpPr>
          <p:nvPr>
            <p:ph type="dt" sz="half" idx="10"/>
          </p:nvPr>
        </p:nvSpPr>
        <p:spPr/>
        <p:txBody>
          <a:bodyPr/>
          <a:lstStyle/>
          <a:p>
            <a:fld id="{0F506A69-F46A-524A-9911-C694009D6577}" type="datetimeFigureOut">
              <a:t>2019/3/21</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330FB7E4-EA53-5746-834F-13E8634B08E2}" type="slidenum">
              <a:t>‹#›</a:t>
            </a:fld>
            <a:endParaRPr kumimoji="1" lang="zh-CN" altLang="en-US"/>
          </a:p>
        </p:txBody>
      </p:sp>
    </p:spTree>
    <p:extLst>
      <p:ext uri="{BB962C8B-B14F-4D97-AF65-F5344CB8AC3E}">
        <p14:creationId xmlns:p14="http://schemas.microsoft.com/office/powerpoint/2010/main" val="4061580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dirty="0"/>
              <a:t>单击此处编辑母版文本样式
二级
三级
四级
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dirty="0"/>
              <a:t>单击此处编辑母版文本样式
二级
三级
四级
五级</a:t>
            </a:r>
            <a:endParaRPr lang="en-US" dirty="0"/>
          </a:p>
        </p:txBody>
      </p:sp>
      <p:sp>
        <p:nvSpPr>
          <p:cNvPr id="5" name="Date Placeholder 4"/>
          <p:cNvSpPr>
            <a:spLocks noGrp="1"/>
          </p:cNvSpPr>
          <p:nvPr>
            <p:ph type="dt" sz="half" idx="10"/>
          </p:nvPr>
        </p:nvSpPr>
        <p:spPr/>
        <p:txBody>
          <a:bodyPr/>
          <a:lstStyle/>
          <a:p>
            <a:fld id="{0F506A69-F46A-524A-9911-C694009D6577}" type="datetimeFigureOut">
              <a:t>2019/3/21</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330FB7E4-EA53-5746-834F-13E8634B08E2}" type="slidenum">
              <a:t>‹#›</a:t>
            </a:fld>
            <a:endParaRPr kumimoji="1" lang="zh-CN" altLang="en-US"/>
          </a:p>
        </p:txBody>
      </p:sp>
    </p:spTree>
    <p:extLst>
      <p:ext uri="{BB962C8B-B14F-4D97-AF65-F5344CB8AC3E}">
        <p14:creationId xmlns:p14="http://schemas.microsoft.com/office/powerpoint/2010/main" val="292222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单击此处编辑母版文本样式
二级
三级
四级
五级</a:t>
            </a:r>
            <a:endParaRPr lang="en-US" dirty="0"/>
          </a:p>
        </p:txBody>
      </p:sp>
      <p:sp>
        <p:nvSpPr>
          <p:cNvPr id="4" name="Content Placeholder 3"/>
          <p:cNvSpPr>
            <a:spLocks noGrp="1"/>
          </p:cNvSpPr>
          <p:nvPr>
            <p:ph sz="half" idx="2"/>
          </p:nvPr>
        </p:nvSpPr>
        <p:spPr>
          <a:xfrm>
            <a:off x="629842" y="1878806"/>
            <a:ext cx="3868340" cy="2763441"/>
          </a:xfrm>
        </p:spPr>
        <p:txBody>
          <a:bodyPr/>
          <a:lstStyle/>
          <a:p>
            <a:pPr lvl="0"/>
            <a:r>
              <a:rPr lang="zh-CN" altLang="en-US" dirty="0"/>
              <a:t>单击此处编辑母版文本样式
二级
三级
四级
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单击此处编辑母版文本样式
二级
三级
四级
五级</a:t>
            </a:r>
            <a:endParaRPr lang="en-US" dirty="0"/>
          </a:p>
        </p:txBody>
      </p:sp>
      <p:sp>
        <p:nvSpPr>
          <p:cNvPr id="6" name="Content Placeholder 5"/>
          <p:cNvSpPr>
            <a:spLocks noGrp="1"/>
          </p:cNvSpPr>
          <p:nvPr>
            <p:ph sz="quarter" idx="4"/>
          </p:nvPr>
        </p:nvSpPr>
        <p:spPr>
          <a:xfrm>
            <a:off x="4629150" y="1878806"/>
            <a:ext cx="3887391" cy="2763441"/>
          </a:xfrm>
        </p:spPr>
        <p:txBody>
          <a:bodyPr/>
          <a:lstStyle/>
          <a:p>
            <a:pPr lvl="0"/>
            <a:r>
              <a:rPr lang="zh-CN" altLang="en-US" dirty="0"/>
              <a:t>单击此处编辑母版文本样式
二级
三级
四级
五级</a:t>
            </a:r>
            <a:endParaRPr lang="en-US" dirty="0"/>
          </a:p>
        </p:txBody>
      </p:sp>
      <p:sp>
        <p:nvSpPr>
          <p:cNvPr id="7" name="Date Placeholder 6"/>
          <p:cNvSpPr>
            <a:spLocks noGrp="1"/>
          </p:cNvSpPr>
          <p:nvPr>
            <p:ph type="dt" sz="half" idx="10"/>
          </p:nvPr>
        </p:nvSpPr>
        <p:spPr/>
        <p:txBody>
          <a:bodyPr/>
          <a:lstStyle/>
          <a:p>
            <a:fld id="{0F506A69-F46A-524A-9911-C694009D6577}" type="datetimeFigureOut">
              <a:t>2019/3/21</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330FB7E4-EA53-5746-834F-13E8634B08E2}" type="slidenum">
              <a:t>‹#›</a:t>
            </a:fld>
            <a:endParaRPr kumimoji="1" lang="zh-CN" altLang="en-US"/>
          </a:p>
        </p:txBody>
      </p:sp>
    </p:spTree>
    <p:extLst>
      <p:ext uri="{BB962C8B-B14F-4D97-AF65-F5344CB8AC3E}">
        <p14:creationId xmlns:p14="http://schemas.microsoft.com/office/powerpoint/2010/main" val="938480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单击此处编辑母版标题样式</a:t>
            </a:r>
            <a:endParaRPr lang="en-US" dirty="0"/>
          </a:p>
        </p:txBody>
      </p:sp>
      <p:sp>
        <p:nvSpPr>
          <p:cNvPr id="3" name="Date Placeholder 2"/>
          <p:cNvSpPr>
            <a:spLocks noGrp="1"/>
          </p:cNvSpPr>
          <p:nvPr>
            <p:ph type="dt" sz="half" idx="10"/>
          </p:nvPr>
        </p:nvSpPr>
        <p:spPr/>
        <p:txBody>
          <a:bodyPr/>
          <a:lstStyle/>
          <a:p>
            <a:fld id="{0F506A69-F46A-524A-9911-C694009D6577}" type="datetimeFigureOut">
              <a:t>2019/3/21</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330FB7E4-EA53-5746-834F-13E8634B08E2}" type="slidenum">
              <a:t>‹#›</a:t>
            </a:fld>
            <a:endParaRPr kumimoji="1" lang="zh-CN" altLang="en-US"/>
          </a:p>
        </p:txBody>
      </p:sp>
    </p:spTree>
    <p:extLst>
      <p:ext uri="{BB962C8B-B14F-4D97-AF65-F5344CB8AC3E}">
        <p14:creationId xmlns:p14="http://schemas.microsoft.com/office/powerpoint/2010/main" val="625975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506A69-F46A-524A-9911-C694009D6577}" type="datetimeFigureOut">
              <a:t>2019/3/21</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330FB7E4-EA53-5746-834F-13E8634B08E2}" type="slidenum">
              <a:t>‹#›</a:t>
            </a:fld>
            <a:endParaRPr kumimoji="1" lang="zh-CN" altLang="en-US"/>
          </a:p>
        </p:txBody>
      </p:sp>
    </p:spTree>
    <p:extLst>
      <p:ext uri="{BB962C8B-B14F-4D97-AF65-F5344CB8AC3E}">
        <p14:creationId xmlns:p14="http://schemas.microsoft.com/office/powerpoint/2010/main" val="2145360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dirty="0"/>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dirty="0"/>
              <a:t>单击此处编辑母版文本样式
二级
三级
四级
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dirty="0"/>
              <a:t>单击此处编辑母版文本样式
二级
三级
四级
五级</a:t>
            </a:r>
            <a:endParaRPr lang="en-US" dirty="0"/>
          </a:p>
        </p:txBody>
      </p:sp>
      <p:sp>
        <p:nvSpPr>
          <p:cNvPr id="5" name="Date Placeholder 4"/>
          <p:cNvSpPr>
            <a:spLocks noGrp="1"/>
          </p:cNvSpPr>
          <p:nvPr>
            <p:ph type="dt" sz="half" idx="10"/>
          </p:nvPr>
        </p:nvSpPr>
        <p:spPr/>
        <p:txBody>
          <a:bodyPr/>
          <a:lstStyle/>
          <a:p>
            <a:fld id="{0F506A69-F46A-524A-9911-C694009D6577}" type="datetimeFigureOut">
              <a:t>2019/3/21</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330FB7E4-EA53-5746-834F-13E8634B08E2}" type="slidenum">
              <a:t>‹#›</a:t>
            </a:fld>
            <a:endParaRPr kumimoji="1" lang="zh-CN" altLang="en-US"/>
          </a:p>
        </p:txBody>
      </p:sp>
    </p:spTree>
    <p:extLst>
      <p:ext uri="{BB962C8B-B14F-4D97-AF65-F5344CB8AC3E}">
        <p14:creationId xmlns:p14="http://schemas.microsoft.com/office/powerpoint/2010/main" val="1585993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dirty="0"/>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dirty="0"/>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dirty="0"/>
              <a:t>单击此处编辑母版文本样式
二级
三级
四级
五级</a:t>
            </a:r>
            <a:endParaRPr lang="en-US" dirty="0"/>
          </a:p>
        </p:txBody>
      </p:sp>
      <p:sp>
        <p:nvSpPr>
          <p:cNvPr id="5" name="Date Placeholder 4"/>
          <p:cNvSpPr>
            <a:spLocks noGrp="1"/>
          </p:cNvSpPr>
          <p:nvPr>
            <p:ph type="dt" sz="half" idx="10"/>
          </p:nvPr>
        </p:nvSpPr>
        <p:spPr/>
        <p:txBody>
          <a:bodyPr/>
          <a:lstStyle/>
          <a:p>
            <a:fld id="{0F506A69-F46A-524A-9911-C694009D6577}" type="datetimeFigureOut">
              <a:t>2019/3/21</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330FB7E4-EA53-5746-834F-13E8634B08E2}" type="slidenum">
              <a:t>‹#›</a:t>
            </a:fld>
            <a:endParaRPr kumimoji="1" lang="zh-CN" altLang="en-US"/>
          </a:p>
        </p:txBody>
      </p:sp>
    </p:spTree>
    <p:extLst>
      <p:ext uri="{BB962C8B-B14F-4D97-AF65-F5344CB8AC3E}">
        <p14:creationId xmlns:p14="http://schemas.microsoft.com/office/powerpoint/2010/main" val="3684049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dirty="0"/>
              <a:t>单击此处编辑母版文本样式
二级
三级
四级
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0F506A69-F46A-524A-9911-C694009D6577}" type="datetimeFigureOut">
              <a:t>2019/3/21</a:t>
            </a:fld>
            <a:endParaRPr kumimoji="1"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330FB7E4-EA53-5746-834F-13E8634B08E2}" type="slidenum">
              <a:t>‹#›</a:t>
            </a:fld>
            <a:endParaRPr kumimoji="1" lang="zh-CN" altLang="en-US"/>
          </a:p>
        </p:txBody>
      </p:sp>
    </p:spTree>
    <p:extLst>
      <p:ext uri="{BB962C8B-B14F-4D97-AF65-F5344CB8AC3E}">
        <p14:creationId xmlns:p14="http://schemas.microsoft.com/office/powerpoint/2010/main" val="35179624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D2D4D9-AA77-8B43-915D-F7CEE67EF8AB}"/>
              </a:ext>
            </a:extLst>
          </p:cNvPr>
          <p:cNvSpPr>
            <a:spLocks noGrp="1"/>
          </p:cNvSpPr>
          <p:nvPr>
            <p:ph type="ctrTitle"/>
          </p:nvPr>
        </p:nvSpPr>
        <p:spPr>
          <a:xfrm>
            <a:off x="1143000" y="2274029"/>
            <a:ext cx="6858000" cy="595442"/>
          </a:xfrm>
        </p:spPr>
        <p:txBody>
          <a:bodyPr anchor="ctr">
            <a:normAutofit/>
          </a:bodyPr>
          <a:lstStyle/>
          <a:p>
            <a:r>
              <a:rPr kumimoji="1" lang="zh-CN" altLang="en-US" sz="3000" b="1">
                <a:solidFill>
                  <a:srgbClr val="C00000"/>
                </a:solidFill>
                <a:latin typeface="Microsoft YaHei" panose="020B0503020204020204" pitchFamily="34" charset="-122"/>
                <a:ea typeface="Microsoft YaHei" panose="020B0503020204020204" pitchFamily="34" charset="-122"/>
              </a:rPr>
              <a:t>说说</a:t>
            </a:r>
            <a:r>
              <a:rPr kumimoji="1" lang="en-US" altLang="zh-CN" sz="3000" b="1">
                <a:solidFill>
                  <a:srgbClr val="C00000"/>
                </a:solidFill>
                <a:latin typeface="Microsoft YaHei" panose="020B0503020204020204" pitchFamily="34" charset="-122"/>
                <a:ea typeface="Microsoft YaHei" panose="020B0503020204020204" pitchFamily="34" charset="-122"/>
              </a:rPr>
              <a:t>Android</a:t>
            </a:r>
            <a:r>
              <a:rPr kumimoji="1" lang="zh-CN" altLang="en-US" sz="3000" b="1">
                <a:solidFill>
                  <a:srgbClr val="C00000"/>
                </a:solidFill>
                <a:latin typeface="Microsoft YaHei" panose="020B0503020204020204" pitchFamily="34" charset="-122"/>
                <a:ea typeface="Microsoft YaHei" panose="020B0503020204020204" pitchFamily="34" charset="-122"/>
              </a:rPr>
              <a:t>屏幕刷新的机制</a:t>
            </a:r>
          </a:p>
        </p:txBody>
      </p:sp>
    </p:spTree>
    <p:extLst>
      <p:ext uri="{BB962C8B-B14F-4D97-AF65-F5344CB8AC3E}">
        <p14:creationId xmlns:p14="http://schemas.microsoft.com/office/powerpoint/2010/main" val="4123382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4702FC33-2BD0-7746-9F6E-ECCC58CC8446}"/>
              </a:ext>
            </a:extLst>
          </p:cNvPr>
          <p:cNvSpPr/>
          <p:nvPr/>
        </p:nvSpPr>
        <p:spPr>
          <a:xfrm>
            <a:off x="154379" y="555814"/>
            <a:ext cx="8835242" cy="4031873"/>
          </a:xfrm>
          <a:prstGeom prst="rect">
            <a:avLst/>
          </a:prstGeom>
          <a:ln w="22225">
            <a:solidFill>
              <a:srgbClr val="C00000"/>
            </a:solidFill>
            <a:prstDash val="dash"/>
          </a:ln>
        </p:spPr>
        <p:txBody>
          <a:bodyPr wrap="square">
            <a:spAutoFit/>
          </a:bodyPr>
          <a:lstStyle/>
          <a:p>
            <a:r>
              <a:rPr lang="en-US" altLang="zh-CN" sz="1600">
                <a:solidFill>
                  <a:srgbClr val="CC7832"/>
                </a:solidFill>
                <a:effectLst/>
                <a:latin typeface="Microsoft YaHei" panose="020B0503020204020204" pitchFamily="34" charset="-122"/>
                <a:ea typeface="Microsoft YaHei" panose="020B0503020204020204" pitchFamily="34" charset="-122"/>
              </a:rPr>
              <a:t>class </a:t>
            </a:r>
            <a:r>
              <a:rPr lang="en-US" altLang="zh-CN" sz="1600">
                <a:latin typeface="Microsoft YaHei" panose="020B0503020204020204" pitchFamily="34" charset="-122"/>
                <a:ea typeface="Microsoft YaHei" panose="020B0503020204020204" pitchFamily="34" charset="-122"/>
              </a:rPr>
              <a:t>FrameDisplayEventReceiver </a:t>
            </a:r>
            <a:r>
              <a:rPr lang="en-US" altLang="zh-CN" sz="1600">
                <a:solidFill>
                  <a:srgbClr val="CC7832"/>
                </a:solidFill>
                <a:effectLst/>
                <a:latin typeface="Microsoft YaHei" panose="020B0503020204020204" pitchFamily="34" charset="-122"/>
                <a:ea typeface="Microsoft YaHei" panose="020B0503020204020204" pitchFamily="34" charset="-122"/>
              </a:rPr>
              <a:t>extends </a:t>
            </a:r>
            <a:r>
              <a:rPr lang="en-US" altLang="zh-CN" sz="1600">
                <a:latin typeface="Microsoft YaHei" panose="020B0503020204020204" pitchFamily="34" charset="-122"/>
                <a:ea typeface="Microsoft YaHei" panose="020B0503020204020204" pitchFamily="34" charset="-122"/>
              </a:rPr>
              <a:t>DisplayEventReceiver </a:t>
            </a:r>
            <a:r>
              <a:rPr lang="en-US" altLang="zh-CN" sz="1600">
                <a:solidFill>
                  <a:srgbClr val="CC7832"/>
                </a:solidFill>
                <a:effectLst/>
                <a:latin typeface="Microsoft YaHei" panose="020B0503020204020204" pitchFamily="34" charset="-122"/>
                <a:ea typeface="Microsoft YaHei" panose="020B0503020204020204" pitchFamily="34" charset="-122"/>
              </a:rPr>
              <a:t>implements </a:t>
            </a:r>
            <a:r>
              <a:rPr lang="en-US" altLang="zh-CN" sz="1600">
                <a:latin typeface="Microsoft YaHei" panose="020B0503020204020204" pitchFamily="34" charset="-122"/>
                <a:ea typeface="Microsoft YaHei" panose="020B0503020204020204" pitchFamily="34" charset="-122"/>
              </a:rPr>
              <a:t>Runnable {</a:t>
            </a:r>
            <a:br>
              <a:rPr lang="en-US" altLang="zh-CN" sz="1600">
                <a:latin typeface="Microsoft YaHei" panose="020B0503020204020204" pitchFamily="34" charset="-122"/>
                <a:ea typeface="Microsoft YaHei" panose="020B0503020204020204" pitchFamily="34" charset="-122"/>
              </a:rPr>
            </a:br>
            <a:r>
              <a:rPr lang="en-US" altLang="zh-CN" sz="1600">
                <a:latin typeface="Microsoft YaHei" panose="020B0503020204020204" pitchFamily="34" charset="-122"/>
                <a:ea typeface="Microsoft YaHei" panose="020B0503020204020204" pitchFamily="34" charset="-122"/>
              </a:rPr>
              <a:t>    </a:t>
            </a:r>
            <a:r>
              <a:rPr lang="en-US" altLang="zh-CN" sz="1600">
                <a:solidFill>
                  <a:srgbClr val="BBB529"/>
                </a:solidFill>
                <a:effectLst/>
                <a:latin typeface="Microsoft YaHei" panose="020B0503020204020204" pitchFamily="34" charset="-122"/>
                <a:ea typeface="Microsoft YaHei" panose="020B0503020204020204" pitchFamily="34" charset="-122"/>
              </a:rPr>
              <a:t>@Override</a:t>
            </a:r>
            <a:br>
              <a:rPr lang="en-US" altLang="zh-CN" sz="1600">
                <a:solidFill>
                  <a:srgbClr val="BBB529"/>
                </a:solidFill>
                <a:effectLst/>
                <a:latin typeface="Microsoft YaHei" panose="020B0503020204020204" pitchFamily="34" charset="-122"/>
                <a:ea typeface="Microsoft YaHei" panose="020B0503020204020204" pitchFamily="34" charset="-122"/>
              </a:rPr>
            </a:br>
            <a:r>
              <a:rPr lang="en-US" altLang="zh-CN" sz="1600">
                <a:solidFill>
                  <a:srgbClr val="BBB529"/>
                </a:solidFill>
                <a:effectLst/>
                <a:latin typeface="Microsoft YaHei" panose="020B0503020204020204" pitchFamily="34" charset="-122"/>
                <a:ea typeface="Microsoft YaHei" panose="020B0503020204020204" pitchFamily="34" charset="-122"/>
              </a:rPr>
              <a:t>    </a:t>
            </a:r>
            <a:r>
              <a:rPr lang="en-US" altLang="zh-CN" sz="1600">
                <a:solidFill>
                  <a:srgbClr val="CC7832"/>
                </a:solidFill>
                <a:effectLst/>
                <a:latin typeface="Microsoft YaHei" panose="020B0503020204020204" pitchFamily="34" charset="-122"/>
                <a:ea typeface="Microsoft YaHei" panose="020B0503020204020204" pitchFamily="34" charset="-122"/>
              </a:rPr>
              <a:t>public void </a:t>
            </a:r>
            <a:r>
              <a:rPr lang="en-US" altLang="zh-CN" sz="1600">
                <a:solidFill>
                  <a:srgbClr val="FFC66D"/>
                </a:solidFill>
                <a:effectLst/>
                <a:latin typeface="Microsoft YaHei" panose="020B0503020204020204" pitchFamily="34" charset="-122"/>
                <a:ea typeface="Microsoft YaHei" panose="020B0503020204020204" pitchFamily="34" charset="-122"/>
              </a:rPr>
              <a:t>onVsync</a:t>
            </a:r>
            <a:r>
              <a:rPr lang="en-US" altLang="zh-CN" sz="1600">
                <a:latin typeface="Microsoft YaHei" panose="020B0503020204020204" pitchFamily="34" charset="-122"/>
                <a:ea typeface="Microsoft YaHei" panose="020B0503020204020204" pitchFamily="34" charset="-122"/>
              </a:rPr>
              <a:t>(</a:t>
            </a:r>
            <a:r>
              <a:rPr lang="en-US" altLang="zh-CN" sz="1600">
                <a:solidFill>
                  <a:srgbClr val="CC7832"/>
                </a:solidFill>
                <a:effectLst/>
                <a:latin typeface="Microsoft YaHei" panose="020B0503020204020204" pitchFamily="34" charset="-122"/>
                <a:ea typeface="Microsoft YaHei" panose="020B0503020204020204" pitchFamily="34" charset="-122"/>
              </a:rPr>
              <a:t>long </a:t>
            </a:r>
            <a:r>
              <a:rPr lang="en-US" altLang="zh-CN" sz="1600">
                <a:latin typeface="Microsoft YaHei" panose="020B0503020204020204" pitchFamily="34" charset="-122"/>
                <a:ea typeface="Microsoft YaHei" panose="020B0503020204020204" pitchFamily="34" charset="-122"/>
              </a:rPr>
              <a:t>timestampNanos</a:t>
            </a:r>
            <a:r>
              <a:rPr lang="en-US" altLang="zh-CN" sz="1600">
                <a:solidFill>
                  <a:srgbClr val="CC7832"/>
                </a:solidFill>
                <a:effectLst/>
                <a:latin typeface="Microsoft YaHei" panose="020B0503020204020204" pitchFamily="34" charset="-122"/>
                <a:ea typeface="Microsoft YaHei" panose="020B0503020204020204" pitchFamily="34" charset="-122"/>
              </a:rPr>
              <a:t>, int </a:t>
            </a:r>
            <a:r>
              <a:rPr lang="en-US" altLang="zh-CN" sz="1600">
                <a:latin typeface="Microsoft YaHei" panose="020B0503020204020204" pitchFamily="34" charset="-122"/>
                <a:ea typeface="Microsoft YaHei" panose="020B0503020204020204" pitchFamily="34" charset="-122"/>
              </a:rPr>
              <a:t>builtInDisplayId</a:t>
            </a:r>
            <a:r>
              <a:rPr lang="en-US" altLang="zh-CN" sz="1600">
                <a:solidFill>
                  <a:srgbClr val="CC7832"/>
                </a:solidFill>
                <a:effectLst/>
                <a:latin typeface="Microsoft YaHei" panose="020B0503020204020204" pitchFamily="34" charset="-122"/>
                <a:ea typeface="Microsoft YaHei" panose="020B0503020204020204" pitchFamily="34" charset="-122"/>
              </a:rPr>
              <a:t>, int </a:t>
            </a:r>
            <a:r>
              <a:rPr lang="en-US" altLang="zh-CN" sz="1600">
                <a:latin typeface="Microsoft YaHei" panose="020B0503020204020204" pitchFamily="34" charset="-122"/>
                <a:ea typeface="Microsoft YaHei" panose="020B0503020204020204" pitchFamily="34" charset="-122"/>
              </a:rPr>
              <a:t>frame) {</a:t>
            </a:r>
            <a:br>
              <a:rPr lang="en-US" altLang="zh-CN" sz="1600">
                <a:latin typeface="Microsoft YaHei" panose="020B0503020204020204" pitchFamily="34" charset="-122"/>
                <a:ea typeface="Microsoft YaHei" panose="020B0503020204020204" pitchFamily="34" charset="-122"/>
              </a:rPr>
            </a:br>
            <a:r>
              <a:rPr lang="en-US" altLang="zh-CN" sz="1600">
                <a:latin typeface="Microsoft YaHei" panose="020B0503020204020204" pitchFamily="34" charset="-122"/>
                <a:ea typeface="Microsoft YaHei" panose="020B0503020204020204" pitchFamily="34" charset="-122"/>
              </a:rPr>
              <a:t>        ......</a:t>
            </a:r>
            <a:br>
              <a:rPr lang="en-US" altLang="zh-CN" sz="1600">
                <a:latin typeface="Microsoft YaHei" panose="020B0503020204020204" pitchFamily="34" charset="-122"/>
                <a:ea typeface="Microsoft YaHei" panose="020B0503020204020204" pitchFamily="34" charset="-122"/>
              </a:rPr>
            </a:br>
            <a:r>
              <a:rPr lang="en-US" altLang="zh-CN" sz="1600">
                <a:latin typeface="Microsoft YaHei" panose="020B0503020204020204" pitchFamily="34" charset="-122"/>
                <a:ea typeface="Microsoft YaHei" panose="020B0503020204020204" pitchFamily="34" charset="-122"/>
              </a:rPr>
              <a:t>        mTimestampNanos = timestampNanos</a:t>
            </a:r>
            <a:r>
              <a:rPr lang="en-US" altLang="zh-CN" sz="1600">
                <a:solidFill>
                  <a:srgbClr val="CC7832"/>
                </a:solidFill>
                <a:effectLst/>
                <a:latin typeface="Microsoft YaHei" panose="020B0503020204020204" pitchFamily="34" charset="-122"/>
                <a:ea typeface="Microsoft YaHei" panose="020B0503020204020204" pitchFamily="34" charset="-122"/>
              </a:rPr>
              <a:t>;</a:t>
            </a:r>
            <a:br>
              <a:rPr lang="en-US" altLang="zh-CN" sz="1600">
                <a:solidFill>
                  <a:srgbClr val="CC7832"/>
                </a:solidFill>
                <a:effectLst/>
                <a:latin typeface="Microsoft YaHei" panose="020B0503020204020204" pitchFamily="34" charset="-122"/>
                <a:ea typeface="Microsoft YaHei" panose="020B0503020204020204" pitchFamily="34" charset="-122"/>
              </a:rPr>
            </a:br>
            <a:r>
              <a:rPr lang="en-US" altLang="zh-CN" sz="1600">
                <a:solidFill>
                  <a:srgbClr val="CC7832"/>
                </a:solidFill>
                <a:effectLst/>
                <a:latin typeface="Microsoft YaHei" panose="020B0503020204020204" pitchFamily="34" charset="-122"/>
                <a:ea typeface="Microsoft YaHei" panose="020B0503020204020204" pitchFamily="34" charset="-122"/>
              </a:rPr>
              <a:t>        </a:t>
            </a:r>
            <a:r>
              <a:rPr lang="en-US" altLang="zh-CN" sz="1600">
                <a:latin typeface="Microsoft YaHei" panose="020B0503020204020204" pitchFamily="34" charset="-122"/>
                <a:ea typeface="Microsoft YaHei" panose="020B0503020204020204" pitchFamily="34" charset="-122"/>
              </a:rPr>
              <a:t>mFrame = frame</a:t>
            </a:r>
            <a:r>
              <a:rPr lang="en-US" altLang="zh-CN" sz="1600">
                <a:solidFill>
                  <a:srgbClr val="CC7832"/>
                </a:solidFill>
                <a:effectLst/>
                <a:latin typeface="Microsoft YaHei" panose="020B0503020204020204" pitchFamily="34" charset="-122"/>
                <a:ea typeface="Microsoft YaHei" panose="020B0503020204020204" pitchFamily="34" charset="-122"/>
              </a:rPr>
              <a:t>;</a:t>
            </a:r>
            <a:br>
              <a:rPr lang="en-US" altLang="zh-CN" sz="1600">
                <a:solidFill>
                  <a:srgbClr val="CC7832"/>
                </a:solidFill>
                <a:effectLst/>
                <a:latin typeface="Microsoft YaHei" panose="020B0503020204020204" pitchFamily="34" charset="-122"/>
                <a:ea typeface="Microsoft YaHei" panose="020B0503020204020204" pitchFamily="34" charset="-122"/>
              </a:rPr>
            </a:br>
            <a:r>
              <a:rPr lang="en-US" altLang="zh-CN" sz="1600">
                <a:solidFill>
                  <a:srgbClr val="CC7832"/>
                </a:solidFill>
                <a:effectLst/>
                <a:latin typeface="Microsoft YaHei" panose="020B0503020204020204" pitchFamily="34" charset="-122"/>
                <a:ea typeface="Microsoft YaHei" panose="020B0503020204020204" pitchFamily="34" charset="-122"/>
              </a:rPr>
              <a:t>        </a:t>
            </a:r>
            <a:r>
              <a:rPr lang="en-US" altLang="zh-CN" sz="1600">
                <a:latin typeface="Microsoft YaHei" panose="020B0503020204020204" pitchFamily="34" charset="-122"/>
                <a:ea typeface="Microsoft YaHei" panose="020B0503020204020204" pitchFamily="34" charset="-122"/>
              </a:rPr>
              <a:t>Message msg = Message.</a:t>
            </a:r>
            <a:r>
              <a:rPr lang="en-US" altLang="zh-CN" sz="1600">
                <a:effectLst/>
                <a:latin typeface="Microsoft YaHei" panose="020B0503020204020204" pitchFamily="34" charset="-122"/>
                <a:ea typeface="Microsoft YaHei" panose="020B0503020204020204" pitchFamily="34" charset="-122"/>
              </a:rPr>
              <a:t>obtain</a:t>
            </a:r>
            <a:r>
              <a:rPr lang="en-US" altLang="zh-CN" sz="1600">
                <a:latin typeface="Microsoft YaHei" panose="020B0503020204020204" pitchFamily="34" charset="-122"/>
                <a:ea typeface="Microsoft YaHei" panose="020B0503020204020204" pitchFamily="34" charset="-122"/>
              </a:rPr>
              <a:t>(</a:t>
            </a:r>
            <a:r>
              <a:rPr lang="en-US" altLang="zh-CN" sz="1600">
                <a:solidFill>
                  <a:srgbClr val="9876AA"/>
                </a:solidFill>
                <a:effectLst/>
                <a:latin typeface="Microsoft YaHei" panose="020B0503020204020204" pitchFamily="34" charset="-122"/>
                <a:ea typeface="Microsoft YaHei" panose="020B0503020204020204" pitchFamily="34" charset="-122"/>
              </a:rPr>
              <a:t>mHandler</a:t>
            </a:r>
            <a:r>
              <a:rPr lang="en-US" altLang="zh-CN" sz="1600">
                <a:solidFill>
                  <a:srgbClr val="CC7832"/>
                </a:solidFill>
                <a:effectLst/>
                <a:latin typeface="Microsoft YaHei" panose="020B0503020204020204" pitchFamily="34" charset="-122"/>
                <a:ea typeface="Microsoft YaHei" panose="020B0503020204020204" pitchFamily="34" charset="-122"/>
              </a:rPr>
              <a:t>, this</a:t>
            </a:r>
            <a:r>
              <a:rPr lang="en-US" altLang="zh-CN" sz="1600">
                <a:latin typeface="Microsoft YaHei" panose="020B0503020204020204" pitchFamily="34" charset="-122"/>
                <a:ea typeface="Microsoft YaHei" panose="020B0503020204020204" pitchFamily="34" charset="-122"/>
              </a:rPr>
              <a:t>)</a:t>
            </a:r>
            <a:r>
              <a:rPr lang="en-US" altLang="zh-CN" sz="1600">
                <a:solidFill>
                  <a:srgbClr val="CC7832"/>
                </a:solidFill>
                <a:effectLst/>
                <a:latin typeface="Microsoft YaHei" panose="020B0503020204020204" pitchFamily="34" charset="-122"/>
                <a:ea typeface="Microsoft YaHei" panose="020B0503020204020204" pitchFamily="34" charset="-122"/>
              </a:rPr>
              <a:t>;</a:t>
            </a:r>
            <a:br>
              <a:rPr lang="en-US" altLang="zh-CN" sz="1600">
                <a:solidFill>
                  <a:srgbClr val="CC7832"/>
                </a:solidFill>
                <a:effectLst/>
                <a:latin typeface="Microsoft YaHei" panose="020B0503020204020204" pitchFamily="34" charset="-122"/>
                <a:ea typeface="Microsoft YaHei" panose="020B0503020204020204" pitchFamily="34" charset="-122"/>
              </a:rPr>
            </a:br>
            <a:r>
              <a:rPr lang="en-US" altLang="zh-CN" sz="1600">
                <a:solidFill>
                  <a:srgbClr val="CC7832"/>
                </a:solidFill>
                <a:effectLst/>
                <a:latin typeface="Microsoft YaHei" panose="020B0503020204020204" pitchFamily="34" charset="-122"/>
                <a:ea typeface="Microsoft YaHei" panose="020B0503020204020204" pitchFamily="34" charset="-122"/>
              </a:rPr>
              <a:t>        </a:t>
            </a:r>
            <a:r>
              <a:rPr lang="en-US" altLang="zh-CN" sz="1600">
                <a:latin typeface="Microsoft YaHei" panose="020B0503020204020204" pitchFamily="34" charset="-122"/>
                <a:ea typeface="Microsoft YaHei" panose="020B0503020204020204" pitchFamily="34" charset="-122"/>
              </a:rPr>
              <a:t>msg.setAsynchronous(</a:t>
            </a:r>
            <a:r>
              <a:rPr lang="en-US" altLang="zh-CN" sz="1600">
                <a:solidFill>
                  <a:srgbClr val="CC7832"/>
                </a:solidFill>
                <a:effectLst/>
                <a:latin typeface="Microsoft YaHei" panose="020B0503020204020204" pitchFamily="34" charset="-122"/>
                <a:ea typeface="Microsoft YaHei" panose="020B0503020204020204" pitchFamily="34" charset="-122"/>
              </a:rPr>
              <a:t>true</a:t>
            </a:r>
            <a:r>
              <a:rPr lang="en-US" altLang="zh-CN" sz="1600">
                <a:latin typeface="Microsoft YaHei" panose="020B0503020204020204" pitchFamily="34" charset="-122"/>
                <a:ea typeface="Microsoft YaHei" panose="020B0503020204020204" pitchFamily="34" charset="-122"/>
              </a:rPr>
              <a:t>)</a:t>
            </a:r>
            <a:r>
              <a:rPr lang="en-US" altLang="zh-CN" sz="1600">
                <a:solidFill>
                  <a:srgbClr val="CC7832"/>
                </a:solidFill>
                <a:effectLst/>
                <a:latin typeface="Microsoft YaHei" panose="020B0503020204020204" pitchFamily="34" charset="-122"/>
                <a:ea typeface="Microsoft YaHei" panose="020B0503020204020204" pitchFamily="34" charset="-122"/>
              </a:rPr>
              <a:t>;</a:t>
            </a:r>
            <a:br>
              <a:rPr lang="en-US" altLang="zh-CN" sz="1600">
                <a:solidFill>
                  <a:srgbClr val="CC7832"/>
                </a:solidFill>
                <a:effectLst/>
                <a:latin typeface="Microsoft YaHei" panose="020B0503020204020204" pitchFamily="34" charset="-122"/>
                <a:ea typeface="Microsoft YaHei" panose="020B0503020204020204" pitchFamily="34" charset="-122"/>
              </a:rPr>
            </a:br>
            <a:r>
              <a:rPr lang="en-US" altLang="zh-CN" sz="1600">
                <a:solidFill>
                  <a:srgbClr val="CC7832"/>
                </a:solidFill>
                <a:effectLst/>
                <a:latin typeface="Microsoft YaHei" panose="020B0503020204020204" pitchFamily="34" charset="-122"/>
                <a:ea typeface="Microsoft YaHei" panose="020B0503020204020204" pitchFamily="34" charset="-122"/>
              </a:rPr>
              <a:t>        </a:t>
            </a:r>
            <a:r>
              <a:rPr lang="en-US" altLang="zh-CN" sz="1600">
                <a:solidFill>
                  <a:srgbClr val="9876AA"/>
                </a:solidFill>
                <a:effectLst/>
                <a:latin typeface="Microsoft YaHei" panose="020B0503020204020204" pitchFamily="34" charset="-122"/>
                <a:ea typeface="Microsoft YaHei" panose="020B0503020204020204" pitchFamily="34" charset="-122"/>
              </a:rPr>
              <a:t>mHandler</a:t>
            </a:r>
            <a:r>
              <a:rPr lang="en-US" altLang="zh-CN" sz="1600">
                <a:latin typeface="Microsoft YaHei" panose="020B0503020204020204" pitchFamily="34" charset="-122"/>
                <a:ea typeface="Microsoft YaHei" panose="020B0503020204020204" pitchFamily="34" charset="-122"/>
              </a:rPr>
              <a:t>.sendMessageAtTime(msg</a:t>
            </a:r>
            <a:r>
              <a:rPr lang="en-US" altLang="zh-CN" sz="1600">
                <a:solidFill>
                  <a:srgbClr val="CC7832"/>
                </a:solidFill>
                <a:effectLst/>
                <a:latin typeface="Microsoft YaHei" panose="020B0503020204020204" pitchFamily="34" charset="-122"/>
                <a:ea typeface="Microsoft YaHei" panose="020B0503020204020204" pitchFamily="34" charset="-122"/>
              </a:rPr>
              <a:t>, </a:t>
            </a:r>
            <a:r>
              <a:rPr lang="en-US" altLang="zh-CN" sz="1600">
                <a:latin typeface="Microsoft YaHei" panose="020B0503020204020204" pitchFamily="34" charset="-122"/>
                <a:ea typeface="Microsoft YaHei" panose="020B0503020204020204" pitchFamily="34" charset="-122"/>
              </a:rPr>
              <a:t>timestampNanos / TimeUtils.</a:t>
            </a:r>
            <a:r>
              <a:rPr lang="en-US" altLang="zh-CN" sz="1600">
                <a:solidFill>
                  <a:srgbClr val="9876AA"/>
                </a:solidFill>
                <a:effectLst/>
                <a:latin typeface="Microsoft YaHei" panose="020B0503020204020204" pitchFamily="34" charset="-122"/>
                <a:ea typeface="Microsoft YaHei" panose="020B0503020204020204" pitchFamily="34" charset="-122"/>
              </a:rPr>
              <a:t>NANOS_PER_MS</a:t>
            </a:r>
            <a:r>
              <a:rPr lang="en-US" altLang="zh-CN" sz="1600">
                <a:latin typeface="Microsoft YaHei" panose="020B0503020204020204" pitchFamily="34" charset="-122"/>
                <a:ea typeface="Microsoft YaHei" panose="020B0503020204020204" pitchFamily="34" charset="-122"/>
              </a:rPr>
              <a:t>)</a:t>
            </a:r>
            <a:r>
              <a:rPr lang="en-US" altLang="zh-CN" sz="1600">
                <a:solidFill>
                  <a:srgbClr val="CC7832"/>
                </a:solidFill>
                <a:effectLst/>
                <a:latin typeface="Microsoft YaHei" panose="020B0503020204020204" pitchFamily="34" charset="-122"/>
                <a:ea typeface="Microsoft YaHei" panose="020B0503020204020204" pitchFamily="34" charset="-122"/>
              </a:rPr>
              <a:t>;</a:t>
            </a:r>
            <a:br>
              <a:rPr lang="en-US" altLang="zh-CN" sz="1600">
                <a:solidFill>
                  <a:srgbClr val="CC7832"/>
                </a:solidFill>
                <a:effectLst/>
                <a:latin typeface="Microsoft YaHei" panose="020B0503020204020204" pitchFamily="34" charset="-122"/>
                <a:ea typeface="Microsoft YaHei" panose="020B0503020204020204" pitchFamily="34" charset="-122"/>
              </a:rPr>
            </a:br>
            <a:r>
              <a:rPr lang="en-US" altLang="zh-CN" sz="1600">
                <a:solidFill>
                  <a:srgbClr val="CC7832"/>
                </a:solidFill>
                <a:effectLst/>
                <a:latin typeface="Microsoft YaHei" panose="020B0503020204020204" pitchFamily="34" charset="-122"/>
                <a:ea typeface="Microsoft YaHei" panose="020B0503020204020204" pitchFamily="34" charset="-122"/>
              </a:rPr>
              <a:t>    </a:t>
            </a:r>
            <a:r>
              <a:rPr lang="en-US" altLang="zh-CN" sz="1600">
                <a:latin typeface="Microsoft YaHei" panose="020B0503020204020204" pitchFamily="34" charset="-122"/>
                <a:ea typeface="Microsoft YaHei" panose="020B0503020204020204" pitchFamily="34" charset="-122"/>
              </a:rPr>
              <a:t>}</a:t>
            </a:r>
            <a:br>
              <a:rPr lang="en-US" altLang="zh-CN" sz="1600">
                <a:latin typeface="Microsoft YaHei" panose="020B0503020204020204" pitchFamily="34" charset="-122"/>
                <a:ea typeface="Microsoft YaHei" panose="020B0503020204020204" pitchFamily="34" charset="-122"/>
              </a:rPr>
            </a:br>
            <a:br>
              <a:rPr lang="en-US" altLang="zh-CN" sz="1600">
                <a:latin typeface="Microsoft YaHei" panose="020B0503020204020204" pitchFamily="34" charset="-122"/>
                <a:ea typeface="Microsoft YaHei" panose="020B0503020204020204" pitchFamily="34" charset="-122"/>
              </a:rPr>
            </a:br>
            <a:r>
              <a:rPr lang="en-US" altLang="zh-CN" sz="1600">
                <a:latin typeface="Microsoft YaHei" panose="020B0503020204020204" pitchFamily="34" charset="-122"/>
                <a:ea typeface="Microsoft YaHei" panose="020B0503020204020204" pitchFamily="34" charset="-122"/>
              </a:rPr>
              <a:t>    </a:t>
            </a:r>
            <a:r>
              <a:rPr lang="en-US" altLang="zh-CN" sz="1600">
                <a:solidFill>
                  <a:srgbClr val="BBB529"/>
                </a:solidFill>
                <a:effectLst/>
                <a:latin typeface="Microsoft YaHei" panose="020B0503020204020204" pitchFamily="34" charset="-122"/>
                <a:ea typeface="Microsoft YaHei" panose="020B0503020204020204" pitchFamily="34" charset="-122"/>
              </a:rPr>
              <a:t>@Override</a:t>
            </a:r>
            <a:br>
              <a:rPr lang="en-US" altLang="zh-CN" sz="1600">
                <a:solidFill>
                  <a:srgbClr val="BBB529"/>
                </a:solidFill>
                <a:effectLst/>
                <a:latin typeface="Microsoft YaHei" panose="020B0503020204020204" pitchFamily="34" charset="-122"/>
                <a:ea typeface="Microsoft YaHei" panose="020B0503020204020204" pitchFamily="34" charset="-122"/>
              </a:rPr>
            </a:br>
            <a:r>
              <a:rPr lang="en-US" altLang="zh-CN" sz="1600">
                <a:solidFill>
                  <a:srgbClr val="BBB529"/>
                </a:solidFill>
                <a:effectLst/>
                <a:latin typeface="Microsoft YaHei" panose="020B0503020204020204" pitchFamily="34" charset="-122"/>
                <a:ea typeface="Microsoft YaHei" panose="020B0503020204020204" pitchFamily="34" charset="-122"/>
              </a:rPr>
              <a:t>    </a:t>
            </a:r>
            <a:r>
              <a:rPr lang="en-US" altLang="zh-CN" sz="1600">
                <a:solidFill>
                  <a:srgbClr val="CC7832"/>
                </a:solidFill>
                <a:effectLst/>
                <a:latin typeface="Microsoft YaHei" panose="020B0503020204020204" pitchFamily="34" charset="-122"/>
                <a:ea typeface="Microsoft YaHei" panose="020B0503020204020204" pitchFamily="34" charset="-122"/>
              </a:rPr>
              <a:t>public void </a:t>
            </a:r>
            <a:r>
              <a:rPr lang="en-US" altLang="zh-CN" sz="1600">
                <a:solidFill>
                  <a:srgbClr val="FFC66D"/>
                </a:solidFill>
                <a:effectLst/>
                <a:latin typeface="Microsoft YaHei" panose="020B0503020204020204" pitchFamily="34" charset="-122"/>
                <a:ea typeface="Microsoft YaHei" panose="020B0503020204020204" pitchFamily="34" charset="-122"/>
              </a:rPr>
              <a:t>run</a:t>
            </a:r>
            <a:r>
              <a:rPr lang="en-US" altLang="zh-CN" sz="1600">
                <a:latin typeface="Microsoft YaHei" panose="020B0503020204020204" pitchFamily="34" charset="-122"/>
                <a:ea typeface="Microsoft YaHei" panose="020B0503020204020204" pitchFamily="34" charset="-122"/>
              </a:rPr>
              <a:t>() {</a:t>
            </a:r>
            <a:br>
              <a:rPr lang="en-US" altLang="zh-CN" sz="1600">
                <a:latin typeface="Microsoft YaHei" panose="020B0503020204020204" pitchFamily="34" charset="-122"/>
                <a:ea typeface="Microsoft YaHei" panose="020B0503020204020204" pitchFamily="34" charset="-122"/>
              </a:rPr>
            </a:br>
            <a:r>
              <a:rPr lang="en-US" altLang="zh-CN" sz="1600">
                <a:latin typeface="Microsoft YaHei" panose="020B0503020204020204" pitchFamily="34" charset="-122"/>
                <a:ea typeface="Microsoft YaHei" panose="020B0503020204020204" pitchFamily="34" charset="-122"/>
              </a:rPr>
              <a:t>        doFrame(mTimestampNanos</a:t>
            </a:r>
            <a:r>
              <a:rPr lang="en-US" altLang="zh-CN" sz="1600">
                <a:solidFill>
                  <a:srgbClr val="CC7832"/>
                </a:solidFill>
                <a:effectLst/>
                <a:latin typeface="Microsoft YaHei" panose="020B0503020204020204" pitchFamily="34" charset="-122"/>
                <a:ea typeface="Microsoft YaHei" panose="020B0503020204020204" pitchFamily="34" charset="-122"/>
              </a:rPr>
              <a:t>, </a:t>
            </a:r>
            <a:r>
              <a:rPr lang="en-US" altLang="zh-CN" sz="1600">
                <a:latin typeface="Microsoft YaHei" panose="020B0503020204020204" pitchFamily="34" charset="-122"/>
                <a:ea typeface="Microsoft YaHei" panose="020B0503020204020204" pitchFamily="34" charset="-122"/>
              </a:rPr>
              <a:t>mFrame)</a:t>
            </a:r>
            <a:r>
              <a:rPr lang="en-US" altLang="zh-CN" sz="1600">
                <a:solidFill>
                  <a:srgbClr val="CC7832"/>
                </a:solidFill>
                <a:effectLst/>
                <a:latin typeface="Microsoft YaHei" panose="020B0503020204020204" pitchFamily="34" charset="-122"/>
                <a:ea typeface="Microsoft YaHei" panose="020B0503020204020204" pitchFamily="34" charset="-122"/>
              </a:rPr>
              <a:t>;</a:t>
            </a:r>
            <a:br>
              <a:rPr lang="en-US" altLang="zh-CN" sz="1600">
                <a:solidFill>
                  <a:srgbClr val="CC7832"/>
                </a:solidFill>
                <a:effectLst/>
                <a:latin typeface="Microsoft YaHei" panose="020B0503020204020204" pitchFamily="34" charset="-122"/>
                <a:ea typeface="Microsoft YaHei" panose="020B0503020204020204" pitchFamily="34" charset="-122"/>
              </a:rPr>
            </a:br>
            <a:r>
              <a:rPr lang="en-US" altLang="zh-CN" sz="1600">
                <a:solidFill>
                  <a:srgbClr val="CC7832"/>
                </a:solidFill>
                <a:effectLst/>
                <a:latin typeface="Microsoft YaHei" panose="020B0503020204020204" pitchFamily="34" charset="-122"/>
                <a:ea typeface="Microsoft YaHei" panose="020B0503020204020204" pitchFamily="34" charset="-122"/>
              </a:rPr>
              <a:t>    </a:t>
            </a:r>
            <a:r>
              <a:rPr lang="en-US" altLang="zh-CN" sz="1600">
                <a:latin typeface="Microsoft YaHei" panose="020B0503020204020204" pitchFamily="34" charset="-122"/>
                <a:ea typeface="Microsoft YaHei" panose="020B0503020204020204" pitchFamily="34" charset="-122"/>
              </a:rPr>
              <a:t>}</a:t>
            </a:r>
            <a:br>
              <a:rPr lang="en-US" altLang="zh-CN" sz="1600">
                <a:latin typeface="Microsoft YaHei" panose="020B0503020204020204" pitchFamily="34" charset="-122"/>
                <a:ea typeface="Microsoft YaHei" panose="020B0503020204020204" pitchFamily="34" charset="-122"/>
              </a:rPr>
            </a:br>
            <a:r>
              <a:rPr lang="en-US" altLang="zh-CN" sz="1600">
                <a:latin typeface="Microsoft YaHei" panose="020B0503020204020204" pitchFamily="34" charset="-122"/>
                <a:ea typeface="Microsoft YaHei" panose="020B0503020204020204" pitchFamily="34" charset="-122"/>
              </a:rPr>
              <a:t>}</a:t>
            </a:r>
            <a:endParaRPr lang="zh-CN" altLang="en-US" sz="160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1014748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E51461C9-BC99-DF40-AE6A-3A6C115CA635}"/>
              </a:ext>
            </a:extLst>
          </p:cNvPr>
          <p:cNvSpPr/>
          <p:nvPr/>
        </p:nvSpPr>
        <p:spPr>
          <a:xfrm>
            <a:off x="122275" y="448092"/>
            <a:ext cx="8899450" cy="4247317"/>
          </a:xfrm>
          <a:prstGeom prst="rect">
            <a:avLst/>
          </a:prstGeom>
          <a:ln w="22225">
            <a:solidFill>
              <a:srgbClr val="C00000"/>
            </a:solidFill>
            <a:prstDash val="dash"/>
          </a:ln>
        </p:spPr>
        <p:txBody>
          <a:bodyPr wrap="square">
            <a:spAutoFit/>
          </a:bodyPr>
          <a:lstStyle/>
          <a:p>
            <a:r>
              <a:rPr lang="en-US" altLang="zh-CN">
                <a:solidFill>
                  <a:srgbClr val="CC7832"/>
                </a:solidFill>
                <a:effectLst/>
                <a:latin typeface="Microsoft YaHei" panose="020B0503020204020204" pitchFamily="34" charset="-122"/>
                <a:ea typeface="Microsoft YaHei" panose="020B0503020204020204" pitchFamily="34" charset="-122"/>
              </a:rPr>
              <a:t>void </a:t>
            </a:r>
            <a:r>
              <a:rPr lang="en-US" altLang="zh-CN">
                <a:solidFill>
                  <a:srgbClr val="FFC66D"/>
                </a:solidFill>
                <a:effectLst/>
                <a:latin typeface="Microsoft YaHei" panose="020B0503020204020204" pitchFamily="34" charset="-122"/>
                <a:ea typeface="Microsoft YaHei" panose="020B0503020204020204" pitchFamily="34" charset="-122"/>
              </a:rPr>
              <a:t>doFrame</a:t>
            </a:r>
            <a:r>
              <a:rPr lang="en-US" altLang="zh-CN">
                <a:latin typeface="Microsoft YaHei" panose="020B0503020204020204" pitchFamily="34" charset="-122"/>
                <a:ea typeface="Microsoft YaHei" panose="020B0503020204020204" pitchFamily="34" charset="-122"/>
              </a:rPr>
              <a:t>(</a:t>
            </a:r>
            <a:r>
              <a:rPr lang="en-US" altLang="zh-CN">
                <a:solidFill>
                  <a:srgbClr val="CC7832"/>
                </a:solidFill>
                <a:effectLst/>
                <a:latin typeface="Microsoft YaHei" panose="020B0503020204020204" pitchFamily="34" charset="-122"/>
                <a:ea typeface="Microsoft YaHei" panose="020B0503020204020204" pitchFamily="34" charset="-122"/>
              </a:rPr>
              <a:t>long </a:t>
            </a:r>
            <a:r>
              <a:rPr lang="en-US" altLang="zh-CN">
                <a:latin typeface="Microsoft YaHei" panose="020B0503020204020204" pitchFamily="34" charset="-122"/>
                <a:ea typeface="Microsoft YaHei" panose="020B0503020204020204" pitchFamily="34" charset="-122"/>
              </a:rPr>
              <a:t>frameTimeNanos</a:t>
            </a:r>
            <a:r>
              <a:rPr lang="en-US" altLang="zh-CN">
                <a:solidFill>
                  <a:srgbClr val="CC7832"/>
                </a:solidFill>
                <a:effectLst/>
                <a:latin typeface="Microsoft YaHei" panose="020B0503020204020204" pitchFamily="34" charset="-122"/>
                <a:ea typeface="Microsoft YaHei" panose="020B0503020204020204" pitchFamily="34" charset="-122"/>
              </a:rPr>
              <a:t>, int </a:t>
            </a:r>
            <a:r>
              <a:rPr lang="en-US" altLang="zh-CN">
                <a:latin typeface="Microsoft YaHei" panose="020B0503020204020204" pitchFamily="34" charset="-122"/>
                <a:ea typeface="Microsoft YaHei" panose="020B0503020204020204" pitchFamily="34" charset="-122"/>
              </a:rPr>
              <a:t>frame) {</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long </a:t>
            </a:r>
            <a:r>
              <a:rPr lang="en-US" altLang="zh-CN">
                <a:latin typeface="Microsoft YaHei" panose="020B0503020204020204" pitchFamily="34" charset="-122"/>
                <a:ea typeface="Microsoft YaHei" panose="020B0503020204020204" pitchFamily="34" charset="-122"/>
              </a:rPr>
              <a:t>intendedFrameTimeNanos = frameTimeNanos</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long</a:t>
            </a:r>
            <a:r>
              <a:rPr lang="zh-CN" altLang="en-US">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startNanos = System.</a:t>
            </a:r>
            <a:r>
              <a:rPr lang="en-US" altLang="zh-CN">
                <a:effectLst/>
                <a:latin typeface="Microsoft YaHei" panose="020B0503020204020204" pitchFamily="34" charset="-122"/>
                <a:ea typeface="Microsoft YaHei" panose="020B0503020204020204" pitchFamily="34" charset="-122"/>
              </a:rPr>
              <a:t>nanoTime</a:t>
            </a:r>
            <a:r>
              <a:rPr lang="en-US" altLang="zh-CN">
                <a:latin typeface="Microsoft YaHei" panose="020B0503020204020204" pitchFamily="34" charset="-122"/>
                <a:ea typeface="Microsoft YaHei" panose="020B0503020204020204" pitchFamily="34" charset="-122"/>
              </a:rPr>
              <a:t>()</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final long </a:t>
            </a:r>
            <a:r>
              <a:rPr lang="en-US" altLang="zh-CN">
                <a:latin typeface="Microsoft YaHei" panose="020B0503020204020204" pitchFamily="34" charset="-122"/>
                <a:ea typeface="Microsoft YaHei" panose="020B0503020204020204" pitchFamily="34" charset="-122"/>
              </a:rPr>
              <a:t>jitterNanos = startNanos - frameTimeNanos</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if </a:t>
            </a:r>
            <a:r>
              <a:rPr lang="en-US" altLang="zh-CN">
                <a:latin typeface="Microsoft YaHei" panose="020B0503020204020204" pitchFamily="34" charset="-122"/>
                <a:ea typeface="Microsoft YaHei" panose="020B0503020204020204" pitchFamily="34" charset="-122"/>
              </a:rPr>
              <a:t>(jitterNanos &gt;= </a:t>
            </a:r>
            <a:r>
              <a:rPr lang="en-US" altLang="zh-CN">
                <a:solidFill>
                  <a:srgbClr val="9876AA"/>
                </a:solidFill>
                <a:effectLst/>
                <a:latin typeface="Microsoft YaHei" panose="020B0503020204020204" pitchFamily="34" charset="-122"/>
                <a:ea typeface="Microsoft YaHei" panose="020B0503020204020204" pitchFamily="34" charset="-122"/>
              </a:rPr>
              <a:t>mFrameIntervalNanos</a:t>
            </a:r>
            <a:r>
              <a:rPr lang="en-US" altLang="zh-CN">
                <a:latin typeface="Microsoft YaHei" panose="020B0503020204020204" pitchFamily="34" charset="-122"/>
                <a:ea typeface="Microsoft YaHei" panose="020B0503020204020204" pitchFamily="34" charset="-122"/>
              </a:rPr>
              <a:t>) {</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a:t>
            </a:r>
            <a:r>
              <a:rPr lang="en-US" altLang="zh-CN">
                <a:solidFill>
                  <a:srgbClr val="CC7832"/>
                </a:solidFill>
                <a:effectLst/>
                <a:latin typeface="Microsoft YaHei" panose="020B0503020204020204" pitchFamily="34" charset="-122"/>
                <a:ea typeface="Microsoft YaHei" panose="020B0503020204020204" pitchFamily="34" charset="-122"/>
              </a:rPr>
              <a:t>final long </a:t>
            </a:r>
            <a:r>
              <a:rPr lang="en-US" altLang="zh-CN">
                <a:latin typeface="Microsoft YaHei" panose="020B0503020204020204" pitchFamily="34" charset="-122"/>
                <a:ea typeface="Microsoft YaHei" panose="020B0503020204020204" pitchFamily="34" charset="-122"/>
              </a:rPr>
              <a:t>skippedFrames = jitterNanos / </a:t>
            </a:r>
            <a:r>
              <a:rPr lang="en-US" altLang="zh-CN">
                <a:solidFill>
                  <a:srgbClr val="9876AA"/>
                </a:solidFill>
                <a:effectLst/>
                <a:latin typeface="Microsoft YaHei" panose="020B0503020204020204" pitchFamily="34" charset="-122"/>
                <a:ea typeface="Microsoft YaHei" panose="020B0503020204020204" pitchFamily="34" charset="-122"/>
              </a:rPr>
              <a:t>mFrameIntervalNanos</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if </a:t>
            </a:r>
            <a:r>
              <a:rPr lang="en-US" altLang="zh-CN">
                <a:latin typeface="Microsoft YaHei" panose="020B0503020204020204" pitchFamily="34" charset="-122"/>
                <a:ea typeface="Microsoft YaHei" panose="020B0503020204020204" pitchFamily="34" charset="-122"/>
              </a:rPr>
              <a:t>(skippedFrames &gt;= </a:t>
            </a:r>
            <a:r>
              <a:rPr lang="en-US" altLang="zh-CN">
                <a:solidFill>
                  <a:srgbClr val="9876AA"/>
                </a:solidFill>
                <a:effectLst/>
                <a:latin typeface="Microsoft YaHei" panose="020B0503020204020204" pitchFamily="34" charset="-122"/>
                <a:ea typeface="Microsoft YaHei" panose="020B0503020204020204" pitchFamily="34" charset="-122"/>
              </a:rPr>
              <a:t>SKIPPED_FRAME_WARNING_LIMIT</a:t>
            </a:r>
            <a:r>
              <a:rPr lang="en-US" altLang="zh-CN">
                <a:latin typeface="Microsoft YaHei" panose="020B0503020204020204" pitchFamily="34" charset="-122"/>
                <a:ea typeface="Microsoft YaHei" panose="020B0503020204020204" pitchFamily="34" charset="-122"/>
              </a:rPr>
              <a:t>) {</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Log.</a:t>
            </a:r>
            <a:r>
              <a:rPr lang="en-US" altLang="zh-CN">
                <a:effectLst/>
                <a:latin typeface="Microsoft YaHei" panose="020B0503020204020204" pitchFamily="34" charset="-122"/>
                <a:ea typeface="Microsoft YaHei" panose="020B0503020204020204" pitchFamily="34" charset="-122"/>
              </a:rPr>
              <a:t>i</a:t>
            </a:r>
            <a:r>
              <a:rPr lang="en-US" altLang="zh-CN">
                <a:latin typeface="Microsoft YaHei" panose="020B0503020204020204" pitchFamily="34" charset="-122"/>
                <a:ea typeface="Microsoft YaHei" panose="020B0503020204020204" pitchFamily="34" charset="-122"/>
              </a:rPr>
              <a:t>(</a:t>
            </a:r>
            <a:r>
              <a:rPr lang="en-US" altLang="zh-CN">
                <a:solidFill>
                  <a:srgbClr val="9876AA"/>
                </a:solidFill>
                <a:effectLst/>
                <a:latin typeface="Microsoft YaHei" panose="020B0503020204020204" pitchFamily="34" charset="-122"/>
                <a:ea typeface="Microsoft YaHei" panose="020B0503020204020204" pitchFamily="34" charset="-122"/>
              </a:rPr>
              <a:t>TAG</a:t>
            </a: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solidFill>
                  <a:srgbClr val="6A8759"/>
                </a:solidFill>
                <a:effectLst/>
                <a:latin typeface="Microsoft YaHei" panose="020B0503020204020204" pitchFamily="34" charset="-122"/>
                <a:ea typeface="Microsoft YaHei" panose="020B0503020204020204" pitchFamily="34" charset="-122"/>
              </a:rPr>
              <a:t>“Skipped ” </a:t>
            </a:r>
            <a:r>
              <a:rPr lang="en-US" altLang="zh-CN">
                <a:latin typeface="Microsoft YaHei" panose="020B0503020204020204" pitchFamily="34" charset="-122"/>
                <a:ea typeface="Microsoft YaHei" panose="020B0503020204020204" pitchFamily="34" charset="-122"/>
              </a:rPr>
              <a:t>+ skippedFrames + </a:t>
            </a:r>
            <a:r>
              <a:rPr lang="en-US" altLang="zh-CN">
                <a:solidFill>
                  <a:srgbClr val="6A8759"/>
                </a:solidFill>
                <a:effectLst/>
                <a:latin typeface="Microsoft YaHei" panose="020B0503020204020204" pitchFamily="34" charset="-122"/>
                <a:ea typeface="Microsoft YaHei" panose="020B0503020204020204" pitchFamily="34" charset="-122"/>
              </a:rPr>
              <a:t>“ frames!  ”</a:t>
            </a:r>
            <a:br>
              <a:rPr lang="en-US" altLang="zh-CN">
                <a:solidFill>
                  <a:srgbClr val="6A8759"/>
                </a:solidFill>
                <a:effectLst/>
                <a:latin typeface="Microsoft YaHei" panose="020B0503020204020204" pitchFamily="34" charset="-122"/>
                <a:ea typeface="Microsoft YaHei" panose="020B0503020204020204" pitchFamily="34" charset="-122"/>
              </a:rPr>
            </a:br>
            <a:r>
              <a:rPr lang="en-US" altLang="zh-CN">
                <a:solidFill>
                  <a:srgbClr val="6A8759"/>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 </a:t>
            </a:r>
            <a:r>
              <a:rPr lang="en-US" altLang="zh-CN">
                <a:solidFill>
                  <a:srgbClr val="6A8759"/>
                </a:solidFill>
                <a:effectLst/>
                <a:latin typeface="Microsoft YaHei" panose="020B0503020204020204" pitchFamily="34" charset="-122"/>
                <a:ea typeface="Microsoft YaHei" panose="020B0503020204020204" pitchFamily="34" charset="-122"/>
              </a:rPr>
              <a:t>“The application may be doing too much work on its main thread.”</a:t>
            </a:r>
            <a:r>
              <a:rPr lang="en-US" altLang="zh-CN">
                <a:latin typeface="Microsoft YaHei" panose="020B0503020204020204" pitchFamily="34" charset="-122"/>
                <a:ea typeface="Microsoft YaHei" panose="020B0503020204020204" pitchFamily="34" charset="-122"/>
              </a:rPr>
              <a:t>)</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a:t>
            </a:r>
            <a:r>
              <a:rPr lang="en-US" altLang="zh-CN">
                <a:solidFill>
                  <a:srgbClr val="CC7832"/>
                </a:solidFill>
                <a:effectLst/>
                <a:latin typeface="Microsoft YaHei" panose="020B0503020204020204" pitchFamily="34" charset="-122"/>
                <a:ea typeface="Microsoft YaHei" panose="020B0503020204020204" pitchFamily="34" charset="-122"/>
              </a:rPr>
              <a:t>final long </a:t>
            </a:r>
            <a:r>
              <a:rPr lang="en-US" altLang="zh-CN">
                <a:latin typeface="Microsoft YaHei" panose="020B0503020204020204" pitchFamily="34" charset="-122"/>
                <a:ea typeface="Microsoft YaHei" panose="020B0503020204020204" pitchFamily="34" charset="-122"/>
              </a:rPr>
              <a:t>lastFrameOffset = jitterNanos % </a:t>
            </a:r>
            <a:r>
              <a:rPr lang="en-US" altLang="zh-CN">
                <a:solidFill>
                  <a:srgbClr val="9876AA"/>
                </a:solidFill>
                <a:effectLst/>
                <a:latin typeface="Microsoft YaHei" panose="020B0503020204020204" pitchFamily="34" charset="-122"/>
                <a:ea typeface="Microsoft YaHei" panose="020B0503020204020204" pitchFamily="34" charset="-122"/>
              </a:rPr>
              <a:t>mFrameIntervalNanos</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frameTimeNanos = startNanos - lastFrameOffset</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a:t>
            </a:r>
            <a:r>
              <a:rPr lang="en-US" altLang="zh-CN">
                <a:solidFill>
                  <a:schemeClr val="bg2">
                    <a:lumMod val="50000"/>
                  </a:schemeClr>
                </a:solidFill>
                <a:latin typeface="Microsoft YaHei" panose="020B0503020204020204" pitchFamily="34" charset="-122"/>
                <a:ea typeface="Microsoft YaHei" panose="020B0503020204020204" pitchFamily="34" charset="-122"/>
              </a:rPr>
              <a:t>//</a:t>
            </a:r>
            <a:r>
              <a:rPr lang="zh-CN" altLang="en-US">
                <a:solidFill>
                  <a:schemeClr val="bg2">
                    <a:lumMod val="50000"/>
                  </a:schemeClr>
                </a:solidFill>
                <a:latin typeface="Microsoft YaHei" panose="020B0503020204020204" pitchFamily="34" charset="-122"/>
                <a:ea typeface="Microsoft YaHei" panose="020B0503020204020204" pitchFamily="34" charset="-122"/>
              </a:rPr>
              <a:t> 稍后讲阶段</a:t>
            </a:r>
            <a:r>
              <a:rPr lang="en-US" altLang="zh-CN">
                <a:solidFill>
                  <a:schemeClr val="bg2">
                    <a:lumMod val="50000"/>
                  </a:schemeClr>
                </a:solidFill>
                <a:latin typeface="Microsoft YaHei" panose="020B0503020204020204" pitchFamily="34" charset="-122"/>
                <a:ea typeface="Microsoft YaHei" panose="020B0503020204020204" pitchFamily="34" charset="-122"/>
              </a:rPr>
              <a:t>2</a:t>
            </a:r>
            <a:br>
              <a:rPr lang="en-US" altLang="zh-CN">
                <a:solidFill>
                  <a:schemeClr val="bg2">
                    <a:lumMod val="50000"/>
                  </a:schemeClr>
                </a:solidFill>
                <a:effectLst/>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a:t>
            </a:r>
            <a:endParaRPr lang="zh-CN" altLang="en-US">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077181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F2F7806-52A2-C842-919B-4C84429A2C5C}"/>
              </a:ext>
            </a:extLst>
          </p:cNvPr>
          <p:cNvSpPr/>
          <p:nvPr/>
        </p:nvSpPr>
        <p:spPr>
          <a:xfrm>
            <a:off x="265814" y="309593"/>
            <a:ext cx="8612371" cy="2031325"/>
          </a:xfrm>
          <a:prstGeom prst="rect">
            <a:avLst/>
          </a:prstGeom>
          <a:ln w="22225">
            <a:solidFill>
              <a:srgbClr val="C00000"/>
            </a:solidFill>
            <a:prstDash val="dash"/>
          </a:ln>
        </p:spPr>
        <p:txBody>
          <a:bodyPr wrap="square">
            <a:spAutoFit/>
          </a:bodyPr>
          <a:lstStyle/>
          <a:p>
            <a:r>
              <a:rPr lang="en-US" altLang="zh-CN">
                <a:solidFill>
                  <a:srgbClr val="CC7832"/>
                </a:solidFill>
                <a:effectLst/>
                <a:latin typeface="Microsoft YaHei" panose="020B0503020204020204" pitchFamily="34" charset="-122"/>
                <a:ea typeface="Microsoft YaHei" panose="020B0503020204020204" pitchFamily="34" charset="-122"/>
              </a:rPr>
              <a:t>void </a:t>
            </a:r>
            <a:r>
              <a:rPr lang="en-US" altLang="zh-CN">
                <a:solidFill>
                  <a:srgbClr val="FFC66D"/>
                </a:solidFill>
                <a:effectLst/>
                <a:latin typeface="Microsoft YaHei" panose="020B0503020204020204" pitchFamily="34" charset="-122"/>
                <a:ea typeface="Microsoft YaHei" panose="020B0503020204020204" pitchFamily="34" charset="-122"/>
              </a:rPr>
              <a:t>doFrame</a:t>
            </a:r>
            <a:r>
              <a:rPr lang="en-US" altLang="zh-CN">
                <a:latin typeface="Microsoft YaHei" panose="020B0503020204020204" pitchFamily="34" charset="-122"/>
                <a:ea typeface="Microsoft YaHei" panose="020B0503020204020204" pitchFamily="34" charset="-122"/>
              </a:rPr>
              <a:t>(</a:t>
            </a:r>
            <a:r>
              <a:rPr lang="en-US" altLang="zh-CN">
                <a:solidFill>
                  <a:srgbClr val="CC7832"/>
                </a:solidFill>
                <a:effectLst/>
                <a:latin typeface="Microsoft YaHei" panose="020B0503020204020204" pitchFamily="34" charset="-122"/>
                <a:ea typeface="Microsoft YaHei" panose="020B0503020204020204" pitchFamily="34" charset="-122"/>
              </a:rPr>
              <a:t>long </a:t>
            </a:r>
            <a:r>
              <a:rPr lang="en-US" altLang="zh-CN">
                <a:latin typeface="Microsoft YaHei" panose="020B0503020204020204" pitchFamily="34" charset="-122"/>
                <a:ea typeface="Microsoft YaHei" panose="020B0503020204020204" pitchFamily="34" charset="-122"/>
              </a:rPr>
              <a:t>frameTimeNanos</a:t>
            </a:r>
            <a:r>
              <a:rPr lang="en-US" altLang="zh-CN">
                <a:solidFill>
                  <a:srgbClr val="CC7832"/>
                </a:solidFill>
                <a:effectLst/>
                <a:latin typeface="Microsoft YaHei" panose="020B0503020204020204" pitchFamily="34" charset="-122"/>
                <a:ea typeface="Microsoft YaHei" panose="020B0503020204020204" pitchFamily="34" charset="-122"/>
              </a:rPr>
              <a:t>, int </a:t>
            </a:r>
            <a:r>
              <a:rPr lang="en-US" altLang="zh-CN">
                <a:latin typeface="Microsoft YaHei" panose="020B0503020204020204" pitchFamily="34" charset="-122"/>
                <a:ea typeface="Microsoft YaHei" panose="020B0503020204020204" pitchFamily="34" charset="-122"/>
              </a:rPr>
              <a:t>frame) {</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doCallbacks(Choreographer.</a:t>
            </a:r>
            <a:r>
              <a:rPr lang="en-US" altLang="zh-CN">
                <a:solidFill>
                  <a:srgbClr val="9876AA"/>
                </a:solidFill>
                <a:effectLst/>
                <a:latin typeface="Microsoft YaHei" panose="020B0503020204020204" pitchFamily="34" charset="-122"/>
                <a:ea typeface="Microsoft YaHei" panose="020B0503020204020204" pitchFamily="34" charset="-122"/>
              </a:rPr>
              <a:t>CALLBACK_INPUT</a:t>
            </a: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frameTimeNanos)</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doCallbacks(Choreographer.</a:t>
            </a:r>
            <a:r>
              <a:rPr lang="en-US" altLang="zh-CN">
                <a:solidFill>
                  <a:srgbClr val="9876AA"/>
                </a:solidFill>
                <a:effectLst/>
                <a:latin typeface="Microsoft YaHei" panose="020B0503020204020204" pitchFamily="34" charset="-122"/>
                <a:ea typeface="Microsoft YaHei" panose="020B0503020204020204" pitchFamily="34" charset="-122"/>
              </a:rPr>
              <a:t>CALLBACK_ANIMATION</a:t>
            </a: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frameTimeNanos)</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doCallbacks(Choreographer.</a:t>
            </a:r>
            <a:r>
              <a:rPr lang="en-US" altLang="zh-CN">
                <a:solidFill>
                  <a:srgbClr val="9876AA"/>
                </a:solidFill>
                <a:effectLst/>
                <a:latin typeface="Microsoft YaHei" panose="020B0503020204020204" pitchFamily="34" charset="-122"/>
                <a:ea typeface="Microsoft YaHei" panose="020B0503020204020204" pitchFamily="34" charset="-122"/>
              </a:rPr>
              <a:t>CALLBACK_TRAVERSAL</a:t>
            </a: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frameTimeNanos)</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doCallbacks(Choreographer.</a:t>
            </a:r>
            <a:r>
              <a:rPr lang="en-US" altLang="zh-CN">
                <a:solidFill>
                  <a:srgbClr val="9876AA"/>
                </a:solidFill>
                <a:effectLst/>
                <a:latin typeface="Microsoft YaHei" panose="020B0503020204020204" pitchFamily="34" charset="-122"/>
                <a:ea typeface="Microsoft YaHei" panose="020B0503020204020204" pitchFamily="34" charset="-122"/>
              </a:rPr>
              <a:t>CALLBACK_COMMIT</a:t>
            </a: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frameTimeNanos)</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a:t>
            </a:r>
            <a:endParaRPr lang="zh-CN" altLang="en-US">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19FA2FE3-DC97-7943-97C1-33008B97A7D0}"/>
              </a:ext>
            </a:extLst>
          </p:cNvPr>
          <p:cNvSpPr/>
          <p:nvPr/>
        </p:nvSpPr>
        <p:spPr>
          <a:xfrm>
            <a:off x="265814" y="2787490"/>
            <a:ext cx="8612372" cy="2031325"/>
          </a:xfrm>
          <a:prstGeom prst="rect">
            <a:avLst/>
          </a:prstGeom>
          <a:ln w="22225">
            <a:solidFill>
              <a:srgbClr val="C00000"/>
            </a:solidFill>
            <a:prstDash val="dash"/>
          </a:ln>
        </p:spPr>
        <p:txBody>
          <a:bodyPr wrap="square">
            <a:spAutoFit/>
          </a:bodyPr>
          <a:lstStyle/>
          <a:p>
            <a:r>
              <a:rPr lang="en-US" altLang="zh-CN">
                <a:solidFill>
                  <a:srgbClr val="CC7832"/>
                </a:solidFill>
                <a:effectLst/>
                <a:latin typeface="Microsoft YaHei" panose="020B0503020204020204" pitchFamily="34" charset="-122"/>
                <a:ea typeface="Microsoft YaHei" panose="020B0503020204020204" pitchFamily="34" charset="-122"/>
              </a:rPr>
              <a:t>void </a:t>
            </a:r>
            <a:r>
              <a:rPr lang="en-US" altLang="zh-CN">
                <a:solidFill>
                  <a:srgbClr val="FFC66D"/>
                </a:solidFill>
                <a:effectLst/>
                <a:latin typeface="Microsoft YaHei" panose="020B0503020204020204" pitchFamily="34" charset="-122"/>
                <a:ea typeface="Microsoft YaHei" panose="020B0503020204020204" pitchFamily="34" charset="-122"/>
              </a:rPr>
              <a:t>doCallbacks</a:t>
            </a:r>
            <a:r>
              <a:rPr lang="en-US" altLang="zh-CN">
                <a:latin typeface="Microsoft YaHei" panose="020B0503020204020204" pitchFamily="34" charset="-122"/>
                <a:ea typeface="Microsoft YaHei" panose="020B0503020204020204" pitchFamily="34" charset="-122"/>
              </a:rPr>
              <a:t>(</a:t>
            </a:r>
            <a:r>
              <a:rPr lang="en-US" altLang="zh-CN">
                <a:solidFill>
                  <a:srgbClr val="CC7832"/>
                </a:solidFill>
                <a:effectLst/>
                <a:latin typeface="Microsoft YaHei" panose="020B0503020204020204" pitchFamily="34" charset="-122"/>
                <a:ea typeface="Microsoft YaHei" panose="020B0503020204020204" pitchFamily="34" charset="-122"/>
              </a:rPr>
              <a:t>int </a:t>
            </a:r>
            <a:r>
              <a:rPr lang="en-US" altLang="zh-CN">
                <a:latin typeface="Microsoft YaHei" panose="020B0503020204020204" pitchFamily="34" charset="-122"/>
                <a:ea typeface="Microsoft YaHei" panose="020B0503020204020204" pitchFamily="34" charset="-122"/>
              </a:rPr>
              <a:t>callbackType</a:t>
            </a:r>
            <a:r>
              <a:rPr lang="en-US" altLang="zh-CN">
                <a:solidFill>
                  <a:srgbClr val="CC7832"/>
                </a:solidFill>
                <a:effectLst/>
                <a:latin typeface="Microsoft YaHei" panose="020B0503020204020204" pitchFamily="34" charset="-122"/>
                <a:ea typeface="Microsoft YaHei" panose="020B0503020204020204" pitchFamily="34" charset="-122"/>
              </a:rPr>
              <a:t>, long </a:t>
            </a:r>
            <a:r>
              <a:rPr lang="en-US" altLang="zh-CN">
                <a:latin typeface="Microsoft YaHei" panose="020B0503020204020204" pitchFamily="34" charset="-122"/>
                <a:ea typeface="Microsoft YaHei" panose="020B0503020204020204" pitchFamily="34" charset="-122"/>
              </a:rPr>
              <a:t>frameTimeNanos) {</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CallbackRecord callbacks</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callbacks = </a:t>
            </a:r>
            <a:r>
              <a:rPr lang="en-US" altLang="zh-CN">
                <a:solidFill>
                  <a:srgbClr val="9876AA"/>
                </a:solidFill>
                <a:effectLst/>
                <a:latin typeface="Microsoft YaHei" panose="020B0503020204020204" pitchFamily="34" charset="-122"/>
                <a:ea typeface="Microsoft YaHei" panose="020B0503020204020204" pitchFamily="34" charset="-122"/>
              </a:rPr>
              <a:t>mCallbackQueues</a:t>
            </a:r>
            <a:r>
              <a:rPr lang="en-US" altLang="zh-CN">
                <a:latin typeface="Microsoft YaHei" panose="020B0503020204020204" pitchFamily="34" charset="-122"/>
                <a:ea typeface="Microsoft YaHei" panose="020B0503020204020204" pitchFamily="34" charset="-122"/>
              </a:rPr>
              <a:t>[callbackType].extractDueCallbacksLocked(...)</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for </a:t>
            </a:r>
            <a:r>
              <a:rPr lang="en-US" altLang="zh-CN">
                <a:latin typeface="Microsoft YaHei" panose="020B0503020204020204" pitchFamily="34" charset="-122"/>
                <a:ea typeface="Microsoft YaHei" panose="020B0503020204020204" pitchFamily="34" charset="-122"/>
              </a:rPr>
              <a:t>(CallbackRecord c = callbacks</a:t>
            </a: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c != </a:t>
            </a:r>
            <a:r>
              <a:rPr lang="en-US" altLang="zh-CN">
                <a:solidFill>
                  <a:srgbClr val="CC7832"/>
                </a:solidFill>
                <a:effectLst/>
                <a:latin typeface="Microsoft YaHei" panose="020B0503020204020204" pitchFamily="34" charset="-122"/>
                <a:ea typeface="Microsoft YaHei" panose="020B0503020204020204" pitchFamily="34" charset="-122"/>
              </a:rPr>
              <a:t>null; </a:t>
            </a:r>
            <a:r>
              <a:rPr lang="en-US" altLang="zh-CN">
                <a:latin typeface="Microsoft YaHei" panose="020B0503020204020204" pitchFamily="34" charset="-122"/>
                <a:ea typeface="Microsoft YaHei" panose="020B0503020204020204" pitchFamily="34" charset="-122"/>
              </a:rPr>
              <a:t>c = c.</a:t>
            </a:r>
            <a:r>
              <a:rPr lang="en-US" altLang="zh-CN">
                <a:solidFill>
                  <a:srgbClr val="9876AA"/>
                </a:solidFill>
                <a:effectLst/>
                <a:latin typeface="Microsoft YaHei" panose="020B0503020204020204" pitchFamily="34" charset="-122"/>
                <a:ea typeface="Microsoft YaHei" panose="020B0503020204020204" pitchFamily="34" charset="-122"/>
              </a:rPr>
              <a:t>next</a:t>
            </a:r>
            <a:r>
              <a:rPr lang="en-US" altLang="zh-CN">
                <a:latin typeface="Microsoft YaHei" panose="020B0503020204020204" pitchFamily="34" charset="-122"/>
                <a:ea typeface="Microsoft YaHei" panose="020B0503020204020204" pitchFamily="34" charset="-122"/>
              </a:rPr>
              <a:t>) {</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c.run(frameTimeNanos)</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a:t>
            </a:r>
            <a:endParaRPr lang="zh-CN" altLang="en-US">
              <a:latin typeface="Microsoft YaHei" panose="020B0503020204020204" pitchFamily="34" charset="-122"/>
              <a:ea typeface="Microsoft YaHei" panose="020B0503020204020204" pitchFamily="34" charset="-122"/>
            </a:endParaRPr>
          </a:p>
        </p:txBody>
      </p:sp>
      <p:cxnSp>
        <p:nvCxnSpPr>
          <p:cNvPr id="7" name="直线箭头连接符 6">
            <a:extLst>
              <a:ext uri="{FF2B5EF4-FFF2-40B4-BE49-F238E27FC236}">
                <a16:creationId xmlns:a16="http://schemas.microsoft.com/office/drawing/2014/main" id="{CAAA4506-DF78-0D40-96F0-659935A955E3}"/>
              </a:ext>
            </a:extLst>
          </p:cNvPr>
          <p:cNvCxnSpPr/>
          <p:nvPr/>
        </p:nvCxnSpPr>
        <p:spPr>
          <a:xfrm>
            <a:off x="1254642" y="1988288"/>
            <a:ext cx="308344" cy="799202"/>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14932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92DDB73-4FC9-6D42-A34B-AF255550AFAC}"/>
              </a:ext>
            </a:extLst>
          </p:cNvPr>
          <p:cNvSpPr/>
          <p:nvPr/>
        </p:nvSpPr>
        <p:spPr>
          <a:xfrm>
            <a:off x="308344" y="246075"/>
            <a:ext cx="8527312" cy="2308324"/>
          </a:xfrm>
          <a:prstGeom prst="rect">
            <a:avLst/>
          </a:prstGeom>
          <a:ln w="22225">
            <a:solidFill>
              <a:srgbClr val="C00000"/>
            </a:solidFill>
            <a:prstDash val="dash"/>
          </a:ln>
        </p:spPr>
        <p:txBody>
          <a:bodyPr wrap="square">
            <a:spAutoFit/>
          </a:bodyPr>
          <a:lstStyle/>
          <a:p>
            <a:r>
              <a:rPr lang="en-US" altLang="zh-CN">
                <a:solidFill>
                  <a:srgbClr val="CC7832"/>
                </a:solidFill>
                <a:effectLst/>
                <a:latin typeface="Microsoft YaHei" panose="020B0503020204020204" pitchFamily="34" charset="-122"/>
                <a:ea typeface="Microsoft YaHei" panose="020B0503020204020204" pitchFamily="34" charset="-122"/>
              </a:rPr>
              <a:t>void </a:t>
            </a:r>
            <a:r>
              <a:rPr lang="en-US" altLang="zh-CN">
                <a:solidFill>
                  <a:srgbClr val="FFC66D"/>
                </a:solidFill>
                <a:effectLst/>
                <a:latin typeface="Microsoft YaHei" panose="020B0503020204020204" pitchFamily="34" charset="-122"/>
                <a:ea typeface="Microsoft YaHei" panose="020B0503020204020204" pitchFamily="34" charset="-122"/>
              </a:rPr>
              <a:t>scheduleTraversals</a:t>
            </a:r>
            <a:r>
              <a:rPr lang="en-US" altLang="zh-CN">
                <a:latin typeface="Microsoft YaHei" panose="020B0503020204020204" pitchFamily="34" charset="-122"/>
                <a:ea typeface="Microsoft YaHei" panose="020B0503020204020204" pitchFamily="34" charset="-122"/>
              </a:rPr>
              <a:t>() {</a:t>
            </a:r>
          </a:p>
          <a:p>
            <a:r>
              <a:rPr lang="zh-CN" altLang="en-US">
                <a:solidFill>
                  <a:srgbClr val="CC7832"/>
                </a:solidFill>
                <a:latin typeface="Microsoft YaHei" panose="020B0503020204020204" pitchFamily="34" charset="-122"/>
                <a:ea typeface="Microsoft YaHei" panose="020B0503020204020204" pitchFamily="34" charset="-122"/>
              </a:rPr>
              <a:t>    </a:t>
            </a:r>
            <a:r>
              <a:rPr lang="en-US" altLang="zh-CN">
                <a:solidFill>
                  <a:srgbClr val="CC7832"/>
                </a:solidFill>
                <a:latin typeface="Microsoft YaHei" panose="020B0503020204020204" pitchFamily="34" charset="-122"/>
                <a:ea typeface="Microsoft YaHei" panose="020B0503020204020204" pitchFamily="34" charset="-122"/>
              </a:rPr>
              <a:t>if </a:t>
            </a:r>
            <a:r>
              <a:rPr lang="en-US" altLang="zh-CN">
                <a:latin typeface="Microsoft YaHei" panose="020B0503020204020204" pitchFamily="34" charset="-122"/>
                <a:ea typeface="Microsoft YaHei" panose="020B0503020204020204" pitchFamily="34" charset="-122"/>
              </a:rPr>
              <a:t>(!</a:t>
            </a:r>
            <a:r>
              <a:rPr lang="en-US" altLang="zh-CN">
                <a:solidFill>
                  <a:srgbClr val="9876AA"/>
                </a:solidFill>
                <a:latin typeface="Microsoft YaHei" panose="020B0503020204020204" pitchFamily="34" charset="-122"/>
                <a:ea typeface="Microsoft YaHei" panose="020B0503020204020204" pitchFamily="34" charset="-122"/>
              </a:rPr>
              <a:t>mTraversalScheduled</a:t>
            </a:r>
            <a:r>
              <a:rPr lang="en-US" altLang="zh-CN">
                <a:latin typeface="Microsoft YaHei" panose="020B0503020204020204" pitchFamily="34" charset="-122"/>
                <a:ea typeface="Microsoft YaHei" panose="020B0503020204020204" pitchFamily="34" charset="-122"/>
              </a:rPr>
              <a:t>) {</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a:t>
            </a:r>
            <a:r>
              <a:rPr lang="zh-CN" altLang="en-US">
                <a:latin typeface="Microsoft YaHei" panose="020B0503020204020204" pitchFamily="34" charset="-122"/>
                <a:ea typeface="Microsoft YaHei" panose="020B0503020204020204" pitchFamily="34" charset="-122"/>
              </a:rPr>
              <a:t>    </a:t>
            </a:r>
            <a:r>
              <a:rPr lang="en-US" altLang="zh-CN">
                <a:solidFill>
                  <a:srgbClr val="9876AA"/>
                </a:solidFill>
                <a:latin typeface="Microsoft YaHei" panose="020B0503020204020204" pitchFamily="34" charset="-122"/>
                <a:ea typeface="Microsoft YaHei" panose="020B0503020204020204" pitchFamily="34" charset="-122"/>
              </a:rPr>
              <a:t>mTraversalScheduled </a:t>
            </a:r>
            <a:r>
              <a:rPr lang="en-US" altLang="zh-CN">
                <a:latin typeface="Microsoft YaHei" panose="020B0503020204020204" pitchFamily="34" charset="-122"/>
                <a:ea typeface="Microsoft YaHei" panose="020B0503020204020204" pitchFamily="34" charset="-122"/>
              </a:rPr>
              <a:t>= </a:t>
            </a:r>
            <a:r>
              <a:rPr lang="en-US" altLang="zh-CN">
                <a:solidFill>
                  <a:srgbClr val="CC7832"/>
                </a:solidFill>
                <a:latin typeface="Microsoft YaHei" panose="020B0503020204020204" pitchFamily="34" charset="-122"/>
                <a:ea typeface="Microsoft YaHei" panose="020B0503020204020204" pitchFamily="34" charset="-122"/>
              </a:rPr>
              <a:t>true;</a:t>
            </a:r>
          </a:p>
          <a:p>
            <a:r>
              <a:rPr lang="zh-CN" altLang="en-US">
                <a:solidFill>
                  <a:srgbClr val="9876AA"/>
                </a:solidFill>
                <a:latin typeface="Microsoft YaHei" panose="020B0503020204020204" pitchFamily="34" charset="-122"/>
                <a:ea typeface="Microsoft YaHei" panose="020B0503020204020204" pitchFamily="34" charset="-122"/>
              </a:rPr>
              <a:t>        </a:t>
            </a:r>
            <a:r>
              <a:rPr lang="en-US" altLang="zh-CN">
                <a:solidFill>
                  <a:srgbClr val="9876AA"/>
                </a:solidFill>
                <a:latin typeface="Microsoft YaHei" panose="020B0503020204020204" pitchFamily="34" charset="-122"/>
                <a:ea typeface="Microsoft YaHei" panose="020B0503020204020204" pitchFamily="34" charset="-122"/>
              </a:rPr>
              <a:t>mChoreographer</a:t>
            </a:r>
            <a:r>
              <a:rPr lang="en-US" altLang="zh-CN">
                <a:latin typeface="Microsoft YaHei" panose="020B0503020204020204" pitchFamily="34" charset="-122"/>
                <a:ea typeface="Microsoft YaHei" panose="020B0503020204020204" pitchFamily="34" charset="-122"/>
              </a:rPr>
              <a:t>.postCallback(</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Choreographer.</a:t>
            </a:r>
            <a:r>
              <a:rPr lang="en-US" altLang="zh-CN">
                <a:solidFill>
                  <a:srgbClr val="9876AA"/>
                </a:solidFill>
                <a:latin typeface="Microsoft YaHei" panose="020B0503020204020204" pitchFamily="34" charset="-122"/>
                <a:ea typeface="Microsoft YaHei" panose="020B0503020204020204" pitchFamily="34" charset="-122"/>
              </a:rPr>
              <a:t>CALLBACK_TRAVERSAL</a:t>
            </a:r>
            <a:r>
              <a:rPr lang="en-US" altLang="zh-CN">
                <a:solidFill>
                  <a:srgbClr val="CC7832"/>
                </a:solidFill>
                <a:latin typeface="Microsoft YaHei" panose="020B0503020204020204" pitchFamily="34" charset="-122"/>
                <a:ea typeface="Microsoft YaHei" panose="020B0503020204020204" pitchFamily="34" charset="-122"/>
              </a:rPr>
              <a:t>, </a:t>
            </a:r>
            <a:r>
              <a:rPr lang="en-US" altLang="zh-CN">
                <a:solidFill>
                  <a:srgbClr val="9876AA"/>
                </a:solidFill>
                <a:latin typeface="Microsoft YaHei" panose="020B0503020204020204" pitchFamily="34" charset="-122"/>
                <a:ea typeface="Microsoft YaHei" panose="020B0503020204020204" pitchFamily="34" charset="-122"/>
              </a:rPr>
              <a:t>mTraversalRunnable</a:t>
            </a:r>
            <a:r>
              <a:rPr lang="en-US" altLang="zh-CN">
                <a:solidFill>
                  <a:srgbClr val="CC7832"/>
                </a:solidFill>
                <a:latin typeface="Microsoft YaHei" panose="020B0503020204020204" pitchFamily="34" charset="-122"/>
                <a:ea typeface="Microsoft YaHei" panose="020B0503020204020204" pitchFamily="34" charset="-122"/>
              </a:rPr>
              <a:t>, null</a:t>
            </a:r>
            <a:r>
              <a:rPr lang="en-US" altLang="zh-CN">
                <a:latin typeface="Microsoft YaHei" panose="020B0503020204020204" pitchFamily="34" charset="-122"/>
                <a:ea typeface="Microsoft YaHei" panose="020B0503020204020204" pitchFamily="34" charset="-122"/>
              </a:rPr>
              <a:t>)</a:t>
            </a:r>
            <a:r>
              <a:rPr lang="en-US" altLang="zh-CN">
                <a:solidFill>
                  <a:srgbClr val="CC7832"/>
                </a:solidFill>
                <a:latin typeface="Microsoft YaHei" panose="020B0503020204020204" pitchFamily="34" charset="-122"/>
                <a:ea typeface="Microsoft YaHei" panose="020B0503020204020204" pitchFamily="34" charset="-122"/>
              </a:rPr>
              <a:t>;</a:t>
            </a:r>
            <a:br>
              <a:rPr lang="en-US" altLang="zh-CN">
                <a:solidFill>
                  <a:srgbClr val="CC7832"/>
                </a:solidFill>
                <a:latin typeface="Microsoft YaHei" panose="020B0503020204020204" pitchFamily="34" charset="-122"/>
                <a:ea typeface="Microsoft YaHei" panose="020B0503020204020204" pitchFamily="34" charset="-122"/>
              </a:rPr>
            </a:br>
            <a:r>
              <a:rPr lang="zh-CN" altLang="en-US">
                <a:solidFill>
                  <a:srgbClr val="CC7832"/>
                </a:solidFill>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a:t>
            </a:r>
            <a:br>
              <a:rPr lang="en-US" altLang="zh-CN">
                <a:solidFill>
                  <a:srgbClr val="CC7832"/>
                </a:solidFill>
                <a:latin typeface="Microsoft YaHei" panose="020B0503020204020204" pitchFamily="34" charset="-122"/>
                <a:ea typeface="Microsoft YaHei" panose="020B0503020204020204" pitchFamily="34" charset="-122"/>
              </a:rPr>
            </a:br>
            <a:r>
              <a:rPr lang="en-US" altLang="zh-CN">
                <a:solidFill>
                  <a:srgbClr val="CC7832"/>
                </a:solidFill>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a:t>
            </a:r>
            <a:endParaRPr lang="zh-CN" altLang="en-US">
              <a:latin typeface="Microsoft YaHei" panose="020B0503020204020204" pitchFamily="34" charset="-122"/>
              <a:ea typeface="Microsoft YaHei" panose="020B0503020204020204" pitchFamily="34" charset="-122"/>
            </a:endParaRPr>
          </a:p>
        </p:txBody>
      </p:sp>
      <p:sp>
        <p:nvSpPr>
          <p:cNvPr id="11" name="矩形 10">
            <a:extLst>
              <a:ext uri="{FF2B5EF4-FFF2-40B4-BE49-F238E27FC236}">
                <a16:creationId xmlns:a16="http://schemas.microsoft.com/office/drawing/2014/main" id="{A1513E83-A779-B641-9486-5937BF870E86}"/>
              </a:ext>
            </a:extLst>
          </p:cNvPr>
          <p:cNvSpPr/>
          <p:nvPr/>
        </p:nvSpPr>
        <p:spPr>
          <a:xfrm>
            <a:off x="1615240" y="3155118"/>
            <a:ext cx="5913521" cy="1754326"/>
          </a:xfrm>
          <a:prstGeom prst="rect">
            <a:avLst/>
          </a:prstGeom>
          <a:ln w="22225">
            <a:solidFill>
              <a:srgbClr val="C00000"/>
            </a:solidFill>
            <a:prstDash val="dash"/>
          </a:ln>
        </p:spPr>
        <p:txBody>
          <a:bodyPr wrap="square">
            <a:spAutoFit/>
          </a:bodyPr>
          <a:lstStyle/>
          <a:p>
            <a:r>
              <a:rPr lang="en-US" altLang="zh-CN">
                <a:solidFill>
                  <a:srgbClr val="CC7832"/>
                </a:solidFill>
                <a:effectLst/>
                <a:latin typeface="Microsoft YaHei" panose="020B0503020204020204" pitchFamily="34" charset="-122"/>
                <a:ea typeface="Microsoft YaHei" panose="020B0503020204020204" pitchFamily="34" charset="-122"/>
              </a:rPr>
              <a:t>final class </a:t>
            </a:r>
            <a:r>
              <a:rPr lang="en-US" altLang="zh-CN">
                <a:latin typeface="Microsoft YaHei" panose="020B0503020204020204" pitchFamily="34" charset="-122"/>
                <a:ea typeface="Microsoft YaHei" panose="020B0503020204020204" pitchFamily="34" charset="-122"/>
              </a:rPr>
              <a:t>TraversalRunnable </a:t>
            </a:r>
            <a:r>
              <a:rPr lang="en-US" altLang="zh-CN">
                <a:solidFill>
                  <a:srgbClr val="CC7832"/>
                </a:solidFill>
                <a:effectLst/>
                <a:latin typeface="Microsoft YaHei" panose="020B0503020204020204" pitchFamily="34" charset="-122"/>
                <a:ea typeface="Microsoft YaHei" panose="020B0503020204020204" pitchFamily="34" charset="-122"/>
              </a:rPr>
              <a:t>implements </a:t>
            </a:r>
            <a:r>
              <a:rPr lang="en-US" altLang="zh-CN">
                <a:latin typeface="Microsoft YaHei" panose="020B0503020204020204" pitchFamily="34" charset="-122"/>
                <a:ea typeface="Microsoft YaHei" panose="020B0503020204020204" pitchFamily="34" charset="-122"/>
              </a:rPr>
              <a:t>Runnable {</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a:t>
            </a:r>
            <a:r>
              <a:rPr lang="en-US" altLang="zh-CN">
                <a:solidFill>
                  <a:srgbClr val="BBB529"/>
                </a:solidFill>
                <a:effectLst/>
                <a:latin typeface="Microsoft YaHei" panose="020B0503020204020204" pitchFamily="34" charset="-122"/>
                <a:ea typeface="Microsoft YaHei" panose="020B0503020204020204" pitchFamily="34" charset="-122"/>
              </a:rPr>
              <a:t>@Override</a:t>
            </a:r>
            <a:br>
              <a:rPr lang="en-US" altLang="zh-CN">
                <a:solidFill>
                  <a:srgbClr val="BBB529"/>
                </a:solidFill>
                <a:effectLst/>
                <a:latin typeface="Microsoft YaHei" panose="020B0503020204020204" pitchFamily="34" charset="-122"/>
                <a:ea typeface="Microsoft YaHei" panose="020B0503020204020204" pitchFamily="34" charset="-122"/>
              </a:rPr>
            </a:br>
            <a:r>
              <a:rPr lang="en-US" altLang="zh-CN">
                <a:solidFill>
                  <a:srgbClr val="BBB529"/>
                </a:solidFill>
                <a:effectLst/>
                <a:latin typeface="Microsoft YaHei" panose="020B0503020204020204" pitchFamily="34" charset="-122"/>
                <a:ea typeface="Microsoft YaHei" panose="020B0503020204020204" pitchFamily="34" charset="-122"/>
              </a:rPr>
              <a:t>    </a:t>
            </a:r>
            <a:r>
              <a:rPr lang="en-US" altLang="zh-CN">
                <a:solidFill>
                  <a:srgbClr val="CC7832"/>
                </a:solidFill>
                <a:effectLst/>
                <a:latin typeface="Microsoft YaHei" panose="020B0503020204020204" pitchFamily="34" charset="-122"/>
                <a:ea typeface="Microsoft YaHei" panose="020B0503020204020204" pitchFamily="34" charset="-122"/>
              </a:rPr>
              <a:t>public void </a:t>
            </a:r>
            <a:r>
              <a:rPr lang="en-US" altLang="zh-CN">
                <a:solidFill>
                  <a:srgbClr val="FFC66D"/>
                </a:solidFill>
                <a:effectLst/>
                <a:latin typeface="Microsoft YaHei" panose="020B0503020204020204" pitchFamily="34" charset="-122"/>
                <a:ea typeface="Microsoft YaHei" panose="020B0503020204020204" pitchFamily="34" charset="-122"/>
              </a:rPr>
              <a:t>run</a:t>
            </a:r>
            <a:r>
              <a:rPr lang="en-US" altLang="zh-CN">
                <a:latin typeface="Microsoft YaHei" panose="020B0503020204020204" pitchFamily="34" charset="-122"/>
                <a:ea typeface="Microsoft YaHei" panose="020B0503020204020204" pitchFamily="34" charset="-122"/>
              </a:rPr>
              <a:t>() {</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doTraversal()</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a:t>
            </a:r>
            <a:endParaRPr lang="zh-CN" altLang="en-US">
              <a:latin typeface="Microsoft YaHei" panose="020B0503020204020204" pitchFamily="34" charset="-122"/>
              <a:ea typeface="Microsoft YaHei" panose="020B0503020204020204" pitchFamily="34" charset="-122"/>
            </a:endParaRPr>
          </a:p>
        </p:txBody>
      </p:sp>
      <p:sp>
        <p:nvSpPr>
          <p:cNvPr id="12" name="矩形 11">
            <a:extLst>
              <a:ext uri="{FF2B5EF4-FFF2-40B4-BE49-F238E27FC236}">
                <a16:creationId xmlns:a16="http://schemas.microsoft.com/office/drawing/2014/main" id="{26F979E0-5884-F649-AF7C-19ACD9125B37}"/>
              </a:ext>
            </a:extLst>
          </p:cNvPr>
          <p:cNvSpPr/>
          <p:nvPr/>
        </p:nvSpPr>
        <p:spPr>
          <a:xfrm>
            <a:off x="4997611" y="3967431"/>
            <a:ext cx="2161617" cy="369332"/>
          </a:xfrm>
          <a:prstGeom prst="rect">
            <a:avLst/>
          </a:prstGeom>
          <a:solidFill>
            <a:srgbClr val="C00000"/>
          </a:solidFill>
        </p:spPr>
        <p:txBody>
          <a:bodyPr wrap="none">
            <a:spAutoFit/>
          </a:bodyPr>
          <a:lstStyle/>
          <a:p>
            <a:r>
              <a:rPr lang="en-US" altLang="zh-CN">
                <a:solidFill>
                  <a:schemeClr val="bg1"/>
                </a:solidFill>
                <a:latin typeface="Microsoft YaHei" panose="020B0503020204020204" pitchFamily="34" charset="-122"/>
                <a:ea typeface="Microsoft YaHei" panose="020B0503020204020204" pitchFamily="34" charset="-122"/>
              </a:rPr>
              <a:t>performTraversals</a:t>
            </a:r>
            <a:endParaRPr lang="zh-CN" altLang="en-US">
              <a:solidFill>
                <a:schemeClr val="bg1"/>
              </a:solidFill>
              <a:latin typeface="Microsoft YaHei" panose="020B0503020204020204" pitchFamily="34" charset="-122"/>
              <a:ea typeface="Microsoft YaHei" panose="020B0503020204020204" pitchFamily="34" charset="-122"/>
            </a:endParaRPr>
          </a:p>
        </p:txBody>
      </p:sp>
      <p:cxnSp>
        <p:nvCxnSpPr>
          <p:cNvPr id="14" name="直线箭头连接符 13">
            <a:extLst>
              <a:ext uri="{FF2B5EF4-FFF2-40B4-BE49-F238E27FC236}">
                <a16:creationId xmlns:a16="http://schemas.microsoft.com/office/drawing/2014/main" id="{0C3C55ED-4880-DC45-8042-FAEA203F418A}"/>
              </a:ext>
            </a:extLst>
          </p:cNvPr>
          <p:cNvCxnSpPr/>
          <p:nvPr/>
        </p:nvCxnSpPr>
        <p:spPr>
          <a:xfrm>
            <a:off x="3742662" y="4166640"/>
            <a:ext cx="1148316" cy="0"/>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 name="直线箭头连接符 2">
            <a:extLst>
              <a:ext uri="{FF2B5EF4-FFF2-40B4-BE49-F238E27FC236}">
                <a16:creationId xmlns:a16="http://schemas.microsoft.com/office/drawing/2014/main" id="{B45A831A-F4E0-2146-9A98-530B4042AEA0}"/>
              </a:ext>
            </a:extLst>
          </p:cNvPr>
          <p:cNvCxnSpPr/>
          <p:nvPr/>
        </p:nvCxnSpPr>
        <p:spPr>
          <a:xfrm flipH="1">
            <a:off x="4358244" y="1638795"/>
            <a:ext cx="2470068" cy="1425039"/>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57257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E5EA2F5C-2FDD-FD42-9DBC-B70B03E49783}"/>
              </a:ext>
            </a:extLst>
          </p:cNvPr>
          <p:cNvSpPr/>
          <p:nvPr/>
        </p:nvSpPr>
        <p:spPr>
          <a:xfrm>
            <a:off x="478466" y="725091"/>
            <a:ext cx="8187069" cy="3693319"/>
          </a:xfrm>
          <a:prstGeom prst="rect">
            <a:avLst/>
          </a:prstGeom>
          <a:ln w="22225">
            <a:solidFill>
              <a:srgbClr val="C00000"/>
            </a:solidFill>
            <a:prstDash val="dash"/>
          </a:ln>
        </p:spPr>
        <p:txBody>
          <a:bodyPr wrap="square">
            <a:spAutoFit/>
          </a:bodyPr>
          <a:lstStyle/>
          <a:p>
            <a:r>
              <a:rPr lang="en-US" altLang="zh-CN">
                <a:solidFill>
                  <a:srgbClr val="CC7832"/>
                </a:solidFill>
                <a:effectLst/>
                <a:latin typeface="Microsoft YaHei" panose="020B0503020204020204" pitchFamily="34" charset="-122"/>
                <a:ea typeface="Microsoft YaHei" panose="020B0503020204020204" pitchFamily="34" charset="-122"/>
              </a:rPr>
              <a:t>private void </a:t>
            </a:r>
            <a:r>
              <a:rPr lang="en-US" altLang="zh-CN">
                <a:solidFill>
                  <a:srgbClr val="FFC66D"/>
                </a:solidFill>
                <a:effectLst/>
                <a:latin typeface="Microsoft YaHei" panose="020B0503020204020204" pitchFamily="34" charset="-122"/>
                <a:ea typeface="Microsoft YaHei" panose="020B0503020204020204" pitchFamily="34" charset="-122"/>
              </a:rPr>
              <a:t>performTraversals</a:t>
            </a:r>
            <a:r>
              <a:rPr lang="en-US" altLang="zh-CN">
                <a:latin typeface="Microsoft YaHei" panose="020B0503020204020204" pitchFamily="34" charset="-122"/>
                <a:ea typeface="Microsoft YaHei" panose="020B0503020204020204" pitchFamily="34" charset="-122"/>
              </a:rPr>
              <a:t>() {</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a:t>
            </a:r>
            <a:r>
              <a:rPr lang="en-US" altLang="zh-CN">
                <a:solidFill>
                  <a:srgbClr val="CC7832"/>
                </a:solidFill>
                <a:effectLst/>
                <a:latin typeface="Microsoft YaHei" panose="020B0503020204020204" pitchFamily="34" charset="-122"/>
                <a:ea typeface="Microsoft YaHei" panose="020B0503020204020204" pitchFamily="34" charset="-122"/>
              </a:rPr>
              <a:t>final </a:t>
            </a:r>
            <a:r>
              <a:rPr lang="en-US" altLang="zh-CN">
                <a:latin typeface="Microsoft YaHei" panose="020B0503020204020204" pitchFamily="34" charset="-122"/>
                <a:ea typeface="Microsoft YaHei" panose="020B0503020204020204" pitchFamily="34" charset="-122"/>
              </a:rPr>
              <a:t>View host = </a:t>
            </a:r>
            <a:r>
              <a:rPr lang="en-US" altLang="zh-CN">
                <a:solidFill>
                  <a:srgbClr val="9876AA"/>
                </a:solidFill>
                <a:effectLst/>
                <a:latin typeface="Microsoft YaHei" panose="020B0503020204020204" pitchFamily="34" charset="-122"/>
                <a:ea typeface="Microsoft YaHei" panose="020B0503020204020204" pitchFamily="34" charset="-122"/>
              </a:rPr>
              <a:t>mView</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relayoutResult = relayoutWindow(params</a:t>
            </a: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effectLst/>
                <a:latin typeface="Microsoft YaHei" panose="020B0503020204020204" pitchFamily="34" charset="-122"/>
                <a:ea typeface="Microsoft YaHei" panose="020B0503020204020204" pitchFamily="34" charset="-122"/>
              </a:rPr>
              <a:t>…</a:t>
            </a:r>
            <a:r>
              <a:rPr lang="en-US" altLang="zh-CN">
                <a:latin typeface="Microsoft YaHei" panose="020B0503020204020204" pitchFamily="34" charset="-122"/>
                <a:ea typeface="Microsoft YaHei" panose="020B0503020204020204" pitchFamily="34" charset="-122"/>
              </a:rPr>
              <a:t>)</a:t>
            </a:r>
            <a:r>
              <a:rPr lang="en-US" altLang="zh-CN">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a:t>
            </a:r>
            <a:br>
              <a:rPr lang="en-US" altLang="zh-CN">
                <a:latin typeface="Microsoft YaHei" panose="020B0503020204020204" pitchFamily="34" charset="-122"/>
                <a:ea typeface="Microsoft YaHei" panose="020B0503020204020204" pitchFamily="34" charset="-122"/>
              </a:rPr>
            </a:b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performMeasure(childWidthMeasureSpec</a:t>
            </a: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childHeightMeasureSpec)</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zh-CN" altLang="en-US">
                <a:solidFill>
                  <a:srgbClr val="CC7832"/>
                </a:solidFill>
                <a:effectLst/>
                <a:latin typeface="Microsoft YaHei" panose="020B0503020204020204" pitchFamily="34" charset="-122"/>
                <a:ea typeface="Microsoft YaHei" panose="020B0503020204020204" pitchFamily="34" charset="-122"/>
              </a:rPr>
              <a:t>    </a:t>
            </a:r>
            <a:r>
              <a:rPr lang="en-US" altLang="zh-CN">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performLayout(lp</a:t>
            </a: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desiredWindowWidth</a:t>
            </a: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desiredWindowHeight)</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zh-CN" altLang="en-US">
                <a:solidFill>
                  <a:srgbClr val="CC7832"/>
                </a:solidFill>
                <a:effectLst/>
                <a:latin typeface="Microsoft YaHei" panose="020B0503020204020204" pitchFamily="34" charset="-122"/>
                <a:ea typeface="Microsoft YaHei" panose="020B0503020204020204" pitchFamily="34" charset="-122"/>
              </a:rPr>
              <a:t>    </a:t>
            </a:r>
            <a:r>
              <a:rPr lang="en-US" altLang="zh-CN">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performDraw()</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a:t>
            </a:r>
            <a:br>
              <a:rPr lang="en-US" altLang="zh-CN">
                <a:latin typeface="Microsoft YaHei" panose="020B0503020204020204" pitchFamily="34" charset="-122"/>
                <a:ea typeface="Microsoft YaHei" panose="020B0503020204020204" pitchFamily="34" charset="-122"/>
              </a:rPr>
            </a:br>
            <a:endParaRPr lang="zh-CN" altLang="en-US">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769058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551E3C60-7B0D-EF42-A4B9-EC405FD66436}"/>
              </a:ext>
            </a:extLst>
          </p:cNvPr>
          <p:cNvSpPr/>
          <p:nvPr/>
        </p:nvSpPr>
        <p:spPr>
          <a:xfrm>
            <a:off x="1821025" y="2941370"/>
            <a:ext cx="2077176" cy="9619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a:latin typeface="Microsoft YaHei" panose="020B0503020204020204" pitchFamily="34" charset="-122"/>
                <a:ea typeface="Microsoft YaHei" panose="020B0503020204020204" pitchFamily="34" charset="-122"/>
              </a:rPr>
              <a:t>choreographer</a:t>
            </a:r>
            <a:endParaRPr kumimoji="1" lang="zh-CN" altLang="en-US" sz="2000">
              <a:latin typeface="Microsoft YaHei" panose="020B0503020204020204" pitchFamily="34" charset="-122"/>
              <a:ea typeface="Microsoft YaHei" panose="020B0503020204020204" pitchFamily="34" charset="-122"/>
            </a:endParaRPr>
          </a:p>
        </p:txBody>
      </p:sp>
      <p:sp>
        <p:nvSpPr>
          <p:cNvPr id="6" name="矩形 5">
            <a:extLst>
              <a:ext uri="{FF2B5EF4-FFF2-40B4-BE49-F238E27FC236}">
                <a16:creationId xmlns:a16="http://schemas.microsoft.com/office/drawing/2014/main" id="{EF4D63BC-DC42-464E-861C-A7500E4FD1CB}"/>
              </a:ext>
            </a:extLst>
          </p:cNvPr>
          <p:cNvSpPr/>
          <p:nvPr/>
        </p:nvSpPr>
        <p:spPr>
          <a:xfrm>
            <a:off x="6205349" y="2941370"/>
            <a:ext cx="2077199" cy="9619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a:latin typeface="Microsoft YaHei" panose="020B0503020204020204" pitchFamily="34" charset="-122"/>
                <a:ea typeface="Microsoft YaHei" panose="020B0503020204020204" pitchFamily="34" charset="-122"/>
              </a:rPr>
              <a:t>SurfaceFlinger</a:t>
            </a:r>
            <a:endParaRPr kumimoji="1" lang="zh-CN" altLang="en-US" sz="2000">
              <a:latin typeface="Microsoft YaHei" panose="020B0503020204020204" pitchFamily="34" charset="-122"/>
              <a:ea typeface="Microsoft YaHei" panose="020B0503020204020204" pitchFamily="34" charset="-122"/>
            </a:endParaRPr>
          </a:p>
        </p:txBody>
      </p:sp>
      <p:cxnSp>
        <p:nvCxnSpPr>
          <p:cNvPr id="9" name="肘形连接符 8">
            <a:extLst>
              <a:ext uri="{FF2B5EF4-FFF2-40B4-BE49-F238E27FC236}">
                <a16:creationId xmlns:a16="http://schemas.microsoft.com/office/drawing/2014/main" id="{6A919CCC-31A7-5344-B1E4-44610EE26315}"/>
              </a:ext>
            </a:extLst>
          </p:cNvPr>
          <p:cNvCxnSpPr>
            <a:cxnSpLocks/>
            <a:endCxn id="5" idx="0"/>
          </p:cNvCxnSpPr>
          <p:nvPr/>
        </p:nvCxnSpPr>
        <p:spPr>
          <a:xfrm>
            <a:off x="930378" y="1659976"/>
            <a:ext cx="1929235" cy="1281394"/>
          </a:xfrm>
          <a:prstGeom prst="bentConnector2">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24CE716A-8893-D04E-80BF-F1D46A15C742}"/>
              </a:ext>
            </a:extLst>
          </p:cNvPr>
          <p:cNvSpPr txBox="1"/>
          <p:nvPr/>
        </p:nvSpPr>
        <p:spPr>
          <a:xfrm>
            <a:off x="861452" y="1252102"/>
            <a:ext cx="1933350" cy="400110"/>
          </a:xfrm>
          <a:prstGeom prst="rect">
            <a:avLst/>
          </a:prstGeom>
          <a:noFill/>
        </p:spPr>
        <p:txBody>
          <a:bodyPr wrap="none" rtlCol="0">
            <a:spAutoFit/>
          </a:bodyPr>
          <a:lstStyle/>
          <a:p>
            <a:r>
              <a:rPr kumimoji="1" lang="en-US" altLang="zh-CN" sz="2000">
                <a:latin typeface="Microsoft YaHei" panose="020B0503020204020204" pitchFamily="34" charset="-122"/>
                <a:ea typeface="Microsoft YaHei" panose="020B0503020204020204" pitchFamily="34" charset="-122"/>
              </a:rPr>
              <a:t>requestLayout</a:t>
            </a:r>
            <a:endParaRPr kumimoji="1" lang="zh-CN" altLang="en-US" sz="2000">
              <a:latin typeface="Microsoft YaHei" panose="020B0503020204020204" pitchFamily="34" charset="-122"/>
              <a:ea typeface="Microsoft YaHei" panose="020B0503020204020204" pitchFamily="34" charset="-122"/>
            </a:endParaRPr>
          </a:p>
        </p:txBody>
      </p:sp>
      <p:sp>
        <p:nvSpPr>
          <p:cNvPr id="12" name="文本框 11">
            <a:extLst>
              <a:ext uri="{FF2B5EF4-FFF2-40B4-BE49-F238E27FC236}">
                <a16:creationId xmlns:a16="http://schemas.microsoft.com/office/drawing/2014/main" id="{09829B40-3CD6-DC40-B725-992ADAB9280B}"/>
              </a:ext>
            </a:extLst>
          </p:cNvPr>
          <p:cNvSpPr txBox="1"/>
          <p:nvPr/>
        </p:nvSpPr>
        <p:spPr>
          <a:xfrm>
            <a:off x="1692725" y="2107127"/>
            <a:ext cx="1160446" cy="400110"/>
          </a:xfrm>
          <a:prstGeom prst="rect">
            <a:avLst/>
          </a:prstGeom>
          <a:noFill/>
        </p:spPr>
        <p:txBody>
          <a:bodyPr wrap="none" rtlCol="0">
            <a:spAutoFit/>
          </a:bodyPr>
          <a:lstStyle/>
          <a:p>
            <a:r>
              <a:rPr kumimoji="1" lang="en-US" altLang="zh-CN" sz="2000">
                <a:latin typeface="Microsoft YaHei" panose="020B0503020204020204" pitchFamily="34" charset="-122"/>
                <a:ea typeface="Microsoft YaHei" panose="020B0503020204020204" pitchFamily="34" charset="-122"/>
              </a:rPr>
              <a:t>callback</a:t>
            </a:r>
            <a:endParaRPr kumimoji="1" lang="zh-CN" altLang="en-US" sz="2000">
              <a:latin typeface="Microsoft YaHei" panose="020B0503020204020204" pitchFamily="34" charset="-122"/>
              <a:ea typeface="Microsoft YaHei" panose="020B0503020204020204" pitchFamily="34" charset="-122"/>
            </a:endParaRPr>
          </a:p>
        </p:txBody>
      </p:sp>
      <p:cxnSp>
        <p:nvCxnSpPr>
          <p:cNvPr id="15" name="直线箭头连接符 14">
            <a:extLst>
              <a:ext uri="{FF2B5EF4-FFF2-40B4-BE49-F238E27FC236}">
                <a16:creationId xmlns:a16="http://schemas.microsoft.com/office/drawing/2014/main" id="{B3F77333-5F64-2343-BB97-64D1F5044902}"/>
              </a:ext>
            </a:extLst>
          </p:cNvPr>
          <p:cNvCxnSpPr>
            <a:cxnSpLocks/>
          </p:cNvCxnSpPr>
          <p:nvPr/>
        </p:nvCxnSpPr>
        <p:spPr>
          <a:xfrm>
            <a:off x="4028826" y="3092779"/>
            <a:ext cx="2058512" cy="0"/>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1E7FB4E6-D779-D040-B8D7-1C57C77F11D0}"/>
              </a:ext>
            </a:extLst>
          </p:cNvPr>
          <p:cNvSpPr txBox="1"/>
          <p:nvPr/>
        </p:nvSpPr>
        <p:spPr>
          <a:xfrm>
            <a:off x="3865910" y="2682279"/>
            <a:ext cx="2393860" cy="400110"/>
          </a:xfrm>
          <a:prstGeom prst="rect">
            <a:avLst/>
          </a:prstGeom>
          <a:noFill/>
        </p:spPr>
        <p:txBody>
          <a:bodyPr wrap="none" rtlCol="0">
            <a:spAutoFit/>
          </a:bodyPr>
          <a:lstStyle/>
          <a:p>
            <a:r>
              <a:rPr kumimoji="1" lang="en-US" altLang="zh-CN" sz="2000">
                <a:latin typeface="Microsoft YaHei" panose="020B0503020204020204" pitchFamily="34" charset="-122"/>
                <a:ea typeface="Microsoft YaHei" panose="020B0503020204020204" pitchFamily="34" charset="-122"/>
              </a:rPr>
              <a:t>requestNextVsync</a:t>
            </a:r>
            <a:endParaRPr kumimoji="1" lang="zh-CN" altLang="en-US" sz="2000">
              <a:latin typeface="Microsoft YaHei" panose="020B0503020204020204" pitchFamily="34" charset="-122"/>
              <a:ea typeface="Microsoft YaHei" panose="020B0503020204020204" pitchFamily="34" charset="-122"/>
            </a:endParaRPr>
          </a:p>
        </p:txBody>
      </p:sp>
      <p:cxnSp>
        <p:nvCxnSpPr>
          <p:cNvPr id="19" name="直线箭头连接符 18">
            <a:extLst>
              <a:ext uri="{FF2B5EF4-FFF2-40B4-BE49-F238E27FC236}">
                <a16:creationId xmlns:a16="http://schemas.microsoft.com/office/drawing/2014/main" id="{A61D20EE-9223-3C47-B01C-5E380EEFD182}"/>
              </a:ext>
            </a:extLst>
          </p:cNvPr>
          <p:cNvCxnSpPr/>
          <p:nvPr/>
        </p:nvCxnSpPr>
        <p:spPr>
          <a:xfrm flipH="1">
            <a:off x="4016212" y="3678322"/>
            <a:ext cx="2071126" cy="0"/>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4CE26311-5A54-3F45-A58A-4FC301886E29}"/>
              </a:ext>
            </a:extLst>
          </p:cNvPr>
          <p:cNvSpPr txBox="1"/>
          <p:nvPr/>
        </p:nvSpPr>
        <p:spPr>
          <a:xfrm>
            <a:off x="4067791" y="3259036"/>
            <a:ext cx="1965603" cy="400110"/>
          </a:xfrm>
          <a:prstGeom prst="rect">
            <a:avLst/>
          </a:prstGeom>
          <a:noFill/>
        </p:spPr>
        <p:txBody>
          <a:bodyPr wrap="none" rtlCol="0">
            <a:spAutoFit/>
          </a:bodyPr>
          <a:lstStyle/>
          <a:p>
            <a:r>
              <a:rPr kumimoji="1" lang="en-US" altLang="zh-CN" sz="2000">
                <a:latin typeface="Microsoft YaHei" panose="020B0503020204020204" pitchFamily="34" charset="-122"/>
                <a:ea typeface="Microsoft YaHei" panose="020B0503020204020204" pitchFamily="34" charset="-122"/>
              </a:rPr>
              <a:t>postSyncEvent</a:t>
            </a:r>
            <a:endParaRPr kumimoji="1" lang="zh-CN" altLang="en-US" sz="2000">
              <a:latin typeface="Microsoft YaHei" panose="020B0503020204020204" pitchFamily="34" charset="-122"/>
              <a:ea typeface="Microsoft YaHei" panose="020B0503020204020204" pitchFamily="34" charset="-122"/>
            </a:endParaRPr>
          </a:p>
        </p:txBody>
      </p:sp>
      <p:cxnSp>
        <p:nvCxnSpPr>
          <p:cNvPr id="22" name="肘形连接符 21">
            <a:extLst>
              <a:ext uri="{FF2B5EF4-FFF2-40B4-BE49-F238E27FC236}">
                <a16:creationId xmlns:a16="http://schemas.microsoft.com/office/drawing/2014/main" id="{B722168B-A38C-5B41-9417-427F17703401}"/>
              </a:ext>
            </a:extLst>
          </p:cNvPr>
          <p:cNvCxnSpPr>
            <a:cxnSpLocks/>
          </p:cNvCxnSpPr>
          <p:nvPr/>
        </p:nvCxnSpPr>
        <p:spPr>
          <a:xfrm flipV="1">
            <a:off x="3448603" y="1659515"/>
            <a:ext cx="2186354" cy="1222819"/>
          </a:xfrm>
          <a:prstGeom prst="bentConnector3">
            <a:avLst>
              <a:gd name="adj1" fmla="val 573"/>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8B9B05CA-F3CF-A34F-A0EC-DB332EFE491A}"/>
              </a:ext>
            </a:extLst>
          </p:cNvPr>
          <p:cNvSpPr txBox="1"/>
          <p:nvPr/>
        </p:nvSpPr>
        <p:spPr>
          <a:xfrm>
            <a:off x="3379018" y="1240229"/>
            <a:ext cx="2255939" cy="400110"/>
          </a:xfrm>
          <a:prstGeom prst="rect">
            <a:avLst/>
          </a:prstGeom>
          <a:noFill/>
        </p:spPr>
        <p:txBody>
          <a:bodyPr wrap="none" rtlCol="0">
            <a:spAutoFit/>
          </a:bodyPr>
          <a:lstStyle/>
          <a:p>
            <a:r>
              <a:rPr kumimoji="1" lang="en-US" altLang="zh-CN" sz="2000">
                <a:latin typeface="Microsoft YaHei" panose="020B0503020204020204" pitchFamily="34" charset="-122"/>
                <a:ea typeface="Microsoft YaHei" panose="020B0503020204020204" pitchFamily="34" charset="-122"/>
              </a:rPr>
              <a:t>performTraversal</a:t>
            </a:r>
            <a:endParaRPr kumimoji="1" lang="zh-CN" altLang="en-US" sz="200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7110693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5ED163CA-A367-534A-9410-59A5DB1B3AB4}"/>
              </a:ext>
            </a:extLst>
          </p:cNvPr>
          <p:cNvSpPr/>
          <p:nvPr/>
        </p:nvSpPr>
        <p:spPr>
          <a:xfrm>
            <a:off x="1120418" y="259029"/>
            <a:ext cx="4827181" cy="923330"/>
          </a:xfrm>
          <a:prstGeom prst="rect">
            <a:avLst/>
          </a:prstGeom>
          <a:ln w="22225">
            <a:solidFill>
              <a:srgbClr val="C00000"/>
            </a:solidFill>
            <a:prstDash val="dash"/>
          </a:ln>
        </p:spPr>
        <p:txBody>
          <a:bodyPr wrap="square">
            <a:spAutoFit/>
          </a:bodyPr>
          <a:lstStyle/>
          <a:p>
            <a:r>
              <a:rPr lang="en-US" altLang="zh-CN">
                <a:solidFill>
                  <a:srgbClr val="CC7832"/>
                </a:solidFill>
                <a:effectLst/>
                <a:latin typeface="Microsoft YaHei" panose="020B0503020204020204" pitchFamily="34" charset="-122"/>
                <a:ea typeface="Microsoft YaHei" panose="020B0503020204020204" pitchFamily="34" charset="-122"/>
              </a:rPr>
              <a:t>private void </a:t>
            </a:r>
            <a:r>
              <a:rPr lang="en-US" altLang="zh-CN">
                <a:solidFill>
                  <a:srgbClr val="FFC66D"/>
                </a:solidFill>
                <a:effectLst/>
                <a:latin typeface="Microsoft YaHei" panose="020B0503020204020204" pitchFamily="34" charset="-122"/>
                <a:ea typeface="Microsoft YaHei" panose="020B0503020204020204" pitchFamily="34" charset="-122"/>
              </a:rPr>
              <a:t>scheduleVsyncLocked</a:t>
            </a:r>
            <a:r>
              <a:rPr lang="en-US" altLang="zh-CN">
                <a:latin typeface="Microsoft YaHei" panose="020B0503020204020204" pitchFamily="34" charset="-122"/>
                <a:ea typeface="Microsoft YaHei" panose="020B0503020204020204" pitchFamily="34" charset="-122"/>
              </a:rPr>
              <a:t>() {</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a:t>
            </a:r>
            <a:r>
              <a:rPr lang="en-US" altLang="zh-CN">
                <a:solidFill>
                  <a:srgbClr val="9876AA"/>
                </a:solidFill>
                <a:effectLst/>
                <a:latin typeface="Microsoft YaHei" panose="020B0503020204020204" pitchFamily="34" charset="-122"/>
                <a:ea typeface="Microsoft YaHei" panose="020B0503020204020204" pitchFamily="34" charset="-122"/>
              </a:rPr>
              <a:t>mDisplayEventReceiver</a:t>
            </a:r>
            <a:r>
              <a:rPr lang="en-US" altLang="zh-CN">
                <a:latin typeface="Microsoft YaHei" panose="020B0503020204020204" pitchFamily="34" charset="-122"/>
                <a:ea typeface="Microsoft YaHei" panose="020B0503020204020204" pitchFamily="34" charset="-122"/>
              </a:rPr>
              <a:t>.scheduleVsync()</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a:t>
            </a:r>
            <a:endParaRPr lang="zh-CN" altLang="en-US">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DB76845-2D38-8144-B5D4-07971B96FDB2}"/>
              </a:ext>
            </a:extLst>
          </p:cNvPr>
          <p:cNvSpPr/>
          <p:nvPr/>
        </p:nvSpPr>
        <p:spPr>
          <a:xfrm>
            <a:off x="328003" y="1328062"/>
            <a:ext cx="3206006" cy="369332"/>
          </a:xfrm>
          <a:prstGeom prst="rect">
            <a:avLst/>
          </a:prstGeom>
          <a:solidFill>
            <a:srgbClr val="C00000"/>
          </a:solidFill>
        </p:spPr>
        <p:txBody>
          <a:bodyPr wrap="none">
            <a:spAutoFit/>
          </a:bodyPr>
          <a:lstStyle/>
          <a:p>
            <a:r>
              <a:rPr lang="en-US" altLang="zh-CN">
                <a:solidFill>
                  <a:schemeClr val="bg1"/>
                </a:solidFill>
                <a:latin typeface="Microsoft YaHei" panose="020B0503020204020204" pitchFamily="34" charset="-122"/>
                <a:ea typeface="Microsoft YaHei" panose="020B0503020204020204" pitchFamily="34" charset="-122"/>
              </a:rPr>
              <a:t>FrameDisplayEventReceiver</a:t>
            </a:r>
            <a:endParaRPr lang="zh-CN" altLang="en-US">
              <a:solidFill>
                <a:schemeClr val="bg1"/>
              </a:solidFill>
              <a:latin typeface="Microsoft YaHei" panose="020B0503020204020204" pitchFamily="34" charset="-122"/>
              <a:ea typeface="Microsoft YaHei" panose="020B0503020204020204" pitchFamily="34" charset="-122"/>
            </a:endParaRPr>
          </a:p>
        </p:txBody>
      </p:sp>
      <p:cxnSp>
        <p:nvCxnSpPr>
          <p:cNvPr id="7" name="直线箭头连接符 6">
            <a:extLst>
              <a:ext uri="{FF2B5EF4-FFF2-40B4-BE49-F238E27FC236}">
                <a16:creationId xmlns:a16="http://schemas.microsoft.com/office/drawing/2014/main" id="{A6E538DF-BD56-F143-823B-EF1559CC231E}"/>
              </a:ext>
            </a:extLst>
          </p:cNvPr>
          <p:cNvCxnSpPr>
            <a:cxnSpLocks/>
          </p:cNvCxnSpPr>
          <p:nvPr/>
        </p:nvCxnSpPr>
        <p:spPr>
          <a:xfrm flipH="1">
            <a:off x="1414130" y="935665"/>
            <a:ext cx="265814" cy="392397"/>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819BDF49-CCB8-A247-9F2A-77EAAEF9C45A}"/>
              </a:ext>
            </a:extLst>
          </p:cNvPr>
          <p:cNvSpPr/>
          <p:nvPr/>
        </p:nvSpPr>
        <p:spPr>
          <a:xfrm>
            <a:off x="340242" y="1892458"/>
            <a:ext cx="6134986" cy="1477328"/>
          </a:xfrm>
          <a:prstGeom prst="rect">
            <a:avLst/>
          </a:prstGeom>
          <a:ln w="22225">
            <a:solidFill>
              <a:srgbClr val="C00000"/>
            </a:solidFill>
            <a:prstDash val="dash"/>
          </a:ln>
        </p:spPr>
        <p:txBody>
          <a:bodyPr wrap="square">
            <a:spAutoFit/>
          </a:bodyPr>
          <a:lstStyle/>
          <a:p>
            <a:r>
              <a:rPr lang="en-US" altLang="zh-CN">
                <a:latin typeface="Microsoft YaHei" panose="020B0503020204020204" pitchFamily="34" charset="-122"/>
                <a:ea typeface="Microsoft YaHei" panose="020B0503020204020204" pitchFamily="34" charset="-122"/>
              </a:rPr>
              <a:t>status_t NativeDisplayEventReceiver::scheduleVsync() {</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status_t status = mReceiver.requestNextVsync()</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a:t>
            </a:r>
            <a:endParaRPr lang="zh-CN" altLang="en-US">
              <a:latin typeface="Microsoft YaHei" panose="020B0503020204020204" pitchFamily="34" charset="-122"/>
              <a:ea typeface="Microsoft YaHei" panose="020B0503020204020204" pitchFamily="34" charset="-122"/>
            </a:endParaRPr>
          </a:p>
        </p:txBody>
      </p:sp>
      <p:cxnSp>
        <p:nvCxnSpPr>
          <p:cNvPr id="13" name="直线箭头连接符 12">
            <a:extLst>
              <a:ext uri="{FF2B5EF4-FFF2-40B4-BE49-F238E27FC236}">
                <a16:creationId xmlns:a16="http://schemas.microsoft.com/office/drawing/2014/main" id="{51D94A54-169A-934F-8C1F-13E04F11BD2B}"/>
              </a:ext>
            </a:extLst>
          </p:cNvPr>
          <p:cNvCxnSpPr/>
          <p:nvPr/>
        </p:nvCxnSpPr>
        <p:spPr>
          <a:xfrm>
            <a:off x="4572000" y="829340"/>
            <a:ext cx="329609" cy="1222744"/>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8E7A1825-B24D-6940-B70D-3A66D8A046C2}"/>
              </a:ext>
            </a:extLst>
          </p:cNvPr>
          <p:cNvSpPr/>
          <p:nvPr/>
        </p:nvSpPr>
        <p:spPr>
          <a:xfrm>
            <a:off x="516876" y="3602462"/>
            <a:ext cx="2518318" cy="369332"/>
          </a:xfrm>
          <a:prstGeom prst="rect">
            <a:avLst/>
          </a:prstGeom>
          <a:solidFill>
            <a:srgbClr val="C00000"/>
          </a:solidFill>
        </p:spPr>
        <p:txBody>
          <a:bodyPr wrap="none">
            <a:spAutoFit/>
          </a:bodyPr>
          <a:lstStyle/>
          <a:p>
            <a:r>
              <a:rPr lang="en-US" altLang="zh-CN">
                <a:solidFill>
                  <a:schemeClr val="bg1"/>
                </a:solidFill>
                <a:latin typeface="Microsoft YaHei" panose="020B0503020204020204" pitchFamily="34" charset="-122"/>
                <a:ea typeface="Microsoft YaHei" panose="020B0503020204020204" pitchFamily="34" charset="-122"/>
              </a:rPr>
              <a:t>DisplayEventReceiver</a:t>
            </a:r>
            <a:endParaRPr lang="zh-CN" altLang="en-US">
              <a:solidFill>
                <a:schemeClr val="bg1"/>
              </a:solidFill>
              <a:latin typeface="Microsoft YaHei" panose="020B0503020204020204" pitchFamily="34" charset="-122"/>
              <a:ea typeface="Microsoft YaHei" panose="020B0503020204020204" pitchFamily="34" charset="-122"/>
            </a:endParaRPr>
          </a:p>
        </p:txBody>
      </p:sp>
      <p:cxnSp>
        <p:nvCxnSpPr>
          <p:cNvPr id="16" name="直线箭头连接符 15">
            <a:extLst>
              <a:ext uri="{FF2B5EF4-FFF2-40B4-BE49-F238E27FC236}">
                <a16:creationId xmlns:a16="http://schemas.microsoft.com/office/drawing/2014/main" id="{3D1489AB-1261-9F44-87FA-D87A1E395BD7}"/>
              </a:ext>
            </a:extLst>
          </p:cNvPr>
          <p:cNvCxnSpPr>
            <a:cxnSpLocks/>
          </p:cNvCxnSpPr>
          <p:nvPr/>
        </p:nvCxnSpPr>
        <p:spPr>
          <a:xfrm flipH="1">
            <a:off x="2393242" y="2821035"/>
            <a:ext cx="886501" cy="711519"/>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AD5D59E7-0E29-BE49-A296-378B7739E116}"/>
              </a:ext>
            </a:extLst>
          </p:cNvPr>
          <p:cNvSpPr/>
          <p:nvPr/>
        </p:nvSpPr>
        <p:spPr>
          <a:xfrm>
            <a:off x="3084581" y="3618220"/>
            <a:ext cx="5804237" cy="923330"/>
          </a:xfrm>
          <a:prstGeom prst="rect">
            <a:avLst/>
          </a:prstGeom>
          <a:solidFill>
            <a:schemeClr val="bg1"/>
          </a:solidFill>
          <a:ln w="22225">
            <a:solidFill>
              <a:srgbClr val="C00000"/>
            </a:solidFill>
            <a:prstDash val="dash"/>
          </a:ln>
        </p:spPr>
        <p:txBody>
          <a:bodyPr wrap="square">
            <a:spAutoFit/>
          </a:bodyPr>
          <a:lstStyle/>
          <a:p>
            <a:r>
              <a:rPr lang="en-US" altLang="zh-CN">
                <a:latin typeface="Microsoft YaHei" panose="020B0503020204020204" pitchFamily="34" charset="-122"/>
                <a:ea typeface="Microsoft YaHei" panose="020B0503020204020204" pitchFamily="34" charset="-122"/>
              </a:rPr>
              <a:t>status_t</a:t>
            </a:r>
            <a:r>
              <a:rPr lang="zh-CN" altLang="en-US">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DisplayEventReceiver::requestNextVsync() {</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mEventConnection-&gt;requestNextVsync()</a:t>
            </a:r>
            <a:r>
              <a:rPr lang="en-US" altLang="zh-CN">
                <a:solidFill>
                  <a:srgbClr val="CC7832"/>
                </a:solidFill>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a:t>
            </a:r>
            <a:endParaRPr lang="zh-CN" altLang="en-US">
              <a:latin typeface="Microsoft YaHei" panose="020B0503020204020204" pitchFamily="34" charset="-122"/>
              <a:ea typeface="Microsoft YaHei" panose="020B0503020204020204" pitchFamily="34" charset="-122"/>
            </a:endParaRPr>
          </a:p>
        </p:txBody>
      </p:sp>
      <p:cxnSp>
        <p:nvCxnSpPr>
          <p:cNvPr id="20" name="直线箭头连接符 19">
            <a:extLst>
              <a:ext uri="{FF2B5EF4-FFF2-40B4-BE49-F238E27FC236}">
                <a16:creationId xmlns:a16="http://schemas.microsoft.com/office/drawing/2014/main" id="{FB2A8E38-05F5-2B47-AE0D-EDB5D214E1F2}"/>
              </a:ext>
            </a:extLst>
          </p:cNvPr>
          <p:cNvCxnSpPr/>
          <p:nvPr/>
        </p:nvCxnSpPr>
        <p:spPr>
          <a:xfrm>
            <a:off x="5231219" y="2757237"/>
            <a:ext cx="877589" cy="966093"/>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36088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CFB42E5-7037-3D4F-9310-A26B86582BBF}"/>
              </a:ext>
            </a:extLst>
          </p:cNvPr>
          <p:cNvSpPr/>
          <p:nvPr/>
        </p:nvSpPr>
        <p:spPr>
          <a:xfrm>
            <a:off x="568841" y="342595"/>
            <a:ext cx="8006317" cy="2031325"/>
          </a:xfrm>
          <a:prstGeom prst="rect">
            <a:avLst/>
          </a:prstGeom>
          <a:ln w="22225">
            <a:solidFill>
              <a:srgbClr val="C00000"/>
            </a:solidFill>
            <a:prstDash val="dash"/>
          </a:ln>
        </p:spPr>
        <p:txBody>
          <a:bodyPr wrap="square">
            <a:spAutoFit/>
          </a:bodyPr>
          <a:lstStyle/>
          <a:p>
            <a:r>
              <a:rPr lang="en-US" altLang="zh-CN">
                <a:latin typeface="Microsoft YaHei" panose="020B0503020204020204" pitchFamily="34" charset="-122"/>
                <a:ea typeface="Microsoft YaHei" panose="020B0503020204020204" pitchFamily="34" charset="-122"/>
              </a:rPr>
              <a:t>DisplayEventReceiver::DisplayEventReceiver() {</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sp&lt;ISurfaceComposer&gt; sf(ComposerService::getComposerService())</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if </a:t>
            </a:r>
            <a:r>
              <a:rPr lang="en-US" altLang="zh-CN">
                <a:latin typeface="Microsoft YaHei" panose="020B0503020204020204" pitchFamily="34" charset="-122"/>
                <a:ea typeface="Microsoft YaHei" panose="020B0503020204020204" pitchFamily="34" charset="-122"/>
              </a:rPr>
              <a:t>(sf != NULL) {</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mEventConnection = sf-&gt;createDisplayEventConnection()</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mDataChannel = mEventConnection-&gt;getDataChannel()</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a:t>
            </a:r>
            <a:endParaRPr lang="zh-CN" altLang="en-US">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87A594C2-D3AB-CE48-B8EC-0BEE9F6222DA}"/>
              </a:ext>
            </a:extLst>
          </p:cNvPr>
          <p:cNvSpPr/>
          <p:nvPr/>
        </p:nvSpPr>
        <p:spPr>
          <a:xfrm>
            <a:off x="1733427" y="2155962"/>
            <a:ext cx="2933945" cy="369332"/>
          </a:xfrm>
          <a:prstGeom prst="rect">
            <a:avLst/>
          </a:prstGeom>
          <a:solidFill>
            <a:srgbClr val="C00000"/>
          </a:solidFill>
        </p:spPr>
        <p:txBody>
          <a:bodyPr wrap="none">
            <a:spAutoFit/>
          </a:bodyPr>
          <a:lstStyle/>
          <a:p>
            <a:r>
              <a:rPr lang="en-US" altLang="zh-CN">
                <a:solidFill>
                  <a:schemeClr val="bg1"/>
                </a:solidFill>
                <a:latin typeface="Microsoft YaHei" panose="020B0503020204020204" pitchFamily="34" charset="-122"/>
                <a:ea typeface="Microsoft YaHei" panose="020B0503020204020204" pitchFamily="34" charset="-122"/>
              </a:rPr>
              <a:t>IDisplayEventConnection</a:t>
            </a:r>
            <a:endParaRPr lang="zh-CN" altLang="en-US">
              <a:solidFill>
                <a:schemeClr val="bg1"/>
              </a:solidFill>
              <a:latin typeface="Microsoft YaHei" panose="020B0503020204020204" pitchFamily="34" charset="-122"/>
              <a:ea typeface="Microsoft YaHei" panose="020B0503020204020204" pitchFamily="34" charset="-122"/>
            </a:endParaRPr>
          </a:p>
        </p:txBody>
      </p:sp>
      <p:cxnSp>
        <p:nvCxnSpPr>
          <p:cNvPr id="7" name="直线箭头连接符 6">
            <a:extLst>
              <a:ext uri="{FF2B5EF4-FFF2-40B4-BE49-F238E27FC236}">
                <a16:creationId xmlns:a16="http://schemas.microsoft.com/office/drawing/2014/main" id="{ABC72AA4-5993-C040-AE65-320E7B2275CA}"/>
              </a:ext>
            </a:extLst>
          </p:cNvPr>
          <p:cNvCxnSpPr>
            <a:cxnSpLocks/>
          </p:cNvCxnSpPr>
          <p:nvPr/>
        </p:nvCxnSpPr>
        <p:spPr>
          <a:xfrm flipH="1">
            <a:off x="2923953" y="1443321"/>
            <a:ext cx="276447" cy="693827"/>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8" name="矩形 7">
            <a:extLst>
              <a:ext uri="{FF2B5EF4-FFF2-40B4-BE49-F238E27FC236}">
                <a16:creationId xmlns:a16="http://schemas.microsoft.com/office/drawing/2014/main" id="{454AE4EC-30CE-124B-8347-B6ACE7C816D4}"/>
              </a:ext>
            </a:extLst>
          </p:cNvPr>
          <p:cNvSpPr/>
          <p:nvPr/>
        </p:nvSpPr>
        <p:spPr>
          <a:xfrm>
            <a:off x="568840" y="3087681"/>
            <a:ext cx="8006317" cy="923330"/>
          </a:xfrm>
          <a:prstGeom prst="rect">
            <a:avLst/>
          </a:prstGeom>
          <a:ln w="22225">
            <a:solidFill>
              <a:srgbClr val="C00000"/>
            </a:solidFill>
            <a:prstDash val="dash"/>
          </a:ln>
        </p:spPr>
        <p:txBody>
          <a:bodyPr wrap="square">
            <a:spAutoFit/>
          </a:bodyPr>
          <a:lstStyle/>
          <a:p>
            <a:r>
              <a:rPr lang="en" altLang="zh-CN">
                <a:latin typeface="Microsoft YaHei" panose="020B0503020204020204" pitchFamily="34" charset="-122"/>
                <a:ea typeface="Microsoft YaHei" panose="020B0503020204020204" pitchFamily="34" charset="-122"/>
              </a:rPr>
              <a:t>sp&lt;BitTube&gt; EventThread::Connection::getDataChannel() </a:t>
            </a:r>
            <a:r>
              <a:rPr lang="en" altLang="zh-CN">
                <a:solidFill>
                  <a:srgbClr val="CC7832"/>
                </a:solidFill>
                <a:effectLst/>
                <a:latin typeface="Microsoft YaHei" panose="020B0503020204020204" pitchFamily="34" charset="-122"/>
                <a:ea typeface="Microsoft YaHei" panose="020B0503020204020204" pitchFamily="34" charset="-122"/>
              </a:rPr>
              <a:t>const </a:t>
            </a:r>
            <a:r>
              <a:rPr lang="en" altLang="zh-CN">
                <a:latin typeface="Microsoft YaHei" panose="020B0503020204020204" pitchFamily="34" charset="-122"/>
                <a:ea typeface="Microsoft YaHei" panose="020B0503020204020204" pitchFamily="34" charset="-122"/>
              </a:rPr>
              <a:t>{</a:t>
            </a:r>
            <a:br>
              <a:rPr lang="en" altLang="zh-CN">
                <a:latin typeface="Microsoft YaHei" panose="020B0503020204020204" pitchFamily="34" charset="-122"/>
                <a:ea typeface="Microsoft YaHei" panose="020B0503020204020204" pitchFamily="34" charset="-122"/>
              </a:rPr>
            </a:br>
            <a:r>
              <a:rPr lang="en" altLang="zh-CN">
                <a:latin typeface="Microsoft YaHei" panose="020B0503020204020204" pitchFamily="34" charset="-122"/>
                <a:ea typeface="Microsoft YaHei" panose="020B0503020204020204" pitchFamily="34" charset="-122"/>
              </a:rPr>
              <a:t>    </a:t>
            </a:r>
            <a:r>
              <a:rPr lang="en" altLang="zh-CN">
                <a:solidFill>
                  <a:srgbClr val="CC7832"/>
                </a:solidFill>
                <a:effectLst/>
                <a:latin typeface="Microsoft YaHei" panose="020B0503020204020204" pitchFamily="34" charset="-122"/>
                <a:ea typeface="Microsoft YaHei" panose="020B0503020204020204" pitchFamily="34" charset="-122"/>
              </a:rPr>
              <a:t>return </a:t>
            </a:r>
            <a:r>
              <a:rPr lang="en" altLang="zh-CN">
                <a:latin typeface="Microsoft YaHei" panose="020B0503020204020204" pitchFamily="34" charset="-122"/>
                <a:ea typeface="Microsoft YaHei" panose="020B0503020204020204" pitchFamily="34" charset="-122"/>
              </a:rPr>
              <a:t>mChannel</a:t>
            </a:r>
            <a:r>
              <a:rPr lang="en" altLang="zh-CN">
                <a:solidFill>
                  <a:srgbClr val="CC7832"/>
                </a:solidFill>
                <a:effectLst/>
                <a:latin typeface="Microsoft YaHei" panose="020B0503020204020204" pitchFamily="34" charset="-122"/>
                <a:ea typeface="Microsoft YaHei" panose="020B0503020204020204" pitchFamily="34" charset="-122"/>
              </a:rPr>
              <a:t>;</a:t>
            </a:r>
            <a:br>
              <a:rPr lang="en" altLang="zh-CN">
                <a:solidFill>
                  <a:srgbClr val="CC7832"/>
                </a:solidFill>
                <a:effectLst/>
                <a:latin typeface="Microsoft YaHei" panose="020B0503020204020204" pitchFamily="34" charset="-122"/>
                <a:ea typeface="Microsoft YaHei" panose="020B0503020204020204" pitchFamily="34" charset="-122"/>
              </a:rPr>
            </a:br>
            <a:r>
              <a:rPr lang="en" altLang="zh-CN">
                <a:latin typeface="Microsoft YaHei" panose="020B0503020204020204" pitchFamily="34" charset="-122"/>
                <a:ea typeface="Microsoft YaHei" panose="020B0503020204020204" pitchFamily="34" charset="-122"/>
              </a:rPr>
              <a:t>}</a:t>
            </a:r>
            <a:endParaRPr lang="zh-CN" altLang="en-US">
              <a:latin typeface="Microsoft YaHei" panose="020B0503020204020204" pitchFamily="34" charset="-122"/>
              <a:ea typeface="Microsoft YaHei" panose="020B0503020204020204" pitchFamily="34" charset="-122"/>
            </a:endParaRPr>
          </a:p>
        </p:txBody>
      </p:sp>
      <p:cxnSp>
        <p:nvCxnSpPr>
          <p:cNvPr id="11" name="直线箭头连接符 10">
            <a:extLst>
              <a:ext uri="{FF2B5EF4-FFF2-40B4-BE49-F238E27FC236}">
                <a16:creationId xmlns:a16="http://schemas.microsoft.com/office/drawing/2014/main" id="{4063F8AC-6C86-C04B-BAE7-82A41655EC9A}"/>
              </a:ext>
            </a:extLst>
          </p:cNvPr>
          <p:cNvCxnSpPr/>
          <p:nvPr/>
        </p:nvCxnSpPr>
        <p:spPr>
          <a:xfrm flipH="1">
            <a:off x="5911702" y="1811500"/>
            <a:ext cx="350875" cy="1186882"/>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FFDAAD52-0C8C-A342-B9FB-839DFB6A1812}"/>
              </a:ext>
            </a:extLst>
          </p:cNvPr>
          <p:cNvSpPr/>
          <p:nvPr/>
        </p:nvSpPr>
        <p:spPr>
          <a:xfrm>
            <a:off x="3200399" y="4315446"/>
            <a:ext cx="5699052" cy="369332"/>
          </a:xfrm>
          <a:prstGeom prst="rect">
            <a:avLst/>
          </a:prstGeom>
          <a:solidFill>
            <a:schemeClr val="bg1"/>
          </a:solidFill>
          <a:ln w="22225">
            <a:solidFill>
              <a:srgbClr val="C00000"/>
            </a:solidFill>
            <a:prstDash val="dash"/>
          </a:ln>
        </p:spPr>
        <p:txBody>
          <a:bodyPr wrap="square">
            <a:spAutoFit/>
          </a:bodyPr>
          <a:lstStyle/>
          <a:p>
            <a:r>
              <a:rPr lang="sv" altLang="zh-CN">
                <a:latin typeface="Microsoft YaHei" panose="020B0503020204020204" pitchFamily="34" charset="-122"/>
                <a:ea typeface="Microsoft YaHei" panose="020B0503020204020204" pitchFamily="34" charset="-122"/>
              </a:rPr>
              <a:t>socketpair(AF_UNIX</a:t>
            </a:r>
            <a:r>
              <a:rPr lang="sv" altLang="zh-CN">
                <a:effectLst/>
                <a:latin typeface="Microsoft YaHei" panose="020B0503020204020204" pitchFamily="34" charset="-122"/>
                <a:ea typeface="Microsoft YaHei" panose="020B0503020204020204" pitchFamily="34" charset="-122"/>
              </a:rPr>
              <a:t>, </a:t>
            </a:r>
            <a:r>
              <a:rPr lang="sv" altLang="zh-CN">
                <a:latin typeface="Microsoft YaHei" panose="020B0503020204020204" pitchFamily="34" charset="-122"/>
                <a:ea typeface="Microsoft YaHei" panose="020B0503020204020204" pitchFamily="34" charset="-122"/>
              </a:rPr>
              <a:t>SOCK_SEQPACKET</a:t>
            </a:r>
            <a:r>
              <a:rPr lang="sv" altLang="zh-CN">
                <a:effectLst/>
                <a:latin typeface="Microsoft YaHei" panose="020B0503020204020204" pitchFamily="34" charset="-122"/>
                <a:ea typeface="Microsoft YaHei" panose="020B0503020204020204" pitchFamily="34" charset="-122"/>
              </a:rPr>
              <a:t>, 0, </a:t>
            </a:r>
            <a:r>
              <a:rPr lang="sv" altLang="zh-CN">
                <a:latin typeface="Microsoft YaHei" panose="020B0503020204020204" pitchFamily="34" charset="-122"/>
                <a:ea typeface="Microsoft YaHei" panose="020B0503020204020204" pitchFamily="34" charset="-122"/>
              </a:rPr>
              <a:t>sockets)</a:t>
            </a:r>
            <a:endParaRPr lang="zh-CN" altLang="en-US">
              <a:latin typeface="Microsoft YaHei" panose="020B0503020204020204" pitchFamily="34" charset="-122"/>
              <a:ea typeface="Microsoft YaHei" panose="020B0503020204020204" pitchFamily="34" charset="-122"/>
            </a:endParaRPr>
          </a:p>
        </p:txBody>
      </p:sp>
      <p:sp>
        <p:nvSpPr>
          <p:cNvPr id="13" name="文本框 12">
            <a:extLst>
              <a:ext uri="{FF2B5EF4-FFF2-40B4-BE49-F238E27FC236}">
                <a16:creationId xmlns:a16="http://schemas.microsoft.com/office/drawing/2014/main" id="{ED414F0F-E7A5-E04F-B2E5-41FF5266B76D}"/>
              </a:ext>
            </a:extLst>
          </p:cNvPr>
          <p:cNvSpPr txBox="1"/>
          <p:nvPr/>
        </p:nvSpPr>
        <p:spPr>
          <a:xfrm>
            <a:off x="886054" y="4100310"/>
            <a:ext cx="1226618" cy="369332"/>
          </a:xfrm>
          <a:prstGeom prst="rect">
            <a:avLst/>
          </a:prstGeom>
          <a:solidFill>
            <a:srgbClr val="C00000"/>
          </a:solidFill>
        </p:spPr>
        <p:txBody>
          <a:bodyPr wrap="none" rtlCol="0">
            <a:spAutoFit/>
          </a:bodyPr>
          <a:lstStyle/>
          <a:p>
            <a:r>
              <a:rPr kumimoji="1" lang="en-US" altLang="zh-CN">
                <a:solidFill>
                  <a:schemeClr val="bg1"/>
                </a:solidFill>
                <a:latin typeface="Microsoft YaHei" panose="020B0503020204020204" pitchFamily="34" charset="-122"/>
                <a:ea typeface="Microsoft YaHei" panose="020B0503020204020204" pitchFamily="34" charset="-122"/>
              </a:rPr>
              <a:t>mSendFd</a:t>
            </a:r>
            <a:endParaRPr kumimoji="1" lang="zh-CN" altLang="en-US">
              <a:solidFill>
                <a:schemeClr val="bg1"/>
              </a:solidFill>
              <a:latin typeface="Microsoft YaHei" panose="020B0503020204020204" pitchFamily="34" charset="-122"/>
              <a:ea typeface="Microsoft YaHei" panose="020B0503020204020204" pitchFamily="34" charset="-122"/>
            </a:endParaRPr>
          </a:p>
        </p:txBody>
      </p:sp>
      <p:sp>
        <p:nvSpPr>
          <p:cNvPr id="14" name="矩形 13">
            <a:extLst>
              <a:ext uri="{FF2B5EF4-FFF2-40B4-BE49-F238E27FC236}">
                <a16:creationId xmlns:a16="http://schemas.microsoft.com/office/drawing/2014/main" id="{34FEC61E-2324-624B-91FC-FC0E874811A3}"/>
              </a:ext>
            </a:extLst>
          </p:cNvPr>
          <p:cNvSpPr/>
          <p:nvPr/>
        </p:nvSpPr>
        <p:spPr>
          <a:xfrm>
            <a:off x="517812" y="4573398"/>
            <a:ext cx="1594860" cy="369332"/>
          </a:xfrm>
          <a:prstGeom prst="rect">
            <a:avLst/>
          </a:prstGeom>
          <a:solidFill>
            <a:srgbClr val="C00000"/>
          </a:solidFill>
        </p:spPr>
        <p:txBody>
          <a:bodyPr wrap="none">
            <a:spAutoFit/>
          </a:bodyPr>
          <a:lstStyle/>
          <a:p>
            <a:r>
              <a:rPr lang="en-US" altLang="zh-CN">
                <a:solidFill>
                  <a:schemeClr val="bg1"/>
                </a:solidFill>
                <a:latin typeface="Microsoft YaHei" panose="020B0503020204020204" pitchFamily="34" charset="-122"/>
                <a:ea typeface="Microsoft YaHei" panose="020B0503020204020204" pitchFamily="34" charset="-122"/>
              </a:rPr>
              <a:t>mReceiverFd</a:t>
            </a:r>
            <a:endParaRPr lang="zh-CN" altLang="en-US">
              <a:solidFill>
                <a:schemeClr val="bg1"/>
              </a:solidFill>
              <a:latin typeface="Microsoft YaHei" panose="020B0503020204020204" pitchFamily="34" charset="-122"/>
              <a:ea typeface="Microsoft YaHei" panose="020B0503020204020204" pitchFamily="34" charset="-122"/>
            </a:endParaRPr>
          </a:p>
        </p:txBody>
      </p:sp>
      <p:cxnSp>
        <p:nvCxnSpPr>
          <p:cNvPr id="16" name="直线箭头连接符 15">
            <a:extLst>
              <a:ext uri="{FF2B5EF4-FFF2-40B4-BE49-F238E27FC236}">
                <a16:creationId xmlns:a16="http://schemas.microsoft.com/office/drawing/2014/main" id="{704AD6BE-C65D-1740-9E1B-AEC38F1D3900}"/>
              </a:ext>
            </a:extLst>
          </p:cNvPr>
          <p:cNvCxnSpPr/>
          <p:nvPr/>
        </p:nvCxnSpPr>
        <p:spPr>
          <a:xfrm>
            <a:off x="2190307" y="4210493"/>
            <a:ext cx="871869" cy="259149"/>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线箭头连接符 17">
            <a:extLst>
              <a:ext uri="{FF2B5EF4-FFF2-40B4-BE49-F238E27FC236}">
                <a16:creationId xmlns:a16="http://schemas.microsoft.com/office/drawing/2014/main" id="{B9763C37-9362-864C-B0D6-DE8403A3BCC5}"/>
              </a:ext>
            </a:extLst>
          </p:cNvPr>
          <p:cNvCxnSpPr/>
          <p:nvPr/>
        </p:nvCxnSpPr>
        <p:spPr>
          <a:xfrm flipV="1">
            <a:off x="2220601" y="4573398"/>
            <a:ext cx="841575" cy="184666"/>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85710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53193577-E807-BA49-A1F7-E332B939FB98}"/>
              </a:ext>
            </a:extLst>
          </p:cNvPr>
          <p:cNvSpPr/>
          <p:nvPr/>
        </p:nvSpPr>
        <p:spPr>
          <a:xfrm>
            <a:off x="111642" y="227293"/>
            <a:ext cx="8920715" cy="923330"/>
          </a:xfrm>
          <a:prstGeom prst="rect">
            <a:avLst/>
          </a:prstGeom>
          <a:ln w="22225">
            <a:solidFill>
              <a:srgbClr val="C00000"/>
            </a:solidFill>
            <a:prstDash val="dash"/>
          </a:ln>
        </p:spPr>
        <p:txBody>
          <a:bodyPr wrap="square">
            <a:spAutoFit/>
          </a:bodyPr>
          <a:lstStyle/>
          <a:p>
            <a:r>
              <a:rPr lang="en-US" altLang="zh-CN">
                <a:latin typeface="Microsoft YaHei" panose="020B0503020204020204" pitchFamily="34" charset="-122"/>
                <a:ea typeface="Microsoft YaHei" panose="020B0503020204020204" pitchFamily="34" charset="-122"/>
              </a:rPr>
              <a:t>sp&lt;IDisplayEventConnection&gt; SurfaceFlinger::createDisplayEventConnection() {</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a:t>
            </a:r>
            <a:r>
              <a:rPr lang="en-US" altLang="zh-CN">
                <a:solidFill>
                  <a:srgbClr val="CC7832"/>
                </a:solidFill>
                <a:effectLst/>
                <a:latin typeface="Microsoft YaHei" panose="020B0503020204020204" pitchFamily="34" charset="-122"/>
                <a:ea typeface="Microsoft YaHei" panose="020B0503020204020204" pitchFamily="34" charset="-122"/>
              </a:rPr>
              <a:t>return </a:t>
            </a:r>
            <a:r>
              <a:rPr lang="en-US" altLang="zh-CN">
                <a:latin typeface="Microsoft YaHei" panose="020B0503020204020204" pitchFamily="34" charset="-122"/>
                <a:ea typeface="Microsoft YaHei" panose="020B0503020204020204" pitchFamily="34" charset="-122"/>
              </a:rPr>
              <a:t>mEventThread-&gt;createEventConnection()</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a:t>
            </a:r>
            <a:endParaRPr lang="zh-CN" altLang="en-US">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9603893A-2203-0E42-94FE-DC57D59EA062}"/>
              </a:ext>
            </a:extLst>
          </p:cNvPr>
          <p:cNvSpPr/>
          <p:nvPr/>
        </p:nvSpPr>
        <p:spPr>
          <a:xfrm>
            <a:off x="111641" y="1502181"/>
            <a:ext cx="8880843" cy="923330"/>
          </a:xfrm>
          <a:prstGeom prst="rect">
            <a:avLst/>
          </a:prstGeom>
          <a:ln w="22225">
            <a:solidFill>
              <a:srgbClr val="C00000"/>
            </a:solidFill>
            <a:prstDash val="dash"/>
          </a:ln>
        </p:spPr>
        <p:txBody>
          <a:bodyPr wrap="square">
            <a:spAutoFit/>
          </a:bodyPr>
          <a:lstStyle/>
          <a:p>
            <a:r>
              <a:rPr lang="en" altLang="zh-CN">
                <a:latin typeface="Microsoft YaHei" panose="020B0503020204020204" pitchFamily="34" charset="-122"/>
                <a:ea typeface="Microsoft YaHei" panose="020B0503020204020204" pitchFamily="34" charset="-122"/>
              </a:rPr>
              <a:t>sp&lt;EventThread::Connection&gt; EventThread::createEventConnection() </a:t>
            </a:r>
            <a:r>
              <a:rPr lang="en" altLang="zh-CN">
                <a:solidFill>
                  <a:srgbClr val="CC7832"/>
                </a:solidFill>
                <a:effectLst/>
                <a:latin typeface="Microsoft YaHei" panose="020B0503020204020204" pitchFamily="34" charset="-122"/>
                <a:ea typeface="Microsoft YaHei" panose="020B0503020204020204" pitchFamily="34" charset="-122"/>
              </a:rPr>
              <a:t>const </a:t>
            </a:r>
            <a:r>
              <a:rPr lang="en" altLang="zh-CN">
                <a:latin typeface="Microsoft YaHei" panose="020B0503020204020204" pitchFamily="34" charset="-122"/>
                <a:ea typeface="Microsoft YaHei" panose="020B0503020204020204" pitchFamily="34" charset="-122"/>
              </a:rPr>
              <a:t>{</a:t>
            </a:r>
            <a:br>
              <a:rPr lang="en" altLang="zh-CN">
                <a:latin typeface="Microsoft YaHei" panose="020B0503020204020204" pitchFamily="34" charset="-122"/>
                <a:ea typeface="Microsoft YaHei" panose="020B0503020204020204" pitchFamily="34" charset="-122"/>
              </a:rPr>
            </a:br>
            <a:r>
              <a:rPr lang="en" altLang="zh-CN">
                <a:latin typeface="Microsoft YaHei" panose="020B0503020204020204" pitchFamily="34" charset="-122"/>
                <a:ea typeface="Microsoft YaHei" panose="020B0503020204020204" pitchFamily="34" charset="-122"/>
              </a:rPr>
              <a:t>    </a:t>
            </a:r>
            <a:r>
              <a:rPr lang="en" altLang="zh-CN">
                <a:solidFill>
                  <a:srgbClr val="CC7832"/>
                </a:solidFill>
                <a:effectLst/>
                <a:latin typeface="Microsoft YaHei" panose="020B0503020204020204" pitchFamily="34" charset="-122"/>
                <a:ea typeface="Microsoft YaHei" panose="020B0503020204020204" pitchFamily="34" charset="-122"/>
              </a:rPr>
              <a:t>return new </a:t>
            </a:r>
            <a:r>
              <a:rPr lang="en" altLang="zh-CN">
                <a:latin typeface="Microsoft YaHei" panose="020B0503020204020204" pitchFamily="34" charset="-122"/>
                <a:ea typeface="Microsoft YaHei" panose="020B0503020204020204" pitchFamily="34" charset="-122"/>
              </a:rPr>
              <a:t>Connection(</a:t>
            </a:r>
            <a:r>
              <a:rPr lang="en" altLang="zh-CN">
                <a:solidFill>
                  <a:srgbClr val="CC7832"/>
                </a:solidFill>
                <a:effectLst/>
                <a:latin typeface="Microsoft YaHei" panose="020B0503020204020204" pitchFamily="34" charset="-122"/>
                <a:ea typeface="Microsoft YaHei" panose="020B0503020204020204" pitchFamily="34" charset="-122"/>
              </a:rPr>
              <a:t>const_cast</a:t>
            </a:r>
            <a:r>
              <a:rPr lang="en" altLang="zh-CN">
                <a:latin typeface="Microsoft YaHei" panose="020B0503020204020204" pitchFamily="34" charset="-122"/>
                <a:ea typeface="Microsoft YaHei" panose="020B0503020204020204" pitchFamily="34" charset="-122"/>
              </a:rPr>
              <a:t>&lt;EventThread*&gt;(</a:t>
            </a:r>
            <a:r>
              <a:rPr lang="en" altLang="zh-CN">
                <a:solidFill>
                  <a:srgbClr val="CC7832"/>
                </a:solidFill>
                <a:effectLst/>
                <a:latin typeface="Microsoft YaHei" panose="020B0503020204020204" pitchFamily="34" charset="-122"/>
                <a:ea typeface="Microsoft YaHei" panose="020B0503020204020204" pitchFamily="34" charset="-122"/>
              </a:rPr>
              <a:t>this</a:t>
            </a:r>
            <a:r>
              <a:rPr lang="en" altLang="zh-CN">
                <a:latin typeface="Microsoft YaHei" panose="020B0503020204020204" pitchFamily="34" charset="-122"/>
                <a:ea typeface="Microsoft YaHei" panose="020B0503020204020204" pitchFamily="34" charset="-122"/>
              </a:rPr>
              <a:t>))</a:t>
            </a:r>
            <a:r>
              <a:rPr lang="en" altLang="zh-CN">
                <a:solidFill>
                  <a:srgbClr val="CC7832"/>
                </a:solidFill>
                <a:effectLst/>
                <a:latin typeface="Microsoft YaHei" panose="020B0503020204020204" pitchFamily="34" charset="-122"/>
                <a:ea typeface="Microsoft YaHei" panose="020B0503020204020204" pitchFamily="34" charset="-122"/>
              </a:rPr>
              <a:t>;</a:t>
            </a:r>
            <a:br>
              <a:rPr lang="en" altLang="zh-CN">
                <a:solidFill>
                  <a:srgbClr val="CC7832"/>
                </a:solidFill>
                <a:effectLst/>
                <a:latin typeface="Microsoft YaHei" panose="020B0503020204020204" pitchFamily="34" charset="-122"/>
                <a:ea typeface="Microsoft YaHei" panose="020B0503020204020204" pitchFamily="34" charset="-122"/>
              </a:rPr>
            </a:br>
            <a:r>
              <a:rPr lang="en" altLang="zh-CN">
                <a:latin typeface="Microsoft YaHei" panose="020B0503020204020204" pitchFamily="34" charset="-122"/>
                <a:ea typeface="Microsoft YaHei" panose="020B0503020204020204" pitchFamily="34" charset="-122"/>
              </a:rPr>
              <a:t>}</a:t>
            </a:r>
            <a:endParaRPr lang="zh-CN" altLang="en-US">
              <a:latin typeface="Microsoft YaHei" panose="020B0503020204020204" pitchFamily="34" charset="-122"/>
              <a:ea typeface="Microsoft YaHei" panose="020B0503020204020204" pitchFamily="34" charset="-122"/>
            </a:endParaRPr>
          </a:p>
        </p:txBody>
      </p:sp>
      <p:sp>
        <p:nvSpPr>
          <p:cNvPr id="6" name="矩形 5">
            <a:extLst>
              <a:ext uri="{FF2B5EF4-FFF2-40B4-BE49-F238E27FC236}">
                <a16:creationId xmlns:a16="http://schemas.microsoft.com/office/drawing/2014/main" id="{5EA8F818-A144-B648-B60A-76C7AD8AD4B4}"/>
              </a:ext>
            </a:extLst>
          </p:cNvPr>
          <p:cNvSpPr/>
          <p:nvPr/>
        </p:nvSpPr>
        <p:spPr>
          <a:xfrm>
            <a:off x="111642" y="4051957"/>
            <a:ext cx="8840972" cy="923330"/>
          </a:xfrm>
          <a:prstGeom prst="rect">
            <a:avLst/>
          </a:prstGeom>
          <a:ln w="22225">
            <a:solidFill>
              <a:srgbClr val="C00000"/>
            </a:solidFill>
            <a:prstDash val="dash"/>
          </a:ln>
        </p:spPr>
        <p:txBody>
          <a:bodyPr wrap="square">
            <a:spAutoFit/>
          </a:bodyPr>
          <a:lstStyle/>
          <a:p>
            <a:r>
              <a:rPr lang="en" altLang="zh-CN">
                <a:solidFill>
                  <a:srgbClr val="CC7832"/>
                </a:solidFill>
                <a:effectLst/>
                <a:latin typeface="Microsoft YaHei" panose="020B0503020204020204" pitchFamily="34" charset="-122"/>
                <a:ea typeface="Microsoft YaHei" panose="020B0503020204020204" pitchFamily="34" charset="-122"/>
              </a:rPr>
              <a:t>void </a:t>
            </a:r>
            <a:r>
              <a:rPr lang="en" altLang="zh-CN">
                <a:latin typeface="Microsoft YaHei" panose="020B0503020204020204" pitchFamily="34" charset="-122"/>
                <a:ea typeface="Microsoft YaHei" panose="020B0503020204020204" pitchFamily="34" charset="-122"/>
              </a:rPr>
              <a:t>EventThread::Connection::onFirstRef() {</a:t>
            </a:r>
            <a:br>
              <a:rPr lang="en" altLang="zh-CN">
                <a:solidFill>
                  <a:srgbClr val="808080"/>
                </a:solidFill>
                <a:effectLst/>
                <a:latin typeface="Microsoft YaHei" panose="020B0503020204020204" pitchFamily="34" charset="-122"/>
                <a:ea typeface="Microsoft YaHei" panose="020B0503020204020204" pitchFamily="34" charset="-122"/>
              </a:rPr>
            </a:br>
            <a:r>
              <a:rPr lang="en" altLang="zh-CN">
                <a:solidFill>
                  <a:srgbClr val="808080"/>
                </a:solidFill>
                <a:effectLst/>
                <a:latin typeface="Microsoft YaHei" panose="020B0503020204020204" pitchFamily="34" charset="-122"/>
                <a:ea typeface="Microsoft YaHei" panose="020B0503020204020204" pitchFamily="34" charset="-122"/>
              </a:rPr>
              <a:t>    </a:t>
            </a:r>
            <a:r>
              <a:rPr lang="en" altLang="zh-CN">
                <a:latin typeface="Microsoft YaHei" panose="020B0503020204020204" pitchFamily="34" charset="-122"/>
                <a:ea typeface="Microsoft YaHei" panose="020B0503020204020204" pitchFamily="34" charset="-122"/>
              </a:rPr>
              <a:t>mEventThread-&gt;registerDisplayEventConnection(</a:t>
            </a:r>
            <a:r>
              <a:rPr lang="en" altLang="zh-CN">
                <a:solidFill>
                  <a:srgbClr val="CC7832"/>
                </a:solidFill>
                <a:effectLst/>
                <a:latin typeface="Microsoft YaHei" panose="020B0503020204020204" pitchFamily="34" charset="-122"/>
                <a:ea typeface="Microsoft YaHei" panose="020B0503020204020204" pitchFamily="34" charset="-122"/>
              </a:rPr>
              <a:t>this</a:t>
            </a:r>
            <a:r>
              <a:rPr lang="en" altLang="zh-CN">
                <a:latin typeface="Microsoft YaHei" panose="020B0503020204020204" pitchFamily="34" charset="-122"/>
                <a:ea typeface="Microsoft YaHei" panose="020B0503020204020204" pitchFamily="34" charset="-122"/>
              </a:rPr>
              <a:t>)</a:t>
            </a:r>
            <a:r>
              <a:rPr lang="en" altLang="zh-CN">
                <a:solidFill>
                  <a:srgbClr val="CC7832"/>
                </a:solidFill>
                <a:effectLst/>
                <a:latin typeface="Microsoft YaHei" panose="020B0503020204020204" pitchFamily="34" charset="-122"/>
                <a:ea typeface="Microsoft YaHei" panose="020B0503020204020204" pitchFamily="34" charset="-122"/>
              </a:rPr>
              <a:t>;</a:t>
            </a:r>
            <a:br>
              <a:rPr lang="en" altLang="zh-CN">
                <a:solidFill>
                  <a:srgbClr val="CC7832"/>
                </a:solidFill>
                <a:effectLst/>
                <a:latin typeface="Microsoft YaHei" panose="020B0503020204020204" pitchFamily="34" charset="-122"/>
                <a:ea typeface="Microsoft YaHei" panose="020B0503020204020204" pitchFamily="34" charset="-122"/>
              </a:rPr>
            </a:br>
            <a:r>
              <a:rPr lang="en" altLang="zh-CN">
                <a:latin typeface="Microsoft YaHei" panose="020B0503020204020204" pitchFamily="34" charset="-122"/>
                <a:ea typeface="Microsoft YaHei" panose="020B0503020204020204" pitchFamily="34" charset="-122"/>
              </a:rPr>
              <a:t>}</a:t>
            </a:r>
            <a:endParaRPr lang="zh-CN" altLang="en-US">
              <a:latin typeface="Microsoft YaHei" panose="020B0503020204020204" pitchFamily="34" charset="-122"/>
              <a:ea typeface="Microsoft YaHei" panose="020B0503020204020204" pitchFamily="34" charset="-122"/>
            </a:endParaRPr>
          </a:p>
        </p:txBody>
      </p:sp>
      <p:sp>
        <p:nvSpPr>
          <p:cNvPr id="7" name="矩形 6">
            <a:extLst>
              <a:ext uri="{FF2B5EF4-FFF2-40B4-BE49-F238E27FC236}">
                <a16:creationId xmlns:a16="http://schemas.microsoft.com/office/drawing/2014/main" id="{6B3C3932-4711-EB45-AF13-F62F795A6E0C}"/>
              </a:ext>
            </a:extLst>
          </p:cNvPr>
          <p:cNvSpPr/>
          <p:nvPr/>
        </p:nvSpPr>
        <p:spPr>
          <a:xfrm>
            <a:off x="151513" y="2777069"/>
            <a:ext cx="8840972" cy="923330"/>
          </a:xfrm>
          <a:prstGeom prst="rect">
            <a:avLst/>
          </a:prstGeom>
          <a:solidFill>
            <a:schemeClr val="bg1"/>
          </a:solidFill>
          <a:ln w="22225">
            <a:solidFill>
              <a:srgbClr val="C00000"/>
            </a:solidFill>
            <a:prstDash val="dash"/>
          </a:ln>
        </p:spPr>
        <p:txBody>
          <a:bodyPr wrap="square">
            <a:spAutoFit/>
          </a:bodyPr>
          <a:lstStyle/>
          <a:p>
            <a:r>
              <a:rPr lang="en" altLang="zh-CN">
                <a:latin typeface="Microsoft YaHei" panose="020B0503020204020204" pitchFamily="34" charset="-122"/>
                <a:ea typeface="Microsoft YaHei" panose="020B0503020204020204" pitchFamily="34" charset="-122"/>
              </a:rPr>
              <a:t>EventThread::Connection::Connection(</a:t>
            </a:r>
            <a:r>
              <a:rPr lang="en" altLang="zh-CN">
                <a:solidFill>
                  <a:srgbClr val="CC7832"/>
                </a:solidFill>
                <a:effectLst/>
                <a:latin typeface="Microsoft YaHei" panose="020B0503020204020204" pitchFamily="34" charset="-122"/>
                <a:ea typeface="Microsoft YaHei" panose="020B0503020204020204" pitchFamily="34" charset="-122"/>
              </a:rPr>
              <a:t>const </a:t>
            </a:r>
            <a:r>
              <a:rPr lang="en" altLang="zh-CN">
                <a:latin typeface="Microsoft YaHei" panose="020B0503020204020204" pitchFamily="34" charset="-122"/>
                <a:ea typeface="Microsoft YaHei" panose="020B0503020204020204" pitchFamily="34" charset="-122"/>
              </a:rPr>
              <a:t>sp&lt;EventThread&gt;&amp; eventThread)</a:t>
            </a:r>
            <a:br>
              <a:rPr lang="en" altLang="zh-CN">
                <a:latin typeface="Microsoft YaHei" panose="020B0503020204020204" pitchFamily="34" charset="-122"/>
                <a:ea typeface="Microsoft YaHei" panose="020B0503020204020204" pitchFamily="34" charset="-122"/>
              </a:rPr>
            </a:br>
            <a:r>
              <a:rPr lang="en" altLang="zh-CN">
                <a:latin typeface="Microsoft YaHei" panose="020B0503020204020204" pitchFamily="34" charset="-122"/>
                <a:ea typeface="Microsoft YaHei" panose="020B0503020204020204" pitchFamily="34" charset="-122"/>
              </a:rPr>
              <a:t>    : count(-</a:t>
            </a:r>
            <a:r>
              <a:rPr lang="en" altLang="zh-CN">
                <a:solidFill>
                  <a:srgbClr val="6897BB"/>
                </a:solidFill>
                <a:effectLst/>
                <a:latin typeface="Microsoft YaHei" panose="020B0503020204020204" pitchFamily="34" charset="-122"/>
                <a:ea typeface="Microsoft YaHei" panose="020B0503020204020204" pitchFamily="34" charset="-122"/>
              </a:rPr>
              <a:t>1</a:t>
            </a:r>
            <a:r>
              <a:rPr lang="en" altLang="zh-CN">
                <a:latin typeface="Microsoft YaHei" panose="020B0503020204020204" pitchFamily="34" charset="-122"/>
                <a:ea typeface="Microsoft YaHei" panose="020B0503020204020204" pitchFamily="34" charset="-122"/>
              </a:rPr>
              <a:t>)</a:t>
            </a:r>
            <a:r>
              <a:rPr lang="en" altLang="zh-CN">
                <a:solidFill>
                  <a:srgbClr val="CC7832"/>
                </a:solidFill>
                <a:effectLst/>
                <a:latin typeface="Microsoft YaHei" panose="020B0503020204020204" pitchFamily="34" charset="-122"/>
                <a:ea typeface="Microsoft YaHei" panose="020B0503020204020204" pitchFamily="34" charset="-122"/>
              </a:rPr>
              <a:t>, </a:t>
            </a:r>
            <a:r>
              <a:rPr lang="en" altLang="zh-CN">
                <a:latin typeface="Microsoft YaHei" panose="020B0503020204020204" pitchFamily="34" charset="-122"/>
                <a:ea typeface="Microsoft YaHei" panose="020B0503020204020204" pitchFamily="34" charset="-122"/>
              </a:rPr>
              <a:t>mEventThread(eventThread)</a:t>
            </a:r>
            <a:r>
              <a:rPr lang="en" altLang="zh-CN">
                <a:solidFill>
                  <a:srgbClr val="CC7832"/>
                </a:solidFill>
                <a:effectLst/>
                <a:latin typeface="Microsoft YaHei" panose="020B0503020204020204" pitchFamily="34" charset="-122"/>
                <a:ea typeface="Microsoft YaHei" panose="020B0503020204020204" pitchFamily="34" charset="-122"/>
              </a:rPr>
              <a:t>, </a:t>
            </a:r>
            <a:r>
              <a:rPr lang="en" altLang="zh-CN">
                <a:latin typeface="Microsoft YaHei" panose="020B0503020204020204" pitchFamily="34" charset="-122"/>
                <a:ea typeface="Microsoft YaHei" panose="020B0503020204020204" pitchFamily="34" charset="-122"/>
              </a:rPr>
              <a:t>mChannel(</a:t>
            </a:r>
            <a:r>
              <a:rPr lang="en" altLang="zh-CN">
                <a:solidFill>
                  <a:srgbClr val="CC7832"/>
                </a:solidFill>
                <a:effectLst/>
                <a:latin typeface="Microsoft YaHei" panose="020B0503020204020204" pitchFamily="34" charset="-122"/>
                <a:ea typeface="Microsoft YaHei" panose="020B0503020204020204" pitchFamily="34" charset="-122"/>
              </a:rPr>
              <a:t>new </a:t>
            </a:r>
            <a:r>
              <a:rPr lang="en" altLang="zh-CN" b="1">
                <a:solidFill>
                  <a:srgbClr val="C00000"/>
                </a:solidFill>
                <a:latin typeface="Microsoft YaHei" panose="020B0503020204020204" pitchFamily="34" charset="-122"/>
                <a:ea typeface="Microsoft YaHei" panose="020B0503020204020204" pitchFamily="34" charset="-122"/>
              </a:rPr>
              <a:t>BitTube</a:t>
            </a:r>
            <a:r>
              <a:rPr lang="en" altLang="zh-CN">
                <a:latin typeface="Microsoft YaHei" panose="020B0503020204020204" pitchFamily="34" charset="-122"/>
                <a:ea typeface="Microsoft YaHei" panose="020B0503020204020204" pitchFamily="34" charset="-122"/>
              </a:rPr>
              <a:t>())</a:t>
            </a:r>
            <a:r>
              <a:rPr lang="zh-CN" altLang="en-US">
                <a:latin typeface="Microsoft YaHei" panose="020B0503020204020204" pitchFamily="34" charset="-122"/>
                <a:ea typeface="Microsoft YaHei" panose="020B0503020204020204" pitchFamily="34" charset="-122"/>
              </a:rPr>
              <a:t> </a:t>
            </a:r>
            <a:r>
              <a:rPr lang="en" altLang="zh-CN">
                <a:latin typeface="Microsoft YaHei" panose="020B0503020204020204" pitchFamily="34" charset="-122"/>
                <a:ea typeface="Microsoft YaHei" panose="020B0503020204020204" pitchFamily="34" charset="-122"/>
              </a:rPr>
              <a:t>{</a:t>
            </a:r>
            <a:br>
              <a:rPr lang="en" altLang="zh-CN">
                <a:latin typeface="Microsoft YaHei" panose="020B0503020204020204" pitchFamily="34" charset="-122"/>
                <a:ea typeface="Microsoft YaHei" panose="020B0503020204020204" pitchFamily="34" charset="-122"/>
              </a:rPr>
            </a:br>
            <a:r>
              <a:rPr lang="en" altLang="zh-CN">
                <a:latin typeface="Microsoft YaHei" panose="020B0503020204020204" pitchFamily="34" charset="-122"/>
                <a:ea typeface="Microsoft YaHei" panose="020B0503020204020204" pitchFamily="34" charset="-122"/>
              </a:rPr>
              <a:t>}</a:t>
            </a:r>
            <a:endParaRPr lang="zh-CN" altLang="en-US">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9477907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A6259F0E-1317-8548-92E4-BCA8DFC5E275}"/>
              </a:ext>
            </a:extLst>
          </p:cNvPr>
          <p:cNvSpPr/>
          <p:nvPr/>
        </p:nvSpPr>
        <p:spPr>
          <a:xfrm>
            <a:off x="164805" y="375322"/>
            <a:ext cx="8814390" cy="1477328"/>
          </a:xfrm>
          <a:prstGeom prst="rect">
            <a:avLst/>
          </a:prstGeom>
          <a:ln w="22225">
            <a:solidFill>
              <a:srgbClr val="C00000"/>
            </a:solidFill>
            <a:prstDash val="dash"/>
          </a:ln>
        </p:spPr>
        <p:txBody>
          <a:bodyPr wrap="square">
            <a:spAutoFit/>
          </a:bodyPr>
          <a:lstStyle/>
          <a:p>
            <a:r>
              <a:rPr lang="en-US" altLang="zh-CN">
                <a:latin typeface="Microsoft YaHei" panose="020B0503020204020204" pitchFamily="34" charset="-122"/>
                <a:ea typeface="Microsoft YaHei" panose="020B0503020204020204" pitchFamily="34" charset="-122"/>
              </a:rPr>
              <a:t>status_t EventThread::registerDisplayEventConnection(</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a:t>
            </a:r>
            <a:r>
              <a:rPr lang="en-US" altLang="zh-CN">
                <a:solidFill>
                  <a:srgbClr val="CC7832"/>
                </a:solidFill>
                <a:effectLst/>
                <a:latin typeface="Microsoft YaHei" panose="020B0503020204020204" pitchFamily="34" charset="-122"/>
                <a:ea typeface="Microsoft YaHei" panose="020B0503020204020204" pitchFamily="34" charset="-122"/>
              </a:rPr>
              <a:t>const </a:t>
            </a:r>
            <a:r>
              <a:rPr lang="en-US" altLang="zh-CN">
                <a:latin typeface="Microsoft YaHei" panose="020B0503020204020204" pitchFamily="34" charset="-122"/>
                <a:ea typeface="Microsoft YaHei" panose="020B0503020204020204" pitchFamily="34" charset="-122"/>
              </a:rPr>
              <a:t>sp&lt;EventThread::Connection&gt;&amp; connection) {</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mDisplayEventConnections.add(connection)</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mCondition.broadcast()</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a:t>
            </a:r>
            <a:endParaRPr lang="zh-CN" altLang="en-US">
              <a:latin typeface="Microsoft YaHei" panose="020B0503020204020204" pitchFamily="34" charset="-122"/>
              <a:ea typeface="Microsoft YaHei" panose="020B0503020204020204" pitchFamily="34" charset="-122"/>
            </a:endParaRPr>
          </a:p>
        </p:txBody>
      </p:sp>
      <p:cxnSp>
        <p:nvCxnSpPr>
          <p:cNvPr id="6" name="直线箭头连接符 5">
            <a:extLst>
              <a:ext uri="{FF2B5EF4-FFF2-40B4-BE49-F238E27FC236}">
                <a16:creationId xmlns:a16="http://schemas.microsoft.com/office/drawing/2014/main" id="{0E447A89-8B0D-4943-A67D-78D319876A60}"/>
              </a:ext>
            </a:extLst>
          </p:cNvPr>
          <p:cNvCxnSpPr>
            <a:cxnSpLocks/>
          </p:cNvCxnSpPr>
          <p:nvPr/>
        </p:nvCxnSpPr>
        <p:spPr>
          <a:xfrm>
            <a:off x="3232298" y="1435395"/>
            <a:ext cx="712380" cy="159489"/>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099AE7A7-AA80-8149-B368-0F48C43D8E78}"/>
              </a:ext>
            </a:extLst>
          </p:cNvPr>
          <p:cNvSpPr txBox="1"/>
          <p:nvPr/>
        </p:nvSpPr>
        <p:spPr>
          <a:xfrm>
            <a:off x="4015982" y="1410217"/>
            <a:ext cx="1112036" cy="369332"/>
          </a:xfrm>
          <a:prstGeom prst="rect">
            <a:avLst/>
          </a:prstGeom>
          <a:solidFill>
            <a:srgbClr val="C00000"/>
          </a:solidFill>
        </p:spPr>
        <p:txBody>
          <a:bodyPr wrap="none" rtlCol="0">
            <a:spAutoFit/>
          </a:bodyPr>
          <a:lstStyle/>
          <a:p>
            <a:r>
              <a:rPr kumimoji="1" lang="en-US" altLang="zh-CN">
                <a:solidFill>
                  <a:schemeClr val="bg1"/>
                </a:solidFill>
                <a:latin typeface="Microsoft YaHei" panose="020B0503020204020204" pitchFamily="34" charset="-122"/>
                <a:ea typeface="Microsoft YaHei" panose="020B0503020204020204" pitchFamily="34" charset="-122"/>
              </a:rPr>
              <a:t>notifyAll</a:t>
            </a:r>
            <a:endParaRPr kumimoji="1" lang="zh-CN" altLang="en-US">
              <a:solidFill>
                <a:schemeClr val="bg1"/>
              </a:solidFill>
              <a:latin typeface="Microsoft YaHei" panose="020B0503020204020204" pitchFamily="34" charset="-122"/>
              <a:ea typeface="Microsoft YaHei" panose="020B0503020204020204" pitchFamily="34" charset="-122"/>
            </a:endParaRPr>
          </a:p>
        </p:txBody>
      </p:sp>
      <p:sp>
        <p:nvSpPr>
          <p:cNvPr id="8" name="矩形 7">
            <a:extLst>
              <a:ext uri="{FF2B5EF4-FFF2-40B4-BE49-F238E27FC236}">
                <a16:creationId xmlns:a16="http://schemas.microsoft.com/office/drawing/2014/main" id="{EB9252B2-490A-834C-9516-209D84B35B77}"/>
              </a:ext>
            </a:extLst>
          </p:cNvPr>
          <p:cNvSpPr/>
          <p:nvPr/>
        </p:nvSpPr>
        <p:spPr>
          <a:xfrm>
            <a:off x="164805" y="2304653"/>
            <a:ext cx="8814390" cy="2585323"/>
          </a:xfrm>
          <a:prstGeom prst="rect">
            <a:avLst/>
          </a:prstGeom>
          <a:ln w="22225">
            <a:solidFill>
              <a:srgbClr val="C00000"/>
            </a:solidFill>
            <a:prstDash val="dash"/>
          </a:ln>
        </p:spPr>
        <p:txBody>
          <a:bodyPr wrap="square">
            <a:spAutoFit/>
          </a:bodyPr>
          <a:lstStyle/>
          <a:p>
            <a:r>
              <a:rPr lang="en-US" altLang="zh-CN">
                <a:solidFill>
                  <a:srgbClr val="CC7832"/>
                </a:solidFill>
                <a:effectLst/>
                <a:latin typeface="Microsoft YaHei" panose="020B0503020204020204" pitchFamily="34" charset="-122"/>
                <a:ea typeface="Microsoft YaHei" panose="020B0503020204020204" pitchFamily="34" charset="-122"/>
              </a:rPr>
              <a:t>void </a:t>
            </a:r>
            <a:r>
              <a:rPr lang="en-US" altLang="zh-CN">
                <a:latin typeface="Microsoft YaHei" panose="020B0503020204020204" pitchFamily="34" charset="-122"/>
                <a:ea typeface="Microsoft YaHei" panose="020B0503020204020204" pitchFamily="34" charset="-122"/>
              </a:rPr>
              <a:t>SurfaceFlinger::init() {</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sp&lt;VSyncSource&gt; vsyncSrc = </a:t>
            </a:r>
            <a:r>
              <a:rPr lang="en-US" altLang="zh-CN">
                <a:solidFill>
                  <a:srgbClr val="CC7832"/>
                </a:solidFill>
                <a:effectLst/>
                <a:latin typeface="Microsoft YaHei" panose="020B0503020204020204" pitchFamily="34" charset="-122"/>
                <a:ea typeface="Microsoft YaHei" panose="020B0503020204020204" pitchFamily="34" charset="-122"/>
              </a:rPr>
              <a:t>new </a:t>
            </a:r>
            <a:r>
              <a:rPr lang="en-US" altLang="zh-CN">
                <a:latin typeface="Microsoft YaHei" panose="020B0503020204020204" pitchFamily="34" charset="-122"/>
                <a:ea typeface="Microsoft YaHei" panose="020B0503020204020204" pitchFamily="34" charset="-122"/>
              </a:rPr>
              <a:t>DispSyncSource(&amp;mPrimaryDispSync</a:t>
            </a:r>
            <a:r>
              <a:rPr lang="en-US" altLang="zh-CN">
                <a:solidFill>
                  <a:srgbClr val="CC7832"/>
                </a:solidFill>
                <a:effectLst/>
                <a:latin typeface="Microsoft YaHei" panose="020B0503020204020204" pitchFamily="34" charset="-122"/>
                <a:ea typeface="Microsoft YaHei" panose="020B0503020204020204" pitchFamily="34" charset="-122"/>
              </a:rPr>
              <a:t>,</a:t>
            </a:r>
            <a:r>
              <a:rPr lang="zh-CN" altLang="en-US">
                <a:solidFill>
                  <a:srgbClr val="6A8759"/>
                </a:solidFill>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a:t>
            </a:r>
            <a:r>
              <a:rPr lang="en-US" altLang="zh-CN">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mEventThread = </a:t>
            </a:r>
            <a:r>
              <a:rPr lang="en-US" altLang="zh-CN">
                <a:solidFill>
                  <a:srgbClr val="CC7832"/>
                </a:solidFill>
                <a:effectLst/>
                <a:latin typeface="Microsoft YaHei" panose="020B0503020204020204" pitchFamily="34" charset="-122"/>
                <a:ea typeface="Microsoft YaHei" panose="020B0503020204020204" pitchFamily="34" charset="-122"/>
              </a:rPr>
              <a:t>new </a:t>
            </a:r>
            <a:r>
              <a:rPr lang="en-US" altLang="zh-CN">
                <a:latin typeface="Microsoft YaHei" panose="020B0503020204020204" pitchFamily="34" charset="-122"/>
                <a:ea typeface="Microsoft YaHei" panose="020B0503020204020204" pitchFamily="34" charset="-122"/>
              </a:rPr>
              <a:t>EventThread(vsyncSrc)</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mHwc = </a:t>
            </a:r>
            <a:r>
              <a:rPr lang="en-US" altLang="zh-CN">
                <a:solidFill>
                  <a:srgbClr val="CC7832"/>
                </a:solidFill>
                <a:effectLst/>
                <a:latin typeface="Microsoft YaHei" panose="020B0503020204020204" pitchFamily="34" charset="-122"/>
                <a:ea typeface="Microsoft YaHei" panose="020B0503020204020204" pitchFamily="34" charset="-122"/>
              </a:rPr>
              <a:t>new </a:t>
            </a:r>
            <a:r>
              <a:rPr lang="en-US" altLang="zh-CN">
                <a:latin typeface="Microsoft YaHei" panose="020B0503020204020204" pitchFamily="34" charset="-122"/>
                <a:ea typeface="Microsoft YaHei" panose="020B0503020204020204" pitchFamily="34" charset="-122"/>
              </a:rPr>
              <a:t>HWComposer(</a:t>
            </a:r>
            <a:r>
              <a:rPr lang="en-US" altLang="zh-CN">
                <a:solidFill>
                  <a:srgbClr val="CC7832"/>
                </a:solidFill>
                <a:effectLst/>
                <a:latin typeface="Microsoft YaHei" panose="020B0503020204020204" pitchFamily="34" charset="-122"/>
                <a:ea typeface="Microsoft YaHei" panose="020B0503020204020204" pitchFamily="34" charset="-122"/>
              </a:rPr>
              <a:t>this,</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a:t>
            </a:r>
            <a:r>
              <a:rPr lang="en-US" altLang="zh-CN">
                <a:solidFill>
                  <a:srgbClr val="CC7832"/>
                </a:solidFill>
                <a:effectLst/>
                <a:latin typeface="Microsoft YaHei" panose="020B0503020204020204" pitchFamily="34" charset="-122"/>
                <a:ea typeface="Microsoft YaHei" panose="020B0503020204020204" pitchFamily="34" charset="-122"/>
              </a:rPr>
              <a:t>static_cast</a:t>
            </a:r>
            <a:r>
              <a:rPr lang="en-US" altLang="zh-CN">
                <a:latin typeface="Microsoft YaHei" panose="020B0503020204020204" pitchFamily="34" charset="-122"/>
                <a:ea typeface="Microsoft YaHei" panose="020B0503020204020204" pitchFamily="34" charset="-122"/>
              </a:rPr>
              <a:t>&lt;HWComposer::EventHandler *&gt;(</a:t>
            </a:r>
            <a:r>
              <a:rPr lang="en-US" altLang="zh-CN">
                <a:solidFill>
                  <a:srgbClr val="CC7832"/>
                </a:solidFill>
                <a:effectLst/>
                <a:latin typeface="Microsoft YaHei" panose="020B0503020204020204" pitchFamily="34" charset="-122"/>
                <a:ea typeface="Microsoft YaHei" panose="020B0503020204020204" pitchFamily="34" charset="-122"/>
              </a:rPr>
              <a:t>this</a:t>
            </a:r>
            <a:r>
              <a:rPr lang="en-US" altLang="zh-CN">
                <a:latin typeface="Microsoft YaHei" panose="020B0503020204020204" pitchFamily="34" charset="-122"/>
                <a:ea typeface="Microsoft YaHei" panose="020B0503020204020204" pitchFamily="34" charset="-122"/>
              </a:rPr>
              <a:t>))</a:t>
            </a:r>
            <a:r>
              <a:rPr lang="en-US" altLang="zh-CN">
                <a:solidFill>
                  <a:srgbClr val="CC7832"/>
                </a:solidFill>
                <a:effectLst/>
                <a:latin typeface="Microsoft YaHei" panose="020B0503020204020204" pitchFamily="34" charset="-122"/>
                <a:ea typeface="Microsoft YaHei" panose="020B0503020204020204" pitchFamily="34" charset="-122"/>
              </a:rPr>
              <a:t>;</a:t>
            </a:r>
          </a:p>
          <a:p>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a:t>
            </a:r>
            <a:endParaRPr lang="zh-CN" altLang="en-US">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512548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0C85CF-9618-AE49-A014-92E29A41ED1C}"/>
              </a:ext>
            </a:extLst>
          </p:cNvPr>
          <p:cNvSpPr>
            <a:spLocks noGrp="1"/>
          </p:cNvSpPr>
          <p:nvPr>
            <p:ph type="title"/>
          </p:nvPr>
        </p:nvSpPr>
        <p:spPr/>
        <p:txBody>
          <a:bodyPr>
            <a:normAutofit/>
          </a:bodyPr>
          <a:lstStyle/>
          <a:p>
            <a:pPr algn="ctr"/>
            <a:r>
              <a:rPr kumimoji="1" lang="zh-CN" altLang="en-US" sz="3000" b="1">
                <a:solidFill>
                  <a:srgbClr val="C00000"/>
                </a:solidFill>
                <a:latin typeface="Microsoft YaHei" panose="020B0503020204020204" pitchFamily="34" charset="-122"/>
                <a:ea typeface="Microsoft YaHei" panose="020B0503020204020204" pitchFamily="34" charset="-122"/>
              </a:rPr>
              <a:t>看几个问题？</a:t>
            </a:r>
          </a:p>
        </p:txBody>
      </p:sp>
      <p:sp>
        <p:nvSpPr>
          <p:cNvPr id="3" name="内容占位符 2">
            <a:extLst>
              <a:ext uri="{FF2B5EF4-FFF2-40B4-BE49-F238E27FC236}">
                <a16:creationId xmlns:a16="http://schemas.microsoft.com/office/drawing/2014/main" id="{FA722640-B70C-2B4C-8A84-B02129B6A196}"/>
              </a:ext>
            </a:extLst>
          </p:cNvPr>
          <p:cNvSpPr>
            <a:spLocks noGrp="1"/>
          </p:cNvSpPr>
          <p:nvPr>
            <p:ph idx="1"/>
          </p:nvPr>
        </p:nvSpPr>
        <p:spPr>
          <a:xfrm>
            <a:off x="628650" y="1369218"/>
            <a:ext cx="7886700" cy="3628083"/>
          </a:xfrm>
        </p:spPr>
        <p:txBody>
          <a:bodyPr>
            <a:normAutofit/>
          </a:bodyPr>
          <a:lstStyle/>
          <a:p>
            <a:pPr>
              <a:lnSpc>
                <a:spcPct val="180000"/>
              </a:lnSpc>
              <a:buClr>
                <a:srgbClr val="C00000"/>
              </a:buClr>
              <a:buFont typeface="Wingdings" pitchFamily="2" charset="2"/>
              <a:buChar char="u"/>
            </a:pPr>
            <a:r>
              <a:rPr kumimoji="1" lang="zh-CN" altLang="en-US" sz="2000">
                <a:latin typeface="Microsoft YaHei" panose="020B0503020204020204" pitchFamily="34" charset="-122"/>
                <a:ea typeface="Microsoft YaHei" panose="020B0503020204020204" pitchFamily="34" charset="-122"/>
              </a:rPr>
              <a:t>  丢帧一般是什么原因引起的？</a:t>
            </a:r>
            <a:endParaRPr kumimoji="1" lang="en-US" altLang="zh-CN" sz="2000">
              <a:latin typeface="Microsoft YaHei" panose="020B0503020204020204" pitchFamily="34" charset="-122"/>
              <a:ea typeface="Microsoft YaHei" panose="020B0503020204020204" pitchFamily="34" charset="-122"/>
            </a:endParaRPr>
          </a:p>
          <a:p>
            <a:pPr>
              <a:lnSpc>
                <a:spcPct val="180000"/>
              </a:lnSpc>
              <a:buClr>
                <a:srgbClr val="C00000"/>
              </a:buClr>
              <a:buFont typeface="Wingdings" pitchFamily="2" charset="2"/>
              <a:buChar char="u"/>
            </a:pPr>
            <a:r>
              <a:rPr kumimoji="1" lang="zh-CN" altLang="en-US" sz="2000">
                <a:latin typeface="Microsoft YaHei" panose="020B0503020204020204" pitchFamily="34" charset="-122"/>
                <a:ea typeface="Microsoft YaHei" panose="020B0503020204020204" pitchFamily="34" charset="-122"/>
              </a:rPr>
              <a:t>  </a:t>
            </a:r>
            <a:r>
              <a:rPr kumimoji="1" lang="en-US" altLang="zh-CN" sz="2000">
                <a:latin typeface="Microsoft YaHei" panose="020B0503020204020204" pitchFamily="34" charset="-122"/>
                <a:ea typeface="Microsoft YaHei" panose="020B0503020204020204" pitchFamily="34" charset="-122"/>
              </a:rPr>
              <a:t>Android</a:t>
            </a:r>
            <a:r>
              <a:rPr kumimoji="1" lang="zh-CN" altLang="en-US" sz="2000">
                <a:latin typeface="Microsoft YaHei" panose="020B0503020204020204" pitchFamily="34" charset="-122"/>
                <a:ea typeface="Microsoft YaHei" panose="020B0503020204020204" pitchFamily="34" charset="-122"/>
              </a:rPr>
              <a:t>刷新频率</a:t>
            </a:r>
            <a:r>
              <a:rPr kumimoji="1" lang="en-US" altLang="zh-CN" sz="2000">
                <a:latin typeface="Microsoft YaHei" panose="020B0503020204020204" pitchFamily="34" charset="-122"/>
                <a:ea typeface="Microsoft YaHei" panose="020B0503020204020204" pitchFamily="34" charset="-122"/>
              </a:rPr>
              <a:t>60</a:t>
            </a:r>
            <a:r>
              <a:rPr kumimoji="1" lang="zh-CN" altLang="en-US" sz="2000">
                <a:latin typeface="Microsoft YaHei" panose="020B0503020204020204" pitchFamily="34" charset="-122"/>
                <a:ea typeface="Microsoft YaHei" panose="020B0503020204020204" pitchFamily="34" charset="-122"/>
              </a:rPr>
              <a:t>帧</a:t>
            </a:r>
            <a:r>
              <a:rPr kumimoji="1" lang="en-US" altLang="zh-CN" sz="2000">
                <a:latin typeface="Microsoft YaHei" panose="020B0503020204020204" pitchFamily="34" charset="-122"/>
                <a:ea typeface="Microsoft YaHei" panose="020B0503020204020204" pitchFamily="34" charset="-122"/>
              </a:rPr>
              <a:t>/</a:t>
            </a:r>
            <a:r>
              <a:rPr kumimoji="1" lang="zh-CN" altLang="en-US" sz="2000">
                <a:latin typeface="Microsoft YaHei" panose="020B0503020204020204" pitchFamily="34" charset="-122"/>
                <a:ea typeface="Microsoft YaHei" panose="020B0503020204020204" pitchFamily="34" charset="-122"/>
              </a:rPr>
              <a:t>秒，每隔</a:t>
            </a:r>
            <a:r>
              <a:rPr kumimoji="1" lang="en-US" altLang="zh-CN" sz="2000">
                <a:latin typeface="Microsoft YaHei" panose="020B0503020204020204" pitchFamily="34" charset="-122"/>
                <a:ea typeface="Microsoft YaHei" panose="020B0503020204020204" pitchFamily="34" charset="-122"/>
              </a:rPr>
              <a:t>16ms</a:t>
            </a:r>
            <a:r>
              <a:rPr kumimoji="1" lang="zh-CN" altLang="en-US" sz="2000">
                <a:latin typeface="Microsoft YaHei" panose="020B0503020204020204" pitchFamily="34" charset="-122"/>
                <a:ea typeface="Microsoft YaHei" panose="020B0503020204020204" pitchFamily="34" charset="-122"/>
              </a:rPr>
              <a:t>调</a:t>
            </a:r>
            <a:r>
              <a:rPr kumimoji="1" lang="en-US" altLang="zh-CN" sz="2000">
                <a:latin typeface="Microsoft YaHei" panose="020B0503020204020204" pitchFamily="34" charset="-122"/>
                <a:ea typeface="Microsoft YaHei" panose="020B0503020204020204" pitchFamily="34" charset="-122"/>
              </a:rPr>
              <a:t>onDraw</a:t>
            </a:r>
            <a:r>
              <a:rPr kumimoji="1" lang="zh-CN" altLang="en-US" sz="2000">
                <a:latin typeface="Microsoft YaHei" panose="020B0503020204020204" pitchFamily="34" charset="-122"/>
                <a:ea typeface="Microsoft YaHei" panose="020B0503020204020204" pitchFamily="34" charset="-122"/>
              </a:rPr>
              <a:t>绘制一次？</a:t>
            </a:r>
            <a:endParaRPr kumimoji="1" lang="en-US" altLang="zh-CN" sz="2000">
              <a:latin typeface="Microsoft YaHei" panose="020B0503020204020204" pitchFamily="34" charset="-122"/>
              <a:ea typeface="Microsoft YaHei" panose="020B0503020204020204" pitchFamily="34" charset="-122"/>
            </a:endParaRPr>
          </a:p>
          <a:p>
            <a:pPr>
              <a:lnSpc>
                <a:spcPct val="180000"/>
              </a:lnSpc>
              <a:buClr>
                <a:srgbClr val="C00000"/>
              </a:buClr>
              <a:buFont typeface="Wingdings" pitchFamily="2" charset="2"/>
              <a:buChar char="u"/>
            </a:pPr>
            <a:r>
              <a:rPr kumimoji="1" lang="zh-CN" altLang="en-US" sz="2000">
                <a:latin typeface="Microsoft YaHei" panose="020B0503020204020204" pitchFamily="34" charset="-122"/>
                <a:ea typeface="Microsoft YaHei" panose="020B0503020204020204" pitchFamily="34" charset="-122"/>
              </a:rPr>
              <a:t>  </a:t>
            </a:r>
            <a:r>
              <a:rPr kumimoji="1" lang="en-US" altLang="zh-CN" sz="2000">
                <a:latin typeface="Microsoft YaHei" panose="020B0503020204020204" pitchFamily="34" charset="-122"/>
                <a:ea typeface="Microsoft YaHei" panose="020B0503020204020204" pitchFamily="34" charset="-122"/>
              </a:rPr>
              <a:t>onDraw</a:t>
            </a:r>
            <a:r>
              <a:rPr kumimoji="1" lang="zh-CN" altLang="en-US" sz="2000">
                <a:latin typeface="Microsoft YaHei" panose="020B0503020204020204" pitchFamily="34" charset="-122"/>
                <a:ea typeface="Microsoft YaHei" panose="020B0503020204020204" pitchFamily="34" charset="-122"/>
              </a:rPr>
              <a:t>完之后屏幕会马上刷新么？</a:t>
            </a:r>
            <a:endParaRPr kumimoji="1" lang="en-US" altLang="zh-CN" sz="2000">
              <a:latin typeface="Microsoft YaHei" panose="020B0503020204020204" pitchFamily="34" charset="-122"/>
              <a:ea typeface="Microsoft YaHei" panose="020B0503020204020204" pitchFamily="34" charset="-122"/>
            </a:endParaRPr>
          </a:p>
          <a:p>
            <a:pPr>
              <a:lnSpc>
                <a:spcPct val="180000"/>
              </a:lnSpc>
              <a:buClr>
                <a:srgbClr val="C00000"/>
              </a:buClr>
              <a:buFont typeface="Wingdings" pitchFamily="2" charset="2"/>
              <a:buChar char="u"/>
            </a:pPr>
            <a:r>
              <a:rPr kumimoji="1" lang="zh-CN" altLang="en-US" sz="2000">
                <a:latin typeface="Microsoft YaHei" panose="020B0503020204020204" pitchFamily="34" charset="-122"/>
                <a:ea typeface="Microsoft YaHei" panose="020B0503020204020204" pitchFamily="34" charset="-122"/>
              </a:rPr>
              <a:t>  如果界面没有重绘，还会每隔</a:t>
            </a:r>
            <a:r>
              <a:rPr kumimoji="1" lang="en-US" altLang="zh-CN" sz="2000">
                <a:latin typeface="Microsoft YaHei" panose="020B0503020204020204" pitchFamily="34" charset="-122"/>
                <a:ea typeface="Microsoft YaHei" panose="020B0503020204020204" pitchFamily="34" charset="-122"/>
              </a:rPr>
              <a:t>16ms</a:t>
            </a:r>
            <a:r>
              <a:rPr kumimoji="1" lang="zh-CN" altLang="en-US" sz="2000">
                <a:latin typeface="Microsoft YaHei" panose="020B0503020204020204" pitchFamily="34" charset="-122"/>
                <a:ea typeface="Microsoft YaHei" panose="020B0503020204020204" pitchFamily="34" charset="-122"/>
              </a:rPr>
              <a:t>刷新屏幕么？</a:t>
            </a:r>
            <a:endParaRPr kumimoji="1" lang="en-US" altLang="zh-CN" sz="2000">
              <a:latin typeface="Microsoft YaHei" panose="020B0503020204020204" pitchFamily="34" charset="-122"/>
              <a:ea typeface="Microsoft YaHei" panose="020B0503020204020204" pitchFamily="34" charset="-122"/>
            </a:endParaRPr>
          </a:p>
          <a:p>
            <a:pPr>
              <a:lnSpc>
                <a:spcPct val="180000"/>
              </a:lnSpc>
              <a:buClr>
                <a:srgbClr val="C00000"/>
              </a:buClr>
              <a:buFont typeface="Wingdings" pitchFamily="2" charset="2"/>
              <a:buChar char="u"/>
            </a:pPr>
            <a:r>
              <a:rPr kumimoji="1" lang="zh-CN" altLang="en-US" sz="2000">
                <a:latin typeface="Microsoft YaHei" panose="020B0503020204020204" pitchFamily="34" charset="-122"/>
                <a:ea typeface="Microsoft YaHei" panose="020B0503020204020204" pitchFamily="34" charset="-122"/>
              </a:rPr>
              <a:t>  如果在屏幕快要刷新的时候才去</a:t>
            </a:r>
            <a:r>
              <a:rPr kumimoji="1" lang="en-US" altLang="zh-CN" sz="2000">
                <a:latin typeface="Microsoft YaHei" panose="020B0503020204020204" pitchFamily="34" charset="-122"/>
                <a:ea typeface="Microsoft YaHei" panose="020B0503020204020204" pitchFamily="34" charset="-122"/>
              </a:rPr>
              <a:t>onDraw</a:t>
            </a:r>
            <a:r>
              <a:rPr kumimoji="1" lang="zh-CN" altLang="en-US" sz="2000">
                <a:latin typeface="Microsoft YaHei" panose="020B0503020204020204" pitchFamily="34" charset="-122"/>
                <a:ea typeface="Microsoft YaHei" panose="020B0503020204020204" pitchFamily="34" charset="-122"/>
              </a:rPr>
              <a:t>绘制会丢帧么？</a:t>
            </a:r>
            <a:endParaRPr kumimoji="1" lang="en-US" altLang="zh-CN" sz="2000">
              <a:latin typeface="Microsoft YaHei" panose="020B0503020204020204" pitchFamily="34" charset="-122"/>
              <a:ea typeface="Microsoft YaHei" panose="020B0503020204020204" pitchFamily="34" charset="-122"/>
            </a:endParaRPr>
          </a:p>
          <a:p>
            <a:pPr>
              <a:lnSpc>
                <a:spcPct val="180000"/>
              </a:lnSpc>
              <a:buClr>
                <a:srgbClr val="C00000"/>
              </a:buClr>
              <a:buFont typeface="Wingdings" pitchFamily="2" charset="2"/>
              <a:buChar char="u"/>
            </a:pPr>
            <a:endParaRPr kumimoji="1" lang="zh-CN" altLang="en-US" sz="200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3892205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080CC03-0D0B-5740-B7C6-308435FD9E5E}"/>
              </a:ext>
            </a:extLst>
          </p:cNvPr>
          <p:cNvSpPr/>
          <p:nvPr/>
        </p:nvSpPr>
        <p:spPr>
          <a:xfrm>
            <a:off x="1036675" y="448092"/>
            <a:ext cx="7070650" cy="3693319"/>
          </a:xfrm>
          <a:prstGeom prst="rect">
            <a:avLst/>
          </a:prstGeom>
          <a:ln w="22225">
            <a:solidFill>
              <a:srgbClr val="C00000"/>
            </a:solidFill>
            <a:prstDash val="dash"/>
          </a:ln>
        </p:spPr>
        <p:txBody>
          <a:bodyPr wrap="square">
            <a:spAutoFit/>
          </a:bodyPr>
          <a:lstStyle/>
          <a:p>
            <a:r>
              <a:rPr lang="en-US" altLang="zh-CN">
                <a:solidFill>
                  <a:srgbClr val="CC7832"/>
                </a:solidFill>
                <a:effectLst/>
                <a:latin typeface="Microsoft YaHei" panose="020B0503020204020204" pitchFamily="34" charset="-122"/>
                <a:ea typeface="Microsoft YaHei" panose="020B0503020204020204" pitchFamily="34" charset="-122"/>
              </a:rPr>
              <a:t>bool </a:t>
            </a:r>
            <a:r>
              <a:rPr lang="en-US" altLang="zh-CN">
                <a:latin typeface="Microsoft YaHei" panose="020B0503020204020204" pitchFamily="34" charset="-122"/>
                <a:ea typeface="Microsoft YaHei" panose="020B0503020204020204" pitchFamily="34" charset="-122"/>
              </a:rPr>
              <a:t>EventThread::threadLoop() {</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DisplayEventReceiver::Event event</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Vector&lt; sp&lt;EventThread::Connection&gt; &gt; signalConnections</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signalConnections = </a:t>
            </a:r>
            <a:r>
              <a:rPr lang="en-US" altLang="zh-CN" b="1">
                <a:solidFill>
                  <a:srgbClr val="C00000"/>
                </a:solidFill>
                <a:latin typeface="Microsoft YaHei" panose="020B0503020204020204" pitchFamily="34" charset="-122"/>
                <a:ea typeface="Microsoft YaHei" panose="020B0503020204020204" pitchFamily="34" charset="-122"/>
              </a:rPr>
              <a:t>waitForEvent</a:t>
            </a:r>
            <a:r>
              <a:rPr lang="en-US" altLang="zh-CN">
                <a:latin typeface="Microsoft YaHei" panose="020B0503020204020204" pitchFamily="34" charset="-122"/>
                <a:ea typeface="Microsoft YaHei" panose="020B0503020204020204" pitchFamily="34" charset="-122"/>
              </a:rPr>
              <a:t>(&amp;event)</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const </a:t>
            </a:r>
            <a:r>
              <a:rPr lang="en-US" altLang="zh-CN">
                <a:latin typeface="Microsoft YaHei" panose="020B0503020204020204" pitchFamily="34" charset="-122"/>
                <a:ea typeface="Microsoft YaHei" panose="020B0503020204020204" pitchFamily="34" charset="-122"/>
              </a:rPr>
              <a:t>size_t count = signalConnections.size()</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for </a:t>
            </a:r>
            <a:r>
              <a:rPr lang="en-US" altLang="zh-CN">
                <a:latin typeface="Microsoft YaHei" panose="020B0503020204020204" pitchFamily="34" charset="-122"/>
                <a:ea typeface="Microsoft YaHei" panose="020B0503020204020204" pitchFamily="34" charset="-122"/>
              </a:rPr>
              <a:t>(size_t i=</a:t>
            </a:r>
            <a:r>
              <a:rPr lang="en-US" altLang="zh-CN">
                <a:solidFill>
                  <a:srgbClr val="6897BB"/>
                </a:solidFill>
                <a:effectLst/>
                <a:latin typeface="Microsoft YaHei" panose="020B0503020204020204" pitchFamily="34" charset="-122"/>
                <a:ea typeface="Microsoft YaHei" panose="020B0503020204020204" pitchFamily="34" charset="-122"/>
              </a:rPr>
              <a:t>0 </a:t>
            </a: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i&lt;count </a:t>
            </a: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i++) {</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a:t>
            </a:r>
            <a:r>
              <a:rPr lang="en-US" altLang="zh-CN">
                <a:solidFill>
                  <a:srgbClr val="CC7832"/>
                </a:solidFill>
                <a:effectLst/>
                <a:latin typeface="Microsoft YaHei" panose="020B0503020204020204" pitchFamily="34" charset="-122"/>
                <a:ea typeface="Microsoft YaHei" panose="020B0503020204020204" pitchFamily="34" charset="-122"/>
              </a:rPr>
              <a:t>const </a:t>
            </a:r>
            <a:r>
              <a:rPr lang="en-US" altLang="zh-CN">
                <a:latin typeface="Microsoft YaHei" panose="020B0503020204020204" pitchFamily="34" charset="-122"/>
                <a:ea typeface="Microsoft YaHei" panose="020B0503020204020204" pitchFamily="34" charset="-122"/>
              </a:rPr>
              <a:t>sp&lt;Connection&gt;&amp; conn(signalConnections[i])</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conn-&gt;</a:t>
            </a:r>
            <a:r>
              <a:rPr lang="en-US" altLang="zh-CN" b="1">
                <a:solidFill>
                  <a:srgbClr val="C00000"/>
                </a:solidFill>
                <a:latin typeface="Microsoft YaHei" panose="020B0503020204020204" pitchFamily="34" charset="-122"/>
                <a:ea typeface="Microsoft YaHei" panose="020B0503020204020204" pitchFamily="34" charset="-122"/>
              </a:rPr>
              <a:t>postEvent</a:t>
            </a:r>
            <a:r>
              <a:rPr lang="en-US" altLang="zh-CN">
                <a:latin typeface="Microsoft YaHei" panose="020B0503020204020204" pitchFamily="34" charset="-122"/>
                <a:ea typeface="Microsoft YaHei" panose="020B0503020204020204" pitchFamily="34" charset="-122"/>
              </a:rPr>
              <a:t>(event)</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a:t>
            </a:r>
            <a:r>
              <a:rPr lang="en-US" altLang="zh-CN">
                <a:solidFill>
                  <a:srgbClr val="CC7832"/>
                </a:solidFill>
                <a:effectLst/>
                <a:latin typeface="Microsoft YaHei" panose="020B0503020204020204" pitchFamily="34" charset="-122"/>
                <a:ea typeface="Microsoft YaHei" panose="020B0503020204020204" pitchFamily="34" charset="-122"/>
              </a:rPr>
              <a:t>return true;</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a:t>
            </a:r>
            <a:endParaRPr lang="zh-CN" altLang="en-US">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9421883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DF828B9-10E8-DB4F-9193-C0DD6E57FF25}"/>
              </a:ext>
            </a:extLst>
          </p:cNvPr>
          <p:cNvSpPr/>
          <p:nvPr/>
        </p:nvSpPr>
        <p:spPr>
          <a:xfrm>
            <a:off x="223282" y="182694"/>
            <a:ext cx="8208334" cy="3139321"/>
          </a:xfrm>
          <a:prstGeom prst="rect">
            <a:avLst/>
          </a:prstGeom>
          <a:ln w="22225">
            <a:solidFill>
              <a:srgbClr val="C00000"/>
            </a:solidFill>
            <a:prstDash val="dash"/>
          </a:ln>
        </p:spPr>
        <p:txBody>
          <a:bodyPr wrap="square">
            <a:spAutoFit/>
          </a:bodyPr>
          <a:lstStyle/>
          <a:p>
            <a:r>
              <a:rPr lang="en-US" altLang="zh-CN">
                <a:latin typeface="Microsoft YaHei" panose="020B0503020204020204" pitchFamily="34" charset="-122"/>
                <a:ea typeface="Microsoft YaHei" panose="020B0503020204020204" pitchFamily="34" charset="-122"/>
              </a:rPr>
              <a:t>Vector&lt;sp&lt;EventThread::Connection&gt;&gt; EventThread::waitForEvent(…)</a:t>
            </a:r>
            <a:r>
              <a:rPr lang="zh-CN" altLang="en-US">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Vector&lt;sp&lt;EventThread::Connection&gt;&gt; signalConnections</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do </a:t>
            </a:r>
            <a:r>
              <a:rPr lang="en-US" altLang="zh-CN">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solidFill>
                  <a:schemeClr val="bg2">
                    <a:lumMod val="50000"/>
                  </a:schemeClr>
                </a:solidFill>
                <a:effectLst/>
                <a:latin typeface="Microsoft YaHei" panose="020B0503020204020204" pitchFamily="34" charset="-122"/>
                <a:ea typeface="Microsoft YaHei" panose="020B0503020204020204" pitchFamily="34" charset="-122"/>
              </a:rPr>
              <a:t>//</a:t>
            </a:r>
            <a:r>
              <a:rPr lang="zh-CN" altLang="en-US">
                <a:solidFill>
                  <a:schemeClr val="bg2">
                    <a:lumMod val="50000"/>
                  </a:schemeClr>
                </a:solidFill>
                <a:effectLst/>
                <a:latin typeface="Microsoft YaHei" panose="020B0503020204020204" pitchFamily="34" charset="-122"/>
                <a:ea typeface="Microsoft YaHei" panose="020B0503020204020204" pitchFamily="34" charset="-122"/>
              </a:rPr>
              <a:t> 看是否已经有</a:t>
            </a:r>
            <a:r>
              <a:rPr lang="en-US" altLang="zh-CN">
                <a:solidFill>
                  <a:schemeClr val="bg2">
                    <a:lumMod val="50000"/>
                  </a:schemeClr>
                </a:solidFill>
                <a:effectLst/>
                <a:latin typeface="Microsoft YaHei" panose="020B0503020204020204" pitchFamily="34" charset="-122"/>
                <a:ea typeface="Microsoft YaHei" panose="020B0503020204020204" pitchFamily="34" charset="-122"/>
              </a:rPr>
              <a:t>vsync</a:t>
            </a:r>
            <a:r>
              <a:rPr lang="zh-CN" altLang="en-US">
                <a:solidFill>
                  <a:schemeClr val="bg2">
                    <a:lumMod val="50000"/>
                  </a:schemeClr>
                </a:solidFill>
                <a:latin typeface="Microsoft YaHei" panose="020B0503020204020204" pitchFamily="34" charset="-122"/>
                <a:ea typeface="Microsoft YaHei" panose="020B0503020204020204" pitchFamily="34" charset="-122"/>
              </a:rPr>
              <a:t>信号来了</a:t>
            </a:r>
            <a:endParaRPr lang="en-US" altLang="zh-CN">
              <a:solidFill>
                <a:schemeClr val="bg2">
                  <a:lumMod val="50000"/>
                </a:schemeClr>
              </a:solidFill>
              <a:effectLst/>
              <a:latin typeface="Microsoft YaHei" panose="020B0503020204020204" pitchFamily="34" charset="-122"/>
              <a:ea typeface="Microsoft YaHei" panose="020B0503020204020204" pitchFamily="34" charset="-122"/>
            </a:endParaRPr>
          </a:p>
          <a:p>
            <a:r>
              <a:rPr lang="en-US" altLang="zh-CN">
                <a:solidFill>
                  <a:schemeClr val="bg2">
                    <a:lumMod val="50000"/>
                  </a:schemeClr>
                </a:solidFill>
                <a:latin typeface="Microsoft YaHei" panose="020B0503020204020204" pitchFamily="34" charset="-122"/>
                <a:ea typeface="Microsoft YaHei" panose="020B0503020204020204" pitchFamily="34" charset="-122"/>
              </a:rPr>
              <a:t>	</a:t>
            </a:r>
            <a:r>
              <a:rPr lang="zh-CN" altLang="en-US">
                <a:solidFill>
                  <a:schemeClr val="bg2">
                    <a:lumMod val="50000"/>
                  </a:schemeClr>
                </a:solidFill>
                <a:latin typeface="Microsoft YaHei" panose="020B0503020204020204" pitchFamily="34" charset="-122"/>
                <a:ea typeface="Microsoft YaHei" panose="020B0503020204020204" pitchFamily="34" charset="-122"/>
              </a:rPr>
              <a:t> </a:t>
            </a:r>
            <a:r>
              <a:rPr lang="en-US" altLang="zh-CN">
                <a:solidFill>
                  <a:schemeClr val="bg2">
                    <a:lumMod val="50000"/>
                  </a:schemeClr>
                </a:solidFill>
                <a:latin typeface="Microsoft YaHei" panose="020B0503020204020204" pitchFamily="34" charset="-122"/>
                <a:ea typeface="Microsoft YaHei" panose="020B0503020204020204" pitchFamily="34" charset="-122"/>
              </a:rPr>
              <a:t>//</a:t>
            </a:r>
            <a:r>
              <a:rPr lang="zh-CN" altLang="en-US">
                <a:solidFill>
                  <a:schemeClr val="bg2">
                    <a:lumMod val="50000"/>
                  </a:schemeClr>
                </a:solidFill>
                <a:latin typeface="Microsoft YaHei" panose="020B0503020204020204" pitchFamily="34" charset="-122"/>
                <a:ea typeface="Microsoft YaHei" panose="020B0503020204020204" pitchFamily="34" charset="-122"/>
              </a:rPr>
              <a:t> 如果有的话，就准备</a:t>
            </a:r>
            <a:r>
              <a:rPr lang="en-US" altLang="zh-CN">
                <a:solidFill>
                  <a:schemeClr val="bg2">
                    <a:lumMod val="50000"/>
                  </a:schemeClr>
                </a:solidFill>
                <a:latin typeface="Microsoft YaHei" panose="020B0503020204020204" pitchFamily="34" charset="-122"/>
                <a:ea typeface="Microsoft YaHei" panose="020B0503020204020204" pitchFamily="34" charset="-122"/>
              </a:rPr>
              <a:t>connection</a:t>
            </a:r>
            <a:r>
              <a:rPr lang="zh-CN" altLang="en-US">
                <a:solidFill>
                  <a:schemeClr val="bg2">
                    <a:lumMod val="50000"/>
                  </a:schemeClr>
                </a:solidFill>
                <a:latin typeface="Microsoft YaHei" panose="020B0503020204020204" pitchFamily="34" charset="-122"/>
                <a:ea typeface="Microsoft YaHei" panose="020B0503020204020204" pitchFamily="34" charset="-122"/>
              </a:rPr>
              <a:t>列表返回</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a:t>
            </a:r>
            <a:r>
              <a:rPr lang="en-US" altLang="zh-CN">
                <a:solidFill>
                  <a:schemeClr val="bg2">
                    <a:lumMod val="50000"/>
                  </a:schemeClr>
                </a:solidFill>
                <a:latin typeface="Microsoft YaHei" panose="020B0503020204020204" pitchFamily="34" charset="-122"/>
                <a:ea typeface="Microsoft YaHei" panose="020B0503020204020204" pitchFamily="34" charset="-122"/>
              </a:rPr>
              <a:t>//</a:t>
            </a:r>
            <a:r>
              <a:rPr lang="zh-CN" altLang="en-US">
                <a:solidFill>
                  <a:schemeClr val="bg2">
                    <a:lumMod val="50000"/>
                  </a:schemeClr>
                </a:solidFill>
                <a:latin typeface="Microsoft YaHei" panose="020B0503020204020204" pitchFamily="34" charset="-122"/>
                <a:ea typeface="Microsoft YaHei" panose="020B0503020204020204" pitchFamily="34" charset="-122"/>
              </a:rPr>
              <a:t> 如果没有的话，就等待</a:t>
            </a:r>
            <a:r>
              <a:rPr lang="en-US" altLang="zh-CN">
                <a:solidFill>
                  <a:schemeClr val="bg2">
                    <a:lumMod val="50000"/>
                  </a:schemeClr>
                </a:solidFill>
                <a:latin typeface="Microsoft YaHei" panose="020B0503020204020204" pitchFamily="34" charset="-122"/>
                <a:ea typeface="Microsoft YaHei" panose="020B0503020204020204" pitchFamily="34" charset="-122"/>
              </a:rPr>
              <a:t>vsync</a:t>
            </a:r>
            <a:r>
              <a:rPr lang="zh-CN" altLang="en-US">
                <a:solidFill>
                  <a:schemeClr val="bg2">
                    <a:lumMod val="50000"/>
                  </a:schemeClr>
                </a:solidFill>
                <a:latin typeface="Microsoft YaHei" panose="020B0503020204020204" pitchFamily="34" charset="-122"/>
                <a:ea typeface="Microsoft YaHei" panose="020B0503020204020204" pitchFamily="34" charset="-122"/>
              </a:rPr>
              <a:t>信号</a:t>
            </a:r>
            <a:endParaRPr lang="en-US" altLang="zh-CN">
              <a:solidFill>
                <a:schemeClr val="bg2">
                  <a:lumMod val="50000"/>
                </a:schemeClr>
              </a:solidFill>
              <a:latin typeface="Microsoft YaHei" panose="020B0503020204020204" pitchFamily="34" charset="-122"/>
              <a:ea typeface="Microsoft YaHei" panose="020B0503020204020204" pitchFamily="34" charset="-122"/>
            </a:endParaRPr>
          </a:p>
          <a:p>
            <a:r>
              <a:rPr lang="zh-CN" altLang="en-US">
                <a:solidFill>
                  <a:schemeClr val="bg2">
                    <a:lumMod val="50000"/>
                  </a:schemeClr>
                </a:solidFill>
                <a:latin typeface="Microsoft YaHei" panose="020B0503020204020204" pitchFamily="34" charset="-122"/>
                <a:ea typeface="Microsoft YaHei" panose="020B0503020204020204" pitchFamily="34" charset="-122"/>
              </a:rPr>
              <a:t>        </a:t>
            </a:r>
            <a:r>
              <a:rPr lang="en-US" altLang="zh-CN">
                <a:solidFill>
                  <a:schemeClr val="bg2">
                    <a:lumMod val="50000"/>
                  </a:schemeClr>
                </a:solidFill>
                <a:latin typeface="Microsoft YaHei" panose="020B0503020204020204" pitchFamily="34" charset="-122"/>
                <a:ea typeface="Microsoft YaHei" panose="020B0503020204020204" pitchFamily="34" charset="-122"/>
              </a:rPr>
              <a:t>…</a:t>
            </a:r>
            <a:br>
              <a:rPr lang="en-US" altLang="zh-CN">
                <a:latin typeface="Microsoft YaHei" panose="020B0503020204020204" pitchFamily="34" charset="-122"/>
                <a:ea typeface="Microsoft YaHei" panose="020B0503020204020204" pitchFamily="34" charset="-122"/>
              </a:rPr>
            </a:br>
            <a:r>
              <a:rPr lang="zh-CN" altLang="en-US">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 </a:t>
            </a:r>
            <a:r>
              <a:rPr lang="en-US" altLang="zh-CN">
                <a:solidFill>
                  <a:srgbClr val="CC7832"/>
                </a:solidFill>
                <a:effectLst/>
                <a:latin typeface="Microsoft YaHei" panose="020B0503020204020204" pitchFamily="34" charset="-122"/>
                <a:ea typeface="Microsoft YaHei" panose="020B0503020204020204" pitchFamily="34" charset="-122"/>
              </a:rPr>
              <a:t>while </a:t>
            </a:r>
            <a:r>
              <a:rPr lang="en-US" altLang="zh-CN">
                <a:latin typeface="Microsoft YaHei" panose="020B0503020204020204" pitchFamily="34" charset="-122"/>
                <a:ea typeface="Microsoft YaHei" panose="020B0503020204020204" pitchFamily="34" charset="-122"/>
              </a:rPr>
              <a:t>(signalConnections.isEmpty())</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return </a:t>
            </a:r>
            <a:r>
              <a:rPr lang="en-US" altLang="zh-CN">
                <a:latin typeface="Microsoft YaHei" panose="020B0503020204020204" pitchFamily="34" charset="-122"/>
                <a:ea typeface="Microsoft YaHei" panose="020B0503020204020204" pitchFamily="34" charset="-122"/>
              </a:rPr>
              <a:t>signalConnections</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a:t>
            </a:r>
            <a:br>
              <a:rPr lang="en-US" altLang="zh-CN">
                <a:latin typeface="Microsoft YaHei" panose="020B0503020204020204" pitchFamily="34" charset="-122"/>
                <a:ea typeface="Microsoft YaHei" panose="020B0503020204020204" pitchFamily="34" charset="-122"/>
              </a:rPr>
            </a:br>
            <a:endParaRPr lang="zh-CN" altLang="en-US">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2184CAC7-BEF2-9D43-88CE-A4C4B69BF3AE}"/>
              </a:ext>
            </a:extLst>
          </p:cNvPr>
          <p:cNvSpPr/>
          <p:nvPr/>
        </p:nvSpPr>
        <p:spPr>
          <a:xfrm>
            <a:off x="1967022" y="2817823"/>
            <a:ext cx="6719777" cy="2031325"/>
          </a:xfrm>
          <a:prstGeom prst="rect">
            <a:avLst/>
          </a:prstGeom>
          <a:solidFill>
            <a:schemeClr val="bg1"/>
          </a:solidFill>
          <a:ln w="22225">
            <a:solidFill>
              <a:srgbClr val="C00000"/>
            </a:solidFill>
            <a:prstDash val="dash"/>
          </a:ln>
        </p:spPr>
        <p:txBody>
          <a:bodyPr wrap="square">
            <a:spAutoFit/>
          </a:bodyPr>
          <a:lstStyle/>
          <a:p>
            <a:r>
              <a:rPr lang="en-US" altLang="zh-CN">
                <a:solidFill>
                  <a:srgbClr val="CC7832"/>
                </a:solidFill>
                <a:effectLst/>
                <a:latin typeface="Microsoft YaHei" panose="020B0503020204020204" pitchFamily="34" charset="-122"/>
                <a:ea typeface="Microsoft YaHei" panose="020B0503020204020204" pitchFamily="34" charset="-122"/>
              </a:rPr>
              <a:t>void </a:t>
            </a:r>
            <a:r>
              <a:rPr lang="en-US" altLang="zh-CN">
                <a:latin typeface="Microsoft YaHei" panose="020B0503020204020204" pitchFamily="34" charset="-122"/>
                <a:ea typeface="Microsoft YaHei" panose="020B0503020204020204" pitchFamily="34" charset="-122"/>
              </a:rPr>
              <a:t>EventThread::requestNextVsync(</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a:t>
            </a:r>
            <a:r>
              <a:rPr lang="en-US" altLang="zh-CN">
                <a:solidFill>
                  <a:srgbClr val="CC7832"/>
                </a:solidFill>
                <a:effectLst/>
                <a:latin typeface="Microsoft YaHei" panose="020B0503020204020204" pitchFamily="34" charset="-122"/>
                <a:ea typeface="Microsoft YaHei" panose="020B0503020204020204" pitchFamily="34" charset="-122"/>
              </a:rPr>
              <a:t>const </a:t>
            </a:r>
            <a:r>
              <a:rPr lang="en-US" altLang="zh-CN">
                <a:latin typeface="Microsoft YaHei" panose="020B0503020204020204" pitchFamily="34" charset="-122"/>
                <a:ea typeface="Microsoft YaHei" panose="020B0503020204020204" pitchFamily="34" charset="-122"/>
              </a:rPr>
              <a:t>sp&lt;EventThread::Connection&gt;&amp; connection) {</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if </a:t>
            </a:r>
            <a:r>
              <a:rPr lang="en-US" altLang="zh-CN">
                <a:latin typeface="Microsoft YaHei" panose="020B0503020204020204" pitchFamily="34" charset="-122"/>
                <a:ea typeface="Microsoft YaHei" panose="020B0503020204020204" pitchFamily="34" charset="-122"/>
              </a:rPr>
              <a:t>(connection-&gt;count &lt; </a:t>
            </a:r>
            <a:r>
              <a:rPr lang="en-US" altLang="zh-CN">
                <a:solidFill>
                  <a:srgbClr val="6897BB"/>
                </a:solidFill>
                <a:effectLst/>
                <a:latin typeface="Microsoft YaHei" panose="020B0503020204020204" pitchFamily="34" charset="-122"/>
                <a:ea typeface="Microsoft YaHei" panose="020B0503020204020204" pitchFamily="34" charset="-122"/>
              </a:rPr>
              <a:t>0</a:t>
            </a:r>
            <a:r>
              <a:rPr lang="en-US" altLang="zh-CN">
                <a:latin typeface="Microsoft YaHei" panose="020B0503020204020204" pitchFamily="34" charset="-122"/>
                <a:ea typeface="Microsoft YaHei" panose="020B0503020204020204" pitchFamily="34" charset="-122"/>
              </a:rPr>
              <a:t>) {</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connection-&gt;count = </a:t>
            </a:r>
            <a:r>
              <a:rPr lang="en-US" altLang="zh-CN">
                <a:solidFill>
                  <a:srgbClr val="6897BB"/>
                </a:solidFill>
                <a:effectLst/>
                <a:latin typeface="Microsoft YaHei" panose="020B0503020204020204" pitchFamily="34" charset="-122"/>
                <a:ea typeface="Microsoft YaHei" panose="020B0503020204020204" pitchFamily="34" charset="-122"/>
              </a:rPr>
              <a:t>0</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mCondition.broadcast()</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a:t>
            </a:r>
            <a:endParaRPr lang="zh-CN" altLang="en-US">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9162068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D7686DB-8767-1943-B8F5-C98827490F2D}"/>
              </a:ext>
            </a:extLst>
          </p:cNvPr>
          <p:cNvSpPr/>
          <p:nvPr/>
        </p:nvSpPr>
        <p:spPr>
          <a:xfrm>
            <a:off x="536945" y="184622"/>
            <a:ext cx="8070110" cy="1477328"/>
          </a:xfrm>
          <a:prstGeom prst="rect">
            <a:avLst/>
          </a:prstGeom>
          <a:ln w="22225">
            <a:solidFill>
              <a:srgbClr val="C00000"/>
            </a:solidFill>
            <a:prstDash val="dash"/>
          </a:ln>
        </p:spPr>
        <p:txBody>
          <a:bodyPr wrap="square">
            <a:spAutoFit/>
          </a:bodyPr>
          <a:lstStyle/>
          <a:p>
            <a:r>
              <a:rPr lang="en-US" altLang="zh-CN">
                <a:latin typeface="Microsoft YaHei" panose="020B0503020204020204" pitchFamily="34" charset="-122"/>
                <a:ea typeface="Microsoft YaHei" panose="020B0503020204020204" pitchFamily="34" charset="-122"/>
              </a:rPr>
              <a:t>status_t EventThread::Connection::postEvent(</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a:t>
            </a:r>
            <a:r>
              <a:rPr lang="en-US" altLang="zh-CN">
                <a:solidFill>
                  <a:srgbClr val="CC7832"/>
                </a:solidFill>
                <a:effectLst/>
                <a:latin typeface="Microsoft YaHei" panose="020B0503020204020204" pitchFamily="34" charset="-122"/>
                <a:ea typeface="Microsoft YaHei" panose="020B0503020204020204" pitchFamily="34" charset="-122"/>
              </a:rPr>
              <a:t>const </a:t>
            </a:r>
            <a:r>
              <a:rPr lang="en-US" altLang="zh-CN">
                <a:latin typeface="Microsoft YaHei" panose="020B0503020204020204" pitchFamily="34" charset="-122"/>
                <a:ea typeface="Microsoft YaHei" panose="020B0503020204020204" pitchFamily="34" charset="-122"/>
              </a:rPr>
              <a:t>DisplayEventReceiver::Event&amp; event) {</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ssize_t size = DisplayEventReceiver::sendEvents(mChannel</a:t>
            </a: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&amp;event</a:t>
            </a: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solidFill>
                  <a:srgbClr val="6897BB"/>
                </a:solidFill>
                <a:effectLst/>
                <a:latin typeface="Microsoft YaHei" panose="020B0503020204020204" pitchFamily="34" charset="-122"/>
                <a:ea typeface="Microsoft YaHei" panose="020B0503020204020204" pitchFamily="34" charset="-122"/>
              </a:rPr>
              <a:t>1</a:t>
            </a:r>
            <a:r>
              <a:rPr lang="en-US" altLang="zh-CN">
                <a:latin typeface="Microsoft YaHei" panose="020B0503020204020204" pitchFamily="34" charset="-122"/>
                <a:ea typeface="Microsoft YaHei" panose="020B0503020204020204" pitchFamily="34" charset="-122"/>
              </a:rPr>
              <a:t>)</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return </a:t>
            </a:r>
            <a:r>
              <a:rPr lang="en-US" altLang="zh-CN">
                <a:latin typeface="Microsoft YaHei" panose="020B0503020204020204" pitchFamily="34" charset="-122"/>
                <a:ea typeface="Microsoft YaHei" panose="020B0503020204020204" pitchFamily="34" charset="-122"/>
              </a:rPr>
              <a:t>size &lt; </a:t>
            </a:r>
            <a:r>
              <a:rPr lang="en-US" altLang="zh-CN">
                <a:solidFill>
                  <a:srgbClr val="6897BB"/>
                </a:solidFill>
                <a:effectLst/>
                <a:latin typeface="Microsoft YaHei" panose="020B0503020204020204" pitchFamily="34" charset="-122"/>
                <a:ea typeface="Microsoft YaHei" panose="020B0503020204020204" pitchFamily="34" charset="-122"/>
              </a:rPr>
              <a:t>0 </a:t>
            </a:r>
            <a:r>
              <a:rPr lang="en-US" altLang="zh-CN">
                <a:latin typeface="Microsoft YaHei" panose="020B0503020204020204" pitchFamily="34" charset="-122"/>
                <a:ea typeface="Microsoft YaHei" panose="020B0503020204020204" pitchFamily="34" charset="-122"/>
              </a:rPr>
              <a:t>? status_t(size) : status_t(NO_ERROR)</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a:t>
            </a:r>
            <a:endParaRPr lang="zh-CN" altLang="en-US">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985E5973-5623-194F-99A1-1223867A531D}"/>
              </a:ext>
            </a:extLst>
          </p:cNvPr>
          <p:cNvSpPr/>
          <p:nvPr/>
        </p:nvSpPr>
        <p:spPr>
          <a:xfrm>
            <a:off x="536946" y="1871959"/>
            <a:ext cx="8070109" cy="1200329"/>
          </a:xfrm>
          <a:prstGeom prst="rect">
            <a:avLst/>
          </a:prstGeom>
          <a:ln w="22225">
            <a:solidFill>
              <a:srgbClr val="C00000"/>
            </a:solidFill>
            <a:prstDash val="dash"/>
          </a:ln>
        </p:spPr>
        <p:txBody>
          <a:bodyPr wrap="square">
            <a:spAutoFit/>
          </a:bodyPr>
          <a:lstStyle/>
          <a:p>
            <a:r>
              <a:rPr lang="en-US" altLang="zh-CN">
                <a:latin typeface="Microsoft YaHei" panose="020B0503020204020204" pitchFamily="34" charset="-122"/>
                <a:ea typeface="Microsoft YaHei" panose="020B0503020204020204" pitchFamily="34" charset="-122"/>
              </a:rPr>
              <a:t>ssize_t DisplayEventReceiver::sendEvents(</a:t>
            </a:r>
            <a:r>
              <a:rPr lang="en-US" altLang="zh-CN">
                <a:solidFill>
                  <a:srgbClr val="CC7832"/>
                </a:solidFill>
                <a:effectLst/>
                <a:latin typeface="Microsoft YaHei" panose="020B0503020204020204" pitchFamily="34" charset="-122"/>
                <a:ea typeface="Microsoft YaHei" panose="020B0503020204020204" pitchFamily="34" charset="-122"/>
              </a:rPr>
              <a:t>const </a:t>
            </a:r>
            <a:r>
              <a:rPr lang="en-US" altLang="zh-CN">
                <a:latin typeface="Microsoft YaHei" panose="020B0503020204020204" pitchFamily="34" charset="-122"/>
                <a:ea typeface="Microsoft YaHei" panose="020B0503020204020204" pitchFamily="34" charset="-122"/>
              </a:rPr>
              <a:t>sp&lt;BitTube&gt;&amp; dataChannel</a:t>
            </a:r>
            <a:r>
              <a:rPr lang="en-US" altLang="zh-CN">
                <a:solidFill>
                  <a:srgbClr val="CC7832"/>
                </a:solidFill>
                <a:effectLst/>
                <a:latin typeface="Microsoft YaHei" panose="020B0503020204020204" pitchFamily="34" charset="-122"/>
                <a:ea typeface="Microsoft YaHei" panose="020B0503020204020204" pitchFamily="34" charset="-122"/>
              </a:rPr>
              <a:t>,</a:t>
            </a:r>
            <a:r>
              <a:rPr lang="zh-CN" altLang="en-US">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Event </a:t>
            </a:r>
            <a:r>
              <a:rPr lang="en-US" altLang="zh-CN">
                <a:solidFill>
                  <a:srgbClr val="CC7832"/>
                </a:solidFill>
                <a:effectLst/>
                <a:latin typeface="Microsoft YaHei" panose="020B0503020204020204" pitchFamily="34" charset="-122"/>
                <a:ea typeface="Microsoft YaHei" panose="020B0503020204020204" pitchFamily="34" charset="-122"/>
              </a:rPr>
              <a:t>const</a:t>
            </a:r>
            <a:r>
              <a:rPr lang="en-US" altLang="zh-CN">
                <a:latin typeface="Microsoft YaHei" panose="020B0503020204020204" pitchFamily="34" charset="-122"/>
                <a:ea typeface="Microsoft YaHei" panose="020B0503020204020204" pitchFamily="34" charset="-122"/>
              </a:rPr>
              <a:t>* events</a:t>
            </a: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size_t count)</a:t>
            </a:r>
            <a:r>
              <a:rPr lang="zh-CN" altLang="en-US">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a:t>
            </a:r>
            <a:r>
              <a:rPr lang="en-US" altLang="zh-CN">
                <a:solidFill>
                  <a:srgbClr val="CC7832"/>
                </a:solidFill>
                <a:effectLst/>
                <a:latin typeface="Microsoft YaHei" panose="020B0503020204020204" pitchFamily="34" charset="-122"/>
                <a:ea typeface="Microsoft YaHei" panose="020B0503020204020204" pitchFamily="34" charset="-122"/>
              </a:rPr>
              <a:t>return </a:t>
            </a:r>
            <a:r>
              <a:rPr lang="en-US" altLang="zh-CN">
                <a:latin typeface="Microsoft YaHei" panose="020B0503020204020204" pitchFamily="34" charset="-122"/>
                <a:ea typeface="Microsoft YaHei" panose="020B0503020204020204" pitchFamily="34" charset="-122"/>
              </a:rPr>
              <a:t>BitTube::sendObjects(dataChannel</a:t>
            </a: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events</a:t>
            </a: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count)</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a:t>
            </a:r>
            <a:endParaRPr lang="zh-CN" altLang="en-US">
              <a:latin typeface="Microsoft YaHei" panose="020B0503020204020204" pitchFamily="34" charset="-122"/>
              <a:ea typeface="Microsoft YaHei" panose="020B0503020204020204" pitchFamily="34" charset="-122"/>
            </a:endParaRPr>
          </a:p>
        </p:txBody>
      </p:sp>
      <p:cxnSp>
        <p:nvCxnSpPr>
          <p:cNvPr id="7" name="直线箭头连接符 6">
            <a:extLst>
              <a:ext uri="{FF2B5EF4-FFF2-40B4-BE49-F238E27FC236}">
                <a16:creationId xmlns:a16="http://schemas.microsoft.com/office/drawing/2014/main" id="{71A08D33-8B6A-C340-AE51-97594E0601B1}"/>
              </a:ext>
            </a:extLst>
          </p:cNvPr>
          <p:cNvCxnSpPr>
            <a:cxnSpLocks/>
          </p:cNvCxnSpPr>
          <p:nvPr/>
        </p:nvCxnSpPr>
        <p:spPr>
          <a:xfrm flipH="1">
            <a:off x="4572001" y="1041991"/>
            <a:ext cx="489097" cy="923526"/>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8" name="矩形 7">
            <a:extLst>
              <a:ext uri="{FF2B5EF4-FFF2-40B4-BE49-F238E27FC236}">
                <a16:creationId xmlns:a16="http://schemas.microsoft.com/office/drawing/2014/main" id="{787FBCEF-E739-3444-A777-1B0504BD57E1}"/>
              </a:ext>
            </a:extLst>
          </p:cNvPr>
          <p:cNvSpPr/>
          <p:nvPr/>
        </p:nvSpPr>
        <p:spPr>
          <a:xfrm>
            <a:off x="536945" y="3282296"/>
            <a:ext cx="8070110" cy="1477328"/>
          </a:xfrm>
          <a:prstGeom prst="rect">
            <a:avLst/>
          </a:prstGeom>
          <a:solidFill>
            <a:schemeClr val="bg1"/>
          </a:solidFill>
          <a:ln w="22225">
            <a:solidFill>
              <a:srgbClr val="C00000"/>
            </a:solidFill>
            <a:prstDash val="dash"/>
          </a:ln>
        </p:spPr>
        <p:txBody>
          <a:bodyPr wrap="square">
            <a:spAutoFit/>
          </a:bodyPr>
          <a:lstStyle/>
          <a:p>
            <a:r>
              <a:rPr lang="en-US" altLang="zh-CN">
                <a:latin typeface="Microsoft YaHei" panose="020B0503020204020204" pitchFamily="34" charset="-122"/>
                <a:ea typeface="Microsoft YaHei" panose="020B0503020204020204" pitchFamily="34" charset="-122"/>
              </a:rPr>
              <a:t>ssize_t BitTube::sendObjects(</a:t>
            </a:r>
            <a:r>
              <a:rPr lang="en-US" altLang="zh-CN">
                <a:solidFill>
                  <a:srgbClr val="CC7832"/>
                </a:solidFill>
                <a:effectLst/>
                <a:latin typeface="Microsoft YaHei" panose="020B0503020204020204" pitchFamily="34" charset="-122"/>
                <a:ea typeface="Microsoft YaHei" panose="020B0503020204020204" pitchFamily="34" charset="-122"/>
              </a:rPr>
              <a:t>const </a:t>
            </a:r>
            <a:r>
              <a:rPr lang="en-US" altLang="zh-CN">
                <a:latin typeface="Microsoft YaHei" panose="020B0503020204020204" pitchFamily="34" charset="-122"/>
                <a:ea typeface="Microsoft YaHei" panose="020B0503020204020204" pitchFamily="34" charset="-122"/>
              </a:rPr>
              <a:t>sp&lt;BitTube&gt;&amp; tube</a:t>
            </a:r>
            <a:r>
              <a:rPr lang="en-US" altLang="zh-CN">
                <a:solidFill>
                  <a:srgbClr val="CC7832"/>
                </a:solidFill>
                <a:effectLst/>
                <a:latin typeface="Microsoft YaHei" panose="020B0503020204020204" pitchFamily="34" charset="-122"/>
                <a:ea typeface="Microsoft YaHei" panose="020B0503020204020204" pitchFamily="34" charset="-122"/>
              </a:rPr>
              <a:t>,</a:t>
            </a:r>
            <a:r>
              <a:rPr lang="zh-CN" altLang="en-US">
                <a:solidFill>
                  <a:srgbClr val="CC7832"/>
                </a:solidFill>
                <a:effectLst/>
                <a:latin typeface="Microsoft YaHei" panose="020B0503020204020204" pitchFamily="34" charset="-122"/>
                <a:ea typeface="Microsoft YaHei" panose="020B0503020204020204" pitchFamily="34" charset="-122"/>
              </a:rPr>
              <a:t> </a:t>
            </a:r>
            <a:r>
              <a:rPr lang="en-US" altLang="zh-CN">
                <a:solidFill>
                  <a:schemeClr val="bg2">
                    <a:lumMod val="50000"/>
                  </a:schemeClr>
                </a:solidFill>
                <a:effectLst/>
                <a:latin typeface="Microsoft YaHei" panose="020B0503020204020204" pitchFamily="34" charset="-122"/>
                <a:ea typeface="Microsoft YaHei" panose="020B0503020204020204" pitchFamily="34" charset="-122"/>
              </a:rPr>
              <a:t>…</a:t>
            </a:r>
            <a:r>
              <a:rPr lang="en-US" altLang="zh-CN">
                <a:solidFill>
                  <a:schemeClr val="bg2">
                    <a:lumMod val="50000"/>
                  </a:schemeClr>
                </a:solidFill>
                <a:latin typeface="Microsoft YaHei" panose="020B0503020204020204" pitchFamily="34" charset="-122"/>
                <a:ea typeface="Microsoft YaHei" panose="020B0503020204020204" pitchFamily="34" charset="-122"/>
              </a:rPr>
              <a:t>)</a:t>
            </a:r>
            <a:r>
              <a:rPr lang="zh-CN" altLang="en-US">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a:t>
            </a:r>
            <a:r>
              <a:rPr lang="en-US" altLang="zh-CN">
                <a:solidFill>
                  <a:srgbClr val="CC7832"/>
                </a:solidFill>
                <a:effectLst/>
                <a:latin typeface="Microsoft YaHei" panose="020B0503020204020204" pitchFamily="34" charset="-122"/>
                <a:ea typeface="Microsoft YaHei" panose="020B0503020204020204" pitchFamily="34" charset="-122"/>
              </a:rPr>
              <a:t>const char</a:t>
            </a:r>
            <a:r>
              <a:rPr lang="en-US" altLang="zh-CN">
                <a:latin typeface="Microsoft YaHei" panose="020B0503020204020204" pitchFamily="34" charset="-122"/>
                <a:ea typeface="Microsoft YaHei" panose="020B0503020204020204" pitchFamily="34" charset="-122"/>
              </a:rPr>
              <a:t>* vaddr = </a:t>
            </a:r>
            <a:r>
              <a:rPr lang="en-US" altLang="zh-CN">
                <a:solidFill>
                  <a:srgbClr val="CC7832"/>
                </a:solidFill>
                <a:effectLst/>
                <a:latin typeface="Microsoft YaHei" panose="020B0503020204020204" pitchFamily="34" charset="-122"/>
                <a:ea typeface="Microsoft YaHei" panose="020B0503020204020204" pitchFamily="34" charset="-122"/>
              </a:rPr>
              <a:t>reinterpret_cast</a:t>
            </a:r>
            <a:r>
              <a:rPr lang="en-US" altLang="zh-CN">
                <a:latin typeface="Microsoft YaHei" panose="020B0503020204020204" pitchFamily="34" charset="-122"/>
                <a:ea typeface="Microsoft YaHei" panose="020B0503020204020204" pitchFamily="34" charset="-122"/>
              </a:rPr>
              <a:t>&lt;</a:t>
            </a:r>
            <a:r>
              <a:rPr lang="en-US" altLang="zh-CN">
                <a:solidFill>
                  <a:srgbClr val="CC7832"/>
                </a:solidFill>
                <a:effectLst/>
                <a:latin typeface="Microsoft YaHei" panose="020B0503020204020204" pitchFamily="34" charset="-122"/>
                <a:ea typeface="Microsoft YaHei" panose="020B0503020204020204" pitchFamily="34" charset="-122"/>
              </a:rPr>
              <a:t>const char</a:t>
            </a:r>
            <a:r>
              <a:rPr lang="en-US" altLang="zh-CN">
                <a:latin typeface="Microsoft YaHei" panose="020B0503020204020204" pitchFamily="34" charset="-122"/>
                <a:ea typeface="Microsoft YaHei" panose="020B0503020204020204" pitchFamily="34" charset="-122"/>
              </a:rPr>
              <a:t>*&gt;(events)</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ssize_t size = tube-&gt;write(vaddr</a:t>
            </a: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count*objSize)</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return </a:t>
            </a:r>
            <a:r>
              <a:rPr lang="en-US" altLang="zh-CN">
                <a:latin typeface="Microsoft YaHei" panose="020B0503020204020204" pitchFamily="34" charset="-122"/>
                <a:ea typeface="Microsoft YaHei" panose="020B0503020204020204" pitchFamily="34" charset="-122"/>
              </a:rPr>
              <a:t>size &lt; </a:t>
            </a:r>
            <a:r>
              <a:rPr lang="en-US" altLang="zh-CN">
                <a:solidFill>
                  <a:srgbClr val="6897BB"/>
                </a:solidFill>
                <a:effectLst/>
                <a:latin typeface="Microsoft YaHei" panose="020B0503020204020204" pitchFamily="34" charset="-122"/>
                <a:ea typeface="Microsoft YaHei" panose="020B0503020204020204" pitchFamily="34" charset="-122"/>
              </a:rPr>
              <a:t>0 </a:t>
            </a:r>
            <a:r>
              <a:rPr lang="en-US" altLang="zh-CN">
                <a:latin typeface="Microsoft YaHei" panose="020B0503020204020204" pitchFamily="34" charset="-122"/>
                <a:ea typeface="Microsoft YaHei" panose="020B0503020204020204" pitchFamily="34" charset="-122"/>
              </a:rPr>
              <a:t>? size : size / </a:t>
            </a:r>
            <a:r>
              <a:rPr lang="en-US" altLang="zh-CN">
                <a:solidFill>
                  <a:srgbClr val="CC7832"/>
                </a:solidFill>
                <a:effectLst/>
                <a:latin typeface="Microsoft YaHei" panose="020B0503020204020204" pitchFamily="34" charset="-122"/>
                <a:ea typeface="Microsoft YaHei" panose="020B0503020204020204" pitchFamily="34" charset="-122"/>
              </a:rPr>
              <a:t>static_cast</a:t>
            </a:r>
            <a:r>
              <a:rPr lang="en-US" altLang="zh-CN">
                <a:latin typeface="Microsoft YaHei" panose="020B0503020204020204" pitchFamily="34" charset="-122"/>
                <a:ea typeface="Microsoft YaHei" panose="020B0503020204020204" pitchFamily="34" charset="-122"/>
              </a:rPr>
              <a:t>&lt;ssize_t&gt;(objSize)</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a:t>
            </a:r>
            <a:endParaRPr lang="zh-CN" altLang="en-US">
              <a:latin typeface="Microsoft YaHei" panose="020B0503020204020204" pitchFamily="34" charset="-122"/>
              <a:ea typeface="Microsoft YaHei" panose="020B0503020204020204" pitchFamily="34" charset="-122"/>
            </a:endParaRPr>
          </a:p>
        </p:txBody>
      </p:sp>
      <p:cxnSp>
        <p:nvCxnSpPr>
          <p:cNvPr id="14" name="直线箭头连接符 13">
            <a:extLst>
              <a:ext uri="{FF2B5EF4-FFF2-40B4-BE49-F238E27FC236}">
                <a16:creationId xmlns:a16="http://schemas.microsoft.com/office/drawing/2014/main" id="{E4E32092-4463-C04C-BD33-1B6E34686460}"/>
              </a:ext>
            </a:extLst>
          </p:cNvPr>
          <p:cNvCxnSpPr/>
          <p:nvPr/>
        </p:nvCxnSpPr>
        <p:spPr>
          <a:xfrm>
            <a:off x="3264195" y="2732567"/>
            <a:ext cx="85061" cy="1212112"/>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3594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43640F8-5551-9143-87FB-2DBEBFFFA237}"/>
              </a:ext>
            </a:extLst>
          </p:cNvPr>
          <p:cNvSpPr/>
          <p:nvPr/>
        </p:nvSpPr>
        <p:spPr>
          <a:xfrm>
            <a:off x="163475" y="119308"/>
            <a:ext cx="8817050" cy="1477328"/>
          </a:xfrm>
          <a:prstGeom prst="rect">
            <a:avLst/>
          </a:prstGeom>
          <a:ln w="22225">
            <a:solidFill>
              <a:srgbClr val="C00000"/>
            </a:solidFill>
            <a:prstDash val="dash"/>
          </a:ln>
        </p:spPr>
        <p:txBody>
          <a:bodyPr wrap="square">
            <a:spAutoFit/>
          </a:bodyPr>
          <a:lstStyle/>
          <a:p>
            <a:r>
              <a:rPr lang="en-US" altLang="zh-CN">
                <a:latin typeface="Microsoft YaHei" panose="020B0503020204020204" pitchFamily="34" charset="-122"/>
                <a:ea typeface="Microsoft YaHei" panose="020B0503020204020204" pitchFamily="34" charset="-122"/>
              </a:rPr>
              <a:t>DisplayEventReceiver::DisplayEventReceiver() {</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sp&lt;ISurfaceComposer&gt; sf(ComposerService::getComposerService())</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mEventConnection = sf-&gt;createDisplayEventConnection()</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mDataChannel = mEventConnection-&gt;getDataChannel()</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a:t>
            </a:r>
            <a:endParaRPr lang="zh-CN" altLang="en-US">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B068D76E-3625-AF4C-8DDB-1E89039531B0}"/>
              </a:ext>
            </a:extLst>
          </p:cNvPr>
          <p:cNvSpPr/>
          <p:nvPr/>
        </p:nvSpPr>
        <p:spPr>
          <a:xfrm>
            <a:off x="3147241" y="1322671"/>
            <a:ext cx="2933945" cy="369332"/>
          </a:xfrm>
          <a:prstGeom prst="rect">
            <a:avLst/>
          </a:prstGeom>
          <a:solidFill>
            <a:srgbClr val="C00000"/>
          </a:solidFill>
        </p:spPr>
        <p:txBody>
          <a:bodyPr wrap="none">
            <a:spAutoFit/>
          </a:bodyPr>
          <a:lstStyle/>
          <a:p>
            <a:r>
              <a:rPr lang="en-US" altLang="zh-CN">
                <a:solidFill>
                  <a:schemeClr val="bg1"/>
                </a:solidFill>
                <a:latin typeface="Microsoft YaHei" panose="020B0503020204020204" pitchFamily="34" charset="-122"/>
                <a:ea typeface="Microsoft YaHei" panose="020B0503020204020204" pitchFamily="34" charset="-122"/>
              </a:rPr>
              <a:t>IDisplayEventConnection</a:t>
            </a:r>
            <a:endParaRPr lang="zh-CN" altLang="en-US">
              <a:solidFill>
                <a:schemeClr val="bg1"/>
              </a:solidFill>
              <a:latin typeface="Microsoft YaHei" panose="020B0503020204020204" pitchFamily="34" charset="-122"/>
              <a:ea typeface="Microsoft YaHei" panose="020B0503020204020204" pitchFamily="34" charset="-122"/>
            </a:endParaRPr>
          </a:p>
        </p:txBody>
      </p:sp>
      <p:cxnSp>
        <p:nvCxnSpPr>
          <p:cNvPr id="6" name="直线箭头连接符 5">
            <a:extLst>
              <a:ext uri="{FF2B5EF4-FFF2-40B4-BE49-F238E27FC236}">
                <a16:creationId xmlns:a16="http://schemas.microsoft.com/office/drawing/2014/main" id="{706F62C8-D011-5C4A-A1CB-BB6F32B08358}"/>
              </a:ext>
            </a:extLst>
          </p:cNvPr>
          <p:cNvCxnSpPr>
            <a:cxnSpLocks/>
          </p:cNvCxnSpPr>
          <p:nvPr/>
        </p:nvCxnSpPr>
        <p:spPr>
          <a:xfrm>
            <a:off x="2211572" y="932955"/>
            <a:ext cx="903770" cy="485409"/>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5F3DE061-0024-B541-A5FD-A11B2C53413F}"/>
              </a:ext>
            </a:extLst>
          </p:cNvPr>
          <p:cNvSpPr/>
          <p:nvPr/>
        </p:nvSpPr>
        <p:spPr>
          <a:xfrm>
            <a:off x="163475" y="1994529"/>
            <a:ext cx="8817050" cy="1754326"/>
          </a:xfrm>
          <a:prstGeom prst="rect">
            <a:avLst/>
          </a:prstGeom>
          <a:ln w="22225">
            <a:solidFill>
              <a:srgbClr val="C00000"/>
            </a:solidFill>
            <a:prstDash val="dash"/>
          </a:ln>
        </p:spPr>
        <p:txBody>
          <a:bodyPr wrap="square">
            <a:spAutoFit/>
          </a:bodyPr>
          <a:lstStyle/>
          <a:p>
            <a:r>
              <a:rPr lang="en-US" altLang="zh-CN">
                <a:solidFill>
                  <a:srgbClr val="CC7832"/>
                </a:solidFill>
                <a:effectLst/>
                <a:latin typeface="Microsoft YaHei" panose="020B0503020204020204" pitchFamily="34" charset="-122"/>
                <a:ea typeface="Microsoft YaHei" panose="020B0503020204020204" pitchFamily="34" charset="-122"/>
              </a:rPr>
              <a:t>virtual </a:t>
            </a:r>
            <a:r>
              <a:rPr lang="en-US" altLang="zh-CN">
                <a:latin typeface="Microsoft YaHei" panose="020B0503020204020204" pitchFamily="34" charset="-122"/>
                <a:ea typeface="Microsoft YaHei" panose="020B0503020204020204" pitchFamily="34" charset="-122"/>
              </a:rPr>
              <a:t>sp&lt;BitTube&gt; getDataChannel() </a:t>
            </a:r>
            <a:r>
              <a:rPr lang="en-US" altLang="zh-CN">
                <a:solidFill>
                  <a:srgbClr val="CC7832"/>
                </a:solidFill>
                <a:effectLst/>
                <a:latin typeface="Microsoft YaHei" panose="020B0503020204020204" pitchFamily="34" charset="-122"/>
                <a:ea typeface="Microsoft YaHei" panose="020B0503020204020204" pitchFamily="34" charset="-122"/>
              </a:rPr>
              <a:t>const</a:t>
            </a:r>
            <a:r>
              <a:rPr lang="zh-CN" altLang="en-US">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Parcel data</a:t>
            </a: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reply</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data.writeInterfaceToken(IDisplayEventConnection::getInterfaceDescriptor())</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remote()-&gt;transact(GET_DATA_CHANNEL</a:t>
            </a: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data</a:t>
            </a: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&amp;reply)</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return new </a:t>
            </a:r>
            <a:r>
              <a:rPr lang="en-US" altLang="zh-CN">
                <a:latin typeface="Microsoft YaHei" panose="020B0503020204020204" pitchFamily="34" charset="-122"/>
                <a:ea typeface="Microsoft YaHei" panose="020B0503020204020204" pitchFamily="34" charset="-122"/>
              </a:rPr>
              <a:t>BitTube(reply)</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a:t>
            </a:r>
            <a:endParaRPr lang="zh-CN" altLang="en-US">
              <a:latin typeface="Microsoft YaHei" panose="020B0503020204020204" pitchFamily="34" charset="-122"/>
              <a:ea typeface="Microsoft YaHei" panose="020B0503020204020204" pitchFamily="34" charset="-122"/>
            </a:endParaRPr>
          </a:p>
        </p:txBody>
      </p:sp>
      <p:sp>
        <p:nvSpPr>
          <p:cNvPr id="11" name="矩形 10">
            <a:extLst>
              <a:ext uri="{FF2B5EF4-FFF2-40B4-BE49-F238E27FC236}">
                <a16:creationId xmlns:a16="http://schemas.microsoft.com/office/drawing/2014/main" id="{EE7D6295-CFBC-C847-B139-116057FF8412}"/>
              </a:ext>
            </a:extLst>
          </p:cNvPr>
          <p:cNvSpPr/>
          <p:nvPr/>
        </p:nvSpPr>
        <p:spPr>
          <a:xfrm>
            <a:off x="163475" y="4146749"/>
            <a:ext cx="8817050" cy="923330"/>
          </a:xfrm>
          <a:prstGeom prst="rect">
            <a:avLst/>
          </a:prstGeom>
          <a:ln w="22225">
            <a:solidFill>
              <a:srgbClr val="C00000"/>
            </a:solidFill>
            <a:prstDash val="dash"/>
          </a:ln>
        </p:spPr>
        <p:txBody>
          <a:bodyPr wrap="square">
            <a:spAutoFit/>
          </a:bodyPr>
          <a:lstStyle/>
          <a:p>
            <a:r>
              <a:rPr lang="en" altLang="zh-CN">
                <a:latin typeface="Microsoft YaHei" panose="020B0503020204020204" pitchFamily="34" charset="-122"/>
                <a:ea typeface="Microsoft YaHei" panose="020B0503020204020204" pitchFamily="34" charset="-122"/>
              </a:rPr>
              <a:t>sp&lt;BitTube&gt; EventThread::Connection::getDataChannel() </a:t>
            </a:r>
            <a:r>
              <a:rPr lang="en" altLang="zh-CN">
                <a:solidFill>
                  <a:srgbClr val="CC7832"/>
                </a:solidFill>
                <a:effectLst/>
                <a:latin typeface="Microsoft YaHei" panose="020B0503020204020204" pitchFamily="34" charset="-122"/>
                <a:ea typeface="Microsoft YaHei" panose="020B0503020204020204" pitchFamily="34" charset="-122"/>
              </a:rPr>
              <a:t>const </a:t>
            </a:r>
            <a:r>
              <a:rPr lang="en" altLang="zh-CN">
                <a:latin typeface="Microsoft YaHei" panose="020B0503020204020204" pitchFamily="34" charset="-122"/>
                <a:ea typeface="Microsoft YaHei" panose="020B0503020204020204" pitchFamily="34" charset="-122"/>
              </a:rPr>
              <a:t>{</a:t>
            </a:r>
            <a:br>
              <a:rPr lang="en" altLang="zh-CN">
                <a:latin typeface="Microsoft YaHei" panose="020B0503020204020204" pitchFamily="34" charset="-122"/>
                <a:ea typeface="Microsoft YaHei" panose="020B0503020204020204" pitchFamily="34" charset="-122"/>
              </a:rPr>
            </a:br>
            <a:r>
              <a:rPr lang="en" altLang="zh-CN">
                <a:latin typeface="Microsoft YaHei" panose="020B0503020204020204" pitchFamily="34" charset="-122"/>
                <a:ea typeface="Microsoft YaHei" panose="020B0503020204020204" pitchFamily="34" charset="-122"/>
              </a:rPr>
              <a:t>    </a:t>
            </a:r>
            <a:r>
              <a:rPr lang="en" altLang="zh-CN">
                <a:solidFill>
                  <a:srgbClr val="CC7832"/>
                </a:solidFill>
                <a:effectLst/>
                <a:latin typeface="Microsoft YaHei" panose="020B0503020204020204" pitchFamily="34" charset="-122"/>
                <a:ea typeface="Microsoft YaHei" panose="020B0503020204020204" pitchFamily="34" charset="-122"/>
              </a:rPr>
              <a:t>return </a:t>
            </a:r>
            <a:r>
              <a:rPr lang="en" altLang="zh-CN">
                <a:latin typeface="Microsoft YaHei" panose="020B0503020204020204" pitchFamily="34" charset="-122"/>
                <a:ea typeface="Microsoft YaHei" panose="020B0503020204020204" pitchFamily="34" charset="-122"/>
              </a:rPr>
              <a:t>mChannel</a:t>
            </a:r>
            <a:r>
              <a:rPr lang="en" altLang="zh-CN">
                <a:solidFill>
                  <a:srgbClr val="CC7832"/>
                </a:solidFill>
                <a:effectLst/>
                <a:latin typeface="Microsoft YaHei" panose="020B0503020204020204" pitchFamily="34" charset="-122"/>
                <a:ea typeface="Microsoft YaHei" panose="020B0503020204020204" pitchFamily="34" charset="-122"/>
              </a:rPr>
              <a:t>;</a:t>
            </a:r>
            <a:br>
              <a:rPr lang="en" altLang="zh-CN">
                <a:solidFill>
                  <a:srgbClr val="CC7832"/>
                </a:solidFill>
                <a:effectLst/>
                <a:latin typeface="Microsoft YaHei" panose="020B0503020204020204" pitchFamily="34" charset="-122"/>
                <a:ea typeface="Microsoft YaHei" panose="020B0503020204020204" pitchFamily="34" charset="-122"/>
              </a:rPr>
            </a:br>
            <a:r>
              <a:rPr lang="en" altLang="zh-CN">
                <a:latin typeface="Microsoft YaHei" panose="020B0503020204020204" pitchFamily="34" charset="-122"/>
                <a:ea typeface="Microsoft YaHei" panose="020B0503020204020204" pitchFamily="34" charset="-122"/>
              </a:rPr>
              <a:t>}</a:t>
            </a:r>
            <a:endParaRPr lang="zh-CN" altLang="en-US">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6149358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11B18BA-BAB7-0646-A3D0-69DEC9F92CBE}"/>
              </a:ext>
            </a:extLst>
          </p:cNvPr>
          <p:cNvSpPr/>
          <p:nvPr/>
        </p:nvSpPr>
        <p:spPr>
          <a:xfrm>
            <a:off x="358848" y="171093"/>
            <a:ext cx="8426303" cy="1077218"/>
          </a:xfrm>
          <a:prstGeom prst="rect">
            <a:avLst/>
          </a:prstGeom>
          <a:ln w="22225">
            <a:solidFill>
              <a:srgbClr val="C00000"/>
            </a:solidFill>
            <a:prstDash val="dash"/>
          </a:ln>
        </p:spPr>
        <p:txBody>
          <a:bodyPr wrap="square">
            <a:spAutoFit/>
          </a:bodyPr>
          <a:lstStyle/>
          <a:p>
            <a:r>
              <a:rPr lang="en-US" altLang="zh-CN" sz="1600">
                <a:solidFill>
                  <a:srgbClr val="CC7832"/>
                </a:solidFill>
                <a:effectLst/>
                <a:latin typeface="Microsoft YaHei" panose="020B0503020204020204" pitchFamily="34" charset="-122"/>
                <a:ea typeface="Microsoft YaHei" panose="020B0503020204020204" pitchFamily="34" charset="-122"/>
              </a:rPr>
              <a:t>private </a:t>
            </a:r>
            <a:r>
              <a:rPr lang="en-US" altLang="zh-CN" sz="1600">
                <a:solidFill>
                  <a:srgbClr val="FFC66D"/>
                </a:solidFill>
                <a:effectLst/>
                <a:latin typeface="Microsoft YaHei" panose="020B0503020204020204" pitchFamily="34" charset="-122"/>
                <a:ea typeface="Microsoft YaHei" panose="020B0503020204020204" pitchFamily="34" charset="-122"/>
              </a:rPr>
              <a:t>Choreographer</a:t>
            </a:r>
            <a:r>
              <a:rPr lang="en-US" altLang="zh-CN" sz="1600">
                <a:latin typeface="Microsoft YaHei" panose="020B0503020204020204" pitchFamily="34" charset="-122"/>
                <a:ea typeface="Microsoft YaHei" panose="020B0503020204020204" pitchFamily="34" charset="-122"/>
              </a:rPr>
              <a:t>(Looper looper) {</a:t>
            </a:r>
            <a:br>
              <a:rPr lang="en-US" altLang="zh-CN" sz="1600">
                <a:latin typeface="Microsoft YaHei" panose="020B0503020204020204" pitchFamily="34" charset="-122"/>
                <a:ea typeface="Microsoft YaHei" panose="020B0503020204020204" pitchFamily="34" charset="-122"/>
              </a:rPr>
            </a:br>
            <a:r>
              <a:rPr lang="en-US" altLang="zh-CN" sz="1600">
                <a:latin typeface="Microsoft YaHei" panose="020B0503020204020204" pitchFamily="34" charset="-122"/>
                <a:ea typeface="Microsoft YaHei" panose="020B0503020204020204" pitchFamily="34" charset="-122"/>
              </a:rPr>
              <a:t>    ……</a:t>
            </a:r>
            <a:br>
              <a:rPr lang="en-US" altLang="zh-CN" sz="1600">
                <a:solidFill>
                  <a:srgbClr val="CC7832"/>
                </a:solidFill>
                <a:effectLst/>
                <a:latin typeface="Microsoft YaHei" panose="020B0503020204020204" pitchFamily="34" charset="-122"/>
                <a:ea typeface="Microsoft YaHei" panose="020B0503020204020204" pitchFamily="34" charset="-122"/>
              </a:rPr>
            </a:br>
            <a:r>
              <a:rPr lang="en-US" altLang="zh-CN" sz="1600">
                <a:solidFill>
                  <a:srgbClr val="CC7832"/>
                </a:solidFill>
                <a:effectLst/>
                <a:latin typeface="Microsoft YaHei" panose="020B0503020204020204" pitchFamily="34" charset="-122"/>
                <a:ea typeface="Microsoft YaHei" panose="020B0503020204020204" pitchFamily="34" charset="-122"/>
              </a:rPr>
              <a:t>    </a:t>
            </a:r>
            <a:r>
              <a:rPr lang="en-US" altLang="zh-CN" sz="1600">
                <a:solidFill>
                  <a:srgbClr val="9876AA"/>
                </a:solidFill>
                <a:effectLst/>
                <a:latin typeface="Microsoft YaHei" panose="020B0503020204020204" pitchFamily="34" charset="-122"/>
                <a:ea typeface="Microsoft YaHei" panose="020B0503020204020204" pitchFamily="34" charset="-122"/>
              </a:rPr>
              <a:t>mDisplayEventReceiver </a:t>
            </a:r>
            <a:r>
              <a:rPr lang="en-US" altLang="zh-CN" sz="1600">
                <a:latin typeface="Microsoft YaHei" panose="020B0503020204020204" pitchFamily="34" charset="-122"/>
                <a:ea typeface="Microsoft YaHei" panose="020B0503020204020204" pitchFamily="34" charset="-122"/>
              </a:rPr>
              <a:t>= </a:t>
            </a:r>
            <a:r>
              <a:rPr lang="en-US" altLang="zh-CN" sz="1600">
                <a:solidFill>
                  <a:srgbClr val="CC7832"/>
                </a:solidFill>
                <a:effectLst/>
                <a:latin typeface="Microsoft YaHei" panose="020B0503020204020204" pitchFamily="34" charset="-122"/>
                <a:ea typeface="Microsoft YaHei" panose="020B0503020204020204" pitchFamily="34" charset="-122"/>
              </a:rPr>
              <a:t>new </a:t>
            </a:r>
            <a:r>
              <a:rPr lang="en-US" altLang="zh-CN" sz="1600">
                <a:latin typeface="Microsoft YaHei" panose="020B0503020204020204" pitchFamily="34" charset="-122"/>
                <a:ea typeface="Microsoft YaHei" panose="020B0503020204020204" pitchFamily="34" charset="-122"/>
              </a:rPr>
              <a:t>FrameDisplayEventReceiver(looper)</a:t>
            </a:r>
            <a:r>
              <a:rPr lang="en-US" altLang="zh-CN" sz="1600">
                <a:solidFill>
                  <a:srgbClr val="CC7832"/>
                </a:solidFill>
                <a:effectLst/>
                <a:latin typeface="Microsoft YaHei" panose="020B0503020204020204" pitchFamily="34" charset="-122"/>
                <a:ea typeface="Microsoft YaHei" panose="020B0503020204020204" pitchFamily="34" charset="-122"/>
              </a:rPr>
              <a:t>;</a:t>
            </a:r>
            <a:br>
              <a:rPr lang="en-US" altLang="zh-CN" sz="1600">
                <a:latin typeface="Microsoft YaHei" panose="020B0503020204020204" pitchFamily="34" charset="-122"/>
                <a:ea typeface="Microsoft YaHei" panose="020B0503020204020204" pitchFamily="34" charset="-122"/>
              </a:rPr>
            </a:br>
            <a:r>
              <a:rPr lang="en-US" altLang="zh-CN" sz="1600">
                <a:latin typeface="Microsoft YaHei" panose="020B0503020204020204" pitchFamily="34" charset="-122"/>
                <a:ea typeface="Microsoft YaHei" panose="020B0503020204020204" pitchFamily="34" charset="-122"/>
              </a:rPr>
              <a:t>}</a:t>
            </a:r>
            <a:endParaRPr lang="zh-CN" altLang="en-US" sz="160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34C6AFCF-F172-CB49-A03C-874711662BE9}"/>
              </a:ext>
            </a:extLst>
          </p:cNvPr>
          <p:cNvSpPr/>
          <p:nvPr/>
        </p:nvSpPr>
        <p:spPr>
          <a:xfrm>
            <a:off x="358848" y="1784691"/>
            <a:ext cx="8426303" cy="1077218"/>
          </a:xfrm>
          <a:prstGeom prst="rect">
            <a:avLst/>
          </a:prstGeom>
          <a:ln w="22225">
            <a:solidFill>
              <a:srgbClr val="C00000"/>
            </a:solidFill>
            <a:prstDash val="dash"/>
          </a:ln>
        </p:spPr>
        <p:txBody>
          <a:bodyPr wrap="square">
            <a:spAutoFit/>
          </a:bodyPr>
          <a:lstStyle/>
          <a:p>
            <a:r>
              <a:rPr lang="en-US" altLang="zh-CN" sz="1600">
                <a:solidFill>
                  <a:srgbClr val="CC7832"/>
                </a:solidFill>
                <a:effectLst/>
                <a:latin typeface="Microsoft YaHei" panose="020B0503020204020204" pitchFamily="34" charset="-122"/>
                <a:ea typeface="Microsoft YaHei" panose="020B0503020204020204" pitchFamily="34" charset="-122"/>
              </a:rPr>
              <a:t>public </a:t>
            </a:r>
            <a:r>
              <a:rPr lang="en-US" altLang="zh-CN" sz="1600">
                <a:solidFill>
                  <a:srgbClr val="FFC66D"/>
                </a:solidFill>
                <a:effectLst/>
                <a:latin typeface="Microsoft YaHei" panose="020B0503020204020204" pitchFamily="34" charset="-122"/>
                <a:ea typeface="Microsoft YaHei" panose="020B0503020204020204" pitchFamily="34" charset="-122"/>
              </a:rPr>
              <a:t>DisplayEventReceiver</a:t>
            </a:r>
            <a:r>
              <a:rPr lang="en-US" altLang="zh-CN" sz="1600">
                <a:latin typeface="Microsoft YaHei" panose="020B0503020204020204" pitchFamily="34" charset="-122"/>
                <a:ea typeface="Microsoft YaHei" panose="020B0503020204020204" pitchFamily="34" charset="-122"/>
              </a:rPr>
              <a:t>(Looper looper) {</a:t>
            </a:r>
            <a:br>
              <a:rPr lang="en-US" altLang="zh-CN" sz="1600">
                <a:latin typeface="Microsoft YaHei" panose="020B0503020204020204" pitchFamily="34" charset="-122"/>
                <a:ea typeface="Microsoft YaHei" panose="020B0503020204020204" pitchFamily="34" charset="-122"/>
              </a:rPr>
            </a:br>
            <a:r>
              <a:rPr lang="en-US" altLang="zh-CN" sz="1600">
                <a:latin typeface="Microsoft YaHei" panose="020B0503020204020204" pitchFamily="34" charset="-122"/>
                <a:ea typeface="Microsoft YaHei" panose="020B0503020204020204" pitchFamily="34" charset="-122"/>
              </a:rPr>
              <a:t>    ……</a:t>
            </a:r>
            <a:br>
              <a:rPr lang="en-US" altLang="zh-CN" sz="1600">
                <a:solidFill>
                  <a:srgbClr val="CC7832"/>
                </a:solidFill>
                <a:effectLst/>
                <a:latin typeface="Microsoft YaHei" panose="020B0503020204020204" pitchFamily="34" charset="-122"/>
                <a:ea typeface="Microsoft YaHei" panose="020B0503020204020204" pitchFamily="34" charset="-122"/>
              </a:rPr>
            </a:br>
            <a:r>
              <a:rPr lang="en-US" altLang="zh-CN" sz="1600">
                <a:solidFill>
                  <a:srgbClr val="CC7832"/>
                </a:solidFill>
                <a:effectLst/>
                <a:latin typeface="Microsoft YaHei" panose="020B0503020204020204" pitchFamily="34" charset="-122"/>
                <a:ea typeface="Microsoft YaHei" panose="020B0503020204020204" pitchFamily="34" charset="-122"/>
              </a:rPr>
              <a:t>    </a:t>
            </a:r>
            <a:r>
              <a:rPr lang="en-US" altLang="zh-CN" sz="1600">
                <a:solidFill>
                  <a:srgbClr val="9876AA"/>
                </a:solidFill>
                <a:effectLst/>
                <a:latin typeface="Microsoft YaHei" panose="020B0503020204020204" pitchFamily="34" charset="-122"/>
                <a:ea typeface="Microsoft YaHei" panose="020B0503020204020204" pitchFamily="34" charset="-122"/>
              </a:rPr>
              <a:t>mReceiverPtr </a:t>
            </a:r>
            <a:r>
              <a:rPr lang="en-US" altLang="zh-CN" sz="1600">
                <a:latin typeface="Microsoft YaHei" panose="020B0503020204020204" pitchFamily="34" charset="-122"/>
                <a:ea typeface="Microsoft YaHei" panose="020B0503020204020204" pitchFamily="34" charset="-122"/>
              </a:rPr>
              <a:t>= </a:t>
            </a:r>
            <a:r>
              <a:rPr lang="en-US" altLang="zh-CN" sz="1600">
                <a:effectLst/>
                <a:latin typeface="Microsoft YaHei" panose="020B0503020204020204" pitchFamily="34" charset="-122"/>
                <a:ea typeface="Microsoft YaHei" panose="020B0503020204020204" pitchFamily="34" charset="-122"/>
              </a:rPr>
              <a:t>nativeInit</a:t>
            </a:r>
            <a:r>
              <a:rPr lang="en-US" altLang="zh-CN" sz="1600">
                <a:latin typeface="Microsoft YaHei" panose="020B0503020204020204" pitchFamily="34" charset="-122"/>
                <a:ea typeface="Microsoft YaHei" panose="020B0503020204020204" pitchFamily="34" charset="-122"/>
              </a:rPr>
              <a:t>(</a:t>
            </a:r>
            <a:r>
              <a:rPr lang="en-US" altLang="zh-CN" sz="1600">
                <a:solidFill>
                  <a:srgbClr val="CC7832"/>
                </a:solidFill>
                <a:effectLst/>
                <a:latin typeface="Microsoft YaHei" panose="020B0503020204020204" pitchFamily="34" charset="-122"/>
                <a:ea typeface="Microsoft YaHei" panose="020B0503020204020204" pitchFamily="34" charset="-122"/>
              </a:rPr>
              <a:t>new </a:t>
            </a:r>
            <a:r>
              <a:rPr lang="en-US" altLang="zh-CN" sz="1600">
                <a:latin typeface="Microsoft YaHei" panose="020B0503020204020204" pitchFamily="34" charset="-122"/>
                <a:ea typeface="Microsoft YaHei" panose="020B0503020204020204" pitchFamily="34" charset="-122"/>
              </a:rPr>
              <a:t>WeakReference&lt;DisplayEventReceiver&gt;(</a:t>
            </a:r>
            <a:r>
              <a:rPr lang="en-US" altLang="zh-CN" sz="1600">
                <a:solidFill>
                  <a:srgbClr val="CC7832"/>
                </a:solidFill>
                <a:effectLst/>
                <a:latin typeface="Microsoft YaHei" panose="020B0503020204020204" pitchFamily="34" charset="-122"/>
                <a:ea typeface="Microsoft YaHei" panose="020B0503020204020204" pitchFamily="34" charset="-122"/>
              </a:rPr>
              <a:t>this</a:t>
            </a:r>
            <a:r>
              <a:rPr lang="en-US" altLang="zh-CN" sz="1600">
                <a:latin typeface="Microsoft YaHei" panose="020B0503020204020204" pitchFamily="34" charset="-122"/>
                <a:ea typeface="Microsoft YaHei" panose="020B0503020204020204" pitchFamily="34" charset="-122"/>
              </a:rPr>
              <a:t>)</a:t>
            </a:r>
            <a:r>
              <a:rPr lang="en-US" altLang="zh-CN" sz="1600">
                <a:solidFill>
                  <a:srgbClr val="CC7832"/>
                </a:solidFill>
                <a:effectLst/>
                <a:latin typeface="Microsoft YaHei" panose="020B0503020204020204" pitchFamily="34" charset="-122"/>
                <a:ea typeface="Microsoft YaHei" panose="020B0503020204020204" pitchFamily="34" charset="-122"/>
              </a:rPr>
              <a:t>,</a:t>
            </a:r>
            <a:r>
              <a:rPr lang="zh-CN" altLang="en-US" sz="1600">
                <a:solidFill>
                  <a:srgbClr val="CC7832"/>
                </a:solidFill>
                <a:effectLst/>
                <a:latin typeface="Microsoft YaHei" panose="020B0503020204020204" pitchFamily="34" charset="-122"/>
                <a:ea typeface="Microsoft YaHei" panose="020B0503020204020204" pitchFamily="34" charset="-122"/>
              </a:rPr>
              <a:t> </a:t>
            </a:r>
            <a:r>
              <a:rPr lang="en-US" altLang="zh-CN" sz="1600">
                <a:effectLst/>
                <a:latin typeface="Microsoft YaHei" panose="020B0503020204020204" pitchFamily="34" charset="-122"/>
                <a:ea typeface="Microsoft YaHei" panose="020B0503020204020204" pitchFamily="34" charset="-122"/>
              </a:rPr>
              <a:t>…</a:t>
            </a:r>
            <a:r>
              <a:rPr lang="en-US" altLang="zh-CN" sz="1600">
                <a:latin typeface="Microsoft YaHei" panose="020B0503020204020204" pitchFamily="34" charset="-122"/>
                <a:ea typeface="Microsoft YaHei" panose="020B0503020204020204" pitchFamily="34" charset="-122"/>
              </a:rPr>
              <a:t>)</a:t>
            </a:r>
            <a:r>
              <a:rPr lang="en-US" altLang="zh-CN" sz="1600">
                <a:effectLst/>
                <a:latin typeface="Microsoft YaHei" panose="020B0503020204020204" pitchFamily="34" charset="-122"/>
                <a:ea typeface="Microsoft YaHei" panose="020B0503020204020204" pitchFamily="34" charset="-122"/>
              </a:rPr>
              <a:t>;</a:t>
            </a:r>
            <a:br>
              <a:rPr lang="en-US" altLang="zh-CN" sz="1600">
                <a:solidFill>
                  <a:srgbClr val="CC7832"/>
                </a:solidFill>
                <a:effectLst/>
                <a:latin typeface="Microsoft YaHei" panose="020B0503020204020204" pitchFamily="34" charset="-122"/>
                <a:ea typeface="Microsoft YaHei" panose="020B0503020204020204" pitchFamily="34" charset="-122"/>
              </a:rPr>
            </a:br>
            <a:r>
              <a:rPr lang="en-US" altLang="zh-CN" sz="1600">
                <a:latin typeface="Microsoft YaHei" panose="020B0503020204020204" pitchFamily="34" charset="-122"/>
                <a:ea typeface="Microsoft YaHei" panose="020B0503020204020204" pitchFamily="34" charset="-122"/>
              </a:rPr>
              <a:t>}</a:t>
            </a:r>
            <a:endParaRPr lang="zh-CN" altLang="en-US" sz="1600">
              <a:latin typeface="Microsoft YaHei" panose="020B0503020204020204" pitchFamily="34" charset="-122"/>
              <a:ea typeface="Microsoft YaHei" panose="020B0503020204020204" pitchFamily="34" charset="-122"/>
            </a:endParaRPr>
          </a:p>
        </p:txBody>
      </p:sp>
      <p:sp>
        <p:nvSpPr>
          <p:cNvPr id="7" name="矩形 6">
            <a:extLst>
              <a:ext uri="{FF2B5EF4-FFF2-40B4-BE49-F238E27FC236}">
                <a16:creationId xmlns:a16="http://schemas.microsoft.com/office/drawing/2014/main" id="{A335089E-01C8-C741-997E-E3F705C8D16D}"/>
              </a:ext>
            </a:extLst>
          </p:cNvPr>
          <p:cNvSpPr/>
          <p:nvPr/>
        </p:nvSpPr>
        <p:spPr>
          <a:xfrm>
            <a:off x="358848" y="3398288"/>
            <a:ext cx="8426303" cy="1569660"/>
          </a:xfrm>
          <a:prstGeom prst="rect">
            <a:avLst/>
          </a:prstGeom>
          <a:solidFill>
            <a:schemeClr val="bg1"/>
          </a:solidFill>
          <a:ln w="22225">
            <a:solidFill>
              <a:srgbClr val="C00000"/>
            </a:solidFill>
            <a:prstDash val="dash"/>
          </a:ln>
        </p:spPr>
        <p:txBody>
          <a:bodyPr wrap="square">
            <a:spAutoFit/>
          </a:bodyPr>
          <a:lstStyle/>
          <a:p>
            <a:r>
              <a:rPr lang="en-US" altLang="zh-CN" sz="1600">
                <a:solidFill>
                  <a:srgbClr val="CC7832"/>
                </a:solidFill>
                <a:effectLst/>
                <a:latin typeface="Microsoft YaHei" panose="020B0503020204020204" pitchFamily="34" charset="-122"/>
                <a:ea typeface="Microsoft YaHei" panose="020B0503020204020204" pitchFamily="34" charset="-122"/>
              </a:rPr>
              <a:t>static </a:t>
            </a:r>
            <a:r>
              <a:rPr lang="en-US" altLang="zh-CN" sz="1600">
                <a:latin typeface="Microsoft YaHei" panose="020B0503020204020204" pitchFamily="34" charset="-122"/>
                <a:ea typeface="Microsoft YaHei" panose="020B0503020204020204" pitchFamily="34" charset="-122"/>
              </a:rPr>
              <a:t>jlong nativeInit(JNIEnv* env</a:t>
            </a:r>
            <a:r>
              <a:rPr lang="en-US" altLang="zh-CN" sz="1600">
                <a:solidFill>
                  <a:srgbClr val="CC7832"/>
                </a:solidFill>
                <a:effectLst/>
                <a:latin typeface="Microsoft YaHei" panose="020B0503020204020204" pitchFamily="34" charset="-122"/>
                <a:ea typeface="Microsoft YaHei" panose="020B0503020204020204" pitchFamily="34" charset="-122"/>
              </a:rPr>
              <a:t>, </a:t>
            </a:r>
            <a:r>
              <a:rPr lang="en-US" altLang="zh-CN" sz="1600">
                <a:latin typeface="Microsoft YaHei" panose="020B0503020204020204" pitchFamily="34" charset="-122"/>
                <a:ea typeface="Microsoft YaHei" panose="020B0503020204020204" pitchFamily="34" charset="-122"/>
              </a:rPr>
              <a:t>jclass clazz</a:t>
            </a:r>
            <a:r>
              <a:rPr lang="en-US" altLang="zh-CN" sz="1600">
                <a:solidFill>
                  <a:srgbClr val="CC7832"/>
                </a:solidFill>
                <a:effectLst/>
                <a:latin typeface="Microsoft YaHei" panose="020B0503020204020204" pitchFamily="34" charset="-122"/>
                <a:ea typeface="Microsoft YaHei" panose="020B0503020204020204" pitchFamily="34" charset="-122"/>
              </a:rPr>
              <a:t>, </a:t>
            </a:r>
            <a:r>
              <a:rPr lang="en-US" altLang="zh-CN" sz="1600">
                <a:latin typeface="Microsoft YaHei" panose="020B0503020204020204" pitchFamily="34" charset="-122"/>
                <a:ea typeface="Microsoft YaHei" panose="020B0503020204020204" pitchFamily="34" charset="-122"/>
              </a:rPr>
              <a:t>jobject receiverWeak</a:t>
            </a:r>
            <a:r>
              <a:rPr lang="en-US" altLang="zh-CN" sz="1600">
                <a:solidFill>
                  <a:srgbClr val="CC7832"/>
                </a:solidFill>
                <a:effectLst/>
                <a:latin typeface="Microsoft YaHei" panose="020B0503020204020204" pitchFamily="34" charset="-122"/>
                <a:ea typeface="Microsoft YaHei" panose="020B0503020204020204" pitchFamily="34" charset="-122"/>
              </a:rPr>
              <a:t>,</a:t>
            </a:r>
            <a:r>
              <a:rPr lang="zh-CN" altLang="en-US" sz="1600">
                <a:solidFill>
                  <a:srgbClr val="CC7832"/>
                </a:solidFill>
                <a:effectLst/>
                <a:latin typeface="Microsoft YaHei" panose="020B0503020204020204" pitchFamily="34" charset="-122"/>
                <a:ea typeface="Microsoft YaHei" panose="020B0503020204020204" pitchFamily="34" charset="-122"/>
              </a:rPr>
              <a:t> </a:t>
            </a:r>
            <a:r>
              <a:rPr lang="en-US" altLang="zh-CN" sz="1600">
                <a:effectLst/>
                <a:latin typeface="Microsoft YaHei" panose="020B0503020204020204" pitchFamily="34" charset="-122"/>
                <a:ea typeface="Microsoft YaHei" panose="020B0503020204020204" pitchFamily="34" charset="-122"/>
              </a:rPr>
              <a:t>…</a:t>
            </a:r>
            <a:r>
              <a:rPr lang="en-US" altLang="zh-CN" sz="1600">
                <a:latin typeface="Microsoft YaHei" panose="020B0503020204020204" pitchFamily="34" charset="-122"/>
                <a:ea typeface="Microsoft YaHei" panose="020B0503020204020204" pitchFamily="34" charset="-122"/>
              </a:rPr>
              <a:t>) {</a:t>
            </a:r>
          </a:p>
          <a:p>
            <a:r>
              <a:rPr lang="zh-CN" altLang="en-US" sz="1600">
                <a:latin typeface="Microsoft YaHei" panose="020B0503020204020204" pitchFamily="34" charset="-122"/>
                <a:ea typeface="Microsoft YaHei" panose="020B0503020204020204" pitchFamily="34" charset="-122"/>
              </a:rPr>
              <a:t>    </a:t>
            </a:r>
            <a:r>
              <a:rPr lang="en-US" altLang="zh-CN" sz="1600">
                <a:latin typeface="Microsoft YaHei" panose="020B0503020204020204" pitchFamily="34" charset="-122"/>
                <a:ea typeface="Microsoft YaHei" panose="020B0503020204020204" pitchFamily="34" charset="-122"/>
              </a:rPr>
              <a:t>......</a:t>
            </a:r>
            <a:br>
              <a:rPr lang="en-US" altLang="zh-CN" sz="1600">
                <a:latin typeface="Microsoft YaHei" panose="020B0503020204020204" pitchFamily="34" charset="-122"/>
                <a:ea typeface="Microsoft YaHei" panose="020B0503020204020204" pitchFamily="34" charset="-122"/>
              </a:rPr>
            </a:br>
            <a:r>
              <a:rPr lang="en-US" altLang="zh-CN" sz="1600">
                <a:latin typeface="Microsoft YaHei" panose="020B0503020204020204" pitchFamily="34" charset="-122"/>
                <a:ea typeface="Microsoft YaHei" panose="020B0503020204020204" pitchFamily="34" charset="-122"/>
              </a:rPr>
              <a:t>    sp&lt;NativeDisplayEventReceiver&gt; receiver =</a:t>
            </a:r>
            <a:r>
              <a:rPr lang="zh-CN" altLang="en-US" sz="1600">
                <a:latin typeface="Microsoft YaHei" panose="020B0503020204020204" pitchFamily="34" charset="-122"/>
                <a:ea typeface="Microsoft YaHei" panose="020B0503020204020204" pitchFamily="34" charset="-122"/>
              </a:rPr>
              <a:t> </a:t>
            </a:r>
            <a:r>
              <a:rPr lang="en-US" altLang="zh-CN" sz="1600">
                <a:solidFill>
                  <a:srgbClr val="CC7832"/>
                </a:solidFill>
                <a:effectLst/>
                <a:latin typeface="Microsoft YaHei" panose="020B0503020204020204" pitchFamily="34" charset="-122"/>
                <a:ea typeface="Microsoft YaHei" panose="020B0503020204020204" pitchFamily="34" charset="-122"/>
              </a:rPr>
              <a:t>new</a:t>
            </a:r>
            <a:r>
              <a:rPr lang="zh-CN" altLang="en-US" sz="1600">
                <a:solidFill>
                  <a:srgbClr val="CC7832"/>
                </a:solidFill>
                <a:effectLst/>
                <a:latin typeface="Microsoft YaHei" panose="020B0503020204020204" pitchFamily="34" charset="-122"/>
                <a:ea typeface="Microsoft YaHei" panose="020B0503020204020204" pitchFamily="34" charset="-122"/>
              </a:rPr>
              <a:t> </a:t>
            </a:r>
            <a:r>
              <a:rPr lang="en-US" altLang="zh-CN" sz="1600">
                <a:latin typeface="Microsoft YaHei" panose="020B0503020204020204" pitchFamily="34" charset="-122"/>
                <a:ea typeface="Microsoft YaHei" panose="020B0503020204020204" pitchFamily="34" charset="-122"/>
              </a:rPr>
              <a:t>NativeDisplayEventReceiver(</a:t>
            </a:r>
            <a:r>
              <a:rPr lang="en-US" altLang="zh-CN" sz="1600">
                <a:effectLst/>
                <a:latin typeface="Microsoft YaHei" panose="020B0503020204020204" pitchFamily="34" charset="-122"/>
                <a:ea typeface="Microsoft YaHei" panose="020B0503020204020204" pitchFamily="34" charset="-122"/>
              </a:rPr>
              <a:t>…</a:t>
            </a:r>
            <a:r>
              <a:rPr lang="en-US" altLang="zh-CN" sz="1600">
                <a:latin typeface="Microsoft YaHei" panose="020B0503020204020204" pitchFamily="34" charset="-122"/>
                <a:ea typeface="Microsoft YaHei" panose="020B0503020204020204" pitchFamily="34" charset="-122"/>
              </a:rPr>
              <a:t>)</a:t>
            </a:r>
            <a:r>
              <a:rPr lang="en-US" altLang="zh-CN" sz="1600">
                <a:effectLst/>
                <a:latin typeface="Microsoft YaHei" panose="020B0503020204020204" pitchFamily="34" charset="-122"/>
                <a:ea typeface="Microsoft YaHei" panose="020B0503020204020204" pitchFamily="34" charset="-122"/>
              </a:rPr>
              <a:t>;</a:t>
            </a:r>
            <a:br>
              <a:rPr lang="en-US" altLang="zh-CN" sz="1600">
                <a:solidFill>
                  <a:srgbClr val="CC7832"/>
                </a:solidFill>
                <a:effectLst/>
                <a:latin typeface="Microsoft YaHei" panose="020B0503020204020204" pitchFamily="34" charset="-122"/>
                <a:ea typeface="Microsoft YaHei" panose="020B0503020204020204" pitchFamily="34" charset="-122"/>
              </a:rPr>
            </a:br>
            <a:r>
              <a:rPr lang="en-US" altLang="zh-CN" sz="1600">
                <a:solidFill>
                  <a:srgbClr val="CC7832"/>
                </a:solidFill>
                <a:effectLst/>
                <a:latin typeface="Microsoft YaHei" panose="020B0503020204020204" pitchFamily="34" charset="-122"/>
                <a:ea typeface="Microsoft YaHei" panose="020B0503020204020204" pitchFamily="34" charset="-122"/>
              </a:rPr>
              <a:t>    </a:t>
            </a:r>
            <a:r>
              <a:rPr lang="en-US" altLang="zh-CN" sz="1600">
                <a:latin typeface="Microsoft YaHei" panose="020B0503020204020204" pitchFamily="34" charset="-122"/>
                <a:ea typeface="Microsoft YaHei" panose="020B0503020204020204" pitchFamily="34" charset="-122"/>
              </a:rPr>
              <a:t>status_t status = receiver-&gt;</a:t>
            </a:r>
            <a:r>
              <a:rPr lang="en-US" altLang="zh-CN" sz="1600" b="1">
                <a:solidFill>
                  <a:srgbClr val="C00000"/>
                </a:solidFill>
                <a:latin typeface="Microsoft YaHei" panose="020B0503020204020204" pitchFamily="34" charset="-122"/>
                <a:ea typeface="Microsoft YaHei" panose="020B0503020204020204" pitchFamily="34" charset="-122"/>
              </a:rPr>
              <a:t>initialize</a:t>
            </a:r>
            <a:r>
              <a:rPr lang="en-US" altLang="zh-CN" sz="1600">
                <a:latin typeface="Microsoft YaHei" panose="020B0503020204020204" pitchFamily="34" charset="-122"/>
                <a:ea typeface="Microsoft YaHei" panose="020B0503020204020204" pitchFamily="34" charset="-122"/>
              </a:rPr>
              <a:t>()</a:t>
            </a:r>
            <a:r>
              <a:rPr lang="en-US" altLang="zh-CN" sz="1600">
                <a:solidFill>
                  <a:srgbClr val="CC7832"/>
                </a:solidFill>
                <a:effectLst/>
                <a:latin typeface="Microsoft YaHei" panose="020B0503020204020204" pitchFamily="34" charset="-122"/>
                <a:ea typeface="Microsoft YaHei" panose="020B0503020204020204" pitchFamily="34" charset="-122"/>
              </a:rPr>
              <a:t>;</a:t>
            </a:r>
            <a:br>
              <a:rPr lang="en-US" altLang="zh-CN" sz="1600">
                <a:solidFill>
                  <a:srgbClr val="CC7832"/>
                </a:solidFill>
                <a:effectLst/>
                <a:latin typeface="Microsoft YaHei" panose="020B0503020204020204" pitchFamily="34" charset="-122"/>
                <a:ea typeface="Microsoft YaHei" panose="020B0503020204020204" pitchFamily="34" charset="-122"/>
              </a:rPr>
            </a:br>
            <a:r>
              <a:rPr lang="en-US" altLang="zh-CN" sz="1600">
                <a:solidFill>
                  <a:srgbClr val="CC7832"/>
                </a:solidFill>
                <a:effectLst/>
                <a:latin typeface="Microsoft YaHei" panose="020B0503020204020204" pitchFamily="34" charset="-122"/>
                <a:ea typeface="Microsoft YaHei" panose="020B0503020204020204" pitchFamily="34" charset="-122"/>
              </a:rPr>
              <a:t>    return reinterpret_cast</a:t>
            </a:r>
            <a:r>
              <a:rPr lang="en-US" altLang="zh-CN" sz="1600">
                <a:latin typeface="Microsoft YaHei" panose="020B0503020204020204" pitchFamily="34" charset="-122"/>
                <a:ea typeface="Microsoft YaHei" panose="020B0503020204020204" pitchFamily="34" charset="-122"/>
              </a:rPr>
              <a:t>&lt;jlong&gt;(receiver.get())</a:t>
            </a:r>
            <a:r>
              <a:rPr lang="en-US" altLang="zh-CN" sz="1600">
                <a:solidFill>
                  <a:srgbClr val="CC7832"/>
                </a:solidFill>
                <a:effectLst/>
                <a:latin typeface="Microsoft YaHei" panose="020B0503020204020204" pitchFamily="34" charset="-122"/>
                <a:ea typeface="Microsoft YaHei" panose="020B0503020204020204" pitchFamily="34" charset="-122"/>
              </a:rPr>
              <a:t>;</a:t>
            </a:r>
            <a:br>
              <a:rPr lang="en-US" altLang="zh-CN" sz="1600">
                <a:solidFill>
                  <a:srgbClr val="CC7832"/>
                </a:solidFill>
                <a:effectLst/>
                <a:latin typeface="Microsoft YaHei" panose="020B0503020204020204" pitchFamily="34" charset="-122"/>
                <a:ea typeface="Microsoft YaHei" panose="020B0503020204020204" pitchFamily="34" charset="-122"/>
              </a:rPr>
            </a:br>
            <a:r>
              <a:rPr lang="en-US" altLang="zh-CN" sz="1600">
                <a:latin typeface="Microsoft YaHei" panose="020B0503020204020204" pitchFamily="34" charset="-122"/>
                <a:ea typeface="Microsoft YaHei" panose="020B0503020204020204" pitchFamily="34" charset="-122"/>
              </a:rPr>
              <a:t>}</a:t>
            </a:r>
            <a:endParaRPr lang="zh-CN" altLang="en-US" sz="1600">
              <a:latin typeface="Microsoft YaHei" panose="020B0503020204020204" pitchFamily="34" charset="-122"/>
              <a:ea typeface="Microsoft YaHei" panose="020B0503020204020204" pitchFamily="34" charset="-122"/>
            </a:endParaRPr>
          </a:p>
        </p:txBody>
      </p:sp>
      <p:cxnSp>
        <p:nvCxnSpPr>
          <p:cNvPr id="9" name="直线箭头连接符 8">
            <a:extLst>
              <a:ext uri="{FF2B5EF4-FFF2-40B4-BE49-F238E27FC236}">
                <a16:creationId xmlns:a16="http://schemas.microsoft.com/office/drawing/2014/main" id="{368D09EF-75F8-504F-9EB1-40D10959B7AC}"/>
              </a:ext>
            </a:extLst>
          </p:cNvPr>
          <p:cNvCxnSpPr/>
          <p:nvPr/>
        </p:nvCxnSpPr>
        <p:spPr>
          <a:xfrm flipH="1">
            <a:off x="2817628" y="925033"/>
            <a:ext cx="1658679" cy="946297"/>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线箭头连接符 10">
            <a:extLst>
              <a:ext uri="{FF2B5EF4-FFF2-40B4-BE49-F238E27FC236}">
                <a16:creationId xmlns:a16="http://schemas.microsoft.com/office/drawing/2014/main" id="{FB3C211D-B328-984D-BD7A-71FDCCA148AA}"/>
              </a:ext>
            </a:extLst>
          </p:cNvPr>
          <p:cNvCxnSpPr>
            <a:cxnSpLocks/>
          </p:cNvCxnSpPr>
          <p:nvPr/>
        </p:nvCxnSpPr>
        <p:spPr>
          <a:xfrm flipH="1">
            <a:off x="2169043" y="2550484"/>
            <a:ext cx="457199" cy="922235"/>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88106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8B62FD3-D00C-9D49-8791-F4448EB9C62D}"/>
              </a:ext>
            </a:extLst>
          </p:cNvPr>
          <p:cNvSpPr/>
          <p:nvPr/>
        </p:nvSpPr>
        <p:spPr>
          <a:xfrm>
            <a:off x="345558" y="223978"/>
            <a:ext cx="8452883" cy="1477328"/>
          </a:xfrm>
          <a:prstGeom prst="rect">
            <a:avLst/>
          </a:prstGeom>
          <a:ln w="22225">
            <a:solidFill>
              <a:srgbClr val="C00000"/>
            </a:solidFill>
            <a:prstDash val="dash"/>
          </a:ln>
        </p:spPr>
        <p:txBody>
          <a:bodyPr wrap="square">
            <a:spAutoFit/>
          </a:bodyPr>
          <a:lstStyle/>
          <a:p>
            <a:r>
              <a:rPr lang="en-US" altLang="zh-CN">
                <a:latin typeface="Microsoft YaHei" panose="020B0503020204020204" pitchFamily="34" charset="-122"/>
                <a:ea typeface="Microsoft YaHei" panose="020B0503020204020204" pitchFamily="34" charset="-122"/>
              </a:rPr>
              <a:t>status_t NativeDisplayEventReceiver::initialize() {</a:t>
            </a:r>
            <a:br>
              <a:rPr lang="en-US" altLang="zh-CN">
                <a:latin typeface="Microsoft YaHei" panose="020B0503020204020204" pitchFamily="34" charset="-122"/>
                <a:ea typeface="Microsoft YaHei" panose="020B0503020204020204" pitchFamily="34" charset="-122"/>
              </a:rPr>
            </a:br>
            <a:r>
              <a:rPr lang="zh-CN" altLang="en-US">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mMessageQueue-&gt;getLooper()-&gt;</a:t>
            </a:r>
            <a:r>
              <a:rPr lang="en-US" altLang="zh-CN" b="1">
                <a:solidFill>
                  <a:srgbClr val="C00000"/>
                </a:solidFill>
                <a:latin typeface="Microsoft YaHei" panose="020B0503020204020204" pitchFamily="34" charset="-122"/>
                <a:ea typeface="Microsoft YaHei" panose="020B0503020204020204" pitchFamily="34" charset="-122"/>
              </a:rPr>
              <a:t>addFd</a:t>
            </a:r>
            <a:r>
              <a:rPr lang="en-US" altLang="zh-CN">
                <a:latin typeface="Microsoft YaHei" panose="020B0503020204020204" pitchFamily="34" charset="-122"/>
                <a:ea typeface="Microsoft YaHei" panose="020B0503020204020204" pitchFamily="34" charset="-122"/>
              </a:rPr>
              <a:t>(mReceiver.getFd()</a:t>
            </a: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solidFill>
                  <a:srgbClr val="6897BB"/>
                </a:solidFill>
                <a:effectLst/>
                <a:latin typeface="Microsoft YaHei" panose="020B0503020204020204" pitchFamily="34" charset="-122"/>
                <a:ea typeface="Microsoft YaHei" panose="020B0503020204020204" pitchFamily="34" charset="-122"/>
              </a:rPr>
              <a:t>0</a:t>
            </a:r>
            <a:r>
              <a:rPr lang="en-US" altLang="zh-CN">
                <a:solidFill>
                  <a:srgbClr val="CC7832"/>
                </a:solidFill>
                <a:effectLst/>
                <a:latin typeface="Microsoft YaHei" panose="020B0503020204020204" pitchFamily="34" charset="-122"/>
                <a:ea typeface="Microsoft YaHei" panose="020B0503020204020204" pitchFamily="34" charset="-122"/>
              </a:rPr>
              <a:t>, </a:t>
            </a:r>
            <a:r>
              <a:rPr lang="zh-CN" altLang="en-US">
                <a:solidFill>
                  <a:srgbClr val="CC7832"/>
                </a:solidFill>
                <a:effectLst/>
                <a:latin typeface="Microsoft YaHei" panose="020B0503020204020204" pitchFamily="34" charset="-122"/>
                <a:ea typeface="Microsoft YaHei" panose="020B0503020204020204" pitchFamily="34" charset="-122"/>
              </a:rPr>
              <a:t>     </a:t>
            </a:r>
            <a:endParaRPr lang="en-US" altLang="zh-CN">
              <a:solidFill>
                <a:srgbClr val="CC7832"/>
              </a:solidFill>
              <a:effectLst/>
              <a:latin typeface="Microsoft YaHei" panose="020B0503020204020204" pitchFamily="34" charset="-122"/>
              <a:ea typeface="Microsoft YaHei" panose="020B0503020204020204" pitchFamily="34" charset="-122"/>
            </a:endParaRPr>
          </a:p>
          <a:p>
            <a:r>
              <a:rPr lang="zh-CN" altLang="en-US">
                <a:solidFill>
                  <a:srgbClr val="CC7832"/>
                </a:solidFill>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Looper::EVENT_INPUT</a:t>
            </a:r>
            <a:r>
              <a:rPr lang="en-US" altLang="zh-CN">
                <a:solidFill>
                  <a:srgbClr val="CC7832"/>
                </a:solidFill>
                <a:effectLst/>
                <a:latin typeface="Microsoft YaHei" panose="020B0503020204020204" pitchFamily="34" charset="-122"/>
                <a:ea typeface="Microsoft YaHei" panose="020B0503020204020204" pitchFamily="34" charset="-122"/>
              </a:rPr>
              <a:t>,</a:t>
            </a:r>
            <a:r>
              <a:rPr lang="zh-CN" altLang="en-US">
                <a:solidFill>
                  <a:srgbClr val="CC7832"/>
                </a:solidFill>
                <a:effectLst/>
                <a:latin typeface="Microsoft YaHei" panose="020B0503020204020204" pitchFamily="34" charset="-122"/>
                <a:ea typeface="Microsoft YaHei" panose="020B0503020204020204" pitchFamily="34" charset="-122"/>
              </a:rPr>
              <a:t> </a:t>
            </a:r>
            <a:r>
              <a:rPr lang="en-US" altLang="zh-CN">
                <a:solidFill>
                  <a:srgbClr val="CC7832"/>
                </a:solidFill>
                <a:effectLst/>
                <a:latin typeface="Microsoft YaHei" panose="020B0503020204020204" pitchFamily="34" charset="-122"/>
                <a:ea typeface="Microsoft YaHei" panose="020B0503020204020204" pitchFamily="34" charset="-122"/>
              </a:rPr>
              <a:t>this, </a:t>
            </a:r>
            <a:r>
              <a:rPr lang="en-US" altLang="zh-CN">
                <a:latin typeface="Microsoft YaHei" panose="020B0503020204020204" pitchFamily="34" charset="-122"/>
                <a:ea typeface="Microsoft YaHei" panose="020B0503020204020204" pitchFamily="34" charset="-122"/>
              </a:rPr>
              <a:t>NULL)</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a:t>
            </a:r>
            <a:r>
              <a:rPr lang="en-US" altLang="zh-CN">
                <a:solidFill>
                  <a:srgbClr val="CC7832"/>
                </a:solidFill>
                <a:effectLst/>
                <a:latin typeface="Microsoft YaHei" panose="020B0503020204020204" pitchFamily="34" charset="-122"/>
                <a:ea typeface="Microsoft YaHei" panose="020B0503020204020204" pitchFamily="34" charset="-122"/>
              </a:rPr>
              <a:t>return </a:t>
            </a:r>
            <a:r>
              <a:rPr lang="en-US" altLang="zh-CN">
                <a:latin typeface="Microsoft YaHei" panose="020B0503020204020204" pitchFamily="34" charset="-122"/>
                <a:ea typeface="Microsoft YaHei" panose="020B0503020204020204" pitchFamily="34" charset="-122"/>
              </a:rPr>
              <a:t>OK</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a:t>
            </a:r>
            <a:endParaRPr lang="zh-CN" altLang="en-US">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B86533B4-D8D6-D241-AF23-73DF6C096637}"/>
              </a:ext>
            </a:extLst>
          </p:cNvPr>
          <p:cNvSpPr/>
          <p:nvPr/>
        </p:nvSpPr>
        <p:spPr>
          <a:xfrm>
            <a:off x="345558" y="2117357"/>
            <a:ext cx="8452884" cy="2862322"/>
          </a:xfrm>
          <a:prstGeom prst="rect">
            <a:avLst/>
          </a:prstGeom>
          <a:ln w="22225">
            <a:solidFill>
              <a:srgbClr val="C00000"/>
            </a:solidFill>
            <a:prstDash val="dash"/>
          </a:ln>
        </p:spPr>
        <p:txBody>
          <a:bodyPr wrap="square">
            <a:spAutoFit/>
          </a:bodyPr>
          <a:lstStyle/>
          <a:p>
            <a:r>
              <a:rPr lang="en-US" altLang="zh-CN">
                <a:latin typeface="Microsoft YaHei" panose="020B0503020204020204" pitchFamily="34" charset="-122"/>
                <a:ea typeface="Microsoft YaHei" panose="020B0503020204020204" pitchFamily="34" charset="-122"/>
              </a:rPr>
              <a:t>DisplayEventReceiver::DisplayEventReceiver() {</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sp&lt;ISurfaceComposer&gt; sf(ComposerService::getComposerService())</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mEventConnection = sf-&gt;createDisplayEventConnection()</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mDataChannel = mEventConnection-&gt;getDataChannel()</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a:t>
            </a:r>
            <a:br>
              <a:rPr lang="en-US" altLang="zh-CN">
                <a:latin typeface="Microsoft YaHei" panose="020B0503020204020204" pitchFamily="34" charset="-122"/>
                <a:ea typeface="Microsoft YaHei" panose="020B0503020204020204" pitchFamily="34" charset="-122"/>
              </a:rPr>
            </a:br>
            <a:br>
              <a:rPr lang="en-US" altLang="zh-CN">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int </a:t>
            </a:r>
            <a:r>
              <a:rPr lang="en-US" altLang="zh-CN">
                <a:latin typeface="Microsoft YaHei" panose="020B0503020204020204" pitchFamily="34" charset="-122"/>
                <a:ea typeface="Microsoft YaHei" panose="020B0503020204020204" pitchFamily="34" charset="-122"/>
              </a:rPr>
              <a:t>DisplayEventReceiver::getFd() </a:t>
            </a:r>
            <a:r>
              <a:rPr lang="en-US" altLang="zh-CN">
                <a:solidFill>
                  <a:srgbClr val="CC7832"/>
                </a:solidFill>
                <a:effectLst/>
                <a:latin typeface="Microsoft YaHei" panose="020B0503020204020204" pitchFamily="34" charset="-122"/>
                <a:ea typeface="Microsoft YaHei" panose="020B0503020204020204" pitchFamily="34" charset="-122"/>
              </a:rPr>
              <a:t>const </a:t>
            </a:r>
            <a:r>
              <a:rPr lang="en-US" altLang="zh-CN">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return </a:t>
            </a:r>
            <a:r>
              <a:rPr lang="en-US" altLang="zh-CN">
                <a:latin typeface="Microsoft YaHei" panose="020B0503020204020204" pitchFamily="34" charset="-122"/>
                <a:ea typeface="Microsoft YaHei" panose="020B0503020204020204" pitchFamily="34" charset="-122"/>
              </a:rPr>
              <a:t>mDataChannel-&gt;getFd()</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a:t>
            </a:r>
            <a:br>
              <a:rPr lang="en-US" altLang="zh-CN">
                <a:latin typeface="Microsoft YaHei" panose="020B0503020204020204" pitchFamily="34" charset="-122"/>
                <a:ea typeface="Microsoft YaHei" panose="020B0503020204020204" pitchFamily="34" charset="-122"/>
              </a:rPr>
            </a:br>
            <a:endParaRPr lang="zh-CN" altLang="en-US">
              <a:latin typeface="Microsoft YaHei" panose="020B0503020204020204" pitchFamily="34" charset="-122"/>
              <a:ea typeface="Microsoft YaHei" panose="020B0503020204020204" pitchFamily="34" charset="-122"/>
            </a:endParaRPr>
          </a:p>
        </p:txBody>
      </p:sp>
      <p:sp>
        <p:nvSpPr>
          <p:cNvPr id="6" name="矩形 5">
            <a:extLst>
              <a:ext uri="{FF2B5EF4-FFF2-40B4-BE49-F238E27FC236}">
                <a16:creationId xmlns:a16="http://schemas.microsoft.com/office/drawing/2014/main" id="{34C799E0-5E98-8245-9A96-A37CA922B6DB}"/>
              </a:ext>
            </a:extLst>
          </p:cNvPr>
          <p:cNvSpPr/>
          <p:nvPr/>
        </p:nvSpPr>
        <p:spPr>
          <a:xfrm>
            <a:off x="5523613" y="3789754"/>
            <a:ext cx="3056862" cy="923330"/>
          </a:xfrm>
          <a:prstGeom prst="rect">
            <a:avLst/>
          </a:prstGeom>
          <a:ln w="22225">
            <a:solidFill>
              <a:srgbClr val="C00000"/>
            </a:solidFill>
            <a:prstDash val="dash"/>
          </a:ln>
        </p:spPr>
        <p:txBody>
          <a:bodyPr wrap="square">
            <a:spAutoFit/>
          </a:bodyPr>
          <a:lstStyle/>
          <a:p>
            <a:r>
              <a:rPr lang="en" altLang="zh-CN">
                <a:solidFill>
                  <a:srgbClr val="CC7832"/>
                </a:solidFill>
                <a:effectLst/>
                <a:latin typeface="Microsoft YaHei" panose="020B0503020204020204" pitchFamily="34" charset="-122"/>
                <a:ea typeface="Microsoft YaHei" panose="020B0503020204020204" pitchFamily="34" charset="-122"/>
              </a:rPr>
              <a:t>int </a:t>
            </a:r>
            <a:r>
              <a:rPr lang="en" altLang="zh-CN">
                <a:latin typeface="Microsoft YaHei" panose="020B0503020204020204" pitchFamily="34" charset="-122"/>
                <a:ea typeface="Microsoft YaHei" panose="020B0503020204020204" pitchFamily="34" charset="-122"/>
              </a:rPr>
              <a:t>BitTube::getFd() </a:t>
            </a:r>
            <a:r>
              <a:rPr lang="en" altLang="zh-CN">
                <a:solidFill>
                  <a:srgbClr val="CC7832"/>
                </a:solidFill>
                <a:effectLst/>
                <a:latin typeface="Microsoft YaHei" panose="020B0503020204020204" pitchFamily="34" charset="-122"/>
                <a:ea typeface="Microsoft YaHei" panose="020B0503020204020204" pitchFamily="34" charset="-122"/>
              </a:rPr>
              <a:t>const</a:t>
            </a:r>
            <a:r>
              <a:rPr lang="zh-CN" altLang="en-US">
                <a:solidFill>
                  <a:srgbClr val="CC7832"/>
                </a:solidFill>
                <a:effectLst/>
                <a:latin typeface="Microsoft YaHei" panose="020B0503020204020204" pitchFamily="34" charset="-122"/>
                <a:ea typeface="Microsoft YaHei" panose="020B0503020204020204" pitchFamily="34" charset="-122"/>
              </a:rPr>
              <a:t> </a:t>
            </a:r>
            <a:r>
              <a:rPr lang="en" altLang="zh-CN">
                <a:latin typeface="Microsoft YaHei" panose="020B0503020204020204" pitchFamily="34" charset="-122"/>
                <a:ea typeface="Microsoft YaHei" panose="020B0503020204020204" pitchFamily="34" charset="-122"/>
              </a:rPr>
              <a:t>{</a:t>
            </a:r>
            <a:br>
              <a:rPr lang="en" altLang="zh-CN">
                <a:latin typeface="Microsoft YaHei" panose="020B0503020204020204" pitchFamily="34" charset="-122"/>
                <a:ea typeface="Microsoft YaHei" panose="020B0503020204020204" pitchFamily="34" charset="-122"/>
              </a:rPr>
            </a:br>
            <a:r>
              <a:rPr lang="en" altLang="zh-CN">
                <a:latin typeface="Microsoft YaHei" panose="020B0503020204020204" pitchFamily="34" charset="-122"/>
                <a:ea typeface="Microsoft YaHei" panose="020B0503020204020204" pitchFamily="34" charset="-122"/>
              </a:rPr>
              <a:t>    </a:t>
            </a:r>
            <a:r>
              <a:rPr lang="en" altLang="zh-CN">
                <a:solidFill>
                  <a:srgbClr val="CC7832"/>
                </a:solidFill>
                <a:effectLst/>
                <a:latin typeface="Microsoft YaHei" panose="020B0503020204020204" pitchFamily="34" charset="-122"/>
                <a:ea typeface="Microsoft YaHei" panose="020B0503020204020204" pitchFamily="34" charset="-122"/>
              </a:rPr>
              <a:t>return </a:t>
            </a:r>
            <a:r>
              <a:rPr lang="en" altLang="zh-CN">
                <a:latin typeface="Microsoft YaHei" panose="020B0503020204020204" pitchFamily="34" charset="-122"/>
                <a:ea typeface="Microsoft YaHei" panose="020B0503020204020204" pitchFamily="34" charset="-122"/>
              </a:rPr>
              <a:t>mReceiveFd</a:t>
            </a:r>
            <a:r>
              <a:rPr lang="en" altLang="zh-CN">
                <a:solidFill>
                  <a:srgbClr val="CC7832"/>
                </a:solidFill>
                <a:effectLst/>
                <a:latin typeface="Microsoft YaHei" panose="020B0503020204020204" pitchFamily="34" charset="-122"/>
                <a:ea typeface="Microsoft YaHei" panose="020B0503020204020204" pitchFamily="34" charset="-122"/>
              </a:rPr>
              <a:t>;</a:t>
            </a:r>
            <a:br>
              <a:rPr lang="en" altLang="zh-CN">
                <a:solidFill>
                  <a:srgbClr val="CC7832"/>
                </a:solidFill>
                <a:effectLst/>
                <a:latin typeface="Microsoft YaHei" panose="020B0503020204020204" pitchFamily="34" charset="-122"/>
                <a:ea typeface="Microsoft YaHei" panose="020B0503020204020204" pitchFamily="34" charset="-122"/>
              </a:rPr>
            </a:br>
            <a:r>
              <a:rPr lang="en" altLang="zh-CN">
                <a:latin typeface="Microsoft YaHei" panose="020B0503020204020204" pitchFamily="34" charset="-122"/>
                <a:ea typeface="Microsoft YaHei" panose="020B0503020204020204" pitchFamily="34" charset="-122"/>
              </a:rPr>
              <a:t>}</a:t>
            </a:r>
            <a:endParaRPr lang="zh-CN" altLang="en-US">
              <a:latin typeface="Microsoft YaHei" panose="020B0503020204020204" pitchFamily="34" charset="-122"/>
              <a:ea typeface="Microsoft YaHei" panose="020B0503020204020204" pitchFamily="34" charset="-122"/>
            </a:endParaRPr>
          </a:p>
        </p:txBody>
      </p:sp>
      <p:cxnSp>
        <p:nvCxnSpPr>
          <p:cNvPr id="8" name="直线箭头连接符 7">
            <a:extLst>
              <a:ext uri="{FF2B5EF4-FFF2-40B4-BE49-F238E27FC236}">
                <a16:creationId xmlns:a16="http://schemas.microsoft.com/office/drawing/2014/main" id="{66728C5B-3357-3142-87D5-ADE299643AAF}"/>
              </a:ext>
            </a:extLst>
          </p:cNvPr>
          <p:cNvCxnSpPr/>
          <p:nvPr/>
        </p:nvCxnSpPr>
        <p:spPr>
          <a:xfrm flipV="1">
            <a:off x="4221125" y="3934044"/>
            <a:ext cx="1281222" cy="253577"/>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69247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0FF90710-BC11-EC4B-AEC0-8CB1D748A8E8}"/>
              </a:ext>
            </a:extLst>
          </p:cNvPr>
          <p:cNvSpPr/>
          <p:nvPr/>
        </p:nvSpPr>
        <p:spPr>
          <a:xfrm>
            <a:off x="462516" y="1140589"/>
            <a:ext cx="8218968" cy="2862322"/>
          </a:xfrm>
          <a:prstGeom prst="rect">
            <a:avLst/>
          </a:prstGeom>
          <a:ln w="22225">
            <a:solidFill>
              <a:srgbClr val="C00000"/>
            </a:solidFill>
            <a:prstDash val="dash"/>
          </a:ln>
        </p:spPr>
        <p:txBody>
          <a:bodyPr wrap="square">
            <a:spAutoFit/>
          </a:bodyPr>
          <a:lstStyle/>
          <a:p>
            <a:r>
              <a:rPr lang="en-US" altLang="zh-CN">
                <a:solidFill>
                  <a:srgbClr val="CC7832"/>
                </a:solidFill>
                <a:effectLst/>
                <a:latin typeface="Microsoft YaHei" panose="020B0503020204020204" pitchFamily="34" charset="-122"/>
                <a:ea typeface="Microsoft YaHei" panose="020B0503020204020204" pitchFamily="34" charset="-122"/>
              </a:rPr>
              <a:t>int </a:t>
            </a:r>
            <a:r>
              <a:rPr lang="en-US" altLang="zh-CN">
                <a:latin typeface="Microsoft YaHei" panose="020B0503020204020204" pitchFamily="34" charset="-122"/>
                <a:ea typeface="Microsoft YaHei" panose="020B0503020204020204" pitchFamily="34" charset="-122"/>
              </a:rPr>
              <a:t>Looper::addFd(</a:t>
            </a:r>
            <a:r>
              <a:rPr lang="en-US" altLang="zh-CN">
                <a:solidFill>
                  <a:srgbClr val="CC7832"/>
                </a:solidFill>
                <a:effectLst/>
                <a:latin typeface="Microsoft YaHei" panose="020B0503020204020204" pitchFamily="34" charset="-122"/>
                <a:ea typeface="Microsoft YaHei" panose="020B0503020204020204" pitchFamily="34" charset="-122"/>
              </a:rPr>
              <a:t>int </a:t>
            </a:r>
            <a:r>
              <a:rPr lang="en-US" altLang="zh-CN">
                <a:latin typeface="Microsoft YaHei" panose="020B0503020204020204" pitchFamily="34" charset="-122"/>
                <a:ea typeface="Microsoft YaHei" panose="020B0503020204020204" pitchFamily="34" charset="-122"/>
              </a:rPr>
              <a:t>fd</a:t>
            </a:r>
            <a:r>
              <a:rPr lang="en-US" altLang="zh-CN">
                <a:solidFill>
                  <a:srgbClr val="CC7832"/>
                </a:solidFill>
                <a:effectLst/>
                <a:latin typeface="Microsoft YaHei" panose="020B0503020204020204" pitchFamily="34" charset="-122"/>
                <a:ea typeface="Microsoft YaHei" panose="020B0503020204020204" pitchFamily="34" charset="-122"/>
              </a:rPr>
              <a:t>, int </a:t>
            </a:r>
            <a:r>
              <a:rPr lang="en-US" altLang="zh-CN">
                <a:latin typeface="Microsoft YaHei" panose="020B0503020204020204" pitchFamily="34" charset="-122"/>
                <a:ea typeface="Microsoft YaHei" panose="020B0503020204020204" pitchFamily="34" charset="-122"/>
              </a:rPr>
              <a:t>ident</a:t>
            </a:r>
            <a:r>
              <a:rPr lang="en-US" altLang="zh-CN">
                <a:solidFill>
                  <a:srgbClr val="CC7832"/>
                </a:solidFill>
                <a:effectLst/>
                <a:latin typeface="Microsoft YaHei" panose="020B0503020204020204" pitchFamily="34" charset="-122"/>
                <a:ea typeface="Microsoft YaHei" panose="020B0503020204020204" pitchFamily="34" charset="-122"/>
              </a:rPr>
              <a:t>, int </a:t>
            </a:r>
            <a:r>
              <a:rPr lang="en-US" altLang="zh-CN">
                <a:latin typeface="Microsoft YaHei" panose="020B0503020204020204" pitchFamily="34" charset="-122"/>
                <a:ea typeface="Microsoft YaHei" panose="020B0503020204020204" pitchFamily="34" charset="-122"/>
              </a:rPr>
              <a:t>events</a:t>
            </a: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 {</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Request request</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request.fd = fd</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a:t>
            </a:r>
            <a:r>
              <a:rPr lang="en-US" altLang="zh-CN">
                <a:solidFill>
                  <a:srgbClr val="CC7832"/>
                </a:solidFill>
                <a:effectLst/>
                <a:latin typeface="Microsoft YaHei" panose="020B0503020204020204" pitchFamily="34" charset="-122"/>
                <a:ea typeface="Microsoft YaHei" panose="020B0503020204020204" pitchFamily="34" charset="-122"/>
              </a:rPr>
              <a:t>struct </a:t>
            </a:r>
            <a:r>
              <a:rPr lang="en-US" altLang="zh-CN">
                <a:latin typeface="Microsoft YaHei" panose="020B0503020204020204" pitchFamily="34" charset="-122"/>
                <a:ea typeface="Microsoft YaHei" panose="020B0503020204020204" pitchFamily="34" charset="-122"/>
              </a:rPr>
              <a:t>epoll_event eventItem</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request.initEventItem(&amp;eventItem)</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int </a:t>
            </a:r>
            <a:r>
              <a:rPr lang="en-US" altLang="zh-CN">
                <a:latin typeface="Microsoft YaHei" panose="020B0503020204020204" pitchFamily="34" charset="-122"/>
                <a:ea typeface="Microsoft YaHei" panose="020B0503020204020204" pitchFamily="34" charset="-122"/>
              </a:rPr>
              <a:t>epollResult = epoll_ctl(mEpollFd</a:t>
            </a: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EPOLL_CTL_ADD</a:t>
            </a: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fd</a:t>
            </a: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&amp; eventItem)</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mRequests.add(fd</a:t>
            </a: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request)</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a:t>
            </a:r>
            <a:endParaRPr lang="zh-CN" altLang="en-US">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3774226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A631AF5D-2618-EC43-8FC9-777B26F02079}"/>
              </a:ext>
            </a:extLst>
          </p:cNvPr>
          <p:cNvSpPr/>
          <p:nvPr/>
        </p:nvSpPr>
        <p:spPr>
          <a:xfrm>
            <a:off x="841301" y="171093"/>
            <a:ext cx="7461398" cy="4801314"/>
          </a:xfrm>
          <a:prstGeom prst="rect">
            <a:avLst/>
          </a:prstGeom>
          <a:ln w="22225">
            <a:solidFill>
              <a:srgbClr val="C00000"/>
            </a:solidFill>
            <a:prstDash val="dash"/>
          </a:ln>
        </p:spPr>
        <p:txBody>
          <a:bodyPr wrap="square">
            <a:spAutoFit/>
          </a:bodyPr>
          <a:lstStyle/>
          <a:p>
            <a:r>
              <a:rPr lang="en-US" altLang="zh-CN">
                <a:solidFill>
                  <a:srgbClr val="CC7832"/>
                </a:solidFill>
                <a:effectLst/>
                <a:latin typeface="Microsoft YaHei" panose="020B0503020204020204" pitchFamily="34" charset="-122"/>
                <a:ea typeface="Microsoft YaHei" panose="020B0503020204020204" pitchFamily="34" charset="-122"/>
              </a:rPr>
              <a:t>int </a:t>
            </a:r>
            <a:r>
              <a:rPr lang="en-US" altLang="zh-CN">
                <a:latin typeface="Microsoft YaHei" panose="020B0503020204020204" pitchFamily="34" charset="-122"/>
                <a:ea typeface="Microsoft YaHei" panose="020B0503020204020204" pitchFamily="34" charset="-122"/>
              </a:rPr>
              <a:t>Looper::pollInner(</a:t>
            </a:r>
            <a:r>
              <a:rPr lang="en-US" altLang="zh-CN">
                <a:solidFill>
                  <a:srgbClr val="CC7832"/>
                </a:solidFill>
                <a:effectLst/>
                <a:latin typeface="Microsoft YaHei" panose="020B0503020204020204" pitchFamily="34" charset="-122"/>
                <a:ea typeface="Microsoft YaHei" panose="020B0503020204020204" pitchFamily="34" charset="-122"/>
              </a:rPr>
              <a:t>int </a:t>
            </a:r>
            <a:r>
              <a:rPr lang="en-US" altLang="zh-CN">
                <a:latin typeface="Microsoft YaHei" panose="020B0503020204020204" pitchFamily="34" charset="-122"/>
                <a:ea typeface="Microsoft YaHei" panose="020B0503020204020204" pitchFamily="34" charset="-122"/>
              </a:rPr>
              <a:t>timeoutMillis) {</a:t>
            </a:r>
            <a:br>
              <a:rPr lang="en-US" altLang="zh-CN">
                <a:latin typeface="Microsoft YaHei" panose="020B0503020204020204" pitchFamily="34" charset="-122"/>
                <a:ea typeface="Microsoft YaHei" panose="020B0503020204020204" pitchFamily="34" charset="-122"/>
              </a:rPr>
            </a:br>
            <a:r>
              <a:rPr lang="zh-CN" altLang="en-US">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a:t>
            </a:r>
            <a:r>
              <a:rPr lang="en-US" altLang="zh-CN">
                <a:solidFill>
                  <a:srgbClr val="CC7832"/>
                </a:solidFill>
                <a:effectLst/>
                <a:latin typeface="Microsoft YaHei" panose="020B0503020204020204" pitchFamily="34" charset="-122"/>
                <a:ea typeface="Microsoft YaHei" panose="020B0503020204020204" pitchFamily="34" charset="-122"/>
              </a:rPr>
              <a:t>int </a:t>
            </a:r>
            <a:r>
              <a:rPr lang="en-US" altLang="zh-CN">
                <a:latin typeface="Microsoft YaHei" panose="020B0503020204020204" pitchFamily="34" charset="-122"/>
                <a:ea typeface="Microsoft YaHei" panose="020B0503020204020204" pitchFamily="34" charset="-122"/>
              </a:rPr>
              <a:t>eventCount = </a:t>
            </a:r>
            <a:r>
              <a:rPr lang="en-US" altLang="zh-CN" b="1">
                <a:solidFill>
                  <a:srgbClr val="C00000"/>
                </a:solidFill>
                <a:latin typeface="Microsoft YaHei" panose="020B0503020204020204" pitchFamily="34" charset="-122"/>
                <a:ea typeface="Microsoft YaHei" panose="020B0503020204020204" pitchFamily="34" charset="-122"/>
              </a:rPr>
              <a:t>epoll_wait</a:t>
            </a:r>
            <a:r>
              <a:rPr lang="en-US" altLang="zh-CN">
                <a:latin typeface="Microsoft YaHei" panose="020B0503020204020204" pitchFamily="34" charset="-122"/>
                <a:ea typeface="Microsoft YaHei" panose="020B0503020204020204" pitchFamily="34" charset="-122"/>
              </a:rPr>
              <a:t>(mEpollFd</a:t>
            </a: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eventItems</a:t>
            </a: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effectLst/>
                <a:latin typeface="Microsoft YaHei" panose="020B0503020204020204" pitchFamily="34" charset="-122"/>
                <a:ea typeface="Microsoft YaHei" panose="020B0503020204020204" pitchFamily="34" charset="-122"/>
              </a:rPr>
              <a:t>…</a:t>
            </a:r>
            <a:r>
              <a:rPr lang="en-US" altLang="zh-CN">
                <a:latin typeface="Microsoft YaHei" panose="020B0503020204020204" pitchFamily="34" charset="-122"/>
                <a:ea typeface="Microsoft YaHei" panose="020B0503020204020204" pitchFamily="34" charset="-122"/>
              </a:rPr>
              <a:t>)</a:t>
            </a:r>
            <a:r>
              <a:rPr lang="en-US" altLang="zh-CN">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for </a:t>
            </a:r>
            <a:r>
              <a:rPr lang="en-US" altLang="zh-CN">
                <a:latin typeface="Microsoft YaHei" panose="020B0503020204020204" pitchFamily="34" charset="-122"/>
                <a:ea typeface="Microsoft YaHei" panose="020B0503020204020204" pitchFamily="34" charset="-122"/>
              </a:rPr>
              <a:t>(</a:t>
            </a:r>
            <a:r>
              <a:rPr lang="en-US" altLang="zh-CN">
                <a:solidFill>
                  <a:srgbClr val="CC7832"/>
                </a:solidFill>
                <a:effectLst/>
                <a:latin typeface="Microsoft YaHei" panose="020B0503020204020204" pitchFamily="34" charset="-122"/>
                <a:ea typeface="Microsoft YaHei" panose="020B0503020204020204" pitchFamily="34" charset="-122"/>
              </a:rPr>
              <a:t>int </a:t>
            </a:r>
            <a:r>
              <a:rPr lang="en-US" altLang="zh-CN">
                <a:latin typeface="Microsoft YaHei" panose="020B0503020204020204" pitchFamily="34" charset="-122"/>
                <a:ea typeface="Microsoft YaHei" panose="020B0503020204020204" pitchFamily="34" charset="-122"/>
              </a:rPr>
              <a:t>i = </a:t>
            </a:r>
            <a:r>
              <a:rPr lang="en-US" altLang="zh-CN">
                <a:solidFill>
                  <a:srgbClr val="6897BB"/>
                </a:solidFill>
                <a:effectLst/>
                <a:latin typeface="Microsoft YaHei" panose="020B0503020204020204" pitchFamily="34" charset="-122"/>
                <a:ea typeface="Microsoft YaHei" panose="020B0503020204020204" pitchFamily="34" charset="-122"/>
              </a:rPr>
              <a:t>0</a:t>
            </a: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i &lt; eventCount</a:t>
            </a: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i++) {</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a:t>
            </a:r>
            <a:r>
              <a:rPr lang="en-US" altLang="zh-CN">
                <a:solidFill>
                  <a:srgbClr val="CC7832"/>
                </a:solidFill>
                <a:effectLst/>
                <a:latin typeface="Microsoft YaHei" panose="020B0503020204020204" pitchFamily="34" charset="-122"/>
                <a:ea typeface="Microsoft YaHei" panose="020B0503020204020204" pitchFamily="34" charset="-122"/>
              </a:rPr>
              <a:t>int </a:t>
            </a:r>
            <a:r>
              <a:rPr lang="en-US" altLang="zh-CN">
                <a:latin typeface="Microsoft YaHei" panose="020B0503020204020204" pitchFamily="34" charset="-122"/>
                <a:ea typeface="Microsoft YaHei" panose="020B0503020204020204" pitchFamily="34" charset="-122"/>
              </a:rPr>
              <a:t>fd = eventItems[i].data.fd</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uint32_t epollEvents = eventItems[i].events</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if </a:t>
            </a:r>
            <a:r>
              <a:rPr lang="en-US" altLang="zh-CN">
                <a:latin typeface="Microsoft YaHei" panose="020B0503020204020204" pitchFamily="34" charset="-122"/>
                <a:ea typeface="Microsoft YaHei" panose="020B0503020204020204" pitchFamily="34" charset="-122"/>
              </a:rPr>
              <a:t>(fd == mWakeEventFd) {</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 </a:t>
            </a:r>
            <a:r>
              <a:rPr lang="en-US" altLang="zh-CN">
                <a:solidFill>
                  <a:srgbClr val="CC7832"/>
                </a:solidFill>
                <a:effectLst/>
                <a:latin typeface="Microsoft YaHei" panose="020B0503020204020204" pitchFamily="34" charset="-122"/>
                <a:ea typeface="Microsoft YaHei" panose="020B0503020204020204" pitchFamily="34" charset="-122"/>
              </a:rPr>
              <a:t>else </a:t>
            </a:r>
            <a:r>
              <a:rPr lang="en-US" altLang="zh-CN">
                <a:latin typeface="Microsoft YaHei" panose="020B0503020204020204" pitchFamily="34" charset="-122"/>
                <a:ea typeface="Microsoft YaHei" panose="020B0503020204020204" pitchFamily="34" charset="-122"/>
              </a:rPr>
              <a:t>{</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a:t>
            </a:r>
            <a:r>
              <a:rPr lang="en-US" altLang="zh-CN">
                <a:solidFill>
                  <a:srgbClr val="CC7832"/>
                </a:solidFill>
                <a:effectLst/>
                <a:latin typeface="Microsoft YaHei" panose="020B0503020204020204" pitchFamily="34" charset="-122"/>
                <a:ea typeface="Microsoft YaHei" panose="020B0503020204020204" pitchFamily="34" charset="-122"/>
              </a:rPr>
              <a:t>if </a:t>
            </a:r>
            <a:r>
              <a:rPr lang="en-US" altLang="zh-CN">
                <a:latin typeface="Microsoft YaHei" panose="020B0503020204020204" pitchFamily="34" charset="-122"/>
                <a:ea typeface="Microsoft YaHei" panose="020B0503020204020204" pitchFamily="34" charset="-122"/>
              </a:rPr>
              <a:t>(epollEvents &amp; EPOLLIN) events |= EVENT_INPUT</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pushResponse(events</a:t>
            </a: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mRequests.valueAt(requestIndex))</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a:t>
            </a:r>
            <a:r>
              <a:rPr lang="en-US" altLang="zh-CN">
                <a:solidFill>
                  <a:srgbClr val="808080"/>
                </a:solidFill>
                <a:effectLst/>
                <a:latin typeface="Microsoft YaHei" panose="020B0503020204020204" pitchFamily="34" charset="-122"/>
                <a:ea typeface="Microsoft YaHei" panose="020B0503020204020204" pitchFamily="34" charset="-122"/>
              </a:rPr>
              <a:t>// </a:t>
            </a:r>
            <a:r>
              <a:rPr lang="zh-CN" altLang="en-US">
                <a:solidFill>
                  <a:srgbClr val="808080"/>
                </a:solidFill>
                <a:effectLst/>
                <a:latin typeface="Microsoft YaHei" panose="020B0503020204020204" pitchFamily="34" charset="-122"/>
                <a:ea typeface="Microsoft YaHei" panose="020B0503020204020204" pitchFamily="34" charset="-122"/>
              </a:rPr>
              <a:t>统一处理</a:t>
            </a:r>
            <a:r>
              <a:rPr lang="en-US" altLang="zh-CN">
                <a:solidFill>
                  <a:srgbClr val="808080"/>
                </a:solidFill>
                <a:effectLst/>
                <a:latin typeface="Microsoft YaHei" panose="020B0503020204020204" pitchFamily="34" charset="-122"/>
                <a:ea typeface="Microsoft YaHei" panose="020B0503020204020204" pitchFamily="34" charset="-122"/>
              </a:rPr>
              <a:t>Responses</a:t>
            </a:r>
            <a:br>
              <a:rPr lang="en-US" altLang="zh-CN">
                <a:solidFill>
                  <a:srgbClr val="808080"/>
                </a:solidFill>
                <a:effectLst/>
                <a:latin typeface="Microsoft YaHei" panose="020B0503020204020204" pitchFamily="34" charset="-122"/>
                <a:ea typeface="Microsoft YaHei" panose="020B0503020204020204" pitchFamily="34" charset="-122"/>
              </a:rPr>
            </a:br>
            <a:r>
              <a:rPr lang="en-US" altLang="zh-CN">
                <a:solidFill>
                  <a:srgbClr val="808080"/>
                </a:solidFill>
                <a:effectLst/>
                <a:latin typeface="Microsoft YaHei" panose="020B0503020204020204" pitchFamily="34" charset="-122"/>
                <a:ea typeface="Microsoft YaHei" panose="020B0503020204020204" pitchFamily="34" charset="-122"/>
              </a:rPr>
              <a:t>    </a:t>
            </a:r>
            <a:r>
              <a:rPr lang="en-US" altLang="zh-CN">
                <a:solidFill>
                  <a:srgbClr val="CC7832"/>
                </a:solidFill>
                <a:effectLst/>
                <a:latin typeface="Microsoft YaHei" panose="020B0503020204020204" pitchFamily="34" charset="-122"/>
                <a:ea typeface="Microsoft YaHei" panose="020B0503020204020204" pitchFamily="34" charset="-122"/>
              </a:rPr>
              <a:t>return </a:t>
            </a:r>
            <a:r>
              <a:rPr lang="en-US" altLang="zh-CN">
                <a:latin typeface="Microsoft YaHei" panose="020B0503020204020204" pitchFamily="34" charset="-122"/>
                <a:ea typeface="Microsoft YaHei" panose="020B0503020204020204" pitchFamily="34" charset="-122"/>
              </a:rPr>
              <a:t>result</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a:t>
            </a:r>
            <a:endParaRPr lang="zh-CN" altLang="en-US">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3500353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947B38C-AC6F-4C4D-A105-39F0BA4D986F}"/>
              </a:ext>
            </a:extLst>
          </p:cNvPr>
          <p:cNvSpPr/>
          <p:nvPr/>
        </p:nvSpPr>
        <p:spPr>
          <a:xfrm>
            <a:off x="297712" y="432703"/>
            <a:ext cx="8548577" cy="4278094"/>
          </a:xfrm>
          <a:prstGeom prst="rect">
            <a:avLst/>
          </a:prstGeom>
          <a:ln w="22225">
            <a:solidFill>
              <a:srgbClr val="C00000"/>
            </a:solidFill>
            <a:prstDash val="dash"/>
          </a:ln>
        </p:spPr>
        <p:txBody>
          <a:bodyPr wrap="square">
            <a:spAutoFit/>
          </a:bodyPr>
          <a:lstStyle/>
          <a:p>
            <a:r>
              <a:rPr lang="en-US" altLang="zh-CN" sz="1600">
                <a:solidFill>
                  <a:srgbClr val="CC7832"/>
                </a:solidFill>
                <a:effectLst/>
                <a:latin typeface="Microsoft YaHei" panose="020B0503020204020204" pitchFamily="34" charset="-122"/>
                <a:ea typeface="Microsoft YaHei" panose="020B0503020204020204" pitchFamily="34" charset="-122"/>
              </a:rPr>
              <a:t>int </a:t>
            </a:r>
            <a:r>
              <a:rPr lang="en-US" altLang="zh-CN" sz="1600">
                <a:latin typeface="Microsoft YaHei" panose="020B0503020204020204" pitchFamily="34" charset="-122"/>
                <a:ea typeface="Microsoft YaHei" panose="020B0503020204020204" pitchFamily="34" charset="-122"/>
              </a:rPr>
              <a:t>Looper::pollInner(</a:t>
            </a:r>
            <a:r>
              <a:rPr lang="en-US" altLang="zh-CN" sz="1600">
                <a:solidFill>
                  <a:srgbClr val="CC7832"/>
                </a:solidFill>
                <a:effectLst/>
                <a:latin typeface="Microsoft YaHei" panose="020B0503020204020204" pitchFamily="34" charset="-122"/>
                <a:ea typeface="Microsoft YaHei" panose="020B0503020204020204" pitchFamily="34" charset="-122"/>
              </a:rPr>
              <a:t>int </a:t>
            </a:r>
            <a:r>
              <a:rPr lang="en-US" altLang="zh-CN" sz="1600">
                <a:latin typeface="Microsoft YaHei" panose="020B0503020204020204" pitchFamily="34" charset="-122"/>
                <a:ea typeface="Microsoft YaHei" panose="020B0503020204020204" pitchFamily="34" charset="-122"/>
              </a:rPr>
              <a:t>timeoutMillis) {</a:t>
            </a:r>
            <a:br>
              <a:rPr lang="en-US" altLang="zh-CN" sz="1600">
                <a:latin typeface="Microsoft YaHei" panose="020B0503020204020204" pitchFamily="34" charset="-122"/>
                <a:ea typeface="Microsoft YaHei" panose="020B0503020204020204" pitchFamily="34" charset="-122"/>
              </a:rPr>
            </a:br>
            <a:r>
              <a:rPr lang="en-US" altLang="zh-CN" sz="1600">
                <a:latin typeface="Microsoft YaHei" panose="020B0503020204020204" pitchFamily="34" charset="-122"/>
                <a:ea typeface="Microsoft YaHei" panose="020B0503020204020204" pitchFamily="34" charset="-122"/>
              </a:rPr>
              <a:t>   </a:t>
            </a:r>
            <a:r>
              <a:rPr lang="zh-CN" altLang="en-US" sz="1600">
                <a:latin typeface="Microsoft YaHei" panose="020B0503020204020204" pitchFamily="34" charset="-122"/>
                <a:ea typeface="Microsoft YaHei" panose="020B0503020204020204" pitchFamily="34" charset="-122"/>
              </a:rPr>
              <a:t> </a:t>
            </a:r>
            <a:r>
              <a:rPr lang="en-US" altLang="zh-CN" sz="1600">
                <a:latin typeface="Microsoft YaHei" panose="020B0503020204020204" pitchFamily="34" charset="-122"/>
                <a:ea typeface="Microsoft YaHei" panose="020B0503020204020204" pitchFamily="34" charset="-122"/>
              </a:rPr>
              <a:t>......</a:t>
            </a:r>
          </a:p>
          <a:p>
            <a:br>
              <a:rPr lang="en-US" altLang="zh-CN" sz="1600">
                <a:latin typeface="Microsoft YaHei" panose="020B0503020204020204" pitchFamily="34" charset="-122"/>
                <a:ea typeface="Microsoft YaHei" panose="020B0503020204020204" pitchFamily="34" charset="-122"/>
              </a:rPr>
            </a:br>
            <a:r>
              <a:rPr lang="en-US" altLang="zh-CN" sz="1600">
                <a:latin typeface="Microsoft YaHei" panose="020B0503020204020204" pitchFamily="34" charset="-122"/>
                <a:ea typeface="Microsoft YaHei" panose="020B0503020204020204" pitchFamily="34" charset="-122"/>
              </a:rPr>
              <a:t>    </a:t>
            </a:r>
            <a:r>
              <a:rPr lang="en-US" altLang="zh-CN" sz="1600">
                <a:solidFill>
                  <a:srgbClr val="CC7832"/>
                </a:solidFill>
                <a:effectLst/>
                <a:latin typeface="Microsoft YaHei" panose="020B0503020204020204" pitchFamily="34" charset="-122"/>
                <a:ea typeface="Microsoft YaHei" panose="020B0503020204020204" pitchFamily="34" charset="-122"/>
              </a:rPr>
              <a:t>for </a:t>
            </a:r>
            <a:r>
              <a:rPr lang="en-US" altLang="zh-CN" sz="1600">
                <a:latin typeface="Microsoft YaHei" panose="020B0503020204020204" pitchFamily="34" charset="-122"/>
                <a:ea typeface="Microsoft YaHei" panose="020B0503020204020204" pitchFamily="34" charset="-122"/>
              </a:rPr>
              <a:t>(size_t i = </a:t>
            </a:r>
            <a:r>
              <a:rPr lang="en-US" altLang="zh-CN" sz="1600">
                <a:solidFill>
                  <a:srgbClr val="6897BB"/>
                </a:solidFill>
                <a:effectLst/>
                <a:latin typeface="Microsoft YaHei" panose="020B0503020204020204" pitchFamily="34" charset="-122"/>
                <a:ea typeface="Microsoft YaHei" panose="020B0503020204020204" pitchFamily="34" charset="-122"/>
              </a:rPr>
              <a:t>0</a:t>
            </a:r>
            <a:r>
              <a:rPr lang="en-US" altLang="zh-CN" sz="1600">
                <a:solidFill>
                  <a:srgbClr val="CC7832"/>
                </a:solidFill>
                <a:effectLst/>
                <a:latin typeface="Microsoft YaHei" panose="020B0503020204020204" pitchFamily="34" charset="-122"/>
                <a:ea typeface="Microsoft YaHei" panose="020B0503020204020204" pitchFamily="34" charset="-122"/>
              </a:rPr>
              <a:t>; </a:t>
            </a:r>
            <a:r>
              <a:rPr lang="en-US" altLang="zh-CN" sz="1600">
                <a:latin typeface="Microsoft YaHei" panose="020B0503020204020204" pitchFamily="34" charset="-122"/>
                <a:ea typeface="Microsoft YaHei" panose="020B0503020204020204" pitchFamily="34" charset="-122"/>
              </a:rPr>
              <a:t>i &lt; mResponses.size()</a:t>
            </a:r>
            <a:r>
              <a:rPr lang="en-US" altLang="zh-CN" sz="1600">
                <a:solidFill>
                  <a:srgbClr val="CC7832"/>
                </a:solidFill>
                <a:effectLst/>
                <a:latin typeface="Microsoft YaHei" panose="020B0503020204020204" pitchFamily="34" charset="-122"/>
                <a:ea typeface="Microsoft YaHei" panose="020B0503020204020204" pitchFamily="34" charset="-122"/>
              </a:rPr>
              <a:t>; </a:t>
            </a:r>
            <a:r>
              <a:rPr lang="en-US" altLang="zh-CN" sz="1600">
                <a:latin typeface="Microsoft YaHei" panose="020B0503020204020204" pitchFamily="34" charset="-122"/>
                <a:ea typeface="Microsoft YaHei" panose="020B0503020204020204" pitchFamily="34" charset="-122"/>
              </a:rPr>
              <a:t>i++) {</a:t>
            </a:r>
            <a:br>
              <a:rPr lang="en-US" altLang="zh-CN" sz="1600">
                <a:latin typeface="Microsoft YaHei" panose="020B0503020204020204" pitchFamily="34" charset="-122"/>
                <a:ea typeface="Microsoft YaHei" panose="020B0503020204020204" pitchFamily="34" charset="-122"/>
              </a:rPr>
            </a:br>
            <a:r>
              <a:rPr lang="en-US" altLang="zh-CN" sz="1600">
                <a:latin typeface="Microsoft YaHei" panose="020B0503020204020204" pitchFamily="34" charset="-122"/>
                <a:ea typeface="Microsoft YaHei" panose="020B0503020204020204" pitchFamily="34" charset="-122"/>
              </a:rPr>
              <a:t>        Response&amp; response = mResponses.editItemAt(i)</a:t>
            </a:r>
            <a:r>
              <a:rPr lang="en-US" altLang="zh-CN" sz="1600">
                <a:solidFill>
                  <a:srgbClr val="CC7832"/>
                </a:solidFill>
                <a:effectLst/>
                <a:latin typeface="Microsoft YaHei" panose="020B0503020204020204" pitchFamily="34" charset="-122"/>
                <a:ea typeface="Microsoft YaHei" panose="020B0503020204020204" pitchFamily="34" charset="-122"/>
              </a:rPr>
              <a:t>;</a:t>
            </a:r>
            <a:br>
              <a:rPr lang="en-US" altLang="zh-CN" sz="1600">
                <a:latin typeface="Microsoft YaHei" panose="020B0503020204020204" pitchFamily="34" charset="-122"/>
                <a:ea typeface="Microsoft YaHei" panose="020B0503020204020204" pitchFamily="34" charset="-122"/>
              </a:rPr>
            </a:br>
            <a:r>
              <a:rPr lang="en-US" altLang="zh-CN" sz="1600">
                <a:latin typeface="Microsoft YaHei" panose="020B0503020204020204" pitchFamily="34" charset="-122"/>
                <a:ea typeface="Microsoft YaHei" panose="020B0503020204020204" pitchFamily="34" charset="-122"/>
              </a:rPr>
              <a:t>         </a:t>
            </a:r>
            <a:r>
              <a:rPr lang="en-US" altLang="zh-CN" sz="1600">
                <a:solidFill>
                  <a:srgbClr val="CC7832"/>
                </a:solidFill>
                <a:effectLst/>
                <a:latin typeface="Microsoft YaHei" panose="020B0503020204020204" pitchFamily="34" charset="-122"/>
                <a:ea typeface="Microsoft YaHei" panose="020B0503020204020204" pitchFamily="34" charset="-122"/>
              </a:rPr>
              <a:t>int </a:t>
            </a:r>
            <a:r>
              <a:rPr lang="en-US" altLang="zh-CN" sz="1600">
                <a:latin typeface="Microsoft YaHei" panose="020B0503020204020204" pitchFamily="34" charset="-122"/>
                <a:ea typeface="Microsoft YaHei" panose="020B0503020204020204" pitchFamily="34" charset="-122"/>
              </a:rPr>
              <a:t>fd = response.request.fd</a:t>
            </a:r>
            <a:r>
              <a:rPr lang="en-US" altLang="zh-CN" sz="1600">
                <a:solidFill>
                  <a:srgbClr val="CC7832"/>
                </a:solidFill>
                <a:effectLst/>
                <a:latin typeface="Microsoft YaHei" panose="020B0503020204020204" pitchFamily="34" charset="-122"/>
                <a:ea typeface="Microsoft YaHei" panose="020B0503020204020204" pitchFamily="34" charset="-122"/>
              </a:rPr>
              <a:t>;</a:t>
            </a:r>
            <a:br>
              <a:rPr lang="en-US" altLang="zh-CN" sz="1600">
                <a:solidFill>
                  <a:srgbClr val="CC7832"/>
                </a:solidFill>
                <a:effectLst/>
                <a:latin typeface="Microsoft YaHei" panose="020B0503020204020204" pitchFamily="34" charset="-122"/>
                <a:ea typeface="Microsoft YaHei" panose="020B0503020204020204" pitchFamily="34" charset="-122"/>
              </a:rPr>
            </a:br>
            <a:r>
              <a:rPr lang="en-US" altLang="zh-CN" sz="1600">
                <a:solidFill>
                  <a:srgbClr val="CC7832"/>
                </a:solidFill>
                <a:effectLst/>
                <a:latin typeface="Microsoft YaHei" panose="020B0503020204020204" pitchFamily="34" charset="-122"/>
                <a:ea typeface="Microsoft YaHei" panose="020B0503020204020204" pitchFamily="34" charset="-122"/>
              </a:rPr>
              <a:t>            int </a:t>
            </a:r>
            <a:r>
              <a:rPr lang="en-US" altLang="zh-CN" sz="1600">
                <a:latin typeface="Microsoft YaHei" panose="020B0503020204020204" pitchFamily="34" charset="-122"/>
                <a:ea typeface="Microsoft YaHei" panose="020B0503020204020204" pitchFamily="34" charset="-122"/>
              </a:rPr>
              <a:t>events = response.events</a:t>
            </a:r>
            <a:r>
              <a:rPr lang="en-US" altLang="zh-CN" sz="1600">
                <a:solidFill>
                  <a:srgbClr val="CC7832"/>
                </a:solidFill>
                <a:effectLst/>
                <a:latin typeface="Microsoft YaHei" panose="020B0503020204020204" pitchFamily="34" charset="-122"/>
                <a:ea typeface="Microsoft YaHei" panose="020B0503020204020204" pitchFamily="34" charset="-122"/>
              </a:rPr>
              <a:t>;</a:t>
            </a:r>
            <a:br>
              <a:rPr lang="en-US" altLang="zh-CN" sz="1600">
                <a:solidFill>
                  <a:srgbClr val="CC7832"/>
                </a:solidFill>
                <a:effectLst/>
                <a:latin typeface="Microsoft YaHei" panose="020B0503020204020204" pitchFamily="34" charset="-122"/>
                <a:ea typeface="Microsoft YaHei" panose="020B0503020204020204" pitchFamily="34" charset="-122"/>
              </a:rPr>
            </a:br>
            <a:r>
              <a:rPr lang="en-US" altLang="zh-CN" sz="1600">
                <a:solidFill>
                  <a:srgbClr val="CC7832"/>
                </a:solidFill>
                <a:effectLst/>
                <a:latin typeface="Microsoft YaHei" panose="020B0503020204020204" pitchFamily="34" charset="-122"/>
                <a:ea typeface="Microsoft YaHei" panose="020B0503020204020204" pitchFamily="34" charset="-122"/>
              </a:rPr>
              <a:t>            void</a:t>
            </a:r>
            <a:r>
              <a:rPr lang="en-US" altLang="zh-CN" sz="1600">
                <a:latin typeface="Microsoft YaHei" panose="020B0503020204020204" pitchFamily="34" charset="-122"/>
                <a:ea typeface="Microsoft YaHei" panose="020B0503020204020204" pitchFamily="34" charset="-122"/>
              </a:rPr>
              <a:t>* data = response.request.data</a:t>
            </a:r>
            <a:r>
              <a:rPr lang="en-US" altLang="zh-CN" sz="1600">
                <a:solidFill>
                  <a:srgbClr val="CC7832"/>
                </a:solidFill>
                <a:effectLst/>
                <a:latin typeface="Microsoft YaHei" panose="020B0503020204020204" pitchFamily="34" charset="-122"/>
                <a:ea typeface="Microsoft YaHei" panose="020B0503020204020204" pitchFamily="34" charset="-122"/>
              </a:rPr>
              <a:t>;</a:t>
            </a:r>
            <a:br>
              <a:rPr lang="en-US" altLang="zh-CN" sz="1600">
                <a:solidFill>
                  <a:srgbClr val="CC7832"/>
                </a:solidFill>
                <a:effectLst/>
                <a:latin typeface="Microsoft YaHei" panose="020B0503020204020204" pitchFamily="34" charset="-122"/>
                <a:ea typeface="Microsoft YaHei" panose="020B0503020204020204" pitchFamily="34" charset="-122"/>
              </a:rPr>
            </a:br>
            <a:r>
              <a:rPr lang="en-US" altLang="zh-CN" sz="1600">
                <a:solidFill>
                  <a:srgbClr val="CC7832"/>
                </a:solidFill>
                <a:effectLst/>
                <a:latin typeface="Microsoft YaHei" panose="020B0503020204020204" pitchFamily="34" charset="-122"/>
                <a:ea typeface="Microsoft YaHei" panose="020B0503020204020204" pitchFamily="34" charset="-122"/>
              </a:rPr>
              <a:t>            int </a:t>
            </a:r>
            <a:r>
              <a:rPr lang="en-US" altLang="zh-CN" sz="1600">
                <a:latin typeface="Microsoft YaHei" panose="020B0503020204020204" pitchFamily="34" charset="-122"/>
                <a:ea typeface="Microsoft YaHei" panose="020B0503020204020204" pitchFamily="34" charset="-122"/>
              </a:rPr>
              <a:t>callbackResult = response.request.callback-&gt;</a:t>
            </a:r>
            <a:r>
              <a:rPr lang="en-US" altLang="zh-CN" sz="1600" b="1">
                <a:solidFill>
                  <a:srgbClr val="C00000"/>
                </a:solidFill>
                <a:latin typeface="Microsoft YaHei" panose="020B0503020204020204" pitchFamily="34" charset="-122"/>
                <a:ea typeface="Microsoft YaHei" panose="020B0503020204020204" pitchFamily="34" charset="-122"/>
              </a:rPr>
              <a:t>handleEvent</a:t>
            </a:r>
            <a:r>
              <a:rPr lang="en-US" altLang="zh-CN" sz="1600">
                <a:latin typeface="Microsoft YaHei" panose="020B0503020204020204" pitchFamily="34" charset="-122"/>
                <a:ea typeface="Microsoft YaHei" panose="020B0503020204020204" pitchFamily="34" charset="-122"/>
              </a:rPr>
              <a:t>(fd</a:t>
            </a:r>
            <a:r>
              <a:rPr lang="en-US" altLang="zh-CN" sz="1600">
                <a:solidFill>
                  <a:srgbClr val="CC7832"/>
                </a:solidFill>
                <a:effectLst/>
                <a:latin typeface="Microsoft YaHei" panose="020B0503020204020204" pitchFamily="34" charset="-122"/>
                <a:ea typeface="Microsoft YaHei" panose="020B0503020204020204" pitchFamily="34" charset="-122"/>
              </a:rPr>
              <a:t>, </a:t>
            </a:r>
            <a:r>
              <a:rPr lang="en-US" altLang="zh-CN" sz="1600">
                <a:latin typeface="Microsoft YaHei" panose="020B0503020204020204" pitchFamily="34" charset="-122"/>
                <a:ea typeface="Microsoft YaHei" panose="020B0503020204020204" pitchFamily="34" charset="-122"/>
              </a:rPr>
              <a:t>events</a:t>
            </a:r>
            <a:r>
              <a:rPr lang="en-US" altLang="zh-CN" sz="1600">
                <a:solidFill>
                  <a:srgbClr val="CC7832"/>
                </a:solidFill>
                <a:effectLst/>
                <a:latin typeface="Microsoft YaHei" panose="020B0503020204020204" pitchFamily="34" charset="-122"/>
                <a:ea typeface="Microsoft YaHei" panose="020B0503020204020204" pitchFamily="34" charset="-122"/>
              </a:rPr>
              <a:t>, </a:t>
            </a:r>
            <a:r>
              <a:rPr lang="en-US" altLang="zh-CN" sz="1600">
                <a:latin typeface="Microsoft YaHei" panose="020B0503020204020204" pitchFamily="34" charset="-122"/>
                <a:ea typeface="Microsoft YaHei" panose="020B0503020204020204" pitchFamily="34" charset="-122"/>
              </a:rPr>
              <a:t>data)</a:t>
            </a:r>
            <a:r>
              <a:rPr lang="en-US" altLang="zh-CN" sz="1600">
                <a:solidFill>
                  <a:srgbClr val="CC7832"/>
                </a:solidFill>
                <a:effectLst/>
                <a:latin typeface="Microsoft YaHei" panose="020B0503020204020204" pitchFamily="34" charset="-122"/>
                <a:ea typeface="Microsoft YaHei" panose="020B0503020204020204" pitchFamily="34" charset="-122"/>
              </a:rPr>
              <a:t>;</a:t>
            </a:r>
            <a:br>
              <a:rPr lang="en-US" altLang="zh-CN" sz="1600">
                <a:solidFill>
                  <a:srgbClr val="CC7832"/>
                </a:solidFill>
                <a:effectLst/>
                <a:latin typeface="Microsoft YaHei" panose="020B0503020204020204" pitchFamily="34" charset="-122"/>
                <a:ea typeface="Microsoft YaHei" panose="020B0503020204020204" pitchFamily="34" charset="-122"/>
              </a:rPr>
            </a:br>
            <a:r>
              <a:rPr lang="en-US" altLang="zh-CN" sz="1600">
                <a:solidFill>
                  <a:srgbClr val="CC7832"/>
                </a:solidFill>
                <a:effectLst/>
                <a:latin typeface="Microsoft YaHei" panose="020B0503020204020204" pitchFamily="34" charset="-122"/>
                <a:ea typeface="Microsoft YaHei" panose="020B0503020204020204" pitchFamily="34" charset="-122"/>
              </a:rPr>
              <a:t>            if </a:t>
            </a:r>
            <a:r>
              <a:rPr lang="en-US" altLang="zh-CN" sz="1600">
                <a:latin typeface="Microsoft YaHei" panose="020B0503020204020204" pitchFamily="34" charset="-122"/>
                <a:ea typeface="Microsoft YaHei" panose="020B0503020204020204" pitchFamily="34" charset="-122"/>
              </a:rPr>
              <a:t>(callbackResult == </a:t>
            </a:r>
            <a:r>
              <a:rPr lang="en-US" altLang="zh-CN" sz="1600">
                <a:solidFill>
                  <a:srgbClr val="6897BB"/>
                </a:solidFill>
                <a:effectLst/>
                <a:latin typeface="Microsoft YaHei" panose="020B0503020204020204" pitchFamily="34" charset="-122"/>
                <a:ea typeface="Microsoft YaHei" panose="020B0503020204020204" pitchFamily="34" charset="-122"/>
              </a:rPr>
              <a:t>0</a:t>
            </a:r>
            <a:r>
              <a:rPr lang="en-US" altLang="zh-CN" sz="1600">
                <a:latin typeface="Microsoft YaHei" panose="020B0503020204020204" pitchFamily="34" charset="-122"/>
                <a:ea typeface="Microsoft YaHei" panose="020B0503020204020204" pitchFamily="34" charset="-122"/>
              </a:rPr>
              <a:t>) {</a:t>
            </a:r>
            <a:br>
              <a:rPr lang="en-US" altLang="zh-CN" sz="1600">
                <a:latin typeface="Microsoft YaHei" panose="020B0503020204020204" pitchFamily="34" charset="-122"/>
                <a:ea typeface="Microsoft YaHei" panose="020B0503020204020204" pitchFamily="34" charset="-122"/>
              </a:rPr>
            </a:br>
            <a:r>
              <a:rPr lang="en-US" altLang="zh-CN" sz="1600">
                <a:latin typeface="Microsoft YaHei" panose="020B0503020204020204" pitchFamily="34" charset="-122"/>
                <a:ea typeface="Microsoft YaHei" panose="020B0503020204020204" pitchFamily="34" charset="-122"/>
              </a:rPr>
              <a:t>                removeFd(fd</a:t>
            </a:r>
            <a:r>
              <a:rPr lang="en-US" altLang="zh-CN" sz="1600">
                <a:solidFill>
                  <a:srgbClr val="CC7832"/>
                </a:solidFill>
                <a:effectLst/>
                <a:latin typeface="Microsoft YaHei" panose="020B0503020204020204" pitchFamily="34" charset="-122"/>
                <a:ea typeface="Microsoft YaHei" panose="020B0503020204020204" pitchFamily="34" charset="-122"/>
              </a:rPr>
              <a:t>, </a:t>
            </a:r>
            <a:r>
              <a:rPr lang="en-US" altLang="zh-CN" sz="1600">
                <a:latin typeface="Microsoft YaHei" panose="020B0503020204020204" pitchFamily="34" charset="-122"/>
                <a:ea typeface="Microsoft YaHei" panose="020B0503020204020204" pitchFamily="34" charset="-122"/>
              </a:rPr>
              <a:t>response.request.seq)</a:t>
            </a:r>
            <a:r>
              <a:rPr lang="en-US" altLang="zh-CN" sz="1600">
                <a:solidFill>
                  <a:srgbClr val="CC7832"/>
                </a:solidFill>
                <a:effectLst/>
                <a:latin typeface="Microsoft YaHei" panose="020B0503020204020204" pitchFamily="34" charset="-122"/>
                <a:ea typeface="Microsoft YaHei" panose="020B0503020204020204" pitchFamily="34" charset="-122"/>
              </a:rPr>
              <a:t>;</a:t>
            </a:r>
            <a:br>
              <a:rPr lang="en-US" altLang="zh-CN" sz="1600">
                <a:solidFill>
                  <a:srgbClr val="CC7832"/>
                </a:solidFill>
                <a:effectLst/>
                <a:latin typeface="Microsoft YaHei" panose="020B0503020204020204" pitchFamily="34" charset="-122"/>
                <a:ea typeface="Microsoft YaHei" panose="020B0503020204020204" pitchFamily="34" charset="-122"/>
              </a:rPr>
            </a:br>
            <a:r>
              <a:rPr lang="en-US" altLang="zh-CN" sz="1600">
                <a:solidFill>
                  <a:srgbClr val="CC7832"/>
                </a:solidFill>
                <a:effectLst/>
                <a:latin typeface="Microsoft YaHei" panose="020B0503020204020204" pitchFamily="34" charset="-122"/>
                <a:ea typeface="Microsoft YaHei" panose="020B0503020204020204" pitchFamily="34" charset="-122"/>
              </a:rPr>
              <a:t>            </a:t>
            </a:r>
            <a:r>
              <a:rPr lang="en-US" altLang="zh-CN" sz="1600">
                <a:latin typeface="Microsoft YaHei" panose="020B0503020204020204" pitchFamily="34" charset="-122"/>
                <a:ea typeface="Microsoft YaHei" panose="020B0503020204020204" pitchFamily="34" charset="-122"/>
              </a:rPr>
              <a:t>}</a:t>
            </a:r>
            <a:br>
              <a:rPr lang="en-US" altLang="zh-CN" sz="1600">
                <a:latin typeface="Microsoft YaHei" panose="020B0503020204020204" pitchFamily="34" charset="-122"/>
                <a:ea typeface="Microsoft YaHei" panose="020B0503020204020204" pitchFamily="34" charset="-122"/>
              </a:rPr>
            </a:br>
            <a:r>
              <a:rPr lang="en-US" altLang="zh-CN" sz="1600">
                <a:latin typeface="Microsoft YaHei" panose="020B0503020204020204" pitchFamily="34" charset="-122"/>
                <a:ea typeface="Microsoft YaHei" panose="020B0503020204020204" pitchFamily="34" charset="-122"/>
              </a:rPr>
              <a:t>            response.request.callback.clear()</a:t>
            </a:r>
            <a:r>
              <a:rPr lang="en-US" altLang="zh-CN" sz="1600">
                <a:solidFill>
                  <a:srgbClr val="CC7832"/>
                </a:solidFill>
                <a:effectLst/>
                <a:latin typeface="Microsoft YaHei" panose="020B0503020204020204" pitchFamily="34" charset="-122"/>
                <a:ea typeface="Microsoft YaHei" panose="020B0503020204020204" pitchFamily="34" charset="-122"/>
              </a:rPr>
              <a:t>;</a:t>
            </a:r>
            <a:br>
              <a:rPr lang="en-US" altLang="zh-CN" sz="1600">
                <a:solidFill>
                  <a:srgbClr val="CC7832"/>
                </a:solidFill>
                <a:effectLst/>
                <a:latin typeface="Microsoft YaHei" panose="020B0503020204020204" pitchFamily="34" charset="-122"/>
                <a:ea typeface="Microsoft YaHei" panose="020B0503020204020204" pitchFamily="34" charset="-122"/>
              </a:rPr>
            </a:br>
            <a:r>
              <a:rPr lang="en-US" altLang="zh-CN" sz="1600">
                <a:solidFill>
                  <a:srgbClr val="CC7832"/>
                </a:solidFill>
                <a:effectLst/>
                <a:latin typeface="Microsoft YaHei" panose="020B0503020204020204" pitchFamily="34" charset="-122"/>
                <a:ea typeface="Microsoft YaHei" panose="020B0503020204020204" pitchFamily="34" charset="-122"/>
              </a:rPr>
              <a:t>            </a:t>
            </a:r>
            <a:r>
              <a:rPr lang="en-US" altLang="zh-CN" sz="1600">
                <a:latin typeface="Microsoft YaHei" panose="020B0503020204020204" pitchFamily="34" charset="-122"/>
                <a:ea typeface="Microsoft YaHei" panose="020B0503020204020204" pitchFamily="34" charset="-122"/>
              </a:rPr>
              <a:t>result = POLL_CALLBACK</a:t>
            </a:r>
            <a:r>
              <a:rPr lang="en-US" altLang="zh-CN" sz="1600">
                <a:solidFill>
                  <a:srgbClr val="CC7832"/>
                </a:solidFill>
                <a:effectLst/>
                <a:latin typeface="Microsoft YaHei" panose="020B0503020204020204" pitchFamily="34" charset="-122"/>
                <a:ea typeface="Microsoft YaHei" panose="020B0503020204020204" pitchFamily="34" charset="-122"/>
              </a:rPr>
              <a:t>;</a:t>
            </a:r>
            <a:br>
              <a:rPr lang="en-US" altLang="zh-CN" sz="1600">
                <a:latin typeface="Microsoft YaHei" panose="020B0503020204020204" pitchFamily="34" charset="-122"/>
                <a:ea typeface="Microsoft YaHei" panose="020B0503020204020204" pitchFamily="34" charset="-122"/>
              </a:rPr>
            </a:br>
            <a:r>
              <a:rPr lang="en-US" altLang="zh-CN" sz="1600">
                <a:latin typeface="Microsoft YaHei" panose="020B0503020204020204" pitchFamily="34" charset="-122"/>
                <a:ea typeface="Microsoft YaHei" panose="020B0503020204020204" pitchFamily="34" charset="-122"/>
              </a:rPr>
              <a:t>    }</a:t>
            </a:r>
            <a:br>
              <a:rPr lang="en-US" altLang="zh-CN" sz="1600">
                <a:latin typeface="Microsoft YaHei" panose="020B0503020204020204" pitchFamily="34" charset="-122"/>
                <a:ea typeface="Microsoft YaHei" panose="020B0503020204020204" pitchFamily="34" charset="-122"/>
              </a:rPr>
            </a:br>
            <a:r>
              <a:rPr lang="en-US" altLang="zh-CN" sz="1600">
                <a:latin typeface="Microsoft YaHei" panose="020B0503020204020204" pitchFamily="34" charset="-122"/>
                <a:ea typeface="Microsoft YaHei" panose="020B0503020204020204" pitchFamily="34" charset="-122"/>
              </a:rPr>
              <a:t>    </a:t>
            </a:r>
            <a:r>
              <a:rPr lang="en-US" altLang="zh-CN" sz="1600">
                <a:solidFill>
                  <a:srgbClr val="CC7832"/>
                </a:solidFill>
                <a:effectLst/>
                <a:latin typeface="Microsoft YaHei" panose="020B0503020204020204" pitchFamily="34" charset="-122"/>
                <a:ea typeface="Microsoft YaHei" panose="020B0503020204020204" pitchFamily="34" charset="-122"/>
              </a:rPr>
              <a:t>return </a:t>
            </a:r>
            <a:r>
              <a:rPr lang="en-US" altLang="zh-CN" sz="1600">
                <a:latin typeface="Microsoft YaHei" panose="020B0503020204020204" pitchFamily="34" charset="-122"/>
                <a:ea typeface="Microsoft YaHei" panose="020B0503020204020204" pitchFamily="34" charset="-122"/>
              </a:rPr>
              <a:t>result</a:t>
            </a:r>
            <a:r>
              <a:rPr lang="en-US" altLang="zh-CN" sz="1600">
                <a:solidFill>
                  <a:srgbClr val="CC7832"/>
                </a:solidFill>
                <a:effectLst/>
                <a:latin typeface="Microsoft YaHei" panose="020B0503020204020204" pitchFamily="34" charset="-122"/>
                <a:ea typeface="Microsoft YaHei" panose="020B0503020204020204" pitchFamily="34" charset="-122"/>
              </a:rPr>
              <a:t>;</a:t>
            </a:r>
            <a:br>
              <a:rPr lang="en-US" altLang="zh-CN" sz="1600">
                <a:solidFill>
                  <a:srgbClr val="CC7832"/>
                </a:solidFill>
                <a:effectLst/>
                <a:latin typeface="Microsoft YaHei" panose="020B0503020204020204" pitchFamily="34" charset="-122"/>
                <a:ea typeface="Microsoft YaHei" panose="020B0503020204020204" pitchFamily="34" charset="-122"/>
              </a:rPr>
            </a:br>
            <a:r>
              <a:rPr lang="en-US" altLang="zh-CN" sz="1600">
                <a:latin typeface="Microsoft YaHei" panose="020B0503020204020204" pitchFamily="34" charset="-122"/>
                <a:ea typeface="Microsoft YaHei" panose="020B0503020204020204" pitchFamily="34" charset="-122"/>
              </a:rPr>
              <a:t>}</a:t>
            </a:r>
            <a:endParaRPr lang="zh-CN" altLang="en-US" sz="160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5200520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CE22F47-CBDF-994C-B4FA-D9012D3A5E3F}"/>
              </a:ext>
            </a:extLst>
          </p:cNvPr>
          <p:cNvSpPr/>
          <p:nvPr/>
        </p:nvSpPr>
        <p:spPr>
          <a:xfrm>
            <a:off x="457200" y="229641"/>
            <a:ext cx="8229600" cy="2031325"/>
          </a:xfrm>
          <a:prstGeom prst="rect">
            <a:avLst/>
          </a:prstGeom>
          <a:ln w="22225">
            <a:solidFill>
              <a:srgbClr val="C00000"/>
            </a:solidFill>
            <a:prstDash val="dash"/>
          </a:ln>
        </p:spPr>
        <p:txBody>
          <a:bodyPr wrap="square">
            <a:spAutoFit/>
          </a:bodyPr>
          <a:lstStyle/>
          <a:p>
            <a:r>
              <a:rPr lang="en-US" altLang="zh-CN">
                <a:solidFill>
                  <a:srgbClr val="CC7832"/>
                </a:solidFill>
                <a:effectLst/>
                <a:latin typeface="Microsoft YaHei" panose="020B0503020204020204" pitchFamily="34" charset="-122"/>
                <a:ea typeface="Microsoft YaHei" panose="020B0503020204020204" pitchFamily="34" charset="-122"/>
              </a:rPr>
              <a:t>int </a:t>
            </a:r>
            <a:r>
              <a:rPr lang="en-US" altLang="zh-CN">
                <a:latin typeface="Microsoft YaHei" panose="020B0503020204020204" pitchFamily="34" charset="-122"/>
                <a:ea typeface="Microsoft YaHei" panose="020B0503020204020204" pitchFamily="34" charset="-122"/>
              </a:rPr>
              <a:t>NativeDisplayEventReceiver::handleEvent(</a:t>
            </a:r>
            <a:r>
              <a:rPr lang="en-US" altLang="zh-CN">
                <a:solidFill>
                  <a:srgbClr val="CC7832"/>
                </a:solidFill>
                <a:effectLst/>
                <a:latin typeface="Microsoft YaHei" panose="020B0503020204020204" pitchFamily="34" charset="-122"/>
                <a:ea typeface="Microsoft YaHei" panose="020B0503020204020204" pitchFamily="34" charset="-122"/>
              </a:rPr>
              <a:t>int </a:t>
            </a:r>
            <a:r>
              <a:rPr lang="en-US" altLang="zh-CN">
                <a:latin typeface="Microsoft YaHei" panose="020B0503020204020204" pitchFamily="34" charset="-122"/>
                <a:ea typeface="Microsoft YaHei" panose="020B0503020204020204" pitchFamily="34" charset="-122"/>
              </a:rPr>
              <a:t>receiveFd</a:t>
            </a:r>
            <a:r>
              <a:rPr lang="en-US" altLang="zh-CN">
                <a:solidFill>
                  <a:srgbClr val="CC7832"/>
                </a:solidFill>
                <a:effectLst/>
                <a:latin typeface="Microsoft YaHei" panose="020B0503020204020204" pitchFamily="34" charset="-122"/>
                <a:ea typeface="Microsoft YaHei" panose="020B0503020204020204" pitchFamily="34" charset="-122"/>
              </a:rPr>
              <a:t>, int </a:t>
            </a:r>
            <a:r>
              <a:rPr lang="en-US" altLang="zh-CN">
                <a:latin typeface="Microsoft YaHei" panose="020B0503020204020204" pitchFamily="34" charset="-122"/>
                <a:ea typeface="Microsoft YaHei" panose="020B0503020204020204" pitchFamily="34" charset="-122"/>
              </a:rPr>
              <a:t>events</a:t>
            </a: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effectLst/>
                <a:latin typeface="Microsoft YaHei" panose="020B0503020204020204" pitchFamily="34" charset="-122"/>
                <a:ea typeface="Microsoft YaHei" panose="020B0503020204020204" pitchFamily="34" charset="-122"/>
              </a:rPr>
              <a:t>…</a:t>
            </a:r>
            <a:r>
              <a:rPr lang="en-US" altLang="zh-CN">
                <a:latin typeface="Microsoft YaHei" panose="020B0503020204020204" pitchFamily="34" charset="-122"/>
                <a:ea typeface="Microsoft YaHei" panose="020B0503020204020204" pitchFamily="34" charset="-122"/>
              </a:rPr>
              <a:t>) {</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if </a:t>
            </a:r>
            <a:r>
              <a:rPr lang="en-US" altLang="zh-CN">
                <a:latin typeface="Microsoft YaHei" panose="020B0503020204020204" pitchFamily="34" charset="-122"/>
                <a:ea typeface="Microsoft YaHei" panose="020B0503020204020204" pitchFamily="34" charset="-122"/>
              </a:rPr>
              <a:t>(processPendingEvents(&amp;vsyncTimestamp</a:t>
            </a: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&amp;vsyncDisplayId</a:t>
            </a:r>
            <a:r>
              <a:rPr lang="en-US" altLang="zh-CN">
                <a:solidFill>
                  <a:srgbClr val="CC7832"/>
                </a:solidFill>
                <a:effectLst/>
                <a:latin typeface="Microsoft YaHei" panose="020B0503020204020204" pitchFamily="34" charset="-122"/>
                <a:ea typeface="Microsoft YaHei" panose="020B0503020204020204" pitchFamily="34" charset="-122"/>
              </a:rPr>
              <a:t>,</a:t>
            </a:r>
            <a:r>
              <a:rPr lang="zh-CN" altLang="en-US">
                <a:solidFill>
                  <a:srgbClr val="CC7832"/>
                </a:solidFill>
                <a:effectLst/>
                <a:latin typeface="Microsoft YaHei" panose="020B0503020204020204" pitchFamily="34" charset="-122"/>
                <a:ea typeface="Microsoft YaHei" panose="020B0503020204020204" pitchFamily="34" charset="-122"/>
              </a:rPr>
              <a:t> </a:t>
            </a:r>
            <a:r>
              <a:rPr lang="en-US" altLang="zh-CN">
                <a:effectLst/>
                <a:latin typeface="Microsoft YaHei" panose="020B0503020204020204" pitchFamily="34" charset="-122"/>
                <a:ea typeface="Microsoft YaHei" panose="020B0503020204020204" pitchFamily="34" charset="-122"/>
              </a:rPr>
              <a:t>…</a:t>
            </a:r>
            <a:r>
              <a:rPr lang="en-US" altLang="zh-CN">
                <a:latin typeface="Microsoft YaHei" panose="020B0503020204020204" pitchFamily="34" charset="-122"/>
                <a:ea typeface="Microsoft YaHei" panose="020B0503020204020204" pitchFamily="34" charset="-122"/>
              </a:rPr>
              <a:t>)) {</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mWaitingForVsync = </a:t>
            </a:r>
            <a:r>
              <a:rPr lang="en-US" altLang="zh-CN">
                <a:solidFill>
                  <a:srgbClr val="CC7832"/>
                </a:solidFill>
                <a:effectLst/>
                <a:latin typeface="Microsoft YaHei" panose="020B0503020204020204" pitchFamily="34" charset="-122"/>
                <a:ea typeface="Microsoft YaHei" panose="020B0503020204020204" pitchFamily="34" charset="-122"/>
              </a:rPr>
              <a:t>false;</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dispatchVsync(vsyncTimestamp</a:t>
            </a: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vsyncDisplayId</a:t>
            </a: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vsyncCount)</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a:t>
            </a:r>
            <a:r>
              <a:rPr lang="en-US" altLang="zh-CN">
                <a:solidFill>
                  <a:srgbClr val="CC7832"/>
                </a:solidFill>
                <a:effectLst/>
                <a:latin typeface="Microsoft YaHei" panose="020B0503020204020204" pitchFamily="34" charset="-122"/>
                <a:ea typeface="Microsoft YaHei" panose="020B0503020204020204" pitchFamily="34" charset="-122"/>
              </a:rPr>
              <a:t>return </a:t>
            </a:r>
            <a:r>
              <a:rPr lang="en-US" altLang="zh-CN">
                <a:solidFill>
                  <a:srgbClr val="6897BB"/>
                </a:solidFill>
                <a:effectLst/>
                <a:latin typeface="Microsoft YaHei" panose="020B0503020204020204" pitchFamily="34" charset="-122"/>
                <a:ea typeface="Microsoft YaHei" panose="020B0503020204020204" pitchFamily="34" charset="-122"/>
              </a:rPr>
              <a:t>1</a:t>
            </a:r>
            <a:r>
              <a:rPr lang="en-US" altLang="zh-CN">
                <a:solidFill>
                  <a:srgbClr val="CC7832"/>
                </a:solidFill>
                <a:effectLst/>
                <a:latin typeface="Microsoft YaHei" panose="020B0503020204020204" pitchFamily="34" charset="-122"/>
                <a:ea typeface="Microsoft YaHei" panose="020B0503020204020204" pitchFamily="34" charset="-122"/>
              </a:rPr>
              <a:t>; </a:t>
            </a:r>
            <a:br>
              <a:rPr lang="en-US" altLang="zh-CN">
                <a:solidFill>
                  <a:srgbClr val="808080"/>
                </a:solidFill>
                <a:effectLst/>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a:t>
            </a:r>
            <a:endParaRPr lang="zh-CN" altLang="en-US">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B0F6CE61-0582-1546-A4A4-D12D14FF194A}"/>
              </a:ext>
            </a:extLst>
          </p:cNvPr>
          <p:cNvSpPr/>
          <p:nvPr/>
        </p:nvSpPr>
        <p:spPr>
          <a:xfrm>
            <a:off x="457200" y="2542869"/>
            <a:ext cx="8229599" cy="1200329"/>
          </a:xfrm>
          <a:prstGeom prst="rect">
            <a:avLst/>
          </a:prstGeom>
          <a:ln w="22225">
            <a:solidFill>
              <a:srgbClr val="C00000"/>
            </a:solidFill>
            <a:prstDash val="dash"/>
          </a:ln>
        </p:spPr>
        <p:txBody>
          <a:bodyPr wrap="square">
            <a:spAutoFit/>
          </a:bodyPr>
          <a:lstStyle/>
          <a:p>
            <a:r>
              <a:rPr lang="en-US" altLang="zh-CN">
                <a:solidFill>
                  <a:srgbClr val="CC7832"/>
                </a:solidFill>
                <a:effectLst/>
                <a:latin typeface="Microsoft YaHei" panose="020B0503020204020204" pitchFamily="34" charset="-122"/>
                <a:ea typeface="Microsoft YaHei" panose="020B0503020204020204" pitchFamily="34" charset="-122"/>
              </a:rPr>
              <a:t>void </a:t>
            </a:r>
            <a:r>
              <a:rPr lang="en-US" altLang="zh-CN">
                <a:latin typeface="Microsoft YaHei" panose="020B0503020204020204" pitchFamily="34" charset="-122"/>
                <a:ea typeface="Microsoft YaHei" panose="020B0503020204020204" pitchFamily="34" charset="-122"/>
              </a:rPr>
              <a:t>NativeDisplayEventReceiver::dispatchVsync(nsecs_t timestamp</a:t>
            </a:r>
            <a:r>
              <a:rPr lang="en-US" altLang="zh-CN">
                <a:solidFill>
                  <a:srgbClr val="CC7832"/>
                </a:solidFill>
                <a:effectLst/>
                <a:latin typeface="Microsoft YaHei" panose="020B0503020204020204" pitchFamily="34" charset="-122"/>
                <a:ea typeface="Microsoft YaHei" panose="020B0503020204020204" pitchFamily="34" charset="-122"/>
              </a:rPr>
              <a:t>,</a:t>
            </a:r>
            <a:r>
              <a:rPr lang="zh-CN" altLang="en-US">
                <a:solidFill>
                  <a:srgbClr val="CC7832"/>
                </a:solidFill>
                <a:effectLst/>
                <a:latin typeface="Microsoft YaHei" panose="020B0503020204020204" pitchFamily="34" charset="-122"/>
                <a:ea typeface="Microsoft YaHei" panose="020B0503020204020204" pitchFamily="34" charset="-122"/>
              </a:rPr>
              <a:t> </a:t>
            </a:r>
            <a:r>
              <a:rPr lang="en-US" altLang="zh-CN">
                <a:effectLst/>
                <a:latin typeface="Microsoft YaHei" panose="020B0503020204020204" pitchFamily="34" charset="-122"/>
                <a:ea typeface="Microsoft YaHei" panose="020B0503020204020204" pitchFamily="34" charset="-122"/>
              </a:rPr>
              <a:t>…</a:t>
            </a:r>
            <a:r>
              <a:rPr lang="en-US" altLang="zh-CN">
                <a:latin typeface="Microsoft YaHei" panose="020B0503020204020204" pitchFamily="34" charset="-122"/>
                <a:ea typeface="Microsoft YaHei" panose="020B0503020204020204" pitchFamily="34" charset="-122"/>
              </a:rPr>
              <a:t>) {</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env-&gt;CallVoidMethod(receiverObj.get()</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gDisplayEventReceiverClassInfo.dispatchVsync</a:t>
            </a: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timestamp</a:t>
            </a: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effectLst/>
                <a:latin typeface="Microsoft YaHei" panose="020B0503020204020204" pitchFamily="34" charset="-122"/>
                <a:ea typeface="Microsoft YaHei" panose="020B0503020204020204" pitchFamily="34" charset="-122"/>
              </a:rPr>
              <a:t>…</a:t>
            </a:r>
            <a:r>
              <a:rPr lang="en-US" altLang="zh-CN">
                <a:latin typeface="Microsoft YaHei" panose="020B0503020204020204" pitchFamily="34" charset="-122"/>
                <a:ea typeface="Microsoft YaHei" panose="020B0503020204020204" pitchFamily="34" charset="-122"/>
              </a:rPr>
              <a:t>)</a:t>
            </a:r>
            <a:r>
              <a:rPr lang="en-US" altLang="zh-CN">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a:t>
            </a:r>
            <a:endParaRPr lang="zh-CN" altLang="en-US">
              <a:latin typeface="Microsoft YaHei" panose="020B0503020204020204" pitchFamily="34" charset="-122"/>
              <a:ea typeface="Microsoft YaHei" panose="020B0503020204020204" pitchFamily="34" charset="-122"/>
            </a:endParaRPr>
          </a:p>
        </p:txBody>
      </p:sp>
      <p:cxnSp>
        <p:nvCxnSpPr>
          <p:cNvPr id="7" name="直线箭头连接符 6">
            <a:extLst>
              <a:ext uri="{FF2B5EF4-FFF2-40B4-BE49-F238E27FC236}">
                <a16:creationId xmlns:a16="http://schemas.microsoft.com/office/drawing/2014/main" id="{D654DFEE-5546-8B4D-B2DD-991D75937B7B}"/>
              </a:ext>
            </a:extLst>
          </p:cNvPr>
          <p:cNvCxnSpPr>
            <a:cxnSpLocks/>
          </p:cNvCxnSpPr>
          <p:nvPr/>
        </p:nvCxnSpPr>
        <p:spPr>
          <a:xfrm>
            <a:off x="1917175" y="1404050"/>
            <a:ext cx="2488570" cy="1167700"/>
          </a:xfrm>
          <a:prstGeom prst="straightConnector1">
            <a:avLst/>
          </a:prstGeom>
          <a:ln w="19050">
            <a:solidFill>
              <a:schemeClr val="accent2"/>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D7E5315F-E9E2-A54B-95B6-08CE3DBA911D}"/>
              </a:ext>
            </a:extLst>
          </p:cNvPr>
          <p:cNvSpPr/>
          <p:nvPr/>
        </p:nvSpPr>
        <p:spPr>
          <a:xfrm>
            <a:off x="457200" y="4025102"/>
            <a:ext cx="8346558" cy="923330"/>
          </a:xfrm>
          <a:prstGeom prst="rect">
            <a:avLst/>
          </a:prstGeom>
          <a:ln w="22225">
            <a:solidFill>
              <a:srgbClr val="C00000"/>
            </a:solidFill>
            <a:prstDash val="dash"/>
          </a:ln>
        </p:spPr>
        <p:txBody>
          <a:bodyPr wrap="square">
            <a:spAutoFit/>
          </a:bodyPr>
          <a:lstStyle/>
          <a:p>
            <a:r>
              <a:rPr lang="en-US" altLang="zh-CN">
                <a:solidFill>
                  <a:srgbClr val="CC7832"/>
                </a:solidFill>
                <a:effectLst/>
                <a:latin typeface="Microsoft YaHei" panose="020B0503020204020204" pitchFamily="34" charset="-122"/>
                <a:ea typeface="Microsoft YaHei" panose="020B0503020204020204" pitchFamily="34" charset="-122"/>
              </a:rPr>
              <a:t>void </a:t>
            </a:r>
            <a:r>
              <a:rPr lang="en-US" altLang="zh-CN">
                <a:solidFill>
                  <a:srgbClr val="FFC66D"/>
                </a:solidFill>
                <a:effectLst/>
                <a:latin typeface="Microsoft YaHei" panose="020B0503020204020204" pitchFamily="34" charset="-122"/>
                <a:ea typeface="Microsoft YaHei" panose="020B0503020204020204" pitchFamily="34" charset="-122"/>
              </a:rPr>
              <a:t>dispatchVsync</a:t>
            </a:r>
            <a:r>
              <a:rPr lang="en-US" altLang="zh-CN">
                <a:latin typeface="Microsoft YaHei" panose="020B0503020204020204" pitchFamily="34" charset="-122"/>
                <a:ea typeface="Microsoft YaHei" panose="020B0503020204020204" pitchFamily="34" charset="-122"/>
              </a:rPr>
              <a:t>(</a:t>
            </a:r>
            <a:r>
              <a:rPr lang="en-US" altLang="zh-CN">
                <a:solidFill>
                  <a:srgbClr val="CC7832"/>
                </a:solidFill>
                <a:effectLst/>
                <a:latin typeface="Microsoft YaHei" panose="020B0503020204020204" pitchFamily="34" charset="-122"/>
                <a:ea typeface="Microsoft YaHei" panose="020B0503020204020204" pitchFamily="34" charset="-122"/>
              </a:rPr>
              <a:t>long </a:t>
            </a:r>
            <a:r>
              <a:rPr lang="en-US" altLang="zh-CN">
                <a:latin typeface="Microsoft YaHei" panose="020B0503020204020204" pitchFamily="34" charset="-122"/>
                <a:ea typeface="Microsoft YaHei" panose="020B0503020204020204" pitchFamily="34" charset="-122"/>
              </a:rPr>
              <a:t>timestampNanos</a:t>
            </a:r>
            <a:r>
              <a:rPr lang="en-US" altLang="zh-CN">
                <a:solidFill>
                  <a:srgbClr val="CC7832"/>
                </a:solidFill>
                <a:effectLst/>
                <a:latin typeface="Microsoft YaHei" panose="020B0503020204020204" pitchFamily="34" charset="-122"/>
                <a:ea typeface="Microsoft YaHei" panose="020B0503020204020204" pitchFamily="34" charset="-122"/>
              </a:rPr>
              <a:t>, int </a:t>
            </a:r>
            <a:r>
              <a:rPr lang="en-US" altLang="zh-CN">
                <a:latin typeface="Microsoft YaHei" panose="020B0503020204020204" pitchFamily="34" charset="-122"/>
                <a:ea typeface="Microsoft YaHei" panose="020B0503020204020204" pitchFamily="34" charset="-122"/>
              </a:rPr>
              <a:t>builtInDisplayId</a:t>
            </a:r>
            <a:r>
              <a:rPr lang="en-US" altLang="zh-CN">
                <a:solidFill>
                  <a:srgbClr val="CC7832"/>
                </a:solidFill>
                <a:effectLst/>
                <a:latin typeface="Microsoft YaHei" panose="020B0503020204020204" pitchFamily="34" charset="-122"/>
                <a:ea typeface="Microsoft YaHei" panose="020B0503020204020204" pitchFamily="34" charset="-122"/>
              </a:rPr>
              <a:t>, int </a:t>
            </a:r>
            <a:r>
              <a:rPr lang="en-US" altLang="zh-CN">
                <a:latin typeface="Microsoft YaHei" panose="020B0503020204020204" pitchFamily="34" charset="-122"/>
                <a:ea typeface="Microsoft YaHei" panose="020B0503020204020204" pitchFamily="34" charset="-122"/>
              </a:rPr>
              <a:t>frame)</a:t>
            </a:r>
            <a:r>
              <a:rPr lang="zh-CN" altLang="en-US">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onVsync(timestampNanos</a:t>
            </a: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builtInDisplayId</a:t>
            </a: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frame)</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a:t>
            </a:r>
            <a:endParaRPr lang="zh-CN" altLang="en-US">
              <a:latin typeface="Microsoft YaHei" panose="020B0503020204020204" pitchFamily="34" charset="-122"/>
              <a:ea typeface="Microsoft YaHei" panose="020B0503020204020204" pitchFamily="34" charset="-122"/>
            </a:endParaRPr>
          </a:p>
        </p:txBody>
      </p:sp>
      <p:cxnSp>
        <p:nvCxnSpPr>
          <p:cNvPr id="8" name="直线箭头连接符 7">
            <a:extLst>
              <a:ext uri="{FF2B5EF4-FFF2-40B4-BE49-F238E27FC236}">
                <a16:creationId xmlns:a16="http://schemas.microsoft.com/office/drawing/2014/main" id="{8FFBFB23-8E7F-6B4E-9760-0BCE0D0AD75E}"/>
              </a:ext>
            </a:extLst>
          </p:cNvPr>
          <p:cNvCxnSpPr/>
          <p:nvPr/>
        </p:nvCxnSpPr>
        <p:spPr>
          <a:xfrm flipH="1">
            <a:off x="2268187" y="3143033"/>
            <a:ext cx="534390" cy="882069"/>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3946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9BC3C0B-0D03-304A-A8D9-1C34A1B0F441}"/>
              </a:ext>
            </a:extLst>
          </p:cNvPr>
          <p:cNvSpPr/>
          <p:nvPr/>
        </p:nvSpPr>
        <p:spPr>
          <a:xfrm>
            <a:off x="1570204" y="2586312"/>
            <a:ext cx="1755360" cy="16472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000">
                <a:latin typeface="Microsoft YaHei" panose="020B0503020204020204" pitchFamily="34" charset="-122"/>
                <a:ea typeface="Microsoft YaHei" panose="020B0503020204020204" pitchFamily="34" charset="-122"/>
              </a:rPr>
              <a:t>应用</a:t>
            </a:r>
          </a:p>
        </p:txBody>
      </p:sp>
      <p:sp>
        <p:nvSpPr>
          <p:cNvPr id="6" name="矩形 5">
            <a:extLst>
              <a:ext uri="{FF2B5EF4-FFF2-40B4-BE49-F238E27FC236}">
                <a16:creationId xmlns:a16="http://schemas.microsoft.com/office/drawing/2014/main" id="{1A706C61-E538-6B47-B34C-534E24C4103B}"/>
              </a:ext>
            </a:extLst>
          </p:cNvPr>
          <p:cNvSpPr/>
          <p:nvPr/>
        </p:nvSpPr>
        <p:spPr>
          <a:xfrm>
            <a:off x="1570202" y="909913"/>
            <a:ext cx="6003596" cy="970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000">
                <a:latin typeface="Microsoft YaHei" panose="020B0503020204020204" pitchFamily="34" charset="-122"/>
                <a:ea typeface="Microsoft YaHei" panose="020B0503020204020204" pitchFamily="34" charset="-122"/>
              </a:rPr>
              <a:t>屏幕</a:t>
            </a:r>
          </a:p>
        </p:txBody>
      </p:sp>
      <p:sp>
        <p:nvSpPr>
          <p:cNvPr id="7" name="矩形 6">
            <a:extLst>
              <a:ext uri="{FF2B5EF4-FFF2-40B4-BE49-F238E27FC236}">
                <a16:creationId xmlns:a16="http://schemas.microsoft.com/office/drawing/2014/main" id="{AE09FEBF-1A44-EB4A-900B-4468CD8167A4}"/>
              </a:ext>
            </a:extLst>
          </p:cNvPr>
          <p:cNvSpPr/>
          <p:nvPr/>
        </p:nvSpPr>
        <p:spPr>
          <a:xfrm>
            <a:off x="5818438" y="2586312"/>
            <a:ext cx="1755360" cy="16472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000">
                <a:latin typeface="Microsoft YaHei" panose="020B0503020204020204" pitchFamily="34" charset="-122"/>
                <a:ea typeface="Microsoft YaHei" panose="020B0503020204020204" pitchFamily="34" charset="-122"/>
              </a:rPr>
              <a:t>系统服务</a:t>
            </a:r>
          </a:p>
        </p:txBody>
      </p:sp>
      <p:cxnSp>
        <p:nvCxnSpPr>
          <p:cNvPr id="9" name="直线箭头连接符 8">
            <a:extLst>
              <a:ext uri="{FF2B5EF4-FFF2-40B4-BE49-F238E27FC236}">
                <a16:creationId xmlns:a16="http://schemas.microsoft.com/office/drawing/2014/main" id="{5857E7D0-A05B-B34D-90E4-E7902844A5F8}"/>
              </a:ext>
            </a:extLst>
          </p:cNvPr>
          <p:cNvCxnSpPr/>
          <p:nvPr/>
        </p:nvCxnSpPr>
        <p:spPr>
          <a:xfrm>
            <a:off x="3399995" y="2872627"/>
            <a:ext cx="2349795" cy="0"/>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5325A762-CEDD-0348-8BC2-E6396D7F789E}"/>
              </a:ext>
            </a:extLst>
          </p:cNvPr>
          <p:cNvSpPr txBox="1"/>
          <p:nvPr/>
        </p:nvSpPr>
        <p:spPr>
          <a:xfrm>
            <a:off x="3878454" y="2457955"/>
            <a:ext cx="1439818" cy="400110"/>
          </a:xfrm>
          <a:prstGeom prst="rect">
            <a:avLst/>
          </a:prstGeom>
          <a:noFill/>
        </p:spPr>
        <p:txBody>
          <a:bodyPr wrap="none" rtlCol="0">
            <a:spAutoFit/>
          </a:bodyPr>
          <a:lstStyle/>
          <a:p>
            <a:r>
              <a:rPr kumimoji="1" lang="zh-CN" altLang="en-US" sz="2000">
                <a:latin typeface="Microsoft YaHei" panose="020B0503020204020204" pitchFamily="34" charset="-122"/>
                <a:ea typeface="Microsoft YaHei" panose="020B0503020204020204" pitchFamily="34" charset="-122"/>
              </a:rPr>
              <a:t>申请</a:t>
            </a:r>
            <a:r>
              <a:rPr kumimoji="1" lang="en-US" altLang="zh-CN" sz="2000">
                <a:latin typeface="Microsoft YaHei" panose="020B0503020204020204" pitchFamily="34" charset="-122"/>
                <a:ea typeface="Microsoft YaHei" panose="020B0503020204020204" pitchFamily="34" charset="-122"/>
              </a:rPr>
              <a:t>buffer</a:t>
            </a:r>
            <a:endParaRPr kumimoji="1" lang="zh-CN" altLang="en-US" sz="2000">
              <a:latin typeface="Microsoft YaHei" panose="020B0503020204020204" pitchFamily="34" charset="-122"/>
              <a:ea typeface="Microsoft YaHei" panose="020B0503020204020204" pitchFamily="34" charset="-122"/>
            </a:endParaRPr>
          </a:p>
        </p:txBody>
      </p:sp>
      <p:cxnSp>
        <p:nvCxnSpPr>
          <p:cNvPr id="12" name="直线箭头连接符 11">
            <a:extLst>
              <a:ext uri="{FF2B5EF4-FFF2-40B4-BE49-F238E27FC236}">
                <a16:creationId xmlns:a16="http://schemas.microsoft.com/office/drawing/2014/main" id="{E62CA2B9-F116-C94B-9B82-00FF020B5E7D}"/>
              </a:ext>
            </a:extLst>
          </p:cNvPr>
          <p:cNvCxnSpPr/>
          <p:nvPr/>
        </p:nvCxnSpPr>
        <p:spPr>
          <a:xfrm>
            <a:off x="3383579" y="3375901"/>
            <a:ext cx="2349795" cy="0"/>
          </a:xfrm>
          <a:prstGeom prst="straightConnector1">
            <a:avLst/>
          </a:prstGeom>
          <a:ln w="19050">
            <a:solidFill>
              <a:schemeClr val="accent2"/>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94544320-86A1-0A4D-84D3-1728A84C12A3}"/>
              </a:ext>
            </a:extLst>
          </p:cNvPr>
          <p:cNvSpPr txBox="1"/>
          <p:nvPr/>
        </p:nvSpPr>
        <p:spPr>
          <a:xfrm>
            <a:off x="3899717" y="2957682"/>
            <a:ext cx="1439818" cy="400110"/>
          </a:xfrm>
          <a:prstGeom prst="rect">
            <a:avLst/>
          </a:prstGeom>
          <a:noFill/>
        </p:spPr>
        <p:txBody>
          <a:bodyPr wrap="none" rtlCol="0">
            <a:spAutoFit/>
          </a:bodyPr>
          <a:lstStyle/>
          <a:p>
            <a:r>
              <a:rPr kumimoji="1" lang="zh-CN" altLang="en-US" sz="2000">
                <a:latin typeface="Microsoft YaHei" panose="020B0503020204020204" pitchFamily="34" charset="-122"/>
                <a:ea typeface="Microsoft YaHei" panose="020B0503020204020204" pitchFamily="34" charset="-122"/>
              </a:rPr>
              <a:t>返回</a:t>
            </a:r>
            <a:r>
              <a:rPr kumimoji="1" lang="en-US" altLang="zh-CN" sz="2000">
                <a:latin typeface="Microsoft YaHei" panose="020B0503020204020204" pitchFamily="34" charset="-122"/>
                <a:ea typeface="Microsoft YaHei" panose="020B0503020204020204" pitchFamily="34" charset="-122"/>
              </a:rPr>
              <a:t>buffer</a:t>
            </a:r>
            <a:endParaRPr kumimoji="1" lang="zh-CN" altLang="en-US" sz="2000">
              <a:latin typeface="Microsoft YaHei" panose="020B0503020204020204" pitchFamily="34" charset="-122"/>
              <a:ea typeface="Microsoft YaHei" panose="020B0503020204020204" pitchFamily="34" charset="-122"/>
            </a:endParaRPr>
          </a:p>
        </p:txBody>
      </p:sp>
      <p:cxnSp>
        <p:nvCxnSpPr>
          <p:cNvPr id="16" name="直线箭头连接符 15">
            <a:extLst>
              <a:ext uri="{FF2B5EF4-FFF2-40B4-BE49-F238E27FC236}">
                <a16:creationId xmlns:a16="http://schemas.microsoft.com/office/drawing/2014/main" id="{1B08D193-7BBA-604D-8F2E-9D9FE1C9819D}"/>
              </a:ext>
            </a:extLst>
          </p:cNvPr>
          <p:cNvCxnSpPr/>
          <p:nvPr/>
        </p:nvCxnSpPr>
        <p:spPr>
          <a:xfrm>
            <a:off x="3399995" y="3950059"/>
            <a:ext cx="2349795" cy="0"/>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522FF729-888C-D347-A1DC-C50F823B104E}"/>
              </a:ext>
            </a:extLst>
          </p:cNvPr>
          <p:cNvSpPr txBox="1"/>
          <p:nvPr/>
        </p:nvSpPr>
        <p:spPr>
          <a:xfrm>
            <a:off x="3474413" y="3531841"/>
            <a:ext cx="2209259" cy="400110"/>
          </a:xfrm>
          <a:prstGeom prst="rect">
            <a:avLst/>
          </a:prstGeom>
          <a:noFill/>
        </p:spPr>
        <p:txBody>
          <a:bodyPr wrap="none" rtlCol="0">
            <a:spAutoFit/>
          </a:bodyPr>
          <a:lstStyle/>
          <a:p>
            <a:r>
              <a:rPr kumimoji="1" lang="zh-CN" altLang="en-US" sz="2000">
                <a:latin typeface="Microsoft YaHei" panose="020B0503020204020204" pitchFamily="34" charset="-122"/>
                <a:ea typeface="Microsoft YaHei" panose="020B0503020204020204" pitchFamily="34" charset="-122"/>
              </a:rPr>
              <a:t>绘制后提交</a:t>
            </a:r>
            <a:r>
              <a:rPr kumimoji="1" lang="en-US" altLang="zh-CN" sz="2000">
                <a:latin typeface="Microsoft YaHei" panose="020B0503020204020204" pitchFamily="34" charset="-122"/>
                <a:ea typeface="Microsoft YaHei" panose="020B0503020204020204" pitchFamily="34" charset="-122"/>
              </a:rPr>
              <a:t>buffer</a:t>
            </a:r>
            <a:endParaRPr kumimoji="1" lang="zh-CN" altLang="en-US" sz="2000">
              <a:latin typeface="Microsoft YaHei" panose="020B0503020204020204" pitchFamily="34" charset="-122"/>
              <a:ea typeface="Microsoft YaHei" panose="020B0503020204020204" pitchFamily="34" charset="-122"/>
            </a:endParaRPr>
          </a:p>
        </p:txBody>
      </p:sp>
      <p:sp>
        <p:nvSpPr>
          <p:cNvPr id="20" name="上箭头 19">
            <a:extLst>
              <a:ext uri="{FF2B5EF4-FFF2-40B4-BE49-F238E27FC236}">
                <a16:creationId xmlns:a16="http://schemas.microsoft.com/office/drawing/2014/main" id="{78585D68-4D46-534D-9A6B-341271297592}"/>
              </a:ext>
            </a:extLst>
          </p:cNvPr>
          <p:cNvSpPr/>
          <p:nvPr/>
        </p:nvSpPr>
        <p:spPr>
          <a:xfrm>
            <a:off x="6525963" y="1979488"/>
            <a:ext cx="329610" cy="510366"/>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9393463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0C85CF-9618-AE49-A014-92E29A41ED1C}"/>
              </a:ext>
            </a:extLst>
          </p:cNvPr>
          <p:cNvSpPr>
            <a:spLocks noGrp="1"/>
          </p:cNvSpPr>
          <p:nvPr>
            <p:ph type="title"/>
          </p:nvPr>
        </p:nvSpPr>
        <p:spPr/>
        <p:txBody>
          <a:bodyPr>
            <a:normAutofit/>
          </a:bodyPr>
          <a:lstStyle/>
          <a:p>
            <a:pPr algn="ctr"/>
            <a:r>
              <a:rPr kumimoji="1" lang="zh-CN" altLang="en-US" sz="3000" b="1">
                <a:solidFill>
                  <a:srgbClr val="C00000"/>
                </a:solidFill>
                <a:latin typeface="Microsoft YaHei" panose="020B0503020204020204" pitchFamily="34" charset="-122"/>
                <a:ea typeface="Microsoft YaHei" panose="020B0503020204020204" pitchFamily="34" charset="-122"/>
              </a:rPr>
              <a:t>回答这几个问题？</a:t>
            </a:r>
          </a:p>
        </p:txBody>
      </p:sp>
      <p:sp>
        <p:nvSpPr>
          <p:cNvPr id="3" name="内容占位符 2">
            <a:extLst>
              <a:ext uri="{FF2B5EF4-FFF2-40B4-BE49-F238E27FC236}">
                <a16:creationId xmlns:a16="http://schemas.microsoft.com/office/drawing/2014/main" id="{FA722640-B70C-2B4C-8A84-B02129B6A196}"/>
              </a:ext>
            </a:extLst>
          </p:cNvPr>
          <p:cNvSpPr>
            <a:spLocks noGrp="1"/>
          </p:cNvSpPr>
          <p:nvPr>
            <p:ph idx="1"/>
          </p:nvPr>
        </p:nvSpPr>
        <p:spPr>
          <a:xfrm>
            <a:off x="628650" y="1369218"/>
            <a:ext cx="7886700" cy="3628083"/>
          </a:xfrm>
        </p:spPr>
        <p:txBody>
          <a:bodyPr>
            <a:normAutofit/>
          </a:bodyPr>
          <a:lstStyle/>
          <a:p>
            <a:pPr>
              <a:lnSpc>
                <a:spcPct val="180000"/>
              </a:lnSpc>
              <a:buClr>
                <a:srgbClr val="C00000"/>
              </a:buClr>
              <a:buFont typeface="Wingdings" pitchFamily="2" charset="2"/>
              <a:buChar char="u"/>
            </a:pPr>
            <a:r>
              <a:rPr kumimoji="1" lang="zh-CN" altLang="en-US" sz="2000">
                <a:latin typeface="Microsoft YaHei" panose="020B0503020204020204" pitchFamily="34" charset="-122"/>
                <a:ea typeface="Microsoft YaHei" panose="020B0503020204020204" pitchFamily="34" charset="-122"/>
              </a:rPr>
              <a:t>  丢帧一般是什么原因引起的？</a:t>
            </a:r>
            <a:endParaRPr kumimoji="1" lang="en-US" altLang="zh-CN" sz="2000">
              <a:latin typeface="Microsoft YaHei" panose="020B0503020204020204" pitchFamily="34" charset="-122"/>
              <a:ea typeface="Microsoft YaHei" panose="020B0503020204020204" pitchFamily="34" charset="-122"/>
            </a:endParaRPr>
          </a:p>
          <a:p>
            <a:pPr>
              <a:lnSpc>
                <a:spcPct val="180000"/>
              </a:lnSpc>
              <a:buClr>
                <a:srgbClr val="C00000"/>
              </a:buClr>
              <a:buFont typeface="Wingdings" pitchFamily="2" charset="2"/>
              <a:buChar char="u"/>
            </a:pPr>
            <a:r>
              <a:rPr kumimoji="1" lang="zh-CN" altLang="en-US" sz="2000">
                <a:latin typeface="Microsoft YaHei" panose="020B0503020204020204" pitchFamily="34" charset="-122"/>
                <a:ea typeface="Microsoft YaHei" panose="020B0503020204020204" pitchFamily="34" charset="-122"/>
              </a:rPr>
              <a:t>  </a:t>
            </a:r>
            <a:r>
              <a:rPr kumimoji="1" lang="en-US" altLang="zh-CN" sz="2000">
                <a:latin typeface="Microsoft YaHei" panose="020B0503020204020204" pitchFamily="34" charset="-122"/>
                <a:ea typeface="Microsoft YaHei" panose="020B0503020204020204" pitchFamily="34" charset="-122"/>
              </a:rPr>
              <a:t>Android</a:t>
            </a:r>
            <a:r>
              <a:rPr kumimoji="1" lang="zh-CN" altLang="en-US" sz="2000">
                <a:latin typeface="Microsoft YaHei" panose="020B0503020204020204" pitchFamily="34" charset="-122"/>
                <a:ea typeface="Microsoft YaHei" panose="020B0503020204020204" pitchFamily="34" charset="-122"/>
              </a:rPr>
              <a:t>刷新频率</a:t>
            </a:r>
            <a:r>
              <a:rPr kumimoji="1" lang="en-US" altLang="zh-CN" sz="2000">
                <a:latin typeface="Microsoft YaHei" panose="020B0503020204020204" pitchFamily="34" charset="-122"/>
                <a:ea typeface="Microsoft YaHei" panose="020B0503020204020204" pitchFamily="34" charset="-122"/>
              </a:rPr>
              <a:t>60</a:t>
            </a:r>
            <a:r>
              <a:rPr kumimoji="1" lang="zh-CN" altLang="en-US" sz="2000">
                <a:latin typeface="Microsoft YaHei" panose="020B0503020204020204" pitchFamily="34" charset="-122"/>
                <a:ea typeface="Microsoft YaHei" panose="020B0503020204020204" pitchFamily="34" charset="-122"/>
              </a:rPr>
              <a:t>帧</a:t>
            </a:r>
            <a:r>
              <a:rPr kumimoji="1" lang="en-US" altLang="zh-CN" sz="2000">
                <a:latin typeface="Microsoft YaHei" panose="020B0503020204020204" pitchFamily="34" charset="-122"/>
                <a:ea typeface="Microsoft YaHei" panose="020B0503020204020204" pitchFamily="34" charset="-122"/>
              </a:rPr>
              <a:t>/</a:t>
            </a:r>
            <a:r>
              <a:rPr kumimoji="1" lang="zh-CN" altLang="en-US" sz="2000">
                <a:latin typeface="Microsoft YaHei" panose="020B0503020204020204" pitchFamily="34" charset="-122"/>
                <a:ea typeface="Microsoft YaHei" panose="020B0503020204020204" pitchFamily="34" charset="-122"/>
              </a:rPr>
              <a:t>秒，每隔</a:t>
            </a:r>
            <a:r>
              <a:rPr kumimoji="1" lang="en-US" altLang="zh-CN" sz="2000">
                <a:latin typeface="Microsoft YaHei" panose="020B0503020204020204" pitchFamily="34" charset="-122"/>
                <a:ea typeface="Microsoft YaHei" panose="020B0503020204020204" pitchFamily="34" charset="-122"/>
              </a:rPr>
              <a:t>16ms</a:t>
            </a:r>
            <a:r>
              <a:rPr kumimoji="1" lang="zh-CN" altLang="en-US" sz="2000">
                <a:latin typeface="Microsoft YaHei" panose="020B0503020204020204" pitchFamily="34" charset="-122"/>
                <a:ea typeface="Microsoft YaHei" panose="020B0503020204020204" pitchFamily="34" charset="-122"/>
              </a:rPr>
              <a:t>调</a:t>
            </a:r>
            <a:r>
              <a:rPr kumimoji="1" lang="en-US" altLang="zh-CN" sz="2000">
                <a:latin typeface="Microsoft YaHei" panose="020B0503020204020204" pitchFamily="34" charset="-122"/>
                <a:ea typeface="Microsoft YaHei" panose="020B0503020204020204" pitchFamily="34" charset="-122"/>
              </a:rPr>
              <a:t>onDraw</a:t>
            </a:r>
            <a:r>
              <a:rPr kumimoji="1" lang="zh-CN" altLang="en-US" sz="2000">
                <a:latin typeface="Microsoft YaHei" panose="020B0503020204020204" pitchFamily="34" charset="-122"/>
                <a:ea typeface="Microsoft YaHei" panose="020B0503020204020204" pitchFamily="34" charset="-122"/>
              </a:rPr>
              <a:t>绘制一次？</a:t>
            </a:r>
            <a:endParaRPr kumimoji="1" lang="en-US" altLang="zh-CN" sz="2000">
              <a:latin typeface="Microsoft YaHei" panose="020B0503020204020204" pitchFamily="34" charset="-122"/>
              <a:ea typeface="Microsoft YaHei" panose="020B0503020204020204" pitchFamily="34" charset="-122"/>
            </a:endParaRPr>
          </a:p>
          <a:p>
            <a:pPr>
              <a:lnSpc>
                <a:spcPct val="180000"/>
              </a:lnSpc>
              <a:buClr>
                <a:srgbClr val="C00000"/>
              </a:buClr>
              <a:buFont typeface="Wingdings" pitchFamily="2" charset="2"/>
              <a:buChar char="u"/>
            </a:pPr>
            <a:r>
              <a:rPr kumimoji="1" lang="zh-CN" altLang="en-US" sz="2000">
                <a:latin typeface="Microsoft YaHei" panose="020B0503020204020204" pitchFamily="34" charset="-122"/>
                <a:ea typeface="Microsoft YaHei" panose="020B0503020204020204" pitchFamily="34" charset="-122"/>
              </a:rPr>
              <a:t>  </a:t>
            </a:r>
            <a:r>
              <a:rPr kumimoji="1" lang="en-US" altLang="zh-CN" sz="2000">
                <a:latin typeface="Microsoft YaHei" panose="020B0503020204020204" pitchFamily="34" charset="-122"/>
                <a:ea typeface="Microsoft YaHei" panose="020B0503020204020204" pitchFamily="34" charset="-122"/>
              </a:rPr>
              <a:t>onDraw</a:t>
            </a:r>
            <a:r>
              <a:rPr kumimoji="1" lang="zh-CN" altLang="en-US" sz="2000">
                <a:latin typeface="Microsoft YaHei" panose="020B0503020204020204" pitchFamily="34" charset="-122"/>
                <a:ea typeface="Microsoft YaHei" panose="020B0503020204020204" pitchFamily="34" charset="-122"/>
              </a:rPr>
              <a:t>完之后屏幕会马上刷新么？</a:t>
            </a:r>
            <a:endParaRPr kumimoji="1" lang="en-US" altLang="zh-CN" sz="2000">
              <a:latin typeface="Microsoft YaHei" panose="020B0503020204020204" pitchFamily="34" charset="-122"/>
              <a:ea typeface="Microsoft YaHei" panose="020B0503020204020204" pitchFamily="34" charset="-122"/>
            </a:endParaRPr>
          </a:p>
          <a:p>
            <a:pPr>
              <a:lnSpc>
                <a:spcPct val="180000"/>
              </a:lnSpc>
              <a:buClr>
                <a:srgbClr val="C00000"/>
              </a:buClr>
              <a:buFont typeface="Wingdings" pitchFamily="2" charset="2"/>
              <a:buChar char="u"/>
            </a:pPr>
            <a:r>
              <a:rPr kumimoji="1" lang="zh-CN" altLang="en-US" sz="2000">
                <a:latin typeface="Microsoft YaHei" panose="020B0503020204020204" pitchFamily="34" charset="-122"/>
                <a:ea typeface="Microsoft YaHei" panose="020B0503020204020204" pitchFamily="34" charset="-122"/>
              </a:rPr>
              <a:t>  如果界面没有重绘，还会每隔</a:t>
            </a:r>
            <a:r>
              <a:rPr kumimoji="1" lang="en-US" altLang="zh-CN" sz="2000">
                <a:latin typeface="Microsoft YaHei" panose="020B0503020204020204" pitchFamily="34" charset="-122"/>
                <a:ea typeface="Microsoft YaHei" panose="020B0503020204020204" pitchFamily="34" charset="-122"/>
              </a:rPr>
              <a:t>16ms</a:t>
            </a:r>
            <a:r>
              <a:rPr kumimoji="1" lang="zh-CN" altLang="en-US" sz="2000">
                <a:latin typeface="Microsoft YaHei" panose="020B0503020204020204" pitchFamily="34" charset="-122"/>
                <a:ea typeface="Microsoft YaHei" panose="020B0503020204020204" pitchFamily="34" charset="-122"/>
              </a:rPr>
              <a:t>刷新屏幕么？</a:t>
            </a:r>
            <a:endParaRPr kumimoji="1" lang="en-US" altLang="zh-CN" sz="2000">
              <a:latin typeface="Microsoft YaHei" panose="020B0503020204020204" pitchFamily="34" charset="-122"/>
              <a:ea typeface="Microsoft YaHei" panose="020B0503020204020204" pitchFamily="34" charset="-122"/>
            </a:endParaRPr>
          </a:p>
          <a:p>
            <a:pPr>
              <a:lnSpc>
                <a:spcPct val="180000"/>
              </a:lnSpc>
              <a:buClr>
                <a:srgbClr val="C00000"/>
              </a:buClr>
              <a:buFont typeface="Wingdings" pitchFamily="2" charset="2"/>
              <a:buChar char="u"/>
            </a:pPr>
            <a:r>
              <a:rPr kumimoji="1" lang="zh-CN" altLang="en-US" sz="2000">
                <a:latin typeface="Microsoft YaHei" panose="020B0503020204020204" pitchFamily="34" charset="-122"/>
                <a:ea typeface="Microsoft YaHei" panose="020B0503020204020204" pitchFamily="34" charset="-122"/>
              </a:rPr>
              <a:t>  如果在屏幕快要刷新的时候才去绘制会丢帧么？</a:t>
            </a:r>
            <a:endParaRPr kumimoji="1" lang="en-US" altLang="zh-CN" sz="2000">
              <a:latin typeface="Microsoft YaHei" panose="020B0503020204020204" pitchFamily="34" charset="-122"/>
              <a:ea typeface="Microsoft YaHei" panose="020B0503020204020204" pitchFamily="34" charset="-122"/>
            </a:endParaRPr>
          </a:p>
          <a:p>
            <a:pPr>
              <a:lnSpc>
                <a:spcPct val="180000"/>
              </a:lnSpc>
              <a:buClr>
                <a:srgbClr val="C00000"/>
              </a:buClr>
              <a:buFont typeface="Wingdings" pitchFamily="2" charset="2"/>
              <a:buChar char="u"/>
            </a:pPr>
            <a:endParaRPr kumimoji="1" lang="zh-CN" altLang="en-US" sz="200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122589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5FCE049E-2D4C-2841-8746-71BDDED3655B}"/>
              </a:ext>
            </a:extLst>
          </p:cNvPr>
          <p:cNvSpPr/>
          <p:nvPr/>
        </p:nvSpPr>
        <p:spPr>
          <a:xfrm>
            <a:off x="1570202" y="304272"/>
            <a:ext cx="6003596" cy="970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000">
                <a:latin typeface="Microsoft YaHei" panose="020B0503020204020204" pitchFamily="34" charset="-122"/>
                <a:ea typeface="Microsoft YaHei" panose="020B0503020204020204" pitchFamily="34" charset="-122"/>
              </a:rPr>
              <a:t>屏幕</a:t>
            </a:r>
          </a:p>
        </p:txBody>
      </p:sp>
      <p:sp>
        <p:nvSpPr>
          <p:cNvPr id="6" name="矩形 5">
            <a:extLst>
              <a:ext uri="{FF2B5EF4-FFF2-40B4-BE49-F238E27FC236}">
                <a16:creationId xmlns:a16="http://schemas.microsoft.com/office/drawing/2014/main" id="{1FAC856A-8230-6941-96D5-19159F25566E}"/>
              </a:ext>
            </a:extLst>
          </p:cNvPr>
          <p:cNvSpPr/>
          <p:nvPr/>
        </p:nvSpPr>
        <p:spPr>
          <a:xfrm>
            <a:off x="1570202" y="3838618"/>
            <a:ext cx="6003596" cy="9709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000">
                <a:latin typeface="Microsoft YaHei" panose="020B0503020204020204" pitchFamily="34" charset="-122"/>
                <a:ea typeface="Microsoft YaHei" panose="020B0503020204020204" pitchFamily="34" charset="-122"/>
              </a:rPr>
              <a:t>系统服务</a:t>
            </a:r>
          </a:p>
        </p:txBody>
      </p:sp>
      <p:grpSp>
        <p:nvGrpSpPr>
          <p:cNvPr id="24" name="组合 23">
            <a:extLst>
              <a:ext uri="{FF2B5EF4-FFF2-40B4-BE49-F238E27FC236}">
                <a16:creationId xmlns:a16="http://schemas.microsoft.com/office/drawing/2014/main" id="{0D845681-8617-C449-BF7B-EDA95388E7AE}"/>
              </a:ext>
            </a:extLst>
          </p:cNvPr>
          <p:cNvGrpSpPr/>
          <p:nvPr/>
        </p:nvGrpSpPr>
        <p:grpSpPr>
          <a:xfrm>
            <a:off x="1575669" y="1302874"/>
            <a:ext cx="5992663" cy="2504111"/>
            <a:chOff x="1575669" y="1302874"/>
            <a:chExt cx="5992663" cy="2504111"/>
          </a:xfrm>
        </p:grpSpPr>
        <p:sp>
          <p:nvSpPr>
            <p:cNvPr id="14" name="矩形 13">
              <a:extLst>
                <a:ext uri="{FF2B5EF4-FFF2-40B4-BE49-F238E27FC236}">
                  <a16:creationId xmlns:a16="http://schemas.microsoft.com/office/drawing/2014/main" id="{63F2FF07-BD1C-B849-9AC7-00922B355856}"/>
                </a:ext>
              </a:extLst>
            </p:cNvPr>
            <p:cNvSpPr/>
            <p:nvPr/>
          </p:nvSpPr>
          <p:spPr>
            <a:xfrm>
              <a:off x="1575669" y="1987067"/>
              <a:ext cx="1755360" cy="11397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000">
                  <a:latin typeface="Microsoft YaHei" panose="020B0503020204020204" pitchFamily="34" charset="-122"/>
                  <a:ea typeface="Microsoft YaHei" panose="020B0503020204020204" pitchFamily="34" charset="-122"/>
                </a:rPr>
                <a:t>缓存</a:t>
              </a:r>
              <a:r>
                <a:rPr kumimoji="1" lang="en-US" altLang="zh-CN" sz="2000">
                  <a:latin typeface="Microsoft YaHei" panose="020B0503020204020204" pitchFamily="34" charset="-122"/>
                  <a:ea typeface="Microsoft YaHei" panose="020B0503020204020204" pitchFamily="34" charset="-122"/>
                </a:rPr>
                <a:t>1</a:t>
              </a:r>
              <a:endParaRPr kumimoji="1" lang="zh-CN" altLang="en-US" sz="2000">
                <a:latin typeface="Microsoft YaHei" panose="020B0503020204020204" pitchFamily="34" charset="-122"/>
                <a:ea typeface="Microsoft YaHei" panose="020B0503020204020204" pitchFamily="34" charset="-122"/>
              </a:endParaRPr>
            </a:p>
          </p:txBody>
        </p:sp>
        <p:sp>
          <p:nvSpPr>
            <p:cNvPr id="15" name="矩形 14">
              <a:extLst>
                <a:ext uri="{FF2B5EF4-FFF2-40B4-BE49-F238E27FC236}">
                  <a16:creationId xmlns:a16="http://schemas.microsoft.com/office/drawing/2014/main" id="{69766FD9-9D2C-BE42-B0F1-17C9F1B0DA25}"/>
                </a:ext>
              </a:extLst>
            </p:cNvPr>
            <p:cNvSpPr/>
            <p:nvPr/>
          </p:nvSpPr>
          <p:spPr>
            <a:xfrm>
              <a:off x="5812972" y="1987067"/>
              <a:ext cx="1755360" cy="11397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000">
                  <a:latin typeface="Microsoft YaHei" panose="020B0503020204020204" pitchFamily="34" charset="-122"/>
                  <a:ea typeface="Microsoft YaHei" panose="020B0503020204020204" pitchFamily="34" charset="-122"/>
                </a:rPr>
                <a:t>缓存</a:t>
              </a:r>
              <a:r>
                <a:rPr kumimoji="1" lang="en-US" altLang="zh-CN" sz="2000">
                  <a:latin typeface="Microsoft YaHei" panose="020B0503020204020204" pitchFamily="34" charset="-122"/>
                  <a:ea typeface="Microsoft YaHei" panose="020B0503020204020204" pitchFamily="34" charset="-122"/>
                </a:rPr>
                <a:t>2</a:t>
              </a:r>
            </a:p>
          </p:txBody>
        </p:sp>
        <p:sp>
          <p:nvSpPr>
            <p:cNvPr id="16" name="上箭头 15">
              <a:extLst>
                <a:ext uri="{FF2B5EF4-FFF2-40B4-BE49-F238E27FC236}">
                  <a16:creationId xmlns:a16="http://schemas.microsoft.com/office/drawing/2014/main" id="{D8985416-A9F3-3540-915D-29B8AB318EAD}"/>
                </a:ext>
              </a:extLst>
            </p:cNvPr>
            <p:cNvSpPr/>
            <p:nvPr/>
          </p:nvSpPr>
          <p:spPr>
            <a:xfrm>
              <a:off x="2125683" y="1302874"/>
              <a:ext cx="486888" cy="648571"/>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上箭头 16">
              <a:extLst>
                <a:ext uri="{FF2B5EF4-FFF2-40B4-BE49-F238E27FC236}">
                  <a16:creationId xmlns:a16="http://schemas.microsoft.com/office/drawing/2014/main" id="{A7CCEB5B-D8F3-B949-AF1C-B21126DC4C4F}"/>
                </a:ext>
              </a:extLst>
            </p:cNvPr>
            <p:cNvSpPr/>
            <p:nvPr/>
          </p:nvSpPr>
          <p:spPr>
            <a:xfrm>
              <a:off x="6447208" y="3158414"/>
              <a:ext cx="486888" cy="648571"/>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左右箭头 17">
              <a:extLst>
                <a:ext uri="{FF2B5EF4-FFF2-40B4-BE49-F238E27FC236}">
                  <a16:creationId xmlns:a16="http://schemas.microsoft.com/office/drawing/2014/main" id="{6388D793-AA25-274B-82D9-10A337619E60}"/>
                </a:ext>
              </a:extLst>
            </p:cNvPr>
            <p:cNvSpPr/>
            <p:nvPr/>
          </p:nvSpPr>
          <p:spPr>
            <a:xfrm>
              <a:off x="3467595" y="2265978"/>
              <a:ext cx="2208810" cy="581891"/>
            </a:xfrm>
            <a:prstGeom prst="lef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23" name="组合 22">
            <a:extLst>
              <a:ext uri="{FF2B5EF4-FFF2-40B4-BE49-F238E27FC236}">
                <a16:creationId xmlns:a16="http://schemas.microsoft.com/office/drawing/2014/main" id="{2C42088C-5A8A-7047-ADD4-B6586878F316}"/>
              </a:ext>
            </a:extLst>
          </p:cNvPr>
          <p:cNvGrpSpPr/>
          <p:nvPr/>
        </p:nvGrpSpPr>
        <p:grpSpPr>
          <a:xfrm>
            <a:off x="3694320" y="1307936"/>
            <a:ext cx="1755360" cy="2499048"/>
            <a:chOff x="3694320" y="1307936"/>
            <a:chExt cx="1755360" cy="2499048"/>
          </a:xfrm>
        </p:grpSpPr>
        <p:sp>
          <p:nvSpPr>
            <p:cNvPr id="19" name="矩形 18">
              <a:extLst>
                <a:ext uri="{FF2B5EF4-FFF2-40B4-BE49-F238E27FC236}">
                  <a16:creationId xmlns:a16="http://schemas.microsoft.com/office/drawing/2014/main" id="{2C1A4F0E-2A60-C54D-9D71-F80907D5AC2B}"/>
                </a:ext>
              </a:extLst>
            </p:cNvPr>
            <p:cNvSpPr/>
            <p:nvPr/>
          </p:nvSpPr>
          <p:spPr>
            <a:xfrm>
              <a:off x="3694320" y="1987065"/>
              <a:ext cx="1755360" cy="11397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000">
                  <a:latin typeface="Microsoft YaHei" panose="020B0503020204020204" pitchFamily="34" charset="-122"/>
                  <a:ea typeface="Microsoft YaHei" panose="020B0503020204020204" pitchFamily="34" charset="-122"/>
                </a:rPr>
                <a:t>缓存</a:t>
              </a:r>
              <a:r>
                <a:rPr kumimoji="1" lang="en-US" altLang="zh-CN" sz="2000">
                  <a:latin typeface="Microsoft YaHei" panose="020B0503020204020204" pitchFamily="34" charset="-122"/>
                  <a:ea typeface="Microsoft YaHei" panose="020B0503020204020204" pitchFamily="34" charset="-122"/>
                </a:rPr>
                <a:t>1</a:t>
              </a:r>
              <a:endParaRPr kumimoji="1" lang="zh-CN" altLang="en-US" sz="2000">
                <a:latin typeface="Microsoft YaHei" panose="020B0503020204020204" pitchFamily="34" charset="-122"/>
                <a:ea typeface="Microsoft YaHei" panose="020B0503020204020204" pitchFamily="34" charset="-122"/>
              </a:endParaRPr>
            </a:p>
          </p:txBody>
        </p:sp>
        <p:sp>
          <p:nvSpPr>
            <p:cNvPr id="21" name="上箭头 20">
              <a:extLst>
                <a:ext uri="{FF2B5EF4-FFF2-40B4-BE49-F238E27FC236}">
                  <a16:creationId xmlns:a16="http://schemas.microsoft.com/office/drawing/2014/main" id="{79003D47-D270-694B-B2DE-72562083BB1C}"/>
                </a:ext>
              </a:extLst>
            </p:cNvPr>
            <p:cNvSpPr/>
            <p:nvPr/>
          </p:nvSpPr>
          <p:spPr>
            <a:xfrm>
              <a:off x="4328556" y="3158413"/>
              <a:ext cx="486888" cy="648571"/>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上箭头 21">
              <a:extLst>
                <a:ext uri="{FF2B5EF4-FFF2-40B4-BE49-F238E27FC236}">
                  <a16:creationId xmlns:a16="http://schemas.microsoft.com/office/drawing/2014/main" id="{D182393D-8FEF-F547-BB88-AA57E80BFCFA}"/>
                </a:ext>
              </a:extLst>
            </p:cNvPr>
            <p:cNvSpPr/>
            <p:nvPr/>
          </p:nvSpPr>
          <p:spPr>
            <a:xfrm>
              <a:off x="4328556" y="1307936"/>
              <a:ext cx="486888" cy="648571"/>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601158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23"/>
                                        </p:tgtEl>
                                      </p:cBhvr>
                                    </p:animEffect>
                                    <p:set>
                                      <p:cBhvr>
                                        <p:cTn id="7" dur="1" fill="hold">
                                          <p:stCondLst>
                                            <p:cond delay="499"/>
                                          </p:stCondLst>
                                        </p:cTn>
                                        <p:tgtEl>
                                          <p:spTgt spid="23"/>
                                        </p:tgtEl>
                                        <p:attrNameLst>
                                          <p:attrName>style.visibility</p:attrName>
                                        </p:attrNameLst>
                                      </p:cBhvr>
                                      <p:to>
                                        <p:strVal val="hidden"/>
                                      </p:to>
                                    </p:se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dissolve">
                                      <p:cBhvr>
                                        <p:cTn id="11"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9081B3A-A6F1-5942-9C63-2B98F3D34995}"/>
              </a:ext>
            </a:extLst>
          </p:cNvPr>
          <p:cNvSpPr/>
          <p:nvPr/>
        </p:nvSpPr>
        <p:spPr>
          <a:xfrm>
            <a:off x="1570204" y="441827"/>
            <a:ext cx="1755360" cy="16472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000">
                <a:latin typeface="Microsoft YaHei" panose="020B0503020204020204" pitchFamily="34" charset="-122"/>
                <a:ea typeface="Microsoft YaHei" panose="020B0503020204020204" pitchFamily="34" charset="-122"/>
              </a:rPr>
              <a:t>应用</a:t>
            </a:r>
          </a:p>
        </p:txBody>
      </p:sp>
      <p:sp>
        <p:nvSpPr>
          <p:cNvPr id="5" name="矩形 4">
            <a:extLst>
              <a:ext uri="{FF2B5EF4-FFF2-40B4-BE49-F238E27FC236}">
                <a16:creationId xmlns:a16="http://schemas.microsoft.com/office/drawing/2014/main" id="{C6211219-344F-5C49-8F17-10E6D23918C1}"/>
              </a:ext>
            </a:extLst>
          </p:cNvPr>
          <p:cNvSpPr/>
          <p:nvPr/>
        </p:nvSpPr>
        <p:spPr>
          <a:xfrm>
            <a:off x="5818438" y="441827"/>
            <a:ext cx="1755360" cy="16472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000">
                <a:latin typeface="Microsoft YaHei" panose="020B0503020204020204" pitchFamily="34" charset="-122"/>
                <a:ea typeface="Microsoft YaHei" panose="020B0503020204020204" pitchFamily="34" charset="-122"/>
              </a:rPr>
              <a:t>系统服务</a:t>
            </a:r>
          </a:p>
        </p:txBody>
      </p:sp>
      <p:cxnSp>
        <p:nvCxnSpPr>
          <p:cNvPr id="6" name="直线箭头连接符 5">
            <a:extLst>
              <a:ext uri="{FF2B5EF4-FFF2-40B4-BE49-F238E27FC236}">
                <a16:creationId xmlns:a16="http://schemas.microsoft.com/office/drawing/2014/main" id="{1D01CE22-4252-C84A-AF57-B26CFCF06A46}"/>
              </a:ext>
            </a:extLst>
          </p:cNvPr>
          <p:cNvCxnSpPr/>
          <p:nvPr/>
        </p:nvCxnSpPr>
        <p:spPr>
          <a:xfrm>
            <a:off x="3399995" y="728142"/>
            <a:ext cx="2349795" cy="0"/>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A6B9CBE2-3615-E84E-8373-39A17C28E38F}"/>
              </a:ext>
            </a:extLst>
          </p:cNvPr>
          <p:cNvSpPr txBox="1"/>
          <p:nvPr/>
        </p:nvSpPr>
        <p:spPr>
          <a:xfrm>
            <a:off x="3878454" y="313470"/>
            <a:ext cx="1439818" cy="400110"/>
          </a:xfrm>
          <a:prstGeom prst="rect">
            <a:avLst/>
          </a:prstGeom>
          <a:noFill/>
        </p:spPr>
        <p:txBody>
          <a:bodyPr wrap="none" rtlCol="0">
            <a:spAutoFit/>
          </a:bodyPr>
          <a:lstStyle/>
          <a:p>
            <a:r>
              <a:rPr kumimoji="1" lang="zh-CN" altLang="en-US" sz="2000">
                <a:latin typeface="Microsoft YaHei" panose="020B0503020204020204" pitchFamily="34" charset="-122"/>
                <a:ea typeface="Microsoft YaHei" panose="020B0503020204020204" pitchFamily="34" charset="-122"/>
              </a:rPr>
              <a:t>申请</a:t>
            </a:r>
            <a:r>
              <a:rPr kumimoji="1" lang="en-US" altLang="zh-CN" sz="2000">
                <a:latin typeface="Microsoft YaHei" panose="020B0503020204020204" pitchFamily="34" charset="-122"/>
                <a:ea typeface="Microsoft YaHei" panose="020B0503020204020204" pitchFamily="34" charset="-122"/>
              </a:rPr>
              <a:t>buffer</a:t>
            </a:r>
            <a:endParaRPr kumimoji="1" lang="zh-CN" altLang="en-US" sz="2000">
              <a:latin typeface="Microsoft YaHei" panose="020B0503020204020204" pitchFamily="34" charset="-122"/>
              <a:ea typeface="Microsoft YaHei" panose="020B0503020204020204" pitchFamily="34" charset="-122"/>
            </a:endParaRPr>
          </a:p>
        </p:txBody>
      </p:sp>
      <p:cxnSp>
        <p:nvCxnSpPr>
          <p:cNvPr id="8" name="直线箭头连接符 7">
            <a:extLst>
              <a:ext uri="{FF2B5EF4-FFF2-40B4-BE49-F238E27FC236}">
                <a16:creationId xmlns:a16="http://schemas.microsoft.com/office/drawing/2014/main" id="{C5DF18DB-98DC-6E4A-8C28-C594616238DE}"/>
              </a:ext>
            </a:extLst>
          </p:cNvPr>
          <p:cNvCxnSpPr/>
          <p:nvPr/>
        </p:nvCxnSpPr>
        <p:spPr>
          <a:xfrm>
            <a:off x="3383579" y="1231416"/>
            <a:ext cx="2349795" cy="0"/>
          </a:xfrm>
          <a:prstGeom prst="straightConnector1">
            <a:avLst/>
          </a:prstGeom>
          <a:ln w="19050">
            <a:solidFill>
              <a:schemeClr val="accent2"/>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00F8865F-0C47-E244-B83F-A353AEF3723E}"/>
              </a:ext>
            </a:extLst>
          </p:cNvPr>
          <p:cNvSpPr txBox="1"/>
          <p:nvPr/>
        </p:nvSpPr>
        <p:spPr>
          <a:xfrm>
            <a:off x="3899717" y="813197"/>
            <a:ext cx="1439818" cy="400110"/>
          </a:xfrm>
          <a:prstGeom prst="rect">
            <a:avLst/>
          </a:prstGeom>
          <a:noFill/>
        </p:spPr>
        <p:txBody>
          <a:bodyPr wrap="none" rtlCol="0">
            <a:spAutoFit/>
          </a:bodyPr>
          <a:lstStyle/>
          <a:p>
            <a:r>
              <a:rPr kumimoji="1" lang="zh-CN" altLang="en-US" sz="2000">
                <a:latin typeface="Microsoft YaHei" panose="020B0503020204020204" pitchFamily="34" charset="-122"/>
                <a:ea typeface="Microsoft YaHei" panose="020B0503020204020204" pitchFamily="34" charset="-122"/>
              </a:rPr>
              <a:t>返回</a:t>
            </a:r>
            <a:r>
              <a:rPr kumimoji="1" lang="en-US" altLang="zh-CN" sz="2000">
                <a:latin typeface="Microsoft YaHei" panose="020B0503020204020204" pitchFamily="34" charset="-122"/>
                <a:ea typeface="Microsoft YaHei" panose="020B0503020204020204" pitchFamily="34" charset="-122"/>
              </a:rPr>
              <a:t>buffer</a:t>
            </a:r>
            <a:endParaRPr kumimoji="1" lang="zh-CN" altLang="en-US" sz="2000">
              <a:latin typeface="Microsoft YaHei" panose="020B0503020204020204" pitchFamily="34" charset="-122"/>
              <a:ea typeface="Microsoft YaHei" panose="020B0503020204020204" pitchFamily="34" charset="-122"/>
            </a:endParaRPr>
          </a:p>
        </p:txBody>
      </p:sp>
      <p:cxnSp>
        <p:nvCxnSpPr>
          <p:cNvPr id="10" name="直线箭头连接符 9">
            <a:extLst>
              <a:ext uri="{FF2B5EF4-FFF2-40B4-BE49-F238E27FC236}">
                <a16:creationId xmlns:a16="http://schemas.microsoft.com/office/drawing/2014/main" id="{E3FCA022-697E-634A-9C9A-157A3B715A2F}"/>
              </a:ext>
            </a:extLst>
          </p:cNvPr>
          <p:cNvCxnSpPr/>
          <p:nvPr/>
        </p:nvCxnSpPr>
        <p:spPr>
          <a:xfrm>
            <a:off x="3399995" y="1805574"/>
            <a:ext cx="2349795" cy="0"/>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C361F74D-6D38-9249-9CDA-F95B6FEC7392}"/>
              </a:ext>
            </a:extLst>
          </p:cNvPr>
          <p:cNvSpPr txBox="1"/>
          <p:nvPr/>
        </p:nvSpPr>
        <p:spPr>
          <a:xfrm>
            <a:off x="3474413" y="1387356"/>
            <a:ext cx="2209259" cy="400110"/>
          </a:xfrm>
          <a:prstGeom prst="rect">
            <a:avLst/>
          </a:prstGeom>
          <a:noFill/>
        </p:spPr>
        <p:txBody>
          <a:bodyPr wrap="none" rtlCol="0">
            <a:spAutoFit/>
          </a:bodyPr>
          <a:lstStyle/>
          <a:p>
            <a:r>
              <a:rPr kumimoji="1" lang="zh-CN" altLang="en-US" sz="2000">
                <a:latin typeface="Microsoft YaHei" panose="020B0503020204020204" pitchFamily="34" charset="-122"/>
                <a:ea typeface="Microsoft YaHei" panose="020B0503020204020204" pitchFamily="34" charset="-122"/>
              </a:rPr>
              <a:t>绘制后提交</a:t>
            </a:r>
            <a:r>
              <a:rPr kumimoji="1" lang="en-US" altLang="zh-CN" sz="2000">
                <a:latin typeface="Microsoft YaHei" panose="020B0503020204020204" pitchFamily="34" charset="-122"/>
                <a:ea typeface="Microsoft YaHei" panose="020B0503020204020204" pitchFamily="34" charset="-122"/>
              </a:rPr>
              <a:t>buffer</a:t>
            </a:r>
            <a:endParaRPr kumimoji="1" lang="zh-CN" altLang="en-US" sz="2000">
              <a:latin typeface="Microsoft YaHei" panose="020B0503020204020204" pitchFamily="34" charset="-122"/>
              <a:ea typeface="Microsoft YaHei" panose="020B0503020204020204" pitchFamily="34" charset="-122"/>
            </a:endParaRPr>
          </a:p>
        </p:txBody>
      </p:sp>
      <p:grpSp>
        <p:nvGrpSpPr>
          <p:cNvPr id="35" name="组合 34">
            <a:extLst>
              <a:ext uri="{FF2B5EF4-FFF2-40B4-BE49-F238E27FC236}">
                <a16:creationId xmlns:a16="http://schemas.microsoft.com/office/drawing/2014/main" id="{C644DDB6-BFDF-AA4E-BFD3-CD77D0C0450D}"/>
              </a:ext>
            </a:extLst>
          </p:cNvPr>
          <p:cNvGrpSpPr/>
          <p:nvPr/>
        </p:nvGrpSpPr>
        <p:grpSpPr>
          <a:xfrm>
            <a:off x="413186" y="2539029"/>
            <a:ext cx="8317629" cy="2076514"/>
            <a:chOff x="761057" y="2539029"/>
            <a:chExt cx="8317629" cy="2076514"/>
          </a:xfrm>
        </p:grpSpPr>
        <p:sp>
          <p:nvSpPr>
            <p:cNvPr id="13" name="矩形 12">
              <a:extLst>
                <a:ext uri="{FF2B5EF4-FFF2-40B4-BE49-F238E27FC236}">
                  <a16:creationId xmlns:a16="http://schemas.microsoft.com/office/drawing/2014/main" id="{F5F6B16F-2B0D-774D-903F-463C8FAB7B21}"/>
                </a:ext>
              </a:extLst>
            </p:cNvPr>
            <p:cNvSpPr/>
            <p:nvPr/>
          </p:nvSpPr>
          <p:spPr>
            <a:xfrm>
              <a:off x="1469571" y="3331029"/>
              <a:ext cx="1513115" cy="3374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a:latin typeface="Microsoft YaHei" panose="020B0503020204020204" pitchFamily="34" charset="-122"/>
                  <a:ea typeface="Microsoft YaHei" panose="020B0503020204020204" pitchFamily="34" charset="-122"/>
                </a:rPr>
                <a:t>0</a:t>
              </a:r>
              <a:endParaRPr kumimoji="1" lang="zh-CN" altLang="en-US" sz="2000">
                <a:latin typeface="Microsoft YaHei" panose="020B0503020204020204" pitchFamily="34" charset="-122"/>
                <a:ea typeface="Microsoft YaHei" panose="020B0503020204020204" pitchFamily="34" charset="-122"/>
              </a:endParaRPr>
            </a:p>
          </p:txBody>
        </p:sp>
        <p:sp>
          <p:nvSpPr>
            <p:cNvPr id="14" name="矩形 13">
              <a:extLst>
                <a:ext uri="{FF2B5EF4-FFF2-40B4-BE49-F238E27FC236}">
                  <a16:creationId xmlns:a16="http://schemas.microsoft.com/office/drawing/2014/main" id="{8F854726-E59A-7A47-8030-7FADF0351184}"/>
                </a:ext>
              </a:extLst>
            </p:cNvPr>
            <p:cNvSpPr/>
            <p:nvPr/>
          </p:nvSpPr>
          <p:spPr>
            <a:xfrm>
              <a:off x="2993572" y="3331029"/>
              <a:ext cx="1513115" cy="3374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a:latin typeface="Microsoft YaHei" panose="020B0503020204020204" pitchFamily="34" charset="-122"/>
                  <a:ea typeface="Microsoft YaHei" panose="020B0503020204020204" pitchFamily="34" charset="-122"/>
                </a:rPr>
                <a:t>1</a:t>
              </a:r>
              <a:endParaRPr kumimoji="1" lang="zh-CN" altLang="en-US" sz="2000">
                <a:latin typeface="Microsoft YaHei" panose="020B0503020204020204" pitchFamily="34" charset="-122"/>
                <a:ea typeface="Microsoft YaHei" panose="020B0503020204020204" pitchFamily="34" charset="-122"/>
              </a:endParaRPr>
            </a:p>
          </p:txBody>
        </p:sp>
        <p:sp>
          <p:nvSpPr>
            <p:cNvPr id="15" name="矩形 14">
              <a:extLst>
                <a:ext uri="{FF2B5EF4-FFF2-40B4-BE49-F238E27FC236}">
                  <a16:creationId xmlns:a16="http://schemas.microsoft.com/office/drawing/2014/main" id="{3DF5BE4C-D678-CC4E-9DBA-28625C8F6CC7}"/>
                </a:ext>
              </a:extLst>
            </p:cNvPr>
            <p:cNvSpPr/>
            <p:nvPr/>
          </p:nvSpPr>
          <p:spPr>
            <a:xfrm>
              <a:off x="4517573" y="3331029"/>
              <a:ext cx="1513115" cy="3374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a:latin typeface="Microsoft YaHei" panose="020B0503020204020204" pitchFamily="34" charset="-122"/>
                  <a:ea typeface="Microsoft YaHei" panose="020B0503020204020204" pitchFamily="34" charset="-122"/>
                </a:rPr>
                <a:t>1</a:t>
              </a:r>
              <a:endParaRPr kumimoji="1" lang="zh-CN" altLang="en-US" sz="2000">
                <a:latin typeface="Microsoft YaHei" panose="020B0503020204020204" pitchFamily="34" charset="-122"/>
                <a:ea typeface="Microsoft YaHei" panose="020B0503020204020204" pitchFamily="34" charset="-122"/>
              </a:endParaRPr>
            </a:p>
          </p:txBody>
        </p:sp>
        <p:sp>
          <p:nvSpPr>
            <p:cNvPr id="16" name="矩形 15">
              <a:extLst>
                <a:ext uri="{FF2B5EF4-FFF2-40B4-BE49-F238E27FC236}">
                  <a16:creationId xmlns:a16="http://schemas.microsoft.com/office/drawing/2014/main" id="{9514B938-D089-5D45-88F4-28961CC5433F}"/>
                </a:ext>
              </a:extLst>
            </p:cNvPr>
            <p:cNvSpPr/>
            <p:nvPr/>
          </p:nvSpPr>
          <p:spPr>
            <a:xfrm>
              <a:off x="6041574" y="3331029"/>
              <a:ext cx="1513115" cy="3374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a:latin typeface="Microsoft YaHei" panose="020B0503020204020204" pitchFamily="34" charset="-122"/>
                  <a:ea typeface="Microsoft YaHei" panose="020B0503020204020204" pitchFamily="34" charset="-122"/>
                </a:rPr>
                <a:t>2</a:t>
              </a:r>
              <a:endParaRPr kumimoji="1" lang="zh-CN" altLang="en-US" sz="2000">
                <a:latin typeface="Microsoft YaHei" panose="020B0503020204020204" pitchFamily="34" charset="-122"/>
                <a:ea typeface="Microsoft YaHei" panose="020B0503020204020204" pitchFamily="34" charset="-122"/>
              </a:endParaRPr>
            </a:p>
          </p:txBody>
        </p:sp>
        <p:sp>
          <p:nvSpPr>
            <p:cNvPr id="17" name="文本框 16">
              <a:extLst>
                <a:ext uri="{FF2B5EF4-FFF2-40B4-BE49-F238E27FC236}">
                  <a16:creationId xmlns:a16="http://schemas.microsoft.com/office/drawing/2014/main" id="{F68F2C66-094A-3347-A363-E977D0E46EFE}"/>
                </a:ext>
              </a:extLst>
            </p:cNvPr>
            <p:cNvSpPr txBox="1"/>
            <p:nvPr/>
          </p:nvSpPr>
          <p:spPr>
            <a:xfrm>
              <a:off x="761058" y="3268376"/>
              <a:ext cx="697627" cy="400110"/>
            </a:xfrm>
            <a:prstGeom prst="rect">
              <a:avLst/>
            </a:prstGeom>
            <a:noFill/>
          </p:spPr>
          <p:txBody>
            <a:bodyPr wrap="none" rtlCol="0">
              <a:spAutoFit/>
            </a:bodyPr>
            <a:lstStyle/>
            <a:p>
              <a:r>
                <a:rPr kumimoji="1" lang="zh-CN" altLang="en-US" sz="2000">
                  <a:latin typeface="Microsoft YaHei" panose="020B0503020204020204" pitchFamily="34" charset="-122"/>
                  <a:ea typeface="Microsoft YaHei" panose="020B0503020204020204" pitchFamily="34" charset="-122"/>
                </a:rPr>
                <a:t>屏幕</a:t>
              </a:r>
            </a:p>
          </p:txBody>
        </p:sp>
        <p:cxnSp>
          <p:nvCxnSpPr>
            <p:cNvPr id="19" name="直线连接符 18">
              <a:extLst>
                <a:ext uri="{FF2B5EF4-FFF2-40B4-BE49-F238E27FC236}">
                  <a16:creationId xmlns:a16="http://schemas.microsoft.com/office/drawing/2014/main" id="{23197921-2712-634C-B5C8-0DAE515A1748}"/>
                </a:ext>
              </a:extLst>
            </p:cNvPr>
            <p:cNvCxnSpPr/>
            <p:nvPr/>
          </p:nvCxnSpPr>
          <p:spPr>
            <a:xfrm>
              <a:off x="2993572" y="2950029"/>
              <a:ext cx="0" cy="166551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直线连接符 19">
              <a:extLst>
                <a:ext uri="{FF2B5EF4-FFF2-40B4-BE49-F238E27FC236}">
                  <a16:creationId xmlns:a16="http://schemas.microsoft.com/office/drawing/2014/main" id="{79D2EBCD-ED9C-CB44-BED6-45347A773F58}"/>
                </a:ext>
              </a:extLst>
            </p:cNvPr>
            <p:cNvCxnSpPr/>
            <p:nvPr/>
          </p:nvCxnSpPr>
          <p:spPr>
            <a:xfrm>
              <a:off x="4506687" y="2950029"/>
              <a:ext cx="0" cy="166551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直线连接符 20">
              <a:extLst>
                <a:ext uri="{FF2B5EF4-FFF2-40B4-BE49-F238E27FC236}">
                  <a16:creationId xmlns:a16="http://schemas.microsoft.com/office/drawing/2014/main" id="{B6F6DE56-15ED-1943-B8DF-D40CD8C648F1}"/>
                </a:ext>
              </a:extLst>
            </p:cNvPr>
            <p:cNvCxnSpPr/>
            <p:nvPr/>
          </p:nvCxnSpPr>
          <p:spPr>
            <a:xfrm>
              <a:off x="6030688" y="2950029"/>
              <a:ext cx="0" cy="166551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F0A7CB14-295A-E64B-A28D-F8067B3EB491}"/>
                </a:ext>
              </a:extLst>
            </p:cNvPr>
            <p:cNvSpPr txBox="1"/>
            <p:nvPr/>
          </p:nvSpPr>
          <p:spPr>
            <a:xfrm>
              <a:off x="2552119" y="2571750"/>
              <a:ext cx="861133" cy="400110"/>
            </a:xfrm>
            <a:prstGeom prst="rect">
              <a:avLst/>
            </a:prstGeom>
            <a:noFill/>
          </p:spPr>
          <p:txBody>
            <a:bodyPr wrap="none" rtlCol="0">
              <a:spAutoFit/>
            </a:bodyPr>
            <a:lstStyle/>
            <a:p>
              <a:r>
                <a:rPr kumimoji="1" lang="en-US" altLang="zh-CN" sz="2000">
                  <a:latin typeface="Microsoft YaHei" panose="020B0503020204020204" pitchFamily="34" charset="-122"/>
                  <a:ea typeface="Microsoft YaHei" panose="020B0503020204020204" pitchFamily="34" charset="-122"/>
                </a:rPr>
                <a:t>vsync</a:t>
              </a:r>
              <a:endParaRPr kumimoji="1" lang="zh-CN" altLang="en-US" sz="2000">
                <a:latin typeface="Microsoft YaHei" panose="020B0503020204020204" pitchFamily="34" charset="-122"/>
                <a:ea typeface="Microsoft YaHei" panose="020B0503020204020204" pitchFamily="34" charset="-122"/>
              </a:endParaRPr>
            </a:p>
          </p:txBody>
        </p:sp>
        <p:sp>
          <p:nvSpPr>
            <p:cNvPr id="25" name="文本框 24">
              <a:extLst>
                <a:ext uri="{FF2B5EF4-FFF2-40B4-BE49-F238E27FC236}">
                  <a16:creationId xmlns:a16="http://schemas.microsoft.com/office/drawing/2014/main" id="{E9DE5729-47FC-1E4B-8D40-312197B373C4}"/>
                </a:ext>
              </a:extLst>
            </p:cNvPr>
            <p:cNvSpPr txBox="1"/>
            <p:nvPr/>
          </p:nvSpPr>
          <p:spPr>
            <a:xfrm>
              <a:off x="4065234" y="2560864"/>
              <a:ext cx="861133" cy="400110"/>
            </a:xfrm>
            <a:prstGeom prst="rect">
              <a:avLst/>
            </a:prstGeom>
            <a:noFill/>
          </p:spPr>
          <p:txBody>
            <a:bodyPr wrap="none" rtlCol="0">
              <a:spAutoFit/>
            </a:bodyPr>
            <a:lstStyle/>
            <a:p>
              <a:r>
                <a:rPr kumimoji="1" lang="en-US" altLang="zh-CN" sz="2000">
                  <a:latin typeface="Microsoft YaHei" panose="020B0503020204020204" pitchFamily="34" charset="-122"/>
                  <a:ea typeface="Microsoft YaHei" panose="020B0503020204020204" pitchFamily="34" charset="-122"/>
                </a:rPr>
                <a:t>vsync</a:t>
              </a:r>
              <a:endParaRPr kumimoji="1" lang="zh-CN" altLang="en-US" sz="2000">
                <a:latin typeface="Microsoft YaHei" panose="020B0503020204020204" pitchFamily="34" charset="-122"/>
                <a:ea typeface="Microsoft YaHei" panose="020B0503020204020204" pitchFamily="34" charset="-122"/>
              </a:endParaRPr>
            </a:p>
          </p:txBody>
        </p:sp>
        <p:sp>
          <p:nvSpPr>
            <p:cNvPr id="26" name="文本框 25">
              <a:extLst>
                <a:ext uri="{FF2B5EF4-FFF2-40B4-BE49-F238E27FC236}">
                  <a16:creationId xmlns:a16="http://schemas.microsoft.com/office/drawing/2014/main" id="{4FDD087F-0FC2-7648-B020-B69841FCB895}"/>
                </a:ext>
              </a:extLst>
            </p:cNvPr>
            <p:cNvSpPr txBox="1"/>
            <p:nvPr/>
          </p:nvSpPr>
          <p:spPr>
            <a:xfrm>
              <a:off x="5578348" y="2549919"/>
              <a:ext cx="861133" cy="400110"/>
            </a:xfrm>
            <a:prstGeom prst="rect">
              <a:avLst/>
            </a:prstGeom>
            <a:noFill/>
          </p:spPr>
          <p:txBody>
            <a:bodyPr wrap="none" rtlCol="0">
              <a:spAutoFit/>
            </a:bodyPr>
            <a:lstStyle/>
            <a:p>
              <a:r>
                <a:rPr kumimoji="1" lang="en-US" altLang="zh-CN" sz="2000">
                  <a:latin typeface="Microsoft YaHei" panose="020B0503020204020204" pitchFamily="34" charset="-122"/>
                  <a:ea typeface="Microsoft YaHei" panose="020B0503020204020204" pitchFamily="34" charset="-122"/>
                </a:rPr>
                <a:t>vsync</a:t>
              </a:r>
              <a:endParaRPr kumimoji="1" lang="zh-CN" altLang="en-US" sz="2000">
                <a:latin typeface="Microsoft YaHei" panose="020B0503020204020204" pitchFamily="34" charset="-122"/>
                <a:ea typeface="Microsoft YaHei" panose="020B0503020204020204" pitchFamily="34" charset="-122"/>
              </a:endParaRPr>
            </a:p>
          </p:txBody>
        </p:sp>
        <p:sp>
          <p:nvSpPr>
            <p:cNvPr id="27" name="文本框 26">
              <a:extLst>
                <a:ext uri="{FF2B5EF4-FFF2-40B4-BE49-F238E27FC236}">
                  <a16:creationId xmlns:a16="http://schemas.microsoft.com/office/drawing/2014/main" id="{366E02C2-01F0-CF4A-9921-2E97B9AE50FF}"/>
                </a:ext>
              </a:extLst>
            </p:cNvPr>
            <p:cNvSpPr txBox="1"/>
            <p:nvPr/>
          </p:nvSpPr>
          <p:spPr>
            <a:xfrm>
              <a:off x="761057" y="4215433"/>
              <a:ext cx="697627" cy="400110"/>
            </a:xfrm>
            <a:prstGeom prst="rect">
              <a:avLst/>
            </a:prstGeom>
            <a:noFill/>
          </p:spPr>
          <p:txBody>
            <a:bodyPr wrap="none" rtlCol="0">
              <a:spAutoFit/>
            </a:bodyPr>
            <a:lstStyle/>
            <a:p>
              <a:r>
                <a:rPr kumimoji="1" lang="zh-CN" altLang="en-US" sz="2000">
                  <a:latin typeface="Microsoft YaHei" panose="020B0503020204020204" pitchFamily="34" charset="-122"/>
                  <a:ea typeface="Microsoft YaHei" panose="020B0503020204020204" pitchFamily="34" charset="-122"/>
                </a:rPr>
                <a:t>绘制</a:t>
              </a:r>
            </a:p>
          </p:txBody>
        </p:sp>
        <p:sp>
          <p:nvSpPr>
            <p:cNvPr id="28" name="矩形 27">
              <a:extLst>
                <a:ext uri="{FF2B5EF4-FFF2-40B4-BE49-F238E27FC236}">
                  <a16:creationId xmlns:a16="http://schemas.microsoft.com/office/drawing/2014/main" id="{615B6547-7255-0A48-BDDA-E27D73A782C4}"/>
                </a:ext>
              </a:extLst>
            </p:cNvPr>
            <p:cNvSpPr/>
            <p:nvPr/>
          </p:nvSpPr>
          <p:spPr>
            <a:xfrm>
              <a:off x="1676400" y="4237205"/>
              <a:ext cx="875719" cy="31302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a:latin typeface="Microsoft YaHei" panose="020B0503020204020204" pitchFamily="34" charset="-122"/>
                  <a:ea typeface="Microsoft YaHei" panose="020B0503020204020204" pitchFamily="34" charset="-122"/>
                </a:rPr>
                <a:t>1</a:t>
              </a:r>
              <a:endParaRPr kumimoji="1" lang="zh-CN" altLang="en-US" sz="2000">
                <a:latin typeface="Microsoft YaHei" panose="020B0503020204020204" pitchFamily="34" charset="-122"/>
                <a:ea typeface="Microsoft YaHei" panose="020B0503020204020204" pitchFamily="34" charset="-122"/>
              </a:endParaRPr>
            </a:p>
          </p:txBody>
        </p:sp>
        <p:sp>
          <p:nvSpPr>
            <p:cNvPr id="29" name="矩形 28">
              <a:extLst>
                <a:ext uri="{FF2B5EF4-FFF2-40B4-BE49-F238E27FC236}">
                  <a16:creationId xmlns:a16="http://schemas.microsoft.com/office/drawing/2014/main" id="{90CC0483-0EA0-7442-BD29-B3B9AAD2ACA5}"/>
                </a:ext>
              </a:extLst>
            </p:cNvPr>
            <p:cNvSpPr/>
            <p:nvPr/>
          </p:nvSpPr>
          <p:spPr>
            <a:xfrm>
              <a:off x="3955110" y="4237205"/>
              <a:ext cx="875719" cy="31302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a:latin typeface="Microsoft YaHei" panose="020B0503020204020204" pitchFamily="34" charset="-122"/>
                  <a:ea typeface="Microsoft YaHei" panose="020B0503020204020204" pitchFamily="34" charset="-122"/>
                </a:rPr>
                <a:t>2</a:t>
              </a:r>
              <a:endParaRPr kumimoji="1" lang="zh-CN" altLang="en-US" sz="2000">
                <a:latin typeface="Microsoft YaHei" panose="020B0503020204020204" pitchFamily="34" charset="-122"/>
                <a:ea typeface="Microsoft YaHei" panose="020B0503020204020204" pitchFamily="34" charset="-122"/>
              </a:endParaRPr>
            </a:p>
          </p:txBody>
        </p:sp>
        <p:sp>
          <p:nvSpPr>
            <p:cNvPr id="31" name="矩形 30">
              <a:extLst>
                <a:ext uri="{FF2B5EF4-FFF2-40B4-BE49-F238E27FC236}">
                  <a16:creationId xmlns:a16="http://schemas.microsoft.com/office/drawing/2014/main" id="{1AA3B51A-9641-A14E-9408-832EDB4B0725}"/>
                </a:ext>
              </a:extLst>
            </p:cNvPr>
            <p:cNvSpPr/>
            <p:nvPr/>
          </p:nvSpPr>
          <p:spPr>
            <a:xfrm>
              <a:off x="5040668" y="4237205"/>
              <a:ext cx="875719" cy="31302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a:latin typeface="Microsoft YaHei" panose="020B0503020204020204" pitchFamily="34" charset="-122"/>
                  <a:ea typeface="Microsoft YaHei" panose="020B0503020204020204" pitchFamily="34" charset="-122"/>
                </a:rPr>
                <a:t>3</a:t>
              </a:r>
              <a:endParaRPr kumimoji="1" lang="zh-CN" altLang="en-US" sz="2000">
                <a:latin typeface="Microsoft YaHei" panose="020B0503020204020204" pitchFamily="34" charset="-122"/>
                <a:ea typeface="Microsoft YaHei" panose="020B0503020204020204" pitchFamily="34" charset="-122"/>
              </a:endParaRPr>
            </a:p>
          </p:txBody>
        </p:sp>
        <p:sp>
          <p:nvSpPr>
            <p:cNvPr id="32" name="矩形 31">
              <a:extLst>
                <a:ext uri="{FF2B5EF4-FFF2-40B4-BE49-F238E27FC236}">
                  <a16:creationId xmlns:a16="http://schemas.microsoft.com/office/drawing/2014/main" id="{9DBFD436-5C83-EF42-8557-97517286C87E}"/>
                </a:ext>
              </a:extLst>
            </p:cNvPr>
            <p:cNvSpPr/>
            <p:nvPr/>
          </p:nvSpPr>
          <p:spPr>
            <a:xfrm>
              <a:off x="7565571" y="3331025"/>
              <a:ext cx="1513115" cy="3374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a:latin typeface="Microsoft YaHei" panose="020B0503020204020204" pitchFamily="34" charset="-122"/>
                  <a:ea typeface="Microsoft YaHei" panose="020B0503020204020204" pitchFamily="34" charset="-122"/>
                </a:rPr>
                <a:t>3</a:t>
              </a:r>
              <a:endParaRPr kumimoji="1" lang="zh-CN" altLang="en-US" sz="2000">
                <a:latin typeface="Microsoft YaHei" panose="020B0503020204020204" pitchFamily="34" charset="-122"/>
                <a:ea typeface="Microsoft YaHei" panose="020B0503020204020204" pitchFamily="34" charset="-122"/>
              </a:endParaRPr>
            </a:p>
          </p:txBody>
        </p:sp>
        <p:cxnSp>
          <p:nvCxnSpPr>
            <p:cNvPr id="33" name="直线连接符 32">
              <a:extLst>
                <a:ext uri="{FF2B5EF4-FFF2-40B4-BE49-F238E27FC236}">
                  <a16:creationId xmlns:a16="http://schemas.microsoft.com/office/drawing/2014/main" id="{B13B08CD-5EDF-CC43-BA6C-3527B48B6D96}"/>
                </a:ext>
              </a:extLst>
            </p:cNvPr>
            <p:cNvCxnSpPr/>
            <p:nvPr/>
          </p:nvCxnSpPr>
          <p:spPr>
            <a:xfrm>
              <a:off x="7554685" y="2939139"/>
              <a:ext cx="0" cy="166551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4" name="文本框 33">
              <a:extLst>
                <a:ext uri="{FF2B5EF4-FFF2-40B4-BE49-F238E27FC236}">
                  <a16:creationId xmlns:a16="http://schemas.microsoft.com/office/drawing/2014/main" id="{8558A2EC-BFDE-A745-8F7B-5CAC5929E513}"/>
                </a:ext>
              </a:extLst>
            </p:cNvPr>
            <p:cNvSpPr txBox="1"/>
            <p:nvPr/>
          </p:nvSpPr>
          <p:spPr>
            <a:xfrm>
              <a:off x="7102345" y="2539029"/>
              <a:ext cx="861133" cy="400110"/>
            </a:xfrm>
            <a:prstGeom prst="rect">
              <a:avLst/>
            </a:prstGeom>
            <a:noFill/>
          </p:spPr>
          <p:txBody>
            <a:bodyPr wrap="none" rtlCol="0">
              <a:spAutoFit/>
            </a:bodyPr>
            <a:lstStyle/>
            <a:p>
              <a:r>
                <a:rPr kumimoji="1" lang="en-US" altLang="zh-CN" sz="2000">
                  <a:latin typeface="Microsoft YaHei" panose="020B0503020204020204" pitchFamily="34" charset="-122"/>
                  <a:ea typeface="Microsoft YaHei" panose="020B0503020204020204" pitchFamily="34" charset="-122"/>
                </a:rPr>
                <a:t>vsync</a:t>
              </a:r>
              <a:endParaRPr kumimoji="1" lang="zh-CN" altLang="en-US" sz="2000">
                <a:latin typeface="Microsoft YaHei" panose="020B0503020204020204" pitchFamily="34" charset="-122"/>
                <a:ea typeface="Microsoft YaHei" panose="020B0503020204020204" pitchFamily="34" charset="-122"/>
              </a:endParaRPr>
            </a:p>
          </p:txBody>
        </p:sp>
      </p:grpSp>
    </p:spTree>
    <p:extLst>
      <p:ext uri="{BB962C8B-B14F-4D97-AF65-F5344CB8AC3E}">
        <p14:creationId xmlns:p14="http://schemas.microsoft.com/office/powerpoint/2010/main" val="1993296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2450C2D1-42D6-E74C-9CB7-2AF33B709090}"/>
              </a:ext>
            </a:extLst>
          </p:cNvPr>
          <p:cNvSpPr/>
          <p:nvPr/>
        </p:nvSpPr>
        <p:spPr>
          <a:xfrm>
            <a:off x="1121700" y="1287236"/>
            <a:ext cx="1513115" cy="3374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a:latin typeface="Microsoft YaHei" panose="020B0503020204020204" pitchFamily="34" charset="-122"/>
                <a:ea typeface="Microsoft YaHei" panose="020B0503020204020204" pitchFamily="34" charset="-122"/>
              </a:rPr>
              <a:t>0</a:t>
            </a:r>
            <a:endParaRPr kumimoji="1" lang="zh-CN" altLang="en-US" sz="2000">
              <a:latin typeface="Microsoft YaHei" panose="020B0503020204020204" pitchFamily="34" charset="-122"/>
              <a:ea typeface="Microsoft YaHei" panose="020B0503020204020204" pitchFamily="34" charset="-122"/>
            </a:endParaRPr>
          </a:p>
        </p:txBody>
      </p:sp>
      <p:sp>
        <p:nvSpPr>
          <p:cNvPr id="6" name="矩形 5">
            <a:extLst>
              <a:ext uri="{FF2B5EF4-FFF2-40B4-BE49-F238E27FC236}">
                <a16:creationId xmlns:a16="http://schemas.microsoft.com/office/drawing/2014/main" id="{85360155-62E0-324A-A438-1B2D02012AEC}"/>
              </a:ext>
            </a:extLst>
          </p:cNvPr>
          <p:cNvSpPr/>
          <p:nvPr/>
        </p:nvSpPr>
        <p:spPr>
          <a:xfrm>
            <a:off x="2645701" y="1287236"/>
            <a:ext cx="1513115" cy="3374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a:latin typeface="Microsoft YaHei" panose="020B0503020204020204" pitchFamily="34" charset="-122"/>
                <a:ea typeface="Microsoft YaHei" panose="020B0503020204020204" pitchFamily="34" charset="-122"/>
              </a:rPr>
              <a:t>1</a:t>
            </a:r>
            <a:endParaRPr kumimoji="1" lang="zh-CN" altLang="en-US" sz="2000">
              <a:latin typeface="Microsoft YaHei" panose="020B0503020204020204" pitchFamily="34" charset="-122"/>
              <a:ea typeface="Microsoft YaHei" panose="020B0503020204020204" pitchFamily="34" charset="-122"/>
            </a:endParaRPr>
          </a:p>
        </p:txBody>
      </p:sp>
      <p:sp>
        <p:nvSpPr>
          <p:cNvPr id="7" name="矩形 6">
            <a:extLst>
              <a:ext uri="{FF2B5EF4-FFF2-40B4-BE49-F238E27FC236}">
                <a16:creationId xmlns:a16="http://schemas.microsoft.com/office/drawing/2014/main" id="{6969DE8F-146C-0C47-AD10-5CBAE75E3D66}"/>
              </a:ext>
            </a:extLst>
          </p:cNvPr>
          <p:cNvSpPr/>
          <p:nvPr/>
        </p:nvSpPr>
        <p:spPr>
          <a:xfrm>
            <a:off x="4169702" y="1287236"/>
            <a:ext cx="1513115" cy="3374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a:latin typeface="Microsoft YaHei" panose="020B0503020204020204" pitchFamily="34" charset="-122"/>
                <a:ea typeface="Microsoft YaHei" panose="020B0503020204020204" pitchFamily="34" charset="-122"/>
              </a:rPr>
              <a:t>2</a:t>
            </a:r>
            <a:endParaRPr kumimoji="1" lang="zh-CN" altLang="en-US" sz="2000">
              <a:latin typeface="Microsoft YaHei" panose="020B0503020204020204" pitchFamily="34" charset="-122"/>
              <a:ea typeface="Microsoft YaHei" panose="020B0503020204020204" pitchFamily="34" charset="-122"/>
            </a:endParaRPr>
          </a:p>
        </p:txBody>
      </p:sp>
      <p:sp>
        <p:nvSpPr>
          <p:cNvPr id="8" name="矩形 7">
            <a:extLst>
              <a:ext uri="{FF2B5EF4-FFF2-40B4-BE49-F238E27FC236}">
                <a16:creationId xmlns:a16="http://schemas.microsoft.com/office/drawing/2014/main" id="{B7923F6B-68E1-5D46-BE0C-E0ECFE04C00A}"/>
              </a:ext>
            </a:extLst>
          </p:cNvPr>
          <p:cNvSpPr/>
          <p:nvPr/>
        </p:nvSpPr>
        <p:spPr>
          <a:xfrm>
            <a:off x="5693703" y="1287236"/>
            <a:ext cx="1513115" cy="3374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a:latin typeface="Microsoft YaHei" panose="020B0503020204020204" pitchFamily="34" charset="-122"/>
                <a:ea typeface="Microsoft YaHei" panose="020B0503020204020204" pitchFamily="34" charset="-122"/>
              </a:rPr>
              <a:t>3</a:t>
            </a:r>
            <a:endParaRPr kumimoji="1" lang="zh-CN" altLang="en-US" sz="2000">
              <a:latin typeface="Microsoft YaHei" panose="020B0503020204020204" pitchFamily="34" charset="-122"/>
              <a:ea typeface="Microsoft YaHei" panose="020B0503020204020204" pitchFamily="34" charset="-122"/>
            </a:endParaRPr>
          </a:p>
        </p:txBody>
      </p:sp>
      <p:sp>
        <p:nvSpPr>
          <p:cNvPr id="9" name="文本框 8">
            <a:extLst>
              <a:ext uri="{FF2B5EF4-FFF2-40B4-BE49-F238E27FC236}">
                <a16:creationId xmlns:a16="http://schemas.microsoft.com/office/drawing/2014/main" id="{EF0F1735-434C-6146-BD4C-BAA1EFF5CAC6}"/>
              </a:ext>
            </a:extLst>
          </p:cNvPr>
          <p:cNvSpPr txBox="1"/>
          <p:nvPr/>
        </p:nvSpPr>
        <p:spPr>
          <a:xfrm>
            <a:off x="413187" y="1224583"/>
            <a:ext cx="697627" cy="400110"/>
          </a:xfrm>
          <a:prstGeom prst="rect">
            <a:avLst/>
          </a:prstGeom>
          <a:noFill/>
        </p:spPr>
        <p:txBody>
          <a:bodyPr wrap="none" rtlCol="0">
            <a:spAutoFit/>
          </a:bodyPr>
          <a:lstStyle/>
          <a:p>
            <a:r>
              <a:rPr kumimoji="1" lang="zh-CN" altLang="en-US" sz="2000">
                <a:latin typeface="Microsoft YaHei" panose="020B0503020204020204" pitchFamily="34" charset="-122"/>
                <a:ea typeface="Microsoft YaHei" panose="020B0503020204020204" pitchFamily="34" charset="-122"/>
              </a:rPr>
              <a:t>屏幕</a:t>
            </a:r>
          </a:p>
        </p:txBody>
      </p:sp>
      <p:cxnSp>
        <p:nvCxnSpPr>
          <p:cNvPr id="10" name="直线连接符 9">
            <a:extLst>
              <a:ext uri="{FF2B5EF4-FFF2-40B4-BE49-F238E27FC236}">
                <a16:creationId xmlns:a16="http://schemas.microsoft.com/office/drawing/2014/main" id="{455EA99F-C6FA-B444-A294-FF8F84B15811}"/>
              </a:ext>
            </a:extLst>
          </p:cNvPr>
          <p:cNvCxnSpPr/>
          <p:nvPr/>
        </p:nvCxnSpPr>
        <p:spPr>
          <a:xfrm>
            <a:off x="2645701" y="906236"/>
            <a:ext cx="0" cy="166551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 name="直线连接符 10">
            <a:extLst>
              <a:ext uri="{FF2B5EF4-FFF2-40B4-BE49-F238E27FC236}">
                <a16:creationId xmlns:a16="http://schemas.microsoft.com/office/drawing/2014/main" id="{005BCF9F-847B-F144-84FC-D0DA7BD1F153}"/>
              </a:ext>
            </a:extLst>
          </p:cNvPr>
          <p:cNvCxnSpPr/>
          <p:nvPr/>
        </p:nvCxnSpPr>
        <p:spPr>
          <a:xfrm>
            <a:off x="4158816" y="906236"/>
            <a:ext cx="0" cy="166551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直线连接符 11">
            <a:extLst>
              <a:ext uri="{FF2B5EF4-FFF2-40B4-BE49-F238E27FC236}">
                <a16:creationId xmlns:a16="http://schemas.microsoft.com/office/drawing/2014/main" id="{1E0E9ECF-D99D-594C-98BE-90088B4E8AAF}"/>
              </a:ext>
            </a:extLst>
          </p:cNvPr>
          <p:cNvCxnSpPr/>
          <p:nvPr/>
        </p:nvCxnSpPr>
        <p:spPr>
          <a:xfrm>
            <a:off x="5682817" y="906236"/>
            <a:ext cx="0" cy="166551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5B7A71A5-ECEF-4141-BA5B-DDB72BC49FE7}"/>
              </a:ext>
            </a:extLst>
          </p:cNvPr>
          <p:cNvSpPr txBox="1"/>
          <p:nvPr/>
        </p:nvSpPr>
        <p:spPr>
          <a:xfrm>
            <a:off x="2204248" y="527957"/>
            <a:ext cx="861133" cy="400110"/>
          </a:xfrm>
          <a:prstGeom prst="rect">
            <a:avLst/>
          </a:prstGeom>
          <a:noFill/>
        </p:spPr>
        <p:txBody>
          <a:bodyPr wrap="none" rtlCol="0">
            <a:spAutoFit/>
          </a:bodyPr>
          <a:lstStyle/>
          <a:p>
            <a:r>
              <a:rPr kumimoji="1" lang="en-US" altLang="zh-CN" sz="2000">
                <a:latin typeface="Microsoft YaHei" panose="020B0503020204020204" pitchFamily="34" charset="-122"/>
                <a:ea typeface="Microsoft YaHei" panose="020B0503020204020204" pitchFamily="34" charset="-122"/>
              </a:rPr>
              <a:t>vsync</a:t>
            </a:r>
            <a:endParaRPr kumimoji="1" lang="zh-CN" altLang="en-US" sz="2000">
              <a:latin typeface="Microsoft YaHei" panose="020B0503020204020204" pitchFamily="34" charset="-122"/>
              <a:ea typeface="Microsoft YaHei" panose="020B0503020204020204" pitchFamily="34" charset="-122"/>
            </a:endParaRPr>
          </a:p>
        </p:txBody>
      </p:sp>
      <p:sp>
        <p:nvSpPr>
          <p:cNvPr id="14" name="文本框 13">
            <a:extLst>
              <a:ext uri="{FF2B5EF4-FFF2-40B4-BE49-F238E27FC236}">
                <a16:creationId xmlns:a16="http://schemas.microsoft.com/office/drawing/2014/main" id="{FA81AE7F-F31E-F14B-975A-3916E1804552}"/>
              </a:ext>
            </a:extLst>
          </p:cNvPr>
          <p:cNvSpPr txBox="1"/>
          <p:nvPr/>
        </p:nvSpPr>
        <p:spPr>
          <a:xfrm>
            <a:off x="3717363" y="517071"/>
            <a:ext cx="861133" cy="400110"/>
          </a:xfrm>
          <a:prstGeom prst="rect">
            <a:avLst/>
          </a:prstGeom>
          <a:noFill/>
        </p:spPr>
        <p:txBody>
          <a:bodyPr wrap="none" rtlCol="0">
            <a:spAutoFit/>
          </a:bodyPr>
          <a:lstStyle/>
          <a:p>
            <a:r>
              <a:rPr kumimoji="1" lang="en-US" altLang="zh-CN" sz="2000">
                <a:latin typeface="Microsoft YaHei" panose="020B0503020204020204" pitchFamily="34" charset="-122"/>
                <a:ea typeface="Microsoft YaHei" panose="020B0503020204020204" pitchFamily="34" charset="-122"/>
              </a:rPr>
              <a:t>vsync</a:t>
            </a:r>
            <a:endParaRPr kumimoji="1" lang="zh-CN" altLang="en-US" sz="2000">
              <a:latin typeface="Microsoft YaHei" panose="020B0503020204020204" pitchFamily="34" charset="-122"/>
              <a:ea typeface="Microsoft YaHei" panose="020B0503020204020204" pitchFamily="34" charset="-122"/>
            </a:endParaRPr>
          </a:p>
        </p:txBody>
      </p:sp>
      <p:sp>
        <p:nvSpPr>
          <p:cNvPr id="15" name="文本框 14">
            <a:extLst>
              <a:ext uri="{FF2B5EF4-FFF2-40B4-BE49-F238E27FC236}">
                <a16:creationId xmlns:a16="http://schemas.microsoft.com/office/drawing/2014/main" id="{204367B8-5A15-D54A-88BF-CAC4BF7DA970}"/>
              </a:ext>
            </a:extLst>
          </p:cNvPr>
          <p:cNvSpPr txBox="1"/>
          <p:nvPr/>
        </p:nvSpPr>
        <p:spPr>
          <a:xfrm>
            <a:off x="5230477" y="506126"/>
            <a:ext cx="861133" cy="400110"/>
          </a:xfrm>
          <a:prstGeom prst="rect">
            <a:avLst/>
          </a:prstGeom>
          <a:noFill/>
        </p:spPr>
        <p:txBody>
          <a:bodyPr wrap="none" rtlCol="0">
            <a:spAutoFit/>
          </a:bodyPr>
          <a:lstStyle/>
          <a:p>
            <a:r>
              <a:rPr kumimoji="1" lang="en-US" altLang="zh-CN" sz="2000">
                <a:latin typeface="Microsoft YaHei" panose="020B0503020204020204" pitchFamily="34" charset="-122"/>
                <a:ea typeface="Microsoft YaHei" panose="020B0503020204020204" pitchFamily="34" charset="-122"/>
              </a:rPr>
              <a:t>vsync</a:t>
            </a:r>
            <a:endParaRPr kumimoji="1" lang="zh-CN" altLang="en-US" sz="2000">
              <a:latin typeface="Microsoft YaHei" panose="020B0503020204020204" pitchFamily="34" charset="-122"/>
              <a:ea typeface="Microsoft YaHei" panose="020B0503020204020204" pitchFamily="34" charset="-122"/>
            </a:endParaRPr>
          </a:p>
        </p:txBody>
      </p:sp>
      <p:sp>
        <p:nvSpPr>
          <p:cNvPr id="16" name="文本框 15">
            <a:extLst>
              <a:ext uri="{FF2B5EF4-FFF2-40B4-BE49-F238E27FC236}">
                <a16:creationId xmlns:a16="http://schemas.microsoft.com/office/drawing/2014/main" id="{E5A2D0DB-F467-1443-906C-2F9CEDEAED73}"/>
              </a:ext>
            </a:extLst>
          </p:cNvPr>
          <p:cNvSpPr txBox="1"/>
          <p:nvPr/>
        </p:nvSpPr>
        <p:spPr>
          <a:xfrm>
            <a:off x="413186" y="2171640"/>
            <a:ext cx="697627" cy="400110"/>
          </a:xfrm>
          <a:prstGeom prst="rect">
            <a:avLst/>
          </a:prstGeom>
          <a:noFill/>
        </p:spPr>
        <p:txBody>
          <a:bodyPr wrap="none" rtlCol="0">
            <a:spAutoFit/>
          </a:bodyPr>
          <a:lstStyle/>
          <a:p>
            <a:r>
              <a:rPr kumimoji="1" lang="zh-CN" altLang="en-US" sz="2000">
                <a:latin typeface="Microsoft YaHei" panose="020B0503020204020204" pitchFamily="34" charset="-122"/>
                <a:ea typeface="Microsoft YaHei" panose="020B0503020204020204" pitchFamily="34" charset="-122"/>
              </a:rPr>
              <a:t>绘制</a:t>
            </a:r>
          </a:p>
        </p:txBody>
      </p:sp>
      <p:sp>
        <p:nvSpPr>
          <p:cNvPr id="17" name="矩形 16">
            <a:extLst>
              <a:ext uri="{FF2B5EF4-FFF2-40B4-BE49-F238E27FC236}">
                <a16:creationId xmlns:a16="http://schemas.microsoft.com/office/drawing/2014/main" id="{2DCCE617-4542-C04F-A58C-FF35CE1F24CF}"/>
              </a:ext>
            </a:extLst>
          </p:cNvPr>
          <p:cNvSpPr/>
          <p:nvPr/>
        </p:nvSpPr>
        <p:spPr>
          <a:xfrm>
            <a:off x="1114406" y="2215183"/>
            <a:ext cx="875719" cy="31302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a:latin typeface="Microsoft YaHei" panose="020B0503020204020204" pitchFamily="34" charset="-122"/>
                <a:ea typeface="Microsoft YaHei" panose="020B0503020204020204" pitchFamily="34" charset="-122"/>
              </a:rPr>
              <a:t>1</a:t>
            </a:r>
            <a:endParaRPr kumimoji="1" lang="zh-CN" altLang="en-US" sz="2000">
              <a:latin typeface="Microsoft YaHei" panose="020B0503020204020204" pitchFamily="34" charset="-122"/>
              <a:ea typeface="Microsoft YaHei" panose="020B0503020204020204" pitchFamily="34" charset="-122"/>
            </a:endParaRPr>
          </a:p>
        </p:txBody>
      </p:sp>
      <p:sp>
        <p:nvSpPr>
          <p:cNvPr id="18" name="矩形 17">
            <a:extLst>
              <a:ext uri="{FF2B5EF4-FFF2-40B4-BE49-F238E27FC236}">
                <a16:creationId xmlns:a16="http://schemas.microsoft.com/office/drawing/2014/main" id="{0E7BCB0C-B45A-5C48-A1AE-301054624588}"/>
              </a:ext>
            </a:extLst>
          </p:cNvPr>
          <p:cNvSpPr/>
          <p:nvPr/>
        </p:nvSpPr>
        <p:spPr>
          <a:xfrm>
            <a:off x="2656586" y="2215183"/>
            <a:ext cx="875719" cy="31302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a:latin typeface="Microsoft YaHei" panose="020B0503020204020204" pitchFamily="34" charset="-122"/>
                <a:ea typeface="Microsoft YaHei" panose="020B0503020204020204" pitchFamily="34" charset="-122"/>
              </a:rPr>
              <a:t>2</a:t>
            </a:r>
            <a:endParaRPr kumimoji="1" lang="zh-CN" altLang="en-US" sz="2000">
              <a:latin typeface="Microsoft YaHei" panose="020B0503020204020204" pitchFamily="34" charset="-122"/>
              <a:ea typeface="Microsoft YaHei" panose="020B0503020204020204" pitchFamily="34" charset="-122"/>
            </a:endParaRPr>
          </a:p>
        </p:txBody>
      </p:sp>
      <p:sp>
        <p:nvSpPr>
          <p:cNvPr id="19" name="矩形 18">
            <a:extLst>
              <a:ext uri="{FF2B5EF4-FFF2-40B4-BE49-F238E27FC236}">
                <a16:creationId xmlns:a16="http://schemas.microsoft.com/office/drawing/2014/main" id="{B5404DF4-45B8-FB44-AF25-4B7A11861973}"/>
              </a:ext>
            </a:extLst>
          </p:cNvPr>
          <p:cNvSpPr/>
          <p:nvPr/>
        </p:nvSpPr>
        <p:spPr>
          <a:xfrm>
            <a:off x="4158813" y="2215183"/>
            <a:ext cx="875719" cy="31302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a:latin typeface="Microsoft YaHei" panose="020B0503020204020204" pitchFamily="34" charset="-122"/>
                <a:ea typeface="Microsoft YaHei" panose="020B0503020204020204" pitchFamily="34" charset="-122"/>
              </a:rPr>
              <a:t>3</a:t>
            </a:r>
            <a:endParaRPr kumimoji="1" lang="zh-CN" altLang="en-US" sz="2000">
              <a:latin typeface="Microsoft YaHei" panose="020B0503020204020204" pitchFamily="34" charset="-122"/>
              <a:ea typeface="Microsoft YaHei" panose="020B0503020204020204" pitchFamily="34" charset="-122"/>
            </a:endParaRPr>
          </a:p>
        </p:txBody>
      </p:sp>
      <p:sp>
        <p:nvSpPr>
          <p:cNvPr id="20" name="矩形 19">
            <a:extLst>
              <a:ext uri="{FF2B5EF4-FFF2-40B4-BE49-F238E27FC236}">
                <a16:creationId xmlns:a16="http://schemas.microsoft.com/office/drawing/2014/main" id="{3DF1325D-65A9-0F4A-AA81-FB33F27CF5DD}"/>
              </a:ext>
            </a:extLst>
          </p:cNvPr>
          <p:cNvSpPr/>
          <p:nvPr/>
        </p:nvSpPr>
        <p:spPr>
          <a:xfrm>
            <a:off x="7217700" y="1287232"/>
            <a:ext cx="1513115" cy="3374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a:latin typeface="Microsoft YaHei" panose="020B0503020204020204" pitchFamily="34" charset="-122"/>
                <a:ea typeface="Microsoft YaHei" panose="020B0503020204020204" pitchFamily="34" charset="-122"/>
              </a:rPr>
              <a:t>4</a:t>
            </a:r>
            <a:endParaRPr kumimoji="1" lang="zh-CN" altLang="en-US" sz="2000">
              <a:latin typeface="Microsoft YaHei" panose="020B0503020204020204" pitchFamily="34" charset="-122"/>
              <a:ea typeface="Microsoft YaHei" panose="020B0503020204020204" pitchFamily="34" charset="-122"/>
            </a:endParaRPr>
          </a:p>
        </p:txBody>
      </p:sp>
      <p:cxnSp>
        <p:nvCxnSpPr>
          <p:cNvPr id="21" name="直线连接符 20">
            <a:extLst>
              <a:ext uri="{FF2B5EF4-FFF2-40B4-BE49-F238E27FC236}">
                <a16:creationId xmlns:a16="http://schemas.microsoft.com/office/drawing/2014/main" id="{BEDFD928-E0CA-B747-A53A-203DA0DCB61B}"/>
              </a:ext>
            </a:extLst>
          </p:cNvPr>
          <p:cNvCxnSpPr/>
          <p:nvPr/>
        </p:nvCxnSpPr>
        <p:spPr>
          <a:xfrm>
            <a:off x="7206814" y="895346"/>
            <a:ext cx="0" cy="166551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C8CBD638-E1BC-DD46-AAE1-17F91E49F4B3}"/>
              </a:ext>
            </a:extLst>
          </p:cNvPr>
          <p:cNvSpPr txBox="1"/>
          <p:nvPr/>
        </p:nvSpPr>
        <p:spPr>
          <a:xfrm>
            <a:off x="6754474" y="495236"/>
            <a:ext cx="861133" cy="400110"/>
          </a:xfrm>
          <a:prstGeom prst="rect">
            <a:avLst/>
          </a:prstGeom>
          <a:noFill/>
        </p:spPr>
        <p:txBody>
          <a:bodyPr wrap="none" rtlCol="0">
            <a:spAutoFit/>
          </a:bodyPr>
          <a:lstStyle/>
          <a:p>
            <a:r>
              <a:rPr kumimoji="1" lang="en-US" altLang="zh-CN" sz="2000">
                <a:latin typeface="Microsoft YaHei" panose="020B0503020204020204" pitchFamily="34" charset="-122"/>
                <a:ea typeface="Microsoft YaHei" panose="020B0503020204020204" pitchFamily="34" charset="-122"/>
              </a:rPr>
              <a:t>vsync</a:t>
            </a:r>
            <a:endParaRPr kumimoji="1" lang="zh-CN" altLang="en-US" sz="2000">
              <a:latin typeface="Microsoft YaHei" panose="020B0503020204020204" pitchFamily="34" charset="-122"/>
              <a:ea typeface="Microsoft YaHei" panose="020B0503020204020204" pitchFamily="34" charset="-122"/>
            </a:endParaRPr>
          </a:p>
        </p:txBody>
      </p:sp>
      <p:sp>
        <p:nvSpPr>
          <p:cNvPr id="23" name="矩形 22">
            <a:extLst>
              <a:ext uri="{FF2B5EF4-FFF2-40B4-BE49-F238E27FC236}">
                <a16:creationId xmlns:a16="http://schemas.microsoft.com/office/drawing/2014/main" id="{7C518F96-6FD3-4342-BA4D-5B64E32155C3}"/>
              </a:ext>
            </a:extLst>
          </p:cNvPr>
          <p:cNvSpPr/>
          <p:nvPr/>
        </p:nvSpPr>
        <p:spPr>
          <a:xfrm>
            <a:off x="5701104" y="2215183"/>
            <a:ext cx="875719" cy="31302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a:latin typeface="Microsoft YaHei" panose="020B0503020204020204" pitchFamily="34" charset="-122"/>
                <a:ea typeface="Microsoft YaHei" panose="020B0503020204020204" pitchFamily="34" charset="-122"/>
              </a:rPr>
              <a:t>4</a:t>
            </a:r>
            <a:endParaRPr kumimoji="1" lang="zh-CN" altLang="en-US" sz="2000">
              <a:latin typeface="Microsoft YaHei" panose="020B0503020204020204" pitchFamily="34" charset="-122"/>
              <a:ea typeface="Microsoft YaHei" panose="020B0503020204020204" pitchFamily="34" charset="-122"/>
            </a:endParaRPr>
          </a:p>
        </p:txBody>
      </p:sp>
      <p:sp>
        <p:nvSpPr>
          <p:cNvPr id="24" name="文本框 23">
            <a:extLst>
              <a:ext uri="{FF2B5EF4-FFF2-40B4-BE49-F238E27FC236}">
                <a16:creationId xmlns:a16="http://schemas.microsoft.com/office/drawing/2014/main" id="{10249CE4-2991-544C-AD46-DB8316830C7E}"/>
              </a:ext>
            </a:extLst>
          </p:cNvPr>
          <p:cNvSpPr txBox="1"/>
          <p:nvPr/>
        </p:nvSpPr>
        <p:spPr>
          <a:xfrm>
            <a:off x="1674421" y="3705101"/>
            <a:ext cx="2050113" cy="400110"/>
          </a:xfrm>
          <a:prstGeom prst="rect">
            <a:avLst/>
          </a:prstGeom>
          <a:solidFill>
            <a:srgbClr val="C00000"/>
          </a:solidFill>
        </p:spPr>
        <p:txBody>
          <a:bodyPr wrap="none" rtlCol="0">
            <a:spAutoFit/>
          </a:bodyPr>
          <a:lstStyle/>
          <a:p>
            <a:r>
              <a:rPr kumimoji="1" lang="en-US" altLang="zh-CN" sz="2000">
                <a:solidFill>
                  <a:schemeClr val="bg1"/>
                </a:solidFill>
                <a:latin typeface="Microsoft YaHei" panose="020B0503020204020204" pitchFamily="34" charset="-122"/>
                <a:ea typeface="Microsoft YaHei" panose="020B0503020204020204" pitchFamily="34" charset="-122"/>
              </a:rPr>
              <a:t>Choreographer</a:t>
            </a:r>
            <a:endParaRPr kumimoji="1" lang="zh-CN" altLang="en-US" sz="2000">
              <a:solidFill>
                <a:schemeClr val="bg1"/>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310202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99F346F-404B-1C45-8657-F60E14E4A89B}"/>
              </a:ext>
            </a:extLst>
          </p:cNvPr>
          <p:cNvSpPr/>
          <p:nvPr/>
        </p:nvSpPr>
        <p:spPr>
          <a:xfrm>
            <a:off x="225424" y="2651703"/>
            <a:ext cx="8693152" cy="2031325"/>
          </a:xfrm>
          <a:prstGeom prst="rect">
            <a:avLst/>
          </a:prstGeom>
          <a:ln w="22225">
            <a:solidFill>
              <a:srgbClr val="C00000"/>
            </a:solidFill>
            <a:prstDash val="dash"/>
          </a:ln>
        </p:spPr>
        <p:txBody>
          <a:bodyPr wrap="square">
            <a:spAutoFit/>
          </a:bodyPr>
          <a:lstStyle/>
          <a:p>
            <a:r>
              <a:rPr lang="en-US" altLang="zh-CN">
                <a:solidFill>
                  <a:srgbClr val="CC7832"/>
                </a:solidFill>
                <a:effectLst/>
                <a:latin typeface="Microsoft YaHei" panose="020B0503020204020204" pitchFamily="34" charset="-122"/>
                <a:ea typeface="Microsoft YaHei" panose="020B0503020204020204" pitchFamily="34" charset="-122"/>
              </a:rPr>
              <a:t>void </a:t>
            </a:r>
            <a:r>
              <a:rPr lang="en-US" altLang="zh-CN">
                <a:solidFill>
                  <a:srgbClr val="FFC66D"/>
                </a:solidFill>
                <a:effectLst/>
                <a:latin typeface="Microsoft YaHei" panose="020B0503020204020204" pitchFamily="34" charset="-122"/>
                <a:ea typeface="Microsoft YaHei" panose="020B0503020204020204" pitchFamily="34" charset="-122"/>
              </a:rPr>
              <a:t>scheduleTraversals</a:t>
            </a:r>
            <a:r>
              <a:rPr lang="en-US" altLang="zh-CN">
                <a:latin typeface="Microsoft YaHei" panose="020B0503020204020204" pitchFamily="34" charset="-122"/>
                <a:ea typeface="Microsoft YaHei" panose="020B0503020204020204" pitchFamily="34" charset="-122"/>
              </a:rPr>
              <a:t>() {</a:t>
            </a:r>
          </a:p>
          <a:p>
            <a:r>
              <a:rPr lang="zh-CN" altLang="en-US">
                <a:latin typeface="Microsoft YaHei" panose="020B0503020204020204" pitchFamily="34" charset="-122"/>
                <a:ea typeface="Microsoft YaHei" panose="020B0503020204020204" pitchFamily="34" charset="-122"/>
              </a:rPr>
              <a:t>        </a:t>
            </a:r>
            <a:r>
              <a:rPr lang="en-US" altLang="zh-CN">
                <a:solidFill>
                  <a:srgbClr val="9876AA"/>
                </a:solidFill>
                <a:latin typeface="Microsoft YaHei" panose="020B0503020204020204" pitchFamily="34" charset="-122"/>
                <a:ea typeface="Microsoft YaHei" panose="020B0503020204020204" pitchFamily="34" charset="-122"/>
              </a:rPr>
              <a:t>mTraversalBarrier </a:t>
            </a:r>
            <a:r>
              <a:rPr lang="en-US" altLang="zh-CN">
                <a:latin typeface="Microsoft YaHei" panose="020B0503020204020204" pitchFamily="34" charset="-122"/>
                <a:ea typeface="Microsoft YaHei" panose="020B0503020204020204" pitchFamily="34" charset="-122"/>
              </a:rPr>
              <a:t>= </a:t>
            </a:r>
            <a:r>
              <a:rPr lang="en-US" altLang="zh-CN">
                <a:solidFill>
                  <a:srgbClr val="9876AA"/>
                </a:solidFill>
                <a:latin typeface="Microsoft YaHei" panose="020B0503020204020204" pitchFamily="34" charset="-122"/>
                <a:ea typeface="Microsoft YaHei" panose="020B0503020204020204" pitchFamily="34" charset="-122"/>
              </a:rPr>
              <a:t>mHandler</a:t>
            </a:r>
            <a:r>
              <a:rPr lang="en-US" altLang="zh-CN">
                <a:latin typeface="Microsoft YaHei" panose="020B0503020204020204" pitchFamily="34" charset="-122"/>
                <a:ea typeface="Microsoft YaHei" panose="020B0503020204020204" pitchFamily="34" charset="-122"/>
              </a:rPr>
              <a:t>.getLooper().getQueue().postSyncBarrier()</a:t>
            </a:r>
            <a:r>
              <a:rPr lang="en-US" altLang="zh-CN">
                <a:solidFill>
                  <a:srgbClr val="CC7832"/>
                </a:solidFill>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solidFill>
                  <a:srgbClr val="9876AA"/>
                </a:solidFill>
                <a:effectLst/>
                <a:latin typeface="Microsoft YaHei" panose="020B0503020204020204" pitchFamily="34" charset="-122"/>
                <a:ea typeface="Microsoft YaHei" panose="020B0503020204020204" pitchFamily="34" charset="-122"/>
              </a:rPr>
              <a:t>mChoreographer</a:t>
            </a:r>
            <a:r>
              <a:rPr lang="en-US" altLang="zh-CN">
                <a:latin typeface="Microsoft YaHei" panose="020B0503020204020204" pitchFamily="34" charset="-122"/>
                <a:ea typeface="Microsoft YaHei" panose="020B0503020204020204" pitchFamily="34" charset="-122"/>
              </a:rPr>
              <a:t>.postCallback(</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Choreographer.</a:t>
            </a:r>
            <a:r>
              <a:rPr lang="en-US" altLang="zh-CN">
                <a:solidFill>
                  <a:srgbClr val="9876AA"/>
                </a:solidFill>
                <a:effectLst/>
                <a:latin typeface="Microsoft YaHei" panose="020B0503020204020204" pitchFamily="34" charset="-122"/>
                <a:ea typeface="Microsoft YaHei" panose="020B0503020204020204" pitchFamily="34" charset="-122"/>
              </a:rPr>
              <a:t>CALLBACK_TRAVERSAL</a:t>
            </a: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solidFill>
                  <a:srgbClr val="9876AA"/>
                </a:solidFill>
                <a:effectLst/>
                <a:latin typeface="Microsoft YaHei" panose="020B0503020204020204" pitchFamily="34" charset="-122"/>
                <a:ea typeface="Microsoft YaHei" panose="020B0503020204020204" pitchFamily="34" charset="-122"/>
              </a:rPr>
              <a:t>mTraversalRunnable</a:t>
            </a:r>
            <a:r>
              <a:rPr lang="en-US" altLang="zh-CN">
                <a:solidFill>
                  <a:srgbClr val="CC7832"/>
                </a:solidFill>
                <a:effectLst/>
                <a:latin typeface="Microsoft YaHei" panose="020B0503020204020204" pitchFamily="34" charset="-122"/>
                <a:ea typeface="Microsoft YaHei" panose="020B0503020204020204" pitchFamily="34" charset="-122"/>
              </a:rPr>
              <a:t>, null</a:t>
            </a:r>
            <a:r>
              <a:rPr lang="en-US" altLang="zh-CN">
                <a:latin typeface="Microsoft YaHei" panose="020B0503020204020204" pitchFamily="34" charset="-122"/>
                <a:ea typeface="Microsoft YaHei" panose="020B0503020204020204" pitchFamily="34" charset="-122"/>
              </a:rPr>
              <a:t>)</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zh-CN" altLang="en-US">
                <a:solidFill>
                  <a:srgbClr val="CC7832"/>
                </a:solidFill>
                <a:effectLst/>
                <a:latin typeface="Microsoft YaHei" panose="020B0503020204020204" pitchFamily="34" charset="-122"/>
                <a:ea typeface="Microsoft YaHei" panose="020B0503020204020204" pitchFamily="34" charset="-122"/>
              </a:rPr>
              <a:t>        </a:t>
            </a:r>
            <a:r>
              <a:rPr lang="en-US" altLang="zh-CN">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a:t>
            </a:r>
            <a:endParaRPr lang="zh-CN" altLang="en-US">
              <a:latin typeface="Microsoft YaHei" panose="020B0503020204020204" pitchFamily="34" charset="-122"/>
              <a:ea typeface="Microsoft YaHei" panose="020B0503020204020204" pitchFamily="34" charset="-122"/>
            </a:endParaRPr>
          </a:p>
        </p:txBody>
      </p:sp>
      <p:sp>
        <p:nvSpPr>
          <p:cNvPr id="3" name="文本框 2">
            <a:extLst>
              <a:ext uri="{FF2B5EF4-FFF2-40B4-BE49-F238E27FC236}">
                <a16:creationId xmlns:a16="http://schemas.microsoft.com/office/drawing/2014/main" id="{A4DA4D10-6842-F540-94D1-59C108DE062F}"/>
              </a:ext>
            </a:extLst>
          </p:cNvPr>
          <p:cNvSpPr txBox="1"/>
          <p:nvPr/>
        </p:nvSpPr>
        <p:spPr>
          <a:xfrm>
            <a:off x="4298660" y="433280"/>
            <a:ext cx="4476998" cy="1422890"/>
          </a:xfrm>
          <a:prstGeom prst="rect">
            <a:avLst/>
          </a:prstGeom>
          <a:solidFill>
            <a:srgbClr val="C00000"/>
          </a:solidFill>
          <a:ln>
            <a:solidFill>
              <a:srgbClr val="C00000"/>
            </a:solidFill>
            <a:prstDash val="solid"/>
          </a:ln>
        </p:spPr>
        <p:txBody>
          <a:bodyPr wrap="square" rtlCol="0">
            <a:spAutoFit/>
          </a:bodyPr>
          <a:lstStyle/>
          <a:p>
            <a:pPr marL="457200" indent="-457200">
              <a:lnSpc>
                <a:spcPct val="150000"/>
              </a:lnSpc>
              <a:buClr>
                <a:schemeClr val="bg1"/>
              </a:buClr>
              <a:buFont typeface="+mj-lt"/>
              <a:buAutoNum type="arabicPeriod"/>
            </a:pPr>
            <a:r>
              <a:rPr kumimoji="1" lang="zh-CN" altLang="en-US" sz="2000">
                <a:solidFill>
                  <a:schemeClr val="bg1"/>
                </a:solidFill>
                <a:latin typeface="Microsoft YaHei" panose="020B0503020204020204" pitchFamily="34" charset="-122"/>
                <a:ea typeface="Microsoft YaHei" panose="020B0503020204020204" pitchFamily="34" charset="-122"/>
              </a:rPr>
              <a:t>这个</a:t>
            </a:r>
            <a:r>
              <a:rPr kumimoji="1" lang="en-US" altLang="zh-CN" sz="2000">
                <a:solidFill>
                  <a:schemeClr val="bg1"/>
                </a:solidFill>
                <a:latin typeface="Microsoft YaHei" panose="020B0503020204020204" pitchFamily="34" charset="-122"/>
                <a:ea typeface="Microsoft YaHei" panose="020B0503020204020204" pitchFamily="34" charset="-122"/>
              </a:rPr>
              <a:t>choreographer</a:t>
            </a:r>
            <a:r>
              <a:rPr kumimoji="1" lang="zh-CN" altLang="en-US" sz="2000">
                <a:solidFill>
                  <a:schemeClr val="bg1"/>
                </a:solidFill>
                <a:latin typeface="Microsoft YaHei" panose="020B0503020204020204" pitchFamily="34" charset="-122"/>
                <a:ea typeface="Microsoft YaHei" panose="020B0503020204020204" pitchFamily="34" charset="-122"/>
              </a:rPr>
              <a:t>是干嘛的？</a:t>
            </a:r>
            <a:endParaRPr kumimoji="1" lang="en-US" altLang="zh-CN" sz="2000">
              <a:solidFill>
                <a:schemeClr val="bg1"/>
              </a:solidFill>
              <a:latin typeface="Microsoft YaHei" panose="020B0503020204020204" pitchFamily="34" charset="-122"/>
              <a:ea typeface="Microsoft YaHei" panose="020B0503020204020204" pitchFamily="34" charset="-122"/>
            </a:endParaRPr>
          </a:p>
          <a:p>
            <a:pPr marL="457200" indent="-457200">
              <a:lnSpc>
                <a:spcPct val="150000"/>
              </a:lnSpc>
              <a:buClr>
                <a:schemeClr val="bg1"/>
              </a:buClr>
              <a:buFont typeface="+mj-lt"/>
              <a:buAutoNum type="arabicPeriod"/>
            </a:pPr>
            <a:r>
              <a:rPr kumimoji="1" lang="zh-CN" altLang="en-US" sz="2000">
                <a:solidFill>
                  <a:schemeClr val="bg1"/>
                </a:solidFill>
                <a:latin typeface="Microsoft YaHei" panose="020B0503020204020204" pitchFamily="34" charset="-122"/>
                <a:ea typeface="Microsoft YaHei" panose="020B0503020204020204" pitchFamily="34" charset="-122"/>
              </a:rPr>
              <a:t>这个</a:t>
            </a:r>
            <a:r>
              <a:rPr kumimoji="1" lang="en-US" altLang="zh-CN" sz="2000">
                <a:solidFill>
                  <a:schemeClr val="bg1"/>
                </a:solidFill>
                <a:latin typeface="Microsoft YaHei" panose="020B0503020204020204" pitchFamily="34" charset="-122"/>
                <a:ea typeface="Microsoft YaHei" panose="020B0503020204020204" pitchFamily="34" charset="-122"/>
              </a:rPr>
              <a:t>callback</a:t>
            </a:r>
            <a:r>
              <a:rPr kumimoji="1" lang="zh-CN" altLang="en-US" sz="2000">
                <a:solidFill>
                  <a:schemeClr val="bg1"/>
                </a:solidFill>
                <a:latin typeface="Microsoft YaHei" panose="020B0503020204020204" pitchFamily="34" charset="-122"/>
                <a:ea typeface="Microsoft YaHei" panose="020B0503020204020204" pitchFamily="34" charset="-122"/>
              </a:rPr>
              <a:t>什么时候会调到？</a:t>
            </a:r>
            <a:endParaRPr kumimoji="1" lang="en-US" altLang="zh-CN" sz="2000">
              <a:solidFill>
                <a:schemeClr val="bg1"/>
              </a:solidFill>
              <a:latin typeface="Microsoft YaHei" panose="020B0503020204020204" pitchFamily="34" charset="-122"/>
              <a:ea typeface="Microsoft YaHei" panose="020B0503020204020204" pitchFamily="34" charset="-122"/>
            </a:endParaRPr>
          </a:p>
          <a:p>
            <a:pPr marL="457200" indent="-457200">
              <a:lnSpc>
                <a:spcPct val="150000"/>
              </a:lnSpc>
              <a:buClr>
                <a:schemeClr val="bg1"/>
              </a:buClr>
              <a:buFont typeface="+mj-lt"/>
              <a:buAutoNum type="arabicPeriod"/>
            </a:pPr>
            <a:r>
              <a:rPr kumimoji="1" lang="zh-CN" altLang="en-US" sz="2000">
                <a:solidFill>
                  <a:schemeClr val="bg1"/>
                </a:solidFill>
                <a:latin typeface="Microsoft YaHei" panose="020B0503020204020204" pitchFamily="34" charset="-122"/>
                <a:ea typeface="Microsoft YaHei" panose="020B0503020204020204" pitchFamily="34" charset="-122"/>
              </a:rPr>
              <a:t>这个</a:t>
            </a:r>
            <a:r>
              <a:rPr kumimoji="1" lang="en-US" altLang="zh-CN" sz="2000">
                <a:solidFill>
                  <a:schemeClr val="bg1"/>
                </a:solidFill>
                <a:latin typeface="Microsoft YaHei" panose="020B0503020204020204" pitchFamily="34" charset="-122"/>
                <a:ea typeface="Microsoft YaHei" panose="020B0503020204020204" pitchFamily="34" charset="-122"/>
              </a:rPr>
              <a:t>callback</a:t>
            </a:r>
            <a:r>
              <a:rPr kumimoji="1" lang="zh-CN" altLang="en-US" sz="2000">
                <a:solidFill>
                  <a:schemeClr val="bg1"/>
                </a:solidFill>
                <a:latin typeface="Microsoft YaHei" panose="020B0503020204020204" pitchFamily="34" charset="-122"/>
                <a:ea typeface="Microsoft YaHei" panose="020B0503020204020204" pitchFamily="34" charset="-122"/>
              </a:rPr>
              <a:t>是干嘛的？</a:t>
            </a:r>
          </a:p>
        </p:txBody>
      </p:sp>
      <p:sp>
        <p:nvSpPr>
          <p:cNvPr id="5" name="矩形 4">
            <a:extLst>
              <a:ext uri="{FF2B5EF4-FFF2-40B4-BE49-F238E27FC236}">
                <a16:creationId xmlns:a16="http://schemas.microsoft.com/office/drawing/2014/main" id="{B180A7FD-9BEE-3849-A3A1-8007A32D740F}"/>
              </a:ext>
            </a:extLst>
          </p:cNvPr>
          <p:cNvSpPr/>
          <p:nvPr/>
        </p:nvSpPr>
        <p:spPr>
          <a:xfrm>
            <a:off x="225424" y="716251"/>
            <a:ext cx="3391786" cy="1200329"/>
          </a:xfrm>
          <a:prstGeom prst="rect">
            <a:avLst/>
          </a:prstGeom>
          <a:solidFill>
            <a:schemeClr val="bg1"/>
          </a:solidFill>
          <a:ln w="22225">
            <a:solidFill>
              <a:srgbClr val="C00000"/>
            </a:solidFill>
            <a:prstDash val="dash"/>
          </a:ln>
        </p:spPr>
        <p:txBody>
          <a:bodyPr wrap="square">
            <a:spAutoFit/>
          </a:bodyPr>
          <a:lstStyle/>
          <a:p>
            <a:r>
              <a:rPr lang="en-US" altLang="zh-CN">
                <a:solidFill>
                  <a:srgbClr val="CC7832"/>
                </a:solidFill>
                <a:effectLst/>
                <a:latin typeface="Microsoft YaHei" panose="020B0503020204020204" pitchFamily="34" charset="-122"/>
                <a:ea typeface="Microsoft YaHei" panose="020B0503020204020204" pitchFamily="34" charset="-122"/>
              </a:rPr>
              <a:t>public void </a:t>
            </a:r>
            <a:r>
              <a:rPr lang="en-US" altLang="zh-CN">
                <a:solidFill>
                  <a:srgbClr val="FFC66D"/>
                </a:solidFill>
                <a:effectLst/>
                <a:latin typeface="Microsoft YaHei" panose="020B0503020204020204" pitchFamily="34" charset="-122"/>
                <a:ea typeface="Microsoft YaHei" panose="020B0503020204020204" pitchFamily="34" charset="-122"/>
              </a:rPr>
              <a:t>requestLayout</a:t>
            </a:r>
            <a:r>
              <a:rPr lang="en-US" altLang="zh-CN">
                <a:latin typeface="Microsoft YaHei" panose="020B0503020204020204" pitchFamily="34" charset="-122"/>
                <a:ea typeface="Microsoft YaHei" panose="020B0503020204020204" pitchFamily="34" charset="-122"/>
              </a:rPr>
              <a:t>() {</a:t>
            </a:r>
          </a:p>
          <a:p>
            <a:r>
              <a:rPr lang="zh-CN" altLang="en-US">
                <a:solidFill>
                  <a:srgbClr val="CC7832"/>
                </a:solidFill>
                <a:effectLst/>
                <a:latin typeface="Microsoft YaHei" panose="020B0503020204020204" pitchFamily="34" charset="-122"/>
                <a:ea typeface="Microsoft YaHei" panose="020B0503020204020204" pitchFamily="34" charset="-122"/>
              </a:rPr>
              <a:t>    </a:t>
            </a:r>
            <a:r>
              <a:rPr lang="en-US" altLang="zh-CN">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scheduleTraversals()</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a:t>
            </a:r>
            <a:endParaRPr lang="zh-CN" altLang="en-US">
              <a:latin typeface="Microsoft YaHei" panose="020B0503020204020204" pitchFamily="34" charset="-122"/>
              <a:ea typeface="Microsoft YaHei" panose="020B0503020204020204" pitchFamily="34" charset="-122"/>
            </a:endParaRPr>
          </a:p>
        </p:txBody>
      </p:sp>
      <p:cxnSp>
        <p:nvCxnSpPr>
          <p:cNvPr id="6" name="直线箭头连接符 5">
            <a:extLst>
              <a:ext uri="{FF2B5EF4-FFF2-40B4-BE49-F238E27FC236}">
                <a16:creationId xmlns:a16="http://schemas.microsoft.com/office/drawing/2014/main" id="{48533EA6-A8C9-134B-B5A6-572EA8A64870}"/>
              </a:ext>
            </a:extLst>
          </p:cNvPr>
          <p:cNvCxnSpPr>
            <a:cxnSpLocks/>
          </p:cNvCxnSpPr>
          <p:nvPr/>
        </p:nvCxnSpPr>
        <p:spPr>
          <a:xfrm>
            <a:off x="1460665" y="1662545"/>
            <a:ext cx="320634" cy="989158"/>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1083CB35-EF52-5940-87A6-10664CE75BB4}"/>
              </a:ext>
            </a:extLst>
          </p:cNvPr>
          <p:cNvSpPr/>
          <p:nvPr/>
        </p:nvSpPr>
        <p:spPr>
          <a:xfrm>
            <a:off x="1428190" y="4079175"/>
            <a:ext cx="4880344" cy="923330"/>
          </a:xfrm>
          <a:prstGeom prst="rect">
            <a:avLst/>
          </a:prstGeom>
          <a:solidFill>
            <a:schemeClr val="bg1"/>
          </a:solidFill>
          <a:ln w="22225">
            <a:solidFill>
              <a:srgbClr val="C00000"/>
            </a:solidFill>
            <a:prstDash val="dash"/>
          </a:ln>
        </p:spPr>
        <p:txBody>
          <a:bodyPr wrap="square">
            <a:spAutoFit/>
          </a:bodyPr>
          <a:lstStyle/>
          <a:p>
            <a:r>
              <a:rPr lang="en" altLang="zh-CN">
                <a:solidFill>
                  <a:srgbClr val="CC7832"/>
                </a:solidFill>
                <a:effectLst/>
                <a:latin typeface="Microsoft YaHei" panose="020B0503020204020204" pitchFamily="34" charset="-122"/>
                <a:ea typeface="Microsoft YaHei" panose="020B0503020204020204" pitchFamily="34" charset="-122"/>
              </a:rPr>
              <a:t>public static </a:t>
            </a:r>
            <a:r>
              <a:rPr lang="en" altLang="zh-CN">
                <a:latin typeface="Microsoft YaHei" panose="020B0503020204020204" pitchFamily="34" charset="-122"/>
                <a:ea typeface="Microsoft YaHei" panose="020B0503020204020204" pitchFamily="34" charset="-122"/>
              </a:rPr>
              <a:t>Choreographer </a:t>
            </a:r>
            <a:r>
              <a:rPr lang="en" altLang="zh-CN">
                <a:solidFill>
                  <a:srgbClr val="FFC66D"/>
                </a:solidFill>
                <a:effectLst/>
                <a:latin typeface="Microsoft YaHei" panose="020B0503020204020204" pitchFamily="34" charset="-122"/>
                <a:ea typeface="Microsoft YaHei" panose="020B0503020204020204" pitchFamily="34" charset="-122"/>
              </a:rPr>
              <a:t>getInstance</a:t>
            </a:r>
            <a:r>
              <a:rPr lang="en" altLang="zh-CN">
                <a:latin typeface="Microsoft YaHei" panose="020B0503020204020204" pitchFamily="34" charset="-122"/>
                <a:ea typeface="Microsoft YaHei" panose="020B0503020204020204" pitchFamily="34" charset="-122"/>
              </a:rPr>
              <a:t>() {</a:t>
            </a:r>
            <a:br>
              <a:rPr lang="en" altLang="zh-CN">
                <a:latin typeface="Microsoft YaHei" panose="020B0503020204020204" pitchFamily="34" charset="-122"/>
                <a:ea typeface="Microsoft YaHei" panose="020B0503020204020204" pitchFamily="34" charset="-122"/>
              </a:rPr>
            </a:br>
            <a:r>
              <a:rPr lang="en" altLang="zh-CN">
                <a:latin typeface="Microsoft YaHei" panose="020B0503020204020204" pitchFamily="34" charset="-122"/>
                <a:ea typeface="Microsoft YaHei" panose="020B0503020204020204" pitchFamily="34" charset="-122"/>
              </a:rPr>
              <a:t>    </a:t>
            </a:r>
            <a:r>
              <a:rPr lang="en" altLang="zh-CN">
                <a:solidFill>
                  <a:srgbClr val="CC7832"/>
                </a:solidFill>
                <a:effectLst/>
                <a:latin typeface="Microsoft YaHei" panose="020B0503020204020204" pitchFamily="34" charset="-122"/>
                <a:ea typeface="Microsoft YaHei" panose="020B0503020204020204" pitchFamily="34" charset="-122"/>
              </a:rPr>
              <a:t>return </a:t>
            </a:r>
            <a:r>
              <a:rPr lang="en" altLang="zh-CN">
                <a:solidFill>
                  <a:srgbClr val="9876AA"/>
                </a:solidFill>
                <a:effectLst/>
                <a:latin typeface="Microsoft YaHei" panose="020B0503020204020204" pitchFamily="34" charset="-122"/>
                <a:ea typeface="Microsoft YaHei" panose="020B0503020204020204" pitchFamily="34" charset="-122"/>
              </a:rPr>
              <a:t>sThreadInstance</a:t>
            </a:r>
            <a:r>
              <a:rPr lang="en" altLang="zh-CN">
                <a:latin typeface="Microsoft YaHei" panose="020B0503020204020204" pitchFamily="34" charset="-122"/>
                <a:ea typeface="Microsoft YaHei" panose="020B0503020204020204" pitchFamily="34" charset="-122"/>
              </a:rPr>
              <a:t>.get()</a:t>
            </a:r>
            <a:r>
              <a:rPr lang="en" altLang="zh-CN">
                <a:solidFill>
                  <a:srgbClr val="CC7832"/>
                </a:solidFill>
                <a:effectLst/>
                <a:latin typeface="Microsoft YaHei" panose="020B0503020204020204" pitchFamily="34" charset="-122"/>
                <a:ea typeface="Microsoft YaHei" panose="020B0503020204020204" pitchFamily="34" charset="-122"/>
              </a:rPr>
              <a:t>;</a:t>
            </a:r>
            <a:br>
              <a:rPr lang="en" altLang="zh-CN">
                <a:solidFill>
                  <a:srgbClr val="CC7832"/>
                </a:solidFill>
                <a:effectLst/>
                <a:latin typeface="Microsoft YaHei" panose="020B0503020204020204" pitchFamily="34" charset="-122"/>
                <a:ea typeface="Microsoft YaHei" panose="020B0503020204020204" pitchFamily="34" charset="-122"/>
              </a:rPr>
            </a:br>
            <a:r>
              <a:rPr lang="en" altLang="zh-CN">
                <a:latin typeface="Microsoft YaHei" panose="020B0503020204020204" pitchFamily="34" charset="-122"/>
                <a:ea typeface="Microsoft YaHei" panose="020B0503020204020204" pitchFamily="34" charset="-122"/>
              </a:rPr>
              <a:t>}</a:t>
            </a:r>
            <a:endParaRPr lang="zh-CN" altLang="en-US">
              <a:latin typeface="Microsoft YaHei" panose="020B0503020204020204" pitchFamily="34" charset="-122"/>
              <a:ea typeface="Microsoft YaHei" panose="020B0503020204020204" pitchFamily="34" charset="-122"/>
            </a:endParaRPr>
          </a:p>
        </p:txBody>
      </p:sp>
      <p:cxnSp>
        <p:nvCxnSpPr>
          <p:cNvPr id="10" name="直线箭头连接符 9">
            <a:extLst>
              <a:ext uri="{FF2B5EF4-FFF2-40B4-BE49-F238E27FC236}">
                <a16:creationId xmlns:a16="http://schemas.microsoft.com/office/drawing/2014/main" id="{584C8511-AB32-FC4C-9429-AF209ADF4356}"/>
              </a:ext>
            </a:extLst>
          </p:cNvPr>
          <p:cNvCxnSpPr>
            <a:cxnSpLocks/>
          </p:cNvCxnSpPr>
          <p:nvPr/>
        </p:nvCxnSpPr>
        <p:spPr>
          <a:xfrm>
            <a:off x="1246909" y="3526971"/>
            <a:ext cx="181281" cy="552204"/>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2614FC59-1B68-194B-B4A5-FD5AE4BCBF8A}"/>
              </a:ext>
            </a:extLst>
          </p:cNvPr>
          <p:cNvSpPr/>
          <p:nvPr/>
        </p:nvSpPr>
        <p:spPr>
          <a:xfrm>
            <a:off x="5335792" y="4595941"/>
            <a:ext cx="3547638" cy="369332"/>
          </a:xfrm>
          <a:prstGeom prst="rect">
            <a:avLst/>
          </a:prstGeom>
          <a:solidFill>
            <a:srgbClr val="C00000"/>
          </a:solidFill>
        </p:spPr>
        <p:txBody>
          <a:bodyPr wrap="none">
            <a:spAutoFit/>
          </a:bodyPr>
          <a:lstStyle/>
          <a:p>
            <a:r>
              <a:rPr lang="en-US" altLang="zh-CN">
                <a:solidFill>
                  <a:schemeClr val="bg1"/>
                </a:solidFill>
                <a:latin typeface="Microsoft YaHei" panose="020B0503020204020204" pitchFamily="34" charset="-122"/>
                <a:ea typeface="Microsoft YaHei" panose="020B0503020204020204" pitchFamily="34" charset="-122"/>
              </a:rPr>
              <a:t>ThreadLocal&lt;Choreographer&gt;</a:t>
            </a:r>
            <a:endParaRPr lang="zh-CN" altLang="en-US">
              <a:solidFill>
                <a:schemeClr val="bg1"/>
              </a:solidFill>
              <a:latin typeface="Microsoft YaHei" panose="020B0503020204020204" pitchFamily="34" charset="-122"/>
              <a:ea typeface="Microsoft YaHei" panose="020B0503020204020204" pitchFamily="34" charset="-122"/>
            </a:endParaRPr>
          </a:p>
        </p:txBody>
      </p:sp>
      <p:cxnSp>
        <p:nvCxnSpPr>
          <p:cNvPr id="12" name="肘形连接符 11">
            <a:extLst>
              <a:ext uri="{FF2B5EF4-FFF2-40B4-BE49-F238E27FC236}">
                <a16:creationId xmlns:a16="http://schemas.microsoft.com/office/drawing/2014/main" id="{2EDA778B-D344-564C-89F1-612BFFAEC340}"/>
              </a:ext>
            </a:extLst>
          </p:cNvPr>
          <p:cNvCxnSpPr/>
          <p:nvPr/>
        </p:nvCxnSpPr>
        <p:spPr>
          <a:xfrm>
            <a:off x="3397033" y="4644456"/>
            <a:ext cx="1917496" cy="155576"/>
          </a:xfrm>
          <a:prstGeom prst="bentConnector3">
            <a:avLst>
              <a:gd name="adj1" fmla="val 95"/>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9519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E5B1DAF-6AA2-AB48-9021-5ADF5458E98D}"/>
              </a:ext>
            </a:extLst>
          </p:cNvPr>
          <p:cNvSpPr/>
          <p:nvPr/>
        </p:nvSpPr>
        <p:spPr>
          <a:xfrm>
            <a:off x="345558" y="2540731"/>
            <a:ext cx="8527312" cy="2308324"/>
          </a:xfrm>
          <a:prstGeom prst="rect">
            <a:avLst/>
          </a:prstGeom>
          <a:ln w="22225">
            <a:solidFill>
              <a:srgbClr val="C00000"/>
            </a:solidFill>
            <a:prstDash val="dash"/>
          </a:ln>
        </p:spPr>
        <p:txBody>
          <a:bodyPr wrap="square">
            <a:spAutoFit/>
          </a:bodyPr>
          <a:lstStyle/>
          <a:p>
            <a:r>
              <a:rPr lang="en-US" altLang="zh-CN">
                <a:solidFill>
                  <a:srgbClr val="CC7832"/>
                </a:solidFill>
                <a:effectLst/>
                <a:latin typeface="Microsoft YaHei" panose="020B0503020204020204" pitchFamily="34" charset="-122"/>
                <a:ea typeface="Microsoft YaHei" panose="020B0503020204020204" pitchFamily="34" charset="-122"/>
              </a:rPr>
              <a:t>void </a:t>
            </a:r>
            <a:r>
              <a:rPr lang="en-US" altLang="zh-CN">
                <a:solidFill>
                  <a:srgbClr val="FFC66D"/>
                </a:solidFill>
                <a:effectLst/>
                <a:latin typeface="Microsoft YaHei" panose="020B0503020204020204" pitchFamily="34" charset="-122"/>
                <a:ea typeface="Microsoft YaHei" panose="020B0503020204020204" pitchFamily="34" charset="-122"/>
              </a:rPr>
              <a:t>scheduleTraversals</a:t>
            </a:r>
            <a:r>
              <a:rPr lang="en-US" altLang="zh-CN">
                <a:latin typeface="Microsoft YaHei" panose="020B0503020204020204" pitchFamily="34" charset="-122"/>
                <a:ea typeface="Microsoft YaHei" panose="020B0503020204020204" pitchFamily="34" charset="-122"/>
              </a:rPr>
              <a:t>() {</a:t>
            </a:r>
          </a:p>
          <a:p>
            <a:r>
              <a:rPr lang="zh-CN" altLang="en-US">
                <a:solidFill>
                  <a:srgbClr val="CC7832"/>
                </a:solidFill>
                <a:latin typeface="Microsoft YaHei" panose="020B0503020204020204" pitchFamily="34" charset="-122"/>
                <a:ea typeface="Microsoft YaHei" panose="020B0503020204020204" pitchFamily="34" charset="-122"/>
              </a:rPr>
              <a:t>    </a:t>
            </a:r>
            <a:r>
              <a:rPr lang="en-US" altLang="zh-CN">
                <a:solidFill>
                  <a:srgbClr val="CC7832"/>
                </a:solidFill>
                <a:latin typeface="Microsoft YaHei" panose="020B0503020204020204" pitchFamily="34" charset="-122"/>
                <a:ea typeface="Microsoft YaHei" panose="020B0503020204020204" pitchFamily="34" charset="-122"/>
              </a:rPr>
              <a:t>if </a:t>
            </a:r>
            <a:r>
              <a:rPr lang="en-US" altLang="zh-CN">
                <a:latin typeface="Microsoft YaHei" panose="020B0503020204020204" pitchFamily="34" charset="-122"/>
                <a:ea typeface="Microsoft YaHei" panose="020B0503020204020204" pitchFamily="34" charset="-122"/>
              </a:rPr>
              <a:t>(!</a:t>
            </a:r>
            <a:r>
              <a:rPr lang="en-US" altLang="zh-CN">
                <a:solidFill>
                  <a:srgbClr val="9876AA"/>
                </a:solidFill>
                <a:latin typeface="Microsoft YaHei" panose="020B0503020204020204" pitchFamily="34" charset="-122"/>
                <a:ea typeface="Microsoft YaHei" panose="020B0503020204020204" pitchFamily="34" charset="-122"/>
              </a:rPr>
              <a:t>mTraversalScheduled</a:t>
            </a:r>
            <a:r>
              <a:rPr lang="en-US" altLang="zh-CN">
                <a:latin typeface="Microsoft YaHei" panose="020B0503020204020204" pitchFamily="34" charset="-122"/>
                <a:ea typeface="Microsoft YaHei" panose="020B0503020204020204" pitchFamily="34" charset="-122"/>
              </a:rPr>
              <a:t>) {</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a:t>
            </a:r>
            <a:r>
              <a:rPr lang="zh-CN" altLang="en-US">
                <a:latin typeface="Microsoft YaHei" panose="020B0503020204020204" pitchFamily="34" charset="-122"/>
                <a:ea typeface="Microsoft YaHei" panose="020B0503020204020204" pitchFamily="34" charset="-122"/>
              </a:rPr>
              <a:t>    </a:t>
            </a:r>
            <a:r>
              <a:rPr lang="en-US" altLang="zh-CN">
                <a:solidFill>
                  <a:srgbClr val="9876AA"/>
                </a:solidFill>
                <a:latin typeface="Microsoft YaHei" panose="020B0503020204020204" pitchFamily="34" charset="-122"/>
                <a:ea typeface="Microsoft YaHei" panose="020B0503020204020204" pitchFamily="34" charset="-122"/>
              </a:rPr>
              <a:t>mTraversalScheduled </a:t>
            </a:r>
            <a:r>
              <a:rPr lang="en-US" altLang="zh-CN">
                <a:latin typeface="Microsoft YaHei" panose="020B0503020204020204" pitchFamily="34" charset="-122"/>
                <a:ea typeface="Microsoft YaHei" panose="020B0503020204020204" pitchFamily="34" charset="-122"/>
              </a:rPr>
              <a:t>= </a:t>
            </a:r>
            <a:r>
              <a:rPr lang="en-US" altLang="zh-CN">
                <a:solidFill>
                  <a:srgbClr val="CC7832"/>
                </a:solidFill>
                <a:latin typeface="Microsoft YaHei" panose="020B0503020204020204" pitchFamily="34" charset="-122"/>
                <a:ea typeface="Microsoft YaHei" panose="020B0503020204020204" pitchFamily="34" charset="-122"/>
              </a:rPr>
              <a:t>true;</a:t>
            </a:r>
          </a:p>
          <a:p>
            <a:r>
              <a:rPr lang="zh-CN" altLang="en-US">
                <a:solidFill>
                  <a:srgbClr val="9876AA"/>
                </a:solidFill>
                <a:latin typeface="Microsoft YaHei" panose="020B0503020204020204" pitchFamily="34" charset="-122"/>
                <a:ea typeface="Microsoft YaHei" panose="020B0503020204020204" pitchFamily="34" charset="-122"/>
              </a:rPr>
              <a:t>        </a:t>
            </a:r>
            <a:r>
              <a:rPr lang="en-US" altLang="zh-CN">
                <a:solidFill>
                  <a:srgbClr val="9876AA"/>
                </a:solidFill>
                <a:latin typeface="Microsoft YaHei" panose="020B0503020204020204" pitchFamily="34" charset="-122"/>
                <a:ea typeface="Microsoft YaHei" panose="020B0503020204020204" pitchFamily="34" charset="-122"/>
              </a:rPr>
              <a:t>mChoreographer</a:t>
            </a:r>
            <a:r>
              <a:rPr lang="en-US" altLang="zh-CN">
                <a:latin typeface="Microsoft YaHei" panose="020B0503020204020204" pitchFamily="34" charset="-122"/>
                <a:ea typeface="Microsoft YaHei" panose="020B0503020204020204" pitchFamily="34" charset="-122"/>
              </a:rPr>
              <a:t>.postCallback(</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Choreographer.</a:t>
            </a:r>
            <a:r>
              <a:rPr lang="en-US" altLang="zh-CN">
                <a:solidFill>
                  <a:srgbClr val="9876AA"/>
                </a:solidFill>
                <a:latin typeface="Microsoft YaHei" panose="020B0503020204020204" pitchFamily="34" charset="-122"/>
                <a:ea typeface="Microsoft YaHei" panose="020B0503020204020204" pitchFamily="34" charset="-122"/>
              </a:rPr>
              <a:t>CALLBACK_TRAVERSAL</a:t>
            </a:r>
            <a:r>
              <a:rPr lang="en-US" altLang="zh-CN">
                <a:solidFill>
                  <a:srgbClr val="CC7832"/>
                </a:solidFill>
                <a:latin typeface="Microsoft YaHei" panose="020B0503020204020204" pitchFamily="34" charset="-122"/>
                <a:ea typeface="Microsoft YaHei" panose="020B0503020204020204" pitchFamily="34" charset="-122"/>
              </a:rPr>
              <a:t>, </a:t>
            </a:r>
            <a:r>
              <a:rPr lang="en-US" altLang="zh-CN">
                <a:solidFill>
                  <a:srgbClr val="9876AA"/>
                </a:solidFill>
                <a:latin typeface="Microsoft YaHei" panose="020B0503020204020204" pitchFamily="34" charset="-122"/>
                <a:ea typeface="Microsoft YaHei" panose="020B0503020204020204" pitchFamily="34" charset="-122"/>
              </a:rPr>
              <a:t>mTraversalRunnable</a:t>
            </a:r>
            <a:r>
              <a:rPr lang="en-US" altLang="zh-CN">
                <a:solidFill>
                  <a:srgbClr val="CC7832"/>
                </a:solidFill>
                <a:latin typeface="Microsoft YaHei" panose="020B0503020204020204" pitchFamily="34" charset="-122"/>
                <a:ea typeface="Microsoft YaHei" panose="020B0503020204020204" pitchFamily="34" charset="-122"/>
              </a:rPr>
              <a:t>, null</a:t>
            </a:r>
            <a:r>
              <a:rPr lang="en-US" altLang="zh-CN">
                <a:latin typeface="Microsoft YaHei" panose="020B0503020204020204" pitchFamily="34" charset="-122"/>
                <a:ea typeface="Microsoft YaHei" panose="020B0503020204020204" pitchFamily="34" charset="-122"/>
              </a:rPr>
              <a:t>)</a:t>
            </a:r>
            <a:r>
              <a:rPr lang="en-US" altLang="zh-CN">
                <a:solidFill>
                  <a:srgbClr val="CC7832"/>
                </a:solidFill>
                <a:latin typeface="Microsoft YaHei" panose="020B0503020204020204" pitchFamily="34" charset="-122"/>
                <a:ea typeface="Microsoft YaHei" panose="020B0503020204020204" pitchFamily="34" charset="-122"/>
              </a:rPr>
              <a:t>;</a:t>
            </a:r>
            <a:br>
              <a:rPr lang="en-US" altLang="zh-CN">
                <a:solidFill>
                  <a:srgbClr val="CC7832"/>
                </a:solidFill>
                <a:latin typeface="Microsoft YaHei" panose="020B0503020204020204" pitchFamily="34" charset="-122"/>
                <a:ea typeface="Microsoft YaHei" panose="020B0503020204020204" pitchFamily="34" charset="-122"/>
              </a:rPr>
            </a:br>
            <a:r>
              <a:rPr lang="zh-CN" altLang="en-US">
                <a:solidFill>
                  <a:srgbClr val="CC7832"/>
                </a:solidFill>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a:t>
            </a:r>
            <a:br>
              <a:rPr lang="en-US" altLang="zh-CN">
                <a:solidFill>
                  <a:srgbClr val="CC7832"/>
                </a:solidFill>
                <a:latin typeface="Microsoft YaHei" panose="020B0503020204020204" pitchFamily="34" charset="-122"/>
                <a:ea typeface="Microsoft YaHei" panose="020B0503020204020204" pitchFamily="34" charset="-122"/>
              </a:rPr>
            </a:br>
            <a:r>
              <a:rPr lang="en-US" altLang="zh-CN">
                <a:solidFill>
                  <a:srgbClr val="CC7832"/>
                </a:solidFill>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a:t>
            </a:r>
            <a:endParaRPr lang="zh-CN" altLang="en-US">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65E03B06-8B6D-C644-BEC9-5E3DDAC60FC2}"/>
              </a:ext>
            </a:extLst>
          </p:cNvPr>
          <p:cNvSpPr/>
          <p:nvPr/>
        </p:nvSpPr>
        <p:spPr>
          <a:xfrm>
            <a:off x="345558" y="509861"/>
            <a:ext cx="3391786" cy="1200329"/>
          </a:xfrm>
          <a:prstGeom prst="rect">
            <a:avLst/>
          </a:prstGeom>
          <a:solidFill>
            <a:schemeClr val="bg1"/>
          </a:solidFill>
          <a:ln w="22225">
            <a:solidFill>
              <a:srgbClr val="C00000"/>
            </a:solidFill>
            <a:prstDash val="dash"/>
          </a:ln>
        </p:spPr>
        <p:txBody>
          <a:bodyPr wrap="square">
            <a:spAutoFit/>
          </a:bodyPr>
          <a:lstStyle/>
          <a:p>
            <a:r>
              <a:rPr lang="en-US" altLang="zh-CN">
                <a:solidFill>
                  <a:srgbClr val="CC7832"/>
                </a:solidFill>
                <a:effectLst/>
                <a:latin typeface="Microsoft YaHei" panose="020B0503020204020204" pitchFamily="34" charset="-122"/>
                <a:ea typeface="Microsoft YaHei" panose="020B0503020204020204" pitchFamily="34" charset="-122"/>
              </a:rPr>
              <a:t>public void </a:t>
            </a:r>
            <a:r>
              <a:rPr lang="en-US" altLang="zh-CN">
                <a:solidFill>
                  <a:srgbClr val="FFC66D"/>
                </a:solidFill>
                <a:effectLst/>
                <a:latin typeface="Microsoft YaHei" panose="020B0503020204020204" pitchFamily="34" charset="-122"/>
                <a:ea typeface="Microsoft YaHei" panose="020B0503020204020204" pitchFamily="34" charset="-122"/>
              </a:rPr>
              <a:t>requestLayout</a:t>
            </a:r>
            <a:r>
              <a:rPr lang="en-US" altLang="zh-CN">
                <a:latin typeface="Microsoft YaHei" panose="020B0503020204020204" pitchFamily="34" charset="-122"/>
                <a:ea typeface="Microsoft YaHei" panose="020B0503020204020204" pitchFamily="34" charset="-122"/>
              </a:rPr>
              <a:t>() {</a:t>
            </a:r>
          </a:p>
          <a:p>
            <a:r>
              <a:rPr lang="zh-CN" altLang="en-US">
                <a:solidFill>
                  <a:srgbClr val="CC7832"/>
                </a:solidFill>
                <a:effectLst/>
                <a:latin typeface="Microsoft YaHei" panose="020B0503020204020204" pitchFamily="34" charset="-122"/>
                <a:ea typeface="Microsoft YaHei" panose="020B0503020204020204" pitchFamily="34" charset="-122"/>
              </a:rPr>
              <a:t>    </a:t>
            </a:r>
            <a:r>
              <a:rPr lang="en-US" altLang="zh-CN">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scheduleTraversals()</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a:t>
            </a:r>
            <a:endParaRPr lang="zh-CN" altLang="en-US">
              <a:latin typeface="Microsoft YaHei" panose="020B0503020204020204" pitchFamily="34" charset="-122"/>
              <a:ea typeface="Microsoft YaHei" panose="020B0503020204020204" pitchFamily="34" charset="-122"/>
            </a:endParaRPr>
          </a:p>
        </p:txBody>
      </p:sp>
      <p:sp>
        <p:nvSpPr>
          <p:cNvPr id="6" name="矩形 5">
            <a:extLst>
              <a:ext uri="{FF2B5EF4-FFF2-40B4-BE49-F238E27FC236}">
                <a16:creationId xmlns:a16="http://schemas.microsoft.com/office/drawing/2014/main" id="{0358F0BF-010D-F640-86E5-89DA3C1FB46C}"/>
              </a:ext>
            </a:extLst>
          </p:cNvPr>
          <p:cNvSpPr/>
          <p:nvPr/>
        </p:nvSpPr>
        <p:spPr>
          <a:xfrm>
            <a:off x="5125583" y="203492"/>
            <a:ext cx="3891516" cy="1754326"/>
          </a:xfrm>
          <a:prstGeom prst="rect">
            <a:avLst/>
          </a:prstGeom>
          <a:ln w="22225">
            <a:solidFill>
              <a:srgbClr val="C00000"/>
            </a:solidFill>
            <a:prstDash val="dash"/>
          </a:ln>
        </p:spPr>
        <p:txBody>
          <a:bodyPr wrap="square">
            <a:spAutoFit/>
          </a:bodyPr>
          <a:lstStyle/>
          <a:p>
            <a:r>
              <a:rPr lang="en-US" altLang="zh-CN">
                <a:solidFill>
                  <a:srgbClr val="CC7832"/>
                </a:solidFill>
                <a:effectLst/>
                <a:latin typeface="Microsoft YaHei" panose="020B0503020204020204" pitchFamily="34" charset="-122"/>
                <a:ea typeface="Microsoft YaHei" panose="020B0503020204020204" pitchFamily="34" charset="-122"/>
              </a:rPr>
              <a:t>void </a:t>
            </a:r>
            <a:r>
              <a:rPr lang="en-US" altLang="zh-CN">
                <a:solidFill>
                  <a:srgbClr val="FFC66D"/>
                </a:solidFill>
                <a:effectLst/>
                <a:latin typeface="Microsoft YaHei" panose="020B0503020204020204" pitchFamily="34" charset="-122"/>
                <a:ea typeface="Microsoft YaHei" panose="020B0503020204020204" pitchFamily="34" charset="-122"/>
              </a:rPr>
              <a:t>doTraversal</a:t>
            </a:r>
            <a:r>
              <a:rPr lang="en-US" altLang="zh-CN">
                <a:latin typeface="Microsoft YaHei" panose="020B0503020204020204" pitchFamily="34" charset="-122"/>
                <a:ea typeface="Microsoft YaHei" panose="020B0503020204020204" pitchFamily="34" charset="-122"/>
              </a:rPr>
              <a:t>() {</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a:t>
            </a:r>
            <a:r>
              <a:rPr lang="en-US" altLang="zh-CN">
                <a:solidFill>
                  <a:srgbClr val="CC7832"/>
                </a:solidFill>
                <a:effectLst/>
                <a:latin typeface="Microsoft YaHei" panose="020B0503020204020204" pitchFamily="34" charset="-122"/>
                <a:ea typeface="Microsoft YaHei" panose="020B0503020204020204" pitchFamily="34" charset="-122"/>
              </a:rPr>
              <a:t>if </a:t>
            </a:r>
            <a:r>
              <a:rPr lang="en-US" altLang="zh-CN">
                <a:latin typeface="Microsoft YaHei" panose="020B0503020204020204" pitchFamily="34" charset="-122"/>
                <a:ea typeface="Microsoft YaHei" panose="020B0503020204020204" pitchFamily="34" charset="-122"/>
              </a:rPr>
              <a:t>(</a:t>
            </a:r>
            <a:r>
              <a:rPr lang="en-US" altLang="zh-CN">
                <a:solidFill>
                  <a:srgbClr val="9876AA"/>
                </a:solidFill>
                <a:effectLst/>
                <a:latin typeface="Microsoft YaHei" panose="020B0503020204020204" pitchFamily="34" charset="-122"/>
                <a:ea typeface="Microsoft YaHei" panose="020B0503020204020204" pitchFamily="34" charset="-122"/>
              </a:rPr>
              <a:t>mTraversalScheduled</a:t>
            </a:r>
            <a:r>
              <a:rPr lang="en-US" altLang="zh-CN">
                <a:latin typeface="Microsoft YaHei" panose="020B0503020204020204" pitchFamily="34" charset="-122"/>
                <a:ea typeface="Microsoft YaHei" panose="020B0503020204020204" pitchFamily="34" charset="-122"/>
              </a:rPr>
              <a:t>) {</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a:t>
            </a:r>
            <a:r>
              <a:rPr lang="en-US" altLang="zh-CN">
                <a:solidFill>
                  <a:srgbClr val="9876AA"/>
                </a:solidFill>
                <a:effectLst/>
                <a:latin typeface="Microsoft YaHei" panose="020B0503020204020204" pitchFamily="34" charset="-122"/>
                <a:ea typeface="Microsoft YaHei" panose="020B0503020204020204" pitchFamily="34" charset="-122"/>
              </a:rPr>
              <a:t>mTraversalScheduled </a:t>
            </a:r>
            <a:r>
              <a:rPr lang="en-US" altLang="zh-CN">
                <a:latin typeface="Microsoft YaHei" panose="020B0503020204020204" pitchFamily="34" charset="-122"/>
                <a:ea typeface="Microsoft YaHei" panose="020B0503020204020204" pitchFamily="34" charset="-122"/>
              </a:rPr>
              <a:t>= </a:t>
            </a:r>
            <a:r>
              <a:rPr lang="en-US" altLang="zh-CN">
                <a:solidFill>
                  <a:srgbClr val="CC7832"/>
                </a:solidFill>
                <a:effectLst/>
                <a:latin typeface="Microsoft YaHei" panose="020B0503020204020204" pitchFamily="34" charset="-122"/>
                <a:ea typeface="Microsoft YaHei" panose="020B0503020204020204" pitchFamily="34" charset="-122"/>
              </a:rPr>
              <a:t>false;</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performTraversals()</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zh-CN" altLang="en-US">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a:t>
            </a:r>
            <a:endParaRPr lang="zh-CN" altLang="en-US">
              <a:latin typeface="Microsoft YaHei" panose="020B0503020204020204" pitchFamily="34" charset="-122"/>
              <a:ea typeface="Microsoft YaHei" panose="020B0503020204020204" pitchFamily="34" charset="-122"/>
            </a:endParaRPr>
          </a:p>
        </p:txBody>
      </p:sp>
      <p:cxnSp>
        <p:nvCxnSpPr>
          <p:cNvPr id="8" name="直线箭头连接符 7">
            <a:extLst>
              <a:ext uri="{FF2B5EF4-FFF2-40B4-BE49-F238E27FC236}">
                <a16:creationId xmlns:a16="http://schemas.microsoft.com/office/drawing/2014/main" id="{D90B0B0A-4F78-2E47-938D-11906F0A785B}"/>
              </a:ext>
            </a:extLst>
          </p:cNvPr>
          <p:cNvCxnSpPr>
            <a:cxnSpLocks/>
          </p:cNvCxnSpPr>
          <p:nvPr/>
        </p:nvCxnSpPr>
        <p:spPr>
          <a:xfrm flipV="1">
            <a:off x="6958940" y="1389508"/>
            <a:ext cx="0" cy="2305386"/>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 name="直线箭头连接符 2">
            <a:extLst>
              <a:ext uri="{FF2B5EF4-FFF2-40B4-BE49-F238E27FC236}">
                <a16:creationId xmlns:a16="http://schemas.microsoft.com/office/drawing/2014/main" id="{6B1C2C35-71B8-8D43-B069-5B78F5D4656F}"/>
              </a:ext>
            </a:extLst>
          </p:cNvPr>
          <p:cNvCxnSpPr>
            <a:cxnSpLocks/>
          </p:cNvCxnSpPr>
          <p:nvPr/>
        </p:nvCxnSpPr>
        <p:spPr>
          <a:xfrm>
            <a:off x="1591293" y="1389508"/>
            <a:ext cx="201881" cy="1182242"/>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6229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138E6F6-7861-634D-8D28-C9BCE3640266}"/>
              </a:ext>
            </a:extLst>
          </p:cNvPr>
          <p:cNvSpPr/>
          <p:nvPr/>
        </p:nvSpPr>
        <p:spPr>
          <a:xfrm>
            <a:off x="225424" y="267937"/>
            <a:ext cx="8693151" cy="1754326"/>
          </a:xfrm>
          <a:prstGeom prst="rect">
            <a:avLst/>
          </a:prstGeom>
          <a:ln w="22225">
            <a:solidFill>
              <a:srgbClr val="C00000"/>
            </a:solidFill>
            <a:prstDash val="dash"/>
          </a:ln>
        </p:spPr>
        <p:txBody>
          <a:bodyPr wrap="square">
            <a:spAutoFit/>
          </a:bodyPr>
          <a:lstStyle/>
          <a:p>
            <a:r>
              <a:rPr lang="en-US" altLang="zh-CN">
                <a:solidFill>
                  <a:srgbClr val="CC7832"/>
                </a:solidFill>
                <a:effectLst/>
                <a:latin typeface="Microsoft YaHei" panose="020B0503020204020204" pitchFamily="34" charset="-122"/>
                <a:ea typeface="Microsoft YaHei" panose="020B0503020204020204" pitchFamily="34" charset="-122"/>
              </a:rPr>
              <a:t>private void </a:t>
            </a:r>
            <a:r>
              <a:rPr lang="en-US" altLang="zh-CN">
                <a:solidFill>
                  <a:srgbClr val="FFC66D"/>
                </a:solidFill>
                <a:effectLst/>
                <a:latin typeface="Microsoft YaHei" panose="020B0503020204020204" pitchFamily="34" charset="-122"/>
                <a:ea typeface="Microsoft YaHei" panose="020B0503020204020204" pitchFamily="34" charset="-122"/>
              </a:rPr>
              <a:t>postCallbackDelayedInternal</a:t>
            </a:r>
            <a:r>
              <a:rPr lang="en-US" altLang="zh-CN">
                <a:latin typeface="Microsoft YaHei" panose="020B0503020204020204" pitchFamily="34" charset="-122"/>
                <a:ea typeface="Microsoft YaHei" panose="020B0503020204020204" pitchFamily="34" charset="-122"/>
              </a:rPr>
              <a:t>(</a:t>
            </a:r>
            <a:r>
              <a:rPr lang="en-US" altLang="zh-CN">
                <a:solidFill>
                  <a:srgbClr val="CC7832"/>
                </a:solidFill>
                <a:effectLst/>
                <a:latin typeface="Microsoft YaHei" panose="020B0503020204020204" pitchFamily="34" charset="-122"/>
                <a:ea typeface="Microsoft YaHei" panose="020B0503020204020204" pitchFamily="34" charset="-122"/>
              </a:rPr>
              <a:t>int </a:t>
            </a:r>
            <a:r>
              <a:rPr lang="en-US" altLang="zh-CN">
                <a:latin typeface="Microsoft YaHei" panose="020B0503020204020204" pitchFamily="34" charset="-122"/>
                <a:ea typeface="Microsoft YaHei" panose="020B0503020204020204" pitchFamily="34" charset="-122"/>
              </a:rPr>
              <a:t>callbackType</a:t>
            </a: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 {</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a:t>
            </a:r>
            <a:r>
              <a:rPr lang="en-US" altLang="zh-CN">
                <a:solidFill>
                  <a:srgbClr val="9876AA"/>
                </a:solidFill>
                <a:effectLst/>
                <a:latin typeface="Microsoft YaHei" panose="020B0503020204020204" pitchFamily="34" charset="-122"/>
                <a:ea typeface="Microsoft YaHei" panose="020B0503020204020204" pitchFamily="34" charset="-122"/>
              </a:rPr>
              <a:t>mCallbackQueues</a:t>
            </a:r>
            <a:r>
              <a:rPr lang="en-US" altLang="zh-CN">
                <a:latin typeface="Microsoft YaHei" panose="020B0503020204020204" pitchFamily="34" charset="-122"/>
                <a:ea typeface="Microsoft YaHei" panose="020B0503020204020204" pitchFamily="34" charset="-122"/>
              </a:rPr>
              <a:t>[callbackType].addCallbackLocked(dueTime</a:t>
            </a: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effectLst/>
                <a:latin typeface="Microsoft YaHei" panose="020B0503020204020204" pitchFamily="34" charset="-122"/>
                <a:ea typeface="Microsoft YaHei" panose="020B0503020204020204" pitchFamily="34" charset="-122"/>
              </a:rPr>
              <a:t>…</a:t>
            </a:r>
            <a:r>
              <a:rPr lang="en-US" altLang="zh-CN">
                <a:latin typeface="Microsoft YaHei" panose="020B0503020204020204" pitchFamily="34" charset="-122"/>
                <a:ea typeface="Microsoft YaHei" panose="020B0503020204020204" pitchFamily="34" charset="-122"/>
              </a:rPr>
              <a:t>)</a:t>
            </a:r>
            <a:r>
              <a:rPr lang="en-US" altLang="zh-CN">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scheduleFrameLocked(now)</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a:t>
            </a:r>
            <a:endParaRPr lang="zh-CN" altLang="en-US">
              <a:latin typeface="Microsoft YaHei" panose="020B0503020204020204" pitchFamily="34" charset="-122"/>
              <a:ea typeface="Microsoft YaHei" panose="020B0503020204020204" pitchFamily="34" charset="-122"/>
            </a:endParaRPr>
          </a:p>
        </p:txBody>
      </p:sp>
      <p:cxnSp>
        <p:nvCxnSpPr>
          <p:cNvPr id="5" name="直线箭头连接符 4">
            <a:extLst>
              <a:ext uri="{FF2B5EF4-FFF2-40B4-BE49-F238E27FC236}">
                <a16:creationId xmlns:a16="http://schemas.microsoft.com/office/drawing/2014/main" id="{7F0862A5-70A7-344D-BC35-645621DFF251}"/>
              </a:ext>
            </a:extLst>
          </p:cNvPr>
          <p:cNvCxnSpPr>
            <a:cxnSpLocks/>
          </p:cNvCxnSpPr>
          <p:nvPr/>
        </p:nvCxnSpPr>
        <p:spPr>
          <a:xfrm>
            <a:off x="3826200" y="1529253"/>
            <a:ext cx="1066432" cy="0"/>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76793DF8-864C-9045-BCE0-9BCDFB7E4F55}"/>
              </a:ext>
            </a:extLst>
          </p:cNvPr>
          <p:cNvSpPr txBox="1"/>
          <p:nvPr/>
        </p:nvSpPr>
        <p:spPr>
          <a:xfrm>
            <a:off x="4939999" y="1344587"/>
            <a:ext cx="2579424" cy="369332"/>
          </a:xfrm>
          <a:prstGeom prst="rect">
            <a:avLst/>
          </a:prstGeom>
          <a:solidFill>
            <a:srgbClr val="C00000"/>
          </a:solidFill>
        </p:spPr>
        <p:txBody>
          <a:bodyPr wrap="none" rtlCol="0">
            <a:spAutoFit/>
          </a:bodyPr>
          <a:lstStyle/>
          <a:p>
            <a:r>
              <a:rPr kumimoji="1" lang="en-US" altLang="zh-CN">
                <a:solidFill>
                  <a:schemeClr val="bg1"/>
                </a:solidFill>
                <a:latin typeface="Microsoft YaHei" panose="020B0503020204020204" pitchFamily="34" charset="-122"/>
                <a:ea typeface="Microsoft YaHei" panose="020B0503020204020204" pitchFamily="34" charset="-122"/>
              </a:rPr>
              <a:t>scheduleVsyncLocked</a:t>
            </a:r>
            <a:endParaRPr kumimoji="1" lang="zh-CN" altLang="en-US">
              <a:solidFill>
                <a:schemeClr val="bg1"/>
              </a:solidFill>
              <a:latin typeface="Microsoft YaHei" panose="020B0503020204020204" pitchFamily="34" charset="-122"/>
              <a:ea typeface="Microsoft YaHei" panose="020B0503020204020204" pitchFamily="34" charset="-122"/>
            </a:endParaRPr>
          </a:p>
        </p:txBody>
      </p:sp>
      <p:sp>
        <p:nvSpPr>
          <p:cNvPr id="8" name="矩形 7">
            <a:extLst>
              <a:ext uri="{FF2B5EF4-FFF2-40B4-BE49-F238E27FC236}">
                <a16:creationId xmlns:a16="http://schemas.microsoft.com/office/drawing/2014/main" id="{41332801-0C6C-A249-9F84-CB2945D77B21}"/>
              </a:ext>
            </a:extLst>
          </p:cNvPr>
          <p:cNvSpPr/>
          <p:nvPr/>
        </p:nvSpPr>
        <p:spPr>
          <a:xfrm>
            <a:off x="225423" y="2290240"/>
            <a:ext cx="8693151" cy="2585323"/>
          </a:xfrm>
          <a:prstGeom prst="rect">
            <a:avLst/>
          </a:prstGeom>
          <a:ln w="22225">
            <a:solidFill>
              <a:srgbClr val="C00000"/>
            </a:solidFill>
            <a:prstDash val="dash"/>
          </a:ln>
        </p:spPr>
        <p:txBody>
          <a:bodyPr wrap="square">
            <a:spAutoFit/>
          </a:bodyPr>
          <a:lstStyle/>
          <a:p>
            <a:r>
              <a:rPr lang="en-US" altLang="zh-CN">
                <a:solidFill>
                  <a:srgbClr val="CC7832"/>
                </a:solidFill>
                <a:effectLst/>
                <a:latin typeface="Microsoft YaHei" panose="020B0503020204020204" pitchFamily="34" charset="-122"/>
                <a:ea typeface="Microsoft YaHei" panose="020B0503020204020204" pitchFamily="34" charset="-122"/>
              </a:rPr>
              <a:t>private void </a:t>
            </a:r>
            <a:r>
              <a:rPr lang="en-US" altLang="zh-CN">
                <a:solidFill>
                  <a:srgbClr val="FFC66D"/>
                </a:solidFill>
                <a:effectLst/>
                <a:latin typeface="Microsoft YaHei" panose="020B0503020204020204" pitchFamily="34" charset="-122"/>
                <a:ea typeface="Microsoft YaHei" panose="020B0503020204020204" pitchFamily="34" charset="-122"/>
              </a:rPr>
              <a:t>scheduleFrameLocked</a:t>
            </a:r>
            <a:r>
              <a:rPr lang="en-US" altLang="zh-CN">
                <a:latin typeface="Microsoft YaHei" panose="020B0503020204020204" pitchFamily="34" charset="-122"/>
                <a:ea typeface="Microsoft YaHei" panose="020B0503020204020204" pitchFamily="34" charset="-122"/>
              </a:rPr>
              <a:t>(</a:t>
            </a:r>
            <a:r>
              <a:rPr lang="en-US" altLang="zh-CN">
                <a:solidFill>
                  <a:srgbClr val="CC7832"/>
                </a:solidFill>
                <a:effectLst/>
                <a:latin typeface="Microsoft YaHei" panose="020B0503020204020204" pitchFamily="34" charset="-122"/>
                <a:ea typeface="Microsoft YaHei" panose="020B0503020204020204" pitchFamily="34" charset="-122"/>
              </a:rPr>
              <a:t>long </a:t>
            </a:r>
            <a:r>
              <a:rPr lang="en-US" altLang="zh-CN">
                <a:latin typeface="Microsoft YaHei" panose="020B0503020204020204" pitchFamily="34" charset="-122"/>
                <a:ea typeface="Microsoft YaHei" panose="020B0503020204020204" pitchFamily="34" charset="-122"/>
              </a:rPr>
              <a:t>now) {</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if </a:t>
            </a:r>
            <a:r>
              <a:rPr lang="en-US" altLang="zh-CN">
                <a:latin typeface="Microsoft YaHei" panose="020B0503020204020204" pitchFamily="34" charset="-122"/>
                <a:ea typeface="Microsoft YaHei" panose="020B0503020204020204" pitchFamily="34" charset="-122"/>
              </a:rPr>
              <a:t>(isRunningOnLooperThreadLocked()) {</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scheduleVsyncLocked()</a:t>
            </a:r>
            <a:r>
              <a:rPr lang="en-US" altLang="zh-CN">
                <a:solidFill>
                  <a:srgbClr val="CC7832"/>
                </a:solidFill>
                <a:effectLst/>
                <a:latin typeface="Microsoft YaHei" panose="020B0503020204020204" pitchFamily="34" charset="-122"/>
                <a:ea typeface="Microsoft YaHei" panose="020B0503020204020204" pitchFamily="34" charset="-122"/>
              </a:rPr>
              <a:t>;</a:t>
            </a:r>
          </a:p>
          <a:p>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 </a:t>
            </a:r>
            <a:r>
              <a:rPr lang="en-US" altLang="zh-CN">
                <a:solidFill>
                  <a:srgbClr val="CC7832"/>
                </a:solidFill>
                <a:effectLst/>
                <a:latin typeface="Microsoft YaHei" panose="020B0503020204020204" pitchFamily="34" charset="-122"/>
                <a:ea typeface="Microsoft YaHei" panose="020B0503020204020204" pitchFamily="34" charset="-122"/>
              </a:rPr>
              <a:t>else </a:t>
            </a:r>
            <a:r>
              <a:rPr lang="en-US" altLang="zh-CN">
                <a:latin typeface="Microsoft YaHei" panose="020B0503020204020204" pitchFamily="34" charset="-122"/>
                <a:ea typeface="Microsoft YaHei" panose="020B0503020204020204" pitchFamily="34" charset="-122"/>
              </a:rPr>
              <a:t>{</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Message msg = </a:t>
            </a:r>
            <a:r>
              <a:rPr lang="en-US" altLang="zh-CN">
                <a:solidFill>
                  <a:srgbClr val="9876AA"/>
                </a:solidFill>
                <a:effectLst/>
                <a:latin typeface="Microsoft YaHei" panose="020B0503020204020204" pitchFamily="34" charset="-122"/>
                <a:ea typeface="Microsoft YaHei" panose="020B0503020204020204" pitchFamily="34" charset="-122"/>
              </a:rPr>
              <a:t>mHandler</a:t>
            </a:r>
            <a:r>
              <a:rPr lang="en-US" altLang="zh-CN">
                <a:latin typeface="Microsoft YaHei" panose="020B0503020204020204" pitchFamily="34" charset="-122"/>
                <a:ea typeface="Microsoft YaHei" panose="020B0503020204020204" pitchFamily="34" charset="-122"/>
              </a:rPr>
              <a:t>.obtainMessage(</a:t>
            </a:r>
            <a:r>
              <a:rPr lang="en-US" altLang="zh-CN">
                <a:solidFill>
                  <a:srgbClr val="9876AA"/>
                </a:solidFill>
                <a:effectLst/>
                <a:latin typeface="Microsoft YaHei" panose="020B0503020204020204" pitchFamily="34" charset="-122"/>
                <a:ea typeface="Microsoft YaHei" panose="020B0503020204020204" pitchFamily="34" charset="-122"/>
              </a:rPr>
              <a:t>MSG_DO_SCHEDULE_VSYNC</a:t>
            </a:r>
            <a:r>
              <a:rPr lang="en-US" altLang="zh-CN">
                <a:latin typeface="Microsoft YaHei" panose="020B0503020204020204" pitchFamily="34" charset="-122"/>
                <a:ea typeface="Microsoft YaHei" panose="020B0503020204020204" pitchFamily="34" charset="-122"/>
              </a:rPr>
              <a:t>)</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msg.setAsynchronous(</a:t>
            </a:r>
            <a:r>
              <a:rPr lang="en-US" altLang="zh-CN">
                <a:solidFill>
                  <a:srgbClr val="CC7832"/>
                </a:solidFill>
                <a:effectLst/>
                <a:latin typeface="Microsoft YaHei" panose="020B0503020204020204" pitchFamily="34" charset="-122"/>
                <a:ea typeface="Microsoft YaHei" panose="020B0503020204020204" pitchFamily="34" charset="-122"/>
              </a:rPr>
              <a:t>true</a:t>
            </a:r>
            <a:r>
              <a:rPr lang="en-US" altLang="zh-CN">
                <a:latin typeface="Microsoft YaHei" panose="020B0503020204020204" pitchFamily="34" charset="-122"/>
                <a:ea typeface="Microsoft YaHei" panose="020B0503020204020204" pitchFamily="34" charset="-122"/>
              </a:rPr>
              <a:t>)</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solidFill>
                  <a:srgbClr val="9876AA"/>
                </a:solidFill>
                <a:effectLst/>
                <a:latin typeface="Microsoft YaHei" panose="020B0503020204020204" pitchFamily="34" charset="-122"/>
                <a:ea typeface="Microsoft YaHei" panose="020B0503020204020204" pitchFamily="34" charset="-122"/>
              </a:rPr>
              <a:t>mHandler</a:t>
            </a:r>
            <a:r>
              <a:rPr lang="en-US" altLang="zh-CN">
                <a:latin typeface="Microsoft YaHei" panose="020B0503020204020204" pitchFamily="34" charset="-122"/>
                <a:ea typeface="Microsoft YaHei" panose="020B0503020204020204" pitchFamily="34" charset="-122"/>
              </a:rPr>
              <a:t>.sendMessageAtFrontOfQueue(msg)</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a:t>
            </a:r>
            <a:endParaRPr lang="zh-CN" altLang="en-US">
              <a:latin typeface="Microsoft YaHei" panose="020B0503020204020204" pitchFamily="34" charset="-122"/>
              <a:ea typeface="Microsoft YaHei" panose="020B0503020204020204" pitchFamily="34" charset="-122"/>
            </a:endParaRPr>
          </a:p>
        </p:txBody>
      </p:sp>
      <p:cxnSp>
        <p:nvCxnSpPr>
          <p:cNvPr id="10" name="直线箭头连接符 9">
            <a:extLst>
              <a:ext uri="{FF2B5EF4-FFF2-40B4-BE49-F238E27FC236}">
                <a16:creationId xmlns:a16="http://schemas.microsoft.com/office/drawing/2014/main" id="{C4D5A7FE-9FC7-5E41-A1AE-CB9FEF463F0C}"/>
              </a:ext>
            </a:extLst>
          </p:cNvPr>
          <p:cNvCxnSpPr/>
          <p:nvPr/>
        </p:nvCxnSpPr>
        <p:spPr>
          <a:xfrm>
            <a:off x="1674421" y="1713919"/>
            <a:ext cx="403761" cy="576321"/>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2785168"/>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2006</TotalTime>
  <Words>5207</Words>
  <Application>Microsoft Macintosh PowerPoint</Application>
  <PresentationFormat>全屏显示(16:9)</PresentationFormat>
  <Paragraphs>300</Paragraphs>
  <Slides>30</Slides>
  <Notes>30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30</vt:i4>
      </vt:variant>
    </vt:vector>
  </HeadingPairs>
  <TitlesOfParts>
    <vt:vector size="37" baseType="lpstr">
      <vt:lpstr>等线</vt:lpstr>
      <vt:lpstr>Microsoft YaHei</vt:lpstr>
      <vt:lpstr>Arial</vt:lpstr>
      <vt:lpstr>Calibri</vt:lpstr>
      <vt:lpstr>Calibri Light</vt:lpstr>
      <vt:lpstr>Wingdings</vt:lpstr>
      <vt:lpstr>Office 主题​​</vt:lpstr>
      <vt:lpstr>说说Android屏幕刷新的机制</vt:lpstr>
      <vt:lpstr>看几个问题？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回答这几个问题？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谈谈对surface的理解</dc:title>
  <dc:creator>Microsoft Office User</dc:creator>
  <cp:lastModifiedBy>Microsoft Office User</cp:lastModifiedBy>
  <cp:revision>684</cp:revision>
  <dcterms:created xsi:type="dcterms:W3CDTF">2019-03-18T09:14:52Z</dcterms:created>
  <dcterms:modified xsi:type="dcterms:W3CDTF">2019-03-21T04:10:35Z</dcterms:modified>
</cp:coreProperties>
</file>