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0" r:id="rId6"/>
    <p:sldId id="287" r:id="rId7"/>
    <p:sldId id="288" r:id="rId8"/>
    <p:sldId id="260" r:id="rId9"/>
    <p:sldId id="289" r:id="rId10"/>
    <p:sldId id="290" r:id="rId11"/>
    <p:sldId id="292" r:id="rId12"/>
    <p:sldId id="296" r:id="rId13"/>
    <p:sldId id="299" r:id="rId14"/>
    <p:sldId id="295" r:id="rId15"/>
    <p:sldId id="297" r:id="rId16"/>
    <p:sldId id="298" r:id="rId17"/>
    <p:sldId id="291" r:id="rId18"/>
    <p:sldId id="300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6476"/>
  </p:normalViewPr>
  <p:slideViewPr>
    <p:cSldViewPr snapToGrid="0" snapToObjects="1">
      <p:cViewPr varScale="1">
        <p:scale>
          <a:sx n="120" d="100"/>
          <a:sy n="120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02177-2879-2B45-9027-AD8D7436AA96}" type="datetimeFigureOut">
              <a:t>2019/3/25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D4944-4E1C-2842-BE6A-93C9D504276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7958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咱们接下来分析一下</a:t>
            </a:r>
            <a:r>
              <a:rPr kumimoji="1" lang="en-US" altLang="zh-CN"/>
              <a:t>surfaceView</a:t>
            </a:r>
            <a:r>
              <a:rPr kumimoji="1" lang="zh-CN" altLang="en-US"/>
              <a:t>这个类，有几个地方咱们要注意一下，首先，这有个</a:t>
            </a:r>
            <a:r>
              <a:rPr kumimoji="1" lang="en-US" altLang="zh-CN"/>
              <a:t>windowSession</a:t>
            </a:r>
            <a:r>
              <a:rPr kumimoji="1" lang="zh-CN" altLang="en-US"/>
              <a:t>，这个呢是跟</a:t>
            </a:r>
            <a:r>
              <a:rPr kumimoji="1" lang="en-US" altLang="zh-CN"/>
              <a:t>WMS</a:t>
            </a:r>
            <a:r>
              <a:rPr kumimoji="1" lang="zh-CN" altLang="en-US"/>
              <a:t>通信的，比如要像</a:t>
            </a:r>
            <a:r>
              <a:rPr kumimoji="1" lang="en-US" altLang="zh-CN"/>
              <a:t>WMS</a:t>
            </a:r>
            <a:r>
              <a:rPr kumimoji="1" lang="zh-CN" altLang="en-US"/>
              <a:t>注册</a:t>
            </a:r>
            <a:r>
              <a:rPr kumimoji="1" lang="en-US" altLang="zh-CN"/>
              <a:t>window</a:t>
            </a:r>
            <a:r>
              <a:rPr kumimoji="1" lang="zh-CN" altLang="en-US"/>
              <a:t>就要用到这个</a:t>
            </a:r>
            <a:r>
              <a:rPr kumimoji="1" lang="en-US" altLang="zh-CN"/>
              <a:t>session</a:t>
            </a:r>
            <a:r>
              <a:rPr kumimoji="1" lang="zh-CN" altLang="en-US"/>
              <a:t>，这个</a:t>
            </a:r>
            <a:r>
              <a:rPr kumimoji="1" lang="en-US" altLang="zh-CN"/>
              <a:t>session</a:t>
            </a:r>
            <a:r>
              <a:rPr kumimoji="1" lang="zh-CN" altLang="en-US"/>
              <a:t>是个单例啊。下面这个就奇怪了，</a:t>
            </a:r>
            <a:r>
              <a:rPr kumimoji="1" lang="en-US" altLang="zh-CN"/>
              <a:t>SurfaceView</a:t>
            </a:r>
            <a:r>
              <a:rPr kumimoji="1" lang="zh-CN" altLang="en-US"/>
              <a:t>还有自己的</a:t>
            </a:r>
            <a:r>
              <a:rPr kumimoji="1" lang="en-US" altLang="zh-CN"/>
              <a:t>window</a:t>
            </a:r>
            <a:r>
              <a:rPr kumimoji="1" lang="zh-CN" altLang="en-US"/>
              <a:t>，名字也起得很随意，叫</a:t>
            </a:r>
            <a:r>
              <a:rPr kumimoji="1" lang="en-US" altLang="zh-CN"/>
              <a:t>MyWindow</a:t>
            </a:r>
            <a:r>
              <a:rPr kumimoji="1" lang="zh-CN" altLang="en-US"/>
              <a:t>。另外</a:t>
            </a:r>
            <a:r>
              <a:rPr kumimoji="1" lang="en-US" altLang="zh-CN"/>
              <a:t>windowType</a:t>
            </a:r>
            <a:r>
              <a:rPr kumimoji="1" lang="zh-CN" altLang="en-US"/>
              <a:t>是</a:t>
            </a:r>
            <a:endParaRPr kumimoji="1" lang="en-US" altLang="zh-CN"/>
          </a:p>
          <a:p>
            <a:r>
              <a:rPr kumimoji="1" lang="en-US" altLang="zh-CN"/>
              <a:t>media</a:t>
            </a:r>
            <a:r>
              <a:rPr kumimoji="1" lang="zh-CN" altLang="en-US"/>
              <a:t>类型的，而咱们</a:t>
            </a:r>
            <a:r>
              <a:rPr kumimoji="1" lang="en-US" altLang="zh-CN"/>
              <a:t>Activity</a:t>
            </a:r>
            <a:r>
              <a:rPr kumimoji="1" lang="zh-CN" altLang="en-US"/>
              <a:t>的</a:t>
            </a:r>
            <a:r>
              <a:rPr kumimoji="1" lang="en-US" altLang="zh-CN"/>
              <a:t>window</a:t>
            </a:r>
            <a:r>
              <a:rPr kumimoji="1" lang="zh-CN" altLang="en-US"/>
              <a:t>是</a:t>
            </a:r>
            <a:r>
              <a:rPr lang="en-US" altLang="zh-CN" sz="90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BASE_APPLICATION</a:t>
            </a:r>
            <a:r>
              <a:rPr lang="zh-CN" altLang="en-US" sz="90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类型的。</a:t>
            </a:r>
            <a:endParaRPr lang="en-US" altLang="zh-CN" sz="90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90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90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看这个</a:t>
            </a:r>
            <a:r>
              <a:rPr lang="en-US" altLang="zh-CN" sz="90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zh-CN" altLang="en-US" sz="90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是什么？是</a:t>
            </a:r>
            <a:r>
              <a:rPr lang="en-US" altLang="zh-CN" sz="90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IWindow</a:t>
            </a:r>
            <a:r>
              <a:rPr lang="zh-CN" altLang="en-US" sz="90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类型的</a:t>
            </a:r>
            <a:r>
              <a:rPr lang="en-US" altLang="zh-CN" sz="90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Binder</a:t>
            </a:r>
            <a:r>
              <a:rPr lang="zh-CN" altLang="en-US" sz="90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句柄，这个咱们前面的课讲过，</a:t>
            </a:r>
            <a:r>
              <a:rPr lang="en-US" altLang="zh-CN" sz="90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ViewRootImpl</a:t>
            </a:r>
            <a:r>
              <a:rPr lang="zh-CN" altLang="en-US" sz="90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90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setView</a:t>
            </a:r>
            <a:r>
              <a:rPr lang="zh-CN" altLang="en-US" sz="90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时，会注册一个</a:t>
            </a:r>
            <a:r>
              <a:rPr lang="en-US" altLang="zh-CN" sz="90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IWindow</a:t>
            </a:r>
            <a:r>
              <a:rPr lang="zh-CN" altLang="en-US" sz="90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类型的</a:t>
            </a:r>
            <a:r>
              <a:rPr lang="en-US" altLang="zh-CN" sz="90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binder</a:t>
            </a:r>
            <a:r>
              <a:rPr lang="zh-CN" altLang="en-US" sz="90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句柄到</a:t>
            </a:r>
            <a:r>
              <a:rPr lang="en-US" altLang="zh-CN" sz="90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WMS</a:t>
            </a:r>
            <a:r>
              <a:rPr lang="zh-CN" altLang="en-US" sz="90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90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sz="90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那这里</a:t>
            </a:r>
            <a:r>
              <a:rPr kumimoji="1" lang="en-US" altLang="zh-CN" sz="90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surfaceView</a:t>
            </a:r>
            <a:r>
              <a:rPr kumimoji="1" lang="zh-CN" altLang="en-US" sz="90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有个单独的</a:t>
            </a:r>
            <a:r>
              <a:rPr kumimoji="1" lang="en-US" altLang="zh-CN" sz="90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IWindow</a:t>
            </a:r>
            <a:r>
              <a:rPr kumimoji="1" lang="zh-CN" altLang="en-US" sz="90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，难道要自己注册到</a:t>
            </a:r>
            <a:r>
              <a:rPr kumimoji="1" lang="en-US" altLang="zh-CN" sz="90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WMS</a:t>
            </a:r>
            <a:r>
              <a:rPr kumimoji="1" lang="zh-CN" altLang="en-US" sz="90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么？咱们先看看这个</a:t>
            </a:r>
            <a:r>
              <a:rPr kumimoji="1" lang="en-US" altLang="zh-CN" sz="90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kumimoji="1" lang="zh-CN" altLang="en-US" sz="90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是在哪里初始化的，</a:t>
            </a:r>
            <a:endParaRPr kumimoji="1" lang="en-US" altLang="zh-CN" i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D4944-4E1C-2842-BE6A-93C9D504276F}" type="slidenum"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7007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咱们看这个</a:t>
            </a:r>
            <a:r>
              <a:rPr kumimoji="1" lang="en-US" altLang="zh-CN"/>
              <a:t>dequeueBuffer</a:t>
            </a:r>
            <a:r>
              <a:rPr kumimoji="1" lang="zh-CN" altLang="en-US"/>
              <a:t>，首先在</a:t>
            </a:r>
            <a:r>
              <a:rPr kumimoji="1" lang="en-US" altLang="zh-CN"/>
              <a:t>BufferQueue</a:t>
            </a:r>
            <a:r>
              <a:rPr kumimoji="1" lang="zh-CN" altLang="en-US"/>
              <a:t>里找一块处于闲置状态的</a:t>
            </a:r>
            <a:r>
              <a:rPr kumimoji="1" lang="en-US" altLang="zh-CN"/>
              <a:t>buffer</a:t>
            </a:r>
            <a:r>
              <a:rPr kumimoji="1" lang="zh-CN" altLang="en-US"/>
              <a:t>，找到之后呢，看看</a:t>
            </a:r>
            <a:r>
              <a:rPr kumimoji="1" lang="en-US" altLang="zh-CN"/>
              <a:t>buffer</a:t>
            </a:r>
            <a:r>
              <a:rPr kumimoji="1" lang="zh-CN" altLang="en-US"/>
              <a:t>是不是合适，可能宽高跟咱们请求的不太匹配，那就重新分配一块呗，通过这个</a:t>
            </a:r>
            <a:r>
              <a:rPr kumimoji="1" lang="en-US" altLang="zh-CN"/>
              <a:t>allocator</a:t>
            </a:r>
            <a:r>
              <a:rPr kumimoji="1" lang="zh-CN" altLang="en-US"/>
              <a:t>的</a:t>
            </a:r>
            <a:r>
              <a:rPr kumimoji="1" lang="en-US" altLang="zh-CN"/>
              <a:t>createGrphicBuffer</a:t>
            </a:r>
            <a:r>
              <a:rPr kumimoji="1" lang="zh-CN" altLang="en-US"/>
              <a:t>函数，返回了一块</a:t>
            </a:r>
            <a:r>
              <a:rPr kumimoji="1" lang="en-US" altLang="zh-CN"/>
              <a:t>graphicBuffer</a:t>
            </a:r>
            <a:r>
              <a:rPr kumimoji="1" lang="zh-CN" altLang="en-US"/>
              <a:t>，设置到</a:t>
            </a:r>
            <a:r>
              <a:rPr kumimoji="1" lang="en-US" altLang="zh-CN"/>
              <a:t>mSlots</a:t>
            </a:r>
            <a:r>
              <a:rPr kumimoji="1" lang="zh-CN" altLang="en-US"/>
              <a:t>对应的</a:t>
            </a:r>
            <a:r>
              <a:rPr kumimoji="1" lang="en-US" altLang="zh-CN"/>
              <a:t>Index</a:t>
            </a:r>
            <a:r>
              <a:rPr kumimoji="1" lang="zh-CN" altLang="en-US"/>
              <a:t>里。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注意啊，这个</a:t>
            </a:r>
            <a:r>
              <a:rPr kumimoji="1" lang="en-US" altLang="zh-CN"/>
              <a:t>dequeueBuffer</a:t>
            </a:r>
            <a:r>
              <a:rPr kumimoji="1" lang="zh-CN" altLang="en-US"/>
              <a:t>其实并没有给</a:t>
            </a:r>
            <a:r>
              <a:rPr kumimoji="1" lang="en-US" altLang="zh-CN"/>
              <a:t>buffer</a:t>
            </a:r>
            <a:r>
              <a:rPr kumimoji="1" lang="zh-CN" altLang="en-US"/>
              <a:t>本身跨进程返回到应用端，只是返回了这个</a:t>
            </a:r>
            <a:r>
              <a:rPr kumimoji="1" lang="en-US" altLang="zh-CN"/>
              <a:t>buffer</a:t>
            </a:r>
            <a:r>
              <a:rPr kumimoji="1" lang="zh-CN" altLang="en-US"/>
              <a:t>所在的数组的</a:t>
            </a:r>
            <a:r>
              <a:rPr kumimoji="1" lang="en-US" altLang="zh-CN"/>
              <a:t>index</a:t>
            </a:r>
            <a:r>
              <a:rPr kumimoji="1" lang="zh-CN" altLang="en-US"/>
              <a:t>。那应用端是怎么拿到</a:t>
            </a:r>
            <a:r>
              <a:rPr kumimoji="1" lang="en-US" altLang="zh-CN"/>
              <a:t>buffer</a:t>
            </a:r>
            <a:r>
              <a:rPr kumimoji="1" lang="zh-CN" altLang="en-US"/>
              <a:t>本身的呢，咱们继续看</a:t>
            </a:r>
            <a:r>
              <a:rPr kumimoji="1" lang="en-US" altLang="zh-CN"/>
              <a:t>requestBuffer</a:t>
            </a:r>
            <a:r>
              <a:rPr kumimoji="1" lang="zh-CN" altLang="en-US"/>
              <a:t>，原来这里直接返回</a:t>
            </a:r>
            <a:r>
              <a:rPr kumimoji="1" lang="en-US" altLang="zh-CN"/>
              <a:t>GraphicBuffer</a:t>
            </a:r>
            <a:r>
              <a:rPr kumimoji="1" lang="zh-CN" altLang="en-US"/>
              <a:t>而已啊，但是要注意一下，这里的</a:t>
            </a:r>
            <a:r>
              <a:rPr kumimoji="1" lang="en-US" altLang="zh-CN"/>
              <a:t>graphicBuffer</a:t>
            </a:r>
            <a:r>
              <a:rPr kumimoji="1" lang="zh-CN" altLang="en-US"/>
              <a:t>可是跨进程的，怎么从一个进程分配</a:t>
            </a:r>
            <a:r>
              <a:rPr kumimoji="1" lang="en-US" altLang="zh-CN"/>
              <a:t>buffer</a:t>
            </a:r>
            <a:r>
              <a:rPr kumimoji="1" lang="zh-CN" altLang="en-US"/>
              <a:t>，然后分享给另一个进程，这可是个技术活。咱们先总结一下前面讲的东西，然后再讲这个</a:t>
            </a:r>
            <a:r>
              <a:rPr kumimoji="1" lang="en-US" altLang="zh-CN"/>
              <a:t>buffer</a:t>
            </a:r>
            <a:r>
              <a:rPr kumimoji="1" lang="zh-CN" altLang="en-US"/>
              <a:t>是怎么跨进程分享的。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D4944-4E1C-2842-BE6A-93C9D504276F}" type="slidenum"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8150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这里应用端有了一个</a:t>
            </a:r>
            <a:r>
              <a:rPr kumimoji="1" lang="en-US" altLang="zh-CN"/>
              <a:t>surface</a:t>
            </a:r>
            <a:r>
              <a:rPr kumimoji="1" lang="zh-CN" altLang="en-US"/>
              <a:t>，要在</a:t>
            </a:r>
            <a:r>
              <a:rPr kumimoji="1" lang="en-US" altLang="zh-CN"/>
              <a:t>surface</a:t>
            </a:r>
            <a:r>
              <a:rPr kumimoji="1" lang="zh-CN" altLang="en-US"/>
              <a:t>上绘制怎么办呢？</a:t>
            </a:r>
            <a:r>
              <a:rPr kumimoji="1" lang="en-US" altLang="zh-CN"/>
              <a:t>surface</a:t>
            </a:r>
            <a:r>
              <a:rPr kumimoji="1" lang="zh-CN" altLang="en-US"/>
              <a:t>自己其实是没有</a:t>
            </a:r>
            <a:r>
              <a:rPr kumimoji="1" lang="en-US" altLang="zh-CN"/>
              <a:t>buffer</a:t>
            </a:r>
            <a:r>
              <a:rPr kumimoji="1" lang="zh-CN" altLang="en-US"/>
              <a:t>的，他有的只是一个</a:t>
            </a:r>
            <a:r>
              <a:rPr kumimoji="1" lang="en-US" altLang="zh-CN"/>
              <a:t>gbp</a:t>
            </a:r>
            <a:r>
              <a:rPr kumimoji="1" lang="zh-CN" altLang="en-US"/>
              <a:t>，你需要绘制的时候，他现场去申请</a:t>
            </a:r>
            <a:r>
              <a:rPr kumimoji="1" lang="en-US" altLang="zh-CN"/>
              <a:t>buffer</a:t>
            </a:r>
            <a:r>
              <a:rPr kumimoji="1" lang="zh-CN" altLang="en-US"/>
              <a:t>，怎么申请呢，调这个</a:t>
            </a:r>
            <a:r>
              <a:rPr kumimoji="1" lang="en-US" altLang="zh-CN"/>
              <a:t>gbp</a:t>
            </a:r>
            <a:r>
              <a:rPr kumimoji="1" lang="zh-CN" altLang="en-US"/>
              <a:t>的</a:t>
            </a:r>
            <a:r>
              <a:rPr kumimoji="1" lang="en-US" altLang="zh-CN"/>
              <a:t>dequeueBuffer</a:t>
            </a:r>
            <a:r>
              <a:rPr kumimoji="1" lang="zh-CN" altLang="en-US"/>
              <a:t>，然后这个请求就到了</a:t>
            </a:r>
            <a:r>
              <a:rPr kumimoji="1" lang="en-US" altLang="zh-CN"/>
              <a:t>SurfaceFlinger</a:t>
            </a:r>
            <a:r>
              <a:rPr kumimoji="1" lang="zh-CN" altLang="en-US"/>
              <a:t>里执行，</a:t>
            </a:r>
            <a:r>
              <a:rPr kumimoji="1" lang="en-US" altLang="zh-CN"/>
              <a:t>sf</a:t>
            </a:r>
            <a:r>
              <a:rPr kumimoji="1" lang="zh-CN" altLang="en-US"/>
              <a:t>里有个</a:t>
            </a:r>
            <a:r>
              <a:rPr kumimoji="1" lang="en-US" altLang="zh-CN"/>
              <a:t>buffer</a:t>
            </a:r>
            <a:r>
              <a:rPr kumimoji="1" lang="zh-CN" altLang="en-US"/>
              <a:t>数组叫</a:t>
            </a:r>
            <a:r>
              <a:rPr kumimoji="1" lang="en-US" altLang="zh-CN"/>
              <a:t>mSlots</a:t>
            </a:r>
            <a:r>
              <a:rPr kumimoji="1" lang="zh-CN" altLang="en-US"/>
              <a:t>。收到</a:t>
            </a:r>
            <a:r>
              <a:rPr kumimoji="1" lang="en-US" altLang="zh-CN"/>
              <a:t>dequeueBuffer</a:t>
            </a:r>
            <a:r>
              <a:rPr kumimoji="1" lang="zh-CN" altLang="en-US"/>
              <a:t>请求后，就会在</a:t>
            </a:r>
            <a:r>
              <a:rPr kumimoji="1" lang="en-US" altLang="zh-CN"/>
              <a:t>mSlots</a:t>
            </a:r>
            <a:r>
              <a:rPr kumimoji="1" lang="zh-CN" altLang="en-US"/>
              <a:t>找一个空位，然后准备好一个</a:t>
            </a:r>
            <a:r>
              <a:rPr kumimoji="1" lang="en-US" altLang="zh-CN"/>
              <a:t>buffer</a:t>
            </a:r>
            <a:r>
              <a:rPr kumimoji="1" lang="zh-CN" altLang="en-US"/>
              <a:t>放在那个位置上，返回这个位置的</a:t>
            </a:r>
            <a:r>
              <a:rPr kumimoji="1" lang="en-US" altLang="zh-CN"/>
              <a:t>index</a:t>
            </a:r>
            <a:r>
              <a:rPr kumimoji="1" lang="zh-CN" altLang="en-US"/>
              <a:t>。然后应用这边的</a:t>
            </a:r>
            <a:r>
              <a:rPr kumimoji="1" lang="en-US" altLang="zh-CN"/>
              <a:t>surface</a:t>
            </a:r>
            <a:r>
              <a:rPr kumimoji="1" lang="zh-CN" altLang="en-US"/>
              <a:t>对象里也有一个</a:t>
            </a:r>
            <a:r>
              <a:rPr kumimoji="1" lang="en-US" altLang="zh-CN"/>
              <a:t>mSlots</a:t>
            </a:r>
            <a:r>
              <a:rPr kumimoji="1" lang="zh-CN" altLang="en-US"/>
              <a:t>，是</a:t>
            </a:r>
            <a:r>
              <a:rPr kumimoji="1" lang="en-US" altLang="zh-CN"/>
              <a:t>sf</a:t>
            </a:r>
            <a:r>
              <a:rPr kumimoji="1" lang="zh-CN" altLang="en-US"/>
              <a:t>里的那个</a:t>
            </a:r>
            <a:r>
              <a:rPr kumimoji="1" lang="en-US" altLang="zh-CN"/>
              <a:t>mSlots</a:t>
            </a:r>
            <a:r>
              <a:rPr kumimoji="1" lang="zh-CN" altLang="en-US"/>
              <a:t>的镜像哈，根据返回的</a:t>
            </a:r>
            <a:r>
              <a:rPr kumimoji="1" lang="en-US" altLang="zh-CN"/>
              <a:t>Index</a:t>
            </a:r>
            <a:r>
              <a:rPr kumimoji="1" lang="zh-CN" altLang="en-US"/>
              <a:t>一查就能拿到</a:t>
            </a:r>
            <a:r>
              <a:rPr kumimoji="1" lang="en-US" altLang="zh-CN"/>
              <a:t>buffer</a:t>
            </a:r>
            <a:r>
              <a:rPr kumimoji="1" lang="zh-CN" altLang="en-US"/>
              <a:t>了，但是有可能</a:t>
            </a:r>
            <a:r>
              <a:rPr kumimoji="1" lang="en-US" altLang="zh-CN"/>
              <a:t>buffer</a:t>
            </a:r>
            <a:r>
              <a:rPr kumimoji="1" lang="zh-CN" altLang="en-US"/>
              <a:t>是个</a:t>
            </a:r>
            <a:r>
              <a:rPr kumimoji="1" lang="en-US" altLang="zh-CN"/>
              <a:t>null</a:t>
            </a:r>
            <a:r>
              <a:rPr kumimoji="1" lang="zh-CN" altLang="en-US"/>
              <a:t>哈，或者</a:t>
            </a:r>
            <a:r>
              <a:rPr kumimoji="1" lang="en-US" altLang="zh-CN"/>
              <a:t>buffer</a:t>
            </a:r>
            <a:r>
              <a:rPr kumimoji="1" lang="zh-CN" altLang="en-US"/>
              <a:t>的</a:t>
            </a:r>
            <a:r>
              <a:rPr kumimoji="1" lang="en-US" altLang="zh-CN"/>
              <a:t>size</a:t>
            </a:r>
            <a:r>
              <a:rPr kumimoji="1" lang="zh-CN" altLang="en-US"/>
              <a:t>不匹配，怎么办呢？再调一次</a:t>
            </a:r>
            <a:r>
              <a:rPr kumimoji="1" lang="en-US" altLang="zh-CN"/>
              <a:t>gbp</a:t>
            </a:r>
            <a:r>
              <a:rPr kumimoji="1" lang="zh-CN" altLang="en-US"/>
              <a:t>的</a:t>
            </a:r>
            <a:r>
              <a:rPr kumimoji="1" lang="en-US" altLang="zh-CN"/>
              <a:t>requestBuffer</a:t>
            </a:r>
            <a:r>
              <a:rPr kumimoji="1" lang="zh-CN" altLang="en-US"/>
              <a:t>来刷新一下，怎么刷新啊，</a:t>
            </a:r>
            <a:r>
              <a:rPr kumimoji="1" lang="en-US" altLang="zh-CN"/>
              <a:t>surfaceFlinger</a:t>
            </a:r>
            <a:r>
              <a:rPr kumimoji="1" lang="zh-CN" altLang="en-US"/>
              <a:t>会给</a:t>
            </a:r>
            <a:r>
              <a:rPr kumimoji="1" lang="en-US" altLang="zh-CN"/>
              <a:t>mSlots</a:t>
            </a:r>
            <a:r>
              <a:rPr kumimoji="1" lang="zh-CN" altLang="en-US"/>
              <a:t>里对应的</a:t>
            </a:r>
            <a:r>
              <a:rPr kumimoji="1" lang="en-US" altLang="zh-CN"/>
              <a:t>Buffer</a:t>
            </a:r>
            <a:r>
              <a:rPr kumimoji="1" lang="zh-CN" altLang="en-US"/>
              <a:t>返回给应用端，应用端存起来就行了，下次可能就不用再刷新一遍了。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D4944-4E1C-2842-BE6A-93C9D504276F}" type="slidenum"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0393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好，咱们再看看为什么这个</a:t>
            </a:r>
            <a:r>
              <a:rPr kumimoji="1" lang="en-US" altLang="zh-CN"/>
              <a:t>GraphicBuffer</a:t>
            </a:r>
            <a:r>
              <a:rPr kumimoji="1" lang="zh-CN" altLang="en-US"/>
              <a:t>能跨进程传递呢？那</a:t>
            </a:r>
            <a:r>
              <a:rPr kumimoji="1" lang="en-US" altLang="zh-CN"/>
              <a:t>GraphicBuffer</a:t>
            </a:r>
            <a:r>
              <a:rPr kumimoji="1" lang="zh-CN" altLang="en-US"/>
              <a:t>为什么能写到</a:t>
            </a:r>
            <a:r>
              <a:rPr kumimoji="1" lang="en-US" altLang="zh-CN"/>
              <a:t>Parcel</a:t>
            </a:r>
            <a:r>
              <a:rPr kumimoji="1" lang="zh-CN" altLang="en-US"/>
              <a:t>里跨进程传输呢，咱们看一下这个类的定义，这个类是继承</a:t>
            </a:r>
            <a:r>
              <a:rPr kumimoji="1" lang="en-US" altLang="zh-CN"/>
              <a:t>ANativeWindowBuffer</a:t>
            </a:r>
            <a:r>
              <a:rPr kumimoji="1" lang="zh-CN" altLang="en-US"/>
              <a:t>，并且还继承</a:t>
            </a:r>
            <a:r>
              <a:rPr kumimoji="1" lang="en-US" altLang="zh-CN"/>
              <a:t>Flattenable</a:t>
            </a:r>
            <a:r>
              <a:rPr kumimoji="1" lang="zh-CN" altLang="en-US"/>
              <a:t>，这个</a:t>
            </a:r>
            <a:r>
              <a:rPr kumimoji="1" lang="en-US" altLang="zh-CN"/>
              <a:t>flattenable</a:t>
            </a:r>
            <a:r>
              <a:rPr kumimoji="1" lang="zh-CN" altLang="en-US"/>
              <a:t>有两个函数，一个是</a:t>
            </a:r>
            <a:r>
              <a:rPr kumimoji="1" lang="en-US" altLang="zh-CN"/>
              <a:t>flatten</a:t>
            </a:r>
            <a:r>
              <a:rPr kumimoji="1" lang="zh-CN" altLang="en-US"/>
              <a:t>，一个是</a:t>
            </a:r>
            <a:r>
              <a:rPr kumimoji="1" lang="en-US" altLang="zh-CN"/>
              <a:t>unflatten</a:t>
            </a:r>
            <a:r>
              <a:rPr kumimoji="1" lang="zh-CN" altLang="en-US"/>
              <a:t>。</a:t>
            </a:r>
            <a:r>
              <a:rPr kumimoji="1" lang="en-US" altLang="zh-CN"/>
              <a:t>flatten</a:t>
            </a:r>
            <a:r>
              <a:rPr kumimoji="1" lang="zh-CN" altLang="en-US"/>
              <a:t>是用来给对象写到</a:t>
            </a:r>
            <a:r>
              <a:rPr kumimoji="1" lang="en-US" altLang="zh-CN"/>
              <a:t>buffer</a:t>
            </a:r>
            <a:r>
              <a:rPr kumimoji="1" lang="zh-CN" altLang="en-US"/>
              <a:t>里，</a:t>
            </a:r>
            <a:r>
              <a:rPr kumimoji="1" lang="en-US" altLang="zh-CN"/>
              <a:t>unflatten</a:t>
            </a:r>
            <a:r>
              <a:rPr kumimoji="1" lang="zh-CN" altLang="en-US"/>
              <a:t>给对象从</a:t>
            </a:r>
            <a:r>
              <a:rPr kumimoji="1" lang="en-US" altLang="zh-CN"/>
              <a:t>buffer</a:t>
            </a:r>
            <a:r>
              <a:rPr kumimoji="1" lang="zh-CN" altLang="en-US"/>
              <a:t>里面还原出来，这个有点类似于</a:t>
            </a:r>
            <a:r>
              <a:rPr kumimoji="1" lang="en-US" altLang="zh-CN"/>
              <a:t>Java</a:t>
            </a:r>
            <a:r>
              <a:rPr kumimoji="1" lang="zh-CN" altLang="en-US"/>
              <a:t>里面对象实现</a:t>
            </a:r>
            <a:r>
              <a:rPr kumimoji="1" lang="en-US" altLang="zh-CN"/>
              <a:t>parcelable</a:t>
            </a:r>
            <a:r>
              <a:rPr kumimoji="1" lang="zh-CN" altLang="en-US"/>
              <a:t>接口哈，对象自己要实现</a:t>
            </a:r>
            <a:r>
              <a:rPr kumimoji="1" lang="en-US" altLang="zh-CN"/>
              <a:t>writeToParcel</a:t>
            </a:r>
            <a:r>
              <a:rPr kumimoji="1" lang="zh-CN" altLang="en-US"/>
              <a:t>和</a:t>
            </a:r>
            <a:r>
              <a:rPr kumimoji="1" lang="en-US" altLang="zh-CN"/>
              <a:t>createFromParcel</a:t>
            </a:r>
            <a:r>
              <a:rPr kumimoji="1" lang="zh-CN" altLang="en-US"/>
              <a:t>。</a:t>
            </a:r>
            <a:endParaRPr kumimoji="1" lang="en-US" altLang="zh-CN"/>
          </a:p>
          <a:p>
            <a:r>
              <a:rPr kumimoji="1" lang="zh-CN" altLang="en-US"/>
              <a:t>咱们来看这个</a:t>
            </a:r>
            <a:r>
              <a:rPr kumimoji="1" lang="en-US" altLang="zh-CN"/>
              <a:t>GraphicBuffer</a:t>
            </a:r>
            <a:r>
              <a:rPr kumimoji="1" lang="zh-CN" altLang="en-US"/>
              <a:t>是怎么实现这两个函数的，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D4944-4E1C-2842-BE6A-93C9D504276F}" type="slidenum"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2349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这里关键是描述符哈，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D4944-4E1C-2842-BE6A-93C9D504276F}" type="slidenum"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8154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看看</a:t>
            </a:r>
            <a:r>
              <a:rPr kumimoji="1" lang="en-US" altLang="zh-CN"/>
              <a:t>unflatten</a:t>
            </a:r>
            <a:r>
              <a:rPr kumimoji="1" lang="zh-CN" altLang="en-US"/>
              <a:t>，这里主要工作就是给描述符读出来，保存到</a:t>
            </a:r>
            <a:r>
              <a:rPr kumimoji="1" lang="en-US" altLang="zh-CN"/>
              <a:t>handle</a:t>
            </a:r>
            <a:r>
              <a:rPr kumimoji="1" lang="zh-CN" altLang="en-US"/>
              <a:t>里，然后给</a:t>
            </a:r>
            <a:r>
              <a:rPr kumimoji="1" lang="en-US" altLang="zh-CN"/>
              <a:t>handle</a:t>
            </a:r>
            <a:r>
              <a:rPr kumimoji="1" lang="zh-CN" altLang="en-US"/>
              <a:t>映射到当前进程的内存空间，这样两个进程的</a:t>
            </a:r>
            <a:r>
              <a:rPr kumimoji="1" lang="en-US" altLang="zh-CN"/>
              <a:t>buffer</a:t>
            </a:r>
            <a:r>
              <a:rPr kumimoji="1" lang="zh-CN" altLang="en-US"/>
              <a:t>就能指向同一块物理内存了，就实现了缓冲区共享。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D4944-4E1C-2842-BE6A-93C9D504276F}" type="slidenum"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7189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咱们看</a:t>
            </a:r>
            <a:r>
              <a:rPr kumimoji="1" lang="en-US" altLang="zh-CN"/>
              <a:t>unlockCanvasAndPost</a:t>
            </a:r>
            <a:r>
              <a:rPr kumimoji="1" lang="zh-CN" altLang="en-US"/>
              <a:t>，这里是调用了</a:t>
            </a:r>
            <a:r>
              <a:rPr kumimoji="1" lang="en-US" altLang="zh-CN"/>
              <a:t>queueBuffer</a:t>
            </a:r>
            <a:r>
              <a:rPr kumimoji="1" lang="zh-CN" altLang="en-US"/>
              <a:t>给</a:t>
            </a:r>
            <a:r>
              <a:rPr kumimoji="1" lang="en-US" altLang="zh-CN"/>
              <a:t>buffer</a:t>
            </a:r>
            <a:r>
              <a:rPr kumimoji="1" lang="zh-CN" altLang="en-US"/>
              <a:t>重新提交到</a:t>
            </a:r>
            <a:r>
              <a:rPr kumimoji="1" lang="en-US" altLang="zh-CN"/>
              <a:t>BufferQueue</a:t>
            </a:r>
            <a:r>
              <a:rPr kumimoji="1" lang="zh-CN" altLang="en-US"/>
              <a:t>了，这样</a:t>
            </a:r>
            <a:r>
              <a:rPr kumimoji="1" lang="en-US" altLang="zh-CN"/>
              <a:t>consumer</a:t>
            </a:r>
            <a:r>
              <a:rPr kumimoji="1" lang="zh-CN" altLang="en-US"/>
              <a:t>端就能收到</a:t>
            </a:r>
            <a:r>
              <a:rPr kumimoji="1" lang="en-US" altLang="zh-CN"/>
              <a:t>frameAvailable</a:t>
            </a:r>
            <a:r>
              <a:rPr kumimoji="1" lang="zh-CN" altLang="en-US"/>
              <a:t>的通知，然后去处理</a:t>
            </a:r>
            <a:r>
              <a:rPr kumimoji="1" lang="en-US" altLang="zh-CN"/>
              <a:t>buffer</a:t>
            </a:r>
            <a:r>
              <a:rPr kumimoji="1" lang="zh-CN" altLang="en-US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3EBE-C7A0-0341-B0DF-CB907CFF6179}" type="slidenum">
              <a:rPr lang="en-US" altLang="zh-CN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7549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在</a:t>
            </a:r>
            <a:r>
              <a:rPr kumimoji="1" lang="en-US" altLang="zh-CN"/>
              <a:t>surfaceView</a:t>
            </a:r>
            <a:r>
              <a:rPr kumimoji="1" lang="zh-CN" altLang="en-US"/>
              <a:t>的</a:t>
            </a:r>
            <a:r>
              <a:rPr kumimoji="1" lang="en-US" altLang="zh-CN"/>
              <a:t>updateWindow</a:t>
            </a:r>
            <a:r>
              <a:rPr kumimoji="1" lang="zh-CN" altLang="en-US"/>
              <a:t>里面，这里</a:t>
            </a:r>
            <a:r>
              <a:rPr kumimoji="1" lang="en-US" altLang="zh-CN"/>
              <a:t>new</a:t>
            </a:r>
            <a:r>
              <a:rPr kumimoji="1" lang="zh-CN" altLang="en-US"/>
              <a:t>了一个</a:t>
            </a:r>
            <a:r>
              <a:rPr kumimoji="1" lang="en-US" altLang="zh-CN"/>
              <a:t>MyWindow</a:t>
            </a:r>
            <a:r>
              <a:rPr kumimoji="1" lang="zh-CN" altLang="en-US"/>
              <a:t>，然后给这个</a:t>
            </a:r>
            <a:r>
              <a:rPr kumimoji="1" lang="en-US" altLang="zh-CN"/>
              <a:t>window</a:t>
            </a:r>
            <a:r>
              <a:rPr kumimoji="1" lang="zh-CN" altLang="en-US"/>
              <a:t>注册到</a:t>
            </a:r>
            <a:r>
              <a:rPr kumimoji="1" lang="en-US" altLang="zh-CN"/>
              <a:t>WMS</a:t>
            </a:r>
            <a:r>
              <a:rPr kumimoji="1" lang="zh-CN" altLang="en-US"/>
              <a:t>，一方面</a:t>
            </a:r>
            <a:r>
              <a:rPr kumimoji="1" lang="en-US" altLang="zh-CN"/>
              <a:t>WMS</a:t>
            </a:r>
            <a:r>
              <a:rPr kumimoji="1" lang="zh-CN" altLang="en-US"/>
              <a:t>会记下这个</a:t>
            </a:r>
            <a:r>
              <a:rPr kumimoji="1" lang="en-US" altLang="zh-CN"/>
              <a:t>window</a:t>
            </a:r>
            <a:r>
              <a:rPr kumimoji="1" lang="zh-CN" altLang="en-US"/>
              <a:t>，另一方面这个</a:t>
            </a:r>
            <a:r>
              <a:rPr kumimoji="1" lang="en-US" altLang="zh-CN"/>
              <a:t>window</a:t>
            </a:r>
            <a:r>
              <a:rPr kumimoji="1" lang="zh-CN" altLang="en-US"/>
              <a:t>是个</a:t>
            </a:r>
            <a:r>
              <a:rPr kumimoji="1" lang="en-US" altLang="zh-CN"/>
              <a:t>binder</a:t>
            </a:r>
            <a:r>
              <a:rPr kumimoji="1" lang="zh-CN" altLang="en-US"/>
              <a:t>对象，所以</a:t>
            </a:r>
            <a:r>
              <a:rPr kumimoji="1" lang="en-US" altLang="zh-CN"/>
              <a:t>WMS</a:t>
            </a:r>
            <a:r>
              <a:rPr kumimoji="1" lang="zh-CN" altLang="en-US"/>
              <a:t>可以和应用这边进行双向</a:t>
            </a:r>
            <a:r>
              <a:rPr kumimoji="1" lang="en-US" altLang="zh-CN"/>
              <a:t>binder</a:t>
            </a:r>
            <a:r>
              <a:rPr kumimoji="1" lang="zh-CN" altLang="en-US"/>
              <a:t>调用了。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下面的</a:t>
            </a:r>
            <a:r>
              <a:rPr kumimoji="1" lang="en-US" altLang="zh-CN"/>
              <a:t>relayout</a:t>
            </a:r>
            <a:r>
              <a:rPr kumimoji="1" lang="zh-CN" altLang="en-US"/>
              <a:t>会创建一块</a:t>
            </a:r>
            <a:r>
              <a:rPr kumimoji="1" lang="en-US" altLang="zh-CN"/>
              <a:t>surface</a:t>
            </a:r>
            <a:r>
              <a:rPr kumimoji="1" lang="zh-CN" altLang="en-US"/>
              <a:t>，具体原理咱们上节课说过了，这里咱们再对着图捋一捋。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D4944-4E1C-2842-BE6A-93C9D504276F}" type="slidenum"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3563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咱们先看第一个图，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应用是怎么向</a:t>
            </a:r>
            <a:r>
              <a:rPr kumimoji="1" lang="en-US" altLang="zh-CN"/>
              <a:t>WMS</a:t>
            </a:r>
            <a:r>
              <a:rPr kumimoji="1" lang="zh-CN" altLang="en-US"/>
              <a:t>注册一个</a:t>
            </a:r>
            <a:r>
              <a:rPr kumimoji="1" lang="en-US" altLang="zh-CN"/>
              <a:t>window</a:t>
            </a:r>
            <a:r>
              <a:rPr kumimoji="1" lang="zh-CN" altLang="en-US"/>
              <a:t>的，是通过这个</a:t>
            </a:r>
            <a:r>
              <a:rPr kumimoji="1" lang="en-US" altLang="zh-CN"/>
              <a:t>windowSession</a:t>
            </a:r>
            <a:r>
              <a:rPr kumimoji="1" lang="zh-CN" altLang="en-US"/>
              <a:t>，这是个</a:t>
            </a:r>
            <a:r>
              <a:rPr kumimoji="1" lang="en-US" altLang="zh-CN"/>
              <a:t>binder</a:t>
            </a:r>
            <a:r>
              <a:rPr kumimoji="1" lang="zh-CN" altLang="en-US"/>
              <a:t>句柄，这个</a:t>
            </a:r>
            <a:r>
              <a:rPr kumimoji="1" lang="en-US" altLang="zh-CN"/>
              <a:t>session</a:t>
            </a:r>
            <a:r>
              <a:rPr kumimoji="1" lang="zh-CN" altLang="en-US"/>
              <a:t>是个单例，就是说一个应用进程和</a:t>
            </a:r>
            <a:r>
              <a:rPr kumimoji="1" lang="en-US" altLang="zh-CN"/>
              <a:t>WMS</a:t>
            </a:r>
            <a:r>
              <a:rPr kumimoji="1" lang="zh-CN" altLang="en-US"/>
              <a:t>通信，只开一个</a:t>
            </a:r>
            <a:r>
              <a:rPr kumimoji="1" lang="en-US" altLang="zh-CN"/>
              <a:t>WindowSession</a:t>
            </a:r>
            <a:r>
              <a:rPr kumimoji="1" lang="zh-CN" altLang="en-US"/>
              <a:t>就够了。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另外呢，</a:t>
            </a:r>
            <a:r>
              <a:rPr kumimoji="1" lang="en-US" altLang="zh-CN"/>
              <a:t>WMS</a:t>
            </a:r>
            <a:r>
              <a:rPr kumimoji="1" lang="zh-CN" altLang="en-US"/>
              <a:t>还要为这个</a:t>
            </a:r>
            <a:r>
              <a:rPr kumimoji="1" lang="en-US" altLang="zh-CN"/>
              <a:t>WindowSession</a:t>
            </a:r>
            <a:r>
              <a:rPr kumimoji="1" lang="zh-CN" altLang="en-US"/>
              <a:t>，专门和</a:t>
            </a:r>
            <a:r>
              <a:rPr kumimoji="1" lang="en-US" altLang="zh-CN"/>
              <a:t>SurfaceFlinger</a:t>
            </a:r>
            <a:r>
              <a:rPr kumimoji="1" lang="zh-CN" altLang="en-US"/>
              <a:t>打开一个</a:t>
            </a:r>
            <a:r>
              <a:rPr kumimoji="1" lang="en-US" altLang="zh-CN"/>
              <a:t>SurfaceSession</a:t>
            </a:r>
            <a:r>
              <a:rPr kumimoji="1" lang="zh-CN" altLang="en-US"/>
              <a:t>对象，这个对象是干嘛的呢，既然叫</a:t>
            </a:r>
            <a:r>
              <a:rPr kumimoji="1" lang="en-US" altLang="zh-CN"/>
              <a:t>SurfaceSession</a:t>
            </a:r>
            <a:r>
              <a:rPr kumimoji="1" lang="zh-CN" altLang="en-US"/>
              <a:t>，那就是和</a:t>
            </a:r>
            <a:r>
              <a:rPr kumimoji="1" lang="en-US" altLang="zh-CN"/>
              <a:t>Surface</a:t>
            </a:r>
            <a:r>
              <a:rPr kumimoji="1" lang="zh-CN" altLang="en-US"/>
              <a:t>相关的喽，他可以向</a:t>
            </a:r>
            <a:r>
              <a:rPr kumimoji="1" lang="en-US" altLang="zh-CN"/>
              <a:t>SurfaceFlinger</a:t>
            </a:r>
            <a:r>
              <a:rPr kumimoji="1" lang="zh-CN" altLang="en-US"/>
              <a:t>发起</a:t>
            </a:r>
            <a:r>
              <a:rPr kumimoji="1" lang="en-US" altLang="zh-CN"/>
              <a:t>binder</a:t>
            </a:r>
            <a:r>
              <a:rPr kumimoji="1" lang="zh-CN" altLang="en-US"/>
              <a:t>调用的。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3EBE-C7A0-0341-B0DF-CB907CFF6179}" type="slidenum">
              <a:rPr lang="en-US" altLang="zh-CN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71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再来看第二张图，通过</a:t>
            </a:r>
            <a:r>
              <a:rPr kumimoji="1" lang="en-US" altLang="zh-CN"/>
              <a:t>relayout</a:t>
            </a:r>
            <a:r>
              <a:rPr kumimoji="1" lang="zh-CN" altLang="en-US"/>
              <a:t>申请</a:t>
            </a:r>
            <a:r>
              <a:rPr kumimoji="1" lang="en-US" altLang="zh-CN"/>
              <a:t>surface</a:t>
            </a:r>
            <a:r>
              <a:rPr kumimoji="1" lang="zh-CN" altLang="en-US"/>
              <a:t>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最开始应用端的</a:t>
            </a:r>
            <a:r>
              <a:rPr kumimoji="1" lang="en-US" altLang="zh-CN"/>
              <a:t>Surface</a:t>
            </a:r>
            <a:r>
              <a:rPr kumimoji="1" lang="zh-CN" altLang="en-US"/>
              <a:t>只是一个空壳，没什么用，所以需要初始化，对于</a:t>
            </a:r>
            <a:r>
              <a:rPr kumimoji="1" lang="en-US" altLang="zh-CN"/>
              <a:t>surface</a:t>
            </a:r>
            <a:r>
              <a:rPr kumimoji="1" lang="zh-CN" altLang="en-US"/>
              <a:t>来说，最重要的是能拿到一块</a:t>
            </a:r>
            <a:r>
              <a:rPr kumimoji="1" lang="en-US" altLang="zh-CN"/>
              <a:t>buffer</a:t>
            </a:r>
            <a:r>
              <a:rPr kumimoji="1" lang="zh-CN" altLang="en-US"/>
              <a:t>让应用能在上面绘制，并且能提交给系统最终显示出来。这个</a:t>
            </a:r>
            <a:r>
              <a:rPr kumimoji="1" lang="en-US" altLang="zh-CN"/>
              <a:t>relayout</a:t>
            </a:r>
            <a:r>
              <a:rPr kumimoji="1" lang="zh-CN" altLang="en-US"/>
              <a:t>的目的就是让</a:t>
            </a:r>
            <a:r>
              <a:rPr kumimoji="1" lang="en-US" altLang="zh-CN"/>
              <a:t>surface</a:t>
            </a:r>
            <a:r>
              <a:rPr kumimoji="1" lang="zh-CN" altLang="en-US"/>
              <a:t>能拿到用来绘制图像的</a:t>
            </a:r>
            <a:r>
              <a:rPr kumimoji="1" lang="en-US" altLang="zh-CN"/>
              <a:t>buffer</a:t>
            </a:r>
            <a:r>
              <a:rPr kumimoji="1" lang="zh-CN" altLang="en-US"/>
              <a:t>。怎么达到这个目的的呢？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应用向</a:t>
            </a:r>
            <a:r>
              <a:rPr kumimoji="1" lang="en-US" altLang="zh-CN"/>
              <a:t>WMS</a:t>
            </a:r>
            <a:r>
              <a:rPr kumimoji="1" lang="zh-CN" altLang="en-US"/>
              <a:t>跨进程发起</a:t>
            </a:r>
            <a:r>
              <a:rPr kumimoji="1" lang="en-US" altLang="zh-CN"/>
              <a:t>relayout</a:t>
            </a:r>
            <a:r>
              <a:rPr kumimoji="1" lang="zh-CN" altLang="en-US"/>
              <a:t>调用，结果</a:t>
            </a:r>
            <a:r>
              <a:rPr kumimoji="1" lang="en-US" altLang="zh-CN"/>
              <a:t>WMS</a:t>
            </a:r>
            <a:r>
              <a:rPr kumimoji="1" lang="zh-CN" altLang="en-US"/>
              <a:t>返回了一个</a:t>
            </a:r>
            <a:r>
              <a:rPr kumimoji="1" lang="en-US" altLang="zh-CN"/>
              <a:t>gbp</a:t>
            </a:r>
            <a:r>
              <a:rPr kumimoji="1" lang="zh-CN" altLang="en-US"/>
              <a:t>，应用端根据这个</a:t>
            </a:r>
            <a:r>
              <a:rPr kumimoji="1" lang="en-US" altLang="zh-CN"/>
              <a:t>gbp</a:t>
            </a:r>
            <a:r>
              <a:rPr kumimoji="1" lang="zh-CN" altLang="en-US"/>
              <a:t>，</a:t>
            </a:r>
            <a:r>
              <a:rPr kumimoji="1" lang="en-US" altLang="zh-CN"/>
              <a:t>new</a:t>
            </a:r>
            <a:r>
              <a:rPr kumimoji="1" lang="zh-CN" altLang="en-US"/>
              <a:t>了一个</a:t>
            </a:r>
            <a:r>
              <a:rPr kumimoji="1" lang="en-US" altLang="zh-CN"/>
              <a:t>Surface</a:t>
            </a:r>
            <a:r>
              <a:rPr kumimoji="1" lang="zh-CN" altLang="en-US"/>
              <a:t>的</a:t>
            </a:r>
            <a:r>
              <a:rPr kumimoji="1" lang="en-US" altLang="zh-CN"/>
              <a:t>native</a:t>
            </a:r>
            <a:r>
              <a:rPr kumimoji="1" lang="zh-CN" altLang="en-US"/>
              <a:t>层对象，这样</a:t>
            </a:r>
            <a:r>
              <a:rPr kumimoji="1" lang="en-US" altLang="zh-CN"/>
              <a:t>Surface</a:t>
            </a:r>
            <a:r>
              <a:rPr kumimoji="1" lang="zh-CN" altLang="en-US"/>
              <a:t>就能用了。可以这么说，</a:t>
            </a:r>
            <a:endParaRPr kumimoji="1" lang="en-US" altLang="zh-CN"/>
          </a:p>
          <a:p>
            <a:r>
              <a:rPr kumimoji="1" lang="en-US" altLang="zh-CN"/>
              <a:t>surface</a:t>
            </a:r>
            <a:r>
              <a:rPr kumimoji="1" lang="zh-CN" altLang="en-US"/>
              <a:t>的本质就是</a:t>
            </a:r>
            <a:r>
              <a:rPr kumimoji="1" lang="en-US" altLang="zh-CN"/>
              <a:t>gbp</a:t>
            </a:r>
            <a:r>
              <a:rPr kumimoji="1" lang="zh-CN" altLang="en-US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3EBE-C7A0-0341-B0DF-CB907CFF6179}" type="slidenum">
              <a:rPr lang="en-US" altLang="zh-CN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3753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咱们再来看第三种图，这个是在第二张图基础上，更加深入了一步，多了一个和</a:t>
            </a:r>
            <a:r>
              <a:rPr kumimoji="1" lang="en-US" altLang="zh-CN"/>
              <a:t>surfaceFlinger</a:t>
            </a:r>
            <a:r>
              <a:rPr kumimoji="1" lang="zh-CN" altLang="en-US"/>
              <a:t>的通信过程。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应用向</a:t>
            </a:r>
            <a:r>
              <a:rPr kumimoji="1" lang="en-US" altLang="zh-CN"/>
              <a:t>WMS</a:t>
            </a:r>
            <a:r>
              <a:rPr kumimoji="1" lang="zh-CN" altLang="en-US"/>
              <a:t>发起</a:t>
            </a:r>
            <a:r>
              <a:rPr kumimoji="1" lang="en-US" altLang="zh-CN"/>
              <a:t>relayout</a:t>
            </a:r>
            <a:r>
              <a:rPr kumimoji="1" lang="zh-CN" altLang="en-US"/>
              <a:t>的</a:t>
            </a:r>
            <a:r>
              <a:rPr kumimoji="1" lang="en-US" altLang="zh-CN"/>
              <a:t>binder</a:t>
            </a:r>
            <a:r>
              <a:rPr kumimoji="1" lang="zh-CN" altLang="en-US"/>
              <a:t>调用，然后</a:t>
            </a:r>
            <a:r>
              <a:rPr kumimoji="1" lang="en-US" altLang="zh-CN"/>
              <a:t>WMS</a:t>
            </a:r>
            <a:r>
              <a:rPr kumimoji="1" lang="zh-CN" altLang="en-US"/>
              <a:t>又向</a:t>
            </a:r>
            <a:r>
              <a:rPr kumimoji="1" lang="en-US" altLang="zh-CN"/>
              <a:t>surfaceFlinger</a:t>
            </a:r>
            <a:r>
              <a:rPr kumimoji="1" lang="zh-CN" altLang="en-US"/>
              <a:t>发起</a:t>
            </a:r>
            <a:r>
              <a:rPr kumimoji="1" lang="en-US" altLang="zh-CN"/>
              <a:t>createSurface</a:t>
            </a:r>
            <a:r>
              <a:rPr kumimoji="1" lang="zh-CN" altLang="en-US"/>
              <a:t>调用，</a:t>
            </a:r>
            <a:r>
              <a:rPr kumimoji="1" lang="en-US" altLang="zh-CN"/>
              <a:t>surfaceFlinger</a:t>
            </a:r>
            <a:r>
              <a:rPr kumimoji="1" lang="zh-CN" altLang="en-US"/>
              <a:t>没有像我们想的那样，返回一个</a:t>
            </a:r>
            <a:r>
              <a:rPr kumimoji="1" lang="en-US" altLang="zh-CN"/>
              <a:t>buffer</a:t>
            </a:r>
            <a:r>
              <a:rPr kumimoji="1" lang="zh-CN" altLang="en-US"/>
              <a:t>什么的，而是返回了一个是</a:t>
            </a:r>
            <a:r>
              <a:rPr kumimoji="1" lang="en-US" altLang="zh-CN"/>
              <a:t>gbp</a:t>
            </a:r>
            <a:r>
              <a:rPr kumimoji="1" lang="zh-CN" altLang="en-US"/>
              <a:t>。然后</a:t>
            </a:r>
            <a:r>
              <a:rPr kumimoji="1" lang="en-US" altLang="zh-CN"/>
              <a:t>WMS</a:t>
            </a:r>
            <a:r>
              <a:rPr kumimoji="1" lang="zh-CN" altLang="en-US"/>
              <a:t>给这个</a:t>
            </a:r>
            <a:r>
              <a:rPr kumimoji="1" lang="en-US" altLang="zh-CN"/>
              <a:t>gbp</a:t>
            </a:r>
            <a:r>
              <a:rPr kumimoji="1" lang="zh-CN" altLang="en-US"/>
              <a:t>返回给应用端，应用端根据这个</a:t>
            </a:r>
            <a:r>
              <a:rPr kumimoji="1" lang="en-US" altLang="zh-CN"/>
              <a:t>gbp</a:t>
            </a:r>
            <a:r>
              <a:rPr kumimoji="1" lang="zh-CN" altLang="en-US"/>
              <a:t>创建一个</a:t>
            </a:r>
            <a:r>
              <a:rPr kumimoji="1" lang="en-US" altLang="zh-CN"/>
              <a:t>native</a:t>
            </a:r>
            <a:r>
              <a:rPr kumimoji="1" lang="zh-CN" altLang="en-US"/>
              <a:t>层的</a:t>
            </a:r>
            <a:r>
              <a:rPr kumimoji="1" lang="en-US" altLang="zh-CN"/>
              <a:t>surface</a:t>
            </a:r>
            <a:r>
              <a:rPr kumimoji="1" lang="zh-CN" altLang="en-US"/>
              <a:t>对象，塞到</a:t>
            </a:r>
            <a:r>
              <a:rPr kumimoji="1" lang="en-US" altLang="zh-CN"/>
              <a:t>surface</a:t>
            </a:r>
            <a:r>
              <a:rPr kumimoji="1" lang="zh-CN" altLang="en-US"/>
              <a:t>的</a:t>
            </a:r>
            <a:r>
              <a:rPr kumimoji="1" lang="en-US" altLang="zh-CN"/>
              <a:t>java</a:t>
            </a:r>
            <a:r>
              <a:rPr kumimoji="1" lang="zh-CN" altLang="en-US"/>
              <a:t>对象就好了。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3EBE-C7A0-0341-B0DF-CB907CFF6179}" type="slidenum">
              <a:rPr lang="en-US" altLang="zh-CN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8200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好了，接下来咱们回到</a:t>
            </a:r>
            <a:r>
              <a:rPr kumimoji="1" lang="en-US" altLang="zh-CN"/>
              <a:t>SurfaceView</a:t>
            </a:r>
            <a:r>
              <a:rPr kumimoji="1" lang="zh-CN" altLang="en-US"/>
              <a:t>的</a:t>
            </a:r>
            <a:r>
              <a:rPr kumimoji="1" lang="en-US" altLang="zh-CN"/>
              <a:t>updateWindow</a:t>
            </a:r>
            <a:r>
              <a:rPr kumimoji="1" lang="zh-CN" altLang="en-US"/>
              <a:t>函数，继续看</a:t>
            </a:r>
            <a:r>
              <a:rPr kumimoji="1" lang="en-US" altLang="zh-CN"/>
              <a:t>SurfaceView</a:t>
            </a:r>
            <a:r>
              <a:rPr kumimoji="1" lang="zh-CN" altLang="en-US"/>
              <a:t>的生命周期回调，在</a:t>
            </a:r>
            <a:r>
              <a:rPr kumimoji="1" lang="en-US" altLang="zh-CN"/>
              <a:t>UpdateWindow</a:t>
            </a:r>
            <a:r>
              <a:rPr kumimoji="1" lang="zh-CN" altLang="en-US"/>
              <a:t>里，会根据这些</a:t>
            </a:r>
            <a:r>
              <a:rPr kumimoji="1" lang="en-US" altLang="zh-CN"/>
              <a:t>bool</a:t>
            </a:r>
            <a:r>
              <a:rPr kumimoji="1" lang="zh-CN" altLang="en-US"/>
              <a:t>状态变量决定是调哪个生命周期回调。一共有三个回调，</a:t>
            </a:r>
            <a:r>
              <a:rPr kumimoji="1" lang="en-US" altLang="zh-CN"/>
              <a:t>surfaceCreated</a:t>
            </a:r>
            <a:r>
              <a:rPr kumimoji="1" lang="zh-CN" altLang="en-US"/>
              <a:t>，</a:t>
            </a:r>
            <a:r>
              <a:rPr kumimoji="1" lang="en-US" altLang="zh-CN"/>
              <a:t>surfaceChanged</a:t>
            </a:r>
            <a:r>
              <a:rPr kumimoji="1" lang="zh-CN" altLang="en-US"/>
              <a:t>，</a:t>
            </a:r>
            <a:r>
              <a:rPr kumimoji="1" lang="en-US" altLang="zh-CN"/>
              <a:t>surfaceDestroyed</a:t>
            </a:r>
            <a:r>
              <a:rPr kumimoji="1" lang="zh-CN" altLang="en-US"/>
              <a:t>，这个</a:t>
            </a:r>
            <a:r>
              <a:rPr kumimoji="1" lang="en-US" altLang="zh-CN"/>
              <a:t>created</a:t>
            </a:r>
            <a:r>
              <a:rPr kumimoji="1" lang="zh-CN" altLang="en-US"/>
              <a:t>和</a:t>
            </a:r>
            <a:r>
              <a:rPr kumimoji="1" lang="en-US" altLang="zh-CN"/>
              <a:t>destroy</a:t>
            </a:r>
            <a:r>
              <a:rPr kumimoji="1" lang="zh-CN" altLang="en-US"/>
              <a:t>咱们应该都比较熟，一个创建一个销毁，</a:t>
            </a:r>
            <a:r>
              <a:rPr kumimoji="1" lang="en-US" altLang="zh-CN"/>
              <a:t>surfaceChanged</a:t>
            </a:r>
            <a:r>
              <a:rPr kumimoji="1" lang="zh-CN" altLang="en-US"/>
              <a:t>可能是</a:t>
            </a:r>
            <a:r>
              <a:rPr kumimoji="1" lang="en-US" altLang="zh-CN"/>
              <a:t>surface</a:t>
            </a:r>
            <a:r>
              <a:rPr kumimoji="1" lang="zh-CN" altLang="en-US"/>
              <a:t>刚创建，或者</a:t>
            </a:r>
            <a:r>
              <a:rPr kumimoji="1" lang="en-US" altLang="zh-CN"/>
              <a:t>size</a:t>
            </a:r>
            <a:r>
              <a:rPr kumimoji="1" lang="zh-CN" altLang="en-US"/>
              <a:t>变了，或者</a:t>
            </a:r>
            <a:r>
              <a:rPr kumimoji="1" lang="en-US" altLang="zh-CN"/>
              <a:t>format</a:t>
            </a:r>
            <a:r>
              <a:rPr kumimoji="1" lang="zh-CN" altLang="en-US"/>
              <a:t>变了。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D4944-4E1C-2842-BE6A-93C9D504276F}" type="slidenum"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535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接下来，咱们看看</a:t>
            </a:r>
            <a:r>
              <a:rPr kumimoji="1" lang="en-US" altLang="zh-CN"/>
              <a:t>surface</a:t>
            </a:r>
            <a:r>
              <a:rPr kumimoji="1" lang="zh-CN" altLang="en-US"/>
              <a:t>绘制，这里的绘制不是直接用</a:t>
            </a:r>
            <a:r>
              <a:rPr kumimoji="1" lang="en-US" altLang="zh-CN"/>
              <a:t>Opengl</a:t>
            </a:r>
            <a:r>
              <a:rPr kumimoji="1" lang="zh-CN" altLang="en-US"/>
              <a:t>绘制哈，而是咱们常规的</a:t>
            </a:r>
            <a:r>
              <a:rPr kumimoji="1" lang="en-US" altLang="zh-CN"/>
              <a:t>canvas</a:t>
            </a:r>
            <a:r>
              <a:rPr kumimoji="1" lang="zh-CN" altLang="en-US"/>
              <a:t>绘制，</a:t>
            </a:r>
            <a:endParaRPr kumimoji="1" lang="en-US" altLang="zh-CN"/>
          </a:p>
          <a:p>
            <a:r>
              <a:rPr kumimoji="1" lang="zh-CN" altLang="en-US"/>
              <a:t>首先对这个</a:t>
            </a:r>
            <a:r>
              <a:rPr kumimoji="1" lang="en-US" altLang="zh-CN"/>
              <a:t>surface</a:t>
            </a:r>
            <a:r>
              <a:rPr kumimoji="1" lang="zh-CN" altLang="en-US"/>
              <a:t>调用</a:t>
            </a:r>
            <a:r>
              <a:rPr kumimoji="1" lang="en-US" altLang="zh-CN"/>
              <a:t>lockCanvas</a:t>
            </a:r>
            <a:r>
              <a:rPr kumimoji="1" lang="zh-CN" altLang="en-US"/>
              <a:t>获得一块</a:t>
            </a:r>
            <a:r>
              <a:rPr kumimoji="1" lang="en-US" altLang="zh-CN"/>
              <a:t>canvas</a:t>
            </a:r>
            <a:r>
              <a:rPr kumimoji="1" lang="zh-CN" altLang="en-US"/>
              <a:t>，然后在</a:t>
            </a:r>
            <a:r>
              <a:rPr kumimoji="1" lang="en-US" altLang="zh-CN"/>
              <a:t>canvas</a:t>
            </a:r>
            <a:r>
              <a:rPr kumimoji="1" lang="zh-CN" altLang="en-US"/>
              <a:t>上</a:t>
            </a:r>
            <a:r>
              <a:rPr kumimoji="1" lang="en-US" altLang="zh-CN"/>
              <a:t>draw</a:t>
            </a:r>
            <a:r>
              <a:rPr kumimoji="1" lang="zh-CN" altLang="en-US"/>
              <a:t>好了之后，再</a:t>
            </a:r>
            <a:r>
              <a:rPr kumimoji="1" lang="en-US" altLang="zh-CN"/>
              <a:t>unlockAndPost</a:t>
            </a:r>
            <a:r>
              <a:rPr kumimoji="1" lang="zh-CN" altLang="en-US"/>
              <a:t>提交显示出来。</a:t>
            </a:r>
            <a:endParaRPr kumimoji="1" lang="en-US" altLang="zh-CN"/>
          </a:p>
          <a:p>
            <a:r>
              <a:rPr kumimoji="1" lang="zh-CN" altLang="en-US"/>
              <a:t>咱们就看看这个过程的原理是什么？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先看</a:t>
            </a:r>
            <a:r>
              <a:rPr kumimoji="1" lang="en-US" altLang="zh-CN"/>
              <a:t>lockCanvas</a:t>
            </a:r>
            <a:r>
              <a:rPr kumimoji="1" lang="zh-CN" altLang="en-US"/>
              <a:t>，这调到了</a:t>
            </a:r>
            <a:r>
              <a:rPr kumimoji="1" lang="en-US" altLang="zh-CN"/>
              <a:t>native</a:t>
            </a:r>
            <a:r>
              <a:rPr kumimoji="1" lang="zh-CN" altLang="en-US"/>
              <a:t>层的</a:t>
            </a:r>
            <a:r>
              <a:rPr kumimoji="1" lang="en-US" altLang="zh-CN"/>
              <a:t>lockCanvas</a:t>
            </a:r>
            <a:r>
              <a:rPr kumimoji="1" lang="zh-CN" altLang="en-US"/>
              <a:t>函数，这里通过</a:t>
            </a:r>
            <a:r>
              <a:rPr kumimoji="1" lang="en-US" altLang="zh-CN"/>
              <a:t>surface</a:t>
            </a:r>
            <a:r>
              <a:rPr kumimoji="1" lang="zh-CN" altLang="en-US"/>
              <a:t>的</a:t>
            </a:r>
            <a:r>
              <a:rPr kumimoji="1" lang="en-US" altLang="zh-CN"/>
              <a:t>lock</a:t>
            </a:r>
            <a:r>
              <a:rPr kumimoji="1" lang="zh-CN" altLang="en-US"/>
              <a:t>函数，得到了一个</a:t>
            </a:r>
            <a:r>
              <a:rPr kumimoji="1" lang="en-US" altLang="zh-CN"/>
              <a:t>buffer</a:t>
            </a:r>
            <a:r>
              <a:rPr kumimoji="1" lang="zh-CN" altLang="en-US"/>
              <a:t>，然后根据这个</a:t>
            </a:r>
            <a:r>
              <a:rPr kumimoji="1" lang="en-US" altLang="zh-CN"/>
              <a:t>buffer</a:t>
            </a:r>
            <a:r>
              <a:rPr kumimoji="1" lang="zh-CN" altLang="en-US"/>
              <a:t>创建了一个</a:t>
            </a:r>
            <a:r>
              <a:rPr kumimoji="1" lang="en-US" altLang="zh-CN"/>
              <a:t>bitmap</a:t>
            </a:r>
            <a:r>
              <a:rPr kumimoji="1" lang="zh-CN" altLang="en-US"/>
              <a:t>，然后给这个</a:t>
            </a:r>
            <a:r>
              <a:rPr kumimoji="1" lang="en-US" altLang="zh-CN"/>
              <a:t>bitmap</a:t>
            </a:r>
            <a:r>
              <a:rPr kumimoji="1" lang="zh-CN" altLang="en-US"/>
              <a:t>绑定到了</a:t>
            </a:r>
            <a:r>
              <a:rPr kumimoji="1" lang="en-US" altLang="zh-CN"/>
              <a:t>canvas</a:t>
            </a:r>
            <a:r>
              <a:rPr kumimoji="1" lang="zh-CN" altLang="en-US"/>
              <a:t>。这样呢，</a:t>
            </a:r>
            <a:r>
              <a:rPr kumimoji="1" lang="en-US" altLang="zh-CN"/>
              <a:t>canvas</a:t>
            </a:r>
            <a:r>
              <a:rPr kumimoji="1" lang="zh-CN" altLang="en-US"/>
              <a:t>上就能作画了。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我们可以看到，这里关键不是</a:t>
            </a:r>
            <a:r>
              <a:rPr kumimoji="1" lang="en-US" altLang="zh-CN"/>
              <a:t>canvas</a:t>
            </a:r>
            <a:r>
              <a:rPr kumimoji="1" lang="zh-CN" altLang="en-US"/>
              <a:t>，而是怎么通过</a:t>
            </a:r>
            <a:r>
              <a:rPr kumimoji="1" lang="en-US" altLang="zh-CN"/>
              <a:t>surface</a:t>
            </a:r>
            <a:r>
              <a:rPr kumimoji="1" lang="zh-CN" altLang="en-US"/>
              <a:t>的</a:t>
            </a:r>
            <a:r>
              <a:rPr kumimoji="1" lang="en-US" altLang="zh-CN"/>
              <a:t>lock</a:t>
            </a:r>
            <a:r>
              <a:rPr kumimoji="1" lang="zh-CN" altLang="en-US"/>
              <a:t>函数，就得到了一块</a:t>
            </a:r>
            <a:r>
              <a:rPr kumimoji="1" lang="en-US" altLang="zh-CN"/>
              <a:t>buffer</a:t>
            </a:r>
            <a:r>
              <a:rPr kumimoji="1" lang="zh-CN" altLang="en-US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3EBE-C7A0-0341-B0DF-CB907CFF6179}" type="slidenum">
              <a:rPr lang="en-US" altLang="zh-CN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4707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咱们看这个</a:t>
            </a:r>
            <a:r>
              <a:rPr kumimoji="1" lang="en-US" altLang="zh-CN"/>
              <a:t>surface</a:t>
            </a:r>
            <a:r>
              <a:rPr kumimoji="1" lang="zh-CN" altLang="en-US"/>
              <a:t>的</a:t>
            </a:r>
            <a:r>
              <a:rPr kumimoji="1" lang="en-US" altLang="zh-CN"/>
              <a:t>lock</a:t>
            </a:r>
            <a:r>
              <a:rPr kumimoji="1" lang="zh-CN" altLang="en-US"/>
              <a:t>函数，最主要的功能就是返回一块</a:t>
            </a:r>
            <a:r>
              <a:rPr kumimoji="1" lang="en-US" altLang="zh-CN"/>
              <a:t>buffer</a:t>
            </a:r>
            <a:r>
              <a:rPr kumimoji="1" lang="zh-CN" altLang="en-US"/>
              <a:t>。这里</a:t>
            </a:r>
            <a:r>
              <a:rPr kumimoji="1" lang="en-US" altLang="zh-CN"/>
              <a:t>buffer</a:t>
            </a:r>
            <a:r>
              <a:rPr kumimoji="1" lang="zh-CN" altLang="en-US"/>
              <a:t>哪来的呢？关键是</a:t>
            </a:r>
            <a:r>
              <a:rPr kumimoji="1" lang="en-US" altLang="zh-CN"/>
              <a:t>dequeueBuffer</a:t>
            </a:r>
            <a:r>
              <a:rPr kumimoji="1" lang="zh-CN" altLang="en-US"/>
              <a:t>，这样就能得到一个</a:t>
            </a:r>
            <a:r>
              <a:rPr kumimoji="1" lang="en-US" altLang="zh-CN"/>
              <a:t>ANativeWindowBuffer</a:t>
            </a:r>
            <a:r>
              <a:rPr kumimoji="1" lang="zh-CN" altLang="en-US"/>
              <a:t>，</a:t>
            </a:r>
            <a:endParaRPr kumimoji="1" lang="en-US" altLang="zh-CN"/>
          </a:p>
          <a:p>
            <a:r>
              <a:rPr kumimoji="1" lang="zh-CN" altLang="en-US"/>
              <a:t>然后锁住这块</a:t>
            </a:r>
            <a:r>
              <a:rPr kumimoji="1" lang="en-US" altLang="zh-CN"/>
              <a:t>buffer</a:t>
            </a:r>
            <a:r>
              <a:rPr kumimoji="1" lang="zh-CN" altLang="en-US"/>
              <a:t>，拿到他的</a:t>
            </a:r>
            <a:r>
              <a:rPr kumimoji="1" lang="en-US" altLang="zh-CN"/>
              <a:t>buffer</a:t>
            </a:r>
            <a:r>
              <a:rPr kumimoji="1" lang="zh-CN" altLang="en-US"/>
              <a:t>地址，这样返回之后就可以用这个</a:t>
            </a:r>
            <a:r>
              <a:rPr kumimoji="1" lang="en-US" altLang="zh-CN"/>
              <a:t>buffer</a:t>
            </a:r>
            <a:r>
              <a:rPr kumimoji="1" lang="zh-CN" altLang="en-US"/>
              <a:t>地址封装一个</a:t>
            </a:r>
            <a:r>
              <a:rPr kumimoji="1" lang="en-US" altLang="zh-CN"/>
              <a:t>bitmap</a:t>
            </a:r>
            <a:r>
              <a:rPr kumimoji="1" lang="zh-CN" altLang="en-US"/>
              <a:t>给</a:t>
            </a:r>
            <a:r>
              <a:rPr kumimoji="1" lang="en-US" altLang="zh-CN"/>
              <a:t>canvas</a:t>
            </a:r>
            <a:r>
              <a:rPr kumimoji="1" lang="zh-CN" altLang="en-US"/>
              <a:t>用。咱们继续看</a:t>
            </a:r>
            <a:r>
              <a:rPr kumimoji="1" lang="en-US" altLang="zh-CN"/>
              <a:t>dequeueBuffer</a:t>
            </a:r>
            <a:r>
              <a:rPr kumimoji="1" lang="zh-CN" altLang="en-US"/>
              <a:t>的实现，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33EBE-C7A0-0341-B0DF-CB907CFF6179}" type="slidenum">
              <a:rPr lang="en-US" altLang="zh-CN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2988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这里原来是通过调用</a:t>
            </a:r>
            <a:r>
              <a:rPr kumimoji="1" lang="en-US" altLang="zh-CN"/>
              <a:t>gbp</a:t>
            </a:r>
            <a:r>
              <a:rPr kumimoji="1" lang="zh-CN" altLang="en-US"/>
              <a:t>的</a:t>
            </a:r>
            <a:r>
              <a:rPr kumimoji="1" lang="en-US" altLang="zh-CN"/>
              <a:t>dequeueBuffer</a:t>
            </a:r>
            <a:r>
              <a:rPr kumimoji="1" lang="zh-CN" altLang="en-US"/>
              <a:t>啊，但是这里只能拿到一个</a:t>
            </a:r>
            <a:r>
              <a:rPr kumimoji="1" lang="en-US" altLang="zh-CN"/>
              <a:t>index</a:t>
            </a:r>
            <a:r>
              <a:rPr kumimoji="1" lang="zh-CN" altLang="en-US"/>
              <a:t>，然后去</a:t>
            </a:r>
            <a:r>
              <a:rPr kumimoji="1" lang="en-US" altLang="zh-CN"/>
              <a:t>mSlots</a:t>
            </a:r>
            <a:r>
              <a:rPr kumimoji="1" lang="zh-CN" altLang="en-US"/>
              <a:t>这个</a:t>
            </a:r>
            <a:r>
              <a:rPr kumimoji="1" lang="en-US" altLang="zh-CN"/>
              <a:t>buffer</a:t>
            </a:r>
            <a:r>
              <a:rPr kumimoji="1" lang="zh-CN" altLang="en-US"/>
              <a:t>数组里面找到这个</a:t>
            </a:r>
            <a:r>
              <a:rPr kumimoji="1" lang="en-US" altLang="zh-CN"/>
              <a:t>GraphicBuffer</a:t>
            </a:r>
            <a:r>
              <a:rPr kumimoji="1" lang="zh-CN" altLang="en-US"/>
              <a:t>，如果发现这个</a:t>
            </a:r>
            <a:r>
              <a:rPr kumimoji="1" lang="en-US" altLang="zh-CN"/>
              <a:t>buffer</a:t>
            </a:r>
            <a:r>
              <a:rPr kumimoji="1" lang="zh-CN" altLang="en-US"/>
              <a:t>是个空的，或者需要重新分配内存空间的，就调用</a:t>
            </a:r>
            <a:r>
              <a:rPr kumimoji="1" lang="en-US" altLang="zh-CN"/>
              <a:t>requestBuffer</a:t>
            </a:r>
            <a:r>
              <a:rPr kumimoji="1" lang="zh-CN" altLang="en-US"/>
              <a:t>来重新获取</a:t>
            </a:r>
            <a:r>
              <a:rPr kumimoji="1" lang="en-US" altLang="zh-CN"/>
              <a:t>buffer</a:t>
            </a:r>
            <a:r>
              <a:rPr kumimoji="1" lang="zh-CN" altLang="en-US"/>
              <a:t>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咱们先看这个</a:t>
            </a:r>
            <a:r>
              <a:rPr kumimoji="1" lang="en-US" altLang="zh-CN"/>
              <a:t>dequeueBuffer</a:t>
            </a:r>
            <a:r>
              <a:rPr kumimoji="1" lang="zh-CN" altLang="en-US"/>
              <a:t>的实现，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这里有个问题，</a:t>
            </a:r>
            <a:r>
              <a:rPr kumimoji="1" lang="en-US" altLang="zh-CN"/>
              <a:t>mSlots</a:t>
            </a:r>
            <a:r>
              <a:rPr kumimoji="1" lang="zh-CN" altLang="en-US"/>
              <a:t>里面最开始都没有</a:t>
            </a:r>
            <a:r>
              <a:rPr kumimoji="1" lang="en-US" altLang="zh-CN"/>
              <a:t>buffer</a:t>
            </a:r>
            <a:r>
              <a:rPr kumimoji="1" lang="zh-CN" altLang="en-US"/>
              <a:t>的，这里通过</a:t>
            </a:r>
            <a:r>
              <a:rPr kumimoji="1" lang="en-US" altLang="zh-CN"/>
              <a:t>requestBuffer</a:t>
            </a:r>
            <a:r>
              <a:rPr kumimoji="1" lang="zh-CN" altLang="en-US"/>
              <a:t>这个</a:t>
            </a:r>
            <a:r>
              <a:rPr kumimoji="1" lang="en-US" altLang="zh-CN"/>
              <a:t>binder</a:t>
            </a:r>
            <a:r>
              <a:rPr kumimoji="1" lang="zh-CN" altLang="en-US"/>
              <a:t>调用就能得到一块</a:t>
            </a:r>
            <a:r>
              <a:rPr kumimoji="1" lang="en-US" altLang="zh-CN"/>
              <a:t>buffer</a:t>
            </a:r>
            <a:r>
              <a:rPr kumimoji="1" lang="zh-CN" altLang="en-US"/>
              <a:t>？我们知道这个</a:t>
            </a:r>
            <a:r>
              <a:rPr kumimoji="1" lang="en-US" altLang="zh-CN"/>
              <a:t>binder</a:t>
            </a:r>
            <a:r>
              <a:rPr kumimoji="1" lang="zh-CN" altLang="en-US"/>
              <a:t>调用是调到了</a:t>
            </a:r>
            <a:r>
              <a:rPr kumimoji="1" lang="en-US" altLang="zh-CN"/>
              <a:t>SurfaceFlinger</a:t>
            </a:r>
            <a:r>
              <a:rPr kumimoji="1" lang="zh-CN" altLang="en-US"/>
              <a:t>进程里，</a:t>
            </a:r>
            <a:r>
              <a:rPr kumimoji="1" lang="en-US" altLang="zh-CN"/>
              <a:t>sf</a:t>
            </a:r>
            <a:r>
              <a:rPr kumimoji="1" lang="zh-CN" altLang="en-US"/>
              <a:t>进程里分配的</a:t>
            </a:r>
            <a:r>
              <a:rPr kumimoji="1" lang="en-US" altLang="zh-CN"/>
              <a:t>buffer</a:t>
            </a:r>
            <a:r>
              <a:rPr kumimoji="1" lang="zh-CN" altLang="en-US"/>
              <a:t>能返回到我们应用进程嘛？怎么做到的？咱们看这个</a:t>
            </a:r>
            <a:r>
              <a:rPr kumimoji="1" lang="en-US" altLang="zh-CN"/>
              <a:t>requestBuffer</a:t>
            </a:r>
            <a:r>
              <a:rPr kumimoji="1" lang="zh-CN" altLang="en-US"/>
              <a:t>是怎么实现的，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D4944-4E1C-2842-BE6A-93C9D504276F}" type="slidenum"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9117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6E41-C75E-1040-9BA3-038BC92D3059}" type="datetimeFigureOut">
              <a:t>2019/3/25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391F-A272-F440-9377-89449C248CB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417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6E41-C75E-1040-9BA3-038BC92D3059}" type="datetimeFigureOut">
              <a:t>2019/3/25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391F-A272-F440-9377-89449C248CB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297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6E41-C75E-1040-9BA3-038BC92D3059}" type="datetimeFigureOut">
              <a:t>2019/3/25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391F-A272-F440-9377-89449C248CB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53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6E41-C75E-1040-9BA3-038BC92D3059}" type="datetimeFigureOut">
              <a:t>2019/3/25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391F-A272-F440-9377-89449C248CB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091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6E41-C75E-1040-9BA3-038BC92D3059}" type="datetimeFigureOut">
              <a:t>2019/3/25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391F-A272-F440-9377-89449C248CB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324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6E41-C75E-1040-9BA3-038BC92D3059}" type="datetimeFigureOut">
              <a:t>2019/3/25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391F-A272-F440-9377-89449C248CB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275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6E41-C75E-1040-9BA3-038BC92D3059}" type="datetimeFigureOut">
              <a:t>2019/3/25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391F-A272-F440-9377-89449C248CB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966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6E41-C75E-1040-9BA3-038BC92D3059}" type="datetimeFigureOut">
              <a:t>2019/3/25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391F-A272-F440-9377-89449C248CB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318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6E41-C75E-1040-9BA3-038BC92D3059}" type="datetimeFigureOut">
              <a:t>2019/3/25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391F-A272-F440-9377-89449C248CB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845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6E41-C75E-1040-9BA3-038BC92D3059}" type="datetimeFigureOut">
              <a:t>2019/3/25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391F-A272-F440-9377-89449C248CB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0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6E41-C75E-1040-9BA3-038BC92D3059}" type="datetimeFigureOut">
              <a:t>2019/3/25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391F-A272-F440-9377-89449C248CB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753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F6E41-C75E-1040-9BA3-038BC92D3059}" type="datetimeFigureOut">
              <a:t>2019/3/25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391F-A272-F440-9377-89449C248CB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579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49C80-D407-5944-8143-636F18F73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747319"/>
            <a:ext cx="6858000" cy="1135733"/>
          </a:xfrm>
        </p:spPr>
        <p:txBody>
          <a:bodyPr anchor="ctr">
            <a:normAutofit/>
          </a:bodyPr>
          <a:lstStyle/>
          <a:p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说说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surfaceView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的原理？</a:t>
            </a:r>
          </a:p>
        </p:txBody>
      </p:sp>
    </p:spTree>
    <p:extLst>
      <p:ext uri="{BB962C8B-B14F-4D97-AF65-F5344CB8AC3E}">
        <p14:creationId xmlns:p14="http://schemas.microsoft.com/office/powerpoint/2010/main" val="1120336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4737AD6-9C97-5844-939C-698BE5ADE4DB}"/>
              </a:ext>
            </a:extLst>
          </p:cNvPr>
          <p:cNvSpPr/>
          <p:nvPr/>
        </p:nvSpPr>
        <p:spPr>
          <a:xfrm>
            <a:off x="237281" y="309593"/>
            <a:ext cx="8669438" cy="4278094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Surface::lock(ANativeWindow_Buffer* outBuffer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ARect* inOutDirtyBounds)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ANativeWindowBuffer* out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err = dequeueBuffer(&amp;out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&amp;fenceFd)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sp&lt;GraphicBuffer&gt; backBuffer(GraphicBuffer::getSelf(out))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r>
              <a:rPr lang="zh-CN" altLang="en-US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void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* vaddr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res = backBuffer-&gt;lockAsync(…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&amp;vaddr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fenceFd)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mLockedBuffer = backBuffer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outBuffer-&gt;bits   = vaddr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err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774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7313AF4-E531-C041-8A08-B56B03115900}"/>
              </a:ext>
            </a:extLst>
          </p:cNvPr>
          <p:cNvSpPr/>
          <p:nvPr/>
        </p:nvSpPr>
        <p:spPr>
          <a:xfrm>
            <a:off x="287079" y="925146"/>
            <a:ext cx="8569842" cy="329320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Surface::dequeueBuffer(android_native_buffer_t** buffer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int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* fenceFd)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buf = -</a:t>
            </a:r>
            <a:r>
              <a:rPr lang="en-US" altLang="zh-CN" sz="1600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result = mGraphicBufferProducer-&gt;dequeueBuffer(&amp;buf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sp&lt;GraphicBuffer&gt;&amp; gbuf(mSlots[buf].buffer)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((result &amp; IGraphicBufferProducer::BUFFER_NEEDS_REALLOCATION) || gbuf == </a:t>
            </a:r>
            <a:r>
              <a:rPr lang="en-US" altLang="zh-CN" sz="1600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result = mGraphicBufferProducer-&gt;requestBuffer(buf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&amp;gbuf)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*buffer = gbuf.get()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OK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33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8DE382B-468D-244C-AD14-EB69EB03BC91}"/>
              </a:ext>
            </a:extLst>
          </p:cNvPr>
          <p:cNvSpPr/>
          <p:nvPr/>
        </p:nvSpPr>
        <p:spPr>
          <a:xfrm>
            <a:off x="337584" y="188152"/>
            <a:ext cx="8468833" cy="3046988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BufferQueueProducer::dequeueBuffer(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*outSlot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……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while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(found == BufferItem::INVALID_BUFFER_SLOT)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waitForFreeSlotThenRelock(</a:t>
            </a:r>
            <a:r>
              <a:rPr lang="en-US" altLang="zh-CN" sz="1600">
                <a:solidFill>
                  <a:srgbClr val="6A875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“dequeueBuffer”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async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&amp;found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&amp;returnFlags)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(returnFlags &amp; BUFFER_NEEDS_REALLOCATION)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sp&lt;GraphicBuffer&gt; graphicBuffer(mCore-&gt;mAllocator-&gt;createGraphicBuffer(...))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mSlots[*outSlot].mGraphicBuffer = graphicBuffer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returnFlags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4ECDB0-A35E-524E-B379-229DFA491742}"/>
              </a:ext>
            </a:extLst>
          </p:cNvPr>
          <p:cNvSpPr/>
          <p:nvPr/>
        </p:nvSpPr>
        <p:spPr>
          <a:xfrm>
            <a:off x="337584" y="3478020"/>
            <a:ext cx="8468833" cy="132343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BufferQueueProducer::requestBuffer(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slot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sp&lt;GraphicBuffer&gt;* buf)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mSlots[slot].mRequestBufferCalled =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true;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*buf = mSlots[slot].mGraphicBuffer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NO_ERROR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205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00D4C21-6A59-0A40-8B14-674DF5E3E8FB}"/>
              </a:ext>
            </a:extLst>
          </p:cNvPr>
          <p:cNvSpPr/>
          <p:nvPr/>
        </p:nvSpPr>
        <p:spPr>
          <a:xfrm>
            <a:off x="1944709" y="971550"/>
            <a:ext cx="1648047" cy="3200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BC405D2-A405-D842-BC06-14F4CAB73B4F}"/>
              </a:ext>
            </a:extLst>
          </p:cNvPr>
          <p:cNvSpPr/>
          <p:nvPr/>
        </p:nvSpPr>
        <p:spPr>
          <a:xfrm>
            <a:off x="5435732" y="971550"/>
            <a:ext cx="1648047" cy="3200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C569D2-6044-4945-B67B-00BCCB7CE0FA}"/>
              </a:ext>
            </a:extLst>
          </p:cNvPr>
          <p:cNvSpPr/>
          <p:nvPr/>
        </p:nvSpPr>
        <p:spPr>
          <a:xfrm>
            <a:off x="5435732" y="1917848"/>
            <a:ext cx="1648047" cy="157360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BufferQueue</a:t>
            </a:r>
            <a:endParaRPr kumimoji="1"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CB9AF0-37AC-A44E-836A-2BCC62ACF0C9}"/>
              </a:ext>
            </a:extLst>
          </p:cNvPr>
          <p:cNvSpPr txBox="1"/>
          <p:nvPr/>
        </p:nvSpPr>
        <p:spPr>
          <a:xfrm>
            <a:off x="5382567" y="971550"/>
            <a:ext cx="176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SurfaceFlinger</a:t>
            </a:r>
            <a:endParaRPr kumimoji="1"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13999703-1FC9-7C4E-BFD5-E5A51755BBCA}"/>
              </a:ext>
            </a:extLst>
          </p:cNvPr>
          <p:cNvCxnSpPr/>
          <p:nvPr/>
        </p:nvCxnSpPr>
        <p:spPr>
          <a:xfrm>
            <a:off x="3667185" y="1981637"/>
            <a:ext cx="1701209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91E073C-4359-C04C-8BAE-B4647EF1037A}"/>
              </a:ext>
            </a:extLst>
          </p:cNvPr>
          <p:cNvSpPr txBox="1"/>
          <p:nvPr/>
        </p:nvSpPr>
        <p:spPr>
          <a:xfrm>
            <a:off x="3609591" y="1604189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dequeueBuffer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66593297-E70C-EF45-9780-51C765BF08EB}"/>
              </a:ext>
            </a:extLst>
          </p:cNvPr>
          <p:cNvCxnSpPr/>
          <p:nvPr/>
        </p:nvCxnSpPr>
        <p:spPr>
          <a:xfrm>
            <a:off x="3667185" y="2761358"/>
            <a:ext cx="1701209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BF9F936-51C5-B24B-A0C3-CAF43F0581F1}"/>
              </a:ext>
            </a:extLst>
          </p:cNvPr>
          <p:cNvSpPr txBox="1"/>
          <p:nvPr/>
        </p:nvSpPr>
        <p:spPr>
          <a:xfrm>
            <a:off x="3688445" y="2375040"/>
            <a:ext cx="1683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requestBuffer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D10EE57B-12BC-934E-94D1-D955FAF7AAF5}"/>
              </a:ext>
            </a:extLst>
          </p:cNvPr>
          <p:cNvCxnSpPr/>
          <p:nvPr/>
        </p:nvCxnSpPr>
        <p:spPr>
          <a:xfrm flipH="1">
            <a:off x="3688445" y="3491460"/>
            <a:ext cx="1679949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F92F82E-997B-C842-8BEC-14C1817A7CB3}"/>
              </a:ext>
            </a:extLst>
          </p:cNvPr>
          <p:cNvSpPr txBox="1"/>
          <p:nvPr/>
        </p:nvSpPr>
        <p:spPr>
          <a:xfrm>
            <a:off x="3741609" y="3108686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GraphicBuffer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DC3D5C7-2992-BD4B-803C-8BCE4E8394DB}"/>
              </a:ext>
            </a:extLst>
          </p:cNvPr>
          <p:cNvSpPr/>
          <p:nvPr/>
        </p:nvSpPr>
        <p:spPr>
          <a:xfrm>
            <a:off x="1949446" y="1917848"/>
            <a:ext cx="1648047" cy="157360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</a:t>
            </a:r>
            <a:endParaRPr kumimoji="1"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FB1123C-6819-FA43-9A5D-E093A6BD8B44}"/>
              </a:ext>
            </a:extLst>
          </p:cNvPr>
          <p:cNvSpPr txBox="1"/>
          <p:nvPr/>
        </p:nvSpPr>
        <p:spPr>
          <a:xfrm>
            <a:off x="1939972" y="9715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98C93D1-2FB3-304F-B776-F32E95C2258B}"/>
              </a:ext>
            </a:extLst>
          </p:cNvPr>
          <p:cNvSpPr txBox="1"/>
          <p:nvPr/>
        </p:nvSpPr>
        <p:spPr>
          <a:xfrm>
            <a:off x="3176157" y="285899"/>
            <a:ext cx="2704523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GraphicBufferProducer</a:t>
            </a:r>
            <a:endParaRPr kumimoji="1"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1D6E548-1349-5149-AFF4-5F9B04018BE0}"/>
              </a:ext>
            </a:extLst>
          </p:cNvPr>
          <p:cNvSpPr txBox="1"/>
          <p:nvPr/>
        </p:nvSpPr>
        <p:spPr>
          <a:xfrm>
            <a:off x="5430995" y="1917839"/>
            <a:ext cx="936475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mSlots</a:t>
            </a:r>
            <a:endParaRPr kumimoji="1"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FBE17D8-DA0A-4F4A-895D-7989491D673D}"/>
              </a:ext>
            </a:extLst>
          </p:cNvPr>
          <p:cNvSpPr txBox="1"/>
          <p:nvPr/>
        </p:nvSpPr>
        <p:spPr>
          <a:xfrm>
            <a:off x="2657166" y="1917839"/>
            <a:ext cx="936475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mSlots</a:t>
            </a:r>
            <a:endParaRPr kumimoji="1"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6983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26637E5-A7F8-F844-B1D6-C83A5899BC25}"/>
              </a:ext>
            </a:extLst>
          </p:cNvPr>
          <p:cNvSpPr/>
          <p:nvPr/>
        </p:nvSpPr>
        <p:spPr>
          <a:xfrm>
            <a:off x="116959" y="905524"/>
            <a:ext cx="8910082" cy="923330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class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GraphicBuffer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: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ANativeObjectBase&lt; ANativeWindowBuffer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GraphicBuffer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RefBase &gt;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public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Flattenable&lt;GraphicBuffer&gt;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5C60B9-488F-FF40-BFE0-CBD8A8692763}"/>
              </a:ext>
            </a:extLst>
          </p:cNvPr>
          <p:cNvSpPr/>
          <p:nvPr/>
        </p:nvSpPr>
        <p:spPr>
          <a:xfrm>
            <a:off x="116959" y="3434372"/>
            <a:ext cx="8910082" cy="646331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flatten(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void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*&amp; buffer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size_t&amp; size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int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*&amp; fds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size_t&amp; count)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unflatten(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void const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*&amp; buffer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size_t&amp; size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int const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*&amp; fds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9050D9-335C-654F-B71E-4C2C1586AE9F}"/>
              </a:ext>
            </a:extLst>
          </p:cNvPr>
          <p:cNvSpPr/>
          <p:nvPr/>
        </p:nvSpPr>
        <p:spPr>
          <a:xfrm>
            <a:off x="2073299" y="4175472"/>
            <a:ext cx="2086918" cy="369332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createFromParcel</a:t>
            </a:r>
            <a:endParaRPr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02FB1C33-CF3A-2142-A1D3-B5414E90CE07}"/>
              </a:ext>
            </a:extLst>
          </p:cNvPr>
          <p:cNvCxnSpPr/>
          <p:nvPr/>
        </p:nvCxnSpPr>
        <p:spPr>
          <a:xfrm>
            <a:off x="1509826" y="4029742"/>
            <a:ext cx="542260" cy="2977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0936BCA7-DB7F-6943-8BF0-64E54A1CAFEF}"/>
              </a:ext>
            </a:extLst>
          </p:cNvPr>
          <p:cNvSpPr/>
          <p:nvPr/>
        </p:nvSpPr>
        <p:spPr>
          <a:xfrm>
            <a:off x="2073299" y="2970271"/>
            <a:ext cx="1641347" cy="369332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writeToParcel</a:t>
            </a:r>
            <a:endParaRPr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D10AEF75-E1F4-9648-BC37-649255ABD219}"/>
              </a:ext>
            </a:extLst>
          </p:cNvPr>
          <p:cNvCxnSpPr/>
          <p:nvPr/>
        </p:nvCxnSpPr>
        <p:spPr>
          <a:xfrm flipV="1">
            <a:off x="1509826" y="3134457"/>
            <a:ext cx="542260" cy="24675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62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37D11D1-CBCF-8A44-8CAF-849CED1277F2}"/>
              </a:ext>
            </a:extLst>
          </p:cNvPr>
          <p:cNvSpPr/>
          <p:nvPr/>
        </p:nvSpPr>
        <p:spPr>
          <a:xfrm>
            <a:off x="834656" y="186482"/>
            <a:ext cx="7474689" cy="4770537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GraphicBuffer::flatten(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void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*&amp; buffer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size_t&amp; size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int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*&amp; fds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int32_t* buf =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static_cast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&lt;int32_t*&gt;(buffer)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(handle)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buf[</a:t>
            </a:r>
            <a:r>
              <a:rPr lang="en-US" altLang="zh-CN" sz="1600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] = handle-&gt;numFds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buf[</a:t>
            </a:r>
            <a:r>
              <a:rPr lang="en-US" altLang="zh-CN" sz="1600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] = handle-&gt;numInts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memcpy(fds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handle-&gt;data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static_cast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&lt;size_t&gt;(handle-&gt;numFds) *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sizeof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memcpy(&amp;buf[</a:t>
            </a:r>
            <a:r>
              <a:rPr lang="en-US" altLang="zh-CN" sz="1600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11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handle-&gt;data + handle-&gt;numFds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static_cast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&lt;size_t&gt;(handle-&gt;numInts) *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sizeof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buffer =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static_cast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void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*&gt;(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static_cast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&lt;uint8_t*&gt;(buffer) + sizeNeeded)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size -= sizeNeeded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(handle)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fds += handle-&gt;numFds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count -=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static_cast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&lt;size_t&gt;(handle-&gt;numFds)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NO_ERROR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902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698C6A5-7123-BE42-B5B2-A4CB65E7C7C9}"/>
              </a:ext>
            </a:extLst>
          </p:cNvPr>
          <p:cNvSpPr/>
          <p:nvPr/>
        </p:nvSpPr>
        <p:spPr>
          <a:xfrm>
            <a:off x="489098" y="448092"/>
            <a:ext cx="8165804" cy="4247317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GraphicBuffer::unflatten(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void const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*&amp; buffer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size_t&amp; size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int const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*&amp; fds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size_t&amp; count)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......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native_handle* h = native_handle_create(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static_cast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&gt;(numFds)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static_cast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&gt;(numInts))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memcpy(h-&gt;data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fds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numFds *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sizeof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memcpy(h-&gt;data + numFds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&amp;buf[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11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numInts *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sizeof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handle = h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mBufferMapper.registerBuffer(handle)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buffer 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static_cast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void const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*&gt;(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static_cast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&lt;uint8_t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const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*&gt;(buffer) + sizeNeeded)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218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AEC7EB7-1D57-AC4D-A794-E14F46D3B6A0}"/>
              </a:ext>
            </a:extLst>
          </p:cNvPr>
          <p:cNvSpPr/>
          <p:nvPr/>
        </p:nvSpPr>
        <p:spPr>
          <a:xfrm>
            <a:off x="462986" y="169109"/>
            <a:ext cx="8218025" cy="923330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unlockCanvasAndPost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(Canvas canvas)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nativeUnlockCanvasAndPost(</a:t>
            </a:r>
            <a:r>
              <a:rPr lang="en-US" altLang="zh-CN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mLockedObject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canvas)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AE43A9-E2BE-5C40-A470-2A8C3A355B62}"/>
              </a:ext>
            </a:extLst>
          </p:cNvPr>
          <p:cNvSpPr/>
          <p:nvPr/>
        </p:nvSpPr>
        <p:spPr>
          <a:xfrm>
            <a:off x="462987" y="1417588"/>
            <a:ext cx="8218025" cy="1477328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static void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nativeUnlockCanvasAndPost(JNIEnv* env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jclass clazz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sp&lt;Surface&gt; surface(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reinterpret_cast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&lt;Surface *&gt;(nativeObject))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err = surface-&gt;unlockAndPost()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AA0DB5-DEA7-E94B-A474-3E703247A15F}"/>
              </a:ext>
            </a:extLst>
          </p:cNvPr>
          <p:cNvSpPr/>
          <p:nvPr/>
        </p:nvSpPr>
        <p:spPr>
          <a:xfrm>
            <a:off x="462987" y="3220065"/>
            <a:ext cx="8218025" cy="1754326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Surface::unlockAndPost()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fd = -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err = mLockedBuffer-&gt;unlockAsync(&amp;fd)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err = queueBuffer(mLockedBuffer.get()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fd)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err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350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372A3-2715-8240-92EF-3CECBBC45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说说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surfaceView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AD5C27-2F0D-ED48-BA11-5BF26DD9E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SurfaceView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有单独的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</a:t>
            </a: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对应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BufferQueue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producer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端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lockCanvas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原理，如何跨进程共享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buffer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D0386C-19A8-074B-9366-72366580B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491" y="1460224"/>
            <a:ext cx="533400" cy="533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5B9DE0-F431-4E46-9D6A-432CB67E3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491" y="2208971"/>
            <a:ext cx="533400" cy="533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4B5B326-CEF8-3249-88A6-B9CFCF246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491" y="2887447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0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5F6C2-BF4A-4C4B-BD3D-BF1C9F9B7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这道题想考察什么？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CFB91-3013-6F47-8AE8-BBBA4B866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了解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SurfaceView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的用法及生命周期回调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了解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SurfaceView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View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的主要区别是什么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深入理解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SurfaceView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的绘制原理</a:t>
            </a:r>
          </a:p>
        </p:txBody>
      </p:sp>
    </p:spTree>
    <p:extLst>
      <p:ext uri="{BB962C8B-B14F-4D97-AF65-F5344CB8AC3E}">
        <p14:creationId xmlns:p14="http://schemas.microsoft.com/office/powerpoint/2010/main" val="185077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5F675AB-493A-D14D-9D63-17CE4569BE1F}"/>
              </a:ext>
            </a:extLst>
          </p:cNvPr>
          <p:cNvSpPr/>
          <p:nvPr/>
        </p:nvSpPr>
        <p:spPr>
          <a:xfrm>
            <a:off x="281761" y="176711"/>
            <a:ext cx="8580473" cy="2031325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class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SurfaceView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extends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View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......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IWindowSession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mSession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MyWindow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mWindow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......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mWindowType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TYPE_APPLICATION_MEDIA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81FD42-F9E3-8E49-9347-96B4943FBEA5}"/>
              </a:ext>
            </a:extLst>
          </p:cNvPr>
          <p:cNvSpPr/>
          <p:nvPr/>
        </p:nvSpPr>
        <p:spPr>
          <a:xfrm>
            <a:off x="281761" y="2911991"/>
            <a:ext cx="8580474" cy="2031325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final 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handleResumeActivity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(IBinder token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ActivityClientRecord r = performResumeActivity(token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clearHide)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final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 a = 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l.type = WindowManager.LayoutParams.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TYPE_BASE_APPLICATION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D87740-BFAA-9D4A-ABFA-E9E48CDB40D2}"/>
              </a:ext>
            </a:extLst>
          </p:cNvPr>
          <p:cNvSpPr/>
          <p:nvPr/>
        </p:nvSpPr>
        <p:spPr>
          <a:xfrm>
            <a:off x="3545955" y="2006015"/>
            <a:ext cx="5316279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en" altLang="zh-CN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class </a:t>
            </a:r>
            <a:r>
              <a:rPr lang="en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MyWindow </a:t>
            </a:r>
            <a:r>
              <a:rPr lang="en" altLang="zh-CN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extends </a:t>
            </a:r>
            <a:r>
              <a:rPr lang="en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BaseIWindow {</a:t>
            </a:r>
            <a:r>
              <a:rPr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3C39FC7-84DC-E247-BE0D-5C759A8DE159}"/>
              </a:ext>
            </a:extLst>
          </p:cNvPr>
          <p:cNvSpPr/>
          <p:nvPr/>
        </p:nvSpPr>
        <p:spPr>
          <a:xfrm>
            <a:off x="3545955" y="2450678"/>
            <a:ext cx="5316279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en" altLang="zh-CN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class </a:t>
            </a:r>
            <a:r>
              <a:rPr lang="en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BaseIWindow </a:t>
            </a:r>
            <a:r>
              <a:rPr lang="en" altLang="zh-CN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extends </a:t>
            </a:r>
            <a:r>
              <a:rPr lang="en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IWindow.Stub {</a:t>
            </a:r>
            <a:r>
              <a:rPr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846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7B78B7-1FA8-9044-8DCF-C5B611A14080}"/>
              </a:ext>
            </a:extLst>
          </p:cNvPr>
          <p:cNvSpPr/>
          <p:nvPr/>
        </p:nvSpPr>
        <p:spPr>
          <a:xfrm>
            <a:off x="345558" y="309593"/>
            <a:ext cx="8452884" cy="4247317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protected 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updateWindow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force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boolean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redrawNeeded)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ViewRootImpl viewRoot = getViewRootImpl()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......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mWindow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Display display = getDisplay()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mWindow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MyWindow(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mLayout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type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mWindowType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mLayout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gravity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Gravity.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START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|Gravity.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TOP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mSession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.addToDisplayWithoutInputChannel(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mWindow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......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relayoutResult =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mSession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.relayout(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mWindow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mNewSurface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......</a:t>
            </a:r>
            <a:endParaRPr lang="en-US" altLang="zh-CN">
              <a:solidFill>
                <a:srgbClr val="CC783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生命周期回调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294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E62553B-CF63-A64F-A23D-C7B173F508CA}"/>
              </a:ext>
            </a:extLst>
          </p:cNvPr>
          <p:cNvGrpSpPr/>
          <p:nvPr/>
        </p:nvGrpSpPr>
        <p:grpSpPr>
          <a:xfrm>
            <a:off x="1158950" y="709189"/>
            <a:ext cx="6826101" cy="3725123"/>
            <a:chOff x="1158950" y="329426"/>
            <a:chExt cx="6826101" cy="372512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A27409B-CD09-5A4C-84A5-179496A4184E}"/>
                </a:ext>
              </a:extLst>
            </p:cNvPr>
            <p:cNvSpPr/>
            <p:nvPr/>
          </p:nvSpPr>
          <p:spPr>
            <a:xfrm>
              <a:off x="3242931" y="329426"/>
              <a:ext cx="1828800" cy="957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应用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EEACA8C-2231-514F-914A-498F0C86EDDE}"/>
                </a:ext>
              </a:extLst>
            </p:cNvPr>
            <p:cNvSpPr/>
            <p:nvPr/>
          </p:nvSpPr>
          <p:spPr>
            <a:xfrm>
              <a:off x="6156251" y="3096289"/>
              <a:ext cx="1828800" cy="9582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WMS</a:t>
              </a:r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D1094A7-92C2-7241-9386-421E8010480A}"/>
                </a:ext>
              </a:extLst>
            </p:cNvPr>
            <p:cNvSpPr/>
            <p:nvPr/>
          </p:nvSpPr>
          <p:spPr>
            <a:xfrm>
              <a:off x="1158950" y="3090085"/>
              <a:ext cx="1828800" cy="9582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SurfaceFlinger</a:t>
              </a:r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7B1B1C5-E9D0-AA42-8903-1F82F3F063F5}"/>
                </a:ext>
              </a:extLst>
            </p:cNvPr>
            <p:cNvSpPr txBox="1"/>
            <p:nvPr/>
          </p:nvSpPr>
          <p:spPr>
            <a:xfrm>
              <a:off x="5241847" y="428261"/>
              <a:ext cx="1931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WindowSession</a:t>
              </a:r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B7F044CF-B8CF-BA4C-86E5-C4C4C58B7A95}"/>
                </a:ext>
              </a:extLst>
            </p:cNvPr>
            <p:cNvCxnSpPr/>
            <p:nvPr/>
          </p:nvCxnSpPr>
          <p:spPr>
            <a:xfrm flipH="1">
              <a:off x="3030279" y="3569215"/>
              <a:ext cx="3083441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9409878-EC14-424E-82D4-7880425A08A3}"/>
                </a:ext>
              </a:extLst>
            </p:cNvPr>
            <p:cNvSpPr txBox="1"/>
            <p:nvPr/>
          </p:nvSpPr>
          <p:spPr>
            <a:xfrm>
              <a:off x="3626233" y="3196415"/>
              <a:ext cx="1838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SurfaceSession</a:t>
              </a:r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40" name="肘形连接符 39">
              <a:extLst>
                <a:ext uri="{FF2B5EF4-FFF2-40B4-BE49-F238E27FC236}">
                  <a16:creationId xmlns:a16="http://schemas.microsoft.com/office/drawing/2014/main" id="{80E8CD45-E07C-DD46-976B-60D68836BF58}"/>
                </a:ext>
              </a:extLst>
            </p:cNvPr>
            <p:cNvCxnSpPr>
              <a:stCxn id="4" idx="3"/>
              <a:endCxn id="8" idx="0"/>
            </p:cNvCxnSpPr>
            <p:nvPr/>
          </p:nvCxnSpPr>
          <p:spPr>
            <a:xfrm>
              <a:off x="5071731" y="808226"/>
              <a:ext cx="1998920" cy="2288063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1742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27A27FA-FFAA-954F-BE4D-678B53DFEED4}"/>
              </a:ext>
            </a:extLst>
          </p:cNvPr>
          <p:cNvSpPr/>
          <p:nvPr/>
        </p:nvSpPr>
        <p:spPr>
          <a:xfrm>
            <a:off x="1377387" y="1020742"/>
            <a:ext cx="1597306" cy="31020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9492F2-AC11-D247-BD8E-7CCEBB43381C}"/>
              </a:ext>
            </a:extLst>
          </p:cNvPr>
          <p:cNvSpPr/>
          <p:nvPr/>
        </p:nvSpPr>
        <p:spPr>
          <a:xfrm>
            <a:off x="6263833" y="1020742"/>
            <a:ext cx="1597306" cy="31020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WMS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D55FF80-B2A6-8048-8A59-74EF824E58ED}"/>
              </a:ext>
            </a:extLst>
          </p:cNvPr>
          <p:cNvCxnSpPr/>
          <p:nvPr/>
        </p:nvCxnSpPr>
        <p:spPr>
          <a:xfrm>
            <a:off x="3136739" y="1551008"/>
            <a:ext cx="284737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D39E851-1320-714A-9351-71A750148140}"/>
              </a:ext>
            </a:extLst>
          </p:cNvPr>
          <p:cNvSpPr txBox="1"/>
          <p:nvPr/>
        </p:nvSpPr>
        <p:spPr>
          <a:xfrm>
            <a:off x="4028262" y="1170101"/>
            <a:ext cx="108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relayout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F3C3C21B-24D6-8442-AE1A-8E892E208C07}"/>
              </a:ext>
            </a:extLst>
          </p:cNvPr>
          <p:cNvCxnSpPr/>
          <p:nvPr/>
        </p:nvCxnSpPr>
        <p:spPr>
          <a:xfrm flipH="1">
            <a:off x="3136739" y="3275635"/>
            <a:ext cx="274320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43CA05B-D499-8344-8BFD-F37DDD9BD4E3}"/>
              </a:ext>
            </a:extLst>
          </p:cNvPr>
          <p:cNvSpPr txBox="1"/>
          <p:nvPr/>
        </p:nvSpPr>
        <p:spPr>
          <a:xfrm>
            <a:off x="4258453" y="289472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gbp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D58BF7-DFDC-B64E-BED3-A79FC7D8D53D}"/>
              </a:ext>
            </a:extLst>
          </p:cNvPr>
          <p:cNvSpPr txBox="1"/>
          <p:nvPr/>
        </p:nvSpPr>
        <p:spPr>
          <a:xfrm>
            <a:off x="1961181" y="3079394"/>
            <a:ext cx="1008546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</a:t>
            </a:r>
            <a:endParaRPr kumimoji="1"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0953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6ABD397-A93F-7A42-8213-F72C6AA85839}"/>
              </a:ext>
            </a:extLst>
          </p:cNvPr>
          <p:cNvSpPr/>
          <p:nvPr/>
        </p:nvSpPr>
        <p:spPr>
          <a:xfrm>
            <a:off x="1764545" y="446834"/>
            <a:ext cx="1886400" cy="14815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WMS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CC7920-E7F1-BB4C-80BE-B2544913FEBE}"/>
              </a:ext>
            </a:extLst>
          </p:cNvPr>
          <p:cNvSpPr/>
          <p:nvPr/>
        </p:nvSpPr>
        <p:spPr>
          <a:xfrm>
            <a:off x="6349251" y="446834"/>
            <a:ext cx="1886673" cy="14815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SurfaceFlinger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8C042E74-3059-0142-AE9D-7EFC06048529}"/>
              </a:ext>
            </a:extLst>
          </p:cNvPr>
          <p:cNvCxnSpPr/>
          <p:nvPr/>
        </p:nvCxnSpPr>
        <p:spPr>
          <a:xfrm>
            <a:off x="3675497" y="979261"/>
            <a:ext cx="2558005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BC94031-9D92-BE42-8E4D-4B6A86895CE2}"/>
              </a:ext>
            </a:extLst>
          </p:cNvPr>
          <p:cNvSpPr txBox="1"/>
          <p:nvPr/>
        </p:nvSpPr>
        <p:spPr>
          <a:xfrm>
            <a:off x="4117973" y="597298"/>
            <a:ext cx="168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createSurface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7D425FF-9421-7A46-B87D-C59DEF9FB7BD}"/>
              </a:ext>
            </a:extLst>
          </p:cNvPr>
          <p:cNvCxnSpPr>
            <a:cxnSpLocks/>
          </p:cNvCxnSpPr>
          <p:nvPr/>
        </p:nvCxnSpPr>
        <p:spPr>
          <a:xfrm flipH="1">
            <a:off x="3675497" y="1743197"/>
            <a:ext cx="2558005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749065E-8CBD-8043-921B-1BB290691C4E}"/>
              </a:ext>
            </a:extLst>
          </p:cNvPr>
          <p:cNvSpPr txBox="1"/>
          <p:nvPr/>
        </p:nvSpPr>
        <p:spPr>
          <a:xfrm>
            <a:off x="4528714" y="137280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gbp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539495D-1ABB-9648-8554-90141C811C3F}"/>
              </a:ext>
            </a:extLst>
          </p:cNvPr>
          <p:cNvSpPr txBox="1"/>
          <p:nvPr/>
        </p:nvSpPr>
        <p:spPr>
          <a:xfrm>
            <a:off x="1764547" y="1557474"/>
            <a:ext cx="188639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surfaceControl</a:t>
            </a:r>
            <a:endParaRPr kumimoji="1"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68C1A8D-07E3-924D-8948-2895B3EEA121}"/>
              </a:ext>
            </a:extLst>
          </p:cNvPr>
          <p:cNvSpPr/>
          <p:nvPr/>
        </p:nvSpPr>
        <p:spPr>
          <a:xfrm>
            <a:off x="1764545" y="3215112"/>
            <a:ext cx="1886400" cy="14815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ADA3053-DC72-254B-8D0F-95D70DF58AD1}"/>
              </a:ext>
            </a:extLst>
          </p:cNvPr>
          <p:cNvSpPr txBox="1"/>
          <p:nvPr/>
        </p:nvSpPr>
        <p:spPr>
          <a:xfrm>
            <a:off x="504034" y="2324100"/>
            <a:ext cx="108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relayout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0" name="肘形连接符 19">
            <a:extLst>
              <a:ext uri="{FF2B5EF4-FFF2-40B4-BE49-F238E27FC236}">
                <a16:creationId xmlns:a16="http://schemas.microsoft.com/office/drawing/2014/main" id="{EBFD0AFC-B198-8245-AE22-9D7FC58E9CE0}"/>
              </a:ext>
            </a:extLst>
          </p:cNvPr>
          <p:cNvCxnSpPr>
            <a:stCxn id="15" idx="1"/>
            <a:endCxn id="4" idx="1"/>
          </p:cNvCxnSpPr>
          <p:nvPr/>
        </p:nvCxnSpPr>
        <p:spPr>
          <a:xfrm rot="10800000">
            <a:off x="1764545" y="1187612"/>
            <a:ext cx="12700" cy="2768278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E9EC6336-3FEE-EC4B-B283-A8C1061A849D}"/>
              </a:ext>
            </a:extLst>
          </p:cNvPr>
          <p:cNvCxnSpPr/>
          <p:nvPr/>
        </p:nvCxnSpPr>
        <p:spPr>
          <a:xfrm>
            <a:off x="2707745" y="2055712"/>
            <a:ext cx="0" cy="106487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3E45625-5130-5C4A-8998-368663040329}"/>
              </a:ext>
            </a:extLst>
          </p:cNvPr>
          <p:cNvSpPr txBox="1"/>
          <p:nvPr/>
        </p:nvSpPr>
        <p:spPr>
          <a:xfrm>
            <a:off x="2714801" y="2356653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gbp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192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6661F7E-78B2-A64B-AE7C-B93744F1F4B3}"/>
              </a:ext>
            </a:extLst>
          </p:cNvPr>
          <p:cNvSpPr/>
          <p:nvPr/>
        </p:nvSpPr>
        <p:spPr>
          <a:xfrm>
            <a:off x="192715" y="63371"/>
            <a:ext cx="8758570" cy="5016758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protected void </a:t>
            </a:r>
            <a:r>
              <a:rPr lang="en-US" altLang="zh-CN" sz="16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updateWindow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force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boolean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redrawNeeded) {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......</a:t>
            </a:r>
          </a:p>
          <a:p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600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mSurfaceCreated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&amp;&amp; (surfaceChanged || (!visible &amp;&amp; visibleChanged)))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(SurfaceHolder.Callback c : callbacks)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c.</a:t>
            </a:r>
            <a:r>
              <a:rPr lang="en-US" altLang="zh-CN" sz="16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surfaceDestroyed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600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mSurfaceHolder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r>
              <a:rPr lang="zh-CN" altLang="en-US" sz="160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(visible &amp;&amp; </a:t>
            </a:r>
            <a:r>
              <a:rPr lang="en-US" altLang="zh-CN" sz="1600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mSurface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.isValid())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(!</a:t>
            </a:r>
            <a:r>
              <a:rPr lang="en-US" altLang="zh-CN" sz="1600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mSurfaceCreated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&amp;&amp; (surfaceChanged || visibleChanged))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(SurfaceHolder.Callback c : callbacks)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c.</a:t>
            </a:r>
            <a:r>
              <a:rPr lang="en-US" altLang="zh-CN" sz="16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surfaceCreated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600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mSurfaceHolder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en-US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(creating || formatChanged || sizeChanged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|| visibleChanged || realSizeChanged)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(SurfaceHolder.Callback c : callbacks)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c.</a:t>
            </a:r>
            <a:r>
              <a:rPr lang="en-US" altLang="zh-CN" sz="16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surfaceChanged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600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mSurfaceHolder</a:t>
            </a:r>
            <a:r>
              <a:rPr lang="en-US" altLang="zh-CN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mFormat</a:t>
            </a:r>
            <a:r>
              <a:rPr lang="en-US" altLang="zh-CN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myWidth</a:t>
            </a:r>
            <a:r>
              <a:rPr lang="en-US" altLang="zh-CN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myHeight)</a:t>
            </a:r>
            <a:r>
              <a:rPr lang="en-US" altLang="zh-CN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en-US" sz="16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291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5CC6C2F-3F97-2B48-8889-EB12A9B8C687}"/>
              </a:ext>
            </a:extLst>
          </p:cNvPr>
          <p:cNvSpPr/>
          <p:nvPr/>
        </p:nvSpPr>
        <p:spPr>
          <a:xfrm>
            <a:off x="133107" y="126263"/>
            <a:ext cx="8877781" cy="1569660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Canvas </a:t>
            </a:r>
            <a:r>
              <a:rPr lang="en" altLang="zh-CN" sz="16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lockCanvas</a:t>
            </a:r>
            <a: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(Rect inOutDirty)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synchronized </a:t>
            </a:r>
            <a: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mLock</a:t>
            </a:r>
            <a: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mLockedObject </a:t>
            </a:r>
            <a: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" altLang="zh-CN" sz="16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nativeLockCanvas</a:t>
            </a:r>
            <a: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mNativeObject</a:t>
            </a:r>
            <a:r>
              <a:rPr lang="en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mCanvas</a:t>
            </a:r>
            <a:r>
              <a:rPr lang="en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return </a:t>
            </a:r>
            <a:r>
              <a:rPr lang="en" altLang="zh-CN" sz="16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mCanvas</a:t>
            </a:r>
            <a:r>
              <a:rPr lang="en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0486ED-C0C6-FB4C-A8AD-CF2AAD047735}"/>
              </a:ext>
            </a:extLst>
          </p:cNvPr>
          <p:cNvSpPr/>
          <p:nvPr/>
        </p:nvSpPr>
        <p:spPr>
          <a:xfrm>
            <a:off x="133108" y="1970249"/>
            <a:ext cx="8877781" cy="3046988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static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jlong nativeLockCanvas(JNIEnv* env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jclass clazz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sp&lt;Surface&gt; surface(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reinterpret_cast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&lt;Surface *&gt;(nativeObject))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ANativeWindow_Buffer outBuffer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err = surface-&gt;lock(&amp;outBuffer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dirtyRectPtr)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SkBitmap bitmap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bitmap.setPixels(outBuffer.bits)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Canvas* nativeCanvas = GraphicsJNI::getNativeCanvas(env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canvasObj)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nativeCanvas-&gt;setBitmap(bitmap)</a:t>
            </a: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(jlong)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surface;</a:t>
            </a:r>
            <a:br>
              <a:rPr lang="en-US" altLang="zh-CN" sz="16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07D4E412-BE3B-9341-B6D4-39693194CB6A}"/>
              </a:ext>
            </a:extLst>
          </p:cNvPr>
          <p:cNvCxnSpPr/>
          <p:nvPr/>
        </p:nvCxnSpPr>
        <p:spPr>
          <a:xfrm flipH="1">
            <a:off x="2372810" y="911093"/>
            <a:ext cx="949124" cy="105915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54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1762</TotalTime>
  <Words>1946</Words>
  <Application>Microsoft Macintosh PowerPoint</Application>
  <PresentationFormat>全屏显示(16:9)</PresentationFormat>
  <Paragraphs>124</Paragraphs>
  <Slides>18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Microsoft YaHei</vt:lpstr>
      <vt:lpstr>Arial</vt:lpstr>
      <vt:lpstr>Calibri</vt:lpstr>
      <vt:lpstr>Calibri Light</vt:lpstr>
      <vt:lpstr>Wingdings</vt:lpstr>
      <vt:lpstr>Office 主题​​</vt:lpstr>
      <vt:lpstr>说说surfaceView的原理？</vt:lpstr>
      <vt:lpstr>这道题想考察什么？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说说surfaceView的原理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329</cp:revision>
  <dcterms:created xsi:type="dcterms:W3CDTF">2019-03-24T08:48:36Z</dcterms:created>
  <dcterms:modified xsi:type="dcterms:W3CDTF">2019-03-25T14:11:48Z</dcterms:modified>
</cp:coreProperties>
</file>