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6" r:id="rId4"/>
    <p:sldId id="267" r:id="rId5"/>
    <p:sldId id="274" r:id="rId6"/>
    <p:sldId id="275" r:id="rId7"/>
    <p:sldId id="278" r:id="rId8"/>
    <p:sldId id="268" r:id="rId9"/>
    <p:sldId id="279" r:id="rId10"/>
    <p:sldId id="280" r:id="rId11"/>
    <p:sldId id="281" r:id="rId12"/>
    <p:sldId id="282" r:id="rId13"/>
    <p:sldId id="283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70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C7F7D-B658-564B-AF5B-5AB00A3718A7}" type="datetimeFigureOut"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E845-FE26-B645-B860-E681CFD4802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60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2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popupWindow</a:t>
            </a:r>
            <a:r>
              <a:rPr kumimoji="1" lang="zh-CN" altLang="en-US"/>
              <a:t>跟</a:t>
            </a:r>
            <a:r>
              <a:rPr kumimoji="1" lang="en-US" altLang="zh-CN"/>
              <a:t>Dialog</a:t>
            </a:r>
            <a:r>
              <a:rPr kumimoji="1" lang="zh-CN" altLang="en-US"/>
              <a:t>有点不一样，这没有创建</a:t>
            </a:r>
            <a:r>
              <a:rPr kumimoji="1" lang="en-US" altLang="zh-CN"/>
              <a:t>PhoneWindow</a:t>
            </a:r>
            <a:r>
              <a:rPr kumimoji="1" lang="zh-CN" altLang="en-US"/>
              <a:t>，即便是</a:t>
            </a:r>
            <a:r>
              <a:rPr kumimoji="1" lang="en-US" altLang="zh-CN"/>
              <a:t>setContentView</a:t>
            </a:r>
            <a:r>
              <a:rPr kumimoji="1" lang="zh-CN" altLang="en-US"/>
              <a:t>也只是保存了</a:t>
            </a:r>
            <a:r>
              <a:rPr kumimoji="1" lang="en-US" altLang="zh-CN"/>
              <a:t>conetentView</a:t>
            </a:r>
            <a:r>
              <a:rPr kumimoji="1" lang="zh-CN" altLang="en-US"/>
              <a:t>而已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0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</a:t>
            </a:r>
            <a:r>
              <a:rPr kumimoji="1" lang="en-US" altLang="zh-CN"/>
              <a:t>popupWindow</a:t>
            </a:r>
            <a:r>
              <a:rPr kumimoji="1" lang="zh-CN" altLang="en-US"/>
              <a:t>的</a:t>
            </a:r>
            <a:r>
              <a:rPr kumimoji="1" lang="en-US" altLang="zh-CN"/>
              <a:t>showAtLocation</a:t>
            </a:r>
            <a:r>
              <a:rPr kumimoji="1" lang="zh-CN" altLang="en-US"/>
              <a:t>函数，首先</a:t>
            </a:r>
            <a:r>
              <a:rPr kumimoji="1" lang="en-US" altLang="zh-CN"/>
              <a:t>PreparePopup</a:t>
            </a:r>
            <a:r>
              <a:rPr kumimoji="1" lang="zh-CN" altLang="en-US"/>
              <a:t>，这里面创建了一个</a:t>
            </a:r>
            <a:r>
              <a:rPr kumimoji="1" lang="en-US" altLang="zh-CN"/>
              <a:t>DecorView</a:t>
            </a:r>
            <a:r>
              <a:rPr kumimoji="1" lang="zh-CN" altLang="en-US"/>
              <a:t>，不过这个</a:t>
            </a:r>
            <a:r>
              <a:rPr kumimoji="1" lang="en-US" altLang="zh-CN"/>
              <a:t>DecorView</a:t>
            </a:r>
            <a:r>
              <a:rPr kumimoji="1" lang="zh-CN" altLang="en-US"/>
              <a:t>很简单，只是一个</a:t>
            </a:r>
            <a:r>
              <a:rPr kumimoji="1" lang="en-US" altLang="zh-CN"/>
              <a:t>FrameLayout</a:t>
            </a:r>
            <a:r>
              <a:rPr kumimoji="1" lang="zh-CN" altLang="en-US"/>
              <a:t>，给</a:t>
            </a:r>
            <a:r>
              <a:rPr kumimoji="1" lang="en-US" altLang="zh-CN"/>
              <a:t>contentView</a:t>
            </a:r>
            <a:r>
              <a:rPr kumimoji="1" lang="zh-CN" altLang="en-US"/>
              <a:t>添加进去。下面的</a:t>
            </a:r>
            <a:r>
              <a:rPr kumimoji="1" lang="en-US" altLang="zh-CN"/>
              <a:t>InvokePopup</a:t>
            </a:r>
            <a:r>
              <a:rPr kumimoji="1" lang="zh-CN" altLang="en-US"/>
              <a:t>，就是给这个</a:t>
            </a:r>
            <a:r>
              <a:rPr kumimoji="1" lang="en-US" altLang="zh-CN"/>
              <a:t>decorView</a:t>
            </a:r>
            <a:r>
              <a:rPr kumimoji="1" lang="zh-CN" altLang="en-US"/>
              <a:t>加到</a:t>
            </a:r>
            <a:r>
              <a:rPr kumimoji="1" lang="en-US" altLang="zh-CN"/>
              <a:t>windowManager</a:t>
            </a:r>
            <a:r>
              <a:rPr kumimoji="1" lang="zh-CN" altLang="en-US"/>
              <a:t>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80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咱们总结一下哈，不论</a:t>
            </a:r>
            <a:r>
              <a:rPr kumimoji="1" lang="en-US" altLang="zh-CN"/>
              <a:t>Activity</a:t>
            </a:r>
            <a:r>
              <a:rPr kumimoji="1" lang="zh-CN" altLang="en-US"/>
              <a:t>，</a:t>
            </a:r>
            <a:r>
              <a:rPr kumimoji="1" lang="en-US" altLang="zh-CN"/>
              <a:t>Dialog</a:t>
            </a:r>
            <a:r>
              <a:rPr kumimoji="1" lang="zh-CN" altLang="en-US"/>
              <a:t>还是</a:t>
            </a:r>
            <a:r>
              <a:rPr kumimoji="1" lang="en-US" altLang="zh-CN"/>
              <a:t>PopupWindow</a:t>
            </a:r>
            <a:r>
              <a:rPr kumimoji="1" lang="zh-CN" altLang="en-US"/>
              <a:t>，要显示出来最关键的一步都是调用</a:t>
            </a:r>
            <a:r>
              <a:rPr kumimoji="1" lang="en-US" altLang="zh-CN"/>
              <a:t>windowManager</a:t>
            </a:r>
            <a:r>
              <a:rPr kumimoji="1" lang="zh-CN" altLang="en-US"/>
              <a:t>的</a:t>
            </a:r>
            <a:r>
              <a:rPr kumimoji="1" lang="en-US" altLang="zh-CN"/>
              <a:t>addView</a:t>
            </a:r>
            <a:r>
              <a:rPr kumimoji="1" lang="zh-CN" altLang="en-US"/>
              <a:t>函数，给自己的</a:t>
            </a:r>
            <a:r>
              <a:rPr kumimoji="1" lang="en-US" altLang="zh-CN"/>
              <a:t>root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加到</a:t>
            </a:r>
            <a:r>
              <a:rPr kumimoji="1" lang="en-US" altLang="zh-CN"/>
              <a:t>windowManager</a:t>
            </a:r>
            <a:r>
              <a:rPr kumimoji="1" lang="zh-CN" altLang="en-US"/>
              <a:t>。这是第一点。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第二点，</a:t>
            </a:r>
            <a:r>
              <a:rPr kumimoji="1" lang="en-US" altLang="zh-CN"/>
              <a:t>windowManager</a:t>
            </a:r>
            <a:r>
              <a:rPr kumimoji="1" lang="zh-CN" altLang="en-US"/>
              <a:t>的</a:t>
            </a:r>
            <a:r>
              <a:rPr kumimoji="1" lang="en-US" altLang="zh-CN"/>
              <a:t>addView</a:t>
            </a:r>
            <a:r>
              <a:rPr kumimoji="1" lang="zh-CN" altLang="en-US"/>
              <a:t>函数中，最关键的一步就是创建一个</a:t>
            </a:r>
            <a:r>
              <a:rPr kumimoji="1" lang="en-US" altLang="zh-CN"/>
              <a:t>ViewRootImpl</a:t>
            </a:r>
            <a:r>
              <a:rPr kumimoji="1" lang="zh-CN" altLang="en-US"/>
              <a:t>对象，并且将</a:t>
            </a:r>
            <a:r>
              <a:rPr kumimoji="1" lang="en-US" altLang="zh-CN"/>
              <a:t>rootView</a:t>
            </a:r>
            <a:r>
              <a:rPr kumimoji="1" lang="zh-CN" altLang="en-US"/>
              <a:t>全权委托给这个</a:t>
            </a:r>
            <a:r>
              <a:rPr kumimoji="1" lang="en-US" altLang="zh-CN"/>
              <a:t>ViewRootImpl</a:t>
            </a:r>
            <a:r>
              <a:rPr kumimoji="1" lang="zh-CN" altLang="en-US"/>
              <a:t>，</a:t>
            </a:r>
            <a:r>
              <a:rPr kumimoji="1" lang="en-US" altLang="zh-CN"/>
              <a:t>ViewTree</a:t>
            </a:r>
            <a:r>
              <a:rPr kumimoji="1" lang="zh-CN" altLang="en-US"/>
              <a:t>绘制的总调度就是这个</a:t>
            </a:r>
            <a:r>
              <a:rPr kumimoji="1" lang="en-US" altLang="zh-CN"/>
              <a:t>ViewRootImpl</a:t>
            </a:r>
            <a:r>
              <a:rPr kumimoji="1" lang="zh-CN" altLang="en-US"/>
              <a:t>对象。而且</a:t>
            </a:r>
            <a:r>
              <a:rPr kumimoji="1" lang="en-US" altLang="zh-CN"/>
              <a:t>ViewTree</a:t>
            </a:r>
            <a:r>
              <a:rPr kumimoji="1" lang="zh-CN" altLang="en-US"/>
              <a:t>要显示，必须依赖于系统服务，</a:t>
            </a:r>
            <a:r>
              <a:rPr kumimoji="1" lang="en-US" altLang="zh-CN"/>
              <a:t>ViewRootImpl</a:t>
            </a:r>
            <a:r>
              <a:rPr kumimoji="1" lang="zh-CN" altLang="en-US"/>
              <a:t>就负责和</a:t>
            </a:r>
            <a:r>
              <a:rPr kumimoji="1" lang="en-US" altLang="zh-CN"/>
              <a:t>WMS</a:t>
            </a:r>
            <a:r>
              <a:rPr kumimoji="1" lang="zh-CN" altLang="en-US"/>
              <a:t>通信。</a:t>
            </a:r>
            <a:r>
              <a:rPr kumimoji="1" lang="en-US" altLang="zh-CN"/>
              <a:t>WMS</a:t>
            </a:r>
            <a:r>
              <a:rPr kumimoji="1" lang="zh-CN" altLang="en-US"/>
              <a:t>有什么事要调到应用，也是先调到</a:t>
            </a:r>
            <a:r>
              <a:rPr kumimoji="1" lang="en-US" altLang="zh-CN"/>
              <a:t>ViewRootImpl</a:t>
            </a:r>
            <a:r>
              <a:rPr kumimoji="1" lang="zh-CN" altLang="en-US"/>
              <a:t>里的</a:t>
            </a:r>
            <a:r>
              <a:rPr kumimoji="1" lang="en-US" altLang="zh-CN"/>
              <a:t>IWindow</a:t>
            </a:r>
            <a:r>
              <a:rPr kumimoji="1" lang="zh-CN" altLang="en-US"/>
              <a:t>对象，再由</a:t>
            </a:r>
            <a:r>
              <a:rPr kumimoji="1" lang="en-US" altLang="zh-CN"/>
              <a:t>ViewRootImpl</a:t>
            </a:r>
            <a:r>
              <a:rPr kumimoji="1" lang="zh-CN" altLang="en-US"/>
              <a:t>来分发。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第三点，</a:t>
            </a:r>
            <a:r>
              <a:rPr kumimoji="1" lang="en-US" altLang="zh-CN"/>
              <a:t>WMS</a:t>
            </a:r>
            <a:r>
              <a:rPr kumimoji="1" lang="zh-CN" altLang="en-US"/>
              <a:t>负责管理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z-order</a:t>
            </a:r>
            <a:r>
              <a:rPr kumimoji="1" lang="zh-CN" altLang="en-US"/>
              <a:t>以及位置和尺寸，因为最后界面上显示出来的</a:t>
            </a:r>
            <a:r>
              <a:rPr kumimoji="1" lang="en-US" altLang="zh-CN"/>
              <a:t>window</a:t>
            </a:r>
            <a:r>
              <a:rPr kumimoji="1" lang="zh-CN" altLang="en-US"/>
              <a:t>可能不止一个，</a:t>
            </a:r>
            <a:r>
              <a:rPr kumimoji="1" lang="en-US" altLang="zh-CN"/>
              <a:t>surface</a:t>
            </a:r>
            <a:r>
              <a:rPr kumimoji="1" lang="zh-CN" altLang="en-US"/>
              <a:t>也不止一个，就涉及到多个</a:t>
            </a:r>
            <a:r>
              <a:rPr kumimoji="1" lang="en-US" altLang="zh-CN"/>
              <a:t>surface</a:t>
            </a:r>
            <a:r>
              <a:rPr kumimoji="1" lang="zh-CN" altLang="en-US"/>
              <a:t>之间的合成，哪个在上面，哪个在下面，还有每个</a:t>
            </a:r>
            <a:r>
              <a:rPr kumimoji="1" lang="en-US" altLang="zh-CN"/>
              <a:t>surface</a:t>
            </a:r>
            <a:r>
              <a:rPr kumimoji="1" lang="zh-CN" altLang="en-US"/>
              <a:t>的大小和位置等等，都会作为最终合成结果的参考依据。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第四点，</a:t>
            </a:r>
            <a:r>
              <a:rPr kumimoji="1" lang="en-US" altLang="zh-CN"/>
              <a:t>window</a:t>
            </a:r>
            <a:r>
              <a:rPr kumimoji="1" lang="zh-CN" altLang="en-US"/>
              <a:t>能显示出来的关键在于要向</a:t>
            </a:r>
            <a:r>
              <a:rPr kumimoji="1" lang="en-US" altLang="zh-CN"/>
              <a:t>WMS</a:t>
            </a:r>
            <a:r>
              <a:rPr kumimoji="1" lang="zh-CN" altLang="en-US"/>
              <a:t>申请一块</a:t>
            </a:r>
            <a:r>
              <a:rPr kumimoji="1" lang="en-US" altLang="zh-CN"/>
              <a:t>surface</a:t>
            </a:r>
            <a:r>
              <a:rPr kumimoji="1" lang="zh-CN" altLang="en-US"/>
              <a:t>，并由</a:t>
            </a:r>
            <a:r>
              <a:rPr kumimoji="1" lang="en-US" altLang="zh-CN"/>
              <a:t>ViewRootImpl</a:t>
            </a:r>
            <a:r>
              <a:rPr kumimoji="1" lang="zh-CN" altLang="en-US"/>
              <a:t>对象来调度进行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的绘制，然后提交给</a:t>
            </a:r>
            <a:r>
              <a:rPr kumimoji="1" lang="en-US" altLang="zh-CN"/>
              <a:t>surfaceFlinger</a:t>
            </a:r>
            <a:r>
              <a:rPr kumimoji="1" lang="zh-CN" altLang="en-US"/>
              <a:t>，由</a:t>
            </a:r>
            <a:r>
              <a:rPr kumimoji="1" lang="en-US" altLang="zh-CN"/>
              <a:t>surfaceFlinger</a:t>
            </a:r>
            <a:r>
              <a:rPr kumimoji="1" lang="zh-CN" altLang="en-US"/>
              <a:t>来合成图像，写到</a:t>
            </a:r>
            <a:r>
              <a:rPr kumimoji="1" lang="en-US" altLang="zh-CN"/>
              <a:t>framebuffer</a:t>
            </a:r>
            <a:r>
              <a:rPr kumimoji="1" lang="zh-CN" altLang="en-US"/>
              <a:t>显示出来。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84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咱们用一张图可能更直观，这张图是我认为最最核心的东西了，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应用绘制，需要有一块</a:t>
            </a:r>
            <a:r>
              <a:rPr kumimoji="1" lang="en-US" altLang="zh-CN"/>
              <a:t>surface</a:t>
            </a:r>
            <a:r>
              <a:rPr kumimoji="1" lang="zh-CN" altLang="en-US"/>
              <a:t>，于是向</a:t>
            </a:r>
            <a:r>
              <a:rPr kumimoji="1" lang="en-US" altLang="zh-CN"/>
              <a:t>WMS</a:t>
            </a:r>
            <a:r>
              <a:rPr kumimoji="1" lang="zh-CN" altLang="en-US"/>
              <a:t>申请，</a:t>
            </a:r>
            <a:r>
              <a:rPr kumimoji="1" lang="en-US" altLang="zh-CN"/>
              <a:t>WMS</a:t>
            </a:r>
            <a:r>
              <a:rPr kumimoji="1" lang="zh-CN" altLang="en-US"/>
              <a:t>转给</a:t>
            </a:r>
            <a:r>
              <a:rPr kumimoji="1" lang="en-US" altLang="zh-CN"/>
              <a:t>surfaceFlinger</a:t>
            </a:r>
            <a:r>
              <a:rPr kumimoji="1" lang="zh-CN" altLang="en-US"/>
              <a:t>，</a:t>
            </a:r>
            <a:r>
              <a:rPr kumimoji="1" lang="en-US" altLang="zh-CN"/>
              <a:t>surfaceFlinger</a:t>
            </a:r>
            <a:r>
              <a:rPr kumimoji="1" lang="zh-CN" altLang="en-US"/>
              <a:t>创建了一个</a:t>
            </a:r>
            <a:r>
              <a:rPr kumimoji="1" lang="en-US" altLang="zh-CN"/>
              <a:t>bufferQueue</a:t>
            </a:r>
            <a:r>
              <a:rPr kumimoji="1" lang="zh-CN" altLang="en-US"/>
              <a:t>，他是分成两端，</a:t>
            </a:r>
            <a:r>
              <a:rPr kumimoji="1" lang="en-US" altLang="zh-CN"/>
              <a:t>producer</a:t>
            </a:r>
            <a:r>
              <a:rPr kumimoji="1" lang="zh-CN" altLang="en-US"/>
              <a:t>端传回到应用层，</a:t>
            </a:r>
            <a:r>
              <a:rPr kumimoji="1" lang="en-US" altLang="zh-CN"/>
              <a:t>consumer</a:t>
            </a:r>
            <a:r>
              <a:rPr kumimoji="1" lang="zh-CN" altLang="en-US"/>
              <a:t>端留在</a:t>
            </a:r>
            <a:r>
              <a:rPr kumimoji="1" lang="en-US" altLang="zh-CN"/>
              <a:t>surfaceFlinger</a:t>
            </a:r>
            <a:r>
              <a:rPr kumimoji="1" lang="zh-CN" altLang="en-US"/>
              <a:t>，应用端拿到了</a:t>
            </a:r>
            <a:r>
              <a:rPr kumimoji="1" lang="en-US" altLang="zh-CN"/>
              <a:t>gbp</a:t>
            </a:r>
            <a:r>
              <a:rPr kumimoji="1" lang="zh-CN" altLang="en-US"/>
              <a:t>，通过</a:t>
            </a:r>
            <a:r>
              <a:rPr kumimoji="1" lang="en-US" altLang="zh-CN"/>
              <a:t>dequeueBuffer</a:t>
            </a:r>
            <a:r>
              <a:rPr kumimoji="1" lang="zh-CN" altLang="en-US"/>
              <a:t>获取一块</a:t>
            </a:r>
            <a:r>
              <a:rPr kumimoji="1" lang="en-US" altLang="zh-CN"/>
              <a:t>buffer</a:t>
            </a:r>
            <a:r>
              <a:rPr kumimoji="1" lang="zh-CN" altLang="en-US"/>
              <a:t>，绘制完后通过</a:t>
            </a:r>
            <a:r>
              <a:rPr kumimoji="1" lang="en-US" altLang="zh-CN"/>
              <a:t>queueBuffer</a:t>
            </a:r>
            <a:r>
              <a:rPr kumimoji="1" lang="zh-CN" altLang="en-US"/>
              <a:t>提交到</a:t>
            </a:r>
            <a:r>
              <a:rPr kumimoji="1" lang="en-US" altLang="zh-CN"/>
              <a:t>bufferQueue</a:t>
            </a:r>
            <a:r>
              <a:rPr kumimoji="1" lang="zh-CN" altLang="en-US"/>
              <a:t>，</a:t>
            </a:r>
            <a:r>
              <a:rPr kumimoji="1" lang="en-US" altLang="zh-CN"/>
              <a:t>consumer</a:t>
            </a:r>
            <a:r>
              <a:rPr kumimoji="1" lang="zh-CN" altLang="en-US"/>
              <a:t>端的</a:t>
            </a:r>
            <a:r>
              <a:rPr kumimoji="1" lang="en-US" altLang="zh-CN"/>
              <a:t>surfaceFlinger</a:t>
            </a:r>
            <a:r>
              <a:rPr kumimoji="1" lang="zh-CN" altLang="en-US"/>
              <a:t>就能收到通知了，就能对</a:t>
            </a:r>
            <a:r>
              <a:rPr kumimoji="1" lang="en-US" altLang="zh-CN"/>
              <a:t>buffer</a:t>
            </a:r>
            <a:r>
              <a:rPr kumimoji="1" lang="zh-CN" altLang="en-US"/>
              <a:t>进行合成了，合成的时候要考虑不同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z-order</a:t>
            </a:r>
            <a:r>
              <a:rPr kumimoji="1" lang="zh-CN" altLang="en-US"/>
              <a:t>，位置以及尺寸，这些都可以从</a:t>
            </a:r>
            <a:r>
              <a:rPr kumimoji="1" lang="en-US" altLang="zh-CN"/>
              <a:t>WMS</a:t>
            </a:r>
            <a:r>
              <a:rPr kumimoji="1" lang="zh-CN" altLang="en-US"/>
              <a:t>同步得到。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0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1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这道题想考察什么呢？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咱们知道</a:t>
            </a:r>
            <a:r>
              <a:rPr kumimoji="1" lang="en-US" altLang="zh-CN"/>
              <a:t>Activity</a:t>
            </a:r>
            <a:r>
              <a:rPr kumimoji="1" lang="zh-CN" altLang="en-US"/>
              <a:t>是负责显示的，那么</a:t>
            </a:r>
            <a:r>
              <a:rPr kumimoji="1" lang="en-US" altLang="zh-CN"/>
              <a:t>Activity</a:t>
            </a:r>
            <a:r>
              <a:rPr kumimoji="1" lang="zh-CN" altLang="en-US"/>
              <a:t>，</a:t>
            </a:r>
            <a:r>
              <a:rPr kumimoji="1" lang="en-US" altLang="zh-CN"/>
              <a:t>window</a:t>
            </a:r>
            <a:r>
              <a:rPr kumimoji="1" lang="zh-CN" altLang="en-US"/>
              <a:t>和</a:t>
            </a:r>
            <a:r>
              <a:rPr kumimoji="1" lang="en-US" altLang="zh-CN"/>
              <a:t>view</a:t>
            </a:r>
            <a:r>
              <a:rPr kumimoji="1" lang="zh-CN" altLang="en-US"/>
              <a:t>之间的关系是怎样的呢？</a:t>
            </a:r>
            <a:endParaRPr kumimoji="1" lang="en-US" altLang="zh-CN"/>
          </a:p>
          <a:p>
            <a:r>
              <a:rPr kumimoji="1" lang="en-US" altLang="zh-CN"/>
              <a:t>ViewRoot</a:t>
            </a:r>
            <a:r>
              <a:rPr kumimoji="1" lang="zh-CN" altLang="en-US"/>
              <a:t>是什么，是</a:t>
            </a:r>
            <a:r>
              <a:rPr kumimoji="1" lang="en-US" altLang="zh-CN"/>
              <a:t>view</a:t>
            </a:r>
            <a:r>
              <a:rPr kumimoji="1" lang="zh-CN" altLang="en-US"/>
              <a:t>的</a:t>
            </a:r>
            <a:r>
              <a:rPr kumimoji="1" lang="en-US" altLang="zh-CN"/>
              <a:t>root</a:t>
            </a:r>
            <a:r>
              <a:rPr kumimoji="1" lang="zh-CN" altLang="en-US"/>
              <a:t>么，他的作用是什么，工作原理是什么？</a:t>
            </a:r>
            <a:endParaRPr kumimoji="1" lang="en-US" altLang="zh-CN"/>
          </a:p>
          <a:p>
            <a:r>
              <a:rPr kumimoji="1" lang="en-US" altLang="zh-CN"/>
              <a:t>Activity</a:t>
            </a:r>
            <a:r>
              <a:rPr kumimoji="1" lang="zh-CN" altLang="en-US"/>
              <a:t>的显示及绘制机制是怎样的？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50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咱们要让</a:t>
            </a:r>
            <a:r>
              <a:rPr kumimoji="1" lang="en-US" altLang="zh-CN"/>
              <a:t>Activity</a:t>
            </a:r>
            <a:r>
              <a:rPr kumimoji="1" lang="zh-CN" altLang="en-US"/>
              <a:t>显示，首先是加载布局吧，在</a:t>
            </a:r>
            <a:r>
              <a:rPr kumimoji="1" lang="en-US" altLang="zh-CN"/>
              <a:t>onCreate</a:t>
            </a:r>
            <a:r>
              <a:rPr kumimoji="1" lang="zh-CN" altLang="en-US"/>
              <a:t>里</a:t>
            </a:r>
            <a:r>
              <a:rPr kumimoji="1" lang="en-US" altLang="zh-CN"/>
              <a:t>setContentView</a:t>
            </a:r>
            <a:r>
              <a:rPr kumimoji="1" lang="zh-CN" altLang="en-US"/>
              <a:t>，咱们就从这个函数入手，看看整个显示的流程，</a:t>
            </a:r>
            <a:endParaRPr kumimoji="1" lang="en-US" altLang="zh-CN"/>
          </a:p>
          <a:p>
            <a:r>
              <a:rPr kumimoji="1" lang="zh-CN" altLang="en-US"/>
              <a:t>这里调到了</a:t>
            </a:r>
            <a:r>
              <a:rPr kumimoji="1" lang="en-US" altLang="zh-CN"/>
              <a:t>window</a:t>
            </a:r>
            <a:r>
              <a:rPr kumimoji="1" lang="zh-CN" altLang="en-US"/>
              <a:t>的</a:t>
            </a:r>
            <a:r>
              <a:rPr kumimoji="1" lang="en-US" altLang="zh-CN"/>
              <a:t>setContentView</a:t>
            </a:r>
            <a:r>
              <a:rPr kumimoji="1" lang="zh-CN" altLang="en-US"/>
              <a:t>函数，这个</a:t>
            </a:r>
            <a:r>
              <a:rPr kumimoji="1" lang="en-US" altLang="zh-CN"/>
              <a:t>window</a:t>
            </a:r>
            <a:r>
              <a:rPr kumimoji="1" lang="zh-CN" altLang="en-US"/>
              <a:t>是什么呢，是在</a:t>
            </a:r>
            <a:r>
              <a:rPr kumimoji="1" lang="en-US" altLang="zh-CN"/>
              <a:t>attach</a:t>
            </a:r>
            <a:r>
              <a:rPr kumimoji="1" lang="zh-CN" altLang="en-US"/>
              <a:t>函数中调的，这个</a:t>
            </a:r>
            <a:r>
              <a:rPr kumimoji="1" lang="en-US" altLang="zh-CN"/>
              <a:t>attach</a:t>
            </a:r>
            <a:r>
              <a:rPr kumimoji="1" lang="zh-CN" altLang="en-US"/>
              <a:t>不知道大家还有不有印象，在讲</a:t>
            </a:r>
            <a:r>
              <a:rPr kumimoji="1" lang="en-US" altLang="zh-CN"/>
              <a:t>Activity</a:t>
            </a:r>
            <a:r>
              <a:rPr kumimoji="1" lang="zh-CN" altLang="en-US"/>
              <a:t>启动的时候，我们说过</a:t>
            </a:r>
            <a:r>
              <a:rPr kumimoji="1" lang="en-US" altLang="zh-CN"/>
              <a:t>Activity</a:t>
            </a:r>
            <a:r>
              <a:rPr kumimoji="1" lang="zh-CN" altLang="en-US"/>
              <a:t>启动有这么些步骤，首先创建</a:t>
            </a:r>
            <a:r>
              <a:rPr kumimoji="1" lang="en-US" altLang="zh-CN"/>
              <a:t>Activity</a:t>
            </a:r>
            <a:r>
              <a:rPr kumimoji="1" lang="zh-CN" altLang="en-US"/>
              <a:t>对象，然后创建</a:t>
            </a:r>
            <a:r>
              <a:rPr kumimoji="1" lang="en-US" altLang="zh-CN"/>
              <a:t>Context</a:t>
            </a:r>
            <a:r>
              <a:rPr kumimoji="1" lang="zh-CN" altLang="en-US"/>
              <a:t>对象，再准备</a:t>
            </a:r>
            <a:r>
              <a:rPr kumimoji="1" lang="en-US" altLang="zh-CN"/>
              <a:t>Application</a:t>
            </a:r>
            <a:r>
              <a:rPr kumimoji="1" lang="zh-CN" altLang="en-US"/>
              <a:t>对象，然后就是调</a:t>
            </a:r>
            <a:r>
              <a:rPr kumimoji="1" lang="en-US" altLang="zh-CN"/>
              <a:t>attach</a:t>
            </a:r>
            <a:r>
              <a:rPr kumimoji="1" lang="zh-CN" altLang="en-US"/>
              <a:t>函数给</a:t>
            </a:r>
            <a:r>
              <a:rPr kumimoji="1" lang="en-US" altLang="zh-CN"/>
              <a:t>Activity</a:t>
            </a:r>
            <a:r>
              <a:rPr kumimoji="1" lang="zh-CN" altLang="en-US"/>
              <a:t>赋予上下文，这个上下文是个广义的上下文，不光只有</a:t>
            </a:r>
            <a:r>
              <a:rPr kumimoji="1" lang="en-US" altLang="zh-CN"/>
              <a:t>context</a:t>
            </a:r>
            <a:r>
              <a:rPr kumimoji="1" lang="zh-CN" altLang="en-US"/>
              <a:t>哈。</a:t>
            </a:r>
            <a:r>
              <a:rPr kumimoji="1" lang="en-US" altLang="zh-CN"/>
              <a:t>attach</a:t>
            </a:r>
            <a:r>
              <a:rPr kumimoji="1" lang="zh-CN" altLang="en-US"/>
              <a:t>完之后才会调</a:t>
            </a:r>
            <a:r>
              <a:rPr kumimoji="1" lang="en-US" altLang="zh-CN"/>
              <a:t>onCreate</a:t>
            </a:r>
            <a:r>
              <a:rPr kumimoji="1" lang="zh-CN" altLang="en-US"/>
              <a:t>回调。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所以咱们清楚了，在</a:t>
            </a:r>
            <a:r>
              <a:rPr kumimoji="1" lang="en-US" altLang="zh-CN"/>
              <a:t>attach</a:t>
            </a:r>
            <a:r>
              <a:rPr kumimoji="1" lang="zh-CN" altLang="en-US"/>
              <a:t>的时候，会创建一个</a:t>
            </a:r>
            <a:r>
              <a:rPr kumimoji="1" lang="en-US" altLang="zh-CN"/>
              <a:t>PhoneWindow</a:t>
            </a:r>
            <a:r>
              <a:rPr kumimoji="1" lang="zh-CN" altLang="en-US"/>
              <a:t>。这个</a:t>
            </a:r>
            <a:r>
              <a:rPr kumimoji="1" lang="en-US" altLang="zh-CN"/>
              <a:t>PhoneWindow</a:t>
            </a:r>
            <a:r>
              <a:rPr kumimoji="1" lang="zh-CN" altLang="en-US"/>
              <a:t>是干嘛的呢，从名字上就能看出来，是</a:t>
            </a:r>
            <a:r>
              <a:rPr kumimoji="1" lang="en-US" altLang="zh-CN"/>
              <a:t>Phone</a:t>
            </a:r>
            <a:r>
              <a:rPr kumimoji="1" lang="zh-CN" altLang="en-US"/>
              <a:t>的</a:t>
            </a:r>
            <a:r>
              <a:rPr kumimoji="1" lang="en-US" altLang="zh-CN"/>
              <a:t>Window</a:t>
            </a:r>
            <a:r>
              <a:rPr kumimoji="1" lang="zh-CN" altLang="en-US"/>
              <a:t>，就是手机的</a:t>
            </a:r>
            <a:r>
              <a:rPr kumimoji="1" lang="en-US" altLang="zh-CN"/>
              <a:t>window</a:t>
            </a:r>
            <a:r>
              <a:rPr kumimoji="1" lang="zh-CN" altLang="en-US"/>
              <a:t>，管理整个手机的窗口。不光包含咱们应用的内容区域，还包括导航栏，</a:t>
            </a:r>
            <a:r>
              <a:rPr kumimoji="1" lang="en-US" altLang="zh-CN"/>
              <a:t>ActionBar</a:t>
            </a:r>
            <a:r>
              <a:rPr kumimoji="1" lang="zh-CN" altLang="en-US"/>
              <a:t>什么的。那这个</a:t>
            </a:r>
            <a:r>
              <a:rPr kumimoji="1" lang="en-US" altLang="zh-CN"/>
              <a:t>setContentView</a:t>
            </a:r>
            <a:r>
              <a:rPr kumimoji="1" lang="zh-CN" altLang="en-US"/>
              <a:t>就是调的</a:t>
            </a:r>
            <a:r>
              <a:rPr kumimoji="1" lang="en-US" altLang="zh-CN"/>
              <a:t>PhoneWindow</a:t>
            </a:r>
            <a:r>
              <a:rPr kumimoji="1" lang="zh-CN" altLang="en-US"/>
              <a:t>的</a:t>
            </a:r>
            <a:r>
              <a:rPr kumimoji="1" lang="en-US" altLang="zh-CN"/>
              <a:t>setContentView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咱们看看他的实现，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4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这个是</a:t>
            </a:r>
            <a:r>
              <a:rPr kumimoji="1" lang="en-US" altLang="zh-CN"/>
              <a:t>PhoneWindow</a:t>
            </a:r>
            <a:r>
              <a:rPr kumimoji="1" lang="zh-CN" altLang="en-US"/>
              <a:t>的</a:t>
            </a:r>
            <a:r>
              <a:rPr kumimoji="1" lang="en-US" altLang="zh-CN"/>
              <a:t>setContentView</a:t>
            </a:r>
            <a:r>
              <a:rPr kumimoji="1" lang="zh-CN" altLang="en-US"/>
              <a:t>函数，这的</a:t>
            </a:r>
            <a:r>
              <a:rPr kumimoji="1" lang="en-US" altLang="zh-CN"/>
              <a:t>mContentParent</a:t>
            </a:r>
            <a:r>
              <a:rPr kumimoji="1" lang="zh-CN" altLang="en-US"/>
              <a:t>从名字就能看出来了，是</a:t>
            </a:r>
            <a:r>
              <a:rPr kumimoji="1" lang="en-US" altLang="zh-CN"/>
              <a:t>content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的</a:t>
            </a:r>
            <a:r>
              <a:rPr kumimoji="1" lang="en-US" altLang="zh-CN"/>
              <a:t>parent</a:t>
            </a:r>
            <a:r>
              <a:rPr kumimoji="1" lang="zh-CN" altLang="en-US"/>
              <a:t>，就是一个</a:t>
            </a:r>
            <a:r>
              <a:rPr kumimoji="1" lang="en-US" altLang="zh-CN"/>
              <a:t>container</a:t>
            </a:r>
            <a:r>
              <a:rPr kumimoji="1" lang="zh-CN" altLang="en-US"/>
              <a:t>，装</a:t>
            </a:r>
            <a:r>
              <a:rPr kumimoji="1" lang="en-US" altLang="zh-CN"/>
              <a:t>content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的。我们看下面就知道了，</a:t>
            </a:r>
            <a:r>
              <a:rPr kumimoji="1" lang="en-US" altLang="zh-CN"/>
              <a:t>Layoutinflater.inflate</a:t>
            </a:r>
            <a:r>
              <a:rPr kumimoji="1" lang="zh-CN" altLang="en-US"/>
              <a:t>，第一个参数是要展开的布局的</a:t>
            </a:r>
            <a:r>
              <a:rPr kumimoji="1" lang="en-US" altLang="zh-CN"/>
              <a:t>resource</a:t>
            </a:r>
            <a:r>
              <a:rPr kumimoji="1" lang="zh-CN" altLang="en-US"/>
              <a:t> </a:t>
            </a:r>
            <a:r>
              <a:rPr kumimoji="1" lang="en-US" altLang="zh-CN"/>
              <a:t>id</a:t>
            </a:r>
            <a:r>
              <a:rPr kumimoji="1" lang="zh-CN" altLang="en-US"/>
              <a:t>，这个会生成一个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。第二个参数就是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</a:t>
            </a:r>
            <a:r>
              <a:rPr kumimoji="1" lang="en-US" altLang="zh-CN"/>
              <a:t>parent</a:t>
            </a:r>
            <a:r>
              <a:rPr kumimoji="1" lang="zh-CN" altLang="en-US"/>
              <a:t>。就是给生成的</a:t>
            </a:r>
            <a:r>
              <a:rPr kumimoji="1" lang="en-US" altLang="zh-CN"/>
              <a:t>view</a:t>
            </a:r>
            <a:r>
              <a:rPr kumimoji="1" lang="zh-CN" altLang="en-US"/>
              <a:t>加到这个</a:t>
            </a:r>
            <a:r>
              <a:rPr kumimoji="1" lang="en-US" altLang="zh-CN"/>
              <a:t>parent</a:t>
            </a:r>
            <a:r>
              <a:rPr kumimoji="1" lang="zh-CN" altLang="en-US"/>
              <a:t>里面了。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installDecor</a:t>
            </a:r>
            <a:r>
              <a:rPr kumimoji="1" lang="zh-CN" altLang="en-US"/>
              <a:t>是什么呢？首先</a:t>
            </a:r>
            <a:r>
              <a:rPr kumimoji="1" lang="en-US" altLang="zh-CN"/>
              <a:t>new</a:t>
            </a:r>
            <a:r>
              <a:rPr kumimoji="1" lang="zh-CN" altLang="en-US"/>
              <a:t>一个</a:t>
            </a:r>
            <a:r>
              <a:rPr kumimoji="1" lang="en-US" altLang="zh-CN"/>
              <a:t>DecorView</a:t>
            </a:r>
            <a:r>
              <a:rPr kumimoji="1" lang="zh-CN" altLang="en-US"/>
              <a:t>，这个就是个</a:t>
            </a:r>
            <a:r>
              <a:rPr kumimoji="1" lang="en-US" altLang="zh-CN"/>
              <a:t>FrameLayout</a:t>
            </a:r>
            <a:r>
              <a:rPr kumimoji="1" lang="zh-CN" altLang="en-US"/>
              <a:t>，是手机整个页面的</a:t>
            </a:r>
            <a:r>
              <a:rPr kumimoji="1" lang="en-US" altLang="zh-CN"/>
              <a:t>root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，下面这个</a:t>
            </a:r>
            <a:r>
              <a:rPr kumimoji="1" lang="en-US" altLang="zh-CN"/>
              <a:t>layoutResource</a:t>
            </a:r>
            <a:r>
              <a:rPr kumimoji="1" lang="zh-CN" altLang="en-US"/>
              <a:t>是根据配置选的一个系统布局，加载好了之后添加到</a:t>
            </a:r>
            <a:r>
              <a:rPr kumimoji="1" lang="en-US" altLang="zh-CN"/>
              <a:t>DecorView</a:t>
            </a:r>
            <a:r>
              <a:rPr kumimoji="1" lang="zh-CN" altLang="en-US"/>
              <a:t>里面。然后再</a:t>
            </a:r>
            <a:r>
              <a:rPr kumimoji="1" lang="en-US" altLang="zh-CN"/>
              <a:t>findViewById</a:t>
            </a:r>
            <a:r>
              <a:rPr kumimoji="1" lang="zh-CN" altLang="en-US"/>
              <a:t>找到咱们的</a:t>
            </a:r>
            <a:r>
              <a:rPr kumimoji="1" lang="en-US" altLang="zh-CN"/>
              <a:t>ContentParent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所以我们清楚了，</a:t>
            </a:r>
            <a:r>
              <a:rPr kumimoji="1" lang="en-US" altLang="zh-CN"/>
              <a:t>setContentView</a:t>
            </a:r>
            <a:r>
              <a:rPr kumimoji="1" lang="zh-CN" altLang="en-US"/>
              <a:t>的作用是什么，就是创建好一个</a:t>
            </a:r>
            <a:r>
              <a:rPr kumimoji="1" lang="en-US" altLang="zh-CN"/>
              <a:t>decorView</a:t>
            </a:r>
            <a:r>
              <a:rPr kumimoji="1" lang="zh-CN" altLang="en-US"/>
              <a:t>，初始化整个屏幕的页面布局，给咱们自己的布局加载到屏幕上的</a:t>
            </a:r>
            <a:r>
              <a:rPr kumimoji="1" lang="en-US" altLang="zh-CN"/>
              <a:t>content</a:t>
            </a:r>
            <a:r>
              <a:rPr kumimoji="1" lang="zh-CN" altLang="en-US"/>
              <a:t>部分。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注意啊，这个还没完，只是加载了布局，生成了一个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，这个顶多算建立了一套数据结构，这时候页面还是没有显示的。如果要变成图像显示出来还有更多的工作要做。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36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稍微有点经验的同学都知道，页面显示是在</a:t>
            </a:r>
            <a:r>
              <a:rPr kumimoji="1" lang="en-US" altLang="zh-CN"/>
              <a:t>onResume</a:t>
            </a:r>
            <a:r>
              <a:rPr kumimoji="1" lang="zh-CN" altLang="en-US"/>
              <a:t>这个生命周期回调之后，而我们前面讲的</a:t>
            </a:r>
            <a:r>
              <a:rPr kumimoji="1" lang="en-US" altLang="zh-CN"/>
              <a:t>setContentView</a:t>
            </a:r>
            <a:r>
              <a:rPr kumimoji="1" lang="zh-CN" altLang="en-US"/>
              <a:t>是在</a:t>
            </a:r>
            <a:r>
              <a:rPr kumimoji="1" lang="en-US" altLang="zh-CN"/>
              <a:t>onCreate</a:t>
            </a:r>
            <a:r>
              <a:rPr kumimoji="1" lang="zh-CN" altLang="en-US"/>
              <a:t>里面加载了布局，生成了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。那么</a:t>
            </a:r>
            <a:r>
              <a:rPr kumimoji="1" lang="en-US" altLang="zh-CN"/>
              <a:t>onResume</a:t>
            </a:r>
            <a:r>
              <a:rPr kumimoji="1" lang="zh-CN" altLang="en-US"/>
              <a:t>之后还做了一些什么事才能让界面显示出来的呢。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之前讲</a:t>
            </a:r>
            <a:r>
              <a:rPr kumimoji="1" lang="en-US" altLang="zh-CN"/>
              <a:t>Activity</a:t>
            </a:r>
            <a:r>
              <a:rPr kumimoji="1" lang="zh-CN" altLang="en-US"/>
              <a:t>冷启动的时候讲到了</a:t>
            </a:r>
            <a:r>
              <a:rPr kumimoji="1" lang="en-US" altLang="zh-CN"/>
              <a:t>handleResumeActivity</a:t>
            </a:r>
            <a:r>
              <a:rPr kumimoji="1" lang="zh-CN" altLang="en-US"/>
              <a:t>这个函数，不过那时候我们的重点在生命周期回调上，这次再讲这个函数，咱们重点放在</a:t>
            </a:r>
            <a:r>
              <a:rPr kumimoji="1" lang="en-US" altLang="zh-CN"/>
              <a:t>UI</a:t>
            </a:r>
            <a:r>
              <a:rPr kumimoji="1" lang="zh-CN" altLang="en-US"/>
              <a:t>上，可以看到，这里的</a:t>
            </a:r>
            <a:r>
              <a:rPr kumimoji="1" lang="en-US" altLang="zh-CN"/>
              <a:t>performResumeActivity</a:t>
            </a:r>
            <a:r>
              <a:rPr kumimoji="1" lang="zh-CN" altLang="en-US"/>
              <a:t>会触发</a:t>
            </a:r>
            <a:r>
              <a:rPr kumimoji="1" lang="en-US" altLang="zh-CN"/>
              <a:t>onResume</a:t>
            </a:r>
            <a:r>
              <a:rPr kumimoji="1" lang="zh-CN" altLang="en-US"/>
              <a:t>回调，在</a:t>
            </a:r>
            <a:r>
              <a:rPr kumimoji="1" lang="en-US" altLang="zh-CN"/>
              <a:t>onResume</a:t>
            </a:r>
            <a:r>
              <a:rPr kumimoji="1" lang="zh-CN" altLang="en-US"/>
              <a:t>回调之后，才开始处理</a:t>
            </a:r>
            <a:r>
              <a:rPr kumimoji="1" lang="en-US" altLang="zh-CN"/>
              <a:t>UI</a:t>
            </a:r>
            <a:r>
              <a:rPr kumimoji="1" lang="zh-CN" altLang="en-US"/>
              <a:t>的显示问题，</a:t>
            </a:r>
            <a:endParaRPr kumimoji="1" lang="en-US" altLang="zh-CN"/>
          </a:p>
          <a:p>
            <a:r>
              <a:rPr kumimoji="1" lang="zh-CN" altLang="en-US"/>
              <a:t>这里先给</a:t>
            </a:r>
            <a:r>
              <a:rPr kumimoji="1" lang="en-US" altLang="zh-CN"/>
              <a:t>decorView</a:t>
            </a:r>
            <a:r>
              <a:rPr kumimoji="1" lang="zh-CN" altLang="en-US"/>
              <a:t>设置为不可见，然后给</a:t>
            </a:r>
            <a:r>
              <a:rPr kumimoji="1" lang="en-US" altLang="zh-CN"/>
              <a:t>decorView</a:t>
            </a:r>
            <a:r>
              <a:rPr kumimoji="1" lang="zh-CN" altLang="en-US"/>
              <a:t>加到</a:t>
            </a:r>
            <a:r>
              <a:rPr kumimoji="1" lang="en-US" altLang="zh-CN"/>
              <a:t>windowManager</a:t>
            </a:r>
            <a:r>
              <a:rPr kumimoji="1" lang="zh-CN" altLang="en-US"/>
              <a:t>里面进行管理，最后再</a:t>
            </a:r>
            <a:r>
              <a:rPr kumimoji="1" lang="en-US" altLang="zh-CN"/>
              <a:t>makeVisible</a:t>
            </a:r>
            <a:r>
              <a:rPr kumimoji="1" lang="zh-CN" altLang="en-US"/>
              <a:t>，给</a:t>
            </a:r>
            <a:r>
              <a:rPr kumimoji="1" lang="en-US" altLang="zh-CN"/>
              <a:t>DecorView</a:t>
            </a:r>
            <a:r>
              <a:rPr kumimoji="1" lang="zh-CN" altLang="en-US"/>
              <a:t>设置成可见。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不过呢这儿设置成可见并不是最重要的一步，他只是触发了一次重新绘制而已。真正重要的是什么呢？是谁来启动和管理的整个绘制流程。</a:t>
            </a:r>
            <a:endParaRPr kumimoji="1" lang="en-US" altLang="zh-CN"/>
          </a:p>
          <a:p>
            <a:r>
              <a:rPr kumimoji="1" lang="zh-CN" altLang="en-US"/>
              <a:t>我们看下这个</a:t>
            </a:r>
            <a:r>
              <a:rPr kumimoji="1" lang="en-US" altLang="zh-CN"/>
              <a:t>windowManager</a:t>
            </a:r>
            <a:r>
              <a:rPr kumimoji="1" lang="zh-CN" altLang="en-US"/>
              <a:t>的</a:t>
            </a:r>
            <a:r>
              <a:rPr kumimoji="1" lang="en-US" altLang="zh-CN"/>
              <a:t>addView</a:t>
            </a:r>
            <a:r>
              <a:rPr kumimoji="1" lang="zh-CN" altLang="en-US"/>
              <a:t>函数，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62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可以看到这只是创建了一个</a:t>
            </a:r>
            <a:r>
              <a:rPr kumimoji="1" lang="en-US" altLang="zh-CN"/>
              <a:t>ViewRootImpl</a:t>
            </a:r>
            <a:r>
              <a:rPr kumimoji="1" lang="zh-CN" altLang="en-US"/>
              <a:t>对象，然后给这个</a:t>
            </a:r>
            <a:r>
              <a:rPr kumimoji="1" lang="en-US" altLang="zh-CN"/>
              <a:t>decorView</a:t>
            </a:r>
            <a:r>
              <a:rPr kumimoji="1" lang="zh-CN" altLang="en-US"/>
              <a:t>塞给他。</a:t>
            </a:r>
            <a:endParaRPr kumimoji="1" lang="en-US" altLang="zh-CN"/>
          </a:p>
          <a:p>
            <a:r>
              <a:rPr kumimoji="1" lang="zh-CN" altLang="en-US"/>
              <a:t>也就是说，</a:t>
            </a:r>
            <a:r>
              <a:rPr kumimoji="1" lang="en-US" altLang="zh-CN"/>
              <a:t>Activity</a:t>
            </a:r>
            <a:r>
              <a:rPr kumimoji="1" lang="zh-CN" altLang="en-US"/>
              <a:t>里有一个</a:t>
            </a:r>
            <a:r>
              <a:rPr kumimoji="1" lang="en-US" altLang="zh-CN"/>
              <a:t>WindowManager</a:t>
            </a:r>
            <a:r>
              <a:rPr kumimoji="1" lang="zh-CN" altLang="en-US"/>
              <a:t>对象，当</a:t>
            </a:r>
            <a:r>
              <a:rPr kumimoji="1" lang="en-US" altLang="zh-CN"/>
              <a:t>addView</a:t>
            </a:r>
            <a:r>
              <a:rPr kumimoji="1" lang="zh-CN" altLang="en-US"/>
              <a:t>的时候都会创建一个新的</a:t>
            </a:r>
            <a:r>
              <a:rPr kumimoji="1" lang="en-US" altLang="zh-CN"/>
              <a:t>ViewRootImpl</a:t>
            </a:r>
            <a:r>
              <a:rPr kumimoji="1" lang="zh-CN" altLang="en-US"/>
              <a:t>，然后给这个新的</a:t>
            </a:r>
            <a:r>
              <a:rPr kumimoji="1" lang="en-US" altLang="zh-CN"/>
              <a:t>view</a:t>
            </a:r>
            <a:r>
              <a:rPr kumimoji="1" lang="zh-CN" altLang="en-US"/>
              <a:t>交给他打理。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ViewRootImpl</a:t>
            </a:r>
            <a:r>
              <a:rPr kumimoji="1" lang="zh-CN" altLang="en-US"/>
              <a:t>是干嘛用的呢？</a:t>
            </a:r>
            <a:endParaRPr kumimoji="1" lang="en-US" altLang="zh-CN"/>
          </a:p>
          <a:p>
            <a:r>
              <a:rPr kumimoji="1" lang="zh-CN" altLang="en-US"/>
              <a:t>我们看一下他的</a:t>
            </a:r>
            <a:r>
              <a:rPr kumimoji="1" lang="en-US" altLang="zh-CN"/>
              <a:t>setView</a:t>
            </a:r>
            <a:r>
              <a:rPr kumimoji="1" lang="zh-CN" altLang="en-US"/>
              <a:t>函数，首先对一个</a:t>
            </a:r>
            <a:r>
              <a:rPr kumimoji="1" lang="en-US" altLang="zh-CN"/>
              <a:t>ViewRootImpl</a:t>
            </a:r>
            <a:r>
              <a:rPr kumimoji="1" lang="zh-CN" altLang="en-US"/>
              <a:t>，只有第一次</a:t>
            </a:r>
            <a:r>
              <a:rPr kumimoji="1" lang="en-US" altLang="zh-CN"/>
              <a:t>setView</a:t>
            </a:r>
            <a:r>
              <a:rPr kumimoji="1" lang="zh-CN" altLang="en-US"/>
              <a:t>才是有效的。</a:t>
            </a:r>
            <a:endParaRPr kumimoji="1" lang="en-US" altLang="zh-CN"/>
          </a:p>
          <a:p>
            <a:r>
              <a:rPr kumimoji="1" lang="zh-CN" altLang="en-US"/>
              <a:t>这里面调用了</a:t>
            </a:r>
            <a:r>
              <a:rPr kumimoji="1" lang="en-US" altLang="zh-CN"/>
              <a:t>requestLayout</a:t>
            </a:r>
            <a:r>
              <a:rPr kumimoji="1" lang="zh-CN" altLang="en-US"/>
              <a:t>会触发第一次绘制，这个</a:t>
            </a:r>
            <a:r>
              <a:rPr kumimoji="1" lang="en-US" altLang="zh-CN"/>
              <a:t>requestLayout</a:t>
            </a:r>
            <a:r>
              <a:rPr kumimoji="1" lang="zh-CN" altLang="en-US"/>
              <a:t>咱们前面的课讲过哈，会在下一个</a:t>
            </a:r>
            <a:r>
              <a:rPr kumimoji="1" lang="en-US" altLang="zh-CN"/>
              <a:t>vsync</a:t>
            </a:r>
            <a:r>
              <a:rPr kumimoji="1" lang="zh-CN" altLang="en-US"/>
              <a:t>信号来临的时候，执行</a:t>
            </a:r>
            <a:r>
              <a:rPr kumimoji="1" lang="en-US" altLang="zh-CN"/>
              <a:t>performTraversal</a:t>
            </a:r>
            <a:r>
              <a:rPr kumimoji="1" lang="zh-CN" altLang="en-US"/>
              <a:t>，首先向</a:t>
            </a:r>
            <a:r>
              <a:rPr kumimoji="1" lang="en-US" altLang="zh-CN"/>
              <a:t>WMS</a:t>
            </a:r>
            <a:r>
              <a:rPr kumimoji="1" lang="zh-CN" altLang="en-US"/>
              <a:t>申请</a:t>
            </a:r>
            <a:r>
              <a:rPr kumimoji="1" lang="en-US" altLang="zh-CN"/>
              <a:t>surface</a:t>
            </a:r>
            <a:r>
              <a:rPr kumimoji="1" lang="zh-CN" altLang="en-US"/>
              <a:t>，之后根据情况来执行</a:t>
            </a:r>
            <a:r>
              <a:rPr kumimoji="1" lang="en-US" altLang="zh-CN"/>
              <a:t>performMeasure,</a:t>
            </a:r>
            <a:r>
              <a:rPr kumimoji="1" lang="zh-CN" altLang="en-US"/>
              <a:t> </a:t>
            </a:r>
            <a:r>
              <a:rPr kumimoji="1" lang="en-US" altLang="zh-CN"/>
              <a:t>performLayout,</a:t>
            </a:r>
            <a:r>
              <a:rPr kumimoji="1" lang="zh-CN" altLang="en-US"/>
              <a:t> </a:t>
            </a:r>
            <a:r>
              <a:rPr kumimoji="1" lang="en-US" altLang="zh-CN"/>
              <a:t>performDraw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有了</a:t>
            </a:r>
            <a:r>
              <a:rPr kumimoji="1" lang="en-US" altLang="zh-CN"/>
              <a:t>surface</a:t>
            </a:r>
            <a:r>
              <a:rPr kumimoji="1" lang="zh-CN" altLang="en-US"/>
              <a:t>之后，我们接下来的绘制就有了缓冲区。画好了之后提交到</a:t>
            </a:r>
            <a:r>
              <a:rPr kumimoji="1" lang="en-US" altLang="zh-CN"/>
              <a:t>SurfaceFlinger</a:t>
            </a:r>
            <a:r>
              <a:rPr kumimoji="1" lang="zh-CN" altLang="en-US"/>
              <a:t>，合成好了写到屏幕的帧缓冲区，页面就显示出来了。</a:t>
            </a:r>
            <a:endParaRPr kumimoji="1" lang="en-US" altLang="zh-CN"/>
          </a:p>
          <a:p>
            <a:r>
              <a:rPr kumimoji="1" lang="zh-CN" altLang="en-US"/>
              <a:t>而下面这个</a:t>
            </a:r>
            <a:r>
              <a:rPr kumimoji="1" lang="en-US" altLang="zh-CN"/>
              <a:t>WindowSession</a:t>
            </a:r>
            <a:r>
              <a:rPr kumimoji="1" lang="zh-CN" altLang="en-US"/>
              <a:t>的</a:t>
            </a:r>
            <a:r>
              <a:rPr kumimoji="1" lang="en-US" altLang="zh-CN"/>
              <a:t>addToDisplay</a:t>
            </a:r>
            <a:r>
              <a:rPr kumimoji="1" lang="zh-CN" altLang="en-US"/>
              <a:t>，咱们前面的课也讲过，</a:t>
            </a:r>
            <a:r>
              <a:rPr kumimoji="1" lang="en-US" altLang="zh-CN"/>
              <a:t>WindowSession</a:t>
            </a:r>
            <a:r>
              <a:rPr kumimoji="1" lang="zh-CN" altLang="en-US"/>
              <a:t>是应用和</a:t>
            </a:r>
            <a:r>
              <a:rPr kumimoji="1" lang="en-US" altLang="zh-CN"/>
              <a:t>WMS</a:t>
            </a:r>
            <a:r>
              <a:rPr kumimoji="1" lang="zh-CN" altLang="en-US"/>
              <a:t>之间开辟的通信通道，这的</a:t>
            </a:r>
            <a:r>
              <a:rPr kumimoji="1" lang="en-US" altLang="zh-CN"/>
              <a:t>addToDisplay</a:t>
            </a:r>
            <a:r>
              <a:rPr kumimoji="1" lang="zh-CN" altLang="en-US"/>
              <a:t>是要向</a:t>
            </a:r>
            <a:r>
              <a:rPr kumimoji="1" lang="en-US" altLang="zh-CN"/>
              <a:t>WMS</a:t>
            </a:r>
            <a:r>
              <a:rPr kumimoji="1" lang="zh-CN" altLang="en-US"/>
              <a:t>注册</a:t>
            </a:r>
            <a:r>
              <a:rPr kumimoji="1" lang="en-US" altLang="zh-CN"/>
              <a:t>window</a:t>
            </a:r>
            <a:r>
              <a:rPr kumimoji="1" lang="zh-CN" altLang="en-US"/>
              <a:t>，要让</a:t>
            </a:r>
            <a:r>
              <a:rPr kumimoji="1" lang="en-US" altLang="zh-CN"/>
              <a:t>view</a:t>
            </a:r>
            <a:r>
              <a:rPr kumimoji="1" lang="zh-CN" altLang="en-US"/>
              <a:t>可见，给</a:t>
            </a:r>
            <a:r>
              <a:rPr kumimoji="1" lang="en-US" altLang="zh-CN"/>
              <a:t>window</a:t>
            </a:r>
            <a:r>
              <a:rPr kumimoji="1" lang="zh-CN" altLang="en-US"/>
              <a:t>注册到</a:t>
            </a:r>
            <a:r>
              <a:rPr kumimoji="1" lang="en-US" altLang="zh-CN"/>
              <a:t>WMS</a:t>
            </a:r>
            <a:r>
              <a:rPr kumimoji="1" lang="zh-CN" altLang="en-US"/>
              <a:t>是非常重要的一步。另外要注意啊，这虽然</a:t>
            </a:r>
            <a:r>
              <a:rPr kumimoji="1" lang="en-US" altLang="zh-CN"/>
              <a:t>addToDisplay</a:t>
            </a:r>
            <a:r>
              <a:rPr kumimoji="1" lang="zh-CN" altLang="en-US"/>
              <a:t>是在</a:t>
            </a:r>
            <a:r>
              <a:rPr kumimoji="1" lang="en-US" altLang="zh-CN"/>
              <a:t>requestLayout</a:t>
            </a:r>
            <a:r>
              <a:rPr kumimoji="1" lang="zh-CN" altLang="en-US"/>
              <a:t>后面，但是会先执行到，原因上面已经说过了，</a:t>
            </a:r>
            <a:r>
              <a:rPr kumimoji="1" lang="en-US" altLang="zh-CN"/>
              <a:t>requestLayout</a:t>
            </a:r>
            <a:r>
              <a:rPr kumimoji="1" lang="zh-CN" altLang="en-US"/>
              <a:t>只是</a:t>
            </a:r>
            <a:r>
              <a:rPr kumimoji="1" lang="en-US" altLang="zh-CN"/>
              <a:t>post</a:t>
            </a:r>
            <a:r>
              <a:rPr kumimoji="1" lang="zh-CN" altLang="en-US"/>
              <a:t>了一个消息到消息队列，等到下一个</a:t>
            </a:r>
            <a:r>
              <a:rPr kumimoji="1" lang="en-US" altLang="zh-CN"/>
              <a:t>vsync</a:t>
            </a:r>
            <a:r>
              <a:rPr kumimoji="1" lang="zh-CN" altLang="en-US"/>
              <a:t>信号来的时候才进行绘制。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7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咱们换一页继续看这个</a:t>
            </a:r>
            <a:r>
              <a:rPr kumimoji="1" lang="en-US" altLang="zh-CN"/>
              <a:t>addToDisplay</a:t>
            </a:r>
            <a:r>
              <a:rPr kumimoji="1" lang="zh-CN" altLang="en-US"/>
              <a:t>函数，这会注册</a:t>
            </a:r>
            <a:r>
              <a:rPr kumimoji="1" lang="en-US" altLang="zh-CN"/>
              <a:t>window</a:t>
            </a:r>
            <a:r>
              <a:rPr kumimoji="1" lang="zh-CN" altLang="en-US"/>
              <a:t>到</a:t>
            </a:r>
            <a:r>
              <a:rPr kumimoji="1" lang="en-US" altLang="zh-CN"/>
              <a:t>WMS</a:t>
            </a:r>
            <a:r>
              <a:rPr kumimoji="1" lang="zh-CN" altLang="en-US"/>
              <a:t>，注册的是什么</a:t>
            </a:r>
            <a:r>
              <a:rPr kumimoji="1" lang="en-US" altLang="zh-CN"/>
              <a:t>window</a:t>
            </a:r>
            <a:r>
              <a:rPr kumimoji="1" lang="zh-CN" altLang="en-US"/>
              <a:t>呢？原来是个</a:t>
            </a:r>
            <a:r>
              <a:rPr kumimoji="1" lang="en-US" altLang="zh-CN"/>
              <a:t>IWindow</a:t>
            </a:r>
            <a:r>
              <a:rPr kumimoji="1" lang="zh-CN" altLang="en-US"/>
              <a:t>对象，并不是我们以为的</a:t>
            </a:r>
            <a:r>
              <a:rPr kumimoji="1" lang="en-US" altLang="zh-CN"/>
              <a:t>Window</a:t>
            </a:r>
            <a:r>
              <a:rPr kumimoji="1" lang="zh-CN" altLang="en-US"/>
              <a:t>对象。咱们前面提到的</a:t>
            </a:r>
            <a:r>
              <a:rPr kumimoji="1" lang="en-US" altLang="zh-CN"/>
              <a:t>Window</a:t>
            </a:r>
            <a:r>
              <a:rPr kumimoji="1" lang="zh-CN" altLang="en-US"/>
              <a:t>，</a:t>
            </a:r>
            <a:r>
              <a:rPr kumimoji="1" lang="en-US" altLang="zh-CN"/>
              <a:t>PhoneWindow</a:t>
            </a:r>
            <a:r>
              <a:rPr kumimoji="1" lang="zh-CN" altLang="en-US"/>
              <a:t>那些不是</a:t>
            </a:r>
            <a:r>
              <a:rPr kumimoji="1" lang="en-US" altLang="zh-CN"/>
              <a:t>binder</a:t>
            </a:r>
            <a:r>
              <a:rPr kumimoji="1" lang="zh-CN" altLang="en-US"/>
              <a:t>对象，是不能跨进程注册到</a:t>
            </a:r>
            <a:r>
              <a:rPr kumimoji="1" lang="en-US" altLang="zh-CN"/>
              <a:t>WMS</a:t>
            </a:r>
            <a:r>
              <a:rPr kumimoji="1" lang="zh-CN" altLang="en-US"/>
              <a:t>的。这里注册了一个</a:t>
            </a:r>
            <a:r>
              <a:rPr kumimoji="1" lang="en-US" altLang="zh-CN"/>
              <a:t>IWindow</a:t>
            </a:r>
            <a:r>
              <a:rPr kumimoji="1" lang="zh-CN" altLang="en-US"/>
              <a:t>对象到</a:t>
            </a:r>
            <a:r>
              <a:rPr kumimoji="1" lang="en-US" altLang="zh-CN"/>
              <a:t>WMS</a:t>
            </a:r>
            <a:r>
              <a:rPr kumimoji="1" lang="zh-CN" altLang="en-US"/>
              <a:t>是为了能和</a:t>
            </a:r>
            <a:r>
              <a:rPr kumimoji="1" lang="en-US" altLang="zh-CN"/>
              <a:t>WMS</a:t>
            </a:r>
            <a:r>
              <a:rPr kumimoji="1" lang="zh-CN" altLang="en-US"/>
              <a:t>构成一个双向的调用，我们可以调</a:t>
            </a:r>
            <a:r>
              <a:rPr kumimoji="1" lang="en-US" altLang="zh-CN"/>
              <a:t>WMS</a:t>
            </a:r>
            <a:r>
              <a:rPr kumimoji="1" lang="zh-CN" altLang="en-US"/>
              <a:t>，</a:t>
            </a:r>
            <a:r>
              <a:rPr kumimoji="1" lang="en-US" altLang="zh-CN"/>
              <a:t>WMS</a:t>
            </a:r>
            <a:r>
              <a:rPr kumimoji="1" lang="zh-CN" altLang="en-US"/>
              <a:t>也可以主动调我们。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对于</a:t>
            </a:r>
            <a:r>
              <a:rPr kumimoji="1" lang="en-US" altLang="zh-CN"/>
              <a:t>WMS</a:t>
            </a:r>
            <a:r>
              <a:rPr kumimoji="1" lang="zh-CN" altLang="en-US"/>
              <a:t>来说，他并不关注我们应用端本地的</a:t>
            </a:r>
            <a:r>
              <a:rPr kumimoji="1" lang="en-US" altLang="zh-CN"/>
              <a:t>window</a:t>
            </a:r>
            <a:r>
              <a:rPr kumimoji="1" lang="zh-CN" altLang="en-US"/>
              <a:t>对象，也不关注应用端的</a:t>
            </a:r>
            <a:r>
              <a:rPr kumimoji="1" lang="en-US" altLang="zh-CN"/>
              <a:t>view</a:t>
            </a:r>
            <a:r>
              <a:rPr kumimoji="1" lang="zh-CN" altLang="en-US"/>
              <a:t>，对他来说，最重要的功能就是给应用端的</a:t>
            </a:r>
            <a:r>
              <a:rPr kumimoji="1" lang="en-US" altLang="zh-CN"/>
              <a:t>window</a:t>
            </a:r>
            <a:r>
              <a:rPr kumimoji="1" lang="zh-CN" altLang="en-US"/>
              <a:t>分配</a:t>
            </a:r>
            <a:r>
              <a:rPr kumimoji="1" lang="en-US" altLang="zh-CN"/>
              <a:t>surface</a:t>
            </a:r>
            <a:r>
              <a:rPr kumimoji="1" lang="zh-CN" altLang="en-US"/>
              <a:t>，掌管这些</a:t>
            </a:r>
            <a:r>
              <a:rPr kumimoji="1" lang="en-US" altLang="zh-CN"/>
              <a:t>surface</a:t>
            </a:r>
            <a:r>
              <a:rPr kumimoji="1" lang="zh-CN" altLang="en-US"/>
              <a:t>的显示顺序以及位置尺寸，控制窗口动画，还包括输入事件的分发等等哈。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37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好了，我们总结一下，大家看一下这个图，</a:t>
            </a:r>
            <a:r>
              <a:rPr kumimoji="1" lang="en-US" altLang="zh-CN"/>
              <a:t>Activity</a:t>
            </a:r>
            <a:r>
              <a:rPr kumimoji="1" lang="zh-CN" altLang="en-US"/>
              <a:t>在启动的时候会创建一个</a:t>
            </a:r>
            <a:r>
              <a:rPr kumimoji="1" lang="en-US" altLang="zh-CN"/>
              <a:t>PhoneWindow</a:t>
            </a:r>
            <a:r>
              <a:rPr kumimoji="1" lang="zh-CN" altLang="en-US"/>
              <a:t>，他是干嘛的呢，咱们想想，咱们平时</a:t>
            </a:r>
            <a:r>
              <a:rPr kumimoji="1" lang="en-US" altLang="zh-CN"/>
              <a:t>PC</a:t>
            </a:r>
            <a:r>
              <a:rPr kumimoji="1" lang="zh-CN" altLang="en-US"/>
              <a:t>上用的操作系统，随便打开一个软件，都是不光有软件的工作区，还有菜单栏，状态栏，工具栏等等。那么在</a:t>
            </a:r>
            <a:r>
              <a:rPr kumimoji="1" lang="en-US" altLang="zh-CN"/>
              <a:t>android</a:t>
            </a:r>
            <a:r>
              <a:rPr kumimoji="1" lang="zh-CN" altLang="en-US"/>
              <a:t>里，一个手机屏幕上除了应用的内容区域之外，还有状态栏，</a:t>
            </a:r>
            <a:r>
              <a:rPr kumimoji="1" lang="en-US" altLang="zh-CN"/>
              <a:t>actionBar</a:t>
            </a:r>
            <a:r>
              <a:rPr kumimoji="1" lang="zh-CN" altLang="en-US"/>
              <a:t>什么的其它一堆附加的</a:t>
            </a:r>
            <a:r>
              <a:rPr kumimoji="1" lang="en-US" altLang="zh-CN"/>
              <a:t>view</a:t>
            </a:r>
            <a:r>
              <a:rPr kumimoji="1" lang="zh-CN" altLang="en-US"/>
              <a:t>，这个一方面是看系统主题，另一方面看应用自己的配置。管理这些东西其实还挺繁琐的，所以这些其实交给一个</a:t>
            </a:r>
            <a:r>
              <a:rPr kumimoji="1" lang="en-US" altLang="zh-CN"/>
              <a:t>window</a:t>
            </a:r>
            <a:r>
              <a:rPr kumimoji="1" lang="zh-CN" altLang="en-US"/>
              <a:t>来打理最好了，这个</a:t>
            </a:r>
            <a:r>
              <a:rPr kumimoji="1" lang="en-US" altLang="zh-CN"/>
              <a:t>window</a:t>
            </a:r>
            <a:r>
              <a:rPr kumimoji="1" lang="zh-CN" altLang="en-US"/>
              <a:t>是个抽象类，他的实现是一个叫</a:t>
            </a:r>
            <a:r>
              <a:rPr kumimoji="1" lang="en-US" altLang="zh-CN"/>
              <a:t>PhoneWindow</a:t>
            </a:r>
            <a:r>
              <a:rPr kumimoji="1" lang="zh-CN" altLang="en-US"/>
              <a:t>的类。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PhoneWindow</a:t>
            </a:r>
            <a:r>
              <a:rPr kumimoji="1" lang="zh-CN" altLang="en-US"/>
              <a:t>里有个</a:t>
            </a:r>
            <a:r>
              <a:rPr kumimoji="1" lang="en-US" altLang="zh-CN"/>
              <a:t>DecorView</a:t>
            </a:r>
            <a:r>
              <a:rPr kumimoji="1" lang="zh-CN" altLang="en-US"/>
              <a:t>，这个</a:t>
            </a:r>
            <a:r>
              <a:rPr kumimoji="1" lang="en-US" altLang="zh-CN"/>
              <a:t>DecorView</a:t>
            </a:r>
            <a:r>
              <a:rPr kumimoji="1" lang="zh-CN" altLang="en-US"/>
              <a:t>就是一个</a:t>
            </a:r>
            <a:r>
              <a:rPr kumimoji="1" lang="en-US" altLang="zh-CN"/>
              <a:t>FrameLayout</a:t>
            </a:r>
            <a:r>
              <a:rPr kumimoji="1" lang="zh-CN" altLang="en-US"/>
              <a:t>，可以看成是整个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</a:t>
            </a:r>
            <a:r>
              <a:rPr kumimoji="1" lang="en-US" altLang="zh-CN"/>
              <a:t>root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。咱们的</a:t>
            </a:r>
            <a:r>
              <a:rPr kumimoji="1" lang="en-US" altLang="zh-CN"/>
              <a:t>contentView</a:t>
            </a:r>
            <a:r>
              <a:rPr kumimoji="1" lang="zh-CN" altLang="en-US"/>
              <a:t>只是这个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其中的一部分。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DecorView</a:t>
            </a:r>
            <a:r>
              <a:rPr kumimoji="1" lang="zh-CN" altLang="en-US"/>
              <a:t>会对应一个</a:t>
            </a:r>
            <a:r>
              <a:rPr kumimoji="1" lang="en-US" altLang="zh-CN"/>
              <a:t>ViewRootImpl</a:t>
            </a:r>
            <a:r>
              <a:rPr kumimoji="1" lang="zh-CN" altLang="en-US"/>
              <a:t>对象，这个对象会负责整个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的绘制流程，事件分发，以及和</a:t>
            </a:r>
            <a:r>
              <a:rPr kumimoji="1" lang="en-US" altLang="zh-CN"/>
              <a:t>WMS</a:t>
            </a:r>
            <a:r>
              <a:rPr kumimoji="1" lang="zh-CN" altLang="en-US"/>
              <a:t>通信，非常重要。</a:t>
            </a:r>
            <a:r>
              <a:rPr kumimoji="1" lang="en-US" altLang="zh-CN"/>
              <a:t>ViewRootImpl</a:t>
            </a:r>
            <a:r>
              <a:rPr kumimoji="1" lang="zh-CN" altLang="en-US"/>
              <a:t>里面通过</a:t>
            </a:r>
            <a:r>
              <a:rPr kumimoji="1" lang="en-US" altLang="zh-CN"/>
              <a:t>IWindowSession</a:t>
            </a:r>
            <a:r>
              <a:rPr kumimoji="1" lang="zh-CN" altLang="en-US"/>
              <a:t>向</a:t>
            </a:r>
            <a:r>
              <a:rPr kumimoji="1" lang="en-US" altLang="zh-CN"/>
              <a:t>WMS</a:t>
            </a:r>
            <a:r>
              <a:rPr kumimoji="1" lang="zh-CN" altLang="en-US"/>
              <a:t>发起</a:t>
            </a:r>
            <a:r>
              <a:rPr kumimoji="1" lang="en-US" altLang="zh-CN"/>
              <a:t>binder</a:t>
            </a:r>
            <a:r>
              <a:rPr kumimoji="1" lang="zh-CN" altLang="en-US"/>
              <a:t>调用。而</a:t>
            </a:r>
            <a:r>
              <a:rPr kumimoji="1" lang="en-US" altLang="zh-CN"/>
              <a:t>WMS</a:t>
            </a:r>
            <a:r>
              <a:rPr kumimoji="1" lang="zh-CN" altLang="en-US"/>
              <a:t>里通过</a:t>
            </a:r>
            <a:r>
              <a:rPr kumimoji="1" lang="en-US" altLang="zh-CN"/>
              <a:t>IWindow</a:t>
            </a:r>
            <a:r>
              <a:rPr kumimoji="1" lang="zh-CN" altLang="en-US"/>
              <a:t>向应用端发起</a:t>
            </a:r>
            <a:r>
              <a:rPr kumimoji="1" lang="en-US" altLang="zh-CN"/>
              <a:t>binder</a:t>
            </a:r>
            <a:r>
              <a:rPr kumimoji="1" lang="zh-CN" altLang="en-US"/>
              <a:t>调用。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不过顺便要提一句，一个应用里可以有不止一个</a:t>
            </a:r>
            <a:r>
              <a:rPr kumimoji="1" lang="en-US" altLang="zh-CN"/>
              <a:t>Window</a:t>
            </a:r>
            <a:r>
              <a:rPr kumimoji="1" lang="zh-CN" altLang="en-US"/>
              <a:t>，比如咱们来看看</a:t>
            </a:r>
            <a:r>
              <a:rPr kumimoji="1" lang="en-US" altLang="zh-CN"/>
              <a:t>Dialog</a:t>
            </a:r>
            <a:r>
              <a:rPr kumimoji="1" lang="zh-CN" altLang="en-US"/>
              <a:t>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15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Dialog</a:t>
            </a:r>
            <a:r>
              <a:rPr kumimoji="1" lang="zh-CN" altLang="en-US"/>
              <a:t>的构造函数里就会创建一个</a:t>
            </a:r>
            <a:r>
              <a:rPr kumimoji="1" lang="en-US" altLang="zh-CN"/>
              <a:t>PhoneWindow</a:t>
            </a:r>
            <a:r>
              <a:rPr kumimoji="1" lang="zh-CN" altLang="en-US"/>
              <a:t>，他的</a:t>
            </a:r>
            <a:r>
              <a:rPr kumimoji="1" lang="en-US" altLang="zh-CN"/>
              <a:t>setContentView</a:t>
            </a:r>
            <a:r>
              <a:rPr kumimoji="1" lang="zh-CN" altLang="en-US"/>
              <a:t>也是调的</a:t>
            </a:r>
            <a:r>
              <a:rPr kumimoji="1" lang="en-US" altLang="zh-CN"/>
              <a:t>phoneWindow</a:t>
            </a:r>
            <a:r>
              <a:rPr kumimoji="1" lang="zh-CN" altLang="en-US"/>
              <a:t>的</a:t>
            </a:r>
            <a:r>
              <a:rPr kumimoji="1" lang="en-US" altLang="zh-CN"/>
              <a:t>setContentView</a:t>
            </a:r>
            <a:r>
              <a:rPr kumimoji="1" lang="zh-CN" altLang="en-US"/>
              <a:t>，所以也会创建一个</a:t>
            </a:r>
            <a:r>
              <a:rPr kumimoji="1" lang="en-US" altLang="zh-CN"/>
              <a:t>DecorView</a:t>
            </a:r>
            <a:r>
              <a:rPr kumimoji="1" lang="zh-CN" altLang="en-US"/>
              <a:t>，然后加载</a:t>
            </a:r>
            <a:r>
              <a:rPr kumimoji="1" lang="en-US" altLang="zh-CN"/>
              <a:t>contentView</a:t>
            </a:r>
            <a:r>
              <a:rPr kumimoji="1" lang="zh-CN" altLang="en-US"/>
              <a:t>的布局，添加到</a:t>
            </a:r>
            <a:r>
              <a:rPr kumimoji="1" lang="en-US" altLang="zh-CN"/>
              <a:t>DecorView</a:t>
            </a:r>
            <a:r>
              <a:rPr kumimoji="1" lang="zh-CN" altLang="en-US"/>
              <a:t>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Dialog</a:t>
            </a:r>
            <a:r>
              <a:rPr kumimoji="1" lang="zh-CN" altLang="en-US"/>
              <a:t>在</a:t>
            </a:r>
            <a:r>
              <a:rPr kumimoji="1" lang="en-US" altLang="zh-CN"/>
              <a:t>show</a:t>
            </a:r>
            <a:r>
              <a:rPr kumimoji="1" lang="zh-CN" altLang="en-US"/>
              <a:t>的时候呢，跟</a:t>
            </a:r>
            <a:r>
              <a:rPr kumimoji="1" lang="en-US" altLang="zh-CN"/>
              <a:t>Activity</a:t>
            </a:r>
            <a:r>
              <a:rPr kumimoji="1" lang="zh-CN" altLang="en-US"/>
              <a:t>一样，会调</a:t>
            </a:r>
            <a:r>
              <a:rPr kumimoji="1" lang="en-US" altLang="zh-CN"/>
              <a:t>windowManager</a:t>
            </a:r>
            <a:r>
              <a:rPr kumimoji="1" lang="zh-CN" altLang="en-US"/>
              <a:t>的</a:t>
            </a:r>
            <a:r>
              <a:rPr kumimoji="1" lang="en-US" altLang="zh-CN"/>
              <a:t>addView</a:t>
            </a:r>
            <a:r>
              <a:rPr kumimoji="1" lang="zh-CN" altLang="en-US"/>
              <a:t>函数，里面也会创建一个</a:t>
            </a:r>
            <a:r>
              <a:rPr kumimoji="1" lang="en-US" altLang="zh-CN"/>
              <a:t>ViewRootImpl</a:t>
            </a:r>
            <a:r>
              <a:rPr kumimoji="1" lang="zh-CN" altLang="en-US"/>
              <a:t>对象，会向</a:t>
            </a:r>
            <a:r>
              <a:rPr kumimoji="1" lang="en-US" altLang="zh-CN"/>
              <a:t>WMS</a:t>
            </a:r>
            <a:r>
              <a:rPr kumimoji="1" lang="zh-CN" altLang="en-US"/>
              <a:t>注册一个</a:t>
            </a:r>
            <a:r>
              <a:rPr kumimoji="1" lang="en-US" altLang="zh-CN"/>
              <a:t>window</a:t>
            </a:r>
            <a:r>
              <a:rPr kumimoji="1" lang="zh-CN" altLang="en-US"/>
              <a:t>，单独申请一块</a:t>
            </a:r>
            <a:r>
              <a:rPr kumimoji="1" lang="en-US" altLang="zh-CN"/>
              <a:t>surface</a:t>
            </a:r>
            <a:r>
              <a:rPr kumimoji="1" lang="zh-CN" altLang="en-US"/>
              <a:t>。而且他的绘制流程和</a:t>
            </a:r>
            <a:r>
              <a:rPr kumimoji="1" lang="en-US" altLang="zh-CN"/>
              <a:t>Activity</a:t>
            </a:r>
            <a:r>
              <a:rPr kumimoji="1" lang="zh-CN" altLang="en-US"/>
              <a:t>的是相互隔离的。两个</a:t>
            </a:r>
            <a:r>
              <a:rPr kumimoji="1" lang="en-US" altLang="zh-CN"/>
              <a:t>surface</a:t>
            </a:r>
            <a:r>
              <a:rPr kumimoji="1" lang="zh-CN" altLang="en-US"/>
              <a:t>上分别绘制好之后交给</a:t>
            </a:r>
            <a:r>
              <a:rPr kumimoji="1" lang="en-US" altLang="zh-CN"/>
              <a:t>SurfaceFlinger</a:t>
            </a:r>
            <a:r>
              <a:rPr kumimoji="1" lang="zh-CN" altLang="en-US"/>
              <a:t>去合成显示出来。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咱们再来看看</a:t>
            </a:r>
            <a:r>
              <a:rPr kumimoji="1" lang="en-US" altLang="zh-CN"/>
              <a:t>popupWindow</a:t>
            </a:r>
            <a:r>
              <a:rPr kumimoji="1" lang="zh-CN" altLang="en-US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E845-FE26-B645-B860-E681CFD4802E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7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10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92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9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8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75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69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2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89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8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8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4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4F83-C89A-5E4D-A737-9A8FE73A795B}" type="datetimeFigureOut">
              <a:t>2019/3/31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ED75-911C-7449-BF49-5286E6C57F5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3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AE079-C9E0-344E-BC20-86A64266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11063"/>
            <a:ext cx="6858000" cy="721376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的显示原理</a:t>
            </a:r>
          </a:p>
        </p:txBody>
      </p:sp>
    </p:spTree>
    <p:extLst>
      <p:ext uri="{BB962C8B-B14F-4D97-AF65-F5344CB8AC3E}">
        <p14:creationId xmlns:p14="http://schemas.microsoft.com/office/powerpoint/2010/main" val="278913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4F804B-5F77-8A4D-BAAF-FA9B6D682E1C}"/>
              </a:ext>
            </a:extLst>
          </p:cNvPr>
          <p:cNvSpPr/>
          <p:nvPr/>
        </p:nvSpPr>
        <p:spPr>
          <a:xfrm>
            <a:off x="341453" y="263426"/>
            <a:ext cx="8461094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PopupWindow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contentView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height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(contentView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mContext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contentView.getContext()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mWindowManager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.getSystemService(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WINDOW_SERVICE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setContentView(contentView)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EF50FD-303F-7E40-9E5B-622406C5C8E7}"/>
              </a:ext>
            </a:extLst>
          </p:cNvPr>
          <p:cNvSpPr/>
          <p:nvPr/>
        </p:nvSpPr>
        <p:spPr>
          <a:xfrm>
            <a:off x="341453" y="3402746"/>
            <a:ext cx="8461094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setContentView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contentView)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mContentView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contentView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9333E3B-93DD-974D-BFBE-D31CB468EBDF}"/>
              </a:ext>
            </a:extLst>
          </p:cNvPr>
          <p:cNvCxnSpPr/>
          <p:nvPr/>
        </p:nvCxnSpPr>
        <p:spPr>
          <a:xfrm>
            <a:off x="1713053" y="1956122"/>
            <a:ext cx="601884" cy="144662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5883CD-4BE5-6F4E-8057-527297B03484}"/>
              </a:ext>
            </a:extLst>
          </p:cNvPr>
          <p:cNvSpPr/>
          <p:nvPr/>
        </p:nvSpPr>
        <p:spPr>
          <a:xfrm>
            <a:off x="601884" y="3180112"/>
            <a:ext cx="7940233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invokePopup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(WindowManager.LayoutParams p)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mWindowManager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.addView(decorView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E31E2-1F93-ED41-AFE3-C501CA792B37}"/>
              </a:ext>
            </a:extLst>
          </p:cNvPr>
          <p:cNvSpPr/>
          <p:nvPr/>
        </p:nvSpPr>
        <p:spPr>
          <a:xfrm>
            <a:off x="601884" y="338296"/>
            <a:ext cx="7940233" cy="1754326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showAtLocation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gravity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y)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preparePopup(p)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invokePopup(p)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5F397F4-55C6-524A-B81B-6C2C2340A8A2}"/>
              </a:ext>
            </a:extLst>
          </p:cNvPr>
          <p:cNvCxnSpPr/>
          <p:nvPr/>
        </p:nvCxnSpPr>
        <p:spPr>
          <a:xfrm>
            <a:off x="1701478" y="1747777"/>
            <a:ext cx="729206" cy="134266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3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1017-42CF-034D-B177-23C5CA00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68C73-4BB6-5746-A2D8-F0373625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windowManager.addView(rootView)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对象负责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ViewTree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的绘制以及和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负责管理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z-order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及位置尺寸 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应用向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并在上面绘制然后提交给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</a:t>
            </a:r>
          </a:p>
        </p:txBody>
      </p:sp>
    </p:spTree>
    <p:extLst>
      <p:ext uri="{BB962C8B-B14F-4D97-AF65-F5344CB8AC3E}">
        <p14:creationId xmlns:p14="http://schemas.microsoft.com/office/powerpoint/2010/main" val="30154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CC28B35-D8A7-CB4A-B4FD-A48862452384}"/>
              </a:ext>
            </a:extLst>
          </p:cNvPr>
          <p:cNvSpPr/>
          <p:nvPr/>
        </p:nvSpPr>
        <p:spPr>
          <a:xfrm>
            <a:off x="3686400" y="522790"/>
            <a:ext cx="1771200" cy="158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D9A852-C2A9-BC4E-83C2-F6A146E5EF3C}"/>
              </a:ext>
            </a:extLst>
          </p:cNvPr>
          <p:cNvSpPr/>
          <p:nvPr/>
        </p:nvSpPr>
        <p:spPr>
          <a:xfrm>
            <a:off x="1104900" y="2754774"/>
            <a:ext cx="1771200" cy="158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9A950A-828F-D348-AAC1-98385C7E0F07}"/>
              </a:ext>
            </a:extLst>
          </p:cNvPr>
          <p:cNvSpPr/>
          <p:nvPr/>
        </p:nvSpPr>
        <p:spPr>
          <a:xfrm>
            <a:off x="6269139" y="2754774"/>
            <a:ext cx="1769961" cy="158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91B848A9-8337-0841-ADEB-60D483168AA6}"/>
              </a:ext>
            </a:extLst>
          </p:cNvPr>
          <p:cNvCxnSpPr/>
          <p:nvPr/>
        </p:nvCxnSpPr>
        <p:spPr>
          <a:xfrm flipV="1">
            <a:off x="1342663" y="879676"/>
            <a:ext cx="2343737" cy="1875098"/>
          </a:xfrm>
          <a:prstGeom prst="bentConnector3">
            <a:avLst>
              <a:gd name="adj1" fmla="val 12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AC00A9B-99BA-964D-911C-5D636A87F40C}"/>
              </a:ext>
            </a:extLst>
          </p:cNvPr>
          <p:cNvSpPr txBox="1"/>
          <p:nvPr/>
        </p:nvSpPr>
        <p:spPr>
          <a:xfrm>
            <a:off x="1585734" y="497709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6A419C61-4F6D-9549-8950-73D2FA5D6172}"/>
              </a:ext>
            </a:extLst>
          </p:cNvPr>
          <p:cNvCxnSpPr/>
          <p:nvPr/>
        </p:nvCxnSpPr>
        <p:spPr>
          <a:xfrm>
            <a:off x="5457600" y="867041"/>
            <a:ext cx="2390035" cy="1887733"/>
          </a:xfrm>
          <a:prstGeom prst="bentConnector3">
            <a:avLst>
              <a:gd name="adj1" fmla="val 99882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A955C3A-08CF-FA4A-84D7-3979F00F6E98}"/>
              </a:ext>
            </a:extLst>
          </p:cNvPr>
          <p:cNvSpPr txBox="1"/>
          <p:nvPr/>
        </p:nvSpPr>
        <p:spPr>
          <a:xfrm>
            <a:off x="6021103" y="489031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1CB54CEB-CA40-6648-9F92-4C5F77A533D1}"/>
              </a:ext>
            </a:extLst>
          </p:cNvPr>
          <p:cNvCxnSpPr/>
          <p:nvPr/>
        </p:nvCxnSpPr>
        <p:spPr>
          <a:xfrm rot="10800000">
            <a:off x="5457601" y="1655180"/>
            <a:ext cx="1406187" cy="1099594"/>
          </a:xfrm>
          <a:prstGeom prst="bentConnector3">
            <a:avLst>
              <a:gd name="adj1" fmla="val -1857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EB8FAD1-25C7-E143-84B4-28B5074B9C36}"/>
              </a:ext>
            </a:extLst>
          </p:cNvPr>
          <p:cNvSpPr txBox="1"/>
          <p:nvPr/>
        </p:nvSpPr>
        <p:spPr>
          <a:xfrm>
            <a:off x="5717894" y="127321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848EE9D-57F8-D44F-B9A1-C13ED2F8F687}"/>
              </a:ext>
            </a:extLst>
          </p:cNvPr>
          <p:cNvCxnSpPr/>
          <p:nvPr/>
        </p:nvCxnSpPr>
        <p:spPr>
          <a:xfrm rot="10800000" flipV="1">
            <a:off x="2308016" y="1642544"/>
            <a:ext cx="1378385" cy="1112229"/>
          </a:xfrm>
          <a:prstGeom prst="bentConnector3">
            <a:avLst>
              <a:gd name="adj1" fmla="val 1003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22C7595-7DEA-1049-9118-B71A3E21C41A}"/>
              </a:ext>
            </a:extLst>
          </p:cNvPr>
          <p:cNvSpPr txBox="1"/>
          <p:nvPr/>
        </p:nvSpPr>
        <p:spPr>
          <a:xfrm>
            <a:off x="2523282" y="126164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E3AF2D7-31AB-4B45-830A-538AE68D1C60}"/>
              </a:ext>
            </a:extLst>
          </p:cNvPr>
          <p:cNvCxnSpPr/>
          <p:nvPr/>
        </p:nvCxnSpPr>
        <p:spPr>
          <a:xfrm>
            <a:off x="3026575" y="3067291"/>
            <a:ext cx="31450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4381694-1E29-5447-A7A7-68E3126C84F3}"/>
              </a:ext>
            </a:extLst>
          </p:cNvPr>
          <p:cNvSpPr txBox="1"/>
          <p:nvPr/>
        </p:nvSpPr>
        <p:spPr>
          <a:xfrm>
            <a:off x="3646025" y="268532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dequeueBuffer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FBCFA7F-5578-244F-8F1F-A13CA943F9A6}"/>
              </a:ext>
            </a:extLst>
          </p:cNvPr>
          <p:cNvCxnSpPr/>
          <p:nvPr/>
        </p:nvCxnSpPr>
        <p:spPr>
          <a:xfrm>
            <a:off x="3016930" y="3995196"/>
            <a:ext cx="31450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0A71041-8860-0441-B046-5254926FEBED}"/>
              </a:ext>
            </a:extLst>
          </p:cNvPr>
          <p:cNvSpPr txBox="1"/>
          <p:nvPr/>
        </p:nvSpPr>
        <p:spPr>
          <a:xfrm>
            <a:off x="3636380" y="361323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queueBuffer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2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15" grpId="0"/>
      <p:bldP spid="19" grpId="0"/>
      <p:bldP spid="23" grpId="0"/>
      <p:bldP spid="27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6F133-C08A-4B48-A6B5-CD7BCEA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的显示原理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4A044-B2B2-704C-8A0F-32BF7FEE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PhoneWindow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是什么，怎么创建的？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setContentView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DecorView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是什么？有什么作用？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的显示原理是什么？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F36A2-EFA4-A94E-907A-13E07917B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93" y="2895358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AF23B1-0E97-D149-BBC5-0421E4E6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93" y="2175799"/>
            <a:ext cx="533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2F09EB-8D74-7542-8358-5A96E6AB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93" y="3614917"/>
            <a:ext cx="53340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AF296A-0EAD-7B48-B546-901AAE53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93" y="146991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A233C-D592-634E-B8C1-176AA707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654E9-A3FD-9549-8A2B-B9CF9B9E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的关系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Window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有哪些类型？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的作用及工作原理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显示及绘制机制</a:t>
            </a:r>
          </a:p>
        </p:txBody>
      </p:sp>
    </p:spTree>
    <p:extLst>
      <p:ext uri="{BB962C8B-B14F-4D97-AF65-F5344CB8AC3E}">
        <p14:creationId xmlns:p14="http://schemas.microsoft.com/office/powerpoint/2010/main" val="19318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AEE49A-5E0C-2547-A30F-184A4228E20A}"/>
              </a:ext>
            </a:extLst>
          </p:cNvPr>
          <p:cNvSpPr/>
          <p:nvPr/>
        </p:nvSpPr>
        <p:spPr>
          <a:xfrm>
            <a:off x="1310268" y="444442"/>
            <a:ext cx="6523463" cy="170540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setContentView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layoutResID)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getWindow().setContentView(layoutResID)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255D6-1A8C-AE41-A451-1C8A75041C3D}"/>
              </a:ext>
            </a:extLst>
          </p:cNvPr>
          <p:cNvSpPr/>
          <p:nvPr/>
        </p:nvSpPr>
        <p:spPr>
          <a:xfrm>
            <a:off x="337995" y="2571750"/>
            <a:ext cx="4604395" cy="212090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PhoneWindow(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FDF8A-806E-384B-8621-0137AAF14DD8}"/>
              </a:ext>
            </a:extLst>
          </p:cNvPr>
          <p:cNvSpPr txBox="1"/>
          <p:nvPr/>
        </p:nvSpPr>
        <p:spPr>
          <a:xfrm>
            <a:off x="5621266" y="2571750"/>
            <a:ext cx="2656496" cy="212090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上下文</a:t>
            </a:r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</a:p>
        </p:txBody>
      </p:sp>
    </p:spTree>
    <p:extLst>
      <p:ext uri="{BB962C8B-B14F-4D97-AF65-F5344CB8AC3E}">
        <p14:creationId xmlns:p14="http://schemas.microsoft.com/office/powerpoint/2010/main" val="6472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B3F30D-E430-8F4E-A40A-E9AFC3B9C4EE}"/>
              </a:ext>
            </a:extLst>
          </p:cNvPr>
          <p:cNvSpPr/>
          <p:nvPr/>
        </p:nvSpPr>
        <p:spPr>
          <a:xfrm>
            <a:off x="1103972" y="263208"/>
            <a:ext cx="6936059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setContentView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layoutResID) {</a:t>
            </a:r>
            <a:br>
              <a:rPr lang="en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mContentParent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installDecor()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mLayoutInflater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.inflate(layoutResID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mContentParent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538B3C-80A0-4042-B7FA-B49437B79E3D}"/>
              </a:ext>
            </a:extLst>
          </p:cNvPr>
          <p:cNvSpPr/>
          <p:nvPr/>
        </p:nvSpPr>
        <p:spPr>
          <a:xfrm>
            <a:off x="1103972" y="2649807"/>
            <a:ext cx="6936059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installDecor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DecorView(getContext())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 in =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mLayoutInflater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.inflate(layoutResource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.addView(in)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mContentParent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findViewById(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ID_ANDROID_CONTENT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25748C-2579-7F46-9B04-20B98D638435}"/>
              </a:ext>
            </a:extLst>
          </p:cNvPr>
          <p:cNvCxnSpPr/>
          <p:nvPr/>
        </p:nvCxnSpPr>
        <p:spPr>
          <a:xfrm>
            <a:off x="2475572" y="1193181"/>
            <a:ext cx="557561" cy="145662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9457464-16CD-B448-A528-AA7BE804818A}"/>
              </a:ext>
            </a:extLst>
          </p:cNvPr>
          <p:cNvSpPr txBox="1"/>
          <p:nvPr/>
        </p:nvSpPr>
        <p:spPr>
          <a:xfrm>
            <a:off x="4305781" y="2441990"/>
            <a:ext cx="161653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FrameLayout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68C6DB-4CD5-D34F-ACCA-9BFDB4A3FE98}"/>
              </a:ext>
            </a:extLst>
          </p:cNvPr>
          <p:cNvCxnSpPr/>
          <p:nvPr/>
        </p:nvCxnSpPr>
        <p:spPr>
          <a:xfrm flipV="1">
            <a:off x="4305781" y="2834472"/>
            <a:ext cx="115748" cy="17494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AE1062-F571-5A4C-99D1-99F90D2BF566}"/>
              </a:ext>
            </a:extLst>
          </p:cNvPr>
          <p:cNvSpPr/>
          <p:nvPr/>
        </p:nvSpPr>
        <p:spPr>
          <a:xfrm>
            <a:off x="278782" y="448093"/>
            <a:ext cx="8586439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handleResumeActivity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token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ActivityClientRecord r = performResumeActivity(token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a = r.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!a.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mFinished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r.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.getWindow()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 decor = r.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.getDecorView()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decor.setVisibility(View.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INVISIBLE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ViewManager wm = a.getWindowManager()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decor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wm.addView(decor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r.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.makeVisible()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C4DC69-1824-0646-B827-AD0D7100E9A6}"/>
              </a:ext>
            </a:extLst>
          </p:cNvPr>
          <p:cNvSpPr/>
          <p:nvPr/>
        </p:nvSpPr>
        <p:spPr>
          <a:xfrm>
            <a:off x="3639104" y="4337228"/>
            <a:ext cx="394107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mDecor.setVisibility(View.VISIBLE);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22924-0F81-B447-A7AC-84EF925A2DF7}"/>
              </a:ext>
            </a:extLst>
          </p:cNvPr>
          <p:cNvCxnSpPr>
            <a:cxnSpLocks/>
          </p:cNvCxnSpPr>
          <p:nvPr/>
        </p:nvCxnSpPr>
        <p:spPr>
          <a:xfrm>
            <a:off x="3189249" y="4226313"/>
            <a:ext cx="427552" cy="1109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856B9-6981-9A42-955C-9058ABBA0899}"/>
              </a:ext>
            </a:extLst>
          </p:cNvPr>
          <p:cNvSpPr/>
          <p:nvPr/>
        </p:nvSpPr>
        <p:spPr>
          <a:xfrm>
            <a:off x="970156" y="238512"/>
            <a:ext cx="7203689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addView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view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ViewGroup.LayoutParams params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ViewRootImpl root 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ViewRootImpl(view.getContext()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root.setView(view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wparams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panelParentView)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4199F1-7D7B-B147-A497-9D8111CCC7DD}"/>
              </a:ext>
            </a:extLst>
          </p:cNvPr>
          <p:cNvSpPr/>
          <p:nvPr/>
        </p:nvSpPr>
        <p:spPr>
          <a:xfrm>
            <a:off x="236362" y="1852973"/>
            <a:ext cx="5840348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setView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view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mView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r>
              <a:rPr lang="zh-CN" altLang="en-US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mView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view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requestLayout()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.addToDisplay(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1FF585C6-EB16-B246-ACB8-10B24795BB00}"/>
              </a:ext>
            </a:extLst>
          </p:cNvPr>
          <p:cNvCxnSpPr/>
          <p:nvPr/>
        </p:nvCxnSpPr>
        <p:spPr>
          <a:xfrm>
            <a:off x="2196791" y="1063880"/>
            <a:ext cx="535259" cy="7890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B65AFA2-AC66-9D42-924F-08FC6FA9273F}"/>
              </a:ext>
            </a:extLst>
          </p:cNvPr>
          <p:cNvSpPr txBox="1"/>
          <p:nvPr/>
        </p:nvSpPr>
        <p:spPr>
          <a:xfrm>
            <a:off x="6273479" y="1852973"/>
            <a:ext cx="2328907" cy="170540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performMeasure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performLayout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performDraw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366287F-D657-0048-BB2D-652F936B7CF0}"/>
              </a:ext>
            </a:extLst>
          </p:cNvPr>
          <p:cNvCxnSpPr/>
          <p:nvPr/>
        </p:nvCxnSpPr>
        <p:spPr>
          <a:xfrm flipV="1">
            <a:off x="2732050" y="2442254"/>
            <a:ext cx="3460406" cy="4166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D4D4573-C044-3948-9270-F9FCD539A375}"/>
              </a:ext>
            </a:extLst>
          </p:cNvPr>
          <p:cNvSpPr txBox="1"/>
          <p:nvPr/>
        </p:nvSpPr>
        <p:spPr>
          <a:xfrm rot="21152796">
            <a:off x="3935392" y="2243742"/>
            <a:ext cx="21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performTraversals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F2EE5F-DAD6-154A-803F-303550828206}"/>
              </a:ext>
            </a:extLst>
          </p:cNvPr>
          <p:cNvSpPr/>
          <p:nvPr/>
        </p:nvSpPr>
        <p:spPr>
          <a:xfrm>
            <a:off x="1233712" y="4258476"/>
            <a:ext cx="7564975" cy="646331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IWindowManager windowManager =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getWindowManagerService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sWindowSession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windowManager.openSession(…)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1B0F187-6260-824D-8BDC-CEAFD469BAFC}"/>
              </a:ext>
            </a:extLst>
          </p:cNvPr>
          <p:cNvCxnSpPr>
            <a:cxnSpLocks/>
          </p:cNvCxnSpPr>
          <p:nvPr/>
        </p:nvCxnSpPr>
        <p:spPr>
          <a:xfrm>
            <a:off x="2025570" y="3558376"/>
            <a:ext cx="171221" cy="111423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1265F4-6711-DA4D-95C7-EB6756ACC271}"/>
              </a:ext>
            </a:extLst>
          </p:cNvPr>
          <p:cNvSpPr/>
          <p:nvPr/>
        </p:nvSpPr>
        <p:spPr>
          <a:xfrm>
            <a:off x="1935866" y="385061"/>
            <a:ext cx="5272268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.addToDisplay(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00E82-D953-8345-92CF-14388B8BCAD1}"/>
              </a:ext>
            </a:extLst>
          </p:cNvPr>
          <p:cNvSpPr/>
          <p:nvPr/>
        </p:nvSpPr>
        <p:spPr>
          <a:xfrm>
            <a:off x="1935866" y="1349409"/>
            <a:ext cx="5272268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IWindow.Stub {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2538436-819D-FA4F-B051-F6F15AC3E457}"/>
              </a:ext>
            </a:extLst>
          </p:cNvPr>
          <p:cNvCxnSpPr>
            <a:cxnSpLocks/>
          </p:cNvCxnSpPr>
          <p:nvPr/>
        </p:nvCxnSpPr>
        <p:spPr>
          <a:xfrm flipH="1">
            <a:off x="3426106" y="754393"/>
            <a:ext cx="2720051" cy="5950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283538-1DB0-2042-8243-9FE28D4BA89D}"/>
              </a:ext>
            </a:extLst>
          </p:cNvPr>
          <p:cNvGrpSpPr/>
          <p:nvPr/>
        </p:nvGrpSpPr>
        <p:grpSpPr>
          <a:xfrm>
            <a:off x="833378" y="2326511"/>
            <a:ext cx="6251671" cy="1705403"/>
            <a:chOff x="833378" y="2326511"/>
            <a:chExt cx="6251671" cy="170540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4C479C3-2FFB-CA40-A1B5-A1CA2096637E}"/>
                </a:ext>
              </a:extLst>
            </p:cNvPr>
            <p:cNvSpPr txBox="1"/>
            <p:nvPr/>
          </p:nvSpPr>
          <p:spPr>
            <a:xfrm>
              <a:off x="2974693" y="2326511"/>
              <a:ext cx="4110356" cy="1705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itchFamily="2" charset="2"/>
                <a:buChar char="u"/>
              </a:pP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分配</a:t>
              </a:r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surface</a:t>
              </a:r>
            </a:p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itchFamily="2" charset="2"/>
                <a:buChar char="u"/>
              </a:pP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掌管</a:t>
              </a:r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surface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显示顺序及位置尺寸等</a:t>
              </a:r>
              <a:endPara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itchFamily="2" charset="2"/>
                <a:buChar char="u"/>
              </a:pP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控制窗口动画</a:t>
              </a:r>
              <a:endPara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itchFamily="2" charset="2"/>
                <a:buChar char="u"/>
              </a:pP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输入事件分发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048BD78-161F-5646-8E99-08EBC5E7AF2C}"/>
                </a:ext>
              </a:extLst>
            </p:cNvPr>
            <p:cNvSpPr txBox="1"/>
            <p:nvPr/>
          </p:nvSpPr>
          <p:spPr>
            <a:xfrm>
              <a:off x="833378" y="3052421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WMS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主要作用</a:t>
              </a: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43C7C9FB-5EE5-B54D-AE17-E4097F5EACAD}"/>
                </a:ext>
              </a:extLst>
            </p:cNvPr>
            <p:cNvSpPr/>
            <p:nvPr/>
          </p:nvSpPr>
          <p:spPr>
            <a:xfrm>
              <a:off x="2536088" y="2571750"/>
              <a:ext cx="438606" cy="1328918"/>
            </a:xfrm>
            <a:prstGeom prst="leftBrac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83DD84-1F83-F341-BD83-F21313FB0F92}"/>
              </a:ext>
            </a:extLst>
          </p:cNvPr>
          <p:cNvSpPr/>
          <p:nvPr/>
        </p:nvSpPr>
        <p:spPr>
          <a:xfrm>
            <a:off x="724194" y="867041"/>
            <a:ext cx="3088888" cy="398374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6A348F-A6E0-F44F-BDB1-D83BB7491D40}"/>
              </a:ext>
            </a:extLst>
          </p:cNvPr>
          <p:cNvSpPr txBox="1"/>
          <p:nvPr/>
        </p:nvSpPr>
        <p:spPr>
          <a:xfrm>
            <a:off x="716088" y="497709"/>
            <a:ext cx="30996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C157F5-CB53-914D-BD66-0AF60AF86569}"/>
              </a:ext>
            </a:extLst>
          </p:cNvPr>
          <p:cNvSpPr/>
          <p:nvPr/>
        </p:nvSpPr>
        <p:spPr>
          <a:xfrm>
            <a:off x="844952" y="1030147"/>
            <a:ext cx="2847372" cy="369232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372998-6259-6748-9920-B2E75CF24CEF}"/>
              </a:ext>
            </a:extLst>
          </p:cNvPr>
          <p:cNvSpPr txBox="1"/>
          <p:nvPr/>
        </p:nvSpPr>
        <p:spPr>
          <a:xfrm>
            <a:off x="868098" y="104172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PhoneWindow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2D52BD-AEB8-5E44-986A-77D84B472DA1}"/>
              </a:ext>
            </a:extLst>
          </p:cNvPr>
          <p:cNvSpPr/>
          <p:nvPr/>
        </p:nvSpPr>
        <p:spPr>
          <a:xfrm>
            <a:off x="1041723" y="1411053"/>
            <a:ext cx="2476982" cy="316094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B4C7A-EBD5-574F-BCB1-C13ECE42050B}"/>
              </a:ext>
            </a:extLst>
          </p:cNvPr>
          <p:cNvSpPr txBox="1"/>
          <p:nvPr/>
        </p:nvSpPr>
        <p:spPr>
          <a:xfrm>
            <a:off x="1064335" y="143366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DecorView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9B091-FE58-A24A-B0B0-517FE29ECDAC}"/>
              </a:ext>
            </a:extLst>
          </p:cNvPr>
          <p:cNvSpPr/>
          <p:nvPr/>
        </p:nvSpPr>
        <p:spPr>
          <a:xfrm>
            <a:off x="1229503" y="1886674"/>
            <a:ext cx="2138731" cy="245383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C06901-524A-FF4D-BCF4-7932595204C0}"/>
              </a:ext>
            </a:extLst>
          </p:cNvPr>
          <p:cNvSpPr txBox="1"/>
          <p:nvPr/>
        </p:nvSpPr>
        <p:spPr>
          <a:xfrm>
            <a:off x="1250065" y="1909822"/>
            <a:ext cx="160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ContentView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E61866-921E-3A42-AC23-4776E43EDACC}"/>
              </a:ext>
            </a:extLst>
          </p:cNvPr>
          <p:cNvSpPr/>
          <p:nvPr/>
        </p:nvSpPr>
        <p:spPr>
          <a:xfrm>
            <a:off x="4166880" y="1433667"/>
            <a:ext cx="1724628" cy="2536450"/>
          </a:xfrm>
          <a:prstGeom prst="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801CCF-6F94-5241-A436-D54AF2BA45C1}"/>
              </a:ext>
            </a:extLst>
          </p:cNvPr>
          <p:cNvCxnSpPr>
            <a:cxnSpLocks/>
          </p:cNvCxnSpPr>
          <p:nvPr/>
        </p:nvCxnSpPr>
        <p:spPr>
          <a:xfrm>
            <a:off x="3252484" y="1585732"/>
            <a:ext cx="81023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6C77DE-FE7A-7142-8750-E5F7A4400A22}"/>
              </a:ext>
            </a:extLst>
          </p:cNvPr>
          <p:cNvSpPr/>
          <p:nvPr/>
        </p:nvSpPr>
        <p:spPr>
          <a:xfrm>
            <a:off x="6635492" y="1433667"/>
            <a:ext cx="1724628" cy="2536450"/>
          </a:xfrm>
          <a:prstGeom prst="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22BA2EC-39EF-5947-99B8-FFE4B85252D6}"/>
              </a:ext>
            </a:extLst>
          </p:cNvPr>
          <p:cNvCxnSpPr/>
          <p:nvPr/>
        </p:nvCxnSpPr>
        <p:spPr>
          <a:xfrm>
            <a:off x="5972534" y="2279153"/>
            <a:ext cx="61665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02E4E40-288E-8240-8E37-4397E6FEA4B6}"/>
              </a:ext>
            </a:extLst>
          </p:cNvPr>
          <p:cNvCxnSpPr>
            <a:cxnSpLocks/>
          </p:cNvCxnSpPr>
          <p:nvPr/>
        </p:nvCxnSpPr>
        <p:spPr>
          <a:xfrm flipH="1">
            <a:off x="5962234" y="2968109"/>
            <a:ext cx="6269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2DC6A4F-FB1E-7D41-AD8A-9F69B5024BB7}"/>
              </a:ext>
            </a:extLst>
          </p:cNvPr>
          <p:cNvSpPr txBox="1"/>
          <p:nvPr/>
        </p:nvSpPr>
        <p:spPr>
          <a:xfrm>
            <a:off x="4154029" y="1447892"/>
            <a:ext cx="17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3A0B0B-EAF0-9A4B-83A1-BF0CC279B199}"/>
              </a:ext>
            </a:extLst>
          </p:cNvPr>
          <p:cNvSpPr txBox="1"/>
          <p:nvPr/>
        </p:nvSpPr>
        <p:spPr>
          <a:xfrm>
            <a:off x="4161735" y="2105531"/>
            <a:ext cx="1724628" cy="3231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5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IWindowSession</a:t>
            </a:r>
            <a:endParaRPr kumimoji="1" lang="zh-CN" altLang="en-US" sz="15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4C61C0-DECD-AE4E-A286-5BA4D4A54846}"/>
              </a:ext>
            </a:extLst>
          </p:cNvPr>
          <p:cNvSpPr txBox="1"/>
          <p:nvPr/>
        </p:nvSpPr>
        <p:spPr>
          <a:xfrm>
            <a:off x="6635491" y="2783443"/>
            <a:ext cx="1003801" cy="3231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5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</a:t>
            </a:r>
            <a:endParaRPr kumimoji="1" lang="zh-CN" altLang="en-US" sz="15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5CD352-52E6-B446-AC6B-7269C9D1D03D}"/>
              </a:ext>
            </a:extLst>
          </p:cNvPr>
          <p:cNvSpPr txBox="1"/>
          <p:nvPr/>
        </p:nvSpPr>
        <p:spPr>
          <a:xfrm>
            <a:off x="6630347" y="14478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7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20" grpId="0" animBg="1"/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D8EDAA-1470-1A41-9DA6-9D7A4E4AC8A9}"/>
              </a:ext>
            </a:extLst>
          </p:cNvPr>
          <p:cNvSpPr/>
          <p:nvPr/>
        </p:nvSpPr>
        <p:spPr>
          <a:xfrm>
            <a:off x="144684" y="236574"/>
            <a:ext cx="8854632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Dialog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mWindowManager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context.getSystemService(Context.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WINDOW_SERVICE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PhoneWindow(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4B5D7B-E46B-4041-80AD-73A6071A6C6D}"/>
              </a:ext>
            </a:extLst>
          </p:cNvPr>
          <p:cNvSpPr/>
          <p:nvPr/>
        </p:nvSpPr>
        <p:spPr>
          <a:xfrm>
            <a:off x="144684" y="1971586"/>
            <a:ext cx="8854632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setContentView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layoutResID)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.setContentView(layoutResID)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B54077-FC8C-E94B-90E6-945C68829389}"/>
              </a:ext>
            </a:extLst>
          </p:cNvPr>
          <p:cNvSpPr/>
          <p:nvPr/>
        </p:nvSpPr>
        <p:spPr>
          <a:xfrm>
            <a:off x="144684" y="3152600"/>
            <a:ext cx="8854632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mDecor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.getDecorView()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mWindowManager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.addView(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mDecor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7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2342</Words>
  <Application>Microsoft Macintosh PowerPoint</Application>
  <PresentationFormat>全屏显示(16:9)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说说Activity的显示原理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说说Activity的显示原理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说说Activity的显示原理</dc:title>
  <dc:creator>Microsoft Office User</dc:creator>
  <cp:lastModifiedBy>Microsoft Office User</cp:lastModifiedBy>
  <cp:revision>231</cp:revision>
  <dcterms:created xsi:type="dcterms:W3CDTF">2019-03-08T06:54:27Z</dcterms:created>
  <dcterms:modified xsi:type="dcterms:W3CDTF">2019-03-30T23:19:53Z</dcterms:modified>
</cp:coreProperties>
</file>