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094"/>
  </p:normalViewPr>
  <p:slideViewPr>
    <p:cSldViewPr snapToGrid="0" snapToObjects="1">
      <p:cViewPr varScale="1">
        <p:scale>
          <a:sx n="129" d="100"/>
          <a:sy n="12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50A79-886C-F24B-87BD-01B8C50FA973}" type="datetimeFigureOut">
              <a:t>2019/3/17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F7AA-A7BE-DB4B-BBF8-F51A3A24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先看几个相关问题，大家可以想一想。等这节课完了呢，大家应该都有答案了。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54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继续看</a:t>
            </a:r>
            <a:r>
              <a:rPr kumimoji="1" lang="en-US" altLang="zh-CN"/>
              <a:t>pollInner</a:t>
            </a:r>
            <a:r>
              <a:rPr kumimoji="1" lang="zh-CN" altLang="en-US"/>
              <a:t>这个函数，这里其实很简单，就是</a:t>
            </a:r>
            <a:r>
              <a:rPr kumimoji="1" lang="en-US" altLang="zh-CN"/>
              <a:t>epoll_wait</a:t>
            </a:r>
            <a:r>
              <a:rPr kumimoji="1" lang="zh-CN" altLang="en-US"/>
              <a:t>，监听事件了。</a:t>
            </a:r>
            <a:r>
              <a:rPr kumimoji="1" lang="en-US" altLang="zh-CN"/>
              <a:t>epoll_Wait</a:t>
            </a:r>
            <a:r>
              <a:rPr kumimoji="1" lang="zh-CN" altLang="en-US"/>
              <a:t>会阻塞在那里，直到什么时候才返回？要么是出错了，或者超时了，或者真有事件了，判断这个</a:t>
            </a:r>
            <a:r>
              <a:rPr kumimoji="1" lang="en-US" altLang="zh-CN"/>
              <a:t>eventCount</a:t>
            </a:r>
            <a:r>
              <a:rPr kumimoji="1" lang="zh-CN" altLang="en-US"/>
              <a:t>就行了，小于</a:t>
            </a:r>
            <a:r>
              <a:rPr kumimoji="1" lang="en-US" altLang="zh-CN"/>
              <a:t>0</a:t>
            </a:r>
            <a:r>
              <a:rPr kumimoji="1" lang="zh-CN" altLang="en-US"/>
              <a:t>就是出错了，等于</a:t>
            </a:r>
            <a:r>
              <a:rPr kumimoji="1" lang="en-US" altLang="zh-CN"/>
              <a:t>0</a:t>
            </a:r>
            <a:r>
              <a:rPr kumimoji="1" lang="zh-CN" altLang="en-US"/>
              <a:t>就是超时，大于</a:t>
            </a:r>
            <a:r>
              <a:rPr kumimoji="1" lang="en-US" altLang="zh-CN"/>
              <a:t>0</a:t>
            </a:r>
            <a:r>
              <a:rPr kumimoji="1" lang="zh-CN" altLang="en-US"/>
              <a:t>就是有事件可以处理了。这里循环处理事件，如果发现</a:t>
            </a:r>
            <a:r>
              <a:rPr kumimoji="1" lang="en-US" altLang="zh-CN"/>
              <a:t>fd</a:t>
            </a:r>
            <a:r>
              <a:rPr kumimoji="1" lang="zh-CN" altLang="en-US"/>
              <a:t>就是我们关注的</a:t>
            </a:r>
            <a:r>
              <a:rPr kumimoji="1" lang="en-US" altLang="zh-CN"/>
              <a:t>mWakeEventFd</a:t>
            </a:r>
            <a:r>
              <a:rPr kumimoji="1" lang="zh-CN" altLang="en-US"/>
              <a:t>，并且是可读事件的话，那就执行一个善后处理，消化这个可读事件，给</a:t>
            </a:r>
            <a:r>
              <a:rPr kumimoji="1" lang="en-US" altLang="zh-CN"/>
              <a:t>fd</a:t>
            </a:r>
            <a:r>
              <a:rPr kumimoji="1" lang="zh-CN" altLang="en-US"/>
              <a:t>里面的数读出来，至于说里面的数是多少，不是咱们关心的。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12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好了，讲了这么多，咱们可以回答刚开始的时候提的几个问题了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20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咱们看一下这段代码，开一个子线程，然后创建</a:t>
            </a:r>
            <a:r>
              <a:rPr kumimoji="1" lang="en-US" altLang="zh-CN"/>
              <a:t>handler</a:t>
            </a:r>
            <a:r>
              <a:rPr kumimoji="1" lang="zh-CN" altLang="en-US"/>
              <a:t>，这样会如何？会抛异常，看这异常的描述，是不能在一个没有调用</a:t>
            </a:r>
            <a:r>
              <a:rPr kumimoji="1" lang="en-US" altLang="zh-CN"/>
              <a:t>Looper.prepare</a:t>
            </a:r>
            <a:r>
              <a:rPr kumimoji="1" lang="zh-CN" altLang="en-US"/>
              <a:t>的线程里创建</a:t>
            </a:r>
            <a:r>
              <a:rPr kumimoji="1" lang="en-US" altLang="zh-CN"/>
              <a:t>Handler</a:t>
            </a:r>
            <a:r>
              <a:rPr kumimoji="1" lang="zh-CN" altLang="en-US"/>
              <a:t>。什么意思呢？咱们看一下代码，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9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看来是这里的</a:t>
            </a:r>
            <a:r>
              <a:rPr kumimoji="1" lang="en-US" altLang="zh-CN"/>
              <a:t>Looper</a:t>
            </a:r>
            <a:r>
              <a:rPr kumimoji="1" lang="zh-CN" altLang="en-US"/>
              <a:t>的</a:t>
            </a:r>
            <a:r>
              <a:rPr kumimoji="1" lang="en-US" altLang="zh-CN"/>
              <a:t>myLooper</a:t>
            </a:r>
            <a:r>
              <a:rPr kumimoji="1" lang="zh-CN" altLang="en-US"/>
              <a:t>返回了</a:t>
            </a:r>
            <a:r>
              <a:rPr kumimoji="1" lang="en-US" altLang="zh-CN"/>
              <a:t>null</a:t>
            </a:r>
            <a:r>
              <a:rPr kumimoji="1" lang="zh-CN" altLang="en-US"/>
              <a:t>。咱们看下这里是什么？这个是</a:t>
            </a:r>
            <a:r>
              <a:rPr kumimoji="1" lang="en-US" altLang="zh-CN"/>
              <a:t>ThreadLocal</a:t>
            </a:r>
            <a:r>
              <a:rPr kumimoji="1" lang="zh-CN" altLang="en-US"/>
              <a:t>，也就是线程的本地缓存。那什么时候设置的线程</a:t>
            </a:r>
            <a:r>
              <a:rPr kumimoji="1" lang="en-US" altLang="zh-CN"/>
              <a:t>looper</a:t>
            </a:r>
            <a:r>
              <a:rPr kumimoji="1" lang="zh-CN" altLang="en-US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23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是在调这个</a:t>
            </a:r>
            <a:r>
              <a:rPr kumimoji="1" lang="en-US" altLang="zh-CN"/>
              <a:t>Looper</a:t>
            </a:r>
            <a:r>
              <a:rPr kumimoji="1" lang="zh-CN" altLang="en-US"/>
              <a:t>的</a:t>
            </a:r>
            <a:r>
              <a:rPr kumimoji="1" lang="en-US" altLang="zh-CN"/>
              <a:t>prepare</a:t>
            </a:r>
            <a:r>
              <a:rPr kumimoji="1" lang="zh-CN" altLang="en-US"/>
              <a:t>函数的时候，这是个静态函数，当调用的时候，就是创建了一个</a:t>
            </a:r>
            <a:r>
              <a:rPr kumimoji="1" lang="en-US" altLang="zh-CN"/>
              <a:t>looper</a:t>
            </a:r>
            <a:r>
              <a:rPr kumimoji="1" lang="zh-CN" altLang="en-US"/>
              <a:t>对象，设置到你所在的线程本地缓存里。这个</a:t>
            </a:r>
            <a:r>
              <a:rPr kumimoji="1" lang="en-US" altLang="zh-CN"/>
              <a:t>looper</a:t>
            </a:r>
            <a:r>
              <a:rPr kumimoji="1" lang="zh-CN" altLang="en-US"/>
              <a:t>不能重复设置，否则会抛异常。</a:t>
            </a:r>
            <a:r>
              <a:rPr kumimoji="1" lang="en-US" altLang="zh-CN"/>
              <a:t>looper</a:t>
            </a:r>
            <a:r>
              <a:rPr kumimoji="1" lang="zh-CN" altLang="en-US"/>
              <a:t>在创建的时候会传递一个</a:t>
            </a:r>
            <a:r>
              <a:rPr kumimoji="1" lang="en-US" altLang="zh-CN"/>
              <a:t>quitAllowed</a:t>
            </a:r>
            <a:r>
              <a:rPr kumimoji="1" lang="zh-CN" altLang="en-US"/>
              <a:t> </a:t>
            </a:r>
            <a:r>
              <a:rPr kumimoji="1" lang="en-US" altLang="zh-CN"/>
              <a:t>bool</a:t>
            </a:r>
            <a:r>
              <a:rPr kumimoji="1" lang="zh-CN" altLang="en-US"/>
              <a:t>变量，表示这个</a:t>
            </a:r>
            <a:r>
              <a:rPr kumimoji="1" lang="en-US" altLang="zh-CN"/>
              <a:t>looper</a:t>
            </a:r>
            <a:r>
              <a:rPr kumimoji="1" lang="zh-CN" altLang="en-US"/>
              <a:t>是否允许退出，注意一下，这个带参数的</a:t>
            </a:r>
            <a:r>
              <a:rPr kumimoji="1" lang="en-US" altLang="zh-CN"/>
              <a:t>prepare</a:t>
            </a:r>
            <a:r>
              <a:rPr kumimoji="1" lang="zh-CN" altLang="en-US"/>
              <a:t>是私有的，没对外开放，咱们平时调的都是不带参数的，其实默认的</a:t>
            </a:r>
            <a:r>
              <a:rPr kumimoji="1" lang="en-US" altLang="zh-CN"/>
              <a:t>quitAllowed</a:t>
            </a:r>
            <a:r>
              <a:rPr kumimoji="1" lang="zh-CN" altLang="en-US"/>
              <a:t>是</a:t>
            </a:r>
            <a:r>
              <a:rPr kumimoji="1" lang="en-US" altLang="zh-CN"/>
              <a:t>true</a:t>
            </a:r>
            <a:r>
              <a:rPr kumimoji="1" lang="zh-CN" altLang="en-US"/>
              <a:t>，表示能退出。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对比一下，主线程的</a:t>
            </a:r>
            <a:r>
              <a:rPr kumimoji="1" lang="en-US" altLang="zh-CN"/>
              <a:t>Prepare</a:t>
            </a:r>
            <a:r>
              <a:rPr kumimoji="1" lang="zh-CN" altLang="en-US"/>
              <a:t> </a:t>
            </a:r>
            <a:r>
              <a:rPr kumimoji="1" lang="en-US" altLang="zh-CN"/>
              <a:t>looper</a:t>
            </a:r>
            <a:r>
              <a:rPr kumimoji="1" lang="zh-CN" altLang="en-US"/>
              <a:t>，这里传的</a:t>
            </a:r>
            <a:r>
              <a:rPr kumimoji="1" lang="en-US" altLang="zh-CN"/>
              <a:t>quitAllowed</a:t>
            </a:r>
            <a:r>
              <a:rPr kumimoji="1" lang="zh-CN" altLang="en-US"/>
              <a:t>就是</a:t>
            </a:r>
            <a:r>
              <a:rPr kumimoji="1" lang="en-US" altLang="zh-CN"/>
              <a:t>false</a:t>
            </a:r>
            <a:r>
              <a:rPr kumimoji="1" lang="zh-CN" altLang="en-US"/>
              <a:t>了，表示这个不能退出。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27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看到</a:t>
            </a:r>
            <a:r>
              <a:rPr kumimoji="1" lang="en-US" altLang="zh-CN"/>
              <a:t>looper</a:t>
            </a:r>
            <a:r>
              <a:rPr kumimoji="1" lang="zh-CN" altLang="en-US"/>
              <a:t>的构造函数，一个是创建了一个</a:t>
            </a:r>
            <a:r>
              <a:rPr kumimoji="1" lang="en-US" altLang="zh-CN"/>
              <a:t>MessageQueue</a:t>
            </a:r>
            <a:r>
              <a:rPr kumimoji="1" lang="zh-CN" altLang="en-US"/>
              <a:t>，一个是获取当前线程的</a:t>
            </a:r>
            <a:r>
              <a:rPr kumimoji="1" lang="en-US" altLang="zh-CN"/>
              <a:t>Thread</a:t>
            </a:r>
            <a:r>
              <a:rPr kumimoji="1" lang="zh-CN" altLang="en-US"/>
              <a:t>对象。要进入正题了啊，这个</a:t>
            </a:r>
            <a:r>
              <a:rPr kumimoji="1" lang="en-US" altLang="zh-CN"/>
              <a:t>MesageQueue</a:t>
            </a:r>
            <a:r>
              <a:rPr kumimoji="1" lang="zh-CN" altLang="en-US"/>
              <a:t>就是消息队列，这儿保存了</a:t>
            </a:r>
            <a:r>
              <a:rPr kumimoji="1" lang="en-US" altLang="zh-CN"/>
              <a:t>quitAllowed</a:t>
            </a:r>
            <a:r>
              <a:rPr kumimoji="1" lang="zh-CN" altLang="en-US"/>
              <a:t>标志，然后</a:t>
            </a:r>
            <a:r>
              <a:rPr kumimoji="1" lang="en-US" altLang="zh-CN"/>
              <a:t>nativeInit</a:t>
            </a:r>
            <a:r>
              <a:rPr kumimoji="1" lang="zh-CN" altLang="en-US"/>
              <a:t>，这个是</a:t>
            </a:r>
            <a:r>
              <a:rPr kumimoji="1" lang="en-US" altLang="zh-CN"/>
              <a:t>native</a:t>
            </a:r>
            <a:r>
              <a:rPr kumimoji="1" lang="zh-CN" altLang="en-US"/>
              <a:t>函数，返回值应该是</a:t>
            </a:r>
            <a:r>
              <a:rPr kumimoji="1" lang="en-US" altLang="zh-CN"/>
              <a:t>Native</a:t>
            </a:r>
            <a:r>
              <a:rPr kumimoji="1" lang="zh-CN" altLang="en-US"/>
              <a:t>层某个数据结构的指针，保存到</a:t>
            </a:r>
            <a:r>
              <a:rPr kumimoji="1" lang="en-US" altLang="zh-CN"/>
              <a:t>MessageQueue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类里了。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</a:t>
            </a:r>
            <a:r>
              <a:rPr kumimoji="1" lang="en-US" altLang="zh-CN"/>
              <a:t>nativeInit</a:t>
            </a:r>
            <a:r>
              <a:rPr kumimoji="1" lang="zh-CN" altLang="en-US"/>
              <a:t>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95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说完了</a:t>
            </a:r>
            <a:r>
              <a:rPr kumimoji="1" lang="en-US" altLang="zh-CN"/>
              <a:t>Java</a:t>
            </a:r>
            <a:r>
              <a:rPr kumimoji="1" lang="zh-CN" altLang="en-US"/>
              <a:t>层的对象，咱们来总结一下他们的关系，包括</a:t>
            </a:r>
            <a:r>
              <a:rPr kumimoji="1" lang="en-US" altLang="zh-CN"/>
              <a:t>handler,</a:t>
            </a:r>
            <a:r>
              <a:rPr kumimoji="1" lang="zh-CN" altLang="en-US"/>
              <a:t> </a:t>
            </a:r>
            <a:r>
              <a:rPr kumimoji="1" lang="en-US" altLang="zh-CN"/>
              <a:t>looper</a:t>
            </a:r>
            <a:r>
              <a:rPr kumimoji="1" lang="zh-CN" altLang="en-US"/>
              <a:t>和</a:t>
            </a:r>
            <a:r>
              <a:rPr kumimoji="1" lang="en-US" altLang="zh-CN"/>
              <a:t>messageQueue</a:t>
            </a:r>
            <a:r>
              <a:rPr kumimoji="1" lang="zh-CN" altLang="en-US"/>
              <a:t>，咱们看这个图更直观，首先一个线程里只能有一个</a:t>
            </a:r>
            <a:r>
              <a:rPr kumimoji="1" lang="en-US" altLang="zh-CN"/>
              <a:t>looper</a:t>
            </a:r>
            <a:r>
              <a:rPr kumimoji="1" lang="zh-CN" altLang="en-US"/>
              <a:t>，而一个</a:t>
            </a:r>
            <a:r>
              <a:rPr kumimoji="1" lang="en-US" altLang="zh-CN"/>
              <a:t>looper</a:t>
            </a:r>
            <a:r>
              <a:rPr kumimoji="1" lang="zh-CN" altLang="en-US"/>
              <a:t>对应一个</a:t>
            </a:r>
            <a:r>
              <a:rPr kumimoji="1" lang="en-US" altLang="zh-CN"/>
              <a:t>MessageQueue</a:t>
            </a:r>
            <a:r>
              <a:rPr kumimoji="1" lang="zh-CN" altLang="en-US"/>
              <a:t>对象，这个</a:t>
            </a:r>
            <a:r>
              <a:rPr kumimoji="1" lang="en-US" altLang="zh-CN"/>
              <a:t>messageQueue</a:t>
            </a:r>
            <a:r>
              <a:rPr kumimoji="1" lang="zh-CN" altLang="en-US"/>
              <a:t>就是消息队列。而一个</a:t>
            </a:r>
            <a:r>
              <a:rPr kumimoji="1" lang="en-US" altLang="zh-CN"/>
              <a:t>looper</a:t>
            </a:r>
            <a:r>
              <a:rPr kumimoji="1" lang="zh-CN" altLang="en-US"/>
              <a:t>可以给多个</a:t>
            </a:r>
            <a:r>
              <a:rPr kumimoji="1" lang="en-US" altLang="zh-CN"/>
              <a:t>handler</a:t>
            </a:r>
            <a:r>
              <a:rPr kumimoji="1" lang="zh-CN" altLang="en-US"/>
              <a:t>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01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咱们刚在创建</a:t>
            </a:r>
            <a:r>
              <a:rPr kumimoji="1" lang="en-US" altLang="zh-CN"/>
              <a:t>MessageQueue</a:t>
            </a:r>
            <a:r>
              <a:rPr kumimoji="1" lang="zh-CN" altLang="en-US"/>
              <a:t>的时候，构造函数里有个</a:t>
            </a:r>
            <a:r>
              <a:rPr kumimoji="1" lang="en-US" altLang="zh-CN"/>
              <a:t>nativeInit</a:t>
            </a:r>
            <a:r>
              <a:rPr kumimoji="1" lang="zh-CN" altLang="en-US"/>
              <a:t>函数，这里就是创建了一个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MessageQueue</a:t>
            </a:r>
            <a:r>
              <a:rPr kumimoji="1" lang="zh-CN" altLang="en-US"/>
              <a:t>对象而已，返回的也是这个对象的指针。</a:t>
            </a:r>
            <a:endParaRPr kumimoji="1" lang="en-US" altLang="zh-CN"/>
          </a:p>
          <a:p>
            <a:r>
              <a:rPr kumimoji="1" lang="zh-CN" altLang="en-US"/>
              <a:t>这个指针就保存在</a:t>
            </a:r>
            <a:r>
              <a:rPr kumimoji="1" lang="en-US" altLang="zh-CN"/>
              <a:t>Java</a:t>
            </a:r>
            <a:r>
              <a:rPr kumimoji="1" lang="zh-CN" altLang="en-US"/>
              <a:t>对象里面了，之后再有</a:t>
            </a:r>
            <a:r>
              <a:rPr kumimoji="1" lang="en-US" altLang="zh-CN"/>
              <a:t>native</a:t>
            </a:r>
            <a:r>
              <a:rPr kumimoji="1" lang="zh-CN" altLang="en-US"/>
              <a:t>调用的话，会带上这个指针，</a:t>
            </a:r>
            <a:r>
              <a:rPr kumimoji="1" lang="en-US" altLang="zh-CN"/>
              <a:t>native</a:t>
            </a:r>
            <a:r>
              <a:rPr kumimoji="1" lang="zh-CN" altLang="en-US"/>
              <a:t>层就能找到</a:t>
            </a:r>
            <a:r>
              <a:rPr kumimoji="1" lang="en-US" altLang="zh-CN"/>
              <a:t>NativeMessageQueue</a:t>
            </a:r>
            <a:r>
              <a:rPr kumimoji="1" lang="zh-CN" altLang="en-US"/>
              <a:t>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看下他的构造函数，这里跟</a:t>
            </a:r>
            <a:r>
              <a:rPr kumimoji="1" lang="en-US" altLang="zh-CN"/>
              <a:t>java</a:t>
            </a:r>
            <a:r>
              <a:rPr kumimoji="1" lang="zh-CN" altLang="en-US"/>
              <a:t>有点类似啊，也是先看线程的本地缓存里有不有</a:t>
            </a:r>
            <a:r>
              <a:rPr kumimoji="1" lang="en-US" altLang="zh-CN"/>
              <a:t>looper</a:t>
            </a:r>
            <a:r>
              <a:rPr kumimoji="1" lang="zh-CN" altLang="en-US"/>
              <a:t>，如果没有就创建一个</a:t>
            </a:r>
            <a:r>
              <a:rPr kumimoji="1" lang="en-US" altLang="zh-CN"/>
              <a:t>looper</a:t>
            </a:r>
            <a:r>
              <a:rPr kumimoji="1" lang="zh-CN" altLang="en-US"/>
              <a:t>，然后设置到线程的本地缓存里。只不过这里的</a:t>
            </a:r>
            <a:r>
              <a:rPr kumimoji="1" lang="en-US" altLang="zh-CN"/>
              <a:t>looper</a:t>
            </a:r>
            <a:r>
              <a:rPr kumimoji="1" lang="zh-CN" altLang="en-US"/>
              <a:t>是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looper</a:t>
            </a:r>
            <a:r>
              <a:rPr kumimoji="1" lang="zh-CN" altLang="en-US"/>
              <a:t>而已。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looper</a:t>
            </a:r>
            <a:r>
              <a:rPr kumimoji="1" lang="zh-CN" altLang="en-US"/>
              <a:t>的构造函数，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5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</a:t>
            </a:r>
            <a:r>
              <a:rPr kumimoji="1" lang="en-US" altLang="zh-CN"/>
              <a:t>Looper</a:t>
            </a:r>
            <a:r>
              <a:rPr kumimoji="1" lang="zh-CN" altLang="en-US"/>
              <a:t>构造函数里通过</a:t>
            </a:r>
            <a:r>
              <a:rPr kumimoji="1" lang="en-US" altLang="zh-CN"/>
              <a:t>eventfd</a:t>
            </a:r>
            <a:r>
              <a:rPr kumimoji="1" lang="zh-CN" altLang="en-US"/>
              <a:t>系统调用生成了一个文件描述符，然后为这个描述符添加一个读事件检测。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这个以前的</a:t>
            </a:r>
            <a:r>
              <a:rPr kumimoji="1" lang="en-US" altLang="zh-CN"/>
              <a:t>android</a:t>
            </a:r>
            <a:r>
              <a:rPr kumimoji="1" lang="zh-CN" altLang="en-US"/>
              <a:t>版本是用管道的，后来改成了这个</a:t>
            </a:r>
            <a:r>
              <a:rPr kumimoji="1" lang="en-US" altLang="zh-CN"/>
              <a:t>eventfd</a:t>
            </a:r>
            <a:r>
              <a:rPr kumimoji="1" lang="zh-CN" altLang="en-US"/>
              <a:t>，性能更好，里面就是一个简单的计数器，不像管道还要读写字符。</a:t>
            </a:r>
            <a:endParaRPr kumimoji="1" lang="en-US" altLang="zh-CN"/>
          </a:p>
          <a:p>
            <a:r>
              <a:rPr kumimoji="1" lang="zh-CN" altLang="en-US"/>
              <a:t>这创建了</a:t>
            </a:r>
            <a:r>
              <a:rPr kumimoji="1" lang="en-US" altLang="zh-CN"/>
              <a:t>eventfd</a:t>
            </a:r>
            <a:r>
              <a:rPr kumimoji="1" lang="zh-CN" altLang="en-US"/>
              <a:t>，不是说对里面的计数感兴趣，而是对读事件感兴趣。如果监听这个</a:t>
            </a:r>
            <a:r>
              <a:rPr kumimoji="1" lang="en-US" altLang="zh-CN"/>
              <a:t>fd</a:t>
            </a:r>
            <a:r>
              <a:rPr kumimoji="1" lang="zh-CN" altLang="en-US"/>
              <a:t>的读事件，有人往</a:t>
            </a:r>
            <a:r>
              <a:rPr kumimoji="1" lang="en-US" altLang="zh-CN"/>
              <a:t>fd</a:t>
            </a:r>
            <a:r>
              <a:rPr kumimoji="1" lang="zh-CN" altLang="en-US"/>
              <a:t>写东西的话，那么</a:t>
            </a:r>
            <a:r>
              <a:rPr kumimoji="1" lang="en-US" altLang="zh-CN"/>
              <a:t>fd</a:t>
            </a:r>
            <a:r>
              <a:rPr kumimoji="1" lang="zh-CN" altLang="en-US"/>
              <a:t>就能收到。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40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咱们看代码更直观，这里有个</a:t>
            </a:r>
            <a:r>
              <a:rPr kumimoji="1" lang="en-US" altLang="zh-CN"/>
              <a:t>eventfd</a:t>
            </a:r>
            <a:r>
              <a:rPr kumimoji="1" lang="zh-CN" altLang="en-US"/>
              <a:t>，通过</a:t>
            </a:r>
            <a:r>
              <a:rPr kumimoji="1" lang="en-US" altLang="zh-CN"/>
              <a:t>write</a:t>
            </a:r>
            <a:r>
              <a:rPr kumimoji="1" lang="zh-CN" altLang="en-US"/>
              <a:t>调用往里面写一个数字，再从里面读出来，这里面保存了个计数器。不过咱们的</a:t>
            </a:r>
            <a:r>
              <a:rPr kumimoji="1" lang="en-US" altLang="zh-CN"/>
              <a:t>looper</a:t>
            </a:r>
            <a:r>
              <a:rPr kumimoji="1" lang="zh-CN" altLang="en-US"/>
              <a:t>里对</a:t>
            </a:r>
            <a:r>
              <a:rPr kumimoji="1" lang="en-US" altLang="zh-CN"/>
              <a:t>fd</a:t>
            </a:r>
            <a:r>
              <a:rPr kumimoji="1" lang="zh-CN" altLang="en-US"/>
              <a:t>里面的值不感兴趣，只对是否可读感兴趣，有消息来了，往这个</a:t>
            </a:r>
            <a:r>
              <a:rPr kumimoji="1" lang="en-US" altLang="zh-CN"/>
              <a:t>fd</a:t>
            </a:r>
            <a:r>
              <a:rPr kumimoji="1" lang="zh-CN" altLang="en-US"/>
              <a:t>随便写个什么数，另一端就能检测到可读事件了，怎么检测到读事件呢，给这个</a:t>
            </a:r>
            <a:r>
              <a:rPr kumimoji="1" lang="en-US" altLang="zh-CN"/>
              <a:t>fd</a:t>
            </a:r>
            <a:r>
              <a:rPr kumimoji="1" lang="zh-CN" altLang="en-US"/>
              <a:t>加到</a:t>
            </a:r>
            <a:r>
              <a:rPr kumimoji="1" lang="en-US" altLang="zh-CN"/>
              <a:t>epoll</a:t>
            </a:r>
            <a:r>
              <a:rPr kumimoji="1" lang="zh-CN" altLang="en-US"/>
              <a:t>里就好了。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98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2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98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2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0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41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2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8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4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8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FBDB-15D3-0C4B-A863-2256793BA0F3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23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5D61-670D-0D42-B3D7-677ED5F9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78556"/>
            <a:ext cx="6858000" cy="586389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线程通信相关的面试题</a:t>
            </a:r>
          </a:p>
        </p:txBody>
      </p:sp>
    </p:spTree>
    <p:extLst>
      <p:ext uri="{BB962C8B-B14F-4D97-AF65-F5344CB8AC3E}">
        <p14:creationId xmlns:p14="http://schemas.microsoft.com/office/powerpoint/2010/main" val="75074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F4DFFA-F586-3148-A87E-BA35C045CE62}"/>
              </a:ext>
            </a:extLst>
          </p:cNvPr>
          <p:cNvSpPr/>
          <p:nvPr/>
        </p:nvSpPr>
        <p:spPr>
          <a:xfrm>
            <a:off x="156831" y="309593"/>
            <a:ext cx="8830339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android_os_MessageQueue_nativeInit(JNIEnv*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NativeMessageQueue* nativeMessageQueue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&lt;jlong&gt;(nativeMessageQueue)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770A2-C5E5-B442-9866-BD496FAC5561}"/>
              </a:ext>
            </a:extLst>
          </p:cNvPr>
          <p:cNvSpPr/>
          <p:nvPr/>
        </p:nvSpPr>
        <p:spPr>
          <a:xfrm>
            <a:off x="156832" y="2171948"/>
            <a:ext cx="8830338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NativeMessageQueue::NativeMessageQueue()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mLooper = Looper::getForThread()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(mLooper == NULL)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mLooper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Looper::setForThread(mLooper)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26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624A41-C96A-4348-8827-73D65C5EDF51}"/>
              </a:ext>
            </a:extLst>
          </p:cNvPr>
          <p:cNvSpPr/>
          <p:nvPr/>
        </p:nvSpPr>
        <p:spPr>
          <a:xfrm>
            <a:off x="542259" y="309593"/>
            <a:ext cx="8006317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Looper::Looper(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allowNonCallbacks)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mWakeEventFd = eventfd(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EFD_NONBLOCK)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rebuildEpollLocked()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E7CECE-041C-FF4A-95D7-F6BFAF6C8135}"/>
              </a:ext>
            </a:extLst>
          </p:cNvPr>
          <p:cNvSpPr/>
          <p:nvPr/>
        </p:nvSpPr>
        <p:spPr>
          <a:xfrm>
            <a:off x="542259" y="1971585"/>
            <a:ext cx="8006317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Looper::rebuildEpollLocked()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mEpollFd = epoll_create(EPOLL_SIZE_HINT)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epoll_event eventItem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memset(&amp; eventItem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(epoll_event))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eventItem.events = EPOLLIN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eventItem.data.fd = 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epoll_ctl(mEpollFd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EPOLL_CTL_ADD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eventItem)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9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4880F9-6CD1-BE4F-9F10-3E20CFDEA7E9}"/>
              </a:ext>
            </a:extLst>
          </p:cNvPr>
          <p:cNvSpPr/>
          <p:nvPr/>
        </p:nvSpPr>
        <p:spPr>
          <a:xfrm>
            <a:off x="1023384" y="447816"/>
            <a:ext cx="7097233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Looper::wake() {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uint64_t inc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ssize_t nWrite = write(mWakeEventFd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(uint64_t))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252A1-3410-284D-BC1B-88BECB36AEF9}"/>
              </a:ext>
            </a:extLst>
          </p:cNvPr>
          <p:cNvSpPr/>
          <p:nvPr/>
        </p:nvSpPr>
        <p:spPr>
          <a:xfrm>
            <a:off x="1023384" y="2275466"/>
            <a:ext cx="7097233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Looper::pollOnce(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 outFd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pollInner(timeoutMillis)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7D1DC4-5FB2-8441-8D9C-1E496957644A}"/>
              </a:ext>
            </a:extLst>
          </p:cNvPr>
          <p:cNvSpPr/>
          <p:nvPr/>
        </p:nvSpPr>
        <p:spPr>
          <a:xfrm>
            <a:off x="988828" y="448091"/>
            <a:ext cx="7166344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Looper::pollInner(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epoll_event eventItems[EPOLL_MAX_EVENTS]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eventCount = epoll_wait(mEpollFd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eventItems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&lt; eventCount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 = eventItems[i].data.fd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epollEvents = eventItems[i].events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(fd == mWakeEventFd &amp;&amp; (epollEvents &amp; EPOLLIN))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awoken()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99AC92-70BB-274A-B1B3-8074799D4153}"/>
              </a:ext>
            </a:extLst>
          </p:cNvPr>
          <p:cNvSpPr/>
          <p:nvPr/>
        </p:nvSpPr>
        <p:spPr>
          <a:xfrm>
            <a:off x="2286000" y="3501296"/>
            <a:ext cx="5869172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Looper::awoken() {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uint64_t counter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read(mWakeEventFd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&amp;counter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(uint64_t)))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B543B21-C2B5-2F4F-BF3A-F82D6D0B85C3}"/>
              </a:ext>
            </a:extLst>
          </p:cNvPr>
          <p:cNvCxnSpPr/>
          <p:nvPr/>
        </p:nvCxnSpPr>
        <p:spPr>
          <a:xfrm>
            <a:off x="2530549" y="2945219"/>
            <a:ext cx="988828" cy="5560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6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A57E25A-B00C-1D4A-8C50-FB08CB81B94F}"/>
              </a:ext>
            </a:extLst>
          </p:cNvPr>
          <p:cNvSpPr/>
          <p:nvPr/>
        </p:nvSpPr>
        <p:spPr>
          <a:xfrm>
            <a:off x="593435" y="1770387"/>
            <a:ext cx="1900800" cy="984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9F581E-8C0E-404D-B02A-EEB5BDEAF6B4}"/>
              </a:ext>
            </a:extLst>
          </p:cNvPr>
          <p:cNvSpPr txBox="1"/>
          <p:nvPr/>
        </p:nvSpPr>
        <p:spPr>
          <a:xfrm>
            <a:off x="602279" y="177835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BDEE04-DE30-A143-A81A-D9FF8EBC2BDD}"/>
              </a:ext>
            </a:extLst>
          </p:cNvPr>
          <p:cNvSpPr txBox="1"/>
          <p:nvPr/>
        </p:nvSpPr>
        <p:spPr>
          <a:xfrm>
            <a:off x="1305155" y="239202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CD0E1B-7B39-DD40-9A9C-4A1426BC28A4}"/>
              </a:ext>
            </a:extLst>
          </p:cNvPr>
          <p:cNvSpPr/>
          <p:nvPr/>
        </p:nvSpPr>
        <p:spPr>
          <a:xfrm>
            <a:off x="3640981" y="1168255"/>
            <a:ext cx="1900800" cy="140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C12DD0-4E64-924C-9DAC-946942E0B265}"/>
              </a:ext>
            </a:extLst>
          </p:cNvPr>
          <p:cNvSpPr txBox="1"/>
          <p:nvPr/>
        </p:nvSpPr>
        <p:spPr>
          <a:xfrm>
            <a:off x="3644754" y="117441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D521C-E13C-B946-AD99-FBD7A678B80B}"/>
              </a:ext>
            </a:extLst>
          </p:cNvPr>
          <p:cNvSpPr/>
          <p:nvPr/>
        </p:nvSpPr>
        <p:spPr>
          <a:xfrm>
            <a:off x="6436999" y="1168254"/>
            <a:ext cx="1899879" cy="140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CF6869-C3EA-614B-99DD-BBD45465B9F8}"/>
              </a:ext>
            </a:extLst>
          </p:cNvPr>
          <p:cNvSpPr txBox="1"/>
          <p:nvPr/>
        </p:nvSpPr>
        <p:spPr>
          <a:xfrm>
            <a:off x="6447633" y="117903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AED8C-6728-234B-9786-1B3CBA319E98}"/>
              </a:ext>
            </a:extLst>
          </p:cNvPr>
          <p:cNvSpPr txBox="1"/>
          <p:nvPr/>
        </p:nvSpPr>
        <p:spPr>
          <a:xfrm>
            <a:off x="4403168" y="177038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mQueue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3402968-FFF3-EB4C-A5A4-7B1D59B8F8D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86889" y="1876829"/>
            <a:ext cx="1037962" cy="69986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C248A52-45C1-1840-97DB-D7498EB92489}"/>
              </a:ext>
            </a:extLst>
          </p:cNvPr>
          <p:cNvCxnSpPr/>
          <p:nvPr/>
        </p:nvCxnSpPr>
        <p:spPr>
          <a:xfrm>
            <a:off x="5639557" y="1969227"/>
            <a:ext cx="776176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232E581-7CF0-EB49-BC02-4BBB05D629BA}"/>
              </a:ext>
            </a:extLst>
          </p:cNvPr>
          <p:cNvSpPr/>
          <p:nvPr/>
        </p:nvSpPr>
        <p:spPr>
          <a:xfrm>
            <a:off x="3415039" y="594103"/>
            <a:ext cx="5135526" cy="216847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3C9D6A-1023-3243-B218-21856B044DB1}"/>
              </a:ext>
            </a:extLst>
          </p:cNvPr>
          <p:cNvSpPr txBox="1"/>
          <p:nvPr/>
        </p:nvSpPr>
        <p:spPr>
          <a:xfrm>
            <a:off x="3425676" y="604721"/>
            <a:ext cx="103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7735F5-2E58-C04C-90F2-CD9C798879A9}"/>
              </a:ext>
            </a:extLst>
          </p:cNvPr>
          <p:cNvSpPr/>
          <p:nvPr/>
        </p:nvSpPr>
        <p:spPr>
          <a:xfrm>
            <a:off x="593435" y="594103"/>
            <a:ext cx="1900800" cy="984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C5943A-2861-3041-A148-DFFDDA0F919B}"/>
              </a:ext>
            </a:extLst>
          </p:cNvPr>
          <p:cNvSpPr txBox="1"/>
          <p:nvPr/>
        </p:nvSpPr>
        <p:spPr>
          <a:xfrm>
            <a:off x="602279" y="60207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8AA973-2975-1244-A670-03B6894D2C0B}"/>
              </a:ext>
            </a:extLst>
          </p:cNvPr>
          <p:cNvSpPr txBox="1"/>
          <p:nvPr/>
        </p:nvSpPr>
        <p:spPr>
          <a:xfrm>
            <a:off x="1305155" y="121574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22085A4-DF85-AB41-8CE5-9CC4C7C5CC3C}"/>
              </a:ext>
            </a:extLst>
          </p:cNvPr>
          <p:cNvCxnSpPr>
            <a:cxnSpLocks/>
          </p:cNvCxnSpPr>
          <p:nvPr/>
        </p:nvCxnSpPr>
        <p:spPr>
          <a:xfrm>
            <a:off x="2510928" y="1420027"/>
            <a:ext cx="1013923" cy="39110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B5B2EBF-9330-6045-9AB5-479C2D9B69E9}"/>
              </a:ext>
            </a:extLst>
          </p:cNvPr>
          <p:cNvSpPr/>
          <p:nvPr/>
        </p:nvSpPr>
        <p:spPr>
          <a:xfrm>
            <a:off x="446562" y="3414080"/>
            <a:ext cx="8240232" cy="15087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872854-CDA9-944B-A1BF-E4CF4D4A1390}"/>
              </a:ext>
            </a:extLst>
          </p:cNvPr>
          <p:cNvSpPr txBox="1"/>
          <p:nvPr/>
        </p:nvSpPr>
        <p:spPr>
          <a:xfrm>
            <a:off x="448100" y="3411571"/>
            <a:ext cx="113056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Native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79D0E4-2B9B-3A45-A484-BCCCE1EF8E7D}"/>
              </a:ext>
            </a:extLst>
          </p:cNvPr>
          <p:cNvSpPr/>
          <p:nvPr/>
        </p:nvSpPr>
        <p:spPr>
          <a:xfrm>
            <a:off x="446567" y="138223"/>
            <a:ext cx="8240232" cy="287079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84DFC7F-3963-924A-A0A6-36BBE0CEEDDC}"/>
              </a:ext>
            </a:extLst>
          </p:cNvPr>
          <p:cNvSpPr txBox="1"/>
          <p:nvPr/>
        </p:nvSpPr>
        <p:spPr>
          <a:xfrm>
            <a:off x="446562" y="127589"/>
            <a:ext cx="95026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50FC4B-FBB8-8146-8A0D-BA797B1476FF}"/>
              </a:ext>
            </a:extLst>
          </p:cNvPr>
          <p:cNvSpPr/>
          <p:nvPr/>
        </p:nvSpPr>
        <p:spPr>
          <a:xfrm>
            <a:off x="5732565" y="3523846"/>
            <a:ext cx="2614948" cy="1303336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21CF3B-921B-5C48-BC82-831113CA5928}"/>
              </a:ext>
            </a:extLst>
          </p:cNvPr>
          <p:cNvSpPr txBox="1"/>
          <p:nvPr/>
        </p:nvSpPr>
        <p:spPr>
          <a:xfrm>
            <a:off x="5732565" y="3523846"/>
            <a:ext cx="261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3C6D62-DFCF-6A49-83FD-6CD985B2ABBC}"/>
              </a:ext>
            </a:extLst>
          </p:cNvPr>
          <p:cNvSpPr txBox="1"/>
          <p:nvPr/>
        </p:nvSpPr>
        <p:spPr>
          <a:xfrm>
            <a:off x="5745887" y="44379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F783430-2732-B541-B9AE-8AD6637FF565}"/>
              </a:ext>
            </a:extLst>
          </p:cNvPr>
          <p:cNvSpPr/>
          <p:nvPr/>
        </p:nvSpPr>
        <p:spPr>
          <a:xfrm>
            <a:off x="3231930" y="3523846"/>
            <a:ext cx="1900800" cy="1303336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5724EA-0ABE-254D-B326-EAA3BB69154B}"/>
              </a:ext>
            </a:extLst>
          </p:cNvPr>
          <p:cNvSpPr txBox="1"/>
          <p:nvPr/>
        </p:nvSpPr>
        <p:spPr>
          <a:xfrm>
            <a:off x="3231929" y="354307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E1980DC-7A3D-2545-9EF8-61B8DC5B8CAA}"/>
              </a:ext>
            </a:extLst>
          </p:cNvPr>
          <p:cNvCxnSpPr/>
          <p:nvPr/>
        </p:nvCxnSpPr>
        <p:spPr>
          <a:xfrm flipH="1">
            <a:off x="5132730" y="4622653"/>
            <a:ext cx="59983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C987335-5C20-7241-8B9D-D974D5E59817}"/>
              </a:ext>
            </a:extLst>
          </p:cNvPr>
          <p:cNvCxnSpPr>
            <a:cxnSpLocks/>
          </p:cNvCxnSpPr>
          <p:nvPr/>
        </p:nvCxnSpPr>
        <p:spPr>
          <a:xfrm>
            <a:off x="7527851" y="2392024"/>
            <a:ext cx="0" cy="121484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B3F0709-9C20-F045-BEC8-E75DC729119A}"/>
              </a:ext>
            </a:extLst>
          </p:cNvPr>
          <p:cNvCxnSpPr/>
          <p:nvPr/>
        </p:nvCxnSpPr>
        <p:spPr>
          <a:xfrm>
            <a:off x="4385447" y="2686456"/>
            <a:ext cx="0" cy="1022056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8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3C6B-423E-A641-B9B4-74533CF8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60B1-C987-FB44-9484-80F0F501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可以在子线程创建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主线程的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和子线程的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有什么关系？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是怎么创建的？</a:t>
            </a:r>
          </a:p>
        </p:txBody>
      </p:sp>
    </p:spTree>
    <p:extLst>
      <p:ext uri="{BB962C8B-B14F-4D97-AF65-F5344CB8AC3E}">
        <p14:creationId xmlns:p14="http://schemas.microsoft.com/office/powerpoint/2010/main" val="30763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B63BF-A2A1-4645-A825-A045C52A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说说线程的消息队列是怎么创建的？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8F2C-D66D-7B4F-BF23-4FF2738D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创建原理，和线程的关系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创建原理，和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层的创建原理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55600-6044-BB4D-A317-2756D878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21" y="1442318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E0A89-153A-E143-803E-F318E288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6" y="2158242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E0FC6C-65BC-1048-B187-F1D96602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66" y="289543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DD29-8F1F-7E46-93B4-91103B68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线程通信相关的面试题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B32DC-4A1E-FE4C-B552-B79C8324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说说线程的消息队列是怎么创建的？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线程间消息传递机制？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的消息延时是怎么实现的？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工作原理？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1921-6137-BD46-9C09-4CF15FCA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说说线程的消息队列是怎么创建的？</a:t>
            </a:r>
          </a:p>
        </p:txBody>
      </p:sp>
    </p:spTree>
    <p:extLst>
      <p:ext uri="{BB962C8B-B14F-4D97-AF65-F5344CB8AC3E}">
        <p14:creationId xmlns:p14="http://schemas.microsoft.com/office/powerpoint/2010/main" val="221065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3C6B-423E-A641-B9B4-74533CF8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60B1-C987-FB44-9484-80F0F501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可以在子线程创建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主线程的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和子线程的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有什么关系？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是怎么创建的？</a:t>
            </a:r>
          </a:p>
        </p:txBody>
      </p:sp>
    </p:spTree>
    <p:extLst>
      <p:ext uri="{BB962C8B-B14F-4D97-AF65-F5344CB8AC3E}">
        <p14:creationId xmlns:p14="http://schemas.microsoft.com/office/powerpoint/2010/main" val="4829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75324F-0821-A643-B043-03B13DECC16C}"/>
              </a:ext>
            </a:extLst>
          </p:cNvPr>
          <p:cNvSpPr/>
          <p:nvPr/>
        </p:nvSpPr>
        <p:spPr>
          <a:xfrm>
            <a:off x="1122891" y="3098750"/>
            <a:ext cx="6281530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java.lang.RuntimeException: Can't create handler inside thread that has not called Looper.prepare()</a:t>
            </a:r>
          </a:p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android.os.Handler.&lt;init&gt;(Handler.java:203)</a:t>
            </a:r>
          </a:p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android.os.Handler.&lt;init&gt;(Handler.java:117)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82312D-DD3F-5741-9386-E9631BD564EE}"/>
              </a:ext>
            </a:extLst>
          </p:cNvPr>
          <p:cNvSpPr/>
          <p:nvPr/>
        </p:nvSpPr>
        <p:spPr>
          <a:xfrm>
            <a:off x="1122890" y="507479"/>
            <a:ext cx="3523537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}.start()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4D12C3F-B171-2342-ABD1-EDD522745976}"/>
              </a:ext>
            </a:extLst>
          </p:cNvPr>
          <p:cNvCxnSpPr>
            <a:cxnSpLocks/>
          </p:cNvCxnSpPr>
          <p:nvPr/>
        </p:nvCxnSpPr>
        <p:spPr>
          <a:xfrm>
            <a:off x="2849526" y="1658679"/>
            <a:ext cx="754911" cy="13609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685A6A-ED02-5945-92E4-845551244FC9}"/>
              </a:ext>
            </a:extLst>
          </p:cNvPr>
          <p:cNvSpPr/>
          <p:nvPr/>
        </p:nvSpPr>
        <p:spPr>
          <a:xfrm>
            <a:off x="584790" y="264539"/>
            <a:ext cx="3104707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null, false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D9559-936B-C64C-9BC4-76242F3E38C3}"/>
              </a:ext>
            </a:extLst>
          </p:cNvPr>
          <p:cNvSpPr/>
          <p:nvPr/>
        </p:nvSpPr>
        <p:spPr>
          <a:xfrm>
            <a:off x="1632098" y="1514336"/>
            <a:ext cx="5879805" cy="3139321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(Callback callback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async)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Looper.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RuntimeException(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"Can't create handler inside thread </a:t>
            </a:r>
          </a:p>
          <a:p>
            <a:r>
              <a:rPr lang="en-US" altLang="zh-CN">
                <a:solidFill>
                  <a:srgbClr val="6A87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that has not called Looper.prepare()"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mCallback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callback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mAsynchronous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async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85EA079-ED8A-2040-9F05-728D6279F9A8}"/>
              </a:ext>
            </a:extLst>
          </p:cNvPr>
          <p:cNvCxnSpPr/>
          <p:nvPr/>
        </p:nvCxnSpPr>
        <p:spPr>
          <a:xfrm>
            <a:off x="1350335" y="871870"/>
            <a:ext cx="1265274" cy="5528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A6CAA09-9439-0746-B35A-6450C03A60E2}"/>
              </a:ext>
            </a:extLst>
          </p:cNvPr>
          <p:cNvSpPr/>
          <p:nvPr/>
        </p:nvSpPr>
        <p:spPr>
          <a:xfrm>
            <a:off x="3987210" y="264539"/>
            <a:ext cx="4572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</a:t>
            </a:r>
            <a:r>
              <a:rPr lang="en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E1A1AD-D1D5-0847-BF29-67A8C175BDB6}"/>
              </a:ext>
            </a:extLst>
          </p:cNvPr>
          <p:cNvCxnSpPr/>
          <p:nvPr/>
        </p:nvCxnSpPr>
        <p:spPr>
          <a:xfrm flipV="1">
            <a:off x="4837814" y="871870"/>
            <a:ext cx="606056" cy="10100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38C2A7-BE38-7047-B2C9-2639514D353F}"/>
              </a:ext>
            </a:extLst>
          </p:cNvPr>
          <p:cNvSpPr/>
          <p:nvPr/>
        </p:nvSpPr>
        <p:spPr>
          <a:xfrm>
            <a:off x="194044" y="131046"/>
            <a:ext cx="8755911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void </a:t>
            </a:r>
            <a:r>
              <a:rPr lang="en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quitAllowed) 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 !=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RuntimeException(</a:t>
            </a:r>
            <a:r>
              <a:rPr lang="en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"Only one Looper may be created per thread"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.set(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Looper(quitAllowed))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D5B6F-EE9E-FC4B-9E6D-CFBADDAF844F}"/>
              </a:ext>
            </a:extLst>
          </p:cNvPr>
          <p:cNvSpPr/>
          <p:nvPr/>
        </p:nvSpPr>
        <p:spPr>
          <a:xfrm>
            <a:off x="495006" y="1809308"/>
            <a:ext cx="2369880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ThreadLocal&lt;Looper&gt;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4184AD-1705-AD4D-8BE5-90D5532855A3}"/>
              </a:ext>
            </a:extLst>
          </p:cNvPr>
          <p:cNvSpPr/>
          <p:nvPr/>
        </p:nvSpPr>
        <p:spPr>
          <a:xfrm>
            <a:off x="194044" y="2385657"/>
            <a:ext cx="8755911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prepareMainLooper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(Looper.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sMainLooper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IllegalStateException(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"The main Looper has already been prepared."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sMainLooper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01C00A-7EE0-9B41-996F-F05DBFB9EF80}"/>
              </a:ext>
            </a:extLst>
          </p:cNvPr>
          <p:cNvSpPr/>
          <p:nvPr/>
        </p:nvSpPr>
        <p:spPr>
          <a:xfrm>
            <a:off x="4393122" y="1316865"/>
            <a:ext cx="4572000" cy="830997"/>
          </a:xfrm>
          <a:prstGeom prst="rect">
            <a:avLst/>
          </a:prstGeom>
          <a:solidFill>
            <a:srgbClr val="C00000"/>
          </a:solidFill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prepare</a:t>
            </a:r>
            <a: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AC59B23-F643-C14E-B401-4E80AE107338}"/>
              </a:ext>
            </a:extLst>
          </p:cNvPr>
          <p:cNvCxnSpPr/>
          <p:nvPr/>
        </p:nvCxnSpPr>
        <p:spPr>
          <a:xfrm>
            <a:off x="1190847" y="1414130"/>
            <a:ext cx="0" cy="3408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5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861BE2-7680-084C-80E8-7211069EE1B8}"/>
              </a:ext>
            </a:extLst>
          </p:cNvPr>
          <p:cNvSpPr/>
          <p:nvPr/>
        </p:nvSpPr>
        <p:spPr>
          <a:xfrm>
            <a:off x="1802218" y="769835"/>
            <a:ext cx="553956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quitAllowed)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MessageQueue(quitAllowed)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mThread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Thread.</a:t>
            </a:r>
            <a:r>
              <a:rPr lang="en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BD6219-F325-424B-A5DE-892CCD023A35}"/>
              </a:ext>
            </a:extLst>
          </p:cNvPr>
          <p:cNvSpPr/>
          <p:nvPr/>
        </p:nvSpPr>
        <p:spPr>
          <a:xfrm>
            <a:off x="1802218" y="2854089"/>
            <a:ext cx="553956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quitAllowed)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mQuitAllowed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quitAllowed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mPtr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nativeInit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99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F6E73E-9008-304A-A61E-DD60CC6A75E6}"/>
              </a:ext>
            </a:extLst>
          </p:cNvPr>
          <p:cNvGrpSpPr/>
          <p:nvPr/>
        </p:nvGrpSpPr>
        <p:grpSpPr>
          <a:xfrm>
            <a:off x="593435" y="711058"/>
            <a:ext cx="7957130" cy="3721384"/>
            <a:chOff x="899791" y="616701"/>
            <a:chExt cx="7957130" cy="372138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17AAF54-2A2D-6B4D-A4D0-CF260EC4FF66}"/>
                </a:ext>
              </a:extLst>
            </p:cNvPr>
            <p:cNvGrpSpPr/>
            <p:nvPr/>
          </p:nvGrpSpPr>
          <p:grpSpPr>
            <a:xfrm>
              <a:off x="899791" y="1978876"/>
              <a:ext cx="1900800" cy="990969"/>
              <a:chOff x="1057939" y="1190854"/>
              <a:chExt cx="1900800" cy="99096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62F4C41-874C-FA4F-9AE3-32139646B25B}"/>
                  </a:ext>
                </a:extLst>
              </p:cNvPr>
              <p:cNvSpPr/>
              <p:nvPr/>
            </p:nvSpPr>
            <p:spPr>
              <a:xfrm>
                <a:off x="1057939" y="1190854"/>
                <a:ext cx="1900800" cy="98490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7D9147-1376-884A-B3C7-B99D73B595E2}"/>
                  </a:ext>
                </a:extLst>
              </p:cNvPr>
              <p:cNvSpPr txBox="1"/>
              <p:nvPr/>
            </p:nvSpPr>
            <p:spPr>
              <a:xfrm>
                <a:off x="1066783" y="1198826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Handler</a:t>
                </a:r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96D89A-27DD-1246-B839-65FA848C9CD4}"/>
                  </a:ext>
                </a:extLst>
              </p:cNvPr>
              <p:cNvSpPr txBox="1"/>
              <p:nvPr/>
            </p:nvSpPr>
            <p:spPr>
              <a:xfrm>
                <a:off x="1769659" y="1812491"/>
                <a:ext cx="1181734" cy="3693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mLooper</a:t>
                </a:r>
                <a:endParaRPr kumimoji="1"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D096FD-8593-304A-835F-45B7017B6829}"/>
                </a:ext>
              </a:extLst>
            </p:cNvPr>
            <p:cNvSpPr/>
            <p:nvPr/>
          </p:nvSpPr>
          <p:spPr>
            <a:xfrm>
              <a:off x="3947337" y="1190852"/>
              <a:ext cx="1900800" cy="286015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FCB375-803A-8943-A311-7237BE3FC1AF}"/>
                </a:ext>
              </a:extLst>
            </p:cNvPr>
            <p:cNvSpPr txBox="1"/>
            <p:nvPr/>
          </p:nvSpPr>
          <p:spPr>
            <a:xfrm>
              <a:off x="3951110" y="1197011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Looper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B0FFAD-274B-DE49-83AF-D08A3BCACA05}"/>
                </a:ext>
              </a:extLst>
            </p:cNvPr>
            <p:cNvSpPr/>
            <p:nvPr/>
          </p:nvSpPr>
          <p:spPr>
            <a:xfrm>
              <a:off x="6743355" y="1190851"/>
              <a:ext cx="1899879" cy="286015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DEF034-35E7-BC42-A3A7-0BB49E6F6731}"/>
                </a:ext>
              </a:extLst>
            </p:cNvPr>
            <p:cNvSpPr txBox="1"/>
            <p:nvPr/>
          </p:nvSpPr>
          <p:spPr>
            <a:xfrm>
              <a:off x="6753989" y="1201637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MessageQueue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264E607-5795-334C-9F5C-49C0E8F1B804}"/>
                </a:ext>
              </a:extLst>
            </p:cNvPr>
            <p:cNvSpPr txBox="1"/>
            <p:nvPr/>
          </p:nvSpPr>
          <p:spPr>
            <a:xfrm>
              <a:off x="4709524" y="2175759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mQueue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D175F76-450D-F340-8B6A-C67D4E95266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93245" y="2785179"/>
              <a:ext cx="105631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F1A86E85-EC9F-A042-8B02-1D9FE6A56D50}"/>
                </a:ext>
              </a:extLst>
            </p:cNvPr>
            <p:cNvCxnSpPr/>
            <p:nvPr/>
          </p:nvCxnSpPr>
          <p:spPr>
            <a:xfrm>
              <a:off x="5945913" y="2374599"/>
              <a:ext cx="77617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DC7247-2EEC-B248-8DFD-DC016E154E35}"/>
                </a:ext>
              </a:extLst>
            </p:cNvPr>
            <p:cNvSpPr/>
            <p:nvPr/>
          </p:nvSpPr>
          <p:spPr>
            <a:xfrm>
              <a:off x="3721395" y="616701"/>
              <a:ext cx="5135526" cy="372138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90F8FE-2572-424F-B280-768FE97D238D}"/>
                </a:ext>
              </a:extLst>
            </p:cNvPr>
            <p:cNvSpPr txBox="1"/>
            <p:nvPr/>
          </p:nvSpPr>
          <p:spPr>
            <a:xfrm>
              <a:off x="3732032" y="627319"/>
              <a:ext cx="1035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Thread</a:t>
              </a:r>
              <a:endPara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F6B60E5-952D-9440-8182-3F519378B69A}"/>
                </a:ext>
              </a:extLst>
            </p:cNvPr>
            <p:cNvGrpSpPr/>
            <p:nvPr/>
          </p:nvGrpSpPr>
          <p:grpSpPr>
            <a:xfrm>
              <a:off x="899791" y="3341052"/>
              <a:ext cx="1900800" cy="990969"/>
              <a:chOff x="1057939" y="1190854"/>
              <a:chExt cx="1900800" cy="99096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AF7761E-D7A9-9A47-9448-90C50F74E5F4}"/>
                  </a:ext>
                </a:extLst>
              </p:cNvPr>
              <p:cNvSpPr/>
              <p:nvPr/>
            </p:nvSpPr>
            <p:spPr>
              <a:xfrm>
                <a:off x="1057939" y="1190854"/>
                <a:ext cx="1900800" cy="98490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03CC6E9-90BD-734A-AE67-72D90F93F17D}"/>
                  </a:ext>
                </a:extLst>
              </p:cNvPr>
              <p:cNvSpPr txBox="1"/>
              <p:nvPr/>
            </p:nvSpPr>
            <p:spPr>
              <a:xfrm>
                <a:off x="1066783" y="1198826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Handler</a:t>
                </a:r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F2B298F-933F-FF4C-A087-886954CEA27B}"/>
                  </a:ext>
                </a:extLst>
              </p:cNvPr>
              <p:cNvSpPr txBox="1"/>
              <p:nvPr/>
            </p:nvSpPr>
            <p:spPr>
              <a:xfrm>
                <a:off x="1769659" y="1812491"/>
                <a:ext cx="1181734" cy="3693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mLooper</a:t>
                </a:r>
                <a:endParaRPr kumimoji="1"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2F77ED5-3C01-D647-B6E9-FCD6169B99B7}"/>
                </a:ext>
              </a:extLst>
            </p:cNvPr>
            <p:cNvGrpSpPr/>
            <p:nvPr/>
          </p:nvGrpSpPr>
          <p:grpSpPr>
            <a:xfrm>
              <a:off x="899791" y="616701"/>
              <a:ext cx="1900800" cy="990969"/>
              <a:chOff x="1057939" y="1190854"/>
              <a:chExt cx="1900800" cy="99096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1D8DF34-5542-2941-8A46-09C68CB429CD}"/>
                  </a:ext>
                </a:extLst>
              </p:cNvPr>
              <p:cNvSpPr/>
              <p:nvPr/>
            </p:nvSpPr>
            <p:spPr>
              <a:xfrm>
                <a:off x="1057939" y="1190854"/>
                <a:ext cx="1900800" cy="98490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5C86A8-8330-A044-8014-F59398B2C1C1}"/>
                  </a:ext>
                </a:extLst>
              </p:cNvPr>
              <p:cNvSpPr txBox="1"/>
              <p:nvPr/>
            </p:nvSpPr>
            <p:spPr>
              <a:xfrm>
                <a:off x="1066783" y="1198826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Handler</a:t>
                </a:r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89345BE-0F89-894D-8542-A626D6A85A31}"/>
                  </a:ext>
                </a:extLst>
              </p:cNvPr>
              <p:cNvSpPr txBox="1"/>
              <p:nvPr/>
            </p:nvSpPr>
            <p:spPr>
              <a:xfrm>
                <a:off x="1769659" y="1812491"/>
                <a:ext cx="1181734" cy="3693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mLooper</a:t>
                </a:r>
                <a:endParaRPr kumimoji="1"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3EE39F1-A8F4-6C45-899F-FBB9F87FC1E9}"/>
                </a:ext>
              </a:extLst>
            </p:cNvPr>
            <p:cNvCxnSpPr>
              <a:cxnSpLocks/>
            </p:cNvCxnSpPr>
            <p:nvPr/>
          </p:nvCxnSpPr>
          <p:spPr>
            <a:xfrm>
              <a:off x="2817284" y="1442625"/>
              <a:ext cx="1013923" cy="39110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CF6D6941-4619-A54D-99A9-CED79EEFD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441" y="3591482"/>
              <a:ext cx="1035120" cy="5096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50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1293</Words>
  <Application>Microsoft Macintosh PowerPoint</Application>
  <PresentationFormat>全屏显示(16:9)</PresentationFormat>
  <Paragraphs>102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线程通信相关的面试题</vt:lpstr>
      <vt:lpstr>线程通信相关的面试题</vt:lpstr>
      <vt:lpstr>说说线程的消息队列是怎么创建的？</vt:lpstr>
      <vt:lpstr>看几个问题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回答问题</vt:lpstr>
      <vt:lpstr>说说线程的消息队列是怎么创建的？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144</cp:revision>
  <dcterms:created xsi:type="dcterms:W3CDTF">2019-03-16T08:04:06Z</dcterms:created>
  <dcterms:modified xsi:type="dcterms:W3CDTF">2019-03-17T13:32:45Z</dcterms:modified>
</cp:coreProperties>
</file>