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65" r:id="rId4"/>
    <p:sldId id="266" r:id="rId5"/>
    <p:sldId id="267" r:id="rId6"/>
    <p:sldId id="268" r:id="rId7"/>
    <p:sldId id="269" r:id="rId8"/>
    <p:sldId id="270"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0603"/>
  </p:normalViewPr>
  <p:slideViewPr>
    <p:cSldViewPr snapToGrid="0" snapToObjects="1">
      <p:cViewPr varScale="1">
        <p:scale>
          <a:sx n="118" d="100"/>
          <a:sy n="118" d="100"/>
        </p:scale>
        <p:origin x="2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1115B-4331-ED4C-97DD-E717E18CBF48}" type="datetimeFigureOut">
              <a:t>2019/3/17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单击此处编辑母版文本样式
二级
三级
四级
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D8413-33E3-5A4C-A5B8-C4DA90F2C3B5}" type="slidenum">
              <a:t>‹#›</a:t>
            </a:fld>
            <a:endParaRPr kumimoji="1" lang="zh-CN" altLang="en-US"/>
          </a:p>
        </p:txBody>
      </p:sp>
    </p:spTree>
    <p:extLst>
      <p:ext uri="{BB962C8B-B14F-4D97-AF65-F5344CB8AC3E}">
        <p14:creationId xmlns:p14="http://schemas.microsoft.com/office/powerpoint/2010/main" val="3864757406"/>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前面的课虽然也讲过</a:t>
            </a:r>
            <a:r>
              <a:rPr kumimoji="1" lang="en-US" altLang="zh-CN"/>
              <a:t>handler</a:t>
            </a:r>
            <a:r>
              <a:rPr kumimoji="1" lang="zh-CN" altLang="en-US"/>
              <a:t>的消息传递机制，但是为了让大家更聚焦，我们忽略了一些跟当堂课题目原理无关的细节，其中就包括这个消息延时，</a:t>
            </a:r>
            <a:endParaRPr kumimoji="1" lang="en-US" altLang="zh-CN"/>
          </a:p>
          <a:p>
            <a:r>
              <a:rPr kumimoji="1" lang="zh-CN" altLang="en-US"/>
              <a:t>这节课，咱们要重点讨论这一块。</a:t>
            </a:r>
            <a:endParaRPr kumimoji="1" lang="en-US" altLang="zh-CN"/>
          </a:p>
          <a:p>
            <a:endParaRPr kumimoji="1" lang="zh-CN" altLang="en-US"/>
          </a:p>
          <a:p>
            <a:endParaRPr kumimoji="1" lang="zh-CN" altLang="en-US"/>
          </a:p>
        </p:txBody>
      </p:sp>
      <p:sp>
        <p:nvSpPr>
          <p:cNvPr id="4" name="灯片编号占位符 3"/>
          <p:cNvSpPr>
            <a:spLocks noGrp="1"/>
          </p:cNvSpPr>
          <p:nvPr>
            <p:ph type="sldNum" sz="quarter" idx="5"/>
          </p:nvPr>
        </p:nvSpPr>
        <p:spPr/>
        <p:txBody>
          <a:bodyPr/>
          <a:lstStyle/>
          <a:p>
            <a:fld id="{07CD8413-33E3-5A4C-A5B8-C4DA90F2C3B5}" type="slidenum">
              <a:rPr lang="en-US" altLang="zh-CN"/>
              <a:t>1</a:t>
            </a:fld>
            <a:endParaRPr kumimoji="1" lang="zh-CN" altLang="en-US"/>
          </a:p>
        </p:txBody>
      </p:sp>
    </p:spTree>
    <p:extLst>
      <p:ext uri="{BB962C8B-B14F-4D97-AF65-F5344CB8AC3E}">
        <p14:creationId xmlns:p14="http://schemas.microsoft.com/office/powerpoint/2010/main" val="3930056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07CD8413-33E3-5A4C-A5B8-C4DA90F2C3B5}" type="slidenum">
              <a:t>2</a:t>
            </a:fld>
            <a:endParaRPr kumimoji="1" lang="zh-CN" altLang="en-US"/>
          </a:p>
        </p:txBody>
      </p:sp>
    </p:spTree>
    <p:extLst>
      <p:ext uri="{BB962C8B-B14F-4D97-AF65-F5344CB8AC3E}">
        <p14:creationId xmlns:p14="http://schemas.microsoft.com/office/powerpoint/2010/main" val="3602454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咱们以</a:t>
            </a:r>
            <a:r>
              <a:rPr kumimoji="1" lang="en-US" altLang="zh-CN"/>
              <a:t>sendMessageDelayed</a:t>
            </a:r>
            <a:r>
              <a:rPr kumimoji="1" lang="zh-CN" altLang="en-US"/>
              <a:t>为入口，看看他的实现原理。这里首先延时不能小于</a:t>
            </a:r>
            <a:r>
              <a:rPr kumimoji="1" lang="en-US" altLang="zh-CN"/>
              <a:t>0</a:t>
            </a:r>
            <a:r>
              <a:rPr kumimoji="1" lang="zh-CN" altLang="en-US"/>
              <a:t>，另外根据当前时间加上这个延时算出一个消息触发的时间，然后调用</a:t>
            </a:r>
            <a:r>
              <a:rPr kumimoji="1" lang="en-US" altLang="zh-CN"/>
              <a:t>sendMessageAtTime</a:t>
            </a:r>
            <a:r>
              <a:rPr kumimoji="1" lang="zh-CN" altLang="en-US"/>
              <a:t>，这个函数从字面上看是在某个特定的时间发送消息，真是这样的吗？</a:t>
            </a:r>
            <a:endParaRPr kumimoji="1" lang="en-US" altLang="zh-CN"/>
          </a:p>
        </p:txBody>
      </p:sp>
      <p:sp>
        <p:nvSpPr>
          <p:cNvPr id="4" name="灯片编号占位符 3"/>
          <p:cNvSpPr>
            <a:spLocks noGrp="1"/>
          </p:cNvSpPr>
          <p:nvPr>
            <p:ph type="sldNum" sz="quarter" idx="5"/>
          </p:nvPr>
        </p:nvSpPr>
        <p:spPr/>
        <p:txBody>
          <a:bodyPr/>
          <a:lstStyle/>
          <a:p>
            <a:fld id="{07CD8413-33E3-5A4C-A5B8-C4DA90F2C3B5}" type="slidenum">
              <a:t>3</a:t>
            </a:fld>
            <a:endParaRPr kumimoji="1" lang="zh-CN" altLang="en-US"/>
          </a:p>
        </p:txBody>
      </p:sp>
    </p:spTree>
    <p:extLst>
      <p:ext uri="{BB962C8B-B14F-4D97-AF65-F5344CB8AC3E}">
        <p14:creationId xmlns:p14="http://schemas.microsoft.com/office/powerpoint/2010/main" val="1841780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07CD8413-33E3-5A4C-A5B8-C4DA90F2C3B5}" type="slidenum">
              <a:rPr lang="en-US" altLang="zh-CN"/>
              <a:t>4</a:t>
            </a:fld>
            <a:endParaRPr kumimoji="1" lang="zh-CN" altLang="en-US"/>
          </a:p>
        </p:txBody>
      </p:sp>
    </p:spTree>
    <p:extLst>
      <p:ext uri="{BB962C8B-B14F-4D97-AF65-F5344CB8AC3E}">
        <p14:creationId xmlns:p14="http://schemas.microsoft.com/office/powerpoint/2010/main" val="511163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咱们看代码，如果消息队列是空，或者当前时间是</a:t>
            </a:r>
            <a:r>
              <a:rPr kumimoji="1" lang="en-US" altLang="zh-CN"/>
              <a:t>0</a:t>
            </a:r>
            <a:r>
              <a:rPr kumimoji="1" lang="zh-CN" altLang="en-US"/>
              <a:t>，或者当前时间小于消息队列头那个消息的时间，就给当前消息插到队列头。什么时候消息的时间会是</a:t>
            </a:r>
            <a:r>
              <a:rPr kumimoji="1" lang="en-US" altLang="zh-CN"/>
              <a:t>0</a:t>
            </a:r>
            <a:r>
              <a:rPr kumimoji="1" lang="zh-CN" altLang="en-US"/>
              <a:t>啊？用</a:t>
            </a:r>
            <a:r>
              <a:rPr lang="en-US" altLang="zh-CN" sz="900" kern="1200">
                <a:solidFill>
                  <a:schemeClr val="tx1"/>
                </a:solidFill>
                <a:effectLst/>
                <a:latin typeface="+mn-lt"/>
                <a:ea typeface="+mn-ea"/>
                <a:cs typeface="+mn-cs"/>
              </a:rPr>
              <a:t>sendMessageAtFrontOfQueue</a:t>
            </a:r>
            <a:r>
              <a:rPr lang="zh-CN" altLang="en-US" sz="900" kern="1200">
                <a:solidFill>
                  <a:schemeClr val="tx1"/>
                </a:solidFill>
                <a:effectLst/>
                <a:latin typeface="+mn-lt"/>
                <a:ea typeface="+mn-ea"/>
                <a:cs typeface="+mn-cs"/>
              </a:rPr>
              <a:t>这个函数的时候，消息时间就是</a:t>
            </a:r>
            <a:r>
              <a:rPr lang="en-US" altLang="zh-CN" sz="900" kern="1200">
                <a:solidFill>
                  <a:schemeClr val="tx1"/>
                </a:solidFill>
                <a:effectLst/>
                <a:latin typeface="+mn-lt"/>
                <a:ea typeface="+mn-ea"/>
                <a:cs typeface="+mn-cs"/>
              </a:rPr>
              <a:t>0</a:t>
            </a:r>
            <a:r>
              <a:rPr lang="zh-CN" altLang="en-US" sz="900" kern="1200">
                <a:solidFill>
                  <a:schemeClr val="tx1"/>
                </a:solidFill>
                <a:effectLst/>
                <a:latin typeface="+mn-lt"/>
                <a:ea typeface="+mn-ea"/>
                <a:cs typeface="+mn-cs"/>
              </a:rPr>
              <a:t>，那这也就肯定是插到队列头了。</a:t>
            </a:r>
            <a:endParaRPr lang="en-US" altLang="zh-CN" sz="900" kern="1200">
              <a:solidFill>
                <a:schemeClr val="tx1"/>
              </a:solidFill>
              <a:effectLst/>
              <a:latin typeface="+mn-lt"/>
              <a:ea typeface="+mn-ea"/>
              <a:cs typeface="+mn-cs"/>
            </a:endParaRPr>
          </a:p>
          <a:p>
            <a:endParaRPr kumimoji="1" lang="en-US" altLang="zh-CN" sz="900" kern="1200">
              <a:solidFill>
                <a:schemeClr val="tx1"/>
              </a:solidFill>
              <a:effectLst/>
              <a:latin typeface="+mn-lt"/>
              <a:ea typeface="+mn-ea"/>
              <a:cs typeface="+mn-cs"/>
            </a:endParaRPr>
          </a:p>
          <a:p>
            <a:r>
              <a:rPr kumimoji="1" lang="zh-CN" altLang="en-US" sz="900" kern="1200">
                <a:solidFill>
                  <a:schemeClr val="tx1"/>
                </a:solidFill>
                <a:effectLst/>
                <a:latin typeface="+mn-lt"/>
                <a:ea typeface="+mn-ea"/>
                <a:cs typeface="+mn-cs"/>
              </a:rPr>
              <a:t>咱们再往下看</a:t>
            </a:r>
            <a:r>
              <a:rPr kumimoji="1" lang="en-US" altLang="zh-CN" sz="900" kern="1200">
                <a:solidFill>
                  <a:schemeClr val="tx1"/>
                </a:solidFill>
                <a:effectLst/>
                <a:latin typeface="+mn-lt"/>
                <a:ea typeface="+mn-ea"/>
                <a:cs typeface="+mn-cs"/>
              </a:rPr>
              <a:t>else</a:t>
            </a:r>
            <a:r>
              <a:rPr kumimoji="1" lang="zh-CN" altLang="en-US" sz="900" kern="1200">
                <a:solidFill>
                  <a:schemeClr val="tx1"/>
                </a:solidFill>
                <a:effectLst/>
                <a:latin typeface="+mn-lt"/>
                <a:ea typeface="+mn-ea"/>
                <a:cs typeface="+mn-cs"/>
              </a:rPr>
              <a:t>分支，首先在一个</a:t>
            </a:r>
            <a:r>
              <a:rPr kumimoji="1" lang="en-US" altLang="zh-CN" sz="900" kern="1200">
                <a:solidFill>
                  <a:schemeClr val="tx1"/>
                </a:solidFill>
                <a:effectLst/>
                <a:latin typeface="+mn-lt"/>
                <a:ea typeface="+mn-ea"/>
                <a:cs typeface="+mn-cs"/>
              </a:rPr>
              <a:t>for</a:t>
            </a:r>
            <a:r>
              <a:rPr kumimoji="1" lang="zh-CN" altLang="en-US" sz="900" kern="1200">
                <a:solidFill>
                  <a:schemeClr val="tx1"/>
                </a:solidFill>
                <a:effectLst/>
                <a:latin typeface="+mn-lt"/>
                <a:ea typeface="+mn-ea"/>
                <a:cs typeface="+mn-cs"/>
              </a:rPr>
              <a:t>循环，从消息队列头开始往后遍历，直到什么时候退出呢？直到到了队列末尾，或者要插入的这个新消息的时间小于遍历到的消息的时间的时候就要退出了，为什么呢？因为这个新消息就要插到这个遍历到的消息前面了。为什么呢？</a:t>
            </a:r>
            <a:endParaRPr kumimoji="1" lang="en-US" altLang="zh-CN" sz="900" kern="1200">
              <a:solidFill>
                <a:schemeClr val="tx1"/>
              </a:solidFill>
              <a:effectLst/>
              <a:latin typeface="+mn-lt"/>
              <a:ea typeface="+mn-ea"/>
              <a:cs typeface="+mn-cs"/>
            </a:endParaRPr>
          </a:p>
          <a:p>
            <a:endParaRPr kumimoji="1" lang="en-US" altLang="zh-CN" sz="900" kern="1200">
              <a:solidFill>
                <a:schemeClr val="tx1"/>
              </a:solidFill>
              <a:effectLst/>
              <a:latin typeface="+mn-lt"/>
              <a:ea typeface="+mn-ea"/>
              <a:cs typeface="+mn-cs"/>
            </a:endParaRPr>
          </a:p>
          <a:p>
            <a:r>
              <a:rPr kumimoji="1" lang="zh-CN" altLang="en-US" sz="900" kern="1200">
                <a:solidFill>
                  <a:schemeClr val="tx1"/>
                </a:solidFill>
                <a:effectLst/>
                <a:latin typeface="+mn-lt"/>
                <a:ea typeface="+mn-ea"/>
                <a:cs typeface="+mn-cs"/>
              </a:rPr>
              <a:t>大家没发现这个消息队列是按消息触发的时间排序的么？越是马上要触发的消息越是排在队列最前面。这样我们就明白了，其实</a:t>
            </a:r>
            <a:r>
              <a:rPr kumimoji="1" lang="en-US" altLang="zh-CN" sz="900" kern="1200">
                <a:solidFill>
                  <a:schemeClr val="tx1"/>
                </a:solidFill>
                <a:effectLst/>
                <a:latin typeface="+mn-lt"/>
                <a:ea typeface="+mn-ea"/>
                <a:cs typeface="+mn-cs"/>
              </a:rPr>
              <a:t>handler</a:t>
            </a:r>
            <a:r>
              <a:rPr kumimoji="1" lang="zh-CN" altLang="en-US" sz="900" kern="1200">
                <a:solidFill>
                  <a:schemeClr val="tx1"/>
                </a:solidFill>
                <a:effectLst/>
                <a:latin typeface="+mn-lt"/>
                <a:ea typeface="+mn-ea"/>
                <a:cs typeface="+mn-cs"/>
              </a:rPr>
              <a:t>延时发送消息并不是加入消息队列的时候延时。加到消息队列其实是立刻就加了，每个消息都带了一个时间戳，表示这个消息要什么时候触发。</a:t>
            </a:r>
            <a:endParaRPr kumimoji="1" lang="en-US" altLang="zh-CN" sz="900" kern="1200">
              <a:solidFill>
                <a:schemeClr val="tx1"/>
              </a:solidFill>
              <a:effectLst/>
              <a:latin typeface="+mn-lt"/>
              <a:ea typeface="+mn-ea"/>
              <a:cs typeface="+mn-cs"/>
            </a:endParaRPr>
          </a:p>
          <a:p>
            <a:endParaRPr kumimoji="1" lang="en-US" altLang="zh-CN" sz="900" kern="1200">
              <a:solidFill>
                <a:schemeClr val="tx1"/>
              </a:solidFill>
              <a:effectLst/>
              <a:latin typeface="+mn-lt"/>
              <a:ea typeface="+mn-ea"/>
              <a:cs typeface="+mn-cs"/>
            </a:endParaRPr>
          </a:p>
          <a:p>
            <a:r>
              <a:rPr kumimoji="1" lang="zh-CN" altLang="en-US" sz="900" kern="1200">
                <a:solidFill>
                  <a:schemeClr val="tx1"/>
                </a:solidFill>
                <a:effectLst/>
                <a:latin typeface="+mn-lt"/>
                <a:ea typeface="+mn-ea"/>
                <a:cs typeface="+mn-cs"/>
              </a:rPr>
              <a:t>消息加到队列之后，调用</a:t>
            </a:r>
            <a:r>
              <a:rPr kumimoji="1" lang="en-US" altLang="zh-CN" sz="900" kern="1200">
                <a:solidFill>
                  <a:schemeClr val="tx1"/>
                </a:solidFill>
                <a:effectLst/>
                <a:latin typeface="+mn-lt"/>
                <a:ea typeface="+mn-ea"/>
                <a:cs typeface="+mn-cs"/>
              </a:rPr>
              <a:t>nativeWake</a:t>
            </a:r>
            <a:r>
              <a:rPr kumimoji="1" lang="zh-CN" altLang="en-US" sz="900" kern="1200">
                <a:solidFill>
                  <a:schemeClr val="tx1"/>
                </a:solidFill>
                <a:effectLst/>
                <a:latin typeface="+mn-lt"/>
                <a:ea typeface="+mn-ea"/>
                <a:cs typeface="+mn-cs"/>
              </a:rPr>
              <a:t>唤醒这个线程，咱们前面的课讲过啊，当消息队列里没有消息的时候，线程会一直休眠等待消息。当消息队列里有消息的时候，线程会依次去处理这些消息。其实这个不完全准确啊，因为每个消息有定好的触发时间的，时间没到是不能去处理这些消息的，所以准确的说法应该是，没有可以处理的消息的时候，线程就会休眠等待，等待什么，等待可处理的消息，这个有两重意思，一个是等待新到的能立即处理的消息，另一个是等待旧的消息处理时间到了。</a:t>
            </a:r>
            <a:endParaRPr kumimoji="1" lang="en-US" altLang="zh-CN" sz="900" kern="1200">
              <a:solidFill>
                <a:schemeClr val="tx1"/>
              </a:solidFill>
              <a:effectLst/>
              <a:latin typeface="+mn-lt"/>
              <a:ea typeface="+mn-ea"/>
              <a:cs typeface="+mn-cs"/>
            </a:endParaRPr>
          </a:p>
          <a:p>
            <a:endParaRPr kumimoji="1" lang="en-US" altLang="zh-CN" sz="900" kern="1200">
              <a:solidFill>
                <a:schemeClr val="tx1"/>
              </a:solidFill>
              <a:effectLst/>
              <a:latin typeface="+mn-lt"/>
              <a:ea typeface="+mn-ea"/>
              <a:cs typeface="+mn-cs"/>
            </a:endParaRPr>
          </a:p>
          <a:p>
            <a:r>
              <a:rPr kumimoji="1" lang="zh-CN" altLang="en-US" sz="900" kern="1200">
                <a:solidFill>
                  <a:schemeClr val="tx1"/>
                </a:solidFill>
                <a:effectLst/>
                <a:latin typeface="+mn-lt"/>
                <a:ea typeface="+mn-ea"/>
                <a:cs typeface="+mn-cs"/>
              </a:rPr>
              <a:t>咱们看等待消息是在哪里？</a:t>
            </a:r>
            <a:endParaRPr kumimoji="1" lang="zh-CN" altLang="en-US"/>
          </a:p>
        </p:txBody>
      </p:sp>
      <p:sp>
        <p:nvSpPr>
          <p:cNvPr id="4" name="灯片编号占位符 3"/>
          <p:cNvSpPr>
            <a:spLocks noGrp="1"/>
          </p:cNvSpPr>
          <p:nvPr>
            <p:ph type="sldNum" sz="quarter" idx="5"/>
          </p:nvPr>
        </p:nvSpPr>
        <p:spPr/>
        <p:txBody>
          <a:bodyPr/>
          <a:lstStyle/>
          <a:p>
            <a:fld id="{07CD8413-33E3-5A4C-A5B8-C4DA90F2C3B5}" type="slidenum">
              <a:rPr lang="en-US" altLang="zh-CN"/>
              <a:t>5</a:t>
            </a:fld>
            <a:endParaRPr kumimoji="1" lang="zh-CN" altLang="en-US"/>
          </a:p>
        </p:txBody>
      </p:sp>
    </p:spTree>
    <p:extLst>
      <p:ext uri="{BB962C8B-B14F-4D97-AF65-F5344CB8AC3E}">
        <p14:creationId xmlns:p14="http://schemas.microsoft.com/office/powerpoint/2010/main" val="3709210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这里等待消息就是在</a:t>
            </a:r>
            <a:r>
              <a:rPr kumimoji="1" lang="en-US" altLang="zh-CN"/>
              <a:t>MessageQueue</a:t>
            </a:r>
            <a:r>
              <a:rPr kumimoji="1" lang="zh-CN" altLang="en-US"/>
              <a:t>的</a:t>
            </a:r>
            <a:r>
              <a:rPr kumimoji="1" lang="en-US" altLang="zh-CN"/>
              <a:t>next</a:t>
            </a:r>
            <a:r>
              <a:rPr kumimoji="1" lang="zh-CN" altLang="en-US"/>
              <a:t>函数，这里在一个</a:t>
            </a:r>
            <a:r>
              <a:rPr kumimoji="1" lang="en-US" altLang="zh-CN"/>
              <a:t>for</a:t>
            </a:r>
            <a:r>
              <a:rPr kumimoji="1" lang="zh-CN" altLang="en-US"/>
              <a:t>循环里不断取消息，没消息可处理的时候，就阻塞在这个</a:t>
            </a:r>
            <a:r>
              <a:rPr kumimoji="1" lang="en-US" altLang="zh-CN"/>
              <a:t>next</a:t>
            </a:r>
            <a:r>
              <a:rPr kumimoji="1" lang="zh-CN" altLang="en-US"/>
              <a:t>函数上，如果返回了非空的消息，说明有消息可处理了，并且这个消息触发时间到了，因此下面可以</a:t>
            </a:r>
            <a:r>
              <a:rPr kumimoji="1" lang="en-US" altLang="zh-CN"/>
              <a:t>dispatchMessage</a:t>
            </a:r>
            <a:r>
              <a:rPr kumimoji="1" lang="zh-CN" altLang="en-US"/>
              <a:t>分发消息。咱们看</a:t>
            </a:r>
            <a:r>
              <a:rPr kumimoji="1" lang="en-US" altLang="zh-CN"/>
              <a:t>MessageQueue</a:t>
            </a:r>
            <a:r>
              <a:rPr kumimoji="1" lang="zh-CN" altLang="en-US"/>
              <a:t>的</a:t>
            </a:r>
            <a:r>
              <a:rPr kumimoji="1" lang="en-US" altLang="zh-CN"/>
              <a:t>Next</a:t>
            </a:r>
            <a:r>
              <a:rPr kumimoji="1" lang="zh-CN" altLang="en-US"/>
              <a:t>函数，</a:t>
            </a:r>
          </a:p>
        </p:txBody>
      </p:sp>
      <p:sp>
        <p:nvSpPr>
          <p:cNvPr id="4" name="灯片编号占位符 3"/>
          <p:cNvSpPr>
            <a:spLocks noGrp="1"/>
          </p:cNvSpPr>
          <p:nvPr>
            <p:ph type="sldNum" sz="quarter" idx="5"/>
          </p:nvPr>
        </p:nvSpPr>
        <p:spPr/>
        <p:txBody>
          <a:bodyPr/>
          <a:lstStyle/>
          <a:p>
            <a:fld id="{07CD8413-33E3-5A4C-A5B8-C4DA90F2C3B5}" type="slidenum">
              <a:rPr lang="en-US" altLang="zh-CN"/>
              <a:t>6</a:t>
            </a:fld>
            <a:endParaRPr kumimoji="1" lang="zh-CN" altLang="en-US"/>
          </a:p>
        </p:txBody>
      </p:sp>
    </p:spTree>
    <p:extLst>
      <p:ext uri="{BB962C8B-B14F-4D97-AF65-F5344CB8AC3E}">
        <p14:creationId xmlns:p14="http://schemas.microsoft.com/office/powerpoint/2010/main" val="2946038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这段代码有点长，不过逻辑不复杂，核心是这个</a:t>
            </a:r>
            <a:r>
              <a:rPr kumimoji="1" lang="en-US" altLang="zh-CN"/>
              <a:t>nextPollTimeoutMillis</a:t>
            </a:r>
            <a:r>
              <a:rPr kumimoji="1" lang="zh-CN" altLang="en-US"/>
              <a:t>，这个表示</a:t>
            </a:r>
            <a:r>
              <a:rPr kumimoji="1" lang="en-US" altLang="zh-CN"/>
              <a:t>poll</a:t>
            </a:r>
            <a:r>
              <a:rPr kumimoji="1" lang="zh-CN" altLang="en-US"/>
              <a:t>的超时时间，如果是</a:t>
            </a:r>
            <a:r>
              <a:rPr kumimoji="1" lang="en-US" altLang="zh-CN"/>
              <a:t>0</a:t>
            </a:r>
            <a:r>
              <a:rPr kumimoji="1" lang="zh-CN" altLang="en-US"/>
              <a:t>，表示立即就返回，如果是</a:t>
            </a:r>
            <a:r>
              <a:rPr kumimoji="1" lang="en-US" altLang="zh-CN"/>
              <a:t>-1</a:t>
            </a:r>
            <a:r>
              <a:rPr kumimoji="1" lang="zh-CN" altLang="en-US"/>
              <a:t>，表示永远等下去，直到被唤醒。我们看到这第一次的时候，这个值是</a:t>
            </a:r>
            <a:r>
              <a:rPr kumimoji="1" lang="en-US" altLang="zh-CN"/>
              <a:t>0</a:t>
            </a:r>
            <a:r>
              <a:rPr kumimoji="1" lang="zh-CN" altLang="en-US"/>
              <a:t>，表示一进来先不随便阻塞，而是看列表里有不有现成可以处理的消息。</a:t>
            </a:r>
            <a:endParaRPr kumimoji="1" lang="en-US" altLang="zh-CN"/>
          </a:p>
          <a:p>
            <a:endParaRPr kumimoji="1" lang="en-US" altLang="zh-CN"/>
          </a:p>
          <a:p>
            <a:r>
              <a:rPr kumimoji="1" lang="zh-CN" altLang="en-US"/>
              <a:t>如果有现成的可以处理的消息，那肯定是在列表头，因为整个列表是按消息的时间从近到远排列的。</a:t>
            </a:r>
            <a:endParaRPr kumimoji="1" lang="en-US" altLang="zh-CN"/>
          </a:p>
          <a:p>
            <a:r>
              <a:rPr kumimoji="1" lang="zh-CN" altLang="en-US"/>
              <a:t>如果列表是空，就给</a:t>
            </a:r>
            <a:r>
              <a:rPr kumimoji="1" lang="en-US" altLang="zh-CN"/>
              <a:t>nextPollTimeoutMillis</a:t>
            </a:r>
            <a:r>
              <a:rPr kumimoji="1" lang="zh-CN" altLang="en-US"/>
              <a:t>设置成</a:t>
            </a:r>
            <a:r>
              <a:rPr kumimoji="1" lang="en-US" altLang="zh-CN"/>
              <a:t>-1</a:t>
            </a:r>
            <a:r>
              <a:rPr kumimoji="1" lang="zh-CN" altLang="en-US"/>
              <a:t>，表示下次</a:t>
            </a:r>
            <a:r>
              <a:rPr kumimoji="1" lang="en-US" altLang="zh-CN"/>
              <a:t>poll</a:t>
            </a:r>
            <a:r>
              <a:rPr kumimoji="1" lang="zh-CN" altLang="en-US"/>
              <a:t>的时候永远等下去，直到有新消息到时再唤醒。</a:t>
            </a:r>
            <a:endParaRPr kumimoji="1" lang="en-US" altLang="zh-CN"/>
          </a:p>
          <a:p>
            <a:r>
              <a:rPr kumimoji="1" lang="zh-CN" altLang="en-US"/>
              <a:t>如果列表非空，就看列表头的消息到时了没，如果到了就给这个消息取下来，更新列表头，然后给这个消息返回。</a:t>
            </a:r>
            <a:endParaRPr kumimoji="1" lang="en-US" altLang="zh-CN"/>
          </a:p>
          <a:p>
            <a:r>
              <a:rPr kumimoji="1" lang="zh-CN" altLang="en-US"/>
              <a:t>如果消息没到时，就看看消息还要多久才会到时，然后下次</a:t>
            </a:r>
            <a:r>
              <a:rPr kumimoji="1" lang="en-US" altLang="zh-CN"/>
              <a:t>poll</a:t>
            </a:r>
            <a:r>
              <a:rPr kumimoji="1" lang="zh-CN" altLang="en-US"/>
              <a:t>的时候就等待这么久就好了，那时候就算没有新消息到来，</a:t>
            </a:r>
            <a:r>
              <a:rPr kumimoji="1" lang="en-US" altLang="zh-CN"/>
              <a:t>poll</a:t>
            </a:r>
            <a:r>
              <a:rPr kumimoji="1" lang="zh-CN" altLang="en-US"/>
              <a:t>也会返回去检查消息队列，那时候消息肯定到时候了，直接处理就好了。</a:t>
            </a:r>
            <a:endParaRPr kumimoji="1" lang="en-US" altLang="zh-CN"/>
          </a:p>
          <a:p>
            <a:endParaRPr kumimoji="1" lang="en-US" altLang="zh-CN"/>
          </a:p>
          <a:p>
            <a:r>
              <a:rPr kumimoji="1" lang="zh-CN" altLang="en-US"/>
              <a:t>我们前面的课讲过，这儿的</a:t>
            </a:r>
            <a:r>
              <a:rPr kumimoji="1" lang="en-US" altLang="zh-CN"/>
              <a:t>nativePollOnce</a:t>
            </a:r>
            <a:r>
              <a:rPr kumimoji="1" lang="zh-CN" altLang="en-US"/>
              <a:t>其实调的就是</a:t>
            </a:r>
            <a:r>
              <a:rPr kumimoji="1" lang="en-US" altLang="zh-CN"/>
              <a:t>epoll_wait</a:t>
            </a:r>
            <a:r>
              <a:rPr kumimoji="1" lang="zh-CN" altLang="en-US"/>
              <a:t>，这个</a:t>
            </a:r>
            <a:r>
              <a:rPr kumimoji="1" lang="en-US" altLang="zh-CN"/>
              <a:t>epoll_wait</a:t>
            </a:r>
            <a:r>
              <a:rPr kumimoji="1" lang="zh-CN" altLang="en-US"/>
              <a:t>返回有三种情况，一种是出错，一种是超时，一种是有事件触发。</a:t>
            </a:r>
            <a:endParaRPr kumimoji="1" lang="en-US" altLang="zh-CN"/>
          </a:p>
          <a:p>
            <a:r>
              <a:rPr kumimoji="1" lang="zh-CN" altLang="en-US"/>
              <a:t>所以通过设置超时时间，可以让</a:t>
            </a:r>
            <a:r>
              <a:rPr kumimoji="1" lang="en-US" altLang="zh-CN"/>
              <a:t>epoll_wait</a:t>
            </a:r>
            <a:r>
              <a:rPr kumimoji="1" lang="zh-CN" altLang="en-US"/>
              <a:t>在未来的特定时间能唤醒，这就是消息延时的原理。</a:t>
            </a:r>
          </a:p>
        </p:txBody>
      </p:sp>
      <p:sp>
        <p:nvSpPr>
          <p:cNvPr id="4" name="灯片编号占位符 3"/>
          <p:cNvSpPr>
            <a:spLocks noGrp="1"/>
          </p:cNvSpPr>
          <p:nvPr>
            <p:ph type="sldNum" sz="quarter" idx="5"/>
          </p:nvPr>
        </p:nvSpPr>
        <p:spPr/>
        <p:txBody>
          <a:bodyPr/>
          <a:lstStyle/>
          <a:p>
            <a:fld id="{07CD8413-33E3-5A4C-A5B8-C4DA90F2C3B5}" type="slidenum">
              <a:rPr lang="en-US" altLang="zh-CN"/>
              <a:t>7</a:t>
            </a:fld>
            <a:endParaRPr kumimoji="1" lang="zh-CN" altLang="en-US"/>
          </a:p>
        </p:txBody>
      </p:sp>
    </p:spTree>
    <p:extLst>
      <p:ext uri="{BB962C8B-B14F-4D97-AF65-F5344CB8AC3E}">
        <p14:creationId xmlns:p14="http://schemas.microsoft.com/office/powerpoint/2010/main" val="717382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我们这里看到了，首先延时并不是精确的，只是</a:t>
            </a:r>
            <a:r>
              <a:rPr kumimoji="1" lang="en-US" altLang="zh-CN"/>
              <a:t>epoll_wait</a:t>
            </a:r>
            <a:r>
              <a:rPr kumimoji="1" lang="zh-CN" altLang="en-US"/>
              <a:t>的唤醒时间，而且线程唤醒和真正开始调度运行是两码事，所以这不可能很精确，另一方面，消息在处理的时候可能会耗时，从而推迟了后面消息的处理，这也是有可能的，所以</a:t>
            </a:r>
            <a:r>
              <a:rPr kumimoji="1" lang="en-US" altLang="zh-CN"/>
              <a:t>handler</a:t>
            </a:r>
            <a:r>
              <a:rPr kumimoji="1" lang="zh-CN" altLang="en-US"/>
              <a:t>的消息延时只能是个大概的，不那么精确的。</a:t>
            </a:r>
          </a:p>
        </p:txBody>
      </p:sp>
      <p:sp>
        <p:nvSpPr>
          <p:cNvPr id="4" name="灯片编号占位符 3"/>
          <p:cNvSpPr>
            <a:spLocks noGrp="1"/>
          </p:cNvSpPr>
          <p:nvPr>
            <p:ph type="sldNum" sz="quarter" idx="5"/>
          </p:nvPr>
        </p:nvSpPr>
        <p:spPr/>
        <p:txBody>
          <a:bodyPr/>
          <a:lstStyle/>
          <a:p>
            <a:fld id="{07CD8413-33E3-5A4C-A5B8-C4DA90F2C3B5}" type="slidenum">
              <a:rPr lang="en-US" altLang="zh-CN"/>
              <a:t>8</a:t>
            </a:fld>
            <a:endParaRPr kumimoji="1" lang="zh-CN" altLang="en-US"/>
          </a:p>
        </p:txBody>
      </p:sp>
    </p:spTree>
    <p:extLst>
      <p:ext uri="{BB962C8B-B14F-4D97-AF65-F5344CB8AC3E}">
        <p14:creationId xmlns:p14="http://schemas.microsoft.com/office/powerpoint/2010/main" val="1959287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AAFBBDCC-DC07-BF47-88BF-0D2E0D32F085}" type="datetimeFigureOut">
              <a:t>2019/3/17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15E5367-25D1-F647-A71B-F59A64C9CAF7}" type="slidenum">
              <a:t>‹#›</a:t>
            </a:fld>
            <a:endParaRPr kumimoji="1" lang="zh-CN" altLang="en-US"/>
          </a:p>
        </p:txBody>
      </p:sp>
    </p:spTree>
    <p:extLst>
      <p:ext uri="{BB962C8B-B14F-4D97-AF65-F5344CB8AC3E}">
        <p14:creationId xmlns:p14="http://schemas.microsoft.com/office/powerpoint/2010/main" val="4085694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10"/>
          </p:nvPr>
        </p:nvSpPr>
        <p:spPr/>
        <p:txBody>
          <a:bodyPr/>
          <a:lstStyle/>
          <a:p>
            <a:fld id="{AAFBBDCC-DC07-BF47-88BF-0D2E0D32F085}" type="datetimeFigureOut">
              <a:t>2019/3/17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15E5367-25D1-F647-A71B-F59A64C9CAF7}" type="slidenum">
              <a:t>‹#›</a:t>
            </a:fld>
            <a:endParaRPr kumimoji="1" lang="zh-CN" altLang="en-US"/>
          </a:p>
        </p:txBody>
      </p:sp>
    </p:spTree>
    <p:extLst>
      <p:ext uri="{BB962C8B-B14F-4D97-AF65-F5344CB8AC3E}">
        <p14:creationId xmlns:p14="http://schemas.microsoft.com/office/powerpoint/2010/main" val="1926377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10"/>
          </p:nvPr>
        </p:nvSpPr>
        <p:spPr/>
        <p:txBody>
          <a:bodyPr/>
          <a:lstStyle/>
          <a:p>
            <a:fld id="{AAFBBDCC-DC07-BF47-88BF-0D2E0D32F085}" type="datetimeFigureOut">
              <a:t>2019/3/17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15E5367-25D1-F647-A71B-F59A64C9CAF7}" type="slidenum">
              <a:t>‹#›</a:t>
            </a:fld>
            <a:endParaRPr kumimoji="1" lang="zh-CN" altLang="en-US"/>
          </a:p>
        </p:txBody>
      </p:sp>
    </p:spTree>
    <p:extLst>
      <p:ext uri="{BB962C8B-B14F-4D97-AF65-F5344CB8AC3E}">
        <p14:creationId xmlns:p14="http://schemas.microsoft.com/office/powerpoint/2010/main" val="3826761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10"/>
          </p:nvPr>
        </p:nvSpPr>
        <p:spPr/>
        <p:txBody>
          <a:bodyPr/>
          <a:lstStyle/>
          <a:p>
            <a:fld id="{AAFBBDCC-DC07-BF47-88BF-0D2E0D32F085}" type="datetimeFigureOut">
              <a:t>2019/3/17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15E5367-25D1-F647-A71B-F59A64C9CAF7}" type="slidenum">
              <a:t>‹#›</a:t>
            </a:fld>
            <a:endParaRPr kumimoji="1" lang="zh-CN" altLang="en-US"/>
          </a:p>
        </p:txBody>
      </p:sp>
    </p:spTree>
    <p:extLst>
      <p:ext uri="{BB962C8B-B14F-4D97-AF65-F5344CB8AC3E}">
        <p14:creationId xmlns:p14="http://schemas.microsoft.com/office/powerpoint/2010/main" val="3660951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10"/>
          </p:nvPr>
        </p:nvSpPr>
        <p:spPr/>
        <p:txBody>
          <a:bodyPr/>
          <a:lstStyle/>
          <a:p>
            <a:fld id="{AAFBBDCC-DC07-BF47-88BF-0D2E0D32F085}" type="datetimeFigureOut">
              <a:t>2019/3/17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15E5367-25D1-F647-A71B-F59A64C9CAF7}" type="slidenum">
              <a:t>‹#›</a:t>
            </a:fld>
            <a:endParaRPr kumimoji="1" lang="zh-CN" altLang="en-US"/>
          </a:p>
        </p:txBody>
      </p:sp>
    </p:spTree>
    <p:extLst>
      <p:ext uri="{BB962C8B-B14F-4D97-AF65-F5344CB8AC3E}">
        <p14:creationId xmlns:p14="http://schemas.microsoft.com/office/powerpoint/2010/main" val="31651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dirty="0"/>
              <a:t>单击此处编辑母版文本样式
二级
三级
四级
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dirty="0"/>
              <a:t>单击此处编辑母版文本样式
二级
三级
四级
五级</a:t>
            </a:r>
            <a:endParaRPr lang="en-US" dirty="0"/>
          </a:p>
        </p:txBody>
      </p:sp>
      <p:sp>
        <p:nvSpPr>
          <p:cNvPr id="5" name="Date Placeholder 4"/>
          <p:cNvSpPr>
            <a:spLocks noGrp="1"/>
          </p:cNvSpPr>
          <p:nvPr>
            <p:ph type="dt" sz="half" idx="10"/>
          </p:nvPr>
        </p:nvSpPr>
        <p:spPr/>
        <p:txBody>
          <a:bodyPr/>
          <a:lstStyle/>
          <a:p>
            <a:fld id="{AAFBBDCC-DC07-BF47-88BF-0D2E0D32F085}" type="datetimeFigureOut">
              <a:t>2019/3/17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15E5367-25D1-F647-A71B-F59A64C9CAF7}" type="slidenum">
              <a:t>‹#›</a:t>
            </a:fld>
            <a:endParaRPr kumimoji="1" lang="zh-CN" altLang="en-US"/>
          </a:p>
        </p:txBody>
      </p:sp>
    </p:spTree>
    <p:extLst>
      <p:ext uri="{BB962C8B-B14F-4D97-AF65-F5344CB8AC3E}">
        <p14:creationId xmlns:p14="http://schemas.microsoft.com/office/powerpoint/2010/main" val="1529968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
二级
三级
四级
五级</a:t>
            </a:r>
            <a:endParaRPr lang="en-US" dirty="0"/>
          </a:p>
        </p:txBody>
      </p:sp>
      <p:sp>
        <p:nvSpPr>
          <p:cNvPr id="4" name="Content Placeholder 3"/>
          <p:cNvSpPr>
            <a:spLocks noGrp="1"/>
          </p:cNvSpPr>
          <p:nvPr>
            <p:ph sz="half" idx="2"/>
          </p:nvPr>
        </p:nvSpPr>
        <p:spPr>
          <a:xfrm>
            <a:off x="629842" y="1878806"/>
            <a:ext cx="3868340" cy="2763441"/>
          </a:xfrm>
        </p:spPr>
        <p:txBody>
          <a:bodyPr/>
          <a:lstStyle/>
          <a:p>
            <a:pPr lvl="0"/>
            <a:r>
              <a:rPr lang="zh-CN" altLang="en-US" dirty="0"/>
              <a:t>单击此处编辑母版文本样式
二级
三级
四级
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
二级
三级
四级
五级</a:t>
            </a:r>
            <a:endParaRPr lang="en-US" dirty="0"/>
          </a:p>
        </p:txBody>
      </p:sp>
      <p:sp>
        <p:nvSpPr>
          <p:cNvPr id="6" name="Content Placeholder 5"/>
          <p:cNvSpPr>
            <a:spLocks noGrp="1"/>
          </p:cNvSpPr>
          <p:nvPr>
            <p:ph sz="quarter" idx="4"/>
          </p:nvPr>
        </p:nvSpPr>
        <p:spPr>
          <a:xfrm>
            <a:off x="4629150" y="1878806"/>
            <a:ext cx="3887391" cy="2763441"/>
          </a:xfrm>
        </p:spPr>
        <p:txBody>
          <a:bodyPr/>
          <a:lstStyle/>
          <a:p>
            <a:pPr lvl="0"/>
            <a:r>
              <a:rPr lang="zh-CN" altLang="en-US" dirty="0"/>
              <a:t>单击此处编辑母版文本样式
二级
三级
四级
五级</a:t>
            </a:r>
            <a:endParaRPr lang="en-US" dirty="0"/>
          </a:p>
        </p:txBody>
      </p:sp>
      <p:sp>
        <p:nvSpPr>
          <p:cNvPr id="7" name="Date Placeholder 6"/>
          <p:cNvSpPr>
            <a:spLocks noGrp="1"/>
          </p:cNvSpPr>
          <p:nvPr>
            <p:ph type="dt" sz="half" idx="10"/>
          </p:nvPr>
        </p:nvSpPr>
        <p:spPr/>
        <p:txBody>
          <a:bodyPr/>
          <a:lstStyle/>
          <a:p>
            <a:fld id="{AAFBBDCC-DC07-BF47-88BF-0D2E0D32F085}" type="datetimeFigureOut">
              <a:t>2019/3/17</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15E5367-25D1-F647-A71B-F59A64C9CAF7}" type="slidenum">
              <a:t>‹#›</a:t>
            </a:fld>
            <a:endParaRPr kumimoji="1" lang="zh-CN" altLang="en-US"/>
          </a:p>
        </p:txBody>
      </p:sp>
    </p:spTree>
    <p:extLst>
      <p:ext uri="{BB962C8B-B14F-4D97-AF65-F5344CB8AC3E}">
        <p14:creationId xmlns:p14="http://schemas.microsoft.com/office/powerpoint/2010/main" val="4011866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fld id="{AAFBBDCC-DC07-BF47-88BF-0D2E0D32F085}" type="datetimeFigureOut">
              <a:t>2019/3/17</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15E5367-25D1-F647-A71B-F59A64C9CAF7}" type="slidenum">
              <a:t>‹#›</a:t>
            </a:fld>
            <a:endParaRPr kumimoji="1" lang="zh-CN" altLang="en-US"/>
          </a:p>
        </p:txBody>
      </p:sp>
    </p:spTree>
    <p:extLst>
      <p:ext uri="{BB962C8B-B14F-4D97-AF65-F5344CB8AC3E}">
        <p14:creationId xmlns:p14="http://schemas.microsoft.com/office/powerpoint/2010/main" val="3155969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FBBDCC-DC07-BF47-88BF-0D2E0D32F085}" type="datetimeFigureOut">
              <a:t>2019/3/17</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15E5367-25D1-F647-A71B-F59A64C9CAF7}" type="slidenum">
              <a:t>‹#›</a:t>
            </a:fld>
            <a:endParaRPr kumimoji="1" lang="zh-CN" altLang="en-US"/>
          </a:p>
        </p:txBody>
      </p:sp>
    </p:spTree>
    <p:extLst>
      <p:ext uri="{BB962C8B-B14F-4D97-AF65-F5344CB8AC3E}">
        <p14:creationId xmlns:p14="http://schemas.microsoft.com/office/powerpoint/2010/main" val="2596360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dirty="0"/>
              <a:t>单击此处编辑母版文本样式
二级
三级
四级
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
二级
三级
四级
五级</a:t>
            </a:r>
            <a:endParaRPr lang="en-US" dirty="0"/>
          </a:p>
        </p:txBody>
      </p:sp>
      <p:sp>
        <p:nvSpPr>
          <p:cNvPr id="5" name="Date Placeholder 4"/>
          <p:cNvSpPr>
            <a:spLocks noGrp="1"/>
          </p:cNvSpPr>
          <p:nvPr>
            <p:ph type="dt" sz="half" idx="10"/>
          </p:nvPr>
        </p:nvSpPr>
        <p:spPr/>
        <p:txBody>
          <a:bodyPr/>
          <a:lstStyle/>
          <a:p>
            <a:fld id="{AAFBBDCC-DC07-BF47-88BF-0D2E0D32F085}" type="datetimeFigureOut">
              <a:t>2019/3/17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15E5367-25D1-F647-A71B-F59A64C9CAF7}" type="slidenum">
              <a:t>‹#›</a:t>
            </a:fld>
            <a:endParaRPr kumimoji="1" lang="zh-CN" altLang="en-US"/>
          </a:p>
        </p:txBody>
      </p:sp>
    </p:spTree>
    <p:extLst>
      <p:ext uri="{BB962C8B-B14F-4D97-AF65-F5344CB8AC3E}">
        <p14:creationId xmlns:p14="http://schemas.microsoft.com/office/powerpoint/2010/main" val="2480556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dirty="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
二级
三级
四级
五级</a:t>
            </a:r>
            <a:endParaRPr lang="en-US" dirty="0"/>
          </a:p>
        </p:txBody>
      </p:sp>
      <p:sp>
        <p:nvSpPr>
          <p:cNvPr id="5" name="Date Placeholder 4"/>
          <p:cNvSpPr>
            <a:spLocks noGrp="1"/>
          </p:cNvSpPr>
          <p:nvPr>
            <p:ph type="dt" sz="half" idx="10"/>
          </p:nvPr>
        </p:nvSpPr>
        <p:spPr/>
        <p:txBody>
          <a:bodyPr/>
          <a:lstStyle/>
          <a:p>
            <a:fld id="{AAFBBDCC-DC07-BF47-88BF-0D2E0D32F085}" type="datetimeFigureOut">
              <a:t>2019/3/17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15E5367-25D1-F647-A71B-F59A64C9CAF7}" type="slidenum">
              <a:t>‹#›</a:t>
            </a:fld>
            <a:endParaRPr kumimoji="1" lang="zh-CN" altLang="en-US"/>
          </a:p>
        </p:txBody>
      </p:sp>
    </p:spTree>
    <p:extLst>
      <p:ext uri="{BB962C8B-B14F-4D97-AF65-F5344CB8AC3E}">
        <p14:creationId xmlns:p14="http://schemas.microsoft.com/office/powerpoint/2010/main" val="54526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AFBBDCC-DC07-BF47-88BF-0D2E0D32F085}" type="datetimeFigureOut">
              <a:t>2019/3/17</a:t>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15E5367-25D1-F647-A71B-F59A64C9CAF7}" type="slidenum">
              <a:t>‹#›</a:t>
            </a:fld>
            <a:endParaRPr kumimoji="1" lang="zh-CN" altLang="en-US"/>
          </a:p>
        </p:txBody>
      </p:sp>
    </p:spTree>
    <p:extLst>
      <p:ext uri="{BB962C8B-B14F-4D97-AF65-F5344CB8AC3E}">
        <p14:creationId xmlns:p14="http://schemas.microsoft.com/office/powerpoint/2010/main" val="3709982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C02FA-2BAA-B74E-B9EA-8297DC59AD0B}"/>
              </a:ext>
            </a:extLst>
          </p:cNvPr>
          <p:cNvSpPr>
            <a:spLocks noGrp="1"/>
          </p:cNvSpPr>
          <p:nvPr>
            <p:ph type="ctrTitle"/>
          </p:nvPr>
        </p:nvSpPr>
        <p:spPr>
          <a:xfrm>
            <a:off x="1143000" y="2269502"/>
            <a:ext cx="6858000" cy="604496"/>
          </a:xfrm>
        </p:spPr>
        <p:txBody>
          <a:bodyPr anchor="ctr">
            <a:normAutofit/>
          </a:bodyPr>
          <a:lstStyle/>
          <a:p>
            <a:r>
              <a:rPr kumimoji="1" lang="en-US" altLang="zh-CN" sz="3000" b="1">
                <a:solidFill>
                  <a:srgbClr val="C00000"/>
                </a:solidFill>
                <a:latin typeface="Microsoft YaHei" panose="020B0503020204020204" pitchFamily="34" charset="-122"/>
                <a:ea typeface="Microsoft YaHei" panose="020B0503020204020204" pitchFamily="34" charset="-122"/>
              </a:rPr>
              <a:t>handler</a:t>
            </a:r>
            <a:r>
              <a:rPr kumimoji="1" lang="zh-CN" altLang="en-US" sz="3000" b="1">
                <a:solidFill>
                  <a:srgbClr val="C00000"/>
                </a:solidFill>
                <a:latin typeface="Microsoft YaHei" panose="020B0503020204020204" pitchFamily="34" charset="-122"/>
                <a:ea typeface="Microsoft YaHei" panose="020B0503020204020204" pitchFamily="34" charset="-122"/>
              </a:rPr>
              <a:t>的消息延时是怎么实现的？</a:t>
            </a:r>
          </a:p>
        </p:txBody>
      </p:sp>
    </p:spTree>
    <p:extLst>
      <p:ext uri="{BB962C8B-B14F-4D97-AF65-F5344CB8AC3E}">
        <p14:creationId xmlns:p14="http://schemas.microsoft.com/office/powerpoint/2010/main" val="386679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B9D39F-7665-1840-B811-8EB407C558DF}"/>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看以下几个问题</a:t>
            </a:r>
          </a:p>
        </p:txBody>
      </p:sp>
      <p:sp>
        <p:nvSpPr>
          <p:cNvPr id="3" name="内容占位符 2">
            <a:extLst>
              <a:ext uri="{FF2B5EF4-FFF2-40B4-BE49-F238E27FC236}">
                <a16:creationId xmlns:a16="http://schemas.microsoft.com/office/drawing/2014/main" id="{50B6395C-BA96-5548-B417-A4C36B43AD63}"/>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a:t>
            </a:r>
            <a:r>
              <a:rPr kumimoji="1" lang="en-US" altLang="zh-CN" sz="2000">
                <a:latin typeface="Microsoft YaHei" panose="020B0503020204020204" pitchFamily="34" charset="-122"/>
                <a:ea typeface="Microsoft YaHei" panose="020B0503020204020204" pitchFamily="34" charset="-122"/>
              </a:rPr>
              <a:t>Android</a:t>
            </a:r>
            <a:r>
              <a:rPr kumimoji="1" lang="zh-CN" altLang="en-US" sz="2000">
                <a:latin typeface="Microsoft YaHei" panose="020B0503020204020204" pitchFamily="34" charset="-122"/>
                <a:ea typeface="Microsoft YaHei" panose="020B0503020204020204" pitchFamily="34" charset="-122"/>
              </a:rPr>
              <a:t>线程间消息传递机制是怎样的？</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消息延时是做了什么特殊处理么？</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是发送延时了，还是消息处理延时了？</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延时精度怎么样？</a:t>
            </a:r>
          </a:p>
        </p:txBody>
      </p:sp>
    </p:spTree>
    <p:extLst>
      <p:ext uri="{BB962C8B-B14F-4D97-AF65-F5344CB8AC3E}">
        <p14:creationId xmlns:p14="http://schemas.microsoft.com/office/powerpoint/2010/main" val="15307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F24455-C1B7-B747-95CA-C4E7CD433064}"/>
              </a:ext>
            </a:extLst>
          </p:cNvPr>
          <p:cNvSpPr/>
          <p:nvPr/>
        </p:nvSpPr>
        <p:spPr>
          <a:xfrm>
            <a:off x="560615" y="540425"/>
            <a:ext cx="8022769" cy="2031325"/>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boolean </a:t>
            </a:r>
            <a:r>
              <a:rPr lang="en-US" altLang="zh-CN">
                <a:solidFill>
                  <a:srgbClr val="FFC66D"/>
                </a:solidFill>
                <a:effectLst/>
                <a:latin typeface="Microsoft YaHei" panose="020B0503020204020204" pitchFamily="34" charset="-122"/>
                <a:ea typeface="Microsoft YaHei" panose="020B0503020204020204" pitchFamily="34" charset="-122"/>
              </a:rPr>
              <a:t>sendMessageDelayed</a:t>
            </a:r>
            <a:r>
              <a:rPr lang="en-US" altLang="zh-CN">
                <a:latin typeface="Microsoft YaHei" panose="020B0503020204020204" pitchFamily="34" charset="-122"/>
                <a:ea typeface="Microsoft YaHei" panose="020B0503020204020204" pitchFamily="34" charset="-122"/>
              </a:rPr>
              <a:t>(Message msg</a:t>
            </a:r>
            <a:r>
              <a:rPr lang="en-US" altLang="zh-CN">
                <a:solidFill>
                  <a:srgbClr val="CC7832"/>
                </a:solidFill>
                <a:effectLst/>
                <a:latin typeface="Microsoft YaHei" panose="020B0503020204020204" pitchFamily="34" charset="-122"/>
                <a:ea typeface="Microsoft YaHei" panose="020B0503020204020204" pitchFamily="34" charset="-122"/>
              </a:rPr>
              <a:t>, long </a:t>
            </a:r>
            <a:r>
              <a:rPr lang="en-US" altLang="zh-CN">
                <a:latin typeface="Microsoft YaHei" panose="020B0503020204020204" pitchFamily="34" charset="-122"/>
                <a:ea typeface="Microsoft YaHei" panose="020B0503020204020204" pitchFamily="34" charset="-122"/>
              </a:rPr>
              <a:t>delayMillis)</a:t>
            </a:r>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if </a:t>
            </a:r>
            <a:r>
              <a:rPr lang="en-US" altLang="zh-CN">
                <a:latin typeface="Microsoft YaHei" panose="020B0503020204020204" pitchFamily="34" charset="-122"/>
                <a:ea typeface="Microsoft YaHei" panose="020B0503020204020204" pitchFamily="34" charset="-122"/>
              </a:rPr>
              <a:t>(delayMillis &lt; </a:t>
            </a:r>
            <a:r>
              <a:rPr lang="en-US" altLang="zh-CN">
                <a:solidFill>
                  <a:srgbClr val="6897BB"/>
                </a:solidFill>
                <a:effectLst/>
                <a:latin typeface="Microsoft YaHei" panose="020B0503020204020204" pitchFamily="34" charset="-122"/>
                <a:ea typeface="Microsoft YaHei" panose="020B0503020204020204" pitchFamily="34" charset="-122"/>
              </a:rPr>
              <a:t>0</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delayMillis = </a:t>
            </a:r>
            <a:r>
              <a:rPr lang="en-US" altLang="zh-CN">
                <a:solidFill>
                  <a:srgbClr val="6897BB"/>
                </a:solidFill>
                <a:effectLst/>
                <a:latin typeface="Microsoft YaHei" panose="020B0503020204020204" pitchFamily="34" charset="-122"/>
                <a:ea typeface="Microsoft YaHei" panose="020B0503020204020204" pitchFamily="34" charset="-122"/>
              </a:rPr>
              <a:t>0</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return </a:t>
            </a:r>
            <a:r>
              <a:rPr lang="en-US" altLang="zh-CN">
                <a:latin typeface="Microsoft YaHei" panose="020B0503020204020204" pitchFamily="34" charset="-122"/>
                <a:ea typeface="Microsoft YaHei" panose="020B0503020204020204" pitchFamily="34" charset="-122"/>
              </a:rPr>
              <a:t>sendMessageAtTime(msg</a:t>
            </a:r>
            <a:r>
              <a:rPr lang="en-US" altLang="zh-CN">
                <a:solidFill>
                  <a:srgbClr val="CC7832"/>
                </a:solidFill>
                <a:effectLst/>
                <a:latin typeface="Microsoft YaHei" panose="020B0503020204020204" pitchFamily="34" charset="-122"/>
                <a:ea typeface="Microsoft YaHei" panose="020B0503020204020204" pitchFamily="34" charset="-122"/>
              </a:rPr>
              <a:t>, </a:t>
            </a:r>
          </a:p>
          <a:p>
            <a:r>
              <a:rPr lang="en-US" altLang="zh-CN">
                <a:solidFill>
                  <a:srgbClr val="CC7832"/>
                </a:solidFill>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SystemClock.</a:t>
            </a:r>
            <a:r>
              <a:rPr lang="en-US" altLang="zh-CN">
                <a:effectLst/>
                <a:latin typeface="Microsoft YaHei" panose="020B0503020204020204" pitchFamily="34" charset="-122"/>
                <a:ea typeface="Microsoft YaHei" panose="020B0503020204020204" pitchFamily="34" charset="-122"/>
              </a:rPr>
              <a:t>uptimeMillis</a:t>
            </a:r>
            <a:r>
              <a:rPr lang="en-US" altLang="zh-CN">
                <a:latin typeface="Microsoft YaHei" panose="020B0503020204020204" pitchFamily="34" charset="-122"/>
                <a:ea typeface="Microsoft YaHei" panose="020B0503020204020204" pitchFamily="34" charset="-122"/>
              </a:rPr>
              <a:t>() + delayMillis)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C1819E95-C58D-DC47-8E93-5D286145636C}"/>
              </a:ext>
            </a:extLst>
          </p:cNvPr>
          <p:cNvSpPr/>
          <p:nvPr/>
        </p:nvSpPr>
        <p:spPr>
          <a:xfrm>
            <a:off x="560615" y="3328619"/>
            <a:ext cx="8022770" cy="1200329"/>
          </a:xfrm>
          <a:prstGeom prst="rect">
            <a:avLst/>
          </a:prstGeom>
          <a:solidFill>
            <a:schemeClr val="bg1"/>
          </a:solidFill>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public boolean </a:t>
            </a:r>
            <a:r>
              <a:rPr lang="en-US" altLang="zh-CN">
                <a:solidFill>
                  <a:srgbClr val="FFC66D"/>
                </a:solidFill>
                <a:effectLst/>
                <a:latin typeface="Microsoft YaHei" panose="020B0503020204020204" pitchFamily="34" charset="-122"/>
                <a:ea typeface="Microsoft YaHei" panose="020B0503020204020204" pitchFamily="34" charset="-122"/>
              </a:rPr>
              <a:t>sendMessageAtTime</a:t>
            </a:r>
            <a:r>
              <a:rPr lang="en-US" altLang="zh-CN">
                <a:latin typeface="Microsoft YaHei" panose="020B0503020204020204" pitchFamily="34" charset="-122"/>
                <a:ea typeface="Microsoft YaHei" panose="020B0503020204020204" pitchFamily="34" charset="-122"/>
              </a:rPr>
              <a:t>(Message msg</a:t>
            </a:r>
            <a:r>
              <a:rPr lang="en-US" altLang="zh-CN">
                <a:solidFill>
                  <a:srgbClr val="CC7832"/>
                </a:solidFill>
                <a:effectLst/>
                <a:latin typeface="Microsoft YaHei" panose="020B0503020204020204" pitchFamily="34" charset="-122"/>
                <a:ea typeface="Microsoft YaHei" panose="020B0503020204020204" pitchFamily="34" charset="-122"/>
              </a:rPr>
              <a:t>, long </a:t>
            </a:r>
            <a:r>
              <a:rPr lang="en-US" altLang="zh-CN">
                <a:latin typeface="Microsoft YaHei" panose="020B0503020204020204" pitchFamily="34" charset="-122"/>
                <a:ea typeface="Microsoft YaHei" panose="020B0503020204020204" pitchFamily="34" charset="-122"/>
              </a:rPr>
              <a:t>uptimeMillis)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MessageQueue queue = </a:t>
            </a:r>
            <a:r>
              <a:rPr lang="en-US" altLang="zh-CN">
                <a:solidFill>
                  <a:srgbClr val="9876AA"/>
                </a:solidFill>
                <a:effectLst/>
                <a:latin typeface="Microsoft YaHei" panose="020B0503020204020204" pitchFamily="34" charset="-122"/>
                <a:ea typeface="Microsoft YaHei" panose="020B0503020204020204" pitchFamily="34" charset="-122"/>
              </a:rPr>
              <a:t>mQueue</a:t>
            </a:r>
            <a:r>
              <a:rPr lang="en-US" altLang="zh-CN">
                <a:solidFill>
                  <a:srgbClr val="CC7832"/>
                </a:solidFill>
                <a:effectLst/>
                <a:latin typeface="Microsoft YaHei" panose="020B0503020204020204" pitchFamily="34" charset="-122"/>
                <a:ea typeface="Microsoft YaHei" panose="020B0503020204020204" pitchFamily="34" charset="-122"/>
              </a:rPr>
              <a:t>;</a:t>
            </a:r>
          </a:p>
          <a:p>
            <a:r>
              <a:rPr lang="zh-CN" altLang="en-US">
                <a:solidFill>
                  <a:srgbClr val="CC7832"/>
                </a:solidFill>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return </a:t>
            </a:r>
            <a:r>
              <a:rPr lang="en-US" altLang="zh-CN">
                <a:latin typeface="Microsoft YaHei" panose="020B0503020204020204" pitchFamily="34" charset="-122"/>
                <a:ea typeface="Microsoft YaHei" panose="020B0503020204020204" pitchFamily="34" charset="-122"/>
              </a:rPr>
              <a:t>enqueueMessage(queue</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msg</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uptimeMillis)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9" name="直线箭头连接符 8">
            <a:extLst>
              <a:ext uri="{FF2B5EF4-FFF2-40B4-BE49-F238E27FC236}">
                <a16:creationId xmlns:a16="http://schemas.microsoft.com/office/drawing/2014/main" id="{D9159A72-9043-2E40-907A-C0178DE02AA3}"/>
              </a:ext>
            </a:extLst>
          </p:cNvPr>
          <p:cNvCxnSpPr/>
          <p:nvPr/>
        </p:nvCxnSpPr>
        <p:spPr>
          <a:xfrm>
            <a:off x="2732314" y="1959429"/>
            <a:ext cx="555172" cy="1284514"/>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09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1D1AC3F-9EDE-5B4E-B391-D8DE1CCC5971}"/>
              </a:ext>
            </a:extLst>
          </p:cNvPr>
          <p:cNvSpPr/>
          <p:nvPr/>
        </p:nvSpPr>
        <p:spPr>
          <a:xfrm>
            <a:off x="299358" y="1833086"/>
            <a:ext cx="8545284" cy="1477328"/>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boolean </a:t>
            </a:r>
          </a:p>
          <a:p>
            <a:r>
              <a:rPr lang="en-US" altLang="zh-CN">
                <a:solidFill>
                  <a:srgbClr val="FFC66D"/>
                </a:solidFill>
                <a:effectLst/>
                <a:latin typeface="Microsoft YaHei" panose="020B0503020204020204" pitchFamily="34" charset="-122"/>
                <a:ea typeface="Microsoft YaHei" panose="020B0503020204020204" pitchFamily="34" charset="-122"/>
              </a:rPr>
              <a:t>enqueueMessage</a:t>
            </a:r>
            <a:r>
              <a:rPr lang="en-US" altLang="zh-CN">
                <a:latin typeface="Microsoft YaHei" panose="020B0503020204020204" pitchFamily="34" charset="-122"/>
                <a:ea typeface="Microsoft YaHei" panose="020B0503020204020204" pitchFamily="34" charset="-122"/>
              </a:rPr>
              <a:t>(MessageQueue queue</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Message msg</a:t>
            </a:r>
            <a:r>
              <a:rPr lang="en-US" altLang="zh-CN">
                <a:solidFill>
                  <a:srgbClr val="CC7832"/>
                </a:solidFill>
                <a:effectLst/>
                <a:latin typeface="Microsoft YaHei" panose="020B0503020204020204" pitchFamily="34" charset="-122"/>
                <a:ea typeface="Microsoft YaHei" panose="020B0503020204020204" pitchFamily="34" charset="-122"/>
              </a:rPr>
              <a:t>, long </a:t>
            </a:r>
            <a:r>
              <a:rPr lang="en-US" altLang="zh-CN">
                <a:latin typeface="Microsoft YaHei" panose="020B0503020204020204" pitchFamily="34" charset="-122"/>
                <a:ea typeface="Microsoft YaHei" panose="020B0503020204020204" pitchFamily="34" charset="-122"/>
              </a:rPr>
              <a:t>uptimeMillis)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msg.</a:t>
            </a:r>
            <a:r>
              <a:rPr lang="en-US" altLang="zh-CN">
                <a:solidFill>
                  <a:srgbClr val="9876AA"/>
                </a:solidFill>
                <a:effectLst/>
                <a:latin typeface="Microsoft YaHei" panose="020B0503020204020204" pitchFamily="34" charset="-122"/>
                <a:ea typeface="Microsoft YaHei" panose="020B0503020204020204" pitchFamily="34" charset="-122"/>
              </a:rPr>
              <a:t>target </a:t>
            </a: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this;</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return </a:t>
            </a:r>
            <a:r>
              <a:rPr lang="en-US" altLang="zh-CN">
                <a:latin typeface="Microsoft YaHei" panose="020B0503020204020204" pitchFamily="34" charset="-122"/>
                <a:ea typeface="Microsoft YaHei" panose="020B0503020204020204" pitchFamily="34" charset="-122"/>
              </a:rPr>
              <a:t>queue.enqueueMessage(msg</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uptimeMillis)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1311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81CB4CE-2731-CA4B-91E2-13CCE3656402}"/>
              </a:ext>
            </a:extLst>
          </p:cNvPr>
          <p:cNvSpPr/>
          <p:nvPr/>
        </p:nvSpPr>
        <p:spPr>
          <a:xfrm>
            <a:off x="669472" y="186482"/>
            <a:ext cx="7805057" cy="4770537"/>
          </a:xfrm>
          <a:prstGeom prst="rect">
            <a:avLst/>
          </a:prstGeom>
          <a:ln w="22225">
            <a:solidFill>
              <a:srgbClr val="C00000"/>
            </a:solidFill>
            <a:prstDash val="dash"/>
          </a:ln>
        </p:spPr>
        <p:txBody>
          <a:bodyPr wrap="square">
            <a:spAutoFit/>
          </a:bodyPr>
          <a:lstStyle/>
          <a:p>
            <a:r>
              <a:rPr lang="en-US" altLang="zh-CN" sz="1600">
                <a:solidFill>
                  <a:srgbClr val="CC7832"/>
                </a:solidFill>
                <a:effectLst/>
                <a:latin typeface="Microsoft YaHei" panose="020B0503020204020204" pitchFamily="34" charset="-122"/>
                <a:ea typeface="Microsoft YaHei" panose="020B0503020204020204" pitchFamily="34" charset="-122"/>
              </a:rPr>
              <a:t>boolean </a:t>
            </a:r>
            <a:r>
              <a:rPr lang="en-US" altLang="zh-CN" sz="1600">
                <a:solidFill>
                  <a:srgbClr val="FFC66D"/>
                </a:solidFill>
                <a:effectLst/>
                <a:latin typeface="Microsoft YaHei" panose="020B0503020204020204" pitchFamily="34" charset="-122"/>
                <a:ea typeface="Microsoft YaHei" panose="020B0503020204020204" pitchFamily="34" charset="-122"/>
              </a:rPr>
              <a:t>enqueueMessage</a:t>
            </a:r>
            <a:r>
              <a:rPr lang="en-US" altLang="zh-CN" sz="1600">
                <a:latin typeface="Microsoft YaHei" panose="020B0503020204020204" pitchFamily="34" charset="-122"/>
                <a:ea typeface="Microsoft YaHei" panose="020B0503020204020204" pitchFamily="34" charset="-122"/>
              </a:rPr>
              <a:t>(Message msg</a:t>
            </a:r>
            <a:r>
              <a:rPr lang="en-US" altLang="zh-CN" sz="1600">
                <a:solidFill>
                  <a:srgbClr val="CC7832"/>
                </a:solidFill>
                <a:effectLst/>
                <a:latin typeface="Microsoft YaHei" panose="020B0503020204020204" pitchFamily="34" charset="-122"/>
                <a:ea typeface="Microsoft YaHei" panose="020B0503020204020204" pitchFamily="34" charset="-122"/>
              </a:rPr>
              <a:t>, long </a:t>
            </a:r>
            <a:r>
              <a:rPr lang="en-US" altLang="zh-CN" sz="1600">
                <a:latin typeface="Microsoft YaHei" panose="020B0503020204020204" pitchFamily="34" charset="-122"/>
                <a:ea typeface="Microsoft YaHei" panose="020B0503020204020204" pitchFamily="34" charset="-122"/>
              </a:rPr>
              <a:t>when) {</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msg.</a:t>
            </a:r>
            <a:r>
              <a:rPr lang="en-US" altLang="zh-CN" sz="1600">
                <a:solidFill>
                  <a:srgbClr val="9876AA"/>
                </a:solidFill>
                <a:effectLst/>
                <a:latin typeface="Microsoft YaHei" panose="020B0503020204020204" pitchFamily="34" charset="-122"/>
                <a:ea typeface="Microsoft YaHei" panose="020B0503020204020204" pitchFamily="34" charset="-122"/>
              </a:rPr>
              <a:t>when </a:t>
            </a:r>
            <a:r>
              <a:rPr lang="en-US" altLang="zh-CN" sz="1600">
                <a:latin typeface="Microsoft YaHei" panose="020B0503020204020204" pitchFamily="34" charset="-122"/>
                <a:ea typeface="Microsoft YaHei" panose="020B0503020204020204" pitchFamily="34" charset="-122"/>
              </a:rPr>
              <a:t>= when</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Message p = </a:t>
            </a:r>
            <a:r>
              <a:rPr lang="en-US" altLang="zh-CN" sz="1600">
                <a:solidFill>
                  <a:srgbClr val="9876AA"/>
                </a:solidFill>
                <a:effectLst/>
                <a:latin typeface="Microsoft YaHei" panose="020B0503020204020204" pitchFamily="34" charset="-122"/>
                <a:ea typeface="Microsoft YaHei" panose="020B0503020204020204" pitchFamily="34" charset="-122"/>
              </a:rPr>
              <a:t>mMessages</a:t>
            </a:r>
            <a:r>
              <a:rPr lang="en-US" altLang="zh-CN" sz="1600">
                <a:solidFill>
                  <a:srgbClr val="CC7832"/>
                </a:solidFill>
                <a:latin typeface="Microsoft YaHei" panose="020B0503020204020204" pitchFamily="34" charset="-122"/>
                <a:ea typeface="Microsoft YaHei" panose="020B0503020204020204" pitchFamily="34" charset="-122"/>
              </a:rPr>
              <a:t>,</a:t>
            </a:r>
            <a:r>
              <a:rPr lang="zh-CN" altLang="en-US" sz="1600">
                <a:solidFill>
                  <a:srgbClr val="9876AA"/>
                </a:solidFill>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prev</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if </a:t>
            </a:r>
            <a:r>
              <a:rPr lang="en-US" altLang="zh-CN" sz="1600">
                <a:latin typeface="Microsoft YaHei" panose="020B0503020204020204" pitchFamily="34" charset="-122"/>
                <a:ea typeface="Microsoft YaHei" panose="020B0503020204020204" pitchFamily="34" charset="-122"/>
              </a:rPr>
              <a:t>(p == </a:t>
            </a:r>
            <a:r>
              <a:rPr lang="en-US" altLang="zh-CN" sz="1600">
                <a:solidFill>
                  <a:srgbClr val="CC7832"/>
                </a:solidFill>
                <a:effectLst/>
                <a:latin typeface="Microsoft YaHei" panose="020B0503020204020204" pitchFamily="34" charset="-122"/>
                <a:ea typeface="Microsoft YaHei" panose="020B0503020204020204" pitchFamily="34" charset="-122"/>
              </a:rPr>
              <a:t>null </a:t>
            </a:r>
            <a:r>
              <a:rPr lang="en-US" altLang="zh-CN" sz="1600">
                <a:latin typeface="Microsoft YaHei" panose="020B0503020204020204" pitchFamily="34" charset="-122"/>
                <a:ea typeface="Microsoft YaHei" panose="020B0503020204020204" pitchFamily="34" charset="-122"/>
              </a:rPr>
              <a:t>|| when == </a:t>
            </a:r>
            <a:r>
              <a:rPr lang="en-US" altLang="zh-CN" sz="1600">
                <a:solidFill>
                  <a:srgbClr val="6897BB"/>
                </a:solidFill>
                <a:effectLst/>
                <a:latin typeface="Microsoft YaHei" panose="020B0503020204020204" pitchFamily="34" charset="-122"/>
                <a:ea typeface="Microsoft YaHei" panose="020B0503020204020204" pitchFamily="34" charset="-122"/>
              </a:rPr>
              <a:t>0 </a:t>
            </a:r>
            <a:r>
              <a:rPr lang="en-US" altLang="zh-CN" sz="1600">
                <a:latin typeface="Microsoft YaHei" panose="020B0503020204020204" pitchFamily="34" charset="-122"/>
                <a:ea typeface="Microsoft YaHei" panose="020B0503020204020204" pitchFamily="34" charset="-122"/>
              </a:rPr>
              <a:t>|| when &lt; p.</a:t>
            </a:r>
            <a:r>
              <a:rPr lang="en-US" altLang="zh-CN" sz="1600">
                <a:solidFill>
                  <a:srgbClr val="9876AA"/>
                </a:solidFill>
                <a:effectLst/>
                <a:latin typeface="Microsoft YaHei" panose="020B0503020204020204" pitchFamily="34" charset="-122"/>
                <a:ea typeface="Microsoft YaHei" panose="020B0503020204020204" pitchFamily="34" charset="-122"/>
              </a:rPr>
              <a:t>when</a:t>
            </a:r>
            <a:r>
              <a:rPr lang="en-US" altLang="zh-CN" sz="1600">
                <a:latin typeface="Microsoft YaHei" panose="020B0503020204020204" pitchFamily="34" charset="-122"/>
                <a:ea typeface="Microsoft YaHei" panose="020B0503020204020204" pitchFamily="34" charset="-122"/>
              </a:rPr>
              <a:t>) {</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msg.</a:t>
            </a:r>
            <a:r>
              <a:rPr lang="en-US" altLang="zh-CN" sz="1600">
                <a:solidFill>
                  <a:srgbClr val="9876AA"/>
                </a:solidFill>
                <a:effectLst/>
                <a:latin typeface="Microsoft YaHei" panose="020B0503020204020204" pitchFamily="34" charset="-122"/>
                <a:ea typeface="Microsoft YaHei" panose="020B0503020204020204" pitchFamily="34" charset="-122"/>
              </a:rPr>
              <a:t>next </a:t>
            </a:r>
            <a:r>
              <a:rPr lang="en-US" altLang="zh-CN" sz="1600">
                <a:latin typeface="Microsoft YaHei" panose="020B0503020204020204" pitchFamily="34" charset="-122"/>
                <a:ea typeface="Microsoft YaHei" panose="020B0503020204020204" pitchFamily="34" charset="-122"/>
              </a:rPr>
              <a:t>= p</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solidFill>
                  <a:srgbClr val="9876AA"/>
                </a:solidFill>
                <a:effectLst/>
                <a:latin typeface="Microsoft YaHei" panose="020B0503020204020204" pitchFamily="34" charset="-122"/>
                <a:ea typeface="Microsoft YaHei" panose="020B0503020204020204" pitchFamily="34" charset="-122"/>
              </a:rPr>
              <a:t>mMessages </a:t>
            </a:r>
            <a:r>
              <a:rPr lang="en-US" altLang="zh-CN" sz="1600">
                <a:latin typeface="Microsoft YaHei" panose="020B0503020204020204" pitchFamily="34" charset="-122"/>
                <a:ea typeface="Microsoft YaHei" panose="020B0503020204020204" pitchFamily="34" charset="-122"/>
              </a:rPr>
              <a:t>= msg</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 </a:t>
            </a:r>
            <a:r>
              <a:rPr lang="en-US" altLang="zh-CN" sz="1600">
                <a:solidFill>
                  <a:srgbClr val="CC7832"/>
                </a:solidFill>
                <a:effectLst/>
                <a:latin typeface="Microsoft YaHei" panose="020B0503020204020204" pitchFamily="34" charset="-122"/>
                <a:ea typeface="Microsoft YaHei" panose="020B0503020204020204" pitchFamily="34" charset="-122"/>
              </a:rPr>
              <a:t>else </a:t>
            </a:r>
            <a:r>
              <a:rPr lang="en-US" altLang="zh-CN" sz="1600">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for </a:t>
            </a:r>
            <a:r>
              <a:rPr lang="en-US" altLang="zh-CN" sz="1600">
                <a:latin typeface="Microsoft YaHei" panose="020B0503020204020204" pitchFamily="34" charset="-122"/>
                <a:ea typeface="Microsoft YaHei" panose="020B0503020204020204" pitchFamily="34" charset="-122"/>
              </a:rPr>
              <a:t>(</a:t>
            </a:r>
            <a:r>
              <a:rPr lang="en-US" altLang="zh-CN" sz="1600">
                <a:solidFill>
                  <a:srgbClr val="CC7832"/>
                </a:solidFill>
                <a:effectLst/>
                <a:latin typeface="Microsoft YaHei" panose="020B0503020204020204" pitchFamily="34" charset="-122"/>
                <a:ea typeface="Microsoft YaHei" panose="020B0503020204020204" pitchFamily="34" charset="-122"/>
              </a:rPr>
              <a:t>;;</a:t>
            </a:r>
            <a:r>
              <a:rPr lang="en-US" altLang="zh-CN" sz="1600">
                <a:latin typeface="Microsoft YaHei" panose="020B0503020204020204" pitchFamily="34" charset="-122"/>
                <a:ea typeface="Microsoft YaHei" panose="020B0503020204020204" pitchFamily="34" charset="-122"/>
              </a:rPr>
              <a:t>) {</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prev = p</a:t>
            </a:r>
            <a:r>
              <a:rPr lang="en-US" altLang="zh-CN" sz="1600">
                <a:solidFill>
                  <a:srgbClr val="CC7832"/>
                </a:solidFill>
                <a:effectLst/>
                <a:latin typeface="Microsoft YaHei" panose="020B0503020204020204" pitchFamily="34" charset="-122"/>
                <a:ea typeface="Microsoft YaHei" panose="020B0503020204020204" pitchFamily="34" charset="-122"/>
              </a:rPr>
              <a:t>;</a:t>
            </a:r>
            <a:r>
              <a:rPr lang="zh-CN" altLang="en-US" sz="1600">
                <a:solidFill>
                  <a:srgbClr val="CC7832"/>
                </a:solidFill>
                <a:effectLst/>
                <a:latin typeface="Microsoft YaHei" panose="020B0503020204020204" pitchFamily="34" charset="-122"/>
                <a:ea typeface="Microsoft YaHei" panose="020B0503020204020204" pitchFamily="34" charset="-122"/>
              </a:rPr>
              <a:t> </a:t>
            </a:r>
            <a:endParaRPr lang="en-US" altLang="zh-CN" sz="1600">
              <a:solidFill>
                <a:srgbClr val="CC7832"/>
              </a:solidFill>
              <a:effectLst/>
              <a:latin typeface="Microsoft YaHei" panose="020B0503020204020204" pitchFamily="34" charset="-122"/>
              <a:ea typeface="Microsoft YaHei" panose="020B0503020204020204" pitchFamily="34" charset="-122"/>
            </a:endParaRPr>
          </a:p>
          <a:p>
            <a:r>
              <a:rPr lang="zh-CN" altLang="en-US" sz="1600">
                <a:solidFill>
                  <a:srgbClr val="CC7832"/>
                </a:solidFill>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p = p.</a:t>
            </a:r>
            <a:r>
              <a:rPr lang="en-US" altLang="zh-CN" sz="1600">
                <a:solidFill>
                  <a:srgbClr val="9876AA"/>
                </a:solidFill>
                <a:effectLst/>
                <a:latin typeface="Microsoft YaHei" panose="020B0503020204020204" pitchFamily="34" charset="-122"/>
                <a:ea typeface="Microsoft YaHei" panose="020B0503020204020204" pitchFamily="34" charset="-122"/>
              </a:rPr>
              <a:t>next</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if </a:t>
            </a:r>
            <a:r>
              <a:rPr lang="en-US" altLang="zh-CN" sz="1600">
                <a:latin typeface="Microsoft YaHei" panose="020B0503020204020204" pitchFamily="34" charset="-122"/>
                <a:ea typeface="Microsoft YaHei" panose="020B0503020204020204" pitchFamily="34" charset="-122"/>
              </a:rPr>
              <a:t>(p == </a:t>
            </a:r>
            <a:r>
              <a:rPr lang="en-US" altLang="zh-CN" sz="1600">
                <a:solidFill>
                  <a:srgbClr val="CC7832"/>
                </a:solidFill>
                <a:effectLst/>
                <a:latin typeface="Microsoft YaHei" panose="020B0503020204020204" pitchFamily="34" charset="-122"/>
                <a:ea typeface="Microsoft YaHei" panose="020B0503020204020204" pitchFamily="34" charset="-122"/>
              </a:rPr>
              <a:t>null </a:t>
            </a:r>
            <a:r>
              <a:rPr lang="en-US" altLang="zh-CN" sz="1600">
                <a:latin typeface="Microsoft YaHei" panose="020B0503020204020204" pitchFamily="34" charset="-122"/>
                <a:ea typeface="Microsoft YaHei" panose="020B0503020204020204" pitchFamily="34" charset="-122"/>
              </a:rPr>
              <a:t>|| when &lt; p.</a:t>
            </a:r>
            <a:r>
              <a:rPr lang="en-US" altLang="zh-CN" sz="1600">
                <a:solidFill>
                  <a:srgbClr val="9876AA"/>
                </a:solidFill>
                <a:effectLst/>
                <a:latin typeface="Microsoft YaHei" panose="020B0503020204020204" pitchFamily="34" charset="-122"/>
                <a:ea typeface="Microsoft YaHei" panose="020B0503020204020204" pitchFamily="34" charset="-122"/>
              </a:rPr>
              <a:t>when</a:t>
            </a:r>
            <a:r>
              <a:rPr lang="en-US" altLang="zh-CN" sz="1600">
                <a:latin typeface="Microsoft YaHei" panose="020B0503020204020204" pitchFamily="34" charset="-122"/>
                <a:ea typeface="Microsoft YaHei" panose="020B0503020204020204" pitchFamily="34" charset="-122"/>
              </a:rPr>
              <a:t>) {</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a:t>
            </a:r>
            <a:r>
              <a:rPr lang="en-US" altLang="zh-CN" sz="1600">
                <a:solidFill>
                  <a:srgbClr val="CC7832"/>
                </a:solidFill>
                <a:effectLst/>
                <a:latin typeface="Microsoft YaHei" panose="020B0503020204020204" pitchFamily="34" charset="-122"/>
                <a:ea typeface="Microsoft YaHei" panose="020B0503020204020204" pitchFamily="34" charset="-122"/>
              </a:rPr>
              <a:t>break;</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msg.</a:t>
            </a:r>
            <a:r>
              <a:rPr lang="en-US" altLang="zh-CN" sz="1600">
                <a:solidFill>
                  <a:srgbClr val="9876AA"/>
                </a:solidFill>
                <a:effectLst/>
                <a:latin typeface="Microsoft YaHei" panose="020B0503020204020204" pitchFamily="34" charset="-122"/>
                <a:ea typeface="Microsoft YaHei" panose="020B0503020204020204" pitchFamily="34" charset="-122"/>
              </a:rPr>
              <a:t>next </a:t>
            </a:r>
            <a:r>
              <a:rPr lang="en-US" altLang="zh-CN" sz="1600">
                <a:latin typeface="Microsoft YaHei" panose="020B0503020204020204" pitchFamily="34" charset="-122"/>
                <a:ea typeface="Microsoft YaHei" panose="020B0503020204020204" pitchFamily="34" charset="-122"/>
              </a:rPr>
              <a:t>= p</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prev.</a:t>
            </a:r>
            <a:r>
              <a:rPr lang="en-US" altLang="zh-CN" sz="1600">
                <a:solidFill>
                  <a:srgbClr val="9876AA"/>
                </a:solidFill>
                <a:effectLst/>
                <a:latin typeface="Microsoft YaHei" panose="020B0503020204020204" pitchFamily="34" charset="-122"/>
                <a:ea typeface="Microsoft YaHei" panose="020B0503020204020204" pitchFamily="34" charset="-122"/>
              </a:rPr>
              <a:t>next </a:t>
            </a:r>
            <a:r>
              <a:rPr lang="en-US" altLang="zh-CN" sz="1600">
                <a:latin typeface="Microsoft YaHei" panose="020B0503020204020204" pitchFamily="34" charset="-122"/>
                <a:ea typeface="Microsoft YaHei" panose="020B0503020204020204" pitchFamily="34" charset="-122"/>
              </a:rPr>
              <a:t>= msg</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a:t>
            </a:r>
            <a:r>
              <a:rPr lang="en-US" altLang="zh-CN" sz="1600">
                <a:effectLst/>
                <a:latin typeface="Microsoft YaHei" panose="020B0503020204020204" pitchFamily="34" charset="-122"/>
                <a:ea typeface="Microsoft YaHei" panose="020B0503020204020204" pitchFamily="34" charset="-122"/>
              </a:rPr>
              <a:t>nativeWake</a:t>
            </a:r>
            <a:r>
              <a:rPr lang="en-US" altLang="zh-CN" sz="1600">
                <a:latin typeface="Microsoft YaHei" panose="020B0503020204020204" pitchFamily="34" charset="-122"/>
                <a:ea typeface="Microsoft YaHei" panose="020B0503020204020204" pitchFamily="34" charset="-122"/>
              </a:rPr>
              <a:t>(</a:t>
            </a:r>
            <a:r>
              <a:rPr lang="en-US" altLang="zh-CN" sz="1600">
                <a:solidFill>
                  <a:srgbClr val="9876AA"/>
                </a:solidFill>
                <a:effectLst/>
                <a:latin typeface="Microsoft YaHei" panose="020B0503020204020204" pitchFamily="34" charset="-122"/>
                <a:ea typeface="Microsoft YaHei" panose="020B0503020204020204" pitchFamily="34" charset="-122"/>
              </a:rPr>
              <a:t>mPtr</a:t>
            </a:r>
            <a:r>
              <a:rPr lang="en-US" altLang="zh-CN" sz="1600">
                <a:latin typeface="Microsoft YaHei" panose="020B0503020204020204" pitchFamily="34" charset="-122"/>
                <a:ea typeface="Microsoft YaHei" panose="020B0503020204020204" pitchFamily="34" charset="-122"/>
              </a:rPr>
              <a:t>)</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A59FFC52-23D4-C74C-BBB0-1ED95802D79C}"/>
              </a:ext>
            </a:extLst>
          </p:cNvPr>
          <p:cNvSpPr/>
          <p:nvPr/>
        </p:nvSpPr>
        <p:spPr>
          <a:xfrm>
            <a:off x="4947729" y="1472684"/>
            <a:ext cx="3526799" cy="369332"/>
          </a:xfrm>
          <a:prstGeom prst="rect">
            <a:avLst/>
          </a:prstGeom>
          <a:solidFill>
            <a:srgbClr val="C00000"/>
          </a:solidFill>
        </p:spPr>
        <p:txBody>
          <a:bodyPr wrap="none">
            <a:spAutoFit/>
          </a:bodyPr>
          <a:lstStyle/>
          <a:p>
            <a:r>
              <a:rPr lang="en-US" altLang="zh-CN">
                <a:solidFill>
                  <a:schemeClr val="bg1"/>
                </a:solidFill>
                <a:latin typeface="Microsoft YaHei" panose="020B0503020204020204" pitchFamily="34" charset="-122"/>
                <a:ea typeface="Microsoft YaHei" panose="020B0503020204020204" pitchFamily="34" charset="-122"/>
              </a:rPr>
              <a:t>sendMessageAtFrontOfQueue</a:t>
            </a:r>
            <a:endParaRPr lang="zh-CN" altLang="en-US">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4131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399848-2D45-BA47-B00F-705ACFF91569}"/>
              </a:ext>
            </a:extLst>
          </p:cNvPr>
          <p:cNvSpPr/>
          <p:nvPr/>
        </p:nvSpPr>
        <p:spPr>
          <a:xfrm>
            <a:off x="1986643" y="448092"/>
            <a:ext cx="5170714" cy="4247317"/>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public static void </a:t>
            </a:r>
            <a:r>
              <a:rPr lang="en-US" altLang="zh-CN">
                <a:solidFill>
                  <a:srgbClr val="FFC66D"/>
                </a:solidFill>
                <a:effectLst/>
                <a:latin typeface="Microsoft YaHei" panose="020B0503020204020204" pitchFamily="34" charset="-122"/>
                <a:ea typeface="Microsoft YaHei" panose="020B0503020204020204" pitchFamily="34" charset="-122"/>
              </a:rPr>
              <a:t>loop</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final </a:t>
            </a:r>
            <a:r>
              <a:rPr lang="en-US" altLang="zh-CN">
                <a:latin typeface="Microsoft YaHei" panose="020B0503020204020204" pitchFamily="34" charset="-122"/>
                <a:ea typeface="Microsoft YaHei" panose="020B0503020204020204" pitchFamily="34" charset="-122"/>
              </a:rPr>
              <a:t>Looper me = </a:t>
            </a:r>
            <a:r>
              <a:rPr lang="en-US" altLang="zh-CN">
                <a:effectLst/>
                <a:latin typeface="Microsoft YaHei" panose="020B0503020204020204" pitchFamily="34" charset="-122"/>
                <a:ea typeface="Microsoft YaHei" panose="020B0503020204020204" pitchFamily="34" charset="-122"/>
              </a:rPr>
              <a:t>myLooper</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final </a:t>
            </a:r>
            <a:r>
              <a:rPr lang="en-US" altLang="zh-CN">
                <a:latin typeface="Microsoft YaHei" panose="020B0503020204020204" pitchFamily="34" charset="-122"/>
                <a:ea typeface="Microsoft YaHei" panose="020B0503020204020204" pitchFamily="34" charset="-122"/>
              </a:rPr>
              <a:t>MessageQueue queue = me.</a:t>
            </a:r>
            <a:r>
              <a:rPr lang="en-US" altLang="zh-CN">
                <a:solidFill>
                  <a:srgbClr val="9876AA"/>
                </a:solidFill>
                <a:effectLst/>
                <a:latin typeface="Microsoft YaHei" panose="020B0503020204020204" pitchFamily="34" charset="-122"/>
                <a:ea typeface="Microsoft YaHei" panose="020B0503020204020204" pitchFamily="34" charset="-122"/>
              </a:rPr>
              <a:t>mQueue</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for </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Message msg = queue.next()</a:t>
            </a:r>
            <a:r>
              <a:rPr lang="en-US" altLang="zh-CN">
                <a:solidFill>
                  <a:srgbClr val="CC7832"/>
                </a:solidFill>
                <a:effectLst/>
                <a:latin typeface="Microsoft YaHei" panose="020B0503020204020204" pitchFamily="34" charset="-122"/>
                <a:ea typeface="Microsoft YaHei" panose="020B0503020204020204" pitchFamily="34" charset="-122"/>
              </a:rPr>
              <a:t>; </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if </a:t>
            </a:r>
            <a:r>
              <a:rPr lang="en-US" altLang="zh-CN">
                <a:latin typeface="Microsoft YaHei" panose="020B0503020204020204" pitchFamily="34" charset="-122"/>
                <a:ea typeface="Microsoft YaHei" panose="020B0503020204020204" pitchFamily="34" charset="-122"/>
              </a:rPr>
              <a:t>(msg == </a:t>
            </a:r>
            <a:r>
              <a:rPr lang="en-US" altLang="zh-CN">
                <a:solidFill>
                  <a:srgbClr val="CC7832"/>
                </a:solidFill>
                <a:effectLst/>
                <a:latin typeface="Microsoft YaHei" panose="020B0503020204020204" pitchFamily="34" charset="-122"/>
                <a:ea typeface="Microsoft YaHei" panose="020B0503020204020204" pitchFamily="34" charset="-122"/>
              </a:rPr>
              <a:t>null</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return;</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msg.</a:t>
            </a:r>
            <a:r>
              <a:rPr lang="en-US" altLang="zh-CN">
                <a:solidFill>
                  <a:srgbClr val="9876AA"/>
                </a:solidFill>
                <a:effectLst/>
                <a:latin typeface="Microsoft YaHei" panose="020B0503020204020204" pitchFamily="34" charset="-122"/>
                <a:ea typeface="Microsoft YaHei" panose="020B0503020204020204" pitchFamily="34" charset="-122"/>
              </a:rPr>
              <a:t>target</a:t>
            </a:r>
            <a:r>
              <a:rPr lang="en-US" altLang="zh-CN">
                <a:latin typeface="Microsoft YaHei" panose="020B0503020204020204" pitchFamily="34" charset="-122"/>
                <a:ea typeface="Microsoft YaHei" panose="020B0503020204020204" pitchFamily="34" charset="-122"/>
              </a:rPr>
              <a:t>.dispatchMessage(msg)</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78674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D68585D-4F63-1E4A-A844-C8B868126A63}"/>
              </a:ext>
            </a:extLst>
          </p:cNvPr>
          <p:cNvSpPr/>
          <p:nvPr/>
        </p:nvSpPr>
        <p:spPr>
          <a:xfrm>
            <a:off x="223157" y="309593"/>
            <a:ext cx="8697686" cy="4524315"/>
          </a:xfrm>
          <a:prstGeom prst="rect">
            <a:avLst/>
          </a:prstGeom>
          <a:ln w="22225">
            <a:solidFill>
              <a:srgbClr val="C00000"/>
            </a:solidFill>
            <a:prstDash val="dash"/>
          </a:ln>
        </p:spPr>
        <p:txBody>
          <a:bodyPr wrap="square">
            <a:spAutoFit/>
          </a:bodyPr>
          <a:lstStyle/>
          <a:p>
            <a:r>
              <a:rPr lang="en-US" altLang="zh-CN" sz="1600">
                <a:latin typeface="Microsoft YaHei" panose="020B0503020204020204" pitchFamily="34" charset="-122"/>
                <a:ea typeface="Microsoft YaHei" panose="020B0503020204020204" pitchFamily="34" charset="-122"/>
              </a:rPr>
              <a:t>Message </a:t>
            </a:r>
            <a:r>
              <a:rPr lang="en-US" altLang="zh-CN" sz="1600">
                <a:solidFill>
                  <a:srgbClr val="FFC66D"/>
                </a:solidFill>
                <a:effectLst/>
                <a:latin typeface="Microsoft YaHei" panose="020B0503020204020204" pitchFamily="34" charset="-122"/>
                <a:ea typeface="Microsoft YaHei" panose="020B0503020204020204" pitchFamily="34" charset="-122"/>
              </a:rPr>
              <a:t>next</a:t>
            </a:r>
            <a:r>
              <a:rPr lang="en-US" altLang="zh-CN" sz="1600">
                <a:latin typeface="Microsoft YaHei" panose="020B0503020204020204" pitchFamily="34" charset="-122"/>
                <a:ea typeface="Microsoft YaHei" panose="020B0503020204020204" pitchFamily="34" charset="-122"/>
              </a:rPr>
              <a:t>() {</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a:t>
            </a:r>
            <a:r>
              <a:rPr lang="en-US" altLang="zh-CN" sz="1600">
                <a:solidFill>
                  <a:srgbClr val="CC7832"/>
                </a:solidFill>
                <a:effectLst/>
                <a:latin typeface="Microsoft YaHei" panose="020B0503020204020204" pitchFamily="34" charset="-122"/>
                <a:ea typeface="Microsoft YaHei" panose="020B0503020204020204" pitchFamily="34" charset="-122"/>
              </a:rPr>
              <a:t>for </a:t>
            </a:r>
            <a:r>
              <a:rPr lang="en-US" altLang="zh-CN" sz="1600">
                <a:latin typeface="Microsoft YaHei" panose="020B0503020204020204" pitchFamily="34" charset="-122"/>
                <a:ea typeface="Microsoft YaHei" panose="020B0503020204020204" pitchFamily="34" charset="-122"/>
              </a:rPr>
              <a:t>(</a:t>
            </a:r>
            <a:r>
              <a:rPr lang="en-US" altLang="zh-CN" sz="1600">
                <a:solidFill>
                  <a:srgbClr val="CC7832"/>
                </a:solidFill>
                <a:effectLst/>
                <a:latin typeface="Microsoft YaHei" panose="020B0503020204020204" pitchFamily="34" charset="-122"/>
                <a:ea typeface="Microsoft YaHei" panose="020B0503020204020204" pitchFamily="34" charset="-122"/>
              </a:rPr>
              <a:t>int </a:t>
            </a:r>
            <a:r>
              <a:rPr lang="en-US" altLang="zh-CN" sz="1600">
                <a:latin typeface="Microsoft YaHei" panose="020B0503020204020204" pitchFamily="34" charset="-122"/>
                <a:ea typeface="Microsoft YaHei" panose="020B0503020204020204" pitchFamily="34" charset="-122"/>
              </a:rPr>
              <a:t>nextPollTimeoutMillis = </a:t>
            </a:r>
            <a:r>
              <a:rPr lang="en-US" altLang="zh-CN" sz="1600">
                <a:solidFill>
                  <a:srgbClr val="6897BB"/>
                </a:solidFill>
                <a:effectLst/>
                <a:latin typeface="Microsoft YaHei" panose="020B0503020204020204" pitchFamily="34" charset="-122"/>
                <a:ea typeface="Microsoft YaHei" panose="020B0503020204020204" pitchFamily="34" charset="-122"/>
              </a:rPr>
              <a:t>0</a:t>
            </a: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 {</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a:t>
            </a:r>
            <a:r>
              <a:rPr lang="en-US" altLang="zh-CN" sz="1600" b="1">
                <a:solidFill>
                  <a:srgbClr val="C00000"/>
                </a:solidFill>
                <a:latin typeface="Microsoft YaHei" panose="020B0503020204020204" pitchFamily="34" charset="-122"/>
                <a:ea typeface="Microsoft YaHei" panose="020B0503020204020204" pitchFamily="34" charset="-122"/>
              </a:rPr>
              <a:t>nativePollOnce</a:t>
            </a:r>
            <a:r>
              <a:rPr lang="en-US" altLang="zh-CN" sz="1600">
                <a:latin typeface="Microsoft YaHei" panose="020B0503020204020204" pitchFamily="34" charset="-122"/>
                <a:ea typeface="Microsoft YaHei" panose="020B0503020204020204" pitchFamily="34" charset="-122"/>
              </a:rPr>
              <a:t>(ptr</a:t>
            </a: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nextPollTimeoutMillis)</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final long </a:t>
            </a:r>
            <a:r>
              <a:rPr lang="en-US" altLang="zh-CN" sz="1600">
                <a:latin typeface="Microsoft YaHei" panose="020B0503020204020204" pitchFamily="34" charset="-122"/>
                <a:ea typeface="Microsoft YaHei" panose="020B0503020204020204" pitchFamily="34" charset="-122"/>
              </a:rPr>
              <a:t>now = SystemClock.</a:t>
            </a:r>
            <a:r>
              <a:rPr lang="en-US" altLang="zh-CN" sz="1600">
                <a:effectLst/>
                <a:latin typeface="Microsoft YaHei" panose="020B0503020204020204" pitchFamily="34" charset="-122"/>
                <a:ea typeface="Microsoft YaHei" panose="020B0503020204020204" pitchFamily="34" charset="-122"/>
              </a:rPr>
              <a:t>uptimeMillis</a:t>
            </a:r>
            <a:r>
              <a:rPr lang="en-US" altLang="zh-CN" sz="1600">
                <a:latin typeface="Microsoft YaHei" panose="020B0503020204020204" pitchFamily="34" charset="-122"/>
                <a:ea typeface="Microsoft YaHei" panose="020B0503020204020204" pitchFamily="34" charset="-122"/>
              </a:rPr>
              <a:t>()</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Message msg = </a:t>
            </a:r>
            <a:r>
              <a:rPr lang="en-US" altLang="zh-CN" sz="1600">
                <a:solidFill>
                  <a:srgbClr val="9876AA"/>
                </a:solidFill>
                <a:effectLst/>
                <a:latin typeface="Microsoft YaHei" panose="020B0503020204020204" pitchFamily="34" charset="-122"/>
                <a:ea typeface="Microsoft YaHei" panose="020B0503020204020204" pitchFamily="34" charset="-122"/>
              </a:rPr>
              <a:t>mMessages</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if </a:t>
            </a:r>
            <a:r>
              <a:rPr lang="en-US" altLang="zh-CN" sz="1600">
                <a:latin typeface="Microsoft YaHei" panose="020B0503020204020204" pitchFamily="34" charset="-122"/>
                <a:ea typeface="Microsoft YaHei" panose="020B0503020204020204" pitchFamily="34" charset="-122"/>
              </a:rPr>
              <a:t>(msg != </a:t>
            </a:r>
            <a:r>
              <a:rPr lang="en-US" altLang="zh-CN" sz="1600">
                <a:solidFill>
                  <a:srgbClr val="CC7832"/>
                </a:solidFill>
                <a:effectLst/>
                <a:latin typeface="Microsoft YaHei" panose="020B0503020204020204" pitchFamily="34" charset="-122"/>
                <a:ea typeface="Microsoft YaHei" panose="020B0503020204020204" pitchFamily="34" charset="-122"/>
              </a:rPr>
              <a:t>null</a:t>
            </a:r>
            <a:r>
              <a:rPr lang="en-US" altLang="zh-CN" sz="1600">
                <a:latin typeface="Microsoft YaHei" panose="020B0503020204020204" pitchFamily="34" charset="-122"/>
                <a:ea typeface="Microsoft YaHei" panose="020B0503020204020204" pitchFamily="34" charset="-122"/>
              </a:rPr>
              <a:t>) {</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a:t>
            </a:r>
            <a:r>
              <a:rPr lang="en-US" altLang="zh-CN" sz="1600">
                <a:solidFill>
                  <a:srgbClr val="CC7832"/>
                </a:solidFill>
                <a:effectLst/>
                <a:latin typeface="Microsoft YaHei" panose="020B0503020204020204" pitchFamily="34" charset="-122"/>
                <a:ea typeface="Microsoft YaHei" panose="020B0503020204020204" pitchFamily="34" charset="-122"/>
              </a:rPr>
              <a:t>if </a:t>
            </a:r>
            <a:r>
              <a:rPr lang="en-US" altLang="zh-CN" sz="1600">
                <a:latin typeface="Microsoft YaHei" panose="020B0503020204020204" pitchFamily="34" charset="-122"/>
                <a:ea typeface="Microsoft YaHei" panose="020B0503020204020204" pitchFamily="34" charset="-122"/>
              </a:rPr>
              <a:t>(now &lt; msg.</a:t>
            </a:r>
            <a:r>
              <a:rPr lang="en-US" altLang="zh-CN" sz="1600">
                <a:solidFill>
                  <a:srgbClr val="9876AA"/>
                </a:solidFill>
                <a:effectLst/>
                <a:latin typeface="Microsoft YaHei" panose="020B0503020204020204" pitchFamily="34" charset="-122"/>
                <a:ea typeface="Microsoft YaHei" panose="020B0503020204020204" pitchFamily="34" charset="-122"/>
              </a:rPr>
              <a:t>when</a:t>
            </a:r>
            <a:r>
              <a:rPr lang="en-US" altLang="zh-CN" sz="1600">
                <a:latin typeface="Microsoft YaHei" panose="020B0503020204020204" pitchFamily="34" charset="-122"/>
                <a:ea typeface="Microsoft YaHei" panose="020B0503020204020204" pitchFamily="34" charset="-122"/>
              </a:rPr>
              <a:t>) {</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nextPollTimeoutMillis = (</a:t>
            </a:r>
            <a:r>
              <a:rPr lang="en-US" altLang="zh-CN" sz="1600">
                <a:solidFill>
                  <a:srgbClr val="CC7832"/>
                </a:solidFill>
                <a:effectLst/>
                <a:latin typeface="Microsoft YaHei" panose="020B0503020204020204" pitchFamily="34" charset="-122"/>
                <a:ea typeface="Microsoft YaHei" panose="020B0503020204020204" pitchFamily="34" charset="-122"/>
              </a:rPr>
              <a:t>int</a:t>
            </a:r>
            <a:r>
              <a:rPr lang="en-US" altLang="zh-CN" sz="1600">
                <a:latin typeface="Microsoft YaHei" panose="020B0503020204020204" pitchFamily="34" charset="-122"/>
                <a:ea typeface="Microsoft YaHei" panose="020B0503020204020204" pitchFamily="34" charset="-122"/>
              </a:rPr>
              <a:t>) Math.</a:t>
            </a:r>
            <a:r>
              <a:rPr lang="en-US" altLang="zh-CN" sz="1600">
                <a:effectLst/>
                <a:latin typeface="Microsoft YaHei" panose="020B0503020204020204" pitchFamily="34" charset="-122"/>
                <a:ea typeface="Microsoft YaHei" panose="020B0503020204020204" pitchFamily="34" charset="-122"/>
              </a:rPr>
              <a:t>min</a:t>
            </a:r>
            <a:r>
              <a:rPr lang="en-US" altLang="zh-CN" sz="1600">
                <a:latin typeface="Microsoft YaHei" panose="020B0503020204020204" pitchFamily="34" charset="-122"/>
                <a:ea typeface="Microsoft YaHei" panose="020B0503020204020204" pitchFamily="34" charset="-122"/>
              </a:rPr>
              <a:t>(msg.</a:t>
            </a:r>
            <a:r>
              <a:rPr lang="en-US" altLang="zh-CN" sz="1600">
                <a:solidFill>
                  <a:srgbClr val="9876AA"/>
                </a:solidFill>
                <a:effectLst/>
                <a:latin typeface="Microsoft YaHei" panose="020B0503020204020204" pitchFamily="34" charset="-122"/>
                <a:ea typeface="Microsoft YaHei" panose="020B0503020204020204" pitchFamily="34" charset="-122"/>
              </a:rPr>
              <a:t>when </a:t>
            </a:r>
            <a:r>
              <a:rPr lang="en-US" altLang="zh-CN" sz="1600">
                <a:latin typeface="Microsoft YaHei" panose="020B0503020204020204" pitchFamily="34" charset="-122"/>
                <a:ea typeface="Microsoft YaHei" panose="020B0503020204020204" pitchFamily="34" charset="-122"/>
              </a:rPr>
              <a:t>- now</a:t>
            </a: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Integer.</a:t>
            </a:r>
            <a:r>
              <a:rPr lang="en-US" altLang="zh-CN" sz="1600">
                <a:solidFill>
                  <a:srgbClr val="9876AA"/>
                </a:solidFill>
                <a:effectLst/>
                <a:latin typeface="Microsoft YaHei" panose="020B0503020204020204" pitchFamily="34" charset="-122"/>
                <a:ea typeface="Microsoft YaHei" panose="020B0503020204020204" pitchFamily="34" charset="-122"/>
              </a:rPr>
              <a:t>MAX_VALUE</a:t>
            </a:r>
            <a:r>
              <a:rPr lang="en-US" altLang="zh-CN" sz="1600">
                <a:latin typeface="Microsoft YaHei" panose="020B0503020204020204" pitchFamily="34" charset="-122"/>
                <a:ea typeface="Microsoft YaHei" panose="020B0503020204020204" pitchFamily="34" charset="-122"/>
              </a:rPr>
              <a:t>)</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 </a:t>
            </a:r>
            <a:r>
              <a:rPr lang="en-US" altLang="zh-CN" sz="1600">
                <a:solidFill>
                  <a:srgbClr val="CC7832"/>
                </a:solidFill>
                <a:effectLst/>
                <a:latin typeface="Microsoft YaHei" panose="020B0503020204020204" pitchFamily="34" charset="-122"/>
                <a:ea typeface="Microsoft YaHei" panose="020B0503020204020204" pitchFamily="34" charset="-122"/>
              </a:rPr>
              <a:t>else </a:t>
            </a:r>
            <a:r>
              <a:rPr lang="en-US" altLang="zh-CN" sz="1600">
                <a:latin typeface="Microsoft YaHei" panose="020B0503020204020204" pitchFamily="34" charset="-122"/>
                <a:ea typeface="Microsoft YaHei" panose="020B0503020204020204" pitchFamily="34" charset="-122"/>
              </a:rPr>
              <a:t>{</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a:t>
            </a:r>
            <a:r>
              <a:rPr lang="en-US" altLang="zh-CN" sz="1600">
                <a:solidFill>
                  <a:srgbClr val="9876AA"/>
                </a:solidFill>
                <a:effectLst/>
                <a:latin typeface="Microsoft YaHei" panose="020B0503020204020204" pitchFamily="34" charset="-122"/>
                <a:ea typeface="Microsoft YaHei" panose="020B0503020204020204" pitchFamily="34" charset="-122"/>
              </a:rPr>
              <a:t>mMessages </a:t>
            </a:r>
            <a:r>
              <a:rPr lang="en-US" altLang="zh-CN" sz="1600">
                <a:latin typeface="Microsoft YaHei" panose="020B0503020204020204" pitchFamily="34" charset="-122"/>
                <a:ea typeface="Microsoft YaHei" panose="020B0503020204020204" pitchFamily="34" charset="-122"/>
              </a:rPr>
              <a:t>= msg.</a:t>
            </a:r>
            <a:r>
              <a:rPr lang="en-US" altLang="zh-CN" sz="1600">
                <a:solidFill>
                  <a:srgbClr val="9876AA"/>
                </a:solidFill>
                <a:effectLst/>
                <a:latin typeface="Microsoft YaHei" panose="020B0503020204020204" pitchFamily="34" charset="-122"/>
                <a:ea typeface="Microsoft YaHei" panose="020B0503020204020204" pitchFamily="34" charset="-122"/>
              </a:rPr>
              <a:t>next</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msg.</a:t>
            </a:r>
            <a:r>
              <a:rPr lang="en-US" altLang="zh-CN" sz="1600">
                <a:solidFill>
                  <a:srgbClr val="9876AA"/>
                </a:solidFill>
                <a:effectLst/>
                <a:latin typeface="Microsoft YaHei" panose="020B0503020204020204" pitchFamily="34" charset="-122"/>
                <a:ea typeface="Microsoft YaHei" panose="020B0503020204020204" pitchFamily="34" charset="-122"/>
              </a:rPr>
              <a:t>next </a:t>
            </a:r>
            <a:r>
              <a:rPr lang="en-US" altLang="zh-CN" sz="1600">
                <a:latin typeface="Microsoft YaHei" panose="020B0503020204020204" pitchFamily="34" charset="-122"/>
                <a:ea typeface="Microsoft YaHei" panose="020B0503020204020204" pitchFamily="34" charset="-122"/>
              </a:rPr>
              <a:t>= </a:t>
            </a:r>
            <a:r>
              <a:rPr lang="en-US" altLang="zh-CN" sz="1600">
                <a:solidFill>
                  <a:srgbClr val="CC7832"/>
                </a:solidFill>
                <a:effectLst/>
                <a:latin typeface="Microsoft YaHei" panose="020B0503020204020204" pitchFamily="34" charset="-122"/>
                <a:ea typeface="Microsoft YaHei" panose="020B0503020204020204" pitchFamily="34" charset="-122"/>
              </a:rPr>
              <a:t>null;</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return </a:t>
            </a:r>
            <a:r>
              <a:rPr lang="en-US" altLang="zh-CN" sz="1600">
                <a:latin typeface="Microsoft YaHei" panose="020B0503020204020204" pitchFamily="34" charset="-122"/>
                <a:ea typeface="Microsoft YaHei" panose="020B0503020204020204" pitchFamily="34" charset="-122"/>
              </a:rPr>
              <a:t>msg</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 </a:t>
            </a:r>
            <a:r>
              <a:rPr lang="en-US" altLang="zh-CN" sz="1600">
                <a:solidFill>
                  <a:srgbClr val="CC7832"/>
                </a:solidFill>
                <a:effectLst/>
                <a:latin typeface="Microsoft YaHei" panose="020B0503020204020204" pitchFamily="34" charset="-122"/>
                <a:ea typeface="Microsoft YaHei" panose="020B0503020204020204" pitchFamily="34" charset="-122"/>
              </a:rPr>
              <a:t>else </a:t>
            </a:r>
            <a:r>
              <a:rPr lang="en-US" altLang="zh-CN" sz="1600">
                <a:latin typeface="Microsoft YaHei" panose="020B0503020204020204" pitchFamily="34" charset="-122"/>
                <a:ea typeface="Microsoft YaHei" panose="020B0503020204020204" pitchFamily="34" charset="-122"/>
              </a:rPr>
              <a:t>{</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nextPollTimeoutMillis = -</a:t>
            </a:r>
            <a:r>
              <a:rPr lang="en-US" altLang="zh-CN" sz="1600">
                <a:solidFill>
                  <a:srgbClr val="6897BB"/>
                </a:solidFill>
                <a:effectLst/>
                <a:latin typeface="Microsoft YaHei" panose="020B0503020204020204" pitchFamily="34" charset="-122"/>
                <a:ea typeface="Microsoft YaHei" panose="020B0503020204020204" pitchFamily="34" charset="-122"/>
              </a:rPr>
              <a:t>1</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6180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101A74-07E8-A648-A60C-B8AEE15CB7E0}"/>
              </a:ext>
            </a:extLst>
          </p:cNvPr>
          <p:cNvSpPr>
            <a:spLocks noGrp="1"/>
          </p:cNvSpPr>
          <p:nvPr>
            <p:ph type="title"/>
          </p:nvPr>
        </p:nvSpPr>
        <p:spPr/>
        <p:txBody>
          <a:bodyPr>
            <a:normAutofit/>
          </a:bodyPr>
          <a:lstStyle/>
          <a:p>
            <a:pPr algn="ctr"/>
            <a:r>
              <a:rPr kumimoji="1" lang="en-US" altLang="zh-CN" sz="3000" b="1">
                <a:solidFill>
                  <a:srgbClr val="C00000"/>
                </a:solidFill>
                <a:latin typeface="Microsoft YaHei" panose="020B0503020204020204" pitchFamily="34" charset="-122"/>
                <a:ea typeface="Microsoft YaHei" panose="020B0503020204020204" pitchFamily="34" charset="-122"/>
              </a:rPr>
              <a:t>handler</a:t>
            </a:r>
            <a:r>
              <a:rPr kumimoji="1" lang="zh-CN" altLang="en-US" sz="3000" b="1">
                <a:solidFill>
                  <a:srgbClr val="C00000"/>
                </a:solidFill>
                <a:latin typeface="Microsoft YaHei" panose="020B0503020204020204" pitchFamily="34" charset="-122"/>
                <a:ea typeface="Microsoft YaHei" panose="020B0503020204020204" pitchFamily="34" charset="-122"/>
              </a:rPr>
              <a:t>的消息延时是怎么实现的？</a:t>
            </a:r>
          </a:p>
        </p:txBody>
      </p:sp>
      <p:sp>
        <p:nvSpPr>
          <p:cNvPr id="3" name="内容占位符 2">
            <a:extLst>
              <a:ext uri="{FF2B5EF4-FFF2-40B4-BE49-F238E27FC236}">
                <a16:creationId xmlns:a16="http://schemas.microsoft.com/office/drawing/2014/main" id="{67EDD81A-316E-BA40-94DA-1EDD44611D5A}"/>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消息队列按消息触发时间排序</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设置</a:t>
            </a:r>
            <a:r>
              <a:rPr kumimoji="1" lang="en-US" altLang="zh-CN" sz="2000">
                <a:latin typeface="Microsoft YaHei" panose="020B0503020204020204" pitchFamily="34" charset="-122"/>
                <a:ea typeface="Microsoft YaHei" panose="020B0503020204020204" pitchFamily="34" charset="-122"/>
              </a:rPr>
              <a:t>epoll_wait</a:t>
            </a:r>
            <a:r>
              <a:rPr kumimoji="1" lang="zh-CN" altLang="en-US" sz="2000">
                <a:latin typeface="Microsoft YaHei" panose="020B0503020204020204" pitchFamily="34" charset="-122"/>
                <a:ea typeface="Microsoft YaHei" panose="020B0503020204020204" pitchFamily="34" charset="-122"/>
              </a:rPr>
              <a:t>的超时时间，使其在特定时间唤醒</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关于延时精度</a:t>
            </a:r>
          </a:p>
        </p:txBody>
      </p:sp>
    </p:spTree>
    <p:extLst>
      <p:ext uri="{BB962C8B-B14F-4D97-AF65-F5344CB8AC3E}">
        <p14:creationId xmlns:p14="http://schemas.microsoft.com/office/powerpoint/2010/main" val="232230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435</TotalTime>
  <Words>1111</Words>
  <Application>Microsoft Macintosh PowerPoint</Application>
  <PresentationFormat>全屏显示(16:9)</PresentationFormat>
  <Paragraphs>52</Paragraphs>
  <Slides>8</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等线</vt:lpstr>
      <vt:lpstr>Microsoft YaHei</vt:lpstr>
      <vt:lpstr>Arial</vt:lpstr>
      <vt:lpstr>Calibri</vt:lpstr>
      <vt:lpstr>Calibri Light</vt:lpstr>
      <vt:lpstr>Wingdings</vt:lpstr>
      <vt:lpstr>Office 主题​​</vt:lpstr>
      <vt:lpstr>handler的消息延时是怎么实现的？</vt:lpstr>
      <vt:lpstr>看以下几个问题</vt:lpstr>
      <vt:lpstr>PowerPoint 演示文稿</vt:lpstr>
      <vt:lpstr>PowerPoint 演示文稿</vt:lpstr>
      <vt:lpstr>PowerPoint 演示文稿</vt:lpstr>
      <vt:lpstr>PowerPoint 演示文稿</vt:lpstr>
      <vt:lpstr>PowerPoint 演示文稿</vt:lpstr>
      <vt:lpstr>handler的消息延时是怎么实现的？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215</cp:revision>
  <dcterms:created xsi:type="dcterms:W3CDTF">2019-03-17T04:47:56Z</dcterms:created>
  <dcterms:modified xsi:type="dcterms:W3CDTF">2019-03-17T13:32:24Z</dcterms:modified>
</cp:coreProperties>
</file>