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64" r:id="rId3"/>
    <p:sldId id="272" r:id="rId4"/>
    <p:sldId id="265" r:id="rId5"/>
    <p:sldId id="266" r:id="rId6"/>
    <p:sldId id="268" r:id="rId7"/>
    <p:sldId id="274" r:id="rId8"/>
    <p:sldId id="269" r:id="rId9"/>
    <p:sldId id="275" r:id="rId10"/>
    <p:sldId id="276" r:id="rId11"/>
    <p:sldId id="273" r:id="rId12"/>
    <p:sldId id="270" r:id="rId13"/>
    <p:sldId id="277" r:id="rId14"/>
    <p:sldId id="278" r:id="rId15"/>
    <p:sldId id="279" r:id="rId16"/>
  </p:sldIdLst>
  <p:sldSz cx="9144000" cy="5143500" type="screen16x9"/>
  <p:notesSz cx="6858000" cy="9144000"/>
  <p:defaultTextStyle>
    <a:defPPr>
      <a:defRPr lang="zh-C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B7C6"/>
    <a:srgbClr val="CC78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3879"/>
  </p:normalViewPr>
  <p:slideViewPr>
    <p:cSldViewPr snapToGrid="0" snapToObjects="1">
      <p:cViewPr varScale="1">
        <p:scale>
          <a:sx n="108" d="100"/>
          <a:sy n="108" d="100"/>
        </p:scale>
        <p:origin x="1760" y="184"/>
      </p:cViewPr>
      <p:guideLst/>
    </p:cSldViewPr>
  </p:slideViewPr>
  <p:notesTextViewPr>
    <p:cViewPr>
      <p:scale>
        <a:sx n="1" d="1"/>
        <a:sy n="1" d="1"/>
      </p:scale>
      <p:origin x="0" y="-19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0EE4D-5680-5049-B1E2-5E8B24001371}" type="datetimeFigureOut">
              <a:t>2019/2/13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8388D-62ED-B243-8030-8520A7A033EB}" type="slidenum">
              <a:t>‹#›</a:t>
            </a:fld>
            <a:endParaRPr kumimoji="1" lang="zh-CN" altLang="en-US"/>
          </a:p>
        </p:txBody>
      </p:sp>
    </p:spTree>
    <p:extLst>
      <p:ext uri="{BB962C8B-B14F-4D97-AF65-F5344CB8AC3E}">
        <p14:creationId xmlns:p14="http://schemas.microsoft.com/office/powerpoint/2010/main" val="839759533"/>
      </p:ext>
    </p:extLst>
  </p:cSld>
  <p:clrMap bg1="lt1" tx1="dk1" bg2="lt2" tx2="dk2" accent1="accent1" accent2="accent2" accent3="accent3" accent4="accent4" accent5="accent5" accent6="accent6" hlink="hlink" folHlink="folHlink"/>
  <p:notesStyle>
    <a:lvl1pPr marL="0" algn="l" defTabSz="685783" rtl="0" eaLnBrk="1" latinLnBrk="0" hangingPunct="1">
      <a:defRPr sz="900" kern="1200">
        <a:solidFill>
          <a:schemeClr val="tx1"/>
        </a:solidFill>
        <a:latin typeface="+mn-lt"/>
        <a:ea typeface="+mn-ea"/>
        <a:cs typeface="+mn-cs"/>
      </a:defRPr>
    </a:lvl1pPr>
    <a:lvl2pPr marL="342892" algn="l" defTabSz="685783" rtl="0" eaLnBrk="1" latinLnBrk="0" hangingPunct="1">
      <a:defRPr sz="900" kern="1200">
        <a:solidFill>
          <a:schemeClr val="tx1"/>
        </a:solidFill>
        <a:latin typeface="+mn-lt"/>
        <a:ea typeface="+mn-ea"/>
        <a:cs typeface="+mn-cs"/>
      </a:defRPr>
    </a:lvl2pPr>
    <a:lvl3pPr marL="685783" algn="l" defTabSz="685783" rtl="0" eaLnBrk="1" latinLnBrk="0" hangingPunct="1">
      <a:defRPr sz="900" kern="1200">
        <a:solidFill>
          <a:schemeClr val="tx1"/>
        </a:solidFill>
        <a:latin typeface="+mn-lt"/>
        <a:ea typeface="+mn-ea"/>
        <a:cs typeface="+mn-cs"/>
      </a:defRPr>
    </a:lvl3pPr>
    <a:lvl4pPr marL="1028675" algn="l" defTabSz="685783" rtl="0" eaLnBrk="1" latinLnBrk="0" hangingPunct="1">
      <a:defRPr sz="900" kern="1200">
        <a:solidFill>
          <a:schemeClr val="tx1"/>
        </a:solidFill>
        <a:latin typeface="+mn-lt"/>
        <a:ea typeface="+mn-ea"/>
        <a:cs typeface="+mn-cs"/>
      </a:defRPr>
    </a:lvl4pPr>
    <a:lvl5pPr marL="1371566" algn="l" defTabSz="685783" rtl="0" eaLnBrk="1" latinLnBrk="0" hangingPunct="1">
      <a:defRPr sz="900" kern="1200">
        <a:solidFill>
          <a:schemeClr val="tx1"/>
        </a:solidFill>
        <a:latin typeface="+mn-lt"/>
        <a:ea typeface="+mn-ea"/>
        <a:cs typeface="+mn-cs"/>
      </a:defRPr>
    </a:lvl5pPr>
    <a:lvl6pPr marL="1714457" algn="l" defTabSz="685783" rtl="0" eaLnBrk="1" latinLnBrk="0" hangingPunct="1">
      <a:defRPr sz="900" kern="1200">
        <a:solidFill>
          <a:schemeClr val="tx1"/>
        </a:solidFill>
        <a:latin typeface="+mn-lt"/>
        <a:ea typeface="+mn-ea"/>
        <a:cs typeface="+mn-cs"/>
      </a:defRPr>
    </a:lvl6pPr>
    <a:lvl7pPr marL="2057348" algn="l" defTabSz="685783" rtl="0" eaLnBrk="1" latinLnBrk="0" hangingPunct="1">
      <a:defRPr sz="900" kern="1200">
        <a:solidFill>
          <a:schemeClr val="tx1"/>
        </a:solidFill>
        <a:latin typeface="+mn-lt"/>
        <a:ea typeface="+mn-ea"/>
        <a:cs typeface="+mn-cs"/>
      </a:defRPr>
    </a:lvl7pPr>
    <a:lvl8pPr marL="2400240" algn="l" defTabSz="685783" rtl="0" eaLnBrk="1" latinLnBrk="0" hangingPunct="1">
      <a:defRPr sz="900" kern="1200">
        <a:solidFill>
          <a:schemeClr val="tx1"/>
        </a:solidFill>
        <a:latin typeface="+mn-lt"/>
        <a:ea typeface="+mn-ea"/>
        <a:cs typeface="+mn-cs"/>
      </a:defRPr>
    </a:lvl8pPr>
    <a:lvl9pPr marL="2743132" algn="l" defTabSz="68578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a:t>针对</a:t>
            </a:r>
            <a:r>
              <a:rPr kumimoji="1" lang="en-US" altLang="zh-CN"/>
              <a:t>ServiceManager</a:t>
            </a:r>
            <a:r>
              <a:rPr kumimoji="1" lang="zh-CN" altLang="en-US"/>
              <a:t>的，一般会问到这么几个问题</a:t>
            </a:r>
            <a:endParaRPr kumimoji="1" lang="en-US" altLang="zh-CN"/>
          </a:p>
          <a:p>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首先，问一下</a:t>
            </a:r>
            <a:r>
              <a:rPr kumimoji="1" lang="en-US" altLang="zh-CN"/>
              <a:t>ServiceManager</a:t>
            </a:r>
            <a:r>
              <a:rPr kumimoji="1" lang="zh-CN" altLang="en-US"/>
              <a:t>的作用，它的作用基本上都能答得上来，一两句话就可以了，不过建议呢</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我们面试的时候最好能画个图，展示一下访问系统服务的</a:t>
            </a:r>
            <a:r>
              <a:rPr kumimoji="1" lang="en-US" altLang="zh-CN"/>
              <a:t>binder</a:t>
            </a:r>
            <a:r>
              <a:rPr kumimoji="1" lang="zh-CN" altLang="en-US"/>
              <a:t>通信架构图，这样</a:t>
            </a:r>
            <a:r>
              <a:rPr kumimoji="1" lang="en-US" altLang="zh-CN"/>
              <a:t>60</a:t>
            </a:r>
            <a:r>
              <a:rPr kumimoji="1" lang="zh-CN" altLang="en-US"/>
              <a:t>分就算</a:t>
            </a:r>
            <a:r>
              <a:rPr kumimoji="1" lang="en-US" altLang="zh-CN"/>
              <a:t>OK</a:t>
            </a:r>
            <a:r>
              <a:rPr kumimoji="1" lang="zh-CN" altLang="en-US"/>
              <a:t>了。</a:t>
            </a:r>
            <a:endParaRPr kumimoji="1" lang="en-US" altLang="zh-CN"/>
          </a:p>
          <a:p>
            <a:endParaRPr kumimoji="1" lang="en-US" altLang="zh-CN"/>
          </a:p>
          <a:p>
            <a:r>
              <a:rPr kumimoji="1" lang="zh-CN" altLang="en-US"/>
              <a:t>然后呢，适当深入一下，问一下</a:t>
            </a:r>
            <a:r>
              <a:rPr kumimoji="1" lang="en-US" altLang="zh-CN"/>
              <a:t>ServiceManager</a:t>
            </a:r>
            <a:r>
              <a:rPr kumimoji="1" lang="zh-CN" altLang="en-US"/>
              <a:t>是怎么启动的？</a:t>
            </a:r>
            <a:endParaRPr kumimoji="1" lang="en-US" altLang="zh-CN"/>
          </a:p>
          <a:p>
            <a:r>
              <a:rPr kumimoji="1" lang="zh-CN" altLang="en-US"/>
              <a:t>这个不用说太多细节，大致说一下启动流程，一些主要的工作就行了。这样</a:t>
            </a:r>
            <a:r>
              <a:rPr kumimoji="1" lang="en-US" altLang="zh-CN"/>
              <a:t>80</a:t>
            </a:r>
            <a:r>
              <a:rPr kumimoji="1" lang="zh-CN" altLang="en-US"/>
              <a:t>分就妥妥的。</a:t>
            </a:r>
            <a:endParaRPr kumimoji="1" lang="en-US" altLang="zh-CN"/>
          </a:p>
          <a:p>
            <a:endParaRPr kumimoji="1" lang="en-US" altLang="zh-CN"/>
          </a:p>
          <a:p>
            <a:r>
              <a:rPr kumimoji="1" lang="zh-CN" altLang="en-US"/>
              <a:t>最后，如果能再拔高一点，适当地讲讲底层的实现原理就更好了，比如说系统服务是怎么注册到</a:t>
            </a:r>
            <a:r>
              <a:rPr kumimoji="1" lang="en-US" altLang="zh-CN"/>
              <a:t>ServiceManager</a:t>
            </a:r>
            <a:r>
              <a:rPr kumimoji="1" lang="zh-CN" altLang="en-US"/>
              <a:t>的，或者应用是怎么从</a:t>
            </a:r>
            <a:r>
              <a:rPr kumimoji="1" lang="en-US" altLang="zh-CN"/>
              <a:t>ServiceManager</a:t>
            </a:r>
            <a:r>
              <a:rPr kumimoji="1" lang="zh-CN" altLang="en-US"/>
              <a:t>获取系统服务的</a:t>
            </a:r>
            <a:r>
              <a:rPr kumimoji="1" lang="en-US" altLang="zh-CN"/>
              <a:t>binder</a:t>
            </a:r>
            <a:r>
              <a:rPr kumimoji="1" lang="zh-CN" altLang="en-US"/>
              <a:t>句柄的，满分就到手了。</a:t>
            </a:r>
            <a:endParaRPr kumimoji="1" lang="en-US" altLang="zh-CN"/>
          </a:p>
          <a:p>
            <a:endParaRPr kumimoji="1" lang="en-US" altLang="zh-CN"/>
          </a:p>
          <a:p>
            <a:r>
              <a:rPr kumimoji="1" lang="zh-CN" altLang="en-US"/>
              <a:t>好了，有了这些对面试官意图的认知后，接下来我就针对这些问题的考点，为大家详细的讲讲这些问题背后的技术点，等大家对这些技术点有了深刻的学习后，我再模拟面试，抛出些问题，大家再自己尝试着回答下，以确保大家理解了知识的基础上，游刃有余的去回答这些问题，而不是死记硬背，好，那我们开始第一个问题点的相关讲解</a:t>
            </a:r>
          </a:p>
        </p:txBody>
      </p:sp>
      <p:sp>
        <p:nvSpPr>
          <p:cNvPr id="4" name="灯片编号占位符 3"/>
          <p:cNvSpPr>
            <a:spLocks noGrp="1"/>
          </p:cNvSpPr>
          <p:nvPr>
            <p:ph type="sldNum" sz="quarter" idx="5"/>
          </p:nvPr>
        </p:nvSpPr>
        <p:spPr/>
        <p:txBody>
          <a:bodyPr/>
          <a:lstStyle/>
          <a:p>
            <a:fld id="{ED078C28-9E01-EB46-A490-614E82FAD652}" type="slidenum">
              <a:rPr kumimoji="1" lang="zh-CN" altLang="en-US" smtClean="0"/>
              <a:t>2</a:t>
            </a:fld>
            <a:endParaRPr kumimoji="1" lang="zh-CN" altLang="en-US"/>
          </a:p>
        </p:txBody>
      </p:sp>
    </p:spTree>
    <p:extLst>
      <p:ext uri="{BB962C8B-B14F-4D97-AF65-F5344CB8AC3E}">
        <p14:creationId xmlns:p14="http://schemas.microsoft.com/office/powerpoint/2010/main" val="2326788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好了，我们已经知道对每个进程来说，</a:t>
            </a:r>
            <a:r>
              <a:rPr kumimoji="1" lang="en-US" altLang="zh-CN"/>
              <a:t>handle</a:t>
            </a:r>
            <a:r>
              <a:rPr kumimoji="1" lang="zh-CN" altLang="en-US"/>
              <a:t>值为</a:t>
            </a:r>
            <a:r>
              <a:rPr kumimoji="1" lang="en-US" altLang="zh-CN"/>
              <a:t>0</a:t>
            </a:r>
            <a:r>
              <a:rPr kumimoji="1" lang="zh-CN" altLang="en-US"/>
              <a:t>对应的</a:t>
            </a:r>
            <a:r>
              <a:rPr kumimoji="1" lang="en-US" altLang="zh-CN"/>
              <a:t>binder</a:t>
            </a:r>
            <a:r>
              <a:rPr kumimoji="1" lang="zh-CN" altLang="en-US"/>
              <a:t>引用就是</a:t>
            </a:r>
            <a:r>
              <a:rPr kumimoji="1" lang="en-US" altLang="zh-CN"/>
              <a:t>ServiceManager</a:t>
            </a:r>
            <a:r>
              <a:rPr kumimoji="1" lang="zh-CN" altLang="en-US"/>
              <a:t>。那么前提是</a:t>
            </a:r>
            <a:r>
              <a:rPr kumimoji="1" lang="en-US" altLang="zh-CN"/>
              <a:t>ServiceManager</a:t>
            </a:r>
            <a:r>
              <a:rPr kumimoji="1" lang="zh-CN" altLang="en-US"/>
              <a:t>得提前给自己的</a:t>
            </a:r>
            <a:r>
              <a:rPr kumimoji="1" lang="en-US" altLang="zh-CN"/>
              <a:t>binder</a:t>
            </a:r>
            <a:r>
              <a:rPr kumimoji="1" lang="zh-CN" altLang="en-US"/>
              <a:t>注册到</a:t>
            </a:r>
            <a:r>
              <a:rPr kumimoji="1" lang="en-US" altLang="zh-CN"/>
              <a:t>binder</a:t>
            </a:r>
            <a:r>
              <a:rPr kumimoji="1" lang="zh-CN" altLang="en-US"/>
              <a:t>驱动，这样别的进程找</a:t>
            </a:r>
            <a:r>
              <a:rPr kumimoji="1" lang="en-US" altLang="zh-CN"/>
              <a:t>binder</a:t>
            </a:r>
            <a:r>
              <a:rPr kumimoji="1" lang="zh-CN" altLang="en-US"/>
              <a:t>驱动要的时候，</a:t>
            </a:r>
            <a:r>
              <a:rPr kumimoji="1" lang="en-US" altLang="zh-CN"/>
              <a:t>binder</a:t>
            </a:r>
            <a:r>
              <a:rPr kumimoji="1" lang="zh-CN" altLang="en-US"/>
              <a:t>驱动才有东西返回吧。所以</a:t>
            </a:r>
            <a:r>
              <a:rPr kumimoji="1" lang="en-US" altLang="zh-CN"/>
              <a:t>ServiceManager</a:t>
            </a:r>
            <a:r>
              <a:rPr kumimoji="1" lang="zh-CN" altLang="en-US"/>
              <a:t>向</a:t>
            </a:r>
            <a:r>
              <a:rPr kumimoji="1" lang="en-US" altLang="zh-CN"/>
              <a:t>binder</a:t>
            </a:r>
            <a:r>
              <a:rPr kumimoji="1" lang="zh-CN" altLang="en-US"/>
              <a:t>驱动注册成为上下文管理者就是这个目的。</a:t>
            </a:r>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t>11</a:t>
            </a:fld>
            <a:endParaRPr kumimoji="1" lang="zh-CN" altLang="en-US"/>
          </a:p>
        </p:txBody>
      </p:sp>
    </p:spTree>
    <p:extLst>
      <p:ext uri="{BB962C8B-B14F-4D97-AF65-F5344CB8AC3E}">
        <p14:creationId xmlns:p14="http://schemas.microsoft.com/office/powerpoint/2010/main" val="218705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第三步，就是进入</a:t>
            </a:r>
            <a:r>
              <a:rPr kumimoji="1" lang="en-US" altLang="zh-CN"/>
              <a:t>loop</a:t>
            </a:r>
            <a:r>
              <a:rPr kumimoji="1" lang="zh-CN" altLang="en-US"/>
              <a:t>循环了</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进入</a:t>
            </a:r>
            <a:r>
              <a:rPr kumimoji="1" lang="en-US" altLang="zh-CN"/>
              <a:t>loop</a:t>
            </a:r>
            <a:r>
              <a:rPr kumimoji="1" lang="zh-CN" altLang="en-US"/>
              <a:t>循环之前要先注册</a:t>
            </a:r>
            <a:r>
              <a:rPr kumimoji="1" lang="en-US" altLang="zh-CN"/>
              <a:t>binder</a:t>
            </a:r>
            <a:r>
              <a:rPr kumimoji="1" lang="zh-CN" altLang="en-US"/>
              <a:t>线程，在</a:t>
            </a:r>
            <a:r>
              <a:rPr kumimoji="1" lang="en-US" altLang="zh-CN"/>
              <a:t>ServiceManager</a:t>
            </a:r>
            <a:r>
              <a:rPr kumimoji="1" lang="zh-CN" altLang="en-US"/>
              <a:t>进程中，是给主线程注册成</a:t>
            </a:r>
            <a:r>
              <a:rPr kumimoji="1" lang="en-US" altLang="zh-CN"/>
              <a:t>binder</a:t>
            </a:r>
            <a:r>
              <a:rPr kumimoji="1" lang="zh-CN" altLang="en-US"/>
              <a:t>线程了。</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注册</a:t>
            </a:r>
            <a:r>
              <a:rPr kumimoji="1" lang="en-US" altLang="zh-CN"/>
              <a:t>binder</a:t>
            </a:r>
            <a:r>
              <a:rPr kumimoji="1" lang="zh-CN" altLang="en-US"/>
              <a:t>线程分两种情况，第一种是线程自己主动向</a:t>
            </a:r>
            <a:r>
              <a:rPr kumimoji="1" lang="en-US" altLang="zh-CN"/>
              <a:t>binder</a:t>
            </a:r>
            <a:r>
              <a:rPr kumimoji="1" lang="zh-CN" altLang="en-US"/>
              <a:t>驱动注册，第二种是线程不够用了，</a:t>
            </a:r>
            <a:r>
              <a:rPr kumimoji="1" lang="en-US" altLang="zh-CN"/>
              <a:t>binder</a:t>
            </a:r>
            <a:r>
              <a:rPr kumimoji="1" lang="zh-CN" altLang="en-US"/>
              <a:t>驱动申请注册的。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这种</a:t>
            </a:r>
            <a:r>
              <a:rPr kumimoji="1" lang="en-US" altLang="zh-CN"/>
              <a:t>loop</a:t>
            </a:r>
            <a:r>
              <a:rPr kumimoji="1" lang="zh-CN" altLang="en-US"/>
              <a:t>模式我们已经见得太多了，之前</a:t>
            </a:r>
            <a:r>
              <a:rPr kumimoji="1" lang="en-US" altLang="zh-CN"/>
              <a:t>zygote</a:t>
            </a:r>
            <a:r>
              <a:rPr kumimoji="1" lang="zh-CN" altLang="en-US"/>
              <a:t>进入</a:t>
            </a:r>
            <a:r>
              <a:rPr kumimoji="1" lang="en-US" altLang="zh-CN"/>
              <a:t>loop</a:t>
            </a:r>
            <a:r>
              <a:rPr kumimoji="1" lang="zh-CN" altLang="en-US"/>
              <a:t>循环等</a:t>
            </a:r>
            <a:r>
              <a:rPr kumimoji="1" lang="en-US" altLang="zh-CN"/>
              <a:t>socket</a:t>
            </a:r>
            <a:r>
              <a:rPr kumimoji="1" lang="zh-CN" altLang="en-US"/>
              <a:t>消息。后来</a:t>
            </a:r>
            <a:r>
              <a:rPr kumimoji="1" lang="en-US" altLang="zh-CN"/>
              <a:t>systemserver</a:t>
            </a:r>
            <a:r>
              <a:rPr kumimoji="1" lang="zh-CN" altLang="en-US"/>
              <a:t>进入</a:t>
            </a:r>
            <a:r>
              <a:rPr kumimoji="1" lang="en-US" altLang="zh-CN"/>
              <a:t>loop</a:t>
            </a:r>
            <a:r>
              <a:rPr kumimoji="1" lang="zh-CN" altLang="en-US"/>
              <a:t>循环等</a:t>
            </a:r>
            <a:r>
              <a:rPr kumimoji="1" lang="en-US" altLang="zh-CN"/>
              <a:t>messageQueue</a:t>
            </a:r>
            <a:r>
              <a:rPr kumimoji="1" lang="zh-CN" altLang="en-US"/>
              <a:t>的消息。而</a:t>
            </a:r>
            <a:r>
              <a:rPr kumimoji="1" lang="en-US" altLang="zh-CN"/>
              <a:t>ServiceManager</a:t>
            </a:r>
            <a:r>
              <a:rPr kumimoji="1" lang="zh-CN" altLang="en-US"/>
              <a:t>是等</a:t>
            </a:r>
            <a:r>
              <a:rPr kumimoji="1" lang="en-US" altLang="zh-CN"/>
              <a:t>binder</a:t>
            </a:r>
            <a:r>
              <a:rPr kumimoji="1" lang="zh-CN" altLang="en-US"/>
              <a:t>的请求，它会让自己先进入阻塞状态，直到收到</a:t>
            </a:r>
            <a:r>
              <a:rPr kumimoji="1" lang="en-US" altLang="zh-CN"/>
              <a:t>binder</a:t>
            </a:r>
            <a:r>
              <a:rPr kumimoji="1" lang="zh-CN" altLang="en-US"/>
              <a:t>请求，随后线程就会被唤醒，然后处理这个请求，处理完之后发送</a:t>
            </a:r>
            <a:r>
              <a:rPr kumimoji="1" lang="en-US" altLang="zh-CN"/>
              <a:t>reply</a:t>
            </a:r>
            <a:r>
              <a:rPr kumimoji="1" lang="zh-CN" altLang="en-US"/>
              <a:t>。</a:t>
            </a:r>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t>12</a:t>
            </a:fld>
            <a:endParaRPr kumimoji="1" lang="zh-CN" altLang="en-US"/>
          </a:p>
        </p:txBody>
      </p:sp>
    </p:spTree>
    <p:extLst>
      <p:ext uri="{BB962C8B-B14F-4D97-AF65-F5344CB8AC3E}">
        <p14:creationId xmlns:p14="http://schemas.microsoft.com/office/powerpoint/2010/main" val="2051698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018388D-62ED-B243-8030-8520A7A033EB}" type="slidenum">
              <a:rPr lang="en-US" altLang="zh-CN"/>
              <a:t>13</a:t>
            </a:fld>
            <a:endParaRPr kumimoji="1" lang="zh-CN" altLang="en-US"/>
          </a:p>
        </p:txBody>
      </p:sp>
    </p:spTree>
    <p:extLst>
      <p:ext uri="{BB962C8B-B14F-4D97-AF65-F5344CB8AC3E}">
        <p14:creationId xmlns:p14="http://schemas.microsoft.com/office/powerpoint/2010/main" val="999402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可以以一个系统服务为例，比如</a:t>
            </a:r>
            <a:r>
              <a:rPr kumimoji="1" lang="en-US" altLang="zh-CN"/>
              <a:t>SurfaceFlinger</a:t>
            </a:r>
            <a:r>
              <a:rPr kumimoji="1" lang="zh-CN" altLang="en-US"/>
              <a:t>，看看它是怎么注册到</a:t>
            </a:r>
            <a:r>
              <a:rPr kumimoji="1" lang="en-US" altLang="zh-CN"/>
              <a:t>ServiceManager</a:t>
            </a:r>
            <a:r>
              <a:rPr kumimoji="1" lang="zh-CN" altLang="en-US"/>
              <a:t>的。</a:t>
            </a:r>
            <a:endParaRPr kumimoji="1" lang="en-US" altLang="zh-CN"/>
          </a:p>
          <a:p>
            <a:endParaRPr kumimoji="1" lang="en-US" altLang="zh-CN"/>
          </a:p>
          <a:p>
            <a:r>
              <a:rPr kumimoji="1" lang="zh-CN" altLang="en-US" sz="1200" b="0">
                <a:latin typeface="Microsoft YaHei" panose="020B0503020204020204" pitchFamily="34" charset="-122"/>
                <a:ea typeface="Microsoft YaHei" panose="020B0503020204020204" pitchFamily="34" charset="-122"/>
              </a:rPr>
              <a:t>应用程序从</a:t>
            </a:r>
            <a:r>
              <a:rPr kumimoji="1" lang="en-US" altLang="zh-CN" sz="1200" b="0">
                <a:latin typeface="Microsoft YaHei" panose="020B0503020204020204" pitchFamily="34" charset="-122"/>
                <a:ea typeface="Microsoft YaHei" panose="020B0503020204020204" pitchFamily="34" charset="-122"/>
              </a:rPr>
              <a:t>ServiceManager</a:t>
            </a:r>
            <a:r>
              <a:rPr kumimoji="1" lang="zh-CN" altLang="en-US" sz="1200" b="0">
                <a:latin typeface="Microsoft YaHei" panose="020B0503020204020204" pitchFamily="34" charset="-122"/>
                <a:ea typeface="Microsoft YaHei" panose="020B0503020204020204" pitchFamily="34" charset="-122"/>
              </a:rPr>
              <a:t>查询系统服务</a:t>
            </a:r>
            <a:r>
              <a:rPr kumimoji="1" lang="en-US" altLang="zh-CN" sz="1200" b="0">
                <a:latin typeface="Microsoft YaHei" panose="020B0503020204020204" pitchFamily="34" charset="-122"/>
                <a:ea typeface="Microsoft YaHei" panose="020B0503020204020204" pitchFamily="34" charset="-122"/>
              </a:rPr>
              <a:t>binder</a:t>
            </a:r>
            <a:r>
              <a:rPr kumimoji="1" lang="zh-CN" altLang="en-US" sz="1200" b="0">
                <a:latin typeface="Microsoft YaHei" panose="020B0503020204020204" pitchFamily="34" charset="-122"/>
                <a:ea typeface="Microsoft YaHei" panose="020B0503020204020204" pitchFamily="34" charset="-122"/>
              </a:rPr>
              <a:t>句柄的流程也类似，只不过大部分准备工作在应用进程启动的时候系统就帮我们做好了。</a:t>
            </a:r>
            <a:endParaRPr kumimoji="1" lang="en-US" altLang="zh-CN" b="0"/>
          </a:p>
        </p:txBody>
      </p:sp>
      <p:sp>
        <p:nvSpPr>
          <p:cNvPr id="4" name="灯片编号占位符 3"/>
          <p:cNvSpPr>
            <a:spLocks noGrp="1"/>
          </p:cNvSpPr>
          <p:nvPr>
            <p:ph type="sldNum" sz="quarter" idx="5"/>
          </p:nvPr>
        </p:nvSpPr>
        <p:spPr/>
        <p:txBody>
          <a:bodyPr/>
          <a:lstStyle/>
          <a:p>
            <a:fld id="{1018388D-62ED-B243-8030-8520A7A033EB}" type="slidenum">
              <a:rPr lang="en-US" altLang="zh-CN"/>
              <a:t>15</a:t>
            </a:fld>
            <a:endParaRPr kumimoji="1" lang="zh-CN" altLang="en-US"/>
          </a:p>
        </p:txBody>
      </p:sp>
    </p:spTree>
    <p:extLst>
      <p:ext uri="{BB962C8B-B14F-4D97-AF65-F5344CB8AC3E}">
        <p14:creationId xmlns:p14="http://schemas.microsoft.com/office/powerpoint/2010/main" val="1306994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首先来看第一个问题，</a:t>
            </a:r>
            <a:r>
              <a:rPr kumimoji="1" lang="en-US" altLang="zh-CN"/>
              <a:t>serviceManager</a:t>
            </a:r>
            <a:r>
              <a:rPr kumimoji="1" lang="zh-CN" altLang="en-US"/>
              <a:t>的作用是什么呢？</a:t>
            </a:r>
            <a:endParaRPr kumimoji="1" lang="en-US" altLang="zh-CN"/>
          </a:p>
          <a:p>
            <a:r>
              <a:rPr kumimoji="1" lang="zh-CN" altLang="en-US"/>
              <a:t>我们知道主要是方便应用程序使用系统服务的。程序启动的时候，系统服务将自己的</a:t>
            </a:r>
            <a:r>
              <a:rPr kumimoji="1" lang="en-US" altLang="zh-CN"/>
              <a:t>binder</a:t>
            </a:r>
            <a:r>
              <a:rPr kumimoji="1" lang="zh-CN" altLang="en-US"/>
              <a:t>句柄注册到</a:t>
            </a:r>
            <a:r>
              <a:rPr kumimoji="1" lang="en-US" altLang="zh-CN"/>
              <a:t>ServiceManager</a:t>
            </a:r>
            <a:r>
              <a:rPr kumimoji="1" lang="zh-CN" altLang="en-US"/>
              <a:t>，</a:t>
            </a:r>
            <a:endParaRPr kumimoji="1" lang="en-US" altLang="zh-CN"/>
          </a:p>
          <a:p>
            <a:r>
              <a:rPr kumimoji="1" lang="zh-CN" altLang="en-US"/>
              <a:t>注意系统服务和</a:t>
            </a:r>
            <a:r>
              <a:rPr kumimoji="1" lang="en-US" altLang="zh-CN"/>
              <a:t>ServiceManager</a:t>
            </a:r>
            <a:r>
              <a:rPr kumimoji="1" lang="zh-CN" altLang="en-US"/>
              <a:t>不是一个进程的，可能是</a:t>
            </a:r>
            <a:r>
              <a:rPr kumimoji="1" lang="en-US" altLang="zh-CN"/>
              <a:t>SystemServer</a:t>
            </a:r>
            <a:r>
              <a:rPr kumimoji="1" lang="zh-CN" altLang="en-US"/>
              <a:t>进程，也可能是单独一个进程。</a:t>
            </a:r>
            <a:endParaRPr kumimoji="1" lang="en-US" altLang="zh-CN"/>
          </a:p>
          <a:p>
            <a:endParaRPr kumimoji="1" lang="en-US" altLang="zh-CN"/>
          </a:p>
          <a:p>
            <a:r>
              <a:rPr kumimoji="1" lang="zh-CN" altLang="en-US"/>
              <a:t>应用程序要使用系统服务的话，需要先从</a:t>
            </a:r>
            <a:r>
              <a:rPr kumimoji="1" lang="en-US" altLang="zh-CN"/>
              <a:t>ServiceManager</a:t>
            </a:r>
            <a:r>
              <a:rPr kumimoji="1" lang="zh-CN" altLang="en-US"/>
              <a:t>获取系统服务的</a:t>
            </a:r>
            <a:r>
              <a:rPr kumimoji="1" lang="en-US" altLang="zh-CN"/>
              <a:t>binder</a:t>
            </a:r>
            <a:r>
              <a:rPr kumimoji="1" lang="zh-CN" altLang="en-US"/>
              <a:t>句柄，根据服务的名称来查询。拿到了系统服务的</a:t>
            </a:r>
            <a:r>
              <a:rPr kumimoji="1" lang="en-US" altLang="zh-CN"/>
              <a:t>binder</a:t>
            </a:r>
            <a:r>
              <a:rPr kumimoji="1" lang="zh-CN" altLang="en-US"/>
              <a:t>句柄，就可以通过</a:t>
            </a:r>
            <a:r>
              <a:rPr kumimoji="1" lang="en-US" altLang="zh-CN"/>
              <a:t>IPC</a:t>
            </a:r>
            <a:r>
              <a:rPr kumimoji="1" lang="zh-CN" altLang="en-US"/>
              <a:t>调用使用系统服务了。</a:t>
            </a:r>
            <a:endParaRPr kumimoji="1" lang="en-US" altLang="zh-CN"/>
          </a:p>
          <a:p>
            <a:endParaRPr kumimoji="1" lang="en-US" altLang="zh-CN"/>
          </a:p>
          <a:p>
            <a:r>
              <a:rPr kumimoji="1" lang="zh-CN" altLang="en-US"/>
              <a:t>我们注意到图上应用程序作为</a:t>
            </a:r>
            <a:r>
              <a:rPr kumimoji="1" lang="en-US" altLang="zh-CN"/>
              <a:t>client</a:t>
            </a:r>
            <a:r>
              <a:rPr kumimoji="1" lang="zh-CN" altLang="en-US"/>
              <a:t>端，系统服务作为</a:t>
            </a:r>
            <a:r>
              <a:rPr kumimoji="1" lang="en-US" altLang="zh-CN"/>
              <a:t>server</a:t>
            </a:r>
            <a:r>
              <a:rPr kumimoji="1" lang="zh-CN" altLang="en-US"/>
              <a:t>端，还有</a:t>
            </a:r>
            <a:r>
              <a:rPr kumimoji="1" lang="en-US" altLang="zh-CN"/>
              <a:t>ServiceManager</a:t>
            </a:r>
            <a:r>
              <a:rPr kumimoji="1" lang="zh-CN" altLang="en-US"/>
              <a:t>这三者之间都是通过虚线关联的，表示他们互相之间不是直接通信的，</a:t>
            </a:r>
            <a:endParaRPr kumimoji="1" lang="en-US" altLang="zh-CN"/>
          </a:p>
          <a:p>
            <a:r>
              <a:rPr kumimoji="1" lang="zh-CN" altLang="en-US"/>
              <a:t>而是要经过</a:t>
            </a:r>
            <a:r>
              <a:rPr kumimoji="1" lang="en-US" altLang="zh-CN"/>
              <a:t>binder</a:t>
            </a:r>
            <a:r>
              <a:rPr kumimoji="1" lang="zh-CN" altLang="en-US"/>
              <a:t>驱动来转发。</a:t>
            </a:r>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t>3</a:t>
            </a:fld>
            <a:endParaRPr kumimoji="1" lang="zh-CN" altLang="en-US"/>
          </a:p>
        </p:txBody>
      </p:sp>
    </p:spTree>
    <p:extLst>
      <p:ext uri="{BB962C8B-B14F-4D97-AF65-F5344CB8AC3E}">
        <p14:creationId xmlns:p14="http://schemas.microsoft.com/office/powerpoint/2010/main" val="45301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我们再来看看</a:t>
            </a:r>
            <a:r>
              <a:rPr kumimoji="1" lang="en-US" altLang="zh-CN"/>
              <a:t>ServiceManager</a:t>
            </a:r>
            <a:r>
              <a:rPr kumimoji="1" lang="zh-CN" altLang="en-US"/>
              <a:t>的启动过程，</a:t>
            </a:r>
            <a:endParaRPr kumimoji="1" lang="en-US" altLang="zh-CN"/>
          </a:p>
          <a:p>
            <a:endParaRPr kumimoji="1" lang="en-US" altLang="zh-CN"/>
          </a:p>
          <a:p>
            <a:r>
              <a:rPr kumimoji="1" lang="en-US" altLang="zh-CN"/>
              <a:t>ServiceManager</a:t>
            </a:r>
            <a:r>
              <a:rPr kumimoji="1" lang="zh-CN" altLang="en-US"/>
              <a:t>虽然也是一项系统服务，但是它并不是跑在</a:t>
            </a:r>
            <a:r>
              <a:rPr kumimoji="1" lang="en-US" altLang="zh-CN"/>
              <a:t>SystemServer</a:t>
            </a:r>
            <a:r>
              <a:rPr kumimoji="1" lang="zh-CN" altLang="en-US"/>
              <a:t>中的，也不是</a:t>
            </a:r>
            <a:r>
              <a:rPr kumimoji="1" lang="en-US" altLang="zh-CN"/>
              <a:t>Zygote</a:t>
            </a:r>
            <a:r>
              <a:rPr kumimoji="1" lang="zh-CN" altLang="en-US"/>
              <a:t>的子进程。而是和</a:t>
            </a:r>
            <a:r>
              <a:rPr kumimoji="1" lang="en-US" altLang="zh-CN"/>
              <a:t>zygote</a:t>
            </a:r>
            <a:r>
              <a:rPr kumimoji="1" lang="zh-CN" altLang="en-US"/>
              <a:t>一样，被</a:t>
            </a:r>
            <a:r>
              <a:rPr kumimoji="1" lang="en-US" altLang="zh-CN"/>
              <a:t>init</a:t>
            </a:r>
            <a:r>
              <a:rPr kumimoji="1" lang="zh-CN" altLang="en-US"/>
              <a:t>进程拉起来的。在</a:t>
            </a:r>
            <a:r>
              <a:rPr kumimoji="1" lang="en-US" altLang="zh-CN"/>
              <a:t>linux</a:t>
            </a:r>
            <a:r>
              <a:rPr kumimoji="1" lang="zh-CN" altLang="en-US"/>
              <a:t>启动后，</a:t>
            </a:r>
            <a:r>
              <a:rPr kumimoji="1" lang="en-US" altLang="zh-CN"/>
              <a:t>init</a:t>
            </a:r>
            <a:r>
              <a:rPr kumimoji="1" lang="zh-CN" altLang="en-US"/>
              <a:t>进程加载启动配置文件，里面有</a:t>
            </a:r>
            <a:r>
              <a:rPr kumimoji="1" lang="en-US" altLang="zh-CN"/>
              <a:t>service</a:t>
            </a:r>
            <a:r>
              <a:rPr kumimoji="1" lang="zh-CN" altLang="en-US"/>
              <a:t> </a:t>
            </a:r>
            <a:r>
              <a:rPr kumimoji="1" lang="en-US" altLang="zh-CN"/>
              <a:t>manager</a:t>
            </a:r>
            <a:r>
              <a:rPr kumimoji="1" lang="zh-CN" altLang="en-US"/>
              <a:t>的配置项，</a:t>
            </a:r>
            <a:r>
              <a:rPr kumimoji="1" lang="en-US" altLang="zh-CN"/>
              <a:t>init</a:t>
            </a:r>
            <a:r>
              <a:rPr kumimoji="1" lang="zh-CN" altLang="en-US"/>
              <a:t>进程通过</a:t>
            </a:r>
            <a:r>
              <a:rPr kumimoji="1" lang="en-US" altLang="zh-CN"/>
              <a:t>fork</a:t>
            </a:r>
            <a:r>
              <a:rPr kumimoji="1" lang="zh-CN" altLang="en-US"/>
              <a:t>创建了</a:t>
            </a:r>
            <a:r>
              <a:rPr kumimoji="1" lang="en-US" altLang="zh-CN"/>
              <a:t>ServiceManager</a:t>
            </a:r>
            <a:r>
              <a:rPr kumimoji="1" lang="zh-CN" altLang="en-US"/>
              <a:t>进程，然后通过</a:t>
            </a:r>
            <a:r>
              <a:rPr kumimoji="1" lang="en-US" altLang="zh-CN"/>
              <a:t>execve</a:t>
            </a:r>
            <a:r>
              <a:rPr kumimoji="1" lang="zh-CN" altLang="en-US"/>
              <a:t>加载了</a:t>
            </a:r>
            <a:r>
              <a:rPr kumimoji="1" lang="en-US" altLang="zh-CN"/>
              <a:t>ServiceManager</a:t>
            </a:r>
            <a:r>
              <a:rPr kumimoji="1" lang="zh-CN" altLang="en-US"/>
              <a:t>的程序，这个程序路径也是配置在</a:t>
            </a:r>
            <a:r>
              <a:rPr kumimoji="1" lang="en-US" altLang="zh-CN"/>
              <a:t>init.rc</a:t>
            </a:r>
            <a:r>
              <a:rPr kumimoji="1" lang="zh-CN" altLang="en-US"/>
              <a:t>中的。</a:t>
            </a:r>
            <a:endParaRPr kumimoji="1" lang="en-US" altLang="zh-CN"/>
          </a:p>
          <a:p>
            <a:endParaRPr kumimoji="1" lang="en-US" altLang="zh-CN"/>
          </a:p>
          <a:p>
            <a:r>
              <a:rPr kumimoji="1" lang="zh-CN" altLang="en-US"/>
              <a:t>要注意啊，这个</a:t>
            </a:r>
            <a:r>
              <a:rPr kumimoji="1" lang="en-US" altLang="zh-CN"/>
              <a:t>ServiceManager</a:t>
            </a:r>
            <a:r>
              <a:rPr kumimoji="1" lang="zh-CN" altLang="en-US"/>
              <a:t>是相当重要的，重要到如果挂了，那么</a:t>
            </a:r>
            <a:r>
              <a:rPr kumimoji="1" lang="en-US" altLang="zh-CN"/>
              <a:t>zygote</a:t>
            </a:r>
            <a:r>
              <a:rPr kumimoji="1" lang="zh-CN" altLang="en-US"/>
              <a:t>也得跟着挂掉重启。</a:t>
            </a:r>
          </a:p>
        </p:txBody>
      </p:sp>
      <p:sp>
        <p:nvSpPr>
          <p:cNvPr id="4" name="灯片编号占位符 3"/>
          <p:cNvSpPr>
            <a:spLocks noGrp="1"/>
          </p:cNvSpPr>
          <p:nvPr>
            <p:ph type="sldNum" sz="quarter" idx="5"/>
          </p:nvPr>
        </p:nvSpPr>
        <p:spPr/>
        <p:txBody>
          <a:bodyPr/>
          <a:lstStyle/>
          <a:p>
            <a:fld id="{1018388D-62ED-B243-8030-8520A7A033EB}" type="slidenum">
              <a:t>4</a:t>
            </a:fld>
            <a:endParaRPr kumimoji="1" lang="zh-CN" altLang="en-US"/>
          </a:p>
        </p:txBody>
      </p:sp>
    </p:spTree>
    <p:extLst>
      <p:ext uri="{BB962C8B-B14F-4D97-AF65-F5344CB8AC3E}">
        <p14:creationId xmlns:p14="http://schemas.microsoft.com/office/powerpoint/2010/main" val="1356900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ServiceManager</a:t>
            </a:r>
            <a:r>
              <a:rPr kumimoji="1" lang="zh-CN" altLang="en-US"/>
              <a:t>进程创建之后，就正式开始干活。主要分三个步骤，</a:t>
            </a:r>
            <a:endParaRPr kumimoji="1" lang="en-US" altLang="zh-CN"/>
          </a:p>
          <a:p>
            <a:endParaRPr kumimoji="1" lang="en-US" altLang="zh-CN"/>
          </a:p>
          <a:p>
            <a:r>
              <a:rPr kumimoji="1" lang="zh-CN" altLang="en-US"/>
              <a:t>第一打开</a:t>
            </a:r>
            <a:r>
              <a:rPr kumimoji="1" lang="en-US" altLang="zh-CN"/>
              <a:t>binder</a:t>
            </a:r>
            <a:r>
              <a:rPr kumimoji="1" lang="zh-CN" altLang="en-US"/>
              <a:t>驱动，这样</a:t>
            </a:r>
            <a:r>
              <a:rPr kumimoji="1" lang="en-US" altLang="zh-CN"/>
              <a:t>binder</a:t>
            </a:r>
            <a:r>
              <a:rPr kumimoji="1" lang="zh-CN" altLang="en-US"/>
              <a:t>驱动就为这个进程之后的</a:t>
            </a:r>
            <a:r>
              <a:rPr kumimoji="1" lang="en-US" altLang="zh-CN"/>
              <a:t>binder</a:t>
            </a:r>
            <a:r>
              <a:rPr kumimoji="1" lang="zh-CN" altLang="en-US"/>
              <a:t>通信做一些准备工作，可以说所有想使用</a:t>
            </a:r>
            <a:r>
              <a:rPr kumimoji="1" lang="en-US" altLang="zh-CN"/>
              <a:t>binder</a:t>
            </a:r>
            <a:r>
              <a:rPr kumimoji="1" lang="zh-CN" altLang="en-US"/>
              <a:t>通信机制的进程，都需要有这么一个步骤，就是打开</a:t>
            </a:r>
            <a:r>
              <a:rPr kumimoji="1" lang="en-US" altLang="zh-CN"/>
              <a:t>binder</a:t>
            </a:r>
            <a:r>
              <a:rPr kumimoji="1" lang="zh-CN" altLang="en-US"/>
              <a:t>驱动。</a:t>
            </a:r>
            <a:endParaRPr kumimoji="1" lang="en-US" altLang="zh-CN"/>
          </a:p>
          <a:p>
            <a:endParaRPr kumimoji="1" lang="en-US" altLang="zh-CN"/>
          </a:p>
          <a:p>
            <a:r>
              <a:rPr kumimoji="1" lang="zh-CN" altLang="en-US"/>
              <a:t>第二注册成为上下文管理者，成为系统服务的</a:t>
            </a:r>
            <a:r>
              <a:rPr kumimoji="1" lang="en-US" altLang="zh-CN"/>
              <a:t>binder</a:t>
            </a:r>
            <a:r>
              <a:rPr kumimoji="1" lang="zh-CN" altLang="en-US"/>
              <a:t>总管，添加和查询系统服务都由它管。</a:t>
            </a:r>
            <a:endParaRPr kumimoji="1" lang="en-US" altLang="zh-CN"/>
          </a:p>
          <a:p>
            <a:endParaRPr kumimoji="1" lang="en-US" altLang="zh-CN"/>
          </a:p>
          <a:p>
            <a:r>
              <a:rPr kumimoji="1" lang="zh-CN" altLang="en-US"/>
              <a:t>第三进入</a:t>
            </a:r>
            <a:r>
              <a:rPr kumimoji="1" lang="en-US" altLang="zh-CN"/>
              <a:t>binder</a:t>
            </a:r>
            <a:r>
              <a:rPr kumimoji="1" lang="zh-CN" altLang="en-US"/>
              <a:t> </a:t>
            </a:r>
            <a:r>
              <a:rPr kumimoji="1" lang="en-US" altLang="zh-CN"/>
              <a:t>loop</a:t>
            </a:r>
            <a:r>
              <a:rPr kumimoji="1" lang="zh-CN" altLang="en-US"/>
              <a:t>循环，就等着接收</a:t>
            </a:r>
            <a:r>
              <a:rPr kumimoji="1" lang="en-US" altLang="zh-CN"/>
              <a:t>binder</a:t>
            </a:r>
            <a:r>
              <a:rPr kumimoji="1" lang="zh-CN" altLang="en-US"/>
              <a:t>请求，然后处理请求就好了。</a:t>
            </a:r>
            <a:endParaRPr kumimoji="1" lang="en-US" altLang="zh-CN"/>
          </a:p>
          <a:p>
            <a:endParaRPr kumimoji="1" lang="en-US" altLang="zh-CN"/>
          </a:p>
          <a:p>
            <a:r>
              <a:rPr kumimoji="1" lang="zh-CN" altLang="en-US"/>
              <a:t>面试的时候如果能答出这三点就算是及格了，如果能补充更多细节的话会有加分的，接下来我们聊聊细节。</a:t>
            </a:r>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t>5</a:t>
            </a:fld>
            <a:endParaRPr kumimoji="1" lang="zh-CN" altLang="en-US"/>
          </a:p>
        </p:txBody>
      </p:sp>
    </p:spTree>
    <p:extLst>
      <p:ext uri="{BB962C8B-B14F-4D97-AF65-F5344CB8AC3E}">
        <p14:creationId xmlns:p14="http://schemas.microsoft.com/office/powerpoint/2010/main" val="3387623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一个进程在使用</a:t>
            </a:r>
            <a:r>
              <a:rPr kumimoji="1" lang="en-US" altLang="zh-CN"/>
              <a:t>binder</a:t>
            </a:r>
            <a:r>
              <a:rPr kumimoji="1" lang="zh-CN" altLang="en-US"/>
              <a:t>进程间通信机制之前，首先要调用</a:t>
            </a:r>
            <a:r>
              <a:rPr kumimoji="1" lang="en-US" altLang="zh-CN"/>
              <a:t>open</a:t>
            </a:r>
            <a:r>
              <a:rPr kumimoji="1" lang="zh-CN" altLang="en-US"/>
              <a:t>函数打开设备文件</a:t>
            </a:r>
            <a:r>
              <a:rPr kumimoji="1" lang="en-US" altLang="zh-CN"/>
              <a:t>/dev/binder</a:t>
            </a:r>
            <a:r>
              <a:rPr kumimoji="1" lang="zh-CN" altLang="en-US"/>
              <a:t>来获得一个文件描述符，然后才能通过这个文件描述符来和</a:t>
            </a:r>
            <a:r>
              <a:rPr kumimoji="1" lang="en-US" altLang="zh-CN"/>
              <a:t>binder</a:t>
            </a:r>
            <a:r>
              <a:rPr kumimoji="1" lang="zh-CN" altLang="en-US"/>
              <a:t>驱动程序交互，然后就能和其他进程执行</a:t>
            </a:r>
            <a:r>
              <a:rPr kumimoji="1" lang="en-US" altLang="zh-CN"/>
              <a:t>binder</a:t>
            </a:r>
            <a:r>
              <a:rPr kumimoji="1" lang="zh-CN" altLang="en-US"/>
              <a:t>进程间通信。</a:t>
            </a:r>
            <a:endParaRPr kumimoji="1" lang="en-US" altLang="zh-CN"/>
          </a:p>
          <a:p>
            <a:endParaRPr kumimoji="1" lang="en-US" altLang="zh-CN"/>
          </a:p>
          <a:p>
            <a:r>
              <a:rPr kumimoji="1" lang="zh-CN" altLang="en-US"/>
              <a:t>进程打开了</a:t>
            </a:r>
            <a:r>
              <a:rPr kumimoji="1" lang="en-US" altLang="zh-CN"/>
              <a:t>binder</a:t>
            </a:r>
            <a:r>
              <a:rPr kumimoji="1" lang="zh-CN" altLang="en-US"/>
              <a:t>驱动之后，还要调用</a:t>
            </a:r>
            <a:r>
              <a:rPr kumimoji="1" lang="en-US" altLang="zh-CN"/>
              <a:t>mmap</a:t>
            </a:r>
            <a:r>
              <a:rPr kumimoji="1" lang="zh-CN" altLang="en-US"/>
              <a:t>函数给这个设备文件映射到进程的地址空间，然后才能用</a:t>
            </a:r>
            <a:r>
              <a:rPr kumimoji="1" lang="en-US" altLang="zh-CN"/>
              <a:t>binder</a:t>
            </a:r>
            <a:r>
              <a:rPr kumimoji="1" lang="zh-CN" altLang="en-US"/>
              <a:t>进程间通信机制，设备文件</a:t>
            </a:r>
            <a:r>
              <a:rPr kumimoji="1" lang="en-US" altLang="zh-CN"/>
              <a:t>/dev/binder</a:t>
            </a:r>
            <a:r>
              <a:rPr kumimoji="1" lang="zh-CN" altLang="en-US"/>
              <a:t>对应的是一个虚拟的设备，给它映射到进程的地址空间的目的是为了进程分配内核缓冲区，以便用来传输进程间通信数据。</a:t>
            </a:r>
            <a:endParaRPr kumimoji="1" lang="en-US" altLang="zh-CN"/>
          </a:p>
          <a:p>
            <a:endParaRPr kumimoji="1" lang="en-US" altLang="zh-CN"/>
          </a:p>
          <a:p>
            <a:r>
              <a:rPr kumimoji="1" lang="zh-CN" altLang="en-US"/>
              <a:t>比如当一个进程要向另一个进程传递数据时，</a:t>
            </a:r>
            <a:r>
              <a:rPr kumimoji="1" lang="en-US" altLang="zh-CN"/>
              <a:t>binder</a:t>
            </a:r>
            <a:r>
              <a:rPr kumimoji="1" lang="zh-CN" altLang="en-US"/>
              <a:t>驱动程序需要先将这些数据从用户空间拷贝到内核空间，然后再传递给目标进程，这时候</a:t>
            </a:r>
            <a:r>
              <a:rPr kumimoji="1" lang="en-US" altLang="zh-CN"/>
              <a:t>binder</a:t>
            </a:r>
            <a:r>
              <a:rPr kumimoji="1" lang="zh-CN" altLang="en-US"/>
              <a:t>驱动程序就可以先给这个数据保存在为目标进程分配的一块内核缓冲区中，然后再把这块内核缓冲区的用户空间地址告诉进程，进程就可以访问里面的数据了，这样就不用再给数据从内核空间拷贝到用户空间，这样可以提高数据传输效率。</a:t>
            </a:r>
          </a:p>
        </p:txBody>
      </p:sp>
      <p:sp>
        <p:nvSpPr>
          <p:cNvPr id="4" name="灯片编号占位符 3"/>
          <p:cNvSpPr>
            <a:spLocks noGrp="1"/>
          </p:cNvSpPr>
          <p:nvPr>
            <p:ph type="sldNum" sz="quarter" idx="5"/>
          </p:nvPr>
        </p:nvSpPr>
        <p:spPr/>
        <p:txBody>
          <a:bodyPr/>
          <a:lstStyle/>
          <a:p>
            <a:fld id="{1018388D-62ED-B243-8030-8520A7A033EB}" type="slidenum">
              <a:t>6</a:t>
            </a:fld>
            <a:endParaRPr kumimoji="1" lang="zh-CN" altLang="en-US"/>
          </a:p>
        </p:txBody>
      </p:sp>
    </p:spTree>
    <p:extLst>
      <p:ext uri="{BB962C8B-B14F-4D97-AF65-F5344CB8AC3E}">
        <p14:creationId xmlns:p14="http://schemas.microsoft.com/office/powerpoint/2010/main" val="59912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我们考虑一下这一步的意义，我们要和</a:t>
            </a:r>
            <a:r>
              <a:rPr kumimoji="1" lang="en-US" altLang="zh-CN"/>
              <a:t>serviceManager</a:t>
            </a:r>
            <a:r>
              <a:rPr kumimoji="1" lang="zh-CN" altLang="en-US"/>
              <a:t>通信，因为是跨进程的，所以首要工作是获取</a:t>
            </a:r>
            <a:r>
              <a:rPr kumimoji="1" lang="en-US" altLang="zh-CN"/>
              <a:t>ServiceManager</a:t>
            </a:r>
            <a:r>
              <a:rPr kumimoji="1" lang="zh-CN" altLang="en-US"/>
              <a:t>的</a:t>
            </a:r>
            <a:r>
              <a:rPr kumimoji="1" lang="en-US" altLang="zh-CN"/>
              <a:t>binder</a:t>
            </a:r>
            <a:r>
              <a:rPr kumimoji="1" lang="zh-CN" altLang="en-US"/>
              <a:t>，我们好好想一想，在</a:t>
            </a:r>
            <a:r>
              <a:rPr kumimoji="1" lang="en-US" altLang="zh-CN"/>
              <a:t>android</a:t>
            </a:r>
            <a:r>
              <a:rPr kumimoji="1" lang="zh-CN" altLang="en-US"/>
              <a:t>中获取</a:t>
            </a:r>
            <a:r>
              <a:rPr kumimoji="1" lang="en-US" altLang="zh-CN"/>
              <a:t>binder</a:t>
            </a:r>
            <a:r>
              <a:rPr kumimoji="1" lang="zh-CN" altLang="en-US"/>
              <a:t>有哪些途径呢？</a:t>
            </a:r>
            <a:endParaRPr kumimoji="1" lang="en-US" altLang="zh-CN"/>
          </a:p>
          <a:p>
            <a:endParaRPr kumimoji="1" lang="zh-CN" altLang="en-US"/>
          </a:p>
        </p:txBody>
      </p:sp>
      <p:sp>
        <p:nvSpPr>
          <p:cNvPr id="4" name="灯片编号占位符 3"/>
          <p:cNvSpPr>
            <a:spLocks noGrp="1"/>
          </p:cNvSpPr>
          <p:nvPr>
            <p:ph type="sldNum" sz="quarter" idx="5"/>
          </p:nvPr>
        </p:nvSpPr>
        <p:spPr/>
        <p:txBody>
          <a:bodyPr/>
          <a:lstStyle/>
          <a:p>
            <a:fld id="{1018388D-62ED-B243-8030-8520A7A033EB}" type="slidenum">
              <a:rPr lang="en-US" altLang="zh-CN"/>
              <a:t>7</a:t>
            </a:fld>
            <a:endParaRPr kumimoji="1" lang="zh-CN" altLang="en-US"/>
          </a:p>
        </p:txBody>
      </p:sp>
    </p:spTree>
    <p:extLst>
      <p:ext uri="{BB962C8B-B14F-4D97-AF65-F5344CB8AC3E}">
        <p14:creationId xmlns:p14="http://schemas.microsoft.com/office/powerpoint/2010/main" val="1191891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大致有这么三种，</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首先绑定到一个</a:t>
            </a:r>
            <a:r>
              <a:rPr kumimoji="1" lang="en-US" altLang="zh-CN"/>
              <a:t>service</a:t>
            </a:r>
            <a:r>
              <a:rPr kumimoji="1" lang="zh-CN" altLang="en-US"/>
              <a:t>，通过回调能拿到一个</a:t>
            </a:r>
            <a:r>
              <a:rPr kumimoji="1" lang="en-US" altLang="zh-CN"/>
              <a:t>binder</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或者通过</a:t>
            </a:r>
            <a:r>
              <a:rPr kumimoji="1" lang="en-US" altLang="zh-CN"/>
              <a:t>parcelable</a:t>
            </a:r>
            <a:r>
              <a:rPr kumimoji="1" lang="zh-CN" altLang="en-US"/>
              <a:t>传输一个</a:t>
            </a:r>
            <a:r>
              <a:rPr kumimoji="1" lang="en-US" altLang="zh-CN"/>
              <a:t>binder</a:t>
            </a:r>
            <a:r>
              <a:rPr kumimoji="1" lang="zh-CN" altLang="en-US"/>
              <a:t>，首先调</a:t>
            </a:r>
            <a:r>
              <a:rPr kumimoji="1" lang="en-US" altLang="zh-CN"/>
              <a:t>writeStrongBinder</a:t>
            </a:r>
            <a:r>
              <a:rPr kumimoji="1" lang="zh-CN" altLang="en-US"/>
              <a:t>给</a:t>
            </a:r>
            <a:r>
              <a:rPr kumimoji="1" lang="en-US" altLang="zh-CN"/>
              <a:t>binder</a:t>
            </a:r>
            <a:r>
              <a:rPr kumimoji="1" lang="zh-CN" altLang="en-US"/>
              <a:t>写到</a:t>
            </a:r>
            <a:r>
              <a:rPr kumimoji="1" lang="en-US" altLang="zh-CN"/>
              <a:t>parcel</a:t>
            </a:r>
            <a:r>
              <a:rPr kumimoji="1" lang="zh-CN" altLang="en-US"/>
              <a:t>里，然后接收方</a:t>
            </a:r>
            <a:r>
              <a:rPr kumimoji="1" lang="en-US" altLang="zh-CN"/>
              <a:t>readStrongBinder</a:t>
            </a:r>
            <a:r>
              <a:rPr kumimoji="1" lang="zh-CN" altLang="en-US"/>
              <a:t>读出来</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还能通过</a:t>
            </a:r>
            <a:r>
              <a:rPr kumimoji="1" lang="en-US" altLang="zh-CN"/>
              <a:t>binder</a:t>
            </a:r>
            <a:r>
              <a:rPr kumimoji="1" lang="zh-CN" altLang="en-US"/>
              <a:t>调用拿到一个</a:t>
            </a:r>
            <a:r>
              <a:rPr kumimoji="1" lang="en-US" altLang="zh-CN"/>
              <a:t>binder</a:t>
            </a:r>
            <a:r>
              <a:rPr kumimoji="1" lang="zh-CN" altLang="en-US"/>
              <a:t>，比如你用</a:t>
            </a:r>
            <a:r>
              <a:rPr kumimoji="1" lang="en-US" altLang="zh-CN"/>
              <a:t>AIDL</a:t>
            </a:r>
            <a:r>
              <a:rPr kumimoji="1" lang="zh-CN" altLang="en-US"/>
              <a:t>定义了一个接口，叫</a:t>
            </a:r>
            <a:r>
              <a:rPr kumimoji="1" lang="en-US" altLang="zh-CN"/>
              <a:t>Callback</a:t>
            </a:r>
            <a:r>
              <a:rPr kumimoji="1" lang="zh-CN" altLang="en-US"/>
              <a:t> </a:t>
            </a:r>
            <a:r>
              <a:rPr kumimoji="1" lang="en-US" altLang="zh-CN"/>
              <a:t>getCallback();</a:t>
            </a:r>
            <a:r>
              <a:rPr kumimoji="1" lang="zh-CN" altLang="en-US"/>
              <a:t>这个函数会返回一个</a:t>
            </a:r>
            <a:r>
              <a:rPr kumimoji="1" lang="en-US" altLang="zh-CN"/>
              <a:t>Callback</a:t>
            </a:r>
            <a:r>
              <a:rPr kumimoji="1" lang="zh-CN" altLang="en-US"/>
              <a:t>，这个也是个</a:t>
            </a:r>
            <a:r>
              <a:rPr kumimoji="1" lang="en-US" altLang="zh-CN"/>
              <a:t>binder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这三种其实本质都是一样的，都是通过</a:t>
            </a:r>
            <a:r>
              <a:rPr kumimoji="1" lang="en-US" altLang="zh-CN"/>
              <a:t>Parcel</a:t>
            </a:r>
            <a:r>
              <a:rPr kumimoji="1" lang="zh-CN" altLang="en-US"/>
              <a:t>传递</a:t>
            </a:r>
            <a:r>
              <a:rPr kumimoji="1" lang="en-US" altLang="zh-CN"/>
              <a:t>Binder</a:t>
            </a:r>
            <a:r>
              <a:rPr kumimoji="1" lang="zh-CN" altLang="en-US"/>
              <a:t>。</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那我们再想想，我们怎么获得</a:t>
            </a:r>
            <a:r>
              <a:rPr kumimoji="1" lang="en-US" altLang="zh-CN"/>
              <a:t>ServiceManager</a:t>
            </a:r>
            <a:r>
              <a:rPr kumimoji="1" lang="zh-CN" altLang="en-US"/>
              <a:t>的</a:t>
            </a:r>
            <a:r>
              <a:rPr kumimoji="1" lang="en-US" altLang="zh-CN"/>
              <a:t>binder</a:t>
            </a:r>
            <a:r>
              <a:rPr kumimoji="1" lang="zh-CN" altLang="en-US"/>
              <a:t>呢？首先我们是不能通过</a:t>
            </a:r>
            <a:r>
              <a:rPr kumimoji="1" lang="en-US" altLang="zh-CN"/>
              <a:t>bindService</a:t>
            </a:r>
            <a:r>
              <a:rPr kumimoji="1" lang="zh-CN" altLang="en-US"/>
              <a:t>绑定到系统服务的，因为系统服务跟我们应用层的</a:t>
            </a:r>
            <a:r>
              <a:rPr kumimoji="1" lang="en-US" altLang="zh-CN"/>
              <a:t>Service</a:t>
            </a:r>
            <a:r>
              <a:rPr kumimoji="1" lang="zh-CN" altLang="en-US"/>
              <a:t>组件可是两码事，是不能通过</a:t>
            </a:r>
            <a:r>
              <a:rPr kumimoji="1" lang="en-US" altLang="zh-CN"/>
              <a:t>bindService</a:t>
            </a:r>
            <a:r>
              <a:rPr kumimoji="1" lang="zh-CN" altLang="en-US"/>
              <a:t>访问的。</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第二个通过</a:t>
            </a:r>
            <a:r>
              <a:rPr kumimoji="1" lang="en-US" altLang="zh-CN"/>
              <a:t>parcelable</a:t>
            </a:r>
            <a:r>
              <a:rPr kumimoji="1" lang="zh-CN" altLang="en-US"/>
              <a:t>传输，这个也不靠谱，</a:t>
            </a:r>
            <a:r>
              <a:rPr kumimoji="1" lang="en-US" altLang="zh-CN"/>
              <a:t>Parcel</a:t>
            </a:r>
            <a:r>
              <a:rPr kumimoji="1" lang="zh-CN" altLang="en-US"/>
              <a:t>从哪来，谁传给我们呢？</a:t>
            </a:r>
            <a:endParaRPr kumimoji="1"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第三个就更不靠谱了，我们得先有个</a:t>
            </a:r>
            <a:r>
              <a:rPr kumimoji="1" lang="en-US" altLang="zh-CN"/>
              <a:t>binder</a:t>
            </a:r>
            <a:r>
              <a:rPr kumimoji="1" lang="zh-CN" altLang="en-US"/>
              <a:t>才行吧。</a:t>
            </a:r>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t>8</a:t>
            </a:fld>
            <a:endParaRPr kumimoji="1" lang="zh-CN" altLang="en-US"/>
          </a:p>
        </p:txBody>
      </p:sp>
    </p:spTree>
    <p:extLst>
      <p:ext uri="{BB962C8B-B14F-4D97-AF65-F5344CB8AC3E}">
        <p14:creationId xmlns:p14="http://schemas.microsoft.com/office/powerpoint/2010/main" val="39895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如何拿到</a:t>
            </a:r>
            <a:r>
              <a:rPr kumimoji="1" lang="en-US" altLang="zh-CN"/>
              <a:t>ServiceManager</a:t>
            </a:r>
            <a:r>
              <a:rPr kumimoji="1" lang="zh-CN" altLang="en-US"/>
              <a:t>的</a:t>
            </a:r>
            <a:r>
              <a:rPr kumimoji="1" lang="en-US" altLang="zh-CN"/>
              <a:t>binder</a:t>
            </a:r>
            <a:r>
              <a:rPr kumimoji="1" lang="zh-CN" altLang="en-US"/>
              <a:t>呢？</a:t>
            </a:r>
            <a:endParaRPr kumimoji="1" lang="en-US" altLang="zh-CN"/>
          </a:p>
          <a:p>
            <a:r>
              <a:rPr kumimoji="1" lang="zh-CN" altLang="en-US"/>
              <a:t>看这个系统实现，</a:t>
            </a:r>
            <a:r>
              <a:rPr kumimoji="1" lang="en-US" altLang="zh-CN"/>
              <a:t>ServiceManager</a:t>
            </a:r>
            <a:r>
              <a:rPr kumimoji="1" lang="zh-CN" altLang="en-US"/>
              <a:t>的</a:t>
            </a:r>
            <a:r>
              <a:rPr kumimoji="1" lang="en-US" altLang="zh-CN"/>
              <a:t>binder</a:t>
            </a:r>
            <a:r>
              <a:rPr kumimoji="1" lang="zh-CN" altLang="en-US"/>
              <a:t>是通过</a:t>
            </a:r>
            <a:r>
              <a:rPr kumimoji="1" lang="en-US" altLang="zh-CN"/>
              <a:t>BinderInternal</a:t>
            </a:r>
            <a:r>
              <a:rPr kumimoji="1" lang="zh-CN" altLang="en-US"/>
              <a:t>的</a:t>
            </a:r>
            <a:r>
              <a:rPr kumimoji="1" lang="en-US" altLang="zh-CN"/>
              <a:t>getContextObject</a:t>
            </a:r>
            <a:r>
              <a:rPr kumimoji="1" lang="zh-CN" altLang="en-US"/>
              <a:t>拿到的，这个很新鲜，为了拿到</a:t>
            </a:r>
            <a:r>
              <a:rPr kumimoji="1" lang="en-US" altLang="zh-CN"/>
              <a:t>binder</a:t>
            </a:r>
            <a:r>
              <a:rPr kumimoji="1" lang="zh-CN" altLang="en-US"/>
              <a:t>，还专门提供了特殊通道。</a:t>
            </a:r>
            <a:endParaRPr kumimoji="1" lang="en-US" altLang="zh-CN"/>
          </a:p>
          <a:p>
            <a:r>
              <a:rPr kumimoji="1" lang="zh-CN" altLang="en-US"/>
              <a:t>我们就来研究一下，这个特殊通道是怎么回事。</a:t>
            </a:r>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rPr lang="en-US" altLang="zh-CN"/>
              <a:t>9</a:t>
            </a:fld>
            <a:endParaRPr kumimoji="1" lang="zh-CN" altLang="en-US"/>
          </a:p>
        </p:txBody>
      </p:sp>
    </p:spTree>
    <p:extLst>
      <p:ext uri="{BB962C8B-B14F-4D97-AF65-F5344CB8AC3E}">
        <p14:creationId xmlns:p14="http://schemas.microsoft.com/office/powerpoint/2010/main" val="1509720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要说清楚这个问题，我们得先从</a:t>
            </a:r>
            <a:r>
              <a:rPr kumimoji="1" lang="en-US" altLang="zh-CN"/>
              <a:t>binder</a:t>
            </a:r>
            <a:r>
              <a:rPr kumimoji="1" lang="zh-CN" altLang="en-US"/>
              <a:t>的通信架构说起，</a:t>
            </a:r>
            <a:endParaRPr kumimoji="1" lang="en-US" altLang="zh-CN"/>
          </a:p>
          <a:p>
            <a:endParaRPr kumimoji="1" lang="en-US" altLang="zh-CN"/>
          </a:p>
          <a:p>
            <a:r>
              <a:rPr kumimoji="1" lang="zh-CN" altLang="en-US"/>
              <a:t>我们平时应用层涉及到跨进程调用的，都先用</a:t>
            </a:r>
            <a:r>
              <a:rPr kumimoji="1" lang="en-US" altLang="zh-CN"/>
              <a:t>AIDL</a:t>
            </a:r>
            <a:r>
              <a:rPr kumimoji="1" lang="zh-CN" altLang="en-US"/>
              <a:t>定义一个业务接口，然后编译的时候生成对应的</a:t>
            </a:r>
            <a:r>
              <a:rPr kumimoji="1" lang="en-US" altLang="zh-CN"/>
              <a:t>Java</a:t>
            </a:r>
            <a:r>
              <a:rPr kumimoji="1" lang="zh-CN" altLang="en-US"/>
              <a:t>类，这个</a:t>
            </a:r>
            <a:r>
              <a:rPr kumimoji="1" lang="en-US" altLang="zh-CN"/>
              <a:t>Java</a:t>
            </a:r>
            <a:r>
              <a:rPr kumimoji="1" lang="zh-CN" altLang="en-US"/>
              <a:t>类分两端，实体端叫</a:t>
            </a:r>
            <a:r>
              <a:rPr kumimoji="1" lang="en-US" altLang="zh-CN"/>
              <a:t>Stub</a:t>
            </a:r>
            <a:r>
              <a:rPr kumimoji="1" lang="zh-CN" altLang="en-US"/>
              <a:t>类，代理端叫</a:t>
            </a:r>
            <a:r>
              <a:rPr kumimoji="1" lang="en-US" altLang="zh-CN"/>
              <a:t>Proxy</a:t>
            </a:r>
            <a:r>
              <a:rPr kumimoji="1" lang="zh-CN" altLang="en-US"/>
              <a:t>类，这两端都实现了我们定义的业务接口。</a:t>
            </a:r>
            <a:endParaRPr kumimoji="1" lang="en-US" altLang="zh-CN"/>
          </a:p>
          <a:p>
            <a:endParaRPr kumimoji="1" lang="en-US" altLang="zh-CN"/>
          </a:p>
          <a:p>
            <a:r>
              <a:rPr kumimoji="1" lang="zh-CN" altLang="en-US"/>
              <a:t>当我们进行</a:t>
            </a:r>
            <a:r>
              <a:rPr kumimoji="1" lang="en-US" altLang="zh-CN"/>
              <a:t>Proxy</a:t>
            </a:r>
            <a:r>
              <a:rPr kumimoji="1" lang="zh-CN" altLang="en-US"/>
              <a:t>端的</a:t>
            </a:r>
            <a:r>
              <a:rPr kumimoji="1" lang="en-US" altLang="zh-CN"/>
              <a:t>IPC</a:t>
            </a:r>
            <a:r>
              <a:rPr kumimoji="1" lang="zh-CN" altLang="en-US"/>
              <a:t>调用时，其实是给请求丢给了</a:t>
            </a:r>
            <a:r>
              <a:rPr kumimoji="1" lang="en-US" altLang="zh-CN"/>
              <a:t>BinderProxy</a:t>
            </a:r>
            <a:r>
              <a:rPr kumimoji="1" lang="zh-CN" altLang="en-US"/>
              <a:t>，我们可以看成是</a:t>
            </a:r>
            <a:r>
              <a:rPr kumimoji="1" lang="en-US" altLang="zh-CN"/>
              <a:t>Binder</a:t>
            </a:r>
            <a:r>
              <a:rPr kumimoji="1" lang="zh-CN" altLang="en-US"/>
              <a:t>在</a:t>
            </a:r>
            <a:r>
              <a:rPr kumimoji="1" lang="en-US" altLang="zh-CN"/>
              <a:t>Framework</a:t>
            </a:r>
            <a:r>
              <a:rPr kumimoji="1" lang="zh-CN" altLang="en-US"/>
              <a:t>里的</a:t>
            </a:r>
            <a:r>
              <a:rPr kumimoji="1" lang="en-US" altLang="zh-CN"/>
              <a:t>Java</a:t>
            </a:r>
            <a:r>
              <a:rPr kumimoji="1" lang="zh-CN" altLang="en-US"/>
              <a:t>层，这一层的</a:t>
            </a:r>
            <a:r>
              <a:rPr kumimoji="1" lang="en-US" altLang="zh-CN"/>
              <a:t>binder</a:t>
            </a:r>
            <a:r>
              <a:rPr kumimoji="1" lang="zh-CN" altLang="en-US"/>
              <a:t>实体端对应的类就是</a:t>
            </a:r>
            <a:r>
              <a:rPr kumimoji="1" lang="en-US" altLang="zh-CN"/>
              <a:t>Binder</a:t>
            </a:r>
            <a:r>
              <a:rPr kumimoji="1" lang="zh-CN" altLang="en-US"/>
              <a:t>类。</a:t>
            </a:r>
            <a:endParaRPr kumimoji="1" lang="en-US" altLang="zh-CN"/>
          </a:p>
          <a:p>
            <a:endParaRPr kumimoji="1" lang="en-US" altLang="zh-CN"/>
          </a:p>
          <a:p>
            <a:r>
              <a:rPr kumimoji="1" lang="zh-CN" altLang="en-US"/>
              <a:t>请求继续往下走，又丢到了</a:t>
            </a:r>
            <a:r>
              <a:rPr kumimoji="1" lang="en-US" altLang="zh-CN"/>
              <a:t>binder</a:t>
            </a:r>
            <a:r>
              <a:rPr kumimoji="1" lang="zh-CN" altLang="en-US"/>
              <a:t>在</a:t>
            </a:r>
            <a:r>
              <a:rPr kumimoji="1" lang="en-US" altLang="zh-CN"/>
              <a:t>framework</a:t>
            </a:r>
            <a:r>
              <a:rPr kumimoji="1" lang="zh-CN" altLang="en-US"/>
              <a:t>里的</a:t>
            </a:r>
            <a:r>
              <a:rPr kumimoji="1" lang="en-US" altLang="zh-CN"/>
              <a:t>native</a:t>
            </a:r>
            <a:r>
              <a:rPr kumimoji="1" lang="zh-CN" altLang="en-US"/>
              <a:t>层，这一层</a:t>
            </a:r>
            <a:r>
              <a:rPr kumimoji="1" lang="en-US" altLang="zh-CN"/>
              <a:t>binder</a:t>
            </a:r>
            <a:r>
              <a:rPr kumimoji="1" lang="zh-CN" altLang="en-US"/>
              <a:t>同样分代理端和实体端，代理端是</a:t>
            </a:r>
            <a:r>
              <a:rPr kumimoji="1" lang="en-US" altLang="zh-CN"/>
              <a:t>BpBinder</a:t>
            </a:r>
            <a:r>
              <a:rPr kumimoji="1" lang="zh-CN" altLang="en-US"/>
              <a:t>，实体端是</a:t>
            </a:r>
            <a:r>
              <a:rPr kumimoji="1" lang="en-US" altLang="zh-CN"/>
              <a:t>Bbinder</a:t>
            </a:r>
            <a:r>
              <a:rPr kumimoji="1" lang="zh-CN" altLang="en-US"/>
              <a:t>。要注意一下，这个</a:t>
            </a:r>
            <a:r>
              <a:rPr kumimoji="1" lang="en-US" altLang="zh-CN"/>
              <a:t>Java</a:t>
            </a:r>
            <a:r>
              <a:rPr kumimoji="1" lang="zh-CN" altLang="en-US"/>
              <a:t>端的</a:t>
            </a:r>
            <a:r>
              <a:rPr kumimoji="1" lang="en-US" altLang="zh-CN"/>
              <a:t>binder</a:t>
            </a:r>
            <a:r>
              <a:rPr kumimoji="1" lang="zh-CN" altLang="en-US"/>
              <a:t>和</a:t>
            </a:r>
            <a:r>
              <a:rPr kumimoji="1" lang="en-US" altLang="zh-CN"/>
              <a:t>Native</a:t>
            </a:r>
            <a:r>
              <a:rPr kumimoji="1" lang="zh-CN" altLang="en-US"/>
              <a:t>端的</a:t>
            </a:r>
            <a:r>
              <a:rPr kumimoji="1" lang="en-US" altLang="zh-CN"/>
              <a:t>Binder</a:t>
            </a:r>
            <a:r>
              <a:rPr kumimoji="1" lang="zh-CN" altLang="en-US"/>
              <a:t>是互相绑定的，</a:t>
            </a:r>
            <a:endParaRPr kumimoji="1" lang="en-US" altLang="zh-CN"/>
          </a:p>
          <a:p>
            <a:r>
              <a:rPr kumimoji="1" lang="zh-CN" altLang="en-US"/>
              <a:t>很多系统服务都是这个套路，从下到上一层层封装，</a:t>
            </a:r>
            <a:endParaRPr kumimoji="1" lang="en-US" altLang="zh-CN"/>
          </a:p>
          <a:p>
            <a:endParaRPr kumimoji="1" lang="en-US" altLang="zh-CN"/>
          </a:p>
          <a:p>
            <a:r>
              <a:rPr kumimoji="1" lang="zh-CN" altLang="en-US"/>
              <a:t>请求继续往下走，</a:t>
            </a:r>
            <a:r>
              <a:rPr kumimoji="1" lang="en-US" altLang="zh-CN"/>
              <a:t>BpBinder</a:t>
            </a:r>
            <a:r>
              <a:rPr kumimoji="1" lang="zh-CN" altLang="en-US"/>
              <a:t>通过</a:t>
            </a:r>
            <a:r>
              <a:rPr kumimoji="1" lang="en-US" altLang="zh-CN"/>
              <a:t>transact</a:t>
            </a:r>
            <a:r>
              <a:rPr kumimoji="1" lang="zh-CN" altLang="en-US"/>
              <a:t>投递请求，投递的时候要带上的一个重要参数就是</a:t>
            </a:r>
            <a:r>
              <a:rPr kumimoji="1" lang="en-US" altLang="zh-CN"/>
              <a:t>binder</a:t>
            </a:r>
            <a:r>
              <a:rPr kumimoji="1" lang="zh-CN" altLang="en-US"/>
              <a:t>的</a:t>
            </a:r>
            <a:r>
              <a:rPr kumimoji="1" lang="en-US" altLang="zh-CN"/>
              <a:t>handle</a:t>
            </a:r>
            <a:r>
              <a:rPr kumimoji="1" lang="zh-CN" altLang="en-US"/>
              <a:t>。这个</a:t>
            </a:r>
            <a:r>
              <a:rPr kumimoji="1" lang="en-US" altLang="zh-CN"/>
              <a:t>handle</a:t>
            </a:r>
            <a:r>
              <a:rPr kumimoji="1" lang="zh-CN" altLang="en-US"/>
              <a:t>是整个从上到下的主线。</a:t>
            </a:r>
            <a:endParaRPr kumimoji="1" lang="en-US" altLang="zh-CN"/>
          </a:p>
          <a:p>
            <a:endParaRPr kumimoji="1" lang="en-US" altLang="zh-CN"/>
          </a:p>
          <a:p>
            <a:r>
              <a:rPr kumimoji="1" lang="zh-CN" altLang="en-US"/>
              <a:t>这个</a:t>
            </a:r>
            <a:r>
              <a:rPr kumimoji="1" lang="en-US" altLang="zh-CN"/>
              <a:t>handle</a:t>
            </a:r>
            <a:r>
              <a:rPr kumimoji="1" lang="zh-CN" altLang="en-US"/>
              <a:t>是哪来的呢？</a:t>
            </a:r>
            <a:r>
              <a:rPr kumimoji="1" lang="en-US" altLang="zh-CN"/>
              <a:t>Binder</a:t>
            </a:r>
            <a:r>
              <a:rPr kumimoji="1" lang="zh-CN" altLang="en-US"/>
              <a:t>驱动在传递</a:t>
            </a:r>
            <a:r>
              <a:rPr kumimoji="1" lang="en-US" altLang="zh-CN"/>
              <a:t>binder</a:t>
            </a:r>
            <a:r>
              <a:rPr kumimoji="1" lang="zh-CN" altLang="en-US"/>
              <a:t>的时候，会为这个</a:t>
            </a:r>
            <a:r>
              <a:rPr kumimoji="1" lang="en-US" altLang="zh-CN"/>
              <a:t>binder</a:t>
            </a:r>
            <a:r>
              <a:rPr kumimoji="1" lang="zh-CN" altLang="en-US"/>
              <a:t>实体生成一个</a:t>
            </a:r>
            <a:r>
              <a:rPr kumimoji="1" lang="en-US" altLang="zh-CN"/>
              <a:t>binder</a:t>
            </a:r>
            <a:r>
              <a:rPr kumimoji="1" lang="zh-CN" altLang="en-US"/>
              <a:t>引用，每个进程会维护一个</a:t>
            </a:r>
            <a:r>
              <a:rPr kumimoji="1" lang="en-US" altLang="zh-CN"/>
              <a:t>binder</a:t>
            </a:r>
            <a:r>
              <a:rPr kumimoji="1" lang="zh-CN" altLang="en-US"/>
              <a:t>引用的表，这个表的</a:t>
            </a:r>
            <a:r>
              <a:rPr kumimoji="1" lang="en-US" altLang="zh-CN"/>
              <a:t>key</a:t>
            </a:r>
            <a:r>
              <a:rPr kumimoji="1" lang="zh-CN" altLang="en-US"/>
              <a:t>是</a:t>
            </a:r>
            <a:r>
              <a:rPr kumimoji="1" lang="en-US" altLang="zh-CN"/>
              <a:t>binder</a:t>
            </a:r>
            <a:r>
              <a:rPr kumimoji="1" lang="zh-CN" altLang="en-US"/>
              <a:t>引用的</a:t>
            </a:r>
            <a:r>
              <a:rPr kumimoji="1" lang="en-US" altLang="zh-CN"/>
              <a:t>handle</a:t>
            </a:r>
            <a:r>
              <a:rPr kumimoji="1" lang="zh-CN" altLang="en-US"/>
              <a:t>，</a:t>
            </a:r>
            <a:r>
              <a:rPr kumimoji="1" lang="en-US" altLang="zh-CN"/>
              <a:t>value</a:t>
            </a:r>
            <a:r>
              <a:rPr kumimoji="1" lang="zh-CN" altLang="en-US"/>
              <a:t>就是</a:t>
            </a:r>
            <a:r>
              <a:rPr kumimoji="1" lang="en-US" altLang="zh-CN"/>
              <a:t>binder</a:t>
            </a:r>
            <a:r>
              <a:rPr kumimoji="1" lang="zh-CN" altLang="en-US"/>
              <a:t>引用的数据结构。所以新生成的</a:t>
            </a:r>
            <a:r>
              <a:rPr kumimoji="1" lang="en-US" altLang="zh-CN"/>
              <a:t>binder</a:t>
            </a:r>
            <a:r>
              <a:rPr kumimoji="1" lang="zh-CN" altLang="en-US"/>
              <a:t>引用在注册到这个表里的时候就会分配一个句柄值，之后根据这个句柄值就能查到</a:t>
            </a:r>
            <a:r>
              <a:rPr kumimoji="1" lang="en-US" altLang="zh-CN"/>
              <a:t>binder</a:t>
            </a:r>
            <a:r>
              <a:rPr kumimoji="1" lang="zh-CN" altLang="en-US"/>
              <a:t>引用了。</a:t>
            </a:r>
            <a:endParaRPr kumimoji="1" lang="en-US" altLang="zh-CN"/>
          </a:p>
          <a:p>
            <a:endParaRPr kumimoji="1" lang="en-US" altLang="zh-CN"/>
          </a:p>
          <a:p>
            <a:r>
              <a:rPr kumimoji="1" lang="en-US" altLang="zh-CN"/>
              <a:t>Binder</a:t>
            </a:r>
            <a:r>
              <a:rPr kumimoji="1" lang="zh-CN" altLang="en-US"/>
              <a:t>引用的数据结构没必要暴露给上层，只用传递这个</a:t>
            </a:r>
            <a:r>
              <a:rPr kumimoji="1" lang="en-US" altLang="zh-CN"/>
              <a:t>binder</a:t>
            </a:r>
            <a:r>
              <a:rPr kumimoji="1" lang="zh-CN" altLang="en-US"/>
              <a:t>的</a:t>
            </a:r>
            <a:r>
              <a:rPr kumimoji="1" lang="en-US" altLang="zh-CN"/>
              <a:t>handle</a:t>
            </a:r>
            <a:r>
              <a:rPr kumimoji="1" lang="zh-CN" altLang="en-US"/>
              <a:t>就行了。而</a:t>
            </a:r>
            <a:r>
              <a:rPr kumimoji="1" lang="en-US" altLang="zh-CN"/>
              <a:t>ServiceManager</a:t>
            </a:r>
            <a:r>
              <a:rPr kumimoji="1" lang="zh-CN" altLang="en-US"/>
              <a:t>的</a:t>
            </a:r>
            <a:r>
              <a:rPr kumimoji="1" lang="en-US" altLang="zh-CN"/>
              <a:t>handle</a:t>
            </a:r>
            <a:r>
              <a:rPr kumimoji="1" lang="zh-CN" altLang="en-US"/>
              <a:t>非常特殊，就是</a:t>
            </a:r>
            <a:r>
              <a:rPr kumimoji="1" lang="en-US" altLang="zh-CN"/>
              <a:t>0</a:t>
            </a:r>
            <a:r>
              <a:rPr kumimoji="1" lang="zh-CN" altLang="en-US"/>
              <a:t>，也就是说对任何进程来说，</a:t>
            </a:r>
            <a:endParaRPr kumimoji="1" lang="en-US" altLang="zh-CN"/>
          </a:p>
          <a:p>
            <a:r>
              <a:rPr kumimoji="1" lang="zh-CN" altLang="en-US"/>
              <a:t>你到</a:t>
            </a:r>
            <a:r>
              <a:rPr kumimoji="1" lang="en-US" altLang="zh-CN"/>
              <a:t>binder</a:t>
            </a:r>
            <a:r>
              <a:rPr kumimoji="1" lang="zh-CN" altLang="en-US"/>
              <a:t>驱动查</a:t>
            </a:r>
            <a:r>
              <a:rPr kumimoji="1" lang="en-US" altLang="zh-CN"/>
              <a:t>handle</a:t>
            </a:r>
            <a:r>
              <a:rPr kumimoji="1" lang="zh-CN" altLang="en-US"/>
              <a:t>为</a:t>
            </a:r>
            <a:r>
              <a:rPr kumimoji="1" lang="en-US" altLang="zh-CN"/>
              <a:t>0</a:t>
            </a:r>
            <a:r>
              <a:rPr kumimoji="1" lang="zh-CN" altLang="en-US"/>
              <a:t>的</a:t>
            </a:r>
            <a:r>
              <a:rPr kumimoji="1" lang="en-US" altLang="zh-CN"/>
              <a:t>binder</a:t>
            </a:r>
            <a:r>
              <a:rPr kumimoji="1" lang="zh-CN" altLang="en-US"/>
              <a:t>引用，</a:t>
            </a:r>
            <a:r>
              <a:rPr kumimoji="1" lang="en-US" altLang="zh-CN"/>
              <a:t>binder</a:t>
            </a:r>
            <a:r>
              <a:rPr kumimoji="1" lang="zh-CN" altLang="en-US"/>
              <a:t>驱动都会给你返回</a:t>
            </a:r>
            <a:r>
              <a:rPr kumimoji="1" lang="en-US" altLang="zh-CN"/>
              <a:t>ServiceManager</a:t>
            </a:r>
            <a:r>
              <a:rPr kumimoji="1" lang="zh-CN" altLang="en-US"/>
              <a:t>的</a:t>
            </a:r>
            <a:r>
              <a:rPr kumimoji="1" lang="en-US" altLang="zh-CN"/>
              <a:t>binder</a:t>
            </a:r>
            <a:r>
              <a:rPr kumimoji="1" lang="zh-CN" altLang="en-US"/>
              <a:t>引用，然后再一层层封装到</a:t>
            </a:r>
            <a:r>
              <a:rPr kumimoji="1" lang="en-US" altLang="zh-CN"/>
              <a:t>Java</a:t>
            </a:r>
            <a:r>
              <a:rPr kumimoji="1" lang="zh-CN" altLang="en-US"/>
              <a:t>层的接口方便我们调用。</a:t>
            </a:r>
            <a:endParaRPr kumimoji="1" lang="en-US" altLang="zh-CN"/>
          </a:p>
          <a:p>
            <a:endParaRPr kumimoji="1" lang="en-US" altLang="zh-CN"/>
          </a:p>
          <a:p>
            <a:endParaRPr kumimoji="1" lang="en-US" altLang="zh-CN"/>
          </a:p>
          <a:p>
            <a:endParaRPr kumimoji="1" lang="en-US" altLang="zh-CN"/>
          </a:p>
        </p:txBody>
      </p:sp>
      <p:sp>
        <p:nvSpPr>
          <p:cNvPr id="4" name="灯片编号占位符 3"/>
          <p:cNvSpPr>
            <a:spLocks noGrp="1"/>
          </p:cNvSpPr>
          <p:nvPr>
            <p:ph type="sldNum" sz="quarter" idx="5"/>
          </p:nvPr>
        </p:nvSpPr>
        <p:spPr/>
        <p:txBody>
          <a:bodyPr/>
          <a:lstStyle/>
          <a:p>
            <a:fld id="{1018388D-62ED-B243-8030-8520A7A033EB}" type="slidenum">
              <a:rPr lang="en-US" altLang="zh-CN"/>
              <a:t>10</a:t>
            </a:fld>
            <a:endParaRPr kumimoji="1" lang="zh-CN" altLang="en-US"/>
          </a:p>
        </p:txBody>
      </p:sp>
    </p:spTree>
    <p:extLst>
      <p:ext uri="{BB962C8B-B14F-4D97-AF65-F5344CB8AC3E}">
        <p14:creationId xmlns:p14="http://schemas.microsoft.com/office/powerpoint/2010/main" val="3726222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778D0AED-5ABF-3741-A736-94A574AD7D54}" type="datetimeFigureOut">
              <a:t>2019/2/13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3214508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78D0AED-5ABF-3741-A736-94A574AD7D54}" type="datetimeFigureOut">
              <a:t>2019/2/13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56799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78D0AED-5ABF-3741-A736-94A574AD7D54}" type="datetimeFigureOut">
              <a:t>2019/2/13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130154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78D0AED-5ABF-3741-A736-94A574AD7D54}" type="datetimeFigureOut">
              <a:t>2019/2/13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3572941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778D0AED-5ABF-3741-A736-94A574AD7D54}" type="datetimeFigureOut">
              <a:t>2019/2/13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186010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78D0AED-5ABF-3741-A736-94A574AD7D54}" type="datetimeFigureOut">
              <a:t>2019/2/13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3386548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4" name="Content Placeholder 3"/>
          <p:cNvSpPr>
            <a:spLocks noGrp="1"/>
          </p:cNvSpPr>
          <p:nvPr>
            <p:ph sz="half" idx="2"/>
          </p:nvPr>
        </p:nvSpPr>
        <p:spPr>
          <a:xfrm>
            <a:off x="629842" y="1878806"/>
            <a:ext cx="3868340" cy="2763441"/>
          </a:xfrm>
        </p:spPr>
        <p:txBody>
          <a:bodyPr/>
          <a:lstStyle/>
          <a:p>
            <a:pPr lvl="0"/>
            <a:r>
              <a:rPr lang="zh-CN" altLang="en-US" dirty="0"/>
              <a:t>编辑母版文本样式
第二级
第三级
第四级
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
第二级
第三级
第四级
第五级</a:t>
            </a:r>
            <a:endParaRPr lang="en-US" dirty="0"/>
          </a:p>
        </p:txBody>
      </p:sp>
      <p:sp>
        <p:nvSpPr>
          <p:cNvPr id="6" name="Content Placeholder 5"/>
          <p:cNvSpPr>
            <a:spLocks noGrp="1"/>
          </p:cNvSpPr>
          <p:nvPr>
            <p:ph sz="quarter" idx="4"/>
          </p:nvPr>
        </p:nvSpPr>
        <p:spPr>
          <a:xfrm>
            <a:off x="4629150" y="1878806"/>
            <a:ext cx="3887391" cy="2763441"/>
          </a:xfrm>
        </p:spPr>
        <p:txBody>
          <a:bodyPr/>
          <a:lstStyle/>
          <a:p>
            <a:pPr lvl="0"/>
            <a:r>
              <a:rPr lang="zh-CN" altLang="en-US" dirty="0"/>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778D0AED-5ABF-3741-A736-94A574AD7D54}" type="datetimeFigureOut">
              <a:t>2019/2/13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2318217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778D0AED-5ABF-3741-A736-94A574AD7D54}" type="datetimeFigureOut">
              <a:t>2019/2/13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3248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D0AED-5ABF-3741-A736-94A574AD7D54}" type="datetimeFigureOut">
              <a:t>2019/2/13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397436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编辑母版文本样式
第二级
第三级
第四级
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78D0AED-5ABF-3741-A736-94A574AD7D54}" type="datetimeFigureOut">
              <a:t>2019/2/13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1692942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dirty="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778D0AED-5ABF-3741-A736-94A574AD7D54}" type="datetimeFigureOut">
              <a:t>2019/2/13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266060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
第二级
第三级
第四级
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78D0AED-5ABF-3741-A736-94A574AD7D54}" type="datetimeFigureOut">
              <a:t>2019/2/13</a:t>
            </a:fld>
            <a:endParaRPr kumimoji="1"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C8D4B60-05AE-8D46-9BF8-79272662D184}" type="slidenum">
              <a:rPr lang="en-US" altLang="zh-CN"/>
              <a:t>‹#›</a:t>
            </a:fld>
            <a:endParaRPr kumimoji="1" lang="zh-CN" altLang="en-US"/>
          </a:p>
        </p:txBody>
      </p:sp>
    </p:spTree>
    <p:extLst>
      <p:ext uri="{BB962C8B-B14F-4D97-AF65-F5344CB8AC3E}">
        <p14:creationId xmlns:p14="http://schemas.microsoft.com/office/powerpoint/2010/main" val="2012276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9F8A91-108D-F945-9712-0F2C28E4EE2E}"/>
              </a:ext>
            </a:extLst>
          </p:cNvPr>
          <p:cNvSpPr>
            <a:spLocks noGrp="1"/>
          </p:cNvSpPr>
          <p:nvPr>
            <p:ph type="ctrTitle"/>
          </p:nvPr>
        </p:nvSpPr>
        <p:spPr>
          <a:xfrm>
            <a:off x="1143000" y="2343652"/>
            <a:ext cx="6858000" cy="456200"/>
          </a:xfrm>
        </p:spPr>
        <p:txBody>
          <a:bodyPr anchor="ctr" anchorCtr="0">
            <a:normAutofit/>
          </a:bodyPr>
          <a:lstStyle/>
          <a:p>
            <a:r>
              <a:rPr kumimoji="1" lang="en-US" altLang="zh-CN" sz="2400" b="1">
                <a:solidFill>
                  <a:srgbClr val="C00000"/>
                </a:solidFill>
                <a:latin typeface="Microsoft YaHei" panose="020B0503020204020204" pitchFamily="34" charset="-122"/>
                <a:ea typeface="Microsoft YaHei" panose="020B0503020204020204" pitchFamily="34" charset="-122"/>
              </a:rPr>
              <a:t>ServiceManager</a:t>
            </a:r>
            <a:r>
              <a:rPr kumimoji="1" lang="zh-CN" altLang="en-US" sz="2400" b="1">
                <a:solidFill>
                  <a:srgbClr val="C00000"/>
                </a:solidFill>
                <a:latin typeface="Microsoft YaHei" panose="020B0503020204020204" pitchFamily="34" charset="-122"/>
                <a:ea typeface="Microsoft YaHei" panose="020B0503020204020204" pitchFamily="34" charset="-122"/>
              </a:rPr>
              <a:t>的启动相关面试问题</a:t>
            </a:r>
          </a:p>
        </p:txBody>
      </p:sp>
    </p:spTree>
    <p:extLst>
      <p:ext uri="{BB962C8B-B14F-4D97-AF65-F5344CB8AC3E}">
        <p14:creationId xmlns:p14="http://schemas.microsoft.com/office/powerpoint/2010/main" val="2677380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3D495B26-23F3-8346-9A80-4F6784F0C80B}"/>
              </a:ext>
            </a:extLst>
          </p:cNvPr>
          <p:cNvSpPr/>
          <p:nvPr/>
        </p:nvSpPr>
        <p:spPr>
          <a:xfrm>
            <a:off x="1014478" y="639918"/>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Proxy</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68C11A55-F045-C445-927B-66D4DD2D638B}"/>
              </a:ext>
            </a:extLst>
          </p:cNvPr>
          <p:cNvSpPr/>
          <p:nvPr/>
        </p:nvSpPr>
        <p:spPr>
          <a:xfrm>
            <a:off x="730697" y="472964"/>
            <a:ext cx="6479628" cy="851338"/>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9" name="圆角矩形 8">
            <a:extLst>
              <a:ext uri="{FF2B5EF4-FFF2-40B4-BE49-F238E27FC236}">
                <a16:creationId xmlns:a16="http://schemas.microsoft.com/office/drawing/2014/main" id="{16543124-28F5-4948-A89F-76E01FFD81FC}"/>
              </a:ext>
            </a:extLst>
          </p:cNvPr>
          <p:cNvSpPr/>
          <p:nvPr/>
        </p:nvSpPr>
        <p:spPr>
          <a:xfrm>
            <a:off x="4155757" y="639917"/>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Stub</a:t>
            </a:r>
            <a:endParaRPr kumimoji="1" lang="zh-CN" altLang="en-US" sz="1500" b="1">
              <a:latin typeface="Microsoft YaHei" panose="020B0503020204020204" pitchFamily="34" charset="-122"/>
              <a:ea typeface="Microsoft YaHei" panose="020B0503020204020204" pitchFamily="34" charset="-122"/>
            </a:endParaRPr>
          </a:p>
        </p:txBody>
      </p:sp>
      <p:sp>
        <p:nvSpPr>
          <p:cNvPr id="12" name="圆角矩形 11">
            <a:extLst>
              <a:ext uri="{FF2B5EF4-FFF2-40B4-BE49-F238E27FC236}">
                <a16:creationId xmlns:a16="http://schemas.microsoft.com/office/drawing/2014/main" id="{BD541412-7540-0B43-B2D1-8254E4BDF7C8}"/>
              </a:ext>
            </a:extLst>
          </p:cNvPr>
          <p:cNvSpPr/>
          <p:nvPr/>
        </p:nvSpPr>
        <p:spPr>
          <a:xfrm>
            <a:off x="1014478" y="1806566"/>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BinderProxy</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261034D4-0A77-8F4B-BA2D-AC7FBD3965D3}"/>
              </a:ext>
            </a:extLst>
          </p:cNvPr>
          <p:cNvSpPr/>
          <p:nvPr/>
        </p:nvSpPr>
        <p:spPr>
          <a:xfrm>
            <a:off x="730697" y="1639611"/>
            <a:ext cx="6479628" cy="851338"/>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4" name="圆角矩形 13">
            <a:extLst>
              <a:ext uri="{FF2B5EF4-FFF2-40B4-BE49-F238E27FC236}">
                <a16:creationId xmlns:a16="http://schemas.microsoft.com/office/drawing/2014/main" id="{8FEC158D-E641-8640-92A6-4389F0FA94BF}"/>
              </a:ext>
            </a:extLst>
          </p:cNvPr>
          <p:cNvSpPr/>
          <p:nvPr/>
        </p:nvSpPr>
        <p:spPr>
          <a:xfrm>
            <a:off x="4155757" y="1806564"/>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Binder</a:t>
            </a:r>
            <a:endParaRPr kumimoji="1" lang="zh-CN" altLang="en-US" sz="1500" b="1">
              <a:latin typeface="Microsoft YaHei" panose="020B0503020204020204" pitchFamily="34" charset="-122"/>
              <a:ea typeface="Microsoft YaHei" panose="020B0503020204020204" pitchFamily="34" charset="-122"/>
            </a:endParaRPr>
          </a:p>
        </p:txBody>
      </p:sp>
      <p:sp>
        <p:nvSpPr>
          <p:cNvPr id="15" name="圆角矩形 14">
            <a:extLst>
              <a:ext uri="{FF2B5EF4-FFF2-40B4-BE49-F238E27FC236}">
                <a16:creationId xmlns:a16="http://schemas.microsoft.com/office/drawing/2014/main" id="{BD725E8D-48DB-BB47-AB10-A758B5E6DCF4}"/>
              </a:ext>
            </a:extLst>
          </p:cNvPr>
          <p:cNvSpPr/>
          <p:nvPr/>
        </p:nvSpPr>
        <p:spPr>
          <a:xfrm>
            <a:off x="1014478" y="2973213"/>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BpBinder</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16" name="矩形 15">
            <a:extLst>
              <a:ext uri="{FF2B5EF4-FFF2-40B4-BE49-F238E27FC236}">
                <a16:creationId xmlns:a16="http://schemas.microsoft.com/office/drawing/2014/main" id="{E5288F59-7DB4-CF4A-91D8-5204766FF4D3}"/>
              </a:ext>
            </a:extLst>
          </p:cNvPr>
          <p:cNvSpPr/>
          <p:nvPr/>
        </p:nvSpPr>
        <p:spPr>
          <a:xfrm>
            <a:off x="730697" y="2806260"/>
            <a:ext cx="6479628" cy="851338"/>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7" name="圆角矩形 16">
            <a:extLst>
              <a:ext uri="{FF2B5EF4-FFF2-40B4-BE49-F238E27FC236}">
                <a16:creationId xmlns:a16="http://schemas.microsoft.com/office/drawing/2014/main" id="{84E5D5A8-8FAD-5A4E-888A-3831FB27F33B}"/>
              </a:ext>
            </a:extLst>
          </p:cNvPr>
          <p:cNvSpPr/>
          <p:nvPr/>
        </p:nvSpPr>
        <p:spPr>
          <a:xfrm>
            <a:off x="4155757" y="2973213"/>
            <a:ext cx="2766848" cy="508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BBinder</a:t>
            </a:r>
            <a:endParaRPr kumimoji="1" lang="zh-CN" altLang="en-US" sz="1500" b="1">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097FDBDE-E64F-534C-A516-43A36166E265}"/>
              </a:ext>
            </a:extLst>
          </p:cNvPr>
          <p:cNvSpPr txBox="1"/>
          <p:nvPr/>
        </p:nvSpPr>
        <p:spPr>
          <a:xfrm>
            <a:off x="7391631" y="697927"/>
            <a:ext cx="992579" cy="415498"/>
          </a:xfrm>
          <a:prstGeom prst="rect">
            <a:avLst/>
          </a:prstGeom>
          <a:noFill/>
        </p:spPr>
        <p:txBody>
          <a:bodyPr wrap="none" rtlCol="0">
            <a:spAutoFit/>
          </a:bodyPr>
          <a:lstStyle/>
          <a:p>
            <a:r>
              <a:rPr kumimoji="1" lang="zh-CN" altLang="en-US" sz="2100" b="1">
                <a:solidFill>
                  <a:srgbClr val="C00000"/>
                </a:solidFill>
                <a:latin typeface="Microsoft YaHei" panose="020B0503020204020204" pitchFamily="34" charset="-122"/>
                <a:ea typeface="Microsoft YaHei" panose="020B0503020204020204" pitchFamily="34" charset="-122"/>
              </a:rPr>
              <a:t>应用层</a:t>
            </a:r>
          </a:p>
        </p:txBody>
      </p:sp>
      <p:sp>
        <p:nvSpPr>
          <p:cNvPr id="21" name="文本框 20">
            <a:extLst>
              <a:ext uri="{FF2B5EF4-FFF2-40B4-BE49-F238E27FC236}">
                <a16:creationId xmlns:a16="http://schemas.microsoft.com/office/drawing/2014/main" id="{BF38316B-BA90-354E-BA12-A7859D520CD2}"/>
              </a:ext>
            </a:extLst>
          </p:cNvPr>
          <p:cNvSpPr txBox="1"/>
          <p:nvPr/>
        </p:nvSpPr>
        <p:spPr>
          <a:xfrm>
            <a:off x="7391631" y="1864575"/>
            <a:ext cx="770147" cy="415498"/>
          </a:xfrm>
          <a:prstGeom prst="rect">
            <a:avLst/>
          </a:prstGeom>
          <a:noFill/>
        </p:spPr>
        <p:txBody>
          <a:bodyPr wrap="none" rtlCol="0">
            <a:spAutoFit/>
          </a:bodyPr>
          <a:lstStyle/>
          <a:p>
            <a:r>
              <a:rPr kumimoji="1" lang="en-US" altLang="zh-CN" sz="2100" b="1">
                <a:solidFill>
                  <a:srgbClr val="C00000"/>
                </a:solidFill>
                <a:latin typeface="Microsoft YaHei" panose="020B0503020204020204" pitchFamily="34" charset="-122"/>
                <a:ea typeface="Microsoft YaHei" panose="020B0503020204020204" pitchFamily="34" charset="-122"/>
              </a:rPr>
              <a:t>Java</a:t>
            </a:r>
            <a:endParaRPr kumimoji="1" lang="zh-CN" altLang="en-US" sz="2100" b="1">
              <a:solidFill>
                <a:srgbClr val="C00000"/>
              </a:solidFill>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274EFD05-E9C3-6F4D-A313-0131BA093970}"/>
              </a:ext>
            </a:extLst>
          </p:cNvPr>
          <p:cNvSpPr txBox="1"/>
          <p:nvPr/>
        </p:nvSpPr>
        <p:spPr>
          <a:xfrm>
            <a:off x="7391631" y="3031223"/>
            <a:ext cx="1069845" cy="415498"/>
          </a:xfrm>
          <a:prstGeom prst="rect">
            <a:avLst/>
          </a:prstGeom>
          <a:noFill/>
        </p:spPr>
        <p:txBody>
          <a:bodyPr wrap="none" rtlCol="0">
            <a:spAutoFit/>
          </a:bodyPr>
          <a:lstStyle/>
          <a:p>
            <a:r>
              <a:rPr kumimoji="1" lang="en-US" altLang="zh-CN" sz="2100" b="1">
                <a:solidFill>
                  <a:srgbClr val="C00000"/>
                </a:solidFill>
                <a:latin typeface="Microsoft YaHei" panose="020B0503020204020204" pitchFamily="34" charset="-122"/>
                <a:ea typeface="Microsoft YaHei" panose="020B0503020204020204" pitchFamily="34" charset="-122"/>
              </a:rPr>
              <a:t>Native</a:t>
            </a:r>
            <a:endParaRPr kumimoji="1" lang="zh-CN" altLang="en-US" sz="2100" b="1">
              <a:solidFill>
                <a:srgbClr val="C00000"/>
              </a:solidFill>
              <a:latin typeface="Microsoft YaHei" panose="020B0503020204020204" pitchFamily="34" charset="-122"/>
              <a:ea typeface="Microsoft YaHei" panose="020B0503020204020204" pitchFamily="34" charset="-122"/>
            </a:endParaRPr>
          </a:p>
        </p:txBody>
      </p:sp>
      <p:sp>
        <p:nvSpPr>
          <p:cNvPr id="23" name="圆角矩形 22">
            <a:extLst>
              <a:ext uri="{FF2B5EF4-FFF2-40B4-BE49-F238E27FC236}">
                <a16:creationId xmlns:a16="http://schemas.microsoft.com/office/drawing/2014/main" id="{79DC7C37-AC4E-9442-B717-999ECB72C723}"/>
              </a:ext>
            </a:extLst>
          </p:cNvPr>
          <p:cNvSpPr/>
          <p:nvPr/>
        </p:nvSpPr>
        <p:spPr>
          <a:xfrm>
            <a:off x="730697" y="4339458"/>
            <a:ext cx="6479628" cy="4729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/dev/binder</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25" name="下箭头 24">
            <a:extLst>
              <a:ext uri="{FF2B5EF4-FFF2-40B4-BE49-F238E27FC236}">
                <a16:creationId xmlns:a16="http://schemas.microsoft.com/office/drawing/2014/main" id="{287A4C6E-5376-E349-AB21-F33FFE7567E4}"/>
              </a:ext>
            </a:extLst>
          </p:cNvPr>
          <p:cNvSpPr/>
          <p:nvPr/>
        </p:nvSpPr>
        <p:spPr>
          <a:xfrm>
            <a:off x="2303307" y="3706576"/>
            <a:ext cx="189186" cy="58726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7" name="下箭头 26">
            <a:extLst>
              <a:ext uri="{FF2B5EF4-FFF2-40B4-BE49-F238E27FC236}">
                <a16:creationId xmlns:a16="http://schemas.microsoft.com/office/drawing/2014/main" id="{527F14DE-5EB4-F847-B2AC-90C7A43E2DC5}"/>
              </a:ext>
            </a:extLst>
          </p:cNvPr>
          <p:cNvSpPr/>
          <p:nvPr/>
        </p:nvSpPr>
        <p:spPr>
          <a:xfrm rot="10800000">
            <a:off x="5444586" y="3703213"/>
            <a:ext cx="189186" cy="58726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28" name="文本框 27">
            <a:extLst>
              <a:ext uri="{FF2B5EF4-FFF2-40B4-BE49-F238E27FC236}">
                <a16:creationId xmlns:a16="http://schemas.microsoft.com/office/drawing/2014/main" id="{292A8364-90A2-E444-B963-84B6EE528A8D}"/>
              </a:ext>
            </a:extLst>
          </p:cNvPr>
          <p:cNvSpPr txBox="1"/>
          <p:nvPr/>
        </p:nvSpPr>
        <p:spPr>
          <a:xfrm>
            <a:off x="2433372" y="3822867"/>
            <a:ext cx="966931"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transact</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
        <p:nvSpPr>
          <p:cNvPr id="29" name="文本框 28">
            <a:extLst>
              <a:ext uri="{FF2B5EF4-FFF2-40B4-BE49-F238E27FC236}">
                <a16:creationId xmlns:a16="http://schemas.microsoft.com/office/drawing/2014/main" id="{D71E125B-CC57-B640-B01B-7F95F85777B5}"/>
              </a:ext>
            </a:extLst>
          </p:cNvPr>
          <p:cNvSpPr txBox="1"/>
          <p:nvPr/>
        </p:nvSpPr>
        <p:spPr>
          <a:xfrm>
            <a:off x="5562826" y="3822867"/>
            <a:ext cx="1218603"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ontransact</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
        <p:nvSpPr>
          <p:cNvPr id="30" name="下箭头 29">
            <a:extLst>
              <a:ext uri="{FF2B5EF4-FFF2-40B4-BE49-F238E27FC236}">
                <a16:creationId xmlns:a16="http://schemas.microsoft.com/office/drawing/2014/main" id="{EE6B202B-3BFF-CB41-9255-9DB798A7F434}"/>
              </a:ext>
            </a:extLst>
          </p:cNvPr>
          <p:cNvSpPr/>
          <p:nvPr/>
        </p:nvSpPr>
        <p:spPr>
          <a:xfrm>
            <a:off x="2303307" y="1277579"/>
            <a:ext cx="189186" cy="47830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2" name="下箭头 31">
            <a:extLst>
              <a:ext uri="{FF2B5EF4-FFF2-40B4-BE49-F238E27FC236}">
                <a16:creationId xmlns:a16="http://schemas.microsoft.com/office/drawing/2014/main" id="{EF3384B4-D0CC-4C41-840F-D033B57B892D}"/>
              </a:ext>
            </a:extLst>
          </p:cNvPr>
          <p:cNvSpPr/>
          <p:nvPr/>
        </p:nvSpPr>
        <p:spPr>
          <a:xfrm>
            <a:off x="2300907" y="2431294"/>
            <a:ext cx="189186" cy="47830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3" name="下箭头 32">
            <a:extLst>
              <a:ext uri="{FF2B5EF4-FFF2-40B4-BE49-F238E27FC236}">
                <a16:creationId xmlns:a16="http://schemas.microsoft.com/office/drawing/2014/main" id="{0DD86A79-4A14-AE4E-9B04-A5D3EFF42922}"/>
              </a:ext>
            </a:extLst>
          </p:cNvPr>
          <p:cNvSpPr/>
          <p:nvPr/>
        </p:nvSpPr>
        <p:spPr>
          <a:xfrm rot="10800000">
            <a:off x="5444585" y="1277579"/>
            <a:ext cx="189186" cy="47830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35" name="下箭头 34">
            <a:extLst>
              <a:ext uri="{FF2B5EF4-FFF2-40B4-BE49-F238E27FC236}">
                <a16:creationId xmlns:a16="http://schemas.microsoft.com/office/drawing/2014/main" id="{C7F75C16-3BA5-A24C-A90A-C62FF56DE173}"/>
              </a:ext>
            </a:extLst>
          </p:cNvPr>
          <p:cNvSpPr/>
          <p:nvPr/>
        </p:nvSpPr>
        <p:spPr>
          <a:xfrm rot="10800000">
            <a:off x="5444585" y="2431294"/>
            <a:ext cx="189186" cy="47830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Tree>
    <p:extLst>
      <p:ext uri="{BB962C8B-B14F-4D97-AF65-F5344CB8AC3E}">
        <p14:creationId xmlns:p14="http://schemas.microsoft.com/office/powerpoint/2010/main" val="215972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ppt_x"/>
                                          </p:val>
                                        </p:tav>
                                        <p:tav tm="100000">
                                          <p:val>
                                            <p:strVal val="#ppt_x"/>
                                          </p:val>
                                        </p:tav>
                                      </p:tavLst>
                                    </p:anim>
                                    <p:anim calcmode="lin" valueType="num">
                                      <p:cBhvr additive="base">
                                        <p:cTn id="3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dissolve">
                                      <p:cBhvr>
                                        <p:cTn id="67" dur="500"/>
                                        <p:tgtEl>
                                          <p:spTgt spid="30"/>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par>
                          <p:cTn id="72" fill="hold">
                            <p:stCondLst>
                              <p:cond delay="1000"/>
                            </p:stCondLst>
                            <p:childTnLst>
                              <p:par>
                                <p:cTn id="73" presetID="9"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dissolve">
                                      <p:cBhvr>
                                        <p:cTn id="78" dur="500"/>
                                        <p:tgtEl>
                                          <p:spTgt spid="28"/>
                                        </p:tgtEl>
                                      </p:cBhvr>
                                    </p:animEffect>
                                  </p:childTnLst>
                                </p:cTn>
                              </p:par>
                            </p:childTnLst>
                          </p:cTn>
                        </p:par>
                        <p:par>
                          <p:cTn id="79" fill="hold">
                            <p:stCondLst>
                              <p:cond delay="1500"/>
                            </p:stCondLst>
                            <p:childTnLst>
                              <p:par>
                                <p:cTn id="80" presetID="9"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dissolve">
                                      <p:cBhvr>
                                        <p:cTn id="82" dur="500"/>
                                        <p:tgtEl>
                                          <p:spTgt spid="2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dissolve">
                                      <p:cBhvr>
                                        <p:cTn id="85" dur="500"/>
                                        <p:tgtEl>
                                          <p:spTgt spid="29"/>
                                        </p:tgtEl>
                                      </p:cBhvr>
                                    </p:animEffect>
                                  </p:childTnLst>
                                </p:cTn>
                              </p:par>
                            </p:childTnLst>
                          </p:cTn>
                        </p:par>
                        <p:par>
                          <p:cTn id="86" fill="hold">
                            <p:stCondLst>
                              <p:cond delay="2000"/>
                            </p:stCondLst>
                            <p:childTnLst>
                              <p:par>
                                <p:cTn id="87" presetID="9" presetClass="entr" presetSubtype="0" fill="hold" grpId="0"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dissolve">
                                      <p:cBhvr>
                                        <p:cTn id="89" dur="500"/>
                                        <p:tgtEl>
                                          <p:spTgt spid="35"/>
                                        </p:tgtEl>
                                      </p:cBhvr>
                                    </p:animEffect>
                                  </p:childTnLst>
                                </p:cTn>
                              </p:par>
                            </p:childTnLst>
                          </p:cTn>
                        </p:par>
                        <p:par>
                          <p:cTn id="90" fill="hold">
                            <p:stCondLst>
                              <p:cond delay="2500"/>
                            </p:stCondLst>
                            <p:childTnLst>
                              <p:par>
                                <p:cTn id="91" presetID="9" presetClass="entr" presetSubtype="0" fill="hold" grpId="0" nodeType="after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dissolve">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P spid="12" grpId="0" animBg="1"/>
      <p:bldP spid="13" grpId="0" animBg="1"/>
      <p:bldP spid="14" grpId="0" animBg="1"/>
      <p:bldP spid="15" grpId="0" animBg="1"/>
      <p:bldP spid="16" grpId="0" animBg="1"/>
      <p:bldP spid="17" grpId="0" animBg="1"/>
      <p:bldP spid="20" grpId="0"/>
      <p:bldP spid="21" grpId="0"/>
      <p:bldP spid="22" grpId="0"/>
      <p:bldP spid="23" grpId="0" animBg="1"/>
      <p:bldP spid="25" grpId="0" animBg="1"/>
      <p:bldP spid="27" grpId="0" animBg="1"/>
      <p:bldP spid="28" grpId="0"/>
      <p:bldP spid="29" grpId="0"/>
      <p:bldP spid="30" grpId="0" animBg="1"/>
      <p:bldP spid="32" grpId="0" animBg="1"/>
      <p:bldP spid="33"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70775-740F-4A43-BE8C-BA603AA8B905}"/>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注册成为上下文管理者</a:t>
            </a:r>
          </a:p>
        </p:txBody>
      </p:sp>
      <p:sp>
        <p:nvSpPr>
          <p:cNvPr id="4" name="圆角矩形 3">
            <a:extLst>
              <a:ext uri="{FF2B5EF4-FFF2-40B4-BE49-F238E27FC236}">
                <a16:creationId xmlns:a16="http://schemas.microsoft.com/office/drawing/2014/main" id="{5CE6A358-6F40-084E-BD18-0F4717FF734D}"/>
              </a:ext>
            </a:extLst>
          </p:cNvPr>
          <p:cNvSpPr/>
          <p:nvPr/>
        </p:nvSpPr>
        <p:spPr>
          <a:xfrm>
            <a:off x="1299324" y="3832412"/>
            <a:ext cx="6545356" cy="54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/dev/binder</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5" name="圆角矩形 4">
            <a:extLst>
              <a:ext uri="{FF2B5EF4-FFF2-40B4-BE49-F238E27FC236}">
                <a16:creationId xmlns:a16="http://schemas.microsoft.com/office/drawing/2014/main" id="{C40D3939-24CA-AC42-B1D9-56D5B3DE8CD7}"/>
              </a:ext>
            </a:extLst>
          </p:cNvPr>
          <p:cNvSpPr/>
          <p:nvPr/>
        </p:nvSpPr>
        <p:spPr>
          <a:xfrm>
            <a:off x="1299324" y="1603562"/>
            <a:ext cx="6545356" cy="540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ServiceManager</a:t>
            </a:r>
            <a:endParaRPr kumimoji="1" lang="zh-CN" altLang="en-US" sz="1500" b="1">
              <a:latin typeface="Microsoft YaHei" panose="020B0503020204020204" pitchFamily="34" charset="-122"/>
              <a:ea typeface="Microsoft YaHei" panose="020B0503020204020204" pitchFamily="34" charset="-122"/>
            </a:endParaRPr>
          </a:p>
        </p:txBody>
      </p:sp>
      <p:sp>
        <p:nvSpPr>
          <p:cNvPr id="11" name="下箭头 10">
            <a:extLst>
              <a:ext uri="{FF2B5EF4-FFF2-40B4-BE49-F238E27FC236}">
                <a16:creationId xmlns:a16="http://schemas.microsoft.com/office/drawing/2014/main" id="{33FF6841-F52E-DB4F-9B97-61375E105C64}"/>
              </a:ext>
            </a:extLst>
          </p:cNvPr>
          <p:cNvSpPr/>
          <p:nvPr/>
        </p:nvSpPr>
        <p:spPr>
          <a:xfrm>
            <a:off x="4335519" y="2258411"/>
            <a:ext cx="472966" cy="140707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2" name="文本框 11">
            <a:extLst>
              <a:ext uri="{FF2B5EF4-FFF2-40B4-BE49-F238E27FC236}">
                <a16:creationId xmlns:a16="http://schemas.microsoft.com/office/drawing/2014/main" id="{EA31583B-B36E-2841-9FBD-85B0A512B1D9}"/>
              </a:ext>
            </a:extLst>
          </p:cNvPr>
          <p:cNvSpPr txBox="1"/>
          <p:nvPr/>
        </p:nvSpPr>
        <p:spPr>
          <a:xfrm>
            <a:off x="4670536" y="2811906"/>
            <a:ext cx="3403817"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ioctl(</a:t>
            </a:r>
            <a:r>
              <a:rPr lang="en-US" altLang="zh-CN" sz="1500">
                <a:solidFill>
                  <a:srgbClr val="C00000"/>
                </a:solidFill>
                <a:latin typeface="Microsoft YaHei" panose="020B0503020204020204" pitchFamily="34" charset="-122"/>
                <a:ea typeface="Microsoft YaHei" panose="020B0503020204020204" pitchFamily="34" charset="-122"/>
              </a:rPr>
              <a:t>BINDER_SET_CONTEXT_MGR</a:t>
            </a:r>
            <a:r>
              <a:rPr kumimoji="1" lang="en-US" altLang="zh-CN" sz="1500" b="1">
                <a:solidFill>
                  <a:srgbClr val="C00000"/>
                </a:solidFill>
                <a:latin typeface="Microsoft YaHei" panose="020B0503020204020204" pitchFamily="34" charset="-122"/>
                <a:ea typeface="Microsoft YaHei" panose="020B0503020204020204" pitchFamily="34" charset="-122"/>
              </a:rPr>
              <a:t>)</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062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dissolve">
                                      <p:cBhvr>
                                        <p:cTn id="16" dur="500"/>
                                        <p:tgtEl>
                                          <p:spTgt spid="12"/>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06288-CA15-DB41-B946-E11682752747}"/>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进入</a:t>
            </a:r>
            <a:r>
              <a:rPr kumimoji="1" lang="en-US" altLang="zh-CN" sz="2400" b="1">
                <a:solidFill>
                  <a:srgbClr val="C00000"/>
                </a:solidFill>
                <a:latin typeface="Microsoft YaHei" panose="020B0503020204020204" pitchFamily="34" charset="-122"/>
                <a:ea typeface="Microsoft YaHei" panose="020B0503020204020204" pitchFamily="34" charset="-122"/>
              </a:rPr>
              <a:t>binder</a:t>
            </a:r>
            <a:r>
              <a:rPr kumimoji="1" lang="zh-CN" altLang="en-US" sz="2400" b="1">
                <a:solidFill>
                  <a:srgbClr val="C00000"/>
                </a:solidFill>
                <a:latin typeface="Microsoft YaHei" panose="020B0503020204020204" pitchFamily="34" charset="-122"/>
                <a:ea typeface="Microsoft YaHei" panose="020B0503020204020204" pitchFamily="34" charset="-122"/>
              </a:rPr>
              <a:t> </a:t>
            </a:r>
            <a:r>
              <a:rPr kumimoji="1" lang="en-US" altLang="zh-CN" sz="2400" b="1">
                <a:solidFill>
                  <a:srgbClr val="C00000"/>
                </a:solidFill>
                <a:latin typeface="Microsoft YaHei" panose="020B0503020204020204" pitchFamily="34" charset="-122"/>
                <a:ea typeface="Microsoft YaHei" panose="020B0503020204020204" pitchFamily="34" charset="-122"/>
              </a:rPr>
              <a:t>loop</a:t>
            </a:r>
            <a:endParaRPr kumimoji="1" lang="zh-CN" altLang="en-US" sz="2400" b="1">
              <a:solidFill>
                <a:srgbClr val="C00000"/>
              </a:solidFill>
              <a:latin typeface="Microsoft YaHei" panose="020B0503020204020204" pitchFamily="34" charset="-122"/>
              <a:ea typeface="Microsoft YaHei" panose="020B0503020204020204" pitchFamily="34" charset="-122"/>
            </a:endParaRPr>
          </a:p>
        </p:txBody>
      </p:sp>
      <p:sp>
        <p:nvSpPr>
          <p:cNvPr id="4" name="圆角矩形 3">
            <a:extLst>
              <a:ext uri="{FF2B5EF4-FFF2-40B4-BE49-F238E27FC236}">
                <a16:creationId xmlns:a16="http://schemas.microsoft.com/office/drawing/2014/main" id="{1EE38A4F-D5D3-954F-BE6A-0AE3CDDF1B60}"/>
              </a:ext>
            </a:extLst>
          </p:cNvPr>
          <p:cNvSpPr/>
          <p:nvPr/>
        </p:nvSpPr>
        <p:spPr>
          <a:xfrm>
            <a:off x="2715612" y="1253353"/>
            <a:ext cx="3712780" cy="4138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注册</a:t>
            </a:r>
            <a:r>
              <a:rPr kumimoji="1" lang="en-US" altLang="zh-CN" sz="1500" b="1">
                <a:solidFill>
                  <a:schemeClr val="bg1"/>
                </a:solidFill>
                <a:latin typeface="Microsoft YaHei" panose="020B0503020204020204" pitchFamily="34" charset="-122"/>
                <a:ea typeface="Microsoft YaHei" panose="020B0503020204020204" pitchFamily="34" charset="-122"/>
              </a:rPr>
              <a:t>Binder</a:t>
            </a:r>
            <a:r>
              <a:rPr kumimoji="1" lang="zh-CN" altLang="en-US" sz="1500" b="1">
                <a:solidFill>
                  <a:schemeClr val="bg1"/>
                </a:solidFill>
                <a:latin typeface="Microsoft YaHei" panose="020B0503020204020204" pitchFamily="34" charset="-122"/>
                <a:ea typeface="Microsoft YaHei" panose="020B0503020204020204" pitchFamily="34" charset="-122"/>
              </a:rPr>
              <a:t>线程</a:t>
            </a:r>
          </a:p>
        </p:txBody>
      </p:sp>
      <p:sp>
        <p:nvSpPr>
          <p:cNvPr id="5" name="圆角矩形 4">
            <a:extLst>
              <a:ext uri="{FF2B5EF4-FFF2-40B4-BE49-F238E27FC236}">
                <a16:creationId xmlns:a16="http://schemas.microsoft.com/office/drawing/2014/main" id="{E7291141-463F-FB4C-A6F4-85332B0245BF}"/>
              </a:ext>
            </a:extLst>
          </p:cNvPr>
          <p:cNvSpPr/>
          <p:nvPr/>
        </p:nvSpPr>
        <p:spPr>
          <a:xfrm>
            <a:off x="2715609" y="2645650"/>
            <a:ext cx="3712780" cy="4138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阻塞读</a:t>
            </a:r>
            <a:r>
              <a:rPr kumimoji="1" lang="en-US" altLang="zh-CN" sz="1500" b="1">
                <a:solidFill>
                  <a:schemeClr val="bg1"/>
                </a:solidFill>
                <a:latin typeface="Microsoft YaHei" panose="020B0503020204020204" pitchFamily="34" charset="-122"/>
                <a:ea typeface="Microsoft YaHei" panose="020B0503020204020204" pitchFamily="34" charset="-122"/>
              </a:rPr>
              <a:t>binder</a:t>
            </a:r>
            <a:r>
              <a:rPr kumimoji="1" lang="zh-CN" altLang="en-US" sz="1500" b="1">
                <a:solidFill>
                  <a:schemeClr val="bg1"/>
                </a:solidFill>
                <a:latin typeface="Microsoft YaHei" panose="020B0503020204020204" pitchFamily="34" charset="-122"/>
                <a:ea typeface="Microsoft YaHei" panose="020B0503020204020204" pitchFamily="34" charset="-122"/>
              </a:rPr>
              <a:t>消息</a:t>
            </a:r>
          </a:p>
        </p:txBody>
      </p:sp>
      <p:sp>
        <p:nvSpPr>
          <p:cNvPr id="7" name="圆角矩形 6">
            <a:extLst>
              <a:ext uri="{FF2B5EF4-FFF2-40B4-BE49-F238E27FC236}">
                <a16:creationId xmlns:a16="http://schemas.microsoft.com/office/drawing/2014/main" id="{B5A05843-63EC-E343-BBBD-3EAC6CE1A9F8}"/>
              </a:ext>
            </a:extLst>
          </p:cNvPr>
          <p:cNvSpPr/>
          <p:nvPr/>
        </p:nvSpPr>
        <p:spPr>
          <a:xfrm>
            <a:off x="2715609" y="3789288"/>
            <a:ext cx="3712780" cy="4138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处理</a:t>
            </a:r>
            <a:r>
              <a:rPr kumimoji="1" lang="en-US" altLang="zh-CN" sz="1500" b="1">
                <a:solidFill>
                  <a:schemeClr val="bg1"/>
                </a:solidFill>
                <a:latin typeface="Microsoft YaHei" panose="020B0503020204020204" pitchFamily="34" charset="-122"/>
                <a:ea typeface="Microsoft YaHei" panose="020B0503020204020204" pitchFamily="34" charset="-122"/>
              </a:rPr>
              <a:t>binder</a:t>
            </a:r>
            <a:r>
              <a:rPr kumimoji="1" lang="zh-CN" altLang="en-US" sz="1500" b="1">
                <a:solidFill>
                  <a:schemeClr val="bg1"/>
                </a:solidFill>
                <a:latin typeface="Microsoft YaHei" panose="020B0503020204020204" pitchFamily="34" charset="-122"/>
                <a:ea typeface="Microsoft YaHei" panose="020B0503020204020204" pitchFamily="34" charset="-122"/>
              </a:rPr>
              <a:t>消息，发送</a:t>
            </a:r>
            <a:r>
              <a:rPr kumimoji="1" lang="en-US" altLang="zh-CN" sz="1500" b="1">
                <a:solidFill>
                  <a:schemeClr val="bg1"/>
                </a:solidFill>
                <a:latin typeface="Microsoft YaHei" panose="020B0503020204020204" pitchFamily="34" charset="-122"/>
                <a:ea typeface="Microsoft YaHei" panose="020B0503020204020204" pitchFamily="34" charset="-122"/>
              </a:rPr>
              <a:t>reply</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cxnSp>
        <p:nvCxnSpPr>
          <p:cNvPr id="11" name="直线箭头连接符 10">
            <a:extLst>
              <a:ext uri="{FF2B5EF4-FFF2-40B4-BE49-F238E27FC236}">
                <a16:creationId xmlns:a16="http://schemas.microsoft.com/office/drawing/2014/main" id="{F39C3F7D-14A9-D54E-A8D6-FCD156965066}"/>
              </a:ext>
            </a:extLst>
          </p:cNvPr>
          <p:cNvCxnSpPr>
            <a:cxnSpLocks/>
            <a:stCxn id="4" idx="2"/>
          </p:cNvCxnSpPr>
          <p:nvPr/>
        </p:nvCxnSpPr>
        <p:spPr>
          <a:xfrm flipH="1">
            <a:off x="4571999" y="1667197"/>
            <a:ext cx="3" cy="978452"/>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B05CE397-3380-8E48-96F4-EF1A9548B589}"/>
              </a:ext>
            </a:extLst>
          </p:cNvPr>
          <p:cNvCxnSpPr>
            <a:cxnSpLocks/>
            <a:stCxn id="5" idx="2"/>
          </p:cNvCxnSpPr>
          <p:nvPr/>
        </p:nvCxnSpPr>
        <p:spPr>
          <a:xfrm>
            <a:off x="4571999" y="3059494"/>
            <a:ext cx="0" cy="732578"/>
          </a:xfrm>
          <a:prstGeom prst="straightConnector1">
            <a:avLst/>
          </a:prstGeom>
          <a:ln w="317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C7D2BA35-FC56-7A4F-82B3-6B0F7C297FE1}"/>
              </a:ext>
            </a:extLst>
          </p:cNvPr>
          <p:cNvCxnSpPr>
            <a:cxnSpLocks/>
            <a:stCxn id="7" idx="2"/>
          </p:cNvCxnSpPr>
          <p:nvPr/>
        </p:nvCxnSpPr>
        <p:spPr>
          <a:xfrm>
            <a:off x="4571999" y="4203131"/>
            <a:ext cx="0" cy="674430"/>
          </a:xfrm>
          <a:prstGeom prst="straightConnector1">
            <a:avLst/>
          </a:prstGeom>
          <a:ln w="317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3C0363D8-E294-5044-BF37-31D47040FD7A}"/>
              </a:ext>
            </a:extLst>
          </p:cNvPr>
          <p:cNvCxnSpPr/>
          <p:nvPr/>
        </p:nvCxnSpPr>
        <p:spPr>
          <a:xfrm>
            <a:off x="4571998" y="4869337"/>
            <a:ext cx="2706626"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063622AD-AEA9-D545-B28E-8FB4FD599BEC}"/>
              </a:ext>
            </a:extLst>
          </p:cNvPr>
          <p:cNvCxnSpPr>
            <a:cxnSpLocks/>
          </p:cNvCxnSpPr>
          <p:nvPr/>
        </p:nvCxnSpPr>
        <p:spPr>
          <a:xfrm flipV="1">
            <a:off x="7278624" y="2039876"/>
            <a:ext cx="0" cy="28376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B93E4F19-1AE5-5246-AEC1-D0CD0A25F2DA}"/>
              </a:ext>
            </a:extLst>
          </p:cNvPr>
          <p:cNvCxnSpPr>
            <a:cxnSpLocks/>
          </p:cNvCxnSpPr>
          <p:nvPr/>
        </p:nvCxnSpPr>
        <p:spPr>
          <a:xfrm flipH="1">
            <a:off x="4571998" y="2039874"/>
            <a:ext cx="2706626"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50AD9B8C-BBCA-B942-A663-3850A144C422}"/>
              </a:ext>
            </a:extLst>
          </p:cNvPr>
          <p:cNvSpPr txBox="1"/>
          <p:nvPr/>
        </p:nvSpPr>
        <p:spPr>
          <a:xfrm>
            <a:off x="7291138" y="3248527"/>
            <a:ext cx="1343638"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binder_loop</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5292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dissolve">
                                      <p:cBhvr>
                                        <p:cTn id="33" dur="500"/>
                                        <p:tgtEl>
                                          <p:spTgt spid="13"/>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childTnLst>
                          </p:cTn>
                        </p:par>
                        <p:par>
                          <p:cTn id="38" fill="hold">
                            <p:stCondLst>
                              <p:cond delay="1000"/>
                            </p:stCondLst>
                            <p:childTnLst>
                              <p:par>
                                <p:cTn id="39" presetID="9" presetClass="entr" presetSubtype="0" fill="hold"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childTnLst>
                          </p:cTn>
                        </p:par>
                        <p:par>
                          <p:cTn id="42" fill="hold">
                            <p:stCondLst>
                              <p:cond delay="1500"/>
                            </p:stCondLst>
                            <p:childTnLst>
                              <p:par>
                                <p:cTn id="43" presetID="9"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dissolve">
                                      <p:cBhvr>
                                        <p:cTn id="45" dur="500"/>
                                        <p:tgtEl>
                                          <p:spTgt spid="27"/>
                                        </p:tgtEl>
                                      </p:cBhvr>
                                    </p:animEffect>
                                  </p:childTnLst>
                                </p:cTn>
                              </p:par>
                            </p:childTnLst>
                          </p:cTn>
                        </p:par>
                        <p:par>
                          <p:cTn id="46" fill="hold">
                            <p:stCondLst>
                              <p:cond delay="2000"/>
                            </p:stCondLst>
                            <p:childTnLst>
                              <p:par>
                                <p:cTn id="47" presetID="9" presetClass="entr" presetSubtype="0" fill="hold" nodeType="after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animEffect transition="in" filter="dissolve">
                                      <p:cBhvr>
                                        <p:cTn id="49"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AF63A-184C-FA4D-A414-253384FC3111}"/>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模拟面试</a:t>
            </a:r>
          </a:p>
        </p:txBody>
      </p:sp>
      <p:sp>
        <p:nvSpPr>
          <p:cNvPr id="3" name="内容占位符 2">
            <a:extLst>
              <a:ext uri="{FF2B5EF4-FFF2-40B4-BE49-F238E27FC236}">
                <a16:creationId xmlns:a16="http://schemas.microsoft.com/office/drawing/2014/main" id="{E28FFF80-0D7A-9949-AC8C-C4A5C9C01E55}"/>
              </a:ext>
            </a:extLst>
          </p:cNvPr>
          <p:cNvSpPr>
            <a:spLocks noGrp="1"/>
          </p:cNvSpPr>
          <p:nvPr>
            <p:ph idx="1"/>
          </p:nvPr>
        </p:nvSpPr>
        <p:spPr>
          <a:xfrm>
            <a:off x="628650" y="1369220"/>
            <a:ext cx="7886700" cy="363329"/>
          </a:xfrm>
        </p:spPr>
        <p:txBody>
          <a:bodyPr>
            <a:normAutofit lnSpcReduction="10000"/>
          </a:bodyPr>
          <a:lstStyle/>
          <a:p>
            <a:pPr>
              <a:buClr>
                <a:srgbClr val="C00000"/>
              </a:buClr>
              <a:buFont typeface="Wingdings" pitchFamily="2" charset="2"/>
              <a:buChar char="l"/>
            </a:pPr>
            <a:r>
              <a:rPr kumimoji="1" lang="zh-CN" altLang="en-US"/>
              <a:t> </a:t>
            </a:r>
            <a:r>
              <a:rPr kumimoji="1" lang="en-US" altLang="zh-CN"/>
              <a:t>ServiceManager</a:t>
            </a:r>
            <a:r>
              <a:rPr kumimoji="1" lang="zh-CN" altLang="en-US"/>
              <a:t>的作用是什么？</a:t>
            </a:r>
          </a:p>
        </p:txBody>
      </p:sp>
      <p:sp>
        <p:nvSpPr>
          <p:cNvPr id="5" name="圆角矩形 4">
            <a:extLst>
              <a:ext uri="{FF2B5EF4-FFF2-40B4-BE49-F238E27FC236}">
                <a16:creationId xmlns:a16="http://schemas.microsoft.com/office/drawing/2014/main" id="{60DEBE60-D703-224F-8895-63E62D67A631}"/>
              </a:ext>
            </a:extLst>
          </p:cNvPr>
          <p:cNvSpPr/>
          <p:nvPr/>
        </p:nvSpPr>
        <p:spPr>
          <a:xfrm>
            <a:off x="1010653" y="2033339"/>
            <a:ext cx="7279106" cy="13475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800" b="1">
                <a:latin typeface="Microsoft YaHei" panose="020B0503020204020204" pitchFamily="34" charset="-122"/>
                <a:ea typeface="Microsoft YaHei" panose="020B0503020204020204" pitchFamily="34" charset="-122"/>
              </a:rPr>
              <a:t>系统服务在启动的时候给自己的</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句柄注册到</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中，之后应用程序可以从</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中通过名称查询到系统服务的</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句柄，然后就可以</a:t>
            </a:r>
            <a:r>
              <a:rPr kumimoji="1" lang="en-US" altLang="zh-CN" sz="1800" b="1">
                <a:latin typeface="Microsoft YaHei" panose="020B0503020204020204" pitchFamily="34" charset="-122"/>
                <a:ea typeface="Microsoft YaHei" panose="020B0503020204020204" pitchFamily="34" charset="-122"/>
              </a:rPr>
              <a:t>IPC</a:t>
            </a:r>
            <a:r>
              <a:rPr kumimoji="1" lang="zh-CN" altLang="en-US" sz="1800" b="1">
                <a:latin typeface="Microsoft YaHei" panose="020B0503020204020204" pitchFamily="34" charset="-122"/>
                <a:ea typeface="Microsoft YaHei" panose="020B0503020204020204" pitchFamily="34" charset="-122"/>
              </a:rPr>
              <a:t>调用系统服务了。</a:t>
            </a:r>
          </a:p>
        </p:txBody>
      </p:sp>
    </p:spTree>
    <p:extLst>
      <p:ext uri="{BB962C8B-B14F-4D97-AF65-F5344CB8AC3E}">
        <p14:creationId xmlns:p14="http://schemas.microsoft.com/office/powerpoint/2010/main" val="209631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AF63A-184C-FA4D-A414-253384FC3111}"/>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模拟面试</a:t>
            </a:r>
          </a:p>
        </p:txBody>
      </p:sp>
      <p:sp>
        <p:nvSpPr>
          <p:cNvPr id="3" name="内容占位符 2">
            <a:extLst>
              <a:ext uri="{FF2B5EF4-FFF2-40B4-BE49-F238E27FC236}">
                <a16:creationId xmlns:a16="http://schemas.microsoft.com/office/drawing/2014/main" id="{E28FFF80-0D7A-9949-AC8C-C4A5C9C01E55}"/>
              </a:ext>
            </a:extLst>
          </p:cNvPr>
          <p:cNvSpPr>
            <a:spLocks noGrp="1"/>
          </p:cNvSpPr>
          <p:nvPr>
            <p:ph idx="1"/>
          </p:nvPr>
        </p:nvSpPr>
        <p:spPr>
          <a:xfrm>
            <a:off x="628650" y="1369220"/>
            <a:ext cx="7886700" cy="363329"/>
          </a:xfrm>
        </p:spPr>
        <p:txBody>
          <a:bodyPr>
            <a:normAutofit lnSpcReduction="10000"/>
          </a:bodyPr>
          <a:lstStyle/>
          <a:p>
            <a:pPr>
              <a:buClr>
                <a:srgbClr val="C00000"/>
              </a:buClr>
              <a:buFont typeface="Wingdings" pitchFamily="2" charset="2"/>
              <a:buChar char="l"/>
            </a:pPr>
            <a:r>
              <a:rPr kumimoji="1" lang="zh-CN" altLang="en-US"/>
              <a:t> </a:t>
            </a:r>
            <a:r>
              <a:rPr kumimoji="1" lang="en-US" altLang="zh-CN"/>
              <a:t>ServiceManager</a:t>
            </a:r>
            <a:r>
              <a:rPr kumimoji="1" lang="zh-CN" altLang="en-US"/>
              <a:t>的启动流程？</a:t>
            </a:r>
          </a:p>
        </p:txBody>
      </p:sp>
      <p:sp>
        <p:nvSpPr>
          <p:cNvPr id="5" name="圆角矩形 4">
            <a:extLst>
              <a:ext uri="{FF2B5EF4-FFF2-40B4-BE49-F238E27FC236}">
                <a16:creationId xmlns:a16="http://schemas.microsoft.com/office/drawing/2014/main" id="{60DEBE60-D703-224F-8895-63E62D67A631}"/>
              </a:ext>
            </a:extLst>
          </p:cNvPr>
          <p:cNvSpPr/>
          <p:nvPr/>
        </p:nvSpPr>
        <p:spPr>
          <a:xfrm>
            <a:off x="1010653" y="2033339"/>
            <a:ext cx="7279106" cy="1600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800" b="1">
                <a:latin typeface="Microsoft YaHei" panose="020B0503020204020204" pitchFamily="34" charset="-122"/>
                <a:ea typeface="Microsoft YaHei" panose="020B0503020204020204" pitchFamily="34" charset="-122"/>
              </a:rPr>
              <a:t>系统启动时由</a:t>
            </a:r>
            <a:r>
              <a:rPr kumimoji="1" lang="en-US" altLang="zh-CN" sz="1800" b="1">
                <a:latin typeface="Microsoft YaHei" panose="020B0503020204020204" pitchFamily="34" charset="-122"/>
                <a:ea typeface="Microsoft YaHei" panose="020B0503020204020204" pitchFamily="34" charset="-122"/>
              </a:rPr>
              <a:t>init</a:t>
            </a:r>
            <a:r>
              <a:rPr kumimoji="1" lang="zh-CN" altLang="en-US" sz="1800" b="1">
                <a:latin typeface="Microsoft YaHei" panose="020B0503020204020204" pitchFamily="34" charset="-122"/>
                <a:ea typeface="Microsoft YaHei" panose="020B0503020204020204" pitchFamily="34" charset="-122"/>
              </a:rPr>
              <a:t>进程通过</a:t>
            </a:r>
            <a:r>
              <a:rPr kumimoji="1" lang="en-US" altLang="zh-CN" sz="1800" b="1">
                <a:latin typeface="Microsoft YaHei" panose="020B0503020204020204" pitchFamily="34" charset="-122"/>
                <a:ea typeface="Microsoft YaHei" panose="020B0503020204020204" pitchFamily="34" charset="-122"/>
              </a:rPr>
              <a:t>fork+execve</a:t>
            </a:r>
            <a:r>
              <a:rPr kumimoji="1" lang="zh-CN" altLang="en-US" sz="1800" b="1">
                <a:latin typeface="Microsoft YaHei" panose="020B0503020204020204" pitchFamily="34" charset="-122"/>
                <a:ea typeface="Microsoft YaHei" panose="020B0503020204020204" pitchFamily="34" charset="-122"/>
              </a:rPr>
              <a:t>创建了</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进程，之后打开</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驱动，通过</a:t>
            </a:r>
            <a:r>
              <a:rPr kumimoji="1" lang="en-US" altLang="zh-CN" sz="1800" b="1">
                <a:latin typeface="Microsoft YaHei" panose="020B0503020204020204" pitchFamily="34" charset="-122"/>
                <a:ea typeface="Microsoft YaHei" panose="020B0503020204020204" pitchFamily="34" charset="-122"/>
              </a:rPr>
              <a:t>mmap</a:t>
            </a:r>
            <a:r>
              <a:rPr kumimoji="1" lang="zh-CN" altLang="en-US" sz="1800" b="1">
                <a:latin typeface="Microsoft YaHei" panose="020B0503020204020204" pitchFamily="34" charset="-122"/>
                <a:ea typeface="Microsoft YaHei" panose="020B0503020204020204" pitchFamily="34" charset="-122"/>
              </a:rPr>
              <a:t>创建缓冲区，向</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驱动注册成为上下文管理者，然后注册</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线程，进入</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 </a:t>
            </a:r>
            <a:r>
              <a:rPr kumimoji="1" lang="en-US" altLang="zh-CN" sz="1800" b="1">
                <a:latin typeface="Microsoft YaHei" panose="020B0503020204020204" pitchFamily="34" charset="-122"/>
                <a:ea typeface="Microsoft YaHei" panose="020B0503020204020204" pitchFamily="34" charset="-122"/>
              </a:rPr>
              <a:t>loop</a:t>
            </a:r>
            <a:r>
              <a:rPr kumimoji="1" lang="zh-CN" altLang="en-US" sz="1800" b="1">
                <a:latin typeface="Microsoft YaHei" panose="020B0503020204020204" pitchFamily="34" charset="-122"/>
                <a:ea typeface="Microsoft YaHei" panose="020B0503020204020204" pitchFamily="34" charset="-122"/>
              </a:rPr>
              <a:t>循环，等待处理</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请求。</a:t>
            </a:r>
          </a:p>
        </p:txBody>
      </p:sp>
    </p:spTree>
    <p:extLst>
      <p:ext uri="{BB962C8B-B14F-4D97-AF65-F5344CB8AC3E}">
        <p14:creationId xmlns:p14="http://schemas.microsoft.com/office/powerpoint/2010/main" val="191170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AF63A-184C-FA4D-A414-253384FC3111}"/>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模拟面试</a:t>
            </a:r>
          </a:p>
        </p:txBody>
      </p:sp>
      <p:sp>
        <p:nvSpPr>
          <p:cNvPr id="3" name="内容占位符 2">
            <a:extLst>
              <a:ext uri="{FF2B5EF4-FFF2-40B4-BE49-F238E27FC236}">
                <a16:creationId xmlns:a16="http://schemas.microsoft.com/office/drawing/2014/main" id="{E28FFF80-0D7A-9949-AC8C-C4A5C9C01E55}"/>
              </a:ext>
            </a:extLst>
          </p:cNvPr>
          <p:cNvSpPr>
            <a:spLocks noGrp="1"/>
          </p:cNvSpPr>
          <p:nvPr>
            <p:ph idx="1"/>
          </p:nvPr>
        </p:nvSpPr>
        <p:spPr>
          <a:xfrm>
            <a:off x="628650" y="1369220"/>
            <a:ext cx="7886700" cy="363329"/>
          </a:xfrm>
        </p:spPr>
        <p:txBody>
          <a:bodyPr>
            <a:normAutofit lnSpcReduction="10000"/>
          </a:bodyPr>
          <a:lstStyle/>
          <a:p>
            <a:pPr>
              <a:buClr>
                <a:srgbClr val="C00000"/>
              </a:buClr>
              <a:buFont typeface="Wingdings" pitchFamily="2" charset="2"/>
              <a:buChar char="l"/>
            </a:pPr>
            <a:r>
              <a:rPr kumimoji="1" lang="zh-CN" altLang="en-US"/>
              <a:t> 系统服务注册到</a:t>
            </a:r>
            <a:r>
              <a:rPr kumimoji="1" lang="en-US" altLang="zh-CN"/>
              <a:t>ServiceManager</a:t>
            </a:r>
            <a:r>
              <a:rPr kumimoji="1" lang="zh-CN" altLang="en-US"/>
              <a:t>的流程？</a:t>
            </a:r>
          </a:p>
        </p:txBody>
      </p:sp>
      <p:sp>
        <p:nvSpPr>
          <p:cNvPr id="5" name="圆角矩形 4">
            <a:extLst>
              <a:ext uri="{FF2B5EF4-FFF2-40B4-BE49-F238E27FC236}">
                <a16:creationId xmlns:a16="http://schemas.microsoft.com/office/drawing/2014/main" id="{60DEBE60-D703-224F-8895-63E62D67A631}"/>
              </a:ext>
            </a:extLst>
          </p:cNvPr>
          <p:cNvSpPr/>
          <p:nvPr/>
        </p:nvSpPr>
        <p:spPr>
          <a:xfrm>
            <a:off x="1010653" y="2033339"/>
            <a:ext cx="7279106" cy="1600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800" b="1">
                <a:latin typeface="Microsoft YaHei" panose="020B0503020204020204" pitchFamily="34" charset="-122"/>
                <a:ea typeface="Microsoft YaHei" panose="020B0503020204020204" pitchFamily="34" charset="-122"/>
              </a:rPr>
              <a:t>要跟</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通信，首先要打开</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驱动，注册</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线程，通过</a:t>
            </a:r>
            <a:r>
              <a:rPr kumimoji="1" lang="en-US" altLang="zh-CN" sz="1800" b="1">
                <a:latin typeface="Microsoft YaHei" panose="020B0503020204020204" pitchFamily="34" charset="-122"/>
                <a:ea typeface="Microsoft YaHei" panose="020B0503020204020204" pitchFamily="34" charset="-122"/>
              </a:rPr>
              <a:t>0</a:t>
            </a:r>
            <a:r>
              <a:rPr kumimoji="1" lang="zh-CN" altLang="en-US" sz="1800" b="1">
                <a:latin typeface="Microsoft YaHei" panose="020B0503020204020204" pitchFamily="34" charset="-122"/>
                <a:ea typeface="Microsoft YaHei" panose="020B0503020204020204" pitchFamily="34" charset="-122"/>
              </a:rPr>
              <a:t>号</a:t>
            </a:r>
            <a:r>
              <a:rPr kumimoji="1" lang="en-US" altLang="zh-CN" sz="1800" b="1">
                <a:latin typeface="Microsoft YaHei" panose="020B0503020204020204" pitchFamily="34" charset="-122"/>
                <a:ea typeface="Microsoft YaHei" panose="020B0503020204020204" pitchFamily="34" charset="-122"/>
              </a:rPr>
              <a:t>handle</a:t>
            </a:r>
            <a:r>
              <a:rPr kumimoji="1" lang="zh-CN" altLang="en-US" sz="1800" b="1">
                <a:latin typeface="Microsoft YaHei" panose="020B0503020204020204" pitchFamily="34" charset="-122"/>
                <a:ea typeface="Microsoft YaHei" panose="020B0503020204020204" pitchFamily="34" charset="-122"/>
              </a:rPr>
              <a:t>获得</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的</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句柄，调用其</a:t>
            </a:r>
            <a:r>
              <a:rPr kumimoji="1" lang="en-US" altLang="zh-CN" sz="1800" b="1">
                <a:latin typeface="Microsoft YaHei" panose="020B0503020204020204" pitchFamily="34" charset="-122"/>
                <a:ea typeface="Microsoft YaHei" panose="020B0503020204020204" pitchFamily="34" charset="-122"/>
              </a:rPr>
              <a:t>addService</a:t>
            </a:r>
            <a:r>
              <a:rPr kumimoji="1" lang="zh-CN" altLang="en-US" sz="1800" b="1">
                <a:latin typeface="Microsoft YaHei" panose="020B0503020204020204" pitchFamily="34" charset="-122"/>
                <a:ea typeface="Microsoft YaHei" panose="020B0503020204020204" pitchFamily="34" charset="-122"/>
              </a:rPr>
              <a:t>，将自身服务的</a:t>
            </a:r>
            <a:r>
              <a:rPr kumimoji="1" lang="en-US" altLang="zh-CN" sz="1800" b="1">
                <a:latin typeface="Microsoft YaHei" panose="020B0503020204020204" pitchFamily="34" charset="-122"/>
                <a:ea typeface="Microsoft YaHei" panose="020B0503020204020204" pitchFamily="34" charset="-122"/>
              </a:rPr>
              <a:t>binder</a:t>
            </a:r>
            <a:r>
              <a:rPr kumimoji="1" lang="zh-CN" altLang="en-US" sz="1800" b="1">
                <a:latin typeface="Microsoft YaHei" panose="020B0503020204020204" pitchFamily="34" charset="-122"/>
                <a:ea typeface="Microsoft YaHei" panose="020B0503020204020204" pitchFamily="34" charset="-122"/>
              </a:rPr>
              <a:t>句柄注册到</a:t>
            </a:r>
            <a:r>
              <a:rPr kumimoji="1" lang="en-US" altLang="zh-CN" sz="1800" b="1">
                <a:latin typeface="Microsoft YaHei" panose="020B0503020204020204" pitchFamily="34" charset="-122"/>
                <a:ea typeface="Microsoft YaHei" panose="020B0503020204020204" pitchFamily="34" charset="-122"/>
              </a:rPr>
              <a:t>ServiceManager</a:t>
            </a:r>
            <a:r>
              <a:rPr kumimoji="1" lang="zh-CN" altLang="en-US" sz="1800" b="1">
                <a:latin typeface="Microsoft YaHei" panose="020B0503020204020204" pitchFamily="34" charset="-122"/>
                <a:ea typeface="Microsoft YaHei" panose="020B0503020204020204" pitchFamily="34" charset="-122"/>
              </a:rPr>
              <a:t>中。</a:t>
            </a:r>
          </a:p>
        </p:txBody>
      </p:sp>
    </p:spTree>
    <p:extLst>
      <p:ext uri="{BB962C8B-B14F-4D97-AF65-F5344CB8AC3E}">
        <p14:creationId xmlns:p14="http://schemas.microsoft.com/office/powerpoint/2010/main" val="340774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40450"/>
            <a:ext cx="7886700" cy="540000"/>
          </a:xfrm>
        </p:spPr>
        <p:txBody>
          <a:bodyPr>
            <a:noAutofit/>
          </a:bodyPr>
          <a:lstStyle/>
          <a:p>
            <a:pPr algn="ctr"/>
            <a:r>
              <a:rPr kumimoji="1" lang="en-US" altLang="zh-CN" sz="2400" b="1" dirty="0">
                <a:solidFill>
                  <a:srgbClr val="C00000"/>
                </a:solidFill>
                <a:latin typeface="微软雅黑" panose="020B0503020204020204" pitchFamily="34" charset="-122"/>
                <a:ea typeface="微软雅黑" panose="020B0503020204020204" pitchFamily="34" charset="-122"/>
                <a:sym typeface="+mn-ea"/>
              </a:rPr>
              <a:t>ServiceManager</a:t>
            </a:r>
            <a:r>
              <a:rPr kumimoji="1" lang="zh-CN" altLang="en-US" sz="2400" b="1">
                <a:solidFill>
                  <a:srgbClr val="C00000"/>
                </a:solidFill>
                <a:latin typeface="微软雅黑" panose="020B0503020204020204" pitchFamily="34" charset="-122"/>
                <a:ea typeface="微软雅黑" panose="020B0503020204020204" pitchFamily="34" charset="-122"/>
                <a:sym typeface="+mn-ea"/>
              </a:rPr>
              <a:t>的启动</a:t>
            </a:r>
            <a:r>
              <a:rPr kumimoji="1" lang="zh-CN" altLang="en-US" sz="2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相关面试问题</a:t>
            </a:r>
          </a:p>
        </p:txBody>
      </p:sp>
      <p:sp>
        <p:nvSpPr>
          <p:cNvPr id="8" name="文本框 7"/>
          <p:cNvSpPr txBox="1"/>
          <p:nvPr/>
        </p:nvSpPr>
        <p:spPr>
          <a:xfrm>
            <a:off x="1241054" y="1511654"/>
            <a:ext cx="6902245" cy="2246769"/>
          </a:xfrm>
          <a:prstGeom prst="rect">
            <a:avLst/>
          </a:prstGeom>
          <a:noFill/>
        </p:spPr>
        <p:txBody>
          <a:bodyPr wrap="square" rtlCol="0">
            <a:spAutoFit/>
          </a:bodyPr>
          <a:lstStyle/>
          <a:p>
            <a:pPr marL="342884" indent="-342884">
              <a:buClr>
                <a:srgbClr val="C00000"/>
              </a:buClr>
              <a:buFont typeface="Wingdings" panose="05000000000000000000" pitchFamily="2" charset="2"/>
              <a:buChar char="u"/>
            </a:pPr>
            <a:r>
              <a:rPr kumimoji="1" lang="en-US" altLang="zh-CN" sz="2000">
                <a:latin typeface="微软雅黑" panose="020B0503020204020204" pitchFamily="34" charset="-122"/>
                <a:ea typeface="微软雅黑" panose="020B0503020204020204" pitchFamily="34" charset="-122"/>
              </a:rPr>
              <a:t>ServiceManager</a:t>
            </a:r>
            <a:r>
              <a:rPr kumimoji="1" lang="zh-CN" altLang="en-US" sz="2000">
                <a:latin typeface="微软雅黑" panose="020B0503020204020204" pitchFamily="34" charset="-122"/>
                <a:ea typeface="微软雅黑" panose="020B0503020204020204" pitchFamily="34" charset="-122"/>
              </a:rPr>
              <a:t>的作用是什么？（</a:t>
            </a:r>
            <a:r>
              <a:rPr kumimoji="1" lang="en-US" altLang="zh-CN" sz="2000" b="1">
                <a:solidFill>
                  <a:srgbClr val="C00000"/>
                </a:solidFill>
                <a:latin typeface="微软雅黑" panose="020B0503020204020204" pitchFamily="34" charset="-122"/>
                <a:ea typeface="微软雅黑" panose="020B0503020204020204" pitchFamily="34" charset="-122"/>
              </a:rPr>
              <a:t>60</a:t>
            </a:r>
            <a:r>
              <a:rPr kumimoji="1" lang="zh-CN" altLang="en-US" sz="2000" b="1">
                <a:solidFill>
                  <a:srgbClr val="C00000"/>
                </a:solidFill>
                <a:latin typeface="微软雅黑" panose="020B0503020204020204" pitchFamily="34" charset="-122"/>
                <a:ea typeface="微软雅黑" panose="020B0503020204020204" pitchFamily="34" charset="-122"/>
              </a:rPr>
              <a:t>分</a:t>
            </a:r>
            <a:r>
              <a:rPr kumimoji="1" lang="zh-CN" altLang="en-US" sz="2000">
                <a:latin typeface="微软雅黑" panose="020B0503020204020204" pitchFamily="34" charset="-122"/>
                <a:ea typeface="微软雅黑" panose="020B0503020204020204" pitchFamily="34" charset="-122"/>
              </a:rPr>
              <a:t>）</a:t>
            </a:r>
            <a:endParaRPr kumimoji="1" lang="en-US" altLang="zh-CN" sz="2000">
              <a:latin typeface="微软雅黑" panose="020B0503020204020204" pitchFamily="34" charset="-122"/>
              <a:ea typeface="微软雅黑" panose="020B0503020204020204" pitchFamily="34" charset="-122"/>
            </a:endParaRPr>
          </a:p>
          <a:p>
            <a:endParaRPr kumimoji="1" lang="en-US" altLang="zh-CN" sz="2000">
              <a:latin typeface="微软雅黑" panose="020B0503020204020204" pitchFamily="34" charset="-122"/>
              <a:ea typeface="微软雅黑" panose="020B0503020204020204" pitchFamily="34" charset="-122"/>
            </a:endParaRPr>
          </a:p>
          <a:p>
            <a:endParaRPr kumimoji="1" lang="en-US" altLang="zh-CN" sz="2000">
              <a:latin typeface="微软雅黑" panose="020B0503020204020204" pitchFamily="34" charset="-122"/>
              <a:ea typeface="微软雅黑" panose="020B0503020204020204" pitchFamily="34" charset="-122"/>
            </a:endParaRPr>
          </a:p>
          <a:p>
            <a:pPr marL="342884" indent="-342884">
              <a:buClr>
                <a:srgbClr val="C00000"/>
              </a:buClr>
              <a:buFont typeface="Wingdings" panose="05000000000000000000" pitchFamily="2" charset="2"/>
              <a:buChar char="u"/>
            </a:pPr>
            <a:r>
              <a:rPr kumimoji="1" lang="en-US" altLang="zh-CN" sz="2000">
                <a:latin typeface="微软雅黑" panose="020B0503020204020204" pitchFamily="34" charset="-122"/>
                <a:ea typeface="微软雅黑" panose="020B0503020204020204" pitchFamily="34" charset="-122"/>
              </a:rPr>
              <a:t>ServiceManager</a:t>
            </a:r>
            <a:r>
              <a:rPr kumimoji="1" lang="zh-CN" altLang="en-US" sz="2000">
                <a:latin typeface="微软雅黑" panose="020B0503020204020204" pitchFamily="34" charset="-122"/>
                <a:ea typeface="微软雅黑" panose="020B0503020204020204" pitchFamily="34" charset="-122"/>
              </a:rPr>
              <a:t>的启动流程是什么？（</a:t>
            </a:r>
            <a:r>
              <a:rPr kumimoji="1" lang="en-US" altLang="zh-CN" sz="2000" b="1">
                <a:solidFill>
                  <a:srgbClr val="C00000"/>
                </a:solidFill>
                <a:latin typeface="微软雅黑" panose="020B0503020204020204" pitchFamily="34" charset="-122"/>
                <a:ea typeface="微软雅黑" panose="020B0503020204020204" pitchFamily="34" charset="-122"/>
              </a:rPr>
              <a:t>80</a:t>
            </a:r>
            <a:r>
              <a:rPr kumimoji="1" lang="zh-CN" altLang="en-US" sz="2000" b="1">
                <a:solidFill>
                  <a:srgbClr val="C00000"/>
                </a:solidFill>
                <a:latin typeface="微软雅黑" panose="020B0503020204020204" pitchFamily="34" charset="-122"/>
                <a:ea typeface="微软雅黑" panose="020B0503020204020204" pitchFamily="34" charset="-122"/>
              </a:rPr>
              <a:t>分</a:t>
            </a:r>
            <a:r>
              <a:rPr kumimoji="1" lang="zh-CN" altLang="en-US" sz="2000">
                <a:latin typeface="微软雅黑" panose="020B0503020204020204" pitchFamily="34" charset="-122"/>
                <a:ea typeface="微软雅黑" panose="020B0503020204020204" pitchFamily="34" charset="-122"/>
              </a:rPr>
              <a:t>）</a:t>
            </a:r>
            <a:endParaRPr kumimoji="1" lang="en-US" altLang="zh-CN" sz="2000">
              <a:latin typeface="微软雅黑" panose="020B0503020204020204" pitchFamily="34" charset="-122"/>
              <a:ea typeface="微软雅黑" panose="020B0503020204020204" pitchFamily="34" charset="-122"/>
            </a:endParaRPr>
          </a:p>
          <a:p>
            <a:endParaRPr kumimoji="1" lang="en-US" altLang="zh-CN" sz="2000">
              <a:latin typeface="微软雅黑" panose="020B0503020204020204" pitchFamily="34" charset="-122"/>
              <a:ea typeface="微软雅黑" panose="020B0503020204020204" pitchFamily="34" charset="-122"/>
            </a:endParaRPr>
          </a:p>
          <a:p>
            <a:endParaRPr kumimoji="1" lang="en-US" altLang="zh-CN" sz="2000">
              <a:latin typeface="微软雅黑" panose="020B0503020204020204" pitchFamily="34" charset="-122"/>
              <a:ea typeface="微软雅黑" panose="020B0503020204020204" pitchFamily="34" charset="-122"/>
            </a:endParaRPr>
          </a:p>
          <a:p>
            <a:pPr marL="342884" indent="-342884">
              <a:buClr>
                <a:srgbClr val="C00000"/>
              </a:buClr>
              <a:buFont typeface="Wingdings" panose="05000000000000000000" pitchFamily="2" charset="2"/>
              <a:buChar char="u"/>
            </a:pPr>
            <a:r>
              <a:rPr kumimoji="1" lang="zh-CN" altLang="en-US" sz="2000">
                <a:latin typeface="微软雅黑" panose="020B0503020204020204" pitchFamily="34" charset="-122"/>
                <a:ea typeface="微软雅黑" panose="020B0503020204020204" pitchFamily="34" charset="-122"/>
              </a:rPr>
              <a:t>给出更多底层实现原理（</a:t>
            </a:r>
            <a:r>
              <a:rPr kumimoji="1" lang="en-US" altLang="zh-CN" sz="2000" b="1">
                <a:solidFill>
                  <a:srgbClr val="C00000"/>
                </a:solidFill>
                <a:latin typeface="微软雅黑" panose="020B0503020204020204" pitchFamily="34" charset="-122"/>
                <a:ea typeface="微软雅黑" panose="020B0503020204020204" pitchFamily="34" charset="-122"/>
              </a:rPr>
              <a:t>100</a:t>
            </a:r>
            <a:r>
              <a:rPr kumimoji="1" lang="zh-CN" altLang="en-US" sz="2000" b="1">
                <a:solidFill>
                  <a:srgbClr val="C00000"/>
                </a:solidFill>
                <a:latin typeface="微软雅黑" panose="020B0503020204020204" pitchFamily="34" charset="-122"/>
                <a:ea typeface="微软雅黑" panose="020B0503020204020204" pitchFamily="34" charset="-122"/>
              </a:rPr>
              <a:t>分</a:t>
            </a:r>
            <a:r>
              <a:rPr kumimoji="1" lang="zh-CN" altLang="en-US" sz="200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4290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dissolv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 calcmode="lin" valueType="num">
                                      <p:cBhvr additive="base">
                                        <p:cTn id="1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8">
                                            <p:txEl>
                                              <p:pRg st="3" end="3"/>
                                            </p:txEl>
                                          </p:spTgt>
                                        </p:tgtEl>
                                        <p:attrNameLst>
                                          <p:attrName>ppt_y</p:attrName>
                                        </p:attrNameLst>
                                      </p:cBhvr>
                                      <p:tavLst>
                                        <p:tav tm="0">
                                          <p:val>
                                            <p:strVal val="1+#ppt_h/2"/>
                                          </p:val>
                                        </p:tav>
                                        <p:tav tm="100000">
                                          <p:val>
                                            <p:strVal val="#ppt_y"/>
                                          </p:val>
                                        </p:tav>
                                      </p:tavLst>
                                    </p:anim>
                                  </p:childTnLst>
                                </p:cTn>
                              </p:par>
                              <p:par>
                                <p:cTn id="18" presetID="9"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par>
                                <p:cTn id="27" presetID="9"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dissolve">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90441-2763-C647-9FCF-D98C385D10D5}"/>
              </a:ext>
            </a:extLst>
          </p:cNvPr>
          <p:cNvSpPr>
            <a:spLocks noGrp="1"/>
          </p:cNvSpPr>
          <p:nvPr>
            <p:ph type="title"/>
          </p:nvPr>
        </p:nvSpPr>
        <p:spPr/>
        <p:txBody>
          <a:bodyPr>
            <a:normAutofit/>
          </a:bodyPr>
          <a:lstStyle/>
          <a:p>
            <a:pPr algn="ctr"/>
            <a:r>
              <a:rPr kumimoji="1" lang="en-US" altLang="zh-CN" sz="2400" b="1">
                <a:solidFill>
                  <a:srgbClr val="C00000"/>
                </a:solidFill>
                <a:latin typeface="Microsoft YaHei" panose="020B0503020204020204" pitchFamily="34" charset="-122"/>
                <a:ea typeface="Microsoft YaHei" panose="020B0503020204020204" pitchFamily="34" charset="-122"/>
              </a:rPr>
              <a:t>ServiceManager</a:t>
            </a:r>
            <a:r>
              <a:rPr kumimoji="1" lang="zh-CN" altLang="en-US" sz="2400" b="1">
                <a:solidFill>
                  <a:srgbClr val="C00000"/>
                </a:solidFill>
                <a:latin typeface="Microsoft YaHei" panose="020B0503020204020204" pitchFamily="34" charset="-122"/>
                <a:ea typeface="Microsoft YaHei" panose="020B0503020204020204" pitchFamily="34" charset="-122"/>
              </a:rPr>
              <a:t>的作用是什么？</a:t>
            </a:r>
          </a:p>
        </p:txBody>
      </p:sp>
      <p:sp>
        <p:nvSpPr>
          <p:cNvPr id="4" name="圆角矩形 3">
            <a:extLst>
              <a:ext uri="{FF2B5EF4-FFF2-40B4-BE49-F238E27FC236}">
                <a16:creationId xmlns:a16="http://schemas.microsoft.com/office/drawing/2014/main" id="{3A3B3C12-0AB3-FA49-9B5F-9AC7F8BA2783}"/>
              </a:ext>
            </a:extLst>
          </p:cNvPr>
          <p:cNvSpPr/>
          <p:nvPr/>
        </p:nvSpPr>
        <p:spPr>
          <a:xfrm>
            <a:off x="980913" y="4117877"/>
            <a:ext cx="7182178" cy="6030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Binder</a:t>
            </a:r>
            <a:r>
              <a:rPr kumimoji="1" lang="zh-CN" altLang="en-US" sz="1500" b="1">
                <a:solidFill>
                  <a:schemeClr val="bg1"/>
                </a:solidFill>
                <a:latin typeface="Microsoft YaHei" panose="020B0503020204020204" pitchFamily="34" charset="-122"/>
                <a:ea typeface="Microsoft YaHei" panose="020B0503020204020204" pitchFamily="34" charset="-122"/>
              </a:rPr>
              <a:t>驱动</a:t>
            </a:r>
          </a:p>
        </p:txBody>
      </p:sp>
      <p:sp>
        <p:nvSpPr>
          <p:cNvPr id="8" name="椭圆 7">
            <a:extLst>
              <a:ext uri="{FF2B5EF4-FFF2-40B4-BE49-F238E27FC236}">
                <a16:creationId xmlns:a16="http://schemas.microsoft.com/office/drawing/2014/main" id="{1280EAD7-3F5A-F54D-A3A8-DD4123A13FFF}"/>
              </a:ext>
            </a:extLst>
          </p:cNvPr>
          <p:cNvSpPr/>
          <p:nvPr/>
        </p:nvSpPr>
        <p:spPr>
          <a:xfrm>
            <a:off x="980911" y="1268017"/>
            <a:ext cx="1245476" cy="1245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Client</a:t>
            </a:r>
            <a:endParaRPr kumimoji="1" lang="zh-CN" altLang="en-US" sz="1500" b="1">
              <a:latin typeface="Microsoft YaHei" panose="020B0503020204020204" pitchFamily="34" charset="-122"/>
              <a:ea typeface="Microsoft YaHei" panose="020B0503020204020204" pitchFamily="34" charset="-122"/>
            </a:endParaRPr>
          </a:p>
        </p:txBody>
      </p:sp>
      <p:sp>
        <p:nvSpPr>
          <p:cNvPr id="9" name="椭圆 8">
            <a:extLst>
              <a:ext uri="{FF2B5EF4-FFF2-40B4-BE49-F238E27FC236}">
                <a16:creationId xmlns:a16="http://schemas.microsoft.com/office/drawing/2014/main" id="{E1312B5A-C1A0-3C45-8034-5088386E52AE}"/>
              </a:ext>
            </a:extLst>
          </p:cNvPr>
          <p:cNvSpPr/>
          <p:nvPr/>
        </p:nvSpPr>
        <p:spPr>
          <a:xfrm>
            <a:off x="6917614" y="1268017"/>
            <a:ext cx="1245476" cy="1245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Server</a:t>
            </a:r>
            <a:endParaRPr kumimoji="1" lang="zh-CN" altLang="en-US" sz="1500" b="1">
              <a:latin typeface="Microsoft YaHei" panose="020B0503020204020204" pitchFamily="34" charset="-122"/>
              <a:ea typeface="Microsoft YaHei" panose="020B0503020204020204" pitchFamily="34" charset="-122"/>
            </a:endParaRPr>
          </a:p>
        </p:txBody>
      </p:sp>
      <p:cxnSp>
        <p:nvCxnSpPr>
          <p:cNvPr id="13" name="直线箭头连接符 12">
            <a:extLst>
              <a:ext uri="{FF2B5EF4-FFF2-40B4-BE49-F238E27FC236}">
                <a16:creationId xmlns:a16="http://schemas.microsoft.com/office/drawing/2014/main" id="{C352C23E-C056-4848-BEC3-F4C82ED1B71F}"/>
              </a:ext>
            </a:extLst>
          </p:cNvPr>
          <p:cNvCxnSpPr>
            <a:cxnSpLocks/>
          </p:cNvCxnSpPr>
          <p:nvPr/>
        </p:nvCxnSpPr>
        <p:spPr>
          <a:xfrm flipH="1">
            <a:off x="5391809" y="2128346"/>
            <a:ext cx="1490333" cy="625811"/>
          </a:xfrm>
          <a:prstGeom prst="straightConnector1">
            <a:avLst/>
          </a:prstGeom>
          <a:ln w="444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FEC7966-0CBA-EE40-BDD3-4D955BE4346F}"/>
              </a:ext>
            </a:extLst>
          </p:cNvPr>
          <p:cNvSpPr txBox="1"/>
          <p:nvPr/>
        </p:nvSpPr>
        <p:spPr>
          <a:xfrm rot="20101781">
            <a:off x="5602207" y="2152558"/>
            <a:ext cx="954107" cy="323165"/>
          </a:xfrm>
          <a:prstGeom prst="rect">
            <a:avLst/>
          </a:prstGeom>
          <a:noFill/>
        </p:spPr>
        <p:txBody>
          <a:bodyPr wrap="none" rtlCol="0">
            <a:spAutoFit/>
          </a:bodyPr>
          <a:lstStyle/>
          <a:p>
            <a:r>
              <a:rPr kumimoji="1" lang="zh-CN" altLang="en-US" sz="1500" b="1">
                <a:solidFill>
                  <a:srgbClr val="C00000"/>
                </a:solidFill>
                <a:latin typeface="Microsoft YaHei" panose="020B0503020204020204" pitchFamily="34" charset="-122"/>
                <a:ea typeface="Microsoft YaHei" panose="020B0503020204020204" pitchFamily="34" charset="-122"/>
              </a:rPr>
              <a:t>注册服务</a:t>
            </a:r>
          </a:p>
        </p:txBody>
      </p:sp>
      <p:sp>
        <p:nvSpPr>
          <p:cNvPr id="16" name="椭圆 15">
            <a:extLst>
              <a:ext uri="{FF2B5EF4-FFF2-40B4-BE49-F238E27FC236}">
                <a16:creationId xmlns:a16="http://schemas.microsoft.com/office/drawing/2014/main" id="{FE96EA49-AA92-2A42-A8F0-75C04316D571}"/>
              </a:ext>
            </a:extLst>
          </p:cNvPr>
          <p:cNvSpPr/>
          <p:nvPr/>
        </p:nvSpPr>
        <p:spPr>
          <a:xfrm>
            <a:off x="3856500" y="2167751"/>
            <a:ext cx="1431000" cy="143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ServiceManager</a:t>
            </a:r>
            <a:endParaRPr kumimoji="1" lang="zh-CN" altLang="en-US" sz="1500" b="1">
              <a:latin typeface="Microsoft YaHei" panose="020B0503020204020204" pitchFamily="34" charset="-122"/>
              <a:ea typeface="Microsoft YaHei" panose="020B0503020204020204" pitchFamily="34" charset="-122"/>
            </a:endParaRPr>
          </a:p>
        </p:txBody>
      </p:sp>
      <p:cxnSp>
        <p:nvCxnSpPr>
          <p:cNvPr id="21" name="直线箭头连接符 20">
            <a:extLst>
              <a:ext uri="{FF2B5EF4-FFF2-40B4-BE49-F238E27FC236}">
                <a16:creationId xmlns:a16="http://schemas.microsoft.com/office/drawing/2014/main" id="{5E846654-2D9E-2B44-952C-29257BC07FF6}"/>
              </a:ext>
            </a:extLst>
          </p:cNvPr>
          <p:cNvCxnSpPr>
            <a:cxnSpLocks/>
          </p:cNvCxnSpPr>
          <p:nvPr/>
        </p:nvCxnSpPr>
        <p:spPr>
          <a:xfrm>
            <a:off x="2261861" y="2128346"/>
            <a:ext cx="1490333" cy="625811"/>
          </a:xfrm>
          <a:prstGeom prst="straightConnector1">
            <a:avLst/>
          </a:prstGeom>
          <a:ln w="4445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6121865-F446-5640-81B5-5264A37E8497}"/>
              </a:ext>
            </a:extLst>
          </p:cNvPr>
          <p:cNvSpPr txBox="1"/>
          <p:nvPr/>
        </p:nvSpPr>
        <p:spPr>
          <a:xfrm rot="1396098">
            <a:off x="2681646" y="2176210"/>
            <a:ext cx="954107" cy="323165"/>
          </a:xfrm>
          <a:prstGeom prst="rect">
            <a:avLst/>
          </a:prstGeom>
          <a:noFill/>
        </p:spPr>
        <p:txBody>
          <a:bodyPr wrap="none" rtlCol="0">
            <a:spAutoFit/>
          </a:bodyPr>
          <a:lstStyle/>
          <a:p>
            <a:r>
              <a:rPr kumimoji="1" lang="zh-CN" altLang="en-US" sz="1500" b="1">
                <a:solidFill>
                  <a:srgbClr val="C00000"/>
                </a:solidFill>
                <a:latin typeface="Microsoft YaHei" panose="020B0503020204020204" pitchFamily="34" charset="-122"/>
                <a:ea typeface="Microsoft YaHei" panose="020B0503020204020204" pitchFamily="34" charset="-122"/>
              </a:rPr>
              <a:t>获取服务</a:t>
            </a:r>
          </a:p>
        </p:txBody>
      </p:sp>
      <p:cxnSp>
        <p:nvCxnSpPr>
          <p:cNvPr id="27" name="直线箭头连接符 26">
            <a:extLst>
              <a:ext uri="{FF2B5EF4-FFF2-40B4-BE49-F238E27FC236}">
                <a16:creationId xmlns:a16="http://schemas.microsoft.com/office/drawing/2014/main" id="{9E688F3A-1C4E-7A41-AE50-B356BFC9D534}"/>
              </a:ext>
            </a:extLst>
          </p:cNvPr>
          <p:cNvCxnSpPr/>
          <p:nvPr/>
        </p:nvCxnSpPr>
        <p:spPr>
          <a:xfrm>
            <a:off x="2261862" y="1890754"/>
            <a:ext cx="4620280" cy="0"/>
          </a:xfrm>
          <a:prstGeom prst="straightConnector1">
            <a:avLst/>
          </a:prstGeom>
          <a:ln w="44450">
            <a:solidFill>
              <a:schemeClr val="accent2"/>
            </a:solidFill>
            <a:prstDash val="dash"/>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6550609-0A8F-3B4D-8222-7DE13AD5D272}"/>
              </a:ext>
            </a:extLst>
          </p:cNvPr>
          <p:cNvSpPr txBox="1"/>
          <p:nvPr/>
        </p:nvSpPr>
        <p:spPr>
          <a:xfrm>
            <a:off x="4138450" y="1596258"/>
            <a:ext cx="954107" cy="323165"/>
          </a:xfrm>
          <a:prstGeom prst="rect">
            <a:avLst/>
          </a:prstGeom>
          <a:noFill/>
        </p:spPr>
        <p:txBody>
          <a:bodyPr wrap="none" rtlCol="0">
            <a:spAutoFit/>
          </a:bodyPr>
          <a:lstStyle/>
          <a:p>
            <a:r>
              <a:rPr kumimoji="1" lang="zh-CN" altLang="en-US" sz="1500" b="1">
                <a:solidFill>
                  <a:srgbClr val="C00000"/>
                </a:solidFill>
                <a:latin typeface="Microsoft YaHei" panose="020B0503020204020204" pitchFamily="34" charset="-122"/>
                <a:ea typeface="Microsoft YaHei" panose="020B0503020204020204" pitchFamily="34" charset="-122"/>
              </a:rPr>
              <a:t>使用服务</a:t>
            </a:r>
          </a:p>
        </p:txBody>
      </p:sp>
      <p:cxnSp>
        <p:nvCxnSpPr>
          <p:cNvPr id="30" name="直线箭头连接符 29">
            <a:extLst>
              <a:ext uri="{FF2B5EF4-FFF2-40B4-BE49-F238E27FC236}">
                <a16:creationId xmlns:a16="http://schemas.microsoft.com/office/drawing/2014/main" id="{FD787258-6911-D940-BEE6-FED28BB20634}"/>
              </a:ext>
            </a:extLst>
          </p:cNvPr>
          <p:cNvCxnSpPr>
            <a:cxnSpLocks/>
          </p:cNvCxnSpPr>
          <p:nvPr/>
        </p:nvCxnSpPr>
        <p:spPr>
          <a:xfrm>
            <a:off x="1603649" y="2586934"/>
            <a:ext cx="0" cy="1476078"/>
          </a:xfrm>
          <a:prstGeom prst="straightConnector1">
            <a:avLst/>
          </a:prstGeom>
          <a:ln w="444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线箭头连接符 31">
            <a:extLst>
              <a:ext uri="{FF2B5EF4-FFF2-40B4-BE49-F238E27FC236}">
                <a16:creationId xmlns:a16="http://schemas.microsoft.com/office/drawing/2014/main" id="{9027D24D-4A17-A24E-8E5A-FB2D2FDEFF20}"/>
              </a:ext>
            </a:extLst>
          </p:cNvPr>
          <p:cNvCxnSpPr>
            <a:cxnSpLocks/>
          </p:cNvCxnSpPr>
          <p:nvPr/>
        </p:nvCxnSpPr>
        <p:spPr>
          <a:xfrm>
            <a:off x="4555740" y="3633042"/>
            <a:ext cx="0" cy="400880"/>
          </a:xfrm>
          <a:prstGeom prst="straightConnector1">
            <a:avLst/>
          </a:prstGeom>
          <a:ln w="444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08279B98-993A-D74E-947C-F1022E158EE4}"/>
              </a:ext>
            </a:extLst>
          </p:cNvPr>
          <p:cNvCxnSpPr>
            <a:cxnSpLocks/>
          </p:cNvCxnSpPr>
          <p:nvPr/>
        </p:nvCxnSpPr>
        <p:spPr>
          <a:xfrm>
            <a:off x="7567420" y="2586934"/>
            <a:ext cx="0" cy="1476078"/>
          </a:xfrm>
          <a:prstGeom prst="straightConnector1">
            <a:avLst/>
          </a:prstGeom>
          <a:ln w="4445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335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ssolv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dissolv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par>
                          <p:cTn id="48" fill="hold">
                            <p:stCondLst>
                              <p:cond delay="500"/>
                            </p:stCondLst>
                            <p:childTnLst>
                              <p:par>
                                <p:cTn id="49" presetID="9" presetClass="entr" presetSubtype="0" fill="hold"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dissolve">
                                      <p:cBhvr>
                                        <p:cTn id="51" dur="500"/>
                                        <p:tgtEl>
                                          <p:spTgt spid="30"/>
                                        </p:tgtEl>
                                      </p:cBhvr>
                                    </p:animEffect>
                                  </p:childTnLst>
                                </p:cTn>
                              </p:par>
                            </p:childTnLst>
                          </p:cTn>
                        </p:par>
                        <p:par>
                          <p:cTn id="52" fill="hold">
                            <p:stCondLst>
                              <p:cond delay="1000"/>
                            </p:stCondLst>
                            <p:childTnLst>
                              <p:par>
                                <p:cTn id="53" presetID="9" presetClass="entr" presetSubtype="0" fill="hold"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par>
                          <p:cTn id="56" fill="hold">
                            <p:stCondLst>
                              <p:cond delay="1500"/>
                            </p:stCondLst>
                            <p:childTnLst>
                              <p:par>
                                <p:cTn id="57" presetID="9" presetClass="entr" presetSubtype="0" fill="hold"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dissolve">
                                      <p:cBhvr>
                                        <p:cTn id="5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4" grpId="0"/>
      <p:bldP spid="16" grpId="0" animBg="1"/>
      <p:bldP spid="25"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A1AED-08A3-7949-BCD6-729BE3A77C22}"/>
              </a:ext>
            </a:extLst>
          </p:cNvPr>
          <p:cNvSpPr>
            <a:spLocks noGrp="1"/>
          </p:cNvSpPr>
          <p:nvPr>
            <p:ph type="title"/>
          </p:nvPr>
        </p:nvSpPr>
        <p:spPr/>
        <p:txBody>
          <a:bodyPr>
            <a:normAutofit/>
          </a:bodyPr>
          <a:lstStyle/>
          <a:p>
            <a:pPr algn="ctr"/>
            <a:r>
              <a:rPr kumimoji="1" lang="en-US" altLang="zh-CN" sz="2400" b="1">
                <a:solidFill>
                  <a:srgbClr val="C00000"/>
                </a:solidFill>
                <a:latin typeface="Microsoft YaHei" panose="020B0503020204020204" pitchFamily="34" charset="-122"/>
                <a:ea typeface="Microsoft YaHei" panose="020B0503020204020204" pitchFamily="34" charset="-122"/>
              </a:rPr>
              <a:t>ServiceManager</a:t>
            </a:r>
            <a:r>
              <a:rPr kumimoji="1" lang="zh-CN" altLang="en-US" sz="2400" b="1">
                <a:solidFill>
                  <a:srgbClr val="C00000"/>
                </a:solidFill>
                <a:latin typeface="Microsoft YaHei" panose="020B0503020204020204" pitchFamily="34" charset="-122"/>
                <a:ea typeface="Microsoft YaHei" panose="020B0503020204020204" pitchFamily="34" charset="-122"/>
              </a:rPr>
              <a:t>是怎么启动的？</a:t>
            </a:r>
          </a:p>
        </p:txBody>
      </p:sp>
      <p:sp>
        <p:nvSpPr>
          <p:cNvPr id="4" name="圆角矩形 3">
            <a:extLst>
              <a:ext uri="{FF2B5EF4-FFF2-40B4-BE49-F238E27FC236}">
                <a16:creationId xmlns:a16="http://schemas.microsoft.com/office/drawing/2014/main" id="{B5AE6D7C-B3C4-D846-B00E-7F3EB71DBB09}"/>
              </a:ext>
            </a:extLst>
          </p:cNvPr>
          <p:cNvSpPr/>
          <p:nvPr/>
        </p:nvSpPr>
        <p:spPr>
          <a:xfrm>
            <a:off x="1572611" y="1359777"/>
            <a:ext cx="1182414" cy="287326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INIT</a:t>
            </a:r>
            <a:r>
              <a:rPr kumimoji="1" lang="zh-CN" altLang="en-US" sz="1500" b="1">
                <a:solidFill>
                  <a:schemeClr val="bg1"/>
                </a:solidFill>
                <a:latin typeface="Microsoft YaHei" panose="020B0503020204020204" pitchFamily="34" charset="-122"/>
                <a:ea typeface="Microsoft YaHei" panose="020B0503020204020204" pitchFamily="34" charset="-122"/>
              </a:rPr>
              <a:t>进程</a:t>
            </a:r>
          </a:p>
        </p:txBody>
      </p:sp>
      <p:sp>
        <p:nvSpPr>
          <p:cNvPr id="5" name="圆角矩形 4">
            <a:extLst>
              <a:ext uri="{FF2B5EF4-FFF2-40B4-BE49-F238E27FC236}">
                <a16:creationId xmlns:a16="http://schemas.microsoft.com/office/drawing/2014/main" id="{640D0328-F4C3-4446-BC52-526E620F7E1D}"/>
              </a:ext>
            </a:extLst>
          </p:cNvPr>
          <p:cNvSpPr/>
          <p:nvPr/>
        </p:nvSpPr>
        <p:spPr>
          <a:xfrm>
            <a:off x="5072554" y="1359777"/>
            <a:ext cx="3003332" cy="11232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创建</a:t>
            </a:r>
            <a:r>
              <a:rPr kumimoji="1" lang="en-US" altLang="zh-CN" sz="1500" b="1">
                <a:solidFill>
                  <a:schemeClr val="bg1"/>
                </a:solidFill>
                <a:latin typeface="Microsoft YaHei" panose="020B0503020204020204" pitchFamily="34" charset="-122"/>
                <a:ea typeface="Microsoft YaHei" panose="020B0503020204020204" pitchFamily="34" charset="-122"/>
              </a:rPr>
              <a:t>ServiceManager</a:t>
            </a:r>
            <a:r>
              <a:rPr kumimoji="1" lang="zh-CN" altLang="en-US" sz="1500" b="1">
                <a:solidFill>
                  <a:schemeClr val="bg1"/>
                </a:solidFill>
                <a:latin typeface="Microsoft YaHei" panose="020B0503020204020204" pitchFamily="34" charset="-122"/>
                <a:ea typeface="Microsoft YaHei" panose="020B0503020204020204" pitchFamily="34" charset="-122"/>
              </a:rPr>
              <a:t>进程</a:t>
            </a:r>
          </a:p>
        </p:txBody>
      </p:sp>
      <p:sp>
        <p:nvSpPr>
          <p:cNvPr id="9" name="弧 8">
            <a:extLst>
              <a:ext uri="{FF2B5EF4-FFF2-40B4-BE49-F238E27FC236}">
                <a16:creationId xmlns:a16="http://schemas.microsoft.com/office/drawing/2014/main" id="{BEAFA168-6A99-4C40-A9BB-1E89B7BE5B7D}"/>
              </a:ext>
            </a:extLst>
          </p:cNvPr>
          <p:cNvSpPr/>
          <p:nvPr/>
        </p:nvSpPr>
        <p:spPr>
          <a:xfrm rot="5588409">
            <a:off x="1559763" y="-615710"/>
            <a:ext cx="2920562" cy="3950973"/>
          </a:xfrm>
          <a:prstGeom prst="arc">
            <a:avLst>
              <a:gd name="adj1" fmla="val 16868544"/>
              <a:gd name="adj2" fmla="val 0"/>
            </a:avLst>
          </a:prstGeom>
          <a:ln w="31750">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013"/>
          </a:p>
        </p:txBody>
      </p:sp>
      <p:sp>
        <p:nvSpPr>
          <p:cNvPr id="15" name="圆角矩形 14">
            <a:extLst>
              <a:ext uri="{FF2B5EF4-FFF2-40B4-BE49-F238E27FC236}">
                <a16:creationId xmlns:a16="http://schemas.microsoft.com/office/drawing/2014/main" id="{86ADCB6F-5AB8-A642-A86B-9E449290549D}"/>
              </a:ext>
            </a:extLst>
          </p:cNvPr>
          <p:cNvSpPr/>
          <p:nvPr/>
        </p:nvSpPr>
        <p:spPr>
          <a:xfrm>
            <a:off x="5072554" y="3109749"/>
            <a:ext cx="3003332" cy="11232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加载</a:t>
            </a:r>
            <a:r>
              <a:rPr kumimoji="1" lang="en-US" altLang="zh-CN" sz="1500" b="1">
                <a:solidFill>
                  <a:schemeClr val="bg1"/>
                </a:solidFill>
                <a:latin typeface="Microsoft YaHei" panose="020B0503020204020204" pitchFamily="34" charset="-122"/>
                <a:ea typeface="Microsoft YaHei" panose="020B0503020204020204" pitchFamily="34" charset="-122"/>
              </a:rPr>
              <a:t>ServiceManager</a:t>
            </a:r>
            <a:r>
              <a:rPr kumimoji="1" lang="zh-CN" altLang="en-US" sz="1500" b="1">
                <a:solidFill>
                  <a:schemeClr val="bg1"/>
                </a:solidFill>
                <a:latin typeface="Microsoft YaHei" panose="020B0503020204020204" pitchFamily="34" charset="-122"/>
                <a:ea typeface="Microsoft YaHei" panose="020B0503020204020204" pitchFamily="34" charset="-122"/>
              </a:rPr>
              <a:t>程序</a:t>
            </a:r>
          </a:p>
        </p:txBody>
      </p:sp>
      <p:sp>
        <p:nvSpPr>
          <p:cNvPr id="16" name="文本框 15">
            <a:extLst>
              <a:ext uri="{FF2B5EF4-FFF2-40B4-BE49-F238E27FC236}">
                <a16:creationId xmlns:a16="http://schemas.microsoft.com/office/drawing/2014/main" id="{BF715E65-BE36-4246-A226-63DD4B40A88C}"/>
              </a:ext>
            </a:extLst>
          </p:cNvPr>
          <p:cNvSpPr txBox="1"/>
          <p:nvPr/>
        </p:nvSpPr>
        <p:spPr>
          <a:xfrm rot="20005274">
            <a:off x="3840522" y="2273910"/>
            <a:ext cx="587020"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fork</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cxnSp>
        <p:nvCxnSpPr>
          <p:cNvPr id="18" name="直线箭头连接符 17">
            <a:extLst>
              <a:ext uri="{FF2B5EF4-FFF2-40B4-BE49-F238E27FC236}">
                <a16:creationId xmlns:a16="http://schemas.microsoft.com/office/drawing/2014/main" id="{87675AAD-ED42-E748-B7FD-A27E6E6BE4E7}"/>
              </a:ext>
            </a:extLst>
          </p:cNvPr>
          <p:cNvCxnSpPr>
            <a:cxnSpLocks/>
          </p:cNvCxnSpPr>
          <p:nvPr/>
        </p:nvCxnSpPr>
        <p:spPr>
          <a:xfrm>
            <a:off x="6574220" y="2565838"/>
            <a:ext cx="0" cy="52026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414CC0E4-AAB4-AF48-BFF9-F2876C3B6D63}"/>
              </a:ext>
            </a:extLst>
          </p:cNvPr>
          <p:cNvSpPr txBox="1"/>
          <p:nvPr/>
        </p:nvSpPr>
        <p:spPr>
          <a:xfrm>
            <a:off x="6562394" y="2636781"/>
            <a:ext cx="838050"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execve</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7827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par>
                          <p:cTn id="16" fill="hold">
                            <p:stCondLst>
                              <p:cond delay="500"/>
                            </p:stCondLst>
                            <p:childTnLst>
                              <p:par>
                                <p:cTn id="17" presetID="9"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5" grpId="0" animBg="1"/>
      <p:bldP spid="16"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E0378-6741-114B-A6FB-AC915A2F57CB}"/>
              </a:ext>
            </a:extLst>
          </p:cNvPr>
          <p:cNvSpPr>
            <a:spLocks noGrp="1"/>
          </p:cNvSpPr>
          <p:nvPr>
            <p:ph type="title"/>
          </p:nvPr>
        </p:nvSpPr>
        <p:spPr/>
        <p:txBody>
          <a:bodyPr>
            <a:normAutofit/>
          </a:bodyPr>
          <a:lstStyle/>
          <a:p>
            <a:pPr algn="ctr"/>
            <a:r>
              <a:rPr kumimoji="1" lang="en-US" altLang="zh-CN" sz="2400" b="1">
                <a:solidFill>
                  <a:srgbClr val="C00000"/>
                </a:solidFill>
                <a:latin typeface="Microsoft YaHei" panose="020B0503020204020204" pitchFamily="34" charset="-122"/>
                <a:ea typeface="Microsoft YaHei" panose="020B0503020204020204" pitchFamily="34" charset="-122"/>
              </a:rPr>
              <a:t>ServiceManager</a:t>
            </a:r>
            <a:r>
              <a:rPr kumimoji="1" lang="zh-CN" altLang="en-US" sz="2400" b="1">
                <a:solidFill>
                  <a:srgbClr val="C00000"/>
                </a:solidFill>
                <a:latin typeface="Microsoft YaHei" panose="020B0503020204020204" pitchFamily="34" charset="-122"/>
                <a:ea typeface="Microsoft YaHei" panose="020B0503020204020204" pitchFamily="34" charset="-122"/>
              </a:rPr>
              <a:t>是怎么启动的？</a:t>
            </a:r>
            <a:endParaRPr kumimoji="1" lang="zh-CN" altLang="en-US" sz="2400"/>
          </a:p>
        </p:txBody>
      </p:sp>
      <p:sp>
        <p:nvSpPr>
          <p:cNvPr id="4" name="圆角矩形 3">
            <a:extLst>
              <a:ext uri="{FF2B5EF4-FFF2-40B4-BE49-F238E27FC236}">
                <a16:creationId xmlns:a16="http://schemas.microsoft.com/office/drawing/2014/main" id="{5E5FBDCC-B08D-084B-88A7-730F3A01BEDD}"/>
              </a:ext>
            </a:extLst>
          </p:cNvPr>
          <p:cNvSpPr/>
          <p:nvPr/>
        </p:nvSpPr>
        <p:spPr>
          <a:xfrm>
            <a:off x="2587043" y="1391301"/>
            <a:ext cx="3969915" cy="6266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打开</a:t>
            </a:r>
            <a:r>
              <a:rPr kumimoji="1" lang="en-US" altLang="zh-CN" sz="1500" b="1">
                <a:solidFill>
                  <a:schemeClr val="bg1"/>
                </a:solidFill>
                <a:latin typeface="Microsoft YaHei" panose="020B0503020204020204" pitchFamily="34" charset="-122"/>
                <a:ea typeface="Microsoft YaHei" panose="020B0503020204020204" pitchFamily="34" charset="-122"/>
              </a:rPr>
              <a:t>binder</a:t>
            </a:r>
            <a:r>
              <a:rPr kumimoji="1" lang="zh-CN" altLang="en-US" sz="1500" b="1">
                <a:solidFill>
                  <a:schemeClr val="bg1"/>
                </a:solidFill>
                <a:latin typeface="Microsoft YaHei" panose="020B0503020204020204" pitchFamily="34" charset="-122"/>
                <a:ea typeface="Microsoft YaHei" panose="020B0503020204020204" pitchFamily="34" charset="-122"/>
              </a:rPr>
              <a:t>驱动</a:t>
            </a:r>
          </a:p>
        </p:txBody>
      </p:sp>
      <p:sp>
        <p:nvSpPr>
          <p:cNvPr id="5" name="圆角矩形 4">
            <a:extLst>
              <a:ext uri="{FF2B5EF4-FFF2-40B4-BE49-F238E27FC236}">
                <a16:creationId xmlns:a16="http://schemas.microsoft.com/office/drawing/2014/main" id="{7F297127-F7C0-494B-A2B5-80DE326EB295}"/>
              </a:ext>
            </a:extLst>
          </p:cNvPr>
          <p:cNvSpPr/>
          <p:nvPr/>
        </p:nvSpPr>
        <p:spPr>
          <a:xfrm>
            <a:off x="2587043" y="2580423"/>
            <a:ext cx="3969915" cy="6266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注册成为上下文管理者</a:t>
            </a:r>
          </a:p>
        </p:txBody>
      </p:sp>
      <p:sp>
        <p:nvSpPr>
          <p:cNvPr id="6" name="圆角矩形 5">
            <a:extLst>
              <a:ext uri="{FF2B5EF4-FFF2-40B4-BE49-F238E27FC236}">
                <a16:creationId xmlns:a16="http://schemas.microsoft.com/office/drawing/2014/main" id="{903B7381-3727-7F43-BF8A-C20FC1CDE959}"/>
              </a:ext>
            </a:extLst>
          </p:cNvPr>
          <p:cNvSpPr/>
          <p:nvPr/>
        </p:nvSpPr>
        <p:spPr>
          <a:xfrm>
            <a:off x="2587043" y="3769548"/>
            <a:ext cx="3969915" cy="62668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500" b="1">
                <a:solidFill>
                  <a:schemeClr val="bg1"/>
                </a:solidFill>
                <a:latin typeface="Microsoft YaHei" panose="020B0503020204020204" pitchFamily="34" charset="-122"/>
                <a:ea typeface="Microsoft YaHei" panose="020B0503020204020204" pitchFamily="34" charset="-122"/>
              </a:rPr>
              <a:t>进入</a:t>
            </a:r>
            <a:r>
              <a:rPr kumimoji="1" lang="en-US" altLang="zh-CN" sz="1500" b="1">
                <a:solidFill>
                  <a:schemeClr val="bg1"/>
                </a:solidFill>
                <a:latin typeface="Microsoft YaHei" panose="020B0503020204020204" pitchFamily="34" charset="-122"/>
                <a:ea typeface="Microsoft YaHei" panose="020B0503020204020204" pitchFamily="34" charset="-122"/>
              </a:rPr>
              <a:t>Loop</a:t>
            </a:r>
            <a:r>
              <a:rPr kumimoji="1" lang="zh-CN" altLang="en-US" sz="1500" b="1">
                <a:solidFill>
                  <a:schemeClr val="bg1"/>
                </a:solidFill>
                <a:latin typeface="Microsoft YaHei" panose="020B0503020204020204" pitchFamily="34" charset="-122"/>
                <a:ea typeface="Microsoft YaHei" panose="020B0503020204020204" pitchFamily="34" charset="-122"/>
              </a:rPr>
              <a:t>循环</a:t>
            </a:r>
          </a:p>
        </p:txBody>
      </p:sp>
      <p:sp>
        <p:nvSpPr>
          <p:cNvPr id="13" name="下箭头 12">
            <a:extLst>
              <a:ext uri="{FF2B5EF4-FFF2-40B4-BE49-F238E27FC236}">
                <a16:creationId xmlns:a16="http://schemas.microsoft.com/office/drawing/2014/main" id="{62AB55D8-BA3D-4841-BB76-69B956A7A269}"/>
              </a:ext>
            </a:extLst>
          </p:cNvPr>
          <p:cNvSpPr/>
          <p:nvPr/>
        </p:nvSpPr>
        <p:spPr>
          <a:xfrm>
            <a:off x="4365079" y="2104698"/>
            <a:ext cx="413845" cy="36654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4" name="下箭头 13">
            <a:extLst>
              <a:ext uri="{FF2B5EF4-FFF2-40B4-BE49-F238E27FC236}">
                <a16:creationId xmlns:a16="http://schemas.microsoft.com/office/drawing/2014/main" id="{DFA12BA3-9C60-BC49-A927-D65E320D0DDD}"/>
              </a:ext>
            </a:extLst>
          </p:cNvPr>
          <p:cNvSpPr/>
          <p:nvPr/>
        </p:nvSpPr>
        <p:spPr>
          <a:xfrm>
            <a:off x="4365079" y="3316282"/>
            <a:ext cx="413845" cy="36654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Tree>
    <p:extLst>
      <p:ext uri="{BB962C8B-B14F-4D97-AF65-F5344CB8AC3E}">
        <p14:creationId xmlns:p14="http://schemas.microsoft.com/office/powerpoint/2010/main" val="37647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FD0CF-793B-1A4C-A6CD-C43C9BCA891C}"/>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打开</a:t>
            </a:r>
            <a:r>
              <a:rPr kumimoji="1" lang="en-US" altLang="zh-CN" sz="2400" b="1">
                <a:solidFill>
                  <a:srgbClr val="C00000"/>
                </a:solidFill>
                <a:latin typeface="Microsoft YaHei" panose="020B0503020204020204" pitchFamily="34" charset="-122"/>
                <a:ea typeface="Microsoft YaHei" panose="020B0503020204020204" pitchFamily="34" charset="-122"/>
              </a:rPr>
              <a:t>binder</a:t>
            </a:r>
            <a:r>
              <a:rPr kumimoji="1" lang="zh-CN" altLang="en-US" sz="2400" b="1">
                <a:solidFill>
                  <a:srgbClr val="C00000"/>
                </a:solidFill>
                <a:latin typeface="Microsoft YaHei" panose="020B0503020204020204" pitchFamily="34" charset="-122"/>
                <a:ea typeface="Microsoft YaHei" panose="020B0503020204020204" pitchFamily="34" charset="-122"/>
              </a:rPr>
              <a:t>驱动</a:t>
            </a:r>
          </a:p>
        </p:txBody>
      </p:sp>
      <p:sp>
        <p:nvSpPr>
          <p:cNvPr id="5" name="圆角矩形 4">
            <a:extLst>
              <a:ext uri="{FF2B5EF4-FFF2-40B4-BE49-F238E27FC236}">
                <a16:creationId xmlns:a16="http://schemas.microsoft.com/office/drawing/2014/main" id="{9B535145-4B94-4F45-9C7B-E1DE5A046AEC}"/>
              </a:ext>
            </a:extLst>
          </p:cNvPr>
          <p:cNvSpPr/>
          <p:nvPr/>
        </p:nvSpPr>
        <p:spPr>
          <a:xfrm>
            <a:off x="1299324" y="3832412"/>
            <a:ext cx="6545356"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solidFill>
                  <a:schemeClr val="bg1"/>
                </a:solidFill>
                <a:latin typeface="Microsoft YaHei" panose="020B0503020204020204" pitchFamily="34" charset="-122"/>
                <a:ea typeface="Microsoft YaHei" panose="020B0503020204020204" pitchFamily="34" charset="-122"/>
              </a:rPr>
              <a:t>/dev/binder</a:t>
            </a:r>
            <a:endParaRPr kumimoji="1" lang="zh-CN" altLang="en-US" sz="1500" b="1">
              <a:solidFill>
                <a:schemeClr val="bg1"/>
              </a:solidFill>
              <a:latin typeface="Microsoft YaHei" panose="020B0503020204020204" pitchFamily="34" charset="-122"/>
              <a:ea typeface="Microsoft YaHei" panose="020B0503020204020204" pitchFamily="34" charset="-122"/>
            </a:endParaRPr>
          </a:p>
        </p:txBody>
      </p:sp>
      <p:sp>
        <p:nvSpPr>
          <p:cNvPr id="6" name="圆角矩形 5">
            <a:extLst>
              <a:ext uri="{FF2B5EF4-FFF2-40B4-BE49-F238E27FC236}">
                <a16:creationId xmlns:a16="http://schemas.microsoft.com/office/drawing/2014/main" id="{C2025B6C-B5F3-AE48-978D-256C47C64D29}"/>
              </a:ext>
            </a:extLst>
          </p:cNvPr>
          <p:cNvSpPr/>
          <p:nvPr/>
        </p:nvSpPr>
        <p:spPr>
          <a:xfrm>
            <a:off x="1299324" y="1603562"/>
            <a:ext cx="6545356" cy="54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500" b="1">
                <a:latin typeface="Microsoft YaHei" panose="020B0503020204020204" pitchFamily="34" charset="-122"/>
                <a:ea typeface="Microsoft YaHei" panose="020B0503020204020204" pitchFamily="34" charset="-122"/>
              </a:rPr>
              <a:t>ServiceManager</a:t>
            </a:r>
            <a:endParaRPr kumimoji="1" lang="zh-CN" altLang="en-US" sz="1500"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77E72228-18BD-F542-A9CC-58304AA85475}"/>
              </a:ext>
            </a:extLst>
          </p:cNvPr>
          <p:cNvSpPr txBox="1"/>
          <p:nvPr/>
        </p:nvSpPr>
        <p:spPr>
          <a:xfrm>
            <a:off x="2421067" y="2723203"/>
            <a:ext cx="676788"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open</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432CF53-94E7-F247-81C8-C93857397DB5}"/>
              </a:ext>
            </a:extLst>
          </p:cNvPr>
          <p:cNvSpPr txBox="1"/>
          <p:nvPr/>
        </p:nvSpPr>
        <p:spPr>
          <a:xfrm>
            <a:off x="5991974" y="2723203"/>
            <a:ext cx="801823" cy="323165"/>
          </a:xfrm>
          <a:prstGeom prst="rect">
            <a:avLst/>
          </a:prstGeom>
          <a:noFill/>
        </p:spPr>
        <p:txBody>
          <a:bodyPr wrap="none" rtlCol="0">
            <a:spAutoFit/>
          </a:bodyPr>
          <a:lstStyle/>
          <a:p>
            <a:r>
              <a:rPr kumimoji="1" lang="en-US" altLang="zh-CN" sz="1500" b="1">
                <a:solidFill>
                  <a:srgbClr val="C00000"/>
                </a:solidFill>
                <a:latin typeface="Microsoft YaHei" panose="020B0503020204020204" pitchFamily="34" charset="-122"/>
                <a:ea typeface="Microsoft YaHei" panose="020B0503020204020204" pitchFamily="34" charset="-122"/>
              </a:rPr>
              <a:t>mmap</a:t>
            </a:r>
            <a:endParaRPr kumimoji="1" lang="zh-CN" altLang="en-US" sz="1500" b="1">
              <a:solidFill>
                <a:srgbClr val="C00000"/>
              </a:solidFill>
              <a:latin typeface="Microsoft YaHei" panose="020B0503020204020204" pitchFamily="34" charset="-122"/>
              <a:ea typeface="Microsoft YaHei" panose="020B0503020204020204" pitchFamily="34" charset="-122"/>
            </a:endParaRPr>
          </a:p>
        </p:txBody>
      </p:sp>
      <p:sp>
        <p:nvSpPr>
          <p:cNvPr id="16" name="下箭头 15">
            <a:extLst>
              <a:ext uri="{FF2B5EF4-FFF2-40B4-BE49-F238E27FC236}">
                <a16:creationId xmlns:a16="http://schemas.microsoft.com/office/drawing/2014/main" id="{DADC94BE-D8D4-194D-AD2E-3EF05988DAE1}"/>
              </a:ext>
            </a:extLst>
          </p:cNvPr>
          <p:cNvSpPr/>
          <p:nvPr/>
        </p:nvSpPr>
        <p:spPr>
          <a:xfrm>
            <a:off x="1869684" y="2312272"/>
            <a:ext cx="635374" cy="1351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
        <p:nvSpPr>
          <p:cNvPr id="17" name="下箭头 16">
            <a:extLst>
              <a:ext uri="{FF2B5EF4-FFF2-40B4-BE49-F238E27FC236}">
                <a16:creationId xmlns:a16="http://schemas.microsoft.com/office/drawing/2014/main" id="{D6E60890-40FF-9243-95CC-265B9C557860}"/>
              </a:ext>
            </a:extLst>
          </p:cNvPr>
          <p:cNvSpPr/>
          <p:nvPr/>
        </p:nvSpPr>
        <p:spPr>
          <a:xfrm rot="10800000">
            <a:off x="6638945" y="2312272"/>
            <a:ext cx="635374" cy="1351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3"/>
          </a:p>
        </p:txBody>
      </p:sp>
    </p:spTree>
    <p:extLst>
      <p:ext uri="{BB962C8B-B14F-4D97-AF65-F5344CB8AC3E}">
        <p14:creationId xmlns:p14="http://schemas.microsoft.com/office/powerpoint/2010/main" val="326443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4" grpId="0"/>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BE69F-8A81-7F42-9FDC-B46DC007E93D}"/>
              </a:ext>
            </a:extLst>
          </p:cNvPr>
          <p:cNvSpPr>
            <a:spLocks noGrp="1"/>
          </p:cNvSpPr>
          <p:nvPr>
            <p:ph type="title"/>
          </p:nvPr>
        </p:nvSpPr>
        <p:spPr>
          <a:xfrm>
            <a:off x="628650" y="2074666"/>
            <a:ext cx="7886700" cy="994172"/>
          </a:xfrm>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注册成为上下文管理者</a:t>
            </a:r>
            <a:endParaRPr kumimoji="1" lang="zh-CN" altLang="en-US" sz="2400"/>
          </a:p>
        </p:txBody>
      </p:sp>
    </p:spTree>
    <p:extLst>
      <p:ext uri="{BB962C8B-B14F-4D97-AF65-F5344CB8AC3E}">
        <p14:creationId xmlns:p14="http://schemas.microsoft.com/office/powerpoint/2010/main" val="144316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70775-740F-4A43-BE8C-BA603AA8B905}"/>
              </a:ext>
            </a:extLst>
          </p:cNvPr>
          <p:cNvSpPr>
            <a:spLocks noGrp="1"/>
          </p:cNvSpPr>
          <p:nvPr>
            <p:ph type="title"/>
          </p:nvPr>
        </p:nvSpPr>
        <p:spPr/>
        <p:txBody>
          <a:bodyPr>
            <a:normAutofit/>
          </a:bodyPr>
          <a:lstStyle/>
          <a:p>
            <a:pPr algn="ctr"/>
            <a:r>
              <a:rPr kumimoji="1" lang="en-US" altLang="zh-CN" sz="2400" b="1">
                <a:solidFill>
                  <a:srgbClr val="C00000"/>
                </a:solidFill>
                <a:latin typeface="Microsoft YaHei" panose="020B0503020204020204" pitchFamily="34" charset="-122"/>
                <a:ea typeface="Microsoft YaHei" panose="020B0503020204020204" pitchFamily="34" charset="-122"/>
              </a:rPr>
              <a:t>Android</a:t>
            </a:r>
            <a:r>
              <a:rPr kumimoji="1" lang="zh-CN" altLang="en-US" sz="2400" b="1">
                <a:solidFill>
                  <a:srgbClr val="C00000"/>
                </a:solidFill>
                <a:latin typeface="Microsoft YaHei" panose="020B0503020204020204" pitchFamily="34" charset="-122"/>
                <a:ea typeface="Microsoft YaHei" panose="020B0503020204020204" pitchFamily="34" charset="-122"/>
              </a:rPr>
              <a:t>获取</a:t>
            </a:r>
            <a:r>
              <a:rPr kumimoji="1" lang="en-US" altLang="zh-CN" sz="2400" b="1">
                <a:solidFill>
                  <a:srgbClr val="C00000"/>
                </a:solidFill>
                <a:latin typeface="Microsoft YaHei" panose="020B0503020204020204" pitchFamily="34" charset="-122"/>
                <a:ea typeface="Microsoft YaHei" panose="020B0503020204020204" pitchFamily="34" charset="-122"/>
              </a:rPr>
              <a:t>binder</a:t>
            </a:r>
            <a:r>
              <a:rPr kumimoji="1" lang="zh-CN" altLang="en-US" sz="2400" b="1">
                <a:solidFill>
                  <a:srgbClr val="C00000"/>
                </a:solidFill>
                <a:latin typeface="Microsoft YaHei" panose="020B0503020204020204" pitchFamily="34" charset="-122"/>
                <a:ea typeface="Microsoft YaHei" panose="020B0503020204020204" pitchFamily="34" charset="-122"/>
              </a:rPr>
              <a:t>有哪些途径？</a:t>
            </a:r>
          </a:p>
        </p:txBody>
      </p:sp>
      <p:sp>
        <p:nvSpPr>
          <p:cNvPr id="15" name="圆角矩形 14">
            <a:extLst>
              <a:ext uri="{FF2B5EF4-FFF2-40B4-BE49-F238E27FC236}">
                <a16:creationId xmlns:a16="http://schemas.microsoft.com/office/drawing/2014/main" id="{5915AD10-6C39-684C-AD23-A7DDAC3F71F3}"/>
              </a:ext>
            </a:extLst>
          </p:cNvPr>
          <p:cNvSpPr/>
          <p:nvPr/>
        </p:nvSpPr>
        <p:spPr>
          <a:xfrm>
            <a:off x="1484915" y="1365444"/>
            <a:ext cx="6174171" cy="5084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013" b="1">
                <a:latin typeface="Microsoft YaHei" panose="020B0503020204020204" pitchFamily="34" charset="-122"/>
                <a:ea typeface="Microsoft YaHei" panose="020B0503020204020204" pitchFamily="34" charset="-122"/>
              </a:rPr>
              <a:t>bindService</a:t>
            </a:r>
            <a:r>
              <a:rPr kumimoji="1" lang="zh-CN" altLang="en-US" sz="1013" b="1">
                <a:latin typeface="Microsoft YaHei" panose="020B0503020204020204" pitchFamily="34" charset="-122"/>
                <a:ea typeface="Microsoft YaHei" panose="020B0503020204020204" pitchFamily="34" charset="-122"/>
              </a:rPr>
              <a:t>，通过</a:t>
            </a:r>
            <a:r>
              <a:rPr kumimoji="1" lang="en-US" altLang="zh-CN" sz="1013" b="1">
                <a:latin typeface="Microsoft YaHei" panose="020B0503020204020204" pitchFamily="34" charset="-122"/>
                <a:ea typeface="Microsoft YaHei" panose="020B0503020204020204" pitchFamily="34" charset="-122"/>
              </a:rPr>
              <a:t>onServiceConnected</a:t>
            </a:r>
            <a:r>
              <a:rPr kumimoji="1" lang="zh-CN" altLang="en-US" sz="1013" b="1">
                <a:latin typeface="Microsoft YaHei" panose="020B0503020204020204" pitchFamily="34" charset="-122"/>
                <a:ea typeface="Microsoft YaHei" panose="020B0503020204020204" pitchFamily="34" charset="-122"/>
              </a:rPr>
              <a:t>拿到</a:t>
            </a:r>
            <a:r>
              <a:rPr kumimoji="1" lang="en-US" altLang="zh-CN" sz="1013" b="1">
                <a:latin typeface="Microsoft YaHei" panose="020B0503020204020204" pitchFamily="34" charset="-122"/>
                <a:ea typeface="Microsoft YaHei" panose="020B0503020204020204" pitchFamily="34" charset="-122"/>
              </a:rPr>
              <a:t>binder</a:t>
            </a:r>
          </a:p>
        </p:txBody>
      </p:sp>
      <p:sp>
        <p:nvSpPr>
          <p:cNvPr id="16" name="圆角矩形 15">
            <a:extLst>
              <a:ext uri="{FF2B5EF4-FFF2-40B4-BE49-F238E27FC236}">
                <a16:creationId xmlns:a16="http://schemas.microsoft.com/office/drawing/2014/main" id="{7FE09861-499F-604F-932B-9892F6E7BC3E}"/>
              </a:ext>
            </a:extLst>
          </p:cNvPr>
          <p:cNvSpPr/>
          <p:nvPr/>
        </p:nvSpPr>
        <p:spPr>
          <a:xfrm>
            <a:off x="1484916" y="2704689"/>
            <a:ext cx="6174170" cy="5084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C00000"/>
              </a:buClr>
            </a:pPr>
            <a:r>
              <a:rPr kumimoji="1" lang="en-US" altLang="zh-CN" sz="1013" b="1">
                <a:latin typeface="Microsoft YaHei" panose="020B0503020204020204" pitchFamily="34" charset="-122"/>
                <a:ea typeface="Microsoft YaHei" panose="020B0503020204020204" pitchFamily="34" charset="-122"/>
              </a:rPr>
              <a:t>Parcel</a:t>
            </a:r>
            <a:r>
              <a:rPr kumimoji="1" lang="zh-CN" altLang="en-US" sz="1013" b="1">
                <a:latin typeface="Microsoft YaHei" panose="020B0503020204020204" pitchFamily="34" charset="-122"/>
                <a:ea typeface="Microsoft YaHei" panose="020B0503020204020204" pitchFamily="34" charset="-122"/>
              </a:rPr>
              <a:t>的</a:t>
            </a:r>
            <a:r>
              <a:rPr kumimoji="1" lang="en-US" altLang="zh-CN" sz="1013" b="1">
                <a:latin typeface="Microsoft YaHei" panose="020B0503020204020204" pitchFamily="34" charset="-122"/>
                <a:ea typeface="Microsoft YaHei" panose="020B0503020204020204" pitchFamily="34" charset="-122"/>
              </a:rPr>
              <a:t>readStrongBinder</a:t>
            </a:r>
            <a:r>
              <a:rPr kumimoji="1" lang="zh-CN" altLang="en-US" sz="1013" b="1">
                <a:latin typeface="Microsoft YaHei" panose="020B0503020204020204" pitchFamily="34" charset="-122"/>
                <a:ea typeface="Microsoft YaHei" panose="020B0503020204020204" pitchFamily="34" charset="-122"/>
              </a:rPr>
              <a:t>拿到</a:t>
            </a:r>
            <a:r>
              <a:rPr kumimoji="1" lang="en-US" altLang="zh-CN" sz="1013" b="1">
                <a:latin typeface="Microsoft YaHei" panose="020B0503020204020204" pitchFamily="34" charset="-122"/>
                <a:ea typeface="Microsoft YaHei" panose="020B0503020204020204" pitchFamily="34" charset="-122"/>
              </a:rPr>
              <a:t>binder</a:t>
            </a:r>
          </a:p>
        </p:txBody>
      </p:sp>
      <p:sp>
        <p:nvSpPr>
          <p:cNvPr id="17" name="圆角矩形 16">
            <a:extLst>
              <a:ext uri="{FF2B5EF4-FFF2-40B4-BE49-F238E27FC236}">
                <a16:creationId xmlns:a16="http://schemas.microsoft.com/office/drawing/2014/main" id="{5D30EB2E-D336-E94A-A7E6-E7913163FDA5}"/>
              </a:ext>
            </a:extLst>
          </p:cNvPr>
          <p:cNvSpPr/>
          <p:nvPr/>
        </p:nvSpPr>
        <p:spPr>
          <a:xfrm>
            <a:off x="1484914" y="4043934"/>
            <a:ext cx="6174170" cy="50843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C00000"/>
              </a:buClr>
            </a:pPr>
            <a:r>
              <a:rPr kumimoji="1" lang="en-US" altLang="zh-CN" sz="1013" b="1">
                <a:latin typeface="Microsoft YaHei" panose="020B0503020204020204" pitchFamily="34" charset="-122"/>
                <a:ea typeface="Microsoft YaHei" panose="020B0503020204020204" pitchFamily="34" charset="-122"/>
              </a:rPr>
              <a:t>Binder</a:t>
            </a:r>
            <a:r>
              <a:rPr kumimoji="1" lang="zh-CN" altLang="en-US" sz="1013" b="1">
                <a:latin typeface="Microsoft YaHei" panose="020B0503020204020204" pitchFamily="34" charset="-122"/>
                <a:ea typeface="Microsoft YaHei" panose="020B0503020204020204" pitchFamily="34" charset="-122"/>
              </a:rPr>
              <a:t>的</a:t>
            </a:r>
            <a:r>
              <a:rPr kumimoji="1" lang="en-US" altLang="zh-CN" sz="1013" b="1">
                <a:latin typeface="Microsoft YaHei" panose="020B0503020204020204" pitchFamily="34" charset="-122"/>
                <a:ea typeface="Microsoft YaHei" panose="020B0503020204020204" pitchFamily="34" charset="-122"/>
              </a:rPr>
              <a:t>IPC</a:t>
            </a:r>
            <a:r>
              <a:rPr kumimoji="1" lang="zh-CN" altLang="en-US" sz="1013" b="1">
                <a:latin typeface="Microsoft YaHei" panose="020B0503020204020204" pitchFamily="34" charset="-122"/>
                <a:ea typeface="Microsoft YaHei" panose="020B0503020204020204" pitchFamily="34" charset="-122"/>
              </a:rPr>
              <a:t> </a:t>
            </a:r>
            <a:r>
              <a:rPr kumimoji="1" lang="en-US" altLang="zh-CN" sz="1013" b="1">
                <a:latin typeface="Microsoft YaHei" panose="020B0503020204020204" pitchFamily="34" charset="-122"/>
                <a:ea typeface="Microsoft YaHei" panose="020B0503020204020204" pitchFamily="34" charset="-122"/>
              </a:rPr>
              <a:t>call</a:t>
            </a:r>
            <a:r>
              <a:rPr kumimoji="1" lang="zh-CN" altLang="en-US" sz="1013" b="1">
                <a:latin typeface="Microsoft YaHei" panose="020B0503020204020204" pitchFamily="34" charset="-122"/>
                <a:ea typeface="Microsoft YaHei" panose="020B0503020204020204" pitchFamily="34" charset="-122"/>
              </a:rPr>
              <a:t>拿到</a:t>
            </a:r>
            <a:r>
              <a:rPr kumimoji="1" lang="en-US" altLang="zh-CN" sz="1013" b="1">
                <a:latin typeface="Microsoft YaHei" panose="020B0503020204020204" pitchFamily="34" charset="-122"/>
                <a:ea typeface="Microsoft YaHei" panose="020B0503020204020204" pitchFamily="34" charset="-122"/>
              </a:rPr>
              <a:t>binder</a:t>
            </a:r>
          </a:p>
        </p:txBody>
      </p:sp>
      <p:pic>
        <p:nvPicPr>
          <p:cNvPr id="22" name="图片 21">
            <a:extLst>
              <a:ext uri="{FF2B5EF4-FFF2-40B4-BE49-F238E27FC236}">
                <a16:creationId xmlns:a16="http://schemas.microsoft.com/office/drawing/2014/main" id="{031F4A7C-F755-B04F-9AE0-4A2F4129149B}"/>
              </a:ext>
            </a:extLst>
          </p:cNvPr>
          <p:cNvPicPr>
            <a:picLocks noChangeAspect="1"/>
          </p:cNvPicPr>
          <p:nvPr/>
        </p:nvPicPr>
        <p:blipFill>
          <a:blip r:embed="rId3"/>
          <a:stretch>
            <a:fillRect/>
          </a:stretch>
        </p:blipFill>
        <p:spPr>
          <a:xfrm>
            <a:off x="6916792" y="1187917"/>
            <a:ext cx="863492" cy="863492"/>
          </a:xfrm>
          <a:prstGeom prst="rect">
            <a:avLst/>
          </a:prstGeom>
        </p:spPr>
      </p:pic>
      <p:pic>
        <p:nvPicPr>
          <p:cNvPr id="23" name="图片 22">
            <a:extLst>
              <a:ext uri="{FF2B5EF4-FFF2-40B4-BE49-F238E27FC236}">
                <a16:creationId xmlns:a16="http://schemas.microsoft.com/office/drawing/2014/main" id="{D81E80EF-4DE8-C942-AAEE-B6244D1857D7}"/>
              </a:ext>
            </a:extLst>
          </p:cNvPr>
          <p:cNvPicPr>
            <a:picLocks noChangeAspect="1"/>
          </p:cNvPicPr>
          <p:nvPr/>
        </p:nvPicPr>
        <p:blipFill>
          <a:blip r:embed="rId3"/>
          <a:stretch>
            <a:fillRect/>
          </a:stretch>
        </p:blipFill>
        <p:spPr>
          <a:xfrm>
            <a:off x="6916792" y="2533735"/>
            <a:ext cx="863492" cy="863492"/>
          </a:xfrm>
          <a:prstGeom prst="rect">
            <a:avLst/>
          </a:prstGeom>
        </p:spPr>
      </p:pic>
      <p:pic>
        <p:nvPicPr>
          <p:cNvPr id="24" name="图片 23">
            <a:extLst>
              <a:ext uri="{FF2B5EF4-FFF2-40B4-BE49-F238E27FC236}">
                <a16:creationId xmlns:a16="http://schemas.microsoft.com/office/drawing/2014/main" id="{5C6053DF-F550-0343-9B3E-0B8555BF459F}"/>
              </a:ext>
            </a:extLst>
          </p:cNvPr>
          <p:cNvPicPr>
            <a:picLocks noChangeAspect="1"/>
          </p:cNvPicPr>
          <p:nvPr/>
        </p:nvPicPr>
        <p:blipFill>
          <a:blip r:embed="rId3"/>
          <a:stretch>
            <a:fillRect/>
          </a:stretch>
        </p:blipFill>
        <p:spPr>
          <a:xfrm>
            <a:off x="6916792" y="3891747"/>
            <a:ext cx="863492" cy="863492"/>
          </a:xfrm>
          <a:prstGeom prst="rect">
            <a:avLst/>
          </a:prstGeom>
        </p:spPr>
      </p:pic>
    </p:spTree>
    <p:extLst>
      <p:ext uri="{BB962C8B-B14F-4D97-AF65-F5344CB8AC3E}">
        <p14:creationId xmlns:p14="http://schemas.microsoft.com/office/powerpoint/2010/main" val="5901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C5F32-779D-FF4B-B147-952D6AC42168}"/>
              </a:ext>
            </a:extLst>
          </p:cNvPr>
          <p:cNvSpPr>
            <a:spLocks noGrp="1"/>
          </p:cNvSpPr>
          <p:nvPr>
            <p:ph type="title"/>
          </p:nvPr>
        </p:nvSpPr>
        <p:spPr/>
        <p:txBody>
          <a:bodyPr>
            <a:normAutofit/>
          </a:bodyPr>
          <a:lstStyle/>
          <a:p>
            <a:pPr algn="ctr"/>
            <a:r>
              <a:rPr kumimoji="1" lang="zh-CN" altLang="en-US" sz="2400" b="1">
                <a:solidFill>
                  <a:srgbClr val="C00000"/>
                </a:solidFill>
                <a:latin typeface="Microsoft YaHei" panose="020B0503020204020204" pitchFamily="34" charset="-122"/>
                <a:ea typeface="Microsoft YaHei" panose="020B0503020204020204" pitchFamily="34" charset="-122"/>
              </a:rPr>
              <a:t>如何拿到</a:t>
            </a:r>
            <a:r>
              <a:rPr kumimoji="1" lang="en-US" altLang="zh-CN" sz="2400" b="1">
                <a:solidFill>
                  <a:srgbClr val="C00000"/>
                </a:solidFill>
                <a:latin typeface="Microsoft YaHei" panose="020B0503020204020204" pitchFamily="34" charset="-122"/>
                <a:ea typeface="Microsoft YaHei" panose="020B0503020204020204" pitchFamily="34" charset="-122"/>
              </a:rPr>
              <a:t>ServiceManager</a:t>
            </a:r>
            <a:r>
              <a:rPr kumimoji="1" lang="zh-CN" altLang="en-US" sz="2400" b="1">
                <a:solidFill>
                  <a:srgbClr val="C00000"/>
                </a:solidFill>
                <a:latin typeface="Microsoft YaHei" panose="020B0503020204020204" pitchFamily="34" charset="-122"/>
                <a:ea typeface="Microsoft YaHei" panose="020B0503020204020204" pitchFamily="34" charset="-122"/>
              </a:rPr>
              <a:t>的</a:t>
            </a:r>
            <a:r>
              <a:rPr kumimoji="1" lang="en-US" altLang="zh-CN" sz="2400" b="1">
                <a:solidFill>
                  <a:srgbClr val="C00000"/>
                </a:solidFill>
                <a:latin typeface="Microsoft YaHei" panose="020B0503020204020204" pitchFamily="34" charset="-122"/>
                <a:ea typeface="Microsoft YaHei" panose="020B0503020204020204" pitchFamily="34" charset="-122"/>
              </a:rPr>
              <a:t>binder?</a:t>
            </a:r>
            <a:endParaRPr kumimoji="1" lang="zh-CN" altLang="en-US" sz="2400" b="1">
              <a:solidFill>
                <a:srgbClr val="C00000"/>
              </a:solidFill>
              <a:latin typeface="Microsoft YaHei" panose="020B0503020204020204" pitchFamily="34" charset="-122"/>
              <a:ea typeface="Microsoft YaHei" panose="020B0503020204020204" pitchFamily="34" charset="-122"/>
            </a:endParaRPr>
          </a:p>
        </p:txBody>
      </p:sp>
      <p:pic>
        <p:nvPicPr>
          <p:cNvPr id="5" name="图片 4">
            <a:extLst>
              <a:ext uri="{FF2B5EF4-FFF2-40B4-BE49-F238E27FC236}">
                <a16:creationId xmlns:a16="http://schemas.microsoft.com/office/drawing/2014/main" id="{4CE7A151-4275-C241-B798-6F5D6F417957}"/>
              </a:ext>
            </a:extLst>
          </p:cNvPr>
          <p:cNvPicPr>
            <a:picLocks noChangeAspect="1"/>
          </p:cNvPicPr>
          <p:nvPr/>
        </p:nvPicPr>
        <p:blipFill>
          <a:blip r:embed="rId3"/>
          <a:stretch>
            <a:fillRect/>
          </a:stretch>
        </p:blipFill>
        <p:spPr>
          <a:xfrm>
            <a:off x="125656" y="1430722"/>
            <a:ext cx="8892691" cy="2104697"/>
          </a:xfrm>
          <a:prstGeom prst="rect">
            <a:avLst/>
          </a:prstGeom>
        </p:spPr>
      </p:pic>
    </p:spTree>
    <p:extLst>
      <p:ext uri="{BB962C8B-B14F-4D97-AF65-F5344CB8AC3E}">
        <p14:creationId xmlns:p14="http://schemas.microsoft.com/office/powerpoint/2010/main" val="18165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3483</TotalTime>
  <Words>2247</Words>
  <Application>Microsoft Macintosh PowerPoint</Application>
  <PresentationFormat>全屏显示(16:9)</PresentationFormat>
  <Paragraphs>160</Paragraphs>
  <Slides>15</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等线</vt:lpstr>
      <vt:lpstr>等线 Light</vt:lpstr>
      <vt:lpstr>Microsoft YaHei</vt:lpstr>
      <vt:lpstr>Microsoft YaHei</vt:lpstr>
      <vt:lpstr>Arial</vt:lpstr>
      <vt:lpstr>Calibri</vt:lpstr>
      <vt:lpstr>Calibri Light</vt:lpstr>
      <vt:lpstr>Wingdings</vt:lpstr>
      <vt:lpstr>Office 主题​​</vt:lpstr>
      <vt:lpstr>ServiceManager的启动相关面试问题</vt:lpstr>
      <vt:lpstr>ServiceManager的启动相关面试问题</vt:lpstr>
      <vt:lpstr>ServiceManager的作用是什么？</vt:lpstr>
      <vt:lpstr>ServiceManager是怎么启动的？</vt:lpstr>
      <vt:lpstr>ServiceManager是怎么启动的？</vt:lpstr>
      <vt:lpstr>打开binder驱动</vt:lpstr>
      <vt:lpstr>注册成为上下文管理者</vt:lpstr>
      <vt:lpstr>Android获取binder有哪些途径？</vt:lpstr>
      <vt:lpstr>如何拿到ServiceManager的binder?</vt:lpstr>
      <vt:lpstr>PowerPoint 演示文稿</vt:lpstr>
      <vt:lpstr>注册成为上下文管理者</vt:lpstr>
      <vt:lpstr>进入binder loop</vt:lpstr>
      <vt:lpstr>模拟面试</vt:lpstr>
      <vt:lpstr>模拟面试</vt:lpstr>
      <vt:lpstr>模拟面试</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294</cp:revision>
  <dcterms:created xsi:type="dcterms:W3CDTF">2019-02-06T23:48:05Z</dcterms:created>
  <dcterms:modified xsi:type="dcterms:W3CDTF">2019-02-13T03:44:28Z</dcterms:modified>
</cp:coreProperties>
</file>