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56" r:id="rId2"/>
    <p:sldId id="269" r:id="rId3"/>
    <p:sldId id="271" r:id="rId4"/>
    <p:sldId id="291" r:id="rId5"/>
    <p:sldId id="292" r:id="rId6"/>
    <p:sldId id="294" r:id="rId7"/>
    <p:sldId id="293" r:id="rId8"/>
    <p:sldId id="295" r:id="rId9"/>
    <p:sldId id="296" r:id="rId10"/>
    <p:sldId id="297" r:id="rId11"/>
    <p:sldId id="298" r:id="rId12"/>
    <p:sldId id="299" r:id="rId13"/>
    <p:sldId id="300" r:id="rId14"/>
    <p:sldId id="301" r:id="rId15"/>
    <p:sldId id="262" r:id="rId16"/>
    <p:sldId id="302" r:id="rId17"/>
    <p:sldId id="305" r:id="rId18"/>
    <p:sldId id="306" r:id="rId19"/>
    <p:sldId id="307" r:id="rId20"/>
    <p:sldId id="308" r:id="rId21"/>
    <p:sldId id="283" r:id="rId2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83230"/>
  </p:normalViewPr>
  <p:slideViewPr>
    <p:cSldViewPr snapToGrid="0" snapToObjects="1">
      <p:cViewPr>
        <p:scale>
          <a:sx n="95" d="100"/>
          <a:sy n="95" d="100"/>
        </p:scale>
        <p:origin x="680" y="624"/>
      </p:cViewPr>
      <p:guideLst/>
    </p:cSldViewPr>
  </p:slideViewPr>
  <p:notesTextViewPr>
    <p:cViewPr>
      <p:scale>
        <a:sx n="1" d="1"/>
        <a:sy n="1" d="1"/>
      </p:scale>
      <p:origin x="0" y="0"/>
    </p:cViewPr>
  </p:notesTextViewPr>
  <p:notesViewPr>
    <p:cSldViewPr snapToGrid="0" snapToObjects="1">
      <p:cViewPr varScale="1">
        <p:scale>
          <a:sx n="85" d="100"/>
          <a:sy n="85" d="100"/>
        </p:scale>
        <p:origin x="392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02E48C-F705-0A4D-8F91-BE2039F23E17}" type="datetimeFigureOut">
              <a:rPr lang="zh-CN" altLang="en-US"/>
              <a:t>2019/3/10</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040917-58D0-DA4F-A288-E0A5466A02B7}" type="slidenum">
              <a:rPr/>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AF0A9-A375-D740-A68A-8688D57ACC9A}" type="datetimeFigureOut">
              <a:rPr lang="zh-CN" altLang="en-US"/>
              <a:t>2019/3/10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4A578-BEC8-5144-B06B-665E0A96D8D9}"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大家好，这节课呢，我们来看下这个面试题目，说一说</a:t>
            </a:r>
            <a:r>
              <a:rPr kumimoji="1" lang="en-US" altLang="zh-CN" dirty="0"/>
              <a:t>Android</a:t>
            </a:r>
            <a:r>
              <a:rPr kumimoji="1" lang="zh-CN" altLang="en-US" dirty="0"/>
              <a:t>系统的启动流程。</a:t>
            </a:r>
            <a:endParaRPr kumimoji="1" lang="en-US" altLang="zh-CN" dirty="0"/>
          </a:p>
        </p:txBody>
      </p:sp>
      <p:sp>
        <p:nvSpPr>
          <p:cNvPr id="4" name="灯片编号占位符 3"/>
          <p:cNvSpPr>
            <a:spLocks noGrp="1"/>
          </p:cNvSpPr>
          <p:nvPr>
            <p:ph type="sldNum" sz="quarter" idx="5"/>
          </p:nvPr>
        </p:nvSpPr>
        <p:spPr/>
        <p:txBody>
          <a:bodyPr/>
          <a:lstStyle/>
          <a:p>
            <a:fld id="{C914A578-BEC8-5144-B06B-665E0A96D8D9}"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关于系统服务怎么启动的，咱们其实不用关注，那么多服务，功能都不一样，启动要做的事也不一样。咱们只用关注两个问题就行了，</a:t>
            </a:r>
            <a:endParaRPr kumimoji="1" lang="en-US" altLang="zh-CN"/>
          </a:p>
          <a:p>
            <a:r>
              <a:rPr kumimoji="1" lang="zh-CN" altLang="en-US"/>
              <a:t>一个是服务怎么发布的，</a:t>
            </a:r>
            <a:endParaRPr kumimoji="1" lang="en-US" altLang="zh-CN"/>
          </a:p>
          <a:p>
            <a:r>
              <a:rPr kumimoji="1" lang="zh-CN" altLang="en-US"/>
              <a:t>一个是服务跑在什么线程？</a:t>
            </a:r>
            <a:endParaRPr kumimoji="1" lang="en-US" altLang="zh-CN"/>
          </a:p>
        </p:txBody>
      </p:sp>
      <p:sp>
        <p:nvSpPr>
          <p:cNvPr id="4" name="灯片编号占位符 3"/>
          <p:cNvSpPr>
            <a:spLocks noGrp="1"/>
          </p:cNvSpPr>
          <p:nvPr>
            <p:ph type="sldNum" sz="quarter" idx="5"/>
          </p:nvPr>
        </p:nvSpPr>
        <p:spPr/>
        <p:txBody>
          <a:bodyPr/>
          <a:lstStyle/>
          <a:p>
            <a:fld id="{C914A578-BEC8-5144-B06B-665E0A96D8D9}" type="slidenum">
              <a:rPr lang="en-US" altLang="zh-CN"/>
              <a:t>14</a:t>
            </a:fld>
            <a:endParaRPr kumimoji="1" lang="zh-CN" altLang="en-US"/>
          </a:p>
        </p:txBody>
      </p:sp>
    </p:spTree>
    <p:extLst>
      <p:ext uri="{BB962C8B-B14F-4D97-AF65-F5344CB8AC3E}">
        <p14:creationId xmlns:p14="http://schemas.microsoft.com/office/powerpoint/2010/main" val="122963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p:txBody>
      </p:sp>
      <p:sp>
        <p:nvSpPr>
          <p:cNvPr id="4" name="灯片编号占位符 3"/>
          <p:cNvSpPr>
            <a:spLocks noGrp="1"/>
          </p:cNvSpPr>
          <p:nvPr>
            <p:ph type="sldNum" sz="quarter" idx="5"/>
          </p:nvPr>
        </p:nvSpPr>
        <p:spPr/>
        <p:txBody>
          <a:bodyPr/>
          <a:lstStyle/>
          <a:p>
            <a:fld id="{C914A578-BEC8-5144-B06B-665E0A96D8D9}" type="slidenum">
              <a:rPr/>
              <a:t>15</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主线程？说实话，我貌似没找到主线程在哪用了，主线程可能一直在睡大觉。</a:t>
            </a:r>
            <a:endParaRPr kumimoji="1" lang="en-US" altLang="zh-CN"/>
          </a:p>
          <a:p>
            <a:r>
              <a:rPr kumimoji="1" lang="zh-CN" altLang="en-US"/>
              <a:t>工作线程，有两种，有的服务有自己独有的工作线程，比如</a:t>
            </a:r>
            <a:r>
              <a:rPr kumimoji="1" lang="en-US" altLang="zh-CN"/>
              <a:t>AMS</a:t>
            </a:r>
            <a:r>
              <a:rPr kumimoji="1" lang="zh-CN" altLang="en-US"/>
              <a:t>，</a:t>
            </a:r>
            <a:r>
              <a:rPr kumimoji="1" lang="en-US" altLang="zh-CN"/>
              <a:t>PMS,</a:t>
            </a:r>
            <a:r>
              <a:rPr kumimoji="1" lang="zh-CN" altLang="en-US"/>
              <a:t> </a:t>
            </a:r>
            <a:r>
              <a:rPr kumimoji="1" lang="en-US" altLang="zh-CN"/>
              <a:t>PKMS</a:t>
            </a:r>
            <a:r>
              <a:rPr kumimoji="1" lang="zh-CN" altLang="en-US"/>
              <a:t>，还有</a:t>
            </a:r>
            <a:r>
              <a:rPr kumimoji="1" lang="en-US" altLang="zh-CN"/>
              <a:t>camera</a:t>
            </a:r>
            <a:r>
              <a:rPr kumimoji="1" lang="zh-CN" altLang="en-US"/>
              <a:t>。还有一些大家可以公用的工作线程，</a:t>
            </a:r>
            <a:endParaRPr kumimoji="1" lang="en-US" altLang="zh-CN"/>
          </a:p>
          <a:p>
            <a:r>
              <a:rPr kumimoji="1" lang="zh-CN" altLang="en-US"/>
              <a:t>这个</a:t>
            </a:r>
            <a:r>
              <a:rPr kumimoji="1" lang="en-US" altLang="zh-CN"/>
              <a:t>UIThread</a:t>
            </a:r>
            <a:r>
              <a:rPr kumimoji="1" lang="zh-CN" altLang="en-US"/>
              <a:t>值得一提的，他竟然不是主线程，</a:t>
            </a:r>
            <a:r>
              <a:rPr kumimoji="1" lang="en-US" altLang="zh-CN"/>
              <a:t>UIThread</a:t>
            </a:r>
            <a:r>
              <a:rPr kumimoji="1" lang="zh-CN" altLang="en-US"/>
              <a:t>干嘛的呢？咱们平时弹的一些系统提示的窗口就是这个</a:t>
            </a:r>
            <a:r>
              <a:rPr kumimoji="1" lang="en-US" altLang="zh-CN"/>
              <a:t>UIThread</a:t>
            </a:r>
            <a:r>
              <a:rPr kumimoji="1" lang="zh-CN" altLang="en-US"/>
              <a:t>里显示的，比如</a:t>
            </a:r>
            <a:r>
              <a:rPr kumimoji="1" lang="en-US" altLang="zh-CN"/>
              <a:t>ANR</a:t>
            </a:r>
            <a:r>
              <a:rPr kumimoji="1" lang="zh-CN" altLang="en-US"/>
              <a:t>。</a:t>
            </a:r>
            <a:endParaRPr kumimoji="1" lang="en-US" altLang="zh-CN"/>
          </a:p>
          <a:p>
            <a:r>
              <a:rPr kumimoji="1" lang="zh-CN" altLang="en-US"/>
              <a:t>所以大家知道了吧，</a:t>
            </a:r>
            <a:r>
              <a:rPr kumimoji="1" lang="en-US" altLang="zh-CN"/>
              <a:t>UI</a:t>
            </a:r>
            <a:r>
              <a:rPr kumimoji="1" lang="zh-CN" altLang="en-US"/>
              <a:t>不一定要在主线程的。具体为什么呢，我后面的课会讲到。</a:t>
            </a:r>
            <a:endParaRPr kumimoji="1" lang="en-US" altLang="zh-CN"/>
          </a:p>
          <a:p>
            <a:r>
              <a:rPr kumimoji="1" lang="en-US" altLang="zh-CN"/>
              <a:t>binder</a:t>
            </a:r>
            <a:r>
              <a:rPr kumimoji="1" lang="zh-CN" altLang="en-US"/>
              <a:t>线程？这个是自然的，应用跨进程调过来在</a:t>
            </a:r>
            <a:r>
              <a:rPr kumimoji="1" lang="en-US" altLang="zh-CN"/>
              <a:t>binder</a:t>
            </a:r>
            <a:r>
              <a:rPr kumimoji="1" lang="zh-CN" altLang="en-US"/>
              <a:t>线程里，除非你之后切换线程。</a:t>
            </a:r>
            <a:endParaRPr kumimoji="1" lang="en-US" altLang="zh-CN"/>
          </a:p>
        </p:txBody>
      </p:sp>
      <p:sp>
        <p:nvSpPr>
          <p:cNvPr id="4" name="灯片编号占位符 3"/>
          <p:cNvSpPr>
            <a:spLocks noGrp="1"/>
          </p:cNvSpPr>
          <p:nvPr>
            <p:ph type="sldNum" sz="quarter" idx="5"/>
          </p:nvPr>
        </p:nvSpPr>
        <p:spPr/>
        <p:txBody>
          <a:bodyPr/>
          <a:lstStyle/>
          <a:p>
            <a:fld id="{C914A578-BEC8-5144-B06B-665E0A96D8D9}" type="slidenum">
              <a:rPr lang="en-US" altLang="zh-CN"/>
              <a:t>16</a:t>
            </a:fld>
            <a:endParaRPr kumimoji="1" lang="zh-CN" altLang="en-US"/>
          </a:p>
        </p:txBody>
      </p:sp>
    </p:spTree>
    <p:extLst>
      <p:ext uri="{BB962C8B-B14F-4D97-AF65-F5344CB8AC3E}">
        <p14:creationId xmlns:p14="http://schemas.microsoft.com/office/powerpoint/2010/main" val="3000185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注意一下，不可能每个服务都启动一个工作线程，这个不太现实，一共</a:t>
            </a:r>
            <a:r>
              <a:rPr kumimoji="1" lang="en-US" altLang="zh-CN"/>
              <a:t>80</a:t>
            </a:r>
            <a:r>
              <a:rPr kumimoji="1" lang="zh-CN" altLang="en-US"/>
              <a:t>个系统服务，线程开太多了会内存溢出的。而且多线程之间切换对性能不利。</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启动工作线程是有多方面考虑，一方面是多线程同步的问题，因为应用程序跨进程调用过来是在</a:t>
            </a:r>
            <a:r>
              <a:rPr kumimoji="1" lang="en-US" altLang="zh-CN"/>
              <a:t>binder</a:t>
            </a:r>
            <a:r>
              <a:rPr kumimoji="1" lang="zh-CN" altLang="en-US"/>
              <a:t>线程池，通过</a:t>
            </a:r>
            <a:r>
              <a:rPr kumimoji="1" lang="en-US" altLang="zh-CN"/>
              <a:t>messageQueue</a:t>
            </a:r>
            <a:r>
              <a:rPr kumimoji="1" lang="zh-CN" altLang="en-US"/>
              <a:t>可以将来自不同进程的</a:t>
            </a:r>
            <a:r>
              <a:rPr kumimoji="1" lang="en-US" altLang="zh-CN"/>
              <a:t>binder</a:t>
            </a:r>
            <a:r>
              <a:rPr kumimoji="1" lang="zh-CN" altLang="en-US"/>
              <a:t>调用序列化，免得到处上锁。另外，对于相对比较耗时的操作，最好放到工作线程做，避免长时间占用</a:t>
            </a:r>
            <a:r>
              <a:rPr kumimoji="1" lang="en-US" altLang="zh-CN"/>
              <a:t>binder</a:t>
            </a:r>
            <a:r>
              <a:rPr kumimoji="1" lang="zh-CN" altLang="en-US"/>
              <a:t>线程。</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zh-CN"/>
          </a:p>
        </p:txBody>
      </p:sp>
      <p:sp>
        <p:nvSpPr>
          <p:cNvPr id="4" name="灯片编号占位符 3"/>
          <p:cNvSpPr>
            <a:spLocks noGrp="1"/>
          </p:cNvSpPr>
          <p:nvPr>
            <p:ph type="sldNum" sz="quarter" idx="5"/>
          </p:nvPr>
        </p:nvSpPr>
        <p:spPr/>
        <p:txBody>
          <a:bodyPr/>
          <a:lstStyle/>
          <a:p>
            <a:fld id="{C914A578-BEC8-5144-B06B-665E0A96D8D9}" type="slidenum">
              <a:rPr lang="en-US" altLang="zh-CN"/>
              <a:t>17</a:t>
            </a:fld>
            <a:endParaRPr kumimoji="1" lang="zh-CN" altLang="en-US"/>
          </a:p>
        </p:txBody>
      </p:sp>
    </p:spTree>
    <p:extLst>
      <p:ext uri="{BB962C8B-B14F-4D97-AF65-F5344CB8AC3E}">
        <p14:creationId xmlns:p14="http://schemas.microsoft.com/office/powerpoint/2010/main" val="1134783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服务大概有七八十个，你要完全解决这些服务之间的错综复杂的依赖关系还真不是件容易的事，</a:t>
            </a:r>
            <a:r>
              <a:rPr kumimoji="1" lang="en-US" altLang="zh-CN"/>
              <a:t>android</a:t>
            </a:r>
            <a:r>
              <a:rPr kumimoji="1" lang="zh-CN" altLang="en-US"/>
              <a:t>是怎么解决的呢？</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这儿启动</a:t>
            </a:r>
            <a:r>
              <a:rPr kumimoji="1" lang="en-US" altLang="zh-CN"/>
              <a:t>service</a:t>
            </a:r>
            <a:r>
              <a:rPr kumimoji="1" lang="zh-CN" altLang="en-US"/>
              <a:t>分成三块，主要是因为</a:t>
            </a:r>
            <a:r>
              <a:rPr kumimoji="1" lang="en-US" altLang="zh-CN"/>
              <a:t>service</a:t>
            </a:r>
            <a:r>
              <a:rPr kumimoji="1" lang="zh-CN" altLang="en-US"/>
              <a:t>之间相互依赖很多。比较基础的一些</a:t>
            </a:r>
            <a:r>
              <a:rPr kumimoji="1" lang="en-US" altLang="zh-CN"/>
              <a:t>service</a:t>
            </a:r>
            <a:r>
              <a:rPr kumimoji="1" lang="zh-CN" altLang="en-US"/>
              <a:t>就放前面，比如</a:t>
            </a:r>
            <a:r>
              <a:rPr kumimoji="1" lang="en-US" altLang="zh-CN"/>
              <a:t>AMS,</a:t>
            </a:r>
            <a:r>
              <a:rPr kumimoji="1" lang="zh-CN" altLang="en-US"/>
              <a:t> </a:t>
            </a:r>
            <a:r>
              <a:rPr kumimoji="1" lang="en-US" altLang="zh-CN"/>
              <a:t>PackageManagerService,</a:t>
            </a:r>
            <a:r>
              <a:rPr kumimoji="1" lang="zh-CN" altLang="en-US"/>
              <a:t> </a:t>
            </a:r>
            <a:r>
              <a:rPr kumimoji="1" lang="en-US" altLang="zh-CN"/>
              <a:t>PowerManagerService</a:t>
            </a:r>
            <a:r>
              <a:rPr kumimoji="1" lang="zh-CN" altLang="en-US"/>
              <a:t>，</a:t>
            </a:r>
            <a:r>
              <a:rPr kumimoji="1" lang="en-US" altLang="zh-CN"/>
              <a:t>DisplayManagerService</a:t>
            </a:r>
            <a:r>
              <a:rPr kumimoji="1" lang="zh-CN" altLang="en-US"/>
              <a:t>等等。上层一点的</a:t>
            </a:r>
            <a:r>
              <a:rPr kumimoji="1" lang="en-US" altLang="zh-CN"/>
              <a:t>service</a:t>
            </a:r>
            <a:r>
              <a:rPr kumimoji="1" lang="zh-CN" altLang="en-US"/>
              <a:t>就放后面。</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给启动分成不同的阶段，每到了一个阶段，就去通知当前已经启动的</a:t>
            </a:r>
            <a:r>
              <a:rPr kumimoji="1" lang="en-US" altLang="zh-CN"/>
              <a:t>service</a:t>
            </a:r>
            <a:r>
              <a:rPr kumimoji="1" lang="zh-CN" altLang="en-US"/>
              <a:t>，告诉他们现在到了什么阶段了，哪些资源可以用了，</a:t>
            </a:r>
            <a:r>
              <a:rPr kumimoji="1" lang="en-US" altLang="zh-CN"/>
              <a:t>service</a:t>
            </a:r>
            <a:r>
              <a:rPr kumimoji="1" lang="zh-CN" altLang="en-US"/>
              <a:t>就去做一些这个阶段里可以做的初始化。</a:t>
            </a:r>
            <a:endParaRPr kumimoji="1" lang="en-US" altLang="zh-CN"/>
          </a:p>
          <a:p>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C914A578-BEC8-5144-B06B-665E0A96D8D9}" type="slidenum">
              <a:rPr lang="en-US" altLang="zh-CN"/>
              <a:t>18</a:t>
            </a:fld>
            <a:endParaRPr kumimoji="1" lang="zh-CN" altLang="en-US"/>
          </a:p>
        </p:txBody>
      </p:sp>
    </p:spTree>
    <p:extLst>
      <p:ext uri="{BB962C8B-B14F-4D97-AF65-F5344CB8AC3E}">
        <p14:creationId xmlns:p14="http://schemas.microsoft.com/office/powerpoint/2010/main" val="3076710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再来看桌面启动，这块不是咱们的重点，咱们了解一下就行了。</a:t>
            </a:r>
            <a:endParaRPr kumimoji="1" lang="en-US" altLang="zh-CN"/>
          </a:p>
          <a:p>
            <a:r>
              <a:rPr kumimoji="1" lang="zh-CN" altLang="en-US"/>
              <a:t>在</a:t>
            </a:r>
            <a:r>
              <a:rPr kumimoji="1" lang="en-US" altLang="zh-CN"/>
              <a:t>AMS</a:t>
            </a:r>
            <a:r>
              <a:rPr kumimoji="1" lang="zh-CN" altLang="en-US"/>
              <a:t>服务就绪的时候，调</a:t>
            </a:r>
            <a:r>
              <a:rPr kumimoji="1" lang="en-US" altLang="zh-CN"/>
              <a:t>startHomeActivityLocked</a:t>
            </a:r>
            <a:r>
              <a:rPr kumimoji="1" lang="zh-CN" altLang="en-US"/>
              <a:t>，这个会启动桌面的</a:t>
            </a:r>
            <a:r>
              <a:rPr kumimoji="1" lang="en-US" altLang="zh-CN"/>
              <a:t>Activity</a:t>
            </a:r>
            <a:r>
              <a:rPr kumimoji="1" lang="zh-CN" altLang="en-US"/>
              <a:t>，一个叫</a:t>
            </a:r>
            <a:r>
              <a:rPr kumimoji="1" lang="en-US" altLang="zh-CN"/>
              <a:t>Launcher</a:t>
            </a:r>
            <a:r>
              <a:rPr kumimoji="1" lang="zh-CN" altLang="en-US"/>
              <a:t>的</a:t>
            </a:r>
            <a:r>
              <a:rPr kumimoji="1" lang="en-US" altLang="zh-CN"/>
              <a:t>Activity</a:t>
            </a:r>
            <a:r>
              <a:rPr kumimoji="1" lang="zh-CN" altLang="en-US"/>
              <a:t>。</a:t>
            </a:r>
            <a:endParaRPr kumimoji="1" lang="en-US" altLang="zh-CN"/>
          </a:p>
          <a:p>
            <a:r>
              <a:rPr kumimoji="1" lang="en-US" altLang="zh-CN"/>
              <a:t>onCreate</a:t>
            </a:r>
            <a:r>
              <a:rPr kumimoji="1" lang="zh-CN" altLang="en-US"/>
              <a:t>的时候会启动一个</a:t>
            </a:r>
            <a:r>
              <a:rPr kumimoji="1" lang="en-US" altLang="zh-CN"/>
              <a:t>LoaderTask</a:t>
            </a:r>
            <a:r>
              <a:rPr kumimoji="1" lang="zh-CN" altLang="en-US"/>
              <a:t>，这里面会向</a:t>
            </a:r>
            <a:r>
              <a:rPr kumimoji="1" lang="en-US" altLang="zh-CN"/>
              <a:t>PackageManagerService</a:t>
            </a:r>
            <a:r>
              <a:rPr kumimoji="1" lang="zh-CN" altLang="en-US"/>
              <a:t>查询所有已安装应用的主</a:t>
            </a:r>
            <a:r>
              <a:rPr kumimoji="1" lang="en-US" altLang="zh-CN"/>
              <a:t>Activity</a:t>
            </a:r>
            <a:r>
              <a:rPr kumimoji="1" lang="zh-CN" altLang="en-US"/>
              <a:t>信息，</a:t>
            </a:r>
            <a:endParaRPr kumimoji="1" lang="en-US" altLang="zh-CN"/>
          </a:p>
          <a:p>
            <a:r>
              <a:rPr kumimoji="1" lang="zh-CN" altLang="en-US"/>
              <a:t>然后显示成一个个图标。当你点击图标后，就会启动这个应用的主</a:t>
            </a:r>
            <a:r>
              <a:rPr kumimoji="1" lang="en-US" altLang="zh-CN"/>
              <a:t>Activity</a:t>
            </a:r>
            <a:r>
              <a:rPr kumimoji="1" lang="zh-CN" altLang="en-US"/>
              <a:t>。</a:t>
            </a:r>
          </a:p>
        </p:txBody>
      </p:sp>
      <p:sp>
        <p:nvSpPr>
          <p:cNvPr id="4" name="灯片编号占位符 3"/>
          <p:cNvSpPr>
            <a:spLocks noGrp="1"/>
          </p:cNvSpPr>
          <p:nvPr>
            <p:ph type="sldNum" sz="quarter" idx="5"/>
          </p:nvPr>
        </p:nvSpPr>
        <p:spPr/>
        <p:txBody>
          <a:bodyPr/>
          <a:lstStyle/>
          <a:p>
            <a:fld id="{C914A578-BEC8-5144-B06B-665E0A96D8D9}" type="slidenum">
              <a:rPr lang="en-US" altLang="zh-CN"/>
              <a:t>19</a:t>
            </a:fld>
            <a:endParaRPr kumimoji="1" lang="zh-CN" altLang="en-US"/>
          </a:p>
        </p:txBody>
      </p:sp>
    </p:spTree>
    <p:extLst>
      <p:ext uri="{BB962C8B-B14F-4D97-AF65-F5344CB8AC3E}">
        <p14:creationId xmlns:p14="http://schemas.microsoft.com/office/powerpoint/2010/main" val="1778516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好了，原理我们也讲得差不多了，我们再回到这个面试问题，问你</a:t>
            </a:r>
            <a:r>
              <a:rPr kumimoji="1" lang="en-US" altLang="zh-CN"/>
              <a:t>Android</a:t>
            </a:r>
            <a:r>
              <a:rPr kumimoji="1" lang="zh-CN" altLang="en-US"/>
              <a:t>系统的启动流程</a:t>
            </a:r>
            <a:endParaRPr kumimoji="1" lang="en-US" altLang="zh-CN"/>
          </a:p>
        </p:txBody>
      </p:sp>
      <p:sp>
        <p:nvSpPr>
          <p:cNvPr id="4" name="灯片编号占位符 3"/>
          <p:cNvSpPr>
            <a:spLocks noGrp="1"/>
          </p:cNvSpPr>
          <p:nvPr>
            <p:ph type="sldNum" sz="quarter" idx="5"/>
          </p:nvPr>
        </p:nvSpPr>
        <p:spPr/>
        <p:txBody>
          <a:bodyPr/>
          <a:lstStyle/>
          <a:p>
            <a:fld id="{C914A578-BEC8-5144-B06B-665E0A96D8D9}" type="slidenum">
              <a:rPr lang="en-US" altLang="zh-CN"/>
              <a:t>20</a:t>
            </a:fld>
            <a:endParaRPr kumimoji="1" lang="zh-CN" altLang="en-US"/>
          </a:p>
        </p:txBody>
      </p:sp>
    </p:spTree>
    <p:extLst>
      <p:ext uri="{BB962C8B-B14F-4D97-AF65-F5344CB8AC3E}">
        <p14:creationId xmlns:p14="http://schemas.microsoft.com/office/powerpoint/2010/main" val="4126941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最后呢，咱们分享一下面试技巧，</a:t>
            </a:r>
            <a:endParaRPr kumimoji="1" lang="en-US" altLang="zh-CN"/>
          </a:p>
          <a:p>
            <a:endParaRPr kumimoji="1" lang="en-US" altLang="zh-CN"/>
          </a:p>
          <a:p>
            <a:r>
              <a:rPr kumimoji="1" lang="zh-CN" altLang="en-US"/>
              <a:t>第一点回答问题要有条理，不是想到哪说哪，这个是非常重要的，尤其是对细节很多的问题，如果你没有一条线给串起来，那么你说的时候就会显得很没有条理，这个面试的效果是会打折扣的。比较好的办法就是</a:t>
            </a:r>
            <a:r>
              <a:rPr kumimoji="1" lang="en-US" altLang="zh-CN"/>
              <a:t>3W</a:t>
            </a:r>
            <a:r>
              <a:rPr kumimoji="1" lang="zh-CN" altLang="en-US"/>
              <a:t>，</a:t>
            </a:r>
            <a:r>
              <a:rPr kumimoji="1" lang="en-US" altLang="zh-CN"/>
              <a:t>what</a:t>
            </a:r>
            <a:r>
              <a:rPr kumimoji="1" lang="zh-CN" altLang="en-US"/>
              <a:t>，</a:t>
            </a:r>
            <a:r>
              <a:rPr kumimoji="1" lang="en-US" altLang="zh-CN"/>
              <a:t>how,</a:t>
            </a:r>
            <a:r>
              <a:rPr kumimoji="1" lang="zh-CN" altLang="en-US"/>
              <a:t> </a:t>
            </a:r>
            <a:r>
              <a:rPr kumimoji="1" lang="en-US" altLang="zh-CN"/>
              <a:t>why</a:t>
            </a:r>
            <a:r>
              <a:rPr kumimoji="1" lang="zh-CN" altLang="en-US"/>
              <a:t>。比如对于这道题来说就是要启动的是什么？怎么启动的？为什么要启动他们？</a:t>
            </a:r>
            <a:endParaRPr kumimoji="1" lang="en-US" altLang="zh-CN"/>
          </a:p>
          <a:p>
            <a:r>
              <a:rPr kumimoji="1" lang="zh-CN" altLang="en-US"/>
              <a:t>或者为什么要这么启动？</a:t>
            </a:r>
            <a:endParaRPr kumimoji="1" lang="en-US" altLang="zh-CN"/>
          </a:p>
          <a:p>
            <a:endParaRPr kumimoji="1" lang="en-US" altLang="zh-CN"/>
          </a:p>
          <a:p>
            <a:r>
              <a:rPr kumimoji="1" lang="zh-CN" altLang="en-US"/>
              <a:t>第二点对于一个问题，不光要给出结论，还要适当地补充细节，比如回答完了是什么，再顺便说一下为什么？这个过程让人觉得你是有自己的思考的，而不仅限于知道这么简单，这个是非常加分的。拿到一个问题，就算你不是很了解，你也别直接拒绝，说我不知道。你可以说一下自己的一些想法和思路，如果靠谱的话，也是不错的。</a:t>
            </a:r>
            <a:endParaRPr kumimoji="1" lang="en-US" altLang="zh-CN"/>
          </a:p>
          <a:p>
            <a:endParaRPr kumimoji="1" lang="en-US" altLang="zh-CN"/>
          </a:p>
          <a:p>
            <a:r>
              <a:rPr kumimoji="1" lang="zh-CN" altLang="en-US"/>
              <a:t>第三条是基于第二条的，你在补充细节的过程中，有意识的引导面试官，给注意力转移到你比较熟悉的话题上来，掌握主动权。</a:t>
            </a:r>
            <a:endParaRPr kumimoji="1" lang="en-US" altLang="zh-CN"/>
          </a:p>
          <a:p>
            <a:r>
              <a:rPr kumimoji="1" lang="zh-CN" altLang="en-US"/>
              <a:t>一般面试的时候不会从头到尾都跟你聊</a:t>
            </a:r>
            <a:r>
              <a:rPr kumimoji="1" lang="en-US" altLang="zh-CN"/>
              <a:t>framework</a:t>
            </a:r>
            <a:r>
              <a:rPr kumimoji="1" lang="zh-CN" altLang="en-US"/>
              <a:t>，顶多聊两个问题就差不多了，所以这也是个技巧，我们在回答第一个问题的时候，就帮面试官给第二个问题都准备好了，这个能给自己减少很多麻烦，也能给面试官减少很多麻烦。</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C914A578-BEC8-5144-B06B-665E0A96D8D9}" type="slidenum">
              <a:rPr lang="en-US" altLang="zh-CN"/>
              <a:t>21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C914A578-BEC8-5144-B06B-665E0A96D8D9}" type="slidenum">
              <a:rPr lang="en-US" altLang="zh-CN"/>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首先我们想一想，</a:t>
            </a:r>
            <a:r>
              <a:rPr kumimoji="1" lang="en-US" altLang="zh-CN"/>
              <a:t>android</a:t>
            </a:r>
            <a:r>
              <a:rPr kumimoji="1" lang="zh-CN" altLang="en-US"/>
              <a:t>有哪些系统进程，</a:t>
            </a:r>
            <a:endParaRPr kumimoji="1" lang="en-US" altLang="zh-CN"/>
          </a:p>
          <a:p>
            <a:endParaRPr kumimoji="1" lang="en-US" altLang="zh-CN"/>
          </a:p>
          <a:p>
            <a:r>
              <a:rPr kumimoji="1" lang="zh-CN" altLang="en-US"/>
              <a:t>如果想不起来，我们可以翻翻</a:t>
            </a:r>
            <a:r>
              <a:rPr kumimoji="1" lang="en-US" altLang="zh-CN"/>
              <a:t>init.rc</a:t>
            </a:r>
            <a:r>
              <a:rPr kumimoji="1" lang="zh-CN" altLang="en-US"/>
              <a:t>这个启动脚本，</a:t>
            </a:r>
            <a:endParaRPr kumimoji="1" lang="en-US" altLang="zh-CN"/>
          </a:p>
          <a:p>
            <a:endParaRPr kumimoji="1" lang="en-US" altLang="zh-CN"/>
          </a:p>
          <a:p>
            <a:r>
              <a:rPr kumimoji="1" lang="zh-CN" altLang="en-US"/>
              <a:t>这个启动脚本里的系统进程是</a:t>
            </a:r>
            <a:r>
              <a:rPr kumimoji="1" lang="en-US" altLang="zh-CN"/>
              <a:t>init</a:t>
            </a:r>
            <a:r>
              <a:rPr kumimoji="1" lang="zh-CN" altLang="en-US"/>
              <a:t>进程启动的，还一个特殊咱们别忘了，就是</a:t>
            </a:r>
            <a:r>
              <a:rPr kumimoji="1" lang="en-US" altLang="zh-CN"/>
              <a:t>systemServer</a:t>
            </a:r>
            <a:r>
              <a:rPr kumimoji="1" lang="zh-CN" altLang="en-US"/>
              <a:t>进程，这个是</a:t>
            </a:r>
            <a:r>
              <a:rPr kumimoji="1" lang="en-US" altLang="zh-CN"/>
              <a:t>zygote</a:t>
            </a:r>
            <a:r>
              <a:rPr kumimoji="1" lang="zh-CN" altLang="en-US"/>
              <a:t>启动的，所以不在配置里。</a:t>
            </a:r>
            <a:endParaRPr kumimoji="1" lang="en-US" altLang="zh-CN"/>
          </a:p>
          <a:p>
            <a:r>
              <a:rPr kumimoji="1" lang="zh-CN" altLang="en-US"/>
              <a:t>对于这个面试题来说，咱们说清楚</a:t>
            </a:r>
            <a:r>
              <a:rPr kumimoji="1" lang="en-US" altLang="zh-CN"/>
              <a:t>zygote</a:t>
            </a:r>
            <a:r>
              <a:rPr kumimoji="1" lang="zh-CN" altLang="en-US"/>
              <a:t>和</a:t>
            </a:r>
            <a:r>
              <a:rPr kumimoji="1" lang="en-US" altLang="zh-CN"/>
              <a:t>systemServer</a:t>
            </a:r>
            <a:r>
              <a:rPr kumimoji="1" lang="zh-CN" altLang="en-US"/>
              <a:t>就可以了。</a:t>
            </a:r>
            <a:endParaRPr kumimoji="1" lang="en-US" altLang="zh-CN"/>
          </a:p>
        </p:txBody>
      </p:sp>
      <p:sp>
        <p:nvSpPr>
          <p:cNvPr id="4" name="灯片编号占位符 3"/>
          <p:cNvSpPr>
            <a:spLocks noGrp="1"/>
          </p:cNvSpPr>
          <p:nvPr>
            <p:ph type="sldNum" sz="quarter" idx="5"/>
          </p:nvPr>
        </p:nvSpPr>
        <p:spPr/>
        <p:txBody>
          <a:bodyPr/>
          <a:lstStyle/>
          <a:p>
            <a:fld id="{C914A578-BEC8-5144-B06B-665E0A96D8D9}" type="slidenum">
              <a:rPr lang="en-US" altLang="zh-CN"/>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1" lang="zh-CN" altLang="en-US"/>
              <a:t>首先是</a:t>
            </a:r>
            <a:r>
              <a:rPr kumimoji="1" lang="en-US" altLang="zh-CN"/>
              <a:t>zygote</a:t>
            </a:r>
            <a:r>
              <a:rPr kumimoji="1" lang="zh-CN" altLang="en-US"/>
              <a:t>的启动，</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defRPr/>
            </a:pPr>
            <a:r>
              <a:rPr kumimoji="1" lang="zh-CN" altLang="en-US"/>
              <a:t>关于</a:t>
            </a:r>
            <a:r>
              <a:rPr kumimoji="1" lang="en-US" altLang="zh-CN"/>
              <a:t>zygote</a:t>
            </a:r>
            <a:r>
              <a:rPr kumimoji="1" lang="zh-CN" altLang="en-US"/>
              <a:t>的启动，我们上一节课已经讲过了，这再复习一下，大概分这么几个步骤</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C914A578-BEC8-5144-B06B-665E0A96D8D9}" type="slidenum">
              <a:rPr lang="en-US" altLang="zh-CN"/>
              <a:t>4</a:t>
            </a:fld>
            <a:endParaRPr kumimoji="1" lang="zh-CN" altLang="en-US"/>
          </a:p>
        </p:txBody>
      </p:sp>
    </p:spTree>
    <p:extLst>
      <p:ext uri="{BB962C8B-B14F-4D97-AF65-F5344CB8AC3E}">
        <p14:creationId xmlns:p14="http://schemas.microsoft.com/office/powerpoint/2010/main" val="351312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咱们看下</a:t>
            </a:r>
            <a:r>
              <a:rPr kumimoji="1" lang="en-US" altLang="zh-CN"/>
              <a:t>zygote</a:t>
            </a:r>
            <a:r>
              <a:rPr kumimoji="1" lang="zh-CN" altLang="en-US"/>
              <a:t>的</a:t>
            </a:r>
            <a:r>
              <a:rPr kumimoji="1" lang="en-US" altLang="zh-CN"/>
              <a:t>socket</a:t>
            </a:r>
            <a:r>
              <a:rPr kumimoji="1" lang="zh-CN" altLang="en-US"/>
              <a:t> </a:t>
            </a:r>
            <a:r>
              <a:rPr kumimoji="1" lang="en-US" altLang="zh-CN"/>
              <a:t>loop</a:t>
            </a:r>
            <a:r>
              <a:rPr kumimoji="1" lang="zh-CN" altLang="en-US"/>
              <a:t>的代码，有</a:t>
            </a:r>
            <a:r>
              <a:rPr kumimoji="1" lang="en-US" altLang="zh-CN"/>
              <a:t>socket</a:t>
            </a:r>
            <a:r>
              <a:rPr kumimoji="1" lang="zh-CN" altLang="en-US"/>
              <a:t>消息来的时候，就执行这个</a:t>
            </a:r>
            <a:r>
              <a:rPr kumimoji="1" lang="en-US" altLang="zh-CN"/>
              <a:t>runOnce</a:t>
            </a:r>
            <a:r>
              <a:rPr kumimoji="1" lang="zh-CN" altLang="en-US"/>
              <a:t>函数，</a:t>
            </a:r>
          </a:p>
        </p:txBody>
      </p:sp>
      <p:sp>
        <p:nvSpPr>
          <p:cNvPr id="4" name="灯片编号占位符 3"/>
          <p:cNvSpPr>
            <a:spLocks noGrp="1"/>
          </p:cNvSpPr>
          <p:nvPr>
            <p:ph type="sldNum" sz="quarter" idx="5"/>
          </p:nvPr>
        </p:nvSpPr>
        <p:spPr/>
        <p:txBody>
          <a:bodyPr/>
          <a:lstStyle/>
          <a:p>
            <a:fld id="{C914A578-BEC8-5144-B06B-665E0A96D8D9}" type="slidenum">
              <a:rPr lang="en-US" altLang="zh-CN"/>
              <a:t>5</a:t>
            </a:fld>
            <a:endParaRPr kumimoji="1" lang="zh-CN" altLang="en-US"/>
          </a:p>
        </p:txBody>
      </p:sp>
    </p:spTree>
    <p:extLst>
      <p:ext uri="{BB962C8B-B14F-4D97-AF65-F5344CB8AC3E}">
        <p14:creationId xmlns:p14="http://schemas.microsoft.com/office/powerpoint/2010/main" val="4069238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914A578-BEC8-5144-B06B-665E0A96D8D9}" type="slidenum">
              <a:rPr lang="en-US" altLang="zh-CN"/>
              <a:t>8</a:t>
            </a:fld>
            <a:endParaRPr kumimoji="1" lang="zh-CN" altLang="en-US"/>
          </a:p>
        </p:txBody>
      </p:sp>
    </p:spTree>
    <p:extLst>
      <p:ext uri="{BB962C8B-B14F-4D97-AF65-F5344CB8AC3E}">
        <p14:creationId xmlns:p14="http://schemas.microsoft.com/office/powerpoint/2010/main" val="297690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createSystemContext:</a:t>
            </a:r>
            <a:r>
              <a:rPr kumimoji="1" lang="zh-CN" altLang="en-US"/>
              <a:t> 初始化系统上下文，也有</a:t>
            </a:r>
            <a:r>
              <a:rPr kumimoji="1" lang="en-US" altLang="zh-CN"/>
              <a:t>Context</a:t>
            </a:r>
            <a:r>
              <a:rPr kumimoji="1" lang="zh-CN" altLang="en-US"/>
              <a:t>，也有</a:t>
            </a:r>
            <a:r>
              <a:rPr kumimoji="1" lang="en-US" altLang="zh-CN"/>
              <a:t>Application</a:t>
            </a:r>
            <a:r>
              <a:rPr kumimoji="1" lang="zh-CN" altLang="en-US"/>
              <a:t>，跟我们应用差不多。</a:t>
            </a:r>
            <a:endParaRPr kumimoji="1" lang="en-US" altLang="zh-CN"/>
          </a:p>
        </p:txBody>
      </p:sp>
      <p:sp>
        <p:nvSpPr>
          <p:cNvPr id="4" name="灯片编号占位符 3"/>
          <p:cNvSpPr>
            <a:spLocks noGrp="1"/>
          </p:cNvSpPr>
          <p:nvPr>
            <p:ph type="sldNum" sz="quarter" idx="5"/>
          </p:nvPr>
        </p:nvSpPr>
        <p:spPr/>
        <p:txBody>
          <a:bodyPr/>
          <a:lstStyle/>
          <a:p>
            <a:fld id="{C914A578-BEC8-5144-B06B-665E0A96D8D9}" type="slidenum">
              <a:rPr lang="en-US" altLang="zh-CN"/>
              <a:t>9</a:t>
            </a:fld>
            <a:endParaRPr kumimoji="1" lang="zh-CN" altLang="en-US"/>
          </a:p>
        </p:txBody>
      </p:sp>
    </p:spTree>
    <p:extLst>
      <p:ext uri="{BB962C8B-B14F-4D97-AF65-F5344CB8AC3E}">
        <p14:creationId xmlns:p14="http://schemas.microsoft.com/office/powerpoint/2010/main" val="160454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914A578-BEC8-5144-B06B-665E0A96D8D9}" type="slidenum">
              <a:rPr lang="en-US" altLang="zh-CN"/>
              <a:t>10</a:t>
            </a:fld>
            <a:endParaRPr kumimoji="1" lang="zh-CN" altLang="en-US"/>
          </a:p>
        </p:txBody>
      </p:sp>
    </p:spTree>
    <p:extLst>
      <p:ext uri="{BB962C8B-B14F-4D97-AF65-F5344CB8AC3E}">
        <p14:creationId xmlns:p14="http://schemas.microsoft.com/office/powerpoint/2010/main" val="166683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第一：一个进程只能有一个</a:t>
            </a:r>
            <a:r>
              <a:rPr kumimoji="1" lang="en-US" altLang="zh-CN"/>
              <a:t>main</a:t>
            </a:r>
            <a:r>
              <a:rPr kumimoji="1" lang="zh-CN" altLang="en-US"/>
              <a:t> </a:t>
            </a:r>
            <a:r>
              <a:rPr kumimoji="1" lang="en-US" altLang="zh-CN"/>
              <a:t>Looper</a:t>
            </a:r>
            <a:r>
              <a:rPr kumimoji="1" lang="zh-CN" altLang="en-US"/>
              <a:t>，但是普通</a:t>
            </a:r>
            <a:r>
              <a:rPr kumimoji="1" lang="en-US" altLang="zh-CN"/>
              <a:t>looper</a:t>
            </a:r>
            <a:r>
              <a:rPr kumimoji="1" lang="zh-CN" altLang="en-US"/>
              <a:t>可以有很多个</a:t>
            </a:r>
            <a:endParaRPr kumimoji="1" lang="en-US" altLang="zh-CN"/>
          </a:p>
          <a:p>
            <a:r>
              <a:rPr kumimoji="1" lang="zh-CN" altLang="en-US"/>
              <a:t>第二：</a:t>
            </a:r>
            <a:r>
              <a:rPr kumimoji="1" lang="en-US" altLang="zh-CN"/>
              <a:t>main</a:t>
            </a:r>
            <a:r>
              <a:rPr kumimoji="1" lang="zh-CN" altLang="en-US"/>
              <a:t> </a:t>
            </a:r>
            <a:r>
              <a:rPr kumimoji="1" lang="en-US" altLang="zh-CN"/>
              <a:t>Looper</a:t>
            </a:r>
            <a:r>
              <a:rPr kumimoji="1" lang="zh-CN" altLang="en-US"/>
              <a:t>是不能退出的，普通</a:t>
            </a:r>
            <a:r>
              <a:rPr kumimoji="1" lang="en-US" altLang="zh-CN"/>
              <a:t>looper</a:t>
            </a:r>
            <a:r>
              <a:rPr kumimoji="1" lang="zh-CN" altLang="en-US"/>
              <a:t>是可以退的。</a:t>
            </a:r>
          </a:p>
        </p:txBody>
      </p:sp>
      <p:sp>
        <p:nvSpPr>
          <p:cNvPr id="4" name="灯片编号占位符 3"/>
          <p:cNvSpPr>
            <a:spLocks noGrp="1"/>
          </p:cNvSpPr>
          <p:nvPr>
            <p:ph type="sldNum" sz="quarter" idx="5"/>
          </p:nvPr>
        </p:nvSpPr>
        <p:spPr/>
        <p:txBody>
          <a:bodyPr/>
          <a:lstStyle/>
          <a:p>
            <a:fld id="{C914A578-BEC8-5144-B06B-665E0A96D8D9}" type="slidenum">
              <a:rPr lang="en-US" altLang="zh-CN"/>
              <a:t>11</a:t>
            </a:fld>
            <a:endParaRPr kumimoji="1" lang="zh-CN" altLang="en-US"/>
          </a:p>
        </p:txBody>
      </p:sp>
    </p:spTree>
    <p:extLst>
      <p:ext uri="{BB962C8B-B14F-4D97-AF65-F5344CB8AC3E}">
        <p14:creationId xmlns:p14="http://schemas.microsoft.com/office/powerpoint/2010/main" val="889163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dirty="0"/>
              <a:t>编辑母版文本样式
第二级
第三级
第四级
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编辑母版文本样式
第二级
第三级
第四级
第五级</a:t>
            </a:r>
            <a:endParaRPr lang="en-US" dirty="0"/>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dirty="0"/>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编辑母版文本样式
第二级
第三级
第四级
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D4515913-3E5D-6A43-819A-327F9B93251E}" type="datetimeFigureOut">
              <a:rPr kumimoji="1" lang="zh-CN" altLang="en-US" smtClean="0"/>
              <a:t>2019/3/10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3DCC7AB-FD98-2041-982E-85DC400FFDE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4515913-3E5D-6A43-819A-327F9B93251E}" type="datetimeFigureOut">
              <a:rPr kumimoji="1" lang="zh-CN" altLang="en-US" smtClean="0"/>
              <a:t>2019/3/10</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3DCC7AB-FD98-2041-982E-85DC400FFDE7}"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2330973"/>
            <a:ext cx="6858000" cy="481554"/>
          </a:xfrm>
        </p:spPr>
        <p:txBody>
          <a:bodyPr anchor="ctr" anchorCtr="0">
            <a:noAutofit/>
          </a:bodyPr>
          <a:lstStyle/>
          <a:p>
            <a:r>
              <a:rPr kumimoji="1" lang="zh-CN" altLang="en-US" sz="3000" b="1" dirty="0" err="1">
                <a:solidFill>
                  <a:srgbClr val="C00000"/>
                </a:solidFill>
                <a:latin typeface="微软雅黑" panose="020B0503020204020204" pitchFamily="34" charset="-122"/>
                <a:ea typeface="微软雅黑" panose="020B0503020204020204" pitchFamily="34" charset="-122"/>
              </a:rPr>
              <a:t>说说</a:t>
            </a:r>
            <a:r>
              <a:rPr kumimoji="1" lang="en-US" altLang="zh-CN" sz="3000" b="1" dirty="0" err="1">
                <a:solidFill>
                  <a:srgbClr val="C00000"/>
                </a:solidFill>
                <a:latin typeface="微软雅黑" panose="020B0503020204020204" pitchFamily="34" charset="-122"/>
                <a:ea typeface="微软雅黑" panose="020B0503020204020204" pitchFamily="34" charset="-122"/>
              </a:rPr>
              <a:t>Android</a:t>
            </a:r>
            <a:r>
              <a:rPr kumimoji="1" lang="zh-CN" altLang="en-US" sz="3000" b="1" dirty="0">
                <a:solidFill>
                  <a:srgbClr val="C00000"/>
                </a:solidFill>
                <a:latin typeface="微软雅黑" panose="020B0503020204020204" pitchFamily="34" charset="-122"/>
                <a:ea typeface="微软雅黑" panose="020B0503020204020204" pitchFamily="34" charset="-122"/>
              </a:rPr>
              <a:t>系统的启动流程？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81012-E511-7A46-A61A-866F916B9E24}"/>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看看这几个问题</a:t>
            </a:r>
          </a:p>
        </p:txBody>
      </p:sp>
      <p:sp>
        <p:nvSpPr>
          <p:cNvPr id="3" name="内容占位符 2">
            <a:extLst>
              <a:ext uri="{FF2B5EF4-FFF2-40B4-BE49-F238E27FC236}">
                <a16:creationId xmlns:a16="http://schemas.microsoft.com/office/drawing/2014/main" id="{402D7833-DF91-1B41-948A-1F5237D07BBB}"/>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MainLooper</a:t>
            </a:r>
            <a:r>
              <a:rPr kumimoji="1" lang="zh-CN" altLang="en-US" sz="2000">
                <a:latin typeface="Microsoft YaHei" panose="020B0503020204020204" pitchFamily="34" charset="-122"/>
                <a:ea typeface="Microsoft YaHei" panose="020B0503020204020204" pitchFamily="34" charset="-122"/>
              </a:rPr>
              <a:t>和普通的</a:t>
            </a:r>
            <a:r>
              <a:rPr kumimoji="1" lang="en-US" altLang="zh-CN" sz="2000">
                <a:latin typeface="Microsoft YaHei" panose="020B0503020204020204" pitchFamily="34" charset="-122"/>
                <a:ea typeface="Microsoft YaHei" panose="020B0503020204020204" pitchFamily="34" charset="-122"/>
              </a:rPr>
              <a:t>Looper</a:t>
            </a:r>
            <a:r>
              <a:rPr kumimoji="1" lang="zh-CN" altLang="en-US" sz="2000">
                <a:latin typeface="Microsoft YaHei" panose="020B0503020204020204" pitchFamily="34" charset="-122"/>
                <a:ea typeface="Microsoft YaHei" panose="020B0503020204020204" pitchFamily="34" charset="-122"/>
              </a:rPr>
              <a:t>有什么区别？</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系统服务是怎么启动的？</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怎么解决系统服务之间的互相依赖？</a:t>
            </a:r>
          </a:p>
        </p:txBody>
      </p:sp>
    </p:spTree>
    <p:extLst>
      <p:ext uri="{BB962C8B-B14F-4D97-AF65-F5344CB8AC3E}">
        <p14:creationId xmlns:p14="http://schemas.microsoft.com/office/powerpoint/2010/main" val="175852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75D65-3861-6344-BCDA-13B20322C8E4}"/>
              </a:ext>
            </a:extLst>
          </p:cNvPr>
          <p:cNvSpPr>
            <a:spLocks noGrp="1"/>
          </p:cNvSpPr>
          <p:nvPr>
            <p:ph type="title"/>
          </p:nvPr>
        </p:nvSpPr>
        <p:spPr/>
        <p:txBody>
          <a:bodyPr>
            <a:normAutofit/>
          </a:bodyPr>
          <a:lstStyle/>
          <a:p>
            <a:pPr algn="ctr"/>
            <a:r>
              <a:rPr kumimoji="1" lang="en-US" altLang="zh-CN" sz="3000" b="1">
                <a:solidFill>
                  <a:srgbClr val="C00000"/>
                </a:solidFill>
                <a:latin typeface="Microsoft YaHei" panose="020B0503020204020204" pitchFamily="34" charset="-122"/>
                <a:ea typeface="Microsoft YaHei" panose="020B0503020204020204" pitchFamily="34" charset="-122"/>
              </a:rPr>
              <a:t>MainLooper</a:t>
            </a:r>
            <a:r>
              <a:rPr kumimoji="1" lang="zh-CN" altLang="en-US" sz="3000" b="1">
                <a:solidFill>
                  <a:srgbClr val="C00000"/>
                </a:solidFill>
                <a:latin typeface="Microsoft YaHei" panose="020B0503020204020204" pitchFamily="34" charset="-122"/>
                <a:ea typeface="Microsoft YaHei" panose="020B0503020204020204" pitchFamily="34" charset="-122"/>
              </a:rPr>
              <a:t>和普通</a:t>
            </a:r>
            <a:r>
              <a:rPr kumimoji="1" lang="en-US" altLang="zh-CN" sz="3000" b="1">
                <a:solidFill>
                  <a:srgbClr val="C00000"/>
                </a:solidFill>
                <a:latin typeface="Microsoft YaHei" panose="020B0503020204020204" pitchFamily="34" charset="-122"/>
                <a:ea typeface="Microsoft YaHei" panose="020B0503020204020204" pitchFamily="34" charset="-122"/>
              </a:rPr>
              <a:t>Looper</a:t>
            </a:r>
            <a:r>
              <a:rPr kumimoji="1" lang="zh-CN" altLang="en-US" sz="3000" b="1">
                <a:solidFill>
                  <a:srgbClr val="C00000"/>
                </a:solidFill>
                <a:latin typeface="Microsoft YaHei" panose="020B0503020204020204" pitchFamily="34" charset="-122"/>
                <a:ea typeface="Microsoft YaHei" panose="020B0503020204020204" pitchFamily="34" charset="-122"/>
              </a:rPr>
              <a:t>的区别？</a:t>
            </a:r>
          </a:p>
        </p:txBody>
      </p:sp>
      <p:sp>
        <p:nvSpPr>
          <p:cNvPr id="4" name="矩形 3">
            <a:extLst>
              <a:ext uri="{FF2B5EF4-FFF2-40B4-BE49-F238E27FC236}">
                <a16:creationId xmlns:a16="http://schemas.microsoft.com/office/drawing/2014/main" id="{628C068F-CACD-A445-A461-FC428A64C50A}"/>
              </a:ext>
            </a:extLst>
          </p:cNvPr>
          <p:cNvSpPr/>
          <p:nvPr/>
        </p:nvSpPr>
        <p:spPr>
          <a:xfrm>
            <a:off x="1210235" y="1338921"/>
            <a:ext cx="6723530" cy="2862322"/>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public static void </a:t>
            </a:r>
            <a:r>
              <a:rPr lang="en-US" altLang="zh-CN" sz="1800">
                <a:solidFill>
                  <a:srgbClr val="FFC66D"/>
                </a:solidFill>
                <a:effectLst/>
                <a:latin typeface="Microsoft YaHei" panose="020B0503020204020204" pitchFamily="34" charset="-122"/>
                <a:ea typeface="Microsoft YaHei" panose="020B0503020204020204" pitchFamily="34" charset="-122"/>
              </a:rPr>
              <a:t>prepareMainLooper</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effectLst/>
                <a:latin typeface="Microsoft YaHei" panose="020B0503020204020204" pitchFamily="34" charset="-122"/>
                <a:ea typeface="Microsoft YaHei" panose="020B0503020204020204" pitchFamily="34" charset="-122"/>
              </a:rPr>
              <a:t>prepare</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false</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synchronized </a:t>
            </a:r>
            <a:r>
              <a:rPr lang="en-US" altLang="zh-CN" sz="1800">
                <a:latin typeface="Microsoft YaHei" panose="020B0503020204020204" pitchFamily="34" charset="-122"/>
                <a:ea typeface="Microsoft YaHei" panose="020B0503020204020204" pitchFamily="34" charset="-122"/>
              </a:rPr>
              <a:t>(Looper.</a:t>
            </a:r>
            <a:r>
              <a:rPr lang="en-US" altLang="zh-CN" sz="1800">
                <a:solidFill>
                  <a:srgbClr val="CC7832"/>
                </a:solidFill>
                <a:effectLst/>
                <a:latin typeface="Microsoft YaHei" panose="020B0503020204020204" pitchFamily="34" charset="-122"/>
                <a:ea typeface="Microsoft YaHei" panose="020B0503020204020204" pitchFamily="34" charset="-122"/>
              </a:rPr>
              <a:t>class</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a:t>
            </a:r>
            <a:r>
              <a:rPr lang="en-US" altLang="zh-CN" sz="1800">
                <a:solidFill>
                  <a:srgbClr val="9876AA"/>
                </a:solidFill>
                <a:effectLst/>
                <a:latin typeface="Microsoft YaHei" panose="020B0503020204020204" pitchFamily="34" charset="-122"/>
                <a:ea typeface="Microsoft YaHei" panose="020B0503020204020204" pitchFamily="34" charset="-122"/>
              </a:rPr>
              <a:t>sMainLooper </a:t>
            </a: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null</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throw new </a:t>
            </a:r>
            <a:r>
              <a:rPr lang="en-US" altLang="zh-CN" sz="1800">
                <a:latin typeface="Microsoft YaHei" panose="020B0503020204020204" pitchFamily="34" charset="-122"/>
                <a:ea typeface="Microsoft YaHei" panose="020B0503020204020204" pitchFamily="34" charset="-122"/>
              </a:rPr>
              <a:t>IllegalStateException(</a:t>
            </a:r>
          </a:p>
          <a:p>
            <a:r>
              <a:rPr lang="en-US" altLang="zh-CN" sz="1800">
                <a:solidFill>
                  <a:srgbClr val="6A8759"/>
                </a:solidFill>
                <a:effectLst/>
                <a:latin typeface="Microsoft YaHei" panose="020B0503020204020204" pitchFamily="34" charset="-122"/>
                <a:ea typeface="Microsoft YaHei" panose="020B0503020204020204" pitchFamily="34" charset="-122"/>
              </a:rPr>
              <a:t>		"The main Looper has already been prepared."</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9876AA"/>
                </a:solidFill>
                <a:effectLst/>
                <a:latin typeface="Microsoft YaHei" panose="020B0503020204020204" pitchFamily="34" charset="-122"/>
                <a:ea typeface="Microsoft YaHei" panose="020B0503020204020204" pitchFamily="34" charset="-122"/>
              </a:rPr>
              <a:t>sMainLooper </a:t>
            </a:r>
            <a:r>
              <a:rPr lang="en-US" altLang="zh-CN" sz="1800">
                <a:latin typeface="Microsoft YaHei" panose="020B0503020204020204" pitchFamily="34" charset="-122"/>
                <a:ea typeface="Microsoft YaHei" panose="020B0503020204020204" pitchFamily="34" charset="-122"/>
              </a:rPr>
              <a:t>= </a:t>
            </a:r>
            <a:r>
              <a:rPr lang="en-US" altLang="zh-CN" sz="1800">
                <a:effectLst/>
                <a:latin typeface="Microsoft YaHei" panose="020B0503020204020204" pitchFamily="34" charset="-122"/>
                <a:ea typeface="Microsoft YaHei" panose="020B0503020204020204" pitchFamily="34" charset="-122"/>
              </a:rPr>
              <a:t>myLooper</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440FB20A-181B-8942-8EC5-6C035583F272}"/>
              </a:ext>
            </a:extLst>
          </p:cNvPr>
          <p:cNvSpPr/>
          <p:nvPr/>
        </p:nvSpPr>
        <p:spPr>
          <a:xfrm>
            <a:off x="4047565" y="3877718"/>
            <a:ext cx="4572000" cy="923330"/>
          </a:xfrm>
          <a:prstGeom prst="rect">
            <a:avLst/>
          </a:prstGeom>
          <a:solidFill>
            <a:schemeClr val="bg1"/>
          </a:solidFill>
          <a:ln w="22225">
            <a:solidFill>
              <a:srgbClr val="C00000"/>
            </a:solidFill>
            <a:prstDash val="dash"/>
          </a:ln>
        </p:spPr>
        <p:txBody>
          <a:bodyPr>
            <a:spAutoFit/>
          </a:bodyPr>
          <a:lstStyle/>
          <a:p>
            <a:r>
              <a:rPr lang="en" altLang="zh-CN" sz="1800">
                <a:solidFill>
                  <a:srgbClr val="CC7832"/>
                </a:solidFill>
                <a:effectLst/>
                <a:latin typeface="Microsoft YaHei" panose="020B0503020204020204" pitchFamily="34" charset="-122"/>
                <a:ea typeface="Microsoft YaHei" panose="020B0503020204020204" pitchFamily="34" charset="-122"/>
              </a:rPr>
              <a:t>public static void </a:t>
            </a:r>
            <a:r>
              <a:rPr lang="en" altLang="zh-CN" sz="1800">
                <a:solidFill>
                  <a:srgbClr val="FFC66D"/>
                </a:solidFill>
                <a:effectLst/>
                <a:latin typeface="Microsoft YaHei" panose="020B0503020204020204" pitchFamily="34" charset="-122"/>
                <a:ea typeface="Microsoft YaHei" panose="020B0503020204020204" pitchFamily="34" charset="-122"/>
              </a:rPr>
              <a:t>prepare</a:t>
            </a:r>
            <a:r>
              <a:rPr lang="en" altLang="zh-CN" sz="1800">
                <a:latin typeface="Microsoft YaHei" panose="020B0503020204020204" pitchFamily="34" charset="-122"/>
                <a:ea typeface="Microsoft YaHei" panose="020B0503020204020204" pitchFamily="34" charset="-122"/>
              </a:rPr>
              <a:t>() {</a:t>
            </a:r>
            <a:br>
              <a:rPr lang="en" altLang="zh-CN" sz="1800">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    </a:t>
            </a:r>
            <a:r>
              <a:rPr lang="en" altLang="zh-CN" sz="1800">
                <a:effectLst/>
                <a:latin typeface="Microsoft YaHei" panose="020B0503020204020204" pitchFamily="34" charset="-122"/>
                <a:ea typeface="Microsoft YaHei" panose="020B0503020204020204" pitchFamily="34" charset="-122"/>
              </a:rPr>
              <a:t>prepare</a:t>
            </a:r>
            <a:r>
              <a:rPr lang="en" altLang="zh-CN" sz="1800">
                <a:latin typeface="Microsoft YaHei" panose="020B0503020204020204" pitchFamily="34" charset="-122"/>
                <a:ea typeface="Microsoft YaHei" panose="020B0503020204020204" pitchFamily="34" charset="-122"/>
              </a:rPr>
              <a:t>(</a:t>
            </a:r>
            <a:r>
              <a:rPr lang="en" altLang="zh-CN" sz="1800">
                <a:solidFill>
                  <a:srgbClr val="CC7832"/>
                </a:solidFill>
                <a:effectLst/>
                <a:latin typeface="Microsoft YaHei" panose="020B0503020204020204" pitchFamily="34" charset="-122"/>
                <a:ea typeface="Microsoft YaHei" panose="020B0503020204020204" pitchFamily="34" charset="-122"/>
              </a:rPr>
              <a:t>true</a:t>
            </a:r>
            <a:r>
              <a:rPr lang="en" altLang="zh-CN" sz="1800">
                <a:latin typeface="Microsoft YaHei" panose="020B0503020204020204" pitchFamily="34" charset="-122"/>
                <a:ea typeface="Microsoft YaHei" panose="020B0503020204020204" pitchFamily="34" charset="-122"/>
              </a:rPr>
              <a:t>)</a:t>
            </a:r>
            <a:r>
              <a:rPr lang="en" altLang="zh-CN" sz="1800">
                <a:solidFill>
                  <a:srgbClr val="CC7832"/>
                </a:solidFill>
                <a:effectLst/>
                <a:latin typeface="Microsoft YaHei" panose="020B0503020204020204" pitchFamily="34" charset="-122"/>
                <a:ea typeface="Microsoft YaHei" panose="020B0503020204020204" pitchFamily="34" charset="-122"/>
              </a:rPr>
              <a:t>;</a:t>
            </a:r>
            <a:br>
              <a:rPr lang="en" altLang="zh-CN" sz="1800">
                <a:solidFill>
                  <a:srgbClr val="CC7832"/>
                </a:solidFill>
                <a:effectLst/>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4688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A118806-B0AB-1E4C-99BE-E6F45F8D73AF}"/>
              </a:ext>
            </a:extLst>
          </p:cNvPr>
          <p:cNvSpPr/>
          <p:nvPr/>
        </p:nvSpPr>
        <p:spPr>
          <a:xfrm>
            <a:off x="1230406" y="540425"/>
            <a:ext cx="6683188" cy="2031325"/>
          </a:xfrm>
          <a:prstGeom prst="rect">
            <a:avLst/>
          </a:prstGeom>
          <a:ln w="22225">
            <a:solidFill>
              <a:srgbClr val="C00000"/>
            </a:solidFill>
            <a:prstDash val="dash"/>
          </a:ln>
        </p:spPr>
        <p:txBody>
          <a:bodyPr wrap="square">
            <a:spAutoFit/>
          </a:bodyPr>
          <a:lstStyle/>
          <a:p>
            <a:r>
              <a:rPr lang="en" altLang="zh-CN" sz="1800">
                <a:solidFill>
                  <a:srgbClr val="CC7832"/>
                </a:solidFill>
                <a:effectLst/>
                <a:latin typeface="Microsoft YaHei" panose="020B0503020204020204" pitchFamily="34" charset="-122"/>
                <a:ea typeface="Microsoft YaHei" panose="020B0503020204020204" pitchFamily="34" charset="-122"/>
              </a:rPr>
              <a:t>private static void </a:t>
            </a:r>
            <a:r>
              <a:rPr lang="en" altLang="zh-CN" sz="1800">
                <a:solidFill>
                  <a:srgbClr val="FFC66D"/>
                </a:solidFill>
                <a:effectLst/>
                <a:latin typeface="Microsoft YaHei" panose="020B0503020204020204" pitchFamily="34" charset="-122"/>
                <a:ea typeface="Microsoft YaHei" panose="020B0503020204020204" pitchFamily="34" charset="-122"/>
              </a:rPr>
              <a:t>prepare</a:t>
            </a:r>
            <a:r>
              <a:rPr lang="en" altLang="zh-CN" sz="1800">
                <a:latin typeface="Microsoft YaHei" panose="020B0503020204020204" pitchFamily="34" charset="-122"/>
                <a:ea typeface="Microsoft YaHei" panose="020B0503020204020204" pitchFamily="34" charset="-122"/>
              </a:rPr>
              <a:t>(</a:t>
            </a:r>
            <a:r>
              <a:rPr lang="en" altLang="zh-CN" sz="1800">
                <a:solidFill>
                  <a:srgbClr val="CC7832"/>
                </a:solidFill>
                <a:effectLst/>
                <a:latin typeface="Microsoft YaHei" panose="020B0503020204020204" pitchFamily="34" charset="-122"/>
                <a:ea typeface="Microsoft YaHei" panose="020B0503020204020204" pitchFamily="34" charset="-122"/>
              </a:rPr>
              <a:t>boolean </a:t>
            </a:r>
            <a:r>
              <a:rPr lang="en" altLang="zh-CN" sz="1800">
                <a:latin typeface="Microsoft YaHei" panose="020B0503020204020204" pitchFamily="34" charset="-122"/>
                <a:ea typeface="Microsoft YaHei" panose="020B0503020204020204" pitchFamily="34" charset="-122"/>
              </a:rPr>
              <a:t>quitAllowed) {</a:t>
            </a:r>
            <a:br>
              <a:rPr lang="en" altLang="zh-CN" sz="1800">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    </a:t>
            </a:r>
            <a:r>
              <a:rPr lang="en" altLang="zh-CN" sz="1800">
                <a:solidFill>
                  <a:srgbClr val="CC7832"/>
                </a:solidFill>
                <a:effectLst/>
                <a:latin typeface="Microsoft YaHei" panose="020B0503020204020204" pitchFamily="34" charset="-122"/>
                <a:ea typeface="Microsoft YaHei" panose="020B0503020204020204" pitchFamily="34" charset="-122"/>
              </a:rPr>
              <a:t>if </a:t>
            </a:r>
            <a:r>
              <a:rPr lang="en" altLang="zh-CN" sz="1800">
                <a:latin typeface="Microsoft YaHei" panose="020B0503020204020204" pitchFamily="34" charset="-122"/>
                <a:ea typeface="Microsoft YaHei" panose="020B0503020204020204" pitchFamily="34" charset="-122"/>
              </a:rPr>
              <a:t>(</a:t>
            </a:r>
            <a:r>
              <a:rPr lang="en" altLang="zh-CN" sz="1800">
                <a:solidFill>
                  <a:srgbClr val="9876AA"/>
                </a:solidFill>
                <a:effectLst/>
                <a:latin typeface="Microsoft YaHei" panose="020B0503020204020204" pitchFamily="34" charset="-122"/>
                <a:ea typeface="Microsoft YaHei" panose="020B0503020204020204" pitchFamily="34" charset="-122"/>
              </a:rPr>
              <a:t>sThreadLocal</a:t>
            </a:r>
            <a:r>
              <a:rPr lang="en" altLang="zh-CN" sz="1800">
                <a:latin typeface="Microsoft YaHei" panose="020B0503020204020204" pitchFamily="34" charset="-122"/>
                <a:ea typeface="Microsoft YaHei" panose="020B0503020204020204" pitchFamily="34" charset="-122"/>
              </a:rPr>
              <a:t>.get() != </a:t>
            </a:r>
            <a:r>
              <a:rPr lang="en" altLang="zh-CN" sz="1800">
                <a:solidFill>
                  <a:srgbClr val="CC7832"/>
                </a:solidFill>
                <a:effectLst/>
                <a:latin typeface="Microsoft YaHei" panose="020B0503020204020204" pitchFamily="34" charset="-122"/>
                <a:ea typeface="Microsoft YaHei" panose="020B0503020204020204" pitchFamily="34" charset="-122"/>
              </a:rPr>
              <a:t>null</a:t>
            </a:r>
            <a:r>
              <a:rPr lang="en" altLang="zh-CN" sz="1800">
                <a:latin typeface="Microsoft YaHei" panose="020B0503020204020204" pitchFamily="34" charset="-122"/>
                <a:ea typeface="Microsoft YaHei" panose="020B0503020204020204" pitchFamily="34" charset="-122"/>
              </a:rPr>
              <a:t>) {</a:t>
            </a:r>
            <a:br>
              <a:rPr lang="en" altLang="zh-CN" sz="1800">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        </a:t>
            </a:r>
            <a:r>
              <a:rPr lang="en" altLang="zh-CN" sz="1800">
                <a:solidFill>
                  <a:srgbClr val="CC7832"/>
                </a:solidFill>
                <a:effectLst/>
                <a:latin typeface="Microsoft YaHei" panose="020B0503020204020204" pitchFamily="34" charset="-122"/>
                <a:ea typeface="Microsoft YaHei" panose="020B0503020204020204" pitchFamily="34" charset="-122"/>
              </a:rPr>
              <a:t>throw new </a:t>
            </a:r>
            <a:r>
              <a:rPr lang="en" altLang="zh-CN" sz="1800">
                <a:latin typeface="Microsoft YaHei" panose="020B0503020204020204" pitchFamily="34" charset="-122"/>
                <a:ea typeface="Microsoft YaHei" panose="020B0503020204020204" pitchFamily="34" charset="-122"/>
              </a:rPr>
              <a:t>RuntimeException(</a:t>
            </a:r>
          </a:p>
          <a:p>
            <a:r>
              <a:rPr lang="en" altLang="zh-CN" sz="1800">
                <a:solidFill>
                  <a:srgbClr val="6A8759"/>
                </a:solidFill>
                <a:effectLst/>
                <a:latin typeface="Microsoft YaHei" panose="020B0503020204020204" pitchFamily="34" charset="-122"/>
                <a:ea typeface="Microsoft YaHei" panose="020B0503020204020204" pitchFamily="34" charset="-122"/>
              </a:rPr>
              <a:t>		"Only one Looper may be created per thread"</a:t>
            </a:r>
            <a:r>
              <a:rPr lang="en" altLang="zh-CN" sz="1800">
                <a:latin typeface="Microsoft YaHei" panose="020B0503020204020204" pitchFamily="34" charset="-122"/>
                <a:ea typeface="Microsoft YaHei" panose="020B0503020204020204" pitchFamily="34" charset="-122"/>
              </a:rPr>
              <a:t>)</a:t>
            </a:r>
            <a:r>
              <a:rPr lang="en" altLang="zh-CN" sz="1800">
                <a:solidFill>
                  <a:srgbClr val="CC7832"/>
                </a:solidFill>
                <a:effectLst/>
                <a:latin typeface="Microsoft YaHei" panose="020B0503020204020204" pitchFamily="34" charset="-122"/>
                <a:ea typeface="Microsoft YaHei" panose="020B0503020204020204" pitchFamily="34" charset="-122"/>
              </a:rPr>
              <a:t>;</a:t>
            </a:r>
            <a:br>
              <a:rPr lang="en" altLang="zh-CN" sz="1800">
                <a:solidFill>
                  <a:srgbClr val="CC7832"/>
                </a:solidFill>
                <a:effectLst/>
                <a:latin typeface="Microsoft YaHei" panose="020B0503020204020204" pitchFamily="34" charset="-122"/>
                <a:ea typeface="Microsoft YaHei" panose="020B0503020204020204" pitchFamily="34" charset="-122"/>
              </a:rPr>
            </a:br>
            <a:r>
              <a:rPr lang="en" altLang="zh-CN" sz="1800">
                <a:solidFill>
                  <a:srgbClr val="CC7832"/>
                </a:solidFill>
                <a:effectLst/>
                <a:latin typeface="Microsoft YaHei" panose="020B0503020204020204" pitchFamily="34" charset="-122"/>
                <a:ea typeface="Microsoft YaHei" panose="020B0503020204020204" pitchFamily="34" charset="-122"/>
              </a:rPr>
              <a:t>    </a:t>
            </a:r>
            <a:r>
              <a:rPr lang="en" altLang="zh-CN" sz="1800">
                <a:latin typeface="Microsoft YaHei" panose="020B0503020204020204" pitchFamily="34" charset="-122"/>
                <a:ea typeface="Microsoft YaHei" panose="020B0503020204020204" pitchFamily="34" charset="-122"/>
              </a:rPr>
              <a:t>}</a:t>
            </a:r>
            <a:br>
              <a:rPr lang="en" altLang="zh-CN" sz="1800">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    </a:t>
            </a:r>
            <a:r>
              <a:rPr lang="en" altLang="zh-CN" sz="1800">
                <a:solidFill>
                  <a:srgbClr val="9876AA"/>
                </a:solidFill>
                <a:effectLst/>
                <a:latin typeface="Microsoft YaHei" panose="020B0503020204020204" pitchFamily="34" charset="-122"/>
                <a:ea typeface="Microsoft YaHei" panose="020B0503020204020204" pitchFamily="34" charset="-122"/>
              </a:rPr>
              <a:t>sThreadLocal</a:t>
            </a:r>
            <a:r>
              <a:rPr lang="en" altLang="zh-CN" sz="1800">
                <a:latin typeface="Microsoft YaHei" panose="020B0503020204020204" pitchFamily="34" charset="-122"/>
                <a:ea typeface="Microsoft YaHei" panose="020B0503020204020204" pitchFamily="34" charset="-122"/>
              </a:rPr>
              <a:t>.set(</a:t>
            </a:r>
            <a:r>
              <a:rPr lang="en" altLang="zh-CN" sz="1800">
                <a:solidFill>
                  <a:srgbClr val="CC7832"/>
                </a:solidFill>
                <a:effectLst/>
                <a:latin typeface="Microsoft YaHei" panose="020B0503020204020204" pitchFamily="34" charset="-122"/>
                <a:ea typeface="Microsoft YaHei" panose="020B0503020204020204" pitchFamily="34" charset="-122"/>
              </a:rPr>
              <a:t>new </a:t>
            </a:r>
            <a:r>
              <a:rPr lang="en" altLang="zh-CN" sz="1800">
                <a:latin typeface="Microsoft YaHei" panose="020B0503020204020204" pitchFamily="34" charset="-122"/>
                <a:ea typeface="Microsoft YaHei" panose="020B0503020204020204" pitchFamily="34" charset="-122"/>
              </a:rPr>
              <a:t>Looper(quitAllowed))</a:t>
            </a:r>
            <a:r>
              <a:rPr lang="en" altLang="zh-CN" sz="1800">
                <a:solidFill>
                  <a:srgbClr val="CC7832"/>
                </a:solidFill>
                <a:effectLst/>
                <a:latin typeface="Microsoft YaHei" panose="020B0503020204020204" pitchFamily="34" charset="-122"/>
                <a:ea typeface="Microsoft YaHei" panose="020B0503020204020204" pitchFamily="34" charset="-122"/>
              </a:rPr>
              <a:t>;</a:t>
            </a:r>
            <a:br>
              <a:rPr lang="en" altLang="zh-CN" sz="1800">
                <a:solidFill>
                  <a:srgbClr val="CC7832"/>
                </a:solidFill>
                <a:effectLst/>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D91379B7-E6D1-B54A-8BFD-EE31B38065C4}"/>
              </a:ext>
            </a:extLst>
          </p:cNvPr>
          <p:cNvSpPr/>
          <p:nvPr/>
        </p:nvSpPr>
        <p:spPr>
          <a:xfrm>
            <a:off x="1227044" y="3306873"/>
            <a:ext cx="6689912" cy="1200329"/>
          </a:xfrm>
          <a:prstGeom prst="rect">
            <a:avLst/>
          </a:prstGeom>
          <a:ln w="22225">
            <a:solidFill>
              <a:srgbClr val="C00000"/>
            </a:solidFill>
            <a:prstDash val="dash"/>
          </a:ln>
        </p:spPr>
        <p:txBody>
          <a:bodyPr wrap="square">
            <a:spAutoFit/>
          </a:bodyPr>
          <a:lstStyle/>
          <a:p>
            <a:r>
              <a:rPr lang="en" altLang="zh-CN" sz="1800">
                <a:solidFill>
                  <a:srgbClr val="CC7832"/>
                </a:solidFill>
                <a:effectLst/>
                <a:latin typeface="Microsoft YaHei" panose="020B0503020204020204" pitchFamily="34" charset="-122"/>
                <a:ea typeface="Microsoft YaHei" panose="020B0503020204020204" pitchFamily="34" charset="-122"/>
              </a:rPr>
              <a:t>private </a:t>
            </a:r>
            <a:r>
              <a:rPr lang="en" altLang="zh-CN" sz="1800">
                <a:solidFill>
                  <a:srgbClr val="FFC66D"/>
                </a:solidFill>
                <a:effectLst/>
                <a:latin typeface="Microsoft YaHei" panose="020B0503020204020204" pitchFamily="34" charset="-122"/>
                <a:ea typeface="Microsoft YaHei" panose="020B0503020204020204" pitchFamily="34" charset="-122"/>
              </a:rPr>
              <a:t>Looper</a:t>
            </a:r>
            <a:r>
              <a:rPr lang="en" altLang="zh-CN" sz="1800">
                <a:latin typeface="Microsoft YaHei" panose="020B0503020204020204" pitchFamily="34" charset="-122"/>
                <a:ea typeface="Microsoft YaHei" panose="020B0503020204020204" pitchFamily="34" charset="-122"/>
              </a:rPr>
              <a:t>(</a:t>
            </a:r>
            <a:r>
              <a:rPr lang="en" altLang="zh-CN" sz="1800">
                <a:solidFill>
                  <a:srgbClr val="CC7832"/>
                </a:solidFill>
                <a:effectLst/>
                <a:latin typeface="Microsoft YaHei" panose="020B0503020204020204" pitchFamily="34" charset="-122"/>
                <a:ea typeface="Microsoft YaHei" panose="020B0503020204020204" pitchFamily="34" charset="-122"/>
              </a:rPr>
              <a:t>boolean </a:t>
            </a:r>
            <a:r>
              <a:rPr lang="en" altLang="zh-CN" sz="1800">
                <a:latin typeface="Microsoft YaHei" panose="020B0503020204020204" pitchFamily="34" charset="-122"/>
                <a:ea typeface="Microsoft YaHei" panose="020B0503020204020204" pitchFamily="34" charset="-122"/>
              </a:rPr>
              <a:t>quitAllowed) {</a:t>
            </a:r>
            <a:br>
              <a:rPr lang="en" altLang="zh-CN" sz="1800">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    </a:t>
            </a:r>
            <a:r>
              <a:rPr lang="en" altLang="zh-CN" sz="1800">
                <a:solidFill>
                  <a:srgbClr val="9876AA"/>
                </a:solidFill>
                <a:effectLst/>
                <a:latin typeface="Microsoft YaHei" panose="020B0503020204020204" pitchFamily="34" charset="-122"/>
                <a:ea typeface="Microsoft YaHei" panose="020B0503020204020204" pitchFamily="34" charset="-122"/>
              </a:rPr>
              <a:t>mQueue </a:t>
            </a:r>
            <a:r>
              <a:rPr lang="en" altLang="zh-CN" sz="1800">
                <a:latin typeface="Microsoft YaHei" panose="020B0503020204020204" pitchFamily="34" charset="-122"/>
                <a:ea typeface="Microsoft YaHei" panose="020B0503020204020204" pitchFamily="34" charset="-122"/>
              </a:rPr>
              <a:t>= </a:t>
            </a:r>
            <a:r>
              <a:rPr lang="en" altLang="zh-CN" sz="1800">
                <a:solidFill>
                  <a:srgbClr val="CC7832"/>
                </a:solidFill>
                <a:effectLst/>
                <a:latin typeface="Microsoft YaHei" panose="020B0503020204020204" pitchFamily="34" charset="-122"/>
                <a:ea typeface="Microsoft YaHei" panose="020B0503020204020204" pitchFamily="34" charset="-122"/>
              </a:rPr>
              <a:t>new </a:t>
            </a:r>
            <a:r>
              <a:rPr lang="en" altLang="zh-CN" sz="1800">
                <a:latin typeface="Microsoft YaHei" panose="020B0503020204020204" pitchFamily="34" charset="-122"/>
                <a:ea typeface="Microsoft YaHei" panose="020B0503020204020204" pitchFamily="34" charset="-122"/>
              </a:rPr>
              <a:t>MessageQueue(quitAllowed)</a:t>
            </a:r>
            <a:r>
              <a:rPr lang="en" altLang="zh-CN" sz="1800">
                <a:solidFill>
                  <a:srgbClr val="CC7832"/>
                </a:solidFill>
                <a:effectLst/>
                <a:latin typeface="Microsoft YaHei" panose="020B0503020204020204" pitchFamily="34" charset="-122"/>
                <a:ea typeface="Microsoft YaHei" panose="020B0503020204020204" pitchFamily="34" charset="-122"/>
              </a:rPr>
              <a:t>;</a:t>
            </a:r>
            <a:br>
              <a:rPr lang="en" altLang="zh-CN" sz="1800">
                <a:solidFill>
                  <a:srgbClr val="CC7832"/>
                </a:solidFill>
                <a:effectLst/>
                <a:latin typeface="Microsoft YaHei" panose="020B0503020204020204" pitchFamily="34" charset="-122"/>
                <a:ea typeface="Microsoft YaHei" panose="020B0503020204020204" pitchFamily="34" charset="-122"/>
              </a:rPr>
            </a:br>
            <a:r>
              <a:rPr lang="en" altLang="zh-CN" sz="1800">
                <a:solidFill>
                  <a:srgbClr val="CC7832"/>
                </a:solidFill>
                <a:effectLst/>
                <a:latin typeface="Microsoft YaHei" panose="020B0503020204020204" pitchFamily="34" charset="-122"/>
                <a:ea typeface="Microsoft YaHei" panose="020B0503020204020204" pitchFamily="34" charset="-122"/>
              </a:rPr>
              <a:t>    </a:t>
            </a:r>
            <a:r>
              <a:rPr lang="en" altLang="zh-CN" sz="1800">
                <a:solidFill>
                  <a:srgbClr val="9876AA"/>
                </a:solidFill>
                <a:effectLst/>
                <a:latin typeface="Microsoft YaHei" panose="020B0503020204020204" pitchFamily="34" charset="-122"/>
                <a:ea typeface="Microsoft YaHei" panose="020B0503020204020204" pitchFamily="34" charset="-122"/>
              </a:rPr>
              <a:t>mThread </a:t>
            </a:r>
            <a:r>
              <a:rPr lang="en" altLang="zh-CN" sz="1800">
                <a:latin typeface="Microsoft YaHei" panose="020B0503020204020204" pitchFamily="34" charset="-122"/>
                <a:ea typeface="Microsoft YaHei" panose="020B0503020204020204" pitchFamily="34" charset="-122"/>
              </a:rPr>
              <a:t>= Thread.</a:t>
            </a:r>
            <a:r>
              <a:rPr lang="en" altLang="zh-CN" sz="1800">
                <a:effectLst/>
                <a:latin typeface="Microsoft YaHei" panose="020B0503020204020204" pitchFamily="34" charset="-122"/>
                <a:ea typeface="Microsoft YaHei" panose="020B0503020204020204" pitchFamily="34" charset="-122"/>
              </a:rPr>
              <a:t>currentThread</a:t>
            </a:r>
            <a:r>
              <a:rPr lang="en" altLang="zh-CN" sz="1800">
                <a:latin typeface="Microsoft YaHei" panose="020B0503020204020204" pitchFamily="34" charset="-122"/>
                <a:ea typeface="Microsoft YaHei" panose="020B0503020204020204" pitchFamily="34" charset="-122"/>
              </a:rPr>
              <a:t>()</a:t>
            </a:r>
            <a:r>
              <a:rPr lang="en" altLang="zh-CN" sz="1800">
                <a:solidFill>
                  <a:srgbClr val="CC7832"/>
                </a:solidFill>
                <a:effectLst/>
                <a:latin typeface="Microsoft YaHei" panose="020B0503020204020204" pitchFamily="34" charset="-122"/>
                <a:ea typeface="Microsoft YaHei" panose="020B0503020204020204" pitchFamily="34" charset="-122"/>
              </a:rPr>
              <a:t>;</a:t>
            </a:r>
            <a:br>
              <a:rPr lang="en" altLang="zh-CN" sz="1800">
                <a:solidFill>
                  <a:srgbClr val="CC7832"/>
                </a:solidFill>
                <a:effectLst/>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B1621C89-5E1A-1E4F-8DB5-CD693FFC9C5B}"/>
              </a:ext>
            </a:extLst>
          </p:cNvPr>
          <p:cNvCxnSpPr/>
          <p:nvPr/>
        </p:nvCxnSpPr>
        <p:spPr>
          <a:xfrm flipH="1">
            <a:off x="2864224" y="2245659"/>
            <a:ext cx="1452282" cy="94129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05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4C3146-CFC8-3149-9476-70FB87209F5B}"/>
              </a:ext>
            </a:extLst>
          </p:cNvPr>
          <p:cNvSpPr/>
          <p:nvPr/>
        </p:nvSpPr>
        <p:spPr>
          <a:xfrm>
            <a:off x="1721224" y="734783"/>
            <a:ext cx="5674659" cy="923330"/>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public void </a:t>
            </a:r>
            <a:r>
              <a:rPr lang="en-US" altLang="zh-CN" sz="1800">
                <a:solidFill>
                  <a:srgbClr val="FFC66D"/>
                </a:solidFill>
                <a:effectLst/>
                <a:latin typeface="Microsoft YaHei" panose="020B0503020204020204" pitchFamily="34" charset="-122"/>
                <a:ea typeface="Microsoft YaHei" panose="020B0503020204020204" pitchFamily="34" charset="-122"/>
              </a:rPr>
              <a:t>quit</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9876AA"/>
                </a:solidFill>
                <a:effectLst/>
                <a:latin typeface="Microsoft YaHei" panose="020B0503020204020204" pitchFamily="34" charset="-122"/>
                <a:ea typeface="Microsoft YaHei" panose="020B0503020204020204" pitchFamily="34" charset="-122"/>
              </a:rPr>
              <a:t>mQueue</a:t>
            </a:r>
            <a:r>
              <a:rPr lang="en-US" altLang="zh-CN" sz="1800">
                <a:latin typeface="Microsoft YaHei" panose="020B0503020204020204" pitchFamily="34" charset="-122"/>
                <a:ea typeface="Microsoft YaHei" panose="020B0503020204020204" pitchFamily="34" charset="-122"/>
              </a:rPr>
              <a:t>.quit(</a:t>
            </a:r>
            <a:r>
              <a:rPr lang="en-US" altLang="zh-CN" sz="1800">
                <a:solidFill>
                  <a:srgbClr val="CC7832"/>
                </a:solidFill>
                <a:effectLst/>
                <a:latin typeface="Microsoft YaHei" panose="020B0503020204020204" pitchFamily="34" charset="-122"/>
                <a:ea typeface="Microsoft YaHei" panose="020B0503020204020204" pitchFamily="34" charset="-122"/>
              </a:rPr>
              <a:t>false</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5C6DD1B0-5ACE-3E45-B20B-C6A2749ABE88}"/>
              </a:ext>
            </a:extLst>
          </p:cNvPr>
          <p:cNvSpPr/>
          <p:nvPr/>
        </p:nvSpPr>
        <p:spPr>
          <a:xfrm>
            <a:off x="1734671" y="2370806"/>
            <a:ext cx="5674659" cy="2031325"/>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void </a:t>
            </a:r>
            <a:r>
              <a:rPr lang="en-US" altLang="zh-CN" sz="1800">
                <a:solidFill>
                  <a:srgbClr val="FFC66D"/>
                </a:solidFill>
                <a:effectLst/>
                <a:latin typeface="Microsoft YaHei" panose="020B0503020204020204" pitchFamily="34" charset="-122"/>
                <a:ea typeface="Microsoft YaHei" panose="020B0503020204020204" pitchFamily="34" charset="-122"/>
              </a:rPr>
              <a:t>quit</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boolean </a:t>
            </a:r>
            <a:r>
              <a:rPr lang="en-US" altLang="zh-CN" sz="1800">
                <a:latin typeface="Microsoft YaHei" panose="020B0503020204020204" pitchFamily="34" charset="-122"/>
                <a:ea typeface="Microsoft YaHei" panose="020B0503020204020204" pitchFamily="34" charset="-122"/>
              </a:rPr>
              <a:t>safe)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a:t>
            </a:r>
            <a:r>
              <a:rPr lang="en-US" altLang="zh-CN" sz="1800">
                <a:solidFill>
                  <a:srgbClr val="9876AA"/>
                </a:solidFill>
                <a:effectLst/>
                <a:latin typeface="Microsoft YaHei" panose="020B0503020204020204" pitchFamily="34" charset="-122"/>
                <a:ea typeface="Microsoft YaHei" panose="020B0503020204020204" pitchFamily="34" charset="-122"/>
              </a:rPr>
              <a:t>mQuitAllowed</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throw new </a:t>
            </a:r>
            <a:r>
              <a:rPr lang="en-US" altLang="zh-CN" sz="1800">
                <a:latin typeface="Microsoft YaHei" panose="020B0503020204020204" pitchFamily="34" charset="-122"/>
                <a:ea typeface="Microsoft YaHei" panose="020B0503020204020204" pitchFamily="34" charset="-122"/>
              </a:rPr>
              <a:t>IllegalStateException(</a:t>
            </a:r>
          </a:p>
          <a:p>
            <a:r>
              <a:rPr lang="en-US" altLang="zh-CN" sz="1800">
                <a:solidFill>
                  <a:srgbClr val="6A8759"/>
                </a:solidFill>
                <a:latin typeface="Microsoft YaHei" panose="020B0503020204020204" pitchFamily="34" charset="-122"/>
                <a:ea typeface="Microsoft YaHei" panose="020B0503020204020204" pitchFamily="34" charset="-122"/>
              </a:rPr>
              <a:t>	</a:t>
            </a:r>
            <a:r>
              <a:rPr lang="en-US" altLang="zh-CN" sz="1800">
                <a:solidFill>
                  <a:srgbClr val="6A8759"/>
                </a:solidFill>
                <a:effectLst/>
                <a:latin typeface="Microsoft YaHei" panose="020B0503020204020204" pitchFamily="34" charset="-122"/>
                <a:ea typeface="Microsoft YaHei" panose="020B0503020204020204" pitchFamily="34" charset="-122"/>
              </a:rPr>
              <a:t>“Main thread not allowed to quit.”</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zh-CN" altLang="en-US" sz="1800">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p>
          <a:p>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227FBE94-3ADF-1A45-B75B-B38CCC395C5B}"/>
              </a:ext>
            </a:extLst>
          </p:cNvPr>
          <p:cNvCxnSpPr>
            <a:cxnSpLocks/>
          </p:cNvCxnSpPr>
          <p:nvPr/>
        </p:nvCxnSpPr>
        <p:spPr>
          <a:xfrm flipH="1">
            <a:off x="2662518" y="1385047"/>
            <a:ext cx="349623" cy="92333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26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73640-4DB5-2042-92C2-85EA34D1FFA7}"/>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系统服务是怎么启动的？</a:t>
            </a:r>
            <a:endParaRPr kumimoji="1" lang="zh-CN" altLang="en-US" sz="3000" b="1">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D7058D0C-3DF2-FE48-9686-B77B08B2CFEA}"/>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系统服务怎么发布，让应用可见？</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系统服务跑在什么线程？</a:t>
            </a:r>
            <a:endParaRPr kumimoji="1" lang="en-US" altLang="zh-CN"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6404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3000" b="1">
                <a:solidFill>
                  <a:srgbClr val="C00000"/>
                </a:solidFill>
                <a:latin typeface="微软雅黑" panose="020B0503020204020204" pitchFamily="34" charset="-122"/>
                <a:ea typeface="微软雅黑" panose="020B0503020204020204" pitchFamily="34" charset="-122"/>
              </a:rPr>
              <a:t>怎么发布系统服务？</a:t>
            </a:r>
          </a:p>
        </p:txBody>
      </p:sp>
      <p:sp>
        <p:nvSpPr>
          <p:cNvPr id="3" name="矩形 2">
            <a:extLst>
              <a:ext uri="{FF2B5EF4-FFF2-40B4-BE49-F238E27FC236}">
                <a16:creationId xmlns:a16="http://schemas.microsoft.com/office/drawing/2014/main" id="{77FAF8D1-85E0-5341-B482-A2BD3A75F509}"/>
              </a:ext>
            </a:extLst>
          </p:cNvPr>
          <p:cNvSpPr/>
          <p:nvPr/>
        </p:nvSpPr>
        <p:spPr>
          <a:xfrm>
            <a:off x="1176618" y="1733569"/>
            <a:ext cx="6790764" cy="923330"/>
          </a:xfrm>
          <a:prstGeom prst="rect">
            <a:avLst/>
          </a:prstGeom>
          <a:ln w="22225">
            <a:solidFill>
              <a:srgbClr val="C00000"/>
            </a:solidFill>
            <a:prstDash val="dash"/>
          </a:ln>
        </p:spPr>
        <p:txBody>
          <a:bodyPr wrap="square">
            <a:spAutoFit/>
          </a:bodyPr>
          <a:lstStyle/>
          <a:p>
            <a:r>
              <a:rPr lang="en" altLang="zh-CN" sz="1800">
                <a:solidFill>
                  <a:srgbClr val="CC7832"/>
                </a:solidFill>
                <a:effectLst/>
                <a:latin typeface="Microsoft YaHei" panose="020B0503020204020204" pitchFamily="34" charset="-122"/>
                <a:ea typeface="Microsoft YaHei" panose="020B0503020204020204" pitchFamily="34" charset="-122"/>
              </a:rPr>
              <a:t>void </a:t>
            </a:r>
            <a:r>
              <a:rPr lang="en" altLang="zh-CN" sz="1800">
                <a:solidFill>
                  <a:srgbClr val="FFC66D"/>
                </a:solidFill>
                <a:effectLst/>
                <a:latin typeface="Microsoft YaHei" panose="020B0503020204020204" pitchFamily="34" charset="-122"/>
                <a:ea typeface="Microsoft YaHei" panose="020B0503020204020204" pitchFamily="34" charset="-122"/>
              </a:rPr>
              <a:t>publishBinderService</a:t>
            </a:r>
            <a:r>
              <a:rPr lang="en" altLang="zh-CN" sz="1800">
                <a:latin typeface="Microsoft YaHei" panose="020B0503020204020204" pitchFamily="34" charset="-122"/>
                <a:ea typeface="Microsoft YaHei" panose="020B0503020204020204" pitchFamily="34" charset="-122"/>
              </a:rPr>
              <a:t>(String name</a:t>
            </a:r>
            <a:r>
              <a:rPr lang="en" altLang="zh-CN" sz="1800">
                <a:solidFill>
                  <a:srgbClr val="CC7832"/>
                </a:solidFill>
                <a:effectLst/>
                <a:latin typeface="Microsoft YaHei" panose="020B0503020204020204" pitchFamily="34" charset="-122"/>
                <a:ea typeface="Microsoft YaHei" panose="020B0503020204020204" pitchFamily="34" charset="-122"/>
              </a:rPr>
              <a:t>, </a:t>
            </a:r>
            <a:r>
              <a:rPr lang="en" altLang="zh-CN" sz="1800">
                <a:latin typeface="Microsoft YaHei" panose="020B0503020204020204" pitchFamily="34" charset="-122"/>
                <a:ea typeface="Microsoft YaHei" panose="020B0503020204020204" pitchFamily="34" charset="-122"/>
              </a:rPr>
              <a:t>IBinder service) {</a:t>
            </a:r>
            <a:br>
              <a:rPr lang="en" altLang="zh-CN" sz="1800">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    publishBinderService(name</a:t>
            </a:r>
            <a:r>
              <a:rPr lang="en" altLang="zh-CN" sz="1800">
                <a:solidFill>
                  <a:srgbClr val="CC7832"/>
                </a:solidFill>
                <a:effectLst/>
                <a:latin typeface="Microsoft YaHei" panose="020B0503020204020204" pitchFamily="34" charset="-122"/>
                <a:ea typeface="Microsoft YaHei" panose="020B0503020204020204" pitchFamily="34" charset="-122"/>
              </a:rPr>
              <a:t>, </a:t>
            </a:r>
            <a:r>
              <a:rPr lang="en" altLang="zh-CN" sz="1800">
                <a:latin typeface="Microsoft YaHei" panose="020B0503020204020204" pitchFamily="34" charset="-122"/>
                <a:ea typeface="Microsoft YaHei" panose="020B0503020204020204" pitchFamily="34" charset="-122"/>
              </a:rPr>
              <a:t>service</a:t>
            </a:r>
            <a:r>
              <a:rPr lang="en" altLang="zh-CN" sz="1800">
                <a:solidFill>
                  <a:srgbClr val="CC7832"/>
                </a:solidFill>
                <a:effectLst/>
                <a:latin typeface="Microsoft YaHei" panose="020B0503020204020204" pitchFamily="34" charset="-122"/>
                <a:ea typeface="Microsoft YaHei" panose="020B0503020204020204" pitchFamily="34" charset="-122"/>
              </a:rPr>
              <a:t>, false</a:t>
            </a:r>
            <a:r>
              <a:rPr lang="en" altLang="zh-CN" sz="1800">
                <a:latin typeface="Microsoft YaHei" panose="020B0503020204020204" pitchFamily="34" charset="-122"/>
                <a:ea typeface="Microsoft YaHei" panose="020B0503020204020204" pitchFamily="34" charset="-122"/>
              </a:rPr>
              <a:t>)</a:t>
            </a:r>
            <a:r>
              <a:rPr lang="en" altLang="zh-CN" sz="1800">
                <a:solidFill>
                  <a:srgbClr val="CC7832"/>
                </a:solidFill>
                <a:effectLst/>
                <a:latin typeface="Microsoft YaHei" panose="020B0503020204020204" pitchFamily="34" charset="-122"/>
                <a:ea typeface="Microsoft YaHei" panose="020B0503020204020204" pitchFamily="34" charset="-122"/>
              </a:rPr>
              <a:t>;</a:t>
            </a:r>
            <a:br>
              <a:rPr lang="en" altLang="zh-CN" sz="1800">
                <a:solidFill>
                  <a:srgbClr val="CC7832"/>
                </a:solidFill>
                <a:effectLst/>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B2542F2C-C99D-FF4D-99BB-2835E3907393}"/>
              </a:ext>
            </a:extLst>
          </p:cNvPr>
          <p:cNvSpPr/>
          <p:nvPr/>
        </p:nvSpPr>
        <p:spPr>
          <a:xfrm>
            <a:off x="1176618" y="3392328"/>
            <a:ext cx="6790765" cy="923330"/>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void </a:t>
            </a:r>
            <a:r>
              <a:rPr lang="en-US" altLang="zh-CN" sz="1800">
                <a:solidFill>
                  <a:srgbClr val="FFC66D"/>
                </a:solidFill>
                <a:effectLst/>
                <a:latin typeface="Microsoft YaHei" panose="020B0503020204020204" pitchFamily="34" charset="-122"/>
                <a:ea typeface="Microsoft YaHei" panose="020B0503020204020204" pitchFamily="34" charset="-122"/>
              </a:rPr>
              <a:t>publishBinderService</a:t>
            </a:r>
            <a:r>
              <a:rPr lang="en-US" altLang="zh-CN" sz="1800">
                <a:latin typeface="Microsoft YaHei" panose="020B0503020204020204" pitchFamily="34" charset="-122"/>
                <a:ea typeface="Microsoft YaHei" panose="020B0503020204020204" pitchFamily="34" charset="-122"/>
              </a:rPr>
              <a:t>(String name</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IBinder service</a:t>
            </a:r>
            <a:r>
              <a:rPr lang="en-US" altLang="zh-CN" sz="1800">
                <a:solidFill>
                  <a:srgbClr val="CC7832"/>
                </a:solidFill>
                <a:effectLst/>
                <a:latin typeface="Microsoft YaHei" panose="020B0503020204020204" pitchFamily="34" charset="-122"/>
                <a:ea typeface="Microsoft YaHei" panose="020B0503020204020204" pitchFamily="34" charset="-122"/>
              </a:rPr>
              <a:t>,</a:t>
            </a:r>
            <a:r>
              <a:rPr lang="zh-CN" altLang="en-US" sz="1800">
                <a:solidFill>
                  <a:srgbClr val="CC7832"/>
                </a:solidFill>
                <a:effectLst/>
                <a:latin typeface="Microsoft YaHei" panose="020B0503020204020204" pitchFamily="34" charset="-122"/>
                <a:ea typeface="Microsoft YaHei" panose="020B0503020204020204" pitchFamily="34" charset="-122"/>
              </a:rPr>
              <a:t> </a:t>
            </a:r>
            <a:r>
              <a:rPr lang="en-US" altLang="zh-CN" sz="1800">
                <a:solidFill>
                  <a:srgbClr val="CC7832"/>
                </a:solidFill>
                <a:latin typeface="Microsoft YaHei" panose="020B0503020204020204" pitchFamily="34" charset="-122"/>
                <a:ea typeface="Microsoft YaHei" panose="020B0503020204020204" pitchFamily="34" charset="-122"/>
              </a:rPr>
              <a:t>…</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ServiceManager.</a:t>
            </a:r>
            <a:r>
              <a:rPr lang="en-US" altLang="zh-CN" sz="1800">
                <a:effectLst/>
                <a:latin typeface="Microsoft YaHei" panose="020B0503020204020204" pitchFamily="34" charset="-122"/>
                <a:ea typeface="Microsoft YaHei" panose="020B0503020204020204" pitchFamily="34" charset="-122"/>
              </a:rPr>
              <a:t>addService</a:t>
            </a:r>
            <a:r>
              <a:rPr lang="en-US" altLang="zh-CN" sz="1800">
                <a:latin typeface="Microsoft YaHei" panose="020B0503020204020204" pitchFamily="34" charset="-122"/>
                <a:ea typeface="Microsoft YaHei" panose="020B0503020204020204" pitchFamily="34" charset="-122"/>
              </a:rPr>
              <a:t>(name</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service</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allowIsolated)</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F50338C8-C557-7941-B953-362A17B1B532}"/>
              </a:ext>
            </a:extLst>
          </p:cNvPr>
          <p:cNvCxnSpPr/>
          <p:nvPr/>
        </p:nvCxnSpPr>
        <p:spPr>
          <a:xfrm>
            <a:off x="2850776" y="2353235"/>
            <a:ext cx="255495" cy="94129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0B1BA-894B-6943-AA12-9555F449771C}"/>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系统服务跑在什么线程？</a:t>
            </a:r>
          </a:p>
        </p:txBody>
      </p:sp>
      <p:sp>
        <p:nvSpPr>
          <p:cNvPr id="3" name="内容占位符 2">
            <a:extLst>
              <a:ext uri="{FF2B5EF4-FFF2-40B4-BE49-F238E27FC236}">
                <a16:creationId xmlns:a16="http://schemas.microsoft.com/office/drawing/2014/main" id="{E4AC8FD9-ACA5-B443-A75C-330E232DF807}"/>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主线程？</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工作线程？</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binder</a:t>
            </a:r>
            <a:r>
              <a:rPr kumimoji="1" lang="zh-CN" altLang="en-US" sz="2000">
                <a:latin typeface="Microsoft YaHei" panose="020B0503020204020204" pitchFamily="34" charset="-122"/>
                <a:ea typeface="Microsoft YaHei" panose="020B0503020204020204" pitchFamily="34" charset="-122"/>
              </a:rPr>
              <a:t>线程？</a:t>
            </a:r>
          </a:p>
        </p:txBody>
      </p:sp>
      <p:sp>
        <p:nvSpPr>
          <p:cNvPr id="4" name="文本框 3">
            <a:extLst>
              <a:ext uri="{FF2B5EF4-FFF2-40B4-BE49-F238E27FC236}">
                <a16:creationId xmlns:a16="http://schemas.microsoft.com/office/drawing/2014/main" id="{BBD37203-9958-6042-8BF6-3D64BA608455}"/>
              </a:ext>
            </a:extLst>
          </p:cNvPr>
          <p:cNvSpPr txBox="1"/>
          <p:nvPr/>
        </p:nvSpPr>
        <p:spPr>
          <a:xfrm>
            <a:off x="1116107" y="3885121"/>
            <a:ext cx="1755545" cy="369332"/>
          </a:xfrm>
          <a:prstGeom prst="rect">
            <a:avLst/>
          </a:prstGeom>
          <a:solidFill>
            <a:srgbClr val="C00000"/>
          </a:solidFill>
        </p:spPr>
        <p:txBody>
          <a:bodyPr wrap="none" rtlCol="0">
            <a:spAutoFit/>
          </a:bodyPr>
          <a:lstStyle/>
          <a:p>
            <a:r>
              <a:rPr kumimoji="1" lang="en-US" altLang="zh-CN" sz="1800">
                <a:solidFill>
                  <a:schemeClr val="bg1"/>
                </a:solidFill>
                <a:latin typeface="Microsoft YaHei" panose="020B0503020204020204" pitchFamily="34" charset="-122"/>
                <a:ea typeface="Microsoft YaHei" panose="020B0503020204020204" pitchFamily="34" charset="-122"/>
              </a:rPr>
              <a:t>DisplayThread</a:t>
            </a:r>
            <a:endParaRPr kumimoji="1" lang="zh-CN" altLang="en-US" sz="180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F4F02FA1-550D-A840-9A06-12A29D03BAEC}"/>
              </a:ext>
            </a:extLst>
          </p:cNvPr>
          <p:cNvSpPr txBox="1"/>
          <p:nvPr/>
        </p:nvSpPr>
        <p:spPr>
          <a:xfrm>
            <a:off x="2988611" y="3885121"/>
            <a:ext cx="1223348" cy="369332"/>
          </a:xfrm>
          <a:prstGeom prst="rect">
            <a:avLst/>
          </a:prstGeom>
          <a:solidFill>
            <a:srgbClr val="C00000"/>
          </a:solidFill>
        </p:spPr>
        <p:txBody>
          <a:bodyPr wrap="none" rtlCol="0">
            <a:spAutoFit/>
          </a:bodyPr>
          <a:lstStyle/>
          <a:p>
            <a:r>
              <a:rPr kumimoji="1" lang="en-US" altLang="zh-CN" sz="1800">
                <a:solidFill>
                  <a:schemeClr val="bg1"/>
                </a:solidFill>
                <a:latin typeface="Microsoft YaHei" panose="020B0503020204020204" pitchFamily="34" charset="-122"/>
                <a:ea typeface="Microsoft YaHei" panose="020B0503020204020204" pitchFamily="34" charset="-122"/>
              </a:rPr>
              <a:t>FgThread</a:t>
            </a:r>
            <a:endParaRPr kumimoji="1" lang="zh-CN" altLang="en-US" sz="1800">
              <a:solidFill>
                <a:schemeClr val="bg1"/>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C2B91854-C3BF-DE48-8860-E45B1850B264}"/>
              </a:ext>
            </a:extLst>
          </p:cNvPr>
          <p:cNvSpPr txBox="1"/>
          <p:nvPr/>
        </p:nvSpPr>
        <p:spPr>
          <a:xfrm>
            <a:off x="4328918" y="3885121"/>
            <a:ext cx="1167243" cy="369332"/>
          </a:xfrm>
          <a:prstGeom prst="rect">
            <a:avLst/>
          </a:prstGeom>
          <a:solidFill>
            <a:srgbClr val="C00000"/>
          </a:solidFill>
        </p:spPr>
        <p:txBody>
          <a:bodyPr wrap="none" rtlCol="0">
            <a:spAutoFit/>
          </a:bodyPr>
          <a:lstStyle/>
          <a:p>
            <a:r>
              <a:rPr kumimoji="1" lang="en-US" altLang="zh-CN" sz="1800">
                <a:solidFill>
                  <a:schemeClr val="bg1"/>
                </a:solidFill>
                <a:latin typeface="Microsoft YaHei" panose="020B0503020204020204" pitchFamily="34" charset="-122"/>
                <a:ea typeface="Microsoft YaHei" panose="020B0503020204020204" pitchFamily="34" charset="-122"/>
              </a:rPr>
              <a:t>IoThread</a:t>
            </a:r>
            <a:endParaRPr kumimoji="1" lang="zh-CN" altLang="en-US" sz="1800">
              <a:solidFill>
                <a:schemeClr val="bg1"/>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2C0C6BDC-7019-CD45-A496-37E335D3600F}"/>
              </a:ext>
            </a:extLst>
          </p:cNvPr>
          <p:cNvSpPr txBox="1"/>
          <p:nvPr/>
        </p:nvSpPr>
        <p:spPr>
          <a:xfrm>
            <a:off x="5613120" y="3885121"/>
            <a:ext cx="1186479" cy="369332"/>
          </a:xfrm>
          <a:prstGeom prst="rect">
            <a:avLst/>
          </a:prstGeom>
          <a:solidFill>
            <a:srgbClr val="C00000"/>
          </a:solidFill>
        </p:spPr>
        <p:txBody>
          <a:bodyPr wrap="none" rtlCol="0">
            <a:spAutoFit/>
          </a:bodyPr>
          <a:lstStyle/>
          <a:p>
            <a:r>
              <a:rPr kumimoji="1" lang="en-US" altLang="zh-CN" sz="1800">
                <a:solidFill>
                  <a:schemeClr val="bg1"/>
                </a:solidFill>
                <a:latin typeface="Microsoft YaHei" panose="020B0503020204020204" pitchFamily="34" charset="-122"/>
                <a:ea typeface="Microsoft YaHei" panose="020B0503020204020204" pitchFamily="34" charset="-122"/>
              </a:rPr>
              <a:t>UiThread</a:t>
            </a:r>
            <a:endParaRPr kumimoji="1" lang="zh-CN" altLang="en-US" sz="180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9631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89032-734E-1944-B854-E9A3C872C2FE}"/>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课堂作业</a:t>
            </a:r>
          </a:p>
        </p:txBody>
      </p:sp>
      <p:sp>
        <p:nvSpPr>
          <p:cNvPr id="3" name="内容占位符 2">
            <a:extLst>
              <a:ext uri="{FF2B5EF4-FFF2-40B4-BE49-F238E27FC236}">
                <a16:creationId xmlns:a16="http://schemas.microsoft.com/office/drawing/2014/main" id="{3CE84D8C-2420-5244-8827-AFB4CD46717D}"/>
              </a:ext>
            </a:extLst>
          </p:cNvPr>
          <p:cNvSpPr>
            <a:spLocks noGrp="1"/>
          </p:cNvSpPr>
          <p:nvPr>
            <p:ph idx="1"/>
          </p:nvPr>
        </p:nvSpPr>
        <p:spPr/>
        <p:txBody>
          <a:bodyPr/>
          <a:lstStyle/>
          <a:p>
            <a:pPr>
              <a:lnSpc>
                <a:spcPct val="200000"/>
              </a:lnSpc>
              <a:buClr>
                <a:srgbClr val="C00000"/>
              </a:buClr>
              <a:buFont typeface="Wingdings" pitchFamily="2" charset="2"/>
              <a:buChar char="u"/>
            </a:pPr>
            <a:r>
              <a:rPr kumimoji="1" lang="zh-CN" altLang="en-US"/>
              <a:t>  为什么系统服务不都跑在</a:t>
            </a:r>
            <a:r>
              <a:rPr kumimoji="1" lang="en-US" altLang="zh-CN"/>
              <a:t>binder</a:t>
            </a:r>
            <a:r>
              <a:rPr kumimoji="1" lang="zh-CN" altLang="en-US"/>
              <a:t>线程里呢？</a:t>
            </a:r>
            <a:endParaRPr kumimoji="1" lang="en-US" altLang="zh-CN"/>
          </a:p>
          <a:p>
            <a:pPr>
              <a:lnSpc>
                <a:spcPct val="200000"/>
              </a:lnSpc>
              <a:buClr>
                <a:srgbClr val="C00000"/>
              </a:buClr>
              <a:buFont typeface="Wingdings" pitchFamily="2" charset="2"/>
              <a:buChar char="u"/>
            </a:pPr>
            <a:r>
              <a:rPr kumimoji="1" lang="zh-CN" altLang="en-US"/>
              <a:t>  为什么系统服务不都跑在自己私有的工作线程里呢？</a:t>
            </a:r>
            <a:endParaRPr kumimoji="1" lang="en-US" altLang="zh-CN"/>
          </a:p>
          <a:p>
            <a:pPr>
              <a:lnSpc>
                <a:spcPct val="200000"/>
              </a:lnSpc>
              <a:buClr>
                <a:srgbClr val="C00000"/>
              </a:buClr>
              <a:buFont typeface="Wingdings" pitchFamily="2" charset="2"/>
              <a:buChar char="u"/>
            </a:pPr>
            <a:r>
              <a:rPr kumimoji="1" lang="zh-CN" altLang="en-US"/>
              <a:t>  跑在</a:t>
            </a:r>
            <a:r>
              <a:rPr kumimoji="1" lang="en-US" altLang="zh-CN"/>
              <a:t>binder</a:t>
            </a:r>
            <a:r>
              <a:rPr kumimoji="1" lang="zh-CN" altLang="en-US"/>
              <a:t>线程和跑在工作线程，如何取舍？</a:t>
            </a:r>
          </a:p>
        </p:txBody>
      </p:sp>
    </p:spTree>
    <p:extLst>
      <p:ext uri="{BB962C8B-B14F-4D97-AF65-F5344CB8AC3E}">
        <p14:creationId xmlns:p14="http://schemas.microsoft.com/office/powerpoint/2010/main" val="2044404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CE119-2F50-A647-97A7-681963FEE4BF}"/>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怎么解决系统服务启动的互相依赖？</a:t>
            </a:r>
          </a:p>
        </p:txBody>
      </p:sp>
      <p:sp>
        <p:nvSpPr>
          <p:cNvPr id="3" name="内容占位符 2">
            <a:extLst>
              <a:ext uri="{FF2B5EF4-FFF2-40B4-BE49-F238E27FC236}">
                <a16:creationId xmlns:a16="http://schemas.microsoft.com/office/drawing/2014/main" id="{56828C67-6A6C-C745-ADB9-4E6C006C1703}"/>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分批启动</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分阶段启动</a:t>
            </a:r>
          </a:p>
        </p:txBody>
      </p:sp>
    </p:spTree>
    <p:extLst>
      <p:ext uri="{BB962C8B-B14F-4D97-AF65-F5344CB8AC3E}">
        <p14:creationId xmlns:p14="http://schemas.microsoft.com/office/powerpoint/2010/main" val="1172976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B4F1B-1976-F74E-AC7D-C209AD7B250B}"/>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桌面的启动</a:t>
            </a:r>
          </a:p>
        </p:txBody>
      </p:sp>
      <p:sp>
        <p:nvSpPr>
          <p:cNvPr id="5" name="矩形 4">
            <a:extLst>
              <a:ext uri="{FF2B5EF4-FFF2-40B4-BE49-F238E27FC236}">
                <a16:creationId xmlns:a16="http://schemas.microsoft.com/office/drawing/2014/main" id="{36AD2251-C42E-E843-B830-76B58BE085D2}"/>
              </a:ext>
            </a:extLst>
          </p:cNvPr>
          <p:cNvSpPr/>
          <p:nvPr/>
        </p:nvSpPr>
        <p:spPr>
          <a:xfrm>
            <a:off x="1134596" y="1360755"/>
            <a:ext cx="6874809" cy="1477328"/>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public void </a:t>
            </a:r>
            <a:r>
              <a:rPr lang="en-US" altLang="zh-CN" sz="1800">
                <a:solidFill>
                  <a:srgbClr val="FFC66D"/>
                </a:solidFill>
                <a:effectLst/>
                <a:latin typeface="Microsoft YaHei" panose="020B0503020204020204" pitchFamily="34" charset="-122"/>
                <a:ea typeface="Microsoft YaHei" panose="020B0503020204020204" pitchFamily="34" charset="-122"/>
              </a:rPr>
              <a:t>systemReady</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final </a:t>
            </a:r>
            <a:r>
              <a:rPr lang="en-US" altLang="zh-CN" sz="1800">
                <a:latin typeface="Microsoft YaHei" panose="020B0503020204020204" pitchFamily="34" charset="-122"/>
                <a:ea typeface="Microsoft YaHei" panose="020B0503020204020204" pitchFamily="34" charset="-122"/>
              </a:rPr>
              <a:t>Runnable goingCallback)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startHomeActivityLocked(mCurrentUserId</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solidFill>
                  <a:srgbClr val="6A8759"/>
                </a:solidFill>
                <a:effectLst/>
                <a:latin typeface="Microsoft YaHei" panose="020B0503020204020204" pitchFamily="34" charset="-122"/>
                <a:ea typeface="Microsoft YaHei" panose="020B0503020204020204" pitchFamily="34" charset="-122"/>
              </a:rPr>
              <a:t>"systemReady"</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C363C029-7D9F-A849-9ADE-CB55D658B2B6}"/>
              </a:ext>
            </a:extLst>
          </p:cNvPr>
          <p:cNvSpPr/>
          <p:nvPr/>
        </p:nvSpPr>
        <p:spPr>
          <a:xfrm>
            <a:off x="980472" y="3188193"/>
            <a:ext cx="7183057" cy="369332"/>
          </a:xfrm>
          <a:prstGeom prst="rect">
            <a:avLst/>
          </a:prstGeom>
          <a:ln w="22225">
            <a:solidFill>
              <a:srgbClr val="C00000"/>
            </a:solidFill>
            <a:prstDash val="dash"/>
          </a:ln>
        </p:spPr>
        <p:txBody>
          <a:bodyPr wrap="none">
            <a:spAutoFit/>
          </a:bodyPr>
          <a:lstStyle/>
          <a:p>
            <a:r>
              <a:rPr lang="en" altLang="zh-CN" sz="1800">
                <a:solidFill>
                  <a:srgbClr val="9876AA"/>
                </a:solidFill>
                <a:effectLst/>
                <a:latin typeface="Microsoft YaHei" panose="020B0503020204020204" pitchFamily="34" charset="-122"/>
                <a:ea typeface="Microsoft YaHei" panose="020B0503020204020204" pitchFamily="34" charset="-122"/>
              </a:rPr>
              <a:t>mLoaderTask </a:t>
            </a:r>
            <a:r>
              <a:rPr lang="en" altLang="zh-CN" sz="1800">
                <a:latin typeface="Microsoft YaHei" panose="020B0503020204020204" pitchFamily="34" charset="-122"/>
                <a:ea typeface="Microsoft YaHei" panose="020B0503020204020204" pitchFamily="34" charset="-122"/>
              </a:rPr>
              <a:t>= </a:t>
            </a:r>
            <a:r>
              <a:rPr lang="en" altLang="zh-CN" sz="1800">
                <a:solidFill>
                  <a:srgbClr val="CC7832"/>
                </a:solidFill>
                <a:effectLst/>
                <a:latin typeface="Microsoft YaHei" panose="020B0503020204020204" pitchFamily="34" charset="-122"/>
                <a:ea typeface="Microsoft YaHei" panose="020B0503020204020204" pitchFamily="34" charset="-122"/>
              </a:rPr>
              <a:t>new </a:t>
            </a:r>
            <a:r>
              <a:rPr lang="en" altLang="zh-CN" sz="1800">
                <a:latin typeface="Microsoft YaHei" panose="020B0503020204020204" pitchFamily="34" charset="-122"/>
                <a:ea typeface="Microsoft YaHei" panose="020B0503020204020204" pitchFamily="34" charset="-122"/>
              </a:rPr>
              <a:t>LoaderTask(</a:t>
            </a:r>
            <a:r>
              <a:rPr lang="en" altLang="zh-CN" sz="1800">
                <a:solidFill>
                  <a:srgbClr val="9876AA"/>
                </a:solidFill>
                <a:effectLst/>
                <a:latin typeface="Microsoft YaHei" panose="020B0503020204020204" pitchFamily="34" charset="-122"/>
                <a:ea typeface="Microsoft YaHei" panose="020B0503020204020204" pitchFamily="34" charset="-122"/>
              </a:rPr>
              <a:t>mApp</a:t>
            </a:r>
            <a:r>
              <a:rPr lang="en" altLang="zh-CN" sz="1800">
                <a:latin typeface="Microsoft YaHei" panose="020B0503020204020204" pitchFamily="34" charset="-122"/>
                <a:ea typeface="Microsoft YaHei" panose="020B0503020204020204" pitchFamily="34" charset="-122"/>
              </a:rPr>
              <a:t>.getContext()</a:t>
            </a:r>
            <a:r>
              <a:rPr lang="en" altLang="zh-CN" sz="1800">
                <a:solidFill>
                  <a:srgbClr val="CC7832"/>
                </a:solidFill>
                <a:effectLst/>
                <a:latin typeface="Microsoft YaHei" panose="020B0503020204020204" pitchFamily="34" charset="-122"/>
                <a:ea typeface="Microsoft YaHei" panose="020B0503020204020204" pitchFamily="34" charset="-122"/>
              </a:rPr>
              <a:t>, </a:t>
            </a:r>
            <a:r>
              <a:rPr lang="en" altLang="zh-CN" sz="1800">
                <a:latin typeface="Microsoft YaHei" panose="020B0503020204020204" pitchFamily="34" charset="-122"/>
                <a:ea typeface="Microsoft YaHei" panose="020B0503020204020204" pitchFamily="34" charset="-122"/>
              </a:rPr>
              <a:t>loadFlags)</a:t>
            </a:r>
            <a:r>
              <a:rPr lang="en" altLang="zh-CN" sz="1800">
                <a:solidFill>
                  <a:srgbClr val="CC7832"/>
                </a:solidFill>
                <a:effectLst/>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962B68CB-DE2E-324F-8B94-D7A14B46AA90}"/>
              </a:ext>
            </a:extLst>
          </p:cNvPr>
          <p:cNvCxnSpPr>
            <a:cxnSpLocks/>
          </p:cNvCxnSpPr>
          <p:nvPr/>
        </p:nvCxnSpPr>
        <p:spPr>
          <a:xfrm>
            <a:off x="2810435" y="2232212"/>
            <a:ext cx="470647" cy="92333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1AF31D0-719D-964C-8E56-3271CBED4714}"/>
              </a:ext>
            </a:extLst>
          </p:cNvPr>
          <p:cNvSpPr/>
          <p:nvPr/>
        </p:nvSpPr>
        <p:spPr>
          <a:xfrm>
            <a:off x="2634579" y="4049795"/>
            <a:ext cx="3874843" cy="369332"/>
          </a:xfrm>
          <a:prstGeom prst="rect">
            <a:avLst/>
          </a:prstGeom>
          <a:ln w="22225">
            <a:solidFill>
              <a:srgbClr val="C00000"/>
            </a:solidFill>
            <a:prstDash val="dash"/>
          </a:ln>
        </p:spPr>
        <p:txBody>
          <a:bodyPr wrap="none">
            <a:spAutoFit/>
          </a:bodyPr>
          <a:lstStyle/>
          <a:p>
            <a:r>
              <a:rPr lang="en-US" altLang="zh-CN" sz="1800">
                <a:solidFill>
                  <a:srgbClr val="9876AA"/>
                </a:solidFill>
                <a:effectLst/>
                <a:latin typeface="Microsoft YaHei" panose="020B0503020204020204" pitchFamily="34" charset="-122"/>
                <a:ea typeface="Microsoft YaHei" panose="020B0503020204020204" pitchFamily="34" charset="-122"/>
              </a:rPr>
              <a:t>mPm</a:t>
            </a:r>
            <a:r>
              <a:rPr lang="en-US" altLang="zh-CN" sz="1800">
                <a:latin typeface="Microsoft YaHei" panose="020B0503020204020204" pitchFamily="34" charset="-122"/>
                <a:ea typeface="Microsoft YaHei" panose="020B0503020204020204" pitchFamily="34" charset="-122"/>
              </a:rPr>
              <a:t>.queryIntentActivitiesAsUser</a:t>
            </a:r>
            <a:endParaRPr lang="zh-CN" altLang="en-US" sz="1800">
              <a:latin typeface="Microsoft YaHei" panose="020B0503020204020204" pitchFamily="34" charset="-122"/>
              <a:ea typeface="Microsoft YaHei" panose="020B0503020204020204" pitchFamily="34" charset="-122"/>
            </a:endParaRPr>
          </a:p>
        </p:txBody>
      </p:sp>
      <p:cxnSp>
        <p:nvCxnSpPr>
          <p:cNvPr id="11" name="直线箭头连接符 10">
            <a:extLst>
              <a:ext uri="{FF2B5EF4-FFF2-40B4-BE49-F238E27FC236}">
                <a16:creationId xmlns:a16="http://schemas.microsoft.com/office/drawing/2014/main" id="{9E066120-6F87-934A-8361-8EF3C2337E29}"/>
              </a:ext>
            </a:extLst>
          </p:cNvPr>
          <p:cNvCxnSpPr>
            <a:cxnSpLocks/>
          </p:cNvCxnSpPr>
          <p:nvPr/>
        </p:nvCxnSpPr>
        <p:spPr>
          <a:xfrm>
            <a:off x="4222376" y="3617259"/>
            <a:ext cx="0" cy="48632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15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3000" b="1">
                <a:solidFill>
                  <a:srgbClr val="C00000"/>
                </a:solidFill>
                <a:latin typeface="微软雅黑" panose="020B0503020204020204" pitchFamily="34" charset="-122"/>
                <a:ea typeface="微软雅黑" panose="020B0503020204020204" pitchFamily="34" charset="-122"/>
              </a:rPr>
              <a:t>这道题想考察什么？</a:t>
            </a:r>
          </a:p>
        </p:txBody>
      </p:sp>
      <p:sp>
        <p:nvSpPr>
          <p:cNvPr id="3" name="内容占位符 2"/>
          <p:cNvSpPr>
            <a:spLocks noGrp="1"/>
          </p:cNvSpPr>
          <p:nvPr>
            <p:ph idx="1"/>
          </p:nvPr>
        </p:nvSpPr>
        <p:spPr>
          <a:xfrm>
            <a:off x="484505" y="1520984"/>
            <a:ext cx="7886700" cy="3263504"/>
          </a:xfrm>
        </p:spPr>
        <p:txBody>
          <a:bodyPr/>
          <a:lstStyle/>
          <a:p>
            <a:pPr>
              <a:lnSpc>
                <a:spcPct val="200000"/>
              </a:lnSpc>
              <a:buClr>
                <a:srgbClr val="C00000"/>
              </a:buClr>
              <a:buFont typeface="Wingdings" panose="05000000000000000000" pitchFamily="2" charset="2"/>
              <a:buChar char="u"/>
            </a:pPr>
            <a:r>
              <a:rPr kumimoji="1" lang="zh-CN" altLang="en-US" sz="2000">
                <a:latin typeface="微软雅黑" panose="020B0503020204020204" pitchFamily="34" charset="-122"/>
                <a:ea typeface="微软雅黑" panose="020B0503020204020204" pitchFamily="34" charset="-122"/>
              </a:rPr>
              <a:t>  </a:t>
            </a:r>
            <a:r>
              <a:rPr kumimoji="1" lang="en-US" altLang="zh-CN" sz="2000">
                <a:latin typeface="微软雅黑" panose="020B0503020204020204" pitchFamily="34" charset="-122"/>
                <a:ea typeface="微软雅黑" panose="020B0503020204020204" pitchFamily="34" charset="-122"/>
              </a:rPr>
              <a:t>Android</a:t>
            </a:r>
            <a:r>
              <a:rPr kumimoji="1" lang="zh-CN" altLang="en-US" sz="2000">
                <a:latin typeface="微软雅黑" panose="020B0503020204020204" pitchFamily="34" charset="-122"/>
                <a:ea typeface="微软雅黑" panose="020B0503020204020204" pitchFamily="34" charset="-122"/>
              </a:rPr>
              <a:t>有哪些主要的系统进程？</a:t>
            </a:r>
            <a:endParaRPr kumimoji="1" lang="en-US" altLang="zh-CN" sz="2000">
              <a:latin typeface="微软雅黑" panose="020B0503020204020204" pitchFamily="34" charset="-122"/>
              <a:ea typeface="微软雅黑" panose="020B0503020204020204" pitchFamily="34" charset="-122"/>
            </a:endParaRPr>
          </a:p>
          <a:p>
            <a:pPr>
              <a:lnSpc>
                <a:spcPct val="200000"/>
              </a:lnSpc>
              <a:buClr>
                <a:srgbClr val="C00000"/>
              </a:buClr>
              <a:buFont typeface="Wingdings" panose="05000000000000000000" pitchFamily="2" charset="2"/>
              <a:buChar char="u"/>
            </a:pPr>
            <a:r>
              <a:rPr kumimoji="1" lang="zh-CN" altLang="en-US" sz="2000">
                <a:latin typeface="微软雅黑" panose="020B0503020204020204" pitchFamily="34" charset="-122"/>
                <a:ea typeface="微软雅黑" panose="020B0503020204020204" pitchFamily="34" charset="-122"/>
              </a:rPr>
              <a:t>  这些系统进程是怎么启动的？</a:t>
            </a:r>
            <a:endParaRPr kumimoji="1" lang="en-US" altLang="zh-CN" sz="2000">
              <a:latin typeface="微软雅黑" panose="020B0503020204020204" pitchFamily="34" charset="-122"/>
              <a:ea typeface="微软雅黑" panose="020B0503020204020204" pitchFamily="34" charset="-122"/>
            </a:endParaRPr>
          </a:p>
          <a:p>
            <a:pPr>
              <a:lnSpc>
                <a:spcPct val="200000"/>
              </a:lnSpc>
              <a:buClr>
                <a:srgbClr val="C00000"/>
              </a:buClr>
              <a:buFont typeface="Wingdings" panose="05000000000000000000" pitchFamily="2" charset="2"/>
              <a:buChar char="u"/>
            </a:pPr>
            <a:r>
              <a:rPr kumimoji="1" lang="zh-CN" altLang="en-US" sz="2000">
                <a:latin typeface="微软雅黑" panose="020B0503020204020204" pitchFamily="34" charset="-122"/>
                <a:ea typeface="微软雅黑" panose="020B0503020204020204" pitchFamily="34" charset="-122"/>
              </a:rPr>
              <a:t>  进程启动之后主要做了些什么事？</a:t>
            </a:r>
            <a:endParaRPr kumimoji="1" lang="en-US" altLang="zh-CN" sz="2000">
              <a:latin typeface="微软雅黑" panose="020B0503020204020204" pitchFamily="34" charset="-122"/>
              <a:ea typeface="微软雅黑" panose="020B0503020204020204" pitchFamily="34" charset="-122"/>
            </a:endParaRPr>
          </a:p>
          <a:p>
            <a:pPr>
              <a:lnSpc>
                <a:spcPct val="200000"/>
              </a:lnSpc>
              <a:buClr>
                <a:srgbClr val="C00000"/>
              </a:buClr>
              <a:buFont typeface="Wingdings" panose="05000000000000000000" pitchFamily="2" charset="2"/>
              <a:buChar char="u"/>
            </a:pPr>
            <a:r>
              <a:rPr kumimoji="1" lang="zh-CN" altLang="en-US" sz="2000">
                <a:latin typeface="微软雅黑" panose="020B0503020204020204" pitchFamily="34" charset="-122"/>
                <a:ea typeface="微软雅黑" panose="020B0503020204020204" pitchFamily="34" charset="-122"/>
              </a:rPr>
              <a:t>  这些进程启动了是干嘛的？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E1601-C8BB-AA49-B670-B2032070B433}"/>
              </a:ext>
            </a:extLst>
          </p:cNvPr>
          <p:cNvSpPr>
            <a:spLocks noGrp="1"/>
          </p:cNvSpPr>
          <p:nvPr>
            <p:ph type="title"/>
          </p:nvPr>
        </p:nvSpPr>
        <p:spPr/>
        <p:txBody>
          <a:bodyPr>
            <a:normAutofit/>
          </a:bodyPr>
          <a:lstStyle/>
          <a:p>
            <a:pPr algn="ctr"/>
            <a:r>
              <a:rPr kumimoji="1" lang="zh-CN" altLang="en-US" sz="3000" b="1" dirty="0" err="1">
                <a:solidFill>
                  <a:srgbClr val="C00000"/>
                </a:solidFill>
                <a:latin typeface="微软雅黑" panose="020B0503020204020204" pitchFamily="34" charset="-122"/>
                <a:ea typeface="微软雅黑" panose="020B0503020204020204" pitchFamily="34" charset="-122"/>
              </a:rPr>
              <a:t>说说</a:t>
            </a:r>
            <a:r>
              <a:rPr kumimoji="1" lang="en-US" altLang="zh-CN" sz="3000" b="1" dirty="0" err="1">
                <a:solidFill>
                  <a:srgbClr val="C00000"/>
                </a:solidFill>
                <a:latin typeface="微软雅黑" panose="020B0503020204020204" pitchFamily="34" charset="-122"/>
                <a:ea typeface="微软雅黑" panose="020B0503020204020204" pitchFamily="34" charset="-122"/>
              </a:rPr>
              <a:t>Android</a:t>
            </a:r>
            <a:r>
              <a:rPr kumimoji="1" lang="zh-CN" altLang="en-US" sz="3000" b="1" dirty="0" err="1">
                <a:solidFill>
                  <a:srgbClr val="C00000"/>
                </a:solidFill>
                <a:latin typeface="微软雅黑" panose="020B0503020204020204" pitchFamily="34" charset="-122"/>
                <a:ea typeface="微软雅黑" panose="020B0503020204020204" pitchFamily="34" charset="-122"/>
              </a:rPr>
              <a:t>系统的启动流程？</a:t>
            </a:r>
            <a:endParaRPr kumimoji="1" lang="zh-CN" altLang="en-US" sz="3000"/>
          </a:p>
        </p:txBody>
      </p:sp>
      <p:sp>
        <p:nvSpPr>
          <p:cNvPr id="3" name="内容占位符 2">
            <a:extLst>
              <a:ext uri="{FF2B5EF4-FFF2-40B4-BE49-F238E27FC236}">
                <a16:creationId xmlns:a16="http://schemas.microsoft.com/office/drawing/2014/main" id="{B1456656-C405-3C4A-AEA3-2484111B9E81}"/>
              </a:ext>
            </a:extLst>
          </p:cNvPr>
          <p:cNvSpPr>
            <a:spLocks noGrp="1"/>
          </p:cNvSpPr>
          <p:nvPr>
            <p:ph idx="1"/>
          </p:nvPr>
        </p:nvSpPr>
        <p:spPr/>
        <p:txBody>
          <a:bodyPr>
            <a:normAutofit/>
          </a:bodyPr>
          <a:lstStyle/>
          <a:p>
            <a:pPr>
              <a:lnSpc>
                <a:spcPct val="200000"/>
              </a:lnSpc>
              <a:buClr>
                <a:srgbClr val="C00000"/>
              </a:buClr>
              <a:buFont typeface="Wingdings" panose="05000000000000000000" pitchFamily="2" charset="2"/>
              <a:buChar char="u"/>
            </a:pPr>
            <a:r>
              <a:rPr kumimoji="1" lang="zh-CN" altLang="en-US" sz="2000">
                <a:latin typeface="微软雅黑" panose="020B0503020204020204" pitchFamily="34" charset="-122"/>
                <a:ea typeface="微软雅黑" panose="020B0503020204020204" pitchFamily="34" charset="-122"/>
              </a:rPr>
              <a:t>  要启动那几块？ </a:t>
            </a:r>
            <a:endParaRPr kumimoji="1" lang="en-US" altLang="zh-CN" sz="2000">
              <a:latin typeface="微软雅黑" panose="020B0503020204020204" pitchFamily="34" charset="-122"/>
              <a:ea typeface="微软雅黑" panose="020B0503020204020204" pitchFamily="34" charset="-122"/>
            </a:endParaRPr>
          </a:p>
          <a:p>
            <a:pPr>
              <a:lnSpc>
                <a:spcPct val="200000"/>
              </a:lnSpc>
              <a:buClr>
                <a:srgbClr val="C00000"/>
              </a:buClr>
              <a:buFont typeface="Wingdings" panose="05000000000000000000" pitchFamily="2" charset="2"/>
              <a:buChar char="u"/>
            </a:pPr>
            <a:r>
              <a:rPr kumimoji="1" lang="zh-CN" altLang="en-US" sz="2000">
                <a:latin typeface="微软雅黑" panose="020B0503020204020204" pitchFamily="34" charset="-122"/>
                <a:ea typeface="微软雅黑" panose="020B0503020204020204" pitchFamily="34" charset="-122"/>
              </a:rPr>
              <a:t>  怎么启动的？</a:t>
            </a:r>
            <a:endParaRPr kumimoji="1" lang="en-US" altLang="zh-CN" sz="2000">
              <a:latin typeface="微软雅黑" panose="020B0503020204020204" pitchFamily="34" charset="-122"/>
              <a:ea typeface="微软雅黑" panose="020B0503020204020204" pitchFamily="34" charset="-122"/>
            </a:endParaRPr>
          </a:p>
          <a:p>
            <a:pPr>
              <a:lnSpc>
                <a:spcPct val="200000"/>
              </a:lnSpc>
              <a:buClr>
                <a:srgbClr val="C00000"/>
              </a:buClr>
              <a:buFont typeface="Wingdings" panose="05000000000000000000" pitchFamily="2" charset="2"/>
              <a:buChar char="u"/>
            </a:pPr>
            <a:r>
              <a:rPr kumimoji="1" lang="zh-CN" altLang="en-US" sz="2000">
                <a:latin typeface="微软雅黑" panose="020B0503020204020204" pitchFamily="34" charset="-122"/>
                <a:ea typeface="微软雅黑" panose="020B0503020204020204" pitchFamily="34" charset="-122"/>
              </a:rPr>
              <a:t>  为什么这么启动？</a:t>
            </a:r>
            <a:endParaRPr kumimoji="1" lang="en-US" altLang="zh-CN" sz="200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1F4BC8F-3936-1E49-A7AF-B5477B5B730D}"/>
              </a:ext>
            </a:extLst>
          </p:cNvPr>
          <p:cNvPicPr>
            <a:picLocks noChangeAspect="1"/>
          </p:cNvPicPr>
          <p:nvPr/>
        </p:nvPicPr>
        <p:blipFill>
          <a:blip r:embed="rId3"/>
          <a:stretch>
            <a:fillRect/>
          </a:stretch>
        </p:blipFill>
        <p:spPr>
          <a:xfrm>
            <a:off x="3794312" y="2874975"/>
            <a:ext cx="533400" cy="533400"/>
          </a:xfrm>
          <a:prstGeom prst="rect">
            <a:avLst/>
          </a:prstGeom>
        </p:spPr>
      </p:pic>
      <p:pic>
        <p:nvPicPr>
          <p:cNvPr id="6" name="图片 5">
            <a:extLst>
              <a:ext uri="{FF2B5EF4-FFF2-40B4-BE49-F238E27FC236}">
                <a16:creationId xmlns:a16="http://schemas.microsoft.com/office/drawing/2014/main" id="{0873E7F7-0056-BE49-A7D5-EC7747022934}"/>
              </a:ext>
            </a:extLst>
          </p:cNvPr>
          <p:cNvPicPr>
            <a:picLocks noChangeAspect="1"/>
          </p:cNvPicPr>
          <p:nvPr/>
        </p:nvPicPr>
        <p:blipFill>
          <a:blip r:embed="rId3"/>
          <a:stretch>
            <a:fillRect/>
          </a:stretch>
        </p:blipFill>
        <p:spPr>
          <a:xfrm>
            <a:off x="3794312" y="2157133"/>
            <a:ext cx="533400" cy="533400"/>
          </a:xfrm>
          <a:prstGeom prst="rect">
            <a:avLst/>
          </a:prstGeom>
        </p:spPr>
      </p:pic>
    </p:spTree>
    <p:extLst>
      <p:ext uri="{BB962C8B-B14F-4D97-AF65-F5344CB8AC3E}">
        <p14:creationId xmlns:p14="http://schemas.microsoft.com/office/powerpoint/2010/main" val="208864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3000" b="1">
                <a:solidFill>
                  <a:srgbClr val="C00000"/>
                </a:solidFill>
                <a:latin typeface="微软雅黑" panose="020B0503020204020204" pitchFamily="34" charset="-122"/>
                <a:ea typeface="微软雅黑" panose="020B0503020204020204" pitchFamily="34" charset="-122"/>
              </a:rPr>
              <a:t>技巧点拨</a:t>
            </a:r>
          </a:p>
        </p:txBody>
      </p:sp>
      <p:sp>
        <p:nvSpPr>
          <p:cNvPr id="3" name="内容占位符 2"/>
          <p:cNvSpPr>
            <a:spLocks noGrp="1"/>
          </p:cNvSpPr>
          <p:nvPr>
            <p:ph idx="1"/>
          </p:nvPr>
        </p:nvSpPr>
        <p:spPr>
          <a:xfrm>
            <a:off x="1075183" y="1550829"/>
            <a:ext cx="6993634" cy="3263504"/>
          </a:xfrm>
        </p:spPr>
        <p:txBody>
          <a:bodyPr>
            <a:normAutofit/>
          </a:bodyPr>
          <a:lstStyle/>
          <a:p>
            <a:pPr>
              <a:buClr>
                <a:srgbClr val="C00000"/>
              </a:buClr>
              <a:buFont typeface="Wingdings" panose="05000000000000000000" charset="0"/>
              <a:buChar char="u"/>
            </a:pPr>
            <a:r>
              <a:rPr kumimoji="1" lang="zh-CN" altLang="en-US" sz="2000">
                <a:latin typeface="微软雅黑" panose="020B0503020204020204" pitchFamily="34" charset="-122"/>
                <a:ea typeface="微软雅黑" panose="020B0503020204020204" pitchFamily="34" charset="-122"/>
              </a:rPr>
              <a:t>  调理清晰 </a:t>
            </a:r>
            <a:r>
              <a:rPr kumimoji="1" lang="en-US" altLang="zh-CN" sz="2000">
                <a:latin typeface="微软雅黑" panose="020B0503020204020204" pitchFamily="34" charset="-122"/>
                <a:ea typeface="微软雅黑" panose="020B0503020204020204" pitchFamily="34" charset="-122"/>
              </a:rPr>
              <a:t>–</a:t>
            </a:r>
            <a:r>
              <a:rPr kumimoji="1" lang="zh-CN" altLang="en-US" sz="2000">
                <a:latin typeface="微软雅黑" panose="020B0503020204020204" pitchFamily="34" charset="-122"/>
                <a:ea typeface="微软雅黑" panose="020B0503020204020204" pitchFamily="34" charset="-122"/>
              </a:rPr>
              <a:t> </a:t>
            </a:r>
            <a:r>
              <a:rPr kumimoji="1" lang="en-US" altLang="zh-CN" sz="2000">
                <a:latin typeface="微软雅黑" panose="020B0503020204020204" pitchFamily="34" charset="-122"/>
                <a:ea typeface="微软雅黑" panose="020B0503020204020204" pitchFamily="34" charset="-122"/>
              </a:rPr>
              <a:t>what</a:t>
            </a:r>
            <a:r>
              <a:rPr kumimoji="1" lang="zh-CN" altLang="en-US" sz="2000">
                <a:latin typeface="微软雅黑" panose="020B0503020204020204" pitchFamily="34" charset="-122"/>
                <a:ea typeface="微软雅黑" panose="020B0503020204020204" pitchFamily="34" charset="-122"/>
              </a:rPr>
              <a:t>、</a:t>
            </a:r>
            <a:r>
              <a:rPr kumimoji="1" lang="en-US" altLang="zh-CN" sz="2000">
                <a:latin typeface="微软雅黑" panose="020B0503020204020204" pitchFamily="34" charset="-122"/>
                <a:ea typeface="微软雅黑" panose="020B0503020204020204" pitchFamily="34" charset="-122"/>
              </a:rPr>
              <a:t>how</a:t>
            </a:r>
            <a:r>
              <a:rPr kumimoji="1" lang="zh-CN" altLang="en-US" sz="2000">
                <a:latin typeface="微软雅黑" panose="020B0503020204020204" pitchFamily="34" charset="-122"/>
                <a:ea typeface="微软雅黑" panose="020B0503020204020204" pitchFamily="34" charset="-122"/>
              </a:rPr>
              <a:t>、</a:t>
            </a:r>
            <a:r>
              <a:rPr kumimoji="1" lang="en-US" altLang="zh-CN" sz="2000">
                <a:latin typeface="微软雅黑" panose="020B0503020204020204" pitchFamily="34" charset="-122"/>
                <a:ea typeface="微软雅黑" panose="020B0503020204020204" pitchFamily="34" charset="-122"/>
              </a:rPr>
              <a:t>why</a:t>
            </a:r>
          </a:p>
          <a:p>
            <a:pPr>
              <a:buClr>
                <a:srgbClr val="C00000"/>
              </a:buClr>
              <a:buFont typeface="Wingdings" panose="05000000000000000000" charset="0"/>
              <a:buChar char="u"/>
            </a:pPr>
            <a:endParaRPr kumimoji="1" lang="en-US" altLang="zh-CN" sz="2000">
              <a:latin typeface="微软雅黑" panose="020B0503020204020204" pitchFamily="34" charset="-122"/>
              <a:ea typeface="微软雅黑" panose="020B0503020204020204" pitchFamily="34" charset="-122"/>
            </a:endParaRPr>
          </a:p>
          <a:p>
            <a:pPr>
              <a:buClr>
                <a:srgbClr val="C00000"/>
              </a:buClr>
              <a:buFont typeface="Wingdings" panose="05000000000000000000" charset="0"/>
              <a:buChar char="u"/>
            </a:pPr>
            <a:r>
              <a:rPr kumimoji="1" lang="zh-CN" altLang="en-US" sz="2000">
                <a:latin typeface="微软雅黑" panose="020B0503020204020204" pitchFamily="34" charset="-122"/>
                <a:ea typeface="微软雅黑" panose="020B0503020204020204" pitchFamily="34" charset="-122"/>
              </a:rPr>
              <a:t>  结论 </a:t>
            </a:r>
            <a:r>
              <a:rPr kumimoji="1" lang="en-US" altLang="zh-CN" sz="2000">
                <a:latin typeface="微软雅黑" panose="020B0503020204020204" pitchFamily="34" charset="-122"/>
                <a:ea typeface="微软雅黑" panose="020B0503020204020204" pitchFamily="34" charset="-122"/>
              </a:rPr>
              <a:t>+</a:t>
            </a:r>
            <a:r>
              <a:rPr kumimoji="1" lang="zh-CN" altLang="en-US" sz="2000">
                <a:latin typeface="微软雅黑" panose="020B0503020204020204" pitchFamily="34" charset="-122"/>
                <a:ea typeface="微软雅黑" panose="020B0503020204020204" pitchFamily="34" charset="-122"/>
              </a:rPr>
              <a:t> 细节</a:t>
            </a:r>
            <a:endParaRPr kumimoji="1" lang="en-US" altLang="zh-CN" sz="2000">
              <a:latin typeface="微软雅黑" panose="020B0503020204020204" pitchFamily="34" charset="-122"/>
              <a:ea typeface="微软雅黑" panose="020B0503020204020204" pitchFamily="34" charset="-122"/>
            </a:endParaRPr>
          </a:p>
          <a:p>
            <a:pPr>
              <a:buClr>
                <a:srgbClr val="C00000"/>
              </a:buClr>
              <a:buFont typeface="Wingdings" panose="05000000000000000000" charset="0"/>
              <a:buChar char="u"/>
            </a:pPr>
            <a:endParaRPr kumimoji="1" lang="en-US" altLang="zh-CN" sz="2000">
              <a:latin typeface="微软雅黑" panose="020B0503020204020204" pitchFamily="34" charset="-122"/>
              <a:ea typeface="微软雅黑" panose="020B0503020204020204" pitchFamily="34" charset="-122"/>
            </a:endParaRPr>
          </a:p>
          <a:p>
            <a:pPr>
              <a:buClr>
                <a:srgbClr val="C00000"/>
              </a:buClr>
              <a:buFont typeface="Wingdings" panose="05000000000000000000" charset="0"/>
              <a:buChar char="u"/>
            </a:pPr>
            <a:r>
              <a:rPr kumimoji="1" lang="zh-CN" altLang="en-US" sz="2000">
                <a:latin typeface="微软雅黑" panose="020B0503020204020204" pitchFamily="34" charset="-122"/>
                <a:ea typeface="微软雅黑" panose="020B0503020204020204" pitchFamily="34" charset="-122"/>
              </a:rPr>
              <a:t>  有技巧地引导面试官，掌握主动权</a:t>
            </a:r>
            <a:endParaRPr kumimoji="1" lang="en-US" altLang="zh-CN" sz="2000">
              <a:latin typeface="微软雅黑" panose="020B0503020204020204" pitchFamily="34" charset="-122"/>
              <a:ea typeface="微软雅黑" panose="020B0503020204020204" pitchFamily="34" charset="-122"/>
            </a:endParaRPr>
          </a:p>
          <a:p>
            <a:endParaRPr kumimoji="1"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normAutofit/>
          </a:bodyPr>
          <a:lstStyle/>
          <a:p>
            <a:pPr algn="ctr"/>
            <a:r>
              <a:rPr kumimoji="1" lang="zh-CN" altLang="en-US" sz="3000" b="1">
                <a:solidFill>
                  <a:srgbClr val="C00000"/>
                </a:solidFill>
                <a:latin typeface="微软雅黑" panose="020B0503020204020204" pitchFamily="34" charset="-122"/>
                <a:ea typeface="微软雅黑" panose="020B0503020204020204" pitchFamily="34" charset="-122"/>
              </a:rPr>
              <a:t>系统进程</a:t>
            </a:r>
          </a:p>
        </p:txBody>
      </p:sp>
      <p:sp>
        <p:nvSpPr>
          <p:cNvPr id="6" name="矩形 5">
            <a:extLst>
              <a:ext uri="{FF2B5EF4-FFF2-40B4-BE49-F238E27FC236}">
                <a16:creationId xmlns:a16="http://schemas.microsoft.com/office/drawing/2014/main" id="{7F613F30-A3AF-9E41-AA93-85E1CC9D8F19}"/>
              </a:ext>
            </a:extLst>
          </p:cNvPr>
          <p:cNvSpPr/>
          <p:nvPr/>
        </p:nvSpPr>
        <p:spPr>
          <a:xfrm>
            <a:off x="628650" y="1341220"/>
            <a:ext cx="7886700" cy="3077189"/>
          </a:xfrm>
          <a:prstGeom prst="rect">
            <a:avLst/>
          </a:prstGeom>
        </p:spPr>
        <p:txBody>
          <a:bodyPr wrap="square">
            <a:spAutoFit/>
          </a:bodyPr>
          <a:lstStyle/>
          <a:p>
            <a:pPr marL="285750" indent="-285750">
              <a:lnSpc>
                <a:spcPct val="200000"/>
              </a:lnSpc>
              <a:buClr>
                <a:srgbClr val="C00000"/>
              </a:buClr>
              <a:buFont typeface="Wingdings" pitchFamily="2" charset="2"/>
              <a:buChar char="u"/>
            </a:pPr>
            <a:r>
              <a:rPr lang="zh-CN" altLang="en-US" sz="2000">
                <a:latin typeface="Microsoft YaHei" panose="020B0503020204020204" pitchFamily="34" charset="-122"/>
                <a:ea typeface="Microsoft YaHei" panose="020B0503020204020204" pitchFamily="34" charset="-122"/>
              </a:rPr>
              <a:t>  </a:t>
            </a:r>
            <a:r>
              <a:rPr lang="en-US" altLang="zh-CN" sz="2000">
                <a:latin typeface="Microsoft YaHei" panose="020B0503020204020204" pitchFamily="34" charset="-122"/>
                <a:ea typeface="Microsoft YaHei" panose="020B0503020204020204" pitchFamily="34" charset="-122"/>
              </a:rPr>
              <a:t>service </a:t>
            </a:r>
            <a:r>
              <a:rPr lang="en-US" altLang="zh-CN" sz="2000" b="1">
                <a:solidFill>
                  <a:srgbClr val="C00000"/>
                </a:solidFill>
                <a:latin typeface="Microsoft YaHei" panose="020B0503020204020204" pitchFamily="34" charset="-122"/>
                <a:ea typeface="Microsoft YaHei" panose="020B0503020204020204" pitchFamily="34" charset="-122"/>
              </a:rPr>
              <a:t>zygote</a:t>
            </a:r>
            <a:r>
              <a:rPr lang="en-US" altLang="zh-CN" sz="2000">
                <a:latin typeface="Microsoft YaHei" panose="020B0503020204020204" pitchFamily="34" charset="-122"/>
                <a:ea typeface="Microsoft YaHei" panose="020B0503020204020204" pitchFamily="34" charset="-122"/>
              </a:rPr>
              <a:t> /system/bin/app_process …</a:t>
            </a:r>
          </a:p>
          <a:p>
            <a:pPr marL="285750" indent="-285750">
              <a:lnSpc>
                <a:spcPct val="200000"/>
              </a:lnSpc>
              <a:buClr>
                <a:srgbClr val="C00000"/>
              </a:buClr>
              <a:buFont typeface="Wingdings" pitchFamily="2" charset="2"/>
              <a:buChar char="u"/>
            </a:pPr>
            <a:r>
              <a:rPr lang="zh-CN" altLang="en-US" sz="2000">
                <a:latin typeface="Microsoft YaHei" panose="020B0503020204020204" pitchFamily="34" charset="-122"/>
                <a:ea typeface="Microsoft YaHei" panose="020B0503020204020204" pitchFamily="34" charset="-122"/>
              </a:rPr>
              <a:t>  </a:t>
            </a:r>
            <a:r>
              <a:rPr lang="en-US" altLang="zh-CN" sz="2000">
                <a:latin typeface="Microsoft YaHei" panose="020B0503020204020204" pitchFamily="34" charset="-122"/>
                <a:ea typeface="Microsoft YaHei" panose="020B0503020204020204" pitchFamily="34" charset="-122"/>
              </a:rPr>
              <a:t>service </a:t>
            </a:r>
            <a:r>
              <a:rPr lang="en-US" altLang="zh-CN" sz="2000" b="1">
                <a:solidFill>
                  <a:srgbClr val="C00000"/>
                </a:solidFill>
                <a:latin typeface="Microsoft YaHei" panose="020B0503020204020204" pitchFamily="34" charset="-122"/>
                <a:ea typeface="Microsoft YaHei" panose="020B0503020204020204" pitchFamily="34" charset="-122"/>
              </a:rPr>
              <a:t>servicemanager</a:t>
            </a:r>
            <a:r>
              <a:rPr lang="en-US" altLang="zh-CN" sz="2000">
                <a:latin typeface="Microsoft YaHei" panose="020B0503020204020204" pitchFamily="34" charset="-122"/>
                <a:ea typeface="Microsoft YaHei" panose="020B0503020204020204" pitchFamily="34" charset="-122"/>
              </a:rPr>
              <a:t> /system/bin/servicemanager</a:t>
            </a:r>
            <a:r>
              <a:rPr lang="zh-CN" altLang="en-US" sz="2000">
                <a:latin typeface="Microsoft YaHei" panose="020B0503020204020204" pitchFamily="34" charset="-122"/>
                <a:ea typeface="Microsoft YaHei" panose="020B0503020204020204" pitchFamily="34" charset="-122"/>
              </a:rPr>
              <a:t> </a:t>
            </a:r>
            <a:r>
              <a:rPr lang="en-US" altLang="zh-CN" sz="2000">
                <a:latin typeface="Microsoft YaHei" panose="020B0503020204020204" pitchFamily="34" charset="-122"/>
                <a:ea typeface="Microsoft YaHei" panose="020B0503020204020204" pitchFamily="34" charset="-122"/>
              </a:rPr>
              <a:t>…</a:t>
            </a:r>
          </a:p>
          <a:p>
            <a:pPr marL="285750" indent="-285750">
              <a:lnSpc>
                <a:spcPct val="200000"/>
              </a:lnSpc>
              <a:buClr>
                <a:srgbClr val="C00000"/>
              </a:buClr>
              <a:buFont typeface="Wingdings" pitchFamily="2" charset="2"/>
              <a:buChar char="u"/>
            </a:pPr>
            <a:r>
              <a:rPr lang="zh-CN" altLang="en-US" sz="2000">
                <a:latin typeface="Microsoft YaHei" panose="020B0503020204020204" pitchFamily="34" charset="-122"/>
                <a:ea typeface="Microsoft YaHei" panose="020B0503020204020204" pitchFamily="34" charset="-122"/>
              </a:rPr>
              <a:t>  </a:t>
            </a:r>
            <a:r>
              <a:rPr lang="en-US" altLang="zh-CN" sz="2000">
                <a:latin typeface="Microsoft YaHei" panose="020B0503020204020204" pitchFamily="34" charset="-122"/>
                <a:ea typeface="Microsoft YaHei" panose="020B0503020204020204" pitchFamily="34" charset="-122"/>
              </a:rPr>
              <a:t>service </a:t>
            </a:r>
            <a:r>
              <a:rPr lang="en-US" altLang="zh-CN" sz="2000" b="1">
                <a:solidFill>
                  <a:srgbClr val="C00000"/>
                </a:solidFill>
                <a:latin typeface="Microsoft YaHei" panose="020B0503020204020204" pitchFamily="34" charset="-122"/>
                <a:ea typeface="Microsoft YaHei" panose="020B0503020204020204" pitchFamily="34" charset="-122"/>
              </a:rPr>
              <a:t>surfaceflinger</a:t>
            </a:r>
            <a:r>
              <a:rPr lang="en-US" altLang="zh-CN" sz="2000">
                <a:latin typeface="Microsoft YaHei" panose="020B0503020204020204" pitchFamily="34" charset="-122"/>
                <a:ea typeface="Microsoft YaHei" panose="020B0503020204020204" pitchFamily="34" charset="-122"/>
              </a:rPr>
              <a:t> /system/bin/surfaceflinger</a:t>
            </a:r>
            <a:r>
              <a:rPr lang="zh-CN" altLang="en-US" sz="2000">
                <a:latin typeface="Microsoft YaHei" panose="020B0503020204020204" pitchFamily="34" charset="-122"/>
                <a:ea typeface="Microsoft YaHei" panose="020B0503020204020204" pitchFamily="34" charset="-122"/>
              </a:rPr>
              <a:t> </a:t>
            </a:r>
            <a:r>
              <a:rPr lang="en-US" altLang="zh-CN" sz="2000">
                <a:latin typeface="Microsoft YaHei" panose="020B0503020204020204" pitchFamily="34" charset="-122"/>
                <a:ea typeface="Microsoft YaHei" panose="020B0503020204020204" pitchFamily="34" charset="-122"/>
              </a:rPr>
              <a:t>…</a:t>
            </a:r>
            <a:r>
              <a:rPr lang="zh-CN" altLang="en-US" sz="2000">
                <a:latin typeface="Microsoft YaHei" panose="020B0503020204020204" pitchFamily="34" charset="-122"/>
                <a:ea typeface="Microsoft YaHei" panose="020B0503020204020204" pitchFamily="34" charset="-122"/>
              </a:rPr>
              <a:t>  </a:t>
            </a:r>
            <a:endParaRPr lang="en-US" altLang="zh-CN" sz="2000">
              <a:latin typeface="Microsoft YaHei" panose="020B0503020204020204" pitchFamily="34" charset="-122"/>
              <a:ea typeface="Microsoft YaHei" panose="020B0503020204020204" pitchFamily="34" charset="-122"/>
            </a:endParaRPr>
          </a:p>
          <a:p>
            <a:pPr marL="285750" indent="-285750">
              <a:lnSpc>
                <a:spcPct val="200000"/>
              </a:lnSpc>
              <a:buClr>
                <a:srgbClr val="C00000"/>
              </a:buClr>
              <a:buFont typeface="Wingdings" pitchFamily="2" charset="2"/>
              <a:buChar char="u"/>
            </a:pPr>
            <a:r>
              <a:rPr lang="zh-CN" altLang="en-US" sz="2000"/>
              <a:t>   </a:t>
            </a:r>
            <a:r>
              <a:rPr lang="nb-NO" altLang="zh-CN" sz="2000">
                <a:latin typeface="Microsoft YaHei" panose="020B0503020204020204" pitchFamily="34" charset="-122"/>
                <a:ea typeface="Microsoft YaHei" panose="020B0503020204020204" pitchFamily="34" charset="-122"/>
              </a:rPr>
              <a:t>service </a:t>
            </a:r>
            <a:r>
              <a:rPr lang="nb-NO" altLang="zh-CN" sz="2000" b="1">
                <a:solidFill>
                  <a:srgbClr val="C00000"/>
                </a:solidFill>
                <a:latin typeface="Microsoft YaHei" panose="020B0503020204020204" pitchFamily="34" charset="-122"/>
                <a:ea typeface="Microsoft YaHei" panose="020B0503020204020204" pitchFamily="34" charset="-122"/>
              </a:rPr>
              <a:t>media</a:t>
            </a:r>
            <a:r>
              <a:rPr lang="nb-NO" altLang="zh-CN" sz="2000">
                <a:latin typeface="Microsoft YaHei" panose="020B0503020204020204" pitchFamily="34" charset="-122"/>
                <a:ea typeface="Microsoft YaHei" panose="020B0503020204020204" pitchFamily="34" charset="-122"/>
              </a:rPr>
              <a:t> /system/bin/mediaserver </a:t>
            </a:r>
            <a:r>
              <a:rPr lang="en-US" altLang="zh-CN" sz="2000">
                <a:latin typeface="Microsoft YaHei" panose="020B0503020204020204" pitchFamily="34" charset="-122"/>
                <a:ea typeface="Microsoft YaHei" panose="020B0503020204020204" pitchFamily="34" charset="-122"/>
              </a:rPr>
              <a:t>…</a:t>
            </a:r>
          </a:p>
          <a:p>
            <a:pPr marL="285750" indent="-285750">
              <a:lnSpc>
                <a:spcPct val="200000"/>
              </a:lnSpc>
              <a:buClr>
                <a:srgbClr val="C00000"/>
              </a:buClr>
              <a:buFont typeface="Wingdings" pitchFamily="2" charset="2"/>
              <a:buChar char="u"/>
            </a:pPr>
            <a:r>
              <a:rPr lang="zh-CN" altLang="en-US" sz="2000">
                <a:latin typeface="Microsoft YaHei" panose="020B0503020204020204" pitchFamily="34" charset="-122"/>
                <a:ea typeface="Microsoft YaHei" panose="020B0503020204020204" pitchFamily="34" charset="-122"/>
              </a:rPr>
              <a:t>  </a:t>
            </a:r>
            <a:r>
              <a:rPr lang="en-US" altLang="zh-CN" sz="2000">
                <a:latin typeface="Microsoft YaHei" panose="020B0503020204020204" pitchFamily="34" charset="-122"/>
                <a:ea typeface="Microsoft YaHei" panose="020B0503020204020204" pitchFamily="34" charset="-122"/>
              </a:rPr>
              <a:t>……</a:t>
            </a:r>
          </a:p>
        </p:txBody>
      </p:sp>
      <p:sp>
        <p:nvSpPr>
          <p:cNvPr id="7" name="文本框 6">
            <a:extLst>
              <a:ext uri="{FF2B5EF4-FFF2-40B4-BE49-F238E27FC236}">
                <a16:creationId xmlns:a16="http://schemas.microsoft.com/office/drawing/2014/main" id="{AC6E9354-8BF7-2449-9E8B-BE07B82C5E13}"/>
              </a:ext>
            </a:extLst>
          </p:cNvPr>
          <p:cNvSpPr txBox="1"/>
          <p:nvPr/>
        </p:nvSpPr>
        <p:spPr>
          <a:xfrm>
            <a:off x="3973439" y="2294751"/>
            <a:ext cx="1197123" cy="553998"/>
          </a:xfrm>
          <a:prstGeom prst="rect">
            <a:avLst/>
          </a:prstGeom>
          <a:solidFill>
            <a:schemeClr val="accent1"/>
          </a:solidFill>
        </p:spPr>
        <p:txBody>
          <a:bodyPr wrap="none" rtlCol="0">
            <a:spAutoFit/>
          </a:bodyPr>
          <a:lstStyle/>
          <a:p>
            <a:r>
              <a:rPr kumimoji="1" lang="en-US" altLang="zh-CN" sz="3000">
                <a:solidFill>
                  <a:schemeClr val="bg1"/>
                </a:solidFill>
                <a:latin typeface="Microsoft YaHei" panose="020B0503020204020204" pitchFamily="34" charset="-122"/>
                <a:ea typeface="Microsoft YaHei" panose="020B0503020204020204" pitchFamily="34" charset="-122"/>
              </a:rPr>
              <a:t>init.rc</a:t>
            </a:r>
            <a:endParaRPr kumimoji="1" lang="zh-CN" altLang="en-US" sz="300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xit" presetSubtype="0" fill="hold" grpId="1" nodeType="afterEffect">
                                  <p:stCondLst>
                                    <p:cond delay="200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1A4C9-D5B5-6C46-BCA9-3CF471778C94}"/>
              </a:ext>
            </a:extLst>
          </p:cNvPr>
          <p:cNvSpPr>
            <a:spLocks noGrp="1"/>
          </p:cNvSpPr>
          <p:nvPr>
            <p:ph type="title"/>
          </p:nvPr>
        </p:nvSpPr>
        <p:spPr/>
        <p:txBody>
          <a:bodyPr>
            <a:normAutofit/>
          </a:bodyPr>
          <a:lstStyle/>
          <a:p>
            <a:pPr algn="ctr"/>
            <a:r>
              <a:rPr kumimoji="1" lang="en-US" altLang="zh-CN" sz="3000" b="1">
                <a:solidFill>
                  <a:srgbClr val="C00000"/>
                </a:solidFill>
                <a:latin typeface="微软雅黑" panose="020B0503020204020204" pitchFamily="34" charset="-122"/>
                <a:ea typeface="微软雅黑" panose="020B0503020204020204" pitchFamily="34" charset="-122"/>
              </a:rPr>
              <a:t>Zygote</a:t>
            </a:r>
            <a:r>
              <a:rPr kumimoji="1" lang="zh-CN" altLang="en-US" sz="3000" b="1">
                <a:solidFill>
                  <a:srgbClr val="C00000"/>
                </a:solidFill>
                <a:latin typeface="微软雅黑" panose="020B0503020204020204" pitchFamily="34" charset="-122"/>
                <a:ea typeface="微软雅黑" panose="020B0503020204020204" pitchFamily="34" charset="-122"/>
              </a:rPr>
              <a:t>是怎么启动的？</a:t>
            </a:r>
            <a:endParaRPr kumimoji="1" lang="zh-CN" altLang="en-US" sz="3000"/>
          </a:p>
        </p:txBody>
      </p:sp>
      <p:sp>
        <p:nvSpPr>
          <p:cNvPr id="3" name="内容占位符 2">
            <a:extLst>
              <a:ext uri="{FF2B5EF4-FFF2-40B4-BE49-F238E27FC236}">
                <a16:creationId xmlns:a16="http://schemas.microsoft.com/office/drawing/2014/main" id="{149F7134-D6A3-9B4B-916C-BA5E8CDF55F8}"/>
              </a:ext>
            </a:extLst>
          </p:cNvPr>
          <p:cNvSpPr>
            <a:spLocks noGrp="1"/>
          </p:cNvSpPr>
          <p:nvPr>
            <p:ph idx="1"/>
          </p:nvPr>
        </p:nvSpPr>
        <p:spPr/>
        <p:txBody>
          <a:bodyPr>
            <a:normAutofit/>
          </a:bodyPr>
          <a:lstStyle/>
          <a:p>
            <a:pPr>
              <a:lnSpc>
                <a:spcPct val="150000"/>
              </a:lnSpc>
              <a:buClr>
                <a:srgbClr val="C00000"/>
              </a:buClr>
              <a:buFont typeface="Wingdings" panose="05000000000000000000" charset="0"/>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init</a:t>
            </a:r>
            <a:r>
              <a:rPr kumimoji="1" lang="zh-CN" altLang="en-US" sz="2000">
                <a:latin typeface="Microsoft YaHei" panose="020B0503020204020204" pitchFamily="34" charset="-122"/>
                <a:ea typeface="Microsoft YaHei" panose="020B0503020204020204" pitchFamily="34" charset="-122"/>
              </a:rPr>
              <a:t>进程</a:t>
            </a:r>
            <a:r>
              <a:rPr kumimoji="1" lang="en-US" altLang="zh-CN" sz="2000">
                <a:latin typeface="Microsoft YaHei" panose="020B0503020204020204" pitchFamily="34" charset="-122"/>
                <a:ea typeface="Microsoft YaHei" panose="020B0503020204020204" pitchFamily="34" charset="-122"/>
              </a:rPr>
              <a:t>fork</a:t>
            </a:r>
            <a:r>
              <a:rPr kumimoji="1" lang="zh-CN" altLang="en-US" sz="2000">
                <a:latin typeface="Microsoft YaHei" panose="020B0503020204020204" pitchFamily="34" charset="-122"/>
                <a:ea typeface="Microsoft YaHei" panose="020B0503020204020204" pitchFamily="34" charset="-122"/>
              </a:rPr>
              <a:t>出</a:t>
            </a:r>
            <a:r>
              <a:rPr kumimoji="1" lang="en-US" altLang="zh-CN" sz="2000">
                <a:latin typeface="Microsoft YaHei" panose="020B0503020204020204" pitchFamily="34" charset="-122"/>
                <a:ea typeface="Microsoft YaHei" panose="020B0503020204020204" pitchFamily="34" charset="-122"/>
              </a:rPr>
              <a:t>zygote</a:t>
            </a:r>
            <a:r>
              <a:rPr kumimoji="1" lang="zh-CN" altLang="en-US" sz="2000">
                <a:latin typeface="Microsoft YaHei" panose="020B0503020204020204" pitchFamily="34" charset="-122"/>
                <a:ea typeface="Microsoft YaHei" panose="020B0503020204020204" pitchFamily="34" charset="-122"/>
              </a:rPr>
              <a:t>进程</a:t>
            </a:r>
            <a:endParaRPr kumimoji="1" lang="en-US" altLang="zh-CN" sz="2000">
              <a:latin typeface="Microsoft YaHei" panose="020B0503020204020204" pitchFamily="34" charset="-122"/>
              <a:ea typeface="Microsoft YaHei" panose="020B0503020204020204" pitchFamily="34" charset="-122"/>
            </a:endParaRPr>
          </a:p>
          <a:p>
            <a:pPr>
              <a:lnSpc>
                <a:spcPct val="150000"/>
              </a:lnSpc>
              <a:buClr>
                <a:srgbClr val="C00000"/>
              </a:buClr>
              <a:buFont typeface="Wingdings" panose="05000000000000000000" charset="0"/>
              <a:buChar char="u"/>
            </a:pPr>
            <a:r>
              <a:rPr kumimoji="1" lang="zh-CN" altLang="en-US" sz="2000">
                <a:latin typeface="Microsoft YaHei" panose="020B0503020204020204" pitchFamily="34" charset="-122"/>
                <a:ea typeface="Microsoft YaHei" panose="020B0503020204020204" pitchFamily="34" charset="-122"/>
              </a:rPr>
              <a:t>  启动虚拟机，注册</a:t>
            </a:r>
            <a:r>
              <a:rPr kumimoji="1" lang="en-US" altLang="zh-CN" sz="2000">
                <a:latin typeface="Microsoft YaHei" panose="020B0503020204020204" pitchFamily="34" charset="-122"/>
                <a:ea typeface="Microsoft YaHei" panose="020B0503020204020204" pitchFamily="34" charset="-122"/>
              </a:rPr>
              <a:t>jni</a:t>
            </a:r>
            <a:r>
              <a:rPr kumimoji="1" lang="zh-CN" altLang="en-US" sz="2000">
                <a:latin typeface="Microsoft YaHei" panose="020B0503020204020204" pitchFamily="34" charset="-122"/>
                <a:ea typeface="Microsoft YaHei" panose="020B0503020204020204" pitchFamily="34" charset="-122"/>
              </a:rPr>
              <a:t>函数</a:t>
            </a:r>
            <a:endParaRPr kumimoji="1" lang="en-US" altLang="zh-CN" sz="2000">
              <a:latin typeface="Microsoft YaHei" panose="020B0503020204020204" pitchFamily="34" charset="-122"/>
              <a:ea typeface="Microsoft YaHei" panose="020B0503020204020204" pitchFamily="34" charset="-122"/>
            </a:endParaRPr>
          </a:p>
          <a:p>
            <a:pPr>
              <a:lnSpc>
                <a:spcPct val="150000"/>
              </a:lnSpc>
              <a:buClr>
                <a:srgbClr val="C00000"/>
              </a:buClr>
              <a:buFont typeface="Wingdings" panose="05000000000000000000" charset="0"/>
              <a:buChar char="u"/>
            </a:pPr>
            <a:r>
              <a:rPr kumimoji="1" lang="zh-CN" altLang="en-US" sz="2000">
                <a:latin typeface="Microsoft YaHei" panose="020B0503020204020204" pitchFamily="34" charset="-122"/>
                <a:ea typeface="Microsoft YaHei" panose="020B0503020204020204" pitchFamily="34" charset="-122"/>
              </a:rPr>
              <a:t>  预加载系统资源</a:t>
            </a:r>
            <a:endParaRPr kumimoji="1" lang="en-US" altLang="zh-CN" sz="2000">
              <a:latin typeface="Microsoft YaHei" panose="020B0503020204020204" pitchFamily="34" charset="-122"/>
              <a:ea typeface="Microsoft YaHei" panose="020B0503020204020204" pitchFamily="34" charset="-122"/>
            </a:endParaRPr>
          </a:p>
          <a:p>
            <a:pPr>
              <a:lnSpc>
                <a:spcPct val="150000"/>
              </a:lnSpc>
              <a:buClr>
                <a:srgbClr val="C00000"/>
              </a:buClr>
              <a:buFont typeface="Wingdings" panose="05000000000000000000" charset="0"/>
              <a:buChar char="u"/>
            </a:pPr>
            <a:r>
              <a:rPr kumimoji="1" lang="zh-CN" altLang="en-US" sz="2000">
                <a:latin typeface="Microsoft YaHei" panose="020B0503020204020204" pitchFamily="34" charset="-122"/>
                <a:ea typeface="Microsoft YaHei" panose="020B0503020204020204" pitchFamily="34" charset="-122"/>
              </a:rPr>
              <a:t>  启动</a:t>
            </a:r>
            <a:r>
              <a:rPr kumimoji="1" lang="en-US" altLang="zh-CN" sz="2000">
                <a:latin typeface="Microsoft YaHei" panose="020B0503020204020204" pitchFamily="34" charset="-122"/>
                <a:ea typeface="Microsoft YaHei" panose="020B0503020204020204" pitchFamily="34" charset="-122"/>
              </a:rPr>
              <a:t>SystemServer</a:t>
            </a:r>
          </a:p>
          <a:p>
            <a:pPr>
              <a:lnSpc>
                <a:spcPct val="150000"/>
              </a:lnSpc>
              <a:buClr>
                <a:srgbClr val="C00000"/>
              </a:buClr>
              <a:buFont typeface="Wingdings" panose="05000000000000000000" charset="0"/>
              <a:buChar char="u"/>
            </a:pPr>
            <a:r>
              <a:rPr kumimoji="1" lang="zh-CN" altLang="en-US" sz="2000">
                <a:latin typeface="Microsoft YaHei" panose="020B0503020204020204" pitchFamily="34" charset="-122"/>
                <a:ea typeface="Microsoft YaHei" panose="020B0503020204020204" pitchFamily="34" charset="-122"/>
              </a:rPr>
              <a:t>  进入</a:t>
            </a:r>
            <a:r>
              <a:rPr kumimoji="1" lang="en-US" altLang="zh-CN" sz="2000">
                <a:latin typeface="Microsoft YaHei" panose="020B0503020204020204" pitchFamily="34" charset="-122"/>
                <a:ea typeface="Microsoft YaHei" panose="020B0503020204020204" pitchFamily="34" charset="-122"/>
              </a:rPr>
              <a:t>Socket</a:t>
            </a: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Loop</a:t>
            </a:r>
            <a:endParaRPr kumimoji="1"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7257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036527D-76AC-FC4A-B90A-219F0DB95747}"/>
              </a:ext>
            </a:extLst>
          </p:cNvPr>
          <p:cNvSpPr/>
          <p:nvPr/>
        </p:nvSpPr>
        <p:spPr>
          <a:xfrm>
            <a:off x="337185" y="448092"/>
            <a:ext cx="8469630" cy="4247317"/>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boolean </a:t>
            </a:r>
            <a:r>
              <a:rPr lang="en-US" altLang="zh-CN" sz="1800">
                <a:solidFill>
                  <a:srgbClr val="FFC66D"/>
                </a:solidFill>
                <a:effectLst/>
                <a:latin typeface="Microsoft YaHei" panose="020B0503020204020204" pitchFamily="34" charset="-122"/>
                <a:ea typeface="Microsoft YaHei" panose="020B0503020204020204" pitchFamily="34" charset="-122"/>
              </a:rPr>
              <a:t>runOnce</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String[] args = readArgumentList()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int </a:t>
            </a:r>
            <a:r>
              <a:rPr lang="en-US" altLang="zh-CN" sz="1800">
                <a:latin typeface="Microsoft YaHei" panose="020B0503020204020204" pitchFamily="34" charset="-122"/>
                <a:ea typeface="Microsoft YaHei" panose="020B0503020204020204" pitchFamily="34" charset="-122"/>
              </a:rPr>
              <a:t>pid = Zygote.</a:t>
            </a:r>
            <a:r>
              <a:rPr lang="en-US" altLang="zh-CN" sz="1800">
                <a:effectLst/>
                <a:latin typeface="Microsoft YaHei" panose="020B0503020204020204" pitchFamily="34" charset="-122"/>
                <a:ea typeface="Microsoft YaHei" panose="020B0503020204020204" pitchFamily="34" charset="-122"/>
              </a:rPr>
              <a:t>forkAndSpecialize</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if </a:t>
            </a:r>
            <a:r>
              <a:rPr lang="en-US" altLang="zh-CN" sz="1800">
                <a:latin typeface="Microsoft YaHei" panose="020B0503020204020204" pitchFamily="34" charset="-122"/>
                <a:ea typeface="Microsoft YaHei" panose="020B0503020204020204" pitchFamily="34" charset="-122"/>
              </a:rPr>
              <a:t>(pid == </a:t>
            </a:r>
            <a:r>
              <a:rPr lang="en-US" altLang="zh-CN" sz="1800">
                <a:solidFill>
                  <a:srgbClr val="6897BB"/>
                </a:solidFill>
                <a:effectLst/>
                <a:latin typeface="Microsoft YaHei" panose="020B0503020204020204" pitchFamily="34" charset="-122"/>
                <a:ea typeface="Microsoft YaHei" panose="020B0503020204020204" pitchFamily="34" charset="-122"/>
              </a:rPr>
              <a:t>0</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handleChildProc(parsedArgs</a:t>
            </a:r>
            <a:r>
              <a:rPr lang="en-US" altLang="zh-CN" sz="1800">
                <a:solidFill>
                  <a:srgbClr val="CC7832"/>
                </a:solidFill>
                <a:effectLst/>
                <a:latin typeface="Microsoft YaHei" panose="020B0503020204020204" pitchFamily="34" charset="-122"/>
                <a:ea typeface="Microsoft YaHei" panose="020B0503020204020204" pitchFamily="34" charset="-122"/>
              </a:rPr>
              <a:t>,</a:t>
            </a:r>
            <a:r>
              <a:rPr lang="zh-CN" altLang="en-US" sz="1800">
                <a:solidFill>
                  <a:srgbClr val="CC7832"/>
                </a:solidFill>
                <a:effectLst/>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solidFill>
                  <a:srgbClr val="808080"/>
                </a:solidFill>
                <a:effectLst/>
                <a:latin typeface="Microsoft YaHei" panose="020B0503020204020204" pitchFamily="34" charset="-122"/>
                <a:ea typeface="Microsoft YaHei" panose="020B0503020204020204" pitchFamily="34" charset="-122"/>
              </a:rPr>
              <a:t>// should never get here, the child is expected to either</a:t>
            </a: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 throw ZygoteInit.MethodAndArgsCaller or exec().</a:t>
            </a: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return true;</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else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return </a:t>
            </a:r>
            <a:r>
              <a:rPr lang="en-US" altLang="zh-CN" sz="1800">
                <a:latin typeface="Microsoft YaHei" panose="020B0503020204020204" pitchFamily="34" charset="-122"/>
                <a:ea typeface="Microsoft YaHei" panose="020B0503020204020204" pitchFamily="34" charset="-122"/>
              </a:rPr>
              <a:t>handleParentProc(pid</a:t>
            </a:r>
            <a:r>
              <a:rPr lang="en-US" altLang="zh-CN" sz="1800">
                <a:solidFill>
                  <a:srgbClr val="CC7832"/>
                </a:solidFill>
                <a:effectLst/>
                <a:latin typeface="Microsoft YaHei" panose="020B0503020204020204" pitchFamily="34" charset="-122"/>
                <a:ea typeface="Microsoft YaHei" panose="020B0503020204020204" pitchFamily="34" charset="-122"/>
              </a:rPr>
              <a:t>,</a:t>
            </a:r>
            <a:r>
              <a:rPr lang="zh-CN" altLang="en-US" sz="1800">
                <a:solidFill>
                  <a:srgbClr val="CC7832"/>
                </a:solidFill>
                <a:effectLst/>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69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67A95-8250-E844-B4BB-F09EAA75F096}"/>
              </a:ext>
            </a:extLst>
          </p:cNvPr>
          <p:cNvSpPr>
            <a:spLocks noGrp="1"/>
          </p:cNvSpPr>
          <p:nvPr>
            <p:ph type="title"/>
          </p:nvPr>
        </p:nvSpPr>
        <p:spPr>
          <a:xfrm>
            <a:off x="628650" y="2074664"/>
            <a:ext cx="7886700" cy="994172"/>
          </a:xfrm>
        </p:spPr>
        <p:txBody>
          <a:bodyPr>
            <a:normAutofit/>
          </a:bodyPr>
          <a:lstStyle/>
          <a:p>
            <a:pPr algn="ctr"/>
            <a:r>
              <a:rPr kumimoji="1" lang="en-US" altLang="zh-CN" sz="3000" b="1">
                <a:solidFill>
                  <a:srgbClr val="C00000"/>
                </a:solidFill>
                <a:latin typeface="Microsoft YaHei" panose="020B0503020204020204" pitchFamily="34" charset="-122"/>
                <a:ea typeface="Microsoft YaHei" panose="020B0503020204020204" pitchFamily="34" charset="-122"/>
              </a:rPr>
              <a:t>SystemServer</a:t>
            </a:r>
            <a:r>
              <a:rPr kumimoji="1" lang="zh-CN" altLang="en-US" sz="3000" b="1">
                <a:solidFill>
                  <a:srgbClr val="C00000"/>
                </a:solidFill>
                <a:latin typeface="Microsoft YaHei" panose="020B0503020204020204" pitchFamily="34" charset="-122"/>
                <a:ea typeface="Microsoft YaHei" panose="020B0503020204020204" pitchFamily="34" charset="-122"/>
              </a:rPr>
              <a:t>是怎么启动的？</a:t>
            </a:r>
          </a:p>
        </p:txBody>
      </p:sp>
    </p:spTree>
    <p:extLst>
      <p:ext uri="{BB962C8B-B14F-4D97-AF65-F5344CB8AC3E}">
        <p14:creationId xmlns:p14="http://schemas.microsoft.com/office/powerpoint/2010/main" val="116992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F97F044-0B29-6443-993F-EA58888D24C0}"/>
              </a:ext>
            </a:extLst>
          </p:cNvPr>
          <p:cNvSpPr/>
          <p:nvPr/>
        </p:nvSpPr>
        <p:spPr>
          <a:xfrm>
            <a:off x="628650" y="586591"/>
            <a:ext cx="7886700" cy="3970318"/>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private static boolean </a:t>
            </a:r>
            <a:r>
              <a:rPr lang="en-US" altLang="zh-CN" sz="1800">
                <a:solidFill>
                  <a:srgbClr val="FFC66D"/>
                </a:solidFill>
                <a:effectLst/>
                <a:latin typeface="Microsoft YaHei" panose="020B0503020204020204" pitchFamily="34" charset="-122"/>
                <a:ea typeface="Microsoft YaHei" panose="020B0503020204020204" pitchFamily="34" charset="-122"/>
              </a:rPr>
              <a:t>startSystemServer</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String args[] =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6A8759"/>
                </a:solidFill>
                <a:effectLst/>
                <a:latin typeface="Microsoft YaHei" panose="020B0503020204020204" pitchFamily="34" charset="-122"/>
                <a:ea typeface="Microsoft YaHei" panose="020B0503020204020204" pitchFamily="34" charset="-122"/>
              </a:rPr>
              <a:t>"com.android.server.SystemServer"</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int </a:t>
            </a:r>
            <a:r>
              <a:rPr lang="en-US" altLang="zh-CN" sz="1800">
                <a:latin typeface="Microsoft YaHei" panose="020B0503020204020204" pitchFamily="34" charset="-122"/>
                <a:ea typeface="Microsoft YaHei" panose="020B0503020204020204" pitchFamily="34" charset="-122"/>
              </a:rPr>
              <a:t>pid = Zygote.</a:t>
            </a:r>
            <a:r>
              <a:rPr lang="en-US" altLang="zh-CN" sz="1800">
                <a:effectLst/>
                <a:latin typeface="Microsoft YaHei" panose="020B0503020204020204" pitchFamily="34" charset="-122"/>
                <a:ea typeface="Microsoft YaHei" panose="020B0503020204020204" pitchFamily="34" charset="-122"/>
              </a:rPr>
              <a:t>forkSystemServer</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(pid == </a:t>
            </a:r>
            <a:r>
              <a:rPr lang="en-US" altLang="zh-CN" sz="1800">
                <a:solidFill>
                  <a:srgbClr val="6897BB"/>
                </a:solidFill>
                <a:effectLst/>
                <a:latin typeface="Microsoft YaHei" panose="020B0503020204020204" pitchFamily="34" charset="-122"/>
                <a:ea typeface="Microsoft YaHei" panose="020B0503020204020204" pitchFamily="34" charset="-122"/>
              </a:rPr>
              <a:t>0</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effectLst/>
                <a:latin typeface="Microsoft YaHei" panose="020B0503020204020204" pitchFamily="34" charset="-122"/>
                <a:ea typeface="Microsoft YaHei" panose="020B0503020204020204" pitchFamily="34" charset="-122"/>
              </a:rPr>
              <a:t>handleSystemServerProcess</a:t>
            </a:r>
            <a:r>
              <a:rPr lang="en-US" altLang="zh-CN" sz="1800">
                <a:latin typeface="Microsoft YaHei" panose="020B0503020204020204" pitchFamily="34" charset="-122"/>
                <a:ea typeface="Microsoft YaHei" panose="020B0503020204020204" pitchFamily="34" charset="-122"/>
              </a:rPr>
              <a:t>(parsedArgs)</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return true;</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5216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9905CD-F8BE-B745-80B7-F7EE134CB8D2}"/>
              </a:ext>
            </a:extLst>
          </p:cNvPr>
          <p:cNvSpPr/>
          <p:nvPr/>
        </p:nvSpPr>
        <p:spPr>
          <a:xfrm>
            <a:off x="1263015" y="359286"/>
            <a:ext cx="6617970" cy="1200329"/>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void </a:t>
            </a:r>
            <a:r>
              <a:rPr lang="en-US" altLang="zh-CN" sz="1800">
                <a:solidFill>
                  <a:srgbClr val="FFC66D"/>
                </a:solidFill>
                <a:effectLst/>
                <a:latin typeface="Microsoft YaHei" panose="020B0503020204020204" pitchFamily="34" charset="-122"/>
                <a:ea typeface="Microsoft YaHei" panose="020B0503020204020204" pitchFamily="34" charset="-122"/>
              </a:rPr>
              <a:t>handleSystemServerProcess</a:t>
            </a:r>
            <a:r>
              <a:rPr lang="en-US" altLang="zh-CN" sz="1800">
                <a:latin typeface="Microsoft YaHei" panose="020B0503020204020204" pitchFamily="34" charset="-122"/>
                <a:ea typeface="Microsoft YaHei" panose="020B0503020204020204" pitchFamily="34" charset="-122"/>
              </a:rPr>
              <a:t>(Arguments parsedArgs)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RuntimeInit.</a:t>
            </a:r>
            <a:r>
              <a:rPr lang="en-US" altLang="zh-CN" sz="1800">
                <a:effectLst/>
                <a:latin typeface="Microsoft YaHei" panose="020B0503020204020204" pitchFamily="34" charset="-122"/>
                <a:ea typeface="Microsoft YaHei" panose="020B0503020204020204" pitchFamily="34" charset="-122"/>
              </a:rPr>
              <a:t>zygoteInit</a:t>
            </a:r>
            <a:r>
              <a:rPr lang="en-US" altLang="zh-CN" sz="1800">
                <a:latin typeface="Microsoft YaHei" panose="020B0503020204020204" pitchFamily="34" charset="-122"/>
                <a:ea typeface="Microsoft YaHei" panose="020B0503020204020204" pitchFamily="34" charset="-122"/>
              </a:rPr>
              <a:t>(parsedArgs.</a:t>
            </a:r>
            <a:r>
              <a:rPr lang="en-US" altLang="zh-CN" sz="1800">
                <a:solidFill>
                  <a:srgbClr val="9876AA"/>
                </a:solidFill>
                <a:effectLst/>
                <a:latin typeface="Microsoft YaHei" panose="020B0503020204020204" pitchFamily="34" charset="-122"/>
                <a:ea typeface="Microsoft YaHei" panose="020B0503020204020204" pitchFamily="34" charset="-122"/>
              </a:rPr>
              <a:t>targetSdkVersion</a:t>
            </a:r>
            <a:r>
              <a:rPr lang="en-US" altLang="zh-CN" sz="1800">
                <a:solidFill>
                  <a:srgbClr val="CC7832"/>
                </a:solidFill>
                <a:effectLst/>
                <a:latin typeface="Microsoft YaHei" panose="020B0503020204020204" pitchFamily="34" charset="-122"/>
                <a:ea typeface="Microsoft YaHei" panose="020B0503020204020204" pitchFamily="34" charset="-122"/>
              </a:rPr>
              <a:t>,</a:t>
            </a:r>
          </a:p>
          <a:p>
            <a:r>
              <a:rPr lang="en-US" altLang="zh-CN" sz="1800">
                <a:solidFill>
                  <a:srgbClr val="CC7832"/>
                </a:solidFill>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parsedArgs.</a:t>
            </a:r>
            <a:r>
              <a:rPr lang="en-US" altLang="zh-CN" sz="1800">
                <a:solidFill>
                  <a:srgbClr val="9876AA"/>
                </a:solidFill>
                <a:effectLst/>
                <a:latin typeface="Microsoft YaHei" panose="020B0503020204020204" pitchFamily="34" charset="-122"/>
                <a:ea typeface="Microsoft YaHei" panose="020B0503020204020204" pitchFamily="34" charset="-122"/>
              </a:rPr>
              <a:t>remainingArgs</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EF7403CC-6055-9242-A2BF-1DC6C0034049}"/>
              </a:ext>
            </a:extLst>
          </p:cNvPr>
          <p:cNvSpPr/>
          <p:nvPr/>
        </p:nvSpPr>
        <p:spPr>
          <a:xfrm>
            <a:off x="491489" y="1867376"/>
            <a:ext cx="3823336" cy="1477328"/>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void </a:t>
            </a:r>
            <a:r>
              <a:rPr lang="en-US" altLang="zh-CN" sz="1800">
                <a:solidFill>
                  <a:srgbClr val="FFC66D"/>
                </a:solidFill>
                <a:effectLst/>
                <a:latin typeface="Microsoft YaHei" panose="020B0503020204020204" pitchFamily="34" charset="-122"/>
                <a:ea typeface="Microsoft YaHei" panose="020B0503020204020204" pitchFamily="34" charset="-122"/>
              </a:rPr>
              <a:t>zygoteInit</a:t>
            </a:r>
            <a:r>
              <a:rPr lang="en-US" altLang="zh-CN" sz="1800">
                <a:latin typeface="Microsoft YaHei" panose="020B0503020204020204" pitchFamily="34" charset="-122"/>
                <a:ea typeface="Microsoft YaHei" panose="020B0503020204020204" pitchFamily="34" charset="-122"/>
              </a:rPr>
              <a:t>(String[] argv</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effectLst/>
                <a:latin typeface="Microsoft YaHei" panose="020B0503020204020204" pitchFamily="34" charset="-122"/>
                <a:ea typeface="Microsoft YaHei" panose="020B0503020204020204" pitchFamily="34" charset="-122"/>
              </a:rPr>
              <a:t>commonInit</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effectLst/>
                <a:latin typeface="Microsoft YaHei" panose="020B0503020204020204" pitchFamily="34" charset="-122"/>
                <a:ea typeface="Microsoft YaHei" panose="020B0503020204020204" pitchFamily="34" charset="-122"/>
              </a:rPr>
              <a:t>nativeZygoteInit</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effectLst/>
                <a:latin typeface="Microsoft YaHei" panose="020B0503020204020204" pitchFamily="34" charset="-122"/>
                <a:ea typeface="Microsoft YaHei" panose="020B0503020204020204" pitchFamily="34" charset="-122"/>
              </a:rPr>
              <a:t>applicationInit</a:t>
            </a:r>
            <a:r>
              <a:rPr lang="en-US" altLang="zh-CN" sz="1800">
                <a:latin typeface="Microsoft YaHei" panose="020B0503020204020204" pitchFamily="34" charset="-122"/>
                <a:ea typeface="Microsoft YaHei" panose="020B0503020204020204" pitchFamily="34" charset="-122"/>
              </a:rPr>
              <a:t>(argv</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F96C1FBC-C179-E24F-A432-C4BBB44B1CC7}"/>
              </a:ext>
            </a:extLst>
          </p:cNvPr>
          <p:cNvSpPr/>
          <p:nvPr/>
        </p:nvSpPr>
        <p:spPr>
          <a:xfrm>
            <a:off x="1857375" y="3643468"/>
            <a:ext cx="5429251" cy="1200329"/>
          </a:xfrm>
          <a:prstGeom prst="rect">
            <a:avLst/>
          </a:prstGeom>
          <a:solidFill>
            <a:schemeClr val="bg1"/>
          </a:solidFill>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virtual void </a:t>
            </a:r>
            <a:r>
              <a:rPr lang="en-US" altLang="zh-CN" sz="1800">
                <a:latin typeface="Microsoft YaHei" panose="020B0503020204020204" pitchFamily="34" charset="-122"/>
                <a:ea typeface="Microsoft YaHei" panose="020B0503020204020204" pitchFamily="34" charset="-122"/>
              </a:rPr>
              <a:t>onZygoteInit()</a:t>
            </a:r>
            <a:r>
              <a:rPr lang="zh-CN" altLang="en-US" sz="1800">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sp&lt;ProcessState&gt; proc = ProcessState::self()</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proc-&gt;startThreadPool()</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57EA3980-D007-5342-BF83-CFB926030AEA}"/>
              </a:ext>
            </a:extLst>
          </p:cNvPr>
          <p:cNvSpPr/>
          <p:nvPr/>
        </p:nvSpPr>
        <p:spPr>
          <a:xfrm>
            <a:off x="5154931" y="2117016"/>
            <a:ext cx="3246120" cy="923330"/>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void </a:t>
            </a:r>
            <a:r>
              <a:rPr lang="en-US" altLang="zh-CN" sz="1800">
                <a:solidFill>
                  <a:srgbClr val="FFC66D"/>
                </a:solidFill>
                <a:effectLst/>
                <a:latin typeface="Microsoft YaHei" panose="020B0503020204020204" pitchFamily="34" charset="-122"/>
                <a:ea typeface="Microsoft YaHei" panose="020B0503020204020204" pitchFamily="34" charset="-122"/>
              </a:rPr>
              <a:t>applicationInit</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effectLst/>
                <a:latin typeface="Microsoft YaHei" panose="020B0503020204020204" pitchFamily="34" charset="-122"/>
                <a:ea typeface="Microsoft YaHei" panose="020B0503020204020204" pitchFamily="34" charset="-122"/>
              </a:rPr>
              <a:t>invokeStaticMain</a:t>
            </a:r>
            <a:r>
              <a:rPr lang="en-US" altLang="zh-CN" sz="1800">
                <a:latin typeface="Microsoft YaHei" panose="020B0503020204020204" pitchFamily="34" charset="-122"/>
                <a:ea typeface="Microsoft YaHei" panose="020B0503020204020204" pitchFamily="34" charset="-122"/>
              </a:rPr>
              <a:t>(args</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cxnSp>
        <p:nvCxnSpPr>
          <p:cNvPr id="9" name="直线箭头连接符 8">
            <a:extLst>
              <a:ext uri="{FF2B5EF4-FFF2-40B4-BE49-F238E27FC236}">
                <a16:creationId xmlns:a16="http://schemas.microsoft.com/office/drawing/2014/main" id="{B4ADF026-7BBE-AE42-AF31-41875F004FC0}"/>
              </a:ext>
            </a:extLst>
          </p:cNvPr>
          <p:cNvCxnSpPr/>
          <p:nvPr/>
        </p:nvCxnSpPr>
        <p:spPr>
          <a:xfrm flipH="1">
            <a:off x="2548890" y="1005840"/>
            <a:ext cx="560070" cy="80010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3390E97D-5238-F947-A6C3-CD773B474642}"/>
              </a:ext>
            </a:extLst>
          </p:cNvPr>
          <p:cNvCxnSpPr/>
          <p:nvPr/>
        </p:nvCxnSpPr>
        <p:spPr>
          <a:xfrm>
            <a:off x="2944905" y="2598644"/>
            <a:ext cx="1223683" cy="95137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8FA7737A-DF93-A440-8083-0DBABDA9E56E}"/>
              </a:ext>
            </a:extLst>
          </p:cNvPr>
          <p:cNvCxnSpPr/>
          <p:nvPr/>
        </p:nvCxnSpPr>
        <p:spPr>
          <a:xfrm flipV="1">
            <a:off x="3469341" y="2393576"/>
            <a:ext cx="1573306" cy="48409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72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82ADE3-E722-1F41-88FD-110D77206661}"/>
              </a:ext>
            </a:extLst>
          </p:cNvPr>
          <p:cNvSpPr/>
          <p:nvPr/>
        </p:nvSpPr>
        <p:spPr>
          <a:xfrm>
            <a:off x="2286000" y="2110085"/>
            <a:ext cx="4572000" cy="923330"/>
          </a:xfrm>
          <a:prstGeom prst="rect">
            <a:avLst/>
          </a:prstGeom>
          <a:solidFill>
            <a:schemeClr val="bg1"/>
          </a:solidFill>
          <a:ln w="22225">
            <a:solidFill>
              <a:srgbClr val="C00000"/>
            </a:solidFill>
            <a:prstDash val="dash"/>
          </a:ln>
        </p:spPr>
        <p:txBody>
          <a:bodyPr>
            <a:spAutoFit/>
          </a:bodyPr>
          <a:lstStyle/>
          <a:p>
            <a:r>
              <a:rPr lang="en" altLang="zh-CN" sz="1800">
                <a:solidFill>
                  <a:srgbClr val="CC7832"/>
                </a:solidFill>
                <a:effectLst/>
                <a:latin typeface="Microsoft YaHei" panose="020B0503020204020204" pitchFamily="34" charset="-122"/>
                <a:ea typeface="Microsoft YaHei" panose="020B0503020204020204" pitchFamily="34" charset="-122"/>
              </a:rPr>
              <a:t>public static void </a:t>
            </a:r>
            <a:r>
              <a:rPr lang="en" altLang="zh-CN" sz="1800">
                <a:solidFill>
                  <a:srgbClr val="FFC66D"/>
                </a:solidFill>
                <a:effectLst/>
                <a:latin typeface="Microsoft YaHei" panose="020B0503020204020204" pitchFamily="34" charset="-122"/>
                <a:ea typeface="Microsoft YaHei" panose="020B0503020204020204" pitchFamily="34" charset="-122"/>
              </a:rPr>
              <a:t>main</a:t>
            </a:r>
            <a:r>
              <a:rPr lang="en" altLang="zh-CN" sz="1800">
                <a:latin typeface="Microsoft YaHei" panose="020B0503020204020204" pitchFamily="34" charset="-122"/>
                <a:ea typeface="Microsoft YaHei" panose="020B0503020204020204" pitchFamily="34" charset="-122"/>
              </a:rPr>
              <a:t>(String[] args) {</a:t>
            </a:r>
            <a:br>
              <a:rPr lang="en" altLang="zh-CN" sz="1800">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    </a:t>
            </a:r>
            <a:r>
              <a:rPr lang="en" altLang="zh-CN" sz="1800">
                <a:solidFill>
                  <a:srgbClr val="CC7832"/>
                </a:solidFill>
                <a:effectLst/>
                <a:latin typeface="Microsoft YaHei" panose="020B0503020204020204" pitchFamily="34" charset="-122"/>
                <a:ea typeface="Microsoft YaHei" panose="020B0503020204020204" pitchFamily="34" charset="-122"/>
              </a:rPr>
              <a:t>new </a:t>
            </a:r>
            <a:r>
              <a:rPr lang="en" altLang="zh-CN" sz="1800">
                <a:latin typeface="Microsoft YaHei" panose="020B0503020204020204" pitchFamily="34" charset="-122"/>
                <a:ea typeface="Microsoft YaHei" panose="020B0503020204020204" pitchFamily="34" charset="-122"/>
              </a:rPr>
              <a:t>SystemServer().run()</a:t>
            </a:r>
            <a:r>
              <a:rPr lang="en" altLang="zh-CN" sz="1800">
                <a:solidFill>
                  <a:srgbClr val="CC7832"/>
                </a:solidFill>
                <a:effectLst/>
                <a:latin typeface="Microsoft YaHei" panose="020B0503020204020204" pitchFamily="34" charset="-122"/>
                <a:ea typeface="Microsoft YaHei" panose="020B0503020204020204" pitchFamily="34" charset="-122"/>
              </a:rPr>
              <a:t>;</a:t>
            </a:r>
            <a:br>
              <a:rPr lang="en" altLang="zh-CN" sz="1800">
                <a:solidFill>
                  <a:srgbClr val="CC7832"/>
                </a:solidFill>
                <a:effectLst/>
                <a:latin typeface="Microsoft YaHei" panose="020B0503020204020204" pitchFamily="34" charset="-122"/>
                <a:ea typeface="Microsoft YaHei" panose="020B0503020204020204" pitchFamily="34" charset="-122"/>
              </a:rPr>
            </a:br>
            <a:r>
              <a:rPr lang="en"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171A839-6E3D-5047-A894-599CD93A5952}"/>
              </a:ext>
            </a:extLst>
          </p:cNvPr>
          <p:cNvSpPr/>
          <p:nvPr/>
        </p:nvSpPr>
        <p:spPr>
          <a:xfrm>
            <a:off x="1095935" y="863590"/>
            <a:ext cx="6952131" cy="3416320"/>
          </a:xfrm>
          <a:prstGeom prst="rect">
            <a:avLst/>
          </a:prstGeom>
          <a:solidFill>
            <a:schemeClr val="bg1"/>
          </a:solidFill>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private void </a:t>
            </a:r>
            <a:r>
              <a:rPr lang="en-US" altLang="zh-CN" sz="1800">
                <a:solidFill>
                  <a:srgbClr val="FFC66D"/>
                </a:solidFill>
                <a:effectLst/>
                <a:latin typeface="Microsoft YaHei" panose="020B0503020204020204" pitchFamily="34" charset="-122"/>
                <a:ea typeface="Microsoft YaHei" panose="020B0503020204020204" pitchFamily="34" charset="-122"/>
              </a:rPr>
              <a:t>run</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Looper.</a:t>
            </a:r>
            <a:r>
              <a:rPr lang="en-US" altLang="zh-CN" sz="1800">
                <a:effectLst/>
                <a:latin typeface="Microsoft YaHei" panose="020B0503020204020204" pitchFamily="34" charset="-122"/>
                <a:ea typeface="Microsoft YaHei" panose="020B0503020204020204" pitchFamily="34" charset="-122"/>
              </a:rPr>
              <a:t>prepareMainLooper</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System.</a:t>
            </a:r>
            <a:r>
              <a:rPr lang="en-US" altLang="zh-CN" sz="1800">
                <a:effectLst/>
                <a:latin typeface="Microsoft YaHei" panose="020B0503020204020204" pitchFamily="34" charset="-122"/>
                <a:ea typeface="Microsoft YaHei" panose="020B0503020204020204" pitchFamily="34" charset="-122"/>
              </a:rPr>
              <a:t>loadLibrary</a:t>
            </a:r>
            <a:r>
              <a:rPr lang="en-US" altLang="zh-CN" sz="1800">
                <a:latin typeface="Microsoft YaHei" panose="020B0503020204020204" pitchFamily="34" charset="-122"/>
                <a:ea typeface="Microsoft YaHei" panose="020B0503020204020204" pitchFamily="34" charset="-122"/>
              </a:rPr>
              <a:t>(</a:t>
            </a:r>
            <a:r>
              <a:rPr lang="en-US" altLang="zh-CN" sz="1800">
                <a:solidFill>
                  <a:srgbClr val="6A8759"/>
                </a:solidFill>
                <a:effectLst/>
                <a:latin typeface="Microsoft YaHei" panose="020B0503020204020204" pitchFamily="34" charset="-122"/>
                <a:ea typeface="Microsoft YaHei" panose="020B0503020204020204" pitchFamily="34" charset="-122"/>
              </a:rPr>
              <a:t>“android_servers”</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createSystemContext()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startBootstrapServices()</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startCoreServices()</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startOtherServices()</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Looper.</a:t>
            </a:r>
            <a:r>
              <a:rPr lang="en-US" altLang="zh-CN" sz="1800">
                <a:effectLst/>
                <a:latin typeface="Microsoft YaHei" panose="020B0503020204020204" pitchFamily="34" charset="-122"/>
                <a:ea typeface="Microsoft YaHei" panose="020B0503020204020204" pitchFamily="34" charset="-122"/>
              </a:rPr>
              <a:t>loop</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70FDC93B-955A-0A47-BD7D-48B425C7FA52}"/>
              </a:ext>
            </a:extLst>
          </p:cNvPr>
          <p:cNvSpPr txBox="1"/>
          <p:nvPr/>
        </p:nvSpPr>
        <p:spPr>
          <a:xfrm>
            <a:off x="5620871" y="725091"/>
            <a:ext cx="3063274" cy="369332"/>
          </a:xfrm>
          <a:prstGeom prst="rect">
            <a:avLst/>
          </a:prstGeom>
          <a:solidFill>
            <a:schemeClr val="accent1"/>
          </a:solidFill>
        </p:spPr>
        <p:txBody>
          <a:bodyPr wrap="none" rtlCol="0">
            <a:spAutoFit/>
          </a:bodyPr>
          <a:lstStyle/>
          <a:p>
            <a:r>
              <a:rPr kumimoji="1" lang="en-US" altLang="zh-CN" sz="1800">
                <a:solidFill>
                  <a:schemeClr val="bg1"/>
                </a:solidFill>
                <a:latin typeface="Microsoft YaHei" panose="020B0503020204020204" pitchFamily="34" charset="-122"/>
                <a:ea typeface="Microsoft YaHei" panose="020B0503020204020204" pitchFamily="34" charset="-122"/>
              </a:rPr>
              <a:t>frameworks/base/services</a:t>
            </a:r>
            <a:endParaRPr kumimoji="1" lang="zh-CN" altLang="en-US" sz="1800">
              <a:solidFill>
                <a:schemeClr val="bg1"/>
              </a:solidFill>
              <a:latin typeface="Microsoft YaHei" panose="020B0503020204020204" pitchFamily="34" charset="-122"/>
              <a:ea typeface="Microsoft YaHei" panose="020B0503020204020204" pitchFamily="34" charset="-122"/>
            </a:endParaRPr>
          </a:p>
        </p:txBody>
      </p:sp>
      <p:cxnSp>
        <p:nvCxnSpPr>
          <p:cNvPr id="11" name="直线箭头连接符 10">
            <a:extLst>
              <a:ext uri="{FF2B5EF4-FFF2-40B4-BE49-F238E27FC236}">
                <a16:creationId xmlns:a16="http://schemas.microsoft.com/office/drawing/2014/main" id="{199AA2F8-FC9D-224C-9499-337FB2287B4A}"/>
              </a:ext>
            </a:extLst>
          </p:cNvPr>
          <p:cNvCxnSpPr/>
          <p:nvPr/>
        </p:nvCxnSpPr>
        <p:spPr>
          <a:xfrm flipV="1">
            <a:off x="5957047" y="1134764"/>
            <a:ext cx="551329" cy="35785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93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grpId="1"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1290</TotalTime>
  <Words>1606</Words>
  <Application>Microsoft Macintosh PowerPoint</Application>
  <PresentationFormat>全屏显示(16:9)</PresentationFormat>
  <Paragraphs>140</Paragraphs>
  <Slides>21</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Microsoft YaHei</vt:lpstr>
      <vt:lpstr>Microsoft YaHei</vt:lpstr>
      <vt:lpstr>Arial</vt:lpstr>
      <vt:lpstr>Calibri</vt:lpstr>
      <vt:lpstr>Calibri Light</vt:lpstr>
      <vt:lpstr>Wingdings</vt:lpstr>
      <vt:lpstr>Office 主题​​</vt:lpstr>
      <vt:lpstr>说说Android系统的启动流程？</vt:lpstr>
      <vt:lpstr>这道题想考察什么？</vt:lpstr>
      <vt:lpstr>系统进程</vt:lpstr>
      <vt:lpstr>Zygote是怎么启动的？</vt:lpstr>
      <vt:lpstr>PowerPoint 演示文稿</vt:lpstr>
      <vt:lpstr>SystemServer是怎么启动的？</vt:lpstr>
      <vt:lpstr>PowerPoint 演示文稿</vt:lpstr>
      <vt:lpstr>PowerPoint 演示文稿</vt:lpstr>
      <vt:lpstr>PowerPoint 演示文稿</vt:lpstr>
      <vt:lpstr>看看这几个问题</vt:lpstr>
      <vt:lpstr>MainLooper和普通Looper的区别？</vt:lpstr>
      <vt:lpstr>PowerPoint 演示文稿</vt:lpstr>
      <vt:lpstr>PowerPoint 演示文稿</vt:lpstr>
      <vt:lpstr>系统服务是怎么启动的？</vt:lpstr>
      <vt:lpstr>怎么发布系统服务？</vt:lpstr>
      <vt:lpstr>系统服务跑在什么线程？</vt:lpstr>
      <vt:lpstr>课堂作业</vt:lpstr>
      <vt:lpstr>怎么解决系统服务启动的互相依赖？</vt:lpstr>
      <vt:lpstr>桌面的启动</vt:lpstr>
      <vt:lpstr>说说Android系统的启动流程？</vt:lpstr>
      <vt:lpstr>技巧点拨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SystemServer启动</dc:title>
  <dc:creator>Microsoft Office User</dc:creator>
  <cp:lastModifiedBy>Microsoft Office User</cp:lastModifiedBy>
  <cp:revision>1121</cp:revision>
  <dcterms:created xsi:type="dcterms:W3CDTF">2019-01-28T07:57:00Z</dcterms:created>
  <dcterms:modified xsi:type="dcterms:W3CDTF">2019-03-10T15:47:18Z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