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3" r:id="rId9"/>
    <p:sldId id="264" r:id="rId10"/>
    <p:sldId id="265" r:id="rId11"/>
    <p:sldId id="266" r:id="rId12"/>
    <p:sldId id="288" r:id="rId13"/>
    <p:sldId id="278" r:id="rId14"/>
    <p:sldId id="275" r:id="rId15"/>
    <p:sldId id="289" r:id="rId16"/>
    <p:sldId id="279" r:id="rId17"/>
    <p:sldId id="280" r:id="rId18"/>
    <p:sldId id="281" r:id="rId19"/>
    <p:sldId id="268" r:id="rId20"/>
    <p:sldId id="267" r:id="rId2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57"/>
    <p:restoredTop sz="78053"/>
  </p:normalViewPr>
  <p:slideViewPr>
    <p:cSldViewPr snapToGrid="0" snapToObjects="1">
      <p:cViewPr varScale="1">
        <p:scale>
          <a:sx n="114" d="100"/>
          <a:sy n="114" d="100"/>
        </p:scale>
        <p:origin x="1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7ED1A-138E-FB4A-897E-FE079362F8A7}" type="datetimeFigureOut">
              <a:rPr lang="zh-CN" altLang="en-US"/>
              <a:t>2019/3/10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72C0A-B43B-1E4C-A542-3B82D3E2A870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大家好，这节课我们来看看这道题，你知道怎么添加一个系统服务吗？</a:t>
            </a:r>
            <a:endParaRPr kumimoji="1" lang="en-US" altLang="zh-CN"/>
          </a:p>
          <a:p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/>
              <a:t>我们平时做应用开发，对怎么使用系统服务是比较熟悉的，</a:t>
            </a:r>
            <a:r>
              <a:rPr kumimoji="1" lang="en-US" altLang="zh-CN"/>
              <a:t>Android</a:t>
            </a:r>
            <a:r>
              <a:rPr kumimoji="1" lang="zh-CN" altLang="en-US"/>
              <a:t>系统为了方便我们做应用开发，封装得都特别好。</a:t>
            </a: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/>
              <a:t>只要有上下文</a:t>
            </a:r>
            <a:r>
              <a:rPr kumimoji="1" lang="en-US" altLang="zh-CN"/>
              <a:t>context</a:t>
            </a:r>
            <a:r>
              <a:rPr kumimoji="1" lang="zh-CN" altLang="en-US"/>
              <a:t>的地方，调用</a:t>
            </a:r>
            <a:r>
              <a:rPr kumimoji="1" lang="en-US" altLang="zh-CN"/>
              <a:t>getSystemService</a:t>
            </a:r>
            <a:r>
              <a:rPr kumimoji="1" lang="zh-CN" altLang="en-US"/>
              <a:t>都可以获取系统服务的接口对象，然后像调用本地方法一样调用系统服务。</a:t>
            </a: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/>
              <a:t>但是作为一个高级工程师，我们面对的问题不会就这么简单，只有深刻理解系统服务背后的原理，我们才能搞定一些比较复杂的问题，</a:t>
            </a: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/>
              <a:t>比如说去</a:t>
            </a:r>
            <a:r>
              <a:rPr kumimoji="1" lang="en-US" altLang="zh-CN"/>
              <a:t>hook</a:t>
            </a:r>
            <a:r>
              <a:rPr kumimoji="1" lang="zh-CN" altLang="en-US"/>
              <a:t>一些系统服务，拦截系统调用。所以我们在面一些高级工程师的岗位时，面试官会出一些类似的题目考察你对系统服务的理解。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C72C0A-B43B-1E4C-A542-3B82D3E2A870}" type="slidenum">
              <a:rPr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这段代码是</a:t>
            </a:r>
            <a:r>
              <a:rPr kumimoji="1" lang="en-US" altLang="zh-CN"/>
              <a:t>surfaceFlinger</a:t>
            </a:r>
            <a:r>
              <a:rPr kumimoji="1" lang="zh-CN" altLang="en-US"/>
              <a:t>的入口</a:t>
            </a:r>
            <a:r>
              <a:rPr kumimoji="1" lang="en-US" altLang="zh-CN"/>
              <a:t>main</a:t>
            </a:r>
            <a:r>
              <a:rPr kumimoji="1" lang="zh-CN" altLang="en-US"/>
              <a:t>函数，看上去非常简短，首先启用</a:t>
            </a:r>
            <a:r>
              <a:rPr kumimoji="1" lang="en-US" altLang="zh-CN"/>
              <a:t>binder</a:t>
            </a:r>
            <a:r>
              <a:rPr kumimoji="1" lang="zh-CN" altLang="en-US"/>
              <a:t>机制，我们之前的课讲过，</a:t>
            </a:r>
            <a:r>
              <a:rPr kumimoji="1" lang="en-US" altLang="zh-CN"/>
              <a:t>ProcessState</a:t>
            </a:r>
            <a:r>
              <a:rPr kumimoji="1" lang="zh-CN" altLang="en-US"/>
              <a:t>是个进程内单例，初始化的时候会启用</a:t>
            </a:r>
            <a:r>
              <a:rPr kumimoji="1" lang="en-US" altLang="zh-CN"/>
              <a:t>Binder</a:t>
            </a:r>
            <a:r>
              <a:rPr kumimoji="1" lang="zh-CN" altLang="en-US"/>
              <a:t>机制，然后启动一个</a:t>
            </a:r>
            <a:r>
              <a:rPr kumimoji="1" lang="en-US" altLang="zh-CN"/>
              <a:t>binder</a:t>
            </a:r>
            <a:r>
              <a:rPr kumimoji="1" lang="zh-CN" altLang="en-US"/>
              <a:t>线程。这样就能</a:t>
            </a:r>
            <a:r>
              <a:rPr kumimoji="1" lang="en-US" altLang="zh-CN"/>
              <a:t>binder</a:t>
            </a:r>
            <a:r>
              <a:rPr kumimoji="1" lang="zh-CN" altLang="en-US"/>
              <a:t>通信了。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这里的</a:t>
            </a:r>
            <a:r>
              <a:rPr kumimoji="1" lang="en-US" altLang="zh-CN"/>
              <a:t>SurfaceFlinger</a:t>
            </a:r>
            <a:r>
              <a:rPr kumimoji="1" lang="zh-CN" altLang="en-US"/>
              <a:t>类是个</a:t>
            </a:r>
            <a:r>
              <a:rPr kumimoji="1" lang="en-US" altLang="zh-CN"/>
              <a:t>binder</a:t>
            </a:r>
            <a:r>
              <a:rPr kumimoji="1" lang="zh-CN" altLang="en-US"/>
              <a:t>句柄，继承自</a:t>
            </a:r>
            <a:r>
              <a:rPr kumimoji="1" lang="en-US" altLang="zh-CN"/>
              <a:t>Bbinder</a:t>
            </a:r>
            <a:r>
              <a:rPr kumimoji="1" lang="zh-CN" altLang="en-US"/>
              <a:t>，类似于我们</a:t>
            </a:r>
            <a:r>
              <a:rPr kumimoji="1" lang="en-US" altLang="zh-CN"/>
              <a:t>Java</a:t>
            </a:r>
            <a:r>
              <a:rPr kumimoji="1" lang="zh-CN" altLang="en-US"/>
              <a:t>里面的</a:t>
            </a:r>
            <a:r>
              <a:rPr kumimoji="1" lang="en-US" altLang="zh-CN"/>
              <a:t>Binder</a:t>
            </a:r>
            <a:r>
              <a:rPr kumimoji="1" lang="zh-CN" altLang="en-US"/>
              <a:t>实体类，初始化好之后，通过</a:t>
            </a:r>
            <a:r>
              <a:rPr kumimoji="1" lang="en-US" altLang="zh-CN"/>
              <a:t>IPC</a:t>
            </a:r>
            <a:r>
              <a:rPr kumimoji="1" lang="zh-CN" altLang="en-US"/>
              <a:t>调用注册到</a:t>
            </a:r>
            <a:r>
              <a:rPr kumimoji="1" lang="en-US" altLang="zh-CN"/>
              <a:t>ServiceManager</a:t>
            </a:r>
            <a:r>
              <a:rPr kumimoji="1" lang="zh-CN" altLang="en-US"/>
              <a:t>里面，然后就可以进入</a:t>
            </a:r>
            <a:r>
              <a:rPr kumimoji="1" lang="en-US" altLang="zh-CN"/>
              <a:t>loop</a:t>
            </a:r>
            <a:r>
              <a:rPr kumimoji="1" lang="zh-CN" altLang="en-US"/>
              <a:t>循环了。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当有</a:t>
            </a:r>
            <a:r>
              <a:rPr kumimoji="1" lang="en-US" altLang="zh-CN"/>
              <a:t>binder</a:t>
            </a:r>
            <a:r>
              <a:rPr kumimoji="1" lang="zh-CN" altLang="en-US"/>
              <a:t>请求过来的时候，就会调到这个</a:t>
            </a:r>
            <a:r>
              <a:rPr kumimoji="1" lang="en-US" altLang="zh-CN"/>
              <a:t>SurfaceFlinger</a:t>
            </a:r>
            <a:r>
              <a:rPr kumimoji="1" lang="zh-CN" altLang="en-US"/>
              <a:t>类里面的</a:t>
            </a:r>
            <a:r>
              <a:rPr kumimoji="1" lang="en-US" altLang="zh-CN"/>
              <a:t>onTransact</a:t>
            </a:r>
            <a:r>
              <a:rPr kumimoji="1" lang="zh-CN" altLang="en-US"/>
              <a:t>函数，然后里面根据请求码来处理就行了。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注意到这里有个</a:t>
            </a:r>
            <a:r>
              <a:rPr kumimoji="1" lang="en-US" altLang="zh-CN"/>
              <a:t>defaultServiceManager</a:t>
            </a:r>
            <a:r>
              <a:rPr kumimoji="1" lang="zh-CN" altLang="en-US"/>
              <a:t>，通过这个函数获得</a:t>
            </a:r>
            <a:r>
              <a:rPr kumimoji="1" lang="en-US" altLang="zh-CN"/>
              <a:t>IServiceManager</a:t>
            </a:r>
            <a:r>
              <a:rPr kumimoji="1" lang="zh-CN" altLang="en-US"/>
              <a:t>的</a:t>
            </a:r>
            <a:r>
              <a:rPr kumimoji="1" lang="en-US" altLang="zh-CN"/>
              <a:t>binder</a:t>
            </a:r>
            <a:r>
              <a:rPr kumimoji="1" lang="zh-CN" altLang="en-US"/>
              <a:t>接口对象，看下这个函数是怎么实现的，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C72C0A-B43B-1E4C-A542-3B82D3E2A870}" type="slidenum">
              <a:rPr lang="en-US" altLang="zh-CN"/>
              <a:t>10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这里做了一下缓存，如果非空直接返回。另外呢，这个</a:t>
            </a:r>
            <a:r>
              <a:rPr kumimoji="1" lang="en-US" altLang="zh-CN"/>
              <a:t>Binder</a:t>
            </a:r>
            <a:r>
              <a:rPr kumimoji="1" lang="zh-CN" altLang="en-US"/>
              <a:t>句柄是通过</a:t>
            </a:r>
            <a:r>
              <a:rPr lang="en-US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ProcessState</a:t>
            </a:r>
            <a:r>
              <a:rPr lang="zh-CN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的</a:t>
            </a:r>
            <a:r>
              <a:rPr lang="en-US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getContextObject</a:t>
            </a:r>
            <a:r>
              <a:rPr lang="zh-CN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返回的，这个其实就是从</a:t>
            </a:r>
            <a:r>
              <a:rPr lang="en-US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binder</a:t>
            </a:r>
            <a:r>
              <a:rPr lang="zh-CN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驱动获取</a:t>
            </a:r>
            <a:r>
              <a:rPr lang="en-US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zh-CN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号</a:t>
            </a:r>
            <a:r>
              <a:rPr lang="en-US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handle</a:t>
            </a:r>
            <a:r>
              <a:rPr lang="zh-CN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，也就是</a:t>
            </a:r>
            <a:r>
              <a:rPr lang="en-US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ServiceManager</a:t>
            </a:r>
            <a:r>
              <a:rPr lang="zh-CN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的</a:t>
            </a:r>
            <a:r>
              <a:rPr lang="en-US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binder</a:t>
            </a:r>
            <a:r>
              <a:rPr lang="zh-CN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句柄，然后封装了一个</a:t>
            </a:r>
            <a:r>
              <a:rPr lang="en-US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IServiceManager</a:t>
            </a:r>
            <a:r>
              <a:rPr lang="zh-CN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接口对象。</a:t>
            </a:r>
            <a:endParaRPr lang="en-US" altLang="zh-CN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有一点要注意，这个</a:t>
            </a:r>
            <a:r>
              <a:rPr lang="en-US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surfaceFlinger</a:t>
            </a:r>
            <a:r>
              <a:rPr lang="zh-CN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进程和</a:t>
            </a:r>
            <a:r>
              <a:rPr lang="en-US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ServiceManager</a:t>
            </a:r>
            <a:r>
              <a:rPr lang="zh-CN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一样，也是</a:t>
            </a:r>
            <a:r>
              <a:rPr lang="en-US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zh-CN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进程拉起来的，那就有一个问题，这里获取</a:t>
            </a:r>
            <a:r>
              <a:rPr lang="en-US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serviceManager</a:t>
            </a:r>
            <a:r>
              <a:rPr lang="zh-CN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的</a:t>
            </a:r>
            <a:r>
              <a:rPr lang="en-US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binder</a:t>
            </a:r>
            <a:r>
              <a:rPr lang="zh-CN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句柄的时候，可能</a:t>
            </a:r>
            <a:r>
              <a:rPr lang="en-US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serviceManager</a:t>
            </a:r>
            <a:r>
              <a:rPr lang="zh-CN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还没来得及向</a:t>
            </a:r>
            <a:r>
              <a:rPr lang="en-US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binder</a:t>
            </a:r>
            <a:r>
              <a:rPr lang="zh-CN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驱动注册呢，所以这里判断了一下，如果拿到的</a:t>
            </a:r>
            <a:r>
              <a:rPr lang="en-US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binder</a:t>
            </a:r>
            <a:r>
              <a:rPr lang="zh-CN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句柄是空，就休眠一会，注意这是个</a:t>
            </a:r>
            <a:r>
              <a:rPr lang="en-US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zh-CN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循环，也就是一直等到</a:t>
            </a:r>
            <a:r>
              <a:rPr lang="en-US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serviceManager</a:t>
            </a:r>
            <a:r>
              <a:rPr lang="zh-CN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准备好了，这里才返回。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C72C0A-B43B-1E4C-A542-3B82D3E2A870}" type="slidenum">
              <a:rPr lang="en-US" altLang="zh-CN"/>
              <a:t>11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systemServer</a:t>
            </a:r>
            <a:r>
              <a:rPr kumimoji="1" lang="zh-CN" altLang="en-US"/>
              <a:t>的启动说完了，咱们再来看</a:t>
            </a:r>
            <a:r>
              <a:rPr kumimoji="1" lang="en-US" altLang="zh-CN"/>
              <a:t>ServiceManager</a:t>
            </a:r>
            <a:r>
              <a:rPr kumimoji="1" lang="zh-CN" altLang="en-US"/>
              <a:t>是怎么启动的，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ServiceManager</a:t>
            </a:r>
            <a:r>
              <a:rPr kumimoji="1" lang="zh-CN" altLang="en-US"/>
              <a:t>也是一个系统服务，不过没有寄生在</a:t>
            </a:r>
            <a:r>
              <a:rPr kumimoji="1" lang="en-US" altLang="zh-CN"/>
              <a:t>SystemServer</a:t>
            </a:r>
            <a:r>
              <a:rPr kumimoji="1" lang="zh-CN" altLang="en-US"/>
              <a:t>进程里，而是单独开了个进程，由</a:t>
            </a:r>
            <a:r>
              <a:rPr kumimoji="1" lang="en-US" altLang="zh-CN"/>
              <a:t>init</a:t>
            </a:r>
            <a:r>
              <a:rPr kumimoji="1" lang="zh-CN" altLang="en-US"/>
              <a:t>进程拉起来的。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那它是怎么启动的呢？我们要知道，一个东西启动起来，最终目的都是能产生作用，比如系统服务的作用就是别人能用这个服务。</a:t>
            </a:r>
            <a:endParaRPr kumimoji="1" lang="en-US" altLang="zh-CN"/>
          </a:p>
          <a:p>
            <a:r>
              <a:rPr kumimoji="1" lang="zh-CN" altLang="en-US"/>
              <a:t>那</a:t>
            </a:r>
            <a:r>
              <a:rPr kumimoji="1" lang="en-US" altLang="zh-CN"/>
              <a:t>serviceManager</a:t>
            </a:r>
            <a:r>
              <a:rPr kumimoji="1" lang="zh-CN" altLang="en-US"/>
              <a:t>别人怎么样能用他呢？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因为别人和它不是一个进程，所以要通过</a:t>
            </a:r>
            <a:r>
              <a:rPr kumimoji="1" lang="en-US" altLang="zh-CN"/>
              <a:t>IPC</a:t>
            </a:r>
            <a:r>
              <a:rPr kumimoji="1" lang="zh-CN" altLang="en-US"/>
              <a:t>调用，</a:t>
            </a:r>
            <a:endParaRPr kumimoji="1" lang="en-US" altLang="zh-CN"/>
          </a:p>
          <a:p>
            <a:r>
              <a:rPr kumimoji="1" lang="zh-CN" altLang="en-US"/>
              <a:t>这就意味着要做三件事，一个是启用</a:t>
            </a:r>
            <a:r>
              <a:rPr kumimoji="1" lang="en-US" altLang="zh-CN"/>
              <a:t>binder</a:t>
            </a:r>
            <a:r>
              <a:rPr kumimoji="1" lang="zh-CN" altLang="en-US"/>
              <a:t>机制，这样才能和别人通信，第二个是开放自己的</a:t>
            </a:r>
            <a:r>
              <a:rPr kumimoji="1" lang="en-US" altLang="zh-CN"/>
              <a:t>binder</a:t>
            </a:r>
            <a:r>
              <a:rPr kumimoji="1" lang="zh-CN" altLang="en-US"/>
              <a:t>句柄，让大家能拿到。第三个是进入</a:t>
            </a:r>
            <a:r>
              <a:rPr kumimoji="1" lang="en-US" altLang="zh-CN"/>
              <a:t>binder</a:t>
            </a:r>
            <a:r>
              <a:rPr kumimoji="1" lang="zh-CN" altLang="en-US"/>
              <a:t> </a:t>
            </a:r>
            <a:r>
              <a:rPr kumimoji="1" lang="en-US" altLang="zh-CN"/>
              <a:t>loop</a:t>
            </a:r>
            <a:r>
              <a:rPr kumimoji="1" lang="zh-CN" altLang="en-US"/>
              <a:t>，这样就能不断响应发过来的请求。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关于启用</a:t>
            </a:r>
            <a:r>
              <a:rPr kumimoji="1" lang="en-US" altLang="zh-CN"/>
              <a:t>binder</a:t>
            </a:r>
            <a:r>
              <a:rPr kumimoji="1" lang="zh-CN" altLang="en-US"/>
              <a:t>机制，我们前面讲</a:t>
            </a:r>
            <a:r>
              <a:rPr kumimoji="1" lang="en-US" altLang="zh-CN"/>
              <a:t>systemServer</a:t>
            </a:r>
            <a:r>
              <a:rPr kumimoji="1" lang="zh-CN" altLang="en-US"/>
              <a:t>启动的时候已经讲过了，这儿就不重复讲了，</a:t>
            </a:r>
            <a:endParaRPr kumimoji="1" lang="en-US" altLang="zh-CN"/>
          </a:p>
          <a:p>
            <a:r>
              <a:rPr kumimoji="1" lang="zh-CN" altLang="en-US"/>
              <a:t>不过要注意一下，</a:t>
            </a:r>
            <a:r>
              <a:rPr kumimoji="1" lang="en-US" altLang="zh-CN"/>
              <a:t>systemServer</a:t>
            </a:r>
            <a:r>
              <a:rPr kumimoji="1" lang="zh-CN" altLang="en-US"/>
              <a:t>里是单独开了个</a:t>
            </a:r>
            <a:r>
              <a:rPr kumimoji="1" lang="en-US" altLang="zh-CN"/>
              <a:t>binder</a:t>
            </a:r>
            <a:r>
              <a:rPr kumimoji="1" lang="zh-CN" altLang="en-US"/>
              <a:t>线程，而</a:t>
            </a:r>
            <a:r>
              <a:rPr kumimoji="1" lang="en-US" altLang="zh-CN"/>
              <a:t>serviceManager</a:t>
            </a:r>
            <a:r>
              <a:rPr kumimoji="1" lang="zh-CN" altLang="en-US"/>
              <a:t>是直接拿主线程当</a:t>
            </a:r>
            <a:r>
              <a:rPr kumimoji="1" lang="en-US" altLang="zh-CN"/>
              <a:t>binder</a:t>
            </a:r>
            <a:r>
              <a:rPr kumimoji="1" lang="zh-CN" altLang="en-US"/>
              <a:t>线程了。</a:t>
            </a:r>
            <a:endParaRPr kumimoji="1" lang="en-US" altLang="zh-CN"/>
          </a:p>
          <a:p>
            <a:r>
              <a:rPr kumimoji="1" lang="zh-CN" altLang="en-US"/>
              <a:t>这有点像啥呢，</a:t>
            </a:r>
            <a:r>
              <a:rPr kumimoji="1" lang="en-US" altLang="zh-CN"/>
              <a:t>systemServer</a:t>
            </a:r>
            <a:r>
              <a:rPr kumimoji="1" lang="zh-CN" altLang="en-US"/>
              <a:t>是大哥，随便就能派个小弟去传话。</a:t>
            </a:r>
            <a:r>
              <a:rPr kumimoji="1" lang="en-US" altLang="zh-CN"/>
              <a:t>serviceManager</a:t>
            </a:r>
            <a:r>
              <a:rPr kumimoji="1" lang="zh-CN" altLang="en-US"/>
              <a:t>呢是个孤家寡人，只能自己亲自上阵了。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我们直接看第二点，</a:t>
            </a:r>
            <a:r>
              <a:rPr kumimoji="1" lang="en-US" altLang="zh-CN"/>
              <a:t>serviceManager</a:t>
            </a:r>
            <a:r>
              <a:rPr kumimoji="1" lang="zh-CN" altLang="en-US"/>
              <a:t>是如何开放自己的</a:t>
            </a:r>
            <a:r>
              <a:rPr kumimoji="1" lang="en-US" altLang="zh-CN"/>
              <a:t>binder</a:t>
            </a:r>
            <a:r>
              <a:rPr kumimoji="1" lang="zh-CN" altLang="en-US"/>
              <a:t>句柄，让应用能获取到的。</a:t>
            </a:r>
            <a:endParaRPr kumimoji="1" lang="en-US" altLang="zh-CN"/>
          </a:p>
          <a:p>
            <a:endParaRPr kumimoji="1" lang="en-US" altLang="zh-CN"/>
          </a:p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4A578-BEC8-5144-B06B-665E0A96D8D9}" type="slidenum">
              <a:rPr lang="en-US" altLang="zh-CN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1917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/>
              <a:t>在回答这个问题之前，我们先想一项，</a:t>
            </a:r>
            <a:r>
              <a:rPr kumimoji="1" lang="en-US" altLang="zh-CN"/>
              <a:t>android</a:t>
            </a:r>
            <a:r>
              <a:rPr kumimoji="1" lang="zh-CN" altLang="en-US"/>
              <a:t>里面拿到</a:t>
            </a:r>
            <a:r>
              <a:rPr kumimoji="1" lang="en-US" altLang="zh-CN"/>
              <a:t>binder</a:t>
            </a:r>
            <a:r>
              <a:rPr kumimoji="1" lang="zh-CN" altLang="en-US"/>
              <a:t>句柄有哪些途径呢？</a:t>
            </a: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/>
              <a:t>大致有这么三种，</a:t>
            </a: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/>
              <a:t>首先绑定到一个</a:t>
            </a:r>
            <a:r>
              <a:rPr kumimoji="1" lang="en-US" altLang="zh-CN"/>
              <a:t>service</a:t>
            </a:r>
            <a:r>
              <a:rPr kumimoji="1" lang="zh-CN" altLang="en-US"/>
              <a:t>，通过回调能拿到一个</a:t>
            </a:r>
            <a:r>
              <a:rPr kumimoji="1" lang="en-US" altLang="zh-CN"/>
              <a:t>binder</a:t>
            </a:r>
            <a:r>
              <a:rPr kumimoji="1" lang="zh-CN" altLang="en-US"/>
              <a:t>。</a:t>
            </a: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/>
              <a:t>或者通过</a:t>
            </a:r>
            <a:r>
              <a:rPr kumimoji="1" lang="en-US" altLang="zh-CN"/>
              <a:t>parcelable</a:t>
            </a:r>
            <a:r>
              <a:rPr kumimoji="1" lang="zh-CN" altLang="en-US"/>
              <a:t>传输一个</a:t>
            </a:r>
            <a:r>
              <a:rPr kumimoji="1" lang="en-US" altLang="zh-CN"/>
              <a:t>binder</a:t>
            </a:r>
            <a:r>
              <a:rPr kumimoji="1" lang="zh-CN" altLang="en-US"/>
              <a:t>，首先调</a:t>
            </a:r>
            <a:r>
              <a:rPr kumimoji="1" lang="en-US" altLang="zh-CN"/>
              <a:t>writeStrongBinder</a:t>
            </a:r>
            <a:r>
              <a:rPr kumimoji="1" lang="zh-CN" altLang="en-US"/>
              <a:t>给</a:t>
            </a:r>
            <a:r>
              <a:rPr kumimoji="1" lang="en-US" altLang="zh-CN"/>
              <a:t>binder</a:t>
            </a:r>
            <a:r>
              <a:rPr kumimoji="1" lang="zh-CN" altLang="en-US"/>
              <a:t>写到</a:t>
            </a:r>
            <a:r>
              <a:rPr kumimoji="1" lang="en-US" altLang="zh-CN"/>
              <a:t>parcel</a:t>
            </a:r>
            <a:r>
              <a:rPr kumimoji="1" lang="zh-CN" altLang="en-US"/>
              <a:t>里，然后接收方</a:t>
            </a:r>
            <a:r>
              <a:rPr kumimoji="1" lang="en-US" altLang="zh-CN"/>
              <a:t>readStrongBinder</a:t>
            </a:r>
            <a:r>
              <a:rPr kumimoji="1" lang="zh-CN" altLang="en-US"/>
              <a:t>读出来</a:t>
            </a: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/>
              <a:t>还能通过</a:t>
            </a:r>
            <a:r>
              <a:rPr kumimoji="1" lang="en-US" altLang="zh-CN"/>
              <a:t>binder</a:t>
            </a:r>
            <a:r>
              <a:rPr kumimoji="1" lang="zh-CN" altLang="en-US"/>
              <a:t>调用拿到一个</a:t>
            </a:r>
            <a:r>
              <a:rPr kumimoji="1" lang="en-US" altLang="zh-CN"/>
              <a:t>binder</a:t>
            </a:r>
            <a:r>
              <a:rPr kumimoji="1" lang="zh-CN" altLang="en-US"/>
              <a:t>，比如我们用</a:t>
            </a:r>
            <a:r>
              <a:rPr kumimoji="1" lang="en-US" altLang="zh-CN"/>
              <a:t>serviceManager</a:t>
            </a:r>
            <a:r>
              <a:rPr kumimoji="1" lang="zh-CN" altLang="en-US"/>
              <a:t>的</a:t>
            </a:r>
            <a:r>
              <a:rPr kumimoji="1" lang="en-US" altLang="zh-CN"/>
              <a:t>binder</a:t>
            </a:r>
            <a:r>
              <a:rPr kumimoji="1" lang="zh-CN" altLang="en-US"/>
              <a:t>通过</a:t>
            </a:r>
            <a:r>
              <a:rPr kumimoji="1" lang="en-US" altLang="zh-CN"/>
              <a:t>ipc</a:t>
            </a:r>
            <a:r>
              <a:rPr kumimoji="1" lang="zh-CN" altLang="en-US"/>
              <a:t>调用获取系统服务的</a:t>
            </a:r>
            <a:r>
              <a:rPr kumimoji="1" lang="en-US" altLang="zh-CN"/>
              <a:t>Binder</a:t>
            </a:r>
            <a:r>
              <a:rPr kumimoji="1" lang="zh-CN" altLang="en-US"/>
              <a:t>就是这个方式。</a:t>
            </a: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/>
              <a:t>这三种其实本质都是一样的，都是通过</a:t>
            </a:r>
            <a:r>
              <a:rPr kumimoji="1" lang="en-US" altLang="zh-CN"/>
              <a:t>Parcel</a:t>
            </a:r>
            <a:r>
              <a:rPr kumimoji="1" lang="zh-CN" altLang="en-US"/>
              <a:t>传递</a:t>
            </a:r>
            <a:r>
              <a:rPr kumimoji="1" lang="en-US" altLang="zh-CN"/>
              <a:t>Binder</a:t>
            </a:r>
            <a:r>
              <a:rPr kumimoji="1" lang="zh-CN" altLang="en-US"/>
              <a:t>。</a:t>
            </a: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/>
              <a:t>那我们再想想，我们怎么获得</a:t>
            </a:r>
            <a:r>
              <a:rPr kumimoji="1" lang="en-US" altLang="zh-CN"/>
              <a:t>ServiceManager</a:t>
            </a:r>
            <a:r>
              <a:rPr kumimoji="1" lang="zh-CN" altLang="en-US"/>
              <a:t>的</a:t>
            </a:r>
            <a:r>
              <a:rPr kumimoji="1" lang="en-US" altLang="zh-CN"/>
              <a:t>binder</a:t>
            </a:r>
            <a:r>
              <a:rPr kumimoji="1" lang="zh-CN" altLang="en-US"/>
              <a:t>呢？首先我们是不能通过</a:t>
            </a:r>
            <a:r>
              <a:rPr kumimoji="1" lang="en-US" altLang="zh-CN"/>
              <a:t>bindService</a:t>
            </a:r>
            <a:r>
              <a:rPr kumimoji="1" lang="zh-CN" altLang="en-US"/>
              <a:t>绑定到系统服务的，因为系统服务跟我们应用层的</a:t>
            </a:r>
            <a:r>
              <a:rPr kumimoji="1" lang="en-US" altLang="zh-CN"/>
              <a:t>Service</a:t>
            </a:r>
            <a:r>
              <a:rPr kumimoji="1" lang="zh-CN" altLang="en-US"/>
              <a:t>组件可是两码事，是不能通过</a:t>
            </a:r>
            <a:r>
              <a:rPr kumimoji="1" lang="en-US" altLang="zh-CN"/>
              <a:t>bindService</a:t>
            </a:r>
            <a:r>
              <a:rPr kumimoji="1" lang="zh-CN" altLang="en-US"/>
              <a:t>访问的。</a:t>
            </a: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/>
              <a:t>第二个通过</a:t>
            </a:r>
            <a:r>
              <a:rPr kumimoji="1" lang="en-US" altLang="zh-CN"/>
              <a:t>parcelable</a:t>
            </a:r>
            <a:r>
              <a:rPr kumimoji="1" lang="zh-CN" altLang="en-US"/>
              <a:t>传输，这个也不靠谱，</a:t>
            </a:r>
            <a:r>
              <a:rPr kumimoji="1" lang="en-US" altLang="zh-CN"/>
              <a:t>Parcel</a:t>
            </a:r>
            <a:r>
              <a:rPr kumimoji="1" lang="zh-CN" altLang="en-US"/>
              <a:t>从哪来，谁传给我们呢？</a:t>
            </a: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/>
              <a:t>第三个就更不靠谱了，我们得先有一个</a:t>
            </a:r>
            <a:r>
              <a:rPr kumimoji="1" lang="en-US" altLang="zh-CN"/>
              <a:t>binder</a:t>
            </a:r>
            <a:r>
              <a:rPr kumimoji="1" lang="zh-CN" altLang="en-US"/>
              <a:t>作为前提才行吧。</a:t>
            </a: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/>
              <a:t>既然常规的获取</a:t>
            </a:r>
            <a:r>
              <a:rPr kumimoji="1" lang="en-US" altLang="zh-CN"/>
              <a:t>binder</a:t>
            </a:r>
            <a:r>
              <a:rPr kumimoji="1" lang="zh-CN" altLang="en-US"/>
              <a:t>的方式行不通，看来</a:t>
            </a:r>
            <a:r>
              <a:rPr kumimoji="1" lang="en-US" altLang="zh-CN"/>
              <a:t>serviceManager</a:t>
            </a:r>
            <a:r>
              <a:rPr kumimoji="1" lang="zh-CN" altLang="en-US"/>
              <a:t>是另辟蹊径了。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8388D-62ED-B243-8030-8520A7A033EB}" type="slidenum">
              <a:rPr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57926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我们看看</a:t>
            </a:r>
            <a:r>
              <a:rPr kumimoji="1" lang="en-US" altLang="zh-CN"/>
              <a:t>ServiceManager</a:t>
            </a:r>
            <a:r>
              <a:rPr kumimoji="1" lang="zh-CN" altLang="en-US"/>
              <a:t>的</a:t>
            </a:r>
            <a:r>
              <a:rPr kumimoji="1" lang="en-US" altLang="zh-CN"/>
              <a:t>binder</a:t>
            </a:r>
            <a:r>
              <a:rPr kumimoji="1" lang="zh-CN" altLang="en-US"/>
              <a:t>是怎么拿到的？</a:t>
            </a:r>
            <a:endParaRPr kumimoji="1" lang="en-US" altLang="zh-CN"/>
          </a:p>
          <a:p>
            <a:r>
              <a:rPr kumimoji="1" lang="zh-CN" altLang="en-US"/>
              <a:t>看这段代码，</a:t>
            </a:r>
            <a:r>
              <a:rPr kumimoji="1" lang="en-US" altLang="zh-CN"/>
              <a:t>ServiceManager</a:t>
            </a:r>
            <a:r>
              <a:rPr kumimoji="1" lang="zh-CN" altLang="en-US"/>
              <a:t>的</a:t>
            </a:r>
            <a:r>
              <a:rPr kumimoji="1" lang="en-US" altLang="zh-CN"/>
              <a:t>binder</a:t>
            </a:r>
            <a:r>
              <a:rPr kumimoji="1" lang="zh-CN" altLang="en-US"/>
              <a:t>是通过</a:t>
            </a:r>
            <a:r>
              <a:rPr kumimoji="1" lang="en-US" altLang="zh-CN"/>
              <a:t>BinderInternal</a:t>
            </a:r>
            <a:r>
              <a:rPr kumimoji="1" lang="zh-CN" altLang="en-US"/>
              <a:t>的</a:t>
            </a:r>
            <a:r>
              <a:rPr kumimoji="1" lang="en-US" altLang="zh-CN"/>
              <a:t>getContextObject</a:t>
            </a:r>
            <a:r>
              <a:rPr kumimoji="1" lang="zh-CN" altLang="en-US"/>
              <a:t>拿到的，这个很新鲜，为了拿到</a:t>
            </a:r>
            <a:r>
              <a:rPr kumimoji="1" lang="en-US" altLang="zh-CN"/>
              <a:t>binder</a:t>
            </a:r>
            <a:r>
              <a:rPr kumimoji="1" lang="zh-CN" altLang="en-US"/>
              <a:t>，还专门提供了特殊通道。</a:t>
            </a:r>
            <a:endParaRPr kumimoji="1" lang="en-US" altLang="zh-CN"/>
          </a:p>
          <a:p>
            <a:r>
              <a:rPr kumimoji="1" lang="zh-CN" altLang="en-US"/>
              <a:t>我们就来研究一下，这个特殊通道是怎么回事。</a:t>
            </a:r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8388D-62ED-B243-8030-8520A7A033EB}" type="slidenum">
              <a:rPr lang="en-US" altLang="zh-CN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2189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这个</a:t>
            </a:r>
            <a:r>
              <a:rPr lang="en-US" altLang="zh-CN" sz="900" b="1">
                <a:solidFill>
                  <a:srgbClr val="C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getContextObject</a:t>
            </a:r>
            <a:r>
              <a:rPr lang="zh-CN" altLang="en-US" sz="900" b="1">
                <a:solidFill>
                  <a:srgbClr val="C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的</a:t>
            </a:r>
            <a:r>
              <a:rPr kumimoji="1" lang="zh-CN" altLang="en-US"/>
              <a:t>实现是在</a:t>
            </a:r>
            <a:r>
              <a:rPr kumimoji="1" lang="en-US" altLang="zh-CN"/>
              <a:t>native</a:t>
            </a:r>
            <a:r>
              <a:rPr kumimoji="1" lang="zh-CN" altLang="en-US"/>
              <a:t>层，先调用</a:t>
            </a:r>
            <a:r>
              <a:rPr kumimoji="1" lang="en-US" altLang="zh-CN"/>
              <a:t>ProcessState</a:t>
            </a:r>
            <a:r>
              <a:rPr kumimoji="1" lang="zh-CN" altLang="en-US"/>
              <a:t>的</a:t>
            </a:r>
            <a:r>
              <a:rPr kumimoji="1" lang="en-US" altLang="zh-CN"/>
              <a:t>getContextObject</a:t>
            </a:r>
            <a:r>
              <a:rPr kumimoji="1" lang="zh-CN" altLang="en-US"/>
              <a:t>拿到</a:t>
            </a:r>
            <a:r>
              <a:rPr kumimoji="1" lang="en-US" altLang="zh-CN"/>
              <a:t>native</a:t>
            </a:r>
            <a:r>
              <a:rPr kumimoji="1" lang="zh-CN" altLang="en-US"/>
              <a:t>层的</a:t>
            </a:r>
            <a:r>
              <a:rPr kumimoji="1" lang="en-US" altLang="zh-CN"/>
              <a:t>binder</a:t>
            </a:r>
            <a:r>
              <a:rPr kumimoji="1" lang="zh-CN" altLang="en-US"/>
              <a:t>对象，再封装一个</a:t>
            </a:r>
            <a:r>
              <a:rPr kumimoji="1" lang="en-US" altLang="zh-CN"/>
              <a:t>java</a:t>
            </a:r>
            <a:r>
              <a:rPr kumimoji="1" lang="zh-CN" altLang="en-US"/>
              <a:t>层的</a:t>
            </a:r>
            <a:r>
              <a:rPr kumimoji="1" lang="en-US" altLang="zh-CN"/>
              <a:t>binder</a:t>
            </a:r>
            <a:r>
              <a:rPr kumimoji="1" lang="zh-CN" altLang="en-US"/>
              <a:t>对象返回。</a:t>
            </a:r>
            <a:endParaRPr kumimoji="1" lang="en-US" altLang="zh-CN"/>
          </a:p>
          <a:p>
            <a:r>
              <a:rPr kumimoji="1" lang="zh-CN" altLang="en-US"/>
              <a:t>这个</a:t>
            </a:r>
            <a:r>
              <a:rPr kumimoji="1" lang="en-US" altLang="zh-CN"/>
              <a:t>native</a:t>
            </a:r>
            <a:r>
              <a:rPr kumimoji="1" lang="zh-CN" altLang="en-US"/>
              <a:t>层</a:t>
            </a:r>
            <a:r>
              <a:rPr kumimoji="1" lang="en-US" altLang="zh-CN"/>
              <a:t>binder</a:t>
            </a:r>
            <a:r>
              <a:rPr kumimoji="1" lang="zh-CN" altLang="en-US"/>
              <a:t>对象怎么拿到的呢？是通过</a:t>
            </a:r>
            <a:r>
              <a:rPr lang="en-US" altLang="zh-CN" sz="9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getStrongProxyForHandle</a:t>
            </a:r>
            <a:r>
              <a:rPr lang="zh-CN" altLang="en-US" sz="9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，传入的</a:t>
            </a:r>
            <a:r>
              <a:rPr lang="en-US" altLang="zh-CN" sz="9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zh-CN" altLang="en-US" sz="9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就是</a:t>
            </a:r>
            <a:r>
              <a:rPr lang="en-US" altLang="zh-CN" sz="9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binder</a:t>
            </a:r>
            <a:r>
              <a:rPr lang="zh-CN" altLang="en-US" sz="9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sz="9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handle</a:t>
            </a:r>
            <a:r>
              <a:rPr lang="zh-CN" altLang="en-US" sz="9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值。</a:t>
            </a:r>
            <a:endParaRPr lang="en-US" altLang="zh-CN" sz="90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9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这个</a:t>
            </a:r>
            <a:r>
              <a:rPr kumimoji="1" lang="en-US" altLang="zh-CN" sz="9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Handle</a:t>
            </a:r>
            <a:r>
              <a:rPr kumimoji="1" lang="zh-CN" altLang="en-US" sz="9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值是什么意思呢？</a:t>
            </a:r>
            <a:endParaRPr kumimoji="1" lang="en-US" altLang="zh-CN" sz="90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4A578-BEC8-5144-B06B-665E0A96D8D9}" type="slidenum">
              <a:rPr lang="en-US" altLang="zh-CN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01275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要说清楚这个问题，我们得先从</a:t>
            </a:r>
            <a:r>
              <a:rPr kumimoji="1" lang="en-US" altLang="zh-CN"/>
              <a:t>binder</a:t>
            </a:r>
            <a:r>
              <a:rPr kumimoji="1" lang="zh-CN" altLang="en-US"/>
              <a:t>的通信架构说起，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我们平时应用层涉及到跨进程调用的，都先用</a:t>
            </a:r>
            <a:r>
              <a:rPr kumimoji="1" lang="en-US" altLang="zh-CN"/>
              <a:t>AIDL</a:t>
            </a:r>
            <a:r>
              <a:rPr kumimoji="1" lang="zh-CN" altLang="en-US"/>
              <a:t>定义一个业务接口，然后编译的时候生成对应的</a:t>
            </a:r>
            <a:r>
              <a:rPr kumimoji="1" lang="en-US" altLang="zh-CN"/>
              <a:t>Java</a:t>
            </a:r>
            <a:r>
              <a:rPr kumimoji="1" lang="zh-CN" altLang="en-US"/>
              <a:t>类，这个</a:t>
            </a:r>
            <a:r>
              <a:rPr kumimoji="1" lang="en-US" altLang="zh-CN"/>
              <a:t>Java</a:t>
            </a:r>
            <a:r>
              <a:rPr kumimoji="1" lang="zh-CN" altLang="en-US"/>
              <a:t>类分两端，实体端叫</a:t>
            </a:r>
            <a:r>
              <a:rPr kumimoji="1" lang="en-US" altLang="zh-CN"/>
              <a:t>Stub</a:t>
            </a:r>
            <a:r>
              <a:rPr kumimoji="1" lang="zh-CN" altLang="en-US"/>
              <a:t>类，代理端叫</a:t>
            </a:r>
            <a:r>
              <a:rPr kumimoji="1" lang="en-US" altLang="zh-CN"/>
              <a:t>Proxy</a:t>
            </a:r>
            <a:r>
              <a:rPr kumimoji="1" lang="zh-CN" altLang="en-US"/>
              <a:t>类，这两端都实现了我们定义的业务接口。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当我们进行</a:t>
            </a:r>
            <a:r>
              <a:rPr kumimoji="1" lang="en-US" altLang="zh-CN"/>
              <a:t>Proxy</a:t>
            </a:r>
            <a:r>
              <a:rPr kumimoji="1" lang="zh-CN" altLang="en-US"/>
              <a:t>端的</a:t>
            </a:r>
            <a:r>
              <a:rPr kumimoji="1" lang="en-US" altLang="zh-CN"/>
              <a:t>IPC</a:t>
            </a:r>
            <a:r>
              <a:rPr kumimoji="1" lang="zh-CN" altLang="en-US"/>
              <a:t>调用时，其实是给请求丢给了</a:t>
            </a:r>
            <a:r>
              <a:rPr kumimoji="1" lang="en-US" altLang="zh-CN"/>
              <a:t>BinderProxy</a:t>
            </a:r>
            <a:r>
              <a:rPr kumimoji="1" lang="zh-CN" altLang="en-US"/>
              <a:t>，我们可以看成是</a:t>
            </a:r>
            <a:r>
              <a:rPr kumimoji="1" lang="en-US" altLang="zh-CN"/>
              <a:t>Binder</a:t>
            </a:r>
            <a:r>
              <a:rPr kumimoji="1" lang="zh-CN" altLang="en-US"/>
              <a:t>在</a:t>
            </a:r>
            <a:r>
              <a:rPr kumimoji="1" lang="en-US" altLang="zh-CN"/>
              <a:t>Framework</a:t>
            </a:r>
            <a:r>
              <a:rPr kumimoji="1" lang="zh-CN" altLang="en-US"/>
              <a:t>里的</a:t>
            </a:r>
            <a:r>
              <a:rPr kumimoji="1" lang="en-US" altLang="zh-CN"/>
              <a:t>Java</a:t>
            </a:r>
            <a:r>
              <a:rPr kumimoji="1" lang="zh-CN" altLang="en-US"/>
              <a:t>层，这一层的</a:t>
            </a:r>
            <a:r>
              <a:rPr kumimoji="1" lang="en-US" altLang="zh-CN"/>
              <a:t>binder</a:t>
            </a:r>
            <a:r>
              <a:rPr kumimoji="1" lang="zh-CN" altLang="en-US"/>
              <a:t>实体端对应的类就是</a:t>
            </a:r>
            <a:r>
              <a:rPr kumimoji="1" lang="en-US" altLang="zh-CN"/>
              <a:t>Binder</a:t>
            </a:r>
            <a:r>
              <a:rPr kumimoji="1" lang="zh-CN" altLang="en-US"/>
              <a:t>类。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请求继续往下走，又丢到了</a:t>
            </a:r>
            <a:r>
              <a:rPr kumimoji="1" lang="en-US" altLang="zh-CN"/>
              <a:t>binder</a:t>
            </a:r>
            <a:r>
              <a:rPr kumimoji="1" lang="zh-CN" altLang="en-US"/>
              <a:t>在</a:t>
            </a:r>
            <a:r>
              <a:rPr kumimoji="1" lang="en-US" altLang="zh-CN"/>
              <a:t>framework</a:t>
            </a:r>
            <a:r>
              <a:rPr kumimoji="1" lang="zh-CN" altLang="en-US"/>
              <a:t>里的</a:t>
            </a:r>
            <a:r>
              <a:rPr kumimoji="1" lang="en-US" altLang="zh-CN"/>
              <a:t>native</a:t>
            </a:r>
            <a:r>
              <a:rPr kumimoji="1" lang="zh-CN" altLang="en-US"/>
              <a:t>层，这一层</a:t>
            </a:r>
            <a:r>
              <a:rPr kumimoji="1" lang="en-US" altLang="zh-CN"/>
              <a:t>binder</a:t>
            </a:r>
            <a:r>
              <a:rPr kumimoji="1" lang="zh-CN" altLang="en-US"/>
              <a:t>同样分代理端和实体端，代理端是</a:t>
            </a:r>
            <a:r>
              <a:rPr kumimoji="1" lang="en-US" altLang="zh-CN"/>
              <a:t>BpBinder</a:t>
            </a:r>
            <a:r>
              <a:rPr kumimoji="1" lang="zh-CN" altLang="en-US"/>
              <a:t>，实体端是</a:t>
            </a:r>
            <a:r>
              <a:rPr kumimoji="1" lang="en-US" altLang="zh-CN"/>
              <a:t>Bbinder</a:t>
            </a:r>
            <a:r>
              <a:rPr kumimoji="1" lang="zh-CN" altLang="en-US"/>
              <a:t>。要注意一下，这个</a:t>
            </a:r>
            <a:r>
              <a:rPr kumimoji="1" lang="en-US" altLang="zh-CN"/>
              <a:t>Java</a:t>
            </a:r>
            <a:r>
              <a:rPr kumimoji="1" lang="zh-CN" altLang="en-US"/>
              <a:t>端的</a:t>
            </a:r>
            <a:r>
              <a:rPr kumimoji="1" lang="en-US" altLang="zh-CN"/>
              <a:t>binder</a:t>
            </a:r>
            <a:r>
              <a:rPr kumimoji="1" lang="zh-CN" altLang="en-US"/>
              <a:t>和</a:t>
            </a:r>
            <a:r>
              <a:rPr kumimoji="1" lang="en-US" altLang="zh-CN"/>
              <a:t>Native</a:t>
            </a:r>
            <a:r>
              <a:rPr kumimoji="1" lang="zh-CN" altLang="en-US"/>
              <a:t>端的</a:t>
            </a:r>
            <a:r>
              <a:rPr kumimoji="1" lang="en-US" altLang="zh-CN"/>
              <a:t>Binder</a:t>
            </a:r>
            <a:r>
              <a:rPr kumimoji="1" lang="zh-CN" altLang="en-US"/>
              <a:t>是互相绑定的，</a:t>
            </a:r>
            <a:endParaRPr kumimoji="1" lang="en-US" altLang="zh-CN"/>
          </a:p>
          <a:p>
            <a:r>
              <a:rPr kumimoji="1" lang="zh-CN" altLang="en-US"/>
              <a:t>很多系统服务都是这个套路，从下到上一层层封装，</a:t>
            </a:r>
            <a:r>
              <a:rPr kumimoji="1" lang="en-US" altLang="zh-CN"/>
              <a:t>java</a:t>
            </a:r>
            <a:r>
              <a:rPr kumimoji="1" lang="zh-CN" altLang="en-US"/>
              <a:t>层和</a:t>
            </a:r>
            <a:r>
              <a:rPr kumimoji="1" lang="en-US" altLang="zh-CN"/>
              <a:t>native</a:t>
            </a:r>
            <a:r>
              <a:rPr kumimoji="1" lang="zh-CN" altLang="en-US"/>
              <a:t>层对象互相绑定。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请求继续往下走，</a:t>
            </a:r>
            <a:r>
              <a:rPr kumimoji="1" lang="en-US" altLang="zh-CN"/>
              <a:t>BpBinder</a:t>
            </a:r>
            <a:r>
              <a:rPr kumimoji="1" lang="zh-CN" altLang="en-US"/>
              <a:t>通过</a:t>
            </a:r>
            <a:r>
              <a:rPr kumimoji="1" lang="en-US" altLang="zh-CN"/>
              <a:t>transact</a:t>
            </a:r>
            <a:r>
              <a:rPr kumimoji="1" lang="zh-CN" altLang="en-US"/>
              <a:t>投递请求，投递的时候要带上的一个重要参数就是</a:t>
            </a:r>
            <a:r>
              <a:rPr kumimoji="1" lang="en-US" altLang="zh-CN"/>
              <a:t>binder</a:t>
            </a:r>
            <a:r>
              <a:rPr kumimoji="1" lang="zh-CN" altLang="en-US"/>
              <a:t>的</a:t>
            </a:r>
            <a:r>
              <a:rPr kumimoji="1" lang="en-US" altLang="zh-CN"/>
              <a:t>handle</a:t>
            </a:r>
            <a:r>
              <a:rPr kumimoji="1" lang="zh-CN" altLang="en-US"/>
              <a:t>值。这个</a:t>
            </a:r>
            <a:r>
              <a:rPr kumimoji="1" lang="en-US" altLang="zh-CN"/>
              <a:t>handle</a:t>
            </a:r>
            <a:r>
              <a:rPr kumimoji="1" lang="zh-CN" altLang="en-US"/>
              <a:t>是整个从上到下这些</a:t>
            </a:r>
            <a:r>
              <a:rPr kumimoji="1" lang="en-US" altLang="zh-CN"/>
              <a:t>binder</a:t>
            </a:r>
            <a:r>
              <a:rPr kumimoji="1" lang="zh-CN" altLang="en-US"/>
              <a:t>对象的主线。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这个</a:t>
            </a:r>
            <a:r>
              <a:rPr kumimoji="1" lang="en-US" altLang="zh-CN"/>
              <a:t>handle</a:t>
            </a:r>
            <a:r>
              <a:rPr kumimoji="1" lang="zh-CN" altLang="en-US"/>
              <a:t>是哪来的呢？</a:t>
            </a:r>
            <a:r>
              <a:rPr kumimoji="1" lang="en-US" altLang="zh-CN"/>
              <a:t>Binder</a:t>
            </a:r>
            <a:r>
              <a:rPr kumimoji="1" lang="zh-CN" altLang="en-US"/>
              <a:t>驱动在传递</a:t>
            </a:r>
            <a:r>
              <a:rPr kumimoji="1" lang="en-US" altLang="zh-CN"/>
              <a:t>binder</a:t>
            </a:r>
            <a:r>
              <a:rPr kumimoji="1" lang="zh-CN" altLang="en-US"/>
              <a:t>的时候，会为这个</a:t>
            </a:r>
            <a:r>
              <a:rPr kumimoji="1" lang="en-US" altLang="zh-CN"/>
              <a:t>binder</a:t>
            </a:r>
            <a:r>
              <a:rPr kumimoji="1" lang="zh-CN" altLang="en-US"/>
              <a:t>实体生成一个</a:t>
            </a:r>
            <a:r>
              <a:rPr kumimoji="1" lang="en-US" altLang="zh-CN"/>
              <a:t>binder</a:t>
            </a:r>
            <a:r>
              <a:rPr kumimoji="1" lang="zh-CN" altLang="en-US"/>
              <a:t>引用，每个进程会维护一个</a:t>
            </a:r>
            <a:r>
              <a:rPr kumimoji="1" lang="en-US" altLang="zh-CN"/>
              <a:t>binder</a:t>
            </a:r>
            <a:r>
              <a:rPr kumimoji="1" lang="zh-CN" altLang="en-US"/>
              <a:t>引用的表，所以给新生成的</a:t>
            </a:r>
            <a:r>
              <a:rPr kumimoji="1" lang="en-US" altLang="zh-CN"/>
              <a:t>binder</a:t>
            </a:r>
            <a:r>
              <a:rPr kumimoji="1" lang="zh-CN" altLang="en-US"/>
              <a:t>引用注册到这张表里的时候，就会返回一个</a:t>
            </a:r>
            <a:r>
              <a:rPr kumimoji="1" lang="en-US" altLang="zh-CN"/>
              <a:t>Handle</a:t>
            </a:r>
            <a:r>
              <a:rPr kumimoji="1" lang="zh-CN" altLang="en-US"/>
              <a:t>值，然后给这个</a:t>
            </a:r>
            <a:r>
              <a:rPr kumimoji="1" lang="en-US" altLang="zh-CN"/>
              <a:t>handle</a:t>
            </a:r>
            <a:r>
              <a:rPr kumimoji="1" lang="zh-CN" altLang="en-US"/>
              <a:t>值封装了一层层的</a:t>
            </a:r>
            <a:r>
              <a:rPr kumimoji="1" lang="en-US" altLang="zh-CN"/>
              <a:t>Binder</a:t>
            </a:r>
            <a:r>
              <a:rPr kumimoji="1" lang="zh-CN" altLang="en-US"/>
              <a:t>对象传递到应用层。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Binder</a:t>
            </a:r>
            <a:r>
              <a:rPr kumimoji="1" lang="zh-CN" altLang="en-US"/>
              <a:t>引用的数据结构没必要暴露给上层，只用传递这个</a:t>
            </a:r>
            <a:r>
              <a:rPr kumimoji="1" lang="en-US" altLang="zh-CN"/>
              <a:t>binder</a:t>
            </a:r>
            <a:r>
              <a:rPr kumimoji="1" lang="zh-CN" altLang="en-US"/>
              <a:t>的</a:t>
            </a:r>
            <a:r>
              <a:rPr kumimoji="1" lang="en-US" altLang="zh-CN"/>
              <a:t>handle</a:t>
            </a:r>
            <a:r>
              <a:rPr kumimoji="1" lang="zh-CN" altLang="en-US"/>
              <a:t>值就行了，反正根据</a:t>
            </a:r>
            <a:r>
              <a:rPr kumimoji="1" lang="en-US" altLang="zh-CN"/>
              <a:t>handle</a:t>
            </a:r>
            <a:r>
              <a:rPr kumimoji="1" lang="zh-CN" altLang="en-US"/>
              <a:t>就能查到</a:t>
            </a:r>
            <a:r>
              <a:rPr kumimoji="1" lang="en-US" altLang="zh-CN"/>
              <a:t>binder</a:t>
            </a:r>
            <a:r>
              <a:rPr kumimoji="1" lang="zh-CN" altLang="en-US"/>
              <a:t>引用。而</a:t>
            </a:r>
            <a:r>
              <a:rPr kumimoji="1" lang="en-US" altLang="zh-CN"/>
              <a:t>ServiceManager</a:t>
            </a:r>
            <a:r>
              <a:rPr kumimoji="1" lang="zh-CN" altLang="en-US"/>
              <a:t>的</a:t>
            </a:r>
            <a:r>
              <a:rPr kumimoji="1" lang="en-US" altLang="zh-CN"/>
              <a:t>handle</a:t>
            </a:r>
            <a:r>
              <a:rPr kumimoji="1" lang="zh-CN" altLang="en-US"/>
              <a:t>非常特殊，就是</a:t>
            </a:r>
            <a:r>
              <a:rPr kumimoji="1" lang="en-US" altLang="zh-CN"/>
              <a:t>0</a:t>
            </a:r>
            <a:r>
              <a:rPr kumimoji="1" lang="zh-CN" altLang="en-US"/>
              <a:t>，也就是说对任何进程来说，你到</a:t>
            </a:r>
            <a:r>
              <a:rPr kumimoji="1" lang="en-US" altLang="zh-CN"/>
              <a:t>binder</a:t>
            </a:r>
            <a:r>
              <a:rPr kumimoji="1" lang="zh-CN" altLang="en-US"/>
              <a:t>驱动查</a:t>
            </a:r>
            <a:r>
              <a:rPr kumimoji="1" lang="en-US" altLang="zh-CN"/>
              <a:t>handle</a:t>
            </a:r>
            <a:r>
              <a:rPr kumimoji="1" lang="zh-CN" altLang="en-US"/>
              <a:t>为</a:t>
            </a:r>
            <a:r>
              <a:rPr kumimoji="1" lang="en-US" altLang="zh-CN"/>
              <a:t>0</a:t>
            </a:r>
            <a:r>
              <a:rPr kumimoji="1" lang="zh-CN" altLang="en-US"/>
              <a:t>的</a:t>
            </a:r>
            <a:r>
              <a:rPr kumimoji="1" lang="en-US" altLang="zh-CN"/>
              <a:t>binder</a:t>
            </a:r>
            <a:r>
              <a:rPr kumimoji="1" lang="zh-CN" altLang="en-US"/>
              <a:t>引用，</a:t>
            </a:r>
            <a:r>
              <a:rPr kumimoji="1" lang="en-US" altLang="zh-CN"/>
              <a:t>binder</a:t>
            </a:r>
            <a:r>
              <a:rPr kumimoji="1" lang="zh-CN" altLang="en-US"/>
              <a:t>驱动都会给你返回</a:t>
            </a:r>
            <a:r>
              <a:rPr kumimoji="1" lang="en-US" altLang="zh-CN"/>
              <a:t>ServiceManager</a:t>
            </a:r>
            <a:r>
              <a:rPr kumimoji="1" lang="zh-CN" altLang="en-US"/>
              <a:t>的</a:t>
            </a:r>
            <a:r>
              <a:rPr kumimoji="1" lang="en-US" altLang="zh-CN"/>
              <a:t>binder</a:t>
            </a:r>
            <a:r>
              <a:rPr kumimoji="1" lang="zh-CN" altLang="en-US"/>
              <a:t>引用，然后再一层层封装到</a:t>
            </a:r>
            <a:r>
              <a:rPr kumimoji="1" lang="en-US" altLang="zh-CN"/>
              <a:t>Java</a:t>
            </a:r>
            <a:r>
              <a:rPr kumimoji="1" lang="zh-CN" altLang="en-US"/>
              <a:t>层的接口方便我们调用。</a:t>
            </a:r>
            <a:endParaRPr kumimoji="1" lang="en-US" altLang="zh-CN"/>
          </a:p>
          <a:p>
            <a:endParaRPr kumimoji="1" lang="en-US" altLang="zh-CN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根据</a:t>
            </a:r>
            <a:r>
              <a:rPr kumimoji="1" lang="en-US" altLang="zh-CN"/>
              <a:t>0</a:t>
            </a:r>
            <a:r>
              <a:rPr kumimoji="1" lang="zh-CN" altLang="en-US"/>
              <a:t>号</a:t>
            </a:r>
            <a:r>
              <a:rPr kumimoji="1" lang="en-US" altLang="zh-CN"/>
              <a:t>handle</a:t>
            </a:r>
            <a:r>
              <a:rPr kumimoji="1" lang="zh-CN" altLang="en-US"/>
              <a:t>值创建的</a:t>
            </a:r>
            <a:r>
              <a:rPr kumimoji="1" lang="en-US" altLang="zh-CN"/>
              <a:t>binder</a:t>
            </a:r>
            <a:r>
              <a:rPr kumimoji="1" lang="zh-CN" altLang="en-US"/>
              <a:t>对象去进行</a:t>
            </a:r>
            <a:r>
              <a:rPr kumimoji="1" lang="en-US" altLang="zh-CN"/>
              <a:t>ipc</a:t>
            </a:r>
            <a:r>
              <a:rPr kumimoji="1" lang="zh-CN" altLang="en-US"/>
              <a:t>调用的话，这个请求都会被</a:t>
            </a:r>
            <a:r>
              <a:rPr kumimoji="1" lang="en-US" altLang="zh-CN"/>
              <a:t>binder</a:t>
            </a:r>
            <a:r>
              <a:rPr kumimoji="1" lang="zh-CN" altLang="en-US"/>
              <a:t>驱动转发到</a:t>
            </a:r>
            <a:r>
              <a:rPr kumimoji="1" lang="en-US" altLang="zh-CN"/>
              <a:t>serviceManager</a:t>
            </a:r>
            <a:r>
              <a:rPr kumimoji="1" lang="zh-CN" altLang="en-US"/>
              <a:t>了。</a:t>
            </a:r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8388D-62ED-B243-8030-8520A7A033EB}" type="slidenum">
              <a:rPr lang="en-US" altLang="zh-CN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53544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/>
              <a:t>好了，我们已经知道对每个进程来说，</a:t>
            </a:r>
            <a:r>
              <a:rPr kumimoji="1" lang="en-US" altLang="zh-CN"/>
              <a:t>handle</a:t>
            </a:r>
            <a:r>
              <a:rPr kumimoji="1" lang="zh-CN" altLang="en-US"/>
              <a:t>值为</a:t>
            </a:r>
            <a:r>
              <a:rPr kumimoji="1" lang="en-US" altLang="zh-CN"/>
              <a:t>0</a:t>
            </a:r>
            <a:r>
              <a:rPr kumimoji="1" lang="zh-CN" altLang="en-US"/>
              <a:t>对应的</a:t>
            </a:r>
            <a:r>
              <a:rPr kumimoji="1" lang="en-US" altLang="zh-CN"/>
              <a:t>binder</a:t>
            </a:r>
            <a:r>
              <a:rPr kumimoji="1" lang="zh-CN" altLang="en-US"/>
              <a:t>引用就是</a:t>
            </a:r>
            <a:r>
              <a:rPr kumimoji="1" lang="en-US" altLang="zh-CN"/>
              <a:t>ServiceManager</a:t>
            </a:r>
            <a:r>
              <a:rPr kumimoji="1" lang="zh-CN" altLang="en-US"/>
              <a:t>。那么前提是</a:t>
            </a:r>
            <a:r>
              <a:rPr kumimoji="1" lang="en-US" altLang="zh-CN"/>
              <a:t>ServiceManager</a:t>
            </a:r>
            <a:r>
              <a:rPr kumimoji="1" lang="zh-CN" altLang="en-US"/>
              <a:t>得提前给自己注册到</a:t>
            </a:r>
            <a:r>
              <a:rPr kumimoji="1" lang="en-US" altLang="zh-CN"/>
              <a:t>binder</a:t>
            </a:r>
            <a:r>
              <a:rPr kumimoji="1" lang="zh-CN" altLang="en-US"/>
              <a:t>驱动。</a:t>
            </a: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/>
              <a:t>不然就算别人用</a:t>
            </a:r>
            <a:r>
              <a:rPr kumimoji="1" lang="en-US" altLang="zh-CN"/>
              <a:t>0</a:t>
            </a:r>
            <a:r>
              <a:rPr kumimoji="1" lang="zh-CN" altLang="en-US"/>
              <a:t>号</a:t>
            </a:r>
            <a:r>
              <a:rPr kumimoji="1" lang="en-US" altLang="zh-CN"/>
              <a:t>handle</a:t>
            </a:r>
            <a:r>
              <a:rPr kumimoji="1" lang="zh-CN" altLang="en-US"/>
              <a:t>值的</a:t>
            </a:r>
            <a:r>
              <a:rPr kumimoji="1" lang="en-US" altLang="zh-CN"/>
              <a:t>binder</a:t>
            </a:r>
            <a:r>
              <a:rPr kumimoji="1" lang="zh-CN" altLang="en-US"/>
              <a:t>发送请求，</a:t>
            </a:r>
            <a:r>
              <a:rPr kumimoji="1" lang="en-US" altLang="zh-CN"/>
              <a:t>binder</a:t>
            </a:r>
            <a:r>
              <a:rPr kumimoji="1" lang="zh-CN" altLang="en-US"/>
              <a:t>驱动也不知道转发给谁来处理。</a:t>
            </a: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/>
              <a:t>所以</a:t>
            </a:r>
            <a:r>
              <a:rPr kumimoji="1" lang="en-US" altLang="zh-CN"/>
              <a:t>ServiceManager</a:t>
            </a:r>
            <a:r>
              <a:rPr kumimoji="1" lang="zh-CN" altLang="en-US"/>
              <a:t>启动的时候，要向</a:t>
            </a:r>
            <a:r>
              <a:rPr kumimoji="1" lang="en-US" altLang="zh-CN"/>
              <a:t>binder</a:t>
            </a:r>
            <a:r>
              <a:rPr kumimoji="1" lang="zh-CN" altLang="en-US"/>
              <a:t>驱动注册成为上下文管理者</a:t>
            </a:r>
            <a:r>
              <a:rPr kumimoji="1" lang="en-US" altLang="zh-CN"/>
              <a:t>,</a:t>
            </a:r>
            <a:r>
              <a:rPr kumimoji="1" lang="zh-CN" altLang="en-US"/>
              <a:t>通过这个</a:t>
            </a:r>
            <a:r>
              <a:rPr kumimoji="1" lang="en-US" altLang="zh-CN"/>
              <a:t>ioctl</a:t>
            </a:r>
            <a:r>
              <a:rPr kumimoji="1" lang="zh-CN" altLang="en-US"/>
              <a:t>的系统调用。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8388D-62ED-B243-8030-8520A7A033EB}" type="slidenum">
              <a:rPr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17248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/>
              <a:t>一切都完事了之后，就可以进入</a:t>
            </a:r>
            <a:r>
              <a:rPr kumimoji="1" lang="en-US" altLang="zh-CN"/>
              <a:t>binder</a:t>
            </a:r>
            <a:r>
              <a:rPr kumimoji="1" lang="zh-CN" altLang="en-US"/>
              <a:t> </a:t>
            </a:r>
            <a:r>
              <a:rPr kumimoji="1" lang="en-US" altLang="zh-CN"/>
              <a:t>loop</a:t>
            </a:r>
            <a:r>
              <a:rPr kumimoji="1" lang="zh-CN" altLang="en-US"/>
              <a:t>循环了</a:t>
            </a: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/>
              <a:t>在进入</a:t>
            </a:r>
            <a:r>
              <a:rPr kumimoji="1" lang="en-US" altLang="zh-CN"/>
              <a:t>loop</a:t>
            </a:r>
            <a:r>
              <a:rPr kumimoji="1" lang="zh-CN" altLang="en-US"/>
              <a:t>循环之前我们要保证已经注册过</a:t>
            </a:r>
            <a:r>
              <a:rPr kumimoji="1" lang="en-US" altLang="zh-CN"/>
              <a:t>binder</a:t>
            </a:r>
            <a:r>
              <a:rPr kumimoji="1" lang="zh-CN" altLang="en-US"/>
              <a:t>线程了，如果没注册的话赶紧注册，不论是进程的主线程还是另外开的个子线程，都能注册成</a:t>
            </a:r>
            <a:r>
              <a:rPr kumimoji="1" lang="en-US" altLang="zh-CN"/>
              <a:t>binder</a:t>
            </a:r>
            <a:r>
              <a:rPr kumimoji="1" lang="zh-CN" altLang="en-US"/>
              <a:t>线程的。在</a:t>
            </a:r>
            <a:r>
              <a:rPr kumimoji="1" lang="en-US" altLang="zh-CN"/>
              <a:t>ServiceManager</a:t>
            </a:r>
            <a:r>
              <a:rPr kumimoji="1" lang="zh-CN" altLang="en-US"/>
              <a:t>里面，是给主线程注册成</a:t>
            </a:r>
            <a:r>
              <a:rPr kumimoji="1" lang="en-US" altLang="zh-CN"/>
              <a:t>binder</a:t>
            </a:r>
            <a:r>
              <a:rPr kumimoji="1" lang="zh-CN" altLang="en-US"/>
              <a:t>线程了。</a:t>
            </a: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/>
              <a:t>这种</a:t>
            </a:r>
            <a:r>
              <a:rPr kumimoji="1" lang="en-US" altLang="zh-CN"/>
              <a:t>loop</a:t>
            </a:r>
            <a:r>
              <a:rPr kumimoji="1" lang="zh-CN" altLang="en-US"/>
              <a:t>模式我们已经见得太多了，之前</a:t>
            </a:r>
            <a:r>
              <a:rPr kumimoji="1" lang="en-US" altLang="zh-CN"/>
              <a:t>zygote</a:t>
            </a:r>
            <a:r>
              <a:rPr kumimoji="1" lang="zh-CN" altLang="en-US"/>
              <a:t>进入</a:t>
            </a:r>
            <a:r>
              <a:rPr kumimoji="1" lang="en-US" altLang="zh-CN"/>
              <a:t>loop</a:t>
            </a:r>
            <a:r>
              <a:rPr kumimoji="1" lang="zh-CN" altLang="en-US"/>
              <a:t>循环等</a:t>
            </a:r>
            <a:r>
              <a:rPr kumimoji="1" lang="en-US" altLang="zh-CN"/>
              <a:t>socket</a:t>
            </a:r>
            <a:r>
              <a:rPr kumimoji="1" lang="zh-CN" altLang="en-US"/>
              <a:t>消息。后来</a:t>
            </a:r>
            <a:r>
              <a:rPr kumimoji="1" lang="en-US" altLang="zh-CN"/>
              <a:t>systemserver</a:t>
            </a:r>
            <a:r>
              <a:rPr kumimoji="1" lang="zh-CN" altLang="en-US"/>
              <a:t>的主线程进入</a:t>
            </a:r>
            <a:r>
              <a:rPr kumimoji="1" lang="en-US" altLang="zh-CN"/>
              <a:t>loop</a:t>
            </a:r>
            <a:r>
              <a:rPr kumimoji="1" lang="zh-CN" altLang="en-US"/>
              <a:t>循环等</a:t>
            </a:r>
            <a:r>
              <a:rPr kumimoji="1" lang="en-US" altLang="zh-CN"/>
              <a:t>messageQueue</a:t>
            </a:r>
            <a:r>
              <a:rPr kumimoji="1" lang="zh-CN" altLang="en-US"/>
              <a:t>的消息。而</a:t>
            </a:r>
            <a:r>
              <a:rPr kumimoji="1" lang="en-US" altLang="zh-CN"/>
              <a:t>ServiceManager</a:t>
            </a:r>
            <a:r>
              <a:rPr kumimoji="1" lang="zh-CN" altLang="en-US"/>
              <a:t>是等</a:t>
            </a:r>
            <a:r>
              <a:rPr kumimoji="1" lang="en-US" altLang="zh-CN"/>
              <a:t>binder</a:t>
            </a:r>
            <a:r>
              <a:rPr kumimoji="1" lang="zh-CN" altLang="en-US"/>
              <a:t>的请求，它会让自己先进入阻塞状态，直到收到</a:t>
            </a:r>
            <a:r>
              <a:rPr kumimoji="1" lang="en-US" altLang="zh-CN"/>
              <a:t>binder</a:t>
            </a:r>
            <a:r>
              <a:rPr kumimoji="1" lang="zh-CN" altLang="en-US"/>
              <a:t>请求，随后线程就会被唤醒，然后处理这个请求，处理完之后发送</a:t>
            </a:r>
            <a:r>
              <a:rPr kumimoji="1" lang="en-US" altLang="zh-CN"/>
              <a:t>reply</a:t>
            </a:r>
            <a:r>
              <a:rPr kumimoji="1" lang="zh-CN" altLang="en-US"/>
              <a:t>。</a:t>
            </a: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/>
              <a:t>比如说添加系统服务，</a:t>
            </a:r>
            <a:r>
              <a:rPr kumimoji="1" lang="en-US" altLang="zh-CN"/>
              <a:t>addService</a:t>
            </a:r>
            <a:r>
              <a:rPr kumimoji="1" lang="zh-CN" altLang="en-US"/>
              <a:t>，传进来的是系统服务的</a:t>
            </a:r>
            <a:r>
              <a:rPr kumimoji="1" lang="en-US" altLang="zh-CN"/>
              <a:t>binder</a:t>
            </a:r>
            <a:r>
              <a:rPr kumimoji="1" lang="zh-CN" altLang="en-US"/>
              <a:t>句柄，返回一个</a:t>
            </a:r>
            <a:r>
              <a:rPr kumimoji="1" lang="en-US" altLang="zh-CN"/>
              <a:t>int</a:t>
            </a:r>
            <a:r>
              <a:rPr kumimoji="1" lang="zh-CN" altLang="en-US"/>
              <a:t>表示成功还是失败</a:t>
            </a: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/>
              <a:t>对于查询服务，传进来的是个服务名称，返回的是服务的</a:t>
            </a:r>
            <a:r>
              <a:rPr kumimoji="1" lang="en-US" altLang="zh-CN"/>
              <a:t>Binder</a:t>
            </a:r>
            <a:r>
              <a:rPr kumimoji="1" lang="zh-CN" altLang="en-US"/>
              <a:t>句柄</a:t>
            </a:r>
            <a:endParaRPr kumimoji="1" lang="en-US" altLang="zh-CN"/>
          </a:p>
          <a:p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8388D-62ED-B243-8030-8520A7A033EB}" type="slidenum">
              <a:rPr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01317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好了，原理我们讲得差不多了，我们再回到这个面试问题，你知道怎么添加一个系统服务吗？</a:t>
            </a:r>
            <a:endParaRPr kumimoji="1" lang="en-US" altLang="zh-CN"/>
          </a:p>
          <a:p>
            <a:r>
              <a:rPr kumimoji="1" lang="zh-CN" altLang="en-US"/>
              <a:t>这个问题要听清楚了，关键字是系统服务，不是应用服务。这两个区别要是搞不清楚的话，就太不应该了。</a:t>
            </a:r>
            <a:endParaRPr kumimoji="1" lang="en-US" altLang="zh-CN"/>
          </a:p>
          <a:p>
            <a:r>
              <a:rPr kumimoji="1" lang="zh-CN" altLang="en-US"/>
              <a:t>我们梳理一下思路，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首先是</a:t>
            </a:r>
            <a:r>
              <a:rPr kumimoji="1" lang="en-US" altLang="zh-CN"/>
              <a:t>why</a:t>
            </a:r>
            <a:r>
              <a:rPr kumimoji="1" lang="zh-CN" altLang="en-US"/>
              <a:t>的问题，添加一个系统服务的目的是什么？目的是给别人用的，搞清楚这一点很重要啊，添加系统服务不是拿来自娱自乐的，是要给别人用的。</a:t>
            </a:r>
            <a:endParaRPr kumimoji="1" lang="en-US" altLang="zh-CN"/>
          </a:p>
          <a:p>
            <a:r>
              <a:rPr kumimoji="1" lang="zh-CN" altLang="en-US"/>
              <a:t>接下来是</a:t>
            </a:r>
            <a:r>
              <a:rPr kumimoji="1" lang="en-US" altLang="zh-CN"/>
              <a:t>how</a:t>
            </a:r>
            <a:r>
              <a:rPr kumimoji="1" lang="zh-CN" altLang="en-US"/>
              <a:t>的问题，怎么样才能让别人用呢？一个是启用</a:t>
            </a:r>
            <a:r>
              <a:rPr kumimoji="1" lang="en-US" altLang="zh-CN"/>
              <a:t>binder</a:t>
            </a:r>
            <a:r>
              <a:rPr kumimoji="1" lang="zh-CN" altLang="en-US"/>
              <a:t>机制，这样就能</a:t>
            </a:r>
            <a:r>
              <a:rPr kumimoji="1" lang="en-US" altLang="zh-CN"/>
              <a:t>IPC</a:t>
            </a:r>
            <a:r>
              <a:rPr kumimoji="1" lang="zh-CN" altLang="en-US"/>
              <a:t>通信了，第二个呢是要注册开放出去，这样别人就能找到他了。</a:t>
            </a:r>
            <a:endParaRPr kumimoji="1" lang="en-US" altLang="zh-CN"/>
          </a:p>
          <a:p>
            <a:r>
              <a:rPr kumimoji="1" lang="zh-CN" altLang="en-US"/>
              <a:t>好了，回答了</a:t>
            </a:r>
            <a:r>
              <a:rPr kumimoji="1" lang="en-US" altLang="zh-CN"/>
              <a:t>how</a:t>
            </a:r>
            <a:r>
              <a:rPr kumimoji="1" lang="zh-CN" altLang="en-US"/>
              <a:t>的问题，我们再来看</a:t>
            </a:r>
            <a:r>
              <a:rPr kumimoji="1" lang="en-US" altLang="zh-CN"/>
              <a:t>what</a:t>
            </a:r>
            <a:r>
              <a:rPr kumimoji="1" lang="zh-CN" altLang="en-US"/>
              <a:t>的问题，具体有哪些事要干，时机是什么？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通过这三个方面，这个问题的思路就梳理好了，接下来我们看看回答的时候具体有哪些点？</a:t>
            </a:r>
            <a:endParaRPr kumimoji="1" lang="en-US" altLang="zh-CN"/>
          </a:p>
          <a:p>
            <a:endParaRPr kumimoji="1" lang="en-US" altLang="zh-CN"/>
          </a:p>
          <a:p>
            <a:endParaRPr kumimoji="1" lang="zh-CN" altLang="en-US"/>
          </a:p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C72C0A-B43B-1E4C-A542-3B82D3E2A870}" type="slidenum">
              <a:rPr lang="en-US" altLang="zh-CN"/>
              <a:t>19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我们来看一下，这道题它到底想考察什么呢？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最初级的要求就是了解如何使用系统服务，因为添加一个系统服务就是要给应用程序用的，有一点开发经验的同学应该都用过系统服务吧。</a:t>
            </a:r>
            <a:endParaRPr kumimoji="1" lang="en-US" altLang="zh-CN"/>
          </a:p>
          <a:p>
            <a:r>
              <a:rPr kumimoji="1" lang="zh-CN" altLang="en-US"/>
              <a:t>如果能在这个基础上进一步深入，了解系统服务调用的一些基本原理，就能达到中级的水平。这个一般有一定工作经验的同学，都或多或少会有所了解。</a:t>
            </a:r>
            <a:endParaRPr kumimoji="1" lang="en-US" altLang="zh-CN"/>
          </a:p>
          <a:p>
            <a:r>
              <a:rPr kumimoji="1" lang="zh-CN" altLang="en-US"/>
              <a:t>如果能再拔高一点，对系统服务的启动原理和工作原理非常熟悉的话，那就更好了，基本上就达到高级的水平了。</a:t>
            </a:r>
            <a:endParaRPr kumimoji="1" lang="en-US" altLang="zh-CN"/>
          </a:p>
          <a:p>
            <a:r>
              <a:rPr kumimoji="1" lang="zh-CN" altLang="en-US"/>
              <a:t>如果面试的时候你能给这些说得头头是道，那会让面试官觉得你的知识体系非常有深度啊，那这是一个录取的信号。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C72C0A-B43B-1E4C-A542-3B82D3E2A870}" type="slidenum">
              <a:rPr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首先回答添加服务的时机，也就是代码加到哪？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如果要运行到</a:t>
            </a:r>
            <a:r>
              <a:rPr kumimoji="1" lang="en-US" altLang="zh-CN"/>
              <a:t>systemServer</a:t>
            </a:r>
            <a:r>
              <a:rPr kumimoji="1" lang="zh-CN" altLang="en-US"/>
              <a:t>里，那就加到</a:t>
            </a:r>
            <a:r>
              <a:rPr kumimoji="1" lang="en-US" altLang="zh-CN"/>
              <a:t>systemServer</a:t>
            </a:r>
            <a:r>
              <a:rPr kumimoji="1" lang="zh-CN" altLang="en-US"/>
              <a:t>里启动服务的部分，</a:t>
            </a:r>
            <a:endParaRPr kumimoji="1" lang="en-US" altLang="zh-CN"/>
          </a:p>
          <a:p>
            <a:r>
              <a:rPr kumimoji="1" lang="zh-CN" altLang="en-US"/>
              <a:t>如果要单独一个进程的话，那就要去改启动配置，然后单独写一个服务程序，一个我们熟悉的</a:t>
            </a:r>
            <a:r>
              <a:rPr kumimoji="1" lang="en-US" altLang="zh-CN"/>
              <a:t>main</a:t>
            </a:r>
            <a:r>
              <a:rPr kumimoji="1" lang="zh-CN" altLang="en-US"/>
              <a:t>函数。</a:t>
            </a:r>
            <a:endParaRPr kumimoji="1" lang="en-US" altLang="zh-CN"/>
          </a:p>
          <a:p>
            <a:r>
              <a:rPr kumimoji="1" lang="zh-CN" altLang="en-US"/>
              <a:t>不过如果你不提这回事的话，那默认服务就是跑在</a:t>
            </a:r>
            <a:r>
              <a:rPr kumimoji="1" lang="en-US" altLang="zh-CN"/>
              <a:t>systemServer</a:t>
            </a:r>
            <a:r>
              <a:rPr kumimoji="1" lang="zh-CN" altLang="en-US"/>
              <a:t>里了。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如何添加服务呢？首先要启用</a:t>
            </a:r>
            <a:r>
              <a:rPr kumimoji="1" lang="en-US" altLang="zh-CN"/>
              <a:t>Binder</a:t>
            </a:r>
            <a:r>
              <a:rPr kumimoji="1" lang="zh-CN" altLang="en-US"/>
              <a:t>机制，这个如果是在</a:t>
            </a:r>
            <a:r>
              <a:rPr kumimoji="1" lang="en-US" altLang="zh-CN"/>
              <a:t>systemServer</a:t>
            </a:r>
            <a:r>
              <a:rPr kumimoji="1" lang="zh-CN" altLang="en-US"/>
              <a:t>里的话，就不用操心了。第二个呢是要有自己的</a:t>
            </a:r>
            <a:r>
              <a:rPr kumimoji="1" lang="en-US" altLang="zh-CN"/>
              <a:t>binder</a:t>
            </a:r>
            <a:r>
              <a:rPr kumimoji="1" lang="zh-CN" altLang="en-US"/>
              <a:t>句柄。然后，要获取</a:t>
            </a:r>
            <a:r>
              <a:rPr kumimoji="1" lang="en-US" altLang="zh-CN"/>
              <a:t>ServiceManager</a:t>
            </a:r>
            <a:r>
              <a:rPr kumimoji="1" lang="zh-CN" altLang="en-US"/>
              <a:t>的</a:t>
            </a:r>
            <a:r>
              <a:rPr kumimoji="1" lang="en-US" altLang="zh-CN"/>
              <a:t>binder</a:t>
            </a:r>
            <a:r>
              <a:rPr kumimoji="1" lang="zh-CN" altLang="en-US"/>
              <a:t>句柄，通过</a:t>
            </a:r>
            <a:r>
              <a:rPr kumimoji="1" lang="en-US" altLang="zh-CN"/>
              <a:t>IPC</a:t>
            </a:r>
            <a:r>
              <a:rPr kumimoji="1" lang="zh-CN" altLang="en-US"/>
              <a:t>调用，将系统服务的</a:t>
            </a:r>
            <a:r>
              <a:rPr kumimoji="1" lang="en-US" altLang="zh-CN"/>
              <a:t>Binder</a:t>
            </a:r>
            <a:r>
              <a:rPr kumimoji="1" lang="zh-CN" altLang="en-US"/>
              <a:t>句柄注册到</a:t>
            </a:r>
            <a:r>
              <a:rPr kumimoji="1" lang="en-US" altLang="zh-CN"/>
              <a:t>ServiceManager</a:t>
            </a:r>
            <a:r>
              <a:rPr kumimoji="1" lang="zh-CN" altLang="en-US"/>
              <a:t>中。答出了这些呢，能有一颗星了。不过大部分人应该都能答出这一点。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但是光这样还不够，这只回答了服务端要做的事，我们还要能让应用程序去访问这些服务，需要为这个服务注册一个</a:t>
            </a:r>
            <a:r>
              <a:rPr kumimoji="1" lang="en-US" altLang="zh-CN"/>
              <a:t>Service</a:t>
            </a:r>
            <a:r>
              <a:rPr kumimoji="1" lang="zh-CN" altLang="en-US"/>
              <a:t> </a:t>
            </a:r>
            <a:r>
              <a:rPr kumimoji="1" lang="en-US" altLang="zh-CN"/>
              <a:t>Fetcher</a:t>
            </a:r>
            <a:r>
              <a:rPr kumimoji="1" lang="zh-CN" altLang="en-US"/>
              <a:t>，让应用能通过</a:t>
            </a:r>
            <a:r>
              <a:rPr kumimoji="1" lang="en-US" altLang="zh-CN"/>
              <a:t>getSystemService</a:t>
            </a:r>
            <a:r>
              <a:rPr kumimoji="1" lang="zh-CN" altLang="en-US"/>
              <a:t>获取这个服务的接口对象。如果能答出这个，那说明你知识体系还比较完备，除了系统端，应用端也能考虑到，不错，加一颗星。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最后，如果你还能再说一下这种独立进程的系统服务，那就更好了，这个一定能让面试官眼前一亮，再给你加一颗星。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当然，真正添加一个系统服务并且能跑起来还有一些事要做，比如编译配置，安全配置，感兴趣的呢大家可以试一试。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C72C0A-B43B-1E4C-A542-3B82D3E2A870}" type="slidenum">
              <a:rPr lang="en-US" altLang="zh-CN"/>
              <a:t>20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首先我们看一个简单一点的问题，如何使用系统服务？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我们使用系统服务之前要先获取系统服务接口，通过调用</a:t>
            </a:r>
            <a:r>
              <a:rPr kumimoji="1" lang="en-US" altLang="zh-CN"/>
              <a:t>Context</a:t>
            </a:r>
            <a:r>
              <a:rPr kumimoji="1" lang="zh-CN" altLang="en-US"/>
              <a:t>的</a:t>
            </a:r>
            <a:r>
              <a:rPr kumimoji="1" lang="en-US" altLang="zh-CN"/>
              <a:t>getSystemService</a:t>
            </a:r>
            <a:r>
              <a:rPr kumimoji="1" lang="zh-CN" altLang="en-US"/>
              <a:t>函数，这儿要传入系统服务的名称，这个函数会调到</a:t>
            </a:r>
            <a:r>
              <a:rPr kumimoji="1" lang="en-US" altLang="zh-CN"/>
              <a:t>SystemServiceRegistry</a:t>
            </a:r>
            <a:r>
              <a:rPr kumimoji="1" lang="zh-CN" altLang="en-US"/>
              <a:t>里边，先获取</a:t>
            </a:r>
            <a:r>
              <a:rPr kumimoji="1" lang="en-US" altLang="zh-CN"/>
              <a:t>ServiceFetcher</a:t>
            </a:r>
            <a:r>
              <a:rPr kumimoji="1" lang="zh-CN" altLang="en-US"/>
              <a:t>，然后调用</a:t>
            </a:r>
            <a:r>
              <a:rPr kumimoji="1" lang="en-US" altLang="zh-CN"/>
              <a:t>getService</a:t>
            </a:r>
            <a:r>
              <a:rPr kumimoji="1" lang="zh-CN" altLang="en-US"/>
              <a:t>获取系统服务接口。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这个</a:t>
            </a:r>
            <a:r>
              <a:rPr kumimoji="1" lang="en-US" altLang="zh-CN"/>
              <a:t>SYSTEM_SERVICE_FETCHERS</a:t>
            </a:r>
            <a:r>
              <a:rPr kumimoji="1" lang="zh-CN" altLang="en-US"/>
              <a:t>是个什么东西呢？其实是一个</a:t>
            </a:r>
            <a:r>
              <a:rPr kumimoji="1" lang="en-US" altLang="zh-CN"/>
              <a:t>HashMap</a:t>
            </a:r>
            <a:r>
              <a:rPr kumimoji="1" lang="zh-CN" altLang="en-US"/>
              <a:t>，根据名称来查询对应的</a:t>
            </a:r>
            <a:r>
              <a:rPr kumimoji="1" lang="en-US" altLang="zh-CN"/>
              <a:t>fetcher</a:t>
            </a:r>
            <a:r>
              <a:rPr kumimoji="1" lang="zh-CN" altLang="en-US"/>
              <a:t>。</a:t>
            </a:r>
            <a:endParaRPr kumimoji="1" lang="en-US" altLang="zh-CN"/>
          </a:p>
          <a:p>
            <a:r>
              <a:rPr kumimoji="1" lang="zh-CN" altLang="en-US"/>
              <a:t>既然</a:t>
            </a:r>
            <a:r>
              <a:rPr kumimoji="1" lang="en-US" altLang="zh-CN"/>
              <a:t>ServiceFetcher</a:t>
            </a:r>
            <a:r>
              <a:rPr kumimoji="1" lang="zh-CN" altLang="en-US"/>
              <a:t>是从一个</a:t>
            </a:r>
            <a:r>
              <a:rPr kumimoji="1" lang="en-US" altLang="zh-CN"/>
              <a:t>HashMap</a:t>
            </a:r>
            <a:r>
              <a:rPr kumimoji="1" lang="zh-CN" altLang="en-US"/>
              <a:t>里获取的，那必然就有一个注册的过程，是什么时候注册的呢？</a:t>
            </a:r>
            <a:endParaRPr kumimoji="1" lang="en-US" altLang="zh-CN"/>
          </a:p>
          <a:p>
            <a:r>
              <a:rPr kumimoji="1" lang="zh-CN" altLang="en-US"/>
              <a:t>答案是在</a:t>
            </a:r>
            <a:r>
              <a:rPr kumimoji="1" lang="en-US" altLang="zh-CN"/>
              <a:t>SystemServiceRegistry</a:t>
            </a:r>
            <a:r>
              <a:rPr kumimoji="1" lang="zh-CN" altLang="en-US"/>
              <a:t>这个类的静态初始化的时候注册的，里面会注册很多服务的</a:t>
            </a:r>
            <a:r>
              <a:rPr kumimoji="1" lang="en-US" altLang="zh-CN"/>
              <a:t>ServiceFetcher</a:t>
            </a:r>
            <a:r>
              <a:rPr kumimoji="1" lang="zh-CN" altLang="en-US"/>
              <a:t>。</a:t>
            </a:r>
            <a:endParaRPr kumimoji="1" lang="en-US" altLang="zh-CN"/>
          </a:p>
          <a:p>
            <a:r>
              <a:rPr kumimoji="1" lang="zh-CN" altLang="en-US"/>
              <a:t>我们选择一个服务，看看它是怎么注册的？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C72C0A-B43B-1E4C-A542-3B82D3E2A870}" type="slidenum">
              <a:rPr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看这坨代码，这儿是注册的</a:t>
            </a:r>
            <a:r>
              <a:rPr kumimoji="1" lang="en-US" altLang="zh-CN"/>
              <a:t>power</a:t>
            </a:r>
            <a:r>
              <a:rPr kumimoji="1" lang="zh-CN" altLang="en-US"/>
              <a:t> </a:t>
            </a:r>
            <a:r>
              <a:rPr kumimoji="1" lang="en-US" altLang="zh-CN"/>
              <a:t>service</a:t>
            </a:r>
            <a:r>
              <a:rPr kumimoji="1" lang="zh-CN" altLang="en-US"/>
              <a:t>，跟电源管理相关的，我们先看看这儿的</a:t>
            </a:r>
            <a:r>
              <a:rPr kumimoji="1" lang="en-US" altLang="zh-CN"/>
              <a:t>createService</a:t>
            </a:r>
            <a:r>
              <a:rPr kumimoji="1" lang="zh-CN" altLang="en-US"/>
              <a:t>是干嘛的？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它首先从</a:t>
            </a:r>
            <a:r>
              <a:rPr kumimoji="1" lang="en-US" altLang="zh-CN"/>
              <a:t>ServiceManager</a:t>
            </a:r>
            <a:r>
              <a:rPr kumimoji="1" lang="zh-CN" altLang="en-US"/>
              <a:t>中根据服务名称查询到</a:t>
            </a:r>
            <a:r>
              <a:rPr kumimoji="1" lang="en-US" altLang="zh-CN"/>
              <a:t>binder</a:t>
            </a:r>
            <a:r>
              <a:rPr kumimoji="1" lang="zh-CN" altLang="en-US"/>
              <a:t>句柄，然后通过</a:t>
            </a:r>
            <a:r>
              <a:rPr kumimoji="1" lang="en-US" altLang="zh-CN"/>
              <a:t>Stub</a:t>
            </a:r>
            <a:r>
              <a:rPr kumimoji="1" lang="zh-CN" altLang="en-US"/>
              <a:t>类的</a:t>
            </a:r>
            <a:r>
              <a:rPr kumimoji="1" lang="en-US" altLang="zh-CN"/>
              <a:t>asInterface</a:t>
            </a:r>
            <a:r>
              <a:rPr kumimoji="1" lang="zh-CN" altLang="en-US"/>
              <a:t>函数生成了一个</a:t>
            </a:r>
            <a:r>
              <a:rPr kumimoji="1" lang="en-US" altLang="zh-CN"/>
              <a:t>IPowerManager</a:t>
            </a:r>
            <a:r>
              <a:rPr kumimoji="1" lang="zh-CN" altLang="en-US"/>
              <a:t>的业务对象，再封装了一层</a:t>
            </a:r>
            <a:r>
              <a:rPr kumimoji="1" lang="en-US" altLang="zh-CN"/>
              <a:t>PowerManager</a:t>
            </a:r>
            <a:r>
              <a:rPr kumimoji="1" lang="zh-CN" altLang="en-US"/>
              <a:t>对象返回。这个和我们平时绑定到应用层</a:t>
            </a:r>
            <a:r>
              <a:rPr kumimoji="1" lang="en-US" altLang="zh-CN"/>
              <a:t>service</a:t>
            </a:r>
            <a:r>
              <a:rPr kumimoji="1" lang="zh-CN" altLang="en-US"/>
              <a:t>有点类似。只不过区别是我们应用层</a:t>
            </a:r>
            <a:r>
              <a:rPr kumimoji="1" lang="en-US" altLang="zh-CN"/>
              <a:t>service</a:t>
            </a:r>
            <a:r>
              <a:rPr kumimoji="1" lang="zh-CN" altLang="en-US"/>
              <a:t>的</a:t>
            </a:r>
            <a:r>
              <a:rPr kumimoji="1" lang="en-US" altLang="zh-CN"/>
              <a:t>binder</a:t>
            </a:r>
            <a:r>
              <a:rPr kumimoji="1" lang="zh-CN" altLang="en-US"/>
              <a:t>句柄是通过</a:t>
            </a:r>
            <a:r>
              <a:rPr kumimoji="1" lang="en-US" altLang="zh-CN"/>
              <a:t>onServiceConnected</a:t>
            </a:r>
            <a:r>
              <a:rPr kumimoji="1" lang="zh-CN" altLang="en-US"/>
              <a:t>回调返回的，而系统服务的</a:t>
            </a:r>
            <a:r>
              <a:rPr kumimoji="1" lang="en-US" altLang="zh-CN"/>
              <a:t>binder</a:t>
            </a:r>
            <a:r>
              <a:rPr kumimoji="1" lang="zh-CN" altLang="en-US"/>
              <a:t>句柄是通过</a:t>
            </a:r>
            <a:r>
              <a:rPr kumimoji="1" lang="en-US" altLang="zh-CN"/>
              <a:t>ServiceManager</a:t>
            </a:r>
            <a:r>
              <a:rPr kumimoji="1" lang="zh-CN" altLang="en-US"/>
              <a:t>查询的。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这里我们看到如果我们要添加一个系统服务，还得在</a:t>
            </a:r>
            <a:r>
              <a:rPr kumimoji="1" lang="en-US" altLang="zh-CN"/>
              <a:t>SystemServiceRegistry</a:t>
            </a:r>
            <a:r>
              <a:rPr kumimoji="1" lang="zh-CN" altLang="en-US"/>
              <a:t>这个类中注册专门的</a:t>
            </a:r>
            <a:r>
              <a:rPr kumimoji="1" lang="en-US" altLang="zh-CN"/>
              <a:t>Service</a:t>
            </a:r>
            <a:r>
              <a:rPr kumimoji="1" lang="zh-CN" altLang="en-US"/>
              <a:t> </a:t>
            </a:r>
            <a:r>
              <a:rPr kumimoji="1" lang="en-US" altLang="zh-CN"/>
              <a:t>Fetcher</a:t>
            </a:r>
            <a:r>
              <a:rPr kumimoji="1" lang="zh-CN" altLang="en-US"/>
              <a:t>，这样在</a:t>
            </a:r>
            <a:r>
              <a:rPr kumimoji="1" lang="en-US" altLang="zh-CN"/>
              <a:t>Context</a:t>
            </a:r>
            <a:r>
              <a:rPr kumimoji="1" lang="zh-CN" altLang="en-US"/>
              <a:t>的</a:t>
            </a:r>
            <a:r>
              <a:rPr kumimoji="1" lang="en-US" altLang="zh-CN"/>
              <a:t>getSystemService</a:t>
            </a:r>
            <a:r>
              <a:rPr kumimoji="1" lang="zh-CN" altLang="en-US"/>
              <a:t>的时候就能获取系统服务的接口对象了。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我们再看下这个</a:t>
            </a:r>
            <a:r>
              <a:rPr kumimoji="1" lang="en-US" altLang="zh-CN"/>
              <a:t>createService</a:t>
            </a:r>
            <a:r>
              <a:rPr kumimoji="1" lang="zh-CN" altLang="en-US"/>
              <a:t>函数是怎么调到的？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C72C0A-B43B-1E4C-A542-3B82D3E2A870}" type="slidenum">
              <a:rPr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这个是</a:t>
            </a:r>
            <a:r>
              <a:rPr kumimoji="1" lang="en-US" altLang="zh-CN"/>
              <a:t>service</a:t>
            </a:r>
            <a:r>
              <a:rPr kumimoji="1" lang="zh-CN" altLang="en-US"/>
              <a:t> </a:t>
            </a:r>
            <a:r>
              <a:rPr kumimoji="1" lang="en-US" altLang="zh-CN"/>
              <a:t>fetcher</a:t>
            </a:r>
            <a:r>
              <a:rPr kumimoji="1" lang="zh-CN" altLang="en-US"/>
              <a:t>的</a:t>
            </a:r>
            <a:r>
              <a:rPr kumimoji="1" lang="en-US" altLang="zh-CN"/>
              <a:t>getService</a:t>
            </a:r>
            <a:r>
              <a:rPr kumimoji="1" lang="zh-CN" altLang="en-US"/>
              <a:t>函数，不知道大家还有不有印象，前面我们说应用程序里调用</a:t>
            </a:r>
            <a:r>
              <a:rPr kumimoji="1" lang="en-US" altLang="zh-CN"/>
              <a:t>getSystemService</a:t>
            </a:r>
            <a:r>
              <a:rPr kumimoji="1" lang="zh-CN" altLang="en-US"/>
              <a:t>，其实是先根据服务名称查到对应的</a:t>
            </a:r>
            <a:r>
              <a:rPr kumimoji="1" lang="en-US" altLang="zh-CN"/>
              <a:t>serviceFetcher</a:t>
            </a:r>
            <a:r>
              <a:rPr kumimoji="1" lang="zh-CN" altLang="en-US"/>
              <a:t>，</a:t>
            </a:r>
            <a:endParaRPr kumimoji="1" lang="en-US" altLang="zh-CN"/>
          </a:p>
          <a:p>
            <a:r>
              <a:rPr kumimoji="1" lang="zh-CN" altLang="en-US"/>
              <a:t>然后再调用这个</a:t>
            </a:r>
            <a:r>
              <a:rPr kumimoji="1" lang="en-US" altLang="zh-CN"/>
              <a:t>service</a:t>
            </a:r>
            <a:r>
              <a:rPr kumimoji="1" lang="zh-CN" altLang="en-US"/>
              <a:t> </a:t>
            </a:r>
            <a:r>
              <a:rPr kumimoji="1" lang="en-US" altLang="zh-CN"/>
              <a:t>fetcher</a:t>
            </a:r>
            <a:r>
              <a:rPr kumimoji="1" lang="zh-CN" altLang="en-US"/>
              <a:t>的</a:t>
            </a:r>
            <a:r>
              <a:rPr kumimoji="1" lang="en-US" altLang="zh-CN"/>
              <a:t>getService</a:t>
            </a:r>
            <a:r>
              <a:rPr kumimoji="1" lang="zh-CN" altLang="en-US"/>
              <a:t>函数获取系统服务的接口对象。这块代码就是</a:t>
            </a:r>
            <a:r>
              <a:rPr kumimoji="1" lang="en-US" altLang="zh-CN"/>
              <a:t>service</a:t>
            </a:r>
            <a:r>
              <a:rPr kumimoji="1" lang="zh-CN" altLang="en-US"/>
              <a:t> </a:t>
            </a:r>
            <a:r>
              <a:rPr kumimoji="1" lang="en-US" altLang="zh-CN"/>
              <a:t>fetcher</a:t>
            </a:r>
            <a:r>
              <a:rPr kumimoji="1" lang="zh-CN" altLang="en-US"/>
              <a:t>的</a:t>
            </a:r>
            <a:r>
              <a:rPr kumimoji="1" lang="en-US" altLang="zh-CN"/>
              <a:t>getservice</a:t>
            </a:r>
            <a:r>
              <a:rPr kumimoji="1" lang="zh-CN" altLang="en-US"/>
              <a:t>的实现。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我们看一下这个代码，</a:t>
            </a: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首先，这有个缓存，这个缓存是跟</a:t>
            </a:r>
            <a:r>
              <a:rPr kumimoji="1" lang="en-US" altLang="zh-CN"/>
              <a:t>Context</a:t>
            </a:r>
            <a:r>
              <a:rPr kumimoji="1" lang="zh-CN" altLang="en-US"/>
              <a:t>挂钩的，也就是说</a:t>
            </a:r>
            <a:r>
              <a:rPr kumimoji="1" lang="en-US" altLang="zh-CN"/>
              <a:t>context</a:t>
            </a:r>
            <a:r>
              <a:rPr kumimoji="1" lang="zh-CN" altLang="en-US"/>
              <a:t>有多少个，这种缓存就有多少个。</a:t>
            </a:r>
            <a:endParaRPr kumimoji="1" lang="en-US" altLang="zh-CN"/>
          </a:p>
          <a:p>
            <a:r>
              <a:rPr kumimoji="1" lang="zh-CN" altLang="en-US"/>
              <a:t>然后，会检查一下缓存里面有不有我们要的结果，如果有就直接返回。没有的话就会调用</a:t>
            </a:r>
            <a:r>
              <a:rPr kumimoji="1" lang="en-US" altLang="zh-CN"/>
              <a:t>createService</a:t>
            </a:r>
            <a:r>
              <a:rPr kumimoji="1" lang="zh-CN" altLang="en-US"/>
              <a:t>去创建。</a:t>
            </a:r>
            <a:r>
              <a:rPr kumimoji="1" lang="en-US" altLang="zh-CN"/>
              <a:t>createService</a:t>
            </a:r>
            <a:r>
              <a:rPr kumimoji="1" lang="zh-CN" altLang="en-US"/>
              <a:t>我们上一页讲过了，就是先从</a:t>
            </a:r>
            <a:r>
              <a:rPr kumimoji="1" lang="en-US" altLang="zh-CN"/>
              <a:t>ServiceManager</a:t>
            </a:r>
            <a:r>
              <a:rPr kumimoji="1" lang="zh-CN" altLang="en-US"/>
              <a:t>查到</a:t>
            </a:r>
            <a:r>
              <a:rPr kumimoji="1" lang="en-US" altLang="zh-CN"/>
              <a:t>binder</a:t>
            </a:r>
            <a:r>
              <a:rPr kumimoji="1" lang="zh-CN" altLang="en-US"/>
              <a:t>句柄，然后再封装成一个接口对象返回。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那怎么从</a:t>
            </a:r>
            <a:r>
              <a:rPr kumimoji="1" lang="en-US" altLang="zh-CN"/>
              <a:t>ServiceManager</a:t>
            </a:r>
            <a:r>
              <a:rPr kumimoji="1" lang="zh-CN" altLang="en-US"/>
              <a:t>中拿到系统服务的</a:t>
            </a:r>
            <a:r>
              <a:rPr kumimoji="1" lang="en-US" altLang="zh-CN"/>
              <a:t>binder</a:t>
            </a:r>
            <a:r>
              <a:rPr kumimoji="1" lang="zh-CN" altLang="en-US"/>
              <a:t>句柄的呢？我们接下来看一下</a:t>
            </a:r>
            <a:r>
              <a:rPr kumimoji="1" lang="en-US" altLang="zh-CN"/>
              <a:t>ServiceManager</a:t>
            </a:r>
            <a:r>
              <a:rPr kumimoji="1" lang="zh-CN" altLang="en-US"/>
              <a:t>的</a:t>
            </a:r>
            <a:r>
              <a:rPr kumimoji="1" lang="en-US" altLang="zh-CN"/>
              <a:t>getService</a:t>
            </a:r>
            <a:r>
              <a:rPr kumimoji="1" lang="zh-CN" altLang="en-US"/>
              <a:t>是怎么实现的。</a:t>
            </a:r>
            <a:endParaRPr kumimoji="1" lang="en-US" altLang="zh-CN"/>
          </a:p>
          <a:p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B5E2A-E331-534F-A714-011810974E9D}" type="slidenum">
              <a:rPr lang="en-US" altLang="zh-CN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4217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原来这也是有个缓存，不过这个缓存是全局性的，整个进程里面是唯一的，根据名称从本地缓存里查询，如果没查到，就通过</a:t>
            </a:r>
            <a:r>
              <a:rPr kumimoji="1" lang="en-US" altLang="zh-CN"/>
              <a:t>IPC</a:t>
            </a:r>
            <a:r>
              <a:rPr kumimoji="1" lang="zh-CN" altLang="en-US"/>
              <a:t>调用到</a:t>
            </a:r>
            <a:r>
              <a:rPr kumimoji="1" lang="en-US" altLang="zh-CN"/>
              <a:t>ServiceManager</a:t>
            </a:r>
            <a:r>
              <a:rPr kumimoji="1" lang="zh-CN" altLang="en-US"/>
              <a:t>进程中远程查询。而这个获取</a:t>
            </a:r>
            <a:r>
              <a:rPr kumimoji="1" lang="en-US" altLang="zh-CN"/>
              <a:t>ServiceManager</a:t>
            </a:r>
            <a:r>
              <a:rPr kumimoji="1" lang="zh-CN" altLang="en-US"/>
              <a:t>句柄的原理我们之前的课程提到过，因为</a:t>
            </a:r>
            <a:r>
              <a:rPr kumimoji="1" lang="en-US" altLang="zh-CN"/>
              <a:t>ServiceManager</a:t>
            </a:r>
            <a:r>
              <a:rPr kumimoji="1" lang="zh-CN" altLang="en-US"/>
              <a:t>进程启动的时候会向</a:t>
            </a:r>
            <a:r>
              <a:rPr kumimoji="1" lang="en-US" altLang="zh-CN"/>
              <a:t>binder</a:t>
            </a:r>
            <a:r>
              <a:rPr kumimoji="1" lang="zh-CN" altLang="en-US"/>
              <a:t>驱动注册成上下文管理者，之后我们通过</a:t>
            </a:r>
            <a:r>
              <a:rPr kumimoji="1" lang="en-US" altLang="zh-CN"/>
              <a:t>0</a:t>
            </a:r>
            <a:r>
              <a:rPr kumimoji="1" lang="zh-CN" altLang="en-US"/>
              <a:t>号</a:t>
            </a:r>
            <a:r>
              <a:rPr kumimoji="1" lang="en-US" altLang="zh-CN"/>
              <a:t>handle</a:t>
            </a:r>
            <a:r>
              <a:rPr kumimoji="1" lang="zh-CN" altLang="en-US"/>
              <a:t>对应的</a:t>
            </a:r>
            <a:r>
              <a:rPr kumimoji="1" lang="en-US" altLang="zh-CN"/>
              <a:t>binder</a:t>
            </a:r>
            <a:r>
              <a:rPr kumimoji="1" lang="zh-CN" altLang="en-US"/>
              <a:t>句柄就能和</a:t>
            </a:r>
            <a:r>
              <a:rPr kumimoji="1" lang="en-US" altLang="zh-CN"/>
              <a:t>ServiceManager</a:t>
            </a:r>
            <a:r>
              <a:rPr kumimoji="1" lang="zh-CN" altLang="en-US"/>
              <a:t>通信了，就能向</a:t>
            </a:r>
            <a:r>
              <a:rPr kumimoji="1" lang="en-US" altLang="zh-CN"/>
              <a:t>ServiceManager</a:t>
            </a:r>
            <a:r>
              <a:rPr kumimoji="1" lang="zh-CN" altLang="en-US"/>
              <a:t>进程查询服务了。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注意一下，</a:t>
            </a:r>
            <a:r>
              <a:rPr kumimoji="1" lang="en-US" altLang="zh-CN"/>
              <a:t>ServiceManager</a:t>
            </a:r>
            <a:r>
              <a:rPr kumimoji="1" lang="zh-CN" altLang="en-US"/>
              <a:t>进程和</a:t>
            </a:r>
            <a:r>
              <a:rPr kumimoji="1" lang="en-US" altLang="zh-CN"/>
              <a:t>ServiceManager</a:t>
            </a:r>
            <a:r>
              <a:rPr kumimoji="1" lang="zh-CN" altLang="en-US"/>
              <a:t>类不是一回事。这个类里面的函数可能跑在本地，也可能要跨进程调用，但是都不是跑在</a:t>
            </a:r>
            <a:r>
              <a:rPr kumimoji="1" lang="en-US" altLang="zh-CN"/>
              <a:t>ServiceManager</a:t>
            </a:r>
            <a:r>
              <a:rPr kumimoji="1" lang="zh-CN" altLang="en-US"/>
              <a:t>进程里。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再顺便提一下，我们可以看到应用进程里缓存了系统服务的</a:t>
            </a:r>
            <a:r>
              <a:rPr kumimoji="1" lang="en-US" altLang="zh-CN"/>
              <a:t>Binder</a:t>
            </a:r>
            <a:r>
              <a:rPr kumimoji="1" lang="zh-CN" altLang="en-US"/>
              <a:t>句柄，而且这个</a:t>
            </a:r>
            <a:r>
              <a:rPr kumimoji="1" lang="en-US" altLang="zh-CN"/>
              <a:t>Map</a:t>
            </a:r>
            <a:r>
              <a:rPr kumimoji="1" lang="zh-CN" altLang="en-US"/>
              <a:t>是</a:t>
            </a:r>
            <a:r>
              <a:rPr kumimoji="1" lang="en-US" altLang="zh-CN"/>
              <a:t>ServiceManager</a:t>
            </a:r>
            <a:r>
              <a:rPr kumimoji="1" lang="zh-CN" altLang="en-US"/>
              <a:t>类里的</a:t>
            </a:r>
            <a:r>
              <a:rPr kumimoji="1" lang="en-US" altLang="zh-CN"/>
              <a:t>static</a:t>
            </a:r>
            <a:r>
              <a:rPr kumimoji="1" lang="zh-CN" altLang="en-US"/>
              <a:t>全局变量，很容易通过反射拿到，甚至我们还能替换这个</a:t>
            </a:r>
            <a:r>
              <a:rPr kumimoji="1" lang="en-US" altLang="zh-CN"/>
              <a:t>map</a:t>
            </a:r>
            <a:r>
              <a:rPr kumimoji="1" lang="zh-CN" altLang="en-US"/>
              <a:t>里面的</a:t>
            </a:r>
            <a:r>
              <a:rPr kumimoji="1" lang="en-US" altLang="zh-CN"/>
              <a:t>binder</a:t>
            </a:r>
            <a:r>
              <a:rPr kumimoji="1" lang="zh-CN" altLang="en-US"/>
              <a:t>句柄。一些插件技术就是基于这个，通过换掉</a:t>
            </a:r>
            <a:r>
              <a:rPr kumimoji="1" lang="en-US" altLang="zh-CN"/>
              <a:t>binder</a:t>
            </a:r>
            <a:r>
              <a:rPr kumimoji="1" lang="zh-CN" altLang="en-US"/>
              <a:t>句柄，来拦截系统调用，从而达到一些不可告人的目的，感兴趣的同学可以去研究一下。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好了，既然</a:t>
            </a:r>
            <a:r>
              <a:rPr kumimoji="1" lang="en-US" altLang="zh-CN"/>
              <a:t>ServiceManager</a:t>
            </a:r>
            <a:r>
              <a:rPr kumimoji="1" lang="zh-CN" altLang="en-US"/>
              <a:t>有</a:t>
            </a:r>
            <a:r>
              <a:rPr kumimoji="1" lang="en-US" altLang="zh-CN"/>
              <a:t>getService</a:t>
            </a:r>
            <a:r>
              <a:rPr kumimoji="1" lang="zh-CN" altLang="en-US"/>
              <a:t>，那想必也要</a:t>
            </a:r>
            <a:r>
              <a:rPr kumimoji="1" lang="en-US" altLang="zh-CN"/>
              <a:t>addService</a:t>
            </a:r>
            <a:r>
              <a:rPr kumimoji="1" lang="zh-CN" altLang="en-US"/>
              <a:t>，这就是我们关心的添加系统服务了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C72C0A-B43B-1E4C-A542-3B82D3E2A870}" type="slidenum">
              <a:rPr/>
              <a:t>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系统服务是怎么添加的呢？我们看下这个函数，这个是</a:t>
            </a:r>
            <a:r>
              <a:rPr kumimoji="1" lang="en-US" altLang="zh-CN"/>
              <a:t>ServiceManager</a:t>
            </a:r>
            <a:r>
              <a:rPr kumimoji="1" lang="zh-CN" altLang="en-US"/>
              <a:t>类里面的，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这里调用了</a:t>
            </a:r>
            <a:r>
              <a:rPr kumimoji="1" lang="en-US" altLang="zh-CN"/>
              <a:t>addService</a:t>
            </a:r>
            <a:r>
              <a:rPr kumimoji="1" lang="zh-CN" altLang="en-US"/>
              <a:t>给系统服务的</a:t>
            </a:r>
            <a:r>
              <a:rPr kumimoji="1" lang="en-US" altLang="zh-CN"/>
              <a:t>binder</a:t>
            </a:r>
            <a:r>
              <a:rPr kumimoji="1" lang="zh-CN" altLang="en-US"/>
              <a:t>句柄添加到</a:t>
            </a:r>
            <a:r>
              <a:rPr kumimoji="1" lang="en-US" altLang="zh-CN"/>
              <a:t>ServiceManager</a:t>
            </a:r>
            <a:r>
              <a:rPr kumimoji="1" lang="zh-CN" altLang="en-US"/>
              <a:t>中，这是个跨进程调用，给一个</a:t>
            </a:r>
            <a:r>
              <a:rPr kumimoji="1" lang="en-US" altLang="zh-CN"/>
              <a:t>binder</a:t>
            </a:r>
            <a:r>
              <a:rPr kumimoji="1" lang="zh-CN" altLang="en-US"/>
              <a:t>句柄从一个进程传递到另一个进程。</a:t>
            </a:r>
            <a:endParaRPr kumimoji="1" lang="en-US" altLang="zh-CN"/>
          </a:p>
          <a:p>
            <a:r>
              <a:rPr kumimoji="1" lang="zh-CN" altLang="en-US"/>
              <a:t>这么说其实也不太妥当，因为</a:t>
            </a:r>
            <a:r>
              <a:rPr kumimoji="1" lang="en-US" altLang="zh-CN"/>
              <a:t>serviceManager</a:t>
            </a:r>
            <a:r>
              <a:rPr kumimoji="1" lang="zh-CN" altLang="en-US"/>
              <a:t>其实并没有收到这个</a:t>
            </a:r>
            <a:r>
              <a:rPr kumimoji="1" lang="en-US" altLang="zh-CN"/>
              <a:t>Binder</a:t>
            </a:r>
            <a:r>
              <a:rPr kumimoji="1" lang="zh-CN" altLang="en-US"/>
              <a:t>句柄，他收到的只是一个</a:t>
            </a:r>
            <a:r>
              <a:rPr kumimoji="1" lang="en-US" altLang="zh-CN"/>
              <a:t>handle</a:t>
            </a:r>
            <a:r>
              <a:rPr kumimoji="1" lang="zh-CN" altLang="en-US"/>
              <a:t>值，不过没关系，凭着这个</a:t>
            </a:r>
            <a:r>
              <a:rPr kumimoji="1" lang="en-US" altLang="zh-CN"/>
              <a:t>handle</a:t>
            </a:r>
            <a:r>
              <a:rPr kumimoji="1" lang="zh-CN" altLang="en-US"/>
              <a:t>值，你到了</a:t>
            </a:r>
            <a:r>
              <a:rPr kumimoji="1" lang="en-US" altLang="zh-CN"/>
              <a:t>binder</a:t>
            </a:r>
            <a:r>
              <a:rPr kumimoji="1" lang="zh-CN" altLang="en-US"/>
              <a:t>驱动里面，</a:t>
            </a:r>
            <a:endParaRPr kumimoji="1" lang="en-US" altLang="zh-CN"/>
          </a:p>
          <a:p>
            <a:r>
              <a:rPr kumimoji="1" lang="zh-CN" altLang="en-US"/>
              <a:t>就能找到对应的</a:t>
            </a:r>
            <a:r>
              <a:rPr kumimoji="1" lang="en-US" altLang="zh-CN"/>
              <a:t>Binder</a:t>
            </a:r>
            <a:r>
              <a:rPr kumimoji="1" lang="zh-CN" altLang="en-US"/>
              <a:t>引用和</a:t>
            </a:r>
            <a:r>
              <a:rPr kumimoji="1" lang="en-US" altLang="zh-CN"/>
              <a:t>binder</a:t>
            </a:r>
            <a:r>
              <a:rPr kumimoji="1" lang="zh-CN" altLang="en-US"/>
              <a:t>实体对象。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为什么这么做呢？因为对于</a:t>
            </a:r>
            <a:r>
              <a:rPr kumimoji="1" lang="en-US" altLang="zh-CN"/>
              <a:t>binder</a:t>
            </a:r>
            <a:r>
              <a:rPr kumimoji="1" lang="zh-CN" altLang="en-US"/>
              <a:t>驱动来说，不管你是系统服务还是应用程序，你们统统都是应用层，所以具体的</a:t>
            </a:r>
            <a:r>
              <a:rPr kumimoji="1" lang="en-US" altLang="zh-CN"/>
              <a:t>binder</a:t>
            </a:r>
            <a:r>
              <a:rPr kumimoji="1" lang="zh-CN" altLang="en-US"/>
              <a:t>数据结构没必要开放给这些应用层，只要丢给他们一个</a:t>
            </a:r>
            <a:r>
              <a:rPr kumimoji="1" lang="en-US" altLang="zh-CN"/>
              <a:t>handle</a:t>
            </a:r>
            <a:r>
              <a:rPr kumimoji="1" lang="zh-CN" altLang="en-US"/>
              <a:t>值就可以了。</a:t>
            </a:r>
            <a:endParaRPr kumimoji="1" lang="en-US" altLang="zh-CN"/>
          </a:p>
          <a:p>
            <a:r>
              <a:rPr kumimoji="1" lang="zh-CN" altLang="en-US"/>
              <a:t>通信的时候带上这个</a:t>
            </a:r>
            <a:r>
              <a:rPr kumimoji="1" lang="en-US" altLang="zh-CN"/>
              <a:t>handle</a:t>
            </a:r>
            <a:r>
              <a:rPr kumimoji="1" lang="zh-CN" altLang="en-US"/>
              <a:t>值，</a:t>
            </a:r>
            <a:r>
              <a:rPr kumimoji="1" lang="en-US" altLang="zh-CN"/>
              <a:t>binder</a:t>
            </a:r>
            <a:r>
              <a:rPr kumimoji="1" lang="zh-CN" altLang="en-US"/>
              <a:t>驱动就能知道他是谁了。</a:t>
            </a:r>
            <a:endParaRPr kumimoji="1" lang="en-US" altLang="zh-CN"/>
          </a:p>
          <a:p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好了，我们了解了添加一个系统服务就是将这个服务的</a:t>
            </a:r>
            <a:r>
              <a:rPr kumimoji="1" lang="en-US" altLang="zh-CN"/>
              <a:t>binder</a:t>
            </a:r>
            <a:r>
              <a:rPr kumimoji="1" lang="zh-CN" altLang="en-US"/>
              <a:t>句柄注册到</a:t>
            </a:r>
            <a:r>
              <a:rPr kumimoji="1" lang="en-US" altLang="zh-CN"/>
              <a:t>ServiceManager</a:t>
            </a:r>
            <a:r>
              <a:rPr kumimoji="1" lang="zh-CN" altLang="en-US"/>
              <a:t>里，那是什么时候添加到系统服务的呢？</a:t>
            </a:r>
            <a:endParaRPr kumimoji="1" lang="en-US" altLang="zh-CN"/>
          </a:p>
          <a:p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C72C0A-B43B-1E4C-A542-3B82D3E2A870}" type="slidenum">
              <a:rPr/>
              <a:t>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我们在之前的课讲到了</a:t>
            </a:r>
            <a:r>
              <a:rPr kumimoji="1" lang="en-US" altLang="zh-CN"/>
              <a:t>SystemServer</a:t>
            </a:r>
            <a:r>
              <a:rPr kumimoji="1" lang="zh-CN" altLang="en-US"/>
              <a:t>的启动，其中一个重要步骤就是启动各类系统服务，我们可以回顾一下这个启动过程</a:t>
            </a:r>
            <a:endParaRPr kumimoji="1" lang="en-US" altLang="zh-CN"/>
          </a:p>
          <a:p>
            <a:r>
              <a:rPr kumimoji="1" lang="zh-CN" altLang="en-US"/>
              <a:t>启动服务一方面是初始化系统服务，一方面是将系统服务的</a:t>
            </a:r>
            <a:r>
              <a:rPr kumimoji="1" lang="en-US" altLang="zh-CN"/>
              <a:t>Binder</a:t>
            </a:r>
            <a:r>
              <a:rPr kumimoji="1" lang="zh-CN" altLang="en-US"/>
              <a:t>句柄添加到</a:t>
            </a:r>
            <a:r>
              <a:rPr kumimoji="1" lang="en-US" altLang="zh-CN"/>
              <a:t>ServiceManager</a:t>
            </a:r>
            <a:r>
              <a:rPr kumimoji="1" lang="zh-CN" altLang="en-US"/>
              <a:t>中，所以我们如果要添加系统服务，也可以在这添加。不过要注意如果要用到其它系统服务或者系统资源的话，要注意依赖关系。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另外要注意的是，系统服务并不全是在</a:t>
            </a:r>
            <a:r>
              <a:rPr kumimoji="1" lang="en-US" altLang="zh-CN"/>
              <a:t>systemServer</a:t>
            </a:r>
            <a:r>
              <a:rPr kumimoji="1" lang="zh-CN" altLang="en-US"/>
              <a:t>中的，还有一小部分另起炉灶，单独开的进程。他们同样要有一个注册的过程，这样别人才能找到，才能去调用。我们接下来就说说这些单开进程的服务。</a:t>
            </a:r>
          </a:p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C72C0A-B43B-1E4C-A542-3B82D3E2A870}" type="slidenum">
              <a:rPr lang="en-US" altLang="zh-CN"/>
              <a:t>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这些服务的进程是被</a:t>
            </a:r>
            <a:r>
              <a:rPr kumimoji="1" lang="en-US" altLang="zh-CN"/>
              <a:t>init</a:t>
            </a:r>
            <a:r>
              <a:rPr kumimoji="1" lang="zh-CN" altLang="en-US"/>
              <a:t>进程拉起来的，然后执行一个</a:t>
            </a:r>
            <a:r>
              <a:rPr kumimoji="1" lang="en-US" altLang="zh-CN"/>
              <a:t>c++</a:t>
            </a:r>
            <a:r>
              <a:rPr kumimoji="1" lang="zh-CN" altLang="en-US"/>
              <a:t>实现的程序。我们翻一下启动配置文件，可以看到几个熟悉的服务，比如</a:t>
            </a:r>
            <a:endParaRPr kumimoji="1" lang="en-US" altLang="zh-CN"/>
          </a:p>
          <a:p>
            <a:r>
              <a:rPr kumimoji="1" lang="en-US" altLang="zh-CN"/>
              <a:t>surfaceFlinger</a:t>
            </a:r>
            <a:r>
              <a:rPr kumimoji="1" lang="zh-CN" altLang="en-US"/>
              <a:t>，</a:t>
            </a:r>
            <a:r>
              <a:rPr kumimoji="1" lang="en-US" altLang="zh-CN"/>
              <a:t>mediaServer</a:t>
            </a:r>
            <a:r>
              <a:rPr kumimoji="1" lang="zh-CN" altLang="en-US"/>
              <a:t>，当然</a:t>
            </a:r>
            <a:r>
              <a:rPr kumimoji="1" lang="en-US" altLang="zh-CN"/>
              <a:t>serviceManager</a:t>
            </a:r>
            <a:r>
              <a:rPr kumimoji="1" lang="zh-CN" altLang="en-US"/>
              <a:t>也算。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这类系统服务我们要注意一点，需要自己启用</a:t>
            </a:r>
            <a:r>
              <a:rPr kumimoji="1" lang="en-US" altLang="zh-CN"/>
              <a:t>ipc</a:t>
            </a:r>
            <a:r>
              <a:rPr kumimoji="1" lang="zh-CN" altLang="en-US"/>
              <a:t>机制，比如如果打算和应用通信的话，要启动</a:t>
            </a:r>
            <a:r>
              <a:rPr kumimoji="1" lang="en-US" altLang="zh-CN"/>
              <a:t>binder</a:t>
            </a:r>
            <a:r>
              <a:rPr kumimoji="1" lang="zh-CN" altLang="en-US"/>
              <a:t>。而且因为不是</a:t>
            </a:r>
            <a:r>
              <a:rPr kumimoji="1" lang="en-US" altLang="zh-CN"/>
              <a:t>zygote fork</a:t>
            </a:r>
            <a:r>
              <a:rPr kumimoji="1" lang="zh-CN" altLang="en-US"/>
              <a:t>出来的，没有虚拟机，系统库，系统资源都没有，这种纯粹是</a:t>
            </a:r>
            <a:r>
              <a:rPr kumimoji="1" lang="en-US" altLang="zh-CN"/>
              <a:t>native</a:t>
            </a:r>
            <a:r>
              <a:rPr kumimoji="1" lang="zh-CN" altLang="en-US"/>
              <a:t>的系统服务。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我们以</a:t>
            </a:r>
            <a:r>
              <a:rPr kumimoji="1" lang="en-US" altLang="zh-CN"/>
              <a:t>surfaceFlinger</a:t>
            </a:r>
            <a:r>
              <a:rPr kumimoji="1" lang="zh-CN" altLang="en-US"/>
              <a:t>为例，看看这个系统服务是怎么启动的，我们想搞清楚底层原理的话，直接看这种</a:t>
            </a:r>
            <a:r>
              <a:rPr kumimoji="1" lang="en-US" altLang="zh-CN"/>
              <a:t>native</a:t>
            </a:r>
            <a:r>
              <a:rPr kumimoji="1" lang="zh-CN" altLang="en-US"/>
              <a:t>实现的系统服务更直观，一般</a:t>
            </a:r>
            <a:r>
              <a:rPr kumimoji="1" lang="en-US" altLang="zh-CN"/>
              <a:t>java</a:t>
            </a:r>
            <a:r>
              <a:rPr kumimoji="1" lang="zh-CN" altLang="en-US"/>
              <a:t>实现的这些服务，因为封装得特别好，所以你要一层层往下挖，会麻烦一点。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先看看</a:t>
            </a:r>
            <a:r>
              <a:rPr kumimoji="1" lang="en-US" altLang="zh-CN"/>
              <a:t>surfaceFlinger</a:t>
            </a:r>
            <a:r>
              <a:rPr kumimoji="1" lang="zh-CN" altLang="en-US"/>
              <a:t>的启动配置，这个标红的是服务名称，这个标黄的是进程启动的时候加载的二进制文件路径，我们看下</a:t>
            </a:r>
            <a:r>
              <a:rPr kumimoji="1" lang="en-US" altLang="zh-CN"/>
              <a:t>surfaceFlinger</a:t>
            </a:r>
            <a:r>
              <a:rPr kumimoji="1" lang="zh-CN" altLang="en-US"/>
              <a:t>启动的时候都做了些什么事？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C72C0A-B43B-1E4C-A542-3B82D3E2A870}" type="slidenum">
              <a:rPr lang="en-US" altLang="zh-CN"/>
              <a:t>9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9D3C-24F3-B446-B659-0BD6A8A247B8}" type="datetimeFigureOut">
              <a:rPr lang="zh-CN" altLang="en-US"/>
              <a:t>2019/3/10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7109-1717-FE44-B6A6-EDFAE8EAFB22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9D3C-24F3-B446-B659-0BD6A8A247B8}" type="datetimeFigureOut">
              <a:rPr lang="zh-CN" altLang="en-US"/>
              <a:t>2019/3/10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7109-1717-FE44-B6A6-EDFAE8EAFB22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92"/>
            <a:ext cx="1971675" cy="4359641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3892"/>
            <a:ext cx="5800725" cy="4359641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9D3C-24F3-B446-B659-0BD6A8A247B8}" type="datetimeFigureOut">
              <a:rPr lang="zh-CN" altLang="en-US"/>
              <a:t>2019/3/10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7109-1717-FE44-B6A6-EDFAE8EAFB22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9D3C-24F3-B446-B659-0BD6A8A247B8}" type="datetimeFigureOut">
              <a:rPr lang="zh-CN" altLang="en-US"/>
              <a:t>2019/3/10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7109-1717-FE44-B6A6-EDFAE8EAFB22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9D3C-24F3-B446-B659-0BD6A8A247B8}" type="datetimeFigureOut">
              <a:rPr lang="zh-CN" altLang="en-US"/>
              <a:t>2019/3/10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7109-1717-FE44-B6A6-EDFAE8EAFB22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9D3C-24F3-B446-B659-0BD6A8A247B8}" type="datetimeFigureOut">
              <a:rPr lang="zh-CN" altLang="en-US"/>
              <a:t>2019/3/10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7109-1717-FE44-B6A6-EDFAE8EAFB22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841" y="1261093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1" y="1879135"/>
            <a:ext cx="3868340" cy="2763924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1093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1879135"/>
            <a:ext cx="3887391" cy="2763924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9D3C-24F3-B446-B659-0BD6A8A247B8}" type="datetimeFigureOut">
              <a:rPr lang="zh-CN" altLang="en-US"/>
              <a:t>2019/3/10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7109-1717-FE44-B6A6-EDFAE8EAFB22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9D3C-24F3-B446-B659-0BD6A8A247B8}" type="datetimeFigureOut">
              <a:rPr lang="zh-CN" altLang="en-US"/>
              <a:t>2019/3/10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7109-1717-FE44-B6A6-EDFAE8EAFB22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9D3C-24F3-B446-B659-0BD6A8A247B8}" type="datetimeFigureOut">
              <a:rPr lang="zh-CN" altLang="en-US"/>
              <a:t>2019/3/10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7109-1717-FE44-B6A6-EDFAE8EAFB22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9D3C-24F3-B446-B659-0BD6A8A247B8}" type="datetimeFigureOut">
              <a:rPr lang="zh-CN" altLang="en-US"/>
              <a:t>2019/3/10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7109-1717-FE44-B6A6-EDFAE8EAFB22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9D3C-24F3-B446-B659-0BD6A8A247B8}" type="datetimeFigureOut">
              <a:rPr lang="zh-CN" altLang="en-US"/>
              <a:t>2019/3/10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7109-1717-FE44-B6A6-EDFAE8EAFB22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458"/>
            <a:ext cx="7886700" cy="3264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8096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29D3C-24F3-B446-B659-0BD6A8A247B8}" type="datetimeFigureOut">
              <a:rPr lang="zh-CN" altLang="en-US"/>
              <a:t>2019/3/10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8096"/>
            <a:ext cx="30861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8096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47109-1717-FE44-B6A6-EDFAE8EAFB22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274163"/>
            <a:ext cx="9144000" cy="596075"/>
          </a:xfrm>
        </p:spPr>
        <p:txBody>
          <a:bodyPr anchor="ctr" anchorCtr="0">
            <a:normAutofit/>
          </a:bodyPr>
          <a:lstStyle/>
          <a:p>
            <a:r>
              <a:rPr kumimoji="1" lang="zh-CN" altLang="en-US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你知道怎么添加一个系统服务吗？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57467" y="448092"/>
            <a:ext cx="782906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int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main(</a:t>
            </a:r>
            <a: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int</a:t>
            </a:r>
            <a:r>
              <a:rPr lang="en-US" altLang="zh-CN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char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**) {</a:t>
            </a:r>
            <a:b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// start the thread pool</a:t>
            </a:r>
            <a:br>
              <a:rPr lang="en-US" altLang="zh-CN"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sp&lt;ProcessState&gt; ps(</a:t>
            </a:r>
            <a:r>
              <a:rPr lang="en-US" altLang="zh-CN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ProcessState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::self())</a:t>
            </a:r>
            <a: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  <a:b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ps-&gt;startThreadPool()</a:t>
            </a:r>
            <a: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  <a:b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br>
              <a:rPr lang="en-US" altLang="zh-CN"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sp&lt;SurfaceFlinger&gt; flinger = </a:t>
            </a:r>
            <a: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new </a:t>
            </a:r>
            <a:r>
              <a:rPr lang="en-US" altLang="zh-CN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SurfaceFlinger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  <a:br>
              <a:rPr lang="en-US" altLang="zh-CN"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flinger-&gt;init()</a:t>
            </a:r>
            <a: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  <a:b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br>
              <a:rPr lang="en-US" altLang="zh-CN"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sp&lt;IServiceManager&gt; sm(</a:t>
            </a:r>
            <a:r>
              <a:rPr lang="en-US" altLang="zh-CN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defaultServiceManager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())</a:t>
            </a:r>
            <a: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  <a:b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sm-&gt;</a:t>
            </a:r>
            <a:r>
              <a:rPr lang="en-US" altLang="zh-CN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addService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(String16(SurfaceFlinger::getServiceName())</a:t>
            </a:r>
            <a:r>
              <a:rPr lang="en-US" altLang="zh-CN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flinger</a:t>
            </a:r>
            <a:r>
              <a:rPr lang="en-US" altLang="zh-CN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false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  <a:b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br>
              <a:rPr lang="en-US" altLang="zh-CN"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flinger-&gt;run()</a:t>
            </a:r>
            <a: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  <a:b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return </a:t>
            </a:r>
            <a:r>
              <a:rPr lang="en-US" altLang="zh-CN">
                <a:solidFill>
                  <a:srgbClr val="6897B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  <a:b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5319" y="309593"/>
            <a:ext cx="797336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sp&lt;IServiceManager&gt; defaultServiceManager()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{</a:t>
            </a:r>
            <a:b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if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(gDefaultServiceManager != NULL) </a:t>
            </a:r>
          </a:p>
          <a:p>
            <a: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	return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gDefaultServiceManager</a:t>
            </a:r>
            <a: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  <a:b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b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{</a:t>
            </a:r>
            <a:b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 AutoMutex _l(gDefaultServiceManagerLock)</a:t>
            </a:r>
            <a: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  <a:b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 while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(gDefaultServiceManager == NULL) {</a:t>
            </a:r>
            <a:b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     gDefaultServiceManager = interface_cast&lt;IServiceManager&gt;(</a:t>
            </a:r>
            <a:b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         ProcessState::self()-&gt;getContextObject(NULL))</a:t>
            </a:r>
            <a: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  <a:b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     if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(gDefaultServiceManager == NULL)</a:t>
            </a:r>
            <a:b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         sleep(</a:t>
            </a:r>
            <a:r>
              <a:rPr lang="en-US" altLang="zh-CN">
                <a:solidFill>
                  <a:srgbClr val="6897B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  <a:b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}</a:t>
            </a:r>
            <a:b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}</a:t>
            </a:r>
            <a:b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b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return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gDefaultServiceManager</a:t>
            </a:r>
            <a: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  <a:b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5279093" y="3297741"/>
            <a:ext cx="3385927" cy="369332"/>
          </a:xfrm>
          <a:prstGeom prst="rect">
            <a:avLst/>
          </a:prstGeom>
          <a:solidFill>
            <a:srgbClr val="C00000"/>
          </a:solidFill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getStrongProxyForHandle(0);</a:t>
            </a:r>
            <a:endParaRPr lang="zh-CN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  <p:cxnSp>
        <p:nvCxnSpPr>
          <p:cNvPr id="8" name="直线箭头连接符 7"/>
          <p:cNvCxnSpPr>
            <a:cxnSpLocks/>
          </p:cNvCxnSpPr>
          <p:nvPr/>
        </p:nvCxnSpPr>
        <p:spPr>
          <a:xfrm>
            <a:off x="6840638" y="2905246"/>
            <a:ext cx="228531" cy="320423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8D77B-EE11-8340-A853-E475A7397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ServiceManager</a:t>
            </a:r>
            <a:r>
              <a:rPr kumimoji="1" lang="zh-CN" altLang="en-US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是怎么启动的</a:t>
            </a:r>
            <a:r>
              <a:rPr kumimoji="1" lang="en-US" altLang="zh-CN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kumimoji="1" lang="zh-CN" altLang="en-US" sz="300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269B98-C945-F742-9857-0E086C6A6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启用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机制 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u"/>
            </a:pP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开放自己的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句柄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u"/>
            </a:pP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进入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loop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循环</a:t>
            </a:r>
          </a:p>
        </p:txBody>
      </p:sp>
    </p:spTree>
    <p:extLst>
      <p:ext uri="{BB962C8B-B14F-4D97-AF65-F5344CB8AC3E}">
        <p14:creationId xmlns:p14="http://schemas.microsoft.com/office/powerpoint/2010/main" val="390243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kumimoji="1" lang="zh-CN" altLang="en-US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kumimoji="1" lang="en-US" altLang="zh-CN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binder</a:t>
            </a:r>
            <a:r>
              <a:rPr kumimoji="1" lang="zh-CN" altLang="en-US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有哪些途径？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1484915" y="1365444"/>
            <a:ext cx="6174171" cy="50843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bindService</a:t>
            </a: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onServiceConnected</a:t>
            </a: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拿到</a:t>
            </a:r>
            <a:r>
              <a:rPr kumimoji="1"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binder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1484916" y="2704689"/>
            <a:ext cx="6174170" cy="50843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C00000"/>
              </a:buClr>
            </a:pPr>
            <a:r>
              <a:rPr kumimoji="1"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Parcel</a:t>
            </a: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readStrongBinder</a:t>
            </a: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拿到</a:t>
            </a:r>
            <a:r>
              <a:rPr kumimoji="1"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binder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1484914" y="4043934"/>
            <a:ext cx="6174170" cy="50843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C00000"/>
              </a:buClr>
            </a:pPr>
            <a:r>
              <a:rPr kumimoji="1"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Binder</a:t>
            </a: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IPC</a:t>
            </a: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call</a:t>
            </a: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拿到</a:t>
            </a:r>
            <a:r>
              <a:rPr kumimoji="1"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binder</a:t>
            </a:r>
          </a:p>
        </p:txBody>
      </p:sp>
    </p:spTree>
    <p:extLst>
      <p:ext uri="{BB962C8B-B14F-4D97-AF65-F5344CB8AC3E}">
        <p14:creationId xmlns:p14="http://schemas.microsoft.com/office/powerpoint/2010/main" val="784980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如何拿到</a:t>
            </a:r>
            <a:r>
              <a:rPr kumimoji="1" lang="en-US" altLang="zh-CN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ServiceManager</a:t>
            </a:r>
            <a:r>
              <a:rPr kumimoji="1" lang="zh-CN" altLang="en-US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en-US" altLang="zh-CN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binder?</a:t>
            </a:r>
            <a:endParaRPr kumimoji="1" lang="zh-CN" altLang="en-US" sz="30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6424" y="1382963"/>
            <a:ext cx="789115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private static 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IServiceManager </a:t>
            </a:r>
            <a:r>
              <a:rPr lang="en-US" altLang="zh-CN" sz="2000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getIServiceManager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() {</a:t>
            </a:r>
            <a:b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</a:b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if 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20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sServiceManager 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!= </a:t>
            </a: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null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) {</a:t>
            </a:r>
            <a:b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</a:b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        </a:t>
            </a: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return </a:t>
            </a:r>
            <a:r>
              <a:rPr lang="en-US" altLang="zh-CN" sz="20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sServiceManager</a:t>
            </a: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;</a:t>
            </a:r>
            <a:b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</a:b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}</a:t>
            </a:r>
            <a:b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</a:br>
            <a:b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</a:b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 sz="2000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// Find the service manager</a:t>
            </a:r>
            <a:br>
              <a:rPr lang="en-US" altLang="zh-CN" sz="2000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</a:br>
            <a:r>
              <a:rPr lang="en-US" altLang="zh-CN" sz="2000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 sz="20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sServiceManager 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= ServiceManagerNative.</a:t>
            </a:r>
            <a:r>
              <a:rPr lang="en-US" altLang="zh-CN" sz="200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asInterface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(</a:t>
            </a:r>
          </a:p>
          <a:p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		</a:t>
            </a:r>
            <a:r>
              <a:rPr lang="en-US" altLang="zh-CN" sz="2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BinderInternal.</a:t>
            </a:r>
            <a:r>
              <a:rPr lang="en-US" altLang="zh-CN" sz="2000" b="1">
                <a:solidFill>
                  <a:srgbClr val="C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getContextObject</a:t>
            </a:r>
            <a:r>
              <a:rPr lang="en-US" altLang="zh-CN" sz="2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;</a:t>
            </a:r>
            <a:b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</a:b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    return </a:t>
            </a:r>
            <a:r>
              <a:rPr lang="en-US" altLang="zh-CN" sz="20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sServiceManager</a:t>
            </a: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;</a:t>
            </a:r>
            <a:b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</a:b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}</a:t>
            </a:r>
            <a:endParaRPr lang="zh-CN" altLang="en-US" sz="2000"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48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4E8F7-BE4A-B048-B979-2755E168C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如何拿到</a:t>
            </a:r>
            <a:r>
              <a:rPr kumimoji="1" lang="en-US" altLang="zh-CN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ServiceManager</a:t>
            </a:r>
            <a:r>
              <a:rPr kumimoji="1" lang="zh-CN" altLang="en-US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en-US" altLang="zh-CN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binder?</a:t>
            </a:r>
            <a:endParaRPr kumimoji="1" lang="zh-CN" altLang="en-US" sz="30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FFAB087-C0F1-7A4D-B482-42016B6EB720}"/>
              </a:ext>
            </a:extLst>
          </p:cNvPr>
          <p:cNvSpPr/>
          <p:nvPr/>
        </p:nvSpPr>
        <p:spPr>
          <a:xfrm>
            <a:off x="463138" y="1694587"/>
            <a:ext cx="82177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jobject </a:t>
            </a:r>
          </a:p>
          <a:p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android_os_BinderInternal_getContextObject(JNIEnv* env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jobject clazz)</a:t>
            </a:r>
            <a:r>
              <a:rPr lang="zh-CN" altLang="en-US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sp&lt;IBinder&gt; b = </a:t>
            </a:r>
            <a:r>
              <a:rPr lang="en-US" altLang="zh-CN" sz="18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ProcessState::self()-&gt;getContextObject(NULL)</a:t>
            </a:r>
            <a:r>
              <a:rPr lang="en-US" altLang="zh-CN" sz="1800" b="1">
                <a:solidFill>
                  <a:srgbClr val="C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return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javaObjectForIBinder(env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b)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8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0F7B823-47F2-2641-A224-CF5C213422A6}"/>
              </a:ext>
            </a:extLst>
          </p:cNvPr>
          <p:cNvSpPr/>
          <p:nvPr/>
        </p:nvSpPr>
        <p:spPr>
          <a:xfrm>
            <a:off x="4824273" y="3617532"/>
            <a:ext cx="3385927" cy="369332"/>
          </a:xfrm>
          <a:prstGeom prst="rect">
            <a:avLst/>
          </a:prstGeom>
          <a:solidFill>
            <a:srgbClr val="C00000"/>
          </a:solidFill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getStrongProxyForHandle(0);</a:t>
            </a:r>
            <a:endParaRPr lang="zh-CN" altLang="en-US" sz="1800">
              <a:solidFill>
                <a:schemeClr val="bg1"/>
              </a:solidFill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CEBAE7C5-EF08-DE40-8143-EEA28CB0C3B5}"/>
              </a:ext>
            </a:extLst>
          </p:cNvPr>
          <p:cNvCxnSpPr/>
          <p:nvPr/>
        </p:nvCxnSpPr>
        <p:spPr>
          <a:xfrm>
            <a:off x="6495803" y="2612571"/>
            <a:ext cx="0" cy="86689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49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1014478" y="639918"/>
            <a:ext cx="2766848" cy="508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  <a:endParaRPr kumimoji="1"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0697" y="472964"/>
            <a:ext cx="6479628" cy="851338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15"/>
          </a:p>
        </p:txBody>
      </p:sp>
      <p:sp>
        <p:nvSpPr>
          <p:cNvPr id="9" name="圆角矩形 8"/>
          <p:cNvSpPr/>
          <p:nvPr/>
        </p:nvSpPr>
        <p:spPr>
          <a:xfrm>
            <a:off x="4155757" y="639917"/>
            <a:ext cx="2766848" cy="508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Stub</a:t>
            </a:r>
            <a:endParaRPr kumimoji="1"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014478" y="1806566"/>
            <a:ext cx="2766848" cy="508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BinderProxy</a:t>
            </a:r>
            <a:endParaRPr kumimoji="1"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30697" y="1639611"/>
            <a:ext cx="6479628" cy="851338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15"/>
          </a:p>
        </p:txBody>
      </p:sp>
      <p:sp>
        <p:nvSpPr>
          <p:cNvPr id="14" name="圆角矩形 13"/>
          <p:cNvSpPr/>
          <p:nvPr/>
        </p:nvSpPr>
        <p:spPr>
          <a:xfrm>
            <a:off x="4155757" y="1806564"/>
            <a:ext cx="2766848" cy="508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Binder</a:t>
            </a:r>
            <a:endParaRPr kumimoji="1"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014478" y="2973213"/>
            <a:ext cx="2766848" cy="508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BpBinder</a:t>
            </a:r>
            <a:endParaRPr kumimoji="1"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30697" y="2806260"/>
            <a:ext cx="6479628" cy="851338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15"/>
          </a:p>
        </p:txBody>
      </p:sp>
      <p:sp>
        <p:nvSpPr>
          <p:cNvPr id="17" name="圆角矩形 16"/>
          <p:cNvSpPr/>
          <p:nvPr/>
        </p:nvSpPr>
        <p:spPr>
          <a:xfrm>
            <a:off x="4155757" y="2973213"/>
            <a:ext cx="2766848" cy="508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BBinder</a:t>
            </a:r>
            <a:endParaRPr kumimoji="1"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237256" y="69792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应用层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225381" y="1864575"/>
            <a:ext cx="693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endParaRPr kumimoji="1" lang="zh-CN" altLang="en-US" sz="20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237256" y="3031223"/>
            <a:ext cx="978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Native</a:t>
            </a:r>
            <a:endParaRPr kumimoji="1" lang="zh-CN" altLang="en-US" sz="20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730697" y="4339458"/>
            <a:ext cx="6479628" cy="4729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/dev/binder</a:t>
            </a:r>
            <a:endParaRPr kumimoji="1"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下箭头 24"/>
          <p:cNvSpPr/>
          <p:nvPr/>
        </p:nvSpPr>
        <p:spPr>
          <a:xfrm>
            <a:off x="2303307" y="3706576"/>
            <a:ext cx="189186" cy="587269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15"/>
          </a:p>
        </p:txBody>
      </p:sp>
      <p:sp>
        <p:nvSpPr>
          <p:cNvPr id="27" name="下箭头 26"/>
          <p:cNvSpPr/>
          <p:nvPr/>
        </p:nvSpPr>
        <p:spPr>
          <a:xfrm rot="10800000">
            <a:off x="5444586" y="3703213"/>
            <a:ext cx="189186" cy="587269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15"/>
          </a:p>
        </p:txBody>
      </p:sp>
      <p:sp>
        <p:nvSpPr>
          <p:cNvPr id="28" name="文本框 27"/>
          <p:cNvSpPr txBox="1"/>
          <p:nvPr/>
        </p:nvSpPr>
        <p:spPr>
          <a:xfrm>
            <a:off x="2433372" y="3822867"/>
            <a:ext cx="1162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transact</a:t>
            </a:r>
            <a:endParaRPr kumimoji="1" lang="zh-CN" altLang="en-US" sz="20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562826" y="3822867"/>
            <a:ext cx="1484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ontransact</a:t>
            </a:r>
            <a:endParaRPr kumimoji="1" lang="zh-CN" altLang="en-US" sz="20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下箭头 29"/>
          <p:cNvSpPr/>
          <p:nvPr/>
        </p:nvSpPr>
        <p:spPr>
          <a:xfrm>
            <a:off x="2303307" y="1277579"/>
            <a:ext cx="189186" cy="478302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15"/>
          </a:p>
        </p:txBody>
      </p:sp>
      <p:sp>
        <p:nvSpPr>
          <p:cNvPr id="32" name="下箭头 31"/>
          <p:cNvSpPr/>
          <p:nvPr/>
        </p:nvSpPr>
        <p:spPr>
          <a:xfrm>
            <a:off x="2300907" y="2431294"/>
            <a:ext cx="189186" cy="478302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15"/>
          </a:p>
        </p:txBody>
      </p:sp>
      <p:sp>
        <p:nvSpPr>
          <p:cNvPr id="33" name="下箭头 32"/>
          <p:cNvSpPr/>
          <p:nvPr/>
        </p:nvSpPr>
        <p:spPr>
          <a:xfrm rot="10800000">
            <a:off x="5444585" y="1277579"/>
            <a:ext cx="189186" cy="478302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15"/>
          </a:p>
        </p:txBody>
      </p:sp>
      <p:sp>
        <p:nvSpPr>
          <p:cNvPr id="35" name="下箭头 34"/>
          <p:cNvSpPr/>
          <p:nvPr/>
        </p:nvSpPr>
        <p:spPr>
          <a:xfrm rot="10800000">
            <a:off x="5444585" y="2431294"/>
            <a:ext cx="189186" cy="478302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15"/>
          </a:p>
        </p:txBody>
      </p:sp>
    </p:spTree>
    <p:extLst>
      <p:ext uri="{BB962C8B-B14F-4D97-AF65-F5344CB8AC3E}">
        <p14:creationId xmlns:p14="http://schemas.microsoft.com/office/powerpoint/2010/main" val="175701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0"/>
                            </p:stCondLst>
                            <p:childTnLst>
                              <p:par>
                                <p:cTn id="9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0" grpId="0"/>
      <p:bldP spid="21" grpId="0"/>
      <p:bldP spid="22" grpId="0"/>
      <p:bldP spid="23" grpId="0" animBg="1"/>
      <p:bldP spid="25" grpId="0" animBg="1"/>
      <p:bldP spid="27" grpId="0" animBg="1"/>
      <p:bldP spid="28" grpId="0"/>
      <p:bldP spid="29" grpId="0"/>
      <p:bldP spid="30" grpId="0" animBg="1"/>
      <p:bldP spid="32" grpId="0" animBg="1"/>
      <p:bldP spid="33" grpId="0" animBg="1"/>
      <p:bldP spid="3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注册成为上下文管理者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299324" y="3832412"/>
            <a:ext cx="6545356" cy="54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/dev/binder</a:t>
            </a:r>
            <a:endParaRPr kumimoji="1"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299324" y="1603562"/>
            <a:ext cx="6545356" cy="54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ServiceManager</a:t>
            </a:r>
            <a:endParaRPr kumimoji="1"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4335519" y="2258411"/>
            <a:ext cx="472966" cy="1407072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15"/>
          </a:p>
        </p:txBody>
      </p:sp>
      <p:sp>
        <p:nvSpPr>
          <p:cNvPr id="12" name="文本框 11"/>
          <p:cNvSpPr txBox="1"/>
          <p:nvPr/>
        </p:nvSpPr>
        <p:spPr>
          <a:xfrm>
            <a:off x="4701607" y="2697436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ioctl</a:t>
            </a:r>
            <a:endParaRPr kumimoji="1" lang="zh-CN" altLang="en-US" sz="20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613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1" grpId="0" animBg="1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kumimoji="1" lang="en-US" altLang="zh-CN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binder</a:t>
            </a:r>
            <a:r>
              <a:rPr kumimoji="1" lang="zh-CN" altLang="en-US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loop</a:t>
            </a:r>
            <a:endParaRPr kumimoji="1" lang="zh-CN" altLang="en-US" sz="30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715612" y="1253353"/>
            <a:ext cx="3712780" cy="4138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r>
              <a:rPr kumimoji="1"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Binder</a:t>
            </a:r>
            <a:r>
              <a:rPr kumimoji="1"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715609" y="2645650"/>
            <a:ext cx="3712780" cy="4138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阻塞读</a:t>
            </a:r>
            <a:r>
              <a:rPr kumimoji="1"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binder</a:t>
            </a:r>
            <a:r>
              <a:rPr kumimoji="1"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2715609" y="3789288"/>
            <a:ext cx="3712780" cy="4138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kumimoji="1"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binder</a:t>
            </a:r>
            <a:r>
              <a:rPr kumimoji="1"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消息，发送</a:t>
            </a:r>
            <a:r>
              <a:rPr kumimoji="1"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reply</a:t>
            </a:r>
            <a:endParaRPr kumimoji="1"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线箭头连接符 10"/>
          <p:cNvCxnSpPr>
            <a:stCxn id="4" idx="2"/>
          </p:cNvCxnSpPr>
          <p:nvPr/>
        </p:nvCxnSpPr>
        <p:spPr>
          <a:xfrm flipH="1">
            <a:off x="4571999" y="1667197"/>
            <a:ext cx="3" cy="978452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stCxn id="5" idx="2"/>
          </p:cNvCxnSpPr>
          <p:nvPr/>
        </p:nvCxnSpPr>
        <p:spPr>
          <a:xfrm>
            <a:off x="4571999" y="3059494"/>
            <a:ext cx="0" cy="73257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stCxn id="7" idx="2"/>
          </p:cNvCxnSpPr>
          <p:nvPr/>
        </p:nvCxnSpPr>
        <p:spPr>
          <a:xfrm>
            <a:off x="4571999" y="4203131"/>
            <a:ext cx="0" cy="674430"/>
          </a:xfrm>
          <a:prstGeom prst="straightConnector1">
            <a:avLst/>
          </a:prstGeom>
          <a:ln w="3175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/>
          <p:cNvCxnSpPr/>
          <p:nvPr/>
        </p:nvCxnSpPr>
        <p:spPr>
          <a:xfrm>
            <a:off x="4571998" y="4869337"/>
            <a:ext cx="2706626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/>
          <p:nvPr/>
        </p:nvCxnSpPr>
        <p:spPr>
          <a:xfrm flipV="1">
            <a:off x="7278624" y="2039876"/>
            <a:ext cx="0" cy="2837687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/>
          <p:nvPr/>
        </p:nvCxnSpPr>
        <p:spPr>
          <a:xfrm flipH="1">
            <a:off x="4571998" y="2039874"/>
            <a:ext cx="2706626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7291138" y="3248527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binder_loop</a:t>
            </a:r>
            <a:endParaRPr kumimoji="1" lang="zh-CN" altLang="en-US" sz="20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563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你知道怎么添加一个系统服务吗？</a:t>
            </a:r>
            <a:endParaRPr kumimoji="1" lang="zh-CN" altLang="en-US" sz="3000"/>
          </a:p>
        </p:txBody>
      </p:sp>
      <p:sp>
        <p:nvSpPr>
          <p:cNvPr id="5" name="文本框 4"/>
          <p:cNvSpPr txBox="1"/>
          <p:nvPr/>
        </p:nvSpPr>
        <p:spPr>
          <a:xfrm>
            <a:off x="972000" y="1652464"/>
            <a:ext cx="720000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Why?</a:t>
            </a: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 为什么要添加系统服务？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kumimoji="1"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kumimoji="1"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How?</a:t>
            </a: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 怎么样能让别人用？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kumimoji="1"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kumimoji="1"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What?</a:t>
            </a: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 具体有哪些事要干？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这道题想考察什么？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9355" y="1512968"/>
            <a:ext cx="7886700" cy="3264074"/>
          </a:xfrm>
        </p:spPr>
        <p:txBody>
          <a:bodyPr/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了解如何使用系统服务？（初级）</a:t>
            </a:r>
            <a:endParaRPr kumimoji="1"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kumimoji="1"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熟悉系统服务调用的基本原理（中级）</a:t>
            </a:r>
            <a:endParaRPr kumimoji="1"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kumimoji="1"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深刻理解系统服务的启动和工作原理（高级）</a:t>
            </a:r>
            <a:endParaRPr kumimoji="1"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你知道怎么添加一个系统服务吗？</a:t>
            </a:r>
            <a:endParaRPr kumimoji="1" lang="zh-CN" altLang="en-US" sz="3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2000" y="1544718"/>
            <a:ext cx="7200000" cy="3264074"/>
          </a:xfrm>
        </p:spPr>
        <p:txBody>
          <a:bodyPr/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添加系统服务的时机？</a:t>
            </a:r>
            <a:endParaRPr kumimoji="1"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kumimoji="1"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服务端要做哪些事？</a:t>
            </a:r>
            <a:endParaRPr kumimoji="1"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kumimoji="1"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应用端要做哪些事？</a:t>
            </a:r>
            <a:endParaRPr kumimoji="1"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kumimoji="1"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独立进程的系统服务有什么不同？</a:t>
            </a:r>
            <a:endParaRPr kumimoji="1"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265" y="2178340"/>
            <a:ext cx="452265" cy="45226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A4A5345-4F5D-D047-82E4-63903406F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882" y="2950622"/>
            <a:ext cx="452265" cy="45226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4786402-9070-AA48-8591-AFA2FD3A7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881" y="3722904"/>
            <a:ext cx="452265" cy="4522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如何使用系统服务？</a:t>
            </a:r>
          </a:p>
        </p:txBody>
      </p:sp>
      <p:sp>
        <p:nvSpPr>
          <p:cNvPr id="4" name="矩形 3"/>
          <p:cNvSpPr/>
          <p:nvPr/>
        </p:nvSpPr>
        <p:spPr>
          <a:xfrm>
            <a:off x="485775" y="3314064"/>
            <a:ext cx="81724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static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Object </a:t>
            </a:r>
            <a:r>
              <a:rPr lang="en-US" altLang="zh-CN">
                <a:solidFill>
                  <a:srgbClr val="FFC66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getSystemService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(ContextImpl ctx</a:t>
            </a:r>
            <a:r>
              <a:rPr lang="en-US" altLang="zh-CN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String name)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{</a:t>
            </a:r>
            <a:b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ServiceFetcher&lt;?&gt; fetcher = </a:t>
            </a:r>
            <a:r>
              <a:rPr lang="en-US" altLang="zh-CN" b="1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SYSTEM_SERVICE_FETCHERS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.get(name)</a:t>
            </a:r>
            <a: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  <a:b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return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fetcher != </a:t>
            </a:r>
            <a:r>
              <a:rPr lang="en-US" altLang="zh-CN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null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? fetcher.getService(ctx) : </a:t>
            </a:r>
            <a:r>
              <a:rPr lang="en-US" altLang="zh-CN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null</a:t>
            </a:r>
            <a: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  <a:b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}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1965" y="3017520"/>
            <a:ext cx="8180070" cy="1686560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73577" y="1300889"/>
            <a:ext cx="82031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@Override</a:t>
            </a:r>
            <a:br>
              <a:rPr lang="en-US" altLang="zh-CN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public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Object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getSystemService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(String name)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return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SystemServiceRegistry.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getSystemService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this,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name)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1965" y="1268095"/>
            <a:ext cx="8176260" cy="1403985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51828" y="4347027"/>
            <a:ext cx="4424929" cy="369332"/>
          </a:xfrm>
          <a:prstGeom prst="rect">
            <a:avLst/>
          </a:prstGeom>
          <a:solidFill>
            <a:srgbClr val="C00000"/>
          </a:solidFill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HashMap&lt;String, ServiceFetcher&lt;?&gt;&gt;</a:t>
            </a:r>
          </a:p>
        </p:txBody>
      </p:sp>
      <p:sp>
        <p:nvSpPr>
          <p:cNvPr id="10" name="下箭头 9">
            <a:extLst>
              <a:ext uri="{FF2B5EF4-FFF2-40B4-BE49-F238E27FC236}">
                <a16:creationId xmlns:a16="http://schemas.microsoft.com/office/drawing/2014/main" id="{26B3E56B-9F1B-FA49-9E72-ED1AC241B71F}"/>
              </a:ext>
            </a:extLst>
          </p:cNvPr>
          <p:cNvSpPr/>
          <p:nvPr/>
        </p:nvSpPr>
        <p:spPr>
          <a:xfrm>
            <a:off x="4309110" y="2455319"/>
            <a:ext cx="525780" cy="813025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31D85B8B-C2C0-AB43-B30A-4BC3F180F4D9}"/>
              </a:ext>
            </a:extLst>
          </p:cNvPr>
          <p:cNvCxnSpPr/>
          <p:nvPr/>
        </p:nvCxnSpPr>
        <p:spPr>
          <a:xfrm>
            <a:off x="6902605" y="3914078"/>
            <a:ext cx="0" cy="345688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/>
      <p:bldP spid="9" grpId="0" animBg="1"/>
      <p:bldP spid="3" grpId="0" bldLvl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如何使用系统服务？</a:t>
            </a:r>
            <a:endParaRPr kumimoji="1" lang="zh-CN" altLang="en-US" sz="3000"/>
          </a:p>
        </p:txBody>
      </p:sp>
      <p:sp>
        <p:nvSpPr>
          <p:cNvPr id="5" name="矩形 4"/>
          <p:cNvSpPr/>
          <p:nvPr/>
        </p:nvSpPr>
        <p:spPr>
          <a:xfrm>
            <a:off x="591777" y="1286387"/>
            <a:ext cx="796044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registerService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(Context.</a:t>
            </a:r>
            <a:r>
              <a:rPr lang="en-US" altLang="zh-CN">
                <a:solidFill>
                  <a:srgbClr val="9876A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POWER_SERVICE</a:t>
            </a:r>
            <a:r>
              <a:rPr lang="en-US" altLang="zh-CN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PowerManager.</a:t>
            </a:r>
            <a:r>
              <a:rPr lang="en-US" altLang="zh-CN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class,</a:t>
            </a:r>
            <a:br>
              <a:rPr lang="en-US" altLang="zh-CN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 new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CachedServiceFetcher&lt;PowerManager&gt;() {</a:t>
            </a:r>
            <a:b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>
                <a:solidFill>
                  <a:srgbClr val="BBB5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@Override</a:t>
            </a:r>
            <a:br>
              <a:rPr lang="en-US" altLang="zh-CN">
                <a:solidFill>
                  <a:srgbClr val="BBB5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>
                <a:solidFill>
                  <a:srgbClr val="BBB5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public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PowerManager </a:t>
            </a:r>
            <a:r>
              <a:rPr lang="en-US" altLang="zh-CN">
                <a:solidFill>
                  <a:srgbClr val="FFC66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createService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(ContextImpl ctx) {</a:t>
            </a:r>
            <a:b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 IBinder b = ServiceManager.</a:t>
            </a:r>
            <a:r>
              <a:rPr lang="en-US" altLang="zh-CN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getService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(Context.</a:t>
            </a:r>
            <a:r>
              <a:rPr lang="en-US" altLang="zh-CN">
                <a:solidFill>
                  <a:srgbClr val="9876A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POWER_SERVICE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IPowerManager service = IPowerManager.Stub.asInterface(b)</a:t>
            </a:r>
            <a:r>
              <a:rPr lang="en-US" altLang="zh-CN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  <a:b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 </a:t>
            </a:r>
            <a:r>
              <a:rPr lang="en-US" altLang="zh-CN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return new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PowerManager(ctx.getOuterContext()</a:t>
            </a:r>
            <a:r>
              <a:rPr lang="en-US" altLang="zh-CN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br>
              <a:rPr lang="en-US" altLang="zh-CN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        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service</a:t>
            </a:r>
            <a:r>
              <a:rPr lang="en-US" altLang="zh-CN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ctx.</a:t>
            </a:r>
            <a:r>
              <a:rPr lang="en-US" altLang="zh-CN">
                <a:solidFill>
                  <a:srgbClr val="9876A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mMainThread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.getHandler())</a:t>
            </a:r>
            <a:r>
              <a:rPr lang="en-US" altLang="zh-CN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}})</a:t>
            </a:r>
            <a:r>
              <a:rPr lang="en-US" altLang="zh-CN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38131BD-9203-CB49-AFF9-4B5E0A3F1A71}"/>
              </a:ext>
            </a:extLst>
          </p:cNvPr>
          <p:cNvSpPr/>
          <p:nvPr/>
        </p:nvSpPr>
        <p:spPr>
          <a:xfrm>
            <a:off x="1795225" y="678924"/>
            <a:ext cx="5553551" cy="3785652"/>
          </a:xfrm>
          <a:prstGeom prst="rect">
            <a:avLst/>
          </a:prstGeom>
          <a:ln w="19050"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final </a:t>
            </a:r>
            <a:r>
              <a:rPr lang="en-US" altLang="zh-CN" sz="2000">
                <a:solidFill>
                  <a:srgbClr val="50787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 </a:t>
            </a:r>
            <a:r>
              <a:rPr lang="en-US" altLang="zh-CN" sz="2000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getService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(ContextImpl ctx) {</a:t>
            </a:r>
            <a:b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final 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Object[] cache = ctx.</a:t>
            </a:r>
            <a:r>
              <a:rPr lang="en-US" altLang="zh-CN" sz="20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mServiceCache</a:t>
            </a: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synchronized 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(cache) {</a:t>
            </a:r>
            <a:b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2000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// Fetch or create the service.</a:t>
            </a:r>
            <a:br>
              <a:rPr lang="en-US" altLang="zh-CN" sz="2000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000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 service = cache[</a:t>
            </a:r>
            <a:r>
              <a:rPr lang="en-US" altLang="zh-CN" sz="20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mCacheIndex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if 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(service == </a:t>
            </a: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service = createService(ctx)</a:t>
            </a: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cache[</a:t>
            </a:r>
            <a:r>
              <a:rPr lang="en-US" altLang="zh-CN" sz="20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mCacheIndex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] = service</a:t>
            </a: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2000">
                <a:solidFill>
                  <a:srgbClr val="50787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)service</a:t>
            </a: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8537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3410" y="192612"/>
            <a:ext cx="7886700" cy="994346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如何使用系统服务？</a:t>
            </a:r>
          </a:p>
        </p:txBody>
      </p:sp>
      <p:sp>
        <p:nvSpPr>
          <p:cNvPr id="4" name="矩形 3"/>
          <p:cNvSpPr/>
          <p:nvPr/>
        </p:nvSpPr>
        <p:spPr>
          <a:xfrm>
            <a:off x="1463993" y="1049655"/>
            <a:ext cx="621601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public static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IBinder </a:t>
            </a:r>
            <a:r>
              <a:rPr lang="en-US" altLang="zh-CN">
                <a:solidFill>
                  <a:srgbClr val="FFC66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getService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(String name) {</a:t>
            </a:r>
            <a:b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try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{</a:t>
            </a:r>
            <a:b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 IBinder service = </a:t>
            </a:r>
            <a:r>
              <a:rPr lang="en-US" altLang="zh-CN">
                <a:solidFill>
                  <a:srgbClr val="9876A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sCache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.get(name)</a:t>
            </a:r>
            <a: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  <a:b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 </a:t>
            </a:r>
            <a:r>
              <a:rPr lang="en-US" altLang="zh-CN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if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(service != </a:t>
            </a:r>
            <a:r>
              <a:rPr lang="en-US" altLang="zh-CN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null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) {</a:t>
            </a:r>
            <a:b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     </a:t>
            </a:r>
            <a:r>
              <a:rPr lang="en-US" altLang="zh-CN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return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service</a:t>
            </a:r>
            <a: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  <a:b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} </a:t>
            </a:r>
            <a:r>
              <a:rPr lang="en-US" altLang="zh-CN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else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{</a:t>
            </a:r>
            <a:b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     </a:t>
            </a:r>
            <a:r>
              <a:rPr lang="en-US" altLang="zh-CN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return </a:t>
            </a:r>
            <a:r>
              <a:rPr lang="en-US" altLang="zh-CN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getIServiceManager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().getService(name)</a:t>
            </a:r>
            <a: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  <a:b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}</a:t>
            </a:r>
            <a:b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} </a:t>
            </a:r>
            <a:r>
              <a:rPr lang="en-US" altLang="zh-CN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catch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(RemoteException e) {</a:t>
            </a:r>
            <a:b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 Log.</a:t>
            </a:r>
            <a:r>
              <a:rPr lang="en-US" altLang="zh-CN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e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9876A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TAG</a:t>
            </a:r>
            <a:r>
              <a:rPr lang="en-US" altLang="zh-CN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>
                <a:solidFill>
                  <a:srgbClr val="6A87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"error in getService"</a:t>
            </a:r>
            <a:r>
              <a:rPr lang="en-US" altLang="zh-CN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e)</a:t>
            </a:r>
            <a: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  <a:b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}</a:t>
            </a:r>
            <a:b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return null</a:t>
            </a:r>
            <a: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  <a:b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矩形 7"/>
          <p:cNvSpPr/>
          <p:nvPr/>
        </p:nvSpPr>
        <p:spPr>
          <a:xfrm>
            <a:off x="5491463" y="2216353"/>
            <a:ext cx="2877006" cy="338554"/>
          </a:xfrm>
          <a:prstGeom prst="rect">
            <a:avLst/>
          </a:prstGeom>
          <a:solidFill>
            <a:srgbClr val="C00000"/>
          </a:solidFill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HashMap&lt;String, IBinder&gt; </a:t>
            </a:r>
            <a:endParaRPr lang="zh-CN" altLang="en-US" sz="160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60550" y="4439654"/>
            <a:ext cx="7000240" cy="338554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ServiceManagerNative.</a:t>
            </a:r>
            <a:r>
              <a:rPr lang="en-US" altLang="zh-CN" sz="160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asInterface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(BinderInternal.</a:t>
            </a:r>
            <a:r>
              <a:rPr lang="en-US" altLang="zh-CN" sz="160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getContextObject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())</a:t>
            </a:r>
            <a:r>
              <a:rPr lang="en-US" altLang="zh-CN" sz="1600" b="1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</a:p>
        </p:txBody>
      </p:sp>
      <p:cxnSp>
        <p:nvCxnSpPr>
          <p:cNvPr id="7" name="直线箭头连接符 6"/>
          <p:cNvCxnSpPr>
            <a:cxnSpLocks/>
          </p:cNvCxnSpPr>
          <p:nvPr/>
        </p:nvCxnSpPr>
        <p:spPr>
          <a:xfrm>
            <a:off x="4354830" y="3029020"/>
            <a:ext cx="811530" cy="133731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F0C920BE-3F3B-2343-9F50-296E9BC9D07C}"/>
              </a:ext>
            </a:extLst>
          </p:cNvPr>
          <p:cNvCxnSpPr>
            <a:cxnSpLocks/>
          </p:cNvCxnSpPr>
          <p:nvPr/>
        </p:nvCxnSpPr>
        <p:spPr>
          <a:xfrm>
            <a:off x="4612640" y="1922815"/>
            <a:ext cx="792480" cy="42672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如何添加系统服务？</a:t>
            </a:r>
          </a:p>
        </p:txBody>
      </p:sp>
      <p:sp>
        <p:nvSpPr>
          <p:cNvPr id="4" name="矩形 3"/>
          <p:cNvSpPr/>
          <p:nvPr/>
        </p:nvSpPr>
        <p:spPr>
          <a:xfrm>
            <a:off x="1080216" y="1405254"/>
            <a:ext cx="69835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public static void </a:t>
            </a:r>
            <a:r>
              <a:rPr lang="en-US" altLang="zh-CN">
                <a:solidFill>
                  <a:srgbClr val="FFC66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addService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(String name</a:t>
            </a:r>
            <a:r>
              <a:rPr lang="en-US" altLang="zh-CN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IBinder service) {</a:t>
            </a:r>
            <a:b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try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{</a:t>
            </a:r>
            <a:b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 </a:t>
            </a:r>
            <a:r>
              <a:rPr lang="en-US" altLang="zh-CN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getIServiceManager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().addService(name</a:t>
            </a:r>
            <a:r>
              <a:rPr lang="en-US" altLang="zh-CN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service</a:t>
            </a:r>
            <a:r>
              <a:rPr lang="en-US" altLang="zh-CN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, false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  <a:b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} </a:t>
            </a:r>
            <a:r>
              <a:rPr lang="en-US" altLang="zh-CN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catch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(RemoteException e) {</a:t>
            </a:r>
            <a:b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 Log.</a:t>
            </a:r>
            <a:r>
              <a:rPr lang="en-US" altLang="zh-CN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e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9876A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TAG</a:t>
            </a:r>
            <a:r>
              <a:rPr lang="en-US" altLang="zh-CN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>
                <a:solidFill>
                  <a:srgbClr val="6A87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"error in addService"</a:t>
            </a:r>
            <a:r>
              <a:rPr lang="en-US" altLang="zh-CN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e)</a:t>
            </a:r>
            <a: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  <a:b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}</a:t>
            </a:r>
            <a:b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}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285" y="263732"/>
            <a:ext cx="7886700" cy="994346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什么时候添加的系统服务？</a:t>
            </a:r>
            <a:endParaRPr kumimoji="1" lang="zh-CN" altLang="en-US" sz="3000"/>
          </a:p>
        </p:txBody>
      </p:sp>
      <p:sp>
        <p:nvSpPr>
          <p:cNvPr id="4" name="圆角矩形 3"/>
          <p:cNvSpPr/>
          <p:nvPr/>
        </p:nvSpPr>
        <p:spPr>
          <a:xfrm>
            <a:off x="2245071" y="1804227"/>
            <a:ext cx="4655128" cy="46726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启用</a:t>
            </a:r>
            <a:r>
              <a:rPr kumimoji="1"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binder</a:t>
            </a:r>
            <a:r>
              <a:rPr kumimoji="1"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机制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244436" y="2879565"/>
            <a:ext cx="4655128" cy="46726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启动各类系统服务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244436" y="3974033"/>
            <a:ext cx="4655128" cy="46726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kumimoji="1"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Loop</a:t>
            </a:r>
            <a:r>
              <a:rPr kumimoji="1"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</a:p>
        </p:txBody>
      </p:sp>
      <p:sp>
        <p:nvSpPr>
          <p:cNvPr id="7" name="下箭头 6"/>
          <p:cNvSpPr/>
          <p:nvPr/>
        </p:nvSpPr>
        <p:spPr>
          <a:xfrm>
            <a:off x="4357144" y="2320171"/>
            <a:ext cx="428442" cy="527499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15"/>
          </a:p>
        </p:txBody>
      </p:sp>
      <p:sp>
        <p:nvSpPr>
          <p:cNvPr id="12" name="下箭头 11"/>
          <p:cNvSpPr/>
          <p:nvPr/>
        </p:nvSpPr>
        <p:spPr>
          <a:xfrm>
            <a:off x="4357779" y="3389971"/>
            <a:ext cx="428442" cy="566569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15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6E34689-9597-FC4D-92D3-2D8901ED8948}"/>
              </a:ext>
            </a:extLst>
          </p:cNvPr>
          <p:cNvSpPr txBox="1"/>
          <p:nvPr/>
        </p:nvSpPr>
        <p:spPr>
          <a:xfrm>
            <a:off x="1094106" y="1180008"/>
            <a:ext cx="2352952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20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SystemServer</a:t>
            </a:r>
            <a:r>
              <a:rPr kumimoji="1" lang="zh-CN" altLang="en-US" sz="20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启动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E2A44E4-AFD3-EB4A-9AFC-B7A050D8C4D7}"/>
              </a:ext>
            </a:extLst>
          </p:cNvPr>
          <p:cNvSpPr/>
          <p:nvPr/>
        </p:nvSpPr>
        <p:spPr>
          <a:xfrm>
            <a:off x="1111954" y="1191583"/>
            <a:ext cx="6920092" cy="3469627"/>
          </a:xfrm>
          <a:prstGeom prst="rect">
            <a:avLst/>
          </a:prstGeom>
          <a:noFill/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 bldLvl="0" animBg="1"/>
      <p:bldP spid="7" grpId="0" bldLvl="0" animBg="1"/>
      <p:bldP spid="12" grpId="0" bldLvl="0" animBg="1"/>
      <p:bldP spid="3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独立进程的系统服务</a:t>
            </a:r>
          </a:p>
        </p:txBody>
      </p:sp>
      <p:sp>
        <p:nvSpPr>
          <p:cNvPr id="4" name="矩形 3"/>
          <p:cNvSpPr/>
          <p:nvPr/>
        </p:nvSpPr>
        <p:spPr>
          <a:xfrm>
            <a:off x="1403888" y="1446656"/>
            <a:ext cx="633622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service </a:t>
            </a:r>
            <a:r>
              <a:rPr lang="en-US" altLang="zh-CN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surfaceflinger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20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/system/bin/surfaceflinger</a:t>
            </a:r>
            <a:b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class core</a:t>
            </a:r>
            <a:b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user system</a:t>
            </a:r>
            <a:b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group graphics drmrpc</a:t>
            </a:r>
            <a:b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onrestart restart zygote</a:t>
            </a:r>
            <a:b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writepid /dev/cpuset/system-background/tasks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4264</Words>
  <Application>Microsoft Macintosh PowerPoint</Application>
  <PresentationFormat>全屏显示(16:9)</PresentationFormat>
  <Paragraphs>269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等线</vt:lpstr>
      <vt:lpstr>等线 Light</vt:lpstr>
      <vt:lpstr>Microsoft YaHei</vt:lpstr>
      <vt:lpstr>Microsoft YaHei</vt:lpstr>
      <vt:lpstr>Arial</vt:lpstr>
      <vt:lpstr>Consolas</vt:lpstr>
      <vt:lpstr>Wingdings</vt:lpstr>
      <vt:lpstr>Office 主题​​</vt:lpstr>
      <vt:lpstr>你知道怎么添加一个系统服务吗？</vt:lpstr>
      <vt:lpstr>这道题想考察什么？</vt:lpstr>
      <vt:lpstr>如何使用系统服务？</vt:lpstr>
      <vt:lpstr>如何使用系统服务？</vt:lpstr>
      <vt:lpstr>PowerPoint 演示文稿</vt:lpstr>
      <vt:lpstr>如何使用系统服务？</vt:lpstr>
      <vt:lpstr>如何添加系统服务？</vt:lpstr>
      <vt:lpstr>什么时候添加的系统服务？</vt:lpstr>
      <vt:lpstr>独立进程的系统服务</vt:lpstr>
      <vt:lpstr>PowerPoint 演示文稿</vt:lpstr>
      <vt:lpstr>PowerPoint 演示文稿</vt:lpstr>
      <vt:lpstr>ServiceManager是怎么启动的?</vt:lpstr>
      <vt:lpstr>Android获取binder有哪些途径？</vt:lpstr>
      <vt:lpstr>如何拿到ServiceManager的binder?</vt:lpstr>
      <vt:lpstr>如何拿到ServiceManager的binder?</vt:lpstr>
      <vt:lpstr>PowerPoint 演示文稿</vt:lpstr>
      <vt:lpstr>注册成为上下文管理者</vt:lpstr>
      <vt:lpstr>进入binder loop</vt:lpstr>
      <vt:lpstr>你知道怎么添加一个系统服务吗？</vt:lpstr>
      <vt:lpstr>你知道怎么添加一个系统服务吗？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517</cp:revision>
  <dcterms:created xsi:type="dcterms:W3CDTF">2019-02-20T09:54:00Z</dcterms:created>
  <dcterms:modified xsi:type="dcterms:W3CDTF">2019-03-10T10:06:24Z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