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7" r:id="rId1"/>
    <p:sldMasterId id="2147483662" r:id="rId2"/>
  </p:sldMasterIdLst>
  <p:notesMasterIdLst>
    <p:notesMasterId r:id="rId66"/>
  </p:notesMasterIdLst>
  <p:sldIdLst>
    <p:sldId id="256" r:id="rId3"/>
    <p:sldId id="419" r:id="rId4"/>
    <p:sldId id="383" r:id="rId5"/>
    <p:sldId id="339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30" r:id="rId24"/>
    <p:sldId id="429" r:id="rId25"/>
    <p:sldId id="348" r:id="rId26"/>
    <p:sldId id="349" r:id="rId27"/>
    <p:sldId id="440" r:id="rId28"/>
    <p:sldId id="350" r:id="rId29"/>
    <p:sldId id="431" r:id="rId30"/>
    <p:sldId id="437" r:id="rId31"/>
    <p:sldId id="438" r:id="rId32"/>
    <p:sldId id="439" r:id="rId33"/>
    <p:sldId id="432" r:id="rId34"/>
    <p:sldId id="353" r:id="rId35"/>
    <p:sldId id="458" r:id="rId36"/>
    <p:sldId id="466" r:id="rId37"/>
    <p:sldId id="467" r:id="rId38"/>
    <p:sldId id="468" r:id="rId39"/>
    <p:sldId id="354" r:id="rId40"/>
    <p:sldId id="356" r:id="rId41"/>
    <p:sldId id="413" r:id="rId42"/>
    <p:sldId id="355" r:id="rId43"/>
    <p:sldId id="428" r:id="rId44"/>
    <p:sldId id="357" r:id="rId45"/>
    <p:sldId id="368" r:id="rId46"/>
    <p:sldId id="369" r:id="rId47"/>
    <p:sldId id="370" r:id="rId48"/>
    <p:sldId id="371" r:id="rId49"/>
    <p:sldId id="373" r:id="rId50"/>
    <p:sldId id="426" r:id="rId51"/>
    <p:sldId id="374" r:id="rId52"/>
    <p:sldId id="375" r:id="rId53"/>
    <p:sldId id="376" r:id="rId54"/>
    <p:sldId id="377" r:id="rId55"/>
    <p:sldId id="378" r:id="rId56"/>
    <p:sldId id="427" r:id="rId57"/>
    <p:sldId id="459" r:id="rId58"/>
    <p:sldId id="460" r:id="rId59"/>
    <p:sldId id="461" r:id="rId60"/>
    <p:sldId id="462" r:id="rId61"/>
    <p:sldId id="463" r:id="rId62"/>
    <p:sldId id="464" r:id="rId63"/>
    <p:sldId id="465" r:id="rId64"/>
    <p:sldId id="276" r:id="rId65"/>
  </p:sldIdLst>
  <p:sldSz cx="10287000" cy="6858000" type="35mm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1F72E-4AF8-4432-BF39-1D7B033C857F}">
  <a:tblStyle styleId="{8CC1F72E-4AF8-4432-BF39-1D7B033C857F}" styleName="Table_0"/>
  <a:tblStyle styleId="{69AE40EB-9DC2-447F-9560-EBB07DCEE94B}" styleName="Table_1"/>
  <a:tblStyle styleId="{10B66BF1-D510-432A-A824-B228871B3D69}" styleName="Table_2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4" y="38"/>
      </p:cViewPr>
      <p:guideLst>
        <p:guide orient="horz" pos="2160"/>
        <p:guide pos="38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8406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202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888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1" y="6216158"/>
            <a:ext cx="5486399" cy="369285"/>
          </a:xfrm>
          <a:prstGeom prst="rect">
            <a:avLst/>
          </a:prstGeom>
        </p:spPr>
        <p:txBody>
          <a:bodyPr lIns="91417" tIns="91417" rIns="91417" bIns="91417" anchor="ctr" anchorCtr="0">
            <a:spAutoFit/>
          </a:bodyPr>
          <a:lstStyle/>
          <a:p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858838" y="685800"/>
            <a:ext cx="51419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6975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9897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195938" y="0"/>
            <a:ext cx="4091063" cy="11816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r="17784" b="11855"/>
          <a:stretch/>
        </p:blipFill>
        <p:spPr>
          <a:xfrm>
            <a:off x="48825" y="3251531"/>
            <a:ext cx="4329753" cy="309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389026" y="1269253"/>
            <a:ext cx="8897979" cy="76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189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377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566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754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389026" y="2227437"/>
            <a:ext cx="8897979" cy="429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None/>
              <a:defRPr/>
            </a:lvl1pPr>
            <a:lvl2pPr marL="593710" marR="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marR="0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marR="0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marR="0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marR="0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marR="0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marR="0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marR="0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1389026" y="2875095"/>
            <a:ext cx="8907773" cy="378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911922" y="6451897"/>
            <a:ext cx="18484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438653" y="6451897"/>
            <a:ext cx="40362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8424" y="216590"/>
            <a:ext cx="3672931" cy="64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731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960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E8FE-C214-4084-A98C-6081D2C12EA2}" type="datetimeFigureOut">
              <a:rPr lang="id-ID" smtClean="0"/>
              <a:t>14/02/2020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7F54-5BA7-49DB-9692-106523E64E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5289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5" y="1600203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1600203"/>
            <a:ext cx="512206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543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6734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971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1970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6678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0698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7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Column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21680" y="2009550"/>
            <a:ext cx="4539852" cy="400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66" indent="-14033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1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5331221" y="2009550"/>
            <a:ext cx="4539852" cy="400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66" indent="-14033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1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438653" y="6451897"/>
            <a:ext cx="40362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911922" y="6451897"/>
            <a:ext cx="18484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1184832"/>
            <a:ext cx="10287000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0764" y="1336428"/>
            <a:ext cx="9460307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89" algn="l" rtl="0">
              <a:spcBef>
                <a:spcPts val="0"/>
              </a:spcBef>
              <a:spcAft>
                <a:spcPts val="0"/>
              </a:spcAft>
              <a:defRPr/>
            </a:lvl6pPr>
            <a:lvl7pPr marL="914377" algn="l" rtl="0">
              <a:spcBef>
                <a:spcPts val="0"/>
              </a:spcBef>
              <a:spcAft>
                <a:spcPts val="0"/>
              </a:spcAft>
              <a:defRPr/>
            </a:lvl7pPr>
            <a:lvl8pPr marL="1371566" algn="l" rtl="0">
              <a:spcBef>
                <a:spcPts val="0"/>
              </a:spcBef>
              <a:spcAft>
                <a:spcPts val="0"/>
              </a:spcAft>
              <a:defRPr/>
            </a:lvl8pPr>
            <a:lvl9pPr marL="1828754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6095435" y="6451612"/>
            <a:ext cx="373024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6" y="274641"/>
            <a:ext cx="260389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5" y="274641"/>
            <a:ext cx="764024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023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1482" y="2009550"/>
            <a:ext cx="9367242" cy="4025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66" indent="-14033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1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38653" y="6451897"/>
            <a:ext cx="40362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11922" y="6451897"/>
            <a:ext cx="18484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0767" y="1336428"/>
            <a:ext cx="9367242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89" algn="l" rtl="0">
              <a:spcBef>
                <a:spcPts val="0"/>
              </a:spcBef>
              <a:spcAft>
                <a:spcPts val="0"/>
              </a:spcAft>
              <a:defRPr/>
            </a:lvl6pPr>
            <a:lvl7pPr marL="914377" algn="l" rtl="0">
              <a:spcBef>
                <a:spcPts val="0"/>
              </a:spcBef>
              <a:spcAft>
                <a:spcPts val="0"/>
              </a:spcAft>
              <a:defRPr/>
            </a:lvl7pPr>
            <a:lvl8pPr marL="1371566" algn="l" rtl="0">
              <a:spcBef>
                <a:spcPts val="0"/>
              </a:spcBef>
              <a:spcAft>
                <a:spcPts val="0"/>
              </a:spcAft>
              <a:defRPr/>
            </a:lvl8pPr>
            <a:lvl9pPr marL="1828754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095435" y="6451612"/>
            <a:ext cx="373024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12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2749" y="1645919"/>
            <a:ext cx="4539652" cy="789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lnSpc>
                <a:spcPct val="115384"/>
              </a:lnSpc>
              <a:spcBef>
                <a:spcPts val="0"/>
              </a:spcBef>
              <a:buFont typeface="Verdana"/>
              <a:buNone/>
              <a:defRPr/>
            </a:lvl1pPr>
            <a:lvl2pPr marL="457189" indent="0" rtl="0">
              <a:spcBef>
                <a:spcPts val="0"/>
              </a:spcBef>
              <a:buFont typeface="Verdana"/>
              <a:buNone/>
              <a:defRPr/>
            </a:lvl2pPr>
            <a:lvl3pPr marL="914377" indent="0" rtl="0">
              <a:spcBef>
                <a:spcPts val="0"/>
              </a:spcBef>
              <a:buFont typeface="Verdana"/>
              <a:buNone/>
              <a:defRPr/>
            </a:lvl3pPr>
            <a:lvl4pPr marL="1371566" indent="0" rtl="0">
              <a:spcBef>
                <a:spcPts val="0"/>
              </a:spcBef>
              <a:buFont typeface="Verdana"/>
              <a:buNone/>
              <a:defRPr/>
            </a:lvl4pPr>
            <a:lvl5pPr marL="1828754" indent="0" rtl="0">
              <a:spcBef>
                <a:spcPts val="0"/>
              </a:spcBef>
              <a:buFont typeface="Verdana"/>
              <a:buNone/>
              <a:defRPr/>
            </a:lvl5pPr>
            <a:lvl6pPr marL="2285943" indent="0" rtl="0">
              <a:spcBef>
                <a:spcPts val="0"/>
              </a:spcBef>
              <a:buFont typeface="Verdana"/>
              <a:buNone/>
              <a:defRPr/>
            </a:lvl6pPr>
            <a:lvl7pPr marL="2743131" indent="0" rtl="0">
              <a:spcBef>
                <a:spcPts val="0"/>
              </a:spcBef>
              <a:buFont typeface="Verdana"/>
              <a:buNone/>
              <a:defRPr/>
            </a:lvl7pPr>
            <a:lvl8pPr marL="3200320" indent="0" rtl="0">
              <a:spcBef>
                <a:spcPts val="0"/>
              </a:spcBef>
              <a:buFont typeface="Verdana"/>
              <a:buNone/>
              <a:defRPr/>
            </a:lvl8pPr>
            <a:lvl9pPr marL="3657509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291732" y="1645919"/>
            <a:ext cx="4550766" cy="789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lnSpc>
                <a:spcPct val="115384"/>
              </a:lnSpc>
              <a:spcBef>
                <a:spcPts val="0"/>
              </a:spcBef>
              <a:buFont typeface="Verdana"/>
              <a:buNone/>
              <a:defRPr/>
            </a:lvl1pPr>
            <a:lvl2pPr marL="457189" indent="0" rtl="0">
              <a:spcBef>
                <a:spcPts val="0"/>
              </a:spcBef>
              <a:buFont typeface="Verdana"/>
              <a:buNone/>
              <a:defRPr/>
            </a:lvl2pPr>
            <a:lvl3pPr marL="914377" indent="0" rtl="0">
              <a:spcBef>
                <a:spcPts val="0"/>
              </a:spcBef>
              <a:buFont typeface="Verdana"/>
              <a:buNone/>
              <a:defRPr/>
            </a:lvl3pPr>
            <a:lvl4pPr marL="1371566" indent="0" rtl="0">
              <a:spcBef>
                <a:spcPts val="0"/>
              </a:spcBef>
              <a:buFont typeface="Verdana"/>
              <a:buNone/>
              <a:defRPr/>
            </a:lvl4pPr>
            <a:lvl5pPr marL="1828754" indent="0" rtl="0">
              <a:spcBef>
                <a:spcPts val="0"/>
              </a:spcBef>
              <a:buFont typeface="Verdana"/>
              <a:buNone/>
              <a:defRPr/>
            </a:lvl5pPr>
            <a:lvl6pPr marL="2285943" indent="0" rtl="0">
              <a:spcBef>
                <a:spcPts val="0"/>
              </a:spcBef>
              <a:buFont typeface="Verdana"/>
              <a:buNone/>
              <a:defRPr/>
            </a:lvl6pPr>
            <a:lvl7pPr marL="2743131" indent="0" rtl="0">
              <a:spcBef>
                <a:spcPts val="0"/>
              </a:spcBef>
              <a:buFont typeface="Verdana"/>
              <a:buNone/>
              <a:defRPr/>
            </a:lvl7pPr>
            <a:lvl8pPr marL="3200320" indent="0" rtl="0">
              <a:spcBef>
                <a:spcPts val="0"/>
              </a:spcBef>
              <a:buFont typeface="Verdana"/>
              <a:buNone/>
              <a:defRPr/>
            </a:lvl8pPr>
            <a:lvl9pPr marL="3657509" indent="0" rtl="0">
              <a:spcBef>
                <a:spcPts val="0"/>
              </a:spcBef>
              <a:buFont typeface="Verdana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01836" y="2659075"/>
            <a:ext cx="4550569" cy="335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66" indent="-14033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1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5291735" y="2659075"/>
            <a:ext cx="4550569" cy="335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66" indent="-14033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1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38653" y="6451897"/>
            <a:ext cx="40362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911922" y="6451897"/>
            <a:ext cx="18484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1184832"/>
            <a:ext cx="10287000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5"/>
          </p:nvPr>
        </p:nvSpPr>
        <p:spPr>
          <a:xfrm>
            <a:off x="6095435" y="6451612"/>
            <a:ext cx="373024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, 1 Content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263357" y="2009550"/>
            <a:ext cx="4539852" cy="4002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66" indent="-14033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1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410772" y="2009550"/>
            <a:ext cx="4496991" cy="4002312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38653" y="6451897"/>
            <a:ext cx="40362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911922" y="6451897"/>
            <a:ext cx="18484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1184832"/>
            <a:ext cx="10287000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10767" y="1336428"/>
            <a:ext cx="9367242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89" algn="l" rtl="0">
              <a:spcBef>
                <a:spcPts val="0"/>
              </a:spcBef>
              <a:spcAft>
                <a:spcPts val="0"/>
              </a:spcAft>
              <a:defRPr/>
            </a:lvl6pPr>
            <a:lvl7pPr marL="914377" algn="l" rtl="0">
              <a:spcBef>
                <a:spcPts val="0"/>
              </a:spcBef>
              <a:spcAft>
                <a:spcPts val="0"/>
              </a:spcAft>
              <a:defRPr/>
            </a:lvl7pPr>
            <a:lvl8pPr marL="1371566" algn="l" rtl="0">
              <a:spcBef>
                <a:spcPts val="0"/>
              </a:spcBef>
              <a:spcAft>
                <a:spcPts val="0"/>
              </a:spcAft>
              <a:defRPr/>
            </a:lvl8pPr>
            <a:lvl9pPr marL="1828754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6095435" y="6451612"/>
            <a:ext cx="373024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s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488868" y="5087341"/>
            <a:ext cx="9367242" cy="9232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id-ID" sz="5400" b="1" i="0" u="none" strike="noStrike" cap="none" baseline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66" name="Shape 66"/>
          <p:cNvSpPr/>
          <p:nvPr/>
        </p:nvSpPr>
        <p:spPr>
          <a:xfrm>
            <a:off x="-547" y="4533172"/>
            <a:ext cx="10284664" cy="3692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t="17910" b="13980"/>
          <a:stretch/>
        </p:blipFill>
        <p:spPr>
          <a:xfrm>
            <a:off x="-2886" y="0"/>
            <a:ext cx="10287000" cy="467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693" y="142945"/>
            <a:ext cx="3419081" cy="60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gradFill>
          <a:gsLst>
            <a:gs pos="0">
              <a:schemeClr val="lt1"/>
            </a:gs>
            <a:gs pos="100000">
              <a:srgbClr val="9494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543053" y="2743200"/>
            <a:ext cx="8013502" cy="167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buClr>
                <a:srgbClr val="888888"/>
              </a:buClr>
              <a:buFont typeface="Verdana"/>
              <a:buNone/>
              <a:defRPr/>
            </a:lvl2pPr>
            <a:lvl3pPr rtl="0">
              <a:spcBef>
                <a:spcPts val="0"/>
              </a:spcBef>
              <a:buClr>
                <a:srgbClr val="888888"/>
              </a:buClr>
              <a:buFont typeface="Verdana"/>
              <a:buNone/>
              <a:defRPr/>
            </a:lvl3pPr>
            <a:lvl4pPr rtl="0">
              <a:spcBef>
                <a:spcPts val="0"/>
              </a:spcBef>
              <a:buClr>
                <a:srgbClr val="888888"/>
              </a:buClr>
              <a:buFont typeface="Verdana"/>
              <a:buNone/>
              <a:defRPr/>
            </a:lvl4pPr>
            <a:lvl5pPr rtl="0">
              <a:spcBef>
                <a:spcPts val="0"/>
              </a:spcBef>
              <a:buClr>
                <a:srgbClr val="888888"/>
              </a:buClr>
              <a:buFont typeface="Verdana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1910858"/>
            <a:ext cx="10287000" cy="3692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43056" y="1600204"/>
            <a:ext cx="85724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FFFFFF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" y="0"/>
            <a:ext cx="10286992" cy="124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" y="6242679"/>
            <a:ext cx="10286997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45560" y="6521571"/>
            <a:ext cx="403622" cy="307736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id-ID" sz="1400"/>
              <a:t> 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18827" y="6548436"/>
            <a:ext cx="1848444" cy="254004"/>
          </a:xfrm>
          <a:prstGeom prst="rect">
            <a:avLst/>
          </a:prstGeom>
          <a:noFill/>
          <a:ln>
            <a:noFill/>
          </a:ln>
        </p:spPr>
        <p:txBody>
          <a:bodyPr lIns="0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lang="id-ID" sz="1051" b="0" i="0" u="none" strike="noStrike" cap="none" baseline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8/25/2014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1482" y="2009550"/>
            <a:ext cx="9367242" cy="40254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66" indent="-140331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10" indent="-60324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05" indent="-73024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899" indent="-85723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57" indent="-90484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537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726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8914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103" indent="-101597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438653" y="6451897"/>
            <a:ext cx="40362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911922" y="6451897"/>
            <a:ext cx="18484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1184832"/>
            <a:ext cx="10287000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10767" y="1336428"/>
            <a:ext cx="9367242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189" algn="l" rtl="0">
              <a:spcBef>
                <a:spcPts val="0"/>
              </a:spcBef>
              <a:spcAft>
                <a:spcPts val="0"/>
              </a:spcAft>
              <a:defRPr/>
            </a:lvl6pPr>
            <a:lvl7pPr marL="914377" algn="l" rtl="0">
              <a:spcBef>
                <a:spcPts val="0"/>
              </a:spcBef>
              <a:spcAft>
                <a:spcPts val="0"/>
              </a:spcAft>
              <a:defRPr/>
            </a:lvl7pPr>
            <a:lvl8pPr marL="1371566" algn="l" rtl="0">
              <a:spcBef>
                <a:spcPts val="0"/>
              </a:spcBef>
              <a:spcAft>
                <a:spcPts val="0"/>
              </a:spcAft>
              <a:defRPr/>
            </a:lvl8pPr>
            <a:lvl9pPr marL="1828754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095435" y="6451612"/>
            <a:ext cx="373024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r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12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9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89228" y="228601"/>
            <a:ext cx="9172574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911919" y="6451886"/>
            <a:ext cx="184844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85801" y="6248206"/>
            <a:ext cx="609871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38647" y="6451886"/>
            <a:ext cx="40362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9228" y="1600200"/>
            <a:ext cx="9172574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75" indent="-140334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25" indent="-60325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25" indent="-73025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925" indent="-85725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88" indent="-90487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70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" y="3244358"/>
            <a:ext cx="10286997" cy="369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0767" y="1336428"/>
            <a:ext cx="9367242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" y="6248413"/>
            <a:ext cx="10286997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38653" y="6451897"/>
            <a:ext cx="40362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911922" y="6451897"/>
            <a:ext cx="18484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189" marR="0" indent="0" algn="l" rtl="0">
              <a:spcBef>
                <a:spcPts val="0"/>
              </a:spcBef>
              <a:defRPr/>
            </a:lvl2pPr>
            <a:lvl3pPr marL="914377" marR="0" indent="0" algn="l" rtl="0">
              <a:spcBef>
                <a:spcPts val="0"/>
              </a:spcBef>
              <a:defRPr/>
            </a:lvl3pPr>
            <a:lvl4pPr marL="1371566" marR="0" indent="0" algn="l" rtl="0">
              <a:spcBef>
                <a:spcPts val="0"/>
              </a:spcBef>
              <a:defRPr/>
            </a:lvl4pPr>
            <a:lvl5pPr marL="1828754" marR="0" indent="0" algn="l" rtl="0">
              <a:spcBef>
                <a:spcPts val="0"/>
              </a:spcBef>
              <a:defRPr/>
            </a:lvl5pPr>
            <a:lvl6pPr marL="2285943" marR="0" indent="0" algn="l" rtl="0">
              <a:spcBef>
                <a:spcPts val="0"/>
              </a:spcBef>
              <a:defRPr/>
            </a:lvl6pPr>
            <a:lvl7pPr marL="2743131" marR="0" indent="0" algn="l" rtl="0">
              <a:spcBef>
                <a:spcPts val="0"/>
              </a:spcBef>
              <a:defRPr/>
            </a:lvl7pPr>
            <a:lvl8pPr marL="3200320" marR="0" indent="0" algn="l" rtl="0">
              <a:spcBef>
                <a:spcPts val="0"/>
              </a:spcBef>
              <a:defRPr/>
            </a:lvl8pPr>
            <a:lvl9pPr marL="3657509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 rot="-5400000">
            <a:off x="10737652" y="5910820"/>
            <a:ext cx="1709736" cy="184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id-ID" sz="600" b="0" i="0" u="none" strike="noStrike" cap="none" baseline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rPr>
              <a:t>12-CRS-0106 REVISED 8 FEB 2013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10767" y="1977656"/>
            <a:ext cx="9367242" cy="4054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6075" marR="0" indent="-140334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/>
            </a:lvl1pPr>
            <a:lvl2pPr marL="593725" marR="0" indent="-60325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2pPr>
            <a:lvl3pPr marL="822325" marR="0" indent="-73025" algn="l" rtl="0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/>
            </a:lvl3pPr>
            <a:lvl4pPr marL="1050925" marR="0" indent="-85725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/>
            </a:lvl4pPr>
            <a:lvl5pPr marL="1233488" marR="0" indent="-90487" algn="l" rtl="0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Verdana"/>
              <a:buChar char="•"/>
              <a:defRPr/>
            </a:lvl9pPr>
          </a:lstStyle>
          <a:p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" y="0"/>
            <a:ext cx="10286992" cy="12477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61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3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3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3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3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6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uyanto.staff.telkomuniversity.ac.i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suyanto2008@gmail.com" TargetMode="External"/><Relationship Id="rId4" Type="http://schemas.openxmlformats.org/officeDocument/2006/relationships/hyperlink" Target="mailto:suyanto@telkomuniversity.ac.i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224602" y="1369611"/>
            <a:ext cx="8897979" cy="9540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lnSpc>
                <a:spcPct val="100000"/>
              </a:lnSpc>
              <a:buSzPct val="25000"/>
            </a:pPr>
            <a:r>
              <a:rPr lang="id-ID" sz="2800" b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Machine Learning</a:t>
            </a:r>
            <a:r>
              <a:rPr lang="en-US" sz="2800" b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</a:br>
            <a:r>
              <a:rPr lang="en-US" sz="28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k-Means</a:t>
            </a:r>
            <a:r>
              <a:rPr lang="id-ID" sz="28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d-ID" sz="28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Clustering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89026" y="2632172"/>
            <a:ext cx="8897979" cy="3692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id-ID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Semester Genap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d-ID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id-ID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/201</a:t>
            </a:r>
            <a:r>
              <a:rPr lang="en-US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endParaRPr lang="id-ID"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3871182" y="3639589"/>
            <a:ext cx="5793751" cy="1323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Dr. </a:t>
            </a:r>
            <a:r>
              <a:rPr lang="en-US" sz="16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Suyanto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S.T., M.Sc.</a:t>
            </a:r>
          </a:p>
          <a:p>
            <a:pPr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Web: 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</a:t>
            </a:r>
            <a:r>
              <a:rPr lang="en-US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://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suyanto.staff.telkomuniversity.ac.id</a:t>
            </a:r>
            <a:endParaRPr lang="en-US" sz="16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Email: </a:t>
            </a: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suyanto@telkomuniversity.ac.id</a:t>
            </a:r>
            <a:r>
              <a:rPr lang="id-ID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atau </a:t>
            </a:r>
            <a:r>
              <a:rPr lang="id-ID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suyanto2008@gmail.com</a:t>
            </a:r>
            <a:endParaRPr lang="en-US" sz="16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SzPct val="25000"/>
            </a:pPr>
            <a:r>
              <a:rPr lang="en-US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HP/WA: +62 812 84512345</a:t>
            </a:r>
            <a:endParaRPr lang="id-ID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2958"/>
            <a:ext cx="7200000" cy="410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Hitung rata-rata titik di setiap klaster untuk mendapatkan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baru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519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Hitung rata-rata titik di setiap klaster untuk mendapatkan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baru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>
                <a:solidFill>
                  <a:srgbClr val="0070C0"/>
                </a:solidFill>
              </a:rPr>
              <a:t>Perbarui anggota setiap klaster dengan </a:t>
            </a:r>
            <a:r>
              <a:rPr lang="id-ID" sz="2400" dirty="0" smtClean="0">
                <a:solidFill>
                  <a:srgbClr val="0070C0"/>
                </a:solidFill>
              </a:rPr>
              <a:t>memilih </a:t>
            </a:r>
            <a:r>
              <a:rPr lang="id-ID" sz="2400" i="1" dirty="0">
                <a:solidFill>
                  <a:srgbClr val="0070C0"/>
                </a:solidFill>
              </a:rPr>
              <a:t>centroid </a:t>
            </a:r>
            <a:r>
              <a:rPr lang="id-ID" sz="2400" dirty="0">
                <a:solidFill>
                  <a:srgbClr val="0070C0"/>
                </a:solidFill>
              </a:rPr>
              <a:t>terdekat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519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9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Perbarui anggota setiap klaster dengan memilih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519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36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Hitung rata-rata titik di setiap klaster untuk mendapatkan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baru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519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4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518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946067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Perbarui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6202" y="2250352"/>
            <a:ext cx="4926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solidFill>
                  <a:srgbClr val="00B050"/>
                </a:solidFill>
              </a:rPr>
              <a:t>Posisi kedua </a:t>
            </a:r>
            <a:r>
              <a:rPr lang="id-ID" sz="2400" i="1" dirty="0">
                <a:solidFill>
                  <a:srgbClr val="00B050"/>
                </a:solidFill>
              </a:rPr>
              <a:t>centroid </a:t>
            </a:r>
            <a:r>
              <a:rPr lang="id-ID" sz="2400" dirty="0">
                <a:solidFill>
                  <a:srgbClr val="00B050"/>
                </a:solidFill>
              </a:rPr>
              <a:t>sudah </a:t>
            </a:r>
            <a:r>
              <a:rPr lang="id-ID" sz="2400" b="1" dirty="0">
                <a:solidFill>
                  <a:srgbClr val="00B050"/>
                </a:solidFill>
              </a:rPr>
              <a:t>stabil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71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921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946067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Ilustrasi </a:t>
            </a:r>
            <a:r>
              <a:rPr lang="id-ID" sz="2400" i="1" dirty="0" smtClean="0">
                <a:solidFill>
                  <a:srgbClr val="0070C0"/>
                </a:solidFill>
              </a:rPr>
              <a:t>k-Means</a:t>
            </a:r>
            <a:r>
              <a:rPr lang="id-ID" sz="2400" dirty="0" smtClean="0">
                <a:solidFill>
                  <a:srgbClr val="0070C0"/>
                </a:solidFill>
              </a:rPr>
              <a:t> dengan klaster berbentuk lingkaran</a:t>
            </a:r>
          </a:p>
        </p:txBody>
      </p:sp>
    </p:spTree>
    <p:extLst>
      <p:ext uri="{BB962C8B-B14F-4D97-AF65-F5344CB8AC3E}">
        <p14:creationId xmlns:p14="http://schemas.microsoft.com/office/powerpoint/2010/main" val="393573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87853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Misal </a:t>
            </a:r>
            <a:r>
              <a:rPr lang="id-ID" sz="2400" i="1" dirty="0" smtClean="0">
                <a:solidFill>
                  <a:srgbClr val="0070C0"/>
                </a:solidFill>
              </a:rPr>
              <a:t>k</a:t>
            </a:r>
            <a:r>
              <a:rPr lang="id-ID" sz="2400" dirty="0" smtClean="0">
                <a:solidFill>
                  <a:srgbClr val="0070C0"/>
                </a:solidFill>
              </a:rPr>
              <a:t> = 2. Pilih dua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secara acak dari 8 objek data (titik)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519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9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94" y="247557"/>
            <a:ext cx="7119013" cy="636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9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8" indent="-344488"/>
            <a:r>
              <a:rPr lang="id-ID" sz="2400" dirty="0" smtClean="0">
                <a:solidFill>
                  <a:srgbClr val="0070C0"/>
                </a:solidFill>
              </a:rPr>
              <a:t>Partition-based </a:t>
            </a:r>
            <a:r>
              <a:rPr lang="id-ID" sz="2400" dirty="0">
                <a:solidFill>
                  <a:srgbClr val="0070C0"/>
                </a:solidFill>
              </a:rPr>
              <a:t>clustering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344488" indent="-344488"/>
            <a:r>
              <a:rPr lang="id-ID" sz="2400" dirty="0" smtClean="0">
                <a:solidFill>
                  <a:srgbClr val="0070C0"/>
                </a:solidFill>
              </a:rPr>
              <a:t>Hierarchical clustering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344488" indent="-344488"/>
            <a:r>
              <a:rPr lang="en-US" sz="2400" dirty="0" smtClean="0">
                <a:solidFill>
                  <a:srgbClr val="0070C0"/>
                </a:solidFill>
              </a:rPr>
              <a:t>Self Organizing Map</a:t>
            </a:r>
            <a:endParaRPr lang="id-ID" sz="2400" dirty="0" smtClean="0">
              <a:solidFill>
                <a:srgbClr val="0070C0"/>
              </a:solidFill>
            </a:endParaRPr>
          </a:p>
          <a:p>
            <a:pPr marL="344488" indent="-344488"/>
            <a:r>
              <a:rPr lang="id-ID" sz="2400" dirty="0" smtClean="0"/>
              <a:t>Density-based clustering</a:t>
            </a:r>
          </a:p>
          <a:p>
            <a:pPr marL="344488" indent="-344488"/>
            <a:r>
              <a:rPr lang="id-ID" sz="2400" dirty="0" smtClean="0"/>
              <a:t>Grid-based clustering</a:t>
            </a:r>
          </a:p>
          <a:p>
            <a:pPr marL="344488" indent="-344488"/>
            <a:r>
              <a:rPr lang="id-ID" sz="2400" dirty="0"/>
              <a:t>Kernel-based clustering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10767" y="1395457"/>
            <a:ext cx="9367242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buSzPct val="25000"/>
            </a:pPr>
            <a:r>
              <a:rPr lang="id-ID" sz="2800" b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Clustering Methods</a:t>
            </a:r>
            <a:endParaRPr lang="id-ID" sz="2800" b="1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6915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66" y="2045071"/>
            <a:ext cx="6420068" cy="41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7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1982594"/>
            <a:ext cx="7200000" cy="410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Misal </a:t>
            </a:r>
            <a:r>
              <a:rPr lang="id-ID" sz="2400" i="1" dirty="0" smtClean="0">
                <a:solidFill>
                  <a:srgbClr val="0070C0"/>
                </a:solidFill>
              </a:rPr>
              <a:t>k</a:t>
            </a:r>
            <a:r>
              <a:rPr lang="id-ID" sz="2400" dirty="0" smtClean="0">
                <a:solidFill>
                  <a:srgbClr val="0070C0"/>
                </a:solidFill>
              </a:rPr>
              <a:t> = 2. Pilih dua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secara acak dari 8 objek data (titik)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7" y="2094713"/>
            <a:ext cx="71852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7" y="2094705"/>
            <a:ext cx="71852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7" y="2094709"/>
            <a:ext cx="71852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7" y="2094712"/>
            <a:ext cx="71852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7" y="2094708"/>
            <a:ext cx="71852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7" y="2094708"/>
            <a:ext cx="7185216" cy="41148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Hitung rata-rata titik di setiap klaster untuk mendapatkan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baru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Hitung rata-rata titik di setiap klaster untuk mendapatkan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baru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27" y="2085748"/>
            <a:ext cx="71852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518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946067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Perbarui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6202" y="2250352"/>
            <a:ext cx="4926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solidFill>
                  <a:srgbClr val="00B050"/>
                </a:solidFill>
              </a:rPr>
              <a:t>Posisi kedua </a:t>
            </a:r>
            <a:r>
              <a:rPr lang="id-ID" sz="2400" i="1" dirty="0">
                <a:solidFill>
                  <a:srgbClr val="00B050"/>
                </a:solidFill>
              </a:rPr>
              <a:t>centroid </a:t>
            </a:r>
            <a:r>
              <a:rPr lang="id-ID" sz="2400" dirty="0">
                <a:solidFill>
                  <a:srgbClr val="00B050"/>
                </a:solidFill>
              </a:rPr>
              <a:t>sudah </a:t>
            </a:r>
            <a:r>
              <a:rPr lang="id-ID" sz="2400" b="1" dirty="0">
                <a:solidFill>
                  <a:srgbClr val="00B050"/>
                </a:solidFill>
              </a:rPr>
              <a:t>stabil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038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6" y="2037203"/>
            <a:ext cx="8787305" cy="425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32838" y="2967335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Langkah 1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27578" y="3797673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Langkah 2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3344" y="4917059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 smtClean="0">
                <a:solidFill>
                  <a:srgbClr val="FF0000"/>
                </a:solidFill>
              </a:rPr>
              <a:t>Langkah 3</a:t>
            </a:r>
            <a:endParaRPr lang="id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921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946067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Ilustrasi </a:t>
            </a:r>
            <a:r>
              <a:rPr lang="id-ID" sz="2400" i="1" dirty="0" smtClean="0">
                <a:solidFill>
                  <a:srgbClr val="0070C0"/>
                </a:solidFill>
              </a:rPr>
              <a:t>k-Means</a:t>
            </a:r>
            <a:r>
              <a:rPr lang="id-ID" sz="2400" dirty="0" smtClean="0">
                <a:solidFill>
                  <a:srgbClr val="0070C0"/>
                </a:solidFill>
              </a:rPr>
              <a:t> dengan klaster berbentuk lingkaran</a:t>
            </a:r>
          </a:p>
        </p:txBody>
      </p:sp>
    </p:spTree>
    <p:extLst>
      <p:ext uri="{BB962C8B-B14F-4D97-AF65-F5344CB8AC3E}">
        <p14:creationId xmlns:p14="http://schemas.microsoft.com/office/powerpoint/2010/main" val="22093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Misal </a:t>
            </a:r>
            <a:r>
              <a:rPr lang="id-ID" sz="2400" i="1" dirty="0" smtClean="0">
                <a:solidFill>
                  <a:srgbClr val="0070C0"/>
                </a:solidFill>
              </a:rPr>
              <a:t>k</a:t>
            </a:r>
            <a:r>
              <a:rPr lang="id-ID" sz="2400" dirty="0" smtClean="0">
                <a:solidFill>
                  <a:srgbClr val="0070C0"/>
                </a:solidFill>
              </a:rPr>
              <a:t> = 2. Pilih dua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secara acak dari 8 objek data (titik)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2" y="2085748"/>
            <a:ext cx="71852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41" y="2345540"/>
            <a:ext cx="6246518" cy="38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1982594"/>
            <a:ext cx="7200000" cy="410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946067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Perbarui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terdekat.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6202" y="2250352"/>
            <a:ext cx="4926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>
                <a:solidFill>
                  <a:srgbClr val="00B050"/>
                </a:solidFill>
              </a:rPr>
              <a:t>Posisi kedua </a:t>
            </a:r>
            <a:r>
              <a:rPr lang="id-ID" sz="2400" i="1" dirty="0">
                <a:solidFill>
                  <a:srgbClr val="00B050"/>
                </a:solidFill>
              </a:rPr>
              <a:t>centroid </a:t>
            </a:r>
            <a:r>
              <a:rPr lang="id-ID" sz="2400" dirty="0">
                <a:solidFill>
                  <a:srgbClr val="00B050"/>
                </a:solidFill>
              </a:rPr>
              <a:t>sudah </a:t>
            </a:r>
            <a:r>
              <a:rPr lang="id-ID" sz="2400" b="1" dirty="0">
                <a:solidFill>
                  <a:srgbClr val="00B050"/>
                </a:solidFill>
              </a:rPr>
              <a:t>stabil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54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8"/>
            <a:ext cx="5322950" cy="653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Dimana</a:t>
            </a:r>
            <a:r>
              <a:rPr lang="en-US" sz="2400" dirty="0" smtClean="0">
                <a:solidFill>
                  <a:srgbClr val="0070C0"/>
                </a:solidFill>
              </a:rPr>
              <a:t> centroid </a:t>
            </a:r>
            <a:r>
              <a:rPr lang="en-US" sz="2400" dirty="0" err="1" smtClean="0">
                <a:solidFill>
                  <a:srgbClr val="0070C0"/>
                </a:solidFill>
              </a:rPr>
              <a:t>akhir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yg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dihasilkan</a:t>
            </a:r>
            <a:r>
              <a:rPr lang="en-US" sz="2400" dirty="0" smtClean="0">
                <a:solidFill>
                  <a:srgbClr val="0070C0"/>
                </a:solidFill>
              </a:rPr>
              <a:t>?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2" y="2076780"/>
            <a:ext cx="71852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8"/>
            <a:ext cx="5322950" cy="653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Dimana</a:t>
            </a:r>
            <a:r>
              <a:rPr lang="en-US" sz="2400" dirty="0" smtClean="0">
                <a:solidFill>
                  <a:srgbClr val="0070C0"/>
                </a:solidFill>
              </a:rPr>
              <a:t> centroid </a:t>
            </a:r>
            <a:r>
              <a:rPr lang="en-US" sz="2400" dirty="0" err="1" smtClean="0">
                <a:solidFill>
                  <a:srgbClr val="0070C0"/>
                </a:solidFill>
              </a:rPr>
              <a:t>akhir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yg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dihasilkan</a:t>
            </a:r>
            <a:r>
              <a:rPr lang="en-US" sz="2400" dirty="0" smtClean="0">
                <a:solidFill>
                  <a:srgbClr val="0070C0"/>
                </a:solidFill>
              </a:rPr>
              <a:t>?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921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17316" y="3031579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c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endParaRPr lang="en-US" sz="24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4917316" y="4507332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5432" y="2632919"/>
            <a:ext cx="6216957" cy="13025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1975387" y="4154629"/>
            <a:ext cx="6216957" cy="1302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37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8"/>
            <a:ext cx="5322950" cy="653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Dimana</a:t>
            </a:r>
            <a:r>
              <a:rPr lang="en-US" sz="2400" dirty="0" smtClean="0">
                <a:solidFill>
                  <a:srgbClr val="0070C0"/>
                </a:solidFill>
              </a:rPr>
              <a:t> centroid </a:t>
            </a:r>
            <a:r>
              <a:rPr lang="en-US" sz="2400" dirty="0" err="1" smtClean="0">
                <a:solidFill>
                  <a:srgbClr val="0070C0"/>
                </a:solidFill>
              </a:rPr>
              <a:t>akhir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yg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dihasilkan</a:t>
            </a:r>
            <a:r>
              <a:rPr lang="en-US" sz="2400" dirty="0" smtClean="0">
                <a:solidFill>
                  <a:srgbClr val="0070C0"/>
                </a:solidFill>
              </a:rPr>
              <a:t>?</a:t>
            </a:r>
            <a:endParaRPr lang="id-ID" sz="24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00183" y="2086885"/>
            <a:ext cx="8286635" cy="3872483"/>
            <a:chOff x="1000183" y="2086885"/>
            <a:chExt cx="8286635" cy="387248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83" y="2135792"/>
              <a:ext cx="8286635" cy="3823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361817" y="3864374"/>
              <a:ext cx="592752" cy="592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77067" y="3918264"/>
              <a:ext cx="592752" cy="592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20041" y="2086885"/>
              <a:ext cx="1671805" cy="592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991846" y="2837761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183" y="2847780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c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2157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8"/>
            <a:ext cx="5322950" cy="653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Dimana</a:t>
            </a:r>
            <a:r>
              <a:rPr lang="en-US" sz="2400" dirty="0" smtClean="0">
                <a:solidFill>
                  <a:srgbClr val="0070C0"/>
                </a:solidFill>
              </a:rPr>
              <a:t> centroid </a:t>
            </a:r>
            <a:r>
              <a:rPr lang="en-US" sz="2400" dirty="0" err="1" smtClean="0">
                <a:solidFill>
                  <a:srgbClr val="0070C0"/>
                </a:solidFill>
              </a:rPr>
              <a:t>akhir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yg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dihasilkan</a:t>
            </a:r>
            <a:r>
              <a:rPr lang="en-US" sz="2400" dirty="0" smtClean="0">
                <a:solidFill>
                  <a:srgbClr val="0070C0"/>
                </a:solidFill>
              </a:rPr>
              <a:t>?</a:t>
            </a:r>
            <a:endParaRPr lang="id-ID" sz="2400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3" y="2135792"/>
            <a:ext cx="8286635" cy="3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1817" y="3864374"/>
            <a:ext cx="592752" cy="59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7067" y="3918264"/>
            <a:ext cx="592752" cy="59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0041" y="2086885"/>
            <a:ext cx="1671805" cy="59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0183" y="2847780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c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endParaRPr lang="en-US" sz="240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685345" y="3242394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3" y="2135792"/>
            <a:ext cx="8286635" cy="382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20041" y="2086885"/>
            <a:ext cx="1671805" cy="59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8"/>
            <a:ext cx="5322950" cy="6535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Dimana</a:t>
            </a:r>
            <a:r>
              <a:rPr lang="en-US" sz="2400" dirty="0" smtClean="0">
                <a:solidFill>
                  <a:srgbClr val="0070C0"/>
                </a:solidFill>
              </a:rPr>
              <a:t> centroid </a:t>
            </a:r>
            <a:r>
              <a:rPr lang="en-US" sz="2400" dirty="0" err="1" smtClean="0">
                <a:solidFill>
                  <a:srgbClr val="0070C0"/>
                </a:solidFill>
              </a:rPr>
              <a:t>akhir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yg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</a:rPr>
              <a:t>dihasilkan</a:t>
            </a:r>
            <a:r>
              <a:rPr lang="en-US" sz="2400" dirty="0" smtClean="0">
                <a:solidFill>
                  <a:srgbClr val="0070C0"/>
                </a:solidFill>
              </a:rPr>
              <a:t>?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11" y="2277682"/>
            <a:ext cx="3331779" cy="393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79955" y="2277682"/>
            <a:ext cx="3097656" cy="3807808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/>
              <a:t>Apakah kedua </a:t>
            </a:r>
            <a:r>
              <a:rPr lang="id-ID" sz="2400" i="1" dirty="0" smtClean="0"/>
              <a:t>centroid</a:t>
            </a:r>
            <a:r>
              <a:rPr lang="id-ID" sz="2400" dirty="0" smtClean="0"/>
              <a:t> tersebut optimum, mampu mengklasterisasi kedua kelompok secara akurat?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54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19" y="2094920"/>
            <a:ext cx="7211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8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1" y="771498"/>
            <a:ext cx="8279079" cy="531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0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00" y="2333735"/>
            <a:ext cx="3600000" cy="381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2790508"/>
            <a:ext cx="9367242" cy="2301754"/>
          </a:xfrm>
        </p:spPr>
        <p:txBody>
          <a:bodyPr/>
          <a:lstStyle/>
          <a:p>
            <a:pPr marL="0" indent="0">
              <a:buNone/>
            </a:pPr>
            <a:r>
              <a:rPr lang="id-ID" sz="3200" dirty="0" smtClean="0"/>
              <a:t>Perhatikan himpunan data dengan dua klaster sederhana berikut ini.</a:t>
            </a:r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30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3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24338"/>
            <a:ext cx="5400000" cy="560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4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13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36307"/>
            <a:ext cx="5400000" cy="558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3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34983"/>
            <a:ext cx="5400000" cy="558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13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34983"/>
            <a:ext cx="5400000" cy="558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3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34983"/>
            <a:ext cx="5400000" cy="558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3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34983"/>
            <a:ext cx="5400000" cy="558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2" y="2790508"/>
            <a:ext cx="9367242" cy="2301754"/>
          </a:xfrm>
        </p:spPr>
        <p:txBody>
          <a:bodyPr/>
          <a:lstStyle/>
          <a:p>
            <a:pPr marL="0" indent="0">
              <a:buNone/>
            </a:pPr>
            <a:r>
              <a:rPr lang="id-ID" sz="3200" dirty="0" smtClean="0"/>
              <a:t>Jika posisi </a:t>
            </a:r>
            <a:r>
              <a:rPr lang="id-ID" sz="3200" i="1" dirty="0" smtClean="0"/>
              <a:t>centroid-centroid </a:t>
            </a:r>
            <a:r>
              <a:rPr lang="id-ID" sz="3200" dirty="0" smtClean="0"/>
              <a:t>awal diubah, apakah </a:t>
            </a:r>
            <a:r>
              <a:rPr lang="id-ID" sz="3200" i="1" dirty="0" smtClean="0"/>
              <a:t>k-Means</a:t>
            </a:r>
            <a:r>
              <a:rPr lang="id-ID" sz="3200" dirty="0" smtClean="0"/>
              <a:t> </a:t>
            </a:r>
            <a:r>
              <a:rPr lang="id-ID" sz="3200" i="1" dirty="0" smtClean="0"/>
              <a:t>clustering</a:t>
            </a:r>
            <a:r>
              <a:rPr lang="id-ID" sz="3200" dirty="0" smtClean="0"/>
              <a:t> akan menghasilkan </a:t>
            </a:r>
            <a:r>
              <a:rPr lang="id-ID" sz="3200" i="1" dirty="0" smtClean="0"/>
              <a:t>centorid</a:t>
            </a:r>
            <a:r>
              <a:rPr lang="id-ID" sz="3200" dirty="0" smtClean="0"/>
              <a:t> akhir yang optimum seperti di atas?</a:t>
            </a:r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90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87853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111968" y="1324167"/>
            <a:ext cx="5122210" cy="1009113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Misal </a:t>
            </a:r>
            <a:r>
              <a:rPr lang="id-ID" sz="2400" i="1" dirty="0" smtClean="0">
                <a:solidFill>
                  <a:srgbClr val="0070C0"/>
                </a:solidFill>
              </a:rPr>
              <a:t>k</a:t>
            </a:r>
            <a:r>
              <a:rPr lang="id-ID" sz="2400" dirty="0" smtClean="0">
                <a:solidFill>
                  <a:srgbClr val="0070C0"/>
                </a:solidFill>
              </a:rPr>
              <a:t> = 2. Pilih dua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secara acak dari 8 objek data (titik)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13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45649"/>
            <a:ext cx="5400000" cy="556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13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40476"/>
            <a:ext cx="5400000" cy="557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40476"/>
            <a:ext cx="5400000" cy="557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3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45649"/>
            <a:ext cx="5400000" cy="556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4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13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00" y="645649"/>
            <a:ext cx="5400000" cy="556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4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800" dirty="0" smtClean="0"/>
              <a:t>(+) Implementasi relatif simpel</a:t>
            </a:r>
          </a:p>
          <a:p>
            <a:pPr marL="0" indent="0">
              <a:buNone/>
            </a:pPr>
            <a:r>
              <a:rPr lang="id-ID" sz="2800" dirty="0" smtClean="0"/>
              <a:t>(+) </a:t>
            </a:r>
            <a:r>
              <a:rPr lang="id-ID" sz="2800" dirty="0"/>
              <a:t>Sesuai untuk himpunan data yang teratur/bulat</a:t>
            </a:r>
            <a:endParaRPr lang="id-ID" sz="2800" dirty="0" smtClean="0"/>
          </a:p>
          <a:p>
            <a:pPr marL="0" indent="0">
              <a:buNone/>
            </a:pPr>
            <a:endParaRPr lang="id-ID" sz="2800" dirty="0" smtClean="0"/>
          </a:p>
          <a:p>
            <a:pPr marL="0" indent="0">
              <a:buNone/>
            </a:pPr>
            <a:r>
              <a:rPr lang="id-ID" sz="2800" dirty="0" smtClean="0"/>
              <a:t>(-) Kurang sesuai untuk </a:t>
            </a:r>
            <a:r>
              <a:rPr lang="id-ID" sz="2800" dirty="0"/>
              <a:t>himpunan data </a:t>
            </a:r>
            <a:r>
              <a:rPr lang="id-ID" sz="2800" dirty="0" smtClean="0"/>
              <a:t>tidak teratur</a:t>
            </a:r>
          </a:p>
          <a:p>
            <a:pPr marL="0" indent="0">
              <a:buNone/>
            </a:pPr>
            <a:r>
              <a:rPr lang="id-ID" sz="2800" dirty="0" smtClean="0"/>
              <a:t>(-) Sensitf terhadap posisi </a:t>
            </a:r>
            <a:r>
              <a:rPr lang="id-ID" sz="2800" i="1" dirty="0" smtClean="0"/>
              <a:t>centroid </a:t>
            </a:r>
            <a:r>
              <a:rPr lang="id-ID" sz="2800" dirty="0" smtClean="0"/>
              <a:t>awal</a:t>
            </a:r>
          </a:p>
          <a:p>
            <a:pPr marL="0" indent="0">
              <a:buNone/>
            </a:pPr>
            <a:r>
              <a:rPr lang="id-ID" sz="2800" dirty="0" smtClean="0"/>
              <a:t>(-) Kompleksitas komputasi relatif tinggi</a:t>
            </a:r>
          </a:p>
          <a:p>
            <a:pPr marL="344488" indent="-344488"/>
            <a:endParaRPr lang="id-ID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92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20" y="2533829"/>
            <a:ext cx="5419960" cy="324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2210719" y="2461821"/>
            <a:ext cx="6011124" cy="1692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ounded Rectangle 17"/>
          <p:cNvSpPr/>
          <p:nvPr/>
        </p:nvSpPr>
        <p:spPr>
          <a:xfrm>
            <a:off x="2308185" y="2533828"/>
            <a:ext cx="2754306" cy="3384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ounded Rectangle 18"/>
          <p:cNvSpPr/>
          <p:nvPr/>
        </p:nvSpPr>
        <p:spPr>
          <a:xfrm>
            <a:off x="5386527" y="2533828"/>
            <a:ext cx="2754306" cy="33843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ounded Rectangle 19"/>
          <p:cNvSpPr/>
          <p:nvPr/>
        </p:nvSpPr>
        <p:spPr>
          <a:xfrm>
            <a:off x="2227176" y="4334029"/>
            <a:ext cx="6011124" cy="1692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ounded Rectangle 20"/>
          <p:cNvSpPr/>
          <p:nvPr/>
        </p:nvSpPr>
        <p:spPr>
          <a:xfrm>
            <a:off x="2622231" y="2553549"/>
            <a:ext cx="2430270" cy="1692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ounded Rectangle 21"/>
          <p:cNvSpPr/>
          <p:nvPr/>
        </p:nvSpPr>
        <p:spPr>
          <a:xfrm>
            <a:off x="2389194" y="4514050"/>
            <a:ext cx="2430270" cy="1692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ounded Rectangle 22"/>
          <p:cNvSpPr/>
          <p:nvPr/>
        </p:nvSpPr>
        <p:spPr>
          <a:xfrm>
            <a:off x="5791572" y="2425818"/>
            <a:ext cx="2430270" cy="1692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ounded Rectangle 23"/>
          <p:cNvSpPr/>
          <p:nvPr/>
        </p:nvSpPr>
        <p:spPr>
          <a:xfrm>
            <a:off x="5386527" y="4370034"/>
            <a:ext cx="2430270" cy="16921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10767" y="1336428"/>
            <a:ext cx="9367242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id-ID" sz="2800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Klasterisasi: berapa </a:t>
            </a:r>
            <a:r>
              <a:rPr lang="id-ID" sz="2800" b="1" i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id-ID" sz="2800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? </a:t>
            </a:r>
            <a:endParaRPr lang="id-ID" sz="2800" b="1" i="1" dirty="0">
              <a:solidFill>
                <a:srgbClr val="FF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583388" y="2401156"/>
            <a:ext cx="1520439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algn="ctr"/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id-ID" sz="2800" b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= 2 </a:t>
            </a:r>
            <a:endParaRPr lang="id-ID" sz="2800" b="1" i="1" dirty="0">
              <a:solidFill>
                <a:srgbClr val="FF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593894" y="2395896"/>
            <a:ext cx="1520439" cy="641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 algn="ctr"/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id-ID" sz="2800" b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= 4 </a:t>
            </a:r>
            <a:endParaRPr lang="id-ID" sz="2800" b="1" i="1" dirty="0">
              <a:solidFill>
                <a:srgbClr val="FF0000"/>
              </a:solidFill>
              <a:latin typeface="Verdana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2076484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12" grpId="0"/>
      <p:bldP spid="12" grpId="1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Evaluasi </a:t>
            </a:r>
            <a:r>
              <a:rPr lang="en-US" sz="2800" b="1" dirty="0" err="1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Klasterisasi</a:t>
            </a:r>
            <a:endParaRPr lang="id-ID" sz="2800" b="1" dirty="0">
              <a:solidFill>
                <a:srgbClr val="FF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8" indent="-344488"/>
            <a:r>
              <a:rPr lang="fi-FI" sz="2800" dirty="0" smtClean="0"/>
              <a:t>Penilaian</a:t>
            </a:r>
            <a:r>
              <a:rPr lang="id-ID" sz="2800" dirty="0" smtClean="0"/>
              <a:t> </a:t>
            </a:r>
            <a:r>
              <a:rPr lang="fi-FI" sz="2800" dirty="0" smtClean="0"/>
              <a:t>tendensi klasterisasi</a:t>
            </a:r>
            <a:r>
              <a:rPr lang="id-ID" sz="2800" dirty="0" smtClean="0"/>
              <a:t>: </a:t>
            </a:r>
            <a:r>
              <a:rPr lang="id-ID" sz="2800" i="1" dirty="0" smtClean="0"/>
              <a:t>Hopkins statistic</a:t>
            </a:r>
          </a:p>
          <a:p>
            <a:pPr marL="344488" indent="-344488"/>
            <a:r>
              <a:rPr lang="fi-FI" sz="2800" dirty="0" smtClean="0"/>
              <a:t>Penentuan</a:t>
            </a:r>
            <a:r>
              <a:rPr lang="id-ID" sz="2800" dirty="0" smtClean="0"/>
              <a:t> </a:t>
            </a:r>
            <a:r>
              <a:rPr lang="fi-FI" sz="2800" dirty="0" smtClean="0"/>
              <a:t>jumlah klaster</a:t>
            </a:r>
            <a:r>
              <a:rPr lang="id-ID" sz="2800" dirty="0" smtClean="0"/>
              <a:t>: </a:t>
            </a:r>
            <a:r>
              <a:rPr lang="id-ID" sz="2800" i="1" dirty="0" smtClean="0"/>
              <a:t>Elbow</a:t>
            </a:r>
            <a:r>
              <a:rPr lang="id-ID" sz="2800" dirty="0" smtClean="0"/>
              <a:t>, </a:t>
            </a:r>
            <a:r>
              <a:rPr lang="id-ID" sz="2800" i="1" dirty="0" smtClean="0"/>
              <a:t>Cross-validation</a:t>
            </a:r>
          </a:p>
          <a:p>
            <a:pPr marL="344488" indent="-344488"/>
            <a:r>
              <a:rPr lang="fi-FI" sz="2800" dirty="0" smtClean="0"/>
              <a:t>Pengukuran</a:t>
            </a:r>
            <a:r>
              <a:rPr lang="id-ID" sz="2800" dirty="0" smtClean="0"/>
              <a:t> </a:t>
            </a:r>
            <a:r>
              <a:rPr lang="fi-FI" sz="2800" dirty="0" smtClean="0"/>
              <a:t>kualitas klasterisasi</a:t>
            </a:r>
            <a:r>
              <a:rPr lang="id-ID" sz="2800" dirty="0" smtClean="0"/>
              <a:t>: </a:t>
            </a:r>
            <a:r>
              <a:rPr lang="id-ID" sz="2800" i="1" dirty="0"/>
              <a:t>Silhouette coefficient</a:t>
            </a:r>
            <a:endParaRPr lang="id-ID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9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Hopkins statistic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5435" y="6577740"/>
            <a:ext cx="373024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5" name="AutoShape 4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6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8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AutoShape 10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AutoShape 2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5" descr="http://www.sthda.com/sthda/RDoc/figure/clustering/clustering-tendency-k-means-1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60374" y="2144091"/>
          <a:ext cx="3430307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231366" imgH="279279" progId="Equation.3">
                  <p:embed/>
                </p:oleObj>
              </mc:Choice>
              <mc:Fallback>
                <p:oleObj name="Equation" r:id="rId3" imgW="1231366" imgH="279279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4" y="2144091"/>
                        <a:ext cx="3430307" cy="7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276225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460375" y="3085038"/>
          <a:ext cx="336000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1333500" imgH="292100" progId="Equation.3">
                  <p:embed/>
                </p:oleObj>
              </mc:Choice>
              <mc:Fallback>
                <p:oleObj name="Equation" r:id="rId5" imgW="1333500" imgH="2921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085038"/>
                        <a:ext cx="3360000" cy="7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2857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928845" y="1805830"/>
          <a:ext cx="2822028" cy="211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1104900" imgH="838200" progId="Equation.3">
                  <p:embed/>
                </p:oleObj>
              </mc:Choice>
              <mc:Fallback>
                <p:oleObj name="Equation" r:id="rId7" imgW="1104900" imgH="8382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8845" y="1805830"/>
                        <a:ext cx="2822028" cy="2116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828675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410767" y="4354348"/>
            <a:ext cx="9345138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3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 = 0,5 </a:t>
            </a:r>
            <a:r>
              <a:rPr lang="en-US" sz="2000" spc="-3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spc="-3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dataset D </a:t>
            </a:r>
            <a:r>
              <a:rPr lang="en-US" sz="2000" spc="-30" dirty="0" err="1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acak</a:t>
            </a:r>
            <a:endParaRPr lang="en-US" sz="2000" spc="-30" dirty="0"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3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 = 1,0 </a:t>
            </a:r>
            <a:r>
              <a:rPr lang="en-US" sz="2000" spc="-3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spc="-3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dataset D </a:t>
            </a:r>
            <a:r>
              <a:rPr lang="en-US" sz="2000" spc="-30" dirty="0" err="1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berkerumun</a:t>
            </a:r>
            <a:endParaRPr lang="en-US" sz="2000" spc="-30" dirty="0"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3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 = 0,0 </a:t>
            </a:r>
            <a:r>
              <a:rPr lang="en-US" sz="2000" spc="-30" dirty="0"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spc="-30" dirty="0" smtClean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3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dataset D </a:t>
            </a:r>
            <a:r>
              <a:rPr lang="en-US" sz="2000" spc="-30" dirty="0" err="1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terdistribusi</a:t>
            </a:r>
            <a:r>
              <a:rPr lang="en-US" sz="2000" spc="-3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30" dirty="0" err="1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000" spc="-30" dirty="0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30" dirty="0" err="1"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seragam</a:t>
            </a:r>
            <a:endParaRPr lang="en-US" sz="2000" spc="-30" dirty="0"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Hopkins statistic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5435" y="6577740"/>
            <a:ext cx="3730249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5" name="AutoShape 4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6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8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AutoShape 10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AutoShape 2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61443" name="Picture 3" descr="D:\001 Pendidikan dan Pengajran\2017-2018 Genap\MachineLearning\2017-2018_Genap\Tugas 1\Tugas 1.4\clustering-tendency-ggplot2-factoextra-cluster-tendency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7" y="2200325"/>
            <a:ext cx="4156950" cy="38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5" descr="http://www.sthda.com/sthda/RDoc/figure/clustering/clustering-tendency-k-means-1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61446" name="Picture 6" descr="D:\001 Pendidikan dan Pengajran\2017-2018 Genap\MachineLearning\2017-2018_Genap\Tugas 1\Tugas 1.4\clustering-tendency-k-mean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50035"/>
            <a:ext cx="4662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276225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28575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828675"/>
            <a:ext cx="10287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9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87853"/>
            <a:ext cx="7200000" cy="41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Elbow method</a:t>
            </a:r>
            <a:endParaRPr lang="id-ID" sz="2800" b="1" i="1" dirty="0">
              <a:solidFill>
                <a:srgbClr val="FF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3010" name="Picture 2" descr="https://www.researchgate.net/profile/Chirag_Deb/publication/320986519/figure/fig8/AS:560163938422791@1510564898246/Result-of-the-elbow-method-to-determine-optimum-number-of-clu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2118341"/>
            <a:ext cx="6243145" cy="412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6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8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AutoShape 10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90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Elbow </a:t>
            </a:r>
            <a:r>
              <a:rPr lang="en-US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with </a:t>
            </a:r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k-Fold Cross-validation</a:t>
            </a:r>
            <a:endParaRPr lang="id-ID" sz="2800" b="1" i="1" dirty="0">
              <a:solidFill>
                <a:srgbClr val="FF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3010" name="Picture 2" descr="https://www.researchgate.net/profile/Chirag_Deb/publication/320986519/figure/fig8/AS:560163938422791@1510564898246/Result-of-the-elbow-method-to-determine-optimum-number-of-clu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2118341"/>
            <a:ext cx="6243145" cy="412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6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8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AutoShape 10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TextBox 1"/>
          <p:cNvSpPr txBox="1"/>
          <p:nvPr/>
        </p:nvSpPr>
        <p:spPr>
          <a:xfrm rot="16200000">
            <a:off x="529513" y="3637483"/>
            <a:ext cx="30084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i="1" dirty="0" smtClean="0">
                <a:solidFill>
                  <a:srgbClr val="FF0000"/>
                </a:solidFill>
              </a:rPr>
              <a:t>Average SSE of k folds</a:t>
            </a:r>
            <a:endParaRPr lang="id-ID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Silhouette </a:t>
            </a:r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coefficient</a:t>
            </a:r>
            <a:endParaRPr lang="id-ID" sz="2800" dirty="0">
              <a:solidFill>
                <a:srgbClr val="FF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AutoShape 4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AutoShape 6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AutoShape 8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AutoShape 10" descr="http://www.sthda.com/sthda/RDoc/figure/clustering/clustering-tendency-ggplot2-factoextra-cluster-tendency-1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6246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563" y="2254481"/>
            <a:ext cx="5544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48" y="2238706"/>
            <a:ext cx="5544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7660" y="1878339"/>
            <a:ext cx="9728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</a:rPr>
              <a:t>How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similar an object is to its own cluster (cohesion) compared to other clusters (separation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</a:rPr>
              <a:t>). </a:t>
            </a:r>
            <a:r>
              <a:rPr lang="en-US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The bigger the </a:t>
            </a:r>
            <a:r>
              <a:rPr lang="en-US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better.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2958"/>
            <a:ext cx="7200000" cy="410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4526"/>
            <a:ext cx="7200000" cy="410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 i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k-Means Clustering</a:t>
            </a:r>
            <a:endParaRPr lang="id-ID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00" y="2092958"/>
            <a:ext cx="7200000" cy="410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5111968" y="1324167"/>
            <a:ext cx="5122210" cy="1009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6066" marR="0" indent="-14033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3710" marR="0" indent="-6032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2305" marR="0" indent="-7302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50899" marR="0" indent="-857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Font typeface="Verdana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33457" marR="0" indent="-9048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Font typeface="Verdana"/>
              <a:buChar char="▪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indent="-1015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Verdana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Verdana"/>
              <a:buNone/>
            </a:pPr>
            <a:r>
              <a:rPr lang="id-ID" sz="2400" dirty="0" smtClean="0">
                <a:solidFill>
                  <a:srgbClr val="0070C0"/>
                </a:solidFill>
              </a:rPr>
              <a:t>Tentukan anggota setiap klaster dengan memiilih </a:t>
            </a:r>
            <a:r>
              <a:rPr lang="id-ID" sz="2400" i="1" dirty="0" smtClean="0">
                <a:solidFill>
                  <a:srgbClr val="0070C0"/>
                </a:solidFill>
              </a:rPr>
              <a:t>centroid </a:t>
            </a:r>
            <a:r>
              <a:rPr lang="id-ID" sz="2400" dirty="0" smtClean="0">
                <a:solidFill>
                  <a:srgbClr val="0070C0"/>
                </a:solidFill>
              </a:rPr>
              <a:t>terdekat</a:t>
            </a:r>
            <a:endParaRPr lang="id-ID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25956</TotalTime>
  <Words>605</Words>
  <Application>Microsoft Office PowerPoint</Application>
  <PresentationFormat>35mm Slides</PresentationFormat>
  <Paragraphs>122</Paragraphs>
  <Slides>63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Times New Roman</vt:lpstr>
      <vt:lpstr>Verdana</vt:lpstr>
      <vt:lpstr>Wingdings</vt:lpstr>
      <vt:lpstr>template_informatika_slide</vt:lpstr>
      <vt:lpstr>Office Theme</vt:lpstr>
      <vt:lpstr>Equation</vt:lpstr>
      <vt:lpstr>Machine Learning k-Means Clustering</vt:lpstr>
      <vt:lpstr>Clustering Methods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PowerPoint Presentation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PowerPoint Presentation</vt:lpstr>
      <vt:lpstr>k-Means Clustering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Clustering</vt:lpstr>
      <vt:lpstr>PowerPoint Presentation</vt:lpstr>
      <vt:lpstr>Evaluasi Klasterisasi</vt:lpstr>
      <vt:lpstr>Hopkins statistic</vt:lpstr>
      <vt:lpstr>Hopkins statistic</vt:lpstr>
      <vt:lpstr>Elbow method</vt:lpstr>
      <vt:lpstr>Elbow with k-Fold Cross-validation</vt:lpstr>
      <vt:lpstr>Silhouette coefficient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IFG412  Tugas Akhir I (Seminar Proposal) Pengantar Kuliah</dc:title>
  <dc:creator>SUYANTO</dc:creator>
  <cp:lastModifiedBy>Lenovo</cp:lastModifiedBy>
  <cp:revision>257</cp:revision>
  <dcterms:modified xsi:type="dcterms:W3CDTF">2020-02-14T06:43:49Z</dcterms:modified>
</cp:coreProperties>
</file>