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52" r:id="rId1"/>
  </p:sldMasterIdLst>
  <p:notesMasterIdLst>
    <p:notesMasterId r:id="rId12"/>
  </p:notesMasterIdLst>
  <p:handoutMasterIdLst>
    <p:handoutMasterId r:id="rId13"/>
  </p:handoutMasterIdLst>
  <p:sldIdLst>
    <p:sldId id="256" r:id="rId2"/>
    <p:sldId id="474" r:id="rId3"/>
    <p:sldId id="475" r:id="rId4"/>
    <p:sldId id="476" r:id="rId5"/>
    <p:sldId id="480" r:id="rId6"/>
    <p:sldId id="477" r:id="rId7"/>
    <p:sldId id="482" r:id="rId8"/>
    <p:sldId id="478" r:id="rId9"/>
    <p:sldId id="479" r:id="rId10"/>
    <p:sldId id="4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3366"/>
    <a:srgbClr val="0033CC"/>
    <a:srgbClr val="996600"/>
    <a:srgbClr val="DEA900"/>
    <a:srgbClr val="CC9900"/>
    <a:srgbClr val="7ABAF9"/>
    <a:srgbClr val="CC0066"/>
    <a:srgbClr val="F3F3F3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49" autoAdjust="0"/>
    <p:restoredTop sz="84546" autoAdjust="0"/>
  </p:normalViewPr>
  <p:slideViewPr>
    <p:cSldViewPr>
      <p:cViewPr>
        <p:scale>
          <a:sx n="90" d="100"/>
          <a:sy n="90" d="100"/>
        </p:scale>
        <p:origin x="-384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Ding Li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20C37-6268-4BE1-95B7-41DA916CA0E8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1D716-B83A-4277-9B74-086516538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905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Ding Li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217C7-7C23-4CEF-97E8-79305C870895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802D2-2D5C-4D51-9ED8-203A33BF0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68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02D2-2D5C-4D51-9ED8-203A33BF091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47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802D2-2D5C-4D51-9ED8-203A33BF091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6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34CC-2454-44D9-B4ED-5AD1308523C3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3E22-C012-410C-92DB-1295CDBB57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2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34CC-2454-44D9-B4ED-5AD1308523C3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3E22-C012-410C-92DB-1295CDBB57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2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34CC-2454-44D9-B4ED-5AD1308523C3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3E22-C012-410C-92DB-1295CDBB57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0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34CC-2454-44D9-B4ED-5AD1308523C3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3E22-C012-410C-92DB-1295CDBB57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2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34CC-2454-44D9-B4ED-5AD1308523C3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3E22-C012-410C-92DB-1295CDBB57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4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34CC-2454-44D9-B4ED-5AD1308523C3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3E22-C012-410C-92DB-1295CDBB57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1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34CC-2454-44D9-B4ED-5AD1308523C3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3E22-C012-410C-92DB-1295CDBB57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7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34CC-2454-44D9-B4ED-5AD1308523C3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3E22-C012-410C-92DB-1295CDBB57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34CC-2454-44D9-B4ED-5AD1308523C3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3E22-C012-410C-92DB-1295CDBB57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6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34CC-2454-44D9-B4ED-5AD1308523C3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3E22-C012-410C-92DB-1295CDBB57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9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34CC-2454-44D9-B4ED-5AD1308523C3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3E22-C012-410C-92DB-1295CDBB57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4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634CC-2454-44D9-B4ED-5AD1308523C3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33E22-C012-410C-92DB-1295CDBB57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ikit-learn.org/stable/modules/generated/sklearn.cluster.AgglomerativeClustering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python-machine-learning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learn/python-machine-learning/lecture/Xs8IM/cluste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ute plaid &amp; little bird #bracelets! http://ow.ly/PBqAN  http://ow.ly/PBqEa  #FreeShipping #CreditB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36635"/>
            <a:ext cx="2516221" cy="251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1143000"/>
            <a:ext cx="12192000" cy="2514600"/>
          </a:xfrm>
          <a:noFill/>
        </p:spPr>
        <p:txBody>
          <a:bodyPr anchor="ctr">
            <a:normAutofit/>
          </a:bodyPr>
          <a:lstStyle/>
          <a:p>
            <a:r>
              <a:rPr lang="en-US" altLang="zh-CN" sz="4400" b="1" dirty="0" smtClean="0">
                <a:ln w="11430"/>
                <a:solidFill>
                  <a:schemeClr val="tx2">
                    <a:lumMod val="75000"/>
                  </a:schemeClr>
                </a:solidFill>
                <a:latin typeface="+mj-lt"/>
              </a:rPr>
              <a:t>Jewelry Sales Data Analysis</a:t>
            </a:r>
            <a:endParaRPr lang="en-US" altLang="zh-CN" sz="4400" b="1" dirty="0">
              <a:ln w="11430"/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r>
              <a:rPr lang="en-US" sz="2000" b="1" dirty="0" smtClean="0">
                <a:ln w="11430"/>
                <a:solidFill>
                  <a:schemeClr val="accent4">
                    <a:lumMod val="75000"/>
                  </a:schemeClr>
                </a:solidFill>
                <a:latin typeface="Lucida Sans" panose="020B0602030504020204" pitchFamily="34" charset="0"/>
              </a:rPr>
              <a:t>Is it possible to predict the future sales?</a:t>
            </a:r>
          </a:p>
          <a:p>
            <a:endParaRPr lang="en-US" b="1" dirty="0">
              <a:ln w="11430"/>
              <a:solidFill>
                <a:schemeClr val="tx2">
                  <a:lumMod val="75000"/>
                </a:schemeClr>
              </a:solidFill>
              <a:latin typeface="Lucida Sans" panose="020B0602030504020204" pitchFamily="34" charset="0"/>
            </a:endParaRPr>
          </a:p>
          <a:p>
            <a:r>
              <a:rPr lang="en-US" sz="2000" b="1" dirty="0">
                <a:ln w="11430"/>
                <a:solidFill>
                  <a:schemeClr val="accent1">
                    <a:lumMod val="75000"/>
                  </a:schemeClr>
                </a:solidFill>
                <a:latin typeface="+mj-lt"/>
              </a:rPr>
              <a:t>Ding Li     </a:t>
            </a:r>
            <a:r>
              <a:rPr lang="en-US" sz="2000" b="1" dirty="0" smtClean="0">
                <a:ln w="11430"/>
                <a:solidFill>
                  <a:schemeClr val="accent1">
                    <a:lumMod val="75000"/>
                  </a:schemeClr>
                </a:solidFill>
                <a:latin typeface="+mj-lt"/>
              </a:rPr>
              <a:t>2018.03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030" name="Picture 6" descr="Gold-Tone Feather Print Hinged Bracelets from Costumejewelry1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4475475"/>
            <a:ext cx="1972652" cy="197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43400" y="6019800"/>
            <a:ext cx="2762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</a:t>
            </a:r>
            <a:r>
              <a:rPr lang="en-US" sz="1400" dirty="0" smtClean="0"/>
              <a:t>nline </a:t>
            </a:r>
            <a:r>
              <a:rPr lang="en-US" sz="1400" dirty="0"/>
              <a:t>s</a:t>
            </a:r>
            <a:r>
              <a:rPr lang="en-US" sz="1400" dirty="0" smtClean="0"/>
              <a:t>tore: costumejewelry1.com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4294967295"/>
          </p:nvPr>
        </p:nvSpPr>
        <p:spPr>
          <a:xfrm>
            <a:off x="11277600" y="6412231"/>
            <a:ext cx="190718" cy="2819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fontScale="55000" lnSpcReduction="20000"/>
          </a:bodyPr>
          <a:lstStyle>
            <a:lvl1pPr>
              <a:defRPr sz="1300"/>
            </a:lvl1pPr>
          </a:lstStyle>
          <a:p>
            <a:fld id="{86CB4B4D-7CA3-9044-876B-883B54F8677D}" type="slidenum">
              <a:t>10</a:t>
            </a:fld>
            <a:endParaRPr dirty="0"/>
          </a:p>
        </p:txBody>
      </p:sp>
      <p:sp>
        <p:nvSpPr>
          <p:cNvPr id="164" name="Shape 164"/>
          <p:cNvSpPr/>
          <p:nvPr/>
        </p:nvSpPr>
        <p:spPr>
          <a:xfrm>
            <a:off x="11582400" y="6553200"/>
            <a:ext cx="609600" cy="0"/>
          </a:xfrm>
          <a:prstGeom prst="line">
            <a:avLst/>
          </a:prstGeom>
          <a:ln w="25400">
            <a:solidFill>
              <a:srgbClr val="67BEEF"/>
            </a:solidFill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169" name="Shape 169"/>
          <p:cNvSpPr/>
          <p:nvPr/>
        </p:nvSpPr>
        <p:spPr>
          <a:xfrm flipV="1">
            <a:off x="0" y="527040"/>
            <a:ext cx="536151" cy="6360"/>
          </a:xfrm>
          <a:prstGeom prst="line">
            <a:avLst/>
          </a:prstGeom>
          <a:ln w="165100">
            <a:solidFill>
              <a:srgbClr val="67BEEF"/>
            </a:solidFill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314036"/>
            <a:ext cx="7262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cap="all" spc="168" dirty="0" smtClean="0">
                <a:solidFill>
                  <a:srgbClr val="000000">
                    <a:alpha val="80000"/>
                  </a:srgbClr>
                </a:solidFill>
                <a:latin typeface="+mj-lt"/>
              </a:rPr>
              <a:t>Appendix: Agglomerative clustering items</a:t>
            </a:r>
            <a:endParaRPr lang="en-US" sz="1600" dirty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91962"/>
              </p:ext>
            </p:extLst>
          </p:nvPr>
        </p:nvGraphicFramePr>
        <p:xfrm>
          <a:off x="498396" y="1219200"/>
          <a:ext cx="3657599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095"/>
                <a:gridCol w="751822"/>
                <a:gridCol w="1522678"/>
                <a:gridCol w="571004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Cluster</a:t>
                      </a:r>
                      <a:endParaRPr lang="en-US" sz="9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Item</a:t>
                      </a:r>
                      <a:endParaRPr lang="en-US" sz="9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Item Desc</a:t>
                      </a:r>
                      <a:endParaRPr lang="en-US" sz="9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Color</a:t>
                      </a:r>
                      <a:endParaRPr lang="en-US" sz="9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ADX6407030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7 ROW CRY STRETCH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CRYSTA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ADX6800249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GOLD ARROW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GOLD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ADX6800311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F/B RG CRY FLWR/STAR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CRYST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ADX6800381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F/B PRL RG FIREBALL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PEARL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ADX6802090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9-ON ANCHOR/BOW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CRYST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ADX6802091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6-ON CREAM FLOWER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SLCRPR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ADX6802094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6PC GL CRY OPEN RING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GLCC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ADX6802175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6-ON MLT FAUX STONE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MULTI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ADX6802179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6-ON SLBK SET-F/B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MULTI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ADX6802186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6PC MIX METAL RINGS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GLSLRG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ADX6802187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6PC SL/TQ RING SET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TURQ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ADX6812031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SL CRY NO OTHER LIKE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SLCC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ADX6407046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DECO V NECK&amp;EAR SE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CRYSTA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ADX6407051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"S" NECK &amp; EAR SET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CRYST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ADX6407688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CRYSTAL STONE STRETC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CRYSTA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ADX6802213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6-ON SMALL HOOP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GL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ADX6811004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STR SOC CASTED BRAC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SLCC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ADX6812008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SOCIAL SWIRL Y NE SE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CRYST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ADX6812010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900" u="none" strike="noStrike">
                          <a:effectLst/>
                        </a:rPr>
                        <a:t>SOCIAL 5 LOOP NE SET</a:t>
                      </a:r>
                      <a:endParaRPr lang="fr-FR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SLCC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ADX6812037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SL CRY 3LAYER SOCIAL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SLCC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ADX6813002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SL CRYSTAL COMB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SLCC</a:t>
                      </a:r>
                      <a:endParaRPr lang="en-US" sz="900" b="0" i="0" u="none" strike="noStrike" dirty="0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468064"/>
              </p:ext>
            </p:extLst>
          </p:nvPr>
        </p:nvGraphicFramePr>
        <p:xfrm>
          <a:off x="4427841" y="1219200"/>
          <a:ext cx="3342248" cy="452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2078"/>
                <a:gridCol w="687001"/>
                <a:gridCol w="1391396"/>
                <a:gridCol w="521773"/>
              </a:tblGrid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Cluster</a:t>
                      </a:r>
                      <a:endParaRPr lang="en-US" sz="8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Item</a:t>
                      </a:r>
                      <a:endParaRPr lang="en-US" sz="8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Item Desc</a:t>
                      </a:r>
                      <a:endParaRPr lang="en-US" sz="8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Color</a:t>
                      </a:r>
                      <a:endParaRPr lang="en-US" sz="8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 rowSpan="25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ADX6800007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LARGE FIREBALL STUD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SLCC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ADX6800009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PAVE SQUARE EARS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SLCC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ADX6800059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GL CRY RND STUD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GLCC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ADX6800060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GL BLACK CRY RNDSTUD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GLJT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ADX6800094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GL NAVETTE CRYSTAL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GLCC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ADX6800095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GL PAVE BEZEL CRY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GLCC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ADX6800108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GL NAVETTE NEUTRAL</a:t>
                      </a:r>
                      <a:endParaRPr lang="en-US" sz="800" b="0" i="0" u="none" strike="noStrike" dirty="0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GLNECC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ADX6800115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GL OPAQ PEACH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GLPE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ADX6800129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BLACK NAVETTE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BLACK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ADX6800160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GL CRY CENTER STONE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CRYST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ADX6800163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GL BLACK FLOWER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GLBK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ADX6800164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GL BLK CENTER STONE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BLACK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ADX6800175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SL LINEAR FEATHER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SL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ADX6800176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GL VITRAL STUD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GLGR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ADX6800308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F/B BK CRY FRINGE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BLACK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ADX6800313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DUO WHITE PEARL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PEARL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ADX6800384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F/B GOLD FRINGE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GLCC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ADX6802093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6PC SIL CRY RING SET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CRYST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ADX6802096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3PC GL CRY RING SET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CRYST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ADX6802176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6-ON GLTQ SET -F/B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TURQ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ADX6802178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6-ON GOLD SET -F/B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MULTI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ADX6802188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BK CIRCLE W/TASSLE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BK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ADX6802206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6-ON PEARL F/B FAN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PEARL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ADX6802207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6-ON CRYSTUD PRL F/B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MULTI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ADX6807039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SILVR SNAKE 18" NECK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SL</a:t>
                      </a:r>
                      <a:endParaRPr lang="en-US" sz="800" b="0" i="0" u="none" strike="noStrike" dirty="0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868972"/>
              </p:ext>
            </p:extLst>
          </p:nvPr>
        </p:nvGraphicFramePr>
        <p:xfrm>
          <a:off x="8046311" y="1219200"/>
          <a:ext cx="3657599" cy="381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095"/>
                <a:gridCol w="751822"/>
                <a:gridCol w="1522678"/>
                <a:gridCol w="571004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Cluster</a:t>
                      </a:r>
                      <a:endParaRPr lang="en-US" sz="9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Item</a:t>
                      </a:r>
                      <a:endParaRPr lang="en-US" sz="9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Item Desc</a:t>
                      </a:r>
                      <a:endParaRPr lang="en-US" sz="9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Color</a:t>
                      </a:r>
                      <a:endParaRPr lang="en-US" sz="9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ADX6407074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SILVR FIRBALL N/E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CRYSTA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ADX6802267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SILVER TURQ BRACELET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TURQ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ADX6811001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GL/CRY BRACE EAR SET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GLCC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ADX6812012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GOLD PEARL NE SET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PEARL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ADX6812028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HEM ROSE/CRY STONE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HMPCCC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ADX6812032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SL YOU ARE SPECIAL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SLCC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ADX6812049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GL CRY FLOWER V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GLCC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ADX6407003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42" PEARL NECK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NONE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ADX6407004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3PC PEARL BRACELET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NONE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ADX6407008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PEARL 8MM NECK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PEARL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ADX6407009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PEARL TWIST NECK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NONE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ADX6407035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3PC STONE STRETCH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CRYSTA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ADX6407087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SILVER PEARL NE SET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CRYSTA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ADX6800089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GOLD TXT DISK KITE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GL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ADX6812013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JET PEARL NE SET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SLJT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ADX6812014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SNGLE PEARL DROP SET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SLCR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ADX6812050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BKGL CROSS CHOKER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GLBK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ADX6812052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PEARL WEB CHOKER SET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PEARL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7</a:t>
                      </a:r>
                      <a:endParaRPr lang="en-US" sz="900" b="0" i="0" u="none" strike="noStrike" dirty="0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ADX6802231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4PC GL/PRL RING SET</a:t>
                      </a:r>
                      <a:endParaRPr lang="en-US" sz="900" b="0" i="0" u="none" strike="noStrike" dirty="0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MULTI</a:t>
                      </a:r>
                      <a:endParaRPr lang="en-US" sz="900" b="0" i="0" u="none" strike="noStrike" dirty="0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48229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sync\Dropbox\training\quan\retail\images\Sales Trending all ite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64" y="734715"/>
            <a:ext cx="9762836" cy="558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Shape 155"/>
          <p:cNvSpPr>
            <a:spLocks noGrp="1"/>
          </p:cNvSpPr>
          <p:nvPr>
            <p:ph type="sldNum" sz="quarter" idx="4294967295"/>
          </p:nvPr>
        </p:nvSpPr>
        <p:spPr>
          <a:xfrm>
            <a:off x="11277600" y="6412231"/>
            <a:ext cx="190718" cy="2819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>
            <a:lvl1pPr>
              <a:defRPr sz="1300"/>
            </a:lvl1pPr>
          </a:lstStyle>
          <a:p>
            <a:fld id="{86CB4B4D-7CA3-9044-876B-883B54F8677D}" type="slidenum">
              <a:t>2</a:t>
            </a:fld>
            <a:endParaRPr dirty="0"/>
          </a:p>
        </p:txBody>
      </p:sp>
      <p:sp>
        <p:nvSpPr>
          <p:cNvPr id="164" name="Shape 164"/>
          <p:cNvSpPr/>
          <p:nvPr/>
        </p:nvSpPr>
        <p:spPr>
          <a:xfrm>
            <a:off x="11582400" y="6553200"/>
            <a:ext cx="609600" cy="0"/>
          </a:xfrm>
          <a:prstGeom prst="line">
            <a:avLst/>
          </a:prstGeom>
          <a:ln w="25400">
            <a:solidFill>
              <a:srgbClr val="67BEEF"/>
            </a:solidFill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169" name="Shape 169"/>
          <p:cNvSpPr/>
          <p:nvPr/>
        </p:nvSpPr>
        <p:spPr>
          <a:xfrm flipV="1">
            <a:off x="0" y="527040"/>
            <a:ext cx="536151" cy="6360"/>
          </a:xfrm>
          <a:prstGeom prst="line">
            <a:avLst/>
          </a:prstGeom>
          <a:ln w="165100">
            <a:solidFill>
              <a:srgbClr val="67BEEF"/>
            </a:solidFill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314036"/>
            <a:ext cx="849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cap="all" spc="168" dirty="0" smtClean="0">
                <a:solidFill>
                  <a:srgbClr val="000000">
                    <a:alpha val="80000"/>
                  </a:srgbClr>
                </a:solidFill>
                <a:latin typeface="+mj-lt"/>
              </a:rPr>
              <a:t>Sales treading of all items </a:t>
            </a:r>
            <a:r>
              <a:rPr lang="en-US" b="1" cap="all" spc="168" dirty="0" smtClean="0">
                <a:solidFill>
                  <a:srgbClr val="000000">
                    <a:alpha val="80000"/>
                  </a:srgbClr>
                </a:solidFill>
                <a:latin typeface="+mj-lt"/>
              </a:rPr>
              <a:t>– Visualization in Tableau</a:t>
            </a:r>
            <a:endParaRPr lang="en-US" sz="2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86800" y="1066800"/>
            <a:ext cx="3124200" cy="8309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Total Items: 355</a:t>
            </a:r>
          </a:p>
          <a:p>
            <a:r>
              <a:rPr lang="en-US" sz="1600" dirty="0" smtClean="0"/>
              <a:t>Items with Sales in 13 Months: 65</a:t>
            </a:r>
          </a:p>
          <a:p>
            <a:r>
              <a:rPr lang="en-US" sz="1600" dirty="0" smtClean="0"/>
              <a:t>Items interested: 24</a:t>
            </a:r>
            <a:endParaRPr lang="en-US" sz="1600" dirty="0"/>
          </a:p>
        </p:txBody>
      </p:sp>
      <p:sp>
        <p:nvSpPr>
          <p:cNvPr id="6" name="Rectangular Callout 5"/>
          <p:cNvSpPr/>
          <p:nvPr/>
        </p:nvSpPr>
        <p:spPr>
          <a:xfrm>
            <a:off x="9714345" y="2826327"/>
            <a:ext cx="1450109" cy="709802"/>
          </a:xfrm>
          <a:prstGeom prst="wedgeRectCallout">
            <a:avLst>
              <a:gd name="adj1" fmla="val -24282"/>
              <a:gd name="adj2" fmla="val 12365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March 2018 only has partial data.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43251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ync\Dropbox\training\quan\retail\images\Sales Trending selec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9683490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Shape 155"/>
          <p:cNvSpPr>
            <a:spLocks noGrp="1"/>
          </p:cNvSpPr>
          <p:nvPr>
            <p:ph type="sldNum" sz="quarter" idx="4294967295"/>
          </p:nvPr>
        </p:nvSpPr>
        <p:spPr>
          <a:xfrm>
            <a:off x="11277600" y="6412231"/>
            <a:ext cx="190718" cy="2819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>
            <a:lvl1pPr>
              <a:defRPr sz="1300"/>
            </a:lvl1pPr>
          </a:lstStyle>
          <a:p>
            <a:fld id="{86CB4B4D-7CA3-9044-876B-883B54F8677D}" type="slidenum">
              <a:t>3</a:t>
            </a:fld>
            <a:endParaRPr dirty="0"/>
          </a:p>
        </p:txBody>
      </p:sp>
      <p:sp>
        <p:nvSpPr>
          <p:cNvPr id="164" name="Shape 164"/>
          <p:cNvSpPr/>
          <p:nvPr/>
        </p:nvSpPr>
        <p:spPr>
          <a:xfrm>
            <a:off x="11582400" y="6553200"/>
            <a:ext cx="609600" cy="0"/>
          </a:xfrm>
          <a:prstGeom prst="line">
            <a:avLst/>
          </a:prstGeom>
          <a:ln w="25400">
            <a:solidFill>
              <a:srgbClr val="67BEEF"/>
            </a:solidFill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169" name="Shape 169"/>
          <p:cNvSpPr/>
          <p:nvPr/>
        </p:nvSpPr>
        <p:spPr>
          <a:xfrm flipV="1">
            <a:off x="0" y="527040"/>
            <a:ext cx="536151" cy="6360"/>
          </a:xfrm>
          <a:prstGeom prst="line">
            <a:avLst/>
          </a:prstGeom>
          <a:ln w="165100">
            <a:solidFill>
              <a:srgbClr val="67BEEF"/>
            </a:solidFill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314036"/>
            <a:ext cx="96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cap="all" spc="168" dirty="0" smtClean="0">
                <a:solidFill>
                  <a:srgbClr val="000000">
                    <a:alpha val="80000"/>
                  </a:srgbClr>
                </a:solidFill>
                <a:latin typeface="+mj-lt"/>
              </a:rPr>
              <a:t>Sales treading of 65 items </a:t>
            </a:r>
            <a:r>
              <a:rPr lang="en-US" b="1" cap="all" spc="168" dirty="0" smtClean="0">
                <a:solidFill>
                  <a:srgbClr val="000000">
                    <a:alpha val="80000"/>
                  </a:srgbClr>
                </a:solidFill>
                <a:latin typeface="+mj-lt"/>
              </a:rPr>
              <a:t>with Sales between mar 2017 –Feb 2018</a:t>
            </a:r>
            <a:endParaRPr lang="en-US" sz="24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72907" y="1440873"/>
            <a:ext cx="2097562" cy="8002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Seasonality?</a:t>
            </a:r>
          </a:p>
          <a:p>
            <a:pPr algn="ctr"/>
            <a:r>
              <a:rPr lang="en-US" sz="1400" dirty="0"/>
              <a:t>N</a:t>
            </a:r>
            <a:r>
              <a:rPr lang="en-US" sz="1400" dirty="0" smtClean="0"/>
              <a:t>eed multiple years’ data </a:t>
            </a:r>
          </a:p>
          <a:p>
            <a:pPr algn="ctr"/>
            <a:r>
              <a:rPr lang="en-US" sz="1400" dirty="0" smtClean="0"/>
              <a:t>to study its influence.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079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4294967295"/>
          </p:nvPr>
        </p:nvSpPr>
        <p:spPr>
          <a:xfrm>
            <a:off x="11277600" y="6412231"/>
            <a:ext cx="190718" cy="2819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>
            <a:lvl1pPr>
              <a:defRPr sz="1300"/>
            </a:lvl1pPr>
          </a:lstStyle>
          <a:p>
            <a:fld id="{86CB4B4D-7CA3-9044-876B-883B54F8677D}" type="slidenum">
              <a:t>4</a:t>
            </a:fld>
            <a:endParaRPr dirty="0"/>
          </a:p>
        </p:txBody>
      </p:sp>
      <p:sp>
        <p:nvSpPr>
          <p:cNvPr id="164" name="Shape 164"/>
          <p:cNvSpPr/>
          <p:nvPr/>
        </p:nvSpPr>
        <p:spPr>
          <a:xfrm>
            <a:off x="11582400" y="6553200"/>
            <a:ext cx="609600" cy="0"/>
          </a:xfrm>
          <a:prstGeom prst="line">
            <a:avLst/>
          </a:prstGeom>
          <a:ln w="25400">
            <a:solidFill>
              <a:srgbClr val="67BEEF"/>
            </a:solidFill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169" name="Shape 169"/>
          <p:cNvSpPr/>
          <p:nvPr/>
        </p:nvSpPr>
        <p:spPr>
          <a:xfrm flipV="1">
            <a:off x="0" y="527040"/>
            <a:ext cx="536151" cy="6360"/>
          </a:xfrm>
          <a:prstGeom prst="line">
            <a:avLst/>
          </a:prstGeom>
          <a:ln w="165100">
            <a:solidFill>
              <a:srgbClr val="67BEEF"/>
            </a:solidFill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314036"/>
            <a:ext cx="8273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cap="all" spc="168" dirty="0" smtClean="0">
                <a:solidFill>
                  <a:srgbClr val="000000">
                    <a:alpha val="80000"/>
                  </a:srgbClr>
                </a:solidFill>
                <a:latin typeface="+mj-lt"/>
              </a:rPr>
              <a:t>Sales Change from previous </a:t>
            </a:r>
            <a:r>
              <a:rPr lang="en-US" sz="2400" b="1" cap="all" spc="168" dirty="0" smtClean="0">
                <a:solidFill>
                  <a:srgbClr val="000000">
                    <a:alpha val="80000"/>
                  </a:srgbClr>
                </a:solidFill>
                <a:latin typeface="+mj-lt"/>
              </a:rPr>
              <a:t>month </a:t>
            </a:r>
            <a:r>
              <a:rPr lang="en-US" b="1" cap="all" spc="168" dirty="0" smtClean="0">
                <a:solidFill>
                  <a:srgbClr val="000000">
                    <a:alpha val="80000"/>
                  </a:srgbClr>
                </a:solidFill>
                <a:latin typeface="+mj-lt"/>
              </a:rPr>
              <a:t>– Any Pattern?</a:t>
            </a:r>
            <a:endParaRPr lang="en-US" dirty="0">
              <a:latin typeface="+mj-lt"/>
            </a:endParaRPr>
          </a:p>
        </p:txBody>
      </p:sp>
      <p:pic>
        <p:nvPicPr>
          <p:cNvPr id="1028" name="Picture 4" descr="C:\sync\Dropbox\training\quan\retail\images\Percent Change from Previous Mon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24880"/>
            <a:ext cx="9771063" cy="559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981200" y="1248032"/>
                <a:ext cx="5383718" cy="447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𝑎𝑙𝑒𝑠</m:t>
                    </m:r>
                    <m:r>
                      <a:rPr lang="en-US" sz="1600" b="0" i="1" smtClean="0">
                        <a:latin typeface="Cambria Math"/>
                      </a:rPr>
                      <m:t> </m:t>
                    </m:r>
                    <m:r>
                      <a:rPr lang="en-US" sz="1600" b="0" i="1" smtClean="0">
                        <a:latin typeface="Cambria Math"/>
                      </a:rPr>
                      <m:t>𝑀𝑜𝑛𝑡h𝑙𝑦</m:t>
                    </m:r>
                    <m:r>
                      <a:rPr lang="en-US" sz="1600" b="0" i="1" smtClean="0">
                        <a:latin typeface="Cambria Math"/>
                      </a:rPr>
                      <m:t> </m:t>
                    </m:r>
                    <m:r>
                      <a:rPr lang="en-US" sz="1600" b="0" i="1" smtClean="0">
                        <a:latin typeface="Cambria Math"/>
                      </a:rPr>
                      <m:t>𝐷𝑖𝑓𝑓</m:t>
                    </m:r>
                    <m:r>
                      <a:rPr lang="en-US" sz="1600" b="0" i="1" smtClean="0">
                        <a:latin typeface="Cambria Math"/>
                      </a:rPr>
                      <m:t> %=</m:t>
                    </m:r>
                    <m:f>
                      <m:fPr>
                        <m:ctrlPr>
                          <a:rPr lang="en-US" sz="16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𝐶𝑢𝑟𝑟𝑒𝑛𝑡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𝑀𝑜𝑛𝑡h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𝑆𝑎𝑙𝑒𝑠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𝐿𝑎𝑠𝑡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𝑀𝑜𝑛𝑡h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𝑆𝑎𝑙𝑒𝑠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𝐿𝑎𝑠𝑡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𝑀𝑜𝑛𝑡h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𝑆𝑎𝑙𝑒𝑠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248032"/>
                <a:ext cx="5383718" cy="447238"/>
              </a:xfrm>
              <a:prstGeom prst="rect">
                <a:avLst/>
              </a:prstGeom>
              <a:blipFill rotWithShape="1">
                <a:blip r:embed="rId3"/>
                <a:stretch>
                  <a:fillRect l="-566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1484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4294967295"/>
          </p:nvPr>
        </p:nvSpPr>
        <p:spPr>
          <a:xfrm>
            <a:off x="11277600" y="6412231"/>
            <a:ext cx="190718" cy="2819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>
            <a:lvl1pPr>
              <a:defRPr sz="1300"/>
            </a:lvl1pPr>
          </a:lstStyle>
          <a:p>
            <a:fld id="{86CB4B4D-7CA3-9044-876B-883B54F8677D}" type="slidenum">
              <a:t>5</a:t>
            </a:fld>
            <a:endParaRPr dirty="0"/>
          </a:p>
        </p:txBody>
      </p:sp>
      <p:sp>
        <p:nvSpPr>
          <p:cNvPr id="164" name="Shape 164"/>
          <p:cNvSpPr/>
          <p:nvPr/>
        </p:nvSpPr>
        <p:spPr>
          <a:xfrm>
            <a:off x="11582400" y="6553200"/>
            <a:ext cx="609600" cy="0"/>
          </a:xfrm>
          <a:prstGeom prst="line">
            <a:avLst/>
          </a:prstGeom>
          <a:ln w="25400">
            <a:solidFill>
              <a:srgbClr val="67BEEF"/>
            </a:solidFill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169" name="Shape 169"/>
          <p:cNvSpPr/>
          <p:nvPr/>
        </p:nvSpPr>
        <p:spPr>
          <a:xfrm flipV="1">
            <a:off x="0" y="527040"/>
            <a:ext cx="536151" cy="6360"/>
          </a:xfrm>
          <a:prstGeom prst="line">
            <a:avLst/>
          </a:prstGeom>
          <a:ln w="165100">
            <a:solidFill>
              <a:srgbClr val="67BEEF"/>
            </a:solidFill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314036"/>
            <a:ext cx="10336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cap="all" spc="168" dirty="0" smtClean="0">
                <a:solidFill>
                  <a:srgbClr val="000000">
                    <a:alpha val="80000"/>
                  </a:srgbClr>
                </a:solidFill>
                <a:latin typeface="+mj-lt"/>
              </a:rPr>
              <a:t>Agglomerative clustering </a:t>
            </a:r>
            <a:r>
              <a:rPr lang="en-US" sz="1600" b="1" cap="all" spc="168" dirty="0" smtClean="0">
                <a:solidFill>
                  <a:srgbClr val="000000">
                    <a:alpha val="80000"/>
                  </a:srgbClr>
                </a:solidFill>
                <a:latin typeface="+mj-lt"/>
              </a:rPr>
              <a:t>– items of similar trending identified by python</a:t>
            </a:r>
            <a:endParaRPr lang="en-US" sz="1600" dirty="0">
              <a:latin typeface="+mj-lt"/>
            </a:endParaRPr>
          </a:p>
        </p:txBody>
      </p:sp>
      <p:pic>
        <p:nvPicPr>
          <p:cNvPr id="2050" name="Picture 2" descr="C:\sync\Dropbox\training\quan\retail\images\agglomeratice_clustering_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2662128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sync\Dropbox\training\quan\retail\images\agglomeratice_clustering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914400"/>
            <a:ext cx="2662127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sync\Dropbox\training\quan\retail\images\agglomeratice_clustering_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944" y="914400"/>
            <a:ext cx="2662128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sync\Dropbox\training\quan\retail\images\agglomeratice_clustering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914401"/>
            <a:ext cx="2662128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sync\Dropbox\training\quan\retail\images\agglomeratice_clustering_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05200"/>
            <a:ext cx="2509728" cy="143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sync\Dropbox\training\quan\retail\images\agglomeratice_clustering_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3505200"/>
            <a:ext cx="2509729" cy="143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sync\Dropbox\training\quan\retail\images\agglomeratice_clustering_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3504339"/>
            <a:ext cx="2511232" cy="143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sync\Dropbox\training\quan\retail\images\agglomeratice_clustering_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944" y="3473702"/>
            <a:ext cx="2509728" cy="143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5613" y="2438399"/>
            <a:ext cx="1437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Cluster 0: </a:t>
            </a:r>
            <a:r>
              <a:rPr lang="en-US" sz="1400" dirty="0" smtClean="0">
                <a:solidFill>
                  <a:srgbClr val="002060"/>
                </a:solidFill>
              </a:rPr>
              <a:t>12 items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09162" y="2438399"/>
            <a:ext cx="138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002060"/>
                </a:solidFill>
              </a:rPr>
              <a:t>Cluster </a:t>
            </a:r>
            <a:r>
              <a:rPr lang="en-US" sz="1100" dirty="0" smtClean="0">
                <a:solidFill>
                  <a:srgbClr val="002060"/>
                </a:solidFill>
              </a:rPr>
              <a:t>2: </a:t>
            </a:r>
            <a:r>
              <a:rPr lang="en-US" sz="1400" dirty="0" smtClean="0">
                <a:solidFill>
                  <a:srgbClr val="002060"/>
                </a:solidFill>
              </a:rPr>
              <a:t>25 items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6049" y="4913934"/>
            <a:ext cx="129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002060"/>
                </a:solidFill>
              </a:rPr>
              <a:t>Cluster </a:t>
            </a:r>
            <a:r>
              <a:rPr lang="en-US" sz="1100" dirty="0" smtClean="0">
                <a:solidFill>
                  <a:srgbClr val="002060"/>
                </a:solidFill>
              </a:rPr>
              <a:t>4: </a:t>
            </a:r>
            <a:r>
              <a:rPr lang="en-US" sz="1400" dirty="0" smtClean="0">
                <a:solidFill>
                  <a:srgbClr val="002060"/>
                </a:solidFill>
              </a:rPr>
              <a:t>9 items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97593" y="2438399"/>
            <a:ext cx="129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002060"/>
                </a:solidFill>
              </a:rPr>
              <a:t>Cluster </a:t>
            </a:r>
            <a:r>
              <a:rPr lang="en-US" sz="1100" dirty="0" smtClean="0">
                <a:solidFill>
                  <a:srgbClr val="002060"/>
                </a:solidFill>
              </a:rPr>
              <a:t>3: </a:t>
            </a:r>
            <a:r>
              <a:rPr lang="en-US" sz="1400" dirty="0" smtClean="0">
                <a:solidFill>
                  <a:srgbClr val="002060"/>
                </a:solidFill>
              </a:rPr>
              <a:t>7 items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6326" y="4913934"/>
            <a:ext cx="122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002060"/>
                </a:solidFill>
              </a:rPr>
              <a:t>Cluster </a:t>
            </a:r>
            <a:r>
              <a:rPr lang="en-US" sz="1100" dirty="0" smtClean="0">
                <a:solidFill>
                  <a:srgbClr val="002060"/>
                </a:solidFill>
              </a:rPr>
              <a:t>5: </a:t>
            </a:r>
            <a:r>
              <a:rPr lang="en-US" sz="1400" dirty="0" smtClean="0">
                <a:solidFill>
                  <a:srgbClr val="002060"/>
                </a:solidFill>
              </a:rPr>
              <a:t>1 item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6310" y="2438399"/>
            <a:ext cx="1346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002060"/>
                </a:solidFill>
              </a:rPr>
              <a:t>Cluster </a:t>
            </a:r>
            <a:r>
              <a:rPr lang="en-US" sz="1100" dirty="0" smtClean="0">
                <a:solidFill>
                  <a:srgbClr val="002060"/>
                </a:solidFill>
              </a:rPr>
              <a:t>1: </a:t>
            </a:r>
            <a:r>
              <a:rPr lang="en-US" sz="1400" dirty="0" smtClean="0">
                <a:solidFill>
                  <a:srgbClr val="002060"/>
                </a:solidFill>
              </a:rPr>
              <a:t>9 items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732859" y="4913934"/>
            <a:ext cx="122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002060"/>
                </a:solidFill>
              </a:rPr>
              <a:t>Cluster </a:t>
            </a:r>
            <a:r>
              <a:rPr lang="en-US" sz="1100" dirty="0" smtClean="0">
                <a:solidFill>
                  <a:srgbClr val="002060"/>
                </a:solidFill>
              </a:rPr>
              <a:t>7: </a:t>
            </a:r>
            <a:r>
              <a:rPr lang="en-US" sz="1400" dirty="0" smtClean="0">
                <a:solidFill>
                  <a:srgbClr val="002060"/>
                </a:solidFill>
              </a:rPr>
              <a:t>1 item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90114" y="4913934"/>
            <a:ext cx="122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002060"/>
                </a:solidFill>
              </a:rPr>
              <a:t>Cluster </a:t>
            </a:r>
            <a:r>
              <a:rPr lang="en-US" sz="1100" dirty="0" smtClean="0">
                <a:solidFill>
                  <a:srgbClr val="002060"/>
                </a:solidFill>
              </a:rPr>
              <a:t>6: </a:t>
            </a:r>
            <a:r>
              <a:rPr lang="en-US" sz="1400" dirty="0" smtClean="0">
                <a:solidFill>
                  <a:srgbClr val="002060"/>
                </a:solidFill>
              </a:rPr>
              <a:t>1 item</a:t>
            </a:r>
            <a:endParaRPr lang="en-US" sz="1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914400" y="5791200"/>
                <a:ext cx="4132350" cy="443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𝑠𝑎𝑙𝑒𝑠</m:t>
                      </m:r>
                      <m:r>
                        <a:rPr lang="en-US" sz="1200" b="0" i="1" smtClean="0">
                          <a:latin typeface="Cambria Math"/>
                        </a:rPr>
                        <m:t> </m:t>
                      </m:r>
                      <m:r>
                        <a:rPr lang="en-US" sz="1200" b="0" i="1" smtClean="0">
                          <a:latin typeface="Cambria Math"/>
                        </a:rPr>
                        <m:t>𝑑𝑖𝑓𝑓</m:t>
                      </m:r>
                      <m:r>
                        <a:rPr lang="en-US" sz="1200" b="0" i="1" smtClean="0">
                          <a:latin typeface="Cambria Math"/>
                        </a:rPr>
                        <m:t> %=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𝐶𝑢𝑟𝑟𝑒𝑛𝑡</m:t>
                          </m:r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𝑀𝑜𝑛𝑡h</m:t>
                          </m:r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𝑆𝑎𝑙𝑒𝑠</m:t>
                          </m:r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 −</m:t>
                          </m:r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𝐿𝑎𝑠𝑡</m:t>
                          </m:r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𝑀𝑜𝑛𝑡h</m:t>
                          </m:r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𝑆𝑎𝑙𝑒𝑠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𝐿𝑎𝑠𝑡</m:t>
                          </m:r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𝑀𝑜𝑛𝑡h</m:t>
                          </m:r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𝑆𝑎𝑙𝑒𝑠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791200"/>
                <a:ext cx="4132350" cy="443006"/>
              </a:xfrm>
              <a:prstGeom prst="rect">
                <a:avLst/>
              </a:prstGeom>
              <a:blipFill rotWithShape="1">
                <a:blip r:embed="rId10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9488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sync\Dropbox\training\quan\retail\images\relative_sales_agglomeratice_clustering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01" y="783866"/>
            <a:ext cx="9983779" cy="546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Shape 155"/>
          <p:cNvSpPr>
            <a:spLocks noGrp="1"/>
          </p:cNvSpPr>
          <p:nvPr>
            <p:ph type="sldNum" sz="quarter" idx="4294967295"/>
          </p:nvPr>
        </p:nvSpPr>
        <p:spPr>
          <a:xfrm>
            <a:off x="11277600" y="6412231"/>
            <a:ext cx="190718" cy="2819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>
            <a:lvl1pPr>
              <a:defRPr sz="1300"/>
            </a:lvl1pPr>
          </a:lstStyle>
          <a:p>
            <a:fld id="{86CB4B4D-7CA3-9044-876B-883B54F8677D}" type="slidenum">
              <a:t>6</a:t>
            </a:fld>
            <a:endParaRPr dirty="0"/>
          </a:p>
        </p:txBody>
      </p:sp>
      <p:sp>
        <p:nvSpPr>
          <p:cNvPr id="164" name="Shape 164"/>
          <p:cNvSpPr/>
          <p:nvPr/>
        </p:nvSpPr>
        <p:spPr>
          <a:xfrm>
            <a:off x="11582400" y="6553200"/>
            <a:ext cx="609600" cy="0"/>
          </a:xfrm>
          <a:prstGeom prst="line">
            <a:avLst/>
          </a:prstGeom>
          <a:ln w="25400">
            <a:solidFill>
              <a:srgbClr val="67BEEF"/>
            </a:solidFill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169" name="Shape 169"/>
          <p:cNvSpPr/>
          <p:nvPr/>
        </p:nvSpPr>
        <p:spPr>
          <a:xfrm flipV="1">
            <a:off x="0" y="527040"/>
            <a:ext cx="536151" cy="6360"/>
          </a:xfrm>
          <a:prstGeom prst="line">
            <a:avLst/>
          </a:prstGeom>
          <a:ln w="165100">
            <a:solidFill>
              <a:srgbClr val="67BEEF"/>
            </a:solidFill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314036"/>
            <a:ext cx="1072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cap="all" spc="168" dirty="0" smtClean="0">
                <a:solidFill>
                  <a:srgbClr val="000000">
                    <a:alpha val="80000"/>
                  </a:srgbClr>
                </a:solidFill>
                <a:latin typeface="+mj-lt"/>
              </a:rPr>
              <a:t>Sales relative to first mouth </a:t>
            </a:r>
            <a:r>
              <a:rPr lang="en-US" sz="1600" b="1" cap="all" spc="168" dirty="0" smtClean="0">
                <a:solidFill>
                  <a:srgbClr val="000000">
                    <a:alpha val="80000"/>
                  </a:srgbClr>
                </a:solidFill>
                <a:latin typeface="+mj-lt"/>
              </a:rPr>
              <a:t>– applying the same Agglomerative clustering </a:t>
            </a:r>
            <a:endParaRPr lang="en-US" sz="16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905000" y="1295400"/>
                <a:ext cx="3135282" cy="447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smtClean="0">
                    <a:ea typeface="Cambria Math"/>
                  </a:rPr>
                  <a:t>Relative Sales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𝐶𝑢𝑟𝑟𝑒𝑛𝑡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𝑀𝑜𝑛𝑡h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𝑆𝑎𝑙𝑒𝑠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𝐹𝑖𝑟𝑠𝑡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𝑀𝑜𝑛𝑡h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𝑆𝑎𝑙𝑒𝑠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295400"/>
                <a:ext cx="3135282" cy="447238"/>
              </a:xfrm>
              <a:prstGeom prst="rect">
                <a:avLst/>
              </a:prstGeom>
              <a:blipFill rotWithShape="1">
                <a:blip r:embed="rId3"/>
                <a:stretch>
                  <a:fillRect l="-1167"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73199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4294967295"/>
          </p:nvPr>
        </p:nvSpPr>
        <p:spPr>
          <a:xfrm>
            <a:off x="11277600" y="6412231"/>
            <a:ext cx="190718" cy="2819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>
            <a:lvl1pPr>
              <a:defRPr sz="1300"/>
            </a:lvl1pPr>
          </a:lstStyle>
          <a:p>
            <a:fld id="{86CB4B4D-7CA3-9044-876B-883B54F8677D}" type="slidenum">
              <a:t>7</a:t>
            </a:fld>
            <a:endParaRPr dirty="0"/>
          </a:p>
        </p:txBody>
      </p:sp>
      <p:sp>
        <p:nvSpPr>
          <p:cNvPr id="164" name="Shape 164"/>
          <p:cNvSpPr/>
          <p:nvPr/>
        </p:nvSpPr>
        <p:spPr>
          <a:xfrm>
            <a:off x="11582400" y="6553200"/>
            <a:ext cx="609600" cy="0"/>
          </a:xfrm>
          <a:prstGeom prst="line">
            <a:avLst/>
          </a:prstGeom>
          <a:ln w="25400">
            <a:solidFill>
              <a:srgbClr val="67BEEF"/>
            </a:solidFill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169" name="Shape 169"/>
          <p:cNvSpPr/>
          <p:nvPr/>
        </p:nvSpPr>
        <p:spPr>
          <a:xfrm flipV="1">
            <a:off x="0" y="527040"/>
            <a:ext cx="536151" cy="6360"/>
          </a:xfrm>
          <a:prstGeom prst="line">
            <a:avLst/>
          </a:prstGeom>
          <a:ln w="165100">
            <a:solidFill>
              <a:srgbClr val="67BEEF"/>
            </a:solidFill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314036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cap="all" spc="168" dirty="0" smtClean="0">
                <a:solidFill>
                  <a:srgbClr val="000000">
                    <a:alpha val="80000"/>
                  </a:srgbClr>
                </a:solidFill>
                <a:latin typeface="+mj-lt"/>
              </a:rPr>
              <a:t>Conclusion</a:t>
            </a:r>
            <a:endParaRPr lang="en-US" sz="1600" dirty="0">
              <a:latin typeface="+mj-lt"/>
            </a:endParaRPr>
          </a:p>
        </p:txBody>
      </p:sp>
      <p:sp>
        <p:nvSpPr>
          <p:cNvPr id="4" name="Hexagon 3"/>
          <p:cNvSpPr/>
          <p:nvPr/>
        </p:nvSpPr>
        <p:spPr>
          <a:xfrm>
            <a:off x="1143000" y="2883196"/>
            <a:ext cx="2057400" cy="1219200"/>
          </a:xfrm>
          <a:prstGeom prst="hexagon">
            <a:avLst>
              <a:gd name="adj" fmla="val 44288"/>
              <a:gd name="vf" fmla="val 11547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From</a:t>
            </a:r>
          </a:p>
          <a:p>
            <a:pPr algn="ctr"/>
            <a:r>
              <a:rPr lang="en-US" sz="2000" dirty="0" smtClean="0"/>
              <a:t>One Year Sales</a:t>
            </a:r>
            <a:endParaRPr lang="en-US" sz="2000" dirty="0"/>
          </a:p>
        </p:txBody>
      </p:sp>
      <p:sp>
        <p:nvSpPr>
          <p:cNvPr id="14" name="Hexagon 13"/>
          <p:cNvSpPr/>
          <p:nvPr/>
        </p:nvSpPr>
        <p:spPr>
          <a:xfrm>
            <a:off x="5181600" y="1273250"/>
            <a:ext cx="2209800" cy="1219200"/>
          </a:xfrm>
          <a:prstGeom prst="hexagon">
            <a:avLst>
              <a:gd name="adj" fmla="val 44288"/>
              <a:gd name="vf" fmla="val 11547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Seasonality</a:t>
            </a:r>
            <a:endParaRPr lang="en-US" sz="2000" dirty="0"/>
          </a:p>
        </p:txBody>
      </p:sp>
      <p:sp>
        <p:nvSpPr>
          <p:cNvPr id="15" name="Hexagon 14"/>
          <p:cNvSpPr/>
          <p:nvPr/>
        </p:nvSpPr>
        <p:spPr>
          <a:xfrm>
            <a:off x="9367565" y="2917751"/>
            <a:ext cx="2057400" cy="1219200"/>
          </a:xfrm>
          <a:prstGeom prst="hexagon">
            <a:avLst>
              <a:gd name="adj" fmla="val 44288"/>
              <a:gd name="vf" fmla="val 11547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Need</a:t>
            </a:r>
          </a:p>
          <a:p>
            <a:pPr algn="ctr"/>
            <a:r>
              <a:rPr lang="en-US" sz="2000" dirty="0" smtClean="0"/>
              <a:t>Multi-Year Sales</a:t>
            </a:r>
            <a:endParaRPr lang="en-US" sz="2000" dirty="0"/>
          </a:p>
        </p:txBody>
      </p:sp>
      <p:cxnSp>
        <p:nvCxnSpPr>
          <p:cNvPr id="12" name="Straight Arrow Connector 11"/>
          <p:cNvCxnSpPr>
            <a:stCxn id="4" idx="0"/>
            <a:endCxn id="14" idx="3"/>
          </p:cNvCxnSpPr>
          <p:nvPr/>
        </p:nvCxnSpPr>
        <p:spPr>
          <a:xfrm flipV="1">
            <a:off x="3200400" y="1882850"/>
            <a:ext cx="1981200" cy="16099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4" idx="0"/>
          </p:cNvCxnSpPr>
          <p:nvPr/>
        </p:nvCxnSpPr>
        <p:spPr>
          <a:xfrm flipH="1" flipV="1">
            <a:off x="7391400" y="1882850"/>
            <a:ext cx="1976165" cy="16445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74419" y="3296518"/>
            <a:ext cx="1268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Quantify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25" name="Hexagon 24"/>
          <p:cNvSpPr/>
          <p:nvPr/>
        </p:nvSpPr>
        <p:spPr>
          <a:xfrm>
            <a:off x="5172491" y="4648200"/>
            <a:ext cx="2209800" cy="1219200"/>
          </a:xfrm>
          <a:prstGeom prst="hexagon">
            <a:avLst>
              <a:gd name="adj" fmla="val 44288"/>
              <a:gd name="vf" fmla="val 11547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Long Term Trending</a:t>
            </a:r>
            <a:endParaRPr lang="en-US" sz="2000" dirty="0"/>
          </a:p>
        </p:txBody>
      </p:sp>
      <p:cxnSp>
        <p:nvCxnSpPr>
          <p:cNvPr id="26" name="Straight Arrow Connector 25"/>
          <p:cNvCxnSpPr>
            <a:stCxn id="4" idx="0"/>
            <a:endCxn id="25" idx="3"/>
          </p:cNvCxnSpPr>
          <p:nvPr/>
        </p:nvCxnSpPr>
        <p:spPr>
          <a:xfrm>
            <a:off x="3200400" y="3492796"/>
            <a:ext cx="1972091" cy="17650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01904" y="3124172"/>
            <a:ext cx="1670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9900"/>
                </a:solidFill>
              </a:rPr>
              <a:t>Observed</a:t>
            </a:r>
          </a:p>
          <a:p>
            <a:r>
              <a:rPr lang="en-US" sz="2400" dirty="0" smtClean="0">
                <a:solidFill>
                  <a:srgbClr val="FF9900"/>
                </a:solidFill>
              </a:rPr>
              <a:t>Clustering</a:t>
            </a:r>
            <a:endParaRPr lang="en-US" sz="2400" dirty="0">
              <a:solidFill>
                <a:srgbClr val="FF9900"/>
              </a:solidFill>
            </a:endParaRPr>
          </a:p>
        </p:txBody>
      </p:sp>
      <p:cxnSp>
        <p:nvCxnSpPr>
          <p:cNvPr id="42" name="Straight Arrow Connector 41"/>
          <p:cNvCxnSpPr>
            <a:stCxn id="15" idx="3"/>
            <a:endCxn id="25" idx="0"/>
          </p:cNvCxnSpPr>
          <p:nvPr/>
        </p:nvCxnSpPr>
        <p:spPr>
          <a:xfrm flipH="1">
            <a:off x="7382291" y="3527351"/>
            <a:ext cx="1985274" cy="17304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" name="Hexagon 47"/>
          <p:cNvSpPr/>
          <p:nvPr/>
        </p:nvSpPr>
        <p:spPr>
          <a:xfrm>
            <a:off x="5190460" y="2930071"/>
            <a:ext cx="2209800" cy="1219200"/>
          </a:xfrm>
          <a:prstGeom prst="hexagon">
            <a:avLst>
              <a:gd name="adj" fmla="val 44288"/>
              <a:gd name="vf" fmla="val 11547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Prediction</a:t>
            </a:r>
            <a:endParaRPr lang="en-US" sz="2400" b="1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6286500" y="2492450"/>
            <a:ext cx="8860" cy="4376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310422" y="4149271"/>
            <a:ext cx="0" cy="4989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91980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4294967295"/>
          </p:nvPr>
        </p:nvSpPr>
        <p:spPr>
          <a:xfrm>
            <a:off x="11277600" y="6412231"/>
            <a:ext cx="190718" cy="2819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>
            <a:lvl1pPr>
              <a:defRPr sz="1300"/>
            </a:lvl1pPr>
          </a:lstStyle>
          <a:p>
            <a:fld id="{86CB4B4D-7CA3-9044-876B-883B54F8677D}" type="slidenum">
              <a:t>8</a:t>
            </a:fld>
            <a:endParaRPr dirty="0"/>
          </a:p>
        </p:txBody>
      </p:sp>
      <p:sp>
        <p:nvSpPr>
          <p:cNvPr id="164" name="Shape 164"/>
          <p:cNvSpPr/>
          <p:nvPr/>
        </p:nvSpPr>
        <p:spPr>
          <a:xfrm>
            <a:off x="11582400" y="6553200"/>
            <a:ext cx="609600" cy="0"/>
          </a:xfrm>
          <a:prstGeom prst="line">
            <a:avLst/>
          </a:prstGeom>
          <a:ln w="25400">
            <a:solidFill>
              <a:srgbClr val="67BEEF"/>
            </a:solidFill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169" name="Shape 169"/>
          <p:cNvSpPr/>
          <p:nvPr/>
        </p:nvSpPr>
        <p:spPr>
          <a:xfrm flipV="1">
            <a:off x="0" y="527040"/>
            <a:ext cx="536151" cy="6360"/>
          </a:xfrm>
          <a:prstGeom prst="line">
            <a:avLst/>
          </a:prstGeom>
          <a:ln w="165100">
            <a:solidFill>
              <a:srgbClr val="67BEEF"/>
            </a:solidFill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314036"/>
            <a:ext cx="848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cap="all" spc="168" dirty="0" smtClean="0">
                <a:solidFill>
                  <a:srgbClr val="000000">
                    <a:alpha val="80000"/>
                  </a:srgbClr>
                </a:solidFill>
                <a:latin typeface="+mj-lt"/>
              </a:rPr>
              <a:t>Appendix: Hierarchical Agglomerative clustering</a:t>
            </a:r>
            <a:endParaRPr lang="en-US" sz="1600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7881517" cy="203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81939"/>
            <a:ext cx="7772400" cy="317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05460" y="1001487"/>
            <a:ext cx="3134140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in Python:</a:t>
            </a:r>
          </a:p>
          <a:p>
            <a:endParaRPr lang="en-US" dirty="0" smtClean="0"/>
          </a:p>
          <a:p>
            <a:r>
              <a:rPr lang="en-US" sz="1100" dirty="0"/>
              <a:t>from </a:t>
            </a:r>
            <a:r>
              <a:rPr lang="en-US" sz="1100" dirty="0" err="1"/>
              <a:t>sklearn.cluster</a:t>
            </a:r>
            <a:r>
              <a:rPr lang="en-US" sz="1100" dirty="0"/>
              <a:t> import </a:t>
            </a:r>
            <a:r>
              <a:rPr lang="en-US" sz="1100" dirty="0" smtClean="0"/>
              <a:t>	</a:t>
            </a:r>
            <a:r>
              <a:rPr lang="en-US" sz="1100" dirty="0" err="1" smtClean="0"/>
              <a:t>AgglomerativeClustering</a:t>
            </a:r>
            <a:endParaRPr lang="en-US" sz="1100" dirty="0" smtClean="0"/>
          </a:p>
          <a:p>
            <a:r>
              <a:rPr lang="en-US" sz="1100" dirty="0"/>
              <a:t>from </a:t>
            </a:r>
            <a:r>
              <a:rPr lang="en-US" sz="1100" dirty="0" err="1"/>
              <a:t>sklearn.preprocessing</a:t>
            </a:r>
            <a:r>
              <a:rPr lang="en-US" sz="1100" dirty="0"/>
              <a:t> import </a:t>
            </a:r>
            <a:r>
              <a:rPr lang="en-US" sz="1100" dirty="0" err="1" smtClean="0"/>
              <a:t>MinMaxScaler</a:t>
            </a:r>
            <a:endParaRPr lang="en-US" sz="1100" dirty="0" smtClean="0"/>
          </a:p>
          <a:p>
            <a:endParaRPr lang="en-US" sz="1100" dirty="0"/>
          </a:p>
          <a:p>
            <a:r>
              <a:rPr lang="en-US" sz="1100" dirty="0" smtClean="0"/>
              <a:t>#</a:t>
            </a:r>
            <a:r>
              <a:rPr lang="en-US" sz="1100" dirty="0"/>
              <a:t>normalize the input</a:t>
            </a:r>
          </a:p>
          <a:p>
            <a:r>
              <a:rPr lang="en-US" sz="1100" dirty="0" smtClean="0"/>
              <a:t>scaler </a:t>
            </a:r>
            <a:r>
              <a:rPr lang="en-US" sz="1100" dirty="0"/>
              <a:t>= </a:t>
            </a:r>
            <a:r>
              <a:rPr lang="en-US" sz="1100" dirty="0" err="1"/>
              <a:t>MinMaxScaler</a:t>
            </a:r>
            <a:r>
              <a:rPr lang="en-US" sz="1100" dirty="0"/>
              <a:t>()</a:t>
            </a:r>
          </a:p>
          <a:p>
            <a:r>
              <a:rPr lang="en-US" sz="1100" dirty="0" err="1" smtClean="0"/>
              <a:t>X_scaled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err="1"/>
              <a:t>scaler.fit_transform</a:t>
            </a:r>
            <a:r>
              <a:rPr lang="en-US" sz="1100" dirty="0"/>
              <a:t>(X</a:t>
            </a:r>
            <a:r>
              <a:rPr lang="en-US" sz="1100" dirty="0" smtClean="0"/>
              <a:t>)</a:t>
            </a:r>
          </a:p>
          <a:p>
            <a:endParaRPr lang="en-US" sz="1100" dirty="0" smtClean="0"/>
          </a:p>
          <a:p>
            <a:r>
              <a:rPr lang="en-US" sz="1100" dirty="0" smtClean="0"/>
              <a:t>#calculate clustering and get label</a:t>
            </a:r>
          </a:p>
          <a:p>
            <a:r>
              <a:rPr lang="en-US" sz="1100" dirty="0" smtClean="0"/>
              <a:t>agglomerative </a:t>
            </a:r>
            <a:r>
              <a:rPr lang="en-US" sz="1100" dirty="0"/>
              <a:t>= </a:t>
            </a:r>
            <a:r>
              <a:rPr lang="en-US" sz="1100" b="1" dirty="0" err="1"/>
              <a:t>AgglomerativeClustering</a:t>
            </a:r>
            <a:r>
              <a:rPr lang="en-US" sz="1100" dirty="0"/>
              <a:t>(</a:t>
            </a:r>
            <a:r>
              <a:rPr lang="en-US" sz="1100" dirty="0" err="1"/>
              <a:t>n_clusters</a:t>
            </a:r>
            <a:r>
              <a:rPr lang="en-US" sz="1100" dirty="0"/>
              <a:t>=8</a:t>
            </a:r>
            <a:r>
              <a:rPr lang="en-US" sz="1100" dirty="0" smtClean="0"/>
              <a:t>)</a:t>
            </a:r>
          </a:p>
          <a:p>
            <a:r>
              <a:rPr lang="en-US" sz="1100" dirty="0"/>
              <a:t>	</a:t>
            </a:r>
            <a:r>
              <a:rPr lang="en-US" sz="1100" dirty="0" smtClean="0"/>
              <a:t>.</a:t>
            </a:r>
            <a:r>
              <a:rPr lang="en-US" sz="1100" dirty="0"/>
              <a:t>fit(</a:t>
            </a:r>
            <a:r>
              <a:rPr lang="en-US" sz="1100" dirty="0" err="1"/>
              <a:t>X_scaled</a:t>
            </a:r>
            <a:r>
              <a:rPr lang="en-US" sz="1100" dirty="0"/>
              <a:t>)</a:t>
            </a:r>
          </a:p>
          <a:p>
            <a:r>
              <a:rPr lang="en-US" sz="1100" dirty="0" smtClean="0"/>
              <a:t>label=agglomerative.labels</a:t>
            </a:r>
            <a:r>
              <a:rPr lang="en-US" sz="1100" dirty="0"/>
              <a:t>_.</a:t>
            </a:r>
            <a:r>
              <a:rPr lang="en-US" sz="1100" dirty="0" err="1"/>
              <a:t>tolist</a:t>
            </a:r>
            <a:r>
              <a:rPr lang="en-US" sz="1100" dirty="0" smtClean="0"/>
              <a:t>()</a:t>
            </a:r>
          </a:p>
          <a:p>
            <a:endParaRPr lang="en-US" sz="1100" dirty="0"/>
          </a:p>
          <a:p>
            <a:r>
              <a:rPr lang="en-US" sz="1100" dirty="0">
                <a:hlinkClick r:id="rId4"/>
              </a:rPr>
              <a:t>http://scikit-learn.org/stable/modules/generated/sklearn.cluster.AgglomerativeClustering.html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081125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4294967295"/>
          </p:nvPr>
        </p:nvSpPr>
        <p:spPr>
          <a:xfrm>
            <a:off x="11277600" y="6412231"/>
            <a:ext cx="190718" cy="2819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>
            <a:lvl1pPr>
              <a:defRPr sz="1300"/>
            </a:lvl1pPr>
          </a:lstStyle>
          <a:p>
            <a:fld id="{86CB4B4D-7CA3-9044-876B-883B54F8677D}" type="slidenum">
              <a:t>9</a:t>
            </a:fld>
            <a:endParaRPr dirty="0"/>
          </a:p>
        </p:txBody>
      </p:sp>
      <p:sp>
        <p:nvSpPr>
          <p:cNvPr id="164" name="Shape 164"/>
          <p:cNvSpPr/>
          <p:nvPr/>
        </p:nvSpPr>
        <p:spPr>
          <a:xfrm>
            <a:off x="11582400" y="6553200"/>
            <a:ext cx="609600" cy="0"/>
          </a:xfrm>
          <a:prstGeom prst="line">
            <a:avLst/>
          </a:prstGeom>
          <a:ln w="25400">
            <a:solidFill>
              <a:srgbClr val="67BEEF"/>
            </a:solidFill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169" name="Shape 169"/>
          <p:cNvSpPr/>
          <p:nvPr/>
        </p:nvSpPr>
        <p:spPr>
          <a:xfrm flipV="1">
            <a:off x="0" y="527040"/>
            <a:ext cx="536151" cy="6360"/>
          </a:xfrm>
          <a:prstGeom prst="line">
            <a:avLst/>
          </a:prstGeom>
          <a:ln w="165100">
            <a:solidFill>
              <a:srgbClr val="67BEEF"/>
            </a:solidFill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314036"/>
            <a:ext cx="9716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cap="all" spc="168" dirty="0" smtClean="0">
                <a:solidFill>
                  <a:srgbClr val="000000">
                    <a:alpha val="80000"/>
                  </a:srgbClr>
                </a:solidFill>
                <a:latin typeface="+mj-lt"/>
              </a:rPr>
              <a:t>Appendix: linkage Criteria for Agglomerative clustering</a:t>
            </a:r>
            <a:endParaRPr lang="en-US" sz="1600" dirty="0"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10436649" cy="426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4401" y="5745105"/>
            <a:ext cx="1074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Kevyn</a:t>
            </a:r>
            <a:r>
              <a:rPr lang="en-US" sz="1400" dirty="0"/>
              <a:t> </a:t>
            </a:r>
            <a:r>
              <a:rPr lang="en-US" sz="1400" dirty="0" smtClean="0"/>
              <a:t>Collins-Thompson, Coursera Class: </a:t>
            </a:r>
            <a:r>
              <a:rPr lang="en-US" sz="1400" dirty="0" smtClean="0">
                <a:hlinkClick r:id="rId3"/>
              </a:rPr>
              <a:t>Applied </a:t>
            </a:r>
            <a:r>
              <a:rPr lang="en-US" sz="1400" dirty="0">
                <a:hlinkClick r:id="rId3"/>
              </a:rPr>
              <a:t>Machine Learning in </a:t>
            </a:r>
            <a:r>
              <a:rPr lang="en-US" sz="1400" dirty="0" smtClean="0">
                <a:hlinkClick r:id="rId3"/>
              </a:rPr>
              <a:t>Python</a:t>
            </a:r>
            <a:r>
              <a:rPr lang="en-US" sz="1400" dirty="0" smtClean="0"/>
              <a:t>,</a:t>
            </a:r>
          </a:p>
          <a:p>
            <a:r>
              <a:rPr lang="en-US" sz="1400" dirty="0" smtClean="0">
                <a:hlinkClick r:id="rId4"/>
              </a:rPr>
              <a:t>https</a:t>
            </a:r>
            <a:r>
              <a:rPr lang="en-US" sz="1400" dirty="0">
                <a:hlinkClick r:id="rId4"/>
              </a:rPr>
              <a:t>://</a:t>
            </a:r>
            <a:r>
              <a:rPr lang="en-US" sz="1400" dirty="0" smtClean="0">
                <a:hlinkClick r:id="rId4"/>
              </a:rPr>
              <a:t>www.coursera.org/learn/python-machine-learning/lecture/Xs8IM/clustering</a:t>
            </a:r>
            <a:r>
              <a:rPr lang="en-US" sz="1400" dirty="0" smtClean="0"/>
              <a:t>, downloaded on 12/20/2017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6049211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182932</TotalTime>
  <Words>665</Words>
  <Application>Microsoft Office PowerPoint</Application>
  <PresentationFormat>Custom</PresentationFormat>
  <Paragraphs>285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American Institute of Physics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 and STM Publishing</dc:title>
  <dc:creator>ding</dc:creator>
  <cp:lastModifiedBy>Ding Li</cp:lastModifiedBy>
  <cp:revision>1478</cp:revision>
  <dcterms:created xsi:type="dcterms:W3CDTF">2010-01-31T13:55:28Z</dcterms:created>
  <dcterms:modified xsi:type="dcterms:W3CDTF">2018-03-25T18:08:30Z</dcterms:modified>
</cp:coreProperties>
</file>