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99" r:id="rId4"/>
    <p:sldId id="300" r:id="rId5"/>
    <p:sldId id="301" r:id="rId6"/>
    <p:sldId id="282" r:id="rId7"/>
    <p:sldId id="303" r:id="rId8"/>
    <p:sldId id="305" r:id="rId9"/>
    <p:sldId id="284" r:id="rId10"/>
    <p:sldId id="283" r:id="rId11"/>
    <p:sldId id="302" r:id="rId12"/>
    <p:sldId id="297" r:id="rId13"/>
    <p:sldId id="291" r:id="rId14"/>
    <p:sldId id="292" r:id="rId15"/>
    <p:sldId id="296" r:id="rId16"/>
    <p:sldId id="304" r:id="rId17"/>
    <p:sldId id="294" r:id="rId18"/>
    <p:sldId id="29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60000"/>
    <a:srgbClr val="DB0303"/>
    <a:srgbClr val="F398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786050" y="2214554"/>
            <a:ext cx="5786478" cy="1184273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l">
              <a:defRPr sz="55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86050" y="3357562"/>
            <a:ext cx="5786478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406725" y="2643182"/>
            <a:ext cx="2665473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Thanks</a:t>
            </a:r>
            <a:endParaRPr lang="zh-CN" altLang="en-US" sz="66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6076"/>
            <a:ext cx="8229600" cy="582594"/>
          </a:xfrm>
        </p:spPr>
        <p:txBody>
          <a:bodyPr>
            <a:normAutofit/>
          </a:bodyPr>
          <a:lstStyle>
            <a:lvl1pPr algn="l">
              <a:defRPr sz="3400" b="1">
                <a:solidFill>
                  <a:srgbClr val="DB030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D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8186766" cy="49831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CF3B-54C3-40D9-853B-D62305D47AD1}" type="datetimeFigureOut">
              <a:rPr lang="zh-CN" altLang="en-US" smtClean="0"/>
              <a:pPr/>
              <a:t>2012/8/27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358E-33F8-47AD-897F-B6D234A2260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457200" y="274638"/>
            <a:ext cx="8229600" cy="939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000" b="1">
                <a:solidFill>
                  <a:srgbClr val="F398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F398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642942"/>
          </a:xfrm>
        </p:spPr>
        <p:txBody>
          <a:bodyPr>
            <a:normAutofit/>
          </a:bodyPr>
          <a:lstStyle>
            <a:lvl1pPr algn="l">
              <a:defRPr sz="3400" b="1">
                <a:solidFill>
                  <a:srgbClr val="DB030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5404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35166"/>
            <a:ext cx="4040188" cy="430847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95404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35166"/>
            <a:ext cx="4041775" cy="4308478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 userDrawn="1"/>
        </p:nvSpPr>
        <p:spPr>
          <a:xfrm>
            <a:off x="457200" y="274638"/>
            <a:ext cx="8229600" cy="939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000" b="1">
                <a:solidFill>
                  <a:srgbClr val="F398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F398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571504"/>
          </a:xfrm>
        </p:spPr>
        <p:txBody>
          <a:bodyPr>
            <a:normAutofit/>
          </a:bodyPr>
          <a:lstStyle>
            <a:lvl1pPr algn="l">
              <a:defRPr sz="3400" b="1">
                <a:solidFill>
                  <a:srgbClr val="DB030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DB030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CF3B-54C3-40D9-853B-D62305D47AD1}" type="datetimeFigureOut">
              <a:rPr lang="zh-CN" altLang="en-US" smtClean="0"/>
              <a:pPr/>
              <a:t>2012/8/27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358E-33F8-47AD-897F-B6D234A226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CF3B-54C3-40D9-853B-D62305D47AD1}" type="datetimeFigureOut">
              <a:rPr lang="zh-CN" altLang="en-US" smtClean="0"/>
              <a:pPr/>
              <a:t>2012/8/27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358E-33F8-47AD-897F-B6D234A226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defRPr sz="2800" b="1">
                <a:latin typeface="微软雅黑" pitchFamily="34" charset="-122"/>
                <a:ea typeface="微软雅黑" pitchFamily="34" charset="-122"/>
              </a:defRPr>
            </a:lvl2pPr>
            <a:lvl3pPr>
              <a:defRPr sz="2400" b="1">
                <a:latin typeface="微软雅黑" pitchFamily="34" charset="-122"/>
                <a:ea typeface="微软雅黑" pitchFamily="34" charset="-122"/>
              </a:defRPr>
            </a:lvl3pPr>
            <a:lvl4pPr>
              <a:defRPr sz="2000" b="1">
                <a:latin typeface="微软雅黑" pitchFamily="34" charset="-122"/>
                <a:ea typeface="微软雅黑" pitchFamily="34" charset="-122"/>
              </a:defRPr>
            </a:lvl4pPr>
            <a:lvl5pPr>
              <a:defRPr sz="2000" b="1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CF3B-54C3-40D9-853B-D62305D47AD1}" type="datetimeFigureOut">
              <a:rPr lang="zh-CN" altLang="en-US" smtClean="0"/>
              <a:pPr/>
              <a:t>2012/8/27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358E-33F8-47AD-897F-B6D234A226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DB030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CF3B-54C3-40D9-853B-D62305D47AD1}" type="datetimeFigureOut">
              <a:rPr lang="zh-CN" altLang="en-US" smtClean="0"/>
              <a:pPr/>
              <a:t>2012/8/27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358E-33F8-47AD-897F-B6D234A226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6CF3B-54C3-40D9-853B-D62305D47AD1}" type="datetimeFigureOut">
              <a:rPr lang="zh-CN" altLang="en-US" smtClean="0"/>
              <a:pPr/>
              <a:t>2012/8/27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358E-33F8-47AD-897F-B6D234A226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857356" y="2857496"/>
            <a:ext cx="5786478" cy="1184273"/>
          </a:xfrm>
        </p:spPr>
        <p:txBody>
          <a:bodyPr/>
          <a:lstStyle/>
          <a:p>
            <a:r>
              <a:rPr lang="en-US" altLang="zh-CN" sz="4600" dirty="0" err="1" smtClean="0"/>
              <a:t>Memcache</a:t>
            </a:r>
            <a:r>
              <a:rPr lang="zh-CN" altLang="en-US" sz="4600" dirty="0" smtClean="0"/>
              <a:t>基础教程</a:t>
            </a:r>
            <a:endParaRPr lang="zh-CN" altLang="en-US" sz="4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324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stats</a:t>
            </a:r>
            <a:r>
              <a:rPr lang="zh-CN" altLang="en-US" dirty="0" smtClean="0"/>
              <a:t>统计项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857232"/>
            <a:ext cx="8229600" cy="5054617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7584" y="688706"/>
          <a:ext cx="7704856" cy="5328599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363226"/>
                <a:gridCol w="5341630"/>
              </a:tblGrid>
              <a:tr h="252183">
                <a:tc>
                  <a:txBody>
                    <a:bodyPr/>
                    <a:lstStyle/>
                    <a:p>
                      <a:r>
                        <a:rPr lang="zh-CN" altLang="en-US" sz="1300" dirty="0"/>
                        <a:t>名称</a:t>
                      </a: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dirty="0"/>
                        <a:t>描述</a:t>
                      </a: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dirty="0" err="1"/>
                        <a:t>pid</a:t>
                      </a:r>
                      <a:endParaRPr lang="en-US" sz="1300" dirty="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Memcached</a:t>
                      </a:r>
                      <a:r>
                        <a:rPr lang="zh-CN" altLang="en-US" sz="1300"/>
                        <a:t>进程</a:t>
                      </a:r>
                      <a:r>
                        <a:rPr lang="en-US" sz="1300"/>
                        <a:t>ID</a:t>
                      </a: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/>
                        <a:t>uptime</a:t>
                      </a: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Memcached</a:t>
                      </a:r>
                      <a:r>
                        <a:rPr lang="zh-CN" altLang="en-US" sz="1300"/>
                        <a:t>运行时间，单位：秒</a:t>
                      </a: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/>
                        <a:t>time</a:t>
                      </a: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Memcached</a:t>
                      </a:r>
                      <a:r>
                        <a:rPr lang="zh-CN" altLang="en-US" sz="1300" dirty="0"/>
                        <a:t>当前的</a:t>
                      </a:r>
                      <a:r>
                        <a:rPr lang="en-US" sz="1300" dirty="0"/>
                        <a:t>UNIX</a:t>
                      </a:r>
                      <a:r>
                        <a:rPr lang="zh-CN" altLang="en-US" sz="1300" dirty="0"/>
                        <a:t>时间</a:t>
                      </a: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/>
                        <a:t>version</a:t>
                      </a: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Memcached</a:t>
                      </a:r>
                      <a:r>
                        <a:rPr lang="zh-CN" altLang="en-US" sz="1300"/>
                        <a:t>的版本号</a:t>
                      </a: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err="1"/>
                        <a:t>rusage_user</a:t>
                      </a:r>
                      <a:endParaRPr lang="en-US" sz="1300"/>
                    </a:p>
                  </a:txBody>
                  <a:tcPr marL="31102" marR="31102" marT="20735" marB="2073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/>
                        <a:t>该进程累计的用户时间，单位：秒</a:t>
                      </a:r>
                    </a:p>
                  </a:txBody>
                  <a:tcPr marL="31102" marR="31102" marT="20735" marB="2073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err="1"/>
                        <a:t>rusage_system</a:t>
                      </a:r>
                      <a:endParaRPr lang="en-US" sz="1300"/>
                    </a:p>
                  </a:txBody>
                  <a:tcPr marL="31102" marR="31102" marT="20735" marB="2073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/>
                        <a:t>该进程累计的系统时间，单位：秒</a:t>
                      </a:r>
                    </a:p>
                  </a:txBody>
                  <a:tcPr marL="31102" marR="31102" marT="20735" marB="2073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0322">
                <a:tc>
                  <a:txBody>
                    <a:bodyPr/>
                    <a:lstStyle/>
                    <a:p>
                      <a:r>
                        <a:rPr lang="en-US" sz="1300" err="1">
                          <a:solidFill>
                            <a:srgbClr val="FF0000"/>
                          </a:solidFill>
                        </a:rPr>
                        <a:t>curr_connections</a:t>
                      </a:r>
                      <a:endParaRPr lang="en-US" sz="130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/>
                        <a:t>当前连接数量</a:t>
                      </a:r>
                    </a:p>
                  </a:txBody>
                  <a:tcPr marL="31102" marR="31102" marT="20735" marB="20735" anchor="ctr">
                    <a:solidFill>
                      <a:srgbClr val="92D050"/>
                    </a:solidFill>
                  </a:tcPr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err="1">
                          <a:solidFill>
                            <a:srgbClr val="FF0000"/>
                          </a:solidFill>
                        </a:rPr>
                        <a:t>total_connections</a:t>
                      </a:r>
                      <a:endParaRPr lang="en-US" sz="130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err="1"/>
                        <a:t>Memcached</a:t>
                      </a:r>
                      <a:r>
                        <a:rPr lang="zh-CN" altLang="en-US" sz="1300"/>
                        <a:t>运行以来接受的连接总数</a:t>
                      </a:r>
                    </a:p>
                  </a:txBody>
                  <a:tcPr marL="31102" marR="31102" marT="20735" marB="20735" anchor="ctr">
                    <a:solidFill>
                      <a:srgbClr val="92D050"/>
                    </a:solidFill>
                  </a:tcPr>
                </a:tc>
              </a:tr>
              <a:tr h="276800">
                <a:tc>
                  <a:txBody>
                    <a:bodyPr/>
                    <a:lstStyle/>
                    <a:p>
                      <a:r>
                        <a:rPr lang="en-US" sz="1300"/>
                        <a:t>connection_structures</a:t>
                      </a: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Memcached</a:t>
                      </a:r>
                      <a:r>
                        <a:rPr lang="zh-CN" altLang="en-US" sz="1300"/>
                        <a:t>分配的连接结构的数量</a:t>
                      </a: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err="1">
                          <a:solidFill>
                            <a:srgbClr val="FF0000"/>
                          </a:solidFill>
                        </a:rPr>
                        <a:t>cmd_get</a:t>
                      </a:r>
                      <a:endParaRPr lang="en-US" sz="130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smtClean="0"/>
                        <a:t>查询请求总数</a:t>
                      </a:r>
                      <a:endParaRPr lang="zh-CN" altLang="en-US" sz="1300"/>
                    </a:p>
                  </a:txBody>
                  <a:tcPr marL="31102" marR="31102" marT="20735" marB="20735" anchor="ctr">
                    <a:solidFill>
                      <a:srgbClr val="FFC000"/>
                    </a:solidFill>
                  </a:tcPr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rgbClr val="FF0000"/>
                          </a:solidFill>
                        </a:rPr>
                        <a:t>get_hits</a:t>
                      </a:r>
                      <a:endParaRPr 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/>
                        <a:t>查询成功获取数据的总次数</a:t>
                      </a:r>
                    </a:p>
                  </a:txBody>
                  <a:tcPr marL="31102" marR="31102" marT="20735" marB="20735" anchor="ctr">
                    <a:solidFill>
                      <a:srgbClr val="FFC000"/>
                    </a:solidFill>
                  </a:tcPr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dirty="0" err="1">
                          <a:solidFill>
                            <a:srgbClr val="FF0000"/>
                          </a:solidFill>
                        </a:rPr>
                        <a:t>get_misses</a:t>
                      </a:r>
                      <a:endParaRPr 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/>
                        <a:t>查询成功未获取到数据的总次数</a:t>
                      </a:r>
                    </a:p>
                  </a:txBody>
                  <a:tcPr marL="31102" marR="31102" marT="20735" marB="20735" anchor="ctr">
                    <a:solidFill>
                      <a:srgbClr val="FFC000"/>
                    </a:solidFill>
                  </a:tcPr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err="1"/>
                        <a:t>cmd_set</a:t>
                      </a:r>
                      <a:endParaRPr lang="en-US" sz="1300"/>
                    </a:p>
                  </a:txBody>
                  <a:tcPr marL="31102" marR="31102" marT="20735" marB="207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smtClean="0"/>
                        <a:t>存储（添加</a:t>
                      </a:r>
                      <a:r>
                        <a:rPr lang="en-US" altLang="zh-CN" sz="1300" smtClean="0"/>
                        <a:t>/</a:t>
                      </a:r>
                      <a:r>
                        <a:rPr lang="zh-CN" altLang="en-US" sz="1300" smtClean="0"/>
                        <a:t>更新）请求总数</a:t>
                      </a:r>
                      <a:endParaRPr lang="zh-CN" altLang="en-US" sz="1300"/>
                    </a:p>
                  </a:txBody>
                  <a:tcPr marL="31102" marR="31102" marT="20735" marB="2073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FF0000"/>
                          </a:solidFill>
                        </a:rPr>
                        <a:t>bytes</a:t>
                      </a:r>
                    </a:p>
                  </a:txBody>
                  <a:tcPr marL="31102" marR="31102" marT="20735" marB="2073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err="1"/>
                        <a:t>Memcached</a:t>
                      </a:r>
                      <a:r>
                        <a:rPr lang="zh-CN" altLang="en-US" sz="1300"/>
                        <a:t>当前存储内容所</a:t>
                      </a:r>
                      <a:r>
                        <a:rPr lang="zh-CN" altLang="en-US" sz="1300" smtClean="0"/>
                        <a:t>占用字节</a:t>
                      </a:r>
                      <a:r>
                        <a:rPr lang="zh-CN" altLang="en-US" sz="1300"/>
                        <a:t>数</a:t>
                      </a:r>
                    </a:p>
                  </a:txBody>
                  <a:tcPr marL="31102" marR="31102" marT="20735" marB="2073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err="1"/>
                        <a:t>bytes_read</a:t>
                      </a:r>
                      <a:endParaRPr lang="en-US" sz="1300"/>
                    </a:p>
                  </a:txBody>
                  <a:tcPr marL="31102" marR="31102" marT="20735" marB="2073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Memcached</a:t>
                      </a:r>
                      <a:r>
                        <a:rPr lang="zh-CN" altLang="en-US" sz="1300"/>
                        <a:t>从网络读取到的总字节数</a:t>
                      </a:r>
                    </a:p>
                  </a:txBody>
                  <a:tcPr marL="31102" marR="31102" marT="20735" marB="2073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err="1"/>
                        <a:t>bytes_written</a:t>
                      </a:r>
                      <a:endParaRPr lang="en-US" sz="1300"/>
                    </a:p>
                  </a:txBody>
                  <a:tcPr marL="31102" marR="31102" marT="20735" marB="2073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err="1"/>
                        <a:t>Memcached</a:t>
                      </a:r>
                      <a:r>
                        <a:rPr lang="zh-CN" altLang="en-US" sz="1300"/>
                        <a:t>向网络发送的总字节数</a:t>
                      </a:r>
                    </a:p>
                  </a:txBody>
                  <a:tcPr marL="31102" marR="31102" marT="20735" marB="2073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err="1"/>
                        <a:t>limit_maxbytes</a:t>
                      </a:r>
                      <a:endParaRPr lang="en-US" sz="1300"/>
                    </a:p>
                  </a:txBody>
                  <a:tcPr marL="31102" marR="31102" marT="20735" marB="207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err="1"/>
                        <a:t>Memcached</a:t>
                      </a:r>
                      <a:r>
                        <a:rPr lang="zh-CN" altLang="en-US" sz="1300"/>
                        <a:t>在存储时被允许使用的字节总数</a:t>
                      </a:r>
                    </a:p>
                  </a:txBody>
                  <a:tcPr marL="31102" marR="31102" marT="20735" marB="207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err="1">
                          <a:solidFill>
                            <a:srgbClr val="FF0000"/>
                          </a:solidFill>
                        </a:rPr>
                        <a:t>curr_items</a:t>
                      </a:r>
                      <a:endParaRPr lang="en-US" sz="130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/>
                        <a:t>Memcached</a:t>
                      </a:r>
                      <a:r>
                        <a:rPr lang="zh-CN" altLang="en-US" sz="1300"/>
                        <a:t>当前存储的内容数量</a:t>
                      </a:r>
                    </a:p>
                  </a:txBody>
                  <a:tcPr marL="31102" marR="31102" marT="20735" marB="2073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err="1"/>
                        <a:t>total_items</a:t>
                      </a:r>
                      <a:endParaRPr lang="en-US" sz="1300"/>
                    </a:p>
                  </a:txBody>
                  <a:tcPr marL="31102" marR="31102" marT="20735" marB="2073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err="1"/>
                        <a:t>Memcached</a:t>
                      </a:r>
                      <a:r>
                        <a:rPr lang="zh-CN" altLang="en-US" sz="1300"/>
                        <a:t>启动以来存储过的内容总数</a:t>
                      </a:r>
                    </a:p>
                  </a:txBody>
                  <a:tcPr marL="31102" marR="31102" marT="20735" marB="2073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rgbClr val="FF0000"/>
                          </a:solidFill>
                        </a:rPr>
                        <a:t>evictions</a:t>
                      </a:r>
                      <a:endParaRPr 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300" dirty="0" smtClean="0"/>
                        <a:t>LRU</a:t>
                      </a:r>
                      <a:r>
                        <a:rPr lang="zh-CN" altLang="en-US" sz="1300" dirty="0" smtClean="0"/>
                        <a:t>释放对象数，用来释放内存</a:t>
                      </a:r>
                      <a:endParaRPr lang="zh-CN" altLang="en-US" sz="1300" dirty="0"/>
                    </a:p>
                  </a:txBody>
                  <a:tcPr marL="31102" marR="31102" marT="20735" marB="2073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588224" y="2111196"/>
            <a:ext cx="1800200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smtClean="0"/>
              <a:t>分析</a:t>
            </a:r>
            <a:r>
              <a:rPr lang="en-US" altLang="zh-CN" sz="1400" smtClean="0"/>
              <a:t>CPU</a:t>
            </a:r>
            <a:r>
              <a:rPr lang="zh-CN" altLang="en-US" sz="1400" smtClean="0"/>
              <a:t>占用是否高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6588224" y="2615252"/>
            <a:ext cx="1800200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smtClean="0"/>
              <a:t>分析连接数是否太多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6588224" y="3407340"/>
            <a:ext cx="1800200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smtClean="0"/>
              <a:t>分析命中率是否太低</a:t>
            </a:r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6588224" y="4415452"/>
            <a:ext cx="1800200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smtClean="0"/>
              <a:t>分析字节数流量</a:t>
            </a:r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6588224" y="5396180"/>
            <a:ext cx="1800200" cy="7474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smtClean="0"/>
              <a:t>分析对象数</a:t>
            </a:r>
            <a:r>
              <a:rPr lang="en-US" altLang="zh-CN" sz="1400" smtClean="0"/>
              <a:t>LRU</a:t>
            </a:r>
            <a:r>
              <a:rPr lang="zh-CN" altLang="en-US" sz="1400" smtClean="0"/>
              <a:t>频率</a:t>
            </a:r>
            <a:endParaRPr lang="zh-CN" altLang="en-US" sz="1400"/>
          </a:p>
        </p:txBody>
      </p:sp>
    </p:spTree>
    <p:extLst>
      <p:ext uri="{BB962C8B-B14F-4D97-AF65-F5344CB8AC3E}">
        <p14:creationId xmlns="" xmlns:p14="http://schemas.microsoft.com/office/powerpoint/2010/main" val="389693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Memcache</a:t>
            </a:r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600" b="1" dirty="0" smtClean="0"/>
              <a:t>Slab Class </a:t>
            </a:r>
            <a:r>
              <a:rPr lang="zh-CN" altLang="en-US" sz="1600" b="1" dirty="0" smtClean="0"/>
              <a:t>（最大为</a:t>
            </a:r>
            <a:r>
              <a:rPr lang="en-US" altLang="zh-CN" sz="1600" b="1" dirty="0" smtClean="0"/>
              <a:t>200</a:t>
            </a:r>
            <a:r>
              <a:rPr lang="zh-CN" altLang="en-US" sz="1600" b="1" dirty="0" smtClean="0"/>
              <a:t>个）</a:t>
            </a:r>
            <a:endParaRPr lang="en-US" altLang="zh-CN" sz="1600" b="1" dirty="0" smtClean="0"/>
          </a:p>
          <a:p>
            <a:pPr lvl="1"/>
            <a:r>
              <a:rPr lang="zh-CN" altLang="en-US" sz="1400" dirty="0" smtClean="0"/>
              <a:t>有很多个</a:t>
            </a:r>
            <a:r>
              <a:rPr lang="en-US" altLang="zh-CN" sz="1400" dirty="0" smtClean="0"/>
              <a:t>page </a:t>
            </a:r>
            <a:r>
              <a:rPr lang="zh-CN" altLang="en-US" sz="1400" dirty="0" smtClean="0"/>
              <a:t>特定大小的</a:t>
            </a:r>
            <a:r>
              <a:rPr lang="en-US" altLang="zh-CN" sz="1400" dirty="0" smtClean="0"/>
              <a:t>chunk</a:t>
            </a:r>
            <a:r>
              <a:rPr lang="zh-CN" altLang="en-US" sz="1400" dirty="0" smtClean="0"/>
              <a:t>的组 </a:t>
            </a:r>
            <a:endParaRPr lang="en-US" altLang="zh-CN" sz="1400" dirty="0" smtClean="0"/>
          </a:p>
          <a:p>
            <a:r>
              <a:rPr lang="en-US" altLang="zh-CN" sz="1600" b="1" dirty="0" smtClean="0"/>
              <a:t>Page</a:t>
            </a:r>
          </a:p>
          <a:p>
            <a:pPr lvl="1"/>
            <a:r>
              <a:rPr lang="zh-CN" altLang="en-US" sz="1500" dirty="0" smtClean="0"/>
              <a:t>分配给</a:t>
            </a:r>
            <a:r>
              <a:rPr lang="en-US" altLang="zh-CN" sz="1500" dirty="0" smtClean="0"/>
              <a:t>Slab</a:t>
            </a:r>
            <a:r>
              <a:rPr lang="zh-CN" altLang="en-US" sz="1500" dirty="0" smtClean="0"/>
              <a:t>的内存空间，默认是</a:t>
            </a:r>
            <a:r>
              <a:rPr lang="en-US" altLang="zh-CN" sz="1500" dirty="0" smtClean="0"/>
              <a:t>1MB</a:t>
            </a:r>
            <a:r>
              <a:rPr lang="zh-CN" altLang="en-US" sz="1500" dirty="0" smtClean="0"/>
              <a:t>。分配给</a:t>
            </a:r>
            <a:r>
              <a:rPr lang="en-US" altLang="zh-CN" sz="1500" dirty="0" smtClean="0"/>
              <a:t>Slab</a:t>
            </a:r>
            <a:r>
              <a:rPr lang="zh-CN" altLang="en-US" sz="1500" dirty="0" smtClean="0"/>
              <a:t>之后根据</a:t>
            </a:r>
            <a:r>
              <a:rPr lang="en-US" altLang="zh-CN" sz="1500" dirty="0" smtClean="0"/>
              <a:t>slab</a:t>
            </a:r>
            <a:r>
              <a:rPr lang="zh-CN" altLang="en-US" sz="1500" dirty="0" smtClean="0"/>
              <a:t>的大小切分成</a:t>
            </a:r>
            <a:r>
              <a:rPr lang="en-US" altLang="zh-CN" sz="1500" dirty="0" smtClean="0"/>
              <a:t>chunk</a:t>
            </a:r>
            <a:r>
              <a:rPr lang="zh-CN" altLang="en-US" sz="1500" dirty="0" smtClean="0"/>
              <a:t>。</a:t>
            </a:r>
            <a:endParaRPr lang="en-US" altLang="zh-CN" sz="1500" dirty="0" smtClean="0"/>
          </a:p>
          <a:p>
            <a:r>
              <a:rPr lang="en-US" altLang="zh-CN" sz="1600" b="1" dirty="0" smtClean="0"/>
              <a:t>Chunk</a:t>
            </a:r>
          </a:p>
          <a:p>
            <a:pPr lvl="1"/>
            <a:r>
              <a:rPr lang="zh-CN" altLang="en-US" sz="1400" dirty="0" smtClean="0"/>
              <a:t>数据最终存放的</a:t>
            </a:r>
            <a:r>
              <a:rPr lang="zh-CN" altLang="en-US" sz="1300" dirty="0" smtClean="0"/>
              <a:t>内存空间</a:t>
            </a:r>
            <a:r>
              <a:rPr lang="zh-CN" altLang="en-US" sz="1000" dirty="0" smtClean="0"/>
              <a:t>。</a:t>
            </a:r>
          </a:p>
          <a:p>
            <a:pPr lvl="1">
              <a:buNone/>
            </a:pPr>
            <a:endParaRPr lang="en-US" altLang="zh-CN" sz="1400" dirty="0" smtClean="0"/>
          </a:p>
          <a:p>
            <a:pPr lvl="1">
              <a:buNone/>
            </a:pPr>
            <a:endParaRPr lang="en-US" altLang="zh-CN" sz="1600" dirty="0" smtClean="0"/>
          </a:p>
          <a:p>
            <a:r>
              <a:rPr lang="en-US" altLang="zh-CN" sz="1600" dirty="0" smtClean="0"/>
              <a:t>SLAB</a:t>
            </a:r>
            <a:r>
              <a:rPr lang="zh-CN" altLang="en-US" sz="1600" dirty="0" smtClean="0"/>
              <a:t>内存处理机制</a:t>
            </a:r>
          </a:p>
          <a:p>
            <a:pPr lvl="1"/>
            <a:r>
              <a:rPr lang="zh-CN" altLang="en-US" sz="1600" dirty="0" smtClean="0"/>
              <a:t>提前分配大内存</a:t>
            </a:r>
            <a:r>
              <a:rPr lang="en-US" altLang="zh-CN" sz="1600" dirty="0" smtClean="0"/>
              <a:t>slab 1MB</a:t>
            </a:r>
            <a:r>
              <a:rPr lang="zh-CN" altLang="en-US" sz="1600" dirty="0" smtClean="0"/>
              <a:t>，再进行小对象填充</a:t>
            </a:r>
            <a:r>
              <a:rPr lang="en-US" altLang="zh-CN" sz="1600" dirty="0" smtClean="0"/>
              <a:t>chunk</a:t>
            </a:r>
            <a:endParaRPr lang="zh-CN" altLang="en-US" sz="1600" dirty="0" smtClean="0"/>
          </a:p>
          <a:p>
            <a:pPr lvl="1"/>
            <a:r>
              <a:rPr lang="zh-CN" altLang="en-US" sz="1600" dirty="0" smtClean="0"/>
              <a:t>避免大量重复的初始化和清理</a:t>
            </a:r>
            <a:r>
              <a:rPr lang="en-US" altLang="zh-CN" sz="1600" dirty="0" smtClean="0">
                <a:sym typeface="Wingdings" pitchFamily="2" charset="2"/>
              </a:rPr>
              <a:t></a:t>
            </a:r>
            <a:r>
              <a:rPr lang="zh-CN" altLang="en-US" sz="1600" dirty="0" smtClean="0">
                <a:solidFill>
                  <a:srgbClr val="FF0000"/>
                </a:solidFill>
              </a:rPr>
              <a:t>减轻内存管理器负担</a:t>
            </a:r>
          </a:p>
          <a:p>
            <a:pPr lvl="1"/>
            <a:r>
              <a:rPr lang="zh-CN" altLang="en-US" sz="1600" dirty="0" smtClean="0"/>
              <a:t>避免频繁</a:t>
            </a:r>
            <a:r>
              <a:rPr lang="en-US" altLang="zh-CN" sz="1600" dirty="0" err="1" smtClean="0"/>
              <a:t>malloc</a:t>
            </a:r>
            <a:r>
              <a:rPr lang="en-US" altLang="zh-CN" sz="1600" dirty="0" smtClean="0"/>
              <a:t>/free</a:t>
            </a:r>
            <a:r>
              <a:rPr lang="en-US" altLang="zh-CN" sz="1600" dirty="0" smtClean="0">
                <a:sym typeface="Wingdings" pitchFamily="2" charset="2"/>
              </a:rPr>
              <a:t></a:t>
            </a:r>
            <a:r>
              <a:rPr lang="zh-CN" altLang="en-US" sz="1600" dirty="0" smtClean="0">
                <a:solidFill>
                  <a:srgbClr val="FF0000"/>
                </a:solidFill>
              </a:rPr>
              <a:t>系统碎片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懒惰检测机制</a:t>
            </a:r>
          </a:p>
          <a:p>
            <a:pPr lvl="1"/>
            <a:r>
              <a:rPr lang="zh-CN" altLang="en-US" sz="1600" dirty="0" smtClean="0"/>
              <a:t>不检测</a:t>
            </a:r>
            <a:r>
              <a:rPr lang="en-US" altLang="zh-CN" sz="1600" dirty="0" smtClean="0"/>
              <a:t>item</a:t>
            </a:r>
            <a:r>
              <a:rPr lang="zh-CN" altLang="en-US" sz="1600" dirty="0" smtClean="0"/>
              <a:t>对象是否超时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get</a:t>
            </a:r>
            <a:r>
              <a:rPr lang="zh-CN" altLang="en-US" sz="1600" dirty="0" smtClean="0"/>
              <a:t>时检查</a:t>
            </a:r>
            <a:r>
              <a:rPr lang="en-US" altLang="zh-CN" sz="1600" dirty="0" smtClean="0"/>
              <a:t>item</a:t>
            </a:r>
            <a:r>
              <a:rPr lang="zh-CN" altLang="en-US" sz="1600" dirty="0" smtClean="0"/>
              <a:t>对象是否应该删除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懒惰删除机制</a:t>
            </a:r>
          </a:p>
          <a:p>
            <a:pPr lvl="1"/>
            <a:r>
              <a:rPr lang="zh-CN" altLang="en-US" sz="1600" dirty="0" smtClean="0"/>
              <a:t>删除</a:t>
            </a:r>
            <a:r>
              <a:rPr lang="en-US" altLang="zh-CN" sz="1600" dirty="0" smtClean="0"/>
              <a:t>item</a:t>
            </a:r>
            <a:r>
              <a:rPr lang="zh-CN" altLang="en-US" sz="1600" dirty="0" smtClean="0"/>
              <a:t>对象时，不释放内存，作删除标记，指针放入</a:t>
            </a:r>
            <a:r>
              <a:rPr lang="en-US" altLang="zh-CN" sz="1600" dirty="0" smtClean="0"/>
              <a:t>slot</a:t>
            </a:r>
            <a:r>
              <a:rPr lang="zh-CN" altLang="en-US" sz="1600" dirty="0" smtClean="0"/>
              <a:t>回收插槽，下次分配的时候直接使用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memcached</a:t>
            </a:r>
            <a:r>
              <a:rPr lang="zh-CN" altLang="en-US" dirty="0" smtClean="0"/>
              <a:t>内存管理机制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9036" y="1071563"/>
            <a:ext cx="7485927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slab</a:t>
            </a:r>
            <a:r>
              <a:rPr lang="zh-CN" altLang="en-US" dirty="0" smtClean="0"/>
              <a:t>内存结构图：二维数组链表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</a:t>
            </a:r>
            <a:r>
              <a:rPr lang="en-US" altLang="zh-CN" sz="2000" dirty="0" smtClean="0"/>
              <a:t>slab</a:t>
            </a:r>
            <a:r>
              <a:rPr lang="zh-CN" altLang="en-US" sz="2000" dirty="0" smtClean="0"/>
              <a:t>是一次申请内存的最小单位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000240"/>
            <a:ext cx="7658100" cy="350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51720" y="1484784"/>
            <a:ext cx="172819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zh-CN" altLang="en-US" sz="1400" smtClean="0"/>
              <a:t>每个</a:t>
            </a:r>
            <a:r>
              <a:rPr lang="en-US" altLang="zh-CN" sz="1400" smtClean="0"/>
              <a:t>slab</a:t>
            </a:r>
            <a:r>
              <a:rPr lang="zh-CN" altLang="en-US" sz="1400" smtClean="0"/>
              <a:t>都是</a:t>
            </a:r>
            <a:r>
              <a:rPr lang="en-US" altLang="zh-CN" sz="1400" smtClean="0"/>
              <a:t>1MB</a:t>
            </a:r>
            <a:endParaRPr lang="zh-CN" altLang="en-US" sz="1400"/>
          </a:p>
        </p:txBody>
      </p:sp>
      <p:sp>
        <p:nvSpPr>
          <p:cNvPr id="6" name="右箭头 5"/>
          <p:cNvSpPr/>
          <p:nvPr/>
        </p:nvSpPr>
        <p:spPr>
          <a:xfrm rot="16200000">
            <a:off x="2693963" y="1994670"/>
            <a:ext cx="509209" cy="209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77661" y="6021288"/>
            <a:ext cx="172819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en-US" altLang="zh-CN" sz="1400" smtClean="0"/>
              <a:t>chunk</a:t>
            </a:r>
            <a:r>
              <a:rPr lang="zh-CN" altLang="en-US" sz="1400" smtClean="0"/>
              <a:t>填充</a:t>
            </a:r>
            <a:r>
              <a:rPr lang="en-US" altLang="zh-CN" sz="1400" smtClean="0"/>
              <a:t>item</a:t>
            </a:r>
            <a:r>
              <a:rPr lang="zh-CN" altLang="en-US" sz="1400" smtClean="0"/>
              <a:t>后会有空间浪费</a:t>
            </a:r>
            <a:endParaRPr lang="zh-CN" altLang="en-US" sz="1400"/>
          </a:p>
        </p:txBody>
      </p:sp>
      <p:sp>
        <p:nvSpPr>
          <p:cNvPr id="8" name="右箭头 7"/>
          <p:cNvSpPr/>
          <p:nvPr/>
        </p:nvSpPr>
        <p:spPr>
          <a:xfrm rot="16200000" flipH="1">
            <a:off x="6584971" y="5592494"/>
            <a:ext cx="504055" cy="209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爆炸形 1 8"/>
          <p:cNvSpPr/>
          <p:nvPr/>
        </p:nvSpPr>
        <p:spPr>
          <a:xfrm>
            <a:off x="5724128" y="2492896"/>
            <a:ext cx="1008112" cy="79208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双向链表</a:t>
            </a:r>
            <a:endParaRPr lang="zh-CN" altLang="en-US" sz="1000"/>
          </a:p>
        </p:txBody>
      </p:sp>
      <p:sp>
        <p:nvSpPr>
          <p:cNvPr id="10" name="爆炸形 1 9"/>
          <p:cNvSpPr/>
          <p:nvPr/>
        </p:nvSpPr>
        <p:spPr>
          <a:xfrm>
            <a:off x="7643834" y="3500438"/>
            <a:ext cx="1080120" cy="79208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key</a:t>
            </a:r>
          </a:p>
          <a:p>
            <a:pPr algn="ctr"/>
            <a:r>
              <a:rPr lang="zh-CN" altLang="en-US" sz="1000" dirty="0" smtClean="0"/>
              <a:t>索</a:t>
            </a:r>
            <a:r>
              <a:rPr lang="zh-CN" altLang="en-US" sz="1000" dirty="0" smtClean="0">
                <a:solidFill>
                  <a:schemeClr val="bg1"/>
                </a:solidFill>
              </a:rPr>
              <a:t>引表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爆炸形 1 10"/>
          <p:cNvSpPr/>
          <p:nvPr/>
        </p:nvSpPr>
        <p:spPr>
          <a:xfrm>
            <a:off x="4788024" y="5301208"/>
            <a:ext cx="1224136" cy="79208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剩余空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间指针</a:t>
            </a:r>
            <a:endParaRPr lang="zh-CN" altLang="en-US" sz="1000" dirty="0"/>
          </a:p>
        </p:txBody>
      </p:sp>
      <p:sp>
        <p:nvSpPr>
          <p:cNvPr id="12" name="爆炸形 1 11"/>
          <p:cNvSpPr/>
          <p:nvPr/>
        </p:nvSpPr>
        <p:spPr>
          <a:xfrm rot="489952">
            <a:off x="2633627" y="5327475"/>
            <a:ext cx="991148" cy="79208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slab</a:t>
            </a:r>
            <a:r>
              <a:rPr lang="zh-CN" altLang="en-US" sz="1000" dirty="0" smtClean="0"/>
              <a:t>指针列表</a:t>
            </a:r>
            <a:endParaRPr lang="zh-CN" altLang="en-US" sz="1000" dirty="0"/>
          </a:p>
        </p:txBody>
      </p:sp>
      <p:sp>
        <p:nvSpPr>
          <p:cNvPr id="13" name="爆炸形 1 12"/>
          <p:cNvSpPr/>
          <p:nvPr/>
        </p:nvSpPr>
        <p:spPr>
          <a:xfrm>
            <a:off x="4499992" y="3933056"/>
            <a:ext cx="1020919" cy="654154"/>
          </a:xfrm>
          <a:prstGeom prst="irregularSeal1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smtClean="0"/>
              <a:t>回收空间指针</a:t>
            </a:r>
            <a:endParaRPr lang="zh-CN" altLang="en-US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71414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分配内存过程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快速定位</a:t>
            </a:r>
            <a:r>
              <a:rPr lang="en-US" altLang="zh-CN" sz="2000" dirty="0" smtClean="0"/>
              <a:t>slab </a:t>
            </a:r>
            <a:r>
              <a:rPr lang="en-US" altLang="zh-CN" sz="2000" dirty="0" err="1" smtClean="0"/>
              <a:t>classid</a:t>
            </a:r>
            <a:endParaRPr lang="en-US" altLang="zh-CN" sz="2000" dirty="0" smtClean="0"/>
          </a:p>
          <a:p>
            <a:pPr lvl="1" algn="just"/>
            <a:r>
              <a:rPr lang="zh-CN" altLang="en-US" sz="1800" dirty="0" smtClean="0"/>
              <a:t>计算</a:t>
            </a:r>
            <a:r>
              <a:rPr lang="en-US" sz="1800" dirty="0" err="1" smtClean="0"/>
              <a:t>sizeof</a:t>
            </a:r>
            <a:r>
              <a:rPr lang="en-US" sz="1800" dirty="0" smtClean="0"/>
              <a:t> (item) + (item</a:t>
            </a:r>
            <a:r>
              <a:rPr lang="zh-CN" altLang="en-US" sz="1800" dirty="0" smtClean="0"/>
              <a:t>键长</a:t>
            </a:r>
            <a:r>
              <a:rPr lang="en-US" altLang="zh-CN" sz="1800" dirty="0" smtClean="0"/>
              <a:t>\0</a:t>
            </a:r>
            <a:r>
              <a:rPr lang="en-US" sz="1800" dirty="0" smtClean="0"/>
              <a:t>) + item</a:t>
            </a:r>
            <a:r>
              <a:rPr lang="zh-CN" altLang="en-US" sz="1800" dirty="0" smtClean="0"/>
              <a:t>的后缀长度</a:t>
            </a:r>
            <a:r>
              <a:rPr lang="en-US" sz="1800" dirty="0" smtClean="0"/>
              <a:t>+ item</a:t>
            </a:r>
            <a:r>
              <a:rPr lang="zh-CN" altLang="en-US" sz="1800" dirty="0" smtClean="0"/>
              <a:t>中</a:t>
            </a:r>
            <a:r>
              <a:rPr lang="en-US" sz="1800" dirty="0" smtClean="0"/>
              <a:t>value</a:t>
            </a:r>
            <a:r>
              <a:rPr lang="zh-CN" altLang="en-US" sz="1800" dirty="0" smtClean="0"/>
              <a:t>的长度</a:t>
            </a:r>
            <a:r>
              <a:rPr lang="en-US" altLang="zh-CN" sz="1800" dirty="0" smtClean="0"/>
              <a:t>\r\n</a:t>
            </a:r>
            <a:r>
              <a:rPr lang="en-US" sz="1800" dirty="0" smtClean="0"/>
              <a:t>;</a:t>
            </a:r>
            <a:r>
              <a:rPr lang="en-US" altLang="zh-CN" sz="1200" dirty="0" smtClean="0"/>
              <a:t>.</a:t>
            </a:r>
          </a:p>
          <a:p>
            <a:pPr lvl="1"/>
            <a:r>
              <a:rPr lang="zh-CN" altLang="en-US" sz="1800" dirty="0" smtClean="0"/>
              <a:t>如果</a:t>
            </a:r>
            <a:r>
              <a:rPr lang="en-US" altLang="zh-CN" sz="1800" dirty="0" smtClean="0"/>
              <a:t>&gt;1MB</a:t>
            </a:r>
            <a:r>
              <a:rPr lang="zh-CN" altLang="en-US" sz="1800" dirty="0" smtClean="0"/>
              <a:t>，无法存储丢弃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取最小冗余的</a:t>
            </a:r>
            <a:r>
              <a:rPr lang="en-US" altLang="zh-CN" sz="1800" dirty="0" smtClean="0"/>
              <a:t>slab class</a:t>
            </a:r>
          </a:p>
          <a:p>
            <a:pPr lvl="2"/>
            <a:r>
              <a:rPr lang="zh-CN" altLang="en-US" sz="1800" dirty="0" smtClean="0"/>
              <a:t>如：有</a:t>
            </a:r>
            <a:r>
              <a:rPr lang="en-US" altLang="zh-CN" sz="1800" dirty="0" smtClean="0"/>
              <a:t>48,96,120</a:t>
            </a:r>
            <a:r>
              <a:rPr lang="zh-CN" altLang="en-US" sz="1800" dirty="0" smtClean="0"/>
              <a:t>，存</a:t>
            </a:r>
            <a:r>
              <a:rPr lang="en-US" altLang="zh-CN" sz="1800" dirty="0" smtClean="0"/>
              <a:t>90</a:t>
            </a:r>
            <a:r>
              <a:rPr lang="zh-CN" altLang="en-US" sz="1800" dirty="0" smtClean="0"/>
              <a:t>会选择</a:t>
            </a:r>
            <a:r>
              <a:rPr lang="en-US" altLang="zh-CN" sz="1800" dirty="0" smtClean="0"/>
              <a:t>96</a:t>
            </a:r>
          </a:p>
          <a:p>
            <a:pPr lvl="2"/>
            <a:endParaRPr lang="en-US" altLang="zh-CN" dirty="0" smtClean="0"/>
          </a:p>
          <a:p>
            <a:r>
              <a:rPr lang="zh-CN" altLang="en-US" sz="2000" dirty="0" smtClean="0"/>
              <a:t>按顺序寻找可用</a:t>
            </a:r>
            <a:r>
              <a:rPr lang="en-US" altLang="zh-CN" sz="2000" dirty="0" smtClean="0"/>
              <a:t>chunk</a:t>
            </a:r>
          </a:p>
          <a:p>
            <a:pPr lvl="1"/>
            <a:r>
              <a:rPr lang="en-US" altLang="zh-CN" sz="1800" dirty="0" smtClean="0"/>
              <a:t>slot</a:t>
            </a:r>
            <a:r>
              <a:rPr lang="zh-CN" altLang="en-US" sz="1800" dirty="0" smtClean="0"/>
              <a:t>：检查</a:t>
            </a:r>
            <a:r>
              <a:rPr lang="en-US" altLang="zh-CN" sz="1800" dirty="0" smtClean="0"/>
              <a:t>slab</a:t>
            </a:r>
            <a:r>
              <a:rPr lang="zh-CN" altLang="en-US" sz="1800" dirty="0" smtClean="0"/>
              <a:t>回收空间</a:t>
            </a:r>
            <a:r>
              <a:rPr lang="en-US" altLang="zh-CN" sz="1800" dirty="0" smtClean="0"/>
              <a:t>slot</a:t>
            </a:r>
            <a:r>
              <a:rPr lang="zh-CN" altLang="en-US" sz="1800" dirty="0" smtClean="0"/>
              <a:t>里是否有剩余</a:t>
            </a:r>
            <a:r>
              <a:rPr lang="en-US" altLang="zh-CN" sz="1800" dirty="0" smtClean="0"/>
              <a:t>chunk</a:t>
            </a:r>
          </a:p>
          <a:p>
            <a:pPr lvl="2"/>
            <a:r>
              <a:rPr lang="en-US" altLang="zh-CN" sz="1800" dirty="0" smtClean="0"/>
              <a:t>delete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delete</a:t>
            </a:r>
            <a:r>
              <a:rPr lang="zh-CN" altLang="en-US" sz="1800" dirty="0" smtClean="0"/>
              <a:t>时标记到</a:t>
            </a:r>
            <a:r>
              <a:rPr lang="en-US" altLang="zh-CN" sz="1800" dirty="0" smtClean="0"/>
              <a:t>slot</a:t>
            </a:r>
          </a:p>
          <a:p>
            <a:pPr lvl="2"/>
            <a:r>
              <a:rPr lang="en-US" altLang="zh-CN" sz="1800" dirty="0" err="1" smtClean="0"/>
              <a:t>exptime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get</a:t>
            </a:r>
            <a:r>
              <a:rPr lang="zh-CN" altLang="en-US" sz="1800" dirty="0" smtClean="0"/>
              <a:t>时检查的过期对象标记到</a:t>
            </a:r>
            <a:r>
              <a:rPr lang="en-US" altLang="zh-CN" sz="1800" dirty="0" smtClean="0"/>
              <a:t>slot</a:t>
            </a:r>
          </a:p>
          <a:p>
            <a:pPr lvl="1"/>
            <a:r>
              <a:rPr lang="en-US" altLang="zh-CN" sz="1800" dirty="0" err="1" smtClean="0"/>
              <a:t>end_page_ptr</a:t>
            </a:r>
            <a:r>
              <a:rPr lang="zh-CN" altLang="en-US" sz="1800" dirty="0" smtClean="0"/>
              <a:t>：检查</a:t>
            </a:r>
            <a:r>
              <a:rPr lang="en-US" altLang="zh-CN" sz="1800" dirty="0" smtClean="0"/>
              <a:t>page</a:t>
            </a:r>
            <a:r>
              <a:rPr lang="zh-CN" altLang="en-US" sz="1800" dirty="0" smtClean="0"/>
              <a:t>中是否有剩余</a:t>
            </a:r>
            <a:r>
              <a:rPr lang="en-US" altLang="zh-CN" sz="1800" dirty="0" smtClean="0"/>
              <a:t>chunk</a:t>
            </a:r>
          </a:p>
          <a:p>
            <a:pPr lvl="1"/>
            <a:r>
              <a:rPr lang="en-US" altLang="zh-CN" sz="1800" dirty="0" smtClean="0"/>
              <a:t>memory</a:t>
            </a:r>
            <a:r>
              <a:rPr lang="zh-CN" altLang="en-US" sz="1800" dirty="0" smtClean="0"/>
              <a:t>：内存还有剩余则开辟新的</a:t>
            </a:r>
            <a:r>
              <a:rPr lang="en-US" altLang="zh-CN" sz="1800" dirty="0" smtClean="0"/>
              <a:t>slab</a:t>
            </a:r>
          </a:p>
          <a:p>
            <a:pPr lvl="1"/>
            <a:r>
              <a:rPr lang="en-US" altLang="zh-CN" sz="1800" dirty="0" smtClean="0"/>
              <a:t>LRU</a:t>
            </a:r>
            <a:r>
              <a:rPr lang="zh-CN" altLang="en-US" sz="1800" dirty="0" smtClean="0"/>
              <a:t>：</a:t>
            </a:r>
            <a:r>
              <a:rPr lang="en-US" altLang="zh-CN" sz="1800" dirty="0" smtClean="0">
                <a:solidFill>
                  <a:srgbClr val="FF0000"/>
                </a:solidFill>
              </a:rPr>
              <a:t>Slab</a:t>
            </a:r>
            <a:r>
              <a:rPr lang="zh-CN" altLang="en-US" sz="1800" dirty="0" smtClean="0">
                <a:solidFill>
                  <a:srgbClr val="FF0000"/>
                </a:solidFill>
              </a:rPr>
              <a:t>内部扫描</a:t>
            </a:r>
            <a:r>
              <a:rPr lang="en-US" altLang="zh-CN" sz="1800" dirty="0" smtClean="0">
                <a:solidFill>
                  <a:srgbClr val="FF0000"/>
                </a:solidFill>
              </a:rPr>
              <a:t>Item</a:t>
            </a:r>
            <a:r>
              <a:rPr lang="zh-CN" altLang="en-US" sz="1800" dirty="0" smtClean="0">
                <a:solidFill>
                  <a:srgbClr val="FF0000"/>
                </a:solidFill>
              </a:rPr>
              <a:t>双向链表</a:t>
            </a:r>
            <a:r>
              <a:rPr lang="en-US" altLang="zh-CN" sz="1800" dirty="0" smtClean="0">
                <a:solidFill>
                  <a:srgbClr val="FF0000"/>
                </a:solidFill>
              </a:rPr>
              <a:t>50</a:t>
            </a:r>
            <a:r>
              <a:rPr lang="zh-CN" altLang="en-US" sz="1800" dirty="0" smtClean="0">
                <a:solidFill>
                  <a:srgbClr val="FF0000"/>
                </a:solidFill>
              </a:rPr>
              <a:t>次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缓存的生命周期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LRU</a:t>
            </a:r>
            <a:r>
              <a:rPr lang="zh-CN" altLang="en-US" sz="1800" dirty="0" smtClean="0"/>
              <a:t>算法：</a:t>
            </a:r>
            <a:r>
              <a:rPr lang="en-US" altLang="zh-CN" sz="1800" dirty="0" smtClean="0"/>
              <a:t>LRU</a:t>
            </a:r>
            <a:r>
              <a:rPr lang="zh-CN" altLang="en-US" sz="1800" dirty="0" smtClean="0"/>
              <a:t>是</a:t>
            </a:r>
            <a:r>
              <a:rPr lang="en-US" altLang="zh-CN" sz="1800" dirty="0" smtClean="0"/>
              <a:t>Least Recently Used</a:t>
            </a:r>
            <a:r>
              <a:rPr lang="zh-CN" altLang="en-US" sz="1800" dirty="0" smtClean="0"/>
              <a:t>最近最少使用算法。源于操作系统使用的一种算法，对于在内存中但最近又不用的数据块叫做</a:t>
            </a:r>
            <a:r>
              <a:rPr lang="en-US" altLang="zh-CN" sz="1800" dirty="0" smtClean="0"/>
              <a:t>LRU</a:t>
            </a:r>
            <a:r>
              <a:rPr lang="zh-CN" altLang="en-US" sz="1800" dirty="0" smtClean="0"/>
              <a:t>，操作系统会将那些属于</a:t>
            </a:r>
            <a:r>
              <a:rPr lang="en-US" altLang="zh-CN" sz="1800" dirty="0" smtClean="0"/>
              <a:t>LRU</a:t>
            </a:r>
            <a:r>
              <a:rPr lang="zh-CN" altLang="en-US" sz="1800" dirty="0" smtClean="0"/>
              <a:t>的数据移出内存，从而腾出空间来加载另外的数据</a:t>
            </a:r>
            <a:endParaRPr lang="en-US" altLang="zh-CN" sz="1800" dirty="0" smtClean="0"/>
          </a:p>
          <a:p>
            <a:r>
              <a:rPr lang="zh-CN" altLang="en-US" sz="1800" dirty="0" smtClean="0"/>
              <a:t>过期的数据如果</a:t>
            </a:r>
            <a:r>
              <a:rPr lang="zh-CN" altLang="en-US" sz="1800" i="1" dirty="0" smtClean="0"/>
              <a:t>没</a:t>
            </a:r>
            <a:r>
              <a:rPr lang="zh-CN" altLang="en-US" sz="1800" dirty="0" smtClean="0"/>
              <a:t>调用</a:t>
            </a:r>
            <a:r>
              <a:rPr lang="en-US" altLang="zh-CN" sz="1800" dirty="0" smtClean="0"/>
              <a:t>get</a:t>
            </a:r>
            <a:r>
              <a:rPr lang="zh-CN" altLang="en-US" sz="1800" dirty="0" smtClean="0"/>
              <a:t>，则也要占用空间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策略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zh-CN" altLang="en-US" sz="1800" dirty="0" smtClean="0"/>
              <a:t>分三次淘汰内容，当为新的内容申请资源的时候，第一次先尝试</a:t>
            </a:r>
            <a:r>
              <a:rPr lang="en-US" altLang="zh-CN" sz="1800" dirty="0" smtClean="0">
                <a:solidFill>
                  <a:srgbClr val="FF0000"/>
                </a:solidFill>
              </a:rPr>
              <a:t>50</a:t>
            </a:r>
            <a:r>
              <a:rPr lang="zh-CN" altLang="en-US" sz="1800" dirty="0" smtClean="0"/>
              <a:t>次寻找已经过期的单元，如果找到过期内容，就把过期内容内存地址空出给新内容。 </a:t>
            </a:r>
          </a:p>
          <a:p>
            <a:r>
              <a:rPr lang="zh-CN" altLang="en-US" sz="1800" dirty="0" smtClean="0"/>
              <a:t>如果没有找到过期内容，又无法从</a:t>
            </a:r>
            <a:r>
              <a:rPr lang="en-US" altLang="zh-CN" sz="1800" dirty="0" smtClean="0"/>
              <a:t>slab class</a:t>
            </a:r>
            <a:r>
              <a:rPr lang="zh-CN" altLang="en-US" sz="1800" dirty="0" smtClean="0"/>
              <a:t>中分配资源，就再尝试</a:t>
            </a:r>
            <a:r>
              <a:rPr lang="en-US" altLang="zh-CN" sz="1800" dirty="0" smtClean="0"/>
              <a:t>50</a:t>
            </a:r>
            <a:r>
              <a:rPr lang="zh-CN" altLang="en-US" sz="1800" dirty="0" smtClean="0"/>
              <a:t>次从最近没有使用的内容中剔除内容，把空出来的资源给新内容。 </a:t>
            </a:r>
          </a:p>
          <a:p>
            <a:r>
              <a:rPr lang="zh-CN" altLang="en-US" sz="1800" dirty="0" smtClean="0"/>
              <a:t>如果还无法从</a:t>
            </a:r>
            <a:r>
              <a:rPr lang="en-US" altLang="zh-CN" sz="1800" dirty="0" smtClean="0"/>
              <a:t>slab class</a:t>
            </a:r>
            <a:r>
              <a:rPr lang="zh-CN" altLang="en-US" sz="1800" dirty="0" smtClean="0"/>
              <a:t>中分配资源，就从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个小时以前的内容中直接清理</a:t>
            </a:r>
            <a:r>
              <a:rPr lang="en-US" altLang="zh-CN" sz="1800" dirty="0" smtClean="0"/>
              <a:t>50</a:t>
            </a:r>
            <a:r>
              <a:rPr lang="zh-CN" altLang="en-US" sz="1800" dirty="0" smtClean="0"/>
              <a:t>条数据，把空出来的资源交给新内容。 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Memcache</a:t>
            </a:r>
            <a:r>
              <a:rPr lang="zh-CN" altLang="en-US" dirty="0" smtClean="0"/>
              <a:t>缓存命中率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缓存的粒度越小，命中率就越高</a:t>
            </a:r>
            <a:endParaRPr lang="en-US" altLang="zh-CN" dirty="0" smtClean="0"/>
          </a:p>
          <a:p>
            <a:r>
              <a:rPr lang="en-US" altLang="zh-CN" dirty="0" smtClean="0"/>
              <a:t>V2</a:t>
            </a:r>
            <a:r>
              <a:rPr lang="zh-CN" altLang="en-US" dirty="0" smtClean="0"/>
              <a:t>框架中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缓存的生命周期  </a:t>
            </a:r>
            <a:r>
              <a:rPr lang="en-US" altLang="zh-CN" sz="2000" dirty="0" smtClean="0">
                <a:solidFill>
                  <a:srgbClr val="FF0000"/>
                </a:solidFill>
              </a:rPr>
              <a:t>$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obj</a:t>
            </a:r>
            <a:r>
              <a:rPr lang="en-US" altLang="zh-CN" sz="2000" dirty="0" smtClean="0">
                <a:solidFill>
                  <a:srgbClr val="FF0000"/>
                </a:solidFill>
              </a:rPr>
              <a:t>-&gt;set(‘key’, ‘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key_val</a:t>
            </a:r>
            <a:r>
              <a:rPr lang="en-US" altLang="zh-CN" sz="2000" dirty="0" smtClean="0">
                <a:solidFill>
                  <a:srgbClr val="FF0000"/>
                </a:solidFill>
              </a:rPr>
              <a:t>’, 0, 0);</a:t>
            </a:r>
            <a:r>
              <a:rPr lang="zh-CN" altLang="en-US" sz="2000" dirty="0" smtClean="0">
                <a:solidFill>
                  <a:srgbClr val="FF0000"/>
                </a:solidFill>
              </a:rPr>
              <a:t>？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技巧之分布式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Consistent Hash </a:t>
            </a:r>
            <a:r>
              <a:rPr lang="zh-CN" altLang="en-US" dirty="0" smtClean="0"/>
              <a:t>一致性哈希</a:t>
            </a:r>
            <a:endParaRPr lang="en-US" altLang="zh-C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785926"/>
            <a:ext cx="4962525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5572132" y="1071546"/>
            <a:ext cx="3429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onsistent</a:t>
            </a:r>
            <a:r>
              <a:rPr lang="en-US" sz="1200" dirty="0" smtClean="0"/>
              <a:t> hashing </a:t>
            </a:r>
            <a:r>
              <a:rPr lang="zh-CN" altLang="en-US" sz="1200" dirty="0" smtClean="0"/>
              <a:t>是一种 </a:t>
            </a:r>
            <a:r>
              <a:rPr lang="en-US" sz="1200" dirty="0" smtClean="0"/>
              <a:t>hash </a:t>
            </a:r>
            <a:r>
              <a:rPr lang="zh-CN" altLang="en-US" sz="1200" dirty="0" smtClean="0"/>
              <a:t>算法，简单的说，在移除 </a:t>
            </a:r>
            <a:r>
              <a:rPr lang="en-US" altLang="zh-CN" sz="1200" dirty="0" smtClean="0"/>
              <a:t>/ </a:t>
            </a:r>
            <a:r>
              <a:rPr lang="zh-CN" altLang="en-US" sz="1200" dirty="0" smtClean="0"/>
              <a:t>添加一个 </a:t>
            </a:r>
            <a:r>
              <a:rPr lang="en-US" sz="1200" dirty="0" smtClean="0"/>
              <a:t>cache </a:t>
            </a:r>
            <a:r>
              <a:rPr lang="zh-CN" altLang="en-US" sz="1200" dirty="0" smtClean="0"/>
              <a:t>时，它能够尽可能小的改变已存在 </a:t>
            </a:r>
            <a:r>
              <a:rPr lang="en-US" sz="1200" dirty="0" smtClean="0"/>
              <a:t>key </a:t>
            </a:r>
            <a:r>
              <a:rPr lang="zh-CN" altLang="en-US" sz="1200" dirty="0" smtClean="0"/>
              <a:t>映射关系，尽可能的满足单调性的要求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8926" y="2285992"/>
            <a:ext cx="3071834" cy="582594"/>
          </a:xfrm>
        </p:spPr>
        <p:txBody>
          <a:bodyPr>
            <a:noAutofit/>
          </a:bodyPr>
          <a:lstStyle/>
          <a:p>
            <a:r>
              <a:rPr lang="en-US" altLang="zh-CN" sz="7200" dirty="0" smtClean="0"/>
              <a:t>Q&amp;A</a:t>
            </a:r>
            <a:endParaRPr lang="zh-CN" alt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必要、需要、想要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memcache</a:t>
            </a:r>
            <a:r>
              <a:rPr lang="zh-CN" altLang="en-US" dirty="0" smtClean="0"/>
              <a:t>最大</a:t>
            </a:r>
            <a:r>
              <a:rPr lang="zh-CN" altLang="en-US" dirty="0" smtClean="0"/>
              <a:t>的优势是什么？</a:t>
            </a:r>
            <a:endParaRPr lang="en-US" altLang="zh-CN" dirty="0" smtClean="0"/>
          </a:p>
          <a:p>
            <a:r>
              <a:rPr lang="en-US" dirty="0" err="1" smtClean="0"/>
              <a:t>memcache</a:t>
            </a:r>
            <a:r>
              <a:rPr lang="zh-CN" altLang="en-US" dirty="0" smtClean="0"/>
              <a:t>是</a:t>
            </a:r>
            <a:r>
              <a:rPr lang="zh-CN" altLang="en-US" dirty="0" smtClean="0"/>
              <a:t>怎么工作的？</a:t>
            </a:r>
            <a:endParaRPr lang="en-US" altLang="zh-CN" dirty="0" smtClean="0"/>
          </a:p>
          <a:p>
            <a:r>
              <a:rPr lang="en-US" dirty="0" err="1" smtClean="0"/>
              <a:t>memcache</a:t>
            </a:r>
            <a:r>
              <a:rPr lang="zh-CN" altLang="en-US" dirty="0" smtClean="0"/>
              <a:t>内存</a:t>
            </a:r>
            <a:r>
              <a:rPr lang="zh-CN" altLang="en-US" dirty="0" smtClean="0"/>
              <a:t>管理和缓存命中率？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Memcached</a:t>
            </a:r>
            <a:r>
              <a:rPr lang="zh-CN" altLang="en-US" dirty="0" smtClean="0"/>
              <a:t>是什么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memcached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是以</a:t>
            </a:r>
            <a:r>
              <a:rPr lang="en-US" altLang="zh-CN" dirty="0" err="1" smtClean="0"/>
              <a:t>LiveJournal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en-US" altLang="zh-CN" dirty="0" err="1" smtClean="0"/>
              <a:t>mixi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hatena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Facebook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Vox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LiveJournal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sz="2800" dirty="0" smtClean="0"/>
              <a:t>是</a:t>
            </a:r>
            <a:r>
              <a:rPr lang="zh-CN" altLang="en-US" sz="2800" dirty="0" smtClean="0">
                <a:solidFill>
                  <a:srgbClr val="FF0000"/>
                </a:solidFill>
              </a:rPr>
              <a:t>高性能</a:t>
            </a:r>
            <a:r>
              <a:rPr lang="zh-CN" altLang="en-US" sz="2800" dirty="0" smtClean="0"/>
              <a:t>的</a:t>
            </a:r>
            <a:r>
              <a:rPr lang="zh-CN" altLang="en-US" sz="2800" dirty="0" smtClean="0">
                <a:solidFill>
                  <a:srgbClr val="FF0000"/>
                </a:solidFill>
              </a:rPr>
              <a:t>分布式</a:t>
            </a:r>
            <a:r>
              <a:rPr lang="zh-CN" altLang="en-US" sz="2800" dirty="0" smtClean="0"/>
              <a:t>内存缓存服务器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Memcache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的区别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Memcache</a:t>
            </a:r>
            <a:r>
              <a:rPr lang="zh-CN" altLang="en-US" dirty="0" smtClean="0"/>
              <a:t>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缓解数据库查询压力</a:t>
            </a:r>
            <a:endParaRPr lang="en-US" altLang="zh-CN" dirty="0" smtClean="0"/>
          </a:p>
          <a:p>
            <a:r>
              <a:rPr lang="zh-CN" altLang="en-US" dirty="0" smtClean="0"/>
              <a:t>非常快，使用</a:t>
            </a:r>
            <a:r>
              <a:rPr lang="en-US" altLang="zh-CN" dirty="0" err="1" smtClean="0"/>
              <a:t>libevent</a:t>
            </a:r>
            <a:r>
              <a:rPr lang="zh-CN" altLang="en-US" dirty="0" smtClean="0"/>
              <a:t>，可以应付</a:t>
            </a:r>
            <a:r>
              <a:rPr lang="zh-CN" altLang="en-US" dirty="0" smtClean="0">
                <a:solidFill>
                  <a:srgbClr val="FF0000"/>
                </a:solidFill>
              </a:rPr>
              <a:t>任意数量</a:t>
            </a:r>
            <a:r>
              <a:rPr lang="zh-CN" altLang="en-US" dirty="0" smtClean="0"/>
              <a:t>打开的连接（使用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，而非</a:t>
            </a:r>
            <a:r>
              <a:rPr lang="en-US" altLang="zh-CN" dirty="0" smtClean="0"/>
              <a:t>poll</a:t>
            </a:r>
            <a:r>
              <a:rPr lang="zh-CN" altLang="en-US" dirty="0" smtClean="0"/>
              <a:t>），使用非阻塞网络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，分布式散列对象到不同的服务器，查询复杂度是</a:t>
            </a:r>
            <a:r>
              <a:rPr lang="en-US" altLang="zh-CN" dirty="0" smtClean="0"/>
              <a:t>O(1)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Memcache</a:t>
            </a:r>
            <a:r>
              <a:rPr lang="zh-CN" altLang="en-US" dirty="0" smtClean="0"/>
              <a:t>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C/S </a:t>
            </a:r>
            <a:r>
              <a:rPr lang="zh-CN" altLang="en-US" dirty="0" smtClean="0"/>
              <a:t>协议简单</a:t>
            </a:r>
          </a:p>
          <a:p>
            <a:pPr lvl="1"/>
            <a:r>
              <a:rPr lang="en-US" altLang="zh-CN" dirty="0" smtClean="0"/>
              <a:t>Socket</a:t>
            </a:r>
            <a:r>
              <a:rPr lang="zh-CN" altLang="en-US" dirty="0" smtClean="0"/>
              <a:t>事件处理机制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non-blocked</a:t>
            </a:r>
            <a:r>
              <a:rPr lang="zh-CN" altLang="en-US" dirty="0" smtClean="0"/>
              <a:t>：非阻塞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libevent</a:t>
            </a:r>
            <a:r>
              <a:rPr lang="zh-CN" altLang="en-US" dirty="0" smtClean="0"/>
              <a:t>：异步事件处理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epoll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kqueue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1"/>
            <a:r>
              <a:rPr lang="zh-CN" altLang="en-US" dirty="0" smtClean="0"/>
              <a:t>内存管理机制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slab</a:t>
            </a:r>
            <a:r>
              <a:rPr lang="zh-CN" altLang="en-US" dirty="0" smtClean="0">
                <a:solidFill>
                  <a:srgbClr val="FF0000"/>
                </a:solidFill>
              </a:rPr>
              <a:t>：内存分配机制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LRU</a:t>
            </a:r>
            <a:r>
              <a:rPr lang="zh-CN" altLang="en-US" dirty="0" smtClean="0">
                <a:solidFill>
                  <a:srgbClr val="FF0000"/>
                </a:solidFill>
              </a:rPr>
              <a:t>：对象清除机制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Hash</a:t>
            </a:r>
            <a:r>
              <a:rPr lang="zh-CN" altLang="en-US" dirty="0" smtClean="0">
                <a:solidFill>
                  <a:srgbClr val="FF0000"/>
                </a:solidFill>
              </a:rPr>
              <a:t>机制：快速检索</a:t>
            </a:r>
            <a:r>
              <a:rPr lang="en-US" altLang="zh-CN" dirty="0" smtClean="0">
                <a:solidFill>
                  <a:srgbClr val="FF0000"/>
                </a:solidFill>
              </a:rPr>
              <a:t>item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多线程处理机制：</a:t>
            </a:r>
            <a:r>
              <a:rPr lang="en-US" altLang="zh-CN" dirty="0" err="1" smtClean="0"/>
              <a:t>pthread</a:t>
            </a:r>
            <a:r>
              <a:rPr lang="en-US" altLang="zh-CN" dirty="0" smtClean="0"/>
              <a:t>(POSIX)</a:t>
            </a:r>
            <a:r>
              <a:rPr lang="zh-CN" altLang="en-US" dirty="0" smtClean="0"/>
              <a:t>线程模式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编译时开启：</a:t>
            </a:r>
            <a:r>
              <a:rPr lang="en-US" altLang="zh-CN" dirty="0" smtClean="0"/>
              <a:t>./configure –enable-threads</a:t>
            </a:r>
          </a:p>
          <a:p>
            <a:pPr lvl="2"/>
            <a:r>
              <a:rPr lang="zh-CN" altLang="en-US" dirty="0" smtClean="0"/>
              <a:t>目前还比较粗糙，锁机制</a:t>
            </a:r>
            <a:r>
              <a:rPr lang="en-US" altLang="zh-CN" dirty="0" smtClean="0"/>
              <a:t>locking</a:t>
            </a:r>
            <a:r>
              <a:rPr lang="zh-CN" altLang="en-US" dirty="0" smtClean="0"/>
              <a:t>不够完善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负载过重时，可以开启</a:t>
            </a:r>
            <a:r>
              <a:rPr lang="en-US" altLang="zh-CN" dirty="0" smtClean="0"/>
              <a:t>(-t</a:t>
            </a:r>
            <a:r>
              <a:rPr lang="zh-CN" altLang="en-US" dirty="0" smtClean="0"/>
              <a:t>线程数为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核数</a:t>
            </a:r>
            <a:r>
              <a:rPr lang="en-US" altLang="zh-CN" dirty="0" smtClean="0"/>
              <a:t>) 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主要启动参数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启动方式：</a:t>
            </a:r>
          </a:p>
          <a:p>
            <a:r>
              <a:rPr lang="en-US" altLang="zh-CN" dirty="0" smtClean="0"/>
              <a:t>-d 		</a:t>
            </a:r>
            <a:r>
              <a:rPr lang="zh-CN" altLang="en-US" dirty="0" smtClean="0"/>
              <a:t>以守护程序（</a:t>
            </a:r>
            <a:r>
              <a:rPr lang="en-US" altLang="zh-CN" dirty="0" smtClean="0"/>
              <a:t>daemon</a:t>
            </a:r>
            <a:r>
              <a:rPr lang="zh-CN" altLang="en-US" dirty="0" smtClean="0"/>
              <a:t>）方式运行</a:t>
            </a:r>
          </a:p>
          <a:p>
            <a:r>
              <a:rPr lang="en-US" altLang="zh-CN" dirty="0" smtClean="0"/>
              <a:t>-u root 	</a:t>
            </a:r>
            <a:r>
              <a:rPr lang="zh-CN" altLang="en-US" dirty="0" smtClean="0"/>
              <a:t>指定用户，如果当前为 </a:t>
            </a:r>
            <a:r>
              <a:rPr lang="en-US" altLang="zh-CN" dirty="0" smtClean="0"/>
              <a:t>root </a:t>
            </a:r>
            <a:r>
              <a:rPr lang="zh-CN" altLang="en-US" dirty="0" smtClean="0"/>
              <a:t>，需要使用此参数指定用户</a:t>
            </a:r>
          </a:p>
          <a:p>
            <a:r>
              <a:rPr lang="en-US" altLang="zh-CN" dirty="0" smtClean="0"/>
              <a:t>-P 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/a.pid	</a:t>
            </a:r>
            <a:r>
              <a:rPr lang="zh-CN" altLang="en-US" dirty="0" smtClean="0"/>
              <a:t>保存</a:t>
            </a:r>
            <a:r>
              <a:rPr lang="en-US" altLang="zh-CN" dirty="0" smtClean="0"/>
              <a:t>PID</a:t>
            </a:r>
            <a:r>
              <a:rPr lang="zh-CN" altLang="en-US" dirty="0" smtClean="0"/>
              <a:t>到指定文件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内存设置：</a:t>
            </a:r>
          </a:p>
          <a:p>
            <a:r>
              <a:rPr lang="en-US" altLang="zh-CN" dirty="0" smtClean="0"/>
              <a:t>-m 1024 	</a:t>
            </a:r>
            <a:r>
              <a:rPr lang="zh-CN" altLang="en-US" dirty="0" smtClean="0"/>
              <a:t>数据内存数量，不包含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本身占用，单位为 </a:t>
            </a:r>
            <a:r>
              <a:rPr lang="en-US" altLang="zh-CN" dirty="0" smtClean="0"/>
              <a:t>MB</a:t>
            </a:r>
          </a:p>
          <a:p>
            <a:r>
              <a:rPr lang="en-US" altLang="zh-CN" dirty="0" smtClean="0"/>
              <a:t>-M 		</a:t>
            </a:r>
            <a:r>
              <a:rPr lang="zh-CN" altLang="en-US" dirty="0" smtClean="0"/>
              <a:t>内存不够时禁止</a:t>
            </a:r>
            <a:r>
              <a:rPr lang="en-US" altLang="zh-CN" dirty="0" smtClean="0"/>
              <a:t>LRU</a:t>
            </a:r>
            <a:r>
              <a:rPr lang="zh-CN" altLang="en-US" dirty="0" smtClean="0"/>
              <a:t>，报错</a:t>
            </a:r>
          </a:p>
          <a:p>
            <a:r>
              <a:rPr lang="en-US" altLang="zh-CN" dirty="0" smtClean="0"/>
              <a:t>-n 48		</a:t>
            </a:r>
            <a:r>
              <a:rPr lang="zh-CN" altLang="en-US" dirty="0" smtClean="0"/>
              <a:t>初始</a:t>
            </a:r>
            <a:r>
              <a:rPr lang="en-US" altLang="zh-CN" dirty="0" smtClean="0"/>
              <a:t>chunk=key+suffix+value+32</a:t>
            </a:r>
            <a:r>
              <a:rPr lang="zh-CN" altLang="en-US" dirty="0" smtClean="0"/>
              <a:t>结构体，默认</a:t>
            </a:r>
            <a:r>
              <a:rPr lang="en-US" altLang="zh-CN" dirty="0" smtClean="0"/>
              <a:t>48</a:t>
            </a:r>
            <a:r>
              <a:rPr lang="zh-CN" altLang="en-US" dirty="0" smtClean="0"/>
              <a:t>字节</a:t>
            </a:r>
          </a:p>
          <a:p>
            <a:r>
              <a:rPr lang="en-US" altLang="zh-CN" dirty="0" smtClean="0"/>
              <a:t>-f 1.25 	</a:t>
            </a:r>
            <a:r>
              <a:rPr lang="zh-CN" altLang="en-US" dirty="0" smtClean="0">
                <a:solidFill>
                  <a:srgbClr val="FF0000"/>
                </a:solidFill>
              </a:rPr>
              <a:t>增长因子，默认</a:t>
            </a:r>
            <a:r>
              <a:rPr lang="en-US" altLang="zh-CN" dirty="0" smtClean="0">
                <a:solidFill>
                  <a:srgbClr val="FF0000"/>
                </a:solidFill>
              </a:rPr>
              <a:t>1.25</a:t>
            </a:r>
          </a:p>
          <a:p>
            <a:r>
              <a:rPr lang="en-US" altLang="zh-CN" dirty="0" smtClean="0"/>
              <a:t>-L		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1M,</a:t>
            </a:r>
            <a:r>
              <a:rPr lang="zh-CN" altLang="en-US" dirty="0" smtClean="0"/>
              <a:t>启用大内存页，可以降低内存浪费，改进性能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连接设置：</a:t>
            </a:r>
          </a:p>
          <a:p>
            <a:r>
              <a:rPr lang="en-US" altLang="zh-CN" dirty="0" smtClean="0"/>
              <a:t>-l 127.0.0.1 	</a:t>
            </a:r>
            <a:r>
              <a:rPr lang="zh-CN" altLang="en-US" dirty="0" smtClean="0"/>
              <a:t>监听的 </a:t>
            </a:r>
            <a:r>
              <a:rPr lang="en-US" altLang="zh-CN" dirty="0" smtClean="0"/>
              <a:t>IP </a:t>
            </a:r>
            <a:r>
              <a:rPr lang="zh-CN" altLang="en-US" dirty="0" smtClean="0"/>
              <a:t>地址，本机可以不设置此参数</a:t>
            </a:r>
          </a:p>
          <a:p>
            <a:r>
              <a:rPr lang="en-US" altLang="zh-CN" dirty="0" smtClean="0"/>
              <a:t>-p 11211 	TCP</a:t>
            </a:r>
            <a:r>
              <a:rPr lang="zh-CN" altLang="en-US" dirty="0" smtClean="0"/>
              <a:t>端口，默认为</a:t>
            </a:r>
            <a:r>
              <a:rPr lang="en-US" altLang="zh-CN" dirty="0" smtClean="0"/>
              <a:t>11211</a:t>
            </a:r>
            <a:r>
              <a:rPr lang="zh-CN" altLang="en-US" dirty="0" smtClean="0"/>
              <a:t>，可以不设置</a:t>
            </a:r>
          </a:p>
          <a:p>
            <a:r>
              <a:rPr lang="en-US" altLang="zh-CN" dirty="0" smtClean="0"/>
              <a:t>-U 11211	UDP</a:t>
            </a:r>
            <a:r>
              <a:rPr lang="zh-CN" altLang="en-US" dirty="0" smtClean="0"/>
              <a:t>端口，默认为</a:t>
            </a:r>
            <a:r>
              <a:rPr lang="en-US" altLang="zh-CN" dirty="0" smtClean="0"/>
              <a:t>11211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为关闭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并发设置：</a:t>
            </a:r>
          </a:p>
          <a:p>
            <a:r>
              <a:rPr lang="en-US" altLang="zh-CN" dirty="0" smtClean="0"/>
              <a:t>-c 1024	</a:t>
            </a:r>
            <a:r>
              <a:rPr lang="zh-CN" altLang="en-US" dirty="0" smtClean="0"/>
              <a:t>最大并发连接数，默认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，最好是</a:t>
            </a:r>
            <a:r>
              <a:rPr lang="en-US" altLang="zh-CN" dirty="0" smtClean="0"/>
              <a:t>200</a:t>
            </a:r>
          </a:p>
          <a:p>
            <a:r>
              <a:rPr lang="en-US" altLang="zh-CN" dirty="0" smtClean="0"/>
              <a:t>-t 4		</a:t>
            </a:r>
            <a:r>
              <a:rPr lang="zh-CN" altLang="en-US" dirty="0" smtClean="0"/>
              <a:t>线程数，默认</a:t>
            </a:r>
            <a:r>
              <a:rPr lang="en-US" altLang="zh-CN" dirty="0" smtClean="0"/>
              <a:t>4</a:t>
            </a:r>
            <a:r>
              <a:rPr lang="zh-CN" altLang="en-US" dirty="0" smtClean="0"/>
              <a:t>。由于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NIO</a:t>
            </a:r>
            <a:r>
              <a:rPr lang="zh-CN" altLang="en-US" dirty="0" smtClean="0"/>
              <a:t>，所以更多线程没有太多作用</a:t>
            </a:r>
          </a:p>
          <a:p>
            <a:r>
              <a:rPr lang="en-US" altLang="zh-CN" dirty="0" smtClean="0"/>
              <a:t>-R 20		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连接最大并发数，默认</a:t>
            </a:r>
            <a:r>
              <a:rPr lang="en-US" altLang="zh-CN" dirty="0" smtClean="0"/>
              <a:t>20</a:t>
            </a:r>
          </a:p>
          <a:p>
            <a:r>
              <a:rPr lang="en-US" altLang="zh-CN" dirty="0" smtClean="0"/>
              <a:t>-C		</a:t>
            </a:r>
            <a:r>
              <a:rPr lang="zh-CN" altLang="en-US" dirty="0" smtClean="0"/>
              <a:t>禁用</a:t>
            </a:r>
            <a:r>
              <a:rPr lang="en-US" altLang="zh-CN" dirty="0" smtClean="0"/>
              <a:t>CAS</a:t>
            </a:r>
            <a:r>
              <a:rPr lang="zh-CN" altLang="en-US" dirty="0" smtClean="0"/>
              <a:t>命令（可以禁止版本计数，减少开销）</a:t>
            </a:r>
            <a:r>
              <a:rPr lang="en-US" altLang="zh-CN" dirty="0" smtClean="0"/>
              <a:t>	</a:t>
            </a:r>
            <a:r>
              <a:rPr lang="en-GB" altLang="zh-CN" dirty="0" smtClean="0"/>
              <a:t>^</a:t>
            </a:r>
            <a:endParaRPr lang="en-GB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96244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存储</a:t>
            </a:r>
            <a:r>
              <a:rPr lang="en-US" altLang="zh-CN" dirty="0" smtClean="0"/>
              <a:t>/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/</a:t>
            </a:r>
            <a:r>
              <a:rPr lang="zh-CN" altLang="en-US" dirty="0" smtClean="0"/>
              <a:t>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存储命令</a:t>
            </a:r>
            <a:r>
              <a:rPr lang="en-US" altLang="zh-CN" dirty="0" smtClean="0"/>
              <a:t>set/add/replace/append/</a:t>
            </a:r>
            <a:r>
              <a:rPr lang="en-US" altLang="zh-CN" dirty="0" err="1" smtClean="0"/>
              <a:t>prepend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cas</a:t>
            </a:r>
            <a:endParaRPr lang="en-US" altLang="zh-CN" dirty="0" smtClean="0"/>
          </a:p>
          <a:p>
            <a:r>
              <a:rPr lang="zh-CN" altLang="en-US" dirty="0" smtClean="0"/>
              <a:t>读取命令</a:t>
            </a:r>
            <a:r>
              <a:rPr lang="en-US" altLang="zh-CN" dirty="0" smtClean="0"/>
              <a:t>get/gets</a:t>
            </a:r>
          </a:p>
          <a:p>
            <a:r>
              <a:rPr lang="zh-CN" altLang="en-US" dirty="0" smtClean="0"/>
              <a:t>删除命令</a:t>
            </a:r>
            <a:r>
              <a:rPr lang="en-US" altLang="zh-CN" dirty="0" smtClean="0"/>
              <a:t>delete</a:t>
            </a:r>
          </a:p>
          <a:p>
            <a:r>
              <a:rPr lang="zh-CN" altLang="en-US" dirty="0" smtClean="0"/>
              <a:t>计数命令</a:t>
            </a:r>
            <a:r>
              <a:rPr lang="en-US" altLang="zh-CN" dirty="0" err="1" smtClean="0"/>
              <a:t>incr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decr</a:t>
            </a:r>
            <a:endParaRPr lang="en-US" altLang="zh-CN" dirty="0" smtClean="0"/>
          </a:p>
          <a:p>
            <a:r>
              <a:rPr lang="zh-CN" altLang="en-US" dirty="0" smtClean="0"/>
              <a:t>统计命令</a:t>
            </a:r>
            <a:r>
              <a:rPr lang="en-US" altLang="zh-CN" dirty="0" smtClean="0"/>
              <a:t>stats/settings/items/sizes/slabs</a:t>
            </a:r>
          </a:p>
          <a:p>
            <a:pPr>
              <a:buNone/>
            </a:pPr>
            <a:endParaRPr lang="en-US" altLang="zh-CN" i="1" dirty="0" smtClean="0"/>
          </a:p>
          <a:p>
            <a:r>
              <a:rPr lang="en-US" altLang="zh-CN" sz="2800" dirty="0" smtClean="0"/>
              <a:t>telnet </a:t>
            </a:r>
            <a:r>
              <a:rPr lang="en-US" altLang="zh-CN" sz="2800" dirty="0" err="1" smtClean="0"/>
              <a:t>localhost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ip</a:t>
            </a:r>
            <a:r>
              <a:rPr lang="en-US" altLang="zh-CN" sz="2800" dirty="0" smtClean="0"/>
              <a:t> 11211</a:t>
            </a:r>
          </a:p>
          <a:p>
            <a:r>
              <a:rPr lang="en-US" altLang="zh-CN" sz="2800" dirty="0" err="1" smtClean="0"/>
              <a:t>flush_all</a:t>
            </a:r>
            <a:endParaRPr lang="en-US" altLang="zh-CN" sz="2800" dirty="0" smtClean="0"/>
          </a:p>
          <a:p>
            <a:r>
              <a:rPr lang="en-US" altLang="zh-CN" sz="2800" dirty="0" smtClean="0"/>
              <a:t>#echo </a:t>
            </a:r>
            <a:r>
              <a:rPr lang="en-US" altLang="zh-CN" sz="2800" dirty="0" err="1" smtClean="0"/>
              <a:t>flush_all|nc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localhost</a:t>
            </a:r>
            <a:r>
              <a:rPr lang="en-US" altLang="zh-CN" sz="2800" dirty="0" smtClean="0"/>
              <a:t> 11211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Screenshot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320" y="214290"/>
            <a:ext cx="8087360" cy="591187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000108"/>
            <a:ext cx="3672408" cy="4154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stats settings</a:t>
            </a:r>
          </a:p>
          <a:p>
            <a:r>
              <a:rPr lang="en-US" altLang="zh-CN" sz="1200" dirty="0" smtClean="0"/>
              <a:t>STAT </a:t>
            </a:r>
            <a:r>
              <a:rPr lang="en-US" altLang="zh-CN" sz="1200" dirty="0" err="1" smtClean="0"/>
              <a:t>maxbytes</a:t>
            </a:r>
            <a:r>
              <a:rPr lang="en-US" altLang="zh-CN" sz="1200" dirty="0" smtClean="0"/>
              <a:t> 0</a:t>
            </a:r>
          </a:p>
          <a:p>
            <a:r>
              <a:rPr lang="en-US" altLang="zh-CN" sz="1200" dirty="0" smtClean="0"/>
              <a:t>STAT </a:t>
            </a:r>
            <a:r>
              <a:rPr lang="en-US" altLang="zh-CN" sz="1200" dirty="0" err="1" smtClean="0"/>
              <a:t>maxconns</a:t>
            </a:r>
            <a:r>
              <a:rPr lang="en-US" altLang="zh-CN" sz="1200" dirty="0" smtClean="0"/>
              <a:t> 1024</a:t>
            </a:r>
          </a:p>
          <a:p>
            <a:r>
              <a:rPr lang="en-US" altLang="zh-CN" sz="1200" dirty="0" smtClean="0"/>
              <a:t>STAT </a:t>
            </a:r>
            <a:r>
              <a:rPr lang="en-US" altLang="zh-CN" sz="1200" dirty="0" err="1" smtClean="0"/>
              <a:t>tcpport</a:t>
            </a:r>
            <a:r>
              <a:rPr lang="en-US" altLang="zh-CN" sz="1200" dirty="0" smtClean="0"/>
              <a:t> 11213</a:t>
            </a:r>
          </a:p>
          <a:p>
            <a:r>
              <a:rPr lang="en-US" altLang="zh-CN" sz="1200" dirty="0" smtClean="0"/>
              <a:t>STAT </a:t>
            </a:r>
            <a:r>
              <a:rPr lang="en-US" altLang="zh-CN" sz="1200" dirty="0" err="1" smtClean="0"/>
              <a:t>udpport</a:t>
            </a:r>
            <a:r>
              <a:rPr lang="en-US" altLang="zh-CN" sz="1200" dirty="0" smtClean="0"/>
              <a:t> 11211</a:t>
            </a:r>
          </a:p>
          <a:p>
            <a:r>
              <a:rPr lang="en-US" altLang="zh-CN" sz="1200" dirty="0" smtClean="0"/>
              <a:t>STAT inter NULL</a:t>
            </a:r>
          </a:p>
          <a:p>
            <a:r>
              <a:rPr lang="en-US" altLang="zh-CN" sz="1200" dirty="0" smtClean="0"/>
              <a:t>STAT verbosity 0</a:t>
            </a:r>
          </a:p>
          <a:p>
            <a:r>
              <a:rPr lang="en-US" altLang="zh-CN" sz="1200" dirty="0" smtClean="0"/>
              <a:t>STAT oldest 0</a:t>
            </a:r>
          </a:p>
          <a:p>
            <a:r>
              <a:rPr lang="en-US" altLang="zh-CN" sz="1200" dirty="0" smtClean="0"/>
              <a:t>STAT evictions on</a:t>
            </a:r>
          </a:p>
          <a:p>
            <a:r>
              <a:rPr lang="en-US" altLang="zh-CN" sz="1200" dirty="0" smtClean="0"/>
              <a:t>STAT </a:t>
            </a:r>
            <a:r>
              <a:rPr lang="en-US" altLang="zh-CN" sz="1200" dirty="0" err="1" smtClean="0"/>
              <a:t>domain_socket</a:t>
            </a:r>
            <a:r>
              <a:rPr lang="en-US" altLang="zh-CN" sz="1200" dirty="0" smtClean="0"/>
              <a:t> NULL</a:t>
            </a:r>
          </a:p>
          <a:p>
            <a:r>
              <a:rPr lang="en-US" altLang="zh-CN" sz="1200" dirty="0" smtClean="0"/>
              <a:t>STAT </a:t>
            </a:r>
            <a:r>
              <a:rPr lang="en-US" altLang="zh-CN" sz="1200" dirty="0" err="1" smtClean="0"/>
              <a:t>umask</a:t>
            </a:r>
            <a:r>
              <a:rPr lang="en-US" altLang="zh-CN" sz="1200" dirty="0" smtClean="0"/>
              <a:t> 700</a:t>
            </a:r>
          </a:p>
          <a:p>
            <a:r>
              <a:rPr lang="en-US" altLang="zh-CN" sz="1200" dirty="0" smtClean="0"/>
              <a:t>STAT </a:t>
            </a:r>
            <a:r>
              <a:rPr lang="en-US" altLang="zh-CN" sz="1200" dirty="0" err="1" smtClean="0"/>
              <a:t>growth_factor</a:t>
            </a:r>
            <a:r>
              <a:rPr lang="en-US" altLang="zh-CN" sz="1200" dirty="0" smtClean="0"/>
              <a:t> 1.25</a:t>
            </a:r>
          </a:p>
          <a:p>
            <a:r>
              <a:rPr lang="en-US" altLang="zh-CN" sz="1200" dirty="0" smtClean="0"/>
              <a:t>STAT </a:t>
            </a:r>
            <a:r>
              <a:rPr lang="en-US" altLang="zh-CN" sz="1200" dirty="0" err="1" smtClean="0"/>
              <a:t>chunk_size</a:t>
            </a:r>
            <a:r>
              <a:rPr lang="en-US" altLang="zh-CN" sz="1200" dirty="0" smtClean="0"/>
              <a:t> 48</a:t>
            </a:r>
          </a:p>
          <a:p>
            <a:r>
              <a:rPr lang="en-US" altLang="zh-CN" sz="1200" dirty="0" smtClean="0"/>
              <a:t>STAT </a:t>
            </a:r>
            <a:r>
              <a:rPr lang="en-US" altLang="zh-CN" sz="1200" dirty="0" err="1" smtClean="0"/>
              <a:t>num_threads</a:t>
            </a:r>
            <a:r>
              <a:rPr lang="en-US" altLang="zh-CN" sz="1200" dirty="0" smtClean="0"/>
              <a:t> 4</a:t>
            </a:r>
          </a:p>
          <a:p>
            <a:r>
              <a:rPr lang="en-US" altLang="zh-CN" sz="1200" dirty="0" smtClean="0"/>
              <a:t>STAT </a:t>
            </a:r>
            <a:r>
              <a:rPr lang="en-US" altLang="zh-CN" sz="1200" dirty="0" err="1" smtClean="0"/>
              <a:t>stat_key_prefix</a:t>
            </a:r>
            <a:r>
              <a:rPr lang="en-US" altLang="zh-CN" sz="1200" dirty="0" smtClean="0"/>
              <a:t> :</a:t>
            </a:r>
          </a:p>
          <a:p>
            <a:r>
              <a:rPr lang="en-US" altLang="zh-CN" sz="1200" dirty="0" smtClean="0"/>
              <a:t>STAT </a:t>
            </a:r>
            <a:r>
              <a:rPr lang="en-US" altLang="zh-CN" sz="1200" dirty="0" err="1" smtClean="0"/>
              <a:t>detail_enabled</a:t>
            </a:r>
            <a:r>
              <a:rPr lang="en-US" altLang="zh-CN" sz="1200" dirty="0" smtClean="0"/>
              <a:t> no</a:t>
            </a:r>
          </a:p>
          <a:p>
            <a:r>
              <a:rPr lang="en-US" altLang="zh-CN" sz="1200" dirty="0" smtClean="0"/>
              <a:t>STAT </a:t>
            </a:r>
            <a:r>
              <a:rPr lang="en-US" altLang="zh-CN" sz="1200" dirty="0" err="1" smtClean="0"/>
              <a:t>reqs_per_event</a:t>
            </a:r>
            <a:r>
              <a:rPr lang="en-US" altLang="zh-CN" sz="1200" dirty="0" smtClean="0"/>
              <a:t> 20</a:t>
            </a:r>
          </a:p>
          <a:p>
            <a:r>
              <a:rPr lang="en-US" altLang="zh-CN" sz="1200" dirty="0" smtClean="0"/>
              <a:t>STAT </a:t>
            </a:r>
            <a:r>
              <a:rPr lang="en-US" altLang="zh-CN" sz="1200" dirty="0" err="1" smtClean="0"/>
              <a:t>cas_enabled</a:t>
            </a:r>
            <a:r>
              <a:rPr lang="en-US" altLang="zh-CN" sz="1200" dirty="0" smtClean="0"/>
              <a:t> yes</a:t>
            </a:r>
          </a:p>
          <a:p>
            <a:r>
              <a:rPr lang="en-US" altLang="zh-CN" sz="1200" dirty="0" smtClean="0"/>
              <a:t>STAT </a:t>
            </a:r>
            <a:r>
              <a:rPr lang="en-US" altLang="zh-CN" sz="1200" dirty="0" err="1" smtClean="0"/>
              <a:t>tcp_backlog</a:t>
            </a:r>
            <a:r>
              <a:rPr lang="en-US" altLang="zh-CN" sz="1200" dirty="0" smtClean="0"/>
              <a:t> 1024</a:t>
            </a:r>
          </a:p>
          <a:p>
            <a:r>
              <a:rPr lang="en-US" altLang="zh-CN" sz="1200" dirty="0" smtClean="0"/>
              <a:t>STAT </a:t>
            </a:r>
            <a:r>
              <a:rPr lang="en-US" altLang="zh-CN" sz="1200" dirty="0" err="1" smtClean="0"/>
              <a:t>binding_protocol</a:t>
            </a:r>
            <a:r>
              <a:rPr lang="en-US" altLang="zh-CN" sz="1200" dirty="0" smtClean="0"/>
              <a:t> auto-negotiate</a:t>
            </a:r>
          </a:p>
          <a:p>
            <a:r>
              <a:rPr lang="en-US" altLang="zh-CN" sz="1200" dirty="0" smtClean="0"/>
              <a:t>STAT </a:t>
            </a:r>
            <a:r>
              <a:rPr lang="en-US" altLang="zh-CN" sz="1200" dirty="0" err="1" smtClean="0"/>
              <a:t>item_size_max</a:t>
            </a:r>
            <a:r>
              <a:rPr lang="en-US" altLang="zh-CN" sz="1200" dirty="0" smtClean="0"/>
              <a:t> 1048576</a:t>
            </a:r>
          </a:p>
          <a:p>
            <a:r>
              <a:rPr lang="en-US" altLang="zh-CN" sz="1200" dirty="0" smtClean="0"/>
              <a:t>END</a:t>
            </a:r>
            <a:endParaRPr lang="zh-CN" altLang="en-US" sz="1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716016" y="1072116"/>
          <a:ext cx="4176464" cy="50436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656184"/>
                <a:gridCol w="2520280"/>
              </a:tblGrid>
              <a:tr h="252183">
                <a:tc>
                  <a:txBody>
                    <a:bodyPr/>
                    <a:lstStyle/>
                    <a:p>
                      <a:r>
                        <a:rPr lang="zh-CN" altLang="en-US" sz="1300" b="0"/>
                        <a:t>名称</a:t>
                      </a: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/>
                        <a:t>描述</a:t>
                      </a: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err="1" smtClean="0">
                          <a:solidFill>
                            <a:srgbClr val="FF0000"/>
                          </a:solidFill>
                        </a:rPr>
                        <a:t>maxbytes</a:t>
                      </a:r>
                      <a:endParaRPr 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最大字节数限制，</a:t>
                      </a:r>
                      <a:r>
                        <a:rPr lang="en-US" altLang="zh-CN" sz="1300" b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无限制</a:t>
                      </a:r>
                      <a:endParaRPr 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err="1" smtClean="0">
                          <a:solidFill>
                            <a:srgbClr val="FF0000"/>
                          </a:solidFill>
                        </a:rPr>
                        <a:t>maxconns</a:t>
                      </a:r>
                      <a:endParaRPr 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允许最大连接数</a:t>
                      </a:r>
                      <a:endParaRPr lang="zh-CN" alt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err="1" smtClean="0">
                          <a:solidFill>
                            <a:srgbClr val="FF0000"/>
                          </a:solidFill>
                        </a:rPr>
                        <a:t>tcpport</a:t>
                      </a:r>
                      <a:endParaRPr 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>
                          <a:solidFill>
                            <a:srgbClr val="FF0000"/>
                          </a:solidFill>
                        </a:rPr>
                        <a:t>TCP</a:t>
                      </a:r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端口</a:t>
                      </a:r>
                      <a:endParaRPr lang="zh-CN" alt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err="1" smtClean="0">
                          <a:solidFill>
                            <a:srgbClr val="FF0000"/>
                          </a:solidFill>
                        </a:rPr>
                        <a:t>udpport</a:t>
                      </a:r>
                      <a:endParaRPr 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>
                          <a:solidFill>
                            <a:srgbClr val="FF0000"/>
                          </a:solidFill>
                        </a:rPr>
                        <a:t>UDP</a:t>
                      </a:r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端口</a:t>
                      </a:r>
                      <a:endParaRPr lang="zh-CN" alt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/>
                        <a:t>inter</a:t>
                      </a:r>
                      <a:endParaRPr lang="en-US" sz="1300" b="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endParaRPr lang="zh-CN" altLang="en-US" sz="1300" b="0"/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/>
                        <a:t>verbosity</a:t>
                      </a:r>
                      <a:endParaRPr lang="en-US" sz="1300" b="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smtClean="0"/>
                        <a:t>日志</a:t>
                      </a:r>
                      <a:r>
                        <a:rPr lang="en-US" altLang="zh-CN" sz="1300" b="0" smtClean="0"/>
                        <a:t>0=none,1=som,2=lots</a:t>
                      </a:r>
                      <a:endParaRPr lang="zh-CN" altLang="en-US" sz="1300" b="0"/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/>
                        <a:t>oldest</a:t>
                      </a:r>
                      <a:endParaRPr lang="en-US" sz="1300" b="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smtClean="0"/>
                        <a:t>最老对象过期时间</a:t>
                      </a:r>
                      <a:endParaRPr lang="zh-CN" altLang="en-US" sz="1300" b="0"/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>
                          <a:solidFill>
                            <a:srgbClr val="FF0000"/>
                          </a:solidFill>
                        </a:rPr>
                        <a:t>evictions</a:t>
                      </a:r>
                      <a:endParaRPr 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>
                          <a:solidFill>
                            <a:srgbClr val="FF0000"/>
                          </a:solidFill>
                        </a:rPr>
                        <a:t>on/off</a:t>
                      </a:r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，是否禁用</a:t>
                      </a:r>
                      <a:r>
                        <a:rPr lang="en-US" altLang="zh-CN" sz="1300" b="0" smtClean="0">
                          <a:solidFill>
                            <a:srgbClr val="FF0000"/>
                          </a:solidFill>
                        </a:rPr>
                        <a:t>LRU</a:t>
                      </a:r>
                      <a:endParaRPr lang="zh-CN" alt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/>
                        <a:t>domain_socket</a:t>
                      </a:r>
                      <a:endParaRPr lang="en-US" sz="1300" b="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/>
                        <a:t>socket</a:t>
                      </a:r>
                      <a:r>
                        <a:rPr lang="zh-CN" altLang="en-US" sz="1300" b="0" smtClean="0"/>
                        <a:t>的</a:t>
                      </a:r>
                      <a:r>
                        <a:rPr lang="en-US" altLang="zh-CN" sz="1300" b="0" smtClean="0"/>
                        <a:t>domain</a:t>
                      </a:r>
                      <a:endParaRPr lang="zh-CN" altLang="en-US" sz="1300" b="0"/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/>
                        <a:t>umask</a:t>
                      </a:r>
                      <a:endParaRPr lang="en-US" sz="1300" b="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smtClean="0"/>
                        <a:t>创建</a:t>
                      </a:r>
                      <a:r>
                        <a:rPr lang="en-US" altLang="zh-CN" sz="1300" b="0" smtClean="0"/>
                        <a:t>Socket</a:t>
                      </a:r>
                      <a:r>
                        <a:rPr lang="zh-CN" altLang="en-US" sz="1300" b="0" smtClean="0"/>
                        <a:t>时的</a:t>
                      </a:r>
                      <a:r>
                        <a:rPr lang="en-US" altLang="zh-CN" sz="1300" b="0" smtClean="0"/>
                        <a:t>umask</a:t>
                      </a:r>
                      <a:endParaRPr lang="zh-CN" altLang="en-US" sz="1300" b="0" smtClean="0"/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>
                          <a:solidFill>
                            <a:srgbClr val="FF0000"/>
                          </a:solidFill>
                        </a:rPr>
                        <a:t>growth_factor</a:t>
                      </a:r>
                      <a:endParaRPr 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增长因子</a:t>
                      </a:r>
                      <a:endParaRPr lang="zh-CN" alt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>
                          <a:solidFill>
                            <a:srgbClr val="FF0000"/>
                          </a:solidFill>
                        </a:rPr>
                        <a:t>chunk_size</a:t>
                      </a:r>
                      <a:endParaRPr 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>
                          <a:solidFill>
                            <a:srgbClr val="FF0000"/>
                          </a:solidFill>
                        </a:rPr>
                        <a:t>key+value+flags</a:t>
                      </a:r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大小</a:t>
                      </a:r>
                      <a:endParaRPr lang="zh-CN" alt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>
                          <a:solidFill>
                            <a:srgbClr val="FF0000"/>
                          </a:solidFill>
                        </a:rPr>
                        <a:t>num_threads</a:t>
                      </a:r>
                      <a:endParaRPr 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线程数，可以通过</a:t>
                      </a:r>
                      <a:r>
                        <a:rPr lang="en-US" altLang="zh-CN" sz="1300" b="0" smtClean="0">
                          <a:solidFill>
                            <a:srgbClr val="FF0000"/>
                          </a:solidFill>
                        </a:rPr>
                        <a:t>-t</a:t>
                      </a:r>
                      <a:r>
                        <a:rPr lang="zh-CN" altLang="en-US" sz="1300" b="0" smtClean="0">
                          <a:solidFill>
                            <a:srgbClr val="FF0000"/>
                          </a:solidFill>
                        </a:rPr>
                        <a:t>设置，默认</a:t>
                      </a:r>
                      <a:r>
                        <a:rPr lang="en-US" altLang="zh-CN" sz="1300" b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300" b="0">
                        <a:solidFill>
                          <a:srgbClr val="FF0000"/>
                        </a:solidFill>
                      </a:endParaRPr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/>
                        <a:t>stat_key_prefix</a:t>
                      </a:r>
                      <a:endParaRPr lang="en-US" sz="1300" b="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/>
                        <a:t>stats</a:t>
                      </a:r>
                      <a:r>
                        <a:rPr lang="zh-CN" altLang="en-US" sz="1300" b="0" smtClean="0"/>
                        <a:t>分隔符</a:t>
                      </a:r>
                      <a:endParaRPr lang="zh-CN" altLang="en-US" sz="1300" b="0"/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/>
                        <a:t>detail_enabled</a:t>
                      </a:r>
                      <a:endParaRPr lang="en-US" sz="1300" b="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/>
                        <a:t>yes/no</a:t>
                      </a:r>
                      <a:r>
                        <a:rPr lang="zh-CN" altLang="en-US" sz="1300" b="0" smtClean="0"/>
                        <a:t>，显示</a:t>
                      </a:r>
                      <a:r>
                        <a:rPr lang="en-US" altLang="zh-CN" sz="1300" b="0" smtClean="0"/>
                        <a:t>stats</a:t>
                      </a:r>
                      <a:r>
                        <a:rPr lang="zh-CN" altLang="en-US" sz="1300" b="0" smtClean="0"/>
                        <a:t>细节信息</a:t>
                      </a:r>
                      <a:endParaRPr lang="zh-CN" altLang="en-US" sz="1300" b="0"/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/>
                        <a:t>reqs_per_event</a:t>
                      </a:r>
                      <a:endParaRPr lang="en-US" sz="1300" b="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zh-CN" altLang="en-US" sz="1300" b="0" smtClean="0"/>
                        <a:t>最大</a:t>
                      </a:r>
                      <a:r>
                        <a:rPr lang="en-US" altLang="zh-CN" sz="1300" b="0" smtClean="0"/>
                        <a:t>IO</a:t>
                      </a:r>
                      <a:r>
                        <a:rPr lang="zh-CN" altLang="en-US" sz="1300" b="0" smtClean="0"/>
                        <a:t>吞吐量</a:t>
                      </a:r>
                      <a:r>
                        <a:rPr lang="en-US" altLang="zh-CN" sz="1300" b="0" smtClean="0"/>
                        <a:t>(</a:t>
                      </a:r>
                      <a:r>
                        <a:rPr lang="zh-CN" altLang="en-US" sz="1300" b="0" smtClean="0"/>
                        <a:t>每</a:t>
                      </a:r>
                      <a:r>
                        <a:rPr lang="en-US" altLang="zh-CN" sz="1300" b="0" smtClean="0"/>
                        <a:t>event)</a:t>
                      </a:r>
                      <a:endParaRPr lang="zh-CN" altLang="en-US" sz="1300" b="0"/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/>
                        <a:t>cas_enabled</a:t>
                      </a:r>
                      <a:endParaRPr lang="en-US" sz="1300" b="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/>
                        <a:t>yes/no</a:t>
                      </a:r>
                      <a:r>
                        <a:rPr lang="zh-CN" altLang="en-US" sz="1300" b="0" smtClean="0"/>
                        <a:t>，是否启用</a:t>
                      </a:r>
                      <a:r>
                        <a:rPr lang="en-US" altLang="zh-CN" sz="1300" b="0" smtClean="0"/>
                        <a:t>CAS</a:t>
                      </a:r>
                      <a:r>
                        <a:rPr lang="zh-CN" altLang="en-US" sz="1300" b="0" smtClean="0"/>
                        <a:t>，</a:t>
                      </a:r>
                      <a:r>
                        <a:rPr lang="en-US" altLang="zh-CN" sz="1300" b="0" smtClean="0"/>
                        <a:t>-C</a:t>
                      </a:r>
                      <a:r>
                        <a:rPr lang="zh-CN" altLang="en-US" sz="1300" b="0" smtClean="0"/>
                        <a:t>禁用</a:t>
                      </a:r>
                      <a:endParaRPr lang="zh-CN" altLang="en-US" sz="1300" b="0"/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/>
                        <a:t>tcp_backlog</a:t>
                      </a:r>
                      <a:endParaRPr lang="en-US" sz="1300" b="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/>
                        <a:t>TCP</a:t>
                      </a:r>
                      <a:r>
                        <a:rPr lang="zh-CN" altLang="en-US" sz="1300" b="0" smtClean="0"/>
                        <a:t>监控日志</a:t>
                      </a:r>
                      <a:endParaRPr lang="zh-CN" altLang="en-US" sz="1300" b="0"/>
                    </a:p>
                  </a:txBody>
                  <a:tcPr marL="31102" marR="31102" marT="20735" marB="20735" anchor="ctr"/>
                </a:tc>
              </a:tr>
              <a:tr h="252183">
                <a:tc>
                  <a:txBody>
                    <a:bodyPr/>
                    <a:lstStyle/>
                    <a:p>
                      <a:r>
                        <a:rPr lang="en-US" sz="1300" b="0" smtClean="0"/>
                        <a:t>auth_enabled_sasl</a:t>
                      </a:r>
                      <a:endParaRPr lang="en-US" sz="1300" b="0"/>
                    </a:p>
                  </a:txBody>
                  <a:tcPr marL="31102" marR="31102" marT="20735" marB="20735" anchor="ctr"/>
                </a:tc>
                <a:tc>
                  <a:txBody>
                    <a:bodyPr/>
                    <a:lstStyle/>
                    <a:p>
                      <a:r>
                        <a:rPr lang="en-US" altLang="zh-CN" sz="1300" b="0" smtClean="0"/>
                        <a:t>yes/no</a:t>
                      </a:r>
                      <a:r>
                        <a:rPr lang="zh-CN" altLang="en-US" sz="1300" b="0" smtClean="0"/>
                        <a:t>，是否启用</a:t>
                      </a:r>
                      <a:r>
                        <a:rPr lang="en-US" altLang="zh-CN" sz="1300" b="0" smtClean="0"/>
                        <a:t>SASL</a:t>
                      </a:r>
                      <a:r>
                        <a:rPr lang="zh-CN" altLang="en-US" sz="1300" b="0" smtClean="0"/>
                        <a:t>验证</a:t>
                      </a:r>
                      <a:endParaRPr lang="zh-CN" altLang="en-US" sz="1300" b="0"/>
                    </a:p>
                  </a:txBody>
                  <a:tcPr marL="31102" marR="31102" marT="20735" marB="20735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6771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1154</Words>
  <Application>Microsoft Office PowerPoint</Application>
  <PresentationFormat>全屏显示(4:3)</PresentationFormat>
  <Paragraphs>235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Memcache基础教程</vt:lpstr>
      <vt:lpstr>必要、需要、想要</vt:lpstr>
      <vt:lpstr>Memcached是什么?</vt:lpstr>
      <vt:lpstr>Memcache优势</vt:lpstr>
      <vt:lpstr>Memcache工作原理</vt:lpstr>
      <vt:lpstr>主要启动参数</vt:lpstr>
      <vt:lpstr>存储/读取/删除/统计</vt:lpstr>
      <vt:lpstr>幻灯片 8</vt:lpstr>
      <vt:lpstr>Setting</vt:lpstr>
      <vt:lpstr>stats统计项</vt:lpstr>
      <vt:lpstr>Memcache内存管理</vt:lpstr>
      <vt:lpstr>memcached内存管理机制</vt:lpstr>
      <vt:lpstr>slab内存结构图：二维数组链表                      slab是一次申请内存的最小单位</vt:lpstr>
      <vt:lpstr>新建Item分配内存过程</vt:lpstr>
      <vt:lpstr>缓存的生命周期</vt:lpstr>
      <vt:lpstr>Memcache缓存命中率</vt:lpstr>
      <vt:lpstr>技巧之分布式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hlxo</cp:lastModifiedBy>
  <cp:revision>237</cp:revision>
  <dcterms:created xsi:type="dcterms:W3CDTF">2012-02-27T07:40:10Z</dcterms:created>
  <dcterms:modified xsi:type="dcterms:W3CDTF">2012-08-27T14:24:00Z</dcterms:modified>
</cp:coreProperties>
</file>