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quizlabs/PHP_CodeSniffer" TargetMode="External"/><Relationship Id="rId4" Type="http://schemas.openxmlformats.org/officeDocument/2006/relationships/hyperlink" Target="https://github.com/WordPress-Coding-Standards/WordPress-Coding-Standards" TargetMode="External"/><Relationship Id="rId5" Type="http://schemas.openxmlformats.org/officeDocument/2006/relationships/hyperlink" Target="https://github.com/ernilambar/ns-theme-chec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ake.wordpress.org/themes/2016/09/29/why-are-we-working-to-improve-the-automation-of-the-theme-review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ingo-d/WordPress-development-environment-setup-for-Windows" TargetMode="External"/><Relationship Id="rId4" Type="http://schemas.openxmlformats.org/officeDocument/2006/relationships/hyperlink" Target="https://github.com/Varying-Vagrant-Vagrants/VVV" TargetMode="External"/><Relationship Id="rId5" Type="http://schemas.openxmlformats.org/officeDocument/2006/relationships/hyperlink" Target="https://make.wordpress.org/themes/handbook/" TargetMode="External"/><Relationship Id="rId6" Type="http://schemas.openxmlformats.org/officeDocument/2006/relationships/hyperlink" Target="https://make.wordpress.org/themes/handbook/get-involved/become-a-reviewer/" TargetMode="External"/><Relationship Id="rId7" Type="http://schemas.openxmlformats.org/officeDocument/2006/relationships/hyperlink" Target="https://make.wordpress.org/core/handbook/best-practice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made_by_denis" TargetMode="External"/><Relationship Id="rId4" Type="http://schemas.openxmlformats.org/officeDocument/2006/relationships/hyperlink" Target="https://github.com/dingo-d" TargetMode="External"/><Relationship Id="rId5" Type="http://schemas.openxmlformats.org/officeDocument/2006/relationships/hyperlink" Target="https://madebydenis.com/" TargetMode="External"/><Relationship Id="rId6" Type="http://schemas.openxmlformats.org/officeDocument/2006/relationships/hyperlink" Target="http://stackoverflow.com/users/629127/dingo-d?tab=profi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ke.wordpress.org/core/handbook/best-practices/coding-standards/" TargetMode="External"/><Relationship Id="rId4" Type="http://schemas.openxmlformats.org/officeDocument/2006/relationships/image" Target="../media/image00.jpg"/><Relationship Id="rId5" Type="http://schemas.openxmlformats.org/officeDocument/2006/relationships/hyperlink" Target="https://www.youtube.com/watch?v=DbmW3aGVdV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ear.php.net/manual/en/standards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ntribute.jquery.org/style-guide/j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ostcss/autoprefixer" TargetMode="External"/><Relationship Id="rId4" Type="http://schemas.openxmlformats.org/officeDocument/2006/relationships/hyperlink" Target="http://validator.w3.org/" TargetMode="External"/><Relationship Id="rId5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1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49925" y="521225"/>
            <a:ext cx="3925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AUTOMATIZACIJA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49925" y="1217650"/>
            <a:ext cx="36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Kako provjeriti da li kodirate po standardima?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Ručno?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Ain’t no body got time for that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Theme Check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PHP CodeSniffer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(phpcs)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Implementacija u editorima i IDE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(Sublime Text, Atom, PhpStorm, Visual Studio)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75" y="540799"/>
            <a:ext cx="4061924" cy="40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3470650" y="50"/>
            <a:ext cx="5673000" cy="5143500"/>
            <a:chOff x="3470650" y="50"/>
            <a:chExt cx="5673000" cy="5143500"/>
          </a:xfrm>
        </p:grpSpPr>
        <p:sp>
          <p:nvSpPr>
            <p:cNvPr id="138" name="Shape 138"/>
            <p:cNvSpPr/>
            <p:nvPr/>
          </p:nvSpPr>
          <p:spPr>
            <a:xfrm>
              <a:off x="3470650" y="50"/>
              <a:ext cx="56730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bad_code1.jpg" id="139" name="Shape 139"/>
            <p:cNvPicPr preferRelativeResize="0"/>
            <p:nvPr/>
          </p:nvPicPr>
          <p:blipFill rotWithShape="1">
            <a:blip r:embed="rId3">
              <a:alphaModFix/>
            </a:blip>
            <a:srcRect b="0" l="0" r="38822" t="0"/>
            <a:stretch/>
          </p:blipFill>
          <p:spPr>
            <a:xfrm>
              <a:off x="3809924" y="370150"/>
              <a:ext cx="4994451" cy="4464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d_code1.jpg" id="140" name="Shape 140"/>
            <p:cNvPicPr preferRelativeResize="0"/>
            <p:nvPr/>
          </p:nvPicPr>
          <p:blipFill rotWithShape="1">
            <a:blip r:embed="rId3">
              <a:alphaModFix/>
            </a:blip>
            <a:srcRect b="0" l="90192" r="0" t="0"/>
            <a:stretch/>
          </p:blipFill>
          <p:spPr>
            <a:xfrm>
              <a:off x="8034772" y="370150"/>
              <a:ext cx="800729" cy="44646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Shape 141"/>
          <p:cNvSpPr txBox="1"/>
          <p:nvPr>
            <p:ph type="title"/>
          </p:nvPr>
        </p:nvSpPr>
        <p:spPr>
          <a:xfrm>
            <a:off x="569148" y="2021000"/>
            <a:ext cx="2704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NOT GOOD :(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470650" y="50"/>
            <a:ext cx="5673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3813929" y="782175"/>
            <a:ext cx="5021182" cy="3757928"/>
            <a:chOff x="1078546" y="1017725"/>
            <a:chExt cx="5105940" cy="3820974"/>
          </a:xfrm>
        </p:grpSpPr>
        <p:pic>
          <p:nvPicPr>
            <p:cNvPr descr="good_code1.jpg" id="148" name="Shape 148"/>
            <p:cNvPicPr preferRelativeResize="0"/>
            <p:nvPr/>
          </p:nvPicPr>
          <p:blipFill rotWithShape="1">
            <a:blip r:embed="rId3">
              <a:alphaModFix/>
            </a:blip>
            <a:srcRect b="0" l="0" r="31567" t="0"/>
            <a:stretch/>
          </p:blipFill>
          <p:spPr>
            <a:xfrm>
              <a:off x="1078546" y="1017725"/>
              <a:ext cx="4781196" cy="3820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d_code1.jpg" id="149" name="Shape 149"/>
            <p:cNvPicPr preferRelativeResize="0"/>
            <p:nvPr/>
          </p:nvPicPr>
          <p:blipFill rotWithShape="1">
            <a:blip r:embed="rId3">
              <a:alphaModFix/>
            </a:blip>
            <a:srcRect b="0" l="89091" r="0" t="0"/>
            <a:stretch/>
          </p:blipFill>
          <p:spPr>
            <a:xfrm>
              <a:off x="5422310" y="1017725"/>
              <a:ext cx="762176" cy="3820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Shape 150"/>
          <p:cNvSpPr txBox="1"/>
          <p:nvPr>
            <p:ph type="title"/>
          </p:nvPr>
        </p:nvSpPr>
        <p:spPr>
          <a:xfrm>
            <a:off x="569148" y="2021000"/>
            <a:ext cx="2704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GOOD :)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549925" y="1354350"/>
            <a:ext cx="791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Squizlabs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- code sniffer za PEAR, PSR1, Zend etc.</a:t>
            </a:r>
          </a:p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WordPress Coding Standards</a:t>
            </a:r>
            <a:r>
              <a:rPr lang="hr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 dodatni standardi za phpcs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Originalno CLI, ali postoji način za implementaciju sa editorima i </a:t>
            </a: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plugin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koji je u izradi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Problem? Da bi sve radilo treba vremena (node.js, npm, microsoft web platform, composer)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 li se isplati? </a:t>
            </a: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Definitivno!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549925" y="521225"/>
            <a:ext cx="3925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PHP CODESNIFFER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_phpcs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12" y="281174"/>
            <a:ext cx="8376972" cy="45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549925" y="1320750"/>
            <a:ext cx="7720800" cy="32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Alati za provjeru pogrešaka u sintaksi koda - nedeklarirana varijabla, pridruživanje vs jednakost (= vs == vs ===) itd.</a:t>
            </a:r>
          </a:p>
          <a:p>
            <a:pPr lvl="0"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JSLint, JSHint, JSCS i ESLint</a:t>
            </a:r>
          </a:p>
          <a:p>
            <a:pPr lvl="0"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- CssLint</a:t>
            </a:r>
          </a:p>
          <a:p>
            <a:pPr lvl="0"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Automatizacija?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CLI ili integracija u text editor (Sublime &lt;3)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549925" y="521225"/>
            <a:ext cx="3925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LINTERI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549925" y="1335125"/>
            <a:ext cx="7595100" cy="33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Improving the automation of the theme review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2.2.2017 - 330 novih tema čeka na review, 70 je u procesu reviewa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Prosječno vrijeme čekanja approva - cca. 5 mj.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Brza provjera    brži review    više approvanih tema     manji queue  \o/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Automatizacijom do kvalitetnijeg koda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549925" y="521225"/>
            <a:ext cx="6691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PHPCS KAO THEME REVIEW TOOL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010275" y="3135178"/>
            <a:ext cx="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>
            <a:off x="3308750" y="3135178"/>
            <a:ext cx="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>
            <a:off x="5697850" y="3135178"/>
            <a:ext cx="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549925" y="1349425"/>
            <a:ext cx="8282400" cy="33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hlinkClick r:id="rId3"/>
              </a:rPr>
              <a:t>WordPress development environment setup for Windows</a:t>
            </a:r>
          </a:p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hlinkClick r:id="rId4"/>
              </a:rPr>
              <a:t>Varying Vagrant Vagrants</a:t>
            </a:r>
          </a:p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hlinkClick r:id="rId5"/>
              </a:rPr>
              <a:t>WordPress Handbook</a:t>
            </a:r>
          </a:p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hlinkClick r:id="rId6"/>
              </a:rPr>
              <a:t>Become a Reviewer</a:t>
            </a:r>
          </a:p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hlinkClick r:id="rId7"/>
              </a:rPr>
              <a:t>WordPress Best Practices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549925" y="521225"/>
            <a:ext cx="6691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KORISNI LINKOVI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26100" y="721900"/>
            <a:ext cx="6691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hr" sz="6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HVALA :)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565300" y="2253600"/>
            <a:ext cx="4013400" cy="23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twitter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@made_by_denis</a:t>
            </a:r>
          </a:p>
          <a:p>
            <a:pPr lvl="0" algn="ctr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github</a:t>
            </a:r>
            <a:r>
              <a:rPr lang="hr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dingo-d</a:t>
            </a:r>
          </a:p>
          <a:p>
            <a:pPr lvl="0" algn="ctr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web stranica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madebydenis.com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stackoverflow</a:t>
            </a:r>
            <a:r>
              <a:rPr lang="hr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dingo_d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49922" y="521225"/>
            <a:ext cx="674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ŠTO SU STANDARDI KODIRANJA?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49924" y="2050692"/>
            <a:ext cx="5285700" cy="23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datoteka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direktorija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Indentacija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komentari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prakse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Globalna i lokalna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(npr. unutar firme, unutar libraryja etc.)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49925" y="1308917"/>
            <a:ext cx="7524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h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Smjernice</a:t>
            </a:r>
            <a:r>
              <a:rPr lang="h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preporuka pisanja koda za određeni programski jezik.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79" y="2050699"/>
            <a:ext cx="5028920" cy="30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49922" y="521225"/>
            <a:ext cx="674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ČEMU SLUŽE?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49924" y="1549325"/>
            <a:ext cx="4098300" cy="23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Jednostavnije održavanje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Bolja preglednost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Uniformnost velikih projekata</a:t>
            </a:r>
            <a:b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(poput WordPressa)</a:t>
            </a:r>
          </a:p>
          <a:p>
            <a:pPr lvl="0" rt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Lakši </a:t>
            </a:r>
            <a:r>
              <a:rPr i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code review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74" y="1363106"/>
            <a:ext cx="3266424" cy="300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436875" y="50"/>
            <a:ext cx="4707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weet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24" y="404074"/>
            <a:ext cx="3956500" cy="43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475150" y="1876075"/>
            <a:ext cx="4101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PRIMJER KAKO </a:t>
            </a:r>
            <a:r>
              <a:rPr b="1" lang="hr" sz="3000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</a:rPr>
              <a:t>NE </a:t>
            </a: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KODIRATI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1235400" y="1079250"/>
            <a:ext cx="6673200" cy="146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hr" sz="32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Real programmers don't comment their code. If it was hard to write, it should be hard to understand.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74" y="3003567"/>
            <a:ext cx="928125" cy="92230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072000" y="4225375"/>
            <a:ext cx="300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Tom Van Vleck</a:t>
            </a:r>
          </a:p>
        </p:txBody>
      </p:sp>
      <p:sp>
        <p:nvSpPr>
          <p:cNvPr id="84" name="Shape 84"/>
          <p:cNvSpPr/>
          <p:nvPr/>
        </p:nvSpPr>
        <p:spPr>
          <a:xfrm>
            <a:off x="3995974" y="2991100"/>
            <a:ext cx="922200" cy="922199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65350" y="91300"/>
            <a:ext cx="26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 sz="20000">
                <a:solidFill>
                  <a:srgbClr val="B7B7B7"/>
                </a:solidFill>
              </a:rPr>
              <a:t>“</a:t>
            </a:r>
          </a:p>
        </p:txBody>
      </p:sp>
      <p:sp>
        <p:nvSpPr>
          <p:cNvPr id="86" name="Shape 86"/>
          <p:cNvSpPr txBox="1"/>
          <p:nvPr/>
        </p:nvSpPr>
        <p:spPr>
          <a:xfrm rot="10800000">
            <a:off x="8070975" y="3811925"/>
            <a:ext cx="26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" sz="20000">
                <a:solidFill>
                  <a:srgbClr val="B7B7B7"/>
                </a:solidFill>
              </a:rPr>
              <a:t>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436900" y="1016675"/>
            <a:ext cx="4707000" cy="41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436900" y="0"/>
            <a:ext cx="4707000" cy="3754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49925" y="1800600"/>
            <a:ext cx="3122700" cy="28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WordPress je golem sustav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PHP standardi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standardi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HTML i CSS standardi</a:t>
            </a:r>
          </a:p>
          <a:p>
            <a:pPr lvl="0">
              <a:spcBef>
                <a:spcPts val="0"/>
              </a:spcBef>
              <a:buNone/>
            </a:pP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WordPress Handbook</a:t>
            </a:r>
          </a:p>
        </p:txBody>
      </p:sp>
      <p:pic>
        <p:nvPicPr>
          <p:cNvPr descr="WP_size.jp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99" y="695449"/>
            <a:ext cx="4707001" cy="26477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569525" y="3895275"/>
            <a:ext cx="4201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hr" sz="11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Visually seeing the history of WordPress by Jose Castaneda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hr" sz="1100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https://www.youtube.com/watch?v=DbmW3aGVdVE</a:t>
            </a:r>
            <a:r>
              <a:rPr lang="hr" sz="1100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560950" y="521225"/>
            <a:ext cx="329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WP </a:t>
            </a: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STANDARDI</a:t>
            </a:r>
            <a:b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KODIRANJA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835550" y="1363775"/>
            <a:ext cx="3754200" cy="24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48925" y="1363775"/>
            <a:ext cx="3754200" cy="24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27000" y="1607899"/>
            <a:ext cx="3130200" cy="19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(conditionName == true)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action1();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(condition2 &amp;&amp; !condition3)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action2();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echo 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$var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&lt;?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248650" y="1607900"/>
            <a:ext cx="29280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 true === condition_name ) 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action1();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elseif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 condition2 &amp;&amp; ! condition3 ) 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action2();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4A86E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else 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echo esc_html( </a:t>
            </a: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$var</a:t>
            </a:r>
            <a: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);</a:t>
            </a:r>
            <a:br>
              <a:rPr lang="hr" sz="1200">
                <a:solidFill>
                  <a:srgbClr val="55555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&lt;?php</a:t>
            </a:r>
            <a:r>
              <a:rPr lang="hr" sz="12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r>
              <a:rPr lang="hr" sz="12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?&gt;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43175" y="4015800"/>
            <a:ext cx="38598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Nema razmaka, korištenje </a:t>
            </a:r>
            <a:r>
              <a:rPr i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else if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umjesto </a:t>
            </a:r>
            <a:r>
              <a:rPr i="1"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elseif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nije sanitizirano, ‘kratki’ php tagovi, korištenje 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camelCase-a, korištenje slabe jednakosti...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549922" y="521225"/>
            <a:ext cx="674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PRIMJERI - PHP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835550" y="4015800"/>
            <a:ext cx="38598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Slični </a:t>
            </a: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Pear standardima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35550" y="1363775"/>
            <a:ext cx="3754200" cy="24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48925" y="1363775"/>
            <a:ext cx="3754200" cy="24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549922" y="521225"/>
            <a:ext cx="674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35550" y="4015800"/>
            <a:ext cx="38598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Adaptirani prema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jQuery JavaScript Style Guideu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248650" y="1485874"/>
            <a:ext cx="2928000" cy="2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map =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car: 9,</a:t>
            </a:r>
            <a:b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‘you are’: </a:t>
            </a:r>
            <a:r>
              <a:rPr lang="h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15,</a:t>
            </a:r>
            <a:br>
              <a:rPr lang="h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myKey: 2</a:t>
            </a:r>
            <a:b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k, m, length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value =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‘WordPress’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myArray = [];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27000" y="1485875"/>
            <a:ext cx="3130200" cy="21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map =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car:9,</a:t>
            </a:r>
            <a:b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“you are”:</a:t>
            </a:r>
            <a:r>
              <a:rPr lang="hr" sz="1200">
                <a:latin typeface="Proxima Nova"/>
                <a:ea typeface="Proxima Nova"/>
                <a:cs typeface="Proxima Nova"/>
                <a:sym typeface="Proxima Nova"/>
              </a:rPr>
              <a:t>15, my_key:2</a:t>
            </a:r>
            <a:b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k;</a:t>
            </a:r>
            <a:b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m;</a:t>
            </a:r>
            <a:b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length;</a:t>
            </a:r>
            <a:b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 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value =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“WordPress”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my_array = </a:t>
            </a:r>
            <a:r>
              <a:rPr lang="hr" sz="12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hr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Array();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3175" y="4015800"/>
            <a:ext cx="38598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Dvostruki navodnici, loša indentacija, deklaracije varijabli na zasebnim linijama, za razliku od php-a koristi se camelCase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49922" y="521225"/>
            <a:ext cx="674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hr" sz="3000">
                <a:solidFill>
                  <a:srgbClr val="313063"/>
                </a:solidFill>
                <a:latin typeface="Proxima Nova"/>
                <a:ea typeface="Proxima Nova"/>
                <a:cs typeface="Proxima Nova"/>
                <a:sym typeface="Proxima Nova"/>
              </a:rPr>
              <a:t>HTML &amp; CSS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49925" y="1317075"/>
            <a:ext cx="7366500" cy="33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Tabovi se koriste za indentaciju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Svaki selektor je u svom redu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Izbjegavati prekvalifikaciju selektora</a:t>
            </a:r>
            <a:b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hr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div</a:t>
            </a:r>
            <a:r>
              <a:rPr lang="hr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#my-container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Koristiti lintere, </a:t>
            </a: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autoprefixer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i slične alate</a:t>
            </a:r>
          </a:p>
          <a:p>
            <a:pPr lvl="0" rtl="0">
              <a:spcBef>
                <a:spcPts val="0"/>
              </a:spcBef>
              <a:buNone/>
            </a:pP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HTML treba biti </a:t>
            </a:r>
            <a:r>
              <a:rPr lang="hr" u="sng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validan</a:t>
            </a:r>
            <a:r>
              <a:rPr lang="hr">
                <a:solidFill>
                  <a:srgbClr val="EE524A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h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pravilno indentiran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825" y="1591925"/>
            <a:ext cx="3007374" cy="2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