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54" r:id="rId3"/>
    <p:sldId id="819" r:id="rId4"/>
    <p:sldId id="781" r:id="rId5"/>
    <p:sldId id="840" r:id="rId6"/>
    <p:sldId id="791" r:id="rId7"/>
    <p:sldId id="792" r:id="rId8"/>
    <p:sldId id="793" r:id="rId9"/>
    <p:sldId id="765" r:id="rId10"/>
    <p:sldId id="800" r:id="rId11"/>
    <p:sldId id="789" r:id="rId12"/>
    <p:sldId id="795" r:id="rId13"/>
    <p:sldId id="784" r:id="rId14"/>
    <p:sldId id="785" r:id="rId15"/>
    <p:sldId id="786" r:id="rId16"/>
    <p:sldId id="788" r:id="rId17"/>
    <p:sldId id="787" r:id="rId18"/>
    <p:sldId id="801" r:id="rId19"/>
    <p:sldId id="797" r:id="rId20"/>
    <p:sldId id="723" r:id="rId21"/>
    <p:sldId id="783" r:id="rId22"/>
    <p:sldId id="728" r:id="rId23"/>
    <p:sldId id="742" r:id="rId24"/>
  </p:sldIdLst>
  <p:sldSz cx="12192000" cy="6858000"/>
  <p:notesSz cx="6858000" cy="9144000"/>
  <p:custShowLst>
    <p:custShow name="自定义放映 1" id="0">
      <p:sldLst/>
    </p:custShow>
  </p:custShowLst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u" initials="q" lastIdx="1" clrIdx="0"/>
  <p:cmAuthor id="2" name="作者" initials="A" lastIdx="0" clrIdx="1"/>
  <p:cmAuthor id="3" name="丁鹏" initials="丁鹏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2E6"/>
    <a:srgbClr val="2184C7"/>
    <a:srgbClr val="238ACB"/>
    <a:srgbClr val="34A5DD"/>
    <a:srgbClr val="34A3DC"/>
    <a:srgbClr val="1C6798"/>
    <a:srgbClr val="31A8E0"/>
    <a:srgbClr val="248ACC"/>
    <a:srgbClr val="2389CB"/>
    <a:srgbClr val="065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6"/>
  </p:normalViewPr>
  <p:slideViewPr>
    <p:cSldViewPr snapToGrid="0" snapToObjects="1">
      <p:cViewPr varScale="1">
        <p:scale>
          <a:sx n="113" d="100"/>
          <a:sy n="113" d="100"/>
        </p:scale>
        <p:origin x="510" y="108"/>
      </p:cViewPr>
      <p:guideLst>
        <p:guide orient="horz" pos="221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80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33969-4C1B-7541-BCC4-D7124433F1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5E34-8DA1-1B4F-99B2-10207C08AE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169620" y="1603169"/>
            <a:ext cx="9852756" cy="171062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单击此处输入标题</a:t>
            </a:r>
            <a:endParaRPr kumimoji="1"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5129" y="3557762"/>
            <a:ext cx="6281739" cy="1026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在此输入副标题</a:t>
            </a:r>
            <a:endParaRPr kumimoji="1"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9236868" y="611072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7F35EAE-4069-6C47-8DC3-20185B7A5476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7040" y="963804"/>
            <a:ext cx="4597970" cy="45719"/>
          </a:xfrm>
          <a:prstGeom prst="rect">
            <a:avLst/>
          </a:prstGeom>
        </p:spPr>
      </p:pic>
      <p:sp>
        <p:nvSpPr>
          <p:cNvPr id="10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33913" y="1255217"/>
            <a:ext cx="11524173" cy="4659199"/>
          </a:xfrm>
        </p:spPr>
        <p:txBody>
          <a:bodyPr vert="eaVert" anchor="b" anchorCtr="0"/>
          <a:lstStyle>
            <a:lvl1pPr algn="l"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333913" y="1240970"/>
            <a:ext cx="11524174" cy="44922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764704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789040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33914" y="1212751"/>
            <a:ext cx="5439916" cy="46645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46161" y="1206302"/>
            <a:ext cx="5511925" cy="46645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60" y="963804"/>
            <a:ext cx="4597970" cy="4571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3914" y="1252305"/>
            <a:ext cx="5571586" cy="465743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33914" y="1875556"/>
            <a:ext cx="5571587" cy="4018639"/>
          </a:xfrm>
        </p:spPr>
        <p:txBody>
          <a:bodyPr/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86501" y="1252305"/>
            <a:ext cx="5571588" cy="465743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86500" y="1900989"/>
            <a:ext cx="5571587" cy="4018639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329548" y="1196752"/>
            <a:ext cx="5528538" cy="46642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33914" y="1196752"/>
            <a:ext cx="5528538" cy="46642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963804"/>
            <a:ext cx="4597970" cy="4571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335360" y="365125"/>
            <a:ext cx="1800200" cy="5415189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495600" y="365125"/>
            <a:ext cx="9361040" cy="5415189"/>
          </a:xfrm>
        </p:spPr>
        <p:txBody>
          <a:bodyPr vert="eaVert" anchor="b" anchorCtr="0"/>
          <a:lstStyle>
            <a:lvl1pPr algn="l"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40440" y="327363"/>
            <a:ext cx="7560840" cy="86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"/>
          </p:nvPr>
        </p:nvSpPr>
        <p:spPr>
          <a:xfrm>
            <a:off x="340440" y="1393975"/>
            <a:ext cx="114441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25.png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tags" Target="../tags/tag4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mp.weixin.qq.com/s/y0cHuMxc7bC9Lhh5q2j5zQ" TargetMode="External"/><Relationship Id="rId3" Type="http://schemas.openxmlformats.org/officeDocument/2006/relationships/hyperlink" Target="https://zhuanlan.zhihu.com/p/364109385" TargetMode="External"/><Relationship Id="rId2" Type="http://schemas.openxmlformats.org/officeDocument/2006/relationships/hyperlink" Target="https://liyucang-git.github.io/2021/02/12/&#229;&#137;&#141;&#231;&#171;&#175;&#229;&#140;&#133;&#231;&#174;&#161;&#231;&#144;&#134;&#229;&#153;&#168;&#229;&#175;&#185;&#230;&#175;&#148;-npm-yarn-&#229;&#146;&#140;-pnpm/" TargetMode="External"/><Relationship Id="rId1" Type="http://schemas.openxmlformats.org/officeDocument/2006/relationships/hyperlink" Target="https://jconsoftware.com/blog/article/17#" TargetMode="Externa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5.xml"/><Relationship Id="rId7" Type="http://schemas.openxmlformats.org/officeDocument/2006/relationships/image" Target="../media/image26.jpeg"/><Relationship Id="rId6" Type="http://schemas.openxmlformats.org/officeDocument/2006/relationships/hyperlink" Target="https://mp.weixin.qq.com/s/Ms_DlyFjzd-rg98gCElp4g" TargetMode="Externa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image" Target="../media/image27.jpeg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image" Target="../media/image11.jpeg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1673860"/>
            <a:ext cx="10349865" cy="1710690"/>
          </a:xfrm>
        </p:spPr>
        <p:txBody>
          <a:bodyPr/>
          <a:lstStyle/>
          <a:p>
            <a:r>
              <a:rPr kumimoji="1" lang="en-US" sz="60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GoGoCode</a:t>
            </a:r>
            <a:endParaRPr kumimoji="1" lang="en-US" sz="60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060815" y="6021070"/>
            <a:ext cx="2825115" cy="62547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1800" err="1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  <a:cs typeface="+mj-cs"/>
              </a:rPr>
              <a:t>黄予庭</a:t>
            </a:r>
            <a:r>
              <a:rPr lang="en-US" altLang="zh-CN" sz="1800" err="1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  <a:cs typeface="+mj-cs"/>
              </a:rPr>
              <a:t>     2022.08.12</a:t>
            </a:r>
            <a:endParaRPr lang="en-US" altLang="zh-CN" sz="1800" err="1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  <a:cs typeface="+mj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081270" y="3384550"/>
            <a:ext cx="6806565" cy="1710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pPr algn="l"/>
            <a:r>
              <a:rPr kumimoji="1" lang="en-US" altLang="zh-CN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 </a:t>
            </a:r>
            <a:r>
              <a:rPr kumimoji="1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基于 AST 的 JavaScript/Typescript/HTML </a:t>
            </a:r>
            <a:endParaRPr kumimoji="1" sz="28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  <a:p>
            <a:pPr algn="l"/>
            <a:r>
              <a:rPr kumimoji="1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代码转换工具</a:t>
            </a:r>
            <a:endParaRPr kumimoji="1" sz="28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实现MonoRepo思想的工具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4535805" y="5673725"/>
            <a:ext cx="405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数据来源：https://2021.stateofjs.com/en-US/libraries/monorepo-tools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486410" y="1505585"/>
            <a:ext cx="3539490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如何进行多包管理？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避免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依赖的重复安装？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避免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依赖的版本冲突？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如何实现跨目录代码共享？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如何优雅地控制特定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workspace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Ø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77385" y="1138555"/>
            <a:ext cx="7618730" cy="4400550"/>
            <a:chOff x="7051" y="1793"/>
            <a:chExt cx="11998" cy="6930"/>
          </a:xfrm>
        </p:grpSpPr>
        <p:pic>
          <p:nvPicPr>
            <p:cNvPr id="2" name="图片 1" descr="IMG_256"/>
            <p:cNvPicPr>
              <a:picLocks noChangeAspect="1"/>
            </p:cNvPicPr>
            <p:nvPr/>
          </p:nvPicPr>
          <p:blipFill>
            <a:blip r:embed="rId1"/>
            <a:srcRect l="36568" t="206" r="534" b="4697"/>
            <a:stretch>
              <a:fillRect/>
            </a:stretch>
          </p:blipFill>
          <p:spPr>
            <a:xfrm>
              <a:off x="7051" y="1793"/>
              <a:ext cx="11999" cy="6931"/>
            </a:xfrm>
            <a:prstGeom prst="rect">
              <a:avLst/>
            </a:prstGeom>
            <a:noFill/>
            <a:ln w="19050"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softEdge rad="63500"/>
            </a:effectLst>
          </p:spPr>
        </p:pic>
        <p:sp>
          <p:nvSpPr>
            <p:cNvPr id="7" name="爆炸形 1 6"/>
            <p:cNvSpPr/>
            <p:nvPr/>
          </p:nvSpPr>
          <p:spPr>
            <a:xfrm>
              <a:off x="17055" y="3134"/>
              <a:ext cx="1027" cy="936"/>
            </a:xfrm>
            <a:prstGeom prst="irregularSeal1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pnpm</a:t>
            </a:r>
            <a:r>
              <a:rPr lang="zh-CN" altLang="en-US"/>
              <a:t>的目录</a:t>
            </a:r>
            <a:r>
              <a:rPr lang="zh-CN" altLang="en-US"/>
              <a:t>结构</a:t>
            </a:r>
            <a:endParaRPr lang="zh-CN" altLang="en-US"/>
          </a:p>
        </p:txBody>
      </p:sp>
      <p:pic>
        <p:nvPicPr>
          <p:cNvPr id="2" name="图片 1" descr="carbon"/>
          <p:cNvPicPr>
            <a:picLocks noChangeAspect="1"/>
          </p:cNvPicPr>
          <p:nvPr/>
        </p:nvPicPr>
        <p:blipFill>
          <a:blip r:embed="rId1"/>
          <a:srcRect r="39732"/>
          <a:stretch>
            <a:fillRect/>
          </a:stretch>
        </p:blipFill>
        <p:spPr>
          <a:xfrm>
            <a:off x="622300" y="1090930"/>
            <a:ext cx="3410585" cy="344614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387465" y="-11430"/>
            <a:ext cx="5803900" cy="6859270"/>
            <a:chOff x="10059" y="-18"/>
            <a:chExt cx="9140" cy="10802"/>
          </a:xfrm>
        </p:grpSpPr>
        <p:pic>
          <p:nvPicPr>
            <p:cNvPr id="6" name="图片 5" descr="carbon"/>
            <p:cNvPicPr>
              <a:picLocks noChangeAspect="1"/>
            </p:cNvPicPr>
            <p:nvPr/>
          </p:nvPicPr>
          <p:blipFill>
            <a:blip r:embed="rId2"/>
            <a:srcRect t="1815" b="3769"/>
            <a:stretch>
              <a:fillRect/>
            </a:stretch>
          </p:blipFill>
          <p:spPr>
            <a:xfrm>
              <a:off x="10059" y="-18"/>
              <a:ext cx="9141" cy="10802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4050" y="9882"/>
              <a:ext cx="4864" cy="62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zh-CN" altLang="en-US" sz="1000">
                  <a:solidFill>
                    <a:schemeClr val="bg1"/>
                  </a:solidFill>
                </a:rPr>
                <a:t>.npmrc</a:t>
              </a:r>
              <a:r>
                <a:rPr lang="en-US" altLang="zh-CN" sz="1000">
                  <a:solidFill>
                    <a:schemeClr val="bg1"/>
                  </a:solidFill>
                </a:rPr>
                <a:t> </a:t>
              </a:r>
              <a:r>
                <a:rPr lang="zh-CN" altLang="en-US" sz="1000">
                  <a:solidFill>
                    <a:schemeClr val="bg1"/>
                  </a:solidFill>
                </a:rPr>
                <a:t>配置详见：https://pnpm.io/zh/npmrc</a:t>
              </a:r>
              <a:endParaRPr lang="zh-CN" altLang="en-US" sz="1000">
                <a:solidFill>
                  <a:schemeClr val="bg1"/>
                </a:solidFill>
              </a:endParaRPr>
            </a:p>
            <a:p>
              <a:pPr algn="l"/>
              <a:r>
                <a:rPr lang="zh-CN" altLang="en-US" sz="1000">
                  <a:solidFill>
                    <a:schemeClr val="bg1"/>
                  </a:solidFill>
                </a:rPr>
                <a:t>.pnpmfile.cjs</a:t>
              </a:r>
              <a:r>
                <a:rPr lang="en-US" altLang="zh-CN" sz="1000">
                  <a:solidFill>
                    <a:schemeClr val="bg1"/>
                  </a:solidFill>
                </a:rPr>
                <a:t> </a:t>
              </a:r>
              <a:r>
                <a:rPr lang="zh-CN" altLang="en-US" sz="1000">
                  <a:solidFill>
                    <a:schemeClr val="bg1"/>
                  </a:solidFill>
                  <a:sym typeface="+mn-ea"/>
                </a:rPr>
                <a:t>配置详见：https://pnpm.io/zh/pnpmfile</a:t>
              </a:r>
              <a:endParaRPr lang="zh-CN" altLang="en-US" sz="1000">
                <a:solidFill>
                  <a:schemeClr val="bg1"/>
                </a:solidFill>
                <a:sym typeface="+mn-ea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" y="4694555"/>
            <a:ext cx="3958590" cy="93472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07535" y="4862195"/>
            <a:ext cx="1878965" cy="598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/>
              <a:t>Glob 语法</a:t>
            </a:r>
            <a:endParaRPr lang="zh-CN" altLang="en-US" sz="1200" b="1"/>
          </a:p>
          <a:p>
            <a:pPr>
              <a:lnSpc>
                <a:spcPct val="150000"/>
              </a:lnSpc>
            </a:pPr>
            <a:r>
              <a:rPr lang="zh-CN" altLang="en-US" sz="1000"/>
              <a:t>匹配符合指定模式的文件集合</a:t>
            </a:r>
            <a:endParaRPr lang="zh-CN" altLang="en-US" sz="10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1753870" y="4421505"/>
            <a:ext cx="1351280" cy="678815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92810" y="5629275"/>
            <a:ext cx="28708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/>
              <a:t>目的：关联各子项目，允许其相互引用</a:t>
            </a:r>
            <a:endParaRPr lang="zh-CN" altLang="en-US" sz="1200" b="1"/>
          </a:p>
        </p:txBody>
      </p:sp>
      <p:grpSp>
        <p:nvGrpSpPr>
          <p:cNvPr id="26" name="组合 25"/>
          <p:cNvGrpSpPr/>
          <p:nvPr/>
        </p:nvGrpSpPr>
        <p:grpSpPr>
          <a:xfrm>
            <a:off x="4674235" y="2377440"/>
            <a:ext cx="1071880" cy="631190"/>
            <a:chOff x="7361" y="3744"/>
            <a:chExt cx="1688" cy="994"/>
          </a:xfrm>
        </p:grpSpPr>
        <p:sp>
          <p:nvSpPr>
            <p:cNvPr id="8" name="右箭头 7"/>
            <p:cNvSpPr/>
            <p:nvPr/>
          </p:nvSpPr>
          <p:spPr>
            <a:xfrm>
              <a:off x="7361" y="3744"/>
              <a:ext cx="1689" cy="99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471" y="395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扩展</a:t>
              </a:r>
              <a:endParaRPr lang="zh-CN" altLang="en-US"/>
            </a:p>
          </p:txBody>
        </p:sp>
      </p:grpSp>
      <p:sp>
        <p:nvSpPr>
          <p:cNvPr id="115" name="文本框 114"/>
          <p:cNvSpPr txBox="1"/>
          <p:nvPr/>
        </p:nvSpPr>
        <p:spPr>
          <a:xfrm>
            <a:off x="7858760" y="2991485"/>
            <a:ext cx="4293870" cy="24511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1000" b="0">
                <a:solidFill>
                  <a:schemeClr val="bg1"/>
                </a:solidFill>
              </a:rPr>
              <a:t>package</a:t>
            </a:r>
            <a:r>
              <a:rPr lang="en-US" altLang="zh-CN" sz="1000" b="0">
                <a:solidFill>
                  <a:schemeClr val="bg1"/>
                </a:solidFill>
              </a:rPr>
              <a:t> </a:t>
            </a:r>
            <a:r>
              <a:rPr lang="zh-CN" altLang="en-US" sz="1000" b="0">
                <a:solidFill>
                  <a:schemeClr val="bg1"/>
                </a:solidFill>
              </a:rPr>
              <a:t>命名规范：@&lt;项目名&gt;/&lt;子项目名&gt; 或 &lt;项目名&gt;-&lt;子项目名&gt;</a:t>
            </a:r>
            <a:endParaRPr lang="zh-CN" altLang="en-US" sz="1000" b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700" y="3379470"/>
            <a:ext cx="2618740" cy="1654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pnpm</a:t>
            </a:r>
            <a:r>
              <a:rPr lang="zh-CN" altLang="en-US"/>
              <a:t>的</a:t>
            </a:r>
            <a:r>
              <a:rPr lang="zh-CN" altLang="en-US"/>
              <a:t>优势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29435" y="1793240"/>
          <a:ext cx="8533130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315"/>
                <a:gridCol w="5885815"/>
              </a:tblGrid>
              <a:tr h="5397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优势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解读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快速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pnpm 是同类工具速度的将近 2 倍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高效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node_modules 中的所有文件均链接自单一存储位置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1044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权限严格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pnpm 创建的 node_modules 默认并非扁平结构，因此代码无法对任意软件包进行访问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支持单体仓库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pnpm 内置了对单个源码仓库中包含多个软件包的支持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29435" y="5633085"/>
            <a:ext cx="20389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内容来源：https://www.pnpm.cn/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334010" y="1254760"/>
            <a:ext cx="3341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600" b="1"/>
              <a:t>performant npm - 高性能的npm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快速</a:t>
            </a:r>
            <a:r>
              <a:rPr lang="en-US" altLang="zh-CN"/>
              <a:t>(</a:t>
            </a:r>
            <a:r>
              <a:rPr lang="zh-CN" altLang="en-US"/>
              <a:t>安装依赖的速度快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67055" y="5393055"/>
            <a:ext cx="49917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/>
              <a:t>Yarn PnP</a:t>
            </a:r>
            <a:r>
              <a:rPr lang="zh-CN" altLang="en-US" sz="1000"/>
              <a:t>：Yarn 的 Plug'n'Play 特性</a:t>
            </a:r>
            <a:r>
              <a:rPr lang="en-US" altLang="zh-CN" sz="1000"/>
              <a:t> (即插即用</a:t>
            </a:r>
            <a:r>
              <a:rPr lang="zh-CN" altLang="en-US" sz="1000"/>
              <a:t>，为依赖创建sourcemap，节省读写开销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4" name="文本框 3"/>
          <p:cNvSpPr txBox="1"/>
          <p:nvPr/>
        </p:nvSpPr>
        <p:spPr>
          <a:xfrm>
            <a:off x="567055" y="5720715"/>
            <a:ext cx="26993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数据</a:t>
            </a:r>
            <a:r>
              <a:rPr lang="zh-CN" altLang="en-US" sz="1000"/>
              <a:t>来源：https://www.pnpm.cn/benchmarks</a:t>
            </a:r>
            <a:endParaRPr lang="zh-CN" altLang="en-US" sz="1000"/>
          </a:p>
        </p:txBody>
      </p:sp>
      <p:pic>
        <p:nvPicPr>
          <p:cNvPr id="7" name="图片 6" descr="$V_JJ%9$C(I]75AF{BRWM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6220" y="150495"/>
            <a:ext cx="5125720" cy="576770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74980" y="1161415"/>
            <a:ext cx="5368925" cy="4152900"/>
            <a:chOff x="748" y="1829"/>
            <a:chExt cx="8455" cy="6540"/>
          </a:xfrm>
        </p:grpSpPr>
        <p:grpSp>
          <p:nvGrpSpPr>
            <p:cNvPr id="11" name="组合 10"/>
            <p:cNvGrpSpPr/>
            <p:nvPr/>
          </p:nvGrpSpPr>
          <p:grpSpPr>
            <a:xfrm>
              <a:off x="749" y="1829"/>
              <a:ext cx="8454" cy="6540"/>
              <a:chOff x="749" y="1829"/>
              <a:chExt cx="8454" cy="654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749" y="1829"/>
                <a:ext cx="8454" cy="6540"/>
                <a:chOff x="749" y="1829"/>
                <a:chExt cx="8454" cy="6540"/>
              </a:xfrm>
            </p:grpSpPr>
            <p:pic>
              <p:nvPicPr>
                <p:cNvPr id="101" name="图片 100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93" y="1878"/>
                  <a:ext cx="8165" cy="64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" name="矩形 5"/>
                <p:cNvSpPr/>
                <p:nvPr/>
              </p:nvSpPr>
              <p:spPr>
                <a:xfrm>
                  <a:off x="6232" y="1829"/>
                  <a:ext cx="890" cy="6540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749" y="2527"/>
                  <a:ext cx="8454" cy="776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749" y="3784"/>
                <a:ext cx="8454" cy="77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748" y="5041"/>
              <a:ext cx="8454" cy="77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高效</a:t>
            </a:r>
            <a:r>
              <a:rPr lang="en-US" altLang="zh-CN">
                <a:sym typeface="+mn-ea"/>
              </a:rPr>
              <a:t>(磁盘空间</a:t>
            </a:r>
            <a:r>
              <a:rPr lang="zh-CN" altLang="en-US">
                <a:sym typeface="+mn-ea"/>
              </a:rPr>
              <a:t>利用率高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pic>
        <p:nvPicPr>
          <p:cNvPr id="13" name="图片 12" descr="8AV4[24`K31DNO]~K[Z%H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086485"/>
            <a:ext cx="5702935" cy="36893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8600" y="4930140"/>
            <a:ext cx="35858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b="1"/>
              <a:t>示例：安装</a:t>
            </a:r>
            <a:r>
              <a:rPr lang="en-US" altLang="zh-CN" sz="1200" b="1"/>
              <a:t>A</a:t>
            </a:r>
            <a:r>
              <a:rPr lang="zh-CN" altLang="en-US" sz="1200" b="1"/>
              <a:t>，且</a:t>
            </a:r>
            <a:r>
              <a:rPr lang="en-US" altLang="zh-CN" sz="1200" b="1"/>
              <a:t>A</a:t>
            </a:r>
            <a:r>
              <a:rPr lang="zh-CN" altLang="en-US" sz="1200" b="1"/>
              <a:t>依赖</a:t>
            </a:r>
            <a:r>
              <a:rPr lang="en-US" altLang="zh-CN" sz="1200" b="1"/>
              <a:t>B</a:t>
            </a:r>
            <a:endParaRPr lang="zh-CN" altLang="en-US" sz="1200" b="1"/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/>
              <a:t>通过</a:t>
            </a:r>
            <a:r>
              <a:rPr lang="en-US" altLang="zh-CN" sz="1200"/>
              <a:t> </a:t>
            </a:r>
            <a:r>
              <a:rPr lang="zh-CN" altLang="en-US" sz="1200" b="1"/>
              <a:t>硬链接</a:t>
            </a:r>
            <a:r>
              <a:rPr lang="en-US" altLang="zh-CN" sz="1200" b="1"/>
              <a:t> (hardlink) </a:t>
            </a:r>
            <a:r>
              <a:rPr lang="zh-CN" altLang="en-US" sz="1200"/>
              <a:t>寻找到全局安装的依赖包</a:t>
            </a:r>
            <a:endParaRPr lang="en-US" altLang="zh-CN" sz="1200"/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/>
              <a:t>通过</a:t>
            </a:r>
            <a:r>
              <a:rPr lang="en-US" altLang="zh-CN" sz="1200"/>
              <a:t> </a:t>
            </a:r>
            <a:r>
              <a:rPr lang="zh-CN" altLang="en-US" sz="1200" b="1"/>
              <a:t>软链接</a:t>
            </a:r>
            <a:r>
              <a:rPr lang="en-US" altLang="zh-CN" sz="1200" b="1"/>
              <a:t> (s</a:t>
            </a:r>
            <a:r>
              <a:rPr lang="en-US" altLang="zh-CN" sz="1200" b="1"/>
              <a:t>oftlink/symlink) </a:t>
            </a:r>
            <a:r>
              <a:rPr lang="zh-CN" altLang="en-US" sz="1200"/>
              <a:t>进行</a:t>
            </a:r>
            <a:r>
              <a:rPr lang="zh-CN" altLang="en-US" sz="1200">
                <a:sym typeface="+mn-ea"/>
              </a:rPr>
              <a:t>依赖解析</a:t>
            </a:r>
            <a:endParaRPr lang="en-US" altLang="zh-CN" sz="1200"/>
          </a:p>
        </p:txBody>
      </p:sp>
      <p:grpSp>
        <p:nvGrpSpPr>
          <p:cNvPr id="17" name="组合 16"/>
          <p:cNvGrpSpPr/>
          <p:nvPr/>
        </p:nvGrpSpPr>
        <p:grpSpPr>
          <a:xfrm>
            <a:off x="3970020" y="4562475"/>
            <a:ext cx="2773045" cy="1454785"/>
            <a:chOff x="5951" y="7252"/>
            <a:chExt cx="4186" cy="217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rcRect b="5055"/>
            <a:stretch>
              <a:fillRect/>
            </a:stretch>
          </p:blipFill>
          <p:spPr>
            <a:xfrm>
              <a:off x="5951" y="7451"/>
              <a:ext cx="4186" cy="1972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7500" y="7252"/>
              <a:ext cx="1088" cy="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/>
                <a:t>索引节点</a:t>
              </a:r>
              <a:endParaRPr lang="zh-CN" altLang="en-US" sz="10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43650" y="300990"/>
            <a:ext cx="5753735" cy="4857750"/>
            <a:chOff x="9975" y="707"/>
            <a:chExt cx="8926" cy="7454"/>
          </a:xfrm>
        </p:grpSpPr>
        <p:pic>
          <p:nvPicPr>
            <p:cNvPr id="18" name="图片 17" descr="TSZ)ZSM8F(BZUK{Q(X]F1QB"/>
            <p:cNvPicPr>
              <a:picLocks noChangeAspect="1"/>
            </p:cNvPicPr>
            <p:nvPr/>
          </p:nvPicPr>
          <p:blipFill>
            <a:blip r:embed="rId3"/>
            <a:srcRect t="208" r="38392"/>
            <a:stretch>
              <a:fillRect/>
            </a:stretch>
          </p:blipFill>
          <p:spPr>
            <a:xfrm>
              <a:off x="9975" y="707"/>
              <a:ext cx="8926" cy="74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050" y="2775"/>
              <a:ext cx="7384" cy="41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 rot="13920000">
              <a:off x="14742" y="3487"/>
              <a:ext cx="892" cy="64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" name="图片 9" descr="_11C{`{AV54I%_IS19E6QDO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57" y="4426"/>
              <a:ext cx="1911" cy="8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权限严格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仅</a:t>
            </a:r>
            <a:r>
              <a:rPr lang="en-US" altLang="zh-CN">
                <a:sym typeface="+mn-ea"/>
              </a:rPr>
              <a:t>能访问指定依赖项)</a:t>
            </a:r>
            <a:endParaRPr lang="en-US" altLang="zh-CN">
              <a:sym typeface="+mn-ea"/>
            </a:endParaRPr>
          </a:p>
        </p:txBody>
      </p:sp>
      <p:sp>
        <p:nvSpPr>
          <p:cNvPr id="2" name="圆角右箭头 1"/>
          <p:cNvSpPr/>
          <p:nvPr/>
        </p:nvSpPr>
        <p:spPr>
          <a:xfrm>
            <a:off x="4144010" y="2257425"/>
            <a:ext cx="1379855" cy="75374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93140" y="1412240"/>
            <a:ext cx="2769235" cy="3445510"/>
            <a:chOff x="526" y="2224"/>
            <a:chExt cx="4361" cy="5426"/>
          </a:xfrm>
        </p:grpSpPr>
        <p:pic>
          <p:nvPicPr>
            <p:cNvPr id="105" name="图片 10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526" y="2224"/>
              <a:ext cx="4361" cy="5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737" y="6572"/>
              <a:ext cx="1408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400" b="1"/>
                <a:t>嵌套结构</a:t>
              </a:r>
              <a:endParaRPr lang="zh-CN" altLang="en-US" sz="1400" b="1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00775" y="1153160"/>
            <a:ext cx="4655185" cy="1572260"/>
            <a:chOff x="7891" y="1831"/>
            <a:chExt cx="7331" cy="2476"/>
          </a:xfrm>
        </p:grpSpPr>
        <p:pic>
          <p:nvPicPr>
            <p:cNvPr id="104" name="图片 10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91" y="2042"/>
              <a:ext cx="7331" cy="226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3"/>
            <p:cNvSpPr txBox="1"/>
            <p:nvPr/>
          </p:nvSpPr>
          <p:spPr>
            <a:xfrm>
              <a:off x="13240" y="1831"/>
              <a:ext cx="1688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400" b="1"/>
                <a:t>扁平化结构</a:t>
              </a:r>
              <a:endParaRPr lang="zh-CN" altLang="en-US" sz="1400" b="1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77610" y="3106420"/>
            <a:ext cx="44297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b="1"/>
              <a:t>Phantom </a:t>
            </a:r>
            <a:r>
              <a:rPr lang="en-US" altLang="zh-CN" sz="1200" b="1"/>
              <a:t>D</a:t>
            </a:r>
            <a:r>
              <a:rPr lang="zh-CN" altLang="en-US" sz="1200" b="1"/>
              <a:t>ependencies</a:t>
            </a:r>
            <a:r>
              <a:rPr lang="en-US" altLang="zh-CN" sz="1200" b="1"/>
              <a:t> (幽灵依赖/幻影依赖)</a:t>
            </a:r>
            <a:r>
              <a:rPr lang="zh-CN" altLang="en-US" sz="1200" b="1"/>
              <a:t>：</a:t>
            </a:r>
            <a:endParaRPr lang="zh-CN" altLang="en-US" sz="1200" b="1"/>
          </a:p>
          <a:p>
            <a:pPr algn="l">
              <a:lnSpc>
                <a:spcPct val="150000"/>
              </a:lnSpc>
            </a:pPr>
            <a:r>
              <a:rPr lang="zh-CN" altLang="en-US" sz="1200"/>
              <a:t>因扁平化处理，所有依赖包被提升至</a:t>
            </a:r>
            <a:r>
              <a:rPr lang="en-US" altLang="zh-CN" sz="1200"/>
              <a:t> </a:t>
            </a:r>
            <a:r>
              <a:rPr lang="zh-CN" altLang="en-US" sz="1200"/>
              <a:t>node_modules</a:t>
            </a:r>
            <a:r>
              <a:rPr lang="en-US" altLang="zh-CN" sz="1200"/>
              <a:t> </a:t>
            </a:r>
            <a:r>
              <a:rPr lang="zh-CN" altLang="en-US" sz="1200"/>
              <a:t>一级目录</a:t>
            </a:r>
            <a:r>
              <a:rPr lang="zh-CN" altLang="en-US" sz="1200"/>
              <a:t>内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用户可以引用到package.json中未</a:t>
            </a:r>
            <a:r>
              <a:rPr lang="zh-CN" altLang="en-US" sz="1200"/>
              <a:t>声明的</a:t>
            </a:r>
            <a:r>
              <a:rPr lang="zh-CN" altLang="en-US" sz="1200"/>
              <a:t>依赖</a:t>
            </a:r>
            <a:endParaRPr lang="zh-CN" altLang="en-US" sz="1200"/>
          </a:p>
        </p:txBody>
      </p:sp>
      <p:sp>
        <p:nvSpPr>
          <p:cNvPr id="8" name="下箭头 7"/>
          <p:cNvSpPr/>
          <p:nvPr/>
        </p:nvSpPr>
        <p:spPr>
          <a:xfrm>
            <a:off x="8297545" y="4339590"/>
            <a:ext cx="325120" cy="54673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20610" y="5181600"/>
            <a:ext cx="2215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200" b="1"/>
              <a:t>pnpm</a:t>
            </a:r>
            <a:r>
              <a:rPr lang="zh-CN" altLang="en-US" sz="1200" b="1"/>
              <a:t>：非扁平化</a:t>
            </a:r>
            <a:r>
              <a:rPr lang="en-US" altLang="zh-CN" sz="1200" b="1"/>
              <a:t> + </a:t>
            </a:r>
            <a:r>
              <a:rPr lang="zh-CN" altLang="en-US" sz="1200" b="1"/>
              <a:t>软</a:t>
            </a:r>
            <a:r>
              <a:rPr lang="en-US" altLang="zh-CN" sz="1200" b="1"/>
              <a:t>/</a:t>
            </a:r>
            <a:r>
              <a:rPr lang="zh-CN" altLang="en-US" sz="1200" b="1"/>
              <a:t>硬链接</a:t>
            </a:r>
            <a:endParaRPr lang="zh-CN" altLang="en-US" sz="1200" b="1"/>
          </a:p>
        </p:txBody>
      </p:sp>
      <p:sp>
        <p:nvSpPr>
          <p:cNvPr id="10" name="文本框 9"/>
          <p:cNvSpPr txBox="1"/>
          <p:nvPr/>
        </p:nvSpPr>
        <p:spPr>
          <a:xfrm>
            <a:off x="993140" y="4996815"/>
            <a:ext cx="314833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000"/>
              <a:t>依赖层级太深，</a:t>
            </a:r>
            <a:r>
              <a:rPr lang="zh-CN" sz="1000"/>
              <a:t>致使</a:t>
            </a:r>
            <a:r>
              <a:rPr sz="1000"/>
              <a:t>文件路径过长</a:t>
            </a:r>
            <a:r>
              <a:rPr lang="zh-CN" sz="1000"/>
              <a:t>，超出系统限制</a:t>
            </a:r>
            <a:endParaRPr sz="1000"/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/>
              <a:t>依赖包重复安装，磁盘空间</a:t>
            </a:r>
            <a:r>
              <a:rPr lang="zh-CN" altLang="en-US" sz="1000">
                <a:sym typeface="+mn-ea"/>
              </a:rPr>
              <a:t>占用过多</a:t>
            </a:r>
            <a:endParaRPr lang="zh-CN" altLang="en-US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支持单体仓库</a:t>
            </a:r>
            <a:r>
              <a:rPr lang="en-US" altLang="zh-CN">
                <a:sym typeface="+mn-ea"/>
              </a:rPr>
              <a:t>(CLI</a:t>
            </a:r>
            <a:r>
              <a:rPr lang="zh-CN" altLang="en-US">
                <a:sym typeface="+mn-ea"/>
              </a:rPr>
              <a:t>选择器语法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10845" y="1212850"/>
          <a:ext cx="5040000" cy="280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/>
                <a:gridCol w="2520000"/>
              </a:tblGrid>
              <a:tr h="396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npm</a:t>
                      </a:r>
                      <a:r>
                        <a:rPr lang="zh-CN" altLang="en-US" sz="1400"/>
                        <a:t>命令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等效的</a:t>
                      </a:r>
                      <a:r>
                        <a:rPr lang="en-US" altLang="zh-CN" sz="1400"/>
                        <a:t>pnpm</a:t>
                      </a:r>
                      <a:r>
                        <a:rPr lang="zh-CN" altLang="en-US" sz="1400"/>
                        <a:t>命令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npm install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pnpm install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npm i</a:t>
                      </a:r>
                      <a:r>
                        <a:rPr lang="en-US" altLang="zh-CN" sz="1400"/>
                        <a:t>nstall</a:t>
                      </a:r>
                      <a:r>
                        <a:rPr lang="zh-CN" altLang="en-US" sz="1400"/>
                        <a:t> &lt;pkg&gt;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pnpm add &lt;pkg&gt;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npm </a:t>
                      </a:r>
                      <a:r>
                        <a:rPr lang="en-US" altLang="zh-CN" sz="1400">
                          <a:sym typeface="+mn-ea"/>
                        </a:rPr>
                        <a:t>un</a:t>
                      </a:r>
                      <a:r>
                        <a:rPr lang="zh-CN" altLang="en-US" sz="1400">
                          <a:sym typeface="+mn-ea"/>
                        </a:rPr>
                        <a:t>i</a:t>
                      </a:r>
                      <a:r>
                        <a:rPr lang="en-US" altLang="zh-CN" sz="1400">
                          <a:sym typeface="+mn-ea"/>
                        </a:rPr>
                        <a:t>nstall</a:t>
                      </a:r>
                      <a:r>
                        <a:rPr lang="zh-CN" altLang="en-US" sz="1400">
                          <a:sym typeface="+mn-ea"/>
                        </a:rPr>
                        <a:t> &lt;pkg&gt;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pnpm remove</a:t>
                      </a:r>
                      <a:r>
                        <a:rPr lang="zh-CN" altLang="en-US" sz="1400">
                          <a:sym typeface="+mn-ea"/>
                        </a:rPr>
                        <a:t> &lt;pkg&gt;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npm update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pnpm update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npm run &lt;cmd&gt;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pnpm</a:t>
                      </a:r>
                      <a:r>
                        <a:rPr lang="en-US" altLang="zh-CN" sz="1400"/>
                        <a:t> (run)</a:t>
                      </a:r>
                      <a:r>
                        <a:rPr lang="zh-CN" altLang="en-US" sz="1400"/>
                        <a:t> &lt;cmd&gt;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485" y="5800090"/>
            <a:ext cx="26498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更多</a:t>
            </a:r>
            <a:r>
              <a:rPr lang="zh-CN" altLang="en-US" sz="1000"/>
              <a:t>命令参考：https://pnpm.io/zh/pnpm-cli</a:t>
            </a:r>
            <a:endParaRPr lang="zh-CN" altLang="en-US" sz="1000"/>
          </a:p>
        </p:txBody>
      </p:sp>
      <p:cxnSp>
        <p:nvCxnSpPr>
          <p:cNvPr id="7" name="曲线连接符 6"/>
          <p:cNvCxnSpPr/>
          <p:nvPr/>
        </p:nvCxnSpPr>
        <p:spPr>
          <a:xfrm flipV="1">
            <a:off x="4672965" y="1367155"/>
            <a:ext cx="1714500" cy="863600"/>
          </a:xfrm>
          <a:prstGeom prst="curved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55~Q1MI{LQ17(CSXB1G9]1J"/>
          <p:cNvPicPr>
            <a:picLocks noChangeAspect="1"/>
          </p:cNvPicPr>
          <p:nvPr/>
        </p:nvPicPr>
        <p:blipFill>
          <a:blip r:embed="rId2"/>
          <a:srcRect t="1830"/>
          <a:stretch>
            <a:fillRect/>
          </a:stretch>
        </p:blipFill>
        <p:spPr>
          <a:xfrm>
            <a:off x="6504940" y="827405"/>
            <a:ext cx="5163820" cy="10217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10400" y="2113280"/>
            <a:ext cx="4295775" cy="3553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/>
              <a:t>安装在</a:t>
            </a:r>
            <a:r>
              <a:rPr lang="zh-CN" altLang="en-US" sz="1400" b="1"/>
              <a:t>根目录</a:t>
            </a:r>
            <a:r>
              <a:rPr lang="zh-CN" altLang="en-US" sz="1400"/>
              <a:t>下：</a:t>
            </a:r>
            <a:endParaRPr lang="zh-CN" altLang="en-US" sz="1400"/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400"/>
              <a:t> </a:t>
            </a:r>
            <a:r>
              <a:rPr lang="en-US" altLang="zh-CN" sz="1400"/>
              <a:t>    pnpm add &lt;pkg&gt; -w</a:t>
            </a:r>
            <a:r>
              <a:rPr lang="en-US" altLang="zh-CN" sz="1400">
                <a:sym typeface="+mn-ea"/>
              </a:rPr>
              <a:t>     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sym typeface="+mn-ea"/>
              </a:rPr>
              <a:t>(--workspace-root)</a:t>
            </a:r>
            <a:endParaRPr lang="en-US" altLang="zh-CN" sz="1400"/>
          </a:p>
          <a:p>
            <a:pPr indent="0" algn="l">
              <a:lnSpc>
                <a:spcPct val="150000"/>
              </a:lnSpc>
              <a:buNone/>
            </a:pPr>
            <a:endParaRPr lang="en-US" altLang="zh-CN" sz="1400"/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>
                <a:sym typeface="+mn-ea"/>
              </a:rPr>
              <a:t>安装在</a:t>
            </a:r>
            <a:r>
              <a:rPr lang="zh-CN" altLang="en-US" sz="1400" b="1">
                <a:sym typeface="+mn-ea"/>
              </a:rPr>
              <a:t>全部子目录</a:t>
            </a:r>
            <a:r>
              <a:rPr lang="zh-CN" altLang="en-US" sz="1400">
                <a:sym typeface="+mn-ea"/>
              </a:rPr>
              <a:t>下：</a:t>
            </a:r>
            <a:endParaRPr lang="zh-CN" altLang="en-US" sz="1400"/>
          </a:p>
          <a:p>
            <a:pPr indent="0" algn="l">
              <a:lnSpc>
                <a:spcPct val="150000"/>
              </a:lnSpc>
              <a:buFont typeface="+mj-ea"/>
              <a:buNone/>
            </a:pPr>
            <a:r>
              <a:rPr lang="en-US" altLang="zh-CN" sz="1400">
                <a:sym typeface="+mn-ea"/>
              </a:rPr>
              <a:t>     </a:t>
            </a:r>
            <a:r>
              <a:rPr lang="zh-CN" altLang="en-US" sz="1400">
                <a:sym typeface="+mn-ea"/>
              </a:rPr>
              <a:t>pnpm add </a:t>
            </a:r>
            <a:r>
              <a:rPr lang="en-US" altLang="zh-CN" sz="1400">
                <a:sym typeface="+mn-ea"/>
              </a:rPr>
              <a:t>&lt;pkg&gt;</a:t>
            </a:r>
            <a:r>
              <a:rPr lang="zh-CN" altLang="en-US" sz="1400">
                <a:sym typeface="+mn-ea"/>
              </a:rPr>
              <a:t> -r</a:t>
            </a:r>
            <a:r>
              <a:rPr lang="en-US" altLang="zh-CN" sz="1400">
                <a:sym typeface="+mn-ea"/>
              </a:rPr>
              <a:t>     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sym typeface="+mn-ea"/>
              </a:rPr>
              <a:t>(--recursive)</a:t>
            </a:r>
            <a:endParaRPr lang="en-US" altLang="zh-CN" sz="140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+mj-ea"/>
              <a:buNone/>
            </a:pPr>
            <a:r>
              <a:rPr lang="en-US" altLang="zh-CN" sz="1000">
                <a:sym typeface="+mn-ea"/>
              </a:rPr>
              <a:t>       (</a:t>
            </a:r>
            <a:r>
              <a:rPr lang="zh-CN" altLang="en-US" sz="1000">
                <a:sym typeface="+mn-ea"/>
              </a:rPr>
              <a:t>命令的执行是否涵盖根</a:t>
            </a:r>
            <a:r>
              <a:rPr lang="zh-CN" altLang="en-US" sz="1000">
                <a:sym typeface="+mn-ea"/>
              </a:rPr>
              <a:t>目录：</a:t>
            </a:r>
            <a:r>
              <a:rPr lang="en-US" altLang="zh-CN" sz="1000">
                <a:sym typeface="+mn-ea"/>
              </a:rPr>
              <a:t>https://pnpm.io/zh/cli/recursive)</a:t>
            </a:r>
            <a:endParaRPr lang="en-US" altLang="zh-CN" sz="1000">
              <a:sym typeface="+mn-ea"/>
            </a:endParaRPr>
          </a:p>
          <a:p>
            <a:pPr indent="0" algn="l">
              <a:lnSpc>
                <a:spcPct val="150000"/>
              </a:lnSpc>
              <a:buFont typeface="+mj-ea"/>
              <a:buNone/>
            </a:pPr>
            <a:endParaRPr lang="en-US" altLang="zh-CN" sz="1400"/>
          </a:p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/>
              <a:t>安装在</a:t>
            </a:r>
            <a:r>
              <a:rPr lang="zh-CN" altLang="en-US" sz="1400" b="1"/>
              <a:t>特定子目录</a:t>
            </a:r>
            <a:r>
              <a:rPr lang="zh-CN" altLang="en-US" sz="1400"/>
              <a:t>下：</a:t>
            </a:r>
            <a:endParaRPr lang="zh-CN" altLang="en-US" sz="1400"/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/>
              <a:t>进入</a:t>
            </a:r>
            <a:r>
              <a:rPr lang="zh-CN" altLang="en-US" sz="1400"/>
              <a:t>该子目录，</a:t>
            </a:r>
            <a:r>
              <a:rPr lang="en-US" altLang="zh-CN" sz="1400">
                <a:sym typeface="+mn-ea"/>
              </a:rPr>
              <a:t>pnpm add &lt;pkg&gt;</a:t>
            </a:r>
            <a:endParaRPr lang="en-US" altLang="zh-CN" sz="1400">
              <a:sym typeface="+mn-ea"/>
            </a:endParaRP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>
                <a:sym typeface="+mn-ea"/>
              </a:rPr>
              <a:t>pnpm </a:t>
            </a:r>
            <a:r>
              <a:rPr lang="en-US" altLang="zh-CN" sz="1400">
                <a:sym typeface="+mn-ea"/>
              </a:rPr>
              <a:t>add &lt;pkg&gt;</a:t>
            </a:r>
            <a:r>
              <a:rPr lang="en-US" altLang="zh-CN" sz="1400">
                <a:sym typeface="+mn-ea"/>
              </a:rPr>
              <a:t> -C &lt;path&gt;</a:t>
            </a:r>
            <a:r>
              <a:rPr lang="en-US" altLang="zh-CN" sz="1400">
                <a:sym typeface="+mn-ea"/>
              </a:rPr>
              <a:t>     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sym typeface="+mn-ea"/>
              </a:rPr>
              <a:t>(--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sym typeface="+mn-ea"/>
              </a:rPr>
              <a:t>dir)</a:t>
            </a:r>
            <a:endParaRPr lang="en-US" altLang="zh-CN" sz="1400">
              <a:sym typeface="+mn-ea"/>
            </a:endParaRP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>
                <a:sym typeface="+mn-ea"/>
              </a:rPr>
              <a:t>pnpm add &lt;pkg&gt; --filter &lt;package_name&gt;     </a:t>
            </a: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sym typeface="+mn-ea"/>
              </a:rPr>
              <a:t>(-F)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3"/>
            </p:custDataLst>
          </p:nvPr>
        </p:nvGraphicFramePr>
        <p:xfrm>
          <a:off x="137160" y="3799840"/>
          <a:ext cx="6155690" cy="197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4580890"/>
              </a:tblGrid>
              <a:tr h="39433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其它常见</a:t>
                      </a:r>
                      <a:r>
                        <a:rPr lang="zh-CN" altLang="en-US" sz="1400"/>
                        <a:t>命令</a:t>
                      </a:r>
                      <a:endParaRPr lang="zh-CN" altLang="en-US" sz="1400"/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  <a:tr h="3943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pnpm list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打印已安装的</a:t>
                      </a:r>
                      <a:r>
                        <a:rPr lang="en-US" altLang="zh-CN" sz="1400"/>
                        <a:t> </a:t>
                      </a:r>
                      <a:r>
                        <a:rPr lang="zh-CN" altLang="en-US" sz="1400"/>
                        <a:t>package</a:t>
                      </a:r>
                      <a:r>
                        <a:rPr lang="en-US" altLang="zh-CN" sz="1400"/>
                        <a:t> </a:t>
                      </a:r>
                      <a:r>
                        <a:rPr lang="zh-CN" altLang="en-US" sz="1400"/>
                        <a:t>及其版本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43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1400"/>
                        <a:t>pnpm create</a:t>
                      </a:r>
                      <a:endParaRPr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启动套件创建项目</a:t>
                      </a:r>
                      <a:r>
                        <a:rPr lang="en-US" altLang="zh-CN" sz="1400"/>
                        <a:t> (eg: </a:t>
                      </a:r>
                      <a:r>
                        <a:rPr lang="zh-CN" altLang="en-US" sz="1400"/>
                        <a:t>pnpm create create-vue my-app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3943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pnpm init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创建一个 package.json 文件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3943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1400">
                          <a:sym typeface="+mn-ea"/>
                        </a:rPr>
                        <a:t>pnpm store prune</a:t>
                      </a:r>
                      <a:endParaRPr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从</a:t>
                      </a:r>
                      <a:r>
                        <a:rPr lang="en-US" altLang="zh-CN" sz="1400"/>
                        <a:t> store </a:t>
                      </a:r>
                      <a:r>
                        <a:rPr lang="zh-CN" altLang="en-US" sz="1400"/>
                        <a:t>中删除未引用的包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569595"/>
            <a:ext cx="12192000" cy="4545965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任意多边形: 形状 2"/>
          <p:cNvSpPr/>
          <p:nvPr>
            <p:custDataLst>
              <p:tags r:id="rId2"/>
            </p:custDataLst>
          </p:nvPr>
        </p:nvSpPr>
        <p:spPr>
          <a:xfrm>
            <a:off x="-1" y="5037176"/>
            <a:ext cx="12192001" cy="496598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任意多边形: 形状 3"/>
          <p:cNvSpPr/>
          <p:nvPr>
            <p:custDataLst>
              <p:tags r:id="rId3"/>
            </p:custDataLst>
          </p:nvPr>
        </p:nvSpPr>
        <p:spPr>
          <a:xfrm rot="10800000" flipH="1">
            <a:off x="-1" y="5111794"/>
            <a:ext cx="12192003" cy="359621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  <a:gd name="connsiteX0-89" fmla="*/ 0 w 8762487"/>
              <a:gd name="connsiteY0-90" fmla="*/ 1373570 h 1373569"/>
              <a:gd name="connsiteX1-91" fmla="*/ 770641 w 8762487"/>
              <a:gd name="connsiteY1-92" fmla="*/ 1108053 h 1373569"/>
              <a:gd name="connsiteX2-93" fmla="*/ 2692245 w 8762487"/>
              <a:gd name="connsiteY2-94" fmla="*/ 250126 h 1373569"/>
              <a:gd name="connsiteX3-95" fmla="*/ 5740245 w 8762487"/>
              <a:gd name="connsiteY3-96" fmla="*/ 1164526 h 1373569"/>
              <a:gd name="connsiteX4-97" fmla="*/ 8762487 w 8762487"/>
              <a:gd name="connsiteY4-98" fmla="*/ 0 h 1373569"/>
              <a:gd name="connsiteX0-99" fmla="*/ 0 w 7991846"/>
              <a:gd name="connsiteY0-100" fmla="*/ 1108053 h 1165862"/>
              <a:gd name="connsiteX1-101" fmla="*/ 1921604 w 7991846"/>
              <a:gd name="connsiteY1-102" fmla="*/ 250126 h 1165862"/>
              <a:gd name="connsiteX2-103" fmla="*/ 4969604 w 7991846"/>
              <a:gd name="connsiteY2-104" fmla="*/ 1164526 h 1165862"/>
              <a:gd name="connsiteX3-105" fmla="*/ 7991846 w 7991846"/>
              <a:gd name="connsiteY3-106" fmla="*/ 0 h 1165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91846" h="1165862">
                <a:moveTo>
                  <a:pt x="0" y="1108053"/>
                </a:moveTo>
                <a:cubicBezTo>
                  <a:pt x="448708" y="920812"/>
                  <a:pt x="1093337" y="240714"/>
                  <a:pt x="1921604" y="250126"/>
                </a:cubicBezTo>
                <a:cubicBezTo>
                  <a:pt x="2749871" y="259538"/>
                  <a:pt x="3957897" y="1206214"/>
                  <a:pt x="4969604" y="1164526"/>
                </a:cubicBezTo>
                <a:cubicBezTo>
                  <a:pt x="5981311" y="1122838"/>
                  <a:pt x="6872815" y="696890"/>
                  <a:pt x="7991846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: 形状 4"/>
          <p:cNvSpPr/>
          <p:nvPr>
            <p:custDataLst>
              <p:tags r:id="rId4"/>
            </p:custDataLst>
          </p:nvPr>
        </p:nvSpPr>
        <p:spPr>
          <a:xfrm flipH="1">
            <a:off x="0" y="303479"/>
            <a:ext cx="12192001" cy="539325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任意多边形: 形状 5"/>
          <p:cNvSpPr/>
          <p:nvPr>
            <p:custDataLst>
              <p:tags r:id="rId5"/>
            </p:custDataLst>
          </p:nvPr>
        </p:nvSpPr>
        <p:spPr>
          <a:xfrm rot="10800000" flipH="1">
            <a:off x="-1" y="369831"/>
            <a:ext cx="12192001" cy="460144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66020" y="5117002"/>
            <a:ext cx="196354" cy="196354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3692329" y="4894818"/>
            <a:ext cx="371672" cy="371672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8489335" y="5249723"/>
            <a:ext cx="371672" cy="371672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375313" y="4999839"/>
            <a:ext cx="207087" cy="207087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4504182" y="4650477"/>
            <a:ext cx="654160" cy="654160"/>
          </a:xfrm>
          <a:prstGeom prst="ellipse">
            <a:avLst/>
          </a:pr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1790700" y="2573655"/>
            <a:ext cx="8610600" cy="98488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5200" b="1" spc="3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</a:t>
            </a:r>
            <a:r>
              <a:rPr lang="zh-CN" altLang="en-US" sz="5200" b="1" spc="3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示例</a:t>
            </a:r>
            <a:endParaRPr lang="zh-CN" altLang="en-US" sz="5200" b="1" spc="36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一个理论上可以跑通的</a:t>
            </a:r>
            <a:r>
              <a:rPr lang="zh-CN" altLang="en-US"/>
              <a:t>项目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724660" y="2211070"/>
            <a:ext cx="8742680" cy="2611755"/>
            <a:chOff x="2716" y="3482"/>
            <a:chExt cx="13768" cy="4113"/>
          </a:xfrm>
        </p:grpSpPr>
        <p:grpSp>
          <p:nvGrpSpPr>
            <p:cNvPr id="19" name="组合 18"/>
            <p:cNvGrpSpPr/>
            <p:nvPr/>
          </p:nvGrpSpPr>
          <p:grpSpPr>
            <a:xfrm>
              <a:off x="2716" y="3482"/>
              <a:ext cx="13768" cy="2787"/>
              <a:chOff x="2716" y="4007"/>
              <a:chExt cx="13768" cy="2787"/>
            </a:xfrm>
          </p:grpSpPr>
          <p:grpSp>
            <p:nvGrpSpPr>
              <p:cNvPr id="7" name="组合 6"/>
              <p:cNvGrpSpPr/>
              <p:nvPr/>
            </p:nvGrpSpPr>
            <p:grpSpPr>
              <a:xfrm rot="0">
                <a:off x="2716" y="4008"/>
                <a:ext cx="3616" cy="2787"/>
                <a:chOff x="1077" y="1744"/>
                <a:chExt cx="3616" cy="2787"/>
              </a:xfrm>
            </p:grpSpPr>
            <p:sp>
              <p:nvSpPr>
                <p:cNvPr id="55" name="Freeform 7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1382" y="1744"/>
                  <a:ext cx="3006" cy="2787"/>
                </a:xfrm>
                <a:custGeom>
                  <a:avLst/>
                  <a:gdLst>
                    <a:gd name="connsiteX0" fmla="*/ 908052 w 1816101"/>
                    <a:gd name="connsiteY0" fmla="*/ 1 h 1975882"/>
                    <a:gd name="connsiteX1" fmla="*/ 1816101 w 1816101"/>
                    <a:gd name="connsiteY1" fmla="*/ 908050 h 1975882"/>
                    <a:gd name="connsiteX2" fmla="*/ 1261505 w 1816101"/>
                    <a:gd name="connsiteY2" fmla="*/ 1744741 h 1975882"/>
                    <a:gd name="connsiteX3" fmla="*/ 1228011 w 1816101"/>
                    <a:gd name="connsiteY3" fmla="*/ 1756999 h 1975882"/>
                    <a:gd name="connsiteX4" fmla="*/ 908051 w 1816101"/>
                    <a:gd name="connsiteY4" fmla="*/ 1975882 h 1975882"/>
                    <a:gd name="connsiteX5" fmla="*/ 588090 w 1816101"/>
                    <a:gd name="connsiteY5" fmla="*/ 1757001 h 1975882"/>
                    <a:gd name="connsiteX6" fmla="*/ 554598 w 1816101"/>
                    <a:gd name="connsiteY6" fmla="*/ 1744741 h 1975882"/>
                    <a:gd name="connsiteX7" fmla="*/ 0 w 1816101"/>
                    <a:gd name="connsiteY7" fmla="*/ 908050 h 1975882"/>
                    <a:gd name="connsiteX8" fmla="*/ 908052 w 1816101"/>
                    <a:gd name="connsiteY8" fmla="*/ 1 h 1975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6101" h="1975882">
                      <a:moveTo>
                        <a:pt x="908052" y="1"/>
                      </a:moveTo>
                      <a:cubicBezTo>
                        <a:pt x="1409552" y="1"/>
                        <a:pt x="1816100" y="406549"/>
                        <a:pt x="1816101" y="908050"/>
                      </a:cubicBezTo>
                      <a:cubicBezTo>
                        <a:pt x="1816100" y="1284175"/>
                        <a:pt x="1587416" y="1606891"/>
                        <a:pt x="1261505" y="1744741"/>
                      </a:cubicBezTo>
                      <a:lnTo>
                        <a:pt x="1228011" y="1756999"/>
                      </a:lnTo>
                      <a:lnTo>
                        <a:pt x="908051" y="1975882"/>
                      </a:lnTo>
                      <a:lnTo>
                        <a:pt x="588090" y="1757001"/>
                      </a:lnTo>
                      <a:lnTo>
                        <a:pt x="554598" y="1744741"/>
                      </a:lnTo>
                      <a:cubicBezTo>
                        <a:pt x="228682" y="1606891"/>
                        <a:pt x="0" y="1284176"/>
                        <a:pt x="0" y="908050"/>
                      </a:cubicBezTo>
                      <a:cubicBezTo>
                        <a:pt x="0" y="406548"/>
                        <a:pt x="406549" y="0"/>
                        <a:pt x="9080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Rectangle 29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077" y="2372"/>
                  <a:ext cx="3616" cy="1409"/>
                </a:xfrm>
                <a:prstGeom prst="rect">
                  <a:avLst/>
                </a:prstGeom>
              </p:spPr>
              <p:txBody>
                <a:bodyPr wrap="squar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2800" b="1" spc="200" dirty="0">
                      <a:solidFill>
                        <a:schemeClr val="bg1"/>
                      </a:solidFill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依赖提升</a:t>
                  </a:r>
                  <a:endParaRPr lang="zh-CN" altLang="en-US" sz="2800" b="1" spc="200" dirty="0">
                    <a:solidFill>
                      <a:schemeClr val="bg1"/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rot="0">
                <a:off x="7792" y="4007"/>
                <a:ext cx="3616" cy="2787"/>
                <a:chOff x="1077" y="1744"/>
                <a:chExt cx="3616" cy="2787"/>
              </a:xfrm>
            </p:grpSpPr>
            <p:sp>
              <p:nvSpPr>
                <p:cNvPr id="9" name="Freeform 7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382" y="1744"/>
                  <a:ext cx="3006" cy="2787"/>
                </a:xfrm>
                <a:custGeom>
                  <a:avLst/>
                  <a:gdLst>
                    <a:gd name="connsiteX0" fmla="*/ 908052 w 1816101"/>
                    <a:gd name="connsiteY0" fmla="*/ 1 h 1975882"/>
                    <a:gd name="connsiteX1" fmla="*/ 1816101 w 1816101"/>
                    <a:gd name="connsiteY1" fmla="*/ 908050 h 1975882"/>
                    <a:gd name="connsiteX2" fmla="*/ 1261505 w 1816101"/>
                    <a:gd name="connsiteY2" fmla="*/ 1744741 h 1975882"/>
                    <a:gd name="connsiteX3" fmla="*/ 1228011 w 1816101"/>
                    <a:gd name="connsiteY3" fmla="*/ 1756999 h 1975882"/>
                    <a:gd name="connsiteX4" fmla="*/ 908051 w 1816101"/>
                    <a:gd name="connsiteY4" fmla="*/ 1975882 h 1975882"/>
                    <a:gd name="connsiteX5" fmla="*/ 588090 w 1816101"/>
                    <a:gd name="connsiteY5" fmla="*/ 1757001 h 1975882"/>
                    <a:gd name="connsiteX6" fmla="*/ 554598 w 1816101"/>
                    <a:gd name="connsiteY6" fmla="*/ 1744741 h 1975882"/>
                    <a:gd name="connsiteX7" fmla="*/ 0 w 1816101"/>
                    <a:gd name="connsiteY7" fmla="*/ 908050 h 1975882"/>
                    <a:gd name="connsiteX8" fmla="*/ 908052 w 1816101"/>
                    <a:gd name="connsiteY8" fmla="*/ 1 h 1975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6101" h="1975882">
                      <a:moveTo>
                        <a:pt x="908052" y="1"/>
                      </a:moveTo>
                      <a:cubicBezTo>
                        <a:pt x="1409552" y="1"/>
                        <a:pt x="1816100" y="406549"/>
                        <a:pt x="1816101" y="908050"/>
                      </a:cubicBezTo>
                      <a:cubicBezTo>
                        <a:pt x="1816100" y="1284175"/>
                        <a:pt x="1587416" y="1606891"/>
                        <a:pt x="1261505" y="1744741"/>
                      </a:cubicBezTo>
                      <a:lnTo>
                        <a:pt x="1228011" y="1756999"/>
                      </a:lnTo>
                      <a:lnTo>
                        <a:pt x="908051" y="1975882"/>
                      </a:lnTo>
                      <a:lnTo>
                        <a:pt x="588090" y="1757001"/>
                      </a:lnTo>
                      <a:lnTo>
                        <a:pt x="554598" y="1744741"/>
                      </a:lnTo>
                      <a:cubicBezTo>
                        <a:pt x="228682" y="1606891"/>
                        <a:pt x="0" y="1284176"/>
                        <a:pt x="0" y="908050"/>
                      </a:cubicBezTo>
                      <a:cubicBezTo>
                        <a:pt x="0" y="406548"/>
                        <a:pt x="406549" y="0"/>
                        <a:pt x="9080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Rectangle 29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077" y="2372"/>
                  <a:ext cx="3616" cy="1409"/>
                </a:xfrm>
                <a:prstGeom prst="rect">
                  <a:avLst/>
                </a:prstGeom>
              </p:spPr>
              <p:txBody>
                <a:bodyPr wrap="square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2800" b="1" spc="200" dirty="0">
                      <a:solidFill>
                        <a:schemeClr val="bg1"/>
                      </a:solidFill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协同调试</a:t>
                  </a:r>
                  <a:endParaRPr lang="zh-CN" altLang="en-US" sz="2800" b="1" spc="200" dirty="0">
                    <a:solidFill>
                      <a:schemeClr val="bg1"/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rot="0">
                <a:off x="12868" y="4008"/>
                <a:ext cx="3616" cy="2787"/>
                <a:chOff x="1077" y="1744"/>
                <a:chExt cx="3616" cy="2787"/>
              </a:xfrm>
            </p:grpSpPr>
            <p:sp>
              <p:nvSpPr>
                <p:cNvPr id="12" name="Freeform 7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382" y="1744"/>
                  <a:ext cx="3006" cy="2787"/>
                </a:xfrm>
                <a:custGeom>
                  <a:avLst/>
                  <a:gdLst>
                    <a:gd name="connsiteX0" fmla="*/ 908052 w 1816101"/>
                    <a:gd name="connsiteY0" fmla="*/ 1 h 1975882"/>
                    <a:gd name="connsiteX1" fmla="*/ 1816101 w 1816101"/>
                    <a:gd name="connsiteY1" fmla="*/ 908050 h 1975882"/>
                    <a:gd name="connsiteX2" fmla="*/ 1261505 w 1816101"/>
                    <a:gd name="connsiteY2" fmla="*/ 1744741 h 1975882"/>
                    <a:gd name="connsiteX3" fmla="*/ 1228011 w 1816101"/>
                    <a:gd name="connsiteY3" fmla="*/ 1756999 h 1975882"/>
                    <a:gd name="connsiteX4" fmla="*/ 908051 w 1816101"/>
                    <a:gd name="connsiteY4" fmla="*/ 1975882 h 1975882"/>
                    <a:gd name="connsiteX5" fmla="*/ 588090 w 1816101"/>
                    <a:gd name="connsiteY5" fmla="*/ 1757001 h 1975882"/>
                    <a:gd name="connsiteX6" fmla="*/ 554598 w 1816101"/>
                    <a:gd name="connsiteY6" fmla="*/ 1744741 h 1975882"/>
                    <a:gd name="connsiteX7" fmla="*/ 0 w 1816101"/>
                    <a:gd name="connsiteY7" fmla="*/ 908050 h 1975882"/>
                    <a:gd name="connsiteX8" fmla="*/ 908052 w 1816101"/>
                    <a:gd name="connsiteY8" fmla="*/ 1 h 1975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6101" h="1975882">
                      <a:moveTo>
                        <a:pt x="908052" y="1"/>
                      </a:moveTo>
                      <a:cubicBezTo>
                        <a:pt x="1409552" y="1"/>
                        <a:pt x="1816100" y="406549"/>
                        <a:pt x="1816101" y="908050"/>
                      </a:cubicBezTo>
                      <a:cubicBezTo>
                        <a:pt x="1816100" y="1284175"/>
                        <a:pt x="1587416" y="1606891"/>
                        <a:pt x="1261505" y="1744741"/>
                      </a:cubicBezTo>
                      <a:lnTo>
                        <a:pt x="1228011" y="1756999"/>
                      </a:lnTo>
                      <a:lnTo>
                        <a:pt x="908051" y="1975882"/>
                      </a:lnTo>
                      <a:lnTo>
                        <a:pt x="588090" y="1757001"/>
                      </a:lnTo>
                      <a:lnTo>
                        <a:pt x="554598" y="1744741"/>
                      </a:lnTo>
                      <a:cubicBezTo>
                        <a:pt x="228682" y="1606891"/>
                        <a:pt x="0" y="1284176"/>
                        <a:pt x="0" y="908050"/>
                      </a:cubicBezTo>
                      <a:cubicBezTo>
                        <a:pt x="0" y="406548"/>
                        <a:pt x="406549" y="0"/>
                        <a:pt x="9080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Rectangle 29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077" y="2372"/>
                  <a:ext cx="3616" cy="1409"/>
                </a:xfrm>
                <a:prstGeom prst="rect">
                  <a:avLst/>
                </a:prstGeom>
              </p:spPr>
              <p:txBody>
                <a:bodyPr wrap="square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2800" b="1" spc="200" dirty="0">
                      <a:solidFill>
                        <a:schemeClr val="bg1"/>
                      </a:solidFill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版本升级</a:t>
                  </a:r>
                  <a:endParaRPr lang="zh-CN" altLang="en-US" sz="2800" b="1" spc="200" dirty="0">
                    <a:solidFill>
                      <a:schemeClr val="bg1"/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0" name="椭圆 19"/>
            <p:cNvSpPr/>
            <p:nvPr>
              <p:custDataLst>
                <p:tags r:id="rId7"/>
              </p:custDataLst>
            </p:nvPr>
          </p:nvSpPr>
          <p:spPr>
            <a:xfrm>
              <a:off x="3836" y="6269"/>
              <a:ext cx="1327" cy="1327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  <p:cNvSpPr txBox="1"/>
            <p:nvPr>
              <p:custDataLst>
                <p:tags r:id="rId8"/>
              </p:custDataLst>
            </p:nvPr>
          </p:nvSpPr>
          <p:spPr>
            <a:xfrm>
              <a:off x="3884" y="6380"/>
              <a:ext cx="1279" cy="1106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marL="0" algn="ctr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800" b="1" spc="3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Montserrat Black"/>
                </a:rPr>
                <a:t>01</a:t>
              </a:r>
              <a:endParaRPr lang="en-US" sz="38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9"/>
              </p:custDataLst>
            </p:nvPr>
          </p:nvSpPr>
          <p:spPr>
            <a:xfrm>
              <a:off x="8936" y="6269"/>
              <a:ext cx="1327" cy="1327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  <p:cNvSpPr txBox="1"/>
            <p:nvPr>
              <p:custDataLst>
                <p:tags r:id="rId10"/>
              </p:custDataLst>
            </p:nvPr>
          </p:nvSpPr>
          <p:spPr>
            <a:xfrm>
              <a:off x="8989" y="6405"/>
              <a:ext cx="1279" cy="1106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marL="0" algn="ctr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800" b="1" spc="3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Montserrat Black"/>
                </a:rPr>
                <a:t>02</a:t>
              </a:r>
              <a:endParaRPr lang="en-US" sz="38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endParaRPr>
            </a:p>
          </p:txBody>
        </p:sp>
        <p:sp>
          <p:nvSpPr>
            <p:cNvPr id="40" name="椭圆 39"/>
            <p:cNvSpPr/>
            <p:nvPr>
              <p:custDataLst>
                <p:tags r:id="rId11"/>
              </p:custDataLst>
            </p:nvPr>
          </p:nvSpPr>
          <p:spPr>
            <a:xfrm>
              <a:off x="14037" y="6269"/>
              <a:ext cx="1327" cy="1327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  <p:cNvSpPr txBox="1"/>
            <p:nvPr>
              <p:custDataLst>
                <p:tags r:id="rId12"/>
              </p:custDataLst>
            </p:nvPr>
          </p:nvSpPr>
          <p:spPr>
            <a:xfrm>
              <a:off x="14090" y="6405"/>
              <a:ext cx="1279" cy="1106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p>
              <a:pPr marL="0" algn="ctr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800" b="1" spc="3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Montserrat Black"/>
                </a:rPr>
                <a:t>03</a:t>
              </a:r>
              <a:endParaRPr lang="en-US" sz="38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569595"/>
            <a:ext cx="12192000" cy="4545965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任意多边形: 形状 2"/>
          <p:cNvSpPr/>
          <p:nvPr>
            <p:custDataLst>
              <p:tags r:id="rId2"/>
            </p:custDataLst>
          </p:nvPr>
        </p:nvSpPr>
        <p:spPr>
          <a:xfrm>
            <a:off x="-1" y="5037176"/>
            <a:ext cx="12192001" cy="496598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任意多边形: 形状 3"/>
          <p:cNvSpPr/>
          <p:nvPr>
            <p:custDataLst>
              <p:tags r:id="rId3"/>
            </p:custDataLst>
          </p:nvPr>
        </p:nvSpPr>
        <p:spPr>
          <a:xfrm rot="10800000" flipH="1">
            <a:off x="-1" y="5111794"/>
            <a:ext cx="12192003" cy="359621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  <a:gd name="connsiteX0-89" fmla="*/ 0 w 8762487"/>
              <a:gd name="connsiteY0-90" fmla="*/ 1373570 h 1373569"/>
              <a:gd name="connsiteX1-91" fmla="*/ 770641 w 8762487"/>
              <a:gd name="connsiteY1-92" fmla="*/ 1108053 h 1373569"/>
              <a:gd name="connsiteX2-93" fmla="*/ 2692245 w 8762487"/>
              <a:gd name="connsiteY2-94" fmla="*/ 250126 h 1373569"/>
              <a:gd name="connsiteX3-95" fmla="*/ 5740245 w 8762487"/>
              <a:gd name="connsiteY3-96" fmla="*/ 1164526 h 1373569"/>
              <a:gd name="connsiteX4-97" fmla="*/ 8762487 w 8762487"/>
              <a:gd name="connsiteY4-98" fmla="*/ 0 h 1373569"/>
              <a:gd name="connsiteX0-99" fmla="*/ 0 w 7991846"/>
              <a:gd name="connsiteY0-100" fmla="*/ 1108053 h 1165862"/>
              <a:gd name="connsiteX1-101" fmla="*/ 1921604 w 7991846"/>
              <a:gd name="connsiteY1-102" fmla="*/ 250126 h 1165862"/>
              <a:gd name="connsiteX2-103" fmla="*/ 4969604 w 7991846"/>
              <a:gd name="connsiteY2-104" fmla="*/ 1164526 h 1165862"/>
              <a:gd name="connsiteX3-105" fmla="*/ 7991846 w 7991846"/>
              <a:gd name="connsiteY3-106" fmla="*/ 0 h 1165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91846" h="1165862">
                <a:moveTo>
                  <a:pt x="0" y="1108053"/>
                </a:moveTo>
                <a:cubicBezTo>
                  <a:pt x="448708" y="920812"/>
                  <a:pt x="1093337" y="240714"/>
                  <a:pt x="1921604" y="250126"/>
                </a:cubicBezTo>
                <a:cubicBezTo>
                  <a:pt x="2749871" y="259538"/>
                  <a:pt x="3957897" y="1206214"/>
                  <a:pt x="4969604" y="1164526"/>
                </a:cubicBezTo>
                <a:cubicBezTo>
                  <a:pt x="5981311" y="1122838"/>
                  <a:pt x="6872815" y="696890"/>
                  <a:pt x="7991846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: 形状 4"/>
          <p:cNvSpPr/>
          <p:nvPr>
            <p:custDataLst>
              <p:tags r:id="rId4"/>
            </p:custDataLst>
          </p:nvPr>
        </p:nvSpPr>
        <p:spPr>
          <a:xfrm flipH="1">
            <a:off x="0" y="303479"/>
            <a:ext cx="12192001" cy="539325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任意多边形: 形状 5"/>
          <p:cNvSpPr/>
          <p:nvPr>
            <p:custDataLst>
              <p:tags r:id="rId5"/>
            </p:custDataLst>
          </p:nvPr>
        </p:nvSpPr>
        <p:spPr>
          <a:xfrm rot="10800000" flipH="1">
            <a:off x="-1" y="369831"/>
            <a:ext cx="12192001" cy="460144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66020" y="5117002"/>
            <a:ext cx="196354" cy="196354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3692329" y="4894818"/>
            <a:ext cx="371672" cy="371672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8489335" y="5249723"/>
            <a:ext cx="371672" cy="371672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375313" y="4999839"/>
            <a:ext cx="207087" cy="207087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4504182" y="4650477"/>
            <a:ext cx="654160" cy="654160"/>
          </a:xfrm>
          <a:prstGeom prst="ellipse">
            <a:avLst/>
          </a:pr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1790700" y="2573655"/>
            <a:ext cx="8610600" cy="98488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5200" b="1" spc="3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Vue3公共组件库介绍</a:t>
            </a:r>
            <a:endParaRPr lang="en-US" altLang="zh-CN" sz="5200" b="1" spc="36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概览</a:t>
            </a:r>
            <a:endParaRPr lang="zh-CN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AutoNum type="arabicPeriod"/>
            </a:pP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什么是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？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AST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简介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使用方法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Q&amp;A</a:t>
            </a:r>
            <a:endParaRPr lang="en-US" altLang="zh-CN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539003"/>
            <a:ext cx="12192000" cy="2891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文章</a:t>
            </a:r>
            <a:r>
              <a:rPr lang="zh-CN" altLang="en-US"/>
              <a:t>推荐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50000"/>
              </a:lnSpc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en-US" altLang="zh-CN"/>
              <a:t> </a:t>
            </a:r>
            <a:r>
              <a:rPr lang="en-US" altLang="zh-CN">
                <a:hlinkClick r:id="rId1" action="ppaction://hlinkfile"/>
              </a:rPr>
              <a:t>Monorepo vs Multirepo</a:t>
            </a:r>
            <a:r>
              <a:rPr lang="en-US" altLang="zh-CN"/>
              <a:t> </a:t>
            </a:r>
            <a:endParaRPr lang="en-US" altLang="zh-CN"/>
          </a:p>
          <a:p>
            <a:pPr>
              <a:lnSpc>
                <a:spcPct val="250000"/>
              </a:lnSpc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2.</a:t>
            </a:r>
            <a:r>
              <a:rPr lang="en-US" altLang="zh-CN"/>
              <a:t> </a:t>
            </a:r>
            <a:r>
              <a:rPr lang="en-US" altLang="zh-CN">
                <a:hlinkClick r:id="rId2" action="ppaction://hlinkfile"/>
              </a:rPr>
              <a:t>前端包管理器对比 npm、yarn 和 pnpm</a:t>
            </a:r>
            <a:endParaRPr lang="en-US" altLang="zh-CN"/>
          </a:p>
          <a:p>
            <a:pPr>
              <a:lnSpc>
                <a:spcPct val="250000"/>
              </a:lnSpc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en-US" altLang="zh-CN"/>
              <a:t> </a:t>
            </a:r>
            <a:r>
              <a:rPr lang="en-US" altLang="zh-CN">
                <a:hlinkClick r:id="rId3" action="ppaction://hlinkfile"/>
              </a:rPr>
              <a:t>开源项目都在用 monorepo，但是你知道居然有那么多坑么？</a:t>
            </a:r>
            <a:endParaRPr lang="en-US" altLang="zh-CN"/>
          </a:p>
          <a:p>
            <a:pPr>
              <a:lnSpc>
                <a:spcPct val="250000"/>
              </a:lnSpc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4.</a:t>
            </a:r>
            <a:r>
              <a:rPr lang="en-US" altLang="zh-CN"/>
              <a:t> </a:t>
            </a:r>
            <a:r>
              <a:rPr lang="en-US" altLang="zh-CN">
                <a:hlinkClick r:id="rId4" action="ppaction://hlinkfile"/>
              </a:rPr>
              <a:t>简单带大家实践一下pnpm，也就几分钟的事情~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582930" y="639445"/>
            <a:ext cx="11048365" cy="4939665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146935" y="259715"/>
            <a:ext cx="7919720" cy="78740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46618" y="259080"/>
            <a:ext cx="7920355" cy="788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spc="24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特别</a:t>
            </a:r>
            <a:r>
              <a:rPr lang="zh-CN" altLang="en-US" sz="4000" spc="24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支持</a:t>
            </a:r>
            <a:endParaRPr lang="zh-CN" altLang="en-US" sz="4000" spc="24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12115" y="248920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11453495" y="248920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95400" y="1374140"/>
            <a:ext cx="9623425" cy="2291715"/>
          </a:xfrm>
        </p:spPr>
        <p:txBody>
          <a:bodyPr/>
          <a:p>
            <a:pPr>
              <a:lnSpc>
                <a:spcPct val="250000"/>
              </a:lnSpc>
              <a:buFont typeface="Wingdings" panose="05000000000000000000" charset="0"/>
              <a:buChar char="u"/>
            </a:pP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丁鹏</a:t>
            </a:r>
            <a:r>
              <a:rPr lang="en-US" altLang="zh-CN">
                <a:sym typeface="+mn-ea"/>
              </a:rPr>
              <a:t>  </a:t>
            </a:r>
            <a:r>
              <a:rPr lang="en-US" altLang="zh-CN">
                <a:sym typeface="+mn-ea"/>
                <a:hlinkClick r:id="rId6" action="ppaction://hlinkfile"/>
              </a:rPr>
              <a:t>使用 Vite 和 TypeScript 从零打造一个属于自己的 Vue3 组件库</a:t>
            </a:r>
            <a:endParaRPr lang="en-US" altLang="zh-CN"/>
          </a:p>
          <a:p>
            <a:pPr>
              <a:lnSpc>
                <a:spcPct val="250000"/>
              </a:lnSpc>
              <a:buFont typeface="Wingdings" panose="05000000000000000000" charset="0"/>
              <a:buChar char="u"/>
            </a:pPr>
            <a:r>
              <a:rPr lang="en-US" altLang="zh-CN"/>
              <a:t> </a:t>
            </a:r>
            <a:r>
              <a:rPr lang="zh-CN" altLang="en-US"/>
              <a:t>丁强</a:t>
            </a:r>
            <a:r>
              <a:rPr lang="en-US" altLang="zh-CN"/>
              <a:t> </a:t>
            </a:r>
            <a:r>
              <a:rPr lang="zh-CN" altLang="en-US"/>
              <a:t>《前端开发核心知识进阶》</a:t>
            </a:r>
            <a:r>
              <a:rPr lang="en-US" altLang="zh-CN"/>
              <a:t>- </a:t>
            </a:r>
            <a:r>
              <a:rPr lang="zh-CN" altLang="en-US"/>
              <a:t>前端工程化背后的项目组织</a:t>
            </a:r>
            <a:r>
              <a:rPr lang="zh-CN" altLang="en-US"/>
              <a:t>设计</a:t>
            </a:r>
            <a:endParaRPr lang="en-US" altLang="zh-CN"/>
          </a:p>
        </p:txBody>
      </p:sp>
      <p:pic>
        <p:nvPicPr>
          <p:cNvPr id="115" name="图片 114"/>
          <p:cNvPicPr/>
          <p:nvPr/>
        </p:nvPicPr>
        <p:blipFill>
          <a:blip r:embed="rId7"/>
          <a:stretch>
            <a:fillRect/>
          </a:stretch>
        </p:blipFill>
        <p:spPr>
          <a:xfrm>
            <a:off x="7650480" y="2590165"/>
            <a:ext cx="3621405" cy="2758440"/>
          </a:xfrm>
          <a:prstGeom prst="rect">
            <a:avLst/>
          </a:prstGeom>
          <a:noFill/>
          <a:ln w="9525">
            <a:noFill/>
          </a:ln>
          <a:effectLst>
            <a:softEdge rad="317500"/>
          </a:effectLst>
        </p:spPr>
      </p:pic>
    </p:spTree>
    <p:custDataLst>
      <p:tags r:id="rId8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 descr="D:\meihua_service_cache\jpg/6d93adb170d2756a4455a3f329071bb2.jpg6d93adb170d2756a4455a3f329071bb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7704" b="17704"/>
          <a:stretch>
            <a:fillRect/>
          </a:stretch>
        </p:blipFill>
        <p:spPr>
          <a:xfrm>
            <a:off x="-315" y="0"/>
            <a:ext cx="12192579" cy="4114963"/>
          </a:xfrm>
          <a:custGeom>
            <a:avLst/>
            <a:gdLst>
              <a:gd name="connsiteX0" fmla="*/ 11836 w 12172358"/>
              <a:gd name="connsiteY0" fmla="*/ 0 h 4114833"/>
              <a:gd name="connsiteX1" fmla="*/ 12172358 w 12172358"/>
              <a:gd name="connsiteY1" fmla="*/ 0 h 4114833"/>
              <a:gd name="connsiteX2" fmla="*/ 12172358 w 12172358"/>
              <a:gd name="connsiteY2" fmla="*/ 539669 h 4114833"/>
              <a:gd name="connsiteX3" fmla="*/ 12160527 w 12172358"/>
              <a:gd name="connsiteY3" fmla="*/ 638501 h 4114833"/>
              <a:gd name="connsiteX4" fmla="*/ 6096000 w 12172358"/>
              <a:gd name="connsiteY4" fmla="*/ 4114833 h 4114833"/>
              <a:gd name="connsiteX5" fmla="*/ 0 w 12172358"/>
              <a:gd name="connsiteY5" fmla="*/ 242577 h 4114833"/>
              <a:gd name="connsiteX6" fmla="*/ 11836 w 12172358"/>
              <a:gd name="connsiteY6" fmla="*/ 0 h 411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6480">
                <a:moveTo>
                  <a:pt x="0" y="0"/>
                </a:moveTo>
                <a:lnTo>
                  <a:pt x="19200" y="0"/>
                </a:lnTo>
                <a:lnTo>
                  <a:pt x="19200" y="4439"/>
                </a:lnTo>
                <a:lnTo>
                  <a:pt x="19164" y="4458"/>
                </a:lnTo>
                <a:cubicBezTo>
                  <a:pt x="16815" y="5700"/>
                  <a:pt x="13410" y="6480"/>
                  <a:pt x="9621" y="6480"/>
                </a:cubicBezTo>
                <a:cubicBezTo>
                  <a:pt x="5801" y="6480"/>
                  <a:pt x="2371" y="5687"/>
                  <a:pt x="20" y="4428"/>
                </a:cubicBezTo>
                <a:lnTo>
                  <a:pt x="0" y="441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6" name="矩形 25" hidden="1"/>
          <p:cNvSpPr/>
          <p:nvPr>
            <p:custDataLst>
              <p:tags r:id="rId3"/>
            </p:custDataLst>
          </p:nvPr>
        </p:nvSpPr>
        <p:spPr>
          <a:xfrm>
            <a:off x="-266" y="0"/>
            <a:ext cx="12192580" cy="411499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spc="480">
                <a:solidFill>
                  <a:schemeClr val="lt1"/>
                </a:solidFill>
              </a:rPr>
              <a:t>3:1</a:t>
            </a:r>
            <a:endParaRPr lang="en-US" sz="5400" spc="480">
              <a:solidFill>
                <a:schemeClr val="l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219162" y="4417733"/>
            <a:ext cx="9753676" cy="1524076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5200" b="1" spc="3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en-US" sz="5200" b="1" spc="3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find</a:t>
            </a:r>
            <a:r>
              <a:rPr lang="zh-CN" altLang="en-US"/>
              <a:t>代码选择</a:t>
            </a:r>
            <a:r>
              <a:rPr lang="zh-CN" altLang="en-US"/>
              <a:t>器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提供了直观的使用代码查找代码的方式，让你可以像用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JQuery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查找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DOM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一样，去通过选择器查找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代码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2355850"/>
            <a:ext cx="3796665" cy="2316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65" y="3093085"/>
            <a:ext cx="5927725" cy="271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$_$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在实际的代码匹配中，我们往往不能确定代码的全貌，这个时候可以使用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通配符来做模糊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匹配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" y="2226310"/>
            <a:ext cx="2959100" cy="248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0" y="2218690"/>
            <a:ext cx="3581400" cy="241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MonoRepo &amp;</a:t>
            </a:r>
            <a:r>
              <a:rPr lang="en-US" altLang="zh-CN"/>
              <a:t> </a:t>
            </a:r>
            <a:r>
              <a:rPr lang="zh-CN" altLang="en-US"/>
              <a:t>微前端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695960" y="1496695"/>
          <a:ext cx="10800080" cy="485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0"/>
                <a:gridCol w="5400000"/>
              </a:tblGrid>
              <a:tr h="539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MonoRepo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微前端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【合并】成一个代码</a:t>
                      </a: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仓库</a:t>
                      </a:r>
                      <a:endParaRPr lang="zh-CN" altLang="en-US" sz="180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  <a:sym typeface="+mn-ea"/>
                        </a:rPr>
                        <a:t>【拆分】为多个</a:t>
                      </a:r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  <a:sym typeface="+mn-ea"/>
                        </a:rPr>
                        <a:t>子应用</a:t>
                      </a:r>
                      <a:endParaRPr lang="zh-CN" altLang="en-US" sz="1800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720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解决依赖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管理问题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兼容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多个技术栈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协同调试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独立运行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工作空间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 (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根目录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 + 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多个子项目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)</a:t>
                      </a:r>
                      <a:endParaRPr lang="en-US" altLang="zh-CN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主应用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+ 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多个子应用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anchor="ctr" anchorCtr="0"/>
                </a:tc>
              </a:tr>
              <a:tr h="720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两种思想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互不干涉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    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搭配使用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效果更佳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MonoRepo</a:t>
            </a:r>
            <a:r>
              <a:rPr lang="zh-CN" altLang="en-US"/>
              <a:t>的</a:t>
            </a:r>
            <a:r>
              <a:rPr lang="zh-CN" altLang="en-US"/>
              <a:t>优势</a:t>
            </a:r>
            <a:endParaRPr lang="zh-CN" altLang="en-US"/>
          </a:p>
        </p:txBody>
      </p:sp>
      <p:pic>
        <p:nvPicPr>
          <p:cNvPr id="6" name="图片 5" descr="MonoRepo (1)"/>
          <p:cNvPicPr>
            <a:picLocks noChangeAspect="1"/>
          </p:cNvPicPr>
          <p:nvPr/>
        </p:nvPicPr>
        <p:blipFill>
          <a:blip r:embed="rId1"/>
          <a:srcRect t="4663"/>
          <a:stretch>
            <a:fillRect/>
          </a:stretch>
        </p:blipFill>
        <p:spPr>
          <a:xfrm>
            <a:off x="0" y="1216025"/>
            <a:ext cx="12192000" cy="4712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MonoRepo</a:t>
            </a:r>
            <a:r>
              <a:rPr lang="zh-CN" altLang="en-US"/>
              <a:t>的</a:t>
            </a:r>
            <a:r>
              <a:rPr lang="zh-CN" altLang="en-US"/>
              <a:t>劣势</a:t>
            </a:r>
            <a:endParaRPr lang="zh-CN" altLang="en-US"/>
          </a:p>
        </p:txBody>
      </p:sp>
      <p:pic>
        <p:nvPicPr>
          <p:cNvPr id="3" name="图片 2" descr="MonoRep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796" b="4498"/>
          <a:stretch>
            <a:fillRect/>
          </a:stretch>
        </p:blipFill>
        <p:spPr>
          <a:xfrm>
            <a:off x="948690" y="1017905"/>
            <a:ext cx="10293985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1341956" y="709868"/>
            <a:ext cx="311363" cy="618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6455176" y="808325"/>
            <a:ext cx="5174287" cy="42134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项目复杂到一定程度</a:t>
            </a:r>
            <a:endParaRPr lang="zh-CN" altLang="en-US" sz="2400" spc="16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3" name="燕尾形 22"/>
          <p:cNvSpPr/>
          <p:nvPr>
            <p:custDataLst>
              <p:tags r:id="rId3"/>
            </p:custDataLst>
          </p:nvPr>
        </p:nvSpPr>
        <p:spPr>
          <a:xfrm>
            <a:off x="11341956" y="709185"/>
            <a:ext cx="619629" cy="619629"/>
          </a:xfrm>
          <a:prstGeom prst="chevron">
            <a:avLst>
              <a:gd name="adj" fmla="val 45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>
            <a:normAutofit/>
          </a:bodyPr>
          <a:p>
            <a:pPr algn="r"/>
            <a:endParaRPr lang="zh-CN" altLang="en-US" sz="24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4"/>
            </p:custDataLst>
          </p:nvPr>
        </p:nvSpPr>
        <p:spPr>
          <a:xfrm>
            <a:off x="11341956" y="2780436"/>
            <a:ext cx="311363" cy="6182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5"/>
            </p:custDataLst>
          </p:nvPr>
        </p:nvSpPr>
        <p:spPr>
          <a:xfrm>
            <a:off x="6455176" y="2878893"/>
            <a:ext cx="5174287" cy="42134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各模块间逻辑关联</a:t>
            </a:r>
            <a:endParaRPr lang="zh-CN" altLang="en-US" sz="2400" spc="16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6" name="燕尾形 25"/>
          <p:cNvSpPr/>
          <p:nvPr>
            <p:custDataLst>
              <p:tags r:id="rId6"/>
            </p:custDataLst>
          </p:nvPr>
        </p:nvSpPr>
        <p:spPr>
          <a:xfrm>
            <a:off x="11341956" y="2779753"/>
            <a:ext cx="619629" cy="619629"/>
          </a:xfrm>
          <a:prstGeom prst="chevron">
            <a:avLst>
              <a:gd name="adj" fmla="val 45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>
            <a:normAutofit/>
          </a:bodyPr>
          <a:p>
            <a:pPr algn="r"/>
            <a:endParaRPr lang="zh-CN" altLang="en-US" sz="24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7"/>
            </p:custDataLst>
          </p:nvPr>
        </p:nvSpPr>
        <p:spPr>
          <a:xfrm flipH="1">
            <a:off x="6521747" y="1745152"/>
            <a:ext cx="311363" cy="6182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8"/>
            </p:custDataLst>
          </p:nvPr>
        </p:nvSpPr>
        <p:spPr>
          <a:xfrm flipH="1">
            <a:off x="6545602" y="1843610"/>
            <a:ext cx="5040239" cy="42134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可拆分为多个模块</a:t>
            </a:r>
            <a:endParaRPr lang="zh-CN" altLang="en-US" sz="2400" spc="16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1" name="燕尾形 30"/>
          <p:cNvSpPr/>
          <p:nvPr>
            <p:custDataLst>
              <p:tags r:id="rId9"/>
            </p:custDataLst>
          </p:nvPr>
        </p:nvSpPr>
        <p:spPr>
          <a:xfrm flipH="1">
            <a:off x="6213482" y="1744469"/>
            <a:ext cx="619629" cy="619629"/>
          </a:xfrm>
          <a:prstGeom prst="chevron">
            <a:avLst>
              <a:gd name="adj" fmla="val 45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10"/>
            </p:custDataLst>
          </p:nvPr>
        </p:nvSpPr>
        <p:spPr>
          <a:xfrm flipH="1">
            <a:off x="6521747" y="3815719"/>
            <a:ext cx="311363" cy="6182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1"/>
            </p:custDataLst>
          </p:nvPr>
        </p:nvSpPr>
        <p:spPr>
          <a:xfrm flipH="1">
            <a:off x="6545602" y="3914176"/>
            <a:ext cx="5040239" cy="42134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无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严格权限管控</a:t>
            </a:r>
            <a:endParaRPr lang="zh-CN" altLang="en-US" sz="2400" spc="16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5" name="燕尾形 34"/>
          <p:cNvSpPr/>
          <p:nvPr>
            <p:custDataLst>
              <p:tags r:id="rId12"/>
            </p:custDataLst>
          </p:nvPr>
        </p:nvSpPr>
        <p:spPr>
          <a:xfrm flipH="1">
            <a:off x="6213482" y="3815036"/>
            <a:ext cx="619629" cy="619629"/>
          </a:xfrm>
          <a:prstGeom prst="chevron">
            <a:avLst>
              <a:gd name="adj" fmla="val 45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MonoRepo</a:t>
            </a:r>
            <a:r>
              <a:rPr lang="zh-CN" altLang="en-US"/>
              <a:t>的</a:t>
            </a:r>
            <a:r>
              <a:rPr lang="zh-CN" altLang="en-US"/>
              <a:t>适用场景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12445" y="2149475"/>
            <a:ext cx="4377734" cy="2709635"/>
            <a:chOff x="2269" y="3530"/>
            <a:chExt cx="6449" cy="3739"/>
          </a:xfrm>
        </p:grpSpPr>
        <p:pic>
          <p:nvPicPr>
            <p:cNvPr id="109" name="图片 108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2269" y="3530"/>
              <a:ext cx="6449" cy="373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" name="矩形 11"/>
            <p:cNvSpPr/>
            <p:nvPr/>
          </p:nvSpPr>
          <p:spPr>
            <a:xfrm>
              <a:off x="2423" y="4634"/>
              <a:ext cx="2208" cy="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标准化</a:t>
              </a:r>
              <a:endPara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445" y="3530"/>
              <a:ext cx="2208" cy="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32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灵活性</a:t>
              </a:r>
              <a:endPara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>
            <a:off x="11286076" y="4849901"/>
            <a:ext cx="311363" cy="6182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5"/>
            </p:custDataLst>
          </p:nvPr>
        </p:nvSpPr>
        <p:spPr>
          <a:xfrm>
            <a:off x="6411361" y="4949628"/>
            <a:ext cx="5174287" cy="42134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注重协同开发的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氛围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5" name="燕尾形 14"/>
          <p:cNvSpPr/>
          <p:nvPr>
            <p:custDataLst>
              <p:tags r:id="rId16"/>
            </p:custDataLst>
          </p:nvPr>
        </p:nvSpPr>
        <p:spPr>
          <a:xfrm>
            <a:off x="11286076" y="4849853"/>
            <a:ext cx="619629" cy="619629"/>
          </a:xfrm>
          <a:prstGeom prst="chevron">
            <a:avLst>
              <a:gd name="adj" fmla="val 455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>
            <a:normAutofit/>
          </a:bodyPr>
          <a:p>
            <a:pPr algn="r"/>
            <a:endParaRPr lang="zh-CN" altLang="en-US" sz="240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569595"/>
            <a:ext cx="12192000" cy="4545965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任意多边形: 形状 2"/>
          <p:cNvSpPr/>
          <p:nvPr>
            <p:custDataLst>
              <p:tags r:id="rId2"/>
            </p:custDataLst>
          </p:nvPr>
        </p:nvSpPr>
        <p:spPr>
          <a:xfrm>
            <a:off x="-1" y="5037176"/>
            <a:ext cx="12192001" cy="496598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任意多边形: 形状 3"/>
          <p:cNvSpPr/>
          <p:nvPr>
            <p:custDataLst>
              <p:tags r:id="rId3"/>
            </p:custDataLst>
          </p:nvPr>
        </p:nvSpPr>
        <p:spPr>
          <a:xfrm rot="10800000" flipH="1">
            <a:off x="-1" y="5111794"/>
            <a:ext cx="12192003" cy="359621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  <a:gd name="connsiteX0-89" fmla="*/ 0 w 8762487"/>
              <a:gd name="connsiteY0-90" fmla="*/ 1373570 h 1373569"/>
              <a:gd name="connsiteX1-91" fmla="*/ 770641 w 8762487"/>
              <a:gd name="connsiteY1-92" fmla="*/ 1108053 h 1373569"/>
              <a:gd name="connsiteX2-93" fmla="*/ 2692245 w 8762487"/>
              <a:gd name="connsiteY2-94" fmla="*/ 250126 h 1373569"/>
              <a:gd name="connsiteX3-95" fmla="*/ 5740245 w 8762487"/>
              <a:gd name="connsiteY3-96" fmla="*/ 1164526 h 1373569"/>
              <a:gd name="connsiteX4-97" fmla="*/ 8762487 w 8762487"/>
              <a:gd name="connsiteY4-98" fmla="*/ 0 h 1373569"/>
              <a:gd name="connsiteX0-99" fmla="*/ 0 w 7991846"/>
              <a:gd name="connsiteY0-100" fmla="*/ 1108053 h 1165862"/>
              <a:gd name="connsiteX1-101" fmla="*/ 1921604 w 7991846"/>
              <a:gd name="connsiteY1-102" fmla="*/ 250126 h 1165862"/>
              <a:gd name="connsiteX2-103" fmla="*/ 4969604 w 7991846"/>
              <a:gd name="connsiteY2-104" fmla="*/ 1164526 h 1165862"/>
              <a:gd name="connsiteX3-105" fmla="*/ 7991846 w 7991846"/>
              <a:gd name="connsiteY3-106" fmla="*/ 0 h 1165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991846" h="1165862">
                <a:moveTo>
                  <a:pt x="0" y="1108053"/>
                </a:moveTo>
                <a:cubicBezTo>
                  <a:pt x="448708" y="920812"/>
                  <a:pt x="1093337" y="240714"/>
                  <a:pt x="1921604" y="250126"/>
                </a:cubicBezTo>
                <a:cubicBezTo>
                  <a:pt x="2749871" y="259538"/>
                  <a:pt x="3957897" y="1206214"/>
                  <a:pt x="4969604" y="1164526"/>
                </a:cubicBezTo>
                <a:cubicBezTo>
                  <a:pt x="5981311" y="1122838"/>
                  <a:pt x="6872815" y="696890"/>
                  <a:pt x="7991846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: 形状 4"/>
          <p:cNvSpPr/>
          <p:nvPr>
            <p:custDataLst>
              <p:tags r:id="rId4"/>
            </p:custDataLst>
          </p:nvPr>
        </p:nvSpPr>
        <p:spPr>
          <a:xfrm flipH="1">
            <a:off x="0" y="303479"/>
            <a:ext cx="12192001" cy="539325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任意多边形: 形状 5"/>
          <p:cNvSpPr/>
          <p:nvPr>
            <p:custDataLst>
              <p:tags r:id="rId5"/>
            </p:custDataLst>
          </p:nvPr>
        </p:nvSpPr>
        <p:spPr>
          <a:xfrm rot="10800000" flipH="1">
            <a:off x="-1" y="369831"/>
            <a:ext cx="12192001" cy="460144"/>
          </a:xfrm>
          <a:custGeom>
            <a:avLst/>
            <a:gdLst>
              <a:gd name="connsiteX0" fmla="*/ 0 w 12192000"/>
              <a:gd name="connsiteY0" fmla="*/ 0 h 914409"/>
              <a:gd name="connsiteX1" fmla="*/ 3062514 w 12192000"/>
              <a:gd name="connsiteY1" fmla="*/ 914400 h 914409"/>
              <a:gd name="connsiteX2" fmla="*/ 6096000 w 12192000"/>
              <a:gd name="connsiteY2" fmla="*/ 0 h 914409"/>
              <a:gd name="connsiteX3" fmla="*/ 9144000 w 12192000"/>
              <a:gd name="connsiteY3" fmla="*/ 914400 h 914409"/>
              <a:gd name="connsiteX4" fmla="*/ 12192000 w 12192000"/>
              <a:gd name="connsiteY4" fmla="*/ 14514 h 914409"/>
              <a:gd name="connsiteX0-1" fmla="*/ 0 w 12166242"/>
              <a:gd name="connsiteY0-2" fmla="*/ 491476 h 947169"/>
              <a:gd name="connsiteX1-3" fmla="*/ 3036756 w 12166242"/>
              <a:gd name="connsiteY1-4" fmla="*/ 914400 h 947169"/>
              <a:gd name="connsiteX2-5" fmla="*/ 6070242 w 12166242"/>
              <a:gd name="connsiteY2-6" fmla="*/ 0 h 947169"/>
              <a:gd name="connsiteX3-7" fmla="*/ 9118242 w 12166242"/>
              <a:gd name="connsiteY3-8" fmla="*/ 914400 h 947169"/>
              <a:gd name="connsiteX4-9" fmla="*/ 12166242 w 12166242"/>
              <a:gd name="connsiteY4-10" fmla="*/ 14514 h 947169"/>
              <a:gd name="connsiteX0-11" fmla="*/ 0 w 12166242"/>
              <a:gd name="connsiteY0-12" fmla="*/ 491476 h 1118533"/>
              <a:gd name="connsiteX1-13" fmla="*/ 3036756 w 12166242"/>
              <a:gd name="connsiteY1-14" fmla="*/ 914400 h 1118533"/>
              <a:gd name="connsiteX2-15" fmla="*/ 6070242 w 12166242"/>
              <a:gd name="connsiteY2-16" fmla="*/ 0 h 1118533"/>
              <a:gd name="connsiteX3-17" fmla="*/ 9118242 w 12166242"/>
              <a:gd name="connsiteY3-18" fmla="*/ 914400 h 1118533"/>
              <a:gd name="connsiteX4-19" fmla="*/ 12166242 w 12166242"/>
              <a:gd name="connsiteY4-20" fmla="*/ 14514 h 1118533"/>
              <a:gd name="connsiteX0-21" fmla="*/ 0 w 12166242"/>
              <a:gd name="connsiteY0-22" fmla="*/ 493388 h 1295533"/>
              <a:gd name="connsiteX1-23" fmla="*/ 2985241 w 12166242"/>
              <a:gd name="connsiteY1-24" fmla="*/ 1218759 h 1295533"/>
              <a:gd name="connsiteX2-25" fmla="*/ 6070242 w 12166242"/>
              <a:gd name="connsiteY2-26" fmla="*/ 1912 h 1295533"/>
              <a:gd name="connsiteX3-27" fmla="*/ 9118242 w 12166242"/>
              <a:gd name="connsiteY3-28" fmla="*/ 916312 h 1295533"/>
              <a:gd name="connsiteX4-29" fmla="*/ 12166242 w 12166242"/>
              <a:gd name="connsiteY4-30" fmla="*/ 16426 h 1295533"/>
              <a:gd name="connsiteX0-31" fmla="*/ 0 w 12166242"/>
              <a:gd name="connsiteY0-32" fmla="*/ 493389 h 1337371"/>
              <a:gd name="connsiteX1-33" fmla="*/ 2985241 w 12166242"/>
              <a:gd name="connsiteY1-34" fmla="*/ 1218760 h 1337371"/>
              <a:gd name="connsiteX2-35" fmla="*/ 6070242 w 12166242"/>
              <a:gd name="connsiteY2-36" fmla="*/ 1913 h 1337371"/>
              <a:gd name="connsiteX3-37" fmla="*/ 9118242 w 12166242"/>
              <a:gd name="connsiteY3-38" fmla="*/ 916313 h 1337371"/>
              <a:gd name="connsiteX4-39" fmla="*/ 12166242 w 12166242"/>
              <a:gd name="connsiteY4-40" fmla="*/ 16427 h 1337371"/>
              <a:gd name="connsiteX0-41" fmla="*/ 0 w 12140484"/>
              <a:gd name="connsiteY0-42" fmla="*/ 741602 h 1585583"/>
              <a:gd name="connsiteX1-43" fmla="*/ 2985241 w 12140484"/>
              <a:gd name="connsiteY1-44" fmla="*/ 1466973 h 1585583"/>
              <a:gd name="connsiteX2-45" fmla="*/ 6070242 w 12140484"/>
              <a:gd name="connsiteY2-46" fmla="*/ 250126 h 1585583"/>
              <a:gd name="connsiteX3-47" fmla="*/ 9118242 w 12140484"/>
              <a:gd name="connsiteY3-48" fmla="*/ 1164526 h 1585583"/>
              <a:gd name="connsiteX4-49" fmla="*/ 12140484 w 12140484"/>
              <a:gd name="connsiteY4-50" fmla="*/ 0 h 1585583"/>
              <a:gd name="connsiteX0-51" fmla="*/ 0 w 12140484"/>
              <a:gd name="connsiteY0-52" fmla="*/ 741602 h 1585583"/>
              <a:gd name="connsiteX1-53" fmla="*/ 2985241 w 12140484"/>
              <a:gd name="connsiteY1-54" fmla="*/ 1466973 h 1585583"/>
              <a:gd name="connsiteX2-55" fmla="*/ 6070242 w 12140484"/>
              <a:gd name="connsiteY2-56" fmla="*/ 250126 h 1585583"/>
              <a:gd name="connsiteX3-57" fmla="*/ 9118242 w 12140484"/>
              <a:gd name="connsiteY3-58" fmla="*/ 1164526 h 1585583"/>
              <a:gd name="connsiteX4-59" fmla="*/ 12140484 w 12140484"/>
              <a:gd name="connsiteY4-60" fmla="*/ 0 h 1585583"/>
              <a:gd name="connsiteX0-61" fmla="*/ 0 w 12140484"/>
              <a:gd name="connsiteY0-62" fmla="*/ 741602 h 1538291"/>
              <a:gd name="connsiteX1-63" fmla="*/ 2985241 w 12140484"/>
              <a:gd name="connsiteY1-64" fmla="*/ 1466973 h 1538291"/>
              <a:gd name="connsiteX2-65" fmla="*/ 3377997 w 12140484"/>
              <a:gd name="connsiteY2-66" fmla="*/ 1373570 h 1538291"/>
              <a:gd name="connsiteX3-67" fmla="*/ 6070242 w 12140484"/>
              <a:gd name="connsiteY3-68" fmla="*/ 250126 h 1538291"/>
              <a:gd name="connsiteX4-69" fmla="*/ 9118242 w 12140484"/>
              <a:gd name="connsiteY4-70" fmla="*/ 1164526 h 1538291"/>
              <a:gd name="connsiteX5" fmla="*/ 12140484 w 12140484"/>
              <a:gd name="connsiteY5" fmla="*/ 0 h 1538291"/>
              <a:gd name="connsiteX0-71" fmla="*/ 0 w 12140484"/>
              <a:gd name="connsiteY0-72" fmla="*/ 741602 h 1381432"/>
              <a:gd name="connsiteX1-73" fmla="*/ 3377997 w 12140484"/>
              <a:gd name="connsiteY1-74" fmla="*/ 1373570 h 1381432"/>
              <a:gd name="connsiteX2-75" fmla="*/ 6070242 w 12140484"/>
              <a:gd name="connsiteY2-76" fmla="*/ 250126 h 1381432"/>
              <a:gd name="connsiteX3-77" fmla="*/ 9118242 w 12140484"/>
              <a:gd name="connsiteY3-78" fmla="*/ 1164526 h 1381432"/>
              <a:gd name="connsiteX4-79" fmla="*/ 12140484 w 12140484"/>
              <a:gd name="connsiteY4-80" fmla="*/ 0 h 1381432"/>
              <a:gd name="connsiteX0-81" fmla="*/ 0 w 8762487"/>
              <a:gd name="connsiteY0-82" fmla="*/ 1373570 h 1373569"/>
              <a:gd name="connsiteX1-83" fmla="*/ 2692245 w 8762487"/>
              <a:gd name="connsiteY1-84" fmla="*/ 250126 h 1373569"/>
              <a:gd name="connsiteX2-85" fmla="*/ 5740245 w 8762487"/>
              <a:gd name="connsiteY2-86" fmla="*/ 1164526 h 1373569"/>
              <a:gd name="connsiteX3-87" fmla="*/ 8762487 w 8762487"/>
              <a:gd name="connsiteY3-88" fmla="*/ 0 h 13735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762487" h="1373569">
                <a:moveTo>
                  <a:pt x="0" y="1373570"/>
                </a:moveTo>
                <a:cubicBezTo>
                  <a:pt x="1011707" y="1291657"/>
                  <a:pt x="1735538" y="284967"/>
                  <a:pt x="2692245" y="250126"/>
                </a:cubicBezTo>
                <a:cubicBezTo>
                  <a:pt x="3648953" y="215285"/>
                  <a:pt x="4728538" y="1206214"/>
                  <a:pt x="5740245" y="1164526"/>
                </a:cubicBezTo>
                <a:cubicBezTo>
                  <a:pt x="6751952" y="1122838"/>
                  <a:pt x="7643456" y="696890"/>
                  <a:pt x="8762487" y="0"/>
                </a:cubicBezTo>
              </a:path>
            </a:pathLst>
          </a:custGeom>
          <a:noFill/>
          <a:ln w="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66020" y="5117002"/>
            <a:ext cx="196354" cy="196354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3692329" y="4894818"/>
            <a:ext cx="371672" cy="371672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8489335" y="5249723"/>
            <a:ext cx="371672" cy="371672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375313" y="4999839"/>
            <a:ext cx="207087" cy="207087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4504182" y="4650477"/>
            <a:ext cx="654160" cy="654160"/>
          </a:xfrm>
          <a:prstGeom prst="ellipse">
            <a:avLst/>
          </a:pr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1790700" y="2573655"/>
            <a:ext cx="8610600" cy="98488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5200" b="1" spc="3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pnpm</a:t>
            </a:r>
            <a:endParaRPr lang="en-US" altLang="zh-CN" sz="5200" b="1" spc="36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62f6004-979e-4bc4-bb4d-a953af401270}"/>
</p:tagLst>
</file>

<file path=ppt/tags/tag10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2_1"/>
  <p:tag name="KSO_WM_UNIT_ID" val="diagram20210780_3*l_h_f*1_2_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2_2"/>
  <p:tag name="KSO_WM_UNIT_ID" val="diagram20210780_3*l_h_i*1_2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4_1"/>
  <p:tag name="KSO_WM_UNIT_ID" val="diagram20210780_3*l_h_i*1_4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4_1"/>
  <p:tag name="KSO_WM_UNIT_ID" val="diagram20210780_3*l_h_f*1_4_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4_2"/>
  <p:tag name="KSO_WM_UNIT_ID" val="diagram20210780_3*l_h_i*1_4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3_1"/>
  <p:tag name="KSO_WM_UNIT_ID" val="diagram20210780_3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3_1"/>
  <p:tag name="KSO_WM_UNIT_ID" val="diagram20210780_3*l_h_f*1_3_1"/>
  <p:tag name="KSO_WM_UNIT_LAYERLEVEL" val="1_1_1"/>
  <p:tag name="KSO_WM_UNIT_VALUE" val="2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3_2"/>
  <p:tag name="KSO_WM_UNIT_ID" val="diagram20210780_3*l_h_i*1_3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7"/>
  <p:tag name="KSO_WM_UNIT_FILL_TYPE" val="1"/>
  <p:tag name="KSO_WM_UNIT_USESOURCEFORMAT_APPLY" val="1"/>
</p:tagLst>
</file>

<file path=ppt/tags/tag1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803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BACKGROUND" val="[&quot;general&quot;]"/>
  <p:tag name="KSO_WM_SLIDE_RATIO" val="1.777778"/>
  <p:tag name="KSO_WM_SLIDE_ID" val="diagram2021480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d"/>
  <p:tag name="KSO_WM_SLIDE_LAYOUT_CNT" val="1_1"/>
  <p:tag name="KSO_WM_CHIP_FILLPROP" val="[[{&quot;text_align&quot;:&quot;lm&quot;,&quot;text_direction&quot;:&quot;horizontal&quot;,&quot;support_big_font&quot;:false,&quot;fill_id&quot;:&quot;1225534b603643f5a414df89499311b9&quot;,&quot;fill_align&quot;:&quot;rm&quot;,&quot;chip_types&quot;:[&quot;text&quot;,&quot;header&quot;]},{&quot;text_align&quot;:&quot;lm&quot;,&quot;text_direction&quot;:&quot;horizontal&quot;,&quot;support_features&quot;:[&quot;collage&quot;,&quot;carousel&quot;,&quot;creativecrop&quot;],&quot;support_big_font&quot;:false,&quot;fill_id&quot;:&quot;a5cde0e7e9ca4a5fabf022e041870535&quot;,&quot;fill_align&quot;:&quot;lm&quot;,&quot;chip_types&quot;:[&quot;diagram&quot;,&quot;pictext&quot;,&quot;text&quot;,&quot;picture&quot;,&quot;chart&quot;,&quot;table&quot;,&quot;video&quot;]}]]"/>
  <p:tag name="KSO_WM_CHIP_GROUPID" val="5e6efe48605d5daf04fe5f97"/>
  <p:tag name="KSO_WM_CHIP_XID" val="5e6efe48605d5daf04fe5f98"/>
  <p:tag name="KSO_WM_CHIP_DECFILLPROP" val="[]"/>
  <p:tag name="KSO_WM_SLIDE_BK_DARK_LIGHT" val="2"/>
  <p:tag name="KSO_WM_SLIDE_BACKGROUND_TYPE" val="general"/>
  <p:tag name="KSO_WM_SLIDE_SUPPORT_FEATURE_TYPE" val="7"/>
  <p:tag name="KSO_WM_TEMPLATE_ASSEMBLE_XID" val="60656fa14054ed1e2fb80d9f"/>
  <p:tag name="KSO_WM_TEMPLATE_ASSEMBLE_GROUPID" val="60656fa14054ed1e2fb80d9f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6:20&quot;,&quot;maxSize&quot;:{&quot;size1&quot;:37.499979652444985},&quot;minSize&quot;:{&quot;size1&quot;:27.499979652444988},&quot;normalSize&quot;:{&quot;size1&quot;:27.499979652444988},&quot;subLayout&quot;:[{&quot;id&quot;:&quot;2021-04-01T15:56:20&quot;,&quot;margin&quot;:{&quot;bottom&quot;:5.9270000457763672,&quot;left&quot;:1.6929999589920044,&quot;right&quot;:0.42300000786781311,&quot;top&quot;:5.9270000457763672},&quot;type&quot;:0},{&quot;id&quot;:&quot;2021-04-01T15:56:20&quot;,&quot;margin&quot;:{&quot;bottom&quot;:2.5399999618530273,&quot;left&quot;:0.84700000286102295,&quot;right&quot;:1.6929999589920044,&quot;top&quot;:2.5399999618530273},&quot;type&quot;:0}],&quot;type&quot;:0}"/>
  <p:tag name="KSO_WM_SLIDE_CAN_ADD_NAVIGATION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0_1*i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UNIT_PLACING_PICTURE_USER_VIEWPORT" val="{&quot;height&quot;:10237,&quot;width&quot;:19200}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0_1*i*2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0_1*i*3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0_1*i*4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0_1*i*5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0_1*i*6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0_1*i*7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0_1*i*8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0_1*i*9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3750_1*i*10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&#10;文本具体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750_1*a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1_1"/>
  <p:tag name="KSO_WM_UNIT_ID" val="diagram20210780_3*l_h_i*1_1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SLIDE_ID" val="diagram20203750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399"/>
  <p:tag name="KSO_WM_SLIDE_POSITION" val="0*70"/>
  <p:tag name="KSO_WM_TAG_VERSION" val="1.0"/>
  <p:tag name="KSO_WM_BEAUTIFY_FLAG" val="#wm#"/>
  <p:tag name="KSO_WM_TEMPLATE_CATEGORY" val="diagram"/>
  <p:tag name="KSO_WM_TEMPLATE_INDEX" val="20203750"/>
  <p:tag name="KSO_WM_SLIDE_LAYOUT" val="a"/>
  <p:tag name="KSO_WM_SLIDE_LAYOUT_CNT" val="1"/>
  <p:tag name="KSO_WM_TEMPLATE_MASTER_TYPE" val="0"/>
  <p:tag name="KSO_WM_TEMPLATE_COLOR_TYPE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lm&quot;,&quot;text_direction&quot;:&quot;horizontal&quot;,&quot;support_big_font&quot;:true,&quot;picture_toward&quot;:0,&quot;picture_dockside&quot;:[],&quot;fill_id&quot;:&quot;fd2aa0c658d24d49b39a205f095b05d5&quot;,&quot;fill_align&quot;:&quot;cm&quot;,&quot;chip_types&quot;:[&quot;text&quot;]}],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fd2aa0c658d24d49b39a205f095b05d5&quot;,&quot;fill_align&quot;:&quot;cm&quot;,&quot;chip_types&quot;:[&quot;diagram&quot;,&quot;pictext&quot;,&quot;picture&quot;,&quot;chart&quot;,&quot;table&quot;,&quot;video&quot;]}]]"/>
  <p:tag name="KSO_WM_CHIP_XID" val="5ef16cf55bb2a422ac9a2b3a"/>
  <p:tag name="KSO_WM_SLIDE_CAN_ADD_NAVIGATION" val="1"/>
  <p:tag name="KSO_WM_CHIP_DECFILLPROP" val="[]"/>
  <p:tag name="KSO_WM_CHIP_GROUPID" val="5ef16cf55bb2a422ac9a2b39"/>
  <p:tag name="KSO_WM_SLIDE_BK_DARK_LIGHT" val="2"/>
  <p:tag name="KSO_WM_SLIDE_BACKGROUND_TYPE" val="general"/>
  <p:tag name="KSO_WM_SLIDE_SUPPORT_FEATURE_TYPE" val="3"/>
  <p:tag name="KSO_WM_TEMPLATE_ASSEMBLE_XID" val="60656e7d4054ed1e2fb7f9d1"/>
  <p:tag name="KSO_WM_TEMPLATE_ASSEMBLE_GROUPID" val="60656e7d4054ed1e2fb7f9d1"/>
</p:tagLst>
</file>

<file path=ppt/tags/tag31.xml><?xml version="1.0" encoding="utf-8"?>
<p:tagLst xmlns:p="http://schemas.openxmlformats.org/presentationml/2006/main">
  <p:tag name="KSO_WM_UNIT_TABLE_BEAUTIFY" val="smartTable{962f6004-979e-4bc4-bb4d-a953af401270}"/>
</p:tagLst>
</file>

<file path=ppt/tags/tag32.xml><?xml version="1.0" encoding="utf-8"?>
<p:tagLst xmlns:p="http://schemas.openxmlformats.org/presentationml/2006/main">
  <p:tag name="KSO_WM_UNIT_TABLE_BEAUTIFY" val="smartTable{962f6004-979e-4bc4-bb4d-a953af401270}"/>
</p:tagLst>
</file>

<file path=ppt/tags/tag33.xml><?xml version="1.0" encoding="utf-8"?>
<p:tagLst xmlns:p="http://schemas.openxmlformats.org/presentationml/2006/main">
  <p:tag name="KSO_WM_UNIT_TABLE_BEAUTIFY" val="smartTable{aadc5c82-1b51-42e5-ac5b-468cc7e0d81c}"/>
  <p:tag name="TABLE_ENDDRAG_ORIGIN_RECT" val="484*155"/>
  <p:tag name="TABLE_ENDDRAG_RECT" val="5*299*484*155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0_1*i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0_1*i*2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0_1*i*3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0_1*i*4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0_1*i*5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0_1*i*6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1_1"/>
  <p:tag name="KSO_WM_UNIT_ID" val="diagram20210780_3*l_h_f*1_1_1"/>
  <p:tag name="KSO_WM_UNIT_LAYERLEVEL" val="1_1_1"/>
  <p:tag name="KSO_WM_UNIT_VALUE" val="2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0_1*i*7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0_1*i*8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0_1*i*9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3750_1*i*10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&#10;文本具体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750_1*a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SLIDE_ID" val="diagram20203750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399"/>
  <p:tag name="KSO_WM_SLIDE_POSITION" val="0*70"/>
  <p:tag name="KSO_WM_TAG_VERSION" val="1.0"/>
  <p:tag name="KSO_WM_BEAUTIFY_FLAG" val="#wm#"/>
  <p:tag name="KSO_WM_TEMPLATE_CATEGORY" val="diagram"/>
  <p:tag name="KSO_WM_TEMPLATE_INDEX" val="20203750"/>
  <p:tag name="KSO_WM_SLIDE_LAYOUT" val="a"/>
  <p:tag name="KSO_WM_SLIDE_LAYOUT_CNT" val="1"/>
  <p:tag name="KSO_WM_TEMPLATE_MASTER_TYPE" val="0"/>
  <p:tag name="KSO_WM_TEMPLATE_COLOR_TYPE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lm&quot;,&quot;text_direction&quot;:&quot;horizontal&quot;,&quot;support_big_font&quot;:true,&quot;picture_toward&quot;:0,&quot;picture_dockside&quot;:[],&quot;fill_id&quot;:&quot;fd2aa0c658d24d49b39a205f095b05d5&quot;,&quot;fill_align&quot;:&quot;cm&quot;,&quot;chip_types&quot;:[&quot;text&quot;]}],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fd2aa0c658d24d49b39a205f095b05d5&quot;,&quot;fill_align&quot;:&quot;cm&quot;,&quot;chip_types&quot;:[&quot;diagram&quot;,&quot;pictext&quot;,&quot;picture&quot;,&quot;chart&quot;,&quot;table&quot;,&quot;video&quot;]}]]"/>
  <p:tag name="KSO_WM_CHIP_XID" val="5ef16cf55bb2a422ac9a2b3a"/>
  <p:tag name="KSO_WM_SLIDE_CAN_ADD_NAVIGATION" val="1"/>
  <p:tag name="KSO_WM_CHIP_DECFILLPROP" val="[]"/>
  <p:tag name="KSO_WM_CHIP_GROUPID" val="5ef16cf55bb2a422ac9a2b39"/>
  <p:tag name="KSO_WM_SLIDE_BK_DARK_LIGHT" val="2"/>
  <p:tag name="KSO_WM_SLIDE_BACKGROUND_TYPE" val="general"/>
  <p:tag name="KSO_WM_SLIDE_SUPPORT_FEATURE_TYPE" val="3"/>
  <p:tag name="KSO_WM_TEMPLATE_ASSEMBLE_XID" val="60656e7d4054ed1e2fb7f9d1"/>
  <p:tag name="KSO_WM_TEMPLATE_ASSEMBLE_GROUPID" val="60656e7d4054ed1e2fb7f9d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i*1_1_1"/>
  <p:tag name="KSO_WM_TEMPLATE_CATEGORY" val="diagram"/>
  <p:tag name="KSO_WM_TEMPLATE_INDEX" val="20219217"/>
  <p:tag name="KSO_WM_UNIT_LAYERLEVEL" val="1_1_1"/>
  <p:tag name="KSO_WM_TAG_VERSION" val="1.0"/>
  <p:tag name="KSO_WM_CHIP_GROUPID" val="60b9de6765103b6cf1b285e2"/>
  <p:tag name="KSO_WM_CHIP_XID" val="60b9de6765103b6cf1b285e3"/>
  <p:tag name="KSO_WM_ASSEMBLE_CHIP_INDEX" val="913bd7bfab3d4ec0b9299cccf6b4bcc4"/>
  <p:tag name="KSO_WM_UNIT_VALUE" val="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a*1_1_1"/>
  <p:tag name="KSO_WM_TEMPLATE_CATEGORY" val="diagram"/>
  <p:tag name="KSO_WM_TEMPLATE_INDEX" val="20219217"/>
  <p:tag name="KSO_WM_UNIT_LAYERLEVEL" val="1_1_1"/>
  <p:tag name="KSO_WM_TAG_VERSION" val="1.0"/>
  <p:tag name="KSO_WM_UNIT_PRESET_TEXT" val="添加标题"/>
  <p:tag name="KSO_WM_CHIP_GROUPID" val="60b9de6765103b6cf1b285e2"/>
  <p:tag name="KSO_WM_CHIP_XID" val="60b9de6765103b6cf1b285e3"/>
  <p:tag name="KSO_WM_ASSEMBLE_CHIP_INDEX" val="913bd7bfab3d4ec0b9299cccf6b4bcc4"/>
  <p:tag name="KSO_WM_UNIT_VALUE" val="6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i*1_1_1"/>
  <p:tag name="KSO_WM_TEMPLATE_CATEGORY" val="diagram"/>
  <p:tag name="KSO_WM_TEMPLATE_INDEX" val="20219217"/>
  <p:tag name="KSO_WM_UNIT_LAYERLEVEL" val="1_1_1"/>
  <p:tag name="KSO_WM_TAG_VERSION" val="1.0"/>
  <p:tag name="KSO_WM_CHIP_GROUPID" val="60b9de6765103b6cf1b285e2"/>
  <p:tag name="KSO_WM_CHIP_XID" val="60b9de6765103b6cf1b285e3"/>
  <p:tag name="KSO_WM_ASSEMBLE_CHIP_INDEX" val="913bd7bfab3d4ec0b9299cccf6b4bcc4"/>
  <p:tag name="KSO_WM_UNIT_VALUE" val="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a*1_1_1"/>
  <p:tag name="KSO_WM_TEMPLATE_CATEGORY" val="diagram"/>
  <p:tag name="KSO_WM_TEMPLATE_INDEX" val="20219217"/>
  <p:tag name="KSO_WM_UNIT_LAYERLEVEL" val="1_1_1"/>
  <p:tag name="KSO_WM_TAG_VERSION" val="1.0"/>
  <p:tag name="KSO_WM_UNIT_PRESET_TEXT" val="添加标题"/>
  <p:tag name="KSO_WM_CHIP_GROUPID" val="60b9de6765103b6cf1b285e2"/>
  <p:tag name="KSO_WM_CHIP_XID" val="60b9de6765103b6cf1b285e3"/>
  <p:tag name="KSO_WM_ASSEMBLE_CHIP_INDEX" val="913bd7bfab3d4ec0b9299cccf6b4bcc4"/>
  <p:tag name="KSO_WM_UNIT_VALUE" val="6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1_2"/>
  <p:tag name="KSO_WM_UNIT_ID" val="diagram20210780_3*l_h_i*1_1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i*1_1_1"/>
  <p:tag name="KSO_WM_TEMPLATE_CATEGORY" val="diagram"/>
  <p:tag name="KSO_WM_TEMPLATE_INDEX" val="20219217"/>
  <p:tag name="KSO_WM_UNIT_LAYERLEVEL" val="1_1_1"/>
  <p:tag name="KSO_WM_TAG_VERSION" val="1.0"/>
  <p:tag name="KSO_WM_CHIP_GROUPID" val="60b9de6765103b6cf1b285e2"/>
  <p:tag name="KSO_WM_CHIP_XID" val="60b9de6765103b6cf1b285e3"/>
  <p:tag name="KSO_WM_ASSEMBLE_CHIP_INDEX" val="913bd7bfab3d4ec0b9299cccf6b4bcc4"/>
  <p:tag name="KSO_WM_UNIT_VALUE" val="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7_2*l_h_a*1_1_1"/>
  <p:tag name="KSO_WM_TEMPLATE_CATEGORY" val="diagram"/>
  <p:tag name="KSO_WM_TEMPLATE_INDEX" val="20219217"/>
  <p:tag name="KSO_WM_UNIT_LAYERLEVEL" val="1_1_1"/>
  <p:tag name="KSO_WM_TAG_VERSION" val="1.0"/>
  <p:tag name="KSO_WM_UNIT_PRESET_TEXT" val="添加标题"/>
  <p:tag name="KSO_WM_CHIP_GROUPID" val="60b9de6765103b6cf1b285e2"/>
  <p:tag name="KSO_WM_CHIP_XID" val="60b9de6765103b6cf1b285e3"/>
  <p:tag name="KSO_WM_ASSEMBLE_CHIP_INDEX" val="913bd7bfab3d4ec0b9299cccf6b4bcc4"/>
  <p:tag name="KSO_WM_UNIT_VALUE" val="6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13925_1*m_h_i*1_1_3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213925_1*m_h_i*1_1_2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13925_1*m_h_i*1_1_3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213925_1*m_h_i*1_1_2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13925_1*m_h_i*1_1_3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213925_1*m_h_i*1_1_2"/>
  <p:tag name="KSO_WM_TEMPLATE_CATEGORY" val="diagram"/>
  <p:tag name="KSO_WM_TEMPLATE_INDEX" val="2021392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750_1*i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0_1*i*2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3_1"/>
  <p:tag name="KSO_WM_UNIT_ID" val="diagram20210780_3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0_1*i*3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750_1*i*4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0_1*i*5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  <p:tag name="KSO_WM_UNIT_TEXT_FILL_FORE_SCHEMECOLOR_INDEX_BRIGHTNESS" val="0.35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0_1*i*6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0_1*i*7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0_1*i*8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0_1*i*9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3750_1*i*10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&#10;文本具体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750_1*a*1"/>
  <p:tag name="KSO_WM_TEMPLATE_CATEGORY" val="diagram"/>
  <p:tag name="KSO_WM_TEMPLATE_INDEX" val="20203750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SLIDE_ID" val="diagram20203750_1"/>
  <p:tag name="KSO_WM_TEMPLATE_SUBCATEGORY" val="0"/>
  <p:tag name="KSO_WM_SLIDE_TYPE" val="text"/>
  <p:tag name="KSO_WM_SLIDE_SUBTYPE" val="pureTxt"/>
  <p:tag name="KSO_WM_SLIDE_ITEM_CNT" val="0"/>
  <p:tag name="KSO_WM_SLIDE_INDEX" val="1"/>
  <p:tag name="KSO_WM_SLIDE_SIZE" val="960*399"/>
  <p:tag name="KSO_WM_SLIDE_POSITION" val="0*70"/>
  <p:tag name="KSO_WM_TAG_VERSION" val="1.0"/>
  <p:tag name="KSO_WM_BEAUTIFY_FLAG" val="#wm#"/>
  <p:tag name="KSO_WM_TEMPLATE_CATEGORY" val="diagram"/>
  <p:tag name="KSO_WM_TEMPLATE_INDEX" val="20203750"/>
  <p:tag name="KSO_WM_SLIDE_LAYOUT" val="a"/>
  <p:tag name="KSO_WM_SLIDE_LAYOUT_CNT" val="1"/>
  <p:tag name="KSO_WM_TEMPLATE_MASTER_TYPE" val="0"/>
  <p:tag name="KSO_WM_TEMPLATE_COLOR_TYPE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lm&quot;,&quot;text_direction&quot;:&quot;horizontal&quot;,&quot;support_big_font&quot;:true,&quot;picture_toward&quot;:0,&quot;picture_dockside&quot;:[],&quot;fill_id&quot;:&quot;fd2aa0c658d24d49b39a205f095b05d5&quot;,&quot;fill_align&quot;:&quot;cm&quot;,&quot;chip_types&quot;:[&quot;text&quot;]}],[{&quot;text_align&quot;:&quot;cm&quot;,&quot;text_direction&quot;:&quot;horizontal&quot;,&quot;support_big_font&quot;:false,&quot;picture_toward&quot;:0,&quot;picture_dockside&quot;:[],&quot;fill_id&quot;:&quot;ae62fc3b35c9411d905b7bc231385e5c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fd2aa0c658d24d49b39a205f095b05d5&quot;,&quot;fill_align&quot;:&quot;cm&quot;,&quot;chip_types&quot;:[&quot;diagram&quot;,&quot;pictext&quot;,&quot;picture&quot;,&quot;chart&quot;,&quot;table&quot;,&quot;video&quot;]}]]"/>
  <p:tag name="KSO_WM_CHIP_XID" val="5ef16cf55bb2a422ac9a2b3a"/>
  <p:tag name="KSO_WM_SLIDE_CAN_ADD_NAVIGATION" val="1"/>
  <p:tag name="KSO_WM_CHIP_DECFILLPROP" val="[]"/>
  <p:tag name="KSO_WM_CHIP_GROUPID" val="5ef16cf55bb2a422ac9a2b39"/>
  <p:tag name="KSO_WM_SLIDE_BK_DARK_LIGHT" val="2"/>
  <p:tag name="KSO_WM_SLIDE_BACKGROUND_TYPE" val="general"/>
  <p:tag name="KSO_WM_SLIDE_SUPPORT_FEATURE_TYPE" val="3"/>
  <p:tag name="KSO_WM_TEMPLATE_ASSEMBLE_XID" val="60656e7d4054ed1e2fb7f9d1"/>
  <p:tag name="KSO_WM_TEMPLATE_ASSEMBLE_GROUPID" val="60656e7d4054ed1e2fb7f9d1"/>
</p:tagLst>
</file>

<file path=ppt/tags/tag7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3_1"/>
  <p:tag name="KSO_WM_UNIT_ID" val="diagram20210780_3*l_h_f*1_3_1"/>
  <p:tag name="KSO_WM_UNIT_LAYERLEVEL" val="1_1_1"/>
  <p:tag name="KSO_WM_UNIT_VALUE" val="2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1_1*i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1_1*i*2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2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1_1*a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1_1*i*3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1_1*i*4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SLIDE_ID" val="diagram2020367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95*464"/>
  <p:tag name="KSO_WM_SLIDE_POSITION" val="32*36"/>
  <p:tag name="KSO_WM_TAG_VERSION" val="1.0"/>
  <p:tag name="KSO_WM_BEAUTIFY_FLAG" val="#wm#"/>
  <p:tag name="KSO_WM_TEMPLATE_CATEGORY" val="diagram"/>
  <p:tag name="KSO_WM_TEMPLATE_INDEX" val="20203671"/>
  <p:tag name="KSO_WM_SLIDE_LAYOUT" val="a_f"/>
  <p:tag name="KSO_WM_SLIDE_LAYOUT_CNT" val="1_1"/>
</p:tagLst>
</file>

<file path=ppt/tags/tag76.xml><?xml version="1.0" encoding="utf-8"?>
<p:tagLst xmlns:p="http://schemas.openxmlformats.org/presentationml/2006/main">
  <p:tag name="KSO_WM_UNIT_PICTURE_TOWARD" val="1"/>
  <p:tag name="KSO_WM_UNIT_PICTURE_DOCKSIDE" val="rm,lm,ct"/>
  <p:tag name="KSO_WM_UNIT_VALUE" val="1142*3384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734_1*ζ_h_d*1_1_1"/>
  <p:tag name="KSO_WM_TEMPLATE_CATEGORY" val="diagram"/>
  <p:tag name="KSO_WM_TEMPLATE_INDEX" val="202157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77.xml><?xml version="1.0" encoding="utf-8"?>
<p:tagLst xmlns:p="http://schemas.openxmlformats.org/presentationml/2006/main">
  <p:tag name="KSO_WM_UNIT_PICTURE_TOWARD" val="1"/>
  <p:tag name="KSO_WM_UNIT_PICTURE_DOCKSIDE" val="rm,lm,ct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734_1*ζ_h_i*1_1_1"/>
  <p:tag name="KSO_WM_TEMPLATE_CATEGORY" val="diagram"/>
  <p:tag name="KSO_WM_TEMPLATE_INDEX" val="202157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44_1*a*1"/>
  <p:tag name="KSO_WM_TEMPLATE_CATEGORY" val="diagram"/>
  <p:tag name="KSO_WM_TEMPLATE_INDEX" val="2021704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e3369134a89496cbf4eab32ec20ae2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3e3689a934d429181a35ba53d062d8e"/>
  <p:tag name="KSO_WM_UNIT_TEXT_FILL_FORE_SCHEMECOLOR_INDEX_BRIGHTNESS" val="0"/>
  <p:tag name="KSO_WM_UNIT_TEXT_FILL_FORE_SCHEMECOLOR_INDEX" val="13"/>
  <p:tag name="KSO_WM_UNIT_TEXT_FILL_TYPE" val="1"/>
  <p:tag name="KSO_WM_TEMPLATE_ASSEMBLE_XID" val="606570404054ed1e2fb8149f"/>
  <p:tag name="KSO_WM_TEMPLATE_ASSEMBLE_GROUPID" val="606570404054ed1e2fb8149f"/>
</p:tagLst>
</file>

<file path=ppt/tags/tag79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44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slide_type&quot;:[&quot;text&quot;]}"/>
  <p:tag name="KSO_WM_SLIDE_BACKGROUND" val="[&quot;bottomTop&quot;,&quot;general&quot;]"/>
  <p:tag name="KSO_WM_SLIDE_RATIO" val="1.777778"/>
  <p:tag name="KSO_WM_SLIDE_ID" val="diagram2021704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44"/>
  <p:tag name="KSO_WM_SLIDE_POSITION" val="0*0"/>
  <p:tag name="KSO_WM_TAG_VERSION" val="1.0"/>
  <p:tag name="KSO_WM_SLIDE_LAYOUT" val="a_d"/>
  <p:tag name="KSO_WM_SLIDE_LAYOUT_CNT" val="1_1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t&quot;,&quot;lm&quot;,&quot;rm&quot;],&quot;fill_id&quot;:&quot;18fc10e60a1c4b19ae595e42ebee4e3b&quot;,&quot;fill_align&quot;:&quot;cm&quot;,&quot;chip_types&quot;:[&quot;picture&quot;]},{&quot;text_align&quot;:&quot;cm&quot;,&quot;text_direction&quot;:&quot;horizontal&quot;,&quot;support_big_font&quot;:false,&quot;picture_toward&quot;:0,&quot;picture_dockside&quot;:[],&quot;fill_id&quot;:&quot;75f75f63351441a8b6c7dd1a9fad9591&quot;,&quot;fill_align&quot;:&quot;cm&quot;,&quot;chip_types&quot;:[&quot;text&quot;,&quot;header&quot;]}]]"/>
  <p:tag name="KSO_WM_CHIP_GROUPID" val="5fae0259998712faa657ac20"/>
  <p:tag name="KSO_WM_CHIP_XID" val="5fae0259998712faa657ac21"/>
  <p:tag name="KSO_WM_CHIP_DECFILLPROP" val="[]"/>
  <p:tag name="KSO_WM_SLIDE_BK_DARK_LIGHT" val="2"/>
  <p:tag name="KSO_WM_SLIDE_BACKGROUND_TYPE" val="general"/>
  <p:tag name="KSO_WM_SLIDE_SUPPORT_FEATURE_TYPE" val="8"/>
  <p:tag name="KSO_WM_TEMPLATE_ASSEMBLE_XID" val="606570404054ed1e2fb8149f"/>
  <p:tag name="KSO_WM_TEMPLATE_ASSEMBLE_GROUPID" val="606570404054ed1e2fb8149f"/>
  <p:tag name="KSO_WM_SLIDE_LAYOUT_INFO" val="{&quot;id&quot;:&quot;2021-04-01T16:15:41&quot;,&quot;maxSize&quot;:{&quot;size1&quot;:68.799999999999997},&quot;minSize&quot;:{&quot;size1&quot;:68.799999999999997},&quot;normalSize&quot;:{&quot;size1&quot;:68.799999999999997},&quot;subLayout&quot;:[{&quot;id&quot;:&quot;2021-04-01T16:15:41&quot;,&quot;type&quot;:0},{&quot;id&quot;:&quot;2021-04-01T16:15:41&quot;,&quot;margin&quot;:{&quot;bottom&quot;:1.6929999589920044,&quot;left&quot;:3.3870000839233398,&quot;right&quot;:3.3859999179840088,&quot;top&quot;:0.026000002399086952},&quot;type&quot;:0}],&quot;type&quot;:0}"/>
</p:tagLst>
</file>

<file path=ppt/tags/tag8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3_2"/>
  <p:tag name="KSO_WM_UNIT_ID" val="diagram20210780_3*l_h_i*1_3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7"/>
  <p:tag name="KSO_WM_UNIT_FILL_TYPE" val="1"/>
  <p:tag name="KSO_WM_UNIT_USESOURCEFORMAT_APPLY" val="1"/>
</p:tagLst>
</file>

<file path=ppt/tags/tag80.xml><?xml version="1.0" encoding="utf-8"?>
<p:tagLst xmlns:p="http://schemas.openxmlformats.org/presentationml/2006/main">
  <p:tag name="COMMONDATA" val="eyJoZGlkIjoiMTJjNDU2ZWI0OTRhNWE0MGY4NzdjZjk3N2ZmNjllZjAifQ=="/>
</p:tagLst>
</file>

<file path=ppt/tags/tag9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2_1"/>
  <p:tag name="KSO_WM_UNIT_ID" val="diagram20210780_3*l_h_i*1_2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创腾科技 白色风格">
  <a:themeElements>
    <a:clrScheme name="创腾科技 白色风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33E78"/>
      </a:accent1>
      <a:accent2>
        <a:srgbClr val="067BEC"/>
      </a:accent2>
      <a:accent3>
        <a:srgbClr val="033E78"/>
      </a:accent3>
      <a:accent4>
        <a:srgbClr val="06BCEC"/>
      </a:accent4>
      <a:accent5>
        <a:srgbClr val="17259F"/>
      </a:accent5>
      <a:accent6>
        <a:srgbClr val="94E4EC"/>
      </a:accent6>
      <a:hlink>
        <a:srgbClr val="3CA3A5"/>
      </a:hlink>
      <a:folHlink>
        <a:srgbClr val="E75D5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创腾科技 白色风格</Template>
  <TotalTime>0</TotalTime>
  <Words>2210</Words>
  <Application>WPS 演示</Application>
  <PresentationFormat>宽屏</PresentationFormat>
  <Paragraphs>246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  <vt:variant>
        <vt:lpstr>自定义放映</vt:lpstr>
      </vt:variant>
      <vt:variant>
        <vt:i4>1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汉仪旗黑</vt:lpstr>
      <vt:lpstr>Source Han Sans CN</vt:lpstr>
      <vt:lpstr>苹方-简</vt:lpstr>
      <vt:lpstr>汉仪文黑-85简</vt:lpstr>
      <vt:lpstr>汉仪中黑KW</vt:lpstr>
      <vt:lpstr>汉仪书宋二KW</vt:lpstr>
      <vt:lpstr>黑体</vt:lpstr>
      <vt:lpstr>微软雅黑 Light</vt:lpstr>
      <vt:lpstr>Wingdings</vt:lpstr>
      <vt:lpstr>Montserrat Black</vt:lpstr>
      <vt:lpstr>宋体</vt:lpstr>
      <vt:lpstr>Arial Unicode MS</vt:lpstr>
      <vt:lpstr>等线</vt:lpstr>
      <vt:lpstr>汉仪中等线KW</vt:lpstr>
      <vt:lpstr>Thonburi</vt:lpstr>
      <vt:lpstr>Calibri</vt:lpstr>
      <vt:lpstr>Helvetica Neue</vt:lpstr>
      <vt:lpstr>创腾科技 白色风格</vt:lpstr>
      <vt:lpstr>GoGoCode</vt:lpstr>
      <vt:lpstr>概览</vt:lpstr>
      <vt:lpstr>什么是MonoRepo？</vt:lpstr>
      <vt:lpstr>find代码选择器</vt:lpstr>
      <vt:lpstr>MonoRepo &amp; 微前端</vt:lpstr>
      <vt:lpstr>MonoRepo的优势</vt:lpstr>
      <vt:lpstr>MonoRepo的劣势</vt:lpstr>
      <vt:lpstr>MonoRepo的适用场景</vt:lpstr>
      <vt:lpstr>PowerPoint 演示文稿</vt:lpstr>
      <vt:lpstr>实现MonoRepo思想的工具</vt:lpstr>
      <vt:lpstr>pnpm的目录结构</vt:lpstr>
      <vt:lpstr>pnpm的优势</vt:lpstr>
      <vt:lpstr>快速(安装依赖的速度快)</vt:lpstr>
      <vt:lpstr>高效(磁盘空间利用率高)</vt:lpstr>
      <vt:lpstr>权限严格(仅能访问指定依赖项)</vt:lpstr>
      <vt:lpstr>支持单体仓库(CLI选择器语法)</vt:lpstr>
      <vt:lpstr>PowerPoint 演示文稿</vt:lpstr>
      <vt:lpstr>一个理论上可以跑通的项目</vt:lpstr>
      <vt:lpstr>PowerPoint 演示文稿</vt:lpstr>
      <vt:lpstr>文章推荐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创腾科技</dc:title>
  <dc:creator>Office</dc:creator>
  <cp:lastModifiedBy>流光</cp:lastModifiedBy>
  <cp:revision>771</cp:revision>
  <dcterms:created xsi:type="dcterms:W3CDTF">2022-09-04T15:10:48Z</dcterms:created>
  <dcterms:modified xsi:type="dcterms:W3CDTF">2022-09-04T15:10:48Z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9158211EC79744399DBD635D18B66CD2</vt:lpwstr>
  </property>
</Properties>
</file>