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54" r:id="rId3"/>
    <p:sldId id="819" r:id="rId4"/>
    <p:sldId id="796" r:id="rId5"/>
    <p:sldId id="781" r:id="rId6"/>
    <p:sldId id="791" r:id="rId7"/>
    <p:sldId id="792" r:id="rId8"/>
    <p:sldId id="793" r:id="rId9"/>
    <p:sldId id="765" r:id="rId10"/>
    <p:sldId id="800" r:id="rId11"/>
    <p:sldId id="789" r:id="rId12"/>
    <p:sldId id="795" r:id="rId13"/>
    <p:sldId id="784" r:id="rId14"/>
    <p:sldId id="785" r:id="rId15"/>
    <p:sldId id="786" r:id="rId16"/>
    <p:sldId id="788" r:id="rId17"/>
    <p:sldId id="787" r:id="rId18"/>
    <p:sldId id="801" r:id="rId19"/>
    <p:sldId id="797" r:id="rId20"/>
    <p:sldId id="723" r:id="rId21"/>
    <p:sldId id="783" r:id="rId22"/>
    <p:sldId id="728" r:id="rId23"/>
    <p:sldId id="742" r:id="rId24"/>
  </p:sldIdLst>
  <p:sldSz cx="12192000" cy="6858000"/>
  <p:notesSz cx="6858000" cy="9144000"/>
  <p:custShowLst>
    <p:custShow name="自定义放映 1" id="0">
      <p:sldLst/>
    </p:custShow>
  </p:custShow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" initials="q" lastIdx="1" clrIdx="0"/>
  <p:cmAuthor id="2" name="作者" initials="A" lastIdx="0" clrIdx="1"/>
  <p:cmAuthor id="3" name="丁鹏" initials="丁鹏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E6"/>
    <a:srgbClr val="2184C7"/>
    <a:srgbClr val="238ACB"/>
    <a:srgbClr val="34A5DD"/>
    <a:srgbClr val="34A3DC"/>
    <a:srgbClr val="1C6798"/>
    <a:srgbClr val="31A8E0"/>
    <a:srgbClr val="248ACC"/>
    <a:srgbClr val="2389CB"/>
    <a:srgbClr val="065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6"/>
  </p:normalViewPr>
  <p:slideViewPr>
    <p:cSldViewPr snapToGrid="0" snapToObjects="1">
      <p:cViewPr varScale="1">
        <p:scale>
          <a:sx n="113" d="100"/>
          <a:sy n="113" d="100"/>
        </p:scale>
        <p:origin x="510" y="108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8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3969-4C1B-7541-BCC4-D7124433F1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5E34-8DA1-1B4F-99B2-10207C08A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169620" y="1603169"/>
            <a:ext cx="9852756" cy="17106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单击此处输入标题</a:t>
            </a:r>
            <a:endParaRPr kumimoji="1"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5129" y="3557762"/>
            <a:ext cx="6281739" cy="1026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在此输入副标题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9236868" y="611072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1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33913" y="1255217"/>
            <a:ext cx="11524173" cy="465919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33913" y="1240970"/>
            <a:ext cx="11524174" cy="44922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47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7890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3914" y="1212751"/>
            <a:ext cx="5439916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46161" y="1206302"/>
            <a:ext cx="5511925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3914" y="1252305"/>
            <a:ext cx="5571586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33914" y="1875556"/>
            <a:ext cx="5571587" cy="4018639"/>
          </a:xfrm>
        </p:spPr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1252305"/>
            <a:ext cx="5571588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86500" y="1900989"/>
            <a:ext cx="5571587" cy="40186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29548" y="1196752"/>
            <a:ext cx="5528538" cy="46642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33914" y="1196752"/>
            <a:ext cx="5528538" cy="46642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335360" y="365125"/>
            <a:ext cx="1800200" cy="5415189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495600" y="365125"/>
            <a:ext cx="9361040" cy="541518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40440" y="327363"/>
            <a:ext cx="7560840" cy="86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340440" y="1393975"/>
            <a:ext cx="1144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23.png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p.weixin.qq.com/s/y0cHuMxc7bC9Lhh5q2j5zQ" TargetMode="External"/><Relationship Id="rId3" Type="http://schemas.openxmlformats.org/officeDocument/2006/relationships/hyperlink" Target="https://zhuanlan.zhihu.com/p/364109385" TargetMode="External"/><Relationship Id="rId2" Type="http://schemas.openxmlformats.org/officeDocument/2006/relationships/hyperlink" Target="https://liyucang-git.github.io/2021/02/12/&#229;&#137;&#141;&#231;&#171;&#175;&#229;&#140;&#133;&#231;&#174;&#161;&#231;&#144;&#134;&#229;&#153;&#168;&#229;&#175;&#185;&#230;&#175;&#148;-npm-yarn-&#229;&#146;&#140;-pnpm/" TargetMode="External"/><Relationship Id="rId1" Type="http://schemas.openxmlformats.org/officeDocument/2006/relationships/hyperlink" Target="https://jconsoftware.com/blog/article/17#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6.xml"/><Relationship Id="rId7" Type="http://schemas.openxmlformats.org/officeDocument/2006/relationships/image" Target="../media/image24.jpeg"/><Relationship Id="rId6" Type="http://schemas.openxmlformats.org/officeDocument/2006/relationships/hyperlink" Target="https://mp.weixin.qq.com/s/Ms_DlyFjzd-rg98gCElp4g" TargetMode="Externa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25.jpeg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image" Target="../media/image9.jpeg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1673860"/>
            <a:ext cx="10349865" cy="1710690"/>
          </a:xfrm>
        </p:spPr>
        <p:txBody>
          <a:bodyPr/>
          <a:lstStyle/>
          <a:p>
            <a:r>
              <a:rPr kumimoji="1" lang="en-US" sz="60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GoGoCode</a:t>
            </a:r>
            <a:endParaRPr kumimoji="1" lang="en-US" sz="60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060815" y="6021070"/>
            <a:ext cx="2825115" cy="625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黄予庭</a:t>
            </a:r>
            <a:r>
              <a:rPr lang="en-US" altLang="zh-CN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     2022.08.12</a:t>
            </a:r>
            <a:endParaRPr lang="en-US" altLang="zh-CN" sz="1800" err="1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81270" y="3384550"/>
            <a:ext cx="6806565" cy="1710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 </a:t>
            </a:r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基于 AST 的 JavaScript/Typescript/HTML 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  <a:p>
            <a:pPr algn="l"/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代码转换工具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实现MonoRepo思想的工具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535805" y="5673725"/>
            <a:ext cx="405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数据来源：https://2021.stateofjs.com/en-US/libraries/monorepo-tools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486410" y="1505585"/>
            <a:ext cx="353949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如何进行多包管理？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依赖的重复安装？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依赖的版本冲突？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如何实现跨目录代码共享？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如何优雅地控制特定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workspace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77385" y="1138555"/>
            <a:ext cx="7618730" cy="4400550"/>
            <a:chOff x="7051" y="1793"/>
            <a:chExt cx="11998" cy="6930"/>
          </a:xfrm>
        </p:grpSpPr>
        <p:pic>
          <p:nvPicPr>
            <p:cNvPr id="2" name="图片 1" descr="IMG_256"/>
            <p:cNvPicPr>
              <a:picLocks noChangeAspect="1"/>
            </p:cNvPicPr>
            <p:nvPr/>
          </p:nvPicPr>
          <p:blipFill>
            <a:blip r:embed="rId1"/>
            <a:srcRect l="36568" t="206" r="534" b="4697"/>
            <a:stretch>
              <a:fillRect/>
            </a:stretch>
          </p:blipFill>
          <p:spPr>
            <a:xfrm>
              <a:off x="7051" y="1793"/>
              <a:ext cx="11999" cy="6931"/>
            </a:xfrm>
            <a:prstGeom prst="rect">
              <a:avLst/>
            </a:prstGeom>
            <a:noFill/>
            <a:ln w="19050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</p:pic>
        <p:sp>
          <p:nvSpPr>
            <p:cNvPr id="7" name="爆炸形 1 6"/>
            <p:cNvSpPr/>
            <p:nvPr/>
          </p:nvSpPr>
          <p:spPr>
            <a:xfrm>
              <a:off x="17055" y="3134"/>
              <a:ext cx="1027" cy="936"/>
            </a:xfrm>
            <a:prstGeom prst="irregularSeal1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pnpm</a:t>
            </a:r>
            <a:r>
              <a:rPr lang="zh-CN" altLang="en-US"/>
              <a:t>的目录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2" name="图片 1" descr="carbon"/>
          <p:cNvPicPr>
            <a:picLocks noChangeAspect="1"/>
          </p:cNvPicPr>
          <p:nvPr/>
        </p:nvPicPr>
        <p:blipFill>
          <a:blip r:embed="rId1"/>
          <a:srcRect r="39732"/>
          <a:stretch>
            <a:fillRect/>
          </a:stretch>
        </p:blipFill>
        <p:spPr>
          <a:xfrm>
            <a:off x="622300" y="1090930"/>
            <a:ext cx="3410585" cy="34461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387465" y="-11430"/>
            <a:ext cx="5803900" cy="6859270"/>
            <a:chOff x="10059" y="-18"/>
            <a:chExt cx="9140" cy="10802"/>
          </a:xfrm>
        </p:grpSpPr>
        <p:pic>
          <p:nvPicPr>
            <p:cNvPr id="6" name="图片 5" descr="carbon"/>
            <p:cNvPicPr>
              <a:picLocks noChangeAspect="1"/>
            </p:cNvPicPr>
            <p:nvPr/>
          </p:nvPicPr>
          <p:blipFill>
            <a:blip r:embed="rId2"/>
            <a:srcRect t="1815" b="3769"/>
            <a:stretch>
              <a:fillRect/>
            </a:stretch>
          </p:blipFill>
          <p:spPr>
            <a:xfrm>
              <a:off x="10059" y="-18"/>
              <a:ext cx="9141" cy="10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4050" y="9882"/>
              <a:ext cx="4864" cy="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zh-CN" altLang="en-US" sz="1000">
                  <a:solidFill>
                    <a:schemeClr val="bg1"/>
                  </a:solidFill>
                </a:rPr>
                <a:t>.npmrc</a:t>
              </a:r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  <a:r>
                <a:rPr lang="zh-CN" altLang="en-US" sz="1000">
                  <a:solidFill>
                    <a:schemeClr val="bg1"/>
                  </a:solidFill>
                </a:rPr>
                <a:t>配置详见：https://pnpm.io/zh/npmrc</a:t>
              </a:r>
              <a:endParaRPr lang="zh-CN" altLang="en-US" sz="1000">
                <a:solidFill>
                  <a:schemeClr val="bg1"/>
                </a:solidFill>
              </a:endParaRPr>
            </a:p>
            <a:p>
              <a:pPr algn="l"/>
              <a:r>
                <a:rPr lang="zh-CN" altLang="en-US" sz="1000">
                  <a:solidFill>
                    <a:schemeClr val="bg1"/>
                  </a:solidFill>
                </a:rPr>
                <a:t>.pnpmfile.cjs</a:t>
              </a:r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  <a:r>
                <a:rPr lang="zh-CN" altLang="en-US" sz="1000">
                  <a:solidFill>
                    <a:schemeClr val="bg1"/>
                  </a:solidFill>
                  <a:sym typeface="+mn-ea"/>
                </a:rPr>
                <a:t>配置详见：https://pnpm.io/zh/pnpmfile</a:t>
              </a:r>
              <a:endParaRPr lang="zh-CN" altLang="en-US" sz="100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" y="4694555"/>
            <a:ext cx="3958590" cy="9347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07535" y="4862195"/>
            <a:ext cx="1878965" cy="598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Glob 语法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000"/>
              <a:t>匹配符合指定模式的文件集合</a:t>
            </a:r>
            <a:endParaRPr lang="zh-CN" altLang="en-US" sz="10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753870" y="4421505"/>
            <a:ext cx="1351280" cy="67881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92810" y="5629275"/>
            <a:ext cx="2870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目的：关联各子项目，允许其相互引用</a:t>
            </a:r>
            <a:endParaRPr lang="zh-CN" altLang="en-US" sz="1200" b="1"/>
          </a:p>
        </p:txBody>
      </p:sp>
      <p:grpSp>
        <p:nvGrpSpPr>
          <p:cNvPr id="26" name="组合 25"/>
          <p:cNvGrpSpPr/>
          <p:nvPr/>
        </p:nvGrpSpPr>
        <p:grpSpPr>
          <a:xfrm>
            <a:off x="4674235" y="2377440"/>
            <a:ext cx="1071880" cy="631190"/>
            <a:chOff x="7361" y="3744"/>
            <a:chExt cx="1688" cy="994"/>
          </a:xfrm>
        </p:grpSpPr>
        <p:sp>
          <p:nvSpPr>
            <p:cNvPr id="8" name="右箭头 7"/>
            <p:cNvSpPr/>
            <p:nvPr/>
          </p:nvSpPr>
          <p:spPr>
            <a:xfrm>
              <a:off x="7361" y="3744"/>
              <a:ext cx="1689" cy="99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471" y="395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扩展</a:t>
              </a:r>
              <a:endParaRPr lang="zh-CN" altLang="en-US"/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7858760" y="2991485"/>
            <a:ext cx="4293870" cy="24511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1000" b="0">
                <a:solidFill>
                  <a:schemeClr val="bg1"/>
                </a:solidFill>
              </a:rPr>
              <a:t>package</a:t>
            </a:r>
            <a:r>
              <a:rPr lang="en-US" altLang="zh-CN" sz="1000" b="0">
                <a:solidFill>
                  <a:schemeClr val="bg1"/>
                </a:solidFill>
              </a:rPr>
              <a:t> </a:t>
            </a:r>
            <a:r>
              <a:rPr lang="zh-CN" altLang="en-US" sz="1000" b="0">
                <a:solidFill>
                  <a:schemeClr val="bg1"/>
                </a:solidFill>
              </a:rPr>
              <a:t>命名规范：@&lt;项目名&gt;/&lt;子项目名&gt; 或 &lt;项目名&gt;-&lt;子项目名&gt;</a:t>
            </a:r>
            <a:endParaRPr lang="zh-CN" altLang="en-US" sz="1000" b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700" y="3379470"/>
            <a:ext cx="261874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pnpm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9435" y="1793240"/>
          <a:ext cx="8533130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15"/>
                <a:gridCol w="588581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优势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解读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快速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是同类工具速度的将近 2 倍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高效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node_modules 中的所有文件均链接自单一存储位置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1044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权限严格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创建的 node_modules 默认并非扁平结构，因此代码无法对任意软件包进行访问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支持单体仓库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内置了对单个源码仓库中包含多个软件包的支持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29435" y="5633085"/>
            <a:ext cx="2038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内容来源：https://www.pnpm.cn/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334010" y="1254760"/>
            <a:ext cx="3341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600" b="1"/>
              <a:t>performant npm - 高性能的npm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</a:t>
            </a:r>
            <a:r>
              <a:rPr lang="en-US" altLang="zh-CN"/>
              <a:t>(</a:t>
            </a:r>
            <a:r>
              <a:rPr lang="zh-CN" altLang="en-US"/>
              <a:t>安装依赖的速度快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7055" y="5393055"/>
            <a:ext cx="49917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Yarn PnP</a:t>
            </a:r>
            <a:r>
              <a:rPr lang="zh-CN" altLang="en-US" sz="1000"/>
              <a:t>：Yarn 的 Plug'n'Play 特性</a:t>
            </a:r>
            <a:r>
              <a:rPr lang="en-US" altLang="zh-CN" sz="1000"/>
              <a:t> (即插即用</a:t>
            </a:r>
            <a:r>
              <a:rPr lang="zh-CN" altLang="en-US" sz="1000"/>
              <a:t>，为依赖创建sourcemap，节省读写开销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67055" y="5720715"/>
            <a:ext cx="26993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数据</a:t>
            </a:r>
            <a:r>
              <a:rPr lang="zh-CN" altLang="en-US" sz="1000"/>
              <a:t>来源：https://www.pnpm.cn/benchmarks</a:t>
            </a:r>
            <a:endParaRPr lang="zh-CN" altLang="en-US" sz="1000"/>
          </a:p>
        </p:txBody>
      </p:sp>
      <p:pic>
        <p:nvPicPr>
          <p:cNvPr id="7" name="图片 6" descr="$V_JJ%9$C(I]75AF{BRWM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220" y="150495"/>
            <a:ext cx="5125720" cy="57677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74980" y="1161415"/>
            <a:ext cx="5368925" cy="4152900"/>
            <a:chOff x="748" y="1829"/>
            <a:chExt cx="8455" cy="6540"/>
          </a:xfrm>
        </p:grpSpPr>
        <p:grpSp>
          <p:nvGrpSpPr>
            <p:cNvPr id="11" name="组合 10"/>
            <p:cNvGrpSpPr/>
            <p:nvPr/>
          </p:nvGrpSpPr>
          <p:grpSpPr>
            <a:xfrm>
              <a:off x="749" y="1829"/>
              <a:ext cx="8454" cy="6540"/>
              <a:chOff x="749" y="1829"/>
              <a:chExt cx="8454" cy="654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49" y="1829"/>
                <a:ext cx="8454" cy="6540"/>
                <a:chOff x="749" y="1829"/>
                <a:chExt cx="8454" cy="6540"/>
              </a:xfrm>
            </p:grpSpPr>
            <p:pic>
              <p:nvPicPr>
                <p:cNvPr id="101" name="图片 100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3" y="1878"/>
                  <a:ext cx="8165" cy="64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6232" y="1829"/>
                  <a:ext cx="890" cy="6540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49" y="2527"/>
                  <a:ext cx="8454" cy="776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749" y="3784"/>
                <a:ext cx="8454" cy="77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48" y="5041"/>
              <a:ext cx="8454" cy="7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高效</a:t>
            </a:r>
            <a:r>
              <a:rPr lang="en-US" altLang="zh-CN">
                <a:sym typeface="+mn-ea"/>
              </a:rPr>
              <a:t>(磁盘空间</a:t>
            </a:r>
            <a:r>
              <a:rPr lang="zh-CN" altLang="en-US">
                <a:sym typeface="+mn-ea"/>
              </a:rPr>
              <a:t>利用率高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pic>
        <p:nvPicPr>
          <p:cNvPr id="13" name="图片 12" descr="8AV4[24`K31DNO]~K[Z%H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086485"/>
            <a:ext cx="5702935" cy="3689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8600" y="4930140"/>
            <a:ext cx="35858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示例：安装</a:t>
            </a:r>
            <a:r>
              <a:rPr lang="en-US" altLang="zh-CN" sz="1200" b="1"/>
              <a:t>A</a:t>
            </a:r>
            <a:r>
              <a:rPr lang="zh-CN" altLang="en-US" sz="1200" b="1"/>
              <a:t>，且</a:t>
            </a:r>
            <a:r>
              <a:rPr lang="en-US" altLang="zh-CN" sz="1200" b="1"/>
              <a:t>A</a:t>
            </a:r>
            <a:r>
              <a:rPr lang="zh-CN" altLang="en-US" sz="1200" b="1"/>
              <a:t>依赖</a:t>
            </a:r>
            <a:r>
              <a:rPr lang="en-US" altLang="zh-CN" sz="1200" b="1"/>
              <a:t>B</a:t>
            </a:r>
            <a:endParaRPr lang="zh-CN" altLang="en-US" sz="1200" b="1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/>
              <a:t>通过</a:t>
            </a:r>
            <a:r>
              <a:rPr lang="en-US" altLang="zh-CN" sz="1200"/>
              <a:t> </a:t>
            </a:r>
            <a:r>
              <a:rPr lang="zh-CN" altLang="en-US" sz="1200" b="1"/>
              <a:t>硬链接</a:t>
            </a:r>
            <a:r>
              <a:rPr lang="en-US" altLang="zh-CN" sz="1200" b="1"/>
              <a:t> (hardlink) </a:t>
            </a:r>
            <a:r>
              <a:rPr lang="zh-CN" altLang="en-US" sz="1200"/>
              <a:t>寻找到全局安装的依赖包</a:t>
            </a:r>
            <a:endParaRPr lang="en-US" altLang="zh-CN" sz="12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/>
              <a:t>通过</a:t>
            </a:r>
            <a:r>
              <a:rPr lang="en-US" altLang="zh-CN" sz="1200"/>
              <a:t> </a:t>
            </a:r>
            <a:r>
              <a:rPr lang="zh-CN" altLang="en-US" sz="1200" b="1"/>
              <a:t>软链接</a:t>
            </a:r>
            <a:r>
              <a:rPr lang="en-US" altLang="zh-CN" sz="1200" b="1"/>
              <a:t> (s</a:t>
            </a:r>
            <a:r>
              <a:rPr lang="en-US" altLang="zh-CN" sz="1200" b="1"/>
              <a:t>oftlink/symlink) </a:t>
            </a:r>
            <a:r>
              <a:rPr lang="zh-CN" altLang="en-US" sz="1200"/>
              <a:t>进行</a:t>
            </a:r>
            <a:r>
              <a:rPr lang="zh-CN" altLang="en-US" sz="1200">
                <a:sym typeface="+mn-ea"/>
              </a:rPr>
              <a:t>依赖解析</a:t>
            </a:r>
            <a:endParaRPr lang="en-US" altLang="zh-CN" sz="1200"/>
          </a:p>
        </p:txBody>
      </p:sp>
      <p:grpSp>
        <p:nvGrpSpPr>
          <p:cNvPr id="17" name="组合 16"/>
          <p:cNvGrpSpPr/>
          <p:nvPr/>
        </p:nvGrpSpPr>
        <p:grpSpPr>
          <a:xfrm>
            <a:off x="3970020" y="4562475"/>
            <a:ext cx="2773045" cy="1454785"/>
            <a:chOff x="5951" y="7252"/>
            <a:chExt cx="4186" cy="217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b="5055"/>
            <a:stretch>
              <a:fillRect/>
            </a:stretch>
          </p:blipFill>
          <p:spPr>
            <a:xfrm>
              <a:off x="5951" y="7451"/>
              <a:ext cx="4186" cy="197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500" y="7252"/>
              <a:ext cx="1088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/>
                <a:t>索引节点</a:t>
              </a:r>
              <a:endParaRPr lang="zh-CN" altLang="en-US" sz="10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43650" y="300990"/>
            <a:ext cx="5753735" cy="4857750"/>
            <a:chOff x="9975" y="707"/>
            <a:chExt cx="8926" cy="7454"/>
          </a:xfrm>
        </p:grpSpPr>
        <p:pic>
          <p:nvPicPr>
            <p:cNvPr id="18" name="图片 17" descr="TSZ)ZSM8F(BZUK{Q(X]F1QB"/>
            <p:cNvPicPr>
              <a:picLocks noChangeAspect="1"/>
            </p:cNvPicPr>
            <p:nvPr/>
          </p:nvPicPr>
          <p:blipFill>
            <a:blip r:embed="rId3"/>
            <a:srcRect t="208" r="38392"/>
            <a:stretch>
              <a:fillRect/>
            </a:stretch>
          </p:blipFill>
          <p:spPr>
            <a:xfrm>
              <a:off x="9975" y="707"/>
              <a:ext cx="8926" cy="74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50" y="2775"/>
              <a:ext cx="7384" cy="41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13920000">
              <a:off x="14742" y="3487"/>
              <a:ext cx="892" cy="64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 descr="_11C{`{AV54I%_IS19E6QD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7" y="4426"/>
              <a:ext cx="1911" cy="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权限严格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仅</a:t>
            </a:r>
            <a:r>
              <a:rPr lang="en-US" altLang="zh-CN">
                <a:sym typeface="+mn-ea"/>
              </a:rPr>
              <a:t>能访问指定依赖项)</a:t>
            </a:r>
            <a:endParaRPr lang="en-US" altLang="zh-CN">
              <a:sym typeface="+mn-ea"/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4144010" y="2257425"/>
            <a:ext cx="1379855" cy="7537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3140" y="1412240"/>
            <a:ext cx="2769235" cy="3445510"/>
            <a:chOff x="526" y="2224"/>
            <a:chExt cx="4361" cy="5426"/>
          </a:xfrm>
        </p:grpSpPr>
        <p:pic>
          <p:nvPicPr>
            <p:cNvPr id="105" name="图片 10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526" y="2224"/>
              <a:ext cx="4361" cy="5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737" y="6572"/>
              <a:ext cx="1408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 b="1"/>
                <a:t>嵌套结构</a:t>
              </a:r>
              <a:endParaRPr lang="zh-CN" altLang="en-US" sz="14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00775" y="1153160"/>
            <a:ext cx="4655185" cy="1572260"/>
            <a:chOff x="7891" y="1831"/>
            <a:chExt cx="7331" cy="2476"/>
          </a:xfrm>
        </p:grpSpPr>
        <p:pic>
          <p:nvPicPr>
            <p:cNvPr id="104" name="图片 10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91" y="2042"/>
              <a:ext cx="7331" cy="22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13240" y="1831"/>
              <a:ext cx="1688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 b="1"/>
                <a:t>扁平化结构</a:t>
              </a:r>
              <a:endParaRPr lang="zh-CN" altLang="en-US" sz="1400" b="1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77610" y="3106420"/>
            <a:ext cx="4429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Phantom </a:t>
            </a:r>
            <a:r>
              <a:rPr lang="en-US" altLang="zh-CN" sz="1200" b="1"/>
              <a:t>D</a:t>
            </a:r>
            <a:r>
              <a:rPr lang="zh-CN" altLang="en-US" sz="1200" b="1"/>
              <a:t>ependencies</a:t>
            </a:r>
            <a:r>
              <a:rPr lang="en-US" altLang="zh-CN" sz="1200" b="1"/>
              <a:t> (幽灵依赖/幻影依赖)</a:t>
            </a:r>
            <a:r>
              <a:rPr lang="zh-CN" altLang="en-US" sz="1200" b="1"/>
              <a:t>：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因扁平化处理，所有依赖包被提升至</a:t>
            </a:r>
            <a:r>
              <a:rPr lang="en-US" altLang="zh-CN" sz="1200"/>
              <a:t> </a:t>
            </a:r>
            <a:r>
              <a:rPr lang="zh-CN" altLang="en-US" sz="1200"/>
              <a:t>node_modules</a:t>
            </a:r>
            <a:r>
              <a:rPr lang="en-US" altLang="zh-CN" sz="1200"/>
              <a:t> </a:t>
            </a:r>
            <a:r>
              <a:rPr lang="zh-CN" altLang="en-US" sz="1200"/>
              <a:t>一级目录</a:t>
            </a:r>
            <a:r>
              <a:rPr lang="zh-CN" altLang="en-US" sz="1200"/>
              <a:t>内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用户可以引用到package.json中未</a:t>
            </a:r>
            <a:r>
              <a:rPr lang="zh-CN" altLang="en-US" sz="1200"/>
              <a:t>声明的</a:t>
            </a:r>
            <a:r>
              <a:rPr lang="zh-CN" altLang="en-US" sz="1200"/>
              <a:t>依赖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8297545" y="4339590"/>
            <a:ext cx="325120" cy="5467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20610" y="5181600"/>
            <a:ext cx="2215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b="1"/>
              <a:t>pnpm</a:t>
            </a:r>
            <a:r>
              <a:rPr lang="zh-CN" altLang="en-US" sz="1200" b="1"/>
              <a:t>：非扁平化</a:t>
            </a:r>
            <a:r>
              <a:rPr lang="en-US" altLang="zh-CN" sz="1200" b="1"/>
              <a:t> + </a:t>
            </a:r>
            <a:r>
              <a:rPr lang="zh-CN" altLang="en-US" sz="1200" b="1"/>
              <a:t>软</a:t>
            </a:r>
            <a:r>
              <a:rPr lang="en-US" altLang="zh-CN" sz="1200" b="1"/>
              <a:t>/</a:t>
            </a:r>
            <a:r>
              <a:rPr lang="zh-CN" altLang="en-US" sz="1200" b="1"/>
              <a:t>硬链接</a:t>
            </a:r>
            <a:endParaRPr lang="zh-CN" altLang="en-US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993140" y="4996815"/>
            <a:ext cx="31483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000"/>
              <a:t>依赖层级太深，</a:t>
            </a:r>
            <a:r>
              <a:rPr lang="zh-CN" sz="1000"/>
              <a:t>致使</a:t>
            </a:r>
            <a:r>
              <a:rPr sz="1000"/>
              <a:t>文件路径过长</a:t>
            </a:r>
            <a:r>
              <a:rPr lang="zh-CN" sz="1000"/>
              <a:t>，超出系统限制</a:t>
            </a:r>
            <a:endParaRPr sz="10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/>
              <a:t>依赖包重复安装，磁盘空间</a:t>
            </a:r>
            <a:r>
              <a:rPr lang="zh-CN" altLang="en-US" sz="1000">
                <a:sym typeface="+mn-ea"/>
              </a:rPr>
              <a:t>占用过多</a:t>
            </a:r>
            <a:endParaRPr lang="zh-CN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支持单体仓库</a:t>
            </a:r>
            <a:r>
              <a:rPr lang="en-US" altLang="zh-CN">
                <a:sym typeface="+mn-ea"/>
              </a:rPr>
              <a:t>(CLI</a:t>
            </a:r>
            <a:r>
              <a:rPr lang="zh-CN" altLang="en-US">
                <a:sym typeface="+mn-ea"/>
              </a:rPr>
              <a:t>选择器语法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10845" y="1212850"/>
          <a:ext cx="5040000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  <a:gridCol w="2520000"/>
              </a:tblGrid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npm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等效的</a:t>
                      </a:r>
                      <a:r>
                        <a:rPr lang="en-US" altLang="zh-CN" sz="1400"/>
                        <a:t>pnpm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install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install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i</a:t>
                      </a:r>
                      <a:r>
                        <a:rPr lang="en-US" altLang="zh-CN" sz="1400"/>
                        <a:t>nstall</a:t>
                      </a:r>
                      <a:r>
                        <a:rPr lang="zh-CN" altLang="en-US" sz="1400"/>
                        <a:t> &lt;pkg&gt;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add &lt;pkg&gt;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npm </a:t>
                      </a:r>
                      <a:r>
                        <a:rPr lang="en-US" altLang="zh-CN" sz="1400">
                          <a:sym typeface="+mn-ea"/>
                        </a:rPr>
                        <a:t>un</a:t>
                      </a:r>
                      <a:r>
                        <a:rPr lang="zh-CN" altLang="en-US" sz="1400">
                          <a:sym typeface="+mn-ea"/>
                        </a:rPr>
                        <a:t>i</a:t>
                      </a:r>
                      <a:r>
                        <a:rPr lang="en-US" altLang="zh-CN" sz="1400">
                          <a:sym typeface="+mn-ea"/>
                        </a:rPr>
                        <a:t>nstall</a:t>
                      </a:r>
                      <a:r>
                        <a:rPr lang="zh-CN" altLang="en-US" sz="1400">
                          <a:sym typeface="+mn-ea"/>
                        </a:rPr>
                        <a:t> &lt;pkg&gt;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remove</a:t>
                      </a:r>
                      <a:r>
                        <a:rPr lang="zh-CN" altLang="en-US" sz="1400">
                          <a:sym typeface="+mn-ea"/>
                        </a:rPr>
                        <a:t> &lt;pkg&gt;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update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update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run &lt;cmd&gt;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</a:t>
                      </a:r>
                      <a:r>
                        <a:rPr lang="en-US" altLang="zh-CN" sz="1400"/>
                        <a:t> (run)</a:t>
                      </a:r>
                      <a:r>
                        <a:rPr lang="zh-CN" altLang="en-US" sz="1400"/>
                        <a:t> &lt;cmd&gt;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485" y="5800090"/>
            <a:ext cx="26498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更多</a:t>
            </a:r>
            <a:r>
              <a:rPr lang="zh-CN" altLang="en-US" sz="1000"/>
              <a:t>命令参考：https://pnpm.io/zh/pnpm-cli</a:t>
            </a:r>
            <a:endParaRPr lang="zh-CN" altLang="en-US" sz="1000"/>
          </a:p>
        </p:txBody>
      </p:sp>
      <p:cxnSp>
        <p:nvCxnSpPr>
          <p:cNvPr id="7" name="曲线连接符 6"/>
          <p:cNvCxnSpPr/>
          <p:nvPr/>
        </p:nvCxnSpPr>
        <p:spPr>
          <a:xfrm flipV="1">
            <a:off x="4672965" y="1367155"/>
            <a:ext cx="1714500" cy="863600"/>
          </a:xfrm>
          <a:prstGeom prst="curved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55~Q1MI{LQ17(CSXB1G9]1J"/>
          <p:cNvPicPr>
            <a:picLocks noChangeAspect="1"/>
          </p:cNvPicPr>
          <p:nvPr/>
        </p:nvPicPr>
        <p:blipFill>
          <a:blip r:embed="rId2"/>
          <a:srcRect t="1830"/>
          <a:stretch>
            <a:fillRect/>
          </a:stretch>
        </p:blipFill>
        <p:spPr>
          <a:xfrm>
            <a:off x="6504940" y="827405"/>
            <a:ext cx="5163820" cy="10217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10400" y="2113280"/>
            <a:ext cx="4295775" cy="3553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/>
              <a:t>安装在</a:t>
            </a:r>
            <a:r>
              <a:rPr lang="zh-CN" altLang="en-US" sz="1400" b="1"/>
              <a:t>根目录</a:t>
            </a:r>
            <a:r>
              <a:rPr lang="zh-CN" altLang="en-US" sz="1400"/>
              <a:t>下：</a:t>
            </a:r>
            <a:endParaRPr lang="zh-CN" altLang="en-US" sz="14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400"/>
              <a:t> </a:t>
            </a:r>
            <a:r>
              <a:rPr lang="en-US" altLang="zh-CN" sz="1400"/>
              <a:t>    pnpm add &lt;pkg&gt; -w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(--workspace-root)</a:t>
            </a:r>
            <a:endParaRPr lang="en-US" altLang="zh-CN" sz="1400"/>
          </a:p>
          <a:p>
            <a:pPr indent="0" algn="l">
              <a:lnSpc>
                <a:spcPct val="150000"/>
              </a:lnSpc>
              <a:buNone/>
            </a:pPr>
            <a:endParaRPr lang="en-US" altLang="zh-CN" sz="14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安装在</a:t>
            </a:r>
            <a:r>
              <a:rPr lang="zh-CN" altLang="en-US" sz="1400" b="1">
                <a:sym typeface="+mn-ea"/>
              </a:rPr>
              <a:t>全部子目录</a:t>
            </a:r>
            <a:r>
              <a:rPr lang="zh-CN" altLang="en-US" sz="1400">
                <a:sym typeface="+mn-ea"/>
              </a:rPr>
              <a:t>下：</a:t>
            </a:r>
            <a:endParaRPr lang="zh-CN" altLang="en-US" sz="1400"/>
          </a:p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pnpm add </a:t>
            </a:r>
            <a:r>
              <a:rPr lang="en-US" altLang="zh-CN" sz="1400">
                <a:sym typeface="+mn-ea"/>
              </a:rPr>
              <a:t>&lt;pkg&gt;</a:t>
            </a:r>
            <a:r>
              <a:rPr lang="zh-CN" altLang="en-US" sz="1400">
                <a:sym typeface="+mn-ea"/>
              </a:rPr>
              <a:t> -r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(--recursive)</a:t>
            </a:r>
            <a:endParaRPr lang="en-US" altLang="zh-CN" sz="140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+mj-ea"/>
              <a:buNone/>
            </a:pPr>
            <a:r>
              <a:rPr lang="en-US" altLang="zh-CN" sz="1000">
                <a:sym typeface="+mn-ea"/>
              </a:rPr>
              <a:t>       (</a:t>
            </a:r>
            <a:r>
              <a:rPr lang="zh-CN" altLang="en-US" sz="1000">
                <a:sym typeface="+mn-ea"/>
              </a:rPr>
              <a:t>命令的执行是否涵盖根</a:t>
            </a:r>
            <a:r>
              <a:rPr lang="zh-CN" altLang="en-US" sz="1000">
                <a:sym typeface="+mn-ea"/>
              </a:rPr>
              <a:t>目录：</a:t>
            </a:r>
            <a:r>
              <a:rPr lang="en-US" altLang="zh-CN" sz="1000">
                <a:sym typeface="+mn-ea"/>
              </a:rPr>
              <a:t>https://pnpm.io/zh/cli/recursive)</a:t>
            </a:r>
            <a:endParaRPr lang="en-US" altLang="zh-CN" sz="1000">
              <a:sym typeface="+mn-ea"/>
            </a:endParaRPr>
          </a:p>
          <a:p>
            <a:pPr indent="0" algn="l">
              <a:lnSpc>
                <a:spcPct val="150000"/>
              </a:lnSpc>
              <a:buFont typeface="+mj-ea"/>
              <a:buNone/>
            </a:pPr>
            <a:endParaRPr lang="en-US" altLang="zh-CN" sz="14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/>
              <a:t>安装在</a:t>
            </a:r>
            <a:r>
              <a:rPr lang="zh-CN" altLang="en-US" sz="1400" b="1"/>
              <a:t>特定子目录</a:t>
            </a:r>
            <a:r>
              <a:rPr lang="zh-CN" altLang="en-US" sz="1400"/>
              <a:t>下：</a:t>
            </a:r>
            <a:endParaRPr lang="zh-CN" altLang="en-US" sz="1400"/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/>
              <a:t>进入</a:t>
            </a:r>
            <a:r>
              <a:rPr lang="zh-CN" altLang="en-US" sz="1400"/>
              <a:t>该子目录，</a:t>
            </a:r>
            <a:r>
              <a:rPr lang="en-US" altLang="zh-CN" sz="1400">
                <a:sym typeface="+mn-ea"/>
              </a:rPr>
              <a:t>pnpm add &lt;pkg&gt;</a:t>
            </a:r>
            <a:endParaRPr lang="en-US" altLang="zh-CN" sz="1400">
              <a:sym typeface="+mn-ea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sym typeface="+mn-ea"/>
              </a:rPr>
              <a:t>pnpm </a:t>
            </a:r>
            <a:r>
              <a:rPr lang="en-US" altLang="zh-CN" sz="1400">
                <a:sym typeface="+mn-ea"/>
              </a:rPr>
              <a:t>add &lt;pkg&gt;</a:t>
            </a:r>
            <a:r>
              <a:rPr lang="en-US" altLang="zh-CN" sz="1400">
                <a:sym typeface="+mn-ea"/>
              </a:rPr>
              <a:t> -C &lt;path&gt;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dir)</a:t>
            </a:r>
            <a:endParaRPr lang="en-US" altLang="zh-CN" sz="1400">
              <a:sym typeface="+mn-ea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sym typeface="+mn-ea"/>
              </a:rPr>
              <a:t>pnpm add &lt;pkg&gt; --filter &lt;package_name&gt;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(-F)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137160" y="3799840"/>
          <a:ext cx="6155690" cy="197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4580890"/>
              </a:tblGrid>
              <a:tr h="39433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其它常见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pnpm list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打印已安装的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package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及其版本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400"/>
                        <a:t>pnpm create</a:t>
                      </a:r>
                      <a:endParaRPr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启动套件创建项目</a:t>
                      </a:r>
                      <a:r>
                        <a:rPr lang="en-US" altLang="zh-CN" sz="1400"/>
                        <a:t> (eg: </a:t>
                      </a:r>
                      <a:r>
                        <a:rPr lang="zh-CN" altLang="en-US" sz="1400"/>
                        <a:t>pnpm create create-vue my-app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pnpm init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创建一个 package.json 文件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400">
                          <a:sym typeface="+mn-ea"/>
                        </a:rPr>
                        <a:t>pnpm store prune</a:t>
                      </a:r>
                      <a:endParaRPr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 store </a:t>
                      </a:r>
                      <a:r>
                        <a:rPr lang="zh-CN" altLang="en-US" sz="1400"/>
                        <a:t>中删除未引用的包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</a:t>
            </a:r>
            <a:r>
              <a:rPr lang="zh-CN" altLang="en-US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示例</a:t>
            </a:r>
            <a:endParaRPr lang="zh-CN" altLang="en-US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一个理论上可以跑通的</a:t>
            </a:r>
            <a:r>
              <a:rPr lang="zh-CN" altLang="en-US"/>
              <a:t>项目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724660" y="2211070"/>
            <a:ext cx="8742680" cy="2611755"/>
            <a:chOff x="2716" y="3482"/>
            <a:chExt cx="13768" cy="4113"/>
          </a:xfrm>
        </p:grpSpPr>
        <p:grpSp>
          <p:nvGrpSpPr>
            <p:cNvPr id="19" name="组合 18"/>
            <p:cNvGrpSpPr/>
            <p:nvPr/>
          </p:nvGrpSpPr>
          <p:grpSpPr>
            <a:xfrm>
              <a:off x="2716" y="3482"/>
              <a:ext cx="13768" cy="2787"/>
              <a:chOff x="2716" y="4007"/>
              <a:chExt cx="13768" cy="2787"/>
            </a:xfrm>
          </p:grpSpPr>
          <p:grpSp>
            <p:nvGrpSpPr>
              <p:cNvPr id="7" name="组合 6"/>
              <p:cNvGrpSpPr/>
              <p:nvPr/>
            </p:nvGrpSpPr>
            <p:grpSpPr>
              <a:xfrm rot="0">
                <a:off x="2716" y="4008"/>
                <a:ext cx="3616" cy="2787"/>
                <a:chOff x="1077" y="1744"/>
                <a:chExt cx="3616" cy="2787"/>
              </a:xfrm>
            </p:grpSpPr>
            <p:sp>
              <p:nvSpPr>
                <p:cNvPr id="55" name="Freeform 7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Rectangle 29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依赖提升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0">
                <a:off x="7792" y="4007"/>
                <a:ext cx="3616" cy="2787"/>
                <a:chOff x="1077" y="1744"/>
                <a:chExt cx="3616" cy="2787"/>
              </a:xfrm>
            </p:grpSpPr>
            <p:sp>
              <p:nvSpPr>
                <p:cNvPr id="9" name="Freeform 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Rectangle 29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协同调试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0">
                <a:off x="12868" y="4008"/>
                <a:ext cx="3616" cy="2787"/>
                <a:chOff x="1077" y="1744"/>
                <a:chExt cx="3616" cy="2787"/>
              </a:xfrm>
            </p:grpSpPr>
            <p:sp>
              <p:nvSpPr>
                <p:cNvPr id="12" name="Freeform 7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Rectangle 2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版本升级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0" name="椭圆 19"/>
            <p:cNvSpPr/>
            <p:nvPr>
              <p:custDataLst>
                <p:tags r:id="rId7"/>
              </p:custDataLst>
            </p:nvPr>
          </p:nvSpPr>
          <p:spPr>
            <a:xfrm>
              <a:off x="3836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8"/>
              </p:custDataLst>
            </p:nvPr>
          </p:nvSpPr>
          <p:spPr>
            <a:xfrm>
              <a:off x="3884" y="6380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01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9"/>
              </p:custDataLst>
            </p:nvPr>
          </p:nvSpPr>
          <p:spPr>
            <a:xfrm>
              <a:off x="8936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10"/>
              </p:custDataLst>
            </p:nvPr>
          </p:nvSpPr>
          <p:spPr>
            <a:xfrm>
              <a:off x="8989" y="6405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02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11"/>
              </p:custDataLst>
            </p:nvPr>
          </p:nvSpPr>
          <p:spPr>
            <a:xfrm>
              <a:off x="14037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12"/>
              </p:custDataLst>
            </p:nvPr>
          </p:nvSpPr>
          <p:spPr>
            <a:xfrm>
              <a:off x="14090" y="6405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03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Vue3公共组件库介绍</a:t>
            </a:r>
            <a:endParaRPr lang="en-US" altLang="zh-CN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概览</a:t>
            </a:r>
            <a:endParaRPr 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什么是</a:t>
            </a: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？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AST</a:t>
            </a: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简介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使用方法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Q&amp;A</a:t>
            </a:r>
            <a:endParaRPr lang="en-US" altLang="zh-CN" sz="1600" b="0">
              <a:solidFill>
                <a:srgbClr val="121212"/>
              </a:solidFill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39003"/>
            <a:ext cx="12192000" cy="2891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文章</a:t>
            </a:r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zh-CN"/>
              <a:t> </a:t>
            </a:r>
            <a:r>
              <a:rPr lang="en-US" altLang="zh-CN">
                <a:hlinkClick r:id="rId1" action="ppaction://hlinkfile"/>
              </a:rPr>
              <a:t>Monorepo vs Multirepo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en-US" altLang="zh-CN"/>
              <a:t> </a:t>
            </a:r>
            <a:r>
              <a:rPr lang="en-US" altLang="zh-CN">
                <a:hlinkClick r:id="rId2" action="ppaction://hlinkfile"/>
              </a:rPr>
              <a:t>前端包管理器对比 npm、yarn 和 pnpm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en-US" altLang="zh-CN"/>
              <a:t> </a:t>
            </a:r>
            <a:r>
              <a:rPr lang="en-US" altLang="zh-CN">
                <a:hlinkClick r:id="rId3" action="ppaction://hlinkfile"/>
              </a:rPr>
              <a:t>开源项目都在用 monorepo，但是你知道居然有那么多坑么？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en-US" altLang="zh-CN"/>
              <a:t> </a:t>
            </a:r>
            <a:r>
              <a:rPr lang="en-US" altLang="zh-CN">
                <a:hlinkClick r:id="rId4" action="ppaction://hlinkfile"/>
              </a:rPr>
              <a:t>简单带大家实践一下pnpm，也就几分钟的事情~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930" y="639445"/>
            <a:ext cx="11048365" cy="493966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146935" y="25971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25908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特别</a:t>
            </a:r>
            <a:r>
              <a:rPr lang="zh-CN" altLang="en-US" sz="40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支持</a:t>
            </a:r>
            <a:endParaRPr lang="zh-CN" altLang="en-US" sz="4000" spc="24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2115" y="248920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1453495" y="248920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95400" y="1374140"/>
            <a:ext cx="9623425" cy="2291715"/>
          </a:xfrm>
        </p:spPr>
        <p:txBody>
          <a:bodyPr/>
          <a:p>
            <a:pPr>
              <a:lnSpc>
                <a:spcPct val="250000"/>
              </a:lnSpc>
              <a:buFont typeface="Wingdings" panose="05000000000000000000" charset="0"/>
              <a:buChar char="u"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丁鹏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  <a:hlinkClick r:id="rId6" action="ppaction://hlinkfile"/>
              </a:rPr>
              <a:t>使用 Vite 和 TypeScript 从零打造一个属于自己的 Vue3 组件库</a:t>
            </a:r>
            <a:endParaRPr lang="en-US" altLang="zh-CN"/>
          </a:p>
          <a:p>
            <a:pPr>
              <a:lnSpc>
                <a:spcPct val="250000"/>
              </a:lnSpc>
              <a:buFont typeface="Wingdings" panose="05000000000000000000" charset="0"/>
              <a:buChar char="u"/>
            </a:pPr>
            <a:r>
              <a:rPr lang="en-US" altLang="zh-CN"/>
              <a:t> </a:t>
            </a:r>
            <a:r>
              <a:rPr lang="zh-CN" altLang="en-US"/>
              <a:t>丁强</a:t>
            </a:r>
            <a:r>
              <a:rPr lang="en-US" altLang="zh-CN"/>
              <a:t> </a:t>
            </a:r>
            <a:r>
              <a:rPr lang="zh-CN" altLang="en-US"/>
              <a:t>《前端开发核心知识进阶》</a:t>
            </a:r>
            <a:r>
              <a:rPr lang="en-US" altLang="zh-CN"/>
              <a:t>- </a:t>
            </a:r>
            <a:r>
              <a:rPr lang="zh-CN" altLang="en-US"/>
              <a:t>前端工程化背后的项目组织</a:t>
            </a:r>
            <a:r>
              <a:rPr lang="zh-CN" altLang="en-US"/>
              <a:t>设计</a:t>
            </a:r>
            <a:endParaRPr lang="en-US" altLang="zh-CN"/>
          </a:p>
        </p:txBody>
      </p:sp>
      <p:pic>
        <p:nvPicPr>
          <p:cNvPr id="115" name="图片 114"/>
          <p:cNvPicPr/>
          <p:nvPr/>
        </p:nvPicPr>
        <p:blipFill>
          <a:blip r:embed="rId7"/>
          <a:stretch>
            <a:fillRect/>
          </a:stretch>
        </p:blipFill>
        <p:spPr>
          <a:xfrm>
            <a:off x="7650480" y="2590165"/>
            <a:ext cx="3621405" cy="2758440"/>
          </a:xfrm>
          <a:prstGeom prst="rect">
            <a:avLst/>
          </a:prstGeom>
          <a:noFill/>
          <a:ln w="9525">
            <a:noFill/>
          </a:ln>
          <a:effectLst>
            <a:softEdge rad="317500"/>
          </a:effectLst>
        </p:spPr>
      </p:pic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D:\meihua_service_cache\jpg/6d93adb170d2756a4455a3f329071bb2.jpg6d93adb170d2756a4455a3f329071bb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704" b="17704"/>
          <a:stretch>
            <a:fillRect/>
          </a:stretch>
        </p:blipFill>
        <p:spPr>
          <a:xfrm>
            <a:off x="-315" y="0"/>
            <a:ext cx="12192579" cy="4114963"/>
          </a:xfrm>
          <a:custGeom>
            <a:avLst/>
            <a:gdLst>
              <a:gd name="connsiteX0" fmla="*/ 11836 w 12172358"/>
              <a:gd name="connsiteY0" fmla="*/ 0 h 4114833"/>
              <a:gd name="connsiteX1" fmla="*/ 12172358 w 12172358"/>
              <a:gd name="connsiteY1" fmla="*/ 0 h 4114833"/>
              <a:gd name="connsiteX2" fmla="*/ 12172358 w 12172358"/>
              <a:gd name="connsiteY2" fmla="*/ 539669 h 4114833"/>
              <a:gd name="connsiteX3" fmla="*/ 12160527 w 12172358"/>
              <a:gd name="connsiteY3" fmla="*/ 638501 h 4114833"/>
              <a:gd name="connsiteX4" fmla="*/ 6096000 w 12172358"/>
              <a:gd name="connsiteY4" fmla="*/ 4114833 h 4114833"/>
              <a:gd name="connsiteX5" fmla="*/ 0 w 12172358"/>
              <a:gd name="connsiteY5" fmla="*/ 242577 h 4114833"/>
              <a:gd name="connsiteX6" fmla="*/ 11836 w 12172358"/>
              <a:gd name="connsiteY6" fmla="*/ 0 h 41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6480">
                <a:moveTo>
                  <a:pt x="0" y="0"/>
                </a:moveTo>
                <a:lnTo>
                  <a:pt x="19200" y="0"/>
                </a:lnTo>
                <a:lnTo>
                  <a:pt x="19200" y="4439"/>
                </a:lnTo>
                <a:lnTo>
                  <a:pt x="19164" y="4458"/>
                </a:lnTo>
                <a:cubicBezTo>
                  <a:pt x="16815" y="5700"/>
                  <a:pt x="13410" y="6480"/>
                  <a:pt x="9621" y="6480"/>
                </a:cubicBezTo>
                <a:cubicBezTo>
                  <a:pt x="5801" y="6480"/>
                  <a:pt x="2371" y="5687"/>
                  <a:pt x="20" y="4428"/>
                </a:cubicBezTo>
                <a:lnTo>
                  <a:pt x="0" y="44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矩形 25" hidden="1"/>
          <p:cNvSpPr/>
          <p:nvPr>
            <p:custDataLst>
              <p:tags r:id="rId3"/>
            </p:custDataLst>
          </p:nvPr>
        </p:nvSpPr>
        <p:spPr>
          <a:xfrm>
            <a:off x="-266" y="0"/>
            <a:ext cx="12192580" cy="411499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spc="480">
                <a:solidFill>
                  <a:schemeClr val="lt1"/>
                </a:solidFill>
              </a:rPr>
              <a:t>3:1</a:t>
            </a:r>
            <a:endParaRPr lang="en-US" sz="5400" spc="480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19162" y="4417733"/>
            <a:ext cx="9753676" cy="1524076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200" b="1" spc="3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sz="5200" b="1" spc="3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摘要"/>
          <p:cNvPicPr>
            <a:picLocks noChangeAspect="1"/>
          </p:cNvPicPr>
          <p:nvPr/>
        </p:nvPicPr>
        <p:blipFill>
          <a:blip r:embed="rId1"/>
          <a:srcRect t="3630" b="4472"/>
          <a:stretch>
            <a:fillRect/>
          </a:stretch>
        </p:blipFill>
        <p:spPr>
          <a:xfrm>
            <a:off x="1688465" y="0"/>
            <a:ext cx="8815070" cy="6016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MonoRepo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13893" t="4691" r="12252" b="46488"/>
          <a:stretch>
            <a:fillRect/>
          </a:stretch>
        </p:blipFill>
        <p:spPr>
          <a:xfrm>
            <a:off x="2248535" y="1957070"/>
            <a:ext cx="7694930" cy="340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334010" y="133096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一种组织</a:t>
            </a: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管理项目代码的方式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69135" y="5459095"/>
            <a:ext cx="8253730" cy="336550"/>
            <a:chOff x="2941" y="8612"/>
            <a:chExt cx="12998" cy="530"/>
          </a:xfrm>
        </p:grpSpPr>
        <p:sp>
          <p:nvSpPr>
            <p:cNvPr id="7" name="文本框 6"/>
            <p:cNvSpPr txBox="1"/>
            <p:nvPr/>
          </p:nvSpPr>
          <p:spPr>
            <a:xfrm>
              <a:off x="10355" y="8612"/>
              <a:ext cx="558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>
                <a:buClrTx/>
                <a:buSzTx/>
                <a:buFontTx/>
              </a:pPr>
              <a:r>
                <a:rPr lang="zh-CN" sz="1600" b="0">
                  <a:solidFill>
                    <a:srgbClr val="121212"/>
                  </a:solidFill>
                  <a:ea typeface="宋体" panose="02010600030101010101" pitchFamily="2" charset="-122"/>
                </a:rPr>
                <a:t>将所有项目代码放到一个仓库中</a:t>
              </a:r>
              <a:endParaRPr lang="zh-CN" sz="1600">
                <a:solidFill>
                  <a:srgbClr val="12121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41" y="8612"/>
              <a:ext cx="558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>
                <a:buClrTx/>
                <a:buSzTx/>
                <a:buFontTx/>
              </a:pPr>
              <a:r>
                <a:rPr lang="zh-CN" sz="1600" b="0">
                  <a:solidFill>
                    <a:srgbClr val="121212"/>
                  </a:solidFill>
                  <a:ea typeface="宋体" panose="02010600030101010101" pitchFamily="2" charset="-122"/>
                </a:rPr>
                <a:t>将不同项目代码放到</a:t>
              </a:r>
              <a:r>
                <a:rPr lang="zh-CN" sz="1600" b="0">
                  <a:solidFill>
                    <a:srgbClr val="121212"/>
                  </a:solidFill>
                  <a:ea typeface="宋体" panose="02010600030101010101" pitchFamily="2" charset="-122"/>
                </a:rPr>
                <a:t>不同仓库中</a:t>
              </a:r>
              <a:endParaRPr lang="zh-CN" sz="1600">
                <a:solidFill>
                  <a:srgbClr val="121212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MonoRepo &amp;</a:t>
            </a:r>
            <a:r>
              <a:rPr lang="en-US" altLang="zh-CN"/>
              <a:t> </a:t>
            </a:r>
            <a:r>
              <a:rPr lang="zh-CN" altLang="en-US"/>
              <a:t>微前端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95960" y="1496695"/>
          <a:ext cx="10800080" cy="485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/>
                <a:gridCol w="5400000"/>
              </a:tblGrid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MonoRepo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微前端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【合并】成一个代码</a:t>
                      </a: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仓库</a:t>
                      </a:r>
                      <a:endParaRPr lang="zh-CN" altLang="en-US" sz="180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【拆分】为多个</a:t>
                      </a: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子应用</a:t>
                      </a:r>
                      <a:endParaRPr lang="zh-CN" altLang="en-US" sz="180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20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解决依赖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管理问题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兼容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多个技术栈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协同调试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独立运行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工作空间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(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根目录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+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多个子项目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)</a:t>
                      </a:r>
                      <a:endParaRPr lang="en-US" altLang="zh-CN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主应用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+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多个子应用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两种思想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互不干涉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  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搭配使用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效果更佳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pic>
        <p:nvPicPr>
          <p:cNvPr id="6" name="图片 5" descr="MonoRepo (1)"/>
          <p:cNvPicPr>
            <a:picLocks noChangeAspect="1"/>
          </p:cNvPicPr>
          <p:nvPr/>
        </p:nvPicPr>
        <p:blipFill>
          <a:blip r:embed="rId1"/>
          <a:srcRect t="4663"/>
          <a:stretch>
            <a:fillRect/>
          </a:stretch>
        </p:blipFill>
        <p:spPr>
          <a:xfrm>
            <a:off x="0" y="1216025"/>
            <a:ext cx="1219200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劣势</a:t>
            </a:r>
            <a:endParaRPr lang="zh-CN" altLang="en-US"/>
          </a:p>
        </p:txBody>
      </p:sp>
      <p:pic>
        <p:nvPicPr>
          <p:cNvPr id="3" name="图片 2" descr="MonoRep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796" b="4498"/>
          <a:stretch>
            <a:fillRect/>
          </a:stretch>
        </p:blipFill>
        <p:spPr>
          <a:xfrm>
            <a:off x="948690" y="1017905"/>
            <a:ext cx="10293985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1341956" y="709868"/>
            <a:ext cx="311363" cy="618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6455176" y="808325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项目复杂到一定程度</a:t>
            </a:r>
            <a:endParaRPr lang="zh-CN" altLang="en-US" sz="2400" spc="16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3" name="燕尾形 22"/>
          <p:cNvSpPr/>
          <p:nvPr>
            <p:custDataLst>
              <p:tags r:id="rId3"/>
            </p:custDataLst>
          </p:nvPr>
        </p:nvSpPr>
        <p:spPr>
          <a:xfrm>
            <a:off x="11341956" y="709185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1341956" y="2780436"/>
            <a:ext cx="311363" cy="6182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6455176" y="2878893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各模块间逻辑关联</a:t>
            </a:r>
            <a:endParaRPr lang="zh-CN" altLang="en-US" sz="2400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6" name="燕尾形 25"/>
          <p:cNvSpPr/>
          <p:nvPr>
            <p:custDataLst>
              <p:tags r:id="rId6"/>
            </p:custDataLst>
          </p:nvPr>
        </p:nvSpPr>
        <p:spPr>
          <a:xfrm>
            <a:off x="11341956" y="2779753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7"/>
            </p:custDataLst>
          </p:nvPr>
        </p:nvSpPr>
        <p:spPr>
          <a:xfrm flipH="1">
            <a:off x="6521747" y="1745152"/>
            <a:ext cx="311363" cy="6182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 flipH="1">
            <a:off x="6545602" y="1843610"/>
            <a:ext cx="5040239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可拆分为多个模块</a:t>
            </a:r>
            <a:endParaRPr lang="zh-CN" altLang="en-US" sz="2400" spc="16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1" name="燕尾形 30"/>
          <p:cNvSpPr/>
          <p:nvPr>
            <p:custDataLst>
              <p:tags r:id="rId9"/>
            </p:custDataLst>
          </p:nvPr>
        </p:nvSpPr>
        <p:spPr>
          <a:xfrm flipH="1">
            <a:off x="6213482" y="1744469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 flipH="1">
            <a:off x="6521747" y="3815719"/>
            <a:ext cx="311363" cy="6182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 flipH="1">
            <a:off x="6545602" y="3914176"/>
            <a:ext cx="5040239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无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严格权限管控</a:t>
            </a:r>
            <a:endParaRPr lang="zh-CN" altLang="en-US" sz="2400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5" name="燕尾形 34"/>
          <p:cNvSpPr/>
          <p:nvPr>
            <p:custDataLst>
              <p:tags r:id="rId12"/>
            </p:custDataLst>
          </p:nvPr>
        </p:nvSpPr>
        <p:spPr>
          <a:xfrm flipH="1">
            <a:off x="6213482" y="3815036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适用场景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12445" y="2149475"/>
            <a:ext cx="4377734" cy="2709635"/>
            <a:chOff x="2269" y="3530"/>
            <a:chExt cx="6449" cy="3739"/>
          </a:xfrm>
        </p:grpSpPr>
        <p:pic>
          <p:nvPicPr>
            <p:cNvPr id="109" name="图片 10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269" y="3530"/>
              <a:ext cx="6449" cy="37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2423" y="4634"/>
              <a:ext cx="2208" cy="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标准化</a:t>
              </a: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445" y="3530"/>
              <a:ext cx="2208" cy="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灵活性</a:t>
              </a: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11286076" y="4849901"/>
            <a:ext cx="311363" cy="6182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6411361" y="4949628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注重协同开发的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氛围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5" name="燕尾形 14"/>
          <p:cNvSpPr/>
          <p:nvPr>
            <p:custDataLst>
              <p:tags r:id="rId16"/>
            </p:custDataLst>
          </p:nvPr>
        </p:nvSpPr>
        <p:spPr>
          <a:xfrm>
            <a:off x="11286076" y="4849853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pnpm</a:t>
            </a:r>
            <a:endParaRPr lang="en-US" altLang="zh-CN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656,&quot;width&quot;:17825}"/>
</p:tagLst>
</file>

<file path=ppt/tags/tag10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1"/>
  <p:tag name="KSO_WM_UNIT_ID" val="diagram20210780_3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2_1"/>
  <p:tag name="KSO_WM_UNIT_ID" val="diagram20210780_3*l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2"/>
  <p:tag name="KSO_WM_UNIT_ID" val="diagram20210780_3*l_h_i*1_2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1"/>
  <p:tag name="KSO_WM_UNIT_ID" val="diagram20210780_3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4_1"/>
  <p:tag name="KSO_WM_UNIT_ID" val="diagram20210780_3*l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2"/>
  <p:tag name="KSO_WM_UNIT_ID" val="diagram20210780_3*l_h_i*1_4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803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ID" val="diagram2021480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d"/>
  <p:tag name="KSO_WM_SLIDE_LAYOUT_CNT" val="1_1"/>
  <p:tag name="KSO_WM_CHIP_FILLPROP" val="[[{&quot;text_align&quot;:&quot;lm&quot;,&quot;text_direction&quot;:&quot;horizontal&quot;,&quot;support_big_font&quot;:false,&quot;fill_id&quot;:&quot;1225534b603643f5a414df89499311b9&quot;,&quot;fill_align&quot;:&quot;r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a5cde0e7e9ca4a5fabf022e041870535&quot;,&quot;fill_align&quot;:&quot;lm&quot;,&quot;chip_types&quot;:[&quot;diagram&quot;,&quot;pictext&quot;,&quot;text&quot;,&quot;picture&quot;,&quot;chart&quot;,&quot;table&quot;,&quot;video&quot;]}]]"/>
  <p:tag name="KSO_WM_CHIP_GROUPID" val="5e6efe48605d5daf04fe5f97"/>
  <p:tag name="KSO_WM_CHIP_XID" val="5e6efe48605d5daf04fe5f98"/>
  <p:tag name="KSO_WM_CHIP_DECFILLPROP" val="[]"/>
  <p:tag name="KSO_WM_SLIDE_BK_DARK_LIGHT" val="2"/>
  <p:tag name="KSO_WM_SLIDE_BACKGROUND_TYPE" val="general"/>
  <p:tag name="KSO_WM_SLIDE_SUPPORT_FEATURE_TYPE" val="7"/>
  <p:tag name="KSO_WM_TEMPLATE_ASSEMBLE_XID" val="60656fa14054ed1e2fb80d9f"/>
  <p:tag name="KSO_WM_TEMPLATE_ASSEMBLE_GROUPID" val="60656fa14054ed1e2fb80d9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6:20&quot;,&quot;maxSize&quot;:{&quot;size1&quot;:37.499979652444985},&quot;minSize&quot;:{&quot;size1&quot;:27.499979652444988},&quot;normalSize&quot;:{&quot;size1&quot;:27.499979652444988},&quot;subLayout&quot;:[{&quot;id&quot;:&quot;2021-04-01T15:56:20&quot;,&quot;margin&quot;:{&quot;bottom&quot;:5.9270000457763672,&quot;left&quot;:1.6929999589920044,&quot;right&quot;:0.42300000786781311,&quot;top&quot;:5.9270000457763672},&quot;type&quot;:0},{&quot;id&quot;:&quot;2021-04-01T15:56:20&quot;,&quot;margin&quot;:{&quot;bottom&quot;:2.5399999618530273,&quot;left&quot;:0.84700000286102295,&quot;right&quot;:1.6929999589920044,&quot;top&quot;:2.5399999618530273},&quot;type&quot;:0}],&quot;type&quot;:0}"/>
  <p:tag name="KSO_WM_SLIDE_CAN_ADD_NAVIGATION" val="1"/>
</p:tagLst>
</file>

<file path=ppt/tags/tag2.xml><?xml version="1.0" encoding="utf-8"?>
<p:tagLst xmlns:p="http://schemas.openxmlformats.org/presentationml/2006/main">
  <p:tag name="KSO_WM_UNIT_TABLE_BEAUTIFY" val="smartTable{962f6004-979e-4bc4-bb4d-a953af401270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PLACING_PICTURE_USER_VIEWPORT" val="{&quot;height&quot;:10237,&quot;width&quot;:19200}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32.xml><?xml version="1.0" encoding="utf-8"?>
<p:tagLst xmlns:p="http://schemas.openxmlformats.org/presentationml/2006/main">
  <p:tag name="KSO_WM_UNIT_TABLE_BEAUTIFY" val="smartTable{962f6004-979e-4bc4-bb4d-a953af401270}"/>
</p:tagLst>
</file>

<file path=ppt/tags/tag33.xml><?xml version="1.0" encoding="utf-8"?>
<p:tagLst xmlns:p="http://schemas.openxmlformats.org/presentationml/2006/main">
  <p:tag name="KSO_WM_UNIT_TABLE_BEAUTIFY" val="smartTable{962f6004-979e-4bc4-bb4d-a953af401270}"/>
</p:tagLst>
</file>

<file path=ppt/tags/tag34.xml><?xml version="1.0" encoding="utf-8"?>
<p:tagLst xmlns:p="http://schemas.openxmlformats.org/presentationml/2006/main">
  <p:tag name="KSO_WM_UNIT_TABLE_BEAUTIFY" val="smartTable{aadc5c82-1b51-42e5-ac5b-468cc7e0d81c}"/>
  <p:tag name="TABLE_ENDDRAG_ORIGIN_RECT" val="484*155"/>
  <p:tag name="TABLE_ENDDRAG_RECT" val="5*299*484*15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1"/>
  <p:tag name="KSO_WM_UNIT_ID" val="diagram20210780_3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1_1"/>
  <p:tag name="KSO_WM_UNIT_ID" val="diagram20210780_3*l_h_f*1_1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2"/>
  <p:tag name="KSO_WM_UNIT_ID" val="diagram20210780_3*l_h_i*1_1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BEAUTIFY_FLAG" val="#wm#"/>
  <p:tag name="KSO_WM_TEMPLATE_CATEGORY" val="diagram"/>
  <p:tag name="KSO_WM_TEMPLATE_INDEX" val="20203671"/>
  <p:tag name="KSO_WM_SLIDE_LAYOUT" val="a_f"/>
  <p:tag name="KSO_WM_SLIDE_LAYOUT_CNT" val="1_1"/>
</p:tagLst>
</file>

<file path=ppt/tags/tag77.xml><?xml version="1.0" encoding="utf-8"?>
<p:tagLst xmlns:p="http://schemas.openxmlformats.org/presentationml/2006/main">
  <p:tag name="KSO_WM_UNIT_PICTURE_TOWARD" val="1"/>
  <p:tag name="KSO_WM_UNIT_PICTURE_DOCKSIDE" val="rm,lm,ct"/>
  <p:tag name="KSO_WM_UNIT_VALUE" val="1142*338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734_1*ζ_h_d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78.xml><?xml version="1.0" encoding="utf-8"?>
<p:tagLst xmlns:p="http://schemas.openxmlformats.org/presentationml/2006/main">
  <p:tag name="KSO_WM_UNIT_PICTURE_TOWARD" val="1"/>
  <p:tag name="KSO_WM_UNIT_PICTURE_DOCKSIDE" val="rm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734_1*ζ_h_i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44_1*a*1"/>
  <p:tag name="KSO_WM_TEMPLATE_CATEGORY" val="diagram"/>
  <p:tag name="KSO_WM_TEMPLATE_INDEX" val="202170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e3369134a89496cbf4eab32ec20ae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3e3689a934d429181a35ba53d062d8e"/>
  <p:tag name="KSO_WM_UNIT_TEXT_FILL_FORE_SCHEMECOLOR_INDEX_BRIGHTNESS" val="0"/>
  <p:tag name="KSO_WM_UNIT_TEXT_FILL_FORE_SCHEMECOLOR_INDEX" val="13"/>
  <p:tag name="KSO_WM_UNIT_TEXT_FILL_TYPE" val="1"/>
  <p:tag name="KSO_WM_TEMPLATE_ASSEMBLE_XID" val="606570404054ed1e2fb8149f"/>
  <p:tag name="KSO_WM_TEMPLATE_ASSEMBLE_GROUPID" val="606570404054ed1e2fb8149f"/>
</p:tagLst>
</file>

<file path=ppt/tags/tag8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44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slide_type&quot;:[&quot;text&quot;]}"/>
  <p:tag name="KSO_WM_SLIDE_BACKGROUND" val="[&quot;bottomTop&quot;,&quot;general&quot;]"/>
  <p:tag name="KSO_WM_SLIDE_RATIO" val="1.777778"/>
  <p:tag name="KSO_WM_SLIDE_ID" val="diagram2021704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d"/>
  <p:tag name="KSO_WM_SLIDE_LAYOUT_CNT" val="1_1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rm&quot;],&quot;fill_id&quot;:&quot;18fc10e60a1c4b19ae595e42ebee4e3b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75f75f63351441a8b6c7dd1a9fad9591&quot;,&quot;fill_align&quot;:&quot;cm&quot;,&quot;chip_types&quot;:[&quot;text&quot;,&quot;header&quot;]}]]"/>
  <p:tag name="KSO_WM_CHIP_GROUPID" val="5fae0259998712faa657ac20"/>
  <p:tag name="KSO_WM_CHIP_XID" val="5fae0259998712faa657ac21"/>
  <p:tag name="KSO_WM_CHIP_DECFILLPROP" val="[]"/>
  <p:tag name="KSO_WM_SLIDE_BK_DARK_LIGHT" val="2"/>
  <p:tag name="KSO_WM_SLIDE_BACKGROUND_TYPE" val="general"/>
  <p:tag name="KSO_WM_SLIDE_SUPPORT_FEATURE_TYPE" val="8"/>
  <p:tag name="KSO_WM_TEMPLATE_ASSEMBLE_XID" val="606570404054ed1e2fb8149f"/>
  <p:tag name="KSO_WM_TEMPLATE_ASSEMBLE_GROUPID" val="606570404054ed1e2fb8149f"/>
  <p:tag name="KSO_WM_SLIDE_LAYOUT_INFO" val="{&quot;id&quot;:&quot;2021-04-01T16:15:41&quot;,&quot;maxSize&quot;:{&quot;size1&quot;:68.799999999999997},&quot;minSize&quot;:{&quot;size1&quot;:68.799999999999997},&quot;normalSize&quot;:{&quot;size1&quot;:68.799999999999997},&quot;subLayout&quot;:[{&quot;id&quot;:&quot;2021-04-01T16:15:41&quot;,&quot;type&quot;:0},{&quot;id&quot;:&quot;2021-04-01T16:15:41&quot;,&quot;margin&quot;:{&quot;bottom&quot;:1.6929999589920044,&quot;left&quot;:3.3870000839233398,&quot;right&quot;:3.3859999179840088,&quot;top&quot;:0.026000002399086952},&quot;type&quot;:0}],&quot;type&quot;:0}"/>
</p:tagLst>
</file>

<file path=ppt/tags/tag81.xml><?xml version="1.0" encoding="utf-8"?>
<p:tagLst xmlns:p="http://schemas.openxmlformats.org/presentationml/2006/main">
  <p:tag name="COMMONDATA" val="eyJoZGlkIjoiMTJjNDU2ZWI0OTRhNWE0MGY4NzdjZjk3N2ZmNjllZjAifQ=="/>
</p:tagLst>
</file>

<file path=ppt/tags/tag9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创腾科技 白色风格">
  <a:themeElements>
    <a:clrScheme name="创腾科技 白色风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E78"/>
      </a:accent1>
      <a:accent2>
        <a:srgbClr val="067BEC"/>
      </a:accent2>
      <a:accent3>
        <a:srgbClr val="033E78"/>
      </a:accent3>
      <a:accent4>
        <a:srgbClr val="06BCEC"/>
      </a:accent4>
      <a:accent5>
        <a:srgbClr val="17259F"/>
      </a:accent5>
      <a:accent6>
        <a:srgbClr val="94E4EC"/>
      </a:accent6>
      <a:hlink>
        <a:srgbClr val="3CA3A5"/>
      </a:hlink>
      <a:folHlink>
        <a:srgbClr val="E75D5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创腾科技 白色风格</Template>
  <TotalTime>0</TotalTime>
  <Words>2146</Words>
  <Application>WPS 演示</Application>
  <PresentationFormat>宽屏</PresentationFormat>
  <Paragraphs>246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Source Han Sans CN</vt:lpstr>
      <vt:lpstr>Yu Gothic UI</vt:lpstr>
      <vt:lpstr>汉仪文黑-85简</vt:lpstr>
      <vt:lpstr>黑体</vt:lpstr>
      <vt:lpstr>微软雅黑 Light</vt:lpstr>
      <vt:lpstr>Wingdings</vt:lpstr>
      <vt:lpstr>Arial Unicode MS</vt:lpstr>
      <vt:lpstr>等线</vt:lpstr>
      <vt:lpstr>Montserrat Black</vt:lpstr>
      <vt:lpstr>Segoe Print</vt:lpstr>
      <vt:lpstr>Calibri</vt:lpstr>
      <vt:lpstr>创腾科技 白色风格</vt:lpstr>
      <vt:lpstr>GoGoCode</vt:lpstr>
      <vt:lpstr>概览</vt:lpstr>
      <vt:lpstr>PowerPoint 演示文稿</vt:lpstr>
      <vt:lpstr>什么是MonoRepo？</vt:lpstr>
      <vt:lpstr>MonoRepo &amp; 微前端</vt:lpstr>
      <vt:lpstr>MonoRepo的优势</vt:lpstr>
      <vt:lpstr>MonoRepo的劣势</vt:lpstr>
      <vt:lpstr>MonoRepo的适用场景</vt:lpstr>
      <vt:lpstr>PowerPoint 演示文稿</vt:lpstr>
      <vt:lpstr>实现MonoRepo思想的工具</vt:lpstr>
      <vt:lpstr>pnpm的目录结构</vt:lpstr>
      <vt:lpstr>pnpm的优势</vt:lpstr>
      <vt:lpstr>快速(安装依赖的速度快)</vt:lpstr>
      <vt:lpstr>高效(磁盘空间利用率高)</vt:lpstr>
      <vt:lpstr>权限严格(仅能访问指定依赖项)</vt:lpstr>
      <vt:lpstr>支持单体仓库(CLI选择器语法)</vt:lpstr>
      <vt:lpstr>PowerPoint 演示文稿</vt:lpstr>
      <vt:lpstr>一个理论上可以跑通的项目</vt:lpstr>
      <vt:lpstr>PowerPoint 演示文稿</vt:lpstr>
      <vt:lpstr>文章推荐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创腾科技</dc:title>
  <dc:creator>Office</dc:creator>
  <cp:lastModifiedBy>流光</cp:lastModifiedBy>
  <cp:revision>770</cp:revision>
  <dcterms:created xsi:type="dcterms:W3CDTF">2018-11-20T03:04:00Z</dcterms:created>
  <dcterms:modified xsi:type="dcterms:W3CDTF">2022-08-31T09:08:54Z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9158211EC79744399DBD635D18B66CD2</vt:lpwstr>
  </property>
</Properties>
</file>