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4" r:id="rId3"/>
    <p:sldId id="819" r:id="rId4"/>
    <p:sldId id="781" r:id="rId5"/>
    <p:sldId id="840" r:id="rId6"/>
    <p:sldId id="859" r:id="rId7"/>
    <p:sldId id="862" r:id="rId8"/>
    <p:sldId id="861" r:id="rId9"/>
    <p:sldId id="863" r:id="rId10"/>
    <p:sldId id="864" r:id="rId11"/>
    <p:sldId id="865" r:id="rId12"/>
    <p:sldId id="866" r:id="rId13"/>
    <p:sldId id="869" r:id="rId14"/>
    <p:sldId id="875" r:id="rId15"/>
    <p:sldId id="870" r:id="rId16"/>
    <p:sldId id="871" r:id="rId17"/>
    <p:sldId id="872" r:id="rId18"/>
    <p:sldId id="874" r:id="rId19"/>
    <p:sldId id="742" r:id="rId20"/>
  </p:sldIdLst>
  <p:sldSz cx="12192000" cy="6858000"/>
  <p:notesSz cx="6858000" cy="9144000"/>
  <p:custShowLst>
    <p:custShow name="自定义放映 1" id="0">
      <p:sldLst/>
    </p:custShow>
  </p:custShow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" initials="q" lastIdx="1" clrIdx="0"/>
  <p:cmAuthor id="2" name="作者" initials="A" lastIdx="0" clrIdx="1"/>
  <p:cmAuthor id="3" name="丁鹏" initials="丁鹏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2E6"/>
    <a:srgbClr val="2184C7"/>
    <a:srgbClr val="238ACB"/>
    <a:srgbClr val="34A5DD"/>
    <a:srgbClr val="34A3DC"/>
    <a:srgbClr val="1C6798"/>
    <a:srgbClr val="31A8E0"/>
    <a:srgbClr val="248ACC"/>
    <a:srgbClr val="2389CB"/>
    <a:srgbClr val="065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6"/>
  </p:normalViewPr>
  <p:slideViewPr>
    <p:cSldViewPr snapToGrid="0" snapToObjects="1">
      <p:cViewPr varScale="1">
        <p:scale>
          <a:sx n="113" d="100"/>
          <a:sy n="113" d="100"/>
        </p:scale>
        <p:origin x="510" y="108"/>
      </p:cViewPr>
      <p:guideLst>
        <p:guide orient="horz" pos="22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5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33969-4C1B-7541-BCC4-D7124433F1F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5E34-8DA1-1B4F-99B2-10207C08AE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169620" y="1603169"/>
            <a:ext cx="9852756" cy="17106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 i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单击此处输入标题</a:t>
            </a:r>
            <a:endParaRPr kumimoji="1"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2955129" y="3557762"/>
            <a:ext cx="6281739" cy="1026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在此输入副标题</a:t>
            </a:r>
            <a:endParaRPr kumimoji="1"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9236868" y="611072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1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33913" y="1255217"/>
            <a:ext cx="11524173" cy="465919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333913" y="1240970"/>
            <a:ext cx="11524174" cy="44922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4704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7890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33914" y="1212751"/>
            <a:ext cx="5439916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46161" y="1206302"/>
            <a:ext cx="5511925" cy="46645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3914" y="1252305"/>
            <a:ext cx="5571586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33914" y="1875556"/>
            <a:ext cx="5571587" cy="4018639"/>
          </a:xfrm>
        </p:spPr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1" y="1252305"/>
            <a:ext cx="5571588" cy="465743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 dirty="0"/>
              <a:t>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86500" y="1900989"/>
            <a:ext cx="5571587" cy="4018639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6" y="963804"/>
            <a:ext cx="4597970" cy="45719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29548" y="1196752"/>
            <a:ext cx="5528538" cy="46642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33914" y="1196752"/>
            <a:ext cx="5528538" cy="46642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963804"/>
            <a:ext cx="4597970" cy="4571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33914" y="269110"/>
            <a:ext cx="11524173" cy="7980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335360" y="365125"/>
            <a:ext cx="1800200" cy="5415189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495600" y="365125"/>
            <a:ext cx="9361040" cy="5415189"/>
          </a:xfrm>
        </p:spPr>
        <p:txBody>
          <a:bodyPr vert="eaVert" anchor="b" anchorCtr="0"/>
          <a:lstStyle>
            <a:lvl1pPr algn="l"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40440" y="327363"/>
            <a:ext cx="7560840" cy="86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"/>
          </p:nvPr>
        </p:nvSpPr>
        <p:spPr>
          <a:xfrm>
            <a:off x="340440" y="1393975"/>
            <a:ext cx="114441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25000"/>
            </a:schemeClr>
          </a:solidFill>
          <a:latin typeface="Source Han Sans CN" panose="020B0500000000000000" pitchFamily="34" charset="-128"/>
          <a:ea typeface="Source Han Sans CN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hyperlink" Target="https://gogocode.io/zh" TargetMode="Externa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37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1673860"/>
            <a:ext cx="10349865" cy="1710690"/>
          </a:xfrm>
        </p:spPr>
        <p:txBody>
          <a:bodyPr/>
          <a:lstStyle/>
          <a:p>
            <a:r>
              <a:rPr kumimoji="1" lang="en-US" sz="60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GoGoCode</a:t>
            </a:r>
            <a:endParaRPr kumimoji="1" lang="en-US" sz="60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060815" y="6021070"/>
            <a:ext cx="2825115" cy="6254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丁强</a:t>
            </a:r>
            <a:r>
              <a:rPr lang="en-US" altLang="zh-CN" sz="1800" err="1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  <a:cs typeface="+mj-cs"/>
              </a:rPr>
              <a:t>    2022.09.09</a:t>
            </a:r>
            <a:endParaRPr lang="en-US" altLang="zh-CN" sz="1800" err="1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  <a:cs typeface="+mj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081270" y="3384550"/>
            <a:ext cx="6806565" cy="1710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j-cs"/>
              </a:defRPr>
            </a:lvl1pPr>
          </a:lstStyle>
          <a:p>
            <a:pPr algn="l"/>
            <a:r>
              <a:rPr kumimoji="1"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 </a:t>
            </a:r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基于 AST 的 JavaScript/Typescript/HTML 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  <a:p>
            <a:pPr algn="l"/>
            <a:r>
              <a:rPr kumimoji="1" sz="2800" b="0">
                <a:solidFill>
                  <a:schemeClr val="tx1"/>
                </a:solidFill>
                <a:latin typeface="Arial" panose="020B0604020202020204" pitchFamily="34" charset="0"/>
                <a:ea typeface="汉仪文黑-85简" panose="00020600040101010101" charset="-122"/>
              </a:rPr>
              <a:t>代码转换工具</a:t>
            </a:r>
            <a:endParaRPr kumimoji="1" sz="2800" b="0">
              <a:solidFill>
                <a:schemeClr val="tx1"/>
              </a:solidFill>
              <a:latin typeface="Arial" panose="020B0604020202020204" pitchFamily="34" charset="0"/>
              <a:ea typeface="汉仪文黑-85简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可以用近似字符串替换的方式，将查找到的代码，替换为我们想要的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结果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48230"/>
            <a:ext cx="3606800" cy="93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507740"/>
            <a:ext cx="730250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" y="4159885"/>
            <a:ext cx="33528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方法可以用来给变量，属性等进行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重命名。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695" y="1838325"/>
            <a:ext cx="3810000" cy="105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95" y="3225800"/>
            <a:ext cx="4508500" cy="167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682115"/>
            <a:ext cx="22733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方法还可以使用函数来进行更复杂的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替换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959610"/>
            <a:ext cx="3759200" cy="1130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3277870"/>
            <a:ext cx="5334000" cy="1930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65" y="3725545"/>
            <a:ext cx="3479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replaceBy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4493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find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查找到代码之后，可以通过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replaceBy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进行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替换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065655"/>
            <a:ext cx="3644900" cy="850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3053715"/>
            <a:ext cx="7696200" cy="774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" y="4211955"/>
            <a:ext cx="49530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周边</a:t>
            </a:r>
            <a:r>
              <a:rPr lang="zh-CN" altLang="en-US"/>
              <a:t>完备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725" y="1136650"/>
            <a:ext cx="89789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680" y="601345"/>
            <a:ext cx="6969760" cy="5851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fld id="{87F35EAE-4069-6C47-8DC3-20185B7A5476}" type="datetime1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595" y="0"/>
            <a:ext cx="80041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参考</a:t>
            </a:r>
            <a:r>
              <a:rPr lang="zh-CN" altLang="en-US"/>
              <a:t>文档</a:t>
            </a:r>
            <a:endParaRPr lang="zh-CN" altLang="en-US"/>
          </a:p>
        </p:txBody>
      </p:sp>
      <p:pic>
        <p:nvPicPr>
          <p:cNvPr id="3" name="图片 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1379220"/>
            <a:ext cx="9486900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92805" y="4525010"/>
            <a:ext cx="3663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文档</a:t>
            </a:r>
            <a:r>
              <a:rPr lang="zh-CN" altLang="en-US"/>
              <a:t>地址：https://gogocode.io/zh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D:\meihua_service_cache\jpg/6d93adb170d2756a4455a3f329071bb2.jpg6d93adb170d2756a4455a3f329071bb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7704" b="17704"/>
          <a:stretch>
            <a:fillRect/>
          </a:stretch>
        </p:blipFill>
        <p:spPr>
          <a:xfrm>
            <a:off x="-315" y="0"/>
            <a:ext cx="12192579" cy="4114963"/>
          </a:xfrm>
          <a:custGeom>
            <a:avLst/>
            <a:gdLst>
              <a:gd name="connsiteX0" fmla="*/ 11836 w 12172358"/>
              <a:gd name="connsiteY0" fmla="*/ 0 h 4114833"/>
              <a:gd name="connsiteX1" fmla="*/ 12172358 w 12172358"/>
              <a:gd name="connsiteY1" fmla="*/ 0 h 4114833"/>
              <a:gd name="connsiteX2" fmla="*/ 12172358 w 12172358"/>
              <a:gd name="connsiteY2" fmla="*/ 539669 h 4114833"/>
              <a:gd name="connsiteX3" fmla="*/ 12160527 w 12172358"/>
              <a:gd name="connsiteY3" fmla="*/ 638501 h 4114833"/>
              <a:gd name="connsiteX4" fmla="*/ 6096000 w 12172358"/>
              <a:gd name="connsiteY4" fmla="*/ 4114833 h 4114833"/>
              <a:gd name="connsiteX5" fmla="*/ 0 w 12172358"/>
              <a:gd name="connsiteY5" fmla="*/ 242577 h 4114833"/>
              <a:gd name="connsiteX6" fmla="*/ 11836 w 12172358"/>
              <a:gd name="connsiteY6" fmla="*/ 0 h 41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6480">
                <a:moveTo>
                  <a:pt x="0" y="0"/>
                </a:moveTo>
                <a:lnTo>
                  <a:pt x="19200" y="0"/>
                </a:lnTo>
                <a:lnTo>
                  <a:pt x="19200" y="4439"/>
                </a:lnTo>
                <a:lnTo>
                  <a:pt x="19164" y="4458"/>
                </a:lnTo>
                <a:cubicBezTo>
                  <a:pt x="16815" y="5700"/>
                  <a:pt x="13410" y="6480"/>
                  <a:pt x="9621" y="6480"/>
                </a:cubicBezTo>
                <a:cubicBezTo>
                  <a:pt x="5801" y="6480"/>
                  <a:pt x="2371" y="5687"/>
                  <a:pt x="20" y="4428"/>
                </a:cubicBezTo>
                <a:lnTo>
                  <a:pt x="0" y="441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6" name="矩形 25" hidden="1"/>
          <p:cNvSpPr/>
          <p:nvPr>
            <p:custDataLst>
              <p:tags r:id="rId3"/>
            </p:custDataLst>
          </p:nvPr>
        </p:nvSpPr>
        <p:spPr>
          <a:xfrm>
            <a:off x="-266" y="0"/>
            <a:ext cx="12192580" cy="4114996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spc="480">
                <a:solidFill>
                  <a:schemeClr val="lt1"/>
                </a:solidFill>
              </a:rPr>
              <a:t>3:1</a:t>
            </a:r>
            <a:endParaRPr lang="en-US" sz="5400" spc="480">
              <a:solidFill>
                <a:schemeClr val="l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219162" y="4417733"/>
            <a:ext cx="9753676" cy="1524076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200" b="1" spc="36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en-US" sz="5200" b="1" spc="36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概览</a:t>
            </a:r>
            <a:endParaRPr 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eriod"/>
            </a:pP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什么是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？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AST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简介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使用方法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Q&amp;A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539003"/>
            <a:ext cx="12192000" cy="2891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find</a:t>
            </a:r>
            <a:r>
              <a:rPr lang="zh-CN" altLang="en-US"/>
              <a:t>代码选择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提供了直观的使用代码查找代码的方式，让你可以像用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JQuery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查找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DOM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一样，去通过选择器查找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代码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355850"/>
            <a:ext cx="3796665" cy="2316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265" y="3093085"/>
            <a:ext cx="5927725" cy="271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在实际的代码匹配中，我们往往不能确定代码的全貌，这个时候可以使用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GoGoCode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通配符来做模糊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匹配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640" y="2226310"/>
            <a:ext cx="2959100" cy="248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2218690"/>
            <a:ext cx="3581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通配符会将匹配到的节点放入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中。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后面的数字，就是在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中的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索引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0" y="2193290"/>
            <a:ext cx="53086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在对右侧代码使用通配符进行命名函数的查找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时，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很明显，我们会查找到多个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结果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所以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find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函数的结果可能是一个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集合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8385" y="560705"/>
            <a:ext cx="3797300" cy="5461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2160905"/>
            <a:ext cx="4000500" cy="228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" y="2424430"/>
            <a:ext cx="4354830" cy="3608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如果我们想使用多个通配符，去匹配多个节点，可以参照前文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$_$0,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$_$1, $_$2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178050"/>
            <a:ext cx="4102100" cy="558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10" y="1914525"/>
            <a:ext cx="54229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$_$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当使用通配符，去匹配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多个同类节点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时，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通配符写的越多，对查询的限制就越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大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914525"/>
            <a:ext cx="27305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30" y="1914525"/>
            <a:ext cx="525780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35" y="4069715"/>
            <a:ext cx="64897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$$$</a:t>
            </a:r>
            <a:r>
              <a:rPr lang="zh-CN" altLang="en-US"/>
              <a:t>通配符</a:t>
            </a:r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334010" y="13309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当我们不确定代码中，究竟有多少节点时，可以使用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$$$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通配符，匹配到的节点会存放在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match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属性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中，</a:t>
            </a:r>
            <a:endParaRPr lang="zh-CN" altLang="en-US" sz="1600" b="0">
              <a:solidFill>
                <a:srgbClr val="121212"/>
              </a:solidFill>
              <a:ea typeface="宋体" pitchFamily="2" charset="-122"/>
            </a:endParaRPr>
          </a:p>
          <a:p>
            <a:pPr indent="0"/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key</a:t>
            </a:r>
            <a:r>
              <a:rPr lang="zh-CN" altLang="en-US" sz="1600" b="0">
                <a:solidFill>
                  <a:srgbClr val="121212"/>
                </a:solidFill>
                <a:ea typeface="宋体" pitchFamily="2" charset="-122"/>
              </a:rPr>
              <a:t>为通配符的</a:t>
            </a:r>
            <a:r>
              <a:rPr lang="en-US" altLang="zh-CN" sz="1600" b="0">
                <a:solidFill>
                  <a:srgbClr val="121212"/>
                </a:solidFill>
                <a:ea typeface="宋体" pitchFamily="2" charset="-122"/>
              </a:rPr>
              <a:t>key</a:t>
            </a:r>
            <a:endParaRPr lang="en-US" altLang="zh-CN" sz="1600" b="0">
              <a:solidFill>
                <a:srgbClr val="121212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2902585"/>
            <a:ext cx="6464300" cy="2273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357755"/>
            <a:ext cx="4546600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2160905"/>
            <a:ext cx="5626100" cy="2819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ICTURE_TOWARD" val="1"/>
  <p:tag name="KSO_WM_UNIT_PICTURE_DOCKSIDE" val="rm,lm,ct"/>
  <p:tag name="KSO_WM_UNIT_VALUE" val="1142*338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734_1*ζ_h_d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2.xml><?xml version="1.0" encoding="utf-8"?>
<p:tagLst xmlns:p="http://schemas.openxmlformats.org/presentationml/2006/main">
  <p:tag name="KSO_WM_UNIT_PICTURE_TOWARD" val="1"/>
  <p:tag name="KSO_WM_UNIT_PICTURE_DOCKSIDE" val="rm,lm,ct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734_1*ζ_h_i*1_1_1"/>
  <p:tag name="KSO_WM_TEMPLATE_CATEGORY" val="diagram"/>
  <p:tag name="KSO_WM_TEMPLATE_INDEX" val="20215734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44_1*a*1"/>
  <p:tag name="KSO_WM_TEMPLATE_CATEGORY" val="diagram"/>
  <p:tag name="KSO_WM_TEMPLATE_INDEX" val="202170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e3369134a89496cbf4eab32ec20ae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3e3689a934d429181a35ba53d062d8e"/>
  <p:tag name="KSO_WM_UNIT_TEXT_FILL_FORE_SCHEMECOLOR_INDEX_BRIGHTNESS" val="0"/>
  <p:tag name="KSO_WM_UNIT_TEXT_FILL_FORE_SCHEMECOLOR_INDEX" val="13"/>
  <p:tag name="KSO_WM_UNIT_TEXT_FILL_TYPE" val="1"/>
  <p:tag name="KSO_WM_TEMPLATE_ASSEMBLE_XID" val="606570404054ed1e2fb8149f"/>
  <p:tag name="KSO_WM_TEMPLATE_ASSEMBLE_GROUPID" val="606570404054ed1e2fb8149f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44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slide_type&quot;:[&quot;text&quot;]}"/>
  <p:tag name="KSO_WM_SLIDE_BACKGROUND" val="[&quot;bottomTop&quot;,&quot;general&quot;]"/>
  <p:tag name="KSO_WM_SLIDE_RATIO" val="1.777778"/>
  <p:tag name="KSO_WM_SLIDE_ID" val="diagram2021704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44"/>
  <p:tag name="KSO_WM_SLIDE_POSITION" val="0*0"/>
  <p:tag name="KSO_WM_TAG_VERSION" val="1.0"/>
  <p:tag name="KSO_WM_SLIDE_LAYOUT" val="a_d"/>
  <p:tag name="KSO_WM_SLIDE_LAYOUT_CNT" val="1_1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t&quot;,&quot;lm&quot;,&quot;rm&quot;],&quot;fill_id&quot;:&quot;18fc10e60a1c4b19ae595e42ebee4e3b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75f75f63351441a8b6c7dd1a9fad9591&quot;,&quot;fill_align&quot;:&quot;cm&quot;,&quot;chip_types&quot;:[&quot;text&quot;,&quot;header&quot;]}]]"/>
  <p:tag name="KSO_WM_CHIP_GROUPID" val="5fae0259998712faa657ac20"/>
  <p:tag name="KSO_WM_CHIP_XID" val="5fae0259998712faa657ac21"/>
  <p:tag name="KSO_WM_CHIP_DECFILLPROP" val="[]"/>
  <p:tag name="KSO_WM_SLIDE_BK_DARK_LIGHT" val="2"/>
  <p:tag name="KSO_WM_SLIDE_BACKGROUND_TYPE" val="general"/>
  <p:tag name="KSO_WM_SLIDE_SUPPORT_FEATURE_TYPE" val="8"/>
  <p:tag name="KSO_WM_TEMPLATE_ASSEMBLE_XID" val="606570404054ed1e2fb8149f"/>
  <p:tag name="KSO_WM_TEMPLATE_ASSEMBLE_GROUPID" val="606570404054ed1e2fb8149f"/>
  <p:tag name="KSO_WM_SLIDE_LAYOUT_INFO" val="{&quot;id&quot;:&quot;2021-04-01T16:15:41&quot;,&quot;maxSize&quot;:{&quot;size1&quot;:68.799999999999997},&quot;minSize&quot;:{&quot;size1&quot;:68.799999999999997},&quot;normalSize&quot;:{&quot;size1&quot;:68.799999999999997},&quot;subLayout&quot;:[{&quot;id&quot;:&quot;2021-04-01T16:15:41&quot;,&quot;type&quot;:0},{&quot;id&quot;:&quot;2021-04-01T16:15:41&quot;,&quot;margin&quot;:{&quot;bottom&quot;:1.6929999589920044,&quot;left&quot;:3.3870000839233398,&quot;right&quot;:3.3859999179840088,&quot;top&quot;:0.026000002399086952},&quot;type&quot;:0}],&quot;type&quot;:0}"/>
</p:tagLst>
</file>

<file path=ppt/tags/tag5.xml><?xml version="1.0" encoding="utf-8"?>
<p:tagLst xmlns:p="http://schemas.openxmlformats.org/presentationml/2006/main">
  <p:tag name="COMMONDATA" val="eyJoZGlkIjoiMTJjNDU2ZWI0OTRhNWE0MGY4NzdjZjk3N2ZmNjllZjAifQ=="/>
</p:tagLst>
</file>

<file path=ppt/theme/theme1.xml><?xml version="1.0" encoding="utf-8"?>
<a:theme xmlns:a="http://schemas.openxmlformats.org/drawingml/2006/main" name="创腾科技 白色风格">
  <a:themeElements>
    <a:clrScheme name="创腾科技 白色风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33E78"/>
      </a:accent1>
      <a:accent2>
        <a:srgbClr val="067BEC"/>
      </a:accent2>
      <a:accent3>
        <a:srgbClr val="033E78"/>
      </a:accent3>
      <a:accent4>
        <a:srgbClr val="06BCEC"/>
      </a:accent4>
      <a:accent5>
        <a:srgbClr val="17259F"/>
      </a:accent5>
      <a:accent6>
        <a:srgbClr val="94E4EC"/>
      </a:accent6>
      <a:hlink>
        <a:srgbClr val="3CA3A5"/>
      </a:hlink>
      <a:folHlink>
        <a:srgbClr val="E75D5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创腾科技 白色风格</Template>
  <TotalTime>0</TotalTime>
  <Words>693</Words>
  <Application>WPS 演示</Application>
  <PresentationFormat>宽屏</PresentationFormat>
  <Paragraphs>76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</vt:lpstr>
      <vt:lpstr>Source Han Sans CN</vt:lpstr>
      <vt:lpstr>苹方-简</vt:lpstr>
      <vt:lpstr>汉仪文黑-85简</vt:lpstr>
      <vt:lpstr>汉仪中黑KW</vt:lpstr>
      <vt:lpstr>汉仪书宋二KW</vt:lpstr>
      <vt:lpstr>宋体</vt:lpstr>
      <vt:lpstr>Arial Unicode MS</vt:lpstr>
      <vt:lpstr>等线</vt:lpstr>
      <vt:lpstr>汉仪中等线KW</vt:lpstr>
      <vt:lpstr>Calibri</vt:lpstr>
      <vt:lpstr>Helvetica Neue</vt:lpstr>
      <vt:lpstr>创腾科技 白色风格</vt:lpstr>
      <vt:lpstr>GoGoCode</vt:lpstr>
      <vt:lpstr>概览</vt:lpstr>
      <vt:lpstr>find代码选择器</vt:lpstr>
      <vt:lpstr>$_$通配符</vt:lpstr>
      <vt:lpstr>$_$通配符</vt:lpstr>
      <vt:lpstr>$_$通配符</vt:lpstr>
      <vt:lpstr>$_$通配符</vt:lpstr>
      <vt:lpstr>$_$通配符</vt:lpstr>
      <vt:lpstr>$$$通配符</vt:lpstr>
      <vt:lpstr>replace方法</vt:lpstr>
      <vt:lpstr>replace方法</vt:lpstr>
      <vt:lpstr>replace方法</vt:lpstr>
      <vt:lpstr>replaceBy方法</vt:lpstr>
      <vt:lpstr>周边完备</vt:lpstr>
      <vt:lpstr>PowerPoint 演示文稿</vt:lpstr>
      <vt:lpstr>PowerPoint 演示文稿</vt:lpstr>
      <vt:lpstr>参考文档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创腾科技</dc:title>
  <dc:creator>Office</dc:creator>
  <cp:lastModifiedBy>流光</cp:lastModifiedBy>
  <cp:revision>776</cp:revision>
  <dcterms:created xsi:type="dcterms:W3CDTF">2022-09-09T09:55:38Z</dcterms:created>
  <dcterms:modified xsi:type="dcterms:W3CDTF">2022-09-09T09:55:38Z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9158211EC79744399DBD635D18B66CD2</vt:lpwstr>
  </property>
</Properties>
</file>