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21386800" cy="30279975"/>
  <p:notesSz cx="9144000" cy="6858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35"/>
  </p:normalViewPr>
  <p:slideViewPr>
    <p:cSldViewPr>
      <p:cViewPr varScale="1">
        <p:scale>
          <a:sx n="35" d="100"/>
          <a:sy n="35" d="100"/>
        </p:scale>
        <p:origin x="4740" y="156"/>
      </p:cViewPr>
      <p:guideLst>
        <p:guide orient="horz" pos="9537"/>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1" y="9406420"/>
            <a:ext cx="18178780" cy="6490568"/>
          </a:xfrm>
        </p:spPr>
        <p:txBody>
          <a:bodyPr/>
          <a:lstStyle/>
          <a:p>
            <a:r>
              <a:rPr lang="en-US"/>
              <a:t>Click to edit Master title style</a:t>
            </a:r>
            <a:endParaRPr lang="en-GB"/>
          </a:p>
        </p:txBody>
      </p:sp>
      <p:sp>
        <p:nvSpPr>
          <p:cNvPr id="3" name="Subtitle 2"/>
          <p:cNvSpPr>
            <a:spLocks noGrp="1"/>
          </p:cNvSpPr>
          <p:nvPr>
            <p:ph type="subTitle" idx="1"/>
          </p:nvPr>
        </p:nvSpPr>
        <p:spPr>
          <a:xfrm>
            <a:off x="3208021"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6887" y="3784998"/>
            <a:ext cx="15932422" cy="805643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42190" y="3784998"/>
            <a:ext cx="47448251" cy="80564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1689410" y="12833951"/>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42191" y="22030090"/>
            <a:ext cx="31690337"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5588973" y="22030090"/>
            <a:ext cx="31690335"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7"/>
            <a:ext cx="19248120" cy="504666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81"/>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199"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9" y="9602681"/>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2" y="1205592"/>
            <a:ext cx="7036110" cy="5130773"/>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8361645" y="1205597"/>
            <a:ext cx="11955815" cy="25843119"/>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342" y="6336370"/>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4" y="21195986"/>
            <a:ext cx="12832080" cy="2502306"/>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4191964"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4" y="23698292"/>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04/03/2020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7"/>
            <a:ext cx="19248120" cy="5046663"/>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069340" y="28065057"/>
            <a:ext cx="4990254"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04C9D829-294C-4884-861A-6C5EA952172F}" type="datetimeFigureOut">
              <a:rPr lang="en-GB" smtClean="0"/>
              <a:pPr/>
              <a:t>04/03/2020</a:t>
            </a:fld>
            <a:endParaRPr lang="en-GB"/>
          </a:p>
        </p:txBody>
      </p:sp>
      <p:sp>
        <p:nvSpPr>
          <p:cNvPr id="5" name="Footer Placeholder 4"/>
          <p:cNvSpPr>
            <a:spLocks noGrp="1"/>
          </p:cNvSpPr>
          <p:nvPr>
            <p:ph type="ftr" sz="quarter" idx="3"/>
          </p:nvPr>
        </p:nvSpPr>
        <p:spPr>
          <a:xfrm>
            <a:off x="7307158" y="28065057"/>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7"/>
            <a:ext cx="4990254"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63C1B444-2870-4A2A-8FC4-1D218B0FD60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extralargeunicrest.png"/>
          <p:cNvPicPr>
            <a:picLocks noChangeAspect="1"/>
          </p:cNvPicPr>
          <p:nvPr/>
        </p:nvPicPr>
        <p:blipFill>
          <a:blip r:embed="rId2" cstate="print"/>
          <a:stretch>
            <a:fillRect/>
          </a:stretch>
        </p:blipFill>
        <p:spPr>
          <a:xfrm>
            <a:off x="7813080" y="1026419"/>
            <a:ext cx="5328592" cy="1872208"/>
          </a:xfrm>
          <a:prstGeom prst="rect">
            <a:avLst/>
          </a:prstGeom>
        </p:spPr>
      </p:pic>
      <p:sp>
        <p:nvSpPr>
          <p:cNvPr id="2" name="文本框 1">
            <a:extLst>
              <a:ext uri="{FF2B5EF4-FFF2-40B4-BE49-F238E27FC236}">
                <a16:creationId xmlns:a16="http://schemas.microsoft.com/office/drawing/2014/main" id="{3AC80DCD-7137-9A41-937A-6A037C060BBC}"/>
              </a:ext>
            </a:extLst>
          </p:cNvPr>
          <p:cNvSpPr txBox="1"/>
          <p:nvPr/>
        </p:nvSpPr>
        <p:spPr>
          <a:xfrm>
            <a:off x="396256" y="2610595"/>
            <a:ext cx="20594288" cy="1785104"/>
          </a:xfrm>
          <a:prstGeom prst="rect">
            <a:avLst/>
          </a:prstGeom>
          <a:noFill/>
        </p:spPr>
        <p:txBody>
          <a:bodyPr wrap="square" rtlCol="0">
            <a:spAutoFit/>
          </a:bodyPr>
          <a:lstStyle/>
          <a:p>
            <a:pPr algn="ctr"/>
            <a:r>
              <a:rPr lang="en-GB" altLang="zh-CN" sz="5400" b="1" dirty="0"/>
              <a:t>System on chip with RISC-V microprocessor and Linux operating system</a:t>
            </a:r>
            <a:endParaRPr kumimoji="1" lang="en-US" altLang="zh-CN" sz="5400" b="1" dirty="0"/>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Supervisor: Mark Bowden</a:t>
            </a:r>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Students: Gan Fang,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Qiyang</a:t>
            </a:r>
            <a:r>
              <a:rPr kumimoji="1" lang="en-US" altLang="zh-CN" sz="2800" dirty="0">
                <a:latin typeface="Tahoma" panose="020B0604030504040204" pitchFamily="34" charset="0"/>
                <a:ea typeface="Tahoma" panose="020B0604030504040204" pitchFamily="34" charset="0"/>
                <a:cs typeface="Tahoma" panose="020B0604030504040204" pitchFamily="34" charset="0"/>
              </a:rPr>
              <a:t> Ding,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Yufeng</a:t>
            </a:r>
            <a:r>
              <a:rPr kumimoji="1" lang="en-US" altLang="zh-CN" sz="2800" dirty="0">
                <a:latin typeface="Tahoma" panose="020B0604030504040204" pitchFamily="34" charset="0"/>
                <a:ea typeface="Tahoma" panose="020B0604030504040204" pitchFamily="34" charset="0"/>
                <a:cs typeface="Tahoma" panose="020B0604030504040204" pitchFamily="34" charset="0"/>
              </a:rPr>
              <a:t> Chen</a:t>
            </a:r>
          </a:p>
        </p:txBody>
      </p:sp>
      <p:sp>
        <p:nvSpPr>
          <p:cNvPr id="3" name="文本框 2">
            <a:extLst>
              <a:ext uri="{FF2B5EF4-FFF2-40B4-BE49-F238E27FC236}">
                <a16:creationId xmlns:a16="http://schemas.microsoft.com/office/drawing/2014/main" id="{0CFCF84B-1746-7A49-94FF-7CA25E7432F3}"/>
              </a:ext>
            </a:extLst>
          </p:cNvPr>
          <p:cNvSpPr txBox="1"/>
          <p:nvPr/>
        </p:nvSpPr>
        <p:spPr>
          <a:xfrm>
            <a:off x="396256" y="4698827"/>
            <a:ext cx="7128792" cy="25268456"/>
          </a:xfrm>
          <a:prstGeom prst="rect">
            <a:avLst/>
          </a:prstGeom>
          <a:noFill/>
          <a:ln>
            <a:solidFill>
              <a:schemeClr val="tx1"/>
            </a:solidFill>
          </a:ln>
        </p:spPr>
        <p:txBody>
          <a:bodyPr wrap="square" rtlCol="0">
            <a:spAutoFit/>
          </a:bodyPr>
          <a:lstStyle/>
          <a:p>
            <a:pPr algn="ctr"/>
            <a:r>
              <a:rPr kumimoji="1" lang="en-US" altLang="zh-CN" sz="4400" b="1" dirty="0"/>
              <a:t>Linux OS ----xv6</a:t>
            </a:r>
          </a:p>
          <a:p>
            <a:r>
              <a:rPr kumimoji="1" lang="en-US" altLang="zh-CN" sz="2800" dirty="0"/>
              <a:t>This operating system is designed for running on single core CPU and does not support </a:t>
            </a:r>
            <a:r>
              <a:rPr kumimoji="1" lang="en-US" altLang="zh-CN" sz="2800" dirty="0" err="1"/>
              <a:t>multiprocess</a:t>
            </a:r>
            <a:r>
              <a:rPr kumimoji="1" lang="en-US" altLang="zh-CN" sz="2800" dirty="0"/>
              <a:t>. Although limited by its performance, it can still finish many functions, such as printing message, pause, read/write, message transfer and searching. The following sections will explain how to achieve these.</a:t>
            </a:r>
          </a:p>
          <a:p>
            <a:endParaRPr kumimoji="1" lang="en-US" altLang="zh-CN" sz="2800" b="1" dirty="0"/>
          </a:p>
          <a:p>
            <a:pPr marL="742950" indent="-742950">
              <a:buAutoNum type="arabicPeriod"/>
            </a:pPr>
            <a:r>
              <a:rPr kumimoji="1" lang="en-US" altLang="zh-CN" sz="3600" b="1" dirty="0"/>
              <a:t>Interfaces</a:t>
            </a:r>
          </a:p>
          <a:p>
            <a:pPr marL="571500" indent="-571500">
              <a:buFontTx/>
              <a:buAutoNum type="romanLcParenR"/>
            </a:pPr>
            <a:r>
              <a:rPr kumimoji="1" lang="en-US" altLang="zh-CN" sz="2800" dirty="0"/>
              <a:t>Process identification, </a:t>
            </a:r>
            <a:r>
              <a:rPr kumimoji="1" lang="en-US" altLang="zh-CN" sz="2800" i="1" dirty="0" err="1"/>
              <a:t>pid</a:t>
            </a:r>
            <a:r>
              <a:rPr kumimoji="1" lang="en-US" altLang="zh-CN" sz="2800" dirty="0"/>
              <a:t>: For most of time, process ID is 1. When a parent process create a child process, whose </a:t>
            </a:r>
            <a:r>
              <a:rPr kumimoji="1" lang="en-US" altLang="zh-CN" sz="2800" i="1" dirty="0" err="1"/>
              <a:t>pid</a:t>
            </a:r>
            <a:r>
              <a:rPr kumimoji="1" lang="en-US" altLang="zh-CN" sz="2800" dirty="0"/>
              <a:t> is 2. </a:t>
            </a:r>
          </a:p>
          <a:p>
            <a:pPr marL="571500" indent="-571500">
              <a:buFontTx/>
              <a:buAutoNum type="romanLcParenR"/>
            </a:pPr>
            <a:r>
              <a:rPr kumimoji="1" lang="en-US" altLang="zh-CN" sz="2800" dirty="0"/>
              <a:t>I/O and File Descriptor, </a:t>
            </a:r>
            <a:r>
              <a:rPr kumimoji="1" lang="en-US" altLang="zh-CN" sz="2800" i="1" dirty="0" err="1"/>
              <a:t>fd</a:t>
            </a:r>
            <a:r>
              <a:rPr kumimoji="1" lang="en-US" altLang="zh-CN" sz="2800" dirty="0"/>
              <a:t>: File descriptors is </a:t>
            </a:r>
            <a:r>
              <a:rPr lang="en" altLang="zh-CN" sz="2800" dirty="0"/>
              <a:t>a small integer representing a kernel-managed object that a process may read from or write to. </a:t>
            </a:r>
          </a:p>
          <a:p>
            <a:pPr marL="571500" indent="-571500">
              <a:buFontTx/>
              <a:buAutoNum type="romanLcParenR"/>
            </a:pPr>
            <a:r>
              <a:rPr kumimoji="1" lang="en" altLang="zh-CN" sz="2800" dirty="0"/>
              <a:t>Pipes: message transfer between parent process and child process.</a:t>
            </a:r>
            <a:endParaRPr kumimoji="1" lang="en-US" altLang="zh-CN" sz="2800" dirty="0"/>
          </a:p>
          <a:p>
            <a:pPr marL="742950" indent="-742950">
              <a:buAutoNum type="arabicPeriod" startAt="2"/>
            </a:pPr>
            <a:r>
              <a:rPr kumimoji="1" lang="en-US" altLang="zh-CN" sz="3600" b="1" dirty="0"/>
              <a:t>Organization</a:t>
            </a:r>
          </a:p>
          <a:p>
            <a:r>
              <a:rPr kumimoji="1" lang="en-US" altLang="zh-CN" sz="2800" dirty="0"/>
              <a:t>User mode, kernel mode and system calls: instructions in kernel mode have full</a:t>
            </a:r>
            <a:r>
              <a:rPr kumimoji="1" lang="zh-CN" altLang="en-US" sz="2800" dirty="0"/>
              <a:t> </a:t>
            </a:r>
            <a:r>
              <a:rPr kumimoji="1" lang="en-US" altLang="zh-CN" sz="2800" dirty="0"/>
              <a:t>privilege, such as enabling and disabling interrupts, reading and writing registers. In user mode, it can only execute some functions, such as adding number. System calls are switches from user mode to kernel mode.</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pPr marL="571500" indent="-571500">
              <a:buAutoNum type="romanLcParenR"/>
            </a:pPr>
            <a:endParaRPr kumimoji="1" lang="en-US" altLang="zh-CN" sz="2800" dirty="0"/>
          </a:p>
          <a:p>
            <a:r>
              <a:rPr kumimoji="1" lang="en-US" altLang="zh-CN" sz="3600" b="1" dirty="0"/>
              <a:t>3.    Page tables</a:t>
            </a:r>
          </a:p>
          <a:p>
            <a:r>
              <a:rPr kumimoji="1" lang="en-US" altLang="zh-CN" sz="2800" dirty="0"/>
              <a:t>It is used to give each process its own address space. The RISC-V page table translates a virtual address to physical address. </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p:txBody>
      </p:sp>
      <p:pic>
        <p:nvPicPr>
          <p:cNvPr id="8" name="图片 7">
            <a:extLst>
              <a:ext uri="{FF2B5EF4-FFF2-40B4-BE49-F238E27FC236}">
                <a16:creationId xmlns:a16="http://schemas.microsoft.com/office/drawing/2014/main" id="{DA73B7D5-651C-0A42-94C9-CE83D1AD4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52" y="16843437"/>
            <a:ext cx="6578600" cy="2641600"/>
          </a:xfrm>
          <a:prstGeom prst="rect">
            <a:avLst/>
          </a:prstGeom>
        </p:spPr>
      </p:pic>
      <p:pic>
        <p:nvPicPr>
          <p:cNvPr id="10" name="图片 9">
            <a:extLst>
              <a:ext uri="{FF2B5EF4-FFF2-40B4-BE49-F238E27FC236}">
                <a16:creationId xmlns:a16="http://schemas.microsoft.com/office/drawing/2014/main" id="{B4A9179C-E823-9D4C-A327-FB90B8F493BA}"/>
              </a:ext>
            </a:extLst>
          </p:cNvPr>
          <p:cNvPicPr>
            <a:picLocks noChangeAspect="1"/>
          </p:cNvPicPr>
          <p:nvPr/>
        </p:nvPicPr>
        <p:blipFill rotWithShape="1">
          <a:blip r:embed="rId4">
            <a:extLst>
              <a:ext uri="{28A0092B-C50C-407E-A947-70E740481C1C}">
                <a14:useLocalDpi xmlns:a14="http://schemas.microsoft.com/office/drawing/2010/main" val="0"/>
              </a:ext>
            </a:extLst>
          </a:blip>
          <a:srcRect t="5435" b="2694"/>
          <a:stretch/>
        </p:blipFill>
        <p:spPr>
          <a:xfrm>
            <a:off x="400424" y="20922107"/>
            <a:ext cx="8153301" cy="8424936"/>
          </a:xfrm>
          <a:prstGeom prst="rect">
            <a:avLst/>
          </a:prstGeom>
          <a:noFill/>
          <a:ln>
            <a:noFill/>
          </a:ln>
        </p:spPr>
      </p:pic>
      <p:sp>
        <p:nvSpPr>
          <p:cNvPr id="11" name="文本框 10">
            <a:extLst>
              <a:ext uri="{FF2B5EF4-FFF2-40B4-BE49-F238E27FC236}">
                <a16:creationId xmlns:a16="http://schemas.microsoft.com/office/drawing/2014/main" id="{620A43D1-DBAD-FA46-8843-020A20FC5793}"/>
              </a:ext>
            </a:extLst>
          </p:cNvPr>
          <p:cNvSpPr txBox="1"/>
          <p:nvPr/>
        </p:nvSpPr>
        <p:spPr>
          <a:xfrm>
            <a:off x="7957096" y="4698827"/>
            <a:ext cx="6624736" cy="9941183"/>
          </a:xfrm>
          <a:prstGeom prst="rect">
            <a:avLst/>
          </a:prstGeom>
          <a:noFill/>
          <a:ln>
            <a:solidFill>
              <a:schemeClr val="tx1"/>
            </a:solidFill>
          </a:ln>
        </p:spPr>
        <p:txBody>
          <a:bodyPr wrap="square" rtlCol="0">
            <a:spAutoFit/>
          </a:bodyPr>
          <a:lstStyle/>
          <a:p>
            <a:pPr marL="742950" indent="-742950">
              <a:buAutoNum type="arabicPeriod" startAt="3"/>
            </a:pPr>
            <a:r>
              <a:rPr kumimoji="1" lang="en-US" altLang="zh-CN" sz="4000" b="1" dirty="0"/>
              <a:t>Traps</a:t>
            </a:r>
          </a:p>
          <a:p>
            <a:r>
              <a:rPr kumimoji="1" lang="zh-CN" altLang="en-US" sz="2800" dirty="0"/>
              <a:t>            </a:t>
            </a:r>
            <a:endParaRPr kumimoji="1" lang="en-US" altLang="zh-CN" sz="2800" dirty="0"/>
          </a:p>
          <a:p>
            <a:r>
              <a:rPr kumimoji="1" lang="zh-CN" altLang="en-US" sz="2800" dirty="0"/>
              <a:t>           </a:t>
            </a:r>
            <a:endParaRPr kumimoji="1" lang="en-US" altLang="zh-CN" sz="2800" dirty="0"/>
          </a:p>
          <a:p>
            <a:r>
              <a:rPr kumimoji="1" lang="zh-CN" altLang="en-US" sz="2800" dirty="0"/>
              <a:t>      </a:t>
            </a:r>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r>
              <a:rPr kumimoji="1" lang="en-US" altLang="zh-CN" sz="4000" b="1" dirty="0"/>
              <a:t>4.    File system</a:t>
            </a:r>
          </a:p>
          <a:p>
            <a:r>
              <a:rPr kumimoji="1" lang="en-US" altLang="zh-CN" sz="2800" dirty="0"/>
              <a:t>This file system is organized in seven layers, including </a:t>
            </a:r>
          </a:p>
          <a:p>
            <a:pPr marL="571500" indent="-571500">
              <a:buAutoNum type="romanLcParenR"/>
            </a:pPr>
            <a:r>
              <a:rPr kumimoji="1" lang="en-US" altLang="zh-CN" sz="2800" dirty="0"/>
              <a:t>Disk layer</a:t>
            </a:r>
          </a:p>
          <a:p>
            <a:pPr marL="571500" indent="-571500">
              <a:buAutoNum type="romanLcParenR"/>
            </a:pPr>
            <a:r>
              <a:rPr kumimoji="1" lang="en-US" altLang="zh-CN" sz="2800" dirty="0"/>
              <a:t>Buffer cache layer</a:t>
            </a:r>
          </a:p>
          <a:p>
            <a:pPr marL="571500" indent="-571500">
              <a:buAutoNum type="romanLcParenR"/>
            </a:pPr>
            <a:r>
              <a:rPr kumimoji="1" lang="en-US" altLang="zh-CN" sz="2800" dirty="0"/>
              <a:t>Logging layer</a:t>
            </a:r>
          </a:p>
          <a:p>
            <a:pPr marL="571500" indent="-571500">
              <a:buAutoNum type="romanLcParenR"/>
            </a:pPr>
            <a:r>
              <a:rPr kumimoji="1" lang="en-US" altLang="zh-CN" sz="2800" dirty="0" err="1"/>
              <a:t>Inode</a:t>
            </a:r>
            <a:r>
              <a:rPr kumimoji="1" lang="en-US" altLang="zh-CN" sz="2800" dirty="0"/>
              <a:t> layer</a:t>
            </a:r>
          </a:p>
          <a:p>
            <a:pPr marL="571500" indent="-571500">
              <a:buAutoNum type="romanLcParenR"/>
            </a:pPr>
            <a:r>
              <a:rPr kumimoji="1" lang="en-US" altLang="zh-CN" sz="2800" dirty="0"/>
              <a:t>Directory layer</a:t>
            </a:r>
          </a:p>
          <a:p>
            <a:pPr marL="571500" indent="-571500">
              <a:buAutoNum type="romanLcParenR"/>
            </a:pPr>
            <a:r>
              <a:rPr kumimoji="1" lang="en-US" altLang="zh-CN" sz="2800" dirty="0"/>
              <a:t>Pathname layer</a:t>
            </a:r>
          </a:p>
          <a:p>
            <a:pPr marL="571500" indent="-571500">
              <a:buAutoNum type="romanLcParenR"/>
            </a:pPr>
            <a:r>
              <a:rPr kumimoji="1" lang="en-US" altLang="zh-CN" sz="2800" dirty="0"/>
              <a:t>File descriptor layer</a:t>
            </a:r>
            <a:endParaRPr kumimoji="1" lang="zh-CN" altLang="en-US" sz="2800" dirty="0"/>
          </a:p>
        </p:txBody>
      </p:sp>
      <p:sp>
        <p:nvSpPr>
          <p:cNvPr id="12" name="左大括号 11">
            <a:extLst>
              <a:ext uri="{FF2B5EF4-FFF2-40B4-BE49-F238E27FC236}">
                <a16:creationId xmlns:a16="http://schemas.microsoft.com/office/drawing/2014/main" id="{E9F76BCD-09FD-E141-A526-844EF9C02D9C}"/>
              </a:ext>
            </a:extLst>
          </p:cNvPr>
          <p:cNvSpPr/>
          <p:nvPr/>
        </p:nvSpPr>
        <p:spPr>
          <a:xfrm>
            <a:off x="8236279" y="5979875"/>
            <a:ext cx="504056" cy="33843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3" name="左大括号 12">
            <a:extLst>
              <a:ext uri="{FF2B5EF4-FFF2-40B4-BE49-F238E27FC236}">
                <a16:creationId xmlns:a16="http://schemas.microsoft.com/office/drawing/2014/main" id="{1485660F-BF5C-914B-9050-D304092B80E9}"/>
              </a:ext>
            </a:extLst>
          </p:cNvPr>
          <p:cNvSpPr/>
          <p:nvPr/>
        </p:nvSpPr>
        <p:spPr>
          <a:xfrm>
            <a:off x="10655898" y="5754850"/>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1558E7A0-711C-CA4A-A66C-11EC5E877793}"/>
              </a:ext>
            </a:extLst>
          </p:cNvPr>
          <p:cNvSpPr txBox="1"/>
          <p:nvPr/>
        </p:nvSpPr>
        <p:spPr>
          <a:xfrm>
            <a:off x="11147700" y="5676747"/>
            <a:ext cx="1872208" cy="523220"/>
          </a:xfrm>
          <a:prstGeom prst="rect">
            <a:avLst/>
          </a:prstGeom>
          <a:noFill/>
        </p:spPr>
        <p:txBody>
          <a:bodyPr wrap="square" rtlCol="0">
            <a:spAutoFit/>
          </a:bodyPr>
          <a:lstStyle/>
          <a:p>
            <a:r>
              <a:rPr kumimoji="1" lang="en-US" altLang="zh-CN" sz="2800" dirty="0"/>
              <a:t>Exceptions</a:t>
            </a:r>
            <a:endParaRPr kumimoji="1" lang="zh-CN" altLang="en-US" sz="2800" dirty="0"/>
          </a:p>
        </p:txBody>
      </p:sp>
      <p:sp>
        <p:nvSpPr>
          <p:cNvPr id="15" name="文本框 14">
            <a:extLst>
              <a:ext uri="{FF2B5EF4-FFF2-40B4-BE49-F238E27FC236}">
                <a16:creationId xmlns:a16="http://schemas.microsoft.com/office/drawing/2014/main" id="{60C775EC-9DC7-2D4E-BA89-CC8A3A885F4D}"/>
              </a:ext>
            </a:extLst>
          </p:cNvPr>
          <p:cNvSpPr txBox="1"/>
          <p:nvPr/>
        </p:nvSpPr>
        <p:spPr>
          <a:xfrm>
            <a:off x="8770720" y="5979875"/>
            <a:ext cx="2376980" cy="954107"/>
          </a:xfrm>
          <a:prstGeom prst="rect">
            <a:avLst/>
          </a:prstGeom>
          <a:noFill/>
        </p:spPr>
        <p:txBody>
          <a:bodyPr wrap="square" rtlCol="0">
            <a:spAutoFit/>
          </a:bodyPr>
          <a:lstStyle/>
          <a:p>
            <a:r>
              <a:rPr kumimoji="1" lang="en-US" altLang="zh-CN" sz="2800" dirty="0"/>
              <a:t>Traps from kernel space</a:t>
            </a:r>
            <a:endParaRPr kumimoji="1" lang="zh-CN" altLang="en-US" sz="2800" dirty="0"/>
          </a:p>
        </p:txBody>
      </p:sp>
      <p:sp>
        <p:nvSpPr>
          <p:cNvPr id="16" name="文本框 15">
            <a:extLst>
              <a:ext uri="{FF2B5EF4-FFF2-40B4-BE49-F238E27FC236}">
                <a16:creationId xmlns:a16="http://schemas.microsoft.com/office/drawing/2014/main" id="{C7B69A57-DEF3-844D-9B8D-AF78DC0163E8}"/>
              </a:ext>
            </a:extLst>
          </p:cNvPr>
          <p:cNvSpPr txBox="1"/>
          <p:nvPr/>
        </p:nvSpPr>
        <p:spPr>
          <a:xfrm>
            <a:off x="8750505" y="8551079"/>
            <a:ext cx="1922680" cy="954107"/>
          </a:xfrm>
          <a:prstGeom prst="rect">
            <a:avLst/>
          </a:prstGeom>
          <a:noFill/>
        </p:spPr>
        <p:txBody>
          <a:bodyPr wrap="square" rtlCol="0">
            <a:spAutoFit/>
          </a:bodyPr>
          <a:lstStyle/>
          <a:p>
            <a:r>
              <a:rPr kumimoji="1" lang="en-US" altLang="zh-CN" sz="2800" dirty="0"/>
              <a:t>Traps from user space</a:t>
            </a:r>
            <a:endParaRPr kumimoji="1" lang="zh-CN" altLang="en-US" sz="2800" dirty="0"/>
          </a:p>
        </p:txBody>
      </p:sp>
      <p:sp>
        <p:nvSpPr>
          <p:cNvPr id="17" name="文本框 16">
            <a:extLst>
              <a:ext uri="{FF2B5EF4-FFF2-40B4-BE49-F238E27FC236}">
                <a16:creationId xmlns:a16="http://schemas.microsoft.com/office/drawing/2014/main" id="{8D41C7A7-5D88-E243-AFB0-9274640F05EF}"/>
              </a:ext>
            </a:extLst>
          </p:cNvPr>
          <p:cNvSpPr txBox="1"/>
          <p:nvPr/>
        </p:nvSpPr>
        <p:spPr>
          <a:xfrm>
            <a:off x="11182206" y="6672372"/>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18" name="左大括号 17">
            <a:extLst>
              <a:ext uri="{FF2B5EF4-FFF2-40B4-BE49-F238E27FC236}">
                <a16:creationId xmlns:a16="http://schemas.microsoft.com/office/drawing/2014/main" id="{F033E93F-C851-9A43-A5FD-9A9D3F882626}"/>
              </a:ext>
            </a:extLst>
          </p:cNvPr>
          <p:cNvSpPr/>
          <p:nvPr/>
        </p:nvSpPr>
        <p:spPr>
          <a:xfrm>
            <a:off x="10655898" y="8290787"/>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DDFB567E-9545-1C48-9805-FC7F87055EC8}"/>
              </a:ext>
            </a:extLst>
          </p:cNvPr>
          <p:cNvSpPr txBox="1"/>
          <p:nvPr/>
        </p:nvSpPr>
        <p:spPr>
          <a:xfrm>
            <a:off x="11175175" y="8200088"/>
            <a:ext cx="2088233" cy="523220"/>
          </a:xfrm>
          <a:prstGeom prst="rect">
            <a:avLst/>
          </a:prstGeom>
          <a:noFill/>
        </p:spPr>
        <p:txBody>
          <a:bodyPr wrap="square" rtlCol="0">
            <a:spAutoFit/>
          </a:bodyPr>
          <a:lstStyle/>
          <a:p>
            <a:r>
              <a:rPr kumimoji="1" lang="en-US" altLang="zh-CN" sz="2800" dirty="0"/>
              <a:t>System calls</a:t>
            </a:r>
            <a:endParaRPr kumimoji="1" lang="zh-CN" altLang="en-US" sz="2800" dirty="0"/>
          </a:p>
        </p:txBody>
      </p:sp>
      <p:sp>
        <p:nvSpPr>
          <p:cNvPr id="20" name="文本框 19">
            <a:extLst>
              <a:ext uri="{FF2B5EF4-FFF2-40B4-BE49-F238E27FC236}">
                <a16:creationId xmlns:a16="http://schemas.microsoft.com/office/drawing/2014/main" id="{5F321499-ED01-CF47-8BE3-83BB770EA230}"/>
              </a:ext>
            </a:extLst>
          </p:cNvPr>
          <p:cNvSpPr txBox="1"/>
          <p:nvPr/>
        </p:nvSpPr>
        <p:spPr>
          <a:xfrm>
            <a:off x="11182206" y="8772101"/>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21" name="文本框 20">
            <a:extLst>
              <a:ext uri="{FF2B5EF4-FFF2-40B4-BE49-F238E27FC236}">
                <a16:creationId xmlns:a16="http://schemas.microsoft.com/office/drawing/2014/main" id="{64F62927-65E6-734F-80CB-8484E556DA78}"/>
              </a:ext>
            </a:extLst>
          </p:cNvPr>
          <p:cNvSpPr txBox="1"/>
          <p:nvPr/>
        </p:nvSpPr>
        <p:spPr>
          <a:xfrm>
            <a:off x="11182206" y="9351668"/>
            <a:ext cx="2664296" cy="523220"/>
          </a:xfrm>
          <a:prstGeom prst="rect">
            <a:avLst/>
          </a:prstGeom>
          <a:noFill/>
        </p:spPr>
        <p:txBody>
          <a:bodyPr wrap="square" rtlCol="0">
            <a:spAutoFit/>
          </a:bodyPr>
          <a:lstStyle/>
          <a:p>
            <a:r>
              <a:rPr kumimoji="1" lang="en-US" altLang="zh-CN" sz="2800" dirty="0"/>
              <a:t>Illegal operations</a:t>
            </a:r>
            <a:endParaRPr kumimoji="1"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6963808-2937-4DBC-ACEB-05D178E09EDC}"/>
              </a:ext>
            </a:extLst>
          </p:cNvPr>
          <p:cNvPicPr>
            <a:picLocks noChangeAspect="1"/>
          </p:cNvPicPr>
          <p:nvPr/>
        </p:nvPicPr>
        <p:blipFill>
          <a:blip r:embed="rId2"/>
          <a:stretch>
            <a:fillRect/>
          </a:stretch>
        </p:blipFill>
        <p:spPr>
          <a:xfrm>
            <a:off x="6029556" y="3402683"/>
            <a:ext cx="9327688" cy="4316342"/>
          </a:xfrm>
          <a:prstGeom prst="rect">
            <a:avLst/>
          </a:prstGeom>
        </p:spPr>
      </p:pic>
      <p:pic>
        <p:nvPicPr>
          <p:cNvPr id="14" name="图片 13">
            <a:extLst>
              <a:ext uri="{FF2B5EF4-FFF2-40B4-BE49-F238E27FC236}">
                <a16:creationId xmlns:a16="http://schemas.microsoft.com/office/drawing/2014/main" id="{15D1844C-C67A-494B-8DC9-401F2184C2F2}"/>
              </a:ext>
            </a:extLst>
          </p:cNvPr>
          <p:cNvPicPr>
            <a:picLocks noChangeAspect="1"/>
          </p:cNvPicPr>
          <p:nvPr/>
        </p:nvPicPr>
        <p:blipFill>
          <a:blip r:embed="rId3"/>
          <a:stretch>
            <a:fillRect/>
          </a:stretch>
        </p:blipFill>
        <p:spPr>
          <a:xfrm>
            <a:off x="1332360" y="8827174"/>
            <a:ext cx="17600000" cy="3590476"/>
          </a:xfrm>
          <a:prstGeom prst="rect">
            <a:avLst/>
          </a:prstGeom>
        </p:spPr>
      </p:pic>
      <p:sp>
        <p:nvSpPr>
          <p:cNvPr id="15" name="文本框 14">
            <a:extLst>
              <a:ext uri="{FF2B5EF4-FFF2-40B4-BE49-F238E27FC236}">
                <a16:creationId xmlns:a16="http://schemas.microsoft.com/office/drawing/2014/main" id="{1BDB4654-2BB8-4104-BB74-36ED17A20EC9}"/>
              </a:ext>
            </a:extLst>
          </p:cNvPr>
          <p:cNvSpPr txBox="1"/>
          <p:nvPr/>
        </p:nvSpPr>
        <p:spPr>
          <a:xfrm>
            <a:off x="6029556" y="7719025"/>
            <a:ext cx="10064444" cy="984885"/>
          </a:xfrm>
          <a:prstGeom prst="rect">
            <a:avLst/>
          </a:prstGeom>
          <a:noFill/>
        </p:spPr>
        <p:txBody>
          <a:bodyPr wrap="square" rtlCol="0">
            <a:spAutoFit/>
          </a:bodyPr>
          <a:lstStyle/>
          <a:p>
            <a:r>
              <a:rPr lang="en-US" altLang="zh-CN" dirty="0"/>
              <a:t>The simple structure of CPU core</a:t>
            </a:r>
            <a:endParaRPr lang="zh-CN" altLang="en-US" dirty="0"/>
          </a:p>
        </p:txBody>
      </p:sp>
      <p:sp>
        <p:nvSpPr>
          <p:cNvPr id="16" name="文本框 15">
            <a:extLst>
              <a:ext uri="{FF2B5EF4-FFF2-40B4-BE49-F238E27FC236}">
                <a16:creationId xmlns:a16="http://schemas.microsoft.com/office/drawing/2014/main" id="{33D2C320-A751-4E0B-9704-32146F2FEA45}"/>
              </a:ext>
            </a:extLst>
          </p:cNvPr>
          <p:cNvSpPr txBox="1"/>
          <p:nvPr/>
        </p:nvSpPr>
        <p:spPr>
          <a:xfrm>
            <a:off x="6029556" y="12367636"/>
            <a:ext cx="14401600" cy="984885"/>
          </a:xfrm>
          <a:prstGeom prst="rect">
            <a:avLst/>
          </a:prstGeom>
          <a:noFill/>
        </p:spPr>
        <p:txBody>
          <a:bodyPr wrap="square" rtlCol="0">
            <a:spAutoFit/>
          </a:bodyPr>
          <a:lstStyle/>
          <a:p>
            <a:r>
              <a:rPr lang="en-US" altLang="zh-CN" dirty="0"/>
              <a:t>RTL of the Verilog of CPU core</a:t>
            </a:r>
            <a:endParaRPr lang="zh-CN" altLang="en-US" dirty="0"/>
          </a:p>
        </p:txBody>
      </p:sp>
      <p:sp>
        <p:nvSpPr>
          <p:cNvPr id="19" name="文本框 18">
            <a:extLst>
              <a:ext uri="{FF2B5EF4-FFF2-40B4-BE49-F238E27FC236}">
                <a16:creationId xmlns:a16="http://schemas.microsoft.com/office/drawing/2014/main" id="{FE373510-FFEA-4ABC-98FA-6681B4938B1D}"/>
              </a:ext>
            </a:extLst>
          </p:cNvPr>
          <p:cNvSpPr txBox="1"/>
          <p:nvPr/>
        </p:nvSpPr>
        <p:spPr>
          <a:xfrm>
            <a:off x="4797082" y="21134618"/>
            <a:ext cx="12529392" cy="1008112"/>
          </a:xfrm>
          <a:prstGeom prst="rect">
            <a:avLst/>
          </a:prstGeom>
          <a:noFill/>
        </p:spPr>
        <p:txBody>
          <a:bodyPr wrap="square" rtlCol="0">
            <a:spAutoFit/>
          </a:bodyPr>
          <a:lstStyle/>
          <a:p>
            <a:r>
              <a:rPr lang="en-US" altLang="zh-CN" dirty="0"/>
              <a:t>Block Design Diagram of Cache</a:t>
            </a:r>
            <a:endParaRPr lang="zh-CN" altLang="en-US" dirty="0"/>
          </a:p>
        </p:txBody>
      </p:sp>
      <p:pic>
        <p:nvPicPr>
          <p:cNvPr id="2" name="图片 1">
            <a:extLst>
              <a:ext uri="{FF2B5EF4-FFF2-40B4-BE49-F238E27FC236}">
                <a16:creationId xmlns:a16="http://schemas.microsoft.com/office/drawing/2014/main" id="{4CFC6F6B-FBAF-4789-A07B-3A1A7D9FE43A}"/>
              </a:ext>
            </a:extLst>
          </p:cNvPr>
          <p:cNvPicPr>
            <a:picLocks noChangeAspect="1"/>
          </p:cNvPicPr>
          <p:nvPr/>
        </p:nvPicPr>
        <p:blipFill>
          <a:blip r:embed="rId4"/>
          <a:stretch>
            <a:fillRect/>
          </a:stretch>
        </p:blipFill>
        <p:spPr>
          <a:xfrm>
            <a:off x="0" y="13609840"/>
            <a:ext cx="21386800" cy="7622075"/>
          </a:xfrm>
          <a:prstGeom prst="rect">
            <a:avLst/>
          </a:prstGeom>
        </p:spPr>
      </p:pic>
    </p:spTree>
    <p:extLst>
      <p:ext uri="{BB962C8B-B14F-4D97-AF65-F5344CB8AC3E}">
        <p14:creationId xmlns:p14="http://schemas.microsoft.com/office/powerpoint/2010/main" val="72709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C68A0D-A042-41A9-99A1-33811F3F98D4}"/>
              </a:ext>
            </a:extLst>
          </p:cNvPr>
          <p:cNvSpPr txBox="1"/>
          <p:nvPr/>
        </p:nvSpPr>
        <p:spPr>
          <a:xfrm>
            <a:off x="828304" y="810395"/>
            <a:ext cx="18578064" cy="22406134"/>
          </a:xfrm>
          <a:prstGeom prst="rect">
            <a:avLst/>
          </a:prstGeom>
          <a:noFill/>
        </p:spPr>
        <p:txBody>
          <a:bodyPr wrap="square" rtlCol="0">
            <a:spAutoFit/>
          </a:bodyPr>
          <a:lstStyle/>
          <a:p>
            <a:pPr marL="1143000" indent="-1143000">
              <a:buAutoNum type="arabicPeriod"/>
            </a:pPr>
            <a:r>
              <a:rPr lang="en-US" altLang="zh-CN" dirty="0"/>
              <a:t>System On Chip</a:t>
            </a:r>
          </a:p>
          <a:p>
            <a:pPr marL="2619162" lvl="1" indent="-1143000">
              <a:buFont typeface="+mj-lt"/>
              <a:buAutoNum type="alphaLcPeriod"/>
            </a:pPr>
            <a:r>
              <a:rPr lang="en-US" altLang="zh-CN" dirty="0"/>
              <a:t>CPU Core</a:t>
            </a:r>
          </a:p>
          <a:p>
            <a:pPr marL="4095323" lvl="2" indent="-1143000">
              <a:buFont typeface="+mj-lt"/>
              <a:buAutoNum type="romanUcPeriod"/>
            </a:pPr>
            <a:r>
              <a:rPr lang="en-US" altLang="zh-CN" dirty="0"/>
              <a:t>RISC-V 32 bits instruction set architecture (ISA)</a:t>
            </a:r>
          </a:p>
          <a:p>
            <a:pPr marL="4095323" lvl="2" indent="-1143000">
              <a:buFont typeface="+mj-lt"/>
              <a:buAutoNum type="romanUcPeriod"/>
            </a:pPr>
            <a:r>
              <a:rPr lang="en-US" altLang="zh-CN" dirty="0"/>
              <a:t>RISC-V 32 bits extension (RV32IM)</a:t>
            </a:r>
          </a:p>
          <a:p>
            <a:pPr marL="4095323" lvl="2" indent="-1143000">
              <a:buFont typeface="+mj-lt"/>
              <a:buAutoNum type="romanUcPeriod"/>
            </a:pPr>
            <a:r>
              <a:rPr lang="en-US" altLang="zh-CN" dirty="0"/>
              <a:t>5 stages pipeline structure</a:t>
            </a:r>
          </a:p>
          <a:p>
            <a:pPr marL="4095323" lvl="2" indent="-1143000">
              <a:buFont typeface="+mj-lt"/>
              <a:buAutoNum type="romanUcPeriod"/>
            </a:pPr>
            <a:r>
              <a:rPr lang="en-US" altLang="zh-CN" dirty="0"/>
              <a:t>Static branch prediction</a:t>
            </a:r>
          </a:p>
          <a:p>
            <a:pPr marL="4095323" lvl="2" indent="-1143000">
              <a:buFont typeface="+mj-lt"/>
              <a:buAutoNum type="romanUcPeriod"/>
            </a:pPr>
            <a:r>
              <a:rPr lang="en-US" altLang="zh-CN" dirty="0"/>
              <a:t>Cache system (two way associativity and LRU (Least recently used policy))</a:t>
            </a:r>
          </a:p>
          <a:p>
            <a:pPr marL="4095323" lvl="2" indent="-1143000">
              <a:buFont typeface="+mj-lt"/>
              <a:buAutoNum type="romanUcPeriod"/>
            </a:pPr>
            <a:r>
              <a:rPr lang="en-US" altLang="zh-CN" dirty="0"/>
              <a:t>Asynchronous FIFO between cache system and CPU</a:t>
            </a:r>
          </a:p>
          <a:p>
            <a:pPr marL="4095323" lvl="2" indent="-1143000">
              <a:buFont typeface="+mj-lt"/>
              <a:buAutoNum type="romanUcPeriod"/>
            </a:pPr>
            <a:r>
              <a:rPr lang="en-US" altLang="zh-CN" dirty="0"/>
              <a:t>Interruption Controller (not complete)</a:t>
            </a:r>
          </a:p>
          <a:p>
            <a:pPr marL="4095323" lvl="2" indent="-1143000">
              <a:buFont typeface="+mj-lt"/>
              <a:buAutoNum type="romanUcPeriod"/>
            </a:pPr>
            <a:r>
              <a:rPr lang="en-US" altLang="zh-CN" dirty="0"/>
              <a:t>Reorder buffer and Out of order execution (not complete)</a:t>
            </a:r>
          </a:p>
          <a:p>
            <a:pPr marL="4095323" lvl="2" indent="-1143000">
              <a:buFont typeface="+mj-lt"/>
              <a:buAutoNum type="romanUcPeriod"/>
            </a:pPr>
            <a:r>
              <a:rPr lang="en-US" altLang="zh-CN" dirty="0"/>
              <a:t>Superscalar processor (not complete)</a:t>
            </a:r>
          </a:p>
          <a:p>
            <a:pPr marL="2619162" lvl="1" indent="-1143000">
              <a:buFont typeface="+mj-lt"/>
              <a:buAutoNum type="alphaLcPeriod"/>
            </a:pPr>
            <a:r>
              <a:rPr lang="en-US" altLang="zh-CN" dirty="0"/>
              <a:t>Hardware support</a:t>
            </a:r>
          </a:p>
          <a:p>
            <a:pPr marL="4095323" lvl="2" indent="-1143000">
              <a:buFont typeface="+mj-lt"/>
              <a:buAutoNum type="romanUcPeriod"/>
            </a:pPr>
            <a:r>
              <a:rPr lang="en-US" altLang="zh-CN" dirty="0"/>
              <a:t>Management Unit of DDR2 SDRAM on FPGA (Xilinx Memory Interface Generator)</a:t>
            </a:r>
          </a:p>
          <a:p>
            <a:pPr marL="4095323" lvl="2" indent="-1143000">
              <a:buFont typeface="+mj-lt"/>
              <a:buAutoNum type="romanUcPeriod"/>
            </a:pPr>
            <a:r>
              <a:rPr lang="en-US" altLang="zh-CN" dirty="0"/>
              <a:t>Communication between cache system and memory (Two AXI4 masters and one slave with Xilinx IP core AXI interconnect)</a:t>
            </a:r>
          </a:p>
          <a:p>
            <a:pPr marL="4095323" lvl="2" indent="-1143000">
              <a:buFont typeface="+mj-lt"/>
              <a:buAutoNum type="romanUcPeriod"/>
            </a:pPr>
            <a:r>
              <a:rPr lang="en-US" altLang="zh-CN" dirty="0"/>
              <a:t>GPIO to AXI4 (not complete)</a:t>
            </a:r>
          </a:p>
          <a:p>
            <a:pPr marL="4095323" lvl="2" indent="-1143000">
              <a:buFont typeface="+mj-lt"/>
              <a:buAutoNum type="romanUcPeriod"/>
            </a:pPr>
            <a:r>
              <a:rPr lang="en-US" altLang="zh-CN" dirty="0"/>
              <a:t>Ethernet Driver to AXI4 (not complete)</a:t>
            </a:r>
          </a:p>
          <a:p>
            <a:pPr marL="4095323" lvl="2" indent="-1143000">
              <a:buFont typeface="+mj-lt"/>
              <a:buAutoNum type="romanUcPeriod"/>
            </a:pPr>
            <a:r>
              <a:rPr lang="en-US" altLang="zh-CN" dirty="0"/>
              <a:t>USB Driver to AXI4 (not complete)</a:t>
            </a:r>
          </a:p>
          <a:p>
            <a:pPr marL="4095323" lvl="2" indent="-1143000">
              <a:buFont typeface="+mj-lt"/>
              <a:buAutoNum type="romanUcPeriod"/>
            </a:pPr>
            <a:endParaRPr lang="en-US" altLang="zh-CN" dirty="0"/>
          </a:p>
          <a:p>
            <a:pPr marL="2619162" lvl="1" indent="-1143000">
              <a:buAutoNum type="alphaLcPeriod"/>
            </a:pPr>
            <a:endParaRPr lang="en-US" altLang="zh-CN" dirty="0"/>
          </a:p>
        </p:txBody>
      </p:sp>
    </p:spTree>
    <p:extLst>
      <p:ext uri="{BB962C8B-B14F-4D97-AF65-F5344CB8AC3E}">
        <p14:creationId xmlns:p14="http://schemas.microsoft.com/office/powerpoint/2010/main" val="369188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438</Words>
  <Application>Microsoft Office PowerPoint</Application>
  <PresentationFormat>自定义</PresentationFormat>
  <Paragraphs>86</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vt:lpstr>
      <vt:lpstr>Calibri</vt:lpstr>
      <vt:lpstr>Tahoma</vt:lpstr>
      <vt:lpstr>Office Theme</vt:lpstr>
      <vt:lpstr>PowerPoint 演示文稿</vt:lpstr>
      <vt:lpstr>PowerPoint 演示文稿</vt:lpstr>
      <vt:lpstr>PowerPoint 演示文稿</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 Rigway</dc:creator>
  <cp:lastModifiedBy>Ding Qiyang</cp:lastModifiedBy>
  <cp:revision>31</cp:revision>
  <dcterms:created xsi:type="dcterms:W3CDTF">2012-02-14T14:19:11Z</dcterms:created>
  <dcterms:modified xsi:type="dcterms:W3CDTF">2020-03-04T01:07:38Z</dcterms:modified>
</cp:coreProperties>
</file>