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9144000" cy="6858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/>
    <p:restoredTop sz="94635"/>
  </p:normalViewPr>
  <p:slideViewPr>
    <p:cSldViewPr>
      <p:cViewPr>
        <p:scale>
          <a:sx n="73" d="100"/>
          <a:sy n="73" d="100"/>
        </p:scale>
        <p:origin x="320" y="-2544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6887" y="3784998"/>
            <a:ext cx="15932422" cy="80564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190" y="3784998"/>
            <a:ext cx="47448251" cy="80564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191" y="22030090"/>
            <a:ext cx="31690337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8973" y="22030090"/>
            <a:ext cx="31690335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81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9602681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2" y="1205592"/>
            <a:ext cx="7036110" cy="513077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7"/>
            <a:ext cx="11955815" cy="2584311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2" y="6336370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4" y="21195986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4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4" y="23698292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sggfangy2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largeuni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912" y="-122466"/>
            <a:ext cx="5328592" cy="18722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C80DCD-7137-9A41-937A-6A037C060BBC}"/>
              </a:ext>
            </a:extLst>
          </p:cNvPr>
          <p:cNvSpPr txBox="1"/>
          <p:nvPr/>
        </p:nvSpPr>
        <p:spPr>
          <a:xfrm>
            <a:off x="396256" y="1114048"/>
            <a:ext cx="20594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b="1" dirty="0"/>
              <a:t>System on chip with RISC-V microprocessor and Linux operating system</a:t>
            </a:r>
            <a:endParaRPr kumimoji="1" lang="en-US" altLang="zh-CN" sz="5400" b="1" dirty="0"/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Mark Bowden</a:t>
            </a:r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Students: Gan Fang,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Qiyang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Yufeng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Chen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CF84B-1746-7A49-94FF-7CA25E7432F3}"/>
              </a:ext>
            </a:extLst>
          </p:cNvPr>
          <p:cNvSpPr txBox="1"/>
          <p:nvPr/>
        </p:nvSpPr>
        <p:spPr>
          <a:xfrm>
            <a:off x="396256" y="3091961"/>
            <a:ext cx="7128792" cy="267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Linux OS ----xv6</a:t>
            </a:r>
          </a:p>
          <a:p>
            <a:r>
              <a:rPr kumimoji="1" lang="en-US" altLang="zh-CN" sz="2800" dirty="0"/>
              <a:t>This operating system is designed for running on single core CPU. It can finish many functions, such as printing message, pause, read/write, message transfer and searching. </a:t>
            </a:r>
          </a:p>
          <a:p>
            <a:r>
              <a:rPr kumimoji="1" lang="en-US" altLang="zh-CN" sz="3600" b="1" dirty="0"/>
              <a:t>1.    Organization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User mode and kernel mode.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Abstract physical resources by system call.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Starting process includes running bootloader, loading the kernel into 0x80000000, creating a stack (4.96 bytes), initializing several devices.</a:t>
            </a:r>
          </a:p>
          <a:p>
            <a:r>
              <a:rPr kumimoji="1" lang="en-US" altLang="zh-CN" sz="3600" b="1" dirty="0"/>
              <a:t>2.    Interfaces</a:t>
            </a:r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Process identification, </a:t>
            </a:r>
            <a:r>
              <a:rPr kumimoji="1" lang="en-US" altLang="zh-CN" sz="2800" i="1" dirty="0" err="1"/>
              <a:t>pid</a:t>
            </a:r>
            <a:r>
              <a:rPr kumimoji="1" lang="en-US" altLang="zh-CN" sz="2800" i="1" dirty="0"/>
              <a:t>. </a:t>
            </a:r>
            <a:endParaRPr kumimoji="1" lang="en-US" altLang="zh-CN" sz="2800" dirty="0"/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I/O and File Descriptor, </a:t>
            </a:r>
            <a:r>
              <a:rPr kumimoji="1" lang="en-US" altLang="zh-CN" sz="2800" i="1" dirty="0" err="1"/>
              <a:t>fd</a:t>
            </a:r>
            <a:r>
              <a:rPr kumimoji="1" lang="en-US" altLang="zh-CN" sz="2800" i="1" dirty="0"/>
              <a:t>.</a:t>
            </a:r>
          </a:p>
          <a:p>
            <a:pPr marL="571500" indent="-571500">
              <a:buFontTx/>
              <a:buAutoNum type="romanLcParenR"/>
            </a:pPr>
            <a:r>
              <a:rPr kumimoji="1" lang="en" altLang="zh-CN" sz="2800" dirty="0"/>
              <a:t>Pipes, message transfer.</a:t>
            </a:r>
            <a:endParaRPr kumimoji="1" lang="en-US" altLang="zh-CN" sz="2800" dirty="0"/>
          </a:p>
          <a:p>
            <a:r>
              <a:rPr kumimoji="1" lang="en-US" altLang="zh-CN" sz="3600" b="1" dirty="0"/>
              <a:t>3.    Page tables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Sv39 RISC-V, which has 39-bits virtual addresses (27-bits for PTE and 12-bits for offset).</a:t>
            </a:r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pPr marL="571500" indent="-571500">
              <a:buAutoNum type="romanLcParenR"/>
            </a:pPr>
            <a:r>
              <a:rPr kumimoji="1" lang="en-US" altLang="zh-CN" sz="2800" dirty="0"/>
              <a:t>Kernel address space (most are directed-mapped, except trampoline page and kernel stack page).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Physical memory allocation: buddy allocation and lazy allocation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A9179C-E823-9D4C-A327-FB90B8F4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2694"/>
          <a:stretch/>
        </p:blipFill>
        <p:spPr>
          <a:xfrm>
            <a:off x="42720" y="20188983"/>
            <a:ext cx="8346424" cy="862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0A43D1-DBAD-FA46-8843-020A20FC5793}"/>
              </a:ext>
            </a:extLst>
          </p:cNvPr>
          <p:cNvSpPr txBox="1"/>
          <p:nvPr/>
        </p:nvSpPr>
        <p:spPr>
          <a:xfrm>
            <a:off x="7957096" y="3086536"/>
            <a:ext cx="1303344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3"/>
            </a:pPr>
            <a:r>
              <a:rPr kumimoji="1" lang="en-US" altLang="zh-CN" sz="4000" b="1" dirty="0"/>
              <a:t>Traps</a:t>
            </a:r>
          </a:p>
          <a:p>
            <a:r>
              <a:rPr kumimoji="1" lang="zh-CN" altLang="en-US" sz="2800" dirty="0"/>
              <a:t> 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9F76BCD-09FD-E141-A526-844EF9C02D9C}"/>
              </a:ext>
            </a:extLst>
          </p:cNvPr>
          <p:cNvSpPr/>
          <p:nvPr/>
        </p:nvSpPr>
        <p:spPr>
          <a:xfrm>
            <a:off x="8182541" y="4128067"/>
            <a:ext cx="491974" cy="2866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485660F-BF5C-914B-9050-D304092B80E9}"/>
              </a:ext>
            </a:extLst>
          </p:cNvPr>
          <p:cNvSpPr/>
          <p:nvPr/>
        </p:nvSpPr>
        <p:spPr>
          <a:xfrm>
            <a:off x="10628190" y="3865192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58E7A0-711C-CA4A-A66C-11EC5E877793}"/>
              </a:ext>
            </a:extLst>
          </p:cNvPr>
          <p:cNvSpPr txBox="1"/>
          <p:nvPr/>
        </p:nvSpPr>
        <p:spPr>
          <a:xfrm>
            <a:off x="11158295" y="381478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Exceptions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C775EC-9DC7-2D4E-BA89-CC8A3A885F4D}"/>
              </a:ext>
            </a:extLst>
          </p:cNvPr>
          <p:cNvSpPr txBox="1"/>
          <p:nvPr/>
        </p:nvSpPr>
        <p:spPr>
          <a:xfrm>
            <a:off x="8704519" y="4111333"/>
            <a:ext cx="2376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kernel space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69A57-DEF3-844D-9B8D-AF78DC0163E8}"/>
              </a:ext>
            </a:extLst>
          </p:cNvPr>
          <p:cNvSpPr txBox="1"/>
          <p:nvPr/>
        </p:nvSpPr>
        <p:spPr>
          <a:xfrm>
            <a:off x="8726771" y="6151541"/>
            <a:ext cx="192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user space</a:t>
            </a: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41C7A7-5D88-E243-AFB0-9274640F05EF}"/>
              </a:ext>
            </a:extLst>
          </p:cNvPr>
          <p:cNvSpPr txBox="1"/>
          <p:nvPr/>
        </p:nvSpPr>
        <p:spPr>
          <a:xfrm>
            <a:off x="11158295" y="475109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033E93F-C851-9A43-A5FD-9A9D3F882626}"/>
              </a:ext>
            </a:extLst>
          </p:cNvPr>
          <p:cNvSpPr/>
          <p:nvPr/>
        </p:nvSpPr>
        <p:spPr>
          <a:xfrm>
            <a:off x="10613447" y="5926516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FB567E-9545-1C48-9805-FC7F87055EC8}"/>
              </a:ext>
            </a:extLst>
          </p:cNvPr>
          <p:cNvSpPr txBox="1"/>
          <p:nvPr/>
        </p:nvSpPr>
        <p:spPr>
          <a:xfrm>
            <a:off x="11158295" y="5787059"/>
            <a:ext cx="20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System calls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321499-ED01-CF47-8BE3-83BB770EA230}"/>
              </a:ext>
            </a:extLst>
          </p:cNvPr>
          <p:cNvSpPr txBox="1"/>
          <p:nvPr/>
        </p:nvSpPr>
        <p:spPr>
          <a:xfrm>
            <a:off x="11158295" y="636335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62927-65E6-734F-80CB-8484E556DA78}"/>
              </a:ext>
            </a:extLst>
          </p:cNvPr>
          <p:cNvSpPr txBox="1"/>
          <p:nvPr/>
        </p:nvSpPr>
        <p:spPr>
          <a:xfrm>
            <a:off x="11174547" y="689071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Illegal operations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1333-AE62-3646-B5F2-37F0C0E7898D}"/>
              </a:ext>
            </a:extLst>
          </p:cNvPr>
          <p:cNvSpPr txBox="1"/>
          <p:nvPr/>
        </p:nvSpPr>
        <p:spPr>
          <a:xfrm>
            <a:off x="14205902" y="3086535"/>
            <a:ext cx="6336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4.    File system (limited)</a:t>
            </a:r>
          </a:p>
          <a:p>
            <a:r>
              <a:rPr kumimoji="1" lang="en-US" altLang="zh-CN" sz="2800" dirty="0"/>
              <a:t>This file system is organized in seven layers, including 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Disk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Buffer cache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Logging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 err="1"/>
              <a:t>Inode</a:t>
            </a:r>
            <a:r>
              <a:rPr kumimoji="1" lang="en-US" altLang="zh-CN" sz="2800" dirty="0"/>
              <a:t>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Directory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Pathname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File descriptor layer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0F50D-EE39-5B47-AA3F-C9D274738484}"/>
              </a:ext>
            </a:extLst>
          </p:cNvPr>
          <p:cNvSpPr txBox="1"/>
          <p:nvPr/>
        </p:nvSpPr>
        <p:spPr>
          <a:xfrm>
            <a:off x="7868957" y="15464579"/>
            <a:ext cx="8568952" cy="1437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System On Chip</a:t>
            </a:r>
          </a:p>
          <a:p>
            <a:pPr marL="514350" indent="-514350">
              <a:buAutoNum type="arabicPeriod"/>
            </a:pPr>
            <a:r>
              <a:rPr lang="en-US" altLang="zh-CN" sz="3600" b="1" dirty="0"/>
              <a:t>CPU Core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RISC-V 32 bits instruction set architecture (ISA)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RISC-V 32 bits extension (RV32IM)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5 stages pipeline structure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Static branch prediction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Cache system (two ways associativity and LRU (Least recently used policy))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Asynchronous FIFO between cache system and CPU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Interruption Controller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Reorder buffer and Out of order execution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Superscalar processor (not complete)</a:t>
            </a:r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en-US" altLang="zh-CN" sz="3600" b="1" dirty="0"/>
              <a:t>Hardware support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Management Unit of DDR2 SDRAM on FPGA (Xilinx Memory Interface Generator)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Communication between cache system and memory (Two AXI4 masters and one slave with Xilinx IP core AXI interconnect)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GPIO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Ethernet Driver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USB Driver to AXI4 (not complete)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5E3466-D981-5B4F-8A32-15B5E691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940" y="21425708"/>
            <a:ext cx="7706354" cy="35660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756EBD1-EDA2-D347-88A5-32ABB79C9789}"/>
              </a:ext>
            </a:extLst>
          </p:cNvPr>
          <p:cNvSpPr txBox="1"/>
          <p:nvPr/>
        </p:nvSpPr>
        <p:spPr>
          <a:xfrm>
            <a:off x="9154967" y="25067218"/>
            <a:ext cx="587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Figure 4: The simple structure of CPU core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9B5E8-0EDC-0749-925D-5AA4D796C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37485" y="19075336"/>
            <a:ext cx="12502406" cy="3733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3952DB7-20EF-4E45-8215-8BACDF3C7503}"/>
              </a:ext>
            </a:extLst>
          </p:cNvPr>
          <p:cNvSpPr txBox="1"/>
          <p:nvPr/>
        </p:nvSpPr>
        <p:spPr>
          <a:xfrm>
            <a:off x="1924547" y="17547536"/>
            <a:ext cx="40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1: virtual and physical address</a:t>
            </a:r>
            <a:endParaRPr kumimoji="1" lang="zh-CN" altLang="en-US" sz="20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FF48645-96D8-A142-8A25-D5784C82D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6" y="12012794"/>
            <a:ext cx="5993024" cy="573479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DADEB5-BA83-1349-B302-6A101D13A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88" y="10983099"/>
            <a:ext cx="11592068" cy="40815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CB872A93-F783-5949-9D6C-0915F1DBC3FE}"/>
              </a:ext>
            </a:extLst>
          </p:cNvPr>
          <p:cNvSpPr txBox="1"/>
          <p:nvPr/>
        </p:nvSpPr>
        <p:spPr>
          <a:xfrm>
            <a:off x="938685" y="28868669"/>
            <a:ext cx="630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2: kernel address space (left) and physical address space (right)</a:t>
            </a:r>
            <a:endParaRPr kumimoji="1"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2752F0-31DC-434D-97C7-1CE19D2F3A92}"/>
              </a:ext>
            </a:extLst>
          </p:cNvPr>
          <p:cNvSpPr txBox="1"/>
          <p:nvPr/>
        </p:nvSpPr>
        <p:spPr>
          <a:xfrm>
            <a:off x="11897025" y="14939932"/>
            <a:ext cx="509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Figure 3: Block Design Diagram of Cache</a:t>
            </a:r>
            <a:endParaRPr lang="zh-CN" altLang="en-US" sz="20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C3EC653-8FC3-F446-B5DB-48E95C2BF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818" y="28233669"/>
            <a:ext cx="1270000" cy="1270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93EE4A6-5675-F44A-9F06-AD52649D9602}"/>
              </a:ext>
            </a:extLst>
          </p:cNvPr>
          <p:cNvSpPr txBox="1"/>
          <p:nvPr/>
        </p:nvSpPr>
        <p:spPr>
          <a:xfrm>
            <a:off x="18051818" y="28072929"/>
            <a:ext cx="276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/>
              <a:t>Look our blog by scanning here or access: </a:t>
            </a:r>
            <a:r>
              <a:rPr kumimoji="1" lang="en-US" altLang="zh-CN" sz="2400" i="1" dirty="0">
                <a:hlinkClick r:id="rId9"/>
              </a:rPr>
              <a:t>https://sggfangy2.blogspot.com</a:t>
            </a:r>
            <a:endParaRPr kumimoji="1" lang="en-US" altLang="zh-CN" sz="2400" i="1" dirty="0"/>
          </a:p>
          <a:p>
            <a:r>
              <a:rPr kumimoji="1" lang="en-US" altLang="zh-CN" sz="2400" i="1" dirty="0"/>
              <a:t> </a:t>
            </a:r>
            <a:endParaRPr kumimoji="1" lang="zh-CN" altLang="en-US" sz="2400" i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E99833-00DC-104D-B41A-568E782B6695}"/>
              </a:ext>
            </a:extLst>
          </p:cNvPr>
          <p:cNvSpPr txBox="1"/>
          <p:nvPr/>
        </p:nvSpPr>
        <p:spPr>
          <a:xfrm>
            <a:off x="7956384" y="7867179"/>
            <a:ext cx="1297710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Bootloader ----U-boot</a:t>
            </a:r>
          </a:p>
          <a:p>
            <a:r>
              <a:rPr lang="en-US" altLang="zh-CN" sz="2800" dirty="0"/>
              <a:t>U-boot needs to have the ability to read and write flash. Its ultimate purpose is to read the kernel from flash, put it into memory, and start the kernel. U-boot starts in two stages. The first stage is the assembly stage running mainly in the </a:t>
            </a:r>
            <a:r>
              <a:rPr lang="en-US" altLang="zh-CN" sz="2800" i="1" dirty="0" err="1"/>
              <a:t>start.S</a:t>
            </a:r>
            <a:r>
              <a:rPr lang="en-US" altLang="zh-CN" sz="2800" dirty="0"/>
              <a:t> file. The main job on this stage is to initialize the hardware. When the program jumps to the </a:t>
            </a:r>
            <a:r>
              <a:rPr lang="en-US" altLang="zh-CN" sz="2800" i="1" dirty="0" err="1"/>
              <a:t>start_boot</a:t>
            </a:r>
            <a:r>
              <a:rPr lang="en-US" altLang="zh-CN" sz="2800" i="1" dirty="0"/>
              <a:t> </a:t>
            </a:r>
            <a:r>
              <a:rPr lang="en-US" altLang="zh-CN" sz="2800" dirty="0"/>
              <a:t>function, the second stage the C language running in the DDR starts.</a:t>
            </a:r>
            <a:endParaRPr lang="zh-CN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3A3F8-1A52-6640-AFFB-7F4124924B80}"/>
              </a:ext>
            </a:extLst>
          </p:cNvPr>
          <p:cNvSpPr txBox="1"/>
          <p:nvPr/>
        </p:nvSpPr>
        <p:spPr>
          <a:xfrm>
            <a:off x="16738271" y="27193439"/>
            <a:ext cx="367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5: RTL structure diagram of CPU core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512</Words>
  <Application>Microsoft Macintosh PowerPoint</Application>
  <PresentationFormat>自定义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演示文稿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Leah Rigway</dc:creator>
  <cp:lastModifiedBy>Fang, Gan</cp:lastModifiedBy>
  <cp:revision>53</cp:revision>
  <dcterms:created xsi:type="dcterms:W3CDTF">2012-02-14T14:19:11Z</dcterms:created>
  <dcterms:modified xsi:type="dcterms:W3CDTF">2020-03-04T15:27:19Z</dcterms:modified>
</cp:coreProperties>
</file>