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2" r:id="rId3"/>
    <p:sldId id="338" r:id="rId5"/>
    <p:sldId id="346" r:id="rId6"/>
    <p:sldId id="339" r:id="rId7"/>
    <p:sldId id="371" r:id="rId8"/>
    <p:sldId id="260" r:id="rId9"/>
    <p:sldId id="393" r:id="rId10"/>
    <p:sldId id="395" r:id="rId11"/>
    <p:sldId id="396" r:id="rId12"/>
    <p:sldId id="397" r:id="rId13"/>
    <p:sldId id="267" r:id="rId14"/>
    <p:sldId id="414" r:id="rId15"/>
    <p:sldId id="431" r:id="rId16"/>
    <p:sldId id="448" r:id="rId17"/>
    <p:sldId id="432" r:id="rId18"/>
    <p:sldId id="271" r:id="rId19"/>
    <p:sldId id="440" r:id="rId20"/>
    <p:sldId id="449" r:id="rId21"/>
    <p:sldId id="451" r:id="rId22"/>
    <p:sldId id="450" r:id="rId23"/>
    <p:sldId id="33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70AD47"/>
    <a:srgbClr val="ED7D31"/>
    <a:srgbClr val="FFC000"/>
    <a:srgbClr val="D6DCE5"/>
    <a:srgbClr val="8FAADC"/>
    <a:srgbClr val="B4C7E7"/>
    <a:srgbClr val="9DC3E6"/>
    <a:srgbClr val="DBC3ED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7405" y="117824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97405" y="370617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48733" y="2820988"/>
            <a:ext cx="5971117" cy="1343025"/>
          </a:xfrm>
          <a:prstGeom prst="rect">
            <a:avLst/>
          </a:prstGeom>
        </p:spPr>
        <p:txBody>
          <a:bodyPr/>
          <a:lstStyle/>
          <a:p>
            <a:pPr marL="0" lvl="0" indent="0" eaLnBrk="1" hangingPunct="1">
              <a:buFont typeface="Arial" panose="020B0604020202020204" pitchFamily="34" charset="0"/>
              <a:buNone/>
            </a:pPr>
            <a:r>
              <a:rPr lang="zh-CN" altLang="en-US" sz="1400" smtClean="0">
                <a:solidFill>
                  <a:srgbClr val="FFFFFF"/>
                </a:solidFill>
                <a:latin typeface="微软雅黑" panose="020B0503020204020204" charset="-122"/>
              </a:rPr>
              <a:t>单击此处编辑母版文本样式</a:t>
            </a:r>
            <a:endParaRPr lang="zh-CN" altLang="en-US" sz="1400" smtClean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3" name="Subtitle 1"/>
          <p:cNvSpPr>
            <a:spLocks noGrp="1"/>
          </p:cNvSpPr>
          <p:nvPr userDrawn="1">
            <p:ph type="subTitle" idx="9"/>
          </p:nvPr>
        </p:nvSpPr>
        <p:spPr>
          <a:xfrm>
            <a:off x="448733" y="1147763"/>
            <a:ext cx="8534400" cy="7493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rgbClr val="8CC63E"/>
                </a:solidFill>
              </a:rPr>
              <a:t>单击此处编辑母版副标题样式</a:t>
            </a:r>
            <a:endParaRPr lang="en-US" altLang="zh-CN" dirty="0" smtClean="0">
              <a:solidFill>
                <a:srgbClr val="8CC63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 userDrawn="1">
            <p:ph type="ctrTitle" idx="19"/>
          </p:nvPr>
        </p:nvSpPr>
        <p:spPr>
          <a:xfrm>
            <a:off x="448733" y="542925"/>
            <a:ext cx="8534400" cy="59213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单击此处编辑母版标题样式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3" descr="C:\Users\linjun\Desktop\新建文件夹 (2)\标志-20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26" y="25241"/>
            <a:ext cx="646577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270625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76" name="文本框 14"/>
          <p:cNvSpPr txBox="1">
            <a:spLocks noChangeArrowheads="1"/>
          </p:cNvSpPr>
          <p:nvPr/>
        </p:nvSpPr>
        <p:spPr bwMode="auto">
          <a:xfrm>
            <a:off x="2442210" y="2498725"/>
            <a:ext cx="7345045" cy="1322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 anchorCtr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4000" b="1">
                <a:latin typeface="Arial" panose="020B0604020202020204"/>
                <a:ea typeface="微软雅黑" panose="020B0503020204020204" charset="-122"/>
              </a:rPr>
              <a:t>Application of P4 technology </a:t>
            </a:r>
            <a:endParaRPr lang="en-US" altLang="zh-CN" sz="4000" b="1">
              <a:latin typeface="Arial" panose="020B0604020202020204"/>
              <a:ea typeface="微软雅黑" panose="020B0503020204020204" charset="-122"/>
            </a:endParaRPr>
          </a:p>
          <a:p>
            <a:pPr algn="ctr" eaLnBrk="1" hangingPunct="1"/>
            <a:r>
              <a:rPr lang="en-US" altLang="zh-CN" sz="4000" b="1">
                <a:latin typeface="Arial" panose="020B0604020202020204"/>
                <a:ea typeface="微软雅黑" panose="020B0503020204020204" charset="-122"/>
              </a:rPr>
              <a:t>in SDN scenario</a:t>
            </a:r>
            <a:endParaRPr lang="en-US" altLang="zh-CN" sz="4000" b="1"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78" name="Freeform 141"/>
          <p:cNvSpPr>
            <a:spLocks noEditPoints="1"/>
          </p:cNvSpPr>
          <p:nvPr/>
        </p:nvSpPr>
        <p:spPr bwMode="auto">
          <a:xfrm>
            <a:off x="52705" y="5038090"/>
            <a:ext cx="12060000" cy="1744980"/>
          </a:xfrm>
          <a:custGeom>
            <a:avLst/>
            <a:gdLst/>
            <a:ahLst/>
            <a:cxnLst>
              <a:cxn ang="0">
                <a:pos x="1431" y="79"/>
              </a:cxn>
              <a:cxn ang="0">
                <a:pos x="1402" y="49"/>
              </a:cxn>
              <a:cxn ang="0">
                <a:pos x="1385" y="64"/>
              </a:cxn>
              <a:cxn ang="0">
                <a:pos x="1348" y="100"/>
              </a:cxn>
              <a:cxn ang="0">
                <a:pos x="1304" y="80"/>
              </a:cxn>
              <a:cxn ang="0">
                <a:pos x="1258" y="61"/>
              </a:cxn>
              <a:cxn ang="0">
                <a:pos x="1257" y="111"/>
              </a:cxn>
              <a:cxn ang="0">
                <a:pos x="1206" y="84"/>
              </a:cxn>
              <a:cxn ang="0">
                <a:pos x="1200" y="84"/>
              </a:cxn>
              <a:cxn ang="0">
                <a:pos x="1185" y="104"/>
              </a:cxn>
              <a:cxn ang="0">
                <a:pos x="1053" y="65"/>
              </a:cxn>
              <a:cxn ang="0">
                <a:pos x="977" y="37"/>
              </a:cxn>
              <a:cxn ang="0">
                <a:pos x="974" y="33"/>
              </a:cxn>
              <a:cxn ang="0">
                <a:pos x="973" y="34"/>
              </a:cxn>
              <a:cxn ang="0">
                <a:pos x="959" y="23"/>
              </a:cxn>
              <a:cxn ang="0">
                <a:pos x="943" y="4"/>
              </a:cxn>
              <a:cxn ang="0">
                <a:pos x="942" y="0"/>
              </a:cxn>
              <a:cxn ang="0">
                <a:pos x="940" y="8"/>
              </a:cxn>
              <a:cxn ang="0">
                <a:pos x="917" y="37"/>
              </a:cxn>
              <a:cxn ang="0">
                <a:pos x="915" y="33"/>
              </a:cxn>
              <a:cxn ang="0">
                <a:pos x="915" y="34"/>
              </a:cxn>
              <a:cxn ang="0">
                <a:pos x="904" y="53"/>
              </a:cxn>
              <a:cxn ang="0">
                <a:pos x="830" y="37"/>
              </a:cxn>
              <a:cxn ang="0">
                <a:pos x="808" y="34"/>
              </a:cxn>
              <a:cxn ang="0">
                <a:pos x="767" y="79"/>
              </a:cxn>
              <a:cxn ang="0">
                <a:pos x="666" y="73"/>
              </a:cxn>
              <a:cxn ang="0">
                <a:pos x="655" y="89"/>
              </a:cxn>
              <a:cxn ang="0">
                <a:pos x="579" y="61"/>
              </a:cxn>
              <a:cxn ang="0">
                <a:pos x="547" y="74"/>
              </a:cxn>
              <a:cxn ang="0">
                <a:pos x="525" y="73"/>
              </a:cxn>
              <a:cxn ang="0">
                <a:pos x="525" y="66"/>
              </a:cxn>
              <a:cxn ang="0">
                <a:pos x="520" y="66"/>
              </a:cxn>
              <a:cxn ang="0">
                <a:pos x="411" y="74"/>
              </a:cxn>
              <a:cxn ang="0">
                <a:pos x="393" y="70"/>
              </a:cxn>
              <a:cxn ang="0">
                <a:pos x="389" y="65"/>
              </a:cxn>
              <a:cxn ang="0">
                <a:pos x="388" y="72"/>
              </a:cxn>
              <a:cxn ang="0">
                <a:pos x="323" y="93"/>
              </a:cxn>
              <a:cxn ang="0">
                <a:pos x="321" y="45"/>
              </a:cxn>
              <a:cxn ang="0">
                <a:pos x="317" y="53"/>
              </a:cxn>
              <a:cxn ang="0">
                <a:pos x="259" y="97"/>
              </a:cxn>
              <a:cxn ang="0">
                <a:pos x="247" y="57"/>
              </a:cxn>
              <a:cxn ang="0">
                <a:pos x="237" y="99"/>
              </a:cxn>
              <a:cxn ang="0">
                <a:pos x="146" y="70"/>
              </a:cxn>
              <a:cxn ang="0">
                <a:pos x="108" y="21"/>
              </a:cxn>
              <a:cxn ang="0">
                <a:pos x="2" y="68"/>
              </a:cxn>
              <a:cxn ang="0">
                <a:pos x="1289" y="89"/>
              </a:cxn>
              <a:cxn ang="0">
                <a:pos x="721" y="95"/>
              </a:cxn>
              <a:cxn ang="0">
                <a:pos x="706" y="92"/>
              </a:cxn>
              <a:cxn ang="0">
                <a:pos x="251" y="65"/>
              </a:cxn>
              <a:cxn ang="0">
                <a:pos x="245" y="97"/>
              </a:cxn>
              <a:cxn ang="0">
                <a:pos x="194" y="95"/>
              </a:cxn>
              <a:cxn ang="0">
                <a:pos x="173" y="103"/>
              </a:cxn>
              <a:cxn ang="0">
                <a:pos x="120" y="58"/>
              </a:cxn>
              <a:cxn ang="0">
                <a:pos x="116" y="103"/>
              </a:cxn>
              <a:cxn ang="0">
                <a:pos x="107" y="43"/>
              </a:cxn>
              <a:cxn ang="0">
                <a:pos x="92" y="33"/>
              </a:cxn>
              <a:cxn ang="0">
                <a:pos x="85" y="85"/>
              </a:cxn>
              <a:cxn ang="0">
                <a:pos x="66" y="49"/>
              </a:cxn>
              <a:cxn ang="0">
                <a:pos x="59" y="48"/>
              </a:cxn>
              <a:cxn ang="0">
                <a:pos x="41" y="100"/>
              </a:cxn>
              <a:cxn ang="0">
                <a:pos x="43" y="72"/>
              </a:cxn>
              <a:cxn ang="0">
                <a:pos x="27" y="112"/>
              </a:cxn>
              <a:cxn ang="0">
                <a:pos x="12" y="99"/>
              </a:cxn>
            </a:cxnLst>
            <a:rect l="0" t="0" r="r" b="b"/>
            <a:pathLst>
              <a:path w="1510" h="161">
                <a:moveTo>
                  <a:pt x="1503" y="112"/>
                </a:moveTo>
                <a:lnTo>
                  <a:pt x="1503" y="105"/>
                </a:lnTo>
                <a:lnTo>
                  <a:pt x="1494" y="105"/>
                </a:lnTo>
                <a:lnTo>
                  <a:pt x="1492" y="105"/>
                </a:lnTo>
                <a:lnTo>
                  <a:pt x="1491" y="105"/>
                </a:lnTo>
                <a:lnTo>
                  <a:pt x="1488" y="105"/>
                </a:lnTo>
                <a:lnTo>
                  <a:pt x="1487" y="105"/>
                </a:lnTo>
                <a:lnTo>
                  <a:pt x="1486" y="105"/>
                </a:lnTo>
                <a:lnTo>
                  <a:pt x="1484" y="105"/>
                </a:lnTo>
                <a:lnTo>
                  <a:pt x="1482" y="105"/>
                </a:lnTo>
                <a:lnTo>
                  <a:pt x="1478" y="105"/>
                </a:lnTo>
                <a:lnTo>
                  <a:pt x="1476" y="105"/>
                </a:lnTo>
                <a:lnTo>
                  <a:pt x="1475" y="105"/>
                </a:lnTo>
                <a:lnTo>
                  <a:pt x="1467" y="105"/>
                </a:lnTo>
                <a:lnTo>
                  <a:pt x="1466" y="105"/>
                </a:lnTo>
                <a:lnTo>
                  <a:pt x="1464" y="105"/>
                </a:lnTo>
                <a:lnTo>
                  <a:pt x="1453" y="103"/>
                </a:lnTo>
                <a:lnTo>
                  <a:pt x="1452" y="103"/>
                </a:lnTo>
                <a:lnTo>
                  <a:pt x="1448" y="103"/>
                </a:lnTo>
                <a:lnTo>
                  <a:pt x="1441" y="103"/>
                </a:lnTo>
                <a:lnTo>
                  <a:pt x="1441" y="97"/>
                </a:lnTo>
                <a:lnTo>
                  <a:pt x="1440" y="96"/>
                </a:lnTo>
                <a:lnTo>
                  <a:pt x="1441" y="89"/>
                </a:lnTo>
                <a:lnTo>
                  <a:pt x="1441" y="88"/>
                </a:lnTo>
                <a:lnTo>
                  <a:pt x="1443" y="81"/>
                </a:lnTo>
                <a:lnTo>
                  <a:pt x="1441" y="80"/>
                </a:lnTo>
                <a:lnTo>
                  <a:pt x="1439" y="79"/>
                </a:lnTo>
                <a:lnTo>
                  <a:pt x="1431" y="79"/>
                </a:lnTo>
                <a:lnTo>
                  <a:pt x="1421" y="77"/>
                </a:lnTo>
                <a:lnTo>
                  <a:pt x="1414" y="77"/>
                </a:lnTo>
                <a:lnTo>
                  <a:pt x="1414" y="69"/>
                </a:lnTo>
                <a:lnTo>
                  <a:pt x="1410" y="68"/>
                </a:lnTo>
                <a:lnTo>
                  <a:pt x="1410" y="66"/>
                </a:lnTo>
                <a:lnTo>
                  <a:pt x="1410" y="65"/>
                </a:lnTo>
                <a:lnTo>
                  <a:pt x="1410" y="62"/>
                </a:lnTo>
                <a:lnTo>
                  <a:pt x="1409" y="62"/>
                </a:lnTo>
                <a:lnTo>
                  <a:pt x="1409" y="61"/>
                </a:lnTo>
                <a:lnTo>
                  <a:pt x="1408" y="61"/>
                </a:lnTo>
                <a:lnTo>
                  <a:pt x="1408" y="60"/>
                </a:lnTo>
                <a:lnTo>
                  <a:pt x="1402" y="60"/>
                </a:lnTo>
                <a:lnTo>
                  <a:pt x="1402" y="61"/>
                </a:lnTo>
                <a:lnTo>
                  <a:pt x="1402" y="62"/>
                </a:lnTo>
                <a:lnTo>
                  <a:pt x="1400" y="62"/>
                </a:lnTo>
                <a:lnTo>
                  <a:pt x="1400" y="60"/>
                </a:lnTo>
                <a:lnTo>
                  <a:pt x="1398" y="60"/>
                </a:lnTo>
                <a:lnTo>
                  <a:pt x="1398" y="58"/>
                </a:lnTo>
                <a:lnTo>
                  <a:pt x="1397" y="56"/>
                </a:lnTo>
                <a:lnTo>
                  <a:pt x="1398" y="56"/>
                </a:lnTo>
                <a:lnTo>
                  <a:pt x="1398" y="54"/>
                </a:lnTo>
                <a:lnTo>
                  <a:pt x="1400" y="53"/>
                </a:lnTo>
                <a:lnTo>
                  <a:pt x="1398" y="52"/>
                </a:lnTo>
                <a:lnTo>
                  <a:pt x="1400" y="50"/>
                </a:lnTo>
                <a:lnTo>
                  <a:pt x="1402" y="49"/>
                </a:lnTo>
                <a:lnTo>
                  <a:pt x="1401" y="48"/>
                </a:lnTo>
                <a:lnTo>
                  <a:pt x="1400" y="49"/>
                </a:lnTo>
                <a:lnTo>
                  <a:pt x="1398" y="49"/>
                </a:lnTo>
                <a:lnTo>
                  <a:pt x="1397" y="48"/>
                </a:lnTo>
                <a:lnTo>
                  <a:pt x="1396" y="49"/>
                </a:lnTo>
                <a:lnTo>
                  <a:pt x="1396" y="50"/>
                </a:lnTo>
                <a:lnTo>
                  <a:pt x="1394" y="50"/>
                </a:lnTo>
                <a:lnTo>
                  <a:pt x="1394" y="49"/>
                </a:lnTo>
                <a:lnTo>
                  <a:pt x="1391" y="49"/>
                </a:lnTo>
                <a:lnTo>
                  <a:pt x="1390" y="50"/>
                </a:lnTo>
                <a:lnTo>
                  <a:pt x="1390" y="52"/>
                </a:lnTo>
                <a:lnTo>
                  <a:pt x="1393" y="52"/>
                </a:lnTo>
                <a:lnTo>
                  <a:pt x="1394" y="53"/>
                </a:lnTo>
                <a:lnTo>
                  <a:pt x="1394" y="54"/>
                </a:lnTo>
                <a:lnTo>
                  <a:pt x="1394" y="56"/>
                </a:lnTo>
                <a:lnTo>
                  <a:pt x="1394" y="57"/>
                </a:lnTo>
                <a:lnTo>
                  <a:pt x="1394" y="58"/>
                </a:lnTo>
                <a:lnTo>
                  <a:pt x="1396" y="58"/>
                </a:lnTo>
                <a:lnTo>
                  <a:pt x="1396" y="60"/>
                </a:lnTo>
                <a:lnTo>
                  <a:pt x="1394" y="60"/>
                </a:lnTo>
                <a:lnTo>
                  <a:pt x="1394" y="61"/>
                </a:lnTo>
                <a:lnTo>
                  <a:pt x="1394" y="62"/>
                </a:lnTo>
                <a:lnTo>
                  <a:pt x="1393" y="62"/>
                </a:lnTo>
                <a:lnTo>
                  <a:pt x="1393" y="60"/>
                </a:lnTo>
                <a:lnTo>
                  <a:pt x="1387" y="60"/>
                </a:lnTo>
                <a:lnTo>
                  <a:pt x="1387" y="61"/>
                </a:lnTo>
                <a:lnTo>
                  <a:pt x="1385" y="61"/>
                </a:lnTo>
                <a:lnTo>
                  <a:pt x="1385" y="64"/>
                </a:lnTo>
                <a:lnTo>
                  <a:pt x="1385" y="65"/>
                </a:lnTo>
                <a:lnTo>
                  <a:pt x="1385" y="66"/>
                </a:lnTo>
                <a:lnTo>
                  <a:pt x="1385" y="68"/>
                </a:lnTo>
                <a:lnTo>
                  <a:pt x="1381" y="69"/>
                </a:lnTo>
                <a:lnTo>
                  <a:pt x="1379" y="69"/>
                </a:lnTo>
                <a:lnTo>
                  <a:pt x="1379" y="77"/>
                </a:lnTo>
                <a:lnTo>
                  <a:pt x="1370" y="79"/>
                </a:lnTo>
                <a:lnTo>
                  <a:pt x="1360" y="79"/>
                </a:lnTo>
                <a:lnTo>
                  <a:pt x="1355" y="80"/>
                </a:lnTo>
                <a:lnTo>
                  <a:pt x="1352" y="80"/>
                </a:lnTo>
                <a:lnTo>
                  <a:pt x="1352" y="87"/>
                </a:lnTo>
                <a:lnTo>
                  <a:pt x="1354" y="89"/>
                </a:lnTo>
                <a:lnTo>
                  <a:pt x="1354" y="91"/>
                </a:lnTo>
                <a:lnTo>
                  <a:pt x="1354" y="93"/>
                </a:lnTo>
                <a:lnTo>
                  <a:pt x="1354" y="95"/>
                </a:lnTo>
                <a:lnTo>
                  <a:pt x="1354" y="97"/>
                </a:lnTo>
                <a:lnTo>
                  <a:pt x="1354" y="100"/>
                </a:lnTo>
                <a:lnTo>
                  <a:pt x="1352" y="100"/>
                </a:lnTo>
                <a:lnTo>
                  <a:pt x="1351" y="100"/>
                </a:lnTo>
                <a:lnTo>
                  <a:pt x="1350" y="100"/>
                </a:lnTo>
                <a:lnTo>
                  <a:pt x="1348" y="100"/>
                </a:lnTo>
                <a:lnTo>
                  <a:pt x="1347" y="100"/>
                </a:lnTo>
                <a:lnTo>
                  <a:pt x="1347" y="101"/>
                </a:lnTo>
                <a:lnTo>
                  <a:pt x="1342" y="101"/>
                </a:lnTo>
                <a:lnTo>
                  <a:pt x="1336" y="103"/>
                </a:lnTo>
                <a:lnTo>
                  <a:pt x="1336" y="104"/>
                </a:lnTo>
                <a:lnTo>
                  <a:pt x="1334" y="104"/>
                </a:lnTo>
                <a:lnTo>
                  <a:pt x="1332" y="104"/>
                </a:lnTo>
                <a:lnTo>
                  <a:pt x="1331" y="104"/>
                </a:lnTo>
                <a:lnTo>
                  <a:pt x="1330" y="104"/>
                </a:lnTo>
                <a:lnTo>
                  <a:pt x="1315" y="104"/>
                </a:lnTo>
                <a:lnTo>
                  <a:pt x="1311" y="104"/>
                </a:lnTo>
                <a:lnTo>
                  <a:pt x="1307" y="104"/>
                </a:lnTo>
                <a:lnTo>
                  <a:pt x="1305" y="104"/>
                </a:lnTo>
                <a:lnTo>
                  <a:pt x="1304" y="103"/>
                </a:lnTo>
                <a:lnTo>
                  <a:pt x="1303" y="101"/>
                </a:lnTo>
                <a:lnTo>
                  <a:pt x="1304" y="81"/>
                </a:lnTo>
                <a:lnTo>
                  <a:pt x="1304" y="80"/>
                </a:lnTo>
                <a:lnTo>
                  <a:pt x="1304" y="79"/>
                </a:lnTo>
                <a:lnTo>
                  <a:pt x="1304" y="76"/>
                </a:lnTo>
                <a:lnTo>
                  <a:pt x="1304" y="74"/>
                </a:lnTo>
                <a:lnTo>
                  <a:pt x="1305" y="74"/>
                </a:lnTo>
                <a:lnTo>
                  <a:pt x="1305" y="73"/>
                </a:lnTo>
                <a:lnTo>
                  <a:pt x="1304" y="73"/>
                </a:lnTo>
                <a:lnTo>
                  <a:pt x="1304" y="72"/>
                </a:lnTo>
                <a:lnTo>
                  <a:pt x="1303" y="72"/>
                </a:lnTo>
                <a:lnTo>
                  <a:pt x="1303" y="62"/>
                </a:lnTo>
                <a:lnTo>
                  <a:pt x="1304" y="61"/>
                </a:lnTo>
                <a:lnTo>
                  <a:pt x="1304" y="60"/>
                </a:lnTo>
                <a:lnTo>
                  <a:pt x="1303" y="60"/>
                </a:lnTo>
                <a:lnTo>
                  <a:pt x="1301" y="60"/>
                </a:lnTo>
                <a:lnTo>
                  <a:pt x="1300" y="60"/>
                </a:lnTo>
                <a:lnTo>
                  <a:pt x="1295" y="60"/>
                </a:lnTo>
                <a:lnTo>
                  <a:pt x="1293" y="60"/>
                </a:lnTo>
                <a:lnTo>
                  <a:pt x="1269" y="60"/>
                </a:lnTo>
                <a:lnTo>
                  <a:pt x="1262" y="60"/>
                </a:lnTo>
                <a:lnTo>
                  <a:pt x="1261" y="60"/>
                </a:lnTo>
                <a:lnTo>
                  <a:pt x="1259" y="60"/>
                </a:lnTo>
                <a:lnTo>
                  <a:pt x="1258" y="60"/>
                </a:lnTo>
                <a:lnTo>
                  <a:pt x="1258" y="61"/>
                </a:lnTo>
                <a:lnTo>
                  <a:pt x="1259" y="62"/>
                </a:lnTo>
                <a:lnTo>
                  <a:pt x="1259" y="70"/>
                </a:lnTo>
                <a:lnTo>
                  <a:pt x="1258" y="72"/>
                </a:lnTo>
                <a:lnTo>
                  <a:pt x="1258" y="73"/>
                </a:lnTo>
                <a:lnTo>
                  <a:pt x="1255" y="73"/>
                </a:lnTo>
                <a:lnTo>
                  <a:pt x="1257" y="74"/>
                </a:lnTo>
                <a:lnTo>
                  <a:pt x="1258" y="77"/>
                </a:lnTo>
                <a:lnTo>
                  <a:pt x="1258" y="79"/>
                </a:lnTo>
                <a:lnTo>
                  <a:pt x="1258" y="80"/>
                </a:lnTo>
                <a:lnTo>
                  <a:pt x="1258" y="81"/>
                </a:lnTo>
                <a:lnTo>
                  <a:pt x="1258" y="83"/>
                </a:lnTo>
                <a:lnTo>
                  <a:pt x="1259" y="83"/>
                </a:lnTo>
                <a:lnTo>
                  <a:pt x="1258" y="101"/>
                </a:lnTo>
                <a:lnTo>
                  <a:pt x="1258" y="103"/>
                </a:lnTo>
                <a:lnTo>
                  <a:pt x="1257" y="104"/>
                </a:lnTo>
                <a:lnTo>
                  <a:pt x="1258" y="105"/>
                </a:lnTo>
                <a:lnTo>
                  <a:pt x="1258" y="111"/>
                </a:lnTo>
                <a:lnTo>
                  <a:pt x="1257" y="111"/>
                </a:lnTo>
                <a:lnTo>
                  <a:pt x="1257" y="112"/>
                </a:lnTo>
                <a:lnTo>
                  <a:pt x="1222" y="112"/>
                </a:lnTo>
                <a:lnTo>
                  <a:pt x="1220" y="111"/>
                </a:lnTo>
                <a:lnTo>
                  <a:pt x="1220" y="109"/>
                </a:lnTo>
                <a:lnTo>
                  <a:pt x="1219" y="108"/>
                </a:lnTo>
                <a:lnTo>
                  <a:pt x="1218" y="107"/>
                </a:lnTo>
                <a:lnTo>
                  <a:pt x="1216" y="105"/>
                </a:lnTo>
                <a:lnTo>
                  <a:pt x="1215" y="104"/>
                </a:lnTo>
                <a:lnTo>
                  <a:pt x="1214" y="101"/>
                </a:lnTo>
                <a:lnTo>
                  <a:pt x="1212" y="101"/>
                </a:lnTo>
                <a:lnTo>
                  <a:pt x="1212" y="99"/>
                </a:lnTo>
                <a:lnTo>
                  <a:pt x="1212" y="97"/>
                </a:lnTo>
                <a:lnTo>
                  <a:pt x="1212" y="96"/>
                </a:lnTo>
                <a:lnTo>
                  <a:pt x="1207" y="96"/>
                </a:lnTo>
                <a:lnTo>
                  <a:pt x="1207" y="93"/>
                </a:lnTo>
                <a:lnTo>
                  <a:pt x="1207" y="92"/>
                </a:lnTo>
                <a:lnTo>
                  <a:pt x="1207" y="87"/>
                </a:lnTo>
                <a:lnTo>
                  <a:pt x="1207" y="85"/>
                </a:lnTo>
                <a:lnTo>
                  <a:pt x="1207" y="84"/>
                </a:lnTo>
                <a:lnTo>
                  <a:pt x="1206" y="84"/>
                </a:lnTo>
                <a:lnTo>
                  <a:pt x="1206" y="83"/>
                </a:lnTo>
                <a:lnTo>
                  <a:pt x="1206" y="52"/>
                </a:lnTo>
                <a:lnTo>
                  <a:pt x="1206" y="48"/>
                </a:lnTo>
                <a:lnTo>
                  <a:pt x="1204" y="48"/>
                </a:lnTo>
                <a:lnTo>
                  <a:pt x="1203" y="48"/>
                </a:lnTo>
                <a:lnTo>
                  <a:pt x="1202" y="48"/>
                </a:lnTo>
                <a:lnTo>
                  <a:pt x="1202" y="52"/>
                </a:lnTo>
                <a:lnTo>
                  <a:pt x="1202" y="83"/>
                </a:lnTo>
                <a:lnTo>
                  <a:pt x="1202" y="84"/>
                </a:lnTo>
                <a:lnTo>
                  <a:pt x="1200" y="84"/>
                </a:lnTo>
                <a:lnTo>
                  <a:pt x="1200" y="85"/>
                </a:lnTo>
                <a:lnTo>
                  <a:pt x="1200" y="87"/>
                </a:lnTo>
                <a:lnTo>
                  <a:pt x="1200" y="92"/>
                </a:lnTo>
                <a:lnTo>
                  <a:pt x="1200" y="93"/>
                </a:lnTo>
                <a:lnTo>
                  <a:pt x="1200" y="96"/>
                </a:lnTo>
                <a:lnTo>
                  <a:pt x="1195" y="96"/>
                </a:lnTo>
                <a:lnTo>
                  <a:pt x="1195" y="97"/>
                </a:lnTo>
                <a:lnTo>
                  <a:pt x="1195" y="101"/>
                </a:lnTo>
                <a:lnTo>
                  <a:pt x="1193" y="101"/>
                </a:lnTo>
                <a:lnTo>
                  <a:pt x="1192" y="101"/>
                </a:lnTo>
                <a:lnTo>
                  <a:pt x="1189" y="101"/>
                </a:lnTo>
                <a:lnTo>
                  <a:pt x="1189" y="100"/>
                </a:lnTo>
                <a:lnTo>
                  <a:pt x="1189" y="101"/>
                </a:lnTo>
                <a:lnTo>
                  <a:pt x="1188" y="101"/>
                </a:lnTo>
                <a:lnTo>
                  <a:pt x="1187" y="101"/>
                </a:lnTo>
                <a:lnTo>
                  <a:pt x="1187" y="103"/>
                </a:lnTo>
                <a:lnTo>
                  <a:pt x="1185" y="103"/>
                </a:lnTo>
                <a:lnTo>
                  <a:pt x="1185" y="104"/>
                </a:lnTo>
                <a:lnTo>
                  <a:pt x="1184" y="104"/>
                </a:lnTo>
                <a:lnTo>
                  <a:pt x="1184" y="105"/>
                </a:lnTo>
                <a:lnTo>
                  <a:pt x="1183" y="105"/>
                </a:lnTo>
                <a:lnTo>
                  <a:pt x="1183" y="108"/>
                </a:lnTo>
                <a:lnTo>
                  <a:pt x="1179" y="112"/>
                </a:lnTo>
                <a:lnTo>
                  <a:pt x="1137" y="112"/>
                </a:lnTo>
                <a:lnTo>
                  <a:pt x="1136" y="101"/>
                </a:lnTo>
                <a:lnTo>
                  <a:pt x="1138" y="99"/>
                </a:lnTo>
                <a:lnTo>
                  <a:pt x="1137" y="93"/>
                </a:lnTo>
                <a:lnTo>
                  <a:pt x="1137" y="88"/>
                </a:lnTo>
                <a:lnTo>
                  <a:pt x="1114" y="88"/>
                </a:lnTo>
                <a:lnTo>
                  <a:pt x="1113" y="84"/>
                </a:lnTo>
                <a:lnTo>
                  <a:pt x="1111" y="84"/>
                </a:lnTo>
                <a:lnTo>
                  <a:pt x="1110" y="81"/>
                </a:lnTo>
                <a:lnTo>
                  <a:pt x="1105" y="81"/>
                </a:lnTo>
                <a:lnTo>
                  <a:pt x="1102" y="79"/>
                </a:lnTo>
                <a:lnTo>
                  <a:pt x="1097" y="73"/>
                </a:lnTo>
                <a:lnTo>
                  <a:pt x="1094" y="72"/>
                </a:lnTo>
                <a:lnTo>
                  <a:pt x="1088" y="68"/>
                </a:lnTo>
                <a:lnTo>
                  <a:pt x="1082" y="65"/>
                </a:lnTo>
                <a:lnTo>
                  <a:pt x="1079" y="65"/>
                </a:lnTo>
                <a:lnTo>
                  <a:pt x="1075" y="64"/>
                </a:lnTo>
                <a:lnTo>
                  <a:pt x="1072" y="64"/>
                </a:lnTo>
                <a:lnTo>
                  <a:pt x="1070" y="64"/>
                </a:lnTo>
                <a:lnTo>
                  <a:pt x="1067" y="64"/>
                </a:lnTo>
                <a:lnTo>
                  <a:pt x="1064" y="64"/>
                </a:lnTo>
                <a:lnTo>
                  <a:pt x="1061" y="64"/>
                </a:lnTo>
                <a:lnTo>
                  <a:pt x="1059" y="64"/>
                </a:lnTo>
                <a:lnTo>
                  <a:pt x="1056" y="64"/>
                </a:lnTo>
                <a:lnTo>
                  <a:pt x="1053" y="65"/>
                </a:lnTo>
                <a:lnTo>
                  <a:pt x="1047" y="66"/>
                </a:lnTo>
                <a:lnTo>
                  <a:pt x="1040" y="70"/>
                </a:lnTo>
                <a:lnTo>
                  <a:pt x="1037" y="72"/>
                </a:lnTo>
                <a:lnTo>
                  <a:pt x="1031" y="77"/>
                </a:lnTo>
                <a:lnTo>
                  <a:pt x="1025" y="83"/>
                </a:lnTo>
                <a:lnTo>
                  <a:pt x="1024" y="95"/>
                </a:lnTo>
                <a:lnTo>
                  <a:pt x="1016" y="95"/>
                </a:lnTo>
                <a:lnTo>
                  <a:pt x="1014" y="95"/>
                </a:lnTo>
                <a:lnTo>
                  <a:pt x="1013" y="93"/>
                </a:lnTo>
                <a:lnTo>
                  <a:pt x="1013" y="81"/>
                </a:lnTo>
                <a:lnTo>
                  <a:pt x="1010" y="80"/>
                </a:lnTo>
                <a:lnTo>
                  <a:pt x="1001" y="80"/>
                </a:lnTo>
                <a:lnTo>
                  <a:pt x="1001" y="68"/>
                </a:lnTo>
                <a:lnTo>
                  <a:pt x="1000" y="66"/>
                </a:lnTo>
                <a:lnTo>
                  <a:pt x="989" y="60"/>
                </a:lnTo>
                <a:lnTo>
                  <a:pt x="985" y="60"/>
                </a:lnTo>
                <a:lnTo>
                  <a:pt x="985" y="54"/>
                </a:lnTo>
                <a:lnTo>
                  <a:pt x="985" y="53"/>
                </a:lnTo>
                <a:lnTo>
                  <a:pt x="985" y="50"/>
                </a:lnTo>
                <a:lnTo>
                  <a:pt x="983" y="48"/>
                </a:lnTo>
                <a:lnTo>
                  <a:pt x="982" y="45"/>
                </a:lnTo>
                <a:lnTo>
                  <a:pt x="979" y="43"/>
                </a:lnTo>
                <a:lnTo>
                  <a:pt x="977" y="42"/>
                </a:lnTo>
                <a:lnTo>
                  <a:pt x="977" y="38"/>
                </a:lnTo>
                <a:lnTo>
                  <a:pt x="975" y="38"/>
                </a:lnTo>
                <a:lnTo>
                  <a:pt x="975" y="37"/>
                </a:lnTo>
                <a:lnTo>
                  <a:pt x="977" y="37"/>
                </a:lnTo>
                <a:lnTo>
                  <a:pt x="975" y="35"/>
                </a:lnTo>
                <a:lnTo>
                  <a:pt x="975" y="34"/>
                </a:lnTo>
                <a:lnTo>
                  <a:pt x="974" y="34"/>
                </a:lnTo>
                <a:lnTo>
                  <a:pt x="974" y="33"/>
                </a:lnTo>
                <a:lnTo>
                  <a:pt x="974" y="31"/>
                </a:lnTo>
                <a:lnTo>
                  <a:pt x="974" y="33"/>
                </a:lnTo>
                <a:lnTo>
                  <a:pt x="974" y="34"/>
                </a:lnTo>
                <a:lnTo>
                  <a:pt x="973" y="34"/>
                </a:lnTo>
                <a:lnTo>
                  <a:pt x="973" y="35"/>
                </a:lnTo>
                <a:lnTo>
                  <a:pt x="971" y="35"/>
                </a:lnTo>
                <a:lnTo>
                  <a:pt x="971" y="37"/>
                </a:lnTo>
                <a:lnTo>
                  <a:pt x="971" y="38"/>
                </a:lnTo>
                <a:lnTo>
                  <a:pt x="971" y="42"/>
                </a:lnTo>
                <a:lnTo>
                  <a:pt x="967" y="43"/>
                </a:lnTo>
                <a:lnTo>
                  <a:pt x="967" y="45"/>
                </a:lnTo>
                <a:lnTo>
                  <a:pt x="967" y="42"/>
                </a:lnTo>
                <a:lnTo>
                  <a:pt x="966" y="34"/>
                </a:lnTo>
                <a:lnTo>
                  <a:pt x="963" y="29"/>
                </a:lnTo>
                <a:lnTo>
                  <a:pt x="959" y="25"/>
                </a:lnTo>
                <a:lnTo>
                  <a:pt x="959" y="23"/>
                </a:lnTo>
                <a:lnTo>
                  <a:pt x="954" y="21"/>
                </a:lnTo>
                <a:lnTo>
                  <a:pt x="948" y="18"/>
                </a:lnTo>
                <a:lnTo>
                  <a:pt x="947" y="18"/>
                </a:lnTo>
                <a:lnTo>
                  <a:pt x="946" y="18"/>
                </a:lnTo>
                <a:lnTo>
                  <a:pt x="946" y="13"/>
                </a:lnTo>
                <a:lnTo>
                  <a:pt x="946" y="11"/>
                </a:lnTo>
                <a:lnTo>
                  <a:pt x="946" y="10"/>
                </a:lnTo>
                <a:lnTo>
                  <a:pt x="944" y="10"/>
                </a:lnTo>
                <a:lnTo>
                  <a:pt x="944" y="8"/>
                </a:lnTo>
                <a:lnTo>
                  <a:pt x="944" y="7"/>
                </a:lnTo>
                <a:lnTo>
                  <a:pt x="943" y="7"/>
                </a:lnTo>
                <a:lnTo>
                  <a:pt x="943" y="6"/>
                </a:lnTo>
                <a:lnTo>
                  <a:pt x="943" y="4"/>
                </a:lnTo>
                <a:lnTo>
                  <a:pt x="943" y="3"/>
                </a:lnTo>
                <a:lnTo>
                  <a:pt x="943" y="2"/>
                </a:lnTo>
                <a:lnTo>
                  <a:pt x="943" y="0"/>
                </a:lnTo>
                <a:lnTo>
                  <a:pt x="942" y="0"/>
                </a:lnTo>
                <a:lnTo>
                  <a:pt x="942" y="2"/>
                </a:lnTo>
                <a:lnTo>
                  <a:pt x="942" y="3"/>
                </a:lnTo>
                <a:lnTo>
                  <a:pt x="942" y="4"/>
                </a:lnTo>
                <a:lnTo>
                  <a:pt x="942" y="6"/>
                </a:lnTo>
                <a:lnTo>
                  <a:pt x="942" y="7"/>
                </a:lnTo>
                <a:lnTo>
                  <a:pt x="940" y="8"/>
                </a:lnTo>
                <a:lnTo>
                  <a:pt x="940" y="10"/>
                </a:lnTo>
                <a:lnTo>
                  <a:pt x="939" y="10"/>
                </a:lnTo>
                <a:lnTo>
                  <a:pt x="939" y="11"/>
                </a:lnTo>
                <a:lnTo>
                  <a:pt x="939" y="13"/>
                </a:lnTo>
                <a:lnTo>
                  <a:pt x="939" y="18"/>
                </a:lnTo>
                <a:lnTo>
                  <a:pt x="938" y="18"/>
                </a:lnTo>
                <a:lnTo>
                  <a:pt x="936" y="18"/>
                </a:lnTo>
                <a:lnTo>
                  <a:pt x="936" y="19"/>
                </a:lnTo>
                <a:lnTo>
                  <a:pt x="931" y="21"/>
                </a:lnTo>
                <a:lnTo>
                  <a:pt x="925" y="25"/>
                </a:lnTo>
                <a:lnTo>
                  <a:pt x="921" y="30"/>
                </a:lnTo>
                <a:lnTo>
                  <a:pt x="920" y="35"/>
                </a:lnTo>
                <a:lnTo>
                  <a:pt x="919" y="42"/>
                </a:lnTo>
                <a:lnTo>
                  <a:pt x="919" y="43"/>
                </a:lnTo>
                <a:lnTo>
                  <a:pt x="917" y="42"/>
                </a:lnTo>
                <a:lnTo>
                  <a:pt x="917" y="38"/>
                </a:lnTo>
                <a:lnTo>
                  <a:pt x="917" y="37"/>
                </a:lnTo>
                <a:lnTo>
                  <a:pt x="917" y="35"/>
                </a:lnTo>
                <a:lnTo>
                  <a:pt x="916" y="35"/>
                </a:lnTo>
                <a:lnTo>
                  <a:pt x="916" y="34"/>
                </a:lnTo>
                <a:lnTo>
                  <a:pt x="915" y="34"/>
                </a:lnTo>
                <a:lnTo>
                  <a:pt x="915" y="33"/>
                </a:lnTo>
                <a:lnTo>
                  <a:pt x="915" y="31"/>
                </a:lnTo>
                <a:lnTo>
                  <a:pt x="915" y="33"/>
                </a:lnTo>
                <a:lnTo>
                  <a:pt x="915" y="34"/>
                </a:lnTo>
                <a:lnTo>
                  <a:pt x="913" y="34"/>
                </a:lnTo>
                <a:lnTo>
                  <a:pt x="913" y="35"/>
                </a:lnTo>
                <a:lnTo>
                  <a:pt x="912" y="35"/>
                </a:lnTo>
                <a:lnTo>
                  <a:pt x="912" y="37"/>
                </a:lnTo>
                <a:lnTo>
                  <a:pt x="912" y="38"/>
                </a:lnTo>
                <a:lnTo>
                  <a:pt x="913" y="38"/>
                </a:lnTo>
                <a:lnTo>
                  <a:pt x="912" y="38"/>
                </a:lnTo>
                <a:lnTo>
                  <a:pt x="912" y="42"/>
                </a:lnTo>
                <a:lnTo>
                  <a:pt x="909" y="43"/>
                </a:lnTo>
                <a:lnTo>
                  <a:pt x="907" y="45"/>
                </a:lnTo>
                <a:lnTo>
                  <a:pt x="905" y="48"/>
                </a:lnTo>
                <a:lnTo>
                  <a:pt x="904" y="50"/>
                </a:lnTo>
                <a:lnTo>
                  <a:pt x="904" y="53"/>
                </a:lnTo>
                <a:lnTo>
                  <a:pt x="904" y="54"/>
                </a:lnTo>
                <a:lnTo>
                  <a:pt x="903" y="54"/>
                </a:lnTo>
                <a:lnTo>
                  <a:pt x="903" y="60"/>
                </a:lnTo>
                <a:lnTo>
                  <a:pt x="901" y="60"/>
                </a:lnTo>
                <a:lnTo>
                  <a:pt x="888" y="66"/>
                </a:lnTo>
                <a:lnTo>
                  <a:pt x="889" y="79"/>
                </a:lnTo>
                <a:lnTo>
                  <a:pt x="869" y="79"/>
                </a:lnTo>
                <a:lnTo>
                  <a:pt x="866" y="81"/>
                </a:lnTo>
                <a:lnTo>
                  <a:pt x="866" y="92"/>
                </a:lnTo>
                <a:lnTo>
                  <a:pt x="865" y="93"/>
                </a:lnTo>
                <a:lnTo>
                  <a:pt x="865" y="89"/>
                </a:lnTo>
                <a:lnTo>
                  <a:pt x="858" y="87"/>
                </a:lnTo>
                <a:lnTo>
                  <a:pt x="850" y="87"/>
                </a:lnTo>
                <a:lnTo>
                  <a:pt x="850" y="76"/>
                </a:lnTo>
                <a:lnTo>
                  <a:pt x="849" y="76"/>
                </a:lnTo>
                <a:lnTo>
                  <a:pt x="847" y="76"/>
                </a:lnTo>
                <a:lnTo>
                  <a:pt x="842" y="76"/>
                </a:lnTo>
                <a:lnTo>
                  <a:pt x="843" y="76"/>
                </a:lnTo>
                <a:lnTo>
                  <a:pt x="842" y="76"/>
                </a:lnTo>
                <a:lnTo>
                  <a:pt x="841" y="76"/>
                </a:lnTo>
                <a:lnTo>
                  <a:pt x="841" y="65"/>
                </a:lnTo>
                <a:lnTo>
                  <a:pt x="830" y="62"/>
                </a:lnTo>
                <a:lnTo>
                  <a:pt x="830" y="57"/>
                </a:lnTo>
                <a:lnTo>
                  <a:pt x="830" y="49"/>
                </a:lnTo>
                <a:lnTo>
                  <a:pt x="830" y="37"/>
                </a:lnTo>
                <a:lnTo>
                  <a:pt x="830" y="34"/>
                </a:lnTo>
                <a:lnTo>
                  <a:pt x="830" y="33"/>
                </a:lnTo>
                <a:lnTo>
                  <a:pt x="830" y="31"/>
                </a:lnTo>
                <a:lnTo>
                  <a:pt x="828" y="30"/>
                </a:lnTo>
                <a:lnTo>
                  <a:pt x="828" y="29"/>
                </a:lnTo>
                <a:lnTo>
                  <a:pt x="827" y="29"/>
                </a:lnTo>
                <a:lnTo>
                  <a:pt x="827" y="27"/>
                </a:lnTo>
                <a:lnTo>
                  <a:pt x="826" y="27"/>
                </a:lnTo>
                <a:lnTo>
                  <a:pt x="824" y="27"/>
                </a:lnTo>
                <a:lnTo>
                  <a:pt x="824" y="29"/>
                </a:lnTo>
                <a:lnTo>
                  <a:pt x="823" y="30"/>
                </a:lnTo>
                <a:lnTo>
                  <a:pt x="822" y="31"/>
                </a:lnTo>
                <a:lnTo>
                  <a:pt x="822" y="33"/>
                </a:lnTo>
                <a:lnTo>
                  <a:pt x="822" y="34"/>
                </a:lnTo>
                <a:lnTo>
                  <a:pt x="820" y="35"/>
                </a:lnTo>
                <a:lnTo>
                  <a:pt x="822" y="37"/>
                </a:lnTo>
                <a:lnTo>
                  <a:pt x="822" y="48"/>
                </a:lnTo>
                <a:lnTo>
                  <a:pt x="815" y="48"/>
                </a:lnTo>
                <a:lnTo>
                  <a:pt x="815" y="42"/>
                </a:lnTo>
                <a:lnTo>
                  <a:pt x="815" y="41"/>
                </a:lnTo>
                <a:lnTo>
                  <a:pt x="814" y="42"/>
                </a:lnTo>
                <a:lnTo>
                  <a:pt x="814" y="48"/>
                </a:lnTo>
                <a:lnTo>
                  <a:pt x="808" y="48"/>
                </a:lnTo>
                <a:lnTo>
                  <a:pt x="808" y="37"/>
                </a:lnTo>
                <a:lnTo>
                  <a:pt x="808" y="34"/>
                </a:lnTo>
                <a:lnTo>
                  <a:pt x="807" y="34"/>
                </a:lnTo>
                <a:lnTo>
                  <a:pt x="808" y="34"/>
                </a:lnTo>
                <a:lnTo>
                  <a:pt x="807" y="33"/>
                </a:lnTo>
                <a:lnTo>
                  <a:pt x="806" y="30"/>
                </a:lnTo>
                <a:lnTo>
                  <a:pt x="804" y="30"/>
                </a:lnTo>
                <a:lnTo>
                  <a:pt x="804" y="29"/>
                </a:lnTo>
                <a:lnTo>
                  <a:pt x="804" y="27"/>
                </a:lnTo>
                <a:lnTo>
                  <a:pt x="803" y="29"/>
                </a:lnTo>
                <a:lnTo>
                  <a:pt x="803" y="30"/>
                </a:lnTo>
                <a:lnTo>
                  <a:pt x="802" y="30"/>
                </a:lnTo>
                <a:lnTo>
                  <a:pt x="800" y="31"/>
                </a:lnTo>
                <a:lnTo>
                  <a:pt x="799" y="33"/>
                </a:lnTo>
                <a:lnTo>
                  <a:pt x="800" y="34"/>
                </a:lnTo>
                <a:lnTo>
                  <a:pt x="799" y="37"/>
                </a:lnTo>
                <a:lnTo>
                  <a:pt x="799" y="49"/>
                </a:lnTo>
                <a:lnTo>
                  <a:pt x="799" y="50"/>
                </a:lnTo>
                <a:lnTo>
                  <a:pt x="799" y="54"/>
                </a:lnTo>
                <a:lnTo>
                  <a:pt x="789" y="54"/>
                </a:lnTo>
                <a:lnTo>
                  <a:pt x="787" y="57"/>
                </a:lnTo>
                <a:lnTo>
                  <a:pt x="787" y="74"/>
                </a:lnTo>
                <a:lnTo>
                  <a:pt x="785" y="74"/>
                </a:lnTo>
                <a:lnTo>
                  <a:pt x="783" y="76"/>
                </a:lnTo>
                <a:lnTo>
                  <a:pt x="783" y="74"/>
                </a:lnTo>
                <a:lnTo>
                  <a:pt x="781" y="74"/>
                </a:lnTo>
                <a:lnTo>
                  <a:pt x="781" y="80"/>
                </a:lnTo>
                <a:lnTo>
                  <a:pt x="767" y="79"/>
                </a:lnTo>
                <a:lnTo>
                  <a:pt x="740" y="85"/>
                </a:lnTo>
                <a:lnTo>
                  <a:pt x="740" y="112"/>
                </a:lnTo>
                <a:lnTo>
                  <a:pt x="733" y="112"/>
                </a:lnTo>
                <a:lnTo>
                  <a:pt x="733" y="80"/>
                </a:lnTo>
                <a:lnTo>
                  <a:pt x="733" y="79"/>
                </a:lnTo>
                <a:lnTo>
                  <a:pt x="733" y="77"/>
                </a:lnTo>
                <a:lnTo>
                  <a:pt x="733" y="76"/>
                </a:lnTo>
                <a:lnTo>
                  <a:pt x="733" y="74"/>
                </a:lnTo>
                <a:lnTo>
                  <a:pt x="734" y="74"/>
                </a:lnTo>
                <a:lnTo>
                  <a:pt x="734" y="73"/>
                </a:lnTo>
                <a:lnTo>
                  <a:pt x="733" y="73"/>
                </a:lnTo>
                <a:lnTo>
                  <a:pt x="733" y="69"/>
                </a:lnTo>
                <a:lnTo>
                  <a:pt x="732" y="69"/>
                </a:lnTo>
                <a:lnTo>
                  <a:pt x="732" y="60"/>
                </a:lnTo>
                <a:lnTo>
                  <a:pt x="733" y="58"/>
                </a:lnTo>
                <a:lnTo>
                  <a:pt x="732" y="58"/>
                </a:lnTo>
                <a:lnTo>
                  <a:pt x="666" y="57"/>
                </a:lnTo>
                <a:lnTo>
                  <a:pt x="664" y="57"/>
                </a:lnTo>
                <a:lnTo>
                  <a:pt x="664" y="58"/>
                </a:lnTo>
                <a:lnTo>
                  <a:pt x="666" y="60"/>
                </a:lnTo>
                <a:lnTo>
                  <a:pt x="666" y="69"/>
                </a:lnTo>
                <a:lnTo>
                  <a:pt x="666" y="73"/>
                </a:lnTo>
                <a:lnTo>
                  <a:pt x="664" y="73"/>
                </a:lnTo>
                <a:lnTo>
                  <a:pt x="663" y="73"/>
                </a:lnTo>
                <a:lnTo>
                  <a:pt x="664" y="74"/>
                </a:lnTo>
                <a:lnTo>
                  <a:pt x="666" y="76"/>
                </a:lnTo>
                <a:lnTo>
                  <a:pt x="664" y="77"/>
                </a:lnTo>
                <a:lnTo>
                  <a:pt x="666" y="77"/>
                </a:lnTo>
                <a:lnTo>
                  <a:pt x="666" y="79"/>
                </a:lnTo>
                <a:lnTo>
                  <a:pt x="664" y="112"/>
                </a:lnTo>
                <a:lnTo>
                  <a:pt x="659" y="112"/>
                </a:lnTo>
                <a:lnTo>
                  <a:pt x="659" y="111"/>
                </a:lnTo>
                <a:lnTo>
                  <a:pt x="659" y="108"/>
                </a:lnTo>
                <a:lnTo>
                  <a:pt x="659" y="105"/>
                </a:lnTo>
                <a:lnTo>
                  <a:pt x="657" y="103"/>
                </a:lnTo>
                <a:lnTo>
                  <a:pt x="657" y="99"/>
                </a:lnTo>
                <a:lnTo>
                  <a:pt x="656" y="99"/>
                </a:lnTo>
                <a:lnTo>
                  <a:pt x="655" y="99"/>
                </a:lnTo>
                <a:lnTo>
                  <a:pt x="655" y="89"/>
                </a:lnTo>
                <a:lnTo>
                  <a:pt x="655" y="88"/>
                </a:lnTo>
                <a:lnTo>
                  <a:pt x="647" y="88"/>
                </a:lnTo>
                <a:lnTo>
                  <a:pt x="647" y="84"/>
                </a:lnTo>
                <a:lnTo>
                  <a:pt x="643" y="83"/>
                </a:lnTo>
                <a:lnTo>
                  <a:pt x="641" y="83"/>
                </a:lnTo>
                <a:lnTo>
                  <a:pt x="639" y="84"/>
                </a:lnTo>
                <a:lnTo>
                  <a:pt x="639" y="83"/>
                </a:lnTo>
                <a:lnTo>
                  <a:pt x="637" y="81"/>
                </a:lnTo>
                <a:lnTo>
                  <a:pt x="633" y="81"/>
                </a:lnTo>
                <a:lnTo>
                  <a:pt x="632" y="81"/>
                </a:lnTo>
                <a:lnTo>
                  <a:pt x="632" y="79"/>
                </a:lnTo>
                <a:lnTo>
                  <a:pt x="631" y="76"/>
                </a:lnTo>
                <a:lnTo>
                  <a:pt x="620" y="76"/>
                </a:lnTo>
                <a:lnTo>
                  <a:pt x="618" y="76"/>
                </a:lnTo>
                <a:lnTo>
                  <a:pt x="618" y="74"/>
                </a:lnTo>
                <a:lnTo>
                  <a:pt x="613" y="72"/>
                </a:lnTo>
                <a:lnTo>
                  <a:pt x="612" y="73"/>
                </a:lnTo>
                <a:lnTo>
                  <a:pt x="586" y="73"/>
                </a:lnTo>
                <a:lnTo>
                  <a:pt x="586" y="70"/>
                </a:lnTo>
                <a:lnTo>
                  <a:pt x="587" y="70"/>
                </a:lnTo>
                <a:lnTo>
                  <a:pt x="586" y="70"/>
                </a:lnTo>
                <a:lnTo>
                  <a:pt x="586" y="66"/>
                </a:lnTo>
                <a:lnTo>
                  <a:pt x="587" y="65"/>
                </a:lnTo>
                <a:lnTo>
                  <a:pt x="586" y="65"/>
                </a:lnTo>
                <a:lnTo>
                  <a:pt x="586" y="61"/>
                </a:lnTo>
                <a:lnTo>
                  <a:pt x="587" y="61"/>
                </a:lnTo>
                <a:lnTo>
                  <a:pt x="586" y="61"/>
                </a:lnTo>
                <a:lnTo>
                  <a:pt x="586" y="60"/>
                </a:lnTo>
                <a:lnTo>
                  <a:pt x="583" y="58"/>
                </a:lnTo>
                <a:lnTo>
                  <a:pt x="579" y="61"/>
                </a:lnTo>
                <a:lnTo>
                  <a:pt x="579" y="62"/>
                </a:lnTo>
                <a:lnTo>
                  <a:pt x="579" y="65"/>
                </a:lnTo>
                <a:lnTo>
                  <a:pt x="579" y="66"/>
                </a:lnTo>
                <a:lnTo>
                  <a:pt x="579" y="70"/>
                </a:lnTo>
                <a:lnTo>
                  <a:pt x="579" y="72"/>
                </a:lnTo>
                <a:lnTo>
                  <a:pt x="579" y="73"/>
                </a:lnTo>
                <a:lnTo>
                  <a:pt x="574" y="73"/>
                </a:lnTo>
                <a:lnTo>
                  <a:pt x="574" y="70"/>
                </a:lnTo>
                <a:lnTo>
                  <a:pt x="571" y="70"/>
                </a:lnTo>
                <a:lnTo>
                  <a:pt x="571" y="74"/>
                </a:lnTo>
                <a:lnTo>
                  <a:pt x="571" y="76"/>
                </a:lnTo>
                <a:lnTo>
                  <a:pt x="571" y="77"/>
                </a:lnTo>
                <a:lnTo>
                  <a:pt x="548" y="76"/>
                </a:lnTo>
                <a:lnTo>
                  <a:pt x="547" y="74"/>
                </a:lnTo>
                <a:lnTo>
                  <a:pt x="543" y="74"/>
                </a:lnTo>
                <a:lnTo>
                  <a:pt x="543" y="68"/>
                </a:lnTo>
                <a:lnTo>
                  <a:pt x="544" y="68"/>
                </a:lnTo>
                <a:lnTo>
                  <a:pt x="543" y="66"/>
                </a:lnTo>
                <a:lnTo>
                  <a:pt x="539" y="65"/>
                </a:lnTo>
                <a:lnTo>
                  <a:pt x="535" y="68"/>
                </a:lnTo>
                <a:lnTo>
                  <a:pt x="535" y="79"/>
                </a:lnTo>
                <a:lnTo>
                  <a:pt x="534" y="79"/>
                </a:lnTo>
                <a:lnTo>
                  <a:pt x="534" y="92"/>
                </a:lnTo>
                <a:lnTo>
                  <a:pt x="529" y="92"/>
                </a:lnTo>
                <a:lnTo>
                  <a:pt x="529" y="95"/>
                </a:lnTo>
                <a:lnTo>
                  <a:pt x="525" y="95"/>
                </a:lnTo>
                <a:lnTo>
                  <a:pt x="525" y="74"/>
                </a:lnTo>
                <a:lnTo>
                  <a:pt x="525" y="73"/>
                </a:lnTo>
                <a:lnTo>
                  <a:pt x="525" y="72"/>
                </a:lnTo>
                <a:lnTo>
                  <a:pt x="525" y="70"/>
                </a:lnTo>
                <a:lnTo>
                  <a:pt x="525" y="68"/>
                </a:lnTo>
                <a:lnTo>
                  <a:pt x="525" y="66"/>
                </a:lnTo>
                <a:lnTo>
                  <a:pt x="525" y="65"/>
                </a:lnTo>
                <a:lnTo>
                  <a:pt x="524" y="65"/>
                </a:lnTo>
                <a:lnTo>
                  <a:pt x="525" y="65"/>
                </a:lnTo>
                <a:lnTo>
                  <a:pt x="524" y="65"/>
                </a:lnTo>
                <a:lnTo>
                  <a:pt x="524" y="64"/>
                </a:lnTo>
                <a:lnTo>
                  <a:pt x="523" y="64"/>
                </a:lnTo>
                <a:lnTo>
                  <a:pt x="523" y="62"/>
                </a:lnTo>
                <a:lnTo>
                  <a:pt x="523" y="61"/>
                </a:lnTo>
                <a:lnTo>
                  <a:pt x="521" y="61"/>
                </a:lnTo>
                <a:lnTo>
                  <a:pt x="521" y="62"/>
                </a:lnTo>
                <a:lnTo>
                  <a:pt x="523" y="62"/>
                </a:lnTo>
                <a:lnTo>
                  <a:pt x="523" y="64"/>
                </a:lnTo>
                <a:lnTo>
                  <a:pt x="521" y="64"/>
                </a:lnTo>
                <a:lnTo>
                  <a:pt x="520" y="65"/>
                </a:lnTo>
                <a:lnTo>
                  <a:pt x="520" y="66"/>
                </a:lnTo>
                <a:lnTo>
                  <a:pt x="519" y="66"/>
                </a:lnTo>
                <a:lnTo>
                  <a:pt x="519" y="68"/>
                </a:lnTo>
                <a:lnTo>
                  <a:pt x="520" y="68"/>
                </a:lnTo>
                <a:lnTo>
                  <a:pt x="515" y="66"/>
                </a:lnTo>
                <a:lnTo>
                  <a:pt x="513" y="66"/>
                </a:lnTo>
                <a:lnTo>
                  <a:pt x="513" y="65"/>
                </a:lnTo>
                <a:lnTo>
                  <a:pt x="459" y="65"/>
                </a:lnTo>
                <a:lnTo>
                  <a:pt x="459" y="68"/>
                </a:lnTo>
                <a:lnTo>
                  <a:pt x="458" y="68"/>
                </a:lnTo>
                <a:lnTo>
                  <a:pt x="447" y="70"/>
                </a:lnTo>
                <a:lnTo>
                  <a:pt x="447" y="72"/>
                </a:lnTo>
                <a:lnTo>
                  <a:pt x="431" y="72"/>
                </a:lnTo>
                <a:lnTo>
                  <a:pt x="430" y="72"/>
                </a:lnTo>
                <a:lnTo>
                  <a:pt x="427" y="70"/>
                </a:lnTo>
                <a:lnTo>
                  <a:pt x="427" y="66"/>
                </a:lnTo>
                <a:lnTo>
                  <a:pt x="428" y="68"/>
                </a:lnTo>
                <a:lnTo>
                  <a:pt x="428" y="66"/>
                </a:lnTo>
                <a:lnTo>
                  <a:pt x="427" y="66"/>
                </a:lnTo>
                <a:lnTo>
                  <a:pt x="426" y="66"/>
                </a:lnTo>
                <a:lnTo>
                  <a:pt x="426" y="69"/>
                </a:lnTo>
                <a:lnTo>
                  <a:pt x="423" y="68"/>
                </a:lnTo>
                <a:lnTo>
                  <a:pt x="419" y="69"/>
                </a:lnTo>
                <a:lnTo>
                  <a:pt x="419" y="72"/>
                </a:lnTo>
                <a:lnTo>
                  <a:pt x="414" y="72"/>
                </a:lnTo>
                <a:lnTo>
                  <a:pt x="414" y="74"/>
                </a:lnTo>
                <a:lnTo>
                  <a:pt x="411" y="74"/>
                </a:lnTo>
                <a:lnTo>
                  <a:pt x="408" y="74"/>
                </a:lnTo>
                <a:lnTo>
                  <a:pt x="408" y="73"/>
                </a:lnTo>
                <a:lnTo>
                  <a:pt x="407" y="73"/>
                </a:lnTo>
                <a:lnTo>
                  <a:pt x="402" y="73"/>
                </a:lnTo>
                <a:lnTo>
                  <a:pt x="399" y="73"/>
                </a:lnTo>
                <a:lnTo>
                  <a:pt x="398" y="70"/>
                </a:lnTo>
                <a:lnTo>
                  <a:pt x="396" y="70"/>
                </a:lnTo>
                <a:lnTo>
                  <a:pt x="396" y="69"/>
                </a:lnTo>
                <a:lnTo>
                  <a:pt x="396" y="68"/>
                </a:lnTo>
                <a:lnTo>
                  <a:pt x="395" y="68"/>
                </a:lnTo>
                <a:lnTo>
                  <a:pt x="393" y="68"/>
                </a:lnTo>
                <a:lnTo>
                  <a:pt x="393" y="69"/>
                </a:lnTo>
                <a:lnTo>
                  <a:pt x="393" y="70"/>
                </a:lnTo>
                <a:lnTo>
                  <a:pt x="393" y="68"/>
                </a:lnTo>
                <a:lnTo>
                  <a:pt x="393" y="66"/>
                </a:lnTo>
                <a:lnTo>
                  <a:pt x="393" y="65"/>
                </a:lnTo>
                <a:lnTo>
                  <a:pt x="391" y="65"/>
                </a:lnTo>
                <a:lnTo>
                  <a:pt x="391" y="61"/>
                </a:lnTo>
                <a:lnTo>
                  <a:pt x="389" y="61"/>
                </a:lnTo>
                <a:lnTo>
                  <a:pt x="389" y="65"/>
                </a:lnTo>
                <a:lnTo>
                  <a:pt x="388" y="65"/>
                </a:lnTo>
                <a:lnTo>
                  <a:pt x="388" y="66"/>
                </a:lnTo>
                <a:lnTo>
                  <a:pt x="388" y="68"/>
                </a:lnTo>
                <a:lnTo>
                  <a:pt x="389" y="68"/>
                </a:lnTo>
                <a:lnTo>
                  <a:pt x="389" y="70"/>
                </a:lnTo>
                <a:lnTo>
                  <a:pt x="388" y="70"/>
                </a:lnTo>
                <a:lnTo>
                  <a:pt x="388" y="72"/>
                </a:lnTo>
                <a:lnTo>
                  <a:pt x="388" y="73"/>
                </a:lnTo>
                <a:lnTo>
                  <a:pt x="379" y="73"/>
                </a:lnTo>
                <a:lnTo>
                  <a:pt x="376" y="77"/>
                </a:lnTo>
                <a:lnTo>
                  <a:pt x="376" y="80"/>
                </a:lnTo>
                <a:lnTo>
                  <a:pt x="376" y="89"/>
                </a:lnTo>
                <a:lnTo>
                  <a:pt x="373" y="89"/>
                </a:lnTo>
                <a:lnTo>
                  <a:pt x="372" y="89"/>
                </a:lnTo>
                <a:lnTo>
                  <a:pt x="372" y="92"/>
                </a:lnTo>
                <a:lnTo>
                  <a:pt x="371" y="92"/>
                </a:lnTo>
                <a:lnTo>
                  <a:pt x="368" y="92"/>
                </a:lnTo>
                <a:lnTo>
                  <a:pt x="368" y="91"/>
                </a:lnTo>
                <a:lnTo>
                  <a:pt x="356" y="91"/>
                </a:lnTo>
                <a:lnTo>
                  <a:pt x="352" y="91"/>
                </a:lnTo>
                <a:lnTo>
                  <a:pt x="352" y="92"/>
                </a:lnTo>
                <a:lnTo>
                  <a:pt x="325" y="99"/>
                </a:lnTo>
                <a:lnTo>
                  <a:pt x="323" y="99"/>
                </a:lnTo>
                <a:lnTo>
                  <a:pt x="323" y="96"/>
                </a:lnTo>
                <a:lnTo>
                  <a:pt x="323" y="93"/>
                </a:lnTo>
                <a:lnTo>
                  <a:pt x="323" y="89"/>
                </a:lnTo>
                <a:lnTo>
                  <a:pt x="323" y="85"/>
                </a:lnTo>
                <a:lnTo>
                  <a:pt x="323" y="83"/>
                </a:lnTo>
                <a:lnTo>
                  <a:pt x="323" y="79"/>
                </a:lnTo>
                <a:lnTo>
                  <a:pt x="323" y="74"/>
                </a:lnTo>
                <a:lnTo>
                  <a:pt x="323" y="72"/>
                </a:lnTo>
                <a:lnTo>
                  <a:pt x="323" y="68"/>
                </a:lnTo>
                <a:lnTo>
                  <a:pt x="323" y="64"/>
                </a:lnTo>
                <a:lnTo>
                  <a:pt x="323" y="61"/>
                </a:lnTo>
                <a:lnTo>
                  <a:pt x="322" y="57"/>
                </a:lnTo>
                <a:lnTo>
                  <a:pt x="322" y="53"/>
                </a:lnTo>
                <a:lnTo>
                  <a:pt x="323" y="53"/>
                </a:lnTo>
                <a:lnTo>
                  <a:pt x="323" y="52"/>
                </a:lnTo>
                <a:lnTo>
                  <a:pt x="323" y="50"/>
                </a:lnTo>
                <a:lnTo>
                  <a:pt x="322" y="50"/>
                </a:lnTo>
                <a:lnTo>
                  <a:pt x="322" y="49"/>
                </a:lnTo>
                <a:lnTo>
                  <a:pt x="322" y="48"/>
                </a:lnTo>
                <a:lnTo>
                  <a:pt x="322" y="46"/>
                </a:lnTo>
                <a:lnTo>
                  <a:pt x="321" y="45"/>
                </a:lnTo>
                <a:lnTo>
                  <a:pt x="319" y="45"/>
                </a:lnTo>
                <a:lnTo>
                  <a:pt x="318" y="45"/>
                </a:lnTo>
                <a:lnTo>
                  <a:pt x="318" y="46"/>
                </a:lnTo>
                <a:lnTo>
                  <a:pt x="317" y="48"/>
                </a:lnTo>
                <a:lnTo>
                  <a:pt x="317" y="50"/>
                </a:lnTo>
                <a:lnTo>
                  <a:pt x="315" y="50"/>
                </a:lnTo>
                <a:lnTo>
                  <a:pt x="315" y="52"/>
                </a:lnTo>
                <a:lnTo>
                  <a:pt x="315" y="53"/>
                </a:lnTo>
                <a:lnTo>
                  <a:pt x="317" y="53"/>
                </a:lnTo>
                <a:lnTo>
                  <a:pt x="317" y="54"/>
                </a:lnTo>
                <a:lnTo>
                  <a:pt x="317" y="57"/>
                </a:lnTo>
                <a:lnTo>
                  <a:pt x="317" y="61"/>
                </a:lnTo>
                <a:lnTo>
                  <a:pt x="317" y="64"/>
                </a:lnTo>
                <a:lnTo>
                  <a:pt x="317" y="68"/>
                </a:lnTo>
                <a:lnTo>
                  <a:pt x="317" y="72"/>
                </a:lnTo>
                <a:lnTo>
                  <a:pt x="317" y="74"/>
                </a:lnTo>
                <a:lnTo>
                  <a:pt x="317" y="79"/>
                </a:lnTo>
                <a:lnTo>
                  <a:pt x="315" y="83"/>
                </a:lnTo>
                <a:lnTo>
                  <a:pt x="315" y="85"/>
                </a:lnTo>
                <a:lnTo>
                  <a:pt x="315" y="89"/>
                </a:lnTo>
                <a:lnTo>
                  <a:pt x="315" y="93"/>
                </a:lnTo>
                <a:lnTo>
                  <a:pt x="315" y="96"/>
                </a:lnTo>
                <a:lnTo>
                  <a:pt x="315" y="99"/>
                </a:lnTo>
                <a:lnTo>
                  <a:pt x="314" y="101"/>
                </a:lnTo>
                <a:lnTo>
                  <a:pt x="305" y="103"/>
                </a:lnTo>
                <a:lnTo>
                  <a:pt x="299" y="104"/>
                </a:lnTo>
                <a:lnTo>
                  <a:pt x="282" y="105"/>
                </a:lnTo>
                <a:lnTo>
                  <a:pt x="276" y="105"/>
                </a:lnTo>
                <a:lnTo>
                  <a:pt x="264" y="107"/>
                </a:lnTo>
                <a:lnTo>
                  <a:pt x="264" y="104"/>
                </a:lnTo>
                <a:lnTo>
                  <a:pt x="260" y="104"/>
                </a:lnTo>
                <a:lnTo>
                  <a:pt x="259" y="104"/>
                </a:lnTo>
                <a:lnTo>
                  <a:pt x="259" y="103"/>
                </a:lnTo>
                <a:lnTo>
                  <a:pt x="259" y="99"/>
                </a:lnTo>
                <a:lnTo>
                  <a:pt x="259" y="97"/>
                </a:lnTo>
                <a:lnTo>
                  <a:pt x="257" y="97"/>
                </a:lnTo>
                <a:lnTo>
                  <a:pt x="256" y="97"/>
                </a:lnTo>
                <a:lnTo>
                  <a:pt x="256" y="96"/>
                </a:lnTo>
                <a:lnTo>
                  <a:pt x="256" y="69"/>
                </a:lnTo>
                <a:lnTo>
                  <a:pt x="256" y="65"/>
                </a:lnTo>
                <a:lnTo>
                  <a:pt x="257" y="65"/>
                </a:lnTo>
                <a:lnTo>
                  <a:pt x="256" y="65"/>
                </a:lnTo>
                <a:lnTo>
                  <a:pt x="256" y="60"/>
                </a:lnTo>
                <a:lnTo>
                  <a:pt x="257" y="60"/>
                </a:lnTo>
                <a:lnTo>
                  <a:pt x="257" y="58"/>
                </a:lnTo>
                <a:lnTo>
                  <a:pt x="259" y="58"/>
                </a:lnTo>
                <a:lnTo>
                  <a:pt x="253" y="57"/>
                </a:lnTo>
                <a:lnTo>
                  <a:pt x="251" y="56"/>
                </a:lnTo>
                <a:lnTo>
                  <a:pt x="251" y="57"/>
                </a:lnTo>
                <a:lnTo>
                  <a:pt x="247" y="57"/>
                </a:lnTo>
                <a:lnTo>
                  <a:pt x="244" y="57"/>
                </a:lnTo>
                <a:lnTo>
                  <a:pt x="244" y="58"/>
                </a:lnTo>
                <a:lnTo>
                  <a:pt x="240" y="60"/>
                </a:lnTo>
                <a:lnTo>
                  <a:pt x="240" y="61"/>
                </a:lnTo>
                <a:lnTo>
                  <a:pt x="240" y="62"/>
                </a:lnTo>
                <a:lnTo>
                  <a:pt x="240" y="65"/>
                </a:lnTo>
                <a:lnTo>
                  <a:pt x="239" y="65"/>
                </a:lnTo>
                <a:lnTo>
                  <a:pt x="240" y="65"/>
                </a:lnTo>
                <a:lnTo>
                  <a:pt x="240" y="69"/>
                </a:lnTo>
                <a:lnTo>
                  <a:pt x="240" y="96"/>
                </a:lnTo>
                <a:lnTo>
                  <a:pt x="240" y="97"/>
                </a:lnTo>
                <a:lnTo>
                  <a:pt x="239" y="97"/>
                </a:lnTo>
                <a:lnTo>
                  <a:pt x="237" y="97"/>
                </a:lnTo>
                <a:lnTo>
                  <a:pt x="237" y="99"/>
                </a:lnTo>
                <a:lnTo>
                  <a:pt x="237" y="103"/>
                </a:lnTo>
                <a:lnTo>
                  <a:pt x="237" y="104"/>
                </a:lnTo>
                <a:lnTo>
                  <a:pt x="237" y="105"/>
                </a:lnTo>
                <a:lnTo>
                  <a:pt x="237" y="107"/>
                </a:lnTo>
                <a:lnTo>
                  <a:pt x="236" y="107"/>
                </a:lnTo>
                <a:lnTo>
                  <a:pt x="233" y="107"/>
                </a:lnTo>
                <a:lnTo>
                  <a:pt x="233" y="108"/>
                </a:lnTo>
                <a:lnTo>
                  <a:pt x="233" y="112"/>
                </a:lnTo>
                <a:lnTo>
                  <a:pt x="212" y="112"/>
                </a:lnTo>
                <a:lnTo>
                  <a:pt x="213" y="73"/>
                </a:lnTo>
                <a:lnTo>
                  <a:pt x="209" y="72"/>
                </a:lnTo>
                <a:lnTo>
                  <a:pt x="194" y="72"/>
                </a:lnTo>
                <a:lnTo>
                  <a:pt x="163" y="72"/>
                </a:lnTo>
                <a:lnTo>
                  <a:pt x="147" y="72"/>
                </a:lnTo>
                <a:lnTo>
                  <a:pt x="147" y="73"/>
                </a:lnTo>
                <a:lnTo>
                  <a:pt x="147" y="77"/>
                </a:lnTo>
                <a:lnTo>
                  <a:pt x="147" y="87"/>
                </a:lnTo>
                <a:lnTo>
                  <a:pt x="140" y="87"/>
                </a:lnTo>
                <a:lnTo>
                  <a:pt x="140" y="74"/>
                </a:lnTo>
                <a:lnTo>
                  <a:pt x="140" y="73"/>
                </a:lnTo>
                <a:lnTo>
                  <a:pt x="142" y="73"/>
                </a:lnTo>
                <a:lnTo>
                  <a:pt x="142" y="72"/>
                </a:lnTo>
                <a:lnTo>
                  <a:pt x="143" y="72"/>
                </a:lnTo>
                <a:lnTo>
                  <a:pt x="144" y="70"/>
                </a:lnTo>
                <a:lnTo>
                  <a:pt x="146" y="70"/>
                </a:lnTo>
                <a:lnTo>
                  <a:pt x="147" y="70"/>
                </a:lnTo>
                <a:lnTo>
                  <a:pt x="148" y="70"/>
                </a:lnTo>
                <a:lnTo>
                  <a:pt x="148" y="65"/>
                </a:lnTo>
                <a:lnTo>
                  <a:pt x="148" y="61"/>
                </a:lnTo>
                <a:lnTo>
                  <a:pt x="148" y="58"/>
                </a:lnTo>
                <a:lnTo>
                  <a:pt x="142" y="58"/>
                </a:lnTo>
                <a:lnTo>
                  <a:pt x="142" y="49"/>
                </a:lnTo>
                <a:lnTo>
                  <a:pt x="142" y="48"/>
                </a:lnTo>
                <a:lnTo>
                  <a:pt x="143" y="46"/>
                </a:lnTo>
                <a:lnTo>
                  <a:pt x="144" y="46"/>
                </a:lnTo>
                <a:lnTo>
                  <a:pt x="146" y="46"/>
                </a:lnTo>
                <a:lnTo>
                  <a:pt x="148" y="45"/>
                </a:lnTo>
                <a:lnTo>
                  <a:pt x="148" y="42"/>
                </a:lnTo>
                <a:lnTo>
                  <a:pt x="147" y="39"/>
                </a:lnTo>
                <a:lnTo>
                  <a:pt x="144" y="34"/>
                </a:lnTo>
                <a:lnTo>
                  <a:pt x="142" y="30"/>
                </a:lnTo>
                <a:lnTo>
                  <a:pt x="116" y="25"/>
                </a:lnTo>
                <a:lnTo>
                  <a:pt x="115" y="25"/>
                </a:lnTo>
                <a:lnTo>
                  <a:pt x="113" y="23"/>
                </a:lnTo>
                <a:lnTo>
                  <a:pt x="111" y="22"/>
                </a:lnTo>
                <a:lnTo>
                  <a:pt x="112" y="22"/>
                </a:lnTo>
                <a:lnTo>
                  <a:pt x="111" y="22"/>
                </a:lnTo>
                <a:lnTo>
                  <a:pt x="111" y="23"/>
                </a:lnTo>
                <a:lnTo>
                  <a:pt x="108" y="23"/>
                </a:lnTo>
                <a:lnTo>
                  <a:pt x="108" y="21"/>
                </a:lnTo>
                <a:lnTo>
                  <a:pt x="104" y="18"/>
                </a:lnTo>
                <a:lnTo>
                  <a:pt x="103" y="18"/>
                </a:lnTo>
                <a:lnTo>
                  <a:pt x="103" y="6"/>
                </a:lnTo>
                <a:lnTo>
                  <a:pt x="99" y="3"/>
                </a:lnTo>
                <a:lnTo>
                  <a:pt x="58" y="6"/>
                </a:lnTo>
                <a:lnTo>
                  <a:pt x="47" y="7"/>
                </a:lnTo>
                <a:lnTo>
                  <a:pt x="47" y="11"/>
                </a:lnTo>
                <a:lnTo>
                  <a:pt x="49" y="11"/>
                </a:lnTo>
                <a:lnTo>
                  <a:pt x="49" y="13"/>
                </a:lnTo>
                <a:lnTo>
                  <a:pt x="41" y="14"/>
                </a:lnTo>
                <a:lnTo>
                  <a:pt x="41" y="11"/>
                </a:lnTo>
                <a:lnTo>
                  <a:pt x="33" y="10"/>
                </a:lnTo>
                <a:lnTo>
                  <a:pt x="23" y="11"/>
                </a:lnTo>
                <a:lnTo>
                  <a:pt x="6" y="18"/>
                </a:lnTo>
                <a:lnTo>
                  <a:pt x="0" y="23"/>
                </a:lnTo>
                <a:lnTo>
                  <a:pt x="0" y="26"/>
                </a:lnTo>
                <a:lnTo>
                  <a:pt x="2" y="30"/>
                </a:lnTo>
                <a:lnTo>
                  <a:pt x="2" y="45"/>
                </a:lnTo>
                <a:lnTo>
                  <a:pt x="0" y="46"/>
                </a:lnTo>
                <a:lnTo>
                  <a:pt x="0" y="49"/>
                </a:lnTo>
                <a:lnTo>
                  <a:pt x="2" y="52"/>
                </a:lnTo>
                <a:lnTo>
                  <a:pt x="3" y="65"/>
                </a:lnTo>
                <a:lnTo>
                  <a:pt x="2" y="65"/>
                </a:lnTo>
                <a:lnTo>
                  <a:pt x="2" y="68"/>
                </a:lnTo>
                <a:lnTo>
                  <a:pt x="2" y="69"/>
                </a:lnTo>
                <a:lnTo>
                  <a:pt x="3" y="69"/>
                </a:lnTo>
                <a:lnTo>
                  <a:pt x="3" y="85"/>
                </a:lnTo>
                <a:lnTo>
                  <a:pt x="2" y="85"/>
                </a:lnTo>
                <a:lnTo>
                  <a:pt x="2" y="87"/>
                </a:lnTo>
                <a:lnTo>
                  <a:pt x="2" y="91"/>
                </a:lnTo>
                <a:lnTo>
                  <a:pt x="3" y="91"/>
                </a:lnTo>
                <a:lnTo>
                  <a:pt x="3" y="112"/>
                </a:lnTo>
                <a:lnTo>
                  <a:pt x="3" y="161"/>
                </a:lnTo>
                <a:lnTo>
                  <a:pt x="1510" y="161"/>
                </a:lnTo>
                <a:lnTo>
                  <a:pt x="1510" y="112"/>
                </a:lnTo>
                <a:lnTo>
                  <a:pt x="1503" y="112"/>
                </a:lnTo>
                <a:close/>
                <a:moveTo>
                  <a:pt x="1274" y="109"/>
                </a:moveTo>
                <a:lnTo>
                  <a:pt x="1273" y="109"/>
                </a:lnTo>
                <a:lnTo>
                  <a:pt x="1273" y="105"/>
                </a:lnTo>
                <a:lnTo>
                  <a:pt x="1273" y="91"/>
                </a:lnTo>
                <a:lnTo>
                  <a:pt x="1274" y="89"/>
                </a:lnTo>
                <a:lnTo>
                  <a:pt x="1274" y="88"/>
                </a:lnTo>
                <a:lnTo>
                  <a:pt x="1276" y="87"/>
                </a:lnTo>
                <a:lnTo>
                  <a:pt x="1277" y="85"/>
                </a:lnTo>
                <a:lnTo>
                  <a:pt x="1280" y="84"/>
                </a:lnTo>
                <a:lnTo>
                  <a:pt x="1281" y="84"/>
                </a:lnTo>
                <a:lnTo>
                  <a:pt x="1282" y="84"/>
                </a:lnTo>
                <a:lnTo>
                  <a:pt x="1285" y="85"/>
                </a:lnTo>
                <a:lnTo>
                  <a:pt x="1286" y="87"/>
                </a:lnTo>
                <a:lnTo>
                  <a:pt x="1288" y="87"/>
                </a:lnTo>
                <a:lnTo>
                  <a:pt x="1289" y="89"/>
                </a:lnTo>
                <a:lnTo>
                  <a:pt x="1289" y="91"/>
                </a:lnTo>
                <a:lnTo>
                  <a:pt x="1289" y="105"/>
                </a:lnTo>
                <a:lnTo>
                  <a:pt x="1289" y="109"/>
                </a:lnTo>
                <a:lnTo>
                  <a:pt x="1289" y="112"/>
                </a:lnTo>
                <a:lnTo>
                  <a:pt x="1273" y="112"/>
                </a:lnTo>
                <a:lnTo>
                  <a:pt x="1274" y="112"/>
                </a:lnTo>
                <a:lnTo>
                  <a:pt x="1274" y="109"/>
                </a:lnTo>
                <a:close/>
                <a:moveTo>
                  <a:pt x="1133" y="101"/>
                </a:moveTo>
                <a:lnTo>
                  <a:pt x="1133" y="112"/>
                </a:lnTo>
                <a:lnTo>
                  <a:pt x="1127" y="112"/>
                </a:lnTo>
                <a:lnTo>
                  <a:pt x="1127" y="101"/>
                </a:lnTo>
                <a:lnTo>
                  <a:pt x="1133" y="101"/>
                </a:lnTo>
                <a:close/>
                <a:moveTo>
                  <a:pt x="1125" y="101"/>
                </a:moveTo>
                <a:lnTo>
                  <a:pt x="1125" y="112"/>
                </a:lnTo>
                <a:lnTo>
                  <a:pt x="1121" y="112"/>
                </a:lnTo>
                <a:lnTo>
                  <a:pt x="1121" y="101"/>
                </a:lnTo>
                <a:lnTo>
                  <a:pt x="1125" y="101"/>
                </a:lnTo>
                <a:close/>
                <a:moveTo>
                  <a:pt x="1117" y="101"/>
                </a:moveTo>
                <a:lnTo>
                  <a:pt x="1117" y="112"/>
                </a:lnTo>
                <a:lnTo>
                  <a:pt x="1115" y="112"/>
                </a:lnTo>
                <a:lnTo>
                  <a:pt x="1115" y="101"/>
                </a:lnTo>
                <a:lnTo>
                  <a:pt x="1117" y="101"/>
                </a:lnTo>
                <a:close/>
                <a:moveTo>
                  <a:pt x="717" y="97"/>
                </a:moveTo>
                <a:lnTo>
                  <a:pt x="715" y="97"/>
                </a:lnTo>
                <a:lnTo>
                  <a:pt x="715" y="96"/>
                </a:lnTo>
                <a:lnTo>
                  <a:pt x="717" y="95"/>
                </a:lnTo>
                <a:lnTo>
                  <a:pt x="718" y="95"/>
                </a:lnTo>
                <a:lnTo>
                  <a:pt x="719" y="95"/>
                </a:lnTo>
                <a:lnTo>
                  <a:pt x="721" y="95"/>
                </a:lnTo>
                <a:lnTo>
                  <a:pt x="722" y="96"/>
                </a:lnTo>
                <a:lnTo>
                  <a:pt x="723" y="97"/>
                </a:lnTo>
                <a:lnTo>
                  <a:pt x="723" y="99"/>
                </a:lnTo>
                <a:lnTo>
                  <a:pt x="722" y="99"/>
                </a:lnTo>
                <a:lnTo>
                  <a:pt x="723" y="99"/>
                </a:lnTo>
                <a:lnTo>
                  <a:pt x="723" y="112"/>
                </a:lnTo>
                <a:lnTo>
                  <a:pt x="715" y="112"/>
                </a:lnTo>
                <a:lnTo>
                  <a:pt x="715" y="99"/>
                </a:lnTo>
                <a:lnTo>
                  <a:pt x="717" y="97"/>
                </a:lnTo>
                <a:close/>
                <a:moveTo>
                  <a:pt x="691" y="93"/>
                </a:moveTo>
                <a:lnTo>
                  <a:pt x="691" y="93"/>
                </a:lnTo>
                <a:lnTo>
                  <a:pt x="692" y="92"/>
                </a:lnTo>
                <a:lnTo>
                  <a:pt x="691" y="91"/>
                </a:lnTo>
                <a:lnTo>
                  <a:pt x="692" y="88"/>
                </a:lnTo>
                <a:lnTo>
                  <a:pt x="694" y="87"/>
                </a:lnTo>
                <a:lnTo>
                  <a:pt x="695" y="85"/>
                </a:lnTo>
                <a:lnTo>
                  <a:pt x="698" y="85"/>
                </a:lnTo>
                <a:lnTo>
                  <a:pt x="699" y="84"/>
                </a:lnTo>
                <a:lnTo>
                  <a:pt x="702" y="85"/>
                </a:lnTo>
                <a:lnTo>
                  <a:pt x="703" y="85"/>
                </a:lnTo>
                <a:lnTo>
                  <a:pt x="705" y="87"/>
                </a:lnTo>
                <a:lnTo>
                  <a:pt x="706" y="88"/>
                </a:lnTo>
                <a:lnTo>
                  <a:pt x="707" y="91"/>
                </a:lnTo>
                <a:lnTo>
                  <a:pt x="706" y="92"/>
                </a:lnTo>
                <a:lnTo>
                  <a:pt x="706" y="93"/>
                </a:lnTo>
                <a:lnTo>
                  <a:pt x="707" y="93"/>
                </a:lnTo>
                <a:lnTo>
                  <a:pt x="707" y="104"/>
                </a:lnTo>
                <a:lnTo>
                  <a:pt x="707" y="112"/>
                </a:lnTo>
                <a:lnTo>
                  <a:pt x="691" y="112"/>
                </a:lnTo>
                <a:lnTo>
                  <a:pt x="691" y="104"/>
                </a:lnTo>
                <a:lnTo>
                  <a:pt x="691" y="93"/>
                </a:lnTo>
                <a:close/>
                <a:moveTo>
                  <a:pt x="675" y="99"/>
                </a:moveTo>
                <a:lnTo>
                  <a:pt x="676" y="99"/>
                </a:lnTo>
                <a:lnTo>
                  <a:pt x="675" y="99"/>
                </a:lnTo>
                <a:lnTo>
                  <a:pt x="675" y="97"/>
                </a:lnTo>
                <a:lnTo>
                  <a:pt x="676" y="96"/>
                </a:lnTo>
                <a:lnTo>
                  <a:pt x="678" y="95"/>
                </a:lnTo>
                <a:lnTo>
                  <a:pt x="679" y="95"/>
                </a:lnTo>
                <a:lnTo>
                  <a:pt x="680" y="95"/>
                </a:lnTo>
                <a:lnTo>
                  <a:pt x="682" y="95"/>
                </a:lnTo>
                <a:lnTo>
                  <a:pt x="682" y="96"/>
                </a:lnTo>
                <a:lnTo>
                  <a:pt x="682" y="97"/>
                </a:lnTo>
                <a:lnTo>
                  <a:pt x="682" y="112"/>
                </a:lnTo>
                <a:lnTo>
                  <a:pt x="675" y="112"/>
                </a:lnTo>
                <a:lnTo>
                  <a:pt x="675" y="99"/>
                </a:lnTo>
                <a:close/>
                <a:moveTo>
                  <a:pt x="249" y="68"/>
                </a:moveTo>
                <a:lnTo>
                  <a:pt x="249" y="65"/>
                </a:lnTo>
                <a:lnTo>
                  <a:pt x="251" y="65"/>
                </a:lnTo>
                <a:lnTo>
                  <a:pt x="252" y="65"/>
                </a:lnTo>
                <a:lnTo>
                  <a:pt x="253" y="69"/>
                </a:lnTo>
                <a:lnTo>
                  <a:pt x="252" y="96"/>
                </a:lnTo>
                <a:lnTo>
                  <a:pt x="252" y="97"/>
                </a:lnTo>
                <a:lnTo>
                  <a:pt x="249" y="97"/>
                </a:lnTo>
                <a:lnTo>
                  <a:pt x="249" y="68"/>
                </a:lnTo>
                <a:close/>
                <a:moveTo>
                  <a:pt x="244" y="65"/>
                </a:moveTo>
                <a:lnTo>
                  <a:pt x="244" y="65"/>
                </a:lnTo>
                <a:lnTo>
                  <a:pt x="245" y="65"/>
                </a:lnTo>
                <a:lnTo>
                  <a:pt x="245" y="68"/>
                </a:lnTo>
                <a:lnTo>
                  <a:pt x="245" y="97"/>
                </a:lnTo>
                <a:lnTo>
                  <a:pt x="244" y="97"/>
                </a:lnTo>
                <a:lnTo>
                  <a:pt x="244" y="96"/>
                </a:lnTo>
                <a:lnTo>
                  <a:pt x="244" y="69"/>
                </a:lnTo>
                <a:lnTo>
                  <a:pt x="244" y="65"/>
                </a:lnTo>
                <a:lnTo>
                  <a:pt x="243" y="65"/>
                </a:lnTo>
                <a:lnTo>
                  <a:pt x="244" y="65"/>
                </a:lnTo>
                <a:close/>
                <a:moveTo>
                  <a:pt x="198" y="99"/>
                </a:moveTo>
                <a:lnTo>
                  <a:pt x="198" y="99"/>
                </a:lnTo>
                <a:lnTo>
                  <a:pt x="198" y="112"/>
                </a:lnTo>
                <a:lnTo>
                  <a:pt x="198" y="99"/>
                </a:lnTo>
                <a:close/>
                <a:moveTo>
                  <a:pt x="194" y="99"/>
                </a:moveTo>
                <a:lnTo>
                  <a:pt x="194" y="99"/>
                </a:lnTo>
                <a:lnTo>
                  <a:pt x="194" y="112"/>
                </a:lnTo>
                <a:lnTo>
                  <a:pt x="194" y="99"/>
                </a:lnTo>
                <a:close/>
                <a:moveTo>
                  <a:pt x="193" y="95"/>
                </a:moveTo>
                <a:lnTo>
                  <a:pt x="194" y="95"/>
                </a:lnTo>
                <a:lnTo>
                  <a:pt x="191" y="95"/>
                </a:lnTo>
                <a:lnTo>
                  <a:pt x="193" y="95"/>
                </a:lnTo>
                <a:close/>
                <a:moveTo>
                  <a:pt x="189" y="100"/>
                </a:moveTo>
                <a:lnTo>
                  <a:pt x="189" y="99"/>
                </a:lnTo>
                <a:lnTo>
                  <a:pt x="190" y="99"/>
                </a:lnTo>
                <a:lnTo>
                  <a:pt x="190" y="100"/>
                </a:lnTo>
                <a:lnTo>
                  <a:pt x="190" y="112"/>
                </a:lnTo>
                <a:lnTo>
                  <a:pt x="189" y="112"/>
                </a:lnTo>
                <a:lnTo>
                  <a:pt x="189" y="100"/>
                </a:lnTo>
                <a:close/>
                <a:moveTo>
                  <a:pt x="182" y="100"/>
                </a:moveTo>
                <a:lnTo>
                  <a:pt x="182" y="100"/>
                </a:lnTo>
                <a:lnTo>
                  <a:pt x="182" y="99"/>
                </a:lnTo>
                <a:lnTo>
                  <a:pt x="183" y="99"/>
                </a:lnTo>
                <a:lnTo>
                  <a:pt x="183" y="100"/>
                </a:lnTo>
                <a:lnTo>
                  <a:pt x="183" y="101"/>
                </a:lnTo>
                <a:lnTo>
                  <a:pt x="183" y="112"/>
                </a:lnTo>
                <a:lnTo>
                  <a:pt x="182" y="112"/>
                </a:lnTo>
                <a:lnTo>
                  <a:pt x="182" y="101"/>
                </a:lnTo>
                <a:lnTo>
                  <a:pt x="182" y="100"/>
                </a:lnTo>
                <a:close/>
                <a:moveTo>
                  <a:pt x="174" y="101"/>
                </a:moveTo>
                <a:lnTo>
                  <a:pt x="174" y="100"/>
                </a:lnTo>
                <a:lnTo>
                  <a:pt x="175" y="100"/>
                </a:lnTo>
                <a:lnTo>
                  <a:pt x="175" y="101"/>
                </a:lnTo>
                <a:lnTo>
                  <a:pt x="175" y="112"/>
                </a:lnTo>
                <a:lnTo>
                  <a:pt x="173" y="112"/>
                </a:lnTo>
                <a:lnTo>
                  <a:pt x="173" y="103"/>
                </a:lnTo>
                <a:lnTo>
                  <a:pt x="174" y="101"/>
                </a:lnTo>
                <a:close/>
                <a:moveTo>
                  <a:pt x="140" y="103"/>
                </a:moveTo>
                <a:lnTo>
                  <a:pt x="142" y="101"/>
                </a:lnTo>
                <a:lnTo>
                  <a:pt x="142" y="100"/>
                </a:lnTo>
                <a:lnTo>
                  <a:pt x="143" y="100"/>
                </a:lnTo>
                <a:lnTo>
                  <a:pt x="143" y="99"/>
                </a:lnTo>
                <a:lnTo>
                  <a:pt x="144" y="99"/>
                </a:lnTo>
                <a:lnTo>
                  <a:pt x="146" y="99"/>
                </a:lnTo>
                <a:lnTo>
                  <a:pt x="146" y="97"/>
                </a:lnTo>
                <a:lnTo>
                  <a:pt x="147" y="97"/>
                </a:lnTo>
                <a:lnTo>
                  <a:pt x="147" y="112"/>
                </a:lnTo>
                <a:lnTo>
                  <a:pt x="140" y="112"/>
                </a:lnTo>
                <a:lnTo>
                  <a:pt x="140" y="103"/>
                </a:lnTo>
                <a:close/>
                <a:moveTo>
                  <a:pt x="120" y="48"/>
                </a:moveTo>
                <a:lnTo>
                  <a:pt x="120" y="46"/>
                </a:lnTo>
                <a:lnTo>
                  <a:pt x="121" y="45"/>
                </a:lnTo>
                <a:lnTo>
                  <a:pt x="123" y="43"/>
                </a:lnTo>
                <a:lnTo>
                  <a:pt x="124" y="43"/>
                </a:lnTo>
                <a:lnTo>
                  <a:pt x="125" y="43"/>
                </a:lnTo>
                <a:lnTo>
                  <a:pt x="127" y="43"/>
                </a:lnTo>
                <a:lnTo>
                  <a:pt x="128" y="43"/>
                </a:lnTo>
                <a:lnTo>
                  <a:pt x="129" y="45"/>
                </a:lnTo>
                <a:lnTo>
                  <a:pt x="131" y="46"/>
                </a:lnTo>
                <a:lnTo>
                  <a:pt x="131" y="48"/>
                </a:lnTo>
                <a:lnTo>
                  <a:pt x="132" y="49"/>
                </a:lnTo>
                <a:lnTo>
                  <a:pt x="132" y="58"/>
                </a:lnTo>
                <a:lnTo>
                  <a:pt x="121" y="58"/>
                </a:lnTo>
                <a:lnTo>
                  <a:pt x="120" y="58"/>
                </a:lnTo>
                <a:lnTo>
                  <a:pt x="120" y="48"/>
                </a:lnTo>
                <a:close/>
                <a:moveTo>
                  <a:pt x="120" y="74"/>
                </a:moveTo>
                <a:lnTo>
                  <a:pt x="120" y="73"/>
                </a:lnTo>
                <a:lnTo>
                  <a:pt x="121" y="72"/>
                </a:lnTo>
                <a:lnTo>
                  <a:pt x="123" y="70"/>
                </a:lnTo>
                <a:lnTo>
                  <a:pt x="124" y="70"/>
                </a:lnTo>
                <a:lnTo>
                  <a:pt x="125" y="69"/>
                </a:lnTo>
                <a:lnTo>
                  <a:pt x="127" y="69"/>
                </a:lnTo>
                <a:lnTo>
                  <a:pt x="128" y="70"/>
                </a:lnTo>
                <a:lnTo>
                  <a:pt x="129" y="70"/>
                </a:lnTo>
                <a:lnTo>
                  <a:pt x="131" y="70"/>
                </a:lnTo>
                <a:lnTo>
                  <a:pt x="132" y="72"/>
                </a:lnTo>
                <a:lnTo>
                  <a:pt x="134" y="73"/>
                </a:lnTo>
                <a:lnTo>
                  <a:pt x="135" y="74"/>
                </a:lnTo>
                <a:lnTo>
                  <a:pt x="135" y="85"/>
                </a:lnTo>
                <a:lnTo>
                  <a:pt x="120" y="87"/>
                </a:lnTo>
                <a:lnTo>
                  <a:pt x="120" y="74"/>
                </a:lnTo>
                <a:close/>
                <a:moveTo>
                  <a:pt x="120" y="101"/>
                </a:moveTo>
                <a:lnTo>
                  <a:pt x="121" y="100"/>
                </a:lnTo>
                <a:lnTo>
                  <a:pt x="123" y="99"/>
                </a:lnTo>
                <a:lnTo>
                  <a:pt x="124" y="97"/>
                </a:lnTo>
                <a:lnTo>
                  <a:pt x="125" y="97"/>
                </a:lnTo>
                <a:lnTo>
                  <a:pt x="127" y="97"/>
                </a:lnTo>
                <a:lnTo>
                  <a:pt x="128" y="97"/>
                </a:lnTo>
                <a:lnTo>
                  <a:pt x="129" y="97"/>
                </a:lnTo>
                <a:lnTo>
                  <a:pt x="131" y="99"/>
                </a:lnTo>
                <a:lnTo>
                  <a:pt x="131" y="100"/>
                </a:lnTo>
                <a:lnTo>
                  <a:pt x="132" y="101"/>
                </a:lnTo>
                <a:lnTo>
                  <a:pt x="134" y="103"/>
                </a:lnTo>
                <a:lnTo>
                  <a:pt x="134" y="112"/>
                </a:lnTo>
                <a:lnTo>
                  <a:pt x="119" y="112"/>
                </a:lnTo>
                <a:lnTo>
                  <a:pt x="119" y="103"/>
                </a:lnTo>
                <a:lnTo>
                  <a:pt x="120" y="101"/>
                </a:lnTo>
                <a:close/>
                <a:moveTo>
                  <a:pt x="116" y="103"/>
                </a:moveTo>
                <a:lnTo>
                  <a:pt x="116" y="112"/>
                </a:lnTo>
                <a:lnTo>
                  <a:pt x="103" y="112"/>
                </a:lnTo>
                <a:lnTo>
                  <a:pt x="103" y="101"/>
                </a:lnTo>
                <a:lnTo>
                  <a:pt x="104" y="100"/>
                </a:lnTo>
                <a:lnTo>
                  <a:pt x="104" y="99"/>
                </a:lnTo>
                <a:lnTo>
                  <a:pt x="105" y="97"/>
                </a:lnTo>
                <a:lnTo>
                  <a:pt x="107" y="97"/>
                </a:lnTo>
                <a:lnTo>
                  <a:pt x="108" y="96"/>
                </a:lnTo>
                <a:lnTo>
                  <a:pt x="111" y="96"/>
                </a:lnTo>
                <a:lnTo>
                  <a:pt x="112" y="97"/>
                </a:lnTo>
                <a:lnTo>
                  <a:pt x="113" y="99"/>
                </a:lnTo>
                <a:lnTo>
                  <a:pt x="115" y="99"/>
                </a:lnTo>
                <a:lnTo>
                  <a:pt x="116" y="100"/>
                </a:lnTo>
                <a:lnTo>
                  <a:pt x="116" y="103"/>
                </a:lnTo>
                <a:close/>
                <a:moveTo>
                  <a:pt x="86" y="101"/>
                </a:moveTo>
                <a:lnTo>
                  <a:pt x="86" y="100"/>
                </a:lnTo>
                <a:lnTo>
                  <a:pt x="88" y="99"/>
                </a:lnTo>
                <a:lnTo>
                  <a:pt x="89" y="97"/>
                </a:lnTo>
                <a:lnTo>
                  <a:pt x="90" y="97"/>
                </a:lnTo>
                <a:lnTo>
                  <a:pt x="90" y="96"/>
                </a:lnTo>
                <a:lnTo>
                  <a:pt x="92" y="97"/>
                </a:lnTo>
                <a:lnTo>
                  <a:pt x="94" y="97"/>
                </a:lnTo>
                <a:lnTo>
                  <a:pt x="94" y="99"/>
                </a:lnTo>
                <a:lnTo>
                  <a:pt x="96" y="99"/>
                </a:lnTo>
                <a:lnTo>
                  <a:pt x="97" y="100"/>
                </a:lnTo>
                <a:lnTo>
                  <a:pt x="97" y="101"/>
                </a:lnTo>
                <a:lnTo>
                  <a:pt x="97" y="112"/>
                </a:lnTo>
                <a:lnTo>
                  <a:pt x="86" y="112"/>
                </a:lnTo>
                <a:lnTo>
                  <a:pt x="86" y="101"/>
                </a:lnTo>
                <a:close/>
                <a:moveTo>
                  <a:pt x="105" y="46"/>
                </a:moveTo>
                <a:lnTo>
                  <a:pt x="107" y="45"/>
                </a:lnTo>
                <a:lnTo>
                  <a:pt x="107" y="43"/>
                </a:lnTo>
                <a:lnTo>
                  <a:pt x="108" y="43"/>
                </a:lnTo>
                <a:lnTo>
                  <a:pt x="109" y="43"/>
                </a:lnTo>
                <a:lnTo>
                  <a:pt x="112" y="42"/>
                </a:lnTo>
                <a:lnTo>
                  <a:pt x="113" y="43"/>
                </a:lnTo>
                <a:lnTo>
                  <a:pt x="115" y="45"/>
                </a:lnTo>
                <a:lnTo>
                  <a:pt x="116" y="46"/>
                </a:lnTo>
                <a:lnTo>
                  <a:pt x="116" y="52"/>
                </a:lnTo>
                <a:lnTo>
                  <a:pt x="116" y="57"/>
                </a:lnTo>
                <a:lnTo>
                  <a:pt x="112" y="57"/>
                </a:lnTo>
                <a:lnTo>
                  <a:pt x="104" y="57"/>
                </a:lnTo>
                <a:lnTo>
                  <a:pt x="104" y="48"/>
                </a:lnTo>
                <a:lnTo>
                  <a:pt x="105" y="46"/>
                </a:lnTo>
                <a:close/>
                <a:moveTo>
                  <a:pt x="103" y="73"/>
                </a:moveTo>
                <a:lnTo>
                  <a:pt x="104" y="72"/>
                </a:lnTo>
                <a:lnTo>
                  <a:pt x="105" y="70"/>
                </a:lnTo>
                <a:lnTo>
                  <a:pt x="107" y="69"/>
                </a:lnTo>
                <a:lnTo>
                  <a:pt x="108" y="69"/>
                </a:lnTo>
                <a:lnTo>
                  <a:pt x="109" y="68"/>
                </a:lnTo>
                <a:lnTo>
                  <a:pt x="111" y="69"/>
                </a:lnTo>
                <a:lnTo>
                  <a:pt x="112" y="70"/>
                </a:lnTo>
                <a:lnTo>
                  <a:pt x="113" y="70"/>
                </a:lnTo>
                <a:lnTo>
                  <a:pt x="115" y="72"/>
                </a:lnTo>
                <a:lnTo>
                  <a:pt x="116" y="74"/>
                </a:lnTo>
                <a:lnTo>
                  <a:pt x="116" y="84"/>
                </a:lnTo>
                <a:lnTo>
                  <a:pt x="103" y="84"/>
                </a:lnTo>
                <a:lnTo>
                  <a:pt x="103" y="74"/>
                </a:lnTo>
                <a:lnTo>
                  <a:pt x="103" y="73"/>
                </a:lnTo>
                <a:close/>
                <a:moveTo>
                  <a:pt x="92" y="33"/>
                </a:moveTo>
                <a:lnTo>
                  <a:pt x="92" y="33"/>
                </a:lnTo>
                <a:lnTo>
                  <a:pt x="92" y="34"/>
                </a:lnTo>
                <a:lnTo>
                  <a:pt x="92" y="33"/>
                </a:lnTo>
                <a:close/>
                <a:moveTo>
                  <a:pt x="88" y="48"/>
                </a:moveTo>
                <a:lnTo>
                  <a:pt x="89" y="46"/>
                </a:lnTo>
                <a:lnTo>
                  <a:pt x="90" y="45"/>
                </a:lnTo>
                <a:lnTo>
                  <a:pt x="92" y="45"/>
                </a:lnTo>
                <a:lnTo>
                  <a:pt x="93" y="43"/>
                </a:lnTo>
                <a:lnTo>
                  <a:pt x="94" y="43"/>
                </a:lnTo>
                <a:lnTo>
                  <a:pt x="96" y="43"/>
                </a:lnTo>
                <a:lnTo>
                  <a:pt x="96" y="45"/>
                </a:lnTo>
                <a:lnTo>
                  <a:pt x="97" y="46"/>
                </a:lnTo>
                <a:lnTo>
                  <a:pt x="99" y="48"/>
                </a:lnTo>
                <a:lnTo>
                  <a:pt x="99" y="57"/>
                </a:lnTo>
                <a:lnTo>
                  <a:pt x="89" y="57"/>
                </a:lnTo>
                <a:lnTo>
                  <a:pt x="88" y="57"/>
                </a:lnTo>
                <a:lnTo>
                  <a:pt x="88" y="49"/>
                </a:lnTo>
                <a:lnTo>
                  <a:pt x="88" y="48"/>
                </a:lnTo>
                <a:close/>
                <a:moveTo>
                  <a:pt x="86" y="73"/>
                </a:moveTo>
                <a:lnTo>
                  <a:pt x="88" y="72"/>
                </a:lnTo>
                <a:lnTo>
                  <a:pt x="88" y="70"/>
                </a:lnTo>
                <a:lnTo>
                  <a:pt x="89" y="70"/>
                </a:lnTo>
                <a:lnTo>
                  <a:pt x="90" y="69"/>
                </a:lnTo>
                <a:lnTo>
                  <a:pt x="92" y="69"/>
                </a:lnTo>
                <a:lnTo>
                  <a:pt x="93" y="69"/>
                </a:lnTo>
                <a:lnTo>
                  <a:pt x="94" y="70"/>
                </a:lnTo>
                <a:lnTo>
                  <a:pt x="96" y="72"/>
                </a:lnTo>
                <a:lnTo>
                  <a:pt x="97" y="73"/>
                </a:lnTo>
                <a:lnTo>
                  <a:pt x="99" y="74"/>
                </a:lnTo>
                <a:lnTo>
                  <a:pt x="99" y="85"/>
                </a:lnTo>
                <a:lnTo>
                  <a:pt x="85" y="85"/>
                </a:lnTo>
                <a:lnTo>
                  <a:pt x="85" y="74"/>
                </a:lnTo>
                <a:lnTo>
                  <a:pt x="86" y="73"/>
                </a:lnTo>
                <a:close/>
                <a:moveTo>
                  <a:pt x="73" y="21"/>
                </a:moveTo>
                <a:lnTo>
                  <a:pt x="73" y="26"/>
                </a:lnTo>
                <a:lnTo>
                  <a:pt x="70" y="26"/>
                </a:lnTo>
                <a:lnTo>
                  <a:pt x="70" y="21"/>
                </a:lnTo>
                <a:lnTo>
                  <a:pt x="73" y="21"/>
                </a:lnTo>
                <a:close/>
                <a:moveTo>
                  <a:pt x="68" y="49"/>
                </a:moveTo>
                <a:lnTo>
                  <a:pt x="68" y="49"/>
                </a:lnTo>
                <a:lnTo>
                  <a:pt x="68" y="48"/>
                </a:lnTo>
                <a:lnTo>
                  <a:pt x="69" y="46"/>
                </a:lnTo>
                <a:lnTo>
                  <a:pt x="70" y="46"/>
                </a:lnTo>
                <a:lnTo>
                  <a:pt x="72" y="45"/>
                </a:lnTo>
                <a:lnTo>
                  <a:pt x="73" y="45"/>
                </a:lnTo>
                <a:lnTo>
                  <a:pt x="74" y="45"/>
                </a:lnTo>
                <a:lnTo>
                  <a:pt x="76" y="46"/>
                </a:lnTo>
                <a:lnTo>
                  <a:pt x="77" y="48"/>
                </a:lnTo>
                <a:lnTo>
                  <a:pt x="77" y="56"/>
                </a:lnTo>
                <a:lnTo>
                  <a:pt x="77" y="57"/>
                </a:lnTo>
                <a:lnTo>
                  <a:pt x="77" y="58"/>
                </a:lnTo>
                <a:lnTo>
                  <a:pt x="68" y="58"/>
                </a:lnTo>
                <a:lnTo>
                  <a:pt x="68" y="52"/>
                </a:lnTo>
                <a:lnTo>
                  <a:pt x="68" y="49"/>
                </a:lnTo>
                <a:close/>
                <a:moveTo>
                  <a:pt x="66" y="49"/>
                </a:moveTo>
                <a:lnTo>
                  <a:pt x="66" y="49"/>
                </a:lnTo>
                <a:lnTo>
                  <a:pt x="66" y="58"/>
                </a:lnTo>
                <a:lnTo>
                  <a:pt x="66" y="49"/>
                </a:lnTo>
                <a:close/>
                <a:moveTo>
                  <a:pt x="65" y="73"/>
                </a:moveTo>
                <a:lnTo>
                  <a:pt x="66" y="72"/>
                </a:lnTo>
                <a:lnTo>
                  <a:pt x="68" y="70"/>
                </a:lnTo>
                <a:lnTo>
                  <a:pt x="69" y="70"/>
                </a:lnTo>
                <a:lnTo>
                  <a:pt x="70" y="69"/>
                </a:lnTo>
                <a:lnTo>
                  <a:pt x="72" y="69"/>
                </a:lnTo>
                <a:lnTo>
                  <a:pt x="73" y="70"/>
                </a:lnTo>
                <a:lnTo>
                  <a:pt x="74" y="70"/>
                </a:lnTo>
                <a:lnTo>
                  <a:pt x="76" y="72"/>
                </a:lnTo>
                <a:lnTo>
                  <a:pt x="76" y="73"/>
                </a:lnTo>
                <a:lnTo>
                  <a:pt x="77" y="74"/>
                </a:lnTo>
                <a:lnTo>
                  <a:pt x="77" y="85"/>
                </a:lnTo>
                <a:lnTo>
                  <a:pt x="65" y="85"/>
                </a:lnTo>
                <a:lnTo>
                  <a:pt x="65" y="74"/>
                </a:lnTo>
                <a:lnTo>
                  <a:pt x="65" y="73"/>
                </a:lnTo>
                <a:close/>
                <a:moveTo>
                  <a:pt x="65" y="100"/>
                </a:moveTo>
                <a:lnTo>
                  <a:pt x="66" y="99"/>
                </a:lnTo>
                <a:lnTo>
                  <a:pt x="66" y="97"/>
                </a:lnTo>
                <a:lnTo>
                  <a:pt x="68" y="97"/>
                </a:lnTo>
                <a:lnTo>
                  <a:pt x="69" y="96"/>
                </a:lnTo>
                <a:lnTo>
                  <a:pt x="70" y="96"/>
                </a:lnTo>
                <a:lnTo>
                  <a:pt x="72" y="97"/>
                </a:lnTo>
                <a:lnTo>
                  <a:pt x="73" y="97"/>
                </a:lnTo>
                <a:lnTo>
                  <a:pt x="74" y="99"/>
                </a:lnTo>
                <a:lnTo>
                  <a:pt x="76" y="100"/>
                </a:lnTo>
                <a:lnTo>
                  <a:pt x="76" y="101"/>
                </a:lnTo>
                <a:lnTo>
                  <a:pt x="76" y="112"/>
                </a:lnTo>
                <a:lnTo>
                  <a:pt x="63" y="112"/>
                </a:lnTo>
                <a:lnTo>
                  <a:pt x="63" y="101"/>
                </a:lnTo>
                <a:lnTo>
                  <a:pt x="65" y="100"/>
                </a:lnTo>
                <a:close/>
                <a:moveTo>
                  <a:pt x="58" y="49"/>
                </a:moveTo>
                <a:lnTo>
                  <a:pt x="58" y="48"/>
                </a:lnTo>
                <a:lnTo>
                  <a:pt x="58" y="46"/>
                </a:lnTo>
                <a:lnTo>
                  <a:pt x="59" y="48"/>
                </a:lnTo>
                <a:lnTo>
                  <a:pt x="59" y="49"/>
                </a:lnTo>
                <a:lnTo>
                  <a:pt x="59" y="58"/>
                </a:lnTo>
                <a:lnTo>
                  <a:pt x="58" y="58"/>
                </a:lnTo>
                <a:lnTo>
                  <a:pt x="58" y="50"/>
                </a:lnTo>
                <a:lnTo>
                  <a:pt x="58" y="49"/>
                </a:lnTo>
                <a:close/>
                <a:moveTo>
                  <a:pt x="54" y="74"/>
                </a:moveTo>
                <a:lnTo>
                  <a:pt x="54" y="73"/>
                </a:lnTo>
                <a:lnTo>
                  <a:pt x="55" y="72"/>
                </a:lnTo>
                <a:lnTo>
                  <a:pt x="57" y="70"/>
                </a:lnTo>
                <a:lnTo>
                  <a:pt x="58" y="72"/>
                </a:lnTo>
                <a:lnTo>
                  <a:pt x="58" y="73"/>
                </a:lnTo>
                <a:lnTo>
                  <a:pt x="59" y="76"/>
                </a:lnTo>
                <a:lnTo>
                  <a:pt x="59" y="85"/>
                </a:lnTo>
                <a:lnTo>
                  <a:pt x="54" y="85"/>
                </a:lnTo>
                <a:lnTo>
                  <a:pt x="54" y="76"/>
                </a:lnTo>
                <a:lnTo>
                  <a:pt x="54" y="74"/>
                </a:lnTo>
                <a:close/>
                <a:moveTo>
                  <a:pt x="54" y="100"/>
                </a:moveTo>
                <a:lnTo>
                  <a:pt x="54" y="100"/>
                </a:lnTo>
                <a:lnTo>
                  <a:pt x="55" y="99"/>
                </a:lnTo>
                <a:lnTo>
                  <a:pt x="55" y="97"/>
                </a:lnTo>
                <a:lnTo>
                  <a:pt x="57" y="99"/>
                </a:lnTo>
                <a:lnTo>
                  <a:pt x="58" y="100"/>
                </a:lnTo>
                <a:lnTo>
                  <a:pt x="58" y="101"/>
                </a:lnTo>
                <a:lnTo>
                  <a:pt x="59" y="103"/>
                </a:lnTo>
                <a:lnTo>
                  <a:pt x="59" y="112"/>
                </a:lnTo>
                <a:lnTo>
                  <a:pt x="54" y="112"/>
                </a:lnTo>
                <a:lnTo>
                  <a:pt x="54" y="101"/>
                </a:lnTo>
                <a:lnTo>
                  <a:pt x="54" y="100"/>
                </a:lnTo>
                <a:close/>
                <a:moveTo>
                  <a:pt x="41" y="101"/>
                </a:moveTo>
                <a:lnTo>
                  <a:pt x="41" y="100"/>
                </a:lnTo>
                <a:lnTo>
                  <a:pt x="42" y="99"/>
                </a:lnTo>
                <a:lnTo>
                  <a:pt x="42" y="97"/>
                </a:lnTo>
                <a:lnTo>
                  <a:pt x="43" y="97"/>
                </a:lnTo>
                <a:lnTo>
                  <a:pt x="45" y="99"/>
                </a:lnTo>
                <a:lnTo>
                  <a:pt x="45" y="100"/>
                </a:lnTo>
                <a:lnTo>
                  <a:pt x="46" y="101"/>
                </a:lnTo>
                <a:lnTo>
                  <a:pt x="46" y="103"/>
                </a:lnTo>
                <a:lnTo>
                  <a:pt x="46" y="112"/>
                </a:lnTo>
                <a:lnTo>
                  <a:pt x="41" y="112"/>
                </a:lnTo>
                <a:lnTo>
                  <a:pt x="41" y="101"/>
                </a:lnTo>
                <a:close/>
                <a:moveTo>
                  <a:pt x="45" y="50"/>
                </a:moveTo>
                <a:lnTo>
                  <a:pt x="46" y="50"/>
                </a:lnTo>
                <a:lnTo>
                  <a:pt x="46" y="49"/>
                </a:lnTo>
                <a:lnTo>
                  <a:pt x="46" y="50"/>
                </a:lnTo>
                <a:lnTo>
                  <a:pt x="46" y="60"/>
                </a:lnTo>
                <a:lnTo>
                  <a:pt x="45" y="60"/>
                </a:lnTo>
                <a:lnTo>
                  <a:pt x="45" y="50"/>
                </a:lnTo>
                <a:close/>
                <a:moveTo>
                  <a:pt x="43" y="72"/>
                </a:moveTo>
                <a:lnTo>
                  <a:pt x="43" y="72"/>
                </a:lnTo>
                <a:lnTo>
                  <a:pt x="45" y="72"/>
                </a:lnTo>
                <a:lnTo>
                  <a:pt x="45" y="73"/>
                </a:lnTo>
                <a:lnTo>
                  <a:pt x="45" y="74"/>
                </a:lnTo>
                <a:lnTo>
                  <a:pt x="46" y="76"/>
                </a:lnTo>
                <a:lnTo>
                  <a:pt x="46" y="85"/>
                </a:lnTo>
                <a:lnTo>
                  <a:pt x="41" y="85"/>
                </a:lnTo>
                <a:lnTo>
                  <a:pt x="41" y="76"/>
                </a:lnTo>
                <a:lnTo>
                  <a:pt x="41" y="74"/>
                </a:lnTo>
                <a:lnTo>
                  <a:pt x="42" y="73"/>
                </a:lnTo>
                <a:lnTo>
                  <a:pt x="42" y="72"/>
                </a:lnTo>
                <a:lnTo>
                  <a:pt x="43" y="72"/>
                </a:lnTo>
                <a:close/>
                <a:moveTo>
                  <a:pt x="42" y="37"/>
                </a:moveTo>
                <a:lnTo>
                  <a:pt x="42" y="38"/>
                </a:lnTo>
                <a:lnTo>
                  <a:pt x="41" y="38"/>
                </a:lnTo>
                <a:lnTo>
                  <a:pt x="41" y="35"/>
                </a:lnTo>
                <a:lnTo>
                  <a:pt x="42" y="37"/>
                </a:lnTo>
                <a:close/>
                <a:moveTo>
                  <a:pt x="34" y="52"/>
                </a:moveTo>
                <a:lnTo>
                  <a:pt x="34" y="50"/>
                </a:lnTo>
                <a:lnTo>
                  <a:pt x="34" y="52"/>
                </a:lnTo>
                <a:lnTo>
                  <a:pt x="34" y="61"/>
                </a:lnTo>
                <a:lnTo>
                  <a:pt x="33" y="61"/>
                </a:lnTo>
                <a:lnTo>
                  <a:pt x="33" y="52"/>
                </a:lnTo>
                <a:lnTo>
                  <a:pt x="34" y="52"/>
                </a:lnTo>
                <a:close/>
                <a:moveTo>
                  <a:pt x="30" y="74"/>
                </a:moveTo>
                <a:lnTo>
                  <a:pt x="30" y="73"/>
                </a:lnTo>
                <a:lnTo>
                  <a:pt x="31" y="72"/>
                </a:lnTo>
                <a:lnTo>
                  <a:pt x="33" y="73"/>
                </a:lnTo>
                <a:lnTo>
                  <a:pt x="33" y="74"/>
                </a:lnTo>
                <a:lnTo>
                  <a:pt x="34" y="76"/>
                </a:lnTo>
                <a:lnTo>
                  <a:pt x="34" y="85"/>
                </a:lnTo>
                <a:lnTo>
                  <a:pt x="30" y="85"/>
                </a:lnTo>
                <a:lnTo>
                  <a:pt x="28" y="76"/>
                </a:lnTo>
                <a:lnTo>
                  <a:pt x="30" y="74"/>
                </a:lnTo>
                <a:close/>
                <a:moveTo>
                  <a:pt x="30" y="99"/>
                </a:moveTo>
                <a:lnTo>
                  <a:pt x="30" y="97"/>
                </a:lnTo>
                <a:lnTo>
                  <a:pt x="31" y="97"/>
                </a:lnTo>
                <a:lnTo>
                  <a:pt x="31" y="99"/>
                </a:lnTo>
                <a:lnTo>
                  <a:pt x="33" y="99"/>
                </a:lnTo>
                <a:lnTo>
                  <a:pt x="33" y="100"/>
                </a:lnTo>
                <a:lnTo>
                  <a:pt x="33" y="101"/>
                </a:lnTo>
                <a:lnTo>
                  <a:pt x="33" y="112"/>
                </a:lnTo>
                <a:lnTo>
                  <a:pt x="27" y="112"/>
                </a:lnTo>
                <a:lnTo>
                  <a:pt x="30" y="112"/>
                </a:lnTo>
                <a:lnTo>
                  <a:pt x="28" y="99"/>
                </a:lnTo>
                <a:lnTo>
                  <a:pt x="30" y="99"/>
                </a:lnTo>
                <a:close/>
                <a:moveTo>
                  <a:pt x="23" y="99"/>
                </a:moveTo>
                <a:lnTo>
                  <a:pt x="23" y="100"/>
                </a:lnTo>
                <a:lnTo>
                  <a:pt x="23" y="112"/>
                </a:lnTo>
                <a:lnTo>
                  <a:pt x="24" y="112"/>
                </a:lnTo>
                <a:lnTo>
                  <a:pt x="20" y="112"/>
                </a:lnTo>
                <a:lnTo>
                  <a:pt x="20" y="100"/>
                </a:lnTo>
                <a:lnTo>
                  <a:pt x="22" y="99"/>
                </a:lnTo>
                <a:lnTo>
                  <a:pt x="22" y="97"/>
                </a:lnTo>
                <a:lnTo>
                  <a:pt x="22" y="96"/>
                </a:lnTo>
                <a:lnTo>
                  <a:pt x="23" y="97"/>
                </a:lnTo>
                <a:lnTo>
                  <a:pt x="23" y="99"/>
                </a:lnTo>
                <a:close/>
                <a:moveTo>
                  <a:pt x="20" y="74"/>
                </a:moveTo>
                <a:lnTo>
                  <a:pt x="22" y="73"/>
                </a:lnTo>
                <a:lnTo>
                  <a:pt x="22" y="74"/>
                </a:lnTo>
                <a:lnTo>
                  <a:pt x="23" y="76"/>
                </a:lnTo>
                <a:lnTo>
                  <a:pt x="23" y="85"/>
                </a:lnTo>
                <a:lnTo>
                  <a:pt x="20" y="85"/>
                </a:lnTo>
                <a:lnTo>
                  <a:pt x="20" y="76"/>
                </a:lnTo>
                <a:lnTo>
                  <a:pt x="20" y="74"/>
                </a:lnTo>
                <a:close/>
                <a:moveTo>
                  <a:pt x="14" y="74"/>
                </a:moveTo>
                <a:lnTo>
                  <a:pt x="14" y="73"/>
                </a:lnTo>
                <a:lnTo>
                  <a:pt x="14" y="74"/>
                </a:lnTo>
                <a:lnTo>
                  <a:pt x="14" y="76"/>
                </a:lnTo>
                <a:lnTo>
                  <a:pt x="14" y="85"/>
                </a:lnTo>
                <a:lnTo>
                  <a:pt x="12" y="76"/>
                </a:lnTo>
                <a:lnTo>
                  <a:pt x="14" y="74"/>
                </a:lnTo>
                <a:close/>
                <a:moveTo>
                  <a:pt x="12" y="99"/>
                </a:moveTo>
                <a:lnTo>
                  <a:pt x="14" y="97"/>
                </a:lnTo>
                <a:lnTo>
                  <a:pt x="14" y="96"/>
                </a:lnTo>
                <a:lnTo>
                  <a:pt x="14" y="97"/>
                </a:lnTo>
                <a:lnTo>
                  <a:pt x="14" y="99"/>
                </a:lnTo>
                <a:lnTo>
                  <a:pt x="14" y="112"/>
                </a:lnTo>
                <a:lnTo>
                  <a:pt x="12" y="99"/>
                </a:lnTo>
                <a:close/>
              </a:path>
            </a:pathLst>
          </a:custGeom>
          <a:noFill/>
          <a:ln w="9525" cmpd="sng">
            <a:solidFill>
              <a:srgbClr val="0066B3"/>
            </a:solidFill>
            <a:round/>
          </a:ln>
        </p:spPr>
        <p:txBody>
          <a:bodyPr lIns="68576" tIns="34289" rIns="68576" bIns="34289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Arial" panose="020B0604020202020204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18995" y="250825"/>
            <a:ext cx="8107045" cy="1635125"/>
            <a:chOff x="3777" y="1110"/>
            <a:chExt cx="12767" cy="257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90" y="1417"/>
              <a:ext cx="8654" cy="2268"/>
            </a:xfrm>
            <a:prstGeom prst="rect">
              <a:avLst/>
            </a:prstGeom>
          </p:spPr>
        </p:pic>
        <p:pic>
          <p:nvPicPr>
            <p:cNvPr id="44" name="Picture 43" descr="p4_logotype_web.png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777" y="1110"/>
              <a:ext cx="2938" cy="2551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8236585" y="448246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454390" y="3967480"/>
            <a:ext cx="1121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Ding Rui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0" y="3175"/>
            <a:ext cx="63023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P4Runtime Service-</a:t>
            </a:r>
            <a:r>
              <a:rPr lang="en-US" altLang="zh-CN" sz="32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StreamChannel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8470" y="589915"/>
            <a:ext cx="640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sym typeface="+mn-ea"/>
              </a:rPr>
              <a:t>Bi-directional</a:t>
            </a:r>
            <a:r>
              <a:rPr>
                <a:latin typeface="Times New Roman" panose="02020603050405020304" charset="0"/>
                <a:sym typeface="+mn-ea"/>
              </a:rPr>
              <a:t> </a:t>
            </a:r>
            <a:r>
              <a:rPr lang="en-US">
                <a:latin typeface="Times New Roman" panose="02020603050405020304" charset="0"/>
                <a:sym typeface="+mn-ea"/>
              </a:rPr>
              <a:t>stream</a:t>
            </a:r>
            <a:r>
              <a:rPr>
                <a:latin typeface="Times New Roman" panose="02020603050405020304" charset="0"/>
                <a:sym typeface="+mn-ea"/>
              </a:rPr>
              <a:t> service, </a:t>
            </a:r>
            <a:r>
              <a:rPr lang="en-US">
                <a:latin typeface="Times New Roman" panose="02020603050405020304" charset="0"/>
                <a:sym typeface="+mn-ea"/>
              </a:rPr>
              <a:t>this RPC </a:t>
            </a:r>
            <a:r>
              <a:rPr>
                <a:latin typeface="Times New Roman" panose="02020603050405020304" charset="0"/>
                <a:sym typeface="+mn-ea"/>
              </a:rPr>
              <a:t>usually kept open </a:t>
            </a:r>
            <a:r>
              <a:rPr lang="en-US">
                <a:latin typeface="Times New Roman" panose="02020603050405020304" charset="0"/>
                <a:sym typeface="+mn-ea"/>
              </a:rPr>
              <a:t>always</a:t>
            </a:r>
            <a:endParaRPr>
              <a:latin typeface="Times New Roman" panose="02020603050405020304" charset="0"/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sym typeface="+mn-ea"/>
              </a:rPr>
              <a:t>Packet-</a:t>
            </a:r>
            <a:r>
              <a:rPr lang="en-US">
                <a:latin typeface="Times New Roman" panose="02020603050405020304" charset="0"/>
                <a:sym typeface="+mn-ea"/>
              </a:rPr>
              <a:t>In/Out</a:t>
            </a:r>
            <a:r>
              <a:rPr>
                <a:latin typeface="Times New Roman" panose="02020603050405020304" charset="0"/>
                <a:sym typeface="+mn-ea"/>
              </a:rPr>
              <a:t> </a:t>
            </a:r>
            <a:r>
              <a:rPr lang="en-US">
                <a:latin typeface="Times New Roman" panose="02020603050405020304" charset="0"/>
                <a:sym typeface="+mn-ea"/>
              </a:rPr>
              <a:t>packet</a:t>
            </a:r>
            <a:endParaRPr>
              <a:latin typeface="Times New Roman" panose="02020603050405020304" charset="0"/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sym typeface="+mn-ea"/>
              </a:rPr>
              <a:t>Other </a:t>
            </a:r>
            <a:r>
              <a:rPr lang="en-US">
                <a:latin typeface="Times New Roman" panose="02020603050405020304" charset="0"/>
                <a:sym typeface="+mn-ea"/>
              </a:rPr>
              <a:t>packet, e.g. master arbitration</a:t>
            </a:r>
            <a:endParaRPr>
              <a:latin typeface="Times New Roman" panose="02020603050405020304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7032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04745" y="2155825"/>
            <a:ext cx="3647440" cy="341503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syntax = </a:t>
            </a:r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"proto3"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sz="12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import </a:t>
            </a:r>
            <a:r>
              <a:rPr sz="120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"p4/config/v1/p4info.proto"</a:t>
            </a:r>
            <a:r>
              <a:rPr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sz="12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sz="12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package</a:t>
            </a:r>
            <a:r>
              <a:rPr lang="zh-CN" altLang="en-US" sz="12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p4.v1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zh-CN" altLang="en-US" sz="12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service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P4Runtime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12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rpc </a:t>
            </a:r>
            <a:r>
              <a:rPr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StreamChannel</a:t>
            </a:r>
            <a:r>
              <a:rPr sz="120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stream </a:t>
            </a:r>
            <a:r>
              <a:rPr sz="1200">
                <a:latin typeface="Times New Roman" panose="02020603050405020304" charset="0"/>
                <a:cs typeface="Times New Roman" panose="02020603050405020304" charset="0"/>
              </a:rPr>
              <a:t>StreamMessageRequest)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1200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returns </a:t>
            </a:r>
            <a:r>
              <a:rPr sz="120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stream </a:t>
            </a:r>
            <a:r>
              <a:rPr sz="1200">
                <a:latin typeface="Times New Roman" panose="02020603050405020304" charset="0"/>
                <a:cs typeface="Times New Roman" panose="02020603050405020304" charset="0"/>
              </a:rPr>
              <a:t>StreamMessageResponse) {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1200">
                <a:latin typeface="Times New Roman" panose="02020603050405020304" charset="0"/>
                <a:cs typeface="Times New Roman" panose="02020603050405020304" charset="0"/>
              </a:rPr>
              <a:t>   }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StreamMessageRequest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oneof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update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MasterArbitrationUpdate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arbitration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PacketOut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packet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</a:t>
            </a:r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...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}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54090" y="2140585"/>
            <a:ext cx="3430905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PacketOut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payload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PacketMetadata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metadata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StreamMessageResponse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oneof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update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MasterArbitrationUpdate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arbitration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PacketIn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packet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</a:t>
            </a:r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...</a:t>
            </a:r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}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PacketIn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payload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PacketMetadata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metadata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90775" y="2126615"/>
            <a:ext cx="7275195" cy="35667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10" idx="0"/>
            <a:endCxn id="10" idx="2"/>
          </p:cNvCxnSpPr>
          <p:nvPr/>
        </p:nvCxnSpPr>
        <p:spPr>
          <a:xfrm>
            <a:off x="6028690" y="2112645"/>
            <a:ext cx="0" cy="3566795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6905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270" y="-9525"/>
            <a:ext cx="30524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P4Info Example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48055" y="1367155"/>
            <a:ext cx="3918585" cy="516953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000" b="1">
                <a:latin typeface="Times New Roman" panose="02020603050405020304" charset="0"/>
              </a:rPr>
              <a:t>control </a:t>
            </a:r>
            <a:r>
              <a:rPr lang="zh-CN" altLang="en-US" sz="1000">
                <a:latin typeface="Times New Roman" panose="02020603050405020304" charset="0"/>
              </a:rPr>
              <a:t>MyIngress(</a:t>
            </a:r>
            <a:r>
              <a:rPr lang="zh-CN" altLang="en-US" sz="1000" b="1">
                <a:latin typeface="Times New Roman" panose="02020603050405020304" charset="0"/>
              </a:rPr>
              <a:t>inout </a:t>
            </a:r>
            <a:r>
              <a:rPr lang="zh-CN" altLang="en-US" sz="1000">
                <a:latin typeface="Times New Roman" panose="02020603050405020304" charset="0"/>
              </a:rPr>
              <a:t>headers hdr,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                            </a:t>
            </a:r>
            <a:r>
              <a:rPr lang="zh-CN" altLang="en-US" sz="1000" b="1">
                <a:latin typeface="Times New Roman" panose="02020603050405020304" charset="0"/>
              </a:rPr>
              <a:t>inout </a:t>
            </a:r>
            <a:r>
              <a:rPr lang="zh-CN" altLang="en-US" sz="1000">
                <a:latin typeface="Times New Roman" panose="02020603050405020304" charset="0"/>
              </a:rPr>
              <a:t>metadata meta,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                            </a:t>
            </a:r>
            <a:r>
              <a:rPr lang="zh-CN" altLang="en-US" sz="1000" b="1">
                <a:latin typeface="Times New Roman" panose="02020603050405020304" charset="0"/>
              </a:rPr>
              <a:t>inout </a:t>
            </a:r>
            <a:r>
              <a:rPr lang="zh-CN" altLang="en-US" sz="1000">
                <a:latin typeface="Times New Roman" panose="02020603050405020304" charset="0"/>
              </a:rPr>
              <a:t>standard_metadata_t standard_metadata) {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</a:t>
            </a:r>
            <a:r>
              <a:rPr lang="zh-CN" altLang="en-US" sz="1000" b="1">
                <a:latin typeface="Times New Roman" panose="02020603050405020304" charset="0"/>
              </a:rPr>
              <a:t>action </a:t>
            </a:r>
            <a:r>
              <a:rPr lang="zh-CN" altLang="en-US" sz="1000">
                <a:latin typeface="Times New Roman" panose="02020603050405020304" charset="0"/>
              </a:rPr>
              <a:t>drop() {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    mark_to_drop();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}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</a:t>
            </a:r>
            <a:r>
              <a:rPr lang="zh-CN" altLang="en-US" sz="1000" b="1">
                <a:latin typeface="Times New Roman" panose="02020603050405020304" charset="0"/>
              </a:rPr>
              <a:t>action </a:t>
            </a:r>
            <a:r>
              <a:rPr lang="zh-CN" altLang="en-US" sz="1000">
                <a:latin typeface="Times New Roman" panose="02020603050405020304" charset="0"/>
              </a:rPr>
              <a:t>ipv4_forward(macAddr_t dstAddr, egressSpec_t port) {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    standard_metadata.egress_spec = port;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    hdr.ethernet.srcAddr = hdr.ethernet.dstAddr;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    hdr.ethernet.dstAddr = dstAddr;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    hdr.ipv4.ttl = hdr.ipv4.ttl - 1;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}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</a:t>
            </a:r>
            <a:r>
              <a:rPr lang="zh-CN" altLang="en-US" sz="1000" b="1">
                <a:latin typeface="Times New Roman" panose="02020603050405020304" charset="0"/>
              </a:rPr>
              <a:t>table </a:t>
            </a:r>
            <a:r>
              <a:rPr lang="zh-CN" altLang="en-US" sz="1000">
                <a:latin typeface="Times New Roman" panose="02020603050405020304" charset="0"/>
              </a:rPr>
              <a:t>ipv4_lpm {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    </a:t>
            </a:r>
            <a:r>
              <a:rPr lang="zh-CN" altLang="en-US" sz="1000" b="1">
                <a:latin typeface="Times New Roman" panose="02020603050405020304" charset="0"/>
              </a:rPr>
              <a:t>key </a:t>
            </a:r>
            <a:r>
              <a:rPr lang="zh-CN" altLang="en-US" sz="1000">
                <a:latin typeface="Times New Roman" panose="02020603050405020304" charset="0"/>
              </a:rPr>
              <a:t>= {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        hdr.ipv4.dstAddr: lpm;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    }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    </a:t>
            </a:r>
            <a:r>
              <a:rPr lang="zh-CN" altLang="en-US" sz="1000" b="1">
                <a:latin typeface="Times New Roman" panose="02020603050405020304" charset="0"/>
              </a:rPr>
              <a:t>actions </a:t>
            </a:r>
            <a:r>
              <a:rPr lang="zh-CN" altLang="en-US" sz="1000">
                <a:latin typeface="Times New Roman" panose="02020603050405020304" charset="0"/>
              </a:rPr>
              <a:t>= {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        ipv4_forward;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        drop;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        NoAction;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    }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    </a:t>
            </a:r>
            <a:r>
              <a:rPr lang="zh-CN" altLang="en-US" sz="1000" b="1">
                <a:latin typeface="Times New Roman" panose="02020603050405020304" charset="0"/>
              </a:rPr>
              <a:t>size </a:t>
            </a:r>
            <a:r>
              <a:rPr lang="zh-CN" altLang="en-US" sz="1000">
                <a:latin typeface="Times New Roman" panose="02020603050405020304" charset="0"/>
              </a:rPr>
              <a:t>= 1024;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    </a:t>
            </a:r>
            <a:r>
              <a:rPr lang="zh-CN" altLang="en-US" sz="1000" b="1">
                <a:latin typeface="Times New Roman" panose="02020603050405020304" charset="0"/>
              </a:rPr>
              <a:t>default_action</a:t>
            </a:r>
            <a:r>
              <a:rPr lang="zh-CN" altLang="en-US" sz="1000">
                <a:latin typeface="Times New Roman" panose="02020603050405020304" charset="0"/>
              </a:rPr>
              <a:t> = NoAction();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}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</a:t>
            </a:r>
            <a:r>
              <a:rPr lang="zh-CN" altLang="en-US" sz="1000" b="1">
                <a:latin typeface="Times New Roman" panose="02020603050405020304" charset="0"/>
              </a:rPr>
              <a:t>apply </a:t>
            </a:r>
            <a:r>
              <a:rPr lang="zh-CN" altLang="en-US" sz="1000">
                <a:latin typeface="Times New Roman" panose="02020603050405020304" charset="0"/>
              </a:rPr>
              <a:t>{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    if (hdr.ipv4.isValid()) {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        ipv4_lpm.apply();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    }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    }</a:t>
            </a:r>
            <a:endParaRPr lang="zh-CN" altLang="en-US" sz="1000"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latin typeface="Times New Roman" panose="02020603050405020304" charset="0"/>
              </a:rPr>
              <a:t>}</a:t>
            </a:r>
            <a:endParaRPr lang="zh-CN" altLang="en-US" sz="1000">
              <a:latin typeface="Times New Roman" panose="0202060305040502030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355715" y="1438275"/>
            <a:ext cx="4682490" cy="5054600"/>
            <a:chOff x="10317" y="2573"/>
            <a:chExt cx="7374" cy="7960"/>
          </a:xfrm>
        </p:grpSpPr>
        <p:sp>
          <p:nvSpPr>
            <p:cNvPr id="161" name="矩形 160"/>
            <p:cNvSpPr/>
            <p:nvPr/>
          </p:nvSpPr>
          <p:spPr>
            <a:xfrm>
              <a:off x="10317" y="2639"/>
              <a:ext cx="7375" cy="7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317" y="2583"/>
              <a:ext cx="3692" cy="76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l"/>
              <a:r>
                <a:rPr lang="zh-CN" altLang="en-US" sz="1000">
                  <a:latin typeface="Times New Roman" panose="02020603050405020304" charset="0"/>
                </a:rPr>
                <a:t>tables {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preamble {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  id: 33574068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  name: "MyIngress.ipv4_lpm"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  alias: "ipv4_lpm"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}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match_fields {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  id: 1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  name: "hdr.ipv4.dstAddr"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  bitwidth: 32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  match_type: LPM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}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action_refs {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  id: 16799317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}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action_refs {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  id: 16805608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}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action_refs {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  id: 16800567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}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size: 1024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idle_timeout_behavior: NO_TIMEOUT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}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actions {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preamble {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  id: 16800567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  name: "NoAction"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  alias: "NoAction"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  }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</a:rPr>
                <a:t>}</a:t>
              </a:r>
              <a:endParaRPr lang="zh-CN" altLang="en-US" sz="1000">
                <a:latin typeface="Times New Roman" panose="0202060305040502030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4078" y="2579"/>
              <a:ext cx="3462" cy="62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actions {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  preamble {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    id: 16805608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    name: "MyIngress.drop"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    alias: "drop"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  }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}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actions {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  preamble {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    id: 16799317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    name:     "MyIngress.ipv4_forward"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    alias: "ipv4_forward"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  }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  params {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    id: 1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    name: "dstAddr"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    bitwidth: 48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  }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  params {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    id: 2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    name: "port"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    bitwidth: 9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  }</a:t>
              </a:r>
              <a:endParaRPr lang="zh-CN" altLang="en-US" sz="1000">
                <a:latin typeface="Times New Roman" panose="02020603050405020304" charset="0"/>
              </a:endParaRPr>
            </a:p>
            <a:p>
              <a:pPr algn="l"/>
              <a:r>
                <a:rPr lang="zh-CN" altLang="en-US" sz="1000">
                  <a:latin typeface="Times New Roman" panose="02020603050405020304" charset="0"/>
                  <a:sym typeface="+mn-ea"/>
                </a:rPr>
                <a:t>}</a:t>
              </a:r>
              <a:endParaRPr lang="zh-CN" altLang="en-US" sz="1000">
                <a:latin typeface="Times New Roman" panose="02020603050405020304" charset="0"/>
              </a:endParaRPr>
            </a:p>
            <a:p>
              <a:endParaRPr lang="zh-CN" altLang="en-US" sz="1000">
                <a:latin typeface="Times New Roman" panose="02020603050405020304" charset="0"/>
              </a:endParaRPr>
            </a:p>
          </p:txBody>
        </p:sp>
        <p:cxnSp>
          <p:nvCxnSpPr>
            <p:cNvPr id="162" name="直接连接符 161"/>
            <p:cNvCxnSpPr/>
            <p:nvPr/>
          </p:nvCxnSpPr>
          <p:spPr>
            <a:xfrm>
              <a:off x="14061" y="2573"/>
              <a:ext cx="0" cy="789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矩形 162"/>
          <p:cNvSpPr/>
          <p:nvPr/>
        </p:nvSpPr>
        <p:spPr>
          <a:xfrm>
            <a:off x="1092835" y="3489325"/>
            <a:ext cx="1863725" cy="194691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5113020" y="3578225"/>
            <a:ext cx="9544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Compile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72" name="直接箭头连接符 171"/>
          <p:cNvCxnSpPr/>
          <p:nvPr/>
        </p:nvCxnSpPr>
        <p:spPr>
          <a:xfrm>
            <a:off x="5031105" y="3986530"/>
            <a:ext cx="11520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8470" y="589915"/>
            <a:ext cx="800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P4Info file is generated by the front-end compiler, target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-independent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P4Info file needs to be parsed into the corresponding P4Info object at runtime</a:t>
            </a:r>
            <a:endParaRPr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6" name="灯片编号占位符 1"/>
          <p:cNvSpPr>
            <a:spLocks noGrp="1"/>
          </p:cNvSpPr>
          <p:nvPr/>
        </p:nvSpPr>
        <p:spPr>
          <a:xfrm>
            <a:off x="8610600" y="63703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1186815" y="2655570"/>
            <a:ext cx="5162400" cy="875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67130" y="5050790"/>
            <a:ext cx="5162550" cy="6972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270" y="-9525"/>
            <a:ext cx="5364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OpenDaylight-P4Plugin Project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7032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54835" y="5226050"/>
            <a:ext cx="1828165" cy="38671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</a:rPr>
              <a:t>P4Runtime Client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4910" y="4075430"/>
            <a:ext cx="5162550" cy="909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30350" y="2898775"/>
            <a:ext cx="1440000" cy="45021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Simple Router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7241540" y="4284980"/>
            <a:ext cx="1737995" cy="1421765"/>
          </a:xfrm>
          <a:prstGeom prst="can">
            <a:avLst>
              <a:gd name="adj" fmla="val 31714"/>
            </a:avLst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8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TSDR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1768475" y="4460240"/>
            <a:ext cx="596265" cy="2927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Table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7" name="左右箭头 66"/>
          <p:cNvSpPr/>
          <p:nvPr/>
        </p:nvSpPr>
        <p:spPr>
          <a:xfrm>
            <a:off x="3189605" y="3647440"/>
            <a:ext cx="1472565" cy="302260"/>
          </a:xfrm>
          <a:prstGeom prst="leftRightArrow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</a:rPr>
              <a:t>RPC/Notification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186815" y="3623945"/>
            <a:ext cx="5162400" cy="349885"/>
          </a:xfrm>
          <a:prstGeom prst="rect">
            <a:avLst/>
          </a:prstGeom>
          <a:noFill/>
          <a:ln w="12700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38575" y="5212080"/>
            <a:ext cx="1824990" cy="38671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</a:rPr>
              <a:t>gNMI Client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87875" y="2898775"/>
            <a:ext cx="1440000" cy="450215"/>
          </a:xfrm>
          <a:prstGeom prst="rect">
            <a:avLst/>
          </a:prstGeom>
          <a:solidFill>
            <a:srgbClr val="FFE6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Loopback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57525" y="2898775"/>
            <a:ext cx="1440000" cy="450215"/>
          </a:xfrm>
          <a:prstGeom prst="rect">
            <a:avLst/>
          </a:prstGeom>
          <a:solidFill>
            <a:srgbClr val="DBC3E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Packet Replication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78263" y="4276090"/>
            <a:ext cx="639445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800">
                <a:latin typeface="Times New Roman" panose="02020603050405020304" charset="0"/>
                <a:sym typeface="+mn-ea"/>
              </a:rPr>
              <a:t>P4Runtime</a:t>
            </a:r>
            <a:endParaRPr lang="en-US" altLang="zh-CN" sz="800">
              <a:latin typeface="Times New Roman" panose="02020603050405020304" charset="0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11520" y="5050790"/>
            <a:ext cx="53594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000">
                <a:latin typeface="Times New Roman" panose="02020603050405020304" charset="0"/>
                <a:sym typeface="+mn-ea"/>
              </a:rPr>
              <a:t>Device</a:t>
            </a:r>
            <a:endParaRPr lang="en-US" altLang="zh-CN" sz="1000">
              <a:latin typeface="Times New Roman" panose="02020603050405020304" charset="0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51780" y="4061460"/>
            <a:ext cx="104140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000">
                <a:latin typeface="Times New Roman" panose="02020603050405020304" charset="0"/>
                <a:sym typeface="+mn-ea"/>
              </a:rPr>
              <a:t>Service Provider</a:t>
            </a:r>
            <a:endParaRPr lang="en-US" altLang="zh-CN" sz="1000">
              <a:latin typeface="Times New Roman" panose="02020603050405020304" charset="0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615180" y="4319905"/>
            <a:ext cx="1247775" cy="51308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49730" y="4319905"/>
            <a:ext cx="2837180" cy="51308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>
            <a:spLocks noChangeAspect="1"/>
          </p:cNvSpPr>
          <p:nvPr/>
        </p:nvSpPr>
        <p:spPr>
          <a:xfrm>
            <a:off x="2391410" y="4457065"/>
            <a:ext cx="596265" cy="2927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Packet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9" name="矩形 48"/>
          <p:cNvSpPr>
            <a:spLocks noChangeAspect="1"/>
          </p:cNvSpPr>
          <p:nvPr/>
        </p:nvSpPr>
        <p:spPr>
          <a:xfrm>
            <a:off x="3011170" y="4457700"/>
            <a:ext cx="689610" cy="2927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Pipeline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6" name="矩形 55"/>
          <p:cNvSpPr>
            <a:spLocks noChangeAspect="1"/>
          </p:cNvSpPr>
          <p:nvPr/>
        </p:nvSpPr>
        <p:spPr>
          <a:xfrm>
            <a:off x="3725545" y="4457065"/>
            <a:ext cx="596265" cy="2927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...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8" name="矩形 57"/>
          <p:cNvSpPr>
            <a:spLocks noChangeAspect="1"/>
          </p:cNvSpPr>
          <p:nvPr/>
        </p:nvSpPr>
        <p:spPr>
          <a:xfrm>
            <a:off x="4834890" y="4451350"/>
            <a:ext cx="836930" cy="2927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Telemetry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87353" y="4274185"/>
            <a:ext cx="431165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800">
                <a:latin typeface="Times New Roman" panose="02020603050405020304" charset="0"/>
                <a:sym typeface="+mn-ea"/>
              </a:rPr>
              <a:t>gNMI</a:t>
            </a:r>
            <a:endParaRPr lang="en-US" altLang="zh-CN" sz="800">
              <a:latin typeface="Times New Roman" panose="02020603050405020304" charset="0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602605" y="2655570"/>
            <a:ext cx="78359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Application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03605" y="2322830"/>
            <a:ext cx="5775325" cy="369824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0" name="图片 2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2840" y="1750060"/>
            <a:ext cx="2060917" cy="540000"/>
          </a:xfrm>
          <a:prstGeom prst="rect">
            <a:avLst/>
          </a:prstGeom>
        </p:spPr>
      </p:pic>
      <p:sp>
        <p:nvSpPr>
          <p:cNvPr id="77" name="矩形 76"/>
          <p:cNvSpPr/>
          <p:nvPr/>
        </p:nvSpPr>
        <p:spPr>
          <a:xfrm>
            <a:off x="7240905" y="2655570"/>
            <a:ext cx="1738630" cy="875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9" name="肘形连接符 78"/>
          <p:cNvCxnSpPr>
            <a:stCxn id="68" idx="3"/>
            <a:endCxn id="77" idx="1"/>
          </p:cNvCxnSpPr>
          <p:nvPr/>
        </p:nvCxnSpPr>
        <p:spPr>
          <a:xfrm flipV="1">
            <a:off x="6360160" y="3093720"/>
            <a:ext cx="891540" cy="705485"/>
          </a:xfrm>
          <a:prstGeom prst="bentConnector3">
            <a:avLst>
              <a:gd name="adj1" fmla="val 50000"/>
            </a:avLst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28" idx="2"/>
            <a:endCxn id="15" idx="4"/>
          </p:cNvCxnSpPr>
          <p:nvPr/>
        </p:nvCxnSpPr>
        <p:spPr>
          <a:xfrm rot="5400000">
            <a:off x="8919845" y="3189605"/>
            <a:ext cx="1866265" cy="1746885"/>
          </a:xfrm>
          <a:prstGeom prst="bentConnector2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5861685" y="2327275"/>
            <a:ext cx="8801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>
                <a:effectLst/>
                <a:latin typeface="Times New Roman" panose="02020603050405020304" charset="0"/>
                <a:sym typeface="+mn-ea"/>
              </a:rPr>
              <a:t>P4Plugin </a:t>
            </a:r>
            <a:endParaRPr lang="en-US" altLang="zh-CN" sz="1400">
              <a:effectLst/>
              <a:latin typeface="Times New Roman" panose="02020603050405020304" charset="0"/>
              <a:sym typeface="+mn-ea"/>
            </a:endParaRPr>
          </a:p>
        </p:txBody>
      </p:sp>
      <p:cxnSp>
        <p:nvCxnSpPr>
          <p:cNvPr id="82" name="肘形连接符 81"/>
          <p:cNvCxnSpPr>
            <a:stCxn id="36" idx="3"/>
            <a:endCxn id="15" idx="2"/>
          </p:cNvCxnSpPr>
          <p:nvPr/>
        </p:nvCxnSpPr>
        <p:spPr>
          <a:xfrm>
            <a:off x="5873750" y="4576445"/>
            <a:ext cx="1378585" cy="419735"/>
          </a:xfrm>
          <a:prstGeom prst="bentConnector3">
            <a:avLst>
              <a:gd name="adj1" fmla="val 6642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9812020" y="1732915"/>
            <a:ext cx="1814830" cy="1396786"/>
            <a:chOff x="15052" y="3353"/>
            <a:chExt cx="2858" cy="2200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74" y="4881"/>
              <a:ext cx="2835" cy="672"/>
            </a:xfrm>
            <a:prstGeom prst="rect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52" y="3353"/>
              <a:ext cx="2858" cy="151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4" name="文本框 83"/>
          <p:cNvSpPr txBox="1"/>
          <p:nvPr/>
        </p:nvSpPr>
        <p:spPr>
          <a:xfrm>
            <a:off x="7553325" y="2942590"/>
            <a:ext cx="124142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Application'(s)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7550" y="1722120"/>
            <a:ext cx="8854440" cy="4556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58470" y="589915"/>
            <a:ext cx="61988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Bi-directional stream rpc convert to Yang rpc &amp; notification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An application corresponds to a P4 program plus a p4info file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sym typeface="+mn-ea"/>
              </a:rPr>
              <a:t>Telemetry data write into TSDR(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Time Series Data Repository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-2540" y="1905"/>
            <a:ext cx="7976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Opendaylight &amp; P4 Demo-Simple Router(1)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8470" y="589915"/>
            <a:ext cx="5112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Simple router based on bmv2 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simple_switch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target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H1 can ping H2 successfully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092700" y="4496435"/>
            <a:ext cx="1830705" cy="690245"/>
          </a:xfrm>
          <a:prstGeom prst="roundRect">
            <a:avLst/>
          </a:prstGeom>
          <a:solidFill>
            <a:schemeClr val="bg2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59545" y="4048760"/>
            <a:ext cx="581660" cy="240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Mininet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00495" y="4460875"/>
            <a:ext cx="41211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bmv2</a:t>
            </a:r>
            <a:endParaRPr lang="en-US" altLang="zh-CN" sz="1000">
              <a:latin typeface="Times New Roman" panose="02020603050405020304" charset="0"/>
            </a:endParaRPr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 rot="0">
            <a:off x="3110865" y="4594225"/>
            <a:ext cx="893455" cy="540000"/>
            <a:chOff x="7715" y="4595"/>
            <a:chExt cx="3295" cy="19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10200" y="4595"/>
              <a:ext cx="810" cy="1990"/>
            </a:xfrm>
            <a:custGeom>
              <a:avLst/>
              <a:gdLst>
                <a:gd name="T0" fmla="*/ 41 w 46"/>
                <a:gd name="T1" fmla="*/ 0 h 113"/>
                <a:gd name="T2" fmla="*/ 5 w 46"/>
                <a:gd name="T3" fmla="*/ 0 h 113"/>
                <a:gd name="T4" fmla="*/ 0 w 46"/>
                <a:gd name="T5" fmla="*/ 6 h 113"/>
                <a:gd name="T6" fmla="*/ 0 w 46"/>
                <a:gd name="T7" fmla="*/ 108 h 113"/>
                <a:gd name="T8" fmla="*/ 5 w 46"/>
                <a:gd name="T9" fmla="*/ 113 h 113"/>
                <a:gd name="T10" fmla="*/ 41 w 46"/>
                <a:gd name="T11" fmla="*/ 113 h 113"/>
                <a:gd name="T12" fmla="*/ 46 w 46"/>
                <a:gd name="T13" fmla="*/ 108 h 113"/>
                <a:gd name="T14" fmla="*/ 46 w 46"/>
                <a:gd name="T15" fmla="*/ 6 h 113"/>
                <a:gd name="T16" fmla="*/ 41 w 46"/>
                <a:gd name="T17" fmla="*/ 0 h 113"/>
                <a:gd name="T18" fmla="*/ 31 w 46"/>
                <a:gd name="T19" fmla="*/ 91 h 113"/>
                <a:gd name="T20" fmla="*/ 28 w 46"/>
                <a:gd name="T21" fmla="*/ 94 h 113"/>
                <a:gd name="T22" fmla="*/ 19 w 46"/>
                <a:gd name="T23" fmla="*/ 94 h 113"/>
                <a:gd name="T24" fmla="*/ 15 w 46"/>
                <a:gd name="T25" fmla="*/ 91 h 113"/>
                <a:gd name="T26" fmla="*/ 15 w 46"/>
                <a:gd name="T27" fmla="*/ 82 h 113"/>
                <a:gd name="T28" fmla="*/ 19 w 46"/>
                <a:gd name="T29" fmla="*/ 79 h 113"/>
                <a:gd name="T30" fmla="*/ 28 w 46"/>
                <a:gd name="T31" fmla="*/ 79 h 113"/>
                <a:gd name="T32" fmla="*/ 31 w 46"/>
                <a:gd name="T33" fmla="*/ 82 h 113"/>
                <a:gd name="T34" fmla="*/ 31 w 46"/>
                <a:gd name="T35" fmla="*/ 91 h 113"/>
                <a:gd name="T36" fmla="*/ 38 w 46"/>
                <a:gd name="T37" fmla="*/ 40 h 113"/>
                <a:gd name="T38" fmla="*/ 37 w 46"/>
                <a:gd name="T39" fmla="*/ 41 h 113"/>
                <a:gd name="T40" fmla="*/ 10 w 46"/>
                <a:gd name="T41" fmla="*/ 41 h 113"/>
                <a:gd name="T42" fmla="*/ 8 w 46"/>
                <a:gd name="T43" fmla="*/ 40 h 113"/>
                <a:gd name="T44" fmla="*/ 8 w 46"/>
                <a:gd name="T45" fmla="*/ 38 h 113"/>
                <a:gd name="T46" fmla="*/ 10 w 46"/>
                <a:gd name="T47" fmla="*/ 36 h 113"/>
                <a:gd name="T48" fmla="*/ 37 w 46"/>
                <a:gd name="T49" fmla="*/ 36 h 113"/>
                <a:gd name="T50" fmla="*/ 38 w 46"/>
                <a:gd name="T51" fmla="*/ 38 h 113"/>
                <a:gd name="T52" fmla="*/ 38 w 46"/>
                <a:gd name="T53" fmla="*/ 40 h 113"/>
                <a:gd name="T54" fmla="*/ 43 w 46"/>
                <a:gd name="T55" fmla="*/ 32 h 113"/>
                <a:gd name="T56" fmla="*/ 41 w 46"/>
                <a:gd name="T57" fmla="*/ 34 h 113"/>
                <a:gd name="T58" fmla="*/ 5 w 46"/>
                <a:gd name="T59" fmla="*/ 34 h 113"/>
                <a:gd name="T60" fmla="*/ 4 w 46"/>
                <a:gd name="T61" fmla="*/ 32 h 113"/>
                <a:gd name="T62" fmla="*/ 4 w 46"/>
                <a:gd name="T63" fmla="*/ 21 h 113"/>
                <a:gd name="T64" fmla="*/ 5 w 46"/>
                <a:gd name="T65" fmla="*/ 20 h 113"/>
                <a:gd name="T66" fmla="*/ 41 w 46"/>
                <a:gd name="T67" fmla="*/ 20 h 113"/>
                <a:gd name="T68" fmla="*/ 43 w 46"/>
                <a:gd name="T69" fmla="*/ 21 h 113"/>
                <a:gd name="T70" fmla="*/ 43 w 46"/>
                <a:gd name="T71" fmla="*/ 32 h 113"/>
                <a:gd name="T72" fmla="*/ 43 w 46"/>
                <a:gd name="T73" fmla="*/ 17 h 113"/>
                <a:gd name="T74" fmla="*/ 41 w 46"/>
                <a:gd name="T75" fmla="*/ 18 h 113"/>
                <a:gd name="T76" fmla="*/ 5 w 46"/>
                <a:gd name="T77" fmla="*/ 18 h 113"/>
                <a:gd name="T78" fmla="*/ 4 w 46"/>
                <a:gd name="T79" fmla="*/ 17 h 113"/>
                <a:gd name="T80" fmla="*/ 4 w 46"/>
                <a:gd name="T81" fmla="*/ 6 h 113"/>
                <a:gd name="T82" fmla="*/ 5 w 46"/>
                <a:gd name="T83" fmla="*/ 5 h 113"/>
                <a:gd name="T84" fmla="*/ 41 w 46"/>
                <a:gd name="T85" fmla="*/ 5 h 113"/>
                <a:gd name="T86" fmla="*/ 43 w 46"/>
                <a:gd name="T87" fmla="*/ 6 h 113"/>
                <a:gd name="T88" fmla="*/ 43 w 46"/>
                <a:gd name="T89" fmla="*/ 1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" h="113">
                  <a:moveTo>
                    <a:pt x="4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1"/>
                    <a:pt x="2" y="113"/>
                    <a:pt x="5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4" y="113"/>
                    <a:pt x="46" y="111"/>
                    <a:pt x="46" y="108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3"/>
                    <a:pt x="44" y="0"/>
                    <a:pt x="41" y="0"/>
                  </a:cubicBezTo>
                  <a:close/>
                  <a:moveTo>
                    <a:pt x="31" y="91"/>
                  </a:moveTo>
                  <a:cubicBezTo>
                    <a:pt x="31" y="93"/>
                    <a:pt x="29" y="94"/>
                    <a:pt x="28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7" y="94"/>
                    <a:pt x="15" y="93"/>
                    <a:pt x="15" y="91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0"/>
                    <a:pt x="17" y="79"/>
                    <a:pt x="19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9" y="79"/>
                    <a:pt x="31" y="80"/>
                    <a:pt x="31" y="82"/>
                  </a:cubicBezTo>
                  <a:lnTo>
                    <a:pt x="31" y="91"/>
                  </a:lnTo>
                  <a:close/>
                  <a:moveTo>
                    <a:pt x="38" y="40"/>
                  </a:moveTo>
                  <a:cubicBezTo>
                    <a:pt x="38" y="41"/>
                    <a:pt x="38" y="41"/>
                    <a:pt x="37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8" y="41"/>
                    <a:pt x="8" y="40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9" y="36"/>
                    <a:pt x="10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7"/>
                    <a:pt x="38" y="38"/>
                  </a:cubicBezTo>
                  <a:lnTo>
                    <a:pt x="38" y="40"/>
                  </a:lnTo>
                  <a:close/>
                  <a:moveTo>
                    <a:pt x="43" y="32"/>
                  </a:moveTo>
                  <a:cubicBezTo>
                    <a:pt x="43" y="33"/>
                    <a:pt x="42" y="34"/>
                    <a:pt x="41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3"/>
                    <a:pt x="4" y="3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0"/>
                    <a:pt x="5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3" y="21"/>
                    <a:pt x="43" y="21"/>
                  </a:cubicBezTo>
                  <a:lnTo>
                    <a:pt x="43" y="32"/>
                  </a:lnTo>
                  <a:close/>
                  <a:moveTo>
                    <a:pt x="43" y="17"/>
                  </a:moveTo>
                  <a:cubicBezTo>
                    <a:pt x="43" y="17"/>
                    <a:pt x="42" y="18"/>
                    <a:pt x="4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7"/>
                    <a:pt x="4" y="1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2" y="5"/>
                    <a:pt x="43" y="5"/>
                    <a:pt x="43" y="6"/>
                  </a:cubicBezTo>
                  <a:lnTo>
                    <a:pt x="43" y="17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10800" y="4860"/>
              <a:ext cx="87" cy="17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1 h 1"/>
                <a:gd name="T6" fmla="*/ 4 w 5"/>
                <a:gd name="T7" fmla="*/ 1 h 1"/>
                <a:gd name="T8" fmla="*/ 5 w 5"/>
                <a:gd name="T9" fmla="*/ 0 h 1"/>
                <a:gd name="T10" fmla="*/ 4 w 5"/>
                <a:gd name="T11" fmla="*/ 0 h 1"/>
                <a:gd name="T12" fmla="*/ 0 w 5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10430" y="5265"/>
              <a:ext cx="52" cy="17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10605" y="5265"/>
              <a:ext cx="52" cy="17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10500" y="5265"/>
              <a:ext cx="17" cy="17"/>
            </a:xfrm>
            <a:prstGeom prst="ellipse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10553" y="5265"/>
              <a:ext cx="17" cy="17"/>
            </a:xfrm>
            <a:prstGeom prst="ellipse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10783" y="5248"/>
              <a:ext cx="52" cy="52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" name="Freeform 13"/>
            <p:cNvSpPr>
              <a:spLocks noEditPoints="1"/>
            </p:cNvSpPr>
            <p:nvPr/>
          </p:nvSpPr>
          <p:spPr bwMode="auto">
            <a:xfrm>
              <a:off x="10500" y="6005"/>
              <a:ext cx="230" cy="227"/>
            </a:xfrm>
            <a:custGeom>
              <a:avLst/>
              <a:gdLst>
                <a:gd name="T0" fmla="*/ 11 w 13"/>
                <a:gd name="T1" fmla="*/ 0 h 13"/>
                <a:gd name="T2" fmla="*/ 2 w 13"/>
                <a:gd name="T3" fmla="*/ 0 h 13"/>
                <a:gd name="T4" fmla="*/ 0 w 13"/>
                <a:gd name="T5" fmla="*/ 2 h 13"/>
                <a:gd name="T6" fmla="*/ 0 w 13"/>
                <a:gd name="T7" fmla="*/ 11 h 13"/>
                <a:gd name="T8" fmla="*/ 2 w 13"/>
                <a:gd name="T9" fmla="*/ 13 h 13"/>
                <a:gd name="T10" fmla="*/ 11 w 13"/>
                <a:gd name="T11" fmla="*/ 13 h 13"/>
                <a:gd name="T12" fmla="*/ 13 w 13"/>
                <a:gd name="T13" fmla="*/ 11 h 13"/>
                <a:gd name="T14" fmla="*/ 13 w 13"/>
                <a:gd name="T15" fmla="*/ 2 h 13"/>
                <a:gd name="T16" fmla="*/ 11 w 13"/>
                <a:gd name="T17" fmla="*/ 0 h 13"/>
                <a:gd name="T18" fmla="*/ 6 w 13"/>
                <a:gd name="T19" fmla="*/ 5 h 13"/>
                <a:gd name="T20" fmla="*/ 6 w 13"/>
                <a:gd name="T21" fmla="*/ 4 h 13"/>
                <a:gd name="T22" fmla="*/ 6 w 13"/>
                <a:gd name="T23" fmla="*/ 5 h 13"/>
                <a:gd name="T24" fmla="*/ 6 w 13"/>
                <a:gd name="T25" fmla="*/ 7 h 13"/>
                <a:gd name="T26" fmla="*/ 6 w 13"/>
                <a:gd name="T27" fmla="*/ 7 h 13"/>
                <a:gd name="T28" fmla="*/ 6 w 13"/>
                <a:gd name="T29" fmla="*/ 7 h 13"/>
                <a:gd name="T30" fmla="*/ 6 w 13"/>
                <a:gd name="T31" fmla="*/ 5 h 13"/>
                <a:gd name="T32" fmla="*/ 8 w 13"/>
                <a:gd name="T33" fmla="*/ 9 h 13"/>
                <a:gd name="T34" fmla="*/ 6 w 13"/>
                <a:gd name="T35" fmla="*/ 10 h 13"/>
                <a:gd name="T36" fmla="*/ 5 w 13"/>
                <a:gd name="T37" fmla="*/ 9 h 13"/>
                <a:gd name="T38" fmla="*/ 5 w 13"/>
                <a:gd name="T39" fmla="*/ 6 h 13"/>
                <a:gd name="T40" fmla="*/ 5 w 13"/>
                <a:gd name="T41" fmla="*/ 6 h 13"/>
                <a:gd name="T42" fmla="*/ 5 w 13"/>
                <a:gd name="T43" fmla="*/ 7 h 13"/>
                <a:gd name="T44" fmla="*/ 5 w 13"/>
                <a:gd name="T45" fmla="*/ 9 h 13"/>
                <a:gd name="T46" fmla="*/ 7 w 13"/>
                <a:gd name="T47" fmla="*/ 9 h 13"/>
                <a:gd name="T48" fmla="*/ 8 w 13"/>
                <a:gd name="T49" fmla="*/ 8 h 13"/>
                <a:gd name="T50" fmla="*/ 7 w 13"/>
                <a:gd name="T51" fmla="*/ 7 h 13"/>
                <a:gd name="T52" fmla="*/ 7 w 13"/>
                <a:gd name="T53" fmla="*/ 6 h 13"/>
                <a:gd name="T54" fmla="*/ 8 w 13"/>
                <a:gd name="T55" fmla="*/ 6 h 13"/>
                <a:gd name="T56" fmla="*/ 8 w 13"/>
                <a:gd name="T57" fmla="*/ 8 h 13"/>
                <a:gd name="T58" fmla="*/ 8 w 13"/>
                <a:gd name="T5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" h="13">
                  <a:moveTo>
                    <a:pt x="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3" y="12"/>
                    <a:pt x="13" y="1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  <a:moveTo>
                    <a:pt x="6" y="5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lnTo>
                    <a:pt x="6" y="5"/>
                  </a:lnTo>
                  <a:close/>
                  <a:moveTo>
                    <a:pt x="8" y="9"/>
                  </a:moveTo>
                  <a:cubicBezTo>
                    <a:pt x="7" y="10"/>
                    <a:pt x="7" y="10"/>
                    <a:pt x="6" y="10"/>
                  </a:cubicBezTo>
                  <a:cubicBezTo>
                    <a:pt x="6" y="10"/>
                    <a:pt x="5" y="10"/>
                    <a:pt x="5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7715" y="4595"/>
              <a:ext cx="2397" cy="1990"/>
            </a:xfrm>
            <a:custGeom>
              <a:avLst/>
              <a:gdLst>
                <a:gd name="T0" fmla="*/ 56 w 136"/>
                <a:gd name="T1" fmla="*/ 110 h 113"/>
                <a:gd name="T2" fmla="*/ 43 w 136"/>
                <a:gd name="T3" fmla="*/ 110 h 113"/>
                <a:gd name="T4" fmla="*/ 41 w 136"/>
                <a:gd name="T5" fmla="*/ 111 h 113"/>
                <a:gd name="T6" fmla="*/ 43 w 136"/>
                <a:gd name="T7" fmla="*/ 113 h 113"/>
                <a:gd name="T8" fmla="*/ 94 w 136"/>
                <a:gd name="T9" fmla="*/ 113 h 113"/>
                <a:gd name="T10" fmla="*/ 96 w 136"/>
                <a:gd name="T11" fmla="*/ 111 h 113"/>
                <a:gd name="T12" fmla="*/ 94 w 136"/>
                <a:gd name="T13" fmla="*/ 110 h 113"/>
                <a:gd name="T14" fmla="*/ 80 w 136"/>
                <a:gd name="T15" fmla="*/ 110 h 113"/>
                <a:gd name="T16" fmla="*/ 80 w 136"/>
                <a:gd name="T17" fmla="*/ 97 h 113"/>
                <a:gd name="T18" fmla="*/ 133 w 136"/>
                <a:gd name="T19" fmla="*/ 97 h 113"/>
                <a:gd name="T20" fmla="*/ 136 w 136"/>
                <a:gd name="T21" fmla="*/ 94 h 113"/>
                <a:gd name="T22" fmla="*/ 136 w 136"/>
                <a:gd name="T23" fmla="*/ 4 h 113"/>
                <a:gd name="T24" fmla="*/ 133 w 136"/>
                <a:gd name="T25" fmla="*/ 0 h 113"/>
                <a:gd name="T26" fmla="*/ 4 w 136"/>
                <a:gd name="T27" fmla="*/ 0 h 113"/>
                <a:gd name="T28" fmla="*/ 0 w 136"/>
                <a:gd name="T29" fmla="*/ 4 h 113"/>
                <a:gd name="T30" fmla="*/ 0 w 136"/>
                <a:gd name="T31" fmla="*/ 94 h 113"/>
                <a:gd name="T32" fmla="*/ 4 w 136"/>
                <a:gd name="T33" fmla="*/ 97 h 113"/>
                <a:gd name="T34" fmla="*/ 56 w 136"/>
                <a:gd name="T35" fmla="*/ 97 h 113"/>
                <a:gd name="T36" fmla="*/ 56 w 136"/>
                <a:gd name="T37" fmla="*/ 110 h 113"/>
                <a:gd name="T38" fmla="*/ 60 w 136"/>
                <a:gd name="T39" fmla="*/ 91 h 113"/>
                <a:gd name="T40" fmla="*/ 59 w 136"/>
                <a:gd name="T41" fmla="*/ 89 h 113"/>
                <a:gd name="T42" fmla="*/ 60 w 136"/>
                <a:gd name="T43" fmla="*/ 88 h 113"/>
                <a:gd name="T44" fmla="*/ 62 w 136"/>
                <a:gd name="T45" fmla="*/ 89 h 113"/>
                <a:gd name="T46" fmla="*/ 60 w 136"/>
                <a:gd name="T47" fmla="*/ 91 h 113"/>
                <a:gd name="T48" fmla="*/ 68 w 136"/>
                <a:gd name="T49" fmla="*/ 91 h 113"/>
                <a:gd name="T50" fmla="*/ 67 w 136"/>
                <a:gd name="T51" fmla="*/ 89 h 113"/>
                <a:gd name="T52" fmla="*/ 68 w 136"/>
                <a:gd name="T53" fmla="*/ 88 h 113"/>
                <a:gd name="T54" fmla="*/ 70 w 136"/>
                <a:gd name="T55" fmla="*/ 89 h 113"/>
                <a:gd name="T56" fmla="*/ 68 w 136"/>
                <a:gd name="T57" fmla="*/ 91 h 113"/>
                <a:gd name="T58" fmla="*/ 77 w 136"/>
                <a:gd name="T59" fmla="*/ 91 h 113"/>
                <a:gd name="T60" fmla="*/ 75 w 136"/>
                <a:gd name="T61" fmla="*/ 89 h 113"/>
                <a:gd name="T62" fmla="*/ 77 w 136"/>
                <a:gd name="T63" fmla="*/ 88 h 113"/>
                <a:gd name="T64" fmla="*/ 78 w 136"/>
                <a:gd name="T65" fmla="*/ 89 h 113"/>
                <a:gd name="T66" fmla="*/ 77 w 136"/>
                <a:gd name="T67" fmla="*/ 91 h 113"/>
                <a:gd name="T68" fmla="*/ 120 w 136"/>
                <a:gd name="T69" fmla="*/ 90 h 113"/>
                <a:gd name="T70" fmla="*/ 119 w 136"/>
                <a:gd name="T71" fmla="*/ 90 h 113"/>
                <a:gd name="T72" fmla="*/ 114 w 136"/>
                <a:gd name="T73" fmla="*/ 90 h 113"/>
                <a:gd name="T74" fmla="*/ 114 w 136"/>
                <a:gd name="T75" fmla="*/ 90 h 113"/>
                <a:gd name="T76" fmla="*/ 114 w 136"/>
                <a:gd name="T77" fmla="*/ 89 h 113"/>
                <a:gd name="T78" fmla="*/ 114 w 136"/>
                <a:gd name="T79" fmla="*/ 89 h 113"/>
                <a:gd name="T80" fmla="*/ 119 w 136"/>
                <a:gd name="T81" fmla="*/ 89 h 113"/>
                <a:gd name="T82" fmla="*/ 120 w 136"/>
                <a:gd name="T83" fmla="*/ 89 h 113"/>
                <a:gd name="T84" fmla="*/ 120 w 136"/>
                <a:gd name="T85" fmla="*/ 90 h 113"/>
                <a:gd name="T86" fmla="*/ 5 w 136"/>
                <a:gd name="T87" fmla="*/ 81 h 113"/>
                <a:gd name="T88" fmla="*/ 5 w 136"/>
                <a:gd name="T89" fmla="*/ 5 h 113"/>
                <a:gd name="T90" fmla="*/ 132 w 136"/>
                <a:gd name="T91" fmla="*/ 5 h 113"/>
                <a:gd name="T92" fmla="*/ 132 w 136"/>
                <a:gd name="T93" fmla="*/ 81 h 113"/>
                <a:gd name="T94" fmla="*/ 5 w 136"/>
                <a:gd name="T95" fmla="*/ 8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6" h="113">
                  <a:moveTo>
                    <a:pt x="56" y="110"/>
                  </a:move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10"/>
                    <a:pt x="41" y="111"/>
                  </a:cubicBezTo>
                  <a:cubicBezTo>
                    <a:pt x="41" y="112"/>
                    <a:pt x="42" y="113"/>
                    <a:pt x="43" y="113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5" y="113"/>
                    <a:pt x="96" y="112"/>
                    <a:pt x="96" y="111"/>
                  </a:cubicBezTo>
                  <a:cubicBezTo>
                    <a:pt x="96" y="110"/>
                    <a:pt x="95" y="110"/>
                    <a:pt x="94" y="110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5" y="97"/>
                    <a:pt x="136" y="95"/>
                    <a:pt x="136" y="9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2"/>
                    <a:pt x="135" y="0"/>
                    <a:pt x="13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2" y="97"/>
                    <a:pt x="4" y="97"/>
                  </a:cubicBezTo>
                  <a:cubicBezTo>
                    <a:pt x="56" y="97"/>
                    <a:pt x="56" y="97"/>
                    <a:pt x="56" y="97"/>
                  </a:cubicBezTo>
                  <a:lnTo>
                    <a:pt x="56" y="110"/>
                  </a:lnTo>
                  <a:close/>
                  <a:moveTo>
                    <a:pt x="60" y="91"/>
                  </a:moveTo>
                  <a:cubicBezTo>
                    <a:pt x="60" y="91"/>
                    <a:pt x="59" y="90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2" y="89"/>
                    <a:pt x="62" y="89"/>
                  </a:cubicBezTo>
                  <a:cubicBezTo>
                    <a:pt x="62" y="90"/>
                    <a:pt x="61" y="91"/>
                    <a:pt x="60" y="91"/>
                  </a:cubicBezTo>
                  <a:close/>
                  <a:moveTo>
                    <a:pt x="68" y="91"/>
                  </a:moveTo>
                  <a:cubicBezTo>
                    <a:pt x="68" y="91"/>
                    <a:pt x="67" y="90"/>
                    <a:pt x="67" y="89"/>
                  </a:cubicBezTo>
                  <a:cubicBezTo>
                    <a:pt x="67" y="89"/>
                    <a:pt x="68" y="88"/>
                    <a:pt x="68" y="88"/>
                  </a:cubicBezTo>
                  <a:cubicBezTo>
                    <a:pt x="69" y="88"/>
                    <a:pt x="70" y="89"/>
                    <a:pt x="70" y="89"/>
                  </a:cubicBezTo>
                  <a:cubicBezTo>
                    <a:pt x="70" y="90"/>
                    <a:pt x="69" y="91"/>
                    <a:pt x="68" y="91"/>
                  </a:cubicBezTo>
                  <a:close/>
                  <a:moveTo>
                    <a:pt x="77" y="91"/>
                  </a:moveTo>
                  <a:cubicBezTo>
                    <a:pt x="76" y="91"/>
                    <a:pt x="75" y="90"/>
                    <a:pt x="75" y="89"/>
                  </a:cubicBezTo>
                  <a:cubicBezTo>
                    <a:pt x="75" y="89"/>
                    <a:pt x="76" y="88"/>
                    <a:pt x="77" y="88"/>
                  </a:cubicBezTo>
                  <a:cubicBezTo>
                    <a:pt x="77" y="88"/>
                    <a:pt x="78" y="89"/>
                    <a:pt x="78" y="89"/>
                  </a:cubicBezTo>
                  <a:cubicBezTo>
                    <a:pt x="78" y="90"/>
                    <a:pt x="77" y="91"/>
                    <a:pt x="77" y="91"/>
                  </a:cubicBezTo>
                  <a:close/>
                  <a:moveTo>
                    <a:pt x="120" y="90"/>
                  </a:moveTo>
                  <a:cubicBezTo>
                    <a:pt x="120" y="90"/>
                    <a:pt x="119" y="90"/>
                    <a:pt x="119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119" y="89"/>
                    <a:pt x="120" y="89"/>
                    <a:pt x="120" y="89"/>
                  </a:cubicBezTo>
                  <a:lnTo>
                    <a:pt x="120" y="90"/>
                  </a:lnTo>
                  <a:close/>
                  <a:moveTo>
                    <a:pt x="5" y="8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81"/>
                    <a:pt x="132" y="81"/>
                    <a:pt x="132" y="81"/>
                  </a:cubicBezTo>
                  <a:lnTo>
                    <a:pt x="5" y="81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 noChangeAspect="1"/>
          </p:cNvGrpSpPr>
          <p:nvPr/>
        </p:nvGrpSpPr>
        <p:grpSpPr>
          <a:xfrm rot="0">
            <a:off x="8030210" y="4646930"/>
            <a:ext cx="893455" cy="540000"/>
            <a:chOff x="7715" y="4595"/>
            <a:chExt cx="3295" cy="19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10200" y="4595"/>
              <a:ext cx="810" cy="1990"/>
            </a:xfrm>
            <a:custGeom>
              <a:avLst/>
              <a:gdLst>
                <a:gd name="T0" fmla="*/ 41 w 46"/>
                <a:gd name="T1" fmla="*/ 0 h 113"/>
                <a:gd name="T2" fmla="*/ 5 w 46"/>
                <a:gd name="T3" fmla="*/ 0 h 113"/>
                <a:gd name="T4" fmla="*/ 0 w 46"/>
                <a:gd name="T5" fmla="*/ 6 h 113"/>
                <a:gd name="T6" fmla="*/ 0 w 46"/>
                <a:gd name="T7" fmla="*/ 108 h 113"/>
                <a:gd name="T8" fmla="*/ 5 w 46"/>
                <a:gd name="T9" fmla="*/ 113 h 113"/>
                <a:gd name="T10" fmla="*/ 41 w 46"/>
                <a:gd name="T11" fmla="*/ 113 h 113"/>
                <a:gd name="T12" fmla="*/ 46 w 46"/>
                <a:gd name="T13" fmla="*/ 108 h 113"/>
                <a:gd name="T14" fmla="*/ 46 w 46"/>
                <a:gd name="T15" fmla="*/ 6 h 113"/>
                <a:gd name="T16" fmla="*/ 41 w 46"/>
                <a:gd name="T17" fmla="*/ 0 h 113"/>
                <a:gd name="T18" fmla="*/ 31 w 46"/>
                <a:gd name="T19" fmla="*/ 91 h 113"/>
                <a:gd name="T20" fmla="*/ 28 w 46"/>
                <a:gd name="T21" fmla="*/ 94 h 113"/>
                <a:gd name="T22" fmla="*/ 19 w 46"/>
                <a:gd name="T23" fmla="*/ 94 h 113"/>
                <a:gd name="T24" fmla="*/ 15 w 46"/>
                <a:gd name="T25" fmla="*/ 91 h 113"/>
                <a:gd name="T26" fmla="*/ 15 w 46"/>
                <a:gd name="T27" fmla="*/ 82 h 113"/>
                <a:gd name="T28" fmla="*/ 19 w 46"/>
                <a:gd name="T29" fmla="*/ 79 h 113"/>
                <a:gd name="T30" fmla="*/ 28 w 46"/>
                <a:gd name="T31" fmla="*/ 79 h 113"/>
                <a:gd name="T32" fmla="*/ 31 w 46"/>
                <a:gd name="T33" fmla="*/ 82 h 113"/>
                <a:gd name="T34" fmla="*/ 31 w 46"/>
                <a:gd name="T35" fmla="*/ 91 h 113"/>
                <a:gd name="T36" fmla="*/ 38 w 46"/>
                <a:gd name="T37" fmla="*/ 40 h 113"/>
                <a:gd name="T38" fmla="*/ 37 w 46"/>
                <a:gd name="T39" fmla="*/ 41 h 113"/>
                <a:gd name="T40" fmla="*/ 10 w 46"/>
                <a:gd name="T41" fmla="*/ 41 h 113"/>
                <a:gd name="T42" fmla="*/ 8 w 46"/>
                <a:gd name="T43" fmla="*/ 40 h 113"/>
                <a:gd name="T44" fmla="*/ 8 w 46"/>
                <a:gd name="T45" fmla="*/ 38 h 113"/>
                <a:gd name="T46" fmla="*/ 10 w 46"/>
                <a:gd name="T47" fmla="*/ 36 h 113"/>
                <a:gd name="T48" fmla="*/ 37 w 46"/>
                <a:gd name="T49" fmla="*/ 36 h 113"/>
                <a:gd name="T50" fmla="*/ 38 w 46"/>
                <a:gd name="T51" fmla="*/ 38 h 113"/>
                <a:gd name="T52" fmla="*/ 38 w 46"/>
                <a:gd name="T53" fmla="*/ 40 h 113"/>
                <a:gd name="T54" fmla="*/ 43 w 46"/>
                <a:gd name="T55" fmla="*/ 32 h 113"/>
                <a:gd name="T56" fmla="*/ 41 w 46"/>
                <a:gd name="T57" fmla="*/ 34 h 113"/>
                <a:gd name="T58" fmla="*/ 5 w 46"/>
                <a:gd name="T59" fmla="*/ 34 h 113"/>
                <a:gd name="T60" fmla="*/ 4 w 46"/>
                <a:gd name="T61" fmla="*/ 32 h 113"/>
                <a:gd name="T62" fmla="*/ 4 w 46"/>
                <a:gd name="T63" fmla="*/ 21 h 113"/>
                <a:gd name="T64" fmla="*/ 5 w 46"/>
                <a:gd name="T65" fmla="*/ 20 h 113"/>
                <a:gd name="T66" fmla="*/ 41 w 46"/>
                <a:gd name="T67" fmla="*/ 20 h 113"/>
                <a:gd name="T68" fmla="*/ 43 w 46"/>
                <a:gd name="T69" fmla="*/ 21 h 113"/>
                <a:gd name="T70" fmla="*/ 43 w 46"/>
                <a:gd name="T71" fmla="*/ 32 h 113"/>
                <a:gd name="T72" fmla="*/ 43 w 46"/>
                <a:gd name="T73" fmla="*/ 17 h 113"/>
                <a:gd name="T74" fmla="*/ 41 w 46"/>
                <a:gd name="T75" fmla="*/ 18 h 113"/>
                <a:gd name="T76" fmla="*/ 5 w 46"/>
                <a:gd name="T77" fmla="*/ 18 h 113"/>
                <a:gd name="T78" fmla="*/ 4 w 46"/>
                <a:gd name="T79" fmla="*/ 17 h 113"/>
                <a:gd name="T80" fmla="*/ 4 w 46"/>
                <a:gd name="T81" fmla="*/ 6 h 113"/>
                <a:gd name="T82" fmla="*/ 5 w 46"/>
                <a:gd name="T83" fmla="*/ 5 h 113"/>
                <a:gd name="T84" fmla="*/ 41 w 46"/>
                <a:gd name="T85" fmla="*/ 5 h 113"/>
                <a:gd name="T86" fmla="*/ 43 w 46"/>
                <a:gd name="T87" fmla="*/ 6 h 113"/>
                <a:gd name="T88" fmla="*/ 43 w 46"/>
                <a:gd name="T89" fmla="*/ 1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" h="113">
                  <a:moveTo>
                    <a:pt x="4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1"/>
                    <a:pt x="2" y="113"/>
                    <a:pt x="5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4" y="113"/>
                    <a:pt x="46" y="111"/>
                    <a:pt x="46" y="108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3"/>
                    <a:pt x="44" y="0"/>
                    <a:pt x="41" y="0"/>
                  </a:cubicBezTo>
                  <a:close/>
                  <a:moveTo>
                    <a:pt x="31" y="91"/>
                  </a:moveTo>
                  <a:cubicBezTo>
                    <a:pt x="31" y="93"/>
                    <a:pt x="29" y="94"/>
                    <a:pt x="28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7" y="94"/>
                    <a:pt x="15" y="93"/>
                    <a:pt x="15" y="91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0"/>
                    <a:pt x="17" y="79"/>
                    <a:pt x="19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9" y="79"/>
                    <a:pt x="31" y="80"/>
                    <a:pt x="31" y="82"/>
                  </a:cubicBezTo>
                  <a:lnTo>
                    <a:pt x="31" y="91"/>
                  </a:lnTo>
                  <a:close/>
                  <a:moveTo>
                    <a:pt x="38" y="40"/>
                  </a:moveTo>
                  <a:cubicBezTo>
                    <a:pt x="38" y="41"/>
                    <a:pt x="38" y="41"/>
                    <a:pt x="37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8" y="41"/>
                    <a:pt x="8" y="40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9" y="36"/>
                    <a:pt x="10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7"/>
                    <a:pt x="38" y="38"/>
                  </a:cubicBezTo>
                  <a:lnTo>
                    <a:pt x="38" y="40"/>
                  </a:lnTo>
                  <a:close/>
                  <a:moveTo>
                    <a:pt x="43" y="32"/>
                  </a:moveTo>
                  <a:cubicBezTo>
                    <a:pt x="43" y="33"/>
                    <a:pt x="42" y="34"/>
                    <a:pt x="41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3"/>
                    <a:pt x="4" y="3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0"/>
                    <a:pt x="5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3" y="21"/>
                    <a:pt x="43" y="21"/>
                  </a:cubicBezTo>
                  <a:lnTo>
                    <a:pt x="43" y="32"/>
                  </a:lnTo>
                  <a:close/>
                  <a:moveTo>
                    <a:pt x="43" y="17"/>
                  </a:moveTo>
                  <a:cubicBezTo>
                    <a:pt x="43" y="17"/>
                    <a:pt x="42" y="18"/>
                    <a:pt x="4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7"/>
                    <a:pt x="4" y="1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2" y="5"/>
                    <a:pt x="43" y="5"/>
                    <a:pt x="43" y="6"/>
                  </a:cubicBezTo>
                  <a:lnTo>
                    <a:pt x="43" y="17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" name="Freeform 7"/>
            <p:cNvSpPr/>
            <p:nvPr/>
          </p:nvSpPr>
          <p:spPr bwMode="auto">
            <a:xfrm>
              <a:off x="10800" y="4860"/>
              <a:ext cx="87" cy="17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1 h 1"/>
                <a:gd name="T6" fmla="*/ 4 w 5"/>
                <a:gd name="T7" fmla="*/ 1 h 1"/>
                <a:gd name="T8" fmla="*/ 5 w 5"/>
                <a:gd name="T9" fmla="*/ 0 h 1"/>
                <a:gd name="T10" fmla="*/ 4 w 5"/>
                <a:gd name="T11" fmla="*/ 0 h 1"/>
                <a:gd name="T12" fmla="*/ 0 w 5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10430" y="5265"/>
              <a:ext cx="52" cy="17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" name="Rectangle 9"/>
            <p:cNvSpPr>
              <a:spLocks noChangeArrowheads="1"/>
            </p:cNvSpPr>
            <p:nvPr/>
          </p:nvSpPr>
          <p:spPr bwMode="auto">
            <a:xfrm>
              <a:off x="10605" y="5265"/>
              <a:ext cx="52" cy="17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" name="Oval 10"/>
            <p:cNvSpPr>
              <a:spLocks noChangeArrowheads="1"/>
            </p:cNvSpPr>
            <p:nvPr/>
          </p:nvSpPr>
          <p:spPr bwMode="auto">
            <a:xfrm>
              <a:off x="10500" y="5265"/>
              <a:ext cx="17" cy="17"/>
            </a:xfrm>
            <a:prstGeom prst="ellipse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" name="Oval 11"/>
            <p:cNvSpPr>
              <a:spLocks noChangeArrowheads="1"/>
            </p:cNvSpPr>
            <p:nvPr/>
          </p:nvSpPr>
          <p:spPr bwMode="auto">
            <a:xfrm>
              <a:off x="10553" y="5265"/>
              <a:ext cx="17" cy="17"/>
            </a:xfrm>
            <a:prstGeom prst="ellipse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" name="Rectangle 12"/>
            <p:cNvSpPr>
              <a:spLocks noChangeArrowheads="1"/>
            </p:cNvSpPr>
            <p:nvPr/>
          </p:nvSpPr>
          <p:spPr bwMode="auto">
            <a:xfrm>
              <a:off x="10783" y="5248"/>
              <a:ext cx="52" cy="52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" name="Freeform 13"/>
            <p:cNvSpPr>
              <a:spLocks noEditPoints="1"/>
            </p:cNvSpPr>
            <p:nvPr/>
          </p:nvSpPr>
          <p:spPr bwMode="auto">
            <a:xfrm>
              <a:off x="10500" y="6005"/>
              <a:ext cx="230" cy="227"/>
            </a:xfrm>
            <a:custGeom>
              <a:avLst/>
              <a:gdLst>
                <a:gd name="T0" fmla="*/ 11 w 13"/>
                <a:gd name="T1" fmla="*/ 0 h 13"/>
                <a:gd name="T2" fmla="*/ 2 w 13"/>
                <a:gd name="T3" fmla="*/ 0 h 13"/>
                <a:gd name="T4" fmla="*/ 0 w 13"/>
                <a:gd name="T5" fmla="*/ 2 h 13"/>
                <a:gd name="T6" fmla="*/ 0 w 13"/>
                <a:gd name="T7" fmla="*/ 11 h 13"/>
                <a:gd name="T8" fmla="*/ 2 w 13"/>
                <a:gd name="T9" fmla="*/ 13 h 13"/>
                <a:gd name="T10" fmla="*/ 11 w 13"/>
                <a:gd name="T11" fmla="*/ 13 h 13"/>
                <a:gd name="T12" fmla="*/ 13 w 13"/>
                <a:gd name="T13" fmla="*/ 11 h 13"/>
                <a:gd name="T14" fmla="*/ 13 w 13"/>
                <a:gd name="T15" fmla="*/ 2 h 13"/>
                <a:gd name="T16" fmla="*/ 11 w 13"/>
                <a:gd name="T17" fmla="*/ 0 h 13"/>
                <a:gd name="T18" fmla="*/ 6 w 13"/>
                <a:gd name="T19" fmla="*/ 5 h 13"/>
                <a:gd name="T20" fmla="*/ 6 w 13"/>
                <a:gd name="T21" fmla="*/ 4 h 13"/>
                <a:gd name="T22" fmla="*/ 6 w 13"/>
                <a:gd name="T23" fmla="*/ 5 h 13"/>
                <a:gd name="T24" fmla="*/ 6 w 13"/>
                <a:gd name="T25" fmla="*/ 7 h 13"/>
                <a:gd name="T26" fmla="*/ 6 w 13"/>
                <a:gd name="T27" fmla="*/ 7 h 13"/>
                <a:gd name="T28" fmla="*/ 6 w 13"/>
                <a:gd name="T29" fmla="*/ 7 h 13"/>
                <a:gd name="T30" fmla="*/ 6 w 13"/>
                <a:gd name="T31" fmla="*/ 5 h 13"/>
                <a:gd name="T32" fmla="*/ 8 w 13"/>
                <a:gd name="T33" fmla="*/ 9 h 13"/>
                <a:gd name="T34" fmla="*/ 6 w 13"/>
                <a:gd name="T35" fmla="*/ 10 h 13"/>
                <a:gd name="T36" fmla="*/ 5 w 13"/>
                <a:gd name="T37" fmla="*/ 9 h 13"/>
                <a:gd name="T38" fmla="*/ 5 w 13"/>
                <a:gd name="T39" fmla="*/ 6 h 13"/>
                <a:gd name="T40" fmla="*/ 5 w 13"/>
                <a:gd name="T41" fmla="*/ 6 h 13"/>
                <a:gd name="T42" fmla="*/ 5 w 13"/>
                <a:gd name="T43" fmla="*/ 7 h 13"/>
                <a:gd name="T44" fmla="*/ 5 w 13"/>
                <a:gd name="T45" fmla="*/ 9 h 13"/>
                <a:gd name="T46" fmla="*/ 7 w 13"/>
                <a:gd name="T47" fmla="*/ 9 h 13"/>
                <a:gd name="T48" fmla="*/ 8 w 13"/>
                <a:gd name="T49" fmla="*/ 8 h 13"/>
                <a:gd name="T50" fmla="*/ 7 w 13"/>
                <a:gd name="T51" fmla="*/ 7 h 13"/>
                <a:gd name="T52" fmla="*/ 7 w 13"/>
                <a:gd name="T53" fmla="*/ 6 h 13"/>
                <a:gd name="T54" fmla="*/ 8 w 13"/>
                <a:gd name="T55" fmla="*/ 6 h 13"/>
                <a:gd name="T56" fmla="*/ 8 w 13"/>
                <a:gd name="T57" fmla="*/ 8 h 13"/>
                <a:gd name="T58" fmla="*/ 8 w 13"/>
                <a:gd name="T5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" h="13">
                  <a:moveTo>
                    <a:pt x="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3" y="12"/>
                    <a:pt x="13" y="1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  <a:moveTo>
                    <a:pt x="6" y="5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lnTo>
                    <a:pt x="6" y="5"/>
                  </a:lnTo>
                  <a:close/>
                  <a:moveTo>
                    <a:pt x="8" y="9"/>
                  </a:moveTo>
                  <a:cubicBezTo>
                    <a:pt x="7" y="10"/>
                    <a:pt x="7" y="10"/>
                    <a:pt x="6" y="10"/>
                  </a:cubicBezTo>
                  <a:cubicBezTo>
                    <a:pt x="6" y="10"/>
                    <a:pt x="5" y="10"/>
                    <a:pt x="5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0" name="Freeform 14"/>
            <p:cNvSpPr>
              <a:spLocks noEditPoints="1"/>
            </p:cNvSpPr>
            <p:nvPr/>
          </p:nvSpPr>
          <p:spPr bwMode="auto">
            <a:xfrm>
              <a:off x="7715" y="4595"/>
              <a:ext cx="2397" cy="1990"/>
            </a:xfrm>
            <a:custGeom>
              <a:avLst/>
              <a:gdLst>
                <a:gd name="T0" fmla="*/ 56 w 136"/>
                <a:gd name="T1" fmla="*/ 110 h 113"/>
                <a:gd name="T2" fmla="*/ 43 w 136"/>
                <a:gd name="T3" fmla="*/ 110 h 113"/>
                <a:gd name="T4" fmla="*/ 41 w 136"/>
                <a:gd name="T5" fmla="*/ 111 h 113"/>
                <a:gd name="T6" fmla="*/ 43 w 136"/>
                <a:gd name="T7" fmla="*/ 113 h 113"/>
                <a:gd name="T8" fmla="*/ 94 w 136"/>
                <a:gd name="T9" fmla="*/ 113 h 113"/>
                <a:gd name="T10" fmla="*/ 96 w 136"/>
                <a:gd name="T11" fmla="*/ 111 h 113"/>
                <a:gd name="T12" fmla="*/ 94 w 136"/>
                <a:gd name="T13" fmla="*/ 110 h 113"/>
                <a:gd name="T14" fmla="*/ 80 w 136"/>
                <a:gd name="T15" fmla="*/ 110 h 113"/>
                <a:gd name="T16" fmla="*/ 80 w 136"/>
                <a:gd name="T17" fmla="*/ 97 h 113"/>
                <a:gd name="T18" fmla="*/ 133 w 136"/>
                <a:gd name="T19" fmla="*/ 97 h 113"/>
                <a:gd name="T20" fmla="*/ 136 w 136"/>
                <a:gd name="T21" fmla="*/ 94 h 113"/>
                <a:gd name="T22" fmla="*/ 136 w 136"/>
                <a:gd name="T23" fmla="*/ 4 h 113"/>
                <a:gd name="T24" fmla="*/ 133 w 136"/>
                <a:gd name="T25" fmla="*/ 0 h 113"/>
                <a:gd name="T26" fmla="*/ 4 w 136"/>
                <a:gd name="T27" fmla="*/ 0 h 113"/>
                <a:gd name="T28" fmla="*/ 0 w 136"/>
                <a:gd name="T29" fmla="*/ 4 h 113"/>
                <a:gd name="T30" fmla="*/ 0 w 136"/>
                <a:gd name="T31" fmla="*/ 94 h 113"/>
                <a:gd name="T32" fmla="*/ 4 w 136"/>
                <a:gd name="T33" fmla="*/ 97 h 113"/>
                <a:gd name="T34" fmla="*/ 56 w 136"/>
                <a:gd name="T35" fmla="*/ 97 h 113"/>
                <a:gd name="T36" fmla="*/ 56 w 136"/>
                <a:gd name="T37" fmla="*/ 110 h 113"/>
                <a:gd name="T38" fmla="*/ 60 w 136"/>
                <a:gd name="T39" fmla="*/ 91 h 113"/>
                <a:gd name="T40" fmla="*/ 59 w 136"/>
                <a:gd name="T41" fmla="*/ 89 h 113"/>
                <a:gd name="T42" fmla="*/ 60 w 136"/>
                <a:gd name="T43" fmla="*/ 88 h 113"/>
                <a:gd name="T44" fmla="*/ 62 w 136"/>
                <a:gd name="T45" fmla="*/ 89 h 113"/>
                <a:gd name="T46" fmla="*/ 60 w 136"/>
                <a:gd name="T47" fmla="*/ 91 h 113"/>
                <a:gd name="T48" fmla="*/ 68 w 136"/>
                <a:gd name="T49" fmla="*/ 91 h 113"/>
                <a:gd name="T50" fmla="*/ 67 w 136"/>
                <a:gd name="T51" fmla="*/ 89 h 113"/>
                <a:gd name="T52" fmla="*/ 68 w 136"/>
                <a:gd name="T53" fmla="*/ 88 h 113"/>
                <a:gd name="T54" fmla="*/ 70 w 136"/>
                <a:gd name="T55" fmla="*/ 89 h 113"/>
                <a:gd name="T56" fmla="*/ 68 w 136"/>
                <a:gd name="T57" fmla="*/ 91 h 113"/>
                <a:gd name="T58" fmla="*/ 77 w 136"/>
                <a:gd name="T59" fmla="*/ 91 h 113"/>
                <a:gd name="T60" fmla="*/ 75 w 136"/>
                <a:gd name="T61" fmla="*/ 89 h 113"/>
                <a:gd name="T62" fmla="*/ 77 w 136"/>
                <a:gd name="T63" fmla="*/ 88 h 113"/>
                <a:gd name="T64" fmla="*/ 78 w 136"/>
                <a:gd name="T65" fmla="*/ 89 h 113"/>
                <a:gd name="T66" fmla="*/ 77 w 136"/>
                <a:gd name="T67" fmla="*/ 91 h 113"/>
                <a:gd name="T68" fmla="*/ 120 w 136"/>
                <a:gd name="T69" fmla="*/ 90 h 113"/>
                <a:gd name="T70" fmla="*/ 119 w 136"/>
                <a:gd name="T71" fmla="*/ 90 h 113"/>
                <a:gd name="T72" fmla="*/ 114 w 136"/>
                <a:gd name="T73" fmla="*/ 90 h 113"/>
                <a:gd name="T74" fmla="*/ 114 w 136"/>
                <a:gd name="T75" fmla="*/ 90 h 113"/>
                <a:gd name="T76" fmla="*/ 114 w 136"/>
                <a:gd name="T77" fmla="*/ 89 h 113"/>
                <a:gd name="T78" fmla="*/ 114 w 136"/>
                <a:gd name="T79" fmla="*/ 89 h 113"/>
                <a:gd name="T80" fmla="*/ 119 w 136"/>
                <a:gd name="T81" fmla="*/ 89 h 113"/>
                <a:gd name="T82" fmla="*/ 120 w 136"/>
                <a:gd name="T83" fmla="*/ 89 h 113"/>
                <a:gd name="T84" fmla="*/ 120 w 136"/>
                <a:gd name="T85" fmla="*/ 90 h 113"/>
                <a:gd name="T86" fmla="*/ 5 w 136"/>
                <a:gd name="T87" fmla="*/ 81 h 113"/>
                <a:gd name="T88" fmla="*/ 5 w 136"/>
                <a:gd name="T89" fmla="*/ 5 h 113"/>
                <a:gd name="T90" fmla="*/ 132 w 136"/>
                <a:gd name="T91" fmla="*/ 5 h 113"/>
                <a:gd name="T92" fmla="*/ 132 w 136"/>
                <a:gd name="T93" fmla="*/ 81 h 113"/>
                <a:gd name="T94" fmla="*/ 5 w 136"/>
                <a:gd name="T95" fmla="*/ 8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6" h="113">
                  <a:moveTo>
                    <a:pt x="56" y="110"/>
                  </a:move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10"/>
                    <a:pt x="41" y="111"/>
                  </a:cubicBezTo>
                  <a:cubicBezTo>
                    <a:pt x="41" y="112"/>
                    <a:pt x="42" y="113"/>
                    <a:pt x="43" y="113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5" y="113"/>
                    <a:pt x="96" y="112"/>
                    <a:pt x="96" y="111"/>
                  </a:cubicBezTo>
                  <a:cubicBezTo>
                    <a:pt x="96" y="110"/>
                    <a:pt x="95" y="110"/>
                    <a:pt x="94" y="110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5" y="97"/>
                    <a:pt x="136" y="95"/>
                    <a:pt x="136" y="9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2"/>
                    <a:pt x="135" y="0"/>
                    <a:pt x="13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2" y="97"/>
                    <a:pt x="4" y="97"/>
                  </a:cubicBezTo>
                  <a:cubicBezTo>
                    <a:pt x="56" y="97"/>
                    <a:pt x="56" y="97"/>
                    <a:pt x="56" y="97"/>
                  </a:cubicBezTo>
                  <a:lnTo>
                    <a:pt x="56" y="110"/>
                  </a:lnTo>
                  <a:close/>
                  <a:moveTo>
                    <a:pt x="60" y="91"/>
                  </a:moveTo>
                  <a:cubicBezTo>
                    <a:pt x="60" y="91"/>
                    <a:pt x="59" y="90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2" y="89"/>
                    <a:pt x="62" y="89"/>
                  </a:cubicBezTo>
                  <a:cubicBezTo>
                    <a:pt x="62" y="90"/>
                    <a:pt x="61" y="91"/>
                    <a:pt x="60" y="91"/>
                  </a:cubicBezTo>
                  <a:close/>
                  <a:moveTo>
                    <a:pt x="68" y="91"/>
                  </a:moveTo>
                  <a:cubicBezTo>
                    <a:pt x="68" y="91"/>
                    <a:pt x="67" y="90"/>
                    <a:pt x="67" y="89"/>
                  </a:cubicBezTo>
                  <a:cubicBezTo>
                    <a:pt x="67" y="89"/>
                    <a:pt x="68" y="88"/>
                    <a:pt x="68" y="88"/>
                  </a:cubicBezTo>
                  <a:cubicBezTo>
                    <a:pt x="69" y="88"/>
                    <a:pt x="70" y="89"/>
                    <a:pt x="70" y="89"/>
                  </a:cubicBezTo>
                  <a:cubicBezTo>
                    <a:pt x="70" y="90"/>
                    <a:pt x="69" y="91"/>
                    <a:pt x="68" y="91"/>
                  </a:cubicBezTo>
                  <a:close/>
                  <a:moveTo>
                    <a:pt x="77" y="91"/>
                  </a:moveTo>
                  <a:cubicBezTo>
                    <a:pt x="76" y="91"/>
                    <a:pt x="75" y="90"/>
                    <a:pt x="75" y="89"/>
                  </a:cubicBezTo>
                  <a:cubicBezTo>
                    <a:pt x="75" y="89"/>
                    <a:pt x="76" y="88"/>
                    <a:pt x="77" y="88"/>
                  </a:cubicBezTo>
                  <a:cubicBezTo>
                    <a:pt x="77" y="88"/>
                    <a:pt x="78" y="89"/>
                    <a:pt x="78" y="89"/>
                  </a:cubicBezTo>
                  <a:cubicBezTo>
                    <a:pt x="78" y="90"/>
                    <a:pt x="77" y="91"/>
                    <a:pt x="77" y="91"/>
                  </a:cubicBezTo>
                  <a:close/>
                  <a:moveTo>
                    <a:pt x="120" y="90"/>
                  </a:moveTo>
                  <a:cubicBezTo>
                    <a:pt x="120" y="90"/>
                    <a:pt x="119" y="90"/>
                    <a:pt x="119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119" y="89"/>
                    <a:pt x="120" y="89"/>
                    <a:pt x="120" y="89"/>
                  </a:cubicBezTo>
                  <a:lnTo>
                    <a:pt x="120" y="90"/>
                  </a:lnTo>
                  <a:close/>
                  <a:moveTo>
                    <a:pt x="5" y="8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81"/>
                    <a:pt x="132" y="81"/>
                    <a:pt x="132" y="81"/>
                  </a:cubicBezTo>
                  <a:lnTo>
                    <a:pt x="5" y="81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cxnSp>
        <p:nvCxnSpPr>
          <p:cNvPr id="61" name="直接箭头连接符 60"/>
          <p:cNvCxnSpPr>
            <a:stCxn id="78" idx="2"/>
            <a:endCxn id="8" idx="0"/>
          </p:cNvCxnSpPr>
          <p:nvPr/>
        </p:nvCxnSpPr>
        <p:spPr>
          <a:xfrm flipH="1">
            <a:off x="6008370" y="3209290"/>
            <a:ext cx="6985" cy="1301115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062730" y="4864100"/>
            <a:ext cx="1044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  <a:effectLst>
            <a:outerShdw blurRad="50800" dist="25400" dir="5400000" algn="ct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6951980" y="4866640"/>
            <a:ext cx="1044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  <a:effectLst>
            <a:outerShdw blurRad="50800" dist="25400" dir="5400000" algn="ct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6053455" y="4241800"/>
            <a:ext cx="633095" cy="240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ip:50051</a:t>
            </a:r>
            <a:endParaRPr lang="en-US" altLang="zh-CN" sz="1200">
              <a:latin typeface="Times New Roman" panose="02020603050405020304" charset="0"/>
            </a:endParaRPr>
          </a:p>
        </p:txBody>
      </p:sp>
      <p:grpSp>
        <p:nvGrpSpPr>
          <p:cNvPr id="154" name="组合 153"/>
          <p:cNvGrpSpPr>
            <a:grpSpLocks noChangeAspect="1"/>
          </p:cNvGrpSpPr>
          <p:nvPr/>
        </p:nvGrpSpPr>
        <p:grpSpPr>
          <a:xfrm rot="0">
            <a:off x="5283835" y="4669155"/>
            <a:ext cx="392914" cy="360000"/>
            <a:chOff x="4169" y="4127"/>
            <a:chExt cx="1644" cy="1649"/>
          </a:xfrm>
        </p:grpSpPr>
        <p:sp>
          <p:nvSpPr>
            <p:cNvPr id="155" name="矩形 154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7" name="梯形 156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9" name="梯形 158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1" name="梯形 160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2" name="组合 161"/>
          <p:cNvGrpSpPr>
            <a:grpSpLocks noChangeAspect="1"/>
          </p:cNvGrpSpPr>
          <p:nvPr/>
        </p:nvGrpSpPr>
        <p:grpSpPr>
          <a:xfrm rot="0">
            <a:off x="5818505" y="4669155"/>
            <a:ext cx="392914" cy="360000"/>
            <a:chOff x="4169" y="4127"/>
            <a:chExt cx="1644" cy="1649"/>
          </a:xfrm>
        </p:grpSpPr>
        <p:sp>
          <p:nvSpPr>
            <p:cNvPr id="163" name="矩形 162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5" name="梯形 164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6" name="矩形 165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7" name="梯形 166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8" name="矩形 167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9" name="梯形 168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0" name="组合 169"/>
          <p:cNvGrpSpPr>
            <a:grpSpLocks noChangeAspect="1"/>
          </p:cNvGrpSpPr>
          <p:nvPr/>
        </p:nvGrpSpPr>
        <p:grpSpPr>
          <a:xfrm rot="0">
            <a:off x="6351270" y="4669155"/>
            <a:ext cx="392914" cy="360000"/>
            <a:chOff x="4169" y="4127"/>
            <a:chExt cx="1644" cy="1649"/>
          </a:xfrm>
        </p:grpSpPr>
        <p:sp>
          <p:nvSpPr>
            <p:cNvPr id="171" name="矩形 170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3" name="梯形 172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5" name="梯形 174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0" name="矩形 179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1" name="梯形 180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82" name="文本框 181"/>
          <p:cNvSpPr txBox="1"/>
          <p:nvPr/>
        </p:nvSpPr>
        <p:spPr>
          <a:xfrm>
            <a:off x="4229100" y="4919980"/>
            <a:ext cx="35115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eth0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7378700" y="4876800"/>
            <a:ext cx="35115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eth0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4876800" y="4910455"/>
            <a:ext cx="2152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2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185" name="文本框 184"/>
          <p:cNvSpPr txBox="1"/>
          <p:nvPr/>
        </p:nvSpPr>
        <p:spPr>
          <a:xfrm flipH="1">
            <a:off x="6924040" y="4885690"/>
            <a:ext cx="1746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1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5528945" y="5186680"/>
            <a:ext cx="91567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simple_router.p4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3110865" y="5587365"/>
            <a:ext cx="17437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Host1</a:t>
            </a:r>
            <a:endParaRPr lang="en-US" altLang="zh-CN" sz="10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>
                <a:latin typeface="Times New Roman" panose="02020603050405020304" charset="0"/>
              </a:rPr>
              <a:t>IP    : 10.0.0.10/24</a:t>
            </a:r>
            <a:endParaRPr lang="en-US" altLang="zh-CN" sz="10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>
                <a:latin typeface="Times New Roman" panose="02020603050405020304" charset="0"/>
              </a:rPr>
              <a:t>Mac: 00:04:00:00:00:00</a:t>
            </a:r>
            <a:endParaRPr lang="en-US" altLang="zh-CN" sz="10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>
                <a:latin typeface="Times New Roman" panose="02020603050405020304" charset="0"/>
              </a:rPr>
              <a:t>GW : 10.0.0.1</a:t>
            </a:r>
            <a:endParaRPr lang="en-US" altLang="zh-CN" sz="10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>
                <a:latin typeface="Times New Roman" panose="02020603050405020304" charset="0"/>
              </a:rPr>
              <a:t>Static arp:</a:t>
            </a:r>
            <a:endParaRPr lang="en-US" altLang="zh-CN" sz="1000">
              <a:latin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>
                <a:latin typeface="Times New Roman" panose="02020603050405020304" charset="0"/>
              </a:rPr>
              <a:t>      10.0.0.1 00:aa:bb:00:00:00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7997190" y="5587365"/>
            <a:ext cx="17437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Host2</a:t>
            </a:r>
            <a:endParaRPr lang="en-US" altLang="zh-CN" sz="10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>
                <a:latin typeface="Times New Roman" panose="02020603050405020304" charset="0"/>
              </a:rPr>
              <a:t>IP    : 10.0.1.10/24</a:t>
            </a:r>
            <a:endParaRPr lang="en-US" altLang="zh-CN" sz="10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>
                <a:latin typeface="Times New Roman" panose="02020603050405020304" charset="0"/>
              </a:rPr>
              <a:t>Mac: 00:04:00:00:00:01</a:t>
            </a:r>
            <a:endParaRPr lang="en-US" altLang="zh-CN" sz="10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>
                <a:latin typeface="Times New Roman" panose="02020603050405020304" charset="0"/>
              </a:rPr>
              <a:t>GW : 10.0.1.1</a:t>
            </a:r>
            <a:endParaRPr lang="en-US" altLang="zh-CN" sz="10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>
                <a:latin typeface="Times New Roman" panose="02020603050405020304" charset="0"/>
              </a:rPr>
              <a:t>Static arp:</a:t>
            </a:r>
            <a:endParaRPr lang="en-US" altLang="zh-CN" sz="1000">
              <a:latin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>
                <a:latin typeface="Times New Roman" panose="02020603050405020304" charset="0"/>
              </a:rPr>
              <a:t>      10.0.1.1 00:aa:bb:00:00:01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94890" y="4048760"/>
            <a:ext cx="7395210" cy="1538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94255" y="1436370"/>
            <a:ext cx="7395210" cy="1941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4330" y="2835275"/>
            <a:ext cx="6236970" cy="360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P4Plugin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9173210" y="1422400"/>
            <a:ext cx="495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ODL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94330" y="1773555"/>
            <a:ext cx="6236970" cy="36004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Simple Router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4" name="左右箭头 13"/>
          <p:cNvSpPr/>
          <p:nvPr/>
        </p:nvSpPr>
        <p:spPr>
          <a:xfrm>
            <a:off x="5325745" y="2327275"/>
            <a:ext cx="1620000" cy="342265"/>
          </a:xfrm>
          <a:prstGeom prst="leftRightArrow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</a:rPr>
              <a:t>RPC/Notification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94330" y="2302510"/>
            <a:ext cx="6236970" cy="338455"/>
          </a:xfrm>
          <a:prstGeom prst="rect">
            <a:avLst/>
          </a:prstGeom>
          <a:noFill/>
          <a:ln w="12700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2" idx="0"/>
            <a:endCxn id="13" idx="2"/>
          </p:cNvCxnSpPr>
          <p:nvPr/>
        </p:nvCxnSpPr>
        <p:spPr>
          <a:xfrm flipV="1">
            <a:off x="5998845" y="2133600"/>
            <a:ext cx="0" cy="701675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-2540" y="1905"/>
            <a:ext cx="7976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Opendaylight &amp; P4 Demo-Simple Router(2)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8470" y="58991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Detailed info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92" name="图片 1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3695" y="557530"/>
            <a:ext cx="3932012" cy="2880000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3" name="图片 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695" y="3525520"/>
            <a:ext cx="3931920" cy="3060065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组合 14"/>
          <p:cNvGrpSpPr/>
          <p:nvPr/>
        </p:nvGrpSpPr>
        <p:grpSpPr>
          <a:xfrm>
            <a:off x="253365" y="743585"/>
            <a:ext cx="7613650" cy="5856065"/>
            <a:chOff x="311" y="1127"/>
            <a:chExt cx="11990" cy="922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" y="2544"/>
              <a:ext cx="4978" cy="4535"/>
            </a:xfrm>
            <a:prstGeom prst="rect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5" y="1127"/>
              <a:ext cx="5946" cy="1417"/>
            </a:xfrm>
            <a:prstGeom prst="rect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5" y="3546"/>
              <a:ext cx="5946" cy="6803"/>
            </a:xfrm>
            <a:prstGeom prst="rect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3" name="肘形连接符 12"/>
            <p:cNvCxnSpPr/>
            <p:nvPr/>
          </p:nvCxnSpPr>
          <p:spPr>
            <a:xfrm>
              <a:off x="4274" y="6601"/>
              <a:ext cx="2098" cy="913"/>
            </a:xfrm>
            <a:prstGeom prst="bentConnector3">
              <a:avLst>
                <a:gd name="adj1" fmla="val 57512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/>
            <p:nvPr/>
          </p:nvCxnSpPr>
          <p:spPr>
            <a:xfrm flipV="1">
              <a:off x="4274" y="2011"/>
              <a:ext cx="2098" cy="3402"/>
            </a:xfrm>
            <a:prstGeom prst="bentConnector3">
              <a:avLst>
                <a:gd name="adj1" fmla="val 56396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8595995" y="2112010"/>
            <a:ext cx="2044700" cy="146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960995" y="5556885"/>
            <a:ext cx="2772410" cy="636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2540" y="1905"/>
            <a:ext cx="7976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Opendaylight &amp; P4 Demo-Simple Router(3)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8470" y="589915"/>
            <a:ext cx="229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Populate table entry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0360" y="1015365"/>
            <a:ext cx="4918075" cy="55257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723265" y="3801745"/>
            <a:ext cx="2646680" cy="2717800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65" y="1029335"/>
            <a:ext cx="2666365" cy="2717800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270" y="1014730"/>
            <a:ext cx="3239770" cy="2339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270" y="3380740"/>
            <a:ext cx="3239650" cy="316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/>
          <p:cNvSpPr txBox="1"/>
          <p:nvPr/>
        </p:nvSpPr>
        <p:spPr>
          <a:xfrm>
            <a:off x="6068060" y="1015365"/>
            <a:ext cx="601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Yang</a:t>
            </a:r>
            <a:endParaRPr lang="en-US" altLang="zh-CN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94680" y="3352165"/>
            <a:ext cx="9220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Data tree</a:t>
            </a:r>
            <a:endParaRPr lang="en-US" altLang="zh-CN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1895" y="1015365"/>
            <a:ext cx="9378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Input Data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56155" y="3787775"/>
            <a:ext cx="11347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Receive Data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859280" y="3505200"/>
            <a:ext cx="469900" cy="4953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88625" y="998855"/>
            <a:ext cx="10236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Java Code</a:t>
            </a:r>
            <a:endParaRPr lang="en-US" altLang="zh-CN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2540" y="1905"/>
            <a:ext cx="78867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  <a:sym typeface="+mn-ea"/>
              </a:rPr>
              <a:t>Opendaylight &amp; P4 Demo-</a:t>
            </a:r>
            <a:r>
              <a:rPr lang="en-US" altLang="zh-CN" sz="3200">
                <a:latin typeface="Arial" panose="020B0604020202020204" pitchFamily="34" charset="0"/>
              </a:rPr>
              <a:t>Packet-In/Out(1)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58470" y="589915"/>
            <a:ext cx="220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Packet-In/Out path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222875" y="5890895"/>
            <a:ext cx="416560" cy="381635"/>
            <a:chOff x="4169" y="4127"/>
            <a:chExt cx="1644" cy="1649"/>
          </a:xfrm>
        </p:grpSpPr>
        <p:sp>
          <p:nvSpPr>
            <p:cNvPr id="21" name="矩形 20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" name="梯形 23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" name="梯形 26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梯形 28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49925" y="5890895"/>
            <a:ext cx="416560" cy="381635"/>
            <a:chOff x="4169" y="4127"/>
            <a:chExt cx="1644" cy="1649"/>
          </a:xfrm>
        </p:grpSpPr>
        <p:sp>
          <p:nvSpPr>
            <p:cNvPr id="31" name="矩形 30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梯形 34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7" name="梯形 36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3" name="梯形 42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283325" y="5890895"/>
            <a:ext cx="416560" cy="381635"/>
            <a:chOff x="4169" y="4127"/>
            <a:chExt cx="1644" cy="1649"/>
          </a:xfrm>
        </p:grpSpPr>
        <p:sp>
          <p:nvSpPr>
            <p:cNvPr id="45" name="矩形 44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7" name="梯形 46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4" name="梯形 53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0" name="梯形 59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810375" y="5890895"/>
            <a:ext cx="416560" cy="381635"/>
            <a:chOff x="4169" y="4127"/>
            <a:chExt cx="1644" cy="1649"/>
          </a:xfrm>
        </p:grpSpPr>
        <p:sp>
          <p:nvSpPr>
            <p:cNvPr id="66" name="矩形 65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8" name="梯形 77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2" name="梯形 151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4" name="梯形 153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3637915" y="5890895"/>
            <a:ext cx="416560" cy="381635"/>
            <a:chOff x="4169" y="4127"/>
            <a:chExt cx="1644" cy="1649"/>
          </a:xfrm>
        </p:grpSpPr>
        <p:sp>
          <p:nvSpPr>
            <p:cNvPr id="156" name="矩形 155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8" name="梯形 157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0" name="梯形 159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2" name="梯形 161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4158615" y="5890895"/>
            <a:ext cx="416560" cy="381635"/>
            <a:chOff x="4169" y="4127"/>
            <a:chExt cx="1644" cy="1649"/>
          </a:xfrm>
        </p:grpSpPr>
        <p:sp>
          <p:nvSpPr>
            <p:cNvPr id="164" name="矩形 163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6" name="梯形 165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8" name="梯形 167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9" name="矩形 168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0" name="梯形 169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4685665" y="5890895"/>
            <a:ext cx="416560" cy="381635"/>
            <a:chOff x="4169" y="4127"/>
            <a:chExt cx="1644" cy="1649"/>
          </a:xfrm>
        </p:grpSpPr>
        <p:sp>
          <p:nvSpPr>
            <p:cNvPr id="172" name="矩形 171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4" name="梯形 173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0" name="梯形 179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1" name="矩形 180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2" name="梯形 181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83" name="矩形 182"/>
          <p:cNvSpPr/>
          <p:nvPr/>
        </p:nvSpPr>
        <p:spPr>
          <a:xfrm>
            <a:off x="2335530" y="3613785"/>
            <a:ext cx="7395210" cy="3110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9124315" y="3613785"/>
            <a:ext cx="606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Switch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185" name="圆角矩形 184"/>
          <p:cNvSpPr/>
          <p:nvPr/>
        </p:nvSpPr>
        <p:spPr>
          <a:xfrm>
            <a:off x="2887980" y="3801110"/>
            <a:ext cx="6235700" cy="135509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8084185" y="3801745"/>
            <a:ext cx="10261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Control Plane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2887980" y="5777865"/>
            <a:ext cx="6235700" cy="60452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4443730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pSp>
        <p:nvGrpSpPr>
          <p:cNvPr id="189" name="组合 188"/>
          <p:cNvGrpSpPr/>
          <p:nvPr/>
        </p:nvGrpSpPr>
        <p:grpSpPr>
          <a:xfrm>
            <a:off x="4213860" y="4175125"/>
            <a:ext cx="900000" cy="667848"/>
            <a:chOff x="4466" y="5385"/>
            <a:chExt cx="1528" cy="12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90" name="组合 189"/>
            <p:cNvGrpSpPr>
              <a:grpSpLocks noChangeAspect="1"/>
            </p:cNvGrpSpPr>
            <p:nvPr/>
          </p:nvGrpSpPr>
          <p:grpSpPr>
            <a:xfrm rot="0">
              <a:off x="4466" y="5385"/>
              <a:ext cx="1528" cy="1290"/>
              <a:chOff x="1923253" y="1377037"/>
              <a:chExt cx="481653" cy="482806"/>
            </a:xfrm>
          </p:grpSpPr>
          <p:sp>
            <p:nvSpPr>
              <p:cNvPr id="191" name="矩形 190"/>
              <p:cNvSpPr/>
              <p:nvPr/>
            </p:nvSpPr>
            <p:spPr bwMode="auto">
              <a:xfrm>
                <a:off x="1923253" y="1377037"/>
                <a:ext cx="481653" cy="482806"/>
              </a:xfrm>
              <a:prstGeom prst="rect">
                <a:avLst/>
              </a:prstGeom>
              <a:noFill/>
              <a:ln w="381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2" name="矩形 191"/>
              <p:cNvSpPr>
                <a:spLocks noChangeAspect="1"/>
              </p:cNvSpPr>
              <p:nvPr/>
            </p:nvSpPr>
            <p:spPr bwMode="auto">
              <a:xfrm>
                <a:off x="1950994" y="1403612"/>
                <a:ext cx="429012" cy="430408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3" name="TextBox 178"/>
            <p:cNvSpPr txBox="1"/>
            <p:nvPr/>
          </p:nvSpPr>
          <p:spPr>
            <a:xfrm>
              <a:off x="4855" y="5818"/>
              <a:ext cx="87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dirty="0" smtClean="0">
                  <a:solidFill>
                    <a:srgbClr val="000000"/>
                  </a:solidFill>
                  <a:latin typeface="Times New Roman" panose="02020603050405020304" charset="0"/>
                </a:rPr>
                <a:t>CPU</a:t>
              </a:r>
              <a:endParaRPr lang="en-US" altLang="zh-CN" sz="1200" dirty="0" smtClean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94" name="矩形 193"/>
            <p:cNvSpPr>
              <a:spLocks noChangeAspect="1"/>
            </p:cNvSpPr>
            <p:nvPr/>
          </p:nvSpPr>
          <p:spPr bwMode="auto">
            <a:xfrm>
              <a:off x="4594" y="5496"/>
              <a:ext cx="1275" cy="1077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5" name="矩形 194"/>
            <p:cNvSpPr>
              <a:spLocks noChangeAspect="1"/>
            </p:cNvSpPr>
            <p:nvPr/>
          </p:nvSpPr>
          <p:spPr bwMode="auto">
            <a:xfrm>
              <a:off x="4664" y="5548"/>
              <a:ext cx="1141" cy="964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6" name="矩形 195"/>
            <p:cNvSpPr>
              <a:spLocks noChangeAspect="1"/>
            </p:cNvSpPr>
            <p:nvPr/>
          </p:nvSpPr>
          <p:spPr bwMode="auto">
            <a:xfrm>
              <a:off x="4724" y="5610"/>
              <a:ext cx="1006" cy="85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97" name="直接箭头连接符 196"/>
          <p:cNvCxnSpPr/>
          <p:nvPr/>
        </p:nvCxnSpPr>
        <p:spPr>
          <a:xfrm flipV="1">
            <a:off x="4646930" y="4866005"/>
            <a:ext cx="11430" cy="756000"/>
          </a:xfrm>
          <a:prstGeom prst="straightConnector1">
            <a:avLst/>
          </a:prstGeom>
          <a:ln w="666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/>
          <p:cNvSpPr/>
          <p:nvPr/>
        </p:nvSpPr>
        <p:spPr>
          <a:xfrm>
            <a:off x="5905500" y="3943350"/>
            <a:ext cx="1711325" cy="50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gRPC Server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5905500" y="4519930"/>
            <a:ext cx="1711325" cy="504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Driver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200" name="直接连接符 199"/>
          <p:cNvCxnSpPr/>
          <p:nvPr/>
        </p:nvCxnSpPr>
        <p:spPr>
          <a:xfrm flipV="1">
            <a:off x="5126355" y="3944620"/>
            <a:ext cx="821055" cy="230505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>
            <a:off x="5126355" y="4840605"/>
            <a:ext cx="793115" cy="19304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/>
          <p:cNvSpPr txBox="1"/>
          <p:nvPr/>
        </p:nvSpPr>
        <p:spPr>
          <a:xfrm>
            <a:off x="8262620" y="5770245"/>
            <a:ext cx="8483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Data Plane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2335530" y="939800"/>
            <a:ext cx="7395210" cy="1941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5113655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5796915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6497955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7198995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4453255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5123180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5806440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6507480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7208520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2977515" y="2352675"/>
            <a:ext cx="6236970" cy="360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P4Plugin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9214485" y="939800"/>
            <a:ext cx="495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ODL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2977515" y="1290955"/>
            <a:ext cx="6236970" cy="36004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Apps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18" name="任意多边形 217"/>
          <p:cNvSpPr/>
          <p:nvPr/>
        </p:nvSpPr>
        <p:spPr>
          <a:xfrm>
            <a:off x="4544695" y="5811520"/>
            <a:ext cx="1073785" cy="838200"/>
          </a:xfrm>
          <a:custGeom>
            <a:avLst/>
            <a:gdLst>
              <a:gd name="connisteX0" fmla="*/ 1073608 w 1073608"/>
              <a:gd name="connsiteY0" fmla="*/ 838200 h 838200"/>
              <a:gd name="connisteX1" fmla="*/ 641808 w 1073608"/>
              <a:gd name="connsiteY1" fmla="*/ 495300 h 838200"/>
              <a:gd name="connisteX2" fmla="*/ 44908 w 1073608"/>
              <a:gd name="connsiteY2" fmla="*/ 330200 h 838200"/>
              <a:gd name="connisteX3" fmla="*/ 83008 w 1073608"/>
              <a:gd name="connsiteY3" fmla="*/ 0 h 838200"/>
              <a:gd name="connisteX4" fmla="*/ 146508 w 1073608"/>
              <a:gd name="connsiteY4" fmla="*/ -12700 h 838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073609" h="838200">
                <a:moveTo>
                  <a:pt x="1073609" y="838200"/>
                </a:moveTo>
                <a:cubicBezTo>
                  <a:pt x="999314" y="772795"/>
                  <a:pt x="847549" y="596900"/>
                  <a:pt x="641809" y="495300"/>
                </a:cubicBezTo>
                <a:cubicBezTo>
                  <a:pt x="436069" y="393700"/>
                  <a:pt x="156669" y="429260"/>
                  <a:pt x="44909" y="330200"/>
                </a:cubicBezTo>
                <a:cubicBezTo>
                  <a:pt x="-66851" y="231140"/>
                  <a:pt x="62689" y="68580"/>
                  <a:pt x="83009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9" name="直接箭头连接符 218"/>
          <p:cNvCxnSpPr/>
          <p:nvPr/>
        </p:nvCxnSpPr>
        <p:spPr>
          <a:xfrm flipV="1">
            <a:off x="6760845" y="2712720"/>
            <a:ext cx="0" cy="1224000"/>
          </a:xfrm>
          <a:prstGeom prst="straightConnector1">
            <a:avLst/>
          </a:prstGeom>
          <a:ln w="666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任意多边形 219"/>
          <p:cNvSpPr/>
          <p:nvPr/>
        </p:nvSpPr>
        <p:spPr>
          <a:xfrm>
            <a:off x="4404995" y="4077335"/>
            <a:ext cx="1487170" cy="1532255"/>
          </a:xfrm>
          <a:custGeom>
            <a:avLst/>
            <a:gdLst>
              <a:gd name="connisteX0" fmla="*/ 70836 w 1328136"/>
              <a:gd name="connsiteY0" fmla="*/ 1554726 h 1554726"/>
              <a:gd name="connisteX1" fmla="*/ 134336 w 1328136"/>
              <a:gd name="connsiteY1" fmla="*/ 183126 h 1554726"/>
              <a:gd name="connisteX2" fmla="*/ 1328136 w 1328136"/>
              <a:gd name="connsiteY2" fmla="*/ 43426 h 155472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28137" h="1554727">
                <a:moveTo>
                  <a:pt x="70837" y="1554727"/>
                </a:moveTo>
                <a:cubicBezTo>
                  <a:pt x="59407" y="1282947"/>
                  <a:pt x="-117123" y="485387"/>
                  <a:pt x="134337" y="183127"/>
                </a:cubicBezTo>
                <a:cubicBezTo>
                  <a:pt x="385797" y="-119133"/>
                  <a:pt x="1090647" y="44062"/>
                  <a:pt x="1328137" y="43427"/>
                </a:cubicBezTo>
              </a:path>
            </a:pathLst>
          </a:custGeom>
          <a:noFill/>
          <a:ln w="38100" cmpd="sng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任意多边形 220"/>
          <p:cNvSpPr/>
          <p:nvPr/>
        </p:nvSpPr>
        <p:spPr>
          <a:xfrm>
            <a:off x="6824980" y="2700020"/>
            <a:ext cx="255270" cy="1244600"/>
          </a:xfrm>
          <a:custGeom>
            <a:avLst/>
            <a:gdLst>
              <a:gd name="connisteX0" fmla="*/ 0 w 255066"/>
              <a:gd name="connsiteY0" fmla="*/ 1244600 h 1244600"/>
              <a:gd name="connisteX1" fmla="*/ 254000 w 255066"/>
              <a:gd name="connsiteY1" fmla="*/ 749300 h 1244600"/>
              <a:gd name="connisteX2" fmla="*/ 76200 w 255066"/>
              <a:gd name="connsiteY2" fmla="*/ 0 h 1244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5067" h="1244600">
                <a:moveTo>
                  <a:pt x="0" y="1244600"/>
                </a:moveTo>
                <a:cubicBezTo>
                  <a:pt x="54610" y="1160780"/>
                  <a:pt x="238760" y="998220"/>
                  <a:pt x="254000" y="749300"/>
                </a:cubicBezTo>
                <a:cubicBezTo>
                  <a:pt x="269240" y="500380"/>
                  <a:pt x="116840" y="139700"/>
                  <a:pt x="76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任意多边形 221"/>
          <p:cNvSpPr/>
          <p:nvPr/>
        </p:nvSpPr>
        <p:spPr>
          <a:xfrm>
            <a:off x="6365240" y="2712720"/>
            <a:ext cx="281940" cy="1219200"/>
          </a:xfrm>
          <a:custGeom>
            <a:avLst/>
            <a:gdLst>
              <a:gd name="connisteX0" fmla="*/ 167467 w 281767"/>
              <a:gd name="connsiteY0" fmla="*/ 0 h 1168400"/>
              <a:gd name="connisteX1" fmla="*/ 2367 w 281767"/>
              <a:gd name="connsiteY1" fmla="*/ 469900 h 1168400"/>
              <a:gd name="connisteX2" fmla="*/ 281767 w 281767"/>
              <a:gd name="connsiteY2" fmla="*/ 1168400 h 1168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81768" h="1168400">
                <a:moveTo>
                  <a:pt x="167468" y="0"/>
                </a:moveTo>
                <a:cubicBezTo>
                  <a:pt x="128733" y="80010"/>
                  <a:pt x="-20492" y="236220"/>
                  <a:pt x="2368" y="469900"/>
                </a:cubicBezTo>
                <a:cubicBezTo>
                  <a:pt x="25228" y="703580"/>
                  <a:pt x="222713" y="1038225"/>
                  <a:pt x="281768" y="1168400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任意多边形 222"/>
          <p:cNvSpPr/>
          <p:nvPr/>
        </p:nvSpPr>
        <p:spPr>
          <a:xfrm>
            <a:off x="4805045" y="4258945"/>
            <a:ext cx="1113790" cy="1365250"/>
          </a:xfrm>
          <a:custGeom>
            <a:avLst/>
            <a:gdLst>
              <a:gd name="connisteX0" fmla="*/ 1101919 w 1101919"/>
              <a:gd name="connsiteY0" fmla="*/ 151071 h 1446471"/>
              <a:gd name="connisteX1" fmla="*/ 136719 w 1101919"/>
              <a:gd name="connsiteY1" fmla="*/ 112971 h 1446471"/>
              <a:gd name="connisteX2" fmla="*/ 22419 w 1101919"/>
              <a:gd name="connsiteY2" fmla="*/ 1446471 h 144647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1919" h="1446472">
                <a:moveTo>
                  <a:pt x="1101919" y="151072"/>
                </a:moveTo>
                <a:cubicBezTo>
                  <a:pt x="911419" y="116782"/>
                  <a:pt x="352619" y="-146108"/>
                  <a:pt x="136719" y="112972"/>
                </a:cubicBezTo>
                <a:cubicBezTo>
                  <a:pt x="-79181" y="372052"/>
                  <a:pt x="26229" y="1179137"/>
                  <a:pt x="22419" y="1446472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任意多边形 223"/>
          <p:cNvSpPr/>
          <p:nvPr/>
        </p:nvSpPr>
        <p:spPr>
          <a:xfrm>
            <a:off x="4669155" y="5786120"/>
            <a:ext cx="2216785" cy="850900"/>
          </a:xfrm>
          <a:custGeom>
            <a:avLst/>
            <a:gdLst>
              <a:gd name="connisteX0" fmla="*/ 98266 w 2216581"/>
              <a:gd name="connsiteY0" fmla="*/ 0 h 850900"/>
              <a:gd name="connisteX1" fmla="*/ 212566 w 2216581"/>
              <a:gd name="connsiteY1" fmla="*/ 279400 h 850900"/>
              <a:gd name="connisteX2" fmla="*/ 2041366 w 2216581"/>
              <a:gd name="connsiteY2" fmla="*/ 304800 h 850900"/>
              <a:gd name="connisteX3" fmla="*/ 2054066 w 2216581"/>
              <a:gd name="connsiteY3" fmla="*/ 850900 h 850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216582" h="850900">
                <a:moveTo>
                  <a:pt x="98267" y="0"/>
                </a:moveTo>
                <a:cubicBezTo>
                  <a:pt x="84297" y="55245"/>
                  <a:pt x="-176053" y="218440"/>
                  <a:pt x="212567" y="279400"/>
                </a:cubicBezTo>
                <a:cubicBezTo>
                  <a:pt x="601187" y="340360"/>
                  <a:pt x="1673067" y="190500"/>
                  <a:pt x="2041367" y="304800"/>
                </a:cubicBezTo>
                <a:cubicBezTo>
                  <a:pt x="2409667" y="419100"/>
                  <a:pt x="2088357" y="742315"/>
                  <a:pt x="2054067" y="850900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左右箭头 224"/>
          <p:cNvSpPr/>
          <p:nvPr/>
        </p:nvSpPr>
        <p:spPr>
          <a:xfrm>
            <a:off x="5408930" y="1844675"/>
            <a:ext cx="1620000" cy="342265"/>
          </a:xfrm>
          <a:prstGeom prst="leftRightArrow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</a:rPr>
              <a:t>RPC/Notification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2977515" y="1819910"/>
            <a:ext cx="6236970" cy="338455"/>
          </a:xfrm>
          <a:prstGeom prst="rect">
            <a:avLst/>
          </a:prstGeom>
          <a:noFill/>
          <a:ln w="12700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7" name="直接箭头连接符 226"/>
          <p:cNvCxnSpPr>
            <a:stCxn id="213" idx="0"/>
            <a:endCxn id="216" idx="2"/>
          </p:cNvCxnSpPr>
          <p:nvPr/>
        </p:nvCxnSpPr>
        <p:spPr>
          <a:xfrm flipV="1">
            <a:off x="6096000" y="1651000"/>
            <a:ext cx="0" cy="701675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>
            <a:off x="8412480" y="3396615"/>
            <a:ext cx="540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8405495" y="3132455"/>
            <a:ext cx="5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本框 229"/>
          <p:cNvSpPr txBox="1"/>
          <p:nvPr/>
        </p:nvSpPr>
        <p:spPr>
          <a:xfrm>
            <a:off x="9019540" y="2989580"/>
            <a:ext cx="6705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Packet-In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9012555" y="3263265"/>
            <a:ext cx="755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Packet-Out</a:t>
            </a:r>
            <a:endParaRPr lang="en-US" altLang="zh-CN" sz="1000">
              <a:latin typeface="Times New Roman" panose="02020603050405020304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7309485" y="5889625"/>
            <a:ext cx="416560" cy="381635"/>
            <a:chOff x="4169" y="4127"/>
            <a:chExt cx="1644" cy="1649"/>
          </a:xfrm>
        </p:grpSpPr>
        <p:sp>
          <p:nvSpPr>
            <p:cNvPr id="233" name="矩形 232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34" name="矩形 233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35" name="梯形 234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36" name="矩形 235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37" name="梯形 236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38" name="矩形 237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39" name="梯形 238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0" name="组合 239"/>
          <p:cNvGrpSpPr/>
          <p:nvPr/>
        </p:nvGrpSpPr>
        <p:grpSpPr>
          <a:xfrm>
            <a:off x="7836535" y="5889625"/>
            <a:ext cx="416560" cy="381635"/>
            <a:chOff x="4169" y="4127"/>
            <a:chExt cx="1644" cy="1649"/>
          </a:xfrm>
        </p:grpSpPr>
        <p:sp>
          <p:nvSpPr>
            <p:cNvPr id="241" name="矩形 240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2" name="矩形 241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3" name="梯形 242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4" name="矩形 243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5" name="梯形 244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6" name="矩形 245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7" name="梯形 246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2540" y="1905"/>
            <a:ext cx="78867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  <a:sym typeface="+mn-ea"/>
              </a:rPr>
              <a:t>Opendaylight &amp; P4 Demo-</a:t>
            </a:r>
            <a:r>
              <a:rPr lang="en-US" altLang="zh-CN" sz="3200">
                <a:latin typeface="Arial" panose="020B0604020202020204" pitchFamily="34" charset="0"/>
              </a:rPr>
              <a:t>Packet-In/Out(2)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58470" y="589915"/>
            <a:ext cx="10114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Any metadata associated with controller Packet-IO is modeled as P4 headers carrying special annotations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@controller_header("packet_out") and @controller_header("packet_in")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There can be at most one header each with these annotations. This message captures the info contained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within these special headers, and used in p4runtime.proto to supply the metadata.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014335" y="4712335"/>
            <a:ext cx="3180080" cy="16300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p>
            <a:r>
              <a:rPr lang="zh-CN" altLang="en-US" sz="1000" b="1">
                <a:latin typeface="Times New Roman" panose="02020603050405020304" charset="0"/>
                <a:cs typeface="Times New Roman" panose="02020603050405020304" charset="0"/>
              </a:rPr>
              <a:t>message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ControllerPacketMetadata {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  Preamble preamble = 1;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000" b="1">
                <a:latin typeface="Times New Roman" panose="02020603050405020304" charset="0"/>
                <a:cs typeface="Times New Roman" panose="02020603050405020304" charset="0"/>
              </a:rPr>
              <a:t>message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Metadata {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1000" b="1">
                <a:latin typeface="Times New Roman" panose="02020603050405020304" charset="0"/>
                <a:cs typeface="Times New Roman" panose="02020603050405020304" charset="0"/>
              </a:rPr>
              <a:t>uint32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id = 1;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1000" b="1">
                <a:latin typeface="Times New Roman" panose="02020603050405020304" charset="0"/>
                <a:cs typeface="Times New Roman" panose="02020603050405020304" charset="0"/>
              </a:rPr>
              <a:t>string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name = 2;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1000" b="1">
                <a:latin typeface="Times New Roman" panose="02020603050405020304" charset="0"/>
                <a:cs typeface="Times New Roman" panose="02020603050405020304" charset="0"/>
              </a:rPr>
              <a:t>repeated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string annotations = 3;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1000" b="1">
                <a:latin typeface="Times New Roman" panose="02020603050405020304" charset="0"/>
                <a:cs typeface="Times New Roman" panose="02020603050405020304" charset="0"/>
              </a:rPr>
              <a:t>int32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bitwidth = 4;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000" b="1">
                <a:latin typeface="Times New Roman" panose="02020603050405020304" charset="0"/>
                <a:cs typeface="Times New Roman" panose="02020603050405020304" charset="0"/>
              </a:rPr>
              <a:t>repeated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Metadata metadata = 2;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016500" y="4711065"/>
            <a:ext cx="2941955" cy="16300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p>
            <a:r>
              <a:rPr lang="zh-CN" altLang="en-US" sz="1000" b="1">
                <a:latin typeface="Times New Roman" panose="02020603050405020304" charset="0"/>
                <a:cs typeface="Times New Roman" panose="02020603050405020304" charset="0"/>
              </a:rPr>
              <a:t>message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PacketOut {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000" b="1">
                <a:latin typeface="Times New Roman" panose="02020603050405020304" charset="0"/>
                <a:cs typeface="Times New Roman" panose="02020603050405020304" charset="0"/>
              </a:rPr>
              <a:t>bytes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payload = 1;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000" b="1">
                <a:latin typeface="Times New Roman" panose="02020603050405020304" charset="0"/>
                <a:cs typeface="Times New Roman" panose="02020603050405020304" charset="0"/>
              </a:rPr>
              <a:t>repeated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PacketMetadata metadata = 2;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message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PacketIn {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bytes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payload = 1;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repeated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PacketMetadata metadata = 2;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014595" y="1927860"/>
            <a:ext cx="6180460" cy="2730500"/>
            <a:chOff x="7897" y="3080"/>
            <a:chExt cx="9661" cy="4300"/>
          </a:xfrm>
        </p:grpSpPr>
        <p:sp>
          <p:nvSpPr>
            <p:cNvPr id="9" name="矩形 8"/>
            <p:cNvSpPr/>
            <p:nvPr/>
          </p:nvSpPr>
          <p:spPr>
            <a:xfrm>
              <a:off x="7897" y="3080"/>
              <a:ext cx="9660" cy="4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899" y="3096"/>
              <a:ext cx="9659" cy="4263"/>
              <a:chOff x="7889" y="3117"/>
              <a:chExt cx="9659" cy="4263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7889" y="3117"/>
                <a:ext cx="4656" cy="426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</a:rPr>
                  <a:t>controller_packet_metadata {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</a:rPr>
                  <a:t>  preamble {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</a:rPr>
                  <a:t>    id: 67146229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</a:rPr>
                  <a:t>    name: "packet_in"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</a:rPr>
                  <a:t>    annotations: "@controller_header(\"packet_in\")"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</a:rPr>
                  <a:t>  }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</a:rPr>
                  <a:t>  metadata {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</a:rPr>
                  <a:t>    id: 1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</a:rPr>
                  <a:t>    name: "ingress_port"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</a:rPr>
                  <a:t>    bitwidth: 9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</a:rPr>
                  <a:t>  }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</a:rPr>
                  <a:t>  metadata {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</a:rPr>
                  <a:t>    id: 2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</a:rPr>
                  <a:t>    name: "reason"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</a:rPr>
                  <a:t>    bitwidth: 16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</a:rPr>
                  <a:t>  }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</a:rPr>
                  <a:t>}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2535" y="3117"/>
                <a:ext cx="5013" cy="426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controller_packet_metadata {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 preamble {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   id: 67121543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   name: "packet_out"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   annotations: "@controller_header(\"packet_out\")"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 }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 metadata {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   id: 1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   name: "cpu_preamble"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   bitwidth: 64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 }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 metadata {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   id: 2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   name: "egress_port"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   bitwidth: 9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 }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}</a:t>
                </a:r>
                <a:endParaRPr lang="zh-CN" alt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961390" y="1927860"/>
            <a:ext cx="3992245" cy="4408805"/>
            <a:chOff x="1550" y="3095"/>
            <a:chExt cx="6287" cy="68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1556" y="3117"/>
              <a:ext cx="6281" cy="687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550" y="3095"/>
              <a:ext cx="6281" cy="6884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square" rtlCol="0" anchor="t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...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zh-CN" altLang="en-US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</a:rPr>
                <a:t>@controller_header("packet_in")</a:t>
              </a:r>
              <a:endParaRPr lang="zh-CN" altLang="en-US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1000" b="1">
                  <a:latin typeface="Times New Roman" panose="02020603050405020304" charset="0"/>
                  <a:cs typeface="Times New Roman" panose="02020603050405020304" charset="0"/>
                </a:rPr>
                <a:t>header </a:t>
              </a:r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</a:rPr>
                <a:t>packet_in_header_t {</a:t>
              </a:r>
              <a:endParaRPr lang="zh-CN" altLang="en-US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</a:rPr>
                <a:t>    </a:t>
              </a:r>
              <a:r>
                <a:rPr lang="zh-CN" altLang="en-US" sz="1000" b="1">
                  <a:latin typeface="Times New Roman" panose="02020603050405020304" charset="0"/>
                  <a:cs typeface="Times New Roman" panose="02020603050405020304" charset="0"/>
                </a:rPr>
                <a:t>bit</a:t>
              </a:r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</a:rPr>
                <a:t>&lt;9&gt; ingress_port;</a:t>
              </a:r>
              <a:endParaRPr lang="zh-CN" altLang="en-US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</a:rPr>
                <a:t>    </a:t>
              </a:r>
              <a:r>
                <a:rPr lang="zh-CN" altLang="en-US" sz="1000" b="1">
                  <a:latin typeface="Times New Roman" panose="02020603050405020304" charset="0"/>
                  <a:cs typeface="Times New Roman" panose="02020603050405020304" charset="0"/>
                </a:rPr>
                <a:t>bit</a:t>
              </a:r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</a:rPr>
                <a:t>&lt;16&gt; reason;</a:t>
              </a:r>
              <a:endParaRPr lang="zh-CN" altLang="en-US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</a:rPr>
                <a:t>}</a:t>
              </a:r>
              <a:endParaRPr lang="zh-CN" altLang="en-US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zh-CN" altLang="en-US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</a:rPr>
                <a:t>@controller_header("packet_out")</a:t>
              </a:r>
              <a:endParaRPr lang="zh-CN" altLang="en-US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1000" b="1">
                  <a:latin typeface="Times New Roman" panose="02020603050405020304" charset="0"/>
                  <a:cs typeface="Times New Roman" panose="02020603050405020304" charset="0"/>
                </a:rPr>
                <a:t>header </a:t>
              </a:r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</a:rPr>
                <a:t>packet_out_header_t {</a:t>
              </a:r>
              <a:endParaRPr lang="zh-CN" altLang="en-US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</a:rPr>
                <a:t>    </a:t>
              </a:r>
              <a:r>
                <a:rPr lang="zh-CN" altLang="en-US" sz="1000" b="1">
                  <a:latin typeface="Times New Roman" panose="02020603050405020304" charset="0"/>
                  <a:cs typeface="Times New Roman" panose="02020603050405020304" charset="0"/>
                </a:rPr>
                <a:t>bit</a:t>
              </a:r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</a:rPr>
                <a:t>&lt;64&gt; cpu_preamble;</a:t>
              </a:r>
              <a:endParaRPr lang="zh-CN" altLang="en-US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</a:rPr>
                <a:t>    </a:t>
              </a:r>
              <a:r>
                <a:rPr lang="zh-CN" altLang="en-US" sz="1000" b="1">
                  <a:latin typeface="Times New Roman" panose="02020603050405020304" charset="0"/>
                  <a:cs typeface="Times New Roman" panose="02020603050405020304" charset="0"/>
                </a:rPr>
                <a:t>bit</a:t>
              </a:r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</a:rPr>
                <a:t>&lt;9&gt; egress_port;</a:t>
              </a:r>
              <a:endParaRPr lang="zh-CN" altLang="en-US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</a:rPr>
                <a:t>}</a:t>
              </a:r>
              <a:endParaRPr lang="zh-CN" altLang="en-US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zh-CN" altLang="en-US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...</a:t>
              </a:r>
              <a:endPara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endPara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</a:t>
              </a:r>
              <a:r>
                <a:rPr lang="zh-CN" altLang="en-US" sz="1000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action </a:t>
              </a:r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send_packet_in() {</a:t>
              </a:r>
              <a:endParaRPr lang="zh-CN" altLang="en-US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   standard_metadata.egress_spec = CPU_PORT;</a:t>
              </a:r>
              <a:endParaRPr lang="zh-CN" altLang="en-US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   hdr.my_packet_in.setValid();</a:t>
              </a:r>
              <a:endParaRPr lang="zh-CN" altLang="en-US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   hdr.my_packet_in.ingress_port = standard_metadata.ingress_port;</a:t>
              </a:r>
              <a:endParaRPr lang="zh-CN" altLang="en-US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   hdr.my_packet_in.reason = (</a:t>
              </a:r>
              <a:r>
                <a:rPr lang="zh-CN" altLang="en-US" sz="1000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bit</a:t>
              </a:r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&lt;16&gt;)packet_in_reason.arp;</a:t>
              </a:r>
              <a:endPara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}</a:t>
              </a:r>
              <a:endParaRPr lang="zh-CN" altLang="en-US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r>
                <a:rPr lang="zh-CN" altLang="en-US" sz="1000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action </a:t>
              </a:r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send_packet_out() {</a:t>
              </a:r>
              <a:endParaRPr lang="zh-CN" altLang="en-US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   standard_metadata.egress_spec = hdr.my_packet_out.egress_port;</a:t>
              </a:r>
              <a:endParaRPr lang="zh-CN" altLang="en-US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   hdr.my_packet_out.setInvalid();</a:t>
              </a:r>
              <a:endPara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r>
                <a:rPr lang="zh-CN" altLang="en-US" sz="1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}</a:t>
              </a:r>
              <a:endParaRPr lang="zh-CN" altLang="en-US" sz="10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...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646" y="3441"/>
              <a:ext cx="4780" cy="3049"/>
            </a:xfrm>
            <a:prstGeom prst="rect">
              <a:avLst/>
            </a:prstGeom>
            <a:noFill/>
            <a:ln w="12700" cmpd="sng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7" name="直接箭头连接符 6"/>
          <p:cNvCxnSpPr/>
          <p:nvPr/>
        </p:nvCxnSpPr>
        <p:spPr>
          <a:xfrm>
            <a:off x="4544060" y="3133725"/>
            <a:ext cx="7200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572750" y="4326255"/>
            <a:ext cx="0" cy="79248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71105" y="5400675"/>
            <a:ext cx="720000" cy="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446905" y="5400675"/>
            <a:ext cx="720000" cy="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99280" y="2800350"/>
            <a:ext cx="7956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Compile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50525" y="4369435"/>
            <a:ext cx="398145" cy="5353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Parser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64145" y="5078095"/>
            <a:ext cx="430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Fill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80585" y="5105400"/>
            <a:ext cx="4591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Use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02030" y="4382770"/>
            <a:ext cx="3691255" cy="173990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矩形 99"/>
          <p:cNvSpPr/>
          <p:nvPr/>
        </p:nvSpPr>
        <p:spPr>
          <a:xfrm>
            <a:off x="2959100" y="1138555"/>
            <a:ext cx="3376930" cy="55397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430" y="6350"/>
            <a:ext cx="82708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  <a:sym typeface="+mn-ea"/>
              </a:rPr>
              <a:t>Opendaylight &amp; P4 Demo-Packet Replication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2965450" y="1152525"/>
            <a:ext cx="3342640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Times New Roman" panose="02020603050405020304" charset="0"/>
                <a:cs typeface="Times New Roman" panose="02020603050405020304" charset="0"/>
              </a:rPr>
              <a:t>message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PacketReplicationEngineEntry {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200" b="1">
                <a:latin typeface="Times New Roman" panose="02020603050405020304" charset="0"/>
                <a:cs typeface="Times New Roman" panose="02020603050405020304" charset="0"/>
              </a:rPr>
              <a:t>oneof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type {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    MulticastGroupEntry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multicast_group_entry = 1;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    CloneSessionEntry clone_session_entry = 2;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MulticastGroupEntry {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uint32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multicast_group_id = 1;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Replica replicas = 2;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CloneSessionEntry {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uint32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session_id = 1;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Replica replicas = 2;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uint32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class_of_service = 3;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int32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packet_length_bytes = 4;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Replica {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uint32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egress_port = 1;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uint32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instance = 2;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0325" y="1151890"/>
            <a:ext cx="5541645" cy="5527040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" y="3493770"/>
            <a:ext cx="2733040" cy="3171190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" y="1137920"/>
            <a:ext cx="2733675" cy="2286000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1" name="文本框 100"/>
          <p:cNvSpPr txBox="1"/>
          <p:nvPr/>
        </p:nvSpPr>
        <p:spPr>
          <a:xfrm>
            <a:off x="458470" y="589915"/>
            <a:ext cx="4685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Multicast and Clone is architecture-dependent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48120" y="2480945"/>
            <a:ext cx="5346065" cy="721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下箭头 102"/>
          <p:cNvSpPr/>
          <p:nvPr/>
        </p:nvSpPr>
        <p:spPr>
          <a:xfrm>
            <a:off x="1767205" y="3230880"/>
            <a:ext cx="325120" cy="4946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6905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灯片编号占位符 1"/>
          <p:cNvSpPr>
            <a:spLocks noGrp="1"/>
          </p:cNvSpPr>
          <p:nvPr/>
        </p:nvSpPr>
        <p:spPr>
          <a:xfrm>
            <a:off x="8610600" y="63703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9443085" y="4456430"/>
            <a:ext cx="1134961" cy="1080008"/>
            <a:chOff x="3691" y="4168"/>
            <a:chExt cx="3036" cy="2889"/>
          </a:xfrm>
        </p:grpSpPr>
        <p:sp>
          <p:nvSpPr>
            <p:cNvPr id="36" name="圆角矩形 35"/>
            <p:cNvSpPr/>
            <p:nvPr/>
          </p:nvSpPr>
          <p:spPr>
            <a:xfrm>
              <a:off x="3692" y="6587"/>
              <a:ext cx="3034" cy="471"/>
            </a:xfrm>
            <a:prstGeom prst="roundRect">
              <a:avLst/>
            </a:prstGeom>
            <a:solidFill>
              <a:srgbClr val="36979E"/>
            </a:solidFill>
            <a:ln w="12700" cmpd="sng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</a:rPr>
                <a:t>Data Source</a:t>
              </a:r>
              <a:endParaRPr lang="en-US" altLang="zh-CN" sz="8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3693" y="6077"/>
              <a:ext cx="3034" cy="471"/>
            </a:xfrm>
            <a:prstGeom prst="roundRect">
              <a:avLst/>
            </a:prstGeom>
            <a:solidFill>
              <a:srgbClr val="00B0F0"/>
            </a:solidFill>
            <a:ln w="12700" cmpd="sng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</a:rPr>
                <a:t>Yang Models ...</a:t>
              </a:r>
              <a:endParaRPr lang="en-US" altLang="zh-CN" sz="8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3693" y="5560"/>
              <a:ext cx="3017" cy="471"/>
            </a:xfrm>
            <a:prstGeom prst="roundRect">
              <a:avLst/>
            </a:prstGeom>
            <a:solidFill>
              <a:srgbClr val="70AD47"/>
            </a:solidFill>
            <a:ln w="12700" cmpd="sng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</a:rPr>
                <a:t>GPB</a:t>
              </a:r>
              <a:endParaRPr lang="en-US" altLang="zh-CN" sz="8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3691" y="4168"/>
              <a:ext cx="3019" cy="471"/>
            </a:xfrm>
            <a:prstGeom prst="roundRect">
              <a:avLst/>
            </a:prstGeom>
            <a:solidFill>
              <a:srgbClr val="ED7D31"/>
            </a:solidFill>
            <a:ln w="12700" cmpd="sng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</a:rPr>
                <a:t>Collect &amp; </a:t>
              </a:r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sym typeface="+mn-ea"/>
                </a:rPr>
                <a:t>Analysis </a:t>
              </a:r>
              <a:endPara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3693" y="4684"/>
              <a:ext cx="3017" cy="41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12700" cmpd="sng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sym typeface="+mn-ea"/>
                </a:rPr>
                <a:t>gNMI </a:t>
              </a:r>
              <a:endPara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3693" y="5124"/>
              <a:ext cx="3017" cy="410"/>
            </a:xfrm>
            <a:prstGeom prst="roundRect">
              <a:avLst/>
            </a:prstGeom>
            <a:solidFill>
              <a:schemeClr val="accent3"/>
            </a:solidFill>
            <a:ln w="12700" cmpd="sng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</a:rPr>
                <a:t>gRPC</a:t>
              </a:r>
              <a:endParaRPr lang="en-US" altLang="zh-CN" sz="8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430" y="6350"/>
            <a:ext cx="66662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  <a:sym typeface="+mn-ea"/>
              </a:rPr>
              <a:t>Opendaylight &amp; P4 Demo-Telemetry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46070" y="2788920"/>
            <a:ext cx="2466000" cy="39624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Config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66105" y="2788920"/>
            <a:ext cx="2466000" cy="396240"/>
          </a:xfrm>
          <a:prstGeom prst="rect">
            <a:avLst/>
          </a:pr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Collect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58470" y="589915"/>
            <a:ext cx="650494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Advantages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◦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Push intead of pull, 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◦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driven, e.g. Yang 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gNMI protocol contains both configuration and data delivery.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gNMI Telemetry? OpenConfig Telemetry? In-band Telemetry?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53870" y="2287270"/>
            <a:ext cx="7395210" cy="2515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346325" y="4051935"/>
            <a:ext cx="6236970" cy="45783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P4Plugin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652510" y="2287270"/>
            <a:ext cx="495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ODL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46325" y="2625090"/>
            <a:ext cx="6236970" cy="7112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9" name="左右箭头 48"/>
          <p:cNvSpPr/>
          <p:nvPr/>
        </p:nvSpPr>
        <p:spPr>
          <a:xfrm>
            <a:off x="4652010" y="3529965"/>
            <a:ext cx="1620000" cy="342265"/>
          </a:xfrm>
          <a:prstGeom prst="leftRightArrow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</a:rPr>
              <a:t>RPC/Notification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46325" y="3505200"/>
            <a:ext cx="6236970" cy="338455"/>
          </a:xfrm>
          <a:prstGeom prst="rect">
            <a:avLst/>
          </a:prstGeom>
          <a:noFill/>
          <a:ln w="12700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stCxn id="43" idx="0"/>
            <a:endCxn id="48" idx="2"/>
          </p:cNvCxnSpPr>
          <p:nvPr/>
        </p:nvCxnSpPr>
        <p:spPr>
          <a:xfrm flipV="1">
            <a:off x="5464810" y="3336290"/>
            <a:ext cx="0" cy="715645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551680" y="5536565"/>
            <a:ext cx="1830705" cy="690245"/>
          </a:xfrm>
          <a:prstGeom prst="roundRect">
            <a:avLst/>
          </a:prstGeom>
          <a:solidFill>
            <a:schemeClr val="bg2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18525" y="5200650"/>
            <a:ext cx="581660" cy="240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Mininet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959475" y="5501005"/>
            <a:ext cx="41211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bmv2</a:t>
            </a:r>
            <a:endParaRPr lang="en-US" altLang="zh-CN" sz="1000">
              <a:latin typeface="Times New Roman" panose="02020603050405020304" charset="0"/>
            </a:endParaRPr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 rot="0">
            <a:off x="2569845" y="5634355"/>
            <a:ext cx="893455" cy="540000"/>
            <a:chOff x="7715" y="4595"/>
            <a:chExt cx="3295" cy="19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10200" y="4595"/>
              <a:ext cx="810" cy="1990"/>
            </a:xfrm>
            <a:custGeom>
              <a:avLst/>
              <a:gdLst>
                <a:gd name="T0" fmla="*/ 41 w 46"/>
                <a:gd name="T1" fmla="*/ 0 h 113"/>
                <a:gd name="T2" fmla="*/ 5 w 46"/>
                <a:gd name="T3" fmla="*/ 0 h 113"/>
                <a:gd name="T4" fmla="*/ 0 w 46"/>
                <a:gd name="T5" fmla="*/ 6 h 113"/>
                <a:gd name="T6" fmla="*/ 0 w 46"/>
                <a:gd name="T7" fmla="*/ 108 h 113"/>
                <a:gd name="T8" fmla="*/ 5 w 46"/>
                <a:gd name="T9" fmla="*/ 113 h 113"/>
                <a:gd name="T10" fmla="*/ 41 w 46"/>
                <a:gd name="T11" fmla="*/ 113 h 113"/>
                <a:gd name="T12" fmla="*/ 46 w 46"/>
                <a:gd name="T13" fmla="*/ 108 h 113"/>
                <a:gd name="T14" fmla="*/ 46 w 46"/>
                <a:gd name="T15" fmla="*/ 6 h 113"/>
                <a:gd name="T16" fmla="*/ 41 w 46"/>
                <a:gd name="T17" fmla="*/ 0 h 113"/>
                <a:gd name="T18" fmla="*/ 31 w 46"/>
                <a:gd name="T19" fmla="*/ 91 h 113"/>
                <a:gd name="T20" fmla="*/ 28 w 46"/>
                <a:gd name="T21" fmla="*/ 94 h 113"/>
                <a:gd name="T22" fmla="*/ 19 w 46"/>
                <a:gd name="T23" fmla="*/ 94 h 113"/>
                <a:gd name="T24" fmla="*/ 15 w 46"/>
                <a:gd name="T25" fmla="*/ 91 h 113"/>
                <a:gd name="T26" fmla="*/ 15 w 46"/>
                <a:gd name="T27" fmla="*/ 82 h 113"/>
                <a:gd name="T28" fmla="*/ 19 w 46"/>
                <a:gd name="T29" fmla="*/ 79 h 113"/>
                <a:gd name="T30" fmla="*/ 28 w 46"/>
                <a:gd name="T31" fmla="*/ 79 h 113"/>
                <a:gd name="T32" fmla="*/ 31 w 46"/>
                <a:gd name="T33" fmla="*/ 82 h 113"/>
                <a:gd name="T34" fmla="*/ 31 w 46"/>
                <a:gd name="T35" fmla="*/ 91 h 113"/>
                <a:gd name="T36" fmla="*/ 38 w 46"/>
                <a:gd name="T37" fmla="*/ 40 h 113"/>
                <a:gd name="T38" fmla="*/ 37 w 46"/>
                <a:gd name="T39" fmla="*/ 41 h 113"/>
                <a:gd name="T40" fmla="*/ 10 w 46"/>
                <a:gd name="T41" fmla="*/ 41 h 113"/>
                <a:gd name="T42" fmla="*/ 8 w 46"/>
                <a:gd name="T43" fmla="*/ 40 h 113"/>
                <a:gd name="T44" fmla="*/ 8 w 46"/>
                <a:gd name="T45" fmla="*/ 38 h 113"/>
                <a:gd name="T46" fmla="*/ 10 w 46"/>
                <a:gd name="T47" fmla="*/ 36 h 113"/>
                <a:gd name="T48" fmla="*/ 37 w 46"/>
                <a:gd name="T49" fmla="*/ 36 h 113"/>
                <a:gd name="T50" fmla="*/ 38 w 46"/>
                <a:gd name="T51" fmla="*/ 38 h 113"/>
                <a:gd name="T52" fmla="*/ 38 w 46"/>
                <a:gd name="T53" fmla="*/ 40 h 113"/>
                <a:gd name="T54" fmla="*/ 43 w 46"/>
                <a:gd name="T55" fmla="*/ 32 h 113"/>
                <a:gd name="T56" fmla="*/ 41 w 46"/>
                <a:gd name="T57" fmla="*/ 34 h 113"/>
                <a:gd name="T58" fmla="*/ 5 w 46"/>
                <a:gd name="T59" fmla="*/ 34 h 113"/>
                <a:gd name="T60" fmla="*/ 4 w 46"/>
                <a:gd name="T61" fmla="*/ 32 h 113"/>
                <a:gd name="T62" fmla="*/ 4 w 46"/>
                <a:gd name="T63" fmla="*/ 21 h 113"/>
                <a:gd name="T64" fmla="*/ 5 w 46"/>
                <a:gd name="T65" fmla="*/ 20 h 113"/>
                <a:gd name="T66" fmla="*/ 41 w 46"/>
                <a:gd name="T67" fmla="*/ 20 h 113"/>
                <a:gd name="T68" fmla="*/ 43 w 46"/>
                <a:gd name="T69" fmla="*/ 21 h 113"/>
                <a:gd name="T70" fmla="*/ 43 w 46"/>
                <a:gd name="T71" fmla="*/ 32 h 113"/>
                <a:gd name="T72" fmla="*/ 43 w 46"/>
                <a:gd name="T73" fmla="*/ 17 h 113"/>
                <a:gd name="T74" fmla="*/ 41 w 46"/>
                <a:gd name="T75" fmla="*/ 18 h 113"/>
                <a:gd name="T76" fmla="*/ 5 w 46"/>
                <a:gd name="T77" fmla="*/ 18 h 113"/>
                <a:gd name="T78" fmla="*/ 4 w 46"/>
                <a:gd name="T79" fmla="*/ 17 h 113"/>
                <a:gd name="T80" fmla="*/ 4 w 46"/>
                <a:gd name="T81" fmla="*/ 6 h 113"/>
                <a:gd name="T82" fmla="*/ 5 w 46"/>
                <a:gd name="T83" fmla="*/ 5 h 113"/>
                <a:gd name="T84" fmla="*/ 41 w 46"/>
                <a:gd name="T85" fmla="*/ 5 h 113"/>
                <a:gd name="T86" fmla="*/ 43 w 46"/>
                <a:gd name="T87" fmla="*/ 6 h 113"/>
                <a:gd name="T88" fmla="*/ 43 w 46"/>
                <a:gd name="T89" fmla="*/ 1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" h="113">
                  <a:moveTo>
                    <a:pt x="4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1"/>
                    <a:pt x="2" y="113"/>
                    <a:pt x="5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4" y="113"/>
                    <a:pt x="46" y="111"/>
                    <a:pt x="46" y="108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3"/>
                    <a:pt x="44" y="0"/>
                    <a:pt x="41" y="0"/>
                  </a:cubicBezTo>
                  <a:close/>
                  <a:moveTo>
                    <a:pt x="31" y="91"/>
                  </a:moveTo>
                  <a:cubicBezTo>
                    <a:pt x="31" y="93"/>
                    <a:pt x="29" y="94"/>
                    <a:pt x="28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7" y="94"/>
                    <a:pt x="15" y="93"/>
                    <a:pt x="15" y="91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0"/>
                    <a:pt x="17" y="79"/>
                    <a:pt x="19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9" y="79"/>
                    <a:pt x="31" y="80"/>
                    <a:pt x="31" y="82"/>
                  </a:cubicBezTo>
                  <a:lnTo>
                    <a:pt x="31" y="91"/>
                  </a:lnTo>
                  <a:close/>
                  <a:moveTo>
                    <a:pt x="38" y="40"/>
                  </a:moveTo>
                  <a:cubicBezTo>
                    <a:pt x="38" y="41"/>
                    <a:pt x="38" y="41"/>
                    <a:pt x="37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8" y="41"/>
                    <a:pt x="8" y="40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9" y="36"/>
                    <a:pt x="10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7"/>
                    <a:pt x="38" y="38"/>
                  </a:cubicBezTo>
                  <a:lnTo>
                    <a:pt x="38" y="40"/>
                  </a:lnTo>
                  <a:close/>
                  <a:moveTo>
                    <a:pt x="43" y="32"/>
                  </a:moveTo>
                  <a:cubicBezTo>
                    <a:pt x="43" y="33"/>
                    <a:pt x="42" y="34"/>
                    <a:pt x="41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3"/>
                    <a:pt x="4" y="3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0"/>
                    <a:pt x="5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3" y="21"/>
                    <a:pt x="43" y="21"/>
                  </a:cubicBezTo>
                  <a:lnTo>
                    <a:pt x="43" y="32"/>
                  </a:lnTo>
                  <a:close/>
                  <a:moveTo>
                    <a:pt x="43" y="17"/>
                  </a:moveTo>
                  <a:cubicBezTo>
                    <a:pt x="43" y="17"/>
                    <a:pt x="42" y="18"/>
                    <a:pt x="4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7"/>
                    <a:pt x="4" y="1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2" y="5"/>
                    <a:pt x="43" y="5"/>
                    <a:pt x="43" y="6"/>
                  </a:cubicBezTo>
                  <a:lnTo>
                    <a:pt x="43" y="17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10800" y="4860"/>
              <a:ext cx="87" cy="17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1 h 1"/>
                <a:gd name="T6" fmla="*/ 4 w 5"/>
                <a:gd name="T7" fmla="*/ 1 h 1"/>
                <a:gd name="T8" fmla="*/ 5 w 5"/>
                <a:gd name="T9" fmla="*/ 0 h 1"/>
                <a:gd name="T10" fmla="*/ 4 w 5"/>
                <a:gd name="T11" fmla="*/ 0 h 1"/>
                <a:gd name="T12" fmla="*/ 0 w 5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0430" y="5265"/>
              <a:ext cx="52" cy="17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10605" y="5265"/>
              <a:ext cx="52" cy="17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10500" y="5265"/>
              <a:ext cx="17" cy="17"/>
            </a:xfrm>
            <a:prstGeom prst="ellipse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10553" y="5265"/>
              <a:ext cx="17" cy="17"/>
            </a:xfrm>
            <a:prstGeom prst="ellipse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10783" y="5248"/>
              <a:ext cx="52" cy="52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10500" y="6005"/>
              <a:ext cx="230" cy="227"/>
            </a:xfrm>
            <a:custGeom>
              <a:avLst/>
              <a:gdLst>
                <a:gd name="T0" fmla="*/ 11 w 13"/>
                <a:gd name="T1" fmla="*/ 0 h 13"/>
                <a:gd name="T2" fmla="*/ 2 w 13"/>
                <a:gd name="T3" fmla="*/ 0 h 13"/>
                <a:gd name="T4" fmla="*/ 0 w 13"/>
                <a:gd name="T5" fmla="*/ 2 h 13"/>
                <a:gd name="T6" fmla="*/ 0 w 13"/>
                <a:gd name="T7" fmla="*/ 11 h 13"/>
                <a:gd name="T8" fmla="*/ 2 w 13"/>
                <a:gd name="T9" fmla="*/ 13 h 13"/>
                <a:gd name="T10" fmla="*/ 11 w 13"/>
                <a:gd name="T11" fmla="*/ 13 h 13"/>
                <a:gd name="T12" fmla="*/ 13 w 13"/>
                <a:gd name="T13" fmla="*/ 11 h 13"/>
                <a:gd name="T14" fmla="*/ 13 w 13"/>
                <a:gd name="T15" fmla="*/ 2 h 13"/>
                <a:gd name="T16" fmla="*/ 11 w 13"/>
                <a:gd name="T17" fmla="*/ 0 h 13"/>
                <a:gd name="T18" fmla="*/ 6 w 13"/>
                <a:gd name="T19" fmla="*/ 5 h 13"/>
                <a:gd name="T20" fmla="*/ 6 w 13"/>
                <a:gd name="T21" fmla="*/ 4 h 13"/>
                <a:gd name="T22" fmla="*/ 6 w 13"/>
                <a:gd name="T23" fmla="*/ 5 h 13"/>
                <a:gd name="T24" fmla="*/ 6 w 13"/>
                <a:gd name="T25" fmla="*/ 7 h 13"/>
                <a:gd name="T26" fmla="*/ 6 w 13"/>
                <a:gd name="T27" fmla="*/ 7 h 13"/>
                <a:gd name="T28" fmla="*/ 6 w 13"/>
                <a:gd name="T29" fmla="*/ 7 h 13"/>
                <a:gd name="T30" fmla="*/ 6 w 13"/>
                <a:gd name="T31" fmla="*/ 5 h 13"/>
                <a:gd name="T32" fmla="*/ 8 w 13"/>
                <a:gd name="T33" fmla="*/ 9 h 13"/>
                <a:gd name="T34" fmla="*/ 6 w 13"/>
                <a:gd name="T35" fmla="*/ 10 h 13"/>
                <a:gd name="T36" fmla="*/ 5 w 13"/>
                <a:gd name="T37" fmla="*/ 9 h 13"/>
                <a:gd name="T38" fmla="*/ 5 w 13"/>
                <a:gd name="T39" fmla="*/ 6 h 13"/>
                <a:gd name="T40" fmla="*/ 5 w 13"/>
                <a:gd name="T41" fmla="*/ 6 h 13"/>
                <a:gd name="T42" fmla="*/ 5 w 13"/>
                <a:gd name="T43" fmla="*/ 7 h 13"/>
                <a:gd name="T44" fmla="*/ 5 w 13"/>
                <a:gd name="T45" fmla="*/ 9 h 13"/>
                <a:gd name="T46" fmla="*/ 7 w 13"/>
                <a:gd name="T47" fmla="*/ 9 h 13"/>
                <a:gd name="T48" fmla="*/ 8 w 13"/>
                <a:gd name="T49" fmla="*/ 8 h 13"/>
                <a:gd name="T50" fmla="*/ 7 w 13"/>
                <a:gd name="T51" fmla="*/ 7 h 13"/>
                <a:gd name="T52" fmla="*/ 7 w 13"/>
                <a:gd name="T53" fmla="*/ 6 h 13"/>
                <a:gd name="T54" fmla="*/ 8 w 13"/>
                <a:gd name="T55" fmla="*/ 6 h 13"/>
                <a:gd name="T56" fmla="*/ 8 w 13"/>
                <a:gd name="T57" fmla="*/ 8 h 13"/>
                <a:gd name="T58" fmla="*/ 8 w 13"/>
                <a:gd name="T5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" h="13">
                  <a:moveTo>
                    <a:pt x="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3" y="12"/>
                    <a:pt x="13" y="1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  <a:moveTo>
                    <a:pt x="6" y="5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lnTo>
                    <a:pt x="6" y="5"/>
                  </a:lnTo>
                  <a:close/>
                  <a:moveTo>
                    <a:pt x="8" y="9"/>
                  </a:moveTo>
                  <a:cubicBezTo>
                    <a:pt x="7" y="10"/>
                    <a:pt x="7" y="10"/>
                    <a:pt x="6" y="10"/>
                  </a:cubicBezTo>
                  <a:cubicBezTo>
                    <a:pt x="6" y="10"/>
                    <a:pt x="5" y="10"/>
                    <a:pt x="5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7715" y="4595"/>
              <a:ext cx="2397" cy="1990"/>
            </a:xfrm>
            <a:custGeom>
              <a:avLst/>
              <a:gdLst>
                <a:gd name="T0" fmla="*/ 56 w 136"/>
                <a:gd name="T1" fmla="*/ 110 h 113"/>
                <a:gd name="T2" fmla="*/ 43 w 136"/>
                <a:gd name="T3" fmla="*/ 110 h 113"/>
                <a:gd name="T4" fmla="*/ 41 w 136"/>
                <a:gd name="T5" fmla="*/ 111 h 113"/>
                <a:gd name="T6" fmla="*/ 43 w 136"/>
                <a:gd name="T7" fmla="*/ 113 h 113"/>
                <a:gd name="T8" fmla="*/ 94 w 136"/>
                <a:gd name="T9" fmla="*/ 113 h 113"/>
                <a:gd name="T10" fmla="*/ 96 w 136"/>
                <a:gd name="T11" fmla="*/ 111 h 113"/>
                <a:gd name="T12" fmla="*/ 94 w 136"/>
                <a:gd name="T13" fmla="*/ 110 h 113"/>
                <a:gd name="T14" fmla="*/ 80 w 136"/>
                <a:gd name="T15" fmla="*/ 110 h 113"/>
                <a:gd name="T16" fmla="*/ 80 w 136"/>
                <a:gd name="T17" fmla="*/ 97 h 113"/>
                <a:gd name="T18" fmla="*/ 133 w 136"/>
                <a:gd name="T19" fmla="*/ 97 h 113"/>
                <a:gd name="T20" fmla="*/ 136 w 136"/>
                <a:gd name="T21" fmla="*/ 94 h 113"/>
                <a:gd name="T22" fmla="*/ 136 w 136"/>
                <a:gd name="T23" fmla="*/ 4 h 113"/>
                <a:gd name="T24" fmla="*/ 133 w 136"/>
                <a:gd name="T25" fmla="*/ 0 h 113"/>
                <a:gd name="T26" fmla="*/ 4 w 136"/>
                <a:gd name="T27" fmla="*/ 0 h 113"/>
                <a:gd name="T28" fmla="*/ 0 w 136"/>
                <a:gd name="T29" fmla="*/ 4 h 113"/>
                <a:gd name="T30" fmla="*/ 0 w 136"/>
                <a:gd name="T31" fmla="*/ 94 h 113"/>
                <a:gd name="T32" fmla="*/ 4 w 136"/>
                <a:gd name="T33" fmla="*/ 97 h 113"/>
                <a:gd name="T34" fmla="*/ 56 w 136"/>
                <a:gd name="T35" fmla="*/ 97 h 113"/>
                <a:gd name="T36" fmla="*/ 56 w 136"/>
                <a:gd name="T37" fmla="*/ 110 h 113"/>
                <a:gd name="T38" fmla="*/ 60 w 136"/>
                <a:gd name="T39" fmla="*/ 91 h 113"/>
                <a:gd name="T40" fmla="*/ 59 w 136"/>
                <a:gd name="T41" fmla="*/ 89 h 113"/>
                <a:gd name="T42" fmla="*/ 60 w 136"/>
                <a:gd name="T43" fmla="*/ 88 h 113"/>
                <a:gd name="T44" fmla="*/ 62 w 136"/>
                <a:gd name="T45" fmla="*/ 89 h 113"/>
                <a:gd name="T46" fmla="*/ 60 w 136"/>
                <a:gd name="T47" fmla="*/ 91 h 113"/>
                <a:gd name="T48" fmla="*/ 68 w 136"/>
                <a:gd name="T49" fmla="*/ 91 h 113"/>
                <a:gd name="T50" fmla="*/ 67 w 136"/>
                <a:gd name="T51" fmla="*/ 89 h 113"/>
                <a:gd name="T52" fmla="*/ 68 w 136"/>
                <a:gd name="T53" fmla="*/ 88 h 113"/>
                <a:gd name="T54" fmla="*/ 70 w 136"/>
                <a:gd name="T55" fmla="*/ 89 h 113"/>
                <a:gd name="T56" fmla="*/ 68 w 136"/>
                <a:gd name="T57" fmla="*/ 91 h 113"/>
                <a:gd name="T58" fmla="*/ 77 w 136"/>
                <a:gd name="T59" fmla="*/ 91 h 113"/>
                <a:gd name="T60" fmla="*/ 75 w 136"/>
                <a:gd name="T61" fmla="*/ 89 h 113"/>
                <a:gd name="T62" fmla="*/ 77 w 136"/>
                <a:gd name="T63" fmla="*/ 88 h 113"/>
                <a:gd name="T64" fmla="*/ 78 w 136"/>
                <a:gd name="T65" fmla="*/ 89 h 113"/>
                <a:gd name="T66" fmla="*/ 77 w 136"/>
                <a:gd name="T67" fmla="*/ 91 h 113"/>
                <a:gd name="T68" fmla="*/ 120 w 136"/>
                <a:gd name="T69" fmla="*/ 90 h 113"/>
                <a:gd name="T70" fmla="*/ 119 w 136"/>
                <a:gd name="T71" fmla="*/ 90 h 113"/>
                <a:gd name="T72" fmla="*/ 114 w 136"/>
                <a:gd name="T73" fmla="*/ 90 h 113"/>
                <a:gd name="T74" fmla="*/ 114 w 136"/>
                <a:gd name="T75" fmla="*/ 90 h 113"/>
                <a:gd name="T76" fmla="*/ 114 w 136"/>
                <a:gd name="T77" fmla="*/ 89 h 113"/>
                <a:gd name="T78" fmla="*/ 114 w 136"/>
                <a:gd name="T79" fmla="*/ 89 h 113"/>
                <a:gd name="T80" fmla="*/ 119 w 136"/>
                <a:gd name="T81" fmla="*/ 89 h 113"/>
                <a:gd name="T82" fmla="*/ 120 w 136"/>
                <a:gd name="T83" fmla="*/ 89 h 113"/>
                <a:gd name="T84" fmla="*/ 120 w 136"/>
                <a:gd name="T85" fmla="*/ 90 h 113"/>
                <a:gd name="T86" fmla="*/ 5 w 136"/>
                <a:gd name="T87" fmla="*/ 81 h 113"/>
                <a:gd name="T88" fmla="*/ 5 w 136"/>
                <a:gd name="T89" fmla="*/ 5 h 113"/>
                <a:gd name="T90" fmla="*/ 132 w 136"/>
                <a:gd name="T91" fmla="*/ 5 h 113"/>
                <a:gd name="T92" fmla="*/ 132 w 136"/>
                <a:gd name="T93" fmla="*/ 81 h 113"/>
                <a:gd name="T94" fmla="*/ 5 w 136"/>
                <a:gd name="T95" fmla="*/ 8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6" h="113">
                  <a:moveTo>
                    <a:pt x="56" y="110"/>
                  </a:move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10"/>
                    <a:pt x="41" y="111"/>
                  </a:cubicBezTo>
                  <a:cubicBezTo>
                    <a:pt x="41" y="112"/>
                    <a:pt x="42" y="113"/>
                    <a:pt x="43" y="113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5" y="113"/>
                    <a:pt x="96" y="112"/>
                    <a:pt x="96" y="111"/>
                  </a:cubicBezTo>
                  <a:cubicBezTo>
                    <a:pt x="96" y="110"/>
                    <a:pt x="95" y="110"/>
                    <a:pt x="94" y="110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5" y="97"/>
                    <a:pt x="136" y="95"/>
                    <a:pt x="136" y="9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2"/>
                    <a:pt x="135" y="0"/>
                    <a:pt x="13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2" y="97"/>
                    <a:pt x="4" y="97"/>
                  </a:cubicBezTo>
                  <a:cubicBezTo>
                    <a:pt x="56" y="97"/>
                    <a:pt x="56" y="97"/>
                    <a:pt x="56" y="97"/>
                  </a:cubicBezTo>
                  <a:lnTo>
                    <a:pt x="56" y="110"/>
                  </a:lnTo>
                  <a:close/>
                  <a:moveTo>
                    <a:pt x="60" y="91"/>
                  </a:moveTo>
                  <a:cubicBezTo>
                    <a:pt x="60" y="91"/>
                    <a:pt x="59" y="90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2" y="89"/>
                    <a:pt x="62" y="89"/>
                  </a:cubicBezTo>
                  <a:cubicBezTo>
                    <a:pt x="62" y="90"/>
                    <a:pt x="61" y="91"/>
                    <a:pt x="60" y="91"/>
                  </a:cubicBezTo>
                  <a:close/>
                  <a:moveTo>
                    <a:pt x="68" y="91"/>
                  </a:moveTo>
                  <a:cubicBezTo>
                    <a:pt x="68" y="91"/>
                    <a:pt x="67" y="90"/>
                    <a:pt x="67" y="89"/>
                  </a:cubicBezTo>
                  <a:cubicBezTo>
                    <a:pt x="67" y="89"/>
                    <a:pt x="68" y="88"/>
                    <a:pt x="68" y="88"/>
                  </a:cubicBezTo>
                  <a:cubicBezTo>
                    <a:pt x="69" y="88"/>
                    <a:pt x="70" y="89"/>
                    <a:pt x="70" y="89"/>
                  </a:cubicBezTo>
                  <a:cubicBezTo>
                    <a:pt x="70" y="90"/>
                    <a:pt x="69" y="91"/>
                    <a:pt x="68" y="91"/>
                  </a:cubicBezTo>
                  <a:close/>
                  <a:moveTo>
                    <a:pt x="77" y="91"/>
                  </a:moveTo>
                  <a:cubicBezTo>
                    <a:pt x="76" y="91"/>
                    <a:pt x="75" y="90"/>
                    <a:pt x="75" y="89"/>
                  </a:cubicBezTo>
                  <a:cubicBezTo>
                    <a:pt x="75" y="89"/>
                    <a:pt x="76" y="88"/>
                    <a:pt x="77" y="88"/>
                  </a:cubicBezTo>
                  <a:cubicBezTo>
                    <a:pt x="77" y="88"/>
                    <a:pt x="78" y="89"/>
                    <a:pt x="78" y="89"/>
                  </a:cubicBezTo>
                  <a:cubicBezTo>
                    <a:pt x="78" y="90"/>
                    <a:pt x="77" y="91"/>
                    <a:pt x="77" y="91"/>
                  </a:cubicBezTo>
                  <a:close/>
                  <a:moveTo>
                    <a:pt x="120" y="90"/>
                  </a:moveTo>
                  <a:cubicBezTo>
                    <a:pt x="120" y="90"/>
                    <a:pt x="119" y="90"/>
                    <a:pt x="119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119" y="89"/>
                    <a:pt x="120" y="89"/>
                    <a:pt x="120" y="89"/>
                  </a:cubicBezTo>
                  <a:lnTo>
                    <a:pt x="120" y="90"/>
                  </a:lnTo>
                  <a:close/>
                  <a:moveTo>
                    <a:pt x="5" y="8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81"/>
                    <a:pt x="132" y="81"/>
                    <a:pt x="132" y="81"/>
                  </a:cubicBezTo>
                  <a:lnTo>
                    <a:pt x="5" y="81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9" name="组合 8"/>
          <p:cNvGrpSpPr>
            <a:grpSpLocks noChangeAspect="1"/>
          </p:cNvGrpSpPr>
          <p:nvPr/>
        </p:nvGrpSpPr>
        <p:grpSpPr>
          <a:xfrm rot="0">
            <a:off x="7489190" y="5687060"/>
            <a:ext cx="893455" cy="540000"/>
            <a:chOff x="7715" y="4595"/>
            <a:chExt cx="3295" cy="19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10200" y="4595"/>
              <a:ext cx="810" cy="1990"/>
            </a:xfrm>
            <a:custGeom>
              <a:avLst/>
              <a:gdLst>
                <a:gd name="T0" fmla="*/ 41 w 46"/>
                <a:gd name="T1" fmla="*/ 0 h 113"/>
                <a:gd name="T2" fmla="*/ 5 w 46"/>
                <a:gd name="T3" fmla="*/ 0 h 113"/>
                <a:gd name="T4" fmla="*/ 0 w 46"/>
                <a:gd name="T5" fmla="*/ 6 h 113"/>
                <a:gd name="T6" fmla="*/ 0 w 46"/>
                <a:gd name="T7" fmla="*/ 108 h 113"/>
                <a:gd name="T8" fmla="*/ 5 w 46"/>
                <a:gd name="T9" fmla="*/ 113 h 113"/>
                <a:gd name="T10" fmla="*/ 41 w 46"/>
                <a:gd name="T11" fmla="*/ 113 h 113"/>
                <a:gd name="T12" fmla="*/ 46 w 46"/>
                <a:gd name="T13" fmla="*/ 108 h 113"/>
                <a:gd name="T14" fmla="*/ 46 w 46"/>
                <a:gd name="T15" fmla="*/ 6 h 113"/>
                <a:gd name="T16" fmla="*/ 41 w 46"/>
                <a:gd name="T17" fmla="*/ 0 h 113"/>
                <a:gd name="T18" fmla="*/ 31 w 46"/>
                <a:gd name="T19" fmla="*/ 91 h 113"/>
                <a:gd name="T20" fmla="*/ 28 w 46"/>
                <a:gd name="T21" fmla="*/ 94 h 113"/>
                <a:gd name="T22" fmla="*/ 19 w 46"/>
                <a:gd name="T23" fmla="*/ 94 h 113"/>
                <a:gd name="T24" fmla="*/ 15 w 46"/>
                <a:gd name="T25" fmla="*/ 91 h 113"/>
                <a:gd name="T26" fmla="*/ 15 w 46"/>
                <a:gd name="T27" fmla="*/ 82 h 113"/>
                <a:gd name="T28" fmla="*/ 19 w 46"/>
                <a:gd name="T29" fmla="*/ 79 h 113"/>
                <a:gd name="T30" fmla="*/ 28 w 46"/>
                <a:gd name="T31" fmla="*/ 79 h 113"/>
                <a:gd name="T32" fmla="*/ 31 w 46"/>
                <a:gd name="T33" fmla="*/ 82 h 113"/>
                <a:gd name="T34" fmla="*/ 31 w 46"/>
                <a:gd name="T35" fmla="*/ 91 h 113"/>
                <a:gd name="T36" fmla="*/ 38 w 46"/>
                <a:gd name="T37" fmla="*/ 40 h 113"/>
                <a:gd name="T38" fmla="*/ 37 w 46"/>
                <a:gd name="T39" fmla="*/ 41 h 113"/>
                <a:gd name="T40" fmla="*/ 10 w 46"/>
                <a:gd name="T41" fmla="*/ 41 h 113"/>
                <a:gd name="T42" fmla="*/ 8 w 46"/>
                <a:gd name="T43" fmla="*/ 40 h 113"/>
                <a:gd name="T44" fmla="*/ 8 w 46"/>
                <a:gd name="T45" fmla="*/ 38 h 113"/>
                <a:gd name="T46" fmla="*/ 10 w 46"/>
                <a:gd name="T47" fmla="*/ 36 h 113"/>
                <a:gd name="T48" fmla="*/ 37 w 46"/>
                <a:gd name="T49" fmla="*/ 36 h 113"/>
                <a:gd name="T50" fmla="*/ 38 w 46"/>
                <a:gd name="T51" fmla="*/ 38 h 113"/>
                <a:gd name="T52" fmla="*/ 38 w 46"/>
                <a:gd name="T53" fmla="*/ 40 h 113"/>
                <a:gd name="T54" fmla="*/ 43 w 46"/>
                <a:gd name="T55" fmla="*/ 32 h 113"/>
                <a:gd name="T56" fmla="*/ 41 w 46"/>
                <a:gd name="T57" fmla="*/ 34 h 113"/>
                <a:gd name="T58" fmla="*/ 5 w 46"/>
                <a:gd name="T59" fmla="*/ 34 h 113"/>
                <a:gd name="T60" fmla="*/ 4 w 46"/>
                <a:gd name="T61" fmla="*/ 32 h 113"/>
                <a:gd name="T62" fmla="*/ 4 w 46"/>
                <a:gd name="T63" fmla="*/ 21 h 113"/>
                <a:gd name="T64" fmla="*/ 5 w 46"/>
                <a:gd name="T65" fmla="*/ 20 h 113"/>
                <a:gd name="T66" fmla="*/ 41 w 46"/>
                <a:gd name="T67" fmla="*/ 20 h 113"/>
                <a:gd name="T68" fmla="*/ 43 w 46"/>
                <a:gd name="T69" fmla="*/ 21 h 113"/>
                <a:gd name="T70" fmla="*/ 43 w 46"/>
                <a:gd name="T71" fmla="*/ 32 h 113"/>
                <a:gd name="T72" fmla="*/ 43 w 46"/>
                <a:gd name="T73" fmla="*/ 17 h 113"/>
                <a:gd name="T74" fmla="*/ 41 w 46"/>
                <a:gd name="T75" fmla="*/ 18 h 113"/>
                <a:gd name="T76" fmla="*/ 5 w 46"/>
                <a:gd name="T77" fmla="*/ 18 h 113"/>
                <a:gd name="T78" fmla="*/ 4 w 46"/>
                <a:gd name="T79" fmla="*/ 17 h 113"/>
                <a:gd name="T80" fmla="*/ 4 w 46"/>
                <a:gd name="T81" fmla="*/ 6 h 113"/>
                <a:gd name="T82" fmla="*/ 5 w 46"/>
                <a:gd name="T83" fmla="*/ 5 h 113"/>
                <a:gd name="T84" fmla="*/ 41 w 46"/>
                <a:gd name="T85" fmla="*/ 5 h 113"/>
                <a:gd name="T86" fmla="*/ 43 w 46"/>
                <a:gd name="T87" fmla="*/ 6 h 113"/>
                <a:gd name="T88" fmla="*/ 43 w 46"/>
                <a:gd name="T89" fmla="*/ 1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" h="113">
                  <a:moveTo>
                    <a:pt x="4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1"/>
                    <a:pt x="2" y="113"/>
                    <a:pt x="5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4" y="113"/>
                    <a:pt x="46" y="111"/>
                    <a:pt x="46" y="108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3"/>
                    <a:pt x="44" y="0"/>
                    <a:pt x="41" y="0"/>
                  </a:cubicBezTo>
                  <a:close/>
                  <a:moveTo>
                    <a:pt x="31" y="91"/>
                  </a:moveTo>
                  <a:cubicBezTo>
                    <a:pt x="31" y="93"/>
                    <a:pt x="29" y="94"/>
                    <a:pt x="28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7" y="94"/>
                    <a:pt x="15" y="93"/>
                    <a:pt x="15" y="91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0"/>
                    <a:pt x="17" y="79"/>
                    <a:pt x="19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9" y="79"/>
                    <a:pt x="31" y="80"/>
                    <a:pt x="31" y="82"/>
                  </a:cubicBezTo>
                  <a:lnTo>
                    <a:pt x="31" y="91"/>
                  </a:lnTo>
                  <a:close/>
                  <a:moveTo>
                    <a:pt x="38" y="40"/>
                  </a:moveTo>
                  <a:cubicBezTo>
                    <a:pt x="38" y="41"/>
                    <a:pt x="38" y="41"/>
                    <a:pt x="37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8" y="41"/>
                    <a:pt x="8" y="40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9" y="36"/>
                    <a:pt x="10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7"/>
                    <a:pt x="38" y="38"/>
                  </a:cubicBezTo>
                  <a:lnTo>
                    <a:pt x="38" y="40"/>
                  </a:lnTo>
                  <a:close/>
                  <a:moveTo>
                    <a:pt x="43" y="32"/>
                  </a:moveTo>
                  <a:cubicBezTo>
                    <a:pt x="43" y="33"/>
                    <a:pt x="42" y="34"/>
                    <a:pt x="41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3"/>
                    <a:pt x="4" y="3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0"/>
                    <a:pt x="5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3" y="21"/>
                    <a:pt x="43" y="21"/>
                  </a:cubicBezTo>
                  <a:lnTo>
                    <a:pt x="43" y="32"/>
                  </a:lnTo>
                  <a:close/>
                  <a:moveTo>
                    <a:pt x="43" y="17"/>
                  </a:moveTo>
                  <a:cubicBezTo>
                    <a:pt x="43" y="17"/>
                    <a:pt x="42" y="18"/>
                    <a:pt x="4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7"/>
                    <a:pt x="4" y="1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2" y="5"/>
                    <a:pt x="43" y="5"/>
                    <a:pt x="43" y="6"/>
                  </a:cubicBezTo>
                  <a:lnTo>
                    <a:pt x="43" y="17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10800" y="4860"/>
              <a:ext cx="87" cy="17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1 h 1"/>
                <a:gd name="T6" fmla="*/ 4 w 5"/>
                <a:gd name="T7" fmla="*/ 1 h 1"/>
                <a:gd name="T8" fmla="*/ 5 w 5"/>
                <a:gd name="T9" fmla="*/ 0 h 1"/>
                <a:gd name="T10" fmla="*/ 4 w 5"/>
                <a:gd name="T11" fmla="*/ 0 h 1"/>
                <a:gd name="T12" fmla="*/ 0 w 5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0430" y="5265"/>
              <a:ext cx="52" cy="17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0605" y="5265"/>
              <a:ext cx="52" cy="17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10500" y="5265"/>
              <a:ext cx="17" cy="17"/>
            </a:xfrm>
            <a:prstGeom prst="ellipse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553" y="5265"/>
              <a:ext cx="17" cy="17"/>
            </a:xfrm>
            <a:prstGeom prst="ellipse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" name="Rectangle 12"/>
            <p:cNvSpPr>
              <a:spLocks noChangeArrowheads="1"/>
            </p:cNvSpPr>
            <p:nvPr/>
          </p:nvSpPr>
          <p:spPr bwMode="auto">
            <a:xfrm>
              <a:off x="10783" y="5248"/>
              <a:ext cx="52" cy="52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" name="Freeform 13"/>
            <p:cNvSpPr>
              <a:spLocks noEditPoints="1"/>
            </p:cNvSpPr>
            <p:nvPr/>
          </p:nvSpPr>
          <p:spPr bwMode="auto">
            <a:xfrm>
              <a:off x="10500" y="6005"/>
              <a:ext cx="230" cy="227"/>
            </a:xfrm>
            <a:custGeom>
              <a:avLst/>
              <a:gdLst>
                <a:gd name="T0" fmla="*/ 11 w 13"/>
                <a:gd name="T1" fmla="*/ 0 h 13"/>
                <a:gd name="T2" fmla="*/ 2 w 13"/>
                <a:gd name="T3" fmla="*/ 0 h 13"/>
                <a:gd name="T4" fmla="*/ 0 w 13"/>
                <a:gd name="T5" fmla="*/ 2 h 13"/>
                <a:gd name="T6" fmla="*/ 0 w 13"/>
                <a:gd name="T7" fmla="*/ 11 h 13"/>
                <a:gd name="T8" fmla="*/ 2 w 13"/>
                <a:gd name="T9" fmla="*/ 13 h 13"/>
                <a:gd name="T10" fmla="*/ 11 w 13"/>
                <a:gd name="T11" fmla="*/ 13 h 13"/>
                <a:gd name="T12" fmla="*/ 13 w 13"/>
                <a:gd name="T13" fmla="*/ 11 h 13"/>
                <a:gd name="T14" fmla="*/ 13 w 13"/>
                <a:gd name="T15" fmla="*/ 2 h 13"/>
                <a:gd name="T16" fmla="*/ 11 w 13"/>
                <a:gd name="T17" fmla="*/ 0 h 13"/>
                <a:gd name="T18" fmla="*/ 6 w 13"/>
                <a:gd name="T19" fmla="*/ 5 h 13"/>
                <a:gd name="T20" fmla="*/ 6 w 13"/>
                <a:gd name="T21" fmla="*/ 4 h 13"/>
                <a:gd name="T22" fmla="*/ 6 w 13"/>
                <a:gd name="T23" fmla="*/ 5 h 13"/>
                <a:gd name="T24" fmla="*/ 6 w 13"/>
                <a:gd name="T25" fmla="*/ 7 h 13"/>
                <a:gd name="T26" fmla="*/ 6 w 13"/>
                <a:gd name="T27" fmla="*/ 7 h 13"/>
                <a:gd name="T28" fmla="*/ 6 w 13"/>
                <a:gd name="T29" fmla="*/ 7 h 13"/>
                <a:gd name="T30" fmla="*/ 6 w 13"/>
                <a:gd name="T31" fmla="*/ 5 h 13"/>
                <a:gd name="T32" fmla="*/ 8 w 13"/>
                <a:gd name="T33" fmla="*/ 9 h 13"/>
                <a:gd name="T34" fmla="*/ 6 w 13"/>
                <a:gd name="T35" fmla="*/ 10 h 13"/>
                <a:gd name="T36" fmla="*/ 5 w 13"/>
                <a:gd name="T37" fmla="*/ 9 h 13"/>
                <a:gd name="T38" fmla="*/ 5 w 13"/>
                <a:gd name="T39" fmla="*/ 6 h 13"/>
                <a:gd name="T40" fmla="*/ 5 w 13"/>
                <a:gd name="T41" fmla="*/ 6 h 13"/>
                <a:gd name="T42" fmla="*/ 5 w 13"/>
                <a:gd name="T43" fmla="*/ 7 h 13"/>
                <a:gd name="T44" fmla="*/ 5 w 13"/>
                <a:gd name="T45" fmla="*/ 9 h 13"/>
                <a:gd name="T46" fmla="*/ 7 w 13"/>
                <a:gd name="T47" fmla="*/ 9 h 13"/>
                <a:gd name="T48" fmla="*/ 8 w 13"/>
                <a:gd name="T49" fmla="*/ 8 h 13"/>
                <a:gd name="T50" fmla="*/ 7 w 13"/>
                <a:gd name="T51" fmla="*/ 7 h 13"/>
                <a:gd name="T52" fmla="*/ 7 w 13"/>
                <a:gd name="T53" fmla="*/ 6 h 13"/>
                <a:gd name="T54" fmla="*/ 8 w 13"/>
                <a:gd name="T55" fmla="*/ 6 h 13"/>
                <a:gd name="T56" fmla="*/ 8 w 13"/>
                <a:gd name="T57" fmla="*/ 8 h 13"/>
                <a:gd name="T58" fmla="*/ 8 w 13"/>
                <a:gd name="T5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" h="13">
                  <a:moveTo>
                    <a:pt x="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3" y="12"/>
                    <a:pt x="13" y="1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  <a:moveTo>
                    <a:pt x="6" y="5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lnTo>
                    <a:pt x="6" y="5"/>
                  </a:lnTo>
                  <a:close/>
                  <a:moveTo>
                    <a:pt x="8" y="9"/>
                  </a:moveTo>
                  <a:cubicBezTo>
                    <a:pt x="7" y="10"/>
                    <a:pt x="7" y="10"/>
                    <a:pt x="6" y="10"/>
                  </a:cubicBezTo>
                  <a:cubicBezTo>
                    <a:pt x="6" y="10"/>
                    <a:pt x="5" y="10"/>
                    <a:pt x="5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0" name="Freeform 14"/>
            <p:cNvSpPr>
              <a:spLocks noEditPoints="1"/>
            </p:cNvSpPr>
            <p:nvPr/>
          </p:nvSpPr>
          <p:spPr bwMode="auto">
            <a:xfrm>
              <a:off x="7715" y="4595"/>
              <a:ext cx="2397" cy="1990"/>
            </a:xfrm>
            <a:custGeom>
              <a:avLst/>
              <a:gdLst>
                <a:gd name="T0" fmla="*/ 56 w 136"/>
                <a:gd name="T1" fmla="*/ 110 h 113"/>
                <a:gd name="T2" fmla="*/ 43 w 136"/>
                <a:gd name="T3" fmla="*/ 110 h 113"/>
                <a:gd name="T4" fmla="*/ 41 w 136"/>
                <a:gd name="T5" fmla="*/ 111 h 113"/>
                <a:gd name="T6" fmla="*/ 43 w 136"/>
                <a:gd name="T7" fmla="*/ 113 h 113"/>
                <a:gd name="T8" fmla="*/ 94 w 136"/>
                <a:gd name="T9" fmla="*/ 113 h 113"/>
                <a:gd name="T10" fmla="*/ 96 w 136"/>
                <a:gd name="T11" fmla="*/ 111 h 113"/>
                <a:gd name="T12" fmla="*/ 94 w 136"/>
                <a:gd name="T13" fmla="*/ 110 h 113"/>
                <a:gd name="T14" fmla="*/ 80 w 136"/>
                <a:gd name="T15" fmla="*/ 110 h 113"/>
                <a:gd name="T16" fmla="*/ 80 w 136"/>
                <a:gd name="T17" fmla="*/ 97 h 113"/>
                <a:gd name="T18" fmla="*/ 133 w 136"/>
                <a:gd name="T19" fmla="*/ 97 h 113"/>
                <a:gd name="T20" fmla="*/ 136 w 136"/>
                <a:gd name="T21" fmla="*/ 94 h 113"/>
                <a:gd name="T22" fmla="*/ 136 w 136"/>
                <a:gd name="T23" fmla="*/ 4 h 113"/>
                <a:gd name="T24" fmla="*/ 133 w 136"/>
                <a:gd name="T25" fmla="*/ 0 h 113"/>
                <a:gd name="T26" fmla="*/ 4 w 136"/>
                <a:gd name="T27" fmla="*/ 0 h 113"/>
                <a:gd name="T28" fmla="*/ 0 w 136"/>
                <a:gd name="T29" fmla="*/ 4 h 113"/>
                <a:gd name="T30" fmla="*/ 0 w 136"/>
                <a:gd name="T31" fmla="*/ 94 h 113"/>
                <a:gd name="T32" fmla="*/ 4 w 136"/>
                <a:gd name="T33" fmla="*/ 97 h 113"/>
                <a:gd name="T34" fmla="*/ 56 w 136"/>
                <a:gd name="T35" fmla="*/ 97 h 113"/>
                <a:gd name="T36" fmla="*/ 56 w 136"/>
                <a:gd name="T37" fmla="*/ 110 h 113"/>
                <a:gd name="T38" fmla="*/ 60 w 136"/>
                <a:gd name="T39" fmla="*/ 91 h 113"/>
                <a:gd name="T40" fmla="*/ 59 w 136"/>
                <a:gd name="T41" fmla="*/ 89 h 113"/>
                <a:gd name="T42" fmla="*/ 60 w 136"/>
                <a:gd name="T43" fmla="*/ 88 h 113"/>
                <a:gd name="T44" fmla="*/ 62 w 136"/>
                <a:gd name="T45" fmla="*/ 89 h 113"/>
                <a:gd name="T46" fmla="*/ 60 w 136"/>
                <a:gd name="T47" fmla="*/ 91 h 113"/>
                <a:gd name="T48" fmla="*/ 68 w 136"/>
                <a:gd name="T49" fmla="*/ 91 h 113"/>
                <a:gd name="T50" fmla="*/ 67 w 136"/>
                <a:gd name="T51" fmla="*/ 89 h 113"/>
                <a:gd name="T52" fmla="*/ 68 w 136"/>
                <a:gd name="T53" fmla="*/ 88 h 113"/>
                <a:gd name="T54" fmla="*/ 70 w 136"/>
                <a:gd name="T55" fmla="*/ 89 h 113"/>
                <a:gd name="T56" fmla="*/ 68 w 136"/>
                <a:gd name="T57" fmla="*/ 91 h 113"/>
                <a:gd name="T58" fmla="*/ 77 w 136"/>
                <a:gd name="T59" fmla="*/ 91 h 113"/>
                <a:gd name="T60" fmla="*/ 75 w 136"/>
                <a:gd name="T61" fmla="*/ 89 h 113"/>
                <a:gd name="T62" fmla="*/ 77 w 136"/>
                <a:gd name="T63" fmla="*/ 88 h 113"/>
                <a:gd name="T64" fmla="*/ 78 w 136"/>
                <a:gd name="T65" fmla="*/ 89 h 113"/>
                <a:gd name="T66" fmla="*/ 77 w 136"/>
                <a:gd name="T67" fmla="*/ 91 h 113"/>
                <a:gd name="T68" fmla="*/ 120 w 136"/>
                <a:gd name="T69" fmla="*/ 90 h 113"/>
                <a:gd name="T70" fmla="*/ 119 w 136"/>
                <a:gd name="T71" fmla="*/ 90 h 113"/>
                <a:gd name="T72" fmla="*/ 114 w 136"/>
                <a:gd name="T73" fmla="*/ 90 h 113"/>
                <a:gd name="T74" fmla="*/ 114 w 136"/>
                <a:gd name="T75" fmla="*/ 90 h 113"/>
                <a:gd name="T76" fmla="*/ 114 w 136"/>
                <a:gd name="T77" fmla="*/ 89 h 113"/>
                <a:gd name="T78" fmla="*/ 114 w 136"/>
                <a:gd name="T79" fmla="*/ 89 h 113"/>
                <a:gd name="T80" fmla="*/ 119 w 136"/>
                <a:gd name="T81" fmla="*/ 89 h 113"/>
                <a:gd name="T82" fmla="*/ 120 w 136"/>
                <a:gd name="T83" fmla="*/ 89 h 113"/>
                <a:gd name="T84" fmla="*/ 120 w 136"/>
                <a:gd name="T85" fmla="*/ 90 h 113"/>
                <a:gd name="T86" fmla="*/ 5 w 136"/>
                <a:gd name="T87" fmla="*/ 81 h 113"/>
                <a:gd name="T88" fmla="*/ 5 w 136"/>
                <a:gd name="T89" fmla="*/ 5 h 113"/>
                <a:gd name="T90" fmla="*/ 132 w 136"/>
                <a:gd name="T91" fmla="*/ 5 h 113"/>
                <a:gd name="T92" fmla="*/ 132 w 136"/>
                <a:gd name="T93" fmla="*/ 81 h 113"/>
                <a:gd name="T94" fmla="*/ 5 w 136"/>
                <a:gd name="T95" fmla="*/ 8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6" h="113">
                  <a:moveTo>
                    <a:pt x="56" y="110"/>
                  </a:move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10"/>
                    <a:pt x="41" y="111"/>
                  </a:cubicBezTo>
                  <a:cubicBezTo>
                    <a:pt x="41" y="112"/>
                    <a:pt x="42" y="113"/>
                    <a:pt x="43" y="113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5" y="113"/>
                    <a:pt x="96" y="112"/>
                    <a:pt x="96" y="111"/>
                  </a:cubicBezTo>
                  <a:cubicBezTo>
                    <a:pt x="96" y="110"/>
                    <a:pt x="95" y="110"/>
                    <a:pt x="94" y="110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5" y="97"/>
                    <a:pt x="136" y="95"/>
                    <a:pt x="136" y="9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2"/>
                    <a:pt x="135" y="0"/>
                    <a:pt x="13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2" y="97"/>
                    <a:pt x="4" y="97"/>
                  </a:cubicBezTo>
                  <a:cubicBezTo>
                    <a:pt x="56" y="97"/>
                    <a:pt x="56" y="97"/>
                    <a:pt x="56" y="97"/>
                  </a:cubicBezTo>
                  <a:lnTo>
                    <a:pt x="56" y="110"/>
                  </a:lnTo>
                  <a:close/>
                  <a:moveTo>
                    <a:pt x="60" y="91"/>
                  </a:moveTo>
                  <a:cubicBezTo>
                    <a:pt x="60" y="91"/>
                    <a:pt x="59" y="90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2" y="89"/>
                    <a:pt x="62" y="89"/>
                  </a:cubicBezTo>
                  <a:cubicBezTo>
                    <a:pt x="62" y="90"/>
                    <a:pt x="61" y="91"/>
                    <a:pt x="60" y="91"/>
                  </a:cubicBezTo>
                  <a:close/>
                  <a:moveTo>
                    <a:pt x="68" y="91"/>
                  </a:moveTo>
                  <a:cubicBezTo>
                    <a:pt x="68" y="91"/>
                    <a:pt x="67" y="90"/>
                    <a:pt x="67" y="89"/>
                  </a:cubicBezTo>
                  <a:cubicBezTo>
                    <a:pt x="67" y="89"/>
                    <a:pt x="68" y="88"/>
                    <a:pt x="68" y="88"/>
                  </a:cubicBezTo>
                  <a:cubicBezTo>
                    <a:pt x="69" y="88"/>
                    <a:pt x="70" y="89"/>
                    <a:pt x="70" y="89"/>
                  </a:cubicBezTo>
                  <a:cubicBezTo>
                    <a:pt x="70" y="90"/>
                    <a:pt x="69" y="91"/>
                    <a:pt x="68" y="91"/>
                  </a:cubicBezTo>
                  <a:close/>
                  <a:moveTo>
                    <a:pt x="77" y="91"/>
                  </a:moveTo>
                  <a:cubicBezTo>
                    <a:pt x="76" y="91"/>
                    <a:pt x="75" y="90"/>
                    <a:pt x="75" y="89"/>
                  </a:cubicBezTo>
                  <a:cubicBezTo>
                    <a:pt x="75" y="89"/>
                    <a:pt x="76" y="88"/>
                    <a:pt x="77" y="88"/>
                  </a:cubicBezTo>
                  <a:cubicBezTo>
                    <a:pt x="77" y="88"/>
                    <a:pt x="78" y="89"/>
                    <a:pt x="78" y="89"/>
                  </a:cubicBezTo>
                  <a:cubicBezTo>
                    <a:pt x="78" y="90"/>
                    <a:pt x="77" y="91"/>
                    <a:pt x="77" y="91"/>
                  </a:cubicBezTo>
                  <a:close/>
                  <a:moveTo>
                    <a:pt x="120" y="90"/>
                  </a:moveTo>
                  <a:cubicBezTo>
                    <a:pt x="120" y="90"/>
                    <a:pt x="119" y="90"/>
                    <a:pt x="119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119" y="89"/>
                    <a:pt x="120" y="89"/>
                    <a:pt x="120" y="89"/>
                  </a:cubicBezTo>
                  <a:lnTo>
                    <a:pt x="120" y="90"/>
                  </a:lnTo>
                  <a:close/>
                  <a:moveTo>
                    <a:pt x="5" y="8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81"/>
                    <a:pt x="132" y="81"/>
                    <a:pt x="132" y="81"/>
                  </a:cubicBezTo>
                  <a:lnTo>
                    <a:pt x="5" y="81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cxnSp>
        <p:nvCxnSpPr>
          <p:cNvPr id="66" name="直接箭头连接符 65"/>
          <p:cNvCxnSpPr/>
          <p:nvPr/>
        </p:nvCxnSpPr>
        <p:spPr>
          <a:xfrm>
            <a:off x="3521710" y="5904230"/>
            <a:ext cx="1044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  <a:effectLst>
            <a:outerShdw blurRad="50800" dist="25400" dir="5400000" algn="ct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6410960" y="5906770"/>
            <a:ext cx="1044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  <a:effectLst>
            <a:outerShdw blurRad="50800" dist="25400" dir="5400000" algn="ct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5512435" y="5281930"/>
            <a:ext cx="633095" cy="240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ip:50051</a:t>
            </a:r>
            <a:endParaRPr lang="en-US" altLang="zh-CN" sz="1200">
              <a:latin typeface="Times New Roman" panose="02020603050405020304" charset="0"/>
            </a:endParaRPr>
          </a:p>
        </p:txBody>
      </p:sp>
      <p:grpSp>
        <p:nvGrpSpPr>
          <p:cNvPr id="154" name="组合 153"/>
          <p:cNvGrpSpPr>
            <a:grpSpLocks noChangeAspect="1"/>
          </p:cNvGrpSpPr>
          <p:nvPr/>
        </p:nvGrpSpPr>
        <p:grpSpPr>
          <a:xfrm rot="0">
            <a:off x="4742815" y="5709285"/>
            <a:ext cx="392914" cy="360000"/>
            <a:chOff x="4169" y="4127"/>
            <a:chExt cx="1644" cy="1649"/>
          </a:xfrm>
        </p:grpSpPr>
        <p:sp>
          <p:nvSpPr>
            <p:cNvPr id="155" name="矩形 154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7" name="梯形 156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9" name="梯形 158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1" name="梯形 160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2" name="组合 161"/>
          <p:cNvGrpSpPr>
            <a:grpSpLocks noChangeAspect="1"/>
          </p:cNvGrpSpPr>
          <p:nvPr/>
        </p:nvGrpSpPr>
        <p:grpSpPr>
          <a:xfrm rot="0">
            <a:off x="5277485" y="5709285"/>
            <a:ext cx="392914" cy="360000"/>
            <a:chOff x="4169" y="4127"/>
            <a:chExt cx="1644" cy="1649"/>
          </a:xfrm>
        </p:grpSpPr>
        <p:sp>
          <p:nvSpPr>
            <p:cNvPr id="163" name="矩形 162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5" name="梯形 164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6" name="矩形 165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7" name="梯形 166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8" name="矩形 167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9" name="梯形 168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0" name="组合 169"/>
          <p:cNvGrpSpPr>
            <a:grpSpLocks noChangeAspect="1"/>
          </p:cNvGrpSpPr>
          <p:nvPr/>
        </p:nvGrpSpPr>
        <p:grpSpPr>
          <a:xfrm rot="0">
            <a:off x="5810250" y="5709285"/>
            <a:ext cx="392914" cy="360000"/>
            <a:chOff x="4169" y="4127"/>
            <a:chExt cx="1644" cy="1649"/>
          </a:xfrm>
        </p:grpSpPr>
        <p:sp>
          <p:nvSpPr>
            <p:cNvPr id="171" name="矩形 170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3" name="梯形 172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5" name="梯形 174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0" name="矩形 179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1" name="梯形 180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82" name="文本框 181"/>
          <p:cNvSpPr txBox="1"/>
          <p:nvPr/>
        </p:nvSpPr>
        <p:spPr>
          <a:xfrm>
            <a:off x="3688080" y="5960110"/>
            <a:ext cx="35115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eth0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6837680" y="5916930"/>
            <a:ext cx="35115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eth0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4335780" y="5950585"/>
            <a:ext cx="2152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2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185" name="文本框 184"/>
          <p:cNvSpPr txBox="1"/>
          <p:nvPr/>
        </p:nvSpPr>
        <p:spPr>
          <a:xfrm flipH="1">
            <a:off x="6383020" y="5925820"/>
            <a:ext cx="1746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1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53870" y="5187315"/>
            <a:ext cx="7395210" cy="1183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>
            <a:stCxn id="43" idx="2"/>
            <a:endCxn id="3" idx="0"/>
          </p:cNvCxnSpPr>
          <p:nvPr/>
        </p:nvCxnSpPr>
        <p:spPr>
          <a:xfrm>
            <a:off x="5464810" y="4509770"/>
            <a:ext cx="2540" cy="1026795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149590" y="2625090"/>
            <a:ext cx="4451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App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1" name="圆柱形 20"/>
          <p:cNvSpPr/>
          <p:nvPr/>
        </p:nvSpPr>
        <p:spPr>
          <a:xfrm>
            <a:off x="9415145" y="3011170"/>
            <a:ext cx="1134745" cy="1110615"/>
          </a:xfrm>
          <a:prstGeom prst="can">
            <a:avLst>
              <a:gd name="adj" fmla="val 31714"/>
            </a:avLst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8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TSDR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0720070" y="4460875"/>
            <a:ext cx="0" cy="108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3" idx="3"/>
            <a:endCxn id="21" idx="2"/>
          </p:cNvCxnSpPr>
          <p:nvPr/>
        </p:nvCxnSpPr>
        <p:spPr>
          <a:xfrm>
            <a:off x="8131810" y="2987040"/>
            <a:ext cx="1283335" cy="579755"/>
          </a:xfrm>
          <a:prstGeom prst="bentConnector3">
            <a:avLst>
              <a:gd name="adj1" fmla="val 5002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-635" y="5715"/>
            <a:ext cx="60413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P4</a:t>
            </a:r>
            <a:r>
              <a:rPr lang="en-US" altLang="zh-CN" sz="3200" baseline="-2500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16 </a:t>
            </a:r>
            <a:r>
              <a:rPr lang="en-US" altLang="zh-CN" sz="320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Language Brief Introduction</a:t>
            </a:r>
            <a:endParaRPr lang="en-US" altLang="zh-CN" sz="320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6570" y="636905"/>
            <a:ext cx="491617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indent="0" algn="l">
              <a:buFont typeface="Arial" panose="020B0604020202020204" pitchFamily="34" charset="0"/>
              <a:buNone/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Brief History: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Apr  2016: P4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16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First commits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Dec  2016: First P4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16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draft sepecification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May 2017: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P4</a:t>
            </a:r>
            <a:r>
              <a:rPr lang="en-US" altLang="zh-CN" baseline="-25000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16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1.0.0 specification released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May 2018: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P4</a:t>
            </a:r>
            <a:r>
              <a:rPr lang="en-US" altLang="zh-CN" baseline="-25000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16</a:t>
            </a:r>
            <a:r>
              <a:rPr lang="en-US" altLang="zh-CN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1.1.0 draft s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epecification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...</a:t>
            </a:r>
            <a:endParaRPr lang="en-US" altLang="zh-CN" sz="1600" i="1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47130" y="589280"/>
            <a:ext cx="44881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indent="0" algn="l">
              <a:buFont typeface="Arial" panose="020B0604020202020204" pitchFamily="34" charset="0"/>
              <a:buNone/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Design Goals: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Logical Evolution of P4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14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Target-Independence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200150" lvl="2" indent="-285750" algn="l">
              <a:buFont typeface="Arial" panose="020B0604020202020204" pitchFamily="34" charset="0"/>
              <a:buChar char="◦"/>
            </a:pP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Support for a variety of targets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200150" lvl="2" indent="-285750" algn="l">
              <a:buFont typeface="Arial" panose="020B0604020202020204" pitchFamily="34" charset="0"/>
              <a:buChar char="◦"/>
            </a:pP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Language/Architecture separation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200150" lvl="2" indent="-285750" algn="l">
              <a:buFont typeface="Arial" panose="020B0604020202020204" pitchFamily="34" charset="0"/>
              <a:buChar char="◦"/>
            </a:pP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Flexible data plane model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3630" y="4340225"/>
            <a:ext cx="4157345" cy="2299970"/>
          </a:xfrm>
          <a:prstGeom prst="rect">
            <a:avLst/>
          </a:prstGeom>
          <a:solidFill>
            <a:srgbClr val="008E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12865" y="4340225"/>
            <a:ext cx="4730115" cy="2299335"/>
          </a:xfrm>
          <a:prstGeom prst="rect">
            <a:avLst/>
          </a:prstGeom>
          <a:solidFill>
            <a:srgbClr val="008E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30400" y="4382135"/>
            <a:ext cx="2328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Community-Developed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80375" y="4368165"/>
            <a:ext cx="1727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Vendor-Supplied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147695" y="4888230"/>
            <a:ext cx="1917065" cy="7747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29995" y="4961890"/>
            <a:ext cx="1440180" cy="1440180"/>
            <a:chOff x="2003" y="7682"/>
            <a:chExt cx="2268" cy="22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椭圆 9"/>
            <p:cNvSpPr/>
            <p:nvPr/>
          </p:nvSpPr>
          <p:spPr>
            <a:xfrm>
              <a:off x="2003" y="7682"/>
              <a:ext cx="2268" cy="2268"/>
            </a:xfrm>
            <a:prstGeom prst="ellips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283" y="8306"/>
              <a:ext cx="170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   </a:t>
              </a:r>
              <a:r>
                <a:rPr lang="en-US" altLang="zh-CN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P4</a:t>
              </a:r>
              <a:r>
                <a:rPr lang="en-US" altLang="zh-CN" baseline="-25000">
                  <a:solidFill>
                    <a:schemeClr val="bg1"/>
                  </a:solidFill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16 </a:t>
              </a:r>
              <a:r>
                <a:rPr lang="en-US" altLang="zh-CN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endPara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US" altLang="zh-CN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Language</a:t>
              </a:r>
              <a:endPara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231515" y="5091430"/>
            <a:ext cx="1817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P4</a:t>
            </a:r>
            <a:r>
              <a:rPr lang="en-US" altLang="zh-CN" baseline="-25000">
                <a:solidFill>
                  <a:schemeClr val="bg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16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Core Library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57340" y="4961890"/>
            <a:ext cx="1183005" cy="141224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Extern Libraries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995920" y="4969510"/>
            <a:ext cx="1563370" cy="140525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Architecture Definition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47130" y="2390140"/>
            <a:ext cx="55924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algn="l">
              <a:buNone/>
            </a:pPr>
            <a:r>
              <a:rPr lang="en-US" altLang="zh-CN" b="1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Program Portability:</a:t>
            </a:r>
            <a:endParaRPr lang="en-US" altLang="zh-CN"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Target-Independent.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Architecture-Dependent.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Targets can implement mulitiple architecutres.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Mulitple targets can support the same architecure</a:t>
            </a:r>
            <a:endParaRPr lang="zh-CN" altLang="en-US"/>
          </a:p>
        </p:txBody>
      </p:sp>
      <p:sp>
        <p:nvSpPr>
          <p:cNvPr id="17" name="加号 16"/>
          <p:cNvSpPr/>
          <p:nvPr/>
        </p:nvSpPr>
        <p:spPr>
          <a:xfrm>
            <a:off x="5541010" y="5330190"/>
            <a:ext cx="608330" cy="579755"/>
          </a:xfrm>
          <a:prstGeom prst="mathPlu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6570" y="2390140"/>
            <a:ext cx="57499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algn="l">
              <a:buNone/>
            </a:pPr>
            <a:r>
              <a:rPr lang="en-US" altLang="zh-CN" b="1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Compiler: </a:t>
            </a:r>
            <a:endParaRPr lang="en-US" altLang="zh-CN"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P4C, new, alpha-quality, supports both P4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14</a:t>
            </a:r>
            <a:r>
              <a:rPr lang="en-US" altLang="zh-CN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&amp; P4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16</a:t>
            </a:r>
            <a:endParaRPr lang="en-US" altLang="zh-CN"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Provides a standard frontend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ontains four sample backends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p4c-bm2-ss, p4c-ebpf, p4c-graphs and p4test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714230" y="4976495"/>
            <a:ext cx="1254125" cy="139763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Backend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Compiler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147695" y="5739130"/>
            <a:ext cx="1917065" cy="7747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82290" y="5924550"/>
            <a:ext cx="215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Frontend Compiler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灯片编号占位符 3"/>
          <p:cNvSpPr>
            <a:spLocks noGrp="1"/>
          </p:cNvSpPr>
          <p:nvPr/>
        </p:nvSpPr>
        <p:spPr>
          <a:xfrm>
            <a:off x="8737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202" name="图片 2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520" y="4348480"/>
            <a:ext cx="720000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430" y="6350"/>
            <a:ext cx="66662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  <a:sym typeface="+mn-ea"/>
              </a:rPr>
              <a:t>Opendaylight &amp; P4 Demo-Telemetry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340" y="1055370"/>
            <a:ext cx="10119132" cy="540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8470" y="589915"/>
            <a:ext cx="5671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Telemetry data can 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not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be displayed in Grafana currently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70" y="635635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286761" y="4118610"/>
            <a:ext cx="575691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9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you.</a:t>
            </a:r>
            <a:endParaRPr lang="en-US" altLang="zh-CN" sz="9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41195" y="1297305"/>
            <a:ext cx="8675280" cy="3006000"/>
            <a:chOff x="2525" y="1539"/>
            <a:chExt cx="13662" cy="473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25" y="1781"/>
              <a:ext cx="4199" cy="4199"/>
            </a:xfrm>
            <a:prstGeom prst="rect">
              <a:avLst/>
            </a:prstGeom>
          </p:spPr>
        </p:pic>
        <p:pic>
          <p:nvPicPr>
            <p:cNvPr id="3" name="图片 2" descr="gerri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6" y="1781"/>
              <a:ext cx="4201" cy="4201"/>
            </a:xfrm>
            <a:prstGeom prst="rect">
              <a:avLst/>
            </a:prstGeom>
          </p:spPr>
        </p:pic>
        <p:pic>
          <p:nvPicPr>
            <p:cNvPr id="5" name="图片 4" descr="mmqrcode15395734030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3" y="1539"/>
              <a:ext cx="4734" cy="47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3" name="矩形 242"/>
          <p:cNvSpPr/>
          <p:nvPr/>
        </p:nvSpPr>
        <p:spPr>
          <a:xfrm>
            <a:off x="8813800" y="626745"/>
            <a:ext cx="2842895" cy="154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>
            <a:off x="8813800" y="2226310"/>
            <a:ext cx="2842895" cy="15481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635" y="-7620"/>
            <a:ext cx="45497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P4</a:t>
            </a:r>
            <a:r>
              <a:rPr lang="en-US" altLang="zh-CN" sz="3200" baseline="-2500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16 </a:t>
            </a:r>
            <a:r>
              <a:rPr lang="en-US" altLang="zh-CN" sz="320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Language Example</a:t>
            </a:r>
            <a:endParaRPr lang="en-US" altLang="zh-CN" sz="320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4665" y="639445"/>
            <a:ext cx="3096260" cy="3131185"/>
          </a:xfrm>
          <a:prstGeom prst="rect">
            <a:avLst/>
          </a:prstGeom>
          <a:solidFill>
            <a:srgbClr val="C5E0B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" name="文本框 2"/>
          <p:cNvSpPr txBox="1"/>
          <p:nvPr/>
        </p:nvSpPr>
        <p:spPr>
          <a:xfrm>
            <a:off x="480060" y="643890"/>
            <a:ext cx="31896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parser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MyParser(packet_in packet,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                        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out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headers hdr,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                        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inout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metadata meta,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                        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inout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standard_metadata_t standard_metadata) {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state start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transition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parse_ethernet;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state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parse_ethernet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packet.extract(hdr.ethernet);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transition select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(hdr.ethernet.etherType) {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0x800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parse_ipv4;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default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accept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}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</a:rPr>
              <a:t>state 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parse_ipv4 {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        packet.extract(hdr.ipv4);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</a:rPr>
              <a:t>transition accept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26" name="组合 125"/>
          <p:cNvGrpSpPr/>
          <p:nvPr/>
        </p:nvGrpSpPr>
        <p:grpSpPr>
          <a:xfrm rot="0">
            <a:off x="2616835" y="4237990"/>
            <a:ext cx="1043940" cy="2160905"/>
            <a:chOff x="3543300" y="1620240"/>
            <a:chExt cx="1044000" cy="1980000"/>
          </a:xfrm>
        </p:grpSpPr>
        <p:sp>
          <p:nvSpPr>
            <p:cNvPr id="127" name="矩形 126"/>
            <p:cNvSpPr/>
            <p:nvPr/>
          </p:nvSpPr>
          <p:spPr bwMode="auto">
            <a:xfrm>
              <a:off x="3543300" y="1620240"/>
              <a:ext cx="1044000" cy="1980000"/>
            </a:xfrm>
            <a:prstGeom prst="rect">
              <a:avLst/>
            </a:prstGeom>
            <a:noFill/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3627120" y="1721723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9" name="梯形 128"/>
            <p:cNvSpPr/>
            <p:nvPr/>
          </p:nvSpPr>
          <p:spPr bwMode="auto">
            <a:xfrm rot="5400000">
              <a:off x="4228703" y="1661160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0" name="TextBox 16"/>
            <p:cNvSpPr txBox="1"/>
            <p:nvPr/>
          </p:nvSpPr>
          <p:spPr>
            <a:xfrm>
              <a:off x="4137660" y="1726920"/>
              <a:ext cx="352982" cy="1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000000"/>
                  </a:solidFill>
                </a:rPr>
                <a:t>ALU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31" name="TextBox 17"/>
            <p:cNvSpPr txBox="1"/>
            <p:nvPr/>
          </p:nvSpPr>
          <p:spPr>
            <a:xfrm>
              <a:off x="3589020" y="1726920"/>
              <a:ext cx="542136" cy="1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000000"/>
                  </a:solidFill>
                </a:rPr>
                <a:t>Memory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 bwMode="auto">
            <a:xfrm>
              <a:off x="3627120" y="2026920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3" name="梯形 132"/>
            <p:cNvSpPr/>
            <p:nvPr/>
          </p:nvSpPr>
          <p:spPr bwMode="auto">
            <a:xfrm rot="5400000">
              <a:off x="4228703" y="1966357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3626004" y="2331662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5" name="梯形 134"/>
            <p:cNvSpPr/>
            <p:nvPr/>
          </p:nvSpPr>
          <p:spPr bwMode="auto">
            <a:xfrm rot="5400000">
              <a:off x="4227587" y="2271099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6" name="矩形 135"/>
            <p:cNvSpPr/>
            <p:nvPr/>
          </p:nvSpPr>
          <p:spPr bwMode="auto">
            <a:xfrm>
              <a:off x="3626004" y="2636859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7" name="梯形 136"/>
            <p:cNvSpPr/>
            <p:nvPr/>
          </p:nvSpPr>
          <p:spPr bwMode="auto">
            <a:xfrm rot="5400000">
              <a:off x="4227587" y="2576296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3624888" y="2948940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9" name="梯形 138"/>
            <p:cNvSpPr/>
            <p:nvPr/>
          </p:nvSpPr>
          <p:spPr bwMode="auto">
            <a:xfrm rot="5400000">
              <a:off x="4226471" y="2888377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0" name="矩形 139"/>
            <p:cNvSpPr/>
            <p:nvPr/>
          </p:nvSpPr>
          <p:spPr bwMode="auto">
            <a:xfrm>
              <a:off x="3624888" y="3254137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1" name="梯形 140"/>
            <p:cNvSpPr/>
            <p:nvPr/>
          </p:nvSpPr>
          <p:spPr bwMode="auto">
            <a:xfrm rot="5400000">
              <a:off x="4226471" y="3193574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 rot="0">
            <a:off x="4021455" y="4237990"/>
            <a:ext cx="1043940" cy="2161540"/>
            <a:chOff x="3543300" y="1620240"/>
            <a:chExt cx="1044000" cy="1980000"/>
          </a:xfrm>
        </p:grpSpPr>
        <p:sp>
          <p:nvSpPr>
            <p:cNvPr id="143" name="矩形 142"/>
            <p:cNvSpPr/>
            <p:nvPr/>
          </p:nvSpPr>
          <p:spPr bwMode="auto">
            <a:xfrm>
              <a:off x="3543300" y="1620240"/>
              <a:ext cx="1044000" cy="1980000"/>
            </a:xfrm>
            <a:prstGeom prst="rect">
              <a:avLst/>
            </a:prstGeom>
            <a:noFill/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3627120" y="1721723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5" name="梯形 144"/>
            <p:cNvSpPr/>
            <p:nvPr/>
          </p:nvSpPr>
          <p:spPr bwMode="auto">
            <a:xfrm rot="5400000">
              <a:off x="4228703" y="1661160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3627120" y="2026920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7" name="梯形 146"/>
            <p:cNvSpPr/>
            <p:nvPr/>
          </p:nvSpPr>
          <p:spPr bwMode="auto">
            <a:xfrm rot="5400000">
              <a:off x="4228703" y="1966357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3626004" y="2331662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9" name="梯形 148"/>
            <p:cNvSpPr/>
            <p:nvPr/>
          </p:nvSpPr>
          <p:spPr bwMode="auto">
            <a:xfrm rot="5400000">
              <a:off x="4227587" y="2271099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3626004" y="2636859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1" name="梯形 150"/>
            <p:cNvSpPr/>
            <p:nvPr/>
          </p:nvSpPr>
          <p:spPr bwMode="auto">
            <a:xfrm rot="5400000">
              <a:off x="4227587" y="2576296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2" name="矩形 151"/>
            <p:cNvSpPr/>
            <p:nvPr/>
          </p:nvSpPr>
          <p:spPr bwMode="auto">
            <a:xfrm>
              <a:off x="3624888" y="2948940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3" name="梯形 152"/>
            <p:cNvSpPr/>
            <p:nvPr/>
          </p:nvSpPr>
          <p:spPr bwMode="auto">
            <a:xfrm rot="5400000">
              <a:off x="4226471" y="2888377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3624888" y="3254137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5" name="梯形 154"/>
            <p:cNvSpPr/>
            <p:nvPr/>
          </p:nvSpPr>
          <p:spPr bwMode="auto">
            <a:xfrm rot="5400000">
              <a:off x="4226471" y="3193574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 rot="0">
            <a:off x="7014210" y="4237990"/>
            <a:ext cx="1043940" cy="2160905"/>
            <a:chOff x="3543300" y="1620240"/>
            <a:chExt cx="1044000" cy="1980000"/>
          </a:xfrm>
        </p:grpSpPr>
        <p:sp>
          <p:nvSpPr>
            <p:cNvPr id="158" name="矩形 157"/>
            <p:cNvSpPr/>
            <p:nvPr/>
          </p:nvSpPr>
          <p:spPr bwMode="auto">
            <a:xfrm>
              <a:off x="3543300" y="1620240"/>
              <a:ext cx="1044000" cy="1980000"/>
            </a:xfrm>
            <a:prstGeom prst="rect">
              <a:avLst/>
            </a:prstGeom>
            <a:noFill/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3627120" y="1721723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0" name="梯形 159"/>
            <p:cNvSpPr/>
            <p:nvPr/>
          </p:nvSpPr>
          <p:spPr bwMode="auto">
            <a:xfrm rot="5400000">
              <a:off x="4228703" y="1661160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3627120" y="2026920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2" name="梯形 161"/>
            <p:cNvSpPr/>
            <p:nvPr/>
          </p:nvSpPr>
          <p:spPr bwMode="auto">
            <a:xfrm rot="5400000">
              <a:off x="4228703" y="1966357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3626004" y="2331662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4" name="梯形 163"/>
            <p:cNvSpPr/>
            <p:nvPr/>
          </p:nvSpPr>
          <p:spPr bwMode="auto">
            <a:xfrm rot="5400000">
              <a:off x="4227587" y="2271099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3626004" y="2636859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6" name="梯形 165"/>
            <p:cNvSpPr/>
            <p:nvPr/>
          </p:nvSpPr>
          <p:spPr bwMode="auto">
            <a:xfrm rot="5400000">
              <a:off x="4227587" y="2576296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3624888" y="2948940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8" name="梯形 167"/>
            <p:cNvSpPr/>
            <p:nvPr/>
          </p:nvSpPr>
          <p:spPr bwMode="auto">
            <a:xfrm rot="5400000">
              <a:off x="4226471" y="2888377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9" name="矩形 168"/>
            <p:cNvSpPr/>
            <p:nvPr/>
          </p:nvSpPr>
          <p:spPr bwMode="auto">
            <a:xfrm>
              <a:off x="3624888" y="3254137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0" name="梯形 169"/>
            <p:cNvSpPr/>
            <p:nvPr/>
          </p:nvSpPr>
          <p:spPr bwMode="auto">
            <a:xfrm rot="5400000">
              <a:off x="4226471" y="3193574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860915" y="4406265"/>
            <a:ext cx="1257300" cy="1844040"/>
            <a:chOff x="15850" y="7044"/>
            <a:chExt cx="1980" cy="2616"/>
          </a:xfrm>
        </p:grpSpPr>
        <p:grpSp>
          <p:nvGrpSpPr>
            <p:cNvPr id="176" name="组合 175"/>
            <p:cNvGrpSpPr/>
            <p:nvPr/>
          </p:nvGrpSpPr>
          <p:grpSpPr>
            <a:xfrm rot="0">
              <a:off x="15850" y="7044"/>
              <a:ext cx="1208" cy="2616"/>
              <a:chOff x="7437155" y="1767896"/>
              <a:chExt cx="767064" cy="1660882"/>
            </a:xfrm>
          </p:grpSpPr>
          <p:grpSp>
            <p:nvGrpSpPr>
              <p:cNvPr id="177" name="Group 99"/>
              <p:cNvGrpSpPr>
                <a:grpSpLocks noChangeAspect="1"/>
              </p:cNvGrpSpPr>
              <p:nvPr/>
            </p:nvGrpSpPr>
            <p:grpSpPr>
              <a:xfrm>
                <a:off x="7438185" y="1767902"/>
                <a:ext cx="766034" cy="720001"/>
                <a:chOff x="8131589" y="4009362"/>
                <a:chExt cx="552334" cy="692189"/>
              </a:xfrm>
            </p:grpSpPr>
            <p:grpSp>
              <p:nvGrpSpPr>
                <p:cNvPr id="178" name="Group 65"/>
                <p:cNvGrpSpPr/>
                <p:nvPr/>
              </p:nvGrpSpPr>
              <p:grpSpPr>
                <a:xfrm>
                  <a:off x="8131589" y="4009362"/>
                  <a:ext cx="551591" cy="228624"/>
                  <a:chOff x="7660968" y="1751777"/>
                  <a:chExt cx="1040580" cy="450645"/>
                </a:xfrm>
              </p:grpSpPr>
              <p:sp>
                <p:nvSpPr>
                  <p:cNvPr id="179" name="Freeform 123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ap="flat" cmpd="sng" algn="ctr">
                    <a:solidFill>
                      <a:srgbClr val="008ED3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cxnSp>
                <p:nvCxnSpPr>
                  <p:cNvPr id="180" name="Straight Connector 126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8ED3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181" name="Straight Connector 14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8ED3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182" name="Group 70"/>
                <p:cNvGrpSpPr/>
                <p:nvPr/>
              </p:nvGrpSpPr>
              <p:grpSpPr>
                <a:xfrm>
                  <a:off x="8132332" y="4472927"/>
                  <a:ext cx="551591" cy="228624"/>
                  <a:chOff x="7660968" y="1751777"/>
                  <a:chExt cx="1040580" cy="450645"/>
                </a:xfrm>
              </p:grpSpPr>
              <p:sp>
                <p:nvSpPr>
                  <p:cNvPr id="183" name="Freeform 119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ap="flat" cmpd="sng" algn="ctr">
                    <a:solidFill>
                      <a:srgbClr val="008ED3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cxnSp>
                <p:nvCxnSpPr>
                  <p:cNvPr id="184" name="Straight Connector 12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8ED3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185" name="Straight Connector 12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8ED3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</p:grpSp>
          <p:grpSp>
            <p:nvGrpSpPr>
              <p:cNvPr id="186" name="Group 99"/>
              <p:cNvGrpSpPr>
                <a:grpSpLocks noChangeAspect="1"/>
              </p:cNvGrpSpPr>
              <p:nvPr/>
            </p:nvGrpSpPr>
            <p:grpSpPr>
              <a:xfrm>
                <a:off x="7437155" y="2708784"/>
                <a:ext cx="766034" cy="720001"/>
                <a:chOff x="8131589" y="4009362"/>
                <a:chExt cx="552334" cy="692189"/>
              </a:xfrm>
            </p:grpSpPr>
            <p:grpSp>
              <p:nvGrpSpPr>
                <p:cNvPr id="187" name="Group 65"/>
                <p:cNvGrpSpPr/>
                <p:nvPr/>
              </p:nvGrpSpPr>
              <p:grpSpPr>
                <a:xfrm>
                  <a:off x="8131589" y="4009362"/>
                  <a:ext cx="551591" cy="228624"/>
                  <a:chOff x="7660968" y="1751777"/>
                  <a:chExt cx="1040580" cy="450645"/>
                </a:xfrm>
              </p:grpSpPr>
              <p:sp>
                <p:nvSpPr>
                  <p:cNvPr id="188" name="Freeform 123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ap="flat" cmpd="sng" algn="ctr">
                    <a:solidFill>
                      <a:srgbClr val="008ED3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cxnSp>
                <p:nvCxnSpPr>
                  <p:cNvPr id="189" name="Straight Connector 126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8ED3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190" name="Straight Connector 14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8ED3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191" name="Group 70"/>
                <p:cNvGrpSpPr/>
                <p:nvPr/>
              </p:nvGrpSpPr>
              <p:grpSpPr>
                <a:xfrm>
                  <a:off x="8132332" y="4472927"/>
                  <a:ext cx="551591" cy="228624"/>
                  <a:chOff x="7660968" y="1751777"/>
                  <a:chExt cx="1040580" cy="450645"/>
                </a:xfrm>
              </p:grpSpPr>
              <p:sp>
                <p:nvSpPr>
                  <p:cNvPr id="192" name="Freeform 119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ap="flat" cmpd="sng" algn="ctr">
                    <a:solidFill>
                      <a:srgbClr val="008ED3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cxnSp>
                <p:nvCxnSpPr>
                  <p:cNvPr id="193" name="Straight Connector 12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8ED3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194" name="Straight Connector 12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8ED3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</p:grpSp>
        </p:grpSp>
        <p:cxnSp>
          <p:nvCxnSpPr>
            <p:cNvPr id="202" name="直接箭头连接符 201"/>
            <p:cNvCxnSpPr/>
            <p:nvPr/>
          </p:nvCxnSpPr>
          <p:spPr bwMode="auto">
            <a:xfrm>
              <a:off x="17094" y="7271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03" name="直接箭头连接符 202"/>
            <p:cNvCxnSpPr/>
            <p:nvPr/>
          </p:nvCxnSpPr>
          <p:spPr bwMode="auto">
            <a:xfrm>
              <a:off x="17094" y="7437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17094" y="7605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05" name="直接箭头连接符 204"/>
            <p:cNvCxnSpPr/>
            <p:nvPr/>
          </p:nvCxnSpPr>
          <p:spPr bwMode="auto">
            <a:xfrm>
              <a:off x="17094" y="7773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06" name="直接箭头连接符 205"/>
            <p:cNvCxnSpPr/>
            <p:nvPr/>
          </p:nvCxnSpPr>
          <p:spPr bwMode="auto">
            <a:xfrm>
              <a:off x="17094" y="7943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17094" y="7099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08" name="直接箭头连接符 207"/>
            <p:cNvCxnSpPr/>
            <p:nvPr/>
          </p:nvCxnSpPr>
          <p:spPr bwMode="auto">
            <a:xfrm>
              <a:off x="17094" y="8111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09" name="直接箭头连接符 208"/>
            <p:cNvCxnSpPr/>
            <p:nvPr/>
          </p:nvCxnSpPr>
          <p:spPr bwMode="auto">
            <a:xfrm>
              <a:off x="17094" y="8285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10" name="直接箭头连接符 209"/>
            <p:cNvCxnSpPr/>
            <p:nvPr/>
          </p:nvCxnSpPr>
          <p:spPr bwMode="auto">
            <a:xfrm>
              <a:off x="17094" y="8453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11" name="直接箭头连接符 210"/>
            <p:cNvCxnSpPr/>
            <p:nvPr/>
          </p:nvCxnSpPr>
          <p:spPr bwMode="auto">
            <a:xfrm>
              <a:off x="17094" y="8615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12" name="直接箭头连接符 211"/>
            <p:cNvCxnSpPr/>
            <p:nvPr/>
          </p:nvCxnSpPr>
          <p:spPr bwMode="auto">
            <a:xfrm>
              <a:off x="17094" y="8782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13" name="直接箭头连接符 212"/>
            <p:cNvCxnSpPr/>
            <p:nvPr/>
          </p:nvCxnSpPr>
          <p:spPr bwMode="auto">
            <a:xfrm>
              <a:off x="17094" y="8952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14" name="直接箭头连接符 213"/>
            <p:cNvCxnSpPr/>
            <p:nvPr/>
          </p:nvCxnSpPr>
          <p:spPr bwMode="auto">
            <a:xfrm>
              <a:off x="17094" y="9120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15" name="直接箭头连接符 214"/>
            <p:cNvCxnSpPr/>
            <p:nvPr/>
          </p:nvCxnSpPr>
          <p:spPr bwMode="auto">
            <a:xfrm>
              <a:off x="17094" y="9294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16" name="直接箭头连接符 215"/>
            <p:cNvCxnSpPr/>
            <p:nvPr/>
          </p:nvCxnSpPr>
          <p:spPr bwMode="auto">
            <a:xfrm>
              <a:off x="17094" y="9462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17" name="直接箭头连接符 216"/>
            <p:cNvCxnSpPr/>
            <p:nvPr/>
          </p:nvCxnSpPr>
          <p:spPr bwMode="auto">
            <a:xfrm>
              <a:off x="17094" y="9624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sp>
        <p:nvSpPr>
          <p:cNvPr id="230" name="矩形 229"/>
          <p:cNvSpPr/>
          <p:nvPr/>
        </p:nvSpPr>
        <p:spPr>
          <a:xfrm>
            <a:off x="3642360" y="629285"/>
            <a:ext cx="1725930" cy="3141345"/>
          </a:xfrm>
          <a:prstGeom prst="rect">
            <a:avLst/>
          </a:prstGeom>
          <a:solidFill>
            <a:srgbClr val="D6DCE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26" name="文本框 225"/>
          <p:cNvSpPr txBox="1"/>
          <p:nvPr/>
        </p:nvSpPr>
        <p:spPr>
          <a:xfrm>
            <a:off x="3665220" y="639445"/>
            <a:ext cx="170243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typedef bit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&lt;9&gt;  egressSpec_t;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typedef bit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&lt;48&gt; macAddr_t;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typedef bit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&lt;32&gt; ip4Addr_t;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header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ethernet_t {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macAddr_t dstAddr;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macAddr_t srcAddr;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bit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&lt;16&gt;   etherType;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</a:rPr>
              <a:t>header 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ipv4_t { 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    ...    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    ip4Addr_t srcAddr;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    ip4Addr_t dstAddr;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 }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struct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metadata { 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...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struct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headers {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ethernet_t   ethernet;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ipv4_t       ipv4;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5419725" y="629285"/>
            <a:ext cx="3345180" cy="3143250"/>
          </a:xfrm>
          <a:prstGeom prst="rect">
            <a:avLst/>
          </a:prstGeom>
          <a:solidFill>
            <a:srgbClr val="8FAAD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文本框 230"/>
          <p:cNvSpPr txBox="1"/>
          <p:nvPr/>
        </p:nvSpPr>
        <p:spPr>
          <a:xfrm>
            <a:off x="5389245" y="623570"/>
            <a:ext cx="334518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control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MyIngress(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inout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headers hdr,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                          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inout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metadata meta,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                          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inout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standard_metadata_t standard_metadata) {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drop() { 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...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ipv4_forward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(macAddr_t dstAddr, egressSpec_t port) { 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        standard_metadata.egress_spec = port;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         ...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}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table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ipv4_lpm {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key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= { hdr.ipv4.dstAddr: lpm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;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actions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= 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{ drop;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ipv4_forward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 NoAction;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size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= 1024;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default_action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= NoAction();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apply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if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(hdr.ipv4.isValid()) {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        ipv4_lpm.apply();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    }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8823960" y="639445"/>
            <a:ext cx="28448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control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MyDeparser(packet_out packet,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in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headers hdr) {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900" b="1">
                <a:latin typeface="Times New Roman" panose="02020603050405020304" charset="0"/>
                <a:cs typeface="Times New Roman" panose="02020603050405020304" charset="0"/>
              </a:rPr>
              <a:t>apply 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    packet.emit(hdr.ethernet);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    packet.emit(hdr.ipv4);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packet.emit(hdr.arp);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        packet.emit(hdr.icmp);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        packet.emit(hdr.mpls[0])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8826500" y="2295525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V1Switch(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MyParser(),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MyVerifyChecksum(),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MyIngress(),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MyEgress(),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MyComputeChecksum(),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    MyDeparser()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) main;</a:t>
            </a:r>
            <a:endParaRPr lang="zh-CN" altLang="en-US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57" name="组合 256"/>
          <p:cNvGrpSpPr>
            <a:grpSpLocks noChangeAspect="1"/>
          </p:cNvGrpSpPr>
          <p:nvPr/>
        </p:nvGrpSpPr>
        <p:grpSpPr>
          <a:xfrm>
            <a:off x="805815" y="4237990"/>
            <a:ext cx="1783768" cy="2160270"/>
            <a:chOff x="1435" y="7237"/>
            <a:chExt cx="2241" cy="3118"/>
          </a:xfrm>
        </p:grpSpPr>
        <p:sp>
          <p:nvSpPr>
            <p:cNvPr id="117" name="矩形 116"/>
            <p:cNvSpPr/>
            <p:nvPr/>
          </p:nvSpPr>
          <p:spPr bwMode="auto">
            <a:xfrm>
              <a:off x="2165" y="7237"/>
              <a:ext cx="1067" cy="3118"/>
            </a:xfrm>
            <a:prstGeom prst="rect">
              <a:avLst/>
            </a:prstGeom>
            <a:solidFill>
              <a:srgbClr val="C5E0B4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>
              <a:off x="1435" y="7709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1435" y="7874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21" name="直接箭头连接符 120"/>
            <p:cNvCxnSpPr/>
            <p:nvPr/>
          </p:nvCxnSpPr>
          <p:spPr bwMode="auto">
            <a:xfrm>
              <a:off x="1435" y="8042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22" name="直接箭头连接符 121"/>
            <p:cNvCxnSpPr/>
            <p:nvPr/>
          </p:nvCxnSpPr>
          <p:spPr bwMode="auto">
            <a:xfrm>
              <a:off x="1435" y="8210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1435" y="8381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1435" y="7537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25" name="直接箭头连接符 124"/>
            <p:cNvCxnSpPr/>
            <p:nvPr/>
          </p:nvCxnSpPr>
          <p:spPr bwMode="auto">
            <a:xfrm>
              <a:off x="1435" y="8549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72" name="直接箭头连接符 171"/>
            <p:cNvCxnSpPr/>
            <p:nvPr/>
          </p:nvCxnSpPr>
          <p:spPr bwMode="auto">
            <a:xfrm>
              <a:off x="1435" y="8723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73" name="直接箭头连接符 172"/>
            <p:cNvCxnSpPr/>
            <p:nvPr/>
          </p:nvCxnSpPr>
          <p:spPr bwMode="auto">
            <a:xfrm>
              <a:off x="1435" y="8891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74" name="直接箭头连接符 173"/>
            <p:cNvCxnSpPr/>
            <p:nvPr/>
          </p:nvCxnSpPr>
          <p:spPr bwMode="auto">
            <a:xfrm>
              <a:off x="1435" y="9052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75" name="直接箭头连接符 174"/>
            <p:cNvCxnSpPr/>
            <p:nvPr/>
          </p:nvCxnSpPr>
          <p:spPr bwMode="auto">
            <a:xfrm>
              <a:off x="3256" y="8796"/>
              <a:ext cx="420" cy="3"/>
            </a:xfrm>
            <a:prstGeom prst="straightConnector1">
              <a:avLst/>
            </a:prstGeom>
            <a:noFill/>
            <a:ln w="38100" cap="flat" cmpd="sng" algn="ctr">
              <a:solidFill>
                <a:srgbClr val="5ACBF5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96" name="直接箭头连接符 195"/>
            <p:cNvCxnSpPr/>
            <p:nvPr/>
          </p:nvCxnSpPr>
          <p:spPr bwMode="auto">
            <a:xfrm>
              <a:off x="1435" y="9219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97" name="直接箭头连接符 196"/>
            <p:cNvCxnSpPr/>
            <p:nvPr/>
          </p:nvCxnSpPr>
          <p:spPr bwMode="auto">
            <a:xfrm>
              <a:off x="1435" y="9390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98" name="直接箭头连接符 197"/>
            <p:cNvCxnSpPr/>
            <p:nvPr/>
          </p:nvCxnSpPr>
          <p:spPr bwMode="auto">
            <a:xfrm>
              <a:off x="1435" y="9558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99" name="直接箭头连接符 198"/>
            <p:cNvCxnSpPr/>
            <p:nvPr/>
          </p:nvCxnSpPr>
          <p:spPr bwMode="auto">
            <a:xfrm>
              <a:off x="1435" y="9732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00" name="直接箭头连接符 199"/>
            <p:cNvCxnSpPr/>
            <p:nvPr/>
          </p:nvCxnSpPr>
          <p:spPr bwMode="auto">
            <a:xfrm>
              <a:off x="1435" y="9900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01" name="直接箭头连接符 200"/>
            <p:cNvCxnSpPr/>
            <p:nvPr/>
          </p:nvCxnSpPr>
          <p:spPr bwMode="auto">
            <a:xfrm>
              <a:off x="1435" y="10061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grpSp>
          <p:nvGrpSpPr>
            <p:cNvPr id="255" name="组合 254"/>
            <p:cNvGrpSpPr>
              <a:grpSpLocks noChangeAspect="1"/>
            </p:cNvGrpSpPr>
            <p:nvPr/>
          </p:nvGrpSpPr>
          <p:grpSpPr>
            <a:xfrm>
              <a:off x="2192" y="7584"/>
              <a:ext cx="990" cy="2434"/>
              <a:chOff x="3323" y="6539"/>
              <a:chExt cx="981" cy="1807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3354" y="6720"/>
                <a:ext cx="310" cy="3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/>
              <p:nvPr/>
            </p:nvSpPr>
            <p:spPr>
              <a:xfrm>
                <a:off x="3383" y="7335"/>
                <a:ext cx="310" cy="3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/>
              <p:nvPr/>
            </p:nvSpPr>
            <p:spPr>
              <a:xfrm>
                <a:off x="3924" y="6831"/>
                <a:ext cx="310" cy="3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3994" y="7718"/>
                <a:ext cx="310" cy="3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/>
              <p:nvPr/>
            </p:nvSpPr>
            <p:spPr>
              <a:xfrm>
                <a:off x="3323" y="7870"/>
                <a:ext cx="310" cy="3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9" name="任意多边形 248"/>
              <p:cNvSpPr/>
              <p:nvPr/>
            </p:nvSpPr>
            <p:spPr>
              <a:xfrm>
                <a:off x="3549" y="6539"/>
                <a:ext cx="550" cy="292"/>
              </a:xfrm>
              <a:custGeom>
                <a:avLst/>
                <a:gdLst>
                  <a:gd name="connisteX0" fmla="*/ 0 w 349250"/>
                  <a:gd name="connsiteY0" fmla="*/ 121706 h 185206"/>
                  <a:gd name="connisteX1" fmla="*/ 76200 w 349250"/>
                  <a:gd name="connsiteY1" fmla="*/ 1056 h 185206"/>
                  <a:gd name="connisteX2" fmla="*/ 349250 w 349250"/>
                  <a:gd name="connsiteY2" fmla="*/ 185206 h 185206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349250" h="185207">
                    <a:moveTo>
                      <a:pt x="0" y="121707"/>
                    </a:moveTo>
                    <a:cubicBezTo>
                      <a:pt x="9525" y="93767"/>
                      <a:pt x="6350" y="-11643"/>
                      <a:pt x="76200" y="1057"/>
                    </a:cubicBezTo>
                    <a:cubicBezTo>
                      <a:pt x="146050" y="13757"/>
                      <a:pt x="295910" y="145837"/>
                      <a:pt x="349250" y="18520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0" name="任意多边形 249"/>
              <p:cNvSpPr/>
              <p:nvPr/>
            </p:nvSpPr>
            <p:spPr>
              <a:xfrm>
                <a:off x="3478" y="7080"/>
                <a:ext cx="120" cy="255"/>
              </a:xfrm>
              <a:custGeom>
                <a:avLst/>
                <a:gdLst>
                  <a:gd name="connisteX0" fmla="*/ 19881 w 45281"/>
                  <a:gd name="connsiteY0" fmla="*/ 0 h 127000"/>
                  <a:gd name="connisteX1" fmla="*/ 831 w 45281"/>
                  <a:gd name="connsiteY1" fmla="*/ 76200 h 127000"/>
                  <a:gd name="connisteX2" fmla="*/ 45281 w 45281"/>
                  <a:gd name="connsiteY2" fmla="*/ 127000 h 12700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45281" h="127000">
                    <a:moveTo>
                      <a:pt x="19881" y="0"/>
                    </a:moveTo>
                    <a:cubicBezTo>
                      <a:pt x="15436" y="13970"/>
                      <a:pt x="-4249" y="50800"/>
                      <a:pt x="831" y="76200"/>
                    </a:cubicBezTo>
                    <a:cubicBezTo>
                      <a:pt x="5911" y="101600"/>
                      <a:pt x="35756" y="118110"/>
                      <a:pt x="45281" y="127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1" name="任意多边形 250"/>
              <p:cNvSpPr/>
              <p:nvPr/>
            </p:nvSpPr>
            <p:spPr>
              <a:xfrm>
                <a:off x="3580" y="7200"/>
                <a:ext cx="483" cy="710"/>
              </a:xfrm>
              <a:custGeom>
                <a:avLst/>
                <a:gdLst>
                  <a:gd name="connisteX0" fmla="*/ 247650 w 249949"/>
                  <a:gd name="connsiteY0" fmla="*/ 0 h 431800"/>
                  <a:gd name="connisteX1" fmla="*/ 215900 w 249949"/>
                  <a:gd name="connsiteY1" fmla="*/ 209550 h 431800"/>
                  <a:gd name="connisteX2" fmla="*/ 0 w 249949"/>
                  <a:gd name="connsiteY2" fmla="*/ 431800 h 43180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249950" h="431800">
                    <a:moveTo>
                      <a:pt x="247650" y="0"/>
                    </a:moveTo>
                    <a:cubicBezTo>
                      <a:pt x="245745" y="37465"/>
                      <a:pt x="265430" y="123190"/>
                      <a:pt x="215900" y="209550"/>
                    </a:cubicBezTo>
                    <a:cubicBezTo>
                      <a:pt x="166370" y="295910"/>
                      <a:pt x="42545" y="391795"/>
                      <a:pt x="0" y="4318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2" name="任意多边形 251"/>
              <p:cNvSpPr/>
              <p:nvPr/>
            </p:nvSpPr>
            <p:spPr>
              <a:xfrm>
                <a:off x="3689" y="7492"/>
                <a:ext cx="410" cy="227"/>
              </a:xfrm>
              <a:custGeom>
                <a:avLst/>
                <a:gdLst>
                  <a:gd name="connisteX0" fmla="*/ 0 w 254000"/>
                  <a:gd name="connsiteY0" fmla="*/ 30319 h 119219"/>
                  <a:gd name="connisteX1" fmla="*/ 133350 w 254000"/>
                  <a:gd name="connsiteY1" fmla="*/ 4919 h 119219"/>
                  <a:gd name="connisteX2" fmla="*/ 254000 w 254000"/>
                  <a:gd name="connsiteY2" fmla="*/ 119219 h 11921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254000" h="119219">
                    <a:moveTo>
                      <a:pt x="0" y="30319"/>
                    </a:moveTo>
                    <a:cubicBezTo>
                      <a:pt x="24130" y="22699"/>
                      <a:pt x="82550" y="-12861"/>
                      <a:pt x="133350" y="4919"/>
                    </a:cubicBezTo>
                    <a:cubicBezTo>
                      <a:pt x="184150" y="22699"/>
                      <a:pt x="232410" y="95724"/>
                      <a:pt x="254000" y="119219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3" name="任意多边形 252"/>
              <p:cNvSpPr/>
              <p:nvPr/>
            </p:nvSpPr>
            <p:spPr>
              <a:xfrm>
                <a:off x="3561" y="8042"/>
                <a:ext cx="520" cy="304"/>
              </a:xfrm>
              <a:custGeom>
                <a:avLst/>
                <a:gdLst>
                  <a:gd name="connisteX0" fmla="*/ 330200 w 330200"/>
                  <a:gd name="connsiteY0" fmla="*/ 0 h 193092"/>
                  <a:gd name="connisteX1" fmla="*/ 209550 w 330200"/>
                  <a:gd name="connsiteY1" fmla="*/ 190500 h 193092"/>
                  <a:gd name="connisteX2" fmla="*/ 0 w 330200"/>
                  <a:gd name="connsiteY2" fmla="*/ 95250 h 193092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330200" h="193092">
                    <a:moveTo>
                      <a:pt x="330200" y="0"/>
                    </a:moveTo>
                    <a:cubicBezTo>
                      <a:pt x="310515" y="40005"/>
                      <a:pt x="275590" y="171450"/>
                      <a:pt x="209550" y="190500"/>
                    </a:cubicBezTo>
                    <a:cubicBezTo>
                      <a:pt x="143510" y="209550"/>
                      <a:pt x="39370" y="118110"/>
                      <a:pt x="0" y="9525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4" name="任意多边形 253"/>
              <p:cNvSpPr/>
              <p:nvPr/>
            </p:nvSpPr>
            <p:spPr>
              <a:xfrm>
                <a:off x="4139" y="7090"/>
                <a:ext cx="149" cy="210"/>
              </a:xfrm>
              <a:custGeom>
                <a:avLst/>
                <a:gdLst>
                  <a:gd name="connisteX0" fmla="*/ 0 w 94780"/>
                  <a:gd name="connsiteY0" fmla="*/ 50800 h 133615"/>
                  <a:gd name="connisteX1" fmla="*/ 82550 w 94780"/>
                  <a:gd name="connsiteY1" fmla="*/ 133350 h 133615"/>
                  <a:gd name="connisteX2" fmla="*/ 88900 w 94780"/>
                  <a:gd name="connsiteY2" fmla="*/ 25400 h 133615"/>
                  <a:gd name="connisteX3" fmla="*/ 50800 w 94780"/>
                  <a:gd name="connsiteY3" fmla="*/ 0 h 13361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94780" h="133616">
                    <a:moveTo>
                      <a:pt x="0" y="50800"/>
                    </a:moveTo>
                    <a:cubicBezTo>
                      <a:pt x="16510" y="69215"/>
                      <a:pt x="64770" y="138430"/>
                      <a:pt x="82550" y="133350"/>
                    </a:cubicBezTo>
                    <a:cubicBezTo>
                      <a:pt x="100330" y="128270"/>
                      <a:pt x="95250" y="52070"/>
                      <a:pt x="88900" y="25400"/>
                    </a:cubicBezTo>
                    <a:cubicBezTo>
                      <a:pt x="82550" y="-1270"/>
                      <a:pt x="58420" y="3175"/>
                      <a:pt x="5080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259" name="圆角矩形 258"/>
          <p:cNvSpPr/>
          <p:nvPr/>
        </p:nvSpPr>
        <p:spPr>
          <a:xfrm>
            <a:off x="5419725" y="4237990"/>
            <a:ext cx="1268095" cy="21767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 rot="0">
            <a:off x="8425180" y="4227195"/>
            <a:ext cx="1043940" cy="2160905"/>
            <a:chOff x="3543300" y="1620240"/>
            <a:chExt cx="1044000" cy="1980000"/>
          </a:xfrm>
        </p:grpSpPr>
        <p:sp>
          <p:nvSpPr>
            <p:cNvPr id="6" name="矩形 5"/>
            <p:cNvSpPr/>
            <p:nvPr/>
          </p:nvSpPr>
          <p:spPr bwMode="auto">
            <a:xfrm>
              <a:off x="3543300" y="1620240"/>
              <a:ext cx="1044000" cy="1980000"/>
            </a:xfrm>
            <a:prstGeom prst="rect">
              <a:avLst/>
            </a:prstGeom>
            <a:noFill/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627120" y="1721723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" name="梯形 8"/>
            <p:cNvSpPr/>
            <p:nvPr/>
          </p:nvSpPr>
          <p:spPr bwMode="auto">
            <a:xfrm rot="5400000">
              <a:off x="4228703" y="1661160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627120" y="2026920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梯形 10"/>
            <p:cNvSpPr/>
            <p:nvPr/>
          </p:nvSpPr>
          <p:spPr bwMode="auto">
            <a:xfrm rot="5400000">
              <a:off x="4228703" y="1966357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626004" y="2331662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梯形 12"/>
            <p:cNvSpPr/>
            <p:nvPr/>
          </p:nvSpPr>
          <p:spPr bwMode="auto">
            <a:xfrm rot="5400000">
              <a:off x="4227587" y="2271099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626004" y="2636859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梯形 14"/>
            <p:cNvSpPr/>
            <p:nvPr/>
          </p:nvSpPr>
          <p:spPr bwMode="auto">
            <a:xfrm rot="5400000">
              <a:off x="4227587" y="2576296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624888" y="2948940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梯形 16"/>
            <p:cNvSpPr/>
            <p:nvPr/>
          </p:nvSpPr>
          <p:spPr bwMode="auto">
            <a:xfrm rot="5400000">
              <a:off x="4226471" y="2888377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3624888" y="3254137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梯形 18"/>
            <p:cNvSpPr/>
            <p:nvPr/>
          </p:nvSpPr>
          <p:spPr bwMode="auto">
            <a:xfrm rot="5400000">
              <a:off x="4226471" y="3193574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20" name="直接箭头连接符 19"/>
          <p:cNvCxnSpPr/>
          <p:nvPr/>
        </p:nvCxnSpPr>
        <p:spPr bwMode="auto">
          <a:xfrm>
            <a:off x="8079740" y="5335905"/>
            <a:ext cx="335915" cy="10160"/>
          </a:xfrm>
          <a:prstGeom prst="straightConnector1">
            <a:avLst/>
          </a:prstGeom>
          <a:noFill/>
          <a:ln w="38100" cap="flat" cmpd="sng" algn="ctr">
            <a:solidFill>
              <a:srgbClr val="5ACBF5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3" name="直接箭头连接符 22"/>
          <p:cNvCxnSpPr/>
          <p:nvPr/>
        </p:nvCxnSpPr>
        <p:spPr bwMode="auto">
          <a:xfrm>
            <a:off x="9525000" y="5347970"/>
            <a:ext cx="335915" cy="10160"/>
          </a:xfrm>
          <a:prstGeom prst="straightConnector1">
            <a:avLst/>
          </a:prstGeom>
          <a:noFill/>
          <a:ln w="38100" cap="flat" cmpd="sng" algn="ctr">
            <a:solidFill>
              <a:srgbClr val="5ACBF5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4" name="直接箭头连接符 23"/>
          <p:cNvCxnSpPr/>
          <p:nvPr/>
        </p:nvCxnSpPr>
        <p:spPr bwMode="auto">
          <a:xfrm>
            <a:off x="5065395" y="5302885"/>
            <a:ext cx="335915" cy="10160"/>
          </a:xfrm>
          <a:prstGeom prst="straightConnector1">
            <a:avLst/>
          </a:prstGeom>
          <a:noFill/>
          <a:ln w="38100" cap="flat" cmpd="sng" algn="ctr">
            <a:solidFill>
              <a:srgbClr val="5ACBF5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5" name="直接箭头连接符 24"/>
          <p:cNvCxnSpPr/>
          <p:nvPr/>
        </p:nvCxnSpPr>
        <p:spPr bwMode="auto">
          <a:xfrm>
            <a:off x="6687820" y="5313045"/>
            <a:ext cx="335915" cy="10160"/>
          </a:xfrm>
          <a:prstGeom prst="straightConnector1">
            <a:avLst/>
          </a:prstGeom>
          <a:noFill/>
          <a:ln w="38100" cap="flat" cmpd="sng" algn="ctr">
            <a:solidFill>
              <a:srgbClr val="5ACBF5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6" name="直接箭头连接符 25"/>
          <p:cNvCxnSpPr/>
          <p:nvPr/>
        </p:nvCxnSpPr>
        <p:spPr bwMode="auto">
          <a:xfrm>
            <a:off x="3693160" y="5297170"/>
            <a:ext cx="335915" cy="10160"/>
          </a:xfrm>
          <a:prstGeom prst="straightConnector1">
            <a:avLst/>
          </a:prstGeom>
          <a:noFill/>
          <a:ln w="38100" cap="flat" cmpd="sng" algn="ctr">
            <a:solidFill>
              <a:srgbClr val="5ACBF5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7" name="肘形连接符 26"/>
          <p:cNvCxnSpPr>
            <a:stCxn id="3" idx="2"/>
            <a:endCxn id="117" idx="0"/>
          </p:cNvCxnSpPr>
          <p:nvPr/>
        </p:nvCxnSpPr>
        <p:spPr>
          <a:xfrm rot="5400000">
            <a:off x="1715135" y="3877945"/>
            <a:ext cx="455930" cy="263525"/>
          </a:xfrm>
          <a:prstGeom prst="bentConnector3">
            <a:avLst>
              <a:gd name="adj1" fmla="val 4993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31" idx="2"/>
            <a:endCxn id="127" idx="0"/>
          </p:cNvCxnSpPr>
          <p:nvPr/>
        </p:nvCxnSpPr>
        <p:spPr>
          <a:xfrm rot="5400000">
            <a:off x="4862195" y="2038350"/>
            <a:ext cx="476250" cy="392303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31" idx="2"/>
            <a:endCxn id="143" idx="0"/>
          </p:cNvCxnSpPr>
          <p:nvPr/>
        </p:nvCxnSpPr>
        <p:spPr>
          <a:xfrm rot="5400000">
            <a:off x="5564505" y="2740660"/>
            <a:ext cx="476250" cy="251841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flipH="1">
            <a:off x="10360660" y="1283335"/>
            <a:ext cx="1308100" cy="3081655"/>
          </a:xfrm>
          <a:prstGeom prst="bentConnector4">
            <a:avLst>
              <a:gd name="adj1" fmla="val -18204"/>
              <a:gd name="adj2" fmla="val 8837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729605" y="5108575"/>
            <a:ext cx="648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80695" y="3903345"/>
            <a:ext cx="11176635" cy="26803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肘形连接符 40"/>
          <p:cNvCxnSpPr>
            <a:stCxn id="242" idx="3"/>
            <a:endCxn id="40" idx="2"/>
          </p:cNvCxnSpPr>
          <p:nvPr/>
        </p:nvCxnSpPr>
        <p:spPr>
          <a:xfrm flipH="1">
            <a:off x="6069330" y="3000375"/>
            <a:ext cx="5587365" cy="3583305"/>
          </a:xfrm>
          <a:prstGeom prst="bentConnector4">
            <a:avLst>
              <a:gd name="adj1" fmla="val -5796"/>
              <a:gd name="adj2" fmla="val 10664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83870" y="3904615"/>
            <a:ext cx="7169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i="1">
                <a:latin typeface="Times New Roman" panose="02020603050405020304" charset="0"/>
                <a:cs typeface="Times New Roman" panose="02020603050405020304" charset="0"/>
              </a:rPr>
              <a:t>v1model</a:t>
            </a:r>
            <a:endParaRPr lang="en-US" altLang="zh-CN" sz="1200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8" name="矩形 217"/>
          <p:cNvSpPr/>
          <p:nvPr/>
        </p:nvSpPr>
        <p:spPr>
          <a:xfrm>
            <a:off x="323850" y="3855720"/>
            <a:ext cx="11598275" cy="27863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8470" y="589915"/>
            <a:ext cx="55187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V1 Architecture: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Comatible with P4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14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architecture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Implemented on top of bmv2 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simple_swtich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target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See the previous slide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8470" y="1903095"/>
            <a:ext cx="54025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PSA Architecture:</a:t>
            </a:r>
            <a:endParaRPr lang="en-US" altLang="zh-CN" b="1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i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ortable</a:t>
            </a:r>
            <a:r>
              <a:rPr lang="en-US" altLang="zh-CN" i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i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witch</a:t>
            </a:r>
            <a:r>
              <a:rPr lang="en-US" altLang="zh-CN" b="1" i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A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rchitecture, </a:t>
            </a:r>
            <a:r>
              <a:rPr lang="en-US" altLang="zh-CN" i="1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not 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support in P4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14</a:t>
            </a:r>
            <a:endParaRPr lang="en-US" altLang="zh-CN" b="1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More general, standard and clear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Implemented on top of bmv2 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psa_swtich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target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635" y="-7620"/>
            <a:ext cx="37058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uFillTx/>
                <a:latin typeface="Arial" panose="020B0604020202020204" pitchFamily="34" charset="0"/>
                <a:sym typeface="+mn-ea"/>
              </a:rPr>
              <a:t>Typical Architecture</a:t>
            </a:r>
            <a:endParaRPr lang="en-US" altLang="zh-CN" sz="320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</p:txBody>
      </p:sp>
      <p:grpSp>
        <p:nvGrpSpPr>
          <p:cNvPr id="126" name="组合 125"/>
          <p:cNvGrpSpPr/>
          <p:nvPr/>
        </p:nvGrpSpPr>
        <p:grpSpPr>
          <a:xfrm rot="0">
            <a:off x="2295525" y="4297680"/>
            <a:ext cx="1043940" cy="2160905"/>
            <a:chOff x="3543300" y="1620240"/>
            <a:chExt cx="1044000" cy="1980000"/>
          </a:xfrm>
        </p:grpSpPr>
        <p:sp>
          <p:nvSpPr>
            <p:cNvPr id="127" name="矩形 126"/>
            <p:cNvSpPr/>
            <p:nvPr/>
          </p:nvSpPr>
          <p:spPr bwMode="auto">
            <a:xfrm>
              <a:off x="3543300" y="1620240"/>
              <a:ext cx="1044000" cy="1980000"/>
            </a:xfrm>
            <a:prstGeom prst="rect">
              <a:avLst/>
            </a:prstGeom>
            <a:noFill/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3627120" y="1721723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9" name="梯形 128"/>
            <p:cNvSpPr/>
            <p:nvPr/>
          </p:nvSpPr>
          <p:spPr bwMode="auto">
            <a:xfrm rot="5400000">
              <a:off x="4228703" y="1661160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0" name="TextBox 16"/>
            <p:cNvSpPr txBox="1"/>
            <p:nvPr/>
          </p:nvSpPr>
          <p:spPr>
            <a:xfrm>
              <a:off x="4137660" y="1726920"/>
              <a:ext cx="352982" cy="1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000000"/>
                  </a:solidFill>
                </a:rPr>
                <a:t>ALU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31" name="TextBox 17"/>
            <p:cNvSpPr txBox="1"/>
            <p:nvPr/>
          </p:nvSpPr>
          <p:spPr>
            <a:xfrm>
              <a:off x="3589020" y="1726920"/>
              <a:ext cx="542136" cy="1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000000"/>
                  </a:solidFill>
                </a:rPr>
                <a:t>Memory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 bwMode="auto">
            <a:xfrm>
              <a:off x="3627120" y="2026920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3" name="梯形 132"/>
            <p:cNvSpPr/>
            <p:nvPr/>
          </p:nvSpPr>
          <p:spPr bwMode="auto">
            <a:xfrm rot="5400000">
              <a:off x="4228703" y="1966357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3626004" y="2331662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5" name="梯形 134"/>
            <p:cNvSpPr/>
            <p:nvPr/>
          </p:nvSpPr>
          <p:spPr bwMode="auto">
            <a:xfrm rot="5400000">
              <a:off x="4227587" y="2271099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6" name="矩形 135"/>
            <p:cNvSpPr/>
            <p:nvPr/>
          </p:nvSpPr>
          <p:spPr bwMode="auto">
            <a:xfrm>
              <a:off x="3626004" y="2636859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7" name="梯形 136"/>
            <p:cNvSpPr/>
            <p:nvPr/>
          </p:nvSpPr>
          <p:spPr bwMode="auto">
            <a:xfrm rot="5400000">
              <a:off x="4227587" y="2576296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3624888" y="2948940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9" name="梯形 138"/>
            <p:cNvSpPr/>
            <p:nvPr/>
          </p:nvSpPr>
          <p:spPr bwMode="auto">
            <a:xfrm rot="5400000">
              <a:off x="4226471" y="2888377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0" name="矩形 139"/>
            <p:cNvSpPr/>
            <p:nvPr/>
          </p:nvSpPr>
          <p:spPr bwMode="auto">
            <a:xfrm>
              <a:off x="3624888" y="3254137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1" name="梯形 140"/>
            <p:cNvSpPr/>
            <p:nvPr/>
          </p:nvSpPr>
          <p:spPr bwMode="auto">
            <a:xfrm rot="5400000">
              <a:off x="4226471" y="3193574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 rot="0">
            <a:off x="3397250" y="4300855"/>
            <a:ext cx="1043940" cy="2161540"/>
            <a:chOff x="3543300" y="1620240"/>
            <a:chExt cx="1044000" cy="1980000"/>
          </a:xfrm>
        </p:grpSpPr>
        <p:sp>
          <p:nvSpPr>
            <p:cNvPr id="143" name="矩形 142"/>
            <p:cNvSpPr/>
            <p:nvPr/>
          </p:nvSpPr>
          <p:spPr bwMode="auto">
            <a:xfrm>
              <a:off x="3543300" y="1620240"/>
              <a:ext cx="1044000" cy="1980000"/>
            </a:xfrm>
            <a:prstGeom prst="rect">
              <a:avLst/>
            </a:prstGeom>
            <a:noFill/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3627120" y="1721723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5" name="梯形 144"/>
            <p:cNvSpPr/>
            <p:nvPr/>
          </p:nvSpPr>
          <p:spPr bwMode="auto">
            <a:xfrm rot="5400000">
              <a:off x="4228703" y="1661160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3627120" y="2026920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7" name="梯形 146"/>
            <p:cNvSpPr/>
            <p:nvPr/>
          </p:nvSpPr>
          <p:spPr bwMode="auto">
            <a:xfrm rot="5400000">
              <a:off x="4228703" y="1966357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3626004" y="2331662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9" name="梯形 148"/>
            <p:cNvSpPr/>
            <p:nvPr/>
          </p:nvSpPr>
          <p:spPr bwMode="auto">
            <a:xfrm rot="5400000">
              <a:off x="4227587" y="2271099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3626004" y="2636859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1" name="梯形 150"/>
            <p:cNvSpPr/>
            <p:nvPr/>
          </p:nvSpPr>
          <p:spPr bwMode="auto">
            <a:xfrm rot="5400000">
              <a:off x="4227587" y="2576296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2" name="矩形 151"/>
            <p:cNvSpPr/>
            <p:nvPr/>
          </p:nvSpPr>
          <p:spPr bwMode="auto">
            <a:xfrm>
              <a:off x="3624888" y="2948940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3" name="梯形 152"/>
            <p:cNvSpPr/>
            <p:nvPr/>
          </p:nvSpPr>
          <p:spPr bwMode="auto">
            <a:xfrm rot="5400000">
              <a:off x="4226471" y="2888377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3624888" y="3254137"/>
              <a:ext cx="468000" cy="234000"/>
            </a:xfrm>
            <a:prstGeom prst="rect">
              <a:avLst/>
            </a:prstGeom>
            <a:solidFill>
              <a:srgbClr val="008ED3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5" name="梯形 154"/>
            <p:cNvSpPr/>
            <p:nvPr/>
          </p:nvSpPr>
          <p:spPr bwMode="auto">
            <a:xfrm rot="5400000">
              <a:off x="4226471" y="3193574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 rot="0">
            <a:off x="4736465" y="4476115"/>
            <a:ext cx="767080" cy="1844040"/>
            <a:chOff x="7437155" y="1767896"/>
            <a:chExt cx="767064" cy="1660882"/>
          </a:xfrm>
        </p:grpSpPr>
        <p:grpSp>
          <p:nvGrpSpPr>
            <p:cNvPr id="177" name="Group 99"/>
            <p:cNvGrpSpPr>
              <a:grpSpLocks noChangeAspect="1"/>
            </p:cNvGrpSpPr>
            <p:nvPr/>
          </p:nvGrpSpPr>
          <p:grpSpPr>
            <a:xfrm>
              <a:off x="7438185" y="1767902"/>
              <a:ext cx="766034" cy="720001"/>
              <a:chOff x="8131589" y="4009362"/>
              <a:chExt cx="552334" cy="692189"/>
            </a:xfrm>
          </p:grpSpPr>
          <p:grpSp>
            <p:nvGrpSpPr>
              <p:cNvPr id="178" name="Group 65"/>
              <p:cNvGrpSpPr/>
              <p:nvPr/>
            </p:nvGrpSpPr>
            <p:grpSpPr>
              <a:xfrm>
                <a:off x="8131589" y="4009362"/>
                <a:ext cx="551591" cy="228624"/>
                <a:chOff x="7660968" y="1751777"/>
                <a:chExt cx="1040580" cy="450645"/>
              </a:xfrm>
            </p:grpSpPr>
            <p:sp>
              <p:nvSpPr>
                <p:cNvPr id="179" name="Freeform 12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008ED3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180" name="Straight Connector 126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8ED3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81" name="Straight Connector 140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8ED3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182" name="Group 70"/>
              <p:cNvGrpSpPr/>
              <p:nvPr/>
            </p:nvGrpSpPr>
            <p:grpSpPr>
              <a:xfrm>
                <a:off x="8132332" y="4472927"/>
                <a:ext cx="551591" cy="228624"/>
                <a:chOff x="7660968" y="1751777"/>
                <a:chExt cx="1040580" cy="450645"/>
              </a:xfrm>
            </p:grpSpPr>
            <p:sp>
              <p:nvSpPr>
                <p:cNvPr id="183" name="Freeform 11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008ED3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184" name="Straight Connector 121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8ED3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85" name="Straight Connector 122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8ED3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186" name="Group 99"/>
            <p:cNvGrpSpPr>
              <a:grpSpLocks noChangeAspect="1"/>
            </p:cNvGrpSpPr>
            <p:nvPr/>
          </p:nvGrpSpPr>
          <p:grpSpPr>
            <a:xfrm>
              <a:off x="7437155" y="2708784"/>
              <a:ext cx="766034" cy="720001"/>
              <a:chOff x="8131589" y="4009362"/>
              <a:chExt cx="552334" cy="692189"/>
            </a:xfrm>
          </p:grpSpPr>
          <p:grpSp>
            <p:nvGrpSpPr>
              <p:cNvPr id="187" name="Group 65"/>
              <p:cNvGrpSpPr/>
              <p:nvPr/>
            </p:nvGrpSpPr>
            <p:grpSpPr>
              <a:xfrm>
                <a:off x="8131589" y="4009362"/>
                <a:ext cx="551591" cy="228624"/>
                <a:chOff x="7660968" y="1751777"/>
                <a:chExt cx="1040580" cy="450645"/>
              </a:xfrm>
            </p:grpSpPr>
            <p:sp>
              <p:nvSpPr>
                <p:cNvPr id="188" name="Freeform 12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008ED3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189" name="Straight Connector 126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8ED3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90" name="Straight Connector 140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8ED3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191" name="Group 70"/>
              <p:cNvGrpSpPr/>
              <p:nvPr/>
            </p:nvGrpSpPr>
            <p:grpSpPr>
              <a:xfrm>
                <a:off x="8132332" y="4472927"/>
                <a:ext cx="551591" cy="228624"/>
                <a:chOff x="7660968" y="1751777"/>
                <a:chExt cx="1040580" cy="450645"/>
              </a:xfrm>
            </p:grpSpPr>
            <p:sp>
              <p:nvSpPr>
                <p:cNvPr id="192" name="Freeform 11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008ED3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193" name="Straight Connector 121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8ED3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94" name="Straight Connector 122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8ED3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</p:grpSp>
      <p:grpSp>
        <p:nvGrpSpPr>
          <p:cNvPr id="257" name="组合 256"/>
          <p:cNvGrpSpPr>
            <a:grpSpLocks noChangeAspect="1"/>
          </p:cNvGrpSpPr>
          <p:nvPr/>
        </p:nvGrpSpPr>
        <p:grpSpPr>
          <a:xfrm>
            <a:off x="526415" y="4297680"/>
            <a:ext cx="1783768" cy="2160270"/>
            <a:chOff x="1435" y="7237"/>
            <a:chExt cx="2241" cy="3118"/>
          </a:xfrm>
        </p:grpSpPr>
        <p:sp>
          <p:nvSpPr>
            <p:cNvPr id="117" name="矩形 116"/>
            <p:cNvSpPr/>
            <p:nvPr/>
          </p:nvSpPr>
          <p:spPr bwMode="auto">
            <a:xfrm>
              <a:off x="2165" y="7237"/>
              <a:ext cx="1067" cy="3118"/>
            </a:xfrm>
            <a:prstGeom prst="rect">
              <a:avLst/>
            </a:prstGeom>
            <a:solidFill>
              <a:srgbClr val="C5E0B4"/>
            </a:solidFill>
            <a:ln w="9525" cap="flat" cmpd="sng" algn="ctr">
              <a:solidFill>
                <a:srgbClr val="008E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8ED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>
              <a:off x="1435" y="7709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1435" y="7874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21" name="直接箭头连接符 120"/>
            <p:cNvCxnSpPr/>
            <p:nvPr/>
          </p:nvCxnSpPr>
          <p:spPr bwMode="auto">
            <a:xfrm>
              <a:off x="1435" y="8042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22" name="直接箭头连接符 121"/>
            <p:cNvCxnSpPr/>
            <p:nvPr/>
          </p:nvCxnSpPr>
          <p:spPr bwMode="auto">
            <a:xfrm>
              <a:off x="1435" y="8210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1435" y="8381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1435" y="7537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25" name="直接箭头连接符 124"/>
            <p:cNvCxnSpPr/>
            <p:nvPr/>
          </p:nvCxnSpPr>
          <p:spPr bwMode="auto">
            <a:xfrm>
              <a:off x="1435" y="8549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72" name="直接箭头连接符 171"/>
            <p:cNvCxnSpPr/>
            <p:nvPr/>
          </p:nvCxnSpPr>
          <p:spPr bwMode="auto">
            <a:xfrm>
              <a:off x="1435" y="8723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73" name="直接箭头连接符 172"/>
            <p:cNvCxnSpPr/>
            <p:nvPr/>
          </p:nvCxnSpPr>
          <p:spPr bwMode="auto">
            <a:xfrm>
              <a:off x="1435" y="8891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74" name="直接箭头连接符 173"/>
            <p:cNvCxnSpPr/>
            <p:nvPr/>
          </p:nvCxnSpPr>
          <p:spPr bwMode="auto">
            <a:xfrm>
              <a:off x="1435" y="9052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75" name="直接箭头连接符 174"/>
            <p:cNvCxnSpPr/>
            <p:nvPr/>
          </p:nvCxnSpPr>
          <p:spPr bwMode="auto">
            <a:xfrm>
              <a:off x="3256" y="8796"/>
              <a:ext cx="420" cy="3"/>
            </a:xfrm>
            <a:prstGeom prst="straightConnector1">
              <a:avLst/>
            </a:prstGeom>
            <a:noFill/>
            <a:ln w="38100" cap="flat" cmpd="sng" algn="ctr">
              <a:solidFill>
                <a:srgbClr val="5ACBF5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96" name="直接箭头连接符 195"/>
            <p:cNvCxnSpPr/>
            <p:nvPr/>
          </p:nvCxnSpPr>
          <p:spPr bwMode="auto">
            <a:xfrm>
              <a:off x="1435" y="9219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97" name="直接箭头连接符 196"/>
            <p:cNvCxnSpPr/>
            <p:nvPr/>
          </p:nvCxnSpPr>
          <p:spPr bwMode="auto">
            <a:xfrm>
              <a:off x="1435" y="9390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98" name="直接箭头连接符 197"/>
            <p:cNvCxnSpPr/>
            <p:nvPr/>
          </p:nvCxnSpPr>
          <p:spPr bwMode="auto">
            <a:xfrm>
              <a:off x="1435" y="9558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99" name="直接箭头连接符 198"/>
            <p:cNvCxnSpPr/>
            <p:nvPr/>
          </p:nvCxnSpPr>
          <p:spPr bwMode="auto">
            <a:xfrm>
              <a:off x="1435" y="9732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00" name="直接箭头连接符 199"/>
            <p:cNvCxnSpPr/>
            <p:nvPr/>
          </p:nvCxnSpPr>
          <p:spPr bwMode="auto">
            <a:xfrm>
              <a:off x="1435" y="9900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01" name="直接箭头连接符 200"/>
            <p:cNvCxnSpPr/>
            <p:nvPr/>
          </p:nvCxnSpPr>
          <p:spPr bwMode="auto">
            <a:xfrm>
              <a:off x="1435" y="10061"/>
              <a:ext cx="737" cy="3"/>
            </a:xfrm>
            <a:prstGeom prst="straightConnector1">
              <a:avLst/>
            </a:prstGeom>
            <a:noFill/>
            <a:ln w="12700" cap="flat" cmpd="sng" algn="ctr">
              <a:solidFill>
                <a:srgbClr val="EE3D8A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grpSp>
          <p:nvGrpSpPr>
            <p:cNvPr id="255" name="组合 254"/>
            <p:cNvGrpSpPr>
              <a:grpSpLocks noChangeAspect="1"/>
            </p:cNvGrpSpPr>
            <p:nvPr/>
          </p:nvGrpSpPr>
          <p:grpSpPr>
            <a:xfrm>
              <a:off x="2192" y="7584"/>
              <a:ext cx="990" cy="2434"/>
              <a:chOff x="3323" y="6539"/>
              <a:chExt cx="981" cy="1807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3354" y="6720"/>
                <a:ext cx="310" cy="3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/>
              <p:nvPr/>
            </p:nvSpPr>
            <p:spPr>
              <a:xfrm>
                <a:off x="3383" y="7335"/>
                <a:ext cx="310" cy="3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/>
              <p:nvPr/>
            </p:nvSpPr>
            <p:spPr>
              <a:xfrm>
                <a:off x="3924" y="6831"/>
                <a:ext cx="310" cy="3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3994" y="7718"/>
                <a:ext cx="310" cy="3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/>
              <p:nvPr/>
            </p:nvSpPr>
            <p:spPr>
              <a:xfrm>
                <a:off x="3323" y="7870"/>
                <a:ext cx="310" cy="3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9" name="任意多边形 248"/>
              <p:cNvSpPr/>
              <p:nvPr/>
            </p:nvSpPr>
            <p:spPr>
              <a:xfrm>
                <a:off x="3549" y="6539"/>
                <a:ext cx="550" cy="292"/>
              </a:xfrm>
              <a:custGeom>
                <a:avLst/>
                <a:gdLst>
                  <a:gd name="connisteX0" fmla="*/ 0 w 349250"/>
                  <a:gd name="connsiteY0" fmla="*/ 121706 h 185206"/>
                  <a:gd name="connisteX1" fmla="*/ 76200 w 349250"/>
                  <a:gd name="connsiteY1" fmla="*/ 1056 h 185206"/>
                  <a:gd name="connisteX2" fmla="*/ 349250 w 349250"/>
                  <a:gd name="connsiteY2" fmla="*/ 185206 h 185206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349250" h="185207">
                    <a:moveTo>
                      <a:pt x="0" y="121707"/>
                    </a:moveTo>
                    <a:cubicBezTo>
                      <a:pt x="9525" y="93767"/>
                      <a:pt x="6350" y="-11643"/>
                      <a:pt x="76200" y="1057"/>
                    </a:cubicBezTo>
                    <a:cubicBezTo>
                      <a:pt x="146050" y="13757"/>
                      <a:pt x="295910" y="145837"/>
                      <a:pt x="349250" y="18520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0" name="任意多边形 249"/>
              <p:cNvSpPr/>
              <p:nvPr/>
            </p:nvSpPr>
            <p:spPr>
              <a:xfrm>
                <a:off x="3478" y="7080"/>
                <a:ext cx="120" cy="255"/>
              </a:xfrm>
              <a:custGeom>
                <a:avLst/>
                <a:gdLst>
                  <a:gd name="connisteX0" fmla="*/ 19881 w 45281"/>
                  <a:gd name="connsiteY0" fmla="*/ 0 h 127000"/>
                  <a:gd name="connisteX1" fmla="*/ 831 w 45281"/>
                  <a:gd name="connsiteY1" fmla="*/ 76200 h 127000"/>
                  <a:gd name="connisteX2" fmla="*/ 45281 w 45281"/>
                  <a:gd name="connsiteY2" fmla="*/ 127000 h 12700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45281" h="127000">
                    <a:moveTo>
                      <a:pt x="19881" y="0"/>
                    </a:moveTo>
                    <a:cubicBezTo>
                      <a:pt x="15436" y="13970"/>
                      <a:pt x="-4249" y="50800"/>
                      <a:pt x="831" y="76200"/>
                    </a:cubicBezTo>
                    <a:cubicBezTo>
                      <a:pt x="5911" y="101600"/>
                      <a:pt x="35756" y="118110"/>
                      <a:pt x="45281" y="1270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1" name="任意多边形 250"/>
              <p:cNvSpPr/>
              <p:nvPr/>
            </p:nvSpPr>
            <p:spPr>
              <a:xfrm>
                <a:off x="3580" y="7200"/>
                <a:ext cx="483" cy="710"/>
              </a:xfrm>
              <a:custGeom>
                <a:avLst/>
                <a:gdLst>
                  <a:gd name="connisteX0" fmla="*/ 247650 w 249949"/>
                  <a:gd name="connsiteY0" fmla="*/ 0 h 431800"/>
                  <a:gd name="connisteX1" fmla="*/ 215900 w 249949"/>
                  <a:gd name="connsiteY1" fmla="*/ 209550 h 431800"/>
                  <a:gd name="connisteX2" fmla="*/ 0 w 249949"/>
                  <a:gd name="connsiteY2" fmla="*/ 431800 h 43180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249950" h="431800">
                    <a:moveTo>
                      <a:pt x="247650" y="0"/>
                    </a:moveTo>
                    <a:cubicBezTo>
                      <a:pt x="245745" y="37465"/>
                      <a:pt x="265430" y="123190"/>
                      <a:pt x="215900" y="209550"/>
                    </a:cubicBezTo>
                    <a:cubicBezTo>
                      <a:pt x="166370" y="295910"/>
                      <a:pt x="42545" y="391795"/>
                      <a:pt x="0" y="43180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2" name="任意多边形 251"/>
              <p:cNvSpPr/>
              <p:nvPr/>
            </p:nvSpPr>
            <p:spPr>
              <a:xfrm>
                <a:off x="3689" y="7492"/>
                <a:ext cx="410" cy="227"/>
              </a:xfrm>
              <a:custGeom>
                <a:avLst/>
                <a:gdLst>
                  <a:gd name="connisteX0" fmla="*/ 0 w 254000"/>
                  <a:gd name="connsiteY0" fmla="*/ 30319 h 119219"/>
                  <a:gd name="connisteX1" fmla="*/ 133350 w 254000"/>
                  <a:gd name="connsiteY1" fmla="*/ 4919 h 119219"/>
                  <a:gd name="connisteX2" fmla="*/ 254000 w 254000"/>
                  <a:gd name="connsiteY2" fmla="*/ 119219 h 11921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254000" h="119219">
                    <a:moveTo>
                      <a:pt x="0" y="30319"/>
                    </a:moveTo>
                    <a:cubicBezTo>
                      <a:pt x="24130" y="22699"/>
                      <a:pt x="82550" y="-12861"/>
                      <a:pt x="133350" y="4919"/>
                    </a:cubicBezTo>
                    <a:cubicBezTo>
                      <a:pt x="184150" y="22699"/>
                      <a:pt x="232410" y="95724"/>
                      <a:pt x="254000" y="119219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3" name="任意多边形 252"/>
              <p:cNvSpPr/>
              <p:nvPr/>
            </p:nvSpPr>
            <p:spPr>
              <a:xfrm>
                <a:off x="3561" y="8042"/>
                <a:ext cx="520" cy="304"/>
              </a:xfrm>
              <a:custGeom>
                <a:avLst/>
                <a:gdLst>
                  <a:gd name="connisteX0" fmla="*/ 330200 w 330200"/>
                  <a:gd name="connsiteY0" fmla="*/ 0 h 193092"/>
                  <a:gd name="connisteX1" fmla="*/ 209550 w 330200"/>
                  <a:gd name="connsiteY1" fmla="*/ 190500 h 193092"/>
                  <a:gd name="connisteX2" fmla="*/ 0 w 330200"/>
                  <a:gd name="connsiteY2" fmla="*/ 95250 h 193092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330200" h="193092">
                    <a:moveTo>
                      <a:pt x="330200" y="0"/>
                    </a:moveTo>
                    <a:cubicBezTo>
                      <a:pt x="310515" y="40005"/>
                      <a:pt x="275590" y="171450"/>
                      <a:pt x="209550" y="190500"/>
                    </a:cubicBezTo>
                    <a:cubicBezTo>
                      <a:pt x="143510" y="209550"/>
                      <a:pt x="39370" y="118110"/>
                      <a:pt x="0" y="9525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4" name="任意多边形 253"/>
              <p:cNvSpPr/>
              <p:nvPr/>
            </p:nvSpPr>
            <p:spPr>
              <a:xfrm>
                <a:off x="4139" y="7090"/>
                <a:ext cx="149" cy="210"/>
              </a:xfrm>
              <a:custGeom>
                <a:avLst/>
                <a:gdLst>
                  <a:gd name="connisteX0" fmla="*/ 0 w 94780"/>
                  <a:gd name="connsiteY0" fmla="*/ 50800 h 133615"/>
                  <a:gd name="connisteX1" fmla="*/ 82550 w 94780"/>
                  <a:gd name="connsiteY1" fmla="*/ 133350 h 133615"/>
                  <a:gd name="connisteX2" fmla="*/ 88900 w 94780"/>
                  <a:gd name="connsiteY2" fmla="*/ 25400 h 133615"/>
                  <a:gd name="connisteX3" fmla="*/ 50800 w 94780"/>
                  <a:gd name="connsiteY3" fmla="*/ 0 h 13361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94780" h="133616">
                    <a:moveTo>
                      <a:pt x="0" y="50800"/>
                    </a:moveTo>
                    <a:cubicBezTo>
                      <a:pt x="16510" y="69215"/>
                      <a:pt x="64770" y="138430"/>
                      <a:pt x="82550" y="133350"/>
                    </a:cubicBezTo>
                    <a:cubicBezTo>
                      <a:pt x="100330" y="128270"/>
                      <a:pt x="95250" y="52070"/>
                      <a:pt x="88900" y="25400"/>
                    </a:cubicBezTo>
                    <a:cubicBezTo>
                      <a:pt x="82550" y="-1270"/>
                      <a:pt x="58420" y="3175"/>
                      <a:pt x="5080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259" name="圆角矩形 258"/>
          <p:cNvSpPr/>
          <p:nvPr/>
        </p:nvSpPr>
        <p:spPr>
          <a:xfrm>
            <a:off x="5601335" y="4297680"/>
            <a:ext cx="1043940" cy="21767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4460875" y="5393055"/>
            <a:ext cx="335915" cy="10160"/>
          </a:xfrm>
          <a:prstGeom prst="straightConnector1">
            <a:avLst/>
          </a:prstGeom>
          <a:noFill/>
          <a:ln w="38100" cap="flat" cmpd="sng" algn="ctr">
            <a:solidFill>
              <a:srgbClr val="5ACBF5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8" name="文本框 37"/>
          <p:cNvSpPr txBox="1"/>
          <p:nvPr/>
        </p:nvSpPr>
        <p:spPr>
          <a:xfrm>
            <a:off x="5784850" y="5163820"/>
            <a:ext cx="648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PRE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6732905" y="4305935"/>
            <a:ext cx="4921250" cy="2169160"/>
            <a:chOff x="10603" y="5637"/>
            <a:chExt cx="7750" cy="3416"/>
          </a:xfrm>
        </p:grpSpPr>
        <p:grpSp>
          <p:nvGrpSpPr>
            <p:cNvPr id="157" name="组合 156"/>
            <p:cNvGrpSpPr/>
            <p:nvPr/>
          </p:nvGrpSpPr>
          <p:grpSpPr>
            <a:xfrm rot="0">
              <a:off x="14248" y="5651"/>
              <a:ext cx="1644" cy="3403"/>
              <a:chOff x="3543300" y="1620240"/>
              <a:chExt cx="1044000" cy="1980000"/>
            </a:xfrm>
          </p:grpSpPr>
          <p:sp>
            <p:nvSpPr>
              <p:cNvPr id="158" name="矩形 157"/>
              <p:cNvSpPr/>
              <p:nvPr/>
            </p:nvSpPr>
            <p:spPr bwMode="auto">
              <a:xfrm>
                <a:off x="3543300" y="1620240"/>
                <a:ext cx="1044000" cy="1980000"/>
              </a:xfrm>
              <a:prstGeom prst="rect">
                <a:avLst/>
              </a:prstGeom>
              <a:noFill/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 bwMode="auto">
              <a:xfrm>
                <a:off x="3627120" y="1721723"/>
                <a:ext cx="468000" cy="234000"/>
              </a:xfrm>
              <a:prstGeom prst="rect">
                <a:avLst/>
              </a:prstGeom>
              <a:solidFill>
                <a:srgbClr val="008ED3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0" name="梯形 159"/>
              <p:cNvSpPr/>
              <p:nvPr/>
            </p:nvSpPr>
            <p:spPr bwMode="auto">
              <a:xfrm rot="5400000">
                <a:off x="4228703" y="1661160"/>
                <a:ext cx="229394" cy="350520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 bwMode="auto">
              <a:xfrm>
                <a:off x="3627120" y="2026920"/>
                <a:ext cx="468000" cy="234000"/>
              </a:xfrm>
              <a:prstGeom prst="rect">
                <a:avLst/>
              </a:prstGeom>
              <a:solidFill>
                <a:srgbClr val="008ED3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2" name="梯形 161"/>
              <p:cNvSpPr/>
              <p:nvPr/>
            </p:nvSpPr>
            <p:spPr bwMode="auto">
              <a:xfrm rot="5400000">
                <a:off x="4228703" y="1966357"/>
                <a:ext cx="229394" cy="350520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 bwMode="auto">
              <a:xfrm>
                <a:off x="3626004" y="2331662"/>
                <a:ext cx="468000" cy="234000"/>
              </a:xfrm>
              <a:prstGeom prst="rect">
                <a:avLst/>
              </a:prstGeom>
              <a:solidFill>
                <a:srgbClr val="008ED3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4" name="梯形 163"/>
              <p:cNvSpPr/>
              <p:nvPr/>
            </p:nvSpPr>
            <p:spPr bwMode="auto">
              <a:xfrm rot="5400000">
                <a:off x="4227587" y="2271099"/>
                <a:ext cx="229394" cy="350520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5" name="矩形 164"/>
              <p:cNvSpPr/>
              <p:nvPr/>
            </p:nvSpPr>
            <p:spPr bwMode="auto">
              <a:xfrm>
                <a:off x="3626004" y="2636859"/>
                <a:ext cx="468000" cy="234000"/>
              </a:xfrm>
              <a:prstGeom prst="rect">
                <a:avLst/>
              </a:prstGeom>
              <a:solidFill>
                <a:srgbClr val="008ED3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6" name="梯形 165"/>
              <p:cNvSpPr/>
              <p:nvPr/>
            </p:nvSpPr>
            <p:spPr bwMode="auto">
              <a:xfrm rot="5400000">
                <a:off x="4227587" y="2576296"/>
                <a:ext cx="229394" cy="350520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 bwMode="auto">
              <a:xfrm>
                <a:off x="3624888" y="2948940"/>
                <a:ext cx="468000" cy="234000"/>
              </a:xfrm>
              <a:prstGeom prst="rect">
                <a:avLst/>
              </a:prstGeom>
              <a:solidFill>
                <a:srgbClr val="008ED3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8" name="梯形 167"/>
              <p:cNvSpPr/>
              <p:nvPr/>
            </p:nvSpPr>
            <p:spPr bwMode="auto">
              <a:xfrm rot="5400000">
                <a:off x="4226471" y="2888377"/>
                <a:ext cx="229394" cy="350520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 bwMode="auto">
              <a:xfrm>
                <a:off x="3624888" y="3254137"/>
                <a:ext cx="468000" cy="234000"/>
              </a:xfrm>
              <a:prstGeom prst="rect">
                <a:avLst/>
              </a:prstGeom>
              <a:solidFill>
                <a:srgbClr val="008ED3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0" name="梯形 169"/>
              <p:cNvSpPr/>
              <p:nvPr/>
            </p:nvSpPr>
            <p:spPr bwMode="auto">
              <a:xfrm rot="5400000">
                <a:off x="4226471" y="3193574"/>
                <a:ext cx="229394" cy="350520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0">
              <a:off x="12492" y="5649"/>
              <a:ext cx="1644" cy="3403"/>
              <a:chOff x="3543300" y="1620240"/>
              <a:chExt cx="1044000" cy="1980000"/>
            </a:xfrm>
          </p:grpSpPr>
          <p:sp>
            <p:nvSpPr>
              <p:cNvPr id="11" name="矩形 10"/>
              <p:cNvSpPr/>
              <p:nvPr/>
            </p:nvSpPr>
            <p:spPr bwMode="auto">
              <a:xfrm>
                <a:off x="3543300" y="1620240"/>
                <a:ext cx="1044000" cy="1980000"/>
              </a:xfrm>
              <a:prstGeom prst="rect">
                <a:avLst/>
              </a:prstGeom>
              <a:noFill/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3627120" y="1721723"/>
                <a:ext cx="468000" cy="234000"/>
              </a:xfrm>
              <a:prstGeom prst="rect">
                <a:avLst/>
              </a:prstGeom>
              <a:solidFill>
                <a:srgbClr val="008ED3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梯形 12"/>
              <p:cNvSpPr/>
              <p:nvPr/>
            </p:nvSpPr>
            <p:spPr bwMode="auto">
              <a:xfrm rot="5400000">
                <a:off x="4228703" y="1661160"/>
                <a:ext cx="229394" cy="350520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3627120" y="2026920"/>
                <a:ext cx="468000" cy="234000"/>
              </a:xfrm>
              <a:prstGeom prst="rect">
                <a:avLst/>
              </a:prstGeom>
              <a:solidFill>
                <a:srgbClr val="008ED3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" name="梯形 14"/>
              <p:cNvSpPr/>
              <p:nvPr/>
            </p:nvSpPr>
            <p:spPr bwMode="auto">
              <a:xfrm rot="5400000">
                <a:off x="4228703" y="1966357"/>
                <a:ext cx="229394" cy="350520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3626004" y="2331662"/>
                <a:ext cx="468000" cy="234000"/>
              </a:xfrm>
              <a:prstGeom prst="rect">
                <a:avLst/>
              </a:prstGeom>
              <a:solidFill>
                <a:srgbClr val="008ED3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" name="梯形 16"/>
              <p:cNvSpPr/>
              <p:nvPr/>
            </p:nvSpPr>
            <p:spPr bwMode="auto">
              <a:xfrm rot="5400000">
                <a:off x="4227587" y="2271099"/>
                <a:ext cx="229394" cy="350520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3626004" y="2636859"/>
                <a:ext cx="468000" cy="234000"/>
              </a:xfrm>
              <a:prstGeom prst="rect">
                <a:avLst/>
              </a:prstGeom>
              <a:solidFill>
                <a:srgbClr val="008ED3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" name="梯形 18"/>
              <p:cNvSpPr/>
              <p:nvPr/>
            </p:nvSpPr>
            <p:spPr bwMode="auto">
              <a:xfrm rot="5400000">
                <a:off x="4227587" y="2576296"/>
                <a:ext cx="229394" cy="350520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3624888" y="2948940"/>
                <a:ext cx="468000" cy="234000"/>
              </a:xfrm>
              <a:prstGeom prst="rect">
                <a:avLst/>
              </a:prstGeom>
              <a:solidFill>
                <a:srgbClr val="008ED3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梯形 21"/>
              <p:cNvSpPr/>
              <p:nvPr/>
            </p:nvSpPr>
            <p:spPr bwMode="auto">
              <a:xfrm rot="5400000">
                <a:off x="4226471" y="2888377"/>
                <a:ext cx="229394" cy="350520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 bwMode="auto">
              <a:xfrm>
                <a:off x="3624888" y="3254137"/>
                <a:ext cx="468000" cy="234000"/>
              </a:xfrm>
              <a:prstGeom prst="rect">
                <a:avLst/>
              </a:prstGeom>
              <a:solidFill>
                <a:srgbClr val="008ED3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梯形 23"/>
              <p:cNvSpPr/>
              <p:nvPr/>
            </p:nvSpPr>
            <p:spPr bwMode="auto">
              <a:xfrm rot="5400000">
                <a:off x="4226471" y="3193574"/>
                <a:ext cx="229394" cy="350520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5" name="直接箭头连接符 24"/>
            <p:cNvCxnSpPr/>
            <p:nvPr/>
          </p:nvCxnSpPr>
          <p:spPr bwMode="auto">
            <a:xfrm>
              <a:off x="15936" y="7410"/>
              <a:ext cx="529" cy="16"/>
            </a:xfrm>
            <a:prstGeom prst="straightConnector1">
              <a:avLst/>
            </a:prstGeom>
            <a:noFill/>
            <a:ln w="38100" cap="flat" cmpd="sng" algn="ctr">
              <a:solidFill>
                <a:srgbClr val="5ACBF5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11963" y="7387"/>
              <a:ext cx="529" cy="16"/>
            </a:xfrm>
            <a:prstGeom prst="straightConnector1">
              <a:avLst/>
            </a:prstGeom>
            <a:noFill/>
            <a:ln w="38100" cap="flat" cmpd="sng" algn="ctr">
              <a:solidFill>
                <a:srgbClr val="5ACBF5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grpSp>
          <p:nvGrpSpPr>
            <p:cNvPr id="108" name="组合 107"/>
            <p:cNvGrpSpPr/>
            <p:nvPr/>
          </p:nvGrpSpPr>
          <p:grpSpPr>
            <a:xfrm>
              <a:off x="10603" y="5637"/>
              <a:ext cx="1336" cy="3402"/>
              <a:chOff x="10559" y="5637"/>
              <a:chExt cx="1336" cy="3402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10559" y="5637"/>
                <a:ext cx="1337" cy="3402"/>
              </a:xfrm>
              <a:prstGeom prst="rect">
                <a:avLst/>
              </a:prstGeom>
              <a:solidFill>
                <a:srgbClr val="C5E0B4"/>
              </a:solidFill>
              <a:ln w="9525" cap="flat" cmpd="sng" algn="ctr">
                <a:solidFill>
                  <a:srgbClr val="008E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8ED3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52" name="组合 51"/>
              <p:cNvGrpSpPr>
                <a:grpSpLocks noChangeAspect="1"/>
              </p:cNvGrpSpPr>
              <p:nvPr/>
            </p:nvGrpSpPr>
            <p:grpSpPr>
              <a:xfrm rot="0">
                <a:off x="10678" y="6191"/>
                <a:ext cx="1113" cy="2305"/>
                <a:chOff x="3354" y="6720"/>
                <a:chExt cx="880" cy="1568"/>
              </a:xfrm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3354" y="6720"/>
                  <a:ext cx="310" cy="3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3924" y="7349"/>
                  <a:ext cx="310" cy="3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3924" y="6831"/>
                  <a:ext cx="310" cy="3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3753" y="7928"/>
                  <a:ext cx="310" cy="3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3383" y="7472"/>
                  <a:ext cx="310" cy="3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4" name="组合 63"/>
            <p:cNvGrpSpPr/>
            <p:nvPr/>
          </p:nvGrpSpPr>
          <p:grpSpPr>
            <a:xfrm>
              <a:off x="16373" y="5971"/>
              <a:ext cx="1980" cy="2904"/>
              <a:chOff x="15850" y="7044"/>
              <a:chExt cx="1980" cy="2616"/>
            </a:xfrm>
          </p:grpSpPr>
          <p:grpSp>
            <p:nvGrpSpPr>
              <p:cNvPr id="65" name="组合 64"/>
              <p:cNvGrpSpPr/>
              <p:nvPr/>
            </p:nvGrpSpPr>
            <p:grpSpPr>
              <a:xfrm rot="0">
                <a:off x="15850" y="7044"/>
                <a:ext cx="1208" cy="2616"/>
                <a:chOff x="7437155" y="1767896"/>
                <a:chExt cx="767064" cy="1660882"/>
              </a:xfrm>
            </p:grpSpPr>
            <p:grpSp>
              <p:nvGrpSpPr>
                <p:cNvPr id="66" name="Group 99"/>
                <p:cNvGrpSpPr>
                  <a:grpSpLocks noChangeAspect="1"/>
                </p:cNvGrpSpPr>
                <p:nvPr/>
              </p:nvGrpSpPr>
              <p:grpSpPr>
                <a:xfrm>
                  <a:off x="7438185" y="1767902"/>
                  <a:ext cx="766034" cy="720001"/>
                  <a:chOff x="8131589" y="4009362"/>
                  <a:chExt cx="552334" cy="692189"/>
                </a:xfrm>
              </p:grpSpPr>
              <p:grpSp>
                <p:nvGrpSpPr>
                  <p:cNvPr id="67" name="Group 65"/>
                  <p:cNvGrpSpPr/>
                  <p:nvPr/>
                </p:nvGrpSpPr>
                <p:grpSpPr>
                  <a:xfrm>
                    <a:off x="8131589" y="4009362"/>
                    <a:ext cx="551591" cy="228624"/>
                    <a:chOff x="7660968" y="1751777"/>
                    <a:chExt cx="1040580" cy="450645"/>
                  </a:xfrm>
                </p:grpSpPr>
                <p:sp>
                  <p:nvSpPr>
                    <p:cNvPr id="68" name="Freeform 123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ap="flat" cmpd="sng" algn="ctr">
                      <a:solidFill>
                        <a:srgbClr val="008ED3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tlCol="0" anchor="ctr"/>
                    <a:p>
                      <a:pPr algn="ctr"/>
                      <a:endParaRPr lang="en-US" sz="1350"/>
                    </a:p>
                  </p:txBody>
                </p:sp>
                <p:cxnSp>
                  <p:nvCxnSpPr>
                    <p:cNvPr id="69" name="Straight Connector 126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08ED3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70" name="Straight Connector 140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08ED3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8132332" y="4472927"/>
                    <a:ext cx="551591" cy="228624"/>
                    <a:chOff x="7660968" y="1751777"/>
                    <a:chExt cx="1040580" cy="450645"/>
                  </a:xfrm>
                </p:grpSpPr>
                <p:sp>
                  <p:nvSpPr>
                    <p:cNvPr id="72" name="Freeform 119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ap="flat" cmpd="sng" algn="ctr">
                      <a:solidFill>
                        <a:srgbClr val="008ED3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tlCol="0" anchor="ctr"/>
                    <a:p>
                      <a:pPr algn="ctr"/>
                      <a:endParaRPr lang="en-US" sz="1350"/>
                    </a:p>
                  </p:txBody>
                </p:sp>
                <p:cxnSp>
                  <p:nvCxnSpPr>
                    <p:cNvPr id="73" name="Straight Connector 121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08ED3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74" name="Straight Connector 122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08ED3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grpSp>
              <p:nvGrpSpPr>
                <p:cNvPr id="75" name="Group 99"/>
                <p:cNvGrpSpPr>
                  <a:grpSpLocks noChangeAspect="1"/>
                </p:cNvGrpSpPr>
                <p:nvPr/>
              </p:nvGrpSpPr>
              <p:grpSpPr>
                <a:xfrm>
                  <a:off x="7437155" y="2708784"/>
                  <a:ext cx="766034" cy="720001"/>
                  <a:chOff x="8131589" y="4009362"/>
                  <a:chExt cx="552334" cy="692189"/>
                </a:xfrm>
              </p:grpSpPr>
              <p:grpSp>
                <p:nvGrpSpPr>
                  <p:cNvPr id="76" name="Group 65"/>
                  <p:cNvGrpSpPr/>
                  <p:nvPr/>
                </p:nvGrpSpPr>
                <p:grpSpPr>
                  <a:xfrm>
                    <a:off x="8131589" y="4009362"/>
                    <a:ext cx="551591" cy="228624"/>
                    <a:chOff x="7660968" y="1751777"/>
                    <a:chExt cx="1040580" cy="450645"/>
                  </a:xfrm>
                </p:grpSpPr>
                <p:sp>
                  <p:nvSpPr>
                    <p:cNvPr id="77" name="Freeform 123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ap="flat" cmpd="sng" algn="ctr">
                      <a:solidFill>
                        <a:srgbClr val="008ED3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tlCol="0" anchor="ctr"/>
                    <a:p>
                      <a:pPr algn="ctr"/>
                      <a:endParaRPr lang="en-US" sz="1350"/>
                    </a:p>
                  </p:txBody>
                </p:sp>
                <p:cxnSp>
                  <p:nvCxnSpPr>
                    <p:cNvPr id="78" name="Straight Connector 126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08ED3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79" name="Straight Connector 140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08ED3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80" name="Group 70"/>
                  <p:cNvGrpSpPr/>
                  <p:nvPr/>
                </p:nvGrpSpPr>
                <p:grpSpPr>
                  <a:xfrm>
                    <a:off x="8132332" y="4472927"/>
                    <a:ext cx="551591" cy="228624"/>
                    <a:chOff x="7660968" y="1751777"/>
                    <a:chExt cx="1040580" cy="450645"/>
                  </a:xfrm>
                </p:grpSpPr>
                <p:sp>
                  <p:nvSpPr>
                    <p:cNvPr id="81" name="Freeform 119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ap="flat" cmpd="sng" algn="ctr">
                      <a:solidFill>
                        <a:srgbClr val="008ED3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rtlCol="0" anchor="ctr"/>
                    <a:p>
                      <a:pPr algn="ctr"/>
                      <a:endParaRPr lang="en-US" sz="1350"/>
                    </a:p>
                  </p:txBody>
                </p:sp>
                <p:cxnSp>
                  <p:nvCxnSpPr>
                    <p:cNvPr id="82" name="Straight Connector 121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08ED3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83" name="Straight Connector 122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08ED3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</p:grpSp>
          <p:cxnSp>
            <p:nvCxnSpPr>
              <p:cNvPr id="84" name="直接箭头连接符 83"/>
              <p:cNvCxnSpPr/>
              <p:nvPr/>
            </p:nvCxnSpPr>
            <p:spPr bwMode="auto">
              <a:xfrm>
                <a:off x="17094" y="7271"/>
                <a:ext cx="737" cy="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E3D8A"/>
                </a:solidFill>
                <a:prstDash val="solid"/>
                <a:headEnd type="none" w="med" len="me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85" name="直接箭头连接符 84"/>
              <p:cNvCxnSpPr/>
              <p:nvPr/>
            </p:nvCxnSpPr>
            <p:spPr bwMode="auto">
              <a:xfrm>
                <a:off x="17094" y="7437"/>
                <a:ext cx="737" cy="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E3D8A"/>
                </a:solidFill>
                <a:prstDash val="solid"/>
                <a:headEnd type="none" w="med" len="me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86" name="直接箭头连接符 85"/>
              <p:cNvCxnSpPr/>
              <p:nvPr/>
            </p:nvCxnSpPr>
            <p:spPr bwMode="auto">
              <a:xfrm>
                <a:off x="17094" y="7605"/>
                <a:ext cx="737" cy="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E3D8A"/>
                </a:solidFill>
                <a:prstDash val="solid"/>
                <a:headEnd type="none" w="med" len="me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87" name="直接箭头连接符 86"/>
              <p:cNvCxnSpPr/>
              <p:nvPr/>
            </p:nvCxnSpPr>
            <p:spPr bwMode="auto">
              <a:xfrm>
                <a:off x="17094" y="7773"/>
                <a:ext cx="737" cy="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E3D8A"/>
                </a:solidFill>
                <a:prstDash val="solid"/>
                <a:headEnd type="none" w="med" len="me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88" name="直接箭头连接符 87"/>
              <p:cNvCxnSpPr/>
              <p:nvPr/>
            </p:nvCxnSpPr>
            <p:spPr bwMode="auto">
              <a:xfrm>
                <a:off x="17094" y="7943"/>
                <a:ext cx="737" cy="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E3D8A"/>
                </a:solidFill>
                <a:prstDash val="solid"/>
                <a:headEnd type="none" w="med" len="me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89" name="直接箭头连接符 88"/>
              <p:cNvCxnSpPr/>
              <p:nvPr/>
            </p:nvCxnSpPr>
            <p:spPr bwMode="auto">
              <a:xfrm>
                <a:off x="17094" y="7099"/>
                <a:ext cx="737" cy="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E3D8A"/>
                </a:solidFill>
                <a:prstDash val="solid"/>
                <a:headEnd type="none" w="med" len="me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90" name="直接箭头连接符 89"/>
              <p:cNvCxnSpPr/>
              <p:nvPr/>
            </p:nvCxnSpPr>
            <p:spPr bwMode="auto">
              <a:xfrm>
                <a:off x="17094" y="8111"/>
                <a:ext cx="737" cy="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E3D8A"/>
                </a:solidFill>
                <a:prstDash val="solid"/>
                <a:headEnd type="none" w="med" len="me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91" name="直接箭头连接符 90"/>
              <p:cNvCxnSpPr/>
              <p:nvPr/>
            </p:nvCxnSpPr>
            <p:spPr bwMode="auto">
              <a:xfrm>
                <a:off x="17094" y="8285"/>
                <a:ext cx="737" cy="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E3D8A"/>
                </a:solidFill>
                <a:prstDash val="solid"/>
                <a:headEnd type="none" w="med" len="me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92" name="直接箭头连接符 91"/>
              <p:cNvCxnSpPr/>
              <p:nvPr/>
            </p:nvCxnSpPr>
            <p:spPr bwMode="auto">
              <a:xfrm>
                <a:off x="17094" y="8453"/>
                <a:ext cx="737" cy="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E3D8A"/>
                </a:solidFill>
                <a:prstDash val="solid"/>
                <a:headEnd type="none" w="med" len="me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93" name="直接箭头连接符 92"/>
              <p:cNvCxnSpPr/>
              <p:nvPr/>
            </p:nvCxnSpPr>
            <p:spPr bwMode="auto">
              <a:xfrm>
                <a:off x="17094" y="8615"/>
                <a:ext cx="737" cy="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E3D8A"/>
                </a:solidFill>
                <a:prstDash val="solid"/>
                <a:headEnd type="none" w="med" len="me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94" name="直接箭头连接符 93"/>
              <p:cNvCxnSpPr/>
              <p:nvPr/>
            </p:nvCxnSpPr>
            <p:spPr bwMode="auto">
              <a:xfrm>
                <a:off x="17094" y="8782"/>
                <a:ext cx="737" cy="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E3D8A"/>
                </a:solidFill>
                <a:prstDash val="solid"/>
                <a:headEnd type="none" w="med" len="me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95" name="直接箭头连接符 94"/>
              <p:cNvCxnSpPr/>
              <p:nvPr/>
            </p:nvCxnSpPr>
            <p:spPr bwMode="auto">
              <a:xfrm>
                <a:off x="17094" y="8952"/>
                <a:ext cx="737" cy="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E3D8A"/>
                </a:solidFill>
                <a:prstDash val="solid"/>
                <a:headEnd type="none" w="med" len="me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96" name="直接箭头连接符 95"/>
              <p:cNvCxnSpPr/>
              <p:nvPr/>
            </p:nvCxnSpPr>
            <p:spPr bwMode="auto">
              <a:xfrm>
                <a:off x="17094" y="9120"/>
                <a:ext cx="737" cy="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E3D8A"/>
                </a:solidFill>
                <a:prstDash val="solid"/>
                <a:headEnd type="none" w="med" len="me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97" name="直接箭头连接符 96"/>
              <p:cNvCxnSpPr/>
              <p:nvPr/>
            </p:nvCxnSpPr>
            <p:spPr bwMode="auto">
              <a:xfrm>
                <a:off x="17094" y="9294"/>
                <a:ext cx="737" cy="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E3D8A"/>
                </a:solidFill>
                <a:prstDash val="solid"/>
                <a:headEnd type="none" w="med" len="me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98" name="直接箭头连接符 97"/>
              <p:cNvCxnSpPr/>
              <p:nvPr/>
            </p:nvCxnSpPr>
            <p:spPr bwMode="auto">
              <a:xfrm>
                <a:off x="17094" y="9462"/>
                <a:ext cx="737" cy="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E3D8A"/>
                </a:solidFill>
                <a:prstDash val="solid"/>
                <a:headEnd type="none" w="med" len="me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99" name="直接箭头连接符 98"/>
              <p:cNvCxnSpPr/>
              <p:nvPr/>
            </p:nvCxnSpPr>
            <p:spPr bwMode="auto">
              <a:xfrm>
                <a:off x="17094" y="9624"/>
                <a:ext cx="737" cy="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E3D8A"/>
                </a:solidFill>
                <a:prstDash val="solid"/>
                <a:headEnd type="none" w="med" len="me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</p:grpSp>
        <p:sp>
          <p:nvSpPr>
            <p:cNvPr id="100" name="任意多边形 99"/>
            <p:cNvSpPr/>
            <p:nvPr/>
          </p:nvSpPr>
          <p:spPr>
            <a:xfrm>
              <a:off x="10695" y="6711"/>
              <a:ext cx="213" cy="608"/>
            </a:xfrm>
            <a:custGeom>
              <a:avLst/>
              <a:gdLst>
                <a:gd name="connisteX0" fmla="*/ 135536 w 135536"/>
                <a:gd name="connsiteY0" fmla="*/ 0 h 386080"/>
                <a:gd name="connisteX1" fmla="*/ 2186 w 135536"/>
                <a:gd name="connsiteY1" fmla="*/ 167005 h 386080"/>
                <a:gd name="connisteX2" fmla="*/ 63781 w 135536"/>
                <a:gd name="connsiteY2" fmla="*/ 386080 h 386080"/>
                <a:gd name="connisteX3" fmla="*/ 68861 w 135536"/>
                <a:gd name="connsiteY3" fmla="*/ 386080 h 3860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35536" h="386080">
                  <a:moveTo>
                    <a:pt x="135536" y="0"/>
                  </a:moveTo>
                  <a:cubicBezTo>
                    <a:pt x="107596" y="29210"/>
                    <a:pt x="16791" y="89535"/>
                    <a:pt x="2186" y="167005"/>
                  </a:cubicBezTo>
                  <a:cubicBezTo>
                    <a:pt x="-12419" y="244475"/>
                    <a:pt x="50446" y="342265"/>
                    <a:pt x="63781" y="38608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任意多边形 100"/>
            <p:cNvSpPr/>
            <p:nvPr/>
          </p:nvSpPr>
          <p:spPr>
            <a:xfrm>
              <a:off x="11058" y="6585"/>
              <a:ext cx="255" cy="1372"/>
            </a:xfrm>
            <a:custGeom>
              <a:avLst/>
              <a:gdLst>
                <a:gd name="connisteX0" fmla="*/ 0 w 161925"/>
                <a:gd name="connsiteY0" fmla="*/ 0 h 871220"/>
                <a:gd name="connisteX1" fmla="*/ 137795 w 161925"/>
                <a:gd name="connsiteY1" fmla="*/ 238125 h 871220"/>
                <a:gd name="connisteX2" fmla="*/ 161925 w 161925"/>
                <a:gd name="connsiteY2" fmla="*/ 871220 h 871220"/>
                <a:gd name="connisteX3" fmla="*/ 304800 w 161925"/>
                <a:gd name="connsiteY3" fmla="*/ 737870 h 87122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61925" h="871220">
                  <a:moveTo>
                    <a:pt x="0" y="0"/>
                  </a:moveTo>
                  <a:cubicBezTo>
                    <a:pt x="27305" y="34925"/>
                    <a:pt x="105410" y="64135"/>
                    <a:pt x="137795" y="238125"/>
                  </a:cubicBezTo>
                  <a:cubicBezTo>
                    <a:pt x="170180" y="412115"/>
                    <a:pt x="128270" y="771525"/>
                    <a:pt x="161925" y="87122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任意多边形 101"/>
            <p:cNvSpPr/>
            <p:nvPr/>
          </p:nvSpPr>
          <p:spPr>
            <a:xfrm>
              <a:off x="11020" y="6795"/>
              <a:ext cx="428" cy="532"/>
            </a:xfrm>
            <a:custGeom>
              <a:avLst/>
              <a:gdLst>
                <a:gd name="connisteX0" fmla="*/ 271780 w 271780"/>
                <a:gd name="connsiteY0" fmla="*/ 0 h 337820"/>
                <a:gd name="connisteX1" fmla="*/ 90805 w 271780"/>
                <a:gd name="connsiteY1" fmla="*/ 57150 h 337820"/>
                <a:gd name="connisteX2" fmla="*/ 0 w 271780"/>
                <a:gd name="connsiteY2" fmla="*/ 337820 h 33782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71780" h="337820">
                  <a:moveTo>
                    <a:pt x="271780" y="0"/>
                  </a:moveTo>
                  <a:cubicBezTo>
                    <a:pt x="237490" y="5715"/>
                    <a:pt x="145415" y="-10160"/>
                    <a:pt x="90805" y="57150"/>
                  </a:cubicBezTo>
                  <a:cubicBezTo>
                    <a:pt x="36195" y="124460"/>
                    <a:pt x="14605" y="282575"/>
                    <a:pt x="0" y="33782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任意多边形 103"/>
            <p:cNvSpPr/>
            <p:nvPr/>
          </p:nvSpPr>
          <p:spPr>
            <a:xfrm>
              <a:off x="11076" y="8242"/>
              <a:ext cx="215" cy="257"/>
            </a:xfrm>
            <a:custGeom>
              <a:avLst/>
              <a:gdLst>
                <a:gd name="connisteX0" fmla="*/ 55121 w 136401"/>
                <a:gd name="connsiteY0" fmla="*/ 0 h 163261"/>
                <a:gd name="connisteX1" fmla="*/ 3051 w 136401"/>
                <a:gd name="connsiteY1" fmla="*/ 147955 h 163261"/>
                <a:gd name="connisteX2" fmla="*/ 136401 w 136401"/>
                <a:gd name="connsiteY2" fmla="*/ 152400 h 16326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36401" h="163261">
                  <a:moveTo>
                    <a:pt x="55121" y="0"/>
                  </a:moveTo>
                  <a:cubicBezTo>
                    <a:pt x="41786" y="29210"/>
                    <a:pt x="-13459" y="117475"/>
                    <a:pt x="3051" y="147955"/>
                  </a:cubicBezTo>
                  <a:cubicBezTo>
                    <a:pt x="19561" y="178435"/>
                    <a:pt x="108461" y="154305"/>
                    <a:pt x="136401" y="1524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任意多边形 104"/>
            <p:cNvSpPr/>
            <p:nvPr/>
          </p:nvSpPr>
          <p:spPr>
            <a:xfrm>
              <a:off x="11516" y="7635"/>
              <a:ext cx="160" cy="375"/>
            </a:xfrm>
            <a:custGeom>
              <a:avLst/>
              <a:gdLst>
                <a:gd name="connisteX0" fmla="*/ 0 w 101913"/>
                <a:gd name="connsiteY0" fmla="*/ 238125 h 238125"/>
                <a:gd name="connisteX1" fmla="*/ 99695 w 101913"/>
                <a:gd name="connsiteY1" fmla="*/ 175895 h 238125"/>
                <a:gd name="connisteX2" fmla="*/ 61595 w 101913"/>
                <a:gd name="connsiteY2" fmla="*/ 0 h 2381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01913" h="238125">
                  <a:moveTo>
                    <a:pt x="0" y="238125"/>
                  </a:moveTo>
                  <a:cubicBezTo>
                    <a:pt x="20955" y="229235"/>
                    <a:pt x="87630" y="223520"/>
                    <a:pt x="99695" y="175895"/>
                  </a:cubicBezTo>
                  <a:cubicBezTo>
                    <a:pt x="111760" y="128270"/>
                    <a:pt x="71120" y="33655"/>
                    <a:pt x="61595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任意多边形 105"/>
            <p:cNvSpPr/>
            <p:nvPr/>
          </p:nvSpPr>
          <p:spPr>
            <a:xfrm>
              <a:off x="11681" y="6825"/>
              <a:ext cx="136" cy="315"/>
            </a:xfrm>
            <a:custGeom>
              <a:avLst/>
              <a:gdLst>
                <a:gd name="connisteX0" fmla="*/ 38100 w 86609"/>
                <a:gd name="connsiteY0" fmla="*/ 0 h 200025"/>
                <a:gd name="connisteX1" fmla="*/ 85725 w 86609"/>
                <a:gd name="connsiteY1" fmla="*/ 104775 h 200025"/>
                <a:gd name="connisteX2" fmla="*/ 0 w 86609"/>
                <a:gd name="connsiteY2" fmla="*/ 200025 h 2000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86609" h="200025">
                  <a:moveTo>
                    <a:pt x="38100" y="0"/>
                  </a:moveTo>
                  <a:cubicBezTo>
                    <a:pt x="49530" y="19050"/>
                    <a:pt x="93345" y="64770"/>
                    <a:pt x="85725" y="104775"/>
                  </a:cubicBezTo>
                  <a:cubicBezTo>
                    <a:pt x="78105" y="144780"/>
                    <a:pt x="17780" y="182880"/>
                    <a:pt x="0" y="200025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任意多边形 106"/>
            <p:cNvSpPr/>
            <p:nvPr/>
          </p:nvSpPr>
          <p:spPr>
            <a:xfrm>
              <a:off x="10990" y="6087"/>
              <a:ext cx="515" cy="324"/>
            </a:xfrm>
            <a:custGeom>
              <a:avLst/>
              <a:gdLst>
                <a:gd name="connisteX0" fmla="*/ 0 w 285750"/>
                <a:gd name="connsiteY0" fmla="*/ 83979 h 147479"/>
                <a:gd name="connisteX1" fmla="*/ 158750 w 285750"/>
                <a:gd name="connsiteY1" fmla="*/ 1429 h 147479"/>
                <a:gd name="connisteX2" fmla="*/ 285750 w 285750"/>
                <a:gd name="connsiteY2" fmla="*/ 147479 h 14747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85750" h="147480">
                  <a:moveTo>
                    <a:pt x="0" y="83980"/>
                  </a:moveTo>
                  <a:cubicBezTo>
                    <a:pt x="29210" y="64295"/>
                    <a:pt x="101600" y="-11270"/>
                    <a:pt x="158750" y="1430"/>
                  </a:cubicBezTo>
                  <a:cubicBezTo>
                    <a:pt x="215900" y="14130"/>
                    <a:pt x="263525" y="116365"/>
                    <a:pt x="285750" y="14748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1146810" y="392938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Parser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920365" y="3929380"/>
            <a:ext cx="837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Ingress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638675" y="3943350"/>
            <a:ext cx="1024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Deparser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760210" y="3943350"/>
            <a:ext cx="763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Parser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610600" y="3929380"/>
            <a:ext cx="771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Egress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0455275" y="3929380"/>
            <a:ext cx="1024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Deparser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80000">
            <a:off x="6006465" y="553720"/>
            <a:ext cx="2438400" cy="3171190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1" name="图片 1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">
            <a:off x="8542655" y="729615"/>
            <a:ext cx="3456940" cy="2552065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323850" y="3855720"/>
            <a:ext cx="4616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PSA</a:t>
            </a:r>
            <a:endParaRPr lang="en-US" altLang="zh-CN" sz="1200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" name="矩形 206"/>
          <p:cNvSpPr/>
          <p:nvPr/>
        </p:nvSpPr>
        <p:spPr>
          <a:xfrm>
            <a:off x="2213610" y="4010660"/>
            <a:ext cx="8075930" cy="260667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70" y="635635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635" y="-7620"/>
            <a:ext cx="58756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uFillTx/>
                <a:latin typeface="Arial" panose="020B0604020202020204" pitchFamily="34" charset="0"/>
                <a:sym typeface="+mn-ea"/>
              </a:rPr>
              <a:t>How to use P4 in SDN scenario</a:t>
            </a:r>
            <a:endParaRPr lang="en-US" altLang="zh-CN" sz="3200">
              <a:uFillTx/>
              <a:latin typeface="Arial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8470" y="589915"/>
            <a:ext cx="63296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charset="0"/>
                <a:sym typeface="+mn-ea"/>
              </a:rPr>
              <a:t>Data-plane</a:t>
            </a:r>
            <a:endParaRPr lang="en-US">
              <a:latin typeface="Times New Roman" panose="02020603050405020304" charset="0"/>
              <a:sym typeface="+mn-ea"/>
            </a:endParaRPr>
          </a:p>
          <a:p>
            <a:pPr marL="742950" lvl="1" indent="-285750" algn="l" fontAlgn="auto">
              <a:lnSpc>
                <a:spcPct val="100000"/>
              </a:lnSpc>
              <a:buFont typeface="Arial" panose="020B0604020202020204" pitchFamily="34" charset="0"/>
              <a:buChar char="◦"/>
            </a:pPr>
            <a:r>
              <a:rPr lang="en-US" altLang="zh-CN">
                <a:latin typeface="Times New Roman" panose="02020603050405020304" charset="0"/>
                <a:sym typeface="+mn-ea"/>
              </a:rPr>
              <a:t>Defined by P4 program 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marL="285750" indent="-2857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charset="0"/>
                <a:sym typeface="+mn-ea"/>
              </a:rPr>
              <a:t>P4Runtime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marL="742950" lvl="1" indent="-285750" algn="l" fontAlgn="auto">
              <a:lnSpc>
                <a:spcPct val="100000"/>
              </a:lnSpc>
              <a:buFont typeface="Arial" panose="020B0604020202020204" pitchFamily="34" charset="0"/>
              <a:buChar char="◦"/>
            </a:pPr>
            <a:r>
              <a:rPr lang="en-US" altLang="zh-CN">
                <a:latin typeface="Times New Roman" panose="02020603050405020304" charset="0"/>
                <a:sym typeface="+mn-ea"/>
              </a:rPr>
              <a:t>A control plane specification for controlling the data plane 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lvl="1" indent="0" algn="l" fontAlgn="auto">
              <a:lnSpc>
                <a:spcPct val="100000"/>
              </a:lnSpc>
              <a:buNone/>
            </a:pPr>
            <a:r>
              <a:rPr lang="en-US" altLang="zh-CN">
                <a:latin typeface="Times New Roman" panose="02020603050405020304" charset="0"/>
                <a:sym typeface="+mn-ea"/>
              </a:rPr>
              <a:t>     elements of a device defined by P4 program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marL="285750" indent="-2857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sym typeface="+mn-ea"/>
              </a:rPr>
              <a:t>OpenConfig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sym typeface="+mn-ea"/>
              </a:rPr>
              <a:t> (gNMI &amp; gNOI)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sym typeface="+mn-ea"/>
            </a:endParaRPr>
          </a:p>
          <a:p>
            <a:pPr marL="742950" lvl="1" indent="-285750" algn="l" fontAlgn="auto">
              <a:lnSpc>
                <a:spcPct val="100000"/>
              </a:lnSpc>
              <a:buFont typeface="Arial" panose="020B0604020202020204" pitchFamily="34" charset="0"/>
              <a:buChar char="◦"/>
            </a:pP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Vendor-neutral, model-driven network management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848600" y="4305300"/>
            <a:ext cx="2115185" cy="601345"/>
          </a:xfrm>
          <a:prstGeom prst="roundRect">
            <a:avLst/>
          </a:prstGeom>
          <a:solidFill>
            <a:srgbClr val="008E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60" name="圆角矩形 59"/>
          <p:cNvSpPr/>
          <p:nvPr/>
        </p:nvSpPr>
        <p:spPr>
          <a:xfrm>
            <a:off x="5227320" y="4291330"/>
            <a:ext cx="2115185" cy="615315"/>
          </a:xfrm>
          <a:prstGeom prst="roundRect">
            <a:avLst/>
          </a:prstGeom>
          <a:solidFill>
            <a:srgbClr val="008E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59" name="圆角矩形 58"/>
          <p:cNvSpPr/>
          <p:nvPr/>
        </p:nvSpPr>
        <p:spPr>
          <a:xfrm>
            <a:off x="2577465" y="4290695"/>
            <a:ext cx="2115185" cy="615950"/>
          </a:xfrm>
          <a:prstGeom prst="roundRect">
            <a:avLst/>
          </a:prstGeom>
          <a:solidFill>
            <a:srgbClr val="008E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2577465" y="5527040"/>
            <a:ext cx="7386320" cy="97726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08095" y="5627370"/>
            <a:ext cx="2383790" cy="325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</a:rPr>
              <a:t>programmable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134860" y="5627370"/>
            <a:ext cx="1804670" cy="325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</a:rPr>
              <a:t>pipeline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52800" y="6059170"/>
            <a:ext cx="1162685" cy="325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</a:rPr>
              <a:t>match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60365" y="6059805"/>
            <a:ext cx="1162685" cy="325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</a:rPr>
              <a:t>action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67930" y="6059170"/>
            <a:ext cx="1162685" cy="325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</a:rPr>
              <a:t>steps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961640" y="5790565"/>
            <a:ext cx="84518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1" idx="3"/>
            <a:endCxn id="28" idx="1"/>
          </p:cNvCxnSpPr>
          <p:nvPr/>
        </p:nvCxnSpPr>
        <p:spPr>
          <a:xfrm>
            <a:off x="6177915" y="5790565"/>
            <a:ext cx="9429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3"/>
            <a:endCxn id="29" idx="1"/>
          </p:cNvCxnSpPr>
          <p:nvPr/>
        </p:nvCxnSpPr>
        <p:spPr>
          <a:xfrm flipH="1">
            <a:off x="3338830" y="5790565"/>
            <a:ext cx="5586730" cy="431800"/>
          </a:xfrm>
          <a:prstGeom prst="bentConnector5">
            <a:avLst>
              <a:gd name="adj1" fmla="val -4262"/>
              <a:gd name="adj2" fmla="val 50000"/>
              <a:gd name="adj3" fmla="val 10426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9" idx="3"/>
            <a:endCxn id="30" idx="1"/>
          </p:cNvCxnSpPr>
          <p:nvPr/>
        </p:nvCxnSpPr>
        <p:spPr>
          <a:xfrm>
            <a:off x="4501515" y="6222365"/>
            <a:ext cx="944880" cy="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0" idx="3"/>
            <a:endCxn id="32" idx="1"/>
          </p:cNvCxnSpPr>
          <p:nvPr/>
        </p:nvCxnSpPr>
        <p:spPr>
          <a:xfrm flipV="1">
            <a:off x="6609080" y="6222365"/>
            <a:ext cx="944880" cy="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2" idx="3"/>
          </p:cNvCxnSpPr>
          <p:nvPr/>
        </p:nvCxnSpPr>
        <p:spPr>
          <a:xfrm>
            <a:off x="8716645" y="6222365"/>
            <a:ext cx="84518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558415" y="4983480"/>
            <a:ext cx="7407275" cy="429260"/>
          </a:xfrm>
          <a:prstGeom prst="rect">
            <a:avLst/>
          </a:prstGeom>
          <a:solidFill>
            <a:srgbClr val="6AAD3E"/>
          </a:solidFill>
          <a:ln w="12700" cmpd="sng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</a:rPr>
              <a:t>O S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613265" y="4010660"/>
            <a:ext cx="676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i="1">
                <a:latin typeface="Times New Roman" panose="02020603050405020304" charset="0"/>
              </a:rPr>
              <a:t>Switch</a:t>
            </a:r>
            <a:endParaRPr lang="en-US" altLang="zh-CN" sz="1400" i="1">
              <a:latin typeface="Times New Roman" panose="020206030504050203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060383" y="441642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</a:rPr>
              <a:t>P4Runtime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914390" y="4416425"/>
            <a:ext cx="74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</a:rPr>
              <a:t>gNMI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568373" y="4402455"/>
            <a:ext cx="703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sym typeface="+mn-ea"/>
              </a:rPr>
              <a:t>gNOI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660650" y="3603625"/>
            <a:ext cx="17119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latin typeface="Times New Roman" panose="02020603050405020304" charset="0"/>
                <a:sym typeface="+mn-ea"/>
              </a:rPr>
              <a:t>Pipeline Control</a:t>
            </a:r>
            <a:endParaRPr lang="zh-CN" altLang="en-US" sz="1400"/>
          </a:p>
        </p:txBody>
      </p:sp>
      <p:sp>
        <p:nvSpPr>
          <p:cNvPr id="48" name="文本框 47"/>
          <p:cNvSpPr txBox="1"/>
          <p:nvPr/>
        </p:nvSpPr>
        <p:spPr>
          <a:xfrm>
            <a:off x="5802630" y="3603625"/>
            <a:ext cx="118046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>
                <a:latin typeface="Times New Roman" panose="02020603050405020304" charset="0"/>
                <a:sym typeface="+mn-ea"/>
              </a:rPr>
              <a:t>Configuration</a:t>
            </a:r>
            <a:endParaRPr lang="en-US" altLang="zh-CN" sz="1400">
              <a:latin typeface="Times New Roman" panose="02020603050405020304" charset="0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140065" y="3596005"/>
            <a:ext cx="9626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>
                <a:latin typeface="Times New Roman" panose="02020603050405020304" charset="0"/>
                <a:sym typeface="+mn-ea"/>
              </a:rPr>
              <a:t>Operations</a:t>
            </a:r>
            <a:endParaRPr lang="en-US" altLang="zh-CN" sz="1400">
              <a:latin typeface="Times New Roman" panose="02020603050405020304" charset="0"/>
              <a:sym typeface="+mn-ea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2212975" y="2729865"/>
            <a:ext cx="8077200" cy="78486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文本框 208"/>
          <p:cNvSpPr txBox="1"/>
          <p:nvPr/>
        </p:nvSpPr>
        <p:spPr>
          <a:xfrm>
            <a:off x="9362440" y="2719705"/>
            <a:ext cx="9271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i="1">
                <a:latin typeface="Times New Roman" panose="02020603050405020304" charset="0"/>
              </a:rPr>
              <a:t>Controller</a:t>
            </a:r>
            <a:endParaRPr lang="en-US" altLang="zh-CN" sz="1400" i="1">
              <a:latin typeface="Times New Roman" panose="02020603050405020304" charset="0"/>
            </a:endParaRPr>
          </a:p>
        </p:txBody>
      </p:sp>
      <p:pic>
        <p:nvPicPr>
          <p:cNvPr id="210" name="图片 2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6385" y="3198495"/>
            <a:ext cx="1099156" cy="288000"/>
          </a:xfrm>
          <a:prstGeom prst="rect">
            <a:avLst/>
          </a:prstGeom>
        </p:spPr>
      </p:pic>
      <p:sp>
        <p:nvSpPr>
          <p:cNvPr id="221" name="圆角矩形 220"/>
          <p:cNvSpPr/>
          <p:nvPr/>
        </p:nvSpPr>
        <p:spPr>
          <a:xfrm>
            <a:off x="6633845" y="2872740"/>
            <a:ext cx="1894840" cy="4914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Management </a:t>
            </a:r>
            <a:endParaRPr lang="en-US" altLang="zh-CN"/>
          </a:p>
        </p:txBody>
      </p:sp>
      <p:cxnSp>
        <p:nvCxnSpPr>
          <p:cNvPr id="223" name="直接箭头连接符 222"/>
          <p:cNvCxnSpPr>
            <a:stCxn id="221" idx="2"/>
            <a:endCxn id="60" idx="0"/>
          </p:cNvCxnSpPr>
          <p:nvPr/>
        </p:nvCxnSpPr>
        <p:spPr>
          <a:xfrm flipH="1">
            <a:off x="6271260" y="3364230"/>
            <a:ext cx="1296035" cy="9271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221" idx="2"/>
            <a:endCxn id="61" idx="0"/>
          </p:cNvCxnSpPr>
          <p:nvPr/>
        </p:nvCxnSpPr>
        <p:spPr>
          <a:xfrm>
            <a:off x="7567295" y="3364230"/>
            <a:ext cx="1325245" cy="9410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圆角矩形 225"/>
          <p:cNvSpPr/>
          <p:nvPr/>
        </p:nvSpPr>
        <p:spPr>
          <a:xfrm>
            <a:off x="3649345" y="2872740"/>
            <a:ext cx="1894840" cy="4914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Control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27" name="直接箭头连接符 226"/>
          <p:cNvCxnSpPr>
            <a:stCxn id="226" idx="2"/>
            <a:endCxn id="59" idx="0"/>
          </p:cNvCxnSpPr>
          <p:nvPr/>
        </p:nvCxnSpPr>
        <p:spPr>
          <a:xfrm flipH="1">
            <a:off x="3621405" y="3364230"/>
            <a:ext cx="961390" cy="9264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Picture 43" descr="p4_logotype_web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619375" y="5579110"/>
            <a:ext cx="207307" cy="18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8610600" y="637032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0" y="3175"/>
            <a:ext cx="44748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P4Runtime </a:t>
            </a:r>
            <a:r>
              <a:rPr lang="en-US" altLang="zh-CN" sz="3200">
                <a:uFillTx/>
                <a:latin typeface="Arial" panose="020B0604020202020204" pitchFamily="34" charset="0"/>
                <a:sym typeface="+mn-ea"/>
              </a:rPr>
              <a:t>Architecture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8470" y="589915"/>
            <a:ext cx="50596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charset="0"/>
                <a:sym typeface="+mn-ea"/>
              </a:rPr>
              <a:t>P4 Runtime API</a:t>
            </a:r>
            <a:endParaRPr lang="en-US">
              <a:latin typeface="Times New Roman" panose="02020603050405020304" charset="0"/>
              <a:sym typeface="+mn-ea"/>
            </a:endParaRPr>
          </a:p>
          <a:p>
            <a:pPr marL="742950" lvl="1" indent="-285750" algn="l" fontAlgn="auto">
              <a:lnSpc>
                <a:spcPct val="100000"/>
              </a:lnSpc>
              <a:buFont typeface="Arial" panose="020B0604020202020204" pitchFamily="34" charset="0"/>
              <a:buChar char="◦"/>
            </a:pPr>
            <a:r>
              <a:rPr lang="en-US" altLang="zh-CN">
                <a:latin typeface="Times New Roman" panose="02020603050405020304" charset="0"/>
                <a:sym typeface="+mn-ea"/>
              </a:rPr>
              <a:t>O</a:t>
            </a:r>
            <a:r>
              <a:rPr lang="zh-CN" altLang="en-US">
                <a:latin typeface="Times New Roman" panose="02020603050405020304" charset="0"/>
                <a:sym typeface="+mn-ea"/>
              </a:rPr>
              <a:t>pen </a:t>
            </a:r>
            <a:r>
              <a:rPr lang="en-US" altLang="zh-CN">
                <a:latin typeface="Times New Roman" panose="02020603050405020304" charset="0"/>
                <a:sym typeface="+mn-ea"/>
              </a:rPr>
              <a:t>and </a:t>
            </a:r>
            <a:r>
              <a:rPr lang="zh-CN" altLang="en-US">
                <a:latin typeface="Times New Roman" panose="02020603050405020304" charset="0"/>
                <a:sym typeface="+mn-ea"/>
              </a:rPr>
              <a:t>silicon-independent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742950" lvl="1" indent="-285750" algn="l" fontAlgn="auto">
              <a:lnSpc>
                <a:spcPct val="100000"/>
              </a:lnSpc>
              <a:buFont typeface="Arial" panose="020B0604020202020204" pitchFamily="34" charset="0"/>
              <a:buChar char="◦"/>
            </a:pPr>
            <a:r>
              <a:rPr lang="en-US" altLang="zh-CN">
                <a:latin typeface="Times New Roman" panose="02020603050405020304" charset="0"/>
                <a:sym typeface="+mn-ea"/>
              </a:rPr>
              <a:t>Program-independent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742950" lvl="1" indent="-285750" algn="l" fontAlgn="auto">
              <a:lnSpc>
                <a:spcPct val="100000"/>
              </a:lnSpc>
              <a:buFont typeface="Arial" panose="020B0604020202020204" pitchFamily="34" charset="0"/>
              <a:buChar char="◦"/>
            </a:pPr>
            <a:r>
              <a:rPr lang="en-US" altLang="zh-CN">
                <a:latin typeface="Times New Roman" panose="02020603050405020304" charset="0"/>
                <a:sym typeface="+mn-ea"/>
              </a:rPr>
              <a:t>Extended without restarting the control plane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marL="742950" lvl="1" indent="-285750" algn="l" fontAlgn="auto">
              <a:lnSpc>
                <a:spcPct val="100000"/>
              </a:lnSpc>
              <a:buFont typeface="Arial" panose="020B0604020202020204" pitchFamily="34" charset="0"/>
              <a:buChar char="◦"/>
            </a:pP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gRPC/Protobuf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320925" y="2414270"/>
            <a:ext cx="7815580" cy="4217670"/>
            <a:chOff x="3655" y="3802"/>
            <a:chExt cx="12308" cy="6642"/>
          </a:xfrm>
        </p:grpSpPr>
        <p:sp>
          <p:nvSpPr>
            <p:cNvPr id="77" name="矩形 76"/>
            <p:cNvSpPr/>
            <p:nvPr/>
          </p:nvSpPr>
          <p:spPr>
            <a:xfrm>
              <a:off x="12025" y="4363"/>
              <a:ext cx="2795" cy="14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526" y="7504"/>
              <a:ext cx="1453" cy="864"/>
              <a:chOff x="4328" y="7522"/>
              <a:chExt cx="1453" cy="864"/>
            </a:xfrm>
          </p:grpSpPr>
          <p:sp>
            <p:nvSpPr>
              <p:cNvPr id="21" name="剪去单角的矩形 20"/>
              <p:cNvSpPr/>
              <p:nvPr/>
            </p:nvSpPr>
            <p:spPr>
              <a:xfrm>
                <a:off x="4351" y="7522"/>
                <a:ext cx="1430" cy="865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4328" y="7544"/>
                <a:ext cx="1431" cy="8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P4 Source</a:t>
                </a:r>
                <a:endParaRPr lang="en-US" altLang="zh-CN" sz="1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Code</a:t>
                </a:r>
                <a:endParaRPr lang="en-US" altLang="zh-CN" sz="1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3734" y="3802"/>
              <a:ext cx="3073" cy="2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040" y="4413"/>
              <a:ext cx="2493" cy="567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P4Info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041" y="5095"/>
              <a:ext cx="2492" cy="56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P4Blob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655" y="3844"/>
              <a:ext cx="328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P4Runtime Configuration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527" y="4308"/>
              <a:ext cx="2796" cy="1417"/>
            </a:xfrm>
            <a:prstGeom prst="rect">
              <a:avLst/>
            </a:prstGeom>
            <a:solidFill>
              <a:srgbClr val="008ED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746" y="4380"/>
              <a:ext cx="228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Master Controller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925" y="5104"/>
              <a:ext cx="2040" cy="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gRPC Client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907" y="4249"/>
              <a:ext cx="2795" cy="14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099" y="4330"/>
              <a:ext cx="242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Slave Controller(s)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2352" y="5064"/>
              <a:ext cx="2040" cy="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gRPC Client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655" y="7322"/>
              <a:ext cx="4938" cy="31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9062" y="7522"/>
              <a:ext cx="4087" cy="624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gRPC Server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062" y="8207"/>
              <a:ext cx="4087" cy="6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Platform Drivers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062" y="8897"/>
              <a:ext cx="4087" cy="1304"/>
            </a:xfrm>
            <a:prstGeom prst="rect">
              <a:avLst/>
            </a:prstGeom>
            <a:noFill/>
            <a:ln w="12700" cmpd="sng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260" y="8942"/>
              <a:ext cx="3651" cy="560"/>
            </a:xfrm>
            <a:prstGeom prst="rect">
              <a:avLst/>
            </a:prstGeom>
            <a:solidFill>
              <a:srgbClr val="A9D18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Entities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9259" y="9572"/>
              <a:ext cx="3652" cy="560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Config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4525" y="6281"/>
              <a:ext cx="1439" cy="865"/>
              <a:chOff x="16730" y="6618"/>
              <a:chExt cx="1439" cy="865"/>
            </a:xfrm>
          </p:grpSpPr>
          <p:sp>
            <p:nvSpPr>
              <p:cNvPr id="50" name="剪去单角的矩形 49"/>
              <p:cNvSpPr/>
              <p:nvPr/>
            </p:nvSpPr>
            <p:spPr>
              <a:xfrm>
                <a:off x="16730" y="6618"/>
                <a:ext cx="1430" cy="865"/>
              </a:xfrm>
              <a:prstGeom prst="snip1Rect">
                <a:avLst/>
              </a:prstGeom>
              <a:solidFill>
                <a:srgbClr val="CB9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6731" y="6661"/>
                <a:ext cx="1439" cy="8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p4runtime</a:t>
                </a:r>
                <a:endParaRPr lang="en-US" altLang="zh-CN" sz="1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.proto</a:t>
                </a:r>
                <a:endParaRPr lang="en-US" altLang="zh-CN" sz="1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cxnSp>
          <p:nvCxnSpPr>
            <p:cNvPr id="2" name="肘形连接符 1"/>
            <p:cNvCxnSpPr>
              <a:stCxn id="30" idx="2"/>
              <a:endCxn id="46" idx="1"/>
            </p:cNvCxnSpPr>
            <p:nvPr/>
          </p:nvCxnSpPr>
          <p:spPr>
            <a:xfrm rot="5400000" flipV="1">
              <a:off x="7282" y="7266"/>
              <a:ext cx="3598" cy="315"/>
            </a:xfrm>
            <a:prstGeom prst="bentConnector2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肘形连接符 3"/>
            <p:cNvCxnSpPr>
              <a:stCxn id="36" idx="2"/>
              <a:endCxn id="46" idx="3"/>
            </p:cNvCxnSpPr>
            <p:nvPr/>
          </p:nvCxnSpPr>
          <p:spPr>
            <a:xfrm rot="5400000">
              <a:off x="11301" y="7173"/>
              <a:ext cx="3638" cy="461"/>
            </a:xfrm>
            <a:prstGeom prst="bentConnector2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肘形连接符 4"/>
            <p:cNvCxnSpPr>
              <a:stCxn id="23" idx="3"/>
              <a:endCxn id="48" idx="1"/>
            </p:cNvCxnSpPr>
            <p:nvPr/>
          </p:nvCxnSpPr>
          <p:spPr>
            <a:xfrm>
              <a:off x="6807" y="4895"/>
              <a:ext cx="2452" cy="4957"/>
            </a:xfrm>
            <a:prstGeom prst="bentConnector3">
              <a:avLst>
                <a:gd name="adj1" fmla="val 79975"/>
              </a:avLst>
            </a:prstGeom>
            <a:ln w="127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656" y="6713"/>
              <a:ext cx="2835" cy="0"/>
            </a:xfrm>
            <a:prstGeom prst="line">
              <a:avLst/>
            </a:prstGeom>
            <a:ln w="25400" cmpd="sng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1" idx="1"/>
              <a:endCxn id="31" idx="2"/>
            </p:cNvCxnSpPr>
            <p:nvPr/>
          </p:nvCxnSpPr>
          <p:spPr>
            <a:xfrm flipH="1" flipV="1">
              <a:off x="13283" y="5666"/>
              <a:ext cx="1221" cy="1069"/>
            </a:xfrm>
            <a:prstGeom prst="line">
              <a:avLst/>
            </a:prstGeom>
            <a:ln w="254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 flipV="1">
              <a:off x="10309" y="5731"/>
              <a:ext cx="4217" cy="1004"/>
            </a:xfrm>
            <a:prstGeom prst="line">
              <a:avLst/>
            </a:prstGeom>
            <a:ln w="254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51" idx="1"/>
              <a:endCxn id="38" idx="0"/>
            </p:cNvCxnSpPr>
            <p:nvPr/>
          </p:nvCxnSpPr>
          <p:spPr>
            <a:xfrm flipH="1">
              <a:off x="11102" y="6735"/>
              <a:ext cx="3402" cy="587"/>
            </a:xfrm>
            <a:prstGeom prst="line">
              <a:avLst/>
            </a:prstGeom>
            <a:ln w="25400" cmpd="sng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0029" y="6252"/>
              <a:ext cx="205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P4Runtime API</a:t>
              </a:r>
              <a:endParaRPr lang="en-US" altLang="zh-CN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8" name="Picture 2" descr="Spur gear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1" y="6533"/>
              <a:ext cx="610" cy="680"/>
            </a:xfrm>
            <a:prstGeom prst="rect">
              <a:avLst/>
            </a:prstGeom>
          </p:spPr>
        </p:pic>
        <p:sp>
          <p:nvSpPr>
            <p:cNvPr id="34" name="上箭头 33"/>
            <p:cNvSpPr/>
            <p:nvPr/>
          </p:nvSpPr>
          <p:spPr>
            <a:xfrm>
              <a:off x="5034" y="6180"/>
              <a:ext cx="441" cy="1225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8610600" y="637032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0" y="3175"/>
            <a:ext cx="36620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P4Runtime &amp; </a:t>
            </a:r>
            <a:r>
              <a:rPr lang="en-US" altLang="zh-CN" sz="32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gRPC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8470" y="589915"/>
            <a:ext cx="640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sym typeface="+mn-ea"/>
              </a:rPr>
              <a:t>P4Runtime is based on gRPC</a:t>
            </a:r>
            <a:endParaRPr lang="en-US" altLang="zh-CN" b="1">
              <a:latin typeface="Times New Roman" panose="02020603050405020304" charset="0"/>
              <a:sym typeface="+mn-ea"/>
            </a:endParaRPr>
          </a:p>
          <a:p>
            <a:pPr marL="285750" lvl="0" indent="-2857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sym typeface="+mn-ea"/>
              </a:rPr>
              <a:t>Protobuf language (IDL) is used to describe serivce and message</a:t>
            </a:r>
            <a:endParaRPr>
              <a:latin typeface="Times New Roman" panose="02020603050405020304" charset="0"/>
              <a:sym typeface="+mn-ea"/>
            </a:endParaRPr>
          </a:p>
          <a:p>
            <a:pPr marL="285750" lvl="0" indent="-28575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sym typeface="+mn-ea"/>
              </a:rPr>
              <a:t>Protobuf is used for serialization and de serialization</a:t>
            </a:r>
            <a:endParaRPr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圆角右箭头 2"/>
          <p:cNvSpPr/>
          <p:nvPr/>
        </p:nvSpPr>
        <p:spPr>
          <a:xfrm flipV="1">
            <a:off x="2294255" y="5078730"/>
            <a:ext cx="1377315" cy="933450"/>
          </a:xfrm>
          <a:prstGeom prst="bentArrow">
            <a:avLst>
              <a:gd name="adj1" fmla="val 20408"/>
              <a:gd name="adj2" fmla="val 21802"/>
              <a:gd name="adj3" fmla="val 25000"/>
              <a:gd name="adj4" fmla="val 45102"/>
            </a:avLst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8" name="圆角右箭头 57"/>
          <p:cNvSpPr/>
          <p:nvPr/>
        </p:nvSpPr>
        <p:spPr>
          <a:xfrm rot="16140000" flipV="1">
            <a:off x="8930005" y="4756150"/>
            <a:ext cx="773430" cy="1475105"/>
          </a:xfrm>
          <a:prstGeom prst="bentArrow">
            <a:avLst>
              <a:gd name="adj1" fmla="val 25000"/>
              <a:gd name="adj2" fmla="val 26205"/>
              <a:gd name="adj3" fmla="val 25000"/>
              <a:gd name="adj4" fmla="val 45456"/>
            </a:avLst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43" name="组合 142"/>
          <p:cNvGrpSpPr/>
          <p:nvPr/>
        </p:nvGrpSpPr>
        <p:grpSpPr>
          <a:xfrm rot="0">
            <a:off x="3832225" y="5551170"/>
            <a:ext cx="4554855" cy="502920"/>
            <a:chOff x="4812" y="7165"/>
            <a:chExt cx="4470" cy="7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圆柱形 13"/>
            <p:cNvSpPr/>
            <p:nvPr/>
          </p:nvSpPr>
          <p:spPr>
            <a:xfrm rot="16200000">
              <a:off x="6649" y="5327"/>
              <a:ext cx="795" cy="4470"/>
            </a:xfrm>
            <a:prstGeom prst="can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6877" y="7296"/>
              <a:ext cx="340" cy="5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7581" y="7290"/>
              <a:ext cx="454" cy="5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7294" y="7288"/>
              <a:ext cx="224" cy="5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172" y="7296"/>
              <a:ext cx="340" cy="5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657" y="7291"/>
              <a:ext cx="454" cy="5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581" y="7294"/>
              <a:ext cx="224" cy="5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703" y="7351"/>
              <a:ext cx="383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en-US" altLang="zh-CN" sz="1200">
                  <a:latin typeface="Times New Roman" panose="02020603050405020304" charset="0"/>
                  <a:sym typeface="微软雅黑" panose="020B0503020204020204" charset="-122"/>
                </a:rPr>
                <a:t>s</a:t>
              </a:r>
              <a:endParaRPr lang="en-US" altLang="zh-CN" sz="1200">
                <a:latin typeface="Times New Roman" panose="02020603050405020304" charset="0"/>
                <a:sym typeface="微软雅黑" panose="020B050302020402020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224" y="7340"/>
              <a:ext cx="388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en-US" altLang="zh-CN" sz="1200">
                  <a:latin typeface="Times New Roman" panose="02020603050405020304" charset="0"/>
                  <a:sym typeface="微软雅黑" panose="020B0503020204020204" charset="-122"/>
                </a:rPr>
                <a:t>t</a:t>
              </a:r>
              <a:endParaRPr lang="en-US" altLang="zh-CN" sz="1200">
                <a:latin typeface="Times New Roman" panose="02020603050405020304" charset="0"/>
                <a:sym typeface="微软雅黑" panose="020B0503020204020204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599" y="7334"/>
              <a:ext cx="370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en-US" altLang="zh-CN" sz="1200">
                  <a:latin typeface="Times New Roman" panose="02020603050405020304" charset="0"/>
                  <a:sym typeface="微软雅黑" panose="020B0503020204020204" charset="-122"/>
                </a:rPr>
                <a:t>r</a:t>
              </a:r>
              <a:endParaRPr lang="en-US" altLang="zh-CN" sz="1200">
                <a:latin typeface="Times New Roman" panose="02020603050405020304" charset="0"/>
                <a:sym typeface="微软雅黑" panose="020B050302020402020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917" y="7348"/>
              <a:ext cx="397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en-US" altLang="zh-CN" sz="1200">
                  <a:latin typeface="Times New Roman" panose="02020603050405020304" charset="0"/>
                  <a:sym typeface="微软雅黑" panose="020B0503020204020204" charset="-122"/>
                </a:rPr>
                <a:t>e</a:t>
              </a:r>
              <a:endParaRPr lang="en-US" altLang="zh-CN" sz="1200">
                <a:latin typeface="Times New Roman" panose="02020603050405020304" charset="0"/>
                <a:sym typeface="微软雅黑" panose="020B050302020402020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7282" y="7320"/>
              <a:ext cx="397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en-US" altLang="zh-CN" sz="1200">
                  <a:latin typeface="Times New Roman" panose="02020603050405020304" charset="0"/>
                  <a:sym typeface="微软雅黑" panose="020B0503020204020204" charset="-122"/>
                </a:rPr>
                <a:t>a</a:t>
              </a:r>
              <a:endParaRPr lang="en-US" altLang="zh-CN" sz="1200">
                <a:latin typeface="Times New Roman" panose="02020603050405020304" charset="0"/>
                <a:sym typeface="微软雅黑" panose="020B050302020402020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7656" y="7327"/>
              <a:ext cx="477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en-US" altLang="zh-CN" sz="1200">
                  <a:latin typeface="Times New Roman" panose="02020603050405020304" charset="0"/>
                  <a:sym typeface="微软雅黑" panose="020B0503020204020204" charset="-122"/>
                </a:rPr>
                <a:t>m</a:t>
              </a:r>
              <a:endParaRPr lang="en-US" altLang="zh-CN" sz="1200">
                <a:latin typeface="Times New Roman" panose="02020603050405020304" charset="0"/>
                <a:sym typeface="微软雅黑" panose="020B0503020204020204" charset="-122"/>
              </a:endParaRPr>
            </a:p>
          </p:txBody>
        </p:sp>
        <p:sp>
          <p:nvSpPr>
            <p:cNvPr id="73" name="右箭头 72"/>
            <p:cNvSpPr/>
            <p:nvPr/>
          </p:nvSpPr>
          <p:spPr>
            <a:xfrm>
              <a:off x="8214" y="7363"/>
              <a:ext cx="464" cy="454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510270" y="2255520"/>
            <a:ext cx="2771140" cy="2814955"/>
            <a:chOff x="11796" y="2562"/>
            <a:chExt cx="4364" cy="4433"/>
          </a:xfrm>
        </p:grpSpPr>
        <p:sp>
          <p:nvSpPr>
            <p:cNvPr id="57" name="矩形 56"/>
            <p:cNvSpPr/>
            <p:nvPr/>
          </p:nvSpPr>
          <p:spPr>
            <a:xfrm>
              <a:off x="11796" y="2562"/>
              <a:ext cx="4365" cy="527"/>
            </a:xfrm>
            <a:prstGeom prst="rect">
              <a:avLst/>
            </a:prstGeom>
            <a:solidFill>
              <a:srgbClr val="FFE6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1796" y="6469"/>
              <a:ext cx="4365" cy="5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3004" y="6499"/>
              <a:ext cx="1959" cy="48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</a:rPr>
                <a:t>Physical Layer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1796" y="5877"/>
              <a:ext cx="4365" cy="527"/>
            </a:xfrm>
            <a:prstGeom prst="rect">
              <a:avLst/>
            </a:prstGeom>
            <a:solidFill>
              <a:srgbClr val="ED7D3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3324" y="5902"/>
              <a:ext cx="1415" cy="48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</a:rPr>
                <a:t>Data Link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1796" y="5284"/>
              <a:ext cx="4365" cy="527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3700" y="5309"/>
              <a:ext cx="537" cy="48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</a:rPr>
                <a:t>IP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1796" y="4701"/>
              <a:ext cx="4365" cy="52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3568" y="4765"/>
              <a:ext cx="802" cy="48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</a:rPr>
                <a:t>TCP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1796" y="4121"/>
              <a:ext cx="4365" cy="527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3455" y="4179"/>
              <a:ext cx="1128" cy="48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</a:rPr>
                <a:t>HTTP2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1796" y="3153"/>
              <a:ext cx="4365" cy="909"/>
            </a:xfrm>
            <a:prstGeom prst="rect">
              <a:avLst/>
            </a:prstGeom>
            <a:solidFill>
              <a:srgbClr val="70AD4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1952" y="3652"/>
              <a:ext cx="4074" cy="340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shade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3496" y="3138"/>
              <a:ext cx="958" cy="48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</a:rPr>
                <a:t>gRPC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3146" y="3604"/>
              <a:ext cx="1627" cy="4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Times New Roman" panose="02020603050405020304" charset="0"/>
                </a:rPr>
                <a:t>Protobuf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3189" y="2610"/>
              <a:ext cx="1549" cy="483"/>
            </a:xfrm>
            <a:prstGeom prst="rect">
              <a:avLst/>
            </a:prstGeom>
            <a:noFill/>
            <a:effectLst/>
          </p:spPr>
          <p:txBody>
            <a:bodyPr wrap="none" rtlCol="0" anchor="t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P4Runtime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02335" y="2214880"/>
            <a:ext cx="2771140" cy="2814955"/>
            <a:chOff x="3115" y="2476"/>
            <a:chExt cx="4364" cy="4433"/>
          </a:xfrm>
        </p:grpSpPr>
        <p:sp>
          <p:nvSpPr>
            <p:cNvPr id="17" name="矩形 16"/>
            <p:cNvSpPr/>
            <p:nvPr/>
          </p:nvSpPr>
          <p:spPr>
            <a:xfrm>
              <a:off x="3115" y="2476"/>
              <a:ext cx="4365" cy="527"/>
            </a:xfrm>
            <a:prstGeom prst="rect">
              <a:avLst/>
            </a:prstGeom>
            <a:solidFill>
              <a:srgbClr val="FFE6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115" y="6383"/>
              <a:ext cx="4365" cy="5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23" y="6413"/>
              <a:ext cx="1959" cy="48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</a:rPr>
                <a:t>Physical Layer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115" y="5791"/>
              <a:ext cx="4365" cy="527"/>
            </a:xfrm>
            <a:prstGeom prst="rect">
              <a:avLst/>
            </a:prstGeom>
            <a:solidFill>
              <a:srgbClr val="ED7D3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643" y="5815"/>
              <a:ext cx="1415" cy="48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</a:rPr>
                <a:t>Data Link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115" y="5198"/>
              <a:ext cx="4365" cy="527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019" y="5222"/>
              <a:ext cx="537" cy="48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</a:rPr>
                <a:t>IP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15" y="4615"/>
              <a:ext cx="4365" cy="527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887" y="4663"/>
              <a:ext cx="802" cy="48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</a:rPr>
                <a:t>TCP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15" y="4035"/>
              <a:ext cx="4365" cy="527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774" y="4077"/>
              <a:ext cx="1128" cy="48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</a:rPr>
                <a:t>HTTP2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115" y="3067"/>
              <a:ext cx="4365" cy="909"/>
            </a:xfrm>
            <a:prstGeom prst="rect">
              <a:avLst/>
            </a:prstGeom>
            <a:solidFill>
              <a:srgbClr val="70AD4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271" y="3566"/>
              <a:ext cx="4074" cy="340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shade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815" y="3052"/>
              <a:ext cx="958" cy="48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p>
              <a:pPr algn="l"/>
              <a:r>
                <a:rPr lang="en-US" altLang="zh-CN" sz="1400">
                  <a:latin typeface="Times New Roman" panose="02020603050405020304" charset="0"/>
                </a:rPr>
                <a:t>gRPC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465" y="3518"/>
              <a:ext cx="1627" cy="4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Times New Roman" panose="02020603050405020304" charset="0"/>
                </a:rPr>
                <a:t>Protobuf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508" y="2524"/>
              <a:ext cx="1549" cy="483"/>
            </a:xfrm>
            <a:prstGeom prst="rect">
              <a:avLst/>
            </a:prstGeom>
            <a:noFill/>
            <a:effectLst/>
          </p:spPr>
          <p:txBody>
            <a:bodyPr wrap="none" rtlCol="0" anchor="t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P4Runtime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73805" y="3540125"/>
            <a:ext cx="4627245" cy="1440180"/>
            <a:chOff x="3132" y="5777"/>
            <a:chExt cx="7287" cy="226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32" y="5777"/>
              <a:ext cx="7287" cy="226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245" y="6749"/>
              <a:ext cx="4668" cy="125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935480" y="1817370"/>
            <a:ext cx="741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Client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9765" y="1874520"/>
            <a:ext cx="77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Server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0" y="3175"/>
            <a:ext cx="5821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P4Runtime Service-Read/Write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8470" y="589915"/>
            <a:ext cx="7713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sym typeface="+mn-ea"/>
              </a:rPr>
              <a:t>M</a:t>
            </a:r>
            <a:r>
              <a:rPr lang="zh-CN" altLang="en-US">
                <a:latin typeface="Times New Roman" panose="02020603050405020304" charset="0"/>
                <a:sym typeface="+mn-ea"/>
              </a:rPr>
              <a:t>ap-like message sequences</a:t>
            </a:r>
            <a:r>
              <a:rPr lang="en-US" altLang="zh-CN">
                <a:latin typeface="Times New Roman" panose="02020603050405020304" charset="0"/>
                <a:sym typeface="+mn-ea"/>
              </a:rPr>
              <a:t>, each message contains an unique ID and a value </a:t>
            </a:r>
            <a:endParaRPr lang="en-US" altLang="zh-CN"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sym typeface="+mn-ea"/>
              </a:rPr>
              <a:t>Due to the use of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</a:t>
            </a:r>
            <a:r>
              <a:rPr lang="en-US" altLang="zh-CN">
                <a:latin typeface="Times New Roman" panose="02020603050405020304" charset="0"/>
                <a:sym typeface="+mn-ea"/>
              </a:rPr>
              <a:t>, the value will not be subject to any restrictions</a:t>
            </a:r>
            <a:endParaRPr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82795" y="1313180"/>
            <a:ext cx="277495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sym typeface="+mn-ea"/>
              </a:rPr>
              <a:t>Entity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oneof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sym typeface="+mn-ea"/>
              </a:rPr>
              <a:t>entity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TableEntry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table_entry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2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en-US" altLang="zh-CN" sz="1200">
              <a:latin typeface="Times New Roman" panose="02020603050405020304" charset="0"/>
            </a:endParaRPr>
          </a:p>
          <a:p>
            <a:endParaRPr lang="zh-CN" altLang="en-US" sz="1200" b="1">
              <a:latin typeface="Times New Roman" panose="02020603050405020304" charset="0"/>
              <a:sym typeface="+mn-ea"/>
            </a:endParaRPr>
          </a:p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sym typeface="+mn-ea"/>
              </a:rPr>
              <a:t>TableEntry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uint32 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table_id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FieldMatch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match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2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TableAction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action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3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sym typeface="+mn-ea"/>
              </a:rPr>
              <a:t>}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  <a:p>
            <a:endParaRPr lang="en-US" altLang="zh-CN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TableAction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oneof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sym typeface="+mn-ea"/>
              </a:rPr>
              <a:t>type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Action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action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1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sym typeface="+mn-ea"/>
              </a:rPr>
              <a:t>Action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uint32 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action_id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1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sym typeface="+mn-ea"/>
              </a:rPr>
              <a:t>Param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uint32 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param_id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2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value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3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Param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params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4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55255" y="1317625"/>
            <a:ext cx="25019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sym typeface="+mn-ea"/>
              </a:rPr>
              <a:t>FieldMatch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uint32 </a:t>
            </a:r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sym typeface="+mn-ea"/>
              </a:rPr>
              <a:t>field_id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sym typeface="+mn-ea"/>
              </a:rPr>
              <a:t>Exact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value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1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}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sym typeface="+mn-ea"/>
              </a:rPr>
              <a:t>Ternary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value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1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mask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2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}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sym typeface="+mn-ea"/>
              </a:rPr>
              <a:t>LPM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value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1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int32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prefix_len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2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 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}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oneof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sym typeface="+mn-ea"/>
              </a:rPr>
              <a:t>field_match_type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Exact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exact =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 2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charset="0"/>
                <a:sym typeface="+mn-ea"/>
              </a:rPr>
              <a:t>Ternary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ternary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3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LPM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lpm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4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90345" y="1328420"/>
            <a:ext cx="270383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</a:rPr>
              <a:t>syntax = </a:t>
            </a:r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</a:rPr>
              <a:t>"proto3"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</a:rPr>
              <a:t>;</a:t>
            </a:r>
            <a:endParaRPr sz="1200" b="1">
              <a:solidFill>
                <a:schemeClr val="accent2"/>
              </a:solidFill>
              <a:latin typeface="Times New Roman" panose="02020603050405020304" charset="0"/>
            </a:endParaRPr>
          </a:p>
          <a:p>
            <a:r>
              <a:rPr sz="1200" b="1">
                <a:solidFill>
                  <a:schemeClr val="accent2"/>
                </a:solidFill>
                <a:latin typeface="Times New Roman" panose="02020603050405020304" charset="0"/>
              </a:rPr>
              <a:t>import </a:t>
            </a:r>
            <a:r>
              <a:rPr sz="120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</a:rPr>
              <a:t>"p4/config/v1/p4info.proto"</a:t>
            </a:r>
            <a:r>
              <a:rPr sz="1200">
                <a:solidFill>
                  <a:schemeClr val="tx1"/>
                </a:solidFill>
                <a:latin typeface="Times New Roman" panose="02020603050405020304" charset="0"/>
              </a:rPr>
              <a:t>;</a:t>
            </a:r>
            <a:endParaRPr sz="1200" b="1">
              <a:solidFill>
                <a:schemeClr val="accent2"/>
              </a:solidFill>
              <a:latin typeface="Times New Roman" panose="02020603050405020304" charset="0"/>
            </a:endParaRPr>
          </a:p>
          <a:p>
            <a:r>
              <a:rPr lang="en-US" sz="1200">
                <a:solidFill>
                  <a:schemeClr val="tx1"/>
                </a:solidFill>
                <a:latin typeface="Times New Roman" panose="02020603050405020304" charset="0"/>
              </a:rPr>
              <a:t>...</a:t>
            </a:r>
            <a:endParaRPr lang="en-US" sz="1200">
              <a:solidFill>
                <a:schemeClr val="tx1"/>
              </a:solidFill>
              <a:latin typeface="Times New Roman" panose="02020603050405020304" charset="0"/>
            </a:endParaRPr>
          </a:p>
          <a:p>
            <a:endParaRPr sz="1200" b="1">
              <a:solidFill>
                <a:schemeClr val="accent2"/>
              </a:solidFill>
              <a:latin typeface="Times New Roman" panose="02020603050405020304" charset="0"/>
            </a:endParaRPr>
          </a:p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</a:rPr>
              <a:t>package</a:t>
            </a:r>
            <a:r>
              <a:rPr lang="zh-CN" altLang="en-US" sz="1200">
                <a:solidFill>
                  <a:srgbClr val="C00000"/>
                </a:solidFill>
                <a:latin typeface="Times New Roman" panose="02020603050405020304" charset="0"/>
              </a:rPr>
              <a:t>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</a:rPr>
              <a:t>p4.v1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</a:rPr>
              <a:t>;</a:t>
            </a:r>
            <a:endParaRPr lang="zh-CN" altLang="en-US" sz="1200" b="1">
              <a:solidFill>
                <a:schemeClr val="accent2"/>
              </a:solidFill>
              <a:latin typeface="Times New Roman" panose="02020603050405020304" charset="0"/>
            </a:endParaRPr>
          </a:p>
          <a:p>
            <a:endParaRPr lang="zh-CN" altLang="en-US" sz="1200" b="1">
              <a:solidFill>
                <a:schemeClr val="accent2"/>
              </a:solidFill>
              <a:latin typeface="Times New Roman" panose="02020603050405020304" charset="0"/>
            </a:endParaRPr>
          </a:p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</a:rPr>
              <a:t>service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</a:rPr>
              <a:t>P4Runtime </a:t>
            </a:r>
            <a:r>
              <a:rPr lang="zh-CN" altLang="en-US" sz="1200">
                <a:latin typeface="Times New Roman" panose="02020603050405020304" charset="0"/>
              </a:rPr>
              <a:t>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</a:rPr>
              <a:t>rpc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</a:rPr>
              <a:t>Write</a:t>
            </a:r>
            <a:r>
              <a:rPr lang="zh-CN" altLang="en-US" sz="1200">
                <a:latin typeface="Times New Roman" panose="02020603050405020304" charset="0"/>
              </a:rPr>
              <a:t>(WriteRequest)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</a:rPr>
              <a:t>returns </a:t>
            </a:r>
            <a:r>
              <a:rPr lang="zh-CN" altLang="en-US" sz="1200">
                <a:solidFill>
                  <a:schemeClr val="accent2"/>
                </a:solidFill>
                <a:latin typeface="Times New Roman" panose="02020603050405020304" charset="0"/>
              </a:rPr>
              <a:t> </a:t>
            </a:r>
            <a:r>
              <a:rPr lang="en-US" altLang="zh-CN" sz="1200">
                <a:latin typeface="Times New Roman" panose="02020603050405020304" charset="0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</a:rPr>
              <a:t>rpc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</a:rPr>
              <a:t>Read</a:t>
            </a:r>
            <a:r>
              <a:rPr lang="zh-CN" altLang="en-US" sz="1200">
                <a:latin typeface="Times New Roman" panose="02020603050405020304" charset="0"/>
              </a:rPr>
              <a:t>(ReadRequest)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</a:rPr>
              <a:t>returns </a:t>
            </a:r>
            <a:r>
              <a:rPr lang="en-US" altLang="zh-CN" sz="1200">
                <a:latin typeface="Times New Roman" panose="02020603050405020304" charset="0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</a:t>
            </a:r>
            <a:r>
              <a:rPr lang="en-US" altLang="zh-CN" sz="1200">
                <a:latin typeface="Times New Roman" panose="02020603050405020304" charset="0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</a:rPr>
              <a:t>}</a:t>
            </a:r>
            <a:endParaRPr lang="en-US" altLang="zh-CN" sz="1200">
              <a:latin typeface="Times New Roman" panose="02020603050405020304" charset="0"/>
            </a:endParaRPr>
          </a:p>
          <a:p>
            <a:endParaRPr lang="en-US" altLang="zh-CN" sz="1200">
              <a:latin typeface="Times New Roman" panose="02020603050405020304" charset="0"/>
            </a:endParaRPr>
          </a:p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sym typeface="+mn-ea"/>
              </a:rPr>
              <a:t>WriteRequest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charset="0"/>
                <a:sym typeface="+mn-ea"/>
              </a:rPr>
              <a:t>uint64 </a:t>
            </a:r>
            <a:r>
              <a:rPr lang="zh-CN" altLang="en-US" sz="120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charset="0"/>
                <a:sym typeface="+mn-ea"/>
              </a:rPr>
              <a:t>device_id</a:t>
            </a:r>
            <a:r>
              <a:rPr lang="zh-CN" altLang="en-US" sz="12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charset="0"/>
                <a:sym typeface="+mn-ea"/>
              </a:rPr>
              <a:t> </a:t>
            </a:r>
            <a:r>
              <a:rPr lang="zh-CN" altLang="en-US" sz="1200">
                <a:uFill>
                  <a:solidFill>
                    <a:srgbClr val="FF0000"/>
                  </a:solidFill>
                </a:uFill>
                <a:latin typeface="Times New Roman" panose="02020603050405020304" charset="0"/>
                <a:sym typeface="+mn-ea"/>
              </a:rPr>
              <a:t>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charset="0"/>
                <a:sym typeface="+mn-ea"/>
              </a:rPr>
              <a:t>1</a:t>
            </a:r>
            <a:r>
              <a:rPr lang="zh-CN" altLang="en-US" sz="1200">
                <a:uFill>
                  <a:solidFill>
                    <a:srgbClr val="FF0000"/>
                  </a:solidFill>
                </a:uFill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 </a:t>
            </a:r>
            <a:r>
              <a:rPr lang="en-US" altLang="zh-CN" sz="1200">
                <a:latin typeface="Times New Roman" panose="02020603050405020304" charset="0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Update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updates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3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endParaRPr lang="zh-CN" altLang="en-US" sz="1200" b="1">
              <a:latin typeface="Times New Roman" panose="02020603050405020304" charset="0"/>
              <a:sym typeface="+mn-ea"/>
            </a:endParaRPr>
          </a:p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sym typeface="+mn-ea"/>
              </a:rPr>
              <a:t>Update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effectLst/>
                <a:latin typeface="Times New Roman" panose="02020603050405020304" charset="0"/>
                <a:sym typeface="+mn-ea"/>
              </a:rPr>
              <a:t>enum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sym typeface="+mn-ea"/>
              </a:rPr>
              <a:t>Type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UNSPECIFIED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0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INSERT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1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MODIFY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2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DELETE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3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Type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type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1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Entity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entity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2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1135" y="1302385"/>
            <a:ext cx="9290685" cy="532511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4560570" y="1313180"/>
            <a:ext cx="0" cy="5320800"/>
          </a:xfrm>
          <a:prstGeom prst="line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736840" y="1313180"/>
            <a:ext cx="0" cy="532080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7032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0" y="3175"/>
            <a:ext cx="77057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P4Runtime Service-Set/Get Pipine Config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8470" y="589915"/>
            <a:ext cx="61753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sym typeface="+mn-ea"/>
              </a:rPr>
              <a:t>Support for dynamic loading pipeline configuration</a:t>
            </a:r>
            <a:endParaRPr>
              <a:latin typeface="Times New Roman" panose="0202060305040502030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sym typeface="+mn-ea"/>
              </a:rPr>
              <a:t>The P4Info file is generated by the front-end compiler.</a:t>
            </a:r>
            <a:endParaRPr>
              <a:latin typeface="Times New Roman" panose="0202060305040502030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sym typeface="+mn-ea"/>
              </a:rPr>
              <a:t>Target related configuration, </a:t>
            </a:r>
            <a:r>
              <a:rPr lang="en-US">
                <a:latin typeface="Times New Roman" panose="02020603050405020304" charset="0"/>
                <a:sym typeface="+mn-ea"/>
              </a:rPr>
              <a:t>e.g</a:t>
            </a:r>
            <a:r>
              <a:rPr>
                <a:latin typeface="Times New Roman" panose="02020603050405020304" charset="0"/>
                <a:sym typeface="+mn-ea"/>
              </a:rPr>
              <a:t>, for bmv2 </a:t>
            </a:r>
            <a:r>
              <a:rPr lang="en-US">
                <a:latin typeface="Times New Roman" panose="02020603050405020304" charset="0"/>
                <a:sym typeface="+mn-ea"/>
              </a:rPr>
              <a:t>the format is </a:t>
            </a:r>
            <a:r>
              <a:rPr>
                <a:latin typeface="Times New Roman" panose="02020603050405020304" charset="0"/>
                <a:sym typeface="+mn-ea"/>
              </a:rPr>
              <a:t>JSON</a:t>
            </a:r>
            <a:endParaRPr>
              <a:latin typeface="Times New Roman" panose="02020603050405020304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7032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92190" y="1490980"/>
            <a:ext cx="473900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SetForwardingPipelineConfigResponse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{}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2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ForwardingPipelineConfig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config.v1.P4Info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p4info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p4_device_config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 //Target-specific P4 configuration.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GetForwardingPipelineConfigRequest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uint64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device_id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solidFill>
                  <a:srgbClr val="7030A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GetForwardingPipelineConfigResponse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ForwardingPipelineConfig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config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P4Info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...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Table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tables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Action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actions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ActionProfile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action_profiles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4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Counter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counters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5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DirectCounter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direct_counters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6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Meter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meters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7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DirectMeter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direct_meters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8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ControllerPacketMetadata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controller_packet_metadata = </a:t>
            </a:r>
            <a:r>
              <a:rPr lang="zh-CN" altLang="en-US" sz="12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9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ValueSet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value_sets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10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...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8550" y="1480820"/>
            <a:ext cx="497967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syntax = </a:t>
            </a:r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"proto3"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sz="1200" b="1">
              <a:solidFill>
                <a:schemeClr val="accent2"/>
              </a:solidFill>
              <a:latin typeface="Times New Roman" panose="02020603050405020304" charset="0"/>
            </a:endParaRPr>
          </a:p>
          <a:p>
            <a:r>
              <a:rPr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import </a:t>
            </a:r>
            <a:r>
              <a:rPr sz="120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"p4/config/v1/p4info.proto"</a:t>
            </a:r>
            <a:r>
              <a:rPr sz="1200">
                <a:latin typeface="Times New Roman" panose="02020603050405020304" charset="0"/>
                <a:sym typeface="+mn-ea"/>
              </a:rPr>
              <a:t>;</a:t>
            </a:r>
            <a:endParaRPr sz="1200">
              <a:latin typeface="Times New Roman" panose="02020603050405020304" charset="0"/>
              <a:sym typeface="+mn-ea"/>
            </a:endParaRPr>
          </a:p>
          <a:p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</a:rPr>
              <a:t>...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</a:endParaRPr>
          </a:p>
          <a:p>
            <a:endParaRPr lang="zh-CN" altLang="en-US" sz="1200" b="1">
              <a:solidFill>
                <a:schemeClr val="tx1"/>
              </a:solidFill>
              <a:latin typeface="Times New Roman" panose="02020603050405020304" charset="0"/>
            </a:endParaRPr>
          </a:p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</a:rPr>
              <a:t>package</a:t>
            </a:r>
            <a:r>
              <a:rPr lang="zh-CN" altLang="en-US" sz="1200">
                <a:solidFill>
                  <a:srgbClr val="C00000"/>
                </a:solidFill>
                <a:latin typeface="Times New Roman" panose="02020603050405020304" charset="0"/>
              </a:rPr>
              <a:t>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</a:rPr>
              <a:t>p4.v1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</a:rPr>
              <a:t>;</a:t>
            </a:r>
            <a:endParaRPr lang="zh-CN" altLang="en-US" sz="1200" b="1">
              <a:solidFill>
                <a:schemeClr val="accent2"/>
              </a:solidFill>
              <a:latin typeface="Times New Roman" panose="02020603050405020304" charset="0"/>
            </a:endParaRPr>
          </a:p>
          <a:p>
            <a:endParaRPr lang="zh-CN" altLang="en-US" sz="1200" b="1">
              <a:solidFill>
                <a:schemeClr val="accent2"/>
              </a:solidFill>
              <a:latin typeface="Times New Roman" panose="02020603050405020304" charset="0"/>
            </a:endParaRPr>
          </a:p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</a:rPr>
              <a:t>service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</a:rPr>
              <a:t>P4Runtime </a:t>
            </a:r>
            <a:r>
              <a:rPr lang="zh-CN" altLang="en-US" sz="1200">
                <a:latin typeface="Times New Roman" panose="02020603050405020304" charset="0"/>
              </a:rPr>
              <a:t>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</a:rPr>
              <a:t>rpc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</a:rPr>
              <a:t>SetForwardingPipelineConfig</a:t>
            </a:r>
            <a:r>
              <a:rPr lang="zh-CN" altLang="en-US" sz="1200">
                <a:latin typeface="Times New Roman" panose="02020603050405020304" charset="0"/>
              </a:rPr>
              <a:t>(SetForwardingPipelineConfigRequest)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</a:rPr>
              <a:t>returns </a:t>
            </a:r>
            <a:r>
              <a:rPr lang="zh-CN" altLang="en-US" sz="1200">
                <a:latin typeface="Times New Roman" panose="02020603050405020304" charset="0"/>
              </a:rPr>
              <a:t>(SetForwardingPipelineConfigResponse)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} 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sz="1200">
                <a:latin typeface="Times New Roman" panose="02020603050405020304" charset="0"/>
              </a:rPr>
              <a:t>   </a:t>
            </a:r>
            <a:r>
              <a:rPr sz="1200" b="1">
                <a:solidFill>
                  <a:schemeClr val="accent2"/>
                </a:solidFill>
                <a:latin typeface="Times New Roman" panose="02020603050405020304" charset="0"/>
              </a:rPr>
              <a:t>rpc </a:t>
            </a:r>
            <a:r>
              <a:rPr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</a:rPr>
              <a:t>GetForwardingPipelineConfig</a:t>
            </a:r>
            <a:r>
              <a:rPr sz="1200">
                <a:latin typeface="Times New Roman" panose="02020603050405020304" charset="0"/>
              </a:rPr>
              <a:t>(GetForwardingPipelineConfigRequest)</a:t>
            </a:r>
            <a:endParaRPr sz="1200">
              <a:latin typeface="Times New Roman" panose="02020603050405020304" charset="0"/>
            </a:endParaRPr>
          </a:p>
          <a:p>
            <a:r>
              <a:rPr sz="1200">
                <a:latin typeface="Times New Roman" panose="02020603050405020304" charset="0"/>
              </a:rPr>
              <a:t>       </a:t>
            </a:r>
            <a:r>
              <a:rPr sz="1200" b="1">
                <a:solidFill>
                  <a:schemeClr val="accent2"/>
                </a:solidFill>
                <a:latin typeface="Times New Roman" panose="02020603050405020304" charset="0"/>
              </a:rPr>
              <a:t>returns </a:t>
            </a:r>
            <a:r>
              <a:rPr sz="1200">
                <a:latin typeface="Times New Roman" panose="02020603050405020304" charset="0"/>
              </a:rPr>
              <a:t>(GetForwardingPipelineConfigResponse) {</a:t>
            </a:r>
            <a:endParaRPr sz="1200">
              <a:latin typeface="Times New Roman" panose="02020603050405020304" charset="0"/>
            </a:endParaRPr>
          </a:p>
          <a:p>
            <a:r>
              <a:rPr sz="1200">
                <a:latin typeface="Times New Roman" panose="02020603050405020304" charset="0"/>
              </a:rPr>
              <a:t>   }</a:t>
            </a:r>
            <a:endParaRPr sz="1200">
              <a:latin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</a:rPr>
              <a:t>}</a:t>
            </a:r>
            <a:endParaRPr lang="en-US" altLang="zh-CN" sz="1200">
              <a:latin typeface="Times New Roman" panose="02020603050405020304" charset="0"/>
            </a:endParaRPr>
          </a:p>
          <a:p>
            <a:endParaRPr lang="en-US" altLang="zh-CN" sz="1200">
              <a:latin typeface="Times New Roman" panose="02020603050405020304" charset="0"/>
            </a:endParaRPr>
          </a:p>
          <a:p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sym typeface="+mn-ea"/>
              </a:rPr>
              <a:t>SetForwardingPipelineConfigRequest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enum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sym typeface="+mn-ea"/>
              </a:rPr>
              <a:t>Action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{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sym typeface="+mn-ea"/>
              </a:rPr>
              <a:t>UNSPECIFIED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0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sym typeface="+mn-ea"/>
              </a:rPr>
              <a:t>VERIFY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1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sym typeface="+mn-ea"/>
              </a:rPr>
              <a:t>VERIFY_AND_SAVE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2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charset="0"/>
                <a:sym typeface="+mn-ea"/>
              </a:rPr>
              <a:t>VERIFY_AND_COMMIT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3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  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}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</a:t>
            </a:r>
            <a:r>
              <a:rPr lang="zh-CN" altLang="en-US" sz="1200" b="1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uint64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device_id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1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Action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action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4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ForwardingPipelineConfig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config =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5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;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68705" y="1490980"/>
            <a:ext cx="10018395" cy="527875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13" idx="0"/>
            <a:endCxn id="13" idx="2"/>
          </p:cNvCxnSpPr>
          <p:nvPr/>
        </p:nvCxnSpPr>
        <p:spPr>
          <a:xfrm>
            <a:off x="6078220" y="1490980"/>
            <a:ext cx="0" cy="5278755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13592</Words>
  <Application>WPS 演示</Application>
  <PresentationFormat>宽屏</PresentationFormat>
  <Paragraphs>993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Arial</vt:lpstr>
      <vt:lpstr>Times New Roman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Ding Rui</cp:lastModifiedBy>
  <cp:revision>551</cp:revision>
  <dcterms:created xsi:type="dcterms:W3CDTF">2015-05-05T08:02:00Z</dcterms:created>
  <dcterms:modified xsi:type="dcterms:W3CDTF">2018-10-16T07:03:05Z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2052-10.8.2.6613</vt:lpwstr>
  </property>
</Properties>
</file>