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2" r:id="rId3"/>
    <p:sldId id="338" r:id="rId5"/>
    <p:sldId id="366" r:id="rId6"/>
    <p:sldId id="370" r:id="rId7"/>
    <p:sldId id="371" r:id="rId8"/>
    <p:sldId id="365" r:id="rId9"/>
    <p:sldId id="283" r:id="rId10"/>
    <p:sldId id="259" r:id="rId11"/>
    <p:sldId id="260" r:id="rId12"/>
    <p:sldId id="318" r:id="rId13"/>
    <p:sldId id="263" r:id="rId14"/>
    <p:sldId id="368" r:id="rId15"/>
    <p:sldId id="369" r:id="rId16"/>
    <p:sldId id="262" r:id="rId17"/>
    <p:sldId id="271" r:id="rId18"/>
    <p:sldId id="272" r:id="rId19"/>
    <p:sldId id="284" r:id="rId20"/>
    <p:sldId id="267" r:id="rId21"/>
    <p:sldId id="302" r:id="rId22"/>
    <p:sldId id="297" r:id="rId23"/>
    <p:sldId id="294" r:id="rId24"/>
    <p:sldId id="296" r:id="rId25"/>
    <p:sldId id="295" r:id="rId26"/>
    <p:sldId id="298" r:id="rId27"/>
    <p:sldId id="301" r:id="rId28"/>
    <p:sldId id="303" r:id="rId29"/>
    <p:sldId id="310" r:id="rId30"/>
    <p:sldId id="314" r:id="rId31"/>
    <p:sldId id="315" r:id="rId32"/>
    <p:sldId id="33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CDD"/>
    <a:srgbClr val="345F60"/>
    <a:srgbClr val="0CC1C8"/>
    <a:srgbClr val="ECD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7405" y="117824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97405" y="370617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48733" y="2820988"/>
            <a:ext cx="5971117" cy="1343025"/>
          </a:xfrm>
          <a:prstGeom prst="rect">
            <a:avLst/>
          </a:prstGeom>
        </p:spPr>
        <p:txBody>
          <a:bodyPr/>
          <a:lstStyle/>
          <a:p>
            <a:pPr marL="0" lvl="0" indent="0" eaLnBrk="1" hangingPunct="1">
              <a:buFont typeface="Arial" panose="020B0604020202020204" pitchFamily="34" charset="0"/>
              <a:buNone/>
            </a:pPr>
            <a:r>
              <a:rPr lang="zh-CN" altLang="en-US" sz="1400" smtClean="0">
                <a:solidFill>
                  <a:srgbClr val="FFFFFF"/>
                </a:solidFill>
                <a:latin typeface="微软雅黑" panose="020B0503020204020204" charset="-122"/>
              </a:rPr>
              <a:t>单击此处编辑母版文本样式</a:t>
            </a:r>
            <a:endParaRPr lang="zh-CN" altLang="en-US" sz="1400" smtClean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3" name="Subtitle 1"/>
          <p:cNvSpPr>
            <a:spLocks noGrp="1"/>
          </p:cNvSpPr>
          <p:nvPr userDrawn="1">
            <p:ph type="subTitle" idx="9"/>
          </p:nvPr>
        </p:nvSpPr>
        <p:spPr>
          <a:xfrm>
            <a:off x="448733" y="1147763"/>
            <a:ext cx="8534400" cy="7493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rgbClr val="8CC63E"/>
                </a:solidFill>
              </a:rPr>
              <a:t>单击此处编辑母版副标题样式</a:t>
            </a:r>
            <a:endParaRPr lang="en-US" altLang="zh-CN" dirty="0" smtClean="0">
              <a:solidFill>
                <a:srgbClr val="8CC63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 userDrawn="1">
            <p:ph type="ctrTitle" idx="19"/>
          </p:nvPr>
        </p:nvSpPr>
        <p:spPr>
          <a:xfrm>
            <a:off x="448733" y="542925"/>
            <a:ext cx="8534400" cy="59213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单击此处编辑母版标题样式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3" descr="C:\Users\linjun\Desktop\新建文件夹 (2)\标志-20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26" y="25241"/>
            <a:ext cx="646577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21" Type="http://schemas.openxmlformats.org/officeDocument/2006/relationships/vmlDrawing" Target="../drawings/vmlDrawing1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wmf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270625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76" name="文本框 14"/>
          <p:cNvSpPr txBox="1">
            <a:spLocks noChangeArrowheads="1"/>
          </p:cNvSpPr>
          <p:nvPr/>
        </p:nvSpPr>
        <p:spPr bwMode="auto">
          <a:xfrm>
            <a:off x="2028825" y="2493328"/>
            <a:ext cx="846582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 anchorCtr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4000" b="1">
                <a:latin typeface="Arial" panose="020B0604020202020204"/>
                <a:ea typeface="微软雅黑" panose="020B0503020204020204" charset="-122"/>
              </a:rPr>
              <a:t>P4 Runtime integration with ODL</a:t>
            </a:r>
            <a:endParaRPr lang="en-US" altLang="zh-CN" sz="4000" b="1"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78" name="Freeform 141"/>
          <p:cNvSpPr>
            <a:spLocks noEditPoints="1"/>
          </p:cNvSpPr>
          <p:nvPr/>
        </p:nvSpPr>
        <p:spPr bwMode="auto">
          <a:xfrm>
            <a:off x="52705" y="5038090"/>
            <a:ext cx="12060000" cy="1744980"/>
          </a:xfrm>
          <a:custGeom>
            <a:avLst/>
            <a:gdLst/>
            <a:ahLst/>
            <a:cxnLst>
              <a:cxn ang="0">
                <a:pos x="1431" y="79"/>
              </a:cxn>
              <a:cxn ang="0">
                <a:pos x="1402" y="49"/>
              </a:cxn>
              <a:cxn ang="0">
                <a:pos x="1385" y="64"/>
              </a:cxn>
              <a:cxn ang="0">
                <a:pos x="1348" y="100"/>
              </a:cxn>
              <a:cxn ang="0">
                <a:pos x="1304" y="80"/>
              </a:cxn>
              <a:cxn ang="0">
                <a:pos x="1258" y="61"/>
              </a:cxn>
              <a:cxn ang="0">
                <a:pos x="1257" y="111"/>
              </a:cxn>
              <a:cxn ang="0">
                <a:pos x="1206" y="84"/>
              </a:cxn>
              <a:cxn ang="0">
                <a:pos x="1200" y="84"/>
              </a:cxn>
              <a:cxn ang="0">
                <a:pos x="1185" y="104"/>
              </a:cxn>
              <a:cxn ang="0">
                <a:pos x="1053" y="65"/>
              </a:cxn>
              <a:cxn ang="0">
                <a:pos x="977" y="37"/>
              </a:cxn>
              <a:cxn ang="0">
                <a:pos x="974" y="33"/>
              </a:cxn>
              <a:cxn ang="0">
                <a:pos x="973" y="34"/>
              </a:cxn>
              <a:cxn ang="0">
                <a:pos x="959" y="23"/>
              </a:cxn>
              <a:cxn ang="0">
                <a:pos x="943" y="4"/>
              </a:cxn>
              <a:cxn ang="0">
                <a:pos x="942" y="0"/>
              </a:cxn>
              <a:cxn ang="0">
                <a:pos x="940" y="8"/>
              </a:cxn>
              <a:cxn ang="0">
                <a:pos x="917" y="37"/>
              </a:cxn>
              <a:cxn ang="0">
                <a:pos x="915" y="33"/>
              </a:cxn>
              <a:cxn ang="0">
                <a:pos x="915" y="34"/>
              </a:cxn>
              <a:cxn ang="0">
                <a:pos x="904" y="53"/>
              </a:cxn>
              <a:cxn ang="0">
                <a:pos x="830" y="37"/>
              </a:cxn>
              <a:cxn ang="0">
                <a:pos x="808" y="34"/>
              </a:cxn>
              <a:cxn ang="0">
                <a:pos x="767" y="79"/>
              </a:cxn>
              <a:cxn ang="0">
                <a:pos x="666" y="73"/>
              </a:cxn>
              <a:cxn ang="0">
                <a:pos x="655" y="89"/>
              </a:cxn>
              <a:cxn ang="0">
                <a:pos x="579" y="61"/>
              </a:cxn>
              <a:cxn ang="0">
                <a:pos x="547" y="74"/>
              </a:cxn>
              <a:cxn ang="0">
                <a:pos x="525" y="73"/>
              </a:cxn>
              <a:cxn ang="0">
                <a:pos x="525" y="66"/>
              </a:cxn>
              <a:cxn ang="0">
                <a:pos x="520" y="66"/>
              </a:cxn>
              <a:cxn ang="0">
                <a:pos x="411" y="74"/>
              </a:cxn>
              <a:cxn ang="0">
                <a:pos x="393" y="70"/>
              </a:cxn>
              <a:cxn ang="0">
                <a:pos x="389" y="65"/>
              </a:cxn>
              <a:cxn ang="0">
                <a:pos x="388" y="72"/>
              </a:cxn>
              <a:cxn ang="0">
                <a:pos x="323" y="93"/>
              </a:cxn>
              <a:cxn ang="0">
                <a:pos x="321" y="45"/>
              </a:cxn>
              <a:cxn ang="0">
                <a:pos x="317" y="53"/>
              </a:cxn>
              <a:cxn ang="0">
                <a:pos x="259" y="97"/>
              </a:cxn>
              <a:cxn ang="0">
                <a:pos x="247" y="57"/>
              </a:cxn>
              <a:cxn ang="0">
                <a:pos x="237" y="99"/>
              </a:cxn>
              <a:cxn ang="0">
                <a:pos x="146" y="70"/>
              </a:cxn>
              <a:cxn ang="0">
                <a:pos x="108" y="21"/>
              </a:cxn>
              <a:cxn ang="0">
                <a:pos x="2" y="68"/>
              </a:cxn>
              <a:cxn ang="0">
                <a:pos x="1289" y="89"/>
              </a:cxn>
              <a:cxn ang="0">
                <a:pos x="721" y="95"/>
              </a:cxn>
              <a:cxn ang="0">
                <a:pos x="706" y="92"/>
              </a:cxn>
              <a:cxn ang="0">
                <a:pos x="251" y="65"/>
              </a:cxn>
              <a:cxn ang="0">
                <a:pos x="245" y="97"/>
              </a:cxn>
              <a:cxn ang="0">
                <a:pos x="194" y="95"/>
              </a:cxn>
              <a:cxn ang="0">
                <a:pos x="173" y="103"/>
              </a:cxn>
              <a:cxn ang="0">
                <a:pos x="120" y="58"/>
              </a:cxn>
              <a:cxn ang="0">
                <a:pos x="116" y="103"/>
              </a:cxn>
              <a:cxn ang="0">
                <a:pos x="107" y="43"/>
              </a:cxn>
              <a:cxn ang="0">
                <a:pos x="92" y="33"/>
              </a:cxn>
              <a:cxn ang="0">
                <a:pos x="85" y="85"/>
              </a:cxn>
              <a:cxn ang="0">
                <a:pos x="66" y="49"/>
              </a:cxn>
              <a:cxn ang="0">
                <a:pos x="59" y="48"/>
              </a:cxn>
              <a:cxn ang="0">
                <a:pos x="41" y="100"/>
              </a:cxn>
              <a:cxn ang="0">
                <a:pos x="43" y="72"/>
              </a:cxn>
              <a:cxn ang="0">
                <a:pos x="27" y="112"/>
              </a:cxn>
              <a:cxn ang="0">
                <a:pos x="12" y="99"/>
              </a:cxn>
            </a:cxnLst>
            <a:rect l="0" t="0" r="r" b="b"/>
            <a:pathLst>
              <a:path w="1510" h="161">
                <a:moveTo>
                  <a:pt x="1503" y="112"/>
                </a:moveTo>
                <a:lnTo>
                  <a:pt x="1503" y="105"/>
                </a:lnTo>
                <a:lnTo>
                  <a:pt x="1494" y="105"/>
                </a:lnTo>
                <a:lnTo>
                  <a:pt x="1492" y="105"/>
                </a:lnTo>
                <a:lnTo>
                  <a:pt x="1491" y="105"/>
                </a:lnTo>
                <a:lnTo>
                  <a:pt x="1488" y="105"/>
                </a:lnTo>
                <a:lnTo>
                  <a:pt x="1487" y="105"/>
                </a:lnTo>
                <a:lnTo>
                  <a:pt x="1486" y="105"/>
                </a:lnTo>
                <a:lnTo>
                  <a:pt x="1484" y="105"/>
                </a:lnTo>
                <a:lnTo>
                  <a:pt x="1482" y="105"/>
                </a:lnTo>
                <a:lnTo>
                  <a:pt x="1478" y="105"/>
                </a:lnTo>
                <a:lnTo>
                  <a:pt x="1476" y="105"/>
                </a:lnTo>
                <a:lnTo>
                  <a:pt x="1475" y="105"/>
                </a:lnTo>
                <a:lnTo>
                  <a:pt x="1467" y="105"/>
                </a:lnTo>
                <a:lnTo>
                  <a:pt x="1466" y="105"/>
                </a:lnTo>
                <a:lnTo>
                  <a:pt x="1464" y="105"/>
                </a:lnTo>
                <a:lnTo>
                  <a:pt x="1453" y="103"/>
                </a:lnTo>
                <a:lnTo>
                  <a:pt x="1452" y="103"/>
                </a:lnTo>
                <a:lnTo>
                  <a:pt x="1448" y="103"/>
                </a:lnTo>
                <a:lnTo>
                  <a:pt x="1441" y="103"/>
                </a:lnTo>
                <a:lnTo>
                  <a:pt x="1441" y="97"/>
                </a:lnTo>
                <a:lnTo>
                  <a:pt x="1440" y="96"/>
                </a:lnTo>
                <a:lnTo>
                  <a:pt x="1441" y="89"/>
                </a:lnTo>
                <a:lnTo>
                  <a:pt x="1441" y="88"/>
                </a:lnTo>
                <a:lnTo>
                  <a:pt x="1443" y="81"/>
                </a:lnTo>
                <a:lnTo>
                  <a:pt x="1441" y="80"/>
                </a:lnTo>
                <a:lnTo>
                  <a:pt x="1439" y="79"/>
                </a:lnTo>
                <a:lnTo>
                  <a:pt x="1431" y="79"/>
                </a:lnTo>
                <a:lnTo>
                  <a:pt x="1421" y="77"/>
                </a:lnTo>
                <a:lnTo>
                  <a:pt x="1414" y="77"/>
                </a:lnTo>
                <a:lnTo>
                  <a:pt x="1414" y="69"/>
                </a:lnTo>
                <a:lnTo>
                  <a:pt x="1410" y="68"/>
                </a:lnTo>
                <a:lnTo>
                  <a:pt x="1410" y="66"/>
                </a:lnTo>
                <a:lnTo>
                  <a:pt x="1410" y="65"/>
                </a:lnTo>
                <a:lnTo>
                  <a:pt x="1410" y="62"/>
                </a:lnTo>
                <a:lnTo>
                  <a:pt x="1409" y="62"/>
                </a:lnTo>
                <a:lnTo>
                  <a:pt x="1409" y="61"/>
                </a:lnTo>
                <a:lnTo>
                  <a:pt x="1408" y="61"/>
                </a:lnTo>
                <a:lnTo>
                  <a:pt x="1408" y="60"/>
                </a:lnTo>
                <a:lnTo>
                  <a:pt x="1402" y="60"/>
                </a:lnTo>
                <a:lnTo>
                  <a:pt x="1402" y="61"/>
                </a:lnTo>
                <a:lnTo>
                  <a:pt x="1402" y="62"/>
                </a:lnTo>
                <a:lnTo>
                  <a:pt x="1400" y="62"/>
                </a:lnTo>
                <a:lnTo>
                  <a:pt x="1400" y="60"/>
                </a:lnTo>
                <a:lnTo>
                  <a:pt x="1398" y="60"/>
                </a:lnTo>
                <a:lnTo>
                  <a:pt x="1398" y="58"/>
                </a:lnTo>
                <a:lnTo>
                  <a:pt x="1397" y="56"/>
                </a:lnTo>
                <a:lnTo>
                  <a:pt x="1398" y="56"/>
                </a:lnTo>
                <a:lnTo>
                  <a:pt x="1398" y="54"/>
                </a:lnTo>
                <a:lnTo>
                  <a:pt x="1400" y="53"/>
                </a:lnTo>
                <a:lnTo>
                  <a:pt x="1398" y="52"/>
                </a:lnTo>
                <a:lnTo>
                  <a:pt x="1400" y="50"/>
                </a:lnTo>
                <a:lnTo>
                  <a:pt x="1402" y="49"/>
                </a:lnTo>
                <a:lnTo>
                  <a:pt x="1401" y="48"/>
                </a:lnTo>
                <a:lnTo>
                  <a:pt x="1400" y="49"/>
                </a:lnTo>
                <a:lnTo>
                  <a:pt x="1398" y="49"/>
                </a:lnTo>
                <a:lnTo>
                  <a:pt x="1397" y="48"/>
                </a:lnTo>
                <a:lnTo>
                  <a:pt x="1396" y="49"/>
                </a:lnTo>
                <a:lnTo>
                  <a:pt x="1396" y="50"/>
                </a:lnTo>
                <a:lnTo>
                  <a:pt x="1394" y="50"/>
                </a:lnTo>
                <a:lnTo>
                  <a:pt x="1394" y="49"/>
                </a:lnTo>
                <a:lnTo>
                  <a:pt x="1391" y="49"/>
                </a:lnTo>
                <a:lnTo>
                  <a:pt x="1390" y="50"/>
                </a:lnTo>
                <a:lnTo>
                  <a:pt x="1390" y="52"/>
                </a:lnTo>
                <a:lnTo>
                  <a:pt x="1393" y="52"/>
                </a:lnTo>
                <a:lnTo>
                  <a:pt x="1394" y="53"/>
                </a:lnTo>
                <a:lnTo>
                  <a:pt x="1394" y="54"/>
                </a:lnTo>
                <a:lnTo>
                  <a:pt x="1394" y="56"/>
                </a:lnTo>
                <a:lnTo>
                  <a:pt x="1394" y="57"/>
                </a:lnTo>
                <a:lnTo>
                  <a:pt x="1394" y="58"/>
                </a:lnTo>
                <a:lnTo>
                  <a:pt x="1396" y="58"/>
                </a:lnTo>
                <a:lnTo>
                  <a:pt x="1396" y="60"/>
                </a:lnTo>
                <a:lnTo>
                  <a:pt x="1394" y="60"/>
                </a:lnTo>
                <a:lnTo>
                  <a:pt x="1394" y="61"/>
                </a:lnTo>
                <a:lnTo>
                  <a:pt x="1394" y="62"/>
                </a:lnTo>
                <a:lnTo>
                  <a:pt x="1393" y="62"/>
                </a:lnTo>
                <a:lnTo>
                  <a:pt x="1393" y="60"/>
                </a:lnTo>
                <a:lnTo>
                  <a:pt x="1387" y="60"/>
                </a:lnTo>
                <a:lnTo>
                  <a:pt x="1387" y="61"/>
                </a:lnTo>
                <a:lnTo>
                  <a:pt x="1385" y="61"/>
                </a:lnTo>
                <a:lnTo>
                  <a:pt x="1385" y="64"/>
                </a:lnTo>
                <a:lnTo>
                  <a:pt x="1385" y="65"/>
                </a:lnTo>
                <a:lnTo>
                  <a:pt x="1385" y="66"/>
                </a:lnTo>
                <a:lnTo>
                  <a:pt x="1385" y="68"/>
                </a:lnTo>
                <a:lnTo>
                  <a:pt x="1381" y="69"/>
                </a:lnTo>
                <a:lnTo>
                  <a:pt x="1379" y="69"/>
                </a:lnTo>
                <a:lnTo>
                  <a:pt x="1379" y="77"/>
                </a:lnTo>
                <a:lnTo>
                  <a:pt x="1370" y="79"/>
                </a:lnTo>
                <a:lnTo>
                  <a:pt x="1360" y="79"/>
                </a:lnTo>
                <a:lnTo>
                  <a:pt x="1355" y="80"/>
                </a:lnTo>
                <a:lnTo>
                  <a:pt x="1352" y="80"/>
                </a:lnTo>
                <a:lnTo>
                  <a:pt x="1352" y="87"/>
                </a:lnTo>
                <a:lnTo>
                  <a:pt x="1354" y="89"/>
                </a:lnTo>
                <a:lnTo>
                  <a:pt x="1354" y="91"/>
                </a:lnTo>
                <a:lnTo>
                  <a:pt x="1354" y="93"/>
                </a:lnTo>
                <a:lnTo>
                  <a:pt x="1354" y="95"/>
                </a:lnTo>
                <a:lnTo>
                  <a:pt x="1354" y="97"/>
                </a:lnTo>
                <a:lnTo>
                  <a:pt x="1354" y="100"/>
                </a:lnTo>
                <a:lnTo>
                  <a:pt x="1352" y="100"/>
                </a:lnTo>
                <a:lnTo>
                  <a:pt x="1351" y="100"/>
                </a:lnTo>
                <a:lnTo>
                  <a:pt x="1350" y="100"/>
                </a:lnTo>
                <a:lnTo>
                  <a:pt x="1348" y="100"/>
                </a:lnTo>
                <a:lnTo>
                  <a:pt x="1347" y="100"/>
                </a:lnTo>
                <a:lnTo>
                  <a:pt x="1347" y="101"/>
                </a:lnTo>
                <a:lnTo>
                  <a:pt x="1342" y="101"/>
                </a:lnTo>
                <a:lnTo>
                  <a:pt x="1336" y="103"/>
                </a:lnTo>
                <a:lnTo>
                  <a:pt x="1336" y="104"/>
                </a:lnTo>
                <a:lnTo>
                  <a:pt x="1334" y="104"/>
                </a:lnTo>
                <a:lnTo>
                  <a:pt x="1332" y="104"/>
                </a:lnTo>
                <a:lnTo>
                  <a:pt x="1331" y="104"/>
                </a:lnTo>
                <a:lnTo>
                  <a:pt x="1330" y="104"/>
                </a:lnTo>
                <a:lnTo>
                  <a:pt x="1315" y="104"/>
                </a:lnTo>
                <a:lnTo>
                  <a:pt x="1311" y="104"/>
                </a:lnTo>
                <a:lnTo>
                  <a:pt x="1307" y="104"/>
                </a:lnTo>
                <a:lnTo>
                  <a:pt x="1305" y="104"/>
                </a:lnTo>
                <a:lnTo>
                  <a:pt x="1304" y="103"/>
                </a:lnTo>
                <a:lnTo>
                  <a:pt x="1303" y="101"/>
                </a:lnTo>
                <a:lnTo>
                  <a:pt x="1304" y="81"/>
                </a:lnTo>
                <a:lnTo>
                  <a:pt x="1304" y="80"/>
                </a:lnTo>
                <a:lnTo>
                  <a:pt x="1304" y="79"/>
                </a:lnTo>
                <a:lnTo>
                  <a:pt x="1304" y="76"/>
                </a:lnTo>
                <a:lnTo>
                  <a:pt x="1304" y="74"/>
                </a:lnTo>
                <a:lnTo>
                  <a:pt x="1305" y="74"/>
                </a:lnTo>
                <a:lnTo>
                  <a:pt x="1305" y="73"/>
                </a:lnTo>
                <a:lnTo>
                  <a:pt x="1304" y="73"/>
                </a:lnTo>
                <a:lnTo>
                  <a:pt x="1304" y="72"/>
                </a:lnTo>
                <a:lnTo>
                  <a:pt x="1303" y="72"/>
                </a:lnTo>
                <a:lnTo>
                  <a:pt x="1303" y="62"/>
                </a:lnTo>
                <a:lnTo>
                  <a:pt x="1304" y="61"/>
                </a:lnTo>
                <a:lnTo>
                  <a:pt x="1304" y="60"/>
                </a:lnTo>
                <a:lnTo>
                  <a:pt x="1303" y="60"/>
                </a:lnTo>
                <a:lnTo>
                  <a:pt x="1301" y="60"/>
                </a:lnTo>
                <a:lnTo>
                  <a:pt x="1300" y="60"/>
                </a:lnTo>
                <a:lnTo>
                  <a:pt x="1295" y="60"/>
                </a:lnTo>
                <a:lnTo>
                  <a:pt x="1293" y="60"/>
                </a:lnTo>
                <a:lnTo>
                  <a:pt x="1269" y="60"/>
                </a:lnTo>
                <a:lnTo>
                  <a:pt x="1262" y="60"/>
                </a:lnTo>
                <a:lnTo>
                  <a:pt x="1261" y="60"/>
                </a:lnTo>
                <a:lnTo>
                  <a:pt x="1259" y="60"/>
                </a:lnTo>
                <a:lnTo>
                  <a:pt x="1258" y="60"/>
                </a:lnTo>
                <a:lnTo>
                  <a:pt x="1258" y="61"/>
                </a:lnTo>
                <a:lnTo>
                  <a:pt x="1259" y="62"/>
                </a:lnTo>
                <a:lnTo>
                  <a:pt x="1259" y="70"/>
                </a:lnTo>
                <a:lnTo>
                  <a:pt x="1258" y="72"/>
                </a:lnTo>
                <a:lnTo>
                  <a:pt x="1258" y="73"/>
                </a:lnTo>
                <a:lnTo>
                  <a:pt x="1255" y="73"/>
                </a:lnTo>
                <a:lnTo>
                  <a:pt x="1257" y="74"/>
                </a:lnTo>
                <a:lnTo>
                  <a:pt x="1258" y="77"/>
                </a:lnTo>
                <a:lnTo>
                  <a:pt x="1258" y="79"/>
                </a:lnTo>
                <a:lnTo>
                  <a:pt x="1258" y="80"/>
                </a:lnTo>
                <a:lnTo>
                  <a:pt x="1258" y="81"/>
                </a:lnTo>
                <a:lnTo>
                  <a:pt x="1258" y="83"/>
                </a:lnTo>
                <a:lnTo>
                  <a:pt x="1259" y="83"/>
                </a:lnTo>
                <a:lnTo>
                  <a:pt x="1258" y="101"/>
                </a:lnTo>
                <a:lnTo>
                  <a:pt x="1258" y="103"/>
                </a:lnTo>
                <a:lnTo>
                  <a:pt x="1257" y="104"/>
                </a:lnTo>
                <a:lnTo>
                  <a:pt x="1258" y="105"/>
                </a:lnTo>
                <a:lnTo>
                  <a:pt x="1258" y="111"/>
                </a:lnTo>
                <a:lnTo>
                  <a:pt x="1257" y="111"/>
                </a:lnTo>
                <a:lnTo>
                  <a:pt x="1257" y="112"/>
                </a:lnTo>
                <a:lnTo>
                  <a:pt x="1222" y="112"/>
                </a:lnTo>
                <a:lnTo>
                  <a:pt x="1220" y="111"/>
                </a:lnTo>
                <a:lnTo>
                  <a:pt x="1220" y="109"/>
                </a:lnTo>
                <a:lnTo>
                  <a:pt x="1219" y="108"/>
                </a:lnTo>
                <a:lnTo>
                  <a:pt x="1218" y="107"/>
                </a:lnTo>
                <a:lnTo>
                  <a:pt x="1216" y="105"/>
                </a:lnTo>
                <a:lnTo>
                  <a:pt x="1215" y="104"/>
                </a:lnTo>
                <a:lnTo>
                  <a:pt x="1214" y="101"/>
                </a:lnTo>
                <a:lnTo>
                  <a:pt x="1212" y="101"/>
                </a:lnTo>
                <a:lnTo>
                  <a:pt x="1212" y="99"/>
                </a:lnTo>
                <a:lnTo>
                  <a:pt x="1212" y="97"/>
                </a:lnTo>
                <a:lnTo>
                  <a:pt x="1212" y="96"/>
                </a:lnTo>
                <a:lnTo>
                  <a:pt x="1207" y="96"/>
                </a:lnTo>
                <a:lnTo>
                  <a:pt x="1207" y="93"/>
                </a:lnTo>
                <a:lnTo>
                  <a:pt x="1207" y="92"/>
                </a:lnTo>
                <a:lnTo>
                  <a:pt x="1207" y="87"/>
                </a:lnTo>
                <a:lnTo>
                  <a:pt x="1207" y="85"/>
                </a:lnTo>
                <a:lnTo>
                  <a:pt x="1207" y="84"/>
                </a:lnTo>
                <a:lnTo>
                  <a:pt x="1206" y="84"/>
                </a:lnTo>
                <a:lnTo>
                  <a:pt x="1206" y="83"/>
                </a:lnTo>
                <a:lnTo>
                  <a:pt x="1206" y="52"/>
                </a:lnTo>
                <a:lnTo>
                  <a:pt x="1206" y="48"/>
                </a:lnTo>
                <a:lnTo>
                  <a:pt x="1204" y="48"/>
                </a:lnTo>
                <a:lnTo>
                  <a:pt x="1203" y="48"/>
                </a:lnTo>
                <a:lnTo>
                  <a:pt x="1202" y="48"/>
                </a:lnTo>
                <a:lnTo>
                  <a:pt x="1202" y="52"/>
                </a:lnTo>
                <a:lnTo>
                  <a:pt x="1202" y="83"/>
                </a:lnTo>
                <a:lnTo>
                  <a:pt x="1202" y="84"/>
                </a:lnTo>
                <a:lnTo>
                  <a:pt x="1200" y="84"/>
                </a:lnTo>
                <a:lnTo>
                  <a:pt x="1200" y="85"/>
                </a:lnTo>
                <a:lnTo>
                  <a:pt x="1200" y="87"/>
                </a:lnTo>
                <a:lnTo>
                  <a:pt x="1200" y="92"/>
                </a:lnTo>
                <a:lnTo>
                  <a:pt x="1200" y="93"/>
                </a:lnTo>
                <a:lnTo>
                  <a:pt x="1200" y="96"/>
                </a:lnTo>
                <a:lnTo>
                  <a:pt x="1195" y="96"/>
                </a:lnTo>
                <a:lnTo>
                  <a:pt x="1195" y="97"/>
                </a:lnTo>
                <a:lnTo>
                  <a:pt x="1195" y="101"/>
                </a:lnTo>
                <a:lnTo>
                  <a:pt x="1193" y="101"/>
                </a:lnTo>
                <a:lnTo>
                  <a:pt x="1192" y="101"/>
                </a:lnTo>
                <a:lnTo>
                  <a:pt x="1189" y="101"/>
                </a:lnTo>
                <a:lnTo>
                  <a:pt x="1189" y="100"/>
                </a:lnTo>
                <a:lnTo>
                  <a:pt x="1189" y="101"/>
                </a:lnTo>
                <a:lnTo>
                  <a:pt x="1188" y="101"/>
                </a:lnTo>
                <a:lnTo>
                  <a:pt x="1187" y="101"/>
                </a:lnTo>
                <a:lnTo>
                  <a:pt x="1187" y="103"/>
                </a:lnTo>
                <a:lnTo>
                  <a:pt x="1185" y="103"/>
                </a:lnTo>
                <a:lnTo>
                  <a:pt x="1185" y="104"/>
                </a:lnTo>
                <a:lnTo>
                  <a:pt x="1184" y="104"/>
                </a:lnTo>
                <a:lnTo>
                  <a:pt x="1184" y="105"/>
                </a:lnTo>
                <a:lnTo>
                  <a:pt x="1183" y="105"/>
                </a:lnTo>
                <a:lnTo>
                  <a:pt x="1183" y="108"/>
                </a:lnTo>
                <a:lnTo>
                  <a:pt x="1179" y="112"/>
                </a:lnTo>
                <a:lnTo>
                  <a:pt x="1137" y="112"/>
                </a:lnTo>
                <a:lnTo>
                  <a:pt x="1136" y="101"/>
                </a:lnTo>
                <a:lnTo>
                  <a:pt x="1138" y="99"/>
                </a:lnTo>
                <a:lnTo>
                  <a:pt x="1137" y="93"/>
                </a:lnTo>
                <a:lnTo>
                  <a:pt x="1137" y="88"/>
                </a:lnTo>
                <a:lnTo>
                  <a:pt x="1114" y="88"/>
                </a:lnTo>
                <a:lnTo>
                  <a:pt x="1113" y="84"/>
                </a:lnTo>
                <a:lnTo>
                  <a:pt x="1111" y="84"/>
                </a:lnTo>
                <a:lnTo>
                  <a:pt x="1110" y="81"/>
                </a:lnTo>
                <a:lnTo>
                  <a:pt x="1105" y="81"/>
                </a:lnTo>
                <a:lnTo>
                  <a:pt x="1102" y="79"/>
                </a:lnTo>
                <a:lnTo>
                  <a:pt x="1097" y="73"/>
                </a:lnTo>
                <a:lnTo>
                  <a:pt x="1094" y="72"/>
                </a:lnTo>
                <a:lnTo>
                  <a:pt x="1088" y="68"/>
                </a:lnTo>
                <a:lnTo>
                  <a:pt x="1082" y="65"/>
                </a:lnTo>
                <a:lnTo>
                  <a:pt x="1079" y="65"/>
                </a:lnTo>
                <a:lnTo>
                  <a:pt x="1075" y="64"/>
                </a:lnTo>
                <a:lnTo>
                  <a:pt x="1072" y="64"/>
                </a:lnTo>
                <a:lnTo>
                  <a:pt x="1070" y="64"/>
                </a:lnTo>
                <a:lnTo>
                  <a:pt x="1067" y="64"/>
                </a:lnTo>
                <a:lnTo>
                  <a:pt x="1064" y="64"/>
                </a:lnTo>
                <a:lnTo>
                  <a:pt x="1061" y="64"/>
                </a:lnTo>
                <a:lnTo>
                  <a:pt x="1059" y="64"/>
                </a:lnTo>
                <a:lnTo>
                  <a:pt x="1056" y="64"/>
                </a:lnTo>
                <a:lnTo>
                  <a:pt x="1053" y="65"/>
                </a:lnTo>
                <a:lnTo>
                  <a:pt x="1047" y="66"/>
                </a:lnTo>
                <a:lnTo>
                  <a:pt x="1040" y="70"/>
                </a:lnTo>
                <a:lnTo>
                  <a:pt x="1037" y="72"/>
                </a:lnTo>
                <a:lnTo>
                  <a:pt x="1031" y="77"/>
                </a:lnTo>
                <a:lnTo>
                  <a:pt x="1025" y="83"/>
                </a:lnTo>
                <a:lnTo>
                  <a:pt x="1024" y="95"/>
                </a:lnTo>
                <a:lnTo>
                  <a:pt x="1016" y="95"/>
                </a:lnTo>
                <a:lnTo>
                  <a:pt x="1014" y="95"/>
                </a:lnTo>
                <a:lnTo>
                  <a:pt x="1013" y="93"/>
                </a:lnTo>
                <a:lnTo>
                  <a:pt x="1013" y="81"/>
                </a:lnTo>
                <a:lnTo>
                  <a:pt x="1010" y="80"/>
                </a:lnTo>
                <a:lnTo>
                  <a:pt x="1001" y="80"/>
                </a:lnTo>
                <a:lnTo>
                  <a:pt x="1001" y="68"/>
                </a:lnTo>
                <a:lnTo>
                  <a:pt x="1000" y="66"/>
                </a:lnTo>
                <a:lnTo>
                  <a:pt x="989" y="60"/>
                </a:lnTo>
                <a:lnTo>
                  <a:pt x="985" y="60"/>
                </a:lnTo>
                <a:lnTo>
                  <a:pt x="985" y="54"/>
                </a:lnTo>
                <a:lnTo>
                  <a:pt x="985" y="53"/>
                </a:lnTo>
                <a:lnTo>
                  <a:pt x="985" y="50"/>
                </a:lnTo>
                <a:lnTo>
                  <a:pt x="983" y="48"/>
                </a:lnTo>
                <a:lnTo>
                  <a:pt x="982" y="45"/>
                </a:lnTo>
                <a:lnTo>
                  <a:pt x="979" y="43"/>
                </a:lnTo>
                <a:lnTo>
                  <a:pt x="977" y="42"/>
                </a:lnTo>
                <a:lnTo>
                  <a:pt x="977" y="38"/>
                </a:lnTo>
                <a:lnTo>
                  <a:pt x="975" y="38"/>
                </a:lnTo>
                <a:lnTo>
                  <a:pt x="975" y="37"/>
                </a:lnTo>
                <a:lnTo>
                  <a:pt x="977" y="37"/>
                </a:lnTo>
                <a:lnTo>
                  <a:pt x="975" y="35"/>
                </a:lnTo>
                <a:lnTo>
                  <a:pt x="975" y="34"/>
                </a:lnTo>
                <a:lnTo>
                  <a:pt x="974" y="34"/>
                </a:lnTo>
                <a:lnTo>
                  <a:pt x="974" y="33"/>
                </a:lnTo>
                <a:lnTo>
                  <a:pt x="974" y="31"/>
                </a:lnTo>
                <a:lnTo>
                  <a:pt x="974" y="33"/>
                </a:lnTo>
                <a:lnTo>
                  <a:pt x="974" y="34"/>
                </a:lnTo>
                <a:lnTo>
                  <a:pt x="973" y="34"/>
                </a:lnTo>
                <a:lnTo>
                  <a:pt x="973" y="35"/>
                </a:lnTo>
                <a:lnTo>
                  <a:pt x="971" y="35"/>
                </a:lnTo>
                <a:lnTo>
                  <a:pt x="971" y="37"/>
                </a:lnTo>
                <a:lnTo>
                  <a:pt x="971" y="38"/>
                </a:lnTo>
                <a:lnTo>
                  <a:pt x="971" y="42"/>
                </a:lnTo>
                <a:lnTo>
                  <a:pt x="967" y="43"/>
                </a:lnTo>
                <a:lnTo>
                  <a:pt x="967" y="45"/>
                </a:lnTo>
                <a:lnTo>
                  <a:pt x="967" y="42"/>
                </a:lnTo>
                <a:lnTo>
                  <a:pt x="966" y="34"/>
                </a:lnTo>
                <a:lnTo>
                  <a:pt x="963" y="29"/>
                </a:lnTo>
                <a:lnTo>
                  <a:pt x="959" y="25"/>
                </a:lnTo>
                <a:lnTo>
                  <a:pt x="959" y="23"/>
                </a:lnTo>
                <a:lnTo>
                  <a:pt x="954" y="21"/>
                </a:lnTo>
                <a:lnTo>
                  <a:pt x="948" y="18"/>
                </a:lnTo>
                <a:lnTo>
                  <a:pt x="947" y="18"/>
                </a:lnTo>
                <a:lnTo>
                  <a:pt x="946" y="18"/>
                </a:lnTo>
                <a:lnTo>
                  <a:pt x="946" y="13"/>
                </a:lnTo>
                <a:lnTo>
                  <a:pt x="946" y="11"/>
                </a:lnTo>
                <a:lnTo>
                  <a:pt x="946" y="10"/>
                </a:lnTo>
                <a:lnTo>
                  <a:pt x="944" y="10"/>
                </a:lnTo>
                <a:lnTo>
                  <a:pt x="944" y="8"/>
                </a:lnTo>
                <a:lnTo>
                  <a:pt x="944" y="7"/>
                </a:lnTo>
                <a:lnTo>
                  <a:pt x="943" y="7"/>
                </a:lnTo>
                <a:lnTo>
                  <a:pt x="943" y="6"/>
                </a:lnTo>
                <a:lnTo>
                  <a:pt x="943" y="4"/>
                </a:lnTo>
                <a:lnTo>
                  <a:pt x="943" y="3"/>
                </a:lnTo>
                <a:lnTo>
                  <a:pt x="943" y="2"/>
                </a:lnTo>
                <a:lnTo>
                  <a:pt x="943" y="0"/>
                </a:lnTo>
                <a:lnTo>
                  <a:pt x="942" y="0"/>
                </a:lnTo>
                <a:lnTo>
                  <a:pt x="942" y="2"/>
                </a:lnTo>
                <a:lnTo>
                  <a:pt x="942" y="3"/>
                </a:lnTo>
                <a:lnTo>
                  <a:pt x="942" y="4"/>
                </a:lnTo>
                <a:lnTo>
                  <a:pt x="942" y="6"/>
                </a:lnTo>
                <a:lnTo>
                  <a:pt x="942" y="7"/>
                </a:lnTo>
                <a:lnTo>
                  <a:pt x="940" y="8"/>
                </a:lnTo>
                <a:lnTo>
                  <a:pt x="940" y="10"/>
                </a:lnTo>
                <a:lnTo>
                  <a:pt x="939" y="10"/>
                </a:lnTo>
                <a:lnTo>
                  <a:pt x="939" y="11"/>
                </a:lnTo>
                <a:lnTo>
                  <a:pt x="939" y="13"/>
                </a:lnTo>
                <a:lnTo>
                  <a:pt x="939" y="18"/>
                </a:lnTo>
                <a:lnTo>
                  <a:pt x="938" y="18"/>
                </a:lnTo>
                <a:lnTo>
                  <a:pt x="936" y="18"/>
                </a:lnTo>
                <a:lnTo>
                  <a:pt x="936" y="19"/>
                </a:lnTo>
                <a:lnTo>
                  <a:pt x="931" y="21"/>
                </a:lnTo>
                <a:lnTo>
                  <a:pt x="925" y="25"/>
                </a:lnTo>
                <a:lnTo>
                  <a:pt x="921" y="30"/>
                </a:lnTo>
                <a:lnTo>
                  <a:pt x="920" y="35"/>
                </a:lnTo>
                <a:lnTo>
                  <a:pt x="919" y="42"/>
                </a:lnTo>
                <a:lnTo>
                  <a:pt x="919" y="43"/>
                </a:lnTo>
                <a:lnTo>
                  <a:pt x="917" y="42"/>
                </a:lnTo>
                <a:lnTo>
                  <a:pt x="917" y="38"/>
                </a:lnTo>
                <a:lnTo>
                  <a:pt x="917" y="37"/>
                </a:lnTo>
                <a:lnTo>
                  <a:pt x="917" y="35"/>
                </a:lnTo>
                <a:lnTo>
                  <a:pt x="916" y="35"/>
                </a:lnTo>
                <a:lnTo>
                  <a:pt x="916" y="34"/>
                </a:lnTo>
                <a:lnTo>
                  <a:pt x="915" y="34"/>
                </a:lnTo>
                <a:lnTo>
                  <a:pt x="915" y="33"/>
                </a:lnTo>
                <a:lnTo>
                  <a:pt x="915" y="31"/>
                </a:lnTo>
                <a:lnTo>
                  <a:pt x="915" y="33"/>
                </a:lnTo>
                <a:lnTo>
                  <a:pt x="915" y="34"/>
                </a:lnTo>
                <a:lnTo>
                  <a:pt x="913" y="34"/>
                </a:lnTo>
                <a:lnTo>
                  <a:pt x="913" y="35"/>
                </a:lnTo>
                <a:lnTo>
                  <a:pt x="912" y="35"/>
                </a:lnTo>
                <a:lnTo>
                  <a:pt x="912" y="37"/>
                </a:lnTo>
                <a:lnTo>
                  <a:pt x="912" y="38"/>
                </a:lnTo>
                <a:lnTo>
                  <a:pt x="913" y="38"/>
                </a:lnTo>
                <a:lnTo>
                  <a:pt x="912" y="38"/>
                </a:lnTo>
                <a:lnTo>
                  <a:pt x="912" y="42"/>
                </a:lnTo>
                <a:lnTo>
                  <a:pt x="909" y="43"/>
                </a:lnTo>
                <a:lnTo>
                  <a:pt x="907" y="45"/>
                </a:lnTo>
                <a:lnTo>
                  <a:pt x="905" y="48"/>
                </a:lnTo>
                <a:lnTo>
                  <a:pt x="904" y="50"/>
                </a:lnTo>
                <a:lnTo>
                  <a:pt x="904" y="53"/>
                </a:lnTo>
                <a:lnTo>
                  <a:pt x="904" y="54"/>
                </a:lnTo>
                <a:lnTo>
                  <a:pt x="903" y="54"/>
                </a:lnTo>
                <a:lnTo>
                  <a:pt x="903" y="60"/>
                </a:lnTo>
                <a:lnTo>
                  <a:pt x="901" y="60"/>
                </a:lnTo>
                <a:lnTo>
                  <a:pt x="888" y="66"/>
                </a:lnTo>
                <a:lnTo>
                  <a:pt x="889" y="79"/>
                </a:lnTo>
                <a:lnTo>
                  <a:pt x="869" y="79"/>
                </a:lnTo>
                <a:lnTo>
                  <a:pt x="866" y="81"/>
                </a:lnTo>
                <a:lnTo>
                  <a:pt x="866" y="92"/>
                </a:lnTo>
                <a:lnTo>
                  <a:pt x="865" y="93"/>
                </a:lnTo>
                <a:lnTo>
                  <a:pt x="865" y="89"/>
                </a:lnTo>
                <a:lnTo>
                  <a:pt x="858" y="87"/>
                </a:lnTo>
                <a:lnTo>
                  <a:pt x="850" y="87"/>
                </a:lnTo>
                <a:lnTo>
                  <a:pt x="850" y="76"/>
                </a:lnTo>
                <a:lnTo>
                  <a:pt x="849" y="76"/>
                </a:lnTo>
                <a:lnTo>
                  <a:pt x="847" y="76"/>
                </a:lnTo>
                <a:lnTo>
                  <a:pt x="842" y="76"/>
                </a:lnTo>
                <a:lnTo>
                  <a:pt x="843" y="76"/>
                </a:lnTo>
                <a:lnTo>
                  <a:pt x="842" y="76"/>
                </a:lnTo>
                <a:lnTo>
                  <a:pt x="841" y="76"/>
                </a:lnTo>
                <a:lnTo>
                  <a:pt x="841" y="65"/>
                </a:lnTo>
                <a:lnTo>
                  <a:pt x="830" y="62"/>
                </a:lnTo>
                <a:lnTo>
                  <a:pt x="830" y="57"/>
                </a:lnTo>
                <a:lnTo>
                  <a:pt x="830" y="49"/>
                </a:lnTo>
                <a:lnTo>
                  <a:pt x="830" y="37"/>
                </a:lnTo>
                <a:lnTo>
                  <a:pt x="830" y="34"/>
                </a:lnTo>
                <a:lnTo>
                  <a:pt x="830" y="33"/>
                </a:lnTo>
                <a:lnTo>
                  <a:pt x="830" y="31"/>
                </a:lnTo>
                <a:lnTo>
                  <a:pt x="828" y="30"/>
                </a:lnTo>
                <a:lnTo>
                  <a:pt x="828" y="29"/>
                </a:lnTo>
                <a:lnTo>
                  <a:pt x="827" y="29"/>
                </a:lnTo>
                <a:lnTo>
                  <a:pt x="827" y="27"/>
                </a:lnTo>
                <a:lnTo>
                  <a:pt x="826" y="27"/>
                </a:lnTo>
                <a:lnTo>
                  <a:pt x="824" y="27"/>
                </a:lnTo>
                <a:lnTo>
                  <a:pt x="824" y="29"/>
                </a:lnTo>
                <a:lnTo>
                  <a:pt x="823" y="30"/>
                </a:lnTo>
                <a:lnTo>
                  <a:pt x="822" y="31"/>
                </a:lnTo>
                <a:lnTo>
                  <a:pt x="822" y="33"/>
                </a:lnTo>
                <a:lnTo>
                  <a:pt x="822" y="34"/>
                </a:lnTo>
                <a:lnTo>
                  <a:pt x="820" y="35"/>
                </a:lnTo>
                <a:lnTo>
                  <a:pt x="822" y="37"/>
                </a:lnTo>
                <a:lnTo>
                  <a:pt x="822" y="48"/>
                </a:lnTo>
                <a:lnTo>
                  <a:pt x="815" y="48"/>
                </a:lnTo>
                <a:lnTo>
                  <a:pt x="815" y="42"/>
                </a:lnTo>
                <a:lnTo>
                  <a:pt x="815" y="41"/>
                </a:lnTo>
                <a:lnTo>
                  <a:pt x="814" y="42"/>
                </a:lnTo>
                <a:lnTo>
                  <a:pt x="814" y="48"/>
                </a:lnTo>
                <a:lnTo>
                  <a:pt x="808" y="48"/>
                </a:lnTo>
                <a:lnTo>
                  <a:pt x="808" y="37"/>
                </a:lnTo>
                <a:lnTo>
                  <a:pt x="808" y="34"/>
                </a:lnTo>
                <a:lnTo>
                  <a:pt x="807" y="34"/>
                </a:lnTo>
                <a:lnTo>
                  <a:pt x="808" y="34"/>
                </a:lnTo>
                <a:lnTo>
                  <a:pt x="807" y="33"/>
                </a:lnTo>
                <a:lnTo>
                  <a:pt x="806" y="30"/>
                </a:lnTo>
                <a:lnTo>
                  <a:pt x="804" y="30"/>
                </a:lnTo>
                <a:lnTo>
                  <a:pt x="804" y="29"/>
                </a:lnTo>
                <a:lnTo>
                  <a:pt x="804" y="27"/>
                </a:lnTo>
                <a:lnTo>
                  <a:pt x="803" y="29"/>
                </a:lnTo>
                <a:lnTo>
                  <a:pt x="803" y="30"/>
                </a:lnTo>
                <a:lnTo>
                  <a:pt x="802" y="30"/>
                </a:lnTo>
                <a:lnTo>
                  <a:pt x="800" y="31"/>
                </a:lnTo>
                <a:lnTo>
                  <a:pt x="799" y="33"/>
                </a:lnTo>
                <a:lnTo>
                  <a:pt x="800" y="34"/>
                </a:lnTo>
                <a:lnTo>
                  <a:pt x="799" y="37"/>
                </a:lnTo>
                <a:lnTo>
                  <a:pt x="799" y="49"/>
                </a:lnTo>
                <a:lnTo>
                  <a:pt x="799" y="50"/>
                </a:lnTo>
                <a:lnTo>
                  <a:pt x="799" y="54"/>
                </a:lnTo>
                <a:lnTo>
                  <a:pt x="789" y="54"/>
                </a:lnTo>
                <a:lnTo>
                  <a:pt x="787" y="57"/>
                </a:lnTo>
                <a:lnTo>
                  <a:pt x="787" y="74"/>
                </a:lnTo>
                <a:lnTo>
                  <a:pt x="785" y="74"/>
                </a:lnTo>
                <a:lnTo>
                  <a:pt x="783" y="76"/>
                </a:lnTo>
                <a:lnTo>
                  <a:pt x="783" y="74"/>
                </a:lnTo>
                <a:lnTo>
                  <a:pt x="781" y="74"/>
                </a:lnTo>
                <a:lnTo>
                  <a:pt x="781" y="80"/>
                </a:lnTo>
                <a:lnTo>
                  <a:pt x="767" y="79"/>
                </a:lnTo>
                <a:lnTo>
                  <a:pt x="740" y="85"/>
                </a:lnTo>
                <a:lnTo>
                  <a:pt x="740" y="112"/>
                </a:lnTo>
                <a:lnTo>
                  <a:pt x="733" y="112"/>
                </a:lnTo>
                <a:lnTo>
                  <a:pt x="733" y="80"/>
                </a:lnTo>
                <a:lnTo>
                  <a:pt x="733" y="79"/>
                </a:lnTo>
                <a:lnTo>
                  <a:pt x="733" y="77"/>
                </a:lnTo>
                <a:lnTo>
                  <a:pt x="733" y="76"/>
                </a:lnTo>
                <a:lnTo>
                  <a:pt x="733" y="74"/>
                </a:lnTo>
                <a:lnTo>
                  <a:pt x="734" y="74"/>
                </a:lnTo>
                <a:lnTo>
                  <a:pt x="734" y="73"/>
                </a:lnTo>
                <a:lnTo>
                  <a:pt x="733" y="73"/>
                </a:lnTo>
                <a:lnTo>
                  <a:pt x="733" y="69"/>
                </a:lnTo>
                <a:lnTo>
                  <a:pt x="732" y="69"/>
                </a:lnTo>
                <a:lnTo>
                  <a:pt x="732" y="60"/>
                </a:lnTo>
                <a:lnTo>
                  <a:pt x="733" y="58"/>
                </a:lnTo>
                <a:lnTo>
                  <a:pt x="732" y="58"/>
                </a:lnTo>
                <a:lnTo>
                  <a:pt x="666" y="57"/>
                </a:lnTo>
                <a:lnTo>
                  <a:pt x="664" y="57"/>
                </a:lnTo>
                <a:lnTo>
                  <a:pt x="664" y="58"/>
                </a:lnTo>
                <a:lnTo>
                  <a:pt x="666" y="60"/>
                </a:lnTo>
                <a:lnTo>
                  <a:pt x="666" y="69"/>
                </a:lnTo>
                <a:lnTo>
                  <a:pt x="666" y="73"/>
                </a:lnTo>
                <a:lnTo>
                  <a:pt x="664" y="73"/>
                </a:lnTo>
                <a:lnTo>
                  <a:pt x="663" y="73"/>
                </a:lnTo>
                <a:lnTo>
                  <a:pt x="664" y="74"/>
                </a:lnTo>
                <a:lnTo>
                  <a:pt x="666" y="76"/>
                </a:lnTo>
                <a:lnTo>
                  <a:pt x="664" y="77"/>
                </a:lnTo>
                <a:lnTo>
                  <a:pt x="666" y="77"/>
                </a:lnTo>
                <a:lnTo>
                  <a:pt x="666" y="79"/>
                </a:lnTo>
                <a:lnTo>
                  <a:pt x="664" y="112"/>
                </a:lnTo>
                <a:lnTo>
                  <a:pt x="659" y="112"/>
                </a:lnTo>
                <a:lnTo>
                  <a:pt x="659" y="111"/>
                </a:lnTo>
                <a:lnTo>
                  <a:pt x="659" y="108"/>
                </a:lnTo>
                <a:lnTo>
                  <a:pt x="659" y="105"/>
                </a:lnTo>
                <a:lnTo>
                  <a:pt x="657" y="103"/>
                </a:lnTo>
                <a:lnTo>
                  <a:pt x="657" y="99"/>
                </a:lnTo>
                <a:lnTo>
                  <a:pt x="656" y="99"/>
                </a:lnTo>
                <a:lnTo>
                  <a:pt x="655" y="99"/>
                </a:lnTo>
                <a:lnTo>
                  <a:pt x="655" y="89"/>
                </a:lnTo>
                <a:lnTo>
                  <a:pt x="655" y="88"/>
                </a:lnTo>
                <a:lnTo>
                  <a:pt x="647" y="88"/>
                </a:lnTo>
                <a:lnTo>
                  <a:pt x="647" y="84"/>
                </a:lnTo>
                <a:lnTo>
                  <a:pt x="643" y="83"/>
                </a:lnTo>
                <a:lnTo>
                  <a:pt x="641" y="83"/>
                </a:lnTo>
                <a:lnTo>
                  <a:pt x="639" y="84"/>
                </a:lnTo>
                <a:lnTo>
                  <a:pt x="639" y="83"/>
                </a:lnTo>
                <a:lnTo>
                  <a:pt x="637" y="81"/>
                </a:lnTo>
                <a:lnTo>
                  <a:pt x="633" y="81"/>
                </a:lnTo>
                <a:lnTo>
                  <a:pt x="632" y="81"/>
                </a:lnTo>
                <a:lnTo>
                  <a:pt x="632" y="79"/>
                </a:lnTo>
                <a:lnTo>
                  <a:pt x="631" y="76"/>
                </a:lnTo>
                <a:lnTo>
                  <a:pt x="620" y="76"/>
                </a:lnTo>
                <a:lnTo>
                  <a:pt x="618" y="76"/>
                </a:lnTo>
                <a:lnTo>
                  <a:pt x="618" y="74"/>
                </a:lnTo>
                <a:lnTo>
                  <a:pt x="613" y="72"/>
                </a:lnTo>
                <a:lnTo>
                  <a:pt x="612" y="73"/>
                </a:lnTo>
                <a:lnTo>
                  <a:pt x="586" y="73"/>
                </a:lnTo>
                <a:lnTo>
                  <a:pt x="586" y="70"/>
                </a:lnTo>
                <a:lnTo>
                  <a:pt x="587" y="70"/>
                </a:lnTo>
                <a:lnTo>
                  <a:pt x="586" y="70"/>
                </a:lnTo>
                <a:lnTo>
                  <a:pt x="586" y="66"/>
                </a:lnTo>
                <a:lnTo>
                  <a:pt x="587" y="65"/>
                </a:lnTo>
                <a:lnTo>
                  <a:pt x="586" y="65"/>
                </a:lnTo>
                <a:lnTo>
                  <a:pt x="586" y="61"/>
                </a:lnTo>
                <a:lnTo>
                  <a:pt x="587" y="61"/>
                </a:lnTo>
                <a:lnTo>
                  <a:pt x="586" y="61"/>
                </a:lnTo>
                <a:lnTo>
                  <a:pt x="586" y="60"/>
                </a:lnTo>
                <a:lnTo>
                  <a:pt x="583" y="58"/>
                </a:lnTo>
                <a:lnTo>
                  <a:pt x="579" y="61"/>
                </a:lnTo>
                <a:lnTo>
                  <a:pt x="579" y="62"/>
                </a:lnTo>
                <a:lnTo>
                  <a:pt x="579" y="65"/>
                </a:lnTo>
                <a:lnTo>
                  <a:pt x="579" y="66"/>
                </a:lnTo>
                <a:lnTo>
                  <a:pt x="579" y="70"/>
                </a:lnTo>
                <a:lnTo>
                  <a:pt x="579" y="72"/>
                </a:lnTo>
                <a:lnTo>
                  <a:pt x="579" y="73"/>
                </a:lnTo>
                <a:lnTo>
                  <a:pt x="574" y="73"/>
                </a:lnTo>
                <a:lnTo>
                  <a:pt x="574" y="70"/>
                </a:lnTo>
                <a:lnTo>
                  <a:pt x="571" y="70"/>
                </a:lnTo>
                <a:lnTo>
                  <a:pt x="571" y="74"/>
                </a:lnTo>
                <a:lnTo>
                  <a:pt x="571" y="76"/>
                </a:lnTo>
                <a:lnTo>
                  <a:pt x="571" y="77"/>
                </a:lnTo>
                <a:lnTo>
                  <a:pt x="548" y="76"/>
                </a:lnTo>
                <a:lnTo>
                  <a:pt x="547" y="74"/>
                </a:lnTo>
                <a:lnTo>
                  <a:pt x="543" y="74"/>
                </a:lnTo>
                <a:lnTo>
                  <a:pt x="543" y="68"/>
                </a:lnTo>
                <a:lnTo>
                  <a:pt x="544" y="68"/>
                </a:lnTo>
                <a:lnTo>
                  <a:pt x="543" y="66"/>
                </a:lnTo>
                <a:lnTo>
                  <a:pt x="539" y="65"/>
                </a:lnTo>
                <a:lnTo>
                  <a:pt x="535" y="68"/>
                </a:lnTo>
                <a:lnTo>
                  <a:pt x="535" y="79"/>
                </a:lnTo>
                <a:lnTo>
                  <a:pt x="534" y="79"/>
                </a:lnTo>
                <a:lnTo>
                  <a:pt x="534" y="92"/>
                </a:lnTo>
                <a:lnTo>
                  <a:pt x="529" y="92"/>
                </a:lnTo>
                <a:lnTo>
                  <a:pt x="529" y="95"/>
                </a:lnTo>
                <a:lnTo>
                  <a:pt x="525" y="95"/>
                </a:lnTo>
                <a:lnTo>
                  <a:pt x="525" y="74"/>
                </a:lnTo>
                <a:lnTo>
                  <a:pt x="525" y="73"/>
                </a:lnTo>
                <a:lnTo>
                  <a:pt x="525" y="72"/>
                </a:lnTo>
                <a:lnTo>
                  <a:pt x="525" y="70"/>
                </a:lnTo>
                <a:lnTo>
                  <a:pt x="525" y="68"/>
                </a:lnTo>
                <a:lnTo>
                  <a:pt x="525" y="66"/>
                </a:lnTo>
                <a:lnTo>
                  <a:pt x="525" y="65"/>
                </a:lnTo>
                <a:lnTo>
                  <a:pt x="524" y="65"/>
                </a:lnTo>
                <a:lnTo>
                  <a:pt x="525" y="65"/>
                </a:lnTo>
                <a:lnTo>
                  <a:pt x="524" y="65"/>
                </a:lnTo>
                <a:lnTo>
                  <a:pt x="524" y="64"/>
                </a:lnTo>
                <a:lnTo>
                  <a:pt x="523" y="64"/>
                </a:lnTo>
                <a:lnTo>
                  <a:pt x="523" y="62"/>
                </a:lnTo>
                <a:lnTo>
                  <a:pt x="523" y="61"/>
                </a:lnTo>
                <a:lnTo>
                  <a:pt x="521" y="61"/>
                </a:lnTo>
                <a:lnTo>
                  <a:pt x="521" y="62"/>
                </a:lnTo>
                <a:lnTo>
                  <a:pt x="523" y="62"/>
                </a:lnTo>
                <a:lnTo>
                  <a:pt x="523" y="64"/>
                </a:lnTo>
                <a:lnTo>
                  <a:pt x="521" y="64"/>
                </a:lnTo>
                <a:lnTo>
                  <a:pt x="520" y="65"/>
                </a:lnTo>
                <a:lnTo>
                  <a:pt x="520" y="66"/>
                </a:lnTo>
                <a:lnTo>
                  <a:pt x="519" y="66"/>
                </a:lnTo>
                <a:lnTo>
                  <a:pt x="519" y="68"/>
                </a:lnTo>
                <a:lnTo>
                  <a:pt x="520" y="68"/>
                </a:lnTo>
                <a:lnTo>
                  <a:pt x="515" y="66"/>
                </a:lnTo>
                <a:lnTo>
                  <a:pt x="513" y="66"/>
                </a:lnTo>
                <a:lnTo>
                  <a:pt x="513" y="65"/>
                </a:lnTo>
                <a:lnTo>
                  <a:pt x="459" y="65"/>
                </a:lnTo>
                <a:lnTo>
                  <a:pt x="459" y="68"/>
                </a:lnTo>
                <a:lnTo>
                  <a:pt x="458" y="68"/>
                </a:lnTo>
                <a:lnTo>
                  <a:pt x="447" y="70"/>
                </a:lnTo>
                <a:lnTo>
                  <a:pt x="447" y="72"/>
                </a:lnTo>
                <a:lnTo>
                  <a:pt x="431" y="72"/>
                </a:lnTo>
                <a:lnTo>
                  <a:pt x="430" y="72"/>
                </a:lnTo>
                <a:lnTo>
                  <a:pt x="427" y="70"/>
                </a:lnTo>
                <a:lnTo>
                  <a:pt x="427" y="66"/>
                </a:lnTo>
                <a:lnTo>
                  <a:pt x="428" y="68"/>
                </a:lnTo>
                <a:lnTo>
                  <a:pt x="428" y="66"/>
                </a:lnTo>
                <a:lnTo>
                  <a:pt x="427" y="66"/>
                </a:lnTo>
                <a:lnTo>
                  <a:pt x="426" y="66"/>
                </a:lnTo>
                <a:lnTo>
                  <a:pt x="426" y="69"/>
                </a:lnTo>
                <a:lnTo>
                  <a:pt x="423" y="68"/>
                </a:lnTo>
                <a:lnTo>
                  <a:pt x="419" y="69"/>
                </a:lnTo>
                <a:lnTo>
                  <a:pt x="419" y="72"/>
                </a:lnTo>
                <a:lnTo>
                  <a:pt x="414" y="72"/>
                </a:lnTo>
                <a:lnTo>
                  <a:pt x="414" y="74"/>
                </a:lnTo>
                <a:lnTo>
                  <a:pt x="411" y="74"/>
                </a:lnTo>
                <a:lnTo>
                  <a:pt x="408" y="74"/>
                </a:lnTo>
                <a:lnTo>
                  <a:pt x="408" y="73"/>
                </a:lnTo>
                <a:lnTo>
                  <a:pt x="407" y="73"/>
                </a:lnTo>
                <a:lnTo>
                  <a:pt x="402" y="73"/>
                </a:lnTo>
                <a:lnTo>
                  <a:pt x="399" y="73"/>
                </a:lnTo>
                <a:lnTo>
                  <a:pt x="398" y="70"/>
                </a:lnTo>
                <a:lnTo>
                  <a:pt x="396" y="70"/>
                </a:lnTo>
                <a:lnTo>
                  <a:pt x="396" y="69"/>
                </a:lnTo>
                <a:lnTo>
                  <a:pt x="396" y="68"/>
                </a:lnTo>
                <a:lnTo>
                  <a:pt x="395" y="68"/>
                </a:lnTo>
                <a:lnTo>
                  <a:pt x="393" y="68"/>
                </a:lnTo>
                <a:lnTo>
                  <a:pt x="393" y="69"/>
                </a:lnTo>
                <a:lnTo>
                  <a:pt x="393" y="70"/>
                </a:lnTo>
                <a:lnTo>
                  <a:pt x="393" y="68"/>
                </a:lnTo>
                <a:lnTo>
                  <a:pt x="393" y="66"/>
                </a:lnTo>
                <a:lnTo>
                  <a:pt x="393" y="65"/>
                </a:lnTo>
                <a:lnTo>
                  <a:pt x="391" y="65"/>
                </a:lnTo>
                <a:lnTo>
                  <a:pt x="391" y="61"/>
                </a:lnTo>
                <a:lnTo>
                  <a:pt x="389" y="61"/>
                </a:lnTo>
                <a:lnTo>
                  <a:pt x="389" y="65"/>
                </a:lnTo>
                <a:lnTo>
                  <a:pt x="388" y="65"/>
                </a:lnTo>
                <a:lnTo>
                  <a:pt x="388" y="66"/>
                </a:lnTo>
                <a:lnTo>
                  <a:pt x="388" y="68"/>
                </a:lnTo>
                <a:lnTo>
                  <a:pt x="389" y="68"/>
                </a:lnTo>
                <a:lnTo>
                  <a:pt x="389" y="70"/>
                </a:lnTo>
                <a:lnTo>
                  <a:pt x="388" y="70"/>
                </a:lnTo>
                <a:lnTo>
                  <a:pt x="388" y="72"/>
                </a:lnTo>
                <a:lnTo>
                  <a:pt x="388" y="73"/>
                </a:lnTo>
                <a:lnTo>
                  <a:pt x="379" y="73"/>
                </a:lnTo>
                <a:lnTo>
                  <a:pt x="376" y="77"/>
                </a:lnTo>
                <a:lnTo>
                  <a:pt x="376" y="80"/>
                </a:lnTo>
                <a:lnTo>
                  <a:pt x="376" y="89"/>
                </a:lnTo>
                <a:lnTo>
                  <a:pt x="373" y="89"/>
                </a:lnTo>
                <a:lnTo>
                  <a:pt x="372" y="89"/>
                </a:lnTo>
                <a:lnTo>
                  <a:pt x="372" y="92"/>
                </a:lnTo>
                <a:lnTo>
                  <a:pt x="371" y="92"/>
                </a:lnTo>
                <a:lnTo>
                  <a:pt x="368" y="92"/>
                </a:lnTo>
                <a:lnTo>
                  <a:pt x="368" y="91"/>
                </a:lnTo>
                <a:lnTo>
                  <a:pt x="356" y="91"/>
                </a:lnTo>
                <a:lnTo>
                  <a:pt x="352" y="91"/>
                </a:lnTo>
                <a:lnTo>
                  <a:pt x="352" y="92"/>
                </a:lnTo>
                <a:lnTo>
                  <a:pt x="325" y="99"/>
                </a:lnTo>
                <a:lnTo>
                  <a:pt x="323" y="99"/>
                </a:lnTo>
                <a:lnTo>
                  <a:pt x="323" y="96"/>
                </a:lnTo>
                <a:lnTo>
                  <a:pt x="323" y="93"/>
                </a:lnTo>
                <a:lnTo>
                  <a:pt x="323" y="89"/>
                </a:lnTo>
                <a:lnTo>
                  <a:pt x="323" y="85"/>
                </a:lnTo>
                <a:lnTo>
                  <a:pt x="323" y="83"/>
                </a:lnTo>
                <a:lnTo>
                  <a:pt x="323" y="79"/>
                </a:lnTo>
                <a:lnTo>
                  <a:pt x="323" y="74"/>
                </a:lnTo>
                <a:lnTo>
                  <a:pt x="323" y="72"/>
                </a:lnTo>
                <a:lnTo>
                  <a:pt x="323" y="68"/>
                </a:lnTo>
                <a:lnTo>
                  <a:pt x="323" y="64"/>
                </a:lnTo>
                <a:lnTo>
                  <a:pt x="323" y="61"/>
                </a:lnTo>
                <a:lnTo>
                  <a:pt x="322" y="57"/>
                </a:lnTo>
                <a:lnTo>
                  <a:pt x="322" y="53"/>
                </a:lnTo>
                <a:lnTo>
                  <a:pt x="323" y="53"/>
                </a:lnTo>
                <a:lnTo>
                  <a:pt x="323" y="52"/>
                </a:lnTo>
                <a:lnTo>
                  <a:pt x="323" y="50"/>
                </a:lnTo>
                <a:lnTo>
                  <a:pt x="322" y="50"/>
                </a:lnTo>
                <a:lnTo>
                  <a:pt x="322" y="49"/>
                </a:lnTo>
                <a:lnTo>
                  <a:pt x="322" y="48"/>
                </a:lnTo>
                <a:lnTo>
                  <a:pt x="322" y="46"/>
                </a:lnTo>
                <a:lnTo>
                  <a:pt x="321" y="45"/>
                </a:lnTo>
                <a:lnTo>
                  <a:pt x="319" y="45"/>
                </a:lnTo>
                <a:lnTo>
                  <a:pt x="318" y="45"/>
                </a:lnTo>
                <a:lnTo>
                  <a:pt x="318" y="46"/>
                </a:lnTo>
                <a:lnTo>
                  <a:pt x="317" y="48"/>
                </a:lnTo>
                <a:lnTo>
                  <a:pt x="317" y="50"/>
                </a:lnTo>
                <a:lnTo>
                  <a:pt x="315" y="50"/>
                </a:lnTo>
                <a:lnTo>
                  <a:pt x="315" y="52"/>
                </a:lnTo>
                <a:lnTo>
                  <a:pt x="315" y="53"/>
                </a:lnTo>
                <a:lnTo>
                  <a:pt x="317" y="53"/>
                </a:lnTo>
                <a:lnTo>
                  <a:pt x="317" y="54"/>
                </a:lnTo>
                <a:lnTo>
                  <a:pt x="317" y="57"/>
                </a:lnTo>
                <a:lnTo>
                  <a:pt x="317" y="61"/>
                </a:lnTo>
                <a:lnTo>
                  <a:pt x="317" y="64"/>
                </a:lnTo>
                <a:lnTo>
                  <a:pt x="317" y="68"/>
                </a:lnTo>
                <a:lnTo>
                  <a:pt x="317" y="72"/>
                </a:lnTo>
                <a:lnTo>
                  <a:pt x="317" y="74"/>
                </a:lnTo>
                <a:lnTo>
                  <a:pt x="317" y="79"/>
                </a:lnTo>
                <a:lnTo>
                  <a:pt x="315" y="83"/>
                </a:lnTo>
                <a:lnTo>
                  <a:pt x="315" y="85"/>
                </a:lnTo>
                <a:lnTo>
                  <a:pt x="315" y="89"/>
                </a:lnTo>
                <a:lnTo>
                  <a:pt x="315" y="93"/>
                </a:lnTo>
                <a:lnTo>
                  <a:pt x="315" y="96"/>
                </a:lnTo>
                <a:lnTo>
                  <a:pt x="315" y="99"/>
                </a:lnTo>
                <a:lnTo>
                  <a:pt x="314" y="101"/>
                </a:lnTo>
                <a:lnTo>
                  <a:pt x="305" y="103"/>
                </a:lnTo>
                <a:lnTo>
                  <a:pt x="299" y="104"/>
                </a:lnTo>
                <a:lnTo>
                  <a:pt x="282" y="105"/>
                </a:lnTo>
                <a:lnTo>
                  <a:pt x="276" y="105"/>
                </a:lnTo>
                <a:lnTo>
                  <a:pt x="264" y="107"/>
                </a:lnTo>
                <a:lnTo>
                  <a:pt x="264" y="104"/>
                </a:lnTo>
                <a:lnTo>
                  <a:pt x="260" y="104"/>
                </a:lnTo>
                <a:lnTo>
                  <a:pt x="259" y="104"/>
                </a:lnTo>
                <a:lnTo>
                  <a:pt x="259" y="103"/>
                </a:lnTo>
                <a:lnTo>
                  <a:pt x="259" y="99"/>
                </a:lnTo>
                <a:lnTo>
                  <a:pt x="259" y="97"/>
                </a:lnTo>
                <a:lnTo>
                  <a:pt x="257" y="97"/>
                </a:lnTo>
                <a:lnTo>
                  <a:pt x="256" y="97"/>
                </a:lnTo>
                <a:lnTo>
                  <a:pt x="256" y="96"/>
                </a:lnTo>
                <a:lnTo>
                  <a:pt x="256" y="69"/>
                </a:lnTo>
                <a:lnTo>
                  <a:pt x="256" y="65"/>
                </a:lnTo>
                <a:lnTo>
                  <a:pt x="257" y="65"/>
                </a:lnTo>
                <a:lnTo>
                  <a:pt x="256" y="65"/>
                </a:lnTo>
                <a:lnTo>
                  <a:pt x="256" y="60"/>
                </a:lnTo>
                <a:lnTo>
                  <a:pt x="257" y="60"/>
                </a:lnTo>
                <a:lnTo>
                  <a:pt x="257" y="58"/>
                </a:lnTo>
                <a:lnTo>
                  <a:pt x="259" y="58"/>
                </a:lnTo>
                <a:lnTo>
                  <a:pt x="253" y="57"/>
                </a:lnTo>
                <a:lnTo>
                  <a:pt x="251" y="56"/>
                </a:lnTo>
                <a:lnTo>
                  <a:pt x="251" y="57"/>
                </a:lnTo>
                <a:lnTo>
                  <a:pt x="247" y="57"/>
                </a:lnTo>
                <a:lnTo>
                  <a:pt x="244" y="57"/>
                </a:lnTo>
                <a:lnTo>
                  <a:pt x="244" y="58"/>
                </a:lnTo>
                <a:lnTo>
                  <a:pt x="240" y="60"/>
                </a:lnTo>
                <a:lnTo>
                  <a:pt x="240" y="61"/>
                </a:lnTo>
                <a:lnTo>
                  <a:pt x="240" y="62"/>
                </a:lnTo>
                <a:lnTo>
                  <a:pt x="240" y="65"/>
                </a:lnTo>
                <a:lnTo>
                  <a:pt x="239" y="65"/>
                </a:lnTo>
                <a:lnTo>
                  <a:pt x="240" y="65"/>
                </a:lnTo>
                <a:lnTo>
                  <a:pt x="240" y="69"/>
                </a:lnTo>
                <a:lnTo>
                  <a:pt x="240" y="96"/>
                </a:lnTo>
                <a:lnTo>
                  <a:pt x="240" y="97"/>
                </a:lnTo>
                <a:lnTo>
                  <a:pt x="239" y="97"/>
                </a:lnTo>
                <a:lnTo>
                  <a:pt x="237" y="97"/>
                </a:lnTo>
                <a:lnTo>
                  <a:pt x="237" y="99"/>
                </a:lnTo>
                <a:lnTo>
                  <a:pt x="237" y="103"/>
                </a:lnTo>
                <a:lnTo>
                  <a:pt x="237" y="104"/>
                </a:lnTo>
                <a:lnTo>
                  <a:pt x="237" y="105"/>
                </a:lnTo>
                <a:lnTo>
                  <a:pt x="237" y="107"/>
                </a:lnTo>
                <a:lnTo>
                  <a:pt x="236" y="107"/>
                </a:lnTo>
                <a:lnTo>
                  <a:pt x="233" y="107"/>
                </a:lnTo>
                <a:lnTo>
                  <a:pt x="233" y="108"/>
                </a:lnTo>
                <a:lnTo>
                  <a:pt x="233" y="112"/>
                </a:lnTo>
                <a:lnTo>
                  <a:pt x="212" y="112"/>
                </a:lnTo>
                <a:lnTo>
                  <a:pt x="213" y="73"/>
                </a:lnTo>
                <a:lnTo>
                  <a:pt x="209" y="72"/>
                </a:lnTo>
                <a:lnTo>
                  <a:pt x="194" y="72"/>
                </a:lnTo>
                <a:lnTo>
                  <a:pt x="163" y="72"/>
                </a:lnTo>
                <a:lnTo>
                  <a:pt x="147" y="72"/>
                </a:lnTo>
                <a:lnTo>
                  <a:pt x="147" y="73"/>
                </a:lnTo>
                <a:lnTo>
                  <a:pt x="147" y="77"/>
                </a:lnTo>
                <a:lnTo>
                  <a:pt x="147" y="87"/>
                </a:lnTo>
                <a:lnTo>
                  <a:pt x="140" y="87"/>
                </a:lnTo>
                <a:lnTo>
                  <a:pt x="140" y="74"/>
                </a:lnTo>
                <a:lnTo>
                  <a:pt x="140" y="73"/>
                </a:lnTo>
                <a:lnTo>
                  <a:pt x="142" y="73"/>
                </a:lnTo>
                <a:lnTo>
                  <a:pt x="142" y="72"/>
                </a:lnTo>
                <a:lnTo>
                  <a:pt x="143" y="72"/>
                </a:lnTo>
                <a:lnTo>
                  <a:pt x="144" y="70"/>
                </a:lnTo>
                <a:lnTo>
                  <a:pt x="146" y="70"/>
                </a:lnTo>
                <a:lnTo>
                  <a:pt x="147" y="70"/>
                </a:lnTo>
                <a:lnTo>
                  <a:pt x="148" y="70"/>
                </a:lnTo>
                <a:lnTo>
                  <a:pt x="148" y="65"/>
                </a:lnTo>
                <a:lnTo>
                  <a:pt x="148" y="61"/>
                </a:lnTo>
                <a:lnTo>
                  <a:pt x="148" y="58"/>
                </a:lnTo>
                <a:lnTo>
                  <a:pt x="142" y="58"/>
                </a:lnTo>
                <a:lnTo>
                  <a:pt x="142" y="49"/>
                </a:lnTo>
                <a:lnTo>
                  <a:pt x="142" y="48"/>
                </a:lnTo>
                <a:lnTo>
                  <a:pt x="143" y="46"/>
                </a:lnTo>
                <a:lnTo>
                  <a:pt x="144" y="46"/>
                </a:lnTo>
                <a:lnTo>
                  <a:pt x="146" y="46"/>
                </a:lnTo>
                <a:lnTo>
                  <a:pt x="148" y="45"/>
                </a:lnTo>
                <a:lnTo>
                  <a:pt x="148" y="42"/>
                </a:lnTo>
                <a:lnTo>
                  <a:pt x="147" y="39"/>
                </a:lnTo>
                <a:lnTo>
                  <a:pt x="144" y="34"/>
                </a:lnTo>
                <a:lnTo>
                  <a:pt x="142" y="30"/>
                </a:lnTo>
                <a:lnTo>
                  <a:pt x="116" y="25"/>
                </a:lnTo>
                <a:lnTo>
                  <a:pt x="115" y="25"/>
                </a:lnTo>
                <a:lnTo>
                  <a:pt x="113" y="23"/>
                </a:lnTo>
                <a:lnTo>
                  <a:pt x="111" y="22"/>
                </a:lnTo>
                <a:lnTo>
                  <a:pt x="112" y="22"/>
                </a:lnTo>
                <a:lnTo>
                  <a:pt x="111" y="22"/>
                </a:lnTo>
                <a:lnTo>
                  <a:pt x="111" y="23"/>
                </a:lnTo>
                <a:lnTo>
                  <a:pt x="108" y="23"/>
                </a:lnTo>
                <a:lnTo>
                  <a:pt x="108" y="21"/>
                </a:lnTo>
                <a:lnTo>
                  <a:pt x="104" y="18"/>
                </a:lnTo>
                <a:lnTo>
                  <a:pt x="103" y="18"/>
                </a:lnTo>
                <a:lnTo>
                  <a:pt x="103" y="6"/>
                </a:lnTo>
                <a:lnTo>
                  <a:pt x="99" y="3"/>
                </a:lnTo>
                <a:lnTo>
                  <a:pt x="58" y="6"/>
                </a:lnTo>
                <a:lnTo>
                  <a:pt x="47" y="7"/>
                </a:lnTo>
                <a:lnTo>
                  <a:pt x="47" y="11"/>
                </a:lnTo>
                <a:lnTo>
                  <a:pt x="49" y="11"/>
                </a:lnTo>
                <a:lnTo>
                  <a:pt x="49" y="13"/>
                </a:lnTo>
                <a:lnTo>
                  <a:pt x="41" y="14"/>
                </a:lnTo>
                <a:lnTo>
                  <a:pt x="41" y="11"/>
                </a:lnTo>
                <a:lnTo>
                  <a:pt x="33" y="10"/>
                </a:lnTo>
                <a:lnTo>
                  <a:pt x="23" y="11"/>
                </a:lnTo>
                <a:lnTo>
                  <a:pt x="6" y="18"/>
                </a:lnTo>
                <a:lnTo>
                  <a:pt x="0" y="23"/>
                </a:lnTo>
                <a:lnTo>
                  <a:pt x="0" y="26"/>
                </a:lnTo>
                <a:lnTo>
                  <a:pt x="2" y="30"/>
                </a:lnTo>
                <a:lnTo>
                  <a:pt x="2" y="45"/>
                </a:lnTo>
                <a:lnTo>
                  <a:pt x="0" y="46"/>
                </a:lnTo>
                <a:lnTo>
                  <a:pt x="0" y="49"/>
                </a:lnTo>
                <a:lnTo>
                  <a:pt x="2" y="52"/>
                </a:lnTo>
                <a:lnTo>
                  <a:pt x="3" y="65"/>
                </a:lnTo>
                <a:lnTo>
                  <a:pt x="2" y="65"/>
                </a:lnTo>
                <a:lnTo>
                  <a:pt x="2" y="68"/>
                </a:lnTo>
                <a:lnTo>
                  <a:pt x="2" y="69"/>
                </a:lnTo>
                <a:lnTo>
                  <a:pt x="3" y="69"/>
                </a:lnTo>
                <a:lnTo>
                  <a:pt x="3" y="85"/>
                </a:lnTo>
                <a:lnTo>
                  <a:pt x="2" y="85"/>
                </a:lnTo>
                <a:lnTo>
                  <a:pt x="2" y="87"/>
                </a:lnTo>
                <a:lnTo>
                  <a:pt x="2" y="91"/>
                </a:lnTo>
                <a:lnTo>
                  <a:pt x="3" y="91"/>
                </a:lnTo>
                <a:lnTo>
                  <a:pt x="3" y="112"/>
                </a:lnTo>
                <a:lnTo>
                  <a:pt x="3" y="161"/>
                </a:lnTo>
                <a:lnTo>
                  <a:pt x="1510" y="161"/>
                </a:lnTo>
                <a:lnTo>
                  <a:pt x="1510" y="112"/>
                </a:lnTo>
                <a:lnTo>
                  <a:pt x="1503" y="112"/>
                </a:lnTo>
                <a:close/>
                <a:moveTo>
                  <a:pt x="1274" y="109"/>
                </a:moveTo>
                <a:lnTo>
                  <a:pt x="1273" y="109"/>
                </a:lnTo>
                <a:lnTo>
                  <a:pt x="1273" y="105"/>
                </a:lnTo>
                <a:lnTo>
                  <a:pt x="1273" y="91"/>
                </a:lnTo>
                <a:lnTo>
                  <a:pt x="1274" y="89"/>
                </a:lnTo>
                <a:lnTo>
                  <a:pt x="1274" y="88"/>
                </a:lnTo>
                <a:lnTo>
                  <a:pt x="1276" y="87"/>
                </a:lnTo>
                <a:lnTo>
                  <a:pt x="1277" y="85"/>
                </a:lnTo>
                <a:lnTo>
                  <a:pt x="1280" y="84"/>
                </a:lnTo>
                <a:lnTo>
                  <a:pt x="1281" y="84"/>
                </a:lnTo>
                <a:lnTo>
                  <a:pt x="1282" y="84"/>
                </a:lnTo>
                <a:lnTo>
                  <a:pt x="1285" y="85"/>
                </a:lnTo>
                <a:lnTo>
                  <a:pt x="1286" y="87"/>
                </a:lnTo>
                <a:lnTo>
                  <a:pt x="1288" y="87"/>
                </a:lnTo>
                <a:lnTo>
                  <a:pt x="1289" y="89"/>
                </a:lnTo>
                <a:lnTo>
                  <a:pt x="1289" y="91"/>
                </a:lnTo>
                <a:lnTo>
                  <a:pt x="1289" y="105"/>
                </a:lnTo>
                <a:lnTo>
                  <a:pt x="1289" y="109"/>
                </a:lnTo>
                <a:lnTo>
                  <a:pt x="1289" y="112"/>
                </a:lnTo>
                <a:lnTo>
                  <a:pt x="1273" y="112"/>
                </a:lnTo>
                <a:lnTo>
                  <a:pt x="1274" y="112"/>
                </a:lnTo>
                <a:lnTo>
                  <a:pt x="1274" y="109"/>
                </a:lnTo>
                <a:close/>
                <a:moveTo>
                  <a:pt x="1133" y="101"/>
                </a:moveTo>
                <a:lnTo>
                  <a:pt x="1133" y="112"/>
                </a:lnTo>
                <a:lnTo>
                  <a:pt x="1127" y="112"/>
                </a:lnTo>
                <a:lnTo>
                  <a:pt x="1127" y="101"/>
                </a:lnTo>
                <a:lnTo>
                  <a:pt x="1133" y="101"/>
                </a:lnTo>
                <a:close/>
                <a:moveTo>
                  <a:pt x="1125" y="101"/>
                </a:moveTo>
                <a:lnTo>
                  <a:pt x="1125" y="112"/>
                </a:lnTo>
                <a:lnTo>
                  <a:pt x="1121" y="112"/>
                </a:lnTo>
                <a:lnTo>
                  <a:pt x="1121" y="101"/>
                </a:lnTo>
                <a:lnTo>
                  <a:pt x="1125" y="101"/>
                </a:lnTo>
                <a:close/>
                <a:moveTo>
                  <a:pt x="1117" y="101"/>
                </a:moveTo>
                <a:lnTo>
                  <a:pt x="1117" y="112"/>
                </a:lnTo>
                <a:lnTo>
                  <a:pt x="1115" y="112"/>
                </a:lnTo>
                <a:lnTo>
                  <a:pt x="1115" y="101"/>
                </a:lnTo>
                <a:lnTo>
                  <a:pt x="1117" y="101"/>
                </a:lnTo>
                <a:close/>
                <a:moveTo>
                  <a:pt x="717" y="97"/>
                </a:moveTo>
                <a:lnTo>
                  <a:pt x="715" y="97"/>
                </a:lnTo>
                <a:lnTo>
                  <a:pt x="715" y="96"/>
                </a:lnTo>
                <a:lnTo>
                  <a:pt x="717" y="95"/>
                </a:lnTo>
                <a:lnTo>
                  <a:pt x="718" y="95"/>
                </a:lnTo>
                <a:lnTo>
                  <a:pt x="719" y="95"/>
                </a:lnTo>
                <a:lnTo>
                  <a:pt x="721" y="95"/>
                </a:lnTo>
                <a:lnTo>
                  <a:pt x="722" y="96"/>
                </a:lnTo>
                <a:lnTo>
                  <a:pt x="723" y="97"/>
                </a:lnTo>
                <a:lnTo>
                  <a:pt x="723" y="99"/>
                </a:lnTo>
                <a:lnTo>
                  <a:pt x="722" y="99"/>
                </a:lnTo>
                <a:lnTo>
                  <a:pt x="723" y="99"/>
                </a:lnTo>
                <a:lnTo>
                  <a:pt x="723" y="112"/>
                </a:lnTo>
                <a:lnTo>
                  <a:pt x="715" y="112"/>
                </a:lnTo>
                <a:lnTo>
                  <a:pt x="715" y="99"/>
                </a:lnTo>
                <a:lnTo>
                  <a:pt x="717" y="97"/>
                </a:lnTo>
                <a:close/>
                <a:moveTo>
                  <a:pt x="691" y="93"/>
                </a:moveTo>
                <a:lnTo>
                  <a:pt x="691" y="93"/>
                </a:lnTo>
                <a:lnTo>
                  <a:pt x="692" y="92"/>
                </a:lnTo>
                <a:lnTo>
                  <a:pt x="691" y="91"/>
                </a:lnTo>
                <a:lnTo>
                  <a:pt x="692" y="88"/>
                </a:lnTo>
                <a:lnTo>
                  <a:pt x="694" y="87"/>
                </a:lnTo>
                <a:lnTo>
                  <a:pt x="695" y="85"/>
                </a:lnTo>
                <a:lnTo>
                  <a:pt x="698" y="85"/>
                </a:lnTo>
                <a:lnTo>
                  <a:pt x="699" y="84"/>
                </a:lnTo>
                <a:lnTo>
                  <a:pt x="702" y="85"/>
                </a:lnTo>
                <a:lnTo>
                  <a:pt x="703" y="85"/>
                </a:lnTo>
                <a:lnTo>
                  <a:pt x="705" y="87"/>
                </a:lnTo>
                <a:lnTo>
                  <a:pt x="706" y="88"/>
                </a:lnTo>
                <a:lnTo>
                  <a:pt x="707" y="91"/>
                </a:lnTo>
                <a:lnTo>
                  <a:pt x="706" y="92"/>
                </a:lnTo>
                <a:lnTo>
                  <a:pt x="706" y="93"/>
                </a:lnTo>
                <a:lnTo>
                  <a:pt x="707" y="93"/>
                </a:lnTo>
                <a:lnTo>
                  <a:pt x="707" y="104"/>
                </a:lnTo>
                <a:lnTo>
                  <a:pt x="707" y="112"/>
                </a:lnTo>
                <a:lnTo>
                  <a:pt x="691" y="112"/>
                </a:lnTo>
                <a:lnTo>
                  <a:pt x="691" y="104"/>
                </a:lnTo>
                <a:lnTo>
                  <a:pt x="691" y="93"/>
                </a:lnTo>
                <a:close/>
                <a:moveTo>
                  <a:pt x="675" y="99"/>
                </a:moveTo>
                <a:lnTo>
                  <a:pt x="676" y="99"/>
                </a:lnTo>
                <a:lnTo>
                  <a:pt x="675" y="99"/>
                </a:lnTo>
                <a:lnTo>
                  <a:pt x="675" y="97"/>
                </a:lnTo>
                <a:lnTo>
                  <a:pt x="676" y="96"/>
                </a:lnTo>
                <a:lnTo>
                  <a:pt x="678" y="95"/>
                </a:lnTo>
                <a:lnTo>
                  <a:pt x="679" y="95"/>
                </a:lnTo>
                <a:lnTo>
                  <a:pt x="680" y="95"/>
                </a:lnTo>
                <a:lnTo>
                  <a:pt x="682" y="95"/>
                </a:lnTo>
                <a:lnTo>
                  <a:pt x="682" y="96"/>
                </a:lnTo>
                <a:lnTo>
                  <a:pt x="682" y="97"/>
                </a:lnTo>
                <a:lnTo>
                  <a:pt x="682" y="112"/>
                </a:lnTo>
                <a:lnTo>
                  <a:pt x="675" y="112"/>
                </a:lnTo>
                <a:lnTo>
                  <a:pt x="675" y="99"/>
                </a:lnTo>
                <a:close/>
                <a:moveTo>
                  <a:pt x="249" y="68"/>
                </a:moveTo>
                <a:lnTo>
                  <a:pt x="249" y="65"/>
                </a:lnTo>
                <a:lnTo>
                  <a:pt x="251" y="65"/>
                </a:lnTo>
                <a:lnTo>
                  <a:pt x="252" y="65"/>
                </a:lnTo>
                <a:lnTo>
                  <a:pt x="253" y="69"/>
                </a:lnTo>
                <a:lnTo>
                  <a:pt x="252" y="96"/>
                </a:lnTo>
                <a:lnTo>
                  <a:pt x="252" y="97"/>
                </a:lnTo>
                <a:lnTo>
                  <a:pt x="249" y="97"/>
                </a:lnTo>
                <a:lnTo>
                  <a:pt x="249" y="68"/>
                </a:lnTo>
                <a:close/>
                <a:moveTo>
                  <a:pt x="244" y="65"/>
                </a:moveTo>
                <a:lnTo>
                  <a:pt x="244" y="65"/>
                </a:lnTo>
                <a:lnTo>
                  <a:pt x="245" y="65"/>
                </a:lnTo>
                <a:lnTo>
                  <a:pt x="245" y="68"/>
                </a:lnTo>
                <a:lnTo>
                  <a:pt x="245" y="97"/>
                </a:lnTo>
                <a:lnTo>
                  <a:pt x="244" y="97"/>
                </a:lnTo>
                <a:lnTo>
                  <a:pt x="244" y="96"/>
                </a:lnTo>
                <a:lnTo>
                  <a:pt x="244" y="69"/>
                </a:lnTo>
                <a:lnTo>
                  <a:pt x="244" y="65"/>
                </a:lnTo>
                <a:lnTo>
                  <a:pt x="243" y="65"/>
                </a:lnTo>
                <a:lnTo>
                  <a:pt x="244" y="65"/>
                </a:lnTo>
                <a:close/>
                <a:moveTo>
                  <a:pt x="198" y="99"/>
                </a:moveTo>
                <a:lnTo>
                  <a:pt x="198" y="99"/>
                </a:lnTo>
                <a:lnTo>
                  <a:pt x="198" y="112"/>
                </a:lnTo>
                <a:lnTo>
                  <a:pt x="198" y="99"/>
                </a:lnTo>
                <a:close/>
                <a:moveTo>
                  <a:pt x="194" y="99"/>
                </a:moveTo>
                <a:lnTo>
                  <a:pt x="194" y="99"/>
                </a:lnTo>
                <a:lnTo>
                  <a:pt x="194" y="112"/>
                </a:lnTo>
                <a:lnTo>
                  <a:pt x="194" y="99"/>
                </a:lnTo>
                <a:close/>
                <a:moveTo>
                  <a:pt x="193" y="95"/>
                </a:moveTo>
                <a:lnTo>
                  <a:pt x="194" y="95"/>
                </a:lnTo>
                <a:lnTo>
                  <a:pt x="191" y="95"/>
                </a:lnTo>
                <a:lnTo>
                  <a:pt x="193" y="95"/>
                </a:lnTo>
                <a:close/>
                <a:moveTo>
                  <a:pt x="189" y="100"/>
                </a:moveTo>
                <a:lnTo>
                  <a:pt x="189" y="99"/>
                </a:lnTo>
                <a:lnTo>
                  <a:pt x="190" y="99"/>
                </a:lnTo>
                <a:lnTo>
                  <a:pt x="190" y="100"/>
                </a:lnTo>
                <a:lnTo>
                  <a:pt x="190" y="112"/>
                </a:lnTo>
                <a:lnTo>
                  <a:pt x="189" y="112"/>
                </a:lnTo>
                <a:lnTo>
                  <a:pt x="189" y="100"/>
                </a:lnTo>
                <a:close/>
                <a:moveTo>
                  <a:pt x="182" y="100"/>
                </a:moveTo>
                <a:lnTo>
                  <a:pt x="182" y="100"/>
                </a:lnTo>
                <a:lnTo>
                  <a:pt x="182" y="99"/>
                </a:lnTo>
                <a:lnTo>
                  <a:pt x="183" y="99"/>
                </a:lnTo>
                <a:lnTo>
                  <a:pt x="183" y="100"/>
                </a:lnTo>
                <a:lnTo>
                  <a:pt x="183" y="101"/>
                </a:lnTo>
                <a:lnTo>
                  <a:pt x="183" y="112"/>
                </a:lnTo>
                <a:lnTo>
                  <a:pt x="182" y="112"/>
                </a:lnTo>
                <a:lnTo>
                  <a:pt x="182" y="101"/>
                </a:lnTo>
                <a:lnTo>
                  <a:pt x="182" y="100"/>
                </a:lnTo>
                <a:close/>
                <a:moveTo>
                  <a:pt x="174" y="101"/>
                </a:moveTo>
                <a:lnTo>
                  <a:pt x="174" y="100"/>
                </a:lnTo>
                <a:lnTo>
                  <a:pt x="175" y="100"/>
                </a:lnTo>
                <a:lnTo>
                  <a:pt x="175" y="101"/>
                </a:lnTo>
                <a:lnTo>
                  <a:pt x="175" y="112"/>
                </a:lnTo>
                <a:lnTo>
                  <a:pt x="173" y="112"/>
                </a:lnTo>
                <a:lnTo>
                  <a:pt x="173" y="103"/>
                </a:lnTo>
                <a:lnTo>
                  <a:pt x="174" y="101"/>
                </a:lnTo>
                <a:close/>
                <a:moveTo>
                  <a:pt x="140" y="103"/>
                </a:moveTo>
                <a:lnTo>
                  <a:pt x="142" y="101"/>
                </a:lnTo>
                <a:lnTo>
                  <a:pt x="142" y="100"/>
                </a:lnTo>
                <a:lnTo>
                  <a:pt x="143" y="100"/>
                </a:lnTo>
                <a:lnTo>
                  <a:pt x="143" y="99"/>
                </a:lnTo>
                <a:lnTo>
                  <a:pt x="144" y="99"/>
                </a:lnTo>
                <a:lnTo>
                  <a:pt x="146" y="99"/>
                </a:lnTo>
                <a:lnTo>
                  <a:pt x="146" y="97"/>
                </a:lnTo>
                <a:lnTo>
                  <a:pt x="147" y="97"/>
                </a:lnTo>
                <a:lnTo>
                  <a:pt x="147" y="112"/>
                </a:lnTo>
                <a:lnTo>
                  <a:pt x="140" y="112"/>
                </a:lnTo>
                <a:lnTo>
                  <a:pt x="140" y="103"/>
                </a:lnTo>
                <a:close/>
                <a:moveTo>
                  <a:pt x="120" y="48"/>
                </a:moveTo>
                <a:lnTo>
                  <a:pt x="120" y="46"/>
                </a:lnTo>
                <a:lnTo>
                  <a:pt x="121" y="45"/>
                </a:lnTo>
                <a:lnTo>
                  <a:pt x="123" y="43"/>
                </a:lnTo>
                <a:lnTo>
                  <a:pt x="124" y="43"/>
                </a:lnTo>
                <a:lnTo>
                  <a:pt x="125" y="43"/>
                </a:lnTo>
                <a:lnTo>
                  <a:pt x="127" y="43"/>
                </a:lnTo>
                <a:lnTo>
                  <a:pt x="128" y="43"/>
                </a:lnTo>
                <a:lnTo>
                  <a:pt x="129" y="45"/>
                </a:lnTo>
                <a:lnTo>
                  <a:pt x="131" y="46"/>
                </a:lnTo>
                <a:lnTo>
                  <a:pt x="131" y="48"/>
                </a:lnTo>
                <a:lnTo>
                  <a:pt x="132" y="49"/>
                </a:lnTo>
                <a:lnTo>
                  <a:pt x="132" y="58"/>
                </a:lnTo>
                <a:lnTo>
                  <a:pt x="121" y="58"/>
                </a:lnTo>
                <a:lnTo>
                  <a:pt x="120" y="58"/>
                </a:lnTo>
                <a:lnTo>
                  <a:pt x="120" y="48"/>
                </a:lnTo>
                <a:close/>
                <a:moveTo>
                  <a:pt x="120" y="74"/>
                </a:moveTo>
                <a:lnTo>
                  <a:pt x="120" y="73"/>
                </a:lnTo>
                <a:lnTo>
                  <a:pt x="121" y="72"/>
                </a:lnTo>
                <a:lnTo>
                  <a:pt x="123" y="70"/>
                </a:lnTo>
                <a:lnTo>
                  <a:pt x="124" y="70"/>
                </a:lnTo>
                <a:lnTo>
                  <a:pt x="125" y="69"/>
                </a:lnTo>
                <a:lnTo>
                  <a:pt x="127" y="69"/>
                </a:lnTo>
                <a:lnTo>
                  <a:pt x="128" y="70"/>
                </a:lnTo>
                <a:lnTo>
                  <a:pt x="129" y="70"/>
                </a:lnTo>
                <a:lnTo>
                  <a:pt x="131" y="70"/>
                </a:lnTo>
                <a:lnTo>
                  <a:pt x="132" y="72"/>
                </a:lnTo>
                <a:lnTo>
                  <a:pt x="134" y="73"/>
                </a:lnTo>
                <a:lnTo>
                  <a:pt x="135" y="74"/>
                </a:lnTo>
                <a:lnTo>
                  <a:pt x="135" y="85"/>
                </a:lnTo>
                <a:lnTo>
                  <a:pt x="120" y="87"/>
                </a:lnTo>
                <a:lnTo>
                  <a:pt x="120" y="74"/>
                </a:lnTo>
                <a:close/>
                <a:moveTo>
                  <a:pt x="120" y="101"/>
                </a:moveTo>
                <a:lnTo>
                  <a:pt x="121" y="100"/>
                </a:lnTo>
                <a:lnTo>
                  <a:pt x="123" y="99"/>
                </a:lnTo>
                <a:lnTo>
                  <a:pt x="124" y="97"/>
                </a:lnTo>
                <a:lnTo>
                  <a:pt x="125" y="97"/>
                </a:lnTo>
                <a:lnTo>
                  <a:pt x="127" y="97"/>
                </a:lnTo>
                <a:lnTo>
                  <a:pt x="128" y="97"/>
                </a:lnTo>
                <a:lnTo>
                  <a:pt x="129" y="97"/>
                </a:lnTo>
                <a:lnTo>
                  <a:pt x="131" y="99"/>
                </a:lnTo>
                <a:lnTo>
                  <a:pt x="131" y="100"/>
                </a:lnTo>
                <a:lnTo>
                  <a:pt x="132" y="101"/>
                </a:lnTo>
                <a:lnTo>
                  <a:pt x="134" y="103"/>
                </a:lnTo>
                <a:lnTo>
                  <a:pt x="134" y="112"/>
                </a:lnTo>
                <a:lnTo>
                  <a:pt x="119" y="112"/>
                </a:lnTo>
                <a:lnTo>
                  <a:pt x="119" y="103"/>
                </a:lnTo>
                <a:lnTo>
                  <a:pt x="120" y="101"/>
                </a:lnTo>
                <a:close/>
                <a:moveTo>
                  <a:pt x="116" y="103"/>
                </a:moveTo>
                <a:lnTo>
                  <a:pt x="116" y="112"/>
                </a:lnTo>
                <a:lnTo>
                  <a:pt x="103" y="112"/>
                </a:lnTo>
                <a:lnTo>
                  <a:pt x="103" y="101"/>
                </a:lnTo>
                <a:lnTo>
                  <a:pt x="104" y="100"/>
                </a:lnTo>
                <a:lnTo>
                  <a:pt x="104" y="99"/>
                </a:lnTo>
                <a:lnTo>
                  <a:pt x="105" y="97"/>
                </a:lnTo>
                <a:lnTo>
                  <a:pt x="107" y="97"/>
                </a:lnTo>
                <a:lnTo>
                  <a:pt x="108" y="96"/>
                </a:lnTo>
                <a:lnTo>
                  <a:pt x="111" y="96"/>
                </a:lnTo>
                <a:lnTo>
                  <a:pt x="112" y="97"/>
                </a:lnTo>
                <a:lnTo>
                  <a:pt x="113" y="99"/>
                </a:lnTo>
                <a:lnTo>
                  <a:pt x="115" y="99"/>
                </a:lnTo>
                <a:lnTo>
                  <a:pt x="116" y="100"/>
                </a:lnTo>
                <a:lnTo>
                  <a:pt x="116" y="103"/>
                </a:lnTo>
                <a:close/>
                <a:moveTo>
                  <a:pt x="86" y="101"/>
                </a:moveTo>
                <a:lnTo>
                  <a:pt x="86" y="100"/>
                </a:lnTo>
                <a:lnTo>
                  <a:pt x="88" y="99"/>
                </a:lnTo>
                <a:lnTo>
                  <a:pt x="89" y="97"/>
                </a:lnTo>
                <a:lnTo>
                  <a:pt x="90" y="97"/>
                </a:lnTo>
                <a:lnTo>
                  <a:pt x="90" y="96"/>
                </a:lnTo>
                <a:lnTo>
                  <a:pt x="92" y="97"/>
                </a:lnTo>
                <a:lnTo>
                  <a:pt x="94" y="97"/>
                </a:lnTo>
                <a:lnTo>
                  <a:pt x="94" y="99"/>
                </a:lnTo>
                <a:lnTo>
                  <a:pt x="96" y="99"/>
                </a:lnTo>
                <a:lnTo>
                  <a:pt x="97" y="100"/>
                </a:lnTo>
                <a:lnTo>
                  <a:pt x="97" y="101"/>
                </a:lnTo>
                <a:lnTo>
                  <a:pt x="97" y="112"/>
                </a:lnTo>
                <a:lnTo>
                  <a:pt x="86" y="112"/>
                </a:lnTo>
                <a:lnTo>
                  <a:pt x="86" y="101"/>
                </a:lnTo>
                <a:close/>
                <a:moveTo>
                  <a:pt x="105" y="46"/>
                </a:moveTo>
                <a:lnTo>
                  <a:pt x="107" y="45"/>
                </a:lnTo>
                <a:lnTo>
                  <a:pt x="107" y="43"/>
                </a:lnTo>
                <a:lnTo>
                  <a:pt x="108" y="43"/>
                </a:lnTo>
                <a:lnTo>
                  <a:pt x="109" y="43"/>
                </a:lnTo>
                <a:lnTo>
                  <a:pt x="112" y="42"/>
                </a:lnTo>
                <a:lnTo>
                  <a:pt x="113" y="43"/>
                </a:lnTo>
                <a:lnTo>
                  <a:pt x="115" y="45"/>
                </a:lnTo>
                <a:lnTo>
                  <a:pt x="116" y="46"/>
                </a:lnTo>
                <a:lnTo>
                  <a:pt x="116" y="52"/>
                </a:lnTo>
                <a:lnTo>
                  <a:pt x="116" y="57"/>
                </a:lnTo>
                <a:lnTo>
                  <a:pt x="112" y="57"/>
                </a:lnTo>
                <a:lnTo>
                  <a:pt x="104" y="57"/>
                </a:lnTo>
                <a:lnTo>
                  <a:pt x="104" y="48"/>
                </a:lnTo>
                <a:lnTo>
                  <a:pt x="105" y="46"/>
                </a:lnTo>
                <a:close/>
                <a:moveTo>
                  <a:pt x="103" y="73"/>
                </a:moveTo>
                <a:lnTo>
                  <a:pt x="104" y="72"/>
                </a:lnTo>
                <a:lnTo>
                  <a:pt x="105" y="70"/>
                </a:lnTo>
                <a:lnTo>
                  <a:pt x="107" y="69"/>
                </a:lnTo>
                <a:lnTo>
                  <a:pt x="108" y="69"/>
                </a:lnTo>
                <a:lnTo>
                  <a:pt x="109" y="68"/>
                </a:lnTo>
                <a:lnTo>
                  <a:pt x="111" y="69"/>
                </a:lnTo>
                <a:lnTo>
                  <a:pt x="112" y="70"/>
                </a:lnTo>
                <a:lnTo>
                  <a:pt x="113" y="70"/>
                </a:lnTo>
                <a:lnTo>
                  <a:pt x="115" y="72"/>
                </a:lnTo>
                <a:lnTo>
                  <a:pt x="116" y="74"/>
                </a:lnTo>
                <a:lnTo>
                  <a:pt x="116" y="84"/>
                </a:lnTo>
                <a:lnTo>
                  <a:pt x="103" y="84"/>
                </a:lnTo>
                <a:lnTo>
                  <a:pt x="103" y="74"/>
                </a:lnTo>
                <a:lnTo>
                  <a:pt x="103" y="73"/>
                </a:lnTo>
                <a:close/>
                <a:moveTo>
                  <a:pt x="92" y="33"/>
                </a:moveTo>
                <a:lnTo>
                  <a:pt x="92" y="33"/>
                </a:lnTo>
                <a:lnTo>
                  <a:pt x="92" y="34"/>
                </a:lnTo>
                <a:lnTo>
                  <a:pt x="92" y="33"/>
                </a:lnTo>
                <a:close/>
                <a:moveTo>
                  <a:pt x="88" y="48"/>
                </a:moveTo>
                <a:lnTo>
                  <a:pt x="89" y="46"/>
                </a:lnTo>
                <a:lnTo>
                  <a:pt x="90" y="45"/>
                </a:lnTo>
                <a:lnTo>
                  <a:pt x="92" y="45"/>
                </a:lnTo>
                <a:lnTo>
                  <a:pt x="93" y="43"/>
                </a:lnTo>
                <a:lnTo>
                  <a:pt x="94" y="43"/>
                </a:lnTo>
                <a:lnTo>
                  <a:pt x="96" y="43"/>
                </a:lnTo>
                <a:lnTo>
                  <a:pt x="96" y="45"/>
                </a:lnTo>
                <a:lnTo>
                  <a:pt x="97" y="46"/>
                </a:lnTo>
                <a:lnTo>
                  <a:pt x="99" y="48"/>
                </a:lnTo>
                <a:lnTo>
                  <a:pt x="99" y="57"/>
                </a:lnTo>
                <a:lnTo>
                  <a:pt x="89" y="57"/>
                </a:lnTo>
                <a:lnTo>
                  <a:pt x="88" y="57"/>
                </a:lnTo>
                <a:lnTo>
                  <a:pt x="88" y="49"/>
                </a:lnTo>
                <a:lnTo>
                  <a:pt x="88" y="48"/>
                </a:lnTo>
                <a:close/>
                <a:moveTo>
                  <a:pt x="86" y="73"/>
                </a:moveTo>
                <a:lnTo>
                  <a:pt x="88" y="72"/>
                </a:lnTo>
                <a:lnTo>
                  <a:pt x="88" y="70"/>
                </a:lnTo>
                <a:lnTo>
                  <a:pt x="89" y="70"/>
                </a:lnTo>
                <a:lnTo>
                  <a:pt x="90" y="69"/>
                </a:lnTo>
                <a:lnTo>
                  <a:pt x="92" y="69"/>
                </a:lnTo>
                <a:lnTo>
                  <a:pt x="93" y="69"/>
                </a:lnTo>
                <a:lnTo>
                  <a:pt x="94" y="70"/>
                </a:lnTo>
                <a:lnTo>
                  <a:pt x="96" y="72"/>
                </a:lnTo>
                <a:lnTo>
                  <a:pt x="97" y="73"/>
                </a:lnTo>
                <a:lnTo>
                  <a:pt x="99" y="74"/>
                </a:lnTo>
                <a:lnTo>
                  <a:pt x="99" y="85"/>
                </a:lnTo>
                <a:lnTo>
                  <a:pt x="85" y="85"/>
                </a:lnTo>
                <a:lnTo>
                  <a:pt x="85" y="74"/>
                </a:lnTo>
                <a:lnTo>
                  <a:pt x="86" y="73"/>
                </a:lnTo>
                <a:close/>
                <a:moveTo>
                  <a:pt x="73" y="21"/>
                </a:moveTo>
                <a:lnTo>
                  <a:pt x="73" y="26"/>
                </a:lnTo>
                <a:lnTo>
                  <a:pt x="70" y="26"/>
                </a:lnTo>
                <a:lnTo>
                  <a:pt x="70" y="21"/>
                </a:lnTo>
                <a:lnTo>
                  <a:pt x="73" y="21"/>
                </a:lnTo>
                <a:close/>
                <a:moveTo>
                  <a:pt x="68" y="49"/>
                </a:moveTo>
                <a:lnTo>
                  <a:pt x="68" y="49"/>
                </a:lnTo>
                <a:lnTo>
                  <a:pt x="68" y="48"/>
                </a:lnTo>
                <a:lnTo>
                  <a:pt x="69" y="46"/>
                </a:lnTo>
                <a:lnTo>
                  <a:pt x="70" y="46"/>
                </a:lnTo>
                <a:lnTo>
                  <a:pt x="72" y="45"/>
                </a:lnTo>
                <a:lnTo>
                  <a:pt x="73" y="45"/>
                </a:lnTo>
                <a:lnTo>
                  <a:pt x="74" y="45"/>
                </a:lnTo>
                <a:lnTo>
                  <a:pt x="76" y="46"/>
                </a:lnTo>
                <a:lnTo>
                  <a:pt x="77" y="48"/>
                </a:lnTo>
                <a:lnTo>
                  <a:pt x="77" y="56"/>
                </a:lnTo>
                <a:lnTo>
                  <a:pt x="77" y="57"/>
                </a:lnTo>
                <a:lnTo>
                  <a:pt x="77" y="58"/>
                </a:lnTo>
                <a:lnTo>
                  <a:pt x="68" y="58"/>
                </a:lnTo>
                <a:lnTo>
                  <a:pt x="68" y="52"/>
                </a:lnTo>
                <a:lnTo>
                  <a:pt x="68" y="49"/>
                </a:lnTo>
                <a:close/>
                <a:moveTo>
                  <a:pt x="66" y="49"/>
                </a:moveTo>
                <a:lnTo>
                  <a:pt x="66" y="49"/>
                </a:lnTo>
                <a:lnTo>
                  <a:pt x="66" y="58"/>
                </a:lnTo>
                <a:lnTo>
                  <a:pt x="66" y="49"/>
                </a:lnTo>
                <a:close/>
                <a:moveTo>
                  <a:pt x="65" y="73"/>
                </a:moveTo>
                <a:lnTo>
                  <a:pt x="66" y="72"/>
                </a:lnTo>
                <a:lnTo>
                  <a:pt x="68" y="70"/>
                </a:lnTo>
                <a:lnTo>
                  <a:pt x="69" y="70"/>
                </a:lnTo>
                <a:lnTo>
                  <a:pt x="70" y="69"/>
                </a:lnTo>
                <a:lnTo>
                  <a:pt x="72" y="69"/>
                </a:lnTo>
                <a:lnTo>
                  <a:pt x="73" y="70"/>
                </a:lnTo>
                <a:lnTo>
                  <a:pt x="74" y="70"/>
                </a:lnTo>
                <a:lnTo>
                  <a:pt x="76" y="72"/>
                </a:lnTo>
                <a:lnTo>
                  <a:pt x="76" y="73"/>
                </a:lnTo>
                <a:lnTo>
                  <a:pt x="77" y="74"/>
                </a:lnTo>
                <a:lnTo>
                  <a:pt x="77" y="85"/>
                </a:lnTo>
                <a:lnTo>
                  <a:pt x="65" y="85"/>
                </a:lnTo>
                <a:lnTo>
                  <a:pt x="65" y="74"/>
                </a:lnTo>
                <a:lnTo>
                  <a:pt x="65" y="73"/>
                </a:lnTo>
                <a:close/>
                <a:moveTo>
                  <a:pt x="65" y="100"/>
                </a:moveTo>
                <a:lnTo>
                  <a:pt x="66" y="99"/>
                </a:lnTo>
                <a:lnTo>
                  <a:pt x="66" y="97"/>
                </a:lnTo>
                <a:lnTo>
                  <a:pt x="68" y="97"/>
                </a:lnTo>
                <a:lnTo>
                  <a:pt x="69" y="96"/>
                </a:lnTo>
                <a:lnTo>
                  <a:pt x="70" y="96"/>
                </a:lnTo>
                <a:lnTo>
                  <a:pt x="72" y="97"/>
                </a:lnTo>
                <a:lnTo>
                  <a:pt x="73" y="97"/>
                </a:lnTo>
                <a:lnTo>
                  <a:pt x="74" y="99"/>
                </a:lnTo>
                <a:lnTo>
                  <a:pt x="76" y="100"/>
                </a:lnTo>
                <a:lnTo>
                  <a:pt x="76" y="101"/>
                </a:lnTo>
                <a:lnTo>
                  <a:pt x="76" y="112"/>
                </a:lnTo>
                <a:lnTo>
                  <a:pt x="63" y="112"/>
                </a:lnTo>
                <a:lnTo>
                  <a:pt x="63" y="101"/>
                </a:lnTo>
                <a:lnTo>
                  <a:pt x="65" y="100"/>
                </a:lnTo>
                <a:close/>
                <a:moveTo>
                  <a:pt x="58" y="49"/>
                </a:moveTo>
                <a:lnTo>
                  <a:pt x="58" y="48"/>
                </a:lnTo>
                <a:lnTo>
                  <a:pt x="58" y="46"/>
                </a:lnTo>
                <a:lnTo>
                  <a:pt x="59" y="48"/>
                </a:lnTo>
                <a:lnTo>
                  <a:pt x="59" y="49"/>
                </a:lnTo>
                <a:lnTo>
                  <a:pt x="59" y="58"/>
                </a:lnTo>
                <a:lnTo>
                  <a:pt x="58" y="58"/>
                </a:lnTo>
                <a:lnTo>
                  <a:pt x="58" y="50"/>
                </a:lnTo>
                <a:lnTo>
                  <a:pt x="58" y="49"/>
                </a:lnTo>
                <a:close/>
                <a:moveTo>
                  <a:pt x="54" y="74"/>
                </a:moveTo>
                <a:lnTo>
                  <a:pt x="54" y="73"/>
                </a:lnTo>
                <a:lnTo>
                  <a:pt x="55" y="72"/>
                </a:lnTo>
                <a:lnTo>
                  <a:pt x="57" y="70"/>
                </a:lnTo>
                <a:lnTo>
                  <a:pt x="58" y="72"/>
                </a:lnTo>
                <a:lnTo>
                  <a:pt x="58" y="73"/>
                </a:lnTo>
                <a:lnTo>
                  <a:pt x="59" y="76"/>
                </a:lnTo>
                <a:lnTo>
                  <a:pt x="59" y="85"/>
                </a:lnTo>
                <a:lnTo>
                  <a:pt x="54" y="85"/>
                </a:lnTo>
                <a:lnTo>
                  <a:pt x="54" y="76"/>
                </a:lnTo>
                <a:lnTo>
                  <a:pt x="54" y="74"/>
                </a:lnTo>
                <a:close/>
                <a:moveTo>
                  <a:pt x="54" y="100"/>
                </a:moveTo>
                <a:lnTo>
                  <a:pt x="54" y="100"/>
                </a:lnTo>
                <a:lnTo>
                  <a:pt x="55" y="99"/>
                </a:lnTo>
                <a:lnTo>
                  <a:pt x="55" y="97"/>
                </a:lnTo>
                <a:lnTo>
                  <a:pt x="57" y="99"/>
                </a:lnTo>
                <a:lnTo>
                  <a:pt x="58" y="100"/>
                </a:lnTo>
                <a:lnTo>
                  <a:pt x="58" y="101"/>
                </a:lnTo>
                <a:lnTo>
                  <a:pt x="59" y="103"/>
                </a:lnTo>
                <a:lnTo>
                  <a:pt x="59" y="112"/>
                </a:lnTo>
                <a:lnTo>
                  <a:pt x="54" y="112"/>
                </a:lnTo>
                <a:lnTo>
                  <a:pt x="54" y="101"/>
                </a:lnTo>
                <a:lnTo>
                  <a:pt x="54" y="100"/>
                </a:lnTo>
                <a:close/>
                <a:moveTo>
                  <a:pt x="41" y="101"/>
                </a:moveTo>
                <a:lnTo>
                  <a:pt x="41" y="100"/>
                </a:lnTo>
                <a:lnTo>
                  <a:pt x="42" y="99"/>
                </a:lnTo>
                <a:lnTo>
                  <a:pt x="42" y="97"/>
                </a:lnTo>
                <a:lnTo>
                  <a:pt x="43" y="97"/>
                </a:lnTo>
                <a:lnTo>
                  <a:pt x="45" y="99"/>
                </a:lnTo>
                <a:lnTo>
                  <a:pt x="45" y="100"/>
                </a:lnTo>
                <a:lnTo>
                  <a:pt x="46" y="101"/>
                </a:lnTo>
                <a:lnTo>
                  <a:pt x="46" y="103"/>
                </a:lnTo>
                <a:lnTo>
                  <a:pt x="46" y="112"/>
                </a:lnTo>
                <a:lnTo>
                  <a:pt x="41" y="112"/>
                </a:lnTo>
                <a:lnTo>
                  <a:pt x="41" y="101"/>
                </a:lnTo>
                <a:close/>
                <a:moveTo>
                  <a:pt x="45" y="50"/>
                </a:moveTo>
                <a:lnTo>
                  <a:pt x="46" y="50"/>
                </a:lnTo>
                <a:lnTo>
                  <a:pt x="46" y="49"/>
                </a:lnTo>
                <a:lnTo>
                  <a:pt x="46" y="50"/>
                </a:lnTo>
                <a:lnTo>
                  <a:pt x="46" y="60"/>
                </a:lnTo>
                <a:lnTo>
                  <a:pt x="45" y="60"/>
                </a:lnTo>
                <a:lnTo>
                  <a:pt x="45" y="50"/>
                </a:lnTo>
                <a:close/>
                <a:moveTo>
                  <a:pt x="43" y="72"/>
                </a:moveTo>
                <a:lnTo>
                  <a:pt x="43" y="72"/>
                </a:lnTo>
                <a:lnTo>
                  <a:pt x="45" y="72"/>
                </a:lnTo>
                <a:lnTo>
                  <a:pt x="45" y="73"/>
                </a:lnTo>
                <a:lnTo>
                  <a:pt x="45" y="74"/>
                </a:lnTo>
                <a:lnTo>
                  <a:pt x="46" y="76"/>
                </a:lnTo>
                <a:lnTo>
                  <a:pt x="46" y="85"/>
                </a:lnTo>
                <a:lnTo>
                  <a:pt x="41" y="85"/>
                </a:lnTo>
                <a:lnTo>
                  <a:pt x="41" y="76"/>
                </a:lnTo>
                <a:lnTo>
                  <a:pt x="41" y="74"/>
                </a:lnTo>
                <a:lnTo>
                  <a:pt x="42" y="73"/>
                </a:lnTo>
                <a:lnTo>
                  <a:pt x="42" y="72"/>
                </a:lnTo>
                <a:lnTo>
                  <a:pt x="43" y="72"/>
                </a:lnTo>
                <a:close/>
                <a:moveTo>
                  <a:pt x="42" y="37"/>
                </a:moveTo>
                <a:lnTo>
                  <a:pt x="42" y="38"/>
                </a:lnTo>
                <a:lnTo>
                  <a:pt x="41" y="38"/>
                </a:lnTo>
                <a:lnTo>
                  <a:pt x="41" y="35"/>
                </a:lnTo>
                <a:lnTo>
                  <a:pt x="42" y="37"/>
                </a:lnTo>
                <a:close/>
                <a:moveTo>
                  <a:pt x="34" y="52"/>
                </a:moveTo>
                <a:lnTo>
                  <a:pt x="34" y="50"/>
                </a:lnTo>
                <a:lnTo>
                  <a:pt x="34" y="52"/>
                </a:lnTo>
                <a:lnTo>
                  <a:pt x="34" y="61"/>
                </a:lnTo>
                <a:lnTo>
                  <a:pt x="33" y="61"/>
                </a:lnTo>
                <a:lnTo>
                  <a:pt x="33" y="52"/>
                </a:lnTo>
                <a:lnTo>
                  <a:pt x="34" y="52"/>
                </a:lnTo>
                <a:close/>
                <a:moveTo>
                  <a:pt x="30" y="74"/>
                </a:moveTo>
                <a:lnTo>
                  <a:pt x="30" y="73"/>
                </a:lnTo>
                <a:lnTo>
                  <a:pt x="31" y="72"/>
                </a:lnTo>
                <a:lnTo>
                  <a:pt x="33" y="73"/>
                </a:lnTo>
                <a:lnTo>
                  <a:pt x="33" y="74"/>
                </a:lnTo>
                <a:lnTo>
                  <a:pt x="34" y="76"/>
                </a:lnTo>
                <a:lnTo>
                  <a:pt x="34" y="85"/>
                </a:lnTo>
                <a:lnTo>
                  <a:pt x="30" y="85"/>
                </a:lnTo>
                <a:lnTo>
                  <a:pt x="28" y="76"/>
                </a:lnTo>
                <a:lnTo>
                  <a:pt x="30" y="74"/>
                </a:lnTo>
                <a:close/>
                <a:moveTo>
                  <a:pt x="30" y="99"/>
                </a:moveTo>
                <a:lnTo>
                  <a:pt x="30" y="97"/>
                </a:lnTo>
                <a:lnTo>
                  <a:pt x="31" y="97"/>
                </a:lnTo>
                <a:lnTo>
                  <a:pt x="31" y="99"/>
                </a:lnTo>
                <a:lnTo>
                  <a:pt x="33" y="99"/>
                </a:lnTo>
                <a:lnTo>
                  <a:pt x="33" y="100"/>
                </a:lnTo>
                <a:lnTo>
                  <a:pt x="33" y="101"/>
                </a:lnTo>
                <a:lnTo>
                  <a:pt x="33" y="112"/>
                </a:lnTo>
                <a:lnTo>
                  <a:pt x="27" y="112"/>
                </a:lnTo>
                <a:lnTo>
                  <a:pt x="30" y="112"/>
                </a:lnTo>
                <a:lnTo>
                  <a:pt x="28" y="99"/>
                </a:lnTo>
                <a:lnTo>
                  <a:pt x="30" y="99"/>
                </a:lnTo>
                <a:close/>
                <a:moveTo>
                  <a:pt x="23" y="99"/>
                </a:moveTo>
                <a:lnTo>
                  <a:pt x="23" y="100"/>
                </a:lnTo>
                <a:lnTo>
                  <a:pt x="23" y="112"/>
                </a:lnTo>
                <a:lnTo>
                  <a:pt x="24" y="112"/>
                </a:lnTo>
                <a:lnTo>
                  <a:pt x="20" y="112"/>
                </a:lnTo>
                <a:lnTo>
                  <a:pt x="20" y="100"/>
                </a:lnTo>
                <a:lnTo>
                  <a:pt x="22" y="99"/>
                </a:lnTo>
                <a:lnTo>
                  <a:pt x="22" y="97"/>
                </a:lnTo>
                <a:lnTo>
                  <a:pt x="22" y="96"/>
                </a:lnTo>
                <a:lnTo>
                  <a:pt x="23" y="97"/>
                </a:lnTo>
                <a:lnTo>
                  <a:pt x="23" y="99"/>
                </a:lnTo>
                <a:close/>
                <a:moveTo>
                  <a:pt x="20" y="74"/>
                </a:moveTo>
                <a:lnTo>
                  <a:pt x="22" y="73"/>
                </a:lnTo>
                <a:lnTo>
                  <a:pt x="22" y="74"/>
                </a:lnTo>
                <a:lnTo>
                  <a:pt x="23" y="76"/>
                </a:lnTo>
                <a:lnTo>
                  <a:pt x="23" y="85"/>
                </a:lnTo>
                <a:lnTo>
                  <a:pt x="20" y="85"/>
                </a:lnTo>
                <a:lnTo>
                  <a:pt x="20" y="76"/>
                </a:lnTo>
                <a:lnTo>
                  <a:pt x="20" y="74"/>
                </a:lnTo>
                <a:close/>
                <a:moveTo>
                  <a:pt x="14" y="74"/>
                </a:moveTo>
                <a:lnTo>
                  <a:pt x="14" y="73"/>
                </a:lnTo>
                <a:lnTo>
                  <a:pt x="14" y="74"/>
                </a:lnTo>
                <a:lnTo>
                  <a:pt x="14" y="76"/>
                </a:lnTo>
                <a:lnTo>
                  <a:pt x="14" y="85"/>
                </a:lnTo>
                <a:lnTo>
                  <a:pt x="12" y="76"/>
                </a:lnTo>
                <a:lnTo>
                  <a:pt x="14" y="74"/>
                </a:lnTo>
                <a:close/>
                <a:moveTo>
                  <a:pt x="12" y="99"/>
                </a:moveTo>
                <a:lnTo>
                  <a:pt x="14" y="97"/>
                </a:lnTo>
                <a:lnTo>
                  <a:pt x="14" y="96"/>
                </a:lnTo>
                <a:lnTo>
                  <a:pt x="14" y="97"/>
                </a:lnTo>
                <a:lnTo>
                  <a:pt x="14" y="99"/>
                </a:lnTo>
                <a:lnTo>
                  <a:pt x="14" y="112"/>
                </a:lnTo>
                <a:lnTo>
                  <a:pt x="12" y="99"/>
                </a:lnTo>
                <a:close/>
              </a:path>
            </a:pathLst>
          </a:custGeom>
          <a:noFill/>
          <a:ln w="9525" cmpd="sng">
            <a:solidFill>
              <a:srgbClr val="0066B3"/>
            </a:solidFill>
            <a:round/>
          </a:ln>
        </p:spPr>
        <p:txBody>
          <a:bodyPr lIns="68576" tIns="34289" rIns="68576" bIns="34289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Arial" panose="020B0604020202020204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18995" y="250825"/>
            <a:ext cx="8107045" cy="1635125"/>
            <a:chOff x="3777" y="1110"/>
            <a:chExt cx="12767" cy="257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90" y="1417"/>
              <a:ext cx="8654" cy="2268"/>
            </a:xfrm>
            <a:prstGeom prst="rect">
              <a:avLst/>
            </a:prstGeom>
          </p:spPr>
        </p:pic>
        <p:pic>
          <p:nvPicPr>
            <p:cNvPr id="44" name="Picture 43" descr="p4_logotype_web.png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777" y="1110"/>
              <a:ext cx="2938" cy="25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0" y="3175"/>
            <a:ext cx="70967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South Channel Compare and Contrast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9020" y="895350"/>
            <a:ext cx="1433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Times New Roman" panose="02020603050405020304" charset="0"/>
                <a:sym typeface="+mn-ea"/>
              </a:rPr>
              <a:t>OpenFlow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10045" y="3891915"/>
            <a:ext cx="433895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sym typeface="+mn-ea"/>
              </a:rPr>
              <a:t>It </a:t>
            </a:r>
            <a:r>
              <a:rPr lang="zh-CN" altLang="en-US">
                <a:latin typeface="Times New Roman" panose="02020603050405020304" charset="0"/>
                <a:sym typeface="+mn-ea"/>
              </a:rPr>
              <a:t>is a protocol-independent API, </a:t>
            </a:r>
            <a:r>
              <a:rPr lang="en-US" altLang="zh-CN">
                <a:latin typeface="Times New Roman" panose="02020603050405020304" charset="0"/>
                <a:sym typeface="+mn-ea"/>
              </a:rPr>
              <a:t>it doesn't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     be</a:t>
            </a:r>
            <a:r>
              <a:rPr lang="en-US" altLang="zh-CN">
                <a:latin typeface="Times New Roman" panose="02020603050405020304" charset="0"/>
              </a:rPr>
              <a:t> tied to any specific network protocols 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15760" y="5288915"/>
            <a:ext cx="2195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sym typeface="+mn-ea"/>
              </a:rPr>
              <a:t>Set pipeline config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90650" y="4666615"/>
            <a:ext cx="2119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Device discovery 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49020" y="4364990"/>
            <a:ext cx="468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00810" y="1295400"/>
            <a:ext cx="225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OpenFlow protocol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2605" y="1694815"/>
            <a:ext cx="1800000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OpenFlow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2605" y="2088515"/>
            <a:ext cx="1800000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TCP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30950" y="8953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Times New Roman" panose="02020603050405020304" charset="0"/>
              </a:rPr>
              <a:t>P4 Runtime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11950" y="1295400"/>
            <a:ext cx="1854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gRPC/protoBuf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55180" y="1682115"/>
            <a:ext cx="180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HTTP2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55180" y="2075815"/>
            <a:ext cx="1800000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TCP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pic>
        <p:nvPicPr>
          <p:cNvPr id="32" name="图片 3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225" y="5288915"/>
            <a:ext cx="378947" cy="360000"/>
          </a:xfrm>
          <a:prstGeom prst="rect">
            <a:avLst/>
          </a:prstGeom>
        </p:spPr>
      </p:pic>
      <p:pic>
        <p:nvPicPr>
          <p:cNvPr id="40" name="图片 39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9780" y="4679950"/>
            <a:ext cx="378948" cy="3600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390650" y="3904615"/>
            <a:ext cx="36055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sym typeface="+mn-ea"/>
              </a:rPr>
              <a:t>I</a:t>
            </a:r>
            <a:r>
              <a:rPr lang="zh-CN" altLang="en-US">
                <a:latin typeface="Times New Roman" panose="02020603050405020304" charset="0"/>
                <a:sym typeface="+mn-ea"/>
              </a:rPr>
              <a:t>t </a:t>
            </a:r>
            <a:r>
              <a:rPr lang="en-US" altLang="zh-CN">
                <a:latin typeface="Times New Roman" panose="02020603050405020304" charset="0"/>
                <a:sym typeface="+mn-ea"/>
              </a:rPr>
              <a:t>only </a:t>
            </a:r>
            <a:r>
              <a:rPr lang="zh-CN" altLang="en-US">
                <a:latin typeface="Times New Roman" panose="02020603050405020304" charset="0"/>
                <a:sym typeface="+mn-ea"/>
              </a:rPr>
              <a:t>gives us a way to populate </a:t>
            </a:r>
            <a:endParaRPr lang="zh-CN" altLang="en-US">
              <a:latin typeface="Times New Roman" panose="02020603050405020304" charset="0"/>
              <a:sym typeface="+mn-ea"/>
            </a:endParaRPr>
          </a:p>
          <a:p>
            <a:pPr indent="0">
              <a:buNone/>
            </a:pPr>
            <a:r>
              <a:rPr lang="zh-CN" altLang="en-US">
                <a:latin typeface="Times New Roman" panose="02020603050405020304" charset="0"/>
                <a:sym typeface="+mn-ea"/>
              </a:rPr>
              <a:t>     a set of well-known tables</a:t>
            </a:r>
            <a:endParaRPr lang="zh-CN" altLang="en-US">
              <a:latin typeface="Times New Roman" panose="02020603050405020304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5988050" y="774700"/>
            <a:ext cx="0" cy="5580000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724650" y="4679315"/>
            <a:ext cx="520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403985" y="5276215"/>
            <a:ext cx="520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30250" y="749300"/>
            <a:ext cx="10604500" cy="5619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416050" y="5829300"/>
            <a:ext cx="808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etc.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715760" y="581660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etc.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390650" y="2628900"/>
            <a:ext cx="2068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Client and Server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92605" y="3009900"/>
            <a:ext cx="180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Server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92605" y="3409315"/>
            <a:ext cx="180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Client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117080" y="2997200"/>
            <a:ext cx="180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Client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117080" y="3382645"/>
            <a:ext cx="180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Server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945130" y="2984500"/>
            <a:ext cx="7061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i="1">
                <a:latin typeface="Times New Roman" panose="02020603050405020304" charset="0"/>
              </a:rPr>
              <a:t>Controller</a:t>
            </a:r>
            <a:endParaRPr lang="en-US" altLang="zh-CN" sz="1000" i="1">
              <a:latin typeface="Times New Roman" panose="0202060305040502030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109595" y="3371215"/>
            <a:ext cx="5359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i="1">
                <a:latin typeface="Times New Roman" panose="02020603050405020304" charset="0"/>
              </a:rPr>
              <a:t>Switch</a:t>
            </a:r>
            <a:endParaRPr lang="en-US" altLang="zh-CN" sz="1000" i="1">
              <a:latin typeface="Times New Roman" panose="0202060305040502030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265160" y="2971800"/>
            <a:ext cx="7061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i="1">
                <a:latin typeface="Times New Roman" panose="02020603050405020304" charset="0"/>
              </a:rPr>
              <a:t>Controller</a:t>
            </a:r>
            <a:endParaRPr lang="en-US" altLang="zh-CN" sz="1000" i="1">
              <a:latin typeface="Times New Roman" panose="0202060305040502030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428990" y="3343275"/>
            <a:ext cx="5359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i="1">
                <a:latin typeface="Times New Roman" panose="02020603050405020304" charset="0"/>
              </a:rPr>
              <a:t>Switch</a:t>
            </a:r>
            <a:endParaRPr lang="en-US" altLang="zh-CN" sz="1000" i="1">
              <a:latin typeface="Times New Roman" panose="0202060305040502030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704330" y="2628900"/>
            <a:ext cx="2068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Client and Server</a:t>
            </a:r>
            <a:endParaRPr lang="en-US" altLang="zh-CN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矩形 38"/>
          <p:cNvSpPr/>
          <p:nvPr/>
        </p:nvSpPr>
        <p:spPr>
          <a:xfrm>
            <a:off x="6731635" y="1817370"/>
            <a:ext cx="4328160" cy="224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563620" y="4614545"/>
            <a:ext cx="2404745" cy="19799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045845" y="4614545"/>
            <a:ext cx="2404745" cy="19799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67435" y="2970530"/>
            <a:ext cx="4914900" cy="1316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06390" y="2915920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ODL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3700" y="3420110"/>
            <a:ext cx="3937000" cy="482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P4Plugin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87140" y="4759960"/>
            <a:ext cx="1905000" cy="5207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gRPC Server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7140" y="5317490"/>
            <a:ext cx="1905000" cy="520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Driver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87140" y="5875020"/>
            <a:ext cx="1910715" cy="52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Target B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14210" y="2302510"/>
            <a:ext cx="359029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Frontend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75600" y="2785110"/>
            <a:ext cx="1206500" cy="558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Backend A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98000" y="2785110"/>
            <a:ext cx="1206500" cy="558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Backend B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63065" y="1789430"/>
            <a:ext cx="3936365" cy="482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Apps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6350" y="4759960"/>
            <a:ext cx="1905000" cy="5207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gRPC Server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6350" y="5317490"/>
            <a:ext cx="19050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Driver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70000" y="5875020"/>
            <a:ext cx="1911350" cy="52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Target A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29" name="肘形连接符 28"/>
          <p:cNvCxnSpPr/>
          <p:nvPr/>
        </p:nvCxnSpPr>
        <p:spPr>
          <a:xfrm rot="5400000">
            <a:off x="7526020" y="1418590"/>
            <a:ext cx="548640" cy="4401185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10800000" flipV="1">
            <a:off x="5599430" y="2762250"/>
            <a:ext cx="1895475" cy="692785"/>
          </a:xfrm>
          <a:prstGeom prst="bentConnector3">
            <a:avLst>
              <a:gd name="adj1" fmla="val -73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" idx="0"/>
          </p:cNvCxnSpPr>
          <p:nvPr/>
        </p:nvCxnSpPr>
        <p:spPr>
          <a:xfrm flipH="1" flipV="1">
            <a:off x="2219960" y="3922395"/>
            <a:ext cx="8890" cy="851535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4735195" y="3908425"/>
            <a:ext cx="8890" cy="851535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1" idx="1"/>
            <a:endCxn id="14" idx="0"/>
          </p:cNvCxnSpPr>
          <p:nvPr/>
        </p:nvCxnSpPr>
        <p:spPr>
          <a:xfrm>
            <a:off x="8806815" y="1503680"/>
            <a:ext cx="2540" cy="798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2"/>
            <a:endCxn id="6" idx="0"/>
          </p:cNvCxnSpPr>
          <p:nvPr/>
        </p:nvCxnSpPr>
        <p:spPr>
          <a:xfrm>
            <a:off x="3631565" y="2286000"/>
            <a:ext cx="635" cy="11480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779635" y="1763395"/>
            <a:ext cx="1344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P4 Compiler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41" name="剪去单角的矩形 40"/>
          <p:cNvSpPr/>
          <p:nvPr/>
        </p:nvSpPr>
        <p:spPr>
          <a:xfrm>
            <a:off x="7865745" y="803275"/>
            <a:ext cx="1881505" cy="700405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67435" y="1581150"/>
            <a:ext cx="4893310" cy="869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430520" y="1508760"/>
            <a:ext cx="60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APP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69635" y="3216910"/>
            <a:ext cx="1199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P4 Runtime Info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60745" y="3416935"/>
            <a:ext cx="18923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Data-plane A  Configuration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62015" y="3669665"/>
            <a:ext cx="18872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Data-plane B  Configuration</a:t>
            </a:r>
            <a:endParaRPr lang="en-US" altLang="zh-CN" sz="1200">
              <a:latin typeface="Times New Roman" panose="02020603050405020304" charset="0"/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5400000">
            <a:off x="6931025" y="2023745"/>
            <a:ext cx="317500" cy="2978150"/>
          </a:xfrm>
          <a:prstGeom prst="bentConnector2">
            <a:avLst/>
          </a:prstGeom>
          <a:ln w="12700" cmpd="sng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10800000" flipV="1">
            <a:off x="5599430" y="2759710"/>
            <a:ext cx="1895475" cy="692785"/>
          </a:xfrm>
          <a:prstGeom prst="bentConnector3">
            <a:avLst>
              <a:gd name="adj1" fmla="val -737"/>
            </a:avLst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70228" y="955040"/>
            <a:ext cx="1256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sym typeface="+mn-ea"/>
              </a:rPr>
              <a:t>P4 program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4445"/>
            <a:ext cx="4519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How to Use P4 Runtime</a:t>
            </a:r>
            <a:endParaRPr lang="en-US" altLang="zh-CN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-21590" y="4445"/>
            <a:ext cx="28352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What's gRPC?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540" y="588010"/>
            <a:ext cx="71050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sym typeface="+mn-ea"/>
              </a:rPr>
              <a:t>gRPC stands for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G</a:t>
            </a:r>
            <a:r>
              <a:rPr lang="en-US" altLang="zh-CN">
                <a:latin typeface="Times New Roman" panose="02020603050405020304" charset="0"/>
                <a:sym typeface="+mn-ea"/>
              </a:rPr>
              <a:t>oole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R</a:t>
            </a:r>
            <a:r>
              <a:rPr lang="en-US" altLang="zh-CN">
                <a:latin typeface="Times New Roman" panose="02020603050405020304" charset="0"/>
                <a:sym typeface="+mn-ea"/>
              </a:rPr>
              <a:t>emote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P</a:t>
            </a:r>
            <a:r>
              <a:rPr lang="en-US" altLang="zh-CN">
                <a:latin typeface="Times New Roman" panose="02020603050405020304" charset="0"/>
                <a:sym typeface="+mn-ea"/>
              </a:rPr>
              <a:t>rocedure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>
                <a:latin typeface="Times New Roman" panose="02020603050405020304" charset="0"/>
                <a:sym typeface="+mn-ea"/>
              </a:rPr>
              <a:t>alls.</a:t>
            </a:r>
            <a:endParaRPr lang="en-US" altLang="zh-CN">
              <a:latin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sym typeface="+mn-ea"/>
              </a:rPr>
              <a:t>A high performance, open source universal RPC framework.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sym typeface="+mn-ea"/>
              </a:rPr>
              <a:t>Works across languages and platforms</a:t>
            </a:r>
            <a:r>
              <a:rPr lang="en-US" altLang="zh-CN">
                <a:latin typeface="Times New Roman" panose="02020603050405020304" charset="0"/>
                <a:sym typeface="+mn-ea"/>
              </a:rPr>
              <a:t>.</a:t>
            </a:r>
            <a:endParaRPr lang="zh-CN" altLang="en-US">
              <a:latin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sym typeface="+mn-ea"/>
              </a:rPr>
              <a:t>Bi-directional streaming</a:t>
            </a:r>
            <a:r>
              <a:rPr lang="en-US" altLang="zh-CN">
                <a:latin typeface="Times New Roman" panose="02020603050405020304" charset="0"/>
                <a:sym typeface="+mn-ea"/>
              </a:rPr>
              <a:t>.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299200" y="1954530"/>
            <a:ext cx="5400000" cy="4749165"/>
            <a:chOff x="10070" y="3078"/>
            <a:chExt cx="8504" cy="7479"/>
          </a:xfrm>
        </p:grpSpPr>
        <p:grpSp>
          <p:nvGrpSpPr>
            <p:cNvPr id="25" name="组合 24"/>
            <p:cNvGrpSpPr/>
            <p:nvPr/>
          </p:nvGrpSpPr>
          <p:grpSpPr>
            <a:xfrm>
              <a:off x="10070" y="3078"/>
              <a:ext cx="8504" cy="7479"/>
              <a:chOff x="3748" y="891"/>
              <a:chExt cx="9614" cy="7479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3748" y="3459"/>
                <a:ext cx="3378" cy="305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latin typeface="Times New Roman" panose="02020603050405020304" charset="0"/>
                  <a:ea typeface="微软雅黑" panose="020B0503020204020204" charset="-122"/>
                </a:endParaRP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4032" y="3788"/>
                <a:ext cx="2789" cy="87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latin typeface="Times New Roman" panose="02020603050405020304" charset="0"/>
                    <a:ea typeface="微软雅黑" panose="020B0503020204020204" charset="-122"/>
                  </a:rPr>
                  <a:t>gRPC Server</a:t>
                </a:r>
                <a:endParaRPr lang="en-US" altLang="zh-CN" sz="1600">
                  <a:latin typeface="Times New Roman" panose="02020603050405020304" charset="0"/>
                  <a:ea typeface="微软雅黑" panose="020B0503020204020204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153" y="5769"/>
                <a:ext cx="248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>
                    <a:solidFill>
                      <a:schemeClr val="bg1"/>
                    </a:solidFill>
                    <a:latin typeface="Times New Roman" panose="02020603050405020304" charset="0"/>
                    <a:ea typeface="微软雅黑" panose="020B0503020204020204" charset="-122"/>
                  </a:rPr>
                  <a:t>C++  Service</a:t>
                </a:r>
                <a:endParaRPr lang="en-US" altLang="zh-CN" sz="1400">
                  <a:solidFill>
                    <a:schemeClr val="bg1"/>
                  </a:solidFill>
                  <a:latin typeface="Times New Roman" panose="0202060305040502030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9984" y="891"/>
                <a:ext cx="3378" cy="305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latin typeface="Times New Roman" panose="0202060305040502030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10171" y="1051"/>
                <a:ext cx="1286" cy="1153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Times New Roman" panose="02020603050405020304" charset="0"/>
                    <a:ea typeface="微软雅黑" panose="020B0503020204020204" charset="-122"/>
                  </a:rPr>
                  <a:t>gRPC Stub</a:t>
                </a:r>
                <a:endParaRPr lang="en-US" altLang="zh-CN" sz="1400">
                  <a:latin typeface="Times New Roman" panose="0202060305040502030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389" y="3201"/>
                <a:ext cx="248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latin typeface="Times New Roman" panose="02020603050405020304" charset="0"/>
                    <a:ea typeface="微软雅黑" panose="020B0503020204020204" charset="-122"/>
                  </a:rPr>
                  <a:t>Java Client</a:t>
                </a:r>
                <a:endParaRPr lang="en-US" altLang="zh-CN" sz="1600">
                  <a:solidFill>
                    <a:schemeClr val="bg1"/>
                  </a:solidFill>
                  <a:latin typeface="Times New Roman" panose="0202060305040502030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9984" y="5319"/>
                <a:ext cx="3378" cy="305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latin typeface="Times New Roman" panose="0202060305040502030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10171" y="5479"/>
                <a:ext cx="1286" cy="1153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Times New Roman" panose="02020603050405020304" charset="0"/>
                    <a:ea typeface="微软雅黑" panose="020B0503020204020204" charset="-122"/>
                  </a:rPr>
                  <a:t>gRPC </a:t>
                </a:r>
                <a:r>
                  <a:rPr lang="en-US" altLang="zh-CN" sz="1600">
                    <a:latin typeface="Times New Roman" panose="02020603050405020304" charset="0"/>
                    <a:ea typeface="微软雅黑" panose="020B0503020204020204" charset="-122"/>
                  </a:rPr>
                  <a:t>Stub</a:t>
                </a:r>
                <a:endParaRPr lang="en-US" altLang="zh-CN" sz="1600">
                  <a:latin typeface="Times New Roman" panose="0202060305040502030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0389" y="7629"/>
                <a:ext cx="2484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>
                    <a:solidFill>
                      <a:schemeClr val="bg1"/>
                    </a:solidFill>
                    <a:latin typeface="Times New Roman" panose="02020603050405020304" charset="0"/>
                    <a:ea typeface="微软雅黑" panose="020B0503020204020204" charset="-122"/>
                  </a:rPr>
                  <a:t>Python Client</a:t>
                </a:r>
                <a:endParaRPr lang="en-US" altLang="zh-CN" sz="1400">
                  <a:solidFill>
                    <a:schemeClr val="bg1"/>
                  </a:solidFill>
                  <a:latin typeface="Times New Roman" panose="02020603050405020304" charset="0"/>
                  <a:ea typeface="微软雅黑" panose="020B0503020204020204" charset="-122"/>
                </a:endParaRPr>
              </a:p>
            </p:txBody>
          </p:sp>
          <p:cxnSp>
            <p:nvCxnSpPr>
              <p:cNvPr id="19" name="曲线连接符 18"/>
              <p:cNvCxnSpPr>
                <a:stCxn id="5" idx="3"/>
                <a:endCxn id="12" idx="2"/>
              </p:cNvCxnSpPr>
              <p:nvPr/>
            </p:nvCxnSpPr>
            <p:spPr>
              <a:xfrm flipV="1">
                <a:off x="6821" y="2204"/>
                <a:ext cx="3993" cy="2020"/>
              </a:xfrm>
              <a:prstGeom prst="curvedConnector2">
                <a:avLst/>
              </a:prstGeom>
              <a:ln w="38100"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曲线连接符 19"/>
              <p:cNvCxnSpPr/>
              <p:nvPr/>
            </p:nvCxnSpPr>
            <p:spPr>
              <a:xfrm rot="10800000" flipV="1">
                <a:off x="5447" y="1648"/>
                <a:ext cx="4744" cy="2160"/>
              </a:xfrm>
              <a:prstGeom prst="curvedConnector2">
                <a:avLst/>
              </a:prstGeom>
              <a:ln w="38100"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曲线连接符 21"/>
              <p:cNvCxnSpPr/>
              <p:nvPr/>
            </p:nvCxnSpPr>
            <p:spPr>
              <a:xfrm>
                <a:off x="6790" y="4550"/>
                <a:ext cx="4064" cy="909"/>
              </a:xfrm>
              <a:prstGeom prst="curvedConnector2">
                <a:avLst/>
              </a:prstGeom>
              <a:ln w="38100">
                <a:solidFill>
                  <a:schemeClr val="accent2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曲线连接符 22"/>
              <p:cNvCxnSpPr>
                <a:stCxn id="5" idx="2"/>
                <a:endCxn id="15" idx="1"/>
              </p:cNvCxnSpPr>
              <p:nvPr/>
            </p:nvCxnSpPr>
            <p:spPr>
              <a:xfrm rot="5400000" flipV="1">
                <a:off x="7101" y="2985"/>
                <a:ext cx="1397" cy="4744"/>
              </a:xfrm>
              <a:prstGeom prst="curvedConnector2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/>
            <p:cNvSpPr txBox="1"/>
            <p:nvPr/>
          </p:nvSpPr>
          <p:spPr>
            <a:xfrm rot="20040000">
              <a:off x="12480" y="3827"/>
              <a:ext cx="152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ea typeface="微软雅黑" panose="020B0503020204020204" charset="-122"/>
                </a:rPr>
                <a:t>Request</a:t>
              </a:r>
              <a:endParaRPr lang="en-US" altLang="zh-CN" sz="1600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 rot="20040000">
              <a:off x="13868" y="5452"/>
              <a:ext cx="1751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ea typeface="微软雅黑" panose="020B0503020204020204" charset="-122"/>
                </a:rPr>
                <a:t>Response</a:t>
              </a:r>
              <a:endParaRPr lang="en-US" altLang="zh-CN" sz="1600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 rot="960000">
              <a:off x="14380" y="6512"/>
              <a:ext cx="152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ea typeface="微软雅黑" panose="020B0503020204020204" charset="-122"/>
                </a:rPr>
                <a:t>Request</a:t>
              </a:r>
              <a:endParaRPr lang="en-US" altLang="zh-CN" sz="1600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 rot="660000">
              <a:off x="13421" y="7555"/>
              <a:ext cx="1751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ea typeface="微软雅黑" panose="020B0503020204020204" charset="-122"/>
                </a:rPr>
                <a:t>Response</a:t>
              </a:r>
              <a:endParaRPr lang="en-US" altLang="zh-CN" sz="1600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0">
            <a:off x="537210" y="4624705"/>
            <a:ext cx="4679950" cy="1537335"/>
            <a:chOff x="4822" y="4002"/>
            <a:chExt cx="8702" cy="2421"/>
          </a:xfrm>
        </p:grpSpPr>
        <p:sp>
          <p:nvSpPr>
            <p:cNvPr id="3" name="文本框 2"/>
            <p:cNvSpPr txBox="1"/>
            <p:nvPr/>
          </p:nvSpPr>
          <p:spPr>
            <a:xfrm>
              <a:off x="7370" y="4902"/>
              <a:ext cx="137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  <a:latin typeface="Times New Roman" panose="02020603050405020304" charset="0"/>
                  <a:ea typeface="微软雅黑" panose="020B0503020204020204" charset="-122"/>
                </a:rPr>
                <a:t>Client</a:t>
              </a:r>
              <a:endParaRPr lang="en-US" altLang="zh-CN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sp>
          <p:nvSpPr>
            <p:cNvPr id="6" name="流程图: 直接访问存储器 5"/>
            <p:cNvSpPr/>
            <p:nvPr/>
          </p:nvSpPr>
          <p:spPr>
            <a:xfrm rot="10800000">
              <a:off x="5967" y="4003"/>
              <a:ext cx="2985" cy="2420"/>
            </a:xfrm>
            <a:prstGeom prst="flowChartMagneticDru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925" y="4002"/>
              <a:ext cx="1090" cy="2420"/>
            </a:xfrm>
            <a:prstGeom prst="ellipse">
              <a:avLst/>
            </a:prstGeom>
            <a:solidFill>
              <a:srgbClr val="D5E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176" y="4419"/>
              <a:ext cx="545" cy="1547"/>
            </a:xfrm>
            <a:prstGeom prst="ellipse">
              <a:avLst/>
            </a:prstGeom>
            <a:solidFill>
              <a:srgbClr val="345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17" name="流程图: 直接访问存储器 16"/>
            <p:cNvSpPr/>
            <p:nvPr/>
          </p:nvSpPr>
          <p:spPr>
            <a:xfrm rot="10800000">
              <a:off x="9549" y="4003"/>
              <a:ext cx="2985" cy="2420"/>
            </a:xfrm>
            <a:prstGeom prst="flowChartMagneticDru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507" y="4002"/>
              <a:ext cx="1090" cy="2420"/>
            </a:xfrm>
            <a:prstGeom prst="ellipse">
              <a:avLst/>
            </a:prstGeom>
            <a:solidFill>
              <a:srgbClr val="D5E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9758" y="4419"/>
              <a:ext cx="545" cy="1547"/>
            </a:xfrm>
            <a:prstGeom prst="ellipse">
              <a:avLst/>
            </a:prstGeom>
            <a:solidFill>
              <a:srgbClr val="345F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822" y="4003"/>
              <a:ext cx="8696" cy="823"/>
            </a:xfrm>
            <a:custGeom>
              <a:avLst/>
              <a:gdLst>
                <a:gd name="connisteX0" fmla="*/ 0 w 5521960"/>
                <a:gd name="connsiteY0" fmla="*/ 69215 h 982544"/>
                <a:gd name="connisteX1" fmla="*/ 2712720 w 5521960"/>
                <a:gd name="connsiteY1" fmla="*/ 982345 h 982544"/>
                <a:gd name="connisteX2" fmla="*/ 5521960 w 5521960"/>
                <a:gd name="connsiteY2" fmla="*/ 0 h 98254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521960" h="982544">
                  <a:moveTo>
                    <a:pt x="0" y="69215"/>
                  </a:moveTo>
                  <a:cubicBezTo>
                    <a:pt x="486410" y="271780"/>
                    <a:pt x="1608455" y="996315"/>
                    <a:pt x="2712720" y="982345"/>
                  </a:cubicBezTo>
                  <a:cubicBezTo>
                    <a:pt x="3816985" y="968375"/>
                    <a:pt x="5014595" y="214630"/>
                    <a:pt x="552196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dash"/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4881" y="5137"/>
              <a:ext cx="8631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任意多边形 28"/>
            <p:cNvSpPr/>
            <p:nvPr/>
          </p:nvSpPr>
          <p:spPr>
            <a:xfrm rot="10800000">
              <a:off x="4828" y="5464"/>
              <a:ext cx="8696" cy="823"/>
            </a:xfrm>
            <a:custGeom>
              <a:avLst/>
              <a:gdLst>
                <a:gd name="connisteX0" fmla="*/ 0 w 5521960"/>
                <a:gd name="connsiteY0" fmla="*/ 69215 h 982544"/>
                <a:gd name="connisteX1" fmla="*/ 2712720 w 5521960"/>
                <a:gd name="connsiteY1" fmla="*/ 982345 h 982544"/>
                <a:gd name="connisteX2" fmla="*/ 5521960 w 5521960"/>
                <a:gd name="connsiteY2" fmla="*/ 0 h 98254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521960" h="982544">
                  <a:moveTo>
                    <a:pt x="0" y="69215"/>
                  </a:moveTo>
                  <a:cubicBezTo>
                    <a:pt x="486410" y="271780"/>
                    <a:pt x="1608455" y="996315"/>
                    <a:pt x="2712720" y="982345"/>
                  </a:cubicBezTo>
                  <a:cubicBezTo>
                    <a:pt x="3816985" y="968375"/>
                    <a:pt x="5014595" y="214630"/>
                    <a:pt x="552196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dash"/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63" y="4840"/>
              <a:ext cx="176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</a:rPr>
                <a:t>Server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426" y="4868"/>
              <a:ext cx="152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</a:rPr>
                <a:t>Client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>
            <a:grpSpLocks noChangeAspect="1"/>
          </p:cNvGrpSpPr>
          <p:nvPr/>
        </p:nvGrpSpPr>
        <p:grpSpPr>
          <a:xfrm rot="0">
            <a:off x="547370" y="2491740"/>
            <a:ext cx="1800225" cy="1087120"/>
            <a:chOff x="7715" y="4595"/>
            <a:chExt cx="3295" cy="1990"/>
          </a:xfrm>
          <a:solidFill>
            <a:schemeClr val="accent1"/>
          </a:solidFill>
        </p:grpSpPr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10200" y="4595"/>
              <a:ext cx="810" cy="1990"/>
            </a:xfrm>
            <a:custGeom>
              <a:avLst/>
              <a:gdLst>
                <a:gd name="T0" fmla="*/ 41 w 46"/>
                <a:gd name="T1" fmla="*/ 0 h 113"/>
                <a:gd name="T2" fmla="*/ 5 w 46"/>
                <a:gd name="T3" fmla="*/ 0 h 113"/>
                <a:gd name="T4" fmla="*/ 0 w 46"/>
                <a:gd name="T5" fmla="*/ 6 h 113"/>
                <a:gd name="T6" fmla="*/ 0 w 46"/>
                <a:gd name="T7" fmla="*/ 108 h 113"/>
                <a:gd name="T8" fmla="*/ 5 w 46"/>
                <a:gd name="T9" fmla="*/ 113 h 113"/>
                <a:gd name="T10" fmla="*/ 41 w 46"/>
                <a:gd name="T11" fmla="*/ 113 h 113"/>
                <a:gd name="T12" fmla="*/ 46 w 46"/>
                <a:gd name="T13" fmla="*/ 108 h 113"/>
                <a:gd name="T14" fmla="*/ 46 w 46"/>
                <a:gd name="T15" fmla="*/ 6 h 113"/>
                <a:gd name="T16" fmla="*/ 41 w 46"/>
                <a:gd name="T17" fmla="*/ 0 h 113"/>
                <a:gd name="T18" fmla="*/ 31 w 46"/>
                <a:gd name="T19" fmla="*/ 91 h 113"/>
                <a:gd name="T20" fmla="*/ 28 w 46"/>
                <a:gd name="T21" fmla="*/ 94 h 113"/>
                <a:gd name="T22" fmla="*/ 19 w 46"/>
                <a:gd name="T23" fmla="*/ 94 h 113"/>
                <a:gd name="T24" fmla="*/ 15 w 46"/>
                <a:gd name="T25" fmla="*/ 91 h 113"/>
                <a:gd name="T26" fmla="*/ 15 w 46"/>
                <a:gd name="T27" fmla="*/ 82 h 113"/>
                <a:gd name="T28" fmla="*/ 19 w 46"/>
                <a:gd name="T29" fmla="*/ 79 h 113"/>
                <a:gd name="T30" fmla="*/ 28 w 46"/>
                <a:gd name="T31" fmla="*/ 79 h 113"/>
                <a:gd name="T32" fmla="*/ 31 w 46"/>
                <a:gd name="T33" fmla="*/ 82 h 113"/>
                <a:gd name="T34" fmla="*/ 31 w 46"/>
                <a:gd name="T35" fmla="*/ 91 h 113"/>
                <a:gd name="T36" fmla="*/ 38 w 46"/>
                <a:gd name="T37" fmla="*/ 40 h 113"/>
                <a:gd name="T38" fmla="*/ 37 w 46"/>
                <a:gd name="T39" fmla="*/ 41 h 113"/>
                <a:gd name="T40" fmla="*/ 10 w 46"/>
                <a:gd name="T41" fmla="*/ 41 h 113"/>
                <a:gd name="T42" fmla="*/ 8 w 46"/>
                <a:gd name="T43" fmla="*/ 40 h 113"/>
                <a:gd name="T44" fmla="*/ 8 w 46"/>
                <a:gd name="T45" fmla="*/ 38 h 113"/>
                <a:gd name="T46" fmla="*/ 10 w 46"/>
                <a:gd name="T47" fmla="*/ 36 h 113"/>
                <a:gd name="T48" fmla="*/ 37 w 46"/>
                <a:gd name="T49" fmla="*/ 36 h 113"/>
                <a:gd name="T50" fmla="*/ 38 w 46"/>
                <a:gd name="T51" fmla="*/ 38 h 113"/>
                <a:gd name="T52" fmla="*/ 38 w 46"/>
                <a:gd name="T53" fmla="*/ 40 h 113"/>
                <a:gd name="T54" fmla="*/ 43 w 46"/>
                <a:gd name="T55" fmla="*/ 32 h 113"/>
                <a:gd name="T56" fmla="*/ 41 w 46"/>
                <a:gd name="T57" fmla="*/ 34 h 113"/>
                <a:gd name="T58" fmla="*/ 5 w 46"/>
                <a:gd name="T59" fmla="*/ 34 h 113"/>
                <a:gd name="T60" fmla="*/ 4 w 46"/>
                <a:gd name="T61" fmla="*/ 32 h 113"/>
                <a:gd name="T62" fmla="*/ 4 w 46"/>
                <a:gd name="T63" fmla="*/ 21 h 113"/>
                <a:gd name="T64" fmla="*/ 5 w 46"/>
                <a:gd name="T65" fmla="*/ 20 h 113"/>
                <a:gd name="T66" fmla="*/ 41 w 46"/>
                <a:gd name="T67" fmla="*/ 20 h 113"/>
                <a:gd name="T68" fmla="*/ 43 w 46"/>
                <a:gd name="T69" fmla="*/ 21 h 113"/>
                <a:gd name="T70" fmla="*/ 43 w 46"/>
                <a:gd name="T71" fmla="*/ 32 h 113"/>
                <a:gd name="T72" fmla="*/ 43 w 46"/>
                <a:gd name="T73" fmla="*/ 17 h 113"/>
                <a:gd name="T74" fmla="*/ 41 w 46"/>
                <a:gd name="T75" fmla="*/ 18 h 113"/>
                <a:gd name="T76" fmla="*/ 5 w 46"/>
                <a:gd name="T77" fmla="*/ 18 h 113"/>
                <a:gd name="T78" fmla="*/ 4 w 46"/>
                <a:gd name="T79" fmla="*/ 17 h 113"/>
                <a:gd name="T80" fmla="*/ 4 w 46"/>
                <a:gd name="T81" fmla="*/ 6 h 113"/>
                <a:gd name="T82" fmla="*/ 5 w 46"/>
                <a:gd name="T83" fmla="*/ 5 h 113"/>
                <a:gd name="T84" fmla="*/ 41 w 46"/>
                <a:gd name="T85" fmla="*/ 5 h 113"/>
                <a:gd name="T86" fmla="*/ 43 w 46"/>
                <a:gd name="T87" fmla="*/ 6 h 113"/>
                <a:gd name="T88" fmla="*/ 43 w 46"/>
                <a:gd name="T89" fmla="*/ 1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" h="113">
                  <a:moveTo>
                    <a:pt x="4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1"/>
                    <a:pt x="2" y="113"/>
                    <a:pt x="5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4" y="113"/>
                    <a:pt x="46" y="111"/>
                    <a:pt x="46" y="108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3"/>
                    <a:pt x="44" y="0"/>
                    <a:pt x="41" y="0"/>
                  </a:cubicBezTo>
                  <a:close/>
                  <a:moveTo>
                    <a:pt x="31" y="91"/>
                  </a:moveTo>
                  <a:cubicBezTo>
                    <a:pt x="31" y="93"/>
                    <a:pt x="29" y="94"/>
                    <a:pt x="28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7" y="94"/>
                    <a:pt x="15" y="93"/>
                    <a:pt x="15" y="91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0"/>
                    <a:pt x="17" y="79"/>
                    <a:pt x="19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9" y="79"/>
                    <a:pt x="31" y="80"/>
                    <a:pt x="31" y="82"/>
                  </a:cubicBezTo>
                  <a:lnTo>
                    <a:pt x="31" y="91"/>
                  </a:lnTo>
                  <a:close/>
                  <a:moveTo>
                    <a:pt x="38" y="40"/>
                  </a:moveTo>
                  <a:cubicBezTo>
                    <a:pt x="38" y="41"/>
                    <a:pt x="38" y="41"/>
                    <a:pt x="37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8" y="41"/>
                    <a:pt x="8" y="40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9" y="36"/>
                    <a:pt x="10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7"/>
                    <a:pt x="38" y="38"/>
                  </a:cubicBezTo>
                  <a:lnTo>
                    <a:pt x="38" y="40"/>
                  </a:lnTo>
                  <a:close/>
                  <a:moveTo>
                    <a:pt x="43" y="32"/>
                  </a:moveTo>
                  <a:cubicBezTo>
                    <a:pt x="43" y="33"/>
                    <a:pt x="42" y="34"/>
                    <a:pt x="41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3"/>
                    <a:pt x="4" y="3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0"/>
                    <a:pt x="5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3" y="21"/>
                    <a:pt x="43" y="21"/>
                  </a:cubicBezTo>
                  <a:lnTo>
                    <a:pt x="43" y="32"/>
                  </a:lnTo>
                  <a:close/>
                  <a:moveTo>
                    <a:pt x="43" y="17"/>
                  </a:moveTo>
                  <a:cubicBezTo>
                    <a:pt x="43" y="17"/>
                    <a:pt x="42" y="18"/>
                    <a:pt x="4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7"/>
                    <a:pt x="4" y="1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2" y="5"/>
                    <a:pt x="43" y="5"/>
                    <a:pt x="43" y="6"/>
                  </a:cubicBezTo>
                  <a:lnTo>
                    <a:pt x="4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10800" y="4860"/>
              <a:ext cx="87" cy="17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1 h 1"/>
                <a:gd name="T6" fmla="*/ 4 w 5"/>
                <a:gd name="T7" fmla="*/ 1 h 1"/>
                <a:gd name="T8" fmla="*/ 5 w 5"/>
                <a:gd name="T9" fmla="*/ 0 h 1"/>
                <a:gd name="T10" fmla="*/ 4 w 5"/>
                <a:gd name="T11" fmla="*/ 0 h 1"/>
                <a:gd name="T12" fmla="*/ 0 w 5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10430" y="5265"/>
              <a:ext cx="52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0605" y="5265"/>
              <a:ext cx="52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10500" y="5265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10553" y="5265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10783" y="5248"/>
              <a:ext cx="52" cy="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0" name="Freeform 13"/>
            <p:cNvSpPr>
              <a:spLocks noEditPoints="1"/>
            </p:cNvSpPr>
            <p:nvPr/>
          </p:nvSpPr>
          <p:spPr bwMode="auto">
            <a:xfrm>
              <a:off x="10500" y="6005"/>
              <a:ext cx="230" cy="227"/>
            </a:xfrm>
            <a:custGeom>
              <a:avLst/>
              <a:gdLst>
                <a:gd name="T0" fmla="*/ 11 w 13"/>
                <a:gd name="T1" fmla="*/ 0 h 13"/>
                <a:gd name="T2" fmla="*/ 2 w 13"/>
                <a:gd name="T3" fmla="*/ 0 h 13"/>
                <a:gd name="T4" fmla="*/ 0 w 13"/>
                <a:gd name="T5" fmla="*/ 2 h 13"/>
                <a:gd name="T6" fmla="*/ 0 w 13"/>
                <a:gd name="T7" fmla="*/ 11 h 13"/>
                <a:gd name="T8" fmla="*/ 2 w 13"/>
                <a:gd name="T9" fmla="*/ 13 h 13"/>
                <a:gd name="T10" fmla="*/ 11 w 13"/>
                <a:gd name="T11" fmla="*/ 13 h 13"/>
                <a:gd name="T12" fmla="*/ 13 w 13"/>
                <a:gd name="T13" fmla="*/ 11 h 13"/>
                <a:gd name="T14" fmla="*/ 13 w 13"/>
                <a:gd name="T15" fmla="*/ 2 h 13"/>
                <a:gd name="T16" fmla="*/ 11 w 13"/>
                <a:gd name="T17" fmla="*/ 0 h 13"/>
                <a:gd name="T18" fmla="*/ 6 w 13"/>
                <a:gd name="T19" fmla="*/ 5 h 13"/>
                <a:gd name="T20" fmla="*/ 6 w 13"/>
                <a:gd name="T21" fmla="*/ 4 h 13"/>
                <a:gd name="T22" fmla="*/ 6 w 13"/>
                <a:gd name="T23" fmla="*/ 5 h 13"/>
                <a:gd name="T24" fmla="*/ 6 w 13"/>
                <a:gd name="T25" fmla="*/ 7 h 13"/>
                <a:gd name="T26" fmla="*/ 6 w 13"/>
                <a:gd name="T27" fmla="*/ 7 h 13"/>
                <a:gd name="T28" fmla="*/ 6 w 13"/>
                <a:gd name="T29" fmla="*/ 7 h 13"/>
                <a:gd name="T30" fmla="*/ 6 w 13"/>
                <a:gd name="T31" fmla="*/ 5 h 13"/>
                <a:gd name="T32" fmla="*/ 8 w 13"/>
                <a:gd name="T33" fmla="*/ 9 h 13"/>
                <a:gd name="T34" fmla="*/ 6 w 13"/>
                <a:gd name="T35" fmla="*/ 10 h 13"/>
                <a:gd name="T36" fmla="*/ 5 w 13"/>
                <a:gd name="T37" fmla="*/ 9 h 13"/>
                <a:gd name="T38" fmla="*/ 5 w 13"/>
                <a:gd name="T39" fmla="*/ 6 h 13"/>
                <a:gd name="T40" fmla="*/ 5 w 13"/>
                <a:gd name="T41" fmla="*/ 6 h 13"/>
                <a:gd name="T42" fmla="*/ 5 w 13"/>
                <a:gd name="T43" fmla="*/ 7 h 13"/>
                <a:gd name="T44" fmla="*/ 5 w 13"/>
                <a:gd name="T45" fmla="*/ 9 h 13"/>
                <a:gd name="T46" fmla="*/ 7 w 13"/>
                <a:gd name="T47" fmla="*/ 9 h 13"/>
                <a:gd name="T48" fmla="*/ 8 w 13"/>
                <a:gd name="T49" fmla="*/ 8 h 13"/>
                <a:gd name="T50" fmla="*/ 7 w 13"/>
                <a:gd name="T51" fmla="*/ 7 h 13"/>
                <a:gd name="T52" fmla="*/ 7 w 13"/>
                <a:gd name="T53" fmla="*/ 6 h 13"/>
                <a:gd name="T54" fmla="*/ 8 w 13"/>
                <a:gd name="T55" fmla="*/ 6 h 13"/>
                <a:gd name="T56" fmla="*/ 8 w 13"/>
                <a:gd name="T57" fmla="*/ 8 h 13"/>
                <a:gd name="T58" fmla="*/ 8 w 13"/>
                <a:gd name="T5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" h="13">
                  <a:moveTo>
                    <a:pt x="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3" y="12"/>
                    <a:pt x="13" y="1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  <a:moveTo>
                    <a:pt x="6" y="5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lnTo>
                    <a:pt x="6" y="5"/>
                  </a:lnTo>
                  <a:close/>
                  <a:moveTo>
                    <a:pt x="8" y="9"/>
                  </a:moveTo>
                  <a:cubicBezTo>
                    <a:pt x="7" y="10"/>
                    <a:pt x="7" y="10"/>
                    <a:pt x="6" y="10"/>
                  </a:cubicBezTo>
                  <a:cubicBezTo>
                    <a:pt x="6" y="10"/>
                    <a:pt x="5" y="10"/>
                    <a:pt x="5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7715" y="4595"/>
              <a:ext cx="2397" cy="1990"/>
            </a:xfrm>
            <a:custGeom>
              <a:avLst/>
              <a:gdLst>
                <a:gd name="T0" fmla="*/ 56 w 136"/>
                <a:gd name="T1" fmla="*/ 110 h 113"/>
                <a:gd name="T2" fmla="*/ 43 w 136"/>
                <a:gd name="T3" fmla="*/ 110 h 113"/>
                <a:gd name="T4" fmla="*/ 41 w 136"/>
                <a:gd name="T5" fmla="*/ 111 h 113"/>
                <a:gd name="T6" fmla="*/ 43 w 136"/>
                <a:gd name="T7" fmla="*/ 113 h 113"/>
                <a:gd name="T8" fmla="*/ 94 w 136"/>
                <a:gd name="T9" fmla="*/ 113 h 113"/>
                <a:gd name="T10" fmla="*/ 96 w 136"/>
                <a:gd name="T11" fmla="*/ 111 h 113"/>
                <a:gd name="T12" fmla="*/ 94 w 136"/>
                <a:gd name="T13" fmla="*/ 110 h 113"/>
                <a:gd name="T14" fmla="*/ 80 w 136"/>
                <a:gd name="T15" fmla="*/ 110 h 113"/>
                <a:gd name="T16" fmla="*/ 80 w 136"/>
                <a:gd name="T17" fmla="*/ 97 h 113"/>
                <a:gd name="T18" fmla="*/ 133 w 136"/>
                <a:gd name="T19" fmla="*/ 97 h 113"/>
                <a:gd name="T20" fmla="*/ 136 w 136"/>
                <a:gd name="T21" fmla="*/ 94 h 113"/>
                <a:gd name="T22" fmla="*/ 136 w 136"/>
                <a:gd name="T23" fmla="*/ 4 h 113"/>
                <a:gd name="T24" fmla="*/ 133 w 136"/>
                <a:gd name="T25" fmla="*/ 0 h 113"/>
                <a:gd name="T26" fmla="*/ 4 w 136"/>
                <a:gd name="T27" fmla="*/ 0 h 113"/>
                <a:gd name="T28" fmla="*/ 0 w 136"/>
                <a:gd name="T29" fmla="*/ 4 h 113"/>
                <a:gd name="T30" fmla="*/ 0 w 136"/>
                <a:gd name="T31" fmla="*/ 94 h 113"/>
                <a:gd name="T32" fmla="*/ 4 w 136"/>
                <a:gd name="T33" fmla="*/ 97 h 113"/>
                <a:gd name="T34" fmla="*/ 56 w 136"/>
                <a:gd name="T35" fmla="*/ 97 h 113"/>
                <a:gd name="T36" fmla="*/ 56 w 136"/>
                <a:gd name="T37" fmla="*/ 110 h 113"/>
                <a:gd name="T38" fmla="*/ 60 w 136"/>
                <a:gd name="T39" fmla="*/ 91 h 113"/>
                <a:gd name="T40" fmla="*/ 59 w 136"/>
                <a:gd name="T41" fmla="*/ 89 h 113"/>
                <a:gd name="T42" fmla="*/ 60 w 136"/>
                <a:gd name="T43" fmla="*/ 88 h 113"/>
                <a:gd name="T44" fmla="*/ 62 w 136"/>
                <a:gd name="T45" fmla="*/ 89 h 113"/>
                <a:gd name="T46" fmla="*/ 60 w 136"/>
                <a:gd name="T47" fmla="*/ 91 h 113"/>
                <a:gd name="T48" fmla="*/ 68 w 136"/>
                <a:gd name="T49" fmla="*/ 91 h 113"/>
                <a:gd name="T50" fmla="*/ 67 w 136"/>
                <a:gd name="T51" fmla="*/ 89 h 113"/>
                <a:gd name="T52" fmla="*/ 68 w 136"/>
                <a:gd name="T53" fmla="*/ 88 h 113"/>
                <a:gd name="T54" fmla="*/ 70 w 136"/>
                <a:gd name="T55" fmla="*/ 89 h 113"/>
                <a:gd name="T56" fmla="*/ 68 w 136"/>
                <a:gd name="T57" fmla="*/ 91 h 113"/>
                <a:gd name="T58" fmla="*/ 77 w 136"/>
                <a:gd name="T59" fmla="*/ 91 h 113"/>
                <a:gd name="T60" fmla="*/ 75 w 136"/>
                <a:gd name="T61" fmla="*/ 89 h 113"/>
                <a:gd name="T62" fmla="*/ 77 w 136"/>
                <a:gd name="T63" fmla="*/ 88 h 113"/>
                <a:gd name="T64" fmla="*/ 78 w 136"/>
                <a:gd name="T65" fmla="*/ 89 h 113"/>
                <a:gd name="T66" fmla="*/ 77 w 136"/>
                <a:gd name="T67" fmla="*/ 91 h 113"/>
                <a:gd name="T68" fmla="*/ 120 w 136"/>
                <a:gd name="T69" fmla="*/ 90 h 113"/>
                <a:gd name="T70" fmla="*/ 119 w 136"/>
                <a:gd name="T71" fmla="*/ 90 h 113"/>
                <a:gd name="T72" fmla="*/ 114 w 136"/>
                <a:gd name="T73" fmla="*/ 90 h 113"/>
                <a:gd name="T74" fmla="*/ 114 w 136"/>
                <a:gd name="T75" fmla="*/ 90 h 113"/>
                <a:gd name="T76" fmla="*/ 114 w 136"/>
                <a:gd name="T77" fmla="*/ 89 h 113"/>
                <a:gd name="T78" fmla="*/ 114 w 136"/>
                <a:gd name="T79" fmla="*/ 89 h 113"/>
                <a:gd name="T80" fmla="*/ 119 w 136"/>
                <a:gd name="T81" fmla="*/ 89 h 113"/>
                <a:gd name="T82" fmla="*/ 120 w 136"/>
                <a:gd name="T83" fmla="*/ 89 h 113"/>
                <a:gd name="T84" fmla="*/ 120 w 136"/>
                <a:gd name="T85" fmla="*/ 90 h 113"/>
                <a:gd name="T86" fmla="*/ 5 w 136"/>
                <a:gd name="T87" fmla="*/ 81 h 113"/>
                <a:gd name="T88" fmla="*/ 5 w 136"/>
                <a:gd name="T89" fmla="*/ 5 h 113"/>
                <a:gd name="T90" fmla="*/ 132 w 136"/>
                <a:gd name="T91" fmla="*/ 5 h 113"/>
                <a:gd name="T92" fmla="*/ 132 w 136"/>
                <a:gd name="T93" fmla="*/ 81 h 113"/>
                <a:gd name="T94" fmla="*/ 5 w 136"/>
                <a:gd name="T95" fmla="*/ 8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6" h="113">
                  <a:moveTo>
                    <a:pt x="56" y="110"/>
                  </a:move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10"/>
                    <a:pt x="41" y="111"/>
                  </a:cubicBezTo>
                  <a:cubicBezTo>
                    <a:pt x="41" y="112"/>
                    <a:pt x="42" y="113"/>
                    <a:pt x="43" y="113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5" y="113"/>
                    <a:pt x="96" y="112"/>
                    <a:pt x="96" y="111"/>
                  </a:cubicBezTo>
                  <a:cubicBezTo>
                    <a:pt x="96" y="110"/>
                    <a:pt x="95" y="110"/>
                    <a:pt x="94" y="110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5" y="97"/>
                    <a:pt x="136" y="95"/>
                    <a:pt x="136" y="9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2"/>
                    <a:pt x="135" y="0"/>
                    <a:pt x="13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2" y="97"/>
                    <a:pt x="4" y="97"/>
                  </a:cubicBezTo>
                  <a:cubicBezTo>
                    <a:pt x="56" y="97"/>
                    <a:pt x="56" y="97"/>
                    <a:pt x="56" y="97"/>
                  </a:cubicBezTo>
                  <a:lnTo>
                    <a:pt x="56" y="110"/>
                  </a:lnTo>
                  <a:close/>
                  <a:moveTo>
                    <a:pt x="60" y="91"/>
                  </a:moveTo>
                  <a:cubicBezTo>
                    <a:pt x="60" y="91"/>
                    <a:pt x="59" y="90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2" y="89"/>
                    <a:pt x="62" y="89"/>
                  </a:cubicBezTo>
                  <a:cubicBezTo>
                    <a:pt x="62" y="90"/>
                    <a:pt x="61" y="91"/>
                    <a:pt x="60" y="91"/>
                  </a:cubicBezTo>
                  <a:close/>
                  <a:moveTo>
                    <a:pt x="68" y="91"/>
                  </a:moveTo>
                  <a:cubicBezTo>
                    <a:pt x="68" y="91"/>
                    <a:pt x="67" y="90"/>
                    <a:pt x="67" y="89"/>
                  </a:cubicBezTo>
                  <a:cubicBezTo>
                    <a:pt x="67" y="89"/>
                    <a:pt x="68" y="88"/>
                    <a:pt x="68" y="88"/>
                  </a:cubicBezTo>
                  <a:cubicBezTo>
                    <a:pt x="69" y="88"/>
                    <a:pt x="70" y="89"/>
                    <a:pt x="70" y="89"/>
                  </a:cubicBezTo>
                  <a:cubicBezTo>
                    <a:pt x="70" y="90"/>
                    <a:pt x="69" y="91"/>
                    <a:pt x="68" y="91"/>
                  </a:cubicBezTo>
                  <a:close/>
                  <a:moveTo>
                    <a:pt x="77" y="91"/>
                  </a:moveTo>
                  <a:cubicBezTo>
                    <a:pt x="76" y="91"/>
                    <a:pt x="75" y="90"/>
                    <a:pt x="75" y="89"/>
                  </a:cubicBezTo>
                  <a:cubicBezTo>
                    <a:pt x="75" y="89"/>
                    <a:pt x="76" y="88"/>
                    <a:pt x="77" y="88"/>
                  </a:cubicBezTo>
                  <a:cubicBezTo>
                    <a:pt x="77" y="88"/>
                    <a:pt x="78" y="89"/>
                    <a:pt x="78" y="89"/>
                  </a:cubicBezTo>
                  <a:cubicBezTo>
                    <a:pt x="78" y="90"/>
                    <a:pt x="77" y="91"/>
                    <a:pt x="77" y="91"/>
                  </a:cubicBezTo>
                  <a:close/>
                  <a:moveTo>
                    <a:pt x="120" y="90"/>
                  </a:moveTo>
                  <a:cubicBezTo>
                    <a:pt x="120" y="90"/>
                    <a:pt x="119" y="90"/>
                    <a:pt x="119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119" y="89"/>
                    <a:pt x="120" y="89"/>
                    <a:pt x="120" y="89"/>
                  </a:cubicBezTo>
                  <a:lnTo>
                    <a:pt x="120" y="90"/>
                  </a:lnTo>
                  <a:close/>
                  <a:moveTo>
                    <a:pt x="5" y="8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81"/>
                    <a:pt x="132" y="81"/>
                    <a:pt x="132" y="81"/>
                  </a:cubicBezTo>
                  <a:lnTo>
                    <a:pt x="5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42" name="组合 41"/>
          <p:cNvGrpSpPr>
            <a:grpSpLocks noChangeAspect="1"/>
          </p:cNvGrpSpPr>
          <p:nvPr/>
        </p:nvGrpSpPr>
        <p:grpSpPr>
          <a:xfrm rot="0">
            <a:off x="3563620" y="2492375"/>
            <a:ext cx="1800225" cy="1087120"/>
            <a:chOff x="7715" y="4595"/>
            <a:chExt cx="3295" cy="1990"/>
          </a:xfrm>
          <a:solidFill>
            <a:schemeClr val="accent1"/>
          </a:solidFill>
        </p:grpSpPr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10200" y="4595"/>
              <a:ext cx="810" cy="1990"/>
            </a:xfrm>
            <a:custGeom>
              <a:avLst/>
              <a:gdLst>
                <a:gd name="T0" fmla="*/ 41 w 46"/>
                <a:gd name="T1" fmla="*/ 0 h 113"/>
                <a:gd name="T2" fmla="*/ 5 w 46"/>
                <a:gd name="T3" fmla="*/ 0 h 113"/>
                <a:gd name="T4" fmla="*/ 0 w 46"/>
                <a:gd name="T5" fmla="*/ 6 h 113"/>
                <a:gd name="T6" fmla="*/ 0 w 46"/>
                <a:gd name="T7" fmla="*/ 108 h 113"/>
                <a:gd name="T8" fmla="*/ 5 w 46"/>
                <a:gd name="T9" fmla="*/ 113 h 113"/>
                <a:gd name="T10" fmla="*/ 41 w 46"/>
                <a:gd name="T11" fmla="*/ 113 h 113"/>
                <a:gd name="T12" fmla="*/ 46 w 46"/>
                <a:gd name="T13" fmla="*/ 108 h 113"/>
                <a:gd name="T14" fmla="*/ 46 w 46"/>
                <a:gd name="T15" fmla="*/ 6 h 113"/>
                <a:gd name="T16" fmla="*/ 41 w 46"/>
                <a:gd name="T17" fmla="*/ 0 h 113"/>
                <a:gd name="T18" fmla="*/ 31 w 46"/>
                <a:gd name="T19" fmla="*/ 91 h 113"/>
                <a:gd name="T20" fmla="*/ 28 w 46"/>
                <a:gd name="T21" fmla="*/ 94 h 113"/>
                <a:gd name="T22" fmla="*/ 19 w 46"/>
                <a:gd name="T23" fmla="*/ 94 h 113"/>
                <a:gd name="T24" fmla="*/ 15 w 46"/>
                <a:gd name="T25" fmla="*/ 91 h 113"/>
                <a:gd name="T26" fmla="*/ 15 w 46"/>
                <a:gd name="T27" fmla="*/ 82 h 113"/>
                <a:gd name="T28" fmla="*/ 19 w 46"/>
                <a:gd name="T29" fmla="*/ 79 h 113"/>
                <a:gd name="T30" fmla="*/ 28 w 46"/>
                <a:gd name="T31" fmla="*/ 79 h 113"/>
                <a:gd name="T32" fmla="*/ 31 w 46"/>
                <a:gd name="T33" fmla="*/ 82 h 113"/>
                <a:gd name="T34" fmla="*/ 31 w 46"/>
                <a:gd name="T35" fmla="*/ 91 h 113"/>
                <a:gd name="T36" fmla="*/ 38 w 46"/>
                <a:gd name="T37" fmla="*/ 40 h 113"/>
                <a:gd name="T38" fmla="*/ 37 w 46"/>
                <a:gd name="T39" fmla="*/ 41 h 113"/>
                <a:gd name="T40" fmla="*/ 10 w 46"/>
                <a:gd name="T41" fmla="*/ 41 h 113"/>
                <a:gd name="T42" fmla="*/ 8 w 46"/>
                <a:gd name="T43" fmla="*/ 40 h 113"/>
                <a:gd name="T44" fmla="*/ 8 w 46"/>
                <a:gd name="T45" fmla="*/ 38 h 113"/>
                <a:gd name="T46" fmla="*/ 10 w 46"/>
                <a:gd name="T47" fmla="*/ 36 h 113"/>
                <a:gd name="T48" fmla="*/ 37 w 46"/>
                <a:gd name="T49" fmla="*/ 36 h 113"/>
                <a:gd name="T50" fmla="*/ 38 w 46"/>
                <a:gd name="T51" fmla="*/ 38 h 113"/>
                <a:gd name="T52" fmla="*/ 38 w 46"/>
                <a:gd name="T53" fmla="*/ 40 h 113"/>
                <a:gd name="T54" fmla="*/ 43 w 46"/>
                <a:gd name="T55" fmla="*/ 32 h 113"/>
                <a:gd name="T56" fmla="*/ 41 w 46"/>
                <a:gd name="T57" fmla="*/ 34 h 113"/>
                <a:gd name="T58" fmla="*/ 5 w 46"/>
                <a:gd name="T59" fmla="*/ 34 h 113"/>
                <a:gd name="T60" fmla="*/ 4 w 46"/>
                <a:gd name="T61" fmla="*/ 32 h 113"/>
                <a:gd name="T62" fmla="*/ 4 w 46"/>
                <a:gd name="T63" fmla="*/ 21 h 113"/>
                <a:gd name="T64" fmla="*/ 5 w 46"/>
                <a:gd name="T65" fmla="*/ 20 h 113"/>
                <a:gd name="T66" fmla="*/ 41 w 46"/>
                <a:gd name="T67" fmla="*/ 20 h 113"/>
                <a:gd name="T68" fmla="*/ 43 w 46"/>
                <a:gd name="T69" fmla="*/ 21 h 113"/>
                <a:gd name="T70" fmla="*/ 43 w 46"/>
                <a:gd name="T71" fmla="*/ 32 h 113"/>
                <a:gd name="T72" fmla="*/ 43 w 46"/>
                <a:gd name="T73" fmla="*/ 17 h 113"/>
                <a:gd name="T74" fmla="*/ 41 w 46"/>
                <a:gd name="T75" fmla="*/ 18 h 113"/>
                <a:gd name="T76" fmla="*/ 5 w 46"/>
                <a:gd name="T77" fmla="*/ 18 h 113"/>
                <a:gd name="T78" fmla="*/ 4 w 46"/>
                <a:gd name="T79" fmla="*/ 17 h 113"/>
                <a:gd name="T80" fmla="*/ 4 w 46"/>
                <a:gd name="T81" fmla="*/ 6 h 113"/>
                <a:gd name="T82" fmla="*/ 5 w 46"/>
                <a:gd name="T83" fmla="*/ 5 h 113"/>
                <a:gd name="T84" fmla="*/ 41 w 46"/>
                <a:gd name="T85" fmla="*/ 5 h 113"/>
                <a:gd name="T86" fmla="*/ 43 w 46"/>
                <a:gd name="T87" fmla="*/ 6 h 113"/>
                <a:gd name="T88" fmla="*/ 43 w 46"/>
                <a:gd name="T89" fmla="*/ 1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" h="113">
                  <a:moveTo>
                    <a:pt x="4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1"/>
                    <a:pt x="2" y="113"/>
                    <a:pt x="5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4" y="113"/>
                    <a:pt x="46" y="111"/>
                    <a:pt x="46" y="108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3"/>
                    <a:pt x="44" y="0"/>
                    <a:pt x="41" y="0"/>
                  </a:cubicBezTo>
                  <a:close/>
                  <a:moveTo>
                    <a:pt x="31" y="91"/>
                  </a:moveTo>
                  <a:cubicBezTo>
                    <a:pt x="31" y="93"/>
                    <a:pt x="29" y="94"/>
                    <a:pt x="28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7" y="94"/>
                    <a:pt x="15" y="93"/>
                    <a:pt x="15" y="91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0"/>
                    <a:pt x="17" y="79"/>
                    <a:pt x="19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9" y="79"/>
                    <a:pt x="31" y="80"/>
                    <a:pt x="31" y="82"/>
                  </a:cubicBezTo>
                  <a:lnTo>
                    <a:pt x="31" y="91"/>
                  </a:lnTo>
                  <a:close/>
                  <a:moveTo>
                    <a:pt x="38" y="40"/>
                  </a:moveTo>
                  <a:cubicBezTo>
                    <a:pt x="38" y="41"/>
                    <a:pt x="38" y="41"/>
                    <a:pt x="37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8" y="41"/>
                    <a:pt x="8" y="40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9" y="36"/>
                    <a:pt x="10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7"/>
                    <a:pt x="38" y="38"/>
                  </a:cubicBezTo>
                  <a:lnTo>
                    <a:pt x="38" y="40"/>
                  </a:lnTo>
                  <a:close/>
                  <a:moveTo>
                    <a:pt x="43" y="32"/>
                  </a:moveTo>
                  <a:cubicBezTo>
                    <a:pt x="43" y="33"/>
                    <a:pt x="42" y="34"/>
                    <a:pt x="41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3"/>
                    <a:pt x="4" y="3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0"/>
                    <a:pt x="5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3" y="21"/>
                    <a:pt x="43" y="21"/>
                  </a:cubicBezTo>
                  <a:lnTo>
                    <a:pt x="43" y="32"/>
                  </a:lnTo>
                  <a:close/>
                  <a:moveTo>
                    <a:pt x="43" y="17"/>
                  </a:moveTo>
                  <a:cubicBezTo>
                    <a:pt x="43" y="17"/>
                    <a:pt x="42" y="18"/>
                    <a:pt x="4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7"/>
                    <a:pt x="4" y="1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2" y="5"/>
                    <a:pt x="43" y="5"/>
                    <a:pt x="43" y="6"/>
                  </a:cubicBezTo>
                  <a:lnTo>
                    <a:pt x="4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4" name="Freeform 7"/>
            <p:cNvSpPr/>
            <p:nvPr/>
          </p:nvSpPr>
          <p:spPr bwMode="auto">
            <a:xfrm>
              <a:off x="10800" y="4860"/>
              <a:ext cx="87" cy="17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1 h 1"/>
                <a:gd name="T6" fmla="*/ 4 w 5"/>
                <a:gd name="T7" fmla="*/ 1 h 1"/>
                <a:gd name="T8" fmla="*/ 5 w 5"/>
                <a:gd name="T9" fmla="*/ 0 h 1"/>
                <a:gd name="T10" fmla="*/ 4 w 5"/>
                <a:gd name="T11" fmla="*/ 0 h 1"/>
                <a:gd name="T12" fmla="*/ 0 w 5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10430" y="5265"/>
              <a:ext cx="52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6" name="Rectangle 9"/>
            <p:cNvSpPr>
              <a:spLocks noChangeArrowheads="1"/>
            </p:cNvSpPr>
            <p:nvPr/>
          </p:nvSpPr>
          <p:spPr bwMode="auto">
            <a:xfrm>
              <a:off x="10605" y="5265"/>
              <a:ext cx="52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7" name="Oval 10"/>
            <p:cNvSpPr>
              <a:spLocks noChangeArrowheads="1"/>
            </p:cNvSpPr>
            <p:nvPr/>
          </p:nvSpPr>
          <p:spPr bwMode="auto">
            <a:xfrm>
              <a:off x="10500" y="5265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8" name="Oval 11"/>
            <p:cNvSpPr>
              <a:spLocks noChangeArrowheads="1"/>
            </p:cNvSpPr>
            <p:nvPr/>
          </p:nvSpPr>
          <p:spPr bwMode="auto">
            <a:xfrm>
              <a:off x="10553" y="5265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10783" y="5248"/>
              <a:ext cx="52" cy="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0" name="Freeform 13"/>
            <p:cNvSpPr>
              <a:spLocks noEditPoints="1"/>
            </p:cNvSpPr>
            <p:nvPr/>
          </p:nvSpPr>
          <p:spPr bwMode="auto">
            <a:xfrm>
              <a:off x="10500" y="6005"/>
              <a:ext cx="230" cy="227"/>
            </a:xfrm>
            <a:custGeom>
              <a:avLst/>
              <a:gdLst>
                <a:gd name="T0" fmla="*/ 11 w 13"/>
                <a:gd name="T1" fmla="*/ 0 h 13"/>
                <a:gd name="T2" fmla="*/ 2 w 13"/>
                <a:gd name="T3" fmla="*/ 0 h 13"/>
                <a:gd name="T4" fmla="*/ 0 w 13"/>
                <a:gd name="T5" fmla="*/ 2 h 13"/>
                <a:gd name="T6" fmla="*/ 0 w 13"/>
                <a:gd name="T7" fmla="*/ 11 h 13"/>
                <a:gd name="T8" fmla="*/ 2 w 13"/>
                <a:gd name="T9" fmla="*/ 13 h 13"/>
                <a:gd name="T10" fmla="*/ 11 w 13"/>
                <a:gd name="T11" fmla="*/ 13 h 13"/>
                <a:gd name="T12" fmla="*/ 13 w 13"/>
                <a:gd name="T13" fmla="*/ 11 h 13"/>
                <a:gd name="T14" fmla="*/ 13 w 13"/>
                <a:gd name="T15" fmla="*/ 2 h 13"/>
                <a:gd name="T16" fmla="*/ 11 w 13"/>
                <a:gd name="T17" fmla="*/ 0 h 13"/>
                <a:gd name="T18" fmla="*/ 6 w 13"/>
                <a:gd name="T19" fmla="*/ 5 h 13"/>
                <a:gd name="T20" fmla="*/ 6 w 13"/>
                <a:gd name="T21" fmla="*/ 4 h 13"/>
                <a:gd name="T22" fmla="*/ 6 w 13"/>
                <a:gd name="T23" fmla="*/ 5 h 13"/>
                <a:gd name="T24" fmla="*/ 6 w 13"/>
                <a:gd name="T25" fmla="*/ 7 h 13"/>
                <a:gd name="T26" fmla="*/ 6 w 13"/>
                <a:gd name="T27" fmla="*/ 7 h 13"/>
                <a:gd name="T28" fmla="*/ 6 w 13"/>
                <a:gd name="T29" fmla="*/ 7 h 13"/>
                <a:gd name="T30" fmla="*/ 6 w 13"/>
                <a:gd name="T31" fmla="*/ 5 h 13"/>
                <a:gd name="T32" fmla="*/ 8 w 13"/>
                <a:gd name="T33" fmla="*/ 9 h 13"/>
                <a:gd name="T34" fmla="*/ 6 w 13"/>
                <a:gd name="T35" fmla="*/ 10 h 13"/>
                <a:gd name="T36" fmla="*/ 5 w 13"/>
                <a:gd name="T37" fmla="*/ 9 h 13"/>
                <a:gd name="T38" fmla="*/ 5 w 13"/>
                <a:gd name="T39" fmla="*/ 6 h 13"/>
                <a:gd name="T40" fmla="*/ 5 w 13"/>
                <a:gd name="T41" fmla="*/ 6 h 13"/>
                <a:gd name="T42" fmla="*/ 5 w 13"/>
                <a:gd name="T43" fmla="*/ 7 h 13"/>
                <a:gd name="T44" fmla="*/ 5 w 13"/>
                <a:gd name="T45" fmla="*/ 9 h 13"/>
                <a:gd name="T46" fmla="*/ 7 w 13"/>
                <a:gd name="T47" fmla="*/ 9 h 13"/>
                <a:gd name="T48" fmla="*/ 8 w 13"/>
                <a:gd name="T49" fmla="*/ 8 h 13"/>
                <a:gd name="T50" fmla="*/ 7 w 13"/>
                <a:gd name="T51" fmla="*/ 7 h 13"/>
                <a:gd name="T52" fmla="*/ 7 w 13"/>
                <a:gd name="T53" fmla="*/ 6 h 13"/>
                <a:gd name="T54" fmla="*/ 8 w 13"/>
                <a:gd name="T55" fmla="*/ 6 h 13"/>
                <a:gd name="T56" fmla="*/ 8 w 13"/>
                <a:gd name="T57" fmla="*/ 8 h 13"/>
                <a:gd name="T58" fmla="*/ 8 w 13"/>
                <a:gd name="T5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" h="13">
                  <a:moveTo>
                    <a:pt x="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3" y="12"/>
                    <a:pt x="13" y="1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  <a:moveTo>
                    <a:pt x="6" y="5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lnTo>
                    <a:pt x="6" y="5"/>
                  </a:lnTo>
                  <a:close/>
                  <a:moveTo>
                    <a:pt x="8" y="9"/>
                  </a:moveTo>
                  <a:cubicBezTo>
                    <a:pt x="7" y="10"/>
                    <a:pt x="7" y="10"/>
                    <a:pt x="6" y="10"/>
                  </a:cubicBezTo>
                  <a:cubicBezTo>
                    <a:pt x="6" y="10"/>
                    <a:pt x="5" y="10"/>
                    <a:pt x="5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1" name="Freeform 14"/>
            <p:cNvSpPr>
              <a:spLocks noEditPoints="1"/>
            </p:cNvSpPr>
            <p:nvPr/>
          </p:nvSpPr>
          <p:spPr bwMode="auto">
            <a:xfrm>
              <a:off x="7715" y="4595"/>
              <a:ext cx="2397" cy="1990"/>
            </a:xfrm>
            <a:custGeom>
              <a:avLst/>
              <a:gdLst>
                <a:gd name="T0" fmla="*/ 56 w 136"/>
                <a:gd name="T1" fmla="*/ 110 h 113"/>
                <a:gd name="T2" fmla="*/ 43 w 136"/>
                <a:gd name="T3" fmla="*/ 110 h 113"/>
                <a:gd name="T4" fmla="*/ 41 w 136"/>
                <a:gd name="T5" fmla="*/ 111 h 113"/>
                <a:gd name="T6" fmla="*/ 43 w 136"/>
                <a:gd name="T7" fmla="*/ 113 h 113"/>
                <a:gd name="T8" fmla="*/ 94 w 136"/>
                <a:gd name="T9" fmla="*/ 113 h 113"/>
                <a:gd name="T10" fmla="*/ 96 w 136"/>
                <a:gd name="T11" fmla="*/ 111 h 113"/>
                <a:gd name="T12" fmla="*/ 94 w 136"/>
                <a:gd name="T13" fmla="*/ 110 h 113"/>
                <a:gd name="T14" fmla="*/ 80 w 136"/>
                <a:gd name="T15" fmla="*/ 110 h 113"/>
                <a:gd name="T16" fmla="*/ 80 w 136"/>
                <a:gd name="T17" fmla="*/ 97 h 113"/>
                <a:gd name="T18" fmla="*/ 133 w 136"/>
                <a:gd name="T19" fmla="*/ 97 h 113"/>
                <a:gd name="T20" fmla="*/ 136 w 136"/>
                <a:gd name="T21" fmla="*/ 94 h 113"/>
                <a:gd name="T22" fmla="*/ 136 w 136"/>
                <a:gd name="T23" fmla="*/ 4 h 113"/>
                <a:gd name="T24" fmla="*/ 133 w 136"/>
                <a:gd name="T25" fmla="*/ 0 h 113"/>
                <a:gd name="T26" fmla="*/ 4 w 136"/>
                <a:gd name="T27" fmla="*/ 0 h 113"/>
                <a:gd name="T28" fmla="*/ 0 w 136"/>
                <a:gd name="T29" fmla="*/ 4 h 113"/>
                <a:gd name="T30" fmla="*/ 0 w 136"/>
                <a:gd name="T31" fmla="*/ 94 h 113"/>
                <a:gd name="T32" fmla="*/ 4 w 136"/>
                <a:gd name="T33" fmla="*/ 97 h 113"/>
                <a:gd name="T34" fmla="*/ 56 w 136"/>
                <a:gd name="T35" fmla="*/ 97 h 113"/>
                <a:gd name="T36" fmla="*/ 56 w 136"/>
                <a:gd name="T37" fmla="*/ 110 h 113"/>
                <a:gd name="T38" fmla="*/ 60 w 136"/>
                <a:gd name="T39" fmla="*/ 91 h 113"/>
                <a:gd name="T40" fmla="*/ 59 w 136"/>
                <a:gd name="T41" fmla="*/ 89 h 113"/>
                <a:gd name="T42" fmla="*/ 60 w 136"/>
                <a:gd name="T43" fmla="*/ 88 h 113"/>
                <a:gd name="T44" fmla="*/ 62 w 136"/>
                <a:gd name="T45" fmla="*/ 89 h 113"/>
                <a:gd name="T46" fmla="*/ 60 w 136"/>
                <a:gd name="T47" fmla="*/ 91 h 113"/>
                <a:gd name="T48" fmla="*/ 68 w 136"/>
                <a:gd name="T49" fmla="*/ 91 h 113"/>
                <a:gd name="T50" fmla="*/ 67 w 136"/>
                <a:gd name="T51" fmla="*/ 89 h 113"/>
                <a:gd name="T52" fmla="*/ 68 w 136"/>
                <a:gd name="T53" fmla="*/ 88 h 113"/>
                <a:gd name="T54" fmla="*/ 70 w 136"/>
                <a:gd name="T55" fmla="*/ 89 h 113"/>
                <a:gd name="T56" fmla="*/ 68 w 136"/>
                <a:gd name="T57" fmla="*/ 91 h 113"/>
                <a:gd name="T58" fmla="*/ 77 w 136"/>
                <a:gd name="T59" fmla="*/ 91 h 113"/>
                <a:gd name="T60" fmla="*/ 75 w 136"/>
                <a:gd name="T61" fmla="*/ 89 h 113"/>
                <a:gd name="T62" fmla="*/ 77 w 136"/>
                <a:gd name="T63" fmla="*/ 88 h 113"/>
                <a:gd name="T64" fmla="*/ 78 w 136"/>
                <a:gd name="T65" fmla="*/ 89 h 113"/>
                <a:gd name="T66" fmla="*/ 77 w 136"/>
                <a:gd name="T67" fmla="*/ 91 h 113"/>
                <a:gd name="T68" fmla="*/ 120 w 136"/>
                <a:gd name="T69" fmla="*/ 90 h 113"/>
                <a:gd name="T70" fmla="*/ 119 w 136"/>
                <a:gd name="T71" fmla="*/ 90 h 113"/>
                <a:gd name="T72" fmla="*/ 114 w 136"/>
                <a:gd name="T73" fmla="*/ 90 h 113"/>
                <a:gd name="T74" fmla="*/ 114 w 136"/>
                <a:gd name="T75" fmla="*/ 90 h 113"/>
                <a:gd name="T76" fmla="*/ 114 w 136"/>
                <a:gd name="T77" fmla="*/ 89 h 113"/>
                <a:gd name="T78" fmla="*/ 114 w 136"/>
                <a:gd name="T79" fmla="*/ 89 h 113"/>
                <a:gd name="T80" fmla="*/ 119 w 136"/>
                <a:gd name="T81" fmla="*/ 89 h 113"/>
                <a:gd name="T82" fmla="*/ 120 w 136"/>
                <a:gd name="T83" fmla="*/ 89 h 113"/>
                <a:gd name="T84" fmla="*/ 120 w 136"/>
                <a:gd name="T85" fmla="*/ 90 h 113"/>
                <a:gd name="T86" fmla="*/ 5 w 136"/>
                <a:gd name="T87" fmla="*/ 81 h 113"/>
                <a:gd name="T88" fmla="*/ 5 w 136"/>
                <a:gd name="T89" fmla="*/ 5 h 113"/>
                <a:gd name="T90" fmla="*/ 132 w 136"/>
                <a:gd name="T91" fmla="*/ 5 h 113"/>
                <a:gd name="T92" fmla="*/ 132 w 136"/>
                <a:gd name="T93" fmla="*/ 81 h 113"/>
                <a:gd name="T94" fmla="*/ 5 w 136"/>
                <a:gd name="T95" fmla="*/ 8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6" h="113">
                  <a:moveTo>
                    <a:pt x="56" y="110"/>
                  </a:move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10"/>
                    <a:pt x="41" y="111"/>
                  </a:cubicBezTo>
                  <a:cubicBezTo>
                    <a:pt x="41" y="112"/>
                    <a:pt x="42" y="113"/>
                    <a:pt x="43" y="113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5" y="113"/>
                    <a:pt x="96" y="112"/>
                    <a:pt x="96" y="111"/>
                  </a:cubicBezTo>
                  <a:cubicBezTo>
                    <a:pt x="96" y="110"/>
                    <a:pt x="95" y="110"/>
                    <a:pt x="94" y="110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5" y="97"/>
                    <a:pt x="136" y="95"/>
                    <a:pt x="136" y="9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2"/>
                    <a:pt x="135" y="0"/>
                    <a:pt x="13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2" y="97"/>
                    <a:pt x="4" y="97"/>
                  </a:cubicBezTo>
                  <a:cubicBezTo>
                    <a:pt x="56" y="97"/>
                    <a:pt x="56" y="97"/>
                    <a:pt x="56" y="97"/>
                  </a:cubicBezTo>
                  <a:lnTo>
                    <a:pt x="56" y="110"/>
                  </a:lnTo>
                  <a:close/>
                  <a:moveTo>
                    <a:pt x="60" y="91"/>
                  </a:moveTo>
                  <a:cubicBezTo>
                    <a:pt x="60" y="91"/>
                    <a:pt x="59" y="90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2" y="89"/>
                    <a:pt x="62" y="89"/>
                  </a:cubicBezTo>
                  <a:cubicBezTo>
                    <a:pt x="62" y="90"/>
                    <a:pt x="61" y="91"/>
                    <a:pt x="60" y="91"/>
                  </a:cubicBezTo>
                  <a:close/>
                  <a:moveTo>
                    <a:pt x="68" y="91"/>
                  </a:moveTo>
                  <a:cubicBezTo>
                    <a:pt x="68" y="91"/>
                    <a:pt x="67" y="90"/>
                    <a:pt x="67" y="89"/>
                  </a:cubicBezTo>
                  <a:cubicBezTo>
                    <a:pt x="67" y="89"/>
                    <a:pt x="68" y="88"/>
                    <a:pt x="68" y="88"/>
                  </a:cubicBezTo>
                  <a:cubicBezTo>
                    <a:pt x="69" y="88"/>
                    <a:pt x="70" y="89"/>
                    <a:pt x="70" y="89"/>
                  </a:cubicBezTo>
                  <a:cubicBezTo>
                    <a:pt x="70" y="90"/>
                    <a:pt x="69" y="91"/>
                    <a:pt x="68" y="91"/>
                  </a:cubicBezTo>
                  <a:close/>
                  <a:moveTo>
                    <a:pt x="77" y="91"/>
                  </a:moveTo>
                  <a:cubicBezTo>
                    <a:pt x="76" y="91"/>
                    <a:pt x="75" y="90"/>
                    <a:pt x="75" y="89"/>
                  </a:cubicBezTo>
                  <a:cubicBezTo>
                    <a:pt x="75" y="89"/>
                    <a:pt x="76" y="88"/>
                    <a:pt x="77" y="88"/>
                  </a:cubicBezTo>
                  <a:cubicBezTo>
                    <a:pt x="77" y="88"/>
                    <a:pt x="78" y="89"/>
                    <a:pt x="78" y="89"/>
                  </a:cubicBezTo>
                  <a:cubicBezTo>
                    <a:pt x="78" y="90"/>
                    <a:pt x="77" y="91"/>
                    <a:pt x="77" y="91"/>
                  </a:cubicBezTo>
                  <a:close/>
                  <a:moveTo>
                    <a:pt x="120" y="90"/>
                  </a:moveTo>
                  <a:cubicBezTo>
                    <a:pt x="120" y="90"/>
                    <a:pt x="119" y="90"/>
                    <a:pt x="119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119" y="89"/>
                    <a:pt x="120" y="89"/>
                    <a:pt x="120" y="89"/>
                  </a:cubicBezTo>
                  <a:lnTo>
                    <a:pt x="120" y="90"/>
                  </a:lnTo>
                  <a:close/>
                  <a:moveTo>
                    <a:pt x="5" y="8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81"/>
                    <a:pt x="132" y="81"/>
                    <a:pt x="132" y="81"/>
                  </a:cubicBezTo>
                  <a:lnTo>
                    <a:pt x="5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52" name="双大括号 51"/>
          <p:cNvSpPr/>
          <p:nvPr/>
        </p:nvSpPr>
        <p:spPr>
          <a:xfrm>
            <a:off x="2554605" y="2683510"/>
            <a:ext cx="760730" cy="693420"/>
          </a:xfrm>
          <a:prstGeom prst="bracePair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grpSp>
        <p:nvGrpSpPr>
          <p:cNvPr id="63" name="组合 62"/>
          <p:cNvGrpSpPr>
            <a:grpSpLocks noChangeAspect="1"/>
          </p:cNvGrpSpPr>
          <p:nvPr/>
        </p:nvGrpSpPr>
        <p:grpSpPr>
          <a:xfrm rot="0">
            <a:off x="2654300" y="2673985"/>
            <a:ext cx="539750" cy="678815"/>
            <a:chOff x="8683" y="4248"/>
            <a:chExt cx="1830" cy="2301"/>
          </a:xfrm>
          <a:solidFill>
            <a:schemeClr val="bg2">
              <a:lumMod val="90000"/>
            </a:schemeClr>
          </a:solidFill>
        </p:grpSpPr>
        <p:sp>
          <p:nvSpPr>
            <p:cNvPr id="1188" name="Freeform 188"/>
            <p:cNvSpPr>
              <a:spLocks noEditPoints="1"/>
            </p:cNvSpPr>
            <p:nvPr/>
          </p:nvSpPr>
          <p:spPr bwMode="auto">
            <a:xfrm>
              <a:off x="8683" y="4248"/>
              <a:ext cx="1418" cy="1920"/>
            </a:xfrm>
            <a:custGeom>
              <a:avLst/>
              <a:gdLst>
                <a:gd name="T0" fmla="*/ 120 w 240"/>
                <a:gd name="T1" fmla="*/ 0 h 325"/>
                <a:gd name="T2" fmla="*/ 0 w 240"/>
                <a:gd name="T3" fmla="*/ 126 h 325"/>
                <a:gd name="T4" fmla="*/ 0 w 240"/>
                <a:gd name="T5" fmla="*/ 325 h 325"/>
                <a:gd name="T6" fmla="*/ 240 w 240"/>
                <a:gd name="T7" fmla="*/ 325 h 325"/>
                <a:gd name="T8" fmla="*/ 240 w 240"/>
                <a:gd name="T9" fmla="*/ 0 h 325"/>
                <a:gd name="T10" fmla="*/ 120 w 240"/>
                <a:gd name="T11" fmla="*/ 0 h 325"/>
                <a:gd name="T12" fmla="*/ 219 w 240"/>
                <a:gd name="T13" fmla="*/ 304 h 325"/>
                <a:gd name="T14" fmla="*/ 21 w 240"/>
                <a:gd name="T15" fmla="*/ 304 h 325"/>
                <a:gd name="T16" fmla="*/ 21 w 240"/>
                <a:gd name="T17" fmla="*/ 147 h 325"/>
                <a:gd name="T18" fmla="*/ 103 w 240"/>
                <a:gd name="T19" fmla="*/ 147 h 325"/>
                <a:gd name="T20" fmla="*/ 141 w 240"/>
                <a:gd name="T21" fmla="*/ 109 h 325"/>
                <a:gd name="T22" fmla="*/ 141 w 240"/>
                <a:gd name="T23" fmla="*/ 21 h 325"/>
                <a:gd name="T24" fmla="*/ 219 w 240"/>
                <a:gd name="T25" fmla="*/ 21 h 325"/>
                <a:gd name="T26" fmla="*/ 219 w 240"/>
                <a:gd name="T27" fmla="*/ 30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325">
                  <a:moveTo>
                    <a:pt x="12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240" y="325"/>
                    <a:pt x="240" y="325"/>
                    <a:pt x="240" y="325"/>
                  </a:cubicBezTo>
                  <a:cubicBezTo>
                    <a:pt x="240" y="0"/>
                    <a:pt x="240" y="0"/>
                    <a:pt x="240" y="0"/>
                  </a:cubicBezTo>
                  <a:lnTo>
                    <a:pt x="120" y="0"/>
                  </a:lnTo>
                  <a:close/>
                  <a:moveTo>
                    <a:pt x="219" y="304"/>
                  </a:moveTo>
                  <a:cubicBezTo>
                    <a:pt x="21" y="304"/>
                    <a:pt x="21" y="304"/>
                    <a:pt x="21" y="304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24" y="147"/>
                    <a:pt x="141" y="130"/>
                    <a:pt x="141" y="109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219" y="21"/>
                    <a:pt x="219" y="21"/>
                    <a:pt x="219" y="21"/>
                  </a:cubicBezTo>
                  <a:lnTo>
                    <a:pt x="219" y="3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1189" name="Freeform 189"/>
            <p:cNvSpPr/>
            <p:nvPr/>
          </p:nvSpPr>
          <p:spPr bwMode="auto">
            <a:xfrm>
              <a:off x="9095" y="4633"/>
              <a:ext cx="1418" cy="1917"/>
            </a:xfrm>
            <a:custGeom>
              <a:avLst/>
              <a:gdLst>
                <a:gd name="T0" fmla="*/ 480 w 567"/>
                <a:gd name="T1" fmla="*/ 0 h 767"/>
                <a:gd name="T2" fmla="*/ 480 w 567"/>
                <a:gd name="T3" fmla="*/ 49 h 767"/>
                <a:gd name="T4" fmla="*/ 518 w 567"/>
                <a:gd name="T5" fmla="*/ 49 h 767"/>
                <a:gd name="T6" fmla="*/ 518 w 567"/>
                <a:gd name="T7" fmla="*/ 717 h 767"/>
                <a:gd name="T8" fmla="*/ 50 w 567"/>
                <a:gd name="T9" fmla="*/ 717 h 767"/>
                <a:gd name="T10" fmla="*/ 50 w 567"/>
                <a:gd name="T11" fmla="*/ 691 h 767"/>
                <a:gd name="T12" fmla="*/ 0 w 567"/>
                <a:gd name="T13" fmla="*/ 691 h 767"/>
                <a:gd name="T14" fmla="*/ 0 w 567"/>
                <a:gd name="T15" fmla="*/ 767 h 767"/>
                <a:gd name="T16" fmla="*/ 567 w 567"/>
                <a:gd name="T17" fmla="*/ 767 h 767"/>
                <a:gd name="T18" fmla="*/ 567 w 567"/>
                <a:gd name="T19" fmla="*/ 0 h 767"/>
                <a:gd name="T20" fmla="*/ 480 w 567"/>
                <a:gd name="T21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7" h="767">
                  <a:moveTo>
                    <a:pt x="480" y="0"/>
                  </a:moveTo>
                  <a:lnTo>
                    <a:pt x="480" y="49"/>
                  </a:lnTo>
                  <a:lnTo>
                    <a:pt x="518" y="49"/>
                  </a:lnTo>
                  <a:lnTo>
                    <a:pt x="518" y="717"/>
                  </a:lnTo>
                  <a:lnTo>
                    <a:pt x="50" y="717"/>
                  </a:lnTo>
                  <a:lnTo>
                    <a:pt x="50" y="691"/>
                  </a:lnTo>
                  <a:lnTo>
                    <a:pt x="0" y="691"/>
                  </a:lnTo>
                  <a:lnTo>
                    <a:pt x="0" y="767"/>
                  </a:lnTo>
                  <a:lnTo>
                    <a:pt x="567" y="767"/>
                  </a:lnTo>
                  <a:lnTo>
                    <a:pt x="567" y="0"/>
                  </a:lnTo>
                  <a:lnTo>
                    <a:pt x="4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1190" name="Freeform 190"/>
            <p:cNvSpPr/>
            <p:nvPr/>
          </p:nvSpPr>
          <p:spPr bwMode="auto">
            <a:xfrm>
              <a:off x="8878" y="4443"/>
              <a:ext cx="1418" cy="1917"/>
            </a:xfrm>
            <a:custGeom>
              <a:avLst/>
              <a:gdLst>
                <a:gd name="T0" fmla="*/ 489 w 567"/>
                <a:gd name="T1" fmla="*/ 0 h 767"/>
                <a:gd name="T2" fmla="*/ 489 w 567"/>
                <a:gd name="T3" fmla="*/ 50 h 767"/>
                <a:gd name="T4" fmla="*/ 519 w 567"/>
                <a:gd name="T5" fmla="*/ 50 h 767"/>
                <a:gd name="T6" fmla="*/ 519 w 567"/>
                <a:gd name="T7" fmla="*/ 718 h 767"/>
                <a:gd name="T8" fmla="*/ 49 w 567"/>
                <a:gd name="T9" fmla="*/ 718 h 767"/>
                <a:gd name="T10" fmla="*/ 49 w 567"/>
                <a:gd name="T11" fmla="*/ 690 h 767"/>
                <a:gd name="T12" fmla="*/ 0 w 567"/>
                <a:gd name="T13" fmla="*/ 690 h 767"/>
                <a:gd name="T14" fmla="*/ 0 w 567"/>
                <a:gd name="T15" fmla="*/ 767 h 767"/>
                <a:gd name="T16" fmla="*/ 567 w 567"/>
                <a:gd name="T17" fmla="*/ 767 h 767"/>
                <a:gd name="T18" fmla="*/ 567 w 567"/>
                <a:gd name="T19" fmla="*/ 0 h 767"/>
                <a:gd name="T20" fmla="*/ 489 w 567"/>
                <a:gd name="T21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7" h="767">
                  <a:moveTo>
                    <a:pt x="489" y="0"/>
                  </a:moveTo>
                  <a:lnTo>
                    <a:pt x="489" y="50"/>
                  </a:lnTo>
                  <a:lnTo>
                    <a:pt x="519" y="50"/>
                  </a:lnTo>
                  <a:lnTo>
                    <a:pt x="519" y="718"/>
                  </a:lnTo>
                  <a:lnTo>
                    <a:pt x="49" y="718"/>
                  </a:lnTo>
                  <a:lnTo>
                    <a:pt x="49" y="690"/>
                  </a:lnTo>
                  <a:lnTo>
                    <a:pt x="0" y="690"/>
                  </a:lnTo>
                  <a:lnTo>
                    <a:pt x="0" y="767"/>
                  </a:lnTo>
                  <a:lnTo>
                    <a:pt x="567" y="767"/>
                  </a:lnTo>
                  <a:lnTo>
                    <a:pt x="567" y="0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1192" name="Rectangle 191"/>
            <p:cNvSpPr>
              <a:spLocks noChangeArrowheads="1"/>
            </p:cNvSpPr>
            <p:nvPr/>
          </p:nvSpPr>
          <p:spPr bwMode="auto">
            <a:xfrm>
              <a:off x="8943" y="5270"/>
              <a:ext cx="890" cy="1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1193" name="Rectangle 192"/>
            <p:cNvSpPr>
              <a:spLocks noChangeArrowheads="1"/>
            </p:cNvSpPr>
            <p:nvPr/>
          </p:nvSpPr>
          <p:spPr bwMode="auto">
            <a:xfrm>
              <a:off x="8943" y="5500"/>
              <a:ext cx="890" cy="1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1194" name="Rectangle 193"/>
            <p:cNvSpPr>
              <a:spLocks noChangeArrowheads="1"/>
            </p:cNvSpPr>
            <p:nvPr/>
          </p:nvSpPr>
          <p:spPr bwMode="auto">
            <a:xfrm>
              <a:off x="8943" y="5723"/>
              <a:ext cx="890" cy="1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2624455" y="3361055"/>
            <a:ext cx="61658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latin typeface="Times New Roman" panose="02020603050405020304" charset="0"/>
                <a:ea typeface="微软雅黑" panose="020B0503020204020204" charset="-122"/>
              </a:rPr>
              <a:t>protobuf</a:t>
            </a:r>
            <a:endParaRPr lang="en-US" altLang="zh-CN" sz="80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56615" y="2757170"/>
            <a:ext cx="718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Client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843020" y="2745105"/>
            <a:ext cx="777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Server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11240" y="1884680"/>
            <a:ext cx="5741670" cy="49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31470" y="1884680"/>
            <a:ext cx="5741670" cy="49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6263005" y="1922780"/>
            <a:ext cx="1356360" cy="101028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-21590" y="4445"/>
            <a:ext cx="27197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sym typeface="+mn-ea"/>
              </a:rPr>
              <a:t>gRPC Workflow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660" y="546100"/>
            <a:ext cx="59347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Define protobuf.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Compile and generate specific language code.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Implement Server and Client.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9690" y="3557905"/>
            <a:ext cx="1273810" cy="9131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Protobuf definitions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88055" y="3557905"/>
            <a:ext cx="1329055" cy="913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Compiler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263005" y="5073015"/>
            <a:ext cx="1356360" cy="101028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9261475" y="5135245"/>
            <a:ext cx="1328420" cy="8299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gRPC Client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261475" y="2013585"/>
            <a:ext cx="1328420" cy="8299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gRPC Server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263005" y="2974340"/>
            <a:ext cx="1356360" cy="101028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16" name="直接箭头连接符 15"/>
          <p:cNvCxnSpPr>
            <a:stCxn id="6" idx="3"/>
            <a:endCxn id="7" idx="1"/>
          </p:cNvCxnSpPr>
          <p:nvPr/>
        </p:nvCxnSpPr>
        <p:spPr>
          <a:xfrm>
            <a:off x="2603500" y="4028440"/>
            <a:ext cx="88455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1"/>
          </p:cNvCxnSpPr>
          <p:nvPr/>
        </p:nvCxnSpPr>
        <p:spPr>
          <a:xfrm flipV="1">
            <a:off x="4817110" y="2428240"/>
            <a:ext cx="1445895" cy="158623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  <a:endCxn id="10" idx="1"/>
          </p:cNvCxnSpPr>
          <p:nvPr/>
        </p:nvCxnSpPr>
        <p:spPr>
          <a:xfrm>
            <a:off x="4817110" y="4014470"/>
            <a:ext cx="1445895" cy="156400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15" idx="1"/>
          </p:cNvCxnSpPr>
          <p:nvPr/>
        </p:nvCxnSpPr>
        <p:spPr>
          <a:xfrm flipV="1">
            <a:off x="4817110" y="3493770"/>
            <a:ext cx="1445895" cy="53467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  <a:endCxn id="12" idx="1"/>
          </p:cNvCxnSpPr>
          <p:nvPr/>
        </p:nvCxnSpPr>
        <p:spPr>
          <a:xfrm>
            <a:off x="7619365" y="2428240"/>
            <a:ext cx="1642110" cy="6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</p:cNvCxnSpPr>
          <p:nvPr/>
        </p:nvCxnSpPr>
        <p:spPr>
          <a:xfrm>
            <a:off x="7619365" y="5578475"/>
            <a:ext cx="162052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950200" y="2026920"/>
            <a:ext cx="950595" cy="36004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latin typeface="微软雅黑" panose="020B0503020204020204" charset="-122"/>
                <a:ea typeface="微软雅黑" panose="020B0503020204020204" charset="-122"/>
              </a:rPr>
              <a:t>Runtime Library</a:t>
            </a:r>
            <a:endParaRPr lang="en-US" altLang="zh-CN" sz="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16685" y="4471035"/>
            <a:ext cx="108204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① Define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10915" y="4502150"/>
            <a:ext cx="125476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② Compile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174480" y="5971540"/>
            <a:ext cx="150241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③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Implement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958455" y="5149215"/>
            <a:ext cx="950595" cy="36004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latin typeface="微软雅黑" panose="020B0503020204020204" charset="-122"/>
                <a:ea typeface="微软雅黑" panose="020B0503020204020204" charset="-122"/>
              </a:rPr>
              <a:t>Runtime Library</a:t>
            </a:r>
            <a:endParaRPr lang="en-US" altLang="zh-CN" sz="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单圆角矩形 12"/>
          <p:cNvSpPr/>
          <p:nvPr/>
        </p:nvSpPr>
        <p:spPr>
          <a:xfrm>
            <a:off x="1329055" y="1991995"/>
            <a:ext cx="3488055" cy="1543685"/>
          </a:xfrm>
          <a:prstGeom prst="snip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  <a:latin typeface="Times New Roman" panose="02020603050405020304" charset="0"/>
              </a:rPr>
              <a:t>hellworld.proto</a:t>
            </a:r>
            <a:endParaRPr lang="zh-CN" altLang="en-US" sz="1000" b="1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000" b="1">
                <a:solidFill>
                  <a:schemeClr val="tx1"/>
                </a:solidFill>
                <a:latin typeface="Times New Roman" panose="02020603050405020304" charset="0"/>
              </a:rPr>
              <a:t>service </a:t>
            </a:r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</a:rPr>
              <a:t>HelloService {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</a:rPr>
              <a:t>  </a:t>
            </a:r>
            <a:r>
              <a:rPr lang="zh-CN" altLang="en-US" sz="1000" b="1">
                <a:solidFill>
                  <a:schemeClr val="tx1"/>
                </a:solidFill>
                <a:latin typeface="Times New Roman" panose="02020603050405020304" charset="0"/>
              </a:rPr>
              <a:t>rpc </a:t>
            </a:r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</a:rPr>
              <a:t>SayHello (HelloRequest) </a:t>
            </a:r>
            <a:r>
              <a:rPr lang="zh-CN" altLang="en-US" sz="1000" b="1">
                <a:solidFill>
                  <a:schemeClr val="tx1"/>
                </a:solidFill>
                <a:latin typeface="Times New Roman" panose="02020603050405020304" charset="0"/>
              </a:rPr>
              <a:t>returns </a:t>
            </a:r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</a:rPr>
              <a:t>(HelloResponse);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</a:rPr>
              <a:t>}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000" b="1">
                <a:solidFill>
                  <a:schemeClr val="tx1"/>
                </a:solidFill>
                <a:latin typeface="Times New Roman" panose="02020603050405020304" charset="0"/>
              </a:rPr>
              <a:t>message </a:t>
            </a:r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</a:rPr>
              <a:t>HelloRequest {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</a:rPr>
              <a:t>  </a:t>
            </a:r>
            <a:r>
              <a:rPr lang="zh-CN" altLang="en-US" sz="1000" b="1">
                <a:solidFill>
                  <a:schemeClr val="tx1"/>
                </a:solidFill>
                <a:latin typeface="Times New Roman" panose="02020603050405020304" charset="0"/>
              </a:rPr>
              <a:t>string </a:t>
            </a:r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</a:rPr>
              <a:t>greeting = 1;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</a:rPr>
              <a:t>}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000" b="1">
                <a:solidFill>
                  <a:schemeClr val="tx1"/>
                </a:solidFill>
                <a:latin typeface="Times New Roman" panose="02020603050405020304" charset="0"/>
              </a:rPr>
              <a:t>message </a:t>
            </a:r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</a:rPr>
              <a:t>HelloResponse {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</a:rPr>
              <a:t>  </a:t>
            </a:r>
            <a:r>
              <a:rPr lang="zh-CN" altLang="en-US" sz="1000" b="1">
                <a:solidFill>
                  <a:schemeClr val="tx1"/>
                </a:solidFill>
                <a:latin typeface="Times New Roman" panose="02020603050405020304" charset="0"/>
              </a:rPr>
              <a:t>string </a:t>
            </a:r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</a:rPr>
              <a:t>reply = 1;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}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63005" y="4025265"/>
            <a:ext cx="1356360" cy="101028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22" name="直接箭头连接符 21"/>
          <p:cNvCxnSpPr>
            <a:stCxn id="7" idx="3"/>
            <a:endCxn id="14" idx="1"/>
          </p:cNvCxnSpPr>
          <p:nvPr/>
        </p:nvCxnSpPr>
        <p:spPr>
          <a:xfrm>
            <a:off x="4817110" y="4014470"/>
            <a:ext cx="1445895" cy="51625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云形 24"/>
          <p:cNvSpPr/>
          <p:nvPr/>
        </p:nvSpPr>
        <p:spPr>
          <a:xfrm>
            <a:off x="8999855" y="3479800"/>
            <a:ext cx="1852295" cy="1036955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511665" y="3757930"/>
            <a:ext cx="95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36" name="任意多边形 35"/>
          <p:cNvSpPr/>
          <p:nvPr/>
        </p:nvSpPr>
        <p:spPr>
          <a:xfrm>
            <a:off x="9584690" y="2825115"/>
            <a:ext cx="282575" cy="2319020"/>
          </a:xfrm>
          <a:custGeom>
            <a:avLst/>
            <a:gdLst>
              <a:gd name="connisteX0" fmla="*/ 254752 w 282692"/>
              <a:gd name="connsiteY0" fmla="*/ 2291715 h 2291715"/>
              <a:gd name="connisteX1" fmla="*/ 117 w 282692"/>
              <a:gd name="connsiteY1" fmla="*/ 1145540 h 2291715"/>
              <a:gd name="connisteX2" fmla="*/ 282692 w 282692"/>
              <a:gd name="connsiteY2" fmla="*/ 0 h 2291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82693" h="2291715">
                <a:moveTo>
                  <a:pt x="254753" y="2291715"/>
                </a:moveTo>
                <a:cubicBezTo>
                  <a:pt x="198238" y="2085340"/>
                  <a:pt x="-5597" y="1604010"/>
                  <a:pt x="118" y="1145540"/>
                </a:cubicBezTo>
                <a:cubicBezTo>
                  <a:pt x="5833" y="687070"/>
                  <a:pt x="221098" y="206375"/>
                  <a:pt x="282693" y="0"/>
                </a:cubicBezTo>
              </a:path>
            </a:pathLst>
          </a:custGeom>
          <a:noFill/>
          <a:ln w="12700"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10141585" y="2842895"/>
            <a:ext cx="240665" cy="2301240"/>
          </a:xfrm>
          <a:custGeom>
            <a:avLst/>
            <a:gdLst>
              <a:gd name="connisteX0" fmla="*/ 0 w 240665"/>
              <a:gd name="connsiteY0" fmla="*/ 0 h 2277110"/>
              <a:gd name="connisteX1" fmla="*/ 240665 w 240665"/>
              <a:gd name="connsiteY1" fmla="*/ 1117600 h 2277110"/>
              <a:gd name="connisteX2" fmla="*/ 0 w 240665"/>
              <a:gd name="connsiteY2" fmla="*/ 2277110 h 22771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40665" h="2277110">
                <a:moveTo>
                  <a:pt x="0" y="0"/>
                </a:moveTo>
                <a:cubicBezTo>
                  <a:pt x="52705" y="200025"/>
                  <a:pt x="240665" y="662305"/>
                  <a:pt x="240665" y="1117600"/>
                </a:cubicBezTo>
                <a:cubicBezTo>
                  <a:pt x="240665" y="1572895"/>
                  <a:pt x="52705" y="2067560"/>
                  <a:pt x="0" y="2277110"/>
                </a:cubicBezTo>
              </a:path>
            </a:pathLst>
          </a:custGeom>
          <a:noFill/>
          <a:ln w="12700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045460" y="2975610"/>
            <a:ext cx="4183380" cy="351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gRPC Client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5460" y="2588260"/>
            <a:ext cx="808990" cy="342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Device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5460" y="2187575"/>
            <a:ext cx="4184015" cy="35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REST API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15260" y="831215"/>
            <a:ext cx="6894195" cy="360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L2Switch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40675" y="2986405"/>
            <a:ext cx="1668145" cy="5759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Netconf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7940675" y="1734820"/>
            <a:ext cx="1668145" cy="692785"/>
          </a:xfrm>
          <a:prstGeom prst="can">
            <a:avLst>
              <a:gd name="adj" fmla="val 31714"/>
            </a:avLst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DataStore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3886835" y="2588260"/>
            <a:ext cx="810260" cy="342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Packet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4733290" y="2588260"/>
            <a:ext cx="810260" cy="342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Table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8" name="矩形 17"/>
          <p:cNvSpPr>
            <a:spLocks noChangeAspect="1"/>
          </p:cNvSpPr>
          <p:nvPr/>
        </p:nvSpPr>
        <p:spPr>
          <a:xfrm>
            <a:off x="5576570" y="2588260"/>
            <a:ext cx="810260" cy="342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Cluster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6418580" y="2588260"/>
            <a:ext cx="810260" cy="342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Adapter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35960" y="4906010"/>
            <a:ext cx="3435350" cy="36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gRPC Server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5960" y="5314950"/>
            <a:ext cx="3435350" cy="3600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Driver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30365" y="4905375"/>
            <a:ext cx="2615565" cy="769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Netconf Server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715260" y="4646930"/>
            <a:ext cx="7034530" cy="1192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012555" y="4645660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Linux OS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715260" y="5953760"/>
            <a:ext cx="7033895" cy="625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964930" y="5953760"/>
            <a:ext cx="7842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Hardware</a:t>
            </a:r>
            <a:endParaRPr lang="en-US" altLang="zh-CN" sz="1200">
              <a:latin typeface="Times New Roman" panose="02020603050405020304" charset="0"/>
            </a:endParaRPr>
          </a:p>
        </p:txBody>
      </p:sp>
      <p:pic>
        <p:nvPicPr>
          <p:cNvPr id="47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0770" y="6013832"/>
            <a:ext cx="1071196" cy="515268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2371090" y="688340"/>
            <a:ext cx="7733665" cy="309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371090" y="4370070"/>
            <a:ext cx="7757160" cy="2437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524365" y="4370070"/>
            <a:ext cx="606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Switch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870065" y="1878965"/>
            <a:ext cx="741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P4Plugin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609455" y="688340"/>
            <a:ext cx="495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ODL</a:t>
            </a:r>
            <a:endParaRPr lang="en-US" altLang="zh-CN" sz="1200">
              <a:latin typeface="Times New Roman" panose="02020603050405020304" charset="0"/>
            </a:endParaRPr>
          </a:p>
        </p:txBody>
      </p:sp>
      <p:cxnSp>
        <p:nvCxnSpPr>
          <p:cNvPr id="59" name="直接箭头连接符 58"/>
          <p:cNvCxnSpPr>
            <a:stCxn id="14" idx="0"/>
            <a:endCxn id="15" idx="3"/>
          </p:cNvCxnSpPr>
          <p:nvPr/>
        </p:nvCxnSpPr>
        <p:spPr>
          <a:xfrm flipV="1">
            <a:off x="8775065" y="2441575"/>
            <a:ext cx="0" cy="5588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5137785" y="1205230"/>
            <a:ext cx="5715" cy="990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8774430" y="1191260"/>
            <a:ext cx="0" cy="540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132705" y="3326130"/>
            <a:ext cx="5080" cy="1584000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8775065" y="3558540"/>
            <a:ext cx="5080" cy="133200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左右箭头 66"/>
          <p:cNvSpPr/>
          <p:nvPr/>
        </p:nvSpPr>
        <p:spPr>
          <a:xfrm>
            <a:off x="4217670" y="1363345"/>
            <a:ext cx="1838325" cy="342000"/>
          </a:xfrm>
          <a:prstGeom prst="leftRightArrow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</a:rPr>
              <a:t>RPC/Notification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710815" y="1341120"/>
            <a:ext cx="4871720" cy="396240"/>
          </a:xfrm>
          <a:prstGeom prst="rect">
            <a:avLst/>
          </a:prstGeom>
          <a:noFill/>
          <a:ln w="12700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1" name="肘形连接符 70"/>
          <p:cNvCxnSpPr/>
          <p:nvPr/>
        </p:nvCxnSpPr>
        <p:spPr>
          <a:xfrm flipV="1">
            <a:off x="7229475" y="2131695"/>
            <a:ext cx="711835" cy="612000"/>
          </a:xfrm>
          <a:prstGeom prst="bentConnector3">
            <a:avLst>
              <a:gd name="adj1" fmla="val 67885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/>
          <p:nvPr/>
        </p:nvCxnSpPr>
        <p:spPr>
          <a:xfrm rot="5400000" flipV="1">
            <a:off x="7541075" y="2906900"/>
            <a:ext cx="576000" cy="223200"/>
          </a:xfrm>
          <a:prstGeom prst="bentConnector2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14" descr="p4_logotype_we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87" y="6124319"/>
            <a:ext cx="247627" cy="180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-1270" y="3175"/>
            <a:ext cx="54476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Introduce to P4Plugin in ODL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715260" y="1878965"/>
            <a:ext cx="4866640" cy="16865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" name="组合 122"/>
          <p:cNvGrpSpPr/>
          <p:nvPr/>
        </p:nvGrpSpPr>
        <p:grpSpPr>
          <a:xfrm>
            <a:off x="5222875" y="5890895"/>
            <a:ext cx="416560" cy="381635"/>
            <a:chOff x="4169" y="4127"/>
            <a:chExt cx="1644" cy="1649"/>
          </a:xfrm>
        </p:grpSpPr>
        <p:sp>
          <p:nvSpPr>
            <p:cNvPr id="107" name="矩形 106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9" name="梯形 108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3" name="梯形 112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5" name="梯形 114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5749925" y="5890895"/>
            <a:ext cx="416560" cy="381635"/>
            <a:chOff x="4169" y="4127"/>
            <a:chExt cx="1644" cy="1649"/>
          </a:xfrm>
        </p:grpSpPr>
        <p:sp>
          <p:nvSpPr>
            <p:cNvPr id="125" name="矩形 124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7" name="梯形 126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9" name="梯形 128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1" name="梯形 130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283325" y="5890895"/>
            <a:ext cx="416560" cy="381635"/>
            <a:chOff x="4169" y="4127"/>
            <a:chExt cx="1644" cy="1649"/>
          </a:xfrm>
        </p:grpSpPr>
        <p:sp>
          <p:nvSpPr>
            <p:cNvPr id="133" name="矩形 132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5" name="梯形 134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6" name="矩形 135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7" name="梯形 136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9" name="梯形 138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6810375" y="5890895"/>
            <a:ext cx="416560" cy="381635"/>
            <a:chOff x="4169" y="4127"/>
            <a:chExt cx="1644" cy="1649"/>
          </a:xfrm>
        </p:grpSpPr>
        <p:sp>
          <p:nvSpPr>
            <p:cNvPr id="141" name="矩形 140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3" name="梯形 142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5" name="梯形 144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7" name="梯形 146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637915" y="5890895"/>
            <a:ext cx="416560" cy="381635"/>
            <a:chOff x="4169" y="4127"/>
            <a:chExt cx="1644" cy="1649"/>
          </a:xfrm>
        </p:grpSpPr>
        <p:sp>
          <p:nvSpPr>
            <p:cNvPr id="80" name="矩形 79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" name="梯形 81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4" name="梯形 83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6" name="梯形 85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158615" y="5890895"/>
            <a:ext cx="416560" cy="381635"/>
            <a:chOff x="4169" y="4127"/>
            <a:chExt cx="1644" cy="1649"/>
          </a:xfrm>
        </p:grpSpPr>
        <p:sp>
          <p:nvSpPr>
            <p:cNvPr id="88" name="矩形 87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0" name="梯形 89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" name="梯形 91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4" name="梯形 93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685665" y="5890895"/>
            <a:ext cx="416560" cy="381635"/>
            <a:chOff x="4169" y="4127"/>
            <a:chExt cx="1644" cy="1649"/>
          </a:xfrm>
        </p:grpSpPr>
        <p:sp>
          <p:nvSpPr>
            <p:cNvPr id="96" name="矩形 95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8" name="梯形 97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0" name="梯形 99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2" name="梯形 101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335530" y="3613785"/>
            <a:ext cx="7395210" cy="3110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124315" y="3613785"/>
            <a:ext cx="606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Switch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87980" y="3801110"/>
            <a:ext cx="6235700" cy="135509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84185" y="3801745"/>
            <a:ext cx="10261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Control Plane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87980" y="5777865"/>
            <a:ext cx="6235700" cy="60452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43730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13860" y="4175125"/>
            <a:ext cx="900000" cy="667848"/>
            <a:chOff x="4466" y="5385"/>
            <a:chExt cx="1528" cy="1290"/>
          </a:xfrm>
        </p:grpSpPr>
        <p:grpSp>
          <p:nvGrpSpPr>
            <p:cNvPr id="176" name="组合 175"/>
            <p:cNvGrpSpPr>
              <a:grpSpLocks noChangeAspect="1"/>
            </p:cNvGrpSpPr>
            <p:nvPr/>
          </p:nvGrpSpPr>
          <p:grpSpPr>
            <a:xfrm rot="0">
              <a:off x="4466" y="5385"/>
              <a:ext cx="1528" cy="1290"/>
              <a:chOff x="1923253" y="1377037"/>
              <a:chExt cx="481653" cy="482806"/>
            </a:xfrm>
          </p:grpSpPr>
          <p:sp>
            <p:nvSpPr>
              <p:cNvPr id="177" name="矩形 176"/>
              <p:cNvSpPr/>
              <p:nvPr/>
            </p:nvSpPr>
            <p:spPr bwMode="auto">
              <a:xfrm>
                <a:off x="1923253" y="1377037"/>
                <a:ext cx="481653" cy="482806"/>
              </a:xfrm>
              <a:prstGeom prst="rect">
                <a:avLst/>
              </a:prstGeom>
              <a:noFill/>
              <a:ln w="381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8" name="矩形 177"/>
              <p:cNvSpPr>
                <a:spLocks noChangeAspect="1"/>
              </p:cNvSpPr>
              <p:nvPr/>
            </p:nvSpPr>
            <p:spPr bwMode="auto">
              <a:xfrm>
                <a:off x="1950994" y="1403612"/>
                <a:ext cx="429012" cy="430408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4855" y="5818"/>
              <a:ext cx="87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dirty="0" smtClean="0">
                  <a:solidFill>
                    <a:srgbClr val="000000"/>
                  </a:solidFill>
                  <a:latin typeface="Times New Roman" panose="02020603050405020304" charset="0"/>
                </a:rPr>
                <a:t>CPU</a:t>
              </a:r>
              <a:endParaRPr lang="en-US" altLang="zh-CN" sz="1200" dirty="0" smtClean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 bwMode="auto">
            <a:xfrm>
              <a:off x="4594" y="5496"/>
              <a:ext cx="1275" cy="1077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>
              <a:spLocks noChangeAspect="1"/>
            </p:cNvSpPr>
            <p:nvPr/>
          </p:nvSpPr>
          <p:spPr bwMode="auto">
            <a:xfrm>
              <a:off x="4664" y="5548"/>
              <a:ext cx="1141" cy="964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>
              <a:spLocks noChangeAspect="1"/>
            </p:cNvSpPr>
            <p:nvPr/>
          </p:nvSpPr>
          <p:spPr bwMode="auto">
            <a:xfrm>
              <a:off x="4724" y="5610"/>
              <a:ext cx="1006" cy="85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>
          <a:xfrm flipV="1">
            <a:off x="4646930" y="4866005"/>
            <a:ext cx="11430" cy="756000"/>
          </a:xfrm>
          <a:prstGeom prst="straightConnector1">
            <a:avLst/>
          </a:prstGeom>
          <a:ln w="666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05500" y="3943350"/>
            <a:ext cx="1711325" cy="504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gRPC Server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05500" y="4519930"/>
            <a:ext cx="1711325" cy="504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Driver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126355" y="3944620"/>
            <a:ext cx="821055" cy="230505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126355" y="4840605"/>
            <a:ext cx="793115" cy="19304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262620" y="5770245"/>
            <a:ext cx="8483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Data Plane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35530" y="2150110"/>
            <a:ext cx="7395210" cy="724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13655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96915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97955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98995" y="562419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53255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23180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806440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07480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208520" y="6382385"/>
            <a:ext cx="417830" cy="139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Port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950845" y="2338705"/>
            <a:ext cx="6236970" cy="36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P4Plugin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243695" y="2150110"/>
            <a:ext cx="495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ODL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335530" y="664210"/>
            <a:ext cx="7395210" cy="724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38145" y="852805"/>
            <a:ext cx="6236970" cy="36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Apps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269095" y="664210"/>
            <a:ext cx="4616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APP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4544695" y="5811520"/>
            <a:ext cx="1073785" cy="838200"/>
          </a:xfrm>
          <a:custGeom>
            <a:avLst/>
            <a:gdLst>
              <a:gd name="connisteX0" fmla="*/ 1073608 w 1073608"/>
              <a:gd name="connsiteY0" fmla="*/ 838200 h 838200"/>
              <a:gd name="connisteX1" fmla="*/ 641808 w 1073608"/>
              <a:gd name="connsiteY1" fmla="*/ 495300 h 838200"/>
              <a:gd name="connisteX2" fmla="*/ 44908 w 1073608"/>
              <a:gd name="connsiteY2" fmla="*/ 330200 h 838200"/>
              <a:gd name="connisteX3" fmla="*/ 83008 w 1073608"/>
              <a:gd name="connsiteY3" fmla="*/ 0 h 838200"/>
              <a:gd name="connisteX4" fmla="*/ 146508 w 1073608"/>
              <a:gd name="connsiteY4" fmla="*/ -12700 h 838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073609" h="838200">
                <a:moveTo>
                  <a:pt x="1073609" y="838200"/>
                </a:moveTo>
                <a:cubicBezTo>
                  <a:pt x="999314" y="772795"/>
                  <a:pt x="847549" y="596900"/>
                  <a:pt x="641809" y="495300"/>
                </a:cubicBezTo>
                <a:cubicBezTo>
                  <a:pt x="436069" y="393700"/>
                  <a:pt x="156669" y="429260"/>
                  <a:pt x="44909" y="330200"/>
                </a:cubicBezTo>
                <a:cubicBezTo>
                  <a:pt x="-66851" y="231140"/>
                  <a:pt x="62689" y="68580"/>
                  <a:pt x="83009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6760845" y="2712720"/>
            <a:ext cx="0" cy="1224000"/>
          </a:xfrm>
          <a:prstGeom prst="straightConnector1">
            <a:avLst/>
          </a:prstGeom>
          <a:ln w="666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任意多边形 63"/>
          <p:cNvSpPr/>
          <p:nvPr/>
        </p:nvSpPr>
        <p:spPr>
          <a:xfrm>
            <a:off x="4404995" y="4077335"/>
            <a:ext cx="1487170" cy="1532255"/>
          </a:xfrm>
          <a:custGeom>
            <a:avLst/>
            <a:gdLst>
              <a:gd name="connisteX0" fmla="*/ 70836 w 1328136"/>
              <a:gd name="connsiteY0" fmla="*/ 1554726 h 1554726"/>
              <a:gd name="connisteX1" fmla="*/ 134336 w 1328136"/>
              <a:gd name="connsiteY1" fmla="*/ 183126 h 1554726"/>
              <a:gd name="connisteX2" fmla="*/ 1328136 w 1328136"/>
              <a:gd name="connsiteY2" fmla="*/ 43426 h 155472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28137" h="1554727">
                <a:moveTo>
                  <a:pt x="70837" y="1554727"/>
                </a:moveTo>
                <a:cubicBezTo>
                  <a:pt x="59407" y="1282947"/>
                  <a:pt x="-117123" y="485387"/>
                  <a:pt x="134337" y="183127"/>
                </a:cubicBezTo>
                <a:cubicBezTo>
                  <a:pt x="385797" y="-119133"/>
                  <a:pt x="1090647" y="44062"/>
                  <a:pt x="1328137" y="43427"/>
                </a:cubicBezTo>
              </a:path>
            </a:pathLst>
          </a:custGeom>
          <a:noFill/>
          <a:ln w="38100" cmpd="sng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>
            <a:off x="6824980" y="2700020"/>
            <a:ext cx="255270" cy="1244600"/>
          </a:xfrm>
          <a:custGeom>
            <a:avLst/>
            <a:gdLst>
              <a:gd name="connisteX0" fmla="*/ 0 w 255066"/>
              <a:gd name="connsiteY0" fmla="*/ 1244600 h 1244600"/>
              <a:gd name="connisteX1" fmla="*/ 254000 w 255066"/>
              <a:gd name="connsiteY1" fmla="*/ 749300 h 1244600"/>
              <a:gd name="connisteX2" fmla="*/ 76200 w 255066"/>
              <a:gd name="connsiteY2" fmla="*/ 0 h 1244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5067" h="1244600">
                <a:moveTo>
                  <a:pt x="0" y="1244600"/>
                </a:moveTo>
                <a:cubicBezTo>
                  <a:pt x="54610" y="1160780"/>
                  <a:pt x="238760" y="998220"/>
                  <a:pt x="254000" y="749300"/>
                </a:cubicBezTo>
                <a:cubicBezTo>
                  <a:pt x="269240" y="500380"/>
                  <a:pt x="116840" y="139700"/>
                  <a:pt x="76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6365240" y="2712720"/>
            <a:ext cx="281940" cy="1219200"/>
          </a:xfrm>
          <a:custGeom>
            <a:avLst/>
            <a:gdLst>
              <a:gd name="connisteX0" fmla="*/ 167467 w 281767"/>
              <a:gd name="connsiteY0" fmla="*/ 0 h 1168400"/>
              <a:gd name="connisteX1" fmla="*/ 2367 w 281767"/>
              <a:gd name="connsiteY1" fmla="*/ 469900 h 1168400"/>
              <a:gd name="connisteX2" fmla="*/ 281767 w 281767"/>
              <a:gd name="connsiteY2" fmla="*/ 1168400 h 1168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81768" h="1168400">
                <a:moveTo>
                  <a:pt x="167468" y="0"/>
                </a:moveTo>
                <a:cubicBezTo>
                  <a:pt x="128733" y="80010"/>
                  <a:pt x="-20492" y="236220"/>
                  <a:pt x="2368" y="469900"/>
                </a:cubicBezTo>
                <a:cubicBezTo>
                  <a:pt x="25228" y="703580"/>
                  <a:pt x="222713" y="1038225"/>
                  <a:pt x="281768" y="1168400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4805045" y="4258945"/>
            <a:ext cx="1113790" cy="1365250"/>
          </a:xfrm>
          <a:custGeom>
            <a:avLst/>
            <a:gdLst>
              <a:gd name="connisteX0" fmla="*/ 1101919 w 1101919"/>
              <a:gd name="connsiteY0" fmla="*/ 151071 h 1446471"/>
              <a:gd name="connisteX1" fmla="*/ 136719 w 1101919"/>
              <a:gd name="connsiteY1" fmla="*/ 112971 h 1446471"/>
              <a:gd name="connisteX2" fmla="*/ 22419 w 1101919"/>
              <a:gd name="connsiteY2" fmla="*/ 1446471 h 144647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1919" h="1446472">
                <a:moveTo>
                  <a:pt x="1101919" y="151072"/>
                </a:moveTo>
                <a:cubicBezTo>
                  <a:pt x="911419" y="116782"/>
                  <a:pt x="352619" y="-146108"/>
                  <a:pt x="136719" y="112972"/>
                </a:cubicBezTo>
                <a:cubicBezTo>
                  <a:pt x="-79181" y="372052"/>
                  <a:pt x="26229" y="1179137"/>
                  <a:pt x="22419" y="1446472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4669155" y="5786120"/>
            <a:ext cx="2216785" cy="850900"/>
          </a:xfrm>
          <a:custGeom>
            <a:avLst/>
            <a:gdLst>
              <a:gd name="connisteX0" fmla="*/ 98266 w 2216581"/>
              <a:gd name="connsiteY0" fmla="*/ 0 h 850900"/>
              <a:gd name="connisteX1" fmla="*/ 212566 w 2216581"/>
              <a:gd name="connsiteY1" fmla="*/ 279400 h 850900"/>
              <a:gd name="connisteX2" fmla="*/ 2041366 w 2216581"/>
              <a:gd name="connsiteY2" fmla="*/ 304800 h 850900"/>
              <a:gd name="connisteX3" fmla="*/ 2054066 w 2216581"/>
              <a:gd name="connsiteY3" fmla="*/ 850900 h 850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216582" h="850900">
                <a:moveTo>
                  <a:pt x="98267" y="0"/>
                </a:moveTo>
                <a:cubicBezTo>
                  <a:pt x="84297" y="55245"/>
                  <a:pt x="-176053" y="218440"/>
                  <a:pt x="212567" y="279400"/>
                </a:cubicBezTo>
                <a:cubicBezTo>
                  <a:pt x="601187" y="340360"/>
                  <a:pt x="1673067" y="190500"/>
                  <a:pt x="2041367" y="304800"/>
                </a:cubicBezTo>
                <a:cubicBezTo>
                  <a:pt x="2409667" y="419100"/>
                  <a:pt x="2088357" y="742315"/>
                  <a:pt x="2054067" y="850900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左右箭头 70"/>
          <p:cNvSpPr/>
          <p:nvPr/>
        </p:nvSpPr>
        <p:spPr>
          <a:xfrm>
            <a:off x="5408930" y="1607185"/>
            <a:ext cx="1620000" cy="342265"/>
          </a:xfrm>
          <a:prstGeom prst="leftRightArrow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</a:rPr>
              <a:t>RPC/Notification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334895" y="1496060"/>
            <a:ext cx="7395210" cy="540000"/>
          </a:xfrm>
          <a:prstGeom prst="rect">
            <a:avLst/>
          </a:prstGeom>
          <a:noFill/>
          <a:ln w="12700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>
            <a:stCxn id="53" idx="0"/>
            <a:endCxn id="58" idx="2"/>
          </p:cNvCxnSpPr>
          <p:nvPr/>
        </p:nvCxnSpPr>
        <p:spPr>
          <a:xfrm flipH="1" flipV="1">
            <a:off x="6070600" y="1212850"/>
            <a:ext cx="12700" cy="112585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412480" y="3396615"/>
            <a:ext cx="540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405495" y="3132455"/>
            <a:ext cx="5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019540" y="2989580"/>
            <a:ext cx="6705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Packet-In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012555" y="3263265"/>
            <a:ext cx="755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Packet-Out</a:t>
            </a:r>
            <a:endParaRPr lang="en-US" altLang="zh-CN" sz="1000">
              <a:latin typeface="Times New Roman" panose="02020603050405020304" charset="0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7309485" y="5889625"/>
            <a:ext cx="416560" cy="381635"/>
            <a:chOff x="4169" y="4127"/>
            <a:chExt cx="1644" cy="1649"/>
          </a:xfrm>
        </p:grpSpPr>
        <p:sp>
          <p:nvSpPr>
            <p:cNvPr id="104" name="矩形 103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6" name="梯形 105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1" name="梯形 110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7" name="梯形 116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7836535" y="5889625"/>
            <a:ext cx="416560" cy="381635"/>
            <a:chOff x="4169" y="4127"/>
            <a:chExt cx="1644" cy="1649"/>
          </a:xfrm>
        </p:grpSpPr>
        <p:sp>
          <p:nvSpPr>
            <p:cNvPr id="119" name="矩形 118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1" name="梯形 120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8" name="梯形 147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0" name="梯形 149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2540" y="1905"/>
            <a:ext cx="26682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Packet-In/Out</a:t>
            </a:r>
            <a:endParaRPr lang="en-US" altLang="zh-CN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" name="矩形 155"/>
          <p:cNvSpPr/>
          <p:nvPr/>
        </p:nvSpPr>
        <p:spPr>
          <a:xfrm>
            <a:off x="4289425" y="4790440"/>
            <a:ext cx="360000" cy="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任意多边形 148"/>
          <p:cNvSpPr/>
          <p:nvPr/>
        </p:nvSpPr>
        <p:spPr>
          <a:xfrm>
            <a:off x="4289425" y="4377690"/>
            <a:ext cx="3268800" cy="422275"/>
          </a:xfrm>
          <a:custGeom>
            <a:avLst/>
            <a:gdLst>
              <a:gd name="connsiteX0" fmla="*/ 0 w 5110"/>
              <a:gd name="connsiteY0" fmla="*/ 0 h 932"/>
              <a:gd name="connsiteX1" fmla="*/ 5110 w 5110"/>
              <a:gd name="connsiteY1" fmla="*/ 0 h 932"/>
              <a:gd name="connsiteX2" fmla="*/ 5110 w 5110"/>
              <a:gd name="connsiteY2" fmla="*/ 932 h 932"/>
              <a:gd name="connsiteX3" fmla="*/ 3860 w 5110"/>
              <a:gd name="connsiteY3" fmla="*/ 930 h 932"/>
              <a:gd name="connsiteX4" fmla="*/ 0 w 5110"/>
              <a:gd name="connsiteY4" fmla="*/ 932 h 932"/>
              <a:gd name="connsiteX5" fmla="*/ 0 w 5110"/>
              <a:gd name="connsiteY5" fmla="*/ 0 h 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0" h="932">
                <a:moveTo>
                  <a:pt x="0" y="0"/>
                </a:moveTo>
                <a:lnTo>
                  <a:pt x="5110" y="0"/>
                </a:lnTo>
                <a:lnTo>
                  <a:pt x="5110" y="932"/>
                </a:lnTo>
                <a:lnTo>
                  <a:pt x="3860" y="930"/>
                </a:lnTo>
                <a:lnTo>
                  <a:pt x="0" y="9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任意多边形 150"/>
          <p:cNvSpPr>
            <a:spLocks noChangeAspect="1"/>
          </p:cNvSpPr>
          <p:nvPr/>
        </p:nvSpPr>
        <p:spPr>
          <a:xfrm rot="20220000">
            <a:off x="5624830" y="4485640"/>
            <a:ext cx="589915" cy="184785"/>
          </a:xfrm>
          <a:custGeom>
            <a:avLst/>
            <a:gdLst>
              <a:gd name="connsiteX0" fmla="*/ 0 w 4380"/>
              <a:gd name="connsiteY0" fmla="*/ 1173 h 1173"/>
              <a:gd name="connsiteX1" fmla="*/ 1757 w 4380"/>
              <a:gd name="connsiteY1" fmla="*/ 634 h 1173"/>
              <a:gd name="connsiteX2" fmla="*/ 800 w 4380"/>
              <a:gd name="connsiteY2" fmla="*/ 0 h 1173"/>
              <a:gd name="connsiteX3" fmla="*/ 4380 w 4380"/>
              <a:gd name="connsiteY3" fmla="*/ 0 h 1173"/>
              <a:gd name="connsiteX4" fmla="*/ 2855 w 4380"/>
              <a:gd name="connsiteY4" fmla="*/ 656 h 1173"/>
              <a:gd name="connsiteX5" fmla="*/ 3580 w 4380"/>
              <a:gd name="connsiteY5" fmla="*/ 1173 h 1173"/>
              <a:gd name="connsiteX6" fmla="*/ 0 w 4380"/>
              <a:gd name="connsiteY6" fmla="*/ 1173 h 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0" h="1173">
                <a:moveTo>
                  <a:pt x="0" y="1173"/>
                </a:moveTo>
                <a:lnTo>
                  <a:pt x="1757" y="634"/>
                </a:lnTo>
                <a:lnTo>
                  <a:pt x="800" y="0"/>
                </a:lnTo>
                <a:lnTo>
                  <a:pt x="4380" y="0"/>
                </a:lnTo>
                <a:lnTo>
                  <a:pt x="2855" y="656"/>
                </a:lnTo>
                <a:lnTo>
                  <a:pt x="3580" y="1173"/>
                </a:lnTo>
                <a:lnTo>
                  <a:pt x="0" y="11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5735320" y="4791075"/>
            <a:ext cx="360000" cy="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7188835" y="4778375"/>
            <a:ext cx="368935" cy="288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任意多边形 178"/>
          <p:cNvSpPr/>
          <p:nvPr/>
        </p:nvSpPr>
        <p:spPr>
          <a:xfrm>
            <a:off x="4288790" y="2315210"/>
            <a:ext cx="3260090" cy="421200"/>
          </a:xfrm>
          <a:custGeom>
            <a:avLst/>
            <a:gdLst>
              <a:gd name="connsiteX0" fmla="*/ 0 w 5110"/>
              <a:gd name="connsiteY0" fmla="*/ 0 h 932"/>
              <a:gd name="connsiteX1" fmla="*/ 5110 w 5110"/>
              <a:gd name="connsiteY1" fmla="*/ 0 h 932"/>
              <a:gd name="connsiteX2" fmla="*/ 5110 w 5110"/>
              <a:gd name="connsiteY2" fmla="*/ 932 h 932"/>
              <a:gd name="connsiteX3" fmla="*/ 3860 w 5110"/>
              <a:gd name="connsiteY3" fmla="*/ 930 h 932"/>
              <a:gd name="connsiteX4" fmla="*/ 0 w 5110"/>
              <a:gd name="connsiteY4" fmla="*/ 932 h 932"/>
              <a:gd name="connsiteX5" fmla="*/ 0 w 5110"/>
              <a:gd name="connsiteY5" fmla="*/ 0 h 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0" h="932">
                <a:moveTo>
                  <a:pt x="0" y="0"/>
                </a:moveTo>
                <a:lnTo>
                  <a:pt x="5110" y="0"/>
                </a:lnTo>
                <a:lnTo>
                  <a:pt x="5110" y="932"/>
                </a:lnTo>
                <a:lnTo>
                  <a:pt x="3860" y="930"/>
                </a:lnTo>
                <a:lnTo>
                  <a:pt x="0" y="9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5732145" y="3870325"/>
            <a:ext cx="360045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5730875" y="3618230"/>
            <a:ext cx="360045" cy="124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5730875" y="3313430"/>
            <a:ext cx="3600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4289425" y="2045335"/>
            <a:ext cx="355600" cy="288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5730875" y="2036445"/>
            <a:ext cx="360000" cy="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7184390" y="2033270"/>
            <a:ext cx="364490" cy="288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2" name="任意多边形 191"/>
          <p:cNvSpPr>
            <a:spLocks noChangeAspect="1"/>
          </p:cNvSpPr>
          <p:nvPr/>
        </p:nvSpPr>
        <p:spPr>
          <a:xfrm rot="20220000">
            <a:off x="5617845" y="2423160"/>
            <a:ext cx="589915" cy="184785"/>
          </a:xfrm>
          <a:custGeom>
            <a:avLst/>
            <a:gdLst>
              <a:gd name="connsiteX0" fmla="*/ 0 w 4380"/>
              <a:gd name="connsiteY0" fmla="*/ 1173 h 1173"/>
              <a:gd name="connsiteX1" fmla="*/ 1757 w 4380"/>
              <a:gd name="connsiteY1" fmla="*/ 634 h 1173"/>
              <a:gd name="connsiteX2" fmla="*/ 800 w 4380"/>
              <a:gd name="connsiteY2" fmla="*/ 0 h 1173"/>
              <a:gd name="connsiteX3" fmla="*/ 4380 w 4380"/>
              <a:gd name="connsiteY3" fmla="*/ 0 h 1173"/>
              <a:gd name="connsiteX4" fmla="*/ 2855 w 4380"/>
              <a:gd name="connsiteY4" fmla="*/ 656 h 1173"/>
              <a:gd name="connsiteX5" fmla="*/ 3580 w 4380"/>
              <a:gd name="connsiteY5" fmla="*/ 1173 h 1173"/>
              <a:gd name="connsiteX6" fmla="*/ 0 w 4380"/>
              <a:gd name="connsiteY6" fmla="*/ 1173 h 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0" h="1173">
                <a:moveTo>
                  <a:pt x="0" y="1173"/>
                </a:moveTo>
                <a:lnTo>
                  <a:pt x="1757" y="634"/>
                </a:lnTo>
                <a:lnTo>
                  <a:pt x="800" y="0"/>
                </a:lnTo>
                <a:lnTo>
                  <a:pt x="4380" y="0"/>
                </a:lnTo>
                <a:lnTo>
                  <a:pt x="2855" y="656"/>
                </a:lnTo>
                <a:lnTo>
                  <a:pt x="3580" y="1173"/>
                </a:lnTo>
                <a:lnTo>
                  <a:pt x="0" y="11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3259455" y="5513070"/>
            <a:ext cx="5295265" cy="962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文本框 196"/>
          <p:cNvSpPr txBox="1"/>
          <p:nvPr/>
        </p:nvSpPr>
        <p:spPr>
          <a:xfrm>
            <a:off x="7620000" y="4208145"/>
            <a:ext cx="9829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gRPC Server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7957820" y="5500370"/>
            <a:ext cx="6153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Device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3258820" y="1811020"/>
            <a:ext cx="5295900" cy="117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7606665" y="1820545"/>
            <a:ext cx="9582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gRPC Client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4014470" y="897890"/>
            <a:ext cx="900430" cy="540000"/>
          </a:xfrm>
          <a:prstGeom prst="rect">
            <a:avLst/>
          </a:prstGeom>
          <a:noFill/>
          <a:ln w="25400" cmpd="sng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device id = 1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5450840" y="897890"/>
            <a:ext cx="900430" cy="540000"/>
          </a:xfrm>
          <a:prstGeom prst="rect">
            <a:avLst/>
          </a:prstGeom>
          <a:noFill/>
          <a:ln w="254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device id = 2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6913880" y="897890"/>
            <a:ext cx="900430" cy="540000"/>
          </a:xfrm>
          <a:prstGeom prst="rect">
            <a:avLst/>
          </a:prstGeom>
          <a:noFill/>
          <a:ln w="25400" cmpd="sng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device id = 3 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cxnSp>
        <p:nvCxnSpPr>
          <p:cNvPr id="204" name="直接箭头连接符 203"/>
          <p:cNvCxnSpPr>
            <a:stCxn id="188" idx="0"/>
            <a:endCxn id="201" idx="2"/>
          </p:cNvCxnSpPr>
          <p:nvPr/>
        </p:nvCxnSpPr>
        <p:spPr>
          <a:xfrm flipH="1" flipV="1">
            <a:off x="4464685" y="1437640"/>
            <a:ext cx="2540" cy="607695"/>
          </a:xfrm>
          <a:prstGeom prst="straightConnector1">
            <a:avLst/>
          </a:prstGeom>
          <a:ln w="635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189" idx="0"/>
            <a:endCxn id="202" idx="2"/>
          </p:cNvCxnSpPr>
          <p:nvPr/>
        </p:nvCxnSpPr>
        <p:spPr>
          <a:xfrm flipH="1" flipV="1">
            <a:off x="5901055" y="1424940"/>
            <a:ext cx="10160" cy="598805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90" idx="0"/>
          </p:cNvCxnSpPr>
          <p:nvPr/>
        </p:nvCxnSpPr>
        <p:spPr>
          <a:xfrm flipH="1" flipV="1">
            <a:off x="7363460" y="1437640"/>
            <a:ext cx="3175" cy="58293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/>
          <p:cNvSpPr txBox="1"/>
          <p:nvPr/>
        </p:nvSpPr>
        <p:spPr>
          <a:xfrm>
            <a:off x="6155690" y="3237865"/>
            <a:ext cx="317436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</a:rPr>
              <a:t>Stream channel, bi-directional</a:t>
            </a:r>
            <a:endParaRPr lang="en-US" altLang="zh-CN" sz="1400">
              <a:latin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sym typeface="+mn-ea"/>
              </a:rPr>
              <a:t>Single TCP connection, m</a:t>
            </a:r>
            <a:r>
              <a:rPr lang="en-US" altLang="zh-CN" sz="1400">
                <a:latin typeface="Times New Roman" panose="02020603050405020304" charset="0"/>
              </a:rPr>
              <a:t>ultiplexing</a:t>
            </a:r>
            <a:endParaRPr lang="en-US" altLang="zh-CN" sz="1400">
              <a:latin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</a:rPr>
              <a:t>IP:Port:Device </a:t>
            </a:r>
            <a:r>
              <a:rPr lang="en-US" altLang="zh-CN" sz="1400" b="1">
                <a:solidFill>
                  <a:schemeClr val="tx1"/>
                </a:solidFill>
                <a:effectLst/>
                <a:latin typeface="Times New Roman" panose="02020603050405020304" charset="0"/>
              </a:rPr>
              <a:t>:</a:t>
            </a:r>
            <a:r>
              <a:rPr lang="en-US" altLang="zh-CN" sz="1400">
                <a:latin typeface="Times New Roman" panose="02020603050405020304" charset="0"/>
              </a:rPr>
              <a:t> Stream channel = 1 </a:t>
            </a:r>
            <a:r>
              <a:rPr lang="en-US" altLang="zh-CN" sz="1400" b="1">
                <a:effectLst/>
                <a:latin typeface="Times New Roman" panose="02020603050405020304" charset="0"/>
              </a:rPr>
              <a:t>:</a:t>
            </a: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zh-CN" sz="1400">
                <a:latin typeface="Times New Roman" panose="02020603050405020304" charset="0"/>
              </a:rPr>
              <a:t>1</a:t>
            </a:r>
            <a:endParaRPr lang="en-US" altLang="zh-CN" sz="1400">
              <a:latin typeface="Times New Roman" panose="02020603050405020304" charset="0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2793365" y="710565"/>
            <a:ext cx="6315075" cy="246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文本框 211"/>
          <p:cNvSpPr txBox="1"/>
          <p:nvPr/>
        </p:nvSpPr>
        <p:spPr>
          <a:xfrm>
            <a:off x="8550910" y="4004310"/>
            <a:ext cx="606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Switch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8641080" y="718820"/>
            <a:ext cx="495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ODL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2793365" y="4019550"/>
            <a:ext cx="6315710" cy="2619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3259455" y="4208145"/>
            <a:ext cx="5295900" cy="117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4090353" y="6211570"/>
            <a:ext cx="84455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device id = 1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5732145" y="3717290"/>
            <a:ext cx="360000" cy="1530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5" name="组合 224"/>
          <p:cNvGrpSpPr/>
          <p:nvPr/>
        </p:nvGrpSpPr>
        <p:grpSpPr>
          <a:xfrm>
            <a:off x="4038600" y="5806440"/>
            <a:ext cx="897890" cy="431800"/>
            <a:chOff x="7153" y="8097"/>
            <a:chExt cx="1414" cy="680"/>
          </a:xfrm>
        </p:grpSpPr>
        <p:pic>
          <p:nvPicPr>
            <p:cNvPr id="214" name="Picture 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53" y="8097"/>
              <a:ext cx="1414" cy="680"/>
            </a:xfrm>
            <a:prstGeom prst="rect">
              <a:avLst/>
            </a:prstGeom>
          </p:spPr>
        </p:pic>
        <p:pic>
          <p:nvPicPr>
            <p:cNvPr id="224" name="Picture 14" descr="p4_logotype_web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9" y="8240"/>
              <a:ext cx="390" cy="283"/>
            </a:xfrm>
            <a:prstGeom prst="rect">
              <a:avLst/>
            </a:prstGeom>
          </p:spPr>
        </p:pic>
      </p:grpSp>
      <p:sp>
        <p:nvSpPr>
          <p:cNvPr id="226" name="文本框 225"/>
          <p:cNvSpPr txBox="1"/>
          <p:nvPr/>
        </p:nvSpPr>
        <p:spPr>
          <a:xfrm>
            <a:off x="5583238" y="6201410"/>
            <a:ext cx="84455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device id = 2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grpSp>
        <p:nvGrpSpPr>
          <p:cNvPr id="227" name="组合 226"/>
          <p:cNvGrpSpPr/>
          <p:nvPr/>
        </p:nvGrpSpPr>
        <p:grpSpPr>
          <a:xfrm>
            <a:off x="5508625" y="5798185"/>
            <a:ext cx="897890" cy="431800"/>
            <a:chOff x="7153" y="8097"/>
            <a:chExt cx="1414" cy="680"/>
          </a:xfrm>
        </p:grpSpPr>
        <p:pic>
          <p:nvPicPr>
            <p:cNvPr id="228" name="Picture 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53" y="8097"/>
              <a:ext cx="1414" cy="680"/>
            </a:xfrm>
            <a:prstGeom prst="rect">
              <a:avLst/>
            </a:prstGeom>
          </p:spPr>
        </p:pic>
        <p:pic>
          <p:nvPicPr>
            <p:cNvPr id="229" name="Picture 14" descr="p4_logotype_web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9" y="8240"/>
              <a:ext cx="390" cy="283"/>
            </a:xfrm>
            <a:prstGeom prst="rect">
              <a:avLst/>
            </a:prstGeom>
          </p:spPr>
        </p:pic>
      </p:grpSp>
      <p:sp>
        <p:nvSpPr>
          <p:cNvPr id="230" name="文本框 229"/>
          <p:cNvSpPr txBox="1"/>
          <p:nvPr/>
        </p:nvSpPr>
        <p:spPr>
          <a:xfrm>
            <a:off x="7084378" y="6205220"/>
            <a:ext cx="84455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device id = 3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grpSp>
        <p:nvGrpSpPr>
          <p:cNvPr id="231" name="组合 230"/>
          <p:cNvGrpSpPr/>
          <p:nvPr/>
        </p:nvGrpSpPr>
        <p:grpSpPr>
          <a:xfrm>
            <a:off x="6975475" y="5788660"/>
            <a:ext cx="897890" cy="431800"/>
            <a:chOff x="7153" y="8097"/>
            <a:chExt cx="1414" cy="680"/>
          </a:xfrm>
        </p:grpSpPr>
        <p:pic>
          <p:nvPicPr>
            <p:cNvPr id="232" name="Picture 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53" y="8097"/>
              <a:ext cx="1414" cy="680"/>
            </a:xfrm>
            <a:prstGeom prst="rect">
              <a:avLst/>
            </a:prstGeom>
          </p:spPr>
        </p:pic>
        <p:pic>
          <p:nvPicPr>
            <p:cNvPr id="233" name="Picture 14" descr="p4_logotype_web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9" y="8240"/>
              <a:ext cx="390" cy="283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-1270" y="3175"/>
            <a:ext cx="31197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Stream Channel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5732145" y="4072890"/>
            <a:ext cx="360045" cy="30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3" name="直接箭头连接符 192"/>
          <p:cNvCxnSpPr>
            <a:stCxn id="163" idx="0"/>
            <a:endCxn id="156" idx="2"/>
          </p:cNvCxnSpPr>
          <p:nvPr/>
        </p:nvCxnSpPr>
        <p:spPr>
          <a:xfrm flipV="1">
            <a:off x="4469765" y="5088255"/>
            <a:ext cx="0" cy="720000"/>
          </a:xfrm>
          <a:prstGeom prst="straightConnector1">
            <a:avLst/>
          </a:prstGeom>
          <a:ln w="635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164" idx="0"/>
            <a:endCxn id="157" idx="2"/>
          </p:cNvCxnSpPr>
          <p:nvPr/>
        </p:nvCxnSpPr>
        <p:spPr>
          <a:xfrm flipV="1">
            <a:off x="5911215" y="5088890"/>
            <a:ext cx="4445" cy="720000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165" idx="0"/>
            <a:endCxn id="158" idx="2"/>
          </p:cNvCxnSpPr>
          <p:nvPr/>
        </p:nvCxnSpPr>
        <p:spPr>
          <a:xfrm flipH="1" flipV="1">
            <a:off x="7373620" y="5076190"/>
            <a:ext cx="15240" cy="7200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5730875" y="2887980"/>
            <a:ext cx="360000" cy="1244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5730875" y="2720975"/>
            <a:ext cx="360000" cy="1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5729605" y="3008630"/>
            <a:ext cx="3600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-1270" y="3175"/>
            <a:ext cx="75031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How to Implement Program Independent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5800" y="679450"/>
            <a:ext cx="29464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Entity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oneof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entity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TableEntry table_entry = 2;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en-US" altLang="zh-CN" sz="1200">
              <a:latin typeface="Times New Roman" panose="02020603050405020304" charset="0"/>
            </a:endParaRPr>
          </a:p>
          <a:p>
            <a:endParaRPr lang="zh-CN" altLang="en-US" sz="1200" b="1">
              <a:latin typeface="Times New Roman" panose="02020603050405020304" charset="0"/>
              <a:sym typeface="+mn-ea"/>
            </a:endParaRPr>
          </a:p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TableEntry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uint32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table_id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FieldMatch match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TableAction action = 3;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sym typeface="+mn-ea"/>
              </a:rPr>
              <a:t>}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  <a:p>
            <a:endParaRPr lang="en-US" altLang="zh-CN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TableAction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oneof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type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Action action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Action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uint32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action_id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Param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uint32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param_id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value = 3;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Param params = 4;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000">
              <a:latin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74000" y="679450"/>
            <a:ext cx="2501900" cy="4123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FieldMatch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uint32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field_id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</a:t>
            </a:r>
            <a:endParaRPr lang="en-US" altLang="zh-CN" sz="1200">
              <a:latin typeface="Times New Roman" panose="02020603050405020304" charset="0"/>
              <a:sym typeface="+mn-ea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Exact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value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Ternary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value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mask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LPM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bytes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value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int32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prefix_len = 2; 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oneof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field_match_type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Exact exact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Ternary ternary = 3;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LPM lpm = 4;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</a:t>
            </a:r>
            <a:r>
              <a:rPr lang="en-US" altLang="zh-CN" sz="1200">
                <a:latin typeface="Times New Roman" panose="02020603050405020304" charset="0"/>
                <a:sym typeface="+mn-ea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000">
              <a:latin typeface="Arial" panose="020B0604020202020204" pitchFamily="34" charset="0"/>
            </a:endParaRPr>
          </a:p>
          <a:p>
            <a:endParaRPr lang="zh-CN" altLang="en-US" sz="1000"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2680" y="676275"/>
            <a:ext cx="306578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Times New Roman" panose="02020603050405020304" charset="0"/>
              </a:rPr>
              <a:t>service </a:t>
            </a:r>
            <a:r>
              <a:rPr lang="zh-CN" altLang="en-US" sz="1200">
                <a:latin typeface="Times New Roman" panose="02020603050405020304" charset="0"/>
              </a:rPr>
              <a:t>P4Runtime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</a:t>
            </a:r>
            <a:r>
              <a:rPr lang="zh-CN" altLang="en-US" sz="1200" b="1">
                <a:latin typeface="Times New Roman" panose="02020603050405020304" charset="0"/>
              </a:rPr>
              <a:t>rpc </a:t>
            </a:r>
            <a:r>
              <a:rPr lang="zh-CN" altLang="en-US" sz="1200">
                <a:latin typeface="Times New Roman" panose="02020603050405020304" charset="0"/>
              </a:rPr>
              <a:t>Write(WriteRequest) </a:t>
            </a:r>
            <a:r>
              <a:rPr lang="zh-CN" altLang="en-US" sz="1200" b="1">
                <a:latin typeface="Times New Roman" panose="02020603050405020304" charset="0"/>
              </a:rPr>
              <a:t>returns </a:t>
            </a:r>
            <a:r>
              <a:rPr lang="zh-CN" altLang="en-US" sz="1200">
                <a:latin typeface="Times New Roman" panose="02020603050405020304" charset="0"/>
              </a:rPr>
              <a:t> </a:t>
            </a:r>
            <a:r>
              <a:rPr lang="en-US" altLang="zh-CN" sz="1200">
                <a:latin typeface="Times New Roman" panose="02020603050405020304" charset="0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</a:t>
            </a:r>
            <a:r>
              <a:rPr lang="zh-CN" altLang="en-US" sz="1200" b="1">
                <a:latin typeface="Times New Roman" panose="02020603050405020304" charset="0"/>
              </a:rPr>
              <a:t>rpc </a:t>
            </a:r>
            <a:r>
              <a:rPr lang="zh-CN" altLang="en-US" sz="1200">
                <a:latin typeface="Times New Roman" panose="02020603050405020304" charset="0"/>
              </a:rPr>
              <a:t>Read(ReadRequest)  </a:t>
            </a:r>
            <a:r>
              <a:rPr lang="zh-CN" altLang="en-US" sz="1200" b="1">
                <a:latin typeface="Times New Roman" panose="02020603050405020304" charset="0"/>
              </a:rPr>
              <a:t>returns </a:t>
            </a:r>
            <a:r>
              <a:rPr lang="en-US" altLang="zh-CN" sz="1200">
                <a:latin typeface="Times New Roman" panose="02020603050405020304" charset="0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</a:t>
            </a:r>
            <a:r>
              <a:rPr lang="en-US" altLang="zh-CN" sz="1200">
                <a:latin typeface="Times New Roman" panose="02020603050405020304" charset="0"/>
              </a:rPr>
              <a:t>...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</a:rPr>
              <a:t>}</a:t>
            </a:r>
            <a:endParaRPr lang="en-US" altLang="zh-CN" sz="1200">
              <a:latin typeface="Times New Roman" panose="02020603050405020304" charset="0"/>
            </a:endParaRPr>
          </a:p>
          <a:p>
            <a:endParaRPr lang="en-US" altLang="zh-CN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WriteRequest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uint64 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device_id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Uint128 election_id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repeated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Update updates = 3;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  <a:sym typeface="+mn-ea"/>
              </a:rPr>
              <a:t>message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Update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</a:t>
            </a:r>
            <a:r>
              <a:rPr lang="zh-CN" altLang="en-US" sz="1200" b="1">
                <a:latin typeface="Times New Roman" panose="02020603050405020304" charset="0"/>
                <a:sym typeface="+mn-ea"/>
              </a:rPr>
              <a:t>enum </a:t>
            </a:r>
            <a:r>
              <a:rPr lang="zh-CN" altLang="en-US" sz="1200">
                <a:latin typeface="Times New Roman" panose="02020603050405020304" charset="0"/>
                <a:sym typeface="+mn-ea"/>
              </a:rPr>
              <a:t>Type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UNSPECIFIED = 0;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INSERT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MODIFY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  DELETE = 3;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Type type = 1;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  Entity entity = 2;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  <a:sym typeface="+mn-ea"/>
              </a:rPr>
              <a:t>}</a:t>
            </a:r>
            <a:endParaRPr lang="zh-CN" altLang="en-US" sz="1200">
              <a:latin typeface="Arial" panose="020B0604020202020204" pitchFamily="34" charset="0"/>
              <a:sym typeface="+mn-ea"/>
            </a:endParaRPr>
          </a:p>
          <a:p>
            <a:endParaRPr lang="zh-CN" altLang="en-US" sz="1200">
              <a:latin typeface="Arial" panose="020B0604020202020204" pitchFamily="34" charset="0"/>
              <a:sym typeface="+mn-ea"/>
            </a:endParaRPr>
          </a:p>
          <a:p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4750" y="5930265"/>
            <a:ext cx="7220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latin typeface="Times New Roman" panose="02020603050405020304" charset="0"/>
              </a:rPr>
              <a:t>Map-like message sequences</a:t>
            </a:r>
            <a:r>
              <a:rPr lang="en-US" altLang="zh-CN" sz="1600">
                <a:latin typeface="Times New Roman" panose="02020603050405020304" charset="0"/>
              </a:rPr>
              <a:t>, each message contains an unique ID and a value. </a:t>
            </a:r>
            <a:endParaRPr lang="en-US" altLang="zh-CN" sz="1600"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</a:rPr>
              <a:t>Due to the use of 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</a:rPr>
              <a:t>bytes</a:t>
            </a:r>
            <a:r>
              <a:rPr lang="en-US" altLang="zh-CN" sz="1600">
                <a:latin typeface="Times New Roman" panose="02020603050405020304" charset="0"/>
              </a:rPr>
              <a:t>, the value will not be subject to any restrictions.</a:t>
            </a:r>
            <a:endParaRPr lang="en-US" altLang="zh-CN" sz="1600"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</a:rPr>
              <a:t>What about API exposed to SDN Apps?</a:t>
            </a:r>
            <a:endParaRPr lang="en-US" altLang="zh-CN" sz="1600">
              <a:latin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9015" y="618490"/>
            <a:ext cx="10147935" cy="530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4361180" y="631190"/>
            <a:ext cx="0" cy="5292000"/>
          </a:xfrm>
          <a:prstGeom prst="line">
            <a:avLst/>
          </a:prstGeom>
          <a:ln w="25400" cmpd="sng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755890" y="635000"/>
            <a:ext cx="0" cy="5292000"/>
          </a:xfrm>
          <a:prstGeom prst="line">
            <a:avLst/>
          </a:prstGeom>
          <a:ln w="25400" cmpd="sng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5941695" y="676910"/>
            <a:ext cx="4878705" cy="5692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35075" y="676910"/>
            <a:ext cx="3053080" cy="5692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34440" y="704215"/>
            <a:ext cx="3040380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latin typeface="Times New Roman" panose="02020603050405020304" charset="0"/>
                <a:sym typeface="+mn-ea"/>
              </a:rPr>
              <a:t>header_type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 ethernet_t { 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...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}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 b="1">
                <a:latin typeface="Times New Roman" panose="02020603050405020304" charset="0"/>
                <a:sym typeface="+mn-ea"/>
              </a:rPr>
              <a:t>header_type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ipv4_t { 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...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}</a:t>
            </a:r>
            <a:endParaRPr lang="zh-CN" altLang="en-US" sz="14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400" b="1">
                <a:latin typeface="Times New Roman" panose="02020603050405020304" charset="0"/>
                <a:sym typeface="+mn-ea"/>
              </a:rPr>
              <a:t>header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 ethernet_t ethernet;</a:t>
            </a:r>
            <a:endParaRPr lang="zh-CN" altLang="en-US" sz="14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400" b="1">
                <a:latin typeface="Times New Roman" panose="02020603050405020304" charset="0"/>
                <a:sym typeface="+mn-ea"/>
              </a:rPr>
              <a:t>header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ipv4_t ipv4;</a:t>
            </a:r>
            <a:endParaRPr lang="zh-CN" altLang="en-US" sz="14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400" b="1">
                <a:latin typeface="Times New Roman" panose="02020603050405020304" charset="0"/>
                <a:sym typeface="+mn-ea"/>
              </a:rPr>
              <a:t>parser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start 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{ ... }</a:t>
            </a:r>
            <a:endParaRPr lang="en-US" altLang="zh-CN" sz="14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400" b="1">
                <a:latin typeface="Times New Roman" panose="02020603050405020304" charset="0"/>
                <a:sym typeface="+mn-ea"/>
              </a:rPr>
              <a:t>parser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parse_ethernet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 { .. }</a:t>
            </a:r>
            <a:endParaRPr lang="zh-CN" altLang="en-US" sz="1400" b="1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400" b="1">
                <a:latin typeface="Times New Roman" panose="02020603050405020304" charset="0"/>
                <a:sym typeface="+mn-ea"/>
              </a:rPr>
              <a:t>action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set_nhop(nhop_ipv4, port)  { </a:t>
            </a:r>
            <a:r>
              <a:rPr lang="en-US" altLang="zh-CN" sz="1400">
                <a:latin typeface="Times New Roman" panose="02020603050405020304" charset="0"/>
                <a:sym typeface="+mn-ea"/>
              </a:rPr>
              <a:t>...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}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endParaRPr lang="zh-CN" altLang="en-US" sz="1400" b="1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400" b="1">
                <a:latin typeface="Times New Roman" panose="02020603050405020304" charset="0"/>
                <a:sym typeface="+mn-ea"/>
              </a:rPr>
              <a:t>table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ipv4_lpm {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400" b="1">
                <a:latin typeface="Times New Roman" panose="02020603050405020304" charset="0"/>
                <a:sym typeface="+mn-ea"/>
              </a:rPr>
              <a:t>reads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{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  <a:sym typeface="+mn-ea"/>
              </a:rPr>
              <a:t>        ipv4.dstAddr : lpm;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  <a:sym typeface="+mn-ea"/>
              </a:rPr>
              <a:t>    }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400" b="1">
                <a:latin typeface="Times New Roman" panose="02020603050405020304" charset="0"/>
                <a:sym typeface="+mn-ea"/>
              </a:rPr>
              <a:t>actions 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{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  <a:sym typeface="+mn-ea"/>
              </a:rPr>
              <a:t>        set_nhop;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  <a:sym typeface="+mn-ea"/>
              </a:rPr>
              <a:t>        _drop;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  <a:sym typeface="+mn-ea"/>
              </a:rPr>
              <a:t>    }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  <a:sym typeface="+mn-ea"/>
              </a:rPr>
              <a:t>    </a:t>
            </a:r>
            <a:r>
              <a:rPr lang="zh-CN" altLang="en-US" sz="1400" b="1">
                <a:latin typeface="Times New Roman" panose="02020603050405020304" charset="0"/>
                <a:sym typeface="+mn-ea"/>
              </a:rPr>
              <a:t>size</a:t>
            </a:r>
            <a:r>
              <a:rPr lang="zh-CN" altLang="en-US" sz="1400">
                <a:latin typeface="Times New Roman" panose="02020603050405020304" charset="0"/>
                <a:sym typeface="+mn-ea"/>
              </a:rPr>
              <a:t>: 1024;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  <a:sym typeface="+mn-ea"/>
              </a:rPr>
              <a:t>}</a:t>
            </a:r>
            <a:endParaRPr lang="zh-CN" altLang="en-US" sz="1400">
              <a:latin typeface="Times New Roman" panose="02020603050405020304" charset="0"/>
              <a:sym typeface="+mn-ea"/>
            </a:endParaRPr>
          </a:p>
          <a:p>
            <a:pPr algn="l"/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 b="1">
                <a:latin typeface="Times New Roman" panose="02020603050405020304" charset="0"/>
              </a:rPr>
              <a:t>control </a:t>
            </a:r>
            <a:r>
              <a:rPr lang="zh-CN" altLang="en-US" sz="1400">
                <a:latin typeface="Times New Roman" panose="02020603050405020304" charset="0"/>
              </a:rPr>
              <a:t>ingress {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</a:t>
            </a:r>
            <a:r>
              <a:rPr lang="zh-CN" altLang="en-US" sz="1400" b="1">
                <a:latin typeface="Times New Roman" panose="02020603050405020304" charset="0"/>
              </a:rPr>
              <a:t> if</a:t>
            </a:r>
            <a:r>
              <a:rPr lang="zh-CN" altLang="en-US" sz="1400">
                <a:latin typeface="Times New Roman" panose="02020603050405020304" charset="0"/>
              </a:rPr>
              <a:t>(</a:t>
            </a:r>
            <a:r>
              <a:rPr lang="zh-CN" altLang="en-US" sz="1400" b="1">
                <a:latin typeface="Times New Roman" panose="02020603050405020304" charset="0"/>
              </a:rPr>
              <a:t>valid</a:t>
            </a:r>
            <a:r>
              <a:rPr lang="zh-CN" altLang="en-US" sz="1400">
                <a:latin typeface="Times New Roman" panose="02020603050405020304" charset="0"/>
              </a:rPr>
              <a:t>(ipv4) </a:t>
            </a:r>
            <a:r>
              <a:rPr lang="zh-CN" altLang="en-US" sz="1400" b="1">
                <a:latin typeface="Times New Roman" panose="02020603050405020304" charset="0"/>
              </a:rPr>
              <a:t>and </a:t>
            </a:r>
            <a:r>
              <a:rPr lang="zh-CN" altLang="en-US" sz="1400">
                <a:latin typeface="Times New Roman" panose="02020603050405020304" charset="0"/>
              </a:rPr>
              <a:t>ipv4.ttl &gt; 0) {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    </a:t>
            </a:r>
            <a:r>
              <a:rPr lang="zh-CN" altLang="en-US" sz="1400" b="1">
                <a:latin typeface="Times New Roman" panose="02020603050405020304" charset="0"/>
              </a:rPr>
              <a:t>apply</a:t>
            </a:r>
            <a:r>
              <a:rPr lang="zh-CN" altLang="en-US" sz="1400">
                <a:latin typeface="Times New Roman" panose="02020603050405020304" charset="0"/>
              </a:rPr>
              <a:t>(ipv4_lpm);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    </a:t>
            </a:r>
            <a:r>
              <a:rPr lang="zh-CN" altLang="en-US" sz="1400" b="1">
                <a:latin typeface="Times New Roman" panose="02020603050405020304" charset="0"/>
              </a:rPr>
              <a:t>apply</a:t>
            </a:r>
            <a:r>
              <a:rPr lang="zh-CN" altLang="en-US" sz="1400">
                <a:latin typeface="Times New Roman" panose="02020603050405020304" charset="0"/>
              </a:rPr>
              <a:t>(forward);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} 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}</a:t>
            </a:r>
            <a:endParaRPr lang="zh-CN" altLang="en-US" sz="1400">
              <a:latin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6305" y="716915"/>
            <a:ext cx="229933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latin typeface="Times New Roman" panose="02020603050405020304" charset="0"/>
              </a:rPr>
              <a:t>tables {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preamble {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id: 33581985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name: "ipv4_lpm"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alias: "ipv4_lpm"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}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match_fields {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id: 1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name: "ipv4.dstAddr"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bitwidth: 32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match_type: LPM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}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action_refs {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id: 16812204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}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action_refs {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id: 16784184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}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action_refs {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id: 16800567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  annotations: "@defaultonly()"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}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  size: 1024</a:t>
            </a:r>
            <a:endParaRPr lang="zh-CN" altLang="en-US" sz="1400">
              <a:latin typeface="Times New Roman" panose="02020603050405020304" charset="0"/>
            </a:endParaRPr>
          </a:p>
          <a:p>
            <a:pPr algn="l"/>
            <a:r>
              <a:rPr lang="zh-CN" altLang="en-US" sz="1400">
                <a:latin typeface="Times New Roman" panose="02020603050405020304" charset="0"/>
              </a:rPr>
              <a:t>}</a:t>
            </a:r>
            <a:endParaRPr lang="zh-CN" altLang="en-US" sz="1400">
              <a:latin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46770" y="696595"/>
            <a:ext cx="1727835" cy="5477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</a:rPr>
              <a:t>actions {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preamble {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  id: 16812204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  name: "set_nhop"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  alias: "set_nhop"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}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params {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  id: 1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  name: "nhop_ipv4"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  bitwidth: 32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}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params {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  id: 2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  name: "port"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  bitwidth: 9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  }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</a:rPr>
              <a:t>}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sym typeface="+mn-ea"/>
              </a:rPr>
              <a:t>actions {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sym typeface="+mn-ea"/>
              </a:rPr>
              <a:t>  preamble {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sym typeface="+mn-ea"/>
              </a:rPr>
              <a:t>    id: 16784184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sym typeface="+mn-ea"/>
              </a:rPr>
              <a:t>    name: "_drop"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sym typeface="+mn-ea"/>
              </a:rPr>
              <a:t>    alias: "_drop"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sym typeface="+mn-ea"/>
              </a:rPr>
              <a:t>  }</a:t>
            </a:r>
            <a:endParaRPr lang="zh-CN" altLang="en-US" sz="1400">
              <a:latin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sym typeface="+mn-ea"/>
              </a:rPr>
              <a:t>}</a:t>
            </a:r>
            <a:endParaRPr lang="zh-CN" altLang="en-US" sz="1400">
              <a:latin typeface="Times New Roman" panose="02020603050405020304" charset="0"/>
            </a:endParaRPr>
          </a:p>
        </p:txBody>
      </p:sp>
      <p:cxnSp>
        <p:nvCxnSpPr>
          <p:cNvPr id="17" name="直接箭头连接符 16"/>
          <p:cNvCxnSpPr>
            <a:stCxn id="22" idx="6"/>
          </p:cNvCxnSpPr>
          <p:nvPr/>
        </p:nvCxnSpPr>
        <p:spPr>
          <a:xfrm flipV="1">
            <a:off x="7238365" y="1394460"/>
            <a:ext cx="1413510" cy="223774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3" idx="6"/>
          </p:cNvCxnSpPr>
          <p:nvPr/>
        </p:nvCxnSpPr>
        <p:spPr>
          <a:xfrm>
            <a:off x="7317740" y="4276090"/>
            <a:ext cx="1376045" cy="795655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965825" y="1127125"/>
            <a:ext cx="1323340" cy="316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969000" y="2250440"/>
            <a:ext cx="719455" cy="2393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965825" y="3484245"/>
            <a:ext cx="1272540" cy="295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955665" y="4137660"/>
            <a:ext cx="136207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587740" y="2222500"/>
            <a:ext cx="520700" cy="2209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601710" y="3512185"/>
            <a:ext cx="508000" cy="2374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6905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270" y="-9525"/>
            <a:ext cx="43173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P4 Runtime Infomation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70760" y="6388735"/>
            <a:ext cx="13823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</a:rPr>
              <a:t>simple_router.p4</a:t>
            </a:r>
            <a:endParaRPr lang="en-US" altLang="zh-CN" sz="1400">
              <a:latin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70140" y="6369050"/>
            <a:ext cx="1812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</a:rPr>
              <a:t>simple_router.proto.txt</a:t>
            </a:r>
            <a:endParaRPr lang="en-US" altLang="zh-CN" sz="1400">
              <a:latin typeface="Times New Roman" panose="020206030504050203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380730" y="727710"/>
            <a:ext cx="0" cy="5652000"/>
          </a:xfrm>
          <a:prstGeom prst="line">
            <a:avLst/>
          </a:prstGeom>
          <a:ln w="25400" cmpd="sng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0" name="Freeform 2563"/>
          <p:cNvSpPr>
            <a:spLocks noChangeAspect="1" noEditPoints="1"/>
          </p:cNvSpPr>
          <p:nvPr/>
        </p:nvSpPr>
        <p:spPr bwMode="auto">
          <a:xfrm>
            <a:off x="4575493" y="3048318"/>
            <a:ext cx="1103918" cy="432000"/>
          </a:xfrm>
          <a:custGeom>
            <a:avLst/>
            <a:gdLst>
              <a:gd name="T0" fmla="*/ 0 w 3023"/>
              <a:gd name="T1" fmla="*/ 304 h 1183"/>
              <a:gd name="T2" fmla="*/ 137 w 3023"/>
              <a:gd name="T3" fmla="*/ 304 h 1183"/>
              <a:gd name="T4" fmla="*/ 137 w 3023"/>
              <a:gd name="T5" fmla="*/ 895 h 1183"/>
              <a:gd name="T6" fmla="*/ 0 w 3023"/>
              <a:gd name="T7" fmla="*/ 895 h 1183"/>
              <a:gd name="T8" fmla="*/ 0 w 3023"/>
              <a:gd name="T9" fmla="*/ 304 h 1183"/>
              <a:gd name="T10" fmla="*/ 0 w 3023"/>
              <a:gd name="T11" fmla="*/ 304 h 1183"/>
              <a:gd name="T12" fmla="*/ 167 w 3023"/>
              <a:gd name="T13" fmla="*/ 304 h 1183"/>
              <a:gd name="T14" fmla="*/ 319 w 3023"/>
              <a:gd name="T15" fmla="*/ 304 h 1183"/>
              <a:gd name="T16" fmla="*/ 319 w 3023"/>
              <a:gd name="T17" fmla="*/ 895 h 1183"/>
              <a:gd name="T18" fmla="*/ 167 w 3023"/>
              <a:gd name="T19" fmla="*/ 895 h 1183"/>
              <a:gd name="T20" fmla="*/ 167 w 3023"/>
              <a:gd name="T21" fmla="*/ 304 h 1183"/>
              <a:gd name="T22" fmla="*/ 167 w 3023"/>
              <a:gd name="T23" fmla="*/ 304 h 1183"/>
              <a:gd name="T24" fmla="*/ 365 w 3023"/>
              <a:gd name="T25" fmla="*/ 304 h 1183"/>
              <a:gd name="T26" fmla="*/ 577 w 3023"/>
              <a:gd name="T27" fmla="*/ 304 h 1183"/>
              <a:gd name="T28" fmla="*/ 577 w 3023"/>
              <a:gd name="T29" fmla="*/ 895 h 1183"/>
              <a:gd name="T30" fmla="*/ 365 w 3023"/>
              <a:gd name="T31" fmla="*/ 895 h 1183"/>
              <a:gd name="T32" fmla="*/ 365 w 3023"/>
              <a:gd name="T33" fmla="*/ 304 h 1183"/>
              <a:gd name="T34" fmla="*/ 365 w 3023"/>
              <a:gd name="T35" fmla="*/ 304 h 1183"/>
              <a:gd name="T36" fmla="*/ 608 w 3023"/>
              <a:gd name="T37" fmla="*/ 304 h 1183"/>
              <a:gd name="T38" fmla="*/ 896 w 3023"/>
              <a:gd name="T39" fmla="*/ 304 h 1183"/>
              <a:gd name="T40" fmla="*/ 896 w 3023"/>
              <a:gd name="T41" fmla="*/ 895 h 1183"/>
              <a:gd name="T42" fmla="*/ 608 w 3023"/>
              <a:gd name="T43" fmla="*/ 895 h 1183"/>
              <a:gd name="T44" fmla="*/ 608 w 3023"/>
              <a:gd name="T45" fmla="*/ 304 h 1183"/>
              <a:gd name="T46" fmla="*/ 608 w 3023"/>
              <a:gd name="T47" fmla="*/ 304 h 1183"/>
              <a:gd name="T48" fmla="*/ 927 w 3023"/>
              <a:gd name="T49" fmla="*/ 304 h 1183"/>
              <a:gd name="T50" fmla="*/ 1960 w 3023"/>
              <a:gd name="T51" fmla="*/ 304 h 1183"/>
              <a:gd name="T52" fmla="*/ 1960 w 3023"/>
              <a:gd name="T53" fmla="*/ 0 h 1183"/>
              <a:gd name="T54" fmla="*/ 2491 w 3023"/>
              <a:gd name="T55" fmla="*/ 304 h 1183"/>
              <a:gd name="T56" fmla="*/ 3023 w 3023"/>
              <a:gd name="T57" fmla="*/ 592 h 1183"/>
              <a:gd name="T58" fmla="*/ 2491 w 3023"/>
              <a:gd name="T59" fmla="*/ 895 h 1183"/>
              <a:gd name="T60" fmla="*/ 1960 w 3023"/>
              <a:gd name="T61" fmla="*/ 1183 h 1183"/>
              <a:gd name="T62" fmla="*/ 1960 w 3023"/>
              <a:gd name="T63" fmla="*/ 895 h 1183"/>
              <a:gd name="T64" fmla="*/ 927 w 3023"/>
              <a:gd name="T65" fmla="*/ 895 h 1183"/>
              <a:gd name="T66" fmla="*/ 927 w 3023"/>
              <a:gd name="T67" fmla="*/ 304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23" h="1183">
                <a:moveTo>
                  <a:pt x="0" y="304"/>
                </a:moveTo>
                <a:lnTo>
                  <a:pt x="137" y="304"/>
                </a:lnTo>
                <a:lnTo>
                  <a:pt x="137" y="895"/>
                </a:lnTo>
                <a:lnTo>
                  <a:pt x="0" y="895"/>
                </a:lnTo>
                <a:lnTo>
                  <a:pt x="0" y="304"/>
                </a:lnTo>
                <a:lnTo>
                  <a:pt x="0" y="304"/>
                </a:lnTo>
                <a:close/>
                <a:moveTo>
                  <a:pt x="167" y="304"/>
                </a:moveTo>
                <a:lnTo>
                  <a:pt x="319" y="304"/>
                </a:lnTo>
                <a:lnTo>
                  <a:pt x="319" y="895"/>
                </a:lnTo>
                <a:lnTo>
                  <a:pt x="167" y="895"/>
                </a:lnTo>
                <a:lnTo>
                  <a:pt x="167" y="304"/>
                </a:lnTo>
                <a:lnTo>
                  <a:pt x="167" y="304"/>
                </a:lnTo>
                <a:close/>
                <a:moveTo>
                  <a:pt x="365" y="304"/>
                </a:moveTo>
                <a:lnTo>
                  <a:pt x="577" y="304"/>
                </a:lnTo>
                <a:lnTo>
                  <a:pt x="577" y="895"/>
                </a:lnTo>
                <a:lnTo>
                  <a:pt x="365" y="895"/>
                </a:lnTo>
                <a:lnTo>
                  <a:pt x="365" y="304"/>
                </a:lnTo>
                <a:lnTo>
                  <a:pt x="365" y="304"/>
                </a:lnTo>
                <a:close/>
                <a:moveTo>
                  <a:pt x="608" y="304"/>
                </a:moveTo>
                <a:lnTo>
                  <a:pt x="896" y="304"/>
                </a:lnTo>
                <a:lnTo>
                  <a:pt x="896" y="895"/>
                </a:lnTo>
                <a:lnTo>
                  <a:pt x="608" y="895"/>
                </a:lnTo>
                <a:lnTo>
                  <a:pt x="608" y="304"/>
                </a:lnTo>
                <a:lnTo>
                  <a:pt x="608" y="304"/>
                </a:lnTo>
                <a:close/>
                <a:moveTo>
                  <a:pt x="927" y="304"/>
                </a:moveTo>
                <a:lnTo>
                  <a:pt x="1960" y="304"/>
                </a:lnTo>
                <a:lnTo>
                  <a:pt x="1960" y="0"/>
                </a:lnTo>
                <a:lnTo>
                  <a:pt x="2491" y="304"/>
                </a:lnTo>
                <a:lnTo>
                  <a:pt x="3023" y="592"/>
                </a:lnTo>
                <a:lnTo>
                  <a:pt x="2491" y="895"/>
                </a:lnTo>
                <a:lnTo>
                  <a:pt x="1960" y="1183"/>
                </a:lnTo>
                <a:lnTo>
                  <a:pt x="1960" y="895"/>
                </a:lnTo>
                <a:lnTo>
                  <a:pt x="927" y="895"/>
                </a:lnTo>
                <a:lnTo>
                  <a:pt x="927" y="3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87240" y="3559810"/>
            <a:ext cx="7956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</a:rPr>
              <a:t>Compile</a:t>
            </a:r>
            <a:endParaRPr lang="en-US" altLang="zh-CN" sz="14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3" name="圆角矩形 112"/>
          <p:cNvSpPr/>
          <p:nvPr/>
        </p:nvSpPr>
        <p:spPr>
          <a:xfrm>
            <a:off x="5178425" y="4842510"/>
            <a:ext cx="2032000" cy="711200"/>
          </a:xfrm>
          <a:prstGeom prst="roundRect">
            <a:avLst/>
          </a:prstGeom>
          <a:solidFill>
            <a:schemeClr val="bg2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67050" y="1778635"/>
            <a:ext cx="6237605" cy="3746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91690" y="3011170"/>
            <a:ext cx="8176260" cy="2971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733280" y="3011170"/>
            <a:ext cx="547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Linux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417685" y="3299460"/>
            <a:ext cx="4959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ODL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92375" y="4562475"/>
            <a:ext cx="7421245" cy="121348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208770" y="4565650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Mininet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34810" y="4807585"/>
            <a:ext cx="472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bmv2</a:t>
            </a:r>
            <a:endParaRPr lang="en-US" altLang="zh-CN" sz="1000">
              <a:latin typeface="Times New Roman" panose="02020603050405020304" charset="0"/>
            </a:endParaRPr>
          </a:p>
        </p:txBody>
      </p:sp>
      <p:grpSp>
        <p:nvGrpSpPr>
          <p:cNvPr id="26" name="组合 25"/>
          <p:cNvGrpSpPr>
            <a:grpSpLocks noChangeAspect="1"/>
          </p:cNvGrpSpPr>
          <p:nvPr/>
        </p:nvGrpSpPr>
        <p:grpSpPr>
          <a:xfrm>
            <a:off x="3794125" y="5022850"/>
            <a:ext cx="596080" cy="360000"/>
            <a:chOff x="7715" y="4595"/>
            <a:chExt cx="3295" cy="1990"/>
          </a:xfrm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10200" y="4595"/>
              <a:ext cx="810" cy="1990"/>
            </a:xfrm>
            <a:custGeom>
              <a:avLst/>
              <a:gdLst>
                <a:gd name="T0" fmla="*/ 41 w 46"/>
                <a:gd name="T1" fmla="*/ 0 h 113"/>
                <a:gd name="T2" fmla="*/ 5 w 46"/>
                <a:gd name="T3" fmla="*/ 0 h 113"/>
                <a:gd name="T4" fmla="*/ 0 w 46"/>
                <a:gd name="T5" fmla="*/ 6 h 113"/>
                <a:gd name="T6" fmla="*/ 0 w 46"/>
                <a:gd name="T7" fmla="*/ 108 h 113"/>
                <a:gd name="T8" fmla="*/ 5 w 46"/>
                <a:gd name="T9" fmla="*/ 113 h 113"/>
                <a:gd name="T10" fmla="*/ 41 w 46"/>
                <a:gd name="T11" fmla="*/ 113 h 113"/>
                <a:gd name="T12" fmla="*/ 46 w 46"/>
                <a:gd name="T13" fmla="*/ 108 h 113"/>
                <a:gd name="T14" fmla="*/ 46 w 46"/>
                <a:gd name="T15" fmla="*/ 6 h 113"/>
                <a:gd name="T16" fmla="*/ 41 w 46"/>
                <a:gd name="T17" fmla="*/ 0 h 113"/>
                <a:gd name="T18" fmla="*/ 31 w 46"/>
                <a:gd name="T19" fmla="*/ 91 h 113"/>
                <a:gd name="T20" fmla="*/ 28 w 46"/>
                <a:gd name="T21" fmla="*/ 94 h 113"/>
                <a:gd name="T22" fmla="*/ 19 w 46"/>
                <a:gd name="T23" fmla="*/ 94 h 113"/>
                <a:gd name="T24" fmla="*/ 15 w 46"/>
                <a:gd name="T25" fmla="*/ 91 h 113"/>
                <a:gd name="T26" fmla="*/ 15 w 46"/>
                <a:gd name="T27" fmla="*/ 82 h 113"/>
                <a:gd name="T28" fmla="*/ 19 w 46"/>
                <a:gd name="T29" fmla="*/ 79 h 113"/>
                <a:gd name="T30" fmla="*/ 28 w 46"/>
                <a:gd name="T31" fmla="*/ 79 h 113"/>
                <a:gd name="T32" fmla="*/ 31 w 46"/>
                <a:gd name="T33" fmla="*/ 82 h 113"/>
                <a:gd name="T34" fmla="*/ 31 w 46"/>
                <a:gd name="T35" fmla="*/ 91 h 113"/>
                <a:gd name="T36" fmla="*/ 38 w 46"/>
                <a:gd name="T37" fmla="*/ 40 h 113"/>
                <a:gd name="T38" fmla="*/ 37 w 46"/>
                <a:gd name="T39" fmla="*/ 41 h 113"/>
                <a:gd name="T40" fmla="*/ 10 w 46"/>
                <a:gd name="T41" fmla="*/ 41 h 113"/>
                <a:gd name="T42" fmla="*/ 8 w 46"/>
                <a:gd name="T43" fmla="*/ 40 h 113"/>
                <a:gd name="T44" fmla="*/ 8 w 46"/>
                <a:gd name="T45" fmla="*/ 38 h 113"/>
                <a:gd name="T46" fmla="*/ 10 w 46"/>
                <a:gd name="T47" fmla="*/ 36 h 113"/>
                <a:gd name="T48" fmla="*/ 37 w 46"/>
                <a:gd name="T49" fmla="*/ 36 h 113"/>
                <a:gd name="T50" fmla="*/ 38 w 46"/>
                <a:gd name="T51" fmla="*/ 38 h 113"/>
                <a:gd name="T52" fmla="*/ 38 w 46"/>
                <a:gd name="T53" fmla="*/ 40 h 113"/>
                <a:gd name="T54" fmla="*/ 43 w 46"/>
                <a:gd name="T55" fmla="*/ 32 h 113"/>
                <a:gd name="T56" fmla="*/ 41 w 46"/>
                <a:gd name="T57" fmla="*/ 34 h 113"/>
                <a:gd name="T58" fmla="*/ 5 w 46"/>
                <a:gd name="T59" fmla="*/ 34 h 113"/>
                <a:gd name="T60" fmla="*/ 4 w 46"/>
                <a:gd name="T61" fmla="*/ 32 h 113"/>
                <a:gd name="T62" fmla="*/ 4 w 46"/>
                <a:gd name="T63" fmla="*/ 21 h 113"/>
                <a:gd name="T64" fmla="*/ 5 w 46"/>
                <a:gd name="T65" fmla="*/ 20 h 113"/>
                <a:gd name="T66" fmla="*/ 41 w 46"/>
                <a:gd name="T67" fmla="*/ 20 h 113"/>
                <a:gd name="T68" fmla="*/ 43 w 46"/>
                <a:gd name="T69" fmla="*/ 21 h 113"/>
                <a:gd name="T70" fmla="*/ 43 w 46"/>
                <a:gd name="T71" fmla="*/ 32 h 113"/>
                <a:gd name="T72" fmla="*/ 43 w 46"/>
                <a:gd name="T73" fmla="*/ 17 h 113"/>
                <a:gd name="T74" fmla="*/ 41 w 46"/>
                <a:gd name="T75" fmla="*/ 18 h 113"/>
                <a:gd name="T76" fmla="*/ 5 w 46"/>
                <a:gd name="T77" fmla="*/ 18 h 113"/>
                <a:gd name="T78" fmla="*/ 4 w 46"/>
                <a:gd name="T79" fmla="*/ 17 h 113"/>
                <a:gd name="T80" fmla="*/ 4 w 46"/>
                <a:gd name="T81" fmla="*/ 6 h 113"/>
                <a:gd name="T82" fmla="*/ 5 w 46"/>
                <a:gd name="T83" fmla="*/ 5 h 113"/>
                <a:gd name="T84" fmla="*/ 41 w 46"/>
                <a:gd name="T85" fmla="*/ 5 h 113"/>
                <a:gd name="T86" fmla="*/ 43 w 46"/>
                <a:gd name="T87" fmla="*/ 6 h 113"/>
                <a:gd name="T88" fmla="*/ 43 w 46"/>
                <a:gd name="T89" fmla="*/ 1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" h="113">
                  <a:moveTo>
                    <a:pt x="4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1"/>
                    <a:pt x="2" y="113"/>
                    <a:pt x="5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4" y="113"/>
                    <a:pt x="46" y="111"/>
                    <a:pt x="46" y="108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3"/>
                    <a:pt x="44" y="0"/>
                    <a:pt x="41" y="0"/>
                  </a:cubicBezTo>
                  <a:close/>
                  <a:moveTo>
                    <a:pt x="31" y="91"/>
                  </a:moveTo>
                  <a:cubicBezTo>
                    <a:pt x="31" y="93"/>
                    <a:pt x="29" y="94"/>
                    <a:pt x="28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7" y="94"/>
                    <a:pt x="15" y="93"/>
                    <a:pt x="15" y="91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0"/>
                    <a:pt x="17" y="79"/>
                    <a:pt x="19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9" y="79"/>
                    <a:pt x="31" y="80"/>
                    <a:pt x="31" y="82"/>
                  </a:cubicBezTo>
                  <a:lnTo>
                    <a:pt x="31" y="91"/>
                  </a:lnTo>
                  <a:close/>
                  <a:moveTo>
                    <a:pt x="38" y="40"/>
                  </a:moveTo>
                  <a:cubicBezTo>
                    <a:pt x="38" y="41"/>
                    <a:pt x="38" y="41"/>
                    <a:pt x="37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8" y="41"/>
                    <a:pt x="8" y="40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9" y="36"/>
                    <a:pt x="10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7"/>
                    <a:pt x="38" y="38"/>
                  </a:cubicBezTo>
                  <a:lnTo>
                    <a:pt x="38" y="40"/>
                  </a:lnTo>
                  <a:close/>
                  <a:moveTo>
                    <a:pt x="43" y="32"/>
                  </a:moveTo>
                  <a:cubicBezTo>
                    <a:pt x="43" y="33"/>
                    <a:pt x="42" y="34"/>
                    <a:pt x="41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3"/>
                    <a:pt x="4" y="3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0"/>
                    <a:pt x="5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3" y="21"/>
                    <a:pt x="43" y="21"/>
                  </a:cubicBezTo>
                  <a:lnTo>
                    <a:pt x="43" y="32"/>
                  </a:lnTo>
                  <a:close/>
                  <a:moveTo>
                    <a:pt x="43" y="17"/>
                  </a:moveTo>
                  <a:cubicBezTo>
                    <a:pt x="43" y="17"/>
                    <a:pt x="42" y="18"/>
                    <a:pt x="4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7"/>
                    <a:pt x="4" y="1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2" y="5"/>
                    <a:pt x="43" y="5"/>
                    <a:pt x="43" y="6"/>
                  </a:cubicBezTo>
                  <a:lnTo>
                    <a:pt x="43" y="17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10800" y="4860"/>
              <a:ext cx="87" cy="17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1 h 1"/>
                <a:gd name="T6" fmla="*/ 4 w 5"/>
                <a:gd name="T7" fmla="*/ 1 h 1"/>
                <a:gd name="T8" fmla="*/ 5 w 5"/>
                <a:gd name="T9" fmla="*/ 0 h 1"/>
                <a:gd name="T10" fmla="*/ 4 w 5"/>
                <a:gd name="T11" fmla="*/ 0 h 1"/>
                <a:gd name="T12" fmla="*/ 0 w 5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10430" y="5265"/>
              <a:ext cx="52" cy="17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10605" y="5265"/>
              <a:ext cx="52" cy="17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10500" y="5265"/>
              <a:ext cx="17" cy="17"/>
            </a:xfrm>
            <a:prstGeom prst="ellipse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" name="Oval 11"/>
            <p:cNvSpPr>
              <a:spLocks noChangeArrowheads="1"/>
            </p:cNvSpPr>
            <p:nvPr/>
          </p:nvSpPr>
          <p:spPr bwMode="auto">
            <a:xfrm>
              <a:off x="10553" y="5265"/>
              <a:ext cx="17" cy="17"/>
            </a:xfrm>
            <a:prstGeom prst="ellipse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10783" y="5248"/>
              <a:ext cx="52" cy="52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Freeform 13"/>
            <p:cNvSpPr>
              <a:spLocks noEditPoints="1"/>
            </p:cNvSpPr>
            <p:nvPr/>
          </p:nvSpPr>
          <p:spPr bwMode="auto">
            <a:xfrm>
              <a:off x="10500" y="6005"/>
              <a:ext cx="230" cy="227"/>
            </a:xfrm>
            <a:custGeom>
              <a:avLst/>
              <a:gdLst>
                <a:gd name="T0" fmla="*/ 11 w 13"/>
                <a:gd name="T1" fmla="*/ 0 h 13"/>
                <a:gd name="T2" fmla="*/ 2 w 13"/>
                <a:gd name="T3" fmla="*/ 0 h 13"/>
                <a:gd name="T4" fmla="*/ 0 w 13"/>
                <a:gd name="T5" fmla="*/ 2 h 13"/>
                <a:gd name="T6" fmla="*/ 0 w 13"/>
                <a:gd name="T7" fmla="*/ 11 h 13"/>
                <a:gd name="T8" fmla="*/ 2 w 13"/>
                <a:gd name="T9" fmla="*/ 13 h 13"/>
                <a:gd name="T10" fmla="*/ 11 w 13"/>
                <a:gd name="T11" fmla="*/ 13 h 13"/>
                <a:gd name="T12" fmla="*/ 13 w 13"/>
                <a:gd name="T13" fmla="*/ 11 h 13"/>
                <a:gd name="T14" fmla="*/ 13 w 13"/>
                <a:gd name="T15" fmla="*/ 2 h 13"/>
                <a:gd name="T16" fmla="*/ 11 w 13"/>
                <a:gd name="T17" fmla="*/ 0 h 13"/>
                <a:gd name="T18" fmla="*/ 6 w 13"/>
                <a:gd name="T19" fmla="*/ 5 h 13"/>
                <a:gd name="T20" fmla="*/ 6 w 13"/>
                <a:gd name="T21" fmla="*/ 4 h 13"/>
                <a:gd name="T22" fmla="*/ 6 w 13"/>
                <a:gd name="T23" fmla="*/ 5 h 13"/>
                <a:gd name="T24" fmla="*/ 6 w 13"/>
                <a:gd name="T25" fmla="*/ 7 h 13"/>
                <a:gd name="T26" fmla="*/ 6 w 13"/>
                <a:gd name="T27" fmla="*/ 7 h 13"/>
                <a:gd name="T28" fmla="*/ 6 w 13"/>
                <a:gd name="T29" fmla="*/ 7 h 13"/>
                <a:gd name="T30" fmla="*/ 6 w 13"/>
                <a:gd name="T31" fmla="*/ 5 h 13"/>
                <a:gd name="T32" fmla="*/ 8 w 13"/>
                <a:gd name="T33" fmla="*/ 9 h 13"/>
                <a:gd name="T34" fmla="*/ 6 w 13"/>
                <a:gd name="T35" fmla="*/ 10 h 13"/>
                <a:gd name="T36" fmla="*/ 5 w 13"/>
                <a:gd name="T37" fmla="*/ 9 h 13"/>
                <a:gd name="T38" fmla="*/ 5 w 13"/>
                <a:gd name="T39" fmla="*/ 6 h 13"/>
                <a:gd name="T40" fmla="*/ 5 w 13"/>
                <a:gd name="T41" fmla="*/ 6 h 13"/>
                <a:gd name="T42" fmla="*/ 5 w 13"/>
                <a:gd name="T43" fmla="*/ 7 h 13"/>
                <a:gd name="T44" fmla="*/ 5 w 13"/>
                <a:gd name="T45" fmla="*/ 9 h 13"/>
                <a:gd name="T46" fmla="*/ 7 w 13"/>
                <a:gd name="T47" fmla="*/ 9 h 13"/>
                <a:gd name="T48" fmla="*/ 8 w 13"/>
                <a:gd name="T49" fmla="*/ 8 h 13"/>
                <a:gd name="T50" fmla="*/ 7 w 13"/>
                <a:gd name="T51" fmla="*/ 7 h 13"/>
                <a:gd name="T52" fmla="*/ 7 w 13"/>
                <a:gd name="T53" fmla="*/ 6 h 13"/>
                <a:gd name="T54" fmla="*/ 8 w 13"/>
                <a:gd name="T55" fmla="*/ 6 h 13"/>
                <a:gd name="T56" fmla="*/ 8 w 13"/>
                <a:gd name="T57" fmla="*/ 8 h 13"/>
                <a:gd name="T58" fmla="*/ 8 w 13"/>
                <a:gd name="T5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" h="13">
                  <a:moveTo>
                    <a:pt x="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3" y="12"/>
                    <a:pt x="13" y="1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  <a:moveTo>
                    <a:pt x="6" y="5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lnTo>
                    <a:pt x="6" y="5"/>
                  </a:lnTo>
                  <a:close/>
                  <a:moveTo>
                    <a:pt x="8" y="9"/>
                  </a:moveTo>
                  <a:cubicBezTo>
                    <a:pt x="7" y="10"/>
                    <a:pt x="7" y="10"/>
                    <a:pt x="6" y="10"/>
                  </a:cubicBezTo>
                  <a:cubicBezTo>
                    <a:pt x="6" y="10"/>
                    <a:pt x="5" y="10"/>
                    <a:pt x="5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Freeform 14"/>
            <p:cNvSpPr>
              <a:spLocks noEditPoints="1"/>
            </p:cNvSpPr>
            <p:nvPr/>
          </p:nvSpPr>
          <p:spPr bwMode="auto">
            <a:xfrm>
              <a:off x="7715" y="4595"/>
              <a:ext cx="2397" cy="1990"/>
            </a:xfrm>
            <a:custGeom>
              <a:avLst/>
              <a:gdLst>
                <a:gd name="T0" fmla="*/ 56 w 136"/>
                <a:gd name="T1" fmla="*/ 110 h 113"/>
                <a:gd name="T2" fmla="*/ 43 w 136"/>
                <a:gd name="T3" fmla="*/ 110 h 113"/>
                <a:gd name="T4" fmla="*/ 41 w 136"/>
                <a:gd name="T5" fmla="*/ 111 h 113"/>
                <a:gd name="T6" fmla="*/ 43 w 136"/>
                <a:gd name="T7" fmla="*/ 113 h 113"/>
                <a:gd name="T8" fmla="*/ 94 w 136"/>
                <a:gd name="T9" fmla="*/ 113 h 113"/>
                <a:gd name="T10" fmla="*/ 96 w 136"/>
                <a:gd name="T11" fmla="*/ 111 h 113"/>
                <a:gd name="T12" fmla="*/ 94 w 136"/>
                <a:gd name="T13" fmla="*/ 110 h 113"/>
                <a:gd name="T14" fmla="*/ 80 w 136"/>
                <a:gd name="T15" fmla="*/ 110 h 113"/>
                <a:gd name="T16" fmla="*/ 80 w 136"/>
                <a:gd name="T17" fmla="*/ 97 h 113"/>
                <a:gd name="T18" fmla="*/ 133 w 136"/>
                <a:gd name="T19" fmla="*/ 97 h 113"/>
                <a:gd name="T20" fmla="*/ 136 w 136"/>
                <a:gd name="T21" fmla="*/ 94 h 113"/>
                <a:gd name="T22" fmla="*/ 136 w 136"/>
                <a:gd name="T23" fmla="*/ 4 h 113"/>
                <a:gd name="T24" fmla="*/ 133 w 136"/>
                <a:gd name="T25" fmla="*/ 0 h 113"/>
                <a:gd name="T26" fmla="*/ 4 w 136"/>
                <a:gd name="T27" fmla="*/ 0 h 113"/>
                <a:gd name="T28" fmla="*/ 0 w 136"/>
                <a:gd name="T29" fmla="*/ 4 h 113"/>
                <a:gd name="T30" fmla="*/ 0 w 136"/>
                <a:gd name="T31" fmla="*/ 94 h 113"/>
                <a:gd name="T32" fmla="*/ 4 w 136"/>
                <a:gd name="T33" fmla="*/ 97 h 113"/>
                <a:gd name="T34" fmla="*/ 56 w 136"/>
                <a:gd name="T35" fmla="*/ 97 h 113"/>
                <a:gd name="T36" fmla="*/ 56 w 136"/>
                <a:gd name="T37" fmla="*/ 110 h 113"/>
                <a:gd name="T38" fmla="*/ 60 w 136"/>
                <a:gd name="T39" fmla="*/ 91 h 113"/>
                <a:gd name="T40" fmla="*/ 59 w 136"/>
                <a:gd name="T41" fmla="*/ 89 h 113"/>
                <a:gd name="T42" fmla="*/ 60 w 136"/>
                <a:gd name="T43" fmla="*/ 88 h 113"/>
                <a:gd name="T44" fmla="*/ 62 w 136"/>
                <a:gd name="T45" fmla="*/ 89 h 113"/>
                <a:gd name="T46" fmla="*/ 60 w 136"/>
                <a:gd name="T47" fmla="*/ 91 h 113"/>
                <a:gd name="T48" fmla="*/ 68 w 136"/>
                <a:gd name="T49" fmla="*/ 91 h 113"/>
                <a:gd name="T50" fmla="*/ 67 w 136"/>
                <a:gd name="T51" fmla="*/ 89 h 113"/>
                <a:gd name="T52" fmla="*/ 68 w 136"/>
                <a:gd name="T53" fmla="*/ 88 h 113"/>
                <a:gd name="T54" fmla="*/ 70 w 136"/>
                <a:gd name="T55" fmla="*/ 89 h 113"/>
                <a:gd name="T56" fmla="*/ 68 w 136"/>
                <a:gd name="T57" fmla="*/ 91 h 113"/>
                <a:gd name="T58" fmla="*/ 77 w 136"/>
                <a:gd name="T59" fmla="*/ 91 h 113"/>
                <a:gd name="T60" fmla="*/ 75 w 136"/>
                <a:gd name="T61" fmla="*/ 89 h 113"/>
                <a:gd name="T62" fmla="*/ 77 w 136"/>
                <a:gd name="T63" fmla="*/ 88 h 113"/>
                <a:gd name="T64" fmla="*/ 78 w 136"/>
                <a:gd name="T65" fmla="*/ 89 h 113"/>
                <a:gd name="T66" fmla="*/ 77 w 136"/>
                <a:gd name="T67" fmla="*/ 91 h 113"/>
                <a:gd name="T68" fmla="*/ 120 w 136"/>
                <a:gd name="T69" fmla="*/ 90 h 113"/>
                <a:gd name="T70" fmla="*/ 119 w 136"/>
                <a:gd name="T71" fmla="*/ 90 h 113"/>
                <a:gd name="T72" fmla="*/ 114 w 136"/>
                <a:gd name="T73" fmla="*/ 90 h 113"/>
                <a:gd name="T74" fmla="*/ 114 w 136"/>
                <a:gd name="T75" fmla="*/ 90 h 113"/>
                <a:gd name="T76" fmla="*/ 114 w 136"/>
                <a:gd name="T77" fmla="*/ 89 h 113"/>
                <a:gd name="T78" fmla="*/ 114 w 136"/>
                <a:gd name="T79" fmla="*/ 89 h 113"/>
                <a:gd name="T80" fmla="*/ 119 w 136"/>
                <a:gd name="T81" fmla="*/ 89 h 113"/>
                <a:gd name="T82" fmla="*/ 120 w 136"/>
                <a:gd name="T83" fmla="*/ 89 h 113"/>
                <a:gd name="T84" fmla="*/ 120 w 136"/>
                <a:gd name="T85" fmla="*/ 90 h 113"/>
                <a:gd name="T86" fmla="*/ 5 w 136"/>
                <a:gd name="T87" fmla="*/ 81 h 113"/>
                <a:gd name="T88" fmla="*/ 5 w 136"/>
                <a:gd name="T89" fmla="*/ 5 h 113"/>
                <a:gd name="T90" fmla="*/ 132 w 136"/>
                <a:gd name="T91" fmla="*/ 5 h 113"/>
                <a:gd name="T92" fmla="*/ 132 w 136"/>
                <a:gd name="T93" fmla="*/ 81 h 113"/>
                <a:gd name="T94" fmla="*/ 5 w 136"/>
                <a:gd name="T95" fmla="*/ 8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6" h="113">
                  <a:moveTo>
                    <a:pt x="56" y="110"/>
                  </a:move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10"/>
                    <a:pt x="41" y="111"/>
                  </a:cubicBezTo>
                  <a:cubicBezTo>
                    <a:pt x="41" y="112"/>
                    <a:pt x="42" y="113"/>
                    <a:pt x="43" y="113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5" y="113"/>
                    <a:pt x="96" y="112"/>
                    <a:pt x="96" y="111"/>
                  </a:cubicBezTo>
                  <a:cubicBezTo>
                    <a:pt x="96" y="110"/>
                    <a:pt x="95" y="110"/>
                    <a:pt x="94" y="110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5" y="97"/>
                    <a:pt x="136" y="95"/>
                    <a:pt x="136" y="9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2"/>
                    <a:pt x="135" y="0"/>
                    <a:pt x="13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2" y="97"/>
                    <a:pt x="4" y="97"/>
                  </a:cubicBezTo>
                  <a:cubicBezTo>
                    <a:pt x="56" y="97"/>
                    <a:pt x="56" y="97"/>
                    <a:pt x="56" y="97"/>
                  </a:cubicBezTo>
                  <a:lnTo>
                    <a:pt x="56" y="110"/>
                  </a:lnTo>
                  <a:close/>
                  <a:moveTo>
                    <a:pt x="60" y="91"/>
                  </a:moveTo>
                  <a:cubicBezTo>
                    <a:pt x="60" y="91"/>
                    <a:pt x="59" y="90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2" y="89"/>
                    <a:pt x="62" y="89"/>
                  </a:cubicBezTo>
                  <a:cubicBezTo>
                    <a:pt x="62" y="90"/>
                    <a:pt x="61" y="91"/>
                    <a:pt x="60" y="91"/>
                  </a:cubicBezTo>
                  <a:close/>
                  <a:moveTo>
                    <a:pt x="68" y="91"/>
                  </a:moveTo>
                  <a:cubicBezTo>
                    <a:pt x="68" y="91"/>
                    <a:pt x="67" y="90"/>
                    <a:pt x="67" y="89"/>
                  </a:cubicBezTo>
                  <a:cubicBezTo>
                    <a:pt x="67" y="89"/>
                    <a:pt x="68" y="88"/>
                    <a:pt x="68" y="88"/>
                  </a:cubicBezTo>
                  <a:cubicBezTo>
                    <a:pt x="69" y="88"/>
                    <a:pt x="70" y="89"/>
                    <a:pt x="70" y="89"/>
                  </a:cubicBezTo>
                  <a:cubicBezTo>
                    <a:pt x="70" y="90"/>
                    <a:pt x="69" y="91"/>
                    <a:pt x="68" y="91"/>
                  </a:cubicBezTo>
                  <a:close/>
                  <a:moveTo>
                    <a:pt x="77" y="91"/>
                  </a:moveTo>
                  <a:cubicBezTo>
                    <a:pt x="76" y="91"/>
                    <a:pt x="75" y="90"/>
                    <a:pt x="75" y="89"/>
                  </a:cubicBezTo>
                  <a:cubicBezTo>
                    <a:pt x="75" y="89"/>
                    <a:pt x="76" y="88"/>
                    <a:pt x="77" y="88"/>
                  </a:cubicBezTo>
                  <a:cubicBezTo>
                    <a:pt x="77" y="88"/>
                    <a:pt x="78" y="89"/>
                    <a:pt x="78" y="89"/>
                  </a:cubicBezTo>
                  <a:cubicBezTo>
                    <a:pt x="78" y="90"/>
                    <a:pt x="77" y="91"/>
                    <a:pt x="77" y="91"/>
                  </a:cubicBezTo>
                  <a:close/>
                  <a:moveTo>
                    <a:pt x="120" y="90"/>
                  </a:moveTo>
                  <a:cubicBezTo>
                    <a:pt x="120" y="90"/>
                    <a:pt x="119" y="90"/>
                    <a:pt x="119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119" y="89"/>
                    <a:pt x="120" y="89"/>
                    <a:pt x="120" y="89"/>
                  </a:cubicBezTo>
                  <a:lnTo>
                    <a:pt x="120" y="90"/>
                  </a:lnTo>
                  <a:close/>
                  <a:moveTo>
                    <a:pt x="5" y="8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81"/>
                    <a:pt x="132" y="81"/>
                    <a:pt x="132" y="81"/>
                  </a:cubicBezTo>
                  <a:lnTo>
                    <a:pt x="5" y="81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7997825" y="5042535"/>
            <a:ext cx="596080" cy="360000"/>
            <a:chOff x="7715" y="4595"/>
            <a:chExt cx="3295" cy="1990"/>
          </a:xfrm>
        </p:grpSpPr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10200" y="4595"/>
              <a:ext cx="810" cy="1990"/>
            </a:xfrm>
            <a:custGeom>
              <a:avLst/>
              <a:gdLst>
                <a:gd name="T0" fmla="*/ 41 w 46"/>
                <a:gd name="T1" fmla="*/ 0 h 113"/>
                <a:gd name="T2" fmla="*/ 5 w 46"/>
                <a:gd name="T3" fmla="*/ 0 h 113"/>
                <a:gd name="T4" fmla="*/ 0 w 46"/>
                <a:gd name="T5" fmla="*/ 6 h 113"/>
                <a:gd name="T6" fmla="*/ 0 w 46"/>
                <a:gd name="T7" fmla="*/ 108 h 113"/>
                <a:gd name="T8" fmla="*/ 5 w 46"/>
                <a:gd name="T9" fmla="*/ 113 h 113"/>
                <a:gd name="T10" fmla="*/ 41 w 46"/>
                <a:gd name="T11" fmla="*/ 113 h 113"/>
                <a:gd name="T12" fmla="*/ 46 w 46"/>
                <a:gd name="T13" fmla="*/ 108 h 113"/>
                <a:gd name="T14" fmla="*/ 46 w 46"/>
                <a:gd name="T15" fmla="*/ 6 h 113"/>
                <a:gd name="T16" fmla="*/ 41 w 46"/>
                <a:gd name="T17" fmla="*/ 0 h 113"/>
                <a:gd name="T18" fmla="*/ 31 w 46"/>
                <a:gd name="T19" fmla="*/ 91 h 113"/>
                <a:gd name="T20" fmla="*/ 28 w 46"/>
                <a:gd name="T21" fmla="*/ 94 h 113"/>
                <a:gd name="T22" fmla="*/ 19 w 46"/>
                <a:gd name="T23" fmla="*/ 94 h 113"/>
                <a:gd name="T24" fmla="*/ 15 w 46"/>
                <a:gd name="T25" fmla="*/ 91 h 113"/>
                <a:gd name="T26" fmla="*/ 15 w 46"/>
                <a:gd name="T27" fmla="*/ 82 h 113"/>
                <a:gd name="T28" fmla="*/ 19 w 46"/>
                <a:gd name="T29" fmla="*/ 79 h 113"/>
                <a:gd name="T30" fmla="*/ 28 w 46"/>
                <a:gd name="T31" fmla="*/ 79 h 113"/>
                <a:gd name="T32" fmla="*/ 31 w 46"/>
                <a:gd name="T33" fmla="*/ 82 h 113"/>
                <a:gd name="T34" fmla="*/ 31 w 46"/>
                <a:gd name="T35" fmla="*/ 91 h 113"/>
                <a:gd name="T36" fmla="*/ 38 w 46"/>
                <a:gd name="T37" fmla="*/ 40 h 113"/>
                <a:gd name="T38" fmla="*/ 37 w 46"/>
                <a:gd name="T39" fmla="*/ 41 h 113"/>
                <a:gd name="T40" fmla="*/ 10 w 46"/>
                <a:gd name="T41" fmla="*/ 41 h 113"/>
                <a:gd name="T42" fmla="*/ 8 w 46"/>
                <a:gd name="T43" fmla="*/ 40 h 113"/>
                <a:gd name="T44" fmla="*/ 8 w 46"/>
                <a:gd name="T45" fmla="*/ 38 h 113"/>
                <a:gd name="T46" fmla="*/ 10 w 46"/>
                <a:gd name="T47" fmla="*/ 36 h 113"/>
                <a:gd name="T48" fmla="*/ 37 w 46"/>
                <a:gd name="T49" fmla="*/ 36 h 113"/>
                <a:gd name="T50" fmla="*/ 38 w 46"/>
                <a:gd name="T51" fmla="*/ 38 h 113"/>
                <a:gd name="T52" fmla="*/ 38 w 46"/>
                <a:gd name="T53" fmla="*/ 40 h 113"/>
                <a:gd name="T54" fmla="*/ 43 w 46"/>
                <a:gd name="T55" fmla="*/ 32 h 113"/>
                <a:gd name="T56" fmla="*/ 41 w 46"/>
                <a:gd name="T57" fmla="*/ 34 h 113"/>
                <a:gd name="T58" fmla="*/ 5 w 46"/>
                <a:gd name="T59" fmla="*/ 34 h 113"/>
                <a:gd name="T60" fmla="*/ 4 w 46"/>
                <a:gd name="T61" fmla="*/ 32 h 113"/>
                <a:gd name="T62" fmla="*/ 4 w 46"/>
                <a:gd name="T63" fmla="*/ 21 h 113"/>
                <a:gd name="T64" fmla="*/ 5 w 46"/>
                <a:gd name="T65" fmla="*/ 20 h 113"/>
                <a:gd name="T66" fmla="*/ 41 w 46"/>
                <a:gd name="T67" fmla="*/ 20 h 113"/>
                <a:gd name="T68" fmla="*/ 43 w 46"/>
                <a:gd name="T69" fmla="*/ 21 h 113"/>
                <a:gd name="T70" fmla="*/ 43 w 46"/>
                <a:gd name="T71" fmla="*/ 32 h 113"/>
                <a:gd name="T72" fmla="*/ 43 w 46"/>
                <a:gd name="T73" fmla="*/ 17 h 113"/>
                <a:gd name="T74" fmla="*/ 41 w 46"/>
                <a:gd name="T75" fmla="*/ 18 h 113"/>
                <a:gd name="T76" fmla="*/ 5 w 46"/>
                <a:gd name="T77" fmla="*/ 18 h 113"/>
                <a:gd name="T78" fmla="*/ 4 w 46"/>
                <a:gd name="T79" fmla="*/ 17 h 113"/>
                <a:gd name="T80" fmla="*/ 4 w 46"/>
                <a:gd name="T81" fmla="*/ 6 h 113"/>
                <a:gd name="T82" fmla="*/ 5 w 46"/>
                <a:gd name="T83" fmla="*/ 5 h 113"/>
                <a:gd name="T84" fmla="*/ 41 w 46"/>
                <a:gd name="T85" fmla="*/ 5 h 113"/>
                <a:gd name="T86" fmla="*/ 43 w 46"/>
                <a:gd name="T87" fmla="*/ 6 h 113"/>
                <a:gd name="T88" fmla="*/ 43 w 46"/>
                <a:gd name="T89" fmla="*/ 1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" h="113">
                  <a:moveTo>
                    <a:pt x="4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1"/>
                    <a:pt x="2" y="113"/>
                    <a:pt x="5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4" y="113"/>
                    <a:pt x="46" y="111"/>
                    <a:pt x="46" y="108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3"/>
                    <a:pt x="44" y="0"/>
                    <a:pt x="41" y="0"/>
                  </a:cubicBezTo>
                  <a:close/>
                  <a:moveTo>
                    <a:pt x="31" y="91"/>
                  </a:moveTo>
                  <a:cubicBezTo>
                    <a:pt x="31" y="93"/>
                    <a:pt x="29" y="94"/>
                    <a:pt x="28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7" y="94"/>
                    <a:pt x="15" y="93"/>
                    <a:pt x="15" y="91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0"/>
                    <a:pt x="17" y="79"/>
                    <a:pt x="19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9" y="79"/>
                    <a:pt x="31" y="80"/>
                    <a:pt x="31" y="82"/>
                  </a:cubicBezTo>
                  <a:lnTo>
                    <a:pt x="31" y="91"/>
                  </a:lnTo>
                  <a:close/>
                  <a:moveTo>
                    <a:pt x="38" y="40"/>
                  </a:moveTo>
                  <a:cubicBezTo>
                    <a:pt x="38" y="41"/>
                    <a:pt x="38" y="41"/>
                    <a:pt x="37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8" y="41"/>
                    <a:pt x="8" y="40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9" y="36"/>
                    <a:pt x="10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7"/>
                    <a:pt x="38" y="38"/>
                  </a:cubicBezTo>
                  <a:lnTo>
                    <a:pt x="38" y="40"/>
                  </a:lnTo>
                  <a:close/>
                  <a:moveTo>
                    <a:pt x="43" y="32"/>
                  </a:moveTo>
                  <a:cubicBezTo>
                    <a:pt x="43" y="33"/>
                    <a:pt x="42" y="34"/>
                    <a:pt x="41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3"/>
                    <a:pt x="4" y="3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0"/>
                    <a:pt x="5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3" y="21"/>
                    <a:pt x="43" y="21"/>
                  </a:cubicBezTo>
                  <a:lnTo>
                    <a:pt x="43" y="32"/>
                  </a:lnTo>
                  <a:close/>
                  <a:moveTo>
                    <a:pt x="43" y="17"/>
                  </a:moveTo>
                  <a:cubicBezTo>
                    <a:pt x="43" y="17"/>
                    <a:pt x="42" y="18"/>
                    <a:pt x="4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7"/>
                    <a:pt x="4" y="1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2" y="5"/>
                    <a:pt x="43" y="5"/>
                    <a:pt x="43" y="6"/>
                  </a:cubicBezTo>
                  <a:lnTo>
                    <a:pt x="43" y="17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10800" y="4860"/>
              <a:ext cx="87" cy="17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1 h 1"/>
                <a:gd name="T6" fmla="*/ 4 w 5"/>
                <a:gd name="T7" fmla="*/ 1 h 1"/>
                <a:gd name="T8" fmla="*/ 5 w 5"/>
                <a:gd name="T9" fmla="*/ 0 h 1"/>
                <a:gd name="T10" fmla="*/ 4 w 5"/>
                <a:gd name="T11" fmla="*/ 0 h 1"/>
                <a:gd name="T12" fmla="*/ 0 w 5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10430" y="5265"/>
              <a:ext cx="52" cy="17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10605" y="5265"/>
              <a:ext cx="52" cy="17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10500" y="5265"/>
              <a:ext cx="17" cy="17"/>
            </a:xfrm>
            <a:prstGeom prst="ellipse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" name="Oval 11"/>
            <p:cNvSpPr>
              <a:spLocks noChangeArrowheads="1"/>
            </p:cNvSpPr>
            <p:nvPr/>
          </p:nvSpPr>
          <p:spPr bwMode="auto">
            <a:xfrm>
              <a:off x="10553" y="5265"/>
              <a:ext cx="17" cy="17"/>
            </a:xfrm>
            <a:prstGeom prst="ellipse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10783" y="5248"/>
              <a:ext cx="52" cy="52"/>
            </a:xfrm>
            <a:prstGeom prst="rect">
              <a:avLst/>
            </a:pr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" name="Freeform 13"/>
            <p:cNvSpPr>
              <a:spLocks noEditPoints="1"/>
            </p:cNvSpPr>
            <p:nvPr/>
          </p:nvSpPr>
          <p:spPr bwMode="auto">
            <a:xfrm>
              <a:off x="10500" y="6005"/>
              <a:ext cx="230" cy="227"/>
            </a:xfrm>
            <a:custGeom>
              <a:avLst/>
              <a:gdLst>
                <a:gd name="T0" fmla="*/ 11 w 13"/>
                <a:gd name="T1" fmla="*/ 0 h 13"/>
                <a:gd name="T2" fmla="*/ 2 w 13"/>
                <a:gd name="T3" fmla="*/ 0 h 13"/>
                <a:gd name="T4" fmla="*/ 0 w 13"/>
                <a:gd name="T5" fmla="*/ 2 h 13"/>
                <a:gd name="T6" fmla="*/ 0 w 13"/>
                <a:gd name="T7" fmla="*/ 11 h 13"/>
                <a:gd name="T8" fmla="*/ 2 w 13"/>
                <a:gd name="T9" fmla="*/ 13 h 13"/>
                <a:gd name="T10" fmla="*/ 11 w 13"/>
                <a:gd name="T11" fmla="*/ 13 h 13"/>
                <a:gd name="T12" fmla="*/ 13 w 13"/>
                <a:gd name="T13" fmla="*/ 11 h 13"/>
                <a:gd name="T14" fmla="*/ 13 w 13"/>
                <a:gd name="T15" fmla="*/ 2 h 13"/>
                <a:gd name="T16" fmla="*/ 11 w 13"/>
                <a:gd name="T17" fmla="*/ 0 h 13"/>
                <a:gd name="T18" fmla="*/ 6 w 13"/>
                <a:gd name="T19" fmla="*/ 5 h 13"/>
                <a:gd name="T20" fmla="*/ 6 w 13"/>
                <a:gd name="T21" fmla="*/ 4 h 13"/>
                <a:gd name="T22" fmla="*/ 6 w 13"/>
                <a:gd name="T23" fmla="*/ 5 h 13"/>
                <a:gd name="T24" fmla="*/ 6 w 13"/>
                <a:gd name="T25" fmla="*/ 7 h 13"/>
                <a:gd name="T26" fmla="*/ 6 w 13"/>
                <a:gd name="T27" fmla="*/ 7 h 13"/>
                <a:gd name="T28" fmla="*/ 6 w 13"/>
                <a:gd name="T29" fmla="*/ 7 h 13"/>
                <a:gd name="T30" fmla="*/ 6 w 13"/>
                <a:gd name="T31" fmla="*/ 5 h 13"/>
                <a:gd name="T32" fmla="*/ 8 w 13"/>
                <a:gd name="T33" fmla="*/ 9 h 13"/>
                <a:gd name="T34" fmla="*/ 6 w 13"/>
                <a:gd name="T35" fmla="*/ 10 h 13"/>
                <a:gd name="T36" fmla="*/ 5 w 13"/>
                <a:gd name="T37" fmla="*/ 9 h 13"/>
                <a:gd name="T38" fmla="*/ 5 w 13"/>
                <a:gd name="T39" fmla="*/ 6 h 13"/>
                <a:gd name="T40" fmla="*/ 5 w 13"/>
                <a:gd name="T41" fmla="*/ 6 h 13"/>
                <a:gd name="T42" fmla="*/ 5 w 13"/>
                <a:gd name="T43" fmla="*/ 7 h 13"/>
                <a:gd name="T44" fmla="*/ 5 w 13"/>
                <a:gd name="T45" fmla="*/ 9 h 13"/>
                <a:gd name="T46" fmla="*/ 7 w 13"/>
                <a:gd name="T47" fmla="*/ 9 h 13"/>
                <a:gd name="T48" fmla="*/ 8 w 13"/>
                <a:gd name="T49" fmla="*/ 8 h 13"/>
                <a:gd name="T50" fmla="*/ 7 w 13"/>
                <a:gd name="T51" fmla="*/ 7 h 13"/>
                <a:gd name="T52" fmla="*/ 7 w 13"/>
                <a:gd name="T53" fmla="*/ 6 h 13"/>
                <a:gd name="T54" fmla="*/ 8 w 13"/>
                <a:gd name="T55" fmla="*/ 6 h 13"/>
                <a:gd name="T56" fmla="*/ 8 w 13"/>
                <a:gd name="T57" fmla="*/ 8 h 13"/>
                <a:gd name="T58" fmla="*/ 8 w 13"/>
                <a:gd name="T5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" h="13">
                  <a:moveTo>
                    <a:pt x="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3" y="12"/>
                    <a:pt x="13" y="1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  <a:moveTo>
                    <a:pt x="6" y="5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lnTo>
                    <a:pt x="6" y="5"/>
                  </a:lnTo>
                  <a:close/>
                  <a:moveTo>
                    <a:pt x="8" y="9"/>
                  </a:moveTo>
                  <a:cubicBezTo>
                    <a:pt x="7" y="10"/>
                    <a:pt x="7" y="10"/>
                    <a:pt x="6" y="10"/>
                  </a:cubicBezTo>
                  <a:cubicBezTo>
                    <a:pt x="6" y="10"/>
                    <a:pt x="5" y="10"/>
                    <a:pt x="5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7" name="Freeform 14"/>
            <p:cNvSpPr>
              <a:spLocks noEditPoints="1"/>
            </p:cNvSpPr>
            <p:nvPr/>
          </p:nvSpPr>
          <p:spPr bwMode="auto">
            <a:xfrm>
              <a:off x="7715" y="4595"/>
              <a:ext cx="2397" cy="1990"/>
            </a:xfrm>
            <a:custGeom>
              <a:avLst/>
              <a:gdLst>
                <a:gd name="T0" fmla="*/ 56 w 136"/>
                <a:gd name="T1" fmla="*/ 110 h 113"/>
                <a:gd name="T2" fmla="*/ 43 w 136"/>
                <a:gd name="T3" fmla="*/ 110 h 113"/>
                <a:gd name="T4" fmla="*/ 41 w 136"/>
                <a:gd name="T5" fmla="*/ 111 h 113"/>
                <a:gd name="T6" fmla="*/ 43 w 136"/>
                <a:gd name="T7" fmla="*/ 113 h 113"/>
                <a:gd name="T8" fmla="*/ 94 w 136"/>
                <a:gd name="T9" fmla="*/ 113 h 113"/>
                <a:gd name="T10" fmla="*/ 96 w 136"/>
                <a:gd name="T11" fmla="*/ 111 h 113"/>
                <a:gd name="T12" fmla="*/ 94 w 136"/>
                <a:gd name="T13" fmla="*/ 110 h 113"/>
                <a:gd name="T14" fmla="*/ 80 w 136"/>
                <a:gd name="T15" fmla="*/ 110 h 113"/>
                <a:gd name="T16" fmla="*/ 80 w 136"/>
                <a:gd name="T17" fmla="*/ 97 h 113"/>
                <a:gd name="T18" fmla="*/ 133 w 136"/>
                <a:gd name="T19" fmla="*/ 97 h 113"/>
                <a:gd name="T20" fmla="*/ 136 w 136"/>
                <a:gd name="T21" fmla="*/ 94 h 113"/>
                <a:gd name="T22" fmla="*/ 136 w 136"/>
                <a:gd name="T23" fmla="*/ 4 h 113"/>
                <a:gd name="T24" fmla="*/ 133 w 136"/>
                <a:gd name="T25" fmla="*/ 0 h 113"/>
                <a:gd name="T26" fmla="*/ 4 w 136"/>
                <a:gd name="T27" fmla="*/ 0 h 113"/>
                <a:gd name="T28" fmla="*/ 0 w 136"/>
                <a:gd name="T29" fmla="*/ 4 h 113"/>
                <a:gd name="T30" fmla="*/ 0 w 136"/>
                <a:gd name="T31" fmla="*/ 94 h 113"/>
                <a:gd name="T32" fmla="*/ 4 w 136"/>
                <a:gd name="T33" fmla="*/ 97 h 113"/>
                <a:gd name="T34" fmla="*/ 56 w 136"/>
                <a:gd name="T35" fmla="*/ 97 h 113"/>
                <a:gd name="T36" fmla="*/ 56 w 136"/>
                <a:gd name="T37" fmla="*/ 110 h 113"/>
                <a:gd name="T38" fmla="*/ 60 w 136"/>
                <a:gd name="T39" fmla="*/ 91 h 113"/>
                <a:gd name="T40" fmla="*/ 59 w 136"/>
                <a:gd name="T41" fmla="*/ 89 h 113"/>
                <a:gd name="T42" fmla="*/ 60 w 136"/>
                <a:gd name="T43" fmla="*/ 88 h 113"/>
                <a:gd name="T44" fmla="*/ 62 w 136"/>
                <a:gd name="T45" fmla="*/ 89 h 113"/>
                <a:gd name="T46" fmla="*/ 60 w 136"/>
                <a:gd name="T47" fmla="*/ 91 h 113"/>
                <a:gd name="T48" fmla="*/ 68 w 136"/>
                <a:gd name="T49" fmla="*/ 91 h 113"/>
                <a:gd name="T50" fmla="*/ 67 w 136"/>
                <a:gd name="T51" fmla="*/ 89 h 113"/>
                <a:gd name="T52" fmla="*/ 68 w 136"/>
                <a:gd name="T53" fmla="*/ 88 h 113"/>
                <a:gd name="T54" fmla="*/ 70 w 136"/>
                <a:gd name="T55" fmla="*/ 89 h 113"/>
                <a:gd name="T56" fmla="*/ 68 w 136"/>
                <a:gd name="T57" fmla="*/ 91 h 113"/>
                <a:gd name="T58" fmla="*/ 77 w 136"/>
                <a:gd name="T59" fmla="*/ 91 h 113"/>
                <a:gd name="T60" fmla="*/ 75 w 136"/>
                <a:gd name="T61" fmla="*/ 89 h 113"/>
                <a:gd name="T62" fmla="*/ 77 w 136"/>
                <a:gd name="T63" fmla="*/ 88 h 113"/>
                <a:gd name="T64" fmla="*/ 78 w 136"/>
                <a:gd name="T65" fmla="*/ 89 h 113"/>
                <a:gd name="T66" fmla="*/ 77 w 136"/>
                <a:gd name="T67" fmla="*/ 91 h 113"/>
                <a:gd name="T68" fmla="*/ 120 w 136"/>
                <a:gd name="T69" fmla="*/ 90 h 113"/>
                <a:gd name="T70" fmla="*/ 119 w 136"/>
                <a:gd name="T71" fmla="*/ 90 h 113"/>
                <a:gd name="T72" fmla="*/ 114 w 136"/>
                <a:gd name="T73" fmla="*/ 90 h 113"/>
                <a:gd name="T74" fmla="*/ 114 w 136"/>
                <a:gd name="T75" fmla="*/ 90 h 113"/>
                <a:gd name="T76" fmla="*/ 114 w 136"/>
                <a:gd name="T77" fmla="*/ 89 h 113"/>
                <a:gd name="T78" fmla="*/ 114 w 136"/>
                <a:gd name="T79" fmla="*/ 89 h 113"/>
                <a:gd name="T80" fmla="*/ 119 w 136"/>
                <a:gd name="T81" fmla="*/ 89 h 113"/>
                <a:gd name="T82" fmla="*/ 120 w 136"/>
                <a:gd name="T83" fmla="*/ 89 h 113"/>
                <a:gd name="T84" fmla="*/ 120 w 136"/>
                <a:gd name="T85" fmla="*/ 90 h 113"/>
                <a:gd name="T86" fmla="*/ 5 w 136"/>
                <a:gd name="T87" fmla="*/ 81 h 113"/>
                <a:gd name="T88" fmla="*/ 5 w 136"/>
                <a:gd name="T89" fmla="*/ 5 h 113"/>
                <a:gd name="T90" fmla="*/ 132 w 136"/>
                <a:gd name="T91" fmla="*/ 5 h 113"/>
                <a:gd name="T92" fmla="*/ 132 w 136"/>
                <a:gd name="T93" fmla="*/ 81 h 113"/>
                <a:gd name="T94" fmla="*/ 5 w 136"/>
                <a:gd name="T95" fmla="*/ 8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6" h="113">
                  <a:moveTo>
                    <a:pt x="56" y="110"/>
                  </a:move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10"/>
                    <a:pt x="41" y="111"/>
                  </a:cubicBezTo>
                  <a:cubicBezTo>
                    <a:pt x="41" y="112"/>
                    <a:pt x="42" y="113"/>
                    <a:pt x="43" y="113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5" y="113"/>
                    <a:pt x="96" y="112"/>
                    <a:pt x="96" y="111"/>
                  </a:cubicBezTo>
                  <a:cubicBezTo>
                    <a:pt x="96" y="110"/>
                    <a:pt x="95" y="110"/>
                    <a:pt x="94" y="110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5" y="97"/>
                    <a:pt x="136" y="95"/>
                    <a:pt x="136" y="9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2"/>
                    <a:pt x="135" y="0"/>
                    <a:pt x="13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2" y="97"/>
                    <a:pt x="4" y="97"/>
                  </a:cubicBezTo>
                  <a:cubicBezTo>
                    <a:pt x="56" y="97"/>
                    <a:pt x="56" y="97"/>
                    <a:pt x="56" y="97"/>
                  </a:cubicBezTo>
                  <a:lnTo>
                    <a:pt x="56" y="110"/>
                  </a:lnTo>
                  <a:close/>
                  <a:moveTo>
                    <a:pt x="60" y="91"/>
                  </a:moveTo>
                  <a:cubicBezTo>
                    <a:pt x="60" y="91"/>
                    <a:pt x="59" y="90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2" y="89"/>
                    <a:pt x="62" y="89"/>
                  </a:cubicBezTo>
                  <a:cubicBezTo>
                    <a:pt x="62" y="90"/>
                    <a:pt x="61" y="91"/>
                    <a:pt x="60" y="91"/>
                  </a:cubicBezTo>
                  <a:close/>
                  <a:moveTo>
                    <a:pt x="68" y="91"/>
                  </a:moveTo>
                  <a:cubicBezTo>
                    <a:pt x="68" y="91"/>
                    <a:pt x="67" y="90"/>
                    <a:pt x="67" y="89"/>
                  </a:cubicBezTo>
                  <a:cubicBezTo>
                    <a:pt x="67" y="89"/>
                    <a:pt x="68" y="88"/>
                    <a:pt x="68" y="88"/>
                  </a:cubicBezTo>
                  <a:cubicBezTo>
                    <a:pt x="69" y="88"/>
                    <a:pt x="70" y="89"/>
                    <a:pt x="70" y="89"/>
                  </a:cubicBezTo>
                  <a:cubicBezTo>
                    <a:pt x="70" y="90"/>
                    <a:pt x="69" y="91"/>
                    <a:pt x="68" y="91"/>
                  </a:cubicBezTo>
                  <a:close/>
                  <a:moveTo>
                    <a:pt x="77" y="91"/>
                  </a:moveTo>
                  <a:cubicBezTo>
                    <a:pt x="76" y="91"/>
                    <a:pt x="75" y="90"/>
                    <a:pt x="75" y="89"/>
                  </a:cubicBezTo>
                  <a:cubicBezTo>
                    <a:pt x="75" y="89"/>
                    <a:pt x="76" y="88"/>
                    <a:pt x="77" y="88"/>
                  </a:cubicBezTo>
                  <a:cubicBezTo>
                    <a:pt x="77" y="88"/>
                    <a:pt x="78" y="89"/>
                    <a:pt x="78" y="89"/>
                  </a:cubicBezTo>
                  <a:cubicBezTo>
                    <a:pt x="78" y="90"/>
                    <a:pt x="77" y="91"/>
                    <a:pt x="77" y="91"/>
                  </a:cubicBezTo>
                  <a:close/>
                  <a:moveTo>
                    <a:pt x="120" y="90"/>
                  </a:moveTo>
                  <a:cubicBezTo>
                    <a:pt x="120" y="90"/>
                    <a:pt x="119" y="90"/>
                    <a:pt x="119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119" y="89"/>
                    <a:pt x="120" y="89"/>
                    <a:pt x="120" y="89"/>
                  </a:cubicBezTo>
                  <a:lnTo>
                    <a:pt x="120" y="90"/>
                  </a:lnTo>
                  <a:close/>
                  <a:moveTo>
                    <a:pt x="5" y="8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81"/>
                    <a:pt x="132" y="81"/>
                    <a:pt x="132" y="81"/>
                  </a:cubicBezTo>
                  <a:lnTo>
                    <a:pt x="5" y="81"/>
                  </a:ln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5837555" y="1814830"/>
            <a:ext cx="674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Chrome</a:t>
            </a:r>
            <a:endParaRPr lang="en-US" altLang="zh-CN" sz="1200">
              <a:latin typeface="Times New Roman" panose="02020603050405020304" charset="0"/>
            </a:endParaRPr>
          </a:p>
        </p:txBody>
      </p:sp>
      <p:cxnSp>
        <p:nvCxnSpPr>
          <p:cNvPr id="60" name="直接箭头连接符 59"/>
          <p:cNvCxnSpPr>
            <a:stCxn id="50" idx="2"/>
            <a:endCxn id="75" idx="0"/>
          </p:cNvCxnSpPr>
          <p:nvPr/>
        </p:nvCxnSpPr>
        <p:spPr>
          <a:xfrm>
            <a:off x="6186170" y="2153285"/>
            <a:ext cx="3175" cy="1146175"/>
          </a:xfrm>
          <a:prstGeom prst="straightConnector1">
            <a:avLst/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75" idx="2"/>
            <a:endCxn id="113" idx="0"/>
          </p:cNvCxnSpPr>
          <p:nvPr/>
        </p:nvCxnSpPr>
        <p:spPr>
          <a:xfrm>
            <a:off x="6189345" y="4023995"/>
            <a:ext cx="5080" cy="818515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4396740" y="5198110"/>
            <a:ext cx="792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  <a:effectLst>
            <a:outerShdw blurRad="50800" dist="25400" dir="5400000" algn="ct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7193280" y="5213985"/>
            <a:ext cx="792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  <a:effectLst>
            <a:outerShdw blurRad="50800" dist="25400" dir="5400000" algn="ct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067685" y="3477895"/>
            <a:ext cx="6236970" cy="36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</a:rPr>
              <a:t>P4Plugin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91740" y="3299460"/>
            <a:ext cx="7395210" cy="724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-5715" y="-5080"/>
            <a:ext cx="32404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ODL &amp; P4 Demo 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240145" y="4557395"/>
            <a:ext cx="7251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ip:50051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08330" y="7366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Simple router based on bmv2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091055" y="1445260"/>
            <a:ext cx="8177530" cy="991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9632315" y="1445260"/>
            <a:ext cx="657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Remote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238875" y="3023870"/>
            <a:ext cx="6489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ip:8181</a:t>
            </a:r>
            <a:endParaRPr lang="en-US" altLang="zh-CN" sz="1200">
              <a:latin typeface="Times New Roman" panose="02020603050405020304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5480685" y="5022850"/>
            <a:ext cx="416560" cy="381635"/>
            <a:chOff x="4169" y="4127"/>
            <a:chExt cx="1644" cy="1649"/>
          </a:xfrm>
        </p:grpSpPr>
        <p:sp>
          <p:nvSpPr>
            <p:cNvPr id="87" name="矩形 86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9" name="梯形 88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1" name="梯形 90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3" name="梯形 92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988685" y="5022850"/>
            <a:ext cx="416560" cy="381635"/>
            <a:chOff x="4169" y="4127"/>
            <a:chExt cx="1644" cy="1649"/>
          </a:xfrm>
        </p:grpSpPr>
        <p:sp>
          <p:nvSpPr>
            <p:cNvPr id="95" name="矩形 94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7" name="梯形 96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9" name="梯形 98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1" name="梯形 100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6494145" y="5022850"/>
            <a:ext cx="416560" cy="381635"/>
            <a:chOff x="4169" y="4127"/>
            <a:chExt cx="1644" cy="1649"/>
          </a:xfrm>
        </p:grpSpPr>
        <p:sp>
          <p:nvSpPr>
            <p:cNvPr id="103" name="矩形 102"/>
            <p:cNvSpPr/>
            <p:nvPr/>
          </p:nvSpPr>
          <p:spPr bwMode="auto">
            <a:xfrm>
              <a:off x="4169" y="4127"/>
              <a:ext cx="1644" cy="1649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4301" y="428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6" name="梯形 105"/>
            <p:cNvSpPr/>
            <p:nvPr/>
          </p:nvSpPr>
          <p:spPr bwMode="auto">
            <a:xfrm rot="5400000">
              <a:off x="5248" y="4191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4301" y="476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8" name="梯形 107"/>
            <p:cNvSpPr/>
            <p:nvPr/>
          </p:nvSpPr>
          <p:spPr bwMode="auto">
            <a:xfrm rot="5400000">
              <a:off x="5248" y="467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4299" y="5247"/>
              <a:ext cx="737" cy="368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0" name="梯形 109"/>
            <p:cNvSpPr/>
            <p:nvPr/>
          </p:nvSpPr>
          <p:spPr bwMode="auto">
            <a:xfrm rot="5400000">
              <a:off x="5247" y="5152"/>
              <a:ext cx="361" cy="552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5" name="文本框 114"/>
          <p:cNvSpPr txBox="1"/>
          <p:nvPr/>
        </p:nvSpPr>
        <p:spPr>
          <a:xfrm>
            <a:off x="4324985" y="5223510"/>
            <a:ext cx="4019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eth0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7644130" y="5221605"/>
            <a:ext cx="4019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eth0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959985" y="5223510"/>
            <a:ext cx="246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2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7172325" y="5229225"/>
            <a:ext cx="246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1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79040" y="4782185"/>
            <a:ext cx="14287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latin typeface="Times New Roman" panose="02020603050405020304" charset="0"/>
              </a:rPr>
              <a:t>Host1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IP    : 10.0.0.10/24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Mac: 00:04:00:00:00:00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GW : 10.0.0.1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Static arp:</a:t>
            </a:r>
            <a:endParaRPr lang="en-US" altLang="zh-CN" sz="800">
              <a:latin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800">
                <a:latin typeface="Times New Roman" panose="02020603050405020304" charset="0"/>
              </a:rPr>
              <a:t>      10.0.0.1 00:aa:bb:00:00:00</a:t>
            </a:r>
            <a:endParaRPr lang="en-US" altLang="zh-CN" sz="800">
              <a:latin typeface="Times New Roman" panose="02020603050405020304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562975" y="4807585"/>
            <a:ext cx="14287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latin typeface="Times New Roman" panose="02020603050405020304" charset="0"/>
              </a:rPr>
              <a:t>Host2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IP    : 10.0.1.10/24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Mac: 00:04:00:00:00:01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GW : 10.0.1.1</a:t>
            </a:r>
            <a:endParaRPr lang="en-US" altLang="zh-CN" sz="800">
              <a:latin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>
                <a:latin typeface="Times New Roman" panose="02020603050405020304" charset="0"/>
              </a:rPr>
              <a:t>Static arp:</a:t>
            </a:r>
            <a:endParaRPr lang="en-US" altLang="zh-CN" sz="800">
              <a:latin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800">
                <a:latin typeface="Times New Roman" panose="02020603050405020304" charset="0"/>
              </a:rPr>
              <a:t>      10.0.1.1 00:aa:bb:00:00:01</a:t>
            </a:r>
            <a:endParaRPr lang="en-US" altLang="zh-CN" sz="800">
              <a:latin typeface="Times New Roman" panose="02020603050405020304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5680075" y="5546090"/>
            <a:ext cx="10490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simple_router.p4</a:t>
            </a:r>
            <a:endParaRPr lang="en-US" altLang="zh-CN" sz="10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-21590" y="4445"/>
            <a:ext cx="22485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What's P4?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15" y="699135"/>
            <a:ext cx="7159689" cy="612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7025" y="492125"/>
            <a:ext cx="85744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P4 stands for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</a:rPr>
              <a:t>P</a:t>
            </a:r>
            <a:r>
              <a:rPr lang="en-US" altLang="zh-CN">
                <a:latin typeface="Times New Roman" panose="02020603050405020304" charset="0"/>
              </a:rPr>
              <a:t>rogramming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</a:rPr>
              <a:t>P</a:t>
            </a:r>
            <a:r>
              <a:rPr lang="en-US" altLang="zh-CN">
                <a:latin typeface="Times New Roman" panose="02020603050405020304" charset="0"/>
              </a:rPr>
              <a:t>rotocal-Independent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</a:rPr>
              <a:t>P</a:t>
            </a:r>
            <a:r>
              <a:rPr lang="en-US" altLang="zh-CN">
                <a:latin typeface="Times New Roman" panose="02020603050405020304" charset="0"/>
              </a:rPr>
              <a:t>acket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</a:rPr>
              <a:t>P</a:t>
            </a:r>
            <a:r>
              <a:rPr lang="en-US" altLang="zh-CN">
                <a:latin typeface="Times New Roman" panose="02020603050405020304" charset="0"/>
              </a:rPr>
              <a:t>rocessors.</a:t>
            </a:r>
            <a:endParaRPr lang="zh-CN" altLang="en-US">
              <a:latin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</a:rPr>
              <a:t>P4 </a:t>
            </a:r>
            <a:r>
              <a:rPr lang="en-US" altLang="zh-CN">
                <a:latin typeface="Times New Roman" panose="02020603050405020304" charset="0"/>
              </a:rPr>
              <a:t>is a high-levle language, P4 </a:t>
            </a:r>
            <a:r>
              <a:rPr lang="zh-CN" altLang="en-US">
                <a:latin typeface="Times New Roman" panose="02020603050405020304" charset="0"/>
              </a:rPr>
              <a:t>programs specify how a switch processes packets.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762875" y="1939290"/>
            <a:ext cx="3225165" cy="4523105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D76CDD"/>
                </a:solidFill>
                <a:latin typeface="Times New Roman" panose="02020603050405020304" charset="0"/>
              </a:rPr>
              <a:t>table </a:t>
            </a:r>
            <a:r>
              <a:rPr lang="zh-CN" altLang="en-US">
                <a:solidFill>
                  <a:srgbClr val="92D050"/>
                </a:solidFill>
                <a:latin typeface="Times New Roman" panose="02020603050405020304" charset="0"/>
              </a:rPr>
              <a:t>routing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</a:rPr>
              <a:t> {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</a:rPr>
              <a:t>    </a:t>
            </a:r>
            <a:r>
              <a:rPr lang="zh-CN" altLang="en-US" b="1">
                <a:solidFill>
                  <a:srgbClr val="D76CDD"/>
                </a:solidFill>
                <a:latin typeface="Times New Roman" panose="02020603050405020304" charset="0"/>
              </a:rPr>
              <a:t>key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</a:rPr>
              <a:t>= { 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</a:endParaRPr>
          </a:p>
          <a:p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</a:rPr>
              <a:t>        ipv4.dstAddr : lpm; 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</a:endParaRPr>
          </a:p>
          <a:p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</a:rPr>
              <a:t>    }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</a:rPr>
              <a:t>    </a:t>
            </a:r>
            <a:r>
              <a:rPr lang="zh-CN" altLang="en-US" b="1">
                <a:solidFill>
                  <a:srgbClr val="D76CDD"/>
                </a:solidFill>
                <a:latin typeface="Times New Roman" panose="02020603050405020304" charset="0"/>
              </a:rPr>
              <a:t>actions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</a:rPr>
              <a:t>= { 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</a:endParaRPr>
          </a:p>
          <a:p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</a:rPr>
              <a:t>        drop; 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</a:endParaRPr>
          </a:p>
          <a:p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</a:rPr>
              <a:t>        route; 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</a:endParaRPr>
          </a:p>
          <a:p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</a:rPr>
              <a:t>    }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</a:rPr>
              <a:t>    </a:t>
            </a:r>
            <a:r>
              <a:rPr lang="zh-CN" altLang="en-US" b="1">
                <a:solidFill>
                  <a:srgbClr val="D76CDD"/>
                </a:solidFill>
                <a:latin typeface="Times New Roman" panose="02020603050405020304" charset="0"/>
              </a:rPr>
              <a:t>size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</a:rPr>
              <a:t>: </a:t>
            </a:r>
            <a:r>
              <a:rPr lang="zh-CN" altLang="en-US">
                <a:solidFill>
                  <a:srgbClr val="7030A0"/>
                </a:solidFill>
                <a:latin typeface="Times New Roman" panose="02020603050405020304" charset="0"/>
              </a:rPr>
              <a:t>2048</a:t>
            </a:r>
            <a:r>
              <a:rPr lang="zh-CN" altLang="en-US">
                <a:latin typeface="Times New Roman" panose="02020603050405020304" charset="0"/>
              </a:rPr>
              <a:t>;</a:t>
            </a:r>
            <a:endParaRPr lang="zh-CN" altLang="en-US">
              <a:latin typeface="Times New Roman" panose="02020603050405020304" charset="0"/>
            </a:endParaRPr>
          </a:p>
          <a:p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</a:rPr>
              <a:t>}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</a:endParaRPr>
          </a:p>
          <a:p>
            <a:r>
              <a:rPr lang="zh-CN" altLang="en-US" b="1">
                <a:solidFill>
                  <a:srgbClr val="D76CDD"/>
                </a:solidFill>
                <a:latin typeface="Times New Roman" panose="02020603050405020304" charset="0"/>
              </a:rPr>
              <a:t>control </a:t>
            </a:r>
            <a:r>
              <a:rPr lang="zh-CN" altLang="en-US">
                <a:solidFill>
                  <a:srgbClr val="92D050"/>
                </a:solidFill>
                <a:latin typeface="Times New Roman" panose="02020603050405020304" charset="0"/>
              </a:rPr>
              <a:t>ingress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</a:rPr>
              <a:t>() {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</a:rPr>
              <a:t>    </a:t>
            </a:r>
            <a:r>
              <a:rPr lang="zh-CN" altLang="en-US" b="1">
                <a:solidFill>
                  <a:srgbClr val="D76CDD"/>
                </a:solidFill>
                <a:latin typeface="Times New Roman" panose="02020603050405020304" charset="0"/>
              </a:rPr>
              <a:t>apply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</a:rPr>
              <a:t>{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</a:endParaRPr>
          </a:p>
          <a:p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</a:rPr>
              <a:t>        routing.apply();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</a:endParaRPr>
          </a:p>
          <a:p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</a:rPr>
              <a:t>    }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</a:endParaRPr>
          </a:p>
          <a:p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</a:rPr>
              <a:t>}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085" y="20320"/>
            <a:ext cx="39687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62000" y="641350"/>
            <a:ext cx="10567035" cy="5782310"/>
            <a:chOff x="1160" y="870"/>
            <a:chExt cx="16641" cy="9106"/>
          </a:xfrm>
        </p:grpSpPr>
        <p:sp>
          <p:nvSpPr>
            <p:cNvPr id="13" name="文本框 12"/>
            <p:cNvSpPr txBox="1"/>
            <p:nvPr/>
          </p:nvSpPr>
          <p:spPr>
            <a:xfrm>
              <a:off x="1338" y="1440"/>
              <a:ext cx="7763" cy="28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hll@hll:/home/opendaylight/p4lang/behavioral-model/mininet$ </a:t>
              </a:r>
              <a:r>
                <a:rPr lang="zh-CN" altLang="en-US" sz="1000" u="sng"/>
                <a:t>p4c-bm2-ss simple_router.p4 --p4v 14 -o simple_router.json</a:t>
              </a:r>
              <a:endParaRPr lang="zh-CN" altLang="en-US" sz="1000" u="sng"/>
            </a:p>
            <a:p>
              <a:r>
                <a:rPr lang="zh-CN" altLang="en-US" sz="1000"/>
                <a:t>simple_router.p4(107): warning: -1: negative value with unsigned type</a:t>
              </a:r>
              <a:endParaRPr lang="zh-CN" altLang="en-US" sz="1000"/>
            </a:p>
            <a:p>
              <a:r>
                <a:rPr lang="zh-CN" altLang="en-US" sz="1000"/>
                <a:t>    add_to_field(ipv4.ttl, -1);</a:t>
              </a:r>
              <a:endParaRPr lang="zh-CN" altLang="en-US" sz="1000"/>
            </a:p>
            <a:p>
              <a:r>
                <a:rPr lang="zh-CN" altLang="en-US" sz="1000"/>
                <a:t>                            ^</a:t>
              </a:r>
              <a:endParaRPr lang="zh-CN" altLang="en-US" sz="1000"/>
            </a:p>
            <a:p>
              <a:r>
                <a:rPr lang="zh-CN" altLang="en-US" sz="1000"/>
                <a:t>hll@hll:/home/opendaylight/p4lang/behavioral-model/mininet$ </a:t>
              </a:r>
              <a:r>
                <a:rPr lang="zh-CN" altLang="en-US" sz="1000" u="sng"/>
                <a:t>p4c-bm2-ss simple_router.p4 --p4v 14 --p4runtime-file simple_router.proto.txt --p4runtime-format text</a:t>
              </a:r>
              <a:endParaRPr lang="zh-CN" altLang="en-US" sz="1000" u="sng"/>
            </a:p>
            <a:p>
              <a:r>
                <a:rPr lang="zh-CN" altLang="en-US" sz="1000"/>
                <a:t>simple_router.p4(107): warning: -1: negative value with unsigned type</a:t>
              </a:r>
              <a:endParaRPr lang="zh-CN" altLang="en-US" sz="1000"/>
            </a:p>
            <a:p>
              <a:r>
                <a:rPr lang="zh-CN" altLang="en-US" sz="1000"/>
                <a:t>    add_to_field(ipv4.ttl, -1);</a:t>
              </a:r>
              <a:endParaRPr lang="zh-CN" altLang="en-US" sz="1000"/>
            </a:p>
            <a:p>
              <a:r>
                <a:rPr lang="zh-CN" altLang="en-US" sz="1000"/>
                <a:t>                            ^</a:t>
              </a:r>
              <a:endParaRPr lang="zh-CN" altLang="en-US" sz="1000"/>
            </a:p>
            <a:p>
              <a:r>
                <a:rPr lang="zh-CN" altLang="en-US" sz="1000"/>
                <a:t>hll@hll:/home/opendaylight/p4lang/behavioral-model/mininet$ </a:t>
              </a:r>
              <a:endParaRPr lang="zh-CN" altLang="en-US" sz="10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38" y="880"/>
              <a:ext cx="23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/>
                <a:t>Compile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349" y="1416"/>
              <a:ext cx="7452" cy="78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hll@hll:/home/opendaylight/p4lang/behavioral-model/mininet$ </a:t>
              </a:r>
              <a:r>
                <a:rPr lang="zh-CN" altLang="en-US" sz="1000" u="sng"/>
                <a:t>sudo python ./1sw_grpc_demo.py --behavioral-exe ../targets/simple_switch_grpc/simple_switch_grpc --cpu-port 64</a:t>
              </a:r>
              <a:endParaRPr lang="zh-CN" altLang="en-US" sz="1000"/>
            </a:p>
            <a:p>
              <a:r>
                <a:rPr lang="zh-CN" altLang="en-US" sz="1000"/>
                <a:t>[sudo] password for hll: </a:t>
              </a:r>
              <a:endParaRPr lang="zh-CN" altLang="en-US" sz="1000"/>
            </a:p>
            <a:p>
              <a:r>
                <a:rPr lang="zh-CN" altLang="en-US" sz="1000"/>
                <a:t>*** Creating network</a:t>
              </a:r>
              <a:endParaRPr lang="zh-CN" altLang="en-US" sz="1000"/>
            </a:p>
            <a:p>
              <a:r>
                <a:rPr lang="zh-CN" altLang="en-US" sz="1000"/>
                <a:t>*** Adding hosts:</a:t>
              </a:r>
              <a:endParaRPr lang="zh-CN" altLang="en-US" sz="1000"/>
            </a:p>
            <a:p>
              <a:r>
                <a:rPr lang="zh-CN" altLang="en-US" sz="1000"/>
                <a:t>h1 h2 </a:t>
              </a:r>
              <a:endParaRPr lang="zh-CN" altLang="en-US" sz="1000"/>
            </a:p>
            <a:p>
              <a:r>
                <a:rPr lang="zh-CN" altLang="en-US" sz="1000"/>
                <a:t>*** Adding switches:</a:t>
              </a:r>
              <a:endParaRPr lang="zh-CN" altLang="en-US" sz="1000"/>
            </a:p>
            <a:p>
              <a:r>
                <a:rPr lang="zh-CN" altLang="en-US" sz="1000"/>
                <a:t>s1 </a:t>
              </a:r>
              <a:endParaRPr lang="zh-CN" altLang="en-US" sz="1000"/>
            </a:p>
            <a:p>
              <a:r>
                <a:rPr lang="zh-CN" altLang="en-US" sz="1000"/>
                <a:t>*** Adding links:</a:t>
              </a:r>
              <a:endParaRPr lang="zh-CN" altLang="en-US" sz="1000"/>
            </a:p>
            <a:p>
              <a:r>
                <a:rPr lang="zh-CN" altLang="en-US" sz="1000"/>
                <a:t>(h1, s1) (h2, s1) </a:t>
              </a:r>
              <a:endParaRPr lang="zh-CN" altLang="en-US" sz="1000"/>
            </a:p>
            <a:p>
              <a:r>
                <a:rPr lang="zh-CN" altLang="en-US" sz="1000"/>
                <a:t>*** Configuring hosts</a:t>
              </a:r>
              <a:endParaRPr lang="zh-CN" altLang="en-US" sz="1000"/>
            </a:p>
            <a:p>
              <a:r>
                <a:rPr lang="zh-CN" altLang="en-US" sz="1000"/>
                <a:t>h1 h2 </a:t>
              </a:r>
              <a:endParaRPr lang="zh-CN" altLang="en-US" sz="1000"/>
            </a:p>
            <a:p>
              <a:r>
                <a:rPr lang="zh-CN" altLang="en-US" sz="1000"/>
                <a:t>*** Starting controller</a:t>
              </a:r>
              <a:endParaRPr lang="zh-CN" altLang="en-US" sz="1000"/>
            </a:p>
            <a:p>
              <a:endParaRPr lang="zh-CN" altLang="en-US" sz="1000"/>
            </a:p>
            <a:p>
              <a:r>
                <a:rPr lang="zh-CN" altLang="en-US" sz="1000"/>
                <a:t>*** Starting 1 switches</a:t>
              </a:r>
              <a:endParaRPr lang="zh-CN" altLang="en-US" sz="1000"/>
            </a:p>
            <a:p>
              <a:r>
                <a:rPr lang="zh-CN" altLang="en-US" sz="1000"/>
                <a:t>s1 Starting P4 switch s1.</a:t>
              </a:r>
              <a:endParaRPr lang="zh-CN" altLang="en-US" sz="1000"/>
            </a:p>
            <a:p>
              <a:r>
                <a:rPr lang="zh-CN" altLang="en-US" sz="1000"/>
                <a:t>../targets/simple_switch_grpc/simple_switch_grpc --no-p4 -i 1@s1-eth1 -i 2@s1-eth2 --nanolog ipc:///tmp/bm-0-log.ipc --device-id 0 --log-console -- --cpu-port 64</a:t>
              </a:r>
              <a:endParaRPr lang="zh-CN" altLang="en-US" sz="1000"/>
            </a:p>
            <a:p>
              <a:r>
                <a:rPr lang="zh-CN" altLang="en-US" sz="1000"/>
                <a:t>P4 switch s1 has been started.</a:t>
              </a:r>
              <a:endParaRPr lang="zh-CN" altLang="en-US" sz="1000"/>
            </a:p>
            <a:p>
              <a:endParaRPr lang="zh-CN" altLang="en-US" sz="1000"/>
            </a:p>
            <a:p>
              <a:r>
                <a:rPr lang="zh-CN" altLang="en-US" sz="1000"/>
                <a:t>**********</a:t>
              </a:r>
              <a:endParaRPr lang="zh-CN" altLang="en-US" sz="1000"/>
            </a:p>
            <a:p>
              <a:r>
                <a:rPr lang="zh-CN" altLang="en-US" sz="1000"/>
                <a:t>h1</a:t>
              </a:r>
              <a:endParaRPr lang="zh-CN" altLang="en-US" sz="1000"/>
            </a:p>
            <a:p>
              <a:r>
                <a:rPr lang="zh-CN" altLang="en-US" sz="1000"/>
                <a:t>default interface: eth0	10.0.0.10	00:04:00:00:00:00</a:t>
              </a:r>
              <a:endParaRPr lang="zh-CN" altLang="en-US" sz="1000"/>
            </a:p>
            <a:p>
              <a:r>
                <a:rPr lang="zh-CN" altLang="en-US" sz="1000"/>
                <a:t>**********</a:t>
              </a:r>
              <a:endParaRPr lang="zh-CN" altLang="en-US" sz="1000"/>
            </a:p>
            <a:p>
              <a:r>
                <a:rPr lang="zh-CN" altLang="en-US" sz="1000"/>
                <a:t>**********</a:t>
              </a:r>
              <a:endParaRPr lang="zh-CN" altLang="en-US" sz="1000"/>
            </a:p>
            <a:p>
              <a:r>
                <a:rPr lang="zh-CN" altLang="en-US" sz="1000"/>
                <a:t>h2</a:t>
              </a:r>
              <a:endParaRPr lang="zh-CN" altLang="en-US" sz="1000"/>
            </a:p>
            <a:p>
              <a:r>
                <a:rPr lang="zh-CN" altLang="en-US" sz="1000"/>
                <a:t>default interface: eth0	10.0.1.10	00:04:00:00:00:01</a:t>
              </a:r>
              <a:endParaRPr lang="zh-CN" altLang="en-US" sz="1000"/>
            </a:p>
            <a:p>
              <a:r>
                <a:rPr lang="zh-CN" altLang="en-US" sz="1000"/>
                <a:t>**********</a:t>
              </a:r>
              <a:endParaRPr lang="zh-CN" altLang="en-US" sz="1000"/>
            </a:p>
            <a:p>
              <a:r>
                <a:rPr lang="zh-CN" altLang="en-US" sz="1000"/>
                <a:t>Ready !</a:t>
              </a:r>
              <a:endParaRPr lang="zh-CN" altLang="en-US" sz="1000"/>
            </a:p>
            <a:p>
              <a:r>
                <a:rPr lang="zh-CN" altLang="en-US" sz="1000"/>
                <a:t>*** Starting CLI:</a:t>
              </a:r>
              <a:endParaRPr lang="zh-CN" altLang="en-US" sz="1000"/>
            </a:p>
            <a:p>
              <a:r>
                <a:rPr lang="zh-CN" altLang="en-US" sz="1000"/>
                <a:t>mininet&gt; </a:t>
              </a:r>
              <a:endParaRPr lang="zh-CN" altLang="en-US" sz="10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329" y="900"/>
              <a:ext cx="26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/>
                <a:t>Start Mininet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38" y="4777"/>
              <a:ext cx="7138" cy="499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hll@hll:/home/opendaylight/odl/new/p4plugin$ </a:t>
              </a:r>
              <a:r>
                <a:rPr lang="zh-CN" altLang="en-US" sz="1000" u="sng"/>
                <a:t>./karaf/target/assembly/bin/karaf </a:t>
              </a:r>
              <a:endParaRPr lang="zh-CN" altLang="en-US" sz="1000" u="sng"/>
            </a:p>
            <a:p>
              <a:r>
                <a:rPr lang="zh-CN" altLang="en-US" sz="1000"/>
                <a:t>karaf: JAVA_HOME not set; results may vary</a:t>
              </a:r>
              <a:endParaRPr lang="zh-CN" altLang="en-US" sz="1000"/>
            </a:p>
            <a:p>
              <a:r>
                <a:rPr lang="zh-CN" altLang="en-US" sz="1000"/>
                <a:t>Apache Karaf starting up. Press Enter to open the shell now...</a:t>
              </a:r>
              <a:endParaRPr lang="zh-CN" altLang="en-US" sz="1000"/>
            </a:p>
            <a:p>
              <a:r>
                <a:rPr lang="zh-CN" altLang="en-US" sz="1000"/>
                <a:t>100% [==================================================================]</a:t>
              </a:r>
              <a:endParaRPr lang="zh-CN" altLang="en-US" sz="1000"/>
            </a:p>
            <a:p>
              <a:r>
                <a:rPr lang="zh-CN" altLang="en-US" sz="1000"/>
                <a:t>Karaf started in 0s. Bundle stats: 10 active, 10 total                                 </a:t>
              </a:r>
              <a:endParaRPr lang="zh-CN" altLang="en-US" sz="1000"/>
            </a:p>
            <a:p>
              <a:r>
                <a:rPr lang="zh-CN" altLang="en-US" sz="1000"/>
                <a:t>    ________                       ________                .__  .__       .__     __       </a:t>
              </a:r>
              <a:endParaRPr lang="zh-CN" altLang="en-US" sz="1000"/>
            </a:p>
            <a:p>
              <a:r>
                <a:rPr lang="zh-CN" altLang="en-US" sz="1000"/>
                <a:t>    \_____  \ ______   ____   ____ \______ \ _____  ___.__.|  | |__| ____ |  |___/  |_     </a:t>
              </a:r>
              <a:endParaRPr lang="zh-CN" altLang="en-US" sz="1000"/>
            </a:p>
            <a:p>
              <a:r>
                <a:rPr lang="zh-CN" altLang="en-US" sz="1000"/>
                <a:t>     /   |   \\____ \_/ __ \ /    \ |    |  \\__  \&lt;   |  ||  | |  |/ ___\|  |  \   __\    </a:t>
              </a:r>
              <a:endParaRPr lang="zh-CN" altLang="en-US" sz="1000"/>
            </a:p>
            <a:p>
              <a:r>
                <a:rPr lang="zh-CN" altLang="en-US" sz="1000"/>
                <a:t>    /    |    \  |_&gt; &gt;  ___/|   |  \|    `   \/ __ \\___  ||  |_|  / /_/  &gt;   Y  \  |      </a:t>
              </a:r>
              <a:endParaRPr lang="zh-CN" altLang="en-US" sz="1000"/>
            </a:p>
            <a:p>
              <a:r>
                <a:rPr lang="zh-CN" altLang="en-US" sz="1000"/>
                <a:t>    \_______  /   __/ \___  &gt;___|  /_______  (____  / ____||____/__\___  /|___|  /__|      </a:t>
              </a:r>
              <a:endParaRPr lang="zh-CN" altLang="en-US" sz="1000"/>
            </a:p>
            <a:p>
              <a:r>
                <a:rPr lang="zh-CN" altLang="en-US" sz="1000"/>
                <a:t>            \/|__|        \/     \/        \/     \/\/            /_____/      \/          </a:t>
              </a:r>
              <a:endParaRPr lang="zh-CN" altLang="en-US" sz="1000"/>
            </a:p>
            <a:p>
              <a:r>
                <a:rPr lang="zh-CN" altLang="en-US" sz="1000"/>
                <a:t>                                                                                           </a:t>
              </a:r>
              <a:endParaRPr lang="zh-CN" altLang="en-US" sz="1000"/>
            </a:p>
            <a:p>
              <a:r>
                <a:rPr lang="zh-CN" altLang="en-US" sz="1000"/>
                <a:t>Hit '&lt;tab&gt;' for a list of available commands</a:t>
              </a:r>
              <a:endParaRPr lang="zh-CN" altLang="en-US" sz="1000"/>
            </a:p>
            <a:p>
              <a:r>
                <a:rPr lang="zh-CN" altLang="en-US" sz="1000"/>
                <a:t>and '[cmd] --help' for help on a specific command.</a:t>
              </a:r>
              <a:endParaRPr lang="zh-CN" altLang="en-US" sz="1000"/>
            </a:p>
            <a:p>
              <a:r>
                <a:rPr lang="zh-CN" altLang="en-US" sz="1000"/>
                <a:t>Hit '&lt;ctrl-d&gt;' or type 'system:shutdown' or 'logout' to shutdown OpenDaylight.</a:t>
              </a:r>
              <a:endParaRPr lang="zh-CN" altLang="en-US" sz="1000"/>
            </a:p>
            <a:p>
              <a:r>
                <a:rPr lang="zh-CN" altLang="en-US" sz="1000"/>
                <a:t>opendaylight-user@root&gt;feature:install odl-p4plugin-a</a:t>
              </a:r>
              <a:endParaRPr lang="zh-CN" altLang="en-US" sz="1000"/>
            </a:p>
            <a:p>
              <a:r>
                <a:rPr lang="zh-CN" altLang="en-US" sz="1000"/>
                <a:t>odl-p4plugin-adapter   odl-p4plugin-all       </a:t>
              </a:r>
              <a:endParaRPr lang="zh-CN" altLang="en-US" sz="1000"/>
            </a:p>
            <a:p>
              <a:r>
                <a:rPr lang="zh-CN" altLang="en-US" sz="1000"/>
                <a:t>opendaylight-user@root&gt;</a:t>
              </a:r>
              <a:r>
                <a:rPr lang="zh-CN" altLang="en-US" sz="1000" u="sng"/>
                <a:t>feature:install odl-p4plugin-all </a:t>
              </a:r>
              <a:endParaRPr lang="zh-CN" altLang="en-US" sz="1000" u="sng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39" y="4281"/>
              <a:ext cx="24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/>
                <a:t>Start ODL</a:t>
              </a:r>
              <a:endParaRPr lang="en-US" altLang="zh-CN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9548" y="906"/>
              <a:ext cx="0" cy="9071"/>
            </a:xfrm>
            <a:prstGeom prst="line">
              <a:avLst/>
            </a:prstGeom>
            <a:ln w="25400" cmpd="sng">
              <a:solidFill>
                <a:schemeClr val="bg2">
                  <a:lumMod val="90000"/>
                </a:schemeClr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1160" y="870"/>
              <a:ext cx="16640" cy="9107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890" y="992505"/>
            <a:ext cx="10784498" cy="5400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85" y="7620"/>
            <a:ext cx="39687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II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1520" y="2470150"/>
            <a:ext cx="1079500" cy="2667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77310" y="3107690"/>
            <a:ext cx="5730240" cy="25355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5630" y="558800"/>
            <a:ext cx="1473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Add node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485" y="977900"/>
            <a:ext cx="10776997" cy="540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5715" y="-17780"/>
            <a:ext cx="39687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III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300" y="558800"/>
            <a:ext cx="2174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Set pipeline config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39775" y="2143760"/>
            <a:ext cx="1485900" cy="2921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17975" y="3731260"/>
            <a:ext cx="1905000" cy="3683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3400" y="1028700"/>
            <a:ext cx="507809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hll@hll:/home/opendaylight/p4lang/behavioral-model/mininet$ </a:t>
            </a:r>
            <a:r>
              <a:rPr lang="zh-CN" altLang="en-US" sz="1000" u="sng"/>
              <a:t>netstat -tuan | grep 50051</a:t>
            </a:r>
            <a:endParaRPr lang="zh-CN" altLang="en-US" sz="1000"/>
          </a:p>
          <a:p>
            <a:r>
              <a:rPr lang="zh-CN" altLang="en-US" sz="1000"/>
              <a:t>tcp6       0      0 :::50051                :::*                    LISTEN 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hll@hll:/home/opendaylight/p4lang/behavioral-model/mininet$ </a:t>
            </a:r>
            <a:r>
              <a:rPr lang="zh-CN" altLang="en-US" sz="1000" u="sng"/>
              <a:t>netstat -tuan | grep 50051</a:t>
            </a:r>
            <a:endParaRPr lang="zh-CN" altLang="en-US" sz="1000" u="sng"/>
          </a:p>
          <a:p>
            <a:r>
              <a:rPr lang="zh-CN" altLang="en-US" sz="1000"/>
              <a:t>tcp6       0      0 :::50051                :::*                    LISTEN     </a:t>
            </a:r>
            <a:endParaRPr lang="zh-CN" altLang="en-US" sz="1000"/>
          </a:p>
          <a:p>
            <a:r>
              <a:rPr lang="zh-CN" altLang="en-US" sz="1000">
                <a:solidFill>
                  <a:srgbClr val="FF0000"/>
                </a:solidFill>
              </a:rPr>
              <a:t>tcp6       0      0 10.42.94.144:38464      10.42.94.144:50051      ESTABLISHED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tcp6       0      0 10.42.94.144:50051      10.42.94.144:38464      ESTABLISHED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4600" y="1028700"/>
            <a:ext cx="506666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hll@hll:/home/opendaylight/p4lang/behavioral-model/mininet$ </a:t>
            </a:r>
            <a:r>
              <a:rPr lang="zh-CN" altLang="en-US" sz="1000" u="sng"/>
              <a:t>more /tmp/p4s.s1.log </a:t>
            </a:r>
            <a:endParaRPr lang="zh-CN" altLang="en-US" sz="1000"/>
          </a:p>
          <a:p>
            <a:r>
              <a:rPr lang="zh-CN" altLang="en-US" sz="1000"/>
              <a:t>Thrift port was not specified, will use 9090</a:t>
            </a:r>
            <a:endParaRPr lang="zh-CN" altLang="en-US" sz="1000"/>
          </a:p>
          <a:p>
            <a:r>
              <a:rPr lang="zh-CN" altLang="en-US" sz="1000"/>
              <a:t>Calling target program-options parser</a:t>
            </a:r>
            <a:endParaRPr lang="zh-CN" altLang="en-US" sz="1000"/>
          </a:p>
          <a:p>
            <a:r>
              <a:rPr lang="zh-CN" altLang="en-US" sz="1000"/>
              <a:t>Adding interface s1-eth1 as port 1</a:t>
            </a:r>
            <a:endParaRPr lang="zh-CN" altLang="en-US" sz="1000"/>
          </a:p>
          <a:p>
            <a:r>
              <a:rPr lang="zh-CN" altLang="en-US" sz="1000"/>
              <a:t>[09:50:25.359] [bmv2] [D] [thread 4008] Adding interface s1-eth1 as port 1</a:t>
            </a:r>
            <a:endParaRPr lang="zh-CN" altLang="en-US" sz="1000"/>
          </a:p>
          <a:p>
            <a:r>
              <a:rPr lang="zh-CN" altLang="en-US" sz="1000"/>
              <a:t>Adding interface s1-eth2 as port 2</a:t>
            </a:r>
            <a:endParaRPr lang="zh-CN" altLang="en-US" sz="1000"/>
          </a:p>
          <a:p>
            <a:r>
              <a:rPr lang="zh-CN" altLang="en-US" sz="1000"/>
              <a:t>[09:50:25.425] [bmv2] [D] [thread 4008] Adding interface s1-eth2 as port 2</a:t>
            </a:r>
            <a:endParaRPr lang="zh-CN" altLang="en-US" sz="1000"/>
          </a:p>
          <a:p>
            <a:r>
              <a:rPr lang="zh-CN" altLang="en-US" sz="1000"/>
              <a:t>Server listening on 0.0.0.0:50051</a:t>
            </a:r>
            <a:endParaRPr lang="zh-CN" altLang="en-US" sz="1000"/>
          </a:p>
          <a:p>
            <a:r>
              <a:rPr lang="zh-CN" altLang="en-US" sz="1000">
                <a:solidFill>
                  <a:srgbClr val="FF0000"/>
                </a:solidFill>
              </a:rPr>
              <a:t>P4Runtime SetForwardingPipelineConfig</a:t>
            </a:r>
            <a:endParaRPr lang="zh-CN" altLang="en-US" sz="1000"/>
          </a:p>
          <a:p>
            <a:r>
              <a:rPr lang="zh-CN" altLang="en-US" sz="1000"/>
              <a:t>[10:11:56.557] [bmv2] [D] [thread 4025] Set default entry for table 'ipv4_lpm': NoAction - </a:t>
            </a:r>
            <a:endParaRPr lang="zh-CN" altLang="en-US" sz="1000"/>
          </a:p>
          <a:p>
            <a:r>
              <a:rPr lang="zh-CN" altLang="en-US" sz="1000"/>
              <a:t>[10:11:56.557] [bmv2] [D] [thread 4025] Set default entry for table 'forward': NoAction - </a:t>
            </a:r>
            <a:endParaRPr lang="zh-CN" altLang="en-US" sz="1000"/>
          </a:p>
          <a:p>
            <a:r>
              <a:rPr lang="zh-CN" altLang="en-US" sz="1000"/>
              <a:t>[10:11:56.557] [bmv2] [D] [thread 4025] Set default entry for table 'send_frame': NoAction - </a:t>
            </a:r>
            <a:endParaRPr lang="zh-CN" altLang="en-US" sz="1000"/>
          </a:p>
          <a:p>
            <a:r>
              <a:rPr lang="zh-CN" altLang="en-US" sz="1000"/>
              <a:t>[10:11:56.559] [bmv2] [D] [thread 4761] [0.0] [cxt 0] Processing packet received on port 1</a:t>
            </a:r>
            <a:endParaRPr lang="zh-CN" altLang="en-US" sz="1000"/>
          </a:p>
          <a:p>
            <a:r>
              <a:rPr lang="zh-CN" altLang="en-US" sz="1000"/>
              <a:t>[10:11:56.559] [bmv2] [D] [thread 4761] [0.0] [cxt 0] Parser 'parser': start</a:t>
            </a:r>
            <a:endParaRPr lang="zh-CN" altLang="en-US" sz="1000"/>
          </a:p>
          <a:p>
            <a:r>
              <a:rPr lang="zh-CN" altLang="en-US" sz="1000"/>
              <a:t>[10:11:56.559] [bmv2] [D] [thread 4761] [0.0] [cxt 0] Parser state 'start' has no switch, going to default next state</a:t>
            </a:r>
            <a:endParaRPr lang="zh-CN" altLang="en-US" sz="1000"/>
          </a:p>
          <a:p>
            <a:r>
              <a:rPr lang="zh-CN" altLang="en-US" sz="1000"/>
              <a:t>[10:11:56.559] [bmv2] [T] [thread 4761] [0.0] [cxt 0] Bytes parsed: 0</a:t>
            </a:r>
            <a:endParaRPr lang="zh-CN" altLang="en-US" sz="1000"/>
          </a:p>
          <a:p>
            <a:r>
              <a:rPr lang="zh-CN" altLang="en-US" sz="1000"/>
              <a:t>[10:11:56.559] [bmv2] [D] [thread 4761] [0.0] [cxt 0] Extracting header 'ethernet'</a:t>
            </a:r>
            <a:endParaRPr lang="zh-CN" altLang="en-US" sz="1000"/>
          </a:p>
          <a:p>
            <a:r>
              <a:rPr lang="zh-CN" altLang="en-US" sz="1000"/>
              <a:t>[10:11:56.559] [bmv2] [D] [thread 4761] [0.0] [cxt 0] Parser state 'parse_ethernet': key is 86dd</a:t>
            </a:r>
            <a:endParaRPr lang="zh-CN" altLang="en-US" sz="1000"/>
          </a:p>
          <a:p>
            <a:r>
              <a:rPr lang="zh-CN" altLang="en-US" sz="1000"/>
              <a:t>[10:11:56.559] [bmv2] [T] [thread 4761] [0.0] [cxt 0] Bytes parsed: 14</a:t>
            </a:r>
            <a:endParaRPr lang="zh-CN" altLang="en-US" sz="1000"/>
          </a:p>
          <a:p>
            <a:r>
              <a:rPr lang="zh-CN" altLang="en-US" sz="1000"/>
              <a:t>[10:11:56.559] [bmv2] [T] [thread 4761] [0.0] [cxt 0] Skipping checksum 'cksum' verification because target field invalid</a:t>
            </a:r>
            <a:endParaRPr lang="zh-CN" altLang="en-US" sz="1000"/>
          </a:p>
          <a:p>
            <a:r>
              <a:rPr lang="zh-CN" altLang="en-US" sz="1000"/>
              <a:t>[10:11:56.559] [bmv2] [D] [thread 4761] [0.0] [cxt 0] Parser 'parser': end</a:t>
            </a:r>
            <a:endParaRPr lang="zh-CN" altLang="en-US" sz="1000"/>
          </a:p>
          <a:p>
            <a:r>
              <a:rPr lang="zh-CN" altLang="en-US" sz="1000"/>
              <a:t>[10:11:56.559] [bmv2] [D] [thread 4761] [0.0] [cxt 0] Pipeline 'ingress': start</a:t>
            </a:r>
            <a:endParaRPr lang="zh-CN" altLang="en-US" sz="1000"/>
          </a:p>
          <a:p>
            <a:r>
              <a:rPr lang="zh-CN" altLang="en-US" sz="1000"/>
              <a:t>[10:11:56.559] [bmv2] [T] [thread 4761] [0.0] [cxt 0] simple_router.p4(153) Condition "and" is false</a:t>
            </a:r>
            <a:endParaRPr lang="zh-CN" altLang="en-US" sz="1000"/>
          </a:p>
          <a:p>
            <a:r>
              <a:rPr lang="zh-CN" altLang="en-US" sz="1000"/>
              <a:t>[10:11:56.559] [bmv2] [D] [thread 4761] [0.0] [cxt 0] Pipeline 'ingress': end</a:t>
            </a:r>
            <a:endParaRPr lang="zh-CN" altLang="en-US" sz="1000"/>
          </a:p>
          <a:p>
            <a:r>
              <a:rPr lang="zh-CN" altLang="en-US" sz="1000"/>
              <a:t>[10:11:56.559] [bmv2] [D] [thread 4761] [0.0] [cxt 0] Egress port is 0</a:t>
            </a:r>
            <a:endParaRPr lang="zh-CN" altLang="en-US" sz="1000"/>
          </a:p>
          <a:p>
            <a:r>
              <a:rPr lang="zh-CN" altLang="en-US" sz="1000"/>
              <a:t>[10:11:56.559] [bmv2] [D] [thread 4762] [0.0] [cxt 0] Pipeline 'egress': start</a:t>
            </a:r>
            <a:endParaRPr lang="zh-CN" altLang="en-US" sz="1000"/>
          </a:p>
          <a:p>
            <a:r>
              <a:rPr lang="zh-CN" altLang="en-US" sz="1000"/>
              <a:t>[10:11:56.559] [bmv2] [T] [thread 4762] [0.0] [cxt 0] Applying table 'send_frame'</a:t>
            </a:r>
            <a:endParaRPr lang="zh-CN" altLang="en-US" sz="1000"/>
          </a:p>
          <a:p>
            <a:r>
              <a:rPr lang="zh-CN" altLang="en-US" sz="1000"/>
              <a:t>[10:11:56.559] [bmv2] [D] [thread 4762] [0.0] [cxt 0] Looking up key:</a:t>
            </a:r>
            <a:endParaRPr lang="zh-CN" altLang="en-US" sz="1000"/>
          </a:p>
          <a:p>
            <a:r>
              <a:rPr lang="zh-CN" altLang="en-US" sz="1000"/>
              <a:t>* standard_metadata.egress_port: 0000</a:t>
            </a:r>
            <a:endParaRPr lang="zh-CN" alt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533400" y="711200"/>
            <a:ext cx="1901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TCP connection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-5715" y="-5080"/>
            <a:ext cx="39687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IV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11900" y="680085"/>
            <a:ext cx="79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Log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82600" y="3298190"/>
            <a:ext cx="5655945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hll@hll:/home/opendaylight/p4lang/behavioral-model/mininet$ </a:t>
            </a:r>
            <a:r>
              <a:rPr lang="zh-CN" altLang="en-US" sz="1000" u="sng"/>
              <a:t>sudo tcpdump -i lo port 50051</a:t>
            </a:r>
            <a:endParaRPr lang="zh-CN" altLang="en-US" sz="1000"/>
          </a:p>
          <a:p>
            <a:r>
              <a:rPr lang="zh-CN" altLang="en-US" sz="1000"/>
              <a:t>tcpdump: listening on lo, link-type EN10MB (Ethernet), capture size 262144 bytes</a:t>
            </a:r>
            <a:endParaRPr lang="zh-CN" altLang="en-US" sz="1000"/>
          </a:p>
          <a:p>
            <a:r>
              <a:rPr sz="1000"/>
              <a:t>11:22:33.475071 IP 10.42.94.144.38464 &gt; 10.42.94.144.50051: Flags [S], seq 2577324257 </a:t>
            </a:r>
            <a:r>
              <a:rPr lang="en-US" sz="1000"/>
              <a:t>...</a:t>
            </a:r>
            <a:endParaRPr sz="1000"/>
          </a:p>
          <a:p>
            <a:r>
              <a:rPr sz="1000"/>
              <a:t>11:22:33.475088 IP 10.42.94.144.50051 &gt; 10.42.94.144.38464: Flags [S.], seq 3272263691 </a:t>
            </a:r>
            <a:r>
              <a:rPr lang="en-US" sz="1000"/>
              <a:t>...</a:t>
            </a:r>
            <a:endParaRPr sz="1000"/>
          </a:p>
          <a:p>
            <a:r>
              <a:rPr sz="1000"/>
              <a:t>11:22:33.475101 IP 10.42.94.144.38464 &gt; 10.42.94.144.50051: Flags [.], ack 1, win 86, </a:t>
            </a:r>
            <a:r>
              <a:rPr lang="en-US" sz="1000"/>
              <a:t>...</a:t>
            </a:r>
            <a:r>
              <a:rPr sz="1000"/>
              <a:t> length 0</a:t>
            </a:r>
            <a:endParaRPr sz="1000"/>
          </a:p>
          <a:p>
            <a:r>
              <a:rPr sz="1000"/>
              <a:t>11:22:33.475375 IP 10.42.94.144.50051 &gt; 10.42.94.144.38464: Flags [P.], seq 1:28, ack 1 </a:t>
            </a:r>
            <a:r>
              <a:rPr lang="en-US" sz="1000"/>
              <a:t>...</a:t>
            </a:r>
            <a:r>
              <a:rPr sz="1000"/>
              <a:t> length 27</a:t>
            </a:r>
            <a:endParaRPr sz="1000"/>
          </a:p>
          <a:p>
            <a:r>
              <a:rPr sz="1000"/>
              <a:t>11:22:33.475387 IP 10.42.94.144.38464 &gt; 10.42.94.144.50051: Flags [.], ack 28</a:t>
            </a:r>
            <a:r>
              <a:rPr lang="en-US" sz="1000"/>
              <a:t>...</a:t>
            </a:r>
            <a:r>
              <a:rPr sz="1000"/>
              <a:t> length 0</a:t>
            </a:r>
            <a:endParaRPr sz="1000"/>
          </a:p>
          <a:p>
            <a:r>
              <a:rPr sz="1000"/>
              <a:t>11:22:33.478076 IP 10.42.94.144.38464 &gt; 10.42.94.144.50051: Flags [P.], seq 1:71, ack 28 </a:t>
            </a:r>
            <a:r>
              <a:rPr lang="en-US" sz="1000"/>
              <a:t>...</a:t>
            </a:r>
            <a:r>
              <a:rPr sz="1000"/>
              <a:t> length 70</a:t>
            </a:r>
            <a:endParaRPr sz="1000"/>
          </a:p>
          <a:p>
            <a:r>
              <a:rPr sz="1000"/>
              <a:t>11:22:33.478089 IP 10.42.94.144.50051 &gt; 10.42.94.144.38464: Flags [.], ack 71 </a:t>
            </a:r>
            <a:r>
              <a:rPr lang="en-US" sz="1000"/>
              <a:t>...</a:t>
            </a:r>
            <a:r>
              <a:rPr sz="1000"/>
              <a:t> length 0</a:t>
            </a:r>
            <a:endParaRPr sz="1000"/>
          </a:p>
          <a:p>
            <a:r>
              <a:rPr sz="1000"/>
              <a:t>11:22:33.478180 IP 10.42.94.144.50051 &gt; 10.42.94.144.38464: Flags [P.], seq 28:37, ack 71 </a:t>
            </a:r>
            <a:r>
              <a:rPr lang="en-US" sz="1000"/>
              <a:t>...</a:t>
            </a:r>
            <a:r>
              <a:rPr sz="1000"/>
              <a:t> length 9</a:t>
            </a:r>
            <a:endParaRPr sz="1000"/>
          </a:p>
          <a:p>
            <a:r>
              <a:rPr sz="1000"/>
              <a:t>11:22:33.479914 IP 10.42.94.144.38464 &gt; 10.42.94.144.50051: Flags [P.], seq 71:80, ack 37 </a:t>
            </a:r>
            <a:r>
              <a:rPr lang="en-US" sz="1000"/>
              <a:t>...</a:t>
            </a:r>
            <a:r>
              <a:rPr sz="1000"/>
              <a:t> length 9</a:t>
            </a:r>
            <a:endParaRPr sz="1000"/>
          </a:p>
          <a:p>
            <a:r>
              <a:rPr sz="1000"/>
              <a:t>11:22:33.482040 IP 10.42.94.144.38464 &gt; 10.42.94.144.50051: Flags [P.], seq 80:208, ack 37</a:t>
            </a:r>
            <a:r>
              <a:rPr lang="en-US" sz="1000"/>
              <a:t>... </a:t>
            </a:r>
            <a:r>
              <a:rPr sz="1000"/>
              <a:t>length 128</a:t>
            </a:r>
            <a:endParaRPr sz="1000"/>
          </a:p>
          <a:p>
            <a:r>
              <a:rPr sz="1000"/>
              <a:t>11:22:33.482076 IP 10.42.94.144.50051 &gt; 10.42.94.144.38464: Flags [.], ack 208 </a:t>
            </a:r>
            <a:r>
              <a:rPr lang="en-US" sz="1000"/>
              <a:t>...</a:t>
            </a:r>
            <a:r>
              <a:rPr sz="1000"/>
              <a:t> length 0</a:t>
            </a:r>
            <a:endParaRPr sz="1000"/>
          </a:p>
        </p:txBody>
      </p:sp>
      <p:sp>
        <p:nvSpPr>
          <p:cNvPr id="16" name="文本框 15"/>
          <p:cNvSpPr txBox="1"/>
          <p:nvPr/>
        </p:nvSpPr>
        <p:spPr>
          <a:xfrm>
            <a:off x="533400" y="2901315"/>
            <a:ext cx="198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Captured packet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>
            <a:off x="6108700" y="680085"/>
            <a:ext cx="0" cy="5688000"/>
          </a:xfrm>
          <a:prstGeom prst="line">
            <a:avLst/>
          </a:prstGeom>
          <a:ln w="25400" cmpd="sng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7835" y="652780"/>
            <a:ext cx="11302365" cy="57150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" y="1134110"/>
            <a:ext cx="10067264" cy="540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-5715" y="-5080"/>
            <a:ext cx="39687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IV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9895" y="672465"/>
            <a:ext cx="3263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Add table entry (Form format)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001395" y="3242310"/>
            <a:ext cx="1333500" cy="279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85895" y="3356610"/>
            <a:ext cx="4533900" cy="3009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53200" y="948055"/>
            <a:ext cx="341630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P4Runtime Write</a:t>
            </a:r>
            <a:endParaRPr lang="zh-CN" altLang="en-US" sz="1200"/>
          </a:p>
          <a:p>
            <a:r>
              <a:rPr lang="zh-CN" altLang="en-US" sz="1200"/>
              <a:t>updates {</a:t>
            </a:r>
            <a:endParaRPr lang="zh-CN" altLang="en-US" sz="1200"/>
          </a:p>
          <a:p>
            <a:r>
              <a:rPr lang="zh-CN" altLang="en-US" sz="1200"/>
              <a:t>  type: INSERT</a:t>
            </a:r>
            <a:endParaRPr lang="zh-CN" altLang="en-US" sz="1200"/>
          </a:p>
          <a:p>
            <a:r>
              <a:rPr lang="zh-CN" altLang="en-US" sz="1200"/>
              <a:t>  entity {</a:t>
            </a:r>
            <a:endParaRPr lang="zh-CN" altLang="en-US" sz="1200"/>
          </a:p>
          <a:p>
            <a:r>
              <a:rPr lang="zh-CN" altLang="en-US" sz="1200"/>
              <a:t>    table_entry {</a:t>
            </a:r>
            <a:endParaRPr lang="zh-CN" altLang="en-US" sz="1200"/>
          </a:p>
          <a:p>
            <a:r>
              <a:rPr lang="zh-CN" altLang="en-US" sz="1200"/>
              <a:t>      table_id: 33581985</a:t>
            </a:r>
            <a:endParaRPr lang="zh-CN" altLang="en-US" sz="1200"/>
          </a:p>
          <a:p>
            <a:r>
              <a:rPr lang="zh-CN" altLang="en-US" sz="1200"/>
              <a:t>      match {</a:t>
            </a:r>
            <a:endParaRPr lang="zh-CN" altLang="en-US" sz="1200"/>
          </a:p>
          <a:p>
            <a:r>
              <a:rPr lang="zh-CN" altLang="en-US" sz="1200"/>
              <a:t>        field_id: 1</a:t>
            </a:r>
            <a:endParaRPr lang="zh-CN" altLang="en-US" sz="1200"/>
          </a:p>
          <a:p>
            <a:r>
              <a:rPr lang="zh-CN" altLang="en-US" sz="1200"/>
              <a:t>        lpm {</a:t>
            </a:r>
            <a:endParaRPr lang="zh-CN" altLang="en-US" sz="1200"/>
          </a:p>
          <a:p>
            <a:r>
              <a:rPr lang="zh-CN" altLang="en-US" sz="1200"/>
              <a:t>          value: "\n\000\000\000"</a:t>
            </a:r>
            <a:endParaRPr lang="zh-CN" altLang="en-US" sz="1200"/>
          </a:p>
          <a:p>
            <a:r>
              <a:rPr lang="zh-CN" altLang="en-US" sz="1200"/>
              <a:t>          prefix_len: 24</a:t>
            </a:r>
            <a:endParaRPr lang="zh-CN" altLang="en-US" sz="1200"/>
          </a:p>
          <a:p>
            <a:r>
              <a:rPr lang="zh-CN" altLang="en-US" sz="1200"/>
              <a:t>        }</a:t>
            </a:r>
            <a:endParaRPr lang="zh-CN" altLang="en-US" sz="1200"/>
          </a:p>
          <a:p>
            <a:r>
              <a:rPr lang="zh-CN" altLang="en-US" sz="1200"/>
              <a:t>      }</a:t>
            </a:r>
            <a:endParaRPr lang="zh-CN" altLang="en-US" sz="1200"/>
          </a:p>
          <a:p>
            <a:r>
              <a:rPr lang="zh-CN" altLang="en-US" sz="1200"/>
              <a:t>      action {</a:t>
            </a:r>
            <a:endParaRPr lang="zh-CN" altLang="en-US" sz="1200"/>
          </a:p>
          <a:p>
            <a:r>
              <a:rPr lang="zh-CN" altLang="en-US" sz="1200"/>
              <a:t>        action {</a:t>
            </a:r>
            <a:endParaRPr lang="zh-CN" altLang="en-US" sz="1200"/>
          </a:p>
          <a:p>
            <a:r>
              <a:rPr lang="zh-CN" altLang="en-US" sz="1200"/>
              <a:t>          action_id: 16812204</a:t>
            </a:r>
            <a:endParaRPr lang="zh-CN" altLang="en-US" sz="1200"/>
          </a:p>
          <a:p>
            <a:r>
              <a:rPr lang="zh-CN" altLang="en-US" sz="1200"/>
              <a:t>          params {</a:t>
            </a:r>
            <a:endParaRPr lang="zh-CN" altLang="en-US" sz="1200"/>
          </a:p>
          <a:p>
            <a:r>
              <a:rPr lang="zh-CN" altLang="en-US" sz="1200"/>
              <a:t>            param_id: 2</a:t>
            </a:r>
            <a:endParaRPr lang="zh-CN" altLang="en-US" sz="1200"/>
          </a:p>
          <a:p>
            <a:r>
              <a:rPr lang="zh-CN" altLang="en-US" sz="1200"/>
              <a:t>            value: "\000\001"</a:t>
            </a:r>
            <a:endParaRPr lang="zh-CN" altLang="en-US" sz="1200"/>
          </a:p>
          <a:p>
            <a:r>
              <a:rPr lang="zh-CN" altLang="en-US" sz="1200"/>
              <a:t>          }</a:t>
            </a:r>
            <a:endParaRPr lang="zh-CN" altLang="en-US" sz="1200"/>
          </a:p>
          <a:p>
            <a:r>
              <a:rPr lang="zh-CN" altLang="en-US" sz="1200"/>
              <a:t>          params {</a:t>
            </a:r>
            <a:endParaRPr lang="zh-CN" altLang="en-US" sz="1200"/>
          </a:p>
          <a:p>
            <a:r>
              <a:rPr lang="zh-CN" altLang="en-US" sz="1200"/>
              <a:t>            param_id: 1</a:t>
            </a:r>
            <a:endParaRPr lang="zh-CN" altLang="en-US" sz="1200"/>
          </a:p>
          <a:p>
            <a:r>
              <a:rPr lang="zh-CN" altLang="en-US" sz="1200"/>
              <a:t>            value: "\n\000\000\n"</a:t>
            </a:r>
            <a:endParaRPr lang="zh-CN" altLang="en-US" sz="1200"/>
          </a:p>
          <a:p>
            <a:r>
              <a:rPr lang="zh-CN" altLang="en-US" sz="1200"/>
              <a:t>          }</a:t>
            </a:r>
            <a:endParaRPr lang="zh-CN" altLang="en-US" sz="1200"/>
          </a:p>
          <a:p>
            <a:r>
              <a:rPr lang="zh-CN" altLang="en-US" sz="1200"/>
              <a:t>        }</a:t>
            </a:r>
            <a:endParaRPr lang="zh-CN" altLang="en-US" sz="1200"/>
          </a:p>
          <a:p>
            <a:r>
              <a:rPr lang="zh-CN" altLang="en-US" sz="1200"/>
              <a:t>      }</a:t>
            </a:r>
            <a:endParaRPr lang="zh-CN" altLang="en-US" sz="1200"/>
          </a:p>
          <a:p>
            <a:r>
              <a:rPr lang="zh-CN" altLang="en-US" sz="1200"/>
              <a:t>    controller_metadata: </a:t>
            </a:r>
            <a:r>
              <a:rPr lang="en-US" altLang="zh-CN" sz="1200"/>
              <a:t>0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802005" y="965200"/>
            <a:ext cx="314833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{</a:t>
            </a:r>
            <a:endParaRPr lang="zh-CN" altLang="en-US" sz="1200"/>
          </a:p>
          <a:p>
            <a:r>
              <a:rPr lang="zh-CN" altLang="en-US" sz="1200"/>
              <a:t>    "add-table-entry": {</a:t>
            </a:r>
            <a:endParaRPr lang="zh-CN" altLang="en-US" sz="1200"/>
          </a:p>
          <a:p>
            <a:r>
              <a:rPr lang="zh-CN" altLang="en-US" sz="1200"/>
              <a:t>        "input": {</a:t>
            </a:r>
            <a:endParaRPr lang="zh-CN" altLang="en-US" sz="1200"/>
          </a:p>
          <a:p>
            <a:r>
              <a:rPr lang="zh-CN" altLang="en-US" sz="1200"/>
              <a:t>            "node-id": "node1",</a:t>
            </a:r>
            <a:endParaRPr lang="zh-CN" altLang="en-US" sz="1200"/>
          </a:p>
          <a:p>
            <a:r>
              <a:rPr lang="zh-CN" altLang="en-US" sz="1200"/>
              <a:t>            "action-name": "set_nhop",</a:t>
            </a:r>
            <a:endParaRPr lang="zh-CN" altLang="en-US" sz="1200"/>
          </a:p>
          <a:p>
            <a:r>
              <a:rPr lang="zh-CN" altLang="en-US" sz="1200"/>
              <a:t>            "action-param": [</a:t>
            </a:r>
            <a:endParaRPr lang="zh-CN" altLang="en-US" sz="1200"/>
          </a:p>
          <a:p>
            <a:r>
              <a:rPr lang="zh-CN" altLang="en-US" sz="1200"/>
              <a:t>                {</a:t>
            </a:r>
            <a:endParaRPr lang="zh-CN" altLang="en-US" sz="1200"/>
          </a:p>
          <a:p>
            <a:r>
              <a:rPr lang="zh-CN" altLang="en-US" sz="1200"/>
              <a:t>                    "param-name": "port",</a:t>
            </a:r>
            <a:endParaRPr lang="zh-CN" altLang="en-US" sz="1200"/>
          </a:p>
          <a:p>
            <a:r>
              <a:rPr lang="zh-CN" altLang="en-US" sz="1200"/>
              <a:t>                    "param-string-value": "1"</a:t>
            </a:r>
            <a:endParaRPr lang="zh-CN" altLang="en-US" sz="1200"/>
          </a:p>
          <a:p>
            <a:r>
              <a:rPr lang="zh-CN" altLang="en-US" sz="1200"/>
              <a:t>                },</a:t>
            </a:r>
            <a:endParaRPr lang="zh-CN" altLang="en-US" sz="1200"/>
          </a:p>
          <a:p>
            <a:r>
              <a:rPr lang="zh-CN" altLang="en-US" sz="1200"/>
              <a:t>                {</a:t>
            </a:r>
            <a:endParaRPr lang="zh-CN" altLang="en-US" sz="1200"/>
          </a:p>
          <a:p>
            <a:r>
              <a:rPr lang="zh-CN" altLang="en-US" sz="1200"/>
              <a:t>                    "param-name": "nhop_ipv4",</a:t>
            </a:r>
            <a:endParaRPr lang="zh-CN" altLang="en-US" sz="1200"/>
          </a:p>
          <a:p>
            <a:r>
              <a:rPr lang="zh-CN" altLang="en-US" sz="1200"/>
              <a:t>                    "param-string-value": "10.0.0.10"</a:t>
            </a:r>
            <a:endParaRPr lang="zh-CN" altLang="en-US" sz="1200"/>
          </a:p>
          <a:p>
            <a:r>
              <a:rPr lang="zh-CN" altLang="en-US" sz="1200"/>
              <a:t>                }</a:t>
            </a:r>
            <a:endParaRPr lang="zh-CN" altLang="en-US" sz="1200"/>
          </a:p>
          <a:p>
            <a:r>
              <a:rPr lang="zh-CN" altLang="en-US" sz="1200"/>
              <a:t>            ],</a:t>
            </a:r>
            <a:endParaRPr lang="zh-CN" altLang="en-US" sz="1200"/>
          </a:p>
          <a:p>
            <a:r>
              <a:rPr lang="zh-CN" altLang="en-US" sz="1200"/>
              <a:t>            "priority": "0",</a:t>
            </a:r>
            <a:endParaRPr lang="zh-CN" altLang="en-US" sz="1200"/>
          </a:p>
          <a:p>
            <a:r>
              <a:rPr lang="zh-CN" altLang="en-US" sz="1200"/>
              <a:t>            "controller-metadata": "0",</a:t>
            </a:r>
            <a:endParaRPr lang="zh-CN" altLang="en-US" sz="1200"/>
          </a:p>
          <a:p>
            <a:r>
              <a:rPr lang="zh-CN" altLang="en-US" sz="1200"/>
              <a:t>            "table": "ipv4_lpm",</a:t>
            </a:r>
            <a:endParaRPr lang="zh-CN" altLang="en-US" sz="1200"/>
          </a:p>
          <a:p>
            <a:r>
              <a:rPr lang="zh-CN" altLang="en-US" sz="1200"/>
              <a:t>            "field": [</a:t>
            </a:r>
            <a:endParaRPr lang="zh-CN" altLang="en-US" sz="1200"/>
          </a:p>
          <a:p>
            <a:r>
              <a:rPr lang="zh-CN" altLang="en-US" sz="1200"/>
              <a:t>                {</a:t>
            </a:r>
            <a:endParaRPr lang="zh-CN" altLang="en-US" sz="1200"/>
          </a:p>
          <a:p>
            <a:r>
              <a:rPr lang="zh-CN" altLang="en-US" sz="1200"/>
              <a:t>                    "field-name": "ipv4.dstAddr",</a:t>
            </a:r>
            <a:endParaRPr lang="zh-CN" altLang="en-US" sz="1200"/>
          </a:p>
          <a:p>
            <a:r>
              <a:rPr lang="zh-CN" altLang="en-US" sz="1200"/>
              <a:t>                    "lpm-string-value": "10.0.0.0",</a:t>
            </a:r>
            <a:endParaRPr lang="zh-CN" altLang="en-US" sz="1200"/>
          </a:p>
          <a:p>
            <a:r>
              <a:rPr lang="zh-CN" altLang="en-US" sz="1200"/>
              <a:t>                    "lpm-prefixLen": "24"</a:t>
            </a:r>
            <a:endParaRPr lang="zh-CN" altLang="en-US" sz="1200"/>
          </a:p>
          <a:p>
            <a:r>
              <a:rPr lang="zh-CN" altLang="en-US" sz="1200"/>
              <a:t>                }</a:t>
            </a:r>
            <a:endParaRPr lang="zh-CN" altLang="en-US" sz="1200"/>
          </a:p>
          <a:p>
            <a:r>
              <a:rPr lang="zh-CN" altLang="en-US" sz="1200"/>
              <a:t>            ]</a:t>
            </a:r>
            <a:endParaRPr lang="zh-CN" altLang="en-US" sz="1200"/>
          </a:p>
          <a:p>
            <a:r>
              <a:rPr lang="zh-CN" altLang="en-US" sz="1200"/>
              <a:t>        }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-18415" y="5715"/>
            <a:ext cx="68129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IV (continued)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3115" y="675640"/>
            <a:ext cx="1555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Json format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>
            <a:off x="6045200" y="675640"/>
            <a:ext cx="0" cy="5868000"/>
          </a:xfrm>
          <a:prstGeom prst="line">
            <a:avLst/>
          </a:prstGeom>
          <a:ln w="25400" cmpd="sng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0" name="Freeform 2563"/>
          <p:cNvSpPr>
            <a:spLocks noChangeAspect="1" noEditPoints="1"/>
          </p:cNvSpPr>
          <p:nvPr/>
        </p:nvSpPr>
        <p:spPr bwMode="auto">
          <a:xfrm>
            <a:off x="4967288" y="3100388"/>
            <a:ext cx="1800000" cy="704400"/>
          </a:xfrm>
          <a:custGeom>
            <a:avLst/>
            <a:gdLst>
              <a:gd name="T0" fmla="*/ 0 w 3023"/>
              <a:gd name="T1" fmla="*/ 304 h 1183"/>
              <a:gd name="T2" fmla="*/ 137 w 3023"/>
              <a:gd name="T3" fmla="*/ 304 h 1183"/>
              <a:gd name="T4" fmla="*/ 137 w 3023"/>
              <a:gd name="T5" fmla="*/ 895 h 1183"/>
              <a:gd name="T6" fmla="*/ 0 w 3023"/>
              <a:gd name="T7" fmla="*/ 895 h 1183"/>
              <a:gd name="T8" fmla="*/ 0 w 3023"/>
              <a:gd name="T9" fmla="*/ 304 h 1183"/>
              <a:gd name="T10" fmla="*/ 0 w 3023"/>
              <a:gd name="T11" fmla="*/ 304 h 1183"/>
              <a:gd name="T12" fmla="*/ 167 w 3023"/>
              <a:gd name="T13" fmla="*/ 304 h 1183"/>
              <a:gd name="T14" fmla="*/ 319 w 3023"/>
              <a:gd name="T15" fmla="*/ 304 h 1183"/>
              <a:gd name="T16" fmla="*/ 319 w 3023"/>
              <a:gd name="T17" fmla="*/ 895 h 1183"/>
              <a:gd name="T18" fmla="*/ 167 w 3023"/>
              <a:gd name="T19" fmla="*/ 895 h 1183"/>
              <a:gd name="T20" fmla="*/ 167 w 3023"/>
              <a:gd name="T21" fmla="*/ 304 h 1183"/>
              <a:gd name="T22" fmla="*/ 167 w 3023"/>
              <a:gd name="T23" fmla="*/ 304 h 1183"/>
              <a:gd name="T24" fmla="*/ 365 w 3023"/>
              <a:gd name="T25" fmla="*/ 304 h 1183"/>
              <a:gd name="T26" fmla="*/ 577 w 3023"/>
              <a:gd name="T27" fmla="*/ 304 h 1183"/>
              <a:gd name="T28" fmla="*/ 577 w 3023"/>
              <a:gd name="T29" fmla="*/ 895 h 1183"/>
              <a:gd name="T30" fmla="*/ 365 w 3023"/>
              <a:gd name="T31" fmla="*/ 895 h 1183"/>
              <a:gd name="T32" fmla="*/ 365 w 3023"/>
              <a:gd name="T33" fmla="*/ 304 h 1183"/>
              <a:gd name="T34" fmla="*/ 365 w 3023"/>
              <a:gd name="T35" fmla="*/ 304 h 1183"/>
              <a:gd name="T36" fmla="*/ 608 w 3023"/>
              <a:gd name="T37" fmla="*/ 304 h 1183"/>
              <a:gd name="T38" fmla="*/ 896 w 3023"/>
              <a:gd name="T39" fmla="*/ 304 h 1183"/>
              <a:gd name="T40" fmla="*/ 896 w 3023"/>
              <a:gd name="T41" fmla="*/ 895 h 1183"/>
              <a:gd name="T42" fmla="*/ 608 w 3023"/>
              <a:gd name="T43" fmla="*/ 895 h 1183"/>
              <a:gd name="T44" fmla="*/ 608 w 3023"/>
              <a:gd name="T45" fmla="*/ 304 h 1183"/>
              <a:gd name="T46" fmla="*/ 608 w 3023"/>
              <a:gd name="T47" fmla="*/ 304 h 1183"/>
              <a:gd name="T48" fmla="*/ 927 w 3023"/>
              <a:gd name="T49" fmla="*/ 304 h 1183"/>
              <a:gd name="T50" fmla="*/ 1960 w 3023"/>
              <a:gd name="T51" fmla="*/ 304 h 1183"/>
              <a:gd name="T52" fmla="*/ 1960 w 3023"/>
              <a:gd name="T53" fmla="*/ 0 h 1183"/>
              <a:gd name="T54" fmla="*/ 2491 w 3023"/>
              <a:gd name="T55" fmla="*/ 304 h 1183"/>
              <a:gd name="T56" fmla="*/ 3023 w 3023"/>
              <a:gd name="T57" fmla="*/ 592 h 1183"/>
              <a:gd name="T58" fmla="*/ 2491 w 3023"/>
              <a:gd name="T59" fmla="*/ 895 h 1183"/>
              <a:gd name="T60" fmla="*/ 1960 w 3023"/>
              <a:gd name="T61" fmla="*/ 1183 h 1183"/>
              <a:gd name="T62" fmla="*/ 1960 w 3023"/>
              <a:gd name="T63" fmla="*/ 895 h 1183"/>
              <a:gd name="T64" fmla="*/ 927 w 3023"/>
              <a:gd name="T65" fmla="*/ 895 h 1183"/>
              <a:gd name="T66" fmla="*/ 927 w 3023"/>
              <a:gd name="T67" fmla="*/ 304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23" h="1183">
                <a:moveTo>
                  <a:pt x="0" y="304"/>
                </a:moveTo>
                <a:lnTo>
                  <a:pt x="137" y="304"/>
                </a:lnTo>
                <a:lnTo>
                  <a:pt x="137" y="895"/>
                </a:lnTo>
                <a:lnTo>
                  <a:pt x="0" y="895"/>
                </a:lnTo>
                <a:lnTo>
                  <a:pt x="0" y="304"/>
                </a:lnTo>
                <a:lnTo>
                  <a:pt x="0" y="304"/>
                </a:lnTo>
                <a:close/>
                <a:moveTo>
                  <a:pt x="167" y="304"/>
                </a:moveTo>
                <a:lnTo>
                  <a:pt x="319" y="304"/>
                </a:lnTo>
                <a:lnTo>
                  <a:pt x="319" y="895"/>
                </a:lnTo>
                <a:lnTo>
                  <a:pt x="167" y="895"/>
                </a:lnTo>
                <a:lnTo>
                  <a:pt x="167" y="304"/>
                </a:lnTo>
                <a:lnTo>
                  <a:pt x="167" y="304"/>
                </a:lnTo>
                <a:close/>
                <a:moveTo>
                  <a:pt x="365" y="304"/>
                </a:moveTo>
                <a:lnTo>
                  <a:pt x="577" y="304"/>
                </a:lnTo>
                <a:lnTo>
                  <a:pt x="577" y="895"/>
                </a:lnTo>
                <a:lnTo>
                  <a:pt x="365" y="895"/>
                </a:lnTo>
                <a:lnTo>
                  <a:pt x="365" y="304"/>
                </a:lnTo>
                <a:lnTo>
                  <a:pt x="365" y="304"/>
                </a:lnTo>
                <a:close/>
                <a:moveTo>
                  <a:pt x="608" y="304"/>
                </a:moveTo>
                <a:lnTo>
                  <a:pt x="896" y="304"/>
                </a:lnTo>
                <a:lnTo>
                  <a:pt x="896" y="895"/>
                </a:lnTo>
                <a:lnTo>
                  <a:pt x="608" y="895"/>
                </a:lnTo>
                <a:lnTo>
                  <a:pt x="608" y="304"/>
                </a:lnTo>
                <a:lnTo>
                  <a:pt x="608" y="304"/>
                </a:lnTo>
                <a:close/>
                <a:moveTo>
                  <a:pt x="927" y="304"/>
                </a:moveTo>
                <a:lnTo>
                  <a:pt x="1960" y="304"/>
                </a:lnTo>
                <a:lnTo>
                  <a:pt x="1960" y="0"/>
                </a:lnTo>
                <a:lnTo>
                  <a:pt x="2491" y="304"/>
                </a:lnTo>
                <a:lnTo>
                  <a:pt x="3023" y="592"/>
                </a:lnTo>
                <a:lnTo>
                  <a:pt x="2491" y="895"/>
                </a:lnTo>
                <a:lnTo>
                  <a:pt x="1960" y="1183"/>
                </a:lnTo>
                <a:lnTo>
                  <a:pt x="1960" y="895"/>
                </a:lnTo>
                <a:lnTo>
                  <a:pt x="927" y="895"/>
                </a:lnTo>
                <a:lnTo>
                  <a:pt x="927" y="3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62000" y="641350"/>
            <a:ext cx="10566400" cy="593725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464300" y="654050"/>
            <a:ext cx="898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Data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6935" y="958850"/>
            <a:ext cx="4812665" cy="2707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*** Starting CLI:</a:t>
            </a:r>
            <a:endParaRPr lang="zh-CN" altLang="en-US" sz="1000"/>
          </a:p>
          <a:p>
            <a:r>
              <a:rPr lang="zh-CN" altLang="en-US" sz="1000"/>
              <a:t>mininet&gt; </a:t>
            </a:r>
            <a:endParaRPr lang="zh-CN" altLang="en-US" sz="1000"/>
          </a:p>
          <a:p>
            <a:r>
              <a:rPr lang="zh-CN" altLang="en-US" sz="1000"/>
              <a:t>mininet&gt; </a:t>
            </a:r>
            <a:r>
              <a:rPr lang="zh-CN" altLang="en-US" sz="1000" u="sng"/>
              <a:t>pingall</a:t>
            </a:r>
            <a:endParaRPr lang="zh-CN" altLang="en-US" sz="1000" u="sng"/>
          </a:p>
          <a:p>
            <a:r>
              <a:rPr lang="zh-CN" altLang="en-US" sz="1000"/>
              <a:t>*** Ping: testing ping reachability</a:t>
            </a:r>
            <a:endParaRPr lang="zh-CN" altLang="en-US" sz="1000"/>
          </a:p>
          <a:p>
            <a:r>
              <a:rPr lang="zh-CN" altLang="en-US" sz="1000"/>
              <a:t>h1 -&gt; h2 </a:t>
            </a:r>
            <a:endParaRPr lang="zh-CN" altLang="en-US" sz="1000"/>
          </a:p>
          <a:p>
            <a:r>
              <a:rPr lang="zh-CN" altLang="en-US" sz="1000"/>
              <a:t>h2 -&gt; h1 </a:t>
            </a:r>
            <a:endParaRPr lang="zh-CN" altLang="en-US" sz="1000"/>
          </a:p>
          <a:p>
            <a:r>
              <a:rPr lang="zh-CN" altLang="en-US" sz="1000"/>
              <a:t>*** </a:t>
            </a:r>
            <a:r>
              <a:rPr lang="zh-CN" altLang="en-US" sz="1000">
                <a:solidFill>
                  <a:srgbClr val="FF0000"/>
                </a:solidFill>
              </a:rPr>
              <a:t>Results: 0% dropped (2/2 received)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mininet&gt; </a:t>
            </a:r>
            <a:r>
              <a:rPr lang="zh-CN" altLang="en-US" sz="1000" u="sng"/>
              <a:t>h1 ping h2 -c 4</a:t>
            </a:r>
            <a:endParaRPr lang="zh-CN" altLang="en-US" sz="1000"/>
          </a:p>
          <a:p>
            <a:r>
              <a:rPr lang="zh-CN" altLang="en-US" sz="1000"/>
              <a:t>PING 10.0.1.10 (10.0.1.10) 56(84) bytes of data.</a:t>
            </a:r>
            <a:endParaRPr lang="zh-CN" altLang="en-US" sz="1000"/>
          </a:p>
          <a:p>
            <a:r>
              <a:rPr lang="zh-CN" altLang="en-US" sz="1000"/>
              <a:t>64 bytes from 10.0.1.10: icmp_seq=1 ttl=63 time=1.32 ms</a:t>
            </a:r>
            <a:endParaRPr lang="zh-CN" altLang="en-US" sz="1000"/>
          </a:p>
          <a:p>
            <a:r>
              <a:rPr lang="zh-CN" altLang="en-US" sz="1000"/>
              <a:t>64 bytes from 10.0.1.10: icmp_seq=2 ttl=63 time=1.42 ms</a:t>
            </a:r>
            <a:endParaRPr lang="zh-CN" altLang="en-US" sz="1000"/>
          </a:p>
          <a:p>
            <a:r>
              <a:rPr lang="zh-CN" altLang="en-US" sz="1000"/>
              <a:t>64 bytes from 10.0.1.10: icmp_seq=3 ttl=63 time=2.07 ms</a:t>
            </a:r>
            <a:endParaRPr lang="zh-CN" altLang="en-US" sz="1000"/>
          </a:p>
          <a:p>
            <a:r>
              <a:rPr lang="zh-CN" altLang="en-US" sz="1000"/>
              <a:t>64 bytes from 10.0.1.10: icmp_seq=4 ttl=63 time=1.14 ms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--- 10.0.1.10 ping statistics ---</a:t>
            </a:r>
            <a:endParaRPr lang="zh-CN" altLang="en-US" sz="1000"/>
          </a:p>
          <a:p>
            <a:r>
              <a:rPr lang="zh-CN" altLang="en-US" sz="1000"/>
              <a:t>4 packets transmitted, 4 received, 0% packet loss, time 3004ms</a:t>
            </a:r>
            <a:endParaRPr lang="zh-CN" altLang="en-US" sz="1000"/>
          </a:p>
          <a:p>
            <a:r>
              <a:rPr lang="zh-CN" altLang="en-US" sz="1000"/>
              <a:t>rtt min/avg/max/mdev = 1.149/1.494/2.070/0.347 ms</a:t>
            </a:r>
            <a:endParaRPr lang="zh-CN" altLang="en-US" sz="1000"/>
          </a:p>
        </p:txBody>
      </p:sp>
      <p:sp>
        <p:nvSpPr>
          <p:cNvPr id="11" name="文本框 10"/>
          <p:cNvSpPr txBox="1"/>
          <p:nvPr/>
        </p:nvSpPr>
        <p:spPr>
          <a:xfrm>
            <a:off x="-18415" y="-5080"/>
            <a:ext cx="68129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V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62065" y="690880"/>
            <a:ext cx="4890135" cy="5877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">
                <a:sym typeface="+mn-ea"/>
              </a:rPr>
              <a:t>Match key: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* ipv4.dstAddr        : LPM       0a000100/24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Action entry: set_nhop - a00010a,2,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27525]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Action entry is set_nhop - a00010a,2,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[T] [thread 27525] [25.0] [cxt 0] Action set_nhop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27525] [25.0] [cxt 0] simple_router.p4(104) Primitive nhop_ipv4, port) { ...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27525] [25.0] [cxt 0] simple_router.p4(104) Primitive port) { ...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27525] [25.0] [cxt 0] simple_router.p4(107) Primitive add_to_field(ipv4.ttl, -1)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27525]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Applying table 'forward'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[D] [thread 27525] [25.0] [cxt 0] Looking up key: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* routing_metadata.nhop_ipv4: 0a00010a</a:t>
            </a:r>
            <a:endParaRPr lang="zh-CN" altLang="en-US" sz="800"/>
          </a:p>
          <a:p>
            <a:endParaRPr lang="zh-CN" altLang="en-US" sz="800">
              <a:sym typeface="+mn-ea"/>
            </a:endParaRPr>
          </a:p>
          <a:p>
            <a:r>
              <a:rPr lang="zh-CN" altLang="en-US" sz="800">
                <a:sym typeface="+mn-ea"/>
              </a:rPr>
              <a:t>[15:57:51.604] [bmv2] [D] [thread 27525]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Table 'forward': hit with handle 1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[D] [thread 27525] [25.0] [cxt 0] Dumping entry 1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Match key: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* routing_metadata.nhop_ipv4: EXACT     0a00010a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Action entry: set_dmac - 400000001,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27525] [25.0] [cxt 0]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 Action entry is set_dmac - 400000001,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27525] [25.0] [cxt 0] Action set_dmac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27525] [25.0] [cxt 0] simple_router.p4(121) Primitive dmac) { ...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27525]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Pipeline 'ingress': end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[D] [thread 27525]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Egress port is 2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Pipeline 'egress': start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[T] [thread 27528]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Applying table 'send_frame'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[D] [thread 27528] [25.0] [cxt 0] Looking up key: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* standard_metadata.egress_port: 0002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Table 'send_frame': hit with handle 1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Dumping entry 1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Match key: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* standard_metadata.egress_port: EXACT     0002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Action entry: rewrite_mac - 10203040506,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Action entry is rewrite_mac - 10203040506,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[T] [thread 27528] [25.0] [cxt 0] Action rewrite_mac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27528] [25.0] [cxt 0] simple_router.p4(136) Primitive smac) { ...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[T] [thread 27528] [25.0] [cxt 0] simple_router.p4(138) Primitive modify_field(standard_metadata.egress_port, 2)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 Pipeline 'egress': end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>
                <a:sym typeface="+mn-ea"/>
              </a:rPr>
              <a:t>[15:57:51.604] [bmv2] [D] [thread 27528] [25.0] [cxt 0] Deparser 'deparser': start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Updating checksum 'cksum'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Deparsing header 'ethernet'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Deparsing header 'ipv4'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27528] [25.0] [cxt 0] Deparser 'deparser': end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27530]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Transmitting packet of size 98 out of port 2</a:t>
            </a:r>
            <a:endParaRPr lang="zh-CN" altLang="en-US" sz="8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1535" y="4082415"/>
            <a:ext cx="5346065" cy="2430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"/>
              <a:t>[15:57:51.603] [bmv2] [D] [thread 27525] [25.0] [cxt 0] </a:t>
            </a:r>
            <a:r>
              <a:rPr lang="zh-CN" altLang="en-US" sz="800">
                <a:solidFill>
                  <a:srgbClr val="FF0000"/>
                </a:solidFill>
              </a:rPr>
              <a:t>Processing packet received on port 1</a:t>
            </a:r>
            <a:endParaRPr lang="zh-CN" altLang="en-US" sz="800"/>
          </a:p>
          <a:p>
            <a:r>
              <a:rPr lang="zh-CN" altLang="en-US" sz="800"/>
              <a:t>[15:57:51.603] [bmv2] [D] [thread 27525] [25.0] [cxt 0] </a:t>
            </a:r>
            <a:r>
              <a:rPr lang="zh-CN" altLang="en-US" sz="800">
                <a:solidFill>
                  <a:srgbClr val="FF0000"/>
                </a:solidFill>
              </a:rPr>
              <a:t>Parser 'parser': start</a:t>
            </a:r>
            <a:endParaRPr lang="zh-CN" altLang="en-US" sz="800"/>
          </a:p>
          <a:p>
            <a:r>
              <a:rPr lang="zh-CN" altLang="en-US" sz="800"/>
              <a:t>[15:57:51.603] [bmv2] [D] [thread 27525] [25.0] [cxt 0] Parser state 'start' has no switch, going to default next state</a:t>
            </a:r>
            <a:endParaRPr lang="zh-CN" altLang="en-US" sz="800"/>
          </a:p>
          <a:p>
            <a:r>
              <a:rPr lang="zh-CN" altLang="en-US" sz="800"/>
              <a:t>[15:57:51.603] [bmv2] [T] [thread 27525] [25.0] [cxt 0] Bytes parsed: 0</a:t>
            </a:r>
            <a:endParaRPr lang="zh-CN" altLang="en-US" sz="800"/>
          </a:p>
          <a:p>
            <a:r>
              <a:rPr lang="zh-CN" altLang="en-US" sz="800"/>
              <a:t>[15:57:51.603] [bmv2] [D] [thread 27525] [25.0] [cxt 0] Extracting header 'ethernet'</a:t>
            </a:r>
            <a:endParaRPr lang="zh-CN" altLang="en-US" sz="800"/>
          </a:p>
          <a:p>
            <a:r>
              <a:rPr lang="zh-CN" altLang="en-US" sz="800"/>
              <a:t>[15:57:51.603] [bmv2] [D] [thread 27525] [25.0] [cxt 0] Parser state 'parse_ethernet': key is 0800</a:t>
            </a:r>
            <a:endParaRPr lang="zh-CN" altLang="en-US" sz="800"/>
          </a:p>
          <a:p>
            <a:r>
              <a:rPr lang="zh-CN" altLang="en-US" sz="800"/>
              <a:t>[15:57:51.603] [bmv2] [T] [thread 27525] [25.0] [cxt 0] Bytes parsed: 14</a:t>
            </a:r>
            <a:endParaRPr lang="zh-CN" altLang="en-US" sz="800"/>
          </a:p>
          <a:p>
            <a:r>
              <a:rPr lang="zh-CN" altLang="en-US" sz="800"/>
              <a:t>[15:57:51.603] [bmv2] [D] [thread 27525] [25.0] [cxt 0] Extracting header 'ipv4'</a:t>
            </a:r>
            <a:endParaRPr lang="zh-CN" altLang="en-US" sz="800"/>
          </a:p>
          <a:p>
            <a:r>
              <a:rPr lang="zh-CN" altLang="en-US" sz="800"/>
              <a:t>[15:57:51.603] [bmv2] [D] [thread 27525] [25.0] [cxt 0] Parser state 'parse_ipv4' has no switch, going to default next state</a:t>
            </a:r>
            <a:endParaRPr lang="zh-CN" altLang="en-US" sz="800"/>
          </a:p>
          <a:p>
            <a:r>
              <a:rPr lang="zh-CN" altLang="en-US" sz="800"/>
              <a:t>[15:57:51.603] [bmv2] [T] [thread 27525] [25.0] [cxt 0] Bytes parsed: 34</a:t>
            </a:r>
            <a:endParaRPr lang="zh-CN" altLang="en-US" sz="800"/>
          </a:p>
          <a:p>
            <a:r>
              <a:rPr lang="zh-CN" altLang="en-US" sz="800"/>
              <a:t>[15:57:51.603] [bmv2] [D] [thread 27525] [25.0] [cxt 0] Verifying checksum 'cksum': true</a:t>
            </a:r>
            <a:endParaRPr lang="zh-CN" altLang="en-US" sz="800"/>
          </a:p>
          <a:p>
            <a:r>
              <a:rPr lang="zh-CN" altLang="en-US" sz="800"/>
              <a:t>[15:57:51.603] [bmv2] [D] [thread 27525] [25.0] [cxt 0] </a:t>
            </a:r>
            <a:r>
              <a:rPr lang="zh-CN" altLang="en-US" sz="800">
                <a:solidFill>
                  <a:srgbClr val="FF0000"/>
                </a:solidFill>
              </a:rPr>
              <a:t>Parser 'parser': end</a:t>
            </a:r>
            <a:endParaRPr lang="zh-CN" altLang="en-US" sz="800"/>
          </a:p>
          <a:p>
            <a:r>
              <a:rPr lang="zh-CN" altLang="en-US" sz="800"/>
              <a:t>[15:57:51.603] [bmv2] [D] [thread 27525] [25.0] [cxt 0] </a:t>
            </a:r>
            <a:r>
              <a:rPr lang="zh-CN" altLang="en-US" sz="800">
                <a:solidFill>
                  <a:srgbClr val="FF0000"/>
                </a:solidFill>
              </a:rPr>
              <a:t>Pipeline 'ingress': start</a:t>
            </a:r>
            <a:endParaRPr lang="zh-CN" altLang="en-US" sz="800"/>
          </a:p>
          <a:p>
            <a:r>
              <a:rPr lang="zh-CN" altLang="en-US" sz="800"/>
              <a:t>[15:57:51.603] [bmv2] [T] [thread 27525] [25.0] [cxt 0] simple_router.p4(153) Condition "and" is true</a:t>
            </a:r>
            <a:endParaRPr lang="zh-CN" altLang="en-US" sz="800"/>
          </a:p>
          <a:p>
            <a:r>
              <a:rPr lang="zh-CN" altLang="en-US" sz="800"/>
              <a:t>[15:57:51.603] [bmv2] [T] [thread 27525] [25.0] [cxt 0] </a:t>
            </a:r>
            <a:r>
              <a:rPr lang="zh-CN" altLang="en-US" sz="800">
                <a:solidFill>
                  <a:srgbClr val="FF0000"/>
                </a:solidFill>
              </a:rPr>
              <a:t>Applying table 'ipv4_lpm'</a:t>
            </a:r>
            <a:endParaRPr lang="zh-CN" altLang="en-US" sz="800"/>
          </a:p>
          <a:p>
            <a:r>
              <a:rPr lang="zh-CN" altLang="en-US" sz="800"/>
              <a:t>[15:57:51.604] [bmv2] [D] [thread 27525] [25.0] [cxt 0] Looking up key:</a:t>
            </a:r>
            <a:endParaRPr lang="zh-CN" altLang="en-US" sz="800"/>
          </a:p>
          <a:p>
            <a:r>
              <a:rPr lang="zh-CN" altLang="en-US" sz="800"/>
              <a:t>* ipv4.dstAddr        : 0a00010a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27525] [25.0] [cxt 0] 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Table 'ipv4_lpm': hit with handle 1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[15:57:51.604] [bmv2] [D] [thread 27525] [25.0] [cxt 0] Dumping entry 1</a:t>
            </a:r>
            <a:endParaRPr lang="zh-CN" altLang="en-US" sz="800"/>
          </a:p>
        </p:txBody>
      </p:sp>
      <p:sp>
        <p:nvSpPr>
          <p:cNvPr id="13" name="文本框 12"/>
          <p:cNvSpPr txBox="1"/>
          <p:nvPr/>
        </p:nvSpPr>
        <p:spPr>
          <a:xfrm>
            <a:off x="863600" y="622300"/>
            <a:ext cx="1269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Ping test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800100" y="589280"/>
            <a:ext cx="10566400" cy="593725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6197600" y="624205"/>
            <a:ext cx="0" cy="5868000"/>
          </a:xfrm>
          <a:prstGeom prst="line">
            <a:avLst/>
          </a:prstGeom>
          <a:ln w="25400" cmpd="sng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18845" y="3700780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Packet processing log 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-5715" y="-5080"/>
            <a:ext cx="32404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ODL &amp; P4 Demo 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08330" y="7366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</a:rPr>
              <a:t>Packet in/out based on bmv2</a:t>
            </a:r>
            <a:endParaRPr lang="en-US" altLang="zh-CN">
              <a:latin typeface="Times New Roman" panose="0202060305040502030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93055" y="1385570"/>
            <a:ext cx="5385781" cy="4537075"/>
            <a:chOff x="3133" y="2342"/>
            <a:chExt cx="12878" cy="7145"/>
          </a:xfrm>
        </p:grpSpPr>
        <p:sp>
          <p:nvSpPr>
            <p:cNvPr id="113" name="圆角矩形 112"/>
            <p:cNvSpPr/>
            <p:nvPr/>
          </p:nvSpPr>
          <p:spPr>
            <a:xfrm>
              <a:off x="7995" y="7692"/>
              <a:ext cx="3200" cy="1120"/>
            </a:xfrm>
            <a:prstGeom prst="roundRect">
              <a:avLst/>
            </a:prstGeom>
            <a:solidFill>
              <a:schemeClr val="bg2"/>
            </a:solidFill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>
                <a:latin typeface="Times New Roman" panose="0202060305040502030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670" y="2867"/>
              <a:ext cx="9823" cy="59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latin typeface="Times New Roman" panose="0202060305040502030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134" y="4808"/>
              <a:ext cx="12876" cy="46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latin typeface="Times New Roman" panose="0202060305040502030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868" y="4808"/>
              <a:ext cx="86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</a:rPr>
                <a:t>Linux</a:t>
              </a:r>
              <a:endParaRPr lang="en-US" altLang="zh-CN" sz="1200">
                <a:latin typeface="Times New Roman" panose="0202060305040502030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4401" y="5242"/>
              <a:ext cx="78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</a:rPr>
                <a:t>ODL</a:t>
              </a:r>
              <a:endParaRPr lang="en-US" altLang="zh-CN" sz="1200">
                <a:latin typeface="Times New Roman" panose="02020603050405020304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765" y="7251"/>
              <a:ext cx="11687" cy="1911"/>
            </a:xfrm>
            <a:prstGeom prst="round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952" y="7256"/>
              <a:ext cx="104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</a:rPr>
                <a:t>Mininet</a:t>
              </a:r>
              <a:endParaRPr lang="en-US" altLang="zh-CN" sz="1200">
                <a:latin typeface="Times New Roman" panose="0202060305040502030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176" y="7637"/>
              <a:ext cx="74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</a:rPr>
                <a:t>bmv2</a:t>
              </a:r>
              <a:endParaRPr lang="en-US" altLang="zh-CN" sz="1000">
                <a:latin typeface="Times New Roman" panose="02020603050405020304" charset="0"/>
              </a:endParaRPr>
            </a:p>
          </p:txBody>
        </p:sp>
        <p:grpSp>
          <p:nvGrpSpPr>
            <p:cNvPr id="26" name="组合 25"/>
            <p:cNvGrpSpPr>
              <a:grpSpLocks noChangeAspect="1"/>
            </p:cNvGrpSpPr>
            <p:nvPr/>
          </p:nvGrpSpPr>
          <p:grpSpPr>
            <a:xfrm>
              <a:off x="5815" y="7976"/>
              <a:ext cx="939" cy="567"/>
              <a:chOff x="7715" y="4595"/>
              <a:chExt cx="3295" cy="1990"/>
            </a:xfrm>
          </p:grpSpPr>
          <p:sp>
            <p:nvSpPr>
              <p:cNvPr id="28" name="Freeform 6"/>
              <p:cNvSpPr>
                <a:spLocks noEditPoints="1"/>
              </p:cNvSpPr>
              <p:nvPr/>
            </p:nvSpPr>
            <p:spPr bwMode="auto">
              <a:xfrm>
                <a:off x="10200" y="4595"/>
                <a:ext cx="810" cy="1990"/>
              </a:xfrm>
              <a:custGeom>
                <a:avLst/>
                <a:gdLst>
                  <a:gd name="T0" fmla="*/ 41 w 46"/>
                  <a:gd name="T1" fmla="*/ 0 h 113"/>
                  <a:gd name="T2" fmla="*/ 5 w 46"/>
                  <a:gd name="T3" fmla="*/ 0 h 113"/>
                  <a:gd name="T4" fmla="*/ 0 w 46"/>
                  <a:gd name="T5" fmla="*/ 6 h 113"/>
                  <a:gd name="T6" fmla="*/ 0 w 46"/>
                  <a:gd name="T7" fmla="*/ 108 h 113"/>
                  <a:gd name="T8" fmla="*/ 5 w 46"/>
                  <a:gd name="T9" fmla="*/ 113 h 113"/>
                  <a:gd name="T10" fmla="*/ 41 w 46"/>
                  <a:gd name="T11" fmla="*/ 113 h 113"/>
                  <a:gd name="T12" fmla="*/ 46 w 46"/>
                  <a:gd name="T13" fmla="*/ 108 h 113"/>
                  <a:gd name="T14" fmla="*/ 46 w 46"/>
                  <a:gd name="T15" fmla="*/ 6 h 113"/>
                  <a:gd name="T16" fmla="*/ 41 w 46"/>
                  <a:gd name="T17" fmla="*/ 0 h 113"/>
                  <a:gd name="T18" fmla="*/ 31 w 46"/>
                  <a:gd name="T19" fmla="*/ 91 h 113"/>
                  <a:gd name="T20" fmla="*/ 28 w 46"/>
                  <a:gd name="T21" fmla="*/ 94 h 113"/>
                  <a:gd name="T22" fmla="*/ 19 w 46"/>
                  <a:gd name="T23" fmla="*/ 94 h 113"/>
                  <a:gd name="T24" fmla="*/ 15 w 46"/>
                  <a:gd name="T25" fmla="*/ 91 h 113"/>
                  <a:gd name="T26" fmla="*/ 15 w 46"/>
                  <a:gd name="T27" fmla="*/ 82 h 113"/>
                  <a:gd name="T28" fmla="*/ 19 w 46"/>
                  <a:gd name="T29" fmla="*/ 79 h 113"/>
                  <a:gd name="T30" fmla="*/ 28 w 46"/>
                  <a:gd name="T31" fmla="*/ 79 h 113"/>
                  <a:gd name="T32" fmla="*/ 31 w 46"/>
                  <a:gd name="T33" fmla="*/ 82 h 113"/>
                  <a:gd name="T34" fmla="*/ 31 w 46"/>
                  <a:gd name="T35" fmla="*/ 91 h 113"/>
                  <a:gd name="T36" fmla="*/ 38 w 46"/>
                  <a:gd name="T37" fmla="*/ 40 h 113"/>
                  <a:gd name="T38" fmla="*/ 37 w 46"/>
                  <a:gd name="T39" fmla="*/ 41 h 113"/>
                  <a:gd name="T40" fmla="*/ 10 w 46"/>
                  <a:gd name="T41" fmla="*/ 41 h 113"/>
                  <a:gd name="T42" fmla="*/ 8 w 46"/>
                  <a:gd name="T43" fmla="*/ 40 h 113"/>
                  <a:gd name="T44" fmla="*/ 8 w 46"/>
                  <a:gd name="T45" fmla="*/ 38 h 113"/>
                  <a:gd name="T46" fmla="*/ 10 w 46"/>
                  <a:gd name="T47" fmla="*/ 36 h 113"/>
                  <a:gd name="T48" fmla="*/ 37 w 46"/>
                  <a:gd name="T49" fmla="*/ 36 h 113"/>
                  <a:gd name="T50" fmla="*/ 38 w 46"/>
                  <a:gd name="T51" fmla="*/ 38 h 113"/>
                  <a:gd name="T52" fmla="*/ 38 w 46"/>
                  <a:gd name="T53" fmla="*/ 40 h 113"/>
                  <a:gd name="T54" fmla="*/ 43 w 46"/>
                  <a:gd name="T55" fmla="*/ 32 h 113"/>
                  <a:gd name="T56" fmla="*/ 41 w 46"/>
                  <a:gd name="T57" fmla="*/ 34 h 113"/>
                  <a:gd name="T58" fmla="*/ 5 w 46"/>
                  <a:gd name="T59" fmla="*/ 34 h 113"/>
                  <a:gd name="T60" fmla="*/ 4 w 46"/>
                  <a:gd name="T61" fmla="*/ 32 h 113"/>
                  <a:gd name="T62" fmla="*/ 4 w 46"/>
                  <a:gd name="T63" fmla="*/ 21 h 113"/>
                  <a:gd name="T64" fmla="*/ 5 w 46"/>
                  <a:gd name="T65" fmla="*/ 20 h 113"/>
                  <a:gd name="T66" fmla="*/ 41 w 46"/>
                  <a:gd name="T67" fmla="*/ 20 h 113"/>
                  <a:gd name="T68" fmla="*/ 43 w 46"/>
                  <a:gd name="T69" fmla="*/ 21 h 113"/>
                  <a:gd name="T70" fmla="*/ 43 w 46"/>
                  <a:gd name="T71" fmla="*/ 32 h 113"/>
                  <a:gd name="T72" fmla="*/ 43 w 46"/>
                  <a:gd name="T73" fmla="*/ 17 h 113"/>
                  <a:gd name="T74" fmla="*/ 41 w 46"/>
                  <a:gd name="T75" fmla="*/ 18 h 113"/>
                  <a:gd name="T76" fmla="*/ 5 w 46"/>
                  <a:gd name="T77" fmla="*/ 18 h 113"/>
                  <a:gd name="T78" fmla="*/ 4 w 46"/>
                  <a:gd name="T79" fmla="*/ 17 h 113"/>
                  <a:gd name="T80" fmla="*/ 4 w 46"/>
                  <a:gd name="T81" fmla="*/ 6 h 113"/>
                  <a:gd name="T82" fmla="*/ 5 w 46"/>
                  <a:gd name="T83" fmla="*/ 5 h 113"/>
                  <a:gd name="T84" fmla="*/ 41 w 46"/>
                  <a:gd name="T85" fmla="*/ 5 h 113"/>
                  <a:gd name="T86" fmla="*/ 43 w 46"/>
                  <a:gd name="T87" fmla="*/ 6 h 113"/>
                  <a:gd name="T88" fmla="*/ 43 w 46"/>
                  <a:gd name="T89" fmla="*/ 17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" h="113">
                    <a:moveTo>
                      <a:pt x="4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1"/>
                      <a:pt x="2" y="113"/>
                      <a:pt x="5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4" y="113"/>
                      <a:pt x="46" y="111"/>
                      <a:pt x="46" y="108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3"/>
                      <a:pt x="44" y="0"/>
                      <a:pt x="41" y="0"/>
                    </a:cubicBezTo>
                    <a:close/>
                    <a:moveTo>
                      <a:pt x="31" y="91"/>
                    </a:moveTo>
                    <a:cubicBezTo>
                      <a:pt x="31" y="93"/>
                      <a:pt x="29" y="94"/>
                      <a:pt x="28" y="94"/>
                    </a:cubicBezTo>
                    <a:cubicBezTo>
                      <a:pt x="19" y="94"/>
                      <a:pt x="19" y="94"/>
                      <a:pt x="19" y="94"/>
                    </a:cubicBezTo>
                    <a:cubicBezTo>
                      <a:pt x="17" y="94"/>
                      <a:pt x="15" y="93"/>
                      <a:pt x="15" y="91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0"/>
                      <a:pt x="17" y="79"/>
                      <a:pt x="19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9" y="79"/>
                      <a:pt x="31" y="80"/>
                      <a:pt x="31" y="82"/>
                    </a:cubicBezTo>
                    <a:lnTo>
                      <a:pt x="31" y="91"/>
                    </a:lnTo>
                    <a:close/>
                    <a:moveTo>
                      <a:pt x="38" y="40"/>
                    </a:moveTo>
                    <a:cubicBezTo>
                      <a:pt x="38" y="41"/>
                      <a:pt x="38" y="41"/>
                      <a:pt x="37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1"/>
                      <a:pt x="8" y="41"/>
                      <a:pt x="8" y="40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9" y="36"/>
                      <a:pt x="10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6"/>
                      <a:pt x="38" y="37"/>
                      <a:pt x="38" y="38"/>
                    </a:cubicBezTo>
                    <a:lnTo>
                      <a:pt x="38" y="40"/>
                    </a:lnTo>
                    <a:close/>
                    <a:moveTo>
                      <a:pt x="43" y="32"/>
                    </a:moveTo>
                    <a:cubicBezTo>
                      <a:pt x="43" y="33"/>
                      <a:pt x="42" y="34"/>
                      <a:pt x="41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4" y="34"/>
                      <a:pt x="4" y="33"/>
                      <a:pt x="4" y="3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0"/>
                      <a:pt x="5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2" y="20"/>
                      <a:pt x="43" y="21"/>
                      <a:pt x="43" y="21"/>
                    </a:cubicBezTo>
                    <a:lnTo>
                      <a:pt x="43" y="32"/>
                    </a:lnTo>
                    <a:close/>
                    <a:moveTo>
                      <a:pt x="43" y="17"/>
                    </a:moveTo>
                    <a:cubicBezTo>
                      <a:pt x="43" y="17"/>
                      <a:pt x="42" y="18"/>
                      <a:pt x="41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7"/>
                      <a:pt x="4" y="1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2" y="5"/>
                      <a:pt x="43" y="5"/>
                      <a:pt x="43" y="6"/>
                    </a:cubicBezTo>
                    <a:lnTo>
                      <a:pt x="43" y="17"/>
                    </a:ln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10800" y="4860"/>
                <a:ext cx="87" cy="17"/>
              </a:xfrm>
              <a:custGeom>
                <a:avLst/>
                <a:gdLst>
                  <a:gd name="T0" fmla="*/ 0 w 5"/>
                  <a:gd name="T1" fmla="*/ 0 h 1"/>
                  <a:gd name="T2" fmla="*/ 0 w 5"/>
                  <a:gd name="T3" fmla="*/ 0 h 1"/>
                  <a:gd name="T4" fmla="*/ 0 w 5"/>
                  <a:gd name="T5" fmla="*/ 1 h 1"/>
                  <a:gd name="T6" fmla="*/ 4 w 5"/>
                  <a:gd name="T7" fmla="*/ 1 h 1"/>
                  <a:gd name="T8" fmla="*/ 5 w 5"/>
                  <a:gd name="T9" fmla="*/ 0 h 1"/>
                  <a:gd name="T10" fmla="*/ 4 w 5"/>
                  <a:gd name="T11" fmla="*/ 0 h 1"/>
                  <a:gd name="T12" fmla="*/ 0 w 5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10430" y="5265"/>
                <a:ext cx="52" cy="17"/>
              </a:xfrm>
              <a:prstGeom prst="rect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10605" y="5265"/>
                <a:ext cx="52" cy="17"/>
              </a:xfrm>
              <a:prstGeom prst="rect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" name="Oval 10"/>
              <p:cNvSpPr>
                <a:spLocks noChangeArrowheads="1"/>
              </p:cNvSpPr>
              <p:nvPr/>
            </p:nvSpPr>
            <p:spPr bwMode="auto">
              <a:xfrm>
                <a:off x="10500" y="5265"/>
                <a:ext cx="17" cy="17"/>
              </a:xfrm>
              <a:prstGeom prst="ellipse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" name="Oval 11"/>
              <p:cNvSpPr>
                <a:spLocks noChangeArrowheads="1"/>
              </p:cNvSpPr>
              <p:nvPr/>
            </p:nvSpPr>
            <p:spPr bwMode="auto">
              <a:xfrm>
                <a:off x="10553" y="5265"/>
                <a:ext cx="17" cy="17"/>
              </a:xfrm>
              <a:prstGeom prst="ellipse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" name="Rectangle 12"/>
              <p:cNvSpPr>
                <a:spLocks noChangeArrowheads="1"/>
              </p:cNvSpPr>
              <p:nvPr/>
            </p:nvSpPr>
            <p:spPr bwMode="auto">
              <a:xfrm>
                <a:off x="10783" y="5248"/>
                <a:ext cx="52" cy="52"/>
              </a:xfrm>
              <a:prstGeom prst="rect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10500" y="6005"/>
                <a:ext cx="230" cy="227"/>
              </a:xfrm>
              <a:custGeom>
                <a:avLst/>
                <a:gdLst>
                  <a:gd name="T0" fmla="*/ 11 w 13"/>
                  <a:gd name="T1" fmla="*/ 0 h 13"/>
                  <a:gd name="T2" fmla="*/ 2 w 13"/>
                  <a:gd name="T3" fmla="*/ 0 h 13"/>
                  <a:gd name="T4" fmla="*/ 0 w 13"/>
                  <a:gd name="T5" fmla="*/ 2 h 13"/>
                  <a:gd name="T6" fmla="*/ 0 w 13"/>
                  <a:gd name="T7" fmla="*/ 11 h 13"/>
                  <a:gd name="T8" fmla="*/ 2 w 13"/>
                  <a:gd name="T9" fmla="*/ 13 h 13"/>
                  <a:gd name="T10" fmla="*/ 11 w 13"/>
                  <a:gd name="T11" fmla="*/ 13 h 13"/>
                  <a:gd name="T12" fmla="*/ 13 w 13"/>
                  <a:gd name="T13" fmla="*/ 11 h 13"/>
                  <a:gd name="T14" fmla="*/ 13 w 13"/>
                  <a:gd name="T15" fmla="*/ 2 h 13"/>
                  <a:gd name="T16" fmla="*/ 11 w 13"/>
                  <a:gd name="T17" fmla="*/ 0 h 13"/>
                  <a:gd name="T18" fmla="*/ 6 w 13"/>
                  <a:gd name="T19" fmla="*/ 5 h 13"/>
                  <a:gd name="T20" fmla="*/ 6 w 13"/>
                  <a:gd name="T21" fmla="*/ 4 h 13"/>
                  <a:gd name="T22" fmla="*/ 6 w 13"/>
                  <a:gd name="T23" fmla="*/ 5 h 13"/>
                  <a:gd name="T24" fmla="*/ 6 w 13"/>
                  <a:gd name="T25" fmla="*/ 7 h 13"/>
                  <a:gd name="T26" fmla="*/ 6 w 13"/>
                  <a:gd name="T27" fmla="*/ 7 h 13"/>
                  <a:gd name="T28" fmla="*/ 6 w 13"/>
                  <a:gd name="T29" fmla="*/ 7 h 13"/>
                  <a:gd name="T30" fmla="*/ 6 w 13"/>
                  <a:gd name="T31" fmla="*/ 5 h 13"/>
                  <a:gd name="T32" fmla="*/ 8 w 13"/>
                  <a:gd name="T33" fmla="*/ 9 h 13"/>
                  <a:gd name="T34" fmla="*/ 6 w 13"/>
                  <a:gd name="T35" fmla="*/ 10 h 13"/>
                  <a:gd name="T36" fmla="*/ 5 w 13"/>
                  <a:gd name="T37" fmla="*/ 9 h 13"/>
                  <a:gd name="T38" fmla="*/ 5 w 13"/>
                  <a:gd name="T39" fmla="*/ 6 h 13"/>
                  <a:gd name="T40" fmla="*/ 5 w 13"/>
                  <a:gd name="T41" fmla="*/ 6 h 13"/>
                  <a:gd name="T42" fmla="*/ 5 w 13"/>
                  <a:gd name="T43" fmla="*/ 7 h 13"/>
                  <a:gd name="T44" fmla="*/ 5 w 13"/>
                  <a:gd name="T45" fmla="*/ 9 h 13"/>
                  <a:gd name="T46" fmla="*/ 7 w 13"/>
                  <a:gd name="T47" fmla="*/ 9 h 13"/>
                  <a:gd name="T48" fmla="*/ 8 w 13"/>
                  <a:gd name="T49" fmla="*/ 8 h 13"/>
                  <a:gd name="T50" fmla="*/ 7 w 13"/>
                  <a:gd name="T51" fmla="*/ 7 h 13"/>
                  <a:gd name="T52" fmla="*/ 7 w 13"/>
                  <a:gd name="T53" fmla="*/ 6 h 13"/>
                  <a:gd name="T54" fmla="*/ 8 w 13"/>
                  <a:gd name="T55" fmla="*/ 6 h 13"/>
                  <a:gd name="T56" fmla="*/ 8 w 13"/>
                  <a:gd name="T57" fmla="*/ 8 h 13"/>
                  <a:gd name="T58" fmla="*/ 8 w 13"/>
                  <a:gd name="T5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" h="13">
                    <a:moveTo>
                      <a:pt x="1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3" y="12"/>
                      <a:pt x="13" y="11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0"/>
                      <a:pt x="11" y="0"/>
                    </a:cubicBezTo>
                    <a:close/>
                    <a:moveTo>
                      <a:pt x="6" y="5"/>
                    </a:moveTo>
                    <a:cubicBezTo>
                      <a:pt x="6" y="5"/>
                      <a:pt x="6" y="4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lnTo>
                      <a:pt x="6" y="5"/>
                    </a:lnTo>
                    <a:close/>
                    <a:moveTo>
                      <a:pt x="8" y="9"/>
                    </a:moveTo>
                    <a:cubicBezTo>
                      <a:pt x="7" y="10"/>
                      <a:pt x="7" y="10"/>
                      <a:pt x="6" y="10"/>
                    </a:cubicBezTo>
                    <a:cubicBezTo>
                      <a:pt x="6" y="10"/>
                      <a:pt x="5" y="10"/>
                      <a:pt x="5" y="9"/>
                    </a:cubicBezTo>
                    <a:cubicBezTo>
                      <a:pt x="4" y="8"/>
                      <a:pt x="4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8"/>
                      <a:pt x="8" y="8"/>
                      <a:pt x="8" y="8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9"/>
                      <a:pt x="8" y="9"/>
                    </a:cubicBez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7715" y="4595"/>
                <a:ext cx="2397" cy="1990"/>
              </a:xfrm>
              <a:custGeom>
                <a:avLst/>
                <a:gdLst>
                  <a:gd name="T0" fmla="*/ 56 w 136"/>
                  <a:gd name="T1" fmla="*/ 110 h 113"/>
                  <a:gd name="T2" fmla="*/ 43 w 136"/>
                  <a:gd name="T3" fmla="*/ 110 h 113"/>
                  <a:gd name="T4" fmla="*/ 41 w 136"/>
                  <a:gd name="T5" fmla="*/ 111 h 113"/>
                  <a:gd name="T6" fmla="*/ 43 w 136"/>
                  <a:gd name="T7" fmla="*/ 113 h 113"/>
                  <a:gd name="T8" fmla="*/ 94 w 136"/>
                  <a:gd name="T9" fmla="*/ 113 h 113"/>
                  <a:gd name="T10" fmla="*/ 96 w 136"/>
                  <a:gd name="T11" fmla="*/ 111 h 113"/>
                  <a:gd name="T12" fmla="*/ 94 w 136"/>
                  <a:gd name="T13" fmla="*/ 110 h 113"/>
                  <a:gd name="T14" fmla="*/ 80 w 136"/>
                  <a:gd name="T15" fmla="*/ 110 h 113"/>
                  <a:gd name="T16" fmla="*/ 80 w 136"/>
                  <a:gd name="T17" fmla="*/ 97 h 113"/>
                  <a:gd name="T18" fmla="*/ 133 w 136"/>
                  <a:gd name="T19" fmla="*/ 97 h 113"/>
                  <a:gd name="T20" fmla="*/ 136 w 136"/>
                  <a:gd name="T21" fmla="*/ 94 h 113"/>
                  <a:gd name="T22" fmla="*/ 136 w 136"/>
                  <a:gd name="T23" fmla="*/ 4 h 113"/>
                  <a:gd name="T24" fmla="*/ 133 w 136"/>
                  <a:gd name="T25" fmla="*/ 0 h 113"/>
                  <a:gd name="T26" fmla="*/ 4 w 136"/>
                  <a:gd name="T27" fmla="*/ 0 h 113"/>
                  <a:gd name="T28" fmla="*/ 0 w 136"/>
                  <a:gd name="T29" fmla="*/ 4 h 113"/>
                  <a:gd name="T30" fmla="*/ 0 w 136"/>
                  <a:gd name="T31" fmla="*/ 94 h 113"/>
                  <a:gd name="T32" fmla="*/ 4 w 136"/>
                  <a:gd name="T33" fmla="*/ 97 h 113"/>
                  <a:gd name="T34" fmla="*/ 56 w 136"/>
                  <a:gd name="T35" fmla="*/ 97 h 113"/>
                  <a:gd name="T36" fmla="*/ 56 w 136"/>
                  <a:gd name="T37" fmla="*/ 110 h 113"/>
                  <a:gd name="T38" fmla="*/ 60 w 136"/>
                  <a:gd name="T39" fmla="*/ 91 h 113"/>
                  <a:gd name="T40" fmla="*/ 59 w 136"/>
                  <a:gd name="T41" fmla="*/ 89 h 113"/>
                  <a:gd name="T42" fmla="*/ 60 w 136"/>
                  <a:gd name="T43" fmla="*/ 88 h 113"/>
                  <a:gd name="T44" fmla="*/ 62 w 136"/>
                  <a:gd name="T45" fmla="*/ 89 h 113"/>
                  <a:gd name="T46" fmla="*/ 60 w 136"/>
                  <a:gd name="T47" fmla="*/ 91 h 113"/>
                  <a:gd name="T48" fmla="*/ 68 w 136"/>
                  <a:gd name="T49" fmla="*/ 91 h 113"/>
                  <a:gd name="T50" fmla="*/ 67 w 136"/>
                  <a:gd name="T51" fmla="*/ 89 h 113"/>
                  <a:gd name="T52" fmla="*/ 68 w 136"/>
                  <a:gd name="T53" fmla="*/ 88 h 113"/>
                  <a:gd name="T54" fmla="*/ 70 w 136"/>
                  <a:gd name="T55" fmla="*/ 89 h 113"/>
                  <a:gd name="T56" fmla="*/ 68 w 136"/>
                  <a:gd name="T57" fmla="*/ 91 h 113"/>
                  <a:gd name="T58" fmla="*/ 77 w 136"/>
                  <a:gd name="T59" fmla="*/ 91 h 113"/>
                  <a:gd name="T60" fmla="*/ 75 w 136"/>
                  <a:gd name="T61" fmla="*/ 89 h 113"/>
                  <a:gd name="T62" fmla="*/ 77 w 136"/>
                  <a:gd name="T63" fmla="*/ 88 h 113"/>
                  <a:gd name="T64" fmla="*/ 78 w 136"/>
                  <a:gd name="T65" fmla="*/ 89 h 113"/>
                  <a:gd name="T66" fmla="*/ 77 w 136"/>
                  <a:gd name="T67" fmla="*/ 91 h 113"/>
                  <a:gd name="T68" fmla="*/ 120 w 136"/>
                  <a:gd name="T69" fmla="*/ 90 h 113"/>
                  <a:gd name="T70" fmla="*/ 119 w 136"/>
                  <a:gd name="T71" fmla="*/ 90 h 113"/>
                  <a:gd name="T72" fmla="*/ 114 w 136"/>
                  <a:gd name="T73" fmla="*/ 90 h 113"/>
                  <a:gd name="T74" fmla="*/ 114 w 136"/>
                  <a:gd name="T75" fmla="*/ 90 h 113"/>
                  <a:gd name="T76" fmla="*/ 114 w 136"/>
                  <a:gd name="T77" fmla="*/ 89 h 113"/>
                  <a:gd name="T78" fmla="*/ 114 w 136"/>
                  <a:gd name="T79" fmla="*/ 89 h 113"/>
                  <a:gd name="T80" fmla="*/ 119 w 136"/>
                  <a:gd name="T81" fmla="*/ 89 h 113"/>
                  <a:gd name="T82" fmla="*/ 120 w 136"/>
                  <a:gd name="T83" fmla="*/ 89 h 113"/>
                  <a:gd name="T84" fmla="*/ 120 w 136"/>
                  <a:gd name="T85" fmla="*/ 90 h 113"/>
                  <a:gd name="T86" fmla="*/ 5 w 136"/>
                  <a:gd name="T87" fmla="*/ 81 h 113"/>
                  <a:gd name="T88" fmla="*/ 5 w 136"/>
                  <a:gd name="T89" fmla="*/ 5 h 113"/>
                  <a:gd name="T90" fmla="*/ 132 w 136"/>
                  <a:gd name="T91" fmla="*/ 5 h 113"/>
                  <a:gd name="T92" fmla="*/ 132 w 136"/>
                  <a:gd name="T93" fmla="*/ 81 h 113"/>
                  <a:gd name="T94" fmla="*/ 5 w 136"/>
                  <a:gd name="T95" fmla="*/ 8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6" h="113">
                    <a:moveTo>
                      <a:pt x="56" y="110"/>
                    </a:moveTo>
                    <a:cubicBezTo>
                      <a:pt x="43" y="110"/>
                      <a:pt x="43" y="110"/>
                      <a:pt x="43" y="110"/>
                    </a:cubicBezTo>
                    <a:cubicBezTo>
                      <a:pt x="42" y="110"/>
                      <a:pt x="41" y="110"/>
                      <a:pt x="41" y="111"/>
                    </a:cubicBezTo>
                    <a:cubicBezTo>
                      <a:pt x="41" y="112"/>
                      <a:pt x="42" y="113"/>
                      <a:pt x="43" y="113"/>
                    </a:cubicBezTo>
                    <a:cubicBezTo>
                      <a:pt x="94" y="113"/>
                      <a:pt x="94" y="113"/>
                      <a:pt x="94" y="113"/>
                    </a:cubicBezTo>
                    <a:cubicBezTo>
                      <a:pt x="95" y="113"/>
                      <a:pt x="96" y="112"/>
                      <a:pt x="96" y="111"/>
                    </a:cubicBezTo>
                    <a:cubicBezTo>
                      <a:pt x="96" y="110"/>
                      <a:pt x="95" y="110"/>
                      <a:pt x="94" y="110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80" y="97"/>
                      <a:pt x="80" y="97"/>
                      <a:pt x="80" y="97"/>
                    </a:cubicBezTo>
                    <a:cubicBezTo>
                      <a:pt x="133" y="97"/>
                      <a:pt x="133" y="97"/>
                      <a:pt x="133" y="97"/>
                    </a:cubicBezTo>
                    <a:cubicBezTo>
                      <a:pt x="135" y="97"/>
                      <a:pt x="136" y="95"/>
                      <a:pt x="136" y="94"/>
                    </a:cubicBezTo>
                    <a:cubicBezTo>
                      <a:pt x="136" y="4"/>
                      <a:pt x="136" y="4"/>
                      <a:pt x="136" y="4"/>
                    </a:cubicBezTo>
                    <a:cubicBezTo>
                      <a:pt x="136" y="2"/>
                      <a:pt x="135" y="0"/>
                      <a:pt x="13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5"/>
                      <a:pt x="2" y="97"/>
                      <a:pt x="4" y="97"/>
                    </a:cubicBezTo>
                    <a:cubicBezTo>
                      <a:pt x="56" y="97"/>
                      <a:pt x="56" y="97"/>
                      <a:pt x="56" y="97"/>
                    </a:cubicBezTo>
                    <a:lnTo>
                      <a:pt x="56" y="110"/>
                    </a:lnTo>
                    <a:close/>
                    <a:moveTo>
                      <a:pt x="60" y="91"/>
                    </a:moveTo>
                    <a:cubicBezTo>
                      <a:pt x="60" y="91"/>
                      <a:pt x="59" y="90"/>
                      <a:pt x="59" y="89"/>
                    </a:cubicBezTo>
                    <a:cubicBezTo>
                      <a:pt x="59" y="89"/>
                      <a:pt x="60" y="88"/>
                      <a:pt x="60" y="88"/>
                    </a:cubicBezTo>
                    <a:cubicBezTo>
                      <a:pt x="61" y="88"/>
                      <a:pt x="62" y="89"/>
                      <a:pt x="62" y="89"/>
                    </a:cubicBezTo>
                    <a:cubicBezTo>
                      <a:pt x="62" y="90"/>
                      <a:pt x="61" y="91"/>
                      <a:pt x="60" y="91"/>
                    </a:cubicBezTo>
                    <a:close/>
                    <a:moveTo>
                      <a:pt x="68" y="91"/>
                    </a:moveTo>
                    <a:cubicBezTo>
                      <a:pt x="68" y="91"/>
                      <a:pt x="67" y="90"/>
                      <a:pt x="67" y="89"/>
                    </a:cubicBezTo>
                    <a:cubicBezTo>
                      <a:pt x="67" y="89"/>
                      <a:pt x="68" y="88"/>
                      <a:pt x="68" y="88"/>
                    </a:cubicBezTo>
                    <a:cubicBezTo>
                      <a:pt x="69" y="88"/>
                      <a:pt x="70" y="89"/>
                      <a:pt x="70" y="89"/>
                    </a:cubicBezTo>
                    <a:cubicBezTo>
                      <a:pt x="70" y="90"/>
                      <a:pt x="69" y="91"/>
                      <a:pt x="68" y="91"/>
                    </a:cubicBezTo>
                    <a:close/>
                    <a:moveTo>
                      <a:pt x="77" y="91"/>
                    </a:moveTo>
                    <a:cubicBezTo>
                      <a:pt x="76" y="91"/>
                      <a:pt x="75" y="90"/>
                      <a:pt x="75" y="89"/>
                    </a:cubicBezTo>
                    <a:cubicBezTo>
                      <a:pt x="75" y="89"/>
                      <a:pt x="76" y="88"/>
                      <a:pt x="77" y="88"/>
                    </a:cubicBezTo>
                    <a:cubicBezTo>
                      <a:pt x="77" y="88"/>
                      <a:pt x="78" y="89"/>
                      <a:pt x="78" y="89"/>
                    </a:cubicBezTo>
                    <a:cubicBezTo>
                      <a:pt x="78" y="90"/>
                      <a:pt x="77" y="91"/>
                      <a:pt x="77" y="91"/>
                    </a:cubicBezTo>
                    <a:close/>
                    <a:moveTo>
                      <a:pt x="120" y="90"/>
                    </a:moveTo>
                    <a:cubicBezTo>
                      <a:pt x="120" y="90"/>
                      <a:pt x="119" y="90"/>
                      <a:pt x="119" y="90"/>
                    </a:cubicBezTo>
                    <a:cubicBezTo>
                      <a:pt x="114" y="90"/>
                      <a:pt x="114" y="90"/>
                      <a:pt x="114" y="90"/>
                    </a:cubicBezTo>
                    <a:cubicBezTo>
                      <a:pt x="114" y="90"/>
                      <a:pt x="114" y="90"/>
                      <a:pt x="114" y="90"/>
                    </a:cubicBezTo>
                    <a:cubicBezTo>
                      <a:pt x="114" y="89"/>
                      <a:pt x="114" y="89"/>
                      <a:pt x="114" y="89"/>
                    </a:cubicBezTo>
                    <a:cubicBezTo>
                      <a:pt x="114" y="89"/>
                      <a:pt x="114" y="89"/>
                      <a:pt x="114" y="89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9"/>
                      <a:pt x="120" y="89"/>
                      <a:pt x="120" y="89"/>
                    </a:cubicBezTo>
                    <a:lnTo>
                      <a:pt x="120" y="90"/>
                    </a:lnTo>
                    <a:close/>
                    <a:moveTo>
                      <a:pt x="5" y="81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132" y="81"/>
                      <a:pt x="132" y="81"/>
                      <a:pt x="132" y="81"/>
                    </a:cubicBezTo>
                    <a:lnTo>
                      <a:pt x="5" y="81"/>
                    </a:ln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" name="组合 36"/>
            <p:cNvGrpSpPr>
              <a:grpSpLocks noChangeAspect="1"/>
            </p:cNvGrpSpPr>
            <p:nvPr/>
          </p:nvGrpSpPr>
          <p:grpSpPr>
            <a:xfrm>
              <a:off x="12435" y="8007"/>
              <a:ext cx="939" cy="567"/>
              <a:chOff x="7715" y="4595"/>
              <a:chExt cx="3295" cy="1990"/>
            </a:xfrm>
          </p:grpSpPr>
          <p:sp>
            <p:nvSpPr>
              <p:cNvPr id="38" name="Freeform 6"/>
              <p:cNvSpPr>
                <a:spLocks noEditPoints="1"/>
              </p:cNvSpPr>
              <p:nvPr/>
            </p:nvSpPr>
            <p:spPr bwMode="auto">
              <a:xfrm>
                <a:off x="10200" y="4595"/>
                <a:ext cx="810" cy="1990"/>
              </a:xfrm>
              <a:custGeom>
                <a:avLst/>
                <a:gdLst>
                  <a:gd name="T0" fmla="*/ 41 w 46"/>
                  <a:gd name="T1" fmla="*/ 0 h 113"/>
                  <a:gd name="T2" fmla="*/ 5 w 46"/>
                  <a:gd name="T3" fmla="*/ 0 h 113"/>
                  <a:gd name="T4" fmla="*/ 0 w 46"/>
                  <a:gd name="T5" fmla="*/ 6 h 113"/>
                  <a:gd name="T6" fmla="*/ 0 w 46"/>
                  <a:gd name="T7" fmla="*/ 108 h 113"/>
                  <a:gd name="T8" fmla="*/ 5 w 46"/>
                  <a:gd name="T9" fmla="*/ 113 h 113"/>
                  <a:gd name="T10" fmla="*/ 41 w 46"/>
                  <a:gd name="T11" fmla="*/ 113 h 113"/>
                  <a:gd name="T12" fmla="*/ 46 w 46"/>
                  <a:gd name="T13" fmla="*/ 108 h 113"/>
                  <a:gd name="T14" fmla="*/ 46 w 46"/>
                  <a:gd name="T15" fmla="*/ 6 h 113"/>
                  <a:gd name="T16" fmla="*/ 41 w 46"/>
                  <a:gd name="T17" fmla="*/ 0 h 113"/>
                  <a:gd name="T18" fmla="*/ 31 w 46"/>
                  <a:gd name="T19" fmla="*/ 91 h 113"/>
                  <a:gd name="T20" fmla="*/ 28 w 46"/>
                  <a:gd name="T21" fmla="*/ 94 h 113"/>
                  <a:gd name="T22" fmla="*/ 19 w 46"/>
                  <a:gd name="T23" fmla="*/ 94 h 113"/>
                  <a:gd name="T24" fmla="*/ 15 w 46"/>
                  <a:gd name="T25" fmla="*/ 91 h 113"/>
                  <a:gd name="T26" fmla="*/ 15 w 46"/>
                  <a:gd name="T27" fmla="*/ 82 h 113"/>
                  <a:gd name="T28" fmla="*/ 19 w 46"/>
                  <a:gd name="T29" fmla="*/ 79 h 113"/>
                  <a:gd name="T30" fmla="*/ 28 w 46"/>
                  <a:gd name="T31" fmla="*/ 79 h 113"/>
                  <a:gd name="T32" fmla="*/ 31 w 46"/>
                  <a:gd name="T33" fmla="*/ 82 h 113"/>
                  <a:gd name="T34" fmla="*/ 31 w 46"/>
                  <a:gd name="T35" fmla="*/ 91 h 113"/>
                  <a:gd name="T36" fmla="*/ 38 w 46"/>
                  <a:gd name="T37" fmla="*/ 40 h 113"/>
                  <a:gd name="T38" fmla="*/ 37 w 46"/>
                  <a:gd name="T39" fmla="*/ 41 h 113"/>
                  <a:gd name="T40" fmla="*/ 10 w 46"/>
                  <a:gd name="T41" fmla="*/ 41 h 113"/>
                  <a:gd name="T42" fmla="*/ 8 w 46"/>
                  <a:gd name="T43" fmla="*/ 40 h 113"/>
                  <a:gd name="T44" fmla="*/ 8 w 46"/>
                  <a:gd name="T45" fmla="*/ 38 h 113"/>
                  <a:gd name="T46" fmla="*/ 10 w 46"/>
                  <a:gd name="T47" fmla="*/ 36 h 113"/>
                  <a:gd name="T48" fmla="*/ 37 w 46"/>
                  <a:gd name="T49" fmla="*/ 36 h 113"/>
                  <a:gd name="T50" fmla="*/ 38 w 46"/>
                  <a:gd name="T51" fmla="*/ 38 h 113"/>
                  <a:gd name="T52" fmla="*/ 38 w 46"/>
                  <a:gd name="T53" fmla="*/ 40 h 113"/>
                  <a:gd name="T54" fmla="*/ 43 w 46"/>
                  <a:gd name="T55" fmla="*/ 32 h 113"/>
                  <a:gd name="T56" fmla="*/ 41 w 46"/>
                  <a:gd name="T57" fmla="*/ 34 h 113"/>
                  <a:gd name="T58" fmla="*/ 5 w 46"/>
                  <a:gd name="T59" fmla="*/ 34 h 113"/>
                  <a:gd name="T60" fmla="*/ 4 w 46"/>
                  <a:gd name="T61" fmla="*/ 32 h 113"/>
                  <a:gd name="T62" fmla="*/ 4 w 46"/>
                  <a:gd name="T63" fmla="*/ 21 h 113"/>
                  <a:gd name="T64" fmla="*/ 5 w 46"/>
                  <a:gd name="T65" fmla="*/ 20 h 113"/>
                  <a:gd name="T66" fmla="*/ 41 w 46"/>
                  <a:gd name="T67" fmla="*/ 20 h 113"/>
                  <a:gd name="T68" fmla="*/ 43 w 46"/>
                  <a:gd name="T69" fmla="*/ 21 h 113"/>
                  <a:gd name="T70" fmla="*/ 43 w 46"/>
                  <a:gd name="T71" fmla="*/ 32 h 113"/>
                  <a:gd name="T72" fmla="*/ 43 w 46"/>
                  <a:gd name="T73" fmla="*/ 17 h 113"/>
                  <a:gd name="T74" fmla="*/ 41 w 46"/>
                  <a:gd name="T75" fmla="*/ 18 h 113"/>
                  <a:gd name="T76" fmla="*/ 5 w 46"/>
                  <a:gd name="T77" fmla="*/ 18 h 113"/>
                  <a:gd name="T78" fmla="*/ 4 w 46"/>
                  <a:gd name="T79" fmla="*/ 17 h 113"/>
                  <a:gd name="T80" fmla="*/ 4 w 46"/>
                  <a:gd name="T81" fmla="*/ 6 h 113"/>
                  <a:gd name="T82" fmla="*/ 5 w 46"/>
                  <a:gd name="T83" fmla="*/ 5 h 113"/>
                  <a:gd name="T84" fmla="*/ 41 w 46"/>
                  <a:gd name="T85" fmla="*/ 5 h 113"/>
                  <a:gd name="T86" fmla="*/ 43 w 46"/>
                  <a:gd name="T87" fmla="*/ 6 h 113"/>
                  <a:gd name="T88" fmla="*/ 43 w 46"/>
                  <a:gd name="T89" fmla="*/ 17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" h="113">
                    <a:moveTo>
                      <a:pt x="4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1"/>
                      <a:pt x="2" y="113"/>
                      <a:pt x="5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4" y="113"/>
                      <a:pt x="46" y="111"/>
                      <a:pt x="46" y="108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3"/>
                      <a:pt x="44" y="0"/>
                      <a:pt x="41" y="0"/>
                    </a:cubicBezTo>
                    <a:close/>
                    <a:moveTo>
                      <a:pt x="31" y="91"/>
                    </a:moveTo>
                    <a:cubicBezTo>
                      <a:pt x="31" y="93"/>
                      <a:pt x="29" y="94"/>
                      <a:pt x="28" y="94"/>
                    </a:cubicBezTo>
                    <a:cubicBezTo>
                      <a:pt x="19" y="94"/>
                      <a:pt x="19" y="94"/>
                      <a:pt x="19" y="94"/>
                    </a:cubicBezTo>
                    <a:cubicBezTo>
                      <a:pt x="17" y="94"/>
                      <a:pt x="15" y="93"/>
                      <a:pt x="15" y="91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0"/>
                      <a:pt x="17" y="79"/>
                      <a:pt x="19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9" y="79"/>
                      <a:pt x="31" y="80"/>
                      <a:pt x="31" y="82"/>
                    </a:cubicBezTo>
                    <a:lnTo>
                      <a:pt x="31" y="91"/>
                    </a:lnTo>
                    <a:close/>
                    <a:moveTo>
                      <a:pt x="38" y="40"/>
                    </a:moveTo>
                    <a:cubicBezTo>
                      <a:pt x="38" y="41"/>
                      <a:pt x="38" y="41"/>
                      <a:pt x="37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1"/>
                      <a:pt x="8" y="41"/>
                      <a:pt x="8" y="40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9" y="36"/>
                      <a:pt x="10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6"/>
                      <a:pt x="38" y="37"/>
                      <a:pt x="38" y="38"/>
                    </a:cubicBezTo>
                    <a:lnTo>
                      <a:pt x="38" y="40"/>
                    </a:lnTo>
                    <a:close/>
                    <a:moveTo>
                      <a:pt x="43" y="32"/>
                    </a:moveTo>
                    <a:cubicBezTo>
                      <a:pt x="43" y="33"/>
                      <a:pt x="42" y="34"/>
                      <a:pt x="41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4" y="34"/>
                      <a:pt x="4" y="33"/>
                      <a:pt x="4" y="3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0"/>
                      <a:pt x="5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2" y="20"/>
                      <a:pt x="43" y="21"/>
                      <a:pt x="43" y="21"/>
                    </a:cubicBezTo>
                    <a:lnTo>
                      <a:pt x="43" y="32"/>
                    </a:lnTo>
                    <a:close/>
                    <a:moveTo>
                      <a:pt x="43" y="17"/>
                    </a:moveTo>
                    <a:cubicBezTo>
                      <a:pt x="43" y="17"/>
                      <a:pt x="42" y="18"/>
                      <a:pt x="41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7"/>
                      <a:pt x="4" y="1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2" y="5"/>
                      <a:pt x="43" y="5"/>
                      <a:pt x="43" y="6"/>
                    </a:cubicBezTo>
                    <a:lnTo>
                      <a:pt x="43" y="17"/>
                    </a:ln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" name="Freeform 7"/>
              <p:cNvSpPr/>
              <p:nvPr/>
            </p:nvSpPr>
            <p:spPr bwMode="auto">
              <a:xfrm>
                <a:off x="10800" y="4860"/>
                <a:ext cx="87" cy="17"/>
              </a:xfrm>
              <a:custGeom>
                <a:avLst/>
                <a:gdLst>
                  <a:gd name="T0" fmla="*/ 0 w 5"/>
                  <a:gd name="T1" fmla="*/ 0 h 1"/>
                  <a:gd name="T2" fmla="*/ 0 w 5"/>
                  <a:gd name="T3" fmla="*/ 0 h 1"/>
                  <a:gd name="T4" fmla="*/ 0 w 5"/>
                  <a:gd name="T5" fmla="*/ 1 h 1"/>
                  <a:gd name="T6" fmla="*/ 4 w 5"/>
                  <a:gd name="T7" fmla="*/ 1 h 1"/>
                  <a:gd name="T8" fmla="*/ 5 w 5"/>
                  <a:gd name="T9" fmla="*/ 0 h 1"/>
                  <a:gd name="T10" fmla="*/ 4 w 5"/>
                  <a:gd name="T11" fmla="*/ 0 h 1"/>
                  <a:gd name="T12" fmla="*/ 0 w 5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" name="Rectangle 8"/>
              <p:cNvSpPr>
                <a:spLocks noChangeArrowheads="1"/>
              </p:cNvSpPr>
              <p:nvPr/>
            </p:nvSpPr>
            <p:spPr bwMode="auto">
              <a:xfrm>
                <a:off x="10430" y="5265"/>
                <a:ext cx="52" cy="17"/>
              </a:xfrm>
              <a:prstGeom prst="rect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10605" y="5265"/>
                <a:ext cx="52" cy="17"/>
              </a:xfrm>
              <a:prstGeom prst="rect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10500" y="5265"/>
                <a:ext cx="17" cy="17"/>
              </a:xfrm>
              <a:prstGeom prst="ellipse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" name="Oval 11"/>
              <p:cNvSpPr>
                <a:spLocks noChangeArrowheads="1"/>
              </p:cNvSpPr>
              <p:nvPr/>
            </p:nvSpPr>
            <p:spPr bwMode="auto">
              <a:xfrm>
                <a:off x="10553" y="5265"/>
                <a:ext cx="17" cy="17"/>
              </a:xfrm>
              <a:prstGeom prst="ellipse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" name="Rectangle 12"/>
              <p:cNvSpPr>
                <a:spLocks noChangeArrowheads="1"/>
              </p:cNvSpPr>
              <p:nvPr/>
            </p:nvSpPr>
            <p:spPr bwMode="auto">
              <a:xfrm>
                <a:off x="10783" y="5248"/>
                <a:ext cx="52" cy="52"/>
              </a:xfrm>
              <a:prstGeom prst="rect">
                <a:avLst/>
              </a:pr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" name="Freeform 13"/>
              <p:cNvSpPr>
                <a:spLocks noEditPoints="1"/>
              </p:cNvSpPr>
              <p:nvPr/>
            </p:nvSpPr>
            <p:spPr bwMode="auto">
              <a:xfrm>
                <a:off x="10500" y="6005"/>
                <a:ext cx="230" cy="227"/>
              </a:xfrm>
              <a:custGeom>
                <a:avLst/>
                <a:gdLst>
                  <a:gd name="T0" fmla="*/ 11 w 13"/>
                  <a:gd name="T1" fmla="*/ 0 h 13"/>
                  <a:gd name="T2" fmla="*/ 2 w 13"/>
                  <a:gd name="T3" fmla="*/ 0 h 13"/>
                  <a:gd name="T4" fmla="*/ 0 w 13"/>
                  <a:gd name="T5" fmla="*/ 2 h 13"/>
                  <a:gd name="T6" fmla="*/ 0 w 13"/>
                  <a:gd name="T7" fmla="*/ 11 h 13"/>
                  <a:gd name="T8" fmla="*/ 2 w 13"/>
                  <a:gd name="T9" fmla="*/ 13 h 13"/>
                  <a:gd name="T10" fmla="*/ 11 w 13"/>
                  <a:gd name="T11" fmla="*/ 13 h 13"/>
                  <a:gd name="T12" fmla="*/ 13 w 13"/>
                  <a:gd name="T13" fmla="*/ 11 h 13"/>
                  <a:gd name="T14" fmla="*/ 13 w 13"/>
                  <a:gd name="T15" fmla="*/ 2 h 13"/>
                  <a:gd name="T16" fmla="*/ 11 w 13"/>
                  <a:gd name="T17" fmla="*/ 0 h 13"/>
                  <a:gd name="T18" fmla="*/ 6 w 13"/>
                  <a:gd name="T19" fmla="*/ 5 h 13"/>
                  <a:gd name="T20" fmla="*/ 6 w 13"/>
                  <a:gd name="T21" fmla="*/ 4 h 13"/>
                  <a:gd name="T22" fmla="*/ 6 w 13"/>
                  <a:gd name="T23" fmla="*/ 5 h 13"/>
                  <a:gd name="T24" fmla="*/ 6 w 13"/>
                  <a:gd name="T25" fmla="*/ 7 h 13"/>
                  <a:gd name="T26" fmla="*/ 6 w 13"/>
                  <a:gd name="T27" fmla="*/ 7 h 13"/>
                  <a:gd name="T28" fmla="*/ 6 w 13"/>
                  <a:gd name="T29" fmla="*/ 7 h 13"/>
                  <a:gd name="T30" fmla="*/ 6 w 13"/>
                  <a:gd name="T31" fmla="*/ 5 h 13"/>
                  <a:gd name="T32" fmla="*/ 8 w 13"/>
                  <a:gd name="T33" fmla="*/ 9 h 13"/>
                  <a:gd name="T34" fmla="*/ 6 w 13"/>
                  <a:gd name="T35" fmla="*/ 10 h 13"/>
                  <a:gd name="T36" fmla="*/ 5 w 13"/>
                  <a:gd name="T37" fmla="*/ 9 h 13"/>
                  <a:gd name="T38" fmla="*/ 5 w 13"/>
                  <a:gd name="T39" fmla="*/ 6 h 13"/>
                  <a:gd name="T40" fmla="*/ 5 w 13"/>
                  <a:gd name="T41" fmla="*/ 6 h 13"/>
                  <a:gd name="T42" fmla="*/ 5 w 13"/>
                  <a:gd name="T43" fmla="*/ 7 h 13"/>
                  <a:gd name="T44" fmla="*/ 5 w 13"/>
                  <a:gd name="T45" fmla="*/ 9 h 13"/>
                  <a:gd name="T46" fmla="*/ 7 w 13"/>
                  <a:gd name="T47" fmla="*/ 9 h 13"/>
                  <a:gd name="T48" fmla="*/ 8 w 13"/>
                  <a:gd name="T49" fmla="*/ 8 h 13"/>
                  <a:gd name="T50" fmla="*/ 7 w 13"/>
                  <a:gd name="T51" fmla="*/ 7 h 13"/>
                  <a:gd name="T52" fmla="*/ 7 w 13"/>
                  <a:gd name="T53" fmla="*/ 6 h 13"/>
                  <a:gd name="T54" fmla="*/ 8 w 13"/>
                  <a:gd name="T55" fmla="*/ 6 h 13"/>
                  <a:gd name="T56" fmla="*/ 8 w 13"/>
                  <a:gd name="T57" fmla="*/ 8 h 13"/>
                  <a:gd name="T58" fmla="*/ 8 w 13"/>
                  <a:gd name="T5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" h="13">
                    <a:moveTo>
                      <a:pt x="1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3" y="12"/>
                      <a:pt x="13" y="11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0"/>
                      <a:pt x="11" y="0"/>
                    </a:cubicBezTo>
                    <a:close/>
                    <a:moveTo>
                      <a:pt x="6" y="5"/>
                    </a:moveTo>
                    <a:cubicBezTo>
                      <a:pt x="6" y="5"/>
                      <a:pt x="6" y="4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lnTo>
                      <a:pt x="6" y="5"/>
                    </a:lnTo>
                    <a:close/>
                    <a:moveTo>
                      <a:pt x="8" y="9"/>
                    </a:moveTo>
                    <a:cubicBezTo>
                      <a:pt x="7" y="10"/>
                      <a:pt x="7" y="10"/>
                      <a:pt x="6" y="10"/>
                    </a:cubicBezTo>
                    <a:cubicBezTo>
                      <a:pt x="6" y="10"/>
                      <a:pt x="5" y="10"/>
                      <a:pt x="5" y="9"/>
                    </a:cubicBezTo>
                    <a:cubicBezTo>
                      <a:pt x="4" y="8"/>
                      <a:pt x="4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8"/>
                      <a:pt x="8" y="8"/>
                      <a:pt x="8" y="8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9"/>
                      <a:pt x="8" y="9"/>
                    </a:cubicBez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" name="Freeform 14"/>
              <p:cNvSpPr>
                <a:spLocks noEditPoints="1"/>
              </p:cNvSpPr>
              <p:nvPr/>
            </p:nvSpPr>
            <p:spPr bwMode="auto">
              <a:xfrm>
                <a:off x="7715" y="4595"/>
                <a:ext cx="2397" cy="1990"/>
              </a:xfrm>
              <a:custGeom>
                <a:avLst/>
                <a:gdLst>
                  <a:gd name="T0" fmla="*/ 56 w 136"/>
                  <a:gd name="T1" fmla="*/ 110 h 113"/>
                  <a:gd name="T2" fmla="*/ 43 w 136"/>
                  <a:gd name="T3" fmla="*/ 110 h 113"/>
                  <a:gd name="T4" fmla="*/ 41 w 136"/>
                  <a:gd name="T5" fmla="*/ 111 h 113"/>
                  <a:gd name="T6" fmla="*/ 43 w 136"/>
                  <a:gd name="T7" fmla="*/ 113 h 113"/>
                  <a:gd name="T8" fmla="*/ 94 w 136"/>
                  <a:gd name="T9" fmla="*/ 113 h 113"/>
                  <a:gd name="T10" fmla="*/ 96 w 136"/>
                  <a:gd name="T11" fmla="*/ 111 h 113"/>
                  <a:gd name="T12" fmla="*/ 94 w 136"/>
                  <a:gd name="T13" fmla="*/ 110 h 113"/>
                  <a:gd name="T14" fmla="*/ 80 w 136"/>
                  <a:gd name="T15" fmla="*/ 110 h 113"/>
                  <a:gd name="T16" fmla="*/ 80 w 136"/>
                  <a:gd name="T17" fmla="*/ 97 h 113"/>
                  <a:gd name="T18" fmla="*/ 133 w 136"/>
                  <a:gd name="T19" fmla="*/ 97 h 113"/>
                  <a:gd name="T20" fmla="*/ 136 w 136"/>
                  <a:gd name="T21" fmla="*/ 94 h 113"/>
                  <a:gd name="T22" fmla="*/ 136 w 136"/>
                  <a:gd name="T23" fmla="*/ 4 h 113"/>
                  <a:gd name="T24" fmla="*/ 133 w 136"/>
                  <a:gd name="T25" fmla="*/ 0 h 113"/>
                  <a:gd name="T26" fmla="*/ 4 w 136"/>
                  <a:gd name="T27" fmla="*/ 0 h 113"/>
                  <a:gd name="T28" fmla="*/ 0 w 136"/>
                  <a:gd name="T29" fmla="*/ 4 h 113"/>
                  <a:gd name="T30" fmla="*/ 0 w 136"/>
                  <a:gd name="T31" fmla="*/ 94 h 113"/>
                  <a:gd name="T32" fmla="*/ 4 w 136"/>
                  <a:gd name="T33" fmla="*/ 97 h 113"/>
                  <a:gd name="T34" fmla="*/ 56 w 136"/>
                  <a:gd name="T35" fmla="*/ 97 h 113"/>
                  <a:gd name="T36" fmla="*/ 56 w 136"/>
                  <a:gd name="T37" fmla="*/ 110 h 113"/>
                  <a:gd name="T38" fmla="*/ 60 w 136"/>
                  <a:gd name="T39" fmla="*/ 91 h 113"/>
                  <a:gd name="T40" fmla="*/ 59 w 136"/>
                  <a:gd name="T41" fmla="*/ 89 h 113"/>
                  <a:gd name="T42" fmla="*/ 60 w 136"/>
                  <a:gd name="T43" fmla="*/ 88 h 113"/>
                  <a:gd name="T44" fmla="*/ 62 w 136"/>
                  <a:gd name="T45" fmla="*/ 89 h 113"/>
                  <a:gd name="T46" fmla="*/ 60 w 136"/>
                  <a:gd name="T47" fmla="*/ 91 h 113"/>
                  <a:gd name="T48" fmla="*/ 68 w 136"/>
                  <a:gd name="T49" fmla="*/ 91 h 113"/>
                  <a:gd name="T50" fmla="*/ 67 w 136"/>
                  <a:gd name="T51" fmla="*/ 89 h 113"/>
                  <a:gd name="T52" fmla="*/ 68 w 136"/>
                  <a:gd name="T53" fmla="*/ 88 h 113"/>
                  <a:gd name="T54" fmla="*/ 70 w 136"/>
                  <a:gd name="T55" fmla="*/ 89 h 113"/>
                  <a:gd name="T56" fmla="*/ 68 w 136"/>
                  <a:gd name="T57" fmla="*/ 91 h 113"/>
                  <a:gd name="T58" fmla="*/ 77 w 136"/>
                  <a:gd name="T59" fmla="*/ 91 h 113"/>
                  <a:gd name="T60" fmla="*/ 75 w 136"/>
                  <a:gd name="T61" fmla="*/ 89 h 113"/>
                  <a:gd name="T62" fmla="*/ 77 w 136"/>
                  <a:gd name="T63" fmla="*/ 88 h 113"/>
                  <a:gd name="T64" fmla="*/ 78 w 136"/>
                  <a:gd name="T65" fmla="*/ 89 h 113"/>
                  <a:gd name="T66" fmla="*/ 77 w 136"/>
                  <a:gd name="T67" fmla="*/ 91 h 113"/>
                  <a:gd name="T68" fmla="*/ 120 w 136"/>
                  <a:gd name="T69" fmla="*/ 90 h 113"/>
                  <a:gd name="T70" fmla="*/ 119 w 136"/>
                  <a:gd name="T71" fmla="*/ 90 h 113"/>
                  <a:gd name="T72" fmla="*/ 114 w 136"/>
                  <a:gd name="T73" fmla="*/ 90 h 113"/>
                  <a:gd name="T74" fmla="*/ 114 w 136"/>
                  <a:gd name="T75" fmla="*/ 90 h 113"/>
                  <a:gd name="T76" fmla="*/ 114 w 136"/>
                  <a:gd name="T77" fmla="*/ 89 h 113"/>
                  <a:gd name="T78" fmla="*/ 114 w 136"/>
                  <a:gd name="T79" fmla="*/ 89 h 113"/>
                  <a:gd name="T80" fmla="*/ 119 w 136"/>
                  <a:gd name="T81" fmla="*/ 89 h 113"/>
                  <a:gd name="T82" fmla="*/ 120 w 136"/>
                  <a:gd name="T83" fmla="*/ 89 h 113"/>
                  <a:gd name="T84" fmla="*/ 120 w 136"/>
                  <a:gd name="T85" fmla="*/ 90 h 113"/>
                  <a:gd name="T86" fmla="*/ 5 w 136"/>
                  <a:gd name="T87" fmla="*/ 81 h 113"/>
                  <a:gd name="T88" fmla="*/ 5 w 136"/>
                  <a:gd name="T89" fmla="*/ 5 h 113"/>
                  <a:gd name="T90" fmla="*/ 132 w 136"/>
                  <a:gd name="T91" fmla="*/ 5 h 113"/>
                  <a:gd name="T92" fmla="*/ 132 w 136"/>
                  <a:gd name="T93" fmla="*/ 81 h 113"/>
                  <a:gd name="T94" fmla="*/ 5 w 136"/>
                  <a:gd name="T95" fmla="*/ 8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6" h="113">
                    <a:moveTo>
                      <a:pt x="56" y="110"/>
                    </a:moveTo>
                    <a:cubicBezTo>
                      <a:pt x="43" y="110"/>
                      <a:pt x="43" y="110"/>
                      <a:pt x="43" y="110"/>
                    </a:cubicBezTo>
                    <a:cubicBezTo>
                      <a:pt x="42" y="110"/>
                      <a:pt x="41" y="110"/>
                      <a:pt x="41" y="111"/>
                    </a:cubicBezTo>
                    <a:cubicBezTo>
                      <a:pt x="41" y="112"/>
                      <a:pt x="42" y="113"/>
                      <a:pt x="43" y="113"/>
                    </a:cubicBezTo>
                    <a:cubicBezTo>
                      <a:pt x="94" y="113"/>
                      <a:pt x="94" y="113"/>
                      <a:pt x="94" y="113"/>
                    </a:cubicBezTo>
                    <a:cubicBezTo>
                      <a:pt x="95" y="113"/>
                      <a:pt x="96" y="112"/>
                      <a:pt x="96" y="111"/>
                    </a:cubicBezTo>
                    <a:cubicBezTo>
                      <a:pt x="96" y="110"/>
                      <a:pt x="95" y="110"/>
                      <a:pt x="94" y="110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80" y="97"/>
                      <a:pt x="80" y="97"/>
                      <a:pt x="80" y="97"/>
                    </a:cubicBezTo>
                    <a:cubicBezTo>
                      <a:pt x="133" y="97"/>
                      <a:pt x="133" y="97"/>
                      <a:pt x="133" y="97"/>
                    </a:cubicBezTo>
                    <a:cubicBezTo>
                      <a:pt x="135" y="97"/>
                      <a:pt x="136" y="95"/>
                      <a:pt x="136" y="94"/>
                    </a:cubicBezTo>
                    <a:cubicBezTo>
                      <a:pt x="136" y="4"/>
                      <a:pt x="136" y="4"/>
                      <a:pt x="136" y="4"/>
                    </a:cubicBezTo>
                    <a:cubicBezTo>
                      <a:pt x="136" y="2"/>
                      <a:pt x="135" y="0"/>
                      <a:pt x="13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5"/>
                      <a:pt x="2" y="97"/>
                      <a:pt x="4" y="97"/>
                    </a:cubicBezTo>
                    <a:cubicBezTo>
                      <a:pt x="56" y="97"/>
                      <a:pt x="56" y="97"/>
                      <a:pt x="56" y="97"/>
                    </a:cubicBezTo>
                    <a:lnTo>
                      <a:pt x="56" y="110"/>
                    </a:lnTo>
                    <a:close/>
                    <a:moveTo>
                      <a:pt x="60" y="91"/>
                    </a:moveTo>
                    <a:cubicBezTo>
                      <a:pt x="60" y="91"/>
                      <a:pt x="59" y="90"/>
                      <a:pt x="59" y="89"/>
                    </a:cubicBezTo>
                    <a:cubicBezTo>
                      <a:pt x="59" y="89"/>
                      <a:pt x="60" y="88"/>
                      <a:pt x="60" y="88"/>
                    </a:cubicBezTo>
                    <a:cubicBezTo>
                      <a:pt x="61" y="88"/>
                      <a:pt x="62" y="89"/>
                      <a:pt x="62" y="89"/>
                    </a:cubicBezTo>
                    <a:cubicBezTo>
                      <a:pt x="62" y="90"/>
                      <a:pt x="61" y="91"/>
                      <a:pt x="60" y="91"/>
                    </a:cubicBezTo>
                    <a:close/>
                    <a:moveTo>
                      <a:pt x="68" y="91"/>
                    </a:moveTo>
                    <a:cubicBezTo>
                      <a:pt x="68" y="91"/>
                      <a:pt x="67" y="90"/>
                      <a:pt x="67" y="89"/>
                    </a:cubicBezTo>
                    <a:cubicBezTo>
                      <a:pt x="67" y="89"/>
                      <a:pt x="68" y="88"/>
                      <a:pt x="68" y="88"/>
                    </a:cubicBezTo>
                    <a:cubicBezTo>
                      <a:pt x="69" y="88"/>
                      <a:pt x="70" y="89"/>
                      <a:pt x="70" y="89"/>
                    </a:cubicBezTo>
                    <a:cubicBezTo>
                      <a:pt x="70" y="90"/>
                      <a:pt x="69" y="91"/>
                      <a:pt x="68" y="91"/>
                    </a:cubicBezTo>
                    <a:close/>
                    <a:moveTo>
                      <a:pt x="77" y="91"/>
                    </a:moveTo>
                    <a:cubicBezTo>
                      <a:pt x="76" y="91"/>
                      <a:pt x="75" y="90"/>
                      <a:pt x="75" y="89"/>
                    </a:cubicBezTo>
                    <a:cubicBezTo>
                      <a:pt x="75" y="89"/>
                      <a:pt x="76" y="88"/>
                      <a:pt x="77" y="88"/>
                    </a:cubicBezTo>
                    <a:cubicBezTo>
                      <a:pt x="77" y="88"/>
                      <a:pt x="78" y="89"/>
                      <a:pt x="78" y="89"/>
                    </a:cubicBezTo>
                    <a:cubicBezTo>
                      <a:pt x="78" y="90"/>
                      <a:pt x="77" y="91"/>
                      <a:pt x="77" y="91"/>
                    </a:cubicBezTo>
                    <a:close/>
                    <a:moveTo>
                      <a:pt x="120" y="90"/>
                    </a:moveTo>
                    <a:cubicBezTo>
                      <a:pt x="120" y="90"/>
                      <a:pt x="119" y="90"/>
                      <a:pt x="119" y="90"/>
                    </a:cubicBezTo>
                    <a:cubicBezTo>
                      <a:pt x="114" y="90"/>
                      <a:pt x="114" y="90"/>
                      <a:pt x="114" y="90"/>
                    </a:cubicBezTo>
                    <a:cubicBezTo>
                      <a:pt x="114" y="90"/>
                      <a:pt x="114" y="90"/>
                      <a:pt x="114" y="90"/>
                    </a:cubicBezTo>
                    <a:cubicBezTo>
                      <a:pt x="114" y="89"/>
                      <a:pt x="114" y="89"/>
                      <a:pt x="114" y="89"/>
                    </a:cubicBezTo>
                    <a:cubicBezTo>
                      <a:pt x="114" y="89"/>
                      <a:pt x="114" y="89"/>
                      <a:pt x="114" y="89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9"/>
                      <a:pt x="120" y="89"/>
                      <a:pt x="120" y="89"/>
                    </a:cubicBezTo>
                    <a:lnTo>
                      <a:pt x="120" y="90"/>
                    </a:lnTo>
                    <a:close/>
                    <a:moveTo>
                      <a:pt x="5" y="81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132" y="81"/>
                      <a:pt x="132" y="81"/>
                      <a:pt x="132" y="81"/>
                    </a:cubicBezTo>
                    <a:lnTo>
                      <a:pt x="5" y="81"/>
                    </a:ln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9033" y="2924"/>
              <a:ext cx="106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</a:rPr>
                <a:t>Chrome</a:t>
              </a:r>
              <a:endParaRPr lang="en-US" altLang="zh-CN" sz="1200">
                <a:latin typeface="Times New Roman" panose="02020603050405020304" charset="0"/>
              </a:endParaRPr>
            </a:p>
          </p:txBody>
        </p:sp>
        <p:cxnSp>
          <p:nvCxnSpPr>
            <p:cNvPr id="60" name="直接箭头连接符 59"/>
            <p:cNvCxnSpPr>
              <a:stCxn id="50" idx="2"/>
              <a:endCxn id="75" idx="0"/>
            </p:cNvCxnSpPr>
            <p:nvPr/>
          </p:nvCxnSpPr>
          <p:spPr>
            <a:xfrm>
              <a:off x="9582" y="3457"/>
              <a:ext cx="5" cy="1805"/>
            </a:xfrm>
            <a:prstGeom prst="straightConnector1">
              <a:avLst/>
            </a:prstGeom>
            <a:ln w="635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75" idx="2"/>
              <a:endCxn id="113" idx="0"/>
            </p:cNvCxnSpPr>
            <p:nvPr/>
          </p:nvCxnSpPr>
          <p:spPr>
            <a:xfrm>
              <a:off x="9587" y="6403"/>
              <a:ext cx="8" cy="1289"/>
            </a:xfrm>
            <a:prstGeom prst="straightConnector1">
              <a:avLst/>
            </a:prstGeom>
            <a:ln w="635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6764" y="8252"/>
              <a:ext cx="124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  <a:effectLst>
              <a:outerShdw blurRad="50800" dist="25400" dir="5400000" algn="ct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11168" y="8277"/>
              <a:ext cx="124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  <a:effectLst>
              <a:outerShdw blurRad="50800" dist="25400" dir="5400000" algn="ct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4671" y="5543"/>
              <a:ext cx="9822" cy="56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</a:rPr>
                <a:t>P4Plugin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764" y="5262"/>
              <a:ext cx="11646" cy="1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9667" y="7243"/>
              <a:ext cx="114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</a:rPr>
                <a:t>ip:50051</a:t>
              </a:r>
              <a:endParaRPr lang="en-US" altLang="zh-CN" sz="1200">
                <a:latin typeface="Times New Roman" panose="02020603050405020304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133" y="2342"/>
              <a:ext cx="12878" cy="15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4589" y="2342"/>
              <a:ext cx="1036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</a:rPr>
                <a:t>Remote</a:t>
              </a:r>
              <a:endParaRPr lang="en-US" altLang="zh-CN" sz="1200">
                <a:latin typeface="Times New Roman" panose="02020603050405020304" charset="0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9665" y="4828"/>
              <a:ext cx="102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</a:rPr>
                <a:t>ip:8181</a:t>
              </a:r>
              <a:endParaRPr lang="en-US" altLang="zh-CN" sz="1200">
                <a:latin typeface="Times New Roman" panose="02020603050405020304" charset="0"/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8471" y="7976"/>
              <a:ext cx="656" cy="601"/>
              <a:chOff x="4169" y="4127"/>
              <a:chExt cx="1644" cy="1649"/>
            </a:xfrm>
          </p:grpSpPr>
          <p:sp>
            <p:nvSpPr>
              <p:cNvPr id="87" name="矩形 86"/>
              <p:cNvSpPr/>
              <p:nvPr/>
            </p:nvSpPr>
            <p:spPr bwMode="auto">
              <a:xfrm>
                <a:off x="4169" y="4127"/>
                <a:ext cx="1644" cy="1649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 bwMode="auto">
              <a:xfrm>
                <a:off x="4301" y="428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梯形 88"/>
              <p:cNvSpPr/>
              <p:nvPr/>
            </p:nvSpPr>
            <p:spPr bwMode="auto">
              <a:xfrm rot="5400000">
                <a:off x="5248" y="4191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 bwMode="auto">
              <a:xfrm>
                <a:off x="4301" y="476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1" name="梯形 90"/>
              <p:cNvSpPr/>
              <p:nvPr/>
            </p:nvSpPr>
            <p:spPr bwMode="auto">
              <a:xfrm rot="5400000">
                <a:off x="5248" y="4672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 bwMode="auto">
              <a:xfrm>
                <a:off x="4299" y="524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3" name="梯形 92"/>
              <p:cNvSpPr/>
              <p:nvPr/>
            </p:nvSpPr>
            <p:spPr bwMode="auto">
              <a:xfrm rot="5400000">
                <a:off x="5247" y="5152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9271" y="7976"/>
              <a:ext cx="656" cy="601"/>
              <a:chOff x="4169" y="4127"/>
              <a:chExt cx="1644" cy="1649"/>
            </a:xfrm>
          </p:grpSpPr>
          <p:sp>
            <p:nvSpPr>
              <p:cNvPr id="95" name="矩形 94"/>
              <p:cNvSpPr/>
              <p:nvPr/>
            </p:nvSpPr>
            <p:spPr bwMode="auto">
              <a:xfrm>
                <a:off x="4169" y="4127"/>
                <a:ext cx="1644" cy="1649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 bwMode="auto">
              <a:xfrm>
                <a:off x="4301" y="428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7" name="梯形 96"/>
              <p:cNvSpPr/>
              <p:nvPr/>
            </p:nvSpPr>
            <p:spPr bwMode="auto">
              <a:xfrm rot="5400000">
                <a:off x="5248" y="4191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 bwMode="auto">
              <a:xfrm>
                <a:off x="4301" y="476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9" name="梯形 98"/>
              <p:cNvSpPr/>
              <p:nvPr/>
            </p:nvSpPr>
            <p:spPr bwMode="auto">
              <a:xfrm rot="5400000">
                <a:off x="5248" y="4672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 bwMode="auto">
              <a:xfrm>
                <a:off x="4299" y="524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1" name="梯形 100"/>
              <p:cNvSpPr/>
              <p:nvPr/>
            </p:nvSpPr>
            <p:spPr bwMode="auto">
              <a:xfrm rot="5400000">
                <a:off x="5247" y="5152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10067" y="7976"/>
              <a:ext cx="656" cy="601"/>
              <a:chOff x="4169" y="4127"/>
              <a:chExt cx="1644" cy="1649"/>
            </a:xfrm>
          </p:grpSpPr>
          <p:sp>
            <p:nvSpPr>
              <p:cNvPr id="103" name="矩形 102"/>
              <p:cNvSpPr/>
              <p:nvPr/>
            </p:nvSpPr>
            <p:spPr bwMode="auto">
              <a:xfrm>
                <a:off x="4169" y="4127"/>
                <a:ext cx="1644" cy="1649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 bwMode="auto">
              <a:xfrm>
                <a:off x="4301" y="428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6" name="梯形 105"/>
              <p:cNvSpPr/>
              <p:nvPr/>
            </p:nvSpPr>
            <p:spPr bwMode="auto">
              <a:xfrm rot="5400000">
                <a:off x="5248" y="4191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 bwMode="auto">
              <a:xfrm>
                <a:off x="4301" y="476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梯形 107"/>
              <p:cNvSpPr/>
              <p:nvPr/>
            </p:nvSpPr>
            <p:spPr bwMode="auto">
              <a:xfrm rot="5400000">
                <a:off x="5248" y="4672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 bwMode="auto">
              <a:xfrm>
                <a:off x="4299" y="5247"/>
                <a:ext cx="737" cy="36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0" name="梯形 109"/>
              <p:cNvSpPr/>
              <p:nvPr/>
            </p:nvSpPr>
            <p:spPr bwMode="auto">
              <a:xfrm rot="5400000">
                <a:off x="5247" y="5152"/>
                <a:ext cx="361" cy="552"/>
              </a:xfrm>
              <a:prstGeom prst="trapezoid">
                <a:avLst>
                  <a:gd name="adj" fmla="val 34262"/>
                </a:avLst>
              </a:prstGeom>
              <a:solidFill>
                <a:srgbClr val="FFC000"/>
              </a:solidFill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5" name="文本框 114"/>
            <p:cNvSpPr txBox="1"/>
            <p:nvPr/>
          </p:nvSpPr>
          <p:spPr>
            <a:xfrm>
              <a:off x="6564" y="8270"/>
              <a:ext cx="6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</a:rPr>
                <a:t>eth0</a:t>
              </a:r>
              <a:endParaRPr lang="en-US" altLang="zh-CN" sz="1000">
                <a:latin typeface="Times New Roman" panose="0202060305040502030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1709" y="8257"/>
              <a:ext cx="6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</a:rPr>
                <a:t>eth0</a:t>
              </a:r>
              <a:endParaRPr lang="en-US" altLang="zh-CN" sz="1000">
                <a:latin typeface="Times New Roman" panose="02020603050405020304" charset="0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7561" y="8277"/>
              <a:ext cx="38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</a:rPr>
                <a:t>2</a:t>
              </a:r>
              <a:endParaRPr lang="en-US" altLang="zh-CN" sz="1000">
                <a:latin typeface="Times New Roman" panose="02020603050405020304" charset="0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11135" y="8281"/>
              <a:ext cx="38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</a:rPr>
                <a:t>1</a:t>
              </a:r>
              <a:endParaRPr lang="en-US" altLang="zh-CN" sz="1000">
                <a:latin typeface="Times New Roman" panose="02020603050405020304" charset="0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785" y="8800"/>
              <a:ext cx="131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</a:rPr>
                <a:t>packet_io.p4</a:t>
              </a:r>
              <a:endParaRPr lang="en-US" altLang="zh-CN" sz="1000">
                <a:latin typeface="Times New Roman" panose="02020603050405020304" charset="0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847" y="6319"/>
              <a:ext cx="3409" cy="2105"/>
            </a:xfrm>
            <a:custGeom>
              <a:avLst/>
              <a:gdLst>
                <a:gd name="connisteX0" fmla="*/ 0 w 2164850"/>
                <a:gd name="connsiteY0" fmla="*/ 1202055 h 1336976"/>
                <a:gd name="connisteX1" fmla="*/ 1881505 w 2164850"/>
                <a:gd name="connsiteY1" fmla="*/ 1230630 h 1336976"/>
                <a:gd name="connisteX2" fmla="*/ 2135505 w 2164850"/>
                <a:gd name="connsiteY2" fmla="*/ 0 h 133697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164851" h="1336976">
                  <a:moveTo>
                    <a:pt x="0" y="1202055"/>
                  </a:moveTo>
                  <a:cubicBezTo>
                    <a:pt x="371475" y="1232535"/>
                    <a:pt x="1454150" y="1471295"/>
                    <a:pt x="1881505" y="1230630"/>
                  </a:cubicBezTo>
                  <a:cubicBezTo>
                    <a:pt x="2308860" y="989965"/>
                    <a:pt x="2122170" y="246380"/>
                    <a:pt x="2135505" y="0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9993" y="6341"/>
              <a:ext cx="3385" cy="2037"/>
            </a:xfrm>
            <a:custGeom>
              <a:avLst/>
              <a:gdLst>
                <a:gd name="connisteX0" fmla="*/ 2149536 w 2149536"/>
                <a:gd name="connsiteY0" fmla="*/ 1131570 h 1293727"/>
                <a:gd name="connisteX1" fmla="*/ 282636 w 2149536"/>
                <a:gd name="connsiteY1" fmla="*/ 1202055 h 1293727"/>
                <a:gd name="connisteX2" fmla="*/ 28001 w 2149536"/>
                <a:gd name="connsiteY2" fmla="*/ 0 h 129372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149537" h="1293728">
                  <a:moveTo>
                    <a:pt x="2149537" y="1131570"/>
                  </a:moveTo>
                  <a:cubicBezTo>
                    <a:pt x="1781237" y="1169670"/>
                    <a:pt x="706817" y="1428115"/>
                    <a:pt x="282637" y="1202055"/>
                  </a:cubicBezTo>
                  <a:cubicBezTo>
                    <a:pt x="-141543" y="975995"/>
                    <a:pt x="41337" y="241935"/>
                    <a:pt x="28002" y="0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41425" y="1401445"/>
            <a:ext cx="398145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latin typeface="Times New Roman" panose="02020603050405020304" charset="0"/>
              </a:rPr>
              <a:t>                                          </a:t>
            </a:r>
            <a:r>
              <a:rPr lang="en-US" altLang="zh-CN" sz="1200" i="1">
                <a:latin typeface="Times New Roman" panose="02020603050405020304" charset="0"/>
              </a:rPr>
              <a:t> packet_io.p4</a:t>
            </a:r>
            <a:endParaRPr lang="en-US" altLang="zh-CN" sz="1200" i="1">
              <a:latin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#</a:t>
            </a:r>
            <a:r>
              <a:rPr lang="zh-CN" altLang="en-US" sz="1200" b="1">
                <a:latin typeface="Times New Roman" panose="02020603050405020304" charset="0"/>
              </a:rPr>
              <a:t>define </a:t>
            </a:r>
            <a:r>
              <a:rPr lang="zh-CN" altLang="en-US" sz="1200">
                <a:latin typeface="Times New Roman" panose="02020603050405020304" charset="0"/>
              </a:rPr>
              <a:t>CPU_PORT 64</a:t>
            </a:r>
            <a:endParaRPr lang="zh-CN" altLang="en-US" sz="1200">
              <a:latin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</a:rPr>
              <a:t>parser </a:t>
            </a:r>
            <a:r>
              <a:rPr lang="zh-CN" altLang="en-US" sz="1200">
                <a:latin typeface="Times New Roman" panose="02020603050405020304" charset="0"/>
              </a:rPr>
              <a:t>start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</a:t>
            </a:r>
            <a:r>
              <a:rPr lang="zh-CN" altLang="en-US" sz="1200" b="1">
                <a:latin typeface="Times New Roman" panose="02020603050405020304" charset="0"/>
              </a:rPr>
              <a:t>return </a:t>
            </a:r>
            <a:r>
              <a:rPr lang="zh-CN" altLang="en-US" sz="1200">
                <a:latin typeface="Times New Roman" panose="02020603050405020304" charset="0"/>
              </a:rPr>
              <a:t>ingress;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}</a:t>
            </a:r>
            <a:endParaRPr lang="zh-CN" altLang="en-US" sz="1200">
              <a:latin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</a:rPr>
              <a:t>action </a:t>
            </a:r>
            <a:r>
              <a:rPr lang="zh-CN" altLang="en-US" sz="1200">
                <a:latin typeface="Times New Roman" panose="02020603050405020304" charset="0"/>
              </a:rPr>
              <a:t>redirect() { 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modify_field(standard_metadata.egress_spec, CPU_PORT); 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}</a:t>
            </a:r>
            <a:endParaRPr lang="zh-CN" altLang="en-US" sz="1200">
              <a:latin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</a:rPr>
              <a:t>table </a:t>
            </a:r>
            <a:r>
              <a:rPr lang="zh-CN" altLang="en-US" sz="1200">
                <a:latin typeface="Times New Roman" panose="02020603050405020304" charset="0"/>
              </a:rPr>
              <a:t>t_redirect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</a:t>
            </a:r>
            <a:r>
              <a:rPr lang="zh-CN" altLang="en-US" sz="1200" b="1">
                <a:latin typeface="Times New Roman" panose="02020603050405020304" charset="0"/>
              </a:rPr>
              <a:t>actions </a:t>
            </a:r>
            <a:r>
              <a:rPr lang="zh-CN" altLang="en-US" sz="1200">
                <a:latin typeface="Times New Roman" panose="02020603050405020304" charset="0"/>
              </a:rPr>
              <a:t>{ redirect; }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</a:t>
            </a:r>
            <a:r>
              <a:rPr lang="zh-CN" altLang="en-US" sz="1200" b="1">
                <a:latin typeface="Times New Roman" panose="02020603050405020304" charset="0"/>
              </a:rPr>
              <a:t>default_action</a:t>
            </a:r>
            <a:r>
              <a:rPr lang="zh-CN" altLang="en-US" sz="1200">
                <a:latin typeface="Times New Roman" panose="02020603050405020304" charset="0"/>
              </a:rPr>
              <a:t>: redirect();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}</a:t>
            </a:r>
            <a:endParaRPr lang="zh-CN" altLang="en-US" sz="1200">
              <a:latin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</a:rPr>
              <a:t>control </a:t>
            </a:r>
            <a:r>
              <a:rPr lang="zh-CN" altLang="en-US" sz="1200">
                <a:latin typeface="Times New Roman" panose="02020603050405020304" charset="0"/>
              </a:rPr>
              <a:t>ingress {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    </a:t>
            </a:r>
            <a:r>
              <a:rPr lang="zh-CN" altLang="en-US" sz="1200" b="1">
                <a:latin typeface="Times New Roman" panose="02020603050405020304" charset="0"/>
              </a:rPr>
              <a:t>apply</a:t>
            </a:r>
            <a:r>
              <a:rPr lang="zh-CN" altLang="en-US" sz="1200">
                <a:latin typeface="Times New Roman" panose="02020603050405020304" charset="0"/>
              </a:rPr>
              <a:t>(t_redirect);</a:t>
            </a:r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>
                <a:latin typeface="Times New Roman" panose="02020603050405020304" charset="0"/>
              </a:rPr>
              <a:t>}</a:t>
            </a:r>
            <a:endParaRPr lang="zh-CN" altLang="en-US" sz="1200">
              <a:latin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</a:endParaRPr>
          </a:p>
          <a:p>
            <a:r>
              <a:rPr lang="zh-CN" altLang="en-US" sz="1200" b="1">
                <a:latin typeface="Times New Roman" panose="02020603050405020304" charset="0"/>
              </a:rPr>
              <a:t>control </a:t>
            </a:r>
            <a:r>
              <a:rPr lang="zh-CN" altLang="en-US" sz="1200">
                <a:latin typeface="Times New Roman" panose="02020603050405020304" charset="0"/>
              </a:rPr>
              <a:t>egress { }</a:t>
            </a:r>
            <a:endParaRPr lang="zh-CN" altLang="en-US" sz="1200">
              <a:latin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40790" y="1385570"/>
            <a:ext cx="3982085" cy="4537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7846060" y="2103120"/>
            <a:ext cx="379095" cy="3382645"/>
          </a:xfrm>
          <a:custGeom>
            <a:avLst/>
            <a:gdLst>
              <a:gd name="connisteX0" fmla="*/ 0 w 410210"/>
              <a:gd name="connsiteY0" fmla="*/ 0 h 3382666"/>
              <a:gd name="connisteX1" fmla="*/ 282575 w 410210"/>
              <a:gd name="connsiteY1" fmla="*/ 3338195 h 3382666"/>
              <a:gd name="connisteX2" fmla="*/ 410210 w 410210"/>
              <a:gd name="connsiteY2" fmla="*/ 1655445 h 338266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10210" h="3382666">
                <a:moveTo>
                  <a:pt x="0" y="0"/>
                </a:moveTo>
                <a:cubicBezTo>
                  <a:pt x="53975" y="701040"/>
                  <a:pt x="200660" y="3007360"/>
                  <a:pt x="282575" y="3338195"/>
                </a:cubicBezTo>
                <a:cubicBezTo>
                  <a:pt x="364490" y="3669030"/>
                  <a:pt x="390525" y="2058670"/>
                  <a:pt x="410210" y="1655445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9055100" y="4374515"/>
            <a:ext cx="540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9048115" y="4110355"/>
            <a:ext cx="54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648190" y="4009390"/>
            <a:ext cx="6705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Packet-In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655175" y="4255135"/>
            <a:ext cx="755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Packet-Out</a:t>
            </a:r>
            <a:endParaRPr lang="en-US" altLang="zh-CN" sz="10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2017-11-17_1113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055" y="1661795"/>
            <a:ext cx="9295130" cy="32950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55" y="5480050"/>
            <a:ext cx="8981508" cy="720000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608330" y="7112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Packet in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-18415" y="-5080"/>
            <a:ext cx="68129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9630" y="50546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/>
              <a:t>Receive log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36930" y="11938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Transmit and Capture</a:t>
            </a:r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>
            <a:off x="7705090" y="4053205"/>
            <a:ext cx="1371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6815455" y="4176395"/>
            <a:ext cx="1428115" cy="571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199755" y="6010275"/>
            <a:ext cx="20002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210310" y="6200775"/>
            <a:ext cx="153352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608330" y="6604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Packet out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-18415" y="-5080"/>
            <a:ext cx="68129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</a:rPr>
              <a:t>D</a:t>
            </a:r>
            <a:r>
              <a:rPr lang="zh-CN" altLang="en-US" sz="3200">
                <a:latin typeface="Arial" panose="020B0604020202020204" pitchFamily="34" charset="0"/>
              </a:rPr>
              <a:t>etailed </a:t>
            </a:r>
            <a:r>
              <a:rPr lang="en-US" altLang="zh-CN" sz="3200">
                <a:latin typeface="Arial" panose="020B0604020202020204" pitchFamily="34" charset="0"/>
              </a:rPr>
              <a:t>S</a:t>
            </a:r>
            <a:r>
              <a:rPr lang="zh-CN" altLang="en-US" sz="3200">
                <a:latin typeface="Arial" panose="020B0604020202020204" pitchFamily="34" charset="0"/>
              </a:rPr>
              <a:t>teps </a:t>
            </a:r>
            <a:r>
              <a:rPr lang="en-US" altLang="zh-CN" sz="3200">
                <a:latin typeface="Arial" panose="020B0604020202020204" pitchFamily="34" charset="0"/>
              </a:rPr>
              <a:t>II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2980" y="1481455"/>
            <a:ext cx="4638040" cy="3285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5" y="5299075"/>
            <a:ext cx="8150400" cy="108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1506855"/>
            <a:ext cx="4553228" cy="324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836930" y="10795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Transmit and Capture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49630" y="486410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/>
              <a:t>Receive log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390015" y="4353560"/>
            <a:ext cx="3517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600" b="1">
                <a:latin typeface="Times New Roman" panose="02020603050405020304" charset="0"/>
              </a:rPr>
              <a:t>*</a:t>
            </a:r>
            <a:r>
              <a:rPr lang="en-US" altLang="zh-CN" sz="1400">
                <a:latin typeface="Times New Roman" panose="02020603050405020304" charset="0"/>
              </a:rPr>
              <a:t> “11110000” base64 decode = d75d75d34d34</a:t>
            </a:r>
            <a:endParaRPr lang="en-US" altLang="zh-CN" sz="1400">
              <a:latin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73425" y="1496060"/>
            <a:ext cx="8166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" panose="02020603050405020304" charset="0"/>
              </a:rPr>
              <a:t>YangUI</a:t>
            </a:r>
            <a:endParaRPr lang="en-US" altLang="zh-CN" sz="1600">
              <a:latin typeface="Times New Roman" panose="0202060305040502030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621270" y="3390265"/>
            <a:ext cx="85153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61510" y="6357620"/>
            <a:ext cx="439547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442460" y="5660390"/>
            <a:ext cx="3960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258445" y="598805"/>
            <a:ext cx="1060577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</a:rPr>
              <a:t>P4 itself is protocol independent but allows for the expression of forwarding plane protocols. 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</a:rPr>
              <a:t>It is based upon an abstract forwarding model called 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</a:rPr>
              <a:t>PISA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</a:rPr>
              <a:t> (Protocol Independent Switch Architecture) 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</a:rPr>
              <a:t>A machine that can run a P4 program is called 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</a:rPr>
              <a:t>target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</a:rPr>
              <a:t>.</a:t>
            </a:r>
            <a:endParaRPr lang="zh-CN" altLang="en-US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21590" y="4445"/>
            <a:ext cx="22485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What's P4?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1901190" y="3146425"/>
            <a:ext cx="788035" cy="29679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3" name="TextBox 4"/>
          <p:cNvSpPr txBox="1"/>
          <p:nvPr/>
        </p:nvSpPr>
        <p:spPr>
          <a:xfrm>
            <a:off x="1901190" y="3705860"/>
            <a:ext cx="736600" cy="171767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</a:rPr>
              <a:t>Programmable 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charset="0"/>
            </a:endParaRPr>
          </a:p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</a:rPr>
              <a:t>Parser</a:t>
            </a:r>
            <a:endParaRPr lang="zh-CN" altLang="en-US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cxnSp>
        <p:nvCxnSpPr>
          <p:cNvPr id="234" name="直接箭头连接符 233"/>
          <p:cNvCxnSpPr/>
          <p:nvPr/>
        </p:nvCxnSpPr>
        <p:spPr bwMode="auto">
          <a:xfrm>
            <a:off x="1205865" y="3596005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/>
        </p:nvCxnSpPr>
        <p:spPr bwMode="auto">
          <a:xfrm>
            <a:off x="1205865" y="3753485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/>
          <p:nvPr/>
        </p:nvCxnSpPr>
        <p:spPr bwMode="auto">
          <a:xfrm>
            <a:off x="1205865" y="3913505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/>
        </p:nvCxnSpPr>
        <p:spPr bwMode="auto">
          <a:xfrm>
            <a:off x="1205865" y="4073525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/>
          <p:nvPr/>
        </p:nvCxnSpPr>
        <p:spPr bwMode="auto">
          <a:xfrm>
            <a:off x="1205865" y="4236085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/>
          <p:nvPr/>
        </p:nvCxnSpPr>
        <p:spPr bwMode="auto">
          <a:xfrm>
            <a:off x="1205865" y="3432175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/>
          <p:nvPr/>
        </p:nvCxnSpPr>
        <p:spPr bwMode="auto">
          <a:xfrm>
            <a:off x="1205865" y="4395470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 bwMode="auto">
          <a:xfrm>
            <a:off x="3088640" y="3146425"/>
            <a:ext cx="1564640" cy="296799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2" name="矩形 241"/>
          <p:cNvSpPr/>
          <p:nvPr/>
        </p:nvSpPr>
        <p:spPr bwMode="auto">
          <a:xfrm>
            <a:off x="3214370" y="3298825"/>
            <a:ext cx="701675" cy="3505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3" name="梯形 242"/>
          <p:cNvSpPr/>
          <p:nvPr/>
        </p:nvSpPr>
        <p:spPr bwMode="auto">
          <a:xfrm rot="5400000">
            <a:off x="4116070" y="3208020"/>
            <a:ext cx="344170" cy="525145"/>
          </a:xfrm>
          <a:prstGeom prst="trapezoid">
            <a:avLst>
              <a:gd name="adj" fmla="val 34262"/>
            </a:avLst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4" name="TextBox 16"/>
          <p:cNvSpPr txBox="1"/>
          <p:nvPr/>
        </p:nvSpPr>
        <p:spPr>
          <a:xfrm>
            <a:off x="3965575" y="3348355"/>
            <a:ext cx="52895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charset="0"/>
              </a:rPr>
              <a:t>ALU</a:t>
            </a:r>
            <a:endParaRPr lang="en-US" altLang="zh-CN" sz="1200" dirty="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45" name="TextBox 17"/>
          <p:cNvSpPr txBox="1"/>
          <p:nvPr/>
        </p:nvSpPr>
        <p:spPr>
          <a:xfrm>
            <a:off x="3260725" y="3348355"/>
            <a:ext cx="81280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charset="0"/>
              </a:rPr>
              <a:t>Memory</a:t>
            </a:r>
            <a:endParaRPr lang="en-US" altLang="zh-CN" sz="1200" dirty="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3214370" y="3756025"/>
            <a:ext cx="701675" cy="3505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7" name="梯形 246"/>
          <p:cNvSpPr/>
          <p:nvPr/>
        </p:nvSpPr>
        <p:spPr bwMode="auto">
          <a:xfrm rot="5400000">
            <a:off x="4116070" y="3665220"/>
            <a:ext cx="344170" cy="525145"/>
          </a:xfrm>
          <a:prstGeom prst="trapezoid">
            <a:avLst>
              <a:gd name="adj" fmla="val 34262"/>
            </a:avLst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3212465" y="4212590"/>
            <a:ext cx="701675" cy="3505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9" name="梯形 248"/>
          <p:cNvSpPr/>
          <p:nvPr/>
        </p:nvSpPr>
        <p:spPr bwMode="auto">
          <a:xfrm rot="5400000">
            <a:off x="4114165" y="4122420"/>
            <a:ext cx="344170" cy="525145"/>
          </a:xfrm>
          <a:prstGeom prst="trapezoid">
            <a:avLst>
              <a:gd name="adj" fmla="val 34262"/>
            </a:avLst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3212465" y="4670425"/>
            <a:ext cx="701675" cy="3505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1" name="梯形 250"/>
          <p:cNvSpPr/>
          <p:nvPr/>
        </p:nvSpPr>
        <p:spPr bwMode="auto">
          <a:xfrm rot="5400000">
            <a:off x="4114165" y="4579620"/>
            <a:ext cx="344170" cy="525145"/>
          </a:xfrm>
          <a:prstGeom prst="trapezoid">
            <a:avLst>
              <a:gd name="adj" fmla="val 34262"/>
            </a:avLst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2" name="矩形 251"/>
          <p:cNvSpPr/>
          <p:nvPr/>
        </p:nvSpPr>
        <p:spPr bwMode="auto">
          <a:xfrm>
            <a:off x="3211195" y="5138420"/>
            <a:ext cx="701675" cy="3505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3" name="梯形 252"/>
          <p:cNvSpPr/>
          <p:nvPr/>
        </p:nvSpPr>
        <p:spPr bwMode="auto">
          <a:xfrm rot="5400000">
            <a:off x="4112260" y="5047615"/>
            <a:ext cx="344170" cy="525145"/>
          </a:xfrm>
          <a:prstGeom prst="trapezoid">
            <a:avLst>
              <a:gd name="adj" fmla="val 34262"/>
            </a:avLst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3211195" y="5595620"/>
            <a:ext cx="701675" cy="3505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5" name="梯形 254"/>
          <p:cNvSpPr/>
          <p:nvPr/>
        </p:nvSpPr>
        <p:spPr bwMode="auto">
          <a:xfrm rot="5400000">
            <a:off x="4112260" y="5504815"/>
            <a:ext cx="344170" cy="525145"/>
          </a:xfrm>
          <a:prstGeom prst="trapezoid">
            <a:avLst>
              <a:gd name="adj" fmla="val 34262"/>
            </a:avLst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56" name="组合 255"/>
          <p:cNvGrpSpPr/>
          <p:nvPr/>
        </p:nvGrpSpPr>
        <p:grpSpPr>
          <a:xfrm rot="0">
            <a:off x="5007610" y="3149600"/>
            <a:ext cx="1564640" cy="2967990"/>
            <a:chOff x="3543300" y="1620240"/>
            <a:chExt cx="1044000" cy="1980000"/>
          </a:xfrm>
        </p:grpSpPr>
        <p:sp>
          <p:nvSpPr>
            <p:cNvPr id="257" name="矩形 256"/>
            <p:cNvSpPr/>
            <p:nvPr/>
          </p:nvSpPr>
          <p:spPr bwMode="auto">
            <a:xfrm>
              <a:off x="3543300" y="1620240"/>
              <a:ext cx="1044000" cy="1980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8" name="矩形 257"/>
            <p:cNvSpPr/>
            <p:nvPr/>
          </p:nvSpPr>
          <p:spPr bwMode="auto">
            <a:xfrm>
              <a:off x="3627120" y="1721723"/>
              <a:ext cx="468000" cy="234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59" name="梯形 258"/>
            <p:cNvSpPr/>
            <p:nvPr/>
          </p:nvSpPr>
          <p:spPr bwMode="auto">
            <a:xfrm rot="5400000">
              <a:off x="4228703" y="1661160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0" name="矩形 259"/>
            <p:cNvSpPr/>
            <p:nvPr/>
          </p:nvSpPr>
          <p:spPr bwMode="auto">
            <a:xfrm>
              <a:off x="3627120" y="2026920"/>
              <a:ext cx="468000" cy="234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1" name="梯形 260"/>
            <p:cNvSpPr/>
            <p:nvPr/>
          </p:nvSpPr>
          <p:spPr bwMode="auto">
            <a:xfrm rot="5400000">
              <a:off x="4228703" y="1966357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2" name="矩形 261"/>
            <p:cNvSpPr/>
            <p:nvPr/>
          </p:nvSpPr>
          <p:spPr bwMode="auto">
            <a:xfrm>
              <a:off x="3626004" y="2331662"/>
              <a:ext cx="468000" cy="234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3" name="梯形 262"/>
            <p:cNvSpPr/>
            <p:nvPr/>
          </p:nvSpPr>
          <p:spPr bwMode="auto">
            <a:xfrm rot="5400000">
              <a:off x="4227587" y="2271099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4" name="矩形 263"/>
            <p:cNvSpPr/>
            <p:nvPr/>
          </p:nvSpPr>
          <p:spPr bwMode="auto">
            <a:xfrm>
              <a:off x="3626004" y="2636859"/>
              <a:ext cx="468000" cy="234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5" name="梯形 264"/>
            <p:cNvSpPr/>
            <p:nvPr/>
          </p:nvSpPr>
          <p:spPr bwMode="auto">
            <a:xfrm rot="5400000">
              <a:off x="4227587" y="2576296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6" name="矩形 265"/>
            <p:cNvSpPr/>
            <p:nvPr/>
          </p:nvSpPr>
          <p:spPr bwMode="auto">
            <a:xfrm>
              <a:off x="3624888" y="2948940"/>
              <a:ext cx="468000" cy="234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7" name="梯形 266"/>
            <p:cNvSpPr/>
            <p:nvPr/>
          </p:nvSpPr>
          <p:spPr bwMode="auto">
            <a:xfrm rot="5400000">
              <a:off x="4226471" y="2888377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8" name="矩形 267"/>
            <p:cNvSpPr/>
            <p:nvPr/>
          </p:nvSpPr>
          <p:spPr bwMode="auto">
            <a:xfrm>
              <a:off x="3624888" y="3254137"/>
              <a:ext cx="468000" cy="234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9" name="梯形 268"/>
            <p:cNvSpPr/>
            <p:nvPr/>
          </p:nvSpPr>
          <p:spPr bwMode="auto">
            <a:xfrm rot="5400000">
              <a:off x="4226471" y="3193574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270" name="直接箭头连接符 269"/>
          <p:cNvCxnSpPr/>
          <p:nvPr/>
        </p:nvCxnSpPr>
        <p:spPr bwMode="auto">
          <a:xfrm>
            <a:off x="4653915" y="4630420"/>
            <a:ext cx="354330" cy="3175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71" name="组合 270"/>
          <p:cNvGrpSpPr/>
          <p:nvPr/>
        </p:nvGrpSpPr>
        <p:grpSpPr>
          <a:xfrm rot="0">
            <a:off x="6892290" y="3151505"/>
            <a:ext cx="1564640" cy="2967990"/>
            <a:chOff x="3543300" y="1620240"/>
            <a:chExt cx="1044000" cy="1980000"/>
          </a:xfrm>
        </p:grpSpPr>
        <p:sp>
          <p:nvSpPr>
            <p:cNvPr id="272" name="矩形 271"/>
            <p:cNvSpPr/>
            <p:nvPr/>
          </p:nvSpPr>
          <p:spPr bwMode="auto">
            <a:xfrm>
              <a:off x="3543300" y="1620240"/>
              <a:ext cx="1044000" cy="1980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3" name="矩形 272"/>
            <p:cNvSpPr/>
            <p:nvPr/>
          </p:nvSpPr>
          <p:spPr bwMode="auto">
            <a:xfrm>
              <a:off x="3627120" y="1721723"/>
              <a:ext cx="468000" cy="234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4" name="梯形 273"/>
            <p:cNvSpPr/>
            <p:nvPr/>
          </p:nvSpPr>
          <p:spPr bwMode="auto">
            <a:xfrm rot="5400000">
              <a:off x="4228703" y="1661160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5" name="矩形 274"/>
            <p:cNvSpPr/>
            <p:nvPr/>
          </p:nvSpPr>
          <p:spPr bwMode="auto">
            <a:xfrm>
              <a:off x="3627120" y="2026920"/>
              <a:ext cx="468000" cy="234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6" name="梯形 275"/>
            <p:cNvSpPr/>
            <p:nvPr/>
          </p:nvSpPr>
          <p:spPr bwMode="auto">
            <a:xfrm rot="5400000">
              <a:off x="4228703" y="1966357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7" name="矩形 276"/>
            <p:cNvSpPr/>
            <p:nvPr/>
          </p:nvSpPr>
          <p:spPr bwMode="auto">
            <a:xfrm>
              <a:off x="3626004" y="2331662"/>
              <a:ext cx="468000" cy="234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8" name="梯形 277"/>
            <p:cNvSpPr/>
            <p:nvPr/>
          </p:nvSpPr>
          <p:spPr bwMode="auto">
            <a:xfrm rot="5400000">
              <a:off x="4227587" y="2271099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9" name="矩形 278"/>
            <p:cNvSpPr/>
            <p:nvPr/>
          </p:nvSpPr>
          <p:spPr bwMode="auto">
            <a:xfrm>
              <a:off x="3626004" y="2636859"/>
              <a:ext cx="468000" cy="234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80" name="梯形 279"/>
            <p:cNvSpPr/>
            <p:nvPr/>
          </p:nvSpPr>
          <p:spPr bwMode="auto">
            <a:xfrm rot="5400000">
              <a:off x="4227587" y="2576296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81" name="矩形 280"/>
            <p:cNvSpPr/>
            <p:nvPr/>
          </p:nvSpPr>
          <p:spPr bwMode="auto">
            <a:xfrm>
              <a:off x="3624888" y="2948940"/>
              <a:ext cx="468000" cy="234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82" name="梯形 281"/>
            <p:cNvSpPr/>
            <p:nvPr/>
          </p:nvSpPr>
          <p:spPr bwMode="auto">
            <a:xfrm rot="5400000">
              <a:off x="4226471" y="2888377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83" name="矩形 282"/>
            <p:cNvSpPr/>
            <p:nvPr/>
          </p:nvSpPr>
          <p:spPr bwMode="auto">
            <a:xfrm>
              <a:off x="3624888" y="3254137"/>
              <a:ext cx="468000" cy="234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84" name="梯形 283"/>
            <p:cNvSpPr/>
            <p:nvPr/>
          </p:nvSpPr>
          <p:spPr bwMode="auto">
            <a:xfrm rot="5400000">
              <a:off x="4226471" y="3193574"/>
              <a:ext cx="229394" cy="350520"/>
            </a:xfrm>
            <a:prstGeom prst="trapezoid">
              <a:avLst>
                <a:gd name="adj" fmla="val 34262"/>
              </a:avLst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285" name="直接箭头连接符 284"/>
          <p:cNvCxnSpPr/>
          <p:nvPr/>
        </p:nvCxnSpPr>
        <p:spPr bwMode="auto">
          <a:xfrm>
            <a:off x="6572885" y="4633595"/>
            <a:ext cx="320040" cy="1905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/>
          <p:nvPr/>
        </p:nvCxnSpPr>
        <p:spPr bwMode="auto">
          <a:xfrm>
            <a:off x="1205865" y="4561205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/>
          <p:nvPr/>
        </p:nvCxnSpPr>
        <p:spPr bwMode="auto">
          <a:xfrm>
            <a:off x="1205865" y="4721225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/>
          <p:nvPr/>
        </p:nvCxnSpPr>
        <p:spPr bwMode="auto">
          <a:xfrm>
            <a:off x="1205865" y="4874895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>
            <a:stCxn id="232" idx="3"/>
          </p:cNvCxnSpPr>
          <p:nvPr/>
        </p:nvCxnSpPr>
        <p:spPr bwMode="auto">
          <a:xfrm>
            <a:off x="2703195" y="4630420"/>
            <a:ext cx="400050" cy="2540"/>
          </a:xfrm>
          <a:prstGeom prst="straightConnector1">
            <a:avLst/>
          </a:prstGeom>
          <a:ln w="12700">
            <a:solidFill>
              <a:srgbClr val="5ACBF5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90" name="组合 289"/>
          <p:cNvGrpSpPr/>
          <p:nvPr/>
        </p:nvGrpSpPr>
        <p:grpSpPr>
          <a:xfrm rot="0">
            <a:off x="8799830" y="3413760"/>
            <a:ext cx="1149985" cy="2489835"/>
            <a:chOff x="7437155" y="1767896"/>
            <a:chExt cx="767064" cy="1660882"/>
          </a:xfrm>
        </p:grpSpPr>
        <p:grpSp>
          <p:nvGrpSpPr>
            <p:cNvPr id="291" name="Group 99"/>
            <p:cNvGrpSpPr>
              <a:grpSpLocks noChangeAspect="1"/>
            </p:cNvGrpSpPr>
            <p:nvPr/>
          </p:nvGrpSpPr>
          <p:grpSpPr>
            <a:xfrm>
              <a:off x="7438185" y="1767902"/>
              <a:ext cx="766034" cy="720001"/>
              <a:chOff x="8131589" y="4009362"/>
              <a:chExt cx="552334" cy="692189"/>
            </a:xfrm>
          </p:grpSpPr>
          <p:grpSp>
            <p:nvGrpSpPr>
              <p:cNvPr id="292" name="Group 65"/>
              <p:cNvGrpSpPr/>
              <p:nvPr/>
            </p:nvGrpSpPr>
            <p:grpSpPr>
              <a:xfrm>
                <a:off x="8131589" y="4009362"/>
                <a:ext cx="551591" cy="228624"/>
                <a:chOff x="7660968" y="1751777"/>
                <a:chExt cx="1040580" cy="450645"/>
              </a:xfrm>
            </p:grpSpPr>
            <p:sp>
              <p:nvSpPr>
                <p:cNvPr id="293" name="Freeform 12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en-US" sz="1350"/>
                </a:p>
              </p:txBody>
            </p:sp>
            <p:cxnSp>
              <p:nvCxnSpPr>
                <p:cNvPr id="294" name="Straight Connector 126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140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Group 70"/>
              <p:cNvGrpSpPr/>
              <p:nvPr/>
            </p:nvGrpSpPr>
            <p:grpSpPr>
              <a:xfrm>
                <a:off x="8132332" y="4472927"/>
                <a:ext cx="551591" cy="228624"/>
                <a:chOff x="7660968" y="1751777"/>
                <a:chExt cx="1040580" cy="450645"/>
              </a:xfrm>
            </p:grpSpPr>
            <p:sp>
              <p:nvSpPr>
                <p:cNvPr id="297" name="Freeform 11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en-US" sz="1350"/>
                </a:p>
              </p:txBody>
            </p:sp>
            <p:cxnSp>
              <p:nvCxnSpPr>
                <p:cNvPr id="298" name="Straight Connector 121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122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0" name="Group 99"/>
            <p:cNvGrpSpPr>
              <a:grpSpLocks noChangeAspect="1"/>
            </p:cNvGrpSpPr>
            <p:nvPr/>
          </p:nvGrpSpPr>
          <p:grpSpPr>
            <a:xfrm>
              <a:off x="7437155" y="2708784"/>
              <a:ext cx="766034" cy="720001"/>
              <a:chOff x="8131589" y="4009362"/>
              <a:chExt cx="552334" cy="692189"/>
            </a:xfrm>
          </p:grpSpPr>
          <p:grpSp>
            <p:nvGrpSpPr>
              <p:cNvPr id="301" name="Group 65"/>
              <p:cNvGrpSpPr/>
              <p:nvPr/>
            </p:nvGrpSpPr>
            <p:grpSpPr>
              <a:xfrm>
                <a:off x="8131589" y="4009362"/>
                <a:ext cx="551591" cy="228624"/>
                <a:chOff x="7660968" y="1751777"/>
                <a:chExt cx="1040580" cy="450645"/>
              </a:xfrm>
            </p:grpSpPr>
            <p:sp>
              <p:nvSpPr>
                <p:cNvPr id="302" name="Freeform 12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en-US" sz="1350"/>
                </a:p>
              </p:txBody>
            </p:sp>
            <p:cxnSp>
              <p:nvCxnSpPr>
                <p:cNvPr id="303" name="Straight Connector 126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140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 70"/>
              <p:cNvGrpSpPr/>
              <p:nvPr/>
            </p:nvGrpSpPr>
            <p:grpSpPr>
              <a:xfrm>
                <a:off x="8132332" y="4472927"/>
                <a:ext cx="551591" cy="228624"/>
                <a:chOff x="7660968" y="1751777"/>
                <a:chExt cx="1040580" cy="450645"/>
              </a:xfrm>
            </p:grpSpPr>
            <p:sp>
              <p:nvSpPr>
                <p:cNvPr id="306" name="Freeform 11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en-US" sz="1350"/>
                </a:p>
              </p:txBody>
            </p:sp>
            <p:cxnSp>
              <p:nvCxnSpPr>
                <p:cNvPr id="307" name="Straight Connector 121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122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09" name="直接箭头连接符 308"/>
          <p:cNvCxnSpPr/>
          <p:nvPr/>
        </p:nvCxnSpPr>
        <p:spPr bwMode="auto">
          <a:xfrm>
            <a:off x="8479790" y="4675505"/>
            <a:ext cx="320040" cy="1905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 bwMode="auto">
          <a:xfrm>
            <a:off x="1205865" y="5033645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 bwMode="auto">
          <a:xfrm>
            <a:off x="1205865" y="5196205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 bwMode="auto">
          <a:xfrm>
            <a:off x="1205865" y="5356225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 bwMode="auto">
          <a:xfrm>
            <a:off x="1205865" y="5521325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/>
          <p:nvPr/>
        </p:nvCxnSpPr>
        <p:spPr bwMode="auto">
          <a:xfrm>
            <a:off x="1205865" y="5681345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 bwMode="auto">
          <a:xfrm>
            <a:off x="1205865" y="5835015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/>
          <p:nvPr/>
        </p:nvCxnSpPr>
        <p:spPr bwMode="auto">
          <a:xfrm>
            <a:off x="9983470" y="3629660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7" name="直接箭头连接符 316"/>
          <p:cNvCxnSpPr/>
          <p:nvPr/>
        </p:nvCxnSpPr>
        <p:spPr bwMode="auto">
          <a:xfrm>
            <a:off x="9983470" y="3787140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 bwMode="auto">
          <a:xfrm>
            <a:off x="9983470" y="3947160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 bwMode="auto">
          <a:xfrm>
            <a:off x="9983470" y="4107180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 bwMode="auto">
          <a:xfrm>
            <a:off x="9983470" y="4269740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 bwMode="auto">
          <a:xfrm>
            <a:off x="9983470" y="3465830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 bwMode="auto">
          <a:xfrm>
            <a:off x="9983470" y="4429760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 bwMode="auto">
          <a:xfrm>
            <a:off x="9983470" y="4594860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 bwMode="auto">
          <a:xfrm>
            <a:off x="9983470" y="4754880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 bwMode="auto">
          <a:xfrm>
            <a:off x="9983470" y="4908550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/>
        </p:nvCxnSpPr>
        <p:spPr bwMode="auto">
          <a:xfrm>
            <a:off x="9983470" y="5067300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 bwMode="auto">
          <a:xfrm>
            <a:off x="9983470" y="5229860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/>
        </p:nvCxnSpPr>
        <p:spPr bwMode="auto">
          <a:xfrm>
            <a:off x="9983470" y="5389880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/>
        </p:nvCxnSpPr>
        <p:spPr bwMode="auto">
          <a:xfrm>
            <a:off x="9983470" y="5554980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/>
          <p:nvPr/>
        </p:nvCxnSpPr>
        <p:spPr bwMode="auto">
          <a:xfrm>
            <a:off x="9983470" y="5715000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 bwMode="auto">
          <a:xfrm>
            <a:off x="9983470" y="5868670"/>
            <a:ext cx="701675" cy="2540"/>
          </a:xfrm>
          <a:prstGeom prst="straightConnector1">
            <a:avLst/>
          </a:prstGeom>
          <a:ln w="19050">
            <a:solidFill>
              <a:srgbClr val="D76CDD"/>
            </a:solidFill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2" name="TextBox 104"/>
          <p:cNvSpPr txBox="1"/>
          <p:nvPr/>
        </p:nvSpPr>
        <p:spPr>
          <a:xfrm>
            <a:off x="3145790" y="2837815"/>
            <a:ext cx="15614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charset="0"/>
              </a:rPr>
              <a:t>Match  +  Action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cxnSp>
        <p:nvCxnSpPr>
          <p:cNvPr id="333" name="直接箭头连接符 332"/>
          <p:cNvCxnSpPr>
            <a:endCxn id="232" idx="0"/>
          </p:cNvCxnSpPr>
          <p:nvPr/>
        </p:nvCxnSpPr>
        <p:spPr bwMode="auto">
          <a:xfrm rot="5400000">
            <a:off x="2074545" y="2905760"/>
            <a:ext cx="475615" cy="5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4" name="TextBox 106"/>
          <p:cNvSpPr txBox="1"/>
          <p:nvPr/>
        </p:nvSpPr>
        <p:spPr>
          <a:xfrm>
            <a:off x="1391285" y="2266315"/>
            <a:ext cx="18948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charset="0"/>
              </a:rPr>
              <a:t>Programmer declares which</a:t>
            </a:r>
            <a:endParaRPr lang="en-US" altLang="zh-CN" sz="1200" dirty="0" smtClean="0">
              <a:solidFill>
                <a:srgbClr val="000000"/>
              </a:solidFill>
              <a:latin typeface="Times New Roman" panose="02020603050405020304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charset="0"/>
              </a:rPr>
              <a:t>headers are recognized 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335" name="左大括号 334"/>
          <p:cNvSpPr/>
          <p:nvPr/>
        </p:nvSpPr>
        <p:spPr bwMode="auto">
          <a:xfrm rot="5400000">
            <a:off x="5557520" y="214630"/>
            <a:ext cx="431800" cy="5368290"/>
          </a:xfrm>
          <a:prstGeom prst="leftBrace">
            <a:avLst>
              <a:gd name="adj1" fmla="val 8333"/>
              <a:gd name="adj2" fmla="val 50001"/>
            </a:avLst>
          </a:pr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3218815" y="1981835"/>
            <a:ext cx="5146675" cy="27559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charset="0"/>
              </a:rPr>
              <a:t>Programmer declares what tables are needed and how packets are processed </a:t>
            </a:r>
            <a:endParaRPr lang="en-US" altLang="zh-CN" sz="1200" dirty="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cxnSp>
        <p:nvCxnSpPr>
          <p:cNvPr id="337" name="直接箭头连接符 336"/>
          <p:cNvCxnSpPr/>
          <p:nvPr/>
        </p:nvCxnSpPr>
        <p:spPr bwMode="auto">
          <a:xfrm rot="5400000">
            <a:off x="5582920" y="2461260"/>
            <a:ext cx="377825" cy="5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8" name="TextBox 114"/>
          <p:cNvSpPr txBox="1"/>
          <p:nvPr/>
        </p:nvSpPr>
        <p:spPr>
          <a:xfrm>
            <a:off x="9879965" y="1852930"/>
            <a:ext cx="921385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i="1" dirty="0" smtClean="0">
                <a:solidFill>
                  <a:srgbClr val="000000"/>
                </a:solidFill>
              </a:rPr>
              <a:t>PISA</a:t>
            </a:r>
            <a:endParaRPr lang="zh-CN" altLang="en-US" b="1" i="1" dirty="0">
              <a:solidFill>
                <a:srgbClr val="000000"/>
              </a:solidFill>
            </a:endParaRPr>
          </a:p>
        </p:txBody>
      </p:sp>
      <p:sp>
        <p:nvSpPr>
          <p:cNvPr id="339" name="流程图: 过程 338"/>
          <p:cNvSpPr/>
          <p:nvPr/>
        </p:nvSpPr>
        <p:spPr bwMode="auto">
          <a:xfrm>
            <a:off x="1106170" y="1833245"/>
            <a:ext cx="9721215" cy="4481195"/>
          </a:xfrm>
          <a:prstGeom prst="flowChartProcess">
            <a:avLst/>
          </a:pr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70" y="635635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735" y="1526540"/>
            <a:ext cx="2666365" cy="26663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695" y="1526540"/>
            <a:ext cx="2666365" cy="266636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286761" y="4118610"/>
            <a:ext cx="575691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9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you.</a:t>
            </a:r>
            <a:endParaRPr lang="en-US" altLang="zh-CN" sz="9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-21590" y="4445"/>
            <a:ext cx="18319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Why P4?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762760" y="2656205"/>
            <a:ext cx="2856865" cy="285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7805" y="3366135"/>
            <a:ext cx="1398905" cy="1400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444750" y="2055495"/>
            <a:ext cx="1398905" cy="140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75230" y="4654550"/>
            <a:ext cx="1398905" cy="1400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22655" y="3408045"/>
            <a:ext cx="1398905" cy="140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25370" y="3940175"/>
            <a:ext cx="173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Programmability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99373" y="2246630"/>
            <a:ext cx="11220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Easily Add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New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Features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95445" y="3589655"/>
            <a:ext cx="10890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effectLst/>
                <a:latin typeface="Times New Roman" panose="02020603050405020304" charset="0"/>
                <a:sym typeface="+mn-ea"/>
              </a:rPr>
              <a:t>Increase</a:t>
            </a:r>
            <a:endParaRPr lang="zh-CN" altLang="en-US">
              <a:solidFill>
                <a:schemeClr val="bg1"/>
              </a:solidFill>
              <a:effectLst/>
              <a:latin typeface="Times New Roman" panose="02020603050405020304" charset="0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effectLst/>
                <a:latin typeface="Times New Roman" panose="02020603050405020304" charset="0"/>
                <a:sym typeface="+mn-ea"/>
              </a:rPr>
              <a:t>Network</a:t>
            </a:r>
            <a:endParaRPr lang="zh-CN" altLang="en-US">
              <a:solidFill>
                <a:schemeClr val="bg1"/>
              </a:solidFill>
              <a:effectLst/>
              <a:latin typeface="Times New Roman" panose="02020603050405020304" charset="0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effectLst/>
                <a:latin typeface="Times New Roman" panose="02020603050405020304" charset="0"/>
                <a:sym typeface="+mn-ea"/>
              </a:rPr>
              <a:t>Reliability</a:t>
            </a:r>
            <a:endParaRPr lang="zh-CN" altLang="en-US">
              <a:solidFill>
                <a:schemeClr val="bg1"/>
              </a:solidFill>
              <a:effectLst/>
              <a:latin typeface="Times New Roman" panose="0202060305040502030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3343" y="4935855"/>
            <a:ext cx="11220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Efficient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use of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Resources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52843" y="3769995"/>
            <a:ext cx="9658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Greater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Visibility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sym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824345" y="1374775"/>
            <a:ext cx="4320000" cy="4680000"/>
            <a:chOff x="14221" y="6135"/>
            <a:chExt cx="2605" cy="2216"/>
          </a:xfrm>
        </p:grpSpPr>
        <p:sp>
          <p:nvSpPr>
            <p:cNvPr id="22" name="Rectangle 79"/>
            <p:cNvSpPr>
              <a:spLocks noChangeArrowheads="1"/>
            </p:cNvSpPr>
            <p:nvPr/>
          </p:nvSpPr>
          <p:spPr bwMode="auto">
            <a:xfrm>
              <a:off x="15516" y="6695"/>
              <a:ext cx="125" cy="6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" name="Rectangle 80"/>
            <p:cNvSpPr>
              <a:spLocks noChangeArrowheads="1"/>
            </p:cNvSpPr>
            <p:nvPr/>
          </p:nvSpPr>
          <p:spPr bwMode="auto">
            <a:xfrm>
              <a:off x="15191" y="8273"/>
              <a:ext cx="772" cy="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" name="Freeform 81"/>
            <p:cNvSpPr>
              <a:spLocks noEditPoints="1"/>
            </p:cNvSpPr>
            <p:nvPr/>
          </p:nvSpPr>
          <p:spPr bwMode="auto">
            <a:xfrm>
              <a:off x="14221" y="6313"/>
              <a:ext cx="1247" cy="1218"/>
            </a:xfrm>
            <a:custGeom>
              <a:avLst/>
              <a:gdLst>
                <a:gd name="T0" fmla="*/ 134 w 211"/>
                <a:gd name="T1" fmla="*/ 178 h 206"/>
                <a:gd name="T2" fmla="*/ 134 w 211"/>
                <a:gd name="T3" fmla="*/ 178 h 206"/>
                <a:gd name="T4" fmla="*/ 134 w 211"/>
                <a:gd name="T5" fmla="*/ 175 h 206"/>
                <a:gd name="T6" fmla="*/ 73 w 211"/>
                <a:gd name="T7" fmla="*/ 26 h 206"/>
                <a:gd name="T8" fmla="*/ 73 w 211"/>
                <a:gd name="T9" fmla="*/ 24 h 206"/>
                <a:gd name="T10" fmla="*/ 86 w 211"/>
                <a:gd name="T11" fmla="*/ 18 h 206"/>
                <a:gd name="T12" fmla="*/ 211 w 211"/>
                <a:gd name="T13" fmla="*/ 40 h 206"/>
                <a:gd name="T14" fmla="*/ 211 w 211"/>
                <a:gd name="T15" fmla="*/ 15 h 206"/>
                <a:gd name="T16" fmla="*/ 84 w 211"/>
                <a:gd name="T17" fmla="*/ 8 h 206"/>
                <a:gd name="T18" fmla="*/ 73 w 211"/>
                <a:gd name="T19" fmla="*/ 16 h 206"/>
                <a:gd name="T20" fmla="*/ 73 w 211"/>
                <a:gd name="T21" fmla="*/ 15 h 206"/>
                <a:gd name="T22" fmla="*/ 69 w 211"/>
                <a:gd name="T23" fmla="*/ 11 h 206"/>
                <a:gd name="T24" fmla="*/ 65 w 211"/>
                <a:gd name="T25" fmla="*/ 15 h 206"/>
                <a:gd name="T26" fmla="*/ 58 w 211"/>
                <a:gd name="T27" fmla="*/ 3 h 206"/>
                <a:gd name="T28" fmla="*/ 54 w 211"/>
                <a:gd name="T29" fmla="*/ 3 h 206"/>
                <a:gd name="T30" fmla="*/ 65 w 211"/>
                <a:gd name="T31" fmla="*/ 22 h 206"/>
                <a:gd name="T32" fmla="*/ 65 w 211"/>
                <a:gd name="T33" fmla="*/ 26 h 206"/>
                <a:gd name="T34" fmla="*/ 4 w 211"/>
                <a:gd name="T35" fmla="*/ 175 h 206"/>
                <a:gd name="T36" fmla="*/ 4 w 211"/>
                <a:gd name="T37" fmla="*/ 178 h 206"/>
                <a:gd name="T38" fmla="*/ 3 w 211"/>
                <a:gd name="T39" fmla="*/ 178 h 206"/>
                <a:gd name="T40" fmla="*/ 2 w 211"/>
                <a:gd name="T41" fmla="*/ 181 h 206"/>
                <a:gd name="T42" fmla="*/ 21 w 211"/>
                <a:gd name="T43" fmla="*/ 200 h 206"/>
                <a:gd name="T44" fmla="*/ 69 w 211"/>
                <a:gd name="T45" fmla="*/ 206 h 206"/>
                <a:gd name="T46" fmla="*/ 117 w 211"/>
                <a:gd name="T47" fmla="*/ 200 h 206"/>
                <a:gd name="T48" fmla="*/ 136 w 211"/>
                <a:gd name="T49" fmla="*/ 181 h 206"/>
                <a:gd name="T50" fmla="*/ 134 w 211"/>
                <a:gd name="T51" fmla="*/ 178 h 206"/>
                <a:gd name="T52" fmla="*/ 76 w 211"/>
                <a:gd name="T53" fmla="*/ 178 h 206"/>
                <a:gd name="T54" fmla="*/ 69 w 211"/>
                <a:gd name="T55" fmla="*/ 178 h 206"/>
                <a:gd name="T56" fmla="*/ 62 w 211"/>
                <a:gd name="T57" fmla="*/ 178 h 206"/>
                <a:gd name="T58" fmla="*/ 11 w 211"/>
                <a:gd name="T59" fmla="*/ 178 h 206"/>
                <a:gd name="T60" fmla="*/ 68 w 211"/>
                <a:gd name="T61" fmla="*/ 38 h 206"/>
                <a:gd name="T62" fmla="*/ 69 w 211"/>
                <a:gd name="T63" fmla="*/ 38 h 206"/>
                <a:gd name="T64" fmla="*/ 70 w 211"/>
                <a:gd name="T65" fmla="*/ 38 h 206"/>
                <a:gd name="T66" fmla="*/ 127 w 211"/>
                <a:gd name="T67" fmla="*/ 178 h 206"/>
                <a:gd name="T68" fmla="*/ 76 w 211"/>
                <a:gd name="T69" fmla="*/ 17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206">
                  <a:moveTo>
                    <a:pt x="134" y="178"/>
                  </a:moveTo>
                  <a:cubicBezTo>
                    <a:pt x="134" y="178"/>
                    <a:pt x="134" y="178"/>
                    <a:pt x="134" y="178"/>
                  </a:cubicBezTo>
                  <a:cubicBezTo>
                    <a:pt x="134" y="177"/>
                    <a:pt x="134" y="176"/>
                    <a:pt x="134" y="175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81" y="23"/>
                    <a:pt x="86" y="18"/>
                    <a:pt x="86" y="18"/>
                  </a:cubicBezTo>
                  <a:cubicBezTo>
                    <a:pt x="86" y="18"/>
                    <a:pt x="101" y="6"/>
                    <a:pt x="211" y="40"/>
                  </a:cubicBezTo>
                  <a:cubicBezTo>
                    <a:pt x="211" y="15"/>
                    <a:pt x="211" y="15"/>
                    <a:pt x="211" y="15"/>
                  </a:cubicBezTo>
                  <a:cubicBezTo>
                    <a:pt x="184" y="9"/>
                    <a:pt x="136" y="0"/>
                    <a:pt x="84" y="8"/>
                  </a:cubicBezTo>
                  <a:cubicBezTo>
                    <a:pt x="84" y="8"/>
                    <a:pt x="80" y="15"/>
                    <a:pt x="73" y="16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3"/>
                    <a:pt x="71" y="11"/>
                    <a:pt x="69" y="11"/>
                  </a:cubicBezTo>
                  <a:cubicBezTo>
                    <a:pt x="67" y="11"/>
                    <a:pt x="65" y="13"/>
                    <a:pt x="65" y="15"/>
                  </a:cubicBezTo>
                  <a:cubicBezTo>
                    <a:pt x="56" y="11"/>
                    <a:pt x="58" y="3"/>
                    <a:pt x="58" y="3"/>
                  </a:cubicBezTo>
                  <a:cubicBezTo>
                    <a:pt x="58" y="3"/>
                    <a:pt x="56" y="0"/>
                    <a:pt x="54" y="3"/>
                  </a:cubicBezTo>
                  <a:cubicBezTo>
                    <a:pt x="53" y="5"/>
                    <a:pt x="52" y="18"/>
                    <a:pt x="65" y="22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4" y="175"/>
                    <a:pt x="4" y="175"/>
                    <a:pt x="4" y="175"/>
                  </a:cubicBezTo>
                  <a:cubicBezTo>
                    <a:pt x="3" y="176"/>
                    <a:pt x="3" y="177"/>
                    <a:pt x="4" y="178"/>
                  </a:cubicBezTo>
                  <a:cubicBezTo>
                    <a:pt x="3" y="178"/>
                    <a:pt x="3" y="178"/>
                    <a:pt x="3" y="178"/>
                  </a:cubicBezTo>
                  <a:cubicBezTo>
                    <a:pt x="0" y="178"/>
                    <a:pt x="0" y="179"/>
                    <a:pt x="2" y="181"/>
                  </a:cubicBezTo>
                  <a:cubicBezTo>
                    <a:pt x="2" y="181"/>
                    <a:pt x="19" y="198"/>
                    <a:pt x="21" y="200"/>
                  </a:cubicBezTo>
                  <a:cubicBezTo>
                    <a:pt x="21" y="200"/>
                    <a:pt x="27" y="206"/>
                    <a:pt x="69" y="206"/>
                  </a:cubicBezTo>
                  <a:cubicBezTo>
                    <a:pt x="112" y="206"/>
                    <a:pt x="117" y="200"/>
                    <a:pt x="117" y="200"/>
                  </a:cubicBezTo>
                  <a:cubicBezTo>
                    <a:pt x="119" y="198"/>
                    <a:pt x="136" y="181"/>
                    <a:pt x="136" y="181"/>
                  </a:cubicBezTo>
                  <a:cubicBezTo>
                    <a:pt x="138" y="179"/>
                    <a:pt x="137" y="178"/>
                    <a:pt x="134" y="178"/>
                  </a:cubicBezTo>
                  <a:close/>
                  <a:moveTo>
                    <a:pt x="76" y="178"/>
                  </a:moveTo>
                  <a:cubicBezTo>
                    <a:pt x="73" y="178"/>
                    <a:pt x="70" y="178"/>
                    <a:pt x="69" y="178"/>
                  </a:cubicBezTo>
                  <a:cubicBezTo>
                    <a:pt x="68" y="178"/>
                    <a:pt x="65" y="178"/>
                    <a:pt x="62" y="178"/>
                  </a:cubicBezTo>
                  <a:cubicBezTo>
                    <a:pt x="11" y="178"/>
                    <a:pt x="11" y="178"/>
                    <a:pt x="11" y="17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8" y="38"/>
                    <a:pt x="69" y="38"/>
                    <a:pt x="69" y="38"/>
                  </a:cubicBezTo>
                  <a:cubicBezTo>
                    <a:pt x="69" y="38"/>
                    <a:pt x="69" y="38"/>
                    <a:pt x="70" y="38"/>
                  </a:cubicBezTo>
                  <a:cubicBezTo>
                    <a:pt x="127" y="178"/>
                    <a:pt x="127" y="178"/>
                    <a:pt x="127" y="178"/>
                  </a:cubicBezTo>
                  <a:lnTo>
                    <a:pt x="76" y="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" name="Freeform 82"/>
            <p:cNvSpPr>
              <a:spLocks noEditPoints="1"/>
            </p:cNvSpPr>
            <p:nvPr/>
          </p:nvSpPr>
          <p:spPr bwMode="auto">
            <a:xfrm>
              <a:off x="15486" y="6365"/>
              <a:ext cx="182" cy="303"/>
            </a:xfrm>
            <a:custGeom>
              <a:avLst/>
              <a:gdLst>
                <a:gd name="T0" fmla="*/ 31 w 31"/>
                <a:gd name="T1" fmla="*/ 0 h 51"/>
                <a:gd name="T2" fmla="*/ 0 w 31"/>
                <a:gd name="T3" fmla="*/ 0 h 51"/>
                <a:gd name="T4" fmla="*/ 0 w 31"/>
                <a:gd name="T5" fmla="*/ 51 h 51"/>
                <a:gd name="T6" fmla="*/ 31 w 31"/>
                <a:gd name="T7" fmla="*/ 51 h 51"/>
                <a:gd name="T8" fmla="*/ 31 w 31"/>
                <a:gd name="T9" fmla="*/ 0 h 51"/>
                <a:gd name="T10" fmla="*/ 15 w 31"/>
                <a:gd name="T11" fmla="*/ 30 h 51"/>
                <a:gd name="T12" fmla="*/ 8 w 31"/>
                <a:gd name="T13" fmla="*/ 23 h 51"/>
                <a:gd name="T14" fmla="*/ 15 w 31"/>
                <a:gd name="T15" fmla="*/ 16 h 51"/>
                <a:gd name="T16" fmla="*/ 23 w 31"/>
                <a:gd name="T17" fmla="*/ 23 h 51"/>
                <a:gd name="T18" fmla="*/ 15 w 31"/>
                <a:gd name="T19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51">
                  <a:moveTo>
                    <a:pt x="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1" y="51"/>
                    <a:pt x="31" y="51"/>
                    <a:pt x="31" y="51"/>
                  </a:cubicBezTo>
                  <a:lnTo>
                    <a:pt x="31" y="0"/>
                  </a:lnTo>
                  <a:close/>
                  <a:moveTo>
                    <a:pt x="15" y="30"/>
                  </a:moveTo>
                  <a:cubicBezTo>
                    <a:pt x="11" y="30"/>
                    <a:pt x="8" y="27"/>
                    <a:pt x="8" y="23"/>
                  </a:cubicBezTo>
                  <a:cubicBezTo>
                    <a:pt x="8" y="19"/>
                    <a:pt x="11" y="16"/>
                    <a:pt x="15" y="16"/>
                  </a:cubicBezTo>
                  <a:cubicBezTo>
                    <a:pt x="19" y="16"/>
                    <a:pt x="23" y="19"/>
                    <a:pt x="23" y="23"/>
                  </a:cubicBezTo>
                  <a:cubicBezTo>
                    <a:pt x="23" y="27"/>
                    <a:pt x="19" y="30"/>
                    <a:pt x="15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" name="Freeform 83"/>
            <p:cNvSpPr/>
            <p:nvPr/>
          </p:nvSpPr>
          <p:spPr bwMode="auto">
            <a:xfrm>
              <a:off x="15296" y="8073"/>
              <a:ext cx="562" cy="165"/>
            </a:xfrm>
            <a:custGeom>
              <a:avLst/>
              <a:gdLst>
                <a:gd name="T0" fmla="*/ 0 w 95"/>
                <a:gd name="T1" fmla="*/ 28 h 28"/>
                <a:gd name="T2" fmla="*/ 95 w 95"/>
                <a:gd name="T3" fmla="*/ 28 h 28"/>
                <a:gd name="T4" fmla="*/ 95 w 95"/>
                <a:gd name="T5" fmla="*/ 19 h 28"/>
                <a:gd name="T6" fmla="*/ 62 w 95"/>
                <a:gd name="T7" fmla="*/ 0 h 28"/>
                <a:gd name="T8" fmla="*/ 33 w 95"/>
                <a:gd name="T9" fmla="*/ 0 h 28"/>
                <a:gd name="T10" fmla="*/ 0 w 95"/>
                <a:gd name="T11" fmla="*/ 19 h 28"/>
                <a:gd name="T12" fmla="*/ 0 w 95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28">
                  <a:moveTo>
                    <a:pt x="0" y="28"/>
                  </a:moveTo>
                  <a:cubicBezTo>
                    <a:pt x="95" y="28"/>
                    <a:pt x="95" y="28"/>
                    <a:pt x="95" y="2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78" y="12"/>
                    <a:pt x="6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7" y="12"/>
                    <a:pt x="0" y="19"/>
                    <a:pt x="0" y="19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" name="Freeform 84"/>
            <p:cNvSpPr/>
            <p:nvPr/>
          </p:nvSpPr>
          <p:spPr bwMode="auto">
            <a:xfrm>
              <a:off x="15486" y="7383"/>
              <a:ext cx="177" cy="648"/>
            </a:xfrm>
            <a:custGeom>
              <a:avLst/>
              <a:gdLst>
                <a:gd name="T0" fmla="*/ 1 w 30"/>
                <a:gd name="T1" fmla="*/ 10 h 110"/>
                <a:gd name="T2" fmla="*/ 1 w 30"/>
                <a:gd name="T3" fmla="*/ 12 h 110"/>
                <a:gd name="T4" fmla="*/ 0 w 30"/>
                <a:gd name="T5" fmla="*/ 12 h 110"/>
                <a:gd name="T6" fmla="*/ 3 w 30"/>
                <a:gd name="T7" fmla="*/ 110 h 110"/>
                <a:gd name="T8" fmla="*/ 28 w 30"/>
                <a:gd name="T9" fmla="*/ 110 h 110"/>
                <a:gd name="T10" fmla="*/ 30 w 30"/>
                <a:gd name="T11" fmla="*/ 12 h 110"/>
                <a:gd name="T12" fmla="*/ 30 w 30"/>
                <a:gd name="T13" fmla="*/ 12 h 110"/>
                <a:gd name="T14" fmla="*/ 30 w 30"/>
                <a:gd name="T15" fmla="*/ 10 h 110"/>
                <a:gd name="T16" fmla="*/ 27 w 30"/>
                <a:gd name="T17" fmla="*/ 0 h 110"/>
                <a:gd name="T18" fmla="*/ 4 w 30"/>
                <a:gd name="T19" fmla="*/ 0 h 110"/>
                <a:gd name="T20" fmla="*/ 1 w 30"/>
                <a:gd name="T21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10">
                  <a:moveTo>
                    <a:pt x="1" y="10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0" y="5"/>
                    <a:pt x="2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5"/>
                    <a:pt x="1" y="10"/>
                    <a:pt x="1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" name="Freeform 85"/>
            <p:cNvSpPr/>
            <p:nvPr/>
          </p:nvSpPr>
          <p:spPr bwMode="auto">
            <a:xfrm>
              <a:off x="15491" y="6135"/>
              <a:ext cx="160" cy="200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34 h 34"/>
                <a:gd name="T4" fmla="*/ 14 w 27"/>
                <a:gd name="T5" fmla="*/ 34 h 34"/>
                <a:gd name="T6" fmla="*/ 22 w 27"/>
                <a:gd name="T7" fmla="*/ 34 h 34"/>
                <a:gd name="T8" fmla="*/ 27 w 27"/>
                <a:gd name="T9" fmla="*/ 11 h 34"/>
                <a:gd name="T10" fmla="*/ 27 w 27"/>
                <a:gd name="T11" fmla="*/ 4 h 34"/>
                <a:gd name="T12" fmla="*/ 27 w 27"/>
                <a:gd name="T13" fmla="*/ 4 h 34"/>
                <a:gd name="T14" fmla="*/ 20 w 27"/>
                <a:gd name="T15" fmla="*/ 0 h 34"/>
                <a:gd name="T16" fmla="*/ 14 w 27"/>
                <a:gd name="T17" fmla="*/ 0 h 34"/>
                <a:gd name="T18" fmla="*/ 13 w 27"/>
                <a:gd name="T19" fmla="*/ 0 h 34"/>
                <a:gd name="T20" fmla="*/ 8 w 27"/>
                <a:gd name="T21" fmla="*/ 0 h 34"/>
                <a:gd name="T22" fmla="*/ 0 w 27"/>
                <a:gd name="T23" fmla="*/ 4 h 34"/>
                <a:gd name="T24" fmla="*/ 0 w 27"/>
                <a:gd name="T25" fmla="*/ 4 h 34"/>
                <a:gd name="T26" fmla="*/ 0 w 27"/>
                <a:gd name="T27" fmla="*/ 11 h 34"/>
                <a:gd name="T28" fmla="*/ 6 w 27"/>
                <a:gd name="T2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13"/>
                    <a:pt x="27" y="11"/>
                    <a:pt x="27" y="1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6" y="13"/>
                    <a:pt x="6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Freeform 89"/>
            <p:cNvSpPr/>
            <p:nvPr/>
          </p:nvSpPr>
          <p:spPr bwMode="auto">
            <a:xfrm>
              <a:off x="16011" y="7943"/>
              <a:ext cx="815" cy="165"/>
            </a:xfrm>
            <a:custGeom>
              <a:avLst/>
              <a:gdLst>
                <a:gd name="T0" fmla="*/ 135 w 138"/>
                <a:gd name="T1" fmla="*/ 0 h 28"/>
                <a:gd name="T2" fmla="*/ 76 w 138"/>
                <a:gd name="T3" fmla="*/ 0 h 28"/>
                <a:gd name="T4" fmla="*/ 69 w 138"/>
                <a:gd name="T5" fmla="*/ 0 h 28"/>
                <a:gd name="T6" fmla="*/ 63 w 138"/>
                <a:gd name="T7" fmla="*/ 0 h 28"/>
                <a:gd name="T8" fmla="*/ 4 w 138"/>
                <a:gd name="T9" fmla="*/ 0 h 28"/>
                <a:gd name="T10" fmla="*/ 2 w 138"/>
                <a:gd name="T11" fmla="*/ 4 h 28"/>
                <a:gd name="T12" fmla="*/ 21 w 138"/>
                <a:gd name="T13" fmla="*/ 23 h 28"/>
                <a:gd name="T14" fmla="*/ 69 w 138"/>
                <a:gd name="T15" fmla="*/ 28 h 28"/>
                <a:gd name="T16" fmla="*/ 117 w 138"/>
                <a:gd name="T17" fmla="*/ 23 h 28"/>
                <a:gd name="T18" fmla="*/ 136 w 138"/>
                <a:gd name="T19" fmla="*/ 4 h 28"/>
                <a:gd name="T20" fmla="*/ 135 w 138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28">
                  <a:moveTo>
                    <a:pt x="135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3" y="0"/>
                    <a:pt x="70" y="0"/>
                    <a:pt x="69" y="0"/>
                  </a:cubicBezTo>
                  <a:cubicBezTo>
                    <a:pt x="69" y="0"/>
                    <a:pt x="65" y="0"/>
                    <a:pt x="6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2" y="4"/>
                  </a:cubicBezTo>
                  <a:cubicBezTo>
                    <a:pt x="2" y="4"/>
                    <a:pt x="19" y="21"/>
                    <a:pt x="21" y="23"/>
                  </a:cubicBezTo>
                  <a:cubicBezTo>
                    <a:pt x="21" y="23"/>
                    <a:pt x="26" y="28"/>
                    <a:pt x="69" y="28"/>
                  </a:cubicBezTo>
                  <a:cubicBezTo>
                    <a:pt x="111" y="28"/>
                    <a:pt x="117" y="23"/>
                    <a:pt x="117" y="23"/>
                  </a:cubicBezTo>
                  <a:cubicBezTo>
                    <a:pt x="120" y="21"/>
                    <a:pt x="136" y="4"/>
                    <a:pt x="136" y="4"/>
                  </a:cubicBezTo>
                  <a:cubicBezTo>
                    <a:pt x="138" y="2"/>
                    <a:pt x="138" y="0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" name="Freeform 90"/>
            <p:cNvSpPr/>
            <p:nvPr/>
          </p:nvSpPr>
          <p:spPr bwMode="auto">
            <a:xfrm>
              <a:off x="15686" y="6473"/>
              <a:ext cx="845" cy="768"/>
            </a:xfrm>
            <a:custGeom>
              <a:avLst/>
              <a:gdLst>
                <a:gd name="T0" fmla="*/ 107 w 143"/>
                <a:gd name="T1" fmla="*/ 77 h 130"/>
                <a:gd name="T2" fmla="*/ 118 w 143"/>
                <a:gd name="T3" fmla="*/ 92 h 130"/>
                <a:gd name="T4" fmla="*/ 120 w 143"/>
                <a:gd name="T5" fmla="*/ 93 h 130"/>
                <a:gd name="T6" fmla="*/ 120 w 143"/>
                <a:gd name="T7" fmla="*/ 97 h 130"/>
                <a:gd name="T8" fmla="*/ 107 w 143"/>
                <a:gd name="T9" fmla="*/ 129 h 130"/>
                <a:gd name="T10" fmla="*/ 108 w 143"/>
                <a:gd name="T11" fmla="*/ 130 h 130"/>
                <a:gd name="T12" fmla="*/ 109 w 143"/>
                <a:gd name="T13" fmla="*/ 130 h 130"/>
                <a:gd name="T14" fmla="*/ 111 w 143"/>
                <a:gd name="T15" fmla="*/ 129 h 130"/>
                <a:gd name="T16" fmla="*/ 117 w 143"/>
                <a:gd name="T17" fmla="*/ 125 h 130"/>
                <a:gd name="T18" fmla="*/ 123 w 143"/>
                <a:gd name="T19" fmla="*/ 110 h 130"/>
                <a:gd name="T20" fmla="*/ 124 w 143"/>
                <a:gd name="T21" fmla="*/ 110 h 130"/>
                <a:gd name="T22" fmla="*/ 125 w 143"/>
                <a:gd name="T23" fmla="*/ 110 h 130"/>
                <a:gd name="T24" fmla="*/ 131 w 143"/>
                <a:gd name="T25" fmla="*/ 122 h 130"/>
                <a:gd name="T26" fmla="*/ 133 w 143"/>
                <a:gd name="T27" fmla="*/ 125 h 130"/>
                <a:gd name="T28" fmla="*/ 139 w 143"/>
                <a:gd name="T29" fmla="*/ 129 h 130"/>
                <a:gd name="T30" fmla="*/ 140 w 143"/>
                <a:gd name="T31" fmla="*/ 130 h 130"/>
                <a:gd name="T32" fmla="*/ 141 w 143"/>
                <a:gd name="T33" fmla="*/ 130 h 130"/>
                <a:gd name="T34" fmla="*/ 143 w 143"/>
                <a:gd name="T35" fmla="*/ 129 h 130"/>
                <a:gd name="T36" fmla="*/ 138 w 143"/>
                <a:gd name="T37" fmla="*/ 119 h 130"/>
                <a:gd name="T38" fmla="*/ 128 w 143"/>
                <a:gd name="T39" fmla="*/ 97 h 130"/>
                <a:gd name="T40" fmla="*/ 128 w 143"/>
                <a:gd name="T41" fmla="*/ 94 h 130"/>
                <a:gd name="T42" fmla="*/ 142 w 143"/>
                <a:gd name="T43" fmla="*/ 84 h 130"/>
                <a:gd name="T44" fmla="*/ 138 w 143"/>
                <a:gd name="T45" fmla="*/ 81 h 130"/>
                <a:gd name="T46" fmla="*/ 128 w 143"/>
                <a:gd name="T47" fmla="*/ 88 h 130"/>
                <a:gd name="T48" fmla="*/ 128 w 143"/>
                <a:gd name="T49" fmla="*/ 87 h 130"/>
                <a:gd name="T50" fmla="*/ 124 w 143"/>
                <a:gd name="T51" fmla="*/ 83 h 130"/>
                <a:gd name="T52" fmla="*/ 121 w 143"/>
                <a:gd name="T53" fmla="*/ 86 h 130"/>
                <a:gd name="T54" fmla="*/ 114 w 143"/>
                <a:gd name="T55" fmla="*/ 71 h 130"/>
                <a:gd name="T56" fmla="*/ 0 w 143"/>
                <a:gd name="T57" fmla="*/ 0 h 130"/>
                <a:gd name="T58" fmla="*/ 0 w 143"/>
                <a:gd name="T59" fmla="*/ 25 h 130"/>
                <a:gd name="T60" fmla="*/ 107 w 143"/>
                <a:gd name="T61" fmla="*/ 7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130">
                  <a:moveTo>
                    <a:pt x="107" y="77"/>
                  </a:moveTo>
                  <a:cubicBezTo>
                    <a:pt x="107" y="77"/>
                    <a:pt x="108" y="88"/>
                    <a:pt x="118" y="92"/>
                  </a:cubicBezTo>
                  <a:cubicBezTo>
                    <a:pt x="119" y="93"/>
                    <a:pt x="120" y="93"/>
                    <a:pt x="120" y="93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16" y="108"/>
                    <a:pt x="111" y="118"/>
                    <a:pt x="107" y="129"/>
                  </a:cubicBezTo>
                  <a:cubicBezTo>
                    <a:pt x="107" y="129"/>
                    <a:pt x="108" y="129"/>
                    <a:pt x="108" y="130"/>
                  </a:cubicBezTo>
                  <a:cubicBezTo>
                    <a:pt x="108" y="130"/>
                    <a:pt x="109" y="130"/>
                    <a:pt x="109" y="130"/>
                  </a:cubicBezTo>
                  <a:cubicBezTo>
                    <a:pt x="110" y="130"/>
                    <a:pt x="110" y="129"/>
                    <a:pt x="111" y="129"/>
                  </a:cubicBezTo>
                  <a:cubicBezTo>
                    <a:pt x="111" y="128"/>
                    <a:pt x="112" y="126"/>
                    <a:pt x="117" y="125"/>
                  </a:cubicBezTo>
                  <a:cubicBezTo>
                    <a:pt x="119" y="120"/>
                    <a:pt x="121" y="115"/>
                    <a:pt x="123" y="110"/>
                  </a:cubicBezTo>
                  <a:cubicBezTo>
                    <a:pt x="124" y="110"/>
                    <a:pt x="124" y="110"/>
                    <a:pt x="124" y="110"/>
                  </a:cubicBezTo>
                  <a:cubicBezTo>
                    <a:pt x="125" y="110"/>
                    <a:pt x="125" y="110"/>
                    <a:pt x="125" y="110"/>
                  </a:cubicBezTo>
                  <a:cubicBezTo>
                    <a:pt x="127" y="113"/>
                    <a:pt x="129" y="118"/>
                    <a:pt x="131" y="122"/>
                  </a:cubicBezTo>
                  <a:cubicBezTo>
                    <a:pt x="132" y="123"/>
                    <a:pt x="132" y="124"/>
                    <a:pt x="133" y="125"/>
                  </a:cubicBezTo>
                  <a:cubicBezTo>
                    <a:pt x="137" y="126"/>
                    <a:pt x="138" y="128"/>
                    <a:pt x="139" y="129"/>
                  </a:cubicBezTo>
                  <a:cubicBezTo>
                    <a:pt x="139" y="129"/>
                    <a:pt x="140" y="130"/>
                    <a:pt x="140" y="130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42" y="129"/>
                    <a:pt x="142" y="129"/>
                    <a:pt x="143" y="129"/>
                  </a:cubicBezTo>
                  <a:cubicBezTo>
                    <a:pt x="141" y="126"/>
                    <a:pt x="140" y="123"/>
                    <a:pt x="138" y="119"/>
                  </a:cubicBezTo>
                  <a:cubicBezTo>
                    <a:pt x="134" y="110"/>
                    <a:pt x="130" y="101"/>
                    <a:pt x="128" y="97"/>
                  </a:cubicBezTo>
                  <a:cubicBezTo>
                    <a:pt x="128" y="94"/>
                    <a:pt x="128" y="94"/>
                    <a:pt x="128" y="94"/>
                  </a:cubicBezTo>
                  <a:cubicBezTo>
                    <a:pt x="137" y="94"/>
                    <a:pt x="141" y="86"/>
                    <a:pt x="142" y="84"/>
                  </a:cubicBezTo>
                  <a:cubicBezTo>
                    <a:pt x="142" y="81"/>
                    <a:pt x="138" y="81"/>
                    <a:pt x="138" y="81"/>
                  </a:cubicBezTo>
                  <a:cubicBezTo>
                    <a:pt x="138" y="81"/>
                    <a:pt x="136" y="88"/>
                    <a:pt x="128" y="88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5"/>
                    <a:pt x="126" y="83"/>
                    <a:pt x="124" y="83"/>
                  </a:cubicBezTo>
                  <a:cubicBezTo>
                    <a:pt x="123" y="83"/>
                    <a:pt x="121" y="84"/>
                    <a:pt x="121" y="86"/>
                  </a:cubicBezTo>
                  <a:cubicBezTo>
                    <a:pt x="114" y="81"/>
                    <a:pt x="114" y="71"/>
                    <a:pt x="114" y="71"/>
                  </a:cubicBezTo>
                  <a:cubicBezTo>
                    <a:pt x="73" y="30"/>
                    <a:pt x="23" y="9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02" y="60"/>
                    <a:pt x="107" y="77"/>
                    <a:pt x="107" y="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16038" y="6993"/>
              <a:ext cx="395" cy="992"/>
            </a:xfrm>
            <a:prstGeom prst="line">
              <a:avLst/>
            </a:prstGeom>
            <a:ln w="603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endCxn id="32" idx="0"/>
            </p:cNvCxnSpPr>
            <p:nvPr/>
          </p:nvCxnSpPr>
          <p:spPr>
            <a:xfrm>
              <a:off x="16423" y="7057"/>
              <a:ext cx="385" cy="886"/>
            </a:xfrm>
            <a:prstGeom prst="line">
              <a:avLst/>
            </a:prstGeom>
            <a:ln w="603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10052050" y="4935855"/>
            <a:ext cx="8331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>
                <a:latin typeface="Times New Roman" panose="02020603050405020304" charset="0"/>
              </a:rPr>
              <a:t>Performance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82460" y="3695065"/>
            <a:ext cx="10458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Times New Roman" panose="02020603050405020304" charset="0"/>
              </a:rPr>
              <a:t>Programmability</a:t>
            </a:r>
            <a:endParaRPr lang="en-US" altLang="zh-CN" sz="1000">
              <a:latin typeface="Times New Roman" panose="0202060305040502030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09905" y="746760"/>
            <a:ext cx="5529580" cy="5550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130925" y="746760"/>
            <a:ext cx="5544185" cy="5542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460615" y="844550"/>
            <a:ext cx="344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</a:rPr>
              <a:t>Programmability   </a:t>
            </a:r>
            <a:r>
              <a:rPr lang="en-US" altLang="zh-CN" i="1">
                <a:latin typeface="Times New Roman" panose="02020603050405020304" charset="0"/>
              </a:rPr>
              <a:t>VS  </a:t>
            </a:r>
            <a:r>
              <a:rPr lang="en-US" altLang="zh-CN">
                <a:latin typeface="Times New Roman" panose="02020603050405020304" charset="0"/>
                <a:sym typeface="+mn-ea"/>
              </a:rPr>
              <a:t>Performance</a:t>
            </a:r>
            <a:endParaRPr lang="en-US" altLang="zh-CN" i="1">
              <a:latin typeface="Times New Roman" panose="0202060305040502030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55040" y="844550"/>
            <a:ext cx="4443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charset="0"/>
                <a:sym typeface="+mn-ea"/>
              </a:rPr>
              <a:t>Benefits of a Programmable Forwarding Plane</a:t>
            </a:r>
            <a:endParaRPr lang="en-US" altLang="zh-CN" i="1">
              <a:latin typeface="Times New Roman" panose="020206030504050203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09905" y="1270000"/>
            <a:ext cx="30632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Times New Roman" panose="02020603050405020304" charset="0"/>
              </a:rPr>
              <a:t>New protocols and Apps</a:t>
            </a:r>
            <a:r>
              <a:rPr lang="en-US" altLang="zh-CN" sz="1600">
                <a:latin typeface="Times New Roman" panose="02020603050405020304" charset="0"/>
              </a:rPr>
              <a:t>.</a:t>
            </a:r>
            <a:endParaRPr lang="zh-CN" altLang="en-US" sz="1600">
              <a:latin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Times New Roman" panose="02020603050405020304" charset="0"/>
              </a:rPr>
              <a:t>Remove unused protocols</a:t>
            </a:r>
            <a:r>
              <a:rPr lang="en-US" altLang="zh-CN" sz="1600">
                <a:latin typeface="Times New Roman" panose="02020603050405020304" charset="0"/>
              </a:rPr>
              <a:t>.</a:t>
            </a:r>
            <a:endParaRPr lang="en-US" altLang="zh-CN" sz="1600">
              <a:latin typeface="Times New Roman" panose="020206030504050203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214370" y="1283970"/>
            <a:ext cx="28257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Times New Roman" panose="02020603050405020304" charset="0"/>
              </a:rPr>
              <a:t>Flexible use of tables</a:t>
            </a:r>
            <a:r>
              <a:rPr lang="en-US" altLang="zh-CN" sz="1600">
                <a:latin typeface="Times New Roman" panose="02020603050405020304" charset="0"/>
              </a:rPr>
              <a:t>.</a:t>
            </a:r>
            <a:endParaRPr lang="zh-CN" altLang="en-US" sz="1600">
              <a:latin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Times New Roman" panose="02020603050405020304" charset="0"/>
              </a:rPr>
              <a:t>New diagnostics, telemetry</a:t>
            </a:r>
            <a:r>
              <a:rPr lang="en-US" altLang="zh-CN" sz="1600">
                <a:latin typeface="Times New Roman" panose="02020603050405020304" charset="0"/>
              </a:rPr>
              <a:t>.</a:t>
            </a:r>
            <a:endParaRPr lang="en-US" altLang="zh-CN" sz="16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5028287" y="3624507"/>
            <a:ext cx="4786273" cy="1420852"/>
            <a:chOff x="381002" y="3708475"/>
            <a:chExt cx="8229598" cy="2463726"/>
          </a:xfrm>
        </p:grpSpPr>
        <p:sp>
          <p:nvSpPr>
            <p:cNvPr id="8" name="Rectangle 7"/>
            <p:cNvSpPr/>
            <p:nvPr/>
          </p:nvSpPr>
          <p:spPr>
            <a:xfrm rot="5400000">
              <a:off x="-609599" y="4724400"/>
              <a:ext cx="2438400" cy="4571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Parser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8"/>
            <p:cNvGrpSpPr/>
            <p:nvPr/>
          </p:nvGrpSpPr>
          <p:grpSpPr>
            <a:xfrm>
              <a:off x="990600" y="4267200"/>
              <a:ext cx="1524000" cy="1752600"/>
              <a:chOff x="1485649" y="3204982"/>
              <a:chExt cx="1124341" cy="2169166"/>
            </a:xfrm>
            <a:noFill/>
          </p:grpSpPr>
          <p:sp>
            <p:nvSpPr>
              <p:cNvPr id="21" name="Rectangle 20"/>
              <p:cNvSpPr/>
              <p:nvPr/>
            </p:nvSpPr>
            <p:spPr>
              <a:xfrm>
                <a:off x="1492629" y="3216471"/>
                <a:ext cx="1117361" cy="21576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endParaRPr lang="en-US" sz="28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485649" y="3204982"/>
                <a:ext cx="1124341" cy="2157678"/>
              </a:xfrm>
              <a:prstGeom prst="rect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9"/>
            <p:cNvGrpSpPr/>
            <p:nvPr/>
          </p:nvGrpSpPr>
          <p:grpSpPr>
            <a:xfrm>
              <a:off x="2819400" y="4267200"/>
              <a:ext cx="1524000" cy="1752600"/>
              <a:chOff x="1485649" y="3204982"/>
              <a:chExt cx="1124341" cy="2169166"/>
            </a:xfrm>
            <a:noFill/>
          </p:grpSpPr>
          <p:sp>
            <p:nvSpPr>
              <p:cNvPr id="19" name="Rectangle 18"/>
              <p:cNvSpPr/>
              <p:nvPr/>
            </p:nvSpPr>
            <p:spPr>
              <a:xfrm>
                <a:off x="1492629" y="3216471"/>
                <a:ext cx="1117361" cy="21576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485649" y="3204982"/>
                <a:ext cx="1124341" cy="2157678"/>
              </a:xfrm>
              <a:prstGeom prst="rect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10"/>
            <p:cNvGrpSpPr/>
            <p:nvPr/>
          </p:nvGrpSpPr>
          <p:grpSpPr>
            <a:xfrm>
              <a:off x="4648200" y="4267200"/>
              <a:ext cx="1524000" cy="1752600"/>
              <a:chOff x="1485649" y="3204982"/>
              <a:chExt cx="1124341" cy="2169166"/>
            </a:xfrm>
            <a:noFill/>
          </p:grpSpPr>
          <p:sp>
            <p:nvSpPr>
              <p:cNvPr id="17" name="Rectangle 16"/>
              <p:cNvSpPr/>
              <p:nvPr/>
            </p:nvSpPr>
            <p:spPr>
              <a:xfrm>
                <a:off x="1492629" y="3216471"/>
                <a:ext cx="1117361" cy="21576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485649" y="3204982"/>
                <a:ext cx="1124341" cy="2157678"/>
              </a:xfrm>
              <a:prstGeom prst="rect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1"/>
            <p:cNvGrpSpPr/>
            <p:nvPr/>
          </p:nvGrpSpPr>
          <p:grpSpPr>
            <a:xfrm>
              <a:off x="6477000" y="4267200"/>
              <a:ext cx="1524000" cy="1752600"/>
              <a:chOff x="1485649" y="3204982"/>
              <a:chExt cx="1124341" cy="2169166"/>
            </a:xfrm>
            <a:noFill/>
          </p:grpSpPr>
          <p:sp>
            <p:nvSpPr>
              <p:cNvPr id="15" name="Rectangle 14"/>
              <p:cNvSpPr/>
              <p:nvPr/>
            </p:nvSpPr>
            <p:spPr>
              <a:xfrm>
                <a:off x="1492629" y="3216471"/>
                <a:ext cx="1117361" cy="21576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485649" y="3204982"/>
                <a:ext cx="1124341" cy="2157678"/>
              </a:xfrm>
              <a:prstGeom prst="rect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 rot="5400000">
              <a:off x="7162800" y="4724401"/>
              <a:ext cx="2438400" cy="4571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Deparser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242" y="3708475"/>
              <a:ext cx="7010638" cy="4822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Header / Metadata</a:t>
              </a:r>
              <a:endParaRPr lang="en-US" sz="1000" dirty="0"/>
            </a:p>
          </p:txBody>
        </p:sp>
      </p:grpSp>
      <p:sp>
        <p:nvSpPr>
          <p:cNvPr id="3" name="Snip Single Corner Rectangle 2"/>
          <p:cNvSpPr/>
          <p:nvPr/>
        </p:nvSpPr>
        <p:spPr>
          <a:xfrm>
            <a:off x="587375" y="1115695"/>
            <a:ext cx="3242310" cy="5447030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endParaRPr lang="en-US" dirty="0"/>
          </a:p>
        </p:txBody>
      </p:sp>
      <p:sp>
        <p:nvSpPr>
          <p:cNvPr id="23" name="Parallelogram 22"/>
          <p:cNvSpPr/>
          <p:nvPr/>
        </p:nvSpPr>
        <p:spPr>
          <a:xfrm>
            <a:off x="709930" y="3394075"/>
            <a:ext cx="3053080" cy="1322070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lnSpcReduction="20000"/>
          </a:bodyPr>
          <a:lstStyle/>
          <a:p>
            <a:r>
              <a:rPr lang="en-US" sz="900" b="1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parser</a:t>
            </a: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</a:t>
            </a:r>
            <a:r>
              <a:rPr lang="en-US" sz="900" dirty="0" err="1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parse_ethernet</a:t>
            </a: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{</a:t>
            </a:r>
            <a:b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</a:b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  </a:t>
            </a:r>
            <a:r>
              <a:rPr lang="en-US" sz="900" b="1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extract</a:t>
            </a: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(</a:t>
            </a:r>
            <a:r>
              <a:rPr lang="en-US" sz="900" dirty="0" err="1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ethernet</a:t>
            </a: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);</a:t>
            </a:r>
            <a:b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</a:b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  </a:t>
            </a:r>
            <a:r>
              <a:rPr lang="en-US" sz="900" b="1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return</a:t>
            </a: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</a:t>
            </a:r>
            <a:r>
              <a:rPr lang="en-US" sz="900" b="1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switch</a:t>
            </a: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(</a:t>
            </a:r>
            <a:r>
              <a:rPr lang="en-US" sz="900" dirty="0" err="1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ethernet.ethertype</a:t>
            </a: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) {</a:t>
            </a:r>
            <a:b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</a:b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     0x8100 : </a:t>
            </a:r>
            <a:r>
              <a:rPr lang="en-US" sz="900" dirty="0" err="1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parse_vlan_tag</a:t>
            </a: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;</a:t>
            </a:r>
            <a:b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</a:b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     0x0800 : parse_ipv4;</a:t>
            </a:r>
            <a:b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</a:b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     0x8847 : </a:t>
            </a:r>
            <a:r>
              <a:rPr lang="en-US" sz="900" dirty="0" err="1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parse_mpls</a:t>
            </a: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;</a:t>
            </a:r>
            <a:b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</a:b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     default: ingress;</a:t>
            </a:r>
            <a:b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</a:b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}</a:t>
            </a:r>
            <a:endParaRPr lang="en-US" sz="900" dirty="0">
              <a:solidFill>
                <a:srgbClr val="17375E"/>
              </a:solidFill>
              <a:latin typeface="Times New Roman" panose="02020603050405020304" charset="0"/>
              <a:cs typeface="Andale Mono"/>
            </a:endParaRPr>
          </a:p>
        </p:txBody>
      </p:sp>
      <p:cxnSp>
        <p:nvCxnSpPr>
          <p:cNvPr id="25" name="Elbow Connector 24"/>
          <p:cNvCxnSpPr>
            <a:stCxn id="23" idx="0"/>
            <a:endCxn id="8" idx="1"/>
          </p:cNvCxnSpPr>
          <p:nvPr/>
        </p:nvCxnSpPr>
        <p:spPr>
          <a:xfrm rot="16200000" flipH="1">
            <a:off x="3576003" y="2054543"/>
            <a:ext cx="245110" cy="2924175"/>
          </a:xfrm>
          <a:prstGeom prst="bentConnector3">
            <a:avLst>
              <a:gd name="adj1" fmla="val -97280"/>
            </a:avLst>
          </a:prstGeom>
          <a:ln w="25400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0"/>
            <a:endCxn id="13" idx="1"/>
          </p:cNvCxnSpPr>
          <p:nvPr/>
        </p:nvCxnSpPr>
        <p:spPr>
          <a:xfrm rot="16200000" flipH="1">
            <a:off x="5836285" y="-205740"/>
            <a:ext cx="245110" cy="7444740"/>
          </a:xfrm>
          <a:prstGeom prst="bentConnector3">
            <a:avLst>
              <a:gd name="adj1" fmla="val -97150"/>
            </a:avLst>
          </a:prstGeom>
          <a:ln w="25400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Parallelogram 27"/>
          <p:cNvSpPr/>
          <p:nvPr/>
        </p:nvSpPr>
        <p:spPr>
          <a:xfrm>
            <a:off x="709930" y="5123180"/>
            <a:ext cx="2967990" cy="1372870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lnSpcReduction="10000"/>
          </a:bodyPr>
          <a:lstStyle/>
          <a:p>
            <a:r>
              <a:rPr lang="en-US" sz="900" b="1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table</a:t>
            </a: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</a:t>
            </a:r>
            <a:r>
              <a:rPr lang="en-US" sz="900" dirty="0" err="1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port_table</a:t>
            </a: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{ … }</a:t>
            </a:r>
            <a:endParaRPr lang="en-US" sz="900" dirty="0">
              <a:solidFill>
                <a:srgbClr val="17375E"/>
              </a:solidFill>
              <a:latin typeface="Times New Roman" panose="02020603050405020304" charset="0"/>
              <a:cs typeface="Andale Mono"/>
            </a:endParaRPr>
          </a:p>
          <a:p>
            <a:b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</a:br>
            <a:r>
              <a:rPr lang="en-US" sz="900" b="1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control</a:t>
            </a: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ingress {</a:t>
            </a:r>
            <a:b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</a:b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   </a:t>
            </a:r>
            <a:r>
              <a:rPr lang="en-US" sz="900" b="1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apply</a:t>
            </a: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(</a:t>
            </a:r>
            <a:r>
              <a:rPr lang="en-US" sz="900" dirty="0" err="1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port_table</a:t>
            </a: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);</a:t>
            </a:r>
            <a:b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</a:b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   </a:t>
            </a:r>
            <a:r>
              <a:rPr lang="en-US" sz="900" b="1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if</a:t>
            </a: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(l2_meta.vlan_tags == 0) {</a:t>
            </a:r>
            <a:b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</a:b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       </a:t>
            </a:r>
            <a:r>
              <a:rPr lang="en-US" sz="900" dirty="0" err="1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process_assign_vlan</a:t>
            </a: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();</a:t>
            </a:r>
            <a:endParaRPr lang="en-US" sz="900" dirty="0">
              <a:solidFill>
                <a:srgbClr val="17375E"/>
              </a:solidFill>
              <a:latin typeface="Times New Roman" panose="02020603050405020304" charset="0"/>
              <a:cs typeface="Andale Mono"/>
            </a:endParaRPr>
          </a:p>
          <a:p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   }</a:t>
            </a:r>
            <a:b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</a:br>
            <a:r>
              <a:rPr lang="en-US" sz="9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}</a:t>
            </a:r>
            <a:endParaRPr lang="en-US" sz="900" dirty="0">
              <a:solidFill>
                <a:srgbClr val="17375E"/>
              </a:solidFill>
              <a:latin typeface="Times New Roman" panose="02020603050405020304" charset="0"/>
              <a:cs typeface="Andale Mono"/>
            </a:endParaRPr>
          </a:p>
        </p:txBody>
      </p:sp>
      <p:cxnSp>
        <p:nvCxnSpPr>
          <p:cNvPr id="40" name="Elbow Connector 39"/>
          <p:cNvCxnSpPr>
            <a:stCxn id="28" idx="2"/>
            <a:endCxn id="22" idx="2"/>
          </p:cNvCxnSpPr>
          <p:nvPr/>
        </p:nvCxnSpPr>
        <p:spPr>
          <a:xfrm flipV="1">
            <a:off x="3506470" y="4951730"/>
            <a:ext cx="2319655" cy="857885"/>
          </a:xfrm>
          <a:prstGeom prst="bentConnector2">
            <a:avLst/>
          </a:prstGeom>
          <a:ln w="25400">
            <a:solidFill>
              <a:srgbClr val="0CC1C8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8" idx="2"/>
            <a:endCxn id="20" idx="2"/>
          </p:cNvCxnSpPr>
          <p:nvPr/>
        </p:nvCxnSpPr>
        <p:spPr>
          <a:xfrm flipV="1">
            <a:off x="3506470" y="4951730"/>
            <a:ext cx="3383280" cy="857885"/>
          </a:xfrm>
          <a:prstGeom prst="bentConnector2">
            <a:avLst/>
          </a:prstGeom>
          <a:ln w="25400">
            <a:solidFill>
              <a:srgbClr val="0CC1C8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8" idx="2"/>
            <a:endCxn id="18" idx="2"/>
          </p:cNvCxnSpPr>
          <p:nvPr/>
        </p:nvCxnSpPr>
        <p:spPr>
          <a:xfrm flipV="1">
            <a:off x="3506470" y="4951730"/>
            <a:ext cx="4446905" cy="857885"/>
          </a:xfrm>
          <a:prstGeom prst="bentConnector2">
            <a:avLst/>
          </a:prstGeom>
          <a:ln w="25400">
            <a:solidFill>
              <a:srgbClr val="0CC1C8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8" idx="2"/>
            <a:endCxn id="15" idx="2"/>
          </p:cNvCxnSpPr>
          <p:nvPr/>
        </p:nvCxnSpPr>
        <p:spPr>
          <a:xfrm flipV="1">
            <a:off x="3506470" y="4957445"/>
            <a:ext cx="5513705" cy="852170"/>
          </a:xfrm>
          <a:prstGeom prst="bentConnector2">
            <a:avLst/>
          </a:prstGeom>
          <a:ln w="25400">
            <a:solidFill>
              <a:srgbClr val="0CC1C8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Parallelogram 50"/>
          <p:cNvSpPr/>
          <p:nvPr/>
        </p:nvSpPr>
        <p:spPr>
          <a:xfrm>
            <a:off x="709930" y="1793240"/>
            <a:ext cx="3053080" cy="1225550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lnSpcReduction="10000"/>
          </a:bodyPr>
          <a:lstStyle/>
          <a:p>
            <a:r>
              <a:rPr lang="en-US" sz="1000" b="1" dirty="0" err="1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header_type</a:t>
            </a:r>
            <a:r>
              <a:rPr lang="en-US" sz="10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 </a:t>
            </a:r>
            <a:r>
              <a:rPr lang="en-US" sz="1000" dirty="0" err="1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ethernet_t</a:t>
            </a:r>
            <a:r>
              <a:rPr lang="en-US" sz="10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   { … }</a:t>
            </a:r>
            <a:endParaRPr lang="en-US" sz="1000" dirty="0">
              <a:solidFill>
                <a:srgbClr val="17375E"/>
              </a:solidFill>
              <a:latin typeface="Times New Roman" panose="02020603050405020304" charset="0"/>
              <a:cs typeface="Andale Mono"/>
            </a:endParaRPr>
          </a:p>
          <a:p>
            <a:r>
              <a:rPr lang="en-US" sz="1000" b="1" dirty="0" err="1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header_type</a:t>
            </a:r>
            <a:r>
              <a:rPr lang="en-US" sz="10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 l2_metadata_t { … }</a:t>
            </a:r>
            <a:endParaRPr lang="en-US" sz="1000" dirty="0">
              <a:solidFill>
                <a:srgbClr val="17375E"/>
              </a:solidFill>
              <a:latin typeface="Times New Roman" panose="02020603050405020304" charset="0"/>
              <a:cs typeface="Andale Mono"/>
            </a:endParaRPr>
          </a:p>
          <a:p>
            <a:endParaRPr lang="en-US" sz="1000" dirty="0">
              <a:solidFill>
                <a:srgbClr val="17375E"/>
              </a:solidFill>
              <a:latin typeface="Times New Roman" panose="02020603050405020304" charset="0"/>
              <a:cs typeface="Andale Mono"/>
            </a:endParaRPr>
          </a:p>
          <a:p>
            <a:r>
              <a:rPr lang="en-US" sz="1000" b="1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header</a:t>
            </a:r>
            <a:r>
              <a:rPr lang="en-US" sz="10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   </a:t>
            </a:r>
            <a:r>
              <a:rPr lang="en-US" sz="1000" dirty="0" err="1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ethernet_t</a:t>
            </a:r>
            <a:r>
              <a:rPr lang="en-US" sz="10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   </a:t>
            </a:r>
            <a:r>
              <a:rPr lang="en-US" sz="1000" dirty="0" err="1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ethernet</a:t>
            </a:r>
            <a:r>
              <a:rPr lang="en-US" sz="10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;</a:t>
            </a:r>
            <a:endParaRPr lang="en-US" sz="1000" dirty="0">
              <a:solidFill>
                <a:srgbClr val="17375E"/>
              </a:solidFill>
              <a:latin typeface="Times New Roman" panose="02020603050405020304" charset="0"/>
              <a:cs typeface="Andale Mono"/>
            </a:endParaRPr>
          </a:p>
          <a:p>
            <a:r>
              <a:rPr lang="en-US" sz="1000" b="1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header</a:t>
            </a:r>
            <a:r>
              <a:rPr lang="en-US" sz="10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   </a:t>
            </a:r>
            <a:r>
              <a:rPr lang="en-US" sz="1000" dirty="0" err="1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vlan_tag_t</a:t>
            </a:r>
            <a:r>
              <a:rPr lang="en-US" sz="10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   </a:t>
            </a:r>
            <a:r>
              <a:rPr lang="en-US" sz="1000" dirty="0" err="1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vlan_tag</a:t>
            </a:r>
            <a:r>
              <a:rPr lang="en-US" sz="10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[2];</a:t>
            </a:r>
            <a:endParaRPr lang="en-US" sz="1000" dirty="0">
              <a:solidFill>
                <a:srgbClr val="17375E"/>
              </a:solidFill>
              <a:latin typeface="Times New Roman" panose="02020603050405020304" charset="0"/>
              <a:cs typeface="Andale Mono"/>
            </a:endParaRPr>
          </a:p>
          <a:p>
            <a:r>
              <a:rPr lang="en-US" sz="1000" b="1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metadata </a:t>
            </a:r>
            <a:r>
              <a:rPr lang="en-US" sz="1000" dirty="0">
                <a:solidFill>
                  <a:srgbClr val="17375E"/>
                </a:solidFill>
                <a:latin typeface="Times New Roman" panose="02020603050405020304" charset="0"/>
                <a:cs typeface="Andale Mono"/>
              </a:rPr>
              <a:t> l2_metadata_t l2_meta;</a:t>
            </a:r>
            <a:endParaRPr lang="en-US" sz="1000" dirty="0">
              <a:solidFill>
                <a:srgbClr val="17375E"/>
              </a:solidFill>
              <a:latin typeface="Times New Roman" panose="02020603050405020304" charset="0"/>
              <a:cs typeface="Andale Mono"/>
            </a:endParaRPr>
          </a:p>
        </p:txBody>
      </p:sp>
      <p:cxnSp>
        <p:nvCxnSpPr>
          <p:cNvPr id="53" name="Elbow Connector 52"/>
          <p:cNvCxnSpPr>
            <a:stCxn id="51" idx="2"/>
            <a:endCxn id="14" idx="0"/>
          </p:cNvCxnSpPr>
          <p:nvPr/>
        </p:nvCxnSpPr>
        <p:spPr>
          <a:xfrm>
            <a:off x="3609975" y="2406015"/>
            <a:ext cx="3811905" cy="1218565"/>
          </a:xfrm>
          <a:prstGeom prst="bentConnector2">
            <a:avLst/>
          </a:prstGeom>
          <a:ln w="38100" cmpd="sng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6498" y="1124049"/>
            <a:ext cx="164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program.p4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9857" y="1510911"/>
            <a:ext cx="25919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6020202030204"/>
                <a:cs typeface="Arial Narrow" panose="020B0606020202030204"/>
              </a:rPr>
              <a:t>Data Declarations</a:t>
            </a:r>
            <a:endParaRPr lang="en-US" sz="1600" dirty="0">
              <a:solidFill>
                <a:schemeClr val="bg1"/>
              </a:solidFill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0853" y="3047075"/>
            <a:ext cx="25919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6020202030204"/>
                <a:cs typeface="Arial Narrow" panose="020B0606020202030204"/>
              </a:rPr>
              <a:t>Parser Program</a:t>
            </a:r>
            <a:endParaRPr lang="en-US" sz="1600" dirty="0">
              <a:solidFill>
                <a:schemeClr val="bg1"/>
              </a:solidFill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855" y="4777789"/>
            <a:ext cx="25919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 Narrow" panose="020B0606020202030204"/>
                <a:cs typeface="Arial Narrow" panose="020B0606020202030204"/>
              </a:rPr>
              <a:t>Table + Control </a:t>
            </a:r>
            <a:r>
              <a:rPr lang="en-US" sz="1600" dirty="0">
                <a:solidFill>
                  <a:schemeClr val="bg1"/>
                </a:solidFill>
                <a:latin typeface="Arial Narrow" panose="020B0606020202030204"/>
                <a:cs typeface="Arial Narrow" panose="020B0606020202030204"/>
              </a:rPr>
              <a:t>Flow Program</a:t>
            </a:r>
            <a:endParaRPr lang="en-US" sz="1600" dirty="0">
              <a:solidFill>
                <a:schemeClr val="bg1"/>
              </a:solidFill>
              <a:latin typeface="Arial Narrow" panose="020B0606020202030204"/>
              <a:cs typeface="Arial Narrow" panose="020B06060202020302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48300" y="5809615"/>
            <a:ext cx="3891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charset="0"/>
              </a:rPr>
              <a:t>P4 program defines what each table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charset="0"/>
              </a:rPr>
              <a:t>CAN </a:t>
            </a:r>
            <a:r>
              <a:rPr lang="en-US" sz="1600" dirty="0" smtClean="0">
                <a:latin typeface="Times New Roman" panose="02020603050405020304" charset="0"/>
              </a:rPr>
              <a:t>do</a:t>
            </a:r>
            <a:endParaRPr lang="en-US" sz="1600" dirty="0" smtClean="0">
              <a:latin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21590" y="4445"/>
            <a:ext cx="31197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How to Use P4?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70" name="Shape 110"/>
          <p:cNvSpPr/>
          <p:nvPr/>
        </p:nvSpPr>
        <p:spPr>
          <a:xfrm>
            <a:off x="5212589" y="1281697"/>
            <a:ext cx="4902668" cy="4855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62533" tIns="162533" rIns="162533" bIns="162533" anchor="ctr" anchorCtr="0">
            <a:noAutofit/>
          </a:bodyPr>
          <a:p>
            <a:pPr algn="ctr" defTabSz="60896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Times New Roman" panose="02020603050405020304" charset="0"/>
              </a:rPr>
              <a:t>SDN controller or Network OS </a:t>
            </a:r>
            <a:endParaRPr lang="en-US" sz="1600" dirty="0" smtClean="0">
              <a:solidFill>
                <a:prstClr val="black"/>
              </a:solidFill>
              <a:latin typeface="Times New Roman" panose="0202060305040502030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678170" y="1767205"/>
            <a:ext cx="1971040" cy="210629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6781165" y="1767205"/>
            <a:ext cx="868045" cy="21348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649210" y="1762125"/>
            <a:ext cx="433070" cy="216852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49210" y="1767205"/>
            <a:ext cx="1409065" cy="21348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8780000">
            <a:off x="5599975" y="2554619"/>
            <a:ext cx="18688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dirty="0" err="1" smtClean="0">
                <a:latin typeface="Times New Roman" panose="02020603050405020304" charset="0"/>
              </a:rPr>
              <a:t>match:action</a:t>
            </a:r>
            <a:r>
              <a:rPr lang="en-US" sz="1400" dirty="0">
                <a:latin typeface="Times New Roman" panose="02020603050405020304" charset="0"/>
              </a:rPr>
              <a:t> </a:t>
            </a:r>
            <a:r>
              <a:rPr lang="en-US" sz="1400" dirty="0" smtClean="0">
                <a:latin typeface="Times New Roman" panose="02020603050405020304" charset="0"/>
              </a:rPr>
              <a:t>entries</a:t>
            </a:r>
            <a:endParaRPr lang="en-US" sz="1400" dirty="0">
              <a:latin typeface="Times New Roman" panose="0202060305040502030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20945" y="912495"/>
            <a:ext cx="52736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charset="0"/>
              </a:rPr>
              <a:t>Control plane or NOS decides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charset="0"/>
              </a:rPr>
              <a:t>what the switch actually does</a:t>
            </a:r>
            <a:endParaRPr lang="en-US" sz="1600" b="1" dirty="0" smtClean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cxnSp>
        <p:nvCxnSpPr>
          <p:cNvPr id="78" name="Straight Arrow Connector 77"/>
          <p:cNvCxnSpPr>
            <a:endCxn id="12" idx="0"/>
          </p:cNvCxnSpPr>
          <p:nvPr/>
        </p:nvCxnSpPr>
        <p:spPr>
          <a:xfrm>
            <a:off x="7649210" y="1767205"/>
            <a:ext cx="2928620" cy="196596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35"/>
          <p:cNvSpPr/>
          <p:nvPr/>
        </p:nvSpPr>
        <p:spPr>
          <a:xfrm>
            <a:off x="9890770" y="3733201"/>
            <a:ext cx="1374423" cy="12192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dirty="0" err="1">
                <a:latin typeface="Times New Roman" panose="02020603050405020304" charset="0"/>
              </a:rPr>
              <a:t>Queueing</a:t>
            </a:r>
            <a:r>
              <a:rPr lang="en-US" sz="1400" dirty="0">
                <a:latin typeface="Times New Roman" panose="02020603050405020304" charset="0"/>
              </a:rPr>
              <a:t>, Replication &amp; Scheduling</a:t>
            </a:r>
            <a:endParaRPr lang="en-US" sz="1400" dirty="0">
              <a:latin typeface="Times New Roman" panose="02020603050405020304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11584431" y="4285603"/>
            <a:ext cx="7112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735" smtClean="0">
                <a:latin typeface="Times New Roman" panose="02020603050405020304" charset="0"/>
              </a:rPr>
              <a:t>...</a:t>
            </a:r>
            <a:endParaRPr lang="en-US" sz="3735" smtClean="0">
              <a:latin typeface="Times New Roman" panose="02020603050405020304" charset="0"/>
            </a:endParaRPr>
          </a:p>
        </p:txBody>
      </p:sp>
      <p:sp>
        <p:nvSpPr>
          <p:cNvPr id="30" name="Rectangle 67"/>
          <p:cNvSpPr/>
          <p:nvPr/>
        </p:nvSpPr>
        <p:spPr>
          <a:xfrm rot="5400000">
            <a:off x="10789887" y="4223253"/>
            <a:ext cx="1406247" cy="2659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720" tIns="45720" rIns="45720" bIns="45720" rtlCol="0" anchor="ctr"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</a:rPr>
              <a:t>Parser</a:t>
            </a:r>
            <a:endParaRPr lang="en-US" sz="12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 rot="0">
            <a:off x="3261995" y="1247775"/>
            <a:ext cx="5859780" cy="4410075"/>
            <a:chOff x="4609" y="2427"/>
            <a:chExt cx="9228" cy="6945"/>
          </a:xfrm>
        </p:grpSpPr>
        <p:sp>
          <p:nvSpPr>
            <p:cNvPr id="5" name="矩形 4"/>
            <p:cNvSpPr/>
            <p:nvPr/>
          </p:nvSpPr>
          <p:spPr>
            <a:xfrm>
              <a:off x="4609" y="2427"/>
              <a:ext cx="9228" cy="16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</a:rPr>
                <a:t>Application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609" y="4427"/>
              <a:ext cx="2705" cy="494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latin typeface="Times New Roman" panose="020206030504050203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870" y="4427"/>
              <a:ext cx="2705" cy="49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132" y="4427"/>
              <a:ext cx="2705" cy="494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180" y="4817"/>
              <a:ext cx="16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</a:rPr>
                <a:t>Language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42" y="5380"/>
              <a:ext cx="2045" cy="3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80" y="7108"/>
              <a:ext cx="1701" cy="729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文本框 12"/>
            <p:cNvSpPr txBox="1"/>
            <p:nvPr/>
          </p:nvSpPr>
          <p:spPr>
            <a:xfrm>
              <a:off x="5008" y="5842"/>
              <a:ext cx="206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ctr">
                <a:buNone/>
              </a:pPr>
              <a:r>
                <a:rPr lang="en-US" altLang="zh-CN" sz="1600">
                  <a:latin typeface="Times New Roman" panose="02020603050405020304" charset="0"/>
                </a:rPr>
                <a:t>P4</a:t>
              </a:r>
              <a:r>
                <a:rPr lang="en-US" altLang="zh-CN" sz="1600" baseline="-25000">
                  <a:solidFill>
                    <a:schemeClr val="tx1"/>
                  </a:solidFill>
                  <a:uFillTx/>
                  <a:latin typeface="Times New Roman" panose="02020603050405020304" charset="0"/>
                </a:rPr>
                <a:t>14</a:t>
              </a:r>
              <a:r>
                <a:rPr lang="en-US" altLang="zh-CN" sz="1600">
                  <a:solidFill>
                    <a:schemeClr val="tx1"/>
                  </a:solidFill>
                  <a:uFillTx/>
                  <a:latin typeface="Times New Roman" panose="02020603050405020304" charset="0"/>
                </a:rPr>
                <a:t>/P4</a:t>
              </a:r>
              <a:r>
                <a:rPr lang="en-US" altLang="zh-CN" sz="1600" baseline="-25000">
                  <a:solidFill>
                    <a:schemeClr val="tx1"/>
                  </a:solidFill>
                  <a:uFillTx/>
                  <a:latin typeface="Times New Roman" panose="02020603050405020304" charset="0"/>
                </a:rPr>
                <a:t>16</a:t>
              </a:r>
              <a:endParaRPr lang="en-US" altLang="zh-CN" sz="1600" baseline="-25000">
                <a:solidFill>
                  <a:schemeClr val="tx1"/>
                </a:solidFill>
                <a:uFillTx/>
                <a:latin typeface="Times New Roman" panose="0202060305040502030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156" y="4800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Architecture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00" y="5397"/>
              <a:ext cx="2045" cy="3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36" y="5842"/>
              <a:ext cx="210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indent="0" algn="ctr">
                <a:buNone/>
              </a:pPr>
              <a:r>
                <a:rPr lang="en-US" altLang="zh-CN" sz="1600">
                  <a:latin typeface="Times New Roman" panose="02020603050405020304" charset="0"/>
                </a:rPr>
                <a:t>PISA/PSA</a:t>
              </a:r>
              <a:endParaRPr lang="en-US" altLang="zh-CN" sz="1600" baseline="-25000">
                <a:solidFill>
                  <a:schemeClr val="tx1"/>
                </a:solidFill>
                <a:uFillTx/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014" y="4844"/>
              <a:ext cx="94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</a:rPr>
                <a:t>Chip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462" y="5397"/>
              <a:ext cx="2045" cy="3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5" y="2911"/>
              <a:ext cx="1134" cy="874"/>
            </a:xfrm>
            <a:prstGeom prst="rect">
              <a:avLst/>
            </a:prstGeom>
          </p:spPr>
        </p:pic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5180" y="2820"/>
            <a:ext cx="1134" cy="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3" imgW="1657350" imgH="1409700" progId="Paint.Picture">
                    <p:embed/>
                  </p:oleObj>
                </mc:Choice>
                <mc:Fallback>
                  <p:oleObj name="" r:id="rId3" imgW="1657350" imgH="1409700" progId="Paint.Picture">
                    <p:embed/>
                    <p:pic>
                      <p:nvPicPr>
                        <p:cNvPr id="0" name="图片 2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80" y="2820"/>
                          <a:ext cx="1134" cy="9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68" y="7108"/>
              <a:ext cx="1701" cy="72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34" y="6906"/>
              <a:ext cx="1701" cy="1134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78" y="8040"/>
              <a:ext cx="1701" cy="356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11456" y="5784"/>
              <a:ext cx="201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ctr">
                <a:buNone/>
              </a:pPr>
              <a:r>
                <a:rPr lang="en-US" altLang="zh-CN" sz="1600">
                  <a:latin typeface="Times New Roman" panose="02020603050405020304" charset="0"/>
                </a:rPr>
                <a:t>Tofino</a:t>
              </a:r>
              <a:endParaRPr lang="en-US" altLang="zh-CN" sz="1600">
                <a:latin typeface="Times New Roman" panose="02020603050405020304" charset="0"/>
              </a:endParaRPr>
            </a:p>
            <a:p>
              <a:pPr indent="0" algn="ctr">
                <a:buNone/>
              </a:pPr>
              <a:r>
                <a:rPr lang="en-US" altLang="zh-CN" sz="1600">
                  <a:latin typeface="Times New Roman" panose="02020603050405020304" charset="0"/>
                  <a:sym typeface="+mn-ea"/>
                </a:rPr>
                <a:t>SmartCard</a:t>
              </a:r>
              <a:endParaRPr lang="en-US" altLang="zh-CN" sz="1600">
                <a:latin typeface="Times New Roman" panose="02020603050405020304" charset="0"/>
              </a:endParaRP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10500" y="2735"/>
            <a:ext cx="1134" cy="1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" name="" r:id="rId7" imgW="1724025" imgH="1657350" progId="Paint.Picture">
                    <p:embed/>
                  </p:oleObj>
                </mc:Choice>
                <mc:Fallback>
                  <p:oleObj name="" r:id="rId7" imgW="1724025" imgH="1657350" progId="Paint.Picture">
                    <p:embed/>
                    <p:pic>
                      <p:nvPicPr>
                        <p:cNvPr id="0" name="图片 3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500" y="2735"/>
                          <a:ext cx="1134" cy="10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/>
          </p:nvGraphicFramePr>
          <p:xfrm>
            <a:off x="12245" y="3020"/>
            <a:ext cx="1134" cy="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" name="" r:id="rId9" imgW="1781175" imgH="1238250" progId="Paint.Picture">
                    <p:embed/>
                  </p:oleObj>
                </mc:Choice>
                <mc:Fallback>
                  <p:oleObj name="" r:id="rId9" imgW="1781175" imgH="1238250" progId="Paint.Picture">
                    <p:embed/>
                    <p:pic>
                      <p:nvPicPr>
                        <p:cNvPr id="0" name="图片 3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245" y="3020"/>
                          <a:ext cx="1134" cy="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" name="文本框 67"/>
          <p:cNvSpPr txBox="1">
            <a:spLocks noChangeAspect="1"/>
          </p:cNvSpPr>
          <p:nvPr/>
        </p:nvSpPr>
        <p:spPr>
          <a:xfrm>
            <a:off x="-21590" y="4445"/>
            <a:ext cx="27806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latin typeface="Arial" panose="020B0604020202020204" pitchFamily="34" charset="0"/>
                <a:sym typeface="+mn-ea"/>
              </a:rPr>
              <a:t>P4 </a:t>
            </a:r>
            <a:r>
              <a:rPr lang="en-US" altLang="zh-CN" sz="3200">
                <a:latin typeface="Arial" panose="020B0604020202020204" pitchFamily="34" charset="0"/>
                <a:sym typeface="+mn-ea"/>
              </a:rPr>
              <a:t>E</a:t>
            </a:r>
            <a:r>
              <a:rPr sz="3200">
                <a:latin typeface="Arial" panose="020B0604020202020204" pitchFamily="34" charset="0"/>
                <a:sym typeface="+mn-ea"/>
              </a:rPr>
              <a:t>co</a:t>
            </a:r>
            <a:r>
              <a:rPr lang="en-US" sz="3200">
                <a:latin typeface="Arial" panose="020B0604020202020204" pitchFamily="34" charset="0"/>
                <a:sym typeface="+mn-ea"/>
              </a:rPr>
              <a:t>system</a:t>
            </a:r>
            <a:endParaRPr lang="en-US" sz="320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986280" y="1247140"/>
            <a:ext cx="1053465" cy="4410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9364980" y="1247775"/>
            <a:ext cx="1053465" cy="4410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63115" y="1324610"/>
            <a:ext cx="900000" cy="900000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28480" y="4979035"/>
            <a:ext cx="900000" cy="506209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28480" y="2109470"/>
            <a:ext cx="900000" cy="90000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42450" y="1443355"/>
            <a:ext cx="900000" cy="430053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41815" y="3189605"/>
            <a:ext cx="900000" cy="636325"/>
          </a:xfrm>
          <a:prstGeom prst="rect">
            <a:avLst/>
          </a:prstGeom>
        </p:spPr>
      </p:pic>
      <p:pic>
        <p:nvPicPr>
          <p:cNvPr id="1029" name="Picture 5" descr="E:\2017年\6月\文档资源库\标志\导出图片150像素\标志-29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273335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injun\Desktop\新建文件夹 (2)\标志-2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321" y="4091781"/>
            <a:ext cx="921600" cy="25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77085" y="4684395"/>
            <a:ext cx="900000" cy="900000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434830" y="4035425"/>
            <a:ext cx="900000" cy="674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9" name="Freeform 180"/>
          <p:cNvSpPr>
            <a:spLocks noChangeAspect="1" noEditPoints="1"/>
          </p:cNvSpPr>
          <p:nvPr/>
        </p:nvSpPr>
        <p:spPr bwMode="auto">
          <a:xfrm>
            <a:off x="1216978" y="3175318"/>
            <a:ext cx="1520825" cy="1073150"/>
          </a:xfrm>
          <a:custGeom>
            <a:avLst/>
            <a:gdLst>
              <a:gd name="T0" fmla="*/ 1579 w 4155"/>
              <a:gd name="T1" fmla="*/ 865 h 2914"/>
              <a:gd name="T2" fmla="*/ 649 w 4155"/>
              <a:gd name="T3" fmla="*/ 1110 h 2914"/>
              <a:gd name="T4" fmla="*/ 677 w 4155"/>
              <a:gd name="T5" fmla="*/ 940 h 2914"/>
              <a:gd name="T6" fmla="*/ 442 w 4155"/>
              <a:gd name="T7" fmla="*/ 1006 h 2914"/>
              <a:gd name="T8" fmla="*/ 423 w 4155"/>
              <a:gd name="T9" fmla="*/ 1260 h 2914"/>
              <a:gd name="T10" fmla="*/ 884 w 4155"/>
              <a:gd name="T11" fmla="*/ 1401 h 2914"/>
              <a:gd name="T12" fmla="*/ 1100 w 4155"/>
              <a:gd name="T13" fmla="*/ 1345 h 2914"/>
              <a:gd name="T14" fmla="*/ 808 w 4155"/>
              <a:gd name="T15" fmla="*/ 1251 h 2914"/>
              <a:gd name="T16" fmla="*/ 1880 w 4155"/>
              <a:gd name="T17" fmla="*/ 940 h 2914"/>
              <a:gd name="T18" fmla="*/ 1579 w 4155"/>
              <a:gd name="T19" fmla="*/ 865 h 2914"/>
              <a:gd name="T20" fmla="*/ 4155 w 4155"/>
              <a:gd name="T21" fmla="*/ 2014 h 2914"/>
              <a:gd name="T22" fmla="*/ 2077 w 4155"/>
              <a:gd name="T23" fmla="*/ 2914 h 2914"/>
              <a:gd name="T24" fmla="*/ 0 w 4155"/>
              <a:gd name="T25" fmla="*/ 2014 h 2914"/>
              <a:gd name="T26" fmla="*/ 0 w 4155"/>
              <a:gd name="T27" fmla="*/ 884 h 2914"/>
              <a:gd name="T28" fmla="*/ 2077 w 4155"/>
              <a:gd name="T29" fmla="*/ 1843 h 2914"/>
              <a:gd name="T30" fmla="*/ 3844 w 4155"/>
              <a:gd name="T31" fmla="*/ 1388 h 2914"/>
              <a:gd name="T32" fmla="*/ 3956 w 4155"/>
              <a:gd name="T33" fmla="*/ 1294 h 2914"/>
              <a:gd name="T34" fmla="*/ 4155 w 4155"/>
              <a:gd name="T35" fmla="*/ 884 h 2914"/>
              <a:gd name="T36" fmla="*/ 4155 w 4155"/>
              <a:gd name="T37" fmla="*/ 2014 h 2914"/>
              <a:gd name="T38" fmla="*/ 2500 w 4155"/>
              <a:gd name="T39" fmla="*/ 790 h 2914"/>
              <a:gd name="T40" fmla="*/ 3356 w 4155"/>
              <a:gd name="T41" fmla="*/ 555 h 2914"/>
              <a:gd name="T42" fmla="*/ 3356 w 4155"/>
              <a:gd name="T43" fmla="*/ 696 h 2914"/>
              <a:gd name="T44" fmla="*/ 3581 w 4155"/>
              <a:gd name="T45" fmla="*/ 621 h 2914"/>
              <a:gd name="T46" fmla="*/ 3581 w 4155"/>
              <a:gd name="T47" fmla="*/ 386 h 2914"/>
              <a:gd name="T48" fmla="*/ 3102 w 4155"/>
              <a:gd name="T49" fmla="*/ 264 h 2914"/>
              <a:gd name="T50" fmla="*/ 2876 w 4155"/>
              <a:gd name="T51" fmla="*/ 329 h 2914"/>
              <a:gd name="T52" fmla="*/ 3224 w 4155"/>
              <a:gd name="T53" fmla="*/ 423 h 2914"/>
              <a:gd name="T54" fmla="*/ 2190 w 4155"/>
              <a:gd name="T55" fmla="*/ 696 h 2914"/>
              <a:gd name="T56" fmla="*/ 2500 w 4155"/>
              <a:gd name="T57" fmla="*/ 790 h 2914"/>
              <a:gd name="T58" fmla="*/ 2082 w 4155"/>
              <a:gd name="T59" fmla="*/ 0 h 2914"/>
              <a:gd name="T60" fmla="*/ 4080 w 4155"/>
              <a:gd name="T61" fmla="*/ 884 h 2914"/>
              <a:gd name="T62" fmla="*/ 3909 w 4155"/>
              <a:gd name="T63" fmla="*/ 1241 h 2914"/>
              <a:gd name="T64" fmla="*/ 2829 w 4155"/>
              <a:gd name="T65" fmla="*/ 940 h 2914"/>
              <a:gd name="T66" fmla="*/ 2829 w 4155"/>
              <a:gd name="T67" fmla="*/ 940 h 2914"/>
              <a:gd name="T68" fmla="*/ 3431 w 4155"/>
              <a:gd name="T69" fmla="*/ 940 h 2914"/>
              <a:gd name="T70" fmla="*/ 3224 w 4155"/>
              <a:gd name="T71" fmla="*/ 884 h 2914"/>
              <a:gd name="T72" fmla="*/ 2284 w 4155"/>
              <a:gd name="T73" fmla="*/ 884 h 2914"/>
              <a:gd name="T74" fmla="*/ 2284 w 4155"/>
              <a:gd name="T75" fmla="*/ 1157 h 2914"/>
              <a:gd name="T76" fmla="*/ 2519 w 4155"/>
              <a:gd name="T77" fmla="*/ 1204 h 2914"/>
              <a:gd name="T78" fmla="*/ 2519 w 4155"/>
              <a:gd name="T79" fmla="*/ 1034 h 2914"/>
              <a:gd name="T80" fmla="*/ 3757 w 4155"/>
              <a:gd name="T81" fmla="*/ 1365 h 2914"/>
              <a:gd name="T82" fmla="*/ 2082 w 4155"/>
              <a:gd name="T83" fmla="*/ 1768 h 2914"/>
              <a:gd name="T84" fmla="*/ 85 w 4155"/>
              <a:gd name="T85" fmla="*/ 884 h 2914"/>
              <a:gd name="T86" fmla="*/ 326 w 4155"/>
              <a:gd name="T87" fmla="*/ 463 h 2914"/>
              <a:gd name="T88" fmla="*/ 1231 w 4155"/>
              <a:gd name="T89" fmla="*/ 696 h 2914"/>
              <a:gd name="T90" fmla="*/ 649 w 4155"/>
              <a:gd name="T91" fmla="*/ 696 h 2914"/>
              <a:gd name="T92" fmla="*/ 649 w 4155"/>
              <a:gd name="T93" fmla="*/ 696 h 2914"/>
              <a:gd name="T94" fmla="*/ 884 w 4155"/>
              <a:gd name="T95" fmla="*/ 752 h 2914"/>
              <a:gd name="T96" fmla="*/ 1824 w 4155"/>
              <a:gd name="T97" fmla="*/ 771 h 2914"/>
              <a:gd name="T98" fmla="*/ 1824 w 4155"/>
              <a:gd name="T99" fmla="*/ 517 h 2914"/>
              <a:gd name="T100" fmla="*/ 1598 w 4155"/>
              <a:gd name="T101" fmla="*/ 452 h 2914"/>
              <a:gd name="T102" fmla="*/ 1598 w 4155"/>
              <a:gd name="T103" fmla="*/ 621 h 2914"/>
              <a:gd name="T104" fmla="*/ 522 w 4155"/>
              <a:gd name="T105" fmla="*/ 332 h 2914"/>
              <a:gd name="T106" fmla="*/ 2082 w 4155"/>
              <a:gd name="T107" fmla="*/ 0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55" h="2914">
                <a:moveTo>
                  <a:pt x="1579" y="865"/>
                </a:moveTo>
                <a:lnTo>
                  <a:pt x="649" y="1110"/>
                </a:lnTo>
                <a:lnTo>
                  <a:pt x="677" y="940"/>
                </a:lnTo>
                <a:lnTo>
                  <a:pt x="442" y="1006"/>
                </a:lnTo>
                <a:lnTo>
                  <a:pt x="423" y="1260"/>
                </a:lnTo>
                <a:lnTo>
                  <a:pt x="884" y="1401"/>
                </a:lnTo>
                <a:lnTo>
                  <a:pt x="1100" y="1345"/>
                </a:lnTo>
                <a:lnTo>
                  <a:pt x="808" y="1251"/>
                </a:lnTo>
                <a:lnTo>
                  <a:pt x="1880" y="940"/>
                </a:lnTo>
                <a:lnTo>
                  <a:pt x="1579" y="865"/>
                </a:lnTo>
                <a:close/>
                <a:moveTo>
                  <a:pt x="4155" y="2014"/>
                </a:moveTo>
                <a:cubicBezTo>
                  <a:pt x="4155" y="2511"/>
                  <a:pt x="3225" y="2914"/>
                  <a:pt x="2077" y="2914"/>
                </a:cubicBezTo>
                <a:cubicBezTo>
                  <a:pt x="930" y="2914"/>
                  <a:pt x="0" y="2511"/>
                  <a:pt x="0" y="2014"/>
                </a:cubicBezTo>
                <a:lnTo>
                  <a:pt x="0" y="884"/>
                </a:lnTo>
                <a:cubicBezTo>
                  <a:pt x="0" y="1414"/>
                  <a:pt x="930" y="1843"/>
                  <a:pt x="2077" y="1843"/>
                </a:cubicBezTo>
                <a:cubicBezTo>
                  <a:pt x="2824" y="1843"/>
                  <a:pt x="3478" y="1661"/>
                  <a:pt x="3844" y="1388"/>
                </a:cubicBezTo>
                <a:lnTo>
                  <a:pt x="3956" y="1294"/>
                </a:lnTo>
                <a:cubicBezTo>
                  <a:pt x="4083" y="1169"/>
                  <a:pt x="4155" y="1031"/>
                  <a:pt x="4155" y="884"/>
                </a:cubicBezTo>
                <a:lnTo>
                  <a:pt x="4155" y="2014"/>
                </a:lnTo>
                <a:close/>
                <a:moveTo>
                  <a:pt x="2500" y="790"/>
                </a:moveTo>
                <a:lnTo>
                  <a:pt x="3356" y="555"/>
                </a:lnTo>
                <a:lnTo>
                  <a:pt x="3356" y="696"/>
                </a:lnTo>
                <a:lnTo>
                  <a:pt x="3581" y="621"/>
                </a:lnTo>
                <a:lnTo>
                  <a:pt x="3581" y="386"/>
                </a:lnTo>
                <a:lnTo>
                  <a:pt x="3102" y="264"/>
                </a:lnTo>
                <a:lnTo>
                  <a:pt x="2876" y="329"/>
                </a:lnTo>
                <a:lnTo>
                  <a:pt x="3224" y="423"/>
                </a:lnTo>
                <a:lnTo>
                  <a:pt x="2190" y="696"/>
                </a:lnTo>
                <a:lnTo>
                  <a:pt x="2500" y="790"/>
                </a:lnTo>
                <a:close/>
                <a:moveTo>
                  <a:pt x="2082" y="0"/>
                </a:moveTo>
                <a:cubicBezTo>
                  <a:pt x="3185" y="0"/>
                  <a:pt x="4080" y="396"/>
                  <a:pt x="4080" y="884"/>
                </a:cubicBezTo>
                <a:cubicBezTo>
                  <a:pt x="4080" y="1011"/>
                  <a:pt x="4019" y="1132"/>
                  <a:pt x="3909" y="1241"/>
                </a:cubicBezTo>
                <a:lnTo>
                  <a:pt x="2829" y="940"/>
                </a:lnTo>
                <a:lnTo>
                  <a:pt x="2829" y="940"/>
                </a:lnTo>
                <a:lnTo>
                  <a:pt x="3431" y="940"/>
                </a:lnTo>
                <a:lnTo>
                  <a:pt x="3224" y="884"/>
                </a:lnTo>
                <a:lnTo>
                  <a:pt x="2284" y="884"/>
                </a:lnTo>
                <a:lnTo>
                  <a:pt x="2284" y="1157"/>
                </a:lnTo>
                <a:lnTo>
                  <a:pt x="2519" y="1204"/>
                </a:lnTo>
                <a:lnTo>
                  <a:pt x="2519" y="1034"/>
                </a:lnTo>
                <a:lnTo>
                  <a:pt x="3757" y="1365"/>
                </a:lnTo>
                <a:cubicBezTo>
                  <a:pt x="3401" y="1607"/>
                  <a:pt x="2784" y="1768"/>
                  <a:pt x="2082" y="1768"/>
                </a:cubicBezTo>
                <a:cubicBezTo>
                  <a:pt x="979" y="1768"/>
                  <a:pt x="85" y="1372"/>
                  <a:pt x="85" y="884"/>
                </a:cubicBezTo>
                <a:cubicBezTo>
                  <a:pt x="85" y="731"/>
                  <a:pt x="172" y="588"/>
                  <a:pt x="326" y="463"/>
                </a:cubicBezTo>
                <a:lnTo>
                  <a:pt x="1231" y="696"/>
                </a:lnTo>
                <a:lnTo>
                  <a:pt x="649" y="696"/>
                </a:lnTo>
                <a:lnTo>
                  <a:pt x="649" y="696"/>
                </a:lnTo>
                <a:lnTo>
                  <a:pt x="884" y="752"/>
                </a:lnTo>
                <a:lnTo>
                  <a:pt x="1824" y="771"/>
                </a:lnTo>
                <a:lnTo>
                  <a:pt x="1824" y="517"/>
                </a:lnTo>
                <a:lnTo>
                  <a:pt x="1598" y="452"/>
                </a:lnTo>
                <a:lnTo>
                  <a:pt x="1598" y="621"/>
                </a:lnTo>
                <a:lnTo>
                  <a:pt x="522" y="332"/>
                </a:lnTo>
                <a:cubicBezTo>
                  <a:pt x="888" y="130"/>
                  <a:pt x="1451" y="0"/>
                  <a:pt x="2082" y="0"/>
                </a:cubicBezTo>
                <a:close/>
              </a:path>
            </a:pathLst>
          </a:custGeom>
          <a:solidFill>
            <a:srgbClr val="008D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59250" y="1769110"/>
            <a:ext cx="4914900" cy="3886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6315" y="4917440"/>
            <a:ext cx="1156335" cy="55626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4552950" y="205105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BGP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645150" y="205105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OSPF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750050" y="2051050"/>
            <a:ext cx="1092835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VXLAN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918450" y="2051050"/>
            <a:ext cx="812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etc.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52950" y="2628900"/>
            <a:ext cx="4178300" cy="698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Switch ASIC API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2950" y="3382645"/>
            <a:ext cx="4178300" cy="6985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OS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16" name="直接箭头连接符 15"/>
          <p:cNvCxnSpPr>
            <a:stCxn id="14" idx="2"/>
            <a:endCxn id="6" idx="0"/>
          </p:cNvCxnSpPr>
          <p:nvPr/>
        </p:nvCxnSpPr>
        <p:spPr>
          <a:xfrm>
            <a:off x="6642100" y="4081145"/>
            <a:ext cx="12700" cy="83629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696845" y="1772920"/>
            <a:ext cx="1467485" cy="178435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29" idx="10"/>
          </p:cNvCxnSpPr>
          <p:nvPr/>
        </p:nvCxnSpPr>
        <p:spPr>
          <a:xfrm>
            <a:off x="2738120" y="3903345"/>
            <a:ext cx="1428750" cy="1737995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21590" y="4445"/>
            <a:ext cx="57245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latin typeface="Arial" panose="020B0604020202020204" pitchFamily="34" charset="0"/>
              </a:rPr>
              <a:t>Traditional </a:t>
            </a:r>
            <a:r>
              <a:rPr lang="en-US" altLang="zh-CN" sz="3200">
                <a:latin typeface="Arial" panose="020B0604020202020204" pitchFamily="34" charset="0"/>
              </a:rPr>
              <a:t>N</a:t>
            </a:r>
            <a:r>
              <a:rPr lang="zh-CN" altLang="en-US" sz="3200">
                <a:latin typeface="Arial" panose="020B0604020202020204" pitchFamily="34" charset="0"/>
              </a:rPr>
              <a:t>etwork </a:t>
            </a:r>
            <a:r>
              <a:rPr lang="en-US" altLang="zh-CN" sz="3200">
                <a:latin typeface="Arial" panose="020B0604020202020204" pitchFamily="34" charset="0"/>
              </a:rPr>
              <a:t>E</a:t>
            </a:r>
            <a:r>
              <a:rPr lang="zh-CN" altLang="en-US" sz="3200">
                <a:latin typeface="Arial" panose="020B0604020202020204" pitchFamily="34" charset="0"/>
              </a:rPr>
              <a:t>quipment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78370" y="4534535"/>
            <a:ext cx="17957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Switch ASCI API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</a:rPr>
              <a:t>Closed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</a:rPr>
              <a:t>Fixed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</a:rPr>
              <a:t>Proprietary</a:t>
            </a:r>
            <a:endParaRPr lang="en-US" altLang="zh-CN" sz="160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3830320" y="125984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BGP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973320" y="125984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OSPF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03620" y="1259840"/>
            <a:ext cx="10922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VXLAN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307580" y="1259840"/>
            <a:ext cx="812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etc.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5760" y="1840230"/>
            <a:ext cx="8786495" cy="635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Remote Control Plane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3" name="Freeform 180"/>
          <p:cNvSpPr>
            <a:spLocks noChangeAspect="1" noEditPoints="1"/>
          </p:cNvSpPr>
          <p:nvPr/>
        </p:nvSpPr>
        <p:spPr bwMode="auto">
          <a:xfrm>
            <a:off x="286385" y="5045710"/>
            <a:ext cx="704215" cy="497205"/>
          </a:xfrm>
          <a:custGeom>
            <a:avLst/>
            <a:gdLst>
              <a:gd name="T0" fmla="*/ 1579 w 4155"/>
              <a:gd name="T1" fmla="*/ 865 h 2914"/>
              <a:gd name="T2" fmla="*/ 649 w 4155"/>
              <a:gd name="T3" fmla="*/ 1110 h 2914"/>
              <a:gd name="T4" fmla="*/ 677 w 4155"/>
              <a:gd name="T5" fmla="*/ 940 h 2914"/>
              <a:gd name="T6" fmla="*/ 442 w 4155"/>
              <a:gd name="T7" fmla="*/ 1006 h 2914"/>
              <a:gd name="T8" fmla="*/ 423 w 4155"/>
              <a:gd name="T9" fmla="*/ 1260 h 2914"/>
              <a:gd name="T10" fmla="*/ 884 w 4155"/>
              <a:gd name="T11" fmla="*/ 1401 h 2914"/>
              <a:gd name="T12" fmla="*/ 1100 w 4155"/>
              <a:gd name="T13" fmla="*/ 1345 h 2914"/>
              <a:gd name="T14" fmla="*/ 808 w 4155"/>
              <a:gd name="T15" fmla="*/ 1251 h 2914"/>
              <a:gd name="T16" fmla="*/ 1880 w 4155"/>
              <a:gd name="T17" fmla="*/ 940 h 2914"/>
              <a:gd name="T18" fmla="*/ 1579 w 4155"/>
              <a:gd name="T19" fmla="*/ 865 h 2914"/>
              <a:gd name="T20" fmla="*/ 4155 w 4155"/>
              <a:gd name="T21" fmla="*/ 2014 h 2914"/>
              <a:gd name="T22" fmla="*/ 2077 w 4155"/>
              <a:gd name="T23" fmla="*/ 2914 h 2914"/>
              <a:gd name="T24" fmla="*/ 0 w 4155"/>
              <a:gd name="T25" fmla="*/ 2014 h 2914"/>
              <a:gd name="T26" fmla="*/ 0 w 4155"/>
              <a:gd name="T27" fmla="*/ 884 h 2914"/>
              <a:gd name="T28" fmla="*/ 2077 w 4155"/>
              <a:gd name="T29" fmla="*/ 1843 h 2914"/>
              <a:gd name="T30" fmla="*/ 3844 w 4155"/>
              <a:gd name="T31" fmla="*/ 1388 h 2914"/>
              <a:gd name="T32" fmla="*/ 3956 w 4155"/>
              <a:gd name="T33" fmla="*/ 1294 h 2914"/>
              <a:gd name="T34" fmla="*/ 4155 w 4155"/>
              <a:gd name="T35" fmla="*/ 884 h 2914"/>
              <a:gd name="T36" fmla="*/ 4155 w 4155"/>
              <a:gd name="T37" fmla="*/ 2014 h 2914"/>
              <a:gd name="T38" fmla="*/ 2500 w 4155"/>
              <a:gd name="T39" fmla="*/ 790 h 2914"/>
              <a:gd name="T40" fmla="*/ 3356 w 4155"/>
              <a:gd name="T41" fmla="*/ 555 h 2914"/>
              <a:gd name="T42" fmla="*/ 3356 w 4155"/>
              <a:gd name="T43" fmla="*/ 696 h 2914"/>
              <a:gd name="T44" fmla="*/ 3581 w 4155"/>
              <a:gd name="T45" fmla="*/ 621 h 2914"/>
              <a:gd name="T46" fmla="*/ 3581 w 4155"/>
              <a:gd name="T47" fmla="*/ 386 h 2914"/>
              <a:gd name="T48" fmla="*/ 3102 w 4155"/>
              <a:gd name="T49" fmla="*/ 264 h 2914"/>
              <a:gd name="T50" fmla="*/ 2876 w 4155"/>
              <a:gd name="T51" fmla="*/ 329 h 2914"/>
              <a:gd name="T52" fmla="*/ 3224 w 4155"/>
              <a:gd name="T53" fmla="*/ 423 h 2914"/>
              <a:gd name="T54" fmla="*/ 2190 w 4155"/>
              <a:gd name="T55" fmla="*/ 696 h 2914"/>
              <a:gd name="T56" fmla="*/ 2500 w 4155"/>
              <a:gd name="T57" fmla="*/ 790 h 2914"/>
              <a:gd name="T58" fmla="*/ 2082 w 4155"/>
              <a:gd name="T59" fmla="*/ 0 h 2914"/>
              <a:gd name="T60" fmla="*/ 4080 w 4155"/>
              <a:gd name="T61" fmla="*/ 884 h 2914"/>
              <a:gd name="T62" fmla="*/ 3909 w 4155"/>
              <a:gd name="T63" fmla="*/ 1241 h 2914"/>
              <a:gd name="T64" fmla="*/ 2829 w 4155"/>
              <a:gd name="T65" fmla="*/ 940 h 2914"/>
              <a:gd name="T66" fmla="*/ 2829 w 4155"/>
              <a:gd name="T67" fmla="*/ 940 h 2914"/>
              <a:gd name="T68" fmla="*/ 3431 w 4155"/>
              <a:gd name="T69" fmla="*/ 940 h 2914"/>
              <a:gd name="T70" fmla="*/ 3224 w 4155"/>
              <a:gd name="T71" fmla="*/ 884 h 2914"/>
              <a:gd name="T72" fmla="*/ 2284 w 4155"/>
              <a:gd name="T73" fmla="*/ 884 h 2914"/>
              <a:gd name="T74" fmla="*/ 2284 w 4155"/>
              <a:gd name="T75" fmla="*/ 1157 h 2914"/>
              <a:gd name="T76" fmla="*/ 2519 w 4155"/>
              <a:gd name="T77" fmla="*/ 1204 h 2914"/>
              <a:gd name="T78" fmla="*/ 2519 w 4155"/>
              <a:gd name="T79" fmla="*/ 1034 h 2914"/>
              <a:gd name="T80" fmla="*/ 3757 w 4155"/>
              <a:gd name="T81" fmla="*/ 1365 h 2914"/>
              <a:gd name="T82" fmla="*/ 2082 w 4155"/>
              <a:gd name="T83" fmla="*/ 1768 h 2914"/>
              <a:gd name="T84" fmla="*/ 85 w 4155"/>
              <a:gd name="T85" fmla="*/ 884 h 2914"/>
              <a:gd name="T86" fmla="*/ 326 w 4155"/>
              <a:gd name="T87" fmla="*/ 463 h 2914"/>
              <a:gd name="T88" fmla="*/ 1231 w 4155"/>
              <a:gd name="T89" fmla="*/ 696 h 2914"/>
              <a:gd name="T90" fmla="*/ 649 w 4155"/>
              <a:gd name="T91" fmla="*/ 696 h 2914"/>
              <a:gd name="T92" fmla="*/ 649 w 4155"/>
              <a:gd name="T93" fmla="*/ 696 h 2914"/>
              <a:gd name="T94" fmla="*/ 884 w 4155"/>
              <a:gd name="T95" fmla="*/ 752 h 2914"/>
              <a:gd name="T96" fmla="*/ 1824 w 4155"/>
              <a:gd name="T97" fmla="*/ 771 h 2914"/>
              <a:gd name="T98" fmla="*/ 1824 w 4155"/>
              <a:gd name="T99" fmla="*/ 517 h 2914"/>
              <a:gd name="T100" fmla="*/ 1598 w 4155"/>
              <a:gd name="T101" fmla="*/ 452 h 2914"/>
              <a:gd name="T102" fmla="*/ 1598 w 4155"/>
              <a:gd name="T103" fmla="*/ 621 h 2914"/>
              <a:gd name="T104" fmla="*/ 522 w 4155"/>
              <a:gd name="T105" fmla="*/ 332 h 2914"/>
              <a:gd name="T106" fmla="*/ 2082 w 4155"/>
              <a:gd name="T107" fmla="*/ 0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55" h="2914">
                <a:moveTo>
                  <a:pt x="1579" y="865"/>
                </a:moveTo>
                <a:lnTo>
                  <a:pt x="649" y="1110"/>
                </a:lnTo>
                <a:lnTo>
                  <a:pt x="677" y="940"/>
                </a:lnTo>
                <a:lnTo>
                  <a:pt x="442" y="1006"/>
                </a:lnTo>
                <a:lnTo>
                  <a:pt x="423" y="1260"/>
                </a:lnTo>
                <a:lnTo>
                  <a:pt x="884" y="1401"/>
                </a:lnTo>
                <a:lnTo>
                  <a:pt x="1100" y="1345"/>
                </a:lnTo>
                <a:lnTo>
                  <a:pt x="808" y="1251"/>
                </a:lnTo>
                <a:lnTo>
                  <a:pt x="1880" y="940"/>
                </a:lnTo>
                <a:lnTo>
                  <a:pt x="1579" y="865"/>
                </a:lnTo>
                <a:close/>
                <a:moveTo>
                  <a:pt x="4155" y="2014"/>
                </a:moveTo>
                <a:cubicBezTo>
                  <a:pt x="4155" y="2511"/>
                  <a:pt x="3225" y="2914"/>
                  <a:pt x="2077" y="2914"/>
                </a:cubicBezTo>
                <a:cubicBezTo>
                  <a:pt x="930" y="2914"/>
                  <a:pt x="0" y="2511"/>
                  <a:pt x="0" y="2014"/>
                </a:cubicBezTo>
                <a:lnTo>
                  <a:pt x="0" y="884"/>
                </a:lnTo>
                <a:cubicBezTo>
                  <a:pt x="0" y="1414"/>
                  <a:pt x="930" y="1843"/>
                  <a:pt x="2077" y="1843"/>
                </a:cubicBezTo>
                <a:cubicBezTo>
                  <a:pt x="2824" y="1843"/>
                  <a:pt x="3478" y="1661"/>
                  <a:pt x="3844" y="1388"/>
                </a:cubicBezTo>
                <a:lnTo>
                  <a:pt x="3956" y="1294"/>
                </a:lnTo>
                <a:cubicBezTo>
                  <a:pt x="4083" y="1169"/>
                  <a:pt x="4155" y="1031"/>
                  <a:pt x="4155" y="884"/>
                </a:cubicBezTo>
                <a:lnTo>
                  <a:pt x="4155" y="2014"/>
                </a:lnTo>
                <a:close/>
                <a:moveTo>
                  <a:pt x="2500" y="790"/>
                </a:moveTo>
                <a:lnTo>
                  <a:pt x="3356" y="555"/>
                </a:lnTo>
                <a:lnTo>
                  <a:pt x="3356" y="696"/>
                </a:lnTo>
                <a:lnTo>
                  <a:pt x="3581" y="621"/>
                </a:lnTo>
                <a:lnTo>
                  <a:pt x="3581" y="386"/>
                </a:lnTo>
                <a:lnTo>
                  <a:pt x="3102" y="264"/>
                </a:lnTo>
                <a:lnTo>
                  <a:pt x="2876" y="329"/>
                </a:lnTo>
                <a:lnTo>
                  <a:pt x="3224" y="423"/>
                </a:lnTo>
                <a:lnTo>
                  <a:pt x="2190" y="696"/>
                </a:lnTo>
                <a:lnTo>
                  <a:pt x="2500" y="790"/>
                </a:lnTo>
                <a:close/>
                <a:moveTo>
                  <a:pt x="2082" y="0"/>
                </a:moveTo>
                <a:cubicBezTo>
                  <a:pt x="3185" y="0"/>
                  <a:pt x="4080" y="396"/>
                  <a:pt x="4080" y="884"/>
                </a:cubicBezTo>
                <a:cubicBezTo>
                  <a:pt x="4080" y="1011"/>
                  <a:pt x="4019" y="1132"/>
                  <a:pt x="3909" y="1241"/>
                </a:cubicBezTo>
                <a:lnTo>
                  <a:pt x="2829" y="940"/>
                </a:lnTo>
                <a:lnTo>
                  <a:pt x="2829" y="940"/>
                </a:lnTo>
                <a:lnTo>
                  <a:pt x="3431" y="940"/>
                </a:lnTo>
                <a:lnTo>
                  <a:pt x="3224" y="884"/>
                </a:lnTo>
                <a:lnTo>
                  <a:pt x="2284" y="884"/>
                </a:lnTo>
                <a:lnTo>
                  <a:pt x="2284" y="1157"/>
                </a:lnTo>
                <a:lnTo>
                  <a:pt x="2519" y="1204"/>
                </a:lnTo>
                <a:lnTo>
                  <a:pt x="2519" y="1034"/>
                </a:lnTo>
                <a:lnTo>
                  <a:pt x="3757" y="1365"/>
                </a:lnTo>
                <a:cubicBezTo>
                  <a:pt x="3401" y="1607"/>
                  <a:pt x="2784" y="1768"/>
                  <a:pt x="2082" y="1768"/>
                </a:cubicBezTo>
                <a:cubicBezTo>
                  <a:pt x="979" y="1768"/>
                  <a:pt x="85" y="1372"/>
                  <a:pt x="85" y="884"/>
                </a:cubicBezTo>
                <a:cubicBezTo>
                  <a:pt x="85" y="731"/>
                  <a:pt x="172" y="588"/>
                  <a:pt x="326" y="463"/>
                </a:cubicBezTo>
                <a:lnTo>
                  <a:pt x="1231" y="696"/>
                </a:lnTo>
                <a:lnTo>
                  <a:pt x="649" y="696"/>
                </a:lnTo>
                <a:lnTo>
                  <a:pt x="649" y="696"/>
                </a:lnTo>
                <a:lnTo>
                  <a:pt x="884" y="752"/>
                </a:lnTo>
                <a:lnTo>
                  <a:pt x="1824" y="771"/>
                </a:lnTo>
                <a:lnTo>
                  <a:pt x="1824" y="517"/>
                </a:lnTo>
                <a:lnTo>
                  <a:pt x="1598" y="452"/>
                </a:lnTo>
                <a:lnTo>
                  <a:pt x="1598" y="621"/>
                </a:lnTo>
                <a:lnTo>
                  <a:pt x="522" y="332"/>
                </a:lnTo>
                <a:cubicBezTo>
                  <a:pt x="888" y="130"/>
                  <a:pt x="1451" y="0"/>
                  <a:pt x="2082" y="0"/>
                </a:cubicBezTo>
                <a:close/>
              </a:path>
            </a:pathLst>
          </a:custGeom>
          <a:solidFill>
            <a:srgbClr val="008D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000">
              <a:latin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49095" y="4394200"/>
            <a:ext cx="2276475" cy="18002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Arial" panose="020B0604020202020204" pitchFamily="34" charset="0"/>
            </a:endParaRPr>
          </a:p>
        </p:txBody>
      </p:sp>
      <p:pic>
        <p:nvPicPr>
          <p:cNvPr id="35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6825" y="5859145"/>
            <a:ext cx="535305" cy="25781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831340" y="4815840"/>
            <a:ext cx="1935480" cy="3232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ASIC </a:t>
            </a:r>
            <a:r>
              <a:rPr lang="en-US" altLang="zh-CN" sz="1000" i="1">
                <a:solidFill>
                  <a:schemeClr val="tx1"/>
                </a:solidFill>
                <a:latin typeface="Times New Roman" panose="02020603050405020304" charset="0"/>
              </a:rPr>
              <a:t>A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 API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31340" y="5170170"/>
            <a:ext cx="1935480" cy="323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42" name="直接箭头连接符 41"/>
          <p:cNvCxnSpPr>
            <a:stCxn id="41" idx="2"/>
            <a:endCxn id="35" idx="0"/>
          </p:cNvCxnSpPr>
          <p:nvPr/>
        </p:nvCxnSpPr>
        <p:spPr>
          <a:xfrm>
            <a:off x="2799080" y="5479415"/>
            <a:ext cx="5715" cy="36576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3" idx="30"/>
          </p:cNvCxnSpPr>
          <p:nvPr/>
        </p:nvCxnSpPr>
        <p:spPr>
          <a:xfrm flipV="1">
            <a:off x="977900" y="4386580"/>
            <a:ext cx="656590" cy="79629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3" idx="10"/>
          </p:cNvCxnSpPr>
          <p:nvPr/>
        </p:nvCxnSpPr>
        <p:spPr>
          <a:xfrm>
            <a:off x="990600" y="5375275"/>
            <a:ext cx="661670" cy="80518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831340" y="4448810"/>
            <a:ext cx="1935480" cy="323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OpenFlow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673985" y="5825490"/>
            <a:ext cx="2565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i="1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endParaRPr lang="en-US" altLang="zh-CN" sz="1000" i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1" name="Freeform 180"/>
          <p:cNvSpPr>
            <a:spLocks noChangeAspect="1" noEditPoints="1"/>
          </p:cNvSpPr>
          <p:nvPr/>
        </p:nvSpPr>
        <p:spPr bwMode="auto">
          <a:xfrm>
            <a:off x="4170045" y="5045710"/>
            <a:ext cx="704215" cy="497205"/>
          </a:xfrm>
          <a:custGeom>
            <a:avLst/>
            <a:gdLst>
              <a:gd name="T0" fmla="*/ 1579 w 4155"/>
              <a:gd name="T1" fmla="*/ 865 h 2914"/>
              <a:gd name="T2" fmla="*/ 649 w 4155"/>
              <a:gd name="T3" fmla="*/ 1110 h 2914"/>
              <a:gd name="T4" fmla="*/ 677 w 4155"/>
              <a:gd name="T5" fmla="*/ 940 h 2914"/>
              <a:gd name="T6" fmla="*/ 442 w 4155"/>
              <a:gd name="T7" fmla="*/ 1006 h 2914"/>
              <a:gd name="T8" fmla="*/ 423 w 4155"/>
              <a:gd name="T9" fmla="*/ 1260 h 2914"/>
              <a:gd name="T10" fmla="*/ 884 w 4155"/>
              <a:gd name="T11" fmla="*/ 1401 h 2914"/>
              <a:gd name="T12" fmla="*/ 1100 w 4155"/>
              <a:gd name="T13" fmla="*/ 1345 h 2914"/>
              <a:gd name="T14" fmla="*/ 808 w 4155"/>
              <a:gd name="T15" fmla="*/ 1251 h 2914"/>
              <a:gd name="T16" fmla="*/ 1880 w 4155"/>
              <a:gd name="T17" fmla="*/ 940 h 2914"/>
              <a:gd name="T18" fmla="*/ 1579 w 4155"/>
              <a:gd name="T19" fmla="*/ 865 h 2914"/>
              <a:gd name="T20" fmla="*/ 4155 w 4155"/>
              <a:gd name="T21" fmla="*/ 2014 h 2914"/>
              <a:gd name="T22" fmla="*/ 2077 w 4155"/>
              <a:gd name="T23" fmla="*/ 2914 h 2914"/>
              <a:gd name="T24" fmla="*/ 0 w 4155"/>
              <a:gd name="T25" fmla="*/ 2014 h 2914"/>
              <a:gd name="T26" fmla="*/ 0 w 4155"/>
              <a:gd name="T27" fmla="*/ 884 h 2914"/>
              <a:gd name="T28" fmla="*/ 2077 w 4155"/>
              <a:gd name="T29" fmla="*/ 1843 h 2914"/>
              <a:gd name="T30" fmla="*/ 3844 w 4155"/>
              <a:gd name="T31" fmla="*/ 1388 h 2914"/>
              <a:gd name="T32" fmla="*/ 3956 w 4155"/>
              <a:gd name="T33" fmla="*/ 1294 h 2914"/>
              <a:gd name="T34" fmla="*/ 4155 w 4155"/>
              <a:gd name="T35" fmla="*/ 884 h 2914"/>
              <a:gd name="T36" fmla="*/ 4155 w 4155"/>
              <a:gd name="T37" fmla="*/ 2014 h 2914"/>
              <a:gd name="T38" fmla="*/ 2500 w 4155"/>
              <a:gd name="T39" fmla="*/ 790 h 2914"/>
              <a:gd name="T40" fmla="*/ 3356 w 4155"/>
              <a:gd name="T41" fmla="*/ 555 h 2914"/>
              <a:gd name="T42" fmla="*/ 3356 w 4155"/>
              <a:gd name="T43" fmla="*/ 696 h 2914"/>
              <a:gd name="T44" fmla="*/ 3581 w 4155"/>
              <a:gd name="T45" fmla="*/ 621 h 2914"/>
              <a:gd name="T46" fmla="*/ 3581 w 4155"/>
              <a:gd name="T47" fmla="*/ 386 h 2914"/>
              <a:gd name="T48" fmla="*/ 3102 w 4155"/>
              <a:gd name="T49" fmla="*/ 264 h 2914"/>
              <a:gd name="T50" fmla="*/ 2876 w 4155"/>
              <a:gd name="T51" fmla="*/ 329 h 2914"/>
              <a:gd name="T52" fmla="*/ 3224 w 4155"/>
              <a:gd name="T53" fmla="*/ 423 h 2914"/>
              <a:gd name="T54" fmla="*/ 2190 w 4155"/>
              <a:gd name="T55" fmla="*/ 696 h 2914"/>
              <a:gd name="T56" fmla="*/ 2500 w 4155"/>
              <a:gd name="T57" fmla="*/ 790 h 2914"/>
              <a:gd name="T58" fmla="*/ 2082 w 4155"/>
              <a:gd name="T59" fmla="*/ 0 h 2914"/>
              <a:gd name="T60" fmla="*/ 4080 w 4155"/>
              <a:gd name="T61" fmla="*/ 884 h 2914"/>
              <a:gd name="T62" fmla="*/ 3909 w 4155"/>
              <a:gd name="T63" fmla="*/ 1241 h 2914"/>
              <a:gd name="T64" fmla="*/ 2829 w 4155"/>
              <a:gd name="T65" fmla="*/ 940 h 2914"/>
              <a:gd name="T66" fmla="*/ 2829 w 4155"/>
              <a:gd name="T67" fmla="*/ 940 h 2914"/>
              <a:gd name="T68" fmla="*/ 3431 w 4155"/>
              <a:gd name="T69" fmla="*/ 940 h 2914"/>
              <a:gd name="T70" fmla="*/ 3224 w 4155"/>
              <a:gd name="T71" fmla="*/ 884 h 2914"/>
              <a:gd name="T72" fmla="*/ 2284 w 4155"/>
              <a:gd name="T73" fmla="*/ 884 h 2914"/>
              <a:gd name="T74" fmla="*/ 2284 w 4155"/>
              <a:gd name="T75" fmla="*/ 1157 h 2914"/>
              <a:gd name="T76" fmla="*/ 2519 w 4155"/>
              <a:gd name="T77" fmla="*/ 1204 h 2914"/>
              <a:gd name="T78" fmla="*/ 2519 w 4155"/>
              <a:gd name="T79" fmla="*/ 1034 h 2914"/>
              <a:gd name="T80" fmla="*/ 3757 w 4155"/>
              <a:gd name="T81" fmla="*/ 1365 h 2914"/>
              <a:gd name="T82" fmla="*/ 2082 w 4155"/>
              <a:gd name="T83" fmla="*/ 1768 h 2914"/>
              <a:gd name="T84" fmla="*/ 85 w 4155"/>
              <a:gd name="T85" fmla="*/ 884 h 2914"/>
              <a:gd name="T86" fmla="*/ 326 w 4155"/>
              <a:gd name="T87" fmla="*/ 463 h 2914"/>
              <a:gd name="T88" fmla="*/ 1231 w 4155"/>
              <a:gd name="T89" fmla="*/ 696 h 2914"/>
              <a:gd name="T90" fmla="*/ 649 w 4155"/>
              <a:gd name="T91" fmla="*/ 696 h 2914"/>
              <a:gd name="T92" fmla="*/ 649 w 4155"/>
              <a:gd name="T93" fmla="*/ 696 h 2914"/>
              <a:gd name="T94" fmla="*/ 884 w 4155"/>
              <a:gd name="T95" fmla="*/ 752 h 2914"/>
              <a:gd name="T96" fmla="*/ 1824 w 4155"/>
              <a:gd name="T97" fmla="*/ 771 h 2914"/>
              <a:gd name="T98" fmla="*/ 1824 w 4155"/>
              <a:gd name="T99" fmla="*/ 517 h 2914"/>
              <a:gd name="T100" fmla="*/ 1598 w 4155"/>
              <a:gd name="T101" fmla="*/ 452 h 2914"/>
              <a:gd name="T102" fmla="*/ 1598 w 4155"/>
              <a:gd name="T103" fmla="*/ 621 h 2914"/>
              <a:gd name="T104" fmla="*/ 522 w 4155"/>
              <a:gd name="T105" fmla="*/ 332 h 2914"/>
              <a:gd name="T106" fmla="*/ 2082 w 4155"/>
              <a:gd name="T107" fmla="*/ 0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55" h="2914">
                <a:moveTo>
                  <a:pt x="1579" y="865"/>
                </a:moveTo>
                <a:lnTo>
                  <a:pt x="649" y="1110"/>
                </a:lnTo>
                <a:lnTo>
                  <a:pt x="677" y="940"/>
                </a:lnTo>
                <a:lnTo>
                  <a:pt x="442" y="1006"/>
                </a:lnTo>
                <a:lnTo>
                  <a:pt x="423" y="1260"/>
                </a:lnTo>
                <a:lnTo>
                  <a:pt x="884" y="1401"/>
                </a:lnTo>
                <a:lnTo>
                  <a:pt x="1100" y="1345"/>
                </a:lnTo>
                <a:lnTo>
                  <a:pt x="808" y="1251"/>
                </a:lnTo>
                <a:lnTo>
                  <a:pt x="1880" y="940"/>
                </a:lnTo>
                <a:lnTo>
                  <a:pt x="1579" y="865"/>
                </a:lnTo>
                <a:close/>
                <a:moveTo>
                  <a:pt x="4155" y="2014"/>
                </a:moveTo>
                <a:cubicBezTo>
                  <a:pt x="4155" y="2511"/>
                  <a:pt x="3225" y="2914"/>
                  <a:pt x="2077" y="2914"/>
                </a:cubicBezTo>
                <a:cubicBezTo>
                  <a:pt x="930" y="2914"/>
                  <a:pt x="0" y="2511"/>
                  <a:pt x="0" y="2014"/>
                </a:cubicBezTo>
                <a:lnTo>
                  <a:pt x="0" y="884"/>
                </a:lnTo>
                <a:cubicBezTo>
                  <a:pt x="0" y="1414"/>
                  <a:pt x="930" y="1843"/>
                  <a:pt x="2077" y="1843"/>
                </a:cubicBezTo>
                <a:cubicBezTo>
                  <a:pt x="2824" y="1843"/>
                  <a:pt x="3478" y="1661"/>
                  <a:pt x="3844" y="1388"/>
                </a:cubicBezTo>
                <a:lnTo>
                  <a:pt x="3956" y="1294"/>
                </a:lnTo>
                <a:cubicBezTo>
                  <a:pt x="4083" y="1169"/>
                  <a:pt x="4155" y="1031"/>
                  <a:pt x="4155" y="884"/>
                </a:cubicBezTo>
                <a:lnTo>
                  <a:pt x="4155" y="2014"/>
                </a:lnTo>
                <a:close/>
                <a:moveTo>
                  <a:pt x="2500" y="790"/>
                </a:moveTo>
                <a:lnTo>
                  <a:pt x="3356" y="555"/>
                </a:lnTo>
                <a:lnTo>
                  <a:pt x="3356" y="696"/>
                </a:lnTo>
                <a:lnTo>
                  <a:pt x="3581" y="621"/>
                </a:lnTo>
                <a:lnTo>
                  <a:pt x="3581" y="386"/>
                </a:lnTo>
                <a:lnTo>
                  <a:pt x="3102" y="264"/>
                </a:lnTo>
                <a:lnTo>
                  <a:pt x="2876" y="329"/>
                </a:lnTo>
                <a:lnTo>
                  <a:pt x="3224" y="423"/>
                </a:lnTo>
                <a:lnTo>
                  <a:pt x="2190" y="696"/>
                </a:lnTo>
                <a:lnTo>
                  <a:pt x="2500" y="790"/>
                </a:lnTo>
                <a:close/>
                <a:moveTo>
                  <a:pt x="2082" y="0"/>
                </a:moveTo>
                <a:cubicBezTo>
                  <a:pt x="3185" y="0"/>
                  <a:pt x="4080" y="396"/>
                  <a:pt x="4080" y="884"/>
                </a:cubicBezTo>
                <a:cubicBezTo>
                  <a:pt x="4080" y="1011"/>
                  <a:pt x="4019" y="1132"/>
                  <a:pt x="3909" y="1241"/>
                </a:cubicBezTo>
                <a:lnTo>
                  <a:pt x="2829" y="940"/>
                </a:lnTo>
                <a:lnTo>
                  <a:pt x="2829" y="940"/>
                </a:lnTo>
                <a:lnTo>
                  <a:pt x="3431" y="940"/>
                </a:lnTo>
                <a:lnTo>
                  <a:pt x="3224" y="884"/>
                </a:lnTo>
                <a:lnTo>
                  <a:pt x="2284" y="884"/>
                </a:lnTo>
                <a:lnTo>
                  <a:pt x="2284" y="1157"/>
                </a:lnTo>
                <a:lnTo>
                  <a:pt x="2519" y="1204"/>
                </a:lnTo>
                <a:lnTo>
                  <a:pt x="2519" y="1034"/>
                </a:lnTo>
                <a:lnTo>
                  <a:pt x="3757" y="1365"/>
                </a:lnTo>
                <a:cubicBezTo>
                  <a:pt x="3401" y="1607"/>
                  <a:pt x="2784" y="1768"/>
                  <a:pt x="2082" y="1768"/>
                </a:cubicBezTo>
                <a:cubicBezTo>
                  <a:pt x="979" y="1768"/>
                  <a:pt x="85" y="1372"/>
                  <a:pt x="85" y="884"/>
                </a:cubicBezTo>
                <a:cubicBezTo>
                  <a:pt x="85" y="731"/>
                  <a:pt x="172" y="588"/>
                  <a:pt x="326" y="463"/>
                </a:cubicBezTo>
                <a:lnTo>
                  <a:pt x="1231" y="696"/>
                </a:lnTo>
                <a:lnTo>
                  <a:pt x="649" y="696"/>
                </a:lnTo>
                <a:lnTo>
                  <a:pt x="649" y="696"/>
                </a:lnTo>
                <a:lnTo>
                  <a:pt x="884" y="752"/>
                </a:lnTo>
                <a:lnTo>
                  <a:pt x="1824" y="771"/>
                </a:lnTo>
                <a:lnTo>
                  <a:pt x="1824" y="517"/>
                </a:lnTo>
                <a:lnTo>
                  <a:pt x="1598" y="452"/>
                </a:lnTo>
                <a:lnTo>
                  <a:pt x="1598" y="621"/>
                </a:lnTo>
                <a:lnTo>
                  <a:pt x="522" y="332"/>
                </a:lnTo>
                <a:cubicBezTo>
                  <a:pt x="888" y="130"/>
                  <a:pt x="1451" y="0"/>
                  <a:pt x="2082" y="0"/>
                </a:cubicBezTo>
                <a:close/>
              </a:path>
            </a:pathLst>
          </a:custGeom>
          <a:solidFill>
            <a:srgbClr val="008D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000">
              <a:latin typeface="Times New Roman" panose="0202060305040502030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32755" y="4394200"/>
            <a:ext cx="2276475" cy="18002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Arial" panose="020B0604020202020204" pitchFamily="34" charset="0"/>
            </a:endParaRPr>
          </a:p>
        </p:txBody>
      </p:sp>
      <p:pic>
        <p:nvPicPr>
          <p:cNvPr id="53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0485" y="5859145"/>
            <a:ext cx="535305" cy="257810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5715000" y="4815840"/>
            <a:ext cx="1935480" cy="3232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ASIC</a:t>
            </a:r>
            <a:r>
              <a:rPr lang="en-US" altLang="zh-CN" sz="1000" i="1">
                <a:solidFill>
                  <a:schemeClr val="tx1"/>
                </a:solidFill>
                <a:latin typeface="Times New Roman" panose="02020603050405020304" charset="0"/>
              </a:rPr>
              <a:t> B 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API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715000" y="5170170"/>
            <a:ext cx="1935480" cy="323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56" name="直接箭头连接符 55"/>
          <p:cNvCxnSpPr>
            <a:stCxn id="55" idx="2"/>
            <a:endCxn id="53" idx="0"/>
          </p:cNvCxnSpPr>
          <p:nvPr/>
        </p:nvCxnSpPr>
        <p:spPr>
          <a:xfrm>
            <a:off x="6682740" y="5479415"/>
            <a:ext cx="5715" cy="36576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1" idx="30"/>
          </p:cNvCxnSpPr>
          <p:nvPr/>
        </p:nvCxnSpPr>
        <p:spPr>
          <a:xfrm flipV="1">
            <a:off x="4861560" y="4386580"/>
            <a:ext cx="656590" cy="79629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10"/>
          </p:cNvCxnSpPr>
          <p:nvPr/>
        </p:nvCxnSpPr>
        <p:spPr>
          <a:xfrm>
            <a:off x="4874260" y="5375275"/>
            <a:ext cx="661670" cy="80518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715000" y="4448810"/>
            <a:ext cx="1935480" cy="323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OpenFlow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559550" y="5852160"/>
            <a:ext cx="25209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i="1">
                <a:solidFill>
                  <a:schemeClr val="accent6"/>
                </a:solidFill>
                <a:latin typeface="Arial" panose="020B0604020202020204" pitchFamily="34" charset="0"/>
              </a:rPr>
              <a:t>B</a:t>
            </a:r>
            <a:endParaRPr lang="en-US" altLang="zh-CN" sz="1000" i="1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62" name="Freeform 180"/>
          <p:cNvSpPr>
            <a:spLocks noChangeAspect="1" noEditPoints="1"/>
          </p:cNvSpPr>
          <p:nvPr/>
        </p:nvSpPr>
        <p:spPr bwMode="auto">
          <a:xfrm>
            <a:off x="7993380" y="5010785"/>
            <a:ext cx="704215" cy="497205"/>
          </a:xfrm>
          <a:custGeom>
            <a:avLst/>
            <a:gdLst>
              <a:gd name="T0" fmla="*/ 1579 w 4155"/>
              <a:gd name="T1" fmla="*/ 865 h 2914"/>
              <a:gd name="T2" fmla="*/ 649 w 4155"/>
              <a:gd name="T3" fmla="*/ 1110 h 2914"/>
              <a:gd name="T4" fmla="*/ 677 w 4155"/>
              <a:gd name="T5" fmla="*/ 940 h 2914"/>
              <a:gd name="T6" fmla="*/ 442 w 4155"/>
              <a:gd name="T7" fmla="*/ 1006 h 2914"/>
              <a:gd name="T8" fmla="*/ 423 w 4155"/>
              <a:gd name="T9" fmla="*/ 1260 h 2914"/>
              <a:gd name="T10" fmla="*/ 884 w 4155"/>
              <a:gd name="T11" fmla="*/ 1401 h 2914"/>
              <a:gd name="T12" fmla="*/ 1100 w 4155"/>
              <a:gd name="T13" fmla="*/ 1345 h 2914"/>
              <a:gd name="T14" fmla="*/ 808 w 4155"/>
              <a:gd name="T15" fmla="*/ 1251 h 2914"/>
              <a:gd name="T16" fmla="*/ 1880 w 4155"/>
              <a:gd name="T17" fmla="*/ 940 h 2914"/>
              <a:gd name="T18" fmla="*/ 1579 w 4155"/>
              <a:gd name="T19" fmla="*/ 865 h 2914"/>
              <a:gd name="T20" fmla="*/ 4155 w 4155"/>
              <a:gd name="T21" fmla="*/ 2014 h 2914"/>
              <a:gd name="T22" fmla="*/ 2077 w 4155"/>
              <a:gd name="T23" fmla="*/ 2914 h 2914"/>
              <a:gd name="T24" fmla="*/ 0 w 4155"/>
              <a:gd name="T25" fmla="*/ 2014 h 2914"/>
              <a:gd name="T26" fmla="*/ 0 w 4155"/>
              <a:gd name="T27" fmla="*/ 884 h 2914"/>
              <a:gd name="T28" fmla="*/ 2077 w 4155"/>
              <a:gd name="T29" fmla="*/ 1843 h 2914"/>
              <a:gd name="T30" fmla="*/ 3844 w 4155"/>
              <a:gd name="T31" fmla="*/ 1388 h 2914"/>
              <a:gd name="T32" fmla="*/ 3956 w 4155"/>
              <a:gd name="T33" fmla="*/ 1294 h 2914"/>
              <a:gd name="T34" fmla="*/ 4155 w 4155"/>
              <a:gd name="T35" fmla="*/ 884 h 2914"/>
              <a:gd name="T36" fmla="*/ 4155 w 4155"/>
              <a:gd name="T37" fmla="*/ 2014 h 2914"/>
              <a:gd name="T38" fmla="*/ 2500 w 4155"/>
              <a:gd name="T39" fmla="*/ 790 h 2914"/>
              <a:gd name="T40" fmla="*/ 3356 w 4155"/>
              <a:gd name="T41" fmla="*/ 555 h 2914"/>
              <a:gd name="T42" fmla="*/ 3356 w 4155"/>
              <a:gd name="T43" fmla="*/ 696 h 2914"/>
              <a:gd name="T44" fmla="*/ 3581 w 4155"/>
              <a:gd name="T45" fmla="*/ 621 h 2914"/>
              <a:gd name="T46" fmla="*/ 3581 w 4155"/>
              <a:gd name="T47" fmla="*/ 386 h 2914"/>
              <a:gd name="T48" fmla="*/ 3102 w 4155"/>
              <a:gd name="T49" fmla="*/ 264 h 2914"/>
              <a:gd name="T50" fmla="*/ 2876 w 4155"/>
              <a:gd name="T51" fmla="*/ 329 h 2914"/>
              <a:gd name="T52" fmla="*/ 3224 w 4155"/>
              <a:gd name="T53" fmla="*/ 423 h 2914"/>
              <a:gd name="T54" fmla="*/ 2190 w 4155"/>
              <a:gd name="T55" fmla="*/ 696 h 2914"/>
              <a:gd name="T56" fmla="*/ 2500 w 4155"/>
              <a:gd name="T57" fmla="*/ 790 h 2914"/>
              <a:gd name="T58" fmla="*/ 2082 w 4155"/>
              <a:gd name="T59" fmla="*/ 0 h 2914"/>
              <a:gd name="T60" fmla="*/ 4080 w 4155"/>
              <a:gd name="T61" fmla="*/ 884 h 2914"/>
              <a:gd name="T62" fmla="*/ 3909 w 4155"/>
              <a:gd name="T63" fmla="*/ 1241 h 2914"/>
              <a:gd name="T64" fmla="*/ 2829 w 4155"/>
              <a:gd name="T65" fmla="*/ 940 h 2914"/>
              <a:gd name="T66" fmla="*/ 2829 w 4155"/>
              <a:gd name="T67" fmla="*/ 940 h 2914"/>
              <a:gd name="T68" fmla="*/ 3431 w 4155"/>
              <a:gd name="T69" fmla="*/ 940 h 2914"/>
              <a:gd name="T70" fmla="*/ 3224 w 4155"/>
              <a:gd name="T71" fmla="*/ 884 h 2914"/>
              <a:gd name="T72" fmla="*/ 2284 w 4155"/>
              <a:gd name="T73" fmla="*/ 884 h 2914"/>
              <a:gd name="T74" fmla="*/ 2284 w 4155"/>
              <a:gd name="T75" fmla="*/ 1157 h 2914"/>
              <a:gd name="T76" fmla="*/ 2519 w 4155"/>
              <a:gd name="T77" fmla="*/ 1204 h 2914"/>
              <a:gd name="T78" fmla="*/ 2519 w 4155"/>
              <a:gd name="T79" fmla="*/ 1034 h 2914"/>
              <a:gd name="T80" fmla="*/ 3757 w 4155"/>
              <a:gd name="T81" fmla="*/ 1365 h 2914"/>
              <a:gd name="T82" fmla="*/ 2082 w 4155"/>
              <a:gd name="T83" fmla="*/ 1768 h 2914"/>
              <a:gd name="T84" fmla="*/ 85 w 4155"/>
              <a:gd name="T85" fmla="*/ 884 h 2914"/>
              <a:gd name="T86" fmla="*/ 326 w 4155"/>
              <a:gd name="T87" fmla="*/ 463 h 2914"/>
              <a:gd name="T88" fmla="*/ 1231 w 4155"/>
              <a:gd name="T89" fmla="*/ 696 h 2914"/>
              <a:gd name="T90" fmla="*/ 649 w 4155"/>
              <a:gd name="T91" fmla="*/ 696 h 2914"/>
              <a:gd name="T92" fmla="*/ 649 w 4155"/>
              <a:gd name="T93" fmla="*/ 696 h 2914"/>
              <a:gd name="T94" fmla="*/ 884 w 4155"/>
              <a:gd name="T95" fmla="*/ 752 h 2914"/>
              <a:gd name="T96" fmla="*/ 1824 w 4155"/>
              <a:gd name="T97" fmla="*/ 771 h 2914"/>
              <a:gd name="T98" fmla="*/ 1824 w 4155"/>
              <a:gd name="T99" fmla="*/ 517 h 2914"/>
              <a:gd name="T100" fmla="*/ 1598 w 4155"/>
              <a:gd name="T101" fmla="*/ 452 h 2914"/>
              <a:gd name="T102" fmla="*/ 1598 w 4155"/>
              <a:gd name="T103" fmla="*/ 621 h 2914"/>
              <a:gd name="T104" fmla="*/ 522 w 4155"/>
              <a:gd name="T105" fmla="*/ 332 h 2914"/>
              <a:gd name="T106" fmla="*/ 2082 w 4155"/>
              <a:gd name="T107" fmla="*/ 0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55" h="2914">
                <a:moveTo>
                  <a:pt x="1579" y="865"/>
                </a:moveTo>
                <a:lnTo>
                  <a:pt x="649" y="1110"/>
                </a:lnTo>
                <a:lnTo>
                  <a:pt x="677" y="940"/>
                </a:lnTo>
                <a:lnTo>
                  <a:pt x="442" y="1006"/>
                </a:lnTo>
                <a:lnTo>
                  <a:pt x="423" y="1260"/>
                </a:lnTo>
                <a:lnTo>
                  <a:pt x="884" y="1401"/>
                </a:lnTo>
                <a:lnTo>
                  <a:pt x="1100" y="1345"/>
                </a:lnTo>
                <a:lnTo>
                  <a:pt x="808" y="1251"/>
                </a:lnTo>
                <a:lnTo>
                  <a:pt x="1880" y="940"/>
                </a:lnTo>
                <a:lnTo>
                  <a:pt x="1579" y="865"/>
                </a:lnTo>
                <a:close/>
                <a:moveTo>
                  <a:pt x="4155" y="2014"/>
                </a:moveTo>
                <a:cubicBezTo>
                  <a:pt x="4155" y="2511"/>
                  <a:pt x="3225" y="2914"/>
                  <a:pt x="2077" y="2914"/>
                </a:cubicBezTo>
                <a:cubicBezTo>
                  <a:pt x="930" y="2914"/>
                  <a:pt x="0" y="2511"/>
                  <a:pt x="0" y="2014"/>
                </a:cubicBezTo>
                <a:lnTo>
                  <a:pt x="0" y="884"/>
                </a:lnTo>
                <a:cubicBezTo>
                  <a:pt x="0" y="1414"/>
                  <a:pt x="930" y="1843"/>
                  <a:pt x="2077" y="1843"/>
                </a:cubicBezTo>
                <a:cubicBezTo>
                  <a:pt x="2824" y="1843"/>
                  <a:pt x="3478" y="1661"/>
                  <a:pt x="3844" y="1388"/>
                </a:cubicBezTo>
                <a:lnTo>
                  <a:pt x="3956" y="1294"/>
                </a:lnTo>
                <a:cubicBezTo>
                  <a:pt x="4083" y="1169"/>
                  <a:pt x="4155" y="1031"/>
                  <a:pt x="4155" y="884"/>
                </a:cubicBezTo>
                <a:lnTo>
                  <a:pt x="4155" y="2014"/>
                </a:lnTo>
                <a:close/>
                <a:moveTo>
                  <a:pt x="2500" y="790"/>
                </a:moveTo>
                <a:lnTo>
                  <a:pt x="3356" y="555"/>
                </a:lnTo>
                <a:lnTo>
                  <a:pt x="3356" y="696"/>
                </a:lnTo>
                <a:lnTo>
                  <a:pt x="3581" y="621"/>
                </a:lnTo>
                <a:lnTo>
                  <a:pt x="3581" y="386"/>
                </a:lnTo>
                <a:lnTo>
                  <a:pt x="3102" y="264"/>
                </a:lnTo>
                <a:lnTo>
                  <a:pt x="2876" y="329"/>
                </a:lnTo>
                <a:lnTo>
                  <a:pt x="3224" y="423"/>
                </a:lnTo>
                <a:lnTo>
                  <a:pt x="2190" y="696"/>
                </a:lnTo>
                <a:lnTo>
                  <a:pt x="2500" y="790"/>
                </a:lnTo>
                <a:close/>
                <a:moveTo>
                  <a:pt x="2082" y="0"/>
                </a:moveTo>
                <a:cubicBezTo>
                  <a:pt x="3185" y="0"/>
                  <a:pt x="4080" y="396"/>
                  <a:pt x="4080" y="884"/>
                </a:cubicBezTo>
                <a:cubicBezTo>
                  <a:pt x="4080" y="1011"/>
                  <a:pt x="4019" y="1132"/>
                  <a:pt x="3909" y="1241"/>
                </a:cubicBezTo>
                <a:lnTo>
                  <a:pt x="2829" y="940"/>
                </a:lnTo>
                <a:lnTo>
                  <a:pt x="2829" y="940"/>
                </a:lnTo>
                <a:lnTo>
                  <a:pt x="3431" y="940"/>
                </a:lnTo>
                <a:lnTo>
                  <a:pt x="3224" y="884"/>
                </a:lnTo>
                <a:lnTo>
                  <a:pt x="2284" y="884"/>
                </a:lnTo>
                <a:lnTo>
                  <a:pt x="2284" y="1157"/>
                </a:lnTo>
                <a:lnTo>
                  <a:pt x="2519" y="1204"/>
                </a:lnTo>
                <a:lnTo>
                  <a:pt x="2519" y="1034"/>
                </a:lnTo>
                <a:lnTo>
                  <a:pt x="3757" y="1365"/>
                </a:lnTo>
                <a:cubicBezTo>
                  <a:pt x="3401" y="1607"/>
                  <a:pt x="2784" y="1768"/>
                  <a:pt x="2082" y="1768"/>
                </a:cubicBezTo>
                <a:cubicBezTo>
                  <a:pt x="979" y="1768"/>
                  <a:pt x="85" y="1372"/>
                  <a:pt x="85" y="884"/>
                </a:cubicBezTo>
                <a:cubicBezTo>
                  <a:pt x="85" y="731"/>
                  <a:pt x="172" y="588"/>
                  <a:pt x="326" y="463"/>
                </a:cubicBezTo>
                <a:lnTo>
                  <a:pt x="1231" y="696"/>
                </a:lnTo>
                <a:lnTo>
                  <a:pt x="649" y="696"/>
                </a:lnTo>
                <a:lnTo>
                  <a:pt x="649" y="696"/>
                </a:lnTo>
                <a:lnTo>
                  <a:pt x="884" y="752"/>
                </a:lnTo>
                <a:lnTo>
                  <a:pt x="1824" y="771"/>
                </a:lnTo>
                <a:lnTo>
                  <a:pt x="1824" y="517"/>
                </a:lnTo>
                <a:lnTo>
                  <a:pt x="1598" y="452"/>
                </a:lnTo>
                <a:lnTo>
                  <a:pt x="1598" y="621"/>
                </a:lnTo>
                <a:lnTo>
                  <a:pt x="522" y="332"/>
                </a:lnTo>
                <a:cubicBezTo>
                  <a:pt x="888" y="130"/>
                  <a:pt x="1451" y="0"/>
                  <a:pt x="2082" y="0"/>
                </a:cubicBezTo>
                <a:close/>
              </a:path>
            </a:pathLst>
          </a:custGeom>
          <a:solidFill>
            <a:srgbClr val="008D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000">
              <a:latin typeface="Times New Roman" panose="0202060305040502030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56090" y="4359275"/>
            <a:ext cx="2276475" cy="18002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Arial" panose="020B0604020202020204" pitchFamily="34" charset="0"/>
            </a:endParaRPr>
          </a:p>
        </p:txBody>
      </p:sp>
      <p:pic>
        <p:nvPicPr>
          <p:cNvPr id="64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43820" y="5824220"/>
            <a:ext cx="535305" cy="257810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9538335" y="4780915"/>
            <a:ext cx="1935480" cy="3232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ASIC </a:t>
            </a:r>
            <a:r>
              <a:rPr lang="en-US" altLang="zh-CN" sz="1000" i="1">
                <a:solidFill>
                  <a:schemeClr val="tx1"/>
                </a:solidFill>
                <a:latin typeface="Times New Roman" panose="02020603050405020304" charset="0"/>
              </a:rPr>
              <a:t>C 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API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538335" y="5136515"/>
            <a:ext cx="1935480" cy="323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67" name="直接箭头连接符 66"/>
          <p:cNvCxnSpPr>
            <a:stCxn id="66" idx="2"/>
            <a:endCxn id="64" idx="0"/>
          </p:cNvCxnSpPr>
          <p:nvPr/>
        </p:nvCxnSpPr>
        <p:spPr>
          <a:xfrm>
            <a:off x="10506075" y="5459730"/>
            <a:ext cx="5715" cy="3644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2" idx="30"/>
          </p:cNvCxnSpPr>
          <p:nvPr/>
        </p:nvCxnSpPr>
        <p:spPr>
          <a:xfrm flipV="1">
            <a:off x="8684895" y="4351655"/>
            <a:ext cx="656590" cy="79629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2" idx="10"/>
          </p:cNvCxnSpPr>
          <p:nvPr/>
        </p:nvCxnSpPr>
        <p:spPr>
          <a:xfrm>
            <a:off x="8697595" y="5340350"/>
            <a:ext cx="661670" cy="80518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9538335" y="4413885"/>
            <a:ext cx="1935480" cy="323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</a:rPr>
              <a:t>OpenFlow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368915" y="5804535"/>
            <a:ext cx="2489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i="1">
                <a:solidFill>
                  <a:schemeClr val="accent4"/>
                </a:solidFill>
                <a:latin typeface="Arial" panose="020B0604020202020204" pitchFamily="34" charset="0"/>
              </a:rPr>
              <a:t>C</a:t>
            </a:r>
            <a:endParaRPr lang="en-US" altLang="zh-CN" sz="1000" i="1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  <p:cxnSp>
        <p:nvCxnSpPr>
          <p:cNvPr id="72" name="直接箭头连接符 71"/>
          <p:cNvCxnSpPr>
            <a:stCxn id="4" idx="2"/>
            <a:endCxn id="34" idx="0"/>
          </p:cNvCxnSpPr>
          <p:nvPr/>
        </p:nvCxnSpPr>
        <p:spPr>
          <a:xfrm flipH="1">
            <a:off x="2787650" y="2475230"/>
            <a:ext cx="3241675" cy="1918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" idx="2"/>
            <a:endCxn id="52" idx="0"/>
          </p:cNvCxnSpPr>
          <p:nvPr/>
        </p:nvCxnSpPr>
        <p:spPr>
          <a:xfrm>
            <a:off x="6029325" y="2475230"/>
            <a:ext cx="641985" cy="1918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4" idx="2"/>
            <a:endCxn id="63" idx="0"/>
          </p:cNvCxnSpPr>
          <p:nvPr/>
        </p:nvCxnSpPr>
        <p:spPr>
          <a:xfrm>
            <a:off x="6029325" y="2475230"/>
            <a:ext cx="4465320" cy="18840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8371205" y="2469515"/>
            <a:ext cx="2232660" cy="110680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</a:rPr>
              <a:t>OpenFlow </a:t>
            </a:r>
            <a:endParaRPr lang="en-US" altLang="zh-CN" sz="1400"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</a:rPr>
              <a:t>Open </a:t>
            </a:r>
            <a:endParaRPr lang="en-US" altLang="zh-CN" sz="1600"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</a:rPr>
              <a:t>Silicon-independent</a:t>
            </a:r>
            <a:endParaRPr lang="en-US" altLang="zh-CN" sz="1600"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</a:rPr>
              <a:t>Fixed</a:t>
            </a:r>
            <a:endParaRPr lang="en-US" altLang="zh-CN" sz="1600">
              <a:latin typeface="Times New Roman" panose="0202060305040502030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38540" y="614680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0" y="3175"/>
            <a:ext cx="3044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In The SDN Era</a:t>
            </a:r>
            <a:endParaRPr lang="en-US" altLang="zh-CN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9" grpId="1" bldLvl="0" animBg="1"/>
      <p:bldP spid="10" grpId="1" bldLvl="0" animBg="1"/>
      <p:bldP spid="11" grpId="1" bldLvl="0" animBg="1"/>
      <p:bldP spid="12" grpId="1" bldLvl="0" animBg="1"/>
      <p:bldP spid="7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4415790" y="75184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BGP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58790" y="75184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OSPF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689090" y="751840"/>
            <a:ext cx="1083945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VXLAN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857490" y="751840"/>
            <a:ext cx="812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etc.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38780" y="1322705"/>
            <a:ext cx="7144385" cy="1067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24705" y="1609725"/>
            <a:ext cx="3870325" cy="5086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P4 Runtime Agent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27810" y="3496945"/>
            <a:ext cx="7278370" cy="3138805"/>
            <a:chOff x="2302" y="4869"/>
            <a:chExt cx="11462" cy="5241"/>
          </a:xfrm>
        </p:grpSpPr>
        <p:grpSp>
          <p:nvGrpSpPr>
            <p:cNvPr id="49" name="组合 48"/>
            <p:cNvGrpSpPr>
              <a:grpSpLocks noChangeAspect="1"/>
            </p:cNvGrpSpPr>
            <p:nvPr/>
          </p:nvGrpSpPr>
          <p:grpSpPr>
            <a:xfrm>
              <a:off x="2302" y="4869"/>
              <a:ext cx="11462" cy="5241"/>
              <a:chOff x="1953" y="4110"/>
              <a:chExt cx="12373" cy="5658"/>
            </a:xfrm>
          </p:grpSpPr>
          <p:sp>
            <p:nvSpPr>
              <p:cNvPr id="33" name="Freeform 180"/>
              <p:cNvSpPr>
                <a:spLocks noChangeAspect="1" noEditPoints="1"/>
              </p:cNvSpPr>
              <p:nvPr/>
            </p:nvSpPr>
            <p:spPr bwMode="auto">
              <a:xfrm>
                <a:off x="1953" y="6325"/>
                <a:ext cx="2395" cy="1690"/>
              </a:xfrm>
              <a:custGeom>
                <a:avLst/>
                <a:gdLst>
                  <a:gd name="T0" fmla="*/ 1579 w 4155"/>
                  <a:gd name="T1" fmla="*/ 865 h 2914"/>
                  <a:gd name="T2" fmla="*/ 649 w 4155"/>
                  <a:gd name="T3" fmla="*/ 1110 h 2914"/>
                  <a:gd name="T4" fmla="*/ 677 w 4155"/>
                  <a:gd name="T5" fmla="*/ 940 h 2914"/>
                  <a:gd name="T6" fmla="*/ 442 w 4155"/>
                  <a:gd name="T7" fmla="*/ 1006 h 2914"/>
                  <a:gd name="T8" fmla="*/ 423 w 4155"/>
                  <a:gd name="T9" fmla="*/ 1260 h 2914"/>
                  <a:gd name="T10" fmla="*/ 884 w 4155"/>
                  <a:gd name="T11" fmla="*/ 1401 h 2914"/>
                  <a:gd name="T12" fmla="*/ 1100 w 4155"/>
                  <a:gd name="T13" fmla="*/ 1345 h 2914"/>
                  <a:gd name="T14" fmla="*/ 808 w 4155"/>
                  <a:gd name="T15" fmla="*/ 1251 h 2914"/>
                  <a:gd name="T16" fmla="*/ 1880 w 4155"/>
                  <a:gd name="T17" fmla="*/ 940 h 2914"/>
                  <a:gd name="T18" fmla="*/ 1579 w 4155"/>
                  <a:gd name="T19" fmla="*/ 865 h 2914"/>
                  <a:gd name="T20" fmla="*/ 4155 w 4155"/>
                  <a:gd name="T21" fmla="*/ 2014 h 2914"/>
                  <a:gd name="T22" fmla="*/ 2077 w 4155"/>
                  <a:gd name="T23" fmla="*/ 2914 h 2914"/>
                  <a:gd name="T24" fmla="*/ 0 w 4155"/>
                  <a:gd name="T25" fmla="*/ 2014 h 2914"/>
                  <a:gd name="T26" fmla="*/ 0 w 4155"/>
                  <a:gd name="T27" fmla="*/ 884 h 2914"/>
                  <a:gd name="T28" fmla="*/ 2077 w 4155"/>
                  <a:gd name="T29" fmla="*/ 1843 h 2914"/>
                  <a:gd name="T30" fmla="*/ 3844 w 4155"/>
                  <a:gd name="T31" fmla="*/ 1388 h 2914"/>
                  <a:gd name="T32" fmla="*/ 3956 w 4155"/>
                  <a:gd name="T33" fmla="*/ 1294 h 2914"/>
                  <a:gd name="T34" fmla="*/ 4155 w 4155"/>
                  <a:gd name="T35" fmla="*/ 884 h 2914"/>
                  <a:gd name="T36" fmla="*/ 4155 w 4155"/>
                  <a:gd name="T37" fmla="*/ 2014 h 2914"/>
                  <a:gd name="T38" fmla="*/ 2500 w 4155"/>
                  <a:gd name="T39" fmla="*/ 790 h 2914"/>
                  <a:gd name="T40" fmla="*/ 3356 w 4155"/>
                  <a:gd name="T41" fmla="*/ 555 h 2914"/>
                  <a:gd name="T42" fmla="*/ 3356 w 4155"/>
                  <a:gd name="T43" fmla="*/ 696 h 2914"/>
                  <a:gd name="T44" fmla="*/ 3581 w 4155"/>
                  <a:gd name="T45" fmla="*/ 621 h 2914"/>
                  <a:gd name="T46" fmla="*/ 3581 w 4155"/>
                  <a:gd name="T47" fmla="*/ 386 h 2914"/>
                  <a:gd name="T48" fmla="*/ 3102 w 4155"/>
                  <a:gd name="T49" fmla="*/ 264 h 2914"/>
                  <a:gd name="T50" fmla="*/ 2876 w 4155"/>
                  <a:gd name="T51" fmla="*/ 329 h 2914"/>
                  <a:gd name="T52" fmla="*/ 3224 w 4155"/>
                  <a:gd name="T53" fmla="*/ 423 h 2914"/>
                  <a:gd name="T54" fmla="*/ 2190 w 4155"/>
                  <a:gd name="T55" fmla="*/ 696 h 2914"/>
                  <a:gd name="T56" fmla="*/ 2500 w 4155"/>
                  <a:gd name="T57" fmla="*/ 790 h 2914"/>
                  <a:gd name="T58" fmla="*/ 2082 w 4155"/>
                  <a:gd name="T59" fmla="*/ 0 h 2914"/>
                  <a:gd name="T60" fmla="*/ 4080 w 4155"/>
                  <a:gd name="T61" fmla="*/ 884 h 2914"/>
                  <a:gd name="T62" fmla="*/ 3909 w 4155"/>
                  <a:gd name="T63" fmla="*/ 1241 h 2914"/>
                  <a:gd name="T64" fmla="*/ 2829 w 4155"/>
                  <a:gd name="T65" fmla="*/ 940 h 2914"/>
                  <a:gd name="T66" fmla="*/ 2829 w 4155"/>
                  <a:gd name="T67" fmla="*/ 940 h 2914"/>
                  <a:gd name="T68" fmla="*/ 3431 w 4155"/>
                  <a:gd name="T69" fmla="*/ 940 h 2914"/>
                  <a:gd name="T70" fmla="*/ 3224 w 4155"/>
                  <a:gd name="T71" fmla="*/ 884 h 2914"/>
                  <a:gd name="T72" fmla="*/ 2284 w 4155"/>
                  <a:gd name="T73" fmla="*/ 884 h 2914"/>
                  <a:gd name="T74" fmla="*/ 2284 w 4155"/>
                  <a:gd name="T75" fmla="*/ 1157 h 2914"/>
                  <a:gd name="T76" fmla="*/ 2519 w 4155"/>
                  <a:gd name="T77" fmla="*/ 1204 h 2914"/>
                  <a:gd name="T78" fmla="*/ 2519 w 4155"/>
                  <a:gd name="T79" fmla="*/ 1034 h 2914"/>
                  <a:gd name="T80" fmla="*/ 3757 w 4155"/>
                  <a:gd name="T81" fmla="*/ 1365 h 2914"/>
                  <a:gd name="T82" fmla="*/ 2082 w 4155"/>
                  <a:gd name="T83" fmla="*/ 1768 h 2914"/>
                  <a:gd name="T84" fmla="*/ 85 w 4155"/>
                  <a:gd name="T85" fmla="*/ 884 h 2914"/>
                  <a:gd name="T86" fmla="*/ 326 w 4155"/>
                  <a:gd name="T87" fmla="*/ 463 h 2914"/>
                  <a:gd name="T88" fmla="*/ 1231 w 4155"/>
                  <a:gd name="T89" fmla="*/ 696 h 2914"/>
                  <a:gd name="T90" fmla="*/ 649 w 4155"/>
                  <a:gd name="T91" fmla="*/ 696 h 2914"/>
                  <a:gd name="T92" fmla="*/ 649 w 4155"/>
                  <a:gd name="T93" fmla="*/ 696 h 2914"/>
                  <a:gd name="T94" fmla="*/ 884 w 4155"/>
                  <a:gd name="T95" fmla="*/ 752 h 2914"/>
                  <a:gd name="T96" fmla="*/ 1824 w 4155"/>
                  <a:gd name="T97" fmla="*/ 771 h 2914"/>
                  <a:gd name="T98" fmla="*/ 1824 w 4155"/>
                  <a:gd name="T99" fmla="*/ 517 h 2914"/>
                  <a:gd name="T100" fmla="*/ 1598 w 4155"/>
                  <a:gd name="T101" fmla="*/ 452 h 2914"/>
                  <a:gd name="T102" fmla="*/ 1598 w 4155"/>
                  <a:gd name="T103" fmla="*/ 621 h 2914"/>
                  <a:gd name="T104" fmla="*/ 522 w 4155"/>
                  <a:gd name="T105" fmla="*/ 332 h 2914"/>
                  <a:gd name="T106" fmla="*/ 2082 w 4155"/>
                  <a:gd name="T107" fmla="*/ 0 h 2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155" h="2914">
                    <a:moveTo>
                      <a:pt x="1579" y="865"/>
                    </a:moveTo>
                    <a:lnTo>
                      <a:pt x="649" y="1110"/>
                    </a:lnTo>
                    <a:lnTo>
                      <a:pt x="677" y="940"/>
                    </a:lnTo>
                    <a:lnTo>
                      <a:pt x="442" y="1006"/>
                    </a:lnTo>
                    <a:lnTo>
                      <a:pt x="423" y="1260"/>
                    </a:lnTo>
                    <a:lnTo>
                      <a:pt x="884" y="1401"/>
                    </a:lnTo>
                    <a:lnTo>
                      <a:pt x="1100" y="1345"/>
                    </a:lnTo>
                    <a:lnTo>
                      <a:pt x="808" y="1251"/>
                    </a:lnTo>
                    <a:lnTo>
                      <a:pt x="1880" y="940"/>
                    </a:lnTo>
                    <a:lnTo>
                      <a:pt x="1579" y="865"/>
                    </a:lnTo>
                    <a:close/>
                    <a:moveTo>
                      <a:pt x="4155" y="2014"/>
                    </a:moveTo>
                    <a:cubicBezTo>
                      <a:pt x="4155" y="2511"/>
                      <a:pt x="3225" y="2914"/>
                      <a:pt x="2077" y="2914"/>
                    </a:cubicBezTo>
                    <a:cubicBezTo>
                      <a:pt x="930" y="2914"/>
                      <a:pt x="0" y="2511"/>
                      <a:pt x="0" y="2014"/>
                    </a:cubicBezTo>
                    <a:lnTo>
                      <a:pt x="0" y="884"/>
                    </a:lnTo>
                    <a:cubicBezTo>
                      <a:pt x="0" y="1414"/>
                      <a:pt x="930" y="1843"/>
                      <a:pt x="2077" y="1843"/>
                    </a:cubicBezTo>
                    <a:cubicBezTo>
                      <a:pt x="2824" y="1843"/>
                      <a:pt x="3478" y="1661"/>
                      <a:pt x="3844" y="1388"/>
                    </a:cubicBezTo>
                    <a:lnTo>
                      <a:pt x="3956" y="1294"/>
                    </a:lnTo>
                    <a:cubicBezTo>
                      <a:pt x="4083" y="1169"/>
                      <a:pt x="4155" y="1031"/>
                      <a:pt x="4155" y="884"/>
                    </a:cubicBezTo>
                    <a:lnTo>
                      <a:pt x="4155" y="2014"/>
                    </a:lnTo>
                    <a:close/>
                    <a:moveTo>
                      <a:pt x="2500" y="790"/>
                    </a:moveTo>
                    <a:lnTo>
                      <a:pt x="3356" y="555"/>
                    </a:lnTo>
                    <a:lnTo>
                      <a:pt x="3356" y="696"/>
                    </a:lnTo>
                    <a:lnTo>
                      <a:pt x="3581" y="621"/>
                    </a:lnTo>
                    <a:lnTo>
                      <a:pt x="3581" y="386"/>
                    </a:lnTo>
                    <a:lnTo>
                      <a:pt x="3102" y="264"/>
                    </a:lnTo>
                    <a:lnTo>
                      <a:pt x="2876" y="329"/>
                    </a:lnTo>
                    <a:lnTo>
                      <a:pt x="3224" y="423"/>
                    </a:lnTo>
                    <a:lnTo>
                      <a:pt x="2190" y="696"/>
                    </a:lnTo>
                    <a:lnTo>
                      <a:pt x="2500" y="790"/>
                    </a:lnTo>
                    <a:close/>
                    <a:moveTo>
                      <a:pt x="2082" y="0"/>
                    </a:moveTo>
                    <a:cubicBezTo>
                      <a:pt x="3185" y="0"/>
                      <a:pt x="4080" y="396"/>
                      <a:pt x="4080" y="884"/>
                    </a:cubicBezTo>
                    <a:cubicBezTo>
                      <a:pt x="4080" y="1011"/>
                      <a:pt x="4019" y="1132"/>
                      <a:pt x="3909" y="1241"/>
                    </a:cubicBezTo>
                    <a:lnTo>
                      <a:pt x="2829" y="940"/>
                    </a:lnTo>
                    <a:lnTo>
                      <a:pt x="2829" y="940"/>
                    </a:lnTo>
                    <a:lnTo>
                      <a:pt x="3431" y="940"/>
                    </a:lnTo>
                    <a:lnTo>
                      <a:pt x="3224" y="884"/>
                    </a:lnTo>
                    <a:lnTo>
                      <a:pt x="2284" y="884"/>
                    </a:lnTo>
                    <a:lnTo>
                      <a:pt x="2284" y="1157"/>
                    </a:lnTo>
                    <a:lnTo>
                      <a:pt x="2519" y="1204"/>
                    </a:lnTo>
                    <a:lnTo>
                      <a:pt x="2519" y="1034"/>
                    </a:lnTo>
                    <a:lnTo>
                      <a:pt x="3757" y="1365"/>
                    </a:lnTo>
                    <a:cubicBezTo>
                      <a:pt x="3401" y="1607"/>
                      <a:pt x="2784" y="1768"/>
                      <a:pt x="2082" y="1768"/>
                    </a:cubicBezTo>
                    <a:cubicBezTo>
                      <a:pt x="979" y="1768"/>
                      <a:pt x="85" y="1372"/>
                      <a:pt x="85" y="884"/>
                    </a:cubicBezTo>
                    <a:cubicBezTo>
                      <a:pt x="85" y="731"/>
                      <a:pt x="172" y="588"/>
                      <a:pt x="326" y="463"/>
                    </a:cubicBezTo>
                    <a:lnTo>
                      <a:pt x="1231" y="696"/>
                    </a:lnTo>
                    <a:lnTo>
                      <a:pt x="649" y="696"/>
                    </a:lnTo>
                    <a:lnTo>
                      <a:pt x="649" y="696"/>
                    </a:lnTo>
                    <a:lnTo>
                      <a:pt x="884" y="752"/>
                    </a:lnTo>
                    <a:lnTo>
                      <a:pt x="1824" y="771"/>
                    </a:lnTo>
                    <a:lnTo>
                      <a:pt x="1824" y="517"/>
                    </a:lnTo>
                    <a:lnTo>
                      <a:pt x="1598" y="452"/>
                    </a:lnTo>
                    <a:lnTo>
                      <a:pt x="1598" y="621"/>
                    </a:lnTo>
                    <a:lnTo>
                      <a:pt x="522" y="332"/>
                    </a:lnTo>
                    <a:cubicBezTo>
                      <a:pt x="888" y="130"/>
                      <a:pt x="1451" y="0"/>
                      <a:pt x="2082" y="0"/>
                    </a:cubicBez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000">
                  <a:latin typeface="Times New Roman" panose="02020603050405020304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586" y="4110"/>
                <a:ext cx="7740" cy="565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>
                  <a:latin typeface="Times New Roman" panose="02020603050405020304" charset="0"/>
                </a:endParaRPr>
              </a:p>
            </p:txBody>
          </p:sp>
          <p:pic>
            <p:nvPicPr>
              <p:cNvPr id="35" name="Picture 1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9605" y="8652"/>
                <a:ext cx="1821" cy="876"/>
              </a:xfrm>
              <a:prstGeom prst="rect">
                <a:avLst/>
              </a:prstGeom>
            </p:spPr>
          </p:pic>
          <p:sp>
            <p:nvSpPr>
              <p:cNvPr id="41" name="矩形 40"/>
              <p:cNvSpPr/>
              <p:nvPr/>
            </p:nvSpPr>
            <p:spPr>
              <a:xfrm>
                <a:off x="7206" y="6656"/>
                <a:ext cx="6580" cy="11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</a:rPr>
                  <a:t>OS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cxnSp>
            <p:nvCxnSpPr>
              <p:cNvPr id="42" name="直接箭头连接符 41"/>
              <p:cNvCxnSpPr>
                <a:stCxn id="41" idx="2"/>
                <a:endCxn id="35" idx="0"/>
              </p:cNvCxnSpPr>
              <p:nvPr/>
            </p:nvCxnSpPr>
            <p:spPr>
              <a:xfrm>
                <a:off x="10496" y="7756"/>
                <a:ext cx="21" cy="896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33" idx="30"/>
              </p:cNvCxnSpPr>
              <p:nvPr/>
            </p:nvCxnSpPr>
            <p:spPr>
              <a:xfrm flipV="1">
                <a:off x="4305" y="4130"/>
                <a:ext cx="2233" cy="2708"/>
              </a:xfrm>
              <a:prstGeom prst="line">
                <a:avLst/>
              </a:prstGeom>
              <a:ln w="25400" cmpd="sng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33" idx="10"/>
              </p:cNvCxnSpPr>
              <p:nvPr/>
            </p:nvCxnSpPr>
            <p:spPr>
              <a:xfrm>
                <a:off x="4348" y="7493"/>
                <a:ext cx="2224" cy="2245"/>
              </a:xfrm>
              <a:prstGeom prst="line">
                <a:avLst/>
              </a:prstGeom>
              <a:ln w="25400" cmpd="sng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7206" y="4295"/>
                <a:ext cx="6580" cy="11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</a:rPr>
                  <a:t>P4 Runtime Agent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7168" y="6140"/>
              <a:ext cx="6103" cy="101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</a:rPr>
                <a:t>Driver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158798" y="1280795"/>
            <a:ext cx="198882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latin typeface="Times New Roman" panose="02020603050405020304" charset="0"/>
                <a:sym typeface="+mn-ea"/>
              </a:rPr>
              <a:t>Remote Control Plane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8610600" y="6370320"/>
            <a:ext cx="2743200" cy="365125"/>
          </a:xfrm>
        </p:spPr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0" y="3175"/>
            <a:ext cx="3775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Arial" panose="020B0604020202020204" pitchFamily="34" charset="0"/>
              </a:rPr>
              <a:t>After P4 Generation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60870" y="2381250"/>
            <a:ext cx="414337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P4 Runtime API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sym typeface="+mn-ea"/>
              </a:rPr>
              <a:t>O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pen 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and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silicon-independent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sym typeface="+mn-ea"/>
              </a:rPr>
              <a:t>Program-independent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sym typeface="+mn-ea"/>
              </a:rPr>
              <a:t>Extended without restarting the control plane</a:t>
            </a:r>
            <a:endParaRPr lang="zh-CN" altLang="en-US" sz="1600"/>
          </a:p>
        </p:txBody>
      </p:sp>
      <p:cxnSp>
        <p:nvCxnSpPr>
          <p:cNvPr id="72" name="直接箭头连接符 71"/>
          <p:cNvCxnSpPr>
            <a:stCxn id="2" idx="2"/>
            <a:endCxn id="47" idx="0"/>
          </p:cNvCxnSpPr>
          <p:nvPr/>
        </p:nvCxnSpPr>
        <p:spPr>
          <a:xfrm flipH="1">
            <a:off x="6553200" y="2118360"/>
            <a:ext cx="6985" cy="1481455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KSO_Shape"/>
          <p:cNvSpPr/>
          <p:nvPr/>
        </p:nvSpPr>
        <p:spPr bwMode="auto">
          <a:xfrm rot="10800000" flipH="1">
            <a:off x="6832770" y="2165970"/>
            <a:ext cx="90000" cy="140400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5pPr>
            <a:lvl6pPr marL="2286000" algn="l" defTabSz="914400" rtl="0" eaLnBrk="1" latinLnBrk="0" hangingPunct="1"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6pPr>
            <a:lvl7pPr marL="2743200" algn="l" defTabSz="914400" rtl="0" eaLnBrk="1" latinLnBrk="0" hangingPunct="1"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7pPr>
            <a:lvl8pPr marL="3200400" algn="l" defTabSz="914400" rtl="0" eaLnBrk="1" latinLnBrk="0" hangingPunct="1"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8pPr>
            <a:lvl9pPr marL="3657600" algn="l" defTabSz="914400" rtl="0" eaLnBrk="1" latinLnBrk="0" hangingPunct="1">
              <a:defRPr kern="1200">
                <a:solidFill>
                  <a:srgbClr val="595757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/>
      <p:bldP spid="1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20724</Words>
  <Application>WPS 演示</Application>
  <PresentationFormat>宽屏</PresentationFormat>
  <Paragraphs>1158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Calibri</vt:lpstr>
      <vt:lpstr>Arial</vt:lpstr>
      <vt:lpstr>Times New Roman</vt:lpstr>
      <vt:lpstr>Wingdings</vt:lpstr>
      <vt:lpstr>Arial Unicode MS</vt:lpstr>
      <vt:lpstr>Calibri Light</vt:lpstr>
      <vt:lpstr>Andale Mono</vt:lpstr>
      <vt:lpstr>Arial Narrow</vt:lpstr>
      <vt:lpstr>Calibri</vt:lpstr>
      <vt:lpstr>Segoe Print</vt:lpstr>
      <vt:lpstr>Office 主题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Ding Rui</cp:lastModifiedBy>
  <cp:revision>492</cp:revision>
  <dcterms:created xsi:type="dcterms:W3CDTF">2015-05-05T08:02:00Z</dcterms:created>
  <dcterms:modified xsi:type="dcterms:W3CDTF">2018-02-05T07:44:20Z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