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2" r:id="rId3"/>
    <p:sldId id="283" r:id="rId5"/>
    <p:sldId id="259" r:id="rId6"/>
    <p:sldId id="260" r:id="rId7"/>
    <p:sldId id="263" r:id="rId8"/>
    <p:sldId id="262" r:id="rId9"/>
    <p:sldId id="271" r:id="rId10"/>
    <p:sldId id="272" r:id="rId11"/>
    <p:sldId id="284" r:id="rId12"/>
    <p:sldId id="267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D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 userDrawn="1">
            <p:ph type="body" sz="quarter" idx="4294967295"/>
          </p:nvPr>
        </p:nvSpPr>
        <p:spPr>
          <a:xfrm>
            <a:off x="448733" y="2820988"/>
            <a:ext cx="5971117" cy="1343025"/>
          </a:xfrm>
          <a:prstGeom prst="rect">
            <a:avLst/>
          </a:prstGeom>
        </p:spPr>
        <p:txBody>
          <a:bodyPr/>
          <a:lstStyle/>
          <a:p>
            <a:pPr marL="0" lvl="0" indent="0" eaLnBrk="1" hangingPunct="1">
              <a:buFont typeface="Arial" panose="020B0604020202020204" pitchFamily="34" charset="0"/>
              <a:buNone/>
            </a:pPr>
            <a:r>
              <a:rPr lang="zh-CN" altLang="en-US" sz="1400" smtClean="0">
                <a:solidFill>
                  <a:srgbClr val="FFFFFF"/>
                </a:solidFill>
                <a:latin typeface="微软雅黑" panose="020B0503020204020204" charset="-122"/>
              </a:rPr>
              <a:t>单击此处编辑母版文本样式</a:t>
            </a:r>
            <a:endParaRPr lang="zh-CN" altLang="en-US" sz="1400" smtClean="0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3" name="Subtitle 1"/>
          <p:cNvSpPr>
            <a:spLocks noGrp="1"/>
          </p:cNvSpPr>
          <p:nvPr userDrawn="1">
            <p:ph type="subTitle" idx="9"/>
          </p:nvPr>
        </p:nvSpPr>
        <p:spPr>
          <a:xfrm>
            <a:off x="448733" y="1147763"/>
            <a:ext cx="8534400" cy="749300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mtClean="0">
                <a:solidFill>
                  <a:srgbClr val="8CC63E"/>
                </a:solidFill>
              </a:rPr>
              <a:t>单击此处编辑母版副标题样式</a:t>
            </a:r>
            <a:endParaRPr lang="en-US" altLang="zh-CN" dirty="0" smtClean="0">
              <a:solidFill>
                <a:srgbClr val="8CC63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 userDrawn="1">
            <p:ph type="ctrTitle" idx="19"/>
          </p:nvPr>
        </p:nvSpPr>
        <p:spPr>
          <a:xfrm>
            <a:off x="448733" y="542925"/>
            <a:ext cx="8534400" cy="592139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bg1"/>
                </a:solidFill>
              </a:rPr>
              <a:t>单击此处编辑母版标题样式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270625"/>
            <a:ext cx="2743200" cy="365125"/>
          </a:xfrm>
        </p:spPr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76" name="文本框 14"/>
          <p:cNvSpPr txBox="1">
            <a:spLocks noChangeArrowheads="1"/>
          </p:cNvSpPr>
          <p:nvPr/>
        </p:nvSpPr>
        <p:spPr bwMode="auto">
          <a:xfrm>
            <a:off x="2360295" y="2486025"/>
            <a:ext cx="748919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 anchorCtr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3600" b="1">
                <a:latin typeface="Arial" panose="020B0604020202020204"/>
                <a:ea typeface="微软雅黑" panose="020B0503020204020204" charset="-122"/>
              </a:rPr>
              <a:t>P4 Runtime integration with ODL</a:t>
            </a:r>
            <a:endParaRPr lang="en-US" altLang="zh-CN" sz="3600" b="1"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78" name="Freeform 141"/>
          <p:cNvSpPr>
            <a:spLocks noEditPoints="1"/>
          </p:cNvSpPr>
          <p:nvPr/>
        </p:nvSpPr>
        <p:spPr bwMode="auto">
          <a:xfrm>
            <a:off x="40005" y="5025390"/>
            <a:ext cx="12060000" cy="1744980"/>
          </a:xfrm>
          <a:custGeom>
            <a:avLst/>
            <a:gdLst/>
            <a:ahLst/>
            <a:cxnLst>
              <a:cxn ang="0">
                <a:pos x="1431" y="79"/>
              </a:cxn>
              <a:cxn ang="0">
                <a:pos x="1402" y="49"/>
              </a:cxn>
              <a:cxn ang="0">
                <a:pos x="1385" y="64"/>
              </a:cxn>
              <a:cxn ang="0">
                <a:pos x="1348" y="100"/>
              </a:cxn>
              <a:cxn ang="0">
                <a:pos x="1304" y="80"/>
              </a:cxn>
              <a:cxn ang="0">
                <a:pos x="1258" y="61"/>
              </a:cxn>
              <a:cxn ang="0">
                <a:pos x="1257" y="111"/>
              </a:cxn>
              <a:cxn ang="0">
                <a:pos x="1206" y="84"/>
              </a:cxn>
              <a:cxn ang="0">
                <a:pos x="1200" y="84"/>
              </a:cxn>
              <a:cxn ang="0">
                <a:pos x="1185" y="104"/>
              </a:cxn>
              <a:cxn ang="0">
                <a:pos x="1053" y="65"/>
              </a:cxn>
              <a:cxn ang="0">
                <a:pos x="977" y="37"/>
              </a:cxn>
              <a:cxn ang="0">
                <a:pos x="974" y="33"/>
              </a:cxn>
              <a:cxn ang="0">
                <a:pos x="973" y="34"/>
              </a:cxn>
              <a:cxn ang="0">
                <a:pos x="959" y="23"/>
              </a:cxn>
              <a:cxn ang="0">
                <a:pos x="943" y="4"/>
              </a:cxn>
              <a:cxn ang="0">
                <a:pos x="942" y="0"/>
              </a:cxn>
              <a:cxn ang="0">
                <a:pos x="940" y="8"/>
              </a:cxn>
              <a:cxn ang="0">
                <a:pos x="917" y="37"/>
              </a:cxn>
              <a:cxn ang="0">
                <a:pos x="915" y="33"/>
              </a:cxn>
              <a:cxn ang="0">
                <a:pos x="915" y="34"/>
              </a:cxn>
              <a:cxn ang="0">
                <a:pos x="904" y="53"/>
              </a:cxn>
              <a:cxn ang="0">
                <a:pos x="830" y="37"/>
              </a:cxn>
              <a:cxn ang="0">
                <a:pos x="808" y="34"/>
              </a:cxn>
              <a:cxn ang="0">
                <a:pos x="767" y="79"/>
              </a:cxn>
              <a:cxn ang="0">
                <a:pos x="666" y="73"/>
              </a:cxn>
              <a:cxn ang="0">
                <a:pos x="655" y="89"/>
              </a:cxn>
              <a:cxn ang="0">
                <a:pos x="579" y="61"/>
              </a:cxn>
              <a:cxn ang="0">
                <a:pos x="547" y="74"/>
              </a:cxn>
              <a:cxn ang="0">
                <a:pos x="525" y="73"/>
              </a:cxn>
              <a:cxn ang="0">
                <a:pos x="525" y="66"/>
              </a:cxn>
              <a:cxn ang="0">
                <a:pos x="520" y="66"/>
              </a:cxn>
              <a:cxn ang="0">
                <a:pos x="411" y="74"/>
              </a:cxn>
              <a:cxn ang="0">
                <a:pos x="393" y="70"/>
              </a:cxn>
              <a:cxn ang="0">
                <a:pos x="389" y="65"/>
              </a:cxn>
              <a:cxn ang="0">
                <a:pos x="388" y="72"/>
              </a:cxn>
              <a:cxn ang="0">
                <a:pos x="323" y="93"/>
              </a:cxn>
              <a:cxn ang="0">
                <a:pos x="321" y="45"/>
              </a:cxn>
              <a:cxn ang="0">
                <a:pos x="317" y="53"/>
              </a:cxn>
              <a:cxn ang="0">
                <a:pos x="259" y="97"/>
              </a:cxn>
              <a:cxn ang="0">
                <a:pos x="247" y="57"/>
              </a:cxn>
              <a:cxn ang="0">
                <a:pos x="237" y="99"/>
              </a:cxn>
              <a:cxn ang="0">
                <a:pos x="146" y="70"/>
              </a:cxn>
              <a:cxn ang="0">
                <a:pos x="108" y="21"/>
              </a:cxn>
              <a:cxn ang="0">
                <a:pos x="2" y="68"/>
              </a:cxn>
              <a:cxn ang="0">
                <a:pos x="1289" y="89"/>
              </a:cxn>
              <a:cxn ang="0">
                <a:pos x="721" y="95"/>
              </a:cxn>
              <a:cxn ang="0">
                <a:pos x="706" y="92"/>
              </a:cxn>
              <a:cxn ang="0">
                <a:pos x="251" y="65"/>
              </a:cxn>
              <a:cxn ang="0">
                <a:pos x="245" y="97"/>
              </a:cxn>
              <a:cxn ang="0">
                <a:pos x="194" y="95"/>
              </a:cxn>
              <a:cxn ang="0">
                <a:pos x="173" y="103"/>
              </a:cxn>
              <a:cxn ang="0">
                <a:pos x="120" y="58"/>
              </a:cxn>
              <a:cxn ang="0">
                <a:pos x="116" y="103"/>
              </a:cxn>
              <a:cxn ang="0">
                <a:pos x="107" y="43"/>
              </a:cxn>
              <a:cxn ang="0">
                <a:pos x="92" y="33"/>
              </a:cxn>
              <a:cxn ang="0">
                <a:pos x="85" y="85"/>
              </a:cxn>
              <a:cxn ang="0">
                <a:pos x="66" y="49"/>
              </a:cxn>
              <a:cxn ang="0">
                <a:pos x="59" y="48"/>
              </a:cxn>
              <a:cxn ang="0">
                <a:pos x="41" y="100"/>
              </a:cxn>
              <a:cxn ang="0">
                <a:pos x="43" y="72"/>
              </a:cxn>
              <a:cxn ang="0">
                <a:pos x="27" y="112"/>
              </a:cxn>
              <a:cxn ang="0">
                <a:pos x="12" y="99"/>
              </a:cxn>
            </a:cxnLst>
            <a:rect l="0" t="0" r="r" b="b"/>
            <a:pathLst>
              <a:path w="1510" h="161">
                <a:moveTo>
                  <a:pt x="1503" y="112"/>
                </a:moveTo>
                <a:lnTo>
                  <a:pt x="1503" y="105"/>
                </a:lnTo>
                <a:lnTo>
                  <a:pt x="1494" y="105"/>
                </a:lnTo>
                <a:lnTo>
                  <a:pt x="1492" y="105"/>
                </a:lnTo>
                <a:lnTo>
                  <a:pt x="1491" y="105"/>
                </a:lnTo>
                <a:lnTo>
                  <a:pt x="1488" y="105"/>
                </a:lnTo>
                <a:lnTo>
                  <a:pt x="1487" y="105"/>
                </a:lnTo>
                <a:lnTo>
                  <a:pt x="1486" y="105"/>
                </a:lnTo>
                <a:lnTo>
                  <a:pt x="1484" y="105"/>
                </a:lnTo>
                <a:lnTo>
                  <a:pt x="1482" y="105"/>
                </a:lnTo>
                <a:lnTo>
                  <a:pt x="1478" y="105"/>
                </a:lnTo>
                <a:lnTo>
                  <a:pt x="1476" y="105"/>
                </a:lnTo>
                <a:lnTo>
                  <a:pt x="1475" y="105"/>
                </a:lnTo>
                <a:lnTo>
                  <a:pt x="1467" y="105"/>
                </a:lnTo>
                <a:lnTo>
                  <a:pt x="1466" y="105"/>
                </a:lnTo>
                <a:lnTo>
                  <a:pt x="1464" y="105"/>
                </a:lnTo>
                <a:lnTo>
                  <a:pt x="1453" y="103"/>
                </a:lnTo>
                <a:lnTo>
                  <a:pt x="1452" y="103"/>
                </a:lnTo>
                <a:lnTo>
                  <a:pt x="1448" y="103"/>
                </a:lnTo>
                <a:lnTo>
                  <a:pt x="1441" y="103"/>
                </a:lnTo>
                <a:lnTo>
                  <a:pt x="1441" y="97"/>
                </a:lnTo>
                <a:lnTo>
                  <a:pt x="1440" y="96"/>
                </a:lnTo>
                <a:lnTo>
                  <a:pt x="1441" y="89"/>
                </a:lnTo>
                <a:lnTo>
                  <a:pt x="1441" y="88"/>
                </a:lnTo>
                <a:lnTo>
                  <a:pt x="1443" y="81"/>
                </a:lnTo>
                <a:lnTo>
                  <a:pt x="1441" y="80"/>
                </a:lnTo>
                <a:lnTo>
                  <a:pt x="1439" y="79"/>
                </a:lnTo>
                <a:lnTo>
                  <a:pt x="1431" y="79"/>
                </a:lnTo>
                <a:lnTo>
                  <a:pt x="1421" y="77"/>
                </a:lnTo>
                <a:lnTo>
                  <a:pt x="1414" y="77"/>
                </a:lnTo>
                <a:lnTo>
                  <a:pt x="1414" y="69"/>
                </a:lnTo>
                <a:lnTo>
                  <a:pt x="1410" y="68"/>
                </a:lnTo>
                <a:lnTo>
                  <a:pt x="1410" y="66"/>
                </a:lnTo>
                <a:lnTo>
                  <a:pt x="1410" y="65"/>
                </a:lnTo>
                <a:lnTo>
                  <a:pt x="1410" y="62"/>
                </a:lnTo>
                <a:lnTo>
                  <a:pt x="1409" y="62"/>
                </a:lnTo>
                <a:lnTo>
                  <a:pt x="1409" y="61"/>
                </a:lnTo>
                <a:lnTo>
                  <a:pt x="1408" y="61"/>
                </a:lnTo>
                <a:lnTo>
                  <a:pt x="1408" y="60"/>
                </a:lnTo>
                <a:lnTo>
                  <a:pt x="1402" y="60"/>
                </a:lnTo>
                <a:lnTo>
                  <a:pt x="1402" y="61"/>
                </a:lnTo>
                <a:lnTo>
                  <a:pt x="1402" y="62"/>
                </a:lnTo>
                <a:lnTo>
                  <a:pt x="1400" y="62"/>
                </a:lnTo>
                <a:lnTo>
                  <a:pt x="1400" y="60"/>
                </a:lnTo>
                <a:lnTo>
                  <a:pt x="1398" y="60"/>
                </a:lnTo>
                <a:lnTo>
                  <a:pt x="1398" y="58"/>
                </a:lnTo>
                <a:lnTo>
                  <a:pt x="1397" y="56"/>
                </a:lnTo>
                <a:lnTo>
                  <a:pt x="1398" y="56"/>
                </a:lnTo>
                <a:lnTo>
                  <a:pt x="1398" y="54"/>
                </a:lnTo>
                <a:lnTo>
                  <a:pt x="1400" y="53"/>
                </a:lnTo>
                <a:lnTo>
                  <a:pt x="1398" y="52"/>
                </a:lnTo>
                <a:lnTo>
                  <a:pt x="1400" y="50"/>
                </a:lnTo>
                <a:lnTo>
                  <a:pt x="1402" y="49"/>
                </a:lnTo>
                <a:lnTo>
                  <a:pt x="1401" y="48"/>
                </a:lnTo>
                <a:lnTo>
                  <a:pt x="1400" y="49"/>
                </a:lnTo>
                <a:lnTo>
                  <a:pt x="1398" y="49"/>
                </a:lnTo>
                <a:lnTo>
                  <a:pt x="1397" y="48"/>
                </a:lnTo>
                <a:lnTo>
                  <a:pt x="1396" y="49"/>
                </a:lnTo>
                <a:lnTo>
                  <a:pt x="1396" y="50"/>
                </a:lnTo>
                <a:lnTo>
                  <a:pt x="1394" y="50"/>
                </a:lnTo>
                <a:lnTo>
                  <a:pt x="1394" y="49"/>
                </a:lnTo>
                <a:lnTo>
                  <a:pt x="1391" y="49"/>
                </a:lnTo>
                <a:lnTo>
                  <a:pt x="1390" y="50"/>
                </a:lnTo>
                <a:lnTo>
                  <a:pt x="1390" y="52"/>
                </a:lnTo>
                <a:lnTo>
                  <a:pt x="1393" y="52"/>
                </a:lnTo>
                <a:lnTo>
                  <a:pt x="1394" y="53"/>
                </a:lnTo>
                <a:lnTo>
                  <a:pt x="1394" y="54"/>
                </a:lnTo>
                <a:lnTo>
                  <a:pt x="1394" y="56"/>
                </a:lnTo>
                <a:lnTo>
                  <a:pt x="1394" y="57"/>
                </a:lnTo>
                <a:lnTo>
                  <a:pt x="1394" y="58"/>
                </a:lnTo>
                <a:lnTo>
                  <a:pt x="1396" y="58"/>
                </a:lnTo>
                <a:lnTo>
                  <a:pt x="1396" y="60"/>
                </a:lnTo>
                <a:lnTo>
                  <a:pt x="1394" y="60"/>
                </a:lnTo>
                <a:lnTo>
                  <a:pt x="1394" y="61"/>
                </a:lnTo>
                <a:lnTo>
                  <a:pt x="1394" y="62"/>
                </a:lnTo>
                <a:lnTo>
                  <a:pt x="1393" y="62"/>
                </a:lnTo>
                <a:lnTo>
                  <a:pt x="1393" y="60"/>
                </a:lnTo>
                <a:lnTo>
                  <a:pt x="1387" y="60"/>
                </a:lnTo>
                <a:lnTo>
                  <a:pt x="1387" y="61"/>
                </a:lnTo>
                <a:lnTo>
                  <a:pt x="1385" y="61"/>
                </a:lnTo>
                <a:lnTo>
                  <a:pt x="1385" y="64"/>
                </a:lnTo>
                <a:lnTo>
                  <a:pt x="1385" y="65"/>
                </a:lnTo>
                <a:lnTo>
                  <a:pt x="1385" y="66"/>
                </a:lnTo>
                <a:lnTo>
                  <a:pt x="1385" y="68"/>
                </a:lnTo>
                <a:lnTo>
                  <a:pt x="1381" y="69"/>
                </a:lnTo>
                <a:lnTo>
                  <a:pt x="1379" y="69"/>
                </a:lnTo>
                <a:lnTo>
                  <a:pt x="1379" y="77"/>
                </a:lnTo>
                <a:lnTo>
                  <a:pt x="1370" y="79"/>
                </a:lnTo>
                <a:lnTo>
                  <a:pt x="1360" y="79"/>
                </a:lnTo>
                <a:lnTo>
                  <a:pt x="1355" y="80"/>
                </a:lnTo>
                <a:lnTo>
                  <a:pt x="1352" y="80"/>
                </a:lnTo>
                <a:lnTo>
                  <a:pt x="1352" y="87"/>
                </a:lnTo>
                <a:lnTo>
                  <a:pt x="1354" y="89"/>
                </a:lnTo>
                <a:lnTo>
                  <a:pt x="1354" y="91"/>
                </a:lnTo>
                <a:lnTo>
                  <a:pt x="1354" y="93"/>
                </a:lnTo>
                <a:lnTo>
                  <a:pt x="1354" y="95"/>
                </a:lnTo>
                <a:lnTo>
                  <a:pt x="1354" y="97"/>
                </a:lnTo>
                <a:lnTo>
                  <a:pt x="1354" y="100"/>
                </a:lnTo>
                <a:lnTo>
                  <a:pt x="1352" y="100"/>
                </a:lnTo>
                <a:lnTo>
                  <a:pt x="1351" y="100"/>
                </a:lnTo>
                <a:lnTo>
                  <a:pt x="1350" y="100"/>
                </a:lnTo>
                <a:lnTo>
                  <a:pt x="1348" y="100"/>
                </a:lnTo>
                <a:lnTo>
                  <a:pt x="1347" y="100"/>
                </a:lnTo>
                <a:lnTo>
                  <a:pt x="1347" y="101"/>
                </a:lnTo>
                <a:lnTo>
                  <a:pt x="1342" y="101"/>
                </a:lnTo>
                <a:lnTo>
                  <a:pt x="1336" y="103"/>
                </a:lnTo>
                <a:lnTo>
                  <a:pt x="1336" y="104"/>
                </a:lnTo>
                <a:lnTo>
                  <a:pt x="1334" y="104"/>
                </a:lnTo>
                <a:lnTo>
                  <a:pt x="1332" y="104"/>
                </a:lnTo>
                <a:lnTo>
                  <a:pt x="1331" y="104"/>
                </a:lnTo>
                <a:lnTo>
                  <a:pt x="1330" y="104"/>
                </a:lnTo>
                <a:lnTo>
                  <a:pt x="1315" y="104"/>
                </a:lnTo>
                <a:lnTo>
                  <a:pt x="1311" y="104"/>
                </a:lnTo>
                <a:lnTo>
                  <a:pt x="1307" y="104"/>
                </a:lnTo>
                <a:lnTo>
                  <a:pt x="1305" y="104"/>
                </a:lnTo>
                <a:lnTo>
                  <a:pt x="1304" y="103"/>
                </a:lnTo>
                <a:lnTo>
                  <a:pt x="1303" y="101"/>
                </a:lnTo>
                <a:lnTo>
                  <a:pt x="1304" y="81"/>
                </a:lnTo>
                <a:lnTo>
                  <a:pt x="1304" y="80"/>
                </a:lnTo>
                <a:lnTo>
                  <a:pt x="1304" y="79"/>
                </a:lnTo>
                <a:lnTo>
                  <a:pt x="1304" y="76"/>
                </a:lnTo>
                <a:lnTo>
                  <a:pt x="1304" y="74"/>
                </a:lnTo>
                <a:lnTo>
                  <a:pt x="1305" y="74"/>
                </a:lnTo>
                <a:lnTo>
                  <a:pt x="1305" y="73"/>
                </a:lnTo>
                <a:lnTo>
                  <a:pt x="1304" y="73"/>
                </a:lnTo>
                <a:lnTo>
                  <a:pt x="1304" y="72"/>
                </a:lnTo>
                <a:lnTo>
                  <a:pt x="1303" y="72"/>
                </a:lnTo>
                <a:lnTo>
                  <a:pt x="1303" y="62"/>
                </a:lnTo>
                <a:lnTo>
                  <a:pt x="1304" y="61"/>
                </a:lnTo>
                <a:lnTo>
                  <a:pt x="1304" y="60"/>
                </a:lnTo>
                <a:lnTo>
                  <a:pt x="1303" y="60"/>
                </a:lnTo>
                <a:lnTo>
                  <a:pt x="1301" y="60"/>
                </a:lnTo>
                <a:lnTo>
                  <a:pt x="1300" y="60"/>
                </a:lnTo>
                <a:lnTo>
                  <a:pt x="1295" y="60"/>
                </a:lnTo>
                <a:lnTo>
                  <a:pt x="1293" y="60"/>
                </a:lnTo>
                <a:lnTo>
                  <a:pt x="1269" y="60"/>
                </a:lnTo>
                <a:lnTo>
                  <a:pt x="1262" y="60"/>
                </a:lnTo>
                <a:lnTo>
                  <a:pt x="1261" y="60"/>
                </a:lnTo>
                <a:lnTo>
                  <a:pt x="1259" y="60"/>
                </a:lnTo>
                <a:lnTo>
                  <a:pt x="1258" y="60"/>
                </a:lnTo>
                <a:lnTo>
                  <a:pt x="1258" y="61"/>
                </a:lnTo>
                <a:lnTo>
                  <a:pt x="1259" y="62"/>
                </a:lnTo>
                <a:lnTo>
                  <a:pt x="1259" y="70"/>
                </a:lnTo>
                <a:lnTo>
                  <a:pt x="1258" y="72"/>
                </a:lnTo>
                <a:lnTo>
                  <a:pt x="1258" y="73"/>
                </a:lnTo>
                <a:lnTo>
                  <a:pt x="1255" y="73"/>
                </a:lnTo>
                <a:lnTo>
                  <a:pt x="1257" y="74"/>
                </a:lnTo>
                <a:lnTo>
                  <a:pt x="1258" y="77"/>
                </a:lnTo>
                <a:lnTo>
                  <a:pt x="1258" y="79"/>
                </a:lnTo>
                <a:lnTo>
                  <a:pt x="1258" y="80"/>
                </a:lnTo>
                <a:lnTo>
                  <a:pt x="1258" y="81"/>
                </a:lnTo>
                <a:lnTo>
                  <a:pt x="1258" y="83"/>
                </a:lnTo>
                <a:lnTo>
                  <a:pt x="1259" y="83"/>
                </a:lnTo>
                <a:lnTo>
                  <a:pt x="1258" y="101"/>
                </a:lnTo>
                <a:lnTo>
                  <a:pt x="1258" y="103"/>
                </a:lnTo>
                <a:lnTo>
                  <a:pt x="1257" y="104"/>
                </a:lnTo>
                <a:lnTo>
                  <a:pt x="1258" y="105"/>
                </a:lnTo>
                <a:lnTo>
                  <a:pt x="1258" y="111"/>
                </a:lnTo>
                <a:lnTo>
                  <a:pt x="1257" y="111"/>
                </a:lnTo>
                <a:lnTo>
                  <a:pt x="1257" y="112"/>
                </a:lnTo>
                <a:lnTo>
                  <a:pt x="1222" y="112"/>
                </a:lnTo>
                <a:lnTo>
                  <a:pt x="1220" y="111"/>
                </a:lnTo>
                <a:lnTo>
                  <a:pt x="1220" y="109"/>
                </a:lnTo>
                <a:lnTo>
                  <a:pt x="1219" y="108"/>
                </a:lnTo>
                <a:lnTo>
                  <a:pt x="1218" y="107"/>
                </a:lnTo>
                <a:lnTo>
                  <a:pt x="1216" y="105"/>
                </a:lnTo>
                <a:lnTo>
                  <a:pt x="1215" y="104"/>
                </a:lnTo>
                <a:lnTo>
                  <a:pt x="1214" y="101"/>
                </a:lnTo>
                <a:lnTo>
                  <a:pt x="1212" y="101"/>
                </a:lnTo>
                <a:lnTo>
                  <a:pt x="1212" y="99"/>
                </a:lnTo>
                <a:lnTo>
                  <a:pt x="1212" y="97"/>
                </a:lnTo>
                <a:lnTo>
                  <a:pt x="1212" y="96"/>
                </a:lnTo>
                <a:lnTo>
                  <a:pt x="1207" y="96"/>
                </a:lnTo>
                <a:lnTo>
                  <a:pt x="1207" y="93"/>
                </a:lnTo>
                <a:lnTo>
                  <a:pt x="1207" y="92"/>
                </a:lnTo>
                <a:lnTo>
                  <a:pt x="1207" y="87"/>
                </a:lnTo>
                <a:lnTo>
                  <a:pt x="1207" y="85"/>
                </a:lnTo>
                <a:lnTo>
                  <a:pt x="1207" y="84"/>
                </a:lnTo>
                <a:lnTo>
                  <a:pt x="1206" y="84"/>
                </a:lnTo>
                <a:lnTo>
                  <a:pt x="1206" y="83"/>
                </a:lnTo>
                <a:lnTo>
                  <a:pt x="1206" y="52"/>
                </a:lnTo>
                <a:lnTo>
                  <a:pt x="1206" y="48"/>
                </a:lnTo>
                <a:lnTo>
                  <a:pt x="1204" y="48"/>
                </a:lnTo>
                <a:lnTo>
                  <a:pt x="1203" y="48"/>
                </a:lnTo>
                <a:lnTo>
                  <a:pt x="1202" y="48"/>
                </a:lnTo>
                <a:lnTo>
                  <a:pt x="1202" y="52"/>
                </a:lnTo>
                <a:lnTo>
                  <a:pt x="1202" y="83"/>
                </a:lnTo>
                <a:lnTo>
                  <a:pt x="1202" y="84"/>
                </a:lnTo>
                <a:lnTo>
                  <a:pt x="1200" y="84"/>
                </a:lnTo>
                <a:lnTo>
                  <a:pt x="1200" y="85"/>
                </a:lnTo>
                <a:lnTo>
                  <a:pt x="1200" y="87"/>
                </a:lnTo>
                <a:lnTo>
                  <a:pt x="1200" y="92"/>
                </a:lnTo>
                <a:lnTo>
                  <a:pt x="1200" y="93"/>
                </a:lnTo>
                <a:lnTo>
                  <a:pt x="1200" y="96"/>
                </a:lnTo>
                <a:lnTo>
                  <a:pt x="1195" y="96"/>
                </a:lnTo>
                <a:lnTo>
                  <a:pt x="1195" y="97"/>
                </a:lnTo>
                <a:lnTo>
                  <a:pt x="1195" y="101"/>
                </a:lnTo>
                <a:lnTo>
                  <a:pt x="1193" y="101"/>
                </a:lnTo>
                <a:lnTo>
                  <a:pt x="1192" y="101"/>
                </a:lnTo>
                <a:lnTo>
                  <a:pt x="1189" y="101"/>
                </a:lnTo>
                <a:lnTo>
                  <a:pt x="1189" y="100"/>
                </a:lnTo>
                <a:lnTo>
                  <a:pt x="1189" y="101"/>
                </a:lnTo>
                <a:lnTo>
                  <a:pt x="1188" y="101"/>
                </a:lnTo>
                <a:lnTo>
                  <a:pt x="1187" y="101"/>
                </a:lnTo>
                <a:lnTo>
                  <a:pt x="1187" y="103"/>
                </a:lnTo>
                <a:lnTo>
                  <a:pt x="1185" y="103"/>
                </a:lnTo>
                <a:lnTo>
                  <a:pt x="1185" y="104"/>
                </a:lnTo>
                <a:lnTo>
                  <a:pt x="1184" y="104"/>
                </a:lnTo>
                <a:lnTo>
                  <a:pt x="1184" y="105"/>
                </a:lnTo>
                <a:lnTo>
                  <a:pt x="1183" y="105"/>
                </a:lnTo>
                <a:lnTo>
                  <a:pt x="1183" y="108"/>
                </a:lnTo>
                <a:lnTo>
                  <a:pt x="1179" y="112"/>
                </a:lnTo>
                <a:lnTo>
                  <a:pt x="1137" y="112"/>
                </a:lnTo>
                <a:lnTo>
                  <a:pt x="1136" y="101"/>
                </a:lnTo>
                <a:lnTo>
                  <a:pt x="1138" y="99"/>
                </a:lnTo>
                <a:lnTo>
                  <a:pt x="1137" y="93"/>
                </a:lnTo>
                <a:lnTo>
                  <a:pt x="1137" y="88"/>
                </a:lnTo>
                <a:lnTo>
                  <a:pt x="1114" y="88"/>
                </a:lnTo>
                <a:lnTo>
                  <a:pt x="1113" y="84"/>
                </a:lnTo>
                <a:lnTo>
                  <a:pt x="1111" y="84"/>
                </a:lnTo>
                <a:lnTo>
                  <a:pt x="1110" y="81"/>
                </a:lnTo>
                <a:lnTo>
                  <a:pt x="1105" y="81"/>
                </a:lnTo>
                <a:lnTo>
                  <a:pt x="1102" y="79"/>
                </a:lnTo>
                <a:lnTo>
                  <a:pt x="1097" y="73"/>
                </a:lnTo>
                <a:lnTo>
                  <a:pt x="1094" y="72"/>
                </a:lnTo>
                <a:lnTo>
                  <a:pt x="1088" y="68"/>
                </a:lnTo>
                <a:lnTo>
                  <a:pt x="1082" y="65"/>
                </a:lnTo>
                <a:lnTo>
                  <a:pt x="1079" y="65"/>
                </a:lnTo>
                <a:lnTo>
                  <a:pt x="1075" y="64"/>
                </a:lnTo>
                <a:lnTo>
                  <a:pt x="1072" y="64"/>
                </a:lnTo>
                <a:lnTo>
                  <a:pt x="1070" y="64"/>
                </a:lnTo>
                <a:lnTo>
                  <a:pt x="1067" y="64"/>
                </a:lnTo>
                <a:lnTo>
                  <a:pt x="1064" y="64"/>
                </a:lnTo>
                <a:lnTo>
                  <a:pt x="1061" y="64"/>
                </a:lnTo>
                <a:lnTo>
                  <a:pt x="1059" y="64"/>
                </a:lnTo>
                <a:lnTo>
                  <a:pt x="1056" y="64"/>
                </a:lnTo>
                <a:lnTo>
                  <a:pt x="1053" y="65"/>
                </a:lnTo>
                <a:lnTo>
                  <a:pt x="1047" y="66"/>
                </a:lnTo>
                <a:lnTo>
                  <a:pt x="1040" y="70"/>
                </a:lnTo>
                <a:lnTo>
                  <a:pt x="1037" y="72"/>
                </a:lnTo>
                <a:lnTo>
                  <a:pt x="1031" y="77"/>
                </a:lnTo>
                <a:lnTo>
                  <a:pt x="1025" y="83"/>
                </a:lnTo>
                <a:lnTo>
                  <a:pt x="1024" y="95"/>
                </a:lnTo>
                <a:lnTo>
                  <a:pt x="1016" y="95"/>
                </a:lnTo>
                <a:lnTo>
                  <a:pt x="1014" y="95"/>
                </a:lnTo>
                <a:lnTo>
                  <a:pt x="1013" y="93"/>
                </a:lnTo>
                <a:lnTo>
                  <a:pt x="1013" y="81"/>
                </a:lnTo>
                <a:lnTo>
                  <a:pt x="1010" y="80"/>
                </a:lnTo>
                <a:lnTo>
                  <a:pt x="1001" y="80"/>
                </a:lnTo>
                <a:lnTo>
                  <a:pt x="1001" y="68"/>
                </a:lnTo>
                <a:lnTo>
                  <a:pt x="1000" y="66"/>
                </a:lnTo>
                <a:lnTo>
                  <a:pt x="989" y="60"/>
                </a:lnTo>
                <a:lnTo>
                  <a:pt x="985" y="60"/>
                </a:lnTo>
                <a:lnTo>
                  <a:pt x="985" y="54"/>
                </a:lnTo>
                <a:lnTo>
                  <a:pt x="985" y="53"/>
                </a:lnTo>
                <a:lnTo>
                  <a:pt x="985" y="50"/>
                </a:lnTo>
                <a:lnTo>
                  <a:pt x="983" y="48"/>
                </a:lnTo>
                <a:lnTo>
                  <a:pt x="982" y="45"/>
                </a:lnTo>
                <a:lnTo>
                  <a:pt x="979" y="43"/>
                </a:lnTo>
                <a:lnTo>
                  <a:pt x="977" y="42"/>
                </a:lnTo>
                <a:lnTo>
                  <a:pt x="977" y="38"/>
                </a:lnTo>
                <a:lnTo>
                  <a:pt x="975" y="38"/>
                </a:lnTo>
                <a:lnTo>
                  <a:pt x="975" y="37"/>
                </a:lnTo>
                <a:lnTo>
                  <a:pt x="977" y="37"/>
                </a:lnTo>
                <a:lnTo>
                  <a:pt x="975" y="35"/>
                </a:lnTo>
                <a:lnTo>
                  <a:pt x="975" y="34"/>
                </a:lnTo>
                <a:lnTo>
                  <a:pt x="974" y="34"/>
                </a:lnTo>
                <a:lnTo>
                  <a:pt x="974" y="33"/>
                </a:lnTo>
                <a:lnTo>
                  <a:pt x="974" y="31"/>
                </a:lnTo>
                <a:lnTo>
                  <a:pt x="974" y="33"/>
                </a:lnTo>
                <a:lnTo>
                  <a:pt x="974" y="34"/>
                </a:lnTo>
                <a:lnTo>
                  <a:pt x="973" y="34"/>
                </a:lnTo>
                <a:lnTo>
                  <a:pt x="973" y="35"/>
                </a:lnTo>
                <a:lnTo>
                  <a:pt x="971" y="35"/>
                </a:lnTo>
                <a:lnTo>
                  <a:pt x="971" y="37"/>
                </a:lnTo>
                <a:lnTo>
                  <a:pt x="971" y="38"/>
                </a:lnTo>
                <a:lnTo>
                  <a:pt x="971" y="42"/>
                </a:lnTo>
                <a:lnTo>
                  <a:pt x="967" y="43"/>
                </a:lnTo>
                <a:lnTo>
                  <a:pt x="967" y="45"/>
                </a:lnTo>
                <a:lnTo>
                  <a:pt x="967" y="42"/>
                </a:lnTo>
                <a:lnTo>
                  <a:pt x="966" y="34"/>
                </a:lnTo>
                <a:lnTo>
                  <a:pt x="963" y="29"/>
                </a:lnTo>
                <a:lnTo>
                  <a:pt x="959" y="25"/>
                </a:lnTo>
                <a:lnTo>
                  <a:pt x="959" y="23"/>
                </a:lnTo>
                <a:lnTo>
                  <a:pt x="954" y="21"/>
                </a:lnTo>
                <a:lnTo>
                  <a:pt x="948" y="18"/>
                </a:lnTo>
                <a:lnTo>
                  <a:pt x="947" y="18"/>
                </a:lnTo>
                <a:lnTo>
                  <a:pt x="946" y="18"/>
                </a:lnTo>
                <a:lnTo>
                  <a:pt x="946" y="13"/>
                </a:lnTo>
                <a:lnTo>
                  <a:pt x="946" y="11"/>
                </a:lnTo>
                <a:lnTo>
                  <a:pt x="946" y="10"/>
                </a:lnTo>
                <a:lnTo>
                  <a:pt x="944" y="10"/>
                </a:lnTo>
                <a:lnTo>
                  <a:pt x="944" y="8"/>
                </a:lnTo>
                <a:lnTo>
                  <a:pt x="944" y="7"/>
                </a:lnTo>
                <a:lnTo>
                  <a:pt x="943" y="7"/>
                </a:lnTo>
                <a:lnTo>
                  <a:pt x="943" y="6"/>
                </a:lnTo>
                <a:lnTo>
                  <a:pt x="943" y="4"/>
                </a:lnTo>
                <a:lnTo>
                  <a:pt x="943" y="3"/>
                </a:lnTo>
                <a:lnTo>
                  <a:pt x="943" y="2"/>
                </a:lnTo>
                <a:lnTo>
                  <a:pt x="943" y="0"/>
                </a:lnTo>
                <a:lnTo>
                  <a:pt x="942" y="0"/>
                </a:lnTo>
                <a:lnTo>
                  <a:pt x="942" y="2"/>
                </a:lnTo>
                <a:lnTo>
                  <a:pt x="942" y="3"/>
                </a:lnTo>
                <a:lnTo>
                  <a:pt x="942" y="4"/>
                </a:lnTo>
                <a:lnTo>
                  <a:pt x="942" y="6"/>
                </a:lnTo>
                <a:lnTo>
                  <a:pt x="942" y="7"/>
                </a:lnTo>
                <a:lnTo>
                  <a:pt x="940" y="8"/>
                </a:lnTo>
                <a:lnTo>
                  <a:pt x="940" y="10"/>
                </a:lnTo>
                <a:lnTo>
                  <a:pt x="939" y="10"/>
                </a:lnTo>
                <a:lnTo>
                  <a:pt x="939" y="11"/>
                </a:lnTo>
                <a:lnTo>
                  <a:pt x="939" y="13"/>
                </a:lnTo>
                <a:lnTo>
                  <a:pt x="939" y="18"/>
                </a:lnTo>
                <a:lnTo>
                  <a:pt x="938" y="18"/>
                </a:lnTo>
                <a:lnTo>
                  <a:pt x="936" y="18"/>
                </a:lnTo>
                <a:lnTo>
                  <a:pt x="936" y="19"/>
                </a:lnTo>
                <a:lnTo>
                  <a:pt x="931" y="21"/>
                </a:lnTo>
                <a:lnTo>
                  <a:pt x="925" y="25"/>
                </a:lnTo>
                <a:lnTo>
                  <a:pt x="921" y="30"/>
                </a:lnTo>
                <a:lnTo>
                  <a:pt x="920" y="35"/>
                </a:lnTo>
                <a:lnTo>
                  <a:pt x="919" y="42"/>
                </a:lnTo>
                <a:lnTo>
                  <a:pt x="919" y="43"/>
                </a:lnTo>
                <a:lnTo>
                  <a:pt x="917" y="42"/>
                </a:lnTo>
                <a:lnTo>
                  <a:pt x="917" y="38"/>
                </a:lnTo>
                <a:lnTo>
                  <a:pt x="917" y="37"/>
                </a:lnTo>
                <a:lnTo>
                  <a:pt x="917" y="35"/>
                </a:lnTo>
                <a:lnTo>
                  <a:pt x="916" y="35"/>
                </a:lnTo>
                <a:lnTo>
                  <a:pt x="916" y="34"/>
                </a:lnTo>
                <a:lnTo>
                  <a:pt x="915" y="34"/>
                </a:lnTo>
                <a:lnTo>
                  <a:pt x="915" y="33"/>
                </a:lnTo>
                <a:lnTo>
                  <a:pt x="915" y="31"/>
                </a:lnTo>
                <a:lnTo>
                  <a:pt x="915" y="33"/>
                </a:lnTo>
                <a:lnTo>
                  <a:pt x="915" y="34"/>
                </a:lnTo>
                <a:lnTo>
                  <a:pt x="913" y="34"/>
                </a:lnTo>
                <a:lnTo>
                  <a:pt x="913" y="35"/>
                </a:lnTo>
                <a:lnTo>
                  <a:pt x="912" y="35"/>
                </a:lnTo>
                <a:lnTo>
                  <a:pt x="912" y="37"/>
                </a:lnTo>
                <a:lnTo>
                  <a:pt x="912" y="38"/>
                </a:lnTo>
                <a:lnTo>
                  <a:pt x="913" y="38"/>
                </a:lnTo>
                <a:lnTo>
                  <a:pt x="912" y="38"/>
                </a:lnTo>
                <a:lnTo>
                  <a:pt x="912" y="42"/>
                </a:lnTo>
                <a:lnTo>
                  <a:pt x="909" y="43"/>
                </a:lnTo>
                <a:lnTo>
                  <a:pt x="907" y="45"/>
                </a:lnTo>
                <a:lnTo>
                  <a:pt x="905" y="48"/>
                </a:lnTo>
                <a:lnTo>
                  <a:pt x="904" y="50"/>
                </a:lnTo>
                <a:lnTo>
                  <a:pt x="904" y="53"/>
                </a:lnTo>
                <a:lnTo>
                  <a:pt x="904" y="54"/>
                </a:lnTo>
                <a:lnTo>
                  <a:pt x="903" y="54"/>
                </a:lnTo>
                <a:lnTo>
                  <a:pt x="903" y="60"/>
                </a:lnTo>
                <a:lnTo>
                  <a:pt x="901" y="60"/>
                </a:lnTo>
                <a:lnTo>
                  <a:pt x="888" y="66"/>
                </a:lnTo>
                <a:lnTo>
                  <a:pt x="889" y="79"/>
                </a:lnTo>
                <a:lnTo>
                  <a:pt x="869" y="79"/>
                </a:lnTo>
                <a:lnTo>
                  <a:pt x="866" y="81"/>
                </a:lnTo>
                <a:lnTo>
                  <a:pt x="866" y="92"/>
                </a:lnTo>
                <a:lnTo>
                  <a:pt x="865" y="93"/>
                </a:lnTo>
                <a:lnTo>
                  <a:pt x="865" y="89"/>
                </a:lnTo>
                <a:lnTo>
                  <a:pt x="858" y="87"/>
                </a:lnTo>
                <a:lnTo>
                  <a:pt x="850" y="87"/>
                </a:lnTo>
                <a:lnTo>
                  <a:pt x="850" y="76"/>
                </a:lnTo>
                <a:lnTo>
                  <a:pt x="849" y="76"/>
                </a:lnTo>
                <a:lnTo>
                  <a:pt x="847" y="76"/>
                </a:lnTo>
                <a:lnTo>
                  <a:pt x="842" y="76"/>
                </a:lnTo>
                <a:lnTo>
                  <a:pt x="843" y="76"/>
                </a:lnTo>
                <a:lnTo>
                  <a:pt x="842" y="76"/>
                </a:lnTo>
                <a:lnTo>
                  <a:pt x="841" y="76"/>
                </a:lnTo>
                <a:lnTo>
                  <a:pt x="841" y="65"/>
                </a:lnTo>
                <a:lnTo>
                  <a:pt x="830" y="62"/>
                </a:lnTo>
                <a:lnTo>
                  <a:pt x="830" y="57"/>
                </a:lnTo>
                <a:lnTo>
                  <a:pt x="830" y="49"/>
                </a:lnTo>
                <a:lnTo>
                  <a:pt x="830" y="37"/>
                </a:lnTo>
                <a:lnTo>
                  <a:pt x="830" y="34"/>
                </a:lnTo>
                <a:lnTo>
                  <a:pt x="830" y="33"/>
                </a:lnTo>
                <a:lnTo>
                  <a:pt x="830" y="31"/>
                </a:lnTo>
                <a:lnTo>
                  <a:pt x="828" y="30"/>
                </a:lnTo>
                <a:lnTo>
                  <a:pt x="828" y="29"/>
                </a:lnTo>
                <a:lnTo>
                  <a:pt x="827" y="29"/>
                </a:lnTo>
                <a:lnTo>
                  <a:pt x="827" y="27"/>
                </a:lnTo>
                <a:lnTo>
                  <a:pt x="826" y="27"/>
                </a:lnTo>
                <a:lnTo>
                  <a:pt x="824" y="27"/>
                </a:lnTo>
                <a:lnTo>
                  <a:pt x="824" y="29"/>
                </a:lnTo>
                <a:lnTo>
                  <a:pt x="823" y="30"/>
                </a:lnTo>
                <a:lnTo>
                  <a:pt x="822" y="31"/>
                </a:lnTo>
                <a:lnTo>
                  <a:pt x="822" y="33"/>
                </a:lnTo>
                <a:lnTo>
                  <a:pt x="822" y="34"/>
                </a:lnTo>
                <a:lnTo>
                  <a:pt x="820" y="35"/>
                </a:lnTo>
                <a:lnTo>
                  <a:pt x="822" y="37"/>
                </a:lnTo>
                <a:lnTo>
                  <a:pt x="822" y="48"/>
                </a:lnTo>
                <a:lnTo>
                  <a:pt x="815" y="48"/>
                </a:lnTo>
                <a:lnTo>
                  <a:pt x="815" y="42"/>
                </a:lnTo>
                <a:lnTo>
                  <a:pt x="815" y="41"/>
                </a:lnTo>
                <a:lnTo>
                  <a:pt x="814" y="42"/>
                </a:lnTo>
                <a:lnTo>
                  <a:pt x="814" y="48"/>
                </a:lnTo>
                <a:lnTo>
                  <a:pt x="808" y="48"/>
                </a:lnTo>
                <a:lnTo>
                  <a:pt x="808" y="37"/>
                </a:lnTo>
                <a:lnTo>
                  <a:pt x="808" y="34"/>
                </a:lnTo>
                <a:lnTo>
                  <a:pt x="807" y="34"/>
                </a:lnTo>
                <a:lnTo>
                  <a:pt x="808" y="34"/>
                </a:lnTo>
                <a:lnTo>
                  <a:pt x="807" y="33"/>
                </a:lnTo>
                <a:lnTo>
                  <a:pt x="806" y="30"/>
                </a:lnTo>
                <a:lnTo>
                  <a:pt x="804" y="30"/>
                </a:lnTo>
                <a:lnTo>
                  <a:pt x="804" y="29"/>
                </a:lnTo>
                <a:lnTo>
                  <a:pt x="804" y="27"/>
                </a:lnTo>
                <a:lnTo>
                  <a:pt x="803" y="29"/>
                </a:lnTo>
                <a:lnTo>
                  <a:pt x="803" y="30"/>
                </a:lnTo>
                <a:lnTo>
                  <a:pt x="802" y="30"/>
                </a:lnTo>
                <a:lnTo>
                  <a:pt x="800" y="31"/>
                </a:lnTo>
                <a:lnTo>
                  <a:pt x="799" y="33"/>
                </a:lnTo>
                <a:lnTo>
                  <a:pt x="800" y="34"/>
                </a:lnTo>
                <a:lnTo>
                  <a:pt x="799" y="37"/>
                </a:lnTo>
                <a:lnTo>
                  <a:pt x="799" y="49"/>
                </a:lnTo>
                <a:lnTo>
                  <a:pt x="799" y="50"/>
                </a:lnTo>
                <a:lnTo>
                  <a:pt x="799" y="54"/>
                </a:lnTo>
                <a:lnTo>
                  <a:pt x="789" y="54"/>
                </a:lnTo>
                <a:lnTo>
                  <a:pt x="787" y="57"/>
                </a:lnTo>
                <a:lnTo>
                  <a:pt x="787" y="74"/>
                </a:lnTo>
                <a:lnTo>
                  <a:pt x="785" y="74"/>
                </a:lnTo>
                <a:lnTo>
                  <a:pt x="783" y="76"/>
                </a:lnTo>
                <a:lnTo>
                  <a:pt x="783" y="74"/>
                </a:lnTo>
                <a:lnTo>
                  <a:pt x="781" y="74"/>
                </a:lnTo>
                <a:lnTo>
                  <a:pt x="781" y="80"/>
                </a:lnTo>
                <a:lnTo>
                  <a:pt x="767" y="79"/>
                </a:lnTo>
                <a:lnTo>
                  <a:pt x="740" y="85"/>
                </a:lnTo>
                <a:lnTo>
                  <a:pt x="740" y="112"/>
                </a:lnTo>
                <a:lnTo>
                  <a:pt x="733" y="112"/>
                </a:lnTo>
                <a:lnTo>
                  <a:pt x="733" y="80"/>
                </a:lnTo>
                <a:lnTo>
                  <a:pt x="733" y="79"/>
                </a:lnTo>
                <a:lnTo>
                  <a:pt x="733" y="77"/>
                </a:lnTo>
                <a:lnTo>
                  <a:pt x="733" y="76"/>
                </a:lnTo>
                <a:lnTo>
                  <a:pt x="733" y="74"/>
                </a:lnTo>
                <a:lnTo>
                  <a:pt x="734" y="74"/>
                </a:lnTo>
                <a:lnTo>
                  <a:pt x="734" y="73"/>
                </a:lnTo>
                <a:lnTo>
                  <a:pt x="733" y="73"/>
                </a:lnTo>
                <a:lnTo>
                  <a:pt x="733" y="69"/>
                </a:lnTo>
                <a:lnTo>
                  <a:pt x="732" y="69"/>
                </a:lnTo>
                <a:lnTo>
                  <a:pt x="732" y="60"/>
                </a:lnTo>
                <a:lnTo>
                  <a:pt x="733" y="58"/>
                </a:lnTo>
                <a:lnTo>
                  <a:pt x="732" y="58"/>
                </a:lnTo>
                <a:lnTo>
                  <a:pt x="666" y="57"/>
                </a:lnTo>
                <a:lnTo>
                  <a:pt x="664" y="57"/>
                </a:lnTo>
                <a:lnTo>
                  <a:pt x="664" y="58"/>
                </a:lnTo>
                <a:lnTo>
                  <a:pt x="666" y="60"/>
                </a:lnTo>
                <a:lnTo>
                  <a:pt x="666" y="69"/>
                </a:lnTo>
                <a:lnTo>
                  <a:pt x="666" y="73"/>
                </a:lnTo>
                <a:lnTo>
                  <a:pt x="664" y="73"/>
                </a:lnTo>
                <a:lnTo>
                  <a:pt x="663" y="73"/>
                </a:lnTo>
                <a:lnTo>
                  <a:pt x="664" y="74"/>
                </a:lnTo>
                <a:lnTo>
                  <a:pt x="666" y="76"/>
                </a:lnTo>
                <a:lnTo>
                  <a:pt x="664" y="77"/>
                </a:lnTo>
                <a:lnTo>
                  <a:pt x="666" y="77"/>
                </a:lnTo>
                <a:lnTo>
                  <a:pt x="666" y="79"/>
                </a:lnTo>
                <a:lnTo>
                  <a:pt x="664" y="112"/>
                </a:lnTo>
                <a:lnTo>
                  <a:pt x="659" y="112"/>
                </a:lnTo>
                <a:lnTo>
                  <a:pt x="659" y="111"/>
                </a:lnTo>
                <a:lnTo>
                  <a:pt x="659" y="108"/>
                </a:lnTo>
                <a:lnTo>
                  <a:pt x="659" y="105"/>
                </a:lnTo>
                <a:lnTo>
                  <a:pt x="657" y="103"/>
                </a:lnTo>
                <a:lnTo>
                  <a:pt x="657" y="99"/>
                </a:lnTo>
                <a:lnTo>
                  <a:pt x="656" y="99"/>
                </a:lnTo>
                <a:lnTo>
                  <a:pt x="655" y="99"/>
                </a:lnTo>
                <a:lnTo>
                  <a:pt x="655" y="89"/>
                </a:lnTo>
                <a:lnTo>
                  <a:pt x="655" y="88"/>
                </a:lnTo>
                <a:lnTo>
                  <a:pt x="647" y="88"/>
                </a:lnTo>
                <a:lnTo>
                  <a:pt x="647" y="84"/>
                </a:lnTo>
                <a:lnTo>
                  <a:pt x="643" y="83"/>
                </a:lnTo>
                <a:lnTo>
                  <a:pt x="641" y="83"/>
                </a:lnTo>
                <a:lnTo>
                  <a:pt x="639" y="84"/>
                </a:lnTo>
                <a:lnTo>
                  <a:pt x="639" y="83"/>
                </a:lnTo>
                <a:lnTo>
                  <a:pt x="637" y="81"/>
                </a:lnTo>
                <a:lnTo>
                  <a:pt x="633" y="81"/>
                </a:lnTo>
                <a:lnTo>
                  <a:pt x="632" y="81"/>
                </a:lnTo>
                <a:lnTo>
                  <a:pt x="632" y="79"/>
                </a:lnTo>
                <a:lnTo>
                  <a:pt x="631" y="76"/>
                </a:lnTo>
                <a:lnTo>
                  <a:pt x="620" y="76"/>
                </a:lnTo>
                <a:lnTo>
                  <a:pt x="618" y="76"/>
                </a:lnTo>
                <a:lnTo>
                  <a:pt x="618" y="74"/>
                </a:lnTo>
                <a:lnTo>
                  <a:pt x="613" y="72"/>
                </a:lnTo>
                <a:lnTo>
                  <a:pt x="612" y="73"/>
                </a:lnTo>
                <a:lnTo>
                  <a:pt x="586" y="73"/>
                </a:lnTo>
                <a:lnTo>
                  <a:pt x="586" y="70"/>
                </a:lnTo>
                <a:lnTo>
                  <a:pt x="587" y="70"/>
                </a:lnTo>
                <a:lnTo>
                  <a:pt x="586" y="70"/>
                </a:lnTo>
                <a:lnTo>
                  <a:pt x="586" y="66"/>
                </a:lnTo>
                <a:lnTo>
                  <a:pt x="587" y="65"/>
                </a:lnTo>
                <a:lnTo>
                  <a:pt x="586" y="65"/>
                </a:lnTo>
                <a:lnTo>
                  <a:pt x="586" y="61"/>
                </a:lnTo>
                <a:lnTo>
                  <a:pt x="587" y="61"/>
                </a:lnTo>
                <a:lnTo>
                  <a:pt x="586" y="61"/>
                </a:lnTo>
                <a:lnTo>
                  <a:pt x="586" y="60"/>
                </a:lnTo>
                <a:lnTo>
                  <a:pt x="583" y="58"/>
                </a:lnTo>
                <a:lnTo>
                  <a:pt x="579" y="61"/>
                </a:lnTo>
                <a:lnTo>
                  <a:pt x="579" y="62"/>
                </a:lnTo>
                <a:lnTo>
                  <a:pt x="579" y="65"/>
                </a:lnTo>
                <a:lnTo>
                  <a:pt x="579" y="66"/>
                </a:lnTo>
                <a:lnTo>
                  <a:pt x="579" y="70"/>
                </a:lnTo>
                <a:lnTo>
                  <a:pt x="579" y="72"/>
                </a:lnTo>
                <a:lnTo>
                  <a:pt x="579" y="73"/>
                </a:lnTo>
                <a:lnTo>
                  <a:pt x="574" y="73"/>
                </a:lnTo>
                <a:lnTo>
                  <a:pt x="574" y="70"/>
                </a:lnTo>
                <a:lnTo>
                  <a:pt x="571" y="70"/>
                </a:lnTo>
                <a:lnTo>
                  <a:pt x="571" y="74"/>
                </a:lnTo>
                <a:lnTo>
                  <a:pt x="571" y="76"/>
                </a:lnTo>
                <a:lnTo>
                  <a:pt x="571" y="77"/>
                </a:lnTo>
                <a:lnTo>
                  <a:pt x="548" y="76"/>
                </a:lnTo>
                <a:lnTo>
                  <a:pt x="547" y="74"/>
                </a:lnTo>
                <a:lnTo>
                  <a:pt x="543" y="74"/>
                </a:lnTo>
                <a:lnTo>
                  <a:pt x="543" y="68"/>
                </a:lnTo>
                <a:lnTo>
                  <a:pt x="544" y="68"/>
                </a:lnTo>
                <a:lnTo>
                  <a:pt x="543" y="66"/>
                </a:lnTo>
                <a:lnTo>
                  <a:pt x="539" y="65"/>
                </a:lnTo>
                <a:lnTo>
                  <a:pt x="535" y="68"/>
                </a:lnTo>
                <a:lnTo>
                  <a:pt x="535" y="79"/>
                </a:lnTo>
                <a:lnTo>
                  <a:pt x="534" y="79"/>
                </a:lnTo>
                <a:lnTo>
                  <a:pt x="534" y="92"/>
                </a:lnTo>
                <a:lnTo>
                  <a:pt x="529" y="92"/>
                </a:lnTo>
                <a:lnTo>
                  <a:pt x="529" y="95"/>
                </a:lnTo>
                <a:lnTo>
                  <a:pt x="525" y="95"/>
                </a:lnTo>
                <a:lnTo>
                  <a:pt x="525" y="74"/>
                </a:lnTo>
                <a:lnTo>
                  <a:pt x="525" y="73"/>
                </a:lnTo>
                <a:lnTo>
                  <a:pt x="525" y="72"/>
                </a:lnTo>
                <a:lnTo>
                  <a:pt x="525" y="70"/>
                </a:lnTo>
                <a:lnTo>
                  <a:pt x="525" y="68"/>
                </a:lnTo>
                <a:lnTo>
                  <a:pt x="525" y="66"/>
                </a:lnTo>
                <a:lnTo>
                  <a:pt x="525" y="65"/>
                </a:lnTo>
                <a:lnTo>
                  <a:pt x="524" y="65"/>
                </a:lnTo>
                <a:lnTo>
                  <a:pt x="525" y="65"/>
                </a:lnTo>
                <a:lnTo>
                  <a:pt x="524" y="65"/>
                </a:lnTo>
                <a:lnTo>
                  <a:pt x="524" y="64"/>
                </a:lnTo>
                <a:lnTo>
                  <a:pt x="523" y="64"/>
                </a:lnTo>
                <a:lnTo>
                  <a:pt x="523" y="62"/>
                </a:lnTo>
                <a:lnTo>
                  <a:pt x="523" y="61"/>
                </a:lnTo>
                <a:lnTo>
                  <a:pt x="521" y="61"/>
                </a:lnTo>
                <a:lnTo>
                  <a:pt x="521" y="62"/>
                </a:lnTo>
                <a:lnTo>
                  <a:pt x="523" y="62"/>
                </a:lnTo>
                <a:lnTo>
                  <a:pt x="523" y="64"/>
                </a:lnTo>
                <a:lnTo>
                  <a:pt x="521" y="64"/>
                </a:lnTo>
                <a:lnTo>
                  <a:pt x="520" y="65"/>
                </a:lnTo>
                <a:lnTo>
                  <a:pt x="520" y="66"/>
                </a:lnTo>
                <a:lnTo>
                  <a:pt x="519" y="66"/>
                </a:lnTo>
                <a:lnTo>
                  <a:pt x="519" y="68"/>
                </a:lnTo>
                <a:lnTo>
                  <a:pt x="520" y="68"/>
                </a:lnTo>
                <a:lnTo>
                  <a:pt x="515" y="66"/>
                </a:lnTo>
                <a:lnTo>
                  <a:pt x="513" y="66"/>
                </a:lnTo>
                <a:lnTo>
                  <a:pt x="513" y="65"/>
                </a:lnTo>
                <a:lnTo>
                  <a:pt x="459" y="65"/>
                </a:lnTo>
                <a:lnTo>
                  <a:pt x="459" y="68"/>
                </a:lnTo>
                <a:lnTo>
                  <a:pt x="458" y="68"/>
                </a:lnTo>
                <a:lnTo>
                  <a:pt x="447" y="70"/>
                </a:lnTo>
                <a:lnTo>
                  <a:pt x="447" y="72"/>
                </a:lnTo>
                <a:lnTo>
                  <a:pt x="431" y="72"/>
                </a:lnTo>
                <a:lnTo>
                  <a:pt x="430" y="72"/>
                </a:lnTo>
                <a:lnTo>
                  <a:pt x="427" y="70"/>
                </a:lnTo>
                <a:lnTo>
                  <a:pt x="427" y="66"/>
                </a:lnTo>
                <a:lnTo>
                  <a:pt x="428" y="68"/>
                </a:lnTo>
                <a:lnTo>
                  <a:pt x="428" y="66"/>
                </a:lnTo>
                <a:lnTo>
                  <a:pt x="427" y="66"/>
                </a:lnTo>
                <a:lnTo>
                  <a:pt x="426" y="66"/>
                </a:lnTo>
                <a:lnTo>
                  <a:pt x="426" y="69"/>
                </a:lnTo>
                <a:lnTo>
                  <a:pt x="423" y="68"/>
                </a:lnTo>
                <a:lnTo>
                  <a:pt x="419" y="69"/>
                </a:lnTo>
                <a:lnTo>
                  <a:pt x="419" y="72"/>
                </a:lnTo>
                <a:lnTo>
                  <a:pt x="414" y="72"/>
                </a:lnTo>
                <a:lnTo>
                  <a:pt x="414" y="74"/>
                </a:lnTo>
                <a:lnTo>
                  <a:pt x="411" y="74"/>
                </a:lnTo>
                <a:lnTo>
                  <a:pt x="408" y="74"/>
                </a:lnTo>
                <a:lnTo>
                  <a:pt x="408" y="73"/>
                </a:lnTo>
                <a:lnTo>
                  <a:pt x="407" y="73"/>
                </a:lnTo>
                <a:lnTo>
                  <a:pt x="402" y="73"/>
                </a:lnTo>
                <a:lnTo>
                  <a:pt x="399" y="73"/>
                </a:lnTo>
                <a:lnTo>
                  <a:pt x="398" y="70"/>
                </a:lnTo>
                <a:lnTo>
                  <a:pt x="396" y="70"/>
                </a:lnTo>
                <a:lnTo>
                  <a:pt x="396" y="69"/>
                </a:lnTo>
                <a:lnTo>
                  <a:pt x="396" y="68"/>
                </a:lnTo>
                <a:lnTo>
                  <a:pt x="395" y="68"/>
                </a:lnTo>
                <a:lnTo>
                  <a:pt x="393" y="68"/>
                </a:lnTo>
                <a:lnTo>
                  <a:pt x="393" y="69"/>
                </a:lnTo>
                <a:lnTo>
                  <a:pt x="393" y="70"/>
                </a:lnTo>
                <a:lnTo>
                  <a:pt x="393" y="68"/>
                </a:lnTo>
                <a:lnTo>
                  <a:pt x="393" y="66"/>
                </a:lnTo>
                <a:lnTo>
                  <a:pt x="393" y="65"/>
                </a:lnTo>
                <a:lnTo>
                  <a:pt x="391" y="65"/>
                </a:lnTo>
                <a:lnTo>
                  <a:pt x="391" y="61"/>
                </a:lnTo>
                <a:lnTo>
                  <a:pt x="389" y="61"/>
                </a:lnTo>
                <a:lnTo>
                  <a:pt x="389" y="65"/>
                </a:lnTo>
                <a:lnTo>
                  <a:pt x="388" y="65"/>
                </a:lnTo>
                <a:lnTo>
                  <a:pt x="388" y="66"/>
                </a:lnTo>
                <a:lnTo>
                  <a:pt x="388" y="68"/>
                </a:lnTo>
                <a:lnTo>
                  <a:pt x="389" y="68"/>
                </a:lnTo>
                <a:lnTo>
                  <a:pt x="389" y="70"/>
                </a:lnTo>
                <a:lnTo>
                  <a:pt x="388" y="70"/>
                </a:lnTo>
                <a:lnTo>
                  <a:pt x="388" y="72"/>
                </a:lnTo>
                <a:lnTo>
                  <a:pt x="388" y="73"/>
                </a:lnTo>
                <a:lnTo>
                  <a:pt x="379" y="73"/>
                </a:lnTo>
                <a:lnTo>
                  <a:pt x="376" y="77"/>
                </a:lnTo>
                <a:lnTo>
                  <a:pt x="376" y="80"/>
                </a:lnTo>
                <a:lnTo>
                  <a:pt x="376" y="89"/>
                </a:lnTo>
                <a:lnTo>
                  <a:pt x="373" y="89"/>
                </a:lnTo>
                <a:lnTo>
                  <a:pt x="372" y="89"/>
                </a:lnTo>
                <a:lnTo>
                  <a:pt x="372" y="92"/>
                </a:lnTo>
                <a:lnTo>
                  <a:pt x="371" y="92"/>
                </a:lnTo>
                <a:lnTo>
                  <a:pt x="368" y="92"/>
                </a:lnTo>
                <a:lnTo>
                  <a:pt x="368" y="91"/>
                </a:lnTo>
                <a:lnTo>
                  <a:pt x="356" y="91"/>
                </a:lnTo>
                <a:lnTo>
                  <a:pt x="352" y="91"/>
                </a:lnTo>
                <a:lnTo>
                  <a:pt x="352" y="92"/>
                </a:lnTo>
                <a:lnTo>
                  <a:pt x="325" y="99"/>
                </a:lnTo>
                <a:lnTo>
                  <a:pt x="323" y="99"/>
                </a:lnTo>
                <a:lnTo>
                  <a:pt x="323" y="96"/>
                </a:lnTo>
                <a:lnTo>
                  <a:pt x="323" y="93"/>
                </a:lnTo>
                <a:lnTo>
                  <a:pt x="323" y="89"/>
                </a:lnTo>
                <a:lnTo>
                  <a:pt x="323" y="85"/>
                </a:lnTo>
                <a:lnTo>
                  <a:pt x="323" y="83"/>
                </a:lnTo>
                <a:lnTo>
                  <a:pt x="323" y="79"/>
                </a:lnTo>
                <a:lnTo>
                  <a:pt x="323" y="74"/>
                </a:lnTo>
                <a:lnTo>
                  <a:pt x="323" y="72"/>
                </a:lnTo>
                <a:lnTo>
                  <a:pt x="323" y="68"/>
                </a:lnTo>
                <a:lnTo>
                  <a:pt x="323" y="64"/>
                </a:lnTo>
                <a:lnTo>
                  <a:pt x="323" y="61"/>
                </a:lnTo>
                <a:lnTo>
                  <a:pt x="322" y="57"/>
                </a:lnTo>
                <a:lnTo>
                  <a:pt x="322" y="53"/>
                </a:lnTo>
                <a:lnTo>
                  <a:pt x="323" y="53"/>
                </a:lnTo>
                <a:lnTo>
                  <a:pt x="323" y="52"/>
                </a:lnTo>
                <a:lnTo>
                  <a:pt x="323" y="50"/>
                </a:lnTo>
                <a:lnTo>
                  <a:pt x="322" y="50"/>
                </a:lnTo>
                <a:lnTo>
                  <a:pt x="322" y="49"/>
                </a:lnTo>
                <a:lnTo>
                  <a:pt x="322" y="48"/>
                </a:lnTo>
                <a:lnTo>
                  <a:pt x="322" y="46"/>
                </a:lnTo>
                <a:lnTo>
                  <a:pt x="321" y="45"/>
                </a:lnTo>
                <a:lnTo>
                  <a:pt x="319" y="45"/>
                </a:lnTo>
                <a:lnTo>
                  <a:pt x="318" y="45"/>
                </a:lnTo>
                <a:lnTo>
                  <a:pt x="318" y="46"/>
                </a:lnTo>
                <a:lnTo>
                  <a:pt x="317" y="48"/>
                </a:lnTo>
                <a:lnTo>
                  <a:pt x="317" y="50"/>
                </a:lnTo>
                <a:lnTo>
                  <a:pt x="315" y="50"/>
                </a:lnTo>
                <a:lnTo>
                  <a:pt x="315" y="52"/>
                </a:lnTo>
                <a:lnTo>
                  <a:pt x="315" y="53"/>
                </a:lnTo>
                <a:lnTo>
                  <a:pt x="317" y="53"/>
                </a:lnTo>
                <a:lnTo>
                  <a:pt x="317" y="54"/>
                </a:lnTo>
                <a:lnTo>
                  <a:pt x="317" y="57"/>
                </a:lnTo>
                <a:lnTo>
                  <a:pt x="317" y="61"/>
                </a:lnTo>
                <a:lnTo>
                  <a:pt x="317" y="64"/>
                </a:lnTo>
                <a:lnTo>
                  <a:pt x="317" y="68"/>
                </a:lnTo>
                <a:lnTo>
                  <a:pt x="317" y="72"/>
                </a:lnTo>
                <a:lnTo>
                  <a:pt x="317" y="74"/>
                </a:lnTo>
                <a:lnTo>
                  <a:pt x="317" y="79"/>
                </a:lnTo>
                <a:lnTo>
                  <a:pt x="315" y="83"/>
                </a:lnTo>
                <a:lnTo>
                  <a:pt x="315" y="85"/>
                </a:lnTo>
                <a:lnTo>
                  <a:pt x="315" y="89"/>
                </a:lnTo>
                <a:lnTo>
                  <a:pt x="315" y="93"/>
                </a:lnTo>
                <a:lnTo>
                  <a:pt x="315" y="96"/>
                </a:lnTo>
                <a:lnTo>
                  <a:pt x="315" y="99"/>
                </a:lnTo>
                <a:lnTo>
                  <a:pt x="314" y="101"/>
                </a:lnTo>
                <a:lnTo>
                  <a:pt x="305" y="103"/>
                </a:lnTo>
                <a:lnTo>
                  <a:pt x="299" y="104"/>
                </a:lnTo>
                <a:lnTo>
                  <a:pt x="282" y="105"/>
                </a:lnTo>
                <a:lnTo>
                  <a:pt x="276" y="105"/>
                </a:lnTo>
                <a:lnTo>
                  <a:pt x="264" y="107"/>
                </a:lnTo>
                <a:lnTo>
                  <a:pt x="264" y="104"/>
                </a:lnTo>
                <a:lnTo>
                  <a:pt x="260" y="104"/>
                </a:lnTo>
                <a:lnTo>
                  <a:pt x="259" y="104"/>
                </a:lnTo>
                <a:lnTo>
                  <a:pt x="259" y="103"/>
                </a:lnTo>
                <a:lnTo>
                  <a:pt x="259" y="99"/>
                </a:lnTo>
                <a:lnTo>
                  <a:pt x="259" y="97"/>
                </a:lnTo>
                <a:lnTo>
                  <a:pt x="257" y="97"/>
                </a:lnTo>
                <a:lnTo>
                  <a:pt x="256" y="97"/>
                </a:lnTo>
                <a:lnTo>
                  <a:pt x="256" y="96"/>
                </a:lnTo>
                <a:lnTo>
                  <a:pt x="256" y="69"/>
                </a:lnTo>
                <a:lnTo>
                  <a:pt x="256" y="65"/>
                </a:lnTo>
                <a:lnTo>
                  <a:pt x="257" y="65"/>
                </a:lnTo>
                <a:lnTo>
                  <a:pt x="256" y="65"/>
                </a:lnTo>
                <a:lnTo>
                  <a:pt x="256" y="60"/>
                </a:lnTo>
                <a:lnTo>
                  <a:pt x="257" y="60"/>
                </a:lnTo>
                <a:lnTo>
                  <a:pt x="257" y="58"/>
                </a:lnTo>
                <a:lnTo>
                  <a:pt x="259" y="58"/>
                </a:lnTo>
                <a:lnTo>
                  <a:pt x="253" y="57"/>
                </a:lnTo>
                <a:lnTo>
                  <a:pt x="251" y="56"/>
                </a:lnTo>
                <a:lnTo>
                  <a:pt x="251" y="57"/>
                </a:lnTo>
                <a:lnTo>
                  <a:pt x="247" y="57"/>
                </a:lnTo>
                <a:lnTo>
                  <a:pt x="244" y="57"/>
                </a:lnTo>
                <a:lnTo>
                  <a:pt x="244" y="58"/>
                </a:lnTo>
                <a:lnTo>
                  <a:pt x="240" y="60"/>
                </a:lnTo>
                <a:lnTo>
                  <a:pt x="240" y="61"/>
                </a:lnTo>
                <a:lnTo>
                  <a:pt x="240" y="62"/>
                </a:lnTo>
                <a:lnTo>
                  <a:pt x="240" y="65"/>
                </a:lnTo>
                <a:lnTo>
                  <a:pt x="239" y="65"/>
                </a:lnTo>
                <a:lnTo>
                  <a:pt x="240" y="65"/>
                </a:lnTo>
                <a:lnTo>
                  <a:pt x="240" y="69"/>
                </a:lnTo>
                <a:lnTo>
                  <a:pt x="240" y="96"/>
                </a:lnTo>
                <a:lnTo>
                  <a:pt x="240" y="97"/>
                </a:lnTo>
                <a:lnTo>
                  <a:pt x="239" y="97"/>
                </a:lnTo>
                <a:lnTo>
                  <a:pt x="237" y="97"/>
                </a:lnTo>
                <a:lnTo>
                  <a:pt x="237" y="99"/>
                </a:lnTo>
                <a:lnTo>
                  <a:pt x="237" y="103"/>
                </a:lnTo>
                <a:lnTo>
                  <a:pt x="237" y="104"/>
                </a:lnTo>
                <a:lnTo>
                  <a:pt x="237" y="105"/>
                </a:lnTo>
                <a:lnTo>
                  <a:pt x="237" y="107"/>
                </a:lnTo>
                <a:lnTo>
                  <a:pt x="236" y="107"/>
                </a:lnTo>
                <a:lnTo>
                  <a:pt x="233" y="107"/>
                </a:lnTo>
                <a:lnTo>
                  <a:pt x="233" y="108"/>
                </a:lnTo>
                <a:lnTo>
                  <a:pt x="233" y="112"/>
                </a:lnTo>
                <a:lnTo>
                  <a:pt x="212" y="112"/>
                </a:lnTo>
                <a:lnTo>
                  <a:pt x="213" y="73"/>
                </a:lnTo>
                <a:lnTo>
                  <a:pt x="209" y="72"/>
                </a:lnTo>
                <a:lnTo>
                  <a:pt x="194" y="72"/>
                </a:lnTo>
                <a:lnTo>
                  <a:pt x="163" y="72"/>
                </a:lnTo>
                <a:lnTo>
                  <a:pt x="147" y="72"/>
                </a:lnTo>
                <a:lnTo>
                  <a:pt x="147" y="73"/>
                </a:lnTo>
                <a:lnTo>
                  <a:pt x="147" y="77"/>
                </a:lnTo>
                <a:lnTo>
                  <a:pt x="147" y="87"/>
                </a:lnTo>
                <a:lnTo>
                  <a:pt x="140" y="87"/>
                </a:lnTo>
                <a:lnTo>
                  <a:pt x="140" y="74"/>
                </a:lnTo>
                <a:lnTo>
                  <a:pt x="140" y="73"/>
                </a:lnTo>
                <a:lnTo>
                  <a:pt x="142" y="73"/>
                </a:lnTo>
                <a:lnTo>
                  <a:pt x="142" y="72"/>
                </a:lnTo>
                <a:lnTo>
                  <a:pt x="143" y="72"/>
                </a:lnTo>
                <a:lnTo>
                  <a:pt x="144" y="70"/>
                </a:lnTo>
                <a:lnTo>
                  <a:pt x="146" y="70"/>
                </a:lnTo>
                <a:lnTo>
                  <a:pt x="147" y="70"/>
                </a:lnTo>
                <a:lnTo>
                  <a:pt x="148" y="70"/>
                </a:lnTo>
                <a:lnTo>
                  <a:pt x="148" y="65"/>
                </a:lnTo>
                <a:lnTo>
                  <a:pt x="148" y="61"/>
                </a:lnTo>
                <a:lnTo>
                  <a:pt x="148" y="58"/>
                </a:lnTo>
                <a:lnTo>
                  <a:pt x="142" y="58"/>
                </a:lnTo>
                <a:lnTo>
                  <a:pt x="142" y="49"/>
                </a:lnTo>
                <a:lnTo>
                  <a:pt x="142" y="48"/>
                </a:lnTo>
                <a:lnTo>
                  <a:pt x="143" y="46"/>
                </a:lnTo>
                <a:lnTo>
                  <a:pt x="144" y="46"/>
                </a:lnTo>
                <a:lnTo>
                  <a:pt x="146" y="46"/>
                </a:lnTo>
                <a:lnTo>
                  <a:pt x="148" y="45"/>
                </a:lnTo>
                <a:lnTo>
                  <a:pt x="148" y="42"/>
                </a:lnTo>
                <a:lnTo>
                  <a:pt x="147" y="39"/>
                </a:lnTo>
                <a:lnTo>
                  <a:pt x="144" y="34"/>
                </a:lnTo>
                <a:lnTo>
                  <a:pt x="142" y="30"/>
                </a:lnTo>
                <a:lnTo>
                  <a:pt x="116" y="25"/>
                </a:lnTo>
                <a:lnTo>
                  <a:pt x="115" y="25"/>
                </a:lnTo>
                <a:lnTo>
                  <a:pt x="113" y="23"/>
                </a:lnTo>
                <a:lnTo>
                  <a:pt x="111" y="22"/>
                </a:lnTo>
                <a:lnTo>
                  <a:pt x="112" y="22"/>
                </a:lnTo>
                <a:lnTo>
                  <a:pt x="111" y="22"/>
                </a:lnTo>
                <a:lnTo>
                  <a:pt x="111" y="23"/>
                </a:lnTo>
                <a:lnTo>
                  <a:pt x="108" y="23"/>
                </a:lnTo>
                <a:lnTo>
                  <a:pt x="108" y="21"/>
                </a:lnTo>
                <a:lnTo>
                  <a:pt x="104" y="18"/>
                </a:lnTo>
                <a:lnTo>
                  <a:pt x="103" y="18"/>
                </a:lnTo>
                <a:lnTo>
                  <a:pt x="103" y="6"/>
                </a:lnTo>
                <a:lnTo>
                  <a:pt x="99" y="3"/>
                </a:lnTo>
                <a:lnTo>
                  <a:pt x="58" y="6"/>
                </a:lnTo>
                <a:lnTo>
                  <a:pt x="47" y="7"/>
                </a:lnTo>
                <a:lnTo>
                  <a:pt x="47" y="11"/>
                </a:lnTo>
                <a:lnTo>
                  <a:pt x="49" y="11"/>
                </a:lnTo>
                <a:lnTo>
                  <a:pt x="49" y="13"/>
                </a:lnTo>
                <a:lnTo>
                  <a:pt x="41" y="14"/>
                </a:lnTo>
                <a:lnTo>
                  <a:pt x="41" y="11"/>
                </a:lnTo>
                <a:lnTo>
                  <a:pt x="33" y="10"/>
                </a:lnTo>
                <a:lnTo>
                  <a:pt x="23" y="11"/>
                </a:lnTo>
                <a:lnTo>
                  <a:pt x="6" y="18"/>
                </a:lnTo>
                <a:lnTo>
                  <a:pt x="0" y="23"/>
                </a:lnTo>
                <a:lnTo>
                  <a:pt x="0" y="26"/>
                </a:lnTo>
                <a:lnTo>
                  <a:pt x="2" y="30"/>
                </a:lnTo>
                <a:lnTo>
                  <a:pt x="2" y="45"/>
                </a:lnTo>
                <a:lnTo>
                  <a:pt x="0" y="46"/>
                </a:lnTo>
                <a:lnTo>
                  <a:pt x="0" y="49"/>
                </a:lnTo>
                <a:lnTo>
                  <a:pt x="2" y="52"/>
                </a:lnTo>
                <a:lnTo>
                  <a:pt x="3" y="65"/>
                </a:lnTo>
                <a:lnTo>
                  <a:pt x="2" y="65"/>
                </a:lnTo>
                <a:lnTo>
                  <a:pt x="2" y="68"/>
                </a:lnTo>
                <a:lnTo>
                  <a:pt x="2" y="69"/>
                </a:lnTo>
                <a:lnTo>
                  <a:pt x="3" y="69"/>
                </a:lnTo>
                <a:lnTo>
                  <a:pt x="3" y="85"/>
                </a:lnTo>
                <a:lnTo>
                  <a:pt x="2" y="85"/>
                </a:lnTo>
                <a:lnTo>
                  <a:pt x="2" y="87"/>
                </a:lnTo>
                <a:lnTo>
                  <a:pt x="2" y="91"/>
                </a:lnTo>
                <a:lnTo>
                  <a:pt x="3" y="91"/>
                </a:lnTo>
                <a:lnTo>
                  <a:pt x="3" y="112"/>
                </a:lnTo>
                <a:lnTo>
                  <a:pt x="3" y="161"/>
                </a:lnTo>
                <a:lnTo>
                  <a:pt x="1510" y="161"/>
                </a:lnTo>
                <a:lnTo>
                  <a:pt x="1510" y="112"/>
                </a:lnTo>
                <a:lnTo>
                  <a:pt x="1503" y="112"/>
                </a:lnTo>
                <a:close/>
                <a:moveTo>
                  <a:pt x="1274" y="109"/>
                </a:moveTo>
                <a:lnTo>
                  <a:pt x="1273" y="109"/>
                </a:lnTo>
                <a:lnTo>
                  <a:pt x="1273" y="105"/>
                </a:lnTo>
                <a:lnTo>
                  <a:pt x="1273" y="91"/>
                </a:lnTo>
                <a:lnTo>
                  <a:pt x="1274" y="89"/>
                </a:lnTo>
                <a:lnTo>
                  <a:pt x="1274" y="88"/>
                </a:lnTo>
                <a:lnTo>
                  <a:pt x="1276" y="87"/>
                </a:lnTo>
                <a:lnTo>
                  <a:pt x="1277" y="85"/>
                </a:lnTo>
                <a:lnTo>
                  <a:pt x="1280" y="84"/>
                </a:lnTo>
                <a:lnTo>
                  <a:pt x="1281" y="84"/>
                </a:lnTo>
                <a:lnTo>
                  <a:pt x="1282" y="84"/>
                </a:lnTo>
                <a:lnTo>
                  <a:pt x="1285" y="85"/>
                </a:lnTo>
                <a:lnTo>
                  <a:pt x="1286" y="87"/>
                </a:lnTo>
                <a:lnTo>
                  <a:pt x="1288" y="87"/>
                </a:lnTo>
                <a:lnTo>
                  <a:pt x="1289" y="89"/>
                </a:lnTo>
                <a:lnTo>
                  <a:pt x="1289" y="91"/>
                </a:lnTo>
                <a:lnTo>
                  <a:pt x="1289" y="105"/>
                </a:lnTo>
                <a:lnTo>
                  <a:pt x="1289" y="109"/>
                </a:lnTo>
                <a:lnTo>
                  <a:pt x="1289" y="112"/>
                </a:lnTo>
                <a:lnTo>
                  <a:pt x="1273" y="112"/>
                </a:lnTo>
                <a:lnTo>
                  <a:pt x="1274" y="112"/>
                </a:lnTo>
                <a:lnTo>
                  <a:pt x="1274" y="109"/>
                </a:lnTo>
                <a:close/>
                <a:moveTo>
                  <a:pt x="1133" y="101"/>
                </a:moveTo>
                <a:lnTo>
                  <a:pt x="1133" y="112"/>
                </a:lnTo>
                <a:lnTo>
                  <a:pt x="1127" y="112"/>
                </a:lnTo>
                <a:lnTo>
                  <a:pt x="1127" y="101"/>
                </a:lnTo>
                <a:lnTo>
                  <a:pt x="1133" y="101"/>
                </a:lnTo>
                <a:close/>
                <a:moveTo>
                  <a:pt x="1125" y="101"/>
                </a:moveTo>
                <a:lnTo>
                  <a:pt x="1125" y="112"/>
                </a:lnTo>
                <a:lnTo>
                  <a:pt x="1121" y="112"/>
                </a:lnTo>
                <a:lnTo>
                  <a:pt x="1121" y="101"/>
                </a:lnTo>
                <a:lnTo>
                  <a:pt x="1125" y="101"/>
                </a:lnTo>
                <a:close/>
                <a:moveTo>
                  <a:pt x="1117" y="101"/>
                </a:moveTo>
                <a:lnTo>
                  <a:pt x="1117" y="112"/>
                </a:lnTo>
                <a:lnTo>
                  <a:pt x="1115" y="112"/>
                </a:lnTo>
                <a:lnTo>
                  <a:pt x="1115" y="101"/>
                </a:lnTo>
                <a:lnTo>
                  <a:pt x="1117" y="101"/>
                </a:lnTo>
                <a:close/>
                <a:moveTo>
                  <a:pt x="717" y="97"/>
                </a:moveTo>
                <a:lnTo>
                  <a:pt x="715" y="97"/>
                </a:lnTo>
                <a:lnTo>
                  <a:pt x="715" y="96"/>
                </a:lnTo>
                <a:lnTo>
                  <a:pt x="717" y="95"/>
                </a:lnTo>
                <a:lnTo>
                  <a:pt x="718" y="95"/>
                </a:lnTo>
                <a:lnTo>
                  <a:pt x="719" y="95"/>
                </a:lnTo>
                <a:lnTo>
                  <a:pt x="721" y="95"/>
                </a:lnTo>
                <a:lnTo>
                  <a:pt x="722" y="96"/>
                </a:lnTo>
                <a:lnTo>
                  <a:pt x="723" y="97"/>
                </a:lnTo>
                <a:lnTo>
                  <a:pt x="723" y="99"/>
                </a:lnTo>
                <a:lnTo>
                  <a:pt x="722" y="99"/>
                </a:lnTo>
                <a:lnTo>
                  <a:pt x="723" y="99"/>
                </a:lnTo>
                <a:lnTo>
                  <a:pt x="723" y="112"/>
                </a:lnTo>
                <a:lnTo>
                  <a:pt x="715" y="112"/>
                </a:lnTo>
                <a:lnTo>
                  <a:pt x="715" y="99"/>
                </a:lnTo>
                <a:lnTo>
                  <a:pt x="717" y="97"/>
                </a:lnTo>
                <a:close/>
                <a:moveTo>
                  <a:pt x="691" y="93"/>
                </a:moveTo>
                <a:lnTo>
                  <a:pt x="691" y="93"/>
                </a:lnTo>
                <a:lnTo>
                  <a:pt x="692" y="92"/>
                </a:lnTo>
                <a:lnTo>
                  <a:pt x="691" y="91"/>
                </a:lnTo>
                <a:lnTo>
                  <a:pt x="692" y="88"/>
                </a:lnTo>
                <a:lnTo>
                  <a:pt x="694" y="87"/>
                </a:lnTo>
                <a:lnTo>
                  <a:pt x="695" y="85"/>
                </a:lnTo>
                <a:lnTo>
                  <a:pt x="698" y="85"/>
                </a:lnTo>
                <a:lnTo>
                  <a:pt x="699" y="84"/>
                </a:lnTo>
                <a:lnTo>
                  <a:pt x="702" y="85"/>
                </a:lnTo>
                <a:lnTo>
                  <a:pt x="703" y="85"/>
                </a:lnTo>
                <a:lnTo>
                  <a:pt x="705" y="87"/>
                </a:lnTo>
                <a:lnTo>
                  <a:pt x="706" y="88"/>
                </a:lnTo>
                <a:lnTo>
                  <a:pt x="707" y="91"/>
                </a:lnTo>
                <a:lnTo>
                  <a:pt x="706" y="92"/>
                </a:lnTo>
                <a:lnTo>
                  <a:pt x="706" y="93"/>
                </a:lnTo>
                <a:lnTo>
                  <a:pt x="707" y="93"/>
                </a:lnTo>
                <a:lnTo>
                  <a:pt x="707" y="104"/>
                </a:lnTo>
                <a:lnTo>
                  <a:pt x="707" y="112"/>
                </a:lnTo>
                <a:lnTo>
                  <a:pt x="691" y="112"/>
                </a:lnTo>
                <a:lnTo>
                  <a:pt x="691" y="104"/>
                </a:lnTo>
                <a:lnTo>
                  <a:pt x="691" y="93"/>
                </a:lnTo>
                <a:close/>
                <a:moveTo>
                  <a:pt x="675" y="99"/>
                </a:moveTo>
                <a:lnTo>
                  <a:pt x="676" y="99"/>
                </a:lnTo>
                <a:lnTo>
                  <a:pt x="675" y="99"/>
                </a:lnTo>
                <a:lnTo>
                  <a:pt x="675" y="97"/>
                </a:lnTo>
                <a:lnTo>
                  <a:pt x="676" y="96"/>
                </a:lnTo>
                <a:lnTo>
                  <a:pt x="678" y="95"/>
                </a:lnTo>
                <a:lnTo>
                  <a:pt x="679" y="95"/>
                </a:lnTo>
                <a:lnTo>
                  <a:pt x="680" y="95"/>
                </a:lnTo>
                <a:lnTo>
                  <a:pt x="682" y="95"/>
                </a:lnTo>
                <a:lnTo>
                  <a:pt x="682" y="96"/>
                </a:lnTo>
                <a:lnTo>
                  <a:pt x="682" y="97"/>
                </a:lnTo>
                <a:lnTo>
                  <a:pt x="682" y="112"/>
                </a:lnTo>
                <a:lnTo>
                  <a:pt x="675" y="112"/>
                </a:lnTo>
                <a:lnTo>
                  <a:pt x="675" y="99"/>
                </a:lnTo>
                <a:close/>
                <a:moveTo>
                  <a:pt x="249" y="68"/>
                </a:moveTo>
                <a:lnTo>
                  <a:pt x="249" y="65"/>
                </a:lnTo>
                <a:lnTo>
                  <a:pt x="251" y="65"/>
                </a:lnTo>
                <a:lnTo>
                  <a:pt x="252" y="65"/>
                </a:lnTo>
                <a:lnTo>
                  <a:pt x="253" y="69"/>
                </a:lnTo>
                <a:lnTo>
                  <a:pt x="252" y="96"/>
                </a:lnTo>
                <a:lnTo>
                  <a:pt x="252" y="97"/>
                </a:lnTo>
                <a:lnTo>
                  <a:pt x="249" y="97"/>
                </a:lnTo>
                <a:lnTo>
                  <a:pt x="249" y="68"/>
                </a:lnTo>
                <a:close/>
                <a:moveTo>
                  <a:pt x="244" y="65"/>
                </a:moveTo>
                <a:lnTo>
                  <a:pt x="244" y="65"/>
                </a:lnTo>
                <a:lnTo>
                  <a:pt x="245" y="65"/>
                </a:lnTo>
                <a:lnTo>
                  <a:pt x="245" y="68"/>
                </a:lnTo>
                <a:lnTo>
                  <a:pt x="245" y="97"/>
                </a:lnTo>
                <a:lnTo>
                  <a:pt x="244" y="97"/>
                </a:lnTo>
                <a:lnTo>
                  <a:pt x="244" y="96"/>
                </a:lnTo>
                <a:lnTo>
                  <a:pt x="244" y="69"/>
                </a:lnTo>
                <a:lnTo>
                  <a:pt x="244" y="65"/>
                </a:lnTo>
                <a:lnTo>
                  <a:pt x="243" y="65"/>
                </a:lnTo>
                <a:lnTo>
                  <a:pt x="244" y="65"/>
                </a:lnTo>
                <a:close/>
                <a:moveTo>
                  <a:pt x="198" y="99"/>
                </a:moveTo>
                <a:lnTo>
                  <a:pt x="198" y="99"/>
                </a:lnTo>
                <a:lnTo>
                  <a:pt x="198" y="112"/>
                </a:lnTo>
                <a:lnTo>
                  <a:pt x="198" y="99"/>
                </a:lnTo>
                <a:close/>
                <a:moveTo>
                  <a:pt x="194" y="99"/>
                </a:moveTo>
                <a:lnTo>
                  <a:pt x="194" y="99"/>
                </a:lnTo>
                <a:lnTo>
                  <a:pt x="194" y="112"/>
                </a:lnTo>
                <a:lnTo>
                  <a:pt x="194" y="99"/>
                </a:lnTo>
                <a:close/>
                <a:moveTo>
                  <a:pt x="193" y="95"/>
                </a:moveTo>
                <a:lnTo>
                  <a:pt x="194" y="95"/>
                </a:lnTo>
                <a:lnTo>
                  <a:pt x="191" y="95"/>
                </a:lnTo>
                <a:lnTo>
                  <a:pt x="193" y="95"/>
                </a:lnTo>
                <a:close/>
                <a:moveTo>
                  <a:pt x="189" y="100"/>
                </a:moveTo>
                <a:lnTo>
                  <a:pt x="189" y="99"/>
                </a:lnTo>
                <a:lnTo>
                  <a:pt x="190" y="99"/>
                </a:lnTo>
                <a:lnTo>
                  <a:pt x="190" y="100"/>
                </a:lnTo>
                <a:lnTo>
                  <a:pt x="190" y="112"/>
                </a:lnTo>
                <a:lnTo>
                  <a:pt x="189" y="112"/>
                </a:lnTo>
                <a:lnTo>
                  <a:pt x="189" y="100"/>
                </a:lnTo>
                <a:close/>
                <a:moveTo>
                  <a:pt x="182" y="100"/>
                </a:moveTo>
                <a:lnTo>
                  <a:pt x="182" y="100"/>
                </a:lnTo>
                <a:lnTo>
                  <a:pt x="182" y="99"/>
                </a:lnTo>
                <a:lnTo>
                  <a:pt x="183" y="99"/>
                </a:lnTo>
                <a:lnTo>
                  <a:pt x="183" y="100"/>
                </a:lnTo>
                <a:lnTo>
                  <a:pt x="183" y="101"/>
                </a:lnTo>
                <a:lnTo>
                  <a:pt x="183" y="112"/>
                </a:lnTo>
                <a:lnTo>
                  <a:pt x="182" y="112"/>
                </a:lnTo>
                <a:lnTo>
                  <a:pt x="182" y="101"/>
                </a:lnTo>
                <a:lnTo>
                  <a:pt x="182" y="100"/>
                </a:lnTo>
                <a:close/>
                <a:moveTo>
                  <a:pt x="174" y="101"/>
                </a:moveTo>
                <a:lnTo>
                  <a:pt x="174" y="100"/>
                </a:lnTo>
                <a:lnTo>
                  <a:pt x="175" y="100"/>
                </a:lnTo>
                <a:lnTo>
                  <a:pt x="175" y="101"/>
                </a:lnTo>
                <a:lnTo>
                  <a:pt x="175" y="112"/>
                </a:lnTo>
                <a:lnTo>
                  <a:pt x="173" y="112"/>
                </a:lnTo>
                <a:lnTo>
                  <a:pt x="173" y="103"/>
                </a:lnTo>
                <a:lnTo>
                  <a:pt x="174" y="101"/>
                </a:lnTo>
                <a:close/>
                <a:moveTo>
                  <a:pt x="140" y="103"/>
                </a:moveTo>
                <a:lnTo>
                  <a:pt x="142" y="101"/>
                </a:lnTo>
                <a:lnTo>
                  <a:pt x="142" y="100"/>
                </a:lnTo>
                <a:lnTo>
                  <a:pt x="143" y="100"/>
                </a:lnTo>
                <a:lnTo>
                  <a:pt x="143" y="99"/>
                </a:lnTo>
                <a:lnTo>
                  <a:pt x="144" y="99"/>
                </a:lnTo>
                <a:lnTo>
                  <a:pt x="146" y="99"/>
                </a:lnTo>
                <a:lnTo>
                  <a:pt x="146" y="97"/>
                </a:lnTo>
                <a:lnTo>
                  <a:pt x="147" y="97"/>
                </a:lnTo>
                <a:lnTo>
                  <a:pt x="147" y="112"/>
                </a:lnTo>
                <a:lnTo>
                  <a:pt x="140" y="112"/>
                </a:lnTo>
                <a:lnTo>
                  <a:pt x="140" y="103"/>
                </a:lnTo>
                <a:close/>
                <a:moveTo>
                  <a:pt x="120" y="48"/>
                </a:moveTo>
                <a:lnTo>
                  <a:pt x="120" y="46"/>
                </a:lnTo>
                <a:lnTo>
                  <a:pt x="121" y="45"/>
                </a:lnTo>
                <a:lnTo>
                  <a:pt x="123" y="43"/>
                </a:lnTo>
                <a:lnTo>
                  <a:pt x="124" y="43"/>
                </a:lnTo>
                <a:lnTo>
                  <a:pt x="125" y="43"/>
                </a:lnTo>
                <a:lnTo>
                  <a:pt x="127" y="43"/>
                </a:lnTo>
                <a:lnTo>
                  <a:pt x="128" y="43"/>
                </a:lnTo>
                <a:lnTo>
                  <a:pt x="129" y="45"/>
                </a:lnTo>
                <a:lnTo>
                  <a:pt x="131" y="46"/>
                </a:lnTo>
                <a:lnTo>
                  <a:pt x="131" y="48"/>
                </a:lnTo>
                <a:lnTo>
                  <a:pt x="132" y="49"/>
                </a:lnTo>
                <a:lnTo>
                  <a:pt x="132" y="58"/>
                </a:lnTo>
                <a:lnTo>
                  <a:pt x="121" y="58"/>
                </a:lnTo>
                <a:lnTo>
                  <a:pt x="120" y="58"/>
                </a:lnTo>
                <a:lnTo>
                  <a:pt x="120" y="48"/>
                </a:lnTo>
                <a:close/>
                <a:moveTo>
                  <a:pt x="120" y="74"/>
                </a:moveTo>
                <a:lnTo>
                  <a:pt x="120" y="73"/>
                </a:lnTo>
                <a:lnTo>
                  <a:pt x="121" y="72"/>
                </a:lnTo>
                <a:lnTo>
                  <a:pt x="123" y="70"/>
                </a:lnTo>
                <a:lnTo>
                  <a:pt x="124" y="70"/>
                </a:lnTo>
                <a:lnTo>
                  <a:pt x="125" y="69"/>
                </a:lnTo>
                <a:lnTo>
                  <a:pt x="127" y="69"/>
                </a:lnTo>
                <a:lnTo>
                  <a:pt x="128" y="70"/>
                </a:lnTo>
                <a:lnTo>
                  <a:pt x="129" y="70"/>
                </a:lnTo>
                <a:lnTo>
                  <a:pt x="131" y="70"/>
                </a:lnTo>
                <a:lnTo>
                  <a:pt x="132" y="72"/>
                </a:lnTo>
                <a:lnTo>
                  <a:pt x="134" y="73"/>
                </a:lnTo>
                <a:lnTo>
                  <a:pt x="135" y="74"/>
                </a:lnTo>
                <a:lnTo>
                  <a:pt x="135" y="85"/>
                </a:lnTo>
                <a:lnTo>
                  <a:pt x="120" y="87"/>
                </a:lnTo>
                <a:lnTo>
                  <a:pt x="120" y="74"/>
                </a:lnTo>
                <a:close/>
                <a:moveTo>
                  <a:pt x="120" y="101"/>
                </a:moveTo>
                <a:lnTo>
                  <a:pt x="121" y="100"/>
                </a:lnTo>
                <a:lnTo>
                  <a:pt x="123" y="99"/>
                </a:lnTo>
                <a:lnTo>
                  <a:pt x="124" y="97"/>
                </a:lnTo>
                <a:lnTo>
                  <a:pt x="125" y="97"/>
                </a:lnTo>
                <a:lnTo>
                  <a:pt x="127" y="97"/>
                </a:lnTo>
                <a:lnTo>
                  <a:pt x="128" y="97"/>
                </a:lnTo>
                <a:lnTo>
                  <a:pt x="129" y="97"/>
                </a:lnTo>
                <a:lnTo>
                  <a:pt x="131" y="99"/>
                </a:lnTo>
                <a:lnTo>
                  <a:pt x="131" y="100"/>
                </a:lnTo>
                <a:lnTo>
                  <a:pt x="132" y="101"/>
                </a:lnTo>
                <a:lnTo>
                  <a:pt x="134" y="103"/>
                </a:lnTo>
                <a:lnTo>
                  <a:pt x="134" y="112"/>
                </a:lnTo>
                <a:lnTo>
                  <a:pt x="119" y="112"/>
                </a:lnTo>
                <a:lnTo>
                  <a:pt x="119" y="103"/>
                </a:lnTo>
                <a:lnTo>
                  <a:pt x="120" y="101"/>
                </a:lnTo>
                <a:close/>
                <a:moveTo>
                  <a:pt x="116" y="103"/>
                </a:moveTo>
                <a:lnTo>
                  <a:pt x="116" y="112"/>
                </a:lnTo>
                <a:lnTo>
                  <a:pt x="103" y="112"/>
                </a:lnTo>
                <a:lnTo>
                  <a:pt x="103" y="101"/>
                </a:lnTo>
                <a:lnTo>
                  <a:pt x="104" y="100"/>
                </a:lnTo>
                <a:lnTo>
                  <a:pt x="104" y="99"/>
                </a:lnTo>
                <a:lnTo>
                  <a:pt x="105" y="97"/>
                </a:lnTo>
                <a:lnTo>
                  <a:pt x="107" y="97"/>
                </a:lnTo>
                <a:lnTo>
                  <a:pt x="108" y="96"/>
                </a:lnTo>
                <a:lnTo>
                  <a:pt x="111" y="96"/>
                </a:lnTo>
                <a:lnTo>
                  <a:pt x="112" y="97"/>
                </a:lnTo>
                <a:lnTo>
                  <a:pt x="113" y="99"/>
                </a:lnTo>
                <a:lnTo>
                  <a:pt x="115" y="99"/>
                </a:lnTo>
                <a:lnTo>
                  <a:pt x="116" y="100"/>
                </a:lnTo>
                <a:lnTo>
                  <a:pt x="116" y="103"/>
                </a:lnTo>
                <a:close/>
                <a:moveTo>
                  <a:pt x="86" y="101"/>
                </a:moveTo>
                <a:lnTo>
                  <a:pt x="86" y="100"/>
                </a:lnTo>
                <a:lnTo>
                  <a:pt x="88" y="99"/>
                </a:lnTo>
                <a:lnTo>
                  <a:pt x="89" y="97"/>
                </a:lnTo>
                <a:lnTo>
                  <a:pt x="90" y="97"/>
                </a:lnTo>
                <a:lnTo>
                  <a:pt x="90" y="96"/>
                </a:lnTo>
                <a:lnTo>
                  <a:pt x="92" y="97"/>
                </a:lnTo>
                <a:lnTo>
                  <a:pt x="94" y="97"/>
                </a:lnTo>
                <a:lnTo>
                  <a:pt x="94" y="99"/>
                </a:lnTo>
                <a:lnTo>
                  <a:pt x="96" y="99"/>
                </a:lnTo>
                <a:lnTo>
                  <a:pt x="97" y="100"/>
                </a:lnTo>
                <a:lnTo>
                  <a:pt x="97" y="101"/>
                </a:lnTo>
                <a:lnTo>
                  <a:pt x="97" y="112"/>
                </a:lnTo>
                <a:lnTo>
                  <a:pt x="86" y="112"/>
                </a:lnTo>
                <a:lnTo>
                  <a:pt x="86" y="101"/>
                </a:lnTo>
                <a:close/>
                <a:moveTo>
                  <a:pt x="105" y="46"/>
                </a:moveTo>
                <a:lnTo>
                  <a:pt x="107" y="45"/>
                </a:lnTo>
                <a:lnTo>
                  <a:pt x="107" y="43"/>
                </a:lnTo>
                <a:lnTo>
                  <a:pt x="108" y="43"/>
                </a:lnTo>
                <a:lnTo>
                  <a:pt x="109" y="43"/>
                </a:lnTo>
                <a:lnTo>
                  <a:pt x="112" y="42"/>
                </a:lnTo>
                <a:lnTo>
                  <a:pt x="113" y="43"/>
                </a:lnTo>
                <a:lnTo>
                  <a:pt x="115" y="45"/>
                </a:lnTo>
                <a:lnTo>
                  <a:pt x="116" y="46"/>
                </a:lnTo>
                <a:lnTo>
                  <a:pt x="116" y="52"/>
                </a:lnTo>
                <a:lnTo>
                  <a:pt x="116" y="57"/>
                </a:lnTo>
                <a:lnTo>
                  <a:pt x="112" y="57"/>
                </a:lnTo>
                <a:lnTo>
                  <a:pt x="104" y="57"/>
                </a:lnTo>
                <a:lnTo>
                  <a:pt x="104" y="48"/>
                </a:lnTo>
                <a:lnTo>
                  <a:pt x="105" y="46"/>
                </a:lnTo>
                <a:close/>
                <a:moveTo>
                  <a:pt x="103" y="73"/>
                </a:moveTo>
                <a:lnTo>
                  <a:pt x="104" y="72"/>
                </a:lnTo>
                <a:lnTo>
                  <a:pt x="105" y="70"/>
                </a:lnTo>
                <a:lnTo>
                  <a:pt x="107" y="69"/>
                </a:lnTo>
                <a:lnTo>
                  <a:pt x="108" y="69"/>
                </a:lnTo>
                <a:lnTo>
                  <a:pt x="109" y="68"/>
                </a:lnTo>
                <a:lnTo>
                  <a:pt x="111" y="69"/>
                </a:lnTo>
                <a:lnTo>
                  <a:pt x="112" y="70"/>
                </a:lnTo>
                <a:lnTo>
                  <a:pt x="113" y="70"/>
                </a:lnTo>
                <a:lnTo>
                  <a:pt x="115" y="72"/>
                </a:lnTo>
                <a:lnTo>
                  <a:pt x="116" y="74"/>
                </a:lnTo>
                <a:lnTo>
                  <a:pt x="116" y="84"/>
                </a:lnTo>
                <a:lnTo>
                  <a:pt x="103" y="84"/>
                </a:lnTo>
                <a:lnTo>
                  <a:pt x="103" y="74"/>
                </a:lnTo>
                <a:lnTo>
                  <a:pt x="103" y="73"/>
                </a:lnTo>
                <a:close/>
                <a:moveTo>
                  <a:pt x="92" y="33"/>
                </a:moveTo>
                <a:lnTo>
                  <a:pt x="92" y="33"/>
                </a:lnTo>
                <a:lnTo>
                  <a:pt x="92" y="34"/>
                </a:lnTo>
                <a:lnTo>
                  <a:pt x="92" y="33"/>
                </a:lnTo>
                <a:close/>
                <a:moveTo>
                  <a:pt x="88" y="48"/>
                </a:moveTo>
                <a:lnTo>
                  <a:pt x="89" y="46"/>
                </a:lnTo>
                <a:lnTo>
                  <a:pt x="90" y="45"/>
                </a:lnTo>
                <a:lnTo>
                  <a:pt x="92" y="45"/>
                </a:lnTo>
                <a:lnTo>
                  <a:pt x="93" y="43"/>
                </a:lnTo>
                <a:lnTo>
                  <a:pt x="94" y="43"/>
                </a:lnTo>
                <a:lnTo>
                  <a:pt x="96" y="43"/>
                </a:lnTo>
                <a:lnTo>
                  <a:pt x="96" y="45"/>
                </a:lnTo>
                <a:lnTo>
                  <a:pt x="97" y="46"/>
                </a:lnTo>
                <a:lnTo>
                  <a:pt x="99" y="48"/>
                </a:lnTo>
                <a:lnTo>
                  <a:pt x="99" y="57"/>
                </a:lnTo>
                <a:lnTo>
                  <a:pt x="89" y="57"/>
                </a:lnTo>
                <a:lnTo>
                  <a:pt x="88" y="57"/>
                </a:lnTo>
                <a:lnTo>
                  <a:pt x="88" y="49"/>
                </a:lnTo>
                <a:lnTo>
                  <a:pt x="88" y="48"/>
                </a:lnTo>
                <a:close/>
                <a:moveTo>
                  <a:pt x="86" y="73"/>
                </a:moveTo>
                <a:lnTo>
                  <a:pt x="88" y="72"/>
                </a:lnTo>
                <a:lnTo>
                  <a:pt x="88" y="70"/>
                </a:lnTo>
                <a:lnTo>
                  <a:pt x="89" y="70"/>
                </a:lnTo>
                <a:lnTo>
                  <a:pt x="90" y="69"/>
                </a:lnTo>
                <a:lnTo>
                  <a:pt x="92" y="69"/>
                </a:lnTo>
                <a:lnTo>
                  <a:pt x="93" y="69"/>
                </a:lnTo>
                <a:lnTo>
                  <a:pt x="94" y="70"/>
                </a:lnTo>
                <a:lnTo>
                  <a:pt x="96" y="72"/>
                </a:lnTo>
                <a:lnTo>
                  <a:pt x="97" y="73"/>
                </a:lnTo>
                <a:lnTo>
                  <a:pt x="99" y="74"/>
                </a:lnTo>
                <a:lnTo>
                  <a:pt x="99" y="85"/>
                </a:lnTo>
                <a:lnTo>
                  <a:pt x="85" y="85"/>
                </a:lnTo>
                <a:lnTo>
                  <a:pt x="85" y="74"/>
                </a:lnTo>
                <a:lnTo>
                  <a:pt x="86" y="73"/>
                </a:lnTo>
                <a:close/>
                <a:moveTo>
                  <a:pt x="73" y="21"/>
                </a:moveTo>
                <a:lnTo>
                  <a:pt x="73" y="26"/>
                </a:lnTo>
                <a:lnTo>
                  <a:pt x="70" y="26"/>
                </a:lnTo>
                <a:lnTo>
                  <a:pt x="70" y="21"/>
                </a:lnTo>
                <a:lnTo>
                  <a:pt x="73" y="21"/>
                </a:lnTo>
                <a:close/>
                <a:moveTo>
                  <a:pt x="68" y="49"/>
                </a:moveTo>
                <a:lnTo>
                  <a:pt x="68" y="49"/>
                </a:lnTo>
                <a:lnTo>
                  <a:pt x="68" y="48"/>
                </a:lnTo>
                <a:lnTo>
                  <a:pt x="69" y="46"/>
                </a:lnTo>
                <a:lnTo>
                  <a:pt x="70" y="46"/>
                </a:lnTo>
                <a:lnTo>
                  <a:pt x="72" y="45"/>
                </a:lnTo>
                <a:lnTo>
                  <a:pt x="73" y="45"/>
                </a:lnTo>
                <a:lnTo>
                  <a:pt x="74" y="45"/>
                </a:lnTo>
                <a:lnTo>
                  <a:pt x="76" y="46"/>
                </a:lnTo>
                <a:lnTo>
                  <a:pt x="77" y="48"/>
                </a:lnTo>
                <a:lnTo>
                  <a:pt x="77" y="56"/>
                </a:lnTo>
                <a:lnTo>
                  <a:pt x="77" y="57"/>
                </a:lnTo>
                <a:lnTo>
                  <a:pt x="77" y="58"/>
                </a:lnTo>
                <a:lnTo>
                  <a:pt x="68" y="58"/>
                </a:lnTo>
                <a:lnTo>
                  <a:pt x="68" y="52"/>
                </a:lnTo>
                <a:lnTo>
                  <a:pt x="68" y="49"/>
                </a:lnTo>
                <a:close/>
                <a:moveTo>
                  <a:pt x="66" y="49"/>
                </a:moveTo>
                <a:lnTo>
                  <a:pt x="66" y="49"/>
                </a:lnTo>
                <a:lnTo>
                  <a:pt x="66" y="58"/>
                </a:lnTo>
                <a:lnTo>
                  <a:pt x="66" y="49"/>
                </a:lnTo>
                <a:close/>
                <a:moveTo>
                  <a:pt x="65" y="73"/>
                </a:moveTo>
                <a:lnTo>
                  <a:pt x="66" y="72"/>
                </a:lnTo>
                <a:lnTo>
                  <a:pt x="68" y="70"/>
                </a:lnTo>
                <a:lnTo>
                  <a:pt x="69" y="70"/>
                </a:lnTo>
                <a:lnTo>
                  <a:pt x="70" y="69"/>
                </a:lnTo>
                <a:lnTo>
                  <a:pt x="72" y="69"/>
                </a:lnTo>
                <a:lnTo>
                  <a:pt x="73" y="70"/>
                </a:lnTo>
                <a:lnTo>
                  <a:pt x="74" y="70"/>
                </a:lnTo>
                <a:lnTo>
                  <a:pt x="76" y="72"/>
                </a:lnTo>
                <a:lnTo>
                  <a:pt x="76" y="73"/>
                </a:lnTo>
                <a:lnTo>
                  <a:pt x="77" y="74"/>
                </a:lnTo>
                <a:lnTo>
                  <a:pt x="77" y="85"/>
                </a:lnTo>
                <a:lnTo>
                  <a:pt x="65" y="85"/>
                </a:lnTo>
                <a:lnTo>
                  <a:pt x="65" y="74"/>
                </a:lnTo>
                <a:lnTo>
                  <a:pt x="65" y="73"/>
                </a:lnTo>
                <a:close/>
                <a:moveTo>
                  <a:pt x="65" y="100"/>
                </a:moveTo>
                <a:lnTo>
                  <a:pt x="66" y="99"/>
                </a:lnTo>
                <a:lnTo>
                  <a:pt x="66" y="97"/>
                </a:lnTo>
                <a:lnTo>
                  <a:pt x="68" y="97"/>
                </a:lnTo>
                <a:lnTo>
                  <a:pt x="69" y="96"/>
                </a:lnTo>
                <a:lnTo>
                  <a:pt x="70" y="96"/>
                </a:lnTo>
                <a:lnTo>
                  <a:pt x="72" y="97"/>
                </a:lnTo>
                <a:lnTo>
                  <a:pt x="73" y="97"/>
                </a:lnTo>
                <a:lnTo>
                  <a:pt x="74" y="99"/>
                </a:lnTo>
                <a:lnTo>
                  <a:pt x="76" y="100"/>
                </a:lnTo>
                <a:lnTo>
                  <a:pt x="76" y="101"/>
                </a:lnTo>
                <a:lnTo>
                  <a:pt x="76" y="112"/>
                </a:lnTo>
                <a:lnTo>
                  <a:pt x="63" y="112"/>
                </a:lnTo>
                <a:lnTo>
                  <a:pt x="63" y="101"/>
                </a:lnTo>
                <a:lnTo>
                  <a:pt x="65" y="100"/>
                </a:lnTo>
                <a:close/>
                <a:moveTo>
                  <a:pt x="58" y="49"/>
                </a:moveTo>
                <a:lnTo>
                  <a:pt x="58" y="48"/>
                </a:lnTo>
                <a:lnTo>
                  <a:pt x="58" y="46"/>
                </a:lnTo>
                <a:lnTo>
                  <a:pt x="59" y="48"/>
                </a:lnTo>
                <a:lnTo>
                  <a:pt x="59" y="49"/>
                </a:lnTo>
                <a:lnTo>
                  <a:pt x="59" y="58"/>
                </a:lnTo>
                <a:lnTo>
                  <a:pt x="58" y="58"/>
                </a:lnTo>
                <a:lnTo>
                  <a:pt x="58" y="50"/>
                </a:lnTo>
                <a:lnTo>
                  <a:pt x="58" y="49"/>
                </a:lnTo>
                <a:close/>
                <a:moveTo>
                  <a:pt x="54" y="74"/>
                </a:moveTo>
                <a:lnTo>
                  <a:pt x="54" y="73"/>
                </a:lnTo>
                <a:lnTo>
                  <a:pt x="55" y="72"/>
                </a:lnTo>
                <a:lnTo>
                  <a:pt x="57" y="70"/>
                </a:lnTo>
                <a:lnTo>
                  <a:pt x="58" y="72"/>
                </a:lnTo>
                <a:lnTo>
                  <a:pt x="58" y="73"/>
                </a:lnTo>
                <a:lnTo>
                  <a:pt x="59" y="76"/>
                </a:lnTo>
                <a:lnTo>
                  <a:pt x="59" y="85"/>
                </a:lnTo>
                <a:lnTo>
                  <a:pt x="54" y="85"/>
                </a:lnTo>
                <a:lnTo>
                  <a:pt x="54" y="76"/>
                </a:lnTo>
                <a:lnTo>
                  <a:pt x="54" y="74"/>
                </a:lnTo>
                <a:close/>
                <a:moveTo>
                  <a:pt x="54" y="100"/>
                </a:moveTo>
                <a:lnTo>
                  <a:pt x="54" y="100"/>
                </a:lnTo>
                <a:lnTo>
                  <a:pt x="55" y="99"/>
                </a:lnTo>
                <a:lnTo>
                  <a:pt x="55" y="97"/>
                </a:lnTo>
                <a:lnTo>
                  <a:pt x="57" y="99"/>
                </a:lnTo>
                <a:lnTo>
                  <a:pt x="58" y="100"/>
                </a:lnTo>
                <a:lnTo>
                  <a:pt x="58" y="101"/>
                </a:lnTo>
                <a:lnTo>
                  <a:pt x="59" y="103"/>
                </a:lnTo>
                <a:lnTo>
                  <a:pt x="59" y="112"/>
                </a:lnTo>
                <a:lnTo>
                  <a:pt x="54" y="112"/>
                </a:lnTo>
                <a:lnTo>
                  <a:pt x="54" y="101"/>
                </a:lnTo>
                <a:lnTo>
                  <a:pt x="54" y="100"/>
                </a:lnTo>
                <a:close/>
                <a:moveTo>
                  <a:pt x="41" y="101"/>
                </a:moveTo>
                <a:lnTo>
                  <a:pt x="41" y="100"/>
                </a:lnTo>
                <a:lnTo>
                  <a:pt x="42" y="99"/>
                </a:lnTo>
                <a:lnTo>
                  <a:pt x="42" y="97"/>
                </a:lnTo>
                <a:lnTo>
                  <a:pt x="43" y="97"/>
                </a:lnTo>
                <a:lnTo>
                  <a:pt x="45" y="99"/>
                </a:lnTo>
                <a:lnTo>
                  <a:pt x="45" y="100"/>
                </a:lnTo>
                <a:lnTo>
                  <a:pt x="46" y="101"/>
                </a:lnTo>
                <a:lnTo>
                  <a:pt x="46" y="103"/>
                </a:lnTo>
                <a:lnTo>
                  <a:pt x="46" y="112"/>
                </a:lnTo>
                <a:lnTo>
                  <a:pt x="41" y="112"/>
                </a:lnTo>
                <a:lnTo>
                  <a:pt x="41" y="101"/>
                </a:lnTo>
                <a:close/>
                <a:moveTo>
                  <a:pt x="45" y="50"/>
                </a:moveTo>
                <a:lnTo>
                  <a:pt x="46" y="50"/>
                </a:lnTo>
                <a:lnTo>
                  <a:pt x="46" y="49"/>
                </a:lnTo>
                <a:lnTo>
                  <a:pt x="46" y="50"/>
                </a:lnTo>
                <a:lnTo>
                  <a:pt x="46" y="60"/>
                </a:lnTo>
                <a:lnTo>
                  <a:pt x="45" y="60"/>
                </a:lnTo>
                <a:lnTo>
                  <a:pt x="45" y="50"/>
                </a:lnTo>
                <a:close/>
                <a:moveTo>
                  <a:pt x="43" y="72"/>
                </a:moveTo>
                <a:lnTo>
                  <a:pt x="43" y="72"/>
                </a:lnTo>
                <a:lnTo>
                  <a:pt x="45" y="72"/>
                </a:lnTo>
                <a:lnTo>
                  <a:pt x="45" y="73"/>
                </a:lnTo>
                <a:lnTo>
                  <a:pt x="45" y="74"/>
                </a:lnTo>
                <a:lnTo>
                  <a:pt x="46" y="76"/>
                </a:lnTo>
                <a:lnTo>
                  <a:pt x="46" y="85"/>
                </a:lnTo>
                <a:lnTo>
                  <a:pt x="41" y="85"/>
                </a:lnTo>
                <a:lnTo>
                  <a:pt x="41" y="76"/>
                </a:lnTo>
                <a:lnTo>
                  <a:pt x="41" y="74"/>
                </a:lnTo>
                <a:lnTo>
                  <a:pt x="42" y="73"/>
                </a:lnTo>
                <a:lnTo>
                  <a:pt x="42" y="72"/>
                </a:lnTo>
                <a:lnTo>
                  <a:pt x="43" y="72"/>
                </a:lnTo>
                <a:close/>
                <a:moveTo>
                  <a:pt x="42" y="37"/>
                </a:moveTo>
                <a:lnTo>
                  <a:pt x="42" y="38"/>
                </a:lnTo>
                <a:lnTo>
                  <a:pt x="41" y="38"/>
                </a:lnTo>
                <a:lnTo>
                  <a:pt x="41" y="35"/>
                </a:lnTo>
                <a:lnTo>
                  <a:pt x="42" y="37"/>
                </a:lnTo>
                <a:close/>
                <a:moveTo>
                  <a:pt x="34" y="52"/>
                </a:moveTo>
                <a:lnTo>
                  <a:pt x="34" y="50"/>
                </a:lnTo>
                <a:lnTo>
                  <a:pt x="34" y="52"/>
                </a:lnTo>
                <a:lnTo>
                  <a:pt x="34" y="61"/>
                </a:lnTo>
                <a:lnTo>
                  <a:pt x="33" y="61"/>
                </a:lnTo>
                <a:lnTo>
                  <a:pt x="33" y="52"/>
                </a:lnTo>
                <a:lnTo>
                  <a:pt x="34" y="52"/>
                </a:lnTo>
                <a:close/>
                <a:moveTo>
                  <a:pt x="30" y="74"/>
                </a:moveTo>
                <a:lnTo>
                  <a:pt x="30" y="73"/>
                </a:lnTo>
                <a:lnTo>
                  <a:pt x="31" y="72"/>
                </a:lnTo>
                <a:lnTo>
                  <a:pt x="33" y="73"/>
                </a:lnTo>
                <a:lnTo>
                  <a:pt x="33" y="74"/>
                </a:lnTo>
                <a:lnTo>
                  <a:pt x="34" y="76"/>
                </a:lnTo>
                <a:lnTo>
                  <a:pt x="34" y="85"/>
                </a:lnTo>
                <a:lnTo>
                  <a:pt x="30" y="85"/>
                </a:lnTo>
                <a:lnTo>
                  <a:pt x="28" y="76"/>
                </a:lnTo>
                <a:lnTo>
                  <a:pt x="30" y="74"/>
                </a:lnTo>
                <a:close/>
                <a:moveTo>
                  <a:pt x="30" y="99"/>
                </a:moveTo>
                <a:lnTo>
                  <a:pt x="30" y="97"/>
                </a:lnTo>
                <a:lnTo>
                  <a:pt x="31" y="97"/>
                </a:lnTo>
                <a:lnTo>
                  <a:pt x="31" y="99"/>
                </a:lnTo>
                <a:lnTo>
                  <a:pt x="33" y="99"/>
                </a:lnTo>
                <a:lnTo>
                  <a:pt x="33" y="100"/>
                </a:lnTo>
                <a:lnTo>
                  <a:pt x="33" y="101"/>
                </a:lnTo>
                <a:lnTo>
                  <a:pt x="33" y="112"/>
                </a:lnTo>
                <a:lnTo>
                  <a:pt x="27" y="112"/>
                </a:lnTo>
                <a:lnTo>
                  <a:pt x="30" y="112"/>
                </a:lnTo>
                <a:lnTo>
                  <a:pt x="28" y="99"/>
                </a:lnTo>
                <a:lnTo>
                  <a:pt x="30" y="99"/>
                </a:lnTo>
                <a:close/>
                <a:moveTo>
                  <a:pt x="23" y="99"/>
                </a:moveTo>
                <a:lnTo>
                  <a:pt x="23" y="100"/>
                </a:lnTo>
                <a:lnTo>
                  <a:pt x="23" y="112"/>
                </a:lnTo>
                <a:lnTo>
                  <a:pt x="24" y="112"/>
                </a:lnTo>
                <a:lnTo>
                  <a:pt x="20" y="112"/>
                </a:lnTo>
                <a:lnTo>
                  <a:pt x="20" y="100"/>
                </a:lnTo>
                <a:lnTo>
                  <a:pt x="22" y="99"/>
                </a:lnTo>
                <a:lnTo>
                  <a:pt x="22" y="97"/>
                </a:lnTo>
                <a:lnTo>
                  <a:pt x="22" y="96"/>
                </a:lnTo>
                <a:lnTo>
                  <a:pt x="23" y="97"/>
                </a:lnTo>
                <a:lnTo>
                  <a:pt x="23" y="99"/>
                </a:lnTo>
                <a:close/>
                <a:moveTo>
                  <a:pt x="20" y="74"/>
                </a:moveTo>
                <a:lnTo>
                  <a:pt x="22" y="73"/>
                </a:lnTo>
                <a:lnTo>
                  <a:pt x="22" y="74"/>
                </a:lnTo>
                <a:lnTo>
                  <a:pt x="23" y="76"/>
                </a:lnTo>
                <a:lnTo>
                  <a:pt x="23" y="85"/>
                </a:lnTo>
                <a:lnTo>
                  <a:pt x="20" y="85"/>
                </a:lnTo>
                <a:lnTo>
                  <a:pt x="20" y="76"/>
                </a:lnTo>
                <a:lnTo>
                  <a:pt x="20" y="74"/>
                </a:lnTo>
                <a:close/>
                <a:moveTo>
                  <a:pt x="14" y="74"/>
                </a:moveTo>
                <a:lnTo>
                  <a:pt x="14" y="73"/>
                </a:lnTo>
                <a:lnTo>
                  <a:pt x="14" y="74"/>
                </a:lnTo>
                <a:lnTo>
                  <a:pt x="14" y="76"/>
                </a:lnTo>
                <a:lnTo>
                  <a:pt x="14" y="85"/>
                </a:lnTo>
                <a:lnTo>
                  <a:pt x="12" y="76"/>
                </a:lnTo>
                <a:lnTo>
                  <a:pt x="14" y="74"/>
                </a:lnTo>
                <a:close/>
                <a:moveTo>
                  <a:pt x="12" y="99"/>
                </a:moveTo>
                <a:lnTo>
                  <a:pt x="14" y="97"/>
                </a:lnTo>
                <a:lnTo>
                  <a:pt x="14" y="96"/>
                </a:lnTo>
                <a:lnTo>
                  <a:pt x="14" y="97"/>
                </a:lnTo>
                <a:lnTo>
                  <a:pt x="14" y="99"/>
                </a:lnTo>
                <a:lnTo>
                  <a:pt x="14" y="112"/>
                </a:lnTo>
                <a:lnTo>
                  <a:pt x="12" y="99"/>
                </a:lnTo>
                <a:close/>
              </a:path>
            </a:pathLst>
          </a:custGeom>
          <a:noFill/>
          <a:ln w="9525" cmpd="sng">
            <a:solidFill>
              <a:srgbClr val="0066B3"/>
            </a:solidFill>
            <a:round/>
          </a:ln>
        </p:spPr>
        <p:txBody>
          <a:bodyPr lIns="68576" tIns="34289" rIns="68576" bIns="34289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1027" name="Picture 3" descr="C:\Users\linjun\Desktop\新建文件夹 (2)\标志-20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9926" y="37941"/>
            <a:ext cx="129315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矩形 13"/>
          <p:cNvSpPr/>
          <p:nvPr/>
        </p:nvSpPr>
        <p:spPr>
          <a:xfrm>
            <a:off x="8375015" y="1010285"/>
            <a:ext cx="2656800" cy="45294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631180" y="1010285"/>
            <a:ext cx="2656800" cy="45300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292860" y="1013460"/>
            <a:ext cx="2659380" cy="45262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93495" y="1016635"/>
            <a:ext cx="265811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 b="1">
                <a:latin typeface="Times New Roman" panose="02020603050405020304" charset="0"/>
                <a:sym typeface="+mn-ea"/>
              </a:rPr>
              <a:t>header_type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 ethernet_t { 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...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}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 b="1">
                <a:latin typeface="Times New Roman" panose="02020603050405020304" charset="0"/>
                <a:sym typeface="+mn-ea"/>
              </a:rPr>
              <a:t>header_type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ipv4_t { 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...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}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  <a:p>
            <a:pPr algn="l"/>
            <a:r>
              <a:rPr lang="zh-CN" altLang="en-US" sz="1200" b="1">
                <a:latin typeface="Times New Roman" panose="02020603050405020304" charset="0"/>
                <a:sym typeface="+mn-ea"/>
              </a:rPr>
              <a:t>header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 ethernet_t ethernet;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  <a:p>
            <a:pPr algn="l"/>
            <a:r>
              <a:rPr lang="zh-CN" altLang="en-US" sz="1200" b="1">
                <a:latin typeface="Times New Roman" panose="02020603050405020304" charset="0"/>
                <a:sym typeface="+mn-ea"/>
              </a:rPr>
              <a:t>header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ipv4_t ipv4;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  <a:p>
            <a:pPr algn="l"/>
            <a:r>
              <a:rPr lang="zh-CN" altLang="en-US" sz="1200" b="1">
                <a:latin typeface="Times New Roman" panose="02020603050405020304" charset="0"/>
                <a:sym typeface="+mn-ea"/>
              </a:rPr>
              <a:t>parser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start 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{ ... }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  <a:p>
            <a:pPr algn="l"/>
            <a:r>
              <a:rPr lang="zh-CN" altLang="en-US" sz="1200" b="1">
                <a:latin typeface="Times New Roman" panose="02020603050405020304" charset="0"/>
                <a:sym typeface="+mn-ea"/>
              </a:rPr>
              <a:t>parser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parse_ethernet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 { .. }</a:t>
            </a:r>
            <a:endParaRPr lang="zh-CN" altLang="en-US" sz="1200" b="1">
              <a:latin typeface="Times New Roman" panose="02020603050405020304" charset="0"/>
              <a:sym typeface="+mn-ea"/>
            </a:endParaRPr>
          </a:p>
          <a:p>
            <a:pPr algn="l"/>
            <a:r>
              <a:rPr lang="zh-CN" altLang="en-US" sz="1200" b="1">
                <a:latin typeface="Times New Roman" panose="02020603050405020304" charset="0"/>
                <a:sym typeface="+mn-ea"/>
              </a:rPr>
              <a:t>action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set_nhop(nhop_ipv4, port)  { 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...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lang="zh-CN" altLang="en-US" sz="1200" b="1">
                <a:latin typeface="Times New Roman" panose="02020603050405020304" charset="0"/>
                <a:sym typeface="+mn-ea"/>
              </a:rPr>
              <a:t>table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ipv4_lpm {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  <a:sym typeface="+mn-ea"/>
              </a:rPr>
              <a:t>  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reads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{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  <a:sym typeface="+mn-ea"/>
              </a:rPr>
              <a:t>        ipv4.dstAddr : lpm;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  <a:sym typeface="+mn-ea"/>
              </a:rPr>
              <a:t>  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actions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{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  <a:sym typeface="+mn-ea"/>
              </a:rPr>
              <a:t>        set_nhop;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  <a:sym typeface="+mn-ea"/>
              </a:rPr>
              <a:t>        _drop;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  <a:sym typeface="+mn-ea"/>
              </a:rPr>
              <a:t>  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size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: 1024;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  <a:sym typeface="+mn-ea"/>
              </a:rPr>
              <a:t>}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  <a:p>
            <a:pPr algn="l"/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 b="1">
                <a:latin typeface="Times New Roman" panose="02020603050405020304" charset="0"/>
              </a:rPr>
              <a:t>control </a:t>
            </a:r>
            <a:r>
              <a:rPr lang="zh-CN" altLang="en-US" sz="1200">
                <a:latin typeface="Times New Roman" panose="02020603050405020304" charset="0"/>
              </a:rPr>
              <a:t>ingress {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   </a:t>
            </a:r>
            <a:r>
              <a:rPr lang="zh-CN" altLang="en-US" sz="1200" b="1">
                <a:latin typeface="Times New Roman" panose="02020603050405020304" charset="0"/>
              </a:rPr>
              <a:t> if</a:t>
            </a:r>
            <a:r>
              <a:rPr lang="zh-CN" altLang="en-US" sz="1200">
                <a:latin typeface="Times New Roman" panose="02020603050405020304" charset="0"/>
              </a:rPr>
              <a:t>(</a:t>
            </a:r>
            <a:r>
              <a:rPr lang="zh-CN" altLang="en-US" sz="1200" b="1">
                <a:latin typeface="Times New Roman" panose="02020603050405020304" charset="0"/>
              </a:rPr>
              <a:t>valid</a:t>
            </a:r>
            <a:r>
              <a:rPr lang="zh-CN" altLang="en-US" sz="1200">
                <a:latin typeface="Times New Roman" panose="02020603050405020304" charset="0"/>
              </a:rPr>
              <a:t>(ipv4) </a:t>
            </a:r>
            <a:r>
              <a:rPr lang="zh-CN" altLang="en-US" sz="1200" b="1">
                <a:latin typeface="Times New Roman" panose="02020603050405020304" charset="0"/>
              </a:rPr>
              <a:t>and </a:t>
            </a:r>
            <a:r>
              <a:rPr lang="zh-CN" altLang="en-US" sz="1200">
                <a:latin typeface="Times New Roman" panose="02020603050405020304" charset="0"/>
              </a:rPr>
              <a:t>ipv4.ttl &gt; 0) {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        </a:t>
            </a:r>
            <a:r>
              <a:rPr lang="zh-CN" altLang="en-US" sz="1200" b="1">
                <a:latin typeface="Times New Roman" panose="02020603050405020304" charset="0"/>
              </a:rPr>
              <a:t>apply</a:t>
            </a:r>
            <a:r>
              <a:rPr lang="zh-CN" altLang="en-US" sz="1200">
                <a:latin typeface="Times New Roman" panose="02020603050405020304" charset="0"/>
              </a:rPr>
              <a:t>(ipv4_lpm);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        </a:t>
            </a:r>
            <a:r>
              <a:rPr lang="zh-CN" altLang="en-US" sz="1200" b="1">
                <a:latin typeface="Times New Roman" panose="02020603050405020304" charset="0"/>
              </a:rPr>
              <a:t>apply</a:t>
            </a:r>
            <a:r>
              <a:rPr lang="zh-CN" altLang="en-US" sz="1200">
                <a:latin typeface="Times New Roman" panose="02020603050405020304" charset="0"/>
              </a:rPr>
              <a:t>(forward);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    } 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}</a:t>
            </a:r>
            <a:endParaRPr lang="zh-CN" altLang="en-US" sz="1200">
              <a:latin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43880" y="1048385"/>
            <a:ext cx="2181225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latin typeface="Times New Roman" panose="02020603050405020304" charset="0"/>
              </a:rPr>
              <a:t>tables {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  preamble {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    id: 33581985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    name: "ipv4_lpm"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    alias: "ipv4_lpm"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  }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  match_fields {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    id: 1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    name: "ipv4.dstAddr"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    bitwidth: 32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    match_type: LPM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  }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  action_refs {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    id: 16812204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  }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  action_refs {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    id: 16784184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  }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  action_refs {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    id: 16800567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    annotations: "@defaultonly()"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  }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  size: 1024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}</a:t>
            </a:r>
            <a:endParaRPr lang="zh-CN" altLang="en-US" sz="1200">
              <a:latin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015" y="1016635"/>
            <a:ext cx="1727835" cy="46462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latin typeface="Times New Roman" panose="02020603050405020304" charset="0"/>
              </a:rPr>
              <a:t>actions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preamble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  id: 16812204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  name: "set_nhop"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  alias: "set_nhop"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}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params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  id: 1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  name: "nhop_ipv4"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  bitwidth: 32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}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params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  id: 2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  name: "port"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  bitwidth: 9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}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}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actions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preamble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id: 16784184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name: "_drop"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alias: "_drop"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}</a:t>
            </a:r>
            <a:endParaRPr lang="zh-CN" altLang="en-US" sz="1000">
              <a:latin typeface="Times New Roman" panose="02020603050405020304" charset="0"/>
            </a:endParaRPr>
          </a:p>
          <a:p>
            <a:r>
              <a:rPr lang="zh-CN" altLang="en-US" sz="1000">
                <a:latin typeface="Times New Roman" panose="02020603050405020304" charset="0"/>
                <a:sym typeface="+mn-ea"/>
              </a:rPr>
              <a:t>}</a:t>
            </a:r>
            <a:endParaRPr lang="zh-CN" altLang="en-US" sz="1000">
              <a:latin typeface="Times New Roman" panose="02020603050405020304" charset="0"/>
            </a:endParaRPr>
          </a:p>
          <a:p>
            <a:endParaRPr lang="zh-CN" altLang="en-US" sz="1000">
              <a:latin typeface="Times New Roman" panose="02020603050405020304" charset="0"/>
            </a:endParaRPr>
          </a:p>
        </p:txBody>
      </p:sp>
      <p:cxnSp>
        <p:nvCxnSpPr>
          <p:cNvPr id="17" name="直接箭头连接符 16"/>
          <p:cNvCxnSpPr>
            <a:stCxn id="22" idx="6"/>
          </p:cNvCxnSpPr>
          <p:nvPr/>
        </p:nvCxnSpPr>
        <p:spPr>
          <a:xfrm flipV="1">
            <a:off x="6762750" y="1593850"/>
            <a:ext cx="1910715" cy="1962785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3" idx="6"/>
          </p:cNvCxnSpPr>
          <p:nvPr/>
        </p:nvCxnSpPr>
        <p:spPr>
          <a:xfrm>
            <a:off x="6762750" y="4109085"/>
            <a:ext cx="1859915" cy="532765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5645785" y="1454785"/>
            <a:ext cx="1167765" cy="190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643880" y="2379345"/>
            <a:ext cx="584200" cy="17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643880" y="3448685"/>
            <a:ext cx="1118870" cy="215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631180" y="4020185"/>
            <a:ext cx="1131570" cy="17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489315" y="2353945"/>
            <a:ext cx="520700" cy="165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489315" y="3263265"/>
            <a:ext cx="508000" cy="17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69050"/>
            <a:ext cx="2743200" cy="365125"/>
          </a:xfrm>
        </p:spPr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6830" y="28575"/>
            <a:ext cx="30975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</a:rPr>
              <a:t>P4 Runtime Info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61185" y="5561330"/>
            <a:ext cx="12122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simple_router.p4</a:t>
            </a:r>
            <a:endParaRPr lang="en-US" altLang="zh-CN" sz="1200">
              <a:latin typeface="Times New Roman" panose="02020603050405020304" charset="0"/>
            </a:endParaRPr>
          </a:p>
        </p:txBody>
      </p:sp>
      <p:pic>
        <p:nvPicPr>
          <p:cNvPr id="41" name="Picture 16" descr="Spur gear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317974" y="2995498"/>
            <a:ext cx="862994" cy="720000"/>
          </a:xfrm>
          <a:prstGeom prst="rect">
            <a:avLst/>
          </a:prstGeom>
          <a:ln w="57150" cmpd="sng">
            <a:solidFill>
              <a:schemeClr val="bg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4101465" y="3778250"/>
            <a:ext cx="1446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Times New Roman" panose="02020603050405020304" charset="0"/>
              </a:rPr>
              <a:t>P4C compiler</a:t>
            </a:r>
            <a:endParaRPr lang="en-US" altLang="zh-CN">
              <a:latin typeface="Times New Roman" panose="02020603050405020304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4139565" y="2711450"/>
            <a:ext cx="12065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601585" y="5571490"/>
            <a:ext cx="15811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simple_router.proto.txt</a:t>
            </a:r>
            <a:endParaRPr lang="en-US" altLang="zh-CN" sz="12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29" name="Freeform 180"/>
          <p:cNvSpPr>
            <a:spLocks noChangeAspect="1" noEditPoints="1"/>
          </p:cNvSpPr>
          <p:nvPr/>
        </p:nvSpPr>
        <p:spPr bwMode="auto">
          <a:xfrm>
            <a:off x="1216978" y="3175318"/>
            <a:ext cx="1520825" cy="1073150"/>
          </a:xfrm>
          <a:custGeom>
            <a:avLst/>
            <a:gdLst>
              <a:gd name="T0" fmla="*/ 1579 w 4155"/>
              <a:gd name="T1" fmla="*/ 865 h 2914"/>
              <a:gd name="T2" fmla="*/ 649 w 4155"/>
              <a:gd name="T3" fmla="*/ 1110 h 2914"/>
              <a:gd name="T4" fmla="*/ 677 w 4155"/>
              <a:gd name="T5" fmla="*/ 940 h 2914"/>
              <a:gd name="T6" fmla="*/ 442 w 4155"/>
              <a:gd name="T7" fmla="*/ 1006 h 2914"/>
              <a:gd name="T8" fmla="*/ 423 w 4155"/>
              <a:gd name="T9" fmla="*/ 1260 h 2914"/>
              <a:gd name="T10" fmla="*/ 884 w 4155"/>
              <a:gd name="T11" fmla="*/ 1401 h 2914"/>
              <a:gd name="T12" fmla="*/ 1100 w 4155"/>
              <a:gd name="T13" fmla="*/ 1345 h 2914"/>
              <a:gd name="T14" fmla="*/ 808 w 4155"/>
              <a:gd name="T15" fmla="*/ 1251 h 2914"/>
              <a:gd name="T16" fmla="*/ 1880 w 4155"/>
              <a:gd name="T17" fmla="*/ 940 h 2914"/>
              <a:gd name="T18" fmla="*/ 1579 w 4155"/>
              <a:gd name="T19" fmla="*/ 865 h 2914"/>
              <a:gd name="T20" fmla="*/ 4155 w 4155"/>
              <a:gd name="T21" fmla="*/ 2014 h 2914"/>
              <a:gd name="T22" fmla="*/ 2077 w 4155"/>
              <a:gd name="T23" fmla="*/ 2914 h 2914"/>
              <a:gd name="T24" fmla="*/ 0 w 4155"/>
              <a:gd name="T25" fmla="*/ 2014 h 2914"/>
              <a:gd name="T26" fmla="*/ 0 w 4155"/>
              <a:gd name="T27" fmla="*/ 884 h 2914"/>
              <a:gd name="T28" fmla="*/ 2077 w 4155"/>
              <a:gd name="T29" fmla="*/ 1843 h 2914"/>
              <a:gd name="T30" fmla="*/ 3844 w 4155"/>
              <a:gd name="T31" fmla="*/ 1388 h 2914"/>
              <a:gd name="T32" fmla="*/ 3956 w 4155"/>
              <a:gd name="T33" fmla="*/ 1294 h 2914"/>
              <a:gd name="T34" fmla="*/ 4155 w 4155"/>
              <a:gd name="T35" fmla="*/ 884 h 2914"/>
              <a:gd name="T36" fmla="*/ 4155 w 4155"/>
              <a:gd name="T37" fmla="*/ 2014 h 2914"/>
              <a:gd name="T38" fmla="*/ 2500 w 4155"/>
              <a:gd name="T39" fmla="*/ 790 h 2914"/>
              <a:gd name="T40" fmla="*/ 3356 w 4155"/>
              <a:gd name="T41" fmla="*/ 555 h 2914"/>
              <a:gd name="T42" fmla="*/ 3356 w 4155"/>
              <a:gd name="T43" fmla="*/ 696 h 2914"/>
              <a:gd name="T44" fmla="*/ 3581 w 4155"/>
              <a:gd name="T45" fmla="*/ 621 h 2914"/>
              <a:gd name="T46" fmla="*/ 3581 w 4155"/>
              <a:gd name="T47" fmla="*/ 386 h 2914"/>
              <a:gd name="T48" fmla="*/ 3102 w 4155"/>
              <a:gd name="T49" fmla="*/ 264 h 2914"/>
              <a:gd name="T50" fmla="*/ 2876 w 4155"/>
              <a:gd name="T51" fmla="*/ 329 h 2914"/>
              <a:gd name="T52" fmla="*/ 3224 w 4155"/>
              <a:gd name="T53" fmla="*/ 423 h 2914"/>
              <a:gd name="T54" fmla="*/ 2190 w 4155"/>
              <a:gd name="T55" fmla="*/ 696 h 2914"/>
              <a:gd name="T56" fmla="*/ 2500 w 4155"/>
              <a:gd name="T57" fmla="*/ 790 h 2914"/>
              <a:gd name="T58" fmla="*/ 2082 w 4155"/>
              <a:gd name="T59" fmla="*/ 0 h 2914"/>
              <a:gd name="T60" fmla="*/ 4080 w 4155"/>
              <a:gd name="T61" fmla="*/ 884 h 2914"/>
              <a:gd name="T62" fmla="*/ 3909 w 4155"/>
              <a:gd name="T63" fmla="*/ 1241 h 2914"/>
              <a:gd name="T64" fmla="*/ 2829 w 4155"/>
              <a:gd name="T65" fmla="*/ 940 h 2914"/>
              <a:gd name="T66" fmla="*/ 2829 w 4155"/>
              <a:gd name="T67" fmla="*/ 940 h 2914"/>
              <a:gd name="T68" fmla="*/ 3431 w 4155"/>
              <a:gd name="T69" fmla="*/ 940 h 2914"/>
              <a:gd name="T70" fmla="*/ 3224 w 4155"/>
              <a:gd name="T71" fmla="*/ 884 h 2914"/>
              <a:gd name="T72" fmla="*/ 2284 w 4155"/>
              <a:gd name="T73" fmla="*/ 884 h 2914"/>
              <a:gd name="T74" fmla="*/ 2284 w 4155"/>
              <a:gd name="T75" fmla="*/ 1157 h 2914"/>
              <a:gd name="T76" fmla="*/ 2519 w 4155"/>
              <a:gd name="T77" fmla="*/ 1204 h 2914"/>
              <a:gd name="T78" fmla="*/ 2519 w 4155"/>
              <a:gd name="T79" fmla="*/ 1034 h 2914"/>
              <a:gd name="T80" fmla="*/ 3757 w 4155"/>
              <a:gd name="T81" fmla="*/ 1365 h 2914"/>
              <a:gd name="T82" fmla="*/ 2082 w 4155"/>
              <a:gd name="T83" fmla="*/ 1768 h 2914"/>
              <a:gd name="T84" fmla="*/ 85 w 4155"/>
              <a:gd name="T85" fmla="*/ 884 h 2914"/>
              <a:gd name="T86" fmla="*/ 326 w 4155"/>
              <a:gd name="T87" fmla="*/ 463 h 2914"/>
              <a:gd name="T88" fmla="*/ 1231 w 4155"/>
              <a:gd name="T89" fmla="*/ 696 h 2914"/>
              <a:gd name="T90" fmla="*/ 649 w 4155"/>
              <a:gd name="T91" fmla="*/ 696 h 2914"/>
              <a:gd name="T92" fmla="*/ 649 w 4155"/>
              <a:gd name="T93" fmla="*/ 696 h 2914"/>
              <a:gd name="T94" fmla="*/ 884 w 4155"/>
              <a:gd name="T95" fmla="*/ 752 h 2914"/>
              <a:gd name="T96" fmla="*/ 1824 w 4155"/>
              <a:gd name="T97" fmla="*/ 771 h 2914"/>
              <a:gd name="T98" fmla="*/ 1824 w 4155"/>
              <a:gd name="T99" fmla="*/ 517 h 2914"/>
              <a:gd name="T100" fmla="*/ 1598 w 4155"/>
              <a:gd name="T101" fmla="*/ 452 h 2914"/>
              <a:gd name="T102" fmla="*/ 1598 w 4155"/>
              <a:gd name="T103" fmla="*/ 621 h 2914"/>
              <a:gd name="T104" fmla="*/ 522 w 4155"/>
              <a:gd name="T105" fmla="*/ 332 h 2914"/>
              <a:gd name="T106" fmla="*/ 2082 w 4155"/>
              <a:gd name="T107" fmla="*/ 0 h 2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155" h="2914">
                <a:moveTo>
                  <a:pt x="1579" y="865"/>
                </a:moveTo>
                <a:lnTo>
                  <a:pt x="649" y="1110"/>
                </a:lnTo>
                <a:lnTo>
                  <a:pt x="677" y="940"/>
                </a:lnTo>
                <a:lnTo>
                  <a:pt x="442" y="1006"/>
                </a:lnTo>
                <a:lnTo>
                  <a:pt x="423" y="1260"/>
                </a:lnTo>
                <a:lnTo>
                  <a:pt x="884" y="1401"/>
                </a:lnTo>
                <a:lnTo>
                  <a:pt x="1100" y="1345"/>
                </a:lnTo>
                <a:lnTo>
                  <a:pt x="808" y="1251"/>
                </a:lnTo>
                <a:lnTo>
                  <a:pt x="1880" y="940"/>
                </a:lnTo>
                <a:lnTo>
                  <a:pt x="1579" y="865"/>
                </a:lnTo>
                <a:close/>
                <a:moveTo>
                  <a:pt x="4155" y="2014"/>
                </a:moveTo>
                <a:cubicBezTo>
                  <a:pt x="4155" y="2511"/>
                  <a:pt x="3225" y="2914"/>
                  <a:pt x="2077" y="2914"/>
                </a:cubicBezTo>
                <a:cubicBezTo>
                  <a:pt x="930" y="2914"/>
                  <a:pt x="0" y="2511"/>
                  <a:pt x="0" y="2014"/>
                </a:cubicBezTo>
                <a:lnTo>
                  <a:pt x="0" y="884"/>
                </a:lnTo>
                <a:cubicBezTo>
                  <a:pt x="0" y="1414"/>
                  <a:pt x="930" y="1843"/>
                  <a:pt x="2077" y="1843"/>
                </a:cubicBezTo>
                <a:cubicBezTo>
                  <a:pt x="2824" y="1843"/>
                  <a:pt x="3478" y="1661"/>
                  <a:pt x="3844" y="1388"/>
                </a:cubicBezTo>
                <a:lnTo>
                  <a:pt x="3956" y="1294"/>
                </a:lnTo>
                <a:cubicBezTo>
                  <a:pt x="4083" y="1169"/>
                  <a:pt x="4155" y="1031"/>
                  <a:pt x="4155" y="884"/>
                </a:cubicBezTo>
                <a:lnTo>
                  <a:pt x="4155" y="2014"/>
                </a:lnTo>
                <a:close/>
                <a:moveTo>
                  <a:pt x="2500" y="790"/>
                </a:moveTo>
                <a:lnTo>
                  <a:pt x="3356" y="555"/>
                </a:lnTo>
                <a:lnTo>
                  <a:pt x="3356" y="696"/>
                </a:lnTo>
                <a:lnTo>
                  <a:pt x="3581" y="621"/>
                </a:lnTo>
                <a:lnTo>
                  <a:pt x="3581" y="386"/>
                </a:lnTo>
                <a:lnTo>
                  <a:pt x="3102" y="264"/>
                </a:lnTo>
                <a:lnTo>
                  <a:pt x="2876" y="329"/>
                </a:lnTo>
                <a:lnTo>
                  <a:pt x="3224" y="423"/>
                </a:lnTo>
                <a:lnTo>
                  <a:pt x="2190" y="696"/>
                </a:lnTo>
                <a:lnTo>
                  <a:pt x="2500" y="790"/>
                </a:lnTo>
                <a:close/>
                <a:moveTo>
                  <a:pt x="2082" y="0"/>
                </a:moveTo>
                <a:cubicBezTo>
                  <a:pt x="3185" y="0"/>
                  <a:pt x="4080" y="396"/>
                  <a:pt x="4080" y="884"/>
                </a:cubicBezTo>
                <a:cubicBezTo>
                  <a:pt x="4080" y="1011"/>
                  <a:pt x="4019" y="1132"/>
                  <a:pt x="3909" y="1241"/>
                </a:cubicBezTo>
                <a:lnTo>
                  <a:pt x="2829" y="940"/>
                </a:lnTo>
                <a:lnTo>
                  <a:pt x="2829" y="940"/>
                </a:lnTo>
                <a:lnTo>
                  <a:pt x="3431" y="940"/>
                </a:lnTo>
                <a:lnTo>
                  <a:pt x="3224" y="884"/>
                </a:lnTo>
                <a:lnTo>
                  <a:pt x="2284" y="884"/>
                </a:lnTo>
                <a:lnTo>
                  <a:pt x="2284" y="1157"/>
                </a:lnTo>
                <a:lnTo>
                  <a:pt x="2519" y="1204"/>
                </a:lnTo>
                <a:lnTo>
                  <a:pt x="2519" y="1034"/>
                </a:lnTo>
                <a:lnTo>
                  <a:pt x="3757" y="1365"/>
                </a:lnTo>
                <a:cubicBezTo>
                  <a:pt x="3401" y="1607"/>
                  <a:pt x="2784" y="1768"/>
                  <a:pt x="2082" y="1768"/>
                </a:cubicBezTo>
                <a:cubicBezTo>
                  <a:pt x="979" y="1768"/>
                  <a:pt x="85" y="1372"/>
                  <a:pt x="85" y="884"/>
                </a:cubicBezTo>
                <a:cubicBezTo>
                  <a:pt x="85" y="731"/>
                  <a:pt x="172" y="588"/>
                  <a:pt x="326" y="463"/>
                </a:cubicBezTo>
                <a:lnTo>
                  <a:pt x="1231" y="696"/>
                </a:lnTo>
                <a:lnTo>
                  <a:pt x="649" y="696"/>
                </a:lnTo>
                <a:lnTo>
                  <a:pt x="649" y="696"/>
                </a:lnTo>
                <a:lnTo>
                  <a:pt x="884" y="752"/>
                </a:lnTo>
                <a:lnTo>
                  <a:pt x="1824" y="771"/>
                </a:lnTo>
                <a:lnTo>
                  <a:pt x="1824" y="517"/>
                </a:lnTo>
                <a:lnTo>
                  <a:pt x="1598" y="452"/>
                </a:lnTo>
                <a:lnTo>
                  <a:pt x="1598" y="621"/>
                </a:lnTo>
                <a:lnTo>
                  <a:pt x="522" y="332"/>
                </a:lnTo>
                <a:cubicBezTo>
                  <a:pt x="888" y="130"/>
                  <a:pt x="1451" y="0"/>
                  <a:pt x="2082" y="0"/>
                </a:cubicBezTo>
                <a:close/>
              </a:path>
            </a:pathLst>
          </a:custGeom>
          <a:solidFill>
            <a:srgbClr val="008DD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59250" y="1769110"/>
            <a:ext cx="4914900" cy="38862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76315" y="4917440"/>
            <a:ext cx="1156335" cy="55626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4552950" y="2051050"/>
            <a:ext cx="10160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BGP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645150" y="2051050"/>
            <a:ext cx="10160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OSPF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750050" y="2051050"/>
            <a:ext cx="1092835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VXLAN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918450" y="2051050"/>
            <a:ext cx="8128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etc.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52950" y="2628900"/>
            <a:ext cx="4178300" cy="698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Switch ASIC API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52950" y="3382645"/>
            <a:ext cx="4178300" cy="6985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OS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cxnSp>
        <p:nvCxnSpPr>
          <p:cNvPr id="16" name="直接箭头连接符 15"/>
          <p:cNvCxnSpPr>
            <a:stCxn id="14" idx="2"/>
            <a:endCxn id="6" idx="0"/>
          </p:cNvCxnSpPr>
          <p:nvPr/>
        </p:nvCxnSpPr>
        <p:spPr>
          <a:xfrm>
            <a:off x="6642100" y="4067175"/>
            <a:ext cx="12700" cy="83629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729" idx="30"/>
          </p:cNvCxnSpPr>
          <p:nvPr/>
        </p:nvCxnSpPr>
        <p:spPr>
          <a:xfrm flipV="1">
            <a:off x="2710815" y="1767840"/>
            <a:ext cx="1417955" cy="171958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729" idx="10"/>
          </p:cNvCxnSpPr>
          <p:nvPr/>
        </p:nvCxnSpPr>
        <p:spPr>
          <a:xfrm>
            <a:off x="2738120" y="3903345"/>
            <a:ext cx="1428750" cy="1737995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Arial" panose="020B0604020202020204" pitchFamily="34" charset="0"/>
              </a:rPr>
            </a:fld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610" y="29845"/>
            <a:ext cx="53035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/>
              <a:t>Traditional network equipment</a:t>
            </a:r>
            <a:endParaRPr lang="zh-CN" altLang="en-US" sz="3200"/>
          </a:p>
        </p:txBody>
      </p:sp>
      <p:sp>
        <p:nvSpPr>
          <p:cNvPr id="75" name="文本框 74"/>
          <p:cNvSpPr txBox="1"/>
          <p:nvPr/>
        </p:nvSpPr>
        <p:spPr>
          <a:xfrm>
            <a:off x="9529445" y="2727325"/>
            <a:ext cx="1488440" cy="5219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Times New Roman" panose="02020603050405020304" charset="0"/>
                <a:sym typeface="+mn-ea"/>
              </a:rPr>
              <a:t>Closed, fixed and proprietary</a:t>
            </a:r>
            <a:endParaRPr lang="zh-CN" altLang="en-US" sz="1400">
              <a:latin typeface="Times New Roman" panose="02020603050405020304" charset="0"/>
              <a:sym typeface="+mn-ea"/>
            </a:endParaRPr>
          </a:p>
        </p:txBody>
      </p:sp>
      <p:cxnSp>
        <p:nvCxnSpPr>
          <p:cNvPr id="79" name="直接箭头连接符 78"/>
          <p:cNvCxnSpPr/>
          <p:nvPr/>
        </p:nvCxnSpPr>
        <p:spPr>
          <a:xfrm flipH="1" flipV="1">
            <a:off x="8731250" y="2974975"/>
            <a:ext cx="792000" cy="57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7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圆角矩形 8"/>
          <p:cNvSpPr/>
          <p:nvPr/>
        </p:nvSpPr>
        <p:spPr>
          <a:xfrm>
            <a:off x="4020820" y="1259840"/>
            <a:ext cx="10160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BGP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163820" y="1259840"/>
            <a:ext cx="10160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OSPF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294120" y="1259840"/>
            <a:ext cx="10922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VXLAN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498080" y="1259840"/>
            <a:ext cx="8128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etc.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35760" y="1840230"/>
            <a:ext cx="8786495" cy="635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Remote Control Plane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33" name="Freeform 180"/>
          <p:cNvSpPr>
            <a:spLocks noChangeAspect="1" noEditPoints="1"/>
          </p:cNvSpPr>
          <p:nvPr/>
        </p:nvSpPr>
        <p:spPr bwMode="auto">
          <a:xfrm>
            <a:off x="286385" y="5045710"/>
            <a:ext cx="704215" cy="497205"/>
          </a:xfrm>
          <a:custGeom>
            <a:avLst/>
            <a:gdLst>
              <a:gd name="T0" fmla="*/ 1579 w 4155"/>
              <a:gd name="T1" fmla="*/ 865 h 2914"/>
              <a:gd name="T2" fmla="*/ 649 w 4155"/>
              <a:gd name="T3" fmla="*/ 1110 h 2914"/>
              <a:gd name="T4" fmla="*/ 677 w 4155"/>
              <a:gd name="T5" fmla="*/ 940 h 2914"/>
              <a:gd name="T6" fmla="*/ 442 w 4155"/>
              <a:gd name="T7" fmla="*/ 1006 h 2914"/>
              <a:gd name="T8" fmla="*/ 423 w 4155"/>
              <a:gd name="T9" fmla="*/ 1260 h 2914"/>
              <a:gd name="T10" fmla="*/ 884 w 4155"/>
              <a:gd name="T11" fmla="*/ 1401 h 2914"/>
              <a:gd name="T12" fmla="*/ 1100 w 4155"/>
              <a:gd name="T13" fmla="*/ 1345 h 2914"/>
              <a:gd name="T14" fmla="*/ 808 w 4155"/>
              <a:gd name="T15" fmla="*/ 1251 h 2914"/>
              <a:gd name="T16" fmla="*/ 1880 w 4155"/>
              <a:gd name="T17" fmla="*/ 940 h 2914"/>
              <a:gd name="T18" fmla="*/ 1579 w 4155"/>
              <a:gd name="T19" fmla="*/ 865 h 2914"/>
              <a:gd name="T20" fmla="*/ 4155 w 4155"/>
              <a:gd name="T21" fmla="*/ 2014 h 2914"/>
              <a:gd name="T22" fmla="*/ 2077 w 4155"/>
              <a:gd name="T23" fmla="*/ 2914 h 2914"/>
              <a:gd name="T24" fmla="*/ 0 w 4155"/>
              <a:gd name="T25" fmla="*/ 2014 h 2914"/>
              <a:gd name="T26" fmla="*/ 0 w 4155"/>
              <a:gd name="T27" fmla="*/ 884 h 2914"/>
              <a:gd name="T28" fmla="*/ 2077 w 4155"/>
              <a:gd name="T29" fmla="*/ 1843 h 2914"/>
              <a:gd name="T30" fmla="*/ 3844 w 4155"/>
              <a:gd name="T31" fmla="*/ 1388 h 2914"/>
              <a:gd name="T32" fmla="*/ 3956 w 4155"/>
              <a:gd name="T33" fmla="*/ 1294 h 2914"/>
              <a:gd name="T34" fmla="*/ 4155 w 4155"/>
              <a:gd name="T35" fmla="*/ 884 h 2914"/>
              <a:gd name="T36" fmla="*/ 4155 w 4155"/>
              <a:gd name="T37" fmla="*/ 2014 h 2914"/>
              <a:gd name="T38" fmla="*/ 2500 w 4155"/>
              <a:gd name="T39" fmla="*/ 790 h 2914"/>
              <a:gd name="T40" fmla="*/ 3356 w 4155"/>
              <a:gd name="T41" fmla="*/ 555 h 2914"/>
              <a:gd name="T42" fmla="*/ 3356 w 4155"/>
              <a:gd name="T43" fmla="*/ 696 h 2914"/>
              <a:gd name="T44" fmla="*/ 3581 w 4155"/>
              <a:gd name="T45" fmla="*/ 621 h 2914"/>
              <a:gd name="T46" fmla="*/ 3581 w 4155"/>
              <a:gd name="T47" fmla="*/ 386 h 2914"/>
              <a:gd name="T48" fmla="*/ 3102 w 4155"/>
              <a:gd name="T49" fmla="*/ 264 h 2914"/>
              <a:gd name="T50" fmla="*/ 2876 w 4155"/>
              <a:gd name="T51" fmla="*/ 329 h 2914"/>
              <a:gd name="T52" fmla="*/ 3224 w 4155"/>
              <a:gd name="T53" fmla="*/ 423 h 2914"/>
              <a:gd name="T54" fmla="*/ 2190 w 4155"/>
              <a:gd name="T55" fmla="*/ 696 h 2914"/>
              <a:gd name="T56" fmla="*/ 2500 w 4155"/>
              <a:gd name="T57" fmla="*/ 790 h 2914"/>
              <a:gd name="T58" fmla="*/ 2082 w 4155"/>
              <a:gd name="T59" fmla="*/ 0 h 2914"/>
              <a:gd name="T60" fmla="*/ 4080 w 4155"/>
              <a:gd name="T61" fmla="*/ 884 h 2914"/>
              <a:gd name="T62" fmla="*/ 3909 w 4155"/>
              <a:gd name="T63" fmla="*/ 1241 h 2914"/>
              <a:gd name="T64" fmla="*/ 2829 w 4155"/>
              <a:gd name="T65" fmla="*/ 940 h 2914"/>
              <a:gd name="T66" fmla="*/ 2829 w 4155"/>
              <a:gd name="T67" fmla="*/ 940 h 2914"/>
              <a:gd name="T68" fmla="*/ 3431 w 4155"/>
              <a:gd name="T69" fmla="*/ 940 h 2914"/>
              <a:gd name="T70" fmla="*/ 3224 w 4155"/>
              <a:gd name="T71" fmla="*/ 884 h 2914"/>
              <a:gd name="T72" fmla="*/ 2284 w 4155"/>
              <a:gd name="T73" fmla="*/ 884 h 2914"/>
              <a:gd name="T74" fmla="*/ 2284 w 4155"/>
              <a:gd name="T75" fmla="*/ 1157 h 2914"/>
              <a:gd name="T76" fmla="*/ 2519 w 4155"/>
              <a:gd name="T77" fmla="*/ 1204 h 2914"/>
              <a:gd name="T78" fmla="*/ 2519 w 4155"/>
              <a:gd name="T79" fmla="*/ 1034 h 2914"/>
              <a:gd name="T80" fmla="*/ 3757 w 4155"/>
              <a:gd name="T81" fmla="*/ 1365 h 2914"/>
              <a:gd name="T82" fmla="*/ 2082 w 4155"/>
              <a:gd name="T83" fmla="*/ 1768 h 2914"/>
              <a:gd name="T84" fmla="*/ 85 w 4155"/>
              <a:gd name="T85" fmla="*/ 884 h 2914"/>
              <a:gd name="T86" fmla="*/ 326 w 4155"/>
              <a:gd name="T87" fmla="*/ 463 h 2914"/>
              <a:gd name="T88" fmla="*/ 1231 w 4155"/>
              <a:gd name="T89" fmla="*/ 696 h 2914"/>
              <a:gd name="T90" fmla="*/ 649 w 4155"/>
              <a:gd name="T91" fmla="*/ 696 h 2914"/>
              <a:gd name="T92" fmla="*/ 649 w 4155"/>
              <a:gd name="T93" fmla="*/ 696 h 2914"/>
              <a:gd name="T94" fmla="*/ 884 w 4155"/>
              <a:gd name="T95" fmla="*/ 752 h 2914"/>
              <a:gd name="T96" fmla="*/ 1824 w 4155"/>
              <a:gd name="T97" fmla="*/ 771 h 2914"/>
              <a:gd name="T98" fmla="*/ 1824 w 4155"/>
              <a:gd name="T99" fmla="*/ 517 h 2914"/>
              <a:gd name="T100" fmla="*/ 1598 w 4155"/>
              <a:gd name="T101" fmla="*/ 452 h 2914"/>
              <a:gd name="T102" fmla="*/ 1598 w 4155"/>
              <a:gd name="T103" fmla="*/ 621 h 2914"/>
              <a:gd name="T104" fmla="*/ 522 w 4155"/>
              <a:gd name="T105" fmla="*/ 332 h 2914"/>
              <a:gd name="T106" fmla="*/ 2082 w 4155"/>
              <a:gd name="T107" fmla="*/ 0 h 2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155" h="2914">
                <a:moveTo>
                  <a:pt x="1579" y="865"/>
                </a:moveTo>
                <a:lnTo>
                  <a:pt x="649" y="1110"/>
                </a:lnTo>
                <a:lnTo>
                  <a:pt x="677" y="940"/>
                </a:lnTo>
                <a:lnTo>
                  <a:pt x="442" y="1006"/>
                </a:lnTo>
                <a:lnTo>
                  <a:pt x="423" y="1260"/>
                </a:lnTo>
                <a:lnTo>
                  <a:pt x="884" y="1401"/>
                </a:lnTo>
                <a:lnTo>
                  <a:pt x="1100" y="1345"/>
                </a:lnTo>
                <a:lnTo>
                  <a:pt x="808" y="1251"/>
                </a:lnTo>
                <a:lnTo>
                  <a:pt x="1880" y="940"/>
                </a:lnTo>
                <a:lnTo>
                  <a:pt x="1579" y="865"/>
                </a:lnTo>
                <a:close/>
                <a:moveTo>
                  <a:pt x="4155" y="2014"/>
                </a:moveTo>
                <a:cubicBezTo>
                  <a:pt x="4155" y="2511"/>
                  <a:pt x="3225" y="2914"/>
                  <a:pt x="2077" y="2914"/>
                </a:cubicBezTo>
                <a:cubicBezTo>
                  <a:pt x="930" y="2914"/>
                  <a:pt x="0" y="2511"/>
                  <a:pt x="0" y="2014"/>
                </a:cubicBezTo>
                <a:lnTo>
                  <a:pt x="0" y="884"/>
                </a:lnTo>
                <a:cubicBezTo>
                  <a:pt x="0" y="1414"/>
                  <a:pt x="930" y="1843"/>
                  <a:pt x="2077" y="1843"/>
                </a:cubicBezTo>
                <a:cubicBezTo>
                  <a:pt x="2824" y="1843"/>
                  <a:pt x="3478" y="1661"/>
                  <a:pt x="3844" y="1388"/>
                </a:cubicBezTo>
                <a:lnTo>
                  <a:pt x="3956" y="1294"/>
                </a:lnTo>
                <a:cubicBezTo>
                  <a:pt x="4083" y="1169"/>
                  <a:pt x="4155" y="1031"/>
                  <a:pt x="4155" y="884"/>
                </a:cubicBezTo>
                <a:lnTo>
                  <a:pt x="4155" y="2014"/>
                </a:lnTo>
                <a:close/>
                <a:moveTo>
                  <a:pt x="2500" y="790"/>
                </a:moveTo>
                <a:lnTo>
                  <a:pt x="3356" y="555"/>
                </a:lnTo>
                <a:lnTo>
                  <a:pt x="3356" y="696"/>
                </a:lnTo>
                <a:lnTo>
                  <a:pt x="3581" y="621"/>
                </a:lnTo>
                <a:lnTo>
                  <a:pt x="3581" y="386"/>
                </a:lnTo>
                <a:lnTo>
                  <a:pt x="3102" y="264"/>
                </a:lnTo>
                <a:lnTo>
                  <a:pt x="2876" y="329"/>
                </a:lnTo>
                <a:lnTo>
                  <a:pt x="3224" y="423"/>
                </a:lnTo>
                <a:lnTo>
                  <a:pt x="2190" y="696"/>
                </a:lnTo>
                <a:lnTo>
                  <a:pt x="2500" y="790"/>
                </a:lnTo>
                <a:close/>
                <a:moveTo>
                  <a:pt x="2082" y="0"/>
                </a:moveTo>
                <a:cubicBezTo>
                  <a:pt x="3185" y="0"/>
                  <a:pt x="4080" y="396"/>
                  <a:pt x="4080" y="884"/>
                </a:cubicBezTo>
                <a:cubicBezTo>
                  <a:pt x="4080" y="1011"/>
                  <a:pt x="4019" y="1132"/>
                  <a:pt x="3909" y="1241"/>
                </a:cubicBezTo>
                <a:lnTo>
                  <a:pt x="2829" y="940"/>
                </a:lnTo>
                <a:lnTo>
                  <a:pt x="2829" y="940"/>
                </a:lnTo>
                <a:lnTo>
                  <a:pt x="3431" y="940"/>
                </a:lnTo>
                <a:lnTo>
                  <a:pt x="3224" y="884"/>
                </a:lnTo>
                <a:lnTo>
                  <a:pt x="2284" y="884"/>
                </a:lnTo>
                <a:lnTo>
                  <a:pt x="2284" y="1157"/>
                </a:lnTo>
                <a:lnTo>
                  <a:pt x="2519" y="1204"/>
                </a:lnTo>
                <a:lnTo>
                  <a:pt x="2519" y="1034"/>
                </a:lnTo>
                <a:lnTo>
                  <a:pt x="3757" y="1365"/>
                </a:lnTo>
                <a:cubicBezTo>
                  <a:pt x="3401" y="1607"/>
                  <a:pt x="2784" y="1768"/>
                  <a:pt x="2082" y="1768"/>
                </a:cubicBezTo>
                <a:cubicBezTo>
                  <a:pt x="979" y="1768"/>
                  <a:pt x="85" y="1372"/>
                  <a:pt x="85" y="884"/>
                </a:cubicBezTo>
                <a:cubicBezTo>
                  <a:pt x="85" y="731"/>
                  <a:pt x="172" y="588"/>
                  <a:pt x="326" y="463"/>
                </a:cubicBezTo>
                <a:lnTo>
                  <a:pt x="1231" y="696"/>
                </a:lnTo>
                <a:lnTo>
                  <a:pt x="649" y="696"/>
                </a:lnTo>
                <a:lnTo>
                  <a:pt x="649" y="696"/>
                </a:lnTo>
                <a:lnTo>
                  <a:pt x="884" y="752"/>
                </a:lnTo>
                <a:lnTo>
                  <a:pt x="1824" y="771"/>
                </a:lnTo>
                <a:lnTo>
                  <a:pt x="1824" y="517"/>
                </a:lnTo>
                <a:lnTo>
                  <a:pt x="1598" y="452"/>
                </a:lnTo>
                <a:lnTo>
                  <a:pt x="1598" y="621"/>
                </a:lnTo>
                <a:lnTo>
                  <a:pt x="522" y="332"/>
                </a:lnTo>
                <a:cubicBezTo>
                  <a:pt x="888" y="130"/>
                  <a:pt x="1451" y="0"/>
                  <a:pt x="2082" y="0"/>
                </a:cubicBezTo>
                <a:close/>
              </a:path>
            </a:pathLst>
          </a:custGeom>
          <a:solidFill>
            <a:srgbClr val="008DD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sz="1000">
              <a:latin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649095" y="4394200"/>
            <a:ext cx="2276475" cy="18002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>
              <a:latin typeface="Arial" panose="020B0604020202020204" pitchFamily="34" charset="0"/>
            </a:endParaRPr>
          </a:p>
        </p:txBody>
      </p:sp>
      <p:pic>
        <p:nvPicPr>
          <p:cNvPr id="35" name="Picture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6825" y="5859145"/>
            <a:ext cx="535305" cy="25781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1831340" y="4815840"/>
            <a:ext cx="1935480" cy="3232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</a:rPr>
              <a:t>ASIC </a:t>
            </a:r>
            <a:r>
              <a:rPr lang="en-US" altLang="zh-CN" sz="1000" i="1">
                <a:solidFill>
                  <a:schemeClr val="tx1"/>
                </a:solidFill>
                <a:latin typeface="Times New Roman" panose="02020603050405020304" charset="0"/>
              </a:rPr>
              <a:t>A</a:t>
            </a: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</a:rPr>
              <a:t> API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31340" y="5170170"/>
            <a:ext cx="1935480" cy="3232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</a:rPr>
              <a:t>OS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cxnSp>
        <p:nvCxnSpPr>
          <p:cNvPr id="42" name="直接箭头连接符 41"/>
          <p:cNvCxnSpPr>
            <a:stCxn id="41" idx="2"/>
            <a:endCxn id="35" idx="0"/>
          </p:cNvCxnSpPr>
          <p:nvPr/>
        </p:nvCxnSpPr>
        <p:spPr>
          <a:xfrm>
            <a:off x="2799080" y="5479415"/>
            <a:ext cx="5715" cy="36576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3" idx="30"/>
          </p:cNvCxnSpPr>
          <p:nvPr/>
        </p:nvCxnSpPr>
        <p:spPr>
          <a:xfrm flipV="1">
            <a:off x="977900" y="4386580"/>
            <a:ext cx="656590" cy="79629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3" idx="10"/>
          </p:cNvCxnSpPr>
          <p:nvPr/>
        </p:nvCxnSpPr>
        <p:spPr>
          <a:xfrm>
            <a:off x="990600" y="5375275"/>
            <a:ext cx="661670" cy="80518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831340" y="4448810"/>
            <a:ext cx="1935480" cy="323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</a:rPr>
              <a:t>OpenFlow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673985" y="5825490"/>
            <a:ext cx="2565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i="1">
                <a:solidFill>
                  <a:schemeClr val="accent2"/>
                </a:solidFill>
                <a:latin typeface="Arial" panose="020B0604020202020204" pitchFamily="34" charset="0"/>
              </a:rPr>
              <a:t>A</a:t>
            </a:r>
            <a:endParaRPr lang="en-US" altLang="zh-CN" sz="1000" i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51" name="Freeform 180"/>
          <p:cNvSpPr>
            <a:spLocks noChangeAspect="1" noEditPoints="1"/>
          </p:cNvSpPr>
          <p:nvPr/>
        </p:nvSpPr>
        <p:spPr bwMode="auto">
          <a:xfrm>
            <a:off x="4170045" y="5045710"/>
            <a:ext cx="704215" cy="497205"/>
          </a:xfrm>
          <a:custGeom>
            <a:avLst/>
            <a:gdLst>
              <a:gd name="T0" fmla="*/ 1579 w 4155"/>
              <a:gd name="T1" fmla="*/ 865 h 2914"/>
              <a:gd name="T2" fmla="*/ 649 w 4155"/>
              <a:gd name="T3" fmla="*/ 1110 h 2914"/>
              <a:gd name="T4" fmla="*/ 677 w 4155"/>
              <a:gd name="T5" fmla="*/ 940 h 2914"/>
              <a:gd name="T6" fmla="*/ 442 w 4155"/>
              <a:gd name="T7" fmla="*/ 1006 h 2914"/>
              <a:gd name="T8" fmla="*/ 423 w 4155"/>
              <a:gd name="T9" fmla="*/ 1260 h 2914"/>
              <a:gd name="T10" fmla="*/ 884 w 4155"/>
              <a:gd name="T11" fmla="*/ 1401 h 2914"/>
              <a:gd name="T12" fmla="*/ 1100 w 4155"/>
              <a:gd name="T13" fmla="*/ 1345 h 2914"/>
              <a:gd name="T14" fmla="*/ 808 w 4155"/>
              <a:gd name="T15" fmla="*/ 1251 h 2914"/>
              <a:gd name="T16" fmla="*/ 1880 w 4155"/>
              <a:gd name="T17" fmla="*/ 940 h 2914"/>
              <a:gd name="T18" fmla="*/ 1579 w 4155"/>
              <a:gd name="T19" fmla="*/ 865 h 2914"/>
              <a:gd name="T20" fmla="*/ 4155 w 4155"/>
              <a:gd name="T21" fmla="*/ 2014 h 2914"/>
              <a:gd name="T22" fmla="*/ 2077 w 4155"/>
              <a:gd name="T23" fmla="*/ 2914 h 2914"/>
              <a:gd name="T24" fmla="*/ 0 w 4155"/>
              <a:gd name="T25" fmla="*/ 2014 h 2914"/>
              <a:gd name="T26" fmla="*/ 0 w 4155"/>
              <a:gd name="T27" fmla="*/ 884 h 2914"/>
              <a:gd name="T28" fmla="*/ 2077 w 4155"/>
              <a:gd name="T29" fmla="*/ 1843 h 2914"/>
              <a:gd name="T30" fmla="*/ 3844 w 4155"/>
              <a:gd name="T31" fmla="*/ 1388 h 2914"/>
              <a:gd name="T32" fmla="*/ 3956 w 4155"/>
              <a:gd name="T33" fmla="*/ 1294 h 2914"/>
              <a:gd name="T34" fmla="*/ 4155 w 4155"/>
              <a:gd name="T35" fmla="*/ 884 h 2914"/>
              <a:gd name="T36" fmla="*/ 4155 w 4155"/>
              <a:gd name="T37" fmla="*/ 2014 h 2914"/>
              <a:gd name="T38" fmla="*/ 2500 w 4155"/>
              <a:gd name="T39" fmla="*/ 790 h 2914"/>
              <a:gd name="T40" fmla="*/ 3356 w 4155"/>
              <a:gd name="T41" fmla="*/ 555 h 2914"/>
              <a:gd name="T42" fmla="*/ 3356 w 4155"/>
              <a:gd name="T43" fmla="*/ 696 h 2914"/>
              <a:gd name="T44" fmla="*/ 3581 w 4155"/>
              <a:gd name="T45" fmla="*/ 621 h 2914"/>
              <a:gd name="T46" fmla="*/ 3581 w 4155"/>
              <a:gd name="T47" fmla="*/ 386 h 2914"/>
              <a:gd name="T48" fmla="*/ 3102 w 4155"/>
              <a:gd name="T49" fmla="*/ 264 h 2914"/>
              <a:gd name="T50" fmla="*/ 2876 w 4155"/>
              <a:gd name="T51" fmla="*/ 329 h 2914"/>
              <a:gd name="T52" fmla="*/ 3224 w 4155"/>
              <a:gd name="T53" fmla="*/ 423 h 2914"/>
              <a:gd name="T54" fmla="*/ 2190 w 4155"/>
              <a:gd name="T55" fmla="*/ 696 h 2914"/>
              <a:gd name="T56" fmla="*/ 2500 w 4155"/>
              <a:gd name="T57" fmla="*/ 790 h 2914"/>
              <a:gd name="T58" fmla="*/ 2082 w 4155"/>
              <a:gd name="T59" fmla="*/ 0 h 2914"/>
              <a:gd name="T60" fmla="*/ 4080 w 4155"/>
              <a:gd name="T61" fmla="*/ 884 h 2914"/>
              <a:gd name="T62" fmla="*/ 3909 w 4155"/>
              <a:gd name="T63" fmla="*/ 1241 h 2914"/>
              <a:gd name="T64" fmla="*/ 2829 w 4155"/>
              <a:gd name="T65" fmla="*/ 940 h 2914"/>
              <a:gd name="T66" fmla="*/ 2829 w 4155"/>
              <a:gd name="T67" fmla="*/ 940 h 2914"/>
              <a:gd name="T68" fmla="*/ 3431 w 4155"/>
              <a:gd name="T69" fmla="*/ 940 h 2914"/>
              <a:gd name="T70" fmla="*/ 3224 w 4155"/>
              <a:gd name="T71" fmla="*/ 884 h 2914"/>
              <a:gd name="T72" fmla="*/ 2284 w 4155"/>
              <a:gd name="T73" fmla="*/ 884 h 2914"/>
              <a:gd name="T74" fmla="*/ 2284 w 4155"/>
              <a:gd name="T75" fmla="*/ 1157 h 2914"/>
              <a:gd name="T76" fmla="*/ 2519 w 4155"/>
              <a:gd name="T77" fmla="*/ 1204 h 2914"/>
              <a:gd name="T78" fmla="*/ 2519 w 4155"/>
              <a:gd name="T79" fmla="*/ 1034 h 2914"/>
              <a:gd name="T80" fmla="*/ 3757 w 4155"/>
              <a:gd name="T81" fmla="*/ 1365 h 2914"/>
              <a:gd name="T82" fmla="*/ 2082 w 4155"/>
              <a:gd name="T83" fmla="*/ 1768 h 2914"/>
              <a:gd name="T84" fmla="*/ 85 w 4155"/>
              <a:gd name="T85" fmla="*/ 884 h 2914"/>
              <a:gd name="T86" fmla="*/ 326 w 4155"/>
              <a:gd name="T87" fmla="*/ 463 h 2914"/>
              <a:gd name="T88" fmla="*/ 1231 w 4155"/>
              <a:gd name="T89" fmla="*/ 696 h 2914"/>
              <a:gd name="T90" fmla="*/ 649 w 4155"/>
              <a:gd name="T91" fmla="*/ 696 h 2914"/>
              <a:gd name="T92" fmla="*/ 649 w 4155"/>
              <a:gd name="T93" fmla="*/ 696 h 2914"/>
              <a:gd name="T94" fmla="*/ 884 w 4155"/>
              <a:gd name="T95" fmla="*/ 752 h 2914"/>
              <a:gd name="T96" fmla="*/ 1824 w 4155"/>
              <a:gd name="T97" fmla="*/ 771 h 2914"/>
              <a:gd name="T98" fmla="*/ 1824 w 4155"/>
              <a:gd name="T99" fmla="*/ 517 h 2914"/>
              <a:gd name="T100" fmla="*/ 1598 w 4155"/>
              <a:gd name="T101" fmla="*/ 452 h 2914"/>
              <a:gd name="T102" fmla="*/ 1598 w 4155"/>
              <a:gd name="T103" fmla="*/ 621 h 2914"/>
              <a:gd name="T104" fmla="*/ 522 w 4155"/>
              <a:gd name="T105" fmla="*/ 332 h 2914"/>
              <a:gd name="T106" fmla="*/ 2082 w 4155"/>
              <a:gd name="T107" fmla="*/ 0 h 2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155" h="2914">
                <a:moveTo>
                  <a:pt x="1579" y="865"/>
                </a:moveTo>
                <a:lnTo>
                  <a:pt x="649" y="1110"/>
                </a:lnTo>
                <a:lnTo>
                  <a:pt x="677" y="940"/>
                </a:lnTo>
                <a:lnTo>
                  <a:pt x="442" y="1006"/>
                </a:lnTo>
                <a:lnTo>
                  <a:pt x="423" y="1260"/>
                </a:lnTo>
                <a:lnTo>
                  <a:pt x="884" y="1401"/>
                </a:lnTo>
                <a:lnTo>
                  <a:pt x="1100" y="1345"/>
                </a:lnTo>
                <a:lnTo>
                  <a:pt x="808" y="1251"/>
                </a:lnTo>
                <a:lnTo>
                  <a:pt x="1880" y="940"/>
                </a:lnTo>
                <a:lnTo>
                  <a:pt x="1579" y="865"/>
                </a:lnTo>
                <a:close/>
                <a:moveTo>
                  <a:pt x="4155" y="2014"/>
                </a:moveTo>
                <a:cubicBezTo>
                  <a:pt x="4155" y="2511"/>
                  <a:pt x="3225" y="2914"/>
                  <a:pt x="2077" y="2914"/>
                </a:cubicBezTo>
                <a:cubicBezTo>
                  <a:pt x="930" y="2914"/>
                  <a:pt x="0" y="2511"/>
                  <a:pt x="0" y="2014"/>
                </a:cubicBezTo>
                <a:lnTo>
                  <a:pt x="0" y="884"/>
                </a:lnTo>
                <a:cubicBezTo>
                  <a:pt x="0" y="1414"/>
                  <a:pt x="930" y="1843"/>
                  <a:pt x="2077" y="1843"/>
                </a:cubicBezTo>
                <a:cubicBezTo>
                  <a:pt x="2824" y="1843"/>
                  <a:pt x="3478" y="1661"/>
                  <a:pt x="3844" y="1388"/>
                </a:cubicBezTo>
                <a:lnTo>
                  <a:pt x="3956" y="1294"/>
                </a:lnTo>
                <a:cubicBezTo>
                  <a:pt x="4083" y="1169"/>
                  <a:pt x="4155" y="1031"/>
                  <a:pt x="4155" y="884"/>
                </a:cubicBezTo>
                <a:lnTo>
                  <a:pt x="4155" y="2014"/>
                </a:lnTo>
                <a:close/>
                <a:moveTo>
                  <a:pt x="2500" y="790"/>
                </a:moveTo>
                <a:lnTo>
                  <a:pt x="3356" y="555"/>
                </a:lnTo>
                <a:lnTo>
                  <a:pt x="3356" y="696"/>
                </a:lnTo>
                <a:lnTo>
                  <a:pt x="3581" y="621"/>
                </a:lnTo>
                <a:lnTo>
                  <a:pt x="3581" y="386"/>
                </a:lnTo>
                <a:lnTo>
                  <a:pt x="3102" y="264"/>
                </a:lnTo>
                <a:lnTo>
                  <a:pt x="2876" y="329"/>
                </a:lnTo>
                <a:lnTo>
                  <a:pt x="3224" y="423"/>
                </a:lnTo>
                <a:lnTo>
                  <a:pt x="2190" y="696"/>
                </a:lnTo>
                <a:lnTo>
                  <a:pt x="2500" y="790"/>
                </a:lnTo>
                <a:close/>
                <a:moveTo>
                  <a:pt x="2082" y="0"/>
                </a:moveTo>
                <a:cubicBezTo>
                  <a:pt x="3185" y="0"/>
                  <a:pt x="4080" y="396"/>
                  <a:pt x="4080" y="884"/>
                </a:cubicBezTo>
                <a:cubicBezTo>
                  <a:pt x="4080" y="1011"/>
                  <a:pt x="4019" y="1132"/>
                  <a:pt x="3909" y="1241"/>
                </a:cubicBezTo>
                <a:lnTo>
                  <a:pt x="2829" y="940"/>
                </a:lnTo>
                <a:lnTo>
                  <a:pt x="2829" y="940"/>
                </a:lnTo>
                <a:lnTo>
                  <a:pt x="3431" y="940"/>
                </a:lnTo>
                <a:lnTo>
                  <a:pt x="3224" y="884"/>
                </a:lnTo>
                <a:lnTo>
                  <a:pt x="2284" y="884"/>
                </a:lnTo>
                <a:lnTo>
                  <a:pt x="2284" y="1157"/>
                </a:lnTo>
                <a:lnTo>
                  <a:pt x="2519" y="1204"/>
                </a:lnTo>
                <a:lnTo>
                  <a:pt x="2519" y="1034"/>
                </a:lnTo>
                <a:lnTo>
                  <a:pt x="3757" y="1365"/>
                </a:lnTo>
                <a:cubicBezTo>
                  <a:pt x="3401" y="1607"/>
                  <a:pt x="2784" y="1768"/>
                  <a:pt x="2082" y="1768"/>
                </a:cubicBezTo>
                <a:cubicBezTo>
                  <a:pt x="979" y="1768"/>
                  <a:pt x="85" y="1372"/>
                  <a:pt x="85" y="884"/>
                </a:cubicBezTo>
                <a:cubicBezTo>
                  <a:pt x="85" y="731"/>
                  <a:pt x="172" y="588"/>
                  <a:pt x="326" y="463"/>
                </a:cubicBezTo>
                <a:lnTo>
                  <a:pt x="1231" y="696"/>
                </a:lnTo>
                <a:lnTo>
                  <a:pt x="649" y="696"/>
                </a:lnTo>
                <a:lnTo>
                  <a:pt x="649" y="696"/>
                </a:lnTo>
                <a:lnTo>
                  <a:pt x="884" y="752"/>
                </a:lnTo>
                <a:lnTo>
                  <a:pt x="1824" y="771"/>
                </a:lnTo>
                <a:lnTo>
                  <a:pt x="1824" y="517"/>
                </a:lnTo>
                <a:lnTo>
                  <a:pt x="1598" y="452"/>
                </a:lnTo>
                <a:lnTo>
                  <a:pt x="1598" y="621"/>
                </a:lnTo>
                <a:lnTo>
                  <a:pt x="522" y="332"/>
                </a:lnTo>
                <a:cubicBezTo>
                  <a:pt x="888" y="130"/>
                  <a:pt x="1451" y="0"/>
                  <a:pt x="2082" y="0"/>
                </a:cubicBezTo>
                <a:close/>
              </a:path>
            </a:pathLst>
          </a:custGeom>
          <a:solidFill>
            <a:srgbClr val="008DD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sz="1000">
              <a:latin typeface="Times New Roman" panose="02020603050405020304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532755" y="4394200"/>
            <a:ext cx="2276475" cy="18002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>
              <a:latin typeface="Arial" panose="020B0604020202020204" pitchFamily="34" charset="0"/>
            </a:endParaRPr>
          </a:p>
        </p:txBody>
      </p:sp>
      <p:pic>
        <p:nvPicPr>
          <p:cNvPr id="53" name="Picture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20485" y="5859145"/>
            <a:ext cx="535305" cy="257810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5715000" y="4815840"/>
            <a:ext cx="1935480" cy="3232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</a:rPr>
              <a:t>ASIC</a:t>
            </a:r>
            <a:r>
              <a:rPr lang="en-US" altLang="zh-CN" sz="1000" i="1">
                <a:solidFill>
                  <a:schemeClr val="tx1"/>
                </a:solidFill>
                <a:latin typeface="Times New Roman" panose="02020603050405020304" charset="0"/>
              </a:rPr>
              <a:t> B </a:t>
            </a: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</a:rPr>
              <a:t>API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715000" y="5170170"/>
            <a:ext cx="1935480" cy="3232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</a:rPr>
              <a:t>OS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cxnSp>
        <p:nvCxnSpPr>
          <p:cNvPr id="56" name="直接箭头连接符 55"/>
          <p:cNvCxnSpPr>
            <a:stCxn id="55" idx="2"/>
            <a:endCxn id="53" idx="0"/>
          </p:cNvCxnSpPr>
          <p:nvPr/>
        </p:nvCxnSpPr>
        <p:spPr>
          <a:xfrm>
            <a:off x="6682740" y="5479415"/>
            <a:ext cx="5715" cy="36576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51" idx="30"/>
          </p:cNvCxnSpPr>
          <p:nvPr/>
        </p:nvCxnSpPr>
        <p:spPr>
          <a:xfrm flipV="1">
            <a:off x="4861560" y="4386580"/>
            <a:ext cx="656590" cy="79629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1" idx="10"/>
          </p:cNvCxnSpPr>
          <p:nvPr/>
        </p:nvCxnSpPr>
        <p:spPr>
          <a:xfrm>
            <a:off x="4874260" y="5375275"/>
            <a:ext cx="661670" cy="80518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5715000" y="4448810"/>
            <a:ext cx="1935480" cy="323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</a:rPr>
              <a:t>OpenFlow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559550" y="5852160"/>
            <a:ext cx="25209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i="1">
                <a:solidFill>
                  <a:schemeClr val="accent6"/>
                </a:solidFill>
                <a:latin typeface="Arial" panose="020B0604020202020204" pitchFamily="34" charset="0"/>
              </a:rPr>
              <a:t>B</a:t>
            </a:r>
            <a:endParaRPr lang="en-US" altLang="zh-CN" sz="1000" i="1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  <p:sp>
        <p:nvSpPr>
          <p:cNvPr id="62" name="Freeform 180"/>
          <p:cNvSpPr>
            <a:spLocks noChangeAspect="1" noEditPoints="1"/>
          </p:cNvSpPr>
          <p:nvPr/>
        </p:nvSpPr>
        <p:spPr bwMode="auto">
          <a:xfrm>
            <a:off x="7993380" y="5010785"/>
            <a:ext cx="704215" cy="497205"/>
          </a:xfrm>
          <a:custGeom>
            <a:avLst/>
            <a:gdLst>
              <a:gd name="T0" fmla="*/ 1579 w 4155"/>
              <a:gd name="T1" fmla="*/ 865 h 2914"/>
              <a:gd name="T2" fmla="*/ 649 w 4155"/>
              <a:gd name="T3" fmla="*/ 1110 h 2914"/>
              <a:gd name="T4" fmla="*/ 677 w 4155"/>
              <a:gd name="T5" fmla="*/ 940 h 2914"/>
              <a:gd name="T6" fmla="*/ 442 w 4155"/>
              <a:gd name="T7" fmla="*/ 1006 h 2914"/>
              <a:gd name="T8" fmla="*/ 423 w 4155"/>
              <a:gd name="T9" fmla="*/ 1260 h 2914"/>
              <a:gd name="T10" fmla="*/ 884 w 4155"/>
              <a:gd name="T11" fmla="*/ 1401 h 2914"/>
              <a:gd name="T12" fmla="*/ 1100 w 4155"/>
              <a:gd name="T13" fmla="*/ 1345 h 2914"/>
              <a:gd name="T14" fmla="*/ 808 w 4155"/>
              <a:gd name="T15" fmla="*/ 1251 h 2914"/>
              <a:gd name="T16" fmla="*/ 1880 w 4155"/>
              <a:gd name="T17" fmla="*/ 940 h 2914"/>
              <a:gd name="T18" fmla="*/ 1579 w 4155"/>
              <a:gd name="T19" fmla="*/ 865 h 2914"/>
              <a:gd name="T20" fmla="*/ 4155 w 4155"/>
              <a:gd name="T21" fmla="*/ 2014 h 2914"/>
              <a:gd name="T22" fmla="*/ 2077 w 4155"/>
              <a:gd name="T23" fmla="*/ 2914 h 2914"/>
              <a:gd name="T24" fmla="*/ 0 w 4155"/>
              <a:gd name="T25" fmla="*/ 2014 h 2914"/>
              <a:gd name="T26" fmla="*/ 0 w 4155"/>
              <a:gd name="T27" fmla="*/ 884 h 2914"/>
              <a:gd name="T28" fmla="*/ 2077 w 4155"/>
              <a:gd name="T29" fmla="*/ 1843 h 2914"/>
              <a:gd name="T30" fmla="*/ 3844 w 4155"/>
              <a:gd name="T31" fmla="*/ 1388 h 2914"/>
              <a:gd name="T32" fmla="*/ 3956 w 4155"/>
              <a:gd name="T33" fmla="*/ 1294 h 2914"/>
              <a:gd name="T34" fmla="*/ 4155 w 4155"/>
              <a:gd name="T35" fmla="*/ 884 h 2914"/>
              <a:gd name="T36" fmla="*/ 4155 w 4155"/>
              <a:gd name="T37" fmla="*/ 2014 h 2914"/>
              <a:gd name="T38" fmla="*/ 2500 w 4155"/>
              <a:gd name="T39" fmla="*/ 790 h 2914"/>
              <a:gd name="T40" fmla="*/ 3356 w 4155"/>
              <a:gd name="T41" fmla="*/ 555 h 2914"/>
              <a:gd name="T42" fmla="*/ 3356 w 4155"/>
              <a:gd name="T43" fmla="*/ 696 h 2914"/>
              <a:gd name="T44" fmla="*/ 3581 w 4155"/>
              <a:gd name="T45" fmla="*/ 621 h 2914"/>
              <a:gd name="T46" fmla="*/ 3581 w 4155"/>
              <a:gd name="T47" fmla="*/ 386 h 2914"/>
              <a:gd name="T48" fmla="*/ 3102 w 4155"/>
              <a:gd name="T49" fmla="*/ 264 h 2914"/>
              <a:gd name="T50" fmla="*/ 2876 w 4155"/>
              <a:gd name="T51" fmla="*/ 329 h 2914"/>
              <a:gd name="T52" fmla="*/ 3224 w 4155"/>
              <a:gd name="T53" fmla="*/ 423 h 2914"/>
              <a:gd name="T54" fmla="*/ 2190 w 4155"/>
              <a:gd name="T55" fmla="*/ 696 h 2914"/>
              <a:gd name="T56" fmla="*/ 2500 w 4155"/>
              <a:gd name="T57" fmla="*/ 790 h 2914"/>
              <a:gd name="T58" fmla="*/ 2082 w 4155"/>
              <a:gd name="T59" fmla="*/ 0 h 2914"/>
              <a:gd name="T60" fmla="*/ 4080 w 4155"/>
              <a:gd name="T61" fmla="*/ 884 h 2914"/>
              <a:gd name="T62" fmla="*/ 3909 w 4155"/>
              <a:gd name="T63" fmla="*/ 1241 h 2914"/>
              <a:gd name="T64" fmla="*/ 2829 w 4155"/>
              <a:gd name="T65" fmla="*/ 940 h 2914"/>
              <a:gd name="T66" fmla="*/ 2829 w 4155"/>
              <a:gd name="T67" fmla="*/ 940 h 2914"/>
              <a:gd name="T68" fmla="*/ 3431 w 4155"/>
              <a:gd name="T69" fmla="*/ 940 h 2914"/>
              <a:gd name="T70" fmla="*/ 3224 w 4155"/>
              <a:gd name="T71" fmla="*/ 884 h 2914"/>
              <a:gd name="T72" fmla="*/ 2284 w 4155"/>
              <a:gd name="T73" fmla="*/ 884 h 2914"/>
              <a:gd name="T74" fmla="*/ 2284 w 4155"/>
              <a:gd name="T75" fmla="*/ 1157 h 2914"/>
              <a:gd name="T76" fmla="*/ 2519 w 4155"/>
              <a:gd name="T77" fmla="*/ 1204 h 2914"/>
              <a:gd name="T78" fmla="*/ 2519 w 4155"/>
              <a:gd name="T79" fmla="*/ 1034 h 2914"/>
              <a:gd name="T80" fmla="*/ 3757 w 4155"/>
              <a:gd name="T81" fmla="*/ 1365 h 2914"/>
              <a:gd name="T82" fmla="*/ 2082 w 4155"/>
              <a:gd name="T83" fmla="*/ 1768 h 2914"/>
              <a:gd name="T84" fmla="*/ 85 w 4155"/>
              <a:gd name="T85" fmla="*/ 884 h 2914"/>
              <a:gd name="T86" fmla="*/ 326 w 4155"/>
              <a:gd name="T87" fmla="*/ 463 h 2914"/>
              <a:gd name="T88" fmla="*/ 1231 w 4155"/>
              <a:gd name="T89" fmla="*/ 696 h 2914"/>
              <a:gd name="T90" fmla="*/ 649 w 4155"/>
              <a:gd name="T91" fmla="*/ 696 h 2914"/>
              <a:gd name="T92" fmla="*/ 649 w 4155"/>
              <a:gd name="T93" fmla="*/ 696 h 2914"/>
              <a:gd name="T94" fmla="*/ 884 w 4155"/>
              <a:gd name="T95" fmla="*/ 752 h 2914"/>
              <a:gd name="T96" fmla="*/ 1824 w 4155"/>
              <a:gd name="T97" fmla="*/ 771 h 2914"/>
              <a:gd name="T98" fmla="*/ 1824 w 4155"/>
              <a:gd name="T99" fmla="*/ 517 h 2914"/>
              <a:gd name="T100" fmla="*/ 1598 w 4155"/>
              <a:gd name="T101" fmla="*/ 452 h 2914"/>
              <a:gd name="T102" fmla="*/ 1598 w 4155"/>
              <a:gd name="T103" fmla="*/ 621 h 2914"/>
              <a:gd name="T104" fmla="*/ 522 w 4155"/>
              <a:gd name="T105" fmla="*/ 332 h 2914"/>
              <a:gd name="T106" fmla="*/ 2082 w 4155"/>
              <a:gd name="T107" fmla="*/ 0 h 2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155" h="2914">
                <a:moveTo>
                  <a:pt x="1579" y="865"/>
                </a:moveTo>
                <a:lnTo>
                  <a:pt x="649" y="1110"/>
                </a:lnTo>
                <a:lnTo>
                  <a:pt x="677" y="940"/>
                </a:lnTo>
                <a:lnTo>
                  <a:pt x="442" y="1006"/>
                </a:lnTo>
                <a:lnTo>
                  <a:pt x="423" y="1260"/>
                </a:lnTo>
                <a:lnTo>
                  <a:pt x="884" y="1401"/>
                </a:lnTo>
                <a:lnTo>
                  <a:pt x="1100" y="1345"/>
                </a:lnTo>
                <a:lnTo>
                  <a:pt x="808" y="1251"/>
                </a:lnTo>
                <a:lnTo>
                  <a:pt x="1880" y="940"/>
                </a:lnTo>
                <a:lnTo>
                  <a:pt x="1579" y="865"/>
                </a:lnTo>
                <a:close/>
                <a:moveTo>
                  <a:pt x="4155" y="2014"/>
                </a:moveTo>
                <a:cubicBezTo>
                  <a:pt x="4155" y="2511"/>
                  <a:pt x="3225" y="2914"/>
                  <a:pt x="2077" y="2914"/>
                </a:cubicBezTo>
                <a:cubicBezTo>
                  <a:pt x="930" y="2914"/>
                  <a:pt x="0" y="2511"/>
                  <a:pt x="0" y="2014"/>
                </a:cubicBezTo>
                <a:lnTo>
                  <a:pt x="0" y="884"/>
                </a:lnTo>
                <a:cubicBezTo>
                  <a:pt x="0" y="1414"/>
                  <a:pt x="930" y="1843"/>
                  <a:pt x="2077" y="1843"/>
                </a:cubicBezTo>
                <a:cubicBezTo>
                  <a:pt x="2824" y="1843"/>
                  <a:pt x="3478" y="1661"/>
                  <a:pt x="3844" y="1388"/>
                </a:cubicBezTo>
                <a:lnTo>
                  <a:pt x="3956" y="1294"/>
                </a:lnTo>
                <a:cubicBezTo>
                  <a:pt x="4083" y="1169"/>
                  <a:pt x="4155" y="1031"/>
                  <a:pt x="4155" y="884"/>
                </a:cubicBezTo>
                <a:lnTo>
                  <a:pt x="4155" y="2014"/>
                </a:lnTo>
                <a:close/>
                <a:moveTo>
                  <a:pt x="2500" y="790"/>
                </a:moveTo>
                <a:lnTo>
                  <a:pt x="3356" y="555"/>
                </a:lnTo>
                <a:lnTo>
                  <a:pt x="3356" y="696"/>
                </a:lnTo>
                <a:lnTo>
                  <a:pt x="3581" y="621"/>
                </a:lnTo>
                <a:lnTo>
                  <a:pt x="3581" y="386"/>
                </a:lnTo>
                <a:lnTo>
                  <a:pt x="3102" y="264"/>
                </a:lnTo>
                <a:lnTo>
                  <a:pt x="2876" y="329"/>
                </a:lnTo>
                <a:lnTo>
                  <a:pt x="3224" y="423"/>
                </a:lnTo>
                <a:lnTo>
                  <a:pt x="2190" y="696"/>
                </a:lnTo>
                <a:lnTo>
                  <a:pt x="2500" y="790"/>
                </a:lnTo>
                <a:close/>
                <a:moveTo>
                  <a:pt x="2082" y="0"/>
                </a:moveTo>
                <a:cubicBezTo>
                  <a:pt x="3185" y="0"/>
                  <a:pt x="4080" y="396"/>
                  <a:pt x="4080" y="884"/>
                </a:cubicBezTo>
                <a:cubicBezTo>
                  <a:pt x="4080" y="1011"/>
                  <a:pt x="4019" y="1132"/>
                  <a:pt x="3909" y="1241"/>
                </a:cubicBezTo>
                <a:lnTo>
                  <a:pt x="2829" y="940"/>
                </a:lnTo>
                <a:lnTo>
                  <a:pt x="2829" y="940"/>
                </a:lnTo>
                <a:lnTo>
                  <a:pt x="3431" y="940"/>
                </a:lnTo>
                <a:lnTo>
                  <a:pt x="3224" y="884"/>
                </a:lnTo>
                <a:lnTo>
                  <a:pt x="2284" y="884"/>
                </a:lnTo>
                <a:lnTo>
                  <a:pt x="2284" y="1157"/>
                </a:lnTo>
                <a:lnTo>
                  <a:pt x="2519" y="1204"/>
                </a:lnTo>
                <a:lnTo>
                  <a:pt x="2519" y="1034"/>
                </a:lnTo>
                <a:lnTo>
                  <a:pt x="3757" y="1365"/>
                </a:lnTo>
                <a:cubicBezTo>
                  <a:pt x="3401" y="1607"/>
                  <a:pt x="2784" y="1768"/>
                  <a:pt x="2082" y="1768"/>
                </a:cubicBezTo>
                <a:cubicBezTo>
                  <a:pt x="979" y="1768"/>
                  <a:pt x="85" y="1372"/>
                  <a:pt x="85" y="884"/>
                </a:cubicBezTo>
                <a:cubicBezTo>
                  <a:pt x="85" y="731"/>
                  <a:pt x="172" y="588"/>
                  <a:pt x="326" y="463"/>
                </a:cubicBezTo>
                <a:lnTo>
                  <a:pt x="1231" y="696"/>
                </a:lnTo>
                <a:lnTo>
                  <a:pt x="649" y="696"/>
                </a:lnTo>
                <a:lnTo>
                  <a:pt x="649" y="696"/>
                </a:lnTo>
                <a:lnTo>
                  <a:pt x="884" y="752"/>
                </a:lnTo>
                <a:lnTo>
                  <a:pt x="1824" y="771"/>
                </a:lnTo>
                <a:lnTo>
                  <a:pt x="1824" y="517"/>
                </a:lnTo>
                <a:lnTo>
                  <a:pt x="1598" y="452"/>
                </a:lnTo>
                <a:lnTo>
                  <a:pt x="1598" y="621"/>
                </a:lnTo>
                <a:lnTo>
                  <a:pt x="522" y="332"/>
                </a:lnTo>
                <a:cubicBezTo>
                  <a:pt x="888" y="130"/>
                  <a:pt x="1451" y="0"/>
                  <a:pt x="2082" y="0"/>
                </a:cubicBezTo>
                <a:close/>
              </a:path>
            </a:pathLst>
          </a:custGeom>
          <a:solidFill>
            <a:srgbClr val="008DD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sz="1000">
              <a:latin typeface="Times New Roman" panose="02020603050405020304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356090" y="4359275"/>
            <a:ext cx="2276475" cy="18002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>
              <a:latin typeface="Arial" panose="020B0604020202020204" pitchFamily="34" charset="0"/>
            </a:endParaRPr>
          </a:p>
        </p:txBody>
      </p:sp>
      <p:pic>
        <p:nvPicPr>
          <p:cNvPr id="64" name="Picture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43820" y="5824220"/>
            <a:ext cx="535305" cy="257810"/>
          </a:xfrm>
          <a:prstGeom prst="rect">
            <a:avLst/>
          </a:prstGeom>
        </p:spPr>
      </p:pic>
      <p:sp>
        <p:nvSpPr>
          <p:cNvPr id="65" name="矩形 64"/>
          <p:cNvSpPr/>
          <p:nvPr/>
        </p:nvSpPr>
        <p:spPr>
          <a:xfrm>
            <a:off x="9538335" y="4780915"/>
            <a:ext cx="1935480" cy="3232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</a:rPr>
              <a:t>ASIC </a:t>
            </a:r>
            <a:r>
              <a:rPr lang="en-US" altLang="zh-CN" sz="1000" i="1">
                <a:solidFill>
                  <a:schemeClr val="tx1"/>
                </a:solidFill>
                <a:latin typeface="Times New Roman" panose="02020603050405020304" charset="0"/>
              </a:rPr>
              <a:t>C </a:t>
            </a: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</a:rPr>
              <a:t>API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538335" y="5149215"/>
            <a:ext cx="1935480" cy="3232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</a:rPr>
              <a:t>OS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cxnSp>
        <p:nvCxnSpPr>
          <p:cNvPr id="67" name="直接箭头连接符 66"/>
          <p:cNvCxnSpPr>
            <a:stCxn id="66" idx="2"/>
            <a:endCxn id="64" idx="0"/>
          </p:cNvCxnSpPr>
          <p:nvPr/>
        </p:nvCxnSpPr>
        <p:spPr>
          <a:xfrm>
            <a:off x="10506075" y="5458460"/>
            <a:ext cx="5715" cy="35179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62" idx="30"/>
          </p:cNvCxnSpPr>
          <p:nvPr/>
        </p:nvCxnSpPr>
        <p:spPr>
          <a:xfrm flipV="1">
            <a:off x="8684895" y="4351655"/>
            <a:ext cx="656590" cy="79629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62" idx="10"/>
          </p:cNvCxnSpPr>
          <p:nvPr/>
        </p:nvCxnSpPr>
        <p:spPr>
          <a:xfrm>
            <a:off x="8697595" y="5340350"/>
            <a:ext cx="661670" cy="80518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9538335" y="4413885"/>
            <a:ext cx="1935480" cy="323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</a:rPr>
              <a:t>OpenFlow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0368915" y="5804535"/>
            <a:ext cx="2489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i="1">
                <a:solidFill>
                  <a:schemeClr val="accent4"/>
                </a:solidFill>
                <a:latin typeface="Arial" panose="020B0604020202020204" pitchFamily="34" charset="0"/>
              </a:rPr>
              <a:t>C</a:t>
            </a:r>
            <a:endParaRPr lang="en-US" altLang="zh-CN" sz="1000" i="1">
              <a:solidFill>
                <a:schemeClr val="accent4"/>
              </a:solidFill>
              <a:latin typeface="Arial" panose="020B0604020202020204" pitchFamily="34" charset="0"/>
            </a:endParaRPr>
          </a:p>
        </p:txBody>
      </p:sp>
      <p:cxnSp>
        <p:nvCxnSpPr>
          <p:cNvPr id="72" name="直接箭头连接符 71"/>
          <p:cNvCxnSpPr>
            <a:stCxn id="4" idx="2"/>
            <a:endCxn id="34" idx="0"/>
          </p:cNvCxnSpPr>
          <p:nvPr/>
        </p:nvCxnSpPr>
        <p:spPr>
          <a:xfrm flipH="1">
            <a:off x="2787650" y="2475230"/>
            <a:ext cx="3241675" cy="19189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4" idx="2"/>
            <a:endCxn id="52" idx="0"/>
          </p:cNvCxnSpPr>
          <p:nvPr/>
        </p:nvCxnSpPr>
        <p:spPr>
          <a:xfrm>
            <a:off x="6029325" y="2475230"/>
            <a:ext cx="641985" cy="19189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4" idx="2"/>
            <a:endCxn id="63" idx="0"/>
          </p:cNvCxnSpPr>
          <p:nvPr/>
        </p:nvCxnSpPr>
        <p:spPr>
          <a:xfrm>
            <a:off x="6029325" y="2475230"/>
            <a:ext cx="4465320" cy="18840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8955405" y="2977515"/>
            <a:ext cx="2498090" cy="5219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400">
                <a:latin typeface="Times New Roman" panose="02020603050405020304" charset="0"/>
              </a:rPr>
              <a:t>OpenFlow is open and </a:t>
            </a:r>
            <a:endParaRPr lang="en-US" altLang="zh-CN" sz="1400">
              <a:latin typeface="Times New Roman" panose="02020603050405020304" charset="0"/>
            </a:endParaRPr>
          </a:p>
          <a:p>
            <a:pPr algn="l"/>
            <a:r>
              <a:rPr lang="en-US" altLang="zh-CN" sz="1400">
                <a:latin typeface="Times New Roman" panose="02020603050405020304" charset="0"/>
              </a:rPr>
              <a:t>silicon-independent, but fixed </a:t>
            </a:r>
            <a:endParaRPr lang="en-US" altLang="zh-CN" sz="1400">
              <a:latin typeface="Times New Roman" panose="02020603050405020304" charset="0"/>
            </a:endParaRPr>
          </a:p>
        </p:txBody>
      </p:sp>
      <p:cxnSp>
        <p:nvCxnSpPr>
          <p:cNvPr id="79" name="直接箭头连接符 78"/>
          <p:cNvCxnSpPr/>
          <p:nvPr/>
        </p:nvCxnSpPr>
        <p:spPr>
          <a:xfrm flipH="1" flipV="1">
            <a:off x="7957185" y="3231515"/>
            <a:ext cx="1008000" cy="57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38540" y="6146800"/>
            <a:ext cx="2743200" cy="365125"/>
          </a:xfrm>
        </p:spPr>
        <p:txBody>
          <a:bodyPr/>
          <a:p>
            <a:fld id="{565CE74E-AB26-4998-AD42-012C4C1AD076}" type="slidenum">
              <a:rPr lang="zh-CN" altLang="en-US" smtClean="0">
                <a:latin typeface="Arial" panose="020B0604020202020204" pitchFamily="34" charset="0"/>
              </a:rPr>
            </a:fld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3500" y="41275"/>
            <a:ext cx="30441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</a:rPr>
              <a:t>In The SDN Era</a:t>
            </a:r>
            <a:endParaRPr lang="en-US" altLang="zh-CN" sz="32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9" grpId="1" bldLvl="0" animBg="1"/>
      <p:bldP spid="10" grpId="1" bldLvl="0" animBg="1"/>
      <p:bldP spid="11" grpId="1" bldLvl="0" animBg="1"/>
      <p:bldP spid="12" grpId="1" bldLvl="0" animBg="1"/>
      <p:bldP spid="7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圆角矩形 8"/>
          <p:cNvSpPr/>
          <p:nvPr/>
        </p:nvSpPr>
        <p:spPr>
          <a:xfrm>
            <a:off x="4377690" y="751840"/>
            <a:ext cx="10160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BGP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520690" y="751840"/>
            <a:ext cx="10160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OSPF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650990" y="751840"/>
            <a:ext cx="1083945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VXLAN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819390" y="751840"/>
            <a:ext cx="8128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etc.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38780" y="1322705"/>
            <a:ext cx="7144385" cy="1067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cxnSp>
        <p:nvCxnSpPr>
          <p:cNvPr id="72" name="直接箭头连接符 71"/>
          <p:cNvCxnSpPr>
            <a:stCxn id="2" idx="2"/>
            <a:endCxn id="47" idx="0"/>
          </p:cNvCxnSpPr>
          <p:nvPr/>
        </p:nvCxnSpPr>
        <p:spPr>
          <a:xfrm flipH="1">
            <a:off x="6553200" y="2157730"/>
            <a:ext cx="6985" cy="1442085"/>
          </a:xfrm>
          <a:prstGeom prst="straightConnector1">
            <a:avLst/>
          </a:prstGeom>
          <a:ln w="635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624705" y="1649095"/>
            <a:ext cx="3870325" cy="5086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P4Runtime Agent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527810" y="3496945"/>
            <a:ext cx="7278370" cy="3138805"/>
            <a:chOff x="2302" y="4869"/>
            <a:chExt cx="11462" cy="5241"/>
          </a:xfrm>
        </p:grpSpPr>
        <p:grpSp>
          <p:nvGrpSpPr>
            <p:cNvPr id="49" name="组合 48"/>
            <p:cNvGrpSpPr>
              <a:grpSpLocks noChangeAspect="1"/>
            </p:cNvGrpSpPr>
            <p:nvPr/>
          </p:nvGrpSpPr>
          <p:grpSpPr>
            <a:xfrm>
              <a:off x="2302" y="4869"/>
              <a:ext cx="11462" cy="5241"/>
              <a:chOff x="1953" y="4110"/>
              <a:chExt cx="12373" cy="5658"/>
            </a:xfrm>
          </p:grpSpPr>
          <p:sp>
            <p:nvSpPr>
              <p:cNvPr id="33" name="Freeform 180"/>
              <p:cNvSpPr>
                <a:spLocks noChangeAspect="1" noEditPoints="1"/>
              </p:cNvSpPr>
              <p:nvPr/>
            </p:nvSpPr>
            <p:spPr bwMode="auto">
              <a:xfrm>
                <a:off x="1953" y="6325"/>
                <a:ext cx="2395" cy="1690"/>
              </a:xfrm>
              <a:custGeom>
                <a:avLst/>
                <a:gdLst>
                  <a:gd name="T0" fmla="*/ 1579 w 4155"/>
                  <a:gd name="T1" fmla="*/ 865 h 2914"/>
                  <a:gd name="T2" fmla="*/ 649 w 4155"/>
                  <a:gd name="T3" fmla="*/ 1110 h 2914"/>
                  <a:gd name="T4" fmla="*/ 677 w 4155"/>
                  <a:gd name="T5" fmla="*/ 940 h 2914"/>
                  <a:gd name="T6" fmla="*/ 442 w 4155"/>
                  <a:gd name="T7" fmla="*/ 1006 h 2914"/>
                  <a:gd name="T8" fmla="*/ 423 w 4155"/>
                  <a:gd name="T9" fmla="*/ 1260 h 2914"/>
                  <a:gd name="T10" fmla="*/ 884 w 4155"/>
                  <a:gd name="T11" fmla="*/ 1401 h 2914"/>
                  <a:gd name="T12" fmla="*/ 1100 w 4155"/>
                  <a:gd name="T13" fmla="*/ 1345 h 2914"/>
                  <a:gd name="T14" fmla="*/ 808 w 4155"/>
                  <a:gd name="T15" fmla="*/ 1251 h 2914"/>
                  <a:gd name="T16" fmla="*/ 1880 w 4155"/>
                  <a:gd name="T17" fmla="*/ 940 h 2914"/>
                  <a:gd name="T18" fmla="*/ 1579 w 4155"/>
                  <a:gd name="T19" fmla="*/ 865 h 2914"/>
                  <a:gd name="T20" fmla="*/ 4155 w 4155"/>
                  <a:gd name="T21" fmla="*/ 2014 h 2914"/>
                  <a:gd name="T22" fmla="*/ 2077 w 4155"/>
                  <a:gd name="T23" fmla="*/ 2914 h 2914"/>
                  <a:gd name="T24" fmla="*/ 0 w 4155"/>
                  <a:gd name="T25" fmla="*/ 2014 h 2914"/>
                  <a:gd name="T26" fmla="*/ 0 w 4155"/>
                  <a:gd name="T27" fmla="*/ 884 h 2914"/>
                  <a:gd name="T28" fmla="*/ 2077 w 4155"/>
                  <a:gd name="T29" fmla="*/ 1843 h 2914"/>
                  <a:gd name="T30" fmla="*/ 3844 w 4155"/>
                  <a:gd name="T31" fmla="*/ 1388 h 2914"/>
                  <a:gd name="T32" fmla="*/ 3956 w 4155"/>
                  <a:gd name="T33" fmla="*/ 1294 h 2914"/>
                  <a:gd name="T34" fmla="*/ 4155 w 4155"/>
                  <a:gd name="T35" fmla="*/ 884 h 2914"/>
                  <a:gd name="T36" fmla="*/ 4155 w 4155"/>
                  <a:gd name="T37" fmla="*/ 2014 h 2914"/>
                  <a:gd name="T38" fmla="*/ 2500 w 4155"/>
                  <a:gd name="T39" fmla="*/ 790 h 2914"/>
                  <a:gd name="T40" fmla="*/ 3356 w 4155"/>
                  <a:gd name="T41" fmla="*/ 555 h 2914"/>
                  <a:gd name="T42" fmla="*/ 3356 w 4155"/>
                  <a:gd name="T43" fmla="*/ 696 h 2914"/>
                  <a:gd name="T44" fmla="*/ 3581 w 4155"/>
                  <a:gd name="T45" fmla="*/ 621 h 2914"/>
                  <a:gd name="T46" fmla="*/ 3581 w 4155"/>
                  <a:gd name="T47" fmla="*/ 386 h 2914"/>
                  <a:gd name="T48" fmla="*/ 3102 w 4155"/>
                  <a:gd name="T49" fmla="*/ 264 h 2914"/>
                  <a:gd name="T50" fmla="*/ 2876 w 4155"/>
                  <a:gd name="T51" fmla="*/ 329 h 2914"/>
                  <a:gd name="T52" fmla="*/ 3224 w 4155"/>
                  <a:gd name="T53" fmla="*/ 423 h 2914"/>
                  <a:gd name="T54" fmla="*/ 2190 w 4155"/>
                  <a:gd name="T55" fmla="*/ 696 h 2914"/>
                  <a:gd name="T56" fmla="*/ 2500 w 4155"/>
                  <a:gd name="T57" fmla="*/ 790 h 2914"/>
                  <a:gd name="T58" fmla="*/ 2082 w 4155"/>
                  <a:gd name="T59" fmla="*/ 0 h 2914"/>
                  <a:gd name="T60" fmla="*/ 4080 w 4155"/>
                  <a:gd name="T61" fmla="*/ 884 h 2914"/>
                  <a:gd name="T62" fmla="*/ 3909 w 4155"/>
                  <a:gd name="T63" fmla="*/ 1241 h 2914"/>
                  <a:gd name="T64" fmla="*/ 2829 w 4155"/>
                  <a:gd name="T65" fmla="*/ 940 h 2914"/>
                  <a:gd name="T66" fmla="*/ 2829 w 4155"/>
                  <a:gd name="T67" fmla="*/ 940 h 2914"/>
                  <a:gd name="T68" fmla="*/ 3431 w 4155"/>
                  <a:gd name="T69" fmla="*/ 940 h 2914"/>
                  <a:gd name="T70" fmla="*/ 3224 w 4155"/>
                  <a:gd name="T71" fmla="*/ 884 h 2914"/>
                  <a:gd name="T72" fmla="*/ 2284 w 4155"/>
                  <a:gd name="T73" fmla="*/ 884 h 2914"/>
                  <a:gd name="T74" fmla="*/ 2284 w 4155"/>
                  <a:gd name="T75" fmla="*/ 1157 h 2914"/>
                  <a:gd name="T76" fmla="*/ 2519 w 4155"/>
                  <a:gd name="T77" fmla="*/ 1204 h 2914"/>
                  <a:gd name="T78" fmla="*/ 2519 w 4155"/>
                  <a:gd name="T79" fmla="*/ 1034 h 2914"/>
                  <a:gd name="T80" fmla="*/ 3757 w 4155"/>
                  <a:gd name="T81" fmla="*/ 1365 h 2914"/>
                  <a:gd name="T82" fmla="*/ 2082 w 4155"/>
                  <a:gd name="T83" fmla="*/ 1768 h 2914"/>
                  <a:gd name="T84" fmla="*/ 85 w 4155"/>
                  <a:gd name="T85" fmla="*/ 884 h 2914"/>
                  <a:gd name="T86" fmla="*/ 326 w 4155"/>
                  <a:gd name="T87" fmla="*/ 463 h 2914"/>
                  <a:gd name="T88" fmla="*/ 1231 w 4155"/>
                  <a:gd name="T89" fmla="*/ 696 h 2914"/>
                  <a:gd name="T90" fmla="*/ 649 w 4155"/>
                  <a:gd name="T91" fmla="*/ 696 h 2914"/>
                  <a:gd name="T92" fmla="*/ 649 w 4155"/>
                  <a:gd name="T93" fmla="*/ 696 h 2914"/>
                  <a:gd name="T94" fmla="*/ 884 w 4155"/>
                  <a:gd name="T95" fmla="*/ 752 h 2914"/>
                  <a:gd name="T96" fmla="*/ 1824 w 4155"/>
                  <a:gd name="T97" fmla="*/ 771 h 2914"/>
                  <a:gd name="T98" fmla="*/ 1824 w 4155"/>
                  <a:gd name="T99" fmla="*/ 517 h 2914"/>
                  <a:gd name="T100" fmla="*/ 1598 w 4155"/>
                  <a:gd name="T101" fmla="*/ 452 h 2914"/>
                  <a:gd name="T102" fmla="*/ 1598 w 4155"/>
                  <a:gd name="T103" fmla="*/ 621 h 2914"/>
                  <a:gd name="T104" fmla="*/ 522 w 4155"/>
                  <a:gd name="T105" fmla="*/ 332 h 2914"/>
                  <a:gd name="T106" fmla="*/ 2082 w 4155"/>
                  <a:gd name="T107" fmla="*/ 0 h 29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155" h="2914">
                    <a:moveTo>
                      <a:pt x="1579" y="865"/>
                    </a:moveTo>
                    <a:lnTo>
                      <a:pt x="649" y="1110"/>
                    </a:lnTo>
                    <a:lnTo>
                      <a:pt x="677" y="940"/>
                    </a:lnTo>
                    <a:lnTo>
                      <a:pt x="442" y="1006"/>
                    </a:lnTo>
                    <a:lnTo>
                      <a:pt x="423" y="1260"/>
                    </a:lnTo>
                    <a:lnTo>
                      <a:pt x="884" y="1401"/>
                    </a:lnTo>
                    <a:lnTo>
                      <a:pt x="1100" y="1345"/>
                    </a:lnTo>
                    <a:lnTo>
                      <a:pt x="808" y="1251"/>
                    </a:lnTo>
                    <a:lnTo>
                      <a:pt x="1880" y="940"/>
                    </a:lnTo>
                    <a:lnTo>
                      <a:pt x="1579" y="865"/>
                    </a:lnTo>
                    <a:close/>
                    <a:moveTo>
                      <a:pt x="4155" y="2014"/>
                    </a:moveTo>
                    <a:cubicBezTo>
                      <a:pt x="4155" y="2511"/>
                      <a:pt x="3225" y="2914"/>
                      <a:pt x="2077" y="2914"/>
                    </a:cubicBezTo>
                    <a:cubicBezTo>
                      <a:pt x="930" y="2914"/>
                      <a:pt x="0" y="2511"/>
                      <a:pt x="0" y="2014"/>
                    </a:cubicBezTo>
                    <a:lnTo>
                      <a:pt x="0" y="884"/>
                    </a:lnTo>
                    <a:cubicBezTo>
                      <a:pt x="0" y="1414"/>
                      <a:pt x="930" y="1843"/>
                      <a:pt x="2077" y="1843"/>
                    </a:cubicBezTo>
                    <a:cubicBezTo>
                      <a:pt x="2824" y="1843"/>
                      <a:pt x="3478" y="1661"/>
                      <a:pt x="3844" y="1388"/>
                    </a:cubicBezTo>
                    <a:lnTo>
                      <a:pt x="3956" y="1294"/>
                    </a:lnTo>
                    <a:cubicBezTo>
                      <a:pt x="4083" y="1169"/>
                      <a:pt x="4155" y="1031"/>
                      <a:pt x="4155" y="884"/>
                    </a:cubicBezTo>
                    <a:lnTo>
                      <a:pt x="4155" y="2014"/>
                    </a:lnTo>
                    <a:close/>
                    <a:moveTo>
                      <a:pt x="2500" y="790"/>
                    </a:moveTo>
                    <a:lnTo>
                      <a:pt x="3356" y="555"/>
                    </a:lnTo>
                    <a:lnTo>
                      <a:pt x="3356" y="696"/>
                    </a:lnTo>
                    <a:lnTo>
                      <a:pt x="3581" y="621"/>
                    </a:lnTo>
                    <a:lnTo>
                      <a:pt x="3581" y="386"/>
                    </a:lnTo>
                    <a:lnTo>
                      <a:pt x="3102" y="264"/>
                    </a:lnTo>
                    <a:lnTo>
                      <a:pt x="2876" y="329"/>
                    </a:lnTo>
                    <a:lnTo>
                      <a:pt x="3224" y="423"/>
                    </a:lnTo>
                    <a:lnTo>
                      <a:pt x="2190" y="696"/>
                    </a:lnTo>
                    <a:lnTo>
                      <a:pt x="2500" y="790"/>
                    </a:lnTo>
                    <a:close/>
                    <a:moveTo>
                      <a:pt x="2082" y="0"/>
                    </a:moveTo>
                    <a:cubicBezTo>
                      <a:pt x="3185" y="0"/>
                      <a:pt x="4080" y="396"/>
                      <a:pt x="4080" y="884"/>
                    </a:cubicBezTo>
                    <a:cubicBezTo>
                      <a:pt x="4080" y="1011"/>
                      <a:pt x="4019" y="1132"/>
                      <a:pt x="3909" y="1241"/>
                    </a:cubicBezTo>
                    <a:lnTo>
                      <a:pt x="2829" y="940"/>
                    </a:lnTo>
                    <a:lnTo>
                      <a:pt x="2829" y="940"/>
                    </a:lnTo>
                    <a:lnTo>
                      <a:pt x="3431" y="940"/>
                    </a:lnTo>
                    <a:lnTo>
                      <a:pt x="3224" y="884"/>
                    </a:lnTo>
                    <a:lnTo>
                      <a:pt x="2284" y="884"/>
                    </a:lnTo>
                    <a:lnTo>
                      <a:pt x="2284" y="1157"/>
                    </a:lnTo>
                    <a:lnTo>
                      <a:pt x="2519" y="1204"/>
                    </a:lnTo>
                    <a:lnTo>
                      <a:pt x="2519" y="1034"/>
                    </a:lnTo>
                    <a:lnTo>
                      <a:pt x="3757" y="1365"/>
                    </a:lnTo>
                    <a:cubicBezTo>
                      <a:pt x="3401" y="1607"/>
                      <a:pt x="2784" y="1768"/>
                      <a:pt x="2082" y="1768"/>
                    </a:cubicBezTo>
                    <a:cubicBezTo>
                      <a:pt x="979" y="1768"/>
                      <a:pt x="85" y="1372"/>
                      <a:pt x="85" y="884"/>
                    </a:cubicBezTo>
                    <a:cubicBezTo>
                      <a:pt x="85" y="731"/>
                      <a:pt x="172" y="588"/>
                      <a:pt x="326" y="463"/>
                    </a:cubicBezTo>
                    <a:lnTo>
                      <a:pt x="1231" y="696"/>
                    </a:lnTo>
                    <a:lnTo>
                      <a:pt x="649" y="696"/>
                    </a:lnTo>
                    <a:lnTo>
                      <a:pt x="649" y="696"/>
                    </a:lnTo>
                    <a:lnTo>
                      <a:pt x="884" y="752"/>
                    </a:lnTo>
                    <a:lnTo>
                      <a:pt x="1824" y="771"/>
                    </a:lnTo>
                    <a:lnTo>
                      <a:pt x="1824" y="517"/>
                    </a:lnTo>
                    <a:lnTo>
                      <a:pt x="1598" y="452"/>
                    </a:lnTo>
                    <a:lnTo>
                      <a:pt x="1598" y="621"/>
                    </a:lnTo>
                    <a:lnTo>
                      <a:pt x="522" y="332"/>
                    </a:lnTo>
                    <a:cubicBezTo>
                      <a:pt x="888" y="130"/>
                      <a:pt x="1451" y="0"/>
                      <a:pt x="2082" y="0"/>
                    </a:cubicBezTo>
                    <a:close/>
                  </a:path>
                </a:pathLst>
              </a:custGeom>
              <a:solidFill>
                <a:srgbClr val="008DD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000">
                  <a:latin typeface="Times New Roman" panose="02020603050405020304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6586" y="4110"/>
                <a:ext cx="7740" cy="565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00">
                  <a:latin typeface="Times New Roman" panose="02020603050405020304" charset="0"/>
                </a:endParaRPr>
              </a:p>
            </p:txBody>
          </p:sp>
          <p:pic>
            <p:nvPicPr>
              <p:cNvPr id="35" name="Picture 1"/>
              <p:cNvPicPr>
                <a:picLocks noChangeAspect="1"/>
              </p:cNvPicPr>
              <p:nvPr/>
            </p:nvPicPr>
            <p:blipFill>
              <a:blip r:embed="rId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9605" y="8652"/>
                <a:ext cx="1821" cy="876"/>
              </a:xfrm>
              <a:prstGeom prst="rect">
                <a:avLst/>
              </a:prstGeom>
            </p:spPr>
          </p:pic>
          <p:sp>
            <p:nvSpPr>
              <p:cNvPr id="41" name="矩形 40"/>
              <p:cNvSpPr/>
              <p:nvPr/>
            </p:nvSpPr>
            <p:spPr>
              <a:xfrm>
                <a:off x="7206" y="6656"/>
                <a:ext cx="6580" cy="11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</a:rPr>
                  <a:t>OS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</a:endParaRPr>
              </a:p>
            </p:txBody>
          </p:sp>
          <p:cxnSp>
            <p:nvCxnSpPr>
              <p:cNvPr id="42" name="直接箭头连接符 41"/>
              <p:cNvCxnSpPr>
                <a:stCxn id="41" idx="2"/>
                <a:endCxn id="35" idx="0"/>
              </p:cNvCxnSpPr>
              <p:nvPr/>
            </p:nvCxnSpPr>
            <p:spPr>
              <a:xfrm>
                <a:off x="10496" y="7756"/>
                <a:ext cx="21" cy="896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>
                <a:stCxn id="33" idx="30"/>
              </p:cNvCxnSpPr>
              <p:nvPr/>
            </p:nvCxnSpPr>
            <p:spPr>
              <a:xfrm flipV="1">
                <a:off x="4305" y="4130"/>
                <a:ext cx="2233" cy="2708"/>
              </a:xfrm>
              <a:prstGeom prst="line">
                <a:avLst/>
              </a:prstGeom>
              <a:ln w="25400" cmpd="sng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>
                <a:stCxn id="33" idx="10"/>
              </p:cNvCxnSpPr>
              <p:nvPr/>
            </p:nvCxnSpPr>
            <p:spPr>
              <a:xfrm>
                <a:off x="4348" y="7493"/>
                <a:ext cx="2224" cy="2245"/>
              </a:xfrm>
              <a:prstGeom prst="line">
                <a:avLst/>
              </a:prstGeom>
              <a:ln w="25400" cmpd="sng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/>
              <p:cNvSpPr/>
              <p:nvPr/>
            </p:nvSpPr>
            <p:spPr>
              <a:xfrm>
                <a:off x="7206" y="4295"/>
                <a:ext cx="6580" cy="11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</a:rPr>
                  <a:t>P4Runtime Agent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</a:endParaRPr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7168" y="6140"/>
              <a:ext cx="6103" cy="101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</a:rPr>
                <a:t>Driver</a:t>
              </a:r>
              <a:endParaRPr lang="en-US" altLang="zh-CN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7828280" y="2466340"/>
            <a:ext cx="2844165" cy="883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</a:rPr>
              <a:t>open, silicon-independent 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and programe-independent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6567805" y="2936875"/>
            <a:ext cx="1260000" cy="127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798118" y="1294765"/>
            <a:ext cx="2430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sym typeface="+mn-ea"/>
              </a:rPr>
              <a:t>Remote Control Plane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8610600" y="6370320"/>
            <a:ext cx="2743200" cy="365125"/>
          </a:xfrm>
        </p:spPr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3500" y="41275"/>
            <a:ext cx="37757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</a:rPr>
              <a:t>After P4 Generation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18" name="KSO_Shape"/>
          <p:cNvSpPr>
            <a:spLocks noChangeAspect="1"/>
          </p:cNvSpPr>
          <p:nvPr/>
        </p:nvSpPr>
        <p:spPr bwMode="auto">
          <a:xfrm>
            <a:off x="9290685" y="4166235"/>
            <a:ext cx="1880235" cy="1800225"/>
          </a:xfrm>
          <a:custGeom>
            <a:avLst/>
            <a:gdLst>
              <a:gd name="T0" fmla="*/ 671904 w 619"/>
              <a:gd name="T1" fmla="*/ 0 h 619"/>
              <a:gd name="T2" fmla="*/ 671904 w 619"/>
              <a:gd name="T3" fmla="*/ 0 h 619"/>
              <a:gd name="T4" fmla="*/ 0 w 619"/>
              <a:gd name="T5" fmla="*/ 770768 h 619"/>
              <a:gd name="T6" fmla="*/ 256585 w 619"/>
              <a:gd name="T7" fmla="*/ 1413559 h 619"/>
              <a:gd name="T8" fmla="*/ 256585 w 619"/>
              <a:gd name="T9" fmla="*/ 1797488 h 619"/>
              <a:gd name="T10" fmla="*/ 543611 w 619"/>
              <a:gd name="T11" fmla="*/ 1585164 h 619"/>
              <a:gd name="T12" fmla="*/ 671904 w 619"/>
              <a:gd name="T13" fmla="*/ 1585164 h 619"/>
              <a:gd name="T14" fmla="*/ 1343808 w 619"/>
              <a:gd name="T15" fmla="*/ 770768 h 619"/>
              <a:gd name="T16" fmla="*/ 671904 w 619"/>
              <a:gd name="T17" fmla="*/ 0 h 619"/>
              <a:gd name="T18" fmla="*/ 671904 w 619"/>
              <a:gd name="T19" fmla="*/ 1457187 h 619"/>
              <a:gd name="T20" fmla="*/ 671904 w 619"/>
              <a:gd name="T21" fmla="*/ 1457187 h 619"/>
              <a:gd name="T22" fmla="*/ 510995 w 619"/>
              <a:gd name="T23" fmla="*/ 1457187 h 619"/>
              <a:gd name="T24" fmla="*/ 319644 w 619"/>
              <a:gd name="T25" fmla="*/ 1628792 h 619"/>
              <a:gd name="T26" fmla="*/ 319644 w 619"/>
              <a:gd name="T27" fmla="*/ 1329211 h 619"/>
              <a:gd name="T28" fmla="*/ 63059 w 619"/>
              <a:gd name="T29" fmla="*/ 770768 h 619"/>
              <a:gd name="T30" fmla="*/ 671904 w 619"/>
              <a:gd name="T31" fmla="*/ 87257 h 619"/>
              <a:gd name="T32" fmla="*/ 1280749 w 619"/>
              <a:gd name="T33" fmla="*/ 770768 h 619"/>
              <a:gd name="T34" fmla="*/ 671904 w 619"/>
              <a:gd name="T35" fmla="*/ 1457187 h 61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619" h="619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18"/>
                  <a:pt x="0" y="265"/>
                </a:cubicBezTo>
                <a:cubicBezTo>
                  <a:pt x="0" y="354"/>
                  <a:pt x="44" y="427"/>
                  <a:pt x="118" y="486"/>
                </a:cubicBezTo>
                <a:cubicBezTo>
                  <a:pt x="118" y="618"/>
                  <a:pt x="118" y="618"/>
                  <a:pt x="118" y="618"/>
                </a:cubicBezTo>
                <a:cubicBezTo>
                  <a:pt x="250" y="545"/>
                  <a:pt x="250" y="545"/>
                  <a:pt x="250" y="545"/>
                </a:cubicBezTo>
                <a:cubicBezTo>
                  <a:pt x="265" y="545"/>
                  <a:pt x="294" y="545"/>
                  <a:pt x="309" y="545"/>
                </a:cubicBezTo>
                <a:cubicBezTo>
                  <a:pt x="486" y="545"/>
                  <a:pt x="618" y="427"/>
                  <a:pt x="618" y="265"/>
                </a:cubicBezTo>
                <a:cubicBezTo>
                  <a:pt x="618" y="118"/>
                  <a:pt x="486" y="0"/>
                  <a:pt x="309" y="0"/>
                </a:cubicBezTo>
                <a:close/>
                <a:moveTo>
                  <a:pt x="309" y="501"/>
                </a:moveTo>
                <a:lnTo>
                  <a:pt x="309" y="501"/>
                </a:lnTo>
                <a:cubicBezTo>
                  <a:pt x="280" y="501"/>
                  <a:pt x="265" y="501"/>
                  <a:pt x="235" y="501"/>
                </a:cubicBezTo>
                <a:cubicBezTo>
                  <a:pt x="147" y="560"/>
                  <a:pt x="147" y="560"/>
                  <a:pt x="147" y="560"/>
                </a:cubicBezTo>
                <a:cubicBezTo>
                  <a:pt x="147" y="457"/>
                  <a:pt x="147" y="457"/>
                  <a:pt x="147" y="457"/>
                </a:cubicBezTo>
                <a:cubicBezTo>
                  <a:pt x="73" y="427"/>
                  <a:pt x="29" y="354"/>
                  <a:pt x="29" y="265"/>
                </a:cubicBezTo>
                <a:cubicBezTo>
                  <a:pt x="29" y="133"/>
                  <a:pt x="162" y="30"/>
                  <a:pt x="309" y="30"/>
                </a:cubicBezTo>
                <a:cubicBezTo>
                  <a:pt x="456" y="30"/>
                  <a:pt x="589" y="133"/>
                  <a:pt x="589" y="265"/>
                </a:cubicBezTo>
                <a:cubicBezTo>
                  <a:pt x="589" y="398"/>
                  <a:pt x="456" y="501"/>
                  <a:pt x="309" y="501"/>
                </a:cubicBezTo>
                <a:close/>
              </a:path>
            </a:pathLst>
          </a:custGeom>
          <a:solidFill>
            <a:srgbClr val="008D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95757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95757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95757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95757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95757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5pPr>
            <a:lvl6pPr marL="2286000" algn="l" defTabSz="914400" rtl="0" eaLnBrk="1" latinLnBrk="0" hangingPunct="1">
              <a:defRPr kern="1200">
                <a:solidFill>
                  <a:srgbClr val="595757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6pPr>
            <a:lvl7pPr marL="2743200" algn="l" defTabSz="914400" rtl="0" eaLnBrk="1" latinLnBrk="0" hangingPunct="1">
              <a:defRPr kern="1200">
                <a:solidFill>
                  <a:srgbClr val="595757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7pPr>
            <a:lvl8pPr marL="3200400" algn="l" defTabSz="914400" rtl="0" eaLnBrk="1" latinLnBrk="0" hangingPunct="1">
              <a:defRPr kern="1200">
                <a:solidFill>
                  <a:srgbClr val="595757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8pPr>
            <a:lvl9pPr marL="3657600" algn="l" defTabSz="914400" rtl="0" eaLnBrk="1" latinLnBrk="0" hangingPunct="1">
              <a:defRPr kern="1200">
                <a:solidFill>
                  <a:srgbClr val="595757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9pPr>
          </a:lstStyle>
          <a:p>
            <a:endParaRPr lang="en-US" altLang="zh-CN" sz="1400">
              <a:latin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364980" y="4782820"/>
            <a:ext cx="168910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400" b="1">
                <a:latin typeface="Times New Roman" panose="02020603050405020304" charset="0"/>
                <a:sym typeface="+mn-ea"/>
              </a:rPr>
              <a:t>Why not OpenFlow?</a:t>
            </a:r>
            <a:endParaRPr lang="en-US" altLang="zh-CN" sz="1400" b="1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6" grpId="0" bldLvl="0" animBg="1"/>
      <p:bldP spid="18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矩形 38"/>
          <p:cNvSpPr/>
          <p:nvPr/>
        </p:nvSpPr>
        <p:spPr>
          <a:xfrm>
            <a:off x="6731635" y="1817370"/>
            <a:ext cx="4328160" cy="2246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563620" y="4614545"/>
            <a:ext cx="2404745" cy="19799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1045845" y="4614545"/>
            <a:ext cx="2404745" cy="19799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67435" y="2970530"/>
            <a:ext cx="4914900" cy="1316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31790" y="2928620"/>
            <a:ext cx="570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Times New Roman" panose="02020603050405020304" charset="0"/>
              </a:rPr>
              <a:t>ODL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63700" y="3420110"/>
            <a:ext cx="3937000" cy="482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P4Plugin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87140" y="4759960"/>
            <a:ext cx="1905000" cy="5207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gRPC Server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87140" y="5317490"/>
            <a:ext cx="1905000" cy="520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Driver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87140" y="5875020"/>
            <a:ext cx="1910715" cy="520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Tofino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14210" y="2302510"/>
            <a:ext cx="359029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Frontend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975600" y="2785110"/>
            <a:ext cx="1206500" cy="558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Backend A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398000" y="2785110"/>
            <a:ext cx="1206500" cy="558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Backend B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63065" y="1789430"/>
            <a:ext cx="3936365" cy="482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Apps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76350" y="4759960"/>
            <a:ext cx="1905000" cy="5207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gRPC Server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6350" y="5317490"/>
            <a:ext cx="1905000" cy="5207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Driver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70000" y="5875020"/>
            <a:ext cx="1911350" cy="520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bmv2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cxnSp>
        <p:nvCxnSpPr>
          <p:cNvPr id="28" name="肘形连接符 27"/>
          <p:cNvCxnSpPr>
            <a:stCxn id="15" idx="2"/>
            <a:endCxn id="6" idx="3"/>
          </p:cNvCxnSpPr>
          <p:nvPr/>
        </p:nvCxnSpPr>
        <p:spPr>
          <a:xfrm rot="5400000">
            <a:off x="6931025" y="2027555"/>
            <a:ext cx="317500" cy="2978150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6" idx="2"/>
          </p:cNvCxnSpPr>
          <p:nvPr/>
        </p:nvCxnSpPr>
        <p:spPr>
          <a:xfrm rot="5400000">
            <a:off x="7526020" y="1431290"/>
            <a:ext cx="548640" cy="4401185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/>
          <p:nvPr/>
        </p:nvCxnSpPr>
        <p:spPr>
          <a:xfrm rot="10800000" flipV="1">
            <a:off x="5599430" y="2762250"/>
            <a:ext cx="1895475" cy="692785"/>
          </a:xfrm>
          <a:prstGeom prst="bentConnector3">
            <a:avLst>
              <a:gd name="adj1" fmla="val -737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" idx="0"/>
          </p:cNvCxnSpPr>
          <p:nvPr/>
        </p:nvCxnSpPr>
        <p:spPr>
          <a:xfrm flipH="1" flipV="1">
            <a:off x="2219960" y="3922395"/>
            <a:ext cx="8890" cy="85153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 flipV="1">
            <a:off x="4735195" y="3908425"/>
            <a:ext cx="8890" cy="85153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41" idx="1"/>
            <a:endCxn id="14" idx="0"/>
          </p:cNvCxnSpPr>
          <p:nvPr/>
        </p:nvCxnSpPr>
        <p:spPr>
          <a:xfrm>
            <a:off x="8806815" y="1503680"/>
            <a:ext cx="2540" cy="7988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7" idx="2"/>
            <a:endCxn id="6" idx="0"/>
          </p:cNvCxnSpPr>
          <p:nvPr/>
        </p:nvCxnSpPr>
        <p:spPr>
          <a:xfrm>
            <a:off x="3631565" y="2286000"/>
            <a:ext cx="635" cy="114808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9817735" y="1776095"/>
            <a:ext cx="1285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Times New Roman" panose="02020603050405020304" charset="0"/>
              </a:rPr>
              <a:t>P4 compiler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41" name="剪去单角的矩形 40"/>
          <p:cNvSpPr/>
          <p:nvPr/>
        </p:nvSpPr>
        <p:spPr>
          <a:xfrm>
            <a:off x="7865745" y="803275"/>
            <a:ext cx="1881505" cy="700405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67435" y="1581150"/>
            <a:ext cx="4893310" cy="869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430520" y="1496060"/>
            <a:ext cx="551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Times New Roman" panose="02020603050405020304" charset="0"/>
              </a:rPr>
              <a:t>APP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69635" y="3216910"/>
            <a:ext cx="11372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P4Runtime Info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60745" y="3416935"/>
            <a:ext cx="18923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Data-plane A  Configuration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62015" y="3669665"/>
            <a:ext cx="18872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Data-plane B  Configuration</a:t>
            </a:r>
            <a:endParaRPr lang="en-US" altLang="zh-CN" sz="1200">
              <a:latin typeface="Times New Roman" panose="02020603050405020304" charset="0"/>
            </a:endParaRPr>
          </a:p>
        </p:txBody>
      </p:sp>
      <p:cxnSp>
        <p:nvCxnSpPr>
          <p:cNvPr id="19" name="肘形连接符 18"/>
          <p:cNvCxnSpPr/>
          <p:nvPr/>
        </p:nvCxnSpPr>
        <p:spPr>
          <a:xfrm rot="5400000">
            <a:off x="6931025" y="2011045"/>
            <a:ext cx="317500" cy="2978150"/>
          </a:xfrm>
          <a:prstGeom prst="bentConnector2">
            <a:avLst/>
          </a:prstGeom>
          <a:ln w="12700" cmpd="sng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/>
          <p:nvPr/>
        </p:nvCxnSpPr>
        <p:spPr>
          <a:xfrm rot="5400000">
            <a:off x="7526020" y="1414780"/>
            <a:ext cx="548640" cy="4401185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rot="10800000" flipV="1">
            <a:off x="5599430" y="2759710"/>
            <a:ext cx="1895475" cy="692785"/>
          </a:xfrm>
          <a:prstGeom prst="bentConnector3">
            <a:avLst>
              <a:gd name="adj1" fmla="val -737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168640" y="955040"/>
            <a:ext cx="12592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sym typeface="+mn-ea"/>
              </a:rPr>
              <a:t>P4 program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3500" y="55245"/>
            <a:ext cx="45199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</a:rPr>
              <a:t>How to Use P4 Runtime</a:t>
            </a:r>
            <a:endParaRPr lang="en-US" altLang="zh-CN" sz="32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" name="矩形 52"/>
          <p:cNvSpPr/>
          <p:nvPr/>
        </p:nvSpPr>
        <p:spPr>
          <a:xfrm>
            <a:off x="2715260" y="1878965"/>
            <a:ext cx="4866640" cy="16865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Times New Roman" panose="020206030504050203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5460" y="2975610"/>
            <a:ext cx="4183380" cy="351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gRPC Client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45460" y="2588260"/>
            <a:ext cx="808990" cy="3422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Device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45460" y="2187575"/>
            <a:ext cx="4184015" cy="35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REST API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15260" y="831215"/>
            <a:ext cx="6894195" cy="3600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L2Switch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40675" y="2986405"/>
            <a:ext cx="1668145" cy="57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Netconf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5" name="圆柱形 14"/>
          <p:cNvSpPr/>
          <p:nvPr/>
        </p:nvSpPr>
        <p:spPr>
          <a:xfrm>
            <a:off x="7940675" y="1734820"/>
            <a:ext cx="1668145" cy="692785"/>
          </a:xfrm>
          <a:prstGeom prst="can">
            <a:avLst>
              <a:gd name="adj" fmla="val 31714"/>
            </a:avLst>
          </a:prstGeom>
          <a:solidFill>
            <a:schemeClr val="bg1">
              <a:lumMod val="85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DataStore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6" name="矩形 15"/>
          <p:cNvSpPr>
            <a:spLocks noChangeAspect="1"/>
          </p:cNvSpPr>
          <p:nvPr/>
        </p:nvSpPr>
        <p:spPr>
          <a:xfrm>
            <a:off x="3886835" y="2583180"/>
            <a:ext cx="810260" cy="3435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Packet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7" name="矩形 16"/>
          <p:cNvSpPr>
            <a:spLocks noChangeAspect="1"/>
          </p:cNvSpPr>
          <p:nvPr/>
        </p:nvSpPr>
        <p:spPr>
          <a:xfrm>
            <a:off x="4733290" y="2588260"/>
            <a:ext cx="810260" cy="3422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Table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8" name="矩形 17"/>
          <p:cNvSpPr>
            <a:spLocks noChangeAspect="1"/>
          </p:cNvSpPr>
          <p:nvPr/>
        </p:nvSpPr>
        <p:spPr>
          <a:xfrm>
            <a:off x="5576570" y="2588260"/>
            <a:ext cx="810260" cy="3422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Cluster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9" name="矩形 18"/>
          <p:cNvSpPr>
            <a:spLocks noChangeAspect="1"/>
          </p:cNvSpPr>
          <p:nvPr/>
        </p:nvSpPr>
        <p:spPr>
          <a:xfrm>
            <a:off x="6418580" y="2588260"/>
            <a:ext cx="810260" cy="3422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Adapter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35960" y="4906010"/>
            <a:ext cx="3435350" cy="3600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gRPC Server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35960" y="5314950"/>
            <a:ext cx="3435350" cy="3600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Driver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30365" y="4905375"/>
            <a:ext cx="2615565" cy="7696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Netconf Server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715260" y="4646930"/>
            <a:ext cx="7034530" cy="1192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Times New Roman" panose="0202060305040502030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012555" y="4645660"/>
            <a:ext cx="7797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Linux OS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715260" y="5953760"/>
            <a:ext cx="7033895" cy="625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Times New Roman" panose="0202060305040502030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964930" y="5953760"/>
            <a:ext cx="7842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Hardware</a:t>
            </a:r>
            <a:endParaRPr lang="en-US" altLang="zh-CN" sz="1200">
              <a:latin typeface="Times New Roman" panose="02020603050405020304" charset="0"/>
            </a:endParaRPr>
          </a:p>
        </p:txBody>
      </p:sp>
      <p:pic>
        <p:nvPicPr>
          <p:cNvPr id="47" name="Picture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60770" y="6013832"/>
            <a:ext cx="1071196" cy="515268"/>
          </a:xfrm>
          <a:prstGeom prst="rect">
            <a:avLst/>
          </a:prstGeom>
        </p:spPr>
      </p:pic>
      <p:sp>
        <p:nvSpPr>
          <p:cNvPr id="50" name="矩形 49"/>
          <p:cNvSpPr/>
          <p:nvPr/>
        </p:nvSpPr>
        <p:spPr>
          <a:xfrm>
            <a:off x="2371090" y="688340"/>
            <a:ext cx="7733665" cy="3091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Times New Roman" panose="0202060305040502030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371090" y="4370070"/>
            <a:ext cx="7757160" cy="24377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Times New Roman" panose="0202060305040502030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498965" y="4370070"/>
            <a:ext cx="6064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Switch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870065" y="1878965"/>
            <a:ext cx="741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P4Plugin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609455" y="688340"/>
            <a:ext cx="4959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ODL</a:t>
            </a:r>
            <a:endParaRPr lang="en-US" altLang="zh-CN" sz="1200">
              <a:latin typeface="Times New Roman" panose="02020603050405020304" charset="0"/>
            </a:endParaRPr>
          </a:p>
        </p:txBody>
      </p:sp>
      <p:cxnSp>
        <p:nvCxnSpPr>
          <p:cNvPr id="59" name="直接箭头连接符 58"/>
          <p:cNvCxnSpPr>
            <a:stCxn id="14" idx="0"/>
            <a:endCxn id="15" idx="3"/>
          </p:cNvCxnSpPr>
          <p:nvPr/>
        </p:nvCxnSpPr>
        <p:spPr>
          <a:xfrm flipV="1">
            <a:off x="8775065" y="2441575"/>
            <a:ext cx="0" cy="5588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V="1">
            <a:off x="5137785" y="1205230"/>
            <a:ext cx="5715" cy="9900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8774430" y="1191260"/>
            <a:ext cx="0" cy="5400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5132705" y="3313430"/>
            <a:ext cx="5080" cy="1584000"/>
          </a:xfrm>
          <a:prstGeom prst="straightConnector1">
            <a:avLst/>
          </a:prstGeom>
          <a:ln w="762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8775065" y="3558540"/>
            <a:ext cx="5080" cy="1332000"/>
          </a:xfrm>
          <a:prstGeom prst="straightConnector1">
            <a:avLst/>
          </a:prstGeom>
          <a:ln w="762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左右箭头 66"/>
          <p:cNvSpPr/>
          <p:nvPr/>
        </p:nvSpPr>
        <p:spPr>
          <a:xfrm>
            <a:off x="4217670" y="1363345"/>
            <a:ext cx="1838325" cy="342000"/>
          </a:xfrm>
          <a:prstGeom prst="leftRightArrow">
            <a:avLst/>
          </a:prstGeom>
          <a:noFill/>
          <a:ln w="3175" cmpd="sng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</a:rPr>
              <a:t>RPC/Notification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710815" y="1341120"/>
            <a:ext cx="4871720" cy="396240"/>
          </a:xfrm>
          <a:prstGeom prst="rect">
            <a:avLst/>
          </a:prstGeom>
          <a:noFill/>
          <a:ln w="12700" cmpd="sng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1" name="肘形连接符 70"/>
          <p:cNvCxnSpPr/>
          <p:nvPr/>
        </p:nvCxnSpPr>
        <p:spPr>
          <a:xfrm flipV="1">
            <a:off x="7229475" y="2131695"/>
            <a:ext cx="711835" cy="612000"/>
          </a:xfrm>
          <a:prstGeom prst="bentConnector3">
            <a:avLst>
              <a:gd name="adj1" fmla="val 67885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/>
          <p:nvPr/>
        </p:nvCxnSpPr>
        <p:spPr>
          <a:xfrm rot="5400000" flipV="1">
            <a:off x="7541075" y="2906900"/>
            <a:ext cx="576000" cy="223200"/>
          </a:xfrm>
          <a:prstGeom prst="bentConnector2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9" name="Picture 14" descr="p4_logotype_we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787" y="6124319"/>
            <a:ext cx="247627" cy="1800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9530" y="41275"/>
            <a:ext cx="54476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</a:rPr>
              <a:t>Introduce to P4Plugin in ODL</a:t>
            </a:r>
            <a:endParaRPr lang="en-US" altLang="zh-CN" sz="32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3" name="组合 122"/>
          <p:cNvGrpSpPr/>
          <p:nvPr/>
        </p:nvGrpSpPr>
        <p:grpSpPr>
          <a:xfrm>
            <a:off x="5222875" y="5890895"/>
            <a:ext cx="416560" cy="381635"/>
            <a:chOff x="4169" y="4127"/>
            <a:chExt cx="1644" cy="1649"/>
          </a:xfrm>
        </p:grpSpPr>
        <p:sp>
          <p:nvSpPr>
            <p:cNvPr id="107" name="矩形 106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8" name="矩形 107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9" name="梯形 108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2" name="矩形 111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3" name="梯形 112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5" name="梯形 114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5749925" y="5890895"/>
            <a:ext cx="416560" cy="381635"/>
            <a:chOff x="4169" y="4127"/>
            <a:chExt cx="1644" cy="1649"/>
          </a:xfrm>
        </p:grpSpPr>
        <p:sp>
          <p:nvSpPr>
            <p:cNvPr id="125" name="矩形 124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6" name="矩形 125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7" name="梯形 126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8" name="矩形 127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9" name="梯形 128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0" name="矩形 129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1" name="梯形 130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283325" y="5890895"/>
            <a:ext cx="416560" cy="381635"/>
            <a:chOff x="4169" y="4127"/>
            <a:chExt cx="1644" cy="1649"/>
          </a:xfrm>
        </p:grpSpPr>
        <p:sp>
          <p:nvSpPr>
            <p:cNvPr id="133" name="矩形 132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4" name="矩形 133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5" name="梯形 134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6" name="矩形 135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7" name="梯形 136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8" name="矩形 137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9" name="梯形 138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6810375" y="5890895"/>
            <a:ext cx="416560" cy="381635"/>
            <a:chOff x="4169" y="4127"/>
            <a:chExt cx="1644" cy="1649"/>
          </a:xfrm>
        </p:grpSpPr>
        <p:sp>
          <p:nvSpPr>
            <p:cNvPr id="141" name="矩形 140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2" name="矩形 141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3" name="梯形 142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" name="矩形 143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5" name="梯形 144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6" name="矩形 145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7" name="梯形 146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3637915" y="5890895"/>
            <a:ext cx="416560" cy="381635"/>
            <a:chOff x="4169" y="4127"/>
            <a:chExt cx="1644" cy="1649"/>
          </a:xfrm>
        </p:grpSpPr>
        <p:sp>
          <p:nvSpPr>
            <p:cNvPr id="80" name="矩形 79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1" name="矩形 80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2" name="梯形 81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3" name="矩形 82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4" name="梯形 83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6" name="梯形 85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4158615" y="5890895"/>
            <a:ext cx="416560" cy="381635"/>
            <a:chOff x="4169" y="4127"/>
            <a:chExt cx="1644" cy="1649"/>
          </a:xfrm>
        </p:grpSpPr>
        <p:sp>
          <p:nvSpPr>
            <p:cNvPr id="88" name="矩形 87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0" name="梯形 89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1" name="矩形 90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2" name="梯形 91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3" name="矩形 92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4" name="梯形 93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685665" y="5890895"/>
            <a:ext cx="416560" cy="381635"/>
            <a:chOff x="4169" y="4127"/>
            <a:chExt cx="1644" cy="1649"/>
          </a:xfrm>
        </p:grpSpPr>
        <p:sp>
          <p:nvSpPr>
            <p:cNvPr id="96" name="矩形 95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8" name="梯形 97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9" name="矩形 98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0" name="梯形 99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1" name="矩形 100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2" name="梯形 101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2335530" y="3613785"/>
            <a:ext cx="7395210" cy="3110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Times New Roman" panose="0202060305040502030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124315" y="3613785"/>
            <a:ext cx="6064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Switch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87980" y="3801110"/>
            <a:ext cx="6235700" cy="1355090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84185" y="3801745"/>
            <a:ext cx="10261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Control Plane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887980" y="5777865"/>
            <a:ext cx="6235700" cy="604520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43730" y="5624195"/>
            <a:ext cx="417830" cy="139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</a:rPr>
              <a:t>Port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213860" y="4175125"/>
            <a:ext cx="900000" cy="667848"/>
            <a:chOff x="4466" y="5385"/>
            <a:chExt cx="1528" cy="1290"/>
          </a:xfrm>
        </p:grpSpPr>
        <p:grpSp>
          <p:nvGrpSpPr>
            <p:cNvPr id="176" name="组合 175"/>
            <p:cNvGrpSpPr>
              <a:grpSpLocks noChangeAspect="1"/>
            </p:cNvGrpSpPr>
            <p:nvPr/>
          </p:nvGrpSpPr>
          <p:grpSpPr>
            <a:xfrm rot="0">
              <a:off x="4466" y="5385"/>
              <a:ext cx="1528" cy="1290"/>
              <a:chOff x="1923253" y="1377037"/>
              <a:chExt cx="481653" cy="482806"/>
            </a:xfrm>
          </p:grpSpPr>
          <p:sp>
            <p:nvSpPr>
              <p:cNvPr id="177" name="矩形 176"/>
              <p:cNvSpPr/>
              <p:nvPr/>
            </p:nvSpPr>
            <p:spPr bwMode="auto">
              <a:xfrm>
                <a:off x="1923253" y="1377037"/>
                <a:ext cx="481653" cy="482806"/>
              </a:xfrm>
              <a:prstGeom prst="rect">
                <a:avLst/>
              </a:prstGeom>
              <a:noFill/>
              <a:ln w="381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78" name="矩形 177"/>
              <p:cNvSpPr>
                <a:spLocks noChangeAspect="1"/>
              </p:cNvSpPr>
              <p:nvPr/>
            </p:nvSpPr>
            <p:spPr bwMode="auto">
              <a:xfrm>
                <a:off x="1950994" y="1403612"/>
                <a:ext cx="429012" cy="430408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TextBox 178"/>
            <p:cNvSpPr txBox="1"/>
            <p:nvPr/>
          </p:nvSpPr>
          <p:spPr>
            <a:xfrm>
              <a:off x="4855" y="5818"/>
              <a:ext cx="87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dirty="0" smtClean="0">
                  <a:solidFill>
                    <a:srgbClr val="000000"/>
                  </a:solidFill>
                  <a:latin typeface="Times New Roman" panose="02020603050405020304" charset="0"/>
                </a:rPr>
                <a:t>CPU</a:t>
              </a:r>
              <a:endParaRPr lang="en-US" altLang="zh-CN" sz="1200" dirty="0" smtClean="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0" name="矩形 9"/>
            <p:cNvSpPr>
              <a:spLocks noChangeAspect="1"/>
            </p:cNvSpPr>
            <p:nvPr/>
          </p:nvSpPr>
          <p:spPr bwMode="auto">
            <a:xfrm>
              <a:off x="4594" y="5496"/>
              <a:ext cx="1275" cy="1077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>
              <a:spLocks noChangeAspect="1"/>
            </p:cNvSpPr>
            <p:nvPr/>
          </p:nvSpPr>
          <p:spPr bwMode="auto">
            <a:xfrm>
              <a:off x="4664" y="5548"/>
              <a:ext cx="1141" cy="964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" name="矩形 11"/>
            <p:cNvSpPr>
              <a:spLocks noChangeAspect="1"/>
            </p:cNvSpPr>
            <p:nvPr/>
          </p:nvSpPr>
          <p:spPr bwMode="auto">
            <a:xfrm>
              <a:off x="4724" y="5610"/>
              <a:ext cx="1006" cy="850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13" name="直接箭头连接符 12"/>
          <p:cNvCxnSpPr/>
          <p:nvPr/>
        </p:nvCxnSpPr>
        <p:spPr>
          <a:xfrm flipV="1">
            <a:off x="4646930" y="4866005"/>
            <a:ext cx="11430" cy="756000"/>
          </a:xfrm>
          <a:prstGeom prst="straightConnector1">
            <a:avLst/>
          </a:prstGeom>
          <a:ln w="66675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05500" y="3943350"/>
            <a:ext cx="1711325" cy="504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gRPC Server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05500" y="4519930"/>
            <a:ext cx="1711325" cy="504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Driver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5126355" y="3944620"/>
            <a:ext cx="821055" cy="230505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126355" y="4840605"/>
            <a:ext cx="793115" cy="19304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262620" y="5770245"/>
            <a:ext cx="8483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Data Plane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35530" y="2150110"/>
            <a:ext cx="7395210" cy="724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13655" y="5624195"/>
            <a:ext cx="417830" cy="139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Port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796915" y="5624195"/>
            <a:ext cx="417830" cy="139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Port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497955" y="5624195"/>
            <a:ext cx="417830" cy="139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Port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198995" y="5624195"/>
            <a:ext cx="417830" cy="139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Port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453255" y="6382385"/>
            <a:ext cx="417830" cy="139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Port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123180" y="6382385"/>
            <a:ext cx="417830" cy="139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Port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806440" y="6382385"/>
            <a:ext cx="417830" cy="139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Port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507480" y="6382385"/>
            <a:ext cx="417830" cy="139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Port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208520" y="6382385"/>
            <a:ext cx="417830" cy="139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Port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950845" y="2338705"/>
            <a:ext cx="6236970" cy="3600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P4Plugin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243695" y="2150110"/>
            <a:ext cx="4959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ODL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335530" y="664210"/>
            <a:ext cx="7395210" cy="724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938145" y="852805"/>
            <a:ext cx="6236970" cy="3600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Apps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269095" y="664210"/>
            <a:ext cx="4616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APP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4544695" y="5811520"/>
            <a:ext cx="1073785" cy="838200"/>
          </a:xfrm>
          <a:custGeom>
            <a:avLst/>
            <a:gdLst>
              <a:gd name="connisteX0" fmla="*/ 1073608 w 1073608"/>
              <a:gd name="connsiteY0" fmla="*/ 838200 h 838200"/>
              <a:gd name="connisteX1" fmla="*/ 641808 w 1073608"/>
              <a:gd name="connsiteY1" fmla="*/ 495300 h 838200"/>
              <a:gd name="connisteX2" fmla="*/ 44908 w 1073608"/>
              <a:gd name="connsiteY2" fmla="*/ 330200 h 838200"/>
              <a:gd name="connisteX3" fmla="*/ 83008 w 1073608"/>
              <a:gd name="connsiteY3" fmla="*/ 0 h 838200"/>
              <a:gd name="connisteX4" fmla="*/ 146508 w 1073608"/>
              <a:gd name="connsiteY4" fmla="*/ -12700 h 8382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1073609" h="838200">
                <a:moveTo>
                  <a:pt x="1073609" y="838200"/>
                </a:moveTo>
                <a:cubicBezTo>
                  <a:pt x="999314" y="772795"/>
                  <a:pt x="847549" y="596900"/>
                  <a:pt x="641809" y="495300"/>
                </a:cubicBezTo>
                <a:cubicBezTo>
                  <a:pt x="436069" y="393700"/>
                  <a:pt x="156669" y="429260"/>
                  <a:pt x="44909" y="330200"/>
                </a:cubicBezTo>
                <a:cubicBezTo>
                  <a:pt x="-66851" y="231140"/>
                  <a:pt x="62689" y="68580"/>
                  <a:pt x="83009" y="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6760845" y="2712720"/>
            <a:ext cx="0" cy="1224000"/>
          </a:xfrm>
          <a:prstGeom prst="straightConnector1">
            <a:avLst/>
          </a:prstGeom>
          <a:ln w="666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任意多边形 63"/>
          <p:cNvSpPr/>
          <p:nvPr/>
        </p:nvSpPr>
        <p:spPr>
          <a:xfrm>
            <a:off x="4404995" y="4077335"/>
            <a:ext cx="1487170" cy="1532255"/>
          </a:xfrm>
          <a:custGeom>
            <a:avLst/>
            <a:gdLst>
              <a:gd name="connisteX0" fmla="*/ 70836 w 1328136"/>
              <a:gd name="connsiteY0" fmla="*/ 1554726 h 1554726"/>
              <a:gd name="connisteX1" fmla="*/ 134336 w 1328136"/>
              <a:gd name="connsiteY1" fmla="*/ 183126 h 1554726"/>
              <a:gd name="connisteX2" fmla="*/ 1328136 w 1328136"/>
              <a:gd name="connsiteY2" fmla="*/ 43426 h 155472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28137" h="1554727">
                <a:moveTo>
                  <a:pt x="70837" y="1554727"/>
                </a:moveTo>
                <a:cubicBezTo>
                  <a:pt x="59407" y="1282947"/>
                  <a:pt x="-117123" y="485387"/>
                  <a:pt x="134337" y="183127"/>
                </a:cubicBezTo>
                <a:cubicBezTo>
                  <a:pt x="385797" y="-119133"/>
                  <a:pt x="1090647" y="44062"/>
                  <a:pt x="1328137" y="43427"/>
                </a:cubicBezTo>
              </a:path>
            </a:pathLst>
          </a:custGeom>
          <a:noFill/>
          <a:ln w="38100" cmpd="sng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任意多边形 64"/>
          <p:cNvSpPr/>
          <p:nvPr/>
        </p:nvSpPr>
        <p:spPr>
          <a:xfrm>
            <a:off x="6824980" y="2700020"/>
            <a:ext cx="255270" cy="1244600"/>
          </a:xfrm>
          <a:custGeom>
            <a:avLst/>
            <a:gdLst>
              <a:gd name="connisteX0" fmla="*/ 0 w 255066"/>
              <a:gd name="connsiteY0" fmla="*/ 1244600 h 1244600"/>
              <a:gd name="connisteX1" fmla="*/ 254000 w 255066"/>
              <a:gd name="connsiteY1" fmla="*/ 749300 h 1244600"/>
              <a:gd name="connisteX2" fmla="*/ 76200 w 255066"/>
              <a:gd name="connsiteY2" fmla="*/ 0 h 12446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55067" h="1244600">
                <a:moveTo>
                  <a:pt x="0" y="1244600"/>
                </a:moveTo>
                <a:cubicBezTo>
                  <a:pt x="54610" y="1160780"/>
                  <a:pt x="238760" y="998220"/>
                  <a:pt x="254000" y="749300"/>
                </a:cubicBezTo>
                <a:cubicBezTo>
                  <a:pt x="269240" y="500380"/>
                  <a:pt x="116840" y="139700"/>
                  <a:pt x="76200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任意多边形 66"/>
          <p:cNvSpPr/>
          <p:nvPr/>
        </p:nvSpPr>
        <p:spPr>
          <a:xfrm>
            <a:off x="6365240" y="2712720"/>
            <a:ext cx="281940" cy="1219200"/>
          </a:xfrm>
          <a:custGeom>
            <a:avLst/>
            <a:gdLst>
              <a:gd name="connisteX0" fmla="*/ 167467 w 281767"/>
              <a:gd name="connsiteY0" fmla="*/ 0 h 1168400"/>
              <a:gd name="connisteX1" fmla="*/ 2367 w 281767"/>
              <a:gd name="connsiteY1" fmla="*/ 469900 h 1168400"/>
              <a:gd name="connisteX2" fmla="*/ 281767 w 281767"/>
              <a:gd name="connsiteY2" fmla="*/ 1168400 h 11684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81768" h="1168400">
                <a:moveTo>
                  <a:pt x="167468" y="0"/>
                </a:moveTo>
                <a:cubicBezTo>
                  <a:pt x="128733" y="80010"/>
                  <a:pt x="-20492" y="236220"/>
                  <a:pt x="2368" y="469900"/>
                </a:cubicBezTo>
                <a:cubicBezTo>
                  <a:pt x="25228" y="703580"/>
                  <a:pt x="222713" y="1038225"/>
                  <a:pt x="281768" y="1168400"/>
                </a:cubicBezTo>
              </a:path>
            </a:pathLst>
          </a:custGeom>
          <a:noFill/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任意多边形 67"/>
          <p:cNvSpPr/>
          <p:nvPr/>
        </p:nvSpPr>
        <p:spPr>
          <a:xfrm>
            <a:off x="4805045" y="4258945"/>
            <a:ext cx="1113790" cy="1365250"/>
          </a:xfrm>
          <a:custGeom>
            <a:avLst/>
            <a:gdLst>
              <a:gd name="connisteX0" fmla="*/ 1101919 w 1101919"/>
              <a:gd name="connsiteY0" fmla="*/ 151071 h 1446471"/>
              <a:gd name="connisteX1" fmla="*/ 136719 w 1101919"/>
              <a:gd name="connsiteY1" fmla="*/ 112971 h 1446471"/>
              <a:gd name="connisteX2" fmla="*/ 22419 w 1101919"/>
              <a:gd name="connsiteY2" fmla="*/ 1446471 h 144647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101919" h="1446472">
                <a:moveTo>
                  <a:pt x="1101919" y="151072"/>
                </a:moveTo>
                <a:cubicBezTo>
                  <a:pt x="911419" y="116782"/>
                  <a:pt x="352619" y="-146108"/>
                  <a:pt x="136719" y="112972"/>
                </a:cubicBezTo>
                <a:cubicBezTo>
                  <a:pt x="-79181" y="372052"/>
                  <a:pt x="26229" y="1179137"/>
                  <a:pt x="22419" y="1446472"/>
                </a:cubicBezTo>
              </a:path>
            </a:pathLst>
          </a:custGeom>
          <a:noFill/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4669155" y="5786120"/>
            <a:ext cx="2216785" cy="850900"/>
          </a:xfrm>
          <a:custGeom>
            <a:avLst/>
            <a:gdLst>
              <a:gd name="connisteX0" fmla="*/ 98266 w 2216581"/>
              <a:gd name="connsiteY0" fmla="*/ 0 h 850900"/>
              <a:gd name="connisteX1" fmla="*/ 212566 w 2216581"/>
              <a:gd name="connsiteY1" fmla="*/ 279400 h 850900"/>
              <a:gd name="connisteX2" fmla="*/ 2041366 w 2216581"/>
              <a:gd name="connsiteY2" fmla="*/ 304800 h 850900"/>
              <a:gd name="connisteX3" fmla="*/ 2054066 w 2216581"/>
              <a:gd name="connsiteY3" fmla="*/ 850900 h 8509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216582" h="850900">
                <a:moveTo>
                  <a:pt x="98267" y="0"/>
                </a:moveTo>
                <a:cubicBezTo>
                  <a:pt x="84297" y="55245"/>
                  <a:pt x="-176053" y="218440"/>
                  <a:pt x="212567" y="279400"/>
                </a:cubicBezTo>
                <a:cubicBezTo>
                  <a:pt x="601187" y="340360"/>
                  <a:pt x="1673067" y="190500"/>
                  <a:pt x="2041367" y="304800"/>
                </a:cubicBezTo>
                <a:cubicBezTo>
                  <a:pt x="2409667" y="419100"/>
                  <a:pt x="2088357" y="742315"/>
                  <a:pt x="2054067" y="850900"/>
                </a:cubicBezTo>
              </a:path>
            </a:pathLst>
          </a:custGeom>
          <a:noFill/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左右箭头 70"/>
          <p:cNvSpPr/>
          <p:nvPr/>
        </p:nvSpPr>
        <p:spPr>
          <a:xfrm>
            <a:off x="5408930" y="1607185"/>
            <a:ext cx="1620000" cy="342265"/>
          </a:xfrm>
          <a:prstGeom prst="leftRightArrow">
            <a:avLst/>
          </a:prstGeom>
          <a:noFill/>
          <a:ln w="3175" cmpd="sng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</a:rPr>
              <a:t>RPC/Notification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334895" y="1496060"/>
            <a:ext cx="7395210" cy="540000"/>
          </a:xfrm>
          <a:prstGeom prst="rect">
            <a:avLst/>
          </a:prstGeom>
          <a:noFill/>
          <a:ln w="12700" cmpd="sng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3" name="直接箭头连接符 72"/>
          <p:cNvCxnSpPr>
            <a:stCxn id="53" idx="0"/>
            <a:endCxn id="58" idx="2"/>
          </p:cNvCxnSpPr>
          <p:nvPr/>
        </p:nvCxnSpPr>
        <p:spPr>
          <a:xfrm flipH="1" flipV="1">
            <a:off x="6070600" y="1212850"/>
            <a:ext cx="12700" cy="112585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8412480" y="3396615"/>
            <a:ext cx="5400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8405495" y="3132455"/>
            <a:ext cx="54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9019540" y="2989580"/>
            <a:ext cx="6705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Times New Roman" panose="02020603050405020304" charset="0"/>
              </a:rPr>
              <a:t>Packet-In</a:t>
            </a:r>
            <a:endParaRPr lang="en-US" altLang="zh-CN" sz="1000">
              <a:latin typeface="Times New Roman" panose="0202060305040502030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9012555" y="3263265"/>
            <a:ext cx="7550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Times New Roman" panose="02020603050405020304" charset="0"/>
              </a:rPr>
              <a:t>Packet-Out</a:t>
            </a:r>
            <a:endParaRPr lang="en-US" altLang="zh-CN" sz="1000">
              <a:latin typeface="Times New Roman" panose="02020603050405020304" charset="0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7309485" y="5889625"/>
            <a:ext cx="416560" cy="381635"/>
            <a:chOff x="4169" y="4127"/>
            <a:chExt cx="1644" cy="1649"/>
          </a:xfrm>
        </p:grpSpPr>
        <p:sp>
          <p:nvSpPr>
            <p:cNvPr id="104" name="矩形 103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5" name="矩形 104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6" name="梯形 105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1" name="梯形 110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6" name="矩形 115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7" name="梯形 116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7836535" y="5889625"/>
            <a:ext cx="416560" cy="381635"/>
            <a:chOff x="4169" y="4127"/>
            <a:chExt cx="1644" cy="1649"/>
          </a:xfrm>
        </p:grpSpPr>
        <p:sp>
          <p:nvSpPr>
            <p:cNvPr id="119" name="矩形 118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0" name="矩形 119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1" name="梯形 120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2" name="矩形 121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8" name="梯形 147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9" name="矩形 148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0" name="梯形 149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560" y="27305"/>
            <a:ext cx="26682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</a:rPr>
              <a:t>Packet-In/Out</a:t>
            </a:r>
            <a:endParaRPr lang="en-US" altLang="zh-CN" sz="32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6" name="矩形 155"/>
          <p:cNvSpPr/>
          <p:nvPr/>
        </p:nvSpPr>
        <p:spPr>
          <a:xfrm>
            <a:off x="3954145" y="4885690"/>
            <a:ext cx="360000" cy="28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9" name="任意多边形 148"/>
          <p:cNvSpPr/>
          <p:nvPr/>
        </p:nvSpPr>
        <p:spPr>
          <a:xfrm>
            <a:off x="3954145" y="4463415"/>
            <a:ext cx="3268800" cy="422275"/>
          </a:xfrm>
          <a:custGeom>
            <a:avLst/>
            <a:gdLst>
              <a:gd name="connsiteX0" fmla="*/ 0 w 5110"/>
              <a:gd name="connsiteY0" fmla="*/ 0 h 932"/>
              <a:gd name="connsiteX1" fmla="*/ 5110 w 5110"/>
              <a:gd name="connsiteY1" fmla="*/ 0 h 932"/>
              <a:gd name="connsiteX2" fmla="*/ 5110 w 5110"/>
              <a:gd name="connsiteY2" fmla="*/ 932 h 932"/>
              <a:gd name="connsiteX3" fmla="*/ 3860 w 5110"/>
              <a:gd name="connsiteY3" fmla="*/ 930 h 932"/>
              <a:gd name="connsiteX4" fmla="*/ 0 w 5110"/>
              <a:gd name="connsiteY4" fmla="*/ 932 h 932"/>
              <a:gd name="connsiteX5" fmla="*/ 0 w 5110"/>
              <a:gd name="connsiteY5" fmla="*/ 0 h 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10" h="932">
                <a:moveTo>
                  <a:pt x="0" y="0"/>
                </a:moveTo>
                <a:lnTo>
                  <a:pt x="5110" y="0"/>
                </a:lnTo>
                <a:lnTo>
                  <a:pt x="5110" y="932"/>
                </a:lnTo>
                <a:lnTo>
                  <a:pt x="3860" y="930"/>
                </a:lnTo>
                <a:lnTo>
                  <a:pt x="0" y="9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1" name="任意多边形 150"/>
          <p:cNvSpPr>
            <a:spLocks noChangeAspect="1"/>
          </p:cNvSpPr>
          <p:nvPr/>
        </p:nvSpPr>
        <p:spPr>
          <a:xfrm rot="20220000">
            <a:off x="5289550" y="4571365"/>
            <a:ext cx="589915" cy="184785"/>
          </a:xfrm>
          <a:custGeom>
            <a:avLst/>
            <a:gdLst>
              <a:gd name="connsiteX0" fmla="*/ 0 w 4380"/>
              <a:gd name="connsiteY0" fmla="*/ 1173 h 1173"/>
              <a:gd name="connsiteX1" fmla="*/ 1757 w 4380"/>
              <a:gd name="connsiteY1" fmla="*/ 634 h 1173"/>
              <a:gd name="connsiteX2" fmla="*/ 800 w 4380"/>
              <a:gd name="connsiteY2" fmla="*/ 0 h 1173"/>
              <a:gd name="connsiteX3" fmla="*/ 4380 w 4380"/>
              <a:gd name="connsiteY3" fmla="*/ 0 h 1173"/>
              <a:gd name="connsiteX4" fmla="*/ 2855 w 4380"/>
              <a:gd name="connsiteY4" fmla="*/ 656 h 1173"/>
              <a:gd name="connsiteX5" fmla="*/ 3580 w 4380"/>
              <a:gd name="connsiteY5" fmla="*/ 1173 h 1173"/>
              <a:gd name="connsiteX6" fmla="*/ 0 w 4380"/>
              <a:gd name="connsiteY6" fmla="*/ 1173 h 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0" h="1173">
                <a:moveTo>
                  <a:pt x="0" y="1173"/>
                </a:moveTo>
                <a:lnTo>
                  <a:pt x="1757" y="634"/>
                </a:lnTo>
                <a:lnTo>
                  <a:pt x="800" y="0"/>
                </a:lnTo>
                <a:lnTo>
                  <a:pt x="4380" y="0"/>
                </a:lnTo>
                <a:lnTo>
                  <a:pt x="2855" y="656"/>
                </a:lnTo>
                <a:lnTo>
                  <a:pt x="3580" y="1173"/>
                </a:lnTo>
                <a:lnTo>
                  <a:pt x="0" y="11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5400040" y="4876800"/>
            <a:ext cx="360000" cy="28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6853555" y="4864100"/>
            <a:ext cx="360045" cy="28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9" name="任意多边形 178"/>
          <p:cNvSpPr/>
          <p:nvPr/>
        </p:nvSpPr>
        <p:spPr>
          <a:xfrm>
            <a:off x="3953510" y="2467610"/>
            <a:ext cx="3260090" cy="421200"/>
          </a:xfrm>
          <a:custGeom>
            <a:avLst/>
            <a:gdLst>
              <a:gd name="connsiteX0" fmla="*/ 0 w 5110"/>
              <a:gd name="connsiteY0" fmla="*/ 0 h 932"/>
              <a:gd name="connsiteX1" fmla="*/ 5110 w 5110"/>
              <a:gd name="connsiteY1" fmla="*/ 0 h 932"/>
              <a:gd name="connsiteX2" fmla="*/ 5110 w 5110"/>
              <a:gd name="connsiteY2" fmla="*/ 932 h 932"/>
              <a:gd name="connsiteX3" fmla="*/ 3860 w 5110"/>
              <a:gd name="connsiteY3" fmla="*/ 930 h 932"/>
              <a:gd name="connsiteX4" fmla="*/ 0 w 5110"/>
              <a:gd name="connsiteY4" fmla="*/ 932 h 932"/>
              <a:gd name="connsiteX5" fmla="*/ 0 w 5110"/>
              <a:gd name="connsiteY5" fmla="*/ 0 h 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10" h="932">
                <a:moveTo>
                  <a:pt x="0" y="0"/>
                </a:moveTo>
                <a:lnTo>
                  <a:pt x="5110" y="0"/>
                </a:lnTo>
                <a:lnTo>
                  <a:pt x="5110" y="932"/>
                </a:lnTo>
                <a:lnTo>
                  <a:pt x="3860" y="930"/>
                </a:lnTo>
                <a:lnTo>
                  <a:pt x="0" y="9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5400040" y="4158615"/>
            <a:ext cx="360045" cy="30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5400040" y="4018915"/>
            <a:ext cx="360000" cy="1530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5401945" y="3770630"/>
            <a:ext cx="360045" cy="1244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5401945" y="3465830"/>
            <a:ext cx="360045" cy="30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4" name="矩形 183"/>
          <p:cNvSpPr/>
          <p:nvPr/>
        </p:nvSpPr>
        <p:spPr>
          <a:xfrm>
            <a:off x="5397500" y="3161030"/>
            <a:ext cx="360045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5" name="矩形 184"/>
          <p:cNvSpPr/>
          <p:nvPr/>
        </p:nvSpPr>
        <p:spPr>
          <a:xfrm>
            <a:off x="5395595" y="3040380"/>
            <a:ext cx="360045" cy="1244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3949700" y="2197735"/>
            <a:ext cx="360000" cy="28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>
            <a:off x="5395595" y="2188845"/>
            <a:ext cx="360000" cy="28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0" name="矩形 189"/>
          <p:cNvSpPr/>
          <p:nvPr/>
        </p:nvSpPr>
        <p:spPr>
          <a:xfrm>
            <a:off x="6849110" y="2185670"/>
            <a:ext cx="364490" cy="2882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91" name="矩形 190"/>
          <p:cNvSpPr/>
          <p:nvPr/>
        </p:nvSpPr>
        <p:spPr>
          <a:xfrm>
            <a:off x="5395595" y="2887345"/>
            <a:ext cx="366395" cy="1530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2" name="任意多边形 191"/>
          <p:cNvSpPr>
            <a:spLocks noChangeAspect="1"/>
          </p:cNvSpPr>
          <p:nvPr/>
        </p:nvSpPr>
        <p:spPr>
          <a:xfrm rot="20220000">
            <a:off x="5282565" y="2575560"/>
            <a:ext cx="589915" cy="184785"/>
          </a:xfrm>
          <a:custGeom>
            <a:avLst/>
            <a:gdLst>
              <a:gd name="connsiteX0" fmla="*/ 0 w 4380"/>
              <a:gd name="connsiteY0" fmla="*/ 1173 h 1173"/>
              <a:gd name="connsiteX1" fmla="*/ 1757 w 4380"/>
              <a:gd name="connsiteY1" fmla="*/ 634 h 1173"/>
              <a:gd name="connsiteX2" fmla="*/ 800 w 4380"/>
              <a:gd name="connsiteY2" fmla="*/ 0 h 1173"/>
              <a:gd name="connsiteX3" fmla="*/ 4380 w 4380"/>
              <a:gd name="connsiteY3" fmla="*/ 0 h 1173"/>
              <a:gd name="connsiteX4" fmla="*/ 2855 w 4380"/>
              <a:gd name="connsiteY4" fmla="*/ 656 h 1173"/>
              <a:gd name="connsiteX5" fmla="*/ 3580 w 4380"/>
              <a:gd name="connsiteY5" fmla="*/ 1173 h 1173"/>
              <a:gd name="connsiteX6" fmla="*/ 0 w 4380"/>
              <a:gd name="connsiteY6" fmla="*/ 1173 h 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0" h="1173">
                <a:moveTo>
                  <a:pt x="0" y="1173"/>
                </a:moveTo>
                <a:lnTo>
                  <a:pt x="1757" y="634"/>
                </a:lnTo>
                <a:lnTo>
                  <a:pt x="800" y="0"/>
                </a:lnTo>
                <a:lnTo>
                  <a:pt x="4380" y="0"/>
                </a:lnTo>
                <a:lnTo>
                  <a:pt x="2855" y="656"/>
                </a:lnTo>
                <a:lnTo>
                  <a:pt x="3580" y="1173"/>
                </a:lnTo>
                <a:lnTo>
                  <a:pt x="0" y="11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3" name="直接箭头连接符 192"/>
          <p:cNvCxnSpPr>
            <a:stCxn id="163" idx="0"/>
            <a:endCxn id="156" idx="2"/>
          </p:cNvCxnSpPr>
          <p:nvPr/>
        </p:nvCxnSpPr>
        <p:spPr>
          <a:xfrm flipV="1">
            <a:off x="4147185" y="5173980"/>
            <a:ext cx="0" cy="670560"/>
          </a:xfrm>
          <a:prstGeom prst="straightConnector1">
            <a:avLst/>
          </a:prstGeom>
          <a:ln w="635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>
            <a:stCxn id="164" idx="0"/>
            <a:endCxn id="157" idx="2"/>
          </p:cNvCxnSpPr>
          <p:nvPr/>
        </p:nvCxnSpPr>
        <p:spPr>
          <a:xfrm flipV="1">
            <a:off x="5588635" y="5165090"/>
            <a:ext cx="4445" cy="666750"/>
          </a:xfrm>
          <a:prstGeom prst="straightConnector1">
            <a:avLst/>
          </a:prstGeom>
          <a:ln w="635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>
            <a:stCxn id="165" idx="0"/>
            <a:endCxn id="158" idx="2"/>
          </p:cNvCxnSpPr>
          <p:nvPr/>
        </p:nvCxnSpPr>
        <p:spPr>
          <a:xfrm flipH="1" flipV="1">
            <a:off x="7046595" y="5152390"/>
            <a:ext cx="15240" cy="67945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矩形 195"/>
          <p:cNvSpPr/>
          <p:nvPr/>
        </p:nvSpPr>
        <p:spPr>
          <a:xfrm>
            <a:off x="2924175" y="5560695"/>
            <a:ext cx="5295265" cy="962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7" name="文本框 196"/>
          <p:cNvSpPr txBox="1"/>
          <p:nvPr/>
        </p:nvSpPr>
        <p:spPr>
          <a:xfrm>
            <a:off x="7284720" y="4293870"/>
            <a:ext cx="9829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gRPC Server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7622540" y="5547995"/>
            <a:ext cx="6153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Device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2923540" y="1963420"/>
            <a:ext cx="5295900" cy="1171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0" name="文本框 199"/>
          <p:cNvSpPr txBox="1"/>
          <p:nvPr/>
        </p:nvSpPr>
        <p:spPr>
          <a:xfrm>
            <a:off x="7271385" y="1972945"/>
            <a:ext cx="9582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gRPC Client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3679190" y="1050290"/>
            <a:ext cx="900430" cy="540000"/>
          </a:xfrm>
          <a:prstGeom prst="rect">
            <a:avLst/>
          </a:prstGeom>
          <a:noFill/>
          <a:ln w="25400" cmpd="sng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</a:rPr>
              <a:t>device id = 1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5115560" y="1050290"/>
            <a:ext cx="900430" cy="540000"/>
          </a:xfrm>
          <a:prstGeom prst="rect">
            <a:avLst/>
          </a:prstGeom>
          <a:noFill/>
          <a:ln w="25400" cmpd="sng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device id = 2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6578600" y="1050290"/>
            <a:ext cx="900430" cy="540000"/>
          </a:xfrm>
          <a:prstGeom prst="rect">
            <a:avLst/>
          </a:prstGeom>
          <a:noFill/>
          <a:ln w="25400" cmpd="sng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device id = 3 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cxnSp>
        <p:nvCxnSpPr>
          <p:cNvPr id="204" name="直接箭头连接符 203"/>
          <p:cNvCxnSpPr>
            <a:stCxn id="188" idx="0"/>
            <a:endCxn id="201" idx="2"/>
          </p:cNvCxnSpPr>
          <p:nvPr/>
        </p:nvCxnSpPr>
        <p:spPr>
          <a:xfrm flipH="1" flipV="1">
            <a:off x="4142105" y="1590040"/>
            <a:ext cx="635" cy="607695"/>
          </a:xfrm>
          <a:prstGeom prst="straightConnector1">
            <a:avLst/>
          </a:prstGeom>
          <a:ln w="635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stCxn id="189" idx="0"/>
            <a:endCxn id="202" idx="2"/>
          </p:cNvCxnSpPr>
          <p:nvPr/>
        </p:nvCxnSpPr>
        <p:spPr>
          <a:xfrm flipH="1" flipV="1">
            <a:off x="5578475" y="1590040"/>
            <a:ext cx="10160" cy="598805"/>
          </a:xfrm>
          <a:prstGeom prst="straightConnector1">
            <a:avLst/>
          </a:prstGeom>
          <a:ln w="635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>
            <a:stCxn id="190" idx="0"/>
          </p:cNvCxnSpPr>
          <p:nvPr/>
        </p:nvCxnSpPr>
        <p:spPr>
          <a:xfrm flipH="1" flipV="1">
            <a:off x="7040880" y="1602740"/>
            <a:ext cx="3175" cy="58293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文本框 206"/>
          <p:cNvSpPr txBox="1"/>
          <p:nvPr/>
        </p:nvSpPr>
        <p:spPr>
          <a:xfrm>
            <a:off x="6074410" y="3453765"/>
            <a:ext cx="27749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1200">
                <a:latin typeface="Times New Roman" panose="02020603050405020304" charset="0"/>
              </a:rPr>
              <a:t>Stream channel, bi-directional</a:t>
            </a:r>
            <a:endParaRPr lang="en-US" altLang="zh-CN" sz="1200">
              <a:latin typeface="Times New Roman" panose="0202060305040502030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1200">
                <a:latin typeface="Times New Roman" panose="02020603050405020304" charset="0"/>
                <a:sym typeface="+mn-ea"/>
              </a:rPr>
              <a:t>Single TCP connection, m</a:t>
            </a:r>
            <a:r>
              <a:rPr lang="en-US" altLang="zh-CN" sz="1200">
                <a:latin typeface="Times New Roman" panose="02020603050405020304" charset="0"/>
              </a:rPr>
              <a:t>ultiplexing</a:t>
            </a:r>
            <a:endParaRPr lang="en-US" altLang="zh-CN" sz="1200">
              <a:latin typeface="Times New Roman" panose="0202060305040502030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1200">
                <a:latin typeface="Times New Roman" panose="02020603050405020304" charset="0"/>
              </a:rPr>
              <a:t>IP:Port:Device </a:t>
            </a:r>
            <a:r>
              <a:rPr lang="en-US" altLang="zh-CN" sz="1200" b="1">
                <a:solidFill>
                  <a:schemeClr val="tx1"/>
                </a:solidFill>
                <a:effectLst/>
                <a:latin typeface="Times New Roman" panose="02020603050405020304" charset="0"/>
              </a:rPr>
              <a:t>:</a:t>
            </a:r>
            <a:r>
              <a:rPr lang="en-US" altLang="zh-CN" sz="1200">
                <a:latin typeface="Times New Roman" panose="02020603050405020304" charset="0"/>
              </a:rPr>
              <a:t> Stream channel = 1 </a:t>
            </a:r>
            <a:r>
              <a:rPr lang="en-US" altLang="zh-CN" sz="1200" b="1">
                <a:effectLst/>
                <a:latin typeface="Times New Roman" panose="02020603050405020304" charset="0"/>
              </a:rPr>
              <a:t>:</a:t>
            </a:r>
            <a:r>
              <a:rPr lang="en-US" altLang="zh-CN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</a:rPr>
              <a:t> </a:t>
            </a:r>
            <a:r>
              <a:rPr lang="en-US" altLang="zh-CN" sz="1200">
                <a:latin typeface="Times New Roman" panose="02020603050405020304" charset="0"/>
              </a:rPr>
              <a:t>1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2458085" y="862965"/>
            <a:ext cx="6315075" cy="2466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2" name="文本框 211"/>
          <p:cNvSpPr txBox="1"/>
          <p:nvPr/>
        </p:nvSpPr>
        <p:spPr>
          <a:xfrm>
            <a:off x="8206105" y="4175760"/>
            <a:ext cx="6064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Switch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213" name="文本框 212"/>
          <p:cNvSpPr txBox="1"/>
          <p:nvPr/>
        </p:nvSpPr>
        <p:spPr>
          <a:xfrm>
            <a:off x="8305800" y="871220"/>
            <a:ext cx="4959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ODL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2458085" y="4171950"/>
            <a:ext cx="6315710" cy="2476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2924175" y="4293870"/>
            <a:ext cx="5295900" cy="1171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5" name="文本框 214"/>
          <p:cNvSpPr txBox="1"/>
          <p:nvPr/>
        </p:nvSpPr>
        <p:spPr>
          <a:xfrm>
            <a:off x="3755073" y="6259195"/>
            <a:ext cx="84455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device id = 1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5403215" y="3869690"/>
            <a:ext cx="360000" cy="1530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25" name="组合 224"/>
          <p:cNvGrpSpPr/>
          <p:nvPr/>
        </p:nvGrpSpPr>
        <p:grpSpPr>
          <a:xfrm>
            <a:off x="3703320" y="5854065"/>
            <a:ext cx="897890" cy="431800"/>
            <a:chOff x="7153" y="8097"/>
            <a:chExt cx="1414" cy="680"/>
          </a:xfrm>
        </p:grpSpPr>
        <p:pic>
          <p:nvPicPr>
            <p:cNvPr id="214" name="Picture 1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153" y="8097"/>
              <a:ext cx="1414" cy="680"/>
            </a:xfrm>
            <a:prstGeom prst="rect">
              <a:avLst/>
            </a:prstGeom>
          </p:spPr>
        </p:pic>
        <p:pic>
          <p:nvPicPr>
            <p:cNvPr id="224" name="Picture 14" descr="p4_logotype_web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9" y="8240"/>
              <a:ext cx="390" cy="283"/>
            </a:xfrm>
            <a:prstGeom prst="rect">
              <a:avLst/>
            </a:prstGeom>
          </p:spPr>
        </p:pic>
      </p:grpSp>
      <p:sp>
        <p:nvSpPr>
          <p:cNvPr id="226" name="文本框 225"/>
          <p:cNvSpPr txBox="1"/>
          <p:nvPr/>
        </p:nvSpPr>
        <p:spPr>
          <a:xfrm>
            <a:off x="5247958" y="6249035"/>
            <a:ext cx="84455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device id = 2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grpSp>
        <p:nvGrpSpPr>
          <p:cNvPr id="227" name="组合 226"/>
          <p:cNvGrpSpPr/>
          <p:nvPr/>
        </p:nvGrpSpPr>
        <p:grpSpPr>
          <a:xfrm>
            <a:off x="5173345" y="5845810"/>
            <a:ext cx="897890" cy="431800"/>
            <a:chOff x="7153" y="8097"/>
            <a:chExt cx="1414" cy="680"/>
          </a:xfrm>
        </p:grpSpPr>
        <p:pic>
          <p:nvPicPr>
            <p:cNvPr id="228" name="Picture 1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153" y="8097"/>
              <a:ext cx="1414" cy="680"/>
            </a:xfrm>
            <a:prstGeom prst="rect">
              <a:avLst/>
            </a:prstGeom>
          </p:spPr>
        </p:pic>
        <p:pic>
          <p:nvPicPr>
            <p:cNvPr id="229" name="Picture 14" descr="p4_logotype_web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9" y="8240"/>
              <a:ext cx="390" cy="283"/>
            </a:xfrm>
            <a:prstGeom prst="rect">
              <a:avLst/>
            </a:prstGeom>
          </p:spPr>
        </p:pic>
      </p:grpSp>
      <p:sp>
        <p:nvSpPr>
          <p:cNvPr id="230" name="文本框 229"/>
          <p:cNvSpPr txBox="1"/>
          <p:nvPr/>
        </p:nvSpPr>
        <p:spPr>
          <a:xfrm>
            <a:off x="6749098" y="6252845"/>
            <a:ext cx="84455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device id = 3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grpSp>
        <p:nvGrpSpPr>
          <p:cNvPr id="231" name="组合 230"/>
          <p:cNvGrpSpPr/>
          <p:nvPr/>
        </p:nvGrpSpPr>
        <p:grpSpPr>
          <a:xfrm>
            <a:off x="6649720" y="5845810"/>
            <a:ext cx="897890" cy="431800"/>
            <a:chOff x="7153" y="8097"/>
            <a:chExt cx="1414" cy="680"/>
          </a:xfrm>
        </p:grpSpPr>
        <p:pic>
          <p:nvPicPr>
            <p:cNvPr id="232" name="Picture 1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153" y="8097"/>
              <a:ext cx="1414" cy="680"/>
            </a:xfrm>
            <a:prstGeom prst="rect">
              <a:avLst/>
            </a:prstGeom>
          </p:spPr>
        </p:pic>
        <p:pic>
          <p:nvPicPr>
            <p:cNvPr id="233" name="Picture 14" descr="p4_logotype_web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9" y="8240"/>
              <a:ext cx="390" cy="283"/>
            </a:xfrm>
            <a:prstGeom prst="rect">
              <a:avLst/>
            </a:prstGeom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9530" y="41275"/>
            <a:ext cx="31197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</a:rPr>
              <a:t>Stream Channel</a:t>
            </a:r>
            <a:endParaRPr lang="en-US" altLang="zh-CN" sz="32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/>
        </p:nvSpPr>
        <p:spPr>
          <a:xfrm>
            <a:off x="7851775" y="591185"/>
            <a:ext cx="3162300" cy="52520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584700" y="594360"/>
            <a:ext cx="3162300" cy="52489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6830" y="28575"/>
            <a:ext cx="75031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</a:rPr>
              <a:t>How to Implement Program Independent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88415" y="594360"/>
            <a:ext cx="3161030" cy="52489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22800" y="581660"/>
            <a:ext cx="294640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Entity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oneof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entity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TableEntry table_entry = 2;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...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}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}</a:t>
            </a:r>
            <a:endParaRPr lang="en-US" altLang="zh-CN" sz="1200">
              <a:latin typeface="Times New Roman" panose="02020603050405020304" charset="0"/>
            </a:endParaRPr>
          </a:p>
          <a:p>
            <a:endParaRPr lang="zh-CN" altLang="en-US" sz="1200" b="1">
              <a:latin typeface="Times New Roman" panose="02020603050405020304" charset="0"/>
              <a:sym typeface="+mn-ea"/>
            </a:endParaRPr>
          </a:p>
          <a:p>
            <a:r>
              <a:rPr lang="zh-CN" altLang="en-US" sz="1200" b="1"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TableEntry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uint32 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table_id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= 1;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repeated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FieldMatch match = 2;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TableAction action = 3;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en-US" altLang="zh-CN" sz="1200">
                <a:latin typeface="Times New Roman" panose="02020603050405020304" charset="0"/>
                <a:sym typeface="+mn-ea"/>
              </a:rPr>
              <a:t>}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  <a:p>
            <a:endParaRPr lang="en-US" altLang="zh-CN" sz="1200">
              <a:latin typeface="Times New Roman" panose="02020603050405020304" charset="0"/>
              <a:sym typeface="+mn-ea"/>
            </a:endParaRPr>
          </a:p>
          <a:p>
            <a:r>
              <a:rPr lang="zh-CN" altLang="en-US" sz="1200" b="1"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TableAction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oneof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type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Action action = 1;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...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}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}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  <a:p>
            <a:endParaRPr lang="zh-CN" altLang="en-US" sz="1200">
              <a:latin typeface="Times New Roman" panose="02020603050405020304" charset="0"/>
              <a:sym typeface="+mn-ea"/>
            </a:endParaRPr>
          </a:p>
          <a:p>
            <a:r>
              <a:rPr lang="zh-CN" altLang="en-US" sz="1200" b="1"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Action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uint32 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action_id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 = 1;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Param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uint32 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param_id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 = 2;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bytes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value = 3;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}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repeated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Param params = 4;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}</a:t>
            </a:r>
            <a:endParaRPr lang="zh-CN" altLang="en-US" sz="1000">
              <a:latin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86700" y="581660"/>
            <a:ext cx="2501900" cy="41230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FieldMatch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uint32 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field_id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 = 1;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...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Exact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bytes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value = 1;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}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Ternary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bytes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value = 1;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bytes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mask = 2;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}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LPM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bytes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value = 1;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int32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prefix_len = 2; 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}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oneof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field_match_type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Exact exact = 2;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Ternary ternary = 3;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LPM lpm = 4;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...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}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}</a:t>
            </a:r>
            <a:endParaRPr lang="zh-CN" altLang="en-US" sz="1000">
              <a:latin typeface="Arial" panose="020B0604020202020204" pitchFamily="34" charset="0"/>
            </a:endParaRPr>
          </a:p>
          <a:p>
            <a:endParaRPr lang="zh-CN" altLang="en-US" sz="1000"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87780" y="591185"/>
            <a:ext cx="306578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latin typeface="Times New Roman" panose="02020603050405020304" charset="0"/>
              </a:rPr>
              <a:t>service </a:t>
            </a:r>
            <a:r>
              <a:rPr lang="zh-CN" altLang="en-US" sz="1200">
                <a:latin typeface="Times New Roman" panose="02020603050405020304" charset="0"/>
              </a:rPr>
              <a:t>P4Runtime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</a:t>
            </a:r>
            <a:r>
              <a:rPr lang="zh-CN" altLang="en-US" sz="1200" b="1">
                <a:latin typeface="Times New Roman" panose="02020603050405020304" charset="0"/>
              </a:rPr>
              <a:t>rpc </a:t>
            </a:r>
            <a:r>
              <a:rPr lang="zh-CN" altLang="en-US" sz="1200">
                <a:latin typeface="Times New Roman" panose="02020603050405020304" charset="0"/>
              </a:rPr>
              <a:t>Write(WriteRequest) </a:t>
            </a:r>
            <a:r>
              <a:rPr lang="zh-CN" altLang="en-US" sz="1200" b="1">
                <a:latin typeface="Times New Roman" panose="02020603050405020304" charset="0"/>
              </a:rPr>
              <a:t>returns </a:t>
            </a:r>
            <a:r>
              <a:rPr lang="zh-CN" altLang="en-US" sz="1200">
                <a:latin typeface="Times New Roman" panose="02020603050405020304" charset="0"/>
              </a:rPr>
              <a:t> </a:t>
            </a:r>
            <a:r>
              <a:rPr lang="en-US" altLang="zh-CN" sz="1200">
                <a:latin typeface="Times New Roman" panose="02020603050405020304" charset="0"/>
              </a:rPr>
              <a:t>...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</a:t>
            </a:r>
            <a:r>
              <a:rPr lang="zh-CN" altLang="en-US" sz="1200" b="1">
                <a:latin typeface="Times New Roman" panose="02020603050405020304" charset="0"/>
              </a:rPr>
              <a:t>rpc </a:t>
            </a:r>
            <a:r>
              <a:rPr lang="zh-CN" altLang="en-US" sz="1200">
                <a:latin typeface="Times New Roman" panose="02020603050405020304" charset="0"/>
              </a:rPr>
              <a:t>Read(ReadRequest)  </a:t>
            </a:r>
            <a:r>
              <a:rPr lang="zh-CN" altLang="en-US" sz="1200" b="1">
                <a:latin typeface="Times New Roman" panose="02020603050405020304" charset="0"/>
              </a:rPr>
              <a:t>returns </a:t>
            </a:r>
            <a:r>
              <a:rPr lang="en-US" altLang="zh-CN" sz="1200">
                <a:latin typeface="Times New Roman" panose="02020603050405020304" charset="0"/>
              </a:rPr>
              <a:t>...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</a:t>
            </a:r>
            <a:r>
              <a:rPr lang="en-US" altLang="zh-CN" sz="1200">
                <a:latin typeface="Times New Roman" panose="02020603050405020304" charset="0"/>
              </a:rPr>
              <a:t>...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en-US" altLang="zh-CN" sz="1200">
                <a:latin typeface="Times New Roman" panose="02020603050405020304" charset="0"/>
              </a:rPr>
              <a:t>}</a:t>
            </a:r>
            <a:endParaRPr lang="en-US" altLang="zh-CN" sz="1200">
              <a:latin typeface="Times New Roman" panose="02020603050405020304" charset="0"/>
            </a:endParaRPr>
          </a:p>
          <a:p>
            <a:endParaRPr lang="en-US" altLang="zh-CN" sz="1200">
              <a:latin typeface="Times New Roman" panose="02020603050405020304" charset="0"/>
            </a:endParaRPr>
          </a:p>
          <a:p>
            <a:r>
              <a:rPr lang="zh-CN" altLang="en-US" sz="1200" b="1"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WriteRequest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uint64 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device_id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= 1;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Uint128 election_id = 2;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repeated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Update updates = 3;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}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  <a:p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 b="1"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Update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enum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Type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UNSPECIFIED = 0;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INSERT = 1;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MODIFY = 2;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DELETE = 3;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}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Type type = 1;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Entity entity = 2;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}</a:t>
            </a:r>
            <a:endParaRPr lang="zh-CN" altLang="en-US" sz="1200">
              <a:latin typeface="Arial" panose="020B0604020202020204" pitchFamily="34" charset="0"/>
              <a:sym typeface="+mn-ea"/>
            </a:endParaRPr>
          </a:p>
          <a:p>
            <a:endParaRPr lang="zh-CN" altLang="en-US" sz="1200">
              <a:latin typeface="Arial" panose="020B0604020202020204" pitchFamily="34" charset="0"/>
              <a:sym typeface="+mn-ea"/>
            </a:endParaRPr>
          </a:p>
          <a:p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4750" y="5879465"/>
            <a:ext cx="98996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Times New Roman" panose="02020603050405020304" charset="0"/>
              </a:rPr>
              <a:t>Map-like message sequences</a:t>
            </a:r>
            <a:r>
              <a:rPr lang="en-US" altLang="zh-CN" sz="1600">
                <a:latin typeface="Times New Roman" panose="02020603050405020304" charset="0"/>
              </a:rPr>
              <a:t>, each message contains an unique ID and a value. </a:t>
            </a:r>
            <a:endParaRPr lang="en-US" altLang="zh-CN" sz="1600">
              <a:latin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latin typeface="Times New Roman" panose="02020603050405020304" charset="0"/>
              </a:rPr>
              <a:t>Due to the use of </a:t>
            </a:r>
            <a:r>
              <a:rPr lang="en-US" altLang="zh-CN" sz="1600" b="1">
                <a:solidFill>
                  <a:srgbClr val="FF0000"/>
                </a:solidFill>
                <a:latin typeface="Times New Roman" panose="02020603050405020304" charset="0"/>
              </a:rPr>
              <a:t>bytes</a:t>
            </a:r>
            <a:r>
              <a:rPr lang="en-US" altLang="zh-CN" sz="1600">
                <a:latin typeface="Times New Roman" panose="02020603050405020304" charset="0"/>
              </a:rPr>
              <a:t>, the value will not be subject to any restrictions.</a:t>
            </a:r>
            <a:endParaRPr lang="en-US" altLang="zh-CN" sz="1600">
              <a:latin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latin typeface="Times New Roman" panose="02020603050405020304" charset="0"/>
              </a:rPr>
              <a:t>What about API exposed to SDN Apps?</a:t>
            </a:r>
            <a:endParaRPr lang="en-US" altLang="zh-CN" sz="16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3550</Words>
  <Application>WPS 演示</Application>
  <PresentationFormat>宽屏</PresentationFormat>
  <Paragraphs>426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Calibri Light</vt:lpstr>
      <vt:lpstr>Arial</vt:lpstr>
      <vt:lpstr>仿宋</vt:lpstr>
      <vt:lpstr>方正姚体</vt:lpstr>
      <vt:lpstr>隶书</vt:lpstr>
      <vt:lpstr>Dotum</vt:lpstr>
      <vt:lpstr>GungsuhChe</vt:lpstr>
      <vt:lpstr>MingLiU</vt:lpstr>
      <vt:lpstr>Batang</vt:lpstr>
      <vt:lpstr>楷体</vt:lpstr>
      <vt:lpstr>Gungsuh</vt:lpstr>
      <vt:lpstr>BatangChe</vt:lpstr>
      <vt:lpstr>Gulim</vt:lpstr>
      <vt:lpstr>Microsoft JhengHei</vt:lpstr>
      <vt:lpstr>Algerian</vt:lpstr>
      <vt:lpstr>Andalus</vt:lpstr>
      <vt:lpstr>Angsana New</vt:lpstr>
      <vt:lpstr>Arial Black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Ding Rui</cp:lastModifiedBy>
  <cp:revision>170</cp:revision>
  <dcterms:created xsi:type="dcterms:W3CDTF">2015-05-05T08:02:00Z</dcterms:created>
  <dcterms:modified xsi:type="dcterms:W3CDTF">2017-11-10T09:36:50Z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2052-10.8.0.6206</vt:lpwstr>
  </property>
</Properties>
</file>