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8125" y="1477010"/>
            <a:ext cx="41224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en-US" altLang="zh-CN"/>
              <a:t>Opendaylight P4Plugin</a:t>
            </a:r>
            <a:r>
              <a:rPr lang="zh-CN" altLang="en-US"/>
              <a:t>项目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target</a:t>
            </a:r>
            <a:r>
              <a:rPr lang="zh-CN" altLang="en-US"/>
              <a:t>：</a:t>
            </a:r>
            <a:r>
              <a:rPr lang="en-US" altLang="zh-CN"/>
              <a:t>bmv2</a:t>
            </a:r>
            <a:r>
              <a:rPr lang="zh-CN" altLang="en-US"/>
              <a:t>（</a:t>
            </a:r>
            <a:r>
              <a:rPr lang="en-US" altLang="zh-CN"/>
              <a:t>simple_switch_grpc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              </a:t>
            </a:r>
            <a:r>
              <a:rPr lang="en-US" altLang="zh-CN"/>
              <a:t>tofino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ChangeAspect="1"/>
          </p:cNvSpPr>
          <p:nvPr/>
        </p:nvSpPr>
        <p:spPr>
          <a:xfrm>
            <a:off x="4608830" y="1762760"/>
            <a:ext cx="4525645" cy="95504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Remote Controll Plane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8830" y="3519170"/>
            <a:ext cx="2324735" cy="6089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/>
              </a:rPr>
              <a:t>P4Runtime Agent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8830" y="4185285"/>
            <a:ext cx="2324735" cy="6089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ffectLst/>
              </a:rPr>
              <a:t>Driver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6750" y="3519170"/>
            <a:ext cx="2117725" cy="1275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Linux OS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08830" y="4883150"/>
            <a:ext cx="4526280" cy="89979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Programmable Switch Hardware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 flipH="1">
            <a:off x="5771515" y="2730500"/>
            <a:ext cx="8255" cy="78867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61330" y="2393950"/>
            <a:ext cx="27559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P4Runtime Agent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9" name="Freeform 180"/>
          <p:cNvSpPr>
            <a:spLocks noChangeAspect="1" noEditPoints="1"/>
          </p:cNvSpPr>
          <p:nvPr/>
        </p:nvSpPr>
        <p:spPr bwMode="auto">
          <a:xfrm>
            <a:off x="1468438" y="3063558"/>
            <a:ext cx="1520825" cy="1073150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10710" y="1657350"/>
            <a:ext cx="4914900" cy="3886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7775" y="4819650"/>
            <a:ext cx="1156335" cy="5562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804410" y="19113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947410" y="19113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77710" y="19113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VXLAN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169910" y="19113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etc.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4410" y="2559050"/>
            <a:ext cx="41783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Switch ASIC API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4410" y="3422650"/>
            <a:ext cx="4178300" cy="698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2"/>
            <a:endCxn id="6" idx="0"/>
          </p:cNvCxnSpPr>
          <p:nvPr/>
        </p:nvCxnSpPr>
        <p:spPr>
          <a:xfrm>
            <a:off x="6880860" y="4121150"/>
            <a:ext cx="12700" cy="6985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30410" y="2584450"/>
            <a:ext cx="1673225" cy="647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Closed, fixed and proprietary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7" idx="1"/>
            <a:endCxn id="13" idx="3"/>
          </p:cNvCxnSpPr>
          <p:nvPr/>
        </p:nvCxnSpPr>
        <p:spPr>
          <a:xfrm flipH="1">
            <a:off x="8982710" y="2908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29" idx="30"/>
          </p:cNvCxnSpPr>
          <p:nvPr/>
        </p:nvCxnSpPr>
        <p:spPr>
          <a:xfrm flipV="1">
            <a:off x="2949575" y="1670050"/>
            <a:ext cx="1417955" cy="171958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29" idx="10"/>
          </p:cNvCxnSpPr>
          <p:nvPr/>
        </p:nvCxnSpPr>
        <p:spPr>
          <a:xfrm>
            <a:off x="2976880" y="3805555"/>
            <a:ext cx="1428750" cy="17379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309110" y="5778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52110" y="5778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82410" y="5778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VXLAN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674610" y="5778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etc.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74900" y="1143000"/>
            <a:ext cx="81026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Remote Control Plane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351008" y="3473450"/>
            <a:ext cx="3639265" cy="1800000"/>
            <a:chOff x="1953" y="4110"/>
            <a:chExt cx="12373" cy="6120"/>
          </a:xfrm>
        </p:grpSpPr>
        <p:sp>
          <p:nvSpPr>
            <p:cNvPr id="33" name="Freeform 180"/>
            <p:cNvSpPr>
              <a:spLocks noChangeAspect="1" noEditPoints="1"/>
            </p:cNvSpPr>
            <p:nvPr/>
          </p:nvSpPr>
          <p:spPr bwMode="auto">
            <a:xfrm>
              <a:off x="1953" y="6325"/>
              <a:ext cx="2395" cy="1690"/>
            </a:xfrm>
            <a:custGeom>
              <a:avLst/>
              <a:gdLst>
                <a:gd name="T0" fmla="*/ 1579 w 4155"/>
                <a:gd name="T1" fmla="*/ 865 h 2914"/>
                <a:gd name="T2" fmla="*/ 649 w 4155"/>
                <a:gd name="T3" fmla="*/ 1110 h 2914"/>
                <a:gd name="T4" fmla="*/ 677 w 4155"/>
                <a:gd name="T5" fmla="*/ 940 h 2914"/>
                <a:gd name="T6" fmla="*/ 442 w 4155"/>
                <a:gd name="T7" fmla="*/ 1006 h 2914"/>
                <a:gd name="T8" fmla="*/ 423 w 4155"/>
                <a:gd name="T9" fmla="*/ 1260 h 2914"/>
                <a:gd name="T10" fmla="*/ 884 w 4155"/>
                <a:gd name="T11" fmla="*/ 1401 h 2914"/>
                <a:gd name="T12" fmla="*/ 1100 w 4155"/>
                <a:gd name="T13" fmla="*/ 1345 h 2914"/>
                <a:gd name="T14" fmla="*/ 808 w 4155"/>
                <a:gd name="T15" fmla="*/ 1251 h 2914"/>
                <a:gd name="T16" fmla="*/ 1880 w 4155"/>
                <a:gd name="T17" fmla="*/ 940 h 2914"/>
                <a:gd name="T18" fmla="*/ 1579 w 4155"/>
                <a:gd name="T19" fmla="*/ 865 h 2914"/>
                <a:gd name="T20" fmla="*/ 4155 w 4155"/>
                <a:gd name="T21" fmla="*/ 2014 h 2914"/>
                <a:gd name="T22" fmla="*/ 2077 w 4155"/>
                <a:gd name="T23" fmla="*/ 2914 h 2914"/>
                <a:gd name="T24" fmla="*/ 0 w 4155"/>
                <a:gd name="T25" fmla="*/ 2014 h 2914"/>
                <a:gd name="T26" fmla="*/ 0 w 4155"/>
                <a:gd name="T27" fmla="*/ 884 h 2914"/>
                <a:gd name="T28" fmla="*/ 2077 w 4155"/>
                <a:gd name="T29" fmla="*/ 1843 h 2914"/>
                <a:gd name="T30" fmla="*/ 3844 w 4155"/>
                <a:gd name="T31" fmla="*/ 1388 h 2914"/>
                <a:gd name="T32" fmla="*/ 3956 w 4155"/>
                <a:gd name="T33" fmla="*/ 1294 h 2914"/>
                <a:gd name="T34" fmla="*/ 4155 w 4155"/>
                <a:gd name="T35" fmla="*/ 884 h 2914"/>
                <a:gd name="T36" fmla="*/ 4155 w 4155"/>
                <a:gd name="T37" fmla="*/ 2014 h 2914"/>
                <a:gd name="T38" fmla="*/ 2500 w 4155"/>
                <a:gd name="T39" fmla="*/ 790 h 2914"/>
                <a:gd name="T40" fmla="*/ 3356 w 4155"/>
                <a:gd name="T41" fmla="*/ 555 h 2914"/>
                <a:gd name="T42" fmla="*/ 3356 w 4155"/>
                <a:gd name="T43" fmla="*/ 696 h 2914"/>
                <a:gd name="T44" fmla="*/ 3581 w 4155"/>
                <a:gd name="T45" fmla="*/ 621 h 2914"/>
                <a:gd name="T46" fmla="*/ 3581 w 4155"/>
                <a:gd name="T47" fmla="*/ 386 h 2914"/>
                <a:gd name="T48" fmla="*/ 3102 w 4155"/>
                <a:gd name="T49" fmla="*/ 264 h 2914"/>
                <a:gd name="T50" fmla="*/ 2876 w 4155"/>
                <a:gd name="T51" fmla="*/ 329 h 2914"/>
                <a:gd name="T52" fmla="*/ 3224 w 4155"/>
                <a:gd name="T53" fmla="*/ 423 h 2914"/>
                <a:gd name="T54" fmla="*/ 2190 w 4155"/>
                <a:gd name="T55" fmla="*/ 696 h 2914"/>
                <a:gd name="T56" fmla="*/ 2500 w 4155"/>
                <a:gd name="T57" fmla="*/ 790 h 2914"/>
                <a:gd name="T58" fmla="*/ 2082 w 4155"/>
                <a:gd name="T59" fmla="*/ 0 h 2914"/>
                <a:gd name="T60" fmla="*/ 4080 w 4155"/>
                <a:gd name="T61" fmla="*/ 884 h 2914"/>
                <a:gd name="T62" fmla="*/ 3909 w 4155"/>
                <a:gd name="T63" fmla="*/ 1241 h 2914"/>
                <a:gd name="T64" fmla="*/ 2829 w 4155"/>
                <a:gd name="T65" fmla="*/ 940 h 2914"/>
                <a:gd name="T66" fmla="*/ 2829 w 4155"/>
                <a:gd name="T67" fmla="*/ 940 h 2914"/>
                <a:gd name="T68" fmla="*/ 3431 w 4155"/>
                <a:gd name="T69" fmla="*/ 940 h 2914"/>
                <a:gd name="T70" fmla="*/ 3224 w 4155"/>
                <a:gd name="T71" fmla="*/ 884 h 2914"/>
                <a:gd name="T72" fmla="*/ 2284 w 4155"/>
                <a:gd name="T73" fmla="*/ 884 h 2914"/>
                <a:gd name="T74" fmla="*/ 2284 w 4155"/>
                <a:gd name="T75" fmla="*/ 1157 h 2914"/>
                <a:gd name="T76" fmla="*/ 2519 w 4155"/>
                <a:gd name="T77" fmla="*/ 1204 h 2914"/>
                <a:gd name="T78" fmla="*/ 2519 w 4155"/>
                <a:gd name="T79" fmla="*/ 1034 h 2914"/>
                <a:gd name="T80" fmla="*/ 3757 w 4155"/>
                <a:gd name="T81" fmla="*/ 1365 h 2914"/>
                <a:gd name="T82" fmla="*/ 2082 w 4155"/>
                <a:gd name="T83" fmla="*/ 1768 h 2914"/>
                <a:gd name="T84" fmla="*/ 85 w 4155"/>
                <a:gd name="T85" fmla="*/ 884 h 2914"/>
                <a:gd name="T86" fmla="*/ 326 w 4155"/>
                <a:gd name="T87" fmla="*/ 463 h 2914"/>
                <a:gd name="T88" fmla="*/ 1231 w 4155"/>
                <a:gd name="T89" fmla="*/ 696 h 2914"/>
                <a:gd name="T90" fmla="*/ 649 w 4155"/>
                <a:gd name="T91" fmla="*/ 696 h 2914"/>
                <a:gd name="T92" fmla="*/ 649 w 4155"/>
                <a:gd name="T93" fmla="*/ 696 h 2914"/>
                <a:gd name="T94" fmla="*/ 884 w 4155"/>
                <a:gd name="T95" fmla="*/ 752 h 2914"/>
                <a:gd name="T96" fmla="*/ 1824 w 4155"/>
                <a:gd name="T97" fmla="*/ 771 h 2914"/>
                <a:gd name="T98" fmla="*/ 1824 w 4155"/>
                <a:gd name="T99" fmla="*/ 517 h 2914"/>
                <a:gd name="T100" fmla="*/ 1598 w 4155"/>
                <a:gd name="T101" fmla="*/ 452 h 2914"/>
                <a:gd name="T102" fmla="*/ 1598 w 4155"/>
                <a:gd name="T103" fmla="*/ 621 h 2914"/>
                <a:gd name="T104" fmla="*/ 522 w 4155"/>
                <a:gd name="T105" fmla="*/ 332 h 2914"/>
                <a:gd name="T106" fmla="*/ 2082 w 4155"/>
                <a:gd name="T107" fmla="*/ 0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55" h="2914">
                  <a:moveTo>
                    <a:pt x="1579" y="865"/>
                  </a:moveTo>
                  <a:lnTo>
                    <a:pt x="649" y="1110"/>
                  </a:lnTo>
                  <a:lnTo>
                    <a:pt x="677" y="940"/>
                  </a:lnTo>
                  <a:lnTo>
                    <a:pt x="442" y="1006"/>
                  </a:lnTo>
                  <a:lnTo>
                    <a:pt x="423" y="1260"/>
                  </a:lnTo>
                  <a:lnTo>
                    <a:pt x="884" y="1401"/>
                  </a:lnTo>
                  <a:lnTo>
                    <a:pt x="1100" y="1345"/>
                  </a:lnTo>
                  <a:lnTo>
                    <a:pt x="808" y="1251"/>
                  </a:lnTo>
                  <a:lnTo>
                    <a:pt x="1880" y="940"/>
                  </a:lnTo>
                  <a:lnTo>
                    <a:pt x="1579" y="865"/>
                  </a:lnTo>
                  <a:close/>
                  <a:moveTo>
                    <a:pt x="4155" y="2014"/>
                  </a:moveTo>
                  <a:cubicBezTo>
                    <a:pt x="4155" y="2511"/>
                    <a:pt x="3225" y="2914"/>
                    <a:pt x="2077" y="2914"/>
                  </a:cubicBezTo>
                  <a:cubicBezTo>
                    <a:pt x="930" y="2914"/>
                    <a:pt x="0" y="2511"/>
                    <a:pt x="0" y="2014"/>
                  </a:cubicBezTo>
                  <a:lnTo>
                    <a:pt x="0" y="884"/>
                  </a:lnTo>
                  <a:cubicBezTo>
                    <a:pt x="0" y="1414"/>
                    <a:pt x="930" y="1843"/>
                    <a:pt x="2077" y="1843"/>
                  </a:cubicBezTo>
                  <a:cubicBezTo>
                    <a:pt x="2824" y="1843"/>
                    <a:pt x="3478" y="1661"/>
                    <a:pt x="3844" y="1388"/>
                  </a:cubicBezTo>
                  <a:lnTo>
                    <a:pt x="3956" y="1294"/>
                  </a:lnTo>
                  <a:cubicBezTo>
                    <a:pt x="4083" y="1169"/>
                    <a:pt x="4155" y="1031"/>
                    <a:pt x="4155" y="884"/>
                  </a:cubicBezTo>
                  <a:lnTo>
                    <a:pt x="4155" y="2014"/>
                  </a:lnTo>
                  <a:close/>
                  <a:moveTo>
                    <a:pt x="2500" y="790"/>
                  </a:moveTo>
                  <a:lnTo>
                    <a:pt x="3356" y="555"/>
                  </a:lnTo>
                  <a:lnTo>
                    <a:pt x="3356" y="696"/>
                  </a:lnTo>
                  <a:lnTo>
                    <a:pt x="3581" y="621"/>
                  </a:lnTo>
                  <a:lnTo>
                    <a:pt x="3581" y="386"/>
                  </a:lnTo>
                  <a:lnTo>
                    <a:pt x="3102" y="264"/>
                  </a:lnTo>
                  <a:lnTo>
                    <a:pt x="2876" y="329"/>
                  </a:lnTo>
                  <a:lnTo>
                    <a:pt x="3224" y="423"/>
                  </a:lnTo>
                  <a:lnTo>
                    <a:pt x="2190" y="696"/>
                  </a:lnTo>
                  <a:lnTo>
                    <a:pt x="2500" y="790"/>
                  </a:lnTo>
                  <a:close/>
                  <a:moveTo>
                    <a:pt x="2082" y="0"/>
                  </a:moveTo>
                  <a:cubicBezTo>
                    <a:pt x="3185" y="0"/>
                    <a:pt x="4080" y="396"/>
                    <a:pt x="4080" y="884"/>
                  </a:cubicBezTo>
                  <a:cubicBezTo>
                    <a:pt x="4080" y="1011"/>
                    <a:pt x="4019" y="1132"/>
                    <a:pt x="3909" y="1241"/>
                  </a:cubicBezTo>
                  <a:lnTo>
                    <a:pt x="2829" y="940"/>
                  </a:lnTo>
                  <a:lnTo>
                    <a:pt x="2829" y="940"/>
                  </a:lnTo>
                  <a:lnTo>
                    <a:pt x="3431" y="940"/>
                  </a:lnTo>
                  <a:lnTo>
                    <a:pt x="3224" y="884"/>
                  </a:lnTo>
                  <a:lnTo>
                    <a:pt x="2284" y="884"/>
                  </a:lnTo>
                  <a:lnTo>
                    <a:pt x="2284" y="1157"/>
                  </a:lnTo>
                  <a:lnTo>
                    <a:pt x="2519" y="1204"/>
                  </a:lnTo>
                  <a:lnTo>
                    <a:pt x="2519" y="1034"/>
                  </a:lnTo>
                  <a:lnTo>
                    <a:pt x="3757" y="1365"/>
                  </a:lnTo>
                  <a:cubicBezTo>
                    <a:pt x="3401" y="1607"/>
                    <a:pt x="2784" y="1768"/>
                    <a:pt x="2082" y="1768"/>
                  </a:cubicBezTo>
                  <a:cubicBezTo>
                    <a:pt x="979" y="1768"/>
                    <a:pt x="85" y="1372"/>
                    <a:pt x="85" y="884"/>
                  </a:cubicBezTo>
                  <a:cubicBezTo>
                    <a:pt x="85" y="731"/>
                    <a:pt x="172" y="588"/>
                    <a:pt x="326" y="463"/>
                  </a:cubicBezTo>
                  <a:lnTo>
                    <a:pt x="1231" y="696"/>
                  </a:lnTo>
                  <a:lnTo>
                    <a:pt x="649" y="696"/>
                  </a:lnTo>
                  <a:lnTo>
                    <a:pt x="649" y="696"/>
                  </a:lnTo>
                  <a:lnTo>
                    <a:pt x="884" y="752"/>
                  </a:lnTo>
                  <a:lnTo>
                    <a:pt x="1824" y="771"/>
                  </a:lnTo>
                  <a:lnTo>
                    <a:pt x="1824" y="517"/>
                  </a:lnTo>
                  <a:lnTo>
                    <a:pt x="1598" y="452"/>
                  </a:lnTo>
                  <a:lnTo>
                    <a:pt x="1598" y="621"/>
                  </a:lnTo>
                  <a:lnTo>
                    <a:pt x="522" y="332"/>
                  </a:lnTo>
                  <a:cubicBezTo>
                    <a:pt x="888" y="130"/>
                    <a:pt x="1451" y="0"/>
                    <a:pt x="2082" y="0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586" y="4110"/>
              <a:ext cx="7740" cy="61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pic>
          <p:nvPicPr>
            <p:cNvPr id="35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5" y="9090"/>
              <a:ext cx="1821" cy="87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7206" y="5590"/>
              <a:ext cx="6580" cy="11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ASIC </a:t>
              </a:r>
              <a:r>
                <a:rPr lang="en-US" altLang="zh-CN" sz="1000" i="1">
                  <a:solidFill>
                    <a:schemeClr val="tx1"/>
                  </a:solidFill>
                </a:rPr>
                <a:t>A</a:t>
              </a:r>
              <a:r>
                <a:rPr lang="en-US" altLang="zh-CN" sz="1000">
                  <a:solidFill>
                    <a:schemeClr val="tx1"/>
                  </a:solidFill>
                </a:rPr>
                <a:t> API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206" y="6890"/>
              <a:ext cx="658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OS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41" idx="2"/>
              <a:endCxn id="35" idx="0"/>
            </p:cNvCxnSpPr>
            <p:nvPr/>
          </p:nvCxnSpPr>
          <p:spPr>
            <a:xfrm>
              <a:off x="10496" y="7990"/>
              <a:ext cx="20" cy="1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3" idx="30"/>
            </p:cNvCxnSpPr>
            <p:nvPr/>
          </p:nvCxnSpPr>
          <p:spPr>
            <a:xfrm flipV="1">
              <a:off x="4305" y="4130"/>
              <a:ext cx="2233" cy="2708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3" idx="10"/>
            </p:cNvCxnSpPr>
            <p:nvPr/>
          </p:nvCxnSpPr>
          <p:spPr>
            <a:xfrm>
              <a:off x="4348" y="7493"/>
              <a:ext cx="2250" cy="2737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206" y="4295"/>
              <a:ext cx="6580" cy="1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OpenFlow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072" y="8976"/>
              <a:ext cx="872" cy="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i="1">
                  <a:solidFill>
                    <a:schemeClr val="bg1"/>
                  </a:solidFill>
                </a:rPr>
                <a:t>A</a:t>
              </a:r>
              <a:endParaRPr lang="en-US" altLang="zh-CN" sz="1000" i="1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4262608" y="3473450"/>
            <a:ext cx="3639265" cy="1800000"/>
            <a:chOff x="1953" y="4110"/>
            <a:chExt cx="12373" cy="6120"/>
          </a:xfrm>
        </p:grpSpPr>
        <p:sp>
          <p:nvSpPr>
            <p:cNvPr id="51" name="Freeform 180"/>
            <p:cNvSpPr>
              <a:spLocks noChangeAspect="1" noEditPoints="1"/>
            </p:cNvSpPr>
            <p:nvPr/>
          </p:nvSpPr>
          <p:spPr bwMode="auto">
            <a:xfrm>
              <a:off x="1953" y="6325"/>
              <a:ext cx="2395" cy="1690"/>
            </a:xfrm>
            <a:custGeom>
              <a:avLst/>
              <a:gdLst>
                <a:gd name="T0" fmla="*/ 1579 w 4155"/>
                <a:gd name="T1" fmla="*/ 865 h 2914"/>
                <a:gd name="T2" fmla="*/ 649 w 4155"/>
                <a:gd name="T3" fmla="*/ 1110 h 2914"/>
                <a:gd name="T4" fmla="*/ 677 w 4155"/>
                <a:gd name="T5" fmla="*/ 940 h 2914"/>
                <a:gd name="T6" fmla="*/ 442 w 4155"/>
                <a:gd name="T7" fmla="*/ 1006 h 2914"/>
                <a:gd name="T8" fmla="*/ 423 w 4155"/>
                <a:gd name="T9" fmla="*/ 1260 h 2914"/>
                <a:gd name="T10" fmla="*/ 884 w 4155"/>
                <a:gd name="T11" fmla="*/ 1401 h 2914"/>
                <a:gd name="T12" fmla="*/ 1100 w 4155"/>
                <a:gd name="T13" fmla="*/ 1345 h 2914"/>
                <a:gd name="T14" fmla="*/ 808 w 4155"/>
                <a:gd name="T15" fmla="*/ 1251 h 2914"/>
                <a:gd name="T16" fmla="*/ 1880 w 4155"/>
                <a:gd name="T17" fmla="*/ 940 h 2914"/>
                <a:gd name="T18" fmla="*/ 1579 w 4155"/>
                <a:gd name="T19" fmla="*/ 865 h 2914"/>
                <a:gd name="T20" fmla="*/ 4155 w 4155"/>
                <a:gd name="T21" fmla="*/ 2014 h 2914"/>
                <a:gd name="T22" fmla="*/ 2077 w 4155"/>
                <a:gd name="T23" fmla="*/ 2914 h 2914"/>
                <a:gd name="T24" fmla="*/ 0 w 4155"/>
                <a:gd name="T25" fmla="*/ 2014 h 2914"/>
                <a:gd name="T26" fmla="*/ 0 w 4155"/>
                <a:gd name="T27" fmla="*/ 884 h 2914"/>
                <a:gd name="T28" fmla="*/ 2077 w 4155"/>
                <a:gd name="T29" fmla="*/ 1843 h 2914"/>
                <a:gd name="T30" fmla="*/ 3844 w 4155"/>
                <a:gd name="T31" fmla="*/ 1388 h 2914"/>
                <a:gd name="T32" fmla="*/ 3956 w 4155"/>
                <a:gd name="T33" fmla="*/ 1294 h 2914"/>
                <a:gd name="T34" fmla="*/ 4155 w 4155"/>
                <a:gd name="T35" fmla="*/ 884 h 2914"/>
                <a:gd name="T36" fmla="*/ 4155 w 4155"/>
                <a:gd name="T37" fmla="*/ 2014 h 2914"/>
                <a:gd name="T38" fmla="*/ 2500 w 4155"/>
                <a:gd name="T39" fmla="*/ 790 h 2914"/>
                <a:gd name="T40" fmla="*/ 3356 w 4155"/>
                <a:gd name="T41" fmla="*/ 555 h 2914"/>
                <a:gd name="T42" fmla="*/ 3356 w 4155"/>
                <a:gd name="T43" fmla="*/ 696 h 2914"/>
                <a:gd name="T44" fmla="*/ 3581 w 4155"/>
                <a:gd name="T45" fmla="*/ 621 h 2914"/>
                <a:gd name="T46" fmla="*/ 3581 w 4155"/>
                <a:gd name="T47" fmla="*/ 386 h 2914"/>
                <a:gd name="T48" fmla="*/ 3102 w 4155"/>
                <a:gd name="T49" fmla="*/ 264 h 2914"/>
                <a:gd name="T50" fmla="*/ 2876 w 4155"/>
                <a:gd name="T51" fmla="*/ 329 h 2914"/>
                <a:gd name="T52" fmla="*/ 3224 w 4155"/>
                <a:gd name="T53" fmla="*/ 423 h 2914"/>
                <a:gd name="T54" fmla="*/ 2190 w 4155"/>
                <a:gd name="T55" fmla="*/ 696 h 2914"/>
                <a:gd name="T56" fmla="*/ 2500 w 4155"/>
                <a:gd name="T57" fmla="*/ 790 h 2914"/>
                <a:gd name="T58" fmla="*/ 2082 w 4155"/>
                <a:gd name="T59" fmla="*/ 0 h 2914"/>
                <a:gd name="T60" fmla="*/ 4080 w 4155"/>
                <a:gd name="T61" fmla="*/ 884 h 2914"/>
                <a:gd name="T62" fmla="*/ 3909 w 4155"/>
                <a:gd name="T63" fmla="*/ 1241 h 2914"/>
                <a:gd name="T64" fmla="*/ 2829 w 4155"/>
                <a:gd name="T65" fmla="*/ 940 h 2914"/>
                <a:gd name="T66" fmla="*/ 2829 w 4155"/>
                <a:gd name="T67" fmla="*/ 940 h 2914"/>
                <a:gd name="T68" fmla="*/ 3431 w 4155"/>
                <a:gd name="T69" fmla="*/ 940 h 2914"/>
                <a:gd name="T70" fmla="*/ 3224 w 4155"/>
                <a:gd name="T71" fmla="*/ 884 h 2914"/>
                <a:gd name="T72" fmla="*/ 2284 w 4155"/>
                <a:gd name="T73" fmla="*/ 884 h 2914"/>
                <a:gd name="T74" fmla="*/ 2284 w 4155"/>
                <a:gd name="T75" fmla="*/ 1157 h 2914"/>
                <a:gd name="T76" fmla="*/ 2519 w 4155"/>
                <a:gd name="T77" fmla="*/ 1204 h 2914"/>
                <a:gd name="T78" fmla="*/ 2519 w 4155"/>
                <a:gd name="T79" fmla="*/ 1034 h 2914"/>
                <a:gd name="T80" fmla="*/ 3757 w 4155"/>
                <a:gd name="T81" fmla="*/ 1365 h 2914"/>
                <a:gd name="T82" fmla="*/ 2082 w 4155"/>
                <a:gd name="T83" fmla="*/ 1768 h 2914"/>
                <a:gd name="T84" fmla="*/ 85 w 4155"/>
                <a:gd name="T85" fmla="*/ 884 h 2914"/>
                <a:gd name="T86" fmla="*/ 326 w 4155"/>
                <a:gd name="T87" fmla="*/ 463 h 2914"/>
                <a:gd name="T88" fmla="*/ 1231 w 4155"/>
                <a:gd name="T89" fmla="*/ 696 h 2914"/>
                <a:gd name="T90" fmla="*/ 649 w 4155"/>
                <a:gd name="T91" fmla="*/ 696 h 2914"/>
                <a:gd name="T92" fmla="*/ 649 w 4155"/>
                <a:gd name="T93" fmla="*/ 696 h 2914"/>
                <a:gd name="T94" fmla="*/ 884 w 4155"/>
                <a:gd name="T95" fmla="*/ 752 h 2914"/>
                <a:gd name="T96" fmla="*/ 1824 w 4155"/>
                <a:gd name="T97" fmla="*/ 771 h 2914"/>
                <a:gd name="T98" fmla="*/ 1824 w 4155"/>
                <a:gd name="T99" fmla="*/ 517 h 2914"/>
                <a:gd name="T100" fmla="*/ 1598 w 4155"/>
                <a:gd name="T101" fmla="*/ 452 h 2914"/>
                <a:gd name="T102" fmla="*/ 1598 w 4155"/>
                <a:gd name="T103" fmla="*/ 621 h 2914"/>
                <a:gd name="T104" fmla="*/ 522 w 4155"/>
                <a:gd name="T105" fmla="*/ 332 h 2914"/>
                <a:gd name="T106" fmla="*/ 2082 w 4155"/>
                <a:gd name="T107" fmla="*/ 0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55" h="2914">
                  <a:moveTo>
                    <a:pt x="1579" y="865"/>
                  </a:moveTo>
                  <a:lnTo>
                    <a:pt x="649" y="1110"/>
                  </a:lnTo>
                  <a:lnTo>
                    <a:pt x="677" y="940"/>
                  </a:lnTo>
                  <a:lnTo>
                    <a:pt x="442" y="1006"/>
                  </a:lnTo>
                  <a:lnTo>
                    <a:pt x="423" y="1260"/>
                  </a:lnTo>
                  <a:lnTo>
                    <a:pt x="884" y="1401"/>
                  </a:lnTo>
                  <a:lnTo>
                    <a:pt x="1100" y="1345"/>
                  </a:lnTo>
                  <a:lnTo>
                    <a:pt x="808" y="1251"/>
                  </a:lnTo>
                  <a:lnTo>
                    <a:pt x="1880" y="940"/>
                  </a:lnTo>
                  <a:lnTo>
                    <a:pt x="1579" y="865"/>
                  </a:lnTo>
                  <a:close/>
                  <a:moveTo>
                    <a:pt x="4155" y="2014"/>
                  </a:moveTo>
                  <a:cubicBezTo>
                    <a:pt x="4155" y="2511"/>
                    <a:pt x="3225" y="2914"/>
                    <a:pt x="2077" y="2914"/>
                  </a:cubicBezTo>
                  <a:cubicBezTo>
                    <a:pt x="930" y="2914"/>
                    <a:pt x="0" y="2511"/>
                    <a:pt x="0" y="2014"/>
                  </a:cubicBezTo>
                  <a:lnTo>
                    <a:pt x="0" y="884"/>
                  </a:lnTo>
                  <a:cubicBezTo>
                    <a:pt x="0" y="1414"/>
                    <a:pt x="930" y="1843"/>
                    <a:pt x="2077" y="1843"/>
                  </a:cubicBezTo>
                  <a:cubicBezTo>
                    <a:pt x="2824" y="1843"/>
                    <a:pt x="3478" y="1661"/>
                    <a:pt x="3844" y="1388"/>
                  </a:cubicBezTo>
                  <a:lnTo>
                    <a:pt x="3956" y="1294"/>
                  </a:lnTo>
                  <a:cubicBezTo>
                    <a:pt x="4083" y="1169"/>
                    <a:pt x="4155" y="1031"/>
                    <a:pt x="4155" y="884"/>
                  </a:cubicBezTo>
                  <a:lnTo>
                    <a:pt x="4155" y="2014"/>
                  </a:lnTo>
                  <a:close/>
                  <a:moveTo>
                    <a:pt x="2500" y="790"/>
                  </a:moveTo>
                  <a:lnTo>
                    <a:pt x="3356" y="555"/>
                  </a:lnTo>
                  <a:lnTo>
                    <a:pt x="3356" y="696"/>
                  </a:lnTo>
                  <a:lnTo>
                    <a:pt x="3581" y="621"/>
                  </a:lnTo>
                  <a:lnTo>
                    <a:pt x="3581" y="386"/>
                  </a:lnTo>
                  <a:lnTo>
                    <a:pt x="3102" y="264"/>
                  </a:lnTo>
                  <a:lnTo>
                    <a:pt x="2876" y="329"/>
                  </a:lnTo>
                  <a:lnTo>
                    <a:pt x="3224" y="423"/>
                  </a:lnTo>
                  <a:lnTo>
                    <a:pt x="2190" y="696"/>
                  </a:lnTo>
                  <a:lnTo>
                    <a:pt x="2500" y="790"/>
                  </a:lnTo>
                  <a:close/>
                  <a:moveTo>
                    <a:pt x="2082" y="0"/>
                  </a:moveTo>
                  <a:cubicBezTo>
                    <a:pt x="3185" y="0"/>
                    <a:pt x="4080" y="396"/>
                    <a:pt x="4080" y="884"/>
                  </a:cubicBezTo>
                  <a:cubicBezTo>
                    <a:pt x="4080" y="1011"/>
                    <a:pt x="4019" y="1132"/>
                    <a:pt x="3909" y="1241"/>
                  </a:cubicBezTo>
                  <a:lnTo>
                    <a:pt x="2829" y="940"/>
                  </a:lnTo>
                  <a:lnTo>
                    <a:pt x="2829" y="940"/>
                  </a:lnTo>
                  <a:lnTo>
                    <a:pt x="3431" y="940"/>
                  </a:lnTo>
                  <a:lnTo>
                    <a:pt x="3224" y="884"/>
                  </a:lnTo>
                  <a:lnTo>
                    <a:pt x="2284" y="884"/>
                  </a:lnTo>
                  <a:lnTo>
                    <a:pt x="2284" y="1157"/>
                  </a:lnTo>
                  <a:lnTo>
                    <a:pt x="2519" y="1204"/>
                  </a:lnTo>
                  <a:lnTo>
                    <a:pt x="2519" y="1034"/>
                  </a:lnTo>
                  <a:lnTo>
                    <a:pt x="3757" y="1365"/>
                  </a:lnTo>
                  <a:cubicBezTo>
                    <a:pt x="3401" y="1607"/>
                    <a:pt x="2784" y="1768"/>
                    <a:pt x="2082" y="1768"/>
                  </a:cubicBezTo>
                  <a:cubicBezTo>
                    <a:pt x="979" y="1768"/>
                    <a:pt x="85" y="1372"/>
                    <a:pt x="85" y="884"/>
                  </a:cubicBezTo>
                  <a:cubicBezTo>
                    <a:pt x="85" y="731"/>
                    <a:pt x="172" y="588"/>
                    <a:pt x="326" y="463"/>
                  </a:cubicBezTo>
                  <a:lnTo>
                    <a:pt x="1231" y="696"/>
                  </a:lnTo>
                  <a:lnTo>
                    <a:pt x="649" y="696"/>
                  </a:lnTo>
                  <a:lnTo>
                    <a:pt x="649" y="696"/>
                  </a:lnTo>
                  <a:lnTo>
                    <a:pt x="884" y="752"/>
                  </a:lnTo>
                  <a:lnTo>
                    <a:pt x="1824" y="771"/>
                  </a:lnTo>
                  <a:lnTo>
                    <a:pt x="1824" y="517"/>
                  </a:lnTo>
                  <a:lnTo>
                    <a:pt x="1598" y="452"/>
                  </a:lnTo>
                  <a:lnTo>
                    <a:pt x="1598" y="621"/>
                  </a:lnTo>
                  <a:lnTo>
                    <a:pt x="522" y="332"/>
                  </a:lnTo>
                  <a:cubicBezTo>
                    <a:pt x="888" y="130"/>
                    <a:pt x="1451" y="0"/>
                    <a:pt x="2082" y="0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0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586" y="4110"/>
              <a:ext cx="7740" cy="61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pic>
          <p:nvPicPr>
            <p:cNvPr id="53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5" y="9090"/>
              <a:ext cx="1821" cy="876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7206" y="5590"/>
              <a:ext cx="6580" cy="11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ASIC</a:t>
              </a:r>
              <a:r>
                <a:rPr lang="en-US" altLang="zh-CN" sz="1000" i="1">
                  <a:solidFill>
                    <a:schemeClr val="tx1"/>
                  </a:solidFill>
                </a:rPr>
                <a:t> B </a:t>
              </a:r>
              <a:r>
                <a:rPr lang="en-US" altLang="zh-CN" sz="1000">
                  <a:solidFill>
                    <a:schemeClr val="tx1"/>
                  </a:solidFill>
                </a:rPr>
                <a:t>API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206" y="6890"/>
              <a:ext cx="658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OS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55" idx="2"/>
              <a:endCxn id="53" idx="0"/>
            </p:cNvCxnSpPr>
            <p:nvPr/>
          </p:nvCxnSpPr>
          <p:spPr>
            <a:xfrm>
              <a:off x="10496" y="7990"/>
              <a:ext cx="20" cy="1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1" idx="30"/>
            </p:cNvCxnSpPr>
            <p:nvPr/>
          </p:nvCxnSpPr>
          <p:spPr>
            <a:xfrm flipV="1">
              <a:off x="4305" y="4130"/>
              <a:ext cx="2233" cy="2708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1" idx="10"/>
            </p:cNvCxnSpPr>
            <p:nvPr/>
          </p:nvCxnSpPr>
          <p:spPr>
            <a:xfrm>
              <a:off x="4348" y="7493"/>
              <a:ext cx="2250" cy="2737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206" y="4295"/>
              <a:ext cx="6580" cy="1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OpenFlow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029" y="9019"/>
              <a:ext cx="857" cy="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i="1">
                  <a:solidFill>
                    <a:schemeClr val="bg1"/>
                  </a:solidFill>
                </a:rPr>
                <a:t>B</a:t>
              </a:r>
              <a:endParaRPr lang="en-US" altLang="zh-CN" sz="1000" i="1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/>
          <p:cNvGrpSpPr>
            <a:grpSpLocks noChangeAspect="1"/>
          </p:cNvGrpSpPr>
          <p:nvPr/>
        </p:nvGrpSpPr>
        <p:grpSpPr>
          <a:xfrm>
            <a:off x="8155793" y="3438525"/>
            <a:ext cx="3639265" cy="1800000"/>
            <a:chOff x="1953" y="4110"/>
            <a:chExt cx="12373" cy="6120"/>
          </a:xfrm>
        </p:grpSpPr>
        <p:sp>
          <p:nvSpPr>
            <p:cNvPr id="62" name="Freeform 180"/>
            <p:cNvSpPr>
              <a:spLocks noChangeAspect="1" noEditPoints="1"/>
            </p:cNvSpPr>
            <p:nvPr/>
          </p:nvSpPr>
          <p:spPr bwMode="auto">
            <a:xfrm>
              <a:off x="1953" y="6325"/>
              <a:ext cx="2395" cy="1690"/>
            </a:xfrm>
            <a:custGeom>
              <a:avLst/>
              <a:gdLst>
                <a:gd name="T0" fmla="*/ 1579 w 4155"/>
                <a:gd name="T1" fmla="*/ 865 h 2914"/>
                <a:gd name="T2" fmla="*/ 649 w 4155"/>
                <a:gd name="T3" fmla="*/ 1110 h 2914"/>
                <a:gd name="T4" fmla="*/ 677 w 4155"/>
                <a:gd name="T5" fmla="*/ 940 h 2914"/>
                <a:gd name="T6" fmla="*/ 442 w 4155"/>
                <a:gd name="T7" fmla="*/ 1006 h 2914"/>
                <a:gd name="T8" fmla="*/ 423 w 4155"/>
                <a:gd name="T9" fmla="*/ 1260 h 2914"/>
                <a:gd name="T10" fmla="*/ 884 w 4155"/>
                <a:gd name="T11" fmla="*/ 1401 h 2914"/>
                <a:gd name="T12" fmla="*/ 1100 w 4155"/>
                <a:gd name="T13" fmla="*/ 1345 h 2914"/>
                <a:gd name="T14" fmla="*/ 808 w 4155"/>
                <a:gd name="T15" fmla="*/ 1251 h 2914"/>
                <a:gd name="T16" fmla="*/ 1880 w 4155"/>
                <a:gd name="T17" fmla="*/ 940 h 2914"/>
                <a:gd name="T18" fmla="*/ 1579 w 4155"/>
                <a:gd name="T19" fmla="*/ 865 h 2914"/>
                <a:gd name="T20" fmla="*/ 4155 w 4155"/>
                <a:gd name="T21" fmla="*/ 2014 h 2914"/>
                <a:gd name="T22" fmla="*/ 2077 w 4155"/>
                <a:gd name="T23" fmla="*/ 2914 h 2914"/>
                <a:gd name="T24" fmla="*/ 0 w 4155"/>
                <a:gd name="T25" fmla="*/ 2014 h 2914"/>
                <a:gd name="T26" fmla="*/ 0 w 4155"/>
                <a:gd name="T27" fmla="*/ 884 h 2914"/>
                <a:gd name="T28" fmla="*/ 2077 w 4155"/>
                <a:gd name="T29" fmla="*/ 1843 h 2914"/>
                <a:gd name="T30" fmla="*/ 3844 w 4155"/>
                <a:gd name="T31" fmla="*/ 1388 h 2914"/>
                <a:gd name="T32" fmla="*/ 3956 w 4155"/>
                <a:gd name="T33" fmla="*/ 1294 h 2914"/>
                <a:gd name="T34" fmla="*/ 4155 w 4155"/>
                <a:gd name="T35" fmla="*/ 884 h 2914"/>
                <a:gd name="T36" fmla="*/ 4155 w 4155"/>
                <a:gd name="T37" fmla="*/ 2014 h 2914"/>
                <a:gd name="T38" fmla="*/ 2500 w 4155"/>
                <a:gd name="T39" fmla="*/ 790 h 2914"/>
                <a:gd name="T40" fmla="*/ 3356 w 4155"/>
                <a:gd name="T41" fmla="*/ 555 h 2914"/>
                <a:gd name="T42" fmla="*/ 3356 w 4155"/>
                <a:gd name="T43" fmla="*/ 696 h 2914"/>
                <a:gd name="T44" fmla="*/ 3581 w 4155"/>
                <a:gd name="T45" fmla="*/ 621 h 2914"/>
                <a:gd name="T46" fmla="*/ 3581 w 4155"/>
                <a:gd name="T47" fmla="*/ 386 h 2914"/>
                <a:gd name="T48" fmla="*/ 3102 w 4155"/>
                <a:gd name="T49" fmla="*/ 264 h 2914"/>
                <a:gd name="T50" fmla="*/ 2876 w 4155"/>
                <a:gd name="T51" fmla="*/ 329 h 2914"/>
                <a:gd name="T52" fmla="*/ 3224 w 4155"/>
                <a:gd name="T53" fmla="*/ 423 h 2914"/>
                <a:gd name="T54" fmla="*/ 2190 w 4155"/>
                <a:gd name="T55" fmla="*/ 696 h 2914"/>
                <a:gd name="T56" fmla="*/ 2500 w 4155"/>
                <a:gd name="T57" fmla="*/ 790 h 2914"/>
                <a:gd name="T58" fmla="*/ 2082 w 4155"/>
                <a:gd name="T59" fmla="*/ 0 h 2914"/>
                <a:gd name="T60" fmla="*/ 4080 w 4155"/>
                <a:gd name="T61" fmla="*/ 884 h 2914"/>
                <a:gd name="T62" fmla="*/ 3909 w 4155"/>
                <a:gd name="T63" fmla="*/ 1241 h 2914"/>
                <a:gd name="T64" fmla="*/ 2829 w 4155"/>
                <a:gd name="T65" fmla="*/ 940 h 2914"/>
                <a:gd name="T66" fmla="*/ 2829 w 4155"/>
                <a:gd name="T67" fmla="*/ 940 h 2914"/>
                <a:gd name="T68" fmla="*/ 3431 w 4155"/>
                <a:gd name="T69" fmla="*/ 940 h 2914"/>
                <a:gd name="T70" fmla="*/ 3224 w 4155"/>
                <a:gd name="T71" fmla="*/ 884 h 2914"/>
                <a:gd name="T72" fmla="*/ 2284 w 4155"/>
                <a:gd name="T73" fmla="*/ 884 h 2914"/>
                <a:gd name="T74" fmla="*/ 2284 w 4155"/>
                <a:gd name="T75" fmla="*/ 1157 h 2914"/>
                <a:gd name="T76" fmla="*/ 2519 w 4155"/>
                <a:gd name="T77" fmla="*/ 1204 h 2914"/>
                <a:gd name="T78" fmla="*/ 2519 w 4155"/>
                <a:gd name="T79" fmla="*/ 1034 h 2914"/>
                <a:gd name="T80" fmla="*/ 3757 w 4155"/>
                <a:gd name="T81" fmla="*/ 1365 h 2914"/>
                <a:gd name="T82" fmla="*/ 2082 w 4155"/>
                <a:gd name="T83" fmla="*/ 1768 h 2914"/>
                <a:gd name="T84" fmla="*/ 85 w 4155"/>
                <a:gd name="T85" fmla="*/ 884 h 2914"/>
                <a:gd name="T86" fmla="*/ 326 w 4155"/>
                <a:gd name="T87" fmla="*/ 463 h 2914"/>
                <a:gd name="T88" fmla="*/ 1231 w 4155"/>
                <a:gd name="T89" fmla="*/ 696 h 2914"/>
                <a:gd name="T90" fmla="*/ 649 w 4155"/>
                <a:gd name="T91" fmla="*/ 696 h 2914"/>
                <a:gd name="T92" fmla="*/ 649 w 4155"/>
                <a:gd name="T93" fmla="*/ 696 h 2914"/>
                <a:gd name="T94" fmla="*/ 884 w 4155"/>
                <a:gd name="T95" fmla="*/ 752 h 2914"/>
                <a:gd name="T96" fmla="*/ 1824 w 4155"/>
                <a:gd name="T97" fmla="*/ 771 h 2914"/>
                <a:gd name="T98" fmla="*/ 1824 w 4155"/>
                <a:gd name="T99" fmla="*/ 517 h 2914"/>
                <a:gd name="T100" fmla="*/ 1598 w 4155"/>
                <a:gd name="T101" fmla="*/ 452 h 2914"/>
                <a:gd name="T102" fmla="*/ 1598 w 4155"/>
                <a:gd name="T103" fmla="*/ 621 h 2914"/>
                <a:gd name="T104" fmla="*/ 522 w 4155"/>
                <a:gd name="T105" fmla="*/ 332 h 2914"/>
                <a:gd name="T106" fmla="*/ 2082 w 4155"/>
                <a:gd name="T107" fmla="*/ 0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55" h="2914">
                  <a:moveTo>
                    <a:pt x="1579" y="865"/>
                  </a:moveTo>
                  <a:lnTo>
                    <a:pt x="649" y="1110"/>
                  </a:lnTo>
                  <a:lnTo>
                    <a:pt x="677" y="940"/>
                  </a:lnTo>
                  <a:lnTo>
                    <a:pt x="442" y="1006"/>
                  </a:lnTo>
                  <a:lnTo>
                    <a:pt x="423" y="1260"/>
                  </a:lnTo>
                  <a:lnTo>
                    <a:pt x="884" y="1401"/>
                  </a:lnTo>
                  <a:lnTo>
                    <a:pt x="1100" y="1345"/>
                  </a:lnTo>
                  <a:lnTo>
                    <a:pt x="808" y="1251"/>
                  </a:lnTo>
                  <a:lnTo>
                    <a:pt x="1880" y="940"/>
                  </a:lnTo>
                  <a:lnTo>
                    <a:pt x="1579" y="865"/>
                  </a:lnTo>
                  <a:close/>
                  <a:moveTo>
                    <a:pt x="4155" y="2014"/>
                  </a:moveTo>
                  <a:cubicBezTo>
                    <a:pt x="4155" y="2511"/>
                    <a:pt x="3225" y="2914"/>
                    <a:pt x="2077" y="2914"/>
                  </a:cubicBezTo>
                  <a:cubicBezTo>
                    <a:pt x="930" y="2914"/>
                    <a:pt x="0" y="2511"/>
                    <a:pt x="0" y="2014"/>
                  </a:cubicBezTo>
                  <a:lnTo>
                    <a:pt x="0" y="884"/>
                  </a:lnTo>
                  <a:cubicBezTo>
                    <a:pt x="0" y="1414"/>
                    <a:pt x="930" y="1843"/>
                    <a:pt x="2077" y="1843"/>
                  </a:cubicBezTo>
                  <a:cubicBezTo>
                    <a:pt x="2824" y="1843"/>
                    <a:pt x="3478" y="1661"/>
                    <a:pt x="3844" y="1388"/>
                  </a:cubicBezTo>
                  <a:lnTo>
                    <a:pt x="3956" y="1294"/>
                  </a:lnTo>
                  <a:cubicBezTo>
                    <a:pt x="4083" y="1169"/>
                    <a:pt x="4155" y="1031"/>
                    <a:pt x="4155" y="884"/>
                  </a:cubicBezTo>
                  <a:lnTo>
                    <a:pt x="4155" y="2014"/>
                  </a:lnTo>
                  <a:close/>
                  <a:moveTo>
                    <a:pt x="2500" y="790"/>
                  </a:moveTo>
                  <a:lnTo>
                    <a:pt x="3356" y="555"/>
                  </a:lnTo>
                  <a:lnTo>
                    <a:pt x="3356" y="696"/>
                  </a:lnTo>
                  <a:lnTo>
                    <a:pt x="3581" y="621"/>
                  </a:lnTo>
                  <a:lnTo>
                    <a:pt x="3581" y="386"/>
                  </a:lnTo>
                  <a:lnTo>
                    <a:pt x="3102" y="264"/>
                  </a:lnTo>
                  <a:lnTo>
                    <a:pt x="2876" y="329"/>
                  </a:lnTo>
                  <a:lnTo>
                    <a:pt x="3224" y="423"/>
                  </a:lnTo>
                  <a:lnTo>
                    <a:pt x="2190" y="696"/>
                  </a:lnTo>
                  <a:lnTo>
                    <a:pt x="2500" y="790"/>
                  </a:lnTo>
                  <a:close/>
                  <a:moveTo>
                    <a:pt x="2082" y="0"/>
                  </a:moveTo>
                  <a:cubicBezTo>
                    <a:pt x="3185" y="0"/>
                    <a:pt x="4080" y="396"/>
                    <a:pt x="4080" y="884"/>
                  </a:cubicBezTo>
                  <a:cubicBezTo>
                    <a:pt x="4080" y="1011"/>
                    <a:pt x="4019" y="1132"/>
                    <a:pt x="3909" y="1241"/>
                  </a:cubicBezTo>
                  <a:lnTo>
                    <a:pt x="2829" y="940"/>
                  </a:lnTo>
                  <a:lnTo>
                    <a:pt x="2829" y="940"/>
                  </a:lnTo>
                  <a:lnTo>
                    <a:pt x="3431" y="940"/>
                  </a:lnTo>
                  <a:lnTo>
                    <a:pt x="3224" y="884"/>
                  </a:lnTo>
                  <a:lnTo>
                    <a:pt x="2284" y="884"/>
                  </a:lnTo>
                  <a:lnTo>
                    <a:pt x="2284" y="1157"/>
                  </a:lnTo>
                  <a:lnTo>
                    <a:pt x="2519" y="1204"/>
                  </a:lnTo>
                  <a:lnTo>
                    <a:pt x="2519" y="1034"/>
                  </a:lnTo>
                  <a:lnTo>
                    <a:pt x="3757" y="1365"/>
                  </a:lnTo>
                  <a:cubicBezTo>
                    <a:pt x="3401" y="1607"/>
                    <a:pt x="2784" y="1768"/>
                    <a:pt x="2082" y="1768"/>
                  </a:cubicBezTo>
                  <a:cubicBezTo>
                    <a:pt x="979" y="1768"/>
                    <a:pt x="85" y="1372"/>
                    <a:pt x="85" y="884"/>
                  </a:cubicBezTo>
                  <a:cubicBezTo>
                    <a:pt x="85" y="731"/>
                    <a:pt x="172" y="588"/>
                    <a:pt x="326" y="463"/>
                  </a:cubicBezTo>
                  <a:lnTo>
                    <a:pt x="1231" y="696"/>
                  </a:lnTo>
                  <a:lnTo>
                    <a:pt x="649" y="696"/>
                  </a:lnTo>
                  <a:lnTo>
                    <a:pt x="649" y="696"/>
                  </a:lnTo>
                  <a:lnTo>
                    <a:pt x="884" y="752"/>
                  </a:lnTo>
                  <a:lnTo>
                    <a:pt x="1824" y="771"/>
                  </a:lnTo>
                  <a:lnTo>
                    <a:pt x="1824" y="517"/>
                  </a:lnTo>
                  <a:lnTo>
                    <a:pt x="1598" y="452"/>
                  </a:lnTo>
                  <a:lnTo>
                    <a:pt x="1598" y="621"/>
                  </a:lnTo>
                  <a:lnTo>
                    <a:pt x="522" y="332"/>
                  </a:lnTo>
                  <a:cubicBezTo>
                    <a:pt x="888" y="130"/>
                    <a:pt x="1451" y="0"/>
                    <a:pt x="2082" y="0"/>
                  </a:cubicBezTo>
                  <a:close/>
                </a:path>
              </a:pathLst>
            </a:custGeom>
            <a:solidFill>
              <a:srgbClr val="008D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10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586" y="4110"/>
              <a:ext cx="7740" cy="61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pic>
          <p:nvPicPr>
            <p:cNvPr id="64" name="Picture 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5" y="9090"/>
              <a:ext cx="1821" cy="876"/>
            </a:xfrm>
            <a:prstGeom prst="rect">
              <a:avLst/>
            </a:prstGeom>
          </p:spPr>
        </p:pic>
        <p:sp>
          <p:nvSpPr>
            <p:cNvPr id="65" name="矩形 64"/>
            <p:cNvSpPr/>
            <p:nvPr/>
          </p:nvSpPr>
          <p:spPr>
            <a:xfrm>
              <a:off x="7206" y="5590"/>
              <a:ext cx="6580" cy="11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ASIC </a:t>
              </a:r>
              <a:r>
                <a:rPr lang="en-US" altLang="zh-CN" sz="1000" i="1">
                  <a:solidFill>
                    <a:schemeClr val="tx1"/>
                  </a:solidFill>
                </a:rPr>
                <a:t>C </a:t>
              </a:r>
              <a:r>
                <a:rPr lang="en-US" altLang="zh-CN" sz="1000">
                  <a:solidFill>
                    <a:schemeClr val="tx1"/>
                  </a:solidFill>
                </a:rPr>
                <a:t>API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206" y="6890"/>
              <a:ext cx="6580" cy="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OS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/>
            <p:cNvCxnSpPr>
              <a:stCxn id="66" idx="2"/>
              <a:endCxn id="64" idx="0"/>
            </p:cNvCxnSpPr>
            <p:nvPr/>
          </p:nvCxnSpPr>
          <p:spPr>
            <a:xfrm>
              <a:off x="10496" y="7990"/>
              <a:ext cx="20" cy="1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2" idx="30"/>
            </p:cNvCxnSpPr>
            <p:nvPr/>
          </p:nvCxnSpPr>
          <p:spPr>
            <a:xfrm flipV="1">
              <a:off x="4305" y="4130"/>
              <a:ext cx="2233" cy="2708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2" idx="10"/>
            </p:cNvCxnSpPr>
            <p:nvPr/>
          </p:nvCxnSpPr>
          <p:spPr>
            <a:xfrm>
              <a:off x="4348" y="7493"/>
              <a:ext cx="2250" cy="2737"/>
            </a:xfrm>
            <a:prstGeom prst="line">
              <a:avLst/>
            </a:prstGeom>
            <a:ln w="25400" cmpd="sng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7206" y="4295"/>
              <a:ext cx="6580" cy="1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OpenFlow</a:t>
              </a:r>
              <a:endParaRPr lang="en-US" altLang="zh-CN" sz="1000">
                <a:solidFill>
                  <a:schemeClr val="tx1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029" y="8976"/>
              <a:ext cx="846" cy="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i="1">
                  <a:solidFill>
                    <a:schemeClr val="bg1"/>
                  </a:solidFill>
                </a:rPr>
                <a:t>C</a:t>
              </a:r>
              <a:endParaRPr lang="en-US" altLang="zh-CN" sz="1000" i="1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直接箭头连接符 71"/>
          <p:cNvCxnSpPr>
            <a:stCxn id="4" idx="2"/>
            <a:endCxn id="34" idx="0"/>
          </p:cNvCxnSpPr>
          <p:nvPr/>
        </p:nvCxnSpPr>
        <p:spPr>
          <a:xfrm flipH="1">
            <a:off x="2852420" y="1778000"/>
            <a:ext cx="3573780" cy="16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2" idx="0"/>
          </p:cNvCxnSpPr>
          <p:nvPr/>
        </p:nvCxnSpPr>
        <p:spPr>
          <a:xfrm>
            <a:off x="6413500" y="1790700"/>
            <a:ext cx="350520" cy="168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" idx="2"/>
            <a:endCxn id="63" idx="0"/>
          </p:cNvCxnSpPr>
          <p:nvPr/>
        </p:nvCxnSpPr>
        <p:spPr>
          <a:xfrm>
            <a:off x="6426200" y="1778000"/>
            <a:ext cx="4231005" cy="166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521825" y="1981200"/>
            <a:ext cx="2371725" cy="9220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zh-CN"/>
              <a:t>OpenFlow is open and</a:t>
            </a:r>
            <a:endParaRPr lang="en-US" altLang="zh-CN"/>
          </a:p>
          <a:p>
            <a:pPr algn="l"/>
            <a:r>
              <a:rPr lang="en-US" altLang="zh-CN"/>
              <a:t>silicon-independent,</a:t>
            </a:r>
            <a:endParaRPr lang="en-US" altLang="zh-CN"/>
          </a:p>
          <a:p>
            <a:pPr algn="l"/>
            <a:r>
              <a:rPr lang="en-US" altLang="zh-CN"/>
              <a:t>but fixed </a:t>
            </a:r>
            <a:endParaRPr lang="en-US" altLang="zh-CN"/>
          </a:p>
        </p:txBody>
      </p:sp>
      <p:cxnSp>
        <p:nvCxnSpPr>
          <p:cNvPr id="79" name="直接箭头连接符 78"/>
          <p:cNvCxnSpPr/>
          <p:nvPr/>
        </p:nvCxnSpPr>
        <p:spPr>
          <a:xfrm flipH="1">
            <a:off x="8134350" y="2442210"/>
            <a:ext cx="140400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9" grpId="1" bldLvl="0" animBg="1"/>
      <p:bldP spid="10" grpId="1" bldLvl="0" animBg="1"/>
      <p:bldP spid="11" grpId="1" bldLvl="0" animBg="1"/>
      <p:bldP spid="12" grpId="1" bldLvl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9" name="Freeform 180"/>
          <p:cNvSpPr>
            <a:spLocks noChangeAspect="1" noEditPoints="1"/>
          </p:cNvSpPr>
          <p:nvPr/>
        </p:nvSpPr>
        <p:spPr bwMode="auto">
          <a:xfrm>
            <a:off x="1468438" y="3063558"/>
            <a:ext cx="1520825" cy="1073150"/>
          </a:xfrm>
          <a:custGeom>
            <a:avLst/>
            <a:gdLst>
              <a:gd name="T0" fmla="*/ 1579 w 4155"/>
              <a:gd name="T1" fmla="*/ 865 h 2914"/>
              <a:gd name="T2" fmla="*/ 649 w 4155"/>
              <a:gd name="T3" fmla="*/ 1110 h 2914"/>
              <a:gd name="T4" fmla="*/ 677 w 4155"/>
              <a:gd name="T5" fmla="*/ 940 h 2914"/>
              <a:gd name="T6" fmla="*/ 442 w 4155"/>
              <a:gd name="T7" fmla="*/ 1006 h 2914"/>
              <a:gd name="T8" fmla="*/ 423 w 4155"/>
              <a:gd name="T9" fmla="*/ 1260 h 2914"/>
              <a:gd name="T10" fmla="*/ 884 w 4155"/>
              <a:gd name="T11" fmla="*/ 1401 h 2914"/>
              <a:gd name="T12" fmla="*/ 1100 w 4155"/>
              <a:gd name="T13" fmla="*/ 1345 h 2914"/>
              <a:gd name="T14" fmla="*/ 808 w 4155"/>
              <a:gd name="T15" fmla="*/ 1251 h 2914"/>
              <a:gd name="T16" fmla="*/ 1880 w 4155"/>
              <a:gd name="T17" fmla="*/ 940 h 2914"/>
              <a:gd name="T18" fmla="*/ 1579 w 4155"/>
              <a:gd name="T19" fmla="*/ 865 h 2914"/>
              <a:gd name="T20" fmla="*/ 4155 w 4155"/>
              <a:gd name="T21" fmla="*/ 2014 h 2914"/>
              <a:gd name="T22" fmla="*/ 2077 w 4155"/>
              <a:gd name="T23" fmla="*/ 2914 h 2914"/>
              <a:gd name="T24" fmla="*/ 0 w 4155"/>
              <a:gd name="T25" fmla="*/ 2014 h 2914"/>
              <a:gd name="T26" fmla="*/ 0 w 4155"/>
              <a:gd name="T27" fmla="*/ 884 h 2914"/>
              <a:gd name="T28" fmla="*/ 2077 w 4155"/>
              <a:gd name="T29" fmla="*/ 1843 h 2914"/>
              <a:gd name="T30" fmla="*/ 3844 w 4155"/>
              <a:gd name="T31" fmla="*/ 1388 h 2914"/>
              <a:gd name="T32" fmla="*/ 3956 w 4155"/>
              <a:gd name="T33" fmla="*/ 1294 h 2914"/>
              <a:gd name="T34" fmla="*/ 4155 w 4155"/>
              <a:gd name="T35" fmla="*/ 884 h 2914"/>
              <a:gd name="T36" fmla="*/ 4155 w 4155"/>
              <a:gd name="T37" fmla="*/ 2014 h 2914"/>
              <a:gd name="T38" fmla="*/ 2500 w 4155"/>
              <a:gd name="T39" fmla="*/ 790 h 2914"/>
              <a:gd name="T40" fmla="*/ 3356 w 4155"/>
              <a:gd name="T41" fmla="*/ 555 h 2914"/>
              <a:gd name="T42" fmla="*/ 3356 w 4155"/>
              <a:gd name="T43" fmla="*/ 696 h 2914"/>
              <a:gd name="T44" fmla="*/ 3581 w 4155"/>
              <a:gd name="T45" fmla="*/ 621 h 2914"/>
              <a:gd name="T46" fmla="*/ 3581 w 4155"/>
              <a:gd name="T47" fmla="*/ 386 h 2914"/>
              <a:gd name="T48" fmla="*/ 3102 w 4155"/>
              <a:gd name="T49" fmla="*/ 264 h 2914"/>
              <a:gd name="T50" fmla="*/ 2876 w 4155"/>
              <a:gd name="T51" fmla="*/ 329 h 2914"/>
              <a:gd name="T52" fmla="*/ 3224 w 4155"/>
              <a:gd name="T53" fmla="*/ 423 h 2914"/>
              <a:gd name="T54" fmla="*/ 2190 w 4155"/>
              <a:gd name="T55" fmla="*/ 696 h 2914"/>
              <a:gd name="T56" fmla="*/ 2500 w 4155"/>
              <a:gd name="T57" fmla="*/ 790 h 2914"/>
              <a:gd name="T58" fmla="*/ 2082 w 4155"/>
              <a:gd name="T59" fmla="*/ 0 h 2914"/>
              <a:gd name="T60" fmla="*/ 4080 w 4155"/>
              <a:gd name="T61" fmla="*/ 884 h 2914"/>
              <a:gd name="T62" fmla="*/ 3909 w 4155"/>
              <a:gd name="T63" fmla="*/ 1241 h 2914"/>
              <a:gd name="T64" fmla="*/ 2829 w 4155"/>
              <a:gd name="T65" fmla="*/ 940 h 2914"/>
              <a:gd name="T66" fmla="*/ 2829 w 4155"/>
              <a:gd name="T67" fmla="*/ 940 h 2914"/>
              <a:gd name="T68" fmla="*/ 3431 w 4155"/>
              <a:gd name="T69" fmla="*/ 940 h 2914"/>
              <a:gd name="T70" fmla="*/ 3224 w 4155"/>
              <a:gd name="T71" fmla="*/ 884 h 2914"/>
              <a:gd name="T72" fmla="*/ 2284 w 4155"/>
              <a:gd name="T73" fmla="*/ 884 h 2914"/>
              <a:gd name="T74" fmla="*/ 2284 w 4155"/>
              <a:gd name="T75" fmla="*/ 1157 h 2914"/>
              <a:gd name="T76" fmla="*/ 2519 w 4155"/>
              <a:gd name="T77" fmla="*/ 1204 h 2914"/>
              <a:gd name="T78" fmla="*/ 2519 w 4155"/>
              <a:gd name="T79" fmla="*/ 1034 h 2914"/>
              <a:gd name="T80" fmla="*/ 3757 w 4155"/>
              <a:gd name="T81" fmla="*/ 1365 h 2914"/>
              <a:gd name="T82" fmla="*/ 2082 w 4155"/>
              <a:gd name="T83" fmla="*/ 1768 h 2914"/>
              <a:gd name="T84" fmla="*/ 85 w 4155"/>
              <a:gd name="T85" fmla="*/ 884 h 2914"/>
              <a:gd name="T86" fmla="*/ 326 w 4155"/>
              <a:gd name="T87" fmla="*/ 463 h 2914"/>
              <a:gd name="T88" fmla="*/ 1231 w 4155"/>
              <a:gd name="T89" fmla="*/ 696 h 2914"/>
              <a:gd name="T90" fmla="*/ 649 w 4155"/>
              <a:gd name="T91" fmla="*/ 696 h 2914"/>
              <a:gd name="T92" fmla="*/ 649 w 4155"/>
              <a:gd name="T93" fmla="*/ 696 h 2914"/>
              <a:gd name="T94" fmla="*/ 884 w 4155"/>
              <a:gd name="T95" fmla="*/ 752 h 2914"/>
              <a:gd name="T96" fmla="*/ 1824 w 4155"/>
              <a:gd name="T97" fmla="*/ 771 h 2914"/>
              <a:gd name="T98" fmla="*/ 1824 w 4155"/>
              <a:gd name="T99" fmla="*/ 517 h 2914"/>
              <a:gd name="T100" fmla="*/ 1598 w 4155"/>
              <a:gd name="T101" fmla="*/ 452 h 2914"/>
              <a:gd name="T102" fmla="*/ 1598 w 4155"/>
              <a:gd name="T103" fmla="*/ 621 h 2914"/>
              <a:gd name="T104" fmla="*/ 522 w 4155"/>
              <a:gd name="T105" fmla="*/ 332 h 2914"/>
              <a:gd name="T106" fmla="*/ 2082 w 4155"/>
              <a:gd name="T107" fmla="*/ 0 h 2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5" h="2914">
                <a:moveTo>
                  <a:pt x="1579" y="865"/>
                </a:moveTo>
                <a:lnTo>
                  <a:pt x="649" y="1110"/>
                </a:lnTo>
                <a:lnTo>
                  <a:pt x="677" y="940"/>
                </a:lnTo>
                <a:lnTo>
                  <a:pt x="442" y="1006"/>
                </a:lnTo>
                <a:lnTo>
                  <a:pt x="423" y="1260"/>
                </a:lnTo>
                <a:lnTo>
                  <a:pt x="884" y="1401"/>
                </a:lnTo>
                <a:lnTo>
                  <a:pt x="1100" y="1345"/>
                </a:lnTo>
                <a:lnTo>
                  <a:pt x="808" y="1251"/>
                </a:lnTo>
                <a:lnTo>
                  <a:pt x="1880" y="940"/>
                </a:lnTo>
                <a:lnTo>
                  <a:pt x="1579" y="865"/>
                </a:lnTo>
                <a:close/>
                <a:moveTo>
                  <a:pt x="4155" y="2014"/>
                </a:moveTo>
                <a:cubicBezTo>
                  <a:pt x="4155" y="2511"/>
                  <a:pt x="3225" y="2914"/>
                  <a:pt x="2077" y="2914"/>
                </a:cubicBezTo>
                <a:cubicBezTo>
                  <a:pt x="930" y="2914"/>
                  <a:pt x="0" y="2511"/>
                  <a:pt x="0" y="2014"/>
                </a:cubicBezTo>
                <a:lnTo>
                  <a:pt x="0" y="884"/>
                </a:lnTo>
                <a:cubicBezTo>
                  <a:pt x="0" y="1414"/>
                  <a:pt x="930" y="1843"/>
                  <a:pt x="2077" y="1843"/>
                </a:cubicBezTo>
                <a:cubicBezTo>
                  <a:pt x="2824" y="1843"/>
                  <a:pt x="3478" y="1661"/>
                  <a:pt x="3844" y="1388"/>
                </a:cubicBezTo>
                <a:lnTo>
                  <a:pt x="3956" y="1294"/>
                </a:lnTo>
                <a:cubicBezTo>
                  <a:pt x="4083" y="1169"/>
                  <a:pt x="4155" y="1031"/>
                  <a:pt x="4155" y="884"/>
                </a:cubicBezTo>
                <a:lnTo>
                  <a:pt x="4155" y="2014"/>
                </a:lnTo>
                <a:close/>
                <a:moveTo>
                  <a:pt x="2500" y="790"/>
                </a:moveTo>
                <a:lnTo>
                  <a:pt x="3356" y="555"/>
                </a:lnTo>
                <a:lnTo>
                  <a:pt x="3356" y="696"/>
                </a:lnTo>
                <a:lnTo>
                  <a:pt x="3581" y="621"/>
                </a:lnTo>
                <a:lnTo>
                  <a:pt x="3581" y="386"/>
                </a:lnTo>
                <a:lnTo>
                  <a:pt x="3102" y="264"/>
                </a:lnTo>
                <a:lnTo>
                  <a:pt x="2876" y="329"/>
                </a:lnTo>
                <a:lnTo>
                  <a:pt x="3224" y="423"/>
                </a:lnTo>
                <a:lnTo>
                  <a:pt x="2190" y="696"/>
                </a:lnTo>
                <a:lnTo>
                  <a:pt x="2500" y="790"/>
                </a:lnTo>
                <a:close/>
                <a:moveTo>
                  <a:pt x="2082" y="0"/>
                </a:moveTo>
                <a:cubicBezTo>
                  <a:pt x="3185" y="0"/>
                  <a:pt x="4080" y="396"/>
                  <a:pt x="4080" y="884"/>
                </a:cubicBezTo>
                <a:cubicBezTo>
                  <a:pt x="4080" y="1011"/>
                  <a:pt x="4019" y="1132"/>
                  <a:pt x="3909" y="1241"/>
                </a:cubicBezTo>
                <a:lnTo>
                  <a:pt x="2829" y="940"/>
                </a:lnTo>
                <a:lnTo>
                  <a:pt x="2829" y="940"/>
                </a:lnTo>
                <a:lnTo>
                  <a:pt x="3431" y="940"/>
                </a:lnTo>
                <a:lnTo>
                  <a:pt x="3224" y="884"/>
                </a:lnTo>
                <a:lnTo>
                  <a:pt x="2284" y="884"/>
                </a:lnTo>
                <a:lnTo>
                  <a:pt x="2284" y="1157"/>
                </a:lnTo>
                <a:lnTo>
                  <a:pt x="2519" y="1204"/>
                </a:lnTo>
                <a:lnTo>
                  <a:pt x="2519" y="1034"/>
                </a:lnTo>
                <a:lnTo>
                  <a:pt x="3757" y="1365"/>
                </a:lnTo>
                <a:cubicBezTo>
                  <a:pt x="3401" y="1607"/>
                  <a:pt x="2784" y="1768"/>
                  <a:pt x="2082" y="1768"/>
                </a:cubicBezTo>
                <a:cubicBezTo>
                  <a:pt x="979" y="1768"/>
                  <a:pt x="85" y="1372"/>
                  <a:pt x="85" y="884"/>
                </a:cubicBezTo>
                <a:cubicBezTo>
                  <a:pt x="85" y="731"/>
                  <a:pt x="172" y="588"/>
                  <a:pt x="326" y="463"/>
                </a:cubicBezTo>
                <a:lnTo>
                  <a:pt x="1231" y="696"/>
                </a:lnTo>
                <a:lnTo>
                  <a:pt x="649" y="696"/>
                </a:lnTo>
                <a:lnTo>
                  <a:pt x="649" y="696"/>
                </a:lnTo>
                <a:lnTo>
                  <a:pt x="884" y="752"/>
                </a:lnTo>
                <a:lnTo>
                  <a:pt x="1824" y="771"/>
                </a:lnTo>
                <a:lnTo>
                  <a:pt x="1824" y="517"/>
                </a:lnTo>
                <a:lnTo>
                  <a:pt x="1598" y="452"/>
                </a:lnTo>
                <a:lnTo>
                  <a:pt x="1598" y="621"/>
                </a:lnTo>
                <a:lnTo>
                  <a:pt x="522" y="332"/>
                </a:lnTo>
                <a:cubicBezTo>
                  <a:pt x="888" y="130"/>
                  <a:pt x="1451" y="0"/>
                  <a:pt x="2082" y="0"/>
                </a:cubicBezTo>
                <a:close/>
              </a:path>
            </a:pathLst>
          </a:custGeom>
          <a:solidFill>
            <a:srgbClr val="008DD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10710" y="821690"/>
            <a:ext cx="4914900" cy="47218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7775" y="4819650"/>
            <a:ext cx="1156335" cy="5562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804410" y="1083945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947410" y="1083945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77710" y="1083945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VXLAN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169910" y="1083945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etc.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4410" y="2559050"/>
            <a:ext cx="4178300" cy="698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Switch ASIC API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4410" y="3422650"/>
            <a:ext cx="4178300" cy="698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880860" y="4142740"/>
            <a:ext cx="12700" cy="6985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30410" y="1697355"/>
            <a:ext cx="2138045" cy="7943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SAI is open and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silicon-independent,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but fixed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8" name="直接箭头连接符 17"/>
          <p:cNvCxnSpPr>
            <a:stCxn id="17" idx="1"/>
            <a:endCxn id="2" idx="3"/>
          </p:cNvCxnSpPr>
          <p:nvPr/>
        </p:nvCxnSpPr>
        <p:spPr>
          <a:xfrm flipH="1" flipV="1">
            <a:off x="8983345" y="2088515"/>
            <a:ext cx="64706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29" idx="30"/>
          </p:cNvCxnSpPr>
          <p:nvPr/>
        </p:nvCxnSpPr>
        <p:spPr>
          <a:xfrm flipV="1">
            <a:off x="2962275" y="812165"/>
            <a:ext cx="1449705" cy="257746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29" idx="10"/>
          </p:cNvCxnSpPr>
          <p:nvPr/>
        </p:nvCxnSpPr>
        <p:spPr>
          <a:xfrm>
            <a:off x="2976880" y="3805555"/>
            <a:ext cx="1428750" cy="17379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04410" y="1739265"/>
            <a:ext cx="4178935" cy="698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SAI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4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2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601210" y="3746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44210" y="3746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874510" y="374650"/>
            <a:ext cx="1016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VXLAN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966710" y="374650"/>
            <a:ext cx="8128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etc.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8910" y="1015365"/>
            <a:ext cx="8102600" cy="1067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Remote Control Plane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2" idx="2"/>
            <a:endCxn id="47" idx="0"/>
          </p:cNvCxnSpPr>
          <p:nvPr/>
        </p:nvCxnSpPr>
        <p:spPr>
          <a:xfrm flipH="1">
            <a:off x="6779260" y="2004060"/>
            <a:ext cx="4445" cy="119634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48225" y="1495425"/>
            <a:ext cx="3870325" cy="508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P4Runtime Agent</a:t>
            </a:r>
            <a:endParaRPr lang="en-US" altLang="zh-CN" sz="120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53870" y="3091815"/>
            <a:ext cx="7278370" cy="3599180"/>
            <a:chOff x="2302" y="4869"/>
            <a:chExt cx="11462" cy="5668"/>
          </a:xfrm>
        </p:grpSpPr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2302" y="4869"/>
              <a:ext cx="11462" cy="5669"/>
              <a:chOff x="1953" y="4110"/>
              <a:chExt cx="12373" cy="6120"/>
            </a:xfrm>
          </p:grpSpPr>
          <p:sp>
            <p:nvSpPr>
              <p:cNvPr id="33" name="Freeform 180"/>
              <p:cNvSpPr>
                <a:spLocks noChangeAspect="1" noEditPoints="1"/>
              </p:cNvSpPr>
              <p:nvPr/>
            </p:nvSpPr>
            <p:spPr bwMode="auto">
              <a:xfrm>
                <a:off x="1953" y="6325"/>
                <a:ext cx="2395" cy="1690"/>
              </a:xfrm>
              <a:custGeom>
                <a:avLst/>
                <a:gdLst>
                  <a:gd name="T0" fmla="*/ 1579 w 4155"/>
                  <a:gd name="T1" fmla="*/ 865 h 2914"/>
                  <a:gd name="T2" fmla="*/ 649 w 4155"/>
                  <a:gd name="T3" fmla="*/ 1110 h 2914"/>
                  <a:gd name="T4" fmla="*/ 677 w 4155"/>
                  <a:gd name="T5" fmla="*/ 940 h 2914"/>
                  <a:gd name="T6" fmla="*/ 442 w 4155"/>
                  <a:gd name="T7" fmla="*/ 1006 h 2914"/>
                  <a:gd name="T8" fmla="*/ 423 w 4155"/>
                  <a:gd name="T9" fmla="*/ 1260 h 2914"/>
                  <a:gd name="T10" fmla="*/ 884 w 4155"/>
                  <a:gd name="T11" fmla="*/ 1401 h 2914"/>
                  <a:gd name="T12" fmla="*/ 1100 w 4155"/>
                  <a:gd name="T13" fmla="*/ 1345 h 2914"/>
                  <a:gd name="T14" fmla="*/ 808 w 4155"/>
                  <a:gd name="T15" fmla="*/ 1251 h 2914"/>
                  <a:gd name="T16" fmla="*/ 1880 w 4155"/>
                  <a:gd name="T17" fmla="*/ 940 h 2914"/>
                  <a:gd name="T18" fmla="*/ 1579 w 4155"/>
                  <a:gd name="T19" fmla="*/ 865 h 2914"/>
                  <a:gd name="T20" fmla="*/ 4155 w 4155"/>
                  <a:gd name="T21" fmla="*/ 2014 h 2914"/>
                  <a:gd name="T22" fmla="*/ 2077 w 4155"/>
                  <a:gd name="T23" fmla="*/ 2914 h 2914"/>
                  <a:gd name="T24" fmla="*/ 0 w 4155"/>
                  <a:gd name="T25" fmla="*/ 2014 h 2914"/>
                  <a:gd name="T26" fmla="*/ 0 w 4155"/>
                  <a:gd name="T27" fmla="*/ 884 h 2914"/>
                  <a:gd name="T28" fmla="*/ 2077 w 4155"/>
                  <a:gd name="T29" fmla="*/ 1843 h 2914"/>
                  <a:gd name="T30" fmla="*/ 3844 w 4155"/>
                  <a:gd name="T31" fmla="*/ 1388 h 2914"/>
                  <a:gd name="T32" fmla="*/ 3956 w 4155"/>
                  <a:gd name="T33" fmla="*/ 1294 h 2914"/>
                  <a:gd name="T34" fmla="*/ 4155 w 4155"/>
                  <a:gd name="T35" fmla="*/ 884 h 2914"/>
                  <a:gd name="T36" fmla="*/ 4155 w 4155"/>
                  <a:gd name="T37" fmla="*/ 2014 h 2914"/>
                  <a:gd name="T38" fmla="*/ 2500 w 4155"/>
                  <a:gd name="T39" fmla="*/ 790 h 2914"/>
                  <a:gd name="T40" fmla="*/ 3356 w 4155"/>
                  <a:gd name="T41" fmla="*/ 555 h 2914"/>
                  <a:gd name="T42" fmla="*/ 3356 w 4155"/>
                  <a:gd name="T43" fmla="*/ 696 h 2914"/>
                  <a:gd name="T44" fmla="*/ 3581 w 4155"/>
                  <a:gd name="T45" fmla="*/ 621 h 2914"/>
                  <a:gd name="T46" fmla="*/ 3581 w 4155"/>
                  <a:gd name="T47" fmla="*/ 386 h 2914"/>
                  <a:gd name="T48" fmla="*/ 3102 w 4155"/>
                  <a:gd name="T49" fmla="*/ 264 h 2914"/>
                  <a:gd name="T50" fmla="*/ 2876 w 4155"/>
                  <a:gd name="T51" fmla="*/ 329 h 2914"/>
                  <a:gd name="T52" fmla="*/ 3224 w 4155"/>
                  <a:gd name="T53" fmla="*/ 423 h 2914"/>
                  <a:gd name="T54" fmla="*/ 2190 w 4155"/>
                  <a:gd name="T55" fmla="*/ 696 h 2914"/>
                  <a:gd name="T56" fmla="*/ 2500 w 4155"/>
                  <a:gd name="T57" fmla="*/ 790 h 2914"/>
                  <a:gd name="T58" fmla="*/ 2082 w 4155"/>
                  <a:gd name="T59" fmla="*/ 0 h 2914"/>
                  <a:gd name="T60" fmla="*/ 4080 w 4155"/>
                  <a:gd name="T61" fmla="*/ 884 h 2914"/>
                  <a:gd name="T62" fmla="*/ 3909 w 4155"/>
                  <a:gd name="T63" fmla="*/ 1241 h 2914"/>
                  <a:gd name="T64" fmla="*/ 2829 w 4155"/>
                  <a:gd name="T65" fmla="*/ 940 h 2914"/>
                  <a:gd name="T66" fmla="*/ 2829 w 4155"/>
                  <a:gd name="T67" fmla="*/ 940 h 2914"/>
                  <a:gd name="T68" fmla="*/ 3431 w 4155"/>
                  <a:gd name="T69" fmla="*/ 940 h 2914"/>
                  <a:gd name="T70" fmla="*/ 3224 w 4155"/>
                  <a:gd name="T71" fmla="*/ 884 h 2914"/>
                  <a:gd name="T72" fmla="*/ 2284 w 4155"/>
                  <a:gd name="T73" fmla="*/ 884 h 2914"/>
                  <a:gd name="T74" fmla="*/ 2284 w 4155"/>
                  <a:gd name="T75" fmla="*/ 1157 h 2914"/>
                  <a:gd name="T76" fmla="*/ 2519 w 4155"/>
                  <a:gd name="T77" fmla="*/ 1204 h 2914"/>
                  <a:gd name="T78" fmla="*/ 2519 w 4155"/>
                  <a:gd name="T79" fmla="*/ 1034 h 2914"/>
                  <a:gd name="T80" fmla="*/ 3757 w 4155"/>
                  <a:gd name="T81" fmla="*/ 1365 h 2914"/>
                  <a:gd name="T82" fmla="*/ 2082 w 4155"/>
                  <a:gd name="T83" fmla="*/ 1768 h 2914"/>
                  <a:gd name="T84" fmla="*/ 85 w 4155"/>
                  <a:gd name="T85" fmla="*/ 884 h 2914"/>
                  <a:gd name="T86" fmla="*/ 326 w 4155"/>
                  <a:gd name="T87" fmla="*/ 463 h 2914"/>
                  <a:gd name="T88" fmla="*/ 1231 w 4155"/>
                  <a:gd name="T89" fmla="*/ 696 h 2914"/>
                  <a:gd name="T90" fmla="*/ 649 w 4155"/>
                  <a:gd name="T91" fmla="*/ 696 h 2914"/>
                  <a:gd name="T92" fmla="*/ 649 w 4155"/>
                  <a:gd name="T93" fmla="*/ 696 h 2914"/>
                  <a:gd name="T94" fmla="*/ 884 w 4155"/>
                  <a:gd name="T95" fmla="*/ 752 h 2914"/>
                  <a:gd name="T96" fmla="*/ 1824 w 4155"/>
                  <a:gd name="T97" fmla="*/ 771 h 2914"/>
                  <a:gd name="T98" fmla="*/ 1824 w 4155"/>
                  <a:gd name="T99" fmla="*/ 517 h 2914"/>
                  <a:gd name="T100" fmla="*/ 1598 w 4155"/>
                  <a:gd name="T101" fmla="*/ 452 h 2914"/>
                  <a:gd name="T102" fmla="*/ 1598 w 4155"/>
                  <a:gd name="T103" fmla="*/ 621 h 2914"/>
                  <a:gd name="T104" fmla="*/ 522 w 4155"/>
                  <a:gd name="T105" fmla="*/ 332 h 2914"/>
                  <a:gd name="T106" fmla="*/ 2082 w 4155"/>
                  <a:gd name="T107" fmla="*/ 0 h 2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55" h="2914">
                    <a:moveTo>
                      <a:pt x="1579" y="865"/>
                    </a:moveTo>
                    <a:lnTo>
                      <a:pt x="649" y="1110"/>
                    </a:lnTo>
                    <a:lnTo>
                      <a:pt x="677" y="940"/>
                    </a:lnTo>
                    <a:lnTo>
                      <a:pt x="442" y="1006"/>
                    </a:lnTo>
                    <a:lnTo>
                      <a:pt x="423" y="1260"/>
                    </a:lnTo>
                    <a:lnTo>
                      <a:pt x="884" y="1401"/>
                    </a:lnTo>
                    <a:lnTo>
                      <a:pt x="1100" y="1345"/>
                    </a:lnTo>
                    <a:lnTo>
                      <a:pt x="808" y="1251"/>
                    </a:lnTo>
                    <a:lnTo>
                      <a:pt x="1880" y="940"/>
                    </a:lnTo>
                    <a:lnTo>
                      <a:pt x="1579" y="865"/>
                    </a:lnTo>
                    <a:close/>
                    <a:moveTo>
                      <a:pt x="4155" y="2014"/>
                    </a:moveTo>
                    <a:cubicBezTo>
                      <a:pt x="4155" y="2511"/>
                      <a:pt x="3225" y="2914"/>
                      <a:pt x="2077" y="2914"/>
                    </a:cubicBezTo>
                    <a:cubicBezTo>
                      <a:pt x="930" y="2914"/>
                      <a:pt x="0" y="2511"/>
                      <a:pt x="0" y="2014"/>
                    </a:cubicBezTo>
                    <a:lnTo>
                      <a:pt x="0" y="884"/>
                    </a:lnTo>
                    <a:cubicBezTo>
                      <a:pt x="0" y="1414"/>
                      <a:pt x="930" y="1843"/>
                      <a:pt x="2077" y="1843"/>
                    </a:cubicBezTo>
                    <a:cubicBezTo>
                      <a:pt x="2824" y="1843"/>
                      <a:pt x="3478" y="1661"/>
                      <a:pt x="3844" y="1388"/>
                    </a:cubicBezTo>
                    <a:lnTo>
                      <a:pt x="3956" y="1294"/>
                    </a:lnTo>
                    <a:cubicBezTo>
                      <a:pt x="4083" y="1169"/>
                      <a:pt x="4155" y="1031"/>
                      <a:pt x="4155" y="884"/>
                    </a:cubicBezTo>
                    <a:lnTo>
                      <a:pt x="4155" y="2014"/>
                    </a:lnTo>
                    <a:close/>
                    <a:moveTo>
                      <a:pt x="2500" y="790"/>
                    </a:moveTo>
                    <a:lnTo>
                      <a:pt x="3356" y="555"/>
                    </a:lnTo>
                    <a:lnTo>
                      <a:pt x="3356" y="696"/>
                    </a:lnTo>
                    <a:lnTo>
                      <a:pt x="3581" y="621"/>
                    </a:lnTo>
                    <a:lnTo>
                      <a:pt x="3581" y="386"/>
                    </a:lnTo>
                    <a:lnTo>
                      <a:pt x="3102" y="264"/>
                    </a:lnTo>
                    <a:lnTo>
                      <a:pt x="2876" y="329"/>
                    </a:lnTo>
                    <a:lnTo>
                      <a:pt x="3224" y="423"/>
                    </a:lnTo>
                    <a:lnTo>
                      <a:pt x="2190" y="696"/>
                    </a:lnTo>
                    <a:lnTo>
                      <a:pt x="2500" y="790"/>
                    </a:lnTo>
                    <a:close/>
                    <a:moveTo>
                      <a:pt x="2082" y="0"/>
                    </a:moveTo>
                    <a:cubicBezTo>
                      <a:pt x="3185" y="0"/>
                      <a:pt x="4080" y="396"/>
                      <a:pt x="4080" y="884"/>
                    </a:cubicBezTo>
                    <a:cubicBezTo>
                      <a:pt x="4080" y="1011"/>
                      <a:pt x="4019" y="1132"/>
                      <a:pt x="3909" y="1241"/>
                    </a:cubicBezTo>
                    <a:lnTo>
                      <a:pt x="2829" y="940"/>
                    </a:lnTo>
                    <a:lnTo>
                      <a:pt x="2829" y="940"/>
                    </a:lnTo>
                    <a:lnTo>
                      <a:pt x="3431" y="940"/>
                    </a:lnTo>
                    <a:lnTo>
                      <a:pt x="3224" y="884"/>
                    </a:lnTo>
                    <a:lnTo>
                      <a:pt x="2284" y="884"/>
                    </a:lnTo>
                    <a:lnTo>
                      <a:pt x="2284" y="1157"/>
                    </a:lnTo>
                    <a:lnTo>
                      <a:pt x="2519" y="1204"/>
                    </a:lnTo>
                    <a:lnTo>
                      <a:pt x="2519" y="1034"/>
                    </a:lnTo>
                    <a:lnTo>
                      <a:pt x="3757" y="1365"/>
                    </a:lnTo>
                    <a:cubicBezTo>
                      <a:pt x="3401" y="1607"/>
                      <a:pt x="2784" y="1768"/>
                      <a:pt x="2082" y="1768"/>
                    </a:cubicBezTo>
                    <a:cubicBezTo>
                      <a:pt x="979" y="1768"/>
                      <a:pt x="85" y="1372"/>
                      <a:pt x="85" y="884"/>
                    </a:cubicBezTo>
                    <a:cubicBezTo>
                      <a:pt x="85" y="731"/>
                      <a:pt x="172" y="588"/>
                      <a:pt x="326" y="463"/>
                    </a:cubicBezTo>
                    <a:lnTo>
                      <a:pt x="1231" y="696"/>
                    </a:lnTo>
                    <a:lnTo>
                      <a:pt x="649" y="696"/>
                    </a:lnTo>
                    <a:lnTo>
                      <a:pt x="649" y="696"/>
                    </a:lnTo>
                    <a:lnTo>
                      <a:pt x="884" y="752"/>
                    </a:lnTo>
                    <a:lnTo>
                      <a:pt x="1824" y="771"/>
                    </a:lnTo>
                    <a:lnTo>
                      <a:pt x="1824" y="517"/>
                    </a:lnTo>
                    <a:lnTo>
                      <a:pt x="1598" y="452"/>
                    </a:lnTo>
                    <a:lnTo>
                      <a:pt x="1598" y="621"/>
                    </a:lnTo>
                    <a:lnTo>
                      <a:pt x="522" y="332"/>
                    </a:lnTo>
                    <a:cubicBezTo>
                      <a:pt x="888" y="130"/>
                      <a:pt x="1451" y="0"/>
                      <a:pt x="2082" y="0"/>
                    </a:cubicBezTo>
                    <a:close/>
                  </a:path>
                </a:pathLst>
              </a:custGeom>
              <a:solidFill>
                <a:srgbClr val="008D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0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86" y="4110"/>
                <a:ext cx="7740" cy="61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pic>
            <p:nvPicPr>
              <p:cNvPr id="35" name="Picture 1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605" y="8892"/>
                <a:ext cx="1821" cy="876"/>
              </a:xfrm>
              <a:prstGeom prst="rect">
                <a:avLst/>
              </a:prstGeom>
            </p:spPr>
          </p:pic>
          <p:sp>
            <p:nvSpPr>
              <p:cNvPr id="41" name="矩形 40"/>
              <p:cNvSpPr/>
              <p:nvPr/>
            </p:nvSpPr>
            <p:spPr>
              <a:xfrm>
                <a:off x="7206" y="6824"/>
                <a:ext cx="6580" cy="1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OS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接箭头连接符 41"/>
              <p:cNvCxnSpPr>
                <a:stCxn id="41" idx="2"/>
                <a:endCxn id="35" idx="0"/>
              </p:cNvCxnSpPr>
              <p:nvPr/>
            </p:nvCxnSpPr>
            <p:spPr>
              <a:xfrm>
                <a:off x="10496" y="7924"/>
                <a:ext cx="21" cy="968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30"/>
              </p:cNvCxnSpPr>
              <p:nvPr/>
            </p:nvCxnSpPr>
            <p:spPr>
              <a:xfrm flipV="1">
                <a:off x="4305" y="4130"/>
                <a:ext cx="2233" cy="2708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3" idx="10"/>
              </p:cNvCxnSpPr>
              <p:nvPr/>
            </p:nvCxnSpPr>
            <p:spPr>
              <a:xfrm>
                <a:off x="4348" y="7493"/>
                <a:ext cx="2250" cy="2737"/>
              </a:xfrm>
              <a:prstGeom prst="line">
                <a:avLst/>
              </a:prstGeom>
              <a:ln w="25400" cmpd="sng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7206" y="4295"/>
                <a:ext cx="6580" cy="11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P4Runtime Agent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7168" y="6184"/>
              <a:ext cx="6103" cy="10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Driver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9185910" y="2151380"/>
            <a:ext cx="2844165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open, silicon-independent  </a:t>
            </a:r>
            <a:r>
              <a:rPr lang="en-US" altLang="zh-CN">
                <a:solidFill>
                  <a:schemeClr val="tx1"/>
                </a:solidFill>
              </a:rPr>
              <a:t>and programe-independent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807200" y="2608580"/>
            <a:ext cx="2376000" cy="12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6731635" y="1705610"/>
            <a:ext cx="4328160" cy="224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63620" y="450278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045845" y="4502785"/>
            <a:ext cx="2404745" cy="197993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67435" y="2830830"/>
            <a:ext cx="4914900" cy="1316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5800" y="2816860"/>
            <a:ext cx="1486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OpenDayLight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63700" y="3308350"/>
            <a:ext cx="3937000" cy="482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p4plugin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87140" y="4648200"/>
            <a:ext cx="1905000" cy="520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gRPC Server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87140" y="5219700"/>
            <a:ext cx="1905000" cy="520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7140" y="5791200"/>
            <a:ext cx="1910715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Tofino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4210" y="2190750"/>
            <a:ext cx="359029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Frontend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75600" y="2673350"/>
            <a:ext cx="1206500" cy="55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Backend 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98000" y="2673350"/>
            <a:ext cx="1206500" cy="558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Backend B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63065" y="1677670"/>
            <a:ext cx="3936365" cy="482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Apps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350" y="4648200"/>
            <a:ext cx="1905000" cy="520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gRPC Server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350" y="5219700"/>
            <a:ext cx="1905000" cy="520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0000" y="5791200"/>
            <a:ext cx="1911350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bmv2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5" idx="2"/>
            <a:endCxn id="6" idx="3"/>
          </p:cNvCxnSpPr>
          <p:nvPr/>
        </p:nvCxnSpPr>
        <p:spPr>
          <a:xfrm rot="5400000">
            <a:off x="6931025" y="1901825"/>
            <a:ext cx="317500" cy="297815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6" idx="2"/>
          </p:cNvCxnSpPr>
          <p:nvPr/>
        </p:nvCxnSpPr>
        <p:spPr>
          <a:xfrm rot="5400000">
            <a:off x="7546975" y="1284605"/>
            <a:ext cx="507365" cy="440118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 flipV="1">
            <a:off x="5599430" y="2678430"/>
            <a:ext cx="1895475" cy="692785"/>
          </a:xfrm>
          <a:prstGeom prst="bentConnector3">
            <a:avLst>
              <a:gd name="adj1" fmla="val -73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" idx="0"/>
          </p:cNvCxnSpPr>
          <p:nvPr/>
        </p:nvCxnSpPr>
        <p:spPr>
          <a:xfrm flipH="1" flipV="1">
            <a:off x="2219960" y="3796665"/>
            <a:ext cx="8890" cy="851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4735195" y="3796665"/>
            <a:ext cx="8890" cy="8515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1" idx="1"/>
            <a:endCxn id="14" idx="0"/>
          </p:cNvCxnSpPr>
          <p:nvPr/>
        </p:nvCxnSpPr>
        <p:spPr>
          <a:xfrm>
            <a:off x="8806815" y="1391920"/>
            <a:ext cx="2540" cy="79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6" idx="0"/>
          </p:cNvCxnSpPr>
          <p:nvPr/>
        </p:nvCxnSpPr>
        <p:spPr>
          <a:xfrm>
            <a:off x="3631565" y="2160270"/>
            <a:ext cx="635" cy="11480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831705" y="1692275"/>
            <a:ext cx="1285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P4 compiler</a:t>
            </a:r>
            <a:endParaRPr lang="en-US" altLang="zh-CN"/>
          </a:p>
        </p:txBody>
      </p:sp>
      <p:sp>
        <p:nvSpPr>
          <p:cNvPr id="41" name="剪去单角的矩形 40"/>
          <p:cNvSpPr/>
          <p:nvPr/>
        </p:nvSpPr>
        <p:spPr>
          <a:xfrm>
            <a:off x="7865745" y="387985"/>
            <a:ext cx="1881505" cy="100393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P4 program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67435" y="1469390"/>
            <a:ext cx="4893310" cy="869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0520" y="141224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演示</Application>
  <PresentationFormat>宽屏</PresentationFormat>
  <Paragraphs>139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Ding Rui</cp:lastModifiedBy>
  <cp:revision>18</cp:revision>
  <dcterms:created xsi:type="dcterms:W3CDTF">2015-05-05T08:02:00Z</dcterms:created>
  <dcterms:modified xsi:type="dcterms:W3CDTF">2017-11-06T09:42:02Z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