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Old Standard TT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ldStandardT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ldStandardT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EC5314R Time Studies on Singapore’s Population Statistics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Ding Sen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Life Expectancy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One at birth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One at 65 years. (Use this)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Life Expectancy (at 65 years)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21175"/>
            <a:ext cx="8373924" cy="364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 Features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>
                <a:solidFill>
                  <a:srgbClr val="FF0000"/>
                </a:solidFill>
              </a:rPr>
              <a:t>79 </a:t>
            </a:r>
            <a:r>
              <a:rPr lang="en"/>
              <a:t>years (1980) to </a:t>
            </a:r>
            <a:r>
              <a:rPr lang="en">
                <a:solidFill>
                  <a:srgbClr val="FF0000"/>
                </a:solidFill>
              </a:rPr>
              <a:t>86 </a:t>
            </a:r>
            <a:r>
              <a:rPr lang="en"/>
              <a:t>years (2015):Gaining seven years on average over three and a half decades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2.    Surprisingly uniform increase in Life Expectancy: almost a straight line through!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Life Expectancy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Model: Δyt =0.9729Δyt-1 + εt -0.6016 εt-1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Life Expectancy Prediction (2015-2024)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86.06581 86.32441 86.57600 86.82077 87.05891 87.29059 87.51599 87.73528 87.94862 88.15618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se: 0.1298586 0.2203897 0.3149346 0.4152226 0.5211845 0.6324022 0.7483982 0.8687120 0.9929200 1.1206387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Small SE: the forecasted life expectancy will be surprisingly accurate!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Implications of 7 years gain in life expectancy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Longer retirement→ Individuals prepare more resources for retirement!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Life Expectancy: </a:t>
            </a:r>
            <a:r>
              <a:rPr lang="en">
                <a:solidFill>
                  <a:srgbClr val="FF0000"/>
                </a:solidFill>
              </a:rPr>
              <a:t>86.3</a:t>
            </a:r>
            <a:r>
              <a:rPr lang="en"/>
              <a:t> years(2016 forecasted) → retirement for </a:t>
            </a:r>
            <a:r>
              <a:rPr lang="en">
                <a:solidFill>
                  <a:srgbClr val="FF0000"/>
                </a:solidFill>
              </a:rPr>
              <a:t>24 </a:t>
            </a:r>
            <a:r>
              <a:rPr lang="en"/>
              <a:t>years!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2.    Postponement of retirement years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Current: 62 years. → Rise to 67 years (2017)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 the new policy, </a:t>
            </a:r>
            <a:r>
              <a:rPr lang="en">
                <a:solidFill>
                  <a:srgbClr val="FF0000"/>
                </a:solidFill>
              </a:rPr>
              <a:t>86.5</a:t>
            </a:r>
            <a:r>
              <a:rPr lang="en"/>
              <a:t>（</a:t>
            </a:r>
            <a:r>
              <a:rPr lang="en">
                <a:solidFill>
                  <a:srgbClr val="FF0000"/>
                </a:solidFill>
              </a:rPr>
              <a:t>2017</a:t>
            </a:r>
            <a:r>
              <a:rPr lang="en"/>
              <a:t>) → retirement for </a:t>
            </a:r>
            <a:r>
              <a:rPr lang="en">
                <a:solidFill>
                  <a:srgbClr val="FF0000"/>
                </a:solidFill>
              </a:rPr>
              <a:t>21.5</a:t>
            </a:r>
            <a:r>
              <a:rPr lang="en"/>
              <a:t> years!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New Productivity: New Born Babies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Abeysinghe, T (1991): Chinese zodiac patterns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Could there be monthly patterns in addition to zodiac(yearly) patterns?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Monthly fresh life arrives in Singapore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94" y="1120175"/>
            <a:ext cx="8005768" cy="381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Shape 156"/>
          <p:cNvCxnSpPr/>
          <p:nvPr/>
        </p:nvCxnSpPr>
        <p:spPr>
          <a:xfrm>
            <a:off x="1139975" y="1972400"/>
            <a:ext cx="2255100" cy="197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/>
          <p:nvPr/>
        </p:nvCxnSpPr>
        <p:spPr>
          <a:xfrm flipH="1" rot="10800000">
            <a:off x="3543675" y="2938875"/>
            <a:ext cx="1710000" cy="99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/>
          <p:nvPr/>
        </p:nvCxnSpPr>
        <p:spPr>
          <a:xfrm>
            <a:off x="5377425" y="2889275"/>
            <a:ext cx="1362900" cy="11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9" name="Shape 159"/>
          <p:cNvCxnSpPr/>
          <p:nvPr/>
        </p:nvCxnSpPr>
        <p:spPr>
          <a:xfrm flipH="1" rot="10800000">
            <a:off x="6839475" y="3558400"/>
            <a:ext cx="1090200" cy="45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0" name="Shape 160"/>
          <p:cNvSpPr txBox="1"/>
          <p:nvPr/>
        </p:nvSpPr>
        <p:spPr>
          <a:xfrm>
            <a:off x="1957625" y="1972400"/>
            <a:ext cx="792900" cy="45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Wave 1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543675" y="2573475"/>
            <a:ext cx="792900" cy="36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Wave 2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028425" y="2687500"/>
            <a:ext cx="792900" cy="45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Wave 3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7099675" y="2820975"/>
            <a:ext cx="830100" cy="45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Wave 4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 Patterns: Babies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Several waves: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Wave 1(1960~1980): babies number drops dramatically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Wave 2(1980~ 1994): babies number rebounds/rises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Wave 3(1994~ 2006): babies number drops again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Wave 4( post 2006): some stimulation effects worked! Babies number rises!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2.   Overall Decline.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3.   Strong Monthly Variations! 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Minimum Monthly Babies: </a:t>
            </a:r>
            <a:r>
              <a:rPr lang="en">
                <a:solidFill>
                  <a:srgbClr val="FF0000"/>
                </a:solidFill>
              </a:rPr>
              <a:t>2668</a:t>
            </a:r>
            <a:r>
              <a:rPr lang="en"/>
              <a:t>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Maximum Monthly Babies </a:t>
            </a:r>
            <a:r>
              <a:rPr lang="en">
                <a:solidFill>
                  <a:srgbClr val="FF0000"/>
                </a:solidFill>
              </a:rPr>
              <a:t>5761</a:t>
            </a:r>
            <a:r>
              <a:rPr lang="en"/>
              <a:t>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Average New Monthly Babies: </a:t>
            </a:r>
            <a:r>
              <a:rPr lang="en">
                <a:solidFill>
                  <a:srgbClr val="FF0000"/>
                </a:solidFill>
              </a:rPr>
              <a:t>3786</a:t>
            </a:r>
            <a:r>
              <a:rPr lang="en"/>
              <a:t>.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27062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Decompose monthly babies series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1" y="1171599"/>
            <a:ext cx="8351333" cy="39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Monthly Variations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64" y="1171599"/>
            <a:ext cx="7873186" cy="374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Motivation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Abeysinghe, T (1991) “A seasonal analysis applied to Chinese births”, Journal of Applied Statistics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Seasonal variations of Chinese Births: Peak: Dragon Years and Trough: Snake Years, Chinese Zodiac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Population→ Singapore Stat: http://www.singstat.gov.sg/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822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Singapore Monthly Births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Peaks: </a:t>
            </a:r>
            <a:r>
              <a:rPr lang="en">
                <a:solidFill>
                  <a:srgbClr val="FF0000"/>
                </a:solidFill>
              </a:rPr>
              <a:t>October</a:t>
            </a:r>
            <a:r>
              <a:rPr lang="en"/>
              <a:t>(+451)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Troughs: </a:t>
            </a:r>
            <a:r>
              <a:rPr lang="en">
                <a:solidFill>
                  <a:srgbClr val="FF0000"/>
                </a:solidFill>
              </a:rPr>
              <a:t>February</a:t>
            </a:r>
            <a:r>
              <a:rPr lang="en"/>
              <a:t>(-484)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Average monthly babies 3786, significant monthly variations!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Why? (10 monthly pregnancy period)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Peak, </a:t>
            </a:r>
            <a:r>
              <a:rPr lang="en">
                <a:solidFill>
                  <a:srgbClr val="FF0000"/>
                </a:solidFill>
              </a:rPr>
              <a:t>January</a:t>
            </a:r>
            <a:r>
              <a:rPr lang="en">
                <a:solidFill>
                  <a:srgbClr val="000000"/>
                </a:solidFill>
              </a:rPr>
              <a:t>: Christmas and New Year, more time for new babies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Troughs, </a:t>
            </a:r>
            <a:r>
              <a:rPr lang="en">
                <a:solidFill>
                  <a:srgbClr val="FF0000"/>
                </a:solidFill>
              </a:rPr>
              <a:t>April</a:t>
            </a:r>
            <a:r>
              <a:rPr lang="en">
                <a:solidFill>
                  <a:srgbClr val="000000"/>
                </a:solidFill>
              </a:rPr>
              <a:t>: most busy and stressed  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Singapore’s new babies pattern closely resembled work-holiday patterns.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shall be concerned for the results? 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>
                <a:solidFill>
                  <a:srgbClr val="FF0000"/>
                </a:solidFill>
              </a:rPr>
              <a:t>Baby related industries</a:t>
            </a:r>
            <a:r>
              <a:rPr lang="en"/>
              <a:t>, diapers, milk powders: peak demand after October, and trough starting from February.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>
                <a:solidFill>
                  <a:srgbClr val="FF0000"/>
                </a:solidFill>
              </a:rPr>
              <a:t>Population divisions</a:t>
            </a:r>
            <a:r>
              <a:rPr lang="en"/>
              <a:t>: less stress means more babies, , especially during April work season.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3830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new feature: </a:t>
            </a:r>
            <a:r>
              <a:rPr lang="en">
                <a:solidFill>
                  <a:srgbClr val="FF0000"/>
                </a:solidFill>
              </a:rPr>
              <a:t>Minorities catching up!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50" y="1171600"/>
            <a:ext cx="7729651" cy="3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8090900" y="1786550"/>
            <a:ext cx="1053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n"/>
              <a:t>Monthly Newborn by Race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807325" y="23407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Population Statistics	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Infant Mortality Rate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2.    Life Expectancy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3.    Monthly Birth Rate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Infant Mortality Rate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50" y="1058225"/>
            <a:ext cx="8150901" cy="38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IMR Graph Features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Rapidly declining ： public health effort pays off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    Occasional Rebound: reasons to be further investigated.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IMR Forecast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Model: Δyt =0.992Δyt-1 + εt -1.6056 εt-1 + 0.7066 εt-2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Forecast IMR (2016~ 2025):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1.763893 1.724259 1.684942 1.645941 1.607253 1.568876 1.530807 1.493043 1.455583 1.418423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Forecast Infant Mortality Rate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224"/>
            <a:ext cx="7777973" cy="37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Put IMR in perspective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1960: 35/1000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2016 (forecasted): </a:t>
            </a:r>
            <a:r>
              <a:rPr lang="en">
                <a:solidFill>
                  <a:srgbClr val="FF0000"/>
                </a:solidFill>
              </a:rPr>
              <a:t>1.76</a:t>
            </a:r>
            <a:r>
              <a:rPr lang="en"/>
              <a:t>/1000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International 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China(2013): </a:t>
            </a:r>
            <a:r>
              <a:rPr lang="en">
                <a:solidFill>
                  <a:srgbClr val="FF0000"/>
                </a:solidFill>
              </a:rPr>
              <a:t>10.9</a:t>
            </a:r>
            <a:r>
              <a:rPr lang="en"/>
              <a:t>/1000, India (2013): </a:t>
            </a:r>
            <a:r>
              <a:rPr lang="en">
                <a:solidFill>
                  <a:srgbClr val="FF0000"/>
                </a:solidFill>
              </a:rPr>
              <a:t>41.4</a:t>
            </a:r>
            <a:r>
              <a:rPr lang="en"/>
              <a:t>/1000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UK(2013): </a:t>
            </a:r>
            <a:r>
              <a:rPr lang="en">
                <a:solidFill>
                  <a:srgbClr val="FF0000"/>
                </a:solidFill>
              </a:rPr>
              <a:t>3.8</a:t>
            </a:r>
            <a:r>
              <a:rPr lang="en"/>
              <a:t>/1000, Finland (2013): </a:t>
            </a:r>
            <a:r>
              <a:rPr lang="en">
                <a:solidFill>
                  <a:srgbClr val="FF0000"/>
                </a:solidFill>
              </a:rPr>
              <a:t>1.8</a:t>
            </a:r>
            <a:r>
              <a:rPr lang="en"/>
              <a:t>/1000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Hence, Singapore IMR </a:t>
            </a:r>
            <a:r>
              <a:rPr b="1" lang="en"/>
              <a:t>one of the lowest in the world</a:t>
            </a:r>
            <a:r>
              <a:rPr lang="en"/>
              <a:t>!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