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1"/>
  </p:sldMasterIdLst>
  <p:notesMasterIdLst>
    <p:notesMasterId r:id="rId74"/>
  </p:notesMasterIdLst>
  <p:handoutMasterIdLst>
    <p:handoutMasterId r:id="rId75"/>
  </p:handoutMasterIdLst>
  <p:sldIdLst>
    <p:sldId id="256" r:id="rId2"/>
    <p:sldId id="330" r:id="rId3"/>
    <p:sldId id="389" r:id="rId4"/>
    <p:sldId id="382" r:id="rId5"/>
    <p:sldId id="417" r:id="rId6"/>
    <p:sldId id="384" r:id="rId7"/>
    <p:sldId id="418" r:id="rId8"/>
    <p:sldId id="385" r:id="rId9"/>
    <p:sldId id="440" r:id="rId10"/>
    <p:sldId id="441" r:id="rId11"/>
    <p:sldId id="388" r:id="rId12"/>
    <p:sldId id="391" r:id="rId13"/>
    <p:sldId id="423" r:id="rId14"/>
    <p:sldId id="424" r:id="rId15"/>
    <p:sldId id="425" r:id="rId16"/>
    <p:sldId id="428" r:id="rId17"/>
    <p:sldId id="430" r:id="rId18"/>
    <p:sldId id="429" r:id="rId19"/>
    <p:sldId id="431" r:id="rId20"/>
    <p:sldId id="432" r:id="rId21"/>
    <p:sldId id="434" r:id="rId22"/>
    <p:sldId id="433" r:id="rId23"/>
    <p:sldId id="435" r:id="rId24"/>
    <p:sldId id="421" r:id="rId25"/>
    <p:sldId id="437" r:id="rId26"/>
    <p:sldId id="438" r:id="rId27"/>
    <p:sldId id="467" r:id="rId28"/>
    <p:sldId id="439" r:id="rId29"/>
    <p:sldId id="358" r:id="rId30"/>
    <p:sldId id="442" r:id="rId31"/>
    <p:sldId id="444" r:id="rId32"/>
    <p:sldId id="443" r:id="rId33"/>
    <p:sldId id="445" r:id="rId34"/>
    <p:sldId id="399" r:id="rId35"/>
    <p:sldId id="400" r:id="rId36"/>
    <p:sldId id="381" r:id="rId37"/>
    <p:sldId id="402" r:id="rId38"/>
    <p:sldId id="404" r:id="rId39"/>
    <p:sldId id="359" r:id="rId40"/>
    <p:sldId id="407" r:id="rId41"/>
    <p:sldId id="468" r:id="rId42"/>
    <p:sldId id="447" r:id="rId43"/>
    <p:sldId id="469" r:id="rId44"/>
    <p:sldId id="446" r:id="rId45"/>
    <p:sldId id="362" r:id="rId46"/>
    <p:sldId id="448" r:id="rId47"/>
    <p:sldId id="393" r:id="rId48"/>
    <p:sldId id="367" r:id="rId49"/>
    <p:sldId id="449" r:id="rId50"/>
    <p:sldId id="371" r:id="rId51"/>
    <p:sldId id="453" r:id="rId52"/>
    <p:sldId id="451" r:id="rId53"/>
    <p:sldId id="457" r:id="rId54"/>
    <p:sldId id="456" r:id="rId55"/>
    <p:sldId id="459" r:id="rId56"/>
    <p:sldId id="460" r:id="rId57"/>
    <p:sldId id="462" r:id="rId58"/>
    <p:sldId id="458" r:id="rId59"/>
    <p:sldId id="463" r:id="rId60"/>
    <p:sldId id="464" r:id="rId61"/>
    <p:sldId id="465" r:id="rId62"/>
    <p:sldId id="466" r:id="rId63"/>
    <p:sldId id="395" r:id="rId64"/>
    <p:sldId id="373" r:id="rId65"/>
    <p:sldId id="374" r:id="rId66"/>
    <p:sldId id="375" r:id="rId67"/>
    <p:sldId id="376" r:id="rId68"/>
    <p:sldId id="415" r:id="rId69"/>
    <p:sldId id="416" r:id="rId70"/>
    <p:sldId id="397" r:id="rId71"/>
    <p:sldId id="326" r:id="rId72"/>
    <p:sldId id="279" r:id="rId73"/>
  </p:sldIdLst>
  <p:sldSz cx="9144000" cy="6858000" type="screen4x3"/>
  <p:notesSz cx="9928225" cy="6797675"/>
  <p:embeddedFontLst>
    <p:embeddedFont>
      <p:font typeface="Calibri" panose="020F0502020204030204" pitchFamily="34" charset="0"/>
      <p:regular r:id="rId76"/>
      <p:bold r:id="rId77"/>
      <p:italic r:id="rId78"/>
      <p:boldItalic r:id="rId79"/>
    </p:embeddedFont>
    <p:embeddedFont>
      <p:font typeface="Cambria Math" panose="02040503050406030204" pitchFamily="18" charset="0"/>
      <p:regular r:id="rId80"/>
    </p:embeddedFont>
    <p:embeddedFont>
      <p:font typeface="Calibri Light" panose="020F0302020204030204" pitchFamily="34" charset="0"/>
      <p:regular r:id="rId81"/>
      <p:italic r:id="rId82"/>
    </p:embeddedFont>
    <p:embeddedFont>
      <p:font typeface="仿宋" panose="02010609060101010101" pitchFamily="49" charset="-122"/>
      <p:regular r:id="rId8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7C80"/>
    <a:srgbClr val="FFCC00"/>
    <a:srgbClr val="FFCC66"/>
    <a:srgbClr val="99CCFF"/>
    <a:srgbClr val="CCECFF"/>
    <a:srgbClr val="CCFF66"/>
    <a:srgbClr val="99CC00"/>
    <a:srgbClr val="CCFFCC"/>
    <a:srgbClr val="F6E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7" autoAdjust="0"/>
    <p:restoredTop sz="80278" autoAdjust="0"/>
  </p:normalViewPr>
  <p:slideViewPr>
    <p:cSldViewPr>
      <p:cViewPr varScale="1">
        <p:scale>
          <a:sx n="81" d="100"/>
          <a:sy n="81" d="100"/>
        </p:scale>
        <p:origin x="54" y="3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2856" y="-108"/>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4.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83"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7A1C59EF-665E-46EA-B640-B9733108324E}" type="datetimeFigureOut">
              <a:rPr lang="zh-CN" altLang="en-US" smtClean="0"/>
              <a:t>2015/3/10</a:t>
            </a:fld>
            <a:endParaRPr lang="zh-CN" altLang="en-US"/>
          </a:p>
        </p:txBody>
      </p:sp>
      <p:sp>
        <p:nvSpPr>
          <p:cNvPr id="4" name="页脚占位符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E2F75143-8BE3-41AE-84A6-6087B02EC4A3}" type="slidenum">
              <a:rPr lang="zh-CN" altLang="en-US" smtClean="0"/>
              <a:t>‹#›</a:t>
            </a:fld>
            <a:endParaRPr lang="zh-CN" altLang="en-US"/>
          </a:p>
        </p:txBody>
      </p:sp>
    </p:spTree>
    <p:extLst>
      <p:ext uri="{BB962C8B-B14F-4D97-AF65-F5344CB8AC3E}">
        <p14:creationId xmlns:p14="http://schemas.microsoft.com/office/powerpoint/2010/main" val="2270543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vl1pPr>
          </a:lstStyle>
          <a:p>
            <a:fld id="{63C57630-9249-42E2-A795-7CD15EE023DC}" type="datetimeFigureOut">
              <a:rPr lang="zh-CN" altLang="en-US" smtClean="0"/>
              <a:t>2015/3/10</a:t>
            </a:fld>
            <a:endParaRPr lang="zh-CN" alt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28896"/>
            <a:ext cx="794258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vl1pPr>
          </a:lstStyle>
          <a:p>
            <a:fld id="{B4A8D2BF-E259-4E1F-A10C-3602ACF86AAB}" type="slidenum">
              <a:rPr lang="zh-CN" altLang="en-US" smtClean="0"/>
              <a:t>‹#›</a:t>
            </a:fld>
            <a:endParaRPr lang="zh-CN" altLang="en-US"/>
          </a:p>
        </p:txBody>
      </p:sp>
    </p:spTree>
    <p:extLst>
      <p:ext uri="{BB962C8B-B14F-4D97-AF65-F5344CB8AC3E}">
        <p14:creationId xmlns:p14="http://schemas.microsoft.com/office/powerpoint/2010/main" val="2043547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尊敬的各位老师、同学们，下午好！我是甘辰希，我的论文题目是：中文</a:t>
            </a:r>
            <a:r>
              <a:rPr lang="en-US" altLang="zh-CN" dirty="0" smtClean="0"/>
              <a:t>……</a:t>
            </a:r>
            <a:r>
              <a:rPr lang="zh-CN" altLang="en-US" dirty="0" smtClean="0"/>
              <a:t>实现。指导老师是吕旭东教授。</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1</a:t>
            </a:fld>
            <a:endParaRPr lang="zh-CN" altLang="en-US"/>
          </a:p>
        </p:txBody>
      </p:sp>
    </p:spTree>
    <p:extLst>
      <p:ext uri="{BB962C8B-B14F-4D97-AF65-F5344CB8AC3E}">
        <p14:creationId xmlns:p14="http://schemas.microsoft.com/office/powerpoint/2010/main" val="1030269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本课题将借鉴国际主流术语分类系统和本体系统的</a:t>
            </a:r>
            <a:r>
              <a:rPr lang="en-US" altLang="zh-CN" dirty="0" smtClean="0"/>
              <a:t>……</a:t>
            </a:r>
            <a:r>
              <a:rPr lang="zh-CN" altLang="en-US" dirty="0" smtClean="0"/>
              <a:t>，结合国内术语规范化文件中的</a:t>
            </a:r>
            <a:r>
              <a:rPr lang="en-US" altLang="zh-CN" dirty="0" smtClean="0"/>
              <a:t>……</a:t>
            </a:r>
            <a:r>
              <a:rPr lang="zh-CN" altLang="en-US" dirty="0" smtClean="0"/>
              <a:t>，来完成本课题的目标。</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10</a:t>
            </a:fld>
            <a:endParaRPr lang="zh-CN" altLang="en-US"/>
          </a:p>
        </p:txBody>
      </p:sp>
    </p:spTree>
    <p:extLst>
      <p:ext uri="{BB962C8B-B14F-4D97-AF65-F5344CB8AC3E}">
        <p14:creationId xmlns:p14="http://schemas.microsoft.com/office/powerpoint/2010/main" val="333023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即，分别针对药品、检验、检查这</a:t>
            </a:r>
            <a:r>
              <a:rPr lang="en-US" altLang="zh-CN" dirty="0" smtClean="0"/>
              <a:t>3</a:t>
            </a:r>
            <a:r>
              <a:rPr lang="zh-CN" altLang="en-US" dirty="0" smtClean="0"/>
              <a:t>类，数量多、应用广、语汇结构代表性较强的临床医学术语，设计并构建适用于中文的结构化编码体系，以此编码为基础，设计并实现术语快速映射方法，设计和开发相应映射工具。</a:t>
            </a:r>
          </a:p>
          <a:p>
            <a:r>
              <a:rPr lang="zh-CN" altLang="en-US" dirty="0" smtClean="0"/>
              <a:t>以上研究目标的实现，将为解决异构术语的映射问题提供快捷、便利的途径，帮助</a:t>
            </a:r>
            <a:r>
              <a:rPr lang="en-US" altLang="zh-CN" dirty="0" smtClean="0"/>
              <a:t>……</a:t>
            </a:r>
            <a:r>
              <a:rPr lang="zh-CN" altLang="en-US" dirty="0" smtClean="0"/>
              <a:t>，从</a:t>
            </a:r>
            <a:r>
              <a:rPr lang="zh-CN" altLang="zh-CN" sz="1200" kern="1200" dirty="0" smtClean="0">
                <a:solidFill>
                  <a:schemeClr val="tx1"/>
                </a:solidFill>
                <a:effectLst/>
                <a:latin typeface="+mn-lt"/>
                <a:ea typeface="+mn-ea"/>
                <a:cs typeface="+mn-cs"/>
              </a:rPr>
              <a:t>可用性和可交互性</a:t>
            </a:r>
            <a:r>
              <a:rPr lang="zh-CN" altLang="en-US" dirty="0" smtClean="0"/>
              <a:t>层面提升医疗数据质量。（以上</a:t>
            </a:r>
            <a:r>
              <a:rPr lang="en-US" altLang="zh-CN" dirty="0" smtClean="0"/>
              <a:t>3'35"</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11</a:t>
            </a:fld>
            <a:endParaRPr lang="zh-CN" altLang="en-US"/>
          </a:p>
        </p:txBody>
      </p:sp>
    </p:spTree>
    <p:extLst>
      <p:ext uri="{BB962C8B-B14F-4D97-AF65-F5344CB8AC3E}">
        <p14:creationId xmlns:p14="http://schemas.microsoft.com/office/powerpoint/2010/main" val="808342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接下来，我就分两部分介绍本课题的主体方法设计与实现。首先，构建术语结构化编码。</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12</a:t>
            </a:fld>
            <a:endParaRPr lang="zh-CN" altLang="en-US"/>
          </a:p>
        </p:txBody>
      </p:sp>
    </p:spTree>
    <p:extLst>
      <p:ext uri="{BB962C8B-B14F-4D97-AF65-F5344CB8AC3E}">
        <p14:creationId xmlns:p14="http://schemas.microsoft.com/office/powerpoint/2010/main" val="1270966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构建该编码的目的，是为了用可能小的编撰代价，为异构术语提供一套能够快速投入使用的统一</a:t>
            </a:r>
            <a:r>
              <a:rPr lang="en-US" altLang="zh-CN" dirty="0" smtClean="0"/>
              <a:t>……</a:t>
            </a:r>
            <a:r>
              <a:rPr lang="zh-CN" altLang="en-US" dirty="0" smtClean="0"/>
              <a:t>，从而服务于</a:t>
            </a:r>
            <a:r>
              <a:rPr lang="en-US" altLang="zh-CN" dirty="0" smtClean="0"/>
              <a:t>……</a:t>
            </a:r>
            <a:r>
              <a:rPr lang="zh-CN" altLang="en-US" dirty="0" smtClean="0"/>
              <a:t>。在设计时，遵循，</a:t>
            </a:r>
            <a:r>
              <a:rPr lang="zh-CN" altLang="zh-CN" sz="1200" kern="1200" dirty="0" smtClean="0">
                <a:solidFill>
                  <a:schemeClr val="tx1"/>
                </a:solidFill>
                <a:effectLst/>
                <a:latin typeface="+mn-lt"/>
                <a:ea typeface="+mn-ea"/>
                <a:cs typeface="+mn-cs"/>
              </a:rPr>
              <a:t>对术语类别有针对性</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对该类术语的不同版本有通用性</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保持结构稳定性</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具备内容可扩展性</a:t>
            </a:r>
            <a:r>
              <a:rPr lang="zh-CN" altLang="en-US" dirty="0" smtClean="0"/>
              <a:t>，</a:t>
            </a:r>
            <a:r>
              <a:rPr lang="en-US" altLang="zh-CN" dirty="0" smtClean="0"/>
              <a:t>4</a:t>
            </a:r>
            <a:r>
              <a:rPr lang="zh-CN" altLang="en-US" dirty="0" smtClean="0"/>
              <a:t>条原则。</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13</a:t>
            </a:fld>
            <a:endParaRPr lang="zh-CN" altLang="en-US"/>
          </a:p>
        </p:txBody>
      </p:sp>
    </p:spTree>
    <p:extLst>
      <p:ext uri="{BB962C8B-B14F-4D97-AF65-F5344CB8AC3E}">
        <p14:creationId xmlns:p14="http://schemas.microsoft.com/office/powerpoint/2010/main" val="3731700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这是本课题构建</a:t>
            </a:r>
            <a:r>
              <a:rPr lang="en-US" altLang="zh-CN" dirty="0" smtClean="0"/>
              <a:t>……</a:t>
            </a:r>
            <a:r>
              <a:rPr lang="zh-CN" altLang="en-US" dirty="0" smtClean="0"/>
              <a:t>的方法框架。前面已经提到，课题对结构化编码的设计结合了国际标准和国内术语语汇，因此对这两部分材料的研究和选用，是本方法的两项重要准备工作。</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14</a:t>
            </a:fld>
            <a:endParaRPr lang="zh-CN" altLang="en-US"/>
          </a:p>
        </p:txBody>
      </p:sp>
    </p:spTree>
    <p:extLst>
      <p:ext uri="{BB962C8B-B14F-4D97-AF65-F5344CB8AC3E}">
        <p14:creationId xmlns:p14="http://schemas.microsoft.com/office/powerpoint/2010/main" val="385346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通过对</a:t>
            </a:r>
            <a:r>
              <a:rPr lang="en-US" altLang="zh-CN" dirty="0" smtClean="0"/>
              <a:t>……</a:t>
            </a:r>
            <a:r>
              <a:rPr lang="zh-CN" altLang="en-US" dirty="0" smtClean="0"/>
              <a:t>的分类研究，课题分别为</a:t>
            </a:r>
            <a:r>
              <a:rPr lang="en-US" altLang="zh-CN" dirty="0" smtClean="0"/>
              <a:t>3</a:t>
            </a:r>
            <a:r>
              <a:rPr lang="zh-CN" altLang="en-US" dirty="0" smtClean="0"/>
              <a:t>类术语选择了</a:t>
            </a:r>
            <a:r>
              <a:rPr lang="en-US" altLang="zh-CN" dirty="0" smtClean="0"/>
              <a:t>……</a:t>
            </a:r>
            <a:r>
              <a:rPr lang="zh-CN" altLang="en-US" dirty="0" smtClean="0"/>
              <a:t>作为编码结构的参考框架；按照</a:t>
            </a:r>
            <a:r>
              <a:rPr lang="en-US" altLang="zh-CN" dirty="0" smtClean="0"/>
              <a:t>……</a:t>
            </a:r>
            <a:r>
              <a:rPr lang="zh-CN" altLang="en-US" dirty="0" smtClean="0"/>
              <a:t>的选用原则，课题从</a:t>
            </a:r>
            <a:r>
              <a:rPr lang="en-US" altLang="zh-CN" dirty="0" smtClean="0"/>
              <a:t>……</a:t>
            </a:r>
            <a:r>
              <a:rPr lang="zh-CN" altLang="en-US" dirty="0" smtClean="0"/>
              <a:t>中分类选取了中文术语标准语汇用作分析范本。</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15</a:t>
            </a:fld>
            <a:endParaRPr lang="zh-CN" altLang="en-US"/>
          </a:p>
        </p:txBody>
      </p:sp>
    </p:spTree>
    <p:extLst>
      <p:ext uri="{BB962C8B-B14F-4D97-AF65-F5344CB8AC3E}">
        <p14:creationId xmlns:p14="http://schemas.microsoft.com/office/powerpoint/2010/main" val="1358773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将两者结合，</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16</a:t>
            </a:fld>
            <a:endParaRPr lang="zh-CN" altLang="en-US"/>
          </a:p>
        </p:txBody>
      </p:sp>
    </p:spTree>
    <p:extLst>
      <p:ext uri="{BB962C8B-B14F-4D97-AF65-F5344CB8AC3E}">
        <p14:creationId xmlns:p14="http://schemas.microsoft.com/office/powerpoint/2010/main" val="1951253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通过对中文术语标准语汇的拆分、</a:t>
            </a:r>
            <a:r>
              <a:rPr lang="en-US" altLang="zh-CN" dirty="0" smtClean="0"/>
              <a:t>……</a:t>
            </a:r>
            <a:r>
              <a:rPr lang="zh-CN" altLang="en-US" dirty="0" smtClean="0"/>
              <a:t>和</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17</a:t>
            </a:fld>
            <a:endParaRPr lang="zh-CN" altLang="en-US"/>
          </a:p>
        </p:txBody>
      </p:sp>
    </p:spTree>
    <p:extLst>
      <p:ext uri="{BB962C8B-B14F-4D97-AF65-F5344CB8AC3E}">
        <p14:creationId xmlns:p14="http://schemas.microsoft.com/office/powerpoint/2010/main" val="2917750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完成了编码结构设计，</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18</a:t>
            </a:fld>
            <a:endParaRPr lang="zh-CN" altLang="en-US"/>
          </a:p>
        </p:txBody>
      </p:sp>
    </p:spTree>
    <p:extLst>
      <p:ext uri="{BB962C8B-B14F-4D97-AF65-F5344CB8AC3E}">
        <p14:creationId xmlns:p14="http://schemas.microsoft.com/office/powerpoint/2010/main" val="371002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该结构将术语拆分为字段序列的形式，字段又分为主字段和属性字段，例如</a:t>
            </a:r>
            <a:r>
              <a:rPr lang="en-US" altLang="zh-CN" dirty="0" smtClean="0"/>
              <a:t>……</a:t>
            </a:r>
            <a:r>
              <a:rPr lang="zh-CN" altLang="en-US" dirty="0" smtClean="0"/>
              <a:t>，由</a:t>
            </a:r>
            <a:r>
              <a:rPr lang="en-US" altLang="zh-CN" dirty="0" smtClean="0"/>
              <a:t>6</a:t>
            </a:r>
            <a:r>
              <a:rPr lang="zh-CN" altLang="en-US" dirty="0" smtClean="0"/>
              <a:t>个字段顺序链接构成，其中“分析成分”作为主字段。</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19</a:t>
            </a:fld>
            <a:endParaRPr lang="zh-CN" altLang="en-US"/>
          </a:p>
        </p:txBody>
      </p:sp>
    </p:spTree>
    <p:extLst>
      <p:ext uri="{BB962C8B-B14F-4D97-AF65-F5344CB8AC3E}">
        <p14:creationId xmlns:p14="http://schemas.microsoft.com/office/powerpoint/2010/main" val="1636498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我将从以下</a:t>
            </a:r>
            <a:r>
              <a:rPr lang="en-US" altLang="zh-CN" dirty="0" smtClean="0"/>
              <a:t>5</a:t>
            </a:r>
            <a:r>
              <a:rPr lang="zh-CN" altLang="en-US" dirty="0" smtClean="0"/>
              <a:t>个方面，介绍我的硕士论文工作。</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2</a:t>
            </a:fld>
            <a:endParaRPr lang="zh-CN" altLang="en-US"/>
          </a:p>
        </p:txBody>
      </p:sp>
    </p:spTree>
    <p:extLst>
      <p:ext uri="{BB962C8B-B14F-4D97-AF65-F5344CB8AC3E}">
        <p14:creationId xmlns:p14="http://schemas.microsoft.com/office/powerpoint/2010/main" val="3782565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接下来，按照设计好的编码结构，将中文术语名称分解为相应字段的语汇，汇总到</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20</a:t>
            </a:fld>
            <a:endParaRPr lang="zh-CN" altLang="en-US"/>
          </a:p>
        </p:txBody>
      </p:sp>
    </p:spTree>
    <p:extLst>
      <p:ext uri="{BB962C8B-B14F-4D97-AF65-F5344CB8AC3E}">
        <p14:creationId xmlns:p14="http://schemas.microsoft.com/office/powerpoint/2010/main" val="2940675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最后将编码语料库中的语汇在对应结构下编码，</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21</a:t>
            </a:fld>
            <a:endParaRPr lang="zh-CN" altLang="en-US"/>
          </a:p>
        </p:txBody>
      </p:sp>
    </p:spTree>
    <p:extLst>
      <p:ext uri="{BB962C8B-B14F-4D97-AF65-F5344CB8AC3E}">
        <p14:creationId xmlns:p14="http://schemas.microsoft.com/office/powerpoint/2010/main" val="2129563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确定编码名称和编码值。从例子可以看到，编码后，完整的术语名称和编码分别由各字段的编码名称和编码值顺序链接构成。</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22</a:t>
            </a:fld>
            <a:endParaRPr lang="zh-CN" altLang="en-US"/>
          </a:p>
        </p:txBody>
      </p:sp>
    </p:spTree>
    <p:extLst>
      <p:ext uri="{BB962C8B-B14F-4D97-AF65-F5344CB8AC3E}">
        <p14:creationId xmlns:p14="http://schemas.microsoft.com/office/powerpoint/2010/main" val="2174864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这样，就得到了某类术语的结构化编码本，它记录着这类术语的编码结构、各结构单元下的编码名称、对应编码值和同义语汇。</a:t>
            </a:r>
          </a:p>
          <a:p>
            <a:r>
              <a:rPr lang="zh-CN" altLang="en-US" dirty="0" smtClean="0"/>
              <a:t>以下是课题对</a:t>
            </a:r>
            <a:r>
              <a:rPr lang="en-US" altLang="zh-CN" dirty="0" smtClean="0"/>
              <a:t>3</a:t>
            </a:r>
            <a:r>
              <a:rPr lang="zh-CN" altLang="en-US" dirty="0" smtClean="0"/>
              <a:t>类术语进行结构化编码的结果汇总。</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23</a:t>
            </a:fld>
            <a:endParaRPr lang="zh-CN" altLang="en-US"/>
          </a:p>
        </p:txBody>
      </p:sp>
    </p:spTree>
    <p:extLst>
      <p:ext uri="{BB962C8B-B14F-4D97-AF65-F5344CB8AC3E}">
        <p14:creationId xmlns:p14="http://schemas.microsoft.com/office/powerpoint/2010/main" val="1378295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药品</a:t>
            </a:r>
            <a:r>
              <a:rPr lang="en-US" altLang="zh-CN" dirty="0" smtClean="0"/>
              <a:t>4</a:t>
            </a:r>
            <a:r>
              <a:rPr lang="zh-CN" altLang="en-US" dirty="0" smtClean="0"/>
              <a:t>个字段、</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24</a:t>
            </a:fld>
            <a:endParaRPr lang="zh-CN" altLang="en-US"/>
          </a:p>
        </p:txBody>
      </p:sp>
    </p:spTree>
    <p:extLst>
      <p:ext uri="{BB962C8B-B14F-4D97-AF65-F5344CB8AC3E}">
        <p14:creationId xmlns:p14="http://schemas.microsoft.com/office/powerpoint/2010/main" val="4052239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检验</a:t>
            </a:r>
            <a:r>
              <a:rPr lang="en-US" altLang="zh-CN" dirty="0" smtClean="0"/>
              <a:t>6</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25</a:t>
            </a:fld>
            <a:endParaRPr lang="zh-CN" altLang="en-US"/>
          </a:p>
        </p:txBody>
      </p:sp>
    </p:spTree>
    <p:extLst>
      <p:ext uri="{BB962C8B-B14F-4D97-AF65-F5344CB8AC3E}">
        <p14:creationId xmlns:p14="http://schemas.microsoft.com/office/powerpoint/2010/main" val="1389585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检查</a:t>
            </a:r>
            <a:r>
              <a:rPr lang="en-US" altLang="zh-CN" dirty="0" smtClean="0"/>
              <a:t>6</a:t>
            </a:r>
            <a:r>
              <a:rPr lang="zh-CN" altLang="en-US" dirty="0" smtClean="0"/>
              <a:t>个。</a:t>
            </a:r>
            <a:endParaRPr lang="en-US" altLang="zh-CN" dirty="0" smtClean="0"/>
          </a:p>
        </p:txBody>
      </p:sp>
      <p:sp>
        <p:nvSpPr>
          <p:cNvPr id="4" name="灯片编号占位符 3"/>
          <p:cNvSpPr>
            <a:spLocks noGrp="1"/>
          </p:cNvSpPr>
          <p:nvPr>
            <p:ph type="sldNum" sz="quarter" idx="10"/>
          </p:nvPr>
        </p:nvSpPr>
        <p:spPr/>
        <p:txBody>
          <a:bodyPr/>
          <a:lstStyle/>
          <a:p>
            <a:fld id="{B4A8D2BF-E259-4E1F-A10C-3602ACF86AAB}" type="slidenum">
              <a:rPr lang="zh-CN" altLang="en-US" smtClean="0"/>
              <a:t>26</a:t>
            </a:fld>
            <a:endParaRPr lang="zh-CN" altLang="en-US"/>
          </a:p>
        </p:txBody>
      </p:sp>
    </p:spTree>
    <p:extLst>
      <p:ext uri="{BB962C8B-B14F-4D97-AF65-F5344CB8AC3E}">
        <p14:creationId xmlns:p14="http://schemas.microsoft.com/office/powerpoint/2010/main" val="1124759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可以注意到字段中的语汇数量通常多于编码数，这是编码时合并了同义语汇的结果。（本段</a:t>
            </a:r>
            <a:r>
              <a:rPr lang="en-US" altLang="zh-CN" dirty="0" smtClean="0"/>
              <a:t>3'38"</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27</a:t>
            </a:fld>
            <a:endParaRPr lang="zh-CN" altLang="en-US"/>
          </a:p>
        </p:txBody>
      </p:sp>
    </p:spTree>
    <p:extLst>
      <p:ext uri="{BB962C8B-B14F-4D97-AF65-F5344CB8AC3E}">
        <p14:creationId xmlns:p14="http://schemas.microsoft.com/office/powerpoint/2010/main" val="438834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方法第二部分，</a:t>
            </a:r>
            <a:r>
              <a:rPr lang="en-US" altLang="zh-CN" dirty="0" smtClean="0"/>
              <a:t>……</a:t>
            </a:r>
            <a:r>
              <a:rPr lang="zh-CN" altLang="en-US" dirty="0" smtClean="0"/>
              <a:t>构建。</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28</a:t>
            </a:fld>
            <a:endParaRPr lang="zh-CN" altLang="en-US"/>
          </a:p>
        </p:txBody>
      </p:sp>
    </p:spTree>
    <p:extLst>
      <p:ext uri="{BB962C8B-B14F-4D97-AF65-F5344CB8AC3E}">
        <p14:creationId xmlns:p14="http://schemas.microsoft.com/office/powerpoint/2010/main" val="3985838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总技术路线是这样。</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29</a:t>
            </a:fld>
            <a:endParaRPr lang="zh-CN" altLang="en-US"/>
          </a:p>
        </p:txBody>
      </p:sp>
    </p:spTree>
    <p:extLst>
      <p:ext uri="{BB962C8B-B14F-4D97-AF65-F5344CB8AC3E}">
        <p14:creationId xmlns:p14="http://schemas.microsoft.com/office/powerpoint/2010/main" val="36820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首先，关于本课题的背景、研究目标与意义。</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3</a:t>
            </a:fld>
            <a:endParaRPr lang="zh-CN" altLang="en-US"/>
          </a:p>
        </p:txBody>
      </p:sp>
    </p:spTree>
    <p:extLst>
      <p:ext uri="{BB962C8B-B14F-4D97-AF65-F5344CB8AC3E}">
        <p14:creationId xmlns:p14="http://schemas.microsoft.com/office/powerpoint/2010/main" val="2472150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这部分是映射之前的准备工作。按照前面的方法，已经构建了结构化编码本，</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30</a:t>
            </a:fld>
            <a:endParaRPr lang="zh-CN" altLang="en-US"/>
          </a:p>
        </p:txBody>
      </p:sp>
    </p:spTree>
    <p:extLst>
      <p:ext uri="{BB962C8B-B14F-4D97-AF65-F5344CB8AC3E}">
        <p14:creationId xmlns:p14="http://schemas.microsoft.com/office/powerpoint/2010/main" val="2326626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编码本的属性字段的语汇和常用汉字通用词表合并生成</a:t>
            </a:r>
            <a:r>
              <a:rPr lang="en-US" altLang="zh-CN" dirty="0" smtClean="0"/>
              <a:t>……</a:t>
            </a:r>
            <a:r>
              <a:rPr lang="zh-CN" altLang="en-US" dirty="0" smtClean="0"/>
              <a:t>，用这个词表对结构化编码本中的主字段的语汇进行分词，备用。</a:t>
            </a:r>
          </a:p>
        </p:txBody>
      </p:sp>
      <p:sp>
        <p:nvSpPr>
          <p:cNvPr id="4" name="灯片编号占位符 3"/>
          <p:cNvSpPr>
            <a:spLocks noGrp="1"/>
          </p:cNvSpPr>
          <p:nvPr>
            <p:ph type="sldNum" sz="quarter" idx="10"/>
          </p:nvPr>
        </p:nvSpPr>
        <p:spPr/>
        <p:txBody>
          <a:bodyPr/>
          <a:lstStyle/>
          <a:p>
            <a:fld id="{B4A8D2BF-E259-4E1F-A10C-3602ACF86AAB}" type="slidenum">
              <a:rPr lang="zh-CN" altLang="en-US" smtClean="0"/>
              <a:t>31</a:t>
            </a:fld>
            <a:endParaRPr lang="zh-CN" altLang="en-US"/>
          </a:p>
        </p:txBody>
      </p:sp>
    </p:spTree>
    <p:extLst>
      <p:ext uri="{BB962C8B-B14F-4D97-AF65-F5344CB8AC3E}">
        <p14:creationId xmlns:p14="http://schemas.microsoft.com/office/powerpoint/2010/main" val="3497599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映射的过程，就是对于每部需要映射的术语字典，经过分词、主字段相关度计算和人工校对，匹配到结构化编码，然后对编码结果进行映射。</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32</a:t>
            </a:fld>
            <a:endParaRPr lang="zh-CN" altLang="en-US"/>
          </a:p>
        </p:txBody>
      </p:sp>
    </p:spTree>
    <p:extLst>
      <p:ext uri="{BB962C8B-B14F-4D97-AF65-F5344CB8AC3E}">
        <p14:creationId xmlns:p14="http://schemas.microsoft.com/office/powerpoint/2010/main" val="7210095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为了便于理解，我用一个例子来说明这个过程。</a:t>
            </a:r>
          </a:p>
        </p:txBody>
      </p:sp>
      <p:sp>
        <p:nvSpPr>
          <p:cNvPr id="4" name="灯片编号占位符 3"/>
          <p:cNvSpPr>
            <a:spLocks noGrp="1"/>
          </p:cNvSpPr>
          <p:nvPr>
            <p:ph type="sldNum" sz="quarter" idx="10"/>
          </p:nvPr>
        </p:nvSpPr>
        <p:spPr/>
        <p:txBody>
          <a:bodyPr/>
          <a:lstStyle/>
          <a:p>
            <a:fld id="{B4A8D2BF-E259-4E1F-A10C-3602ACF86AAB}" type="slidenum">
              <a:rPr lang="zh-CN" altLang="en-US" smtClean="0"/>
              <a:t>33</a:t>
            </a:fld>
            <a:endParaRPr lang="zh-CN" altLang="en-US"/>
          </a:p>
        </p:txBody>
      </p:sp>
    </p:spTree>
    <p:extLst>
      <p:ext uri="{BB962C8B-B14F-4D97-AF65-F5344CB8AC3E}">
        <p14:creationId xmlns:p14="http://schemas.microsoft.com/office/powerpoint/2010/main" val="3664818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a:t>
            </a:r>
            <a:r>
              <a:rPr lang="en-US" altLang="zh-CN" dirty="0" smtClean="0"/>
              <a:t>A</a:t>
            </a:r>
            <a:r>
              <a:rPr lang="zh-CN" altLang="en-US" dirty="0" smtClean="0"/>
              <a:t>和</a:t>
            </a:r>
            <a:r>
              <a:rPr lang="en-US" altLang="zh-CN" dirty="0" smtClean="0"/>
              <a:t>B</a:t>
            </a:r>
            <a:r>
              <a:rPr lang="zh-CN" altLang="en-US" dirty="0" smtClean="0"/>
              <a:t>两条术语，名称表达是不同的，计算机无法判断是否同义。</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34</a:t>
            </a:fld>
            <a:endParaRPr lang="zh-CN" altLang="en-US"/>
          </a:p>
        </p:txBody>
      </p:sp>
    </p:spTree>
    <p:extLst>
      <p:ext uri="{BB962C8B-B14F-4D97-AF65-F5344CB8AC3E}">
        <p14:creationId xmlns:p14="http://schemas.microsoft.com/office/powerpoint/2010/main" val="7467036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首先，分词，分别得到主字段和各个属性，属性语汇不同，但通过分词检测出了相同的属性类型和编码。</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35</a:t>
            </a:fld>
            <a:endParaRPr lang="zh-CN" altLang="en-US"/>
          </a:p>
        </p:txBody>
      </p:sp>
    </p:spTree>
    <p:extLst>
      <p:ext uri="{BB962C8B-B14F-4D97-AF65-F5344CB8AC3E}">
        <p14:creationId xmlns:p14="http://schemas.microsoft.com/office/powerpoint/2010/main" val="3241237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对主字段，分别跟编码本的全部主字段计算相关度。结果，都和编码本里编码时</a:t>
            </a:r>
            <a:r>
              <a:rPr lang="en-US" altLang="zh-CN" dirty="0" smtClean="0"/>
              <a:t>401</a:t>
            </a:r>
            <a:r>
              <a:rPr lang="zh-CN" altLang="en-US" dirty="0" smtClean="0"/>
              <a:t>的主字段“红细胞”相关度为</a:t>
            </a:r>
            <a:r>
              <a:rPr lang="en-US" altLang="zh-CN" dirty="0" smtClean="0"/>
              <a:t>1</a:t>
            </a:r>
            <a:r>
              <a:rPr lang="zh-CN" altLang="en-US" dirty="0" smtClean="0"/>
              <a:t>，完全匹配。校对属性，都准确。</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36</a:t>
            </a:fld>
            <a:endParaRPr lang="zh-CN" altLang="en-US"/>
          </a:p>
        </p:txBody>
      </p:sp>
    </p:spTree>
    <p:extLst>
      <p:ext uri="{BB962C8B-B14F-4D97-AF65-F5344CB8AC3E}">
        <p14:creationId xmlns:p14="http://schemas.microsoft.com/office/powerpoint/2010/main" val="3758818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就得到各自的结构化编码。</a:t>
            </a:r>
            <a:r>
              <a:rPr lang="en-US" altLang="zh-CN" dirty="0" smtClean="0"/>
              <a:t>A</a:t>
            </a:r>
            <a:r>
              <a:rPr lang="zh-CN" altLang="en-US" dirty="0" smtClean="0"/>
              <a:t>和</a:t>
            </a:r>
            <a:r>
              <a:rPr lang="en-US" altLang="zh-CN" dirty="0" smtClean="0"/>
              <a:t>B</a:t>
            </a:r>
            <a:r>
              <a:rPr lang="zh-CN" altLang="en-US" dirty="0" smtClean="0"/>
              <a:t>编码相同，</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37</a:t>
            </a:fld>
            <a:endParaRPr lang="zh-CN" altLang="en-US"/>
          </a:p>
        </p:txBody>
      </p:sp>
    </p:spTree>
    <p:extLst>
      <p:ext uri="{BB962C8B-B14F-4D97-AF65-F5344CB8AC3E}">
        <p14:creationId xmlns:p14="http://schemas.microsoft.com/office/powerpoint/2010/main" val="14517119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也就是原术语相同，映射完成。整个方法流程就是这样。</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38</a:t>
            </a:fld>
            <a:endParaRPr lang="zh-CN" altLang="en-US"/>
          </a:p>
        </p:txBody>
      </p:sp>
    </p:spTree>
    <p:extLst>
      <p:ext uri="{BB962C8B-B14F-4D97-AF65-F5344CB8AC3E}">
        <p14:creationId xmlns:p14="http://schemas.microsoft.com/office/powerpoint/2010/main" val="6521350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这个过程中有两个核心环节，结构化分词和主字段相关度计算，课题分别以</a:t>
            </a:r>
            <a:r>
              <a:rPr lang="en-US" altLang="zh-CN" dirty="0" smtClean="0"/>
              <a:t>……</a:t>
            </a:r>
            <a:r>
              <a:rPr lang="zh-CN" altLang="en-US" dirty="0" smtClean="0"/>
              <a:t>和</a:t>
            </a:r>
            <a:r>
              <a:rPr lang="en-US" altLang="zh-CN" dirty="0" smtClean="0"/>
              <a:t>……</a:t>
            </a:r>
            <a:r>
              <a:rPr lang="zh-CN" altLang="en-US" dirty="0" smtClean="0"/>
              <a:t>为基础，做了改进和创新。</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39</a:t>
            </a:fld>
            <a:endParaRPr lang="zh-CN" altLang="en-US"/>
          </a:p>
        </p:txBody>
      </p:sp>
    </p:spTree>
    <p:extLst>
      <p:ext uri="{BB962C8B-B14F-4D97-AF65-F5344CB8AC3E}">
        <p14:creationId xmlns:p14="http://schemas.microsoft.com/office/powerpoint/2010/main" val="348621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信息系统中使用的临床医学术语，是一种特定的文字表述及其代码，即包括名称和编码两个部分。它关系到</a:t>
            </a:r>
            <a:r>
              <a:rPr lang="en-US" altLang="zh-CN" dirty="0" smtClean="0"/>
              <a:t>……</a:t>
            </a:r>
            <a:r>
              <a:rPr lang="zh-CN" altLang="en-US" dirty="0" smtClean="0"/>
              <a:t>，因而规范的使用术语，是医疗数据质量控制、系统集成、交互和信息共享的关键。目前，由于系统用途的差异、医院信息化</a:t>
            </a:r>
            <a:r>
              <a:rPr lang="en-US" altLang="zh-CN" dirty="0" smtClean="0"/>
              <a:t>……</a:t>
            </a:r>
            <a:r>
              <a:rPr lang="zh-CN" altLang="en-US" dirty="0" smtClean="0"/>
              <a:t>，加之国家医学术语标准的缺失，国内医疗信息系统中使用的临床医学术语普遍存在名称不规范、编码不统一的状况。</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4</a:t>
            </a:fld>
            <a:endParaRPr lang="zh-CN" altLang="en-US"/>
          </a:p>
        </p:txBody>
      </p:sp>
    </p:spTree>
    <p:extLst>
      <p:ext uri="{BB962C8B-B14F-4D97-AF65-F5344CB8AC3E}">
        <p14:creationId xmlns:p14="http://schemas.microsoft.com/office/powerpoint/2010/main" val="33859446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首先，结构化分词方面，目的是</a:t>
            </a:r>
            <a:r>
              <a:rPr lang="en-US" altLang="zh-CN" dirty="0" smtClean="0"/>
              <a:t>……</a:t>
            </a:r>
            <a:r>
              <a:rPr lang="zh-CN" altLang="en-US" dirty="0" smtClean="0"/>
              <a:t>的影响，课题使用了</a:t>
            </a:r>
            <a:r>
              <a:rPr lang="en-US" altLang="zh-CN" dirty="0" smtClean="0"/>
              <a:t>……</a:t>
            </a:r>
            <a:r>
              <a:rPr lang="zh-CN" altLang="en-US" dirty="0" smtClean="0"/>
              <a:t>作为基础工具，重新定义了分词结果的输出结构，包含</a:t>
            </a:r>
            <a:r>
              <a:rPr lang="en-US" altLang="zh-CN" dirty="0" smtClean="0"/>
              <a:t>……4</a:t>
            </a:r>
            <a:r>
              <a:rPr lang="zh-CN" altLang="en-US" dirty="0" smtClean="0"/>
              <a:t>个元素</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40</a:t>
            </a:fld>
            <a:endParaRPr lang="zh-CN" altLang="en-US"/>
          </a:p>
        </p:txBody>
      </p:sp>
    </p:spTree>
    <p:extLst>
      <p:ext uri="{BB962C8B-B14F-4D97-AF65-F5344CB8AC3E}">
        <p14:creationId xmlns:p14="http://schemas.microsoft.com/office/powerpoint/2010/main" val="8249587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a:t>
            </a:r>
            <a:r>
              <a:rPr lang="en-US" altLang="zh-CN" dirty="0" smtClean="0"/>
              <a:t>3</a:t>
            </a:r>
            <a:r>
              <a:rPr lang="zh-CN" altLang="en-US" dirty="0" smtClean="0"/>
              <a:t>个对主字段相关度计算用重要作用，</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41</a:t>
            </a:fld>
            <a:endParaRPr lang="zh-CN" altLang="en-US"/>
          </a:p>
        </p:txBody>
      </p:sp>
    </p:spTree>
    <p:extLst>
      <p:ext uri="{BB962C8B-B14F-4D97-AF65-F5344CB8AC3E}">
        <p14:creationId xmlns:p14="http://schemas.microsoft.com/office/powerpoint/2010/main" val="3424508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经过实验，论文确定了</a:t>
            </a:r>
            <a:r>
              <a:rPr lang="en-US" altLang="zh-CN" dirty="0" smtClean="0"/>
              <a:t>3</a:t>
            </a:r>
            <a:r>
              <a:rPr lang="zh-CN" altLang="en-US" dirty="0" smtClean="0"/>
              <a:t>类词汇的权重，用于带入相关度计算。</a:t>
            </a:r>
            <a:endParaRPr lang="en-US" altLang="zh-CN" dirty="0" smtClean="0"/>
          </a:p>
        </p:txBody>
      </p:sp>
      <p:sp>
        <p:nvSpPr>
          <p:cNvPr id="4" name="灯片编号占位符 3"/>
          <p:cNvSpPr>
            <a:spLocks noGrp="1"/>
          </p:cNvSpPr>
          <p:nvPr>
            <p:ph type="sldNum" sz="quarter" idx="10"/>
          </p:nvPr>
        </p:nvSpPr>
        <p:spPr/>
        <p:txBody>
          <a:bodyPr/>
          <a:lstStyle/>
          <a:p>
            <a:fld id="{B4A8D2BF-E259-4E1F-A10C-3602ACF86AAB}" type="slidenum">
              <a:rPr lang="zh-CN" altLang="en-US" smtClean="0"/>
              <a:t>42</a:t>
            </a:fld>
            <a:endParaRPr lang="zh-CN" altLang="en-US"/>
          </a:p>
        </p:txBody>
      </p:sp>
    </p:spTree>
    <p:extLst>
      <p:ext uri="{BB962C8B-B14F-4D97-AF65-F5344CB8AC3E}">
        <p14:creationId xmlns:p14="http://schemas.microsoft.com/office/powerpoint/2010/main" val="593349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最后的词汇编码只用于识别属性编码，联合词性，在分词时检测属性字段。</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43</a:t>
            </a:fld>
            <a:endParaRPr lang="zh-CN" altLang="en-US"/>
          </a:p>
        </p:txBody>
      </p:sp>
    </p:spTree>
    <p:extLst>
      <p:ext uri="{BB962C8B-B14F-4D97-AF65-F5344CB8AC3E}">
        <p14:creationId xmlns:p14="http://schemas.microsoft.com/office/powerpoint/2010/main" val="2035204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分词表是分词的依据，课题根据需要，重新设计、编制了分词表，包含通用词表和属性词表两部分，分别用于对主字段分词和识别属性。</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44</a:t>
            </a:fld>
            <a:endParaRPr lang="zh-CN" altLang="en-US"/>
          </a:p>
        </p:txBody>
      </p:sp>
    </p:spTree>
    <p:extLst>
      <p:ext uri="{BB962C8B-B14F-4D97-AF65-F5344CB8AC3E}">
        <p14:creationId xmlns:p14="http://schemas.microsoft.com/office/powerpoint/2010/main" val="37406057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接下来，主字段相关度计算，目的是将结构化之后的术语主字段进行匹配。根据术语普遍存在的语序无关性的特点，计算时可</a:t>
            </a:r>
            <a:r>
              <a:rPr lang="en-US" altLang="zh-CN" dirty="0" smtClean="0"/>
              <a:t>……</a:t>
            </a:r>
            <a:r>
              <a:rPr lang="zh-CN" altLang="en-US" dirty="0" smtClean="0"/>
              <a:t>，但需要</a:t>
            </a:r>
            <a:r>
              <a:rPr lang="en-US" altLang="zh-CN" dirty="0" smtClean="0"/>
              <a:t>……</a:t>
            </a:r>
            <a:r>
              <a:rPr lang="zh-CN" altLang="en-US" dirty="0" smtClean="0"/>
              <a:t>，以突出核心词汇。以文本相似度余弦距离公式为基础，课题带入权重值进行了改良。主字段</a:t>
            </a:r>
            <a:r>
              <a:rPr lang="en-US" altLang="zh-CN" dirty="0" smtClean="0"/>
              <a:t>A</a:t>
            </a:r>
            <a:r>
              <a:rPr lang="zh-CN" altLang="en-US" dirty="0" smtClean="0"/>
              <a:t>、</a:t>
            </a:r>
            <a:r>
              <a:rPr lang="en-US" altLang="zh-CN" dirty="0" smtClean="0"/>
              <a:t>B</a:t>
            </a:r>
            <a:r>
              <a:rPr lang="zh-CN" altLang="en-US" dirty="0" smtClean="0"/>
              <a:t>的相关度值，即为两者公共词汇的加权平方和与两者各自全部词汇加权平方和的方根乘积的比值。</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45</a:t>
            </a:fld>
            <a:endParaRPr lang="zh-CN" altLang="en-US"/>
          </a:p>
        </p:txBody>
      </p:sp>
    </p:spTree>
    <p:extLst>
      <p:ext uri="{BB962C8B-B14F-4D97-AF65-F5344CB8AC3E}">
        <p14:creationId xmlns:p14="http://schemas.microsoft.com/office/powerpoint/2010/main" val="1465805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举例来说，带入不同词汇的权重，主字段相关度就是这样计算的。全部词汇加权平方和，公共词汇加权平方和，乘积、比值。（本段</a:t>
            </a:r>
            <a:r>
              <a:rPr lang="en-US" altLang="zh-CN" dirty="0" smtClean="0"/>
              <a:t>4'6"</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46</a:t>
            </a:fld>
            <a:endParaRPr lang="zh-CN" altLang="en-US"/>
          </a:p>
        </p:txBody>
      </p:sp>
    </p:spTree>
    <p:extLst>
      <p:ext uri="{BB962C8B-B14F-4D97-AF65-F5344CB8AC3E}">
        <p14:creationId xmlns:p14="http://schemas.microsoft.com/office/powerpoint/2010/main" val="38028115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针对以上方法，课题用真实的术语字典进行了验证。下面展示实验和结果。</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47</a:t>
            </a:fld>
            <a:endParaRPr lang="zh-CN" altLang="en-US"/>
          </a:p>
        </p:txBody>
      </p:sp>
    </p:spTree>
    <p:extLst>
      <p:ext uri="{BB962C8B-B14F-4D97-AF65-F5344CB8AC3E}">
        <p14:creationId xmlns:p14="http://schemas.microsoft.com/office/powerpoint/2010/main" val="778055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实验数据来源于国家标准中的药品、检验和检查类术语，以及山西、湖州两家医院信息系统中在用的相关术语字典。</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48</a:t>
            </a:fld>
            <a:endParaRPr lang="zh-CN" altLang="en-US"/>
          </a:p>
        </p:txBody>
      </p:sp>
    </p:spTree>
    <p:extLst>
      <p:ext uri="{BB962C8B-B14F-4D97-AF65-F5344CB8AC3E}">
        <p14:creationId xmlns:p14="http://schemas.microsoft.com/office/powerpoint/2010/main" val="16263360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课题对采集到的术语字典进行了结构统一和去重处理。预处理前后数据量对比如表所示。</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49</a:t>
            </a:fld>
            <a:endParaRPr lang="zh-CN" altLang="en-US"/>
          </a:p>
        </p:txBody>
      </p:sp>
    </p:spTree>
    <p:extLst>
      <p:ext uri="{BB962C8B-B14F-4D97-AF65-F5344CB8AC3E}">
        <p14:creationId xmlns:p14="http://schemas.microsoft.com/office/powerpoint/2010/main" val="2516026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阻碍了医疗数据的集成与共享。</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5</a:t>
            </a:fld>
            <a:endParaRPr lang="zh-CN" altLang="en-US"/>
          </a:p>
        </p:txBody>
      </p:sp>
    </p:spTree>
    <p:extLst>
      <p:ext uri="{BB962C8B-B14F-4D97-AF65-F5344CB8AC3E}">
        <p14:creationId xmlns:p14="http://schemas.microsoft.com/office/powerpoint/2010/main" val="11557225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使用预处理之后的数据，课题做了如下工作。将国标和山西的</a:t>
            </a:r>
            <a:r>
              <a:rPr lang="en-US" altLang="zh-CN" dirty="0" smtClean="0"/>
              <a:t>3</a:t>
            </a:r>
            <a:r>
              <a:rPr lang="zh-CN" altLang="en-US" dirty="0" smtClean="0"/>
              <a:t>类术语字典分别用手工方法和论文提出方法，进行结构化编码的匹配，统计匹配率和用时。</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50</a:t>
            </a:fld>
            <a:endParaRPr lang="zh-CN" altLang="en-US"/>
          </a:p>
        </p:txBody>
      </p:sp>
    </p:spTree>
    <p:extLst>
      <p:ext uri="{BB962C8B-B14F-4D97-AF65-F5344CB8AC3E}">
        <p14:creationId xmlns:p14="http://schemas.microsoft.com/office/powerpoint/2010/main" val="11568451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这里手工</a:t>
            </a:r>
            <a:r>
              <a:rPr lang="en-US" altLang="zh-CN" dirty="0" smtClean="0"/>
              <a:t>……</a:t>
            </a:r>
            <a:r>
              <a:rPr lang="zh-CN" altLang="en-US" dirty="0" smtClean="0"/>
              <a:t>，指用手工方法将术语字典匹配到结构化编码，能够找到匹配项的百分数。匹配率是采用论文方法的结果，自动</a:t>
            </a:r>
            <a:r>
              <a:rPr lang="en-US" altLang="zh-CN" dirty="0" smtClean="0"/>
              <a:t>……</a:t>
            </a:r>
            <a:r>
              <a:rPr lang="zh-CN" altLang="en-US" dirty="0" smtClean="0"/>
              <a:t>指用论文方法匹配时人工校对中没有修改默认匹配结果的比例。手工耗时是按手工映射</a:t>
            </a:r>
            <a:r>
              <a:rPr lang="en-US" altLang="zh-CN" dirty="0" smtClean="0"/>
              <a:t>30</a:t>
            </a:r>
            <a:r>
              <a:rPr lang="zh-CN" altLang="en-US" dirty="0" smtClean="0"/>
              <a:t>秒处理一条术语估算的用时，方法用时是实测值，包括程序运行时间和人工校对用时。</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51</a:t>
            </a:fld>
            <a:endParaRPr lang="zh-CN" altLang="en-US"/>
          </a:p>
        </p:txBody>
      </p:sp>
    </p:spTree>
    <p:extLst>
      <p:ext uri="{BB962C8B-B14F-4D97-AF65-F5344CB8AC3E}">
        <p14:creationId xmlns:p14="http://schemas.microsoft.com/office/powerpoint/2010/main" val="14848195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另外，论文还随机还从山西和湖州数据中随机抽取了</a:t>
            </a:r>
            <a:r>
              <a:rPr lang="en-US" altLang="zh-CN" dirty="0" smtClean="0"/>
              <a:t>100</a:t>
            </a:r>
            <a:r>
              <a:rPr lang="zh-CN" altLang="en-US" dirty="0" smtClean="0"/>
              <a:t>条术语作为样本，分别用根据上一实验中山西字典的匹配结果修订前后的结构化编码本作匹配，统计匹配数；将山西样本用两种分词表和国标进行映射，统计匹配数。</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52</a:t>
            </a:fld>
            <a:endParaRPr lang="zh-CN" altLang="en-US"/>
          </a:p>
        </p:txBody>
      </p:sp>
    </p:spTree>
    <p:extLst>
      <p:ext uri="{BB962C8B-B14F-4D97-AF65-F5344CB8AC3E}">
        <p14:creationId xmlns:p14="http://schemas.microsoft.com/office/powerpoint/2010/main" val="5147061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分析以上实验结果。首先，</a:t>
            </a:r>
            <a:r>
              <a:rPr lang="en-US" altLang="zh-CN" dirty="0" smtClean="0"/>
              <a:t>3</a:t>
            </a:r>
            <a:r>
              <a:rPr lang="zh-CN" altLang="en-US" dirty="0" smtClean="0"/>
              <a:t>类国标手工</a:t>
            </a:r>
            <a:r>
              <a:rPr lang="en-US" altLang="zh-CN" dirty="0" smtClean="0"/>
              <a:t>……</a:t>
            </a:r>
            <a:r>
              <a:rPr lang="zh-CN" altLang="en-US" dirty="0" smtClean="0"/>
              <a:t>均为</a:t>
            </a:r>
            <a:r>
              <a:rPr lang="en-US" altLang="zh-CN" dirty="0" smtClean="0"/>
              <a:t>100%</a:t>
            </a:r>
            <a:r>
              <a:rPr lang="zh-CN" altLang="en-US" dirty="0" smtClean="0"/>
              <a:t>，</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53</a:t>
            </a:fld>
            <a:endParaRPr lang="zh-CN" altLang="en-US"/>
          </a:p>
        </p:txBody>
      </p:sp>
    </p:spTree>
    <p:extLst>
      <p:ext uri="{BB962C8B-B14F-4D97-AF65-F5344CB8AC3E}">
        <p14:creationId xmlns:p14="http://schemas.microsoft.com/office/powerpoint/2010/main" val="13052158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山西字典，除检验字典含有部分特殊类型术语影响了结果之外，匹配率接近</a:t>
            </a:r>
            <a:r>
              <a:rPr lang="en-US" altLang="zh-CN" dirty="0" smtClean="0"/>
              <a:t>100%</a:t>
            </a:r>
            <a:r>
              <a:rPr lang="zh-CN" altLang="en-US" dirty="0" smtClean="0"/>
              <a:t>，说明</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54</a:t>
            </a:fld>
            <a:endParaRPr lang="zh-CN" altLang="en-US"/>
          </a:p>
        </p:txBody>
      </p:sp>
    </p:spTree>
    <p:extLst>
      <p:ext uri="{BB962C8B-B14F-4D97-AF65-F5344CB8AC3E}">
        <p14:creationId xmlns:p14="http://schemas.microsoft.com/office/powerpoint/2010/main" val="36046013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编码本修订前后结构没有发生变化，匹配数大幅提高，说明</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55</a:t>
            </a:fld>
            <a:endParaRPr lang="zh-CN" altLang="en-US"/>
          </a:p>
        </p:txBody>
      </p:sp>
    </p:spTree>
    <p:extLst>
      <p:ext uri="{BB962C8B-B14F-4D97-AF65-F5344CB8AC3E}">
        <p14:creationId xmlns:p14="http://schemas.microsoft.com/office/powerpoint/2010/main" val="22407014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修订前后湖州匹配数同样大幅提高，说明</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56</a:t>
            </a:fld>
            <a:endParaRPr lang="zh-CN" altLang="en-US"/>
          </a:p>
        </p:txBody>
      </p:sp>
    </p:spTree>
    <p:extLst>
      <p:ext uri="{BB962C8B-B14F-4D97-AF65-F5344CB8AC3E}">
        <p14:creationId xmlns:p14="http://schemas.microsoft.com/office/powerpoint/2010/main" val="39052262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在同样的分词条件下，由于使用了由结构化编码本生成的结构化编码分词表，山西到国标的映射数大幅提高，说明</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57</a:t>
            </a:fld>
            <a:endParaRPr lang="zh-CN" altLang="en-US"/>
          </a:p>
        </p:txBody>
      </p:sp>
    </p:spTree>
    <p:extLst>
      <p:ext uri="{BB962C8B-B14F-4D97-AF65-F5344CB8AC3E}">
        <p14:creationId xmlns:p14="http://schemas.microsoft.com/office/powerpoint/2010/main" val="5672877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由此可见，本课题构建的</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58</a:t>
            </a:fld>
            <a:endParaRPr lang="zh-CN" altLang="en-US"/>
          </a:p>
        </p:txBody>
      </p:sp>
    </p:spTree>
    <p:extLst>
      <p:ext uri="{BB962C8B-B14F-4D97-AF65-F5344CB8AC3E}">
        <p14:creationId xmlns:p14="http://schemas.microsoft.com/office/powerpoint/2010/main" val="31669428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在快速映射方法上，方法匹配率接近手工匹配率，说明</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59</a:t>
            </a:fld>
            <a:endParaRPr lang="zh-CN" altLang="en-US"/>
          </a:p>
        </p:txBody>
      </p:sp>
    </p:spTree>
    <p:extLst>
      <p:ext uri="{BB962C8B-B14F-4D97-AF65-F5344CB8AC3E}">
        <p14:creationId xmlns:p14="http://schemas.microsoft.com/office/powerpoint/2010/main" val="1205578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因此，迫切需要将这些异构术语映射到统一的编码中，</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6</a:t>
            </a:fld>
            <a:endParaRPr lang="zh-CN" altLang="en-US"/>
          </a:p>
        </p:txBody>
      </p:sp>
    </p:spTree>
    <p:extLst>
      <p:ext uri="{BB962C8B-B14F-4D97-AF65-F5344CB8AC3E}">
        <p14:creationId xmlns:p14="http://schemas.microsoft.com/office/powerpoint/2010/main" val="1664070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自动匹配率与匹配率接近，说明</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60</a:t>
            </a:fld>
            <a:endParaRPr lang="zh-CN" altLang="en-US"/>
          </a:p>
        </p:txBody>
      </p:sp>
    </p:spTree>
    <p:extLst>
      <p:ext uri="{BB962C8B-B14F-4D97-AF65-F5344CB8AC3E}">
        <p14:creationId xmlns:p14="http://schemas.microsoft.com/office/powerpoint/2010/main" val="18136978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映射时间显著缩短，</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61</a:t>
            </a:fld>
            <a:endParaRPr lang="zh-CN" altLang="en-US"/>
          </a:p>
        </p:txBody>
      </p:sp>
    </p:spTree>
    <p:extLst>
      <p:ext uri="{BB962C8B-B14F-4D97-AF65-F5344CB8AC3E}">
        <p14:creationId xmlns:p14="http://schemas.microsoft.com/office/powerpoint/2010/main" val="11334386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由此可见，本课题提出的</a:t>
            </a:r>
            <a:r>
              <a:rPr lang="en-US" altLang="zh-CN" dirty="0" smtClean="0"/>
              <a:t>……</a:t>
            </a:r>
            <a:r>
              <a:rPr lang="zh-CN" altLang="en-US" dirty="0" smtClean="0"/>
              <a:t>（本段</a:t>
            </a:r>
            <a:r>
              <a:rPr lang="en-US" altLang="zh-CN" dirty="0" smtClean="0"/>
              <a:t>3'26"</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62</a:t>
            </a:fld>
            <a:endParaRPr lang="zh-CN" altLang="en-US"/>
          </a:p>
        </p:txBody>
      </p:sp>
    </p:spTree>
    <p:extLst>
      <p:ext uri="{BB962C8B-B14F-4D97-AF65-F5344CB8AC3E}">
        <p14:creationId xmlns:p14="http://schemas.microsoft.com/office/powerpoint/2010/main" val="18356568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以上述结构化编码和术语映射方法为核心，课题设计并开发了相应术语映射工具。</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63</a:t>
            </a:fld>
            <a:endParaRPr lang="zh-CN" altLang="en-US"/>
          </a:p>
        </p:txBody>
      </p:sp>
    </p:spTree>
    <p:extLst>
      <p:ext uri="{BB962C8B-B14F-4D97-AF65-F5344CB8AC3E}">
        <p14:creationId xmlns:p14="http://schemas.microsoft.com/office/powerpoint/2010/main" val="22471003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这里展示的是系统结构和流程设计。系统分为数据库、系统管理、术语管理和用户服务</a:t>
            </a:r>
            <a:r>
              <a:rPr lang="en-US" altLang="zh-CN" dirty="0" smtClean="0"/>
              <a:t>4</a:t>
            </a:r>
            <a:r>
              <a:rPr lang="zh-CN" altLang="en-US" dirty="0" smtClean="0"/>
              <a:t>个部分。</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64</a:t>
            </a:fld>
            <a:endParaRPr lang="zh-CN" altLang="en-US"/>
          </a:p>
        </p:txBody>
      </p:sp>
    </p:spTree>
    <p:extLst>
      <p:ext uri="{BB962C8B-B14F-4D97-AF65-F5344CB8AC3E}">
        <p14:creationId xmlns:p14="http://schemas.microsoft.com/office/powerpoint/2010/main" val="10517936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课题根据需求分析，设计了系统功能模块。</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65</a:t>
            </a:fld>
            <a:endParaRPr lang="zh-CN" altLang="en-US"/>
          </a:p>
        </p:txBody>
      </p:sp>
    </p:spTree>
    <p:extLst>
      <p:ext uri="{BB962C8B-B14F-4D97-AF65-F5344CB8AC3E}">
        <p14:creationId xmlns:p14="http://schemas.microsoft.com/office/powerpoint/2010/main" val="19767950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设计、建立了数据库</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66</a:t>
            </a:fld>
            <a:endParaRPr lang="zh-CN" altLang="en-US"/>
          </a:p>
        </p:txBody>
      </p:sp>
    </p:spTree>
    <p:extLst>
      <p:ext uri="{BB962C8B-B14F-4D97-AF65-F5344CB8AC3E}">
        <p14:creationId xmlns:p14="http://schemas.microsoft.com/office/powerpoint/2010/main" val="8484559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开发了</a:t>
            </a:r>
            <a:r>
              <a:rPr lang="en-US" altLang="zh-CN" dirty="0" smtClean="0"/>
              <a:t>3</a:t>
            </a:r>
            <a:r>
              <a:rPr lang="zh-CN" altLang="en-US" dirty="0" smtClean="0"/>
              <a:t>个核心功能模块，</a:t>
            </a:r>
            <a:r>
              <a:rPr lang="en-US" altLang="zh-CN" dirty="0" smtClean="0"/>
              <a:t>……</a:t>
            </a:r>
            <a:r>
              <a:rPr lang="zh-CN" altLang="en-US" dirty="0" smtClean="0"/>
              <a:t>模块、</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67</a:t>
            </a:fld>
            <a:endParaRPr lang="zh-CN" altLang="en-US"/>
          </a:p>
        </p:txBody>
      </p:sp>
    </p:spTree>
    <p:extLst>
      <p:ext uri="{BB962C8B-B14F-4D97-AF65-F5344CB8AC3E}">
        <p14:creationId xmlns:p14="http://schemas.microsoft.com/office/powerpoint/2010/main" val="28519982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模块、</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68</a:t>
            </a:fld>
            <a:endParaRPr lang="zh-CN" altLang="en-US"/>
          </a:p>
        </p:txBody>
      </p:sp>
    </p:spTree>
    <p:extLst>
      <p:ext uri="{BB962C8B-B14F-4D97-AF65-F5344CB8AC3E}">
        <p14:creationId xmlns:p14="http://schemas.microsoft.com/office/powerpoint/2010/main" val="38990196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a:t>
            </a:r>
            <a:r>
              <a:rPr lang="en-US" altLang="zh-CN" dirty="0" smtClean="0"/>
              <a:t>……</a:t>
            </a:r>
            <a:r>
              <a:rPr lang="zh-CN" altLang="en-US" dirty="0" smtClean="0"/>
              <a:t>模块。</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69</a:t>
            </a:fld>
            <a:endParaRPr lang="zh-CN" altLang="en-US"/>
          </a:p>
        </p:txBody>
      </p:sp>
    </p:spTree>
    <p:extLst>
      <p:ext uri="{BB962C8B-B14F-4D97-AF65-F5344CB8AC3E}">
        <p14:creationId xmlns:p14="http://schemas.microsoft.com/office/powerpoint/2010/main" val="108743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为种类繁多、数量庞大的中文医学术语，提供快速可用的编码体系和映射方法。</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7</a:t>
            </a:fld>
            <a:endParaRPr lang="zh-CN" altLang="en-US"/>
          </a:p>
        </p:txBody>
      </p:sp>
    </p:spTree>
    <p:extLst>
      <p:ext uri="{BB962C8B-B14F-4D97-AF65-F5344CB8AC3E}">
        <p14:creationId xmlns:p14="http://schemas.microsoft.com/office/powerpoint/2010/main" val="8826875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最后，对论文工作进行总结和展望。</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70</a:t>
            </a:fld>
            <a:endParaRPr lang="zh-CN" altLang="en-US"/>
          </a:p>
        </p:txBody>
      </p:sp>
    </p:spTree>
    <p:extLst>
      <p:ext uri="{BB962C8B-B14F-4D97-AF65-F5344CB8AC3E}">
        <p14:creationId xmlns:p14="http://schemas.microsoft.com/office/powerpoint/2010/main" val="5730991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论文主要完成了</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部分工作，</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，针对</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类术语的结构化编码的设计、构建和验证；</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，基于该编码的术语快速映射方法设计、实现和验证；</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，相应映射工具设计与开发。实验结果表明，课题提出的结构化编码</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，快速映射方法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dirty="0" smtClean="0"/>
              <a:t>在此基础上，课题还可以从这些方面继续开展工作：如，</a:t>
            </a:r>
            <a:r>
              <a:rPr lang="en-US" altLang="zh-CN" dirty="0" smtClean="0"/>
              <a:t>……</a:t>
            </a:r>
            <a:r>
              <a:rPr lang="zh-CN" altLang="en-US" dirty="0" smtClean="0"/>
              <a:t>，临床场景下的编码结构优化，</a:t>
            </a:r>
            <a:r>
              <a:rPr lang="en-US" altLang="zh-CN" dirty="0" smtClean="0"/>
              <a:t>……</a:t>
            </a:r>
            <a:r>
              <a:rPr lang="zh-CN" altLang="en-US" dirty="0" smtClean="0"/>
              <a:t>，同国际标准进行映射，以及</a:t>
            </a:r>
            <a:r>
              <a:rPr lang="en-US" altLang="zh-CN" dirty="0" smtClean="0"/>
              <a:t>……</a:t>
            </a:r>
            <a:r>
              <a:rPr lang="zh-CN" altLang="en-US" dirty="0" smtClean="0"/>
              <a:t>，等。</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71</a:t>
            </a:fld>
            <a:endParaRPr lang="zh-CN" altLang="en-US"/>
          </a:p>
        </p:txBody>
      </p:sp>
    </p:spTree>
    <p:extLst>
      <p:ext uri="{BB962C8B-B14F-4D97-AF65-F5344CB8AC3E}">
        <p14:creationId xmlns:p14="http://schemas.microsoft.com/office/powerpoint/2010/main" val="28735928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以上就是我硕士论文工作汇报的全部内容。感谢大家对我的关心和帮助，感谢各位评委和同学们的到场。谢谢！（本段</a:t>
            </a:r>
            <a:r>
              <a:rPr lang="en-US" altLang="zh-CN" dirty="0" smtClean="0"/>
              <a:t>1'38"</a:t>
            </a:r>
            <a:r>
              <a:rPr lang="zh-CN" altLang="en-US" dirty="0" smtClean="0"/>
              <a:t>）</a:t>
            </a:r>
          </a:p>
        </p:txBody>
      </p:sp>
      <p:sp>
        <p:nvSpPr>
          <p:cNvPr id="4" name="灯片编号占位符 3"/>
          <p:cNvSpPr>
            <a:spLocks noGrp="1"/>
          </p:cNvSpPr>
          <p:nvPr>
            <p:ph type="sldNum" sz="quarter" idx="10"/>
          </p:nvPr>
        </p:nvSpPr>
        <p:spPr/>
        <p:txBody>
          <a:bodyPr/>
          <a:lstStyle/>
          <a:p>
            <a:fld id="{B4A8D2BF-E259-4E1F-A10C-3602ACF86AAB}" type="slidenum">
              <a:rPr lang="zh-CN" altLang="en-US" smtClean="0"/>
              <a:t>72</a:t>
            </a:fld>
            <a:endParaRPr lang="zh-CN" altLang="en-US"/>
          </a:p>
        </p:txBody>
      </p:sp>
    </p:spTree>
    <p:extLst>
      <p:ext uri="{BB962C8B-B14F-4D97-AF65-F5344CB8AC3E}">
        <p14:creationId xmlns:p14="http://schemas.microsoft.com/office/powerpoint/2010/main" val="2071170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相关领域，国际上已经形成了从本地术语字典，到术语标准，再到分类系统和本体系统的完整术语体系，并为不同级别的术语字典提供了基于检索或本体系统的映射工具。但是，这些术语体系和映射工具均不支持中文。</a:t>
            </a:r>
          </a:p>
          <a:p>
            <a:r>
              <a:rPr lang="zh-CN" altLang="en-US" dirty="0" smtClean="0"/>
              <a:t>而国内，尤其是西医部分，真正意义上的临床医学术语标准还很少，大多只是作为国家行业标准和规范性文件中的标准化术语出现，分类系统仅见</a:t>
            </a:r>
            <a:r>
              <a:rPr lang="en-US" altLang="zh-CN" dirty="0" smtClean="0"/>
              <a:t>ICD-10</a:t>
            </a:r>
            <a:r>
              <a:rPr lang="zh-CN" altLang="en-US" dirty="0" smtClean="0"/>
              <a:t>的中文译本，本体系统尚在建设中，术语映射工具更加匮乏。</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8</a:t>
            </a:fld>
            <a:endParaRPr lang="zh-CN" altLang="en-US"/>
          </a:p>
        </p:txBody>
      </p:sp>
    </p:spTree>
    <p:extLst>
      <p:ext uri="{BB962C8B-B14F-4D97-AF65-F5344CB8AC3E}">
        <p14:creationId xmlns:p14="http://schemas.microsoft.com/office/powerpoint/2010/main" val="233574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因此，面对国际术语标准化领域体系完整、经验丰富，却存在语言壁垒，国内术语体系尚薄弱，缺乏有效映射工具的现状，</a:t>
            </a:r>
            <a:endParaRPr lang="zh-CN" altLang="en-US" dirty="0"/>
          </a:p>
        </p:txBody>
      </p:sp>
      <p:sp>
        <p:nvSpPr>
          <p:cNvPr id="4" name="灯片编号占位符 3"/>
          <p:cNvSpPr>
            <a:spLocks noGrp="1"/>
          </p:cNvSpPr>
          <p:nvPr>
            <p:ph type="sldNum" sz="quarter" idx="10"/>
          </p:nvPr>
        </p:nvSpPr>
        <p:spPr/>
        <p:txBody>
          <a:bodyPr/>
          <a:lstStyle/>
          <a:p>
            <a:fld id="{B4A8D2BF-E259-4E1F-A10C-3602ACF86AAB}" type="slidenum">
              <a:rPr lang="zh-CN" altLang="en-US" smtClean="0"/>
              <a:t>9</a:t>
            </a:fld>
            <a:endParaRPr lang="zh-CN" altLang="en-US"/>
          </a:p>
        </p:txBody>
      </p:sp>
    </p:spTree>
    <p:extLst>
      <p:ext uri="{BB962C8B-B14F-4D97-AF65-F5344CB8AC3E}">
        <p14:creationId xmlns:p14="http://schemas.microsoft.com/office/powerpoint/2010/main" val="2708120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75BD5F8-ABD5-42CC-A106-EB451454DF0E}" type="datetimeFigureOut">
              <a:rPr lang="zh-CN" altLang="en-US" smtClean="0"/>
              <a:t>2015/3/10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DA2D58-5248-4EAC-876F-11784335F808}" type="slidenum">
              <a:rPr lang="zh-CN" altLang="en-US" smtClean="0"/>
              <a:t>‹#›</a:t>
            </a:fld>
            <a:endParaRPr lang="zh-CN" altLang="en-US"/>
          </a:p>
        </p:txBody>
      </p:sp>
    </p:spTree>
    <p:extLst>
      <p:ext uri="{BB962C8B-B14F-4D97-AF65-F5344CB8AC3E}">
        <p14:creationId xmlns:p14="http://schemas.microsoft.com/office/powerpoint/2010/main" val="263668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5BD5F8-ABD5-42CC-A106-EB451454DF0E}" type="datetimeFigureOut">
              <a:rPr lang="zh-CN" altLang="en-US" smtClean="0"/>
              <a:t>2015/3/10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DA2D58-5248-4EAC-876F-11784335F808}" type="slidenum">
              <a:rPr lang="zh-CN" altLang="en-US" smtClean="0"/>
              <a:t>‹#›</a:t>
            </a:fld>
            <a:endParaRPr lang="zh-CN" altLang="en-US"/>
          </a:p>
        </p:txBody>
      </p:sp>
    </p:spTree>
    <p:extLst>
      <p:ext uri="{BB962C8B-B14F-4D97-AF65-F5344CB8AC3E}">
        <p14:creationId xmlns:p14="http://schemas.microsoft.com/office/powerpoint/2010/main" val="391121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5BD5F8-ABD5-42CC-A106-EB451454DF0E}" type="datetimeFigureOut">
              <a:rPr lang="zh-CN" altLang="en-US" smtClean="0"/>
              <a:t>2015/3/10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DA2D58-5248-4EAC-876F-11784335F808}" type="slidenum">
              <a:rPr lang="zh-CN" altLang="en-US" smtClean="0"/>
              <a:t>‹#›</a:t>
            </a:fld>
            <a:endParaRPr lang="zh-CN" altLang="en-US"/>
          </a:p>
        </p:txBody>
      </p:sp>
    </p:spTree>
    <p:extLst>
      <p:ext uri="{BB962C8B-B14F-4D97-AF65-F5344CB8AC3E}">
        <p14:creationId xmlns:p14="http://schemas.microsoft.com/office/powerpoint/2010/main" val="307094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25860" y="375245"/>
            <a:ext cx="78867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32799-312E-4AB9-96AF-9AE56674C5C4}" type="datetimeFigureOut">
              <a:rPr lang="zh-CN" altLang="en-US" smtClean="0"/>
              <a:t>2015/3/10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38DCBF-93CC-4689-B02F-9B5843EA95B3}" type="slidenum">
              <a:rPr lang="zh-CN" altLang="en-US" smtClean="0"/>
              <a:t>‹#›</a:t>
            </a:fld>
            <a:endParaRPr lang="zh-CN" altLang="en-US"/>
          </a:p>
        </p:txBody>
      </p:sp>
      <p:sp>
        <p:nvSpPr>
          <p:cNvPr id="7" name="折角形 6"/>
          <p:cNvSpPr/>
          <p:nvPr userDrawn="1"/>
        </p:nvSpPr>
        <p:spPr>
          <a:xfrm rot="20581632">
            <a:off x="509839" y="702400"/>
            <a:ext cx="663157" cy="692509"/>
          </a:xfrm>
          <a:prstGeom prst="foldedCorner">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 name="矩形 7"/>
          <p:cNvSpPr/>
          <p:nvPr userDrawn="1"/>
        </p:nvSpPr>
        <p:spPr>
          <a:xfrm>
            <a:off x="755576" y="1048654"/>
            <a:ext cx="6984776" cy="76090"/>
          </a:xfrm>
          <a:prstGeom prst="rect">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9" name="Picture 2" descr="I:\TUE visiting\学术讲座海报\zju.png"/>
          <p:cNvPicPr>
            <a:picLocks noChangeAspect="1" noChangeArrowheads="1"/>
          </p:cNvPicPr>
          <p:nvPr userDrawn="1"/>
        </p:nvPicPr>
        <p:blipFill>
          <a:blip r:embed="rId2">
            <a:biLevel thresh="75000"/>
            <a:extLst>
              <a:ext uri="{28A0092B-C50C-407E-A947-70E740481C1C}">
                <a14:useLocalDpi xmlns:a14="http://schemas.microsoft.com/office/drawing/2010/main" val="0"/>
              </a:ext>
            </a:extLst>
          </a:blip>
          <a:srcRect/>
          <a:stretch>
            <a:fillRect/>
          </a:stretch>
        </p:blipFill>
        <p:spPr bwMode="auto">
          <a:xfrm>
            <a:off x="200532" y="5589240"/>
            <a:ext cx="1080120" cy="108012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9"/>
          <p:cNvCxnSpPr/>
          <p:nvPr userDrawn="1"/>
        </p:nvCxnSpPr>
        <p:spPr>
          <a:xfrm flipV="1">
            <a:off x="1547664" y="6300028"/>
            <a:ext cx="7056784" cy="9292"/>
          </a:xfrm>
          <a:prstGeom prst="line">
            <a:avLst/>
          </a:prstGeom>
        </p:spPr>
        <p:style>
          <a:lnRef idx="1">
            <a:schemeClr val="accent2"/>
          </a:lnRef>
          <a:fillRef idx="0">
            <a:schemeClr val="accent2"/>
          </a:fillRef>
          <a:effectRef idx="0">
            <a:schemeClr val="accent2"/>
          </a:effectRef>
          <a:fontRef idx="minor">
            <a:schemeClr val="tx1"/>
          </a:fontRef>
        </p:style>
      </p:cxnSp>
      <p:sp>
        <p:nvSpPr>
          <p:cNvPr id="11" name="TextBox 13"/>
          <p:cNvSpPr txBox="1"/>
          <p:nvPr userDrawn="1"/>
        </p:nvSpPr>
        <p:spPr>
          <a:xfrm>
            <a:off x="1547664" y="6323543"/>
            <a:ext cx="5811140"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医学信息学实验室   </a:t>
            </a:r>
            <a:r>
              <a:rPr lang="en-US" altLang="zh-CN" sz="1400" dirty="0" smtClean="0">
                <a:solidFill>
                  <a:schemeClr val="tx1"/>
                </a:solidFill>
              </a:rPr>
              <a:t>Laboratory of Biomedical Informatics</a:t>
            </a:r>
            <a:endParaRPr lang="zh-CN" altLang="en-US" sz="1400" dirty="0" smtClean="0">
              <a:solidFill>
                <a:schemeClr val="tx1"/>
              </a:solidFill>
            </a:endParaRPr>
          </a:p>
        </p:txBody>
      </p:sp>
      <p:sp>
        <p:nvSpPr>
          <p:cNvPr id="12" name="TextBox 13"/>
          <p:cNvSpPr txBox="1"/>
          <p:nvPr userDrawn="1"/>
        </p:nvSpPr>
        <p:spPr>
          <a:xfrm>
            <a:off x="7053794" y="6315830"/>
            <a:ext cx="2066724"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硕士学位论文答辩</a:t>
            </a:r>
          </a:p>
        </p:txBody>
      </p:sp>
    </p:spTree>
    <p:extLst>
      <p:ext uri="{BB962C8B-B14F-4D97-AF65-F5344CB8AC3E}">
        <p14:creationId xmlns:p14="http://schemas.microsoft.com/office/powerpoint/2010/main" val="380609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75BD5F8-ABD5-42CC-A106-EB451454DF0E}" type="datetimeFigureOut">
              <a:rPr lang="zh-CN" altLang="en-US" smtClean="0"/>
              <a:t>2015/3/10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DA2D58-5248-4EAC-876F-11784335F808}" type="slidenum">
              <a:rPr lang="zh-CN" altLang="en-US" smtClean="0"/>
              <a:t>‹#›</a:t>
            </a:fld>
            <a:endParaRPr lang="zh-CN" altLang="en-US"/>
          </a:p>
        </p:txBody>
      </p:sp>
    </p:spTree>
    <p:extLst>
      <p:ext uri="{BB962C8B-B14F-4D97-AF65-F5344CB8AC3E}">
        <p14:creationId xmlns:p14="http://schemas.microsoft.com/office/powerpoint/2010/main" val="273377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5BD5F8-ABD5-42CC-A106-EB451454DF0E}" type="datetimeFigureOut">
              <a:rPr lang="zh-CN" altLang="en-US" smtClean="0"/>
              <a:t>2015/3/10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DA2D58-5248-4EAC-876F-11784335F808}" type="slidenum">
              <a:rPr lang="zh-CN" altLang="en-US" smtClean="0"/>
              <a:t>‹#›</a:t>
            </a:fld>
            <a:endParaRPr lang="zh-CN" altLang="en-US"/>
          </a:p>
        </p:txBody>
      </p:sp>
    </p:spTree>
    <p:extLst>
      <p:ext uri="{BB962C8B-B14F-4D97-AF65-F5344CB8AC3E}">
        <p14:creationId xmlns:p14="http://schemas.microsoft.com/office/powerpoint/2010/main" val="3420577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5BD5F8-ABD5-42CC-A106-EB451454DF0E}" type="datetimeFigureOut">
              <a:rPr lang="zh-CN" altLang="en-US" smtClean="0"/>
              <a:t>2015/3/10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DA2D58-5248-4EAC-876F-11784335F808}" type="slidenum">
              <a:rPr lang="zh-CN" altLang="en-US" smtClean="0"/>
              <a:t>‹#›</a:t>
            </a:fld>
            <a:endParaRPr lang="zh-CN" altLang="en-US"/>
          </a:p>
        </p:txBody>
      </p:sp>
    </p:spTree>
    <p:extLst>
      <p:ext uri="{BB962C8B-B14F-4D97-AF65-F5344CB8AC3E}">
        <p14:creationId xmlns:p14="http://schemas.microsoft.com/office/powerpoint/2010/main" val="169709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5BD5F8-ABD5-42CC-A106-EB451454DF0E}" type="datetimeFigureOut">
              <a:rPr lang="zh-CN" altLang="en-US" smtClean="0"/>
              <a:t>2015/3/10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DA2D58-5248-4EAC-876F-11784335F808}" type="slidenum">
              <a:rPr lang="zh-CN" altLang="en-US" smtClean="0"/>
              <a:t>‹#›</a:t>
            </a:fld>
            <a:endParaRPr lang="zh-CN" altLang="en-US"/>
          </a:p>
        </p:txBody>
      </p:sp>
    </p:spTree>
    <p:extLst>
      <p:ext uri="{BB962C8B-B14F-4D97-AF65-F5344CB8AC3E}">
        <p14:creationId xmlns:p14="http://schemas.microsoft.com/office/powerpoint/2010/main" val="180959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132799-312E-4AB9-96AF-9AE56674C5C4}" type="datetimeFigureOut">
              <a:rPr lang="zh-CN" altLang="en-US" smtClean="0"/>
              <a:t>2015/3/10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38DCBF-93CC-4689-B02F-9B5843EA95B3}" type="slidenum">
              <a:rPr lang="zh-CN" altLang="en-US" smtClean="0"/>
              <a:t>‹#›</a:t>
            </a:fld>
            <a:endParaRPr lang="zh-CN" altLang="en-US"/>
          </a:p>
        </p:txBody>
      </p:sp>
      <p:pic>
        <p:nvPicPr>
          <p:cNvPr id="5" name="Picture 2" descr="I:\TUE visiting\学术讲座海报\zju.png"/>
          <p:cNvPicPr>
            <a:picLocks noChangeAspect="1" noChangeArrowheads="1"/>
          </p:cNvPicPr>
          <p:nvPr userDrawn="1"/>
        </p:nvPicPr>
        <p:blipFill>
          <a:blip r:embed="rId2">
            <a:biLevel thresh="75000"/>
            <a:extLst>
              <a:ext uri="{28A0092B-C50C-407E-A947-70E740481C1C}">
                <a14:useLocalDpi xmlns:a14="http://schemas.microsoft.com/office/drawing/2010/main" val="0"/>
              </a:ext>
            </a:extLst>
          </a:blip>
          <a:srcRect/>
          <a:stretch>
            <a:fillRect/>
          </a:stretch>
        </p:blipFill>
        <p:spPr bwMode="auto">
          <a:xfrm>
            <a:off x="200532" y="5589240"/>
            <a:ext cx="1080120" cy="108012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flipV="1">
            <a:off x="1547664" y="6300028"/>
            <a:ext cx="7056784" cy="9292"/>
          </a:xfrm>
          <a:prstGeom prst="line">
            <a:avLst/>
          </a:prstGeom>
        </p:spPr>
        <p:style>
          <a:lnRef idx="1">
            <a:schemeClr val="accent6"/>
          </a:lnRef>
          <a:fillRef idx="0">
            <a:schemeClr val="accent6"/>
          </a:fillRef>
          <a:effectRef idx="0">
            <a:schemeClr val="accent6"/>
          </a:effectRef>
          <a:fontRef idx="minor">
            <a:schemeClr val="tx1"/>
          </a:fontRef>
        </p:style>
      </p:cxnSp>
      <p:sp>
        <p:nvSpPr>
          <p:cNvPr id="7" name="TextBox 11"/>
          <p:cNvSpPr txBox="1"/>
          <p:nvPr userDrawn="1"/>
        </p:nvSpPr>
        <p:spPr>
          <a:xfrm>
            <a:off x="2505276" y="6289575"/>
            <a:ext cx="5811140"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医学信息学实验室   </a:t>
            </a:r>
            <a:r>
              <a:rPr lang="en-US" altLang="zh-CN" sz="1400" dirty="0" smtClean="0">
                <a:solidFill>
                  <a:schemeClr val="tx1"/>
                </a:solidFill>
              </a:rPr>
              <a:t>Laboratory of Biomedical Informatics</a:t>
            </a:r>
            <a:endParaRPr lang="zh-CN" altLang="en-US" sz="1400" dirty="0" smtClean="0">
              <a:solidFill>
                <a:schemeClr val="tx1"/>
              </a:solidFill>
            </a:endParaRPr>
          </a:p>
        </p:txBody>
      </p:sp>
    </p:spTree>
    <p:extLst>
      <p:ext uri="{BB962C8B-B14F-4D97-AF65-F5344CB8AC3E}">
        <p14:creationId xmlns:p14="http://schemas.microsoft.com/office/powerpoint/2010/main" val="198847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75BD5F8-ABD5-42CC-A106-EB451454DF0E}" type="datetimeFigureOut">
              <a:rPr lang="zh-CN" altLang="en-US" smtClean="0"/>
              <a:t>2015/3/10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DA2D58-5248-4EAC-876F-11784335F808}" type="slidenum">
              <a:rPr lang="zh-CN" altLang="en-US" smtClean="0"/>
              <a:t>‹#›</a:t>
            </a:fld>
            <a:endParaRPr lang="zh-CN" altLang="en-US"/>
          </a:p>
        </p:txBody>
      </p:sp>
    </p:spTree>
    <p:extLst>
      <p:ext uri="{BB962C8B-B14F-4D97-AF65-F5344CB8AC3E}">
        <p14:creationId xmlns:p14="http://schemas.microsoft.com/office/powerpoint/2010/main" val="246124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75BD5F8-ABD5-42CC-A106-EB451454DF0E}" type="datetimeFigureOut">
              <a:rPr lang="zh-CN" altLang="en-US" smtClean="0"/>
              <a:t>2015/3/10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DA2D58-5248-4EAC-876F-11784335F808}" type="slidenum">
              <a:rPr lang="zh-CN" altLang="en-US" smtClean="0"/>
              <a:t>‹#›</a:t>
            </a:fld>
            <a:endParaRPr lang="zh-CN" altLang="en-US"/>
          </a:p>
        </p:txBody>
      </p:sp>
    </p:spTree>
    <p:extLst>
      <p:ext uri="{BB962C8B-B14F-4D97-AF65-F5344CB8AC3E}">
        <p14:creationId xmlns:p14="http://schemas.microsoft.com/office/powerpoint/2010/main" val="39017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75BD5F8-ABD5-42CC-A106-EB451454DF0E}" type="datetimeFigureOut">
              <a:rPr lang="zh-CN" altLang="en-US" smtClean="0"/>
              <a:t>2015/3/10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DA2D58-5248-4EAC-876F-11784335F808}" type="slidenum">
              <a:rPr lang="zh-CN" altLang="en-US" smtClean="0"/>
              <a:t>‹#›</a:t>
            </a:fld>
            <a:endParaRPr lang="zh-CN" altLang="en-US"/>
          </a:p>
        </p:txBody>
      </p:sp>
    </p:spTree>
    <p:extLst>
      <p:ext uri="{BB962C8B-B14F-4D97-AF65-F5344CB8AC3E}">
        <p14:creationId xmlns:p14="http://schemas.microsoft.com/office/powerpoint/2010/main" val="14078799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4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8.emf"/><Relationship Id="rId4" Type="http://schemas.openxmlformats.org/officeDocument/2006/relationships/image" Target="../media/image17.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6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708" y="1523338"/>
            <a:ext cx="9649072" cy="2659196"/>
          </a:xfrm>
        </p:spPr>
        <p:txBody>
          <a:bodyPr>
            <a:normAutofit/>
          </a:bodyPr>
          <a:lstStyle/>
          <a:p>
            <a:pPr>
              <a:lnSpc>
                <a:spcPct val="150000"/>
              </a:lnSpc>
            </a:pPr>
            <a:r>
              <a:rPr lang="zh-CN" altLang="en-US" sz="4000" b="1" dirty="0" smtClean="0">
                <a:latin typeface="+mn-ea"/>
                <a:ea typeface="+mn-ea"/>
              </a:rPr>
              <a:t>中文</a:t>
            </a:r>
            <a:r>
              <a:rPr lang="zh-CN" altLang="en-US" sz="4000" b="1" dirty="0">
                <a:latin typeface="+mn-ea"/>
                <a:ea typeface="+mn-ea"/>
              </a:rPr>
              <a:t>临床医学术语</a:t>
            </a:r>
            <a:r>
              <a:rPr lang="en-US" altLang="zh-CN" sz="4000" b="1" dirty="0" smtClean="0">
                <a:latin typeface="+mn-ea"/>
                <a:ea typeface="+mn-ea"/>
              </a:rPr>
              <a:t/>
            </a:r>
            <a:br>
              <a:rPr lang="en-US" altLang="zh-CN" sz="4000" b="1" dirty="0" smtClean="0">
                <a:latin typeface="+mn-ea"/>
                <a:ea typeface="+mn-ea"/>
              </a:rPr>
            </a:br>
            <a:r>
              <a:rPr lang="zh-CN" altLang="en-US" sz="4000" b="1" dirty="0">
                <a:latin typeface="+mn-ea"/>
                <a:ea typeface="+mn-ea"/>
              </a:rPr>
              <a:t>结构化编码和快速映射方法研究与</a:t>
            </a:r>
            <a:r>
              <a:rPr lang="zh-CN" altLang="en-US" sz="4000" b="1" dirty="0" smtClean="0">
                <a:latin typeface="+mn-ea"/>
                <a:ea typeface="+mn-ea"/>
              </a:rPr>
              <a:t>实现</a:t>
            </a:r>
            <a:endParaRPr lang="zh-CN" altLang="en-US" sz="4000" b="1" dirty="0">
              <a:latin typeface="+mn-ea"/>
              <a:ea typeface="+mn-ea"/>
            </a:endParaRPr>
          </a:p>
        </p:txBody>
      </p:sp>
      <p:sp>
        <p:nvSpPr>
          <p:cNvPr id="3" name="副标题 2"/>
          <p:cNvSpPr>
            <a:spLocks noGrp="1"/>
          </p:cNvSpPr>
          <p:nvPr>
            <p:ph type="subTitle" idx="1"/>
          </p:nvPr>
        </p:nvSpPr>
        <p:spPr>
          <a:xfrm>
            <a:off x="2101600" y="4725144"/>
            <a:ext cx="4836456" cy="1904941"/>
          </a:xfrm>
        </p:spPr>
        <p:txBody>
          <a:bodyPr>
            <a:normAutofit/>
          </a:bodyPr>
          <a:lstStyle/>
          <a:p>
            <a:pPr>
              <a:lnSpc>
                <a:spcPct val="150000"/>
              </a:lnSpc>
            </a:pPr>
            <a:r>
              <a:rPr lang="zh-CN" altLang="en-US" b="1" dirty="0" smtClean="0"/>
              <a:t>答辩人：甘辰希 </a:t>
            </a:r>
            <a:endParaRPr lang="en-US" altLang="zh-CN" b="1" dirty="0" smtClean="0"/>
          </a:p>
          <a:p>
            <a:pPr>
              <a:lnSpc>
                <a:spcPct val="150000"/>
              </a:lnSpc>
            </a:pPr>
            <a:r>
              <a:rPr lang="zh-CN" altLang="en-US" b="1" dirty="0" smtClean="0"/>
              <a:t>指导教师：吕旭东 教授</a:t>
            </a:r>
            <a:endParaRPr lang="en-US" altLang="zh-CN" b="1" dirty="0" smtClean="0"/>
          </a:p>
          <a:p>
            <a:pPr>
              <a:lnSpc>
                <a:spcPct val="150000"/>
              </a:lnSpc>
            </a:pPr>
            <a:r>
              <a:rPr lang="en-US" altLang="zh-CN" b="1" dirty="0" smtClean="0"/>
              <a:t>2015</a:t>
            </a:r>
            <a:r>
              <a:rPr lang="zh-CN" altLang="en-US" b="1" dirty="0" smtClean="0"/>
              <a:t>年</a:t>
            </a:r>
            <a:r>
              <a:rPr lang="en-US" altLang="zh-CN" b="1" dirty="0"/>
              <a:t>3</a:t>
            </a:r>
            <a:r>
              <a:rPr lang="zh-CN" altLang="en-US" b="1" dirty="0" smtClean="0"/>
              <a:t>月</a:t>
            </a:r>
            <a:r>
              <a:rPr lang="en-US" altLang="zh-CN" b="1" dirty="0" smtClean="0"/>
              <a:t>10</a:t>
            </a:r>
            <a:r>
              <a:rPr lang="zh-CN" altLang="en-US" b="1" dirty="0" smtClean="0"/>
              <a:t>日</a:t>
            </a:r>
            <a:endParaRPr lang="zh-CN" altLang="en-US" b="1" dirty="0"/>
          </a:p>
        </p:txBody>
      </p:sp>
      <p:pic>
        <p:nvPicPr>
          <p:cNvPr id="1026" name="Picture 2" descr="I:\TUE visiting\学术讲座海报\zj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32656"/>
            <a:ext cx="1656184" cy="165618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连接符 8"/>
          <p:cNvCxnSpPr/>
          <p:nvPr/>
        </p:nvCxnSpPr>
        <p:spPr>
          <a:xfrm>
            <a:off x="2617962" y="980728"/>
            <a:ext cx="5626446" cy="0"/>
          </a:xfrm>
          <a:prstGeom prst="line">
            <a:avLst/>
          </a:prstGeom>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2617962" y="620688"/>
            <a:ext cx="5397020" cy="369332"/>
          </a:xfrm>
          <a:prstGeom prst="rect">
            <a:avLst/>
          </a:prstGeom>
          <a:noFill/>
        </p:spPr>
        <p:txBody>
          <a:bodyPr wrap="square" rtlCol="0">
            <a:spAutoFit/>
          </a:bodyPr>
          <a:lstStyle/>
          <a:p>
            <a:pPr algn="ctr"/>
            <a:r>
              <a:rPr lang="zh-CN" altLang="en-US" dirty="0" smtClean="0"/>
              <a:t>硕士</a:t>
            </a:r>
            <a:r>
              <a:rPr lang="zh-CN" altLang="en-US" dirty="0"/>
              <a:t>学位</a:t>
            </a:r>
            <a:r>
              <a:rPr lang="zh-CN" altLang="en-US" dirty="0" smtClean="0"/>
              <a:t>论文答辩</a:t>
            </a:r>
            <a:endParaRPr lang="zh-CN" altLang="en-US" dirty="0"/>
          </a:p>
        </p:txBody>
      </p:sp>
      <p:sp>
        <p:nvSpPr>
          <p:cNvPr id="12" name="TextBox 11"/>
          <p:cNvSpPr txBox="1"/>
          <p:nvPr/>
        </p:nvSpPr>
        <p:spPr>
          <a:xfrm>
            <a:off x="2699792" y="971436"/>
            <a:ext cx="5811140" cy="369332"/>
          </a:xfrm>
          <a:prstGeom prst="rect">
            <a:avLst/>
          </a:prstGeom>
          <a:noFill/>
        </p:spPr>
        <p:txBody>
          <a:bodyPr wrap="square" rtlCol="0">
            <a:spAutoFit/>
          </a:bodyPr>
          <a:lstStyle/>
          <a:p>
            <a:r>
              <a:rPr lang="zh-CN" altLang="en-US" dirty="0"/>
              <a:t>医学信息学</a:t>
            </a:r>
            <a:r>
              <a:rPr lang="zh-CN" altLang="en-US" dirty="0" smtClean="0"/>
              <a:t>实验室  </a:t>
            </a:r>
            <a:r>
              <a:rPr lang="en-US" altLang="zh-CN" dirty="0" smtClean="0"/>
              <a:t>Laboratory of Biomedical Informatics</a:t>
            </a:r>
            <a:endParaRPr lang="zh-CN" altLang="en-US" dirty="0"/>
          </a:p>
        </p:txBody>
      </p:sp>
    </p:spTree>
    <p:extLst>
      <p:ext uri="{BB962C8B-B14F-4D97-AF65-F5344CB8AC3E}">
        <p14:creationId xmlns:p14="http://schemas.microsoft.com/office/powerpoint/2010/main" val="4219332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流程图: 终止 81"/>
          <p:cNvSpPr/>
          <p:nvPr/>
        </p:nvSpPr>
        <p:spPr>
          <a:xfrm>
            <a:off x="5511325" y="5733256"/>
            <a:ext cx="2594825"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1" name="流程图: 终止 80"/>
          <p:cNvSpPr/>
          <p:nvPr/>
        </p:nvSpPr>
        <p:spPr>
          <a:xfrm>
            <a:off x="5540735" y="5301003"/>
            <a:ext cx="2594825"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65" name="组合 64"/>
          <p:cNvGrpSpPr/>
          <p:nvPr/>
        </p:nvGrpSpPr>
        <p:grpSpPr>
          <a:xfrm>
            <a:off x="2267744" y="4471160"/>
            <a:ext cx="1105633" cy="679758"/>
            <a:chOff x="5375816" y="3772608"/>
            <a:chExt cx="1393420" cy="2125147"/>
          </a:xfrm>
        </p:grpSpPr>
        <p:sp>
          <p:nvSpPr>
            <p:cNvPr id="66" name="矩形 65"/>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7" name="文本框 66"/>
            <p:cNvSpPr txBox="1"/>
            <p:nvPr/>
          </p:nvSpPr>
          <p:spPr>
            <a:xfrm>
              <a:off x="5402900" y="3772608"/>
              <a:ext cx="1354569" cy="2020643"/>
            </a:xfrm>
            <a:prstGeom prst="rect">
              <a:avLst/>
            </a:prstGeom>
            <a:noFill/>
          </p:spPr>
          <p:txBody>
            <a:bodyPr wrap="square" rtlCol="0">
              <a:spAutoFit/>
            </a:bodyPr>
            <a:lstStyle/>
            <a:p>
              <a:pPr algn="ctr">
                <a:lnSpc>
                  <a:spcPct val="200000"/>
                </a:lnSpc>
              </a:pPr>
              <a:r>
                <a:rPr lang="zh-CN" altLang="en-US" dirty="0" smtClean="0"/>
                <a:t>本地</a:t>
              </a:r>
              <a:endParaRPr lang="zh-CN" altLang="en-US" dirty="0"/>
            </a:p>
          </p:txBody>
        </p:sp>
      </p:grpSp>
      <p:grpSp>
        <p:nvGrpSpPr>
          <p:cNvPr id="68" name="组合 67"/>
          <p:cNvGrpSpPr/>
          <p:nvPr/>
        </p:nvGrpSpPr>
        <p:grpSpPr>
          <a:xfrm>
            <a:off x="3869769" y="4471160"/>
            <a:ext cx="1139406" cy="679758"/>
            <a:chOff x="5372711" y="3772608"/>
            <a:chExt cx="1435984" cy="2125147"/>
          </a:xfrm>
        </p:grpSpPr>
        <p:sp>
          <p:nvSpPr>
            <p:cNvPr id="69" name="矩形 68"/>
            <p:cNvSpPr/>
            <p:nvPr/>
          </p:nvSpPr>
          <p:spPr>
            <a:xfrm>
              <a:off x="5375816" y="3825040"/>
              <a:ext cx="1393420" cy="2072715"/>
            </a:xfrm>
            <a:prstGeom prst="rect">
              <a:avLst/>
            </a:prstGeom>
            <a:solidFill>
              <a:schemeClr val="accent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0" name="文本框 69"/>
            <p:cNvSpPr txBox="1"/>
            <p:nvPr/>
          </p:nvSpPr>
          <p:spPr>
            <a:xfrm>
              <a:off x="5372711" y="3772608"/>
              <a:ext cx="1435984" cy="2020643"/>
            </a:xfrm>
            <a:prstGeom prst="rect">
              <a:avLst/>
            </a:prstGeom>
            <a:noFill/>
          </p:spPr>
          <p:txBody>
            <a:bodyPr wrap="square" rtlCol="0">
              <a:spAutoFit/>
            </a:bodyPr>
            <a:lstStyle/>
            <a:p>
              <a:pPr algn="ctr">
                <a:lnSpc>
                  <a:spcPct val="200000"/>
                </a:lnSpc>
              </a:pPr>
              <a:r>
                <a:rPr lang="zh-CN" altLang="en-US" dirty="0"/>
                <a:t>术语标准</a:t>
              </a:r>
            </a:p>
          </p:txBody>
        </p:sp>
      </p:grpSp>
      <p:grpSp>
        <p:nvGrpSpPr>
          <p:cNvPr id="71" name="组合 70"/>
          <p:cNvGrpSpPr/>
          <p:nvPr/>
        </p:nvGrpSpPr>
        <p:grpSpPr>
          <a:xfrm>
            <a:off x="5505567" y="4471160"/>
            <a:ext cx="1139406" cy="679758"/>
            <a:chOff x="5372711" y="3772608"/>
            <a:chExt cx="1435984" cy="2125147"/>
          </a:xfrm>
        </p:grpSpPr>
        <p:sp>
          <p:nvSpPr>
            <p:cNvPr id="72" name="矩形 71"/>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3" name="文本框 72"/>
            <p:cNvSpPr txBox="1"/>
            <p:nvPr/>
          </p:nvSpPr>
          <p:spPr>
            <a:xfrm>
              <a:off x="5372711" y="3772608"/>
              <a:ext cx="1435984" cy="1764053"/>
            </a:xfrm>
            <a:prstGeom prst="rect">
              <a:avLst/>
            </a:prstGeom>
            <a:noFill/>
          </p:spPr>
          <p:txBody>
            <a:bodyPr wrap="square" rtlCol="0">
              <a:spAutoFit/>
            </a:bodyPr>
            <a:lstStyle/>
            <a:p>
              <a:pPr algn="ctr">
                <a:lnSpc>
                  <a:spcPct val="200000"/>
                </a:lnSpc>
              </a:pPr>
              <a:r>
                <a:rPr lang="zh-CN" altLang="en-US" dirty="0" smtClean="0"/>
                <a:t>分类系统</a:t>
              </a:r>
              <a:endParaRPr lang="zh-CN" altLang="en-US" dirty="0"/>
            </a:p>
          </p:txBody>
        </p:sp>
      </p:grpSp>
      <p:grpSp>
        <p:nvGrpSpPr>
          <p:cNvPr id="74" name="组合 73"/>
          <p:cNvGrpSpPr/>
          <p:nvPr/>
        </p:nvGrpSpPr>
        <p:grpSpPr>
          <a:xfrm>
            <a:off x="7141364" y="4471160"/>
            <a:ext cx="1139406" cy="679758"/>
            <a:chOff x="5372711" y="3772608"/>
            <a:chExt cx="1435984" cy="2125147"/>
          </a:xfrm>
        </p:grpSpPr>
        <p:sp>
          <p:nvSpPr>
            <p:cNvPr id="75" name="矩形 74"/>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6" name="文本框 75"/>
            <p:cNvSpPr txBox="1"/>
            <p:nvPr/>
          </p:nvSpPr>
          <p:spPr>
            <a:xfrm>
              <a:off x="5372711" y="3772608"/>
              <a:ext cx="1435984" cy="2020643"/>
            </a:xfrm>
            <a:prstGeom prst="rect">
              <a:avLst/>
            </a:prstGeom>
            <a:noFill/>
          </p:spPr>
          <p:txBody>
            <a:bodyPr wrap="square" rtlCol="0">
              <a:spAutoFit/>
            </a:bodyPr>
            <a:lstStyle/>
            <a:p>
              <a:pPr algn="ctr">
                <a:lnSpc>
                  <a:spcPct val="200000"/>
                </a:lnSpc>
              </a:pPr>
              <a:r>
                <a:rPr lang="zh-CN" altLang="en-US" dirty="0"/>
                <a:t>本体</a:t>
              </a:r>
              <a:r>
                <a:rPr lang="zh-CN" altLang="en-US" dirty="0" smtClean="0"/>
                <a:t>系统</a:t>
              </a:r>
              <a:endParaRPr lang="zh-CN" altLang="en-US" dirty="0"/>
            </a:p>
          </p:txBody>
        </p:sp>
      </p:grpSp>
      <p:grpSp>
        <p:nvGrpSpPr>
          <p:cNvPr id="39" name="组合 38"/>
          <p:cNvGrpSpPr/>
          <p:nvPr/>
        </p:nvGrpSpPr>
        <p:grpSpPr>
          <a:xfrm>
            <a:off x="2267744" y="1719217"/>
            <a:ext cx="1105633" cy="679758"/>
            <a:chOff x="5375816" y="3772608"/>
            <a:chExt cx="1393420" cy="2125147"/>
          </a:xfrm>
        </p:grpSpPr>
        <p:sp>
          <p:nvSpPr>
            <p:cNvPr id="40" name="矩形 39"/>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7" name="文本框 46"/>
            <p:cNvSpPr txBox="1"/>
            <p:nvPr/>
          </p:nvSpPr>
          <p:spPr>
            <a:xfrm>
              <a:off x="5402900" y="3772608"/>
              <a:ext cx="1354569" cy="2020643"/>
            </a:xfrm>
            <a:prstGeom prst="rect">
              <a:avLst/>
            </a:prstGeom>
            <a:noFill/>
          </p:spPr>
          <p:txBody>
            <a:bodyPr wrap="square" rtlCol="0">
              <a:spAutoFit/>
            </a:bodyPr>
            <a:lstStyle/>
            <a:p>
              <a:pPr algn="ctr">
                <a:lnSpc>
                  <a:spcPct val="200000"/>
                </a:lnSpc>
              </a:pPr>
              <a:r>
                <a:rPr lang="zh-CN" altLang="en-US" dirty="0" smtClean="0"/>
                <a:t>本地</a:t>
              </a:r>
              <a:endParaRPr lang="zh-CN" altLang="en-US" dirty="0"/>
            </a:p>
          </p:txBody>
        </p:sp>
      </p:grpSp>
      <p:grpSp>
        <p:nvGrpSpPr>
          <p:cNvPr id="48" name="组合 47"/>
          <p:cNvGrpSpPr/>
          <p:nvPr/>
        </p:nvGrpSpPr>
        <p:grpSpPr>
          <a:xfrm>
            <a:off x="3869769" y="1719217"/>
            <a:ext cx="1139406" cy="679758"/>
            <a:chOff x="5372711" y="3772608"/>
            <a:chExt cx="1435984" cy="2125147"/>
          </a:xfrm>
        </p:grpSpPr>
        <p:sp>
          <p:nvSpPr>
            <p:cNvPr id="49" name="矩形 48"/>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0" name="文本框 49"/>
            <p:cNvSpPr txBox="1"/>
            <p:nvPr/>
          </p:nvSpPr>
          <p:spPr>
            <a:xfrm>
              <a:off x="5372711" y="3772608"/>
              <a:ext cx="1435984" cy="2020643"/>
            </a:xfrm>
            <a:prstGeom prst="rect">
              <a:avLst/>
            </a:prstGeom>
            <a:noFill/>
          </p:spPr>
          <p:txBody>
            <a:bodyPr wrap="square" rtlCol="0">
              <a:spAutoFit/>
            </a:bodyPr>
            <a:lstStyle/>
            <a:p>
              <a:pPr algn="ctr">
                <a:lnSpc>
                  <a:spcPct val="200000"/>
                </a:lnSpc>
              </a:pPr>
              <a:r>
                <a:rPr lang="zh-CN" altLang="en-US" dirty="0"/>
                <a:t>术语标准</a:t>
              </a:r>
            </a:p>
          </p:txBody>
        </p:sp>
      </p:grpSp>
      <p:grpSp>
        <p:nvGrpSpPr>
          <p:cNvPr id="57" name="组合 56"/>
          <p:cNvGrpSpPr/>
          <p:nvPr/>
        </p:nvGrpSpPr>
        <p:grpSpPr>
          <a:xfrm>
            <a:off x="5505567" y="1719217"/>
            <a:ext cx="1139406" cy="679758"/>
            <a:chOff x="5372711" y="3772608"/>
            <a:chExt cx="1435984" cy="2125147"/>
          </a:xfrm>
        </p:grpSpPr>
        <p:sp>
          <p:nvSpPr>
            <p:cNvPr id="58" name="矩形 57"/>
            <p:cNvSpPr/>
            <p:nvPr/>
          </p:nvSpPr>
          <p:spPr>
            <a:xfrm>
              <a:off x="5375816" y="3825040"/>
              <a:ext cx="1393420" cy="2072715"/>
            </a:xfrm>
            <a:prstGeom prst="rect">
              <a:avLst/>
            </a:prstGeom>
            <a:solidFill>
              <a:schemeClr val="accent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9" name="文本框 58"/>
            <p:cNvSpPr txBox="1"/>
            <p:nvPr/>
          </p:nvSpPr>
          <p:spPr>
            <a:xfrm>
              <a:off x="5372711" y="3772608"/>
              <a:ext cx="1435984" cy="1764053"/>
            </a:xfrm>
            <a:prstGeom prst="rect">
              <a:avLst/>
            </a:prstGeom>
            <a:noFill/>
          </p:spPr>
          <p:txBody>
            <a:bodyPr wrap="square" rtlCol="0">
              <a:spAutoFit/>
            </a:bodyPr>
            <a:lstStyle/>
            <a:p>
              <a:pPr algn="ctr">
                <a:lnSpc>
                  <a:spcPct val="200000"/>
                </a:lnSpc>
              </a:pPr>
              <a:r>
                <a:rPr lang="zh-CN" altLang="en-US" dirty="0" smtClean="0"/>
                <a:t>分类系统</a:t>
              </a:r>
              <a:endParaRPr lang="zh-CN" altLang="en-US" dirty="0"/>
            </a:p>
          </p:txBody>
        </p:sp>
      </p:grpSp>
      <p:grpSp>
        <p:nvGrpSpPr>
          <p:cNvPr id="61" name="组合 60"/>
          <p:cNvGrpSpPr/>
          <p:nvPr/>
        </p:nvGrpSpPr>
        <p:grpSpPr>
          <a:xfrm>
            <a:off x="7141364" y="1719217"/>
            <a:ext cx="1139406" cy="679758"/>
            <a:chOff x="5372711" y="3772608"/>
            <a:chExt cx="1435984" cy="2125147"/>
          </a:xfrm>
        </p:grpSpPr>
        <p:sp>
          <p:nvSpPr>
            <p:cNvPr id="62" name="矩形 61"/>
            <p:cNvSpPr/>
            <p:nvPr/>
          </p:nvSpPr>
          <p:spPr>
            <a:xfrm>
              <a:off x="5375816" y="3825040"/>
              <a:ext cx="1393420" cy="2072715"/>
            </a:xfrm>
            <a:prstGeom prst="rect">
              <a:avLst/>
            </a:prstGeom>
            <a:solidFill>
              <a:schemeClr val="accent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3" name="文本框 62"/>
            <p:cNvSpPr txBox="1"/>
            <p:nvPr/>
          </p:nvSpPr>
          <p:spPr>
            <a:xfrm>
              <a:off x="5372711" y="3772608"/>
              <a:ext cx="1435984" cy="2020643"/>
            </a:xfrm>
            <a:prstGeom prst="rect">
              <a:avLst/>
            </a:prstGeom>
            <a:noFill/>
          </p:spPr>
          <p:txBody>
            <a:bodyPr wrap="square" rtlCol="0">
              <a:spAutoFit/>
            </a:bodyPr>
            <a:lstStyle/>
            <a:p>
              <a:pPr algn="ctr">
                <a:lnSpc>
                  <a:spcPct val="200000"/>
                </a:lnSpc>
              </a:pPr>
              <a:r>
                <a:rPr lang="zh-CN" altLang="en-US" dirty="0"/>
                <a:t>本体</a:t>
              </a:r>
              <a:r>
                <a:rPr lang="zh-CN" altLang="en-US" dirty="0" smtClean="0"/>
                <a:t>系统</a:t>
              </a:r>
              <a:endParaRPr lang="zh-CN" altLang="en-US" dirty="0"/>
            </a:p>
          </p:txBody>
        </p:sp>
      </p:grpSp>
      <p:sp>
        <p:nvSpPr>
          <p:cNvPr id="2" name="标题 1"/>
          <p:cNvSpPr>
            <a:spLocks noGrp="1"/>
          </p:cNvSpPr>
          <p:nvPr>
            <p:ph type="title"/>
          </p:nvPr>
        </p:nvSpPr>
        <p:spPr>
          <a:xfrm>
            <a:off x="1355096" y="42110"/>
            <a:ext cx="8041440" cy="1442674"/>
          </a:xfrm>
        </p:spPr>
        <p:txBody>
          <a:bodyPr/>
          <a:lstStyle/>
          <a:p>
            <a:r>
              <a:rPr lang="zh-CN" altLang="en-US" dirty="0" smtClean="0"/>
              <a:t>国内外研究</a:t>
            </a:r>
            <a:r>
              <a:rPr lang="zh-CN" altLang="en-US" dirty="0"/>
              <a:t>现状</a:t>
            </a:r>
          </a:p>
        </p:txBody>
      </p:sp>
      <p:sp>
        <p:nvSpPr>
          <p:cNvPr id="8" name="内容占位符 2"/>
          <p:cNvSpPr>
            <a:spLocks noGrp="1"/>
          </p:cNvSpPr>
          <p:nvPr>
            <p:ph idx="1"/>
          </p:nvPr>
        </p:nvSpPr>
        <p:spPr>
          <a:xfrm>
            <a:off x="899592" y="1340768"/>
            <a:ext cx="1563355" cy="4968552"/>
          </a:xfrm>
        </p:spPr>
        <p:txBody>
          <a:bodyPr>
            <a:normAutofit/>
          </a:bodyPr>
          <a:lstStyle/>
          <a:p>
            <a:pPr>
              <a:lnSpc>
                <a:spcPct val="150000"/>
              </a:lnSpc>
            </a:pPr>
            <a:r>
              <a:rPr lang="zh-CN" altLang="en-US" b="1" dirty="0" smtClean="0"/>
              <a:t>国际</a:t>
            </a:r>
            <a:endParaRPr lang="en-US" altLang="zh-CN" b="1" dirty="0" smtClean="0"/>
          </a:p>
          <a:p>
            <a:pPr marL="0" indent="0">
              <a:lnSpc>
                <a:spcPct val="150000"/>
              </a:lnSpc>
              <a:buNone/>
            </a:pPr>
            <a:r>
              <a:rPr lang="zh-CN" altLang="en-US" b="1" dirty="0" smtClean="0"/>
              <a:t>术语体系</a:t>
            </a:r>
            <a:endParaRPr lang="en-US" altLang="zh-CN" b="1" dirty="0" smtClean="0"/>
          </a:p>
          <a:p>
            <a:pPr marL="0" indent="0">
              <a:lnSpc>
                <a:spcPct val="150000"/>
              </a:lnSpc>
              <a:buNone/>
            </a:pPr>
            <a:r>
              <a:rPr lang="zh-CN" altLang="en-US" b="1" dirty="0" smtClean="0"/>
              <a:t>映射工具</a:t>
            </a:r>
            <a:endParaRPr lang="en-US" altLang="zh-CN" b="1" dirty="0" smtClean="0"/>
          </a:p>
          <a:p>
            <a:pPr marL="0" indent="0">
              <a:lnSpc>
                <a:spcPct val="150000"/>
              </a:lnSpc>
              <a:buNone/>
            </a:pPr>
            <a:endParaRPr lang="en-US" altLang="zh-CN" b="1" dirty="0" smtClean="0"/>
          </a:p>
          <a:p>
            <a:pPr>
              <a:lnSpc>
                <a:spcPct val="150000"/>
              </a:lnSpc>
            </a:pPr>
            <a:r>
              <a:rPr lang="zh-CN" altLang="en-US" b="1" dirty="0" smtClean="0"/>
              <a:t>国内</a:t>
            </a:r>
            <a:endParaRPr lang="en-US" altLang="zh-CN" b="1" dirty="0" smtClean="0"/>
          </a:p>
          <a:p>
            <a:pPr marL="0" indent="0">
              <a:lnSpc>
                <a:spcPct val="100000"/>
              </a:lnSpc>
              <a:buNone/>
            </a:pPr>
            <a:endParaRPr lang="en-US" altLang="zh-CN" b="1" dirty="0" smtClean="0"/>
          </a:p>
          <a:p>
            <a:pPr marL="0" indent="0">
              <a:lnSpc>
                <a:spcPct val="150000"/>
              </a:lnSpc>
              <a:buNone/>
            </a:pPr>
            <a:r>
              <a:rPr lang="zh-CN" altLang="en-US" b="1" dirty="0" smtClean="0"/>
              <a:t>术语体系</a:t>
            </a:r>
            <a:endParaRPr lang="en-US" altLang="zh-CN" b="1" dirty="0" smtClean="0"/>
          </a:p>
          <a:p>
            <a:pPr marL="0" indent="0">
              <a:lnSpc>
                <a:spcPct val="150000"/>
              </a:lnSpc>
              <a:buNone/>
            </a:pPr>
            <a:r>
              <a:rPr lang="zh-CN" altLang="en-US" b="1" dirty="0" smtClean="0"/>
              <a:t>映射工具</a:t>
            </a:r>
            <a:endParaRPr lang="en-US" altLang="zh-CN" dirty="0" smtClean="0"/>
          </a:p>
        </p:txBody>
      </p:sp>
      <p:sp>
        <p:nvSpPr>
          <p:cNvPr id="6" name="右箭头 5"/>
          <p:cNvSpPr/>
          <p:nvPr/>
        </p:nvSpPr>
        <p:spPr>
          <a:xfrm>
            <a:off x="3412556" y="1939491"/>
            <a:ext cx="511372" cy="298290"/>
          </a:xfrm>
          <a:prstGeom prst="rightArrow">
            <a:avLst/>
          </a:prstGeom>
          <a:solidFill>
            <a:schemeClr val="accent6">
              <a:lumMod val="20000"/>
              <a:lumOff val="80000"/>
            </a:schemeClr>
          </a:solidFill>
          <a:ln w="12700">
            <a:solidFill>
              <a:schemeClr val="accent6">
                <a:lumMod val="75000"/>
              </a:schemeClr>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文本框 9"/>
          <p:cNvSpPr txBox="1"/>
          <p:nvPr/>
        </p:nvSpPr>
        <p:spPr>
          <a:xfrm>
            <a:off x="5844092" y="1397020"/>
            <a:ext cx="1391664" cy="338554"/>
          </a:xfrm>
          <a:prstGeom prst="rect">
            <a:avLst/>
          </a:prstGeom>
          <a:noFill/>
        </p:spPr>
        <p:txBody>
          <a:bodyPr wrap="square" rtlCol="0">
            <a:spAutoFit/>
          </a:bodyPr>
          <a:lstStyle/>
          <a:p>
            <a:r>
              <a:rPr lang="en-US" altLang="zh-CN" sz="1600" dirty="0" smtClean="0"/>
              <a:t>ICD</a:t>
            </a:r>
            <a:endParaRPr lang="zh-CN" altLang="en-US" sz="1600" dirty="0"/>
          </a:p>
        </p:txBody>
      </p:sp>
      <p:sp>
        <p:nvSpPr>
          <p:cNvPr id="12" name="右箭头 11"/>
          <p:cNvSpPr/>
          <p:nvPr/>
        </p:nvSpPr>
        <p:spPr>
          <a:xfrm>
            <a:off x="5032150" y="1939491"/>
            <a:ext cx="511372" cy="298290"/>
          </a:xfrm>
          <a:prstGeom prst="rightArrow">
            <a:avLst/>
          </a:prstGeom>
          <a:solidFill>
            <a:schemeClr val="accent6">
              <a:lumMod val="20000"/>
              <a:lumOff val="80000"/>
            </a:schemeClr>
          </a:solidFill>
          <a:ln w="12700">
            <a:solidFill>
              <a:schemeClr val="accent6">
                <a:lumMod val="75000"/>
              </a:schemeClr>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3" name="右箭头 12"/>
          <p:cNvSpPr/>
          <p:nvPr/>
        </p:nvSpPr>
        <p:spPr>
          <a:xfrm>
            <a:off x="6646359" y="1934827"/>
            <a:ext cx="511372" cy="298290"/>
          </a:xfrm>
          <a:prstGeom prst="rightArrow">
            <a:avLst/>
          </a:prstGeom>
          <a:solidFill>
            <a:schemeClr val="accent6">
              <a:lumMod val="20000"/>
              <a:lumOff val="80000"/>
            </a:schemeClr>
          </a:solidFill>
          <a:ln w="12700">
            <a:solidFill>
              <a:schemeClr val="accent6">
                <a:lumMod val="75000"/>
              </a:schemeClr>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4" name="文本框 13"/>
          <p:cNvSpPr txBox="1"/>
          <p:nvPr/>
        </p:nvSpPr>
        <p:spPr>
          <a:xfrm>
            <a:off x="6593896" y="1401283"/>
            <a:ext cx="2378996" cy="338554"/>
          </a:xfrm>
          <a:prstGeom prst="rect">
            <a:avLst/>
          </a:prstGeom>
          <a:noFill/>
        </p:spPr>
        <p:txBody>
          <a:bodyPr wrap="square" rtlCol="0">
            <a:spAutoFit/>
          </a:bodyPr>
          <a:lstStyle/>
          <a:p>
            <a:r>
              <a:rPr lang="en-US" altLang="zh-CN" sz="1600" dirty="0" smtClean="0">
                <a:sym typeface="Wingdings" panose="05000000000000000000" pitchFamily="2" charset="2"/>
              </a:rPr>
              <a:t>LOINC</a:t>
            </a:r>
            <a:r>
              <a:rPr lang="en-US" altLang="zh-CN" sz="1600" dirty="0">
                <a:sym typeface="Wingdings" panose="05000000000000000000" pitchFamily="2" charset="2"/>
              </a:rPr>
              <a:t>,</a:t>
            </a:r>
            <a:r>
              <a:rPr lang="en-US" altLang="zh-CN" sz="1600" dirty="0" smtClean="0">
                <a:sym typeface="Wingdings" panose="05000000000000000000" pitchFamily="2" charset="2"/>
              </a:rPr>
              <a:t>SNOMED CT, UMLS</a:t>
            </a:r>
            <a:endParaRPr lang="zh-CN" altLang="en-US" sz="1600" dirty="0"/>
          </a:p>
        </p:txBody>
      </p:sp>
      <p:sp>
        <p:nvSpPr>
          <p:cNvPr id="7" name="下弧形箭头 6"/>
          <p:cNvSpPr/>
          <p:nvPr/>
        </p:nvSpPr>
        <p:spPr>
          <a:xfrm>
            <a:off x="2373052" y="2564904"/>
            <a:ext cx="2088232" cy="603781"/>
          </a:xfrm>
          <a:prstGeom prst="curvedUpArrow">
            <a:avLst/>
          </a:prstGeom>
          <a:solidFill>
            <a:schemeClr val="accent6">
              <a:lumMod val="20000"/>
              <a:lumOff val="80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15" name="流程图: 终止 14"/>
          <p:cNvSpPr/>
          <p:nvPr/>
        </p:nvSpPr>
        <p:spPr>
          <a:xfrm>
            <a:off x="2589076" y="2600908"/>
            <a:ext cx="1584176"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文本框 15"/>
          <p:cNvSpPr txBox="1"/>
          <p:nvPr/>
        </p:nvSpPr>
        <p:spPr>
          <a:xfrm>
            <a:off x="2619787" y="2633538"/>
            <a:ext cx="1608052" cy="338554"/>
          </a:xfrm>
          <a:prstGeom prst="rect">
            <a:avLst/>
          </a:prstGeom>
          <a:noFill/>
        </p:spPr>
        <p:txBody>
          <a:bodyPr wrap="square" rtlCol="0">
            <a:spAutoFit/>
          </a:bodyPr>
          <a:lstStyle/>
          <a:p>
            <a:r>
              <a:rPr lang="zh-CN" altLang="en-US" sz="1600" dirty="0" smtClean="0"/>
              <a:t>标准检索工具</a:t>
            </a:r>
            <a:endParaRPr lang="zh-CN" altLang="en-US" sz="1600" dirty="0"/>
          </a:p>
        </p:txBody>
      </p:sp>
      <p:sp>
        <p:nvSpPr>
          <p:cNvPr id="18" name="下弧形箭头 17"/>
          <p:cNvSpPr/>
          <p:nvPr/>
        </p:nvSpPr>
        <p:spPr>
          <a:xfrm>
            <a:off x="4676488" y="2564904"/>
            <a:ext cx="360409" cy="686626"/>
          </a:xfrm>
          <a:prstGeom prst="curvedUpArrow">
            <a:avLst/>
          </a:prstGeom>
          <a:solidFill>
            <a:schemeClr val="accent6">
              <a:lumMod val="20000"/>
              <a:lumOff val="80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19" name="流程图: 终止 18"/>
          <p:cNvSpPr/>
          <p:nvPr/>
        </p:nvSpPr>
        <p:spPr>
          <a:xfrm>
            <a:off x="5173423" y="2564904"/>
            <a:ext cx="1584176"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文本框 19"/>
          <p:cNvSpPr txBox="1"/>
          <p:nvPr/>
        </p:nvSpPr>
        <p:spPr>
          <a:xfrm>
            <a:off x="5325380" y="2575647"/>
            <a:ext cx="1608052" cy="338554"/>
          </a:xfrm>
          <a:prstGeom prst="rect">
            <a:avLst/>
          </a:prstGeom>
          <a:noFill/>
        </p:spPr>
        <p:txBody>
          <a:bodyPr wrap="square" rtlCol="0">
            <a:spAutoFit/>
          </a:bodyPr>
          <a:lstStyle/>
          <a:p>
            <a:r>
              <a:rPr lang="en-US" altLang="zh-CN" sz="1600" dirty="0" smtClean="0"/>
              <a:t>SNOMED CT</a:t>
            </a:r>
            <a:endParaRPr lang="zh-CN" altLang="en-US" sz="1600" dirty="0"/>
          </a:p>
        </p:txBody>
      </p:sp>
      <p:sp>
        <p:nvSpPr>
          <p:cNvPr id="21" name="流程图: 终止 20"/>
          <p:cNvSpPr/>
          <p:nvPr/>
        </p:nvSpPr>
        <p:spPr>
          <a:xfrm>
            <a:off x="6943366" y="2564904"/>
            <a:ext cx="1584176"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文本框 21"/>
          <p:cNvSpPr txBox="1"/>
          <p:nvPr/>
        </p:nvSpPr>
        <p:spPr>
          <a:xfrm>
            <a:off x="6974077" y="2575647"/>
            <a:ext cx="1608052" cy="338554"/>
          </a:xfrm>
          <a:prstGeom prst="rect">
            <a:avLst/>
          </a:prstGeom>
          <a:noFill/>
        </p:spPr>
        <p:txBody>
          <a:bodyPr wrap="square" rtlCol="0">
            <a:spAutoFit/>
          </a:bodyPr>
          <a:lstStyle/>
          <a:p>
            <a:pPr algn="ctr"/>
            <a:r>
              <a:rPr lang="en-US" altLang="zh-CN" sz="1600" dirty="0" smtClean="0"/>
              <a:t>UMLS</a:t>
            </a:r>
            <a:endParaRPr lang="zh-CN" altLang="en-US" sz="1600" dirty="0"/>
          </a:p>
        </p:txBody>
      </p:sp>
      <p:sp>
        <p:nvSpPr>
          <p:cNvPr id="25" name="右箭头 24"/>
          <p:cNvSpPr/>
          <p:nvPr/>
        </p:nvSpPr>
        <p:spPr>
          <a:xfrm>
            <a:off x="3412556" y="4709086"/>
            <a:ext cx="511372" cy="298290"/>
          </a:xfrm>
          <a:prstGeom prst="rightArrow">
            <a:avLst/>
          </a:prstGeom>
          <a:solidFill>
            <a:schemeClr val="accent4">
              <a:lumMod val="20000"/>
              <a:lumOff val="80000"/>
            </a:schemeClr>
          </a:solidFill>
          <a:ln>
            <a:solidFill>
              <a:schemeClr val="accent4">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8" name="文本框 27"/>
          <p:cNvSpPr txBox="1"/>
          <p:nvPr/>
        </p:nvSpPr>
        <p:spPr>
          <a:xfrm>
            <a:off x="5379438" y="4168402"/>
            <a:ext cx="1391664" cy="338554"/>
          </a:xfrm>
          <a:prstGeom prst="rect">
            <a:avLst/>
          </a:prstGeom>
          <a:noFill/>
        </p:spPr>
        <p:txBody>
          <a:bodyPr wrap="square" rtlCol="0">
            <a:spAutoFit/>
          </a:bodyPr>
          <a:lstStyle/>
          <a:p>
            <a:pPr algn="ctr"/>
            <a:r>
              <a:rPr lang="en-US" altLang="zh-CN" sz="1600" dirty="0" smtClean="0"/>
              <a:t>ICD</a:t>
            </a:r>
            <a:endParaRPr lang="zh-CN" altLang="en-US" sz="1600" dirty="0"/>
          </a:p>
        </p:txBody>
      </p:sp>
      <p:sp>
        <p:nvSpPr>
          <p:cNvPr id="32" name="文本框 31"/>
          <p:cNvSpPr txBox="1"/>
          <p:nvPr/>
        </p:nvSpPr>
        <p:spPr>
          <a:xfrm>
            <a:off x="6959499" y="4150266"/>
            <a:ext cx="1512930" cy="338554"/>
          </a:xfrm>
          <a:prstGeom prst="rect">
            <a:avLst/>
          </a:prstGeom>
          <a:noFill/>
        </p:spPr>
        <p:txBody>
          <a:bodyPr wrap="square" rtlCol="0">
            <a:spAutoFit/>
          </a:bodyPr>
          <a:lstStyle/>
          <a:p>
            <a:pPr algn="ctr"/>
            <a:r>
              <a:rPr lang="en-US" altLang="zh-CN" sz="1600" dirty="0" smtClean="0">
                <a:sym typeface="Wingdings" panose="05000000000000000000" pitchFamily="2" charset="2"/>
              </a:rPr>
              <a:t>CUMLS</a:t>
            </a:r>
          </a:p>
        </p:txBody>
      </p:sp>
      <p:grpSp>
        <p:nvGrpSpPr>
          <p:cNvPr id="34" name="组合 33"/>
          <p:cNvGrpSpPr/>
          <p:nvPr/>
        </p:nvGrpSpPr>
        <p:grpSpPr>
          <a:xfrm>
            <a:off x="6660232" y="4535871"/>
            <a:ext cx="511372" cy="662522"/>
            <a:chOff x="6708650" y="4115933"/>
            <a:chExt cx="511372" cy="662522"/>
          </a:xfrm>
          <a:effectLst/>
        </p:grpSpPr>
        <p:sp>
          <p:nvSpPr>
            <p:cNvPr id="31" name="右箭头 30"/>
            <p:cNvSpPr/>
            <p:nvPr/>
          </p:nvSpPr>
          <p:spPr>
            <a:xfrm>
              <a:off x="6708650" y="4284881"/>
              <a:ext cx="511372" cy="298290"/>
            </a:xfrm>
            <a:prstGeom prst="rightArrow">
              <a:avLst/>
            </a:prstGeom>
            <a:solidFill>
              <a:schemeClr val="accent2">
                <a:lumMod val="20000"/>
                <a:lumOff val="80000"/>
              </a:schemeClr>
            </a:solidFill>
            <a:ln>
              <a:solidFill>
                <a:schemeClr val="accent2">
                  <a:lumMod val="75000"/>
                </a:schemeClr>
              </a:solidFill>
            </a:ln>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7" name="流程图: 过程 16"/>
            <p:cNvSpPr/>
            <p:nvPr/>
          </p:nvSpPr>
          <p:spPr>
            <a:xfrm>
              <a:off x="6906609" y="4115933"/>
              <a:ext cx="45719" cy="662522"/>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045294" y="4500372"/>
            <a:ext cx="511372" cy="662522"/>
            <a:chOff x="4988202" y="4080434"/>
            <a:chExt cx="511372" cy="662522"/>
          </a:xfrm>
          <a:effectLst/>
        </p:grpSpPr>
        <p:sp>
          <p:nvSpPr>
            <p:cNvPr id="30" name="右箭头 29"/>
            <p:cNvSpPr/>
            <p:nvPr/>
          </p:nvSpPr>
          <p:spPr>
            <a:xfrm>
              <a:off x="4988202" y="4288238"/>
              <a:ext cx="511372" cy="298290"/>
            </a:xfrm>
            <a:prstGeom prst="rightArrow">
              <a:avLst/>
            </a:prstGeom>
            <a:solidFill>
              <a:schemeClr val="accent4">
                <a:lumMod val="20000"/>
                <a:lumOff val="80000"/>
              </a:schemeClr>
            </a:solidFill>
            <a:ln>
              <a:solidFill>
                <a:schemeClr val="accent4">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41" name="流程图: 过程 40"/>
            <p:cNvSpPr/>
            <p:nvPr/>
          </p:nvSpPr>
          <p:spPr>
            <a:xfrm>
              <a:off x="5195213" y="4080434"/>
              <a:ext cx="45719" cy="662522"/>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411760" y="5232935"/>
            <a:ext cx="2088232" cy="678385"/>
            <a:chOff x="2373052" y="5054871"/>
            <a:chExt cx="2088232" cy="678385"/>
          </a:xfrm>
        </p:grpSpPr>
        <p:sp>
          <p:nvSpPr>
            <p:cNvPr id="33" name="下弧形箭头 32"/>
            <p:cNvSpPr/>
            <p:nvPr/>
          </p:nvSpPr>
          <p:spPr>
            <a:xfrm>
              <a:off x="2373052" y="5103136"/>
              <a:ext cx="2088232" cy="535147"/>
            </a:xfrm>
            <a:prstGeom prst="curvedUpArrow">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42" name="流程图: 过程 41"/>
            <p:cNvSpPr/>
            <p:nvPr/>
          </p:nvSpPr>
          <p:spPr>
            <a:xfrm>
              <a:off x="2511629" y="5054871"/>
              <a:ext cx="45719" cy="41854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过程 42"/>
            <p:cNvSpPr/>
            <p:nvPr/>
          </p:nvSpPr>
          <p:spPr>
            <a:xfrm>
              <a:off x="2894528" y="5321701"/>
              <a:ext cx="45719" cy="39477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过程 43"/>
            <p:cNvSpPr/>
            <p:nvPr/>
          </p:nvSpPr>
          <p:spPr>
            <a:xfrm>
              <a:off x="3318335" y="5338482"/>
              <a:ext cx="87306" cy="39477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过程 44"/>
            <p:cNvSpPr/>
            <p:nvPr/>
          </p:nvSpPr>
          <p:spPr>
            <a:xfrm>
              <a:off x="3767493" y="5291774"/>
              <a:ext cx="45719" cy="39477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过程 45"/>
            <p:cNvSpPr/>
            <p:nvPr/>
          </p:nvSpPr>
          <p:spPr>
            <a:xfrm>
              <a:off x="4189972" y="5099493"/>
              <a:ext cx="45719" cy="39477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3098007" y="3772406"/>
            <a:ext cx="2756432" cy="738664"/>
          </a:xfrm>
          <a:prstGeom prst="rect">
            <a:avLst/>
          </a:prstGeom>
          <a:noFill/>
        </p:spPr>
        <p:txBody>
          <a:bodyPr wrap="square" rtlCol="0">
            <a:spAutoFit/>
          </a:bodyPr>
          <a:lstStyle/>
          <a:p>
            <a:pPr algn="ctr"/>
            <a:r>
              <a:rPr lang="zh-CN" altLang="en-US" sz="1400" dirty="0"/>
              <a:t>医疗机构临床检验项目</a:t>
            </a:r>
            <a:r>
              <a:rPr lang="zh-CN" altLang="en-US" sz="1400" dirty="0" smtClean="0"/>
              <a:t>目录</a:t>
            </a:r>
            <a:endParaRPr lang="en-US" altLang="zh-CN" sz="1400" dirty="0" smtClean="0"/>
          </a:p>
          <a:p>
            <a:pPr algn="ctr"/>
            <a:r>
              <a:rPr lang="zh-CN" altLang="en-US" sz="1400" dirty="0"/>
              <a:t>全国医疗服务价格</a:t>
            </a:r>
            <a:r>
              <a:rPr lang="zh-CN" altLang="en-US" sz="1400" dirty="0" smtClean="0"/>
              <a:t>项目规范</a:t>
            </a:r>
            <a:endParaRPr lang="en-US" altLang="zh-CN" sz="1400" dirty="0" smtClean="0"/>
          </a:p>
          <a:p>
            <a:pPr algn="ctr"/>
            <a:r>
              <a:rPr lang="zh-CN" altLang="en-US" sz="1400" dirty="0" smtClean="0"/>
              <a:t>国家卫生信息行业标准</a:t>
            </a:r>
            <a:endParaRPr lang="en-US" altLang="zh-CN" sz="1400" dirty="0" smtClean="0"/>
          </a:p>
        </p:txBody>
      </p:sp>
      <p:sp>
        <p:nvSpPr>
          <p:cNvPr id="78" name="流程图: 终止 77"/>
          <p:cNvSpPr/>
          <p:nvPr/>
        </p:nvSpPr>
        <p:spPr>
          <a:xfrm>
            <a:off x="6016650" y="2988481"/>
            <a:ext cx="1584176"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9" name="文本框 78"/>
          <p:cNvSpPr txBox="1"/>
          <p:nvPr/>
        </p:nvSpPr>
        <p:spPr>
          <a:xfrm>
            <a:off x="6047361" y="2999224"/>
            <a:ext cx="1608052" cy="338554"/>
          </a:xfrm>
          <a:prstGeom prst="rect">
            <a:avLst/>
          </a:prstGeom>
          <a:noFill/>
        </p:spPr>
        <p:txBody>
          <a:bodyPr wrap="square" rtlCol="0">
            <a:spAutoFit/>
          </a:bodyPr>
          <a:lstStyle/>
          <a:p>
            <a:pPr algn="ctr"/>
            <a:r>
              <a:rPr lang="zh-CN" altLang="en-US" sz="1600" dirty="0" smtClean="0"/>
              <a:t>映射工具</a:t>
            </a:r>
            <a:endParaRPr lang="zh-CN" altLang="en-US" sz="1600" dirty="0"/>
          </a:p>
        </p:txBody>
      </p:sp>
      <p:sp>
        <p:nvSpPr>
          <p:cNvPr id="35" name="矩形 34"/>
          <p:cNvSpPr/>
          <p:nvPr/>
        </p:nvSpPr>
        <p:spPr>
          <a:xfrm>
            <a:off x="5459146" y="5354632"/>
            <a:ext cx="2785262" cy="738664"/>
          </a:xfrm>
          <a:prstGeom prst="rect">
            <a:avLst/>
          </a:prstGeom>
        </p:spPr>
        <p:txBody>
          <a:bodyPr wrap="square">
            <a:spAutoFit/>
          </a:bodyPr>
          <a:lstStyle/>
          <a:p>
            <a:pPr algn="ctr"/>
            <a:r>
              <a:rPr lang="zh-CN" altLang="en-US" sz="1400" dirty="0"/>
              <a:t>中文医学术语仓储</a:t>
            </a:r>
            <a:r>
              <a:rPr lang="zh-CN" altLang="en-US" sz="1400" dirty="0" smtClean="0"/>
              <a:t>管理系统</a:t>
            </a:r>
            <a:endParaRPr lang="en-US" altLang="zh-CN" sz="1400" dirty="0" smtClean="0"/>
          </a:p>
          <a:p>
            <a:pPr algn="ctr"/>
            <a:endParaRPr lang="en-US" altLang="zh-CN" sz="1400" dirty="0"/>
          </a:p>
          <a:p>
            <a:pPr algn="ctr"/>
            <a:r>
              <a:rPr lang="zh-CN" altLang="zh-CN" sz="1400" dirty="0"/>
              <a:t>基于本体的医学术语服务系统</a:t>
            </a:r>
            <a:endParaRPr lang="zh-CN" altLang="en-US" sz="1400" dirty="0"/>
          </a:p>
        </p:txBody>
      </p:sp>
      <p:sp>
        <p:nvSpPr>
          <p:cNvPr id="64" name="流程图: 过程 63"/>
          <p:cNvSpPr/>
          <p:nvPr/>
        </p:nvSpPr>
        <p:spPr>
          <a:xfrm rot="1971145">
            <a:off x="871534" y="2270692"/>
            <a:ext cx="1286948" cy="396044"/>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语言障碍</a:t>
            </a:r>
            <a:endParaRPr lang="zh-CN" altLang="en-US" b="1" dirty="0">
              <a:solidFill>
                <a:srgbClr val="FF0000"/>
              </a:solidFill>
            </a:endParaRPr>
          </a:p>
        </p:txBody>
      </p:sp>
      <p:sp>
        <p:nvSpPr>
          <p:cNvPr id="77" name="流程图: 过程 76"/>
          <p:cNvSpPr/>
          <p:nvPr/>
        </p:nvSpPr>
        <p:spPr>
          <a:xfrm rot="1016404">
            <a:off x="528493" y="5042253"/>
            <a:ext cx="1712766" cy="396044"/>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映射</a:t>
            </a:r>
            <a:r>
              <a:rPr lang="zh-CN" altLang="en-US" b="1" dirty="0" smtClean="0">
                <a:solidFill>
                  <a:srgbClr val="FF0000"/>
                </a:solidFill>
              </a:rPr>
              <a:t>暂</a:t>
            </a:r>
            <a:r>
              <a:rPr lang="zh-CN" altLang="en-US" b="1" dirty="0">
                <a:solidFill>
                  <a:srgbClr val="FF0000"/>
                </a:solidFill>
              </a:rPr>
              <a:t>不可用</a:t>
            </a:r>
          </a:p>
        </p:txBody>
      </p:sp>
      <p:sp>
        <p:nvSpPr>
          <p:cNvPr id="80" name="流程图: 过程 79"/>
          <p:cNvSpPr/>
          <p:nvPr/>
        </p:nvSpPr>
        <p:spPr>
          <a:xfrm rot="20969866">
            <a:off x="814587" y="4268440"/>
            <a:ext cx="1286948" cy="396044"/>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体系薄弱</a:t>
            </a:r>
          </a:p>
        </p:txBody>
      </p:sp>
      <p:sp>
        <p:nvSpPr>
          <p:cNvPr id="83" name="流程图: 过程 82"/>
          <p:cNvSpPr/>
          <p:nvPr/>
        </p:nvSpPr>
        <p:spPr>
          <a:xfrm>
            <a:off x="2247844" y="2458772"/>
            <a:ext cx="5996564" cy="961695"/>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6">
                    <a:lumMod val="75000"/>
                  </a:schemeClr>
                </a:solidFill>
              </a:rPr>
              <a:t>分类思想、命名规则、编码体系</a:t>
            </a:r>
            <a:endParaRPr lang="zh-CN" altLang="en-US" b="1" dirty="0">
              <a:solidFill>
                <a:schemeClr val="accent6">
                  <a:lumMod val="75000"/>
                </a:schemeClr>
              </a:solidFill>
            </a:endParaRPr>
          </a:p>
        </p:txBody>
      </p:sp>
      <p:sp>
        <p:nvSpPr>
          <p:cNvPr id="84" name="流程图: 过程 83"/>
          <p:cNvSpPr/>
          <p:nvPr/>
        </p:nvSpPr>
        <p:spPr>
          <a:xfrm>
            <a:off x="2237170" y="3468385"/>
            <a:ext cx="5996564" cy="961695"/>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accent6">
                    <a:lumMod val="75000"/>
                  </a:schemeClr>
                </a:solidFill>
              </a:rPr>
              <a:t>中文术语标准语汇</a:t>
            </a:r>
            <a:endParaRPr lang="zh-CN" altLang="en-US" b="1" dirty="0">
              <a:solidFill>
                <a:schemeClr val="accent6">
                  <a:lumMod val="75000"/>
                </a:schemeClr>
              </a:solidFill>
            </a:endParaRPr>
          </a:p>
        </p:txBody>
      </p:sp>
    </p:spTree>
    <p:extLst>
      <p:ext uri="{BB962C8B-B14F-4D97-AF65-F5344CB8AC3E}">
        <p14:creationId xmlns:p14="http://schemas.microsoft.com/office/powerpoint/2010/main" val="4066683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目标、内容与意义</a:t>
            </a:r>
            <a:endParaRPr lang="zh-CN" altLang="en-US" dirty="0"/>
          </a:p>
        </p:txBody>
      </p:sp>
      <p:sp>
        <p:nvSpPr>
          <p:cNvPr id="3" name="内容占位符 2"/>
          <p:cNvSpPr>
            <a:spLocks noGrp="1"/>
          </p:cNvSpPr>
          <p:nvPr>
            <p:ph idx="1"/>
          </p:nvPr>
        </p:nvSpPr>
        <p:spPr>
          <a:xfrm>
            <a:off x="2483768" y="4365104"/>
            <a:ext cx="6031582" cy="1872208"/>
          </a:xfrm>
        </p:spPr>
        <p:txBody>
          <a:bodyPr>
            <a:normAutofit/>
          </a:bodyPr>
          <a:lstStyle/>
          <a:p>
            <a:pPr>
              <a:lnSpc>
                <a:spcPct val="150000"/>
              </a:lnSpc>
            </a:pPr>
            <a:r>
              <a:rPr lang="zh-CN" altLang="en-US" sz="1800" dirty="0" smtClean="0"/>
              <a:t>解决</a:t>
            </a:r>
            <a:r>
              <a:rPr lang="zh-CN" altLang="en-US" sz="1800" dirty="0"/>
              <a:t>术语异构的</a:t>
            </a:r>
            <a:r>
              <a:rPr lang="zh-CN" altLang="en-US" sz="1800" dirty="0" smtClean="0"/>
              <a:t>快捷方式</a:t>
            </a:r>
            <a:endParaRPr lang="zh-CN" altLang="en-US" sz="1800" dirty="0"/>
          </a:p>
          <a:p>
            <a:pPr>
              <a:lnSpc>
                <a:spcPct val="150000"/>
              </a:lnSpc>
            </a:pPr>
            <a:r>
              <a:rPr lang="zh-CN" altLang="en-US" sz="1800" dirty="0" smtClean="0"/>
              <a:t>帮助系统集成</a:t>
            </a:r>
            <a:r>
              <a:rPr lang="zh-CN" altLang="en-US" sz="1800" dirty="0"/>
              <a:t>、数据</a:t>
            </a:r>
            <a:r>
              <a:rPr lang="zh-CN" altLang="en-US" sz="1800" dirty="0" smtClean="0"/>
              <a:t>交换、信息共享</a:t>
            </a:r>
            <a:endParaRPr lang="zh-CN" altLang="en-US" sz="1800" dirty="0"/>
          </a:p>
          <a:p>
            <a:pPr>
              <a:lnSpc>
                <a:spcPct val="150000"/>
              </a:lnSpc>
            </a:pPr>
            <a:r>
              <a:rPr lang="zh-CN" altLang="en-US" sz="1800" dirty="0" smtClean="0"/>
              <a:t>提升医疗数据质量和可用性</a:t>
            </a:r>
          </a:p>
          <a:p>
            <a:pPr>
              <a:lnSpc>
                <a:spcPct val="150000"/>
              </a:lnSpc>
            </a:pPr>
            <a:endParaRPr lang="zh-CN" altLang="en-US" sz="1800" dirty="0"/>
          </a:p>
        </p:txBody>
      </p:sp>
      <p:sp>
        <p:nvSpPr>
          <p:cNvPr id="7" name="流程图: 过程 6"/>
          <p:cNvSpPr/>
          <p:nvPr/>
        </p:nvSpPr>
        <p:spPr>
          <a:xfrm>
            <a:off x="759562" y="2276872"/>
            <a:ext cx="1542742" cy="896719"/>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accent6">
                    <a:lumMod val="75000"/>
                  </a:schemeClr>
                </a:solidFill>
                <a:effectLst>
                  <a:outerShdw blurRad="38100" dist="38100" dir="2700000" algn="tl">
                    <a:srgbClr val="000000">
                      <a:alpha val="43137"/>
                    </a:srgbClr>
                  </a:outerShdw>
                </a:effectLst>
              </a:rPr>
              <a:t>目标</a:t>
            </a:r>
            <a:endParaRPr lang="zh-CN" altLang="en-US" sz="2400" b="1" dirty="0">
              <a:solidFill>
                <a:schemeClr val="accent6">
                  <a:lumMod val="75000"/>
                </a:schemeClr>
              </a:solidFill>
              <a:effectLst>
                <a:outerShdw blurRad="38100" dist="38100" dir="2700000" algn="tl">
                  <a:srgbClr val="000000">
                    <a:alpha val="43137"/>
                  </a:srgbClr>
                </a:outerShdw>
              </a:effectLst>
            </a:endParaRPr>
          </a:p>
        </p:txBody>
      </p:sp>
      <p:sp>
        <p:nvSpPr>
          <p:cNvPr id="8" name="流程图: 过程 7"/>
          <p:cNvSpPr/>
          <p:nvPr/>
        </p:nvSpPr>
        <p:spPr>
          <a:xfrm>
            <a:off x="759562" y="4653136"/>
            <a:ext cx="1542742" cy="896719"/>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6">
                    <a:lumMod val="75000"/>
                  </a:schemeClr>
                </a:solidFill>
                <a:effectLst>
                  <a:outerShdw blurRad="38100" dist="38100" dir="2700000" algn="tl">
                    <a:srgbClr val="000000">
                      <a:alpha val="43137"/>
                    </a:srgbClr>
                  </a:outerShdw>
                </a:effectLst>
              </a:rPr>
              <a:t>意义</a:t>
            </a:r>
          </a:p>
        </p:txBody>
      </p:sp>
      <p:sp>
        <p:nvSpPr>
          <p:cNvPr id="9" name="圆角矩形 8"/>
          <p:cNvSpPr/>
          <p:nvPr/>
        </p:nvSpPr>
        <p:spPr>
          <a:xfrm>
            <a:off x="2552593" y="1866420"/>
            <a:ext cx="5236311" cy="576064"/>
          </a:xfrm>
          <a:prstGeom prst="roundRect">
            <a:avLst/>
          </a:prstGeom>
          <a:solidFill>
            <a:schemeClr val="accent1">
              <a:lumMod val="20000"/>
              <a:lumOff val="8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u="sng" dirty="0" smtClean="0">
                <a:solidFill>
                  <a:schemeClr val="tx1"/>
                </a:solidFill>
              </a:rPr>
              <a:t>结构化编码</a:t>
            </a:r>
            <a:r>
              <a:rPr lang="en-US" altLang="zh-CN" dirty="0" smtClean="0">
                <a:solidFill>
                  <a:schemeClr val="tx1"/>
                </a:solidFill>
                <a:sym typeface="Wingdings" panose="05000000000000000000" pitchFamily="2" charset="2"/>
              </a:rPr>
              <a:t></a:t>
            </a:r>
            <a:r>
              <a:rPr lang="zh-CN" altLang="en-US" dirty="0" smtClean="0">
                <a:solidFill>
                  <a:schemeClr val="tx1"/>
                </a:solidFill>
              </a:rPr>
              <a:t>国际</a:t>
            </a:r>
            <a:r>
              <a:rPr lang="zh-CN" altLang="en-US" dirty="0">
                <a:solidFill>
                  <a:schemeClr val="tx1"/>
                </a:solidFill>
              </a:rPr>
              <a:t>编码</a:t>
            </a:r>
            <a:r>
              <a:rPr lang="zh-CN" altLang="en-US" dirty="0" smtClean="0">
                <a:solidFill>
                  <a:schemeClr val="tx1"/>
                </a:solidFill>
              </a:rPr>
              <a:t>体系</a:t>
            </a:r>
            <a:r>
              <a:rPr lang="en-US" altLang="zh-CN" dirty="0" smtClean="0">
                <a:solidFill>
                  <a:schemeClr val="tx1"/>
                </a:solidFill>
              </a:rPr>
              <a:t>+</a:t>
            </a:r>
            <a:r>
              <a:rPr lang="zh-CN" altLang="en-US" dirty="0" smtClean="0">
                <a:solidFill>
                  <a:schemeClr val="tx1"/>
                </a:solidFill>
              </a:rPr>
              <a:t>中文术语标准语汇</a:t>
            </a:r>
            <a:endParaRPr lang="zh-CN" altLang="en-US" dirty="0">
              <a:solidFill>
                <a:schemeClr val="tx1"/>
              </a:solidFill>
            </a:endParaRPr>
          </a:p>
        </p:txBody>
      </p:sp>
      <p:sp>
        <p:nvSpPr>
          <p:cNvPr id="10" name="圆角矩形 9"/>
          <p:cNvSpPr/>
          <p:nvPr/>
        </p:nvSpPr>
        <p:spPr>
          <a:xfrm>
            <a:off x="2552592" y="2719718"/>
            <a:ext cx="5236311" cy="576064"/>
          </a:xfrm>
          <a:prstGeom prst="roundRect">
            <a:avLst/>
          </a:prstGeom>
          <a:solidFill>
            <a:schemeClr val="accent1">
              <a:lumMod val="20000"/>
              <a:lumOff val="8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a:t>
            </a:r>
            <a:r>
              <a:rPr lang="zh-CN" altLang="en-US" dirty="0" smtClean="0">
                <a:solidFill>
                  <a:schemeClr val="tx1"/>
                </a:solidFill>
                <a:sym typeface="Wingdings" panose="05000000000000000000" pitchFamily="2" charset="2"/>
              </a:rPr>
              <a:t>中文分词技术</a:t>
            </a:r>
            <a:r>
              <a:rPr lang="en-US" altLang="zh-CN" dirty="0" smtClean="0">
                <a:solidFill>
                  <a:schemeClr val="tx1"/>
                </a:solidFill>
              </a:rPr>
              <a:t>+</a:t>
            </a:r>
            <a:r>
              <a:rPr lang="zh-CN" altLang="en-US" dirty="0" smtClean="0">
                <a:solidFill>
                  <a:schemeClr val="tx1"/>
                </a:solidFill>
              </a:rPr>
              <a:t>文本相关性算法</a:t>
            </a:r>
            <a:r>
              <a:rPr lang="en-US" altLang="zh-CN" dirty="0" smtClean="0">
                <a:solidFill>
                  <a:schemeClr val="tx1"/>
                </a:solidFill>
                <a:sym typeface="Wingdings" panose="05000000000000000000" pitchFamily="2" charset="2"/>
              </a:rPr>
              <a:t></a:t>
            </a:r>
            <a:r>
              <a:rPr lang="zh-CN" altLang="en-US" b="1" u="sng" dirty="0" smtClean="0">
                <a:solidFill>
                  <a:schemeClr val="tx1"/>
                </a:solidFill>
                <a:sym typeface="Wingdings" panose="05000000000000000000" pitchFamily="2" charset="2"/>
              </a:rPr>
              <a:t>快速映射方法</a:t>
            </a:r>
            <a:endParaRPr lang="zh-CN" altLang="en-US" b="1" u="sng" dirty="0">
              <a:solidFill>
                <a:schemeClr val="tx1"/>
              </a:solidFill>
            </a:endParaRPr>
          </a:p>
        </p:txBody>
      </p:sp>
      <p:sp>
        <p:nvSpPr>
          <p:cNvPr id="11" name="右箭头 10"/>
          <p:cNvSpPr/>
          <p:nvPr/>
        </p:nvSpPr>
        <p:spPr>
          <a:xfrm rot="5400000">
            <a:off x="2420975" y="2512909"/>
            <a:ext cx="691392" cy="298290"/>
          </a:xfrm>
          <a:prstGeom prst="rightArrow">
            <a:avLst/>
          </a:prstGeom>
          <a:solidFill>
            <a:schemeClr val="accent6">
              <a:lumMod val="20000"/>
              <a:lumOff val="80000"/>
            </a:schemeClr>
          </a:solidFill>
          <a:ln>
            <a:solidFill>
              <a:schemeClr val="accent6">
                <a:lumMod val="75000"/>
              </a:schemeClr>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2" name="圆角矩形 11"/>
          <p:cNvSpPr/>
          <p:nvPr/>
        </p:nvSpPr>
        <p:spPr>
          <a:xfrm>
            <a:off x="2552591" y="3573016"/>
            <a:ext cx="5236311" cy="576064"/>
          </a:xfrm>
          <a:prstGeom prst="roundRect">
            <a:avLst/>
          </a:prstGeom>
          <a:solidFill>
            <a:schemeClr val="accent1">
              <a:lumMod val="20000"/>
              <a:lumOff val="8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u="sng" dirty="0">
                <a:solidFill>
                  <a:schemeClr val="tx1"/>
                </a:solidFill>
              </a:rPr>
              <a:t>映射</a:t>
            </a:r>
            <a:r>
              <a:rPr lang="zh-CN" altLang="en-US" b="1" u="sng" dirty="0" smtClean="0">
                <a:solidFill>
                  <a:schemeClr val="tx1"/>
                </a:solidFill>
              </a:rPr>
              <a:t>工具设计与开发</a:t>
            </a:r>
            <a:endParaRPr lang="zh-CN" altLang="en-US" b="1" u="sng" dirty="0">
              <a:solidFill>
                <a:schemeClr val="tx1"/>
              </a:solidFill>
            </a:endParaRPr>
          </a:p>
        </p:txBody>
      </p:sp>
      <p:sp>
        <p:nvSpPr>
          <p:cNvPr id="13" name="右箭头 12"/>
          <p:cNvSpPr/>
          <p:nvPr/>
        </p:nvSpPr>
        <p:spPr>
          <a:xfrm rot="5400000">
            <a:off x="7245511" y="3366207"/>
            <a:ext cx="691392" cy="298290"/>
          </a:xfrm>
          <a:prstGeom prst="rightArrow">
            <a:avLst/>
          </a:prstGeom>
          <a:solidFill>
            <a:schemeClr val="accent6">
              <a:lumMod val="20000"/>
              <a:lumOff val="80000"/>
            </a:schemeClr>
          </a:solidFill>
          <a:ln>
            <a:solidFill>
              <a:schemeClr val="accent6">
                <a:lumMod val="75000"/>
              </a:schemeClr>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4" name="矩形 13"/>
          <p:cNvSpPr/>
          <p:nvPr/>
        </p:nvSpPr>
        <p:spPr>
          <a:xfrm>
            <a:off x="2552591" y="1273866"/>
            <a:ext cx="5493812" cy="507831"/>
          </a:xfrm>
          <a:prstGeom prst="rect">
            <a:avLst/>
          </a:prstGeom>
        </p:spPr>
        <p:txBody>
          <a:bodyPr wrap="none">
            <a:spAutoFit/>
          </a:bodyPr>
          <a:lstStyle/>
          <a:p>
            <a:pPr>
              <a:lnSpc>
                <a:spcPct val="150000"/>
              </a:lnSpc>
            </a:pPr>
            <a:r>
              <a:rPr lang="zh-CN" altLang="en-US" dirty="0" smtClean="0"/>
              <a:t>分别针对药品名称、检验项目名称和影像学检查项目</a:t>
            </a:r>
            <a:endParaRPr lang="zh-CN" altLang="en-US" dirty="0"/>
          </a:p>
        </p:txBody>
      </p:sp>
    </p:spTree>
    <p:extLst>
      <p:ext uri="{BB962C8B-B14F-4D97-AF65-F5344CB8AC3E}">
        <p14:creationId xmlns:p14="http://schemas.microsoft.com/office/powerpoint/2010/main" val="679691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55096" y="42110"/>
            <a:ext cx="8041440" cy="144267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dirty="0" smtClean="0"/>
              <a:t>目录</a:t>
            </a:r>
            <a:endParaRPr lang="zh-CN" altLang="en-US" dirty="0"/>
          </a:p>
        </p:txBody>
      </p:sp>
      <p:sp>
        <p:nvSpPr>
          <p:cNvPr id="4" name="内容占位符 2"/>
          <p:cNvSpPr>
            <a:spLocks noGrp="1"/>
          </p:cNvSpPr>
          <p:nvPr>
            <p:ph idx="1"/>
          </p:nvPr>
        </p:nvSpPr>
        <p:spPr>
          <a:xfrm>
            <a:off x="2288976" y="1772816"/>
            <a:ext cx="3507160" cy="3528392"/>
          </a:xfrm>
        </p:spPr>
        <p:txBody>
          <a:bodyPr>
            <a:noAutofit/>
          </a:bodyPr>
          <a:lstStyle/>
          <a:p>
            <a:pPr>
              <a:lnSpc>
                <a:spcPct val="150000"/>
              </a:lnSpc>
              <a:buFont typeface="Wingdings" panose="05000000000000000000" pitchFamily="2" charset="2"/>
              <a:buChar char="p"/>
            </a:pPr>
            <a:r>
              <a:rPr lang="zh-CN" altLang="en-US" sz="2400" b="1" dirty="0" smtClean="0"/>
              <a:t> 背景、目标与意义</a:t>
            </a:r>
            <a:endParaRPr lang="en-US" altLang="zh-CN" sz="2400" b="1" dirty="0" smtClean="0"/>
          </a:p>
          <a:p>
            <a:pPr>
              <a:lnSpc>
                <a:spcPct val="150000"/>
              </a:lnSpc>
              <a:buFont typeface="Wingdings" panose="05000000000000000000" pitchFamily="2" charset="2"/>
              <a:buChar char="p"/>
            </a:pPr>
            <a:r>
              <a:rPr lang="zh-CN" altLang="en-US" sz="2400" b="1" dirty="0" smtClean="0"/>
              <a:t> </a:t>
            </a:r>
            <a:r>
              <a:rPr lang="zh-CN" altLang="en-US" sz="2400" b="1" i="1" u="sng" dirty="0" smtClean="0">
                <a:solidFill>
                  <a:srgbClr val="C00000"/>
                </a:solidFill>
              </a:rPr>
              <a:t>方法</a:t>
            </a:r>
            <a:r>
              <a:rPr lang="zh-CN" altLang="en-US" sz="2400" b="1" i="1" u="sng" dirty="0">
                <a:solidFill>
                  <a:srgbClr val="C00000"/>
                </a:solidFill>
              </a:rPr>
              <a:t>与</a:t>
            </a:r>
            <a:r>
              <a:rPr lang="zh-CN" altLang="en-US" sz="2400" b="1" i="1" u="sng" dirty="0" smtClean="0">
                <a:solidFill>
                  <a:srgbClr val="C00000"/>
                </a:solidFill>
              </a:rPr>
              <a:t>实现</a:t>
            </a:r>
            <a:endParaRPr lang="en-US" altLang="zh-CN" sz="2400" b="1" i="1" u="sng" dirty="0" smtClean="0">
              <a:solidFill>
                <a:srgbClr val="C00000"/>
              </a:solidFill>
            </a:endParaRPr>
          </a:p>
          <a:p>
            <a:pPr>
              <a:lnSpc>
                <a:spcPct val="150000"/>
              </a:lnSpc>
              <a:buFont typeface="Wingdings" panose="05000000000000000000" pitchFamily="2" charset="2"/>
              <a:buChar char="p"/>
            </a:pPr>
            <a:r>
              <a:rPr lang="zh-CN" altLang="en-US" sz="2400" b="1" dirty="0" smtClean="0"/>
              <a:t> 实验</a:t>
            </a:r>
            <a:r>
              <a:rPr lang="zh-CN" altLang="en-US" sz="2400" b="1" dirty="0"/>
              <a:t>与</a:t>
            </a:r>
            <a:r>
              <a:rPr lang="zh-CN" altLang="en-US" sz="2400" b="1" dirty="0" smtClean="0"/>
              <a:t>结果</a:t>
            </a:r>
            <a:endParaRPr lang="en-US" altLang="zh-CN" sz="2400" b="1" dirty="0" smtClean="0"/>
          </a:p>
          <a:p>
            <a:pPr>
              <a:lnSpc>
                <a:spcPct val="150000"/>
              </a:lnSpc>
              <a:buFont typeface="Wingdings" panose="05000000000000000000" pitchFamily="2" charset="2"/>
              <a:buChar char="p"/>
            </a:pPr>
            <a:r>
              <a:rPr lang="zh-CN" altLang="en-US" sz="2400" b="1" dirty="0" smtClean="0"/>
              <a:t> 工具设计与开发</a:t>
            </a:r>
            <a:endParaRPr lang="en-US" altLang="zh-CN" sz="2400" b="1" dirty="0" smtClean="0"/>
          </a:p>
          <a:p>
            <a:pPr>
              <a:lnSpc>
                <a:spcPct val="150000"/>
              </a:lnSpc>
              <a:buFont typeface="Wingdings" panose="05000000000000000000" pitchFamily="2" charset="2"/>
              <a:buChar char="p"/>
            </a:pPr>
            <a:r>
              <a:rPr lang="zh-CN" altLang="en-US" sz="2400" b="1" dirty="0" smtClean="0"/>
              <a:t> 总结</a:t>
            </a:r>
            <a:r>
              <a:rPr lang="zh-CN" altLang="en-US" sz="2400" b="1" dirty="0"/>
              <a:t>与</a:t>
            </a:r>
            <a:r>
              <a:rPr lang="zh-CN" altLang="en-US" sz="2400" b="1" dirty="0" smtClean="0"/>
              <a:t>展望</a:t>
            </a:r>
            <a:endParaRPr lang="en-US" altLang="zh-CN" sz="2400" b="1" dirty="0" smtClean="0"/>
          </a:p>
        </p:txBody>
      </p:sp>
      <p:sp>
        <p:nvSpPr>
          <p:cNvPr id="5" name="内容占位符 2"/>
          <p:cNvSpPr txBox="1">
            <a:spLocks/>
          </p:cNvSpPr>
          <p:nvPr/>
        </p:nvSpPr>
        <p:spPr>
          <a:xfrm>
            <a:off x="6084168" y="2204864"/>
            <a:ext cx="3507160" cy="122413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n"/>
            </a:pPr>
            <a:r>
              <a:rPr lang="zh-CN" altLang="en-US" sz="2000" b="1" dirty="0" smtClean="0"/>
              <a:t>术语结构化编码</a:t>
            </a:r>
            <a:endParaRPr lang="en-US" altLang="zh-CN" sz="2000" b="1" dirty="0" smtClean="0"/>
          </a:p>
          <a:p>
            <a:pPr>
              <a:lnSpc>
                <a:spcPct val="150000"/>
              </a:lnSpc>
              <a:buFont typeface="Wingdings" panose="05000000000000000000" pitchFamily="2" charset="2"/>
              <a:buChar char="n"/>
            </a:pPr>
            <a:r>
              <a:rPr lang="zh-CN" altLang="en-US" sz="2000" b="1" dirty="0"/>
              <a:t>术语快速</a:t>
            </a:r>
            <a:r>
              <a:rPr lang="zh-CN" altLang="en-US" sz="2000" b="1" dirty="0" smtClean="0"/>
              <a:t>映射方法</a:t>
            </a:r>
            <a:endParaRPr lang="en-US" altLang="zh-CN" sz="2000" b="1" dirty="0" smtClean="0"/>
          </a:p>
        </p:txBody>
      </p:sp>
      <p:cxnSp>
        <p:nvCxnSpPr>
          <p:cNvPr id="6" name="直接连接符 5"/>
          <p:cNvCxnSpPr/>
          <p:nvPr/>
        </p:nvCxnSpPr>
        <p:spPr>
          <a:xfrm>
            <a:off x="4260522" y="2901498"/>
            <a:ext cx="1751638"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6012160" y="2432611"/>
            <a:ext cx="0" cy="64807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6144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目标</a:t>
            </a:r>
            <a:r>
              <a:rPr lang="zh-CN" altLang="en-US" dirty="0" smtClean="0"/>
              <a:t>与原则</a:t>
            </a:r>
            <a:endParaRPr lang="zh-CN" altLang="en-US" dirty="0"/>
          </a:p>
        </p:txBody>
      </p:sp>
      <p:sp>
        <p:nvSpPr>
          <p:cNvPr id="26" name="矩形 25"/>
          <p:cNvSpPr/>
          <p:nvPr/>
        </p:nvSpPr>
        <p:spPr>
          <a:xfrm>
            <a:off x="2267744" y="3573016"/>
            <a:ext cx="6048672" cy="2169825"/>
          </a:xfrm>
          <a:prstGeom prst="rect">
            <a:avLst/>
          </a:prstGeom>
        </p:spPr>
        <p:txBody>
          <a:bodyPr wrap="square">
            <a:spAutoFit/>
          </a:bodyPr>
          <a:lstStyle/>
          <a:p>
            <a:pPr marL="742950" lvl="1" indent="-285750">
              <a:lnSpc>
                <a:spcPct val="150000"/>
              </a:lnSpc>
              <a:buFont typeface="Arial" panose="020B0604020202020204" pitchFamily="34" charset="0"/>
              <a:buChar char="•"/>
            </a:pPr>
            <a:r>
              <a:rPr lang="zh-CN" altLang="en-US" b="1" dirty="0" smtClean="0"/>
              <a:t>针对性</a:t>
            </a:r>
            <a:r>
              <a:rPr lang="zh-CN" altLang="en-US" dirty="0"/>
              <a:t>：符合</a:t>
            </a:r>
            <a:r>
              <a:rPr lang="zh-CN" altLang="en-US" dirty="0" smtClean="0"/>
              <a:t>不同类型术语的各自</a:t>
            </a:r>
            <a:r>
              <a:rPr lang="zh-CN" altLang="en-US" dirty="0"/>
              <a:t>特点</a:t>
            </a:r>
            <a:endParaRPr lang="en-US" altLang="zh-CN" dirty="0"/>
          </a:p>
          <a:p>
            <a:pPr marL="742950" lvl="1" indent="-285750">
              <a:lnSpc>
                <a:spcPct val="150000"/>
              </a:lnSpc>
              <a:buFont typeface="Arial" panose="020B0604020202020204" pitchFamily="34" charset="0"/>
              <a:buChar char="•"/>
            </a:pPr>
            <a:r>
              <a:rPr lang="zh-CN" altLang="en-US" b="1" dirty="0"/>
              <a:t>通用性</a:t>
            </a:r>
            <a:r>
              <a:rPr lang="zh-CN" altLang="en-US" dirty="0" smtClean="0"/>
              <a:t>：对内可</a:t>
            </a:r>
            <a:r>
              <a:rPr lang="zh-CN" altLang="en-US" dirty="0"/>
              <a:t>应对</a:t>
            </a:r>
            <a:r>
              <a:rPr lang="zh-CN" altLang="en-US" dirty="0" smtClean="0"/>
              <a:t>不同</a:t>
            </a:r>
            <a:r>
              <a:rPr lang="zh-CN" altLang="en-US" dirty="0"/>
              <a:t>中文</a:t>
            </a:r>
            <a:r>
              <a:rPr lang="zh-CN" altLang="en-US" dirty="0" smtClean="0"/>
              <a:t>术语</a:t>
            </a:r>
            <a:r>
              <a:rPr lang="zh-CN" altLang="en-US" dirty="0"/>
              <a:t>源的异构</a:t>
            </a:r>
            <a:r>
              <a:rPr lang="zh-CN" altLang="en-US" dirty="0" smtClean="0"/>
              <a:t>；对外方便与</a:t>
            </a:r>
            <a:r>
              <a:rPr lang="zh-CN" altLang="en-US" dirty="0"/>
              <a:t>国际体系接轨</a:t>
            </a:r>
            <a:endParaRPr lang="en-US" altLang="zh-CN" dirty="0"/>
          </a:p>
          <a:p>
            <a:pPr marL="742950" lvl="1" indent="-285750">
              <a:lnSpc>
                <a:spcPct val="150000"/>
              </a:lnSpc>
              <a:buFont typeface="Arial" panose="020B0604020202020204" pitchFamily="34" charset="0"/>
              <a:buChar char="•"/>
            </a:pPr>
            <a:r>
              <a:rPr lang="zh-CN" altLang="en-US" b="1" dirty="0"/>
              <a:t>稳定性</a:t>
            </a:r>
            <a:r>
              <a:rPr lang="zh-CN" altLang="en-US" dirty="0" smtClean="0"/>
              <a:t>：属性数目、属性名称受</a:t>
            </a:r>
            <a:r>
              <a:rPr lang="zh-CN" altLang="en-US" dirty="0"/>
              <a:t>控</a:t>
            </a:r>
            <a:endParaRPr lang="en-US" altLang="zh-CN" dirty="0"/>
          </a:p>
          <a:p>
            <a:pPr marL="742950" lvl="1" indent="-285750">
              <a:lnSpc>
                <a:spcPct val="150000"/>
              </a:lnSpc>
              <a:buFont typeface="Arial" panose="020B0604020202020204" pitchFamily="34" charset="0"/>
              <a:buChar char="•"/>
            </a:pPr>
            <a:r>
              <a:rPr lang="zh-CN" altLang="en-US" b="1" dirty="0"/>
              <a:t>扩展性</a:t>
            </a:r>
            <a:r>
              <a:rPr lang="zh-CN" altLang="en-US" dirty="0" smtClean="0"/>
              <a:t>：各属性内编码名称、编码值和数量可</a:t>
            </a:r>
            <a:r>
              <a:rPr lang="zh-CN" altLang="en-US" dirty="0"/>
              <a:t>扩展</a:t>
            </a:r>
            <a:endParaRPr lang="en-US" altLang="zh-CN" dirty="0"/>
          </a:p>
        </p:txBody>
      </p:sp>
      <p:sp>
        <p:nvSpPr>
          <p:cNvPr id="13" name="流程图: 过程 12"/>
          <p:cNvSpPr/>
          <p:nvPr/>
        </p:nvSpPr>
        <p:spPr>
          <a:xfrm>
            <a:off x="827584" y="1844824"/>
            <a:ext cx="1542742" cy="896719"/>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accent6">
                    <a:lumMod val="75000"/>
                  </a:schemeClr>
                </a:solidFill>
                <a:effectLst>
                  <a:outerShdw blurRad="38100" dist="38100" dir="2700000" algn="tl">
                    <a:srgbClr val="000000">
                      <a:alpha val="43137"/>
                    </a:srgbClr>
                  </a:outerShdw>
                </a:effectLst>
              </a:rPr>
              <a:t>目标</a:t>
            </a:r>
            <a:endParaRPr lang="zh-CN" altLang="en-US" sz="2400" b="1" dirty="0">
              <a:solidFill>
                <a:schemeClr val="accent6">
                  <a:lumMod val="75000"/>
                </a:schemeClr>
              </a:solidFill>
              <a:effectLst>
                <a:outerShdw blurRad="38100" dist="38100" dir="2700000" algn="tl">
                  <a:srgbClr val="000000">
                    <a:alpha val="43137"/>
                  </a:srgbClr>
                </a:outerShdw>
              </a:effectLst>
            </a:endParaRPr>
          </a:p>
        </p:txBody>
      </p:sp>
      <p:sp>
        <p:nvSpPr>
          <p:cNvPr id="14" name="流程图: 过程 13"/>
          <p:cNvSpPr/>
          <p:nvPr/>
        </p:nvSpPr>
        <p:spPr>
          <a:xfrm>
            <a:off x="827584" y="4086657"/>
            <a:ext cx="1542742" cy="896719"/>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6">
                    <a:lumMod val="75000"/>
                  </a:schemeClr>
                </a:solidFill>
                <a:effectLst>
                  <a:outerShdw blurRad="38100" dist="38100" dir="2700000" algn="tl">
                    <a:srgbClr val="000000">
                      <a:alpha val="43137"/>
                    </a:srgbClr>
                  </a:outerShdw>
                </a:effectLst>
              </a:rPr>
              <a:t>原则</a:t>
            </a:r>
          </a:p>
        </p:txBody>
      </p:sp>
      <p:sp>
        <p:nvSpPr>
          <p:cNvPr id="3" name="矩形 2"/>
          <p:cNvSpPr/>
          <p:nvPr/>
        </p:nvSpPr>
        <p:spPr>
          <a:xfrm>
            <a:off x="2723238" y="1658124"/>
            <a:ext cx="5521170"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latin typeface="Times New Roman" panose="02020603050405020304" pitchFamily="18" charset="0"/>
                <a:ea typeface="仿宋_GB2312"/>
                <a:cs typeface="Times New Roman" panose="02020603050405020304" pitchFamily="18" charset="0"/>
              </a:rPr>
              <a:t>旨在服务于医疗数据集成时的术语</a:t>
            </a:r>
            <a:r>
              <a:rPr lang="zh-CN" altLang="zh-CN" dirty="0" smtClean="0">
                <a:latin typeface="Times New Roman" panose="02020603050405020304" pitchFamily="18" charset="0"/>
                <a:ea typeface="仿宋_GB2312"/>
                <a:cs typeface="Times New Roman" panose="02020603050405020304" pitchFamily="18" charset="0"/>
              </a:rPr>
              <a:t>映射</a:t>
            </a:r>
            <a:endParaRPr lang="en-US" altLang="zh-CN" dirty="0" smtClean="0">
              <a:latin typeface="Times New Roman" panose="02020603050405020304" pitchFamily="18" charset="0"/>
              <a:ea typeface="仿宋_GB231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smtClean="0">
                <a:latin typeface="Times New Roman" panose="02020603050405020304" pitchFamily="18" charset="0"/>
                <a:ea typeface="仿宋_GB2312"/>
                <a:cs typeface="Times New Roman" panose="02020603050405020304" pitchFamily="18" charset="0"/>
              </a:rPr>
              <a:t>为异构术语源提供</a:t>
            </a:r>
            <a:r>
              <a:rPr lang="zh-CN" altLang="zh-CN" dirty="0" smtClean="0">
                <a:latin typeface="Times New Roman" panose="02020603050405020304" pitchFamily="18" charset="0"/>
                <a:ea typeface="仿宋_GB2312"/>
                <a:cs typeface="Times New Roman" panose="02020603050405020304" pitchFamily="18" charset="0"/>
              </a:rPr>
              <a:t>规范</a:t>
            </a:r>
            <a:r>
              <a:rPr lang="zh-CN" altLang="en-US" dirty="0" smtClean="0">
                <a:latin typeface="Times New Roman" panose="02020603050405020304" pitchFamily="18" charset="0"/>
                <a:ea typeface="仿宋_GB2312"/>
                <a:cs typeface="Times New Roman" panose="02020603050405020304" pitchFamily="18" charset="0"/>
              </a:rPr>
              <a:t>、</a:t>
            </a:r>
            <a:r>
              <a:rPr lang="zh-CN" altLang="zh-CN" dirty="0" smtClean="0">
                <a:latin typeface="Times New Roman" panose="02020603050405020304" pitchFamily="18" charset="0"/>
                <a:ea typeface="仿宋_GB2312"/>
                <a:cs typeface="Times New Roman" panose="02020603050405020304" pitchFamily="18" charset="0"/>
              </a:rPr>
              <a:t>统一的</a:t>
            </a:r>
            <a:r>
              <a:rPr lang="zh-CN" altLang="en-US" dirty="0" smtClean="0">
                <a:latin typeface="Times New Roman" panose="02020603050405020304" pitchFamily="18" charset="0"/>
                <a:ea typeface="仿宋_GB2312"/>
                <a:cs typeface="Times New Roman" panose="02020603050405020304" pitchFamily="18" charset="0"/>
              </a:rPr>
              <a:t>术语</a:t>
            </a:r>
            <a:r>
              <a:rPr lang="zh-CN" altLang="zh-CN" dirty="0" smtClean="0">
                <a:latin typeface="Times New Roman" panose="02020603050405020304" pitchFamily="18" charset="0"/>
                <a:ea typeface="仿宋_GB2312"/>
                <a:cs typeface="Times New Roman" panose="02020603050405020304" pitchFamily="18" charset="0"/>
              </a:rPr>
              <a:t>名称</a:t>
            </a:r>
            <a:r>
              <a:rPr lang="zh-CN" altLang="zh-CN" dirty="0">
                <a:latin typeface="Times New Roman" panose="02020603050405020304" pitchFamily="18" charset="0"/>
                <a:ea typeface="仿宋_GB2312"/>
                <a:cs typeface="Times New Roman" panose="02020603050405020304" pitchFamily="18" charset="0"/>
              </a:rPr>
              <a:t>和</a:t>
            </a:r>
            <a:r>
              <a:rPr lang="zh-CN" altLang="zh-CN" dirty="0" smtClean="0">
                <a:latin typeface="Times New Roman" panose="02020603050405020304" pitchFamily="18" charset="0"/>
                <a:ea typeface="仿宋_GB2312"/>
                <a:cs typeface="Times New Roman" panose="02020603050405020304" pitchFamily="18" charset="0"/>
              </a:rPr>
              <a:t>编码</a:t>
            </a:r>
            <a:endParaRPr lang="en-US" altLang="zh-CN" dirty="0" smtClean="0">
              <a:latin typeface="Times New Roman" panose="02020603050405020304" pitchFamily="18" charset="0"/>
              <a:ea typeface="仿宋_GB231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ea typeface="仿宋_GB2312"/>
                <a:cs typeface="Times New Roman" panose="02020603050405020304" pitchFamily="18" charset="0"/>
              </a:rPr>
              <a:t>编撰代价小、快速投入</a:t>
            </a:r>
            <a:r>
              <a:rPr lang="zh-CN" altLang="en-US" dirty="0" smtClean="0">
                <a:latin typeface="Times New Roman" panose="02020603050405020304" pitchFamily="18" charset="0"/>
                <a:ea typeface="仿宋_GB2312"/>
                <a:cs typeface="Times New Roman" panose="02020603050405020304" pitchFamily="18" charset="0"/>
              </a:rPr>
              <a:t>使用</a:t>
            </a:r>
            <a:endParaRPr lang="en-US" altLang="zh-CN" dirty="0">
              <a:latin typeface="Times New Roman" panose="02020603050405020304" pitchFamily="18" charset="0"/>
              <a:ea typeface="仿宋_GB2312"/>
              <a:cs typeface="Times New Roman" panose="02020603050405020304" pitchFamily="18" charset="0"/>
            </a:endParaRPr>
          </a:p>
        </p:txBody>
      </p:sp>
    </p:spTree>
    <p:extLst>
      <p:ext uri="{BB962C8B-B14F-4D97-AF65-F5344CB8AC3E}">
        <p14:creationId xmlns:p14="http://schemas.microsoft.com/office/powerpoint/2010/main" val="539794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方法框架</a:t>
            </a:r>
          </a:p>
        </p:txBody>
      </p:sp>
      <p:pic>
        <p:nvPicPr>
          <p:cNvPr id="4" name="图片 3"/>
          <p:cNvPicPr>
            <a:picLocks noChangeAspect="1"/>
          </p:cNvPicPr>
          <p:nvPr/>
        </p:nvPicPr>
        <p:blipFill>
          <a:blip r:embed="rId3"/>
          <a:stretch>
            <a:fillRect/>
          </a:stretch>
        </p:blipFill>
        <p:spPr>
          <a:xfrm>
            <a:off x="683568" y="1916832"/>
            <a:ext cx="7704856" cy="3308203"/>
          </a:xfrm>
          <a:prstGeom prst="rect">
            <a:avLst/>
          </a:prstGeom>
        </p:spPr>
      </p:pic>
    </p:spTree>
    <p:extLst>
      <p:ext uri="{BB962C8B-B14F-4D97-AF65-F5344CB8AC3E}">
        <p14:creationId xmlns:p14="http://schemas.microsoft.com/office/powerpoint/2010/main" val="3119648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74712" y="2348880"/>
            <a:ext cx="7704856" cy="3308203"/>
          </a:xfrm>
          <a:prstGeom prst="rect">
            <a:avLst/>
          </a:prstGeom>
        </p:spPr>
      </p:pic>
      <p:sp>
        <p:nvSpPr>
          <p:cNvPr id="53" name="圆角矩形标注 52"/>
          <p:cNvSpPr/>
          <p:nvPr/>
        </p:nvSpPr>
        <p:spPr>
          <a:xfrm>
            <a:off x="674712" y="1261321"/>
            <a:ext cx="1305000" cy="1008112"/>
          </a:xfrm>
          <a:prstGeom prst="wedgeRoundRectCallou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rPr>
              <a:t>简单列表</a:t>
            </a:r>
            <a:endParaRPr lang="en-US" altLang="zh-CN" dirty="0">
              <a:solidFill>
                <a:schemeClr val="tx1"/>
              </a:solidFill>
            </a:endParaRPr>
          </a:p>
          <a:p>
            <a:pPr algn="ctr"/>
            <a:r>
              <a:rPr lang="zh-CN" altLang="en-US" dirty="0">
                <a:solidFill>
                  <a:schemeClr val="tx1"/>
                </a:solidFill>
              </a:rPr>
              <a:t>分类系统</a:t>
            </a:r>
            <a:endParaRPr lang="en-US" altLang="zh-CN" dirty="0">
              <a:solidFill>
                <a:schemeClr val="tx1"/>
              </a:solidFill>
            </a:endParaRPr>
          </a:p>
          <a:p>
            <a:pPr algn="ctr"/>
            <a:r>
              <a:rPr lang="zh-CN" altLang="en-US" dirty="0">
                <a:solidFill>
                  <a:schemeClr val="tx1"/>
                </a:solidFill>
              </a:rPr>
              <a:t>本体</a:t>
            </a:r>
            <a:r>
              <a:rPr lang="zh-CN" altLang="en-US" dirty="0" smtClean="0">
                <a:solidFill>
                  <a:schemeClr val="tx1"/>
                </a:solidFill>
              </a:rPr>
              <a:t>系统</a:t>
            </a:r>
            <a:endParaRPr lang="en-US" altLang="zh-CN" dirty="0">
              <a:solidFill>
                <a:schemeClr val="tx1"/>
              </a:solidFill>
            </a:endParaRPr>
          </a:p>
        </p:txBody>
      </p:sp>
      <p:sp>
        <p:nvSpPr>
          <p:cNvPr id="54" name="圆角矩形标注 53"/>
          <p:cNvSpPr/>
          <p:nvPr/>
        </p:nvSpPr>
        <p:spPr>
          <a:xfrm>
            <a:off x="2087724" y="1272557"/>
            <a:ext cx="2736304" cy="1008112"/>
          </a:xfrm>
          <a:prstGeom prst="wedgeRoundRectCallout">
            <a:avLst>
              <a:gd name="adj1" fmla="val -40541"/>
              <a:gd name="adj2" fmla="val 65989"/>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tx1"/>
                </a:solidFill>
              </a:rPr>
              <a:t>药品：</a:t>
            </a:r>
            <a:r>
              <a:rPr lang="en-US" altLang="zh-CN" dirty="0" err="1">
                <a:solidFill>
                  <a:schemeClr val="tx1"/>
                </a:solidFill>
              </a:rPr>
              <a:t>RxNorm</a:t>
            </a:r>
            <a:endParaRPr lang="en-US" altLang="zh-CN" dirty="0">
              <a:solidFill>
                <a:schemeClr val="tx1"/>
              </a:solidFill>
            </a:endParaRPr>
          </a:p>
          <a:p>
            <a:r>
              <a:rPr lang="zh-CN" altLang="en-US" dirty="0">
                <a:solidFill>
                  <a:schemeClr val="tx1"/>
                </a:solidFill>
              </a:rPr>
              <a:t>检查：</a:t>
            </a:r>
            <a:r>
              <a:rPr lang="en-US" altLang="zh-CN" dirty="0">
                <a:solidFill>
                  <a:schemeClr val="tx1"/>
                </a:solidFill>
              </a:rPr>
              <a:t>ICD-9-CM-3/LOINC</a:t>
            </a:r>
          </a:p>
          <a:p>
            <a:r>
              <a:rPr lang="zh-CN" altLang="en-US" dirty="0">
                <a:solidFill>
                  <a:schemeClr val="tx1"/>
                </a:solidFill>
              </a:rPr>
              <a:t>检验：</a:t>
            </a:r>
            <a:r>
              <a:rPr lang="en-US" altLang="zh-CN" dirty="0">
                <a:solidFill>
                  <a:schemeClr val="tx1"/>
                </a:solidFill>
              </a:rPr>
              <a:t>LOINC</a:t>
            </a:r>
          </a:p>
        </p:txBody>
      </p:sp>
      <p:sp>
        <p:nvSpPr>
          <p:cNvPr id="55" name="圆角矩形标注 54"/>
          <p:cNvSpPr/>
          <p:nvPr/>
        </p:nvSpPr>
        <p:spPr>
          <a:xfrm>
            <a:off x="412050" y="4479363"/>
            <a:ext cx="1566174" cy="821845"/>
          </a:xfrm>
          <a:prstGeom prst="wedgeRoundRectCallout">
            <a:avLst>
              <a:gd name="adj1" fmla="val -4365"/>
              <a:gd name="adj2" fmla="val -75864"/>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rPr>
              <a:t>权威；完善；时效；实用；</a:t>
            </a:r>
          </a:p>
        </p:txBody>
      </p:sp>
      <p:sp>
        <p:nvSpPr>
          <p:cNvPr id="56" name="圆角矩形标注 55"/>
          <p:cNvSpPr/>
          <p:nvPr/>
        </p:nvSpPr>
        <p:spPr>
          <a:xfrm>
            <a:off x="2088740" y="4490161"/>
            <a:ext cx="1907196" cy="821845"/>
          </a:xfrm>
          <a:prstGeom prst="wedgeRoundRectCallout">
            <a:avLst>
              <a:gd name="adj1" fmla="val -36551"/>
              <a:gd name="adj2" fmla="val -77291"/>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rPr>
              <a:t>国家行业标准</a:t>
            </a:r>
            <a:endParaRPr lang="en-US" altLang="zh-CN" dirty="0">
              <a:solidFill>
                <a:schemeClr val="tx1"/>
              </a:solidFill>
            </a:endParaRPr>
          </a:p>
          <a:p>
            <a:pPr algn="ctr"/>
            <a:r>
              <a:rPr lang="zh-CN" altLang="en-US" dirty="0">
                <a:solidFill>
                  <a:schemeClr val="tx1"/>
                </a:solidFill>
              </a:rPr>
              <a:t>规范性目录</a:t>
            </a:r>
            <a:endParaRPr lang="en-US" altLang="zh-CN" dirty="0">
              <a:solidFill>
                <a:schemeClr val="tx1"/>
              </a:solidFill>
            </a:endParaRPr>
          </a:p>
        </p:txBody>
      </p:sp>
      <p:sp>
        <p:nvSpPr>
          <p:cNvPr id="9" name="标题 1"/>
          <p:cNvSpPr>
            <a:spLocks noGrp="1"/>
          </p:cNvSpPr>
          <p:nvPr>
            <p:ph type="title"/>
          </p:nvPr>
        </p:nvSpPr>
        <p:spPr>
          <a:xfrm>
            <a:off x="1355096" y="42110"/>
            <a:ext cx="8041440" cy="1442674"/>
          </a:xfrm>
        </p:spPr>
        <p:txBody>
          <a:bodyPr/>
          <a:lstStyle/>
          <a:p>
            <a:r>
              <a:rPr lang="zh-CN" altLang="en-US" dirty="0"/>
              <a:t>准备工作</a:t>
            </a:r>
          </a:p>
        </p:txBody>
      </p:sp>
    </p:spTree>
    <p:extLst>
      <p:ext uri="{BB962C8B-B14F-4D97-AF65-F5344CB8AC3E}">
        <p14:creationId xmlns:p14="http://schemas.microsoft.com/office/powerpoint/2010/main" val="2039723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74712" y="1916832"/>
            <a:ext cx="7704856" cy="3308203"/>
          </a:xfrm>
          <a:prstGeom prst="rect">
            <a:avLst/>
          </a:prstGeom>
        </p:spPr>
      </p:pic>
      <p:sp>
        <p:nvSpPr>
          <p:cNvPr id="47" name="椭圆 46"/>
          <p:cNvSpPr/>
          <p:nvPr/>
        </p:nvSpPr>
        <p:spPr>
          <a:xfrm>
            <a:off x="3023828" y="2901251"/>
            <a:ext cx="576064" cy="576064"/>
          </a:xfrm>
          <a:prstGeom prst="ellipse">
            <a:avLst/>
          </a:prstGeom>
          <a:noFill/>
          <a:ln w="571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标题 1"/>
          <p:cNvSpPr>
            <a:spLocks noGrp="1"/>
          </p:cNvSpPr>
          <p:nvPr>
            <p:ph type="title"/>
          </p:nvPr>
        </p:nvSpPr>
        <p:spPr>
          <a:xfrm>
            <a:off x="1355096" y="42110"/>
            <a:ext cx="8041440" cy="1442674"/>
          </a:xfrm>
        </p:spPr>
        <p:txBody>
          <a:bodyPr/>
          <a:lstStyle/>
          <a:p>
            <a:r>
              <a:rPr lang="zh-CN" altLang="en-US" dirty="0"/>
              <a:t>技术路线</a:t>
            </a:r>
          </a:p>
        </p:txBody>
      </p:sp>
    </p:spTree>
    <p:extLst>
      <p:ext uri="{BB962C8B-B14F-4D97-AF65-F5344CB8AC3E}">
        <p14:creationId xmlns:p14="http://schemas.microsoft.com/office/powerpoint/2010/main" val="725569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74712" y="1916832"/>
            <a:ext cx="7704856" cy="3308203"/>
          </a:xfrm>
          <a:prstGeom prst="rect">
            <a:avLst/>
          </a:prstGeom>
        </p:spPr>
      </p:pic>
      <p:sp>
        <p:nvSpPr>
          <p:cNvPr id="47" name="椭圆 46"/>
          <p:cNvSpPr/>
          <p:nvPr/>
        </p:nvSpPr>
        <p:spPr>
          <a:xfrm>
            <a:off x="3023828" y="2901251"/>
            <a:ext cx="576064" cy="576064"/>
          </a:xfrm>
          <a:prstGeom prst="ellipse">
            <a:avLst/>
          </a:prstGeom>
          <a:noFill/>
          <a:ln w="571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5" name="组合 4"/>
          <p:cNvGrpSpPr/>
          <p:nvPr/>
        </p:nvGrpSpPr>
        <p:grpSpPr>
          <a:xfrm>
            <a:off x="2086127" y="1375937"/>
            <a:ext cx="3339988" cy="3339988"/>
            <a:chOff x="2086127" y="1352491"/>
            <a:chExt cx="3339988" cy="3339988"/>
          </a:xfrm>
        </p:grpSpPr>
        <p:sp>
          <p:nvSpPr>
            <p:cNvPr id="6" name="椭圆 5"/>
            <p:cNvSpPr/>
            <p:nvPr/>
          </p:nvSpPr>
          <p:spPr>
            <a:xfrm>
              <a:off x="2086127" y="1352491"/>
              <a:ext cx="3339988" cy="3339988"/>
            </a:xfrm>
            <a:prstGeom prst="ellipse">
              <a:avLst/>
            </a:prstGeom>
            <a:solidFill>
              <a:schemeClr val="bg1"/>
            </a:solidFill>
            <a:ln w="571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直接箭头连接符 6"/>
            <p:cNvCxnSpPr/>
            <p:nvPr/>
          </p:nvCxnSpPr>
          <p:spPr>
            <a:xfrm>
              <a:off x="2339752" y="3548218"/>
              <a:ext cx="792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438224" y="2898500"/>
              <a:ext cx="792088" cy="646331"/>
            </a:xfrm>
            <a:prstGeom prst="rect">
              <a:avLst/>
            </a:prstGeom>
            <a:noFill/>
          </p:spPr>
          <p:txBody>
            <a:bodyPr wrap="square" rtlCol="0">
              <a:spAutoFit/>
            </a:bodyPr>
            <a:lstStyle/>
            <a:p>
              <a:r>
                <a:rPr lang="zh-CN" altLang="en-US" dirty="0" smtClean="0"/>
                <a:t>语汇拆分</a:t>
              </a:r>
              <a:endParaRPr lang="zh-CN" altLang="en-US" dirty="0"/>
            </a:p>
          </p:txBody>
        </p:sp>
        <p:cxnSp>
          <p:nvCxnSpPr>
            <p:cNvPr id="9" name="直接箭头连接符 8"/>
            <p:cNvCxnSpPr/>
            <p:nvPr/>
          </p:nvCxnSpPr>
          <p:spPr>
            <a:xfrm>
              <a:off x="3339181" y="3548218"/>
              <a:ext cx="15208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3390760" y="2898500"/>
              <a:ext cx="1422379" cy="646331"/>
            </a:xfrm>
            <a:prstGeom prst="rect">
              <a:avLst/>
            </a:prstGeom>
            <a:noFill/>
          </p:spPr>
          <p:txBody>
            <a:bodyPr wrap="square" rtlCol="0">
              <a:spAutoFit/>
            </a:bodyPr>
            <a:lstStyle/>
            <a:p>
              <a:pPr algn="ctr"/>
              <a:r>
                <a:rPr lang="zh-CN" altLang="en-US" dirty="0" smtClean="0"/>
                <a:t>面向映射的结构修订</a:t>
              </a:r>
              <a:endParaRPr lang="zh-CN" altLang="en-US" dirty="0"/>
            </a:p>
          </p:txBody>
        </p:sp>
        <p:cxnSp>
          <p:nvCxnSpPr>
            <p:cNvPr id="11" name="肘形连接符 10"/>
            <p:cNvCxnSpPr/>
            <p:nvPr/>
          </p:nvCxnSpPr>
          <p:spPr>
            <a:xfrm rot="10800000">
              <a:off x="2555776" y="2326165"/>
              <a:ext cx="1440160" cy="504056"/>
            </a:xfrm>
            <a:prstGeom prst="bentConnector3">
              <a:avLst>
                <a:gd name="adj1" fmla="val 345"/>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2776454" y="1711238"/>
              <a:ext cx="1577746" cy="646331"/>
            </a:xfrm>
            <a:prstGeom prst="rect">
              <a:avLst/>
            </a:prstGeom>
            <a:noFill/>
          </p:spPr>
          <p:txBody>
            <a:bodyPr wrap="square" rtlCol="0">
              <a:spAutoFit/>
            </a:bodyPr>
            <a:lstStyle/>
            <a:p>
              <a:pPr algn="ctr"/>
              <a:r>
                <a:rPr lang="zh-CN" altLang="en-US" dirty="0" smtClean="0"/>
                <a:t>参考国际标准框架整合</a:t>
              </a:r>
              <a:endParaRPr lang="zh-CN" altLang="en-US" dirty="0"/>
            </a:p>
          </p:txBody>
        </p:sp>
      </p:grpSp>
      <p:sp>
        <p:nvSpPr>
          <p:cNvPr id="14" name="标题 1"/>
          <p:cNvSpPr>
            <a:spLocks noGrp="1"/>
          </p:cNvSpPr>
          <p:nvPr>
            <p:ph type="title"/>
          </p:nvPr>
        </p:nvSpPr>
        <p:spPr>
          <a:xfrm>
            <a:off x="1355096" y="42110"/>
            <a:ext cx="8041440" cy="1442674"/>
          </a:xfrm>
        </p:spPr>
        <p:txBody>
          <a:bodyPr/>
          <a:lstStyle/>
          <a:p>
            <a:r>
              <a:rPr lang="zh-CN" altLang="en-US" dirty="0" smtClean="0"/>
              <a:t>技术路线</a:t>
            </a:r>
            <a:r>
              <a:rPr lang="en-US" altLang="zh-CN" dirty="0" smtClean="0"/>
              <a:t>——</a:t>
            </a:r>
            <a:r>
              <a:rPr lang="zh-CN" altLang="en-US" dirty="0" smtClean="0"/>
              <a:t>编码结构设计</a:t>
            </a:r>
            <a:endParaRPr lang="zh-CN" altLang="en-US" dirty="0"/>
          </a:p>
        </p:txBody>
      </p:sp>
    </p:spTree>
    <p:extLst>
      <p:ext uri="{BB962C8B-B14F-4D97-AF65-F5344CB8AC3E}">
        <p14:creationId xmlns:p14="http://schemas.microsoft.com/office/powerpoint/2010/main" val="280425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74712" y="1916832"/>
            <a:ext cx="7704856" cy="3308203"/>
          </a:xfrm>
          <a:prstGeom prst="rect">
            <a:avLst/>
          </a:prstGeom>
        </p:spPr>
      </p:pic>
      <p:sp>
        <p:nvSpPr>
          <p:cNvPr id="5" name="标题 1"/>
          <p:cNvSpPr>
            <a:spLocks noGrp="1"/>
          </p:cNvSpPr>
          <p:nvPr>
            <p:ph type="title"/>
          </p:nvPr>
        </p:nvSpPr>
        <p:spPr>
          <a:xfrm>
            <a:off x="1355096" y="42110"/>
            <a:ext cx="8041440" cy="1442674"/>
          </a:xfrm>
        </p:spPr>
        <p:txBody>
          <a:bodyPr/>
          <a:lstStyle/>
          <a:p>
            <a:r>
              <a:rPr lang="zh-CN" altLang="en-US" dirty="0"/>
              <a:t>技术</a:t>
            </a:r>
            <a:r>
              <a:rPr lang="zh-CN" altLang="en-US" dirty="0" smtClean="0"/>
              <a:t>路线</a:t>
            </a:r>
            <a:r>
              <a:rPr lang="en-US" altLang="zh-CN" dirty="0"/>
              <a:t>——</a:t>
            </a:r>
            <a:r>
              <a:rPr lang="zh-CN" altLang="en-US" dirty="0"/>
              <a:t>编码结构设计</a:t>
            </a:r>
          </a:p>
        </p:txBody>
      </p:sp>
    </p:spTree>
    <p:extLst>
      <p:ext uri="{BB962C8B-B14F-4D97-AF65-F5344CB8AC3E}">
        <p14:creationId xmlns:p14="http://schemas.microsoft.com/office/powerpoint/2010/main" val="4258848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74712" y="1916832"/>
            <a:ext cx="7704856" cy="3308203"/>
          </a:xfrm>
          <a:prstGeom prst="rect">
            <a:avLst/>
          </a:prstGeom>
        </p:spPr>
      </p:pic>
      <p:sp>
        <p:nvSpPr>
          <p:cNvPr id="2" name="标题 1"/>
          <p:cNvSpPr>
            <a:spLocks noGrp="1"/>
          </p:cNvSpPr>
          <p:nvPr>
            <p:ph type="title"/>
          </p:nvPr>
        </p:nvSpPr>
        <p:spPr>
          <a:xfrm>
            <a:off x="1355096" y="42110"/>
            <a:ext cx="8041440" cy="1442674"/>
          </a:xfrm>
        </p:spPr>
        <p:txBody>
          <a:bodyPr/>
          <a:lstStyle/>
          <a:p>
            <a:r>
              <a:rPr lang="zh-CN" altLang="en-US" dirty="0" smtClean="0"/>
              <a:t>技术路线</a:t>
            </a:r>
            <a:r>
              <a:rPr lang="en-US" altLang="zh-CN" dirty="0"/>
              <a:t>——</a:t>
            </a:r>
            <a:r>
              <a:rPr lang="zh-CN" altLang="en-US" dirty="0"/>
              <a:t>编码结构设计</a:t>
            </a:r>
          </a:p>
        </p:txBody>
      </p:sp>
      <p:sp>
        <p:nvSpPr>
          <p:cNvPr id="5" name="椭圆 4"/>
          <p:cNvSpPr/>
          <p:nvPr/>
        </p:nvSpPr>
        <p:spPr>
          <a:xfrm>
            <a:off x="3408118" y="1484784"/>
            <a:ext cx="3339988" cy="3339988"/>
          </a:xfrm>
          <a:prstGeom prst="ellipse">
            <a:avLst/>
          </a:prstGeom>
          <a:solidFill>
            <a:schemeClr val="bg1"/>
          </a:solidFill>
          <a:ln w="571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文本框 5"/>
          <p:cNvSpPr txBox="1"/>
          <p:nvPr/>
        </p:nvSpPr>
        <p:spPr>
          <a:xfrm>
            <a:off x="4070657" y="1916832"/>
            <a:ext cx="1894402" cy="369332"/>
          </a:xfrm>
          <a:prstGeom prst="rect">
            <a:avLst/>
          </a:prstGeom>
          <a:noFill/>
        </p:spPr>
        <p:txBody>
          <a:bodyPr wrap="square" rtlCol="0">
            <a:spAutoFit/>
          </a:bodyPr>
          <a:lstStyle/>
          <a:p>
            <a:r>
              <a:rPr lang="zh-CN" altLang="en-US" b="1" dirty="0" smtClean="0"/>
              <a:t>术语 </a:t>
            </a:r>
            <a:r>
              <a:rPr lang="en-US" altLang="zh-CN" b="1" dirty="0" smtClean="0"/>
              <a:t>= </a:t>
            </a:r>
            <a:r>
              <a:rPr lang="zh-CN" altLang="en-US" b="1" dirty="0" smtClean="0"/>
              <a:t>字段序列</a:t>
            </a:r>
            <a:endParaRPr lang="zh-CN" altLang="en-US" b="1" dirty="0"/>
          </a:p>
        </p:txBody>
      </p:sp>
      <p:sp>
        <p:nvSpPr>
          <p:cNvPr id="7" name="文本框 6"/>
          <p:cNvSpPr txBox="1"/>
          <p:nvPr/>
        </p:nvSpPr>
        <p:spPr>
          <a:xfrm>
            <a:off x="4211960" y="2366763"/>
            <a:ext cx="1894402" cy="369332"/>
          </a:xfrm>
          <a:prstGeom prst="rect">
            <a:avLst/>
          </a:prstGeom>
          <a:noFill/>
        </p:spPr>
        <p:txBody>
          <a:bodyPr wrap="square" rtlCol="0">
            <a:spAutoFit/>
          </a:bodyPr>
          <a:lstStyle/>
          <a:p>
            <a:r>
              <a:rPr lang="zh-CN" altLang="en-US" b="1" dirty="0" smtClean="0">
                <a:solidFill>
                  <a:srgbClr val="C00000"/>
                </a:solidFill>
              </a:rPr>
              <a:t>主字段     </a:t>
            </a:r>
            <a:r>
              <a:rPr lang="zh-CN" altLang="en-US" b="1" dirty="0" smtClean="0"/>
              <a:t>属性</a:t>
            </a:r>
            <a:endParaRPr lang="zh-CN" altLang="en-US" b="1" dirty="0"/>
          </a:p>
        </p:txBody>
      </p:sp>
      <p:sp>
        <p:nvSpPr>
          <p:cNvPr id="8" name="文本框 7"/>
          <p:cNvSpPr txBox="1"/>
          <p:nvPr/>
        </p:nvSpPr>
        <p:spPr>
          <a:xfrm>
            <a:off x="3740087" y="2801417"/>
            <a:ext cx="3064161" cy="1477328"/>
          </a:xfrm>
          <a:prstGeom prst="rect">
            <a:avLst/>
          </a:prstGeom>
          <a:noFill/>
        </p:spPr>
        <p:txBody>
          <a:bodyPr wrap="square" rtlCol="0">
            <a:spAutoFit/>
          </a:bodyPr>
          <a:lstStyle/>
          <a:p>
            <a:r>
              <a:rPr lang="zh-CN" altLang="en-US" dirty="0" smtClean="0"/>
              <a:t>例如：</a:t>
            </a:r>
            <a:endParaRPr lang="en-US" altLang="zh-CN" dirty="0" smtClean="0"/>
          </a:p>
          <a:p>
            <a:r>
              <a:rPr lang="en-US" altLang="zh-CN" dirty="0"/>
              <a:t>[</a:t>
            </a:r>
            <a:r>
              <a:rPr lang="zh-CN" altLang="en-US" dirty="0" smtClean="0"/>
              <a:t>实验室</a:t>
            </a:r>
            <a:r>
              <a:rPr lang="zh-CN" altLang="en-US" dirty="0"/>
              <a:t>检验项目</a:t>
            </a:r>
            <a:r>
              <a:rPr lang="zh-CN" altLang="en-US" dirty="0" smtClean="0"/>
              <a:t>名</a:t>
            </a:r>
            <a:r>
              <a:rPr lang="en-US" altLang="zh-CN" dirty="0" smtClean="0"/>
              <a:t>]</a:t>
            </a:r>
          </a:p>
          <a:p>
            <a:r>
              <a:rPr lang="en-US" altLang="zh-CN" dirty="0" smtClean="0"/>
              <a:t>= </a:t>
            </a:r>
            <a:r>
              <a:rPr lang="zh-CN" altLang="en-US" dirty="0"/>
              <a:t>体系</a:t>
            </a:r>
            <a:r>
              <a:rPr lang="en-US" altLang="zh-CN" dirty="0"/>
              <a:t>/</a:t>
            </a:r>
            <a:r>
              <a:rPr lang="zh-CN" altLang="en-US" dirty="0"/>
              <a:t>标本</a:t>
            </a:r>
            <a:r>
              <a:rPr lang="en-US" altLang="zh-CN" dirty="0"/>
              <a:t>+</a:t>
            </a:r>
            <a:r>
              <a:rPr lang="zh-CN" altLang="en-US" dirty="0">
                <a:solidFill>
                  <a:srgbClr val="C00000"/>
                </a:solidFill>
              </a:rPr>
              <a:t>分析</a:t>
            </a:r>
            <a:r>
              <a:rPr lang="zh-CN" altLang="en-US" dirty="0" smtClean="0">
                <a:solidFill>
                  <a:srgbClr val="C00000"/>
                </a:solidFill>
              </a:rPr>
              <a:t>成分</a:t>
            </a:r>
            <a:endParaRPr lang="en-US" altLang="zh-CN" dirty="0" smtClean="0">
              <a:solidFill>
                <a:srgbClr val="C00000"/>
              </a:solidFill>
            </a:endParaRPr>
          </a:p>
          <a:p>
            <a:r>
              <a:rPr lang="en-US" altLang="zh-CN" dirty="0" smtClean="0"/>
              <a:t>+</a:t>
            </a:r>
            <a:r>
              <a:rPr lang="zh-CN" altLang="en-US" dirty="0"/>
              <a:t>抗体</a:t>
            </a:r>
            <a:r>
              <a:rPr lang="en-US" altLang="zh-CN" dirty="0"/>
              <a:t>/</a:t>
            </a:r>
            <a:r>
              <a:rPr lang="zh-CN" altLang="en-US" dirty="0"/>
              <a:t>抗原标记</a:t>
            </a:r>
            <a:r>
              <a:rPr lang="en-US" altLang="zh-CN" dirty="0"/>
              <a:t>+</a:t>
            </a:r>
            <a:r>
              <a:rPr lang="zh-CN" altLang="en-US" dirty="0"/>
              <a:t>量值</a:t>
            </a:r>
            <a:r>
              <a:rPr lang="zh-CN" altLang="en-US" dirty="0" smtClean="0"/>
              <a:t>类型</a:t>
            </a:r>
            <a:endParaRPr lang="en-US" altLang="zh-CN" dirty="0" smtClean="0"/>
          </a:p>
          <a:p>
            <a:r>
              <a:rPr lang="en-US" altLang="zh-CN" dirty="0" smtClean="0"/>
              <a:t>+</a:t>
            </a:r>
            <a:r>
              <a:rPr lang="zh-CN" altLang="en-US" dirty="0"/>
              <a:t>精度</a:t>
            </a:r>
            <a:r>
              <a:rPr lang="en-US" altLang="zh-CN" dirty="0"/>
              <a:t>+</a:t>
            </a:r>
            <a:r>
              <a:rPr lang="zh-CN" altLang="en-US" dirty="0" smtClean="0"/>
              <a:t>方法</a:t>
            </a:r>
            <a:endParaRPr lang="en-US" altLang="zh-CN" dirty="0"/>
          </a:p>
        </p:txBody>
      </p:sp>
      <p:cxnSp>
        <p:nvCxnSpPr>
          <p:cNvPr id="9" name="直接连接符 8"/>
          <p:cNvCxnSpPr/>
          <p:nvPr/>
        </p:nvCxnSpPr>
        <p:spPr>
          <a:xfrm flipH="1">
            <a:off x="4788024" y="2286164"/>
            <a:ext cx="288032" cy="80599"/>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a:xfrm>
            <a:off x="5076056" y="2286164"/>
            <a:ext cx="288032" cy="8059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17860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55096" y="42110"/>
            <a:ext cx="8041440" cy="144267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dirty="0" smtClean="0"/>
              <a:t>目录</a:t>
            </a:r>
            <a:endParaRPr lang="zh-CN" altLang="en-US" dirty="0"/>
          </a:p>
        </p:txBody>
      </p:sp>
      <p:sp>
        <p:nvSpPr>
          <p:cNvPr id="4" name="内容占位符 2"/>
          <p:cNvSpPr>
            <a:spLocks noGrp="1"/>
          </p:cNvSpPr>
          <p:nvPr>
            <p:ph idx="1"/>
          </p:nvPr>
        </p:nvSpPr>
        <p:spPr>
          <a:xfrm>
            <a:off x="2288976" y="1772816"/>
            <a:ext cx="3507160" cy="3528392"/>
          </a:xfrm>
        </p:spPr>
        <p:txBody>
          <a:bodyPr>
            <a:noAutofit/>
          </a:bodyPr>
          <a:lstStyle/>
          <a:p>
            <a:pPr>
              <a:lnSpc>
                <a:spcPct val="150000"/>
              </a:lnSpc>
              <a:buFont typeface="Wingdings" panose="05000000000000000000" pitchFamily="2" charset="2"/>
              <a:buChar char="p"/>
            </a:pPr>
            <a:r>
              <a:rPr lang="zh-CN" altLang="en-US" sz="2400" b="1" dirty="0" smtClean="0"/>
              <a:t> 背景、目标与意义</a:t>
            </a:r>
            <a:endParaRPr lang="en-US" altLang="zh-CN" sz="2400" b="1" dirty="0" smtClean="0"/>
          </a:p>
          <a:p>
            <a:pPr>
              <a:lnSpc>
                <a:spcPct val="150000"/>
              </a:lnSpc>
              <a:buFont typeface="Wingdings" panose="05000000000000000000" pitchFamily="2" charset="2"/>
              <a:buChar char="p"/>
            </a:pPr>
            <a:r>
              <a:rPr lang="zh-CN" altLang="en-US" sz="2400" b="1" dirty="0" smtClean="0"/>
              <a:t> 方法与实现</a:t>
            </a:r>
            <a:endParaRPr lang="en-US" altLang="zh-CN" sz="2400" b="1" dirty="0" smtClean="0"/>
          </a:p>
          <a:p>
            <a:pPr>
              <a:lnSpc>
                <a:spcPct val="150000"/>
              </a:lnSpc>
              <a:buFont typeface="Wingdings" panose="05000000000000000000" pitchFamily="2" charset="2"/>
              <a:buChar char="p"/>
            </a:pPr>
            <a:r>
              <a:rPr lang="zh-CN" altLang="en-US" sz="2400" b="1" dirty="0" smtClean="0"/>
              <a:t> 实验与结果</a:t>
            </a:r>
            <a:endParaRPr lang="en-US" altLang="zh-CN" sz="2400" b="1" dirty="0" smtClean="0"/>
          </a:p>
          <a:p>
            <a:pPr>
              <a:lnSpc>
                <a:spcPct val="150000"/>
              </a:lnSpc>
              <a:buFont typeface="Wingdings" panose="05000000000000000000" pitchFamily="2" charset="2"/>
              <a:buChar char="p"/>
            </a:pPr>
            <a:r>
              <a:rPr lang="zh-CN" altLang="en-US" sz="2400" b="1" dirty="0" smtClean="0"/>
              <a:t> 工具设计与开发</a:t>
            </a:r>
            <a:endParaRPr lang="en-US" altLang="zh-CN" sz="2400" b="1" dirty="0" smtClean="0"/>
          </a:p>
          <a:p>
            <a:pPr>
              <a:lnSpc>
                <a:spcPct val="150000"/>
              </a:lnSpc>
              <a:buFont typeface="Wingdings" panose="05000000000000000000" pitchFamily="2" charset="2"/>
              <a:buChar char="p"/>
            </a:pPr>
            <a:r>
              <a:rPr lang="zh-CN" altLang="en-US" sz="2400" b="1" dirty="0" smtClean="0"/>
              <a:t> 总结</a:t>
            </a:r>
            <a:r>
              <a:rPr lang="zh-CN" altLang="en-US" sz="2400" b="1" dirty="0"/>
              <a:t>与</a:t>
            </a:r>
            <a:r>
              <a:rPr lang="zh-CN" altLang="en-US" sz="2400" b="1" dirty="0" smtClean="0"/>
              <a:t>展望</a:t>
            </a:r>
            <a:endParaRPr lang="en-US" altLang="zh-CN" sz="2400" b="1" dirty="0" smtClean="0"/>
          </a:p>
        </p:txBody>
      </p:sp>
    </p:spTree>
    <p:extLst>
      <p:ext uri="{BB962C8B-B14F-4D97-AF65-F5344CB8AC3E}">
        <p14:creationId xmlns:p14="http://schemas.microsoft.com/office/powerpoint/2010/main" val="204847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74712" y="1916832"/>
            <a:ext cx="7704856" cy="3308203"/>
          </a:xfrm>
          <a:prstGeom prst="rect">
            <a:avLst/>
          </a:prstGeom>
        </p:spPr>
      </p:pic>
      <p:sp>
        <p:nvSpPr>
          <p:cNvPr id="2" name="标题 1"/>
          <p:cNvSpPr>
            <a:spLocks noGrp="1"/>
          </p:cNvSpPr>
          <p:nvPr>
            <p:ph type="title"/>
          </p:nvPr>
        </p:nvSpPr>
        <p:spPr>
          <a:xfrm>
            <a:off x="1355096" y="42110"/>
            <a:ext cx="8041440" cy="1442674"/>
          </a:xfrm>
        </p:spPr>
        <p:txBody>
          <a:bodyPr/>
          <a:lstStyle/>
          <a:p>
            <a:r>
              <a:rPr lang="zh-CN" altLang="en-US" dirty="0"/>
              <a:t>技术路线</a:t>
            </a:r>
          </a:p>
        </p:txBody>
      </p:sp>
      <p:sp>
        <p:nvSpPr>
          <p:cNvPr id="5" name="椭圆 4"/>
          <p:cNvSpPr/>
          <p:nvPr/>
        </p:nvSpPr>
        <p:spPr>
          <a:xfrm>
            <a:off x="3131840" y="4509120"/>
            <a:ext cx="576064" cy="576064"/>
          </a:xfrm>
          <a:prstGeom prst="ellipse">
            <a:avLst/>
          </a:prstGeom>
          <a:noFill/>
          <a:ln w="571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62463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技术路线</a:t>
            </a:r>
          </a:p>
        </p:txBody>
      </p:sp>
      <p:pic>
        <p:nvPicPr>
          <p:cNvPr id="4" name="图片 3"/>
          <p:cNvPicPr>
            <a:picLocks noChangeAspect="1"/>
          </p:cNvPicPr>
          <p:nvPr/>
        </p:nvPicPr>
        <p:blipFill>
          <a:blip r:embed="rId3"/>
          <a:stretch>
            <a:fillRect/>
          </a:stretch>
        </p:blipFill>
        <p:spPr>
          <a:xfrm>
            <a:off x="683568" y="1916832"/>
            <a:ext cx="7704856" cy="3308203"/>
          </a:xfrm>
          <a:prstGeom prst="rect">
            <a:avLst/>
          </a:prstGeom>
        </p:spPr>
      </p:pic>
      <p:sp>
        <p:nvSpPr>
          <p:cNvPr id="5" name="椭圆 4"/>
          <p:cNvSpPr/>
          <p:nvPr/>
        </p:nvSpPr>
        <p:spPr>
          <a:xfrm>
            <a:off x="6216461" y="3465839"/>
            <a:ext cx="576064" cy="576064"/>
          </a:xfrm>
          <a:prstGeom prst="ellipse">
            <a:avLst/>
          </a:prstGeom>
          <a:noFill/>
          <a:ln w="571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525215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技术</a:t>
            </a:r>
            <a:r>
              <a:rPr lang="zh-CN" altLang="en-US" dirty="0" smtClean="0"/>
              <a:t>路线</a:t>
            </a:r>
            <a:r>
              <a:rPr lang="en-US" altLang="zh-CN" dirty="0" smtClean="0"/>
              <a:t>——</a:t>
            </a:r>
            <a:r>
              <a:rPr lang="zh-CN" altLang="en-US" dirty="0" smtClean="0"/>
              <a:t>结构化编码</a:t>
            </a:r>
            <a:endParaRPr lang="zh-CN" altLang="en-US" dirty="0"/>
          </a:p>
        </p:txBody>
      </p:sp>
      <p:pic>
        <p:nvPicPr>
          <p:cNvPr id="4" name="图片 3"/>
          <p:cNvPicPr>
            <a:picLocks noChangeAspect="1"/>
          </p:cNvPicPr>
          <p:nvPr/>
        </p:nvPicPr>
        <p:blipFill>
          <a:blip r:embed="rId3"/>
          <a:stretch>
            <a:fillRect/>
          </a:stretch>
        </p:blipFill>
        <p:spPr>
          <a:xfrm>
            <a:off x="683568" y="1916832"/>
            <a:ext cx="7704856" cy="3308203"/>
          </a:xfrm>
          <a:prstGeom prst="rect">
            <a:avLst/>
          </a:prstGeom>
        </p:spPr>
      </p:pic>
      <p:sp>
        <p:nvSpPr>
          <p:cNvPr id="5" name="椭圆 4"/>
          <p:cNvSpPr/>
          <p:nvPr/>
        </p:nvSpPr>
        <p:spPr>
          <a:xfrm>
            <a:off x="6216461" y="3465839"/>
            <a:ext cx="576064" cy="576064"/>
          </a:xfrm>
          <a:prstGeom prst="ellipse">
            <a:avLst/>
          </a:prstGeom>
          <a:noFill/>
          <a:ln w="571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椭圆 5"/>
          <p:cNvSpPr/>
          <p:nvPr/>
        </p:nvSpPr>
        <p:spPr>
          <a:xfrm>
            <a:off x="4834499" y="1902478"/>
            <a:ext cx="3339988" cy="3339988"/>
          </a:xfrm>
          <a:prstGeom prst="ellipse">
            <a:avLst/>
          </a:prstGeom>
          <a:solidFill>
            <a:schemeClr val="bg1"/>
          </a:solidFill>
          <a:ln w="571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文本框 6"/>
          <p:cNvSpPr txBox="1"/>
          <p:nvPr/>
        </p:nvSpPr>
        <p:spPr>
          <a:xfrm>
            <a:off x="5557292" y="2282707"/>
            <a:ext cx="1894402" cy="875881"/>
          </a:xfrm>
          <a:prstGeom prst="rect">
            <a:avLst/>
          </a:prstGeom>
          <a:noFill/>
        </p:spPr>
        <p:txBody>
          <a:bodyPr wrap="square" rtlCol="0">
            <a:spAutoFit/>
          </a:bodyPr>
          <a:lstStyle/>
          <a:p>
            <a:pPr algn="ctr">
              <a:lnSpc>
                <a:spcPct val="150000"/>
              </a:lnSpc>
            </a:pPr>
            <a:r>
              <a:rPr lang="zh-CN" altLang="en-US" b="1" dirty="0" smtClean="0"/>
              <a:t>编码名称</a:t>
            </a:r>
            <a:endParaRPr lang="en-US" altLang="zh-CN" b="1" dirty="0" smtClean="0"/>
          </a:p>
          <a:p>
            <a:pPr algn="ctr">
              <a:lnSpc>
                <a:spcPct val="150000"/>
              </a:lnSpc>
            </a:pPr>
            <a:r>
              <a:rPr lang="zh-CN" altLang="en-US" b="1" dirty="0" smtClean="0"/>
              <a:t>编码值</a:t>
            </a:r>
            <a:endParaRPr lang="zh-CN" altLang="en-US" b="1" dirty="0"/>
          </a:p>
        </p:txBody>
      </p:sp>
      <p:sp>
        <p:nvSpPr>
          <p:cNvPr id="8" name="文本框 7"/>
          <p:cNvSpPr txBox="1"/>
          <p:nvPr/>
        </p:nvSpPr>
        <p:spPr>
          <a:xfrm>
            <a:off x="5076056" y="3247816"/>
            <a:ext cx="3074151" cy="1477328"/>
          </a:xfrm>
          <a:prstGeom prst="rect">
            <a:avLst/>
          </a:prstGeom>
          <a:noFill/>
        </p:spPr>
        <p:txBody>
          <a:bodyPr wrap="square" rtlCol="0">
            <a:spAutoFit/>
          </a:bodyPr>
          <a:lstStyle/>
          <a:p>
            <a:r>
              <a:rPr lang="zh-CN" altLang="en-US" dirty="0" smtClean="0"/>
              <a:t>例如：</a:t>
            </a:r>
            <a:endParaRPr lang="en-US" altLang="zh-CN" dirty="0" smtClean="0"/>
          </a:p>
          <a:p>
            <a:r>
              <a:rPr lang="zh-CN" altLang="en-US" dirty="0" smtClean="0"/>
              <a:t>尿</a:t>
            </a:r>
            <a:r>
              <a:rPr lang="zh-CN" altLang="en-US" dirty="0"/>
              <a:t>液红细胞位相显微镜检查 </a:t>
            </a:r>
            <a:r>
              <a:rPr lang="en-US" altLang="zh-CN" dirty="0"/>
              <a:t>= </a:t>
            </a:r>
            <a:r>
              <a:rPr lang="zh-CN" altLang="en-US" dirty="0" smtClean="0"/>
              <a:t>尿</a:t>
            </a:r>
            <a:r>
              <a:rPr lang="en-US" altLang="zh-CN" dirty="0" smtClean="0"/>
              <a:t>+</a:t>
            </a:r>
            <a:r>
              <a:rPr lang="zh-CN" altLang="en-US" dirty="0" smtClean="0">
                <a:solidFill>
                  <a:srgbClr val="C00000"/>
                </a:solidFill>
              </a:rPr>
              <a:t>红细胞</a:t>
            </a:r>
            <a:r>
              <a:rPr lang="en-US" altLang="zh-CN" dirty="0" smtClean="0"/>
              <a:t>+[</a:t>
            </a:r>
            <a:r>
              <a:rPr lang="zh-CN" altLang="en-US" dirty="0"/>
              <a:t>空</a:t>
            </a:r>
            <a:r>
              <a:rPr lang="en-US" altLang="zh-CN" dirty="0" smtClean="0"/>
              <a:t>]+</a:t>
            </a:r>
            <a:r>
              <a:rPr lang="zh-CN" altLang="en-US" dirty="0" smtClean="0"/>
              <a:t>位相</a:t>
            </a:r>
            <a:r>
              <a:rPr lang="en-US" altLang="zh-CN" dirty="0" smtClean="0"/>
              <a:t>+[</a:t>
            </a:r>
            <a:r>
              <a:rPr lang="zh-CN" altLang="en-US" dirty="0"/>
              <a:t>空</a:t>
            </a:r>
            <a:r>
              <a:rPr lang="en-US" altLang="zh-CN" dirty="0"/>
              <a:t>] +</a:t>
            </a:r>
            <a:r>
              <a:rPr lang="zh-CN" altLang="en-US" dirty="0"/>
              <a:t>显微镜</a:t>
            </a:r>
            <a:r>
              <a:rPr lang="zh-CN" altLang="en-US" dirty="0" smtClean="0"/>
              <a:t>检查</a:t>
            </a:r>
            <a:endParaRPr lang="en-US" altLang="zh-CN" dirty="0" smtClean="0"/>
          </a:p>
          <a:p>
            <a:pPr algn="ctr"/>
            <a:r>
              <a:rPr lang="en-US" altLang="zh-CN" dirty="0" smtClean="0"/>
              <a:t>L 02 401 0 08 0 15</a:t>
            </a:r>
            <a:endParaRPr lang="zh-CN" altLang="en-US" dirty="0"/>
          </a:p>
        </p:txBody>
      </p:sp>
      <p:sp>
        <p:nvSpPr>
          <p:cNvPr id="3" name="云形标注 2"/>
          <p:cNvSpPr/>
          <p:nvPr/>
        </p:nvSpPr>
        <p:spPr>
          <a:xfrm>
            <a:off x="1907704" y="1124744"/>
            <a:ext cx="3312368" cy="2033844"/>
          </a:xfrm>
          <a:prstGeom prst="cloudCallout">
            <a:avLst>
              <a:gd name="adj1" fmla="val 43152"/>
              <a:gd name="adj2" fmla="val 5218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262879" y="1541501"/>
            <a:ext cx="3064161" cy="1200329"/>
          </a:xfrm>
          <a:prstGeom prst="rect">
            <a:avLst/>
          </a:prstGeom>
          <a:noFill/>
        </p:spPr>
        <p:txBody>
          <a:bodyPr wrap="square" rtlCol="0">
            <a:spAutoFit/>
          </a:bodyPr>
          <a:lstStyle/>
          <a:p>
            <a:r>
              <a:rPr lang="en-US" altLang="zh-CN" dirty="0"/>
              <a:t>[</a:t>
            </a:r>
            <a:r>
              <a:rPr lang="zh-CN" altLang="en-US" dirty="0" smtClean="0"/>
              <a:t>实验室</a:t>
            </a:r>
            <a:r>
              <a:rPr lang="zh-CN" altLang="en-US" dirty="0"/>
              <a:t>检验项目</a:t>
            </a:r>
            <a:r>
              <a:rPr lang="zh-CN" altLang="en-US" dirty="0" smtClean="0"/>
              <a:t>名</a:t>
            </a:r>
            <a:r>
              <a:rPr lang="en-US" altLang="zh-CN" dirty="0" smtClean="0"/>
              <a:t>]</a:t>
            </a:r>
          </a:p>
          <a:p>
            <a:r>
              <a:rPr lang="en-US" altLang="zh-CN" dirty="0" smtClean="0"/>
              <a:t>= </a:t>
            </a:r>
            <a:r>
              <a:rPr lang="zh-CN" altLang="en-US" dirty="0"/>
              <a:t>体系</a:t>
            </a:r>
            <a:r>
              <a:rPr lang="en-US" altLang="zh-CN" dirty="0"/>
              <a:t>/</a:t>
            </a:r>
            <a:r>
              <a:rPr lang="zh-CN" altLang="en-US" dirty="0"/>
              <a:t>标本</a:t>
            </a:r>
            <a:r>
              <a:rPr lang="en-US" altLang="zh-CN" dirty="0"/>
              <a:t>+</a:t>
            </a:r>
            <a:r>
              <a:rPr lang="zh-CN" altLang="en-US" dirty="0">
                <a:solidFill>
                  <a:srgbClr val="C00000"/>
                </a:solidFill>
              </a:rPr>
              <a:t>分析</a:t>
            </a:r>
            <a:r>
              <a:rPr lang="zh-CN" altLang="en-US" dirty="0" smtClean="0">
                <a:solidFill>
                  <a:srgbClr val="C00000"/>
                </a:solidFill>
              </a:rPr>
              <a:t>成分</a:t>
            </a:r>
            <a:endParaRPr lang="en-US" altLang="zh-CN" dirty="0" smtClean="0">
              <a:solidFill>
                <a:srgbClr val="C00000"/>
              </a:solidFill>
            </a:endParaRPr>
          </a:p>
          <a:p>
            <a:r>
              <a:rPr lang="en-US" altLang="zh-CN" dirty="0" smtClean="0"/>
              <a:t>+</a:t>
            </a:r>
            <a:r>
              <a:rPr lang="zh-CN" altLang="en-US" dirty="0"/>
              <a:t>抗体</a:t>
            </a:r>
            <a:r>
              <a:rPr lang="en-US" altLang="zh-CN" dirty="0"/>
              <a:t>/</a:t>
            </a:r>
            <a:r>
              <a:rPr lang="zh-CN" altLang="en-US" dirty="0"/>
              <a:t>抗原标记</a:t>
            </a:r>
            <a:r>
              <a:rPr lang="en-US" altLang="zh-CN" dirty="0"/>
              <a:t>+</a:t>
            </a:r>
            <a:r>
              <a:rPr lang="zh-CN" altLang="en-US" dirty="0"/>
              <a:t>量值</a:t>
            </a:r>
            <a:r>
              <a:rPr lang="zh-CN" altLang="en-US" dirty="0" smtClean="0"/>
              <a:t>类型</a:t>
            </a:r>
            <a:endParaRPr lang="en-US" altLang="zh-CN" dirty="0" smtClean="0"/>
          </a:p>
          <a:p>
            <a:r>
              <a:rPr lang="en-US" altLang="zh-CN" dirty="0" smtClean="0"/>
              <a:t>+</a:t>
            </a:r>
            <a:r>
              <a:rPr lang="zh-CN" altLang="en-US" dirty="0"/>
              <a:t>精度</a:t>
            </a:r>
            <a:r>
              <a:rPr lang="en-US" altLang="zh-CN" dirty="0"/>
              <a:t>+</a:t>
            </a:r>
            <a:r>
              <a:rPr lang="zh-CN" altLang="en-US" dirty="0" smtClean="0"/>
              <a:t>方法</a:t>
            </a:r>
            <a:endParaRPr lang="en-US" altLang="zh-CN" dirty="0"/>
          </a:p>
        </p:txBody>
      </p:sp>
    </p:spTree>
    <p:extLst>
      <p:ext uri="{BB962C8B-B14F-4D97-AF65-F5344CB8AC3E}">
        <p14:creationId xmlns:p14="http://schemas.microsoft.com/office/powerpoint/2010/main" val="3125665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技术路线</a:t>
            </a:r>
          </a:p>
        </p:txBody>
      </p:sp>
      <p:pic>
        <p:nvPicPr>
          <p:cNvPr id="3" name="图片 2"/>
          <p:cNvPicPr>
            <a:picLocks noChangeAspect="1"/>
          </p:cNvPicPr>
          <p:nvPr/>
        </p:nvPicPr>
        <p:blipFill>
          <a:blip r:embed="rId3"/>
          <a:stretch>
            <a:fillRect/>
          </a:stretch>
        </p:blipFill>
        <p:spPr>
          <a:xfrm>
            <a:off x="678440" y="1916832"/>
            <a:ext cx="7724870" cy="3308203"/>
          </a:xfrm>
          <a:prstGeom prst="rect">
            <a:avLst/>
          </a:prstGeom>
        </p:spPr>
      </p:pic>
      <p:sp>
        <p:nvSpPr>
          <p:cNvPr id="4" name="圆角矩形标注 3"/>
          <p:cNvSpPr/>
          <p:nvPr/>
        </p:nvSpPr>
        <p:spPr>
          <a:xfrm>
            <a:off x="6804248" y="2060848"/>
            <a:ext cx="1305000" cy="1368152"/>
          </a:xfrm>
          <a:prstGeom prst="wedgeRoundRectCallou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rPr>
              <a:t>编码</a:t>
            </a:r>
            <a:r>
              <a:rPr lang="zh-CN" altLang="en-US" dirty="0" smtClean="0">
                <a:solidFill>
                  <a:schemeClr val="tx1"/>
                </a:solidFill>
              </a:rPr>
              <a:t>结构</a:t>
            </a:r>
            <a:endParaRPr lang="en-US" altLang="zh-CN" dirty="0" smtClean="0">
              <a:solidFill>
                <a:schemeClr val="tx1"/>
              </a:solidFill>
            </a:endParaRPr>
          </a:p>
          <a:p>
            <a:pPr algn="ctr"/>
            <a:r>
              <a:rPr lang="zh-CN" altLang="en-US" dirty="0" smtClean="0">
                <a:solidFill>
                  <a:schemeClr val="tx1"/>
                </a:solidFill>
              </a:rPr>
              <a:t>编码名称</a:t>
            </a:r>
            <a:endParaRPr lang="en-US" altLang="zh-CN" dirty="0" smtClean="0">
              <a:solidFill>
                <a:schemeClr val="tx1"/>
              </a:solidFill>
            </a:endParaRPr>
          </a:p>
          <a:p>
            <a:pPr algn="ctr"/>
            <a:r>
              <a:rPr lang="zh-CN" altLang="en-US" dirty="0" smtClean="0">
                <a:solidFill>
                  <a:schemeClr val="tx1"/>
                </a:solidFill>
              </a:rPr>
              <a:t>编码值</a:t>
            </a:r>
            <a:endParaRPr lang="en-US" altLang="zh-CN" dirty="0" smtClean="0">
              <a:solidFill>
                <a:schemeClr val="tx1"/>
              </a:solidFill>
            </a:endParaRPr>
          </a:p>
          <a:p>
            <a:pPr algn="ctr"/>
            <a:r>
              <a:rPr lang="zh-CN" altLang="en-US" dirty="0">
                <a:solidFill>
                  <a:schemeClr val="tx1"/>
                </a:solidFill>
              </a:rPr>
              <a:t>同义语汇</a:t>
            </a:r>
            <a:endParaRPr lang="en-US" altLang="zh-CN" dirty="0">
              <a:solidFill>
                <a:schemeClr val="tx1"/>
              </a:solidFill>
            </a:endParaRPr>
          </a:p>
        </p:txBody>
      </p:sp>
    </p:spTree>
    <p:extLst>
      <p:ext uri="{BB962C8B-B14F-4D97-AF65-F5344CB8AC3E}">
        <p14:creationId xmlns:p14="http://schemas.microsoft.com/office/powerpoint/2010/main" val="1991796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55576" y="1916832"/>
            <a:ext cx="7131866" cy="3600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355096" y="42110"/>
            <a:ext cx="8041440" cy="1442674"/>
          </a:xfrm>
        </p:spPr>
        <p:txBody>
          <a:bodyPr/>
          <a:lstStyle/>
          <a:p>
            <a:r>
              <a:rPr lang="zh-CN" altLang="en-US" dirty="0" smtClean="0"/>
              <a:t>结构化编码本</a:t>
            </a:r>
            <a:endParaRPr lang="zh-CN" altLang="en-US" dirty="0"/>
          </a:p>
        </p:txBody>
      </p:sp>
      <p:sp>
        <p:nvSpPr>
          <p:cNvPr id="7" name="矩形 6"/>
          <p:cNvSpPr/>
          <p:nvPr/>
        </p:nvSpPr>
        <p:spPr>
          <a:xfrm>
            <a:off x="755576" y="1473914"/>
            <a:ext cx="3060453" cy="369332"/>
          </a:xfrm>
          <a:prstGeom prst="rect">
            <a:avLst/>
          </a:prstGeom>
        </p:spPr>
        <p:txBody>
          <a:bodyPr wrap="none">
            <a:spAutoFit/>
          </a:bodyPr>
          <a:lstStyle/>
          <a:p>
            <a:r>
              <a:rPr lang="zh-CN" altLang="en-US" dirty="0" smtClean="0"/>
              <a:t>表  药品</a:t>
            </a:r>
            <a:r>
              <a:rPr lang="zh-CN" altLang="en-US" dirty="0"/>
              <a:t>术语结构化编码结果</a:t>
            </a:r>
          </a:p>
        </p:txBody>
      </p:sp>
      <p:sp>
        <p:nvSpPr>
          <p:cNvPr id="10" name="矩形 9"/>
          <p:cNvSpPr/>
          <p:nvPr/>
        </p:nvSpPr>
        <p:spPr>
          <a:xfrm>
            <a:off x="755576" y="1916832"/>
            <a:ext cx="7131866" cy="432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755576" y="1916832"/>
            <a:ext cx="7131866" cy="3887123"/>
          </a:xfrm>
          <a:prstGeom prst="rect">
            <a:avLst/>
          </a:prstGeom>
        </p:spPr>
      </p:pic>
    </p:spTree>
    <p:extLst>
      <p:ext uri="{BB962C8B-B14F-4D97-AF65-F5344CB8AC3E}">
        <p14:creationId xmlns:p14="http://schemas.microsoft.com/office/powerpoint/2010/main" val="17974473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99592" y="1916832"/>
            <a:ext cx="7035751" cy="38884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355096" y="42110"/>
            <a:ext cx="8041440" cy="1442674"/>
          </a:xfrm>
        </p:spPr>
        <p:txBody>
          <a:bodyPr/>
          <a:lstStyle/>
          <a:p>
            <a:r>
              <a:rPr lang="zh-CN" altLang="en-US" dirty="0" smtClean="0"/>
              <a:t>结构化编码本</a:t>
            </a:r>
            <a:endParaRPr lang="zh-CN" altLang="en-US" dirty="0"/>
          </a:p>
        </p:txBody>
      </p:sp>
      <p:sp>
        <p:nvSpPr>
          <p:cNvPr id="7" name="矩形 6"/>
          <p:cNvSpPr/>
          <p:nvPr/>
        </p:nvSpPr>
        <p:spPr>
          <a:xfrm>
            <a:off x="912073" y="1473914"/>
            <a:ext cx="3060453" cy="369332"/>
          </a:xfrm>
          <a:prstGeom prst="rect">
            <a:avLst/>
          </a:prstGeom>
        </p:spPr>
        <p:txBody>
          <a:bodyPr wrap="none">
            <a:spAutoFit/>
          </a:bodyPr>
          <a:lstStyle/>
          <a:p>
            <a:r>
              <a:rPr lang="zh-CN" altLang="en-US" dirty="0" smtClean="0"/>
              <a:t>表  检验术语</a:t>
            </a:r>
            <a:r>
              <a:rPr lang="zh-CN" altLang="en-US" dirty="0"/>
              <a:t>结构化编码结果</a:t>
            </a:r>
          </a:p>
        </p:txBody>
      </p:sp>
      <p:sp>
        <p:nvSpPr>
          <p:cNvPr id="10" name="矩形 9"/>
          <p:cNvSpPr/>
          <p:nvPr/>
        </p:nvSpPr>
        <p:spPr>
          <a:xfrm>
            <a:off x="899592" y="1916832"/>
            <a:ext cx="7056784" cy="432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3"/>
          <a:stretch>
            <a:fillRect/>
          </a:stretch>
        </p:blipFill>
        <p:spPr>
          <a:xfrm>
            <a:off x="896541" y="1914922"/>
            <a:ext cx="7038802" cy="4141684"/>
          </a:xfrm>
          <a:prstGeom prst="rect">
            <a:avLst/>
          </a:prstGeom>
        </p:spPr>
      </p:pic>
      <p:sp>
        <p:nvSpPr>
          <p:cNvPr id="28" name="矩形 27"/>
          <p:cNvSpPr/>
          <p:nvPr/>
        </p:nvSpPr>
        <p:spPr>
          <a:xfrm>
            <a:off x="2010251" y="2396255"/>
            <a:ext cx="864096"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821298" y="2551014"/>
            <a:ext cx="1107996" cy="338554"/>
          </a:xfrm>
          <a:prstGeom prst="rect">
            <a:avLst/>
          </a:prstGeom>
        </p:spPr>
        <p:txBody>
          <a:bodyPr wrap="none">
            <a:spAutoFit/>
          </a:bodyPr>
          <a:lstStyle/>
          <a:p>
            <a:r>
              <a:rPr lang="zh-CN" altLang="en-US" sz="1600" dirty="0" smtClean="0">
                <a:latin typeface="仿宋" panose="02010609060101010101" pitchFamily="49" charset="-122"/>
                <a:ea typeface="仿宋" panose="02010609060101010101" pitchFamily="49" charset="-122"/>
              </a:rPr>
              <a:t>体系</a:t>
            </a:r>
            <a:r>
              <a:rPr lang="en-US" altLang="zh-CN" sz="1600" dirty="0" smtClean="0">
                <a:latin typeface="仿宋" panose="02010609060101010101" pitchFamily="49" charset="-122"/>
                <a:ea typeface="仿宋" panose="02010609060101010101" pitchFamily="49" charset="-122"/>
              </a:rPr>
              <a:t>/</a:t>
            </a:r>
            <a:r>
              <a:rPr lang="zh-CN" altLang="en-US" sz="1600" dirty="0" smtClean="0">
                <a:latin typeface="仿宋" panose="02010609060101010101" pitchFamily="49" charset="-122"/>
                <a:ea typeface="仿宋" panose="02010609060101010101" pitchFamily="49" charset="-122"/>
              </a:rPr>
              <a:t>标本</a:t>
            </a:r>
            <a:endParaRPr lang="zh-CN" altLang="en-US" sz="1600" dirty="0">
              <a:latin typeface="仿宋" panose="02010609060101010101" pitchFamily="49" charset="-122"/>
              <a:ea typeface="仿宋" panose="02010609060101010101" pitchFamily="49" charset="-122"/>
            </a:endParaRPr>
          </a:p>
        </p:txBody>
      </p:sp>
      <p:grpSp>
        <p:nvGrpSpPr>
          <p:cNvPr id="32" name="组合 31"/>
          <p:cNvGrpSpPr/>
          <p:nvPr/>
        </p:nvGrpSpPr>
        <p:grpSpPr>
          <a:xfrm>
            <a:off x="3896052" y="2385180"/>
            <a:ext cx="1107996" cy="648072"/>
            <a:chOff x="2018750" y="2548655"/>
            <a:chExt cx="1107996" cy="648072"/>
          </a:xfrm>
        </p:grpSpPr>
        <p:sp>
          <p:nvSpPr>
            <p:cNvPr id="30" name="矩形 29"/>
            <p:cNvSpPr/>
            <p:nvPr/>
          </p:nvSpPr>
          <p:spPr>
            <a:xfrm>
              <a:off x="2162651" y="2548655"/>
              <a:ext cx="864096"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018750" y="2721290"/>
              <a:ext cx="1107996" cy="338554"/>
            </a:xfrm>
            <a:prstGeom prst="rect">
              <a:avLst/>
            </a:prstGeom>
          </p:spPr>
          <p:txBody>
            <a:bodyPr wrap="none">
              <a:spAutoFit/>
            </a:bodyPr>
            <a:lstStyle/>
            <a:p>
              <a:r>
                <a:rPr lang="zh-CN" altLang="en-US" sz="1600" dirty="0">
                  <a:latin typeface="仿宋" panose="02010609060101010101" pitchFamily="49" charset="-122"/>
                  <a:ea typeface="仿宋" panose="02010609060101010101" pitchFamily="49" charset="-122"/>
                </a:rPr>
                <a:t>抗体</a:t>
              </a:r>
              <a:r>
                <a:rPr lang="en-US" altLang="zh-CN" sz="1600" dirty="0" smtClean="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抗原</a:t>
              </a:r>
            </a:p>
          </p:txBody>
        </p:sp>
      </p:grpSp>
    </p:spTree>
    <p:extLst>
      <p:ext uri="{BB962C8B-B14F-4D97-AF65-F5344CB8AC3E}">
        <p14:creationId xmlns:p14="http://schemas.microsoft.com/office/powerpoint/2010/main" val="3599130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55576" y="1916832"/>
            <a:ext cx="7131866" cy="36724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355096" y="42110"/>
            <a:ext cx="8041440" cy="1442674"/>
          </a:xfrm>
        </p:spPr>
        <p:txBody>
          <a:bodyPr/>
          <a:lstStyle/>
          <a:p>
            <a:r>
              <a:rPr lang="zh-CN" altLang="en-US" dirty="0" smtClean="0"/>
              <a:t>结构化编码本</a:t>
            </a:r>
            <a:endParaRPr lang="zh-CN" altLang="en-US" dirty="0"/>
          </a:p>
        </p:txBody>
      </p:sp>
      <p:sp>
        <p:nvSpPr>
          <p:cNvPr id="7" name="矩形 6"/>
          <p:cNvSpPr/>
          <p:nvPr/>
        </p:nvSpPr>
        <p:spPr>
          <a:xfrm>
            <a:off x="755576" y="1473914"/>
            <a:ext cx="3060453" cy="369332"/>
          </a:xfrm>
          <a:prstGeom prst="rect">
            <a:avLst/>
          </a:prstGeom>
        </p:spPr>
        <p:txBody>
          <a:bodyPr wrap="none">
            <a:spAutoFit/>
          </a:bodyPr>
          <a:lstStyle/>
          <a:p>
            <a:r>
              <a:rPr lang="zh-CN" altLang="en-US" dirty="0" smtClean="0"/>
              <a:t>表  检查术语</a:t>
            </a:r>
            <a:r>
              <a:rPr lang="zh-CN" altLang="en-US" dirty="0"/>
              <a:t>结构化编码结果</a:t>
            </a:r>
          </a:p>
        </p:txBody>
      </p:sp>
      <p:sp>
        <p:nvSpPr>
          <p:cNvPr id="10" name="矩形 9"/>
          <p:cNvSpPr/>
          <p:nvPr/>
        </p:nvSpPr>
        <p:spPr>
          <a:xfrm>
            <a:off x="755576" y="1916832"/>
            <a:ext cx="7131866" cy="432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755576" y="1916832"/>
            <a:ext cx="7131866" cy="3948987"/>
          </a:xfrm>
          <a:prstGeom prst="rect">
            <a:avLst/>
          </a:prstGeom>
        </p:spPr>
      </p:pic>
      <p:grpSp>
        <p:nvGrpSpPr>
          <p:cNvPr id="8" name="组合 7"/>
          <p:cNvGrpSpPr/>
          <p:nvPr/>
        </p:nvGrpSpPr>
        <p:grpSpPr>
          <a:xfrm>
            <a:off x="1753755" y="2456892"/>
            <a:ext cx="1107996" cy="648072"/>
            <a:chOff x="2040701" y="2548655"/>
            <a:chExt cx="1107996" cy="648072"/>
          </a:xfrm>
        </p:grpSpPr>
        <p:sp>
          <p:nvSpPr>
            <p:cNvPr id="11" name="矩形 10"/>
            <p:cNvSpPr/>
            <p:nvPr/>
          </p:nvSpPr>
          <p:spPr>
            <a:xfrm>
              <a:off x="2162651" y="2548655"/>
              <a:ext cx="864096"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040701" y="2677328"/>
              <a:ext cx="1107996" cy="338554"/>
            </a:xfrm>
            <a:prstGeom prst="rect">
              <a:avLst/>
            </a:prstGeom>
          </p:spPr>
          <p:txBody>
            <a:bodyPr wrap="none">
              <a:spAutoFit/>
            </a:bodyPr>
            <a:lstStyle/>
            <a:p>
              <a:r>
                <a:rPr lang="zh-CN" altLang="en-US" sz="1600" dirty="0">
                  <a:latin typeface="仿宋" panose="02010609060101010101" pitchFamily="49" charset="-122"/>
                  <a:ea typeface="仿宋" panose="02010609060101010101" pitchFamily="49" charset="-122"/>
                </a:rPr>
                <a:t>部位</a:t>
              </a:r>
              <a:r>
                <a:rPr lang="en-US" altLang="zh-CN" sz="1600" dirty="0" smtClean="0">
                  <a:latin typeface="仿宋" panose="02010609060101010101" pitchFamily="49" charset="-122"/>
                  <a:ea typeface="仿宋" panose="02010609060101010101" pitchFamily="49" charset="-122"/>
                </a:rPr>
                <a:t>/</a:t>
              </a:r>
              <a:r>
                <a:rPr lang="zh-CN" altLang="en-US" sz="1600" dirty="0" smtClean="0">
                  <a:latin typeface="仿宋" panose="02010609060101010101" pitchFamily="49" charset="-122"/>
                  <a:ea typeface="仿宋" panose="02010609060101010101" pitchFamily="49" charset="-122"/>
                </a:rPr>
                <a:t>区域</a:t>
              </a:r>
              <a:endParaRPr lang="zh-CN" altLang="en-US" sz="1600" dirty="0">
                <a:latin typeface="仿宋" panose="02010609060101010101" pitchFamily="49" charset="-122"/>
                <a:ea typeface="仿宋" panose="02010609060101010101" pitchFamily="49" charset="-122"/>
              </a:endParaRPr>
            </a:p>
          </p:txBody>
        </p:sp>
      </p:grpSp>
      <p:grpSp>
        <p:nvGrpSpPr>
          <p:cNvPr id="13" name="组合 12"/>
          <p:cNvGrpSpPr/>
          <p:nvPr/>
        </p:nvGrpSpPr>
        <p:grpSpPr>
          <a:xfrm>
            <a:off x="6798496" y="2430806"/>
            <a:ext cx="1107996" cy="648072"/>
            <a:chOff x="2037800" y="2548655"/>
            <a:chExt cx="1107996" cy="648072"/>
          </a:xfrm>
        </p:grpSpPr>
        <p:sp>
          <p:nvSpPr>
            <p:cNvPr id="14" name="矩形 13"/>
            <p:cNvSpPr/>
            <p:nvPr/>
          </p:nvSpPr>
          <p:spPr>
            <a:xfrm>
              <a:off x="2162651" y="2548655"/>
              <a:ext cx="864096"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37800" y="2692715"/>
              <a:ext cx="1107996" cy="338554"/>
            </a:xfrm>
            <a:prstGeom prst="rect">
              <a:avLst/>
            </a:prstGeom>
          </p:spPr>
          <p:txBody>
            <a:bodyPr wrap="none">
              <a:spAutoFit/>
            </a:bodyPr>
            <a:lstStyle/>
            <a:p>
              <a:r>
                <a:rPr lang="zh-CN" altLang="en-US" sz="1600" dirty="0">
                  <a:latin typeface="仿宋" panose="02010609060101010101" pitchFamily="49" charset="-122"/>
                  <a:ea typeface="仿宋" panose="02010609060101010101" pitchFamily="49" charset="-122"/>
                </a:rPr>
                <a:t>体位</a:t>
              </a:r>
              <a:r>
                <a:rPr lang="en-US" altLang="zh-CN" sz="1600" dirty="0" smtClean="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途径</a:t>
              </a:r>
            </a:p>
          </p:txBody>
        </p:sp>
      </p:grpSp>
    </p:spTree>
    <p:extLst>
      <p:ext uri="{BB962C8B-B14F-4D97-AF65-F5344CB8AC3E}">
        <p14:creationId xmlns:p14="http://schemas.microsoft.com/office/powerpoint/2010/main" val="968535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55576" y="1916832"/>
            <a:ext cx="7131866" cy="36724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355096" y="42110"/>
            <a:ext cx="8041440" cy="1442674"/>
          </a:xfrm>
        </p:spPr>
        <p:txBody>
          <a:bodyPr/>
          <a:lstStyle/>
          <a:p>
            <a:r>
              <a:rPr lang="zh-CN" altLang="en-US" dirty="0" smtClean="0"/>
              <a:t>结构化编码本</a:t>
            </a:r>
            <a:endParaRPr lang="zh-CN" altLang="en-US" dirty="0"/>
          </a:p>
        </p:txBody>
      </p:sp>
      <p:sp>
        <p:nvSpPr>
          <p:cNvPr id="7" name="矩形 6"/>
          <p:cNvSpPr/>
          <p:nvPr/>
        </p:nvSpPr>
        <p:spPr>
          <a:xfrm>
            <a:off x="755576" y="1473914"/>
            <a:ext cx="3060453" cy="369332"/>
          </a:xfrm>
          <a:prstGeom prst="rect">
            <a:avLst/>
          </a:prstGeom>
        </p:spPr>
        <p:txBody>
          <a:bodyPr wrap="none">
            <a:spAutoFit/>
          </a:bodyPr>
          <a:lstStyle/>
          <a:p>
            <a:r>
              <a:rPr lang="zh-CN" altLang="en-US" dirty="0" smtClean="0"/>
              <a:t>表  检查术语</a:t>
            </a:r>
            <a:r>
              <a:rPr lang="zh-CN" altLang="en-US" dirty="0"/>
              <a:t>结构化编码结果</a:t>
            </a:r>
          </a:p>
        </p:txBody>
      </p:sp>
      <p:sp>
        <p:nvSpPr>
          <p:cNvPr id="10" name="矩形 9"/>
          <p:cNvSpPr/>
          <p:nvPr/>
        </p:nvSpPr>
        <p:spPr>
          <a:xfrm>
            <a:off x="755576" y="1916832"/>
            <a:ext cx="7131866" cy="432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755576" y="1916832"/>
            <a:ext cx="7131866" cy="3948987"/>
          </a:xfrm>
          <a:prstGeom prst="rect">
            <a:avLst/>
          </a:prstGeom>
        </p:spPr>
      </p:pic>
      <p:grpSp>
        <p:nvGrpSpPr>
          <p:cNvPr id="8" name="组合 7"/>
          <p:cNvGrpSpPr/>
          <p:nvPr/>
        </p:nvGrpSpPr>
        <p:grpSpPr>
          <a:xfrm>
            <a:off x="1753755" y="2456892"/>
            <a:ext cx="1107996" cy="648072"/>
            <a:chOff x="2040701" y="2548655"/>
            <a:chExt cx="1107996" cy="648072"/>
          </a:xfrm>
        </p:grpSpPr>
        <p:sp>
          <p:nvSpPr>
            <p:cNvPr id="11" name="矩形 10"/>
            <p:cNvSpPr/>
            <p:nvPr/>
          </p:nvSpPr>
          <p:spPr>
            <a:xfrm>
              <a:off x="2162651" y="2548655"/>
              <a:ext cx="864096"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040701" y="2677328"/>
              <a:ext cx="1107996" cy="338554"/>
            </a:xfrm>
            <a:prstGeom prst="rect">
              <a:avLst/>
            </a:prstGeom>
          </p:spPr>
          <p:txBody>
            <a:bodyPr wrap="none">
              <a:spAutoFit/>
            </a:bodyPr>
            <a:lstStyle/>
            <a:p>
              <a:r>
                <a:rPr lang="zh-CN" altLang="en-US" sz="1600" dirty="0">
                  <a:latin typeface="仿宋" panose="02010609060101010101" pitchFamily="49" charset="-122"/>
                  <a:ea typeface="仿宋" panose="02010609060101010101" pitchFamily="49" charset="-122"/>
                </a:rPr>
                <a:t>部位</a:t>
              </a:r>
              <a:r>
                <a:rPr lang="en-US" altLang="zh-CN" sz="1600" dirty="0" smtClean="0">
                  <a:latin typeface="仿宋" panose="02010609060101010101" pitchFamily="49" charset="-122"/>
                  <a:ea typeface="仿宋" panose="02010609060101010101" pitchFamily="49" charset="-122"/>
                </a:rPr>
                <a:t>/</a:t>
              </a:r>
              <a:r>
                <a:rPr lang="zh-CN" altLang="en-US" sz="1600" dirty="0" smtClean="0">
                  <a:latin typeface="仿宋" panose="02010609060101010101" pitchFamily="49" charset="-122"/>
                  <a:ea typeface="仿宋" panose="02010609060101010101" pitchFamily="49" charset="-122"/>
                </a:rPr>
                <a:t>区域</a:t>
              </a:r>
              <a:endParaRPr lang="zh-CN" altLang="en-US" sz="1600" dirty="0">
                <a:latin typeface="仿宋" panose="02010609060101010101" pitchFamily="49" charset="-122"/>
                <a:ea typeface="仿宋" panose="02010609060101010101" pitchFamily="49" charset="-122"/>
              </a:endParaRPr>
            </a:p>
          </p:txBody>
        </p:sp>
      </p:grpSp>
      <p:grpSp>
        <p:nvGrpSpPr>
          <p:cNvPr id="13" name="组合 12"/>
          <p:cNvGrpSpPr/>
          <p:nvPr/>
        </p:nvGrpSpPr>
        <p:grpSpPr>
          <a:xfrm>
            <a:off x="6798496" y="2430806"/>
            <a:ext cx="1107996" cy="648072"/>
            <a:chOff x="2037800" y="2548655"/>
            <a:chExt cx="1107996" cy="648072"/>
          </a:xfrm>
        </p:grpSpPr>
        <p:sp>
          <p:nvSpPr>
            <p:cNvPr id="14" name="矩形 13"/>
            <p:cNvSpPr/>
            <p:nvPr/>
          </p:nvSpPr>
          <p:spPr>
            <a:xfrm>
              <a:off x="2162651" y="2548655"/>
              <a:ext cx="864096"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37800" y="2692715"/>
              <a:ext cx="1107996" cy="338554"/>
            </a:xfrm>
            <a:prstGeom prst="rect">
              <a:avLst/>
            </a:prstGeom>
          </p:spPr>
          <p:txBody>
            <a:bodyPr wrap="none">
              <a:spAutoFit/>
            </a:bodyPr>
            <a:lstStyle/>
            <a:p>
              <a:r>
                <a:rPr lang="zh-CN" altLang="en-US" sz="1600" dirty="0">
                  <a:latin typeface="仿宋" panose="02010609060101010101" pitchFamily="49" charset="-122"/>
                  <a:ea typeface="仿宋" panose="02010609060101010101" pitchFamily="49" charset="-122"/>
                </a:rPr>
                <a:t>体位</a:t>
              </a:r>
              <a:r>
                <a:rPr lang="en-US" altLang="zh-CN" sz="1600" dirty="0" smtClean="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途径</a:t>
              </a:r>
            </a:p>
          </p:txBody>
        </p:sp>
      </p:grpSp>
      <p:sp>
        <p:nvSpPr>
          <p:cNvPr id="16" name="矩形 15"/>
          <p:cNvSpPr/>
          <p:nvPr/>
        </p:nvSpPr>
        <p:spPr>
          <a:xfrm>
            <a:off x="1877374" y="3565099"/>
            <a:ext cx="6010067" cy="3679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68991" y="4623020"/>
            <a:ext cx="6010067" cy="3679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4108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55096" y="42110"/>
            <a:ext cx="8041440" cy="144267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dirty="0" smtClean="0"/>
              <a:t>目录</a:t>
            </a:r>
            <a:endParaRPr lang="zh-CN" altLang="en-US" dirty="0"/>
          </a:p>
        </p:txBody>
      </p:sp>
      <p:sp>
        <p:nvSpPr>
          <p:cNvPr id="4" name="内容占位符 2"/>
          <p:cNvSpPr>
            <a:spLocks noGrp="1"/>
          </p:cNvSpPr>
          <p:nvPr>
            <p:ph idx="1"/>
          </p:nvPr>
        </p:nvSpPr>
        <p:spPr>
          <a:xfrm>
            <a:off x="2288976" y="1772816"/>
            <a:ext cx="3507160" cy="3528392"/>
          </a:xfrm>
        </p:spPr>
        <p:txBody>
          <a:bodyPr>
            <a:noAutofit/>
          </a:bodyPr>
          <a:lstStyle/>
          <a:p>
            <a:pPr>
              <a:lnSpc>
                <a:spcPct val="150000"/>
              </a:lnSpc>
              <a:buFont typeface="Wingdings" panose="05000000000000000000" pitchFamily="2" charset="2"/>
              <a:buChar char="p"/>
            </a:pPr>
            <a:r>
              <a:rPr lang="zh-CN" altLang="en-US" sz="2400" b="1" dirty="0" smtClean="0"/>
              <a:t> 背景、目标与意义</a:t>
            </a:r>
            <a:endParaRPr lang="en-US" altLang="zh-CN" sz="2400" b="1" dirty="0" smtClean="0"/>
          </a:p>
          <a:p>
            <a:pPr>
              <a:lnSpc>
                <a:spcPct val="150000"/>
              </a:lnSpc>
              <a:buFont typeface="Wingdings" panose="05000000000000000000" pitchFamily="2" charset="2"/>
              <a:buChar char="p"/>
            </a:pPr>
            <a:r>
              <a:rPr lang="zh-CN" altLang="en-US" sz="2400" b="1" dirty="0" smtClean="0"/>
              <a:t> </a:t>
            </a:r>
            <a:r>
              <a:rPr lang="zh-CN" altLang="en-US" sz="2400" b="1" i="1" u="sng" dirty="0" smtClean="0">
                <a:solidFill>
                  <a:srgbClr val="C00000"/>
                </a:solidFill>
              </a:rPr>
              <a:t>方法</a:t>
            </a:r>
            <a:r>
              <a:rPr lang="zh-CN" altLang="en-US" sz="2400" b="1" i="1" u="sng" dirty="0">
                <a:solidFill>
                  <a:srgbClr val="C00000"/>
                </a:solidFill>
              </a:rPr>
              <a:t>与</a:t>
            </a:r>
            <a:r>
              <a:rPr lang="zh-CN" altLang="en-US" sz="2400" b="1" i="1" u="sng" dirty="0" smtClean="0">
                <a:solidFill>
                  <a:srgbClr val="C00000"/>
                </a:solidFill>
              </a:rPr>
              <a:t>实现</a:t>
            </a:r>
            <a:endParaRPr lang="en-US" altLang="zh-CN" sz="2400" b="1" i="1" u="sng" dirty="0" smtClean="0">
              <a:solidFill>
                <a:srgbClr val="C00000"/>
              </a:solidFill>
            </a:endParaRPr>
          </a:p>
          <a:p>
            <a:pPr>
              <a:lnSpc>
                <a:spcPct val="150000"/>
              </a:lnSpc>
              <a:buFont typeface="Wingdings" panose="05000000000000000000" pitchFamily="2" charset="2"/>
              <a:buChar char="p"/>
            </a:pPr>
            <a:r>
              <a:rPr lang="zh-CN" altLang="en-US" sz="2400" b="1" dirty="0" smtClean="0"/>
              <a:t> 实验</a:t>
            </a:r>
            <a:r>
              <a:rPr lang="zh-CN" altLang="en-US" sz="2400" b="1" dirty="0"/>
              <a:t>与</a:t>
            </a:r>
            <a:r>
              <a:rPr lang="zh-CN" altLang="en-US" sz="2400" b="1" dirty="0" smtClean="0"/>
              <a:t>结果</a:t>
            </a:r>
            <a:endParaRPr lang="en-US" altLang="zh-CN" sz="2400" b="1" dirty="0" smtClean="0"/>
          </a:p>
          <a:p>
            <a:pPr>
              <a:lnSpc>
                <a:spcPct val="150000"/>
              </a:lnSpc>
              <a:buFont typeface="Wingdings" panose="05000000000000000000" pitchFamily="2" charset="2"/>
              <a:buChar char="p"/>
            </a:pPr>
            <a:r>
              <a:rPr lang="zh-CN" altLang="en-US" sz="2400" b="1" dirty="0" smtClean="0"/>
              <a:t> 工具设计与开发</a:t>
            </a:r>
            <a:endParaRPr lang="en-US" altLang="zh-CN" sz="2400" b="1" dirty="0" smtClean="0"/>
          </a:p>
          <a:p>
            <a:pPr>
              <a:lnSpc>
                <a:spcPct val="150000"/>
              </a:lnSpc>
              <a:buFont typeface="Wingdings" panose="05000000000000000000" pitchFamily="2" charset="2"/>
              <a:buChar char="p"/>
            </a:pPr>
            <a:r>
              <a:rPr lang="zh-CN" altLang="en-US" sz="2400" b="1" dirty="0" smtClean="0"/>
              <a:t> 总结</a:t>
            </a:r>
            <a:r>
              <a:rPr lang="zh-CN" altLang="en-US" sz="2400" b="1" dirty="0"/>
              <a:t>与</a:t>
            </a:r>
            <a:r>
              <a:rPr lang="zh-CN" altLang="en-US" sz="2400" b="1" dirty="0" smtClean="0"/>
              <a:t>展望</a:t>
            </a:r>
            <a:endParaRPr lang="en-US" altLang="zh-CN" sz="2400" b="1" dirty="0" smtClean="0"/>
          </a:p>
        </p:txBody>
      </p:sp>
      <p:sp>
        <p:nvSpPr>
          <p:cNvPr id="5" name="内容占位符 2"/>
          <p:cNvSpPr txBox="1">
            <a:spLocks/>
          </p:cNvSpPr>
          <p:nvPr/>
        </p:nvSpPr>
        <p:spPr>
          <a:xfrm>
            <a:off x="6084168" y="2204864"/>
            <a:ext cx="3507160" cy="122413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n"/>
            </a:pPr>
            <a:r>
              <a:rPr lang="zh-CN" altLang="en-US" sz="2000" b="1" dirty="0" smtClean="0"/>
              <a:t>术语结构化编码</a:t>
            </a:r>
            <a:endParaRPr lang="en-US" altLang="zh-CN" sz="2000" b="1" dirty="0" smtClean="0"/>
          </a:p>
          <a:p>
            <a:pPr>
              <a:lnSpc>
                <a:spcPct val="150000"/>
              </a:lnSpc>
              <a:buFont typeface="Wingdings" panose="05000000000000000000" pitchFamily="2" charset="2"/>
              <a:buChar char="n"/>
            </a:pPr>
            <a:r>
              <a:rPr lang="zh-CN" altLang="en-US" sz="2000" b="1" dirty="0"/>
              <a:t>术语快速</a:t>
            </a:r>
            <a:r>
              <a:rPr lang="zh-CN" altLang="en-US" sz="2000" b="1" dirty="0" smtClean="0"/>
              <a:t>映射方法</a:t>
            </a:r>
            <a:endParaRPr lang="en-US" altLang="zh-CN" sz="2000" b="1" dirty="0" smtClean="0"/>
          </a:p>
        </p:txBody>
      </p:sp>
      <p:cxnSp>
        <p:nvCxnSpPr>
          <p:cNvPr id="6" name="直接连接符 5"/>
          <p:cNvCxnSpPr/>
          <p:nvPr/>
        </p:nvCxnSpPr>
        <p:spPr>
          <a:xfrm>
            <a:off x="4260522" y="2901498"/>
            <a:ext cx="1751638"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6012160" y="2432611"/>
            <a:ext cx="0" cy="64807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843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技术路线</a:t>
            </a:r>
          </a:p>
        </p:txBody>
      </p:sp>
      <p:pic>
        <p:nvPicPr>
          <p:cNvPr id="4" name="图片 3"/>
          <p:cNvPicPr>
            <a:picLocks noChangeAspect="1"/>
          </p:cNvPicPr>
          <p:nvPr/>
        </p:nvPicPr>
        <p:blipFill>
          <a:blip r:embed="rId3"/>
          <a:stretch>
            <a:fillRect/>
          </a:stretch>
        </p:blipFill>
        <p:spPr>
          <a:xfrm>
            <a:off x="539552" y="1340768"/>
            <a:ext cx="7861280" cy="4641195"/>
          </a:xfrm>
          <a:prstGeom prst="rect">
            <a:avLst/>
          </a:prstGeom>
        </p:spPr>
      </p:pic>
    </p:spTree>
    <p:extLst>
      <p:ext uri="{BB962C8B-B14F-4D97-AF65-F5344CB8AC3E}">
        <p14:creationId xmlns:p14="http://schemas.microsoft.com/office/powerpoint/2010/main" val="2989259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55096" y="42110"/>
            <a:ext cx="8041440" cy="144267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dirty="0" smtClean="0"/>
              <a:t>目录</a:t>
            </a:r>
            <a:endParaRPr lang="zh-CN" altLang="en-US" dirty="0"/>
          </a:p>
        </p:txBody>
      </p:sp>
      <p:sp>
        <p:nvSpPr>
          <p:cNvPr id="4" name="内容占位符 2"/>
          <p:cNvSpPr>
            <a:spLocks noGrp="1"/>
          </p:cNvSpPr>
          <p:nvPr>
            <p:ph idx="1"/>
          </p:nvPr>
        </p:nvSpPr>
        <p:spPr>
          <a:xfrm>
            <a:off x="2288976" y="1772816"/>
            <a:ext cx="3507160" cy="3528392"/>
          </a:xfrm>
        </p:spPr>
        <p:txBody>
          <a:bodyPr>
            <a:noAutofit/>
          </a:bodyPr>
          <a:lstStyle/>
          <a:p>
            <a:pPr>
              <a:lnSpc>
                <a:spcPct val="150000"/>
              </a:lnSpc>
              <a:buFont typeface="Wingdings" panose="05000000000000000000" pitchFamily="2" charset="2"/>
              <a:buChar char="p"/>
            </a:pPr>
            <a:r>
              <a:rPr lang="zh-CN" altLang="en-US" sz="2400" b="1" dirty="0" smtClean="0"/>
              <a:t> </a:t>
            </a:r>
            <a:r>
              <a:rPr lang="zh-CN" altLang="en-US" sz="2400" b="1" i="1" u="sng" dirty="0" smtClean="0">
                <a:solidFill>
                  <a:srgbClr val="C00000"/>
                </a:solidFill>
              </a:rPr>
              <a:t>背景、目标与意义</a:t>
            </a:r>
            <a:endParaRPr lang="en-US" altLang="zh-CN" sz="2400" b="1" i="1" u="sng" dirty="0" smtClean="0">
              <a:solidFill>
                <a:srgbClr val="C00000"/>
              </a:solidFill>
            </a:endParaRPr>
          </a:p>
          <a:p>
            <a:pPr>
              <a:lnSpc>
                <a:spcPct val="150000"/>
              </a:lnSpc>
              <a:buFont typeface="Wingdings" panose="05000000000000000000" pitchFamily="2" charset="2"/>
              <a:buChar char="p"/>
            </a:pPr>
            <a:r>
              <a:rPr lang="zh-CN" altLang="en-US" sz="2400" b="1" dirty="0" smtClean="0"/>
              <a:t> 方法</a:t>
            </a:r>
            <a:r>
              <a:rPr lang="zh-CN" altLang="en-US" sz="2400" b="1" dirty="0"/>
              <a:t>与</a:t>
            </a:r>
            <a:r>
              <a:rPr lang="zh-CN" altLang="en-US" sz="2400" b="1" dirty="0" smtClean="0"/>
              <a:t>实现</a:t>
            </a:r>
            <a:endParaRPr lang="en-US" altLang="zh-CN" sz="2400" b="1" dirty="0" smtClean="0"/>
          </a:p>
          <a:p>
            <a:pPr>
              <a:lnSpc>
                <a:spcPct val="150000"/>
              </a:lnSpc>
              <a:buFont typeface="Wingdings" panose="05000000000000000000" pitchFamily="2" charset="2"/>
              <a:buChar char="p"/>
            </a:pPr>
            <a:r>
              <a:rPr lang="zh-CN" altLang="en-US" sz="2400" b="1" dirty="0" smtClean="0"/>
              <a:t> 实验</a:t>
            </a:r>
            <a:r>
              <a:rPr lang="zh-CN" altLang="en-US" sz="2400" b="1" dirty="0"/>
              <a:t>与</a:t>
            </a:r>
            <a:r>
              <a:rPr lang="zh-CN" altLang="en-US" sz="2400" b="1" dirty="0" smtClean="0"/>
              <a:t>结果</a:t>
            </a:r>
            <a:endParaRPr lang="en-US" altLang="zh-CN" sz="2400" b="1" dirty="0" smtClean="0"/>
          </a:p>
          <a:p>
            <a:pPr>
              <a:lnSpc>
                <a:spcPct val="150000"/>
              </a:lnSpc>
              <a:buFont typeface="Wingdings" panose="05000000000000000000" pitchFamily="2" charset="2"/>
              <a:buChar char="p"/>
            </a:pPr>
            <a:r>
              <a:rPr lang="zh-CN" altLang="en-US" sz="2400" b="1" dirty="0" smtClean="0"/>
              <a:t> 工具设计与开发</a:t>
            </a:r>
            <a:endParaRPr lang="en-US" altLang="zh-CN" sz="2400" b="1" dirty="0" smtClean="0"/>
          </a:p>
          <a:p>
            <a:pPr>
              <a:lnSpc>
                <a:spcPct val="150000"/>
              </a:lnSpc>
              <a:buFont typeface="Wingdings" panose="05000000000000000000" pitchFamily="2" charset="2"/>
              <a:buChar char="p"/>
            </a:pPr>
            <a:r>
              <a:rPr lang="zh-CN" altLang="en-US" sz="2400" b="1" dirty="0" smtClean="0"/>
              <a:t> 总结</a:t>
            </a:r>
            <a:r>
              <a:rPr lang="zh-CN" altLang="en-US" sz="2400" b="1" dirty="0"/>
              <a:t>与</a:t>
            </a:r>
            <a:r>
              <a:rPr lang="zh-CN" altLang="en-US" sz="2400" b="1" dirty="0" smtClean="0"/>
              <a:t>展望</a:t>
            </a:r>
            <a:endParaRPr lang="en-US" altLang="zh-CN" sz="2400" b="1" dirty="0" smtClean="0"/>
          </a:p>
        </p:txBody>
      </p:sp>
    </p:spTree>
    <p:extLst>
      <p:ext uri="{BB962C8B-B14F-4D97-AF65-F5344CB8AC3E}">
        <p14:creationId xmlns:p14="http://schemas.microsoft.com/office/powerpoint/2010/main" val="74110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技术路线</a:t>
            </a:r>
            <a:endParaRPr lang="zh-CN" altLang="en-US" dirty="0"/>
          </a:p>
        </p:txBody>
      </p:sp>
      <p:pic>
        <p:nvPicPr>
          <p:cNvPr id="130" name="图片 129"/>
          <p:cNvPicPr>
            <a:picLocks noChangeAspect="1"/>
          </p:cNvPicPr>
          <p:nvPr/>
        </p:nvPicPr>
        <p:blipFill>
          <a:blip r:embed="rId3"/>
          <a:stretch>
            <a:fillRect/>
          </a:stretch>
        </p:blipFill>
        <p:spPr>
          <a:xfrm>
            <a:off x="539552" y="1340768"/>
            <a:ext cx="7861280" cy="4641195"/>
          </a:xfrm>
          <a:prstGeom prst="rect">
            <a:avLst/>
          </a:prstGeom>
        </p:spPr>
      </p:pic>
    </p:spTree>
    <p:extLst>
      <p:ext uri="{BB962C8B-B14F-4D97-AF65-F5344CB8AC3E}">
        <p14:creationId xmlns:p14="http://schemas.microsoft.com/office/powerpoint/2010/main" val="387241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技术路线</a:t>
            </a:r>
          </a:p>
        </p:txBody>
      </p:sp>
      <p:pic>
        <p:nvPicPr>
          <p:cNvPr id="4" name="图片 3"/>
          <p:cNvPicPr>
            <a:picLocks noChangeAspect="1"/>
          </p:cNvPicPr>
          <p:nvPr/>
        </p:nvPicPr>
        <p:blipFill>
          <a:blip r:embed="rId3"/>
          <a:stretch>
            <a:fillRect/>
          </a:stretch>
        </p:blipFill>
        <p:spPr>
          <a:xfrm>
            <a:off x="539552" y="1340731"/>
            <a:ext cx="7861280" cy="4641195"/>
          </a:xfrm>
          <a:prstGeom prst="rect">
            <a:avLst/>
          </a:prstGeom>
        </p:spPr>
      </p:pic>
    </p:spTree>
    <p:extLst>
      <p:ext uri="{BB962C8B-B14F-4D97-AF65-F5344CB8AC3E}">
        <p14:creationId xmlns:p14="http://schemas.microsoft.com/office/powerpoint/2010/main" val="13033963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技术路线</a:t>
            </a:r>
          </a:p>
        </p:txBody>
      </p:sp>
      <p:pic>
        <p:nvPicPr>
          <p:cNvPr id="3" name="图片 2"/>
          <p:cNvPicPr>
            <a:picLocks noChangeAspect="1"/>
          </p:cNvPicPr>
          <p:nvPr/>
        </p:nvPicPr>
        <p:blipFill>
          <a:blip r:embed="rId3"/>
          <a:stretch>
            <a:fillRect/>
          </a:stretch>
        </p:blipFill>
        <p:spPr>
          <a:xfrm>
            <a:off x="539552" y="1340768"/>
            <a:ext cx="7861280" cy="4641195"/>
          </a:xfrm>
          <a:prstGeom prst="rect">
            <a:avLst/>
          </a:prstGeom>
        </p:spPr>
      </p:pic>
    </p:spTree>
    <p:extLst>
      <p:ext uri="{BB962C8B-B14F-4D97-AF65-F5344CB8AC3E}">
        <p14:creationId xmlns:p14="http://schemas.microsoft.com/office/powerpoint/2010/main" val="7499200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方法</a:t>
            </a:r>
            <a:r>
              <a:rPr lang="zh-CN" altLang="en-US" dirty="0"/>
              <a:t>流程示例</a:t>
            </a:r>
          </a:p>
        </p:txBody>
      </p:sp>
      <p:pic>
        <p:nvPicPr>
          <p:cNvPr id="4" name="图片 3"/>
          <p:cNvPicPr>
            <a:picLocks noChangeAspect="1"/>
          </p:cNvPicPr>
          <p:nvPr/>
        </p:nvPicPr>
        <p:blipFill>
          <a:blip r:embed="rId3">
            <a:duotone>
              <a:schemeClr val="accent6">
                <a:shade val="45000"/>
                <a:satMod val="135000"/>
              </a:schemeClr>
              <a:prstClr val="white"/>
            </a:duotone>
          </a:blip>
          <a:stretch>
            <a:fillRect/>
          </a:stretch>
        </p:blipFill>
        <p:spPr>
          <a:xfrm>
            <a:off x="539552" y="1340768"/>
            <a:ext cx="7861280" cy="4641195"/>
          </a:xfrm>
          <a:prstGeom prst="rect">
            <a:avLst/>
          </a:prstGeom>
        </p:spPr>
      </p:pic>
    </p:spTree>
    <p:extLst>
      <p:ext uri="{BB962C8B-B14F-4D97-AF65-F5344CB8AC3E}">
        <p14:creationId xmlns:p14="http://schemas.microsoft.com/office/powerpoint/2010/main" val="17394114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duotone>
              <a:schemeClr val="accent6">
                <a:shade val="45000"/>
                <a:satMod val="135000"/>
              </a:schemeClr>
              <a:prstClr val="white"/>
            </a:duotone>
          </a:blip>
          <a:stretch>
            <a:fillRect/>
          </a:stretch>
        </p:blipFill>
        <p:spPr>
          <a:xfrm>
            <a:off x="539552" y="1340768"/>
            <a:ext cx="7861280" cy="4641195"/>
          </a:xfrm>
          <a:prstGeom prst="rect">
            <a:avLst/>
          </a:prstGeom>
        </p:spPr>
      </p:pic>
      <p:sp>
        <p:nvSpPr>
          <p:cNvPr id="2" name="标题 1"/>
          <p:cNvSpPr>
            <a:spLocks noGrp="1"/>
          </p:cNvSpPr>
          <p:nvPr>
            <p:ph type="title"/>
          </p:nvPr>
        </p:nvSpPr>
        <p:spPr>
          <a:xfrm>
            <a:off x="1355096" y="42110"/>
            <a:ext cx="8041440" cy="1442674"/>
          </a:xfrm>
        </p:spPr>
        <p:txBody>
          <a:bodyPr/>
          <a:lstStyle/>
          <a:p>
            <a:r>
              <a:rPr lang="zh-CN" altLang="en-US" dirty="0"/>
              <a:t>方法流程示例</a:t>
            </a:r>
          </a:p>
        </p:txBody>
      </p:sp>
      <p:sp>
        <p:nvSpPr>
          <p:cNvPr id="12" name="文本框 11"/>
          <p:cNvSpPr txBox="1"/>
          <p:nvPr/>
        </p:nvSpPr>
        <p:spPr>
          <a:xfrm>
            <a:off x="395536" y="1558533"/>
            <a:ext cx="3253838" cy="646331"/>
          </a:xfrm>
          <a:prstGeom prst="rect">
            <a:avLst/>
          </a:prstGeom>
          <a:noFill/>
        </p:spPr>
        <p:txBody>
          <a:bodyPr wrap="square" rtlCol="0">
            <a:spAutoFit/>
          </a:bodyPr>
          <a:lstStyle/>
          <a:p>
            <a:r>
              <a:rPr lang="en-US" altLang="zh-CN" b="1" dirty="0" smtClean="0">
                <a:solidFill>
                  <a:srgbClr val="C00000"/>
                </a:solidFill>
              </a:rPr>
              <a:t>(A)</a:t>
            </a:r>
            <a:r>
              <a:rPr lang="zh-CN" altLang="en-US" b="1" dirty="0" smtClean="0">
                <a:solidFill>
                  <a:srgbClr val="C00000"/>
                </a:solidFill>
              </a:rPr>
              <a:t>尿液红细胞位相</a:t>
            </a:r>
            <a:endParaRPr lang="en-US" altLang="zh-CN" b="1" dirty="0" smtClean="0">
              <a:solidFill>
                <a:srgbClr val="C00000"/>
              </a:solidFill>
            </a:endParaRPr>
          </a:p>
          <a:p>
            <a:r>
              <a:rPr lang="zh-CN" altLang="en-US" b="1" dirty="0" smtClean="0">
                <a:solidFill>
                  <a:srgbClr val="C00000"/>
                </a:solidFill>
              </a:rPr>
              <a:t>显微镜</a:t>
            </a:r>
            <a:r>
              <a:rPr lang="zh-CN" altLang="en-US" b="1" dirty="0">
                <a:solidFill>
                  <a:srgbClr val="C00000"/>
                </a:solidFill>
              </a:rPr>
              <a:t>检查</a:t>
            </a:r>
          </a:p>
        </p:txBody>
      </p:sp>
      <p:sp>
        <p:nvSpPr>
          <p:cNvPr id="8" name="文本框 7"/>
          <p:cNvSpPr txBox="1"/>
          <p:nvPr/>
        </p:nvSpPr>
        <p:spPr>
          <a:xfrm>
            <a:off x="400726" y="5464590"/>
            <a:ext cx="3253838" cy="369332"/>
          </a:xfrm>
          <a:prstGeom prst="rect">
            <a:avLst/>
          </a:prstGeom>
          <a:noFill/>
        </p:spPr>
        <p:txBody>
          <a:bodyPr wrap="square" rtlCol="0">
            <a:spAutoFit/>
          </a:bodyPr>
          <a:lstStyle/>
          <a:p>
            <a:r>
              <a:rPr lang="en-US" altLang="zh-CN" b="1" dirty="0" smtClean="0">
                <a:solidFill>
                  <a:srgbClr val="C00000"/>
                </a:solidFill>
              </a:rPr>
              <a:t>(B)</a:t>
            </a:r>
            <a:r>
              <a:rPr lang="zh-CN" altLang="en-US" b="1" dirty="0" smtClean="0">
                <a:solidFill>
                  <a:srgbClr val="C00000"/>
                </a:solidFill>
              </a:rPr>
              <a:t>镜检红细胞位相</a:t>
            </a:r>
            <a:r>
              <a:rPr lang="en-US" altLang="zh-CN" b="1" dirty="0" smtClean="0">
                <a:solidFill>
                  <a:srgbClr val="C00000"/>
                </a:solidFill>
              </a:rPr>
              <a:t>[</a:t>
            </a:r>
            <a:r>
              <a:rPr lang="zh-CN" altLang="en-US" b="1" dirty="0" smtClean="0">
                <a:solidFill>
                  <a:srgbClr val="C00000"/>
                </a:solidFill>
              </a:rPr>
              <a:t>尿</a:t>
            </a:r>
            <a:r>
              <a:rPr lang="en-US" altLang="zh-CN" b="1" dirty="0" smtClean="0">
                <a:solidFill>
                  <a:srgbClr val="C00000"/>
                </a:solidFill>
              </a:rPr>
              <a:t>]</a:t>
            </a:r>
            <a:endParaRPr lang="zh-CN" altLang="en-US" b="1" dirty="0">
              <a:solidFill>
                <a:srgbClr val="C00000"/>
              </a:solidFill>
            </a:endParaRPr>
          </a:p>
        </p:txBody>
      </p:sp>
      <p:cxnSp>
        <p:nvCxnSpPr>
          <p:cNvPr id="6" name="直接连接符 5"/>
          <p:cNvCxnSpPr/>
          <p:nvPr/>
        </p:nvCxnSpPr>
        <p:spPr>
          <a:xfrm>
            <a:off x="611560" y="3588985"/>
            <a:ext cx="7704856" cy="0"/>
          </a:xfrm>
          <a:prstGeom prst="line">
            <a:avLst/>
          </a:prstGeom>
          <a:ln>
            <a:prstDash val="lg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799264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duotone>
              <a:schemeClr val="accent6">
                <a:shade val="45000"/>
                <a:satMod val="135000"/>
              </a:schemeClr>
              <a:prstClr val="white"/>
            </a:duotone>
          </a:blip>
          <a:stretch>
            <a:fillRect/>
          </a:stretch>
        </p:blipFill>
        <p:spPr>
          <a:xfrm>
            <a:off x="539552" y="1340768"/>
            <a:ext cx="7861280" cy="4641195"/>
          </a:xfrm>
          <a:prstGeom prst="rect">
            <a:avLst/>
          </a:prstGeom>
        </p:spPr>
      </p:pic>
      <p:sp>
        <p:nvSpPr>
          <p:cNvPr id="2" name="标题 1"/>
          <p:cNvSpPr>
            <a:spLocks noGrp="1"/>
          </p:cNvSpPr>
          <p:nvPr>
            <p:ph type="title"/>
          </p:nvPr>
        </p:nvSpPr>
        <p:spPr>
          <a:xfrm>
            <a:off x="1355096" y="42110"/>
            <a:ext cx="8041440" cy="1442674"/>
          </a:xfrm>
        </p:spPr>
        <p:txBody>
          <a:bodyPr/>
          <a:lstStyle/>
          <a:p>
            <a:r>
              <a:rPr lang="zh-CN" altLang="en-US" dirty="0"/>
              <a:t>方法流程示例</a:t>
            </a:r>
          </a:p>
        </p:txBody>
      </p:sp>
      <p:sp>
        <p:nvSpPr>
          <p:cNvPr id="12" name="文本框 11"/>
          <p:cNvSpPr txBox="1"/>
          <p:nvPr/>
        </p:nvSpPr>
        <p:spPr>
          <a:xfrm>
            <a:off x="395536" y="1558533"/>
            <a:ext cx="3253838" cy="646331"/>
          </a:xfrm>
          <a:prstGeom prst="rect">
            <a:avLst/>
          </a:prstGeom>
          <a:noFill/>
        </p:spPr>
        <p:txBody>
          <a:bodyPr wrap="square" rtlCol="0">
            <a:spAutoFit/>
          </a:bodyPr>
          <a:lstStyle/>
          <a:p>
            <a:r>
              <a:rPr lang="en-US" altLang="zh-CN" b="1" dirty="0" smtClean="0">
                <a:solidFill>
                  <a:schemeClr val="tx1">
                    <a:lumMod val="75000"/>
                    <a:lumOff val="25000"/>
                  </a:schemeClr>
                </a:solidFill>
              </a:rPr>
              <a:t>(A)</a:t>
            </a:r>
            <a:r>
              <a:rPr lang="zh-CN" altLang="en-US" b="1" dirty="0" smtClean="0">
                <a:solidFill>
                  <a:schemeClr val="tx1">
                    <a:lumMod val="75000"/>
                    <a:lumOff val="25000"/>
                  </a:schemeClr>
                </a:solidFill>
              </a:rPr>
              <a:t>尿液红细胞位相</a:t>
            </a:r>
            <a:endParaRPr lang="en-US" altLang="zh-CN" b="1" dirty="0" smtClean="0">
              <a:solidFill>
                <a:schemeClr val="tx1">
                  <a:lumMod val="75000"/>
                  <a:lumOff val="25000"/>
                </a:schemeClr>
              </a:solidFill>
            </a:endParaRPr>
          </a:p>
          <a:p>
            <a:r>
              <a:rPr lang="zh-CN" altLang="en-US" b="1" dirty="0" smtClean="0">
                <a:solidFill>
                  <a:schemeClr val="tx1">
                    <a:lumMod val="75000"/>
                    <a:lumOff val="25000"/>
                  </a:schemeClr>
                </a:solidFill>
              </a:rPr>
              <a:t>显微镜</a:t>
            </a:r>
            <a:r>
              <a:rPr lang="zh-CN" altLang="en-US" b="1" dirty="0">
                <a:solidFill>
                  <a:schemeClr val="tx1">
                    <a:lumMod val="75000"/>
                    <a:lumOff val="25000"/>
                  </a:schemeClr>
                </a:solidFill>
              </a:rPr>
              <a:t>检查</a:t>
            </a:r>
          </a:p>
        </p:txBody>
      </p:sp>
      <p:sp>
        <p:nvSpPr>
          <p:cNvPr id="8" name="文本框 7"/>
          <p:cNvSpPr txBox="1"/>
          <p:nvPr/>
        </p:nvSpPr>
        <p:spPr>
          <a:xfrm>
            <a:off x="400726" y="5464590"/>
            <a:ext cx="3253838" cy="369332"/>
          </a:xfrm>
          <a:prstGeom prst="rect">
            <a:avLst/>
          </a:prstGeom>
          <a:noFill/>
        </p:spPr>
        <p:txBody>
          <a:bodyPr wrap="square" rtlCol="0">
            <a:spAutoFit/>
          </a:bodyPr>
          <a:lstStyle/>
          <a:p>
            <a:r>
              <a:rPr lang="en-US" altLang="zh-CN" b="1" dirty="0" smtClean="0">
                <a:solidFill>
                  <a:schemeClr val="tx1">
                    <a:lumMod val="75000"/>
                    <a:lumOff val="25000"/>
                  </a:schemeClr>
                </a:solidFill>
              </a:rPr>
              <a:t>(B)</a:t>
            </a:r>
            <a:r>
              <a:rPr lang="zh-CN" altLang="en-US" b="1" dirty="0" smtClean="0">
                <a:solidFill>
                  <a:schemeClr val="tx1">
                    <a:lumMod val="75000"/>
                    <a:lumOff val="25000"/>
                  </a:schemeClr>
                </a:solidFill>
              </a:rPr>
              <a:t>镜检红细胞位相</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尿</a:t>
            </a:r>
            <a:r>
              <a:rPr lang="en-US" altLang="zh-CN" b="1" dirty="0" smtClean="0">
                <a:solidFill>
                  <a:schemeClr val="tx1">
                    <a:lumMod val="75000"/>
                    <a:lumOff val="25000"/>
                  </a:schemeClr>
                </a:solidFill>
              </a:rPr>
              <a:t>]</a:t>
            </a:r>
            <a:endParaRPr lang="zh-CN" altLang="en-US" b="1" dirty="0">
              <a:solidFill>
                <a:schemeClr val="tx1">
                  <a:lumMod val="75000"/>
                  <a:lumOff val="25000"/>
                </a:schemeClr>
              </a:solidFill>
            </a:endParaRPr>
          </a:p>
        </p:txBody>
      </p:sp>
      <p:sp>
        <p:nvSpPr>
          <p:cNvPr id="10" name="文本框 9"/>
          <p:cNvSpPr txBox="1"/>
          <p:nvPr/>
        </p:nvSpPr>
        <p:spPr>
          <a:xfrm>
            <a:off x="1430006" y="2314030"/>
            <a:ext cx="5061442" cy="923330"/>
          </a:xfrm>
          <a:prstGeom prst="rect">
            <a:avLst/>
          </a:prstGeom>
          <a:noFill/>
        </p:spPr>
        <p:txBody>
          <a:bodyPr wrap="square" rtlCol="0">
            <a:spAutoFit/>
          </a:bodyPr>
          <a:lstStyle/>
          <a:p>
            <a:r>
              <a:rPr lang="en-US" altLang="zh-CN" b="1" dirty="0">
                <a:solidFill>
                  <a:srgbClr val="C00000"/>
                </a:solidFill>
              </a:rPr>
              <a:t>[</a:t>
            </a:r>
            <a:r>
              <a:rPr lang="zh-CN" altLang="en-US" b="1" dirty="0">
                <a:solidFill>
                  <a:srgbClr val="C00000"/>
                </a:solidFill>
              </a:rPr>
              <a:t>主</a:t>
            </a:r>
            <a:r>
              <a:rPr lang="en-US" altLang="zh-CN" b="1" dirty="0" smtClean="0">
                <a:solidFill>
                  <a:srgbClr val="C00000"/>
                </a:solidFill>
              </a:rPr>
              <a:t>]</a:t>
            </a:r>
            <a:r>
              <a:rPr lang="zh-CN" altLang="en-US" b="1" dirty="0">
                <a:solidFill>
                  <a:srgbClr val="C00000"/>
                </a:solidFill>
              </a:rPr>
              <a:t>红细胞</a:t>
            </a:r>
            <a:endParaRPr lang="pt-BR" altLang="zh-CN" b="1" dirty="0" smtClean="0">
              <a:solidFill>
                <a:srgbClr val="C00000"/>
              </a:solidFill>
            </a:endParaRPr>
          </a:p>
          <a:p>
            <a:r>
              <a:rPr lang="en-US" altLang="zh-CN" b="1" dirty="0" smtClean="0">
                <a:solidFill>
                  <a:srgbClr val="C00000"/>
                </a:solidFill>
              </a:rPr>
              <a:t>[</a:t>
            </a:r>
            <a:r>
              <a:rPr lang="zh-CN" altLang="en-US" b="1" dirty="0" smtClean="0">
                <a:solidFill>
                  <a:srgbClr val="C00000"/>
                </a:solidFill>
              </a:rPr>
              <a:t>属性</a:t>
            </a:r>
            <a:r>
              <a:rPr lang="en-US" altLang="zh-CN" b="1" dirty="0" smtClean="0">
                <a:solidFill>
                  <a:srgbClr val="C00000"/>
                </a:solidFill>
              </a:rPr>
              <a:t>] [</a:t>
            </a:r>
            <a:r>
              <a:rPr lang="zh-CN" altLang="en-US" b="1" dirty="0" smtClean="0">
                <a:solidFill>
                  <a:srgbClr val="C00000"/>
                </a:solidFill>
              </a:rPr>
              <a:t>体系</a:t>
            </a:r>
            <a:r>
              <a:rPr lang="en-US" altLang="zh-CN" b="1" dirty="0" smtClean="0">
                <a:solidFill>
                  <a:srgbClr val="C00000"/>
                </a:solidFill>
              </a:rPr>
              <a:t>/</a:t>
            </a:r>
            <a:r>
              <a:rPr lang="zh-CN" altLang="en-US" b="1" dirty="0" smtClean="0">
                <a:solidFill>
                  <a:srgbClr val="C00000"/>
                </a:solidFill>
              </a:rPr>
              <a:t>标本</a:t>
            </a:r>
            <a:r>
              <a:rPr lang="en-US" altLang="zh-CN" b="1" dirty="0" smtClean="0">
                <a:solidFill>
                  <a:srgbClr val="C00000"/>
                </a:solidFill>
              </a:rPr>
              <a:t>] </a:t>
            </a:r>
            <a:r>
              <a:rPr lang="zh-CN" altLang="en-US" b="1" dirty="0" smtClean="0">
                <a:solidFill>
                  <a:srgbClr val="C00000"/>
                </a:solidFill>
              </a:rPr>
              <a:t>尿液 </a:t>
            </a:r>
            <a:r>
              <a:rPr lang="en-US" altLang="zh-CN" b="1" dirty="0" smtClean="0">
                <a:solidFill>
                  <a:srgbClr val="C00000"/>
                </a:solidFill>
              </a:rPr>
              <a:t>02, [</a:t>
            </a:r>
            <a:r>
              <a:rPr lang="zh-CN" altLang="en-US" b="1" dirty="0">
                <a:solidFill>
                  <a:srgbClr val="C00000"/>
                </a:solidFill>
              </a:rPr>
              <a:t>量值类型</a:t>
            </a:r>
            <a:r>
              <a:rPr lang="en-US" altLang="zh-CN" b="1" dirty="0" smtClean="0">
                <a:solidFill>
                  <a:srgbClr val="C00000"/>
                </a:solidFill>
              </a:rPr>
              <a:t>] </a:t>
            </a:r>
            <a:r>
              <a:rPr lang="zh-CN" altLang="en-US" b="1" dirty="0">
                <a:solidFill>
                  <a:srgbClr val="C00000"/>
                </a:solidFill>
              </a:rPr>
              <a:t>位相</a:t>
            </a:r>
            <a:r>
              <a:rPr lang="zh-CN" altLang="pt-BR" b="1" dirty="0" smtClean="0">
                <a:solidFill>
                  <a:srgbClr val="C00000"/>
                </a:solidFill>
              </a:rPr>
              <a:t> </a:t>
            </a:r>
            <a:r>
              <a:rPr lang="pt-BR" altLang="zh-CN" b="1" dirty="0" smtClean="0">
                <a:solidFill>
                  <a:srgbClr val="C00000"/>
                </a:solidFill>
              </a:rPr>
              <a:t>08</a:t>
            </a:r>
            <a:r>
              <a:rPr lang="en-US" altLang="zh-CN" b="1" dirty="0" smtClean="0">
                <a:solidFill>
                  <a:srgbClr val="C00000"/>
                </a:solidFill>
              </a:rPr>
              <a:t>, [</a:t>
            </a:r>
            <a:r>
              <a:rPr lang="zh-CN" altLang="en-US" b="1" dirty="0">
                <a:solidFill>
                  <a:srgbClr val="C00000"/>
                </a:solidFill>
              </a:rPr>
              <a:t>方法</a:t>
            </a:r>
            <a:r>
              <a:rPr lang="en-US" altLang="zh-CN" b="1" dirty="0" smtClean="0">
                <a:solidFill>
                  <a:srgbClr val="C00000"/>
                </a:solidFill>
              </a:rPr>
              <a:t>] </a:t>
            </a:r>
            <a:r>
              <a:rPr lang="zh-CN" altLang="en-US" b="1" dirty="0" smtClean="0">
                <a:solidFill>
                  <a:srgbClr val="C00000"/>
                </a:solidFill>
              </a:rPr>
              <a:t>显微镜检查 </a:t>
            </a:r>
            <a:r>
              <a:rPr lang="en-US" altLang="zh-CN" b="1" dirty="0" smtClean="0">
                <a:solidFill>
                  <a:srgbClr val="C00000"/>
                </a:solidFill>
              </a:rPr>
              <a:t>15</a:t>
            </a:r>
            <a:endParaRPr lang="pt-BR" altLang="zh-CN" b="1" dirty="0">
              <a:solidFill>
                <a:srgbClr val="C00000"/>
              </a:solidFill>
            </a:endParaRPr>
          </a:p>
        </p:txBody>
      </p:sp>
      <p:sp>
        <p:nvSpPr>
          <p:cNvPr id="18" name="文本框 17"/>
          <p:cNvSpPr txBox="1"/>
          <p:nvPr/>
        </p:nvSpPr>
        <p:spPr>
          <a:xfrm>
            <a:off x="1430006" y="4340720"/>
            <a:ext cx="5061442" cy="923330"/>
          </a:xfrm>
          <a:prstGeom prst="rect">
            <a:avLst/>
          </a:prstGeom>
          <a:noFill/>
        </p:spPr>
        <p:txBody>
          <a:bodyPr wrap="square" rtlCol="0">
            <a:spAutoFit/>
          </a:bodyPr>
          <a:lstStyle/>
          <a:p>
            <a:r>
              <a:rPr lang="en-US" altLang="zh-CN" b="1" dirty="0">
                <a:solidFill>
                  <a:srgbClr val="C00000"/>
                </a:solidFill>
              </a:rPr>
              <a:t>[</a:t>
            </a:r>
            <a:r>
              <a:rPr lang="zh-CN" altLang="en-US" b="1" dirty="0">
                <a:solidFill>
                  <a:srgbClr val="C00000"/>
                </a:solidFill>
              </a:rPr>
              <a:t>主</a:t>
            </a:r>
            <a:r>
              <a:rPr lang="en-US" altLang="zh-CN" b="1" dirty="0" smtClean="0">
                <a:solidFill>
                  <a:srgbClr val="C00000"/>
                </a:solidFill>
              </a:rPr>
              <a:t>]</a:t>
            </a:r>
            <a:r>
              <a:rPr lang="zh-CN" altLang="en-US" b="1" dirty="0">
                <a:solidFill>
                  <a:srgbClr val="C00000"/>
                </a:solidFill>
              </a:rPr>
              <a:t>红细胞</a:t>
            </a:r>
            <a:endParaRPr lang="pt-BR" altLang="zh-CN" b="1" dirty="0" smtClean="0">
              <a:solidFill>
                <a:srgbClr val="C00000"/>
              </a:solidFill>
            </a:endParaRPr>
          </a:p>
          <a:p>
            <a:r>
              <a:rPr lang="en-US" altLang="zh-CN" b="1" dirty="0" smtClean="0">
                <a:solidFill>
                  <a:srgbClr val="C00000"/>
                </a:solidFill>
              </a:rPr>
              <a:t>[</a:t>
            </a:r>
            <a:r>
              <a:rPr lang="zh-CN" altLang="en-US" b="1" dirty="0" smtClean="0">
                <a:solidFill>
                  <a:srgbClr val="C00000"/>
                </a:solidFill>
              </a:rPr>
              <a:t>属性</a:t>
            </a:r>
            <a:r>
              <a:rPr lang="en-US" altLang="zh-CN" b="1" dirty="0" smtClean="0">
                <a:solidFill>
                  <a:srgbClr val="C00000"/>
                </a:solidFill>
              </a:rPr>
              <a:t>] [</a:t>
            </a:r>
            <a:r>
              <a:rPr lang="zh-CN" altLang="en-US" b="1" dirty="0" smtClean="0">
                <a:solidFill>
                  <a:srgbClr val="C00000"/>
                </a:solidFill>
              </a:rPr>
              <a:t>体系</a:t>
            </a:r>
            <a:r>
              <a:rPr lang="en-US" altLang="zh-CN" b="1" dirty="0" smtClean="0">
                <a:solidFill>
                  <a:srgbClr val="C00000"/>
                </a:solidFill>
              </a:rPr>
              <a:t>/</a:t>
            </a:r>
            <a:r>
              <a:rPr lang="zh-CN" altLang="en-US" b="1" dirty="0" smtClean="0">
                <a:solidFill>
                  <a:srgbClr val="C00000"/>
                </a:solidFill>
              </a:rPr>
              <a:t>标本</a:t>
            </a:r>
            <a:r>
              <a:rPr lang="en-US" altLang="zh-CN" b="1" dirty="0" smtClean="0">
                <a:solidFill>
                  <a:srgbClr val="C00000"/>
                </a:solidFill>
              </a:rPr>
              <a:t>] </a:t>
            </a:r>
            <a:r>
              <a:rPr lang="zh-CN" altLang="en-US" b="1" dirty="0" smtClean="0">
                <a:solidFill>
                  <a:srgbClr val="C00000"/>
                </a:solidFill>
              </a:rPr>
              <a:t>尿 </a:t>
            </a:r>
            <a:r>
              <a:rPr lang="en-US" altLang="zh-CN" b="1" dirty="0" smtClean="0">
                <a:solidFill>
                  <a:srgbClr val="C00000"/>
                </a:solidFill>
              </a:rPr>
              <a:t>02, [</a:t>
            </a:r>
            <a:r>
              <a:rPr lang="zh-CN" altLang="en-US" b="1" dirty="0">
                <a:solidFill>
                  <a:srgbClr val="C00000"/>
                </a:solidFill>
              </a:rPr>
              <a:t>量值类型</a:t>
            </a:r>
            <a:r>
              <a:rPr lang="en-US" altLang="zh-CN" b="1" dirty="0" smtClean="0">
                <a:solidFill>
                  <a:srgbClr val="C00000"/>
                </a:solidFill>
              </a:rPr>
              <a:t>] </a:t>
            </a:r>
            <a:r>
              <a:rPr lang="zh-CN" altLang="en-US" b="1" dirty="0">
                <a:solidFill>
                  <a:srgbClr val="C00000"/>
                </a:solidFill>
              </a:rPr>
              <a:t>位相</a:t>
            </a:r>
            <a:r>
              <a:rPr lang="zh-CN" altLang="pt-BR" b="1" dirty="0" smtClean="0">
                <a:solidFill>
                  <a:srgbClr val="C00000"/>
                </a:solidFill>
              </a:rPr>
              <a:t> </a:t>
            </a:r>
            <a:r>
              <a:rPr lang="pt-BR" altLang="zh-CN" b="1" dirty="0" smtClean="0">
                <a:solidFill>
                  <a:srgbClr val="C00000"/>
                </a:solidFill>
              </a:rPr>
              <a:t>08</a:t>
            </a:r>
            <a:r>
              <a:rPr lang="en-US" altLang="zh-CN" b="1" dirty="0" smtClean="0">
                <a:solidFill>
                  <a:srgbClr val="C00000"/>
                </a:solidFill>
              </a:rPr>
              <a:t>, </a:t>
            </a:r>
          </a:p>
          <a:p>
            <a:r>
              <a:rPr lang="en-US" altLang="zh-CN" b="1" dirty="0" smtClean="0">
                <a:solidFill>
                  <a:srgbClr val="C00000"/>
                </a:solidFill>
              </a:rPr>
              <a:t>[</a:t>
            </a:r>
            <a:r>
              <a:rPr lang="zh-CN" altLang="en-US" b="1" dirty="0">
                <a:solidFill>
                  <a:srgbClr val="C00000"/>
                </a:solidFill>
              </a:rPr>
              <a:t>方法</a:t>
            </a:r>
            <a:r>
              <a:rPr lang="en-US" altLang="zh-CN" b="1" dirty="0" smtClean="0">
                <a:solidFill>
                  <a:srgbClr val="C00000"/>
                </a:solidFill>
              </a:rPr>
              <a:t>] </a:t>
            </a:r>
            <a:r>
              <a:rPr lang="zh-CN" altLang="en-US" b="1" dirty="0" smtClean="0">
                <a:solidFill>
                  <a:srgbClr val="C00000"/>
                </a:solidFill>
              </a:rPr>
              <a:t>镜检 </a:t>
            </a:r>
            <a:r>
              <a:rPr lang="en-US" altLang="zh-CN" b="1" dirty="0" smtClean="0">
                <a:solidFill>
                  <a:srgbClr val="C00000"/>
                </a:solidFill>
              </a:rPr>
              <a:t>15</a:t>
            </a:r>
            <a:endParaRPr lang="pt-BR" altLang="zh-CN" b="1" dirty="0">
              <a:solidFill>
                <a:srgbClr val="C00000"/>
              </a:solidFill>
            </a:endParaRPr>
          </a:p>
        </p:txBody>
      </p:sp>
      <p:cxnSp>
        <p:nvCxnSpPr>
          <p:cNvPr id="13" name="直接连接符 12"/>
          <p:cNvCxnSpPr/>
          <p:nvPr/>
        </p:nvCxnSpPr>
        <p:spPr>
          <a:xfrm>
            <a:off x="611560" y="3588985"/>
            <a:ext cx="7704856" cy="0"/>
          </a:xfrm>
          <a:prstGeom prst="line">
            <a:avLst/>
          </a:prstGeom>
          <a:ln>
            <a:prstDash val="lg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527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duotone>
              <a:schemeClr val="accent6">
                <a:shade val="45000"/>
                <a:satMod val="135000"/>
              </a:schemeClr>
              <a:prstClr val="white"/>
            </a:duotone>
          </a:blip>
          <a:stretch>
            <a:fillRect/>
          </a:stretch>
        </p:blipFill>
        <p:spPr>
          <a:xfrm>
            <a:off x="539552" y="1340768"/>
            <a:ext cx="7861280" cy="4641195"/>
          </a:xfrm>
          <a:prstGeom prst="rect">
            <a:avLst/>
          </a:prstGeom>
        </p:spPr>
      </p:pic>
      <p:sp>
        <p:nvSpPr>
          <p:cNvPr id="2" name="标题 1"/>
          <p:cNvSpPr>
            <a:spLocks noGrp="1"/>
          </p:cNvSpPr>
          <p:nvPr>
            <p:ph type="title"/>
          </p:nvPr>
        </p:nvSpPr>
        <p:spPr>
          <a:xfrm>
            <a:off x="1355096" y="42110"/>
            <a:ext cx="8041440" cy="1442674"/>
          </a:xfrm>
        </p:spPr>
        <p:txBody>
          <a:bodyPr/>
          <a:lstStyle/>
          <a:p>
            <a:r>
              <a:rPr lang="zh-CN" altLang="en-US" dirty="0"/>
              <a:t>方法流程示例</a:t>
            </a:r>
          </a:p>
        </p:txBody>
      </p:sp>
      <p:sp>
        <p:nvSpPr>
          <p:cNvPr id="12" name="文本框 11"/>
          <p:cNvSpPr txBox="1"/>
          <p:nvPr/>
        </p:nvSpPr>
        <p:spPr>
          <a:xfrm>
            <a:off x="395536" y="1558533"/>
            <a:ext cx="3253838" cy="646331"/>
          </a:xfrm>
          <a:prstGeom prst="rect">
            <a:avLst/>
          </a:prstGeom>
          <a:noFill/>
        </p:spPr>
        <p:txBody>
          <a:bodyPr wrap="square" rtlCol="0">
            <a:spAutoFit/>
          </a:bodyPr>
          <a:lstStyle/>
          <a:p>
            <a:r>
              <a:rPr lang="en-US" altLang="zh-CN" b="1" dirty="0" smtClean="0">
                <a:solidFill>
                  <a:schemeClr val="tx1">
                    <a:lumMod val="75000"/>
                    <a:lumOff val="25000"/>
                  </a:schemeClr>
                </a:solidFill>
              </a:rPr>
              <a:t>(A)</a:t>
            </a:r>
            <a:r>
              <a:rPr lang="zh-CN" altLang="en-US" b="1" dirty="0" smtClean="0">
                <a:solidFill>
                  <a:schemeClr val="tx1">
                    <a:lumMod val="75000"/>
                    <a:lumOff val="25000"/>
                  </a:schemeClr>
                </a:solidFill>
              </a:rPr>
              <a:t>尿液红细胞位相</a:t>
            </a:r>
            <a:endParaRPr lang="en-US" altLang="zh-CN" b="1" dirty="0" smtClean="0">
              <a:solidFill>
                <a:schemeClr val="tx1">
                  <a:lumMod val="75000"/>
                  <a:lumOff val="25000"/>
                </a:schemeClr>
              </a:solidFill>
            </a:endParaRPr>
          </a:p>
          <a:p>
            <a:r>
              <a:rPr lang="zh-CN" altLang="en-US" b="1" dirty="0" smtClean="0">
                <a:solidFill>
                  <a:schemeClr val="tx1">
                    <a:lumMod val="75000"/>
                    <a:lumOff val="25000"/>
                  </a:schemeClr>
                </a:solidFill>
              </a:rPr>
              <a:t>显微镜</a:t>
            </a:r>
            <a:r>
              <a:rPr lang="zh-CN" altLang="en-US" b="1" dirty="0">
                <a:solidFill>
                  <a:schemeClr val="tx1">
                    <a:lumMod val="75000"/>
                    <a:lumOff val="25000"/>
                  </a:schemeClr>
                </a:solidFill>
              </a:rPr>
              <a:t>检查</a:t>
            </a:r>
          </a:p>
        </p:txBody>
      </p:sp>
      <p:sp>
        <p:nvSpPr>
          <p:cNvPr id="8" name="文本框 7"/>
          <p:cNvSpPr txBox="1"/>
          <p:nvPr/>
        </p:nvSpPr>
        <p:spPr>
          <a:xfrm>
            <a:off x="400726" y="5464590"/>
            <a:ext cx="3253838" cy="369332"/>
          </a:xfrm>
          <a:prstGeom prst="rect">
            <a:avLst/>
          </a:prstGeom>
          <a:noFill/>
        </p:spPr>
        <p:txBody>
          <a:bodyPr wrap="square" rtlCol="0">
            <a:spAutoFit/>
          </a:bodyPr>
          <a:lstStyle/>
          <a:p>
            <a:r>
              <a:rPr lang="en-US" altLang="zh-CN" b="1" dirty="0" smtClean="0">
                <a:solidFill>
                  <a:schemeClr val="tx1">
                    <a:lumMod val="75000"/>
                    <a:lumOff val="25000"/>
                  </a:schemeClr>
                </a:solidFill>
              </a:rPr>
              <a:t>(B)</a:t>
            </a:r>
            <a:r>
              <a:rPr lang="zh-CN" altLang="en-US" b="1" dirty="0" smtClean="0">
                <a:solidFill>
                  <a:schemeClr val="tx1">
                    <a:lumMod val="75000"/>
                    <a:lumOff val="25000"/>
                  </a:schemeClr>
                </a:solidFill>
              </a:rPr>
              <a:t>镜检红细胞位相</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尿</a:t>
            </a:r>
            <a:r>
              <a:rPr lang="en-US" altLang="zh-CN" b="1" dirty="0" smtClean="0">
                <a:solidFill>
                  <a:schemeClr val="tx1">
                    <a:lumMod val="75000"/>
                    <a:lumOff val="25000"/>
                  </a:schemeClr>
                </a:solidFill>
              </a:rPr>
              <a:t>]</a:t>
            </a:r>
            <a:endParaRPr lang="zh-CN" altLang="en-US" b="1" dirty="0">
              <a:solidFill>
                <a:schemeClr val="tx1">
                  <a:lumMod val="75000"/>
                  <a:lumOff val="25000"/>
                </a:schemeClr>
              </a:solidFill>
            </a:endParaRPr>
          </a:p>
        </p:txBody>
      </p:sp>
      <p:sp>
        <p:nvSpPr>
          <p:cNvPr id="9" name="文本框 8"/>
          <p:cNvSpPr txBox="1"/>
          <p:nvPr/>
        </p:nvSpPr>
        <p:spPr>
          <a:xfrm>
            <a:off x="3491880" y="3388930"/>
            <a:ext cx="2201339" cy="369332"/>
          </a:xfrm>
          <a:prstGeom prst="rect">
            <a:avLst/>
          </a:prstGeom>
          <a:noFill/>
        </p:spPr>
        <p:txBody>
          <a:bodyPr wrap="square" rtlCol="0">
            <a:spAutoFit/>
          </a:bodyPr>
          <a:lstStyle/>
          <a:p>
            <a:r>
              <a:rPr lang="en-US" altLang="zh-CN" b="1" dirty="0" smtClean="0">
                <a:solidFill>
                  <a:srgbClr val="C00000"/>
                </a:solidFill>
              </a:rPr>
              <a:t>[</a:t>
            </a:r>
            <a:r>
              <a:rPr lang="zh-CN" altLang="en-US" b="1" dirty="0" smtClean="0">
                <a:solidFill>
                  <a:srgbClr val="C00000"/>
                </a:solidFill>
              </a:rPr>
              <a:t>主</a:t>
            </a:r>
            <a:r>
              <a:rPr lang="en-US" altLang="zh-CN" b="1" dirty="0" smtClean="0">
                <a:solidFill>
                  <a:srgbClr val="C00000"/>
                </a:solidFill>
              </a:rPr>
              <a:t>]</a:t>
            </a:r>
            <a:r>
              <a:rPr lang="zh-CN" altLang="en-US" b="1" dirty="0">
                <a:solidFill>
                  <a:srgbClr val="C00000"/>
                </a:solidFill>
              </a:rPr>
              <a:t>红细胞</a:t>
            </a:r>
            <a:r>
              <a:rPr lang="zh-CN" altLang="en-US" b="1" dirty="0" smtClean="0">
                <a:solidFill>
                  <a:srgbClr val="C00000"/>
                </a:solidFill>
              </a:rPr>
              <a:t> </a:t>
            </a:r>
            <a:r>
              <a:rPr lang="en-US" altLang="zh-CN" b="1" dirty="0" smtClean="0">
                <a:solidFill>
                  <a:srgbClr val="C00000"/>
                </a:solidFill>
              </a:rPr>
              <a:t>401</a:t>
            </a:r>
            <a:endParaRPr lang="zh-CN" altLang="en-US" b="1" dirty="0">
              <a:solidFill>
                <a:srgbClr val="C00000"/>
              </a:solidFill>
            </a:endParaRPr>
          </a:p>
        </p:txBody>
      </p:sp>
      <p:sp>
        <p:nvSpPr>
          <p:cNvPr id="10" name="文本框 9"/>
          <p:cNvSpPr txBox="1"/>
          <p:nvPr/>
        </p:nvSpPr>
        <p:spPr>
          <a:xfrm>
            <a:off x="1430006" y="2314030"/>
            <a:ext cx="5061442" cy="923330"/>
          </a:xfrm>
          <a:prstGeom prst="rect">
            <a:avLst/>
          </a:prstGeom>
          <a:noFill/>
        </p:spPr>
        <p:txBody>
          <a:bodyPr wrap="square" rtlCol="0">
            <a:spAutoFit/>
          </a:bodyPr>
          <a:lstStyle/>
          <a:p>
            <a:r>
              <a:rPr lang="en-US" altLang="zh-CN" b="1" dirty="0">
                <a:solidFill>
                  <a:schemeClr val="tx1">
                    <a:lumMod val="75000"/>
                    <a:lumOff val="25000"/>
                  </a:schemeClr>
                </a:solidFill>
              </a:rPr>
              <a:t>[</a:t>
            </a:r>
            <a:r>
              <a:rPr lang="zh-CN" altLang="en-US" b="1" dirty="0">
                <a:solidFill>
                  <a:schemeClr val="tx1">
                    <a:lumMod val="75000"/>
                    <a:lumOff val="25000"/>
                  </a:schemeClr>
                </a:solidFill>
              </a:rPr>
              <a:t>主</a:t>
            </a:r>
            <a:r>
              <a:rPr lang="en-US" altLang="zh-CN" b="1" dirty="0" smtClean="0">
                <a:solidFill>
                  <a:schemeClr val="tx1">
                    <a:lumMod val="75000"/>
                    <a:lumOff val="25000"/>
                  </a:schemeClr>
                </a:solidFill>
              </a:rPr>
              <a:t>]</a:t>
            </a:r>
            <a:r>
              <a:rPr lang="zh-CN" altLang="en-US" b="1" dirty="0">
                <a:solidFill>
                  <a:schemeClr val="tx1">
                    <a:lumMod val="75000"/>
                    <a:lumOff val="25000"/>
                  </a:schemeClr>
                </a:solidFill>
              </a:rPr>
              <a:t>红细胞</a:t>
            </a:r>
            <a:endParaRPr lang="pt-BR" altLang="zh-CN" b="1" dirty="0" smtClean="0">
              <a:solidFill>
                <a:schemeClr val="tx1">
                  <a:lumMod val="75000"/>
                  <a:lumOff val="25000"/>
                </a:schemeClr>
              </a:solidFill>
            </a:endParaRPr>
          </a:p>
          <a:p>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属性</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体系</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标本</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尿液 </a:t>
            </a:r>
            <a:r>
              <a:rPr lang="en-US" altLang="zh-CN" b="1" dirty="0" smtClean="0">
                <a:solidFill>
                  <a:schemeClr val="tx1">
                    <a:lumMod val="75000"/>
                    <a:lumOff val="25000"/>
                  </a:schemeClr>
                </a:solidFill>
              </a:rPr>
              <a:t>02, [</a:t>
            </a:r>
            <a:r>
              <a:rPr lang="zh-CN" altLang="en-US" b="1" dirty="0">
                <a:solidFill>
                  <a:schemeClr val="tx1">
                    <a:lumMod val="75000"/>
                    <a:lumOff val="25000"/>
                  </a:schemeClr>
                </a:solidFill>
              </a:rPr>
              <a:t>量值类型</a:t>
            </a:r>
            <a:r>
              <a:rPr lang="en-US" altLang="zh-CN" b="1" dirty="0" smtClean="0">
                <a:solidFill>
                  <a:schemeClr val="tx1">
                    <a:lumMod val="75000"/>
                    <a:lumOff val="25000"/>
                  </a:schemeClr>
                </a:solidFill>
              </a:rPr>
              <a:t>] </a:t>
            </a:r>
            <a:r>
              <a:rPr lang="zh-CN" altLang="en-US" b="1" dirty="0">
                <a:solidFill>
                  <a:schemeClr val="tx1">
                    <a:lumMod val="75000"/>
                    <a:lumOff val="25000"/>
                  </a:schemeClr>
                </a:solidFill>
              </a:rPr>
              <a:t>位相</a:t>
            </a:r>
            <a:r>
              <a:rPr lang="zh-CN" altLang="pt-BR" b="1" dirty="0" smtClean="0">
                <a:solidFill>
                  <a:schemeClr val="tx1">
                    <a:lumMod val="75000"/>
                    <a:lumOff val="25000"/>
                  </a:schemeClr>
                </a:solidFill>
              </a:rPr>
              <a:t> </a:t>
            </a:r>
            <a:r>
              <a:rPr lang="pt-BR" altLang="zh-CN" b="1" dirty="0" smtClean="0">
                <a:solidFill>
                  <a:schemeClr val="tx1">
                    <a:lumMod val="75000"/>
                    <a:lumOff val="25000"/>
                  </a:schemeClr>
                </a:solidFill>
              </a:rPr>
              <a:t>08</a:t>
            </a:r>
            <a:r>
              <a:rPr lang="en-US" altLang="zh-CN" b="1" dirty="0" smtClean="0">
                <a:solidFill>
                  <a:schemeClr val="tx1">
                    <a:lumMod val="75000"/>
                    <a:lumOff val="25000"/>
                  </a:schemeClr>
                </a:solidFill>
              </a:rPr>
              <a:t>, [</a:t>
            </a:r>
            <a:r>
              <a:rPr lang="zh-CN" altLang="en-US" b="1" dirty="0">
                <a:solidFill>
                  <a:schemeClr val="tx1">
                    <a:lumMod val="75000"/>
                    <a:lumOff val="25000"/>
                  </a:schemeClr>
                </a:solidFill>
              </a:rPr>
              <a:t>方法</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显微镜检查 </a:t>
            </a:r>
            <a:r>
              <a:rPr lang="en-US" altLang="zh-CN" b="1" dirty="0" smtClean="0">
                <a:solidFill>
                  <a:schemeClr val="tx1">
                    <a:lumMod val="75000"/>
                    <a:lumOff val="25000"/>
                  </a:schemeClr>
                </a:solidFill>
              </a:rPr>
              <a:t>15</a:t>
            </a:r>
            <a:endParaRPr lang="pt-BR" altLang="zh-CN" b="1" dirty="0">
              <a:solidFill>
                <a:schemeClr val="tx1">
                  <a:lumMod val="75000"/>
                  <a:lumOff val="25000"/>
                </a:schemeClr>
              </a:solidFill>
            </a:endParaRPr>
          </a:p>
        </p:txBody>
      </p:sp>
      <p:sp>
        <p:nvSpPr>
          <p:cNvPr id="13" name="文本框 12"/>
          <p:cNvSpPr txBox="1"/>
          <p:nvPr/>
        </p:nvSpPr>
        <p:spPr>
          <a:xfrm>
            <a:off x="4864529" y="1538650"/>
            <a:ext cx="3253838" cy="646331"/>
          </a:xfrm>
          <a:prstGeom prst="rect">
            <a:avLst/>
          </a:prstGeom>
          <a:noFill/>
        </p:spPr>
        <p:txBody>
          <a:bodyPr wrap="square" rtlCol="0">
            <a:spAutoFit/>
          </a:bodyPr>
          <a:lstStyle/>
          <a:p>
            <a:r>
              <a:rPr lang="en-US" altLang="zh-CN" b="1" dirty="0" smtClean="0">
                <a:solidFill>
                  <a:srgbClr val="C00000"/>
                </a:solidFill>
              </a:rPr>
              <a:t>[</a:t>
            </a:r>
            <a:r>
              <a:rPr lang="zh-CN" altLang="en-US" b="1" dirty="0" smtClean="0">
                <a:solidFill>
                  <a:srgbClr val="C00000"/>
                </a:solidFill>
              </a:rPr>
              <a:t>主</a:t>
            </a:r>
            <a:r>
              <a:rPr lang="en-US" altLang="zh-CN" b="1" dirty="0" smtClean="0">
                <a:solidFill>
                  <a:srgbClr val="C00000"/>
                </a:solidFill>
              </a:rPr>
              <a:t>]</a:t>
            </a:r>
            <a:r>
              <a:rPr lang="zh-CN" altLang="en-US" b="1" dirty="0" smtClean="0">
                <a:solidFill>
                  <a:srgbClr val="C00000"/>
                </a:solidFill>
              </a:rPr>
              <a:t>红细胞 </a:t>
            </a:r>
            <a:r>
              <a:rPr lang="en-US" altLang="zh-CN" b="1" dirty="0" err="1" smtClean="0">
                <a:solidFill>
                  <a:srgbClr val="C00000"/>
                </a:solidFill>
              </a:rPr>
              <a:t>sim</a:t>
            </a:r>
            <a:r>
              <a:rPr lang="en-US" altLang="zh-CN" b="1" dirty="0" smtClean="0">
                <a:solidFill>
                  <a:srgbClr val="C00000"/>
                </a:solidFill>
              </a:rPr>
              <a:t>=1</a:t>
            </a:r>
          </a:p>
          <a:p>
            <a:r>
              <a:rPr lang="zh-CN" altLang="en-US" b="1" dirty="0">
                <a:solidFill>
                  <a:srgbClr val="C00000"/>
                </a:solidFill>
              </a:rPr>
              <a:t>属性</a:t>
            </a:r>
            <a:r>
              <a:rPr lang="zh-CN" altLang="en-US" b="1" dirty="0" smtClean="0">
                <a:solidFill>
                  <a:srgbClr val="C00000"/>
                </a:solidFill>
              </a:rPr>
              <a:t>准确</a:t>
            </a:r>
            <a:endParaRPr lang="zh-CN" altLang="en-US" b="1" dirty="0">
              <a:solidFill>
                <a:srgbClr val="C00000"/>
              </a:solidFill>
            </a:endParaRPr>
          </a:p>
        </p:txBody>
      </p:sp>
      <p:cxnSp>
        <p:nvCxnSpPr>
          <p:cNvPr id="6" name="直接连接符 5"/>
          <p:cNvCxnSpPr/>
          <p:nvPr/>
        </p:nvCxnSpPr>
        <p:spPr>
          <a:xfrm>
            <a:off x="611560" y="3588985"/>
            <a:ext cx="2664296" cy="0"/>
          </a:xfrm>
          <a:prstGeom prst="line">
            <a:avLst/>
          </a:prstGeom>
          <a:ln>
            <a:prstDash val="lgDash"/>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a:off x="5751749" y="3555483"/>
            <a:ext cx="2664296" cy="0"/>
          </a:xfrm>
          <a:prstGeom prst="line">
            <a:avLst/>
          </a:prstGeom>
          <a:ln>
            <a:prstDash val="lgDash"/>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1430006" y="4340720"/>
            <a:ext cx="5061442" cy="923330"/>
          </a:xfrm>
          <a:prstGeom prst="rect">
            <a:avLst/>
          </a:prstGeom>
          <a:noFill/>
        </p:spPr>
        <p:txBody>
          <a:bodyPr wrap="square" rtlCol="0">
            <a:spAutoFit/>
          </a:bodyPr>
          <a:lstStyle/>
          <a:p>
            <a:r>
              <a:rPr lang="en-US" altLang="zh-CN" b="1" dirty="0">
                <a:solidFill>
                  <a:schemeClr val="tx1">
                    <a:lumMod val="75000"/>
                    <a:lumOff val="25000"/>
                  </a:schemeClr>
                </a:solidFill>
              </a:rPr>
              <a:t>[</a:t>
            </a:r>
            <a:r>
              <a:rPr lang="zh-CN" altLang="en-US" b="1" dirty="0">
                <a:solidFill>
                  <a:schemeClr val="tx1">
                    <a:lumMod val="75000"/>
                    <a:lumOff val="25000"/>
                  </a:schemeClr>
                </a:solidFill>
              </a:rPr>
              <a:t>主</a:t>
            </a:r>
            <a:r>
              <a:rPr lang="en-US" altLang="zh-CN" b="1" dirty="0" smtClean="0">
                <a:solidFill>
                  <a:schemeClr val="tx1">
                    <a:lumMod val="75000"/>
                    <a:lumOff val="25000"/>
                  </a:schemeClr>
                </a:solidFill>
              </a:rPr>
              <a:t>]</a:t>
            </a:r>
            <a:r>
              <a:rPr lang="zh-CN" altLang="en-US" b="1" dirty="0">
                <a:solidFill>
                  <a:schemeClr val="tx1">
                    <a:lumMod val="75000"/>
                    <a:lumOff val="25000"/>
                  </a:schemeClr>
                </a:solidFill>
              </a:rPr>
              <a:t>红细胞</a:t>
            </a:r>
            <a:endParaRPr lang="pt-BR" altLang="zh-CN" b="1" dirty="0" smtClean="0">
              <a:solidFill>
                <a:schemeClr val="tx1">
                  <a:lumMod val="75000"/>
                  <a:lumOff val="25000"/>
                </a:schemeClr>
              </a:solidFill>
            </a:endParaRPr>
          </a:p>
          <a:p>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属性</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体系</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标本</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尿 </a:t>
            </a:r>
            <a:r>
              <a:rPr lang="en-US" altLang="zh-CN" b="1" dirty="0" smtClean="0">
                <a:solidFill>
                  <a:schemeClr val="tx1">
                    <a:lumMod val="75000"/>
                    <a:lumOff val="25000"/>
                  </a:schemeClr>
                </a:solidFill>
              </a:rPr>
              <a:t>02, [</a:t>
            </a:r>
            <a:r>
              <a:rPr lang="zh-CN" altLang="en-US" b="1" dirty="0">
                <a:solidFill>
                  <a:schemeClr val="tx1">
                    <a:lumMod val="75000"/>
                    <a:lumOff val="25000"/>
                  </a:schemeClr>
                </a:solidFill>
              </a:rPr>
              <a:t>量值类型</a:t>
            </a:r>
            <a:r>
              <a:rPr lang="en-US" altLang="zh-CN" b="1" dirty="0" smtClean="0">
                <a:solidFill>
                  <a:schemeClr val="tx1">
                    <a:lumMod val="75000"/>
                    <a:lumOff val="25000"/>
                  </a:schemeClr>
                </a:solidFill>
              </a:rPr>
              <a:t>] </a:t>
            </a:r>
            <a:r>
              <a:rPr lang="zh-CN" altLang="en-US" b="1" dirty="0">
                <a:solidFill>
                  <a:schemeClr val="tx1">
                    <a:lumMod val="75000"/>
                    <a:lumOff val="25000"/>
                  </a:schemeClr>
                </a:solidFill>
              </a:rPr>
              <a:t>位相</a:t>
            </a:r>
            <a:r>
              <a:rPr lang="zh-CN" altLang="pt-BR" b="1" dirty="0" smtClean="0">
                <a:solidFill>
                  <a:schemeClr val="tx1">
                    <a:lumMod val="75000"/>
                    <a:lumOff val="25000"/>
                  </a:schemeClr>
                </a:solidFill>
              </a:rPr>
              <a:t> </a:t>
            </a:r>
            <a:r>
              <a:rPr lang="pt-BR" altLang="zh-CN" b="1" dirty="0" smtClean="0">
                <a:solidFill>
                  <a:schemeClr val="tx1">
                    <a:lumMod val="75000"/>
                    <a:lumOff val="25000"/>
                  </a:schemeClr>
                </a:solidFill>
              </a:rPr>
              <a:t>08</a:t>
            </a:r>
            <a:r>
              <a:rPr lang="en-US" altLang="zh-CN" b="1" dirty="0" smtClean="0">
                <a:solidFill>
                  <a:schemeClr val="tx1">
                    <a:lumMod val="75000"/>
                    <a:lumOff val="25000"/>
                  </a:schemeClr>
                </a:solidFill>
              </a:rPr>
              <a:t>, </a:t>
            </a:r>
          </a:p>
          <a:p>
            <a:r>
              <a:rPr lang="en-US" altLang="zh-CN" b="1" dirty="0" smtClean="0">
                <a:solidFill>
                  <a:schemeClr val="tx1">
                    <a:lumMod val="75000"/>
                    <a:lumOff val="25000"/>
                  </a:schemeClr>
                </a:solidFill>
              </a:rPr>
              <a:t>[</a:t>
            </a:r>
            <a:r>
              <a:rPr lang="zh-CN" altLang="en-US" b="1" dirty="0">
                <a:solidFill>
                  <a:schemeClr val="tx1">
                    <a:lumMod val="75000"/>
                    <a:lumOff val="25000"/>
                  </a:schemeClr>
                </a:solidFill>
              </a:rPr>
              <a:t>方法</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镜检 </a:t>
            </a:r>
            <a:r>
              <a:rPr lang="en-US" altLang="zh-CN" b="1" dirty="0" smtClean="0">
                <a:solidFill>
                  <a:schemeClr val="tx1">
                    <a:lumMod val="75000"/>
                    <a:lumOff val="25000"/>
                  </a:schemeClr>
                </a:solidFill>
              </a:rPr>
              <a:t>15</a:t>
            </a:r>
            <a:endParaRPr lang="pt-BR" altLang="zh-CN" b="1" dirty="0">
              <a:solidFill>
                <a:schemeClr val="tx1">
                  <a:lumMod val="75000"/>
                  <a:lumOff val="25000"/>
                </a:schemeClr>
              </a:solidFill>
            </a:endParaRPr>
          </a:p>
        </p:txBody>
      </p:sp>
      <p:sp>
        <p:nvSpPr>
          <p:cNvPr id="19" name="文本框 18"/>
          <p:cNvSpPr txBox="1"/>
          <p:nvPr/>
        </p:nvSpPr>
        <p:spPr>
          <a:xfrm>
            <a:off x="4864529" y="3873601"/>
            <a:ext cx="3253838" cy="646331"/>
          </a:xfrm>
          <a:prstGeom prst="rect">
            <a:avLst/>
          </a:prstGeom>
          <a:noFill/>
        </p:spPr>
        <p:txBody>
          <a:bodyPr wrap="square" rtlCol="0">
            <a:spAutoFit/>
          </a:bodyPr>
          <a:lstStyle/>
          <a:p>
            <a:r>
              <a:rPr lang="en-US" altLang="zh-CN" b="1" dirty="0" smtClean="0">
                <a:solidFill>
                  <a:srgbClr val="C00000"/>
                </a:solidFill>
              </a:rPr>
              <a:t>[</a:t>
            </a:r>
            <a:r>
              <a:rPr lang="zh-CN" altLang="en-US" b="1" dirty="0" smtClean="0">
                <a:solidFill>
                  <a:srgbClr val="C00000"/>
                </a:solidFill>
              </a:rPr>
              <a:t>主</a:t>
            </a:r>
            <a:r>
              <a:rPr lang="en-US" altLang="zh-CN" b="1" dirty="0" smtClean="0">
                <a:solidFill>
                  <a:srgbClr val="C00000"/>
                </a:solidFill>
              </a:rPr>
              <a:t>]</a:t>
            </a:r>
            <a:r>
              <a:rPr lang="zh-CN" altLang="en-US" b="1" dirty="0" smtClean="0">
                <a:solidFill>
                  <a:srgbClr val="C00000"/>
                </a:solidFill>
              </a:rPr>
              <a:t>红细胞 </a:t>
            </a:r>
            <a:r>
              <a:rPr lang="en-US" altLang="zh-CN" b="1" dirty="0" err="1" smtClean="0">
                <a:solidFill>
                  <a:srgbClr val="C00000"/>
                </a:solidFill>
              </a:rPr>
              <a:t>sim</a:t>
            </a:r>
            <a:r>
              <a:rPr lang="en-US" altLang="zh-CN" b="1" dirty="0" smtClean="0">
                <a:solidFill>
                  <a:srgbClr val="C00000"/>
                </a:solidFill>
              </a:rPr>
              <a:t>=1</a:t>
            </a:r>
          </a:p>
          <a:p>
            <a:r>
              <a:rPr lang="zh-CN" altLang="en-US" b="1" dirty="0">
                <a:solidFill>
                  <a:srgbClr val="C00000"/>
                </a:solidFill>
              </a:rPr>
              <a:t>属性</a:t>
            </a:r>
            <a:r>
              <a:rPr lang="zh-CN" altLang="en-US" b="1" dirty="0" smtClean="0">
                <a:solidFill>
                  <a:srgbClr val="C00000"/>
                </a:solidFill>
              </a:rPr>
              <a:t>准确</a:t>
            </a:r>
            <a:endParaRPr lang="zh-CN" altLang="en-US" b="1" dirty="0">
              <a:solidFill>
                <a:srgbClr val="C00000"/>
              </a:solidFill>
            </a:endParaRPr>
          </a:p>
        </p:txBody>
      </p:sp>
    </p:spTree>
    <p:extLst>
      <p:ext uri="{BB962C8B-B14F-4D97-AF65-F5344CB8AC3E}">
        <p14:creationId xmlns:p14="http://schemas.microsoft.com/office/powerpoint/2010/main" val="3774207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duotone>
              <a:schemeClr val="accent6">
                <a:shade val="45000"/>
                <a:satMod val="135000"/>
              </a:schemeClr>
              <a:prstClr val="white"/>
            </a:duotone>
          </a:blip>
          <a:stretch>
            <a:fillRect/>
          </a:stretch>
        </p:blipFill>
        <p:spPr>
          <a:xfrm>
            <a:off x="539552" y="1340768"/>
            <a:ext cx="7861280" cy="4641195"/>
          </a:xfrm>
          <a:prstGeom prst="rect">
            <a:avLst/>
          </a:prstGeom>
        </p:spPr>
      </p:pic>
      <p:sp>
        <p:nvSpPr>
          <p:cNvPr id="2" name="标题 1"/>
          <p:cNvSpPr>
            <a:spLocks noGrp="1"/>
          </p:cNvSpPr>
          <p:nvPr>
            <p:ph type="title"/>
          </p:nvPr>
        </p:nvSpPr>
        <p:spPr>
          <a:xfrm>
            <a:off x="1355096" y="42110"/>
            <a:ext cx="8041440" cy="1442674"/>
          </a:xfrm>
        </p:spPr>
        <p:txBody>
          <a:bodyPr/>
          <a:lstStyle/>
          <a:p>
            <a:r>
              <a:rPr lang="zh-CN" altLang="en-US" dirty="0"/>
              <a:t>方法流程示例</a:t>
            </a:r>
          </a:p>
        </p:txBody>
      </p:sp>
      <p:sp>
        <p:nvSpPr>
          <p:cNvPr id="12" name="文本框 11"/>
          <p:cNvSpPr txBox="1"/>
          <p:nvPr/>
        </p:nvSpPr>
        <p:spPr>
          <a:xfrm>
            <a:off x="395536" y="1558533"/>
            <a:ext cx="3253838" cy="646331"/>
          </a:xfrm>
          <a:prstGeom prst="rect">
            <a:avLst/>
          </a:prstGeom>
          <a:noFill/>
        </p:spPr>
        <p:txBody>
          <a:bodyPr wrap="square" rtlCol="0">
            <a:spAutoFit/>
          </a:bodyPr>
          <a:lstStyle/>
          <a:p>
            <a:r>
              <a:rPr lang="en-US" altLang="zh-CN" b="1" dirty="0" smtClean="0">
                <a:solidFill>
                  <a:schemeClr val="tx1">
                    <a:lumMod val="75000"/>
                    <a:lumOff val="25000"/>
                  </a:schemeClr>
                </a:solidFill>
              </a:rPr>
              <a:t>(A)</a:t>
            </a:r>
            <a:r>
              <a:rPr lang="zh-CN" altLang="en-US" b="1" dirty="0" smtClean="0">
                <a:solidFill>
                  <a:schemeClr val="tx1">
                    <a:lumMod val="75000"/>
                    <a:lumOff val="25000"/>
                  </a:schemeClr>
                </a:solidFill>
              </a:rPr>
              <a:t>尿液红细胞位相</a:t>
            </a:r>
            <a:endParaRPr lang="en-US" altLang="zh-CN" b="1" dirty="0" smtClean="0">
              <a:solidFill>
                <a:schemeClr val="tx1">
                  <a:lumMod val="75000"/>
                  <a:lumOff val="25000"/>
                </a:schemeClr>
              </a:solidFill>
            </a:endParaRPr>
          </a:p>
          <a:p>
            <a:r>
              <a:rPr lang="zh-CN" altLang="en-US" b="1" dirty="0" smtClean="0">
                <a:solidFill>
                  <a:schemeClr val="tx1">
                    <a:lumMod val="75000"/>
                    <a:lumOff val="25000"/>
                  </a:schemeClr>
                </a:solidFill>
              </a:rPr>
              <a:t>显微镜</a:t>
            </a:r>
            <a:r>
              <a:rPr lang="zh-CN" altLang="en-US" b="1" dirty="0">
                <a:solidFill>
                  <a:schemeClr val="tx1">
                    <a:lumMod val="75000"/>
                    <a:lumOff val="25000"/>
                  </a:schemeClr>
                </a:solidFill>
              </a:rPr>
              <a:t>检查</a:t>
            </a:r>
          </a:p>
        </p:txBody>
      </p:sp>
      <p:sp>
        <p:nvSpPr>
          <p:cNvPr id="8" name="文本框 7"/>
          <p:cNvSpPr txBox="1"/>
          <p:nvPr/>
        </p:nvSpPr>
        <p:spPr>
          <a:xfrm>
            <a:off x="400726" y="5464590"/>
            <a:ext cx="3253838" cy="369332"/>
          </a:xfrm>
          <a:prstGeom prst="rect">
            <a:avLst/>
          </a:prstGeom>
          <a:noFill/>
        </p:spPr>
        <p:txBody>
          <a:bodyPr wrap="square" rtlCol="0">
            <a:spAutoFit/>
          </a:bodyPr>
          <a:lstStyle/>
          <a:p>
            <a:r>
              <a:rPr lang="en-US" altLang="zh-CN" b="1" dirty="0" smtClean="0">
                <a:solidFill>
                  <a:schemeClr val="tx1">
                    <a:lumMod val="75000"/>
                    <a:lumOff val="25000"/>
                  </a:schemeClr>
                </a:solidFill>
              </a:rPr>
              <a:t>(B)</a:t>
            </a:r>
            <a:r>
              <a:rPr lang="zh-CN" altLang="en-US" b="1" dirty="0" smtClean="0">
                <a:solidFill>
                  <a:schemeClr val="tx1">
                    <a:lumMod val="75000"/>
                    <a:lumOff val="25000"/>
                  </a:schemeClr>
                </a:solidFill>
              </a:rPr>
              <a:t>镜检红细胞位相</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尿</a:t>
            </a:r>
            <a:r>
              <a:rPr lang="en-US" altLang="zh-CN" b="1" dirty="0" smtClean="0">
                <a:solidFill>
                  <a:schemeClr val="tx1">
                    <a:lumMod val="75000"/>
                    <a:lumOff val="25000"/>
                  </a:schemeClr>
                </a:solidFill>
              </a:rPr>
              <a:t>]</a:t>
            </a:r>
            <a:endParaRPr lang="zh-CN" altLang="en-US" b="1" dirty="0">
              <a:solidFill>
                <a:schemeClr val="tx1">
                  <a:lumMod val="75000"/>
                  <a:lumOff val="25000"/>
                </a:schemeClr>
              </a:solidFill>
            </a:endParaRPr>
          </a:p>
        </p:txBody>
      </p:sp>
      <p:sp>
        <p:nvSpPr>
          <p:cNvPr id="9" name="文本框 8"/>
          <p:cNvSpPr txBox="1"/>
          <p:nvPr/>
        </p:nvSpPr>
        <p:spPr>
          <a:xfrm>
            <a:off x="3491880" y="3388930"/>
            <a:ext cx="2201339" cy="369332"/>
          </a:xfrm>
          <a:prstGeom prst="rect">
            <a:avLst/>
          </a:prstGeom>
          <a:noFill/>
        </p:spPr>
        <p:txBody>
          <a:bodyPr wrap="square" rtlCol="0">
            <a:spAutoFit/>
          </a:bodyPr>
          <a:lstStyle/>
          <a:p>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主</a:t>
            </a:r>
            <a:r>
              <a:rPr lang="en-US" altLang="zh-CN" b="1" dirty="0" smtClean="0">
                <a:solidFill>
                  <a:schemeClr val="tx1">
                    <a:lumMod val="75000"/>
                    <a:lumOff val="25000"/>
                  </a:schemeClr>
                </a:solidFill>
              </a:rPr>
              <a:t>]</a:t>
            </a:r>
            <a:r>
              <a:rPr lang="zh-CN" altLang="en-US" b="1" dirty="0">
                <a:solidFill>
                  <a:schemeClr val="tx1">
                    <a:lumMod val="75000"/>
                    <a:lumOff val="25000"/>
                  </a:schemeClr>
                </a:solidFill>
              </a:rPr>
              <a:t>红细胞</a:t>
            </a:r>
            <a:r>
              <a:rPr lang="zh-CN" altLang="en-US" b="1" dirty="0" smtClean="0">
                <a:solidFill>
                  <a:schemeClr val="tx1">
                    <a:lumMod val="75000"/>
                    <a:lumOff val="25000"/>
                  </a:schemeClr>
                </a:solidFill>
              </a:rPr>
              <a:t> </a:t>
            </a:r>
            <a:r>
              <a:rPr lang="en-US" altLang="zh-CN" b="1" dirty="0" smtClean="0">
                <a:solidFill>
                  <a:schemeClr val="tx1">
                    <a:lumMod val="75000"/>
                    <a:lumOff val="25000"/>
                  </a:schemeClr>
                </a:solidFill>
              </a:rPr>
              <a:t>401</a:t>
            </a:r>
            <a:endParaRPr lang="zh-CN" altLang="en-US" b="1" dirty="0">
              <a:solidFill>
                <a:schemeClr val="tx1">
                  <a:lumMod val="75000"/>
                  <a:lumOff val="25000"/>
                </a:schemeClr>
              </a:solidFill>
            </a:endParaRPr>
          </a:p>
        </p:txBody>
      </p:sp>
      <p:sp>
        <p:nvSpPr>
          <p:cNvPr id="10" name="文本框 9"/>
          <p:cNvSpPr txBox="1"/>
          <p:nvPr/>
        </p:nvSpPr>
        <p:spPr>
          <a:xfrm>
            <a:off x="1430006" y="2314030"/>
            <a:ext cx="5061442" cy="923330"/>
          </a:xfrm>
          <a:prstGeom prst="rect">
            <a:avLst/>
          </a:prstGeom>
          <a:noFill/>
        </p:spPr>
        <p:txBody>
          <a:bodyPr wrap="square" rtlCol="0">
            <a:spAutoFit/>
          </a:bodyPr>
          <a:lstStyle/>
          <a:p>
            <a:r>
              <a:rPr lang="en-US" altLang="zh-CN" b="1" dirty="0">
                <a:solidFill>
                  <a:schemeClr val="tx1">
                    <a:lumMod val="75000"/>
                    <a:lumOff val="25000"/>
                  </a:schemeClr>
                </a:solidFill>
              </a:rPr>
              <a:t>[</a:t>
            </a:r>
            <a:r>
              <a:rPr lang="zh-CN" altLang="en-US" b="1" dirty="0">
                <a:solidFill>
                  <a:schemeClr val="tx1">
                    <a:lumMod val="75000"/>
                    <a:lumOff val="25000"/>
                  </a:schemeClr>
                </a:solidFill>
              </a:rPr>
              <a:t>主</a:t>
            </a:r>
            <a:r>
              <a:rPr lang="en-US" altLang="zh-CN" b="1" dirty="0" smtClean="0">
                <a:solidFill>
                  <a:schemeClr val="tx1">
                    <a:lumMod val="75000"/>
                    <a:lumOff val="25000"/>
                  </a:schemeClr>
                </a:solidFill>
              </a:rPr>
              <a:t>]</a:t>
            </a:r>
            <a:r>
              <a:rPr lang="zh-CN" altLang="en-US" b="1" dirty="0">
                <a:solidFill>
                  <a:schemeClr val="tx1">
                    <a:lumMod val="75000"/>
                    <a:lumOff val="25000"/>
                  </a:schemeClr>
                </a:solidFill>
              </a:rPr>
              <a:t>红细胞</a:t>
            </a:r>
            <a:endParaRPr lang="pt-BR" altLang="zh-CN" b="1" dirty="0" smtClean="0">
              <a:solidFill>
                <a:schemeClr val="tx1">
                  <a:lumMod val="75000"/>
                  <a:lumOff val="25000"/>
                </a:schemeClr>
              </a:solidFill>
            </a:endParaRPr>
          </a:p>
          <a:p>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属性</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体系</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标本</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尿液 </a:t>
            </a:r>
            <a:r>
              <a:rPr lang="en-US" altLang="zh-CN" b="1" dirty="0" smtClean="0">
                <a:solidFill>
                  <a:schemeClr val="tx1">
                    <a:lumMod val="75000"/>
                    <a:lumOff val="25000"/>
                  </a:schemeClr>
                </a:solidFill>
              </a:rPr>
              <a:t>02, [</a:t>
            </a:r>
            <a:r>
              <a:rPr lang="zh-CN" altLang="en-US" b="1" dirty="0">
                <a:solidFill>
                  <a:schemeClr val="tx1">
                    <a:lumMod val="75000"/>
                    <a:lumOff val="25000"/>
                  </a:schemeClr>
                </a:solidFill>
              </a:rPr>
              <a:t>量值类型</a:t>
            </a:r>
            <a:r>
              <a:rPr lang="en-US" altLang="zh-CN" b="1" dirty="0" smtClean="0">
                <a:solidFill>
                  <a:schemeClr val="tx1">
                    <a:lumMod val="75000"/>
                    <a:lumOff val="25000"/>
                  </a:schemeClr>
                </a:solidFill>
              </a:rPr>
              <a:t>] </a:t>
            </a:r>
            <a:r>
              <a:rPr lang="zh-CN" altLang="en-US" b="1" dirty="0">
                <a:solidFill>
                  <a:schemeClr val="tx1">
                    <a:lumMod val="75000"/>
                    <a:lumOff val="25000"/>
                  </a:schemeClr>
                </a:solidFill>
              </a:rPr>
              <a:t>位相</a:t>
            </a:r>
            <a:r>
              <a:rPr lang="zh-CN" altLang="pt-BR" b="1" dirty="0" smtClean="0">
                <a:solidFill>
                  <a:schemeClr val="tx1">
                    <a:lumMod val="75000"/>
                    <a:lumOff val="25000"/>
                  </a:schemeClr>
                </a:solidFill>
              </a:rPr>
              <a:t> </a:t>
            </a:r>
            <a:r>
              <a:rPr lang="pt-BR" altLang="zh-CN" b="1" dirty="0" smtClean="0">
                <a:solidFill>
                  <a:schemeClr val="tx1">
                    <a:lumMod val="75000"/>
                    <a:lumOff val="25000"/>
                  </a:schemeClr>
                </a:solidFill>
              </a:rPr>
              <a:t>08</a:t>
            </a:r>
            <a:r>
              <a:rPr lang="en-US" altLang="zh-CN" b="1" dirty="0" smtClean="0">
                <a:solidFill>
                  <a:schemeClr val="tx1">
                    <a:lumMod val="75000"/>
                    <a:lumOff val="25000"/>
                  </a:schemeClr>
                </a:solidFill>
              </a:rPr>
              <a:t>, [</a:t>
            </a:r>
            <a:r>
              <a:rPr lang="zh-CN" altLang="en-US" b="1" dirty="0">
                <a:solidFill>
                  <a:schemeClr val="tx1">
                    <a:lumMod val="75000"/>
                    <a:lumOff val="25000"/>
                  </a:schemeClr>
                </a:solidFill>
              </a:rPr>
              <a:t>方法</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显微镜检查 </a:t>
            </a:r>
            <a:r>
              <a:rPr lang="en-US" altLang="zh-CN" b="1" dirty="0" smtClean="0">
                <a:solidFill>
                  <a:schemeClr val="tx1">
                    <a:lumMod val="75000"/>
                    <a:lumOff val="25000"/>
                  </a:schemeClr>
                </a:solidFill>
              </a:rPr>
              <a:t>15</a:t>
            </a:r>
            <a:endParaRPr lang="pt-BR" altLang="zh-CN" b="1" dirty="0">
              <a:solidFill>
                <a:schemeClr val="tx1">
                  <a:lumMod val="75000"/>
                  <a:lumOff val="25000"/>
                </a:schemeClr>
              </a:solidFill>
            </a:endParaRPr>
          </a:p>
        </p:txBody>
      </p:sp>
      <p:sp>
        <p:nvSpPr>
          <p:cNvPr id="13" name="文本框 12"/>
          <p:cNvSpPr txBox="1"/>
          <p:nvPr/>
        </p:nvSpPr>
        <p:spPr>
          <a:xfrm>
            <a:off x="4864529" y="1538650"/>
            <a:ext cx="3253838" cy="646331"/>
          </a:xfrm>
          <a:prstGeom prst="rect">
            <a:avLst/>
          </a:prstGeom>
          <a:noFill/>
        </p:spPr>
        <p:txBody>
          <a:bodyPr wrap="square" rtlCol="0">
            <a:spAutoFit/>
          </a:bodyPr>
          <a:lstStyle/>
          <a:p>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主</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红细胞 </a:t>
            </a:r>
            <a:r>
              <a:rPr lang="en-US" altLang="zh-CN" b="1" dirty="0" err="1" smtClean="0">
                <a:solidFill>
                  <a:schemeClr val="tx1">
                    <a:lumMod val="75000"/>
                    <a:lumOff val="25000"/>
                  </a:schemeClr>
                </a:solidFill>
              </a:rPr>
              <a:t>sim</a:t>
            </a:r>
            <a:r>
              <a:rPr lang="en-US" altLang="zh-CN" b="1" dirty="0" smtClean="0">
                <a:solidFill>
                  <a:schemeClr val="tx1">
                    <a:lumMod val="75000"/>
                    <a:lumOff val="25000"/>
                  </a:schemeClr>
                </a:solidFill>
              </a:rPr>
              <a:t>=1</a:t>
            </a:r>
          </a:p>
          <a:p>
            <a:r>
              <a:rPr lang="zh-CN" altLang="en-US" b="1" dirty="0">
                <a:solidFill>
                  <a:schemeClr val="tx1">
                    <a:lumMod val="75000"/>
                    <a:lumOff val="25000"/>
                  </a:schemeClr>
                </a:solidFill>
              </a:rPr>
              <a:t>属性</a:t>
            </a:r>
            <a:r>
              <a:rPr lang="zh-CN" altLang="en-US" b="1" dirty="0" smtClean="0">
                <a:solidFill>
                  <a:schemeClr val="tx1">
                    <a:lumMod val="75000"/>
                    <a:lumOff val="25000"/>
                  </a:schemeClr>
                </a:solidFill>
              </a:rPr>
              <a:t>准确</a:t>
            </a:r>
            <a:endParaRPr lang="zh-CN" altLang="en-US" b="1" dirty="0">
              <a:solidFill>
                <a:schemeClr val="tx1">
                  <a:lumMod val="75000"/>
                  <a:lumOff val="25000"/>
                </a:schemeClr>
              </a:solidFill>
            </a:endParaRPr>
          </a:p>
        </p:txBody>
      </p:sp>
      <p:sp>
        <p:nvSpPr>
          <p:cNvPr id="3" name="矩形 2"/>
          <p:cNvSpPr/>
          <p:nvPr/>
        </p:nvSpPr>
        <p:spPr>
          <a:xfrm>
            <a:off x="7129483" y="1513870"/>
            <a:ext cx="1887056" cy="646331"/>
          </a:xfrm>
          <a:prstGeom prst="rect">
            <a:avLst/>
          </a:prstGeom>
        </p:spPr>
        <p:txBody>
          <a:bodyPr wrap="none">
            <a:spAutoFit/>
          </a:bodyPr>
          <a:lstStyle/>
          <a:p>
            <a:pPr algn="ctr"/>
            <a:r>
              <a:rPr lang="en-US" altLang="zh-CN" b="1" dirty="0">
                <a:solidFill>
                  <a:srgbClr val="C00000"/>
                </a:solidFill>
              </a:rPr>
              <a:t>L</a:t>
            </a:r>
            <a:r>
              <a:rPr lang="en-US" altLang="zh-CN" b="1" dirty="0" smtClean="0">
                <a:solidFill>
                  <a:srgbClr val="C00000"/>
                </a:solidFill>
              </a:rPr>
              <a:t> 02 401 0 08 0 15</a:t>
            </a:r>
          </a:p>
          <a:p>
            <a:pPr algn="ctr"/>
            <a:r>
              <a:rPr lang="en-US" altLang="zh-CN" b="1" dirty="0" smtClean="0">
                <a:solidFill>
                  <a:srgbClr val="C00000"/>
                </a:solidFill>
              </a:rPr>
              <a:t>(A)</a:t>
            </a:r>
            <a:endParaRPr lang="zh-CN" altLang="en-US" b="1" dirty="0">
              <a:solidFill>
                <a:srgbClr val="C00000"/>
              </a:solidFill>
            </a:endParaRPr>
          </a:p>
        </p:txBody>
      </p:sp>
      <p:sp>
        <p:nvSpPr>
          <p:cNvPr id="16" name="矩形 15"/>
          <p:cNvSpPr/>
          <p:nvPr/>
        </p:nvSpPr>
        <p:spPr>
          <a:xfrm>
            <a:off x="7129483" y="5244104"/>
            <a:ext cx="1887055" cy="646331"/>
          </a:xfrm>
          <a:prstGeom prst="rect">
            <a:avLst/>
          </a:prstGeom>
        </p:spPr>
        <p:txBody>
          <a:bodyPr wrap="none">
            <a:spAutoFit/>
          </a:bodyPr>
          <a:lstStyle/>
          <a:p>
            <a:pPr algn="ctr"/>
            <a:r>
              <a:rPr lang="en-US" altLang="zh-CN" b="1" dirty="0" smtClean="0">
                <a:solidFill>
                  <a:srgbClr val="C00000"/>
                </a:solidFill>
              </a:rPr>
              <a:t>(B)</a:t>
            </a:r>
          </a:p>
          <a:p>
            <a:pPr algn="ctr"/>
            <a:r>
              <a:rPr lang="en-US" altLang="zh-CN" b="1" dirty="0">
                <a:solidFill>
                  <a:srgbClr val="C00000"/>
                </a:solidFill>
              </a:rPr>
              <a:t>L 02 401 0 08 0 15</a:t>
            </a:r>
          </a:p>
        </p:txBody>
      </p:sp>
      <p:cxnSp>
        <p:nvCxnSpPr>
          <p:cNvPr id="6" name="直接连接符 5"/>
          <p:cNvCxnSpPr/>
          <p:nvPr/>
        </p:nvCxnSpPr>
        <p:spPr>
          <a:xfrm>
            <a:off x="611560" y="3588985"/>
            <a:ext cx="2664296" cy="0"/>
          </a:xfrm>
          <a:prstGeom prst="line">
            <a:avLst/>
          </a:prstGeom>
          <a:ln>
            <a:prstDash val="lgDash"/>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a:off x="5751749" y="3555483"/>
            <a:ext cx="2664296" cy="0"/>
          </a:xfrm>
          <a:prstGeom prst="line">
            <a:avLst/>
          </a:prstGeom>
          <a:ln>
            <a:prstDash val="lgDash"/>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1430006" y="4340720"/>
            <a:ext cx="5061442" cy="923330"/>
          </a:xfrm>
          <a:prstGeom prst="rect">
            <a:avLst/>
          </a:prstGeom>
          <a:noFill/>
        </p:spPr>
        <p:txBody>
          <a:bodyPr wrap="square" rtlCol="0">
            <a:spAutoFit/>
          </a:bodyPr>
          <a:lstStyle/>
          <a:p>
            <a:r>
              <a:rPr lang="en-US" altLang="zh-CN" b="1" dirty="0">
                <a:solidFill>
                  <a:schemeClr val="tx1">
                    <a:lumMod val="75000"/>
                    <a:lumOff val="25000"/>
                  </a:schemeClr>
                </a:solidFill>
              </a:rPr>
              <a:t>[</a:t>
            </a:r>
            <a:r>
              <a:rPr lang="zh-CN" altLang="en-US" b="1" dirty="0">
                <a:solidFill>
                  <a:schemeClr val="tx1">
                    <a:lumMod val="75000"/>
                    <a:lumOff val="25000"/>
                  </a:schemeClr>
                </a:solidFill>
              </a:rPr>
              <a:t>主</a:t>
            </a:r>
            <a:r>
              <a:rPr lang="en-US" altLang="zh-CN" b="1" dirty="0" smtClean="0">
                <a:solidFill>
                  <a:schemeClr val="tx1">
                    <a:lumMod val="75000"/>
                    <a:lumOff val="25000"/>
                  </a:schemeClr>
                </a:solidFill>
              </a:rPr>
              <a:t>]</a:t>
            </a:r>
            <a:r>
              <a:rPr lang="zh-CN" altLang="en-US" b="1" dirty="0">
                <a:solidFill>
                  <a:schemeClr val="tx1">
                    <a:lumMod val="75000"/>
                    <a:lumOff val="25000"/>
                  </a:schemeClr>
                </a:solidFill>
              </a:rPr>
              <a:t>红细胞</a:t>
            </a:r>
            <a:endParaRPr lang="pt-BR" altLang="zh-CN" b="1" dirty="0" smtClean="0">
              <a:solidFill>
                <a:schemeClr val="tx1">
                  <a:lumMod val="75000"/>
                  <a:lumOff val="25000"/>
                </a:schemeClr>
              </a:solidFill>
            </a:endParaRPr>
          </a:p>
          <a:p>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属性</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体系</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标本</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尿 </a:t>
            </a:r>
            <a:r>
              <a:rPr lang="en-US" altLang="zh-CN" b="1" dirty="0" smtClean="0">
                <a:solidFill>
                  <a:schemeClr val="tx1">
                    <a:lumMod val="75000"/>
                    <a:lumOff val="25000"/>
                  </a:schemeClr>
                </a:solidFill>
              </a:rPr>
              <a:t>02, [</a:t>
            </a:r>
            <a:r>
              <a:rPr lang="zh-CN" altLang="en-US" b="1" dirty="0">
                <a:solidFill>
                  <a:schemeClr val="tx1">
                    <a:lumMod val="75000"/>
                    <a:lumOff val="25000"/>
                  </a:schemeClr>
                </a:solidFill>
              </a:rPr>
              <a:t>量值类型</a:t>
            </a:r>
            <a:r>
              <a:rPr lang="en-US" altLang="zh-CN" b="1" dirty="0" smtClean="0">
                <a:solidFill>
                  <a:schemeClr val="tx1">
                    <a:lumMod val="75000"/>
                    <a:lumOff val="25000"/>
                  </a:schemeClr>
                </a:solidFill>
              </a:rPr>
              <a:t>] </a:t>
            </a:r>
            <a:r>
              <a:rPr lang="zh-CN" altLang="en-US" b="1" dirty="0">
                <a:solidFill>
                  <a:schemeClr val="tx1">
                    <a:lumMod val="75000"/>
                    <a:lumOff val="25000"/>
                  </a:schemeClr>
                </a:solidFill>
              </a:rPr>
              <a:t>位相</a:t>
            </a:r>
            <a:r>
              <a:rPr lang="zh-CN" altLang="pt-BR" b="1" dirty="0" smtClean="0">
                <a:solidFill>
                  <a:schemeClr val="tx1">
                    <a:lumMod val="75000"/>
                    <a:lumOff val="25000"/>
                  </a:schemeClr>
                </a:solidFill>
              </a:rPr>
              <a:t> </a:t>
            </a:r>
            <a:r>
              <a:rPr lang="pt-BR" altLang="zh-CN" b="1" dirty="0" smtClean="0">
                <a:solidFill>
                  <a:schemeClr val="tx1">
                    <a:lumMod val="75000"/>
                    <a:lumOff val="25000"/>
                  </a:schemeClr>
                </a:solidFill>
              </a:rPr>
              <a:t>08</a:t>
            </a:r>
            <a:r>
              <a:rPr lang="en-US" altLang="zh-CN" b="1" dirty="0" smtClean="0">
                <a:solidFill>
                  <a:schemeClr val="tx1">
                    <a:lumMod val="75000"/>
                    <a:lumOff val="25000"/>
                  </a:schemeClr>
                </a:solidFill>
              </a:rPr>
              <a:t>, </a:t>
            </a:r>
          </a:p>
          <a:p>
            <a:r>
              <a:rPr lang="en-US" altLang="zh-CN" b="1" dirty="0" smtClean="0">
                <a:solidFill>
                  <a:schemeClr val="tx1">
                    <a:lumMod val="75000"/>
                    <a:lumOff val="25000"/>
                  </a:schemeClr>
                </a:solidFill>
              </a:rPr>
              <a:t>[</a:t>
            </a:r>
            <a:r>
              <a:rPr lang="zh-CN" altLang="en-US" b="1" dirty="0">
                <a:solidFill>
                  <a:schemeClr val="tx1">
                    <a:lumMod val="75000"/>
                    <a:lumOff val="25000"/>
                  </a:schemeClr>
                </a:solidFill>
              </a:rPr>
              <a:t>方法</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镜检 </a:t>
            </a:r>
            <a:r>
              <a:rPr lang="en-US" altLang="zh-CN" b="1" dirty="0" smtClean="0">
                <a:solidFill>
                  <a:schemeClr val="tx1">
                    <a:lumMod val="75000"/>
                    <a:lumOff val="25000"/>
                  </a:schemeClr>
                </a:solidFill>
              </a:rPr>
              <a:t>15</a:t>
            </a:r>
            <a:endParaRPr lang="pt-BR" altLang="zh-CN" b="1" dirty="0">
              <a:solidFill>
                <a:schemeClr val="tx1">
                  <a:lumMod val="75000"/>
                  <a:lumOff val="25000"/>
                </a:schemeClr>
              </a:solidFill>
            </a:endParaRPr>
          </a:p>
        </p:txBody>
      </p:sp>
      <p:sp>
        <p:nvSpPr>
          <p:cNvPr id="19" name="文本框 18"/>
          <p:cNvSpPr txBox="1"/>
          <p:nvPr/>
        </p:nvSpPr>
        <p:spPr>
          <a:xfrm>
            <a:off x="4864529" y="3873601"/>
            <a:ext cx="3253838" cy="646331"/>
          </a:xfrm>
          <a:prstGeom prst="rect">
            <a:avLst/>
          </a:prstGeom>
          <a:noFill/>
        </p:spPr>
        <p:txBody>
          <a:bodyPr wrap="square" rtlCol="0">
            <a:spAutoFit/>
          </a:bodyPr>
          <a:lstStyle/>
          <a:p>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主</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红细胞 </a:t>
            </a:r>
            <a:r>
              <a:rPr lang="en-US" altLang="zh-CN" b="1" dirty="0" err="1" smtClean="0">
                <a:solidFill>
                  <a:schemeClr val="tx1">
                    <a:lumMod val="75000"/>
                    <a:lumOff val="25000"/>
                  </a:schemeClr>
                </a:solidFill>
              </a:rPr>
              <a:t>sim</a:t>
            </a:r>
            <a:r>
              <a:rPr lang="en-US" altLang="zh-CN" b="1" dirty="0" smtClean="0">
                <a:solidFill>
                  <a:schemeClr val="tx1">
                    <a:lumMod val="75000"/>
                    <a:lumOff val="25000"/>
                  </a:schemeClr>
                </a:solidFill>
              </a:rPr>
              <a:t>=1</a:t>
            </a:r>
          </a:p>
          <a:p>
            <a:r>
              <a:rPr lang="zh-CN" altLang="en-US" b="1" dirty="0">
                <a:solidFill>
                  <a:schemeClr val="tx1">
                    <a:lumMod val="75000"/>
                    <a:lumOff val="25000"/>
                  </a:schemeClr>
                </a:solidFill>
              </a:rPr>
              <a:t>属性</a:t>
            </a:r>
            <a:r>
              <a:rPr lang="zh-CN" altLang="en-US" b="1" dirty="0" smtClean="0">
                <a:solidFill>
                  <a:schemeClr val="tx1">
                    <a:lumMod val="75000"/>
                    <a:lumOff val="25000"/>
                  </a:schemeClr>
                </a:solidFill>
              </a:rPr>
              <a:t>准确</a:t>
            </a:r>
            <a:endParaRPr lang="zh-CN" altLang="en-US" b="1" dirty="0">
              <a:solidFill>
                <a:schemeClr val="tx1">
                  <a:lumMod val="75000"/>
                  <a:lumOff val="25000"/>
                </a:schemeClr>
              </a:solidFill>
            </a:endParaRPr>
          </a:p>
        </p:txBody>
      </p:sp>
    </p:spTree>
    <p:extLst>
      <p:ext uri="{BB962C8B-B14F-4D97-AF65-F5344CB8AC3E}">
        <p14:creationId xmlns:p14="http://schemas.microsoft.com/office/powerpoint/2010/main" val="7561571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duotone>
              <a:schemeClr val="accent6">
                <a:shade val="45000"/>
                <a:satMod val="135000"/>
              </a:schemeClr>
              <a:prstClr val="white"/>
            </a:duotone>
          </a:blip>
          <a:stretch>
            <a:fillRect/>
          </a:stretch>
        </p:blipFill>
        <p:spPr>
          <a:xfrm>
            <a:off x="539552" y="1340768"/>
            <a:ext cx="7861280" cy="4641195"/>
          </a:xfrm>
          <a:prstGeom prst="rect">
            <a:avLst/>
          </a:prstGeom>
        </p:spPr>
      </p:pic>
      <p:sp>
        <p:nvSpPr>
          <p:cNvPr id="2" name="标题 1"/>
          <p:cNvSpPr>
            <a:spLocks noGrp="1"/>
          </p:cNvSpPr>
          <p:nvPr>
            <p:ph type="title"/>
          </p:nvPr>
        </p:nvSpPr>
        <p:spPr>
          <a:xfrm>
            <a:off x="1355096" y="42110"/>
            <a:ext cx="8041440" cy="1442674"/>
          </a:xfrm>
        </p:spPr>
        <p:txBody>
          <a:bodyPr/>
          <a:lstStyle/>
          <a:p>
            <a:r>
              <a:rPr lang="zh-CN" altLang="en-US" dirty="0"/>
              <a:t>方法流程示例</a:t>
            </a:r>
          </a:p>
        </p:txBody>
      </p:sp>
      <p:sp>
        <p:nvSpPr>
          <p:cNvPr id="12" name="文本框 11"/>
          <p:cNvSpPr txBox="1"/>
          <p:nvPr/>
        </p:nvSpPr>
        <p:spPr>
          <a:xfrm>
            <a:off x="395536" y="1558533"/>
            <a:ext cx="3253838" cy="646331"/>
          </a:xfrm>
          <a:prstGeom prst="rect">
            <a:avLst/>
          </a:prstGeom>
          <a:noFill/>
        </p:spPr>
        <p:txBody>
          <a:bodyPr wrap="square" rtlCol="0">
            <a:spAutoFit/>
          </a:bodyPr>
          <a:lstStyle/>
          <a:p>
            <a:r>
              <a:rPr lang="en-US" altLang="zh-CN" b="1" dirty="0" smtClean="0">
                <a:solidFill>
                  <a:srgbClr val="C00000"/>
                </a:solidFill>
              </a:rPr>
              <a:t>(A)</a:t>
            </a:r>
            <a:r>
              <a:rPr lang="zh-CN" altLang="en-US" b="1" dirty="0" smtClean="0">
                <a:solidFill>
                  <a:srgbClr val="C00000"/>
                </a:solidFill>
              </a:rPr>
              <a:t>尿液红细胞位相</a:t>
            </a:r>
            <a:endParaRPr lang="en-US" altLang="zh-CN" b="1" dirty="0" smtClean="0">
              <a:solidFill>
                <a:srgbClr val="C00000"/>
              </a:solidFill>
            </a:endParaRPr>
          </a:p>
          <a:p>
            <a:r>
              <a:rPr lang="zh-CN" altLang="en-US" b="1" dirty="0" smtClean="0">
                <a:solidFill>
                  <a:srgbClr val="C00000"/>
                </a:solidFill>
              </a:rPr>
              <a:t>显微镜</a:t>
            </a:r>
            <a:r>
              <a:rPr lang="zh-CN" altLang="en-US" b="1" dirty="0">
                <a:solidFill>
                  <a:srgbClr val="C00000"/>
                </a:solidFill>
              </a:rPr>
              <a:t>检查</a:t>
            </a:r>
          </a:p>
        </p:txBody>
      </p:sp>
      <p:sp>
        <p:nvSpPr>
          <p:cNvPr id="8" name="文本框 7"/>
          <p:cNvSpPr txBox="1"/>
          <p:nvPr/>
        </p:nvSpPr>
        <p:spPr>
          <a:xfrm>
            <a:off x="400726" y="5464590"/>
            <a:ext cx="3253838" cy="369332"/>
          </a:xfrm>
          <a:prstGeom prst="rect">
            <a:avLst/>
          </a:prstGeom>
          <a:noFill/>
        </p:spPr>
        <p:txBody>
          <a:bodyPr wrap="square" rtlCol="0">
            <a:spAutoFit/>
          </a:bodyPr>
          <a:lstStyle/>
          <a:p>
            <a:r>
              <a:rPr lang="en-US" altLang="zh-CN" b="1" dirty="0" smtClean="0">
                <a:solidFill>
                  <a:srgbClr val="C00000"/>
                </a:solidFill>
              </a:rPr>
              <a:t>(B)</a:t>
            </a:r>
            <a:r>
              <a:rPr lang="zh-CN" altLang="en-US" b="1" dirty="0" smtClean="0">
                <a:solidFill>
                  <a:srgbClr val="C00000"/>
                </a:solidFill>
              </a:rPr>
              <a:t>镜检红细胞位相</a:t>
            </a:r>
            <a:r>
              <a:rPr lang="en-US" altLang="zh-CN" b="1" dirty="0" smtClean="0">
                <a:solidFill>
                  <a:srgbClr val="C00000"/>
                </a:solidFill>
              </a:rPr>
              <a:t>[</a:t>
            </a:r>
            <a:r>
              <a:rPr lang="zh-CN" altLang="en-US" b="1" dirty="0" smtClean="0">
                <a:solidFill>
                  <a:srgbClr val="C00000"/>
                </a:solidFill>
              </a:rPr>
              <a:t>尿</a:t>
            </a:r>
            <a:r>
              <a:rPr lang="en-US" altLang="zh-CN" b="1" dirty="0" smtClean="0">
                <a:solidFill>
                  <a:srgbClr val="C00000"/>
                </a:solidFill>
              </a:rPr>
              <a:t>]</a:t>
            </a:r>
            <a:endParaRPr lang="zh-CN" altLang="en-US" b="1" dirty="0">
              <a:solidFill>
                <a:srgbClr val="C00000"/>
              </a:solidFill>
            </a:endParaRPr>
          </a:p>
        </p:txBody>
      </p:sp>
      <p:sp>
        <p:nvSpPr>
          <p:cNvPr id="9" name="文本框 8"/>
          <p:cNvSpPr txBox="1"/>
          <p:nvPr/>
        </p:nvSpPr>
        <p:spPr>
          <a:xfrm>
            <a:off x="3491880" y="3388930"/>
            <a:ext cx="2201339" cy="369332"/>
          </a:xfrm>
          <a:prstGeom prst="rect">
            <a:avLst/>
          </a:prstGeom>
          <a:noFill/>
        </p:spPr>
        <p:txBody>
          <a:bodyPr wrap="square" rtlCol="0">
            <a:spAutoFit/>
          </a:bodyPr>
          <a:lstStyle/>
          <a:p>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主</a:t>
            </a:r>
            <a:r>
              <a:rPr lang="en-US" altLang="zh-CN" b="1" dirty="0" smtClean="0">
                <a:solidFill>
                  <a:schemeClr val="tx1">
                    <a:lumMod val="75000"/>
                    <a:lumOff val="25000"/>
                  </a:schemeClr>
                </a:solidFill>
              </a:rPr>
              <a:t>]</a:t>
            </a:r>
            <a:r>
              <a:rPr lang="zh-CN" altLang="en-US" b="1" dirty="0">
                <a:solidFill>
                  <a:schemeClr val="tx1">
                    <a:lumMod val="75000"/>
                    <a:lumOff val="25000"/>
                  </a:schemeClr>
                </a:solidFill>
              </a:rPr>
              <a:t>红细胞</a:t>
            </a:r>
            <a:r>
              <a:rPr lang="zh-CN" altLang="en-US" b="1" dirty="0" smtClean="0">
                <a:solidFill>
                  <a:schemeClr val="tx1">
                    <a:lumMod val="75000"/>
                    <a:lumOff val="25000"/>
                  </a:schemeClr>
                </a:solidFill>
              </a:rPr>
              <a:t> </a:t>
            </a:r>
            <a:r>
              <a:rPr lang="en-US" altLang="zh-CN" b="1" dirty="0" smtClean="0">
                <a:solidFill>
                  <a:schemeClr val="tx1">
                    <a:lumMod val="75000"/>
                    <a:lumOff val="25000"/>
                  </a:schemeClr>
                </a:solidFill>
              </a:rPr>
              <a:t>401</a:t>
            </a:r>
            <a:endParaRPr lang="zh-CN" altLang="en-US" b="1" dirty="0">
              <a:solidFill>
                <a:schemeClr val="tx1">
                  <a:lumMod val="75000"/>
                  <a:lumOff val="25000"/>
                </a:schemeClr>
              </a:solidFill>
            </a:endParaRPr>
          </a:p>
        </p:txBody>
      </p:sp>
      <p:sp>
        <p:nvSpPr>
          <p:cNvPr id="10" name="文本框 9"/>
          <p:cNvSpPr txBox="1"/>
          <p:nvPr/>
        </p:nvSpPr>
        <p:spPr>
          <a:xfrm>
            <a:off x="1430006" y="2314030"/>
            <a:ext cx="5061442" cy="923330"/>
          </a:xfrm>
          <a:prstGeom prst="rect">
            <a:avLst/>
          </a:prstGeom>
          <a:noFill/>
        </p:spPr>
        <p:txBody>
          <a:bodyPr wrap="square" rtlCol="0">
            <a:spAutoFit/>
          </a:bodyPr>
          <a:lstStyle/>
          <a:p>
            <a:r>
              <a:rPr lang="en-US" altLang="zh-CN" b="1" dirty="0">
                <a:solidFill>
                  <a:schemeClr val="tx1">
                    <a:lumMod val="75000"/>
                    <a:lumOff val="25000"/>
                  </a:schemeClr>
                </a:solidFill>
              </a:rPr>
              <a:t>[</a:t>
            </a:r>
            <a:r>
              <a:rPr lang="zh-CN" altLang="en-US" b="1" dirty="0">
                <a:solidFill>
                  <a:schemeClr val="tx1">
                    <a:lumMod val="75000"/>
                    <a:lumOff val="25000"/>
                  </a:schemeClr>
                </a:solidFill>
              </a:rPr>
              <a:t>主</a:t>
            </a:r>
            <a:r>
              <a:rPr lang="en-US" altLang="zh-CN" b="1" dirty="0" smtClean="0">
                <a:solidFill>
                  <a:schemeClr val="tx1">
                    <a:lumMod val="75000"/>
                    <a:lumOff val="25000"/>
                  </a:schemeClr>
                </a:solidFill>
              </a:rPr>
              <a:t>]</a:t>
            </a:r>
            <a:r>
              <a:rPr lang="zh-CN" altLang="en-US" b="1" dirty="0">
                <a:solidFill>
                  <a:schemeClr val="tx1">
                    <a:lumMod val="75000"/>
                    <a:lumOff val="25000"/>
                  </a:schemeClr>
                </a:solidFill>
              </a:rPr>
              <a:t>红细胞</a:t>
            </a:r>
            <a:endParaRPr lang="pt-BR" altLang="zh-CN" b="1" dirty="0" smtClean="0">
              <a:solidFill>
                <a:schemeClr val="tx1">
                  <a:lumMod val="75000"/>
                  <a:lumOff val="25000"/>
                </a:schemeClr>
              </a:solidFill>
            </a:endParaRPr>
          </a:p>
          <a:p>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属性</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体系</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标本</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尿液 </a:t>
            </a:r>
            <a:r>
              <a:rPr lang="en-US" altLang="zh-CN" b="1" dirty="0" smtClean="0">
                <a:solidFill>
                  <a:schemeClr val="tx1">
                    <a:lumMod val="75000"/>
                    <a:lumOff val="25000"/>
                  </a:schemeClr>
                </a:solidFill>
              </a:rPr>
              <a:t>02, [</a:t>
            </a:r>
            <a:r>
              <a:rPr lang="zh-CN" altLang="en-US" b="1" dirty="0">
                <a:solidFill>
                  <a:schemeClr val="tx1">
                    <a:lumMod val="75000"/>
                    <a:lumOff val="25000"/>
                  </a:schemeClr>
                </a:solidFill>
              </a:rPr>
              <a:t>量值类型</a:t>
            </a:r>
            <a:r>
              <a:rPr lang="en-US" altLang="zh-CN" b="1" dirty="0" smtClean="0">
                <a:solidFill>
                  <a:schemeClr val="tx1">
                    <a:lumMod val="75000"/>
                    <a:lumOff val="25000"/>
                  </a:schemeClr>
                </a:solidFill>
              </a:rPr>
              <a:t>] </a:t>
            </a:r>
            <a:r>
              <a:rPr lang="zh-CN" altLang="en-US" b="1" dirty="0">
                <a:solidFill>
                  <a:schemeClr val="tx1">
                    <a:lumMod val="75000"/>
                    <a:lumOff val="25000"/>
                  </a:schemeClr>
                </a:solidFill>
              </a:rPr>
              <a:t>位相</a:t>
            </a:r>
            <a:r>
              <a:rPr lang="zh-CN" altLang="pt-BR" b="1" dirty="0" smtClean="0">
                <a:solidFill>
                  <a:schemeClr val="tx1">
                    <a:lumMod val="75000"/>
                    <a:lumOff val="25000"/>
                  </a:schemeClr>
                </a:solidFill>
              </a:rPr>
              <a:t> </a:t>
            </a:r>
            <a:r>
              <a:rPr lang="pt-BR" altLang="zh-CN" b="1" dirty="0" smtClean="0">
                <a:solidFill>
                  <a:schemeClr val="tx1">
                    <a:lumMod val="75000"/>
                    <a:lumOff val="25000"/>
                  </a:schemeClr>
                </a:solidFill>
              </a:rPr>
              <a:t>08</a:t>
            </a:r>
            <a:r>
              <a:rPr lang="en-US" altLang="zh-CN" b="1" dirty="0" smtClean="0">
                <a:solidFill>
                  <a:schemeClr val="tx1">
                    <a:lumMod val="75000"/>
                    <a:lumOff val="25000"/>
                  </a:schemeClr>
                </a:solidFill>
              </a:rPr>
              <a:t>, [</a:t>
            </a:r>
            <a:r>
              <a:rPr lang="zh-CN" altLang="en-US" b="1" dirty="0">
                <a:solidFill>
                  <a:schemeClr val="tx1">
                    <a:lumMod val="75000"/>
                    <a:lumOff val="25000"/>
                  </a:schemeClr>
                </a:solidFill>
              </a:rPr>
              <a:t>方法</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显微镜检查 </a:t>
            </a:r>
            <a:r>
              <a:rPr lang="en-US" altLang="zh-CN" b="1" dirty="0" smtClean="0">
                <a:solidFill>
                  <a:schemeClr val="tx1">
                    <a:lumMod val="75000"/>
                    <a:lumOff val="25000"/>
                  </a:schemeClr>
                </a:solidFill>
              </a:rPr>
              <a:t>15</a:t>
            </a:r>
            <a:endParaRPr lang="pt-BR" altLang="zh-CN" b="1" dirty="0">
              <a:solidFill>
                <a:schemeClr val="tx1">
                  <a:lumMod val="75000"/>
                  <a:lumOff val="25000"/>
                </a:schemeClr>
              </a:solidFill>
            </a:endParaRPr>
          </a:p>
        </p:txBody>
      </p:sp>
      <p:sp>
        <p:nvSpPr>
          <p:cNvPr id="13" name="文本框 12"/>
          <p:cNvSpPr txBox="1"/>
          <p:nvPr/>
        </p:nvSpPr>
        <p:spPr>
          <a:xfrm>
            <a:off x="4864529" y="1538650"/>
            <a:ext cx="3253838" cy="646331"/>
          </a:xfrm>
          <a:prstGeom prst="rect">
            <a:avLst/>
          </a:prstGeom>
          <a:noFill/>
        </p:spPr>
        <p:txBody>
          <a:bodyPr wrap="square" rtlCol="0">
            <a:spAutoFit/>
          </a:bodyPr>
          <a:lstStyle/>
          <a:p>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主</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红细胞 </a:t>
            </a:r>
            <a:r>
              <a:rPr lang="en-US" altLang="zh-CN" b="1" dirty="0" err="1" smtClean="0">
                <a:solidFill>
                  <a:schemeClr val="tx1">
                    <a:lumMod val="75000"/>
                    <a:lumOff val="25000"/>
                  </a:schemeClr>
                </a:solidFill>
              </a:rPr>
              <a:t>sim</a:t>
            </a:r>
            <a:r>
              <a:rPr lang="en-US" altLang="zh-CN" b="1" dirty="0" smtClean="0">
                <a:solidFill>
                  <a:schemeClr val="tx1">
                    <a:lumMod val="75000"/>
                    <a:lumOff val="25000"/>
                  </a:schemeClr>
                </a:solidFill>
              </a:rPr>
              <a:t>=1</a:t>
            </a:r>
          </a:p>
          <a:p>
            <a:r>
              <a:rPr lang="zh-CN" altLang="en-US" b="1" dirty="0">
                <a:solidFill>
                  <a:schemeClr val="tx1">
                    <a:lumMod val="75000"/>
                    <a:lumOff val="25000"/>
                  </a:schemeClr>
                </a:solidFill>
              </a:rPr>
              <a:t>属性</a:t>
            </a:r>
            <a:r>
              <a:rPr lang="zh-CN" altLang="en-US" b="1" dirty="0" smtClean="0">
                <a:solidFill>
                  <a:schemeClr val="tx1">
                    <a:lumMod val="75000"/>
                    <a:lumOff val="25000"/>
                  </a:schemeClr>
                </a:solidFill>
              </a:rPr>
              <a:t>准确</a:t>
            </a:r>
            <a:endParaRPr lang="zh-CN" altLang="en-US" b="1" dirty="0">
              <a:solidFill>
                <a:schemeClr val="tx1">
                  <a:lumMod val="75000"/>
                  <a:lumOff val="25000"/>
                </a:schemeClr>
              </a:solidFill>
            </a:endParaRPr>
          </a:p>
        </p:txBody>
      </p:sp>
      <p:sp>
        <p:nvSpPr>
          <p:cNvPr id="3" name="矩形 2"/>
          <p:cNvSpPr/>
          <p:nvPr/>
        </p:nvSpPr>
        <p:spPr>
          <a:xfrm>
            <a:off x="7129483" y="1513870"/>
            <a:ext cx="1887056" cy="646331"/>
          </a:xfrm>
          <a:prstGeom prst="rect">
            <a:avLst/>
          </a:prstGeom>
        </p:spPr>
        <p:txBody>
          <a:bodyPr wrap="none">
            <a:spAutoFit/>
          </a:bodyPr>
          <a:lstStyle/>
          <a:p>
            <a:pPr algn="ctr"/>
            <a:r>
              <a:rPr lang="en-US" altLang="zh-CN" b="1" dirty="0">
                <a:solidFill>
                  <a:srgbClr val="C00000"/>
                </a:solidFill>
              </a:rPr>
              <a:t>L</a:t>
            </a:r>
            <a:r>
              <a:rPr lang="en-US" altLang="zh-CN" b="1" dirty="0" smtClean="0">
                <a:solidFill>
                  <a:srgbClr val="C00000"/>
                </a:solidFill>
              </a:rPr>
              <a:t> 02 401 0 08 0 15</a:t>
            </a:r>
          </a:p>
          <a:p>
            <a:pPr algn="ctr"/>
            <a:r>
              <a:rPr lang="en-US" altLang="zh-CN" b="1" dirty="0" smtClean="0">
                <a:solidFill>
                  <a:srgbClr val="C00000"/>
                </a:solidFill>
              </a:rPr>
              <a:t>(A)</a:t>
            </a:r>
            <a:endParaRPr lang="zh-CN" altLang="en-US" b="1" dirty="0">
              <a:solidFill>
                <a:srgbClr val="C00000"/>
              </a:solidFill>
            </a:endParaRPr>
          </a:p>
        </p:txBody>
      </p:sp>
      <p:sp>
        <p:nvSpPr>
          <p:cNvPr id="16" name="矩形 15"/>
          <p:cNvSpPr/>
          <p:nvPr/>
        </p:nvSpPr>
        <p:spPr>
          <a:xfrm>
            <a:off x="7129483" y="5244104"/>
            <a:ext cx="1887055" cy="646331"/>
          </a:xfrm>
          <a:prstGeom prst="rect">
            <a:avLst/>
          </a:prstGeom>
        </p:spPr>
        <p:txBody>
          <a:bodyPr wrap="none">
            <a:spAutoFit/>
          </a:bodyPr>
          <a:lstStyle/>
          <a:p>
            <a:pPr algn="ctr"/>
            <a:r>
              <a:rPr lang="en-US" altLang="zh-CN" b="1" dirty="0" smtClean="0">
                <a:solidFill>
                  <a:srgbClr val="C00000"/>
                </a:solidFill>
              </a:rPr>
              <a:t>(B)</a:t>
            </a:r>
          </a:p>
          <a:p>
            <a:pPr algn="ctr"/>
            <a:r>
              <a:rPr lang="en-US" altLang="zh-CN" b="1" dirty="0">
                <a:solidFill>
                  <a:srgbClr val="C00000"/>
                </a:solidFill>
              </a:rPr>
              <a:t>L 02 401 0 08 0 15</a:t>
            </a:r>
          </a:p>
        </p:txBody>
      </p:sp>
      <p:cxnSp>
        <p:nvCxnSpPr>
          <p:cNvPr id="6" name="直接连接符 5"/>
          <p:cNvCxnSpPr/>
          <p:nvPr/>
        </p:nvCxnSpPr>
        <p:spPr>
          <a:xfrm>
            <a:off x="611560" y="3588985"/>
            <a:ext cx="2664296" cy="0"/>
          </a:xfrm>
          <a:prstGeom prst="line">
            <a:avLst/>
          </a:prstGeom>
          <a:ln>
            <a:prstDash val="lgDash"/>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a:off x="5751749" y="3555483"/>
            <a:ext cx="2664296" cy="0"/>
          </a:xfrm>
          <a:prstGeom prst="line">
            <a:avLst/>
          </a:prstGeom>
          <a:ln>
            <a:prstDash val="lgDash"/>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1430006" y="4340720"/>
            <a:ext cx="5061442" cy="923330"/>
          </a:xfrm>
          <a:prstGeom prst="rect">
            <a:avLst/>
          </a:prstGeom>
          <a:noFill/>
        </p:spPr>
        <p:txBody>
          <a:bodyPr wrap="square" rtlCol="0">
            <a:spAutoFit/>
          </a:bodyPr>
          <a:lstStyle/>
          <a:p>
            <a:r>
              <a:rPr lang="en-US" altLang="zh-CN" b="1" dirty="0">
                <a:solidFill>
                  <a:schemeClr val="tx1">
                    <a:lumMod val="75000"/>
                    <a:lumOff val="25000"/>
                  </a:schemeClr>
                </a:solidFill>
              </a:rPr>
              <a:t>[</a:t>
            </a:r>
            <a:r>
              <a:rPr lang="zh-CN" altLang="en-US" b="1" dirty="0">
                <a:solidFill>
                  <a:schemeClr val="tx1">
                    <a:lumMod val="75000"/>
                    <a:lumOff val="25000"/>
                  </a:schemeClr>
                </a:solidFill>
              </a:rPr>
              <a:t>主</a:t>
            </a:r>
            <a:r>
              <a:rPr lang="en-US" altLang="zh-CN" b="1" dirty="0" smtClean="0">
                <a:solidFill>
                  <a:schemeClr val="tx1">
                    <a:lumMod val="75000"/>
                    <a:lumOff val="25000"/>
                  </a:schemeClr>
                </a:solidFill>
              </a:rPr>
              <a:t>]</a:t>
            </a:r>
            <a:r>
              <a:rPr lang="zh-CN" altLang="en-US" b="1" dirty="0">
                <a:solidFill>
                  <a:schemeClr val="tx1">
                    <a:lumMod val="75000"/>
                    <a:lumOff val="25000"/>
                  </a:schemeClr>
                </a:solidFill>
              </a:rPr>
              <a:t>红细胞</a:t>
            </a:r>
            <a:endParaRPr lang="pt-BR" altLang="zh-CN" b="1" dirty="0" smtClean="0">
              <a:solidFill>
                <a:schemeClr val="tx1">
                  <a:lumMod val="75000"/>
                  <a:lumOff val="25000"/>
                </a:schemeClr>
              </a:solidFill>
            </a:endParaRPr>
          </a:p>
          <a:p>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属性</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体系</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标本</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尿 </a:t>
            </a:r>
            <a:r>
              <a:rPr lang="en-US" altLang="zh-CN" b="1" dirty="0" smtClean="0">
                <a:solidFill>
                  <a:schemeClr val="tx1">
                    <a:lumMod val="75000"/>
                    <a:lumOff val="25000"/>
                  </a:schemeClr>
                </a:solidFill>
              </a:rPr>
              <a:t>02, [</a:t>
            </a:r>
            <a:r>
              <a:rPr lang="zh-CN" altLang="en-US" b="1" dirty="0">
                <a:solidFill>
                  <a:schemeClr val="tx1">
                    <a:lumMod val="75000"/>
                    <a:lumOff val="25000"/>
                  </a:schemeClr>
                </a:solidFill>
              </a:rPr>
              <a:t>量值类型</a:t>
            </a:r>
            <a:r>
              <a:rPr lang="en-US" altLang="zh-CN" b="1" dirty="0" smtClean="0">
                <a:solidFill>
                  <a:schemeClr val="tx1">
                    <a:lumMod val="75000"/>
                    <a:lumOff val="25000"/>
                  </a:schemeClr>
                </a:solidFill>
              </a:rPr>
              <a:t>] </a:t>
            </a:r>
            <a:r>
              <a:rPr lang="zh-CN" altLang="en-US" b="1" dirty="0">
                <a:solidFill>
                  <a:schemeClr val="tx1">
                    <a:lumMod val="75000"/>
                    <a:lumOff val="25000"/>
                  </a:schemeClr>
                </a:solidFill>
              </a:rPr>
              <a:t>位相</a:t>
            </a:r>
            <a:r>
              <a:rPr lang="zh-CN" altLang="pt-BR" b="1" dirty="0" smtClean="0">
                <a:solidFill>
                  <a:schemeClr val="tx1">
                    <a:lumMod val="75000"/>
                    <a:lumOff val="25000"/>
                  </a:schemeClr>
                </a:solidFill>
              </a:rPr>
              <a:t> </a:t>
            </a:r>
            <a:r>
              <a:rPr lang="pt-BR" altLang="zh-CN" b="1" dirty="0" smtClean="0">
                <a:solidFill>
                  <a:schemeClr val="tx1">
                    <a:lumMod val="75000"/>
                    <a:lumOff val="25000"/>
                  </a:schemeClr>
                </a:solidFill>
              </a:rPr>
              <a:t>08</a:t>
            </a:r>
            <a:r>
              <a:rPr lang="en-US" altLang="zh-CN" b="1" dirty="0" smtClean="0">
                <a:solidFill>
                  <a:schemeClr val="tx1">
                    <a:lumMod val="75000"/>
                    <a:lumOff val="25000"/>
                  </a:schemeClr>
                </a:solidFill>
              </a:rPr>
              <a:t>, </a:t>
            </a:r>
          </a:p>
          <a:p>
            <a:r>
              <a:rPr lang="en-US" altLang="zh-CN" b="1" dirty="0" smtClean="0">
                <a:solidFill>
                  <a:schemeClr val="tx1">
                    <a:lumMod val="75000"/>
                    <a:lumOff val="25000"/>
                  </a:schemeClr>
                </a:solidFill>
              </a:rPr>
              <a:t>[</a:t>
            </a:r>
            <a:r>
              <a:rPr lang="zh-CN" altLang="en-US" b="1" dirty="0">
                <a:solidFill>
                  <a:schemeClr val="tx1">
                    <a:lumMod val="75000"/>
                    <a:lumOff val="25000"/>
                  </a:schemeClr>
                </a:solidFill>
              </a:rPr>
              <a:t>方法</a:t>
            </a:r>
            <a:r>
              <a:rPr lang="en-US" altLang="zh-CN" b="1" dirty="0" smtClean="0">
                <a:solidFill>
                  <a:schemeClr val="tx1">
                    <a:lumMod val="75000"/>
                    <a:lumOff val="25000"/>
                  </a:schemeClr>
                </a:solidFill>
              </a:rPr>
              <a:t>] </a:t>
            </a:r>
            <a:r>
              <a:rPr lang="zh-CN" altLang="en-US" b="1" dirty="0" smtClean="0">
                <a:solidFill>
                  <a:schemeClr val="tx1">
                    <a:lumMod val="75000"/>
                    <a:lumOff val="25000"/>
                  </a:schemeClr>
                </a:solidFill>
              </a:rPr>
              <a:t>镜检 </a:t>
            </a:r>
            <a:r>
              <a:rPr lang="en-US" altLang="zh-CN" b="1" dirty="0" smtClean="0">
                <a:solidFill>
                  <a:schemeClr val="tx1">
                    <a:lumMod val="75000"/>
                    <a:lumOff val="25000"/>
                  </a:schemeClr>
                </a:solidFill>
              </a:rPr>
              <a:t>15</a:t>
            </a:r>
            <a:endParaRPr lang="pt-BR" altLang="zh-CN" b="1" dirty="0">
              <a:solidFill>
                <a:schemeClr val="tx1">
                  <a:lumMod val="75000"/>
                  <a:lumOff val="25000"/>
                </a:schemeClr>
              </a:solidFill>
            </a:endParaRPr>
          </a:p>
        </p:txBody>
      </p:sp>
      <p:sp>
        <p:nvSpPr>
          <p:cNvPr id="19" name="文本框 18"/>
          <p:cNvSpPr txBox="1"/>
          <p:nvPr/>
        </p:nvSpPr>
        <p:spPr>
          <a:xfrm>
            <a:off x="4864529" y="3873601"/>
            <a:ext cx="3253838" cy="646331"/>
          </a:xfrm>
          <a:prstGeom prst="rect">
            <a:avLst/>
          </a:prstGeom>
          <a:noFill/>
        </p:spPr>
        <p:txBody>
          <a:bodyPr wrap="square" rtlCol="0">
            <a:spAutoFit/>
          </a:bodyPr>
          <a:lstStyle/>
          <a:p>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主</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红细胞 </a:t>
            </a:r>
            <a:r>
              <a:rPr lang="en-US" altLang="zh-CN" b="1" dirty="0" err="1" smtClean="0">
                <a:solidFill>
                  <a:schemeClr val="tx1">
                    <a:lumMod val="75000"/>
                    <a:lumOff val="25000"/>
                  </a:schemeClr>
                </a:solidFill>
              </a:rPr>
              <a:t>sim</a:t>
            </a:r>
            <a:r>
              <a:rPr lang="en-US" altLang="zh-CN" b="1" dirty="0" smtClean="0">
                <a:solidFill>
                  <a:schemeClr val="tx1">
                    <a:lumMod val="75000"/>
                    <a:lumOff val="25000"/>
                  </a:schemeClr>
                </a:solidFill>
              </a:rPr>
              <a:t>=1</a:t>
            </a:r>
          </a:p>
          <a:p>
            <a:r>
              <a:rPr lang="zh-CN" altLang="en-US" b="1" dirty="0">
                <a:solidFill>
                  <a:schemeClr val="tx1">
                    <a:lumMod val="75000"/>
                    <a:lumOff val="25000"/>
                  </a:schemeClr>
                </a:solidFill>
              </a:rPr>
              <a:t>属性</a:t>
            </a:r>
            <a:r>
              <a:rPr lang="zh-CN" altLang="en-US" b="1" dirty="0" smtClean="0">
                <a:solidFill>
                  <a:schemeClr val="tx1">
                    <a:lumMod val="75000"/>
                    <a:lumOff val="25000"/>
                  </a:schemeClr>
                </a:solidFill>
              </a:rPr>
              <a:t>准确</a:t>
            </a:r>
            <a:endParaRPr lang="zh-CN" altLang="en-US" b="1" dirty="0">
              <a:solidFill>
                <a:schemeClr val="tx1">
                  <a:lumMod val="75000"/>
                  <a:lumOff val="25000"/>
                </a:schemeClr>
              </a:solidFill>
            </a:endParaRPr>
          </a:p>
        </p:txBody>
      </p:sp>
    </p:spTree>
    <p:extLst>
      <p:ext uri="{BB962C8B-B14F-4D97-AF65-F5344CB8AC3E}">
        <p14:creationId xmlns:p14="http://schemas.microsoft.com/office/powerpoint/2010/main" val="1000219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539552" y="1340768"/>
            <a:ext cx="7861280" cy="4641195"/>
          </a:xfrm>
          <a:prstGeom prst="rect">
            <a:avLst/>
          </a:prstGeom>
        </p:spPr>
      </p:pic>
      <p:sp>
        <p:nvSpPr>
          <p:cNvPr id="2" name="标题 1"/>
          <p:cNvSpPr>
            <a:spLocks noGrp="1"/>
          </p:cNvSpPr>
          <p:nvPr>
            <p:ph type="title"/>
          </p:nvPr>
        </p:nvSpPr>
        <p:spPr>
          <a:xfrm>
            <a:off x="1355096" y="42110"/>
            <a:ext cx="8041440" cy="1442674"/>
          </a:xfrm>
        </p:spPr>
        <p:txBody>
          <a:bodyPr/>
          <a:lstStyle/>
          <a:p>
            <a:r>
              <a:rPr lang="zh-CN" altLang="en-US" dirty="0"/>
              <a:t>技术路线</a:t>
            </a:r>
          </a:p>
        </p:txBody>
      </p:sp>
      <p:sp>
        <p:nvSpPr>
          <p:cNvPr id="4" name="文本框 3"/>
          <p:cNvSpPr txBox="1"/>
          <p:nvPr/>
        </p:nvSpPr>
        <p:spPr>
          <a:xfrm>
            <a:off x="1630720" y="1871628"/>
            <a:ext cx="720080" cy="707886"/>
          </a:xfrm>
          <a:prstGeom prst="rect">
            <a:avLst/>
          </a:prstGeom>
          <a:noFill/>
        </p:spPr>
        <p:txBody>
          <a:bodyPr wrap="square" rtlCol="0">
            <a:spAutoFit/>
          </a:bodyPr>
          <a:lstStyle/>
          <a:p>
            <a:r>
              <a:rPr lang="zh-CN" altLang="en-US" sz="4000" b="1" dirty="0" smtClean="0">
                <a:solidFill>
                  <a:srgbClr val="C00000"/>
                </a:solidFill>
              </a:rPr>
              <a:t>①</a:t>
            </a:r>
            <a:endParaRPr lang="zh-CN" altLang="en-US" sz="4000" b="1" dirty="0">
              <a:solidFill>
                <a:srgbClr val="C00000"/>
              </a:solidFill>
            </a:endParaRPr>
          </a:p>
        </p:txBody>
      </p:sp>
      <p:sp>
        <p:nvSpPr>
          <p:cNvPr id="12" name="文本框 11"/>
          <p:cNvSpPr txBox="1"/>
          <p:nvPr/>
        </p:nvSpPr>
        <p:spPr>
          <a:xfrm>
            <a:off x="3693568" y="1871628"/>
            <a:ext cx="720080" cy="707886"/>
          </a:xfrm>
          <a:prstGeom prst="rect">
            <a:avLst/>
          </a:prstGeom>
          <a:noFill/>
        </p:spPr>
        <p:txBody>
          <a:bodyPr wrap="square" rtlCol="0">
            <a:spAutoFit/>
          </a:bodyPr>
          <a:lstStyle/>
          <a:p>
            <a:r>
              <a:rPr lang="zh-CN" altLang="en-US" sz="4000" b="1" dirty="0" smtClean="0">
                <a:solidFill>
                  <a:srgbClr val="C00000"/>
                </a:solidFill>
              </a:rPr>
              <a:t>②</a:t>
            </a:r>
            <a:endParaRPr lang="zh-CN" altLang="en-US" sz="4000" b="1" dirty="0">
              <a:solidFill>
                <a:srgbClr val="C00000"/>
              </a:solidFill>
            </a:endParaRPr>
          </a:p>
        </p:txBody>
      </p:sp>
    </p:spTree>
    <p:extLst>
      <p:ext uri="{BB962C8B-B14F-4D97-AF65-F5344CB8AC3E}">
        <p14:creationId xmlns:p14="http://schemas.microsoft.com/office/powerpoint/2010/main" val="2312474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课题</a:t>
            </a:r>
            <a:r>
              <a:rPr lang="zh-CN" altLang="en-US" dirty="0" smtClean="0"/>
              <a:t>背景</a:t>
            </a:r>
            <a:endParaRPr lang="zh-CN" altLang="en-US" dirty="0"/>
          </a:p>
        </p:txBody>
      </p:sp>
      <p:sp>
        <p:nvSpPr>
          <p:cNvPr id="8" name="内容占位符 2"/>
          <p:cNvSpPr>
            <a:spLocks noGrp="1"/>
          </p:cNvSpPr>
          <p:nvPr>
            <p:ph idx="1"/>
          </p:nvPr>
        </p:nvSpPr>
        <p:spPr>
          <a:xfrm>
            <a:off x="755576" y="1340768"/>
            <a:ext cx="7467600" cy="4968552"/>
          </a:xfrm>
        </p:spPr>
        <p:txBody>
          <a:bodyPr>
            <a:normAutofit/>
          </a:bodyPr>
          <a:lstStyle/>
          <a:p>
            <a:pPr>
              <a:lnSpc>
                <a:spcPct val="150000"/>
              </a:lnSpc>
            </a:pPr>
            <a:r>
              <a:rPr lang="zh-CN" altLang="en-US" sz="1800" b="1" dirty="0" smtClean="0"/>
              <a:t>信息系统中的临床医学</a:t>
            </a:r>
            <a:r>
              <a:rPr lang="zh-CN" altLang="en-US" sz="1800" b="1" dirty="0"/>
              <a:t>术语</a:t>
            </a:r>
            <a:r>
              <a:rPr lang="zh-CN" altLang="en-US" sz="1800" b="1" dirty="0" smtClean="0"/>
              <a:t>：</a:t>
            </a:r>
            <a:r>
              <a:rPr lang="zh-CN" altLang="zh-CN" sz="1800" dirty="0"/>
              <a:t>旨在支持临床软件，关系到医疗记录和各类临床信息系统中的概念含义、表达和使用</a:t>
            </a:r>
            <a:r>
              <a:rPr lang="zh-CN" altLang="zh-CN" sz="1800" dirty="0" smtClean="0"/>
              <a:t>的</a:t>
            </a:r>
            <a:endParaRPr lang="en-US" altLang="zh-CN" sz="1800" dirty="0" smtClean="0"/>
          </a:p>
          <a:p>
            <a:pPr marL="0" indent="0" algn="ctr">
              <a:lnSpc>
                <a:spcPct val="150000"/>
              </a:lnSpc>
              <a:buNone/>
            </a:pPr>
            <a:r>
              <a:rPr lang="zh-CN" altLang="en-US" sz="1800" u="sng" dirty="0" smtClean="0"/>
              <a:t>特定</a:t>
            </a:r>
            <a:r>
              <a:rPr lang="zh-CN" altLang="zh-CN" sz="1800" u="sng" dirty="0" smtClean="0"/>
              <a:t>文字</a:t>
            </a:r>
            <a:r>
              <a:rPr lang="zh-CN" altLang="zh-CN" sz="1800" u="sng" dirty="0"/>
              <a:t>表述及其</a:t>
            </a:r>
            <a:r>
              <a:rPr lang="zh-CN" altLang="zh-CN" sz="1800" u="sng" dirty="0" smtClean="0"/>
              <a:t>代码</a:t>
            </a:r>
            <a:endParaRPr lang="en-US" altLang="zh-CN" sz="1800" u="sng" dirty="0" smtClean="0"/>
          </a:p>
          <a:p>
            <a:pPr>
              <a:lnSpc>
                <a:spcPct val="150000"/>
              </a:lnSpc>
            </a:pPr>
            <a:r>
              <a:rPr lang="zh-CN" altLang="en-US" sz="1800" b="1" dirty="0" smtClean="0"/>
              <a:t>使用规范术语</a:t>
            </a:r>
            <a:r>
              <a:rPr lang="zh-CN" altLang="en-US" sz="1800" dirty="0" smtClean="0"/>
              <a:t>是</a:t>
            </a:r>
            <a:r>
              <a:rPr lang="zh-CN" altLang="en-US" sz="1800" u="sng" dirty="0" smtClean="0"/>
              <a:t>数据质量、数据交互、信息共享</a:t>
            </a:r>
            <a:r>
              <a:rPr lang="zh-CN" altLang="en-US" sz="1800" dirty="0" smtClean="0"/>
              <a:t>的关键</a:t>
            </a:r>
            <a:endParaRPr lang="en-US" altLang="zh-CN" sz="1800" dirty="0" smtClean="0"/>
          </a:p>
          <a:p>
            <a:pPr>
              <a:lnSpc>
                <a:spcPct val="150000"/>
              </a:lnSpc>
            </a:pPr>
            <a:r>
              <a:rPr lang="zh-CN" altLang="en-US" sz="1800" b="1" dirty="0"/>
              <a:t>国内医疗信息系统中的术语现状</a:t>
            </a:r>
            <a:r>
              <a:rPr lang="zh-CN" altLang="en-US" sz="1800" b="1" dirty="0" smtClean="0"/>
              <a:t>：</a:t>
            </a:r>
            <a:endParaRPr lang="zh-CN" altLang="en-US" sz="1800" dirty="0" smtClean="0"/>
          </a:p>
        </p:txBody>
      </p:sp>
      <p:sp>
        <p:nvSpPr>
          <p:cNvPr id="4" name="右箭头 3"/>
          <p:cNvSpPr/>
          <p:nvPr/>
        </p:nvSpPr>
        <p:spPr>
          <a:xfrm>
            <a:off x="4481251" y="4473116"/>
            <a:ext cx="462517" cy="504056"/>
          </a:xfrm>
          <a:prstGeom prst="rightArrow">
            <a:avLst/>
          </a:prstGeom>
          <a:solidFill>
            <a:schemeClr val="accent4">
              <a:lumMod val="20000"/>
              <a:lumOff val="80000"/>
            </a:schemeClr>
          </a:solidFill>
          <a:ln>
            <a:solidFill>
              <a:schemeClr val="accent4">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7" name="椭圆形标注 6"/>
          <p:cNvSpPr/>
          <p:nvPr/>
        </p:nvSpPr>
        <p:spPr>
          <a:xfrm>
            <a:off x="1979712" y="2214428"/>
            <a:ext cx="1182597" cy="569014"/>
          </a:xfrm>
          <a:prstGeom prst="wedgeEllipseCallout">
            <a:avLst>
              <a:gd name="adj1" fmla="val 62416"/>
              <a:gd name="adj2" fmla="val 15902"/>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名称</a:t>
            </a:r>
            <a:endParaRPr lang="zh-CN" altLang="en-US" dirty="0">
              <a:solidFill>
                <a:schemeClr val="tx1"/>
              </a:solidFill>
            </a:endParaRPr>
          </a:p>
        </p:txBody>
      </p:sp>
      <p:sp>
        <p:nvSpPr>
          <p:cNvPr id="9" name="椭圆形标注 8"/>
          <p:cNvSpPr/>
          <p:nvPr/>
        </p:nvSpPr>
        <p:spPr>
          <a:xfrm flipH="1">
            <a:off x="5807859" y="2202705"/>
            <a:ext cx="1182597" cy="569014"/>
          </a:xfrm>
          <a:prstGeom prst="wedgeEllipseCallout">
            <a:avLst>
              <a:gd name="adj1" fmla="val 62416"/>
              <a:gd name="adj2" fmla="val 15902"/>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a:t>
            </a:r>
          </a:p>
        </p:txBody>
      </p:sp>
      <p:grpSp>
        <p:nvGrpSpPr>
          <p:cNvPr id="12" name="组合 11"/>
          <p:cNvGrpSpPr/>
          <p:nvPr/>
        </p:nvGrpSpPr>
        <p:grpSpPr>
          <a:xfrm>
            <a:off x="5087784" y="3933056"/>
            <a:ext cx="1788472" cy="1656184"/>
            <a:chOff x="5375816" y="3825044"/>
            <a:chExt cx="1788472" cy="1656184"/>
          </a:xfrm>
        </p:grpSpPr>
        <p:sp>
          <p:nvSpPr>
            <p:cNvPr id="11" name="矩形 10"/>
            <p:cNvSpPr/>
            <p:nvPr/>
          </p:nvSpPr>
          <p:spPr>
            <a:xfrm>
              <a:off x="5375816" y="3825044"/>
              <a:ext cx="1788472" cy="1656184"/>
            </a:xfrm>
            <a:prstGeom prst="rect">
              <a:avLst/>
            </a:prstGeom>
            <a:ln w="12700">
              <a:solidFill>
                <a:schemeClr val="accent2">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文本框 9"/>
            <p:cNvSpPr txBox="1"/>
            <p:nvPr/>
          </p:nvSpPr>
          <p:spPr>
            <a:xfrm>
              <a:off x="5375816" y="3971687"/>
              <a:ext cx="1728192" cy="1118255"/>
            </a:xfrm>
            <a:prstGeom prst="rect">
              <a:avLst/>
            </a:prstGeom>
            <a:noFill/>
          </p:spPr>
          <p:txBody>
            <a:bodyPr wrap="square" rtlCol="0">
              <a:spAutoFit/>
            </a:bodyPr>
            <a:lstStyle/>
            <a:p>
              <a:pPr algn="ctr">
                <a:lnSpc>
                  <a:spcPct val="200000"/>
                </a:lnSpc>
              </a:pPr>
              <a:r>
                <a:rPr lang="zh-CN" altLang="en-US" dirty="0" smtClean="0"/>
                <a:t>名称失范</a:t>
              </a:r>
              <a:endParaRPr lang="en-US" altLang="zh-CN" dirty="0" smtClean="0"/>
            </a:p>
            <a:p>
              <a:pPr algn="ctr">
                <a:lnSpc>
                  <a:spcPct val="200000"/>
                </a:lnSpc>
              </a:pPr>
              <a:r>
                <a:rPr lang="zh-CN" altLang="en-US" dirty="0" smtClean="0"/>
                <a:t>无统一编码</a:t>
              </a:r>
              <a:endParaRPr lang="zh-CN" altLang="en-US" dirty="0"/>
            </a:p>
          </p:txBody>
        </p:sp>
      </p:grpSp>
      <p:grpSp>
        <p:nvGrpSpPr>
          <p:cNvPr id="13" name="组合 12"/>
          <p:cNvGrpSpPr/>
          <p:nvPr/>
        </p:nvGrpSpPr>
        <p:grpSpPr>
          <a:xfrm>
            <a:off x="1508154" y="3945559"/>
            <a:ext cx="2751209" cy="1656184"/>
            <a:chOff x="5375816" y="3825044"/>
            <a:chExt cx="1788472" cy="1980220"/>
          </a:xfrm>
        </p:grpSpPr>
        <p:sp>
          <p:nvSpPr>
            <p:cNvPr id="14" name="矩形 13"/>
            <p:cNvSpPr/>
            <p:nvPr/>
          </p:nvSpPr>
          <p:spPr>
            <a:xfrm>
              <a:off x="5375816" y="3825044"/>
              <a:ext cx="1788472" cy="1980220"/>
            </a:xfrm>
            <a:prstGeom prst="rect">
              <a:avLst/>
            </a:prstGeom>
            <a:ln w="12700">
              <a:solidFill>
                <a:schemeClr val="accent3">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文本框 14"/>
            <p:cNvSpPr txBox="1"/>
            <p:nvPr/>
          </p:nvSpPr>
          <p:spPr>
            <a:xfrm>
              <a:off x="5375816" y="3971687"/>
              <a:ext cx="1728192" cy="1338828"/>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dirty="0"/>
                <a:t>系统用途</a:t>
              </a:r>
              <a:r>
                <a:rPr lang="zh-CN" altLang="en-US" dirty="0" smtClean="0"/>
                <a:t>差异</a:t>
              </a:r>
              <a:endParaRPr lang="en-US" altLang="zh-CN" dirty="0" smtClean="0"/>
            </a:p>
            <a:p>
              <a:pPr marL="285750" lvl="1" indent="-285750">
                <a:lnSpc>
                  <a:spcPct val="150000"/>
                </a:lnSpc>
                <a:buFont typeface="Arial" panose="020B0604020202020204" pitchFamily="34" charset="0"/>
                <a:buChar char="•"/>
              </a:pPr>
              <a:r>
                <a:rPr lang="zh-CN" altLang="en-US" dirty="0" smtClean="0"/>
                <a:t>信息化水平参差不齐</a:t>
              </a:r>
              <a:endParaRPr lang="en-US" altLang="zh-CN" dirty="0"/>
            </a:p>
            <a:p>
              <a:pPr marL="285750" lvl="1" indent="-285750">
                <a:lnSpc>
                  <a:spcPct val="150000"/>
                </a:lnSpc>
                <a:buFont typeface="Arial" panose="020B0604020202020204" pitchFamily="34" charset="0"/>
                <a:buChar char="•"/>
              </a:pPr>
              <a:r>
                <a:rPr lang="zh-CN" altLang="en-US" dirty="0" smtClean="0"/>
                <a:t>国家标准缺失</a:t>
              </a:r>
              <a:endParaRPr lang="en-US" altLang="zh-CN" dirty="0"/>
            </a:p>
          </p:txBody>
        </p:sp>
      </p:grpSp>
    </p:spTree>
    <p:extLst>
      <p:ext uri="{BB962C8B-B14F-4D97-AF65-F5344CB8AC3E}">
        <p14:creationId xmlns:p14="http://schemas.microsoft.com/office/powerpoint/2010/main" val="3080390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结构化</a:t>
            </a:r>
            <a:r>
              <a:rPr lang="zh-CN" altLang="en-US" dirty="0" smtClean="0"/>
              <a:t>分词</a:t>
            </a:r>
            <a:endParaRPr lang="zh-CN" altLang="en-US" dirty="0"/>
          </a:p>
        </p:txBody>
      </p:sp>
      <p:sp>
        <p:nvSpPr>
          <p:cNvPr id="7" name="矩形 6"/>
          <p:cNvSpPr/>
          <p:nvPr/>
        </p:nvSpPr>
        <p:spPr>
          <a:xfrm>
            <a:off x="1331640" y="2708388"/>
            <a:ext cx="6984776" cy="3312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26006" y="1283156"/>
            <a:ext cx="4400564" cy="92333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b="1" dirty="0" smtClean="0"/>
              <a:t>目的</a:t>
            </a:r>
            <a:r>
              <a:rPr lang="zh-CN" altLang="en-US" dirty="0" smtClean="0"/>
              <a:t>：使术语名称结构化，过滤冗余词</a:t>
            </a:r>
            <a:endParaRPr lang="en-US" altLang="zh-CN" dirty="0" smtClean="0"/>
          </a:p>
          <a:p>
            <a:pPr marL="285750" indent="-285750">
              <a:lnSpc>
                <a:spcPct val="150000"/>
              </a:lnSpc>
              <a:buFont typeface="Arial" panose="020B0604020202020204" pitchFamily="34" charset="0"/>
              <a:buChar char="•"/>
            </a:pPr>
            <a:r>
              <a:rPr lang="zh-CN" altLang="en-US" b="1" dirty="0" smtClean="0"/>
              <a:t>工具</a:t>
            </a:r>
            <a:r>
              <a:rPr lang="zh-CN" altLang="en-US" dirty="0" smtClean="0"/>
              <a:t>：盘古开源分词组件</a:t>
            </a:r>
            <a:endParaRPr lang="en-US" altLang="zh-CN" dirty="0" smtClean="0"/>
          </a:p>
        </p:txBody>
      </p:sp>
      <p:sp>
        <p:nvSpPr>
          <p:cNvPr id="9" name="矩形 8"/>
          <p:cNvSpPr/>
          <p:nvPr/>
        </p:nvSpPr>
        <p:spPr>
          <a:xfrm>
            <a:off x="1331640" y="2708388"/>
            <a:ext cx="6984776" cy="432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stretch>
            <a:fillRect/>
          </a:stretch>
        </p:blipFill>
        <p:spPr>
          <a:xfrm>
            <a:off x="1331640" y="2724522"/>
            <a:ext cx="6984776" cy="3584798"/>
          </a:xfrm>
          <a:prstGeom prst="rect">
            <a:avLst/>
          </a:prstGeom>
        </p:spPr>
      </p:pic>
      <p:sp>
        <p:nvSpPr>
          <p:cNvPr id="12" name="矩形 11"/>
          <p:cNvSpPr/>
          <p:nvPr/>
        </p:nvSpPr>
        <p:spPr>
          <a:xfrm>
            <a:off x="1326006" y="2222620"/>
            <a:ext cx="3060453" cy="507831"/>
          </a:xfrm>
          <a:prstGeom prst="rect">
            <a:avLst/>
          </a:prstGeom>
        </p:spPr>
        <p:txBody>
          <a:bodyPr wrap="none">
            <a:spAutoFit/>
          </a:bodyPr>
          <a:lstStyle/>
          <a:p>
            <a:pPr>
              <a:lnSpc>
                <a:spcPct val="150000"/>
              </a:lnSpc>
            </a:pPr>
            <a:r>
              <a:rPr lang="zh-CN" altLang="en-US" dirty="0" smtClean="0"/>
              <a:t>表  结构化分词结果中的元素</a:t>
            </a:r>
            <a:endParaRPr lang="en-US" altLang="zh-CN" dirty="0" smtClean="0"/>
          </a:p>
        </p:txBody>
      </p:sp>
      <p:grpSp>
        <p:nvGrpSpPr>
          <p:cNvPr id="16" name="组合 15"/>
          <p:cNvGrpSpPr/>
          <p:nvPr/>
        </p:nvGrpSpPr>
        <p:grpSpPr>
          <a:xfrm>
            <a:off x="3473388" y="3163345"/>
            <a:ext cx="1826141" cy="765007"/>
            <a:chOff x="2072266" y="2546412"/>
            <a:chExt cx="1826141" cy="765007"/>
          </a:xfrm>
        </p:grpSpPr>
        <p:sp>
          <p:nvSpPr>
            <p:cNvPr id="17" name="矩形 16"/>
            <p:cNvSpPr/>
            <p:nvPr/>
          </p:nvSpPr>
          <p:spPr>
            <a:xfrm>
              <a:off x="2162650" y="2546412"/>
              <a:ext cx="1512283" cy="765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072266" y="2632312"/>
              <a:ext cx="1826141" cy="584775"/>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属性、</a:t>
              </a:r>
            </a:p>
            <a:p>
              <a:pPr algn="ctr"/>
              <a:r>
                <a:rPr lang="zh-CN" altLang="en-US" sz="1600" dirty="0">
                  <a:latin typeface="仿宋" panose="02010609060101010101" pitchFamily="49" charset="-122"/>
                  <a:ea typeface="仿宋" panose="02010609060101010101" pitchFamily="49" charset="-122"/>
                </a:rPr>
                <a:t>词汇权重区分</a:t>
              </a:r>
              <a:r>
                <a:rPr lang="zh-CN" altLang="en-US" sz="1600" dirty="0" smtClean="0">
                  <a:latin typeface="仿宋" panose="02010609060101010101" pitchFamily="49" charset="-122"/>
                  <a:ea typeface="仿宋" panose="02010609060101010101" pitchFamily="49" charset="-122"/>
                </a:rPr>
                <a:t>标志</a:t>
              </a:r>
              <a:endParaRPr lang="zh-CN" altLang="en-US" sz="1600" dirty="0">
                <a:latin typeface="仿宋" panose="02010609060101010101" pitchFamily="49" charset="-122"/>
                <a:ea typeface="仿宋" panose="02010609060101010101" pitchFamily="49" charset="-122"/>
              </a:endParaRPr>
            </a:p>
          </p:txBody>
        </p:sp>
      </p:grpSp>
      <p:grpSp>
        <p:nvGrpSpPr>
          <p:cNvPr id="19" name="组合 18"/>
          <p:cNvGrpSpPr/>
          <p:nvPr/>
        </p:nvGrpSpPr>
        <p:grpSpPr>
          <a:xfrm>
            <a:off x="3473387" y="3960137"/>
            <a:ext cx="1826141" cy="765007"/>
            <a:chOff x="2072266" y="2546412"/>
            <a:chExt cx="1826141" cy="765007"/>
          </a:xfrm>
        </p:grpSpPr>
        <p:sp>
          <p:nvSpPr>
            <p:cNvPr id="20" name="矩形 19"/>
            <p:cNvSpPr/>
            <p:nvPr/>
          </p:nvSpPr>
          <p:spPr>
            <a:xfrm>
              <a:off x="2162650" y="2546412"/>
              <a:ext cx="1512283" cy="765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072266" y="2632312"/>
              <a:ext cx="1826141" cy="584775"/>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划分主字段、</a:t>
              </a:r>
              <a:r>
                <a:rPr lang="zh-CN" altLang="en-US" sz="1600" dirty="0" smtClean="0">
                  <a:latin typeface="仿宋" panose="02010609060101010101" pitchFamily="49" charset="-122"/>
                  <a:ea typeface="仿宋" panose="02010609060101010101" pitchFamily="49" charset="-122"/>
                </a:rPr>
                <a:t>区分</a:t>
              </a:r>
              <a:endParaRPr lang="en-US" altLang="zh-CN" sz="1600" dirty="0" smtClean="0">
                <a:latin typeface="仿宋" panose="02010609060101010101" pitchFamily="49" charset="-122"/>
                <a:ea typeface="仿宋" panose="02010609060101010101" pitchFamily="49" charset="-122"/>
              </a:endParaRPr>
            </a:p>
            <a:p>
              <a:pPr algn="ctr"/>
              <a:r>
                <a:rPr lang="zh-CN" altLang="en-US" sz="1600" dirty="0" smtClean="0">
                  <a:latin typeface="仿宋" panose="02010609060101010101" pitchFamily="49" charset="-122"/>
                  <a:ea typeface="仿宋" panose="02010609060101010101" pitchFamily="49" charset="-122"/>
                </a:rPr>
                <a:t>权重</a:t>
              </a:r>
              <a:r>
                <a:rPr lang="zh-CN" altLang="en-US" sz="1600" dirty="0">
                  <a:latin typeface="仿宋" panose="02010609060101010101" pitchFamily="49" charset="-122"/>
                  <a:ea typeface="仿宋" panose="02010609060101010101" pitchFamily="49" charset="-122"/>
                </a:rPr>
                <a:t>、区分属性</a:t>
              </a:r>
            </a:p>
          </p:txBody>
        </p:sp>
      </p:grpSp>
      <p:grpSp>
        <p:nvGrpSpPr>
          <p:cNvPr id="23" name="组合 22"/>
          <p:cNvGrpSpPr/>
          <p:nvPr/>
        </p:nvGrpSpPr>
        <p:grpSpPr>
          <a:xfrm>
            <a:off x="1938287" y="4793407"/>
            <a:ext cx="1620957" cy="646345"/>
            <a:chOff x="2174857" y="2582890"/>
            <a:chExt cx="1620957" cy="646345"/>
          </a:xfrm>
        </p:grpSpPr>
        <p:sp>
          <p:nvSpPr>
            <p:cNvPr id="24" name="矩形 23"/>
            <p:cNvSpPr/>
            <p:nvPr/>
          </p:nvSpPr>
          <p:spPr>
            <a:xfrm>
              <a:off x="2274444" y="2582890"/>
              <a:ext cx="1421784" cy="6463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74857" y="2744405"/>
              <a:ext cx="1620957" cy="338554"/>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精确匹配主字段</a:t>
              </a:r>
            </a:p>
          </p:txBody>
        </p:sp>
      </p:grpSp>
      <p:grpSp>
        <p:nvGrpSpPr>
          <p:cNvPr id="26" name="组合 25"/>
          <p:cNvGrpSpPr/>
          <p:nvPr/>
        </p:nvGrpSpPr>
        <p:grpSpPr>
          <a:xfrm>
            <a:off x="6745252" y="4812392"/>
            <a:ext cx="1620957" cy="646345"/>
            <a:chOff x="2174857" y="2582890"/>
            <a:chExt cx="1620957" cy="646345"/>
          </a:xfrm>
        </p:grpSpPr>
        <p:sp>
          <p:nvSpPr>
            <p:cNvPr id="27" name="矩形 26"/>
            <p:cNvSpPr/>
            <p:nvPr/>
          </p:nvSpPr>
          <p:spPr>
            <a:xfrm>
              <a:off x="2274444" y="2582890"/>
              <a:ext cx="1421784" cy="6463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174857" y="2713925"/>
              <a:ext cx="1620957" cy="338554"/>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匹配结构化编码</a:t>
              </a:r>
            </a:p>
          </p:txBody>
        </p:sp>
      </p:grpSp>
    </p:spTree>
    <p:extLst>
      <p:ext uri="{BB962C8B-B14F-4D97-AF65-F5344CB8AC3E}">
        <p14:creationId xmlns:p14="http://schemas.microsoft.com/office/powerpoint/2010/main" val="7954667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结构化</a:t>
            </a:r>
            <a:r>
              <a:rPr lang="zh-CN" altLang="en-US" dirty="0" smtClean="0"/>
              <a:t>分词</a:t>
            </a:r>
            <a:endParaRPr lang="zh-CN" altLang="en-US" dirty="0"/>
          </a:p>
        </p:txBody>
      </p:sp>
      <p:sp>
        <p:nvSpPr>
          <p:cNvPr id="7" name="矩形 6"/>
          <p:cNvSpPr/>
          <p:nvPr/>
        </p:nvSpPr>
        <p:spPr>
          <a:xfrm>
            <a:off x="1331640" y="2708388"/>
            <a:ext cx="6984776" cy="3312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26006" y="1283156"/>
            <a:ext cx="4400564" cy="92333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b="1" dirty="0" smtClean="0"/>
              <a:t>目的</a:t>
            </a:r>
            <a:r>
              <a:rPr lang="zh-CN" altLang="en-US" dirty="0" smtClean="0"/>
              <a:t>：使术语名称结构化，过滤冗余词</a:t>
            </a:r>
            <a:endParaRPr lang="en-US" altLang="zh-CN" dirty="0" smtClean="0"/>
          </a:p>
          <a:p>
            <a:pPr marL="285750" indent="-285750">
              <a:lnSpc>
                <a:spcPct val="150000"/>
              </a:lnSpc>
              <a:buFont typeface="Arial" panose="020B0604020202020204" pitchFamily="34" charset="0"/>
              <a:buChar char="•"/>
            </a:pPr>
            <a:r>
              <a:rPr lang="zh-CN" altLang="en-US" b="1" dirty="0" smtClean="0"/>
              <a:t>工具</a:t>
            </a:r>
            <a:r>
              <a:rPr lang="zh-CN" altLang="en-US" dirty="0" smtClean="0"/>
              <a:t>：盘古开源分词组件</a:t>
            </a:r>
            <a:endParaRPr lang="en-US" altLang="zh-CN" dirty="0" smtClean="0"/>
          </a:p>
        </p:txBody>
      </p:sp>
      <p:sp>
        <p:nvSpPr>
          <p:cNvPr id="9" name="矩形 8"/>
          <p:cNvSpPr/>
          <p:nvPr/>
        </p:nvSpPr>
        <p:spPr>
          <a:xfrm>
            <a:off x="1331640" y="2708388"/>
            <a:ext cx="6984776" cy="432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stretch>
            <a:fillRect/>
          </a:stretch>
        </p:blipFill>
        <p:spPr>
          <a:xfrm>
            <a:off x="1331640" y="2724522"/>
            <a:ext cx="6984776" cy="3584798"/>
          </a:xfrm>
          <a:prstGeom prst="rect">
            <a:avLst/>
          </a:prstGeom>
        </p:spPr>
      </p:pic>
      <p:sp>
        <p:nvSpPr>
          <p:cNvPr id="12" name="矩形 11"/>
          <p:cNvSpPr/>
          <p:nvPr/>
        </p:nvSpPr>
        <p:spPr>
          <a:xfrm>
            <a:off x="1326006" y="2222620"/>
            <a:ext cx="3060453" cy="507831"/>
          </a:xfrm>
          <a:prstGeom prst="rect">
            <a:avLst/>
          </a:prstGeom>
        </p:spPr>
        <p:txBody>
          <a:bodyPr wrap="none">
            <a:spAutoFit/>
          </a:bodyPr>
          <a:lstStyle/>
          <a:p>
            <a:pPr>
              <a:lnSpc>
                <a:spcPct val="150000"/>
              </a:lnSpc>
            </a:pPr>
            <a:r>
              <a:rPr lang="zh-CN" altLang="en-US" dirty="0" smtClean="0"/>
              <a:t>表  结构化分词结果中的元素</a:t>
            </a:r>
            <a:endParaRPr lang="en-US" altLang="zh-CN" dirty="0" smtClean="0"/>
          </a:p>
        </p:txBody>
      </p:sp>
      <p:grpSp>
        <p:nvGrpSpPr>
          <p:cNvPr id="16" name="组合 15"/>
          <p:cNvGrpSpPr/>
          <p:nvPr/>
        </p:nvGrpSpPr>
        <p:grpSpPr>
          <a:xfrm>
            <a:off x="3473388" y="3163345"/>
            <a:ext cx="1826141" cy="765007"/>
            <a:chOff x="2072266" y="2546412"/>
            <a:chExt cx="1826141" cy="765007"/>
          </a:xfrm>
        </p:grpSpPr>
        <p:sp>
          <p:nvSpPr>
            <p:cNvPr id="17" name="矩形 16"/>
            <p:cNvSpPr/>
            <p:nvPr/>
          </p:nvSpPr>
          <p:spPr>
            <a:xfrm>
              <a:off x="2162650" y="2546412"/>
              <a:ext cx="1512283" cy="765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072266" y="2632312"/>
              <a:ext cx="1826141" cy="584775"/>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属性、</a:t>
              </a:r>
            </a:p>
            <a:p>
              <a:pPr algn="ctr"/>
              <a:r>
                <a:rPr lang="zh-CN" altLang="en-US" sz="1600" dirty="0">
                  <a:latin typeface="仿宋" panose="02010609060101010101" pitchFamily="49" charset="-122"/>
                  <a:ea typeface="仿宋" panose="02010609060101010101" pitchFamily="49" charset="-122"/>
                </a:rPr>
                <a:t>词汇权重区分</a:t>
              </a:r>
              <a:r>
                <a:rPr lang="zh-CN" altLang="en-US" sz="1600" dirty="0" smtClean="0">
                  <a:latin typeface="仿宋" panose="02010609060101010101" pitchFamily="49" charset="-122"/>
                  <a:ea typeface="仿宋" panose="02010609060101010101" pitchFamily="49" charset="-122"/>
                </a:rPr>
                <a:t>标志</a:t>
              </a:r>
              <a:endParaRPr lang="zh-CN" altLang="en-US" sz="1600" dirty="0">
                <a:latin typeface="仿宋" panose="02010609060101010101" pitchFamily="49" charset="-122"/>
                <a:ea typeface="仿宋" panose="02010609060101010101" pitchFamily="49" charset="-122"/>
              </a:endParaRPr>
            </a:p>
          </p:txBody>
        </p:sp>
      </p:grpSp>
      <p:grpSp>
        <p:nvGrpSpPr>
          <p:cNvPr id="19" name="组合 18"/>
          <p:cNvGrpSpPr/>
          <p:nvPr/>
        </p:nvGrpSpPr>
        <p:grpSpPr>
          <a:xfrm>
            <a:off x="3473387" y="3960137"/>
            <a:ext cx="1826141" cy="765007"/>
            <a:chOff x="2072266" y="2546412"/>
            <a:chExt cx="1826141" cy="765007"/>
          </a:xfrm>
        </p:grpSpPr>
        <p:sp>
          <p:nvSpPr>
            <p:cNvPr id="20" name="矩形 19"/>
            <p:cNvSpPr/>
            <p:nvPr/>
          </p:nvSpPr>
          <p:spPr>
            <a:xfrm>
              <a:off x="2162650" y="2546412"/>
              <a:ext cx="1512283" cy="765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072266" y="2632312"/>
              <a:ext cx="1826141" cy="584775"/>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划分主字段、</a:t>
              </a:r>
              <a:r>
                <a:rPr lang="zh-CN" altLang="en-US" sz="1600" dirty="0" smtClean="0">
                  <a:latin typeface="仿宋" panose="02010609060101010101" pitchFamily="49" charset="-122"/>
                  <a:ea typeface="仿宋" panose="02010609060101010101" pitchFamily="49" charset="-122"/>
                </a:rPr>
                <a:t>区分</a:t>
              </a:r>
              <a:endParaRPr lang="en-US" altLang="zh-CN" sz="1600" dirty="0" smtClean="0">
                <a:latin typeface="仿宋" panose="02010609060101010101" pitchFamily="49" charset="-122"/>
                <a:ea typeface="仿宋" panose="02010609060101010101" pitchFamily="49" charset="-122"/>
              </a:endParaRPr>
            </a:p>
            <a:p>
              <a:pPr algn="ctr"/>
              <a:r>
                <a:rPr lang="zh-CN" altLang="en-US" sz="1600" dirty="0" smtClean="0">
                  <a:latin typeface="仿宋" panose="02010609060101010101" pitchFamily="49" charset="-122"/>
                  <a:ea typeface="仿宋" panose="02010609060101010101" pitchFamily="49" charset="-122"/>
                </a:rPr>
                <a:t>权重</a:t>
              </a:r>
              <a:r>
                <a:rPr lang="zh-CN" altLang="en-US" sz="1600" dirty="0">
                  <a:latin typeface="仿宋" panose="02010609060101010101" pitchFamily="49" charset="-122"/>
                  <a:ea typeface="仿宋" panose="02010609060101010101" pitchFamily="49" charset="-122"/>
                </a:rPr>
                <a:t>、区分属性</a:t>
              </a:r>
            </a:p>
          </p:txBody>
        </p:sp>
      </p:grpSp>
      <p:grpSp>
        <p:nvGrpSpPr>
          <p:cNvPr id="23" name="组合 22"/>
          <p:cNvGrpSpPr/>
          <p:nvPr/>
        </p:nvGrpSpPr>
        <p:grpSpPr>
          <a:xfrm>
            <a:off x="1938287" y="4793407"/>
            <a:ext cx="1620957" cy="646345"/>
            <a:chOff x="2174857" y="2582890"/>
            <a:chExt cx="1620957" cy="646345"/>
          </a:xfrm>
        </p:grpSpPr>
        <p:sp>
          <p:nvSpPr>
            <p:cNvPr id="24" name="矩形 23"/>
            <p:cNvSpPr/>
            <p:nvPr/>
          </p:nvSpPr>
          <p:spPr>
            <a:xfrm>
              <a:off x="2274444" y="2582890"/>
              <a:ext cx="1421784" cy="6463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74857" y="2744405"/>
              <a:ext cx="1620957" cy="338554"/>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精确匹配主字段</a:t>
              </a:r>
            </a:p>
          </p:txBody>
        </p:sp>
      </p:grpSp>
      <p:grpSp>
        <p:nvGrpSpPr>
          <p:cNvPr id="26" name="组合 25"/>
          <p:cNvGrpSpPr/>
          <p:nvPr/>
        </p:nvGrpSpPr>
        <p:grpSpPr>
          <a:xfrm>
            <a:off x="6745252" y="4812392"/>
            <a:ext cx="1620957" cy="646345"/>
            <a:chOff x="2174857" y="2582890"/>
            <a:chExt cx="1620957" cy="646345"/>
          </a:xfrm>
        </p:grpSpPr>
        <p:sp>
          <p:nvSpPr>
            <p:cNvPr id="27" name="矩形 26"/>
            <p:cNvSpPr/>
            <p:nvPr/>
          </p:nvSpPr>
          <p:spPr>
            <a:xfrm>
              <a:off x="2274444" y="2582890"/>
              <a:ext cx="1421784" cy="6463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174857" y="2713925"/>
              <a:ext cx="1620957" cy="338554"/>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匹配结构化编码</a:t>
              </a:r>
            </a:p>
          </p:txBody>
        </p:sp>
      </p:grpSp>
      <p:sp>
        <p:nvSpPr>
          <p:cNvPr id="22" name="矩形 21"/>
          <p:cNvSpPr/>
          <p:nvPr/>
        </p:nvSpPr>
        <p:spPr>
          <a:xfrm>
            <a:off x="2246467" y="2758233"/>
            <a:ext cx="4498786" cy="3679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93547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结构化</a:t>
            </a:r>
            <a:r>
              <a:rPr lang="zh-CN" altLang="en-US" dirty="0" smtClean="0"/>
              <a:t>分词</a:t>
            </a:r>
            <a:endParaRPr lang="zh-CN" altLang="en-US" dirty="0"/>
          </a:p>
        </p:txBody>
      </p:sp>
      <p:sp>
        <p:nvSpPr>
          <p:cNvPr id="7" name="矩形 6"/>
          <p:cNvSpPr/>
          <p:nvPr/>
        </p:nvSpPr>
        <p:spPr>
          <a:xfrm>
            <a:off x="1331640" y="2708388"/>
            <a:ext cx="6984776" cy="3312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26006" y="1283156"/>
            <a:ext cx="4400564" cy="92333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b="1" dirty="0" smtClean="0"/>
              <a:t>目的</a:t>
            </a:r>
            <a:r>
              <a:rPr lang="zh-CN" altLang="en-US" dirty="0" smtClean="0"/>
              <a:t>：使术语名称结构化，过滤冗余词</a:t>
            </a:r>
            <a:endParaRPr lang="en-US" altLang="zh-CN" dirty="0" smtClean="0"/>
          </a:p>
          <a:p>
            <a:pPr marL="285750" indent="-285750">
              <a:lnSpc>
                <a:spcPct val="150000"/>
              </a:lnSpc>
              <a:buFont typeface="Arial" panose="020B0604020202020204" pitchFamily="34" charset="0"/>
              <a:buChar char="•"/>
            </a:pPr>
            <a:r>
              <a:rPr lang="zh-CN" altLang="en-US" b="1" dirty="0" smtClean="0"/>
              <a:t>工具</a:t>
            </a:r>
            <a:r>
              <a:rPr lang="zh-CN" altLang="en-US" dirty="0" smtClean="0"/>
              <a:t>：盘古开源分词组件</a:t>
            </a:r>
            <a:endParaRPr lang="en-US" altLang="zh-CN" dirty="0" smtClean="0"/>
          </a:p>
        </p:txBody>
      </p:sp>
      <p:sp>
        <p:nvSpPr>
          <p:cNvPr id="9" name="矩形 8"/>
          <p:cNvSpPr/>
          <p:nvPr/>
        </p:nvSpPr>
        <p:spPr>
          <a:xfrm>
            <a:off x="1331640" y="2708388"/>
            <a:ext cx="6984776" cy="432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stretch>
            <a:fillRect/>
          </a:stretch>
        </p:blipFill>
        <p:spPr>
          <a:xfrm>
            <a:off x="1331640" y="2724522"/>
            <a:ext cx="6984776" cy="3584798"/>
          </a:xfrm>
          <a:prstGeom prst="rect">
            <a:avLst/>
          </a:prstGeom>
        </p:spPr>
      </p:pic>
      <p:sp>
        <p:nvSpPr>
          <p:cNvPr id="12" name="矩形 11"/>
          <p:cNvSpPr/>
          <p:nvPr/>
        </p:nvSpPr>
        <p:spPr>
          <a:xfrm>
            <a:off x="1326006" y="2222620"/>
            <a:ext cx="3060453" cy="507831"/>
          </a:xfrm>
          <a:prstGeom prst="rect">
            <a:avLst/>
          </a:prstGeom>
        </p:spPr>
        <p:txBody>
          <a:bodyPr wrap="none">
            <a:spAutoFit/>
          </a:bodyPr>
          <a:lstStyle/>
          <a:p>
            <a:pPr>
              <a:lnSpc>
                <a:spcPct val="150000"/>
              </a:lnSpc>
            </a:pPr>
            <a:r>
              <a:rPr lang="zh-CN" altLang="en-US" dirty="0" smtClean="0"/>
              <a:t>表  结构化分词结果中的元素</a:t>
            </a:r>
            <a:endParaRPr lang="en-US" altLang="zh-CN" dirty="0" smtClean="0"/>
          </a:p>
        </p:txBody>
      </p:sp>
      <p:grpSp>
        <p:nvGrpSpPr>
          <p:cNvPr id="16" name="组合 15"/>
          <p:cNvGrpSpPr/>
          <p:nvPr/>
        </p:nvGrpSpPr>
        <p:grpSpPr>
          <a:xfrm>
            <a:off x="3473388" y="3163345"/>
            <a:ext cx="1826141" cy="765007"/>
            <a:chOff x="2072266" y="2546412"/>
            <a:chExt cx="1826141" cy="765007"/>
          </a:xfrm>
        </p:grpSpPr>
        <p:sp>
          <p:nvSpPr>
            <p:cNvPr id="17" name="矩形 16"/>
            <p:cNvSpPr/>
            <p:nvPr/>
          </p:nvSpPr>
          <p:spPr>
            <a:xfrm>
              <a:off x="2162650" y="2546412"/>
              <a:ext cx="1512283" cy="765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072266" y="2632312"/>
              <a:ext cx="1826141" cy="584775"/>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属性、</a:t>
              </a:r>
            </a:p>
            <a:p>
              <a:pPr algn="ctr"/>
              <a:r>
                <a:rPr lang="zh-CN" altLang="en-US" sz="1600" dirty="0">
                  <a:latin typeface="仿宋" panose="02010609060101010101" pitchFamily="49" charset="-122"/>
                  <a:ea typeface="仿宋" panose="02010609060101010101" pitchFamily="49" charset="-122"/>
                </a:rPr>
                <a:t>词汇权重区分</a:t>
              </a:r>
              <a:r>
                <a:rPr lang="zh-CN" altLang="en-US" sz="1600" dirty="0" smtClean="0">
                  <a:latin typeface="仿宋" panose="02010609060101010101" pitchFamily="49" charset="-122"/>
                  <a:ea typeface="仿宋" panose="02010609060101010101" pitchFamily="49" charset="-122"/>
                </a:rPr>
                <a:t>标志</a:t>
              </a:r>
              <a:endParaRPr lang="zh-CN" altLang="en-US" sz="1600" dirty="0">
                <a:latin typeface="仿宋" panose="02010609060101010101" pitchFamily="49" charset="-122"/>
                <a:ea typeface="仿宋" panose="02010609060101010101" pitchFamily="49" charset="-122"/>
              </a:endParaRPr>
            </a:p>
          </p:txBody>
        </p:sp>
      </p:grpSp>
      <p:grpSp>
        <p:nvGrpSpPr>
          <p:cNvPr id="19" name="组合 18"/>
          <p:cNvGrpSpPr/>
          <p:nvPr/>
        </p:nvGrpSpPr>
        <p:grpSpPr>
          <a:xfrm>
            <a:off x="3473387" y="3960137"/>
            <a:ext cx="1826141" cy="765007"/>
            <a:chOff x="2072266" y="2546412"/>
            <a:chExt cx="1826141" cy="765007"/>
          </a:xfrm>
        </p:grpSpPr>
        <p:sp>
          <p:nvSpPr>
            <p:cNvPr id="20" name="矩形 19"/>
            <p:cNvSpPr/>
            <p:nvPr/>
          </p:nvSpPr>
          <p:spPr>
            <a:xfrm>
              <a:off x="2162650" y="2546412"/>
              <a:ext cx="1512283" cy="765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072266" y="2632312"/>
              <a:ext cx="1826141" cy="584775"/>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划分主字段、</a:t>
              </a:r>
              <a:r>
                <a:rPr lang="zh-CN" altLang="en-US" sz="1600" dirty="0" smtClean="0">
                  <a:latin typeface="仿宋" panose="02010609060101010101" pitchFamily="49" charset="-122"/>
                  <a:ea typeface="仿宋" panose="02010609060101010101" pitchFamily="49" charset="-122"/>
                </a:rPr>
                <a:t>区分</a:t>
              </a:r>
              <a:endParaRPr lang="en-US" altLang="zh-CN" sz="1600" dirty="0" smtClean="0">
                <a:latin typeface="仿宋" panose="02010609060101010101" pitchFamily="49" charset="-122"/>
                <a:ea typeface="仿宋" panose="02010609060101010101" pitchFamily="49" charset="-122"/>
              </a:endParaRPr>
            </a:p>
            <a:p>
              <a:pPr algn="ctr"/>
              <a:r>
                <a:rPr lang="zh-CN" altLang="en-US" sz="1600" dirty="0" smtClean="0">
                  <a:latin typeface="仿宋" panose="02010609060101010101" pitchFamily="49" charset="-122"/>
                  <a:ea typeface="仿宋" panose="02010609060101010101" pitchFamily="49" charset="-122"/>
                </a:rPr>
                <a:t>权重</a:t>
              </a:r>
              <a:r>
                <a:rPr lang="zh-CN" altLang="en-US" sz="1600" dirty="0">
                  <a:latin typeface="仿宋" panose="02010609060101010101" pitchFamily="49" charset="-122"/>
                  <a:ea typeface="仿宋" panose="02010609060101010101" pitchFamily="49" charset="-122"/>
                </a:rPr>
                <a:t>、区分属性</a:t>
              </a:r>
            </a:p>
          </p:txBody>
        </p:sp>
      </p:grpSp>
      <p:grpSp>
        <p:nvGrpSpPr>
          <p:cNvPr id="23" name="组合 22"/>
          <p:cNvGrpSpPr/>
          <p:nvPr/>
        </p:nvGrpSpPr>
        <p:grpSpPr>
          <a:xfrm>
            <a:off x="1938287" y="4793407"/>
            <a:ext cx="1620957" cy="646345"/>
            <a:chOff x="2174857" y="2582890"/>
            <a:chExt cx="1620957" cy="646345"/>
          </a:xfrm>
        </p:grpSpPr>
        <p:sp>
          <p:nvSpPr>
            <p:cNvPr id="24" name="矩形 23"/>
            <p:cNvSpPr/>
            <p:nvPr/>
          </p:nvSpPr>
          <p:spPr>
            <a:xfrm>
              <a:off x="2274444" y="2582890"/>
              <a:ext cx="1421784" cy="6463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74857" y="2744405"/>
              <a:ext cx="1620957" cy="338554"/>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精确匹配主字段</a:t>
              </a:r>
            </a:p>
          </p:txBody>
        </p:sp>
      </p:grpSp>
      <p:grpSp>
        <p:nvGrpSpPr>
          <p:cNvPr id="26" name="组合 25"/>
          <p:cNvGrpSpPr/>
          <p:nvPr/>
        </p:nvGrpSpPr>
        <p:grpSpPr>
          <a:xfrm>
            <a:off x="6745252" y="4812392"/>
            <a:ext cx="1620957" cy="646345"/>
            <a:chOff x="2174857" y="2582890"/>
            <a:chExt cx="1620957" cy="646345"/>
          </a:xfrm>
        </p:grpSpPr>
        <p:sp>
          <p:nvSpPr>
            <p:cNvPr id="27" name="矩形 26"/>
            <p:cNvSpPr/>
            <p:nvPr/>
          </p:nvSpPr>
          <p:spPr>
            <a:xfrm>
              <a:off x="2274444" y="2582890"/>
              <a:ext cx="1421784" cy="6463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174857" y="2713925"/>
              <a:ext cx="1620957" cy="338554"/>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匹配结构化编码</a:t>
              </a:r>
            </a:p>
          </p:txBody>
        </p:sp>
      </p:grpSp>
      <p:sp>
        <p:nvSpPr>
          <p:cNvPr id="22" name="矩形 21"/>
          <p:cNvSpPr/>
          <p:nvPr/>
        </p:nvSpPr>
        <p:spPr>
          <a:xfrm>
            <a:off x="2246467" y="2758233"/>
            <a:ext cx="4498786" cy="3679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标注 28"/>
          <p:cNvSpPr/>
          <p:nvPr/>
        </p:nvSpPr>
        <p:spPr>
          <a:xfrm>
            <a:off x="5260920" y="1765489"/>
            <a:ext cx="1305000" cy="1008112"/>
          </a:xfrm>
          <a:prstGeom prst="wedgeRoundRectCallou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chemeClr val="tx1"/>
                </a:solidFill>
              </a:rPr>
              <a:t>核心</a:t>
            </a:r>
            <a:r>
              <a:rPr lang="zh-CN" altLang="en-US" dirty="0">
                <a:solidFill>
                  <a:schemeClr val="tx1"/>
                </a:solidFill>
              </a:rPr>
              <a:t>词</a:t>
            </a:r>
            <a:r>
              <a:rPr lang="en-US" altLang="zh-CN" dirty="0">
                <a:solidFill>
                  <a:schemeClr val="tx1"/>
                </a:solidFill>
              </a:rPr>
              <a:t>=5</a:t>
            </a:r>
          </a:p>
          <a:p>
            <a:pPr algn="ctr"/>
            <a:r>
              <a:rPr lang="zh-CN" altLang="en-US" dirty="0">
                <a:solidFill>
                  <a:schemeClr val="tx1"/>
                </a:solidFill>
              </a:rPr>
              <a:t>英文</a:t>
            </a:r>
            <a:r>
              <a:rPr lang="en-US" altLang="zh-CN" dirty="0">
                <a:solidFill>
                  <a:schemeClr val="tx1"/>
                </a:solidFill>
              </a:rPr>
              <a:t>=3</a:t>
            </a:r>
          </a:p>
          <a:p>
            <a:pPr algn="ctr"/>
            <a:r>
              <a:rPr lang="zh-CN" altLang="en-US" dirty="0">
                <a:solidFill>
                  <a:schemeClr val="tx1"/>
                </a:solidFill>
              </a:rPr>
              <a:t>数字</a:t>
            </a:r>
            <a:r>
              <a:rPr lang="en-US" altLang="zh-CN" dirty="0">
                <a:solidFill>
                  <a:schemeClr val="tx1"/>
                </a:solidFill>
              </a:rPr>
              <a:t>=</a:t>
            </a:r>
            <a:r>
              <a:rPr lang="en-US" altLang="zh-CN" dirty="0" smtClean="0">
                <a:solidFill>
                  <a:schemeClr val="tx1"/>
                </a:solidFill>
              </a:rPr>
              <a:t>2</a:t>
            </a:r>
            <a:endParaRPr lang="en-US" altLang="zh-CN" dirty="0">
              <a:solidFill>
                <a:schemeClr val="tx1"/>
              </a:solidFill>
            </a:endParaRPr>
          </a:p>
        </p:txBody>
      </p:sp>
    </p:spTree>
    <p:extLst>
      <p:ext uri="{BB962C8B-B14F-4D97-AF65-F5344CB8AC3E}">
        <p14:creationId xmlns:p14="http://schemas.microsoft.com/office/powerpoint/2010/main" val="1744697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结构化</a:t>
            </a:r>
            <a:r>
              <a:rPr lang="zh-CN" altLang="en-US" dirty="0" smtClean="0"/>
              <a:t>分词</a:t>
            </a:r>
            <a:endParaRPr lang="zh-CN" altLang="en-US" dirty="0"/>
          </a:p>
        </p:txBody>
      </p:sp>
      <p:sp>
        <p:nvSpPr>
          <p:cNvPr id="7" name="矩形 6"/>
          <p:cNvSpPr/>
          <p:nvPr/>
        </p:nvSpPr>
        <p:spPr>
          <a:xfrm>
            <a:off x="1331640" y="2708388"/>
            <a:ext cx="6984776" cy="3312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26006" y="1283156"/>
            <a:ext cx="4400564" cy="92333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b="1" dirty="0" smtClean="0"/>
              <a:t>目的</a:t>
            </a:r>
            <a:r>
              <a:rPr lang="zh-CN" altLang="en-US" dirty="0" smtClean="0"/>
              <a:t>：使术语名称结构化，过滤冗余词</a:t>
            </a:r>
            <a:endParaRPr lang="en-US" altLang="zh-CN" dirty="0" smtClean="0"/>
          </a:p>
          <a:p>
            <a:pPr marL="285750" indent="-285750">
              <a:lnSpc>
                <a:spcPct val="150000"/>
              </a:lnSpc>
              <a:buFont typeface="Arial" panose="020B0604020202020204" pitchFamily="34" charset="0"/>
              <a:buChar char="•"/>
            </a:pPr>
            <a:r>
              <a:rPr lang="zh-CN" altLang="en-US" b="1" dirty="0" smtClean="0"/>
              <a:t>工具</a:t>
            </a:r>
            <a:r>
              <a:rPr lang="zh-CN" altLang="en-US" dirty="0" smtClean="0"/>
              <a:t>：盘古开源分词组件</a:t>
            </a:r>
            <a:endParaRPr lang="en-US" altLang="zh-CN" dirty="0" smtClean="0"/>
          </a:p>
        </p:txBody>
      </p:sp>
      <p:sp>
        <p:nvSpPr>
          <p:cNvPr id="9" name="矩形 8"/>
          <p:cNvSpPr/>
          <p:nvPr/>
        </p:nvSpPr>
        <p:spPr>
          <a:xfrm>
            <a:off x="1331640" y="2708388"/>
            <a:ext cx="6984776" cy="432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stretch>
            <a:fillRect/>
          </a:stretch>
        </p:blipFill>
        <p:spPr>
          <a:xfrm>
            <a:off x="1331640" y="2724522"/>
            <a:ext cx="6984776" cy="3584798"/>
          </a:xfrm>
          <a:prstGeom prst="rect">
            <a:avLst/>
          </a:prstGeom>
        </p:spPr>
      </p:pic>
      <p:sp>
        <p:nvSpPr>
          <p:cNvPr id="12" name="矩形 11"/>
          <p:cNvSpPr/>
          <p:nvPr/>
        </p:nvSpPr>
        <p:spPr>
          <a:xfrm>
            <a:off x="1326006" y="2222620"/>
            <a:ext cx="3060453" cy="507831"/>
          </a:xfrm>
          <a:prstGeom prst="rect">
            <a:avLst/>
          </a:prstGeom>
        </p:spPr>
        <p:txBody>
          <a:bodyPr wrap="none">
            <a:spAutoFit/>
          </a:bodyPr>
          <a:lstStyle/>
          <a:p>
            <a:pPr>
              <a:lnSpc>
                <a:spcPct val="150000"/>
              </a:lnSpc>
            </a:pPr>
            <a:r>
              <a:rPr lang="zh-CN" altLang="en-US" dirty="0" smtClean="0"/>
              <a:t>表  结构化分词结果中的元素</a:t>
            </a:r>
            <a:endParaRPr lang="en-US" altLang="zh-CN" dirty="0" smtClean="0"/>
          </a:p>
        </p:txBody>
      </p:sp>
      <p:grpSp>
        <p:nvGrpSpPr>
          <p:cNvPr id="16" name="组合 15"/>
          <p:cNvGrpSpPr/>
          <p:nvPr/>
        </p:nvGrpSpPr>
        <p:grpSpPr>
          <a:xfrm>
            <a:off x="3473388" y="3163345"/>
            <a:ext cx="1826141" cy="765007"/>
            <a:chOff x="2072266" y="2546412"/>
            <a:chExt cx="1826141" cy="765007"/>
          </a:xfrm>
        </p:grpSpPr>
        <p:sp>
          <p:nvSpPr>
            <p:cNvPr id="17" name="矩形 16"/>
            <p:cNvSpPr/>
            <p:nvPr/>
          </p:nvSpPr>
          <p:spPr>
            <a:xfrm>
              <a:off x="2162650" y="2546412"/>
              <a:ext cx="1512283" cy="765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072266" y="2632312"/>
              <a:ext cx="1826141" cy="584775"/>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属性、</a:t>
              </a:r>
            </a:p>
            <a:p>
              <a:pPr algn="ctr"/>
              <a:r>
                <a:rPr lang="zh-CN" altLang="en-US" sz="1600" dirty="0">
                  <a:latin typeface="仿宋" panose="02010609060101010101" pitchFamily="49" charset="-122"/>
                  <a:ea typeface="仿宋" panose="02010609060101010101" pitchFamily="49" charset="-122"/>
                </a:rPr>
                <a:t>词汇权重区分</a:t>
              </a:r>
              <a:r>
                <a:rPr lang="zh-CN" altLang="en-US" sz="1600" dirty="0" smtClean="0">
                  <a:latin typeface="仿宋" panose="02010609060101010101" pitchFamily="49" charset="-122"/>
                  <a:ea typeface="仿宋" panose="02010609060101010101" pitchFamily="49" charset="-122"/>
                </a:rPr>
                <a:t>标志</a:t>
              </a:r>
              <a:endParaRPr lang="zh-CN" altLang="en-US" sz="1600" dirty="0">
                <a:latin typeface="仿宋" panose="02010609060101010101" pitchFamily="49" charset="-122"/>
                <a:ea typeface="仿宋" panose="02010609060101010101" pitchFamily="49" charset="-122"/>
              </a:endParaRPr>
            </a:p>
          </p:txBody>
        </p:sp>
      </p:grpSp>
      <p:grpSp>
        <p:nvGrpSpPr>
          <p:cNvPr id="19" name="组合 18"/>
          <p:cNvGrpSpPr/>
          <p:nvPr/>
        </p:nvGrpSpPr>
        <p:grpSpPr>
          <a:xfrm>
            <a:off x="3473387" y="3960137"/>
            <a:ext cx="1826141" cy="765007"/>
            <a:chOff x="2072266" y="2546412"/>
            <a:chExt cx="1826141" cy="765007"/>
          </a:xfrm>
        </p:grpSpPr>
        <p:sp>
          <p:nvSpPr>
            <p:cNvPr id="20" name="矩形 19"/>
            <p:cNvSpPr/>
            <p:nvPr/>
          </p:nvSpPr>
          <p:spPr>
            <a:xfrm>
              <a:off x="2162650" y="2546412"/>
              <a:ext cx="1512283" cy="765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072266" y="2632312"/>
              <a:ext cx="1826141" cy="584775"/>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划分主字段、</a:t>
              </a:r>
              <a:r>
                <a:rPr lang="zh-CN" altLang="en-US" sz="1600" dirty="0" smtClean="0">
                  <a:latin typeface="仿宋" panose="02010609060101010101" pitchFamily="49" charset="-122"/>
                  <a:ea typeface="仿宋" panose="02010609060101010101" pitchFamily="49" charset="-122"/>
                </a:rPr>
                <a:t>区分</a:t>
              </a:r>
              <a:endParaRPr lang="en-US" altLang="zh-CN" sz="1600" dirty="0" smtClean="0">
                <a:latin typeface="仿宋" panose="02010609060101010101" pitchFamily="49" charset="-122"/>
                <a:ea typeface="仿宋" panose="02010609060101010101" pitchFamily="49" charset="-122"/>
              </a:endParaRPr>
            </a:p>
            <a:p>
              <a:pPr algn="ctr"/>
              <a:r>
                <a:rPr lang="zh-CN" altLang="en-US" sz="1600" dirty="0" smtClean="0">
                  <a:latin typeface="仿宋" panose="02010609060101010101" pitchFamily="49" charset="-122"/>
                  <a:ea typeface="仿宋" panose="02010609060101010101" pitchFamily="49" charset="-122"/>
                </a:rPr>
                <a:t>权重</a:t>
              </a:r>
              <a:r>
                <a:rPr lang="zh-CN" altLang="en-US" sz="1600" dirty="0">
                  <a:latin typeface="仿宋" panose="02010609060101010101" pitchFamily="49" charset="-122"/>
                  <a:ea typeface="仿宋" panose="02010609060101010101" pitchFamily="49" charset="-122"/>
                </a:rPr>
                <a:t>、区分属性</a:t>
              </a:r>
            </a:p>
          </p:txBody>
        </p:sp>
      </p:grpSp>
      <p:grpSp>
        <p:nvGrpSpPr>
          <p:cNvPr id="23" name="组合 22"/>
          <p:cNvGrpSpPr/>
          <p:nvPr/>
        </p:nvGrpSpPr>
        <p:grpSpPr>
          <a:xfrm>
            <a:off x="1938287" y="4793407"/>
            <a:ext cx="1620957" cy="646345"/>
            <a:chOff x="2174857" y="2582890"/>
            <a:chExt cx="1620957" cy="646345"/>
          </a:xfrm>
        </p:grpSpPr>
        <p:sp>
          <p:nvSpPr>
            <p:cNvPr id="24" name="矩形 23"/>
            <p:cNvSpPr/>
            <p:nvPr/>
          </p:nvSpPr>
          <p:spPr>
            <a:xfrm>
              <a:off x="2274444" y="2582890"/>
              <a:ext cx="1421784" cy="6463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74857" y="2744405"/>
              <a:ext cx="1620957" cy="338554"/>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精确匹配主字段</a:t>
              </a:r>
            </a:p>
          </p:txBody>
        </p:sp>
      </p:grpSp>
      <p:grpSp>
        <p:nvGrpSpPr>
          <p:cNvPr id="26" name="组合 25"/>
          <p:cNvGrpSpPr/>
          <p:nvPr/>
        </p:nvGrpSpPr>
        <p:grpSpPr>
          <a:xfrm>
            <a:off x="6745252" y="4812392"/>
            <a:ext cx="1620957" cy="646345"/>
            <a:chOff x="2174857" y="2582890"/>
            <a:chExt cx="1620957" cy="646345"/>
          </a:xfrm>
        </p:grpSpPr>
        <p:sp>
          <p:nvSpPr>
            <p:cNvPr id="27" name="矩形 26"/>
            <p:cNvSpPr/>
            <p:nvPr/>
          </p:nvSpPr>
          <p:spPr>
            <a:xfrm>
              <a:off x="2274444" y="2582890"/>
              <a:ext cx="1421784" cy="6463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174857" y="2713925"/>
              <a:ext cx="1620957" cy="338554"/>
            </a:xfrm>
            <a:prstGeom prst="rect">
              <a:avLst/>
            </a:prstGeom>
          </p:spPr>
          <p:txBody>
            <a:bodyPr wrap="none">
              <a:spAutoFit/>
            </a:bodyPr>
            <a:lstStyle/>
            <a:p>
              <a:pPr algn="ctr"/>
              <a:r>
                <a:rPr lang="zh-CN" altLang="en-US" sz="1600" dirty="0">
                  <a:latin typeface="仿宋" panose="02010609060101010101" pitchFamily="49" charset="-122"/>
                  <a:ea typeface="仿宋" panose="02010609060101010101" pitchFamily="49" charset="-122"/>
                </a:rPr>
                <a:t>匹配结构化编码</a:t>
              </a:r>
            </a:p>
          </p:txBody>
        </p:sp>
      </p:grpSp>
      <p:sp>
        <p:nvSpPr>
          <p:cNvPr id="22" name="矩形 21"/>
          <p:cNvSpPr/>
          <p:nvPr/>
        </p:nvSpPr>
        <p:spPr>
          <a:xfrm>
            <a:off x="3635895" y="2758233"/>
            <a:ext cx="1440159" cy="3679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835650" y="2732783"/>
            <a:ext cx="1440159" cy="3679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15882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结构化</a:t>
            </a:r>
            <a:r>
              <a:rPr lang="zh-CN" altLang="en-US" dirty="0" smtClean="0"/>
              <a:t>分词</a:t>
            </a:r>
            <a:endParaRPr lang="zh-CN" altLang="en-US" dirty="0"/>
          </a:p>
        </p:txBody>
      </p:sp>
      <p:sp>
        <p:nvSpPr>
          <p:cNvPr id="12" name="矩形 11"/>
          <p:cNvSpPr/>
          <p:nvPr/>
        </p:nvSpPr>
        <p:spPr>
          <a:xfrm>
            <a:off x="1295523" y="1268760"/>
            <a:ext cx="3060453" cy="507831"/>
          </a:xfrm>
          <a:prstGeom prst="rect">
            <a:avLst/>
          </a:prstGeom>
        </p:spPr>
        <p:txBody>
          <a:bodyPr wrap="none">
            <a:spAutoFit/>
          </a:bodyPr>
          <a:lstStyle/>
          <a:p>
            <a:pPr>
              <a:lnSpc>
                <a:spcPct val="150000"/>
              </a:lnSpc>
            </a:pPr>
            <a:r>
              <a:rPr lang="zh-CN" altLang="en-US" dirty="0" smtClean="0"/>
              <a:t>表  结构化分词结果中的元素</a:t>
            </a:r>
            <a:endParaRPr lang="en-US" altLang="zh-CN" dirty="0" smtClean="0"/>
          </a:p>
        </p:txBody>
      </p:sp>
      <p:grpSp>
        <p:nvGrpSpPr>
          <p:cNvPr id="6" name="组合 5"/>
          <p:cNvGrpSpPr/>
          <p:nvPr/>
        </p:nvGrpSpPr>
        <p:grpSpPr>
          <a:xfrm>
            <a:off x="1331640" y="1769948"/>
            <a:ext cx="6984776" cy="4611380"/>
            <a:chOff x="899592" y="1769948"/>
            <a:chExt cx="6984776" cy="4611380"/>
          </a:xfrm>
        </p:grpSpPr>
        <p:sp>
          <p:nvSpPr>
            <p:cNvPr id="7" name="矩形 6"/>
            <p:cNvSpPr/>
            <p:nvPr/>
          </p:nvSpPr>
          <p:spPr>
            <a:xfrm>
              <a:off x="899592" y="1784538"/>
              <a:ext cx="6984776" cy="43807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99592" y="1769948"/>
              <a:ext cx="6984776" cy="32098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899592" y="1772816"/>
              <a:ext cx="6984776" cy="4608512"/>
            </a:xfrm>
            <a:prstGeom prst="rect">
              <a:avLst/>
            </a:prstGeom>
          </p:spPr>
        </p:pic>
        <p:grpSp>
          <p:nvGrpSpPr>
            <p:cNvPr id="13" name="组合 12"/>
            <p:cNvGrpSpPr/>
            <p:nvPr/>
          </p:nvGrpSpPr>
          <p:grpSpPr>
            <a:xfrm>
              <a:off x="4122192" y="2531237"/>
              <a:ext cx="1800493" cy="342077"/>
              <a:chOff x="2085089" y="2584557"/>
              <a:chExt cx="1800493" cy="342077"/>
            </a:xfrm>
          </p:grpSpPr>
          <p:sp>
            <p:nvSpPr>
              <p:cNvPr id="14" name="矩形 13"/>
              <p:cNvSpPr/>
              <p:nvPr/>
            </p:nvSpPr>
            <p:spPr>
              <a:xfrm>
                <a:off x="2125157" y="2584557"/>
                <a:ext cx="1720358" cy="3420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p:nvSpPr>
            <p:spPr>
              <a:xfrm>
                <a:off x="2085089" y="2606157"/>
                <a:ext cx="1800493" cy="307777"/>
              </a:xfrm>
              <a:prstGeom prst="rect">
                <a:avLst/>
              </a:prstGeom>
            </p:spPr>
            <p:txBody>
              <a:bodyPr wrap="none">
                <a:spAutoFit/>
              </a:bodyPr>
              <a:lstStyle/>
              <a:p>
                <a:pPr algn="ctr"/>
                <a:r>
                  <a:rPr lang="zh-CN" altLang="en-US" sz="1400" dirty="0">
                    <a:latin typeface="仿宋" panose="02010609060101010101" pitchFamily="49" charset="-122"/>
                    <a:ea typeface="仿宋" panose="02010609060101010101" pitchFamily="49" charset="-122"/>
                  </a:rPr>
                  <a:t>核心词汇与边缘词汇</a:t>
                </a:r>
              </a:p>
            </p:txBody>
          </p:sp>
        </p:grpSp>
        <p:grpSp>
          <p:nvGrpSpPr>
            <p:cNvPr id="16" name="组合 15"/>
            <p:cNvGrpSpPr/>
            <p:nvPr/>
          </p:nvGrpSpPr>
          <p:grpSpPr>
            <a:xfrm>
              <a:off x="4124464" y="3335239"/>
              <a:ext cx="1800493" cy="357465"/>
              <a:chOff x="2085089" y="2571857"/>
              <a:chExt cx="1800493" cy="357465"/>
            </a:xfrm>
          </p:grpSpPr>
          <p:sp>
            <p:nvSpPr>
              <p:cNvPr id="17" name="矩形 16"/>
              <p:cNvSpPr/>
              <p:nvPr/>
            </p:nvSpPr>
            <p:spPr>
              <a:xfrm>
                <a:off x="2125157" y="2571857"/>
                <a:ext cx="1720358" cy="3574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p:nvSpPr>
            <p:spPr>
              <a:xfrm>
                <a:off x="2085089" y="2590917"/>
                <a:ext cx="1800493" cy="307777"/>
              </a:xfrm>
              <a:prstGeom prst="rect">
                <a:avLst/>
              </a:prstGeom>
            </p:spPr>
            <p:txBody>
              <a:bodyPr wrap="none">
                <a:spAutoFit/>
              </a:bodyPr>
              <a:lstStyle/>
              <a:p>
                <a:pPr algn="ctr"/>
                <a:r>
                  <a:rPr lang="zh-CN" altLang="en-US" sz="1400" dirty="0">
                    <a:latin typeface="仿宋" panose="02010609060101010101" pitchFamily="49" charset="-122"/>
                    <a:ea typeface="仿宋" panose="02010609060101010101" pitchFamily="49" charset="-122"/>
                  </a:rPr>
                  <a:t>核心词汇与边缘词汇</a:t>
                </a:r>
              </a:p>
            </p:txBody>
          </p:sp>
        </p:grpSp>
        <p:grpSp>
          <p:nvGrpSpPr>
            <p:cNvPr id="22" name="组合 21"/>
            <p:cNvGrpSpPr/>
            <p:nvPr/>
          </p:nvGrpSpPr>
          <p:grpSpPr>
            <a:xfrm>
              <a:off x="4122192" y="4563918"/>
              <a:ext cx="1800493" cy="357465"/>
              <a:chOff x="2085089" y="2571857"/>
              <a:chExt cx="1800493" cy="357465"/>
            </a:xfrm>
          </p:grpSpPr>
          <p:sp>
            <p:nvSpPr>
              <p:cNvPr id="23" name="矩形 22"/>
              <p:cNvSpPr/>
              <p:nvPr/>
            </p:nvSpPr>
            <p:spPr>
              <a:xfrm>
                <a:off x="2125157" y="2571857"/>
                <a:ext cx="1720358" cy="3574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085089" y="2590917"/>
                <a:ext cx="1800493" cy="307777"/>
              </a:xfrm>
              <a:prstGeom prst="rect">
                <a:avLst/>
              </a:prstGeom>
            </p:spPr>
            <p:txBody>
              <a:bodyPr wrap="none">
                <a:spAutoFit/>
              </a:bodyPr>
              <a:lstStyle/>
              <a:p>
                <a:pPr algn="ctr"/>
                <a:r>
                  <a:rPr lang="zh-CN" altLang="en-US" sz="1400" dirty="0">
                    <a:latin typeface="仿宋" panose="02010609060101010101" pitchFamily="49" charset="-122"/>
                    <a:ea typeface="仿宋" panose="02010609060101010101" pitchFamily="49" charset="-122"/>
                  </a:rPr>
                  <a:t>属性个数，各类不同</a:t>
                </a:r>
              </a:p>
            </p:txBody>
          </p:sp>
        </p:grpSp>
      </p:grpSp>
    </p:spTree>
    <p:extLst>
      <p:ext uri="{BB962C8B-B14F-4D97-AF65-F5344CB8AC3E}">
        <p14:creationId xmlns:p14="http://schemas.microsoft.com/office/powerpoint/2010/main" val="19196512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主字段相关度计算</a:t>
            </a:r>
            <a:endParaRPr lang="zh-CN" altLang="en-US" dirty="0"/>
          </a:p>
        </p:txBody>
      </p:sp>
      <p:sp>
        <p:nvSpPr>
          <p:cNvPr id="3" name="矩形 2"/>
          <p:cNvSpPr/>
          <p:nvPr/>
        </p:nvSpPr>
        <p:spPr>
          <a:xfrm>
            <a:off x="1115616" y="1484784"/>
            <a:ext cx="6480720" cy="2169825"/>
          </a:xfrm>
          <a:prstGeom prst="rect">
            <a:avLst/>
          </a:prstGeom>
        </p:spPr>
        <p:txBody>
          <a:bodyPr wrap="square">
            <a:spAutoFit/>
          </a:bodyPr>
          <a:lstStyle/>
          <a:p>
            <a:pPr>
              <a:lnSpc>
                <a:spcPct val="150000"/>
              </a:lnSpc>
            </a:pPr>
            <a:r>
              <a:rPr lang="zh-CN" altLang="en-US" b="1" dirty="0" smtClean="0"/>
              <a:t>目的：</a:t>
            </a:r>
            <a:r>
              <a:rPr lang="zh-CN" altLang="en-US" dirty="0" smtClean="0"/>
              <a:t>对结构化之后的术语</a:t>
            </a:r>
            <a:r>
              <a:rPr lang="zh-CN" altLang="en-US" b="1" u="sng" dirty="0" smtClean="0"/>
              <a:t>主字段</a:t>
            </a:r>
            <a:r>
              <a:rPr lang="zh-CN" altLang="en-US" dirty="0" smtClean="0"/>
              <a:t>进行</a:t>
            </a:r>
            <a:r>
              <a:rPr lang="zh-CN" altLang="en-US" dirty="0"/>
              <a:t>匹配</a:t>
            </a:r>
            <a:endParaRPr lang="en-US" altLang="zh-CN" dirty="0" smtClean="0"/>
          </a:p>
          <a:p>
            <a:pPr>
              <a:lnSpc>
                <a:spcPct val="150000"/>
              </a:lnSpc>
            </a:pPr>
            <a:r>
              <a:rPr lang="zh-CN" altLang="en-US" b="1" dirty="0" smtClean="0"/>
              <a:t>要求：</a:t>
            </a:r>
            <a:r>
              <a:rPr lang="zh-CN" altLang="en-US" dirty="0"/>
              <a:t>忽略顺序</a:t>
            </a:r>
            <a:r>
              <a:rPr lang="zh-CN" altLang="en-US" dirty="0" smtClean="0"/>
              <a:t>、代入权重</a:t>
            </a:r>
            <a:endParaRPr lang="en-US" altLang="zh-CN" b="1" dirty="0" smtClean="0"/>
          </a:p>
          <a:p>
            <a:pPr>
              <a:lnSpc>
                <a:spcPct val="150000"/>
              </a:lnSpc>
            </a:pPr>
            <a:r>
              <a:rPr lang="zh-CN" altLang="en-US" b="1" dirty="0" smtClean="0"/>
              <a:t>算法基础：</a:t>
            </a:r>
            <a:r>
              <a:rPr lang="zh-CN" altLang="en-US" dirty="0" smtClean="0"/>
              <a:t>余弦相似距离</a:t>
            </a:r>
            <a:endParaRPr lang="en-US" altLang="zh-CN" dirty="0" smtClean="0"/>
          </a:p>
          <a:p>
            <a:pPr>
              <a:lnSpc>
                <a:spcPct val="150000"/>
              </a:lnSpc>
            </a:pPr>
            <a:endParaRPr lang="en-US" altLang="zh-CN" b="1" dirty="0" smtClean="0"/>
          </a:p>
          <a:p>
            <a:pPr>
              <a:lnSpc>
                <a:spcPct val="150000"/>
              </a:lnSpc>
            </a:pPr>
            <a:r>
              <a:rPr lang="zh-CN" altLang="en-US" dirty="0" smtClean="0"/>
              <a:t>对</a:t>
            </a:r>
            <a:r>
              <a:rPr lang="zh-CN" altLang="en-US" dirty="0"/>
              <a:t>主字段</a:t>
            </a:r>
            <a:r>
              <a:rPr lang="en-US" altLang="zh-CN" dirty="0" smtClean="0"/>
              <a:t>A</a:t>
            </a:r>
            <a:r>
              <a:rPr lang="zh-CN" altLang="en-US" dirty="0"/>
              <a:t>和主字段</a:t>
            </a:r>
            <a:r>
              <a:rPr lang="en-US" altLang="zh-CN" dirty="0" smtClean="0"/>
              <a:t>B</a:t>
            </a:r>
            <a:r>
              <a:rPr lang="zh-CN" altLang="en-US" dirty="0" smtClean="0"/>
              <a:t>，改进后的相似距离</a:t>
            </a:r>
            <a:r>
              <a:rPr lang="zh-CN" altLang="en-US" b="1" dirty="0" smtClean="0"/>
              <a:t>计算公式：</a:t>
            </a:r>
            <a:endParaRPr lang="en-US" altLang="zh-CN" b="1" dirty="0"/>
          </a:p>
        </p:txBody>
      </p:sp>
      <mc:AlternateContent xmlns:mc="http://schemas.openxmlformats.org/markup-compatibility/2006" xmlns:a14="http://schemas.microsoft.com/office/drawing/2010/main">
        <mc:Choice Requires="a14">
          <p:sp>
            <p:nvSpPr>
              <p:cNvPr id="7" name="矩形 6"/>
              <p:cNvSpPr/>
              <p:nvPr/>
            </p:nvSpPr>
            <p:spPr>
              <a:xfrm>
                <a:off x="3594213" y="5211698"/>
                <a:ext cx="4007059" cy="383631"/>
              </a:xfrm>
              <a:prstGeom prst="rect">
                <a:avLst/>
              </a:prstGeom>
            </p:spPr>
            <p:txBody>
              <a:bodyPr wrap="none">
                <a:spAutoFit/>
              </a:bodyPr>
              <a:lstStyle/>
              <a:p>
                <a14:m>
                  <m:oMath xmlns:m="http://schemas.openxmlformats.org/officeDocument/2006/math">
                    <m:sSub>
                      <m:sSubPr>
                        <m:ctrlPr>
                          <a:rPr lang="zh-CN" altLang="zh-CN" sz="1600" i="1" smtClean="0">
                            <a:latin typeface="Cambria Math" panose="02040503050406030204" pitchFamily="18" charset="0"/>
                          </a:rPr>
                        </m:ctrlPr>
                      </m:sSubPr>
                      <m:e>
                        <m:r>
                          <a:rPr lang="en-US" altLang="zh-CN" sz="1600" i="1">
                            <a:latin typeface="Cambria Math" panose="02040503050406030204" pitchFamily="18" charset="0"/>
                          </a:rPr>
                          <m:t>𝛼</m:t>
                        </m:r>
                      </m:e>
                      <m:sub>
                        <m:r>
                          <a:rPr lang="en-US" altLang="zh-CN" sz="1600" i="1">
                            <a:latin typeface="Cambria Math" panose="02040503050406030204" pitchFamily="18" charset="0"/>
                          </a:rPr>
                          <m:t>𝑖</m:t>
                        </m:r>
                      </m:sub>
                    </m:sSub>
                  </m:oMath>
                </a14:m>
                <a:r>
                  <a:rPr lang="zh-CN" altLang="zh-CN" sz="1600" dirty="0"/>
                  <a:t>和</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β</m:t>
                        </m:r>
                      </m:e>
                      <m:sub>
                        <m:r>
                          <a:rPr lang="en-US" altLang="zh-CN" sz="1600" i="1">
                            <a:latin typeface="Cambria Math" panose="02040503050406030204" pitchFamily="18" charset="0"/>
                          </a:rPr>
                          <m:t>𝑖</m:t>
                        </m:r>
                      </m:sub>
                    </m:sSub>
                  </m:oMath>
                </a14:m>
                <a:r>
                  <a:rPr lang="zh-CN" altLang="zh-CN" sz="1600" dirty="0"/>
                  <a:t>分别为词汇</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groupChr>
                      <m:groupChrPr>
                        <m:chr m:val="⏞"/>
                        <m:pos m:val="top"/>
                        <m:vertJc m:val="bot"/>
                        <m:ctrlPr>
                          <a:rPr lang="zh-CN" altLang="zh-CN" sz="1600" i="1">
                            <a:latin typeface="Cambria Math" panose="02040503050406030204" pitchFamily="18" charset="0"/>
                          </a:rPr>
                        </m:ctrlPr>
                      </m:groupChrPr>
                      <m:e>
                        <m:r>
                          <a:rPr lang="en-US" altLang="zh-CN" sz="1600" i="1">
                            <a:latin typeface="Cambria Math" panose="02040503050406030204" pitchFamily="18" charset="0"/>
                          </a:rPr>
                          <m:t>𝐴</m:t>
                        </m:r>
                      </m:e>
                    </m:groupChr>
                  </m:oMath>
                </a14:m>
                <a:r>
                  <a:rPr lang="zh-CN" altLang="zh-CN" sz="1600" dirty="0"/>
                  <a:t>和</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𝑏</m:t>
                        </m:r>
                      </m:e>
                      <m:sub>
                        <m:r>
                          <a:rPr lang="en-US" altLang="zh-CN" sz="1600" b="0" i="1" smtClean="0">
                            <a:latin typeface="Cambria Math" panose="02040503050406030204" pitchFamily="18" charset="0"/>
                          </a:rPr>
                          <m:t>𝑖</m:t>
                        </m:r>
                      </m:sub>
                    </m:sSub>
                    <m:r>
                      <a:rPr lang="en-US" altLang="zh-CN" sz="1600" i="1">
                        <a:latin typeface="Cambria Math" panose="02040503050406030204" pitchFamily="18" charset="0"/>
                      </a:rPr>
                      <m:t>∈</m:t>
                    </m:r>
                    <m:groupChr>
                      <m:groupChrPr>
                        <m:chr m:val="⏞"/>
                        <m:pos m:val="top"/>
                        <m:vertJc m:val="bot"/>
                        <m:ctrlPr>
                          <a:rPr lang="zh-CN" altLang="zh-CN" sz="1600" i="1">
                            <a:latin typeface="Cambria Math" panose="02040503050406030204" pitchFamily="18" charset="0"/>
                          </a:rPr>
                        </m:ctrlPr>
                      </m:groupChrPr>
                      <m:e>
                        <m:r>
                          <m:rPr>
                            <m:sty m:val="p"/>
                          </m:rPr>
                          <a:rPr lang="en-US" altLang="zh-CN" sz="1600">
                            <a:latin typeface="Cambria Math" panose="02040503050406030204" pitchFamily="18" charset="0"/>
                          </a:rPr>
                          <m:t>B</m:t>
                        </m:r>
                      </m:e>
                    </m:groupChr>
                  </m:oMath>
                </a14:m>
                <a:r>
                  <a:rPr lang="en-US" altLang="zh-CN" sz="1600" dirty="0"/>
                  <a:t> </a:t>
                </a:r>
                <a:r>
                  <a:rPr lang="zh-CN" altLang="zh-CN" sz="1600" dirty="0"/>
                  <a:t>的权重值</a:t>
                </a:r>
                <a:endParaRPr lang="zh-CN" alt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3594213" y="5211698"/>
                <a:ext cx="4007059" cy="383631"/>
              </a:xfrm>
              <a:prstGeom prst="rect">
                <a:avLst/>
              </a:prstGeom>
              <a:blipFill rotWithShape="0">
                <a:blip r:embed="rId3"/>
                <a:stretch>
                  <a:fillRect t="-25397" b="-11111"/>
                </a:stretch>
              </a:blipFill>
            </p:spPr>
            <p:txBody>
              <a:bodyPr/>
              <a:lstStyle/>
              <a:p>
                <a:r>
                  <a:rPr lang="zh-CN" altLang="en-US">
                    <a:noFill/>
                  </a:rPr>
                  <a:t> </a:t>
                </a:r>
              </a:p>
            </p:txBody>
          </p:sp>
        </mc:Fallback>
      </mc:AlternateContent>
      <p:pic>
        <p:nvPicPr>
          <p:cNvPr id="9" name="图片 8"/>
          <p:cNvPicPr>
            <a:picLocks noChangeAspect="1"/>
          </p:cNvPicPr>
          <p:nvPr/>
        </p:nvPicPr>
        <p:blipFill rotWithShape="1">
          <a:blip r:embed="rId4"/>
          <a:srcRect l="14541" r="54170"/>
          <a:stretch/>
        </p:blipFill>
        <p:spPr>
          <a:xfrm>
            <a:off x="3779912" y="2168988"/>
            <a:ext cx="2304256" cy="830452"/>
          </a:xfrm>
          <a:prstGeom prst="rect">
            <a:avLst/>
          </a:prstGeom>
        </p:spPr>
      </p:pic>
      <p:pic>
        <p:nvPicPr>
          <p:cNvPr id="11" name="图片 10"/>
          <p:cNvPicPr>
            <a:picLocks noChangeAspect="1"/>
          </p:cNvPicPr>
          <p:nvPr/>
        </p:nvPicPr>
        <p:blipFill rotWithShape="1">
          <a:blip r:embed="rId5"/>
          <a:srcRect l="3629" r="21359"/>
          <a:stretch/>
        </p:blipFill>
        <p:spPr>
          <a:xfrm>
            <a:off x="1331640" y="3789040"/>
            <a:ext cx="6264696" cy="1255725"/>
          </a:xfrm>
          <a:prstGeom prst="rect">
            <a:avLst/>
          </a:prstGeom>
        </p:spPr>
      </p:pic>
    </p:spTree>
    <p:extLst>
      <p:ext uri="{BB962C8B-B14F-4D97-AF65-F5344CB8AC3E}">
        <p14:creationId xmlns:p14="http://schemas.microsoft.com/office/powerpoint/2010/main" val="30969616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主字段相关度计算</a:t>
            </a:r>
            <a:endParaRPr lang="zh-CN" altLang="en-US" dirty="0"/>
          </a:p>
        </p:txBody>
      </p:sp>
      <p:sp>
        <p:nvSpPr>
          <p:cNvPr id="3" name="矩形 2"/>
          <p:cNvSpPr/>
          <p:nvPr/>
        </p:nvSpPr>
        <p:spPr>
          <a:xfrm>
            <a:off x="1115616" y="1484784"/>
            <a:ext cx="6480720" cy="2169825"/>
          </a:xfrm>
          <a:prstGeom prst="rect">
            <a:avLst/>
          </a:prstGeom>
        </p:spPr>
        <p:txBody>
          <a:bodyPr wrap="square">
            <a:spAutoFit/>
          </a:bodyPr>
          <a:lstStyle/>
          <a:p>
            <a:pPr>
              <a:lnSpc>
                <a:spcPct val="150000"/>
              </a:lnSpc>
            </a:pPr>
            <a:r>
              <a:rPr lang="zh-CN" altLang="en-US" b="1" dirty="0" smtClean="0"/>
              <a:t>目的：</a:t>
            </a:r>
            <a:r>
              <a:rPr lang="zh-CN" altLang="en-US" dirty="0" smtClean="0"/>
              <a:t>对结构化之后的术语</a:t>
            </a:r>
            <a:r>
              <a:rPr lang="zh-CN" altLang="en-US" b="1" u="sng" dirty="0" smtClean="0"/>
              <a:t>主字段</a:t>
            </a:r>
            <a:r>
              <a:rPr lang="zh-CN" altLang="en-US" dirty="0" smtClean="0"/>
              <a:t>进行</a:t>
            </a:r>
            <a:r>
              <a:rPr lang="zh-CN" altLang="en-US" dirty="0"/>
              <a:t>匹配</a:t>
            </a:r>
            <a:endParaRPr lang="en-US" altLang="zh-CN" dirty="0" smtClean="0"/>
          </a:p>
          <a:p>
            <a:pPr>
              <a:lnSpc>
                <a:spcPct val="150000"/>
              </a:lnSpc>
            </a:pPr>
            <a:r>
              <a:rPr lang="zh-CN" altLang="en-US" b="1" dirty="0" smtClean="0"/>
              <a:t>要求：</a:t>
            </a:r>
            <a:r>
              <a:rPr lang="zh-CN" altLang="en-US" dirty="0"/>
              <a:t>忽略顺序</a:t>
            </a:r>
            <a:r>
              <a:rPr lang="zh-CN" altLang="en-US" dirty="0" smtClean="0"/>
              <a:t>、代入权重</a:t>
            </a:r>
            <a:endParaRPr lang="en-US" altLang="zh-CN" b="1" dirty="0" smtClean="0"/>
          </a:p>
          <a:p>
            <a:pPr>
              <a:lnSpc>
                <a:spcPct val="150000"/>
              </a:lnSpc>
            </a:pPr>
            <a:r>
              <a:rPr lang="zh-CN" altLang="en-US" b="1" dirty="0" smtClean="0"/>
              <a:t>算法基础：</a:t>
            </a:r>
            <a:r>
              <a:rPr lang="zh-CN" altLang="en-US" dirty="0" smtClean="0"/>
              <a:t>余弦相似距离</a:t>
            </a:r>
            <a:endParaRPr lang="en-US" altLang="zh-CN" dirty="0" smtClean="0"/>
          </a:p>
          <a:p>
            <a:pPr>
              <a:lnSpc>
                <a:spcPct val="150000"/>
              </a:lnSpc>
            </a:pPr>
            <a:endParaRPr lang="en-US" altLang="zh-CN" b="1" dirty="0" smtClean="0"/>
          </a:p>
          <a:p>
            <a:pPr>
              <a:lnSpc>
                <a:spcPct val="150000"/>
              </a:lnSpc>
            </a:pPr>
            <a:r>
              <a:rPr lang="zh-CN" altLang="en-US" dirty="0"/>
              <a:t>对主字段</a:t>
            </a:r>
            <a:r>
              <a:rPr lang="en-US" altLang="zh-CN" dirty="0"/>
              <a:t>A</a:t>
            </a:r>
            <a:r>
              <a:rPr lang="zh-CN" altLang="en-US" dirty="0"/>
              <a:t>和主字段</a:t>
            </a:r>
            <a:r>
              <a:rPr lang="en-US" altLang="zh-CN" dirty="0" smtClean="0"/>
              <a:t>B</a:t>
            </a:r>
            <a:r>
              <a:rPr lang="zh-CN" altLang="en-US" dirty="0" smtClean="0"/>
              <a:t>，改进后的相似距离</a:t>
            </a:r>
            <a:r>
              <a:rPr lang="zh-CN" altLang="en-US" b="1" dirty="0" smtClean="0"/>
              <a:t>计算公式：</a:t>
            </a:r>
            <a:endParaRPr lang="en-US" altLang="zh-CN" b="1" dirty="0"/>
          </a:p>
        </p:txBody>
      </p:sp>
      <p:pic>
        <p:nvPicPr>
          <p:cNvPr id="9" name="图片 8"/>
          <p:cNvPicPr>
            <a:picLocks noChangeAspect="1"/>
          </p:cNvPicPr>
          <p:nvPr/>
        </p:nvPicPr>
        <p:blipFill rotWithShape="1">
          <a:blip r:embed="rId3"/>
          <a:srcRect l="14541" r="54170"/>
          <a:stretch/>
        </p:blipFill>
        <p:spPr>
          <a:xfrm>
            <a:off x="3779912" y="2168988"/>
            <a:ext cx="2304256" cy="830452"/>
          </a:xfrm>
          <a:prstGeom prst="rect">
            <a:avLst/>
          </a:prstGeom>
        </p:spPr>
      </p:pic>
      <p:pic>
        <p:nvPicPr>
          <p:cNvPr id="11" name="图片 10"/>
          <p:cNvPicPr>
            <a:picLocks noChangeAspect="1"/>
          </p:cNvPicPr>
          <p:nvPr/>
        </p:nvPicPr>
        <p:blipFill rotWithShape="1">
          <a:blip r:embed="rId4"/>
          <a:srcRect l="3629" r="21359"/>
          <a:stretch/>
        </p:blipFill>
        <p:spPr>
          <a:xfrm>
            <a:off x="1331640" y="3789040"/>
            <a:ext cx="6264696" cy="1255725"/>
          </a:xfrm>
          <a:prstGeom prst="rect">
            <a:avLst/>
          </a:prstGeom>
        </p:spPr>
      </p:pic>
      <p:grpSp>
        <p:nvGrpSpPr>
          <p:cNvPr id="6" name="组合 5"/>
          <p:cNvGrpSpPr/>
          <p:nvPr/>
        </p:nvGrpSpPr>
        <p:grpSpPr>
          <a:xfrm>
            <a:off x="983538" y="1556792"/>
            <a:ext cx="7044846" cy="1794111"/>
            <a:chOff x="755576" y="1916832"/>
            <a:chExt cx="7044846" cy="1794111"/>
          </a:xfrm>
        </p:grpSpPr>
        <p:sp>
          <p:nvSpPr>
            <p:cNvPr id="8" name="矩形 7"/>
            <p:cNvSpPr/>
            <p:nvPr/>
          </p:nvSpPr>
          <p:spPr>
            <a:xfrm>
              <a:off x="755576" y="1916832"/>
              <a:ext cx="7044846" cy="15121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55576" y="1916832"/>
              <a:ext cx="7044846" cy="432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5"/>
            <a:stretch>
              <a:fillRect/>
            </a:stretch>
          </p:blipFill>
          <p:spPr>
            <a:xfrm>
              <a:off x="755576" y="1922481"/>
              <a:ext cx="7044846" cy="1788462"/>
            </a:xfrm>
            <a:prstGeom prst="rect">
              <a:avLst/>
            </a:prstGeom>
          </p:spPr>
        </p:pic>
      </p:grpSp>
      <mc:AlternateContent xmlns:mc="http://schemas.openxmlformats.org/markup-compatibility/2006" xmlns:a14="http://schemas.microsoft.com/office/drawing/2010/main">
        <mc:Choice Requires="a14">
          <p:sp>
            <p:nvSpPr>
              <p:cNvPr id="12" name="矩形 11"/>
              <p:cNvSpPr/>
              <p:nvPr/>
            </p:nvSpPr>
            <p:spPr>
              <a:xfrm>
                <a:off x="3594213" y="5211698"/>
                <a:ext cx="4007059" cy="383631"/>
              </a:xfrm>
              <a:prstGeom prst="rect">
                <a:avLst/>
              </a:prstGeom>
            </p:spPr>
            <p:txBody>
              <a:bodyPr wrap="none">
                <a:spAutoFit/>
              </a:bodyPr>
              <a:lstStyle/>
              <a:p>
                <a14:m>
                  <m:oMath xmlns:m="http://schemas.openxmlformats.org/officeDocument/2006/math">
                    <m:sSub>
                      <m:sSubPr>
                        <m:ctrlPr>
                          <a:rPr lang="zh-CN" altLang="zh-CN" sz="1600" i="1" smtClean="0">
                            <a:latin typeface="Cambria Math" panose="02040503050406030204" pitchFamily="18" charset="0"/>
                          </a:rPr>
                        </m:ctrlPr>
                      </m:sSubPr>
                      <m:e>
                        <m:r>
                          <a:rPr lang="en-US" altLang="zh-CN" sz="1600" i="1">
                            <a:latin typeface="Cambria Math" panose="02040503050406030204" pitchFamily="18" charset="0"/>
                          </a:rPr>
                          <m:t>𝛼</m:t>
                        </m:r>
                      </m:e>
                      <m:sub>
                        <m:r>
                          <a:rPr lang="en-US" altLang="zh-CN" sz="1600" i="1">
                            <a:latin typeface="Cambria Math" panose="02040503050406030204" pitchFamily="18" charset="0"/>
                          </a:rPr>
                          <m:t>𝑖</m:t>
                        </m:r>
                      </m:sub>
                    </m:sSub>
                  </m:oMath>
                </a14:m>
                <a:r>
                  <a:rPr lang="zh-CN" altLang="zh-CN" sz="1600" dirty="0"/>
                  <a:t>和</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β</m:t>
                        </m:r>
                      </m:e>
                      <m:sub>
                        <m:r>
                          <a:rPr lang="en-US" altLang="zh-CN" sz="1600" i="1">
                            <a:latin typeface="Cambria Math" panose="02040503050406030204" pitchFamily="18" charset="0"/>
                          </a:rPr>
                          <m:t>𝑖</m:t>
                        </m:r>
                      </m:sub>
                    </m:sSub>
                  </m:oMath>
                </a14:m>
                <a:r>
                  <a:rPr lang="zh-CN" altLang="zh-CN" sz="1600" dirty="0"/>
                  <a:t>分别为词汇</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groupChr>
                      <m:groupChrPr>
                        <m:chr m:val="⏞"/>
                        <m:pos m:val="top"/>
                        <m:vertJc m:val="bot"/>
                        <m:ctrlPr>
                          <a:rPr lang="zh-CN" altLang="zh-CN" sz="1600" i="1">
                            <a:latin typeface="Cambria Math" panose="02040503050406030204" pitchFamily="18" charset="0"/>
                          </a:rPr>
                        </m:ctrlPr>
                      </m:groupChrPr>
                      <m:e>
                        <m:r>
                          <a:rPr lang="en-US" altLang="zh-CN" sz="1600" i="1">
                            <a:latin typeface="Cambria Math" panose="02040503050406030204" pitchFamily="18" charset="0"/>
                          </a:rPr>
                          <m:t>𝐴</m:t>
                        </m:r>
                      </m:e>
                    </m:groupChr>
                  </m:oMath>
                </a14:m>
                <a:r>
                  <a:rPr lang="zh-CN" altLang="zh-CN" sz="1600" dirty="0"/>
                  <a:t>和</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𝑏</m:t>
                        </m:r>
                      </m:e>
                      <m:sub>
                        <m:r>
                          <a:rPr lang="en-US" altLang="zh-CN" sz="1600" b="0" i="1" smtClean="0">
                            <a:latin typeface="Cambria Math" panose="02040503050406030204" pitchFamily="18" charset="0"/>
                          </a:rPr>
                          <m:t>𝑖</m:t>
                        </m:r>
                      </m:sub>
                    </m:sSub>
                    <m:r>
                      <a:rPr lang="en-US" altLang="zh-CN" sz="1600" i="1">
                        <a:latin typeface="Cambria Math" panose="02040503050406030204" pitchFamily="18" charset="0"/>
                      </a:rPr>
                      <m:t>∈</m:t>
                    </m:r>
                    <m:groupChr>
                      <m:groupChrPr>
                        <m:chr m:val="⏞"/>
                        <m:pos m:val="top"/>
                        <m:vertJc m:val="bot"/>
                        <m:ctrlPr>
                          <a:rPr lang="zh-CN" altLang="zh-CN" sz="1600" i="1">
                            <a:latin typeface="Cambria Math" panose="02040503050406030204" pitchFamily="18" charset="0"/>
                          </a:rPr>
                        </m:ctrlPr>
                      </m:groupChrPr>
                      <m:e>
                        <m:r>
                          <m:rPr>
                            <m:sty m:val="p"/>
                          </m:rPr>
                          <a:rPr lang="en-US" altLang="zh-CN" sz="1600">
                            <a:latin typeface="Cambria Math" panose="02040503050406030204" pitchFamily="18" charset="0"/>
                          </a:rPr>
                          <m:t>B</m:t>
                        </m:r>
                      </m:e>
                    </m:groupChr>
                  </m:oMath>
                </a14:m>
                <a:r>
                  <a:rPr lang="en-US" altLang="zh-CN" sz="1600" dirty="0"/>
                  <a:t> </a:t>
                </a:r>
                <a:r>
                  <a:rPr lang="zh-CN" altLang="zh-CN" sz="1600" dirty="0"/>
                  <a:t>的权重值</a:t>
                </a:r>
                <a:endParaRPr lang="zh-CN" alt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3594213" y="5211698"/>
                <a:ext cx="4007059" cy="383631"/>
              </a:xfrm>
              <a:prstGeom prst="rect">
                <a:avLst/>
              </a:prstGeom>
              <a:blipFill rotWithShape="0">
                <a:blip r:embed="rId6"/>
                <a:stretch>
                  <a:fillRect t="-25397"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6236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55096" y="42110"/>
            <a:ext cx="8041440" cy="144267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dirty="0" smtClean="0"/>
              <a:t>目录</a:t>
            </a:r>
            <a:endParaRPr lang="zh-CN" altLang="en-US" dirty="0"/>
          </a:p>
        </p:txBody>
      </p:sp>
      <p:sp>
        <p:nvSpPr>
          <p:cNvPr id="4" name="内容占位符 2"/>
          <p:cNvSpPr>
            <a:spLocks noGrp="1"/>
          </p:cNvSpPr>
          <p:nvPr>
            <p:ph idx="1"/>
          </p:nvPr>
        </p:nvSpPr>
        <p:spPr>
          <a:xfrm>
            <a:off x="2288976" y="1772816"/>
            <a:ext cx="3507160" cy="3528392"/>
          </a:xfrm>
        </p:spPr>
        <p:txBody>
          <a:bodyPr>
            <a:noAutofit/>
          </a:bodyPr>
          <a:lstStyle/>
          <a:p>
            <a:pPr>
              <a:lnSpc>
                <a:spcPct val="150000"/>
              </a:lnSpc>
              <a:buFont typeface="Wingdings" panose="05000000000000000000" pitchFamily="2" charset="2"/>
              <a:buChar char="p"/>
            </a:pPr>
            <a:r>
              <a:rPr lang="zh-CN" altLang="en-US" sz="2400" b="1" dirty="0" smtClean="0"/>
              <a:t> 背景、目标与意义</a:t>
            </a:r>
            <a:endParaRPr lang="en-US" altLang="zh-CN" sz="2400" b="1" dirty="0" smtClean="0"/>
          </a:p>
          <a:p>
            <a:pPr>
              <a:lnSpc>
                <a:spcPct val="150000"/>
              </a:lnSpc>
              <a:buFont typeface="Wingdings" panose="05000000000000000000" pitchFamily="2" charset="2"/>
              <a:buChar char="p"/>
            </a:pPr>
            <a:r>
              <a:rPr lang="zh-CN" altLang="en-US" sz="2400" b="1" dirty="0" smtClean="0"/>
              <a:t> 方法</a:t>
            </a:r>
            <a:r>
              <a:rPr lang="zh-CN" altLang="en-US" sz="2400" b="1" dirty="0"/>
              <a:t>与</a:t>
            </a:r>
            <a:r>
              <a:rPr lang="zh-CN" altLang="en-US" sz="2400" b="1" dirty="0" smtClean="0"/>
              <a:t>实现</a:t>
            </a:r>
            <a:endParaRPr lang="en-US" altLang="zh-CN" sz="2400" b="1" dirty="0" smtClean="0"/>
          </a:p>
          <a:p>
            <a:pPr>
              <a:lnSpc>
                <a:spcPct val="150000"/>
              </a:lnSpc>
              <a:buFont typeface="Wingdings" panose="05000000000000000000" pitchFamily="2" charset="2"/>
              <a:buChar char="p"/>
            </a:pPr>
            <a:r>
              <a:rPr lang="zh-CN" altLang="en-US" sz="2400" b="1" dirty="0" smtClean="0"/>
              <a:t> </a:t>
            </a:r>
            <a:r>
              <a:rPr lang="zh-CN" altLang="en-US" sz="2400" b="1" i="1" u="sng" dirty="0" smtClean="0">
                <a:solidFill>
                  <a:srgbClr val="C00000"/>
                </a:solidFill>
              </a:rPr>
              <a:t>实验</a:t>
            </a:r>
            <a:r>
              <a:rPr lang="zh-CN" altLang="en-US" sz="2400" b="1" i="1" u="sng" dirty="0">
                <a:solidFill>
                  <a:srgbClr val="C00000"/>
                </a:solidFill>
              </a:rPr>
              <a:t>与</a:t>
            </a:r>
            <a:r>
              <a:rPr lang="zh-CN" altLang="en-US" sz="2400" b="1" i="1" u="sng" dirty="0" smtClean="0">
                <a:solidFill>
                  <a:srgbClr val="C00000"/>
                </a:solidFill>
              </a:rPr>
              <a:t>结果</a:t>
            </a:r>
            <a:endParaRPr lang="en-US" altLang="zh-CN" sz="2400" b="1" i="1" u="sng" dirty="0" smtClean="0">
              <a:solidFill>
                <a:srgbClr val="C00000"/>
              </a:solidFill>
            </a:endParaRPr>
          </a:p>
          <a:p>
            <a:pPr>
              <a:lnSpc>
                <a:spcPct val="150000"/>
              </a:lnSpc>
              <a:buFont typeface="Wingdings" panose="05000000000000000000" pitchFamily="2" charset="2"/>
              <a:buChar char="p"/>
            </a:pPr>
            <a:r>
              <a:rPr lang="zh-CN" altLang="en-US" sz="2400" b="1" dirty="0" smtClean="0"/>
              <a:t> 工具设计与开发</a:t>
            </a:r>
            <a:endParaRPr lang="en-US" altLang="zh-CN" sz="2400" b="1" dirty="0" smtClean="0"/>
          </a:p>
          <a:p>
            <a:pPr>
              <a:lnSpc>
                <a:spcPct val="150000"/>
              </a:lnSpc>
              <a:buFont typeface="Wingdings" panose="05000000000000000000" pitchFamily="2" charset="2"/>
              <a:buChar char="p"/>
            </a:pPr>
            <a:r>
              <a:rPr lang="zh-CN" altLang="en-US" sz="2400" b="1" dirty="0" smtClean="0"/>
              <a:t> 总结</a:t>
            </a:r>
            <a:r>
              <a:rPr lang="zh-CN" altLang="en-US" sz="2400" b="1" dirty="0"/>
              <a:t>与</a:t>
            </a:r>
            <a:r>
              <a:rPr lang="zh-CN" altLang="en-US" sz="2400" b="1" dirty="0" smtClean="0"/>
              <a:t>展望</a:t>
            </a:r>
            <a:endParaRPr lang="en-US" altLang="zh-CN" sz="2400" b="1" dirty="0" smtClean="0"/>
          </a:p>
        </p:txBody>
      </p:sp>
    </p:spTree>
    <p:extLst>
      <p:ext uri="{BB962C8B-B14F-4D97-AF65-F5344CB8AC3E}">
        <p14:creationId xmlns:p14="http://schemas.microsoft.com/office/powerpoint/2010/main" val="40886578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数据与预处理</a:t>
            </a:r>
            <a:endParaRPr lang="zh-CN" altLang="en-US" dirty="0"/>
          </a:p>
        </p:txBody>
      </p:sp>
      <p:sp>
        <p:nvSpPr>
          <p:cNvPr id="8" name="内容占位符 2"/>
          <p:cNvSpPr>
            <a:spLocks noGrp="1"/>
          </p:cNvSpPr>
          <p:nvPr>
            <p:ph idx="1"/>
          </p:nvPr>
        </p:nvSpPr>
        <p:spPr>
          <a:xfrm>
            <a:off x="611560" y="1772816"/>
            <a:ext cx="7704856" cy="3816424"/>
          </a:xfrm>
        </p:spPr>
        <p:txBody>
          <a:bodyPr>
            <a:normAutofit/>
          </a:bodyPr>
          <a:lstStyle/>
          <a:p>
            <a:pPr marL="0" indent="0">
              <a:lnSpc>
                <a:spcPts val="2500"/>
              </a:lnSpc>
              <a:buNone/>
            </a:pPr>
            <a:r>
              <a:rPr lang="zh-CN" altLang="en-US" sz="1800" b="1" dirty="0" smtClean="0"/>
              <a:t>术语来源：</a:t>
            </a:r>
            <a:endParaRPr lang="en-US" altLang="zh-CN" sz="1800" b="1" dirty="0" smtClean="0"/>
          </a:p>
          <a:p>
            <a:pPr marL="0" indent="0">
              <a:lnSpc>
                <a:spcPts val="2500"/>
              </a:lnSpc>
              <a:buNone/>
            </a:pPr>
            <a:r>
              <a:rPr lang="en-US" altLang="zh-CN" sz="1800" dirty="0" smtClean="0"/>
              <a:t>1) </a:t>
            </a:r>
            <a:r>
              <a:rPr lang="zh-CN" altLang="en-US" sz="1800" dirty="0" smtClean="0"/>
              <a:t>国家</a:t>
            </a:r>
            <a:r>
              <a:rPr lang="zh-CN" altLang="en-US" sz="1800" dirty="0"/>
              <a:t>食品药品监督管理局药品公众查询数据库，截至</a:t>
            </a:r>
            <a:r>
              <a:rPr lang="en-US" altLang="zh-CN" sz="1800" dirty="0"/>
              <a:t>2014</a:t>
            </a:r>
            <a:r>
              <a:rPr lang="zh-CN" altLang="en-US" sz="1800" dirty="0"/>
              <a:t>年</a:t>
            </a:r>
            <a:r>
              <a:rPr lang="en-US" altLang="zh-CN" sz="1800" dirty="0"/>
              <a:t>11</a:t>
            </a:r>
            <a:r>
              <a:rPr lang="zh-CN" altLang="en-US" sz="1800" dirty="0"/>
              <a:t>月</a:t>
            </a:r>
            <a:r>
              <a:rPr lang="en-US" altLang="zh-CN" sz="1800" dirty="0"/>
              <a:t>1</a:t>
            </a:r>
            <a:r>
              <a:rPr lang="zh-CN" altLang="en-US" sz="1800" dirty="0"/>
              <a:t>日版本；</a:t>
            </a:r>
          </a:p>
          <a:p>
            <a:pPr marL="0" indent="0">
              <a:lnSpc>
                <a:spcPts val="2500"/>
              </a:lnSpc>
              <a:buNone/>
            </a:pPr>
            <a:r>
              <a:rPr lang="en-US" altLang="zh-CN" sz="1800" dirty="0"/>
              <a:t>2</a:t>
            </a:r>
            <a:r>
              <a:rPr lang="en-US" altLang="zh-CN" sz="1800" dirty="0" smtClean="0"/>
              <a:t>) 《</a:t>
            </a:r>
            <a:r>
              <a:rPr lang="zh-CN" altLang="en-US" sz="1800" dirty="0"/>
              <a:t>全国医疗服务价格项目规范</a:t>
            </a:r>
            <a:r>
              <a:rPr lang="en-US" altLang="zh-CN" sz="1800" dirty="0"/>
              <a:t>》</a:t>
            </a:r>
            <a:r>
              <a:rPr lang="zh-CN" altLang="en-US" sz="1800" dirty="0"/>
              <a:t>（</a:t>
            </a:r>
            <a:r>
              <a:rPr lang="en-US" altLang="zh-CN" sz="1800" dirty="0"/>
              <a:t>2012</a:t>
            </a:r>
            <a:r>
              <a:rPr lang="zh-CN" altLang="en-US" sz="1800" dirty="0"/>
              <a:t>年版）影像学检查部分；</a:t>
            </a:r>
          </a:p>
          <a:p>
            <a:pPr marL="0" indent="0">
              <a:lnSpc>
                <a:spcPts val="2500"/>
              </a:lnSpc>
              <a:buNone/>
            </a:pPr>
            <a:r>
              <a:rPr lang="en-US" altLang="zh-CN" sz="1800" dirty="0"/>
              <a:t>3</a:t>
            </a:r>
            <a:r>
              <a:rPr lang="en-US" altLang="zh-CN" sz="1800" dirty="0" smtClean="0"/>
              <a:t>) 《</a:t>
            </a:r>
            <a:r>
              <a:rPr lang="zh-CN" altLang="en-US" sz="1800" dirty="0"/>
              <a:t>医疗机构临床检验项目目录</a:t>
            </a:r>
            <a:r>
              <a:rPr lang="en-US" altLang="zh-CN" sz="1800" dirty="0"/>
              <a:t>》</a:t>
            </a:r>
            <a:r>
              <a:rPr lang="zh-CN" altLang="en-US" sz="1800" dirty="0"/>
              <a:t>（</a:t>
            </a:r>
            <a:r>
              <a:rPr lang="en-US" altLang="zh-CN" sz="1800" dirty="0"/>
              <a:t>2013</a:t>
            </a:r>
            <a:r>
              <a:rPr lang="zh-CN" altLang="en-US" sz="1800" dirty="0"/>
              <a:t>年版）；</a:t>
            </a:r>
          </a:p>
          <a:p>
            <a:pPr marL="0" indent="0">
              <a:lnSpc>
                <a:spcPts val="2500"/>
              </a:lnSpc>
              <a:buNone/>
            </a:pPr>
            <a:r>
              <a:rPr lang="en-US" altLang="zh-CN" sz="1800" dirty="0"/>
              <a:t>4</a:t>
            </a:r>
            <a:r>
              <a:rPr lang="en-US" altLang="zh-CN" sz="1800" dirty="0" smtClean="0"/>
              <a:t>) </a:t>
            </a:r>
            <a:r>
              <a:rPr lang="zh-CN" altLang="en-US" sz="1800" dirty="0" smtClean="0"/>
              <a:t>山西医学科学院山西大医院临床</a:t>
            </a:r>
            <a:r>
              <a:rPr lang="zh-CN" altLang="en-US" sz="1800" dirty="0"/>
              <a:t>信息系统导通数据库药品字典表、检验项目字典表和检查项目字典表，截至</a:t>
            </a:r>
            <a:r>
              <a:rPr lang="en-US" altLang="zh-CN" sz="1800" dirty="0"/>
              <a:t>2014</a:t>
            </a:r>
            <a:r>
              <a:rPr lang="zh-CN" altLang="en-US" sz="1800" dirty="0"/>
              <a:t>年</a:t>
            </a:r>
            <a:r>
              <a:rPr lang="en-US" altLang="zh-CN" sz="1800" dirty="0"/>
              <a:t>11</a:t>
            </a:r>
            <a:r>
              <a:rPr lang="zh-CN" altLang="en-US" sz="1800" dirty="0"/>
              <a:t>月</a:t>
            </a:r>
            <a:r>
              <a:rPr lang="en-US" altLang="zh-CN" sz="1800" dirty="0"/>
              <a:t>1</a:t>
            </a:r>
            <a:r>
              <a:rPr lang="zh-CN" altLang="en-US" sz="1800" dirty="0"/>
              <a:t>日版本；</a:t>
            </a:r>
          </a:p>
          <a:p>
            <a:pPr marL="0" indent="0">
              <a:lnSpc>
                <a:spcPts val="2500"/>
              </a:lnSpc>
              <a:buNone/>
            </a:pPr>
            <a:r>
              <a:rPr lang="en-US" altLang="zh-CN" sz="1800" dirty="0"/>
              <a:t>5</a:t>
            </a:r>
            <a:r>
              <a:rPr lang="en-US" altLang="zh-CN" sz="1800" dirty="0" smtClean="0"/>
              <a:t>) </a:t>
            </a:r>
            <a:r>
              <a:rPr lang="zh-CN" altLang="en-US" sz="1800" dirty="0" smtClean="0"/>
              <a:t>浙江省</a:t>
            </a:r>
            <a:r>
              <a:rPr lang="zh-CN" altLang="en-US" sz="1800" dirty="0"/>
              <a:t>湖州市中心</a:t>
            </a:r>
            <a:r>
              <a:rPr lang="zh-CN" altLang="en-US" sz="1800" dirty="0" smtClean="0"/>
              <a:t>医院临床</a:t>
            </a:r>
            <a:r>
              <a:rPr lang="zh-CN" altLang="en-US" sz="1800" dirty="0"/>
              <a:t>信息系统数据库检查字典表和实验室信息系统（</a:t>
            </a:r>
            <a:r>
              <a:rPr lang="en-US" altLang="zh-CN" sz="1800" dirty="0"/>
              <a:t>LIS</a:t>
            </a:r>
            <a:r>
              <a:rPr lang="zh-CN" altLang="en-US" sz="1800" dirty="0"/>
              <a:t>）数据库检验项目字典表，截至</a:t>
            </a:r>
            <a:r>
              <a:rPr lang="en-US" altLang="zh-CN" sz="1800" dirty="0"/>
              <a:t>2014</a:t>
            </a:r>
            <a:r>
              <a:rPr lang="zh-CN" altLang="en-US" sz="1800" dirty="0"/>
              <a:t>年</a:t>
            </a:r>
            <a:r>
              <a:rPr lang="en-US" altLang="zh-CN" sz="1800" dirty="0"/>
              <a:t>11</a:t>
            </a:r>
            <a:r>
              <a:rPr lang="zh-CN" altLang="en-US" sz="1800" dirty="0"/>
              <a:t>月</a:t>
            </a:r>
            <a:r>
              <a:rPr lang="en-US" altLang="zh-CN" sz="1800" dirty="0"/>
              <a:t>1</a:t>
            </a:r>
            <a:r>
              <a:rPr lang="zh-CN" altLang="en-US" sz="1800" dirty="0"/>
              <a:t>日版本。</a:t>
            </a:r>
          </a:p>
          <a:p>
            <a:pPr marL="0" indent="0">
              <a:lnSpc>
                <a:spcPts val="2500"/>
              </a:lnSpc>
              <a:buNone/>
            </a:pPr>
            <a:endParaRPr lang="en-US" altLang="zh-CN" sz="1800" dirty="0" smtClean="0"/>
          </a:p>
        </p:txBody>
      </p:sp>
    </p:spTree>
    <p:extLst>
      <p:ext uri="{BB962C8B-B14F-4D97-AF65-F5344CB8AC3E}">
        <p14:creationId xmlns:p14="http://schemas.microsoft.com/office/powerpoint/2010/main" val="3228261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数据与预处理</a:t>
            </a:r>
            <a:endParaRPr lang="zh-CN" altLang="en-US" dirty="0"/>
          </a:p>
        </p:txBody>
      </p:sp>
      <p:sp>
        <p:nvSpPr>
          <p:cNvPr id="8" name="内容占位符 2"/>
          <p:cNvSpPr>
            <a:spLocks noGrp="1"/>
          </p:cNvSpPr>
          <p:nvPr>
            <p:ph idx="1"/>
          </p:nvPr>
        </p:nvSpPr>
        <p:spPr>
          <a:xfrm>
            <a:off x="755576" y="1484784"/>
            <a:ext cx="7632848" cy="1368152"/>
          </a:xfrm>
        </p:spPr>
        <p:txBody>
          <a:bodyPr>
            <a:noAutofit/>
          </a:bodyPr>
          <a:lstStyle/>
          <a:p>
            <a:pPr marL="0" indent="0">
              <a:lnSpc>
                <a:spcPts val="2500"/>
              </a:lnSpc>
              <a:buNone/>
            </a:pPr>
            <a:r>
              <a:rPr lang="zh-CN" altLang="en-US" sz="1800" b="1" dirty="0" smtClean="0"/>
              <a:t>预处理主要内容：</a:t>
            </a:r>
          </a:p>
          <a:p>
            <a:pPr marL="0" indent="0">
              <a:lnSpc>
                <a:spcPts val="2500"/>
              </a:lnSpc>
              <a:buNone/>
            </a:pPr>
            <a:r>
              <a:rPr lang="en-US" altLang="zh-CN" sz="1800" dirty="0" smtClean="0"/>
              <a:t>1) </a:t>
            </a:r>
            <a:r>
              <a:rPr lang="zh-CN" altLang="en-US" sz="1800" dirty="0" smtClean="0"/>
              <a:t>数据表结构统一：字段选择、字段合并；</a:t>
            </a:r>
          </a:p>
          <a:p>
            <a:pPr marL="0" indent="0">
              <a:lnSpc>
                <a:spcPts val="2500"/>
              </a:lnSpc>
              <a:buNone/>
            </a:pPr>
            <a:r>
              <a:rPr lang="en-US" altLang="zh-CN" sz="1800" dirty="0" smtClean="0"/>
              <a:t>2) </a:t>
            </a:r>
            <a:r>
              <a:rPr lang="zh-CN" altLang="en-US" sz="1800" dirty="0" smtClean="0"/>
              <a:t>去除</a:t>
            </a:r>
            <a:r>
              <a:rPr lang="zh-CN" altLang="en-US" sz="1800" dirty="0"/>
              <a:t>重复项：</a:t>
            </a:r>
            <a:r>
              <a:rPr lang="zh-CN" altLang="en-US" sz="1800" dirty="0" smtClean="0"/>
              <a:t>去除已经</a:t>
            </a:r>
            <a:r>
              <a:rPr lang="zh-CN" altLang="en-US" sz="1800" dirty="0"/>
              <a:t>废止的项目，去除术语代码和名称都相同的</a:t>
            </a:r>
            <a:r>
              <a:rPr lang="zh-CN" altLang="en-US" sz="1800" dirty="0" smtClean="0"/>
              <a:t>记录。</a:t>
            </a:r>
            <a:endParaRPr lang="zh-CN" altLang="en-US" sz="1800" dirty="0"/>
          </a:p>
        </p:txBody>
      </p:sp>
      <p:sp>
        <p:nvSpPr>
          <p:cNvPr id="5" name="矩形 4"/>
          <p:cNvSpPr/>
          <p:nvPr/>
        </p:nvSpPr>
        <p:spPr>
          <a:xfrm>
            <a:off x="1286866" y="3284984"/>
            <a:ext cx="7131866" cy="2880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86866" y="3284984"/>
            <a:ext cx="7131866" cy="432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tretch>
            <a:fillRect/>
          </a:stretch>
        </p:blipFill>
        <p:spPr>
          <a:xfrm>
            <a:off x="1286866" y="3284984"/>
            <a:ext cx="7101558" cy="3168352"/>
          </a:xfrm>
          <a:prstGeom prst="rect">
            <a:avLst/>
          </a:prstGeom>
        </p:spPr>
      </p:pic>
      <p:sp>
        <p:nvSpPr>
          <p:cNvPr id="10" name="矩形 9"/>
          <p:cNvSpPr/>
          <p:nvPr/>
        </p:nvSpPr>
        <p:spPr>
          <a:xfrm>
            <a:off x="1187624" y="2824602"/>
            <a:ext cx="3983783" cy="460382"/>
          </a:xfrm>
          <a:prstGeom prst="rect">
            <a:avLst/>
          </a:prstGeom>
        </p:spPr>
        <p:txBody>
          <a:bodyPr wrap="none">
            <a:spAutoFit/>
          </a:bodyPr>
          <a:lstStyle/>
          <a:p>
            <a:pPr>
              <a:lnSpc>
                <a:spcPct val="150000"/>
              </a:lnSpc>
            </a:pPr>
            <a:r>
              <a:rPr lang="zh-CN" altLang="en-US" dirty="0" smtClean="0"/>
              <a:t>表  </a:t>
            </a:r>
            <a:r>
              <a:rPr lang="zh-CN" altLang="zh-CN" dirty="0" smtClean="0"/>
              <a:t>实验</a:t>
            </a:r>
            <a:r>
              <a:rPr lang="zh-CN" altLang="zh-CN" dirty="0"/>
              <a:t>数据预处理前后术语数量对比</a:t>
            </a:r>
            <a:endParaRPr lang="en-US" altLang="zh-CN" dirty="0" smtClean="0"/>
          </a:p>
        </p:txBody>
      </p:sp>
    </p:spTree>
    <p:extLst>
      <p:ext uri="{BB962C8B-B14F-4D97-AF65-F5344CB8AC3E}">
        <p14:creationId xmlns:p14="http://schemas.microsoft.com/office/powerpoint/2010/main" val="898924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课题</a:t>
            </a:r>
            <a:r>
              <a:rPr lang="zh-CN" altLang="en-US" dirty="0" smtClean="0"/>
              <a:t>背景</a:t>
            </a:r>
            <a:endParaRPr lang="zh-CN" altLang="en-US" dirty="0"/>
          </a:p>
        </p:txBody>
      </p:sp>
      <p:sp>
        <p:nvSpPr>
          <p:cNvPr id="8" name="内容占位符 2"/>
          <p:cNvSpPr>
            <a:spLocks noGrp="1"/>
          </p:cNvSpPr>
          <p:nvPr>
            <p:ph idx="1"/>
          </p:nvPr>
        </p:nvSpPr>
        <p:spPr>
          <a:xfrm>
            <a:off x="755576" y="1340768"/>
            <a:ext cx="7467600" cy="4968552"/>
          </a:xfrm>
        </p:spPr>
        <p:txBody>
          <a:bodyPr>
            <a:normAutofit/>
          </a:bodyPr>
          <a:lstStyle/>
          <a:p>
            <a:pPr>
              <a:lnSpc>
                <a:spcPct val="150000"/>
              </a:lnSpc>
            </a:pPr>
            <a:r>
              <a:rPr lang="zh-CN" altLang="en-US" sz="1800" b="1" dirty="0" smtClean="0"/>
              <a:t>信息系统中的临床医学</a:t>
            </a:r>
            <a:r>
              <a:rPr lang="zh-CN" altLang="en-US" sz="1800" b="1" dirty="0"/>
              <a:t>术语</a:t>
            </a:r>
            <a:r>
              <a:rPr lang="zh-CN" altLang="en-US" sz="1800" b="1" dirty="0" smtClean="0"/>
              <a:t>：</a:t>
            </a:r>
            <a:r>
              <a:rPr lang="zh-CN" altLang="zh-CN" sz="1800" dirty="0"/>
              <a:t>旨在支持临床软件，关系到医疗记录和各类临床信息系统中的概念含义、表达和使用</a:t>
            </a:r>
            <a:r>
              <a:rPr lang="zh-CN" altLang="zh-CN" sz="1800" dirty="0" smtClean="0"/>
              <a:t>的</a:t>
            </a:r>
            <a:endParaRPr lang="en-US" altLang="zh-CN" sz="1800" dirty="0" smtClean="0"/>
          </a:p>
          <a:p>
            <a:pPr marL="0" indent="0" algn="ctr">
              <a:lnSpc>
                <a:spcPct val="150000"/>
              </a:lnSpc>
              <a:buNone/>
            </a:pPr>
            <a:r>
              <a:rPr lang="zh-CN" altLang="en-US" sz="1800" u="sng" dirty="0" smtClean="0"/>
              <a:t>特定</a:t>
            </a:r>
            <a:r>
              <a:rPr lang="zh-CN" altLang="zh-CN" sz="1800" u="sng" dirty="0" smtClean="0"/>
              <a:t>文字</a:t>
            </a:r>
            <a:r>
              <a:rPr lang="zh-CN" altLang="zh-CN" sz="1800" u="sng" dirty="0"/>
              <a:t>表述及其</a:t>
            </a:r>
            <a:r>
              <a:rPr lang="zh-CN" altLang="zh-CN" sz="1800" u="sng" dirty="0" smtClean="0"/>
              <a:t>代码</a:t>
            </a:r>
            <a:endParaRPr lang="en-US" altLang="zh-CN" sz="1800" u="sng" dirty="0" smtClean="0"/>
          </a:p>
          <a:p>
            <a:pPr>
              <a:lnSpc>
                <a:spcPct val="150000"/>
              </a:lnSpc>
            </a:pPr>
            <a:r>
              <a:rPr lang="zh-CN" altLang="en-US" sz="1800" b="1" dirty="0" smtClean="0"/>
              <a:t>使用规范术语</a:t>
            </a:r>
            <a:r>
              <a:rPr lang="zh-CN" altLang="en-US" sz="1800" dirty="0" smtClean="0"/>
              <a:t>是</a:t>
            </a:r>
            <a:r>
              <a:rPr lang="zh-CN" altLang="en-US" sz="1800" u="sng" dirty="0" smtClean="0"/>
              <a:t>数据质量、数据交互、信息共享</a:t>
            </a:r>
            <a:r>
              <a:rPr lang="zh-CN" altLang="en-US" sz="1800" dirty="0" smtClean="0"/>
              <a:t>的关键</a:t>
            </a:r>
            <a:endParaRPr lang="en-US" altLang="zh-CN" sz="1800" dirty="0" smtClean="0"/>
          </a:p>
          <a:p>
            <a:pPr>
              <a:lnSpc>
                <a:spcPct val="150000"/>
              </a:lnSpc>
            </a:pPr>
            <a:r>
              <a:rPr lang="zh-CN" altLang="en-US" sz="1800" b="1" dirty="0"/>
              <a:t>国内医疗信息系统中的术语现状</a:t>
            </a:r>
            <a:r>
              <a:rPr lang="zh-CN" altLang="en-US" sz="1800" b="1" dirty="0" smtClean="0"/>
              <a:t>：</a:t>
            </a:r>
            <a:endParaRPr lang="zh-CN" altLang="en-US" sz="1800" dirty="0" smtClean="0"/>
          </a:p>
        </p:txBody>
      </p:sp>
      <p:grpSp>
        <p:nvGrpSpPr>
          <p:cNvPr id="12" name="组合 11"/>
          <p:cNvGrpSpPr/>
          <p:nvPr/>
        </p:nvGrpSpPr>
        <p:grpSpPr>
          <a:xfrm>
            <a:off x="5087784" y="3933056"/>
            <a:ext cx="1788472" cy="1656184"/>
            <a:chOff x="5375816" y="3825044"/>
            <a:chExt cx="1788472" cy="1656184"/>
          </a:xfrm>
        </p:grpSpPr>
        <p:sp>
          <p:nvSpPr>
            <p:cNvPr id="11" name="矩形 10"/>
            <p:cNvSpPr/>
            <p:nvPr/>
          </p:nvSpPr>
          <p:spPr>
            <a:xfrm>
              <a:off x="5375816" y="3825044"/>
              <a:ext cx="1788472" cy="1656184"/>
            </a:xfrm>
            <a:prstGeom prst="rect">
              <a:avLst/>
            </a:prstGeom>
            <a:ln w="12700">
              <a:solidFill>
                <a:schemeClr val="accent2">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文本框 9"/>
            <p:cNvSpPr txBox="1"/>
            <p:nvPr/>
          </p:nvSpPr>
          <p:spPr>
            <a:xfrm>
              <a:off x="5375816" y="3971687"/>
              <a:ext cx="1728192" cy="1118255"/>
            </a:xfrm>
            <a:prstGeom prst="rect">
              <a:avLst/>
            </a:prstGeom>
            <a:noFill/>
          </p:spPr>
          <p:txBody>
            <a:bodyPr wrap="square" rtlCol="0">
              <a:spAutoFit/>
            </a:bodyPr>
            <a:lstStyle/>
            <a:p>
              <a:pPr algn="ctr">
                <a:lnSpc>
                  <a:spcPct val="200000"/>
                </a:lnSpc>
              </a:pPr>
              <a:r>
                <a:rPr lang="zh-CN" altLang="en-US" dirty="0" smtClean="0"/>
                <a:t>名称失范</a:t>
              </a:r>
              <a:endParaRPr lang="en-US" altLang="zh-CN" dirty="0" smtClean="0"/>
            </a:p>
            <a:p>
              <a:pPr algn="ctr">
                <a:lnSpc>
                  <a:spcPct val="200000"/>
                </a:lnSpc>
              </a:pPr>
              <a:r>
                <a:rPr lang="zh-CN" altLang="en-US" dirty="0" smtClean="0"/>
                <a:t>无统一编码</a:t>
              </a:r>
              <a:endParaRPr lang="zh-CN" altLang="en-US" dirty="0"/>
            </a:p>
          </p:txBody>
        </p:sp>
      </p:grpSp>
      <p:grpSp>
        <p:nvGrpSpPr>
          <p:cNvPr id="13" name="组合 12"/>
          <p:cNvGrpSpPr/>
          <p:nvPr/>
        </p:nvGrpSpPr>
        <p:grpSpPr>
          <a:xfrm>
            <a:off x="1508154" y="3945559"/>
            <a:ext cx="2751209" cy="1656184"/>
            <a:chOff x="5375816" y="3825044"/>
            <a:chExt cx="1788472" cy="1980220"/>
          </a:xfrm>
        </p:grpSpPr>
        <p:sp>
          <p:nvSpPr>
            <p:cNvPr id="14" name="矩形 13"/>
            <p:cNvSpPr/>
            <p:nvPr/>
          </p:nvSpPr>
          <p:spPr>
            <a:xfrm>
              <a:off x="5375816" y="3825044"/>
              <a:ext cx="1788472" cy="1980220"/>
            </a:xfrm>
            <a:prstGeom prst="rect">
              <a:avLst/>
            </a:prstGeom>
            <a:ln w="12700">
              <a:solidFill>
                <a:schemeClr val="accent3">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文本框 14"/>
            <p:cNvSpPr txBox="1"/>
            <p:nvPr/>
          </p:nvSpPr>
          <p:spPr>
            <a:xfrm>
              <a:off x="5375816" y="3971687"/>
              <a:ext cx="1728192" cy="1338828"/>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dirty="0"/>
                <a:t>系统用途</a:t>
              </a:r>
              <a:r>
                <a:rPr lang="zh-CN" altLang="en-US" dirty="0" smtClean="0"/>
                <a:t>差异</a:t>
              </a:r>
              <a:endParaRPr lang="en-US" altLang="zh-CN" dirty="0" smtClean="0"/>
            </a:p>
            <a:p>
              <a:pPr marL="285750" lvl="1" indent="-285750">
                <a:lnSpc>
                  <a:spcPct val="150000"/>
                </a:lnSpc>
                <a:buFont typeface="Arial" panose="020B0604020202020204" pitchFamily="34" charset="0"/>
                <a:buChar char="•"/>
              </a:pPr>
              <a:r>
                <a:rPr lang="zh-CN" altLang="en-US" dirty="0" smtClean="0"/>
                <a:t>信息化水平参差不齐</a:t>
              </a:r>
              <a:endParaRPr lang="en-US" altLang="zh-CN" dirty="0"/>
            </a:p>
            <a:p>
              <a:pPr marL="285750" lvl="1" indent="-285750">
                <a:lnSpc>
                  <a:spcPct val="150000"/>
                </a:lnSpc>
                <a:buFont typeface="Arial" panose="020B0604020202020204" pitchFamily="34" charset="0"/>
                <a:buChar char="•"/>
              </a:pPr>
              <a:r>
                <a:rPr lang="zh-CN" altLang="en-US" dirty="0" smtClean="0"/>
                <a:t>国家标准缺失</a:t>
              </a:r>
              <a:endParaRPr lang="en-US" altLang="zh-CN" dirty="0"/>
            </a:p>
          </p:txBody>
        </p:sp>
      </p:grpSp>
      <p:sp>
        <p:nvSpPr>
          <p:cNvPr id="16" name="右箭头 15"/>
          <p:cNvSpPr/>
          <p:nvPr/>
        </p:nvSpPr>
        <p:spPr>
          <a:xfrm rot="16200000">
            <a:off x="5655708" y="3359266"/>
            <a:ext cx="646759" cy="354177"/>
          </a:xfrm>
          <a:prstGeom prst="rightArrow">
            <a:avLst/>
          </a:prstGeom>
          <a:solidFill>
            <a:schemeClr val="accent2">
              <a:lumMod val="20000"/>
              <a:lumOff val="80000"/>
            </a:schemeClr>
          </a:solidFill>
          <a:ln>
            <a:solidFill>
              <a:schemeClr val="accent2">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backgroundRemoval t="1934" b="99448" l="1871" r="97505"/>
                    </a14:imgEffect>
                  </a14:imgLayer>
                </a14:imgProps>
              </a:ext>
            </a:extLst>
          </a:blip>
          <a:stretch>
            <a:fillRect/>
          </a:stretch>
        </p:blipFill>
        <p:spPr>
          <a:xfrm>
            <a:off x="5633616" y="3332449"/>
            <a:ext cx="636527" cy="479049"/>
          </a:xfrm>
          <a:prstGeom prst="rect">
            <a:avLst/>
          </a:prstGeom>
        </p:spPr>
      </p:pic>
      <p:sp>
        <p:nvSpPr>
          <p:cNvPr id="17" name="椭圆形标注 16"/>
          <p:cNvSpPr/>
          <p:nvPr/>
        </p:nvSpPr>
        <p:spPr>
          <a:xfrm>
            <a:off x="1979712" y="2214428"/>
            <a:ext cx="1182597" cy="569014"/>
          </a:xfrm>
          <a:prstGeom prst="wedgeEllipseCallout">
            <a:avLst>
              <a:gd name="adj1" fmla="val 62416"/>
              <a:gd name="adj2" fmla="val 15902"/>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名称</a:t>
            </a:r>
            <a:endParaRPr lang="zh-CN" altLang="en-US" dirty="0">
              <a:solidFill>
                <a:schemeClr val="tx1"/>
              </a:solidFill>
            </a:endParaRPr>
          </a:p>
        </p:txBody>
      </p:sp>
      <p:sp>
        <p:nvSpPr>
          <p:cNvPr id="18" name="椭圆形标注 17"/>
          <p:cNvSpPr/>
          <p:nvPr/>
        </p:nvSpPr>
        <p:spPr>
          <a:xfrm flipH="1">
            <a:off x="5807859" y="2202705"/>
            <a:ext cx="1182597" cy="569014"/>
          </a:xfrm>
          <a:prstGeom prst="wedgeEllipseCallout">
            <a:avLst>
              <a:gd name="adj1" fmla="val 62416"/>
              <a:gd name="adj2" fmla="val 15902"/>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a:t>
            </a:r>
          </a:p>
        </p:txBody>
      </p:sp>
      <p:sp>
        <p:nvSpPr>
          <p:cNvPr id="19" name="右箭头 18"/>
          <p:cNvSpPr/>
          <p:nvPr/>
        </p:nvSpPr>
        <p:spPr>
          <a:xfrm>
            <a:off x="4481251" y="4473116"/>
            <a:ext cx="462517" cy="504056"/>
          </a:xfrm>
          <a:prstGeom prst="rightArrow">
            <a:avLst/>
          </a:prstGeom>
          <a:solidFill>
            <a:schemeClr val="accent4">
              <a:lumMod val="20000"/>
              <a:lumOff val="80000"/>
            </a:schemeClr>
          </a:solidFill>
          <a:ln>
            <a:solidFill>
              <a:schemeClr val="accent4">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95420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实验与结果</a:t>
            </a:r>
            <a:r>
              <a:rPr lang="en-US" altLang="zh-CN" dirty="0" smtClean="0"/>
              <a:t>1</a:t>
            </a:r>
            <a:endParaRPr lang="zh-CN" altLang="en-US" dirty="0"/>
          </a:p>
        </p:txBody>
      </p:sp>
      <p:sp>
        <p:nvSpPr>
          <p:cNvPr id="6" name="矩形 5"/>
          <p:cNvSpPr/>
          <p:nvPr/>
        </p:nvSpPr>
        <p:spPr>
          <a:xfrm>
            <a:off x="899592" y="1505055"/>
            <a:ext cx="5137945" cy="369332"/>
          </a:xfrm>
          <a:prstGeom prst="rect">
            <a:avLst/>
          </a:prstGeom>
        </p:spPr>
        <p:txBody>
          <a:bodyPr wrap="none">
            <a:spAutoFit/>
          </a:bodyPr>
          <a:lstStyle/>
          <a:p>
            <a:r>
              <a:rPr lang="zh-CN" altLang="zh-CN" dirty="0" smtClean="0"/>
              <a:t>表</a:t>
            </a:r>
            <a:r>
              <a:rPr lang="en-US" altLang="zh-CN" dirty="0" smtClean="0"/>
              <a:t>  </a:t>
            </a:r>
            <a:r>
              <a:rPr lang="zh-CN" altLang="zh-CN" dirty="0" smtClean="0"/>
              <a:t>国标</a:t>
            </a:r>
            <a:r>
              <a:rPr lang="zh-CN" altLang="zh-CN" dirty="0"/>
              <a:t>、山西术语字典结构化编码匹配结果统计</a:t>
            </a:r>
            <a:endParaRPr lang="en-US" altLang="zh-CN" dirty="0" smtClean="0">
              <a:latin typeface="Calibri" panose="020F0502020204030204" pitchFamily="34" charset="0"/>
              <a:cs typeface="Times New Roman" panose="02020603050405020304" pitchFamily="18" charset="0"/>
            </a:endParaRPr>
          </a:p>
        </p:txBody>
      </p:sp>
      <p:grpSp>
        <p:nvGrpSpPr>
          <p:cNvPr id="21" name="组合 20"/>
          <p:cNvGrpSpPr/>
          <p:nvPr/>
        </p:nvGrpSpPr>
        <p:grpSpPr>
          <a:xfrm>
            <a:off x="968526" y="1916832"/>
            <a:ext cx="7215623" cy="3604260"/>
            <a:chOff x="968526" y="1916832"/>
            <a:chExt cx="7215623" cy="3604260"/>
          </a:xfrm>
        </p:grpSpPr>
        <p:sp>
          <p:nvSpPr>
            <p:cNvPr id="7" name="矩形 6"/>
            <p:cNvSpPr/>
            <p:nvPr/>
          </p:nvSpPr>
          <p:spPr>
            <a:xfrm>
              <a:off x="971600" y="1916832"/>
              <a:ext cx="7131866" cy="3312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1600" y="1916832"/>
              <a:ext cx="7131866" cy="86661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968526" y="1937103"/>
              <a:ext cx="7215623" cy="3583989"/>
              <a:chOff x="968526" y="1937103"/>
              <a:chExt cx="7215623" cy="3583989"/>
            </a:xfrm>
          </p:grpSpPr>
          <p:pic>
            <p:nvPicPr>
              <p:cNvPr id="10" name="图片 9"/>
              <p:cNvPicPr>
                <a:picLocks noChangeAspect="1"/>
              </p:cNvPicPr>
              <p:nvPr/>
            </p:nvPicPr>
            <p:blipFill>
              <a:blip r:embed="rId3"/>
              <a:stretch>
                <a:fillRect/>
              </a:stretch>
            </p:blipFill>
            <p:spPr>
              <a:xfrm>
                <a:off x="968526" y="1937103"/>
                <a:ext cx="7131866" cy="3583989"/>
              </a:xfrm>
              <a:prstGeom prst="rect">
                <a:avLst/>
              </a:prstGeom>
            </p:spPr>
          </p:pic>
          <p:grpSp>
            <p:nvGrpSpPr>
              <p:cNvPr id="11" name="组合 10"/>
              <p:cNvGrpSpPr/>
              <p:nvPr/>
            </p:nvGrpSpPr>
            <p:grpSpPr>
              <a:xfrm>
                <a:off x="2984197" y="1994437"/>
                <a:ext cx="1274708" cy="678866"/>
                <a:chOff x="2111983" y="2042370"/>
                <a:chExt cx="1274708" cy="678866"/>
              </a:xfrm>
            </p:grpSpPr>
            <p:sp>
              <p:nvSpPr>
                <p:cNvPr id="12" name="矩形 11"/>
                <p:cNvSpPr/>
                <p:nvPr/>
              </p:nvSpPr>
              <p:spPr>
                <a:xfrm>
                  <a:off x="2187618" y="2042370"/>
                  <a:ext cx="1070573" cy="67886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矩形 12"/>
                <p:cNvSpPr/>
                <p:nvPr/>
              </p:nvSpPr>
              <p:spPr>
                <a:xfrm>
                  <a:off x="2111983" y="2221098"/>
                  <a:ext cx="1274708" cy="353943"/>
                </a:xfrm>
                <a:prstGeom prst="rect">
                  <a:avLst/>
                </a:prstGeom>
              </p:spPr>
              <p:txBody>
                <a:bodyPr wrap="none">
                  <a:spAutoFit/>
                </a:bodyPr>
                <a:lstStyle/>
                <a:p>
                  <a:pPr algn="ctr"/>
                  <a:r>
                    <a:rPr lang="zh-CN" altLang="en-US" sz="1700" dirty="0" smtClean="0">
                      <a:latin typeface="仿宋" panose="02010609060101010101" pitchFamily="49" charset="-122"/>
                      <a:ea typeface="仿宋" panose="02010609060101010101" pitchFamily="49" charset="-122"/>
                    </a:rPr>
                    <a:t>手工匹配率</a:t>
                  </a:r>
                  <a:endParaRPr lang="zh-CN" altLang="en-US" sz="1700" dirty="0">
                    <a:latin typeface="仿宋" panose="02010609060101010101" pitchFamily="49" charset="-122"/>
                    <a:ea typeface="仿宋" panose="02010609060101010101" pitchFamily="49" charset="-122"/>
                  </a:endParaRPr>
                </a:p>
              </p:txBody>
            </p:sp>
          </p:grpSp>
          <p:grpSp>
            <p:nvGrpSpPr>
              <p:cNvPr id="14" name="组合 13"/>
              <p:cNvGrpSpPr/>
              <p:nvPr/>
            </p:nvGrpSpPr>
            <p:grpSpPr>
              <a:xfrm>
                <a:off x="6168671" y="2014162"/>
                <a:ext cx="1073647" cy="678866"/>
                <a:chOff x="2184544" y="2042370"/>
                <a:chExt cx="1073647" cy="678866"/>
              </a:xfrm>
            </p:grpSpPr>
            <p:sp>
              <p:nvSpPr>
                <p:cNvPr id="15" name="矩形 14"/>
                <p:cNvSpPr/>
                <p:nvPr/>
              </p:nvSpPr>
              <p:spPr>
                <a:xfrm>
                  <a:off x="2187618" y="2042370"/>
                  <a:ext cx="1070573" cy="67886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矩形 15"/>
                <p:cNvSpPr/>
                <p:nvPr/>
              </p:nvSpPr>
              <p:spPr>
                <a:xfrm>
                  <a:off x="2184544" y="2070567"/>
                  <a:ext cx="1056700" cy="615553"/>
                </a:xfrm>
                <a:prstGeom prst="rect">
                  <a:avLst/>
                </a:prstGeom>
              </p:spPr>
              <p:txBody>
                <a:bodyPr wrap="none">
                  <a:spAutoFit/>
                </a:bodyPr>
                <a:lstStyle/>
                <a:p>
                  <a:pPr algn="ctr"/>
                  <a:r>
                    <a:rPr lang="zh-CN" altLang="en-US" sz="1700" dirty="0" smtClean="0">
                      <a:latin typeface="仿宋" panose="02010609060101010101" pitchFamily="49" charset="-122"/>
                      <a:ea typeface="仿宋" panose="02010609060101010101" pitchFamily="49" charset="-122"/>
                    </a:rPr>
                    <a:t>手工耗时</a:t>
                  </a:r>
                  <a:endParaRPr lang="en-US" altLang="zh-CN" sz="1700" dirty="0" smtClean="0">
                    <a:latin typeface="仿宋" panose="02010609060101010101" pitchFamily="49" charset="-122"/>
                    <a:ea typeface="仿宋" panose="02010609060101010101" pitchFamily="49" charset="-122"/>
                  </a:endParaRPr>
                </a:p>
                <a:p>
                  <a:pPr algn="ctr"/>
                  <a:r>
                    <a:rPr lang="zh-CN" altLang="en-US" sz="1700" dirty="0" smtClean="0">
                      <a:latin typeface="仿宋" panose="02010609060101010101" pitchFamily="49" charset="-122"/>
                      <a:ea typeface="仿宋" panose="02010609060101010101" pitchFamily="49" charset="-122"/>
                    </a:rPr>
                    <a:t>（小时）</a:t>
                  </a:r>
                  <a:endParaRPr lang="zh-CN" altLang="en-US" sz="1700" dirty="0">
                    <a:latin typeface="仿宋" panose="02010609060101010101" pitchFamily="49" charset="-122"/>
                    <a:ea typeface="仿宋" panose="02010609060101010101" pitchFamily="49" charset="-122"/>
                  </a:endParaRPr>
                </a:p>
              </p:txBody>
            </p:sp>
          </p:grpSp>
          <p:grpSp>
            <p:nvGrpSpPr>
              <p:cNvPr id="17" name="组合 16"/>
              <p:cNvGrpSpPr/>
              <p:nvPr/>
            </p:nvGrpSpPr>
            <p:grpSpPr>
              <a:xfrm>
                <a:off x="7127449" y="2014162"/>
                <a:ext cx="1056700" cy="678866"/>
                <a:chOff x="2184544" y="2042370"/>
                <a:chExt cx="1056700" cy="678866"/>
              </a:xfrm>
            </p:grpSpPr>
            <p:sp>
              <p:nvSpPr>
                <p:cNvPr id="18" name="矩形 17"/>
                <p:cNvSpPr/>
                <p:nvPr/>
              </p:nvSpPr>
              <p:spPr>
                <a:xfrm>
                  <a:off x="2187619" y="2042370"/>
                  <a:ext cx="918084" cy="67886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矩形 18"/>
                <p:cNvSpPr/>
                <p:nvPr/>
              </p:nvSpPr>
              <p:spPr>
                <a:xfrm>
                  <a:off x="2184544" y="2070567"/>
                  <a:ext cx="1056700" cy="615553"/>
                </a:xfrm>
                <a:prstGeom prst="rect">
                  <a:avLst/>
                </a:prstGeom>
              </p:spPr>
              <p:txBody>
                <a:bodyPr wrap="none">
                  <a:spAutoFit/>
                </a:bodyPr>
                <a:lstStyle/>
                <a:p>
                  <a:pPr algn="ctr"/>
                  <a:r>
                    <a:rPr lang="zh-CN" altLang="en-US" sz="1700" dirty="0">
                      <a:latin typeface="仿宋" panose="02010609060101010101" pitchFamily="49" charset="-122"/>
                      <a:ea typeface="仿宋" panose="02010609060101010101" pitchFamily="49" charset="-122"/>
                    </a:rPr>
                    <a:t>方法</a:t>
                  </a:r>
                  <a:r>
                    <a:rPr lang="zh-CN" altLang="en-US" sz="1700" dirty="0" smtClean="0">
                      <a:latin typeface="仿宋" panose="02010609060101010101" pitchFamily="49" charset="-122"/>
                      <a:ea typeface="仿宋" panose="02010609060101010101" pitchFamily="49" charset="-122"/>
                    </a:rPr>
                    <a:t>耗时</a:t>
                  </a:r>
                  <a:endParaRPr lang="en-US" altLang="zh-CN" sz="1700" dirty="0" smtClean="0">
                    <a:latin typeface="仿宋" panose="02010609060101010101" pitchFamily="49" charset="-122"/>
                    <a:ea typeface="仿宋" panose="02010609060101010101" pitchFamily="49" charset="-122"/>
                  </a:endParaRPr>
                </a:p>
                <a:p>
                  <a:pPr algn="ctr"/>
                  <a:r>
                    <a:rPr lang="zh-CN" altLang="en-US" sz="1700" dirty="0" smtClean="0">
                      <a:latin typeface="仿宋" panose="02010609060101010101" pitchFamily="49" charset="-122"/>
                      <a:ea typeface="仿宋" panose="02010609060101010101" pitchFamily="49" charset="-122"/>
                    </a:rPr>
                    <a:t>（小时）</a:t>
                  </a:r>
                  <a:endParaRPr lang="zh-CN" altLang="en-US" sz="1700" dirty="0">
                    <a:latin typeface="仿宋" panose="02010609060101010101" pitchFamily="49" charset="-122"/>
                    <a:ea typeface="仿宋" panose="02010609060101010101" pitchFamily="49" charset="-122"/>
                  </a:endParaRPr>
                </a:p>
              </p:txBody>
            </p:sp>
          </p:grpSp>
        </p:grpSp>
      </p:grpSp>
    </p:spTree>
    <p:extLst>
      <p:ext uri="{BB962C8B-B14F-4D97-AF65-F5344CB8AC3E}">
        <p14:creationId xmlns:p14="http://schemas.microsoft.com/office/powerpoint/2010/main" val="30686607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实验与结果</a:t>
            </a:r>
            <a:r>
              <a:rPr lang="en-US" altLang="zh-CN" dirty="0" smtClean="0"/>
              <a:t>1</a:t>
            </a:r>
            <a:endParaRPr lang="zh-CN" altLang="en-US" dirty="0"/>
          </a:p>
        </p:txBody>
      </p:sp>
      <p:sp>
        <p:nvSpPr>
          <p:cNvPr id="6" name="矩形 5"/>
          <p:cNvSpPr/>
          <p:nvPr/>
        </p:nvSpPr>
        <p:spPr>
          <a:xfrm>
            <a:off x="899592" y="1505055"/>
            <a:ext cx="5137945" cy="369332"/>
          </a:xfrm>
          <a:prstGeom prst="rect">
            <a:avLst/>
          </a:prstGeom>
        </p:spPr>
        <p:txBody>
          <a:bodyPr wrap="none">
            <a:spAutoFit/>
          </a:bodyPr>
          <a:lstStyle/>
          <a:p>
            <a:r>
              <a:rPr lang="zh-CN" altLang="zh-CN" dirty="0" smtClean="0"/>
              <a:t>表</a:t>
            </a:r>
            <a:r>
              <a:rPr lang="en-US" altLang="zh-CN" dirty="0" smtClean="0"/>
              <a:t>  </a:t>
            </a:r>
            <a:r>
              <a:rPr lang="zh-CN" altLang="zh-CN" dirty="0" smtClean="0"/>
              <a:t>国标</a:t>
            </a:r>
            <a:r>
              <a:rPr lang="zh-CN" altLang="zh-CN" dirty="0"/>
              <a:t>、山西术语字典结构化编码匹配结果统计</a:t>
            </a:r>
            <a:endParaRPr lang="en-US" altLang="zh-CN" dirty="0" smtClean="0">
              <a:latin typeface="Calibri" panose="020F0502020204030204" pitchFamily="34" charset="0"/>
              <a:cs typeface="Times New Roman" panose="02020603050405020304" pitchFamily="18" charset="0"/>
            </a:endParaRPr>
          </a:p>
        </p:txBody>
      </p:sp>
      <p:sp>
        <p:nvSpPr>
          <p:cNvPr id="7" name="矩形 6"/>
          <p:cNvSpPr/>
          <p:nvPr/>
        </p:nvSpPr>
        <p:spPr>
          <a:xfrm>
            <a:off x="971600" y="1916832"/>
            <a:ext cx="7131866" cy="3312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1600" y="1916832"/>
            <a:ext cx="7131866" cy="86661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968526" y="1937103"/>
            <a:ext cx="7131866" cy="3583989"/>
          </a:xfrm>
          <a:prstGeom prst="rect">
            <a:avLst/>
          </a:prstGeom>
        </p:spPr>
      </p:pic>
      <p:grpSp>
        <p:nvGrpSpPr>
          <p:cNvPr id="11" name="组合 10"/>
          <p:cNvGrpSpPr/>
          <p:nvPr/>
        </p:nvGrpSpPr>
        <p:grpSpPr>
          <a:xfrm>
            <a:off x="2984197" y="1994437"/>
            <a:ext cx="1274708" cy="678866"/>
            <a:chOff x="2111983" y="2042370"/>
            <a:chExt cx="1274708" cy="678866"/>
          </a:xfrm>
        </p:grpSpPr>
        <p:sp>
          <p:nvSpPr>
            <p:cNvPr id="12" name="矩形 11"/>
            <p:cNvSpPr/>
            <p:nvPr/>
          </p:nvSpPr>
          <p:spPr>
            <a:xfrm>
              <a:off x="2187618" y="2042370"/>
              <a:ext cx="1070573" cy="67886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矩形 12"/>
            <p:cNvSpPr/>
            <p:nvPr/>
          </p:nvSpPr>
          <p:spPr>
            <a:xfrm>
              <a:off x="2111983" y="2221098"/>
              <a:ext cx="1274708" cy="353943"/>
            </a:xfrm>
            <a:prstGeom prst="rect">
              <a:avLst/>
            </a:prstGeom>
          </p:spPr>
          <p:txBody>
            <a:bodyPr wrap="none">
              <a:spAutoFit/>
            </a:bodyPr>
            <a:lstStyle/>
            <a:p>
              <a:pPr algn="ctr"/>
              <a:r>
                <a:rPr lang="zh-CN" altLang="en-US" sz="1700" dirty="0" smtClean="0">
                  <a:latin typeface="仿宋" panose="02010609060101010101" pitchFamily="49" charset="-122"/>
                  <a:ea typeface="仿宋" panose="02010609060101010101" pitchFamily="49" charset="-122"/>
                </a:rPr>
                <a:t>手工匹配率</a:t>
              </a:r>
              <a:endParaRPr lang="zh-CN" altLang="en-US" sz="1700" dirty="0">
                <a:latin typeface="仿宋" panose="02010609060101010101" pitchFamily="49" charset="-122"/>
                <a:ea typeface="仿宋" panose="02010609060101010101" pitchFamily="49" charset="-122"/>
              </a:endParaRPr>
            </a:p>
          </p:txBody>
        </p:sp>
      </p:grpSp>
      <p:grpSp>
        <p:nvGrpSpPr>
          <p:cNvPr id="14" name="组合 13"/>
          <p:cNvGrpSpPr/>
          <p:nvPr/>
        </p:nvGrpSpPr>
        <p:grpSpPr>
          <a:xfrm>
            <a:off x="6168671" y="2014162"/>
            <a:ext cx="1073647" cy="678866"/>
            <a:chOff x="2184544" y="2042370"/>
            <a:chExt cx="1073647" cy="678866"/>
          </a:xfrm>
        </p:grpSpPr>
        <p:sp>
          <p:nvSpPr>
            <p:cNvPr id="15" name="矩形 14"/>
            <p:cNvSpPr/>
            <p:nvPr/>
          </p:nvSpPr>
          <p:spPr>
            <a:xfrm>
              <a:off x="2187618" y="2042370"/>
              <a:ext cx="1070573" cy="67886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矩形 15"/>
            <p:cNvSpPr/>
            <p:nvPr/>
          </p:nvSpPr>
          <p:spPr>
            <a:xfrm>
              <a:off x="2184544" y="2070567"/>
              <a:ext cx="1056700" cy="615553"/>
            </a:xfrm>
            <a:prstGeom prst="rect">
              <a:avLst/>
            </a:prstGeom>
          </p:spPr>
          <p:txBody>
            <a:bodyPr wrap="none">
              <a:spAutoFit/>
            </a:bodyPr>
            <a:lstStyle/>
            <a:p>
              <a:pPr algn="ctr"/>
              <a:r>
                <a:rPr lang="zh-CN" altLang="en-US" sz="1700" dirty="0" smtClean="0">
                  <a:latin typeface="仿宋" panose="02010609060101010101" pitchFamily="49" charset="-122"/>
                  <a:ea typeface="仿宋" panose="02010609060101010101" pitchFamily="49" charset="-122"/>
                </a:rPr>
                <a:t>手工耗时</a:t>
              </a:r>
              <a:endParaRPr lang="en-US" altLang="zh-CN" sz="1700" dirty="0" smtClean="0">
                <a:latin typeface="仿宋" panose="02010609060101010101" pitchFamily="49" charset="-122"/>
                <a:ea typeface="仿宋" panose="02010609060101010101" pitchFamily="49" charset="-122"/>
              </a:endParaRPr>
            </a:p>
            <a:p>
              <a:pPr algn="ctr"/>
              <a:r>
                <a:rPr lang="zh-CN" altLang="en-US" sz="1700" dirty="0" smtClean="0">
                  <a:latin typeface="仿宋" panose="02010609060101010101" pitchFamily="49" charset="-122"/>
                  <a:ea typeface="仿宋" panose="02010609060101010101" pitchFamily="49" charset="-122"/>
                </a:rPr>
                <a:t>（小时）</a:t>
              </a:r>
              <a:endParaRPr lang="zh-CN" altLang="en-US" sz="1700" dirty="0">
                <a:latin typeface="仿宋" panose="02010609060101010101" pitchFamily="49" charset="-122"/>
                <a:ea typeface="仿宋" panose="02010609060101010101" pitchFamily="49" charset="-122"/>
              </a:endParaRPr>
            </a:p>
          </p:txBody>
        </p:sp>
      </p:grpSp>
      <p:grpSp>
        <p:nvGrpSpPr>
          <p:cNvPr id="17" name="组合 16"/>
          <p:cNvGrpSpPr/>
          <p:nvPr/>
        </p:nvGrpSpPr>
        <p:grpSpPr>
          <a:xfrm>
            <a:off x="7127449" y="2014162"/>
            <a:ext cx="1056700" cy="678866"/>
            <a:chOff x="2184544" y="2042370"/>
            <a:chExt cx="1056700" cy="678866"/>
          </a:xfrm>
        </p:grpSpPr>
        <p:sp>
          <p:nvSpPr>
            <p:cNvPr id="18" name="矩形 17"/>
            <p:cNvSpPr/>
            <p:nvPr/>
          </p:nvSpPr>
          <p:spPr>
            <a:xfrm>
              <a:off x="2187619" y="2042370"/>
              <a:ext cx="918084" cy="67886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矩形 18"/>
            <p:cNvSpPr/>
            <p:nvPr/>
          </p:nvSpPr>
          <p:spPr>
            <a:xfrm>
              <a:off x="2184544" y="2070567"/>
              <a:ext cx="1056700" cy="615553"/>
            </a:xfrm>
            <a:prstGeom prst="rect">
              <a:avLst/>
            </a:prstGeom>
          </p:spPr>
          <p:txBody>
            <a:bodyPr wrap="none">
              <a:spAutoFit/>
            </a:bodyPr>
            <a:lstStyle/>
            <a:p>
              <a:pPr algn="ctr"/>
              <a:r>
                <a:rPr lang="zh-CN" altLang="en-US" sz="1700" dirty="0">
                  <a:latin typeface="仿宋" panose="02010609060101010101" pitchFamily="49" charset="-122"/>
                  <a:ea typeface="仿宋" panose="02010609060101010101" pitchFamily="49" charset="-122"/>
                </a:rPr>
                <a:t>方法</a:t>
              </a:r>
              <a:r>
                <a:rPr lang="zh-CN" altLang="en-US" sz="1700" dirty="0" smtClean="0">
                  <a:latin typeface="仿宋" panose="02010609060101010101" pitchFamily="49" charset="-122"/>
                  <a:ea typeface="仿宋" panose="02010609060101010101" pitchFamily="49" charset="-122"/>
                </a:rPr>
                <a:t>耗时</a:t>
              </a:r>
              <a:endParaRPr lang="en-US" altLang="zh-CN" sz="1700" dirty="0" smtClean="0">
                <a:latin typeface="仿宋" panose="02010609060101010101" pitchFamily="49" charset="-122"/>
                <a:ea typeface="仿宋" panose="02010609060101010101" pitchFamily="49" charset="-122"/>
              </a:endParaRPr>
            </a:p>
            <a:p>
              <a:pPr algn="ctr"/>
              <a:r>
                <a:rPr lang="zh-CN" altLang="en-US" sz="1700" dirty="0" smtClean="0">
                  <a:latin typeface="仿宋" panose="02010609060101010101" pitchFamily="49" charset="-122"/>
                  <a:ea typeface="仿宋" panose="02010609060101010101" pitchFamily="49" charset="-122"/>
                </a:rPr>
                <a:t>（小时）</a:t>
              </a:r>
              <a:endParaRPr lang="zh-CN" altLang="en-US" sz="1700" dirty="0">
                <a:latin typeface="仿宋" panose="02010609060101010101" pitchFamily="49" charset="-122"/>
                <a:ea typeface="仿宋" panose="02010609060101010101" pitchFamily="49" charset="-122"/>
              </a:endParaRPr>
            </a:p>
          </p:txBody>
        </p:sp>
      </p:grpSp>
      <p:sp>
        <p:nvSpPr>
          <p:cNvPr id="3" name="矩形 2"/>
          <p:cNvSpPr/>
          <p:nvPr/>
        </p:nvSpPr>
        <p:spPr>
          <a:xfrm>
            <a:off x="2981124" y="1937103"/>
            <a:ext cx="5119268" cy="8463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59051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实验与结果</a:t>
            </a:r>
            <a:r>
              <a:rPr lang="en-US" altLang="zh-CN" dirty="0"/>
              <a:t>2 &amp; 3</a:t>
            </a:r>
            <a:endParaRPr lang="zh-CN" altLang="en-US" dirty="0"/>
          </a:p>
        </p:txBody>
      </p:sp>
      <p:sp>
        <p:nvSpPr>
          <p:cNvPr id="6" name="矩形 5"/>
          <p:cNvSpPr/>
          <p:nvPr/>
        </p:nvSpPr>
        <p:spPr>
          <a:xfrm>
            <a:off x="899592" y="1505055"/>
            <a:ext cx="5719836" cy="369332"/>
          </a:xfrm>
          <a:prstGeom prst="rect">
            <a:avLst/>
          </a:prstGeom>
        </p:spPr>
        <p:txBody>
          <a:bodyPr wrap="none">
            <a:spAutoFit/>
          </a:bodyPr>
          <a:lstStyle/>
          <a:p>
            <a:r>
              <a:rPr lang="zh-CN" altLang="zh-CN" dirty="0" smtClean="0"/>
              <a:t>表</a:t>
            </a:r>
            <a:r>
              <a:rPr lang="en-US" altLang="zh-CN" dirty="0" smtClean="0"/>
              <a:t>  </a:t>
            </a:r>
            <a:r>
              <a:rPr lang="zh-CN" altLang="zh-CN" dirty="0" smtClean="0"/>
              <a:t>山西</a:t>
            </a:r>
            <a:r>
              <a:rPr lang="zh-CN" altLang="zh-CN" dirty="0"/>
              <a:t>和</a:t>
            </a:r>
            <a:r>
              <a:rPr lang="zh-CN" altLang="zh-CN" dirty="0" smtClean="0"/>
              <a:t>湖州</a:t>
            </a:r>
            <a:r>
              <a:rPr lang="en-US" altLang="zh-CN" dirty="0" smtClean="0"/>
              <a:t>100</a:t>
            </a:r>
            <a:r>
              <a:rPr lang="zh-CN" altLang="en-US" dirty="0" smtClean="0"/>
              <a:t>条</a:t>
            </a:r>
            <a:r>
              <a:rPr lang="zh-CN" altLang="zh-CN" dirty="0" smtClean="0"/>
              <a:t>样本</a:t>
            </a:r>
            <a:r>
              <a:rPr lang="zh-CN" altLang="zh-CN" dirty="0"/>
              <a:t>术语结构化编码匹配结果比较</a:t>
            </a:r>
            <a:endParaRPr lang="en-US" altLang="zh-CN" dirty="0" smtClean="0">
              <a:latin typeface="Calibri" panose="020F0502020204030204" pitchFamily="34" charset="0"/>
              <a:cs typeface="Times New Roman" panose="02020603050405020304" pitchFamily="18" charset="0"/>
            </a:endParaRPr>
          </a:p>
        </p:txBody>
      </p:sp>
      <p:grpSp>
        <p:nvGrpSpPr>
          <p:cNvPr id="26" name="组合 25"/>
          <p:cNvGrpSpPr/>
          <p:nvPr/>
        </p:nvGrpSpPr>
        <p:grpSpPr>
          <a:xfrm>
            <a:off x="614772" y="1911280"/>
            <a:ext cx="7808425" cy="1835556"/>
            <a:chOff x="614772" y="1911280"/>
            <a:chExt cx="7808425" cy="1835556"/>
          </a:xfrm>
        </p:grpSpPr>
        <p:sp>
          <p:nvSpPr>
            <p:cNvPr id="7" name="矩形 6"/>
            <p:cNvSpPr/>
            <p:nvPr/>
          </p:nvSpPr>
          <p:spPr>
            <a:xfrm>
              <a:off x="624972" y="1911280"/>
              <a:ext cx="7798223" cy="15177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4973" y="1934140"/>
              <a:ext cx="7798224" cy="5816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614772" y="1911280"/>
              <a:ext cx="7808424" cy="1835556"/>
            </a:xfrm>
            <a:prstGeom prst="rect">
              <a:avLst/>
            </a:prstGeom>
          </p:spPr>
        </p:pic>
        <p:grpSp>
          <p:nvGrpSpPr>
            <p:cNvPr id="11" name="组合 10"/>
            <p:cNvGrpSpPr/>
            <p:nvPr/>
          </p:nvGrpSpPr>
          <p:grpSpPr>
            <a:xfrm>
              <a:off x="622559" y="1949380"/>
              <a:ext cx="2031325" cy="532671"/>
              <a:chOff x="2119771" y="2080470"/>
              <a:chExt cx="2031325" cy="532671"/>
            </a:xfrm>
          </p:grpSpPr>
          <p:sp>
            <p:nvSpPr>
              <p:cNvPr id="12" name="矩形 11"/>
              <p:cNvSpPr/>
              <p:nvPr/>
            </p:nvSpPr>
            <p:spPr>
              <a:xfrm>
                <a:off x="2187618" y="2080470"/>
                <a:ext cx="1937378" cy="53267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矩形 12"/>
              <p:cNvSpPr/>
              <p:nvPr/>
            </p:nvSpPr>
            <p:spPr>
              <a:xfrm>
                <a:off x="2119771" y="2169833"/>
                <a:ext cx="2031325" cy="369332"/>
              </a:xfrm>
              <a:prstGeom prst="rect">
                <a:avLst/>
              </a:prstGeom>
            </p:spPr>
            <p:txBody>
              <a:bodyPr wrap="none">
                <a:spAutoFit/>
              </a:bodyPr>
              <a:lstStyle/>
              <a:p>
                <a:pPr algn="ctr"/>
                <a:r>
                  <a:rPr lang="zh-CN" altLang="en-US" dirty="0">
                    <a:latin typeface="仿宋" panose="02010609060101010101" pitchFamily="49" charset="-122"/>
                    <a:ea typeface="仿宋" panose="02010609060101010101" pitchFamily="49" charset="-122"/>
                  </a:rPr>
                  <a:t>编码本和编码词表</a:t>
                </a:r>
              </a:p>
            </p:txBody>
          </p:sp>
        </p:grpSp>
      </p:grpSp>
      <p:sp>
        <p:nvSpPr>
          <p:cNvPr id="21" name="矩形 20"/>
          <p:cNvSpPr/>
          <p:nvPr/>
        </p:nvSpPr>
        <p:spPr>
          <a:xfrm>
            <a:off x="907379" y="3958879"/>
            <a:ext cx="4565673" cy="369332"/>
          </a:xfrm>
          <a:prstGeom prst="rect">
            <a:avLst/>
          </a:prstGeom>
        </p:spPr>
        <p:txBody>
          <a:bodyPr wrap="none">
            <a:spAutoFit/>
          </a:bodyPr>
          <a:lstStyle/>
          <a:p>
            <a:r>
              <a:rPr lang="zh-CN" altLang="zh-CN" dirty="0" smtClean="0"/>
              <a:t>表</a:t>
            </a:r>
            <a:r>
              <a:rPr lang="en-US" altLang="zh-CN" dirty="0" smtClean="0"/>
              <a:t>  </a:t>
            </a:r>
            <a:r>
              <a:rPr lang="zh-CN" altLang="zh-CN" dirty="0" smtClean="0"/>
              <a:t>山西</a:t>
            </a:r>
            <a:r>
              <a:rPr lang="en-US" altLang="zh-CN" dirty="0" smtClean="0"/>
              <a:t>100</a:t>
            </a:r>
            <a:r>
              <a:rPr lang="zh-CN" altLang="en-US" dirty="0" smtClean="0"/>
              <a:t>条</a:t>
            </a:r>
            <a:r>
              <a:rPr lang="zh-CN" altLang="zh-CN" dirty="0" smtClean="0"/>
              <a:t>样本</a:t>
            </a:r>
            <a:r>
              <a:rPr lang="zh-CN" altLang="zh-CN" dirty="0"/>
              <a:t>术语和国标映射结果比较</a:t>
            </a:r>
            <a:endParaRPr lang="en-US" altLang="zh-CN" dirty="0" smtClean="0">
              <a:latin typeface="Calibri" panose="020F0502020204030204" pitchFamily="34" charset="0"/>
              <a:cs typeface="Times New Roman" panose="02020603050405020304" pitchFamily="18" charset="0"/>
            </a:endParaRPr>
          </a:p>
        </p:txBody>
      </p:sp>
      <p:grpSp>
        <p:nvGrpSpPr>
          <p:cNvPr id="27" name="组合 26"/>
          <p:cNvGrpSpPr/>
          <p:nvPr/>
        </p:nvGrpSpPr>
        <p:grpSpPr>
          <a:xfrm>
            <a:off x="622559" y="4362564"/>
            <a:ext cx="7808425" cy="1835556"/>
            <a:chOff x="622559" y="4362564"/>
            <a:chExt cx="7808425" cy="1835556"/>
          </a:xfrm>
        </p:grpSpPr>
        <p:sp>
          <p:nvSpPr>
            <p:cNvPr id="22" name="矩形 21"/>
            <p:cNvSpPr/>
            <p:nvPr/>
          </p:nvSpPr>
          <p:spPr>
            <a:xfrm>
              <a:off x="632759" y="4365104"/>
              <a:ext cx="7798223" cy="15177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32760" y="4387964"/>
              <a:ext cx="7798224" cy="5816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4"/>
            <a:stretch>
              <a:fillRect/>
            </a:stretch>
          </p:blipFill>
          <p:spPr>
            <a:xfrm>
              <a:off x="622559" y="4362564"/>
              <a:ext cx="7808423" cy="1835556"/>
            </a:xfrm>
            <a:prstGeom prst="rect">
              <a:avLst/>
            </a:prstGeom>
          </p:spPr>
        </p:pic>
      </p:grpSp>
    </p:spTree>
    <p:extLst>
      <p:ext uri="{BB962C8B-B14F-4D97-AF65-F5344CB8AC3E}">
        <p14:creationId xmlns:p14="http://schemas.microsoft.com/office/powerpoint/2010/main" val="91249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分析与结论</a:t>
            </a:r>
            <a:r>
              <a:rPr lang="en-US" altLang="zh-CN" dirty="0" smtClean="0"/>
              <a:t>——</a:t>
            </a:r>
            <a:r>
              <a:rPr lang="zh-CN" altLang="en-US" dirty="0" smtClean="0"/>
              <a:t>结构化编码</a:t>
            </a:r>
            <a:endParaRPr lang="zh-CN" altLang="en-US" dirty="0"/>
          </a:p>
        </p:txBody>
      </p:sp>
      <p:sp>
        <p:nvSpPr>
          <p:cNvPr id="6" name="矩形 5"/>
          <p:cNvSpPr/>
          <p:nvPr/>
        </p:nvSpPr>
        <p:spPr>
          <a:xfrm>
            <a:off x="237871" y="1619508"/>
            <a:ext cx="5137945" cy="369332"/>
          </a:xfrm>
          <a:prstGeom prst="rect">
            <a:avLst/>
          </a:prstGeom>
        </p:spPr>
        <p:txBody>
          <a:bodyPr wrap="none">
            <a:spAutoFit/>
          </a:bodyPr>
          <a:lstStyle/>
          <a:p>
            <a:r>
              <a:rPr lang="zh-CN" altLang="zh-CN" dirty="0" smtClean="0"/>
              <a:t>表</a:t>
            </a:r>
            <a:r>
              <a:rPr lang="en-US" altLang="zh-CN" dirty="0" smtClean="0"/>
              <a:t>  </a:t>
            </a:r>
            <a:r>
              <a:rPr lang="zh-CN" altLang="zh-CN" dirty="0" smtClean="0"/>
              <a:t>国标</a:t>
            </a:r>
            <a:r>
              <a:rPr lang="zh-CN" altLang="zh-CN" dirty="0"/>
              <a:t>、山西术语字典结构化编码匹配结果统计</a:t>
            </a:r>
            <a:endParaRPr lang="en-US" altLang="zh-CN" dirty="0" smtClean="0">
              <a:latin typeface="Calibri" panose="020F0502020204030204" pitchFamily="34" charset="0"/>
              <a:cs typeface="Times New Roman" panose="02020603050405020304" pitchFamily="18" charset="0"/>
            </a:endParaRPr>
          </a:p>
        </p:txBody>
      </p:sp>
      <p:pic>
        <p:nvPicPr>
          <p:cNvPr id="60" name="图片 59"/>
          <p:cNvPicPr>
            <a:picLocks noChangeAspect="1"/>
          </p:cNvPicPr>
          <p:nvPr/>
        </p:nvPicPr>
        <p:blipFill rotWithShape="1">
          <a:blip r:embed="rId3"/>
          <a:srcRect r="83113"/>
          <a:stretch/>
        </p:blipFill>
        <p:spPr>
          <a:xfrm>
            <a:off x="323528" y="2124111"/>
            <a:ext cx="1224136" cy="3609145"/>
          </a:xfrm>
          <a:prstGeom prst="rect">
            <a:avLst/>
          </a:prstGeom>
        </p:spPr>
      </p:pic>
      <p:pic>
        <p:nvPicPr>
          <p:cNvPr id="61" name="图片 60"/>
          <p:cNvPicPr>
            <a:picLocks noChangeAspect="1"/>
          </p:cNvPicPr>
          <p:nvPr/>
        </p:nvPicPr>
        <p:blipFill rotWithShape="1">
          <a:blip r:embed="rId3"/>
          <a:srcRect l="27815" r="55297"/>
          <a:stretch/>
        </p:blipFill>
        <p:spPr>
          <a:xfrm>
            <a:off x="1547664" y="2124930"/>
            <a:ext cx="1224136" cy="3609145"/>
          </a:xfrm>
          <a:prstGeom prst="rect">
            <a:avLst/>
          </a:prstGeom>
        </p:spPr>
      </p:pic>
      <p:sp>
        <p:nvSpPr>
          <p:cNvPr id="5" name="矩形 4"/>
          <p:cNvSpPr/>
          <p:nvPr/>
        </p:nvSpPr>
        <p:spPr>
          <a:xfrm>
            <a:off x="1644996" y="2950344"/>
            <a:ext cx="1070572" cy="123875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046236" y="2204864"/>
            <a:ext cx="5274228" cy="46038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t>构建方法正确，逆向结果</a:t>
            </a:r>
            <a:r>
              <a:rPr lang="zh-CN" altLang="en-US" b="1" dirty="0" smtClean="0"/>
              <a:t>良好</a:t>
            </a:r>
            <a:endParaRPr lang="en-US" altLang="zh-CN" b="1" dirty="0" smtClean="0"/>
          </a:p>
        </p:txBody>
      </p:sp>
    </p:spTree>
    <p:extLst>
      <p:ext uri="{BB962C8B-B14F-4D97-AF65-F5344CB8AC3E}">
        <p14:creationId xmlns:p14="http://schemas.microsoft.com/office/powerpoint/2010/main" val="21156037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srcRect r="83113"/>
          <a:stretch/>
        </p:blipFill>
        <p:spPr>
          <a:xfrm>
            <a:off x="323528" y="2124111"/>
            <a:ext cx="1224136" cy="3609145"/>
          </a:xfrm>
          <a:prstGeom prst="rect">
            <a:avLst/>
          </a:prstGeom>
        </p:spPr>
      </p:pic>
      <p:pic>
        <p:nvPicPr>
          <p:cNvPr id="10" name="图片 9"/>
          <p:cNvPicPr>
            <a:picLocks noChangeAspect="1"/>
          </p:cNvPicPr>
          <p:nvPr/>
        </p:nvPicPr>
        <p:blipFill rotWithShape="1">
          <a:blip r:embed="rId3"/>
          <a:srcRect l="27815" r="55297"/>
          <a:stretch/>
        </p:blipFill>
        <p:spPr>
          <a:xfrm>
            <a:off x="1547664" y="2124930"/>
            <a:ext cx="1224136" cy="3609145"/>
          </a:xfrm>
          <a:prstGeom prst="rect">
            <a:avLst/>
          </a:prstGeom>
        </p:spPr>
      </p:pic>
      <p:sp>
        <p:nvSpPr>
          <p:cNvPr id="2" name="标题 1"/>
          <p:cNvSpPr>
            <a:spLocks noGrp="1"/>
          </p:cNvSpPr>
          <p:nvPr>
            <p:ph type="title"/>
          </p:nvPr>
        </p:nvSpPr>
        <p:spPr>
          <a:xfrm>
            <a:off x="1355096" y="42110"/>
            <a:ext cx="8041440" cy="1442674"/>
          </a:xfrm>
        </p:spPr>
        <p:txBody>
          <a:bodyPr/>
          <a:lstStyle/>
          <a:p>
            <a:r>
              <a:rPr lang="zh-CN" altLang="en-US" dirty="0" smtClean="0"/>
              <a:t>分析与结论</a:t>
            </a:r>
            <a:r>
              <a:rPr lang="en-US" altLang="zh-CN" dirty="0" smtClean="0"/>
              <a:t>——</a:t>
            </a:r>
            <a:r>
              <a:rPr lang="zh-CN" altLang="en-US" dirty="0" smtClean="0"/>
              <a:t>结构化编码</a:t>
            </a:r>
            <a:endParaRPr lang="zh-CN" altLang="en-US" dirty="0"/>
          </a:p>
        </p:txBody>
      </p:sp>
      <p:sp>
        <p:nvSpPr>
          <p:cNvPr id="6" name="矩形 5"/>
          <p:cNvSpPr/>
          <p:nvPr/>
        </p:nvSpPr>
        <p:spPr>
          <a:xfrm>
            <a:off x="237871" y="1619508"/>
            <a:ext cx="5137945" cy="369332"/>
          </a:xfrm>
          <a:prstGeom prst="rect">
            <a:avLst/>
          </a:prstGeom>
        </p:spPr>
        <p:txBody>
          <a:bodyPr wrap="none">
            <a:spAutoFit/>
          </a:bodyPr>
          <a:lstStyle/>
          <a:p>
            <a:r>
              <a:rPr lang="zh-CN" altLang="zh-CN" dirty="0" smtClean="0"/>
              <a:t>表</a:t>
            </a:r>
            <a:r>
              <a:rPr lang="en-US" altLang="zh-CN" dirty="0" smtClean="0"/>
              <a:t>  </a:t>
            </a:r>
            <a:r>
              <a:rPr lang="zh-CN" altLang="zh-CN" dirty="0" smtClean="0"/>
              <a:t>国标</a:t>
            </a:r>
            <a:r>
              <a:rPr lang="zh-CN" altLang="zh-CN" dirty="0"/>
              <a:t>、山西术语字典结构化编码匹配结果统计</a:t>
            </a:r>
            <a:endParaRPr lang="en-US" altLang="zh-CN" dirty="0" smtClean="0">
              <a:latin typeface="Calibri" panose="020F0502020204030204" pitchFamily="34" charset="0"/>
              <a:cs typeface="Times New Roman" panose="02020603050405020304" pitchFamily="18" charset="0"/>
            </a:endParaRPr>
          </a:p>
        </p:txBody>
      </p:sp>
      <p:sp>
        <p:nvSpPr>
          <p:cNvPr id="5" name="矩形 4"/>
          <p:cNvSpPr/>
          <p:nvPr/>
        </p:nvSpPr>
        <p:spPr>
          <a:xfrm>
            <a:off x="1629220" y="4221088"/>
            <a:ext cx="1070572" cy="123875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2806842" y="3800797"/>
            <a:ext cx="1549133" cy="1008112"/>
          </a:xfrm>
          <a:prstGeom prst="wedgeRoundRectCallout">
            <a:avLst>
              <a:gd name="adj1" fmla="val -78251"/>
              <a:gd name="adj2" fmla="val 51162"/>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zh-CN" dirty="0" smtClean="0"/>
              <a:t>“提示项目”</a:t>
            </a:r>
            <a:endParaRPr lang="en-US" altLang="zh-CN" dirty="0" smtClean="0"/>
          </a:p>
          <a:p>
            <a:pPr algn="ctr"/>
            <a:r>
              <a:rPr lang="zh-CN" altLang="zh-CN" dirty="0" smtClean="0"/>
              <a:t>“透明管型”</a:t>
            </a:r>
            <a:endParaRPr lang="en-US" altLang="zh-CN" dirty="0" smtClean="0"/>
          </a:p>
          <a:p>
            <a:pPr algn="ctr"/>
            <a:r>
              <a:rPr lang="zh-CN" altLang="en-US" dirty="0" smtClean="0">
                <a:solidFill>
                  <a:schemeClr val="tx1"/>
                </a:solidFill>
              </a:rPr>
              <a:t>约</a:t>
            </a:r>
            <a:r>
              <a:rPr lang="en-US" altLang="zh-CN" dirty="0" smtClean="0">
                <a:solidFill>
                  <a:schemeClr val="tx1"/>
                </a:solidFill>
              </a:rPr>
              <a:t>80</a:t>
            </a:r>
            <a:r>
              <a:rPr lang="en-US" altLang="zh-CN" dirty="0">
                <a:solidFill>
                  <a:schemeClr val="tx1"/>
                </a:solidFill>
              </a:rPr>
              <a:t>%</a:t>
            </a:r>
          </a:p>
        </p:txBody>
      </p:sp>
      <p:sp>
        <p:nvSpPr>
          <p:cNvPr id="11" name="矩形 10"/>
          <p:cNvSpPr/>
          <p:nvPr/>
        </p:nvSpPr>
        <p:spPr>
          <a:xfrm>
            <a:off x="3046236" y="2204864"/>
            <a:ext cx="5274228" cy="87588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t>构建方法正确，逆向结果</a:t>
            </a:r>
            <a:r>
              <a:rPr lang="zh-CN" altLang="en-US" b="1" dirty="0" smtClean="0"/>
              <a:t>良好</a:t>
            </a:r>
            <a:endParaRPr lang="en-US" altLang="zh-CN" b="1" dirty="0" smtClean="0"/>
          </a:p>
          <a:p>
            <a:pPr marL="285750" indent="-285750">
              <a:lnSpc>
                <a:spcPct val="150000"/>
              </a:lnSpc>
              <a:buFont typeface="Arial" panose="020B0604020202020204" pitchFamily="34" charset="0"/>
              <a:buChar char="•"/>
            </a:pPr>
            <a:r>
              <a:rPr lang="zh-CN" altLang="en-US" b="1" dirty="0" smtClean="0"/>
              <a:t>对同</a:t>
            </a:r>
            <a:r>
              <a:rPr lang="zh-CN" altLang="en-US" b="1" dirty="0"/>
              <a:t>类型术语覆盖率</a:t>
            </a:r>
            <a:r>
              <a:rPr lang="zh-CN" altLang="en-US" b="1" dirty="0" smtClean="0"/>
              <a:t>良好，具有通用性</a:t>
            </a:r>
            <a:endParaRPr lang="en-US" altLang="zh-CN" b="1" dirty="0" smtClean="0"/>
          </a:p>
        </p:txBody>
      </p:sp>
    </p:spTree>
    <p:extLst>
      <p:ext uri="{BB962C8B-B14F-4D97-AF65-F5344CB8AC3E}">
        <p14:creationId xmlns:p14="http://schemas.microsoft.com/office/powerpoint/2010/main" val="8962736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331640" y="4803270"/>
            <a:ext cx="6984776" cy="1633580"/>
          </a:xfrm>
          <a:prstGeom prst="rect">
            <a:avLst/>
          </a:prstGeom>
        </p:spPr>
      </p:pic>
      <p:sp>
        <p:nvSpPr>
          <p:cNvPr id="2" name="标题 1"/>
          <p:cNvSpPr>
            <a:spLocks noGrp="1"/>
          </p:cNvSpPr>
          <p:nvPr>
            <p:ph type="title"/>
          </p:nvPr>
        </p:nvSpPr>
        <p:spPr>
          <a:xfrm>
            <a:off x="1355096" y="42110"/>
            <a:ext cx="8041440" cy="1442674"/>
          </a:xfrm>
        </p:spPr>
        <p:txBody>
          <a:bodyPr/>
          <a:lstStyle/>
          <a:p>
            <a:r>
              <a:rPr lang="zh-CN" altLang="en-US" dirty="0" smtClean="0"/>
              <a:t>分析与结论</a:t>
            </a:r>
            <a:r>
              <a:rPr lang="en-US" altLang="zh-CN" dirty="0" smtClean="0"/>
              <a:t>——</a:t>
            </a:r>
            <a:r>
              <a:rPr lang="zh-CN" altLang="en-US" dirty="0" smtClean="0"/>
              <a:t>结构化编码</a:t>
            </a:r>
            <a:endParaRPr lang="zh-CN" altLang="en-US" dirty="0"/>
          </a:p>
        </p:txBody>
      </p:sp>
      <p:sp>
        <p:nvSpPr>
          <p:cNvPr id="6" name="矩形 5"/>
          <p:cNvSpPr/>
          <p:nvPr/>
        </p:nvSpPr>
        <p:spPr>
          <a:xfrm>
            <a:off x="1355096" y="4429133"/>
            <a:ext cx="5719836" cy="369332"/>
          </a:xfrm>
          <a:prstGeom prst="rect">
            <a:avLst/>
          </a:prstGeom>
        </p:spPr>
        <p:txBody>
          <a:bodyPr wrap="none">
            <a:spAutoFit/>
          </a:bodyPr>
          <a:lstStyle/>
          <a:p>
            <a:r>
              <a:rPr lang="zh-CN" altLang="zh-CN" dirty="0" smtClean="0"/>
              <a:t>表</a:t>
            </a:r>
            <a:r>
              <a:rPr lang="en-US" altLang="zh-CN" dirty="0" smtClean="0"/>
              <a:t>  </a:t>
            </a:r>
            <a:r>
              <a:rPr lang="zh-CN" altLang="zh-CN" dirty="0" smtClean="0"/>
              <a:t>山西</a:t>
            </a:r>
            <a:r>
              <a:rPr lang="zh-CN" altLang="zh-CN" dirty="0"/>
              <a:t>和湖州</a:t>
            </a:r>
            <a:r>
              <a:rPr lang="en-US" altLang="zh-CN" dirty="0"/>
              <a:t>100</a:t>
            </a:r>
            <a:r>
              <a:rPr lang="zh-CN" altLang="en-US" dirty="0"/>
              <a:t>条</a:t>
            </a:r>
            <a:r>
              <a:rPr lang="zh-CN" altLang="zh-CN" dirty="0"/>
              <a:t>样本术语结构化编码匹配结果比较</a:t>
            </a:r>
            <a:endParaRPr lang="en-US" altLang="zh-CN" dirty="0" smtClean="0">
              <a:latin typeface="Calibri" panose="020F0502020204030204" pitchFamily="34" charset="0"/>
              <a:cs typeface="Times New Roman" panose="02020603050405020304" pitchFamily="18" charset="0"/>
            </a:endParaRPr>
          </a:p>
        </p:txBody>
      </p:sp>
      <p:sp>
        <p:nvSpPr>
          <p:cNvPr id="5" name="矩形 4"/>
          <p:cNvSpPr/>
          <p:nvPr/>
        </p:nvSpPr>
        <p:spPr>
          <a:xfrm>
            <a:off x="3275856" y="5373216"/>
            <a:ext cx="1070572" cy="79208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042188" y="2204864"/>
            <a:ext cx="5274228"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t>构建方法正确，逆向结果</a:t>
            </a:r>
            <a:r>
              <a:rPr lang="zh-CN" altLang="en-US" b="1" dirty="0" smtClean="0"/>
              <a:t>良好</a:t>
            </a:r>
            <a:endParaRPr lang="en-US" altLang="zh-CN" b="1" dirty="0" smtClean="0"/>
          </a:p>
          <a:p>
            <a:pPr marL="285750" indent="-285750">
              <a:lnSpc>
                <a:spcPct val="150000"/>
              </a:lnSpc>
              <a:buFont typeface="Arial" panose="020B0604020202020204" pitchFamily="34" charset="0"/>
              <a:buChar char="•"/>
            </a:pPr>
            <a:r>
              <a:rPr lang="zh-CN" altLang="en-US" b="1" dirty="0" smtClean="0"/>
              <a:t>对同</a:t>
            </a:r>
            <a:r>
              <a:rPr lang="zh-CN" altLang="en-US" b="1" dirty="0"/>
              <a:t>类型术语覆盖率</a:t>
            </a:r>
            <a:r>
              <a:rPr lang="zh-CN" altLang="en-US" b="1" dirty="0" smtClean="0"/>
              <a:t>良好，具有通用性</a:t>
            </a:r>
            <a:endParaRPr lang="en-US" altLang="zh-CN" b="1" dirty="0" smtClean="0"/>
          </a:p>
          <a:p>
            <a:pPr marL="285750" indent="-285750">
              <a:lnSpc>
                <a:spcPct val="150000"/>
              </a:lnSpc>
              <a:buFont typeface="Arial" panose="020B0604020202020204" pitchFamily="34" charset="0"/>
              <a:buChar char="•"/>
            </a:pPr>
            <a:r>
              <a:rPr lang="zh-CN" altLang="en-US" b="1" dirty="0"/>
              <a:t>编码结构设计合理、稳定</a:t>
            </a:r>
            <a:r>
              <a:rPr lang="zh-CN" altLang="en-US" b="1" dirty="0" smtClean="0"/>
              <a:t>，内容具有可扩展性</a:t>
            </a:r>
            <a:endParaRPr lang="en-US" altLang="zh-CN" b="1" dirty="0" smtClean="0"/>
          </a:p>
        </p:txBody>
      </p:sp>
      <p:sp>
        <p:nvSpPr>
          <p:cNvPr id="20" name="矩形 19"/>
          <p:cNvSpPr/>
          <p:nvPr/>
        </p:nvSpPr>
        <p:spPr>
          <a:xfrm>
            <a:off x="5868144" y="5373216"/>
            <a:ext cx="1070572" cy="79208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26891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331640" y="4803270"/>
            <a:ext cx="6984776" cy="1633580"/>
          </a:xfrm>
          <a:prstGeom prst="rect">
            <a:avLst/>
          </a:prstGeom>
        </p:spPr>
      </p:pic>
      <p:sp>
        <p:nvSpPr>
          <p:cNvPr id="2" name="标题 1"/>
          <p:cNvSpPr>
            <a:spLocks noGrp="1"/>
          </p:cNvSpPr>
          <p:nvPr>
            <p:ph type="title"/>
          </p:nvPr>
        </p:nvSpPr>
        <p:spPr>
          <a:xfrm>
            <a:off x="1355096" y="42110"/>
            <a:ext cx="8041440" cy="1442674"/>
          </a:xfrm>
        </p:spPr>
        <p:txBody>
          <a:bodyPr/>
          <a:lstStyle/>
          <a:p>
            <a:r>
              <a:rPr lang="zh-CN" altLang="en-US" dirty="0" smtClean="0"/>
              <a:t>分析与结论</a:t>
            </a:r>
            <a:r>
              <a:rPr lang="en-US" altLang="zh-CN" dirty="0" smtClean="0"/>
              <a:t>——</a:t>
            </a:r>
            <a:r>
              <a:rPr lang="zh-CN" altLang="en-US" dirty="0" smtClean="0"/>
              <a:t>结构化编码</a:t>
            </a:r>
            <a:endParaRPr lang="zh-CN" altLang="en-US" dirty="0"/>
          </a:p>
        </p:txBody>
      </p:sp>
      <p:sp>
        <p:nvSpPr>
          <p:cNvPr id="6" name="矩形 5"/>
          <p:cNvSpPr/>
          <p:nvPr/>
        </p:nvSpPr>
        <p:spPr>
          <a:xfrm>
            <a:off x="1355096" y="4429133"/>
            <a:ext cx="5719836" cy="369332"/>
          </a:xfrm>
          <a:prstGeom prst="rect">
            <a:avLst/>
          </a:prstGeom>
        </p:spPr>
        <p:txBody>
          <a:bodyPr wrap="none">
            <a:spAutoFit/>
          </a:bodyPr>
          <a:lstStyle/>
          <a:p>
            <a:r>
              <a:rPr lang="zh-CN" altLang="zh-CN" dirty="0" smtClean="0"/>
              <a:t>表</a:t>
            </a:r>
            <a:r>
              <a:rPr lang="en-US" altLang="zh-CN" dirty="0" smtClean="0"/>
              <a:t>  </a:t>
            </a:r>
            <a:r>
              <a:rPr lang="zh-CN" altLang="zh-CN" dirty="0" smtClean="0"/>
              <a:t>山西</a:t>
            </a:r>
            <a:r>
              <a:rPr lang="zh-CN" altLang="zh-CN" dirty="0"/>
              <a:t>和湖州</a:t>
            </a:r>
            <a:r>
              <a:rPr lang="en-US" altLang="zh-CN" dirty="0"/>
              <a:t>100</a:t>
            </a:r>
            <a:r>
              <a:rPr lang="zh-CN" altLang="en-US" dirty="0"/>
              <a:t>条</a:t>
            </a:r>
            <a:r>
              <a:rPr lang="zh-CN" altLang="zh-CN" dirty="0"/>
              <a:t>样本术语结构化编码匹配结果比较</a:t>
            </a:r>
            <a:endParaRPr lang="en-US" altLang="zh-CN" dirty="0" smtClean="0">
              <a:latin typeface="Calibri" panose="020F0502020204030204" pitchFamily="34" charset="0"/>
              <a:cs typeface="Times New Roman" panose="02020603050405020304" pitchFamily="18" charset="0"/>
            </a:endParaRPr>
          </a:p>
        </p:txBody>
      </p:sp>
      <p:sp>
        <p:nvSpPr>
          <p:cNvPr id="5" name="矩形 4"/>
          <p:cNvSpPr/>
          <p:nvPr/>
        </p:nvSpPr>
        <p:spPr>
          <a:xfrm>
            <a:off x="4572000" y="5373216"/>
            <a:ext cx="1070572" cy="79208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042188" y="2204864"/>
            <a:ext cx="5274228"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t>构建方法正确，逆向结果</a:t>
            </a:r>
            <a:r>
              <a:rPr lang="zh-CN" altLang="en-US" b="1" dirty="0" smtClean="0"/>
              <a:t>良好</a:t>
            </a:r>
            <a:endParaRPr lang="en-US" altLang="zh-CN" b="1" dirty="0" smtClean="0"/>
          </a:p>
          <a:p>
            <a:pPr marL="285750" indent="-285750">
              <a:lnSpc>
                <a:spcPct val="150000"/>
              </a:lnSpc>
              <a:buFont typeface="Arial" panose="020B0604020202020204" pitchFamily="34" charset="0"/>
              <a:buChar char="•"/>
            </a:pPr>
            <a:r>
              <a:rPr lang="zh-CN" altLang="en-US" b="1" dirty="0" smtClean="0"/>
              <a:t>对同</a:t>
            </a:r>
            <a:r>
              <a:rPr lang="zh-CN" altLang="en-US" b="1" dirty="0"/>
              <a:t>类型术语覆盖率</a:t>
            </a:r>
            <a:r>
              <a:rPr lang="zh-CN" altLang="en-US" b="1" dirty="0" smtClean="0"/>
              <a:t>良好，具有通用性</a:t>
            </a:r>
            <a:endParaRPr lang="en-US" altLang="zh-CN" b="1" dirty="0" smtClean="0"/>
          </a:p>
          <a:p>
            <a:pPr marL="285750" indent="-285750">
              <a:lnSpc>
                <a:spcPct val="150000"/>
              </a:lnSpc>
              <a:buFont typeface="Arial" panose="020B0604020202020204" pitchFamily="34" charset="0"/>
              <a:buChar char="•"/>
            </a:pPr>
            <a:r>
              <a:rPr lang="zh-CN" altLang="en-US" b="1" dirty="0"/>
              <a:t>编码结构设计合理、稳定</a:t>
            </a:r>
            <a:r>
              <a:rPr lang="zh-CN" altLang="en-US" b="1" dirty="0" smtClean="0"/>
              <a:t>，内容具有可扩展性</a:t>
            </a:r>
            <a:endParaRPr lang="en-US" altLang="zh-CN" b="1" dirty="0" smtClean="0"/>
          </a:p>
          <a:p>
            <a:pPr marL="285750" indent="-285750">
              <a:lnSpc>
                <a:spcPct val="150000"/>
              </a:lnSpc>
              <a:buFont typeface="Arial" panose="020B0604020202020204" pitchFamily="34" charset="0"/>
              <a:buChar char="•"/>
            </a:pPr>
            <a:r>
              <a:rPr lang="zh-CN" altLang="zh-CN" b="1" dirty="0"/>
              <a:t>对陌生数据</a:t>
            </a:r>
            <a:r>
              <a:rPr lang="zh-CN" altLang="en-US" b="1" dirty="0"/>
              <a:t>有一定</a:t>
            </a:r>
            <a:r>
              <a:rPr lang="zh-CN" altLang="zh-CN" b="1" dirty="0"/>
              <a:t>的包容性</a:t>
            </a:r>
            <a:r>
              <a:rPr lang="zh-CN" altLang="en-US" b="1" dirty="0" smtClean="0"/>
              <a:t>，对</a:t>
            </a:r>
            <a:r>
              <a:rPr lang="zh-CN" altLang="en-US" b="1" dirty="0"/>
              <a:t>更新</a:t>
            </a:r>
            <a:r>
              <a:rPr lang="zh-CN" altLang="en-US" b="1" dirty="0" smtClean="0"/>
              <a:t>敏感</a:t>
            </a:r>
            <a:endParaRPr lang="en-US" altLang="zh-CN" b="1" dirty="0" smtClean="0"/>
          </a:p>
        </p:txBody>
      </p:sp>
      <p:sp>
        <p:nvSpPr>
          <p:cNvPr id="20" name="矩形 19"/>
          <p:cNvSpPr/>
          <p:nvPr/>
        </p:nvSpPr>
        <p:spPr>
          <a:xfrm>
            <a:off x="7164288" y="5373216"/>
            <a:ext cx="1070572" cy="79208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58283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分析与结论</a:t>
            </a:r>
            <a:r>
              <a:rPr lang="en-US" altLang="zh-CN" dirty="0" smtClean="0"/>
              <a:t>——</a:t>
            </a:r>
            <a:r>
              <a:rPr lang="zh-CN" altLang="en-US" dirty="0" smtClean="0"/>
              <a:t>结构化编码</a:t>
            </a:r>
            <a:endParaRPr lang="zh-CN" altLang="en-US" dirty="0"/>
          </a:p>
        </p:txBody>
      </p:sp>
      <p:sp>
        <p:nvSpPr>
          <p:cNvPr id="12" name="矩形 11"/>
          <p:cNvSpPr/>
          <p:nvPr/>
        </p:nvSpPr>
        <p:spPr>
          <a:xfrm>
            <a:off x="3042188" y="2204864"/>
            <a:ext cx="5274228"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t>构建方法正确，逆向结果</a:t>
            </a:r>
            <a:r>
              <a:rPr lang="zh-CN" altLang="en-US" b="1" dirty="0" smtClean="0"/>
              <a:t>良好</a:t>
            </a:r>
            <a:endParaRPr lang="en-US" altLang="zh-CN" b="1" dirty="0" smtClean="0"/>
          </a:p>
          <a:p>
            <a:pPr marL="285750" indent="-285750">
              <a:lnSpc>
                <a:spcPct val="150000"/>
              </a:lnSpc>
              <a:buFont typeface="Arial" panose="020B0604020202020204" pitchFamily="34" charset="0"/>
              <a:buChar char="•"/>
            </a:pPr>
            <a:r>
              <a:rPr lang="zh-CN" altLang="en-US" b="1" dirty="0" smtClean="0"/>
              <a:t>对同</a:t>
            </a:r>
            <a:r>
              <a:rPr lang="zh-CN" altLang="en-US" b="1" dirty="0"/>
              <a:t>类型术语覆盖率</a:t>
            </a:r>
            <a:r>
              <a:rPr lang="zh-CN" altLang="en-US" b="1" dirty="0" smtClean="0"/>
              <a:t>良好，具有通用性</a:t>
            </a:r>
            <a:endParaRPr lang="en-US" altLang="zh-CN" b="1" dirty="0" smtClean="0"/>
          </a:p>
          <a:p>
            <a:pPr marL="285750" indent="-285750">
              <a:lnSpc>
                <a:spcPct val="150000"/>
              </a:lnSpc>
              <a:buFont typeface="Arial" panose="020B0604020202020204" pitchFamily="34" charset="0"/>
              <a:buChar char="•"/>
            </a:pPr>
            <a:r>
              <a:rPr lang="zh-CN" altLang="en-US" b="1" dirty="0"/>
              <a:t>编码结构设计合理、稳定</a:t>
            </a:r>
            <a:r>
              <a:rPr lang="zh-CN" altLang="en-US" b="1" dirty="0" smtClean="0"/>
              <a:t>，内容具有可扩展性</a:t>
            </a:r>
            <a:endParaRPr lang="en-US" altLang="zh-CN" b="1" dirty="0" smtClean="0"/>
          </a:p>
          <a:p>
            <a:pPr marL="285750" indent="-285750">
              <a:lnSpc>
                <a:spcPct val="150000"/>
              </a:lnSpc>
              <a:buFont typeface="Arial" panose="020B0604020202020204" pitchFamily="34" charset="0"/>
              <a:buChar char="•"/>
            </a:pPr>
            <a:r>
              <a:rPr lang="zh-CN" altLang="zh-CN" b="1" dirty="0"/>
              <a:t>对陌生数据</a:t>
            </a:r>
            <a:r>
              <a:rPr lang="zh-CN" altLang="en-US" b="1" dirty="0"/>
              <a:t>有一定</a:t>
            </a:r>
            <a:r>
              <a:rPr lang="zh-CN" altLang="zh-CN" b="1" dirty="0"/>
              <a:t>的包容性</a:t>
            </a:r>
            <a:r>
              <a:rPr lang="zh-CN" altLang="en-US" b="1" dirty="0" smtClean="0"/>
              <a:t>，对</a:t>
            </a:r>
            <a:r>
              <a:rPr lang="zh-CN" altLang="en-US" b="1" dirty="0"/>
              <a:t>更新</a:t>
            </a:r>
            <a:r>
              <a:rPr lang="zh-CN" altLang="en-US" b="1" dirty="0" smtClean="0"/>
              <a:t>敏感</a:t>
            </a:r>
            <a:endParaRPr lang="en-US" altLang="zh-CN" b="1" dirty="0" smtClean="0"/>
          </a:p>
          <a:p>
            <a:pPr marL="285750" indent="-285750">
              <a:lnSpc>
                <a:spcPct val="150000"/>
              </a:lnSpc>
              <a:buFont typeface="Arial" panose="020B0604020202020204" pitchFamily="34" charset="0"/>
              <a:buChar char="•"/>
            </a:pPr>
            <a:r>
              <a:rPr lang="zh-CN" altLang="zh-CN" b="1" dirty="0"/>
              <a:t>对术语快速映射的</a:t>
            </a:r>
            <a:r>
              <a:rPr lang="zh-CN" altLang="zh-CN" b="1" dirty="0" smtClean="0"/>
              <a:t>准确率有</a:t>
            </a:r>
            <a:r>
              <a:rPr lang="zh-CN" altLang="zh-CN" b="1" dirty="0"/>
              <a:t>显著提升作用</a:t>
            </a:r>
            <a:endParaRPr lang="en-US" altLang="zh-CN" b="1" dirty="0"/>
          </a:p>
        </p:txBody>
      </p:sp>
      <p:pic>
        <p:nvPicPr>
          <p:cNvPr id="8" name="图片 7"/>
          <p:cNvPicPr>
            <a:picLocks noChangeAspect="1"/>
          </p:cNvPicPr>
          <p:nvPr/>
        </p:nvPicPr>
        <p:blipFill>
          <a:blip r:embed="rId3"/>
          <a:stretch>
            <a:fillRect/>
          </a:stretch>
        </p:blipFill>
        <p:spPr>
          <a:xfrm>
            <a:off x="1600124" y="4879921"/>
            <a:ext cx="6687196" cy="1571308"/>
          </a:xfrm>
          <a:prstGeom prst="rect">
            <a:avLst/>
          </a:prstGeom>
        </p:spPr>
      </p:pic>
      <p:sp>
        <p:nvSpPr>
          <p:cNvPr id="5" name="矩形 4"/>
          <p:cNvSpPr/>
          <p:nvPr/>
        </p:nvSpPr>
        <p:spPr>
          <a:xfrm>
            <a:off x="4840530" y="5394424"/>
            <a:ext cx="3331870" cy="79208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600124" y="4519860"/>
            <a:ext cx="4565673" cy="369332"/>
          </a:xfrm>
          <a:prstGeom prst="rect">
            <a:avLst/>
          </a:prstGeom>
        </p:spPr>
        <p:txBody>
          <a:bodyPr wrap="none">
            <a:spAutoFit/>
          </a:bodyPr>
          <a:lstStyle/>
          <a:p>
            <a:r>
              <a:rPr lang="zh-CN" altLang="zh-CN" dirty="0" smtClean="0"/>
              <a:t>表</a:t>
            </a:r>
            <a:r>
              <a:rPr lang="en-US" altLang="zh-CN" dirty="0" smtClean="0"/>
              <a:t>  </a:t>
            </a:r>
            <a:r>
              <a:rPr lang="zh-CN" altLang="zh-CN" dirty="0" smtClean="0"/>
              <a:t>山西</a:t>
            </a:r>
            <a:r>
              <a:rPr lang="en-US" altLang="zh-CN" dirty="0" smtClean="0"/>
              <a:t>100</a:t>
            </a:r>
            <a:r>
              <a:rPr lang="zh-CN" altLang="en-US" dirty="0" smtClean="0"/>
              <a:t>条</a:t>
            </a:r>
            <a:r>
              <a:rPr lang="zh-CN" altLang="zh-CN" dirty="0" smtClean="0"/>
              <a:t>样本</a:t>
            </a:r>
            <a:r>
              <a:rPr lang="zh-CN" altLang="zh-CN" dirty="0"/>
              <a:t>术语和国标映射结果比较</a:t>
            </a:r>
            <a:endParaRPr lang="en-US" altLang="zh-CN" dirty="0" smtClean="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39387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1355096" y="42110"/>
            <a:ext cx="8041440" cy="1442674"/>
          </a:xfrm>
        </p:spPr>
        <p:txBody>
          <a:bodyPr/>
          <a:lstStyle/>
          <a:p>
            <a:r>
              <a:rPr lang="zh-CN" altLang="en-US" dirty="0" smtClean="0"/>
              <a:t>分析与结论</a:t>
            </a:r>
            <a:r>
              <a:rPr lang="en-US" altLang="zh-CN" dirty="0" smtClean="0"/>
              <a:t>——</a:t>
            </a:r>
            <a:r>
              <a:rPr lang="zh-CN" altLang="en-US" dirty="0" smtClean="0"/>
              <a:t>结构化编码</a:t>
            </a:r>
            <a:endParaRPr lang="zh-CN" altLang="en-US" dirty="0"/>
          </a:p>
        </p:txBody>
      </p:sp>
      <p:sp>
        <p:nvSpPr>
          <p:cNvPr id="20" name="矩形 19"/>
          <p:cNvSpPr/>
          <p:nvPr/>
        </p:nvSpPr>
        <p:spPr>
          <a:xfrm>
            <a:off x="3042188" y="2204864"/>
            <a:ext cx="5274228"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t>构建方法正确，逆向结果</a:t>
            </a:r>
            <a:r>
              <a:rPr lang="zh-CN" altLang="en-US" b="1" dirty="0" smtClean="0"/>
              <a:t>良好</a:t>
            </a:r>
            <a:endParaRPr lang="en-US" altLang="zh-CN" b="1" dirty="0" smtClean="0"/>
          </a:p>
          <a:p>
            <a:pPr marL="285750" indent="-285750">
              <a:lnSpc>
                <a:spcPct val="150000"/>
              </a:lnSpc>
              <a:buFont typeface="Arial" panose="020B0604020202020204" pitchFamily="34" charset="0"/>
              <a:buChar char="•"/>
            </a:pPr>
            <a:r>
              <a:rPr lang="zh-CN" altLang="en-US" b="1" dirty="0" smtClean="0"/>
              <a:t>对同</a:t>
            </a:r>
            <a:r>
              <a:rPr lang="zh-CN" altLang="en-US" b="1" dirty="0"/>
              <a:t>类型术语覆盖率</a:t>
            </a:r>
            <a:r>
              <a:rPr lang="zh-CN" altLang="en-US" b="1" dirty="0" smtClean="0"/>
              <a:t>良好，具有通用性</a:t>
            </a:r>
            <a:endParaRPr lang="en-US" altLang="zh-CN" b="1" dirty="0" smtClean="0"/>
          </a:p>
          <a:p>
            <a:pPr marL="285750" indent="-285750">
              <a:lnSpc>
                <a:spcPct val="150000"/>
              </a:lnSpc>
              <a:buFont typeface="Arial" panose="020B0604020202020204" pitchFamily="34" charset="0"/>
              <a:buChar char="•"/>
            </a:pPr>
            <a:r>
              <a:rPr lang="zh-CN" altLang="en-US" b="1" dirty="0"/>
              <a:t>编码结构设计合理、稳定</a:t>
            </a:r>
            <a:r>
              <a:rPr lang="zh-CN" altLang="en-US" b="1" dirty="0" smtClean="0"/>
              <a:t>，内容具有可扩展性</a:t>
            </a:r>
            <a:endParaRPr lang="en-US" altLang="zh-CN" b="1" dirty="0" smtClean="0"/>
          </a:p>
          <a:p>
            <a:pPr marL="285750" indent="-285750">
              <a:lnSpc>
                <a:spcPct val="150000"/>
              </a:lnSpc>
              <a:buFont typeface="Arial" panose="020B0604020202020204" pitchFamily="34" charset="0"/>
              <a:buChar char="•"/>
            </a:pPr>
            <a:r>
              <a:rPr lang="zh-CN" altLang="zh-CN" b="1" dirty="0"/>
              <a:t>对陌生数据</a:t>
            </a:r>
            <a:r>
              <a:rPr lang="zh-CN" altLang="en-US" b="1" dirty="0"/>
              <a:t>有一定</a:t>
            </a:r>
            <a:r>
              <a:rPr lang="zh-CN" altLang="zh-CN" b="1" dirty="0"/>
              <a:t>的包容性</a:t>
            </a:r>
            <a:r>
              <a:rPr lang="zh-CN" altLang="en-US" b="1" dirty="0" smtClean="0"/>
              <a:t>，对</a:t>
            </a:r>
            <a:r>
              <a:rPr lang="zh-CN" altLang="en-US" b="1" dirty="0"/>
              <a:t>更新</a:t>
            </a:r>
            <a:r>
              <a:rPr lang="zh-CN" altLang="en-US" b="1" dirty="0" smtClean="0"/>
              <a:t>敏感</a:t>
            </a:r>
            <a:endParaRPr lang="en-US" altLang="zh-CN" b="1" dirty="0" smtClean="0"/>
          </a:p>
          <a:p>
            <a:pPr marL="285750" indent="-285750">
              <a:lnSpc>
                <a:spcPct val="150000"/>
              </a:lnSpc>
              <a:buFont typeface="Arial" panose="020B0604020202020204" pitchFamily="34" charset="0"/>
              <a:buChar char="•"/>
            </a:pPr>
            <a:r>
              <a:rPr lang="zh-CN" altLang="zh-CN" b="1" dirty="0"/>
              <a:t>对术语快速映射的</a:t>
            </a:r>
            <a:r>
              <a:rPr lang="zh-CN" altLang="zh-CN" b="1" dirty="0" smtClean="0"/>
              <a:t>准确率有</a:t>
            </a:r>
            <a:r>
              <a:rPr lang="zh-CN" altLang="zh-CN" b="1" dirty="0"/>
              <a:t>显著提升作用</a:t>
            </a:r>
            <a:endParaRPr lang="en-US" altLang="zh-CN" b="1" dirty="0"/>
          </a:p>
        </p:txBody>
      </p:sp>
      <p:sp>
        <p:nvSpPr>
          <p:cNvPr id="24" name="圆角矩形 23"/>
          <p:cNvSpPr/>
          <p:nvPr/>
        </p:nvSpPr>
        <p:spPr>
          <a:xfrm>
            <a:off x="1187624" y="4581128"/>
            <a:ext cx="6696744" cy="1214551"/>
          </a:xfrm>
          <a:prstGeom prst="roundRect">
            <a:avLst/>
          </a:prstGeom>
          <a:solidFill>
            <a:schemeClr val="accent1">
              <a:lumMod val="20000"/>
              <a:lumOff val="8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术语结构化编码，设计合理，针对同类术语有良好的覆盖率，具有通用、稳定和可扩展的特点，能显著提高基于计算机技术的术语快速映射的准确率</a:t>
            </a:r>
            <a:endParaRPr lang="zh-CN" altLang="en-US" dirty="0">
              <a:solidFill>
                <a:schemeClr val="tx1"/>
              </a:solidFill>
            </a:endParaRPr>
          </a:p>
        </p:txBody>
      </p:sp>
    </p:spTree>
    <p:extLst>
      <p:ext uri="{BB962C8B-B14F-4D97-AF65-F5344CB8AC3E}">
        <p14:creationId xmlns:p14="http://schemas.microsoft.com/office/powerpoint/2010/main" val="29716225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分析与结论</a:t>
            </a:r>
            <a:r>
              <a:rPr lang="en-US" altLang="zh-CN" dirty="0" smtClean="0"/>
              <a:t>——</a:t>
            </a:r>
            <a:r>
              <a:rPr lang="zh-CN" altLang="en-US" dirty="0" smtClean="0"/>
              <a:t>快速映射方法</a:t>
            </a:r>
            <a:endParaRPr lang="zh-CN" altLang="en-US" dirty="0"/>
          </a:p>
        </p:txBody>
      </p:sp>
      <p:sp>
        <p:nvSpPr>
          <p:cNvPr id="6" name="矩形 5"/>
          <p:cNvSpPr/>
          <p:nvPr/>
        </p:nvSpPr>
        <p:spPr>
          <a:xfrm>
            <a:off x="237871" y="1619508"/>
            <a:ext cx="5137945" cy="369332"/>
          </a:xfrm>
          <a:prstGeom prst="rect">
            <a:avLst/>
          </a:prstGeom>
        </p:spPr>
        <p:txBody>
          <a:bodyPr wrap="none">
            <a:spAutoFit/>
          </a:bodyPr>
          <a:lstStyle/>
          <a:p>
            <a:r>
              <a:rPr lang="zh-CN" altLang="zh-CN" dirty="0" smtClean="0"/>
              <a:t>表</a:t>
            </a:r>
            <a:r>
              <a:rPr lang="en-US" altLang="zh-CN" dirty="0" smtClean="0"/>
              <a:t>  </a:t>
            </a:r>
            <a:r>
              <a:rPr lang="zh-CN" altLang="zh-CN" dirty="0" smtClean="0"/>
              <a:t>国标</a:t>
            </a:r>
            <a:r>
              <a:rPr lang="zh-CN" altLang="zh-CN" dirty="0"/>
              <a:t>、山西术语字典结构化编码匹配结果统计</a:t>
            </a:r>
            <a:endParaRPr lang="en-US" altLang="zh-CN" dirty="0" smtClean="0">
              <a:latin typeface="Calibri" panose="020F0502020204030204" pitchFamily="34" charset="0"/>
              <a:cs typeface="Times New Roman" panose="02020603050405020304" pitchFamily="18" charset="0"/>
            </a:endParaRPr>
          </a:p>
        </p:txBody>
      </p:sp>
      <p:pic>
        <p:nvPicPr>
          <p:cNvPr id="60" name="图片 59"/>
          <p:cNvPicPr>
            <a:picLocks noChangeAspect="1"/>
          </p:cNvPicPr>
          <p:nvPr/>
        </p:nvPicPr>
        <p:blipFill rotWithShape="1">
          <a:blip r:embed="rId3"/>
          <a:srcRect r="83113"/>
          <a:stretch/>
        </p:blipFill>
        <p:spPr>
          <a:xfrm>
            <a:off x="539552" y="2124111"/>
            <a:ext cx="1224136" cy="3609145"/>
          </a:xfrm>
          <a:prstGeom prst="rect">
            <a:avLst/>
          </a:prstGeom>
        </p:spPr>
      </p:pic>
      <p:pic>
        <p:nvPicPr>
          <p:cNvPr id="61" name="图片 60"/>
          <p:cNvPicPr>
            <a:picLocks noChangeAspect="1"/>
          </p:cNvPicPr>
          <p:nvPr/>
        </p:nvPicPr>
        <p:blipFill rotWithShape="1">
          <a:blip r:embed="rId3"/>
          <a:srcRect l="27816" r="44369"/>
          <a:stretch/>
        </p:blipFill>
        <p:spPr>
          <a:xfrm>
            <a:off x="1763688" y="2124930"/>
            <a:ext cx="2016224" cy="3609145"/>
          </a:xfrm>
          <a:prstGeom prst="rect">
            <a:avLst/>
          </a:prstGeom>
        </p:spPr>
      </p:pic>
      <p:sp>
        <p:nvSpPr>
          <p:cNvPr id="5" name="矩形 4"/>
          <p:cNvSpPr/>
          <p:nvPr/>
        </p:nvSpPr>
        <p:spPr>
          <a:xfrm>
            <a:off x="1861020" y="2950344"/>
            <a:ext cx="1918892" cy="2494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11960" y="2170413"/>
            <a:ext cx="3388424" cy="87588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smtClean="0"/>
              <a:t>有效</a:t>
            </a:r>
            <a:r>
              <a:rPr lang="zh-CN" altLang="en-US" b="1" dirty="0"/>
              <a:t>解决大部分异构术语的快速映射</a:t>
            </a:r>
            <a:r>
              <a:rPr lang="zh-CN" altLang="en-US" b="1" dirty="0" smtClean="0"/>
              <a:t>问题</a:t>
            </a:r>
            <a:endParaRPr lang="en-US" altLang="zh-CN" b="1" dirty="0" smtClean="0"/>
          </a:p>
        </p:txBody>
      </p:sp>
      <p:sp>
        <p:nvSpPr>
          <p:cNvPr id="9" name="圆角矩形标注 8"/>
          <p:cNvSpPr/>
          <p:nvPr/>
        </p:nvSpPr>
        <p:spPr>
          <a:xfrm>
            <a:off x="3893888" y="4077072"/>
            <a:ext cx="1902248" cy="1008112"/>
          </a:xfrm>
          <a:prstGeom prst="wedgeRoundRectCallout">
            <a:avLst>
              <a:gd name="adj1" fmla="val -65954"/>
              <a:gd name="adj2" fmla="val 43603"/>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语料收录不全</a:t>
            </a:r>
            <a:endParaRPr lang="en-US" altLang="zh-CN" dirty="0" smtClean="0"/>
          </a:p>
          <a:p>
            <a:pPr algn="ctr"/>
            <a:r>
              <a:rPr lang="zh-CN" altLang="en-US" dirty="0" smtClean="0">
                <a:solidFill>
                  <a:schemeClr val="tx1"/>
                </a:solidFill>
              </a:rPr>
              <a:t>英文、数字影响</a:t>
            </a:r>
            <a:endParaRPr lang="en-US" altLang="zh-CN" dirty="0">
              <a:solidFill>
                <a:schemeClr val="tx1"/>
              </a:solidFill>
            </a:endParaRPr>
          </a:p>
        </p:txBody>
      </p:sp>
    </p:spTree>
    <p:extLst>
      <p:ext uri="{BB962C8B-B14F-4D97-AF65-F5344CB8AC3E}">
        <p14:creationId xmlns:p14="http://schemas.microsoft.com/office/powerpoint/2010/main" val="3200438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课题</a:t>
            </a:r>
            <a:r>
              <a:rPr lang="zh-CN" altLang="en-US" dirty="0" smtClean="0"/>
              <a:t>背景</a:t>
            </a:r>
            <a:endParaRPr lang="zh-CN" altLang="en-US" dirty="0"/>
          </a:p>
        </p:txBody>
      </p:sp>
      <p:sp>
        <p:nvSpPr>
          <p:cNvPr id="8" name="内容占位符 2"/>
          <p:cNvSpPr>
            <a:spLocks noGrp="1"/>
          </p:cNvSpPr>
          <p:nvPr>
            <p:ph idx="1"/>
          </p:nvPr>
        </p:nvSpPr>
        <p:spPr>
          <a:xfrm>
            <a:off x="755576" y="1340768"/>
            <a:ext cx="7467600" cy="4968552"/>
          </a:xfrm>
        </p:spPr>
        <p:txBody>
          <a:bodyPr>
            <a:normAutofit/>
          </a:bodyPr>
          <a:lstStyle/>
          <a:p>
            <a:pPr>
              <a:lnSpc>
                <a:spcPct val="150000"/>
              </a:lnSpc>
            </a:pPr>
            <a:r>
              <a:rPr lang="zh-CN" altLang="en-US" sz="1800" b="1" dirty="0" smtClean="0"/>
              <a:t>信息系统中的临床医学</a:t>
            </a:r>
            <a:r>
              <a:rPr lang="zh-CN" altLang="en-US" sz="1800" b="1" dirty="0"/>
              <a:t>术语</a:t>
            </a:r>
            <a:r>
              <a:rPr lang="zh-CN" altLang="en-US" sz="1800" b="1" dirty="0" smtClean="0"/>
              <a:t>：</a:t>
            </a:r>
            <a:r>
              <a:rPr lang="zh-CN" altLang="zh-CN" sz="1800" dirty="0"/>
              <a:t>旨在支持临床软件，关系到医疗记录和各类临床信息系统中的概念含义、表达和使用</a:t>
            </a:r>
            <a:r>
              <a:rPr lang="zh-CN" altLang="zh-CN" sz="1800" dirty="0" smtClean="0"/>
              <a:t>的</a:t>
            </a:r>
            <a:endParaRPr lang="en-US" altLang="zh-CN" sz="1800" dirty="0" smtClean="0"/>
          </a:p>
          <a:p>
            <a:pPr marL="0" indent="0" algn="ctr">
              <a:lnSpc>
                <a:spcPct val="150000"/>
              </a:lnSpc>
              <a:buNone/>
            </a:pPr>
            <a:r>
              <a:rPr lang="zh-CN" altLang="en-US" sz="1800" u="sng" dirty="0" smtClean="0"/>
              <a:t>特定</a:t>
            </a:r>
            <a:r>
              <a:rPr lang="zh-CN" altLang="zh-CN" sz="1800" u="sng" dirty="0" smtClean="0"/>
              <a:t>文字</a:t>
            </a:r>
            <a:r>
              <a:rPr lang="zh-CN" altLang="zh-CN" sz="1800" u="sng" dirty="0"/>
              <a:t>表述及其</a:t>
            </a:r>
            <a:r>
              <a:rPr lang="zh-CN" altLang="zh-CN" sz="1800" u="sng" dirty="0" smtClean="0"/>
              <a:t>代码</a:t>
            </a:r>
            <a:endParaRPr lang="en-US" altLang="zh-CN" sz="1800" u="sng" dirty="0" smtClean="0"/>
          </a:p>
          <a:p>
            <a:pPr>
              <a:lnSpc>
                <a:spcPct val="150000"/>
              </a:lnSpc>
            </a:pPr>
            <a:r>
              <a:rPr lang="zh-CN" altLang="en-US" sz="1800" b="1" dirty="0" smtClean="0"/>
              <a:t>使用规范术语</a:t>
            </a:r>
            <a:r>
              <a:rPr lang="zh-CN" altLang="en-US" sz="1800" dirty="0" smtClean="0"/>
              <a:t>是</a:t>
            </a:r>
            <a:r>
              <a:rPr lang="zh-CN" altLang="en-US" sz="1800" u="sng" dirty="0" smtClean="0"/>
              <a:t>数据质量、数据交互、信息共享</a:t>
            </a:r>
            <a:r>
              <a:rPr lang="zh-CN" altLang="en-US" sz="1800" dirty="0" smtClean="0"/>
              <a:t>的关键</a:t>
            </a:r>
            <a:endParaRPr lang="en-US" altLang="zh-CN" sz="1800" dirty="0" smtClean="0"/>
          </a:p>
          <a:p>
            <a:pPr>
              <a:lnSpc>
                <a:spcPct val="150000"/>
              </a:lnSpc>
            </a:pPr>
            <a:r>
              <a:rPr lang="zh-CN" altLang="en-US" sz="1800" b="1" dirty="0"/>
              <a:t>国内医疗信息系统中的术语现状</a:t>
            </a:r>
            <a:r>
              <a:rPr lang="zh-CN" altLang="en-US" sz="1800" b="1" dirty="0" smtClean="0"/>
              <a:t>：</a:t>
            </a:r>
            <a:endParaRPr lang="zh-CN" altLang="en-US" sz="1800" dirty="0" smtClean="0"/>
          </a:p>
        </p:txBody>
      </p:sp>
      <p:grpSp>
        <p:nvGrpSpPr>
          <p:cNvPr id="12" name="组合 11"/>
          <p:cNvGrpSpPr/>
          <p:nvPr/>
        </p:nvGrpSpPr>
        <p:grpSpPr>
          <a:xfrm>
            <a:off x="4166585" y="3933056"/>
            <a:ext cx="1788472" cy="1656184"/>
            <a:chOff x="5375816" y="3825044"/>
            <a:chExt cx="1788472" cy="1656184"/>
          </a:xfrm>
        </p:grpSpPr>
        <p:sp>
          <p:nvSpPr>
            <p:cNvPr id="11" name="矩形 10"/>
            <p:cNvSpPr/>
            <p:nvPr/>
          </p:nvSpPr>
          <p:spPr>
            <a:xfrm>
              <a:off x="5375816" y="3825044"/>
              <a:ext cx="1788472" cy="1656184"/>
            </a:xfrm>
            <a:prstGeom prst="rect">
              <a:avLst/>
            </a:prstGeom>
            <a:ln w="12700">
              <a:solidFill>
                <a:schemeClr val="accent2">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文本框 9"/>
            <p:cNvSpPr txBox="1"/>
            <p:nvPr/>
          </p:nvSpPr>
          <p:spPr>
            <a:xfrm>
              <a:off x="5375816" y="3971687"/>
              <a:ext cx="1728192" cy="1118255"/>
            </a:xfrm>
            <a:prstGeom prst="rect">
              <a:avLst/>
            </a:prstGeom>
            <a:noFill/>
          </p:spPr>
          <p:txBody>
            <a:bodyPr wrap="square" rtlCol="0">
              <a:spAutoFit/>
            </a:bodyPr>
            <a:lstStyle/>
            <a:p>
              <a:pPr algn="ctr">
                <a:lnSpc>
                  <a:spcPct val="200000"/>
                </a:lnSpc>
              </a:pPr>
              <a:r>
                <a:rPr lang="zh-CN" altLang="en-US" dirty="0" smtClean="0"/>
                <a:t>名称失范</a:t>
              </a:r>
              <a:endParaRPr lang="en-US" altLang="zh-CN" dirty="0" smtClean="0"/>
            </a:p>
            <a:p>
              <a:pPr algn="ctr">
                <a:lnSpc>
                  <a:spcPct val="200000"/>
                </a:lnSpc>
              </a:pPr>
              <a:r>
                <a:rPr lang="zh-CN" altLang="en-US" dirty="0" smtClean="0"/>
                <a:t>无统一编码</a:t>
              </a:r>
              <a:endParaRPr lang="zh-CN" altLang="en-US" dirty="0"/>
            </a:p>
          </p:txBody>
        </p:sp>
      </p:grpSp>
      <p:grpSp>
        <p:nvGrpSpPr>
          <p:cNvPr id="13" name="组合 12"/>
          <p:cNvGrpSpPr/>
          <p:nvPr/>
        </p:nvGrpSpPr>
        <p:grpSpPr>
          <a:xfrm>
            <a:off x="914497" y="3945559"/>
            <a:ext cx="2751209" cy="1656184"/>
            <a:chOff x="5375816" y="3825044"/>
            <a:chExt cx="1788472" cy="1980220"/>
          </a:xfrm>
        </p:grpSpPr>
        <p:sp>
          <p:nvSpPr>
            <p:cNvPr id="14" name="矩形 13"/>
            <p:cNvSpPr/>
            <p:nvPr/>
          </p:nvSpPr>
          <p:spPr>
            <a:xfrm>
              <a:off x="5375816" y="3825044"/>
              <a:ext cx="1788472" cy="1980220"/>
            </a:xfrm>
            <a:prstGeom prst="rect">
              <a:avLst/>
            </a:prstGeom>
            <a:ln w="12700">
              <a:solidFill>
                <a:schemeClr val="accent3">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文本框 14"/>
            <p:cNvSpPr txBox="1"/>
            <p:nvPr/>
          </p:nvSpPr>
          <p:spPr>
            <a:xfrm>
              <a:off x="5375816" y="3971687"/>
              <a:ext cx="1728192" cy="1338828"/>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dirty="0"/>
                <a:t>系统用途</a:t>
              </a:r>
              <a:r>
                <a:rPr lang="zh-CN" altLang="en-US" dirty="0" smtClean="0"/>
                <a:t>差异</a:t>
              </a:r>
              <a:endParaRPr lang="en-US" altLang="zh-CN" dirty="0" smtClean="0"/>
            </a:p>
            <a:p>
              <a:pPr marL="285750" lvl="1" indent="-285750">
                <a:lnSpc>
                  <a:spcPct val="150000"/>
                </a:lnSpc>
                <a:buFont typeface="Arial" panose="020B0604020202020204" pitchFamily="34" charset="0"/>
                <a:buChar char="•"/>
              </a:pPr>
              <a:r>
                <a:rPr lang="zh-CN" altLang="en-US" dirty="0" smtClean="0"/>
                <a:t>信息化水平参差不齐</a:t>
              </a:r>
              <a:endParaRPr lang="en-US" altLang="zh-CN" dirty="0"/>
            </a:p>
            <a:p>
              <a:pPr marL="285750" lvl="1" indent="-285750">
                <a:lnSpc>
                  <a:spcPct val="150000"/>
                </a:lnSpc>
                <a:buFont typeface="Arial" panose="020B0604020202020204" pitchFamily="34" charset="0"/>
                <a:buChar char="•"/>
              </a:pPr>
              <a:r>
                <a:rPr lang="zh-CN" altLang="en-US" dirty="0" smtClean="0"/>
                <a:t>国家标准缺失</a:t>
              </a:r>
              <a:endParaRPr lang="en-US" altLang="zh-CN" dirty="0"/>
            </a:p>
          </p:txBody>
        </p:sp>
      </p:grpSp>
      <p:grpSp>
        <p:nvGrpSpPr>
          <p:cNvPr id="17" name="组合 16"/>
          <p:cNvGrpSpPr/>
          <p:nvPr/>
        </p:nvGrpSpPr>
        <p:grpSpPr>
          <a:xfrm>
            <a:off x="6455936" y="3933056"/>
            <a:ext cx="1788472" cy="1656184"/>
            <a:chOff x="5375816" y="3825044"/>
            <a:chExt cx="1788472" cy="1656184"/>
          </a:xfrm>
        </p:grpSpPr>
        <p:sp>
          <p:nvSpPr>
            <p:cNvPr id="18" name="矩形 17"/>
            <p:cNvSpPr/>
            <p:nvPr/>
          </p:nvSpPr>
          <p:spPr>
            <a:xfrm>
              <a:off x="5375816" y="3825044"/>
              <a:ext cx="1788472" cy="1656184"/>
            </a:xfrm>
            <a:prstGeom prst="rect">
              <a:avLst/>
            </a:prstGeom>
            <a:ln w="12700">
              <a:solidFill>
                <a:schemeClr val="accent4">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9" name="文本框 18"/>
            <p:cNvSpPr txBox="1"/>
            <p:nvPr/>
          </p:nvSpPr>
          <p:spPr>
            <a:xfrm>
              <a:off x="5375816" y="3969060"/>
              <a:ext cx="1728192" cy="1118255"/>
            </a:xfrm>
            <a:prstGeom prst="rect">
              <a:avLst/>
            </a:prstGeom>
            <a:noFill/>
          </p:spPr>
          <p:txBody>
            <a:bodyPr wrap="square" rtlCol="0">
              <a:spAutoFit/>
            </a:bodyPr>
            <a:lstStyle/>
            <a:p>
              <a:pPr algn="ctr">
                <a:lnSpc>
                  <a:spcPct val="200000"/>
                </a:lnSpc>
              </a:pPr>
              <a:r>
                <a:rPr lang="zh-CN" altLang="en-US" dirty="0" smtClean="0"/>
                <a:t>统一编码</a:t>
              </a:r>
              <a:endParaRPr lang="en-US" altLang="zh-CN" dirty="0" smtClean="0"/>
            </a:p>
            <a:p>
              <a:pPr algn="ctr">
                <a:lnSpc>
                  <a:spcPct val="200000"/>
                </a:lnSpc>
              </a:pPr>
              <a:r>
                <a:rPr lang="zh-CN" altLang="en-US" dirty="0" smtClean="0"/>
                <a:t>术语映射</a:t>
              </a:r>
              <a:endParaRPr lang="zh-CN" altLang="en-US" dirty="0"/>
            </a:p>
          </p:txBody>
        </p:sp>
      </p:grpSp>
      <p:sp>
        <p:nvSpPr>
          <p:cNvPr id="20" name="椭圆形标注 19"/>
          <p:cNvSpPr/>
          <p:nvPr/>
        </p:nvSpPr>
        <p:spPr>
          <a:xfrm>
            <a:off x="1979712" y="2214428"/>
            <a:ext cx="1182597" cy="569014"/>
          </a:xfrm>
          <a:prstGeom prst="wedgeEllipseCallout">
            <a:avLst>
              <a:gd name="adj1" fmla="val 62416"/>
              <a:gd name="adj2" fmla="val 15902"/>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名称</a:t>
            </a:r>
            <a:endParaRPr lang="zh-CN" altLang="en-US" dirty="0">
              <a:solidFill>
                <a:schemeClr val="tx1"/>
              </a:solidFill>
            </a:endParaRPr>
          </a:p>
        </p:txBody>
      </p:sp>
      <p:sp>
        <p:nvSpPr>
          <p:cNvPr id="21" name="椭圆形标注 20"/>
          <p:cNvSpPr/>
          <p:nvPr/>
        </p:nvSpPr>
        <p:spPr>
          <a:xfrm flipH="1">
            <a:off x="5807859" y="2202705"/>
            <a:ext cx="1182597" cy="569014"/>
          </a:xfrm>
          <a:prstGeom prst="wedgeEllipseCallout">
            <a:avLst>
              <a:gd name="adj1" fmla="val 62416"/>
              <a:gd name="adj2" fmla="val 15902"/>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a:t>
            </a:r>
          </a:p>
        </p:txBody>
      </p:sp>
      <p:sp>
        <p:nvSpPr>
          <p:cNvPr id="22" name="右箭头 21"/>
          <p:cNvSpPr/>
          <p:nvPr/>
        </p:nvSpPr>
        <p:spPr>
          <a:xfrm>
            <a:off x="3708452" y="4485619"/>
            <a:ext cx="462517" cy="504056"/>
          </a:xfrm>
          <a:prstGeom prst="rightArrow">
            <a:avLst/>
          </a:prstGeom>
          <a:solidFill>
            <a:schemeClr val="accent4">
              <a:lumMod val="20000"/>
              <a:lumOff val="80000"/>
            </a:schemeClr>
          </a:solidFill>
          <a:ln>
            <a:solidFill>
              <a:schemeClr val="accent4">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3" name="右箭头 22"/>
          <p:cNvSpPr/>
          <p:nvPr/>
        </p:nvSpPr>
        <p:spPr>
          <a:xfrm>
            <a:off x="5996171" y="4487143"/>
            <a:ext cx="462517" cy="504056"/>
          </a:xfrm>
          <a:prstGeom prst="rightArrow">
            <a:avLst/>
          </a:prstGeom>
          <a:solidFill>
            <a:schemeClr val="accent4">
              <a:lumMod val="20000"/>
              <a:lumOff val="80000"/>
            </a:schemeClr>
          </a:solidFill>
          <a:ln>
            <a:solidFill>
              <a:schemeClr val="accent4">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83465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分析与结论</a:t>
            </a:r>
            <a:r>
              <a:rPr lang="en-US" altLang="zh-CN" dirty="0" smtClean="0"/>
              <a:t>——</a:t>
            </a:r>
            <a:r>
              <a:rPr lang="zh-CN" altLang="en-US" dirty="0" smtClean="0"/>
              <a:t>快速映射方法</a:t>
            </a:r>
            <a:endParaRPr lang="zh-CN" altLang="en-US" dirty="0"/>
          </a:p>
        </p:txBody>
      </p:sp>
      <p:sp>
        <p:nvSpPr>
          <p:cNvPr id="6" name="矩形 5"/>
          <p:cNvSpPr/>
          <p:nvPr/>
        </p:nvSpPr>
        <p:spPr>
          <a:xfrm>
            <a:off x="237871" y="1619508"/>
            <a:ext cx="5137945" cy="369332"/>
          </a:xfrm>
          <a:prstGeom prst="rect">
            <a:avLst/>
          </a:prstGeom>
        </p:spPr>
        <p:txBody>
          <a:bodyPr wrap="none">
            <a:spAutoFit/>
          </a:bodyPr>
          <a:lstStyle/>
          <a:p>
            <a:r>
              <a:rPr lang="zh-CN" altLang="zh-CN" dirty="0" smtClean="0"/>
              <a:t>表</a:t>
            </a:r>
            <a:r>
              <a:rPr lang="en-US" altLang="zh-CN" dirty="0" smtClean="0"/>
              <a:t>  </a:t>
            </a:r>
            <a:r>
              <a:rPr lang="zh-CN" altLang="zh-CN" dirty="0" smtClean="0"/>
              <a:t>国标</a:t>
            </a:r>
            <a:r>
              <a:rPr lang="zh-CN" altLang="zh-CN" dirty="0"/>
              <a:t>、山西术语字典结构化编码匹配结果统计</a:t>
            </a:r>
            <a:endParaRPr lang="en-US" altLang="zh-CN" dirty="0" smtClean="0">
              <a:latin typeface="Calibri" panose="020F0502020204030204" pitchFamily="34" charset="0"/>
              <a:cs typeface="Times New Roman" panose="02020603050405020304" pitchFamily="18" charset="0"/>
            </a:endParaRPr>
          </a:p>
        </p:txBody>
      </p:sp>
      <p:pic>
        <p:nvPicPr>
          <p:cNvPr id="60" name="图片 59"/>
          <p:cNvPicPr>
            <a:picLocks noChangeAspect="1"/>
          </p:cNvPicPr>
          <p:nvPr/>
        </p:nvPicPr>
        <p:blipFill rotWithShape="1">
          <a:blip r:embed="rId3"/>
          <a:srcRect r="83113"/>
          <a:stretch/>
        </p:blipFill>
        <p:spPr>
          <a:xfrm>
            <a:off x="539552" y="2124111"/>
            <a:ext cx="1224136" cy="3609145"/>
          </a:xfrm>
          <a:prstGeom prst="rect">
            <a:avLst/>
          </a:prstGeom>
        </p:spPr>
      </p:pic>
      <p:pic>
        <p:nvPicPr>
          <p:cNvPr id="61" name="图片 60"/>
          <p:cNvPicPr>
            <a:picLocks noChangeAspect="1"/>
          </p:cNvPicPr>
          <p:nvPr/>
        </p:nvPicPr>
        <p:blipFill rotWithShape="1">
          <a:blip r:embed="rId3"/>
          <a:srcRect l="44703" r="27483"/>
          <a:stretch/>
        </p:blipFill>
        <p:spPr>
          <a:xfrm>
            <a:off x="1763688" y="2124930"/>
            <a:ext cx="2016224" cy="3609145"/>
          </a:xfrm>
          <a:prstGeom prst="rect">
            <a:avLst/>
          </a:prstGeom>
        </p:spPr>
      </p:pic>
      <p:sp>
        <p:nvSpPr>
          <p:cNvPr id="5" name="矩形 4"/>
          <p:cNvSpPr/>
          <p:nvPr/>
        </p:nvSpPr>
        <p:spPr>
          <a:xfrm>
            <a:off x="1772120" y="2950344"/>
            <a:ext cx="1918892" cy="2494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11960" y="2170413"/>
            <a:ext cx="338842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smtClean="0"/>
              <a:t>有效</a:t>
            </a:r>
            <a:r>
              <a:rPr lang="zh-CN" altLang="en-US" b="1" dirty="0"/>
              <a:t>解决大部分异构术语的快速映射</a:t>
            </a:r>
            <a:r>
              <a:rPr lang="zh-CN" altLang="en-US" b="1" dirty="0" smtClean="0"/>
              <a:t>问题</a:t>
            </a:r>
            <a:endParaRPr lang="en-US" altLang="zh-CN" b="1" dirty="0" smtClean="0"/>
          </a:p>
          <a:p>
            <a:pPr marL="285750" indent="-285750">
              <a:lnSpc>
                <a:spcPct val="150000"/>
              </a:lnSpc>
              <a:buFont typeface="Arial" panose="020B0604020202020204" pitchFamily="34" charset="0"/>
              <a:buChar char="•"/>
            </a:pPr>
            <a:r>
              <a:rPr lang="zh-CN" altLang="en-US" b="1" dirty="0"/>
              <a:t>人工工作量大大</a:t>
            </a:r>
            <a:r>
              <a:rPr lang="zh-CN" altLang="en-US" b="1" dirty="0" smtClean="0"/>
              <a:t>减少，</a:t>
            </a:r>
            <a:endParaRPr lang="en-US" altLang="zh-CN" b="1" dirty="0" smtClean="0"/>
          </a:p>
          <a:p>
            <a:pPr>
              <a:lnSpc>
                <a:spcPct val="150000"/>
              </a:lnSpc>
            </a:pPr>
            <a:r>
              <a:rPr lang="en-US" altLang="zh-CN" b="1" dirty="0"/>
              <a:t> </a:t>
            </a:r>
            <a:r>
              <a:rPr lang="en-US" altLang="zh-CN" b="1" dirty="0" smtClean="0"/>
              <a:t>     </a:t>
            </a:r>
            <a:r>
              <a:rPr lang="zh-CN" altLang="en-US" b="1" dirty="0" smtClean="0"/>
              <a:t>自动映射准确率高</a:t>
            </a:r>
            <a:endParaRPr lang="en-US" altLang="zh-CN" b="1" dirty="0" smtClean="0"/>
          </a:p>
        </p:txBody>
      </p:sp>
    </p:spTree>
    <p:extLst>
      <p:ext uri="{BB962C8B-B14F-4D97-AF65-F5344CB8AC3E}">
        <p14:creationId xmlns:p14="http://schemas.microsoft.com/office/powerpoint/2010/main" val="27368435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分析与结论</a:t>
            </a:r>
            <a:r>
              <a:rPr lang="en-US" altLang="zh-CN" dirty="0" smtClean="0"/>
              <a:t>——</a:t>
            </a:r>
            <a:r>
              <a:rPr lang="zh-CN" altLang="en-US" dirty="0" smtClean="0"/>
              <a:t>快速映射方法</a:t>
            </a:r>
            <a:endParaRPr lang="zh-CN" altLang="en-US" dirty="0"/>
          </a:p>
        </p:txBody>
      </p:sp>
      <p:sp>
        <p:nvSpPr>
          <p:cNvPr id="6" name="矩形 5"/>
          <p:cNvSpPr/>
          <p:nvPr/>
        </p:nvSpPr>
        <p:spPr>
          <a:xfrm>
            <a:off x="237871" y="1619508"/>
            <a:ext cx="5137945" cy="369332"/>
          </a:xfrm>
          <a:prstGeom prst="rect">
            <a:avLst/>
          </a:prstGeom>
        </p:spPr>
        <p:txBody>
          <a:bodyPr wrap="none">
            <a:spAutoFit/>
          </a:bodyPr>
          <a:lstStyle/>
          <a:p>
            <a:r>
              <a:rPr lang="zh-CN" altLang="zh-CN" dirty="0" smtClean="0"/>
              <a:t>表</a:t>
            </a:r>
            <a:r>
              <a:rPr lang="en-US" altLang="zh-CN" dirty="0" smtClean="0"/>
              <a:t>  </a:t>
            </a:r>
            <a:r>
              <a:rPr lang="zh-CN" altLang="zh-CN" dirty="0" smtClean="0"/>
              <a:t>国标</a:t>
            </a:r>
            <a:r>
              <a:rPr lang="zh-CN" altLang="zh-CN" dirty="0"/>
              <a:t>、山西术语字典结构化编码匹配结果统计</a:t>
            </a:r>
            <a:endParaRPr lang="en-US" altLang="zh-CN" dirty="0" smtClean="0">
              <a:latin typeface="Calibri" panose="020F0502020204030204" pitchFamily="34" charset="0"/>
              <a:cs typeface="Times New Roman" panose="02020603050405020304" pitchFamily="18" charset="0"/>
            </a:endParaRPr>
          </a:p>
        </p:txBody>
      </p:sp>
      <p:pic>
        <p:nvPicPr>
          <p:cNvPr id="60" name="图片 59"/>
          <p:cNvPicPr>
            <a:picLocks noChangeAspect="1"/>
          </p:cNvPicPr>
          <p:nvPr/>
        </p:nvPicPr>
        <p:blipFill rotWithShape="1">
          <a:blip r:embed="rId3"/>
          <a:srcRect r="83113"/>
          <a:stretch/>
        </p:blipFill>
        <p:spPr>
          <a:xfrm>
            <a:off x="556444" y="2124111"/>
            <a:ext cx="1224136" cy="3609145"/>
          </a:xfrm>
          <a:prstGeom prst="rect">
            <a:avLst/>
          </a:prstGeom>
        </p:spPr>
      </p:pic>
      <p:pic>
        <p:nvPicPr>
          <p:cNvPr id="61" name="图片 60"/>
          <p:cNvPicPr>
            <a:picLocks noChangeAspect="1"/>
          </p:cNvPicPr>
          <p:nvPr/>
        </p:nvPicPr>
        <p:blipFill rotWithShape="1">
          <a:blip r:embed="rId3"/>
          <a:srcRect l="72516" r="1657"/>
          <a:stretch/>
        </p:blipFill>
        <p:spPr>
          <a:xfrm>
            <a:off x="1780580" y="2124930"/>
            <a:ext cx="1872208" cy="3609145"/>
          </a:xfrm>
          <a:prstGeom prst="rect">
            <a:avLst/>
          </a:prstGeom>
        </p:spPr>
      </p:pic>
      <p:sp>
        <p:nvSpPr>
          <p:cNvPr id="5" name="矩形 4"/>
          <p:cNvSpPr/>
          <p:nvPr/>
        </p:nvSpPr>
        <p:spPr>
          <a:xfrm>
            <a:off x="1789012" y="2950344"/>
            <a:ext cx="1918892" cy="2494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11960" y="2170413"/>
            <a:ext cx="3388424"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smtClean="0"/>
              <a:t>有效</a:t>
            </a:r>
            <a:r>
              <a:rPr lang="zh-CN" altLang="en-US" b="1" dirty="0"/>
              <a:t>解决大部分异构术语的快速映射</a:t>
            </a:r>
            <a:r>
              <a:rPr lang="zh-CN" altLang="en-US" b="1" dirty="0" smtClean="0"/>
              <a:t>问题</a:t>
            </a:r>
            <a:endParaRPr lang="en-US" altLang="zh-CN" b="1" dirty="0" smtClean="0"/>
          </a:p>
          <a:p>
            <a:pPr marL="285750" indent="-285750">
              <a:lnSpc>
                <a:spcPct val="150000"/>
              </a:lnSpc>
              <a:buFont typeface="Arial" panose="020B0604020202020204" pitchFamily="34" charset="0"/>
              <a:buChar char="•"/>
            </a:pPr>
            <a:r>
              <a:rPr lang="zh-CN" altLang="en-US" b="1" dirty="0"/>
              <a:t>人工工作量大大减少，</a:t>
            </a:r>
            <a:endParaRPr lang="en-US" altLang="zh-CN" b="1" dirty="0"/>
          </a:p>
          <a:p>
            <a:pPr>
              <a:lnSpc>
                <a:spcPct val="150000"/>
              </a:lnSpc>
            </a:pPr>
            <a:r>
              <a:rPr lang="en-US" altLang="zh-CN" b="1" dirty="0"/>
              <a:t>      </a:t>
            </a:r>
            <a:r>
              <a:rPr lang="zh-CN" altLang="en-US" b="1" dirty="0"/>
              <a:t>自动映射准确率高</a:t>
            </a:r>
            <a:endParaRPr lang="en-US" altLang="zh-CN" b="1" dirty="0"/>
          </a:p>
          <a:p>
            <a:pPr marL="285750" indent="-285750">
              <a:lnSpc>
                <a:spcPct val="150000"/>
              </a:lnSpc>
              <a:buFont typeface="Arial" panose="020B0604020202020204" pitchFamily="34" charset="0"/>
              <a:buChar char="•"/>
            </a:pPr>
            <a:r>
              <a:rPr lang="zh-CN" altLang="en-US" b="1" dirty="0" smtClean="0"/>
              <a:t>大幅</a:t>
            </a:r>
            <a:r>
              <a:rPr lang="zh-CN" altLang="en-US" b="1" dirty="0"/>
              <a:t>缩短映射时间</a:t>
            </a:r>
          </a:p>
        </p:txBody>
      </p:sp>
    </p:spTree>
    <p:extLst>
      <p:ext uri="{BB962C8B-B14F-4D97-AF65-F5344CB8AC3E}">
        <p14:creationId xmlns:p14="http://schemas.microsoft.com/office/powerpoint/2010/main" val="15965630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分析与结论</a:t>
            </a:r>
            <a:r>
              <a:rPr lang="en-US" altLang="zh-CN" dirty="0" smtClean="0"/>
              <a:t>——</a:t>
            </a:r>
            <a:r>
              <a:rPr lang="zh-CN" altLang="en-US" dirty="0" smtClean="0"/>
              <a:t>快速映射方法</a:t>
            </a:r>
            <a:endParaRPr lang="zh-CN" altLang="en-US" dirty="0"/>
          </a:p>
        </p:txBody>
      </p:sp>
      <p:sp>
        <p:nvSpPr>
          <p:cNvPr id="8" name="矩形 7"/>
          <p:cNvSpPr/>
          <p:nvPr/>
        </p:nvSpPr>
        <p:spPr>
          <a:xfrm>
            <a:off x="4211960" y="2170413"/>
            <a:ext cx="3388424"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smtClean="0"/>
              <a:t>有效</a:t>
            </a:r>
            <a:r>
              <a:rPr lang="zh-CN" altLang="en-US" b="1" dirty="0"/>
              <a:t>解决大部分异构术语的快速映射</a:t>
            </a:r>
            <a:r>
              <a:rPr lang="zh-CN" altLang="en-US" b="1" dirty="0" smtClean="0"/>
              <a:t>问题</a:t>
            </a:r>
            <a:endParaRPr lang="en-US" altLang="zh-CN" b="1" dirty="0" smtClean="0"/>
          </a:p>
          <a:p>
            <a:pPr marL="285750" indent="-285750">
              <a:lnSpc>
                <a:spcPct val="150000"/>
              </a:lnSpc>
              <a:buFont typeface="Arial" panose="020B0604020202020204" pitchFamily="34" charset="0"/>
              <a:buChar char="•"/>
            </a:pPr>
            <a:r>
              <a:rPr lang="zh-CN" altLang="en-US" b="1" dirty="0"/>
              <a:t>人工工作量大大减少，</a:t>
            </a:r>
            <a:endParaRPr lang="en-US" altLang="zh-CN" b="1" dirty="0"/>
          </a:p>
          <a:p>
            <a:pPr>
              <a:lnSpc>
                <a:spcPct val="150000"/>
              </a:lnSpc>
            </a:pPr>
            <a:r>
              <a:rPr lang="en-US" altLang="zh-CN" b="1" dirty="0"/>
              <a:t>      </a:t>
            </a:r>
            <a:r>
              <a:rPr lang="zh-CN" altLang="en-US" b="1" dirty="0"/>
              <a:t>自动映射准确率高</a:t>
            </a:r>
            <a:endParaRPr lang="en-US" altLang="zh-CN" b="1" dirty="0"/>
          </a:p>
          <a:p>
            <a:pPr marL="285750" indent="-285750">
              <a:lnSpc>
                <a:spcPct val="150000"/>
              </a:lnSpc>
              <a:buFont typeface="Arial" panose="020B0604020202020204" pitchFamily="34" charset="0"/>
              <a:buChar char="•"/>
            </a:pPr>
            <a:r>
              <a:rPr lang="zh-CN" altLang="en-US" b="1" dirty="0" smtClean="0"/>
              <a:t>大幅</a:t>
            </a:r>
            <a:r>
              <a:rPr lang="zh-CN" altLang="en-US" b="1" dirty="0"/>
              <a:t>缩短映射时间</a:t>
            </a:r>
          </a:p>
        </p:txBody>
      </p:sp>
      <p:sp>
        <p:nvSpPr>
          <p:cNvPr id="9" name="圆角矩形 8"/>
          <p:cNvSpPr/>
          <p:nvPr/>
        </p:nvSpPr>
        <p:spPr>
          <a:xfrm>
            <a:off x="1355096" y="4581128"/>
            <a:ext cx="6264696" cy="1214551"/>
          </a:xfrm>
          <a:prstGeom prst="roundRect">
            <a:avLst/>
          </a:prstGeom>
          <a:solidFill>
            <a:schemeClr val="accent1">
              <a:lumMod val="20000"/>
              <a:lumOff val="8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术语快速映射</a:t>
            </a:r>
            <a:r>
              <a:rPr lang="zh-CN" altLang="en-US" b="1" dirty="0">
                <a:solidFill>
                  <a:schemeClr val="tx1"/>
                </a:solidFill>
              </a:rPr>
              <a:t>方法，能将异构的中文临床医学术语源快速、准确地匹配到上述结构化编码，并实现异构术语源之间的快速映射。</a:t>
            </a:r>
            <a:endParaRPr lang="zh-CN" altLang="en-US" dirty="0">
              <a:solidFill>
                <a:schemeClr val="tx1"/>
              </a:solidFill>
            </a:endParaRPr>
          </a:p>
        </p:txBody>
      </p:sp>
    </p:spTree>
    <p:extLst>
      <p:ext uri="{BB962C8B-B14F-4D97-AF65-F5344CB8AC3E}">
        <p14:creationId xmlns:p14="http://schemas.microsoft.com/office/powerpoint/2010/main" val="16839818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55096" y="42110"/>
            <a:ext cx="8041440" cy="144267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dirty="0" smtClean="0"/>
              <a:t>目录</a:t>
            </a:r>
            <a:endParaRPr lang="zh-CN" altLang="en-US" dirty="0"/>
          </a:p>
        </p:txBody>
      </p:sp>
      <p:sp>
        <p:nvSpPr>
          <p:cNvPr id="4" name="内容占位符 2"/>
          <p:cNvSpPr>
            <a:spLocks noGrp="1"/>
          </p:cNvSpPr>
          <p:nvPr>
            <p:ph idx="1"/>
          </p:nvPr>
        </p:nvSpPr>
        <p:spPr>
          <a:xfrm>
            <a:off x="2288976" y="1772816"/>
            <a:ext cx="3507160" cy="3528392"/>
          </a:xfrm>
        </p:spPr>
        <p:txBody>
          <a:bodyPr>
            <a:noAutofit/>
          </a:bodyPr>
          <a:lstStyle/>
          <a:p>
            <a:pPr>
              <a:lnSpc>
                <a:spcPct val="150000"/>
              </a:lnSpc>
              <a:buFont typeface="Wingdings" panose="05000000000000000000" pitchFamily="2" charset="2"/>
              <a:buChar char="p"/>
            </a:pPr>
            <a:r>
              <a:rPr lang="zh-CN" altLang="en-US" sz="2400" b="1" dirty="0" smtClean="0"/>
              <a:t> 背景、目标与意义</a:t>
            </a:r>
            <a:endParaRPr lang="en-US" altLang="zh-CN" sz="2400" b="1" dirty="0" smtClean="0"/>
          </a:p>
          <a:p>
            <a:pPr>
              <a:lnSpc>
                <a:spcPct val="150000"/>
              </a:lnSpc>
              <a:buFont typeface="Wingdings" panose="05000000000000000000" pitchFamily="2" charset="2"/>
              <a:buChar char="p"/>
            </a:pPr>
            <a:r>
              <a:rPr lang="zh-CN" altLang="en-US" sz="2400" b="1" dirty="0" smtClean="0"/>
              <a:t> 方法</a:t>
            </a:r>
            <a:r>
              <a:rPr lang="zh-CN" altLang="en-US" sz="2400" b="1" dirty="0"/>
              <a:t>与</a:t>
            </a:r>
            <a:r>
              <a:rPr lang="zh-CN" altLang="en-US" sz="2400" b="1" dirty="0" smtClean="0"/>
              <a:t>实现</a:t>
            </a:r>
            <a:endParaRPr lang="en-US" altLang="zh-CN" sz="2400" b="1" dirty="0" smtClean="0"/>
          </a:p>
          <a:p>
            <a:pPr>
              <a:lnSpc>
                <a:spcPct val="150000"/>
              </a:lnSpc>
              <a:buFont typeface="Wingdings" panose="05000000000000000000" pitchFamily="2" charset="2"/>
              <a:buChar char="p"/>
            </a:pPr>
            <a:r>
              <a:rPr lang="zh-CN" altLang="en-US" sz="2400" b="1" dirty="0" smtClean="0"/>
              <a:t> 实验</a:t>
            </a:r>
            <a:r>
              <a:rPr lang="zh-CN" altLang="en-US" sz="2400" b="1" dirty="0"/>
              <a:t>与</a:t>
            </a:r>
            <a:r>
              <a:rPr lang="zh-CN" altLang="en-US" sz="2400" b="1" dirty="0" smtClean="0"/>
              <a:t>结果</a:t>
            </a:r>
            <a:endParaRPr lang="en-US" altLang="zh-CN" sz="2400" b="1" dirty="0" smtClean="0"/>
          </a:p>
          <a:p>
            <a:pPr>
              <a:lnSpc>
                <a:spcPct val="150000"/>
              </a:lnSpc>
              <a:buFont typeface="Wingdings" panose="05000000000000000000" pitchFamily="2" charset="2"/>
              <a:buChar char="p"/>
            </a:pPr>
            <a:r>
              <a:rPr lang="zh-CN" altLang="en-US" sz="2400" b="1" dirty="0" smtClean="0"/>
              <a:t> </a:t>
            </a:r>
            <a:r>
              <a:rPr lang="zh-CN" altLang="en-US" sz="2400" b="1" i="1" u="sng" dirty="0" smtClean="0">
                <a:solidFill>
                  <a:srgbClr val="C00000"/>
                </a:solidFill>
              </a:rPr>
              <a:t>工具设计与开发</a:t>
            </a:r>
            <a:endParaRPr lang="en-US" altLang="zh-CN" sz="2400" b="1" i="1" u="sng" dirty="0" smtClean="0">
              <a:solidFill>
                <a:srgbClr val="C00000"/>
              </a:solidFill>
            </a:endParaRPr>
          </a:p>
          <a:p>
            <a:pPr>
              <a:lnSpc>
                <a:spcPct val="150000"/>
              </a:lnSpc>
              <a:buFont typeface="Wingdings" panose="05000000000000000000" pitchFamily="2" charset="2"/>
              <a:buChar char="p"/>
            </a:pPr>
            <a:r>
              <a:rPr lang="zh-CN" altLang="en-US" sz="2400" b="1" dirty="0" smtClean="0"/>
              <a:t> 总结</a:t>
            </a:r>
            <a:r>
              <a:rPr lang="zh-CN" altLang="en-US" sz="2400" b="1" dirty="0"/>
              <a:t>与</a:t>
            </a:r>
            <a:r>
              <a:rPr lang="zh-CN" altLang="en-US" sz="2400" b="1" dirty="0" smtClean="0"/>
              <a:t>展望</a:t>
            </a:r>
            <a:endParaRPr lang="en-US" altLang="zh-CN" sz="2400" b="1" dirty="0" smtClean="0"/>
          </a:p>
        </p:txBody>
      </p:sp>
    </p:spTree>
    <p:extLst>
      <p:ext uri="{BB962C8B-B14F-4D97-AF65-F5344CB8AC3E}">
        <p14:creationId xmlns:p14="http://schemas.microsoft.com/office/powerpoint/2010/main" val="5654265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系统结构与流程</a:t>
            </a:r>
            <a:endParaRPr lang="zh-CN" altLang="en-US" dirty="0"/>
          </a:p>
        </p:txBody>
      </p:sp>
      <p:sp>
        <p:nvSpPr>
          <p:cNvPr id="107" name="矩形 106"/>
          <p:cNvSpPr/>
          <p:nvPr/>
        </p:nvSpPr>
        <p:spPr>
          <a:xfrm>
            <a:off x="3017148" y="1196752"/>
            <a:ext cx="1338828" cy="369332"/>
          </a:xfrm>
          <a:prstGeom prst="rect">
            <a:avLst/>
          </a:prstGeom>
        </p:spPr>
        <p:txBody>
          <a:bodyPr wrap="none">
            <a:spAutoFit/>
          </a:bodyPr>
          <a:lstStyle/>
          <a:p>
            <a:r>
              <a:rPr lang="zh-CN" altLang="en-US" dirty="0" smtClean="0"/>
              <a:t>系统结构图</a:t>
            </a:r>
            <a:endParaRPr lang="zh-CN" altLang="en-US" dirty="0"/>
          </a:p>
        </p:txBody>
      </p:sp>
      <p:sp>
        <p:nvSpPr>
          <p:cNvPr id="108" name="矩形 107"/>
          <p:cNvSpPr/>
          <p:nvPr/>
        </p:nvSpPr>
        <p:spPr>
          <a:xfrm>
            <a:off x="647066" y="5076287"/>
            <a:ext cx="3140603" cy="369332"/>
          </a:xfrm>
          <a:prstGeom prst="rect">
            <a:avLst/>
          </a:prstGeom>
        </p:spPr>
        <p:txBody>
          <a:bodyPr wrap="none">
            <a:spAutoFit/>
          </a:bodyPr>
          <a:lstStyle/>
          <a:p>
            <a:r>
              <a:rPr lang="zh-CN" altLang="en-US" dirty="0" smtClean="0"/>
              <a:t>系统流程图</a:t>
            </a:r>
            <a:r>
              <a:rPr lang="zh-CN" altLang="zh-CN" dirty="0"/>
              <a:t>——术语批量映射</a:t>
            </a:r>
            <a:endParaRPr lang="zh-CN" altLang="en-US" dirty="0"/>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726208"/>
            <a:ext cx="4089794" cy="3365549"/>
          </a:xfrm>
          <a:prstGeom prst="rect">
            <a:avLst/>
          </a:prstGeom>
          <a:noFill/>
        </p:spPr>
      </p:pic>
      <p:pic>
        <p:nvPicPr>
          <p:cNvPr id="8" name="图片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4008" y="3315955"/>
            <a:ext cx="4176464" cy="2942334"/>
          </a:xfrm>
          <a:prstGeom prst="rect">
            <a:avLst/>
          </a:prstGeom>
          <a:noFill/>
        </p:spPr>
      </p:pic>
      <p:sp>
        <p:nvSpPr>
          <p:cNvPr id="9" name="矩形 8"/>
          <p:cNvSpPr/>
          <p:nvPr/>
        </p:nvSpPr>
        <p:spPr>
          <a:xfrm>
            <a:off x="1259632" y="5888957"/>
            <a:ext cx="3602268" cy="369332"/>
          </a:xfrm>
          <a:prstGeom prst="rect">
            <a:avLst/>
          </a:prstGeom>
        </p:spPr>
        <p:txBody>
          <a:bodyPr wrap="none">
            <a:spAutoFit/>
          </a:bodyPr>
          <a:lstStyle/>
          <a:p>
            <a:r>
              <a:rPr lang="zh-CN" altLang="en-US" dirty="0" smtClean="0"/>
              <a:t>系统流程图</a:t>
            </a:r>
            <a:r>
              <a:rPr lang="zh-CN" altLang="zh-CN" dirty="0" smtClean="0"/>
              <a:t>——</a:t>
            </a:r>
            <a:r>
              <a:rPr lang="zh-CN" altLang="zh-CN" dirty="0"/>
              <a:t>结构化编码本管理</a:t>
            </a:r>
            <a:endParaRPr lang="zh-CN" altLang="en-US" dirty="0"/>
          </a:p>
        </p:txBody>
      </p:sp>
      <p:sp>
        <p:nvSpPr>
          <p:cNvPr id="4" name="矩形 3"/>
          <p:cNvSpPr/>
          <p:nvPr/>
        </p:nvSpPr>
        <p:spPr>
          <a:xfrm>
            <a:off x="4375204" y="503033"/>
            <a:ext cx="1152128"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5"/>
          <a:stretch>
            <a:fillRect/>
          </a:stretch>
        </p:blipFill>
        <p:spPr>
          <a:xfrm>
            <a:off x="4410192" y="165999"/>
            <a:ext cx="4720055" cy="2902961"/>
          </a:xfrm>
          <a:prstGeom prst="rect">
            <a:avLst/>
          </a:prstGeom>
        </p:spPr>
      </p:pic>
    </p:spTree>
    <p:extLst>
      <p:ext uri="{BB962C8B-B14F-4D97-AF65-F5344CB8AC3E}">
        <p14:creationId xmlns:p14="http://schemas.microsoft.com/office/powerpoint/2010/main" val="39461298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系统概要设计</a:t>
            </a:r>
            <a:endParaRPr lang="zh-CN" altLang="en-US" dirty="0"/>
          </a:p>
        </p:txBody>
      </p:sp>
      <p:sp>
        <p:nvSpPr>
          <p:cNvPr id="197" name="矩形 196"/>
          <p:cNvSpPr/>
          <p:nvPr/>
        </p:nvSpPr>
        <p:spPr>
          <a:xfrm>
            <a:off x="1187624" y="1300118"/>
            <a:ext cx="2031325" cy="369332"/>
          </a:xfrm>
          <a:prstGeom prst="rect">
            <a:avLst/>
          </a:prstGeom>
        </p:spPr>
        <p:txBody>
          <a:bodyPr wrap="none">
            <a:spAutoFit/>
          </a:bodyPr>
          <a:lstStyle/>
          <a:p>
            <a:r>
              <a:rPr lang="zh-CN" altLang="en-US" dirty="0" smtClean="0"/>
              <a:t>系统模块功能设计</a:t>
            </a:r>
            <a:endParaRPr lang="zh-CN" altLang="en-US" dirty="0"/>
          </a:p>
        </p:txBody>
      </p:sp>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484784"/>
            <a:ext cx="7704856" cy="4886920"/>
          </a:xfrm>
          <a:prstGeom prst="rect">
            <a:avLst/>
          </a:prstGeom>
          <a:noFill/>
        </p:spPr>
      </p:pic>
    </p:spTree>
    <p:extLst>
      <p:ext uri="{BB962C8B-B14F-4D97-AF65-F5344CB8AC3E}">
        <p14:creationId xmlns:p14="http://schemas.microsoft.com/office/powerpoint/2010/main" val="14169550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数据库</a:t>
            </a:r>
            <a:r>
              <a:rPr lang="zh-CN" altLang="en-US" dirty="0" smtClean="0"/>
              <a:t>设计</a:t>
            </a:r>
            <a:endParaRPr lang="zh-CN" altLang="en-US" dirty="0"/>
          </a:p>
        </p:txBody>
      </p:sp>
      <p:pic>
        <p:nvPicPr>
          <p:cNvPr id="4" name="图片 3" descr="C:\Users\Gan\Pictures\DB设计.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3388" y="1340768"/>
            <a:ext cx="6852473" cy="4842157"/>
          </a:xfrm>
          <a:prstGeom prst="rect">
            <a:avLst/>
          </a:prstGeom>
          <a:noFill/>
          <a:ln>
            <a:noFill/>
          </a:ln>
        </p:spPr>
      </p:pic>
    </p:spTree>
    <p:extLst>
      <p:ext uri="{BB962C8B-B14F-4D97-AF65-F5344CB8AC3E}">
        <p14:creationId xmlns:p14="http://schemas.microsoft.com/office/powerpoint/2010/main" val="41136272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功能开发</a:t>
            </a:r>
            <a:endParaRPr lang="zh-CN" altLang="en-US" dirty="0"/>
          </a:p>
        </p:txBody>
      </p:sp>
      <p:pic>
        <p:nvPicPr>
          <p:cNvPr id="7" name="图片 6" descr="C:\Users\Gan\Desktop\编码本.jpg"/>
          <p:cNvPicPr/>
          <p:nvPr/>
        </p:nvPicPr>
        <p:blipFill rotWithShape="1">
          <a:blip r:embed="rId3" cstate="print">
            <a:extLst>
              <a:ext uri="{28A0092B-C50C-407E-A947-70E740481C1C}">
                <a14:useLocalDpi xmlns:a14="http://schemas.microsoft.com/office/drawing/2010/main" val="0"/>
              </a:ext>
            </a:extLst>
          </a:blip>
          <a:srcRect/>
          <a:stretch/>
        </p:blipFill>
        <p:spPr bwMode="auto">
          <a:xfrm>
            <a:off x="323528" y="1196752"/>
            <a:ext cx="4524375" cy="3247390"/>
          </a:xfrm>
          <a:prstGeom prst="rect">
            <a:avLst/>
          </a:prstGeom>
          <a:noFill/>
          <a:ln>
            <a:solidFill>
              <a:schemeClr val="bg1">
                <a:lumMod val="50000"/>
              </a:schemeClr>
            </a:solidFill>
          </a:ln>
          <a:extLst>
            <a:ext uri="{53640926-AAD7-44D8-BBD7-CCE9431645EC}">
              <a14:shadowObscured xmlns:a14="http://schemas.microsoft.com/office/drawing/2010/main"/>
            </a:ext>
          </a:extLst>
        </p:spPr>
      </p:pic>
      <p:sp>
        <p:nvSpPr>
          <p:cNvPr id="10" name="矩形 9"/>
          <p:cNvSpPr/>
          <p:nvPr/>
        </p:nvSpPr>
        <p:spPr>
          <a:xfrm>
            <a:off x="827584" y="4653136"/>
            <a:ext cx="1800493" cy="369332"/>
          </a:xfrm>
          <a:prstGeom prst="rect">
            <a:avLst/>
          </a:prstGeom>
        </p:spPr>
        <p:txBody>
          <a:bodyPr wrap="none">
            <a:spAutoFit/>
          </a:bodyPr>
          <a:lstStyle/>
          <a:p>
            <a:r>
              <a:rPr lang="zh-CN" altLang="zh-CN" dirty="0"/>
              <a:t>编码本管理界面</a:t>
            </a:r>
            <a:endParaRPr lang="zh-CN" altLang="en-US" dirty="0"/>
          </a:p>
        </p:txBody>
      </p:sp>
    </p:spTree>
    <p:extLst>
      <p:ext uri="{BB962C8B-B14F-4D97-AF65-F5344CB8AC3E}">
        <p14:creationId xmlns:p14="http://schemas.microsoft.com/office/powerpoint/2010/main" val="23933030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功能开发</a:t>
            </a:r>
            <a:endParaRPr lang="zh-CN" altLang="en-US" dirty="0"/>
          </a:p>
        </p:txBody>
      </p:sp>
      <p:pic>
        <p:nvPicPr>
          <p:cNvPr id="7" name="图片 6" descr="C:\Users\Gan\Desktop\编码本.jpg"/>
          <p:cNvPicPr/>
          <p:nvPr/>
        </p:nvPicPr>
        <p:blipFill rotWithShape="1">
          <a:blip r:embed="rId3" cstate="print">
            <a:extLst>
              <a:ext uri="{28A0092B-C50C-407E-A947-70E740481C1C}">
                <a14:useLocalDpi xmlns:a14="http://schemas.microsoft.com/office/drawing/2010/main" val="0"/>
              </a:ext>
            </a:extLst>
          </a:blip>
          <a:srcRect/>
          <a:stretch/>
        </p:blipFill>
        <p:spPr bwMode="auto">
          <a:xfrm>
            <a:off x="323528" y="1196752"/>
            <a:ext cx="4524375" cy="3247390"/>
          </a:xfrm>
          <a:prstGeom prst="rect">
            <a:avLst/>
          </a:prstGeom>
          <a:noFill/>
          <a:ln>
            <a:solidFill>
              <a:schemeClr val="bg1">
                <a:lumMod val="50000"/>
              </a:schemeClr>
            </a:solidFill>
          </a:ln>
          <a:extLst>
            <a:ext uri="{53640926-AAD7-44D8-BBD7-CCE9431645EC}">
              <a14:shadowObscured xmlns:a14="http://schemas.microsoft.com/office/drawing/2010/main"/>
            </a:ext>
          </a:extLst>
        </p:spPr>
      </p:pic>
      <p:pic>
        <p:nvPicPr>
          <p:cNvPr id="8" name="图片 7" descr="C:\Users\Gan\Desktop\字典管理.jpg"/>
          <p:cNvPicPr/>
          <p:nvPr/>
        </p:nvPicPr>
        <p:blipFill rotWithShape="1">
          <a:blip r:embed="rId4" cstate="print">
            <a:extLst>
              <a:ext uri="{28A0092B-C50C-407E-A947-70E740481C1C}">
                <a14:useLocalDpi xmlns:a14="http://schemas.microsoft.com/office/drawing/2010/main" val="0"/>
              </a:ext>
            </a:extLst>
          </a:blip>
          <a:srcRect/>
          <a:stretch/>
        </p:blipFill>
        <p:spPr bwMode="auto">
          <a:xfrm>
            <a:off x="3563888" y="1700808"/>
            <a:ext cx="4752340" cy="3263265"/>
          </a:xfrm>
          <a:prstGeom prst="rect">
            <a:avLst/>
          </a:prstGeom>
          <a:noFill/>
          <a:ln>
            <a:solidFill>
              <a:schemeClr val="bg1">
                <a:lumMod val="50000"/>
              </a:schemeClr>
            </a:solidFill>
          </a:ln>
          <a:extLst>
            <a:ext uri="{53640926-AAD7-44D8-BBD7-CCE9431645EC}">
              <a14:shadowObscured xmlns:a14="http://schemas.microsoft.com/office/drawing/2010/main"/>
            </a:ext>
          </a:extLst>
        </p:spPr>
      </p:pic>
      <p:sp>
        <p:nvSpPr>
          <p:cNvPr id="6" name="矩形 5"/>
          <p:cNvSpPr/>
          <p:nvPr/>
        </p:nvSpPr>
        <p:spPr>
          <a:xfrm>
            <a:off x="4693563" y="5180097"/>
            <a:ext cx="2031325" cy="369332"/>
          </a:xfrm>
          <a:prstGeom prst="rect">
            <a:avLst/>
          </a:prstGeom>
        </p:spPr>
        <p:txBody>
          <a:bodyPr wrap="none">
            <a:spAutoFit/>
          </a:bodyPr>
          <a:lstStyle/>
          <a:p>
            <a:r>
              <a:rPr lang="zh-CN" altLang="zh-CN" dirty="0"/>
              <a:t>用户字典管理界面</a:t>
            </a:r>
            <a:endParaRPr lang="zh-CN" altLang="en-US" dirty="0"/>
          </a:p>
        </p:txBody>
      </p:sp>
    </p:spTree>
    <p:extLst>
      <p:ext uri="{BB962C8B-B14F-4D97-AF65-F5344CB8AC3E}">
        <p14:creationId xmlns:p14="http://schemas.microsoft.com/office/powerpoint/2010/main" val="3595753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smtClean="0"/>
              <a:t>功能开发</a:t>
            </a:r>
            <a:endParaRPr lang="zh-CN" altLang="en-US" dirty="0"/>
          </a:p>
        </p:txBody>
      </p:sp>
      <p:pic>
        <p:nvPicPr>
          <p:cNvPr id="7" name="图片 6" descr="C:\Users\Gan\Desktop\编码本.jpg"/>
          <p:cNvPicPr/>
          <p:nvPr/>
        </p:nvPicPr>
        <p:blipFill rotWithShape="1">
          <a:blip r:embed="rId3" cstate="print">
            <a:extLst>
              <a:ext uri="{28A0092B-C50C-407E-A947-70E740481C1C}">
                <a14:useLocalDpi xmlns:a14="http://schemas.microsoft.com/office/drawing/2010/main" val="0"/>
              </a:ext>
            </a:extLst>
          </a:blip>
          <a:srcRect/>
          <a:stretch/>
        </p:blipFill>
        <p:spPr bwMode="auto">
          <a:xfrm>
            <a:off x="323528" y="1196752"/>
            <a:ext cx="4524375" cy="3247390"/>
          </a:xfrm>
          <a:prstGeom prst="rect">
            <a:avLst/>
          </a:prstGeom>
          <a:noFill/>
          <a:ln>
            <a:solidFill>
              <a:schemeClr val="bg1">
                <a:lumMod val="50000"/>
              </a:schemeClr>
            </a:solidFill>
          </a:ln>
          <a:extLst>
            <a:ext uri="{53640926-AAD7-44D8-BBD7-CCE9431645EC}">
              <a14:shadowObscured xmlns:a14="http://schemas.microsoft.com/office/drawing/2010/main"/>
            </a:ext>
          </a:extLst>
        </p:spPr>
      </p:pic>
      <p:pic>
        <p:nvPicPr>
          <p:cNvPr id="8" name="图片 7" descr="C:\Users\Gan\Desktop\字典管理.jpg"/>
          <p:cNvPicPr/>
          <p:nvPr/>
        </p:nvPicPr>
        <p:blipFill rotWithShape="1">
          <a:blip r:embed="rId4" cstate="print">
            <a:extLst>
              <a:ext uri="{28A0092B-C50C-407E-A947-70E740481C1C}">
                <a14:useLocalDpi xmlns:a14="http://schemas.microsoft.com/office/drawing/2010/main" val="0"/>
              </a:ext>
            </a:extLst>
          </a:blip>
          <a:srcRect/>
          <a:stretch/>
        </p:blipFill>
        <p:spPr bwMode="auto">
          <a:xfrm>
            <a:off x="3563888" y="1700808"/>
            <a:ext cx="4752340" cy="3263265"/>
          </a:xfrm>
          <a:prstGeom prst="rect">
            <a:avLst/>
          </a:prstGeom>
          <a:noFill/>
          <a:ln>
            <a:solidFill>
              <a:schemeClr val="bg1">
                <a:lumMod val="50000"/>
              </a:schemeClr>
            </a:solidFill>
          </a:ln>
          <a:extLst>
            <a:ext uri="{53640926-AAD7-44D8-BBD7-CCE9431645EC}">
              <a14:shadowObscured xmlns:a14="http://schemas.microsoft.com/office/drawing/2010/main"/>
            </a:ext>
          </a:extLst>
        </p:spPr>
      </p:pic>
      <p:pic>
        <p:nvPicPr>
          <p:cNvPr id="9" name="图片 8" descr="C:\Users\Gan\Desktop\校对.jpg"/>
          <p:cNvPicPr/>
          <p:nvPr/>
        </p:nvPicPr>
        <p:blipFill rotWithShape="1">
          <a:blip r:embed="rId5" cstate="print">
            <a:extLst>
              <a:ext uri="{28A0092B-C50C-407E-A947-70E740481C1C}">
                <a14:useLocalDpi xmlns:a14="http://schemas.microsoft.com/office/drawing/2010/main" val="0"/>
              </a:ext>
            </a:extLst>
          </a:blip>
          <a:srcRect/>
          <a:stretch/>
        </p:blipFill>
        <p:spPr bwMode="auto">
          <a:xfrm>
            <a:off x="1979712" y="2276872"/>
            <a:ext cx="5052060" cy="3562985"/>
          </a:xfrm>
          <a:prstGeom prst="rect">
            <a:avLst/>
          </a:prstGeom>
          <a:noFill/>
          <a:ln>
            <a:solidFill>
              <a:schemeClr val="bg1">
                <a:lumMod val="50000"/>
              </a:schemeClr>
            </a:solidFill>
          </a:ln>
          <a:extLst>
            <a:ext uri="{53640926-AAD7-44D8-BBD7-CCE9431645EC}">
              <a14:shadowObscured xmlns:a14="http://schemas.microsoft.com/office/drawing/2010/main"/>
            </a:ext>
          </a:extLst>
        </p:spPr>
      </p:pic>
      <p:sp>
        <p:nvSpPr>
          <p:cNvPr id="6" name="矩形 5"/>
          <p:cNvSpPr/>
          <p:nvPr/>
        </p:nvSpPr>
        <p:spPr>
          <a:xfrm>
            <a:off x="2987824" y="5839857"/>
            <a:ext cx="2492990" cy="369332"/>
          </a:xfrm>
          <a:prstGeom prst="rect">
            <a:avLst/>
          </a:prstGeom>
        </p:spPr>
        <p:txBody>
          <a:bodyPr wrap="none">
            <a:spAutoFit/>
          </a:bodyPr>
          <a:lstStyle/>
          <a:p>
            <a:r>
              <a:rPr lang="zh-CN" altLang="en-US" dirty="0"/>
              <a:t>匹配候选结果校对界面</a:t>
            </a:r>
          </a:p>
        </p:txBody>
      </p:sp>
    </p:spTree>
    <p:extLst>
      <p:ext uri="{BB962C8B-B14F-4D97-AF65-F5344CB8AC3E}">
        <p14:creationId xmlns:p14="http://schemas.microsoft.com/office/powerpoint/2010/main" val="811895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5096" y="42110"/>
            <a:ext cx="8041440" cy="1442674"/>
          </a:xfrm>
        </p:spPr>
        <p:txBody>
          <a:bodyPr/>
          <a:lstStyle/>
          <a:p>
            <a:r>
              <a:rPr lang="zh-CN" altLang="en-US" dirty="0"/>
              <a:t>课题</a:t>
            </a:r>
            <a:r>
              <a:rPr lang="zh-CN" altLang="en-US" dirty="0" smtClean="0"/>
              <a:t>背景</a:t>
            </a:r>
            <a:endParaRPr lang="zh-CN" altLang="en-US" dirty="0"/>
          </a:p>
        </p:txBody>
      </p:sp>
      <p:sp>
        <p:nvSpPr>
          <p:cNvPr id="8" name="内容占位符 2"/>
          <p:cNvSpPr>
            <a:spLocks noGrp="1"/>
          </p:cNvSpPr>
          <p:nvPr>
            <p:ph idx="1"/>
          </p:nvPr>
        </p:nvSpPr>
        <p:spPr>
          <a:xfrm>
            <a:off x="755576" y="1340768"/>
            <a:ext cx="7467600" cy="4968552"/>
          </a:xfrm>
        </p:spPr>
        <p:txBody>
          <a:bodyPr>
            <a:normAutofit/>
          </a:bodyPr>
          <a:lstStyle/>
          <a:p>
            <a:pPr>
              <a:lnSpc>
                <a:spcPct val="150000"/>
              </a:lnSpc>
            </a:pPr>
            <a:r>
              <a:rPr lang="zh-CN" altLang="en-US" sz="1800" b="1" dirty="0" smtClean="0"/>
              <a:t>信息系统中的临床医学</a:t>
            </a:r>
            <a:r>
              <a:rPr lang="zh-CN" altLang="en-US" sz="1800" b="1" dirty="0"/>
              <a:t>术语</a:t>
            </a:r>
            <a:r>
              <a:rPr lang="zh-CN" altLang="en-US" sz="1800" b="1" dirty="0" smtClean="0"/>
              <a:t>：</a:t>
            </a:r>
            <a:r>
              <a:rPr lang="zh-CN" altLang="zh-CN" sz="1800" dirty="0"/>
              <a:t>旨在支持临床软件，关系到医疗记录和各类临床信息系统中的概念含义、表达和使用</a:t>
            </a:r>
            <a:r>
              <a:rPr lang="zh-CN" altLang="zh-CN" sz="1800" dirty="0" smtClean="0"/>
              <a:t>的</a:t>
            </a:r>
            <a:endParaRPr lang="en-US" altLang="zh-CN" sz="1800" dirty="0" smtClean="0"/>
          </a:p>
          <a:p>
            <a:pPr marL="0" indent="0" algn="ctr">
              <a:lnSpc>
                <a:spcPct val="150000"/>
              </a:lnSpc>
              <a:buNone/>
            </a:pPr>
            <a:r>
              <a:rPr lang="zh-CN" altLang="en-US" sz="1800" u="sng" dirty="0" smtClean="0"/>
              <a:t>特定</a:t>
            </a:r>
            <a:r>
              <a:rPr lang="zh-CN" altLang="zh-CN" sz="1800" u="sng" dirty="0" smtClean="0"/>
              <a:t>文字</a:t>
            </a:r>
            <a:r>
              <a:rPr lang="zh-CN" altLang="zh-CN" sz="1800" u="sng" dirty="0"/>
              <a:t>表述及其</a:t>
            </a:r>
            <a:r>
              <a:rPr lang="zh-CN" altLang="zh-CN" sz="1800" u="sng" dirty="0" smtClean="0"/>
              <a:t>代码</a:t>
            </a:r>
            <a:endParaRPr lang="en-US" altLang="zh-CN" sz="1800" u="sng" dirty="0" smtClean="0"/>
          </a:p>
          <a:p>
            <a:pPr>
              <a:lnSpc>
                <a:spcPct val="150000"/>
              </a:lnSpc>
            </a:pPr>
            <a:r>
              <a:rPr lang="zh-CN" altLang="en-US" sz="1800" b="1" dirty="0" smtClean="0"/>
              <a:t>使用规范术语</a:t>
            </a:r>
            <a:r>
              <a:rPr lang="zh-CN" altLang="en-US" sz="1800" dirty="0" smtClean="0"/>
              <a:t>是</a:t>
            </a:r>
            <a:r>
              <a:rPr lang="zh-CN" altLang="en-US" sz="1800" u="sng" dirty="0" smtClean="0"/>
              <a:t>数据质量、数据交互、信息共享</a:t>
            </a:r>
            <a:r>
              <a:rPr lang="zh-CN" altLang="en-US" sz="1800" dirty="0" smtClean="0"/>
              <a:t>的关键</a:t>
            </a:r>
            <a:endParaRPr lang="en-US" altLang="zh-CN" sz="1800" dirty="0" smtClean="0"/>
          </a:p>
          <a:p>
            <a:pPr>
              <a:lnSpc>
                <a:spcPct val="150000"/>
              </a:lnSpc>
            </a:pPr>
            <a:r>
              <a:rPr lang="zh-CN" altLang="en-US" sz="1800" b="1" dirty="0"/>
              <a:t>国内医疗信息系统中的术语现状</a:t>
            </a:r>
            <a:r>
              <a:rPr lang="zh-CN" altLang="en-US" sz="1800" b="1" dirty="0" smtClean="0"/>
              <a:t>：</a:t>
            </a:r>
            <a:endParaRPr lang="zh-CN" altLang="en-US" sz="1800" dirty="0" smtClean="0"/>
          </a:p>
        </p:txBody>
      </p:sp>
      <p:grpSp>
        <p:nvGrpSpPr>
          <p:cNvPr id="12" name="组合 11"/>
          <p:cNvGrpSpPr/>
          <p:nvPr/>
        </p:nvGrpSpPr>
        <p:grpSpPr>
          <a:xfrm>
            <a:off x="4166585" y="3933056"/>
            <a:ext cx="1788472" cy="1656184"/>
            <a:chOff x="5375816" y="3825044"/>
            <a:chExt cx="1788472" cy="1656184"/>
          </a:xfrm>
        </p:grpSpPr>
        <p:sp>
          <p:nvSpPr>
            <p:cNvPr id="11" name="矩形 10"/>
            <p:cNvSpPr/>
            <p:nvPr/>
          </p:nvSpPr>
          <p:spPr>
            <a:xfrm>
              <a:off x="5375816" y="3825044"/>
              <a:ext cx="1788472" cy="1656184"/>
            </a:xfrm>
            <a:prstGeom prst="rect">
              <a:avLst/>
            </a:prstGeom>
            <a:ln w="12700">
              <a:solidFill>
                <a:schemeClr val="accent2">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文本框 9"/>
            <p:cNvSpPr txBox="1"/>
            <p:nvPr/>
          </p:nvSpPr>
          <p:spPr>
            <a:xfrm>
              <a:off x="5375816" y="3971687"/>
              <a:ext cx="1728192" cy="1118255"/>
            </a:xfrm>
            <a:prstGeom prst="rect">
              <a:avLst/>
            </a:prstGeom>
            <a:noFill/>
          </p:spPr>
          <p:txBody>
            <a:bodyPr wrap="square" rtlCol="0">
              <a:spAutoFit/>
            </a:bodyPr>
            <a:lstStyle/>
            <a:p>
              <a:pPr algn="ctr">
                <a:lnSpc>
                  <a:spcPct val="200000"/>
                </a:lnSpc>
              </a:pPr>
              <a:r>
                <a:rPr lang="zh-CN" altLang="en-US" dirty="0" smtClean="0"/>
                <a:t>名称失范</a:t>
              </a:r>
              <a:endParaRPr lang="en-US" altLang="zh-CN" dirty="0" smtClean="0"/>
            </a:p>
            <a:p>
              <a:pPr algn="ctr">
                <a:lnSpc>
                  <a:spcPct val="200000"/>
                </a:lnSpc>
              </a:pPr>
              <a:r>
                <a:rPr lang="zh-CN" altLang="en-US" dirty="0" smtClean="0"/>
                <a:t>无统一编码</a:t>
              </a:r>
              <a:endParaRPr lang="zh-CN" altLang="en-US" dirty="0"/>
            </a:p>
          </p:txBody>
        </p:sp>
      </p:grpSp>
      <p:grpSp>
        <p:nvGrpSpPr>
          <p:cNvPr id="13" name="组合 12"/>
          <p:cNvGrpSpPr/>
          <p:nvPr/>
        </p:nvGrpSpPr>
        <p:grpSpPr>
          <a:xfrm>
            <a:off x="914497" y="3945559"/>
            <a:ext cx="2751209" cy="1656184"/>
            <a:chOff x="5375816" y="3825044"/>
            <a:chExt cx="1788472" cy="1980220"/>
          </a:xfrm>
        </p:grpSpPr>
        <p:sp>
          <p:nvSpPr>
            <p:cNvPr id="14" name="矩形 13"/>
            <p:cNvSpPr/>
            <p:nvPr/>
          </p:nvSpPr>
          <p:spPr>
            <a:xfrm>
              <a:off x="5375816" y="3825044"/>
              <a:ext cx="1788472" cy="1980220"/>
            </a:xfrm>
            <a:prstGeom prst="rect">
              <a:avLst/>
            </a:prstGeom>
            <a:ln w="12700">
              <a:solidFill>
                <a:schemeClr val="accent3">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文本框 14"/>
            <p:cNvSpPr txBox="1"/>
            <p:nvPr/>
          </p:nvSpPr>
          <p:spPr>
            <a:xfrm>
              <a:off x="5375816" y="3971687"/>
              <a:ext cx="1728192" cy="1338828"/>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dirty="0"/>
                <a:t>系统用途</a:t>
              </a:r>
              <a:r>
                <a:rPr lang="zh-CN" altLang="en-US" dirty="0" smtClean="0"/>
                <a:t>差异</a:t>
              </a:r>
              <a:endParaRPr lang="en-US" altLang="zh-CN" dirty="0" smtClean="0"/>
            </a:p>
            <a:p>
              <a:pPr marL="285750" lvl="1" indent="-285750">
                <a:lnSpc>
                  <a:spcPct val="150000"/>
                </a:lnSpc>
                <a:buFont typeface="Arial" panose="020B0604020202020204" pitchFamily="34" charset="0"/>
                <a:buChar char="•"/>
              </a:pPr>
              <a:r>
                <a:rPr lang="zh-CN" altLang="en-US" dirty="0" smtClean="0"/>
                <a:t>信息化水平参差不齐</a:t>
              </a:r>
              <a:endParaRPr lang="en-US" altLang="zh-CN" dirty="0"/>
            </a:p>
            <a:p>
              <a:pPr marL="285750" lvl="1" indent="-285750">
                <a:lnSpc>
                  <a:spcPct val="150000"/>
                </a:lnSpc>
                <a:buFont typeface="Arial" panose="020B0604020202020204" pitchFamily="34" charset="0"/>
                <a:buChar char="•"/>
              </a:pPr>
              <a:r>
                <a:rPr lang="zh-CN" altLang="en-US" dirty="0" smtClean="0"/>
                <a:t>国家标准缺失</a:t>
              </a:r>
              <a:endParaRPr lang="en-US" altLang="zh-CN" dirty="0"/>
            </a:p>
          </p:txBody>
        </p:sp>
      </p:grpSp>
      <p:grpSp>
        <p:nvGrpSpPr>
          <p:cNvPr id="17" name="组合 16"/>
          <p:cNvGrpSpPr/>
          <p:nvPr/>
        </p:nvGrpSpPr>
        <p:grpSpPr>
          <a:xfrm>
            <a:off x="6455936" y="3933056"/>
            <a:ext cx="1788472" cy="1656184"/>
            <a:chOff x="5375816" y="3825044"/>
            <a:chExt cx="1788472" cy="1656184"/>
          </a:xfrm>
        </p:grpSpPr>
        <p:sp>
          <p:nvSpPr>
            <p:cNvPr id="18" name="矩形 17"/>
            <p:cNvSpPr/>
            <p:nvPr/>
          </p:nvSpPr>
          <p:spPr>
            <a:xfrm>
              <a:off x="5375816" y="3825044"/>
              <a:ext cx="1788472" cy="1656184"/>
            </a:xfrm>
            <a:prstGeom prst="rect">
              <a:avLst/>
            </a:prstGeom>
            <a:ln w="12700">
              <a:solidFill>
                <a:schemeClr val="accent4">
                  <a:lumMod val="50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9" name="文本框 18"/>
            <p:cNvSpPr txBox="1"/>
            <p:nvPr/>
          </p:nvSpPr>
          <p:spPr>
            <a:xfrm>
              <a:off x="5375816" y="3969060"/>
              <a:ext cx="1728192" cy="1118255"/>
            </a:xfrm>
            <a:prstGeom prst="rect">
              <a:avLst/>
            </a:prstGeom>
            <a:noFill/>
          </p:spPr>
          <p:txBody>
            <a:bodyPr wrap="square" rtlCol="0">
              <a:spAutoFit/>
            </a:bodyPr>
            <a:lstStyle/>
            <a:p>
              <a:pPr algn="ctr">
                <a:lnSpc>
                  <a:spcPct val="200000"/>
                </a:lnSpc>
              </a:pPr>
              <a:r>
                <a:rPr lang="zh-CN" altLang="en-US" dirty="0" smtClean="0"/>
                <a:t>统一编码</a:t>
              </a:r>
              <a:endParaRPr lang="en-US" altLang="zh-CN" dirty="0" smtClean="0"/>
            </a:p>
            <a:p>
              <a:pPr algn="ctr">
                <a:lnSpc>
                  <a:spcPct val="200000"/>
                </a:lnSpc>
              </a:pPr>
              <a:r>
                <a:rPr lang="zh-CN" altLang="en-US" dirty="0" smtClean="0"/>
                <a:t>术语映射</a:t>
              </a:r>
              <a:endParaRPr lang="zh-CN" altLang="en-US" dirty="0"/>
            </a:p>
          </p:txBody>
        </p:sp>
      </p:grpSp>
      <p:sp>
        <p:nvSpPr>
          <p:cNvPr id="20" name="流程图: 过程 19"/>
          <p:cNvSpPr/>
          <p:nvPr/>
        </p:nvSpPr>
        <p:spPr>
          <a:xfrm>
            <a:off x="6674581" y="5339343"/>
            <a:ext cx="1351182" cy="673894"/>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种类繁多</a:t>
            </a:r>
            <a:endParaRPr lang="en-US" altLang="zh-CN" b="1" dirty="0" smtClean="0">
              <a:solidFill>
                <a:srgbClr val="FF0000"/>
              </a:solidFill>
            </a:endParaRPr>
          </a:p>
          <a:p>
            <a:pPr algn="ctr"/>
            <a:r>
              <a:rPr lang="zh-CN" altLang="en-US" b="1" dirty="0" smtClean="0">
                <a:solidFill>
                  <a:srgbClr val="FF0000"/>
                </a:solidFill>
              </a:rPr>
              <a:t>数量</a:t>
            </a:r>
            <a:r>
              <a:rPr lang="zh-CN" altLang="en-US" b="1" dirty="0">
                <a:solidFill>
                  <a:srgbClr val="FF0000"/>
                </a:solidFill>
              </a:rPr>
              <a:t>庞大</a:t>
            </a:r>
          </a:p>
        </p:txBody>
      </p:sp>
      <p:sp>
        <p:nvSpPr>
          <p:cNvPr id="21" name="流程图: 过程 20"/>
          <p:cNvSpPr/>
          <p:nvPr/>
        </p:nvSpPr>
        <p:spPr>
          <a:xfrm>
            <a:off x="6674581" y="3483939"/>
            <a:ext cx="1351181" cy="674681"/>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accent6">
                    <a:lumMod val="75000"/>
                  </a:schemeClr>
                </a:solidFill>
              </a:rPr>
              <a:t>快速可用</a:t>
            </a:r>
            <a:endParaRPr lang="zh-CN" altLang="en-US" sz="2000" b="1" dirty="0">
              <a:solidFill>
                <a:schemeClr val="accent6">
                  <a:lumMod val="75000"/>
                </a:schemeClr>
              </a:solidFill>
            </a:endParaRPr>
          </a:p>
        </p:txBody>
      </p:sp>
      <p:sp>
        <p:nvSpPr>
          <p:cNvPr id="23" name="右箭头 22"/>
          <p:cNvSpPr/>
          <p:nvPr/>
        </p:nvSpPr>
        <p:spPr>
          <a:xfrm rot="12460064">
            <a:off x="5819182" y="3207902"/>
            <a:ext cx="760626" cy="504056"/>
          </a:xfrm>
          <a:prstGeom prst="rightArrow">
            <a:avLst/>
          </a:prstGeom>
          <a:solidFill>
            <a:schemeClr val="accent6">
              <a:lumMod val="20000"/>
              <a:lumOff val="80000"/>
            </a:schemeClr>
          </a:solidFill>
          <a:ln>
            <a:solidFill>
              <a:schemeClr val="accent6">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4" name="椭圆形标注 23"/>
          <p:cNvSpPr/>
          <p:nvPr/>
        </p:nvSpPr>
        <p:spPr>
          <a:xfrm>
            <a:off x="1979712" y="2214428"/>
            <a:ext cx="1182597" cy="569014"/>
          </a:xfrm>
          <a:prstGeom prst="wedgeEllipseCallout">
            <a:avLst>
              <a:gd name="adj1" fmla="val 62416"/>
              <a:gd name="adj2" fmla="val 15902"/>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名称</a:t>
            </a:r>
            <a:endParaRPr lang="zh-CN" altLang="en-US" dirty="0">
              <a:solidFill>
                <a:schemeClr val="tx1"/>
              </a:solidFill>
            </a:endParaRPr>
          </a:p>
        </p:txBody>
      </p:sp>
      <p:sp>
        <p:nvSpPr>
          <p:cNvPr id="25" name="椭圆形标注 24"/>
          <p:cNvSpPr/>
          <p:nvPr/>
        </p:nvSpPr>
        <p:spPr>
          <a:xfrm flipH="1">
            <a:off x="5807859" y="2202705"/>
            <a:ext cx="1182597" cy="569014"/>
          </a:xfrm>
          <a:prstGeom prst="wedgeEllipseCallout">
            <a:avLst>
              <a:gd name="adj1" fmla="val 62416"/>
              <a:gd name="adj2" fmla="val 15902"/>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a:t>
            </a:r>
          </a:p>
        </p:txBody>
      </p:sp>
      <p:sp>
        <p:nvSpPr>
          <p:cNvPr id="26" name="右箭头 25"/>
          <p:cNvSpPr/>
          <p:nvPr/>
        </p:nvSpPr>
        <p:spPr>
          <a:xfrm>
            <a:off x="3708452" y="4485619"/>
            <a:ext cx="462517" cy="504056"/>
          </a:xfrm>
          <a:prstGeom prst="rightArrow">
            <a:avLst/>
          </a:prstGeom>
          <a:solidFill>
            <a:schemeClr val="accent4">
              <a:lumMod val="20000"/>
              <a:lumOff val="80000"/>
            </a:schemeClr>
          </a:solidFill>
          <a:ln>
            <a:solidFill>
              <a:schemeClr val="accent4">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7" name="右箭头 26"/>
          <p:cNvSpPr/>
          <p:nvPr/>
        </p:nvSpPr>
        <p:spPr>
          <a:xfrm>
            <a:off x="5996171" y="4487143"/>
            <a:ext cx="462517" cy="504056"/>
          </a:xfrm>
          <a:prstGeom prst="rightArrow">
            <a:avLst/>
          </a:prstGeom>
          <a:solidFill>
            <a:schemeClr val="accent4">
              <a:lumMod val="20000"/>
              <a:lumOff val="80000"/>
            </a:schemeClr>
          </a:solidFill>
          <a:ln>
            <a:solidFill>
              <a:schemeClr val="accent4">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61393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55096" y="42110"/>
            <a:ext cx="8041440" cy="144267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dirty="0" smtClean="0"/>
              <a:t>目录</a:t>
            </a:r>
            <a:endParaRPr lang="zh-CN" altLang="en-US" dirty="0"/>
          </a:p>
        </p:txBody>
      </p:sp>
      <p:sp>
        <p:nvSpPr>
          <p:cNvPr id="4" name="内容占位符 2"/>
          <p:cNvSpPr>
            <a:spLocks noGrp="1"/>
          </p:cNvSpPr>
          <p:nvPr>
            <p:ph idx="1"/>
          </p:nvPr>
        </p:nvSpPr>
        <p:spPr>
          <a:xfrm>
            <a:off x="2288976" y="1772816"/>
            <a:ext cx="3507160" cy="3528392"/>
          </a:xfrm>
        </p:spPr>
        <p:txBody>
          <a:bodyPr>
            <a:noAutofit/>
          </a:bodyPr>
          <a:lstStyle/>
          <a:p>
            <a:pPr>
              <a:lnSpc>
                <a:spcPct val="150000"/>
              </a:lnSpc>
              <a:buFont typeface="Wingdings" panose="05000000000000000000" pitchFamily="2" charset="2"/>
              <a:buChar char="p"/>
            </a:pPr>
            <a:r>
              <a:rPr lang="zh-CN" altLang="en-US" sz="2400" b="1" dirty="0" smtClean="0"/>
              <a:t> 背景、目标与意义</a:t>
            </a:r>
            <a:endParaRPr lang="en-US" altLang="zh-CN" sz="2400" b="1" dirty="0" smtClean="0"/>
          </a:p>
          <a:p>
            <a:pPr>
              <a:lnSpc>
                <a:spcPct val="150000"/>
              </a:lnSpc>
              <a:buFont typeface="Wingdings" panose="05000000000000000000" pitchFamily="2" charset="2"/>
              <a:buChar char="p"/>
            </a:pPr>
            <a:r>
              <a:rPr lang="zh-CN" altLang="en-US" sz="2400" b="1" dirty="0" smtClean="0"/>
              <a:t> 方法</a:t>
            </a:r>
            <a:r>
              <a:rPr lang="zh-CN" altLang="en-US" sz="2400" b="1" dirty="0"/>
              <a:t>与</a:t>
            </a:r>
            <a:r>
              <a:rPr lang="zh-CN" altLang="en-US" sz="2400" b="1" dirty="0" smtClean="0"/>
              <a:t>实现</a:t>
            </a:r>
            <a:endParaRPr lang="en-US" altLang="zh-CN" sz="2400" b="1" dirty="0" smtClean="0"/>
          </a:p>
          <a:p>
            <a:pPr>
              <a:lnSpc>
                <a:spcPct val="150000"/>
              </a:lnSpc>
              <a:buFont typeface="Wingdings" panose="05000000000000000000" pitchFamily="2" charset="2"/>
              <a:buChar char="p"/>
            </a:pPr>
            <a:r>
              <a:rPr lang="zh-CN" altLang="en-US" sz="2400" b="1" dirty="0" smtClean="0"/>
              <a:t> 实验</a:t>
            </a:r>
            <a:r>
              <a:rPr lang="zh-CN" altLang="en-US" sz="2400" b="1" dirty="0"/>
              <a:t>与</a:t>
            </a:r>
            <a:r>
              <a:rPr lang="zh-CN" altLang="en-US" sz="2400" b="1" dirty="0" smtClean="0"/>
              <a:t>结果</a:t>
            </a:r>
            <a:endParaRPr lang="en-US" altLang="zh-CN" sz="2400" b="1" dirty="0" smtClean="0"/>
          </a:p>
          <a:p>
            <a:pPr>
              <a:lnSpc>
                <a:spcPct val="150000"/>
              </a:lnSpc>
              <a:buFont typeface="Wingdings" panose="05000000000000000000" pitchFamily="2" charset="2"/>
              <a:buChar char="p"/>
            </a:pPr>
            <a:r>
              <a:rPr lang="zh-CN" altLang="en-US" sz="2400" b="1" dirty="0" smtClean="0"/>
              <a:t> 工具设计与开发</a:t>
            </a:r>
            <a:endParaRPr lang="en-US" altLang="zh-CN" sz="2400" b="1" dirty="0" smtClean="0"/>
          </a:p>
          <a:p>
            <a:pPr>
              <a:lnSpc>
                <a:spcPct val="150000"/>
              </a:lnSpc>
              <a:buFont typeface="Wingdings" panose="05000000000000000000" pitchFamily="2" charset="2"/>
              <a:buChar char="p"/>
            </a:pPr>
            <a:r>
              <a:rPr lang="zh-CN" altLang="en-US" sz="2400" b="1" dirty="0" smtClean="0"/>
              <a:t> </a:t>
            </a:r>
            <a:r>
              <a:rPr lang="zh-CN" altLang="en-US" sz="2400" b="1" i="1" u="sng" dirty="0" smtClean="0">
                <a:solidFill>
                  <a:srgbClr val="C00000"/>
                </a:solidFill>
              </a:rPr>
              <a:t>总结</a:t>
            </a:r>
            <a:r>
              <a:rPr lang="zh-CN" altLang="en-US" sz="2400" b="1" i="1" u="sng" dirty="0">
                <a:solidFill>
                  <a:srgbClr val="C00000"/>
                </a:solidFill>
              </a:rPr>
              <a:t>与</a:t>
            </a:r>
            <a:r>
              <a:rPr lang="zh-CN" altLang="en-US" sz="2400" b="1" i="1" u="sng" dirty="0" smtClean="0">
                <a:solidFill>
                  <a:srgbClr val="C00000"/>
                </a:solidFill>
              </a:rPr>
              <a:t>展望</a:t>
            </a:r>
            <a:endParaRPr lang="en-US" altLang="zh-CN" sz="2400" b="1" i="1" u="sng" dirty="0" smtClean="0">
              <a:solidFill>
                <a:srgbClr val="C00000"/>
              </a:solidFill>
            </a:endParaRPr>
          </a:p>
        </p:txBody>
      </p:sp>
    </p:spTree>
    <p:extLst>
      <p:ext uri="{BB962C8B-B14F-4D97-AF65-F5344CB8AC3E}">
        <p14:creationId xmlns:p14="http://schemas.microsoft.com/office/powerpoint/2010/main" val="6271010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a:xfrm>
            <a:off x="1777008" y="3958456"/>
            <a:ext cx="6768752" cy="259228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r>
              <a:rPr lang="zh-CN" altLang="en-US" dirty="0"/>
              <a:t>同义词库积累； </a:t>
            </a:r>
            <a:endParaRPr lang="en-US" altLang="zh-CN" dirty="0" smtClean="0"/>
          </a:p>
          <a:p>
            <a:pPr lvl="1">
              <a:lnSpc>
                <a:spcPct val="150000"/>
              </a:lnSpc>
            </a:pPr>
            <a:r>
              <a:rPr lang="zh-CN" altLang="en-US" dirty="0" smtClean="0"/>
              <a:t>编码结构优化，</a:t>
            </a:r>
            <a:r>
              <a:rPr lang="zh-CN" altLang="zh-CN" dirty="0"/>
              <a:t>重点分析实际临床场景中的术语特点</a:t>
            </a:r>
            <a:r>
              <a:rPr lang="zh-CN" altLang="en-US" dirty="0" smtClean="0"/>
              <a:t>；</a:t>
            </a:r>
            <a:endParaRPr lang="en-US" altLang="zh-CN" dirty="0" smtClean="0"/>
          </a:p>
          <a:p>
            <a:pPr lvl="1">
              <a:lnSpc>
                <a:spcPct val="150000"/>
              </a:lnSpc>
            </a:pPr>
            <a:r>
              <a:rPr lang="zh-CN" altLang="en-US" dirty="0" smtClean="0"/>
              <a:t>总结结构化编码设计</a:t>
            </a:r>
            <a:r>
              <a:rPr lang="zh-CN" altLang="en-US" dirty="0"/>
              <a:t>规律和操作</a:t>
            </a:r>
            <a:r>
              <a:rPr lang="zh-CN" altLang="en-US" dirty="0" smtClean="0"/>
              <a:t>指南；</a:t>
            </a:r>
            <a:endParaRPr lang="en-US" altLang="zh-CN" dirty="0" smtClean="0"/>
          </a:p>
          <a:p>
            <a:pPr lvl="1">
              <a:lnSpc>
                <a:spcPct val="150000"/>
              </a:lnSpc>
            </a:pPr>
            <a:r>
              <a:rPr lang="zh-CN" altLang="en-US" dirty="0" smtClean="0"/>
              <a:t>将结构化编码</a:t>
            </a:r>
            <a:r>
              <a:rPr lang="zh-CN" altLang="zh-CN" dirty="0" smtClean="0"/>
              <a:t>同</a:t>
            </a:r>
            <a:r>
              <a:rPr lang="zh-CN" altLang="zh-CN" dirty="0"/>
              <a:t>国际主流术语标准进行</a:t>
            </a:r>
            <a:r>
              <a:rPr lang="zh-CN" altLang="zh-CN" dirty="0" smtClean="0"/>
              <a:t>映射</a:t>
            </a:r>
            <a:r>
              <a:rPr lang="zh-CN" altLang="en-US" dirty="0" smtClean="0"/>
              <a:t>；</a:t>
            </a:r>
            <a:endParaRPr lang="zh-CN" altLang="en-US" dirty="0"/>
          </a:p>
          <a:p>
            <a:pPr lvl="1">
              <a:lnSpc>
                <a:spcPct val="150000"/>
              </a:lnSpc>
            </a:pPr>
            <a:r>
              <a:rPr lang="zh-CN" altLang="en-US" dirty="0" smtClean="0"/>
              <a:t>继续</a:t>
            </a:r>
            <a:r>
              <a:rPr lang="zh-CN" altLang="en-US" dirty="0"/>
              <a:t>完善术语映射</a:t>
            </a:r>
            <a:r>
              <a:rPr lang="zh-CN" altLang="en-US" dirty="0" smtClean="0"/>
              <a:t>工具。</a:t>
            </a:r>
            <a:endParaRPr lang="zh-CN" altLang="en-US" dirty="0"/>
          </a:p>
        </p:txBody>
      </p:sp>
      <p:sp>
        <p:nvSpPr>
          <p:cNvPr id="3" name="标题 1"/>
          <p:cNvSpPr txBox="1">
            <a:spLocks/>
          </p:cNvSpPr>
          <p:nvPr/>
        </p:nvSpPr>
        <p:spPr>
          <a:xfrm>
            <a:off x="1355096" y="42110"/>
            <a:ext cx="8041440" cy="144267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dirty="0"/>
              <a:t>总结与展望</a:t>
            </a:r>
          </a:p>
        </p:txBody>
      </p:sp>
      <p:sp>
        <p:nvSpPr>
          <p:cNvPr id="4" name="流程图: 过程 3"/>
          <p:cNvSpPr/>
          <p:nvPr/>
        </p:nvSpPr>
        <p:spPr>
          <a:xfrm>
            <a:off x="364962" y="1988840"/>
            <a:ext cx="1542742" cy="896719"/>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6">
                    <a:lumMod val="75000"/>
                  </a:schemeClr>
                </a:solidFill>
                <a:effectLst>
                  <a:outerShdw blurRad="38100" dist="38100" dir="2700000" algn="tl">
                    <a:srgbClr val="000000">
                      <a:alpha val="43137"/>
                    </a:srgbClr>
                  </a:outerShdw>
                </a:effectLst>
              </a:rPr>
              <a:t>完成工作</a:t>
            </a:r>
          </a:p>
        </p:txBody>
      </p:sp>
      <p:sp>
        <p:nvSpPr>
          <p:cNvPr id="5" name="流程图: 过程 4"/>
          <p:cNvSpPr/>
          <p:nvPr/>
        </p:nvSpPr>
        <p:spPr>
          <a:xfrm>
            <a:off x="364962" y="4548505"/>
            <a:ext cx="1542742" cy="896719"/>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accent6">
                    <a:lumMod val="75000"/>
                  </a:schemeClr>
                </a:solidFill>
                <a:effectLst>
                  <a:outerShdw blurRad="38100" dist="38100" dir="2700000" algn="tl">
                    <a:srgbClr val="000000">
                      <a:alpha val="43137"/>
                    </a:srgbClr>
                  </a:outerShdw>
                </a:effectLst>
              </a:rPr>
              <a:t>展望</a:t>
            </a:r>
            <a:endParaRPr lang="zh-CN" altLang="en-US" sz="2400" b="1" dirty="0">
              <a:solidFill>
                <a:schemeClr val="accent6">
                  <a:lumMod val="75000"/>
                </a:schemeClr>
              </a:solidFill>
              <a:effectLst>
                <a:outerShdw blurRad="38100" dist="38100" dir="2700000" algn="tl">
                  <a:srgbClr val="000000">
                    <a:alpha val="43137"/>
                  </a:srgbClr>
                </a:outerShdw>
              </a:effectLst>
            </a:endParaRPr>
          </a:p>
        </p:txBody>
      </p:sp>
      <p:sp>
        <p:nvSpPr>
          <p:cNvPr id="7" name="内容占位符 2"/>
          <p:cNvSpPr txBox="1">
            <a:spLocks/>
          </p:cNvSpPr>
          <p:nvPr/>
        </p:nvSpPr>
        <p:spPr>
          <a:xfrm>
            <a:off x="1763688" y="692696"/>
            <a:ext cx="6552728" cy="345638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endParaRPr lang="en-US" altLang="zh-CN" b="1" dirty="0" smtClean="0"/>
          </a:p>
          <a:p>
            <a:pPr lvl="1">
              <a:lnSpc>
                <a:spcPct val="150000"/>
              </a:lnSpc>
            </a:pPr>
            <a:r>
              <a:rPr lang="zh-CN" altLang="en-US" dirty="0" smtClean="0"/>
              <a:t>设计并构建了三种类型术语结构化编码，实现了国家标准和山西大医院字典到结构化编码</a:t>
            </a:r>
            <a:r>
              <a:rPr lang="zh-CN" altLang="en-US" dirty="0"/>
              <a:t>的匹配，验证</a:t>
            </a:r>
            <a:r>
              <a:rPr lang="zh-CN" altLang="en-US" dirty="0" smtClean="0"/>
              <a:t>了该编码</a:t>
            </a:r>
            <a:r>
              <a:rPr lang="zh-CN" altLang="zh-CN" dirty="0"/>
              <a:t>通用、</a:t>
            </a:r>
            <a:r>
              <a:rPr lang="zh-CN" altLang="zh-CN" dirty="0" smtClean="0"/>
              <a:t>稳定</a:t>
            </a:r>
            <a:r>
              <a:rPr lang="zh-CN" altLang="en-US" dirty="0" smtClean="0"/>
              <a:t>、</a:t>
            </a:r>
            <a:r>
              <a:rPr lang="zh-CN" altLang="zh-CN" dirty="0" smtClean="0"/>
              <a:t>可</a:t>
            </a:r>
            <a:r>
              <a:rPr lang="zh-CN" altLang="zh-CN" dirty="0"/>
              <a:t>扩展</a:t>
            </a:r>
            <a:r>
              <a:rPr lang="zh-CN" altLang="en-US" dirty="0" smtClean="0"/>
              <a:t>；</a:t>
            </a:r>
            <a:endParaRPr lang="en-US" altLang="zh-CN" dirty="0" smtClean="0"/>
          </a:p>
          <a:p>
            <a:pPr lvl="1">
              <a:lnSpc>
                <a:spcPct val="150000"/>
              </a:lnSpc>
            </a:pPr>
            <a:r>
              <a:rPr lang="zh-CN" altLang="en-US" dirty="0" smtClean="0"/>
              <a:t>设计并实现了基于上述结构化编码的术语快速映射方法，</a:t>
            </a:r>
            <a:endParaRPr lang="en-US" altLang="zh-CN" dirty="0" smtClean="0"/>
          </a:p>
          <a:p>
            <a:pPr marL="342900" lvl="1" indent="0">
              <a:lnSpc>
                <a:spcPct val="150000"/>
              </a:lnSpc>
              <a:buNone/>
            </a:pPr>
            <a:r>
              <a:rPr lang="en-US" altLang="zh-CN" dirty="0"/>
              <a:t> </a:t>
            </a:r>
            <a:r>
              <a:rPr lang="en-US" altLang="zh-CN" dirty="0" smtClean="0"/>
              <a:t>   </a:t>
            </a:r>
            <a:r>
              <a:rPr lang="zh-CN" altLang="zh-CN" dirty="0" smtClean="0"/>
              <a:t>验证</a:t>
            </a:r>
            <a:r>
              <a:rPr lang="zh-CN" altLang="zh-CN" dirty="0"/>
              <a:t>了该</a:t>
            </a:r>
            <a:r>
              <a:rPr lang="zh-CN" altLang="zh-CN" dirty="0" smtClean="0"/>
              <a:t>方法</a:t>
            </a:r>
            <a:r>
              <a:rPr lang="zh-CN" altLang="en-US" dirty="0" smtClean="0"/>
              <a:t>准确、快捷、便利；</a:t>
            </a:r>
            <a:endParaRPr lang="en-US" altLang="zh-CN" dirty="0" smtClean="0"/>
          </a:p>
          <a:p>
            <a:pPr lvl="1">
              <a:lnSpc>
                <a:spcPct val="150000"/>
              </a:lnSpc>
            </a:pPr>
            <a:r>
              <a:rPr lang="zh-CN" altLang="en-US" dirty="0" smtClean="0"/>
              <a:t>设计了相应的术语映射工具，完成了核心功能开发。</a:t>
            </a:r>
            <a:endParaRPr lang="en-US" altLang="zh-CN" dirty="0" smtClean="0"/>
          </a:p>
        </p:txBody>
      </p:sp>
      <p:cxnSp>
        <p:nvCxnSpPr>
          <p:cNvPr id="8" name="直接连接符 7"/>
          <p:cNvCxnSpPr/>
          <p:nvPr/>
        </p:nvCxnSpPr>
        <p:spPr>
          <a:xfrm>
            <a:off x="323528" y="3933056"/>
            <a:ext cx="77768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7520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03962" y="1700808"/>
            <a:ext cx="3960440" cy="2659196"/>
          </a:xfrm>
        </p:spPr>
        <p:txBody>
          <a:bodyPr>
            <a:normAutofit/>
          </a:bodyPr>
          <a:lstStyle/>
          <a:p>
            <a:pPr>
              <a:lnSpc>
                <a:spcPct val="150000"/>
              </a:lnSpc>
            </a:pPr>
            <a:r>
              <a:rPr lang="zh-CN" altLang="en-US" b="1" dirty="0" smtClean="0">
                <a:latin typeface="+mn-ea"/>
                <a:ea typeface="+mn-ea"/>
              </a:rPr>
              <a:t>谢 谢！</a:t>
            </a:r>
            <a:endParaRPr lang="zh-CN" altLang="en-US" b="1" dirty="0">
              <a:latin typeface="+mn-ea"/>
              <a:ea typeface="+mn-ea"/>
            </a:endParaRPr>
          </a:p>
        </p:txBody>
      </p:sp>
      <p:pic>
        <p:nvPicPr>
          <p:cNvPr id="1026" name="Picture 2" descr="I:\TUE visiting\学术讲座海报\zj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32656"/>
            <a:ext cx="1656184" cy="16561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48072" y="2204864"/>
            <a:ext cx="4572000" cy="3970318"/>
          </a:xfrm>
          <a:prstGeom prst="rect">
            <a:avLst/>
          </a:prstGeom>
        </p:spPr>
        <p:txBody>
          <a:bodyPr>
            <a:spAutoFit/>
          </a:bodyPr>
          <a:lstStyle/>
          <a:p>
            <a:pPr>
              <a:lnSpc>
                <a:spcPct val="200000"/>
              </a:lnSpc>
            </a:pPr>
            <a:r>
              <a:rPr lang="zh-CN" altLang="en-US" i="1" dirty="0" smtClean="0">
                <a:latin typeface="+mn-ea"/>
              </a:rPr>
              <a:t>感谢 吕旭东</a:t>
            </a:r>
            <a:r>
              <a:rPr lang="zh-CN" altLang="en-US" i="1" dirty="0" smtClean="0">
                <a:latin typeface="+mn-ea"/>
              </a:rPr>
              <a:t>老师</a:t>
            </a:r>
            <a:endParaRPr lang="en-US" altLang="zh-CN" i="1" dirty="0" smtClean="0">
              <a:latin typeface="+mn-ea"/>
            </a:endParaRPr>
          </a:p>
          <a:p>
            <a:pPr>
              <a:lnSpc>
                <a:spcPct val="200000"/>
              </a:lnSpc>
            </a:pPr>
            <a:r>
              <a:rPr lang="zh-CN" altLang="en-US" i="1" dirty="0">
                <a:latin typeface="+mn-ea"/>
              </a:rPr>
              <a:t>感谢 段会龙</a:t>
            </a:r>
            <a:r>
              <a:rPr lang="zh-CN" altLang="en-US" i="1" dirty="0" smtClean="0">
                <a:latin typeface="+mn-ea"/>
              </a:rPr>
              <a:t>老师</a:t>
            </a:r>
            <a:endParaRPr lang="en-US" altLang="zh-CN" i="1" dirty="0" smtClean="0">
              <a:latin typeface="+mn-ea"/>
            </a:endParaRPr>
          </a:p>
          <a:p>
            <a:pPr>
              <a:lnSpc>
                <a:spcPct val="200000"/>
              </a:lnSpc>
            </a:pPr>
            <a:r>
              <a:rPr lang="zh-CN" altLang="en-US" i="1" dirty="0" smtClean="0">
                <a:latin typeface="+mn-ea"/>
              </a:rPr>
              <a:t>感谢 黄正行老师</a:t>
            </a:r>
            <a:endParaRPr lang="en-US" altLang="zh-CN" i="1" dirty="0" smtClean="0">
              <a:latin typeface="+mn-ea"/>
            </a:endParaRPr>
          </a:p>
          <a:p>
            <a:pPr>
              <a:lnSpc>
                <a:spcPct val="200000"/>
              </a:lnSpc>
            </a:pPr>
            <a:r>
              <a:rPr lang="zh-CN" altLang="en-US" i="1" dirty="0" smtClean="0">
                <a:latin typeface="+mn-ea"/>
              </a:rPr>
              <a:t>感谢 王利、蔡海领</a:t>
            </a:r>
            <a:endParaRPr lang="en-US" altLang="zh-CN" i="1" dirty="0" smtClean="0">
              <a:latin typeface="+mn-ea"/>
            </a:endParaRPr>
          </a:p>
          <a:p>
            <a:pPr>
              <a:lnSpc>
                <a:spcPct val="200000"/>
              </a:lnSpc>
            </a:pPr>
            <a:r>
              <a:rPr lang="zh-CN" altLang="en-US" i="1" dirty="0" smtClean="0">
                <a:latin typeface="+mn-ea"/>
              </a:rPr>
              <a:t>感谢 成海霞、梁国威、闵令通、郑翔</a:t>
            </a:r>
            <a:endParaRPr lang="en-US" altLang="zh-CN" i="1" dirty="0" smtClean="0">
              <a:latin typeface="+mn-ea"/>
            </a:endParaRPr>
          </a:p>
          <a:p>
            <a:pPr>
              <a:lnSpc>
                <a:spcPct val="200000"/>
              </a:lnSpc>
            </a:pPr>
            <a:r>
              <a:rPr lang="zh-CN" altLang="en-US" i="1" dirty="0" smtClean="0">
                <a:latin typeface="+mn-ea"/>
              </a:rPr>
              <a:t>感谢 陈佩佩</a:t>
            </a:r>
            <a:endParaRPr lang="en-US" altLang="zh-CN" i="1" dirty="0" smtClean="0">
              <a:latin typeface="+mn-ea"/>
            </a:endParaRPr>
          </a:p>
          <a:p>
            <a:pPr>
              <a:lnSpc>
                <a:spcPct val="200000"/>
              </a:lnSpc>
            </a:pPr>
            <a:r>
              <a:rPr lang="zh-CN" altLang="en-US" i="1" dirty="0" smtClean="0">
                <a:latin typeface="+mn-ea"/>
              </a:rPr>
              <a:t>感谢 实验室的老师们和同学们</a:t>
            </a:r>
            <a:endParaRPr lang="zh-CN" altLang="en-US" i="1" dirty="0">
              <a:latin typeface="+mn-ea"/>
            </a:endParaRPr>
          </a:p>
        </p:txBody>
      </p:sp>
      <p:cxnSp>
        <p:nvCxnSpPr>
          <p:cNvPr id="9" name="直接连接符 8"/>
          <p:cNvCxnSpPr/>
          <p:nvPr/>
        </p:nvCxnSpPr>
        <p:spPr>
          <a:xfrm>
            <a:off x="2617962" y="980728"/>
            <a:ext cx="5626446" cy="0"/>
          </a:xfrm>
          <a:prstGeom prst="line">
            <a:avLst/>
          </a:prstGeom>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2617962" y="620688"/>
            <a:ext cx="5397020" cy="369332"/>
          </a:xfrm>
          <a:prstGeom prst="rect">
            <a:avLst/>
          </a:prstGeom>
          <a:noFill/>
        </p:spPr>
        <p:txBody>
          <a:bodyPr wrap="square" rtlCol="0">
            <a:spAutoFit/>
          </a:bodyPr>
          <a:lstStyle/>
          <a:p>
            <a:pPr algn="ctr"/>
            <a:r>
              <a:rPr lang="zh-CN" altLang="en-US" dirty="0" smtClean="0"/>
              <a:t>硕士</a:t>
            </a:r>
            <a:r>
              <a:rPr lang="zh-CN" altLang="en-US" dirty="0"/>
              <a:t>学位</a:t>
            </a:r>
            <a:r>
              <a:rPr lang="zh-CN" altLang="en-US" dirty="0" smtClean="0"/>
              <a:t>论文答辩</a:t>
            </a:r>
            <a:endParaRPr lang="zh-CN" altLang="en-US" dirty="0"/>
          </a:p>
        </p:txBody>
      </p:sp>
      <p:sp>
        <p:nvSpPr>
          <p:cNvPr id="12" name="TextBox 11"/>
          <p:cNvSpPr txBox="1"/>
          <p:nvPr/>
        </p:nvSpPr>
        <p:spPr>
          <a:xfrm>
            <a:off x="2699792" y="971436"/>
            <a:ext cx="5811140" cy="369332"/>
          </a:xfrm>
          <a:prstGeom prst="rect">
            <a:avLst/>
          </a:prstGeom>
          <a:noFill/>
        </p:spPr>
        <p:txBody>
          <a:bodyPr wrap="square" rtlCol="0">
            <a:spAutoFit/>
          </a:bodyPr>
          <a:lstStyle/>
          <a:p>
            <a:r>
              <a:rPr lang="zh-CN" altLang="en-US" dirty="0"/>
              <a:t>医学信息学</a:t>
            </a:r>
            <a:r>
              <a:rPr lang="zh-CN" altLang="en-US" dirty="0" smtClean="0"/>
              <a:t>实验室  </a:t>
            </a:r>
            <a:r>
              <a:rPr lang="en-US" altLang="zh-CN" dirty="0" smtClean="0"/>
              <a:t>Laboratory of Biomedical Informatics</a:t>
            </a:r>
            <a:endParaRPr lang="zh-CN" altLang="en-US" dirty="0"/>
          </a:p>
        </p:txBody>
      </p:sp>
    </p:spTree>
    <p:extLst>
      <p:ext uri="{BB962C8B-B14F-4D97-AF65-F5344CB8AC3E}">
        <p14:creationId xmlns:p14="http://schemas.microsoft.com/office/powerpoint/2010/main" val="2475701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流程图: 终止 81"/>
          <p:cNvSpPr/>
          <p:nvPr/>
        </p:nvSpPr>
        <p:spPr>
          <a:xfrm>
            <a:off x="5511325" y="5733256"/>
            <a:ext cx="2594825"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1" name="流程图: 终止 80"/>
          <p:cNvSpPr/>
          <p:nvPr/>
        </p:nvSpPr>
        <p:spPr>
          <a:xfrm>
            <a:off x="5540735" y="5301003"/>
            <a:ext cx="2594825"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65" name="组合 64"/>
          <p:cNvGrpSpPr/>
          <p:nvPr/>
        </p:nvGrpSpPr>
        <p:grpSpPr>
          <a:xfrm>
            <a:off x="2267744" y="4471160"/>
            <a:ext cx="1105633" cy="679758"/>
            <a:chOff x="5375816" y="3772608"/>
            <a:chExt cx="1393420" cy="2125147"/>
          </a:xfrm>
        </p:grpSpPr>
        <p:sp>
          <p:nvSpPr>
            <p:cNvPr id="66" name="矩形 65"/>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7" name="文本框 66"/>
            <p:cNvSpPr txBox="1"/>
            <p:nvPr/>
          </p:nvSpPr>
          <p:spPr>
            <a:xfrm>
              <a:off x="5402900" y="3772608"/>
              <a:ext cx="1354569" cy="2020643"/>
            </a:xfrm>
            <a:prstGeom prst="rect">
              <a:avLst/>
            </a:prstGeom>
            <a:noFill/>
          </p:spPr>
          <p:txBody>
            <a:bodyPr wrap="square" rtlCol="0">
              <a:spAutoFit/>
            </a:bodyPr>
            <a:lstStyle/>
            <a:p>
              <a:pPr algn="ctr">
                <a:lnSpc>
                  <a:spcPct val="200000"/>
                </a:lnSpc>
              </a:pPr>
              <a:r>
                <a:rPr lang="zh-CN" altLang="en-US" dirty="0" smtClean="0"/>
                <a:t>本地</a:t>
              </a:r>
              <a:endParaRPr lang="zh-CN" altLang="en-US" dirty="0"/>
            </a:p>
          </p:txBody>
        </p:sp>
      </p:grpSp>
      <p:grpSp>
        <p:nvGrpSpPr>
          <p:cNvPr id="68" name="组合 67"/>
          <p:cNvGrpSpPr/>
          <p:nvPr/>
        </p:nvGrpSpPr>
        <p:grpSpPr>
          <a:xfrm>
            <a:off x="3869769" y="4471160"/>
            <a:ext cx="1139406" cy="679758"/>
            <a:chOff x="5372711" y="3772608"/>
            <a:chExt cx="1435984" cy="2125147"/>
          </a:xfrm>
        </p:grpSpPr>
        <p:sp>
          <p:nvSpPr>
            <p:cNvPr id="69" name="矩形 68"/>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0" name="文本框 69"/>
            <p:cNvSpPr txBox="1"/>
            <p:nvPr/>
          </p:nvSpPr>
          <p:spPr>
            <a:xfrm>
              <a:off x="5372711" y="3772608"/>
              <a:ext cx="1435984" cy="2020643"/>
            </a:xfrm>
            <a:prstGeom prst="rect">
              <a:avLst/>
            </a:prstGeom>
            <a:noFill/>
          </p:spPr>
          <p:txBody>
            <a:bodyPr wrap="square" rtlCol="0">
              <a:spAutoFit/>
            </a:bodyPr>
            <a:lstStyle/>
            <a:p>
              <a:pPr algn="ctr">
                <a:lnSpc>
                  <a:spcPct val="200000"/>
                </a:lnSpc>
              </a:pPr>
              <a:r>
                <a:rPr lang="zh-CN" altLang="en-US" dirty="0"/>
                <a:t>术语标准</a:t>
              </a:r>
            </a:p>
          </p:txBody>
        </p:sp>
      </p:grpSp>
      <p:grpSp>
        <p:nvGrpSpPr>
          <p:cNvPr id="71" name="组合 70"/>
          <p:cNvGrpSpPr/>
          <p:nvPr/>
        </p:nvGrpSpPr>
        <p:grpSpPr>
          <a:xfrm>
            <a:off x="5505567" y="4471160"/>
            <a:ext cx="1139406" cy="679758"/>
            <a:chOff x="5372711" y="3772608"/>
            <a:chExt cx="1435984" cy="2125147"/>
          </a:xfrm>
        </p:grpSpPr>
        <p:sp>
          <p:nvSpPr>
            <p:cNvPr id="72" name="矩形 71"/>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3" name="文本框 72"/>
            <p:cNvSpPr txBox="1"/>
            <p:nvPr/>
          </p:nvSpPr>
          <p:spPr>
            <a:xfrm>
              <a:off x="5372711" y="3772608"/>
              <a:ext cx="1435984" cy="1764053"/>
            </a:xfrm>
            <a:prstGeom prst="rect">
              <a:avLst/>
            </a:prstGeom>
            <a:noFill/>
          </p:spPr>
          <p:txBody>
            <a:bodyPr wrap="square" rtlCol="0">
              <a:spAutoFit/>
            </a:bodyPr>
            <a:lstStyle/>
            <a:p>
              <a:pPr algn="ctr">
                <a:lnSpc>
                  <a:spcPct val="200000"/>
                </a:lnSpc>
              </a:pPr>
              <a:r>
                <a:rPr lang="zh-CN" altLang="en-US" dirty="0" smtClean="0"/>
                <a:t>分类系统</a:t>
              </a:r>
              <a:endParaRPr lang="zh-CN" altLang="en-US" dirty="0"/>
            </a:p>
          </p:txBody>
        </p:sp>
      </p:grpSp>
      <p:grpSp>
        <p:nvGrpSpPr>
          <p:cNvPr id="74" name="组合 73"/>
          <p:cNvGrpSpPr/>
          <p:nvPr/>
        </p:nvGrpSpPr>
        <p:grpSpPr>
          <a:xfrm>
            <a:off x="7141364" y="4471160"/>
            <a:ext cx="1139406" cy="679758"/>
            <a:chOff x="5372711" y="3772608"/>
            <a:chExt cx="1435984" cy="2125147"/>
          </a:xfrm>
        </p:grpSpPr>
        <p:sp>
          <p:nvSpPr>
            <p:cNvPr id="75" name="矩形 74"/>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6" name="文本框 75"/>
            <p:cNvSpPr txBox="1"/>
            <p:nvPr/>
          </p:nvSpPr>
          <p:spPr>
            <a:xfrm>
              <a:off x="5372711" y="3772608"/>
              <a:ext cx="1435984" cy="2020643"/>
            </a:xfrm>
            <a:prstGeom prst="rect">
              <a:avLst/>
            </a:prstGeom>
            <a:noFill/>
          </p:spPr>
          <p:txBody>
            <a:bodyPr wrap="square" rtlCol="0">
              <a:spAutoFit/>
            </a:bodyPr>
            <a:lstStyle/>
            <a:p>
              <a:pPr algn="ctr">
                <a:lnSpc>
                  <a:spcPct val="200000"/>
                </a:lnSpc>
              </a:pPr>
              <a:r>
                <a:rPr lang="zh-CN" altLang="en-US" dirty="0"/>
                <a:t>本体</a:t>
              </a:r>
              <a:r>
                <a:rPr lang="zh-CN" altLang="en-US" dirty="0" smtClean="0"/>
                <a:t>系统</a:t>
              </a:r>
              <a:endParaRPr lang="zh-CN" altLang="en-US" dirty="0"/>
            </a:p>
          </p:txBody>
        </p:sp>
      </p:grpSp>
      <p:grpSp>
        <p:nvGrpSpPr>
          <p:cNvPr id="39" name="组合 38"/>
          <p:cNvGrpSpPr/>
          <p:nvPr/>
        </p:nvGrpSpPr>
        <p:grpSpPr>
          <a:xfrm>
            <a:off x="2267744" y="1719217"/>
            <a:ext cx="1105633" cy="679758"/>
            <a:chOff x="5375816" y="3772608"/>
            <a:chExt cx="1393420" cy="2125147"/>
          </a:xfrm>
        </p:grpSpPr>
        <p:sp>
          <p:nvSpPr>
            <p:cNvPr id="40" name="矩形 39"/>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7" name="文本框 46"/>
            <p:cNvSpPr txBox="1"/>
            <p:nvPr/>
          </p:nvSpPr>
          <p:spPr>
            <a:xfrm>
              <a:off x="5402900" y="3772608"/>
              <a:ext cx="1354569" cy="2020643"/>
            </a:xfrm>
            <a:prstGeom prst="rect">
              <a:avLst/>
            </a:prstGeom>
            <a:noFill/>
          </p:spPr>
          <p:txBody>
            <a:bodyPr wrap="square" rtlCol="0">
              <a:spAutoFit/>
            </a:bodyPr>
            <a:lstStyle/>
            <a:p>
              <a:pPr algn="ctr">
                <a:lnSpc>
                  <a:spcPct val="200000"/>
                </a:lnSpc>
              </a:pPr>
              <a:r>
                <a:rPr lang="zh-CN" altLang="en-US" dirty="0" smtClean="0"/>
                <a:t>本地</a:t>
              </a:r>
              <a:endParaRPr lang="zh-CN" altLang="en-US" dirty="0"/>
            </a:p>
          </p:txBody>
        </p:sp>
      </p:grpSp>
      <p:grpSp>
        <p:nvGrpSpPr>
          <p:cNvPr id="48" name="组合 47"/>
          <p:cNvGrpSpPr/>
          <p:nvPr/>
        </p:nvGrpSpPr>
        <p:grpSpPr>
          <a:xfrm>
            <a:off x="3869769" y="1719217"/>
            <a:ext cx="1139406" cy="679758"/>
            <a:chOff x="5372711" y="3772608"/>
            <a:chExt cx="1435984" cy="2125147"/>
          </a:xfrm>
        </p:grpSpPr>
        <p:sp>
          <p:nvSpPr>
            <p:cNvPr id="49" name="矩形 48"/>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0" name="文本框 49"/>
            <p:cNvSpPr txBox="1"/>
            <p:nvPr/>
          </p:nvSpPr>
          <p:spPr>
            <a:xfrm>
              <a:off x="5372711" y="3772608"/>
              <a:ext cx="1435984" cy="2020643"/>
            </a:xfrm>
            <a:prstGeom prst="rect">
              <a:avLst/>
            </a:prstGeom>
            <a:noFill/>
          </p:spPr>
          <p:txBody>
            <a:bodyPr wrap="square" rtlCol="0">
              <a:spAutoFit/>
            </a:bodyPr>
            <a:lstStyle/>
            <a:p>
              <a:pPr algn="ctr">
                <a:lnSpc>
                  <a:spcPct val="200000"/>
                </a:lnSpc>
              </a:pPr>
              <a:r>
                <a:rPr lang="zh-CN" altLang="en-US" dirty="0"/>
                <a:t>术语标准</a:t>
              </a:r>
            </a:p>
          </p:txBody>
        </p:sp>
      </p:grpSp>
      <p:grpSp>
        <p:nvGrpSpPr>
          <p:cNvPr id="57" name="组合 56"/>
          <p:cNvGrpSpPr/>
          <p:nvPr/>
        </p:nvGrpSpPr>
        <p:grpSpPr>
          <a:xfrm>
            <a:off x="5505567" y="1719217"/>
            <a:ext cx="1139406" cy="679758"/>
            <a:chOff x="5372711" y="3772608"/>
            <a:chExt cx="1435984" cy="2125147"/>
          </a:xfrm>
        </p:grpSpPr>
        <p:sp>
          <p:nvSpPr>
            <p:cNvPr id="58" name="矩形 57"/>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9" name="文本框 58"/>
            <p:cNvSpPr txBox="1"/>
            <p:nvPr/>
          </p:nvSpPr>
          <p:spPr>
            <a:xfrm>
              <a:off x="5372711" y="3772608"/>
              <a:ext cx="1435984" cy="1764053"/>
            </a:xfrm>
            <a:prstGeom prst="rect">
              <a:avLst/>
            </a:prstGeom>
            <a:noFill/>
          </p:spPr>
          <p:txBody>
            <a:bodyPr wrap="square" rtlCol="0">
              <a:spAutoFit/>
            </a:bodyPr>
            <a:lstStyle/>
            <a:p>
              <a:pPr algn="ctr">
                <a:lnSpc>
                  <a:spcPct val="200000"/>
                </a:lnSpc>
              </a:pPr>
              <a:r>
                <a:rPr lang="zh-CN" altLang="en-US" dirty="0" smtClean="0"/>
                <a:t>分类系统</a:t>
              </a:r>
              <a:endParaRPr lang="zh-CN" altLang="en-US" dirty="0"/>
            </a:p>
          </p:txBody>
        </p:sp>
      </p:grpSp>
      <p:grpSp>
        <p:nvGrpSpPr>
          <p:cNvPr id="61" name="组合 60"/>
          <p:cNvGrpSpPr/>
          <p:nvPr/>
        </p:nvGrpSpPr>
        <p:grpSpPr>
          <a:xfrm>
            <a:off x="7141364" y="1719217"/>
            <a:ext cx="1139406" cy="679758"/>
            <a:chOff x="5372711" y="3772608"/>
            <a:chExt cx="1435984" cy="2125147"/>
          </a:xfrm>
        </p:grpSpPr>
        <p:sp>
          <p:nvSpPr>
            <p:cNvPr id="62" name="矩形 61"/>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3" name="文本框 62"/>
            <p:cNvSpPr txBox="1"/>
            <p:nvPr/>
          </p:nvSpPr>
          <p:spPr>
            <a:xfrm>
              <a:off x="5372711" y="3772608"/>
              <a:ext cx="1435984" cy="2020643"/>
            </a:xfrm>
            <a:prstGeom prst="rect">
              <a:avLst/>
            </a:prstGeom>
            <a:noFill/>
          </p:spPr>
          <p:txBody>
            <a:bodyPr wrap="square" rtlCol="0">
              <a:spAutoFit/>
            </a:bodyPr>
            <a:lstStyle/>
            <a:p>
              <a:pPr algn="ctr">
                <a:lnSpc>
                  <a:spcPct val="200000"/>
                </a:lnSpc>
              </a:pPr>
              <a:r>
                <a:rPr lang="zh-CN" altLang="en-US" dirty="0"/>
                <a:t>本体</a:t>
              </a:r>
              <a:r>
                <a:rPr lang="zh-CN" altLang="en-US" dirty="0" smtClean="0"/>
                <a:t>系统</a:t>
              </a:r>
              <a:endParaRPr lang="zh-CN" altLang="en-US" dirty="0"/>
            </a:p>
          </p:txBody>
        </p:sp>
      </p:grpSp>
      <p:sp>
        <p:nvSpPr>
          <p:cNvPr id="2" name="标题 1"/>
          <p:cNvSpPr>
            <a:spLocks noGrp="1"/>
          </p:cNvSpPr>
          <p:nvPr>
            <p:ph type="title"/>
          </p:nvPr>
        </p:nvSpPr>
        <p:spPr>
          <a:xfrm>
            <a:off x="1355096" y="42110"/>
            <a:ext cx="8041440" cy="1442674"/>
          </a:xfrm>
        </p:spPr>
        <p:txBody>
          <a:bodyPr/>
          <a:lstStyle/>
          <a:p>
            <a:r>
              <a:rPr lang="zh-CN" altLang="en-US" dirty="0" smtClean="0"/>
              <a:t>国内外研究</a:t>
            </a:r>
            <a:r>
              <a:rPr lang="zh-CN" altLang="en-US" dirty="0"/>
              <a:t>现状</a:t>
            </a:r>
          </a:p>
        </p:txBody>
      </p:sp>
      <p:sp>
        <p:nvSpPr>
          <p:cNvPr id="8" name="内容占位符 2"/>
          <p:cNvSpPr>
            <a:spLocks noGrp="1"/>
          </p:cNvSpPr>
          <p:nvPr>
            <p:ph idx="1"/>
          </p:nvPr>
        </p:nvSpPr>
        <p:spPr>
          <a:xfrm>
            <a:off x="899592" y="1340768"/>
            <a:ext cx="1563355" cy="4968552"/>
          </a:xfrm>
        </p:spPr>
        <p:txBody>
          <a:bodyPr>
            <a:normAutofit/>
          </a:bodyPr>
          <a:lstStyle/>
          <a:p>
            <a:pPr>
              <a:lnSpc>
                <a:spcPct val="150000"/>
              </a:lnSpc>
            </a:pPr>
            <a:r>
              <a:rPr lang="zh-CN" altLang="en-US" b="1" dirty="0" smtClean="0"/>
              <a:t>国际</a:t>
            </a:r>
            <a:endParaRPr lang="en-US" altLang="zh-CN" b="1" dirty="0" smtClean="0"/>
          </a:p>
          <a:p>
            <a:pPr marL="0" indent="0">
              <a:lnSpc>
                <a:spcPct val="150000"/>
              </a:lnSpc>
              <a:buNone/>
            </a:pPr>
            <a:r>
              <a:rPr lang="zh-CN" altLang="en-US" b="1" dirty="0" smtClean="0"/>
              <a:t>术语体系</a:t>
            </a:r>
            <a:endParaRPr lang="en-US" altLang="zh-CN" b="1" dirty="0" smtClean="0"/>
          </a:p>
          <a:p>
            <a:pPr marL="0" indent="0">
              <a:lnSpc>
                <a:spcPct val="150000"/>
              </a:lnSpc>
              <a:buNone/>
            </a:pPr>
            <a:r>
              <a:rPr lang="zh-CN" altLang="en-US" b="1" dirty="0" smtClean="0"/>
              <a:t>映射工具</a:t>
            </a:r>
            <a:endParaRPr lang="en-US" altLang="zh-CN" b="1" dirty="0" smtClean="0"/>
          </a:p>
          <a:p>
            <a:pPr marL="0" indent="0">
              <a:lnSpc>
                <a:spcPct val="150000"/>
              </a:lnSpc>
              <a:buNone/>
            </a:pPr>
            <a:endParaRPr lang="en-US" altLang="zh-CN" b="1" dirty="0" smtClean="0"/>
          </a:p>
          <a:p>
            <a:pPr>
              <a:lnSpc>
                <a:spcPct val="150000"/>
              </a:lnSpc>
            </a:pPr>
            <a:r>
              <a:rPr lang="zh-CN" altLang="en-US" b="1" dirty="0" smtClean="0"/>
              <a:t>国内</a:t>
            </a:r>
            <a:endParaRPr lang="en-US" altLang="zh-CN" b="1" dirty="0" smtClean="0"/>
          </a:p>
          <a:p>
            <a:pPr marL="0" indent="0">
              <a:lnSpc>
                <a:spcPct val="100000"/>
              </a:lnSpc>
              <a:buNone/>
            </a:pPr>
            <a:endParaRPr lang="en-US" altLang="zh-CN" b="1" dirty="0" smtClean="0"/>
          </a:p>
          <a:p>
            <a:pPr marL="0" indent="0">
              <a:lnSpc>
                <a:spcPct val="150000"/>
              </a:lnSpc>
              <a:buNone/>
            </a:pPr>
            <a:r>
              <a:rPr lang="zh-CN" altLang="en-US" b="1" dirty="0" smtClean="0"/>
              <a:t>术语体系</a:t>
            </a:r>
            <a:endParaRPr lang="en-US" altLang="zh-CN" b="1" dirty="0" smtClean="0"/>
          </a:p>
          <a:p>
            <a:pPr marL="0" indent="0">
              <a:lnSpc>
                <a:spcPct val="150000"/>
              </a:lnSpc>
              <a:buNone/>
            </a:pPr>
            <a:r>
              <a:rPr lang="zh-CN" altLang="en-US" b="1" dirty="0" smtClean="0"/>
              <a:t>映射工具</a:t>
            </a:r>
            <a:endParaRPr lang="en-US" altLang="zh-CN" dirty="0" smtClean="0"/>
          </a:p>
        </p:txBody>
      </p:sp>
      <p:sp>
        <p:nvSpPr>
          <p:cNvPr id="6" name="右箭头 5"/>
          <p:cNvSpPr/>
          <p:nvPr/>
        </p:nvSpPr>
        <p:spPr>
          <a:xfrm>
            <a:off x="3412556" y="1939491"/>
            <a:ext cx="511372" cy="298290"/>
          </a:xfrm>
          <a:prstGeom prst="rightArrow">
            <a:avLst/>
          </a:prstGeom>
          <a:solidFill>
            <a:schemeClr val="accent6">
              <a:lumMod val="20000"/>
              <a:lumOff val="80000"/>
            </a:schemeClr>
          </a:solidFill>
          <a:ln w="12700">
            <a:solidFill>
              <a:schemeClr val="accent6">
                <a:lumMod val="75000"/>
              </a:schemeClr>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文本框 9"/>
          <p:cNvSpPr txBox="1"/>
          <p:nvPr/>
        </p:nvSpPr>
        <p:spPr>
          <a:xfrm>
            <a:off x="5844092" y="1397020"/>
            <a:ext cx="1391664" cy="338554"/>
          </a:xfrm>
          <a:prstGeom prst="rect">
            <a:avLst/>
          </a:prstGeom>
          <a:noFill/>
        </p:spPr>
        <p:txBody>
          <a:bodyPr wrap="square" rtlCol="0">
            <a:spAutoFit/>
          </a:bodyPr>
          <a:lstStyle/>
          <a:p>
            <a:r>
              <a:rPr lang="en-US" altLang="zh-CN" sz="1600" dirty="0" smtClean="0"/>
              <a:t>ICD</a:t>
            </a:r>
            <a:endParaRPr lang="zh-CN" altLang="en-US" sz="1600" dirty="0"/>
          </a:p>
        </p:txBody>
      </p:sp>
      <p:sp>
        <p:nvSpPr>
          <p:cNvPr id="12" name="右箭头 11"/>
          <p:cNvSpPr/>
          <p:nvPr/>
        </p:nvSpPr>
        <p:spPr>
          <a:xfrm>
            <a:off x="5032150" y="1939491"/>
            <a:ext cx="511372" cy="298290"/>
          </a:xfrm>
          <a:prstGeom prst="rightArrow">
            <a:avLst/>
          </a:prstGeom>
          <a:solidFill>
            <a:schemeClr val="accent6">
              <a:lumMod val="20000"/>
              <a:lumOff val="80000"/>
            </a:schemeClr>
          </a:solidFill>
          <a:ln w="12700">
            <a:solidFill>
              <a:schemeClr val="accent6">
                <a:lumMod val="75000"/>
              </a:schemeClr>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3" name="右箭头 12"/>
          <p:cNvSpPr/>
          <p:nvPr/>
        </p:nvSpPr>
        <p:spPr>
          <a:xfrm>
            <a:off x="6646359" y="1934827"/>
            <a:ext cx="511372" cy="298290"/>
          </a:xfrm>
          <a:prstGeom prst="rightArrow">
            <a:avLst/>
          </a:prstGeom>
          <a:solidFill>
            <a:schemeClr val="accent6">
              <a:lumMod val="20000"/>
              <a:lumOff val="80000"/>
            </a:schemeClr>
          </a:solidFill>
          <a:ln w="12700">
            <a:solidFill>
              <a:schemeClr val="accent6">
                <a:lumMod val="75000"/>
              </a:schemeClr>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4" name="文本框 13"/>
          <p:cNvSpPr txBox="1"/>
          <p:nvPr/>
        </p:nvSpPr>
        <p:spPr>
          <a:xfrm>
            <a:off x="6593896" y="1401283"/>
            <a:ext cx="2378996" cy="338554"/>
          </a:xfrm>
          <a:prstGeom prst="rect">
            <a:avLst/>
          </a:prstGeom>
          <a:noFill/>
        </p:spPr>
        <p:txBody>
          <a:bodyPr wrap="square" rtlCol="0">
            <a:spAutoFit/>
          </a:bodyPr>
          <a:lstStyle/>
          <a:p>
            <a:r>
              <a:rPr lang="en-US" altLang="zh-CN" sz="1600" dirty="0" smtClean="0">
                <a:sym typeface="Wingdings" panose="05000000000000000000" pitchFamily="2" charset="2"/>
              </a:rPr>
              <a:t>LOINC</a:t>
            </a:r>
            <a:r>
              <a:rPr lang="en-US" altLang="zh-CN" sz="1600" dirty="0">
                <a:sym typeface="Wingdings" panose="05000000000000000000" pitchFamily="2" charset="2"/>
              </a:rPr>
              <a:t>,</a:t>
            </a:r>
            <a:r>
              <a:rPr lang="en-US" altLang="zh-CN" sz="1600" dirty="0" smtClean="0">
                <a:sym typeface="Wingdings" panose="05000000000000000000" pitchFamily="2" charset="2"/>
              </a:rPr>
              <a:t>SNOMED CT, UMLS</a:t>
            </a:r>
            <a:endParaRPr lang="zh-CN" altLang="en-US" sz="1600" dirty="0"/>
          </a:p>
        </p:txBody>
      </p:sp>
      <p:sp>
        <p:nvSpPr>
          <p:cNvPr id="7" name="下弧形箭头 6"/>
          <p:cNvSpPr/>
          <p:nvPr/>
        </p:nvSpPr>
        <p:spPr>
          <a:xfrm>
            <a:off x="2373052" y="2564904"/>
            <a:ext cx="2088232" cy="603781"/>
          </a:xfrm>
          <a:prstGeom prst="curvedUpArrow">
            <a:avLst/>
          </a:prstGeom>
          <a:solidFill>
            <a:schemeClr val="accent6">
              <a:lumMod val="20000"/>
              <a:lumOff val="80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15" name="流程图: 终止 14"/>
          <p:cNvSpPr/>
          <p:nvPr/>
        </p:nvSpPr>
        <p:spPr>
          <a:xfrm>
            <a:off x="2589076" y="2600908"/>
            <a:ext cx="1584176"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文本框 15"/>
          <p:cNvSpPr txBox="1"/>
          <p:nvPr/>
        </p:nvSpPr>
        <p:spPr>
          <a:xfrm>
            <a:off x="2619787" y="2633538"/>
            <a:ext cx="1608052" cy="338554"/>
          </a:xfrm>
          <a:prstGeom prst="rect">
            <a:avLst/>
          </a:prstGeom>
          <a:noFill/>
        </p:spPr>
        <p:txBody>
          <a:bodyPr wrap="square" rtlCol="0">
            <a:spAutoFit/>
          </a:bodyPr>
          <a:lstStyle/>
          <a:p>
            <a:r>
              <a:rPr lang="zh-CN" altLang="en-US" sz="1600" dirty="0" smtClean="0"/>
              <a:t>标准检索工具</a:t>
            </a:r>
            <a:endParaRPr lang="zh-CN" altLang="en-US" sz="1600" dirty="0"/>
          </a:p>
        </p:txBody>
      </p:sp>
      <p:sp>
        <p:nvSpPr>
          <p:cNvPr id="18" name="下弧形箭头 17"/>
          <p:cNvSpPr/>
          <p:nvPr/>
        </p:nvSpPr>
        <p:spPr>
          <a:xfrm>
            <a:off x="4676488" y="2564904"/>
            <a:ext cx="360409" cy="686626"/>
          </a:xfrm>
          <a:prstGeom prst="curvedUpArrow">
            <a:avLst/>
          </a:prstGeom>
          <a:solidFill>
            <a:schemeClr val="accent6">
              <a:lumMod val="20000"/>
              <a:lumOff val="80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19" name="流程图: 终止 18"/>
          <p:cNvSpPr/>
          <p:nvPr/>
        </p:nvSpPr>
        <p:spPr>
          <a:xfrm>
            <a:off x="5173423" y="2564904"/>
            <a:ext cx="1584176"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文本框 19"/>
          <p:cNvSpPr txBox="1"/>
          <p:nvPr/>
        </p:nvSpPr>
        <p:spPr>
          <a:xfrm>
            <a:off x="5325380" y="2575647"/>
            <a:ext cx="1608052" cy="338554"/>
          </a:xfrm>
          <a:prstGeom prst="rect">
            <a:avLst/>
          </a:prstGeom>
          <a:noFill/>
        </p:spPr>
        <p:txBody>
          <a:bodyPr wrap="square" rtlCol="0">
            <a:spAutoFit/>
          </a:bodyPr>
          <a:lstStyle/>
          <a:p>
            <a:r>
              <a:rPr lang="en-US" altLang="zh-CN" sz="1600" dirty="0" smtClean="0"/>
              <a:t>SNOMED CT</a:t>
            </a:r>
            <a:endParaRPr lang="zh-CN" altLang="en-US" sz="1600" dirty="0"/>
          </a:p>
        </p:txBody>
      </p:sp>
      <p:sp>
        <p:nvSpPr>
          <p:cNvPr id="21" name="流程图: 终止 20"/>
          <p:cNvSpPr/>
          <p:nvPr/>
        </p:nvSpPr>
        <p:spPr>
          <a:xfrm>
            <a:off x="6943366" y="2564904"/>
            <a:ext cx="1584176"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文本框 21"/>
          <p:cNvSpPr txBox="1"/>
          <p:nvPr/>
        </p:nvSpPr>
        <p:spPr>
          <a:xfrm>
            <a:off x="6974077" y="2575647"/>
            <a:ext cx="1608052" cy="338554"/>
          </a:xfrm>
          <a:prstGeom prst="rect">
            <a:avLst/>
          </a:prstGeom>
          <a:noFill/>
        </p:spPr>
        <p:txBody>
          <a:bodyPr wrap="square" rtlCol="0">
            <a:spAutoFit/>
          </a:bodyPr>
          <a:lstStyle/>
          <a:p>
            <a:pPr algn="ctr"/>
            <a:r>
              <a:rPr lang="en-US" altLang="zh-CN" sz="1600" dirty="0" smtClean="0"/>
              <a:t>UMLS</a:t>
            </a:r>
            <a:endParaRPr lang="zh-CN" altLang="en-US" sz="1600" dirty="0"/>
          </a:p>
        </p:txBody>
      </p:sp>
      <p:sp>
        <p:nvSpPr>
          <p:cNvPr id="25" name="右箭头 24"/>
          <p:cNvSpPr/>
          <p:nvPr/>
        </p:nvSpPr>
        <p:spPr>
          <a:xfrm>
            <a:off x="3412556" y="4709086"/>
            <a:ext cx="511372" cy="298290"/>
          </a:xfrm>
          <a:prstGeom prst="rightArrow">
            <a:avLst/>
          </a:prstGeom>
          <a:solidFill>
            <a:schemeClr val="accent4">
              <a:lumMod val="20000"/>
              <a:lumOff val="80000"/>
            </a:schemeClr>
          </a:solidFill>
          <a:ln>
            <a:solidFill>
              <a:schemeClr val="accent4">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8" name="文本框 27"/>
          <p:cNvSpPr txBox="1"/>
          <p:nvPr/>
        </p:nvSpPr>
        <p:spPr>
          <a:xfrm>
            <a:off x="5379438" y="4168402"/>
            <a:ext cx="1391664" cy="338554"/>
          </a:xfrm>
          <a:prstGeom prst="rect">
            <a:avLst/>
          </a:prstGeom>
          <a:noFill/>
        </p:spPr>
        <p:txBody>
          <a:bodyPr wrap="square" rtlCol="0">
            <a:spAutoFit/>
          </a:bodyPr>
          <a:lstStyle/>
          <a:p>
            <a:pPr algn="ctr"/>
            <a:r>
              <a:rPr lang="en-US" altLang="zh-CN" sz="1600" dirty="0" smtClean="0"/>
              <a:t>ICD</a:t>
            </a:r>
            <a:endParaRPr lang="zh-CN" altLang="en-US" sz="1600" dirty="0"/>
          </a:p>
        </p:txBody>
      </p:sp>
      <p:sp>
        <p:nvSpPr>
          <p:cNvPr id="32" name="文本框 31"/>
          <p:cNvSpPr txBox="1"/>
          <p:nvPr/>
        </p:nvSpPr>
        <p:spPr>
          <a:xfrm>
            <a:off x="6959499" y="4150266"/>
            <a:ext cx="1512930" cy="338554"/>
          </a:xfrm>
          <a:prstGeom prst="rect">
            <a:avLst/>
          </a:prstGeom>
          <a:noFill/>
        </p:spPr>
        <p:txBody>
          <a:bodyPr wrap="square" rtlCol="0">
            <a:spAutoFit/>
          </a:bodyPr>
          <a:lstStyle/>
          <a:p>
            <a:pPr algn="ctr"/>
            <a:r>
              <a:rPr lang="en-US" altLang="zh-CN" sz="1600" dirty="0" smtClean="0">
                <a:sym typeface="Wingdings" panose="05000000000000000000" pitchFamily="2" charset="2"/>
              </a:rPr>
              <a:t>CUMLS</a:t>
            </a:r>
          </a:p>
        </p:txBody>
      </p:sp>
      <p:grpSp>
        <p:nvGrpSpPr>
          <p:cNvPr id="34" name="组合 33"/>
          <p:cNvGrpSpPr/>
          <p:nvPr/>
        </p:nvGrpSpPr>
        <p:grpSpPr>
          <a:xfrm>
            <a:off x="6660232" y="4535871"/>
            <a:ext cx="511372" cy="662522"/>
            <a:chOff x="6708650" y="4115933"/>
            <a:chExt cx="511372" cy="662522"/>
          </a:xfrm>
          <a:effectLst/>
        </p:grpSpPr>
        <p:sp>
          <p:nvSpPr>
            <p:cNvPr id="31" name="右箭头 30"/>
            <p:cNvSpPr/>
            <p:nvPr/>
          </p:nvSpPr>
          <p:spPr>
            <a:xfrm>
              <a:off x="6708650" y="4284881"/>
              <a:ext cx="511372" cy="298290"/>
            </a:xfrm>
            <a:prstGeom prst="rightArrow">
              <a:avLst/>
            </a:prstGeom>
            <a:solidFill>
              <a:schemeClr val="accent2">
                <a:lumMod val="20000"/>
                <a:lumOff val="80000"/>
              </a:schemeClr>
            </a:solidFill>
            <a:ln>
              <a:solidFill>
                <a:schemeClr val="accent2">
                  <a:lumMod val="75000"/>
                </a:schemeClr>
              </a:solidFill>
            </a:ln>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7" name="流程图: 过程 16"/>
            <p:cNvSpPr/>
            <p:nvPr/>
          </p:nvSpPr>
          <p:spPr>
            <a:xfrm>
              <a:off x="6906609" y="4115933"/>
              <a:ext cx="45719" cy="662522"/>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045294" y="4500372"/>
            <a:ext cx="511372" cy="662522"/>
            <a:chOff x="4988202" y="4080434"/>
            <a:chExt cx="511372" cy="662522"/>
          </a:xfrm>
          <a:effectLst/>
        </p:grpSpPr>
        <p:sp>
          <p:nvSpPr>
            <p:cNvPr id="30" name="右箭头 29"/>
            <p:cNvSpPr/>
            <p:nvPr/>
          </p:nvSpPr>
          <p:spPr>
            <a:xfrm>
              <a:off x="4988202" y="4288238"/>
              <a:ext cx="511372" cy="298290"/>
            </a:xfrm>
            <a:prstGeom prst="rightArrow">
              <a:avLst/>
            </a:prstGeom>
            <a:solidFill>
              <a:schemeClr val="accent4">
                <a:lumMod val="20000"/>
                <a:lumOff val="80000"/>
              </a:schemeClr>
            </a:solidFill>
            <a:ln>
              <a:solidFill>
                <a:schemeClr val="accent4">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41" name="流程图: 过程 40"/>
            <p:cNvSpPr/>
            <p:nvPr/>
          </p:nvSpPr>
          <p:spPr>
            <a:xfrm>
              <a:off x="5195213" y="4080434"/>
              <a:ext cx="45719" cy="662522"/>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411760" y="5232935"/>
            <a:ext cx="2088232" cy="678385"/>
            <a:chOff x="2373052" y="5054871"/>
            <a:chExt cx="2088232" cy="678385"/>
          </a:xfrm>
        </p:grpSpPr>
        <p:sp>
          <p:nvSpPr>
            <p:cNvPr id="33" name="下弧形箭头 32"/>
            <p:cNvSpPr/>
            <p:nvPr/>
          </p:nvSpPr>
          <p:spPr>
            <a:xfrm>
              <a:off x="2373052" y="5103136"/>
              <a:ext cx="2088232" cy="535147"/>
            </a:xfrm>
            <a:prstGeom prst="curvedUpArrow">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42" name="流程图: 过程 41"/>
            <p:cNvSpPr/>
            <p:nvPr/>
          </p:nvSpPr>
          <p:spPr>
            <a:xfrm>
              <a:off x="2511629" y="5054871"/>
              <a:ext cx="45719" cy="41854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过程 42"/>
            <p:cNvSpPr/>
            <p:nvPr/>
          </p:nvSpPr>
          <p:spPr>
            <a:xfrm>
              <a:off x="2894528" y="5321701"/>
              <a:ext cx="45719" cy="39477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过程 43"/>
            <p:cNvSpPr/>
            <p:nvPr/>
          </p:nvSpPr>
          <p:spPr>
            <a:xfrm>
              <a:off x="3318335" y="5338482"/>
              <a:ext cx="87306" cy="39477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过程 44"/>
            <p:cNvSpPr/>
            <p:nvPr/>
          </p:nvSpPr>
          <p:spPr>
            <a:xfrm>
              <a:off x="3767493" y="5291774"/>
              <a:ext cx="45719" cy="39477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过程 45"/>
            <p:cNvSpPr/>
            <p:nvPr/>
          </p:nvSpPr>
          <p:spPr>
            <a:xfrm>
              <a:off x="4189972" y="5099493"/>
              <a:ext cx="45719" cy="39477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3098007" y="3772406"/>
            <a:ext cx="2756432" cy="738664"/>
          </a:xfrm>
          <a:prstGeom prst="rect">
            <a:avLst/>
          </a:prstGeom>
          <a:noFill/>
        </p:spPr>
        <p:txBody>
          <a:bodyPr wrap="square" rtlCol="0">
            <a:spAutoFit/>
          </a:bodyPr>
          <a:lstStyle/>
          <a:p>
            <a:pPr algn="ctr"/>
            <a:r>
              <a:rPr lang="zh-CN" altLang="en-US" sz="1400" dirty="0"/>
              <a:t>医疗机构临床检验项目</a:t>
            </a:r>
            <a:r>
              <a:rPr lang="zh-CN" altLang="en-US" sz="1400" dirty="0" smtClean="0"/>
              <a:t>目录</a:t>
            </a:r>
            <a:endParaRPr lang="en-US" altLang="zh-CN" sz="1400" dirty="0" smtClean="0"/>
          </a:p>
          <a:p>
            <a:pPr algn="ctr"/>
            <a:r>
              <a:rPr lang="zh-CN" altLang="en-US" sz="1400" dirty="0"/>
              <a:t>全国医疗服务价格</a:t>
            </a:r>
            <a:r>
              <a:rPr lang="zh-CN" altLang="en-US" sz="1400" dirty="0" smtClean="0"/>
              <a:t>项目规范</a:t>
            </a:r>
            <a:endParaRPr lang="en-US" altLang="zh-CN" sz="1400" dirty="0" smtClean="0"/>
          </a:p>
          <a:p>
            <a:pPr algn="ctr"/>
            <a:r>
              <a:rPr lang="zh-CN" altLang="en-US" sz="1400" dirty="0" smtClean="0"/>
              <a:t>国家卫生信息行业标准</a:t>
            </a:r>
            <a:endParaRPr lang="en-US" altLang="zh-CN" sz="1400" dirty="0" smtClean="0"/>
          </a:p>
        </p:txBody>
      </p:sp>
      <p:sp>
        <p:nvSpPr>
          <p:cNvPr id="78" name="流程图: 终止 77"/>
          <p:cNvSpPr/>
          <p:nvPr/>
        </p:nvSpPr>
        <p:spPr>
          <a:xfrm>
            <a:off x="6016650" y="2988481"/>
            <a:ext cx="1584176"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9" name="文本框 78"/>
          <p:cNvSpPr txBox="1"/>
          <p:nvPr/>
        </p:nvSpPr>
        <p:spPr>
          <a:xfrm>
            <a:off x="6047361" y="2999224"/>
            <a:ext cx="1608052" cy="338554"/>
          </a:xfrm>
          <a:prstGeom prst="rect">
            <a:avLst/>
          </a:prstGeom>
          <a:noFill/>
        </p:spPr>
        <p:txBody>
          <a:bodyPr wrap="square" rtlCol="0">
            <a:spAutoFit/>
          </a:bodyPr>
          <a:lstStyle/>
          <a:p>
            <a:pPr algn="ctr"/>
            <a:r>
              <a:rPr lang="zh-CN" altLang="en-US" sz="1600" dirty="0" smtClean="0"/>
              <a:t>映射工具</a:t>
            </a:r>
            <a:endParaRPr lang="zh-CN" altLang="en-US" sz="1600" dirty="0"/>
          </a:p>
        </p:txBody>
      </p:sp>
      <p:sp>
        <p:nvSpPr>
          <p:cNvPr id="35" name="矩形 34"/>
          <p:cNvSpPr/>
          <p:nvPr/>
        </p:nvSpPr>
        <p:spPr>
          <a:xfrm>
            <a:off x="5459146" y="5354632"/>
            <a:ext cx="2785262" cy="738664"/>
          </a:xfrm>
          <a:prstGeom prst="rect">
            <a:avLst/>
          </a:prstGeom>
        </p:spPr>
        <p:txBody>
          <a:bodyPr wrap="square">
            <a:spAutoFit/>
          </a:bodyPr>
          <a:lstStyle/>
          <a:p>
            <a:pPr algn="ctr"/>
            <a:r>
              <a:rPr lang="zh-CN" altLang="en-US" sz="1400" dirty="0"/>
              <a:t>中文医学术语仓储</a:t>
            </a:r>
            <a:r>
              <a:rPr lang="zh-CN" altLang="en-US" sz="1400" dirty="0" smtClean="0"/>
              <a:t>管理系统</a:t>
            </a:r>
            <a:endParaRPr lang="en-US" altLang="zh-CN" sz="1400" dirty="0" smtClean="0"/>
          </a:p>
          <a:p>
            <a:pPr algn="ctr"/>
            <a:endParaRPr lang="en-US" altLang="zh-CN" sz="1400" dirty="0"/>
          </a:p>
          <a:p>
            <a:pPr algn="ctr"/>
            <a:r>
              <a:rPr lang="zh-CN" altLang="zh-CN" sz="1400" dirty="0"/>
              <a:t>基于本体的医学术语服务系统</a:t>
            </a:r>
            <a:endParaRPr lang="zh-CN" altLang="en-US" sz="1400" dirty="0"/>
          </a:p>
        </p:txBody>
      </p:sp>
    </p:spTree>
    <p:extLst>
      <p:ext uri="{BB962C8B-B14F-4D97-AF65-F5344CB8AC3E}">
        <p14:creationId xmlns:p14="http://schemas.microsoft.com/office/powerpoint/2010/main" val="232749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流程图: 终止 81"/>
          <p:cNvSpPr/>
          <p:nvPr/>
        </p:nvSpPr>
        <p:spPr>
          <a:xfrm>
            <a:off x="5511325" y="5733256"/>
            <a:ext cx="2594825"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1" name="流程图: 终止 80"/>
          <p:cNvSpPr/>
          <p:nvPr/>
        </p:nvSpPr>
        <p:spPr>
          <a:xfrm>
            <a:off x="5540735" y="5301003"/>
            <a:ext cx="2594825"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65" name="组合 64"/>
          <p:cNvGrpSpPr/>
          <p:nvPr/>
        </p:nvGrpSpPr>
        <p:grpSpPr>
          <a:xfrm>
            <a:off x="2267744" y="4471160"/>
            <a:ext cx="1105633" cy="679758"/>
            <a:chOff x="5375816" y="3772608"/>
            <a:chExt cx="1393420" cy="2125147"/>
          </a:xfrm>
        </p:grpSpPr>
        <p:sp>
          <p:nvSpPr>
            <p:cNvPr id="66" name="矩形 65"/>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7" name="文本框 66"/>
            <p:cNvSpPr txBox="1"/>
            <p:nvPr/>
          </p:nvSpPr>
          <p:spPr>
            <a:xfrm>
              <a:off x="5402900" y="3772608"/>
              <a:ext cx="1354569" cy="2020643"/>
            </a:xfrm>
            <a:prstGeom prst="rect">
              <a:avLst/>
            </a:prstGeom>
            <a:noFill/>
          </p:spPr>
          <p:txBody>
            <a:bodyPr wrap="square" rtlCol="0">
              <a:spAutoFit/>
            </a:bodyPr>
            <a:lstStyle/>
            <a:p>
              <a:pPr algn="ctr">
                <a:lnSpc>
                  <a:spcPct val="200000"/>
                </a:lnSpc>
              </a:pPr>
              <a:r>
                <a:rPr lang="zh-CN" altLang="en-US" dirty="0" smtClean="0"/>
                <a:t>本地</a:t>
              </a:r>
              <a:endParaRPr lang="zh-CN" altLang="en-US" dirty="0"/>
            </a:p>
          </p:txBody>
        </p:sp>
      </p:grpSp>
      <p:grpSp>
        <p:nvGrpSpPr>
          <p:cNvPr id="68" name="组合 67"/>
          <p:cNvGrpSpPr/>
          <p:nvPr/>
        </p:nvGrpSpPr>
        <p:grpSpPr>
          <a:xfrm>
            <a:off x="3869769" y="4471160"/>
            <a:ext cx="1139406" cy="679758"/>
            <a:chOff x="5372711" y="3772608"/>
            <a:chExt cx="1435984" cy="2125147"/>
          </a:xfrm>
        </p:grpSpPr>
        <p:sp>
          <p:nvSpPr>
            <p:cNvPr id="69" name="矩形 68"/>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0" name="文本框 69"/>
            <p:cNvSpPr txBox="1"/>
            <p:nvPr/>
          </p:nvSpPr>
          <p:spPr>
            <a:xfrm>
              <a:off x="5372711" y="3772608"/>
              <a:ext cx="1435984" cy="2020643"/>
            </a:xfrm>
            <a:prstGeom prst="rect">
              <a:avLst/>
            </a:prstGeom>
            <a:noFill/>
          </p:spPr>
          <p:txBody>
            <a:bodyPr wrap="square" rtlCol="0">
              <a:spAutoFit/>
            </a:bodyPr>
            <a:lstStyle/>
            <a:p>
              <a:pPr algn="ctr">
                <a:lnSpc>
                  <a:spcPct val="200000"/>
                </a:lnSpc>
              </a:pPr>
              <a:r>
                <a:rPr lang="zh-CN" altLang="en-US" dirty="0"/>
                <a:t>术语标准</a:t>
              </a:r>
            </a:p>
          </p:txBody>
        </p:sp>
      </p:grpSp>
      <p:grpSp>
        <p:nvGrpSpPr>
          <p:cNvPr id="71" name="组合 70"/>
          <p:cNvGrpSpPr/>
          <p:nvPr/>
        </p:nvGrpSpPr>
        <p:grpSpPr>
          <a:xfrm>
            <a:off x="5505567" y="4471160"/>
            <a:ext cx="1139406" cy="679758"/>
            <a:chOff x="5372711" y="3772608"/>
            <a:chExt cx="1435984" cy="2125147"/>
          </a:xfrm>
        </p:grpSpPr>
        <p:sp>
          <p:nvSpPr>
            <p:cNvPr id="72" name="矩形 71"/>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3" name="文本框 72"/>
            <p:cNvSpPr txBox="1"/>
            <p:nvPr/>
          </p:nvSpPr>
          <p:spPr>
            <a:xfrm>
              <a:off x="5372711" y="3772608"/>
              <a:ext cx="1435984" cy="1764053"/>
            </a:xfrm>
            <a:prstGeom prst="rect">
              <a:avLst/>
            </a:prstGeom>
            <a:noFill/>
          </p:spPr>
          <p:txBody>
            <a:bodyPr wrap="square" rtlCol="0">
              <a:spAutoFit/>
            </a:bodyPr>
            <a:lstStyle/>
            <a:p>
              <a:pPr algn="ctr">
                <a:lnSpc>
                  <a:spcPct val="200000"/>
                </a:lnSpc>
              </a:pPr>
              <a:r>
                <a:rPr lang="zh-CN" altLang="en-US" dirty="0" smtClean="0"/>
                <a:t>分类系统</a:t>
              </a:r>
              <a:endParaRPr lang="zh-CN" altLang="en-US" dirty="0"/>
            </a:p>
          </p:txBody>
        </p:sp>
      </p:grpSp>
      <p:grpSp>
        <p:nvGrpSpPr>
          <p:cNvPr id="74" name="组合 73"/>
          <p:cNvGrpSpPr/>
          <p:nvPr/>
        </p:nvGrpSpPr>
        <p:grpSpPr>
          <a:xfrm>
            <a:off x="7141364" y="4471160"/>
            <a:ext cx="1139406" cy="679758"/>
            <a:chOff x="5372711" y="3772608"/>
            <a:chExt cx="1435984" cy="2125147"/>
          </a:xfrm>
        </p:grpSpPr>
        <p:sp>
          <p:nvSpPr>
            <p:cNvPr id="75" name="矩形 74"/>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6" name="文本框 75"/>
            <p:cNvSpPr txBox="1"/>
            <p:nvPr/>
          </p:nvSpPr>
          <p:spPr>
            <a:xfrm>
              <a:off x="5372711" y="3772608"/>
              <a:ext cx="1435984" cy="2020643"/>
            </a:xfrm>
            <a:prstGeom prst="rect">
              <a:avLst/>
            </a:prstGeom>
            <a:noFill/>
          </p:spPr>
          <p:txBody>
            <a:bodyPr wrap="square" rtlCol="0">
              <a:spAutoFit/>
            </a:bodyPr>
            <a:lstStyle/>
            <a:p>
              <a:pPr algn="ctr">
                <a:lnSpc>
                  <a:spcPct val="200000"/>
                </a:lnSpc>
              </a:pPr>
              <a:r>
                <a:rPr lang="zh-CN" altLang="en-US" dirty="0"/>
                <a:t>本体</a:t>
              </a:r>
              <a:r>
                <a:rPr lang="zh-CN" altLang="en-US" dirty="0" smtClean="0"/>
                <a:t>系统</a:t>
              </a:r>
              <a:endParaRPr lang="zh-CN" altLang="en-US" dirty="0"/>
            </a:p>
          </p:txBody>
        </p:sp>
      </p:grpSp>
      <p:grpSp>
        <p:nvGrpSpPr>
          <p:cNvPr id="39" name="组合 38"/>
          <p:cNvGrpSpPr/>
          <p:nvPr/>
        </p:nvGrpSpPr>
        <p:grpSpPr>
          <a:xfrm>
            <a:off x="2267744" y="1719217"/>
            <a:ext cx="1105633" cy="679758"/>
            <a:chOff x="5375816" y="3772608"/>
            <a:chExt cx="1393420" cy="2125147"/>
          </a:xfrm>
        </p:grpSpPr>
        <p:sp>
          <p:nvSpPr>
            <p:cNvPr id="40" name="矩形 39"/>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7" name="文本框 46"/>
            <p:cNvSpPr txBox="1"/>
            <p:nvPr/>
          </p:nvSpPr>
          <p:spPr>
            <a:xfrm>
              <a:off x="5402900" y="3772608"/>
              <a:ext cx="1354569" cy="2020643"/>
            </a:xfrm>
            <a:prstGeom prst="rect">
              <a:avLst/>
            </a:prstGeom>
            <a:noFill/>
          </p:spPr>
          <p:txBody>
            <a:bodyPr wrap="square" rtlCol="0">
              <a:spAutoFit/>
            </a:bodyPr>
            <a:lstStyle/>
            <a:p>
              <a:pPr algn="ctr">
                <a:lnSpc>
                  <a:spcPct val="200000"/>
                </a:lnSpc>
              </a:pPr>
              <a:r>
                <a:rPr lang="zh-CN" altLang="en-US" dirty="0" smtClean="0"/>
                <a:t>本地</a:t>
              </a:r>
              <a:endParaRPr lang="zh-CN" altLang="en-US" dirty="0"/>
            </a:p>
          </p:txBody>
        </p:sp>
      </p:grpSp>
      <p:grpSp>
        <p:nvGrpSpPr>
          <p:cNvPr id="48" name="组合 47"/>
          <p:cNvGrpSpPr/>
          <p:nvPr/>
        </p:nvGrpSpPr>
        <p:grpSpPr>
          <a:xfrm>
            <a:off x="3869769" y="1719217"/>
            <a:ext cx="1139406" cy="679758"/>
            <a:chOff x="5372711" y="3772608"/>
            <a:chExt cx="1435984" cy="2125147"/>
          </a:xfrm>
        </p:grpSpPr>
        <p:sp>
          <p:nvSpPr>
            <p:cNvPr id="49" name="矩形 48"/>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0" name="文本框 49"/>
            <p:cNvSpPr txBox="1"/>
            <p:nvPr/>
          </p:nvSpPr>
          <p:spPr>
            <a:xfrm>
              <a:off x="5372711" y="3772608"/>
              <a:ext cx="1435984" cy="2020643"/>
            </a:xfrm>
            <a:prstGeom prst="rect">
              <a:avLst/>
            </a:prstGeom>
            <a:noFill/>
          </p:spPr>
          <p:txBody>
            <a:bodyPr wrap="square" rtlCol="0">
              <a:spAutoFit/>
            </a:bodyPr>
            <a:lstStyle/>
            <a:p>
              <a:pPr algn="ctr">
                <a:lnSpc>
                  <a:spcPct val="200000"/>
                </a:lnSpc>
              </a:pPr>
              <a:r>
                <a:rPr lang="zh-CN" altLang="en-US" dirty="0"/>
                <a:t>术语标准</a:t>
              </a:r>
            </a:p>
          </p:txBody>
        </p:sp>
      </p:grpSp>
      <p:grpSp>
        <p:nvGrpSpPr>
          <p:cNvPr id="57" name="组合 56"/>
          <p:cNvGrpSpPr/>
          <p:nvPr/>
        </p:nvGrpSpPr>
        <p:grpSpPr>
          <a:xfrm>
            <a:off x="5505567" y="1719217"/>
            <a:ext cx="1139406" cy="679758"/>
            <a:chOff x="5372711" y="3772608"/>
            <a:chExt cx="1435984" cy="2125147"/>
          </a:xfrm>
        </p:grpSpPr>
        <p:sp>
          <p:nvSpPr>
            <p:cNvPr id="58" name="矩形 57"/>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9" name="文本框 58"/>
            <p:cNvSpPr txBox="1"/>
            <p:nvPr/>
          </p:nvSpPr>
          <p:spPr>
            <a:xfrm>
              <a:off x="5372711" y="3772608"/>
              <a:ext cx="1435984" cy="1764053"/>
            </a:xfrm>
            <a:prstGeom prst="rect">
              <a:avLst/>
            </a:prstGeom>
            <a:noFill/>
          </p:spPr>
          <p:txBody>
            <a:bodyPr wrap="square" rtlCol="0">
              <a:spAutoFit/>
            </a:bodyPr>
            <a:lstStyle/>
            <a:p>
              <a:pPr algn="ctr">
                <a:lnSpc>
                  <a:spcPct val="200000"/>
                </a:lnSpc>
              </a:pPr>
              <a:r>
                <a:rPr lang="zh-CN" altLang="en-US" dirty="0" smtClean="0"/>
                <a:t>分类系统</a:t>
              </a:r>
              <a:endParaRPr lang="zh-CN" altLang="en-US" dirty="0"/>
            </a:p>
          </p:txBody>
        </p:sp>
      </p:grpSp>
      <p:grpSp>
        <p:nvGrpSpPr>
          <p:cNvPr id="61" name="组合 60"/>
          <p:cNvGrpSpPr/>
          <p:nvPr/>
        </p:nvGrpSpPr>
        <p:grpSpPr>
          <a:xfrm>
            <a:off x="7141364" y="1719217"/>
            <a:ext cx="1139406" cy="679758"/>
            <a:chOff x="5372711" y="3772608"/>
            <a:chExt cx="1435984" cy="2125147"/>
          </a:xfrm>
        </p:grpSpPr>
        <p:sp>
          <p:nvSpPr>
            <p:cNvPr id="62" name="矩形 61"/>
            <p:cNvSpPr/>
            <p:nvPr/>
          </p:nvSpPr>
          <p:spPr>
            <a:xfrm>
              <a:off x="5375816" y="3825040"/>
              <a:ext cx="1393420" cy="2072715"/>
            </a:xfrm>
            <a:prstGeom prst="rect">
              <a:avLst/>
            </a:prstGeom>
            <a:ln w="12700">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3" name="文本框 62"/>
            <p:cNvSpPr txBox="1"/>
            <p:nvPr/>
          </p:nvSpPr>
          <p:spPr>
            <a:xfrm>
              <a:off x="5372711" y="3772608"/>
              <a:ext cx="1435984" cy="2020643"/>
            </a:xfrm>
            <a:prstGeom prst="rect">
              <a:avLst/>
            </a:prstGeom>
            <a:noFill/>
          </p:spPr>
          <p:txBody>
            <a:bodyPr wrap="square" rtlCol="0">
              <a:spAutoFit/>
            </a:bodyPr>
            <a:lstStyle/>
            <a:p>
              <a:pPr algn="ctr">
                <a:lnSpc>
                  <a:spcPct val="200000"/>
                </a:lnSpc>
              </a:pPr>
              <a:r>
                <a:rPr lang="zh-CN" altLang="en-US" dirty="0"/>
                <a:t>本体</a:t>
              </a:r>
              <a:r>
                <a:rPr lang="zh-CN" altLang="en-US" dirty="0" smtClean="0"/>
                <a:t>系统</a:t>
              </a:r>
              <a:endParaRPr lang="zh-CN" altLang="en-US" dirty="0"/>
            </a:p>
          </p:txBody>
        </p:sp>
      </p:grpSp>
      <p:sp>
        <p:nvSpPr>
          <p:cNvPr id="2" name="标题 1"/>
          <p:cNvSpPr>
            <a:spLocks noGrp="1"/>
          </p:cNvSpPr>
          <p:nvPr>
            <p:ph type="title"/>
          </p:nvPr>
        </p:nvSpPr>
        <p:spPr>
          <a:xfrm>
            <a:off x="1355096" y="42110"/>
            <a:ext cx="8041440" cy="1442674"/>
          </a:xfrm>
        </p:spPr>
        <p:txBody>
          <a:bodyPr/>
          <a:lstStyle/>
          <a:p>
            <a:r>
              <a:rPr lang="zh-CN" altLang="en-US" dirty="0" smtClean="0"/>
              <a:t>国内外研究</a:t>
            </a:r>
            <a:r>
              <a:rPr lang="zh-CN" altLang="en-US" dirty="0"/>
              <a:t>现状</a:t>
            </a:r>
          </a:p>
        </p:txBody>
      </p:sp>
      <p:sp>
        <p:nvSpPr>
          <p:cNvPr id="8" name="内容占位符 2"/>
          <p:cNvSpPr>
            <a:spLocks noGrp="1"/>
          </p:cNvSpPr>
          <p:nvPr>
            <p:ph idx="1"/>
          </p:nvPr>
        </p:nvSpPr>
        <p:spPr>
          <a:xfrm>
            <a:off x="899592" y="1340768"/>
            <a:ext cx="1563355" cy="4968552"/>
          </a:xfrm>
        </p:spPr>
        <p:txBody>
          <a:bodyPr>
            <a:normAutofit/>
          </a:bodyPr>
          <a:lstStyle/>
          <a:p>
            <a:pPr>
              <a:lnSpc>
                <a:spcPct val="150000"/>
              </a:lnSpc>
            </a:pPr>
            <a:r>
              <a:rPr lang="zh-CN" altLang="en-US" b="1" dirty="0" smtClean="0"/>
              <a:t>国际</a:t>
            </a:r>
            <a:endParaRPr lang="en-US" altLang="zh-CN" b="1" dirty="0" smtClean="0"/>
          </a:p>
          <a:p>
            <a:pPr marL="0" indent="0">
              <a:lnSpc>
                <a:spcPct val="150000"/>
              </a:lnSpc>
              <a:buNone/>
            </a:pPr>
            <a:r>
              <a:rPr lang="zh-CN" altLang="en-US" b="1" dirty="0" smtClean="0"/>
              <a:t>术语体系</a:t>
            </a:r>
            <a:endParaRPr lang="en-US" altLang="zh-CN" b="1" dirty="0" smtClean="0"/>
          </a:p>
          <a:p>
            <a:pPr marL="0" indent="0">
              <a:lnSpc>
                <a:spcPct val="150000"/>
              </a:lnSpc>
              <a:buNone/>
            </a:pPr>
            <a:r>
              <a:rPr lang="zh-CN" altLang="en-US" b="1" dirty="0" smtClean="0"/>
              <a:t>映射工具</a:t>
            </a:r>
            <a:endParaRPr lang="en-US" altLang="zh-CN" b="1" dirty="0" smtClean="0"/>
          </a:p>
          <a:p>
            <a:pPr marL="0" indent="0">
              <a:lnSpc>
                <a:spcPct val="150000"/>
              </a:lnSpc>
              <a:buNone/>
            </a:pPr>
            <a:endParaRPr lang="en-US" altLang="zh-CN" b="1" dirty="0" smtClean="0"/>
          </a:p>
          <a:p>
            <a:pPr>
              <a:lnSpc>
                <a:spcPct val="150000"/>
              </a:lnSpc>
            </a:pPr>
            <a:r>
              <a:rPr lang="zh-CN" altLang="en-US" b="1" dirty="0" smtClean="0"/>
              <a:t>国内</a:t>
            </a:r>
            <a:endParaRPr lang="en-US" altLang="zh-CN" b="1" dirty="0" smtClean="0"/>
          </a:p>
          <a:p>
            <a:pPr marL="0" indent="0">
              <a:lnSpc>
                <a:spcPct val="100000"/>
              </a:lnSpc>
              <a:buNone/>
            </a:pPr>
            <a:endParaRPr lang="en-US" altLang="zh-CN" b="1" dirty="0" smtClean="0"/>
          </a:p>
          <a:p>
            <a:pPr marL="0" indent="0">
              <a:lnSpc>
                <a:spcPct val="150000"/>
              </a:lnSpc>
              <a:buNone/>
            </a:pPr>
            <a:r>
              <a:rPr lang="zh-CN" altLang="en-US" b="1" dirty="0" smtClean="0"/>
              <a:t>术语体系</a:t>
            </a:r>
            <a:endParaRPr lang="en-US" altLang="zh-CN" b="1" dirty="0" smtClean="0"/>
          </a:p>
          <a:p>
            <a:pPr marL="0" indent="0">
              <a:lnSpc>
                <a:spcPct val="150000"/>
              </a:lnSpc>
              <a:buNone/>
            </a:pPr>
            <a:r>
              <a:rPr lang="zh-CN" altLang="en-US" b="1" dirty="0" smtClean="0"/>
              <a:t>映射工具</a:t>
            </a:r>
            <a:endParaRPr lang="en-US" altLang="zh-CN" dirty="0" smtClean="0"/>
          </a:p>
        </p:txBody>
      </p:sp>
      <p:sp>
        <p:nvSpPr>
          <p:cNvPr id="6" name="右箭头 5"/>
          <p:cNvSpPr/>
          <p:nvPr/>
        </p:nvSpPr>
        <p:spPr>
          <a:xfrm>
            <a:off x="3412556" y="1939491"/>
            <a:ext cx="511372" cy="298290"/>
          </a:xfrm>
          <a:prstGeom prst="rightArrow">
            <a:avLst/>
          </a:prstGeom>
          <a:solidFill>
            <a:schemeClr val="accent6">
              <a:lumMod val="20000"/>
              <a:lumOff val="80000"/>
            </a:schemeClr>
          </a:solidFill>
          <a:ln w="12700">
            <a:solidFill>
              <a:schemeClr val="accent6">
                <a:lumMod val="75000"/>
              </a:schemeClr>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文本框 9"/>
          <p:cNvSpPr txBox="1"/>
          <p:nvPr/>
        </p:nvSpPr>
        <p:spPr>
          <a:xfrm>
            <a:off x="5844092" y="1397020"/>
            <a:ext cx="1391664" cy="338554"/>
          </a:xfrm>
          <a:prstGeom prst="rect">
            <a:avLst/>
          </a:prstGeom>
          <a:noFill/>
        </p:spPr>
        <p:txBody>
          <a:bodyPr wrap="square" rtlCol="0">
            <a:spAutoFit/>
          </a:bodyPr>
          <a:lstStyle/>
          <a:p>
            <a:r>
              <a:rPr lang="en-US" altLang="zh-CN" sz="1600" dirty="0" smtClean="0"/>
              <a:t>ICD</a:t>
            </a:r>
            <a:endParaRPr lang="zh-CN" altLang="en-US" sz="1600" dirty="0"/>
          </a:p>
        </p:txBody>
      </p:sp>
      <p:sp>
        <p:nvSpPr>
          <p:cNvPr id="12" name="右箭头 11"/>
          <p:cNvSpPr/>
          <p:nvPr/>
        </p:nvSpPr>
        <p:spPr>
          <a:xfrm>
            <a:off x="5032150" y="1939491"/>
            <a:ext cx="511372" cy="298290"/>
          </a:xfrm>
          <a:prstGeom prst="rightArrow">
            <a:avLst/>
          </a:prstGeom>
          <a:solidFill>
            <a:schemeClr val="accent6">
              <a:lumMod val="20000"/>
              <a:lumOff val="80000"/>
            </a:schemeClr>
          </a:solidFill>
          <a:ln w="12700">
            <a:solidFill>
              <a:schemeClr val="accent6">
                <a:lumMod val="75000"/>
              </a:schemeClr>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3" name="右箭头 12"/>
          <p:cNvSpPr/>
          <p:nvPr/>
        </p:nvSpPr>
        <p:spPr>
          <a:xfrm>
            <a:off x="6646359" y="1934827"/>
            <a:ext cx="511372" cy="298290"/>
          </a:xfrm>
          <a:prstGeom prst="rightArrow">
            <a:avLst/>
          </a:prstGeom>
          <a:solidFill>
            <a:schemeClr val="accent6">
              <a:lumMod val="20000"/>
              <a:lumOff val="80000"/>
            </a:schemeClr>
          </a:solidFill>
          <a:ln w="12700">
            <a:solidFill>
              <a:schemeClr val="accent6">
                <a:lumMod val="75000"/>
              </a:schemeClr>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4" name="文本框 13"/>
          <p:cNvSpPr txBox="1"/>
          <p:nvPr/>
        </p:nvSpPr>
        <p:spPr>
          <a:xfrm>
            <a:off x="6593896" y="1401283"/>
            <a:ext cx="2378996" cy="338554"/>
          </a:xfrm>
          <a:prstGeom prst="rect">
            <a:avLst/>
          </a:prstGeom>
          <a:noFill/>
        </p:spPr>
        <p:txBody>
          <a:bodyPr wrap="square" rtlCol="0">
            <a:spAutoFit/>
          </a:bodyPr>
          <a:lstStyle/>
          <a:p>
            <a:r>
              <a:rPr lang="en-US" altLang="zh-CN" sz="1600" dirty="0" smtClean="0">
                <a:sym typeface="Wingdings" panose="05000000000000000000" pitchFamily="2" charset="2"/>
              </a:rPr>
              <a:t>LOINC</a:t>
            </a:r>
            <a:r>
              <a:rPr lang="en-US" altLang="zh-CN" sz="1600" dirty="0">
                <a:sym typeface="Wingdings" panose="05000000000000000000" pitchFamily="2" charset="2"/>
              </a:rPr>
              <a:t>,</a:t>
            </a:r>
            <a:r>
              <a:rPr lang="en-US" altLang="zh-CN" sz="1600" dirty="0" smtClean="0">
                <a:sym typeface="Wingdings" panose="05000000000000000000" pitchFamily="2" charset="2"/>
              </a:rPr>
              <a:t>SNOMED CT, UMLS</a:t>
            </a:r>
            <a:endParaRPr lang="zh-CN" altLang="en-US" sz="1600" dirty="0"/>
          </a:p>
        </p:txBody>
      </p:sp>
      <p:sp>
        <p:nvSpPr>
          <p:cNvPr id="7" name="下弧形箭头 6"/>
          <p:cNvSpPr/>
          <p:nvPr/>
        </p:nvSpPr>
        <p:spPr>
          <a:xfrm>
            <a:off x="2373052" y="2564904"/>
            <a:ext cx="2088232" cy="603781"/>
          </a:xfrm>
          <a:prstGeom prst="curvedUpArrow">
            <a:avLst/>
          </a:prstGeom>
          <a:solidFill>
            <a:schemeClr val="accent6">
              <a:lumMod val="20000"/>
              <a:lumOff val="80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15" name="流程图: 终止 14"/>
          <p:cNvSpPr/>
          <p:nvPr/>
        </p:nvSpPr>
        <p:spPr>
          <a:xfrm>
            <a:off x="2589076" y="2600908"/>
            <a:ext cx="1584176"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文本框 15"/>
          <p:cNvSpPr txBox="1"/>
          <p:nvPr/>
        </p:nvSpPr>
        <p:spPr>
          <a:xfrm>
            <a:off x="2619787" y="2633538"/>
            <a:ext cx="1608052" cy="338554"/>
          </a:xfrm>
          <a:prstGeom prst="rect">
            <a:avLst/>
          </a:prstGeom>
          <a:noFill/>
        </p:spPr>
        <p:txBody>
          <a:bodyPr wrap="square" rtlCol="0">
            <a:spAutoFit/>
          </a:bodyPr>
          <a:lstStyle/>
          <a:p>
            <a:r>
              <a:rPr lang="zh-CN" altLang="en-US" sz="1600" dirty="0" smtClean="0"/>
              <a:t>标准检索工具</a:t>
            </a:r>
            <a:endParaRPr lang="zh-CN" altLang="en-US" sz="1600" dirty="0"/>
          </a:p>
        </p:txBody>
      </p:sp>
      <p:sp>
        <p:nvSpPr>
          <p:cNvPr id="18" name="下弧形箭头 17"/>
          <p:cNvSpPr/>
          <p:nvPr/>
        </p:nvSpPr>
        <p:spPr>
          <a:xfrm>
            <a:off x="4676488" y="2564904"/>
            <a:ext cx="360409" cy="686626"/>
          </a:xfrm>
          <a:prstGeom prst="curvedUpArrow">
            <a:avLst/>
          </a:prstGeom>
          <a:solidFill>
            <a:schemeClr val="accent6">
              <a:lumMod val="20000"/>
              <a:lumOff val="80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19" name="流程图: 终止 18"/>
          <p:cNvSpPr/>
          <p:nvPr/>
        </p:nvSpPr>
        <p:spPr>
          <a:xfrm>
            <a:off x="5173423" y="2564904"/>
            <a:ext cx="1584176"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文本框 19"/>
          <p:cNvSpPr txBox="1"/>
          <p:nvPr/>
        </p:nvSpPr>
        <p:spPr>
          <a:xfrm>
            <a:off x="5325380" y="2575647"/>
            <a:ext cx="1608052" cy="338554"/>
          </a:xfrm>
          <a:prstGeom prst="rect">
            <a:avLst/>
          </a:prstGeom>
          <a:noFill/>
        </p:spPr>
        <p:txBody>
          <a:bodyPr wrap="square" rtlCol="0">
            <a:spAutoFit/>
          </a:bodyPr>
          <a:lstStyle/>
          <a:p>
            <a:r>
              <a:rPr lang="en-US" altLang="zh-CN" sz="1600" dirty="0" smtClean="0"/>
              <a:t>SNOMED CT</a:t>
            </a:r>
            <a:endParaRPr lang="zh-CN" altLang="en-US" sz="1600" dirty="0"/>
          </a:p>
        </p:txBody>
      </p:sp>
      <p:sp>
        <p:nvSpPr>
          <p:cNvPr id="21" name="流程图: 终止 20"/>
          <p:cNvSpPr/>
          <p:nvPr/>
        </p:nvSpPr>
        <p:spPr>
          <a:xfrm>
            <a:off x="6943366" y="2564904"/>
            <a:ext cx="1584176"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文本框 21"/>
          <p:cNvSpPr txBox="1"/>
          <p:nvPr/>
        </p:nvSpPr>
        <p:spPr>
          <a:xfrm>
            <a:off x="6974077" y="2575647"/>
            <a:ext cx="1608052" cy="338554"/>
          </a:xfrm>
          <a:prstGeom prst="rect">
            <a:avLst/>
          </a:prstGeom>
          <a:noFill/>
        </p:spPr>
        <p:txBody>
          <a:bodyPr wrap="square" rtlCol="0">
            <a:spAutoFit/>
          </a:bodyPr>
          <a:lstStyle/>
          <a:p>
            <a:pPr algn="ctr"/>
            <a:r>
              <a:rPr lang="en-US" altLang="zh-CN" sz="1600" dirty="0" smtClean="0"/>
              <a:t>UMLS</a:t>
            </a:r>
            <a:endParaRPr lang="zh-CN" altLang="en-US" sz="1600" dirty="0"/>
          </a:p>
        </p:txBody>
      </p:sp>
      <p:sp>
        <p:nvSpPr>
          <p:cNvPr id="25" name="右箭头 24"/>
          <p:cNvSpPr/>
          <p:nvPr/>
        </p:nvSpPr>
        <p:spPr>
          <a:xfrm>
            <a:off x="3412556" y="4709086"/>
            <a:ext cx="511372" cy="298290"/>
          </a:xfrm>
          <a:prstGeom prst="rightArrow">
            <a:avLst/>
          </a:prstGeom>
          <a:solidFill>
            <a:schemeClr val="accent4">
              <a:lumMod val="20000"/>
              <a:lumOff val="80000"/>
            </a:schemeClr>
          </a:solidFill>
          <a:ln>
            <a:solidFill>
              <a:schemeClr val="accent4">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8" name="文本框 27"/>
          <p:cNvSpPr txBox="1"/>
          <p:nvPr/>
        </p:nvSpPr>
        <p:spPr>
          <a:xfrm>
            <a:off x="5379438" y="4168402"/>
            <a:ext cx="1391664" cy="338554"/>
          </a:xfrm>
          <a:prstGeom prst="rect">
            <a:avLst/>
          </a:prstGeom>
          <a:noFill/>
        </p:spPr>
        <p:txBody>
          <a:bodyPr wrap="square" rtlCol="0">
            <a:spAutoFit/>
          </a:bodyPr>
          <a:lstStyle/>
          <a:p>
            <a:pPr algn="ctr"/>
            <a:r>
              <a:rPr lang="en-US" altLang="zh-CN" sz="1600" dirty="0" smtClean="0"/>
              <a:t>ICD</a:t>
            </a:r>
            <a:endParaRPr lang="zh-CN" altLang="en-US" sz="1600" dirty="0"/>
          </a:p>
        </p:txBody>
      </p:sp>
      <p:sp>
        <p:nvSpPr>
          <p:cNvPr id="32" name="文本框 31"/>
          <p:cNvSpPr txBox="1"/>
          <p:nvPr/>
        </p:nvSpPr>
        <p:spPr>
          <a:xfrm>
            <a:off x="6959499" y="4150266"/>
            <a:ext cx="1512930" cy="338554"/>
          </a:xfrm>
          <a:prstGeom prst="rect">
            <a:avLst/>
          </a:prstGeom>
          <a:noFill/>
        </p:spPr>
        <p:txBody>
          <a:bodyPr wrap="square" rtlCol="0">
            <a:spAutoFit/>
          </a:bodyPr>
          <a:lstStyle/>
          <a:p>
            <a:pPr algn="ctr"/>
            <a:r>
              <a:rPr lang="en-US" altLang="zh-CN" sz="1600" dirty="0" smtClean="0">
                <a:sym typeface="Wingdings" panose="05000000000000000000" pitchFamily="2" charset="2"/>
              </a:rPr>
              <a:t>CUMLS</a:t>
            </a:r>
          </a:p>
        </p:txBody>
      </p:sp>
      <p:grpSp>
        <p:nvGrpSpPr>
          <p:cNvPr id="34" name="组合 33"/>
          <p:cNvGrpSpPr/>
          <p:nvPr/>
        </p:nvGrpSpPr>
        <p:grpSpPr>
          <a:xfrm>
            <a:off x="6660232" y="4535871"/>
            <a:ext cx="511372" cy="662522"/>
            <a:chOff x="6708650" y="4115933"/>
            <a:chExt cx="511372" cy="662522"/>
          </a:xfrm>
          <a:effectLst/>
        </p:grpSpPr>
        <p:sp>
          <p:nvSpPr>
            <p:cNvPr id="31" name="右箭头 30"/>
            <p:cNvSpPr/>
            <p:nvPr/>
          </p:nvSpPr>
          <p:spPr>
            <a:xfrm>
              <a:off x="6708650" y="4284881"/>
              <a:ext cx="511372" cy="298290"/>
            </a:xfrm>
            <a:prstGeom prst="rightArrow">
              <a:avLst/>
            </a:prstGeom>
            <a:solidFill>
              <a:schemeClr val="accent2">
                <a:lumMod val="20000"/>
                <a:lumOff val="80000"/>
              </a:schemeClr>
            </a:solidFill>
            <a:ln>
              <a:solidFill>
                <a:schemeClr val="accent2">
                  <a:lumMod val="75000"/>
                </a:schemeClr>
              </a:solidFill>
            </a:ln>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7" name="流程图: 过程 16"/>
            <p:cNvSpPr/>
            <p:nvPr/>
          </p:nvSpPr>
          <p:spPr>
            <a:xfrm>
              <a:off x="6906609" y="4115933"/>
              <a:ext cx="45719" cy="662522"/>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045294" y="4500372"/>
            <a:ext cx="511372" cy="662522"/>
            <a:chOff x="4988202" y="4080434"/>
            <a:chExt cx="511372" cy="662522"/>
          </a:xfrm>
          <a:effectLst/>
        </p:grpSpPr>
        <p:sp>
          <p:nvSpPr>
            <p:cNvPr id="30" name="右箭头 29"/>
            <p:cNvSpPr/>
            <p:nvPr/>
          </p:nvSpPr>
          <p:spPr>
            <a:xfrm>
              <a:off x="4988202" y="4288238"/>
              <a:ext cx="511372" cy="298290"/>
            </a:xfrm>
            <a:prstGeom prst="rightArrow">
              <a:avLst/>
            </a:prstGeom>
            <a:solidFill>
              <a:schemeClr val="accent4">
                <a:lumMod val="20000"/>
                <a:lumOff val="80000"/>
              </a:schemeClr>
            </a:solidFill>
            <a:ln>
              <a:solidFill>
                <a:schemeClr val="accent4">
                  <a:lumMod val="75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41" name="流程图: 过程 40"/>
            <p:cNvSpPr/>
            <p:nvPr/>
          </p:nvSpPr>
          <p:spPr>
            <a:xfrm>
              <a:off x="5195213" y="4080434"/>
              <a:ext cx="45719" cy="662522"/>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411760" y="5232935"/>
            <a:ext cx="2088232" cy="678385"/>
            <a:chOff x="2373052" y="5054871"/>
            <a:chExt cx="2088232" cy="678385"/>
          </a:xfrm>
        </p:grpSpPr>
        <p:sp>
          <p:nvSpPr>
            <p:cNvPr id="33" name="下弧形箭头 32"/>
            <p:cNvSpPr/>
            <p:nvPr/>
          </p:nvSpPr>
          <p:spPr>
            <a:xfrm>
              <a:off x="2373052" y="5103136"/>
              <a:ext cx="2088232" cy="535147"/>
            </a:xfrm>
            <a:prstGeom prst="curvedUpArrow">
              <a:avLst/>
            </a:prstGeom>
            <a:solidFill>
              <a:schemeClr val="accent2">
                <a:lumMod val="20000"/>
                <a:lumOff val="80000"/>
              </a:schemeClr>
            </a:solid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42" name="流程图: 过程 41"/>
            <p:cNvSpPr/>
            <p:nvPr/>
          </p:nvSpPr>
          <p:spPr>
            <a:xfrm>
              <a:off x="2511629" y="5054871"/>
              <a:ext cx="45719" cy="41854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过程 42"/>
            <p:cNvSpPr/>
            <p:nvPr/>
          </p:nvSpPr>
          <p:spPr>
            <a:xfrm>
              <a:off x="2894528" y="5321701"/>
              <a:ext cx="45719" cy="39477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过程 43"/>
            <p:cNvSpPr/>
            <p:nvPr/>
          </p:nvSpPr>
          <p:spPr>
            <a:xfrm>
              <a:off x="3318335" y="5338482"/>
              <a:ext cx="87306" cy="39477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过程 44"/>
            <p:cNvSpPr/>
            <p:nvPr/>
          </p:nvSpPr>
          <p:spPr>
            <a:xfrm>
              <a:off x="3767493" y="5291774"/>
              <a:ext cx="45719" cy="39477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过程 45"/>
            <p:cNvSpPr/>
            <p:nvPr/>
          </p:nvSpPr>
          <p:spPr>
            <a:xfrm>
              <a:off x="4189972" y="5099493"/>
              <a:ext cx="45719" cy="39477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3098007" y="3772406"/>
            <a:ext cx="2756432" cy="738664"/>
          </a:xfrm>
          <a:prstGeom prst="rect">
            <a:avLst/>
          </a:prstGeom>
          <a:noFill/>
        </p:spPr>
        <p:txBody>
          <a:bodyPr wrap="square" rtlCol="0">
            <a:spAutoFit/>
          </a:bodyPr>
          <a:lstStyle/>
          <a:p>
            <a:pPr algn="ctr"/>
            <a:r>
              <a:rPr lang="zh-CN" altLang="en-US" sz="1400" dirty="0"/>
              <a:t>医疗机构临床检验项目</a:t>
            </a:r>
            <a:r>
              <a:rPr lang="zh-CN" altLang="en-US" sz="1400" dirty="0" smtClean="0"/>
              <a:t>目录</a:t>
            </a:r>
            <a:endParaRPr lang="en-US" altLang="zh-CN" sz="1400" dirty="0" smtClean="0"/>
          </a:p>
          <a:p>
            <a:pPr algn="ctr"/>
            <a:r>
              <a:rPr lang="zh-CN" altLang="en-US" sz="1400" dirty="0"/>
              <a:t>全国医疗服务价格</a:t>
            </a:r>
            <a:r>
              <a:rPr lang="zh-CN" altLang="en-US" sz="1400" dirty="0" smtClean="0"/>
              <a:t>项目规范</a:t>
            </a:r>
            <a:endParaRPr lang="en-US" altLang="zh-CN" sz="1400" dirty="0" smtClean="0"/>
          </a:p>
          <a:p>
            <a:pPr algn="ctr"/>
            <a:r>
              <a:rPr lang="zh-CN" altLang="en-US" sz="1400" dirty="0" smtClean="0"/>
              <a:t>国家卫生信息行业标准</a:t>
            </a:r>
            <a:endParaRPr lang="en-US" altLang="zh-CN" sz="1400" dirty="0" smtClean="0"/>
          </a:p>
        </p:txBody>
      </p:sp>
      <p:sp>
        <p:nvSpPr>
          <p:cNvPr id="78" name="流程图: 终止 77"/>
          <p:cNvSpPr/>
          <p:nvPr/>
        </p:nvSpPr>
        <p:spPr>
          <a:xfrm>
            <a:off x="6016650" y="2988481"/>
            <a:ext cx="1584176" cy="36004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9" name="文本框 78"/>
          <p:cNvSpPr txBox="1"/>
          <p:nvPr/>
        </p:nvSpPr>
        <p:spPr>
          <a:xfrm>
            <a:off x="6047361" y="2999224"/>
            <a:ext cx="1608052" cy="338554"/>
          </a:xfrm>
          <a:prstGeom prst="rect">
            <a:avLst/>
          </a:prstGeom>
          <a:noFill/>
        </p:spPr>
        <p:txBody>
          <a:bodyPr wrap="square" rtlCol="0">
            <a:spAutoFit/>
          </a:bodyPr>
          <a:lstStyle/>
          <a:p>
            <a:pPr algn="ctr"/>
            <a:r>
              <a:rPr lang="zh-CN" altLang="en-US" sz="1600" dirty="0" smtClean="0"/>
              <a:t>映射工具</a:t>
            </a:r>
            <a:endParaRPr lang="zh-CN" altLang="en-US" sz="1600" dirty="0"/>
          </a:p>
        </p:txBody>
      </p:sp>
      <p:sp>
        <p:nvSpPr>
          <p:cNvPr id="35" name="矩形 34"/>
          <p:cNvSpPr/>
          <p:nvPr/>
        </p:nvSpPr>
        <p:spPr>
          <a:xfrm>
            <a:off x="5459146" y="5354632"/>
            <a:ext cx="2785262" cy="738664"/>
          </a:xfrm>
          <a:prstGeom prst="rect">
            <a:avLst/>
          </a:prstGeom>
        </p:spPr>
        <p:txBody>
          <a:bodyPr wrap="square">
            <a:spAutoFit/>
          </a:bodyPr>
          <a:lstStyle/>
          <a:p>
            <a:pPr algn="ctr"/>
            <a:r>
              <a:rPr lang="zh-CN" altLang="en-US" sz="1400" dirty="0"/>
              <a:t>中文医学术语仓储</a:t>
            </a:r>
            <a:r>
              <a:rPr lang="zh-CN" altLang="en-US" sz="1400" dirty="0" smtClean="0"/>
              <a:t>管理系统</a:t>
            </a:r>
            <a:endParaRPr lang="en-US" altLang="zh-CN" sz="1400" dirty="0" smtClean="0"/>
          </a:p>
          <a:p>
            <a:pPr algn="ctr"/>
            <a:endParaRPr lang="en-US" altLang="zh-CN" sz="1400" dirty="0"/>
          </a:p>
          <a:p>
            <a:pPr algn="ctr"/>
            <a:r>
              <a:rPr lang="zh-CN" altLang="zh-CN" sz="1400" dirty="0"/>
              <a:t>基于本体的医学术语服务系统</a:t>
            </a:r>
            <a:endParaRPr lang="zh-CN" altLang="en-US" sz="1400" dirty="0"/>
          </a:p>
        </p:txBody>
      </p:sp>
      <p:sp>
        <p:nvSpPr>
          <p:cNvPr id="64" name="流程图: 过程 63"/>
          <p:cNvSpPr/>
          <p:nvPr/>
        </p:nvSpPr>
        <p:spPr>
          <a:xfrm rot="1971145">
            <a:off x="871534" y="2270692"/>
            <a:ext cx="1286948" cy="396044"/>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语言障碍</a:t>
            </a:r>
            <a:endParaRPr lang="zh-CN" altLang="en-US" b="1" dirty="0">
              <a:solidFill>
                <a:srgbClr val="FF0000"/>
              </a:solidFill>
            </a:endParaRPr>
          </a:p>
        </p:txBody>
      </p:sp>
      <p:sp>
        <p:nvSpPr>
          <p:cNvPr id="77" name="流程图: 过程 76"/>
          <p:cNvSpPr/>
          <p:nvPr/>
        </p:nvSpPr>
        <p:spPr>
          <a:xfrm rot="1016404">
            <a:off x="528493" y="5042253"/>
            <a:ext cx="1712766" cy="396044"/>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映射</a:t>
            </a:r>
            <a:r>
              <a:rPr lang="zh-CN" altLang="en-US" b="1" dirty="0" smtClean="0">
                <a:solidFill>
                  <a:srgbClr val="FF0000"/>
                </a:solidFill>
              </a:rPr>
              <a:t>暂</a:t>
            </a:r>
            <a:r>
              <a:rPr lang="zh-CN" altLang="en-US" b="1" dirty="0">
                <a:solidFill>
                  <a:srgbClr val="FF0000"/>
                </a:solidFill>
              </a:rPr>
              <a:t>不可用</a:t>
            </a:r>
          </a:p>
        </p:txBody>
      </p:sp>
      <p:sp>
        <p:nvSpPr>
          <p:cNvPr id="80" name="流程图: 过程 79"/>
          <p:cNvSpPr/>
          <p:nvPr/>
        </p:nvSpPr>
        <p:spPr>
          <a:xfrm rot="20969866">
            <a:off x="814587" y="4268440"/>
            <a:ext cx="1286948" cy="396044"/>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体系薄弱</a:t>
            </a:r>
          </a:p>
        </p:txBody>
      </p:sp>
    </p:spTree>
    <p:extLst>
      <p:ext uri="{BB962C8B-B14F-4D97-AF65-F5344CB8AC3E}">
        <p14:creationId xmlns:p14="http://schemas.microsoft.com/office/powerpoint/2010/main" val="2796549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14630</TotalTime>
  <Words>4986</Words>
  <Application>Microsoft Office PowerPoint</Application>
  <PresentationFormat>全屏显示(4:3)</PresentationFormat>
  <Paragraphs>688</Paragraphs>
  <Slides>72</Slides>
  <Notes>72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Calibri</vt:lpstr>
      <vt:lpstr>Wingdings</vt:lpstr>
      <vt:lpstr>Times New Roman</vt:lpstr>
      <vt:lpstr>Arial</vt:lpstr>
      <vt:lpstr>Cambria Math</vt:lpstr>
      <vt:lpstr>仿宋_GB2312</vt:lpstr>
      <vt:lpstr>宋体</vt:lpstr>
      <vt:lpstr>Calibri Light</vt:lpstr>
      <vt:lpstr>仿宋</vt:lpstr>
      <vt:lpstr>Office 主题</vt:lpstr>
      <vt:lpstr>中文临床医学术语 结构化编码和快速映射方法研究与实现</vt:lpstr>
      <vt:lpstr>PowerPoint 演示文稿</vt:lpstr>
      <vt:lpstr>PowerPoint 演示文稿</vt:lpstr>
      <vt:lpstr>课题背景</vt:lpstr>
      <vt:lpstr>课题背景</vt:lpstr>
      <vt:lpstr>课题背景</vt:lpstr>
      <vt:lpstr>课题背景</vt:lpstr>
      <vt:lpstr>国内外研究现状</vt:lpstr>
      <vt:lpstr>国内外研究现状</vt:lpstr>
      <vt:lpstr>国内外研究现状</vt:lpstr>
      <vt:lpstr>目标、内容与意义</vt:lpstr>
      <vt:lpstr>PowerPoint 演示文稿</vt:lpstr>
      <vt:lpstr>目标与原则</vt:lpstr>
      <vt:lpstr>方法框架</vt:lpstr>
      <vt:lpstr>准备工作</vt:lpstr>
      <vt:lpstr>技术路线</vt:lpstr>
      <vt:lpstr>技术路线——编码结构设计</vt:lpstr>
      <vt:lpstr>技术路线——编码结构设计</vt:lpstr>
      <vt:lpstr>技术路线——编码结构设计</vt:lpstr>
      <vt:lpstr>技术路线</vt:lpstr>
      <vt:lpstr>技术路线</vt:lpstr>
      <vt:lpstr>技术路线——结构化编码</vt:lpstr>
      <vt:lpstr>技术路线</vt:lpstr>
      <vt:lpstr>结构化编码本</vt:lpstr>
      <vt:lpstr>结构化编码本</vt:lpstr>
      <vt:lpstr>结构化编码本</vt:lpstr>
      <vt:lpstr>结构化编码本</vt:lpstr>
      <vt:lpstr>PowerPoint 演示文稿</vt:lpstr>
      <vt:lpstr>技术路线</vt:lpstr>
      <vt:lpstr>技术路线</vt:lpstr>
      <vt:lpstr>技术路线</vt:lpstr>
      <vt:lpstr>技术路线</vt:lpstr>
      <vt:lpstr>方法流程示例</vt:lpstr>
      <vt:lpstr>方法流程示例</vt:lpstr>
      <vt:lpstr>方法流程示例</vt:lpstr>
      <vt:lpstr>方法流程示例</vt:lpstr>
      <vt:lpstr>方法流程示例</vt:lpstr>
      <vt:lpstr>方法流程示例</vt:lpstr>
      <vt:lpstr>技术路线</vt:lpstr>
      <vt:lpstr>结构化分词</vt:lpstr>
      <vt:lpstr>结构化分词</vt:lpstr>
      <vt:lpstr>结构化分词</vt:lpstr>
      <vt:lpstr>结构化分词</vt:lpstr>
      <vt:lpstr>结构化分词</vt:lpstr>
      <vt:lpstr>主字段相关度计算</vt:lpstr>
      <vt:lpstr>主字段相关度计算</vt:lpstr>
      <vt:lpstr>PowerPoint 演示文稿</vt:lpstr>
      <vt:lpstr>数据与预处理</vt:lpstr>
      <vt:lpstr>数据与预处理</vt:lpstr>
      <vt:lpstr>实验与结果1</vt:lpstr>
      <vt:lpstr>实验与结果1</vt:lpstr>
      <vt:lpstr>实验与结果2 &amp; 3</vt:lpstr>
      <vt:lpstr>分析与结论——结构化编码</vt:lpstr>
      <vt:lpstr>分析与结论——结构化编码</vt:lpstr>
      <vt:lpstr>分析与结论——结构化编码</vt:lpstr>
      <vt:lpstr>分析与结论——结构化编码</vt:lpstr>
      <vt:lpstr>分析与结论——结构化编码</vt:lpstr>
      <vt:lpstr>分析与结论——结构化编码</vt:lpstr>
      <vt:lpstr>分析与结论——快速映射方法</vt:lpstr>
      <vt:lpstr>分析与结论——快速映射方法</vt:lpstr>
      <vt:lpstr>分析与结论——快速映射方法</vt:lpstr>
      <vt:lpstr>分析与结论——快速映射方法</vt:lpstr>
      <vt:lpstr>PowerPoint 演示文稿</vt:lpstr>
      <vt:lpstr>系统结构与流程</vt:lpstr>
      <vt:lpstr>系统概要设计</vt:lpstr>
      <vt:lpstr>数据库设计</vt:lpstr>
      <vt:lpstr>功能开发</vt:lpstr>
      <vt:lpstr>功能开发</vt:lpstr>
      <vt:lpstr>功能开发</vt:lpstr>
      <vt:lpstr>PowerPoint 演示文稿</vt:lpstr>
      <vt:lpstr>PowerPoint 演示文稿</vt:lpstr>
      <vt:lpstr>谢 谢！</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毕业论文答辩</dc:title>
  <dc:creator>GanChenxi</dc:creator>
  <cp:lastModifiedBy>甘辰希</cp:lastModifiedBy>
  <cp:revision>582</cp:revision>
  <cp:lastPrinted>2015-01-06T01:19:50Z</cp:lastPrinted>
  <dcterms:created xsi:type="dcterms:W3CDTF">2014-01-03T01:52:31Z</dcterms:created>
  <dcterms:modified xsi:type="dcterms:W3CDTF">2015-03-10T01:55:18Z</dcterms:modified>
</cp:coreProperties>
</file>