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3.xml" ContentType="application/vnd.openxmlformats-officedocument.drawingml.chart+xml"/>
  <Override PartName="/ppt/notesSlides/notesSlide27.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6"/>
  </p:notesMasterIdLst>
  <p:handoutMasterIdLst>
    <p:handoutMasterId r:id="rId37"/>
  </p:handoutMasterIdLst>
  <p:sldIdLst>
    <p:sldId id="256" r:id="rId2"/>
    <p:sldId id="264" r:id="rId3"/>
    <p:sldId id="349" r:id="rId4"/>
    <p:sldId id="323" r:id="rId5"/>
    <p:sldId id="324" r:id="rId6"/>
    <p:sldId id="302" r:id="rId7"/>
    <p:sldId id="268" r:id="rId8"/>
    <p:sldId id="350" r:id="rId9"/>
    <p:sldId id="303" r:id="rId10"/>
    <p:sldId id="273" r:id="rId11"/>
    <p:sldId id="274" r:id="rId12"/>
    <p:sldId id="275" r:id="rId13"/>
    <p:sldId id="276" r:id="rId14"/>
    <p:sldId id="336" r:id="rId15"/>
    <p:sldId id="277" r:id="rId16"/>
    <p:sldId id="290" r:id="rId17"/>
    <p:sldId id="310" r:id="rId18"/>
    <p:sldId id="278" r:id="rId19"/>
    <p:sldId id="343" r:id="rId20"/>
    <p:sldId id="344" r:id="rId21"/>
    <p:sldId id="352" r:id="rId22"/>
    <p:sldId id="332" r:id="rId23"/>
    <p:sldId id="337" r:id="rId24"/>
    <p:sldId id="306" r:id="rId25"/>
    <p:sldId id="292" r:id="rId26"/>
    <p:sldId id="281" r:id="rId27"/>
    <p:sldId id="318" r:id="rId28"/>
    <p:sldId id="345" r:id="rId29"/>
    <p:sldId id="346" r:id="rId30"/>
    <p:sldId id="347" r:id="rId31"/>
    <p:sldId id="348" r:id="rId32"/>
    <p:sldId id="288" r:id="rId33"/>
    <p:sldId id="289" r:id="rId34"/>
    <p:sldId id="296" r:id="rId35"/>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7A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74763" autoAdjust="0"/>
  </p:normalViewPr>
  <p:slideViewPr>
    <p:cSldViewPr>
      <p:cViewPr>
        <p:scale>
          <a:sx n="100" d="100"/>
          <a:sy n="100" d="100"/>
        </p:scale>
        <p:origin x="-714" y="630"/>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yc\Desktop\GS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yc\Desktop\GS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yc\Desktop\GS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yc\Desktop\GS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yc\Desktop\G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Sheet4!$C$71</c:f>
              <c:strCache>
                <c:ptCount val="1"/>
                <c:pt idx="0">
                  <c:v>ArrayExpress</c:v>
                </c:pt>
              </c:strCache>
            </c:strRef>
          </c:tx>
          <c:dLbls>
            <c:dLbl>
              <c:idx val="2"/>
              <c:layout/>
              <c:tx>
                <c:rich>
                  <a:bodyPr/>
                  <a:lstStyle/>
                  <a:p>
                    <a:r>
                      <a:rPr lang="en-US" altLang="en-US" sz="900" dirty="0" err="1"/>
                      <a:t>GenePix</a:t>
                    </a:r>
                    <a:r>
                      <a:rPr lang="en-US" altLang="en-US" dirty="0"/>
                      <a:t>
1%</a:t>
                    </a:r>
                  </a:p>
                </c:rich>
              </c:tx>
              <c:showLegendKey val="0"/>
              <c:showVal val="0"/>
              <c:showCatName val="1"/>
              <c:showSerName val="0"/>
              <c:showPercent val="1"/>
              <c:showBubbleSize val="0"/>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Sheet4!$A$72:$A$75</c:f>
              <c:strCache>
                <c:ptCount val="4"/>
                <c:pt idx="0">
                  <c:v>Agilent</c:v>
                </c:pt>
                <c:pt idx="1">
                  <c:v>Affymetrix</c:v>
                </c:pt>
                <c:pt idx="2">
                  <c:v>GenePix</c:v>
                </c:pt>
                <c:pt idx="3">
                  <c:v>others</c:v>
                </c:pt>
              </c:strCache>
            </c:strRef>
          </c:cat>
          <c:val>
            <c:numRef>
              <c:f>Sheet4!$C$72:$C$75</c:f>
              <c:numCache>
                <c:formatCode>General</c:formatCode>
                <c:ptCount val="4"/>
                <c:pt idx="0">
                  <c:v>5696</c:v>
                </c:pt>
                <c:pt idx="1">
                  <c:v>21852</c:v>
                </c:pt>
                <c:pt idx="2">
                  <c:v>303</c:v>
                </c:pt>
                <c:pt idx="3">
                  <c:v>27288</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title>
    <c:autoTitleDeleted val="0"/>
    <c:plotArea>
      <c:layout/>
      <c:pieChart>
        <c:varyColors val="1"/>
        <c:ser>
          <c:idx val="0"/>
          <c:order val="0"/>
          <c:tx>
            <c:strRef>
              <c:f>Sheet4!$B$71</c:f>
              <c:strCache>
                <c:ptCount val="1"/>
                <c:pt idx="0">
                  <c:v>GEO</c:v>
                </c:pt>
              </c:strCache>
            </c:strRef>
          </c:tx>
          <c:dLbls>
            <c:dLbl>
              <c:idx val="1"/>
              <c:layout/>
              <c:tx>
                <c:rich>
                  <a:bodyPr/>
                  <a:lstStyle/>
                  <a:p>
                    <a:r>
                      <a:rPr lang="en-US" altLang="en-US" sz="1000" dirty="0" err="1"/>
                      <a:t>Affymetrix</a:t>
                    </a:r>
                    <a:r>
                      <a:rPr lang="en-US" altLang="en-US" dirty="0"/>
                      <a:t>
38%</a:t>
                    </a:r>
                  </a:p>
                </c:rich>
              </c:tx>
              <c:showLegendKey val="0"/>
              <c:showVal val="0"/>
              <c:showCatName val="1"/>
              <c:showSerName val="0"/>
              <c:showPercent val="1"/>
              <c:showBubbleSize val="0"/>
            </c:dLbl>
            <c:dLbl>
              <c:idx val="2"/>
              <c:layout/>
              <c:tx>
                <c:rich>
                  <a:bodyPr/>
                  <a:lstStyle/>
                  <a:p>
                    <a:r>
                      <a:rPr lang="en-US" altLang="en-US" sz="800" dirty="0" err="1"/>
                      <a:t>GenePix</a:t>
                    </a:r>
                    <a:r>
                      <a:rPr lang="en-US" altLang="en-US" sz="800" dirty="0"/>
                      <a:t>
1%</a:t>
                    </a:r>
                  </a:p>
                </c:rich>
              </c:tx>
              <c:showLegendKey val="0"/>
              <c:showVal val="0"/>
              <c:showCatName val="1"/>
              <c:showSerName val="0"/>
              <c:showPercent val="1"/>
              <c:showBubbleSize val="0"/>
            </c:dLbl>
            <c:spPr>
              <a:noFill/>
              <a:ln>
                <a:noFill/>
              </a:ln>
              <a:effectLst/>
            </c:spPr>
            <c:txPr>
              <a:bodyPr/>
              <a:lstStyle/>
              <a:p>
                <a:pPr>
                  <a:defRPr sz="1000"/>
                </a:pPr>
                <a:endParaRPr lang="zh-CN"/>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Sheet4!$A$72:$A$75</c:f>
              <c:strCache>
                <c:ptCount val="4"/>
                <c:pt idx="0">
                  <c:v>Agilent</c:v>
                </c:pt>
                <c:pt idx="1">
                  <c:v>Affymetrix</c:v>
                </c:pt>
                <c:pt idx="2">
                  <c:v>GenePix</c:v>
                </c:pt>
                <c:pt idx="3">
                  <c:v>others</c:v>
                </c:pt>
              </c:strCache>
            </c:strRef>
          </c:cat>
          <c:val>
            <c:numRef>
              <c:f>Sheet4!$B$72:$B$75</c:f>
              <c:numCache>
                <c:formatCode>General</c:formatCode>
                <c:ptCount val="4"/>
                <c:pt idx="0">
                  <c:v>7165</c:v>
                </c:pt>
                <c:pt idx="1">
                  <c:v>20568</c:v>
                </c:pt>
                <c:pt idx="2">
                  <c:v>552</c:v>
                </c:pt>
                <c:pt idx="3">
                  <c:v>25447</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smtClean="0"/>
              <a:t>样本总数为</a:t>
            </a:r>
            <a:r>
              <a:rPr lang="en-US" altLang="zh-CN" dirty="0" smtClean="0"/>
              <a:t>309</a:t>
            </a:r>
            <a:endParaRPr lang="zh-CN" altLang="en-US" dirty="0"/>
          </a:p>
        </c:rich>
      </c:tx>
      <c:overlay val="0"/>
    </c:title>
    <c:autoTitleDeleted val="0"/>
    <c:plotArea>
      <c:layout/>
      <c:pieChart>
        <c:varyColors val="1"/>
        <c:ser>
          <c:idx val="0"/>
          <c:order val="0"/>
          <c:tx>
            <c:strRef>
              <c:f>Sheet4!$Q$27</c:f>
              <c:strCache>
                <c:ptCount val="1"/>
                <c:pt idx="0">
                  <c:v>样本数</c:v>
                </c:pt>
              </c:strCache>
            </c:strRef>
          </c:tx>
          <c:dLbls>
            <c:spPr>
              <a:noFill/>
              <a:ln>
                <a:noFill/>
              </a:ln>
              <a:effectLst/>
            </c:spPr>
            <c:txPr>
              <a:bodyPr/>
              <a:lstStyle/>
              <a:p>
                <a:pPr>
                  <a:defRPr>
                    <a:solidFill>
                      <a:schemeClr val="bg1"/>
                    </a:solidFill>
                  </a:defRPr>
                </a:pPr>
                <a:endParaRPr lang="zh-CN"/>
              </a:p>
            </c:txPr>
            <c:showLegendKey val="0"/>
            <c:showVal val="0"/>
            <c:showCatName val="1"/>
            <c:showSerName val="0"/>
            <c:showPercent val="1"/>
            <c:showBubbleSize val="0"/>
            <c:showLeaderLines val="1"/>
            <c:extLst>
              <c:ext xmlns:c15="http://schemas.microsoft.com/office/drawing/2012/chart" uri="{CE6537A1-D6FC-4f65-9D91-7224C49458BB}">
                <c15:layout/>
              </c:ext>
            </c:extLst>
          </c:dLbls>
          <c:cat>
            <c:strRef>
              <c:f>Sheet4!$R$26:$T$26</c:f>
              <c:strCache>
                <c:ptCount val="3"/>
                <c:pt idx="0">
                  <c:v>Agilent</c:v>
                </c:pt>
                <c:pt idx="1">
                  <c:v>Affymetrix</c:v>
                </c:pt>
                <c:pt idx="2">
                  <c:v>GenePix</c:v>
                </c:pt>
              </c:strCache>
            </c:strRef>
          </c:cat>
          <c:val>
            <c:numRef>
              <c:f>Sheet4!$R$27:$T$27</c:f>
              <c:numCache>
                <c:formatCode>General</c:formatCode>
                <c:ptCount val="3"/>
                <c:pt idx="0">
                  <c:v>109</c:v>
                </c:pt>
                <c:pt idx="1">
                  <c:v>114</c:v>
                </c:pt>
                <c:pt idx="2">
                  <c:v>86</c:v>
                </c:pt>
              </c:numCache>
            </c:numRef>
          </c:val>
        </c:ser>
        <c:dLbls>
          <c:showLegendKey val="0"/>
          <c:showVal val="0"/>
          <c:showCatName val="1"/>
          <c:showSerName val="0"/>
          <c:showPercent val="1"/>
          <c:showBubbleSize val="0"/>
          <c:showLeaderLines val="1"/>
        </c:dLbls>
        <c:firstSliceAng val="0"/>
      </c:pieChart>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en-US" dirty="0"/>
              <a:t>样本数据的</a:t>
            </a:r>
            <a:r>
              <a:rPr lang="zh-CN" altLang="en-US" dirty="0" smtClean="0"/>
              <a:t>数据项项数分布</a:t>
            </a:r>
            <a:endParaRPr lang="zh-CN" altLang="en-US" dirty="0"/>
          </a:p>
        </c:rich>
      </c:tx>
      <c:overlay val="0"/>
    </c:title>
    <c:autoTitleDeleted val="0"/>
    <c:plotArea>
      <c:layout/>
      <c:barChart>
        <c:barDir val="col"/>
        <c:grouping val="clustered"/>
        <c:varyColors val="0"/>
        <c:ser>
          <c:idx val="0"/>
          <c:order val="0"/>
          <c:tx>
            <c:strRef>
              <c:f>Sheet4!$B$1</c:f>
              <c:strCache>
                <c:ptCount val="1"/>
                <c:pt idx="0">
                  <c:v>Agilent</c:v>
                </c:pt>
              </c:strCache>
            </c:strRef>
          </c:tx>
          <c:invertIfNegative val="0"/>
          <c:cat>
            <c:numRef>
              <c:f>Sheet4!$A$2:$A$8</c:f>
              <c:numCache>
                <c:formatCode>General</c:formatCode>
                <c:ptCount val="7"/>
                <c:pt idx="0">
                  <c:v>20</c:v>
                </c:pt>
                <c:pt idx="1">
                  <c:v>30</c:v>
                </c:pt>
                <c:pt idx="2">
                  <c:v>40</c:v>
                </c:pt>
                <c:pt idx="3">
                  <c:v>50</c:v>
                </c:pt>
                <c:pt idx="4">
                  <c:v>60</c:v>
                </c:pt>
                <c:pt idx="5">
                  <c:v>80</c:v>
                </c:pt>
                <c:pt idx="6">
                  <c:v>100</c:v>
                </c:pt>
              </c:numCache>
            </c:numRef>
          </c:cat>
          <c:val>
            <c:numRef>
              <c:f>Sheet4!$B$2:$B$8</c:f>
              <c:numCache>
                <c:formatCode>General</c:formatCode>
                <c:ptCount val="7"/>
                <c:pt idx="0">
                  <c:v>20</c:v>
                </c:pt>
                <c:pt idx="1">
                  <c:v>10</c:v>
                </c:pt>
                <c:pt idx="2">
                  <c:v>15</c:v>
                </c:pt>
                <c:pt idx="3">
                  <c:v>10</c:v>
                </c:pt>
                <c:pt idx="4">
                  <c:v>44</c:v>
                </c:pt>
                <c:pt idx="6">
                  <c:v>10</c:v>
                </c:pt>
              </c:numCache>
            </c:numRef>
          </c:val>
        </c:ser>
        <c:ser>
          <c:idx val="1"/>
          <c:order val="1"/>
          <c:tx>
            <c:strRef>
              <c:f>Sheet4!$C$1</c:f>
              <c:strCache>
                <c:ptCount val="1"/>
                <c:pt idx="0">
                  <c:v>GenePix</c:v>
                </c:pt>
              </c:strCache>
            </c:strRef>
          </c:tx>
          <c:invertIfNegative val="0"/>
          <c:cat>
            <c:numRef>
              <c:f>Sheet4!$A$2:$A$8</c:f>
              <c:numCache>
                <c:formatCode>General</c:formatCode>
                <c:ptCount val="7"/>
                <c:pt idx="0">
                  <c:v>20</c:v>
                </c:pt>
                <c:pt idx="1">
                  <c:v>30</c:v>
                </c:pt>
                <c:pt idx="2">
                  <c:v>40</c:v>
                </c:pt>
                <c:pt idx="3">
                  <c:v>50</c:v>
                </c:pt>
                <c:pt idx="4">
                  <c:v>60</c:v>
                </c:pt>
                <c:pt idx="5">
                  <c:v>80</c:v>
                </c:pt>
                <c:pt idx="6">
                  <c:v>100</c:v>
                </c:pt>
              </c:numCache>
            </c:numRef>
          </c:cat>
          <c:val>
            <c:numRef>
              <c:f>Sheet4!$C$2:$C$8</c:f>
              <c:numCache>
                <c:formatCode>General</c:formatCode>
                <c:ptCount val="7"/>
                <c:pt idx="2">
                  <c:v>22</c:v>
                </c:pt>
                <c:pt idx="3">
                  <c:v>62</c:v>
                </c:pt>
                <c:pt idx="4">
                  <c:v>20</c:v>
                </c:pt>
                <c:pt idx="5">
                  <c:v>20</c:v>
                </c:pt>
              </c:numCache>
            </c:numRef>
          </c:val>
        </c:ser>
        <c:dLbls>
          <c:showLegendKey val="0"/>
          <c:showVal val="0"/>
          <c:showCatName val="0"/>
          <c:showSerName val="0"/>
          <c:showPercent val="0"/>
          <c:showBubbleSize val="0"/>
        </c:dLbls>
        <c:gapWidth val="150"/>
        <c:axId val="167279232"/>
        <c:axId val="167396096"/>
      </c:barChart>
      <c:catAx>
        <c:axId val="167279232"/>
        <c:scaling>
          <c:orientation val="minMax"/>
        </c:scaling>
        <c:delete val="0"/>
        <c:axPos val="b"/>
        <c:title>
          <c:tx>
            <c:rich>
              <a:bodyPr/>
              <a:lstStyle/>
              <a:p>
                <a:pPr>
                  <a:defRPr/>
                </a:pPr>
                <a:r>
                  <a:rPr lang="zh-CN" altLang="en-US" dirty="0"/>
                  <a:t>样本数据的</a:t>
                </a:r>
                <a:r>
                  <a:rPr lang="zh-CN" altLang="en-US" dirty="0" smtClean="0"/>
                  <a:t>数据项项数</a:t>
                </a:r>
                <a:endParaRPr lang="zh-CN" altLang="en-US" dirty="0"/>
              </a:p>
            </c:rich>
          </c:tx>
          <c:overlay val="0"/>
        </c:title>
        <c:numFmt formatCode="General" sourceLinked="1"/>
        <c:majorTickMark val="none"/>
        <c:minorTickMark val="none"/>
        <c:tickLblPos val="nextTo"/>
        <c:crossAx val="167396096"/>
        <c:crosses val="autoZero"/>
        <c:auto val="1"/>
        <c:lblAlgn val="ctr"/>
        <c:lblOffset val="100"/>
        <c:noMultiLvlLbl val="0"/>
      </c:catAx>
      <c:valAx>
        <c:axId val="167396096"/>
        <c:scaling>
          <c:orientation val="minMax"/>
        </c:scaling>
        <c:delete val="0"/>
        <c:axPos val="l"/>
        <c:majorGridlines/>
        <c:title>
          <c:tx>
            <c:rich>
              <a:bodyPr rot="-5400000" vert="horz"/>
              <a:lstStyle/>
              <a:p>
                <a:pPr>
                  <a:defRPr/>
                </a:pPr>
                <a:r>
                  <a:rPr lang="zh-CN" altLang="en-US" dirty="0" smtClean="0"/>
                  <a:t>数据个数</a:t>
                </a:r>
                <a:endParaRPr lang="zh-CN" altLang="en-US" dirty="0"/>
              </a:p>
            </c:rich>
          </c:tx>
          <c:overlay val="0"/>
        </c:title>
        <c:numFmt formatCode="General" sourceLinked="1"/>
        <c:majorTickMark val="none"/>
        <c:minorTickMark val="none"/>
        <c:tickLblPos val="nextTo"/>
        <c:crossAx val="167279232"/>
        <c:crosses val="autoZero"/>
        <c:crossBetween val="between"/>
      </c:valAx>
    </c:plotArea>
    <c:legend>
      <c:legendPos val="r"/>
      <c:overlay val="0"/>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zh-CN" altLang="zh-CN" sz="1800" b="1" i="0" baseline="0" dirty="0" smtClean="0">
                <a:effectLst/>
              </a:rPr>
              <a:t>样本数据的数据项项数分布</a:t>
            </a:r>
            <a:endParaRPr lang="zh-CN" altLang="zh-CN" dirty="0">
              <a:effectLst/>
            </a:endParaRPr>
          </a:p>
        </c:rich>
      </c:tx>
      <c:overlay val="0"/>
    </c:title>
    <c:autoTitleDeleted val="0"/>
    <c:plotArea>
      <c:layout/>
      <c:barChart>
        <c:barDir val="col"/>
        <c:grouping val="clustered"/>
        <c:varyColors val="0"/>
        <c:ser>
          <c:idx val="0"/>
          <c:order val="0"/>
          <c:tx>
            <c:strRef>
              <c:f>Sheet5!$G$8</c:f>
              <c:strCache>
                <c:ptCount val="1"/>
                <c:pt idx="0">
                  <c:v>Agilent</c:v>
                </c:pt>
              </c:strCache>
            </c:strRef>
          </c:tx>
          <c:invertIfNegative val="0"/>
          <c:cat>
            <c:numRef>
              <c:f>Sheet5!$H$7:$I$7</c:f>
              <c:numCache>
                <c:formatCode>General</c:formatCode>
                <c:ptCount val="2"/>
                <c:pt idx="0">
                  <c:v>0</c:v>
                </c:pt>
                <c:pt idx="1">
                  <c:v>132</c:v>
                </c:pt>
              </c:numCache>
            </c:numRef>
          </c:cat>
          <c:val>
            <c:numRef>
              <c:f>Sheet5!$H$8:$I$8</c:f>
              <c:numCache>
                <c:formatCode>General</c:formatCode>
                <c:ptCount val="2"/>
                <c:pt idx="0">
                  <c:v>0</c:v>
                </c:pt>
                <c:pt idx="1">
                  <c:v>109</c:v>
                </c:pt>
              </c:numCache>
            </c:numRef>
          </c:val>
        </c:ser>
        <c:ser>
          <c:idx val="1"/>
          <c:order val="1"/>
          <c:tx>
            <c:strRef>
              <c:f>Sheet5!$G$9</c:f>
              <c:strCache>
                <c:ptCount val="1"/>
                <c:pt idx="0">
                  <c:v>GenePix</c:v>
                </c:pt>
              </c:strCache>
            </c:strRef>
          </c:tx>
          <c:invertIfNegative val="0"/>
          <c:cat>
            <c:numRef>
              <c:f>Sheet5!$H$7:$I$7</c:f>
              <c:numCache>
                <c:formatCode>General</c:formatCode>
                <c:ptCount val="2"/>
                <c:pt idx="0">
                  <c:v>0</c:v>
                </c:pt>
                <c:pt idx="1">
                  <c:v>132</c:v>
                </c:pt>
              </c:numCache>
            </c:numRef>
          </c:cat>
          <c:val>
            <c:numRef>
              <c:f>Sheet5!$H$9:$I$9</c:f>
              <c:numCache>
                <c:formatCode>General</c:formatCode>
                <c:ptCount val="2"/>
                <c:pt idx="0">
                  <c:v>0</c:v>
                </c:pt>
                <c:pt idx="1">
                  <c:v>124</c:v>
                </c:pt>
              </c:numCache>
            </c:numRef>
          </c:val>
        </c:ser>
        <c:dLbls>
          <c:showLegendKey val="0"/>
          <c:showVal val="0"/>
          <c:showCatName val="0"/>
          <c:showSerName val="0"/>
          <c:showPercent val="0"/>
          <c:showBubbleSize val="0"/>
        </c:dLbls>
        <c:gapWidth val="150"/>
        <c:axId val="167647104"/>
        <c:axId val="167648640"/>
      </c:barChart>
      <c:catAx>
        <c:axId val="167647104"/>
        <c:scaling>
          <c:orientation val="minMax"/>
        </c:scaling>
        <c:delete val="0"/>
        <c:axPos val="b"/>
        <c:numFmt formatCode="General" sourceLinked="1"/>
        <c:majorTickMark val="out"/>
        <c:minorTickMark val="none"/>
        <c:tickLblPos val="nextTo"/>
        <c:crossAx val="167648640"/>
        <c:crosses val="autoZero"/>
        <c:auto val="1"/>
        <c:lblAlgn val="ctr"/>
        <c:lblOffset val="100"/>
        <c:noMultiLvlLbl val="0"/>
      </c:catAx>
      <c:valAx>
        <c:axId val="167648640"/>
        <c:scaling>
          <c:orientation val="minMax"/>
        </c:scaling>
        <c:delete val="0"/>
        <c:axPos val="l"/>
        <c:majorGridlines/>
        <c:numFmt formatCode="General" sourceLinked="1"/>
        <c:majorTickMark val="out"/>
        <c:minorTickMark val="none"/>
        <c:tickLblPos val="nextTo"/>
        <c:crossAx val="167647104"/>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85C102-6569-4358-9F99-07B5F098CC6C}"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2974E875-FD80-42D7-9CBA-965F3F3EB79E}">
      <dgm:prSet phldrT="[文本]" custT="1"/>
      <dgm:spPr>
        <a:solidFill>
          <a:schemeClr val="accent4">
            <a:lumMod val="75000"/>
            <a:alpha val="50000"/>
          </a:schemeClr>
        </a:solidFill>
      </dgm:spPr>
      <dgm:t>
        <a:bodyPr/>
        <a:lstStyle/>
        <a:p>
          <a:pPr algn="l"/>
          <a:r>
            <a:rPr lang="en-US" altLang="zh-CN" sz="1600" dirty="0" smtClean="0">
              <a:solidFill>
                <a:schemeClr val="bg1"/>
              </a:solidFill>
            </a:rPr>
            <a:t>Agilent</a:t>
          </a:r>
        </a:p>
        <a:p>
          <a:pPr algn="l"/>
          <a:r>
            <a:rPr lang="en-US" altLang="zh-CN" sz="1600" dirty="0" smtClean="0">
              <a:solidFill>
                <a:schemeClr val="bg1"/>
              </a:solidFill>
            </a:rPr>
            <a:t>117</a:t>
          </a:r>
          <a:endParaRPr lang="zh-CN" altLang="en-US" sz="2000" dirty="0">
            <a:solidFill>
              <a:schemeClr val="bg1"/>
            </a:solidFill>
          </a:endParaRPr>
        </a:p>
      </dgm:t>
    </dgm:pt>
    <dgm:pt modelId="{06431369-F62F-41BF-BA35-72591423ECAD}" type="parTrans" cxnId="{92F6DDF8-2F6A-4353-B414-2CAA9B215352}">
      <dgm:prSet/>
      <dgm:spPr/>
      <dgm:t>
        <a:bodyPr/>
        <a:lstStyle/>
        <a:p>
          <a:endParaRPr lang="zh-CN" altLang="en-US"/>
        </a:p>
      </dgm:t>
    </dgm:pt>
    <dgm:pt modelId="{5DC4D439-4C2A-48A9-B860-671096CCC50E}" type="sibTrans" cxnId="{92F6DDF8-2F6A-4353-B414-2CAA9B215352}">
      <dgm:prSet/>
      <dgm:spPr/>
      <dgm:t>
        <a:bodyPr/>
        <a:lstStyle/>
        <a:p>
          <a:endParaRPr lang="zh-CN" altLang="en-US"/>
        </a:p>
      </dgm:t>
    </dgm:pt>
    <dgm:pt modelId="{7715B603-1E39-4EB1-9034-A5C83C19F4A9}">
      <dgm:prSet phldrT="[文本]" custT="1"/>
      <dgm:spPr/>
      <dgm:t>
        <a:bodyPr/>
        <a:lstStyle/>
        <a:p>
          <a:pPr algn="r"/>
          <a:r>
            <a:rPr lang="en-US" altLang="zh-CN" sz="1600" dirty="0" err="1" smtClean="0">
              <a:solidFill>
                <a:schemeClr val="bg1"/>
              </a:solidFill>
            </a:rPr>
            <a:t>GenePix</a:t>
          </a:r>
          <a:endParaRPr lang="en-US" altLang="zh-CN" sz="1600" dirty="0" smtClean="0">
            <a:solidFill>
              <a:schemeClr val="bg1"/>
            </a:solidFill>
          </a:endParaRPr>
        </a:p>
        <a:p>
          <a:pPr algn="r"/>
          <a:r>
            <a:rPr lang="en-US" altLang="zh-CN" sz="1600" dirty="0" smtClean="0">
              <a:solidFill>
                <a:schemeClr val="bg1"/>
              </a:solidFill>
            </a:rPr>
            <a:t>47</a:t>
          </a:r>
          <a:endParaRPr lang="zh-CN" altLang="en-US" sz="900" dirty="0">
            <a:solidFill>
              <a:schemeClr val="bg1"/>
            </a:solidFill>
          </a:endParaRPr>
        </a:p>
      </dgm:t>
    </dgm:pt>
    <dgm:pt modelId="{D37A7924-E1C9-49F6-BFEC-AC64996B60A6}" type="parTrans" cxnId="{0F396182-D925-4F7E-B6E3-334EB7E6DD10}">
      <dgm:prSet/>
      <dgm:spPr/>
      <dgm:t>
        <a:bodyPr/>
        <a:lstStyle/>
        <a:p>
          <a:endParaRPr lang="zh-CN" altLang="en-US"/>
        </a:p>
      </dgm:t>
    </dgm:pt>
    <dgm:pt modelId="{532D63DD-FC27-45EE-892A-53444FD0F553}" type="sibTrans" cxnId="{0F396182-D925-4F7E-B6E3-334EB7E6DD10}">
      <dgm:prSet/>
      <dgm:spPr/>
      <dgm:t>
        <a:bodyPr/>
        <a:lstStyle/>
        <a:p>
          <a:endParaRPr lang="zh-CN" altLang="en-US"/>
        </a:p>
      </dgm:t>
    </dgm:pt>
    <dgm:pt modelId="{DAA0B0E9-39DD-4B37-9A50-2D1B49F908B8}">
      <dgm:prSet phldrT="[文本]" custT="1"/>
      <dgm:spPr/>
      <dgm:t>
        <a:bodyPr/>
        <a:lstStyle/>
        <a:p>
          <a:pPr algn="ctr"/>
          <a:r>
            <a:rPr lang="en-US" altLang="zh-CN" sz="1200" dirty="0" err="1" smtClean="0">
              <a:solidFill>
                <a:schemeClr val="bg1"/>
              </a:solidFill>
            </a:rPr>
            <a:t>Affymetrix</a:t>
          </a:r>
          <a:endParaRPr lang="en-US" altLang="zh-CN" sz="1200" dirty="0" smtClean="0">
            <a:solidFill>
              <a:schemeClr val="bg1"/>
            </a:solidFill>
          </a:endParaRPr>
        </a:p>
        <a:p>
          <a:pPr algn="ctr"/>
          <a:r>
            <a:rPr lang="en-US" altLang="zh-CN" sz="1200" dirty="0" smtClean="0">
              <a:solidFill>
                <a:schemeClr val="bg1"/>
              </a:solidFill>
            </a:rPr>
            <a:t>5</a:t>
          </a:r>
          <a:endParaRPr lang="zh-CN" altLang="en-US" sz="800" dirty="0">
            <a:solidFill>
              <a:schemeClr val="bg1"/>
            </a:solidFill>
          </a:endParaRPr>
        </a:p>
      </dgm:t>
    </dgm:pt>
    <dgm:pt modelId="{0B35CD2C-67E8-46CE-A9A3-72C91EA82458}" type="parTrans" cxnId="{22C9AFA8-6EB8-487E-A4EC-9430B9AF249C}">
      <dgm:prSet/>
      <dgm:spPr/>
      <dgm:t>
        <a:bodyPr/>
        <a:lstStyle/>
        <a:p>
          <a:endParaRPr lang="zh-CN" altLang="en-US"/>
        </a:p>
      </dgm:t>
    </dgm:pt>
    <dgm:pt modelId="{833F623A-339D-459E-84AF-E22661D64207}" type="sibTrans" cxnId="{22C9AFA8-6EB8-487E-A4EC-9430B9AF249C}">
      <dgm:prSet/>
      <dgm:spPr/>
      <dgm:t>
        <a:bodyPr/>
        <a:lstStyle/>
        <a:p>
          <a:endParaRPr lang="zh-CN" altLang="en-US"/>
        </a:p>
      </dgm:t>
    </dgm:pt>
    <dgm:pt modelId="{43F1D296-943B-4068-94E0-BE938E177B3F}" type="pres">
      <dgm:prSet presAssocID="{9F85C102-6569-4358-9F99-07B5F098CC6C}" presName="Name0" presStyleCnt="0">
        <dgm:presLayoutVars>
          <dgm:chMax val="7"/>
          <dgm:dir/>
          <dgm:resizeHandles val="exact"/>
        </dgm:presLayoutVars>
      </dgm:prSet>
      <dgm:spPr/>
    </dgm:pt>
    <dgm:pt modelId="{3F7B1E33-B785-4BBE-939E-1AF8B95A4A27}" type="pres">
      <dgm:prSet presAssocID="{9F85C102-6569-4358-9F99-07B5F098CC6C}" presName="ellipse1" presStyleLbl="vennNode1" presStyleIdx="0" presStyleCnt="3" custScaleX="152504" custScaleY="151489" custLinFactNeighborX="24299" custLinFactNeighborY="13673">
        <dgm:presLayoutVars>
          <dgm:bulletEnabled val="1"/>
        </dgm:presLayoutVars>
      </dgm:prSet>
      <dgm:spPr/>
      <dgm:t>
        <a:bodyPr/>
        <a:lstStyle/>
        <a:p>
          <a:endParaRPr lang="zh-CN" altLang="en-US"/>
        </a:p>
      </dgm:t>
    </dgm:pt>
    <dgm:pt modelId="{1D5231A9-32E1-4934-8B8B-F0282D4F3A5F}" type="pres">
      <dgm:prSet presAssocID="{9F85C102-6569-4358-9F99-07B5F098CC6C}" presName="ellipse2" presStyleLbl="vennNode1" presStyleIdx="1" presStyleCnt="3" custScaleX="109378" custScaleY="108788" custLinFactNeighborX="15796" custLinFactNeighborY="-60127">
        <dgm:presLayoutVars>
          <dgm:bulletEnabled val="1"/>
        </dgm:presLayoutVars>
      </dgm:prSet>
      <dgm:spPr/>
      <dgm:t>
        <a:bodyPr/>
        <a:lstStyle/>
        <a:p>
          <a:endParaRPr lang="zh-CN" altLang="en-US"/>
        </a:p>
      </dgm:t>
    </dgm:pt>
    <dgm:pt modelId="{1B348A4D-19AE-4E75-AC3B-D839CAFEFC7A}" type="pres">
      <dgm:prSet presAssocID="{9F85C102-6569-4358-9F99-07B5F098CC6C}" presName="ellipse3" presStyleLbl="vennNode1" presStyleIdx="2" presStyleCnt="3" custScaleX="52448" custScaleY="52379" custLinFactNeighborX="-54528" custLinFactNeighborY="19174">
        <dgm:presLayoutVars>
          <dgm:bulletEnabled val="1"/>
        </dgm:presLayoutVars>
      </dgm:prSet>
      <dgm:spPr/>
      <dgm:t>
        <a:bodyPr/>
        <a:lstStyle/>
        <a:p>
          <a:endParaRPr lang="zh-CN" altLang="en-US"/>
        </a:p>
      </dgm:t>
    </dgm:pt>
  </dgm:ptLst>
  <dgm:cxnLst>
    <dgm:cxn modelId="{26913426-DC1D-4A3D-AFD1-33393007FDB4}" type="presOf" srcId="{2974E875-FD80-42D7-9CBA-965F3F3EB79E}" destId="{3F7B1E33-B785-4BBE-939E-1AF8B95A4A27}" srcOrd="0" destOrd="0" presId="urn:microsoft.com/office/officeart/2005/8/layout/rings+Icon"/>
    <dgm:cxn modelId="{22C9AFA8-6EB8-487E-A4EC-9430B9AF249C}" srcId="{9F85C102-6569-4358-9F99-07B5F098CC6C}" destId="{DAA0B0E9-39DD-4B37-9A50-2D1B49F908B8}" srcOrd="2" destOrd="0" parTransId="{0B35CD2C-67E8-46CE-A9A3-72C91EA82458}" sibTransId="{833F623A-339D-459E-84AF-E22661D64207}"/>
    <dgm:cxn modelId="{0A6315A5-75BA-4F39-A09B-8DD6459D1356}" type="presOf" srcId="{7715B603-1E39-4EB1-9034-A5C83C19F4A9}" destId="{1D5231A9-32E1-4934-8B8B-F0282D4F3A5F}" srcOrd="0" destOrd="0" presId="urn:microsoft.com/office/officeart/2005/8/layout/rings+Icon"/>
    <dgm:cxn modelId="{0F396182-D925-4F7E-B6E3-334EB7E6DD10}" srcId="{9F85C102-6569-4358-9F99-07B5F098CC6C}" destId="{7715B603-1E39-4EB1-9034-A5C83C19F4A9}" srcOrd="1" destOrd="0" parTransId="{D37A7924-E1C9-49F6-BFEC-AC64996B60A6}" sibTransId="{532D63DD-FC27-45EE-892A-53444FD0F553}"/>
    <dgm:cxn modelId="{AAC818BF-31E9-4BD1-B51D-5FBC7207D42D}" type="presOf" srcId="{9F85C102-6569-4358-9F99-07B5F098CC6C}" destId="{43F1D296-943B-4068-94E0-BE938E177B3F}" srcOrd="0" destOrd="0" presId="urn:microsoft.com/office/officeart/2005/8/layout/rings+Icon"/>
    <dgm:cxn modelId="{24A88F30-FE8D-4DAE-987A-F91276AC72F3}" type="presOf" srcId="{DAA0B0E9-39DD-4B37-9A50-2D1B49F908B8}" destId="{1B348A4D-19AE-4E75-AC3B-D839CAFEFC7A}" srcOrd="0" destOrd="0" presId="urn:microsoft.com/office/officeart/2005/8/layout/rings+Icon"/>
    <dgm:cxn modelId="{92F6DDF8-2F6A-4353-B414-2CAA9B215352}" srcId="{9F85C102-6569-4358-9F99-07B5F098CC6C}" destId="{2974E875-FD80-42D7-9CBA-965F3F3EB79E}" srcOrd="0" destOrd="0" parTransId="{06431369-F62F-41BF-BA35-72591423ECAD}" sibTransId="{5DC4D439-4C2A-48A9-B860-671096CCC50E}"/>
    <dgm:cxn modelId="{31E9FB7A-E593-4342-83A4-CA022E7BBDCF}" type="presParOf" srcId="{43F1D296-943B-4068-94E0-BE938E177B3F}" destId="{3F7B1E33-B785-4BBE-939E-1AF8B95A4A27}" srcOrd="0" destOrd="0" presId="urn:microsoft.com/office/officeart/2005/8/layout/rings+Icon"/>
    <dgm:cxn modelId="{89B377D3-5AD3-4421-8384-6E2C73ED7D3B}" type="presParOf" srcId="{43F1D296-943B-4068-94E0-BE938E177B3F}" destId="{1D5231A9-32E1-4934-8B8B-F0282D4F3A5F}" srcOrd="1" destOrd="0" presId="urn:microsoft.com/office/officeart/2005/8/layout/rings+Icon"/>
    <dgm:cxn modelId="{FCE8D41B-20F0-42FD-8705-5F0806B59AF0}" type="presParOf" srcId="{43F1D296-943B-4068-94E0-BE938E177B3F}" destId="{1B348A4D-19AE-4E75-AC3B-D839CAFEFC7A}" srcOrd="2" destOrd="0" presId="urn:microsoft.com/office/officeart/2005/8/layout/rings+Icon"/>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4A8DA0-3F33-463D-81F7-706CE77DDDE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CC5E2092-2BA6-45D3-A833-CC82E25549ED}">
      <dgm:prSet/>
      <dgm:spPr/>
      <dgm:t>
        <a:bodyPr/>
        <a:lstStyle/>
        <a:p>
          <a:pPr rtl="0"/>
          <a:r>
            <a:rPr lang="zh-CN" smtClean="0"/>
            <a:t>总结</a:t>
          </a:r>
          <a:endParaRPr lang="zh-CN"/>
        </a:p>
      </dgm:t>
    </dgm:pt>
    <dgm:pt modelId="{9FDF3C13-DE02-4CDF-BB96-B1D39281F01E}" type="parTrans" cxnId="{62809A30-7E61-4391-B27E-0EBBCD38E55F}">
      <dgm:prSet/>
      <dgm:spPr/>
      <dgm:t>
        <a:bodyPr/>
        <a:lstStyle/>
        <a:p>
          <a:endParaRPr lang="zh-CN" altLang="en-US"/>
        </a:p>
      </dgm:t>
    </dgm:pt>
    <dgm:pt modelId="{F2F6D05F-07B0-45CD-9ADD-71A6B92CA862}" type="sibTrans" cxnId="{62809A30-7E61-4391-B27E-0EBBCD38E55F}">
      <dgm:prSet/>
      <dgm:spPr/>
      <dgm:t>
        <a:bodyPr/>
        <a:lstStyle/>
        <a:p>
          <a:endParaRPr lang="zh-CN" altLang="en-US"/>
        </a:p>
      </dgm:t>
    </dgm:pt>
    <dgm:pt modelId="{B3B269DD-E3E9-42D1-84BF-4F6250EB850A}">
      <dgm:prSet/>
      <dgm:spPr/>
      <dgm:t>
        <a:bodyPr/>
        <a:lstStyle/>
        <a:p>
          <a:pPr rtl="0"/>
          <a:r>
            <a:rPr lang="zh-CN" dirty="0" smtClean="0"/>
            <a:t>建立</a:t>
          </a:r>
          <a:r>
            <a:rPr lang="zh-CN" altLang="en-US" dirty="0" smtClean="0"/>
            <a:t>了</a:t>
          </a:r>
          <a:r>
            <a:rPr lang="zh-CN" dirty="0" smtClean="0"/>
            <a:t>基因表达数据</a:t>
          </a:r>
          <a:r>
            <a:rPr lang="zh-CN" altLang="en-US" dirty="0" smtClean="0"/>
            <a:t>映射方案，实现</a:t>
          </a:r>
          <a:r>
            <a:rPr lang="en-US" altLang="zh-CN" dirty="0" smtClean="0"/>
            <a:t>GEO</a:t>
          </a:r>
          <a:r>
            <a:rPr lang="zh-CN" altLang="en-US" dirty="0" smtClean="0"/>
            <a:t>数据与</a:t>
          </a:r>
          <a:r>
            <a:rPr lang="en-US" altLang="zh-CN" dirty="0" smtClean="0"/>
            <a:t>ArrayExpress</a:t>
          </a:r>
          <a:r>
            <a:rPr lang="zh-CN" altLang="en-US" dirty="0" smtClean="0"/>
            <a:t>数据的转换</a:t>
          </a:r>
          <a:endParaRPr lang="zh-CN" dirty="0"/>
        </a:p>
      </dgm:t>
    </dgm:pt>
    <dgm:pt modelId="{5F5B7683-B977-4CF3-B95A-2E525127B958}" type="parTrans" cxnId="{891AD961-D248-4BC4-8AD7-0780ACEE3F8C}">
      <dgm:prSet/>
      <dgm:spPr/>
      <dgm:t>
        <a:bodyPr/>
        <a:lstStyle/>
        <a:p>
          <a:endParaRPr lang="zh-CN" altLang="en-US"/>
        </a:p>
      </dgm:t>
    </dgm:pt>
    <dgm:pt modelId="{727B7217-108E-486A-B1BE-E53AE5049967}" type="sibTrans" cxnId="{891AD961-D248-4BC4-8AD7-0780ACEE3F8C}">
      <dgm:prSet/>
      <dgm:spPr/>
      <dgm:t>
        <a:bodyPr/>
        <a:lstStyle/>
        <a:p>
          <a:endParaRPr lang="zh-CN" altLang="en-US"/>
        </a:p>
      </dgm:t>
    </dgm:pt>
    <dgm:pt modelId="{251ACC39-99EE-41E9-A234-490D6D9B49CE}">
      <dgm:prSet/>
      <dgm:spPr/>
      <dgm:t>
        <a:bodyPr/>
        <a:lstStyle/>
        <a:p>
          <a:pPr rtl="0"/>
          <a:r>
            <a:rPr lang="zh-CN" dirty="0" smtClean="0"/>
            <a:t>建立</a:t>
          </a:r>
          <a:r>
            <a:rPr lang="zh-CN" altLang="en-US" dirty="0" smtClean="0"/>
            <a:t>三种芯片格式的</a:t>
          </a:r>
          <a:r>
            <a:rPr lang="en-US" dirty="0" smtClean="0"/>
            <a:t>raw data</a:t>
          </a:r>
          <a:r>
            <a:rPr lang="zh-CN" altLang="en-US" dirty="0" smtClean="0"/>
            <a:t>的映射方案</a:t>
          </a:r>
          <a:endParaRPr lang="zh-CN" dirty="0"/>
        </a:p>
      </dgm:t>
    </dgm:pt>
    <dgm:pt modelId="{6C566FEC-AC97-42D7-A335-650E737B7B0A}" type="parTrans" cxnId="{6ADF8FF3-9BB6-4C2B-B116-E93445185588}">
      <dgm:prSet/>
      <dgm:spPr/>
      <dgm:t>
        <a:bodyPr/>
        <a:lstStyle/>
        <a:p>
          <a:endParaRPr lang="zh-CN" altLang="en-US"/>
        </a:p>
      </dgm:t>
    </dgm:pt>
    <dgm:pt modelId="{6FF715D0-70EC-4E5A-AF38-ED3E541AB3F5}" type="sibTrans" cxnId="{6ADF8FF3-9BB6-4C2B-B116-E93445185588}">
      <dgm:prSet/>
      <dgm:spPr/>
      <dgm:t>
        <a:bodyPr/>
        <a:lstStyle/>
        <a:p>
          <a:endParaRPr lang="zh-CN" altLang="en-US"/>
        </a:p>
      </dgm:t>
    </dgm:pt>
    <dgm:pt modelId="{E40B3CF2-E2AB-45F3-95D1-75D63DAA776D}">
      <dgm:prSet/>
      <dgm:spPr/>
      <dgm:t>
        <a:bodyPr/>
        <a:lstStyle/>
        <a:p>
          <a:pPr rtl="0"/>
          <a:r>
            <a:rPr lang="zh-CN" altLang="en-US" dirty="0" smtClean="0"/>
            <a:t>利用建立的映射方案，编写程序实现了基因表达数据格式转换</a:t>
          </a:r>
          <a:endParaRPr lang="zh-CN" dirty="0"/>
        </a:p>
      </dgm:t>
    </dgm:pt>
    <dgm:pt modelId="{53F144E5-CF9E-4090-9DB3-CCABDF61B51B}" type="parTrans" cxnId="{F8A67EC6-FF2B-4B6E-8421-FE4B4E6A6EF2}">
      <dgm:prSet/>
      <dgm:spPr/>
      <dgm:t>
        <a:bodyPr/>
        <a:lstStyle/>
        <a:p>
          <a:endParaRPr lang="zh-CN" altLang="en-US"/>
        </a:p>
      </dgm:t>
    </dgm:pt>
    <dgm:pt modelId="{EEE082F2-BD8D-4DBC-85BD-282F4FD619F5}" type="sibTrans" cxnId="{F8A67EC6-FF2B-4B6E-8421-FE4B4E6A6EF2}">
      <dgm:prSet/>
      <dgm:spPr/>
      <dgm:t>
        <a:bodyPr/>
        <a:lstStyle/>
        <a:p>
          <a:endParaRPr lang="zh-CN" altLang="en-US"/>
        </a:p>
      </dgm:t>
    </dgm:pt>
    <dgm:pt modelId="{12667CAD-731F-499E-964E-0C33773E00FC}" type="pres">
      <dgm:prSet presAssocID="{FA4A8DA0-3F33-463D-81F7-706CE77DDDE2}" presName="linear" presStyleCnt="0">
        <dgm:presLayoutVars>
          <dgm:animLvl val="lvl"/>
          <dgm:resizeHandles val="exact"/>
        </dgm:presLayoutVars>
      </dgm:prSet>
      <dgm:spPr/>
      <dgm:t>
        <a:bodyPr/>
        <a:lstStyle/>
        <a:p>
          <a:endParaRPr lang="zh-CN" altLang="en-US"/>
        </a:p>
      </dgm:t>
    </dgm:pt>
    <dgm:pt modelId="{869ADE65-59E3-42E6-A96E-B252D5873BAE}" type="pres">
      <dgm:prSet presAssocID="{CC5E2092-2BA6-45D3-A833-CC82E25549ED}" presName="parentText" presStyleLbl="node1" presStyleIdx="0" presStyleCnt="1">
        <dgm:presLayoutVars>
          <dgm:chMax val="0"/>
          <dgm:bulletEnabled val="1"/>
        </dgm:presLayoutVars>
      </dgm:prSet>
      <dgm:spPr/>
      <dgm:t>
        <a:bodyPr/>
        <a:lstStyle/>
        <a:p>
          <a:endParaRPr lang="zh-CN" altLang="en-US"/>
        </a:p>
      </dgm:t>
    </dgm:pt>
    <dgm:pt modelId="{E607F4A3-5F22-4175-A661-56B22B4471A7}" type="pres">
      <dgm:prSet presAssocID="{CC5E2092-2BA6-45D3-A833-CC82E25549ED}" presName="childText" presStyleLbl="revTx" presStyleIdx="0" presStyleCnt="1">
        <dgm:presLayoutVars>
          <dgm:bulletEnabled val="1"/>
        </dgm:presLayoutVars>
      </dgm:prSet>
      <dgm:spPr/>
      <dgm:t>
        <a:bodyPr/>
        <a:lstStyle/>
        <a:p>
          <a:endParaRPr lang="zh-CN" altLang="en-US"/>
        </a:p>
      </dgm:t>
    </dgm:pt>
  </dgm:ptLst>
  <dgm:cxnLst>
    <dgm:cxn modelId="{B683C0CA-0FC1-4337-B9E3-02BD4A577EF8}" type="presOf" srcId="{B3B269DD-E3E9-42D1-84BF-4F6250EB850A}" destId="{E607F4A3-5F22-4175-A661-56B22B4471A7}" srcOrd="0" destOrd="0" presId="urn:microsoft.com/office/officeart/2005/8/layout/vList2"/>
    <dgm:cxn modelId="{F8A67EC6-FF2B-4B6E-8421-FE4B4E6A6EF2}" srcId="{CC5E2092-2BA6-45D3-A833-CC82E25549ED}" destId="{E40B3CF2-E2AB-45F3-95D1-75D63DAA776D}" srcOrd="2" destOrd="0" parTransId="{53F144E5-CF9E-4090-9DB3-CCABDF61B51B}" sibTransId="{EEE082F2-BD8D-4DBC-85BD-282F4FD619F5}"/>
    <dgm:cxn modelId="{6ADF8FF3-9BB6-4C2B-B116-E93445185588}" srcId="{CC5E2092-2BA6-45D3-A833-CC82E25549ED}" destId="{251ACC39-99EE-41E9-A234-490D6D9B49CE}" srcOrd="1" destOrd="0" parTransId="{6C566FEC-AC97-42D7-A335-650E737B7B0A}" sibTransId="{6FF715D0-70EC-4E5A-AF38-ED3E541AB3F5}"/>
    <dgm:cxn modelId="{7CF19FA7-49CA-42D9-B71D-B90F9C241151}" type="presOf" srcId="{251ACC39-99EE-41E9-A234-490D6D9B49CE}" destId="{E607F4A3-5F22-4175-A661-56B22B4471A7}" srcOrd="0" destOrd="1" presId="urn:microsoft.com/office/officeart/2005/8/layout/vList2"/>
    <dgm:cxn modelId="{6006D896-0B1B-42B0-8692-2E7808DADE75}" type="presOf" srcId="{CC5E2092-2BA6-45D3-A833-CC82E25549ED}" destId="{869ADE65-59E3-42E6-A96E-B252D5873BAE}" srcOrd="0" destOrd="0" presId="urn:microsoft.com/office/officeart/2005/8/layout/vList2"/>
    <dgm:cxn modelId="{62809A30-7E61-4391-B27E-0EBBCD38E55F}" srcId="{FA4A8DA0-3F33-463D-81F7-706CE77DDDE2}" destId="{CC5E2092-2BA6-45D3-A833-CC82E25549ED}" srcOrd="0" destOrd="0" parTransId="{9FDF3C13-DE02-4CDF-BB96-B1D39281F01E}" sibTransId="{F2F6D05F-07B0-45CD-9ADD-71A6B92CA862}"/>
    <dgm:cxn modelId="{9D316176-558E-449A-BE3B-070C0AC569EF}" type="presOf" srcId="{FA4A8DA0-3F33-463D-81F7-706CE77DDDE2}" destId="{12667CAD-731F-499E-964E-0C33773E00FC}" srcOrd="0" destOrd="0" presId="urn:microsoft.com/office/officeart/2005/8/layout/vList2"/>
    <dgm:cxn modelId="{891AD961-D248-4BC4-8AD7-0780ACEE3F8C}" srcId="{CC5E2092-2BA6-45D3-A833-CC82E25549ED}" destId="{B3B269DD-E3E9-42D1-84BF-4F6250EB850A}" srcOrd="0" destOrd="0" parTransId="{5F5B7683-B977-4CF3-B95A-2E525127B958}" sibTransId="{727B7217-108E-486A-B1BE-E53AE5049967}"/>
    <dgm:cxn modelId="{C293D19F-1D84-48A0-BBF8-B883068637F0}" type="presOf" srcId="{E40B3CF2-E2AB-45F3-95D1-75D63DAA776D}" destId="{E607F4A3-5F22-4175-A661-56B22B4471A7}" srcOrd="0" destOrd="2" presId="urn:microsoft.com/office/officeart/2005/8/layout/vList2"/>
    <dgm:cxn modelId="{7AF7FFD4-068A-441C-A266-FF470A4BC49F}" type="presParOf" srcId="{12667CAD-731F-499E-964E-0C33773E00FC}" destId="{869ADE65-59E3-42E6-A96E-B252D5873BAE}" srcOrd="0" destOrd="0" presId="urn:microsoft.com/office/officeart/2005/8/layout/vList2"/>
    <dgm:cxn modelId="{E1E0A947-C68F-4BF4-8E71-F92925E165C6}" type="presParOf" srcId="{12667CAD-731F-499E-964E-0C33773E00FC}" destId="{E607F4A3-5F22-4175-A661-56B22B4471A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AF7E83-2059-4A85-8DFD-A2BE98DA6D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5AF00A6A-6BBC-4295-BB98-569815DC2FA9}">
      <dgm:prSet custT="1"/>
      <dgm:spPr/>
      <dgm:t>
        <a:bodyPr/>
        <a:lstStyle/>
        <a:p>
          <a:pPr rtl="0"/>
          <a:r>
            <a:rPr lang="zh-CN" altLang="en-US" sz="2000" dirty="0" smtClean="0"/>
            <a:t>展望</a:t>
          </a:r>
          <a:endParaRPr lang="zh-CN" altLang="en-US" sz="2800" dirty="0"/>
        </a:p>
      </dgm:t>
    </dgm:pt>
    <dgm:pt modelId="{3AAC7B1A-7806-469C-8B57-5F1333397150}" type="parTrans" cxnId="{FE62380D-F3D6-4AAE-8018-4C3B824B6AD6}">
      <dgm:prSet/>
      <dgm:spPr/>
      <dgm:t>
        <a:bodyPr/>
        <a:lstStyle/>
        <a:p>
          <a:endParaRPr lang="zh-CN" altLang="en-US"/>
        </a:p>
      </dgm:t>
    </dgm:pt>
    <dgm:pt modelId="{FF36AA0B-1F57-4CF6-B024-F989227458AC}" type="sibTrans" cxnId="{FE62380D-F3D6-4AAE-8018-4C3B824B6AD6}">
      <dgm:prSet/>
      <dgm:spPr/>
      <dgm:t>
        <a:bodyPr/>
        <a:lstStyle/>
        <a:p>
          <a:endParaRPr lang="zh-CN" altLang="en-US"/>
        </a:p>
      </dgm:t>
    </dgm:pt>
    <dgm:pt modelId="{C2764AF3-E8C9-4F10-96BC-A495E9258DA7}">
      <dgm:prSet custT="1"/>
      <dgm:spPr/>
      <dgm:t>
        <a:bodyPr/>
        <a:lstStyle/>
        <a:p>
          <a:pPr rtl="0"/>
          <a:r>
            <a:rPr lang="zh-CN" sz="1800" dirty="0" smtClean="0"/>
            <a:t>完善</a:t>
          </a:r>
          <a:r>
            <a:rPr lang="zh-CN" altLang="en-US" sz="1800" dirty="0" smtClean="0"/>
            <a:t>映射方案（实验信息</a:t>
          </a:r>
          <a:r>
            <a:rPr lang="en-US" altLang="zh-CN" sz="1800" dirty="0" smtClean="0"/>
            <a:t>SOFT</a:t>
          </a:r>
          <a:r>
            <a:rPr lang="zh-CN" altLang="en-US" sz="1800" dirty="0" smtClean="0"/>
            <a:t>未能映射的部分，即不符合</a:t>
          </a:r>
          <a:r>
            <a:rPr lang="en-US" altLang="zh-CN" sz="1800" dirty="0" smtClean="0"/>
            <a:t>MIAME</a:t>
          </a:r>
          <a:r>
            <a:rPr lang="zh-CN" altLang="en-US" sz="1800" dirty="0" smtClean="0"/>
            <a:t>标准的部分的处理）</a:t>
          </a:r>
          <a:endParaRPr lang="zh-CN" sz="1800" dirty="0"/>
        </a:p>
      </dgm:t>
    </dgm:pt>
    <dgm:pt modelId="{9ED0CE17-43B4-49B9-8851-318F6EA8A5DF}" type="parTrans" cxnId="{FED4A3CF-B03D-49F8-9FAB-C394699CDC54}">
      <dgm:prSet/>
      <dgm:spPr/>
      <dgm:t>
        <a:bodyPr/>
        <a:lstStyle/>
        <a:p>
          <a:endParaRPr lang="zh-CN" altLang="en-US"/>
        </a:p>
      </dgm:t>
    </dgm:pt>
    <dgm:pt modelId="{5B7C8AC3-EB4F-4AC5-AD8F-8AF7E73298A4}" type="sibTrans" cxnId="{FED4A3CF-B03D-49F8-9FAB-C394699CDC54}">
      <dgm:prSet/>
      <dgm:spPr/>
      <dgm:t>
        <a:bodyPr/>
        <a:lstStyle/>
        <a:p>
          <a:endParaRPr lang="zh-CN" altLang="en-US"/>
        </a:p>
      </dgm:t>
    </dgm:pt>
    <dgm:pt modelId="{B01E7A88-6EDE-42B7-B4E9-5AE47892387C}">
      <dgm:prSet custT="1"/>
      <dgm:spPr/>
      <dgm:t>
        <a:bodyPr/>
        <a:lstStyle/>
        <a:p>
          <a:pPr rtl="0"/>
          <a:r>
            <a:rPr lang="zh-CN" altLang="en-US" sz="1800" dirty="0" smtClean="0"/>
            <a:t>扩展更多的芯片数据类型（芯片的应用，更多的格式）</a:t>
          </a:r>
          <a:endParaRPr lang="zh-CN" altLang="en-US" sz="1800" dirty="0"/>
        </a:p>
      </dgm:t>
    </dgm:pt>
    <dgm:pt modelId="{5152B583-C713-4DEE-BB67-ECC78082CAF2}" type="parTrans" cxnId="{FB685DB3-5D74-49D5-8B2F-746BC10EA3AD}">
      <dgm:prSet/>
      <dgm:spPr/>
      <dgm:t>
        <a:bodyPr/>
        <a:lstStyle/>
        <a:p>
          <a:endParaRPr lang="zh-CN" altLang="en-US"/>
        </a:p>
      </dgm:t>
    </dgm:pt>
    <dgm:pt modelId="{5FF78135-7D6A-4315-99E5-D856A6E6E8B2}" type="sibTrans" cxnId="{FB685DB3-5D74-49D5-8B2F-746BC10EA3AD}">
      <dgm:prSet/>
      <dgm:spPr/>
      <dgm:t>
        <a:bodyPr/>
        <a:lstStyle/>
        <a:p>
          <a:endParaRPr lang="zh-CN" altLang="en-US"/>
        </a:p>
      </dgm:t>
    </dgm:pt>
    <dgm:pt modelId="{E6FE458D-1C74-4EDA-B40F-F4713CBDA4B7}" type="pres">
      <dgm:prSet presAssocID="{9FAF7E83-2059-4A85-8DFD-A2BE98DA6D99}" presName="linear" presStyleCnt="0">
        <dgm:presLayoutVars>
          <dgm:animLvl val="lvl"/>
          <dgm:resizeHandles val="exact"/>
        </dgm:presLayoutVars>
      </dgm:prSet>
      <dgm:spPr/>
      <dgm:t>
        <a:bodyPr/>
        <a:lstStyle/>
        <a:p>
          <a:endParaRPr lang="zh-CN" altLang="en-US"/>
        </a:p>
      </dgm:t>
    </dgm:pt>
    <dgm:pt modelId="{E684D2FF-F7DD-4EBD-9E4E-4251E6F133A8}" type="pres">
      <dgm:prSet presAssocID="{5AF00A6A-6BBC-4295-BB98-569815DC2FA9}" presName="parentText" presStyleLbl="node1" presStyleIdx="0" presStyleCnt="1" custScaleY="41119">
        <dgm:presLayoutVars>
          <dgm:chMax val="0"/>
          <dgm:bulletEnabled val="1"/>
        </dgm:presLayoutVars>
      </dgm:prSet>
      <dgm:spPr/>
      <dgm:t>
        <a:bodyPr/>
        <a:lstStyle/>
        <a:p>
          <a:endParaRPr lang="zh-CN" altLang="en-US"/>
        </a:p>
      </dgm:t>
    </dgm:pt>
    <dgm:pt modelId="{7A09F8BF-7787-43F8-933B-2063A8D74424}" type="pres">
      <dgm:prSet presAssocID="{5AF00A6A-6BBC-4295-BB98-569815DC2FA9}" presName="childText" presStyleLbl="revTx" presStyleIdx="0" presStyleCnt="1">
        <dgm:presLayoutVars>
          <dgm:bulletEnabled val="1"/>
        </dgm:presLayoutVars>
      </dgm:prSet>
      <dgm:spPr/>
      <dgm:t>
        <a:bodyPr/>
        <a:lstStyle/>
        <a:p>
          <a:endParaRPr lang="zh-CN" altLang="en-US"/>
        </a:p>
      </dgm:t>
    </dgm:pt>
  </dgm:ptLst>
  <dgm:cxnLst>
    <dgm:cxn modelId="{FE62380D-F3D6-4AAE-8018-4C3B824B6AD6}" srcId="{9FAF7E83-2059-4A85-8DFD-A2BE98DA6D99}" destId="{5AF00A6A-6BBC-4295-BB98-569815DC2FA9}" srcOrd="0" destOrd="0" parTransId="{3AAC7B1A-7806-469C-8B57-5F1333397150}" sibTransId="{FF36AA0B-1F57-4CF6-B024-F989227458AC}"/>
    <dgm:cxn modelId="{89F91B70-61C3-4344-A4A1-6D547F8A14F6}" type="presOf" srcId="{B01E7A88-6EDE-42B7-B4E9-5AE47892387C}" destId="{7A09F8BF-7787-43F8-933B-2063A8D74424}" srcOrd="0" destOrd="1" presId="urn:microsoft.com/office/officeart/2005/8/layout/vList2"/>
    <dgm:cxn modelId="{F6CD0D55-A565-4FA2-989B-18709125EB94}" type="presOf" srcId="{5AF00A6A-6BBC-4295-BB98-569815DC2FA9}" destId="{E684D2FF-F7DD-4EBD-9E4E-4251E6F133A8}" srcOrd="0" destOrd="0" presId="urn:microsoft.com/office/officeart/2005/8/layout/vList2"/>
    <dgm:cxn modelId="{FB685DB3-5D74-49D5-8B2F-746BC10EA3AD}" srcId="{5AF00A6A-6BBC-4295-BB98-569815DC2FA9}" destId="{B01E7A88-6EDE-42B7-B4E9-5AE47892387C}" srcOrd="1" destOrd="0" parTransId="{5152B583-C713-4DEE-BB67-ECC78082CAF2}" sibTransId="{5FF78135-7D6A-4315-99E5-D856A6E6E8B2}"/>
    <dgm:cxn modelId="{E9A1286B-495C-49A3-AD1F-8BB301CB6A27}" type="presOf" srcId="{9FAF7E83-2059-4A85-8DFD-A2BE98DA6D99}" destId="{E6FE458D-1C74-4EDA-B40F-F4713CBDA4B7}" srcOrd="0" destOrd="0" presId="urn:microsoft.com/office/officeart/2005/8/layout/vList2"/>
    <dgm:cxn modelId="{5300F375-607E-415E-A50D-3E09D7217C69}" type="presOf" srcId="{C2764AF3-E8C9-4F10-96BC-A495E9258DA7}" destId="{7A09F8BF-7787-43F8-933B-2063A8D74424}" srcOrd="0" destOrd="0" presId="urn:microsoft.com/office/officeart/2005/8/layout/vList2"/>
    <dgm:cxn modelId="{FED4A3CF-B03D-49F8-9FAB-C394699CDC54}" srcId="{5AF00A6A-6BBC-4295-BB98-569815DC2FA9}" destId="{C2764AF3-E8C9-4F10-96BC-A495E9258DA7}" srcOrd="0" destOrd="0" parTransId="{9ED0CE17-43B4-49B9-8851-318F6EA8A5DF}" sibTransId="{5B7C8AC3-EB4F-4AC5-AD8F-8AF7E73298A4}"/>
    <dgm:cxn modelId="{C8329E92-7757-4841-81AE-D82ECC4AAC7D}" type="presParOf" srcId="{E6FE458D-1C74-4EDA-B40F-F4713CBDA4B7}" destId="{E684D2FF-F7DD-4EBD-9E4E-4251E6F133A8}" srcOrd="0" destOrd="0" presId="urn:microsoft.com/office/officeart/2005/8/layout/vList2"/>
    <dgm:cxn modelId="{F179F210-C06D-4430-A5DC-5DF230F1B63B}" type="presParOf" srcId="{E6FE458D-1C74-4EDA-B40F-F4713CBDA4B7}" destId="{7A09F8BF-7787-43F8-933B-2063A8D74424}"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B1E33-B785-4BBE-939E-1AF8B95A4A27}">
      <dsp:nvSpPr>
        <dsp:cNvPr id="0" name=""/>
        <dsp:cNvSpPr/>
      </dsp:nvSpPr>
      <dsp:spPr>
        <a:xfrm>
          <a:off x="437838" y="49869"/>
          <a:ext cx="2895458" cy="2876146"/>
        </a:xfrm>
        <a:prstGeom prst="ellipse">
          <a:avLst/>
        </a:prstGeom>
        <a:solidFill>
          <a:schemeClr val="accent4">
            <a:lumMod val="75000"/>
            <a:alpha val="50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solidFill>
                <a:schemeClr val="bg1"/>
              </a:solidFill>
            </a:rPr>
            <a:t>Agilent</a:t>
          </a:r>
        </a:p>
        <a:p>
          <a:pPr lvl="0" algn="l" defTabSz="711200">
            <a:lnSpc>
              <a:spcPct val="90000"/>
            </a:lnSpc>
            <a:spcBef>
              <a:spcPct val="0"/>
            </a:spcBef>
            <a:spcAft>
              <a:spcPct val="35000"/>
            </a:spcAft>
          </a:pPr>
          <a:r>
            <a:rPr lang="en-US" altLang="zh-CN" sz="1600" kern="1200" dirty="0" smtClean="0">
              <a:solidFill>
                <a:schemeClr val="bg1"/>
              </a:solidFill>
            </a:rPr>
            <a:t>117</a:t>
          </a:r>
          <a:endParaRPr lang="zh-CN" altLang="en-US" sz="2000" kern="1200" dirty="0">
            <a:solidFill>
              <a:schemeClr val="bg1"/>
            </a:solidFill>
          </a:endParaRPr>
        </a:p>
      </dsp:txBody>
      <dsp:txXfrm>
        <a:off x="861868" y="471071"/>
        <a:ext cx="2047398" cy="2033742"/>
      </dsp:txXfrm>
    </dsp:sp>
    <dsp:sp modelId="{1D5231A9-32E1-4934-8B8B-F0282D4F3A5F}">
      <dsp:nvSpPr>
        <dsp:cNvPr id="0" name=""/>
        <dsp:cNvSpPr/>
      </dsp:nvSpPr>
      <dsp:spPr>
        <a:xfrm>
          <a:off x="1663029" y="320322"/>
          <a:ext cx="2076663" cy="2065431"/>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60960" tIns="60960" rIns="60960" bIns="60960" numCol="1" spcCol="1270" anchor="ctr" anchorCtr="0">
          <a:noAutofit/>
        </a:bodyPr>
        <a:lstStyle/>
        <a:p>
          <a:pPr lvl="0" algn="r" defTabSz="711200">
            <a:lnSpc>
              <a:spcPct val="90000"/>
            </a:lnSpc>
            <a:spcBef>
              <a:spcPct val="0"/>
            </a:spcBef>
            <a:spcAft>
              <a:spcPct val="35000"/>
            </a:spcAft>
          </a:pPr>
          <a:r>
            <a:rPr lang="en-US" altLang="zh-CN" sz="1600" kern="1200" dirty="0" err="1" smtClean="0">
              <a:solidFill>
                <a:schemeClr val="bg1"/>
              </a:solidFill>
            </a:rPr>
            <a:t>GenePix</a:t>
          </a:r>
          <a:endParaRPr lang="en-US" altLang="zh-CN" sz="1600" kern="1200" dirty="0" smtClean="0">
            <a:solidFill>
              <a:schemeClr val="bg1"/>
            </a:solidFill>
          </a:endParaRPr>
        </a:p>
        <a:p>
          <a:pPr lvl="0" algn="r" defTabSz="711200">
            <a:lnSpc>
              <a:spcPct val="90000"/>
            </a:lnSpc>
            <a:spcBef>
              <a:spcPct val="0"/>
            </a:spcBef>
            <a:spcAft>
              <a:spcPct val="35000"/>
            </a:spcAft>
          </a:pPr>
          <a:r>
            <a:rPr lang="en-US" altLang="zh-CN" sz="1600" kern="1200" dirty="0" smtClean="0">
              <a:solidFill>
                <a:schemeClr val="bg1"/>
              </a:solidFill>
            </a:rPr>
            <a:t>47</a:t>
          </a:r>
          <a:endParaRPr lang="zh-CN" altLang="en-US" sz="900" kern="1200" dirty="0">
            <a:solidFill>
              <a:schemeClr val="bg1"/>
            </a:solidFill>
          </a:endParaRPr>
        </a:p>
      </dsp:txBody>
      <dsp:txXfrm>
        <a:off x="1967149" y="622797"/>
        <a:ext cx="1468423" cy="1460481"/>
      </dsp:txXfrm>
    </dsp:sp>
    <dsp:sp modelId="{1B348A4D-19AE-4E75-AC3B-D839CAFEFC7A}">
      <dsp:nvSpPr>
        <dsp:cNvPr id="0" name=""/>
        <dsp:cNvSpPr/>
      </dsp:nvSpPr>
      <dsp:spPr>
        <a:xfrm>
          <a:off x="1844366" y="1095154"/>
          <a:ext cx="995783" cy="994459"/>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altLang="zh-CN" sz="1200" kern="1200" dirty="0" err="1" smtClean="0">
              <a:solidFill>
                <a:schemeClr val="bg1"/>
              </a:solidFill>
            </a:rPr>
            <a:t>Affymetrix</a:t>
          </a:r>
          <a:endParaRPr lang="en-US" altLang="zh-CN" sz="1200" kern="1200" dirty="0" smtClean="0">
            <a:solidFill>
              <a:schemeClr val="bg1"/>
            </a:solidFill>
          </a:endParaRPr>
        </a:p>
        <a:p>
          <a:pPr lvl="0" algn="ctr" defTabSz="533400">
            <a:lnSpc>
              <a:spcPct val="90000"/>
            </a:lnSpc>
            <a:spcBef>
              <a:spcPct val="0"/>
            </a:spcBef>
            <a:spcAft>
              <a:spcPct val="35000"/>
            </a:spcAft>
          </a:pPr>
          <a:r>
            <a:rPr lang="en-US" altLang="zh-CN" sz="1200" kern="1200" dirty="0" smtClean="0">
              <a:solidFill>
                <a:schemeClr val="bg1"/>
              </a:solidFill>
            </a:rPr>
            <a:t>5</a:t>
          </a:r>
          <a:endParaRPr lang="zh-CN" altLang="en-US" sz="800" kern="1200" dirty="0">
            <a:solidFill>
              <a:schemeClr val="bg1"/>
            </a:solidFill>
          </a:endParaRPr>
        </a:p>
      </dsp:txBody>
      <dsp:txXfrm>
        <a:off x="1990195" y="1240789"/>
        <a:ext cx="704125" cy="703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ings+Icon">
  <dgm:title val="互连圆环"/>
  <dgm:desc val="用于显示重叠或互相关联的想法或概念。前七行的 1 级文本对应一个圆环。不使用的文本不出现，但是在切换版式后仍然可用。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3697" y="0"/>
            <a:ext cx="4302231" cy="339884"/>
          </a:xfrm>
          <a:prstGeom prst="rect">
            <a:avLst/>
          </a:prstGeom>
        </p:spPr>
        <p:txBody>
          <a:bodyPr vert="horz" lIns="91440" tIns="45720" rIns="91440" bIns="45720" rtlCol="0"/>
          <a:lstStyle>
            <a:lvl1pPr algn="r">
              <a:defRPr sz="1200"/>
            </a:lvl1pPr>
          </a:lstStyle>
          <a:p>
            <a:fld id="{280B3A37-2A58-4C97-A336-A6ED9EF611F4}" type="datetimeFigureOut">
              <a:rPr lang="zh-CN" altLang="en-US" smtClean="0"/>
              <a:t>2015/3/9</a:t>
            </a:fld>
            <a:endParaRPr lang="zh-CN" alt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3697" y="6456612"/>
            <a:ext cx="4302231" cy="339884"/>
          </a:xfrm>
          <a:prstGeom prst="rect">
            <a:avLst/>
          </a:prstGeom>
        </p:spPr>
        <p:txBody>
          <a:bodyPr vert="horz" lIns="91440" tIns="45720" rIns="91440" bIns="45720" rtlCol="0" anchor="b"/>
          <a:lstStyle>
            <a:lvl1pPr algn="r">
              <a:defRPr sz="1200"/>
            </a:lvl1pPr>
          </a:lstStyle>
          <a:p>
            <a:fld id="{1E33178B-18B9-415A-B336-7774E4EA4510}" type="slidenum">
              <a:rPr lang="zh-CN" altLang="en-US" smtClean="0"/>
              <a:t>‹#›</a:t>
            </a:fld>
            <a:endParaRPr lang="zh-CN" altLang="en-US"/>
          </a:p>
        </p:txBody>
      </p:sp>
    </p:spTree>
    <p:extLst>
      <p:ext uri="{BB962C8B-B14F-4D97-AF65-F5344CB8AC3E}">
        <p14:creationId xmlns:p14="http://schemas.microsoft.com/office/powerpoint/2010/main" val="40411265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3697" y="0"/>
            <a:ext cx="4302231" cy="339884"/>
          </a:xfrm>
          <a:prstGeom prst="rect">
            <a:avLst/>
          </a:prstGeom>
        </p:spPr>
        <p:txBody>
          <a:bodyPr vert="horz" lIns="91440" tIns="45720" rIns="91440" bIns="45720" rtlCol="0"/>
          <a:lstStyle>
            <a:lvl1pPr algn="r">
              <a:defRPr sz="1200"/>
            </a:lvl1pPr>
          </a:lstStyle>
          <a:p>
            <a:fld id="{B0C52BEA-0F30-4EE1-BA67-B3A3C10FB808}" type="datetimeFigureOut">
              <a:rPr lang="zh-CN" altLang="en-US" smtClean="0"/>
              <a:t>2015/3/9</a:t>
            </a:fld>
            <a:endParaRPr lang="zh-CN" alt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3697" y="6456612"/>
            <a:ext cx="4302231" cy="339884"/>
          </a:xfrm>
          <a:prstGeom prst="rect">
            <a:avLst/>
          </a:prstGeom>
        </p:spPr>
        <p:txBody>
          <a:bodyPr vert="horz" lIns="91440" tIns="45720" rIns="91440" bIns="45720" rtlCol="0" anchor="b"/>
          <a:lstStyle>
            <a:lvl1pPr algn="r">
              <a:defRPr sz="1200"/>
            </a:lvl1pPr>
          </a:lstStyle>
          <a:p>
            <a:fld id="{1B208F67-DB09-422F-A182-038E1E9CF2F2}" type="slidenum">
              <a:rPr lang="zh-CN" altLang="en-US" smtClean="0"/>
              <a:t>‹#›</a:t>
            </a:fld>
            <a:endParaRPr lang="zh-CN" altLang="en-US"/>
          </a:p>
        </p:txBody>
      </p:sp>
    </p:spTree>
    <p:extLst>
      <p:ext uri="{BB962C8B-B14F-4D97-AF65-F5344CB8AC3E}">
        <p14:creationId xmlns:p14="http://schemas.microsoft.com/office/powerpoint/2010/main" val="40257494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老师，同学大家好，接下来我将进行题目为基于ＭＩＡＭＥ的基因表达数据融合方法设计及应用实践的毕业预答辩。</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a:t>
            </a:fld>
            <a:endParaRPr lang="zh-CN" altLang="en-US"/>
          </a:p>
        </p:txBody>
      </p:sp>
    </p:spTree>
    <p:extLst>
      <p:ext uri="{BB962C8B-B14F-4D97-AF65-F5344CB8AC3E}">
        <p14:creationId xmlns:p14="http://schemas.microsoft.com/office/powerpoint/2010/main" val="2315345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SOFT</a:t>
            </a:r>
            <a:r>
              <a:rPr lang="zh-CN" altLang="en-US" dirty="0" smtClean="0"/>
              <a:t>格式是一种半结构化的基因表达数据格式，主要特点是以文件形式存储基因表达数据，包含</a:t>
            </a:r>
            <a:r>
              <a:rPr lang="en-US" altLang="zh-CN" dirty="0" smtClean="0"/>
              <a:t>GPL</a:t>
            </a:r>
            <a:r>
              <a:rPr lang="zh-CN" altLang="en-US" dirty="0" smtClean="0"/>
              <a:t>实验平台、</a:t>
            </a:r>
            <a:r>
              <a:rPr lang="en-US" altLang="zh-CN" dirty="0" smtClean="0"/>
              <a:t>GSE</a:t>
            </a:r>
            <a:r>
              <a:rPr lang="zh-CN" altLang="en-US" dirty="0" smtClean="0"/>
              <a:t>试验系列、</a:t>
            </a:r>
            <a:r>
              <a:rPr lang="en-US" altLang="zh-CN" dirty="0" smtClean="0"/>
              <a:t>GSM</a:t>
            </a:r>
            <a:r>
              <a:rPr lang="zh-CN" altLang="en-US" dirty="0" smtClean="0"/>
              <a:t>实验样本三种数据文件，采用自由文本对信息进行描述</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11</a:t>
            </a:fld>
            <a:endParaRPr lang="zh-CN" altLang="en-US"/>
          </a:p>
        </p:txBody>
      </p:sp>
    </p:spTree>
    <p:extLst>
      <p:ext uri="{BB962C8B-B14F-4D97-AF65-F5344CB8AC3E}">
        <p14:creationId xmlns:p14="http://schemas.microsoft.com/office/powerpoint/2010/main" val="138684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900" kern="1200" dirty="0" smtClean="0">
                <a:solidFill>
                  <a:schemeClr val="tx1"/>
                </a:solidFill>
                <a:effectLst/>
                <a:latin typeface="+mn-lt"/>
                <a:ea typeface="+mn-ea"/>
                <a:cs typeface="+mn-cs"/>
              </a:rPr>
              <a:t>欧洲生物信息研究所</a:t>
            </a:r>
            <a:r>
              <a:rPr lang="zh-CN" altLang="en-US" sz="900" kern="1200" dirty="0" smtClean="0">
                <a:solidFill>
                  <a:schemeClr val="tx1"/>
                </a:solidFill>
                <a:effectLst/>
                <a:latin typeface="+mn-lt"/>
                <a:ea typeface="+mn-ea"/>
                <a:cs typeface="+mn-cs"/>
              </a:rPr>
              <a:t>建立的</a:t>
            </a:r>
            <a:r>
              <a:rPr lang="en-US" altLang="zh-CN" sz="1200" dirty="0" err="1" smtClean="0"/>
              <a:t>ArrayExpress</a:t>
            </a:r>
            <a:r>
              <a:rPr lang="zh-CN" altLang="en-US" sz="1200" dirty="0" smtClean="0"/>
              <a:t>，采用</a:t>
            </a:r>
            <a:r>
              <a:rPr lang="en-US" altLang="zh-CN" sz="1200" dirty="0" smtClean="0"/>
              <a:t>MAGE-TAB</a:t>
            </a:r>
            <a:r>
              <a:rPr lang="zh-CN" altLang="en-US" sz="1200" dirty="0" smtClean="0"/>
              <a:t>格式存储基因表达数据，数据结构分为实验</a:t>
            </a:r>
            <a:r>
              <a:rPr lang="en-US" altLang="zh-CN" sz="1200" dirty="0" smtClean="0"/>
              <a:t>Experiment</a:t>
            </a:r>
            <a:r>
              <a:rPr lang="zh-CN" altLang="en-US" sz="1200" dirty="0" smtClean="0"/>
              <a:t>、样本</a:t>
            </a:r>
            <a:r>
              <a:rPr lang="en-US" altLang="zh-CN" sz="1200" dirty="0" smtClean="0"/>
              <a:t>assay</a:t>
            </a:r>
            <a:r>
              <a:rPr lang="zh-CN" altLang="en-US" sz="1200" dirty="0" smtClean="0"/>
              <a:t>和协议</a:t>
            </a:r>
            <a:r>
              <a:rPr lang="en-US" altLang="zh-CN" sz="1200" dirty="0" smtClean="0"/>
              <a:t>Protocol</a:t>
            </a:r>
            <a:r>
              <a:rPr lang="zh-CN" altLang="en-US" sz="1200" dirty="0" smtClean="0"/>
              <a:t>三个部分。实验是主体，样本和协议是补充。</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截止</a:t>
            </a:r>
            <a:r>
              <a:rPr lang="en-US" altLang="zh-CN" sz="1200" dirty="0" smtClean="0"/>
              <a:t>2014</a:t>
            </a:r>
            <a:r>
              <a:rPr lang="zh-CN" altLang="en-US" sz="1200" dirty="0" smtClean="0"/>
              <a:t>年</a:t>
            </a:r>
            <a:r>
              <a:rPr lang="en-US" altLang="zh-CN" sz="1200" dirty="0" smtClean="0"/>
              <a:t>12</a:t>
            </a:r>
            <a:r>
              <a:rPr lang="zh-CN" altLang="en-US" sz="1200" dirty="0" smtClean="0"/>
              <a:t>月</a:t>
            </a:r>
            <a:r>
              <a:rPr lang="en-US" altLang="zh-CN" sz="1200" dirty="0" smtClean="0"/>
              <a:t>16</a:t>
            </a:r>
            <a:r>
              <a:rPr lang="zh-CN" altLang="en-US" sz="1200" dirty="0" smtClean="0"/>
              <a:t>日，总共存储了</a:t>
            </a:r>
            <a:r>
              <a:rPr lang="en-US" altLang="zh-CN" sz="1200" dirty="0" smtClean="0"/>
              <a:t>54598</a:t>
            </a:r>
            <a:r>
              <a:rPr lang="zh-CN" altLang="en-US" sz="1200" dirty="0" smtClean="0"/>
              <a:t>个实验，</a:t>
            </a:r>
            <a:r>
              <a:rPr lang="en-US" altLang="zh-CN" sz="1200" dirty="0" smtClean="0"/>
              <a:t>1618076</a:t>
            </a:r>
            <a:r>
              <a:rPr lang="zh-CN" altLang="en-US" sz="1200" dirty="0" smtClean="0"/>
              <a:t>个样本，共</a:t>
            </a:r>
            <a:r>
              <a:rPr lang="en-US" altLang="zh-CN" sz="1200" dirty="0" smtClean="0"/>
              <a:t>26.25TB</a:t>
            </a:r>
            <a:r>
              <a:rPr lang="zh-CN" altLang="en-US" sz="1200" dirty="0" smtClean="0"/>
              <a:t>的数据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12</a:t>
            </a:fld>
            <a:endParaRPr lang="zh-CN" altLang="en-US"/>
          </a:p>
        </p:txBody>
      </p:sp>
    </p:spTree>
    <p:extLst>
      <p:ext uri="{BB962C8B-B14F-4D97-AF65-F5344CB8AC3E}">
        <p14:creationId xmlns:p14="http://schemas.microsoft.com/office/powerpoint/2010/main" val="184497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900" dirty="0" smtClean="0"/>
              <a:t>MAGE-TAB</a:t>
            </a:r>
            <a:r>
              <a:rPr lang="zh-CN" altLang="en-US" sz="900" dirty="0" smtClean="0"/>
              <a:t>格式也是一种半结构化的基因表达数据格式，主要特点也是采用文本文件存储数据，分为</a:t>
            </a:r>
            <a:r>
              <a:rPr lang="en-US" altLang="zh-CN" sz="900" dirty="0" smtClean="0"/>
              <a:t>IDF</a:t>
            </a:r>
            <a:r>
              <a:rPr lang="zh-CN" altLang="en-US" sz="900" dirty="0" smtClean="0"/>
              <a:t>实验设计、</a:t>
            </a:r>
            <a:r>
              <a:rPr lang="en-US" altLang="zh-CN" sz="900" dirty="0" smtClean="0"/>
              <a:t>SDRF</a:t>
            </a:r>
            <a:r>
              <a:rPr lang="zh-CN" altLang="en-US" sz="900" dirty="0" smtClean="0"/>
              <a:t>样本与数据关系、</a:t>
            </a:r>
            <a:r>
              <a:rPr lang="en-US" altLang="zh-CN" sz="900" dirty="0" smtClean="0"/>
              <a:t>ADF</a:t>
            </a:r>
            <a:r>
              <a:rPr lang="zh-CN" altLang="en-US" sz="900" dirty="0" smtClean="0"/>
              <a:t>阵列设计三个类型数据文件，采用标准术语对信息进行描述。</a:t>
            </a:r>
            <a:endParaRPr lang="zh-CN" altLang="en-US" sz="900"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13</a:t>
            </a:fld>
            <a:endParaRPr lang="zh-CN" altLang="en-US"/>
          </a:p>
        </p:txBody>
      </p:sp>
    </p:spTree>
    <p:extLst>
      <p:ext uri="{BB962C8B-B14F-4D97-AF65-F5344CB8AC3E}">
        <p14:creationId xmlns:p14="http://schemas.microsoft.com/office/powerpoint/2010/main" val="76680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分析</a:t>
            </a:r>
            <a:r>
              <a:rPr lang="en-US" altLang="zh-CN" dirty="0" smtClean="0"/>
              <a:t>SOFT</a:t>
            </a:r>
            <a:r>
              <a:rPr lang="zh-CN" altLang="en-US" dirty="0" smtClean="0"/>
              <a:t>与</a:t>
            </a:r>
            <a:r>
              <a:rPr lang="en-US" altLang="zh-CN" dirty="0" smtClean="0"/>
              <a:t>MAGE-TAB</a:t>
            </a:r>
            <a:r>
              <a:rPr lang="zh-CN" altLang="en-US" dirty="0" smtClean="0"/>
              <a:t>格式的具体内容，将这些内容与</a:t>
            </a:r>
            <a:r>
              <a:rPr lang="en-US" altLang="zh-CN" dirty="0" smtClean="0"/>
              <a:t>MIAME</a:t>
            </a:r>
            <a:r>
              <a:rPr lang="zh-CN" altLang="en-US" dirty="0" smtClean="0"/>
              <a:t>规定的实验信息部分对应，发现两种格式的内容划分不一样。比如对于样本信息的描述，</a:t>
            </a:r>
            <a:r>
              <a:rPr lang="en-US" altLang="zh-CN" dirty="0" smtClean="0"/>
              <a:t>SOFT</a:t>
            </a:r>
            <a:r>
              <a:rPr lang="zh-CN" altLang="en-US" dirty="0" smtClean="0"/>
              <a:t>中的实验系列和实验样本都有涉及到，而</a:t>
            </a:r>
            <a:r>
              <a:rPr lang="en-US" altLang="zh-CN" dirty="0" smtClean="0"/>
              <a:t>MAGE-TAB</a:t>
            </a:r>
            <a:r>
              <a:rPr lang="zh-CN" altLang="en-US" dirty="0" smtClean="0"/>
              <a:t>中只有样本数据关系文件</a:t>
            </a:r>
            <a:r>
              <a:rPr lang="en-US" altLang="zh-CN" dirty="0" smtClean="0"/>
              <a:t>SDRF</a:t>
            </a:r>
            <a:r>
              <a:rPr lang="zh-CN" altLang="en-US" dirty="0" smtClean="0"/>
              <a:t>包含样本信息。</a:t>
            </a:r>
            <a:endParaRPr lang="en-US" altLang="zh-CN" dirty="0" smtClean="0"/>
          </a:p>
          <a:p>
            <a:r>
              <a:rPr lang="zh-CN" altLang="en-US" dirty="0" smtClean="0"/>
              <a:t>对于信息的描述方式，</a:t>
            </a:r>
            <a:r>
              <a:rPr lang="en-US" altLang="zh-CN" dirty="0" smtClean="0"/>
              <a:t>MAGE_TAB</a:t>
            </a:r>
            <a:r>
              <a:rPr lang="zh-CN" altLang="en-US" dirty="0" smtClean="0"/>
              <a:t>采用基于术语的结构化描述，</a:t>
            </a:r>
            <a:r>
              <a:rPr lang="en-US" altLang="zh-CN" dirty="0" smtClean="0"/>
              <a:t>SOFT</a:t>
            </a:r>
            <a:r>
              <a:rPr lang="zh-CN" altLang="en-US" dirty="0" smtClean="0"/>
              <a:t>采用自由文本描述</a:t>
            </a:r>
            <a:endParaRPr lang="en-US" altLang="zh-CN" dirty="0" smtClean="0"/>
          </a:p>
          <a:p>
            <a:r>
              <a:rPr lang="zh-CN" altLang="en-US" dirty="0" smtClean="0"/>
              <a:t>概念的表述粒度不同。如</a:t>
            </a:r>
            <a:r>
              <a:rPr lang="en-US" altLang="zh-CN" dirty="0" smtClean="0"/>
              <a:t>protocol</a:t>
            </a:r>
            <a:r>
              <a:rPr lang="zh-CN" altLang="en-US" dirty="0" smtClean="0"/>
              <a:t>，在</a:t>
            </a:r>
            <a:r>
              <a:rPr lang="en-US" altLang="zh-CN" dirty="0" smtClean="0"/>
              <a:t>SOFT</a:t>
            </a:r>
            <a:r>
              <a:rPr lang="zh-CN" altLang="en-US" dirty="0" smtClean="0"/>
              <a:t>中以一个字段描述，而在</a:t>
            </a:r>
            <a:r>
              <a:rPr lang="en-US" altLang="zh-CN" dirty="0" smtClean="0"/>
              <a:t>MAGE-TAB</a:t>
            </a:r>
            <a:r>
              <a:rPr lang="zh-CN" altLang="en-US" dirty="0" smtClean="0"/>
              <a:t>中，会采用多个字段的内容进行描述（</a:t>
            </a:r>
            <a:r>
              <a:rPr lang="en-US" altLang="zh-CN" dirty="0" smtClean="0"/>
              <a:t>protocol</a:t>
            </a:r>
            <a:r>
              <a:rPr lang="zh-CN" altLang="en-US" dirty="0" smtClean="0"/>
              <a:t>）</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14</a:t>
            </a:fld>
            <a:endParaRPr lang="zh-CN" altLang="en-US"/>
          </a:p>
        </p:txBody>
      </p:sp>
    </p:spTree>
    <p:extLst>
      <p:ext uri="{BB962C8B-B14F-4D97-AF65-F5344CB8AC3E}">
        <p14:creationId xmlns:p14="http://schemas.microsoft.com/office/powerpoint/2010/main" val="3815018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a:t>
            </a:r>
            <a:r>
              <a:rPr lang="en-US" altLang="zh-CN" dirty="0" smtClean="0"/>
              <a:t>SOFT</a:t>
            </a:r>
            <a:r>
              <a:rPr lang="zh-CN" altLang="en-US" dirty="0" smtClean="0"/>
              <a:t>相比，</a:t>
            </a:r>
            <a:r>
              <a:rPr lang="en-US" altLang="zh-CN" dirty="0" smtClean="0"/>
              <a:t>MAGE-TAB</a:t>
            </a:r>
            <a:r>
              <a:rPr lang="zh-CN" altLang="en-US" dirty="0" smtClean="0"/>
              <a:t>格式包含</a:t>
            </a:r>
            <a:r>
              <a:rPr lang="zh-CN" altLang="en-US" baseline="0" dirty="0" smtClean="0"/>
              <a:t>了</a:t>
            </a:r>
            <a:r>
              <a:rPr lang="en-US" altLang="zh-CN" dirty="0" smtClean="0"/>
              <a:t>MIAME</a:t>
            </a:r>
            <a:r>
              <a:rPr lang="zh-CN" altLang="en-US" dirty="0" smtClean="0"/>
              <a:t>标准所规定的全部内容，能够完整表达的微阵列实验的信息，</a:t>
            </a:r>
            <a:endParaRPr lang="en-US" altLang="zh-CN" dirty="0" smtClean="0"/>
          </a:p>
          <a:p>
            <a:r>
              <a:rPr lang="zh-CN" altLang="en-US" dirty="0" smtClean="0"/>
              <a:t>采用术语来描述信息，更易于计算机对数据的处理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适合作为基因表达数据实验信息融合的标准。</a:t>
            </a:r>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15</a:t>
            </a:fld>
            <a:endParaRPr lang="zh-CN" altLang="en-US"/>
          </a:p>
        </p:txBody>
      </p:sp>
    </p:spTree>
    <p:extLst>
      <p:ext uri="{BB962C8B-B14F-4D97-AF65-F5344CB8AC3E}">
        <p14:creationId xmlns:p14="http://schemas.microsoft.com/office/powerpoint/2010/main" val="667300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首先扫描芯片，然后对图像文件量化分析，最后将相同基因的数据整合，得到</a:t>
            </a:r>
            <a:r>
              <a:rPr lang="en-US" altLang="zh-CN" baseline="0" dirty="0" smtClean="0"/>
              <a:t>raw data</a:t>
            </a:r>
          </a:p>
        </p:txBody>
      </p:sp>
      <p:sp>
        <p:nvSpPr>
          <p:cNvPr id="4" name="灯片编号占位符 3"/>
          <p:cNvSpPr>
            <a:spLocks noGrp="1"/>
          </p:cNvSpPr>
          <p:nvPr>
            <p:ph type="sldNum" sz="quarter" idx="10"/>
          </p:nvPr>
        </p:nvSpPr>
        <p:spPr/>
        <p:txBody>
          <a:bodyPr/>
          <a:lstStyle/>
          <a:p>
            <a:fld id="{1B208F67-DB09-422F-A182-038E1E9CF2F2}" type="slidenum">
              <a:rPr lang="zh-CN" altLang="en-US" smtClean="0"/>
              <a:t>16</a:t>
            </a:fld>
            <a:endParaRPr lang="zh-CN" altLang="en-US"/>
          </a:p>
        </p:txBody>
      </p:sp>
    </p:spTree>
    <p:extLst>
      <p:ext uri="{BB962C8B-B14F-4D97-AF65-F5344CB8AC3E}">
        <p14:creationId xmlns:p14="http://schemas.microsoft.com/office/powerpoint/2010/main" val="2337712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基因表达数据中的</a:t>
            </a:r>
            <a:r>
              <a:rPr lang="en-US" altLang="zh-CN" dirty="0" smtClean="0"/>
              <a:t>Raw data</a:t>
            </a:r>
            <a:r>
              <a:rPr lang="zh-CN" altLang="en-US" dirty="0" smtClean="0"/>
              <a:t>格式与芯片</a:t>
            </a:r>
            <a:r>
              <a:rPr lang="zh-CN" altLang="en-US" smtClean="0"/>
              <a:t>相关</a:t>
            </a:r>
            <a:r>
              <a:rPr lang="zh-CN" altLang="en-US" smtClean="0"/>
              <a:t>。选择</a:t>
            </a:r>
            <a:r>
              <a:rPr lang="zh-CN" altLang="en-US" dirty="0" smtClean="0"/>
              <a:t>在</a:t>
            </a:r>
            <a:r>
              <a:rPr lang="en-US" altLang="zh-CN" dirty="0" smtClean="0"/>
              <a:t>GEO</a:t>
            </a:r>
            <a:r>
              <a:rPr lang="zh-CN" altLang="en-US" dirty="0" smtClean="0"/>
              <a:t>和</a:t>
            </a:r>
            <a:r>
              <a:rPr lang="en-US" altLang="zh-CN" dirty="0" err="1" smtClean="0"/>
              <a:t>ArrayExpress</a:t>
            </a:r>
            <a:r>
              <a:rPr lang="zh-CN" altLang="en-US" dirty="0" smtClean="0"/>
              <a:t>中大量的实验广泛应用芯片</a:t>
            </a:r>
            <a:r>
              <a:rPr lang="en-US" altLang="zh-CN" dirty="0" smtClean="0"/>
              <a:t>Agilent</a:t>
            </a:r>
            <a:r>
              <a:rPr lang="zh-CN" altLang="en-US" dirty="0" smtClean="0"/>
              <a:t>、</a:t>
            </a:r>
            <a:r>
              <a:rPr lang="en-US" altLang="zh-CN" dirty="0" err="1" smtClean="0"/>
              <a:t>GenePix</a:t>
            </a:r>
            <a:r>
              <a:rPr lang="zh-CN" altLang="en-US" dirty="0" smtClean="0"/>
              <a:t>、</a:t>
            </a:r>
            <a:r>
              <a:rPr lang="en-US" altLang="zh-CN" dirty="0" err="1" smtClean="0"/>
              <a:t>Affymetrix</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它们数据内容相近，都是针对统计量信息的表达。解决数据异构问题，需要进行数据融合。融合前提是先确定</a:t>
            </a:r>
            <a:r>
              <a:rPr lang="en-US" altLang="zh-CN" dirty="0" err="1" smtClean="0"/>
              <a:t>rawdata</a:t>
            </a:r>
            <a:r>
              <a:rPr lang="zh-CN" altLang="en-US" dirty="0" smtClean="0"/>
              <a:t>融合标准。</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在三种芯片中，鉴于</a:t>
            </a:r>
            <a:r>
              <a:rPr lang="en-US" altLang="zh-CN" dirty="0" smtClean="0"/>
              <a:t>Agilent</a:t>
            </a:r>
            <a:r>
              <a:rPr lang="zh-CN" altLang="en-US" dirty="0" smtClean="0"/>
              <a:t>芯片的数据格式覆盖数据项范围最为广泛，</a:t>
            </a:r>
            <a:r>
              <a:rPr lang="en-US" altLang="zh-CN" dirty="0" err="1" smtClean="0"/>
              <a:t>affymetrix</a:t>
            </a:r>
            <a:r>
              <a:rPr lang="zh-CN" altLang="en-US" dirty="0" smtClean="0"/>
              <a:t>是</a:t>
            </a:r>
            <a:r>
              <a:rPr lang="en-US" altLang="zh-CN" dirty="0" smtClean="0"/>
              <a:t>Agilent</a:t>
            </a:r>
            <a:r>
              <a:rPr lang="zh-CN" altLang="en-US" dirty="0" smtClean="0"/>
              <a:t>中的一个子集，</a:t>
            </a:r>
            <a:r>
              <a:rPr lang="en-US" altLang="zh-CN" dirty="0" err="1" smtClean="0"/>
              <a:t>GenePix</a:t>
            </a:r>
            <a:r>
              <a:rPr lang="zh-CN" altLang="en-US" dirty="0" smtClean="0"/>
              <a:t>部分内容没有被</a:t>
            </a:r>
            <a:r>
              <a:rPr lang="en-US" altLang="zh-CN" dirty="0" smtClean="0"/>
              <a:t>Agilent</a:t>
            </a:r>
            <a:r>
              <a:rPr lang="zh-CN" altLang="en-US" dirty="0" smtClean="0"/>
              <a:t>覆盖，因此</a:t>
            </a:r>
            <a:r>
              <a:rPr lang="en-US" altLang="zh-CN" baseline="0" dirty="0" smtClean="0"/>
              <a:t>raw data</a:t>
            </a:r>
            <a:r>
              <a:rPr lang="zh-CN" altLang="en-US" baseline="0" dirty="0" smtClean="0"/>
              <a:t>融合标准确定以</a:t>
            </a:r>
            <a:r>
              <a:rPr lang="en-US" altLang="zh-CN" baseline="0" dirty="0" smtClean="0"/>
              <a:t>Agilent</a:t>
            </a:r>
            <a:r>
              <a:rPr lang="zh-CN" altLang="en-US" baseline="0" dirty="0" smtClean="0"/>
              <a:t>格式为主体，</a:t>
            </a:r>
            <a:r>
              <a:rPr lang="en-US" altLang="zh-CN" baseline="0" dirty="0" err="1" smtClean="0"/>
              <a:t>GenePix</a:t>
            </a:r>
            <a:r>
              <a:rPr lang="zh-CN" altLang="en-US" baseline="0" dirty="0" smtClean="0"/>
              <a:t>格式为补充，</a:t>
            </a:r>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17</a:t>
            </a:fld>
            <a:endParaRPr lang="zh-CN" altLang="en-US"/>
          </a:p>
        </p:txBody>
      </p:sp>
    </p:spTree>
    <p:extLst>
      <p:ext uri="{BB962C8B-B14F-4D97-AF65-F5344CB8AC3E}">
        <p14:creationId xmlns:p14="http://schemas.microsoft.com/office/powerpoint/2010/main" val="2800425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根据实验信息融合标准，建立</a:t>
            </a:r>
            <a:r>
              <a:rPr lang="en-US" altLang="zh-CN" dirty="0" smtClean="0"/>
              <a:t>SOFT</a:t>
            </a:r>
            <a:r>
              <a:rPr lang="zh-CN" altLang="en-US" dirty="0" smtClean="0"/>
              <a:t>格式到</a:t>
            </a:r>
            <a:r>
              <a:rPr lang="en-US" altLang="zh-CN" dirty="0" smtClean="0"/>
              <a:t>MAGE-TAB</a:t>
            </a:r>
            <a:r>
              <a:rPr lang="zh-CN" altLang="en-US" dirty="0" smtClean="0"/>
              <a:t>格式的映射关系。</a:t>
            </a:r>
            <a:endParaRPr lang="en-US" altLang="zh-CN" dirty="0" smtClean="0"/>
          </a:p>
          <a:p>
            <a:r>
              <a:rPr lang="zh-CN" altLang="en-US" dirty="0" smtClean="0"/>
              <a:t>以</a:t>
            </a:r>
            <a:r>
              <a:rPr lang="en-US" altLang="zh-CN" dirty="0" smtClean="0"/>
              <a:t>MIAME</a:t>
            </a:r>
            <a:r>
              <a:rPr lang="zh-CN" altLang="en-US" dirty="0" smtClean="0"/>
              <a:t>标准为参考，分析两种格式中对内容的划分，将表示相同内容的部分进行映射。</a:t>
            </a:r>
            <a:endParaRPr lang="en-US" altLang="zh-CN" dirty="0" smtClean="0"/>
          </a:p>
          <a:p>
            <a:r>
              <a:rPr lang="zh-CN" altLang="en-US" dirty="0" smtClean="0"/>
              <a:t>实验平台</a:t>
            </a:r>
            <a:r>
              <a:rPr lang="en-US" altLang="zh-CN" dirty="0" smtClean="0"/>
              <a:t>GPL</a:t>
            </a:r>
            <a:r>
              <a:rPr lang="zh-CN" altLang="en-US" dirty="0" smtClean="0"/>
              <a:t>与阵列设计</a:t>
            </a:r>
            <a:r>
              <a:rPr lang="en-US" altLang="zh-CN" dirty="0" smtClean="0"/>
              <a:t>ADF</a:t>
            </a:r>
            <a:r>
              <a:rPr lang="zh-CN" altLang="en-US" dirty="0" smtClean="0"/>
              <a:t>都是描述阵列信息，进行映射</a:t>
            </a:r>
            <a:endParaRPr lang="en-US" altLang="zh-CN" dirty="0" smtClean="0"/>
          </a:p>
          <a:p>
            <a:r>
              <a:rPr lang="zh-CN" altLang="en-US" dirty="0" smtClean="0"/>
              <a:t>实验系列</a:t>
            </a:r>
            <a:r>
              <a:rPr lang="en-US" altLang="zh-CN" dirty="0" smtClean="0"/>
              <a:t>GSE</a:t>
            </a:r>
            <a:r>
              <a:rPr lang="zh-CN" altLang="en-US" dirty="0" smtClean="0"/>
              <a:t>包含实验设计和样本信息，要与</a:t>
            </a:r>
            <a:r>
              <a:rPr lang="en-US" altLang="zh-CN" dirty="0" smtClean="0"/>
              <a:t>IDF</a:t>
            </a:r>
            <a:r>
              <a:rPr lang="zh-CN" altLang="en-US" dirty="0" smtClean="0"/>
              <a:t>和</a:t>
            </a:r>
            <a:r>
              <a:rPr lang="en-US" altLang="zh-CN" dirty="0" smtClean="0"/>
              <a:t>SDRF</a:t>
            </a:r>
            <a:r>
              <a:rPr lang="zh-CN" altLang="en-US" dirty="0" smtClean="0"/>
              <a:t>进行映射</a:t>
            </a:r>
            <a:endParaRPr lang="en-US" altLang="zh-CN" dirty="0" smtClean="0"/>
          </a:p>
          <a:p>
            <a:r>
              <a:rPr lang="zh-CN" altLang="en-US" dirty="0" smtClean="0"/>
              <a:t>实验样本</a:t>
            </a:r>
            <a:r>
              <a:rPr lang="en-US" altLang="zh-CN" dirty="0" smtClean="0"/>
              <a:t>GSM</a:t>
            </a:r>
            <a:r>
              <a:rPr lang="zh-CN" altLang="en-US" dirty="0" smtClean="0"/>
              <a:t>包含样本描述和协议，与</a:t>
            </a:r>
            <a:r>
              <a:rPr lang="en-US" altLang="zh-CN" dirty="0" smtClean="0"/>
              <a:t>SDRF</a:t>
            </a:r>
            <a:r>
              <a:rPr lang="zh-CN" altLang="en-US" dirty="0" smtClean="0"/>
              <a:t>和</a:t>
            </a:r>
            <a:r>
              <a:rPr lang="en-US" altLang="zh-CN" dirty="0" smtClean="0"/>
              <a:t>IDF</a:t>
            </a:r>
            <a:r>
              <a:rPr lang="zh-CN" altLang="en-US" dirty="0" smtClean="0"/>
              <a:t>进行映射</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19</a:t>
            </a:fld>
            <a:endParaRPr lang="zh-CN" altLang="en-US"/>
          </a:p>
        </p:txBody>
      </p:sp>
    </p:spTree>
    <p:extLst>
      <p:ext uri="{BB962C8B-B14F-4D97-AF65-F5344CB8AC3E}">
        <p14:creationId xmlns:p14="http://schemas.microsoft.com/office/powerpoint/2010/main" val="201862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在映射的过程中，主要难点是关系映射关系，包括一对一，一对多，多对一</a:t>
            </a:r>
            <a:endParaRPr lang="en-US" altLang="zh-CN" dirty="0" smtClean="0"/>
          </a:p>
          <a:p>
            <a:r>
              <a:rPr lang="zh-CN" altLang="en-US" dirty="0" smtClean="0"/>
              <a:t>一对一直接映射，多对一直接合并。一对多需要特殊处理。</a:t>
            </a:r>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20</a:t>
            </a:fld>
            <a:endParaRPr lang="zh-CN" altLang="en-US"/>
          </a:p>
        </p:txBody>
      </p:sp>
    </p:spTree>
    <p:extLst>
      <p:ext uri="{BB962C8B-B14F-4D97-AF65-F5344CB8AC3E}">
        <p14:creationId xmlns:p14="http://schemas.microsoft.com/office/powerpoint/2010/main" val="868714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一对多的关系需要对信息进行分析，然后映射到多个字段。</a:t>
            </a:r>
            <a:endParaRPr lang="en-US" altLang="zh-CN" dirty="0" smtClean="0"/>
          </a:p>
          <a:p>
            <a:r>
              <a:rPr lang="zh-CN" altLang="en-US" dirty="0" smtClean="0"/>
              <a:t>以</a:t>
            </a:r>
            <a:r>
              <a:rPr lang="en-US" altLang="zh-CN" dirty="0" smtClean="0"/>
              <a:t>protocol</a:t>
            </a:r>
            <a:r>
              <a:rPr lang="zh-CN" altLang="en-US" dirty="0" smtClean="0"/>
              <a:t>为例，来具体说明</a:t>
            </a:r>
            <a:endParaRPr lang="en-US" altLang="zh-CN" dirty="0" smtClean="0"/>
          </a:p>
          <a:p>
            <a:r>
              <a:rPr lang="zh-CN" altLang="en-US" dirty="0" smtClean="0"/>
              <a:t>分析</a:t>
            </a:r>
            <a:r>
              <a:rPr lang="en-US" altLang="zh-CN" dirty="0" smtClean="0"/>
              <a:t>SOFT</a:t>
            </a:r>
            <a:r>
              <a:rPr lang="zh-CN" altLang="en-US" dirty="0" smtClean="0"/>
              <a:t>格式中对</a:t>
            </a:r>
            <a:r>
              <a:rPr lang="en-US" altLang="zh-CN" dirty="0" smtClean="0"/>
              <a:t>protocol</a:t>
            </a:r>
            <a:r>
              <a:rPr lang="zh-CN" altLang="en-US" dirty="0" smtClean="0"/>
              <a:t>的定义，总结出协议映射表，描述了</a:t>
            </a:r>
            <a:r>
              <a:rPr lang="en-US" altLang="zh-CN" dirty="0" smtClean="0"/>
              <a:t>SOFT</a:t>
            </a:r>
            <a:r>
              <a:rPr lang="zh-CN" altLang="en-US" dirty="0" smtClean="0"/>
              <a:t>格式中存在的八种协议，分别定义每个协议的类型和编号。</a:t>
            </a:r>
            <a:endParaRPr lang="en-US" altLang="zh-CN" dirty="0" smtClean="0"/>
          </a:p>
          <a:p>
            <a:r>
              <a:rPr lang="zh-CN" altLang="en-US" dirty="0" smtClean="0"/>
              <a:t>基于建立的</a:t>
            </a:r>
            <a:r>
              <a:rPr lang="en-US" altLang="zh-CN" dirty="0" smtClean="0"/>
              <a:t>protocol</a:t>
            </a:r>
            <a:r>
              <a:rPr lang="zh-CN" altLang="en-US" dirty="0" smtClean="0"/>
              <a:t>映射表，在映射过程中，</a:t>
            </a:r>
            <a:r>
              <a:rPr lang="en-US" altLang="zh-CN" dirty="0" smtClean="0"/>
              <a:t>SOFT</a:t>
            </a:r>
            <a:r>
              <a:rPr lang="zh-CN" altLang="en-US" dirty="0" smtClean="0"/>
              <a:t>格式中的</a:t>
            </a:r>
            <a:r>
              <a:rPr lang="en-US" altLang="zh-CN" dirty="0" smtClean="0"/>
              <a:t>protocol</a:t>
            </a:r>
            <a:r>
              <a:rPr lang="zh-CN" altLang="en-US" dirty="0" smtClean="0"/>
              <a:t>信息会映射到</a:t>
            </a:r>
            <a:r>
              <a:rPr lang="en-US" altLang="zh-CN" dirty="0" smtClean="0"/>
              <a:t>MAGE-TAB</a:t>
            </a:r>
            <a:r>
              <a:rPr lang="zh-CN" altLang="en-US" dirty="0" smtClean="0"/>
              <a:t>中的三个字段。</a:t>
            </a:r>
            <a:endParaRPr lang="en-US" altLang="zh-CN" dirty="0" smtClean="0"/>
          </a:p>
          <a:p>
            <a:r>
              <a:rPr lang="en-US" altLang="zh-CN" dirty="0" smtClean="0"/>
              <a:t>Protocol description</a:t>
            </a:r>
            <a:r>
              <a:rPr lang="zh-CN" altLang="en-US" dirty="0" smtClean="0"/>
              <a:t>是协议的具体内容描述</a:t>
            </a:r>
            <a:endParaRPr lang="en-US" altLang="zh-CN" dirty="0" smtClean="0"/>
          </a:p>
          <a:p>
            <a:r>
              <a:rPr lang="en-US" altLang="zh-CN" dirty="0" smtClean="0"/>
              <a:t>Protocol type</a:t>
            </a:r>
            <a:r>
              <a:rPr lang="zh-CN" altLang="en-US" dirty="0" smtClean="0"/>
              <a:t>是通过映射表查询</a:t>
            </a:r>
            <a:r>
              <a:rPr lang="en-US" altLang="zh-CN" dirty="0" smtClean="0"/>
              <a:t>!</a:t>
            </a:r>
            <a:r>
              <a:rPr lang="en-US" altLang="zh-CN" dirty="0" err="1" smtClean="0"/>
              <a:t>Sample_data_processing</a:t>
            </a:r>
            <a:r>
              <a:rPr lang="zh-CN" altLang="en-US" dirty="0" smtClean="0"/>
              <a:t>的类型来表示</a:t>
            </a:r>
            <a:endParaRPr lang="en-US" altLang="zh-CN" dirty="0" smtClean="0"/>
          </a:p>
          <a:p>
            <a:r>
              <a:rPr lang="en-US" altLang="zh-CN" dirty="0" smtClean="0"/>
              <a:t>Protocol name</a:t>
            </a:r>
            <a:r>
              <a:rPr lang="zh-CN" altLang="en-US" dirty="0" smtClean="0"/>
              <a:t>是通过映射表查询</a:t>
            </a:r>
            <a:r>
              <a:rPr lang="en-US" altLang="zh-CN" dirty="0" smtClean="0"/>
              <a:t>!</a:t>
            </a:r>
            <a:r>
              <a:rPr lang="en-US" altLang="zh-CN" dirty="0" err="1" smtClean="0"/>
              <a:t>Sample_data_processing</a:t>
            </a:r>
            <a:r>
              <a:rPr lang="zh-CN" altLang="en-US" dirty="0" smtClean="0"/>
              <a:t>的对应编号来表示</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21</a:t>
            </a:fld>
            <a:endParaRPr lang="zh-CN" altLang="en-US"/>
          </a:p>
        </p:txBody>
      </p:sp>
    </p:spTree>
    <p:extLst>
      <p:ext uri="{BB962C8B-B14F-4D97-AF65-F5344CB8AC3E}">
        <p14:creationId xmlns:p14="http://schemas.microsoft.com/office/powerpoint/2010/main" val="172981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我将从以下５个方面对本研究进行介绍。</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a:t>
            </a:fld>
            <a:endParaRPr lang="zh-CN" altLang="en-US"/>
          </a:p>
        </p:txBody>
      </p:sp>
    </p:spTree>
    <p:extLst>
      <p:ext uri="{BB962C8B-B14F-4D97-AF65-F5344CB8AC3E}">
        <p14:creationId xmlns:p14="http://schemas.microsoft.com/office/powerpoint/2010/main" val="4103977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SOFT</a:t>
            </a:r>
            <a:r>
              <a:rPr lang="zh-CN" altLang="en-US" dirty="0" smtClean="0"/>
              <a:t>格式中实验信息具体映射结果。</a:t>
            </a:r>
            <a:endParaRPr lang="en-US" altLang="zh-CN" dirty="0" smtClean="0"/>
          </a:p>
          <a:p>
            <a:r>
              <a:rPr lang="en-US" altLang="zh-CN" dirty="0" smtClean="0"/>
              <a:t>SOFT</a:t>
            </a:r>
            <a:r>
              <a:rPr lang="zh-CN" altLang="en-US" dirty="0" smtClean="0"/>
              <a:t>格式对实验信息的描述分为六个部分，其中实验、样本、阵列、协议是</a:t>
            </a:r>
            <a:r>
              <a:rPr lang="en-US" altLang="zh-CN" dirty="0" smtClean="0"/>
              <a:t>MIAME</a:t>
            </a:r>
            <a:r>
              <a:rPr lang="zh-CN" altLang="en-US" dirty="0" smtClean="0"/>
              <a:t>规定的实验信息内容，分别与</a:t>
            </a:r>
            <a:r>
              <a:rPr lang="en-US" altLang="zh-CN" dirty="0" smtClean="0"/>
              <a:t>MAGE-TAB</a:t>
            </a:r>
            <a:r>
              <a:rPr lang="zh-CN" altLang="en-US" dirty="0" smtClean="0"/>
              <a:t>格式的数据项进行了映射</a:t>
            </a:r>
            <a:endParaRPr lang="en-US" altLang="zh-CN" dirty="0" smtClean="0"/>
          </a:p>
          <a:p>
            <a:r>
              <a:rPr lang="zh-CN" altLang="en-US" dirty="0" smtClean="0"/>
              <a:t>剩下的</a:t>
            </a:r>
            <a:r>
              <a:rPr lang="en-US" altLang="zh-CN" dirty="0" smtClean="0"/>
              <a:t>SOFT</a:t>
            </a:r>
            <a:r>
              <a:rPr lang="zh-CN" altLang="en-US" dirty="0" smtClean="0"/>
              <a:t>格式内部关系项，描述</a:t>
            </a:r>
            <a:r>
              <a:rPr lang="en-US" altLang="zh-CN" dirty="0" smtClean="0"/>
              <a:t>SOFT</a:t>
            </a:r>
            <a:r>
              <a:rPr lang="zh-CN" altLang="en-US" dirty="0" smtClean="0"/>
              <a:t>格式中三种数据之间的关系，无需映射。</a:t>
            </a:r>
            <a:r>
              <a:rPr lang="en-US" altLang="zh-CN" dirty="0" smtClean="0"/>
              <a:t>==</a:t>
            </a:r>
          </a:p>
          <a:p>
            <a:r>
              <a:rPr lang="zh-CN" altLang="en-US" dirty="0" smtClean="0"/>
              <a:t>比如</a:t>
            </a:r>
            <a:r>
              <a:rPr lang="en-US" altLang="zh-CN" sz="1200" b="0" i="0" u="none" strike="noStrike" kern="1200" dirty="0" smtClean="0">
                <a:solidFill>
                  <a:schemeClr val="tx1"/>
                </a:solidFill>
                <a:effectLst/>
                <a:latin typeface="+mn-lt"/>
                <a:ea typeface="+mn-ea"/>
                <a:cs typeface="+mn-cs"/>
              </a:rPr>
              <a:t>!</a:t>
            </a:r>
            <a:r>
              <a:rPr lang="en-US" altLang="zh-CN" sz="1200" b="0" i="0" u="none" strike="noStrike" kern="1200" dirty="0" err="1" smtClean="0">
                <a:solidFill>
                  <a:schemeClr val="tx1"/>
                </a:solidFill>
                <a:effectLst/>
                <a:latin typeface="+mn-lt"/>
                <a:ea typeface="+mn-ea"/>
                <a:cs typeface="+mn-cs"/>
              </a:rPr>
              <a:t>Platform_series_id</a:t>
            </a:r>
            <a:r>
              <a:rPr lang="zh-CN" altLang="en-US" sz="1200" b="0" i="0" u="none" strike="noStrike" kern="1200" dirty="0" smtClean="0">
                <a:solidFill>
                  <a:schemeClr val="tx1"/>
                </a:solidFill>
                <a:effectLst/>
                <a:latin typeface="+mn-lt"/>
                <a:ea typeface="+mn-ea"/>
                <a:cs typeface="+mn-cs"/>
              </a:rPr>
              <a:t>。描述的是与实验平台相关的实验系列的</a:t>
            </a:r>
            <a:r>
              <a:rPr lang="en-US" altLang="zh-CN" sz="1200" b="0" i="0" u="none" strike="noStrike" kern="1200" dirty="0" smtClean="0">
                <a:solidFill>
                  <a:schemeClr val="tx1"/>
                </a:solidFill>
                <a:effectLst/>
                <a:latin typeface="+mn-lt"/>
                <a:ea typeface="+mn-ea"/>
                <a:cs typeface="+mn-cs"/>
              </a:rPr>
              <a:t>id</a:t>
            </a:r>
            <a:endParaRPr lang="en-US" altLang="zh-CN" dirty="0" smtClean="0"/>
          </a:p>
          <a:p>
            <a:r>
              <a:rPr lang="zh-CN" altLang="en-US" dirty="0" smtClean="0"/>
              <a:t>而自定义项是</a:t>
            </a:r>
            <a:r>
              <a:rPr lang="en-US" altLang="zh-CN" dirty="0" smtClean="0"/>
              <a:t>SOFT</a:t>
            </a:r>
            <a:r>
              <a:rPr lang="zh-CN" altLang="en-US" dirty="0" smtClean="0"/>
              <a:t>格式特有的数据项，不属于</a:t>
            </a:r>
            <a:r>
              <a:rPr lang="en-US" altLang="zh-CN" dirty="0" smtClean="0"/>
              <a:t>MAGE-TAB</a:t>
            </a:r>
            <a:r>
              <a:rPr lang="zh-CN" altLang="en-US" dirty="0" smtClean="0"/>
              <a:t>规定的实验信息内容。比如</a:t>
            </a:r>
            <a:r>
              <a:rPr lang="en-US" altLang="zh-CN" dirty="0" smtClean="0"/>
              <a:t>!</a:t>
            </a:r>
            <a:r>
              <a:rPr lang="en-US" altLang="zh-CN" dirty="0" err="1" smtClean="0"/>
              <a:t>Platform_manufacturer</a:t>
            </a:r>
            <a:r>
              <a:rPr lang="zh-CN" altLang="en-US" dirty="0" smtClean="0"/>
              <a:t>，描述的是芯片厂商信息</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22</a:t>
            </a:fld>
            <a:endParaRPr lang="zh-CN" altLang="en-US"/>
          </a:p>
        </p:txBody>
      </p:sp>
    </p:spTree>
    <p:extLst>
      <p:ext uri="{BB962C8B-B14F-4D97-AF65-F5344CB8AC3E}">
        <p14:creationId xmlns:p14="http://schemas.microsoft.com/office/powerpoint/2010/main" val="1200267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Raw data</a:t>
            </a:r>
            <a:r>
              <a:rPr lang="zh-CN" altLang="en-US" baseline="0" dirty="0" smtClean="0"/>
              <a:t>映射流程是先对芯片数据解析，然后依据标准进行格式映射，</a:t>
            </a:r>
            <a:endParaRPr lang="en-US" altLang="zh-CN" baseline="0" dirty="0" smtClean="0"/>
          </a:p>
          <a:p>
            <a:r>
              <a:rPr lang="zh-CN" altLang="en-US" baseline="0" dirty="0" smtClean="0"/>
              <a:t>映射包括数据项格式映射，位置映射，内容映射</a:t>
            </a:r>
            <a:endParaRPr lang="en-US" altLang="zh-CN" baseline="0" dirty="0" smtClean="0"/>
          </a:p>
          <a:p>
            <a:r>
              <a:rPr lang="zh-CN" altLang="en-US" baseline="0" dirty="0" smtClean="0"/>
              <a:t>位置映射如</a:t>
            </a:r>
            <a:r>
              <a:rPr lang="en-US" altLang="zh-CN" baseline="0" dirty="0" err="1" smtClean="0"/>
              <a:t>FeatureNum</a:t>
            </a:r>
            <a:r>
              <a:rPr lang="zh-CN" altLang="en-US" baseline="0" dirty="0" smtClean="0"/>
              <a:t>和</a:t>
            </a:r>
            <a:r>
              <a:rPr lang="en-US" altLang="zh-CN" baseline="0" dirty="0" smtClean="0"/>
              <a:t>Block</a:t>
            </a:r>
          </a:p>
          <a:p>
            <a:r>
              <a:rPr lang="zh-CN" altLang="en-US" baseline="0" dirty="0" smtClean="0"/>
              <a:t>内容映射</a:t>
            </a:r>
            <a:r>
              <a:rPr lang="en-US" altLang="zh-CN" baseline="0" dirty="0" smtClean="0"/>
              <a:t>Row</a:t>
            </a:r>
            <a:r>
              <a:rPr lang="zh-CN" altLang="en-US" baseline="0" dirty="0" smtClean="0"/>
              <a:t>、</a:t>
            </a:r>
            <a:r>
              <a:rPr lang="en-US" altLang="zh-CN" baseline="0" dirty="0" smtClean="0"/>
              <a:t>Col</a:t>
            </a:r>
            <a:r>
              <a:rPr lang="zh-CN" altLang="en-US" baseline="0" dirty="0" smtClean="0"/>
              <a:t>、</a:t>
            </a:r>
            <a:r>
              <a:rPr lang="en-US" altLang="zh-CN" baseline="0" dirty="0" smtClean="0"/>
              <a:t>Column</a:t>
            </a:r>
            <a:r>
              <a:rPr lang="zh-CN" altLang="en-US" baseline="0" dirty="0" smtClean="0"/>
              <a:t>、</a:t>
            </a:r>
            <a:r>
              <a:rPr lang="en-US" altLang="zh-CN" baseline="0" dirty="0" smtClean="0"/>
              <a:t>Row</a:t>
            </a:r>
            <a:r>
              <a:rPr lang="zh-CN" altLang="en-US" baseline="0" dirty="0" smtClean="0"/>
              <a:t>、</a:t>
            </a:r>
            <a:r>
              <a:rPr lang="en-US" altLang="zh-CN" baseline="0" dirty="0" smtClean="0"/>
              <a:t>X</a:t>
            </a:r>
            <a:r>
              <a:rPr lang="zh-CN" altLang="en-US" baseline="0" dirty="0" smtClean="0"/>
              <a:t>、</a:t>
            </a:r>
            <a:r>
              <a:rPr lang="en-US" altLang="zh-CN" baseline="0" dirty="0" smtClean="0"/>
              <a:t>Y</a:t>
            </a:r>
          </a:p>
        </p:txBody>
      </p:sp>
      <p:sp>
        <p:nvSpPr>
          <p:cNvPr id="4" name="灯片编号占位符 3"/>
          <p:cNvSpPr>
            <a:spLocks noGrp="1"/>
          </p:cNvSpPr>
          <p:nvPr>
            <p:ph type="sldNum" sz="quarter" idx="10"/>
          </p:nvPr>
        </p:nvSpPr>
        <p:spPr/>
        <p:txBody>
          <a:bodyPr/>
          <a:lstStyle/>
          <a:p>
            <a:fld id="{1B208F67-DB09-422F-A182-038E1E9CF2F2}" type="slidenum">
              <a:rPr lang="zh-CN" altLang="en-US" smtClean="0"/>
              <a:t>23</a:t>
            </a:fld>
            <a:endParaRPr lang="zh-CN" altLang="en-US"/>
          </a:p>
        </p:txBody>
      </p:sp>
    </p:spTree>
    <p:extLst>
      <p:ext uri="{BB962C8B-B14F-4D97-AF65-F5344CB8AC3E}">
        <p14:creationId xmlns:p14="http://schemas.microsoft.com/office/powerpoint/2010/main" val="3289671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raw data</a:t>
            </a:r>
            <a:r>
              <a:rPr lang="zh-CN" altLang="en-US" dirty="0" smtClean="0"/>
              <a:t>具体的映射过程中，存在大量基因表达数据特有的数据项。</a:t>
            </a:r>
            <a:endParaRPr lang="en-US" altLang="zh-CN" dirty="0" smtClean="0"/>
          </a:p>
          <a:p>
            <a:r>
              <a:rPr lang="zh-CN" altLang="en-US" dirty="0" smtClean="0"/>
              <a:t>比如相对坐标信息，描述的是每个特征点在基因芯片上的相对坐标</a:t>
            </a:r>
            <a:endParaRPr lang="en-US" altLang="zh-CN" dirty="0" smtClean="0"/>
          </a:p>
          <a:p>
            <a:r>
              <a:rPr lang="en-US" altLang="zh-CN" dirty="0" err="1" smtClean="0"/>
              <a:t>FeatureNum</a:t>
            </a:r>
            <a:r>
              <a:rPr lang="zh-CN" altLang="en-US" dirty="0" smtClean="0"/>
              <a:t>表示基因芯片中每个小</a:t>
            </a:r>
            <a:r>
              <a:rPr lang="en-US" altLang="zh-CN" dirty="0" smtClean="0"/>
              <a:t>block</a:t>
            </a:r>
            <a:r>
              <a:rPr lang="zh-CN" altLang="en-US" dirty="0" smtClean="0"/>
              <a:t>的位置，</a:t>
            </a:r>
            <a:r>
              <a:rPr lang="en-US" altLang="zh-CN" dirty="0" smtClean="0"/>
              <a:t>col</a:t>
            </a:r>
            <a:r>
              <a:rPr lang="zh-CN" altLang="en-US" dirty="0" smtClean="0"/>
              <a:t>和</a:t>
            </a:r>
            <a:r>
              <a:rPr lang="en-US" altLang="zh-CN" dirty="0" smtClean="0"/>
              <a:t>row</a:t>
            </a:r>
            <a:r>
              <a:rPr lang="zh-CN" altLang="en-US" dirty="0" smtClean="0"/>
              <a:t>表示特征点在</a:t>
            </a:r>
            <a:r>
              <a:rPr lang="en-US" altLang="zh-CN" dirty="0" smtClean="0"/>
              <a:t>block</a:t>
            </a:r>
            <a:r>
              <a:rPr lang="zh-CN" altLang="en-US" dirty="0" smtClean="0"/>
              <a:t>中的相对坐标</a:t>
            </a:r>
            <a:endParaRPr lang="en-US" altLang="zh-CN" dirty="0" smtClean="0"/>
          </a:p>
          <a:p>
            <a:r>
              <a:rPr lang="zh-CN" altLang="en-US" dirty="0" smtClean="0"/>
              <a:t>绝对坐标信息描述每个特征点的中心像素在基因芯片上的绝对坐标（</a:t>
            </a:r>
            <a:r>
              <a:rPr lang="en-US" altLang="zh-CN" dirty="0" err="1" smtClean="0"/>
              <a:t>PositionX</a:t>
            </a:r>
            <a:r>
              <a:rPr lang="zh-CN" altLang="en-US" dirty="0" smtClean="0"/>
              <a:t>，</a:t>
            </a:r>
            <a:r>
              <a:rPr lang="en-US" altLang="zh-CN" dirty="0" err="1" smtClean="0"/>
              <a:t>PositionY</a:t>
            </a:r>
            <a:r>
              <a:rPr lang="zh-CN" altLang="en-US" dirty="0" smtClean="0"/>
              <a:t>）</a:t>
            </a:r>
            <a:endParaRPr lang="en-US" altLang="zh-CN" dirty="0" smtClean="0"/>
          </a:p>
          <a:p>
            <a:r>
              <a:rPr lang="zh-CN" altLang="en-US" dirty="0" smtClean="0"/>
              <a:t>双通道测量数据信息。在荧光反应中的统计量信息，分为红色荧光和绿色荧光两个通道，需要两个数据线存储，表示方式也是不一致的。</a:t>
            </a:r>
            <a:endParaRPr lang="en-US" altLang="zh-CN" dirty="0" smtClean="0"/>
          </a:p>
          <a:p>
            <a:r>
              <a:rPr lang="zh-CN" altLang="en-US" dirty="0" smtClean="0"/>
              <a:t>例如对用红光通道的表示，</a:t>
            </a:r>
            <a:r>
              <a:rPr lang="en-US" altLang="zh-CN" dirty="0" smtClean="0"/>
              <a:t>Agilent</a:t>
            </a:r>
            <a:r>
              <a:rPr lang="zh-CN" altLang="en-US" dirty="0" smtClean="0"/>
              <a:t>加上“</a:t>
            </a:r>
            <a:r>
              <a:rPr lang="en-US" altLang="zh-CN" dirty="0" smtClean="0"/>
              <a:t>g</a:t>
            </a:r>
            <a:r>
              <a:rPr lang="zh-CN" altLang="en-US" dirty="0" smtClean="0"/>
              <a:t>”来表示，而</a:t>
            </a:r>
            <a:r>
              <a:rPr lang="en-US" altLang="zh-CN" dirty="0" err="1" smtClean="0"/>
              <a:t>GenePix</a:t>
            </a:r>
            <a:r>
              <a:rPr lang="zh-CN" altLang="en-US" dirty="0" smtClean="0"/>
              <a:t>用红光的波长</a:t>
            </a:r>
            <a:r>
              <a:rPr lang="en-US" altLang="zh-CN" dirty="0" smtClean="0"/>
              <a:t>635</a:t>
            </a:r>
            <a:r>
              <a:rPr lang="zh-CN" altLang="en-US" dirty="0" smtClean="0"/>
              <a:t>来表示，这里统一使用</a:t>
            </a:r>
            <a:r>
              <a:rPr lang="en-US" altLang="zh-CN" dirty="0" smtClean="0"/>
              <a:t>Agilent</a:t>
            </a:r>
            <a:r>
              <a:rPr lang="zh-CN" altLang="en-US" baseline="0" dirty="0" smtClean="0"/>
              <a:t>的表示方法。</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24</a:t>
            </a:fld>
            <a:endParaRPr lang="zh-CN" altLang="en-US"/>
          </a:p>
        </p:txBody>
      </p:sp>
    </p:spTree>
    <p:extLst>
      <p:ext uri="{BB962C8B-B14F-4D97-AF65-F5344CB8AC3E}">
        <p14:creationId xmlns:p14="http://schemas.microsoft.com/office/powerpoint/2010/main" val="4166945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实际中的</a:t>
            </a:r>
            <a:r>
              <a:rPr lang="en-US" altLang="zh-CN" dirty="0" smtClean="0"/>
              <a:t>raw data</a:t>
            </a:r>
            <a:r>
              <a:rPr lang="zh-CN" altLang="en-US" dirty="0" smtClean="0"/>
              <a:t>数据包括文件头和数据矩阵，主要对数据矩阵进行研究。</a:t>
            </a:r>
            <a:endParaRPr lang="en-US" altLang="zh-CN" dirty="0" smtClean="0"/>
          </a:p>
          <a:p>
            <a:r>
              <a:rPr lang="zh-CN" altLang="en-US" dirty="0" smtClean="0"/>
              <a:t>通过分析，将数据矩阵的信息分为</a:t>
            </a:r>
            <a:r>
              <a:rPr lang="en-US" altLang="zh-CN" dirty="0" smtClean="0"/>
              <a:t>5</a:t>
            </a:r>
            <a:r>
              <a:rPr lang="zh-CN" altLang="en-US" dirty="0" smtClean="0"/>
              <a:t>类，分别是阵列位置信息，阵列标注信息，统计量信息，统计量标注信息，自定义项</a:t>
            </a:r>
            <a:endParaRPr lang="en-US" altLang="zh-CN" dirty="0" smtClean="0"/>
          </a:p>
          <a:p>
            <a:r>
              <a:rPr lang="zh-CN" altLang="en-US" dirty="0" smtClean="0"/>
              <a:t>按照这个分类，进行数据项分析统计，映射结果如图</a:t>
            </a:r>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25</a:t>
            </a:fld>
            <a:endParaRPr lang="zh-CN" altLang="en-US"/>
          </a:p>
        </p:txBody>
      </p:sp>
    </p:spTree>
    <p:extLst>
      <p:ext uri="{BB962C8B-B14F-4D97-AF65-F5344CB8AC3E}">
        <p14:creationId xmlns:p14="http://schemas.microsoft.com/office/powerpoint/2010/main" val="2811428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基因表达数据转换的程序设计流程包括数据库表结构的建立和数据解析模块的开发。</a:t>
            </a:r>
            <a:endParaRPr lang="en-US" altLang="zh-CN" dirty="0" smtClean="0"/>
          </a:p>
          <a:p>
            <a:r>
              <a:rPr lang="zh-CN" altLang="en-US" dirty="0" smtClean="0"/>
              <a:t>数据库的建立，利用</a:t>
            </a:r>
            <a:r>
              <a:rPr lang="en-US" altLang="zh-CN" dirty="0" smtClean="0"/>
              <a:t>MAGE-TAB</a:t>
            </a:r>
            <a:r>
              <a:rPr lang="zh-CN" altLang="en-US" dirty="0" smtClean="0"/>
              <a:t>的结构建立</a:t>
            </a:r>
            <a:r>
              <a:rPr lang="en-US" altLang="zh-CN" dirty="0" smtClean="0"/>
              <a:t>schema</a:t>
            </a:r>
            <a:r>
              <a:rPr lang="zh-CN" altLang="en-US" dirty="0" smtClean="0"/>
              <a:t>，然后通过</a:t>
            </a:r>
            <a:r>
              <a:rPr lang="en-US" altLang="zh-CN" dirty="0" smtClean="0"/>
              <a:t>schema</a:t>
            </a:r>
            <a:r>
              <a:rPr lang="zh-CN" altLang="en-US" dirty="0" smtClean="0"/>
              <a:t>建立数据库表。</a:t>
            </a:r>
            <a:endParaRPr lang="en-US" altLang="zh-CN" dirty="0" smtClean="0"/>
          </a:p>
          <a:p>
            <a:r>
              <a:rPr lang="zh-CN" altLang="en-US" dirty="0" smtClean="0"/>
              <a:t>数据解析模块，对于</a:t>
            </a:r>
            <a:r>
              <a:rPr lang="en-US" altLang="zh-CN" dirty="0" smtClean="0"/>
              <a:t>GEO</a:t>
            </a:r>
            <a:r>
              <a:rPr lang="zh-CN" altLang="en-US" dirty="0" smtClean="0"/>
              <a:t>数据，在数据解析之后，将实验信息映射到</a:t>
            </a:r>
            <a:r>
              <a:rPr lang="en-US" altLang="zh-CN" dirty="0" smtClean="0"/>
              <a:t>MAGE-TAB</a:t>
            </a:r>
            <a:r>
              <a:rPr lang="zh-CN" altLang="en-US" dirty="0" smtClean="0"/>
              <a:t>格式，数据导入数据库中，而对于</a:t>
            </a:r>
            <a:r>
              <a:rPr lang="en-US" altLang="zh-CN" dirty="0" err="1" smtClean="0"/>
              <a:t>ArrayExpress</a:t>
            </a:r>
            <a:r>
              <a:rPr lang="zh-CN" altLang="en-US" dirty="0" smtClean="0"/>
              <a:t>数据，按照</a:t>
            </a:r>
            <a:r>
              <a:rPr lang="en-US" altLang="zh-CN" dirty="0" smtClean="0"/>
              <a:t>MAGE-TAB</a:t>
            </a:r>
            <a:r>
              <a:rPr lang="zh-CN" altLang="en-US" dirty="0" smtClean="0"/>
              <a:t>格式解析，导入数据。</a:t>
            </a:r>
            <a:endParaRPr lang="en-US" altLang="zh-CN" dirty="0" smtClean="0"/>
          </a:p>
          <a:p>
            <a:r>
              <a:rPr lang="zh-CN" altLang="en-US" dirty="0" smtClean="0"/>
              <a:t>开发环境是</a:t>
            </a:r>
            <a:r>
              <a:rPr lang="en-US" altLang="zh-CN" dirty="0" smtClean="0"/>
              <a:t>eclipse</a:t>
            </a:r>
            <a:r>
              <a:rPr lang="zh-CN" altLang="en-US" dirty="0" smtClean="0"/>
              <a:t>，用</a:t>
            </a:r>
            <a:r>
              <a:rPr lang="en-US" altLang="zh-CN" dirty="0" smtClean="0"/>
              <a:t>java</a:t>
            </a:r>
            <a:r>
              <a:rPr lang="zh-CN" altLang="en-US" dirty="0" smtClean="0"/>
              <a:t>开发，数据库版本是</a:t>
            </a:r>
            <a:r>
              <a:rPr lang="en-US" altLang="zh-CN" dirty="0" smtClean="0"/>
              <a:t>SQL Server2012</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27</a:t>
            </a:fld>
            <a:endParaRPr lang="zh-CN" altLang="en-US"/>
          </a:p>
        </p:txBody>
      </p:sp>
    </p:spTree>
    <p:extLst>
      <p:ext uri="{BB962C8B-B14F-4D97-AF65-F5344CB8AC3E}">
        <p14:creationId xmlns:p14="http://schemas.microsoft.com/office/powerpoint/2010/main" val="3763972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raw</a:t>
            </a:r>
            <a:r>
              <a:rPr lang="en-US" altLang="zh-CN" baseline="0" dirty="0" smtClean="0"/>
              <a:t> data</a:t>
            </a:r>
            <a:r>
              <a:rPr lang="zh-CN" altLang="en-US" baseline="0" dirty="0" smtClean="0"/>
              <a:t>的</a:t>
            </a:r>
            <a:r>
              <a:rPr lang="zh-CN" altLang="en-US" sz="1200" dirty="0" smtClean="0"/>
              <a:t>数据转换的程序设计流程。</a:t>
            </a:r>
            <a:endParaRPr lang="en-US" altLang="zh-CN" sz="1200" dirty="0" smtClean="0"/>
          </a:p>
          <a:p>
            <a:r>
              <a:rPr lang="zh-CN" altLang="en-US" sz="1200" dirty="0" smtClean="0"/>
              <a:t>输入不同格式的</a:t>
            </a:r>
            <a:r>
              <a:rPr lang="en-US" altLang="zh-CN" sz="1200" dirty="0" smtClean="0"/>
              <a:t>raw</a:t>
            </a:r>
            <a:r>
              <a:rPr lang="en-US" altLang="zh-CN" sz="1200" baseline="0" dirty="0" smtClean="0"/>
              <a:t> data</a:t>
            </a:r>
            <a:r>
              <a:rPr lang="zh-CN" altLang="en-US" sz="1200" baseline="0" dirty="0" smtClean="0"/>
              <a:t>，分别对每个芯片格式开发适配器，将</a:t>
            </a:r>
            <a:r>
              <a:rPr lang="en-US" altLang="zh-CN" sz="1200" baseline="0" dirty="0" smtClean="0"/>
              <a:t>raw data</a:t>
            </a:r>
            <a:r>
              <a:rPr lang="zh-CN" altLang="en-US" sz="1200" baseline="0" dirty="0" smtClean="0"/>
              <a:t>的数据矩阵格式转换成统一格式，然后数据存入数据库中。</a:t>
            </a:r>
            <a:endParaRPr lang="en-US" altLang="zh-CN" sz="1200" baseline="0" dirty="0" smtClean="0"/>
          </a:p>
          <a:p>
            <a:r>
              <a:rPr lang="zh-CN" altLang="en-US" sz="1200" baseline="0" dirty="0" smtClean="0"/>
              <a:t>由于</a:t>
            </a:r>
            <a:r>
              <a:rPr lang="en-US" altLang="zh-CN" sz="1200" baseline="0" dirty="0" smtClean="0"/>
              <a:t>raw data</a:t>
            </a:r>
            <a:r>
              <a:rPr lang="zh-CN" altLang="en-US" sz="1200" baseline="0" dirty="0" smtClean="0"/>
              <a:t>数据量庞大，全部存入数据库影响数据库的性能，将</a:t>
            </a:r>
            <a:r>
              <a:rPr lang="en-US" altLang="zh-CN" sz="1200" baseline="0" dirty="0" smtClean="0"/>
              <a:t>raw data</a:t>
            </a:r>
            <a:r>
              <a:rPr lang="zh-CN" altLang="en-US" sz="1200" baseline="0" dirty="0" smtClean="0"/>
              <a:t>存在本地，存入一条指向</a:t>
            </a:r>
            <a:r>
              <a:rPr lang="en-US" altLang="zh-CN" sz="1200" baseline="0" dirty="0" smtClean="0"/>
              <a:t>raw data</a:t>
            </a:r>
            <a:r>
              <a:rPr lang="zh-CN" altLang="en-US" sz="1200" baseline="0" dirty="0" smtClean="0"/>
              <a:t>存储地址的路径到数据库中。</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28</a:t>
            </a:fld>
            <a:endParaRPr lang="zh-CN" altLang="en-US"/>
          </a:p>
        </p:txBody>
      </p:sp>
    </p:spTree>
    <p:extLst>
      <p:ext uri="{BB962C8B-B14F-4D97-AF65-F5344CB8AC3E}">
        <p14:creationId xmlns:p14="http://schemas.microsoft.com/office/powerpoint/2010/main" val="2025968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样本的异构性分析，在</a:t>
            </a:r>
            <a:r>
              <a:rPr lang="en-US" altLang="zh-CN" dirty="0" smtClean="0"/>
              <a:t>GEO</a:t>
            </a:r>
            <a:r>
              <a:rPr lang="zh-CN" altLang="en-US" dirty="0" smtClean="0"/>
              <a:t>中选择</a:t>
            </a:r>
            <a:r>
              <a:rPr lang="en-US" altLang="zh-CN" dirty="0" smtClean="0"/>
              <a:t>309</a:t>
            </a:r>
            <a:r>
              <a:rPr lang="zh-CN" altLang="en-US" dirty="0" smtClean="0"/>
              <a:t>个数据作为样本，包含三种芯片格式的数据。</a:t>
            </a:r>
            <a:endParaRPr lang="en-US" altLang="zh-CN" dirty="0" smtClean="0"/>
          </a:p>
          <a:p>
            <a:r>
              <a:rPr lang="zh-CN" altLang="en-US" dirty="0" smtClean="0"/>
              <a:t>对样本数据进行数据格式转换后，发现实验信息部分，</a:t>
            </a:r>
            <a:r>
              <a:rPr lang="en-US" altLang="zh-CN" dirty="0" smtClean="0"/>
              <a:t>SOFT</a:t>
            </a:r>
            <a:r>
              <a:rPr lang="zh-CN" altLang="en-US" dirty="0" smtClean="0"/>
              <a:t>格式中符合</a:t>
            </a:r>
            <a:r>
              <a:rPr lang="en-US" altLang="zh-CN" dirty="0" smtClean="0"/>
              <a:t>MIAME</a:t>
            </a:r>
            <a:r>
              <a:rPr lang="zh-CN" altLang="en-US" dirty="0" smtClean="0"/>
              <a:t>标准规定的的实验信息部分完全转换为了标准格式</a:t>
            </a:r>
            <a:endParaRPr lang="en-US" altLang="zh-CN" dirty="0" smtClean="0"/>
          </a:p>
          <a:p>
            <a:r>
              <a:rPr lang="zh-CN" altLang="en-US" dirty="0" smtClean="0"/>
              <a:t>自定义项和内部项没有转换。</a:t>
            </a:r>
            <a:endParaRPr lang="en-US" altLang="zh-CN" dirty="0" smtClean="0"/>
          </a:p>
          <a:p>
            <a:r>
              <a:rPr lang="zh-CN" altLang="en-US" dirty="0" smtClean="0"/>
              <a:t>样本中的</a:t>
            </a:r>
            <a:r>
              <a:rPr lang="en-US" altLang="zh-CN" dirty="0" smtClean="0"/>
              <a:t>raw</a:t>
            </a:r>
            <a:r>
              <a:rPr lang="en-US" altLang="zh-CN" baseline="0" dirty="0" smtClean="0"/>
              <a:t> data</a:t>
            </a:r>
            <a:r>
              <a:rPr lang="zh-CN" altLang="en-US" baseline="0" dirty="0" smtClean="0"/>
              <a:t>存在的异构性问题得到完全解决。</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29</a:t>
            </a:fld>
            <a:endParaRPr lang="zh-CN" altLang="en-US"/>
          </a:p>
        </p:txBody>
      </p:sp>
    </p:spTree>
    <p:extLst>
      <p:ext uri="{BB962C8B-B14F-4D97-AF65-F5344CB8AC3E}">
        <p14:creationId xmlns:p14="http://schemas.microsoft.com/office/powerpoint/2010/main" val="2944549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上面直方图表示数据转换之后，</a:t>
            </a:r>
            <a:r>
              <a:rPr lang="en-US" altLang="zh-CN" dirty="0" smtClean="0"/>
              <a:t>raw data</a:t>
            </a:r>
            <a:r>
              <a:rPr lang="zh-CN" altLang="en-US" dirty="0" smtClean="0"/>
              <a:t>的数据项项数都保持在</a:t>
            </a:r>
            <a:r>
              <a:rPr lang="en-US" altLang="zh-CN" dirty="0" smtClean="0"/>
              <a:t>132</a:t>
            </a:r>
          </a:p>
          <a:p>
            <a:r>
              <a:rPr lang="zh-CN" altLang="en-US" dirty="0" smtClean="0"/>
              <a:t>数据项排序处理，统一以标准格式排序</a:t>
            </a:r>
            <a:endParaRPr lang="en-US" altLang="zh-CN" dirty="0" smtClean="0"/>
          </a:p>
        </p:txBody>
      </p:sp>
      <p:sp>
        <p:nvSpPr>
          <p:cNvPr id="4" name="灯片编号占位符 3"/>
          <p:cNvSpPr>
            <a:spLocks noGrp="1"/>
          </p:cNvSpPr>
          <p:nvPr>
            <p:ph type="sldNum" sz="quarter" idx="10"/>
          </p:nvPr>
        </p:nvSpPr>
        <p:spPr/>
        <p:txBody>
          <a:bodyPr/>
          <a:lstStyle/>
          <a:p>
            <a:fld id="{1B208F67-DB09-422F-A182-038E1E9CF2F2}" type="slidenum">
              <a:rPr lang="zh-CN" altLang="en-US" smtClean="0"/>
              <a:t>30</a:t>
            </a:fld>
            <a:endParaRPr lang="zh-CN" altLang="en-US"/>
          </a:p>
        </p:txBody>
      </p:sp>
    </p:spTree>
    <p:extLst>
      <p:ext uri="{BB962C8B-B14F-4D97-AF65-F5344CB8AC3E}">
        <p14:creationId xmlns:p14="http://schemas.microsoft.com/office/powerpoint/2010/main" val="13459093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31</a:t>
            </a:fld>
            <a:endParaRPr lang="zh-CN" altLang="en-US"/>
          </a:p>
        </p:txBody>
      </p:sp>
    </p:spTree>
    <p:extLst>
      <p:ext uri="{BB962C8B-B14F-4D97-AF65-F5344CB8AC3E}">
        <p14:creationId xmlns:p14="http://schemas.microsoft.com/office/powerpoint/2010/main" val="668200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32</a:t>
            </a:fld>
            <a:endParaRPr lang="zh-CN" altLang="en-US"/>
          </a:p>
        </p:txBody>
      </p:sp>
    </p:spTree>
    <p:extLst>
      <p:ext uri="{BB962C8B-B14F-4D97-AF65-F5344CB8AC3E}">
        <p14:creationId xmlns:p14="http://schemas.microsoft.com/office/powerpoint/2010/main" val="201123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首先，是研究背景。随着分子生物学的发展，分子生物数据成爆炸式增长，大量公共数据源应运而生，为分子数据定量分析提供便利，促进生物医学研究。</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3</a:t>
            </a:fld>
            <a:endParaRPr lang="zh-CN" altLang="en-US"/>
          </a:p>
        </p:txBody>
      </p:sp>
    </p:spTree>
    <p:extLst>
      <p:ext uri="{BB962C8B-B14F-4D97-AF65-F5344CB8AC3E}">
        <p14:creationId xmlns:p14="http://schemas.microsoft.com/office/powerpoint/2010/main" val="70682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选用</a:t>
            </a:r>
            <a:r>
              <a:rPr lang="en-US" altLang="zh-CN" dirty="0" smtClean="0"/>
              <a:t>MAGE-TAB</a:t>
            </a:r>
            <a:r>
              <a:rPr lang="zh-CN" altLang="en-US" dirty="0" smtClean="0"/>
              <a:t>作为数据融合标准</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33</a:t>
            </a:fld>
            <a:endParaRPr lang="zh-CN" altLang="en-US"/>
          </a:p>
        </p:txBody>
      </p:sp>
    </p:spTree>
    <p:extLst>
      <p:ext uri="{BB962C8B-B14F-4D97-AF65-F5344CB8AC3E}">
        <p14:creationId xmlns:p14="http://schemas.microsoft.com/office/powerpoint/2010/main" val="3572699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基因表达数据是分子生物数据的典型代表，大量基因表达数据积累在公开数据源中。</a:t>
            </a:r>
            <a:r>
              <a:rPr lang="en-US" altLang="zh-CN" dirty="0" smtClean="0"/>
              <a:t>GEO</a:t>
            </a:r>
            <a:r>
              <a:rPr lang="zh-CN" altLang="en-US" dirty="0" smtClean="0"/>
              <a:t>和</a:t>
            </a:r>
            <a:r>
              <a:rPr lang="en-US" altLang="zh-CN" dirty="0" err="1" smtClean="0"/>
              <a:t>ArrayExpress</a:t>
            </a:r>
            <a:r>
              <a:rPr lang="zh-CN" altLang="en-US" dirty="0" smtClean="0"/>
              <a:t>是其中比较权威、典型的数据源。</a:t>
            </a:r>
            <a:endParaRPr lang="en-US" altLang="zh-CN" dirty="0" smtClean="0"/>
          </a:p>
          <a:p>
            <a:r>
              <a:rPr lang="zh-CN" altLang="en-US" dirty="0" smtClean="0"/>
              <a:t>但是由于</a:t>
            </a:r>
            <a:r>
              <a:rPr lang="en-US" altLang="zh-CN" dirty="0" smtClean="0"/>
              <a:t>2</a:t>
            </a:r>
            <a:r>
              <a:rPr lang="zh-CN" altLang="en-US" dirty="0" smtClean="0"/>
              <a:t>个数据源中数据异构，研究人员需要花费大量的时间和精力手动进行数据整合，阻碍基因表达数据定量分析的相关研究。异构产生主要是由于标准不统一。</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4</a:t>
            </a:fld>
            <a:endParaRPr lang="zh-CN" altLang="en-US"/>
          </a:p>
        </p:txBody>
      </p:sp>
    </p:spTree>
    <p:extLst>
      <p:ext uri="{BB962C8B-B14F-4D97-AF65-F5344CB8AC3E}">
        <p14:creationId xmlns:p14="http://schemas.microsoft.com/office/powerpoint/2010/main" val="3148391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其中基因表达数据标准有微阵列试验最小信息集</a:t>
            </a:r>
            <a:r>
              <a:rPr lang="en-US" altLang="zh-CN" dirty="0" smtClean="0"/>
              <a:t>MIAME</a:t>
            </a:r>
            <a:r>
              <a:rPr lang="zh-CN" altLang="en-US" dirty="0" smtClean="0"/>
              <a:t>、</a:t>
            </a:r>
            <a:r>
              <a:rPr lang="en-US" altLang="zh-CN" dirty="0" smtClean="0"/>
              <a:t>SOFT</a:t>
            </a:r>
            <a:r>
              <a:rPr lang="zh-CN" altLang="en-US" dirty="0" smtClean="0"/>
              <a:t>、</a:t>
            </a:r>
            <a:r>
              <a:rPr lang="en-US" altLang="zh-CN" dirty="0" smtClean="0"/>
              <a:t>MAGE-TAB</a:t>
            </a:r>
            <a:r>
              <a:rPr lang="zh-CN" altLang="en-US" dirty="0" smtClean="0"/>
              <a:t>。</a:t>
            </a:r>
            <a:r>
              <a:rPr lang="en-US" altLang="zh-CN" dirty="0" smtClean="0"/>
              <a:t>MIAME</a:t>
            </a:r>
            <a:r>
              <a:rPr lang="zh-CN" altLang="en-US" dirty="0" smtClean="0"/>
              <a:t>是内容标准，用于规范基因表达数据，缺乏格式定义。</a:t>
            </a:r>
            <a:r>
              <a:rPr lang="zh-CN" altLang="en-US" dirty="0" smtClean="0"/>
              <a:t>而</a:t>
            </a:r>
            <a:r>
              <a:rPr lang="en-US" altLang="zh-CN" dirty="0" smtClean="0"/>
              <a:t>SOFT</a:t>
            </a:r>
            <a:r>
              <a:rPr lang="zh-CN" altLang="en-US" dirty="0" smtClean="0"/>
              <a:t>和</a:t>
            </a:r>
            <a:r>
              <a:rPr lang="en-US" altLang="zh-CN" dirty="0" smtClean="0"/>
              <a:t>MAGE-TAB</a:t>
            </a:r>
            <a:r>
              <a:rPr lang="zh-CN" altLang="en-US" dirty="0" smtClean="0"/>
              <a:t>是基于</a:t>
            </a:r>
            <a:r>
              <a:rPr lang="en-US" altLang="zh-CN" dirty="0" smtClean="0"/>
              <a:t>MIAME</a:t>
            </a:r>
            <a:r>
              <a:rPr lang="zh-CN" altLang="en-US" dirty="0" smtClean="0"/>
              <a:t>定义的不同格式标准。ＧＥＯ采用ＳＯＦＴ，</a:t>
            </a:r>
            <a:r>
              <a:rPr lang="en-US" altLang="zh-CN" dirty="0" err="1" smtClean="0"/>
              <a:t>ArrayExpress</a:t>
            </a:r>
            <a:r>
              <a:rPr lang="zh-CN" altLang="en-US" dirty="0" smtClean="0"/>
              <a:t>采用</a:t>
            </a:r>
            <a:r>
              <a:rPr lang="en-US" altLang="zh-CN" dirty="0" smtClean="0"/>
              <a:t>MAGE-TAB</a:t>
            </a:r>
            <a:r>
              <a:rPr lang="zh-CN" altLang="en-US" dirty="0" smtClean="0"/>
              <a:t>。</a:t>
            </a:r>
            <a:r>
              <a:rPr lang="en-US" altLang="zh-CN" dirty="0" smtClean="0"/>
              <a:t>SOFT</a:t>
            </a:r>
            <a:r>
              <a:rPr lang="zh-CN" altLang="en-US" dirty="0" smtClean="0"/>
              <a:t>和</a:t>
            </a:r>
            <a:r>
              <a:rPr lang="en-US" altLang="zh-CN" dirty="0" smtClean="0"/>
              <a:t>MAGE-TAB</a:t>
            </a:r>
            <a:r>
              <a:rPr lang="zh-CN" altLang="en-US" dirty="0" smtClean="0"/>
              <a:t>格式异构导致数据难以直接使用。</a:t>
            </a:r>
            <a:r>
              <a:rPr lang="en-US" altLang="zh-CN" dirty="0" smtClean="0"/>
              <a:t>MIAME</a:t>
            </a:r>
            <a:r>
              <a:rPr lang="zh-CN" altLang="en-US" dirty="0" smtClean="0"/>
              <a:t>缺乏对</a:t>
            </a:r>
            <a:r>
              <a:rPr lang="en-US" altLang="zh-CN" dirty="0" smtClean="0"/>
              <a:t>raw data</a:t>
            </a:r>
            <a:r>
              <a:rPr lang="zh-CN" altLang="en-US" dirty="0" smtClean="0"/>
              <a:t>的格式定义</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5</a:t>
            </a:fld>
            <a:endParaRPr lang="zh-CN" altLang="en-US"/>
          </a:p>
        </p:txBody>
      </p:sp>
    </p:spTree>
    <p:extLst>
      <p:ext uri="{BB962C8B-B14F-4D97-AF65-F5344CB8AC3E}">
        <p14:creationId xmlns:p14="http://schemas.microsoft.com/office/powerpoint/2010/main" val="266772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本文主要工作选定一个基因表达数据标准</a:t>
            </a:r>
            <a:r>
              <a:rPr lang="zh-CN" altLang="en-US" baseline="0" dirty="0" smtClean="0"/>
              <a:t>，建立映射关系，实现数据融合</a:t>
            </a:r>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6</a:t>
            </a:fld>
            <a:endParaRPr lang="zh-CN" altLang="en-US"/>
          </a:p>
        </p:txBody>
      </p:sp>
    </p:spTree>
    <p:extLst>
      <p:ext uri="{BB962C8B-B14F-4D97-AF65-F5344CB8AC3E}">
        <p14:creationId xmlns:p14="http://schemas.microsoft.com/office/powerpoint/2010/main" val="1037028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基因表达数据产生过程如图。首先进行实验设计、样本描述、阵列设计，进行基因芯片杂交反应，之后对芯片扫描，获取图像文件，对图像文件进行量化分析，得到具体数据，完成实验。</a:t>
            </a:r>
            <a:endParaRPr lang="en-US" altLang="zh-CN" dirty="0" smtClean="0"/>
          </a:p>
          <a:p>
            <a:r>
              <a:rPr lang="zh-CN" altLang="en-US" dirty="0" smtClean="0"/>
              <a:t>整个实验过程的信息都是属于基因表达数据的内容。</a:t>
            </a:r>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8</a:t>
            </a:fld>
            <a:endParaRPr lang="zh-CN" altLang="en-US"/>
          </a:p>
        </p:txBody>
      </p:sp>
    </p:spTree>
    <p:extLst>
      <p:ext uri="{BB962C8B-B14F-4D97-AF65-F5344CB8AC3E}">
        <p14:creationId xmlns:p14="http://schemas.microsoft.com/office/powerpoint/2010/main" val="17916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MIAME</a:t>
            </a:r>
            <a:r>
              <a:rPr lang="zh-CN" altLang="en-US" dirty="0" smtClean="0"/>
              <a:t>标准对微阵列试验的内容进行了规定，所包含的信息与实验流程相对应。在这些信息中，实验设计、阵列设计、样本描述和实验协议属于实验信息部分，而原始数据（</a:t>
            </a:r>
            <a:r>
              <a:rPr lang="en-US" altLang="zh-CN" dirty="0" smtClean="0"/>
              <a:t>raw data</a:t>
            </a:r>
            <a:r>
              <a:rPr lang="zh-CN" altLang="en-US" dirty="0" smtClean="0"/>
              <a:t>）是杂交实验直接产生的数据，</a:t>
            </a:r>
            <a:r>
              <a:rPr lang="en-US" altLang="zh-CN" dirty="0" smtClean="0"/>
              <a:t>processed</a:t>
            </a:r>
            <a:r>
              <a:rPr lang="en-US" altLang="zh-CN" baseline="0" dirty="0" smtClean="0"/>
              <a:t> data</a:t>
            </a:r>
            <a:r>
              <a:rPr lang="zh-CN" altLang="en-US" baseline="0" dirty="0" smtClean="0"/>
              <a:t>是对</a:t>
            </a:r>
            <a:r>
              <a:rPr lang="en-US" altLang="zh-CN" baseline="0" dirty="0" smtClean="0"/>
              <a:t>raw data</a:t>
            </a:r>
            <a:r>
              <a:rPr lang="zh-CN" altLang="en-US" baseline="0" dirty="0" smtClean="0"/>
              <a:t>进行数据处理之后得到的数据。</a:t>
            </a:r>
            <a:r>
              <a:rPr lang="en-US" altLang="zh-CN" baseline="0" dirty="0" smtClean="0"/>
              <a:t>Processed data</a:t>
            </a:r>
            <a:r>
              <a:rPr lang="zh-CN" altLang="en-US" baseline="0" dirty="0" smtClean="0"/>
              <a:t>是研究者根据实验目的和实验条件所自定义的数据文件，没有标准。</a:t>
            </a:r>
            <a:endParaRPr lang="en-US" altLang="zh-CN" baseline="0" dirty="0" smtClean="0"/>
          </a:p>
          <a:p>
            <a:r>
              <a:rPr lang="zh-CN" altLang="en-US" baseline="0" dirty="0" smtClean="0"/>
              <a:t>本研究将从实验信息和</a:t>
            </a:r>
            <a:r>
              <a:rPr lang="en-US" altLang="zh-CN" baseline="0" dirty="0" smtClean="0"/>
              <a:t>raw data</a:t>
            </a:r>
            <a:r>
              <a:rPr lang="zh-CN" altLang="en-US" baseline="0" dirty="0" smtClean="0"/>
              <a:t>两个部分确定基因表达数据的融合标准。</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1B208F67-DB09-422F-A182-038E1E9CF2F2}" type="slidenum">
              <a:rPr lang="zh-CN" altLang="en-US" smtClean="0"/>
              <a:t>9</a:t>
            </a:fld>
            <a:endParaRPr lang="zh-CN" altLang="en-US"/>
          </a:p>
        </p:txBody>
      </p:sp>
    </p:spTree>
    <p:extLst>
      <p:ext uri="{BB962C8B-B14F-4D97-AF65-F5344CB8AC3E}">
        <p14:creationId xmlns:p14="http://schemas.microsoft.com/office/powerpoint/2010/main" val="240965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美国国家生物技术信息中心建立的</a:t>
            </a:r>
            <a:r>
              <a:rPr lang="en-US" altLang="zh-CN" sz="1200" kern="1200" dirty="0" smtClean="0">
                <a:solidFill>
                  <a:schemeClr val="tx1"/>
                </a:solidFill>
                <a:effectLst/>
                <a:latin typeface="+mn-lt"/>
                <a:ea typeface="+mn-ea"/>
                <a:cs typeface="+mn-cs"/>
              </a:rPr>
              <a:t>GEO</a:t>
            </a:r>
            <a:r>
              <a:rPr lang="zh-CN" altLang="en-US" sz="1200" kern="1200" dirty="0" smtClean="0">
                <a:solidFill>
                  <a:schemeClr val="tx1"/>
                </a:solidFill>
                <a:effectLst/>
                <a:latin typeface="+mn-lt"/>
                <a:ea typeface="+mn-ea"/>
                <a:cs typeface="+mn-cs"/>
              </a:rPr>
              <a:t>数据库，采用</a:t>
            </a:r>
            <a:r>
              <a:rPr lang="en-US" altLang="zh-CN" sz="1200" kern="1200" dirty="0" smtClean="0">
                <a:solidFill>
                  <a:schemeClr val="tx1"/>
                </a:solidFill>
                <a:effectLst/>
                <a:latin typeface="+mn-lt"/>
                <a:ea typeface="+mn-ea"/>
                <a:cs typeface="+mn-cs"/>
              </a:rPr>
              <a:t>SOFT</a:t>
            </a:r>
            <a:r>
              <a:rPr lang="zh-CN" altLang="en-US" sz="1200" kern="1200" dirty="0" smtClean="0">
                <a:solidFill>
                  <a:schemeClr val="tx1"/>
                </a:solidFill>
                <a:effectLst/>
                <a:latin typeface="+mn-lt"/>
                <a:ea typeface="+mn-ea"/>
                <a:cs typeface="+mn-cs"/>
              </a:rPr>
              <a:t>格式对基因表达数据进行存储。</a:t>
            </a:r>
            <a:r>
              <a:rPr lang="en-US" altLang="zh-CN" sz="1200" kern="1200" dirty="0" smtClean="0">
                <a:solidFill>
                  <a:schemeClr val="tx1"/>
                </a:solidFill>
                <a:effectLst/>
                <a:latin typeface="+mn-lt"/>
                <a:ea typeface="+mn-ea"/>
                <a:cs typeface="+mn-cs"/>
              </a:rPr>
              <a:t>GEO</a:t>
            </a:r>
            <a:r>
              <a:rPr lang="zh-CN" altLang="en-US" sz="1200" kern="1200" dirty="0" smtClean="0">
                <a:solidFill>
                  <a:schemeClr val="tx1"/>
                </a:solidFill>
                <a:effectLst/>
                <a:latin typeface="+mn-lt"/>
                <a:ea typeface="+mn-ea"/>
                <a:cs typeface="+mn-cs"/>
              </a:rPr>
              <a:t>的数据结构包含平台、样本、系列三个部分。它们之间存在相互关系：</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实验样本只能对应一个实验平台，而实验平台可以对应多个实验样本，实验样本可以对应多个实验系列，实验系列也可以对应多个实验样本。</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截止</a:t>
            </a:r>
            <a:r>
              <a:rPr lang="en-US" altLang="zh-CN" sz="1200" kern="1200" dirty="0" smtClean="0">
                <a:solidFill>
                  <a:schemeClr val="tx1"/>
                </a:solidFill>
                <a:effectLst/>
                <a:latin typeface="+mn-lt"/>
                <a:ea typeface="+mn-ea"/>
                <a:cs typeface="+mn-cs"/>
              </a:rPr>
              <a:t>2014</a:t>
            </a:r>
            <a:r>
              <a:rPr lang="zh-CN" altLang="en-US" sz="1200" kern="1200" dirty="0" smtClean="0">
                <a:solidFill>
                  <a:schemeClr val="tx1"/>
                </a:solidFill>
                <a:effectLst/>
                <a:latin typeface="+mn-lt"/>
                <a:ea typeface="+mn-ea"/>
                <a:cs typeface="+mn-cs"/>
              </a:rPr>
              <a:t>年</a:t>
            </a:r>
            <a:r>
              <a:rPr lang="en-US" altLang="zh-CN" sz="1200" kern="1200" dirty="0" smtClean="0">
                <a:solidFill>
                  <a:schemeClr val="tx1"/>
                </a:solidFill>
                <a:effectLst/>
                <a:latin typeface="+mn-lt"/>
                <a:ea typeface="+mn-ea"/>
                <a:cs typeface="+mn-cs"/>
              </a:rPr>
              <a:t>12</a:t>
            </a:r>
            <a:r>
              <a:rPr lang="zh-CN" altLang="en-US" sz="1200" kern="1200" dirty="0" smtClean="0">
                <a:solidFill>
                  <a:schemeClr val="tx1"/>
                </a:solidFill>
                <a:effectLst/>
                <a:latin typeface="+mn-lt"/>
                <a:ea typeface="+mn-ea"/>
                <a:cs typeface="+mn-cs"/>
              </a:rPr>
              <a:t>月</a:t>
            </a:r>
            <a:r>
              <a:rPr lang="en-US" altLang="zh-CN" sz="1200" kern="1200" dirty="0" smtClean="0">
                <a:solidFill>
                  <a:schemeClr val="tx1"/>
                </a:solidFill>
                <a:effectLst/>
                <a:latin typeface="+mn-lt"/>
                <a:ea typeface="+mn-ea"/>
                <a:cs typeface="+mn-cs"/>
              </a:rPr>
              <a:t>16</a:t>
            </a:r>
            <a:r>
              <a:rPr lang="zh-CN" altLang="en-US" sz="1200" kern="1200" dirty="0" smtClean="0">
                <a:solidFill>
                  <a:schemeClr val="tx1"/>
                </a:solidFill>
                <a:effectLst/>
                <a:latin typeface="+mn-lt"/>
                <a:ea typeface="+mn-ea"/>
                <a:cs typeface="+mn-cs"/>
              </a:rPr>
              <a:t>日，</a:t>
            </a:r>
            <a:r>
              <a:rPr lang="en-US" altLang="zh-CN" sz="1200" kern="1200" dirty="0" smtClean="0">
                <a:solidFill>
                  <a:schemeClr val="tx1"/>
                </a:solidFill>
                <a:effectLst/>
                <a:latin typeface="+mn-lt"/>
                <a:ea typeface="+mn-ea"/>
                <a:cs typeface="+mn-cs"/>
              </a:rPr>
              <a:t>GEO</a:t>
            </a:r>
            <a:r>
              <a:rPr lang="zh-CN" altLang="en-US" sz="1200" kern="1200" dirty="0" smtClean="0">
                <a:solidFill>
                  <a:schemeClr val="tx1"/>
                </a:solidFill>
                <a:effectLst/>
                <a:latin typeface="+mn-lt"/>
                <a:ea typeface="+mn-ea"/>
                <a:cs typeface="+mn-cs"/>
              </a:rPr>
              <a:t>总共存储了</a:t>
            </a:r>
            <a:r>
              <a:rPr lang="en-US" altLang="zh-CN" sz="1200" kern="1200" dirty="0" smtClean="0">
                <a:solidFill>
                  <a:schemeClr val="tx1"/>
                </a:solidFill>
                <a:effectLst/>
                <a:latin typeface="+mn-lt"/>
                <a:ea typeface="+mn-ea"/>
                <a:cs typeface="+mn-cs"/>
              </a:rPr>
              <a:t>53115</a:t>
            </a:r>
            <a:r>
              <a:rPr lang="zh-CN" altLang="en-US" sz="1200" kern="1200" dirty="0" smtClean="0">
                <a:solidFill>
                  <a:schemeClr val="tx1"/>
                </a:solidFill>
                <a:effectLst/>
                <a:latin typeface="+mn-lt"/>
                <a:ea typeface="+mn-ea"/>
                <a:cs typeface="+mn-cs"/>
              </a:rPr>
              <a:t>个实验系列，</a:t>
            </a:r>
            <a:r>
              <a:rPr lang="en-US" altLang="zh-CN" sz="1200" kern="1200" dirty="0" smtClean="0">
                <a:solidFill>
                  <a:schemeClr val="tx1"/>
                </a:solidFill>
                <a:effectLst/>
                <a:latin typeface="+mn-lt"/>
                <a:ea typeface="+mn-ea"/>
                <a:cs typeface="+mn-cs"/>
              </a:rPr>
              <a:t>13706</a:t>
            </a:r>
            <a:r>
              <a:rPr lang="zh-CN" altLang="en-US" sz="1200" kern="1200" dirty="0" smtClean="0">
                <a:solidFill>
                  <a:schemeClr val="tx1"/>
                </a:solidFill>
                <a:effectLst/>
                <a:latin typeface="+mn-lt"/>
                <a:ea typeface="+mn-ea"/>
                <a:cs typeface="+mn-cs"/>
              </a:rPr>
              <a:t>个实验平台，</a:t>
            </a:r>
            <a:r>
              <a:rPr lang="en-US" altLang="zh-CN" sz="1200" kern="1200" dirty="0" smtClean="0">
                <a:solidFill>
                  <a:schemeClr val="tx1"/>
                </a:solidFill>
                <a:effectLst/>
                <a:latin typeface="+mn-lt"/>
                <a:ea typeface="+mn-ea"/>
                <a:cs typeface="+mn-cs"/>
              </a:rPr>
              <a:t>1296260</a:t>
            </a:r>
            <a:r>
              <a:rPr lang="zh-CN" altLang="en-US" sz="1200" kern="1200" dirty="0" smtClean="0">
                <a:solidFill>
                  <a:schemeClr val="tx1"/>
                </a:solidFill>
                <a:effectLst/>
                <a:latin typeface="+mn-lt"/>
                <a:ea typeface="+mn-ea"/>
                <a:cs typeface="+mn-cs"/>
              </a:rPr>
              <a:t>个实验样本。</a:t>
            </a:r>
            <a:endParaRPr lang="en-US" altLang="zh-CN" sz="120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1B208F67-DB09-422F-A182-038E1E9CF2F2}" type="slidenum">
              <a:rPr lang="zh-CN" altLang="en-US" smtClean="0"/>
              <a:t>10</a:t>
            </a:fld>
            <a:endParaRPr lang="zh-CN" altLang="en-US"/>
          </a:p>
        </p:txBody>
      </p:sp>
    </p:spTree>
    <p:extLst>
      <p:ext uri="{BB962C8B-B14F-4D97-AF65-F5344CB8AC3E}">
        <p14:creationId xmlns:p14="http://schemas.microsoft.com/office/powerpoint/2010/main" val="316553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2E2476F8-CF9F-4550-9965-884B275551C4}" type="datetime1">
              <a:rPr lang="zh-CN" altLang="en-US" smtClean="0"/>
              <a:t>2015/3/9</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FC19602A-BA16-43FE-801F-A4B6FE452750}" type="datetime1">
              <a:rPr lang="zh-CN" altLang="en-US" smtClean="0"/>
              <a:t>2015/3/9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E509E6B7-07E4-4B41-80AA-2F05F4371323}" type="datetime1">
              <a:rPr lang="zh-CN" altLang="en-US" smtClean="0"/>
              <a:t>2015/3/9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93F25B0F-8F95-4E32-A667-F6CE8C15941C}" type="datetime1">
              <a:rPr lang="zh-CN" altLang="en-US" smtClean="0"/>
              <a:t>2015/3/9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62033F6-53EF-46AB-A491-92CFC8E4D24A}" type="datetime1">
              <a:rPr lang="zh-CN" altLang="en-US" smtClean="0"/>
              <a:t>2015/3/9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81A61F0-D65A-4865-8AEB-0024F4D09E6F}" type="datetime1">
              <a:rPr lang="zh-CN" altLang="en-US" smtClean="0"/>
              <a:t>2015/3/9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B32CCBF9-0DA6-47B9-A39F-210F99219BB5}" type="datetime1">
              <a:rPr lang="zh-CN" altLang="en-US" smtClean="0"/>
              <a:t>2015/3/9</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8E0492E3-000E-4F84-8A6E-31876F0BBF6E}" type="datetime1">
              <a:rPr lang="zh-CN" altLang="en-US" smtClean="0"/>
              <a:t>2015/3/9</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53B6F3-EF7B-41FE-8BB8-881B0946D2DD}" type="datetime1">
              <a:rPr lang="zh-CN" altLang="en-US" smtClean="0"/>
              <a:t>2015/3/9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ED895555-DEF9-4FDD-A5AC-7C3F540AF791}" type="datetime1">
              <a:rPr lang="zh-CN" altLang="en-US" smtClean="0"/>
              <a:t>2015/3/9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96947A49-38DB-42A5-A00A-1BC66D845D83}" type="datetime1">
              <a:rPr lang="zh-CN" altLang="en-US" smtClean="0"/>
              <a:t>2015/3/9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B70765DB-B30E-45DF-B3C5-68BF5684FE7E}" type="datetime1">
              <a:rPr lang="zh-CN" altLang="en-US" smtClean="0"/>
              <a:t>2015/3/9</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chart" Target="../charts/chart1.xml"/><Relationship Id="rId7" Type="http://schemas.openxmlformats.org/officeDocument/2006/relationships/diagramQuickStyle" Target="../diagrams/quickStyle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chart" Target="../charts/chart2.xml"/><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hart" Target="../charts/chart4.xml"/><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chart" Target="../charts/char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smtClean="0"/>
              <a:t>基于</a:t>
            </a:r>
            <a:r>
              <a:rPr lang="en-US" altLang="zh-CN" dirty="0" smtClean="0"/>
              <a:t>MIAME</a:t>
            </a:r>
            <a:r>
              <a:rPr lang="zh-CN" altLang="en-US" dirty="0" smtClean="0"/>
              <a:t>的基因表达数据融合方法设计及应用实践</a:t>
            </a:r>
            <a:endParaRPr lang="zh-CN" altLang="en-US" dirty="0"/>
          </a:p>
        </p:txBody>
      </p:sp>
      <p:sp>
        <p:nvSpPr>
          <p:cNvPr id="3" name="副标题 2"/>
          <p:cNvSpPr>
            <a:spLocks noGrp="1"/>
          </p:cNvSpPr>
          <p:nvPr>
            <p:ph type="subTitle" idx="1"/>
          </p:nvPr>
        </p:nvSpPr>
        <p:spPr>
          <a:xfrm>
            <a:off x="4211960" y="5132784"/>
            <a:ext cx="4953000" cy="1752600"/>
          </a:xfrm>
        </p:spPr>
        <p:txBody>
          <a:bodyPr>
            <a:normAutofit/>
          </a:bodyPr>
          <a:lstStyle/>
          <a:p>
            <a:pPr algn="r"/>
            <a:r>
              <a:rPr lang="zh-CN" altLang="en-US" sz="2800" dirty="0" smtClean="0"/>
              <a:t>报告人：苏运聪</a:t>
            </a:r>
            <a:endParaRPr lang="en-US" altLang="zh-CN" sz="2800" dirty="0" smtClean="0"/>
          </a:p>
          <a:p>
            <a:pPr algn="r"/>
            <a:r>
              <a:rPr lang="zh-CN" altLang="en-US" sz="2800" dirty="0" smtClean="0"/>
              <a:t>指导老师：邓宁</a:t>
            </a:r>
            <a:endParaRPr lang="en-US" altLang="zh-CN" sz="2800" dirty="0" smtClean="0"/>
          </a:p>
          <a:p>
            <a:pPr algn="r"/>
            <a:r>
              <a:rPr lang="en-US" altLang="zh-CN" sz="2800" dirty="0" smtClean="0"/>
              <a:t>2015.1.14</a:t>
            </a:r>
            <a:endParaRPr lang="en-US" altLang="zh-CN" sz="2800"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797655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4808" y="62981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3600" dirty="0" smtClean="0"/>
              <a:t>目标数据源</a:t>
            </a:r>
            <a:r>
              <a:rPr lang="en-US" altLang="zh-CN" sz="3600" dirty="0" smtClean="0"/>
              <a:t>1-GEO</a:t>
            </a:r>
            <a:endParaRPr lang="zh-CN" altLang="en-US" sz="3600" dirty="0"/>
          </a:p>
        </p:txBody>
      </p:sp>
      <p:sp>
        <p:nvSpPr>
          <p:cNvPr id="6" name="内容占位符 2"/>
          <p:cNvSpPr txBox="1">
            <a:spLocks/>
          </p:cNvSpPr>
          <p:nvPr/>
        </p:nvSpPr>
        <p:spPr>
          <a:xfrm>
            <a:off x="457200" y="1600201"/>
            <a:ext cx="8229600" cy="1540767"/>
          </a:xfrm>
          <a:prstGeom prst="rect">
            <a:avLst/>
          </a:prstGeom>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buFont typeface="Arial" pitchFamily="34" charset="0"/>
              <a:buChar char="•"/>
            </a:pPr>
            <a:r>
              <a:rPr lang="zh-CN" altLang="en-US" sz="1800" dirty="0" smtClean="0"/>
              <a:t>采用</a:t>
            </a:r>
            <a:r>
              <a:rPr lang="en-US" altLang="zh-CN" sz="1800" dirty="0" smtClean="0"/>
              <a:t>SOFT</a:t>
            </a:r>
            <a:r>
              <a:rPr lang="zh-CN" altLang="en-US" sz="1800" dirty="0" smtClean="0"/>
              <a:t>格式</a:t>
            </a:r>
            <a:r>
              <a:rPr lang="zh-CN" altLang="en-US" sz="1800" dirty="0"/>
              <a:t>，</a:t>
            </a:r>
            <a:r>
              <a:rPr lang="zh-CN" altLang="en-US" sz="1800" dirty="0" smtClean="0"/>
              <a:t>支持兼容</a:t>
            </a:r>
            <a:r>
              <a:rPr lang="en-US" altLang="zh-CN" sz="1800" dirty="0" smtClean="0"/>
              <a:t>MIAME</a:t>
            </a:r>
            <a:r>
              <a:rPr lang="zh-CN" altLang="en-US" sz="1800" dirty="0" smtClean="0"/>
              <a:t>数据的功能基因组学公共库</a:t>
            </a:r>
            <a:endParaRPr lang="en-US" altLang="zh-CN" sz="1800" dirty="0" smtClean="0"/>
          </a:p>
          <a:p>
            <a:pPr marL="342900" lvl="1" indent="-342900">
              <a:lnSpc>
                <a:spcPct val="150000"/>
              </a:lnSpc>
              <a:buFont typeface="Arial" pitchFamily="34" charset="0"/>
              <a:buChar char="•"/>
            </a:pPr>
            <a:r>
              <a:rPr lang="zh-CN" altLang="en-US" sz="1800" dirty="0" smtClean="0"/>
              <a:t>规模</a:t>
            </a:r>
            <a:r>
              <a:rPr lang="zh-CN" altLang="en-US" sz="1800" dirty="0"/>
              <a:t>：截止到</a:t>
            </a:r>
            <a:r>
              <a:rPr lang="en-US" altLang="zh-CN" sz="1800" dirty="0" smtClean="0"/>
              <a:t>2014-12-16</a:t>
            </a:r>
            <a:r>
              <a:rPr lang="zh-CN" altLang="en-US" sz="1800" dirty="0" smtClean="0"/>
              <a:t>，</a:t>
            </a:r>
            <a:r>
              <a:rPr lang="en-US" altLang="zh-CN" sz="1800" dirty="0" smtClean="0"/>
              <a:t>Series(53115) Platforms(13706) Samples(1296260)</a:t>
            </a:r>
            <a:r>
              <a:rPr lang="zh-CN" altLang="en-US" sz="1800" dirty="0" smtClean="0"/>
              <a:t>，</a:t>
            </a:r>
            <a:endParaRPr lang="zh-CN" altLang="en-US" sz="2400"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789040"/>
            <a:ext cx="6624736" cy="2664296"/>
          </a:xfrm>
          <a:prstGeom prst="rect">
            <a:avLst/>
          </a:prstGeom>
        </p:spPr>
      </p:pic>
      <p:sp>
        <p:nvSpPr>
          <p:cNvPr id="2" name="灯片编号占位符 1"/>
          <p:cNvSpPr>
            <a:spLocks noGrp="1"/>
          </p:cNvSpPr>
          <p:nvPr>
            <p:ph type="sldNum" sz="quarter" idx="12"/>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40649813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971845"/>
          </a:xfrm>
        </p:spPr>
        <p:txBody>
          <a:bodyPr>
            <a:normAutofit/>
          </a:bodyPr>
          <a:lstStyle/>
          <a:p>
            <a:r>
              <a:rPr lang="en-US" altLang="zh-CN" sz="3600" dirty="0" smtClean="0"/>
              <a:t>SOFT</a:t>
            </a:r>
            <a:r>
              <a:rPr lang="zh-CN" altLang="en-US" sz="3600" dirty="0" smtClean="0"/>
              <a:t>格式分析</a:t>
            </a:r>
            <a:endParaRPr lang="zh-CN" altLang="en-US" sz="3600" dirty="0"/>
          </a:p>
        </p:txBody>
      </p:sp>
      <p:sp>
        <p:nvSpPr>
          <p:cNvPr id="3" name="内容占位符 2"/>
          <p:cNvSpPr>
            <a:spLocks noGrp="1"/>
          </p:cNvSpPr>
          <p:nvPr>
            <p:ph idx="1"/>
          </p:nvPr>
        </p:nvSpPr>
        <p:spPr>
          <a:xfrm>
            <a:off x="35496" y="1556792"/>
            <a:ext cx="4968552" cy="3096343"/>
          </a:xfrm>
          <a:solidFill>
            <a:schemeClr val="bg1"/>
          </a:solidFill>
          <a:ln>
            <a:solidFill>
              <a:schemeClr val="tx1"/>
            </a:solidFill>
          </a:ln>
        </p:spPr>
        <p:style>
          <a:lnRef idx="1">
            <a:schemeClr val="accent1"/>
          </a:lnRef>
          <a:fillRef idx="2">
            <a:schemeClr val="accent1"/>
          </a:fillRef>
          <a:effectRef idx="1">
            <a:schemeClr val="accent1"/>
          </a:effectRef>
          <a:fontRef idx="minor">
            <a:schemeClr val="dk1"/>
          </a:fontRef>
        </p:style>
        <p:txBody>
          <a:bodyPr>
            <a:noAutofit/>
          </a:bodyPr>
          <a:lstStyle/>
          <a:p>
            <a:pPr marL="109728" indent="0">
              <a:lnSpc>
                <a:spcPct val="150000"/>
              </a:lnSpc>
              <a:buNone/>
            </a:pPr>
            <a:r>
              <a:rPr lang="en-US" altLang="zh-CN" sz="2000" dirty="0" smtClean="0"/>
              <a:t>Simple Omnibus Format in Text(SOFT)</a:t>
            </a:r>
            <a:r>
              <a:rPr lang="zh-CN" altLang="en-US" sz="2000" dirty="0" smtClean="0"/>
              <a:t>格式</a:t>
            </a:r>
            <a:r>
              <a:rPr lang="zh-CN" altLang="en-US" sz="2000" dirty="0"/>
              <a:t>：</a:t>
            </a:r>
            <a:endParaRPr lang="en-US" altLang="zh-CN" sz="2000" dirty="0"/>
          </a:p>
          <a:p>
            <a:pPr lvl="1">
              <a:lnSpc>
                <a:spcPct val="150000"/>
              </a:lnSpc>
            </a:pPr>
            <a:r>
              <a:rPr lang="zh-CN" altLang="en-US" sz="1600" dirty="0"/>
              <a:t>基于</a:t>
            </a:r>
            <a:r>
              <a:rPr lang="en-US" altLang="zh-CN" sz="1600" dirty="0"/>
              <a:t>MIAME</a:t>
            </a:r>
            <a:r>
              <a:rPr lang="zh-CN" altLang="en-US" sz="1600" dirty="0"/>
              <a:t>协议</a:t>
            </a:r>
            <a:endParaRPr lang="en-US" altLang="zh-CN" sz="1600" dirty="0"/>
          </a:p>
          <a:p>
            <a:pPr lvl="1">
              <a:lnSpc>
                <a:spcPct val="150000"/>
              </a:lnSpc>
            </a:pPr>
            <a:r>
              <a:rPr lang="zh-CN" altLang="en-US" sz="1600" dirty="0"/>
              <a:t>文本形式存储实验数据</a:t>
            </a:r>
            <a:endParaRPr lang="en-US" altLang="zh-CN" sz="1600" dirty="0"/>
          </a:p>
          <a:p>
            <a:pPr lvl="1">
              <a:lnSpc>
                <a:spcPct val="150000"/>
              </a:lnSpc>
            </a:pPr>
            <a:r>
              <a:rPr lang="zh-CN" altLang="en-US" sz="1600" dirty="0"/>
              <a:t>包含</a:t>
            </a:r>
            <a:r>
              <a:rPr lang="en-US" altLang="zh-CN" sz="1600" dirty="0"/>
              <a:t>GPL</a:t>
            </a:r>
            <a:r>
              <a:rPr lang="zh-CN" altLang="en-US" sz="1600" dirty="0"/>
              <a:t>、</a:t>
            </a:r>
            <a:r>
              <a:rPr lang="en-US" altLang="zh-CN" sz="1600" dirty="0"/>
              <a:t>GSE</a:t>
            </a:r>
            <a:r>
              <a:rPr lang="zh-CN" altLang="en-US" sz="1600" dirty="0"/>
              <a:t>、</a:t>
            </a:r>
            <a:r>
              <a:rPr lang="en-US" altLang="zh-CN" sz="1600" dirty="0"/>
              <a:t>GSM</a:t>
            </a:r>
            <a:r>
              <a:rPr lang="zh-CN" altLang="en-US" sz="1600" dirty="0"/>
              <a:t>三种数据</a:t>
            </a:r>
            <a:r>
              <a:rPr lang="zh-CN" altLang="en-US" sz="1600" dirty="0" smtClean="0"/>
              <a:t>文件</a:t>
            </a:r>
            <a:endParaRPr lang="en-US" altLang="zh-CN" sz="1600" dirty="0" smtClean="0"/>
          </a:p>
          <a:p>
            <a:pPr lvl="1">
              <a:lnSpc>
                <a:spcPct val="150000"/>
              </a:lnSpc>
            </a:pPr>
            <a:r>
              <a:rPr lang="zh-CN" altLang="en-US" sz="1600" dirty="0" smtClean="0"/>
              <a:t>自由文本描述信息</a:t>
            </a:r>
            <a:endParaRPr lang="en-US" altLang="zh-CN" sz="16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700" y="3373734"/>
            <a:ext cx="2661989" cy="13811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灯片编号占位符 6"/>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9700" y="1484784"/>
            <a:ext cx="2638425" cy="1733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4915619"/>
            <a:ext cx="2661989" cy="1609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563440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808" y="620688"/>
            <a:ext cx="8229600" cy="1066800"/>
          </a:xfrm>
        </p:spPr>
        <p:txBody>
          <a:bodyPr>
            <a:normAutofit/>
          </a:bodyPr>
          <a:lstStyle/>
          <a:p>
            <a:r>
              <a:rPr lang="zh-CN" altLang="en-US" sz="3600" dirty="0"/>
              <a:t>目标</a:t>
            </a:r>
            <a:r>
              <a:rPr lang="zh-CN" altLang="en-US" sz="3600" dirty="0" smtClean="0"/>
              <a:t>数据源</a:t>
            </a:r>
            <a:r>
              <a:rPr lang="en-US" altLang="zh-CN" sz="3600" dirty="0" smtClean="0"/>
              <a:t>2-ArrayExpress</a:t>
            </a:r>
            <a:endParaRPr lang="zh-CN" altLang="en-US" sz="3600" dirty="0"/>
          </a:p>
        </p:txBody>
      </p:sp>
      <p:sp>
        <p:nvSpPr>
          <p:cNvPr id="5" name="内容占位符 2"/>
          <p:cNvSpPr txBox="1">
            <a:spLocks/>
          </p:cNvSpPr>
          <p:nvPr/>
        </p:nvSpPr>
        <p:spPr>
          <a:xfrm>
            <a:off x="457200" y="1988841"/>
            <a:ext cx="8229600" cy="1440160"/>
          </a:xfrm>
          <a:prstGeom prst="rect">
            <a:avLst/>
          </a:prstGeom>
          <a:ln/>
        </p:spPr>
        <p:style>
          <a:lnRef idx="1">
            <a:schemeClr val="accent1"/>
          </a:lnRef>
          <a:fillRef idx="2">
            <a:schemeClr val="accent1"/>
          </a:fillRef>
          <a:effectRef idx="1">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1" indent="-342900">
              <a:lnSpc>
                <a:spcPct val="150000"/>
              </a:lnSpc>
              <a:buFont typeface="Arial" pitchFamily="34" charset="0"/>
              <a:buChar char="•"/>
            </a:pPr>
            <a:r>
              <a:rPr lang="zh-CN" altLang="en-US" sz="1800" dirty="0" smtClean="0"/>
              <a:t>采用</a:t>
            </a:r>
            <a:r>
              <a:rPr lang="en-US" altLang="zh-CN" sz="1800" dirty="0" smtClean="0"/>
              <a:t>MAGE-TAB</a:t>
            </a:r>
            <a:r>
              <a:rPr lang="zh-CN" altLang="en-US" sz="1800" dirty="0" smtClean="0"/>
              <a:t>格式，存储功能基因组学实验和数据的公共库</a:t>
            </a:r>
            <a:endParaRPr lang="en-US" altLang="zh-CN" sz="1800" dirty="0" smtClean="0"/>
          </a:p>
          <a:p>
            <a:pPr marL="342900" lvl="1" indent="-342900">
              <a:lnSpc>
                <a:spcPct val="150000"/>
              </a:lnSpc>
              <a:buFont typeface="Arial" pitchFamily="34" charset="0"/>
              <a:buChar char="•"/>
            </a:pPr>
            <a:r>
              <a:rPr lang="zh-CN" altLang="en-US" sz="1800" dirty="0" smtClean="0"/>
              <a:t>规模</a:t>
            </a:r>
            <a:r>
              <a:rPr lang="zh-CN" altLang="en-US" sz="1800" dirty="0"/>
              <a:t>：截止</a:t>
            </a:r>
            <a:r>
              <a:rPr lang="en-US" altLang="zh-CN" sz="1800" dirty="0"/>
              <a:t>2014-12-16 </a:t>
            </a:r>
            <a:r>
              <a:rPr lang="zh-CN" altLang="en-US" sz="1800" dirty="0" smtClean="0"/>
              <a:t>，</a:t>
            </a:r>
            <a:r>
              <a:rPr lang="en-US" altLang="zh-CN" sz="1800" dirty="0" smtClean="0"/>
              <a:t>54598experiments 1618076 assays 26.25TB of archived data</a:t>
            </a:r>
            <a:endParaRPr lang="zh-CN" altLang="en-US" sz="1800" dirty="0"/>
          </a:p>
        </p:txBody>
      </p:sp>
      <p:sp>
        <p:nvSpPr>
          <p:cNvPr id="59" name="灯片编号占位符 58"/>
          <p:cNvSpPr>
            <a:spLocks noGrp="1"/>
          </p:cNvSpPr>
          <p:nvPr>
            <p:ph type="sldNum" sz="quarter" idx="12"/>
          </p:nvPr>
        </p:nvSpPr>
        <p:spPr/>
        <p:txBody>
          <a:bodyPr/>
          <a:lstStyle/>
          <a:p>
            <a:fld id="{0C913308-F349-4B6D-A68A-DD1791B4A57B}" type="slidenum">
              <a:rPr lang="zh-CN" altLang="en-US" smtClean="0"/>
              <a:t>12</a:t>
            </a:fld>
            <a:endParaRPr lang="zh-CN" altLang="en-US"/>
          </a:p>
        </p:txBody>
      </p:sp>
      <p:sp>
        <p:nvSpPr>
          <p:cNvPr id="2" name="圆角矩形 1"/>
          <p:cNvSpPr/>
          <p:nvPr/>
        </p:nvSpPr>
        <p:spPr>
          <a:xfrm>
            <a:off x="3584666" y="5114193"/>
            <a:ext cx="1512168"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Experiment</a:t>
            </a:r>
            <a:endParaRPr lang="zh-CN" altLang="en-US" dirty="0"/>
          </a:p>
        </p:txBody>
      </p:sp>
      <p:sp>
        <p:nvSpPr>
          <p:cNvPr id="53" name="圆角矩形 52"/>
          <p:cNvSpPr/>
          <p:nvPr/>
        </p:nvSpPr>
        <p:spPr>
          <a:xfrm>
            <a:off x="1331640" y="5114193"/>
            <a:ext cx="1512168"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Assay</a:t>
            </a:r>
            <a:endParaRPr lang="zh-CN" altLang="en-US" dirty="0"/>
          </a:p>
        </p:txBody>
      </p:sp>
      <p:sp>
        <p:nvSpPr>
          <p:cNvPr id="54" name="圆角矩形 53"/>
          <p:cNvSpPr/>
          <p:nvPr/>
        </p:nvSpPr>
        <p:spPr>
          <a:xfrm>
            <a:off x="5796136" y="5114193"/>
            <a:ext cx="1512168" cy="100811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smtClean="0"/>
              <a:t>Protocol</a:t>
            </a:r>
            <a:endParaRPr lang="zh-CN" altLang="en-US" dirty="0"/>
          </a:p>
        </p:txBody>
      </p:sp>
      <p:cxnSp>
        <p:nvCxnSpPr>
          <p:cNvPr id="8" name="直接箭头连接符 7"/>
          <p:cNvCxnSpPr>
            <a:stCxn id="53" idx="3"/>
            <a:endCxn id="2" idx="1"/>
          </p:cNvCxnSpPr>
          <p:nvPr/>
        </p:nvCxnSpPr>
        <p:spPr>
          <a:xfrm>
            <a:off x="2843808" y="5618249"/>
            <a:ext cx="740858" cy="0"/>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54" idx="1"/>
            <a:endCxn id="2" idx="3"/>
          </p:cNvCxnSpPr>
          <p:nvPr/>
        </p:nvCxnSpPr>
        <p:spPr>
          <a:xfrm flipH="1">
            <a:off x="5096834" y="5618249"/>
            <a:ext cx="699302" cy="0"/>
          </a:xfrm>
          <a:prstGeom prst="straightConnector1">
            <a:avLst/>
          </a:prstGeom>
          <a:ln w="28575">
            <a:prstDash val="sysDash"/>
            <a:tailEnd type="arrow"/>
          </a:ln>
        </p:spPr>
        <p:style>
          <a:lnRef idx="1">
            <a:schemeClr val="accent1"/>
          </a:lnRef>
          <a:fillRef idx="0">
            <a:schemeClr val="accent1"/>
          </a:fillRef>
          <a:effectRef idx="0">
            <a:schemeClr val="accent1"/>
          </a:effectRef>
          <a:fontRef idx="minor">
            <a:schemeClr val="tx1"/>
          </a:fontRef>
        </p:style>
      </p:cxnSp>
      <p:sp>
        <p:nvSpPr>
          <p:cNvPr id="55" name="圆角矩形 54"/>
          <p:cNvSpPr/>
          <p:nvPr/>
        </p:nvSpPr>
        <p:spPr>
          <a:xfrm>
            <a:off x="3577482" y="3645024"/>
            <a:ext cx="1512168" cy="100811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smtClean="0"/>
              <a:t>ArrayExpress</a:t>
            </a:r>
            <a:endParaRPr lang="zh-CN" altLang="en-US" sz="1600" dirty="0"/>
          </a:p>
        </p:txBody>
      </p:sp>
      <p:cxnSp>
        <p:nvCxnSpPr>
          <p:cNvPr id="15" name="肘形连接符 14"/>
          <p:cNvCxnSpPr>
            <a:stCxn id="53" idx="0"/>
            <a:endCxn id="55" idx="1"/>
          </p:cNvCxnSpPr>
          <p:nvPr/>
        </p:nvCxnSpPr>
        <p:spPr>
          <a:xfrm rot="5400000" flipH="1" flipV="1">
            <a:off x="2350047" y="3886758"/>
            <a:ext cx="965113" cy="148975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4" idx="0"/>
            <a:endCxn id="55" idx="3"/>
          </p:cNvCxnSpPr>
          <p:nvPr/>
        </p:nvCxnSpPr>
        <p:spPr>
          <a:xfrm rot="16200000" flipV="1">
            <a:off x="5338379" y="3900352"/>
            <a:ext cx="965113" cy="146257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 idx="0"/>
            <a:endCxn id="55" idx="2"/>
          </p:cNvCxnSpPr>
          <p:nvPr/>
        </p:nvCxnSpPr>
        <p:spPr>
          <a:xfrm flipH="1" flipV="1">
            <a:off x="4333566" y="4653136"/>
            <a:ext cx="7184" cy="4610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458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en-US" altLang="zh-CN" sz="3600" dirty="0" smtClean="0"/>
              <a:t>MAGE-TAB</a:t>
            </a:r>
            <a:r>
              <a:rPr lang="zh-CN" altLang="en-US" sz="3600" dirty="0" smtClean="0"/>
              <a:t>格式分析</a:t>
            </a:r>
            <a:endParaRPr lang="zh-CN" altLang="en-US" sz="3600" dirty="0"/>
          </a:p>
        </p:txBody>
      </p:sp>
      <p:sp>
        <p:nvSpPr>
          <p:cNvPr id="3" name="内容占位符 2"/>
          <p:cNvSpPr>
            <a:spLocks noGrp="1"/>
          </p:cNvSpPr>
          <p:nvPr>
            <p:ph idx="1"/>
          </p:nvPr>
        </p:nvSpPr>
        <p:spPr>
          <a:xfrm>
            <a:off x="0" y="1988840"/>
            <a:ext cx="4139952" cy="2304256"/>
          </a:xfrm>
          <a:ln>
            <a:solidFill>
              <a:schemeClr val="tx1"/>
            </a:solidFill>
          </a:ln>
        </p:spPr>
        <p:txBody>
          <a:bodyPr>
            <a:normAutofit fontScale="92500"/>
          </a:bodyPr>
          <a:lstStyle/>
          <a:p>
            <a:r>
              <a:rPr lang="en-US" altLang="zh-CN" sz="2000" dirty="0"/>
              <a:t>MAGE-TAB</a:t>
            </a:r>
            <a:r>
              <a:rPr lang="zh-CN" altLang="en-US" sz="2000" dirty="0"/>
              <a:t>组成</a:t>
            </a:r>
            <a:endParaRPr lang="en-US" altLang="zh-CN" sz="2000" dirty="0"/>
          </a:p>
          <a:p>
            <a:pPr lvl="1"/>
            <a:r>
              <a:rPr lang="zh-CN" altLang="en-US" sz="1600" dirty="0" smtClean="0">
                <a:solidFill>
                  <a:schemeClr val="tx1"/>
                </a:solidFill>
              </a:rPr>
              <a:t>实验设计文件</a:t>
            </a:r>
            <a:r>
              <a:rPr lang="en-US" altLang="zh-CN" sz="1600" dirty="0" smtClean="0">
                <a:solidFill>
                  <a:schemeClr val="tx1"/>
                </a:solidFill>
              </a:rPr>
              <a:t>Investigation </a:t>
            </a:r>
            <a:r>
              <a:rPr lang="en-US" altLang="zh-CN" sz="1600" dirty="0">
                <a:solidFill>
                  <a:schemeClr val="tx1"/>
                </a:solidFill>
              </a:rPr>
              <a:t>Design Format (IDF)</a:t>
            </a:r>
          </a:p>
          <a:p>
            <a:pPr lvl="1"/>
            <a:r>
              <a:rPr lang="zh-CN" altLang="en-US" sz="1600" dirty="0" smtClean="0">
                <a:solidFill>
                  <a:schemeClr val="tx1"/>
                </a:solidFill>
              </a:rPr>
              <a:t>样本与数据关系文件</a:t>
            </a:r>
            <a:r>
              <a:rPr lang="en-US" altLang="zh-CN" sz="1600" dirty="0" smtClean="0">
                <a:solidFill>
                  <a:schemeClr val="tx1"/>
                </a:solidFill>
              </a:rPr>
              <a:t>Sample </a:t>
            </a:r>
            <a:r>
              <a:rPr lang="en-US" altLang="zh-CN" sz="1600" dirty="0">
                <a:solidFill>
                  <a:schemeClr val="tx1"/>
                </a:solidFill>
              </a:rPr>
              <a:t>and Data Relationship Format (SDRF)</a:t>
            </a:r>
          </a:p>
          <a:p>
            <a:pPr lvl="1"/>
            <a:r>
              <a:rPr lang="zh-CN" altLang="en-US" sz="1600" dirty="0" smtClean="0">
                <a:solidFill>
                  <a:schemeClr val="tx1"/>
                </a:solidFill>
              </a:rPr>
              <a:t>阵列设计</a:t>
            </a:r>
            <a:r>
              <a:rPr lang="en-US" altLang="zh-CN" sz="1600" dirty="0" smtClean="0">
                <a:solidFill>
                  <a:schemeClr val="tx1"/>
                </a:solidFill>
              </a:rPr>
              <a:t>Array </a:t>
            </a:r>
            <a:r>
              <a:rPr lang="en-US" altLang="zh-CN" sz="1600" dirty="0">
                <a:solidFill>
                  <a:schemeClr val="tx1"/>
                </a:solidFill>
              </a:rPr>
              <a:t>Design Format (ADF)</a:t>
            </a:r>
          </a:p>
          <a:p>
            <a:pPr lvl="1"/>
            <a:r>
              <a:rPr lang="zh-CN" altLang="en-US" sz="1600" dirty="0" smtClean="0">
                <a:solidFill>
                  <a:schemeClr val="tx1"/>
                </a:solidFill>
              </a:rPr>
              <a:t>协议</a:t>
            </a:r>
            <a:r>
              <a:rPr lang="en-US" altLang="zh-CN" sz="1600" dirty="0" smtClean="0">
                <a:solidFill>
                  <a:schemeClr val="tx1"/>
                </a:solidFill>
              </a:rPr>
              <a:t>Protocols</a:t>
            </a:r>
            <a:endParaRPr lang="en-US" altLang="zh-CN" sz="1600" dirty="0">
              <a:solidFill>
                <a:schemeClr val="tx1"/>
              </a:solidFill>
            </a:endParaRPr>
          </a:p>
          <a:p>
            <a:pPr lvl="1"/>
            <a:r>
              <a:rPr lang="zh-CN" altLang="en-US" sz="1600" dirty="0" smtClean="0">
                <a:solidFill>
                  <a:schemeClr val="tx1"/>
                </a:solidFill>
              </a:rPr>
              <a:t>数据文件</a:t>
            </a:r>
            <a:r>
              <a:rPr lang="en-US" altLang="zh-CN" sz="1600" dirty="0" smtClean="0">
                <a:solidFill>
                  <a:schemeClr val="tx1"/>
                </a:solidFill>
              </a:rPr>
              <a:t>Data files</a:t>
            </a:r>
            <a:endParaRPr lang="zh-CN" altLang="en-US" sz="1600" dirty="0">
              <a:solidFill>
                <a:schemeClr val="tx1"/>
              </a:solidFill>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929" y="1824583"/>
            <a:ext cx="3838575" cy="3476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0440" y="5675709"/>
            <a:ext cx="5220072" cy="12096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灯片编号占位符 2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26" name="TextBox 25"/>
          <p:cNvSpPr txBox="1"/>
          <p:nvPr/>
        </p:nvSpPr>
        <p:spPr>
          <a:xfrm>
            <a:off x="5247350" y="1486029"/>
            <a:ext cx="1170831"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600" dirty="0" smtClean="0"/>
              <a:t>IDF</a:t>
            </a:r>
            <a:r>
              <a:rPr lang="zh-CN" altLang="en-US" sz="1600" dirty="0" smtClean="0"/>
              <a:t>文件</a:t>
            </a:r>
            <a:endParaRPr lang="zh-CN" altLang="en-US" sz="1600" dirty="0"/>
          </a:p>
        </p:txBody>
      </p:sp>
      <p:sp>
        <p:nvSpPr>
          <p:cNvPr id="27" name="TextBox 26"/>
          <p:cNvSpPr txBox="1"/>
          <p:nvPr/>
        </p:nvSpPr>
        <p:spPr>
          <a:xfrm>
            <a:off x="3956781" y="5322307"/>
            <a:ext cx="1296144" cy="338554"/>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600" dirty="0" smtClean="0"/>
              <a:t>SDRF</a:t>
            </a:r>
            <a:r>
              <a:rPr lang="zh-CN" altLang="en-US" sz="1600" dirty="0" smtClean="0"/>
              <a:t>文件</a:t>
            </a:r>
            <a:endParaRPr lang="zh-CN" altLang="en-US" sz="1600" dirty="0"/>
          </a:p>
        </p:txBody>
      </p:sp>
      <p:sp>
        <p:nvSpPr>
          <p:cNvPr id="4" name="TextBox 3"/>
          <p:cNvSpPr txBox="1"/>
          <p:nvPr/>
        </p:nvSpPr>
        <p:spPr>
          <a:xfrm>
            <a:off x="107504" y="4904000"/>
            <a:ext cx="3096344" cy="1477328"/>
          </a:xfrm>
          <a:prstGeom prst="rect">
            <a:avLst/>
          </a:prstGeom>
          <a:noFill/>
          <a:ln>
            <a:solidFill>
              <a:schemeClr val="tx1"/>
            </a:solidFill>
          </a:ln>
        </p:spPr>
        <p:txBody>
          <a:bodyPr wrap="square" rtlCol="0">
            <a:spAutoFit/>
          </a:bodyPr>
          <a:lstStyle/>
          <a:p>
            <a:r>
              <a:rPr lang="en-US" altLang="zh-CN" dirty="0" smtClean="0"/>
              <a:t>MAGE-TAB</a:t>
            </a:r>
            <a:r>
              <a:rPr lang="zh-CN" altLang="en-US" dirty="0" smtClean="0"/>
              <a:t>格式特点：</a:t>
            </a:r>
            <a:endParaRPr lang="en-US" altLang="zh-CN" dirty="0" smtClean="0"/>
          </a:p>
          <a:p>
            <a:pPr marL="285750" indent="-285750">
              <a:buFont typeface="Arial" panose="020B0604020202020204" pitchFamily="34" charset="0"/>
              <a:buChar char="•"/>
            </a:pPr>
            <a:r>
              <a:rPr lang="zh-CN" altLang="en-US" dirty="0" smtClean="0"/>
              <a:t>兼容</a:t>
            </a:r>
            <a:r>
              <a:rPr lang="en-US" altLang="zh-CN" dirty="0" smtClean="0"/>
              <a:t>MIAME</a:t>
            </a:r>
            <a:r>
              <a:rPr lang="zh-CN" altLang="en-US" dirty="0" smtClean="0"/>
              <a:t>标准</a:t>
            </a:r>
            <a:endParaRPr lang="en-US" altLang="zh-CN" dirty="0" smtClean="0"/>
          </a:p>
          <a:p>
            <a:pPr marL="285750" indent="-285750">
              <a:buFont typeface="Arial" panose="020B0604020202020204" pitchFamily="34" charset="0"/>
              <a:buChar char="•"/>
            </a:pPr>
            <a:r>
              <a:rPr lang="zh-CN" altLang="en-US" dirty="0"/>
              <a:t>半</a:t>
            </a:r>
            <a:r>
              <a:rPr lang="zh-CN" altLang="en-US" dirty="0" smtClean="0"/>
              <a:t>结构化</a:t>
            </a:r>
            <a:endParaRPr lang="en-US" altLang="zh-CN" dirty="0" smtClean="0"/>
          </a:p>
          <a:p>
            <a:pPr marL="285750" indent="-285750">
              <a:buFont typeface="Arial" panose="020B0604020202020204" pitchFamily="34" charset="0"/>
              <a:buChar char="•"/>
            </a:pPr>
            <a:r>
              <a:rPr lang="zh-CN" altLang="en-US" dirty="0" smtClean="0"/>
              <a:t>一般用术语描述实验</a:t>
            </a:r>
            <a:endParaRPr lang="en-US" altLang="zh-CN" dirty="0" smtClean="0"/>
          </a:p>
          <a:p>
            <a:pPr marL="285750" indent="-285750">
              <a:buFont typeface="Arial" panose="020B0604020202020204" pitchFamily="34" charset="0"/>
              <a:buChar char="•"/>
            </a:pPr>
            <a:r>
              <a:rPr lang="zh-CN" altLang="en-US" dirty="0" smtClean="0"/>
              <a:t>文本形式存储实验数据</a:t>
            </a:r>
            <a:endParaRPr lang="zh-CN" altLang="en-US" dirty="0"/>
          </a:p>
        </p:txBody>
      </p:sp>
    </p:spTree>
    <p:extLst>
      <p:ext uri="{BB962C8B-B14F-4D97-AF65-F5344CB8AC3E}">
        <p14:creationId xmlns:p14="http://schemas.microsoft.com/office/powerpoint/2010/main" val="2669824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fontScale="90000"/>
          </a:bodyPr>
          <a:lstStyle/>
          <a:p>
            <a:r>
              <a:rPr lang="zh-CN" altLang="en-US" sz="3600" dirty="0" smtClean="0"/>
              <a:t>基因表达数据中实验</a:t>
            </a:r>
            <a:r>
              <a:rPr lang="zh-CN" altLang="en-US" sz="3600" dirty="0"/>
              <a:t>信息的异构</a:t>
            </a:r>
            <a:r>
              <a:rPr lang="zh-CN" altLang="en-US" sz="3600" dirty="0" smtClean="0"/>
              <a:t>问题剖析</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14</a:t>
            </a:fld>
            <a:endParaRPr lang="zh-CN" altLang="en-US"/>
          </a:p>
        </p:txBody>
      </p:sp>
      <p:grpSp>
        <p:nvGrpSpPr>
          <p:cNvPr id="9" name="画布 10"/>
          <p:cNvGrpSpPr/>
          <p:nvPr/>
        </p:nvGrpSpPr>
        <p:grpSpPr>
          <a:xfrm>
            <a:off x="-8384" y="1868359"/>
            <a:ext cx="4724400" cy="3072809"/>
            <a:chOff x="0" y="0"/>
            <a:chExt cx="4724400" cy="3072809"/>
          </a:xfrm>
        </p:grpSpPr>
        <p:sp>
          <p:nvSpPr>
            <p:cNvPr id="10" name="矩形 9"/>
            <p:cNvSpPr/>
            <p:nvPr/>
          </p:nvSpPr>
          <p:spPr>
            <a:xfrm>
              <a:off x="0" y="0"/>
              <a:ext cx="4724400" cy="3072765"/>
            </a:xfrm>
            <a:prstGeom prst="rect">
              <a:avLst/>
            </a:prstGeom>
            <a:ln>
              <a:solidFill>
                <a:schemeClr val="tx1"/>
              </a:solidFill>
            </a:ln>
          </p:spPr>
        </p:sp>
        <p:cxnSp>
          <p:nvCxnSpPr>
            <p:cNvPr id="11" name="直接连接符 10"/>
            <p:cNvCxnSpPr/>
            <p:nvPr/>
          </p:nvCxnSpPr>
          <p:spPr>
            <a:xfrm flipH="1">
              <a:off x="1376306" y="32"/>
              <a:ext cx="21563" cy="3072744"/>
            </a:xfrm>
            <a:prstGeom prst="line">
              <a:avLst/>
            </a:prstGeom>
            <a:ln w="12700">
              <a:solidFill>
                <a:schemeClr val="tx1"/>
              </a:solidFill>
              <a:prstDash val="lgDash"/>
            </a:ln>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flipH="1">
              <a:off x="3288806" y="679"/>
              <a:ext cx="20955" cy="3072130"/>
            </a:xfrm>
            <a:prstGeom prst="line">
              <a:avLst/>
            </a:prstGeom>
            <a:ln w="12700">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3" name="圆角矩形 12"/>
            <p:cNvSpPr/>
            <p:nvPr/>
          </p:nvSpPr>
          <p:spPr>
            <a:xfrm>
              <a:off x="1929348" y="417460"/>
              <a:ext cx="914400" cy="43314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00" kern="100" dirty="0">
                  <a:effectLst/>
                  <a:ea typeface="宋体"/>
                  <a:cs typeface="Times New Roman"/>
                </a:rPr>
                <a:t>Experiment</a:t>
              </a:r>
              <a:endParaRPr lang="zh-CN" sz="1000" kern="100" dirty="0">
                <a:effectLst/>
                <a:ea typeface="宋体"/>
                <a:cs typeface="Times New Roman"/>
              </a:endParaRPr>
            </a:p>
          </p:txBody>
        </p:sp>
        <p:sp>
          <p:nvSpPr>
            <p:cNvPr id="14" name="圆角矩形 13"/>
            <p:cNvSpPr/>
            <p:nvPr/>
          </p:nvSpPr>
          <p:spPr>
            <a:xfrm>
              <a:off x="1929348" y="1019972"/>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Sample</a:t>
              </a:r>
              <a:endParaRPr lang="zh-CN" sz="1050" kern="100">
                <a:effectLst/>
                <a:ea typeface="宋体"/>
                <a:cs typeface="Times New Roman"/>
              </a:endParaRPr>
            </a:p>
          </p:txBody>
        </p:sp>
        <p:sp>
          <p:nvSpPr>
            <p:cNvPr id="15" name="圆角矩形 14"/>
            <p:cNvSpPr/>
            <p:nvPr/>
          </p:nvSpPr>
          <p:spPr>
            <a:xfrm>
              <a:off x="1929348" y="1647293"/>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Array</a:t>
              </a:r>
              <a:endParaRPr lang="zh-CN" sz="1050" kern="100">
                <a:effectLst/>
                <a:ea typeface="宋体"/>
                <a:cs typeface="Times New Roman"/>
              </a:endParaRPr>
            </a:p>
          </p:txBody>
        </p:sp>
        <p:sp>
          <p:nvSpPr>
            <p:cNvPr id="16" name="圆角矩形 15"/>
            <p:cNvSpPr/>
            <p:nvPr/>
          </p:nvSpPr>
          <p:spPr>
            <a:xfrm>
              <a:off x="1929348" y="2232083"/>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Protocol</a:t>
              </a:r>
              <a:endParaRPr lang="zh-CN" sz="1050" kern="100">
                <a:effectLst/>
                <a:ea typeface="宋体"/>
                <a:cs typeface="Times New Roman"/>
              </a:endParaRPr>
            </a:p>
          </p:txBody>
        </p:sp>
        <p:sp>
          <p:nvSpPr>
            <p:cNvPr id="17" name="圆角矩形 16"/>
            <p:cNvSpPr/>
            <p:nvPr/>
          </p:nvSpPr>
          <p:spPr>
            <a:xfrm>
              <a:off x="163590" y="690363"/>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GSE</a:t>
              </a:r>
              <a:endParaRPr lang="zh-CN" sz="1050" kern="100">
                <a:effectLst/>
                <a:ea typeface="宋体"/>
                <a:cs typeface="Times New Roman"/>
              </a:endParaRPr>
            </a:p>
          </p:txBody>
        </p:sp>
        <p:sp>
          <p:nvSpPr>
            <p:cNvPr id="18" name="圆角矩形 17"/>
            <p:cNvSpPr/>
            <p:nvPr/>
          </p:nvSpPr>
          <p:spPr>
            <a:xfrm>
              <a:off x="163575" y="1349582"/>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GPL</a:t>
              </a:r>
              <a:endParaRPr lang="zh-CN" sz="1050" kern="100">
                <a:effectLst/>
                <a:ea typeface="宋体"/>
                <a:cs typeface="Times New Roman"/>
              </a:endParaRPr>
            </a:p>
          </p:txBody>
        </p:sp>
        <p:sp>
          <p:nvSpPr>
            <p:cNvPr id="19" name="圆角矩形 18"/>
            <p:cNvSpPr/>
            <p:nvPr/>
          </p:nvSpPr>
          <p:spPr>
            <a:xfrm>
              <a:off x="163560" y="1987535"/>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GSM</a:t>
              </a:r>
              <a:endParaRPr lang="zh-CN" sz="1050" kern="100">
                <a:effectLst/>
                <a:ea typeface="宋体"/>
                <a:cs typeface="Times New Roman"/>
              </a:endParaRPr>
            </a:p>
          </p:txBody>
        </p:sp>
        <p:sp>
          <p:nvSpPr>
            <p:cNvPr id="20" name="圆角矩形 19"/>
            <p:cNvSpPr/>
            <p:nvPr/>
          </p:nvSpPr>
          <p:spPr>
            <a:xfrm>
              <a:off x="3640436" y="690363"/>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ffectLst/>
                  <a:ea typeface="宋体"/>
                  <a:cs typeface="Times New Roman"/>
                </a:rPr>
                <a:t>IDF</a:t>
              </a:r>
              <a:endParaRPr lang="zh-CN" sz="1050" kern="100" dirty="0">
                <a:effectLst/>
                <a:ea typeface="宋体"/>
                <a:cs typeface="Times New Roman"/>
              </a:endParaRPr>
            </a:p>
          </p:txBody>
        </p:sp>
        <p:sp>
          <p:nvSpPr>
            <p:cNvPr id="21" name="圆角矩形 20"/>
            <p:cNvSpPr/>
            <p:nvPr/>
          </p:nvSpPr>
          <p:spPr>
            <a:xfrm>
              <a:off x="3640446" y="1349582"/>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SDRF</a:t>
              </a:r>
              <a:endParaRPr lang="zh-CN" sz="1050" kern="100">
                <a:effectLst/>
                <a:ea typeface="宋体"/>
                <a:cs typeface="Times New Roman"/>
              </a:endParaRPr>
            </a:p>
          </p:txBody>
        </p:sp>
        <p:sp>
          <p:nvSpPr>
            <p:cNvPr id="22" name="圆角矩形 21"/>
            <p:cNvSpPr/>
            <p:nvPr/>
          </p:nvSpPr>
          <p:spPr>
            <a:xfrm>
              <a:off x="3640456" y="1987535"/>
              <a:ext cx="914400" cy="433070"/>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ffectLst/>
                  <a:ea typeface="宋体"/>
                  <a:cs typeface="Times New Roman"/>
                </a:rPr>
                <a:t>ADF</a:t>
              </a:r>
              <a:endParaRPr lang="zh-CN" sz="1050" kern="100">
                <a:effectLst/>
                <a:ea typeface="宋体"/>
                <a:cs typeface="Times New Roman"/>
              </a:endParaRPr>
            </a:p>
          </p:txBody>
        </p:sp>
        <p:cxnSp>
          <p:nvCxnSpPr>
            <p:cNvPr id="23" name="直接连接符 22"/>
            <p:cNvCxnSpPr>
              <a:stCxn id="17" idx="3"/>
              <a:endCxn id="13" idx="1"/>
            </p:cNvCxnSpPr>
            <p:nvPr/>
          </p:nvCxnSpPr>
          <p:spPr>
            <a:xfrm flipV="1">
              <a:off x="1077990" y="634033"/>
              <a:ext cx="851358" cy="272865"/>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4" name="直接连接符 23"/>
            <p:cNvCxnSpPr>
              <a:stCxn id="19" idx="3"/>
              <a:endCxn id="14" idx="1"/>
            </p:cNvCxnSpPr>
            <p:nvPr/>
          </p:nvCxnSpPr>
          <p:spPr>
            <a:xfrm flipV="1">
              <a:off x="1077960" y="1236507"/>
              <a:ext cx="851388" cy="967563"/>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5" name="直接连接符 24"/>
            <p:cNvCxnSpPr>
              <a:stCxn id="18" idx="3"/>
              <a:endCxn id="15" idx="1"/>
            </p:cNvCxnSpPr>
            <p:nvPr/>
          </p:nvCxnSpPr>
          <p:spPr>
            <a:xfrm>
              <a:off x="1077975" y="1566117"/>
              <a:ext cx="851373" cy="297711"/>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6" name="直接连接符 25"/>
            <p:cNvCxnSpPr>
              <a:stCxn id="19" idx="3"/>
              <a:endCxn id="16" idx="1"/>
            </p:cNvCxnSpPr>
            <p:nvPr/>
          </p:nvCxnSpPr>
          <p:spPr>
            <a:xfrm>
              <a:off x="1077960" y="2204070"/>
              <a:ext cx="851388" cy="244548"/>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cxnSp>
          <p:nvCxnSpPr>
            <p:cNvPr id="27" name="直接连接符 26"/>
            <p:cNvCxnSpPr>
              <a:stCxn id="20" idx="1"/>
            </p:cNvCxnSpPr>
            <p:nvPr/>
          </p:nvCxnSpPr>
          <p:spPr>
            <a:xfrm flipH="1" flipV="1">
              <a:off x="2843413" y="634015"/>
              <a:ext cx="797023" cy="272883"/>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28" name="直接连接符 27"/>
            <p:cNvCxnSpPr>
              <a:stCxn id="20" idx="1"/>
              <a:endCxn id="16" idx="3"/>
            </p:cNvCxnSpPr>
            <p:nvPr/>
          </p:nvCxnSpPr>
          <p:spPr>
            <a:xfrm flipH="1">
              <a:off x="2843748" y="906898"/>
              <a:ext cx="796688" cy="154172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29" name="直接连接符 28"/>
            <p:cNvCxnSpPr>
              <a:stCxn id="14" idx="3"/>
              <a:endCxn id="21" idx="1"/>
            </p:cNvCxnSpPr>
            <p:nvPr/>
          </p:nvCxnSpPr>
          <p:spPr>
            <a:xfrm>
              <a:off x="2843748" y="1236507"/>
              <a:ext cx="796698" cy="32961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30" name="直接连接符 29"/>
            <p:cNvCxnSpPr>
              <a:stCxn id="15" idx="3"/>
              <a:endCxn id="22" idx="1"/>
            </p:cNvCxnSpPr>
            <p:nvPr/>
          </p:nvCxnSpPr>
          <p:spPr>
            <a:xfrm>
              <a:off x="2843748" y="1863828"/>
              <a:ext cx="796708" cy="340242"/>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
          <p:nvSpPr>
            <p:cNvPr id="31" name="文本框 36"/>
            <p:cNvSpPr txBox="1"/>
            <p:nvPr/>
          </p:nvSpPr>
          <p:spPr>
            <a:xfrm>
              <a:off x="30" y="687"/>
              <a:ext cx="822681" cy="279231"/>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a:effectLst/>
                  <a:ea typeface="宋体"/>
                  <a:cs typeface="Times New Roman"/>
                </a:rPr>
                <a:t>SOFT</a:t>
              </a:r>
              <a:endParaRPr lang="zh-CN" sz="1050" kern="100">
                <a:effectLst/>
                <a:ea typeface="宋体"/>
                <a:cs typeface="Times New Roman"/>
              </a:endParaRPr>
            </a:p>
          </p:txBody>
        </p:sp>
        <p:sp>
          <p:nvSpPr>
            <p:cNvPr id="32" name="文本框 36"/>
            <p:cNvSpPr txBox="1"/>
            <p:nvPr/>
          </p:nvSpPr>
          <p:spPr>
            <a:xfrm>
              <a:off x="1397725" y="682"/>
              <a:ext cx="822325" cy="278765"/>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dirty="0">
                  <a:effectLst/>
                  <a:latin typeface="宋体"/>
                  <a:cs typeface="Times New Roman"/>
                </a:rPr>
                <a:t>MIAME</a:t>
              </a:r>
              <a:endParaRPr lang="zh-CN" sz="1200" dirty="0">
                <a:effectLst/>
                <a:latin typeface="宋体"/>
                <a:cs typeface="宋体"/>
              </a:endParaRPr>
            </a:p>
          </p:txBody>
        </p:sp>
        <p:sp>
          <p:nvSpPr>
            <p:cNvPr id="33" name="文本框 36"/>
            <p:cNvSpPr txBox="1"/>
            <p:nvPr/>
          </p:nvSpPr>
          <p:spPr>
            <a:xfrm>
              <a:off x="3309392" y="685"/>
              <a:ext cx="822325" cy="278765"/>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just">
                <a:spcAft>
                  <a:spcPts val="0"/>
                </a:spcAft>
              </a:pPr>
              <a:r>
                <a:rPr lang="en-US" sz="1050" kern="100">
                  <a:effectLst/>
                  <a:latin typeface="宋体"/>
                  <a:cs typeface="Times New Roman"/>
                </a:rPr>
                <a:t>MAGE-TAB</a:t>
              </a:r>
              <a:endParaRPr lang="zh-CN" sz="1200">
                <a:effectLst/>
                <a:latin typeface="宋体"/>
                <a:cs typeface="宋体"/>
              </a:endParaRPr>
            </a:p>
          </p:txBody>
        </p:sp>
      </p:grpSp>
      <p:cxnSp>
        <p:nvCxnSpPr>
          <p:cNvPr id="35" name="直接连接符 34"/>
          <p:cNvCxnSpPr>
            <a:stCxn id="17" idx="3"/>
            <a:endCxn id="14" idx="1"/>
          </p:cNvCxnSpPr>
          <p:nvPr/>
        </p:nvCxnSpPr>
        <p:spPr>
          <a:xfrm>
            <a:off x="1069606" y="2775257"/>
            <a:ext cx="851358" cy="329609"/>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
        <p:nvSpPr>
          <p:cNvPr id="36" name="TextBox 35"/>
          <p:cNvSpPr txBox="1"/>
          <p:nvPr/>
        </p:nvSpPr>
        <p:spPr>
          <a:xfrm>
            <a:off x="5004048" y="1556792"/>
            <a:ext cx="158417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异构原因分析</a:t>
            </a:r>
            <a:endParaRPr lang="zh-CN" altLang="en-US" dirty="0"/>
          </a:p>
        </p:txBody>
      </p:sp>
      <p:sp>
        <p:nvSpPr>
          <p:cNvPr id="37" name="TextBox 36"/>
          <p:cNvSpPr txBox="1"/>
          <p:nvPr/>
        </p:nvSpPr>
        <p:spPr>
          <a:xfrm>
            <a:off x="5004048" y="1938680"/>
            <a:ext cx="3744416" cy="2677656"/>
          </a:xfrm>
          <a:prstGeom prst="rect">
            <a:avLst/>
          </a:prstGeom>
          <a:noFill/>
          <a:ln>
            <a:solidFill>
              <a:schemeClr val="tx1"/>
            </a:solidFill>
          </a:ln>
        </p:spPr>
        <p:txBody>
          <a:bodyPr wrap="square" rtlCol="0">
            <a:spAutoFit/>
          </a:bodyPr>
          <a:lstStyle/>
          <a:p>
            <a:pPr>
              <a:lnSpc>
                <a:spcPct val="150000"/>
              </a:lnSpc>
            </a:pPr>
            <a:r>
              <a:rPr lang="en-US" altLang="zh-CN" sz="1600" dirty="0" smtClean="0"/>
              <a:t>SOFT</a:t>
            </a:r>
            <a:r>
              <a:rPr lang="zh-CN" altLang="en-US" sz="1600" dirty="0" smtClean="0"/>
              <a:t>和</a:t>
            </a:r>
            <a:r>
              <a:rPr lang="en-US" altLang="zh-CN" sz="1600" dirty="0" smtClean="0"/>
              <a:t>MAGE-TAB</a:t>
            </a:r>
            <a:r>
              <a:rPr lang="zh-CN" altLang="en-US" sz="1600" dirty="0" smtClean="0"/>
              <a:t>对实验信息的定义不一致表现在这三个方面：</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内容划分不一致</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概念的描述风格不同。</a:t>
            </a:r>
            <a:r>
              <a:rPr lang="en-US" altLang="zh-CN" sz="1600" dirty="0" smtClean="0"/>
              <a:t>SOFT</a:t>
            </a:r>
            <a:r>
              <a:rPr lang="zh-CN" altLang="en-US" sz="1600" dirty="0" smtClean="0"/>
              <a:t>采用自由文本描述信息，</a:t>
            </a:r>
            <a:r>
              <a:rPr lang="en-US" altLang="zh-CN" sz="1600" dirty="0" smtClean="0"/>
              <a:t>MAGE-TAB</a:t>
            </a:r>
            <a:r>
              <a:rPr lang="zh-CN" altLang="en-US" sz="1600" dirty="0" smtClean="0"/>
              <a:t>采用术语描述</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概念的表述粒度不同</a:t>
            </a:r>
            <a:endParaRPr lang="zh-CN" altLang="en-US" sz="1600" dirty="0"/>
          </a:p>
        </p:txBody>
      </p:sp>
      <p:sp>
        <p:nvSpPr>
          <p:cNvPr id="34" name="流程图: 过程 33"/>
          <p:cNvSpPr/>
          <p:nvPr/>
        </p:nvSpPr>
        <p:spPr>
          <a:xfrm>
            <a:off x="1351037" y="5529701"/>
            <a:ext cx="2652911" cy="6480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dirty="0" smtClean="0">
                <a:latin typeface="+mn-ea"/>
              </a:rPr>
              <a:t>!</a:t>
            </a:r>
            <a:r>
              <a:rPr lang="en-US" altLang="zh-CN" sz="1600" kern="100" dirty="0" err="1" smtClean="0">
                <a:latin typeface="仿宋"/>
                <a:cs typeface="Times New Roman"/>
              </a:rPr>
              <a:t>Sample_data_processing</a:t>
            </a:r>
            <a:endParaRPr lang="zh-CN" altLang="zh-CN" sz="1200" kern="100" dirty="0">
              <a:latin typeface="Calibri"/>
              <a:cs typeface="Times New Roman"/>
            </a:endParaRPr>
          </a:p>
          <a:p>
            <a:pPr>
              <a:defRPr/>
            </a:pPr>
            <a:endParaRPr lang="zh-CN" altLang="en-US" sz="1600" dirty="0">
              <a:latin typeface="+mn-ea"/>
            </a:endParaRPr>
          </a:p>
        </p:txBody>
      </p:sp>
      <p:sp>
        <p:nvSpPr>
          <p:cNvPr id="38" name="流程图: 过程 37"/>
          <p:cNvSpPr/>
          <p:nvPr/>
        </p:nvSpPr>
        <p:spPr>
          <a:xfrm>
            <a:off x="5490989" y="5565705"/>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Description</a:t>
            </a:r>
            <a:endParaRPr lang="zh-CN" altLang="en-US" dirty="0"/>
          </a:p>
        </p:txBody>
      </p:sp>
      <p:sp>
        <p:nvSpPr>
          <p:cNvPr id="39" name="流程图: 过程 38"/>
          <p:cNvSpPr/>
          <p:nvPr/>
        </p:nvSpPr>
        <p:spPr>
          <a:xfrm>
            <a:off x="5490989" y="4701609"/>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Name</a:t>
            </a:r>
            <a:endParaRPr lang="zh-CN" altLang="en-US" dirty="0"/>
          </a:p>
        </p:txBody>
      </p:sp>
      <p:sp>
        <p:nvSpPr>
          <p:cNvPr id="40" name="流程图: 过程 39"/>
          <p:cNvSpPr/>
          <p:nvPr/>
        </p:nvSpPr>
        <p:spPr>
          <a:xfrm>
            <a:off x="5508104" y="6357793"/>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Type</a:t>
            </a:r>
            <a:endParaRPr lang="zh-CN" altLang="en-US" dirty="0"/>
          </a:p>
        </p:txBody>
      </p:sp>
      <p:cxnSp>
        <p:nvCxnSpPr>
          <p:cNvPr id="41" name="直接箭头连接符 40"/>
          <p:cNvCxnSpPr>
            <a:stCxn id="34" idx="3"/>
            <a:endCxn id="38" idx="1"/>
          </p:cNvCxnSpPr>
          <p:nvPr/>
        </p:nvCxnSpPr>
        <p:spPr>
          <a:xfrm>
            <a:off x="4003948" y="5853737"/>
            <a:ext cx="148704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34" idx="3"/>
            <a:endCxn id="39" idx="1"/>
          </p:cNvCxnSpPr>
          <p:nvPr/>
        </p:nvCxnSpPr>
        <p:spPr>
          <a:xfrm flipV="1">
            <a:off x="4003948" y="4989641"/>
            <a:ext cx="1487041" cy="86409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34" idx="3"/>
            <a:endCxn id="40" idx="1"/>
          </p:cNvCxnSpPr>
          <p:nvPr/>
        </p:nvCxnSpPr>
        <p:spPr>
          <a:xfrm>
            <a:off x="4003948" y="5853737"/>
            <a:ext cx="1504156" cy="792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1567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实验信息融合标准的选定</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138741501"/>
              </p:ext>
            </p:extLst>
          </p:nvPr>
        </p:nvGraphicFramePr>
        <p:xfrm>
          <a:off x="457200" y="1700808"/>
          <a:ext cx="8229603" cy="2494280"/>
        </p:xfrm>
        <a:graphic>
          <a:graphicData uri="http://schemas.openxmlformats.org/drawingml/2006/table">
            <a:tbl>
              <a:tblPr firstRow="1" bandRow="1">
                <a:tableStyleId>{5C22544A-7EE6-4342-B048-85BDC9FD1C3A}</a:tableStyleId>
              </a:tblPr>
              <a:tblGrid>
                <a:gridCol w="2743201"/>
                <a:gridCol w="2743201"/>
                <a:gridCol w="2743201"/>
              </a:tblGrid>
              <a:tr h="370840">
                <a:tc>
                  <a:txBody>
                    <a:bodyPr/>
                    <a:lstStyle/>
                    <a:p>
                      <a:endParaRPr lang="zh-CN" altLang="en-US" dirty="0"/>
                    </a:p>
                  </a:txBody>
                  <a:tcPr marL="91439" marR="91439"/>
                </a:tc>
                <a:tc>
                  <a:txBody>
                    <a:bodyPr/>
                    <a:lstStyle/>
                    <a:p>
                      <a:r>
                        <a:rPr lang="en-US" altLang="zh-CN" dirty="0" smtClean="0"/>
                        <a:t>SOFT</a:t>
                      </a:r>
                      <a:endParaRPr lang="zh-CN" altLang="en-US" dirty="0"/>
                    </a:p>
                  </a:txBody>
                  <a:tcPr marL="91439" marR="91439"/>
                </a:tc>
                <a:tc>
                  <a:txBody>
                    <a:bodyPr/>
                    <a:lstStyle/>
                    <a:p>
                      <a:r>
                        <a:rPr lang="en-US" altLang="zh-CN" dirty="0" smtClean="0"/>
                        <a:t>MAGE-TAB</a:t>
                      </a:r>
                      <a:endParaRPr lang="zh-CN" altLang="en-US" dirty="0"/>
                    </a:p>
                  </a:txBody>
                  <a:tcPr marL="91439" marR="91439"/>
                </a:tc>
              </a:tr>
              <a:tr h="370840">
                <a:tc>
                  <a:txBody>
                    <a:bodyPr/>
                    <a:lstStyle/>
                    <a:p>
                      <a:r>
                        <a:rPr lang="zh-CN" altLang="en-US" dirty="0" smtClean="0"/>
                        <a:t>支持</a:t>
                      </a:r>
                      <a:r>
                        <a:rPr lang="en-US" altLang="zh-CN" dirty="0" smtClean="0"/>
                        <a:t>MIAME</a:t>
                      </a:r>
                      <a:endParaRPr lang="zh-CN" altLang="en-US" dirty="0"/>
                    </a:p>
                  </a:txBody>
                  <a:tcPr marL="91439" marR="91439"/>
                </a:tc>
                <a:tc>
                  <a:txBody>
                    <a:bodyPr/>
                    <a:lstStyle/>
                    <a:p>
                      <a:r>
                        <a:rPr lang="zh-CN" altLang="en-US" dirty="0" smtClean="0"/>
                        <a:t>支持</a:t>
                      </a:r>
                      <a:endParaRPr lang="zh-CN" altLang="en-US" dirty="0"/>
                    </a:p>
                  </a:txBody>
                  <a:tcPr marL="91439" marR="91439"/>
                </a:tc>
                <a:tc>
                  <a:txBody>
                    <a:bodyPr/>
                    <a:lstStyle/>
                    <a:p>
                      <a:r>
                        <a:rPr lang="zh-CN" altLang="en-US" dirty="0" smtClean="0"/>
                        <a:t>支持</a:t>
                      </a:r>
                      <a:endParaRPr lang="zh-CN" altLang="en-US" dirty="0"/>
                    </a:p>
                  </a:txBody>
                  <a:tcPr marL="91439" marR="91439"/>
                </a:tc>
              </a:tr>
              <a:tr h="370840">
                <a:tc>
                  <a:txBody>
                    <a:bodyPr/>
                    <a:lstStyle/>
                    <a:p>
                      <a:r>
                        <a:rPr lang="zh-CN" altLang="en-US" dirty="0" smtClean="0"/>
                        <a:t>描述语言</a:t>
                      </a:r>
                      <a:endParaRPr lang="zh-CN" altLang="en-US" dirty="0"/>
                    </a:p>
                  </a:txBody>
                  <a:tcPr marL="91439" marR="91439"/>
                </a:tc>
                <a:tc>
                  <a:txBody>
                    <a:bodyPr/>
                    <a:lstStyle/>
                    <a:p>
                      <a:r>
                        <a:rPr lang="zh-CN" altLang="en-US" dirty="0" smtClean="0"/>
                        <a:t>采用自由文本描述</a:t>
                      </a:r>
                      <a:endParaRPr lang="zh-CN" altLang="en-US" dirty="0"/>
                    </a:p>
                  </a:txBody>
                  <a:tcPr marL="91439" marR="91439"/>
                </a:tc>
                <a:tc>
                  <a:txBody>
                    <a:bodyPr/>
                    <a:lstStyle/>
                    <a:p>
                      <a:r>
                        <a:rPr lang="zh-CN" altLang="en-US" dirty="0" smtClean="0"/>
                        <a:t>一般采用标准术语</a:t>
                      </a:r>
                      <a:endParaRPr lang="zh-CN" altLang="en-US" dirty="0"/>
                    </a:p>
                  </a:txBody>
                  <a:tcPr marL="91439" marR="91439"/>
                </a:tc>
              </a:tr>
              <a:tr h="370840">
                <a:tc>
                  <a:txBody>
                    <a:bodyPr/>
                    <a:lstStyle/>
                    <a:p>
                      <a:r>
                        <a:rPr lang="en-US" altLang="zh-CN" dirty="0" smtClean="0"/>
                        <a:t>Raw data</a:t>
                      </a:r>
                      <a:r>
                        <a:rPr lang="zh-CN" altLang="en-US" dirty="0" smtClean="0"/>
                        <a:t>处理</a:t>
                      </a:r>
                      <a:endParaRPr lang="zh-CN" altLang="en-US" dirty="0"/>
                    </a:p>
                  </a:txBody>
                  <a:tcPr marL="91439" marR="91439"/>
                </a:tc>
                <a:tc>
                  <a:txBody>
                    <a:bodyPr/>
                    <a:lstStyle/>
                    <a:p>
                      <a:r>
                        <a:rPr lang="zh-CN" altLang="en-US" dirty="0" smtClean="0"/>
                        <a:t>原始文件存储</a:t>
                      </a:r>
                      <a:endParaRPr lang="zh-CN" altLang="en-US" dirty="0"/>
                    </a:p>
                  </a:txBody>
                  <a:tcPr marL="91439" marR="91439"/>
                </a:tc>
                <a:tc>
                  <a:txBody>
                    <a:bodyPr/>
                    <a:lstStyle/>
                    <a:p>
                      <a:r>
                        <a:rPr lang="zh-CN" altLang="en-US" dirty="0" smtClean="0"/>
                        <a:t>原始文件存储</a:t>
                      </a:r>
                      <a:endParaRPr lang="zh-CN" altLang="en-US" dirty="0"/>
                    </a:p>
                  </a:txBody>
                  <a:tcPr marL="91439" marR="91439"/>
                </a:tc>
              </a:tr>
              <a:tr h="370840">
                <a:tc>
                  <a:txBody>
                    <a:bodyPr/>
                    <a:lstStyle/>
                    <a:p>
                      <a:r>
                        <a:rPr lang="zh-CN" altLang="en-US" dirty="0" smtClean="0"/>
                        <a:t>应用</a:t>
                      </a:r>
                      <a:endParaRPr lang="zh-CN" altLang="en-US" dirty="0"/>
                    </a:p>
                  </a:txBody>
                  <a:tcPr marL="91439" marR="91439"/>
                </a:tc>
                <a:tc>
                  <a:txBody>
                    <a:bodyPr/>
                    <a:lstStyle/>
                    <a:p>
                      <a:r>
                        <a:rPr lang="en-US" altLang="zh-CN" dirty="0" smtClean="0"/>
                        <a:t>GEO</a:t>
                      </a:r>
                      <a:endParaRPr lang="zh-CN" altLang="en-US" dirty="0"/>
                    </a:p>
                  </a:txBody>
                  <a:tcPr marL="91439" marR="91439"/>
                </a:tc>
                <a:tc>
                  <a:txBody>
                    <a:bodyPr/>
                    <a:lstStyle/>
                    <a:p>
                      <a:r>
                        <a:rPr lang="en-US" altLang="zh-CN" dirty="0" smtClean="0"/>
                        <a:t>ArrayExpress</a:t>
                      </a:r>
                      <a:endParaRPr lang="zh-CN" altLang="en-US" dirty="0"/>
                    </a:p>
                  </a:txBody>
                  <a:tcPr marL="91439" marR="91439"/>
                </a:tc>
              </a:tr>
              <a:tr h="370840">
                <a:tc>
                  <a:txBody>
                    <a:bodyPr/>
                    <a:lstStyle/>
                    <a:p>
                      <a:r>
                        <a:rPr lang="zh-CN" altLang="en-US" dirty="0" smtClean="0"/>
                        <a:t>优势</a:t>
                      </a:r>
                      <a:endParaRPr lang="zh-CN" altLang="en-US" dirty="0"/>
                    </a:p>
                  </a:txBody>
                  <a:tcPr marL="91439" marR="91439"/>
                </a:tc>
                <a:tc>
                  <a:txBody>
                    <a:bodyPr/>
                    <a:lstStyle/>
                    <a:p>
                      <a:r>
                        <a:rPr lang="zh-CN" altLang="en-US" dirty="0" smtClean="0"/>
                        <a:t>自由表达基因表达数据，方便数据录入</a:t>
                      </a:r>
                      <a:endParaRPr lang="zh-CN" altLang="en-US" dirty="0"/>
                    </a:p>
                  </a:txBody>
                  <a:tcPr marL="91439" marR="91439"/>
                </a:tc>
                <a:tc>
                  <a:txBody>
                    <a:bodyPr/>
                    <a:lstStyle/>
                    <a:p>
                      <a:r>
                        <a:rPr lang="zh-CN" altLang="en-US" dirty="0" smtClean="0"/>
                        <a:t>基于术语的结构化描述有利于计算机对数据的处理</a:t>
                      </a:r>
                      <a:endParaRPr lang="zh-CN" altLang="en-US" dirty="0"/>
                    </a:p>
                  </a:txBody>
                  <a:tcPr marL="91439" marR="91439"/>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TextBox 5"/>
          <p:cNvSpPr txBox="1"/>
          <p:nvPr/>
        </p:nvSpPr>
        <p:spPr>
          <a:xfrm>
            <a:off x="467544" y="5042500"/>
            <a:ext cx="7272808" cy="1338828"/>
          </a:xfrm>
          <a:prstGeom prst="rect">
            <a:avLst/>
          </a:prstGeom>
          <a:noFill/>
          <a:ln>
            <a:solidFill>
              <a:schemeClr val="tx1"/>
            </a:solidFill>
          </a:ln>
        </p:spPr>
        <p:txBody>
          <a:bodyPr wrap="square" rtlCol="0">
            <a:spAutoFit/>
          </a:bodyPr>
          <a:lstStyle/>
          <a:p>
            <a:pPr>
              <a:lnSpc>
                <a:spcPct val="150000"/>
              </a:lnSpc>
            </a:pPr>
            <a:r>
              <a:rPr lang="zh-CN" altLang="en-US" dirty="0" smtClean="0"/>
              <a:t>通过两种格式比较，采用</a:t>
            </a:r>
            <a:r>
              <a:rPr lang="en-US" altLang="zh-CN" dirty="0" smtClean="0"/>
              <a:t>MAGE-TAB</a:t>
            </a:r>
            <a:r>
              <a:rPr lang="zh-CN" altLang="en-US" dirty="0" smtClean="0"/>
              <a:t>格式作为实验信息融合的标准。</a:t>
            </a:r>
            <a:endParaRPr lang="en-US" altLang="zh-CN" dirty="0" smtClean="0"/>
          </a:p>
          <a:p>
            <a:pPr marL="285750" indent="-285750">
              <a:lnSpc>
                <a:spcPct val="150000"/>
              </a:lnSpc>
              <a:buFont typeface="Wingdings" panose="05000000000000000000" pitchFamily="2" charset="2"/>
              <a:buChar char="Ø"/>
            </a:pPr>
            <a:r>
              <a:rPr lang="en-US" altLang="zh-CN" dirty="0" smtClean="0"/>
              <a:t>MAGE-TAB</a:t>
            </a:r>
            <a:r>
              <a:rPr lang="zh-CN" altLang="en-US" dirty="0" smtClean="0"/>
              <a:t>格式对实验信息的描述更加全面</a:t>
            </a:r>
            <a:endParaRPr lang="en-US" altLang="zh-CN" dirty="0" smtClean="0"/>
          </a:p>
          <a:p>
            <a:pPr marL="285750" indent="-285750">
              <a:lnSpc>
                <a:spcPct val="150000"/>
              </a:lnSpc>
              <a:buFont typeface="Wingdings" panose="05000000000000000000" pitchFamily="2" charset="2"/>
              <a:buChar char="Ø"/>
            </a:pPr>
            <a:r>
              <a:rPr lang="en-US" altLang="zh-CN" dirty="0" smtClean="0"/>
              <a:t>MAGE-TAB</a:t>
            </a:r>
            <a:r>
              <a:rPr lang="zh-CN" altLang="en-US" dirty="0" smtClean="0"/>
              <a:t>格式采用术语描述信息</a:t>
            </a:r>
            <a:endParaRPr lang="zh-CN" altLang="en-US" dirty="0"/>
          </a:p>
        </p:txBody>
      </p:sp>
      <p:sp>
        <p:nvSpPr>
          <p:cNvPr id="7" name="TextBox 6"/>
          <p:cNvSpPr txBox="1"/>
          <p:nvPr/>
        </p:nvSpPr>
        <p:spPr>
          <a:xfrm>
            <a:off x="467544" y="4673168"/>
            <a:ext cx="273630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确定实验信息融合的标准</a:t>
            </a:r>
            <a:endParaRPr lang="zh-CN" altLang="en-US" dirty="0"/>
          </a:p>
        </p:txBody>
      </p:sp>
    </p:spTree>
    <p:extLst>
      <p:ext uri="{BB962C8B-B14F-4D97-AF65-F5344CB8AC3E}">
        <p14:creationId xmlns:p14="http://schemas.microsoft.com/office/powerpoint/2010/main" val="39352744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808" y="620688"/>
            <a:ext cx="8229600" cy="1066800"/>
          </a:xfrm>
        </p:spPr>
        <p:txBody>
          <a:bodyPr>
            <a:normAutofit fontScale="90000"/>
          </a:bodyPr>
          <a:lstStyle/>
          <a:p>
            <a:r>
              <a:rPr lang="zh-CN" altLang="en-US" dirty="0" smtClean="0"/>
              <a:t>基因表达数据中</a:t>
            </a:r>
            <a:r>
              <a:rPr lang="en-US" altLang="zh-CN" dirty="0" smtClean="0"/>
              <a:t>raw data</a:t>
            </a:r>
            <a:r>
              <a:rPr lang="zh-CN" altLang="en-US" dirty="0" smtClean="0"/>
              <a:t>的产生过程</a:t>
            </a:r>
            <a:endParaRPr lang="zh-CN" altLang="en-US" dirty="0"/>
          </a:p>
        </p:txBody>
      </p:sp>
      <p:pic>
        <p:nvPicPr>
          <p:cNvPr id="5"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9592" y="2348880"/>
            <a:ext cx="7038975" cy="4438650"/>
          </a:xfrm>
        </p:spPr>
      </p:pic>
      <p:sp>
        <p:nvSpPr>
          <p:cNvPr id="2" name="灯片编号占位符 1"/>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9" name="下箭头 8"/>
          <p:cNvSpPr/>
          <p:nvPr/>
        </p:nvSpPr>
        <p:spPr>
          <a:xfrm>
            <a:off x="1835696" y="2600908"/>
            <a:ext cx="504056"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8485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476672"/>
            <a:ext cx="8229600" cy="1066800"/>
          </a:xfrm>
        </p:spPr>
        <p:txBody>
          <a:bodyPr/>
          <a:lstStyle/>
          <a:p>
            <a:r>
              <a:rPr lang="zh-CN" altLang="en-US" dirty="0" smtClean="0"/>
              <a:t>芯片格式的选择以异构性分析</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graphicFrame>
        <p:nvGraphicFramePr>
          <p:cNvPr id="7" name="图表 6"/>
          <p:cNvGraphicFramePr>
            <a:graphicFrameLocks/>
          </p:cNvGraphicFramePr>
          <p:nvPr>
            <p:extLst>
              <p:ext uri="{D42A27DB-BD31-4B8C-83A1-F6EECF244321}">
                <p14:modId xmlns:p14="http://schemas.microsoft.com/office/powerpoint/2010/main" val="1951790790"/>
              </p:ext>
            </p:extLst>
          </p:nvPr>
        </p:nvGraphicFramePr>
        <p:xfrm>
          <a:off x="1979712" y="1678879"/>
          <a:ext cx="2952328" cy="247020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图表 7"/>
          <p:cNvGraphicFramePr>
            <a:graphicFrameLocks/>
          </p:cNvGraphicFramePr>
          <p:nvPr>
            <p:extLst>
              <p:ext uri="{D42A27DB-BD31-4B8C-83A1-F6EECF244321}">
                <p14:modId xmlns:p14="http://schemas.microsoft.com/office/powerpoint/2010/main" val="3791065200"/>
              </p:ext>
            </p:extLst>
          </p:nvPr>
        </p:nvGraphicFramePr>
        <p:xfrm>
          <a:off x="-324544" y="1670458"/>
          <a:ext cx="2772815" cy="247862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图示 14"/>
          <p:cNvGraphicFramePr/>
          <p:nvPr>
            <p:extLst>
              <p:ext uri="{D42A27DB-BD31-4B8C-83A1-F6EECF244321}">
                <p14:modId xmlns:p14="http://schemas.microsoft.com/office/powerpoint/2010/main" val="2337129324"/>
              </p:ext>
            </p:extLst>
          </p:nvPr>
        </p:nvGraphicFramePr>
        <p:xfrm>
          <a:off x="4860032" y="1220252"/>
          <a:ext cx="3851920" cy="33175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TextBox 15"/>
          <p:cNvSpPr txBox="1"/>
          <p:nvPr/>
        </p:nvSpPr>
        <p:spPr>
          <a:xfrm>
            <a:off x="0" y="4874384"/>
            <a:ext cx="3888432" cy="1938992"/>
          </a:xfrm>
          <a:prstGeom prst="rect">
            <a:avLst/>
          </a:prstGeom>
          <a:noFill/>
          <a:ln>
            <a:solidFill>
              <a:schemeClr val="tx1"/>
            </a:solidFill>
          </a:ln>
        </p:spPr>
        <p:txBody>
          <a:bodyPr wrap="square" rtlCol="0">
            <a:spAutoFit/>
          </a:bodyPr>
          <a:lstStyle/>
          <a:p>
            <a:pPr>
              <a:lnSpc>
                <a:spcPct val="150000"/>
              </a:lnSpc>
            </a:pPr>
            <a:r>
              <a:rPr lang="en-US" altLang="zh-CN" sz="1600" dirty="0" smtClean="0">
                <a:latin typeface="+mn-ea"/>
              </a:rPr>
              <a:t>Agilent</a:t>
            </a:r>
            <a:r>
              <a:rPr lang="zh-CN" altLang="en-US" sz="1600" dirty="0" smtClean="0">
                <a:latin typeface="+mn-ea"/>
              </a:rPr>
              <a:t>芯片的数据格式包含更加丰富的数据项，因此选择以</a:t>
            </a:r>
            <a:r>
              <a:rPr lang="en-US" altLang="zh-CN" sz="1600" dirty="0" smtClean="0">
                <a:latin typeface="+mn-ea"/>
              </a:rPr>
              <a:t>Agilent</a:t>
            </a:r>
            <a:r>
              <a:rPr lang="zh-CN" altLang="en-US" sz="1600" dirty="0" smtClean="0">
                <a:latin typeface="+mn-ea"/>
              </a:rPr>
              <a:t>为标准，建立芯片数据格式的映射关系</a:t>
            </a:r>
            <a:endParaRPr lang="en-US" altLang="zh-CN" sz="1600" dirty="0" smtClean="0">
              <a:latin typeface="+mn-ea"/>
            </a:endParaRPr>
          </a:p>
          <a:p>
            <a:pPr>
              <a:lnSpc>
                <a:spcPct val="150000"/>
              </a:lnSpc>
            </a:pPr>
            <a:r>
              <a:rPr lang="zh-CN" altLang="en-US" sz="1600" dirty="0" smtClean="0">
                <a:latin typeface="+mn-ea"/>
              </a:rPr>
              <a:t>融合标准以</a:t>
            </a:r>
            <a:r>
              <a:rPr lang="en-US" altLang="zh-CN" sz="1600" dirty="0" smtClean="0">
                <a:latin typeface="+mn-ea"/>
              </a:rPr>
              <a:t>Agilent</a:t>
            </a:r>
            <a:r>
              <a:rPr lang="zh-CN" altLang="en-US" sz="1600" dirty="0" smtClean="0">
                <a:latin typeface="+mn-ea"/>
              </a:rPr>
              <a:t>格式为主体，</a:t>
            </a:r>
            <a:r>
              <a:rPr lang="en-US" altLang="zh-CN" sz="1600" dirty="0" err="1" smtClean="0">
                <a:latin typeface="+mn-ea"/>
              </a:rPr>
              <a:t>GenePix</a:t>
            </a:r>
            <a:r>
              <a:rPr lang="zh-CN" altLang="en-US" sz="1600" dirty="0" smtClean="0">
                <a:latin typeface="+mn-ea"/>
              </a:rPr>
              <a:t>和</a:t>
            </a:r>
            <a:r>
              <a:rPr lang="en-US" altLang="zh-CN" sz="1600" dirty="0" err="1" smtClean="0">
                <a:latin typeface="+mn-ea"/>
              </a:rPr>
              <a:t>Affymetrix</a:t>
            </a:r>
            <a:r>
              <a:rPr lang="zh-CN" altLang="en-US" sz="1600" dirty="0" smtClean="0">
                <a:latin typeface="+mn-ea"/>
              </a:rPr>
              <a:t>格式作为补充。</a:t>
            </a:r>
            <a:endParaRPr lang="zh-CN" altLang="en-US" sz="1600" dirty="0">
              <a:latin typeface="+mn-ea"/>
            </a:endParaRPr>
          </a:p>
        </p:txBody>
      </p:sp>
      <p:sp>
        <p:nvSpPr>
          <p:cNvPr id="17" name="TextBox 16"/>
          <p:cNvSpPr txBox="1"/>
          <p:nvPr/>
        </p:nvSpPr>
        <p:spPr>
          <a:xfrm>
            <a:off x="0" y="4505052"/>
            <a:ext cx="280831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确定</a:t>
            </a:r>
            <a:r>
              <a:rPr lang="en-US" altLang="zh-CN" dirty="0" smtClean="0"/>
              <a:t>raw data</a:t>
            </a:r>
            <a:r>
              <a:rPr lang="zh-CN" altLang="en-US" dirty="0" smtClean="0"/>
              <a:t>融合的标准</a:t>
            </a:r>
            <a:endParaRPr lang="zh-CN" altLang="en-US" dirty="0"/>
          </a:p>
        </p:txBody>
      </p:sp>
      <p:sp>
        <p:nvSpPr>
          <p:cNvPr id="3" name="TextBox 2"/>
          <p:cNvSpPr txBox="1"/>
          <p:nvPr/>
        </p:nvSpPr>
        <p:spPr>
          <a:xfrm>
            <a:off x="4873342" y="4437112"/>
            <a:ext cx="1338828"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zh-CN" altLang="en-US" dirty="0" smtClean="0"/>
              <a:t>异构性分析</a:t>
            </a:r>
            <a:endParaRPr lang="zh-CN" altLang="en-US" dirty="0"/>
          </a:p>
        </p:txBody>
      </p:sp>
      <p:sp>
        <p:nvSpPr>
          <p:cNvPr id="6" name="TextBox 5"/>
          <p:cNvSpPr txBox="1"/>
          <p:nvPr/>
        </p:nvSpPr>
        <p:spPr>
          <a:xfrm>
            <a:off x="4873342" y="4821912"/>
            <a:ext cx="2550698" cy="1338828"/>
          </a:xfrm>
          <a:prstGeom prst="rect">
            <a:avLst/>
          </a:prstGeom>
          <a:noFill/>
          <a:ln>
            <a:solidFill>
              <a:schemeClr val="tx1"/>
            </a:solidFill>
          </a:ln>
        </p:spPr>
        <p:txBody>
          <a:bodyPr wrap="none" rtlCol="0">
            <a:spAutoFit/>
          </a:bodyPr>
          <a:lstStyle/>
          <a:p>
            <a:pPr marL="285750" indent="-285750">
              <a:lnSpc>
                <a:spcPct val="150000"/>
              </a:lnSpc>
              <a:buFont typeface="Wingdings" panose="05000000000000000000" pitchFamily="2" charset="2"/>
              <a:buChar char="Ø"/>
            </a:pPr>
            <a:r>
              <a:rPr lang="zh-CN" altLang="en-US" dirty="0" smtClean="0"/>
              <a:t>数据项表示不一致</a:t>
            </a:r>
            <a:endParaRPr lang="en-US" altLang="zh-CN" dirty="0" smtClean="0"/>
          </a:p>
          <a:p>
            <a:pPr marL="285750" indent="-285750">
              <a:lnSpc>
                <a:spcPct val="150000"/>
              </a:lnSpc>
              <a:buFont typeface="Wingdings" panose="05000000000000000000" pitchFamily="2" charset="2"/>
              <a:buChar char="Ø"/>
            </a:pPr>
            <a:r>
              <a:rPr lang="zh-CN" altLang="en-US" dirty="0" smtClean="0"/>
              <a:t>数据项的项数不同</a:t>
            </a:r>
            <a:endParaRPr lang="en-US" altLang="zh-CN" dirty="0" smtClean="0"/>
          </a:p>
          <a:p>
            <a:pPr marL="285750" indent="-285750">
              <a:lnSpc>
                <a:spcPct val="150000"/>
              </a:lnSpc>
              <a:buFont typeface="Wingdings" panose="05000000000000000000" pitchFamily="2" charset="2"/>
              <a:buChar char="Ø"/>
            </a:pPr>
            <a:r>
              <a:rPr lang="zh-CN" altLang="en-US" dirty="0" smtClean="0"/>
              <a:t>数据项排列顺序不同</a:t>
            </a:r>
            <a:endParaRPr lang="zh-CN" altLang="en-US" dirty="0"/>
          </a:p>
        </p:txBody>
      </p:sp>
    </p:spTree>
    <p:extLst>
      <p:ext uri="{BB962C8B-B14F-4D97-AF65-F5344CB8AC3E}">
        <p14:creationId xmlns:p14="http://schemas.microsoft.com/office/powerpoint/2010/main" val="27835402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4808" y="620688"/>
            <a:ext cx="8229600" cy="1066800"/>
          </a:xfrm>
        </p:spPr>
        <p:txBody>
          <a:bodyPr>
            <a:normAutofit fontScale="90000"/>
          </a:bodyPr>
          <a:lstStyle/>
          <a:p>
            <a:r>
              <a:rPr lang="zh-CN" altLang="en-US" sz="3600" dirty="0" smtClean="0"/>
              <a:t>基于</a:t>
            </a:r>
            <a:r>
              <a:rPr lang="en-US" altLang="zh-CN" sz="3600" dirty="0" smtClean="0"/>
              <a:t>MIAME</a:t>
            </a:r>
            <a:r>
              <a:rPr lang="zh-CN" altLang="en-US" sz="3600" dirty="0" smtClean="0"/>
              <a:t>的基因表达数据融合方法设计及应用实践</a:t>
            </a:r>
            <a:endParaRPr lang="zh-CN" altLang="en-US" sz="3600" dirty="0"/>
          </a:p>
        </p:txBody>
      </p:sp>
      <p:grpSp>
        <p:nvGrpSpPr>
          <p:cNvPr id="25" name="Group 4"/>
          <p:cNvGrpSpPr/>
          <p:nvPr/>
        </p:nvGrpSpPr>
        <p:grpSpPr>
          <a:xfrm>
            <a:off x="1747838" y="4589816"/>
            <a:ext cx="5205442" cy="571504"/>
            <a:chOff x="3176558" y="3957654"/>
            <a:chExt cx="5205442" cy="571504"/>
          </a:xfrm>
        </p:grpSpPr>
        <p:sp>
          <p:nvSpPr>
            <p:cNvPr id="26" name="矩形 2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7"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数据转换与结果</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28" name="菱形 2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29" name="Group 2"/>
          <p:cNvGrpSpPr/>
          <p:nvPr/>
        </p:nvGrpSpPr>
        <p:grpSpPr>
          <a:xfrm>
            <a:off x="1747838" y="2262752"/>
            <a:ext cx="5205442" cy="571504"/>
            <a:chOff x="3176558" y="2386018"/>
            <a:chExt cx="5205442" cy="571504"/>
          </a:xfrm>
        </p:grpSpPr>
        <p:sp>
          <p:nvSpPr>
            <p:cNvPr id="30" name="矩形 2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1" name="菱形 3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研究背景</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33" name="Group 3"/>
          <p:cNvGrpSpPr/>
          <p:nvPr/>
        </p:nvGrpSpPr>
        <p:grpSpPr>
          <a:xfrm>
            <a:off x="1747838" y="3038440"/>
            <a:ext cx="5281642" cy="571504"/>
            <a:chOff x="3176558" y="3171836"/>
            <a:chExt cx="5281642" cy="571504"/>
          </a:xfrm>
        </p:grpSpPr>
        <p:sp>
          <p:nvSpPr>
            <p:cNvPr id="34" name="矩形 3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35" name="菱形 3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spcBef>
                  <a:spcPct val="0"/>
                </a:spcBef>
                <a:spcAft>
                  <a:spcPct val="0"/>
                </a:spcAft>
              </a:pPr>
              <a:r>
                <a:rPr kumimoji="1" lang="zh-CN" altLang="en-US" b="1" dirty="0">
                  <a:latin typeface="Times New Roman" panose="02020603050405020304" pitchFamily="18" charset="0"/>
                  <a:cs typeface="Times New Roman" panose="02020603050405020304" pitchFamily="18" charset="0"/>
                </a:rPr>
                <a:t>基因表达数据分析和</a:t>
              </a:r>
              <a:r>
                <a:rPr kumimoji="1" lang="zh-CN" altLang="en-US" b="1" dirty="0">
                  <a:solidFill>
                    <a:srgbClr val="000000"/>
                  </a:solidFill>
                  <a:latin typeface="Times New Roman" panose="02020603050405020304" pitchFamily="18" charset="0"/>
                  <a:cs typeface="Times New Roman" panose="02020603050405020304" pitchFamily="18" charset="0"/>
                </a:rPr>
                <a:t>融合标准</a:t>
              </a:r>
              <a:endParaRPr kumimoji="1" lang="en-US" altLang="zh-CN" b="1" dirty="0">
                <a:latin typeface="Times New Roman" panose="02020603050405020304" pitchFamily="18" charset="0"/>
                <a:cs typeface="Times New Roman" panose="02020603050405020304" pitchFamily="18" charset="0"/>
              </a:endParaRPr>
            </a:p>
          </p:txBody>
        </p:sp>
      </p:grpSp>
      <p:grpSp>
        <p:nvGrpSpPr>
          <p:cNvPr id="37" name="Group 1"/>
          <p:cNvGrpSpPr/>
          <p:nvPr/>
        </p:nvGrpSpPr>
        <p:grpSpPr>
          <a:xfrm>
            <a:off x="1747838" y="3814128"/>
            <a:ext cx="5205442" cy="571504"/>
            <a:chOff x="3176558" y="1600200"/>
            <a:chExt cx="5205442" cy="571504"/>
          </a:xfrm>
        </p:grpSpPr>
        <p:sp>
          <p:nvSpPr>
            <p:cNvPr id="38" name="矩形 3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39" name="菱形 3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40" name="Rectangle 1"/>
            <p:cNvSpPr>
              <a:spLocks noChangeArrowheads="1"/>
            </p:cNvSpPr>
            <p:nvPr/>
          </p:nvSpPr>
          <p:spPr bwMode="auto">
            <a:xfrm>
              <a:off x="3693863" y="1701846"/>
              <a:ext cx="25090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基因表达数据映射方案</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grpSp>
      <p:grpSp>
        <p:nvGrpSpPr>
          <p:cNvPr id="41" name="Group 5"/>
          <p:cNvGrpSpPr/>
          <p:nvPr/>
        </p:nvGrpSpPr>
        <p:grpSpPr>
          <a:xfrm>
            <a:off x="1747838" y="5365506"/>
            <a:ext cx="5205442" cy="571504"/>
            <a:chOff x="3176558" y="4724400"/>
            <a:chExt cx="5205442" cy="571504"/>
          </a:xfrm>
        </p:grpSpPr>
        <p:sp>
          <p:nvSpPr>
            <p:cNvPr id="4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4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4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343183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剪去单角的矩形 87"/>
          <p:cNvSpPr/>
          <p:nvPr/>
        </p:nvSpPr>
        <p:spPr>
          <a:xfrm>
            <a:off x="467544" y="2028684"/>
            <a:ext cx="7956376" cy="4464496"/>
          </a:xfrm>
          <a:prstGeom prst="snip1Rect">
            <a:avLst>
              <a:gd name="adj" fmla="val 0"/>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4808" y="634008"/>
            <a:ext cx="8229600" cy="1066800"/>
          </a:xfrm>
        </p:spPr>
        <p:txBody>
          <a:bodyPr/>
          <a:lstStyle/>
          <a:p>
            <a:r>
              <a:rPr lang="zh-CN" altLang="en-US" dirty="0"/>
              <a:t>基于</a:t>
            </a:r>
            <a:r>
              <a:rPr lang="en-US" altLang="zh-CN" dirty="0"/>
              <a:t>MIAME</a:t>
            </a:r>
            <a:r>
              <a:rPr lang="zh-CN" altLang="en-US" dirty="0"/>
              <a:t>的实验信息映射方案设计</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6" name="矩形 5"/>
          <p:cNvSpPr/>
          <p:nvPr/>
        </p:nvSpPr>
        <p:spPr>
          <a:xfrm>
            <a:off x="683568" y="2780928"/>
            <a:ext cx="2736304" cy="3384376"/>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2000"/>
          </a:p>
        </p:txBody>
      </p:sp>
      <p:sp>
        <p:nvSpPr>
          <p:cNvPr id="7" name="流程图: 过程 6"/>
          <p:cNvSpPr/>
          <p:nvPr/>
        </p:nvSpPr>
        <p:spPr>
          <a:xfrm>
            <a:off x="899592" y="3284984"/>
            <a:ext cx="2016224"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 name="流程图: 过程 10"/>
          <p:cNvSpPr/>
          <p:nvPr/>
        </p:nvSpPr>
        <p:spPr>
          <a:xfrm>
            <a:off x="899592" y="4221088"/>
            <a:ext cx="2016224"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流程图: 过程 12"/>
          <p:cNvSpPr/>
          <p:nvPr/>
        </p:nvSpPr>
        <p:spPr>
          <a:xfrm>
            <a:off x="899592" y="5157192"/>
            <a:ext cx="2016224"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TextBox 14"/>
          <p:cNvSpPr txBox="1"/>
          <p:nvPr/>
        </p:nvSpPr>
        <p:spPr>
          <a:xfrm>
            <a:off x="683568" y="2780928"/>
            <a:ext cx="698948"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400" dirty="0" smtClean="0">
                <a:latin typeface="+mn-ea"/>
              </a:rPr>
              <a:t>SOFT</a:t>
            </a:r>
            <a:endParaRPr lang="zh-CN" altLang="en-US" sz="1050" dirty="0">
              <a:latin typeface="+mn-ea"/>
            </a:endParaRPr>
          </a:p>
        </p:txBody>
      </p:sp>
      <p:sp>
        <p:nvSpPr>
          <p:cNvPr id="16" name="矩形 15"/>
          <p:cNvSpPr/>
          <p:nvPr/>
        </p:nvSpPr>
        <p:spPr>
          <a:xfrm>
            <a:off x="5148064" y="2780928"/>
            <a:ext cx="2952328" cy="3384376"/>
          </a:xfrm>
          <a:prstGeom prst="rect">
            <a:avLst/>
          </a:prstGeom>
          <a:solidFill>
            <a:schemeClr val="bg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7" name="流程图: 过程 16"/>
          <p:cNvSpPr/>
          <p:nvPr/>
        </p:nvSpPr>
        <p:spPr>
          <a:xfrm>
            <a:off x="5652120" y="3284984"/>
            <a:ext cx="2088232"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流程图: 过程 18"/>
          <p:cNvSpPr/>
          <p:nvPr/>
        </p:nvSpPr>
        <p:spPr>
          <a:xfrm>
            <a:off x="5652120" y="4221088"/>
            <a:ext cx="2088232"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 name="流程图: 过程 20"/>
          <p:cNvSpPr/>
          <p:nvPr/>
        </p:nvSpPr>
        <p:spPr>
          <a:xfrm>
            <a:off x="5652120" y="5157192"/>
            <a:ext cx="2088232" cy="720080"/>
          </a:xfrm>
          <a:prstGeom prst="flowChartProcess">
            <a:avLst/>
          </a:prstGeom>
          <a:ln w="3175">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 name="TextBox 22"/>
          <p:cNvSpPr txBox="1"/>
          <p:nvPr/>
        </p:nvSpPr>
        <p:spPr>
          <a:xfrm>
            <a:off x="7164288" y="2783055"/>
            <a:ext cx="936104" cy="307777"/>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400" dirty="0" smtClean="0">
                <a:latin typeface="+mn-ea"/>
              </a:rPr>
              <a:t>MAGE-TAB</a:t>
            </a:r>
            <a:endParaRPr lang="zh-CN" altLang="en-US" sz="1400" dirty="0">
              <a:latin typeface="+mn-ea"/>
            </a:endParaRPr>
          </a:p>
        </p:txBody>
      </p:sp>
      <p:sp>
        <p:nvSpPr>
          <p:cNvPr id="24" name="TextBox 23"/>
          <p:cNvSpPr txBox="1"/>
          <p:nvPr/>
        </p:nvSpPr>
        <p:spPr>
          <a:xfrm>
            <a:off x="935596" y="3385076"/>
            <a:ext cx="900100" cy="523220"/>
          </a:xfrm>
          <a:prstGeom prst="rect">
            <a:avLst/>
          </a:prstGeom>
          <a:noFill/>
        </p:spPr>
        <p:txBody>
          <a:bodyPr wrap="square" rtlCol="0">
            <a:spAutoFit/>
          </a:bodyPr>
          <a:lstStyle/>
          <a:p>
            <a:pPr algn="ctr"/>
            <a:r>
              <a:rPr lang="zh-CN" altLang="en-US" sz="1400" dirty="0" smtClean="0"/>
              <a:t>实验平台</a:t>
            </a:r>
            <a:endParaRPr lang="en-US" altLang="zh-CN" sz="1400" dirty="0" smtClean="0"/>
          </a:p>
          <a:p>
            <a:pPr algn="ctr"/>
            <a:r>
              <a:rPr lang="en-US" altLang="zh-CN" sz="1400" dirty="0" smtClean="0"/>
              <a:t>GPL</a:t>
            </a:r>
            <a:endParaRPr lang="zh-CN" altLang="en-US" sz="1400" dirty="0"/>
          </a:p>
        </p:txBody>
      </p:sp>
      <p:sp>
        <p:nvSpPr>
          <p:cNvPr id="25" name="TextBox 24"/>
          <p:cNvSpPr txBox="1"/>
          <p:nvPr/>
        </p:nvSpPr>
        <p:spPr>
          <a:xfrm>
            <a:off x="1907704" y="3476248"/>
            <a:ext cx="1008112" cy="400110"/>
          </a:xfrm>
          <a:prstGeom prst="rect">
            <a:avLst/>
          </a:prstGeom>
          <a:noFill/>
        </p:spPr>
        <p:txBody>
          <a:bodyPr wrap="square" rtlCol="0">
            <a:spAutoFit/>
          </a:bodyPr>
          <a:lstStyle/>
          <a:p>
            <a:pPr algn="ctr"/>
            <a:r>
              <a:rPr lang="en-US" altLang="zh-CN" sz="2000" dirty="0" smtClean="0"/>
              <a:t>Array</a:t>
            </a:r>
            <a:endParaRPr lang="zh-CN" altLang="en-US" sz="900" dirty="0"/>
          </a:p>
        </p:txBody>
      </p:sp>
      <p:cxnSp>
        <p:nvCxnSpPr>
          <p:cNvPr id="27" name="直接连接符 26"/>
          <p:cNvCxnSpPr>
            <a:stCxn id="7" idx="0"/>
            <a:endCxn id="7" idx="2"/>
          </p:cNvCxnSpPr>
          <p:nvPr/>
        </p:nvCxnSpPr>
        <p:spPr>
          <a:xfrm>
            <a:off x="1907704" y="3284984"/>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1" idx="0"/>
            <a:endCxn id="11" idx="2"/>
          </p:cNvCxnSpPr>
          <p:nvPr/>
        </p:nvCxnSpPr>
        <p:spPr>
          <a:xfrm>
            <a:off x="1907704" y="4221088"/>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07604" y="4321180"/>
            <a:ext cx="900100" cy="523220"/>
          </a:xfrm>
          <a:prstGeom prst="rect">
            <a:avLst/>
          </a:prstGeom>
          <a:noFill/>
        </p:spPr>
        <p:txBody>
          <a:bodyPr wrap="square" rtlCol="0">
            <a:spAutoFit/>
          </a:bodyPr>
          <a:lstStyle/>
          <a:p>
            <a:pPr algn="ctr"/>
            <a:r>
              <a:rPr lang="zh-CN" altLang="en-US" sz="1400" dirty="0" smtClean="0"/>
              <a:t>实验系列</a:t>
            </a:r>
            <a:endParaRPr lang="en-US" altLang="zh-CN" sz="1400" dirty="0" smtClean="0"/>
          </a:p>
          <a:p>
            <a:pPr algn="ctr"/>
            <a:r>
              <a:rPr lang="en-US" altLang="zh-CN" sz="1400" dirty="0" smtClean="0"/>
              <a:t>GSE</a:t>
            </a:r>
            <a:endParaRPr lang="zh-CN" altLang="en-US" sz="1400" dirty="0"/>
          </a:p>
        </p:txBody>
      </p:sp>
      <p:sp>
        <p:nvSpPr>
          <p:cNvPr id="34" name="TextBox 33"/>
          <p:cNvSpPr txBox="1"/>
          <p:nvPr/>
        </p:nvSpPr>
        <p:spPr>
          <a:xfrm>
            <a:off x="1907704" y="4260932"/>
            <a:ext cx="1008112" cy="276999"/>
          </a:xfrm>
          <a:prstGeom prst="rect">
            <a:avLst/>
          </a:prstGeom>
          <a:noFill/>
        </p:spPr>
        <p:txBody>
          <a:bodyPr wrap="square" rtlCol="0">
            <a:spAutoFit/>
          </a:bodyPr>
          <a:lstStyle/>
          <a:p>
            <a:pPr algn="ctr"/>
            <a:r>
              <a:rPr lang="en-US" altLang="zh-CN" sz="1200" dirty="0" smtClean="0"/>
              <a:t>Experiment</a:t>
            </a:r>
            <a:endParaRPr lang="zh-CN" altLang="en-US" sz="900" dirty="0"/>
          </a:p>
        </p:txBody>
      </p:sp>
      <p:cxnSp>
        <p:nvCxnSpPr>
          <p:cNvPr id="35" name="直接连接符 34"/>
          <p:cNvCxnSpPr>
            <a:stCxn id="13" idx="0"/>
            <a:endCxn id="13" idx="2"/>
          </p:cNvCxnSpPr>
          <p:nvPr/>
        </p:nvCxnSpPr>
        <p:spPr>
          <a:xfrm>
            <a:off x="1907704" y="5157192"/>
            <a:ext cx="0" cy="720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71600" y="5257284"/>
            <a:ext cx="900100" cy="523220"/>
          </a:xfrm>
          <a:prstGeom prst="rect">
            <a:avLst/>
          </a:prstGeom>
          <a:noFill/>
        </p:spPr>
        <p:txBody>
          <a:bodyPr wrap="square" rtlCol="0">
            <a:spAutoFit/>
          </a:bodyPr>
          <a:lstStyle/>
          <a:p>
            <a:pPr algn="ctr"/>
            <a:r>
              <a:rPr lang="zh-CN" altLang="en-US" sz="1400" dirty="0" smtClean="0"/>
              <a:t>实验样本</a:t>
            </a:r>
            <a:endParaRPr lang="en-US" altLang="zh-CN" sz="1400" dirty="0" smtClean="0"/>
          </a:p>
          <a:p>
            <a:pPr algn="ctr"/>
            <a:r>
              <a:rPr lang="en-US" altLang="zh-CN" sz="1400" dirty="0" smtClean="0"/>
              <a:t>GSM</a:t>
            </a:r>
            <a:endParaRPr lang="zh-CN" altLang="en-US" sz="1400" dirty="0"/>
          </a:p>
        </p:txBody>
      </p:sp>
      <p:cxnSp>
        <p:nvCxnSpPr>
          <p:cNvPr id="38" name="直接连接符 37"/>
          <p:cNvCxnSpPr>
            <a:stCxn id="13" idx="3"/>
          </p:cNvCxnSpPr>
          <p:nvPr/>
        </p:nvCxnSpPr>
        <p:spPr>
          <a:xfrm flipH="1">
            <a:off x="1907704" y="5517232"/>
            <a:ext cx="10081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1" idx="3"/>
            <a:endCxn id="33" idx="3"/>
          </p:cNvCxnSpPr>
          <p:nvPr/>
        </p:nvCxnSpPr>
        <p:spPr>
          <a:xfrm flipH="1">
            <a:off x="1907704" y="4581128"/>
            <a:ext cx="1008112" cy="1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07704" y="4581128"/>
            <a:ext cx="1008112" cy="369332"/>
          </a:xfrm>
          <a:prstGeom prst="rect">
            <a:avLst/>
          </a:prstGeom>
          <a:noFill/>
        </p:spPr>
        <p:txBody>
          <a:bodyPr wrap="square" rtlCol="0">
            <a:spAutoFit/>
          </a:bodyPr>
          <a:lstStyle/>
          <a:p>
            <a:pPr algn="ctr"/>
            <a:r>
              <a:rPr lang="en-US" altLang="zh-CN" dirty="0" smtClean="0"/>
              <a:t>Sample</a:t>
            </a:r>
            <a:endParaRPr lang="zh-CN" altLang="en-US" sz="900" dirty="0"/>
          </a:p>
        </p:txBody>
      </p:sp>
      <p:sp>
        <p:nvSpPr>
          <p:cNvPr id="43" name="TextBox 42"/>
          <p:cNvSpPr txBox="1"/>
          <p:nvPr/>
        </p:nvSpPr>
        <p:spPr>
          <a:xfrm>
            <a:off x="1907704" y="5157192"/>
            <a:ext cx="1008112" cy="369332"/>
          </a:xfrm>
          <a:prstGeom prst="rect">
            <a:avLst/>
          </a:prstGeom>
          <a:noFill/>
        </p:spPr>
        <p:txBody>
          <a:bodyPr wrap="square" rtlCol="0">
            <a:spAutoFit/>
          </a:bodyPr>
          <a:lstStyle/>
          <a:p>
            <a:pPr algn="ctr"/>
            <a:r>
              <a:rPr lang="en-US" altLang="zh-CN" dirty="0" smtClean="0"/>
              <a:t>Sample</a:t>
            </a:r>
            <a:endParaRPr lang="zh-CN" altLang="en-US" sz="900" dirty="0"/>
          </a:p>
        </p:txBody>
      </p:sp>
      <p:sp>
        <p:nvSpPr>
          <p:cNvPr id="44" name="TextBox 43"/>
          <p:cNvSpPr txBox="1"/>
          <p:nvPr/>
        </p:nvSpPr>
        <p:spPr>
          <a:xfrm>
            <a:off x="1907704" y="5538718"/>
            <a:ext cx="1008112" cy="338554"/>
          </a:xfrm>
          <a:prstGeom prst="rect">
            <a:avLst/>
          </a:prstGeom>
          <a:noFill/>
        </p:spPr>
        <p:txBody>
          <a:bodyPr wrap="square" rtlCol="0">
            <a:spAutoFit/>
          </a:bodyPr>
          <a:lstStyle/>
          <a:p>
            <a:pPr algn="ctr"/>
            <a:r>
              <a:rPr lang="en-US" altLang="zh-CN" sz="1600" dirty="0" smtClean="0"/>
              <a:t>Protocol</a:t>
            </a:r>
            <a:endParaRPr lang="zh-CN" altLang="en-US" sz="1000" dirty="0"/>
          </a:p>
        </p:txBody>
      </p:sp>
      <p:cxnSp>
        <p:nvCxnSpPr>
          <p:cNvPr id="46" name="直接连接符 45"/>
          <p:cNvCxnSpPr>
            <a:stCxn id="17" idx="0"/>
            <a:endCxn id="17" idx="2"/>
          </p:cNvCxnSpPr>
          <p:nvPr/>
        </p:nvCxnSpPr>
        <p:spPr>
          <a:xfrm>
            <a:off x="6696236" y="3284984"/>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9" idx="0"/>
            <a:endCxn id="19" idx="2"/>
          </p:cNvCxnSpPr>
          <p:nvPr/>
        </p:nvCxnSpPr>
        <p:spPr>
          <a:xfrm>
            <a:off x="6696236" y="4221088"/>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21" idx="0"/>
            <a:endCxn id="21" idx="2"/>
          </p:cNvCxnSpPr>
          <p:nvPr/>
        </p:nvCxnSpPr>
        <p:spPr>
          <a:xfrm>
            <a:off x="6696236" y="5157192"/>
            <a:ext cx="0" cy="72008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768244" y="3409836"/>
            <a:ext cx="900100" cy="523220"/>
          </a:xfrm>
          <a:prstGeom prst="rect">
            <a:avLst/>
          </a:prstGeom>
          <a:noFill/>
        </p:spPr>
        <p:txBody>
          <a:bodyPr wrap="square" rtlCol="0">
            <a:spAutoFit/>
          </a:bodyPr>
          <a:lstStyle/>
          <a:p>
            <a:pPr algn="ctr"/>
            <a:r>
              <a:rPr lang="zh-CN" altLang="en-US" sz="1400" dirty="0" smtClean="0"/>
              <a:t>实验设计</a:t>
            </a:r>
            <a:endParaRPr lang="en-US" altLang="zh-CN" sz="1400" dirty="0" smtClean="0"/>
          </a:p>
          <a:p>
            <a:pPr algn="ctr"/>
            <a:r>
              <a:rPr lang="en-US" altLang="zh-CN" sz="1400" dirty="0" smtClean="0"/>
              <a:t>IDF</a:t>
            </a:r>
            <a:endParaRPr lang="zh-CN" altLang="en-US" sz="1400" dirty="0"/>
          </a:p>
        </p:txBody>
      </p:sp>
      <p:cxnSp>
        <p:nvCxnSpPr>
          <p:cNvPr id="56" name="直接连接符 55"/>
          <p:cNvCxnSpPr/>
          <p:nvPr/>
        </p:nvCxnSpPr>
        <p:spPr>
          <a:xfrm>
            <a:off x="5652120" y="3645024"/>
            <a:ext cx="1044116" cy="1662"/>
          </a:xfrm>
          <a:prstGeom prst="line">
            <a:avLst/>
          </a:prstGeom>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696236" y="4365104"/>
            <a:ext cx="1044116" cy="477054"/>
          </a:xfrm>
          <a:prstGeom prst="rect">
            <a:avLst/>
          </a:prstGeom>
          <a:noFill/>
        </p:spPr>
        <p:txBody>
          <a:bodyPr wrap="square" rtlCol="0">
            <a:spAutoFit/>
          </a:bodyPr>
          <a:lstStyle/>
          <a:p>
            <a:pPr algn="ctr"/>
            <a:r>
              <a:rPr lang="zh-CN" altLang="en-US" sz="900" dirty="0" smtClean="0"/>
              <a:t>样本与数据关系</a:t>
            </a:r>
            <a:endParaRPr lang="en-US" altLang="zh-CN" sz="900" dirty="0" smtClean="0"/>
          </a:p>
          <a:p>
            <a:pPr algn="ctr"/>
            <a:r>
              <a:rPr lang="en-US" altLang="zh-CN" sz="1600" dirty="0" smtClean="0"/>
              <a:t>SDRF</a:t>
            </a:r>
            <a:endParaRPr lang="zh-CN" altLang="en-US" sz="1600" dirty="0"/>
          </a:p>
        </p:txBody>
      </p:sp>
      <p:sp>
        <p:nvSpPr>
          <p:cNvPr id="58" name="TextBox 57"/>
          <p:cNvSpPr txBox="1"/>
          <p:nvPr/>
        </p:nvSpPr>
        <p:spPr>
          <a:xfrm>
            <a:off x="6768244" y="5282044"/>
            <a:ext cx="900100" cy="523220"/>
          </a:xfrm>
          <a:prstGeom prst="rect">
            <a:avLst/>
          </a:prstGeom>
          <a:noFill/>
        </p:spPr>
        <p:txBody>
          <a:bodyPr wrap="square" rtlCol="0">
            <a:spAutoFit/>
          </a:bodyPr>
          <a:lstStyle/>
          <a:p>
            <a:pPr algn="ctr"/>
            <a:r>
              <a:rPr lang="zh-CN" altLang="en-US" sz="1400" dirty="0" smtClean="0"/>
              <a:t>阵列设计</a:t>
            </a:r>
            <a:r>
              <a:rPr lang="en-US" altLang="zh-CN" sz="1400" dirty="0" smtClean="0"/>
              <a:t>ADF</a:t>
            </a:r>
            <a:endParaRPr lang="zh-CN" altLang="en-US" sz="1400" dirty="0"/>
          </a:p>
        </p:txBody>
      </p:sp>
      <p:sp>
        <p:nvSpPr>
          <p:cNvPr id="59" name="TextBox 58"/>
          <p:cNvSpPr txBox="1"/>
          <p:nvPr/>
        </p:nvSpPr>
        <p:spPr>
          <a:xfrm>
            <a:off x="5661680" y="3296017"/>
            <a:ext cx="1034556" cy="276999"/>
          </a:xfrm>
          <a:prstGeom prst="rect">
            <a:avLst/>
          </a:prstGeom>
          <a:noFill/>
        </p:spPr>
        <p:txBody>
          <a:bodyPr wrap="square" rtlCol="0">
            <a:spAutoFit/>
          </a:bodyPr>
          <a:lstStyle/>
          <a:p>
            <a:pPr algn="ctr"/>
            <a:r>
              <a:rPr lang="en-US" altLang="zh-CN" sz="1200" dirty="0" smtClean="0"/>
              <a:t>Experiment</a:t>
            </a:r>
            <a:endParaRPr lang="zh-CN" altLang="en-US" sz="1050" dirty="0"/>
          </a:p>
        </p:txBody>
      </p:sp>
      <p:sp>
        <p:nvSpPr>
          <p:cNvPr id="60" name="TextBox 59"/>
          <p:cNvSpPr txBox="1"/>
          <p:nvPr/>
        </p:nvSpPr>
        <p:spPr>
          <a:xfrm>
            <a:off x="5652120" y="3645024"/>
            <a:ext cx="1044116" cy="369332"/>
          </a:xfrm>
          <a:prstGeom prst="rect">
            <a:avLst/>
          </a:prstGeom>
          <a:noFill/>
        </p:spPr>
        <p:txBody>
          <a:bodyPr wrap="square" rtlCol="0">
            <a:spAutoFit/>
          </a:bodyPr>
          <a:lstStyle/>
          <a:p>
            <a:pPr algn="ctr"/>
            <a:r>
              <a:rPr lang="en-US" altLang="zh-CN" dirty="0" smtClean="0"/>
              <a:t>Protocol</a:t>
            </a:r>
            <a:endParaRPr lang="zh-CN" altLang="en-US" sz="900" dirty="0"/>
          </a:p>
        </p:txBody>
      </p:sp>
      <p:sp>
        <p:nvSpPr>
          <p:cNvPr id="61" name="TextBox 60"/>
          <p:cNvSpPr txBox="1"/>
          <p:nvPr/>
        </p:nvSpPr>
        <p:spPr>
          <a:xfrm>
            <a:off x="5661680" y="4437112"/>
            <a:ext cx="1034556" cy="369332"/>
          </a:xfrm>
          <a:prstGeom prst="rect">
            <a:avLst/>
          </a:prstGeom>
          <a:noFill/>
        </p:spPr>
        <p:txBody>
          <a:bodyPr wrap="square" rtlCol="0">
            <a:spAutoFit/>
          </a:bodyPr>
          <a:lstStyle/>
          <a:p>
            <a:pPr algn="ctr"/>
            <a:r>
              <a:rPr lang="en-US" altLang="zh-CN" dirty="0" smtClean="0"/>
              <a:t>Sample</a:t>
            </a:r>
            <a:endParaRPr lang="zh-CN" altLang="en-US" sz="900" dirty="0"/>
          </a:p>
        </p:txBody>
      </p:sp>
      <p:sp>
        <p:nvSpPr>
          <p:cNvPr id="62" name="TextBox 61"/>
          <p:cNvSpPr txBox="1"/>
          <p:nvPr/>
        </p:nvSpPr>
        <p:spPr>
          <a:xfrm>
            <a:off x="5652120" y="5333146"/>
            <a:ext cx="1044116" cy="400110"/>
          </a:xfrm>
          <a:prstGeom prst="rect">
            <a:avLst/>
          </a:prstGeom>
          <a:noFill/>
        </p:spPr>
        <p:txBody>
          <a:bodyPr wrap="square" rtlCol="0">
            <a:spAutoFit/>
          </a:bodyPr>
          <a:lstStyle/>
          <a:p>
            <a:pPr algn="ctr"/>
            <a:r>
              <a:rPr lang="en-US" altLang="zh-CN" sz="2000" dirty="0" smtClean="0"/>
              <a:t>Array</a:t>
            </a:r>
            <a:endParaRPr lang="zh-CN" altLang="en-US" sz="900" dirty="0"/>
          </a:p>
        </p:txBody>
      </p:sp>
      <p:cxnSp>
        <p:nvCxnSpPr>
          <p:cNvPr id="66" name="肘形连接符 65"/>
          <p:cNvCxnSpPr>
            <a:stCxn id="25" idx="3"/>
            <a:endCxn id="62" idx="1"/>
          </p:cNvCxnSpPr>
          <p:nvPr/>
        </p:nvCxnSpPr>
        <p:spPr>
          <a:xfrm>
            <a:off x="2915816" y="3676303"/>
            <a:ext cx="2736304" cy="1856898"/>
          </a:xfrm>
          <a:prstGeom prst="bentConnector3">
            <a:avLst>
              <a:gd name="adj1" fmla="val 27722"/>
            </a:avLst>
          </a:prstGeom>
          <a:ln w="28575">
            <a:solidFill>
              <a:srgbClr val="00B05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0" name="肘形连接符 69"/>
          <p:cNvCxnSpPr>
            <a:stCxn id="34" idx="3"/>
            <a:endCxn id="59" idx="1"/>
          </p:cNvCxnSpPr>
          <p:nvPr/>
        </p:nvCxnSpPr>
        <p:spPr>
          <a:xfrm flipV="1">
            <a:off x="2915816" y="3434517"/>
            <a:ext cx="2745864" cy="964915"/>
          </a:xfrm>
          <a:prstGeom prst="bentConnector3">
            <a:avLst>
              <a:gd name="adj1" fmla="val 33350"/>
            </a:avLst>
          </a:prstGeom>
          <a:ln w="28575">
            <a:solidFill>
              <a:srgbClr val="00B0F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8" name="肘形连接符 77"/>
          <p:cNvCxnSpPr>
            <a:stCxn id="42" idx="3"/>
            <a:endCxn id="61" idx="1"/>
          </p:cNvCxnSpPr>
          <p:nvPr/>
        </p:nvCxnSpPr>
        <p:spPr>
          <a:xfrm flipV="1">
            <a:off x="2915816" y="4621778"/>
            <a:ext cx="2745864" cy="144016"/>
          </a:xfrm>
          <a:prstGeom prst="bentConnector3">
            <a:avLst>
              <a:gd name="adj1" fmla="val 43756"/>
            </a:avLst>
          </a:prstGeom>
          <a:ln w="28575">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2" name="肘形连接符 81"/>
          <p:cNvCxnSpPr>
            <a:stCxn id="43" idx="3"/>
            <a:endCxn id="61" idx="1"/>
          </p:cNvCxnSpPr>
          <p:nvPr/>
        </p:nvCxnSpPr>
        <p:spPr>
          <a:xfrm flipV="1">
            <a:off x="2915816" y="4621778"/>
            <a:ext cx="2745864" cy="720080"/>
          </a:xfrm>
          <a:prstGeom prst="bentConnector3">
            <a:avLst>
              <a:gd name="adj1" fmla="val 43756"/>
            </a:avLst>
          </a:prstGeom>
          <a:ln w="28575">
            <a:solidFill>
              <a:srgbClr val="7030A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84" name="肘形连接符 83"/>
          <p:cNvCxnSpPr>
            <a:stCxn id="44" idx="3"/>
            <a:endCxn id="60" idx="1"/>
          </p:cNvCxnSpPr>
          <p:nvPr/>
        </p:nvCxnSpPr>
        <p:spPr>
          <a:xfrm flipV="1">
            <a:off x="2915816" y="3829690"/>
            <a:ext cx="2736304" cy="1878305"/>
          </a:xfrm>
          <a:prstGeom prst="bentConnector3">
            <a:avLst>
              <a:gd name="adj1" fmla="val 50000"/>
            </a:avLst>
          </a:prstGeom>
          <a:ln w="28575">
            <a:solidFill>
              <a:srgbClr val="FF0000"/>
            </a:solidFill>
            <a:prstDash val="solid"/>
            <a:headEnd type="arrow"/>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67544" y="2017006"/>
            <a:ext cx="2058487" cy="369332"/>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实验信息映射方案</a:t>
            </a:r>
            <a:endParaRPr lang="zh-CN" altLang="en-US" dirty="0"/>
          </a:p>
        </p:txBody>
      </p:sp>
      <p:sp>
        <p:nvSpPr>
          <p:cNvPr id="141" name="TextBox 140"/>
          <p:cNvSpPr txBox="1"/>
          <p:nvPr/>
        </p:nvSpPr>
        <p:spPr>
          <a:xfrm>
            <a:off x="3563888" y="2386338"/>
            <a:ext cx="1296144" cy="461665"/>
          </a:xfrm>
          <a:prstGeom prst="rect">
            <a:avLst/>
          </a:prstGeom>
          <a:ln>
            <a:solidFill>
              <a:schemeClr val="tx1">
                <a:lumMod val="50000"/>
                <a:lumOff val="50000"/>
              </a:schemeClr>
            </a:solidFill>
            <a:prstDash val="lgDashDot"/>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zh-CN" sz="2400" dirty="0" smtClean="0">
                <a:latin typeface="+mn-ea"/>
              </a:rPr>
              <a:t>MIAME</a:t>
            </a:r>
            <a:endParaRPr lang="zh-CN" altLang="en-US" sz="2400" dirty="0">
              <a:latin typeface="+mn-ea"/>
            </a:endParaRPr>
          </a:p>
        </p:txBody>
      </p:sp>
      <p:cxnSp>
        <p:nvCxnSpPr>
          <p:cNvPr id="149" name="直接连接符 148"/>
          <p:cNvCxnSpPr/>
          <p:nvPr/>
        </p:nvCxnSpPr>
        <p:spPr>
          <a:xfrm>
            <a:off x="5940152" y="2373525"/>
            <a:ext cx="0" cy="4020616"/>
          </a:xfrm>
          <a:prstGeom prst="line">
            <a:avLst/>
          </a:prstGeom>
          <a:ln w="12700">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2632564" y="6381328"/>
            <a:ext cx="3312368" cy="0"/>
          </a:xfrm>
          <a:prstGeom prst="line">
            <a:avLst/>
          </a:prstGeom>
          <a:ln w="12700">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632564" y="2386338"/>
            <a:ext cx="0" cy="4020616"/>
          </a:xfrm>
          <a:prstGeom prst="line">
            <a:avLst/>
          </a:prstGeom>
          <a:ln w="12700">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2627784" y="2373103"/>
            <a:ext cx="3312368" cy="0"/>
          </a:xfrm>
          <a:prstGeom prst="line">
            <a:avLst/>
          </a:prstGeom>
          <a:ln w="12700">
            <a:solidFill>
              <a:schemeClr val="tx1">
                <a:lumMod val="50000"/>
                <a:lumOff val="50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51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600" dirty="0" smtClean="0"/>
              <a:t>基于</a:t>
            </a:r>
            <a:r>
              <a:rPr lang="en-US" altLang="zh-CN" sz="3600" dirty="0" smtClean="0"/>
              <a:t>MIAME</a:t>
            </a:r>
            <a:r>
              <a:rPr lang="zh-CN" altLang="en-US" sz="3600" dirty="0" smtClean="0"/>
              <a:t>的基因表达数据融合方法设计及应用实践</a:t>
            </a:r>
            <a:endParaRPr lang="zh-CN" altLang="en-US" sz="3600" dirty="0"/>
          </a:p>
        </p:txBody>
      </p:sp>
      <p:grpSp>
        <p:nvGrpSpPr>
          <p:cNvPr id="4" name="Group 4"/>
          <p:cNvGrpSpPr/>
          <p:nvPr/>
        </p:nvGrpSpPr>
        <p:grpSpPr>
          <a:xfrm>
            <a:off x="1779712" y="4871403"/>
            <a:ext cx="5205442" cy="571504"/>
            <a:chOff x="3176558" y="3957654"/>
            <a:chExt cx="5205442" cy="571504"/>
          </a:xfrm>
        </p:grpSpPr>
        <p:sp>
          <p:nvSpPr>
            <p:cNvPr id="5" name="矩形 4"/>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6"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数据转换与结果</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7" name="菱形 6"/>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8" name="Group 2"/>
          <p:cNvGrpSpPr/>
          <p:nvPr/>
        </p:nvGrpSpPr>
        <p:grpSpPr>
          <a:xfrm>
            <a:off x="1779712" y="3332165"/>
            <a:ext cx="5205442" cy="571504"/>
            <a:chOff x="3176558" y="2386018"/>
            <a:chExt cx="5205442" cy="571504"/>
          </a:xfrm>
        </p:grpSpPr>
        <p:sp>
          <p:nvSpPr>
            <p:cNvPr id="9" name="矩形 8"/>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0" name="菱形 9"/>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1"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spcBef>
                  <a:spcPct val="0"/>
                </a:spcBef>
                <a:spcAft>
                  <a:spcPct val="0"/>
                </a:spcAft>
              </a:pPr>
              <a:r>
                <a:rPr kumimoji="1" lang="zh-CN" altLang="en-US" b="1" dirty="0">
                  <a:latin typeface="Times New Roman" panose="02020603050405020304" pitchFamily="18" charset="0"/>
                  <a:cs typeface="Times New Roman" panose="02020603050405020304" pitchFamily="18" charset="0"/>
                </a:rPr>
                <a:t>基因表达数据分析和</a:t>
              </a:r>
              <a:r>
                <a:rPr kumimoji="1" lang="zh-CN" altLang="en-US" b="1" dirty="0">
                  <a:solidFill>
                    <a:srgbClr val="000000"/>
                  </a:solidFill>
                  <a:latin typeface="Times New Roman" panose="02020603050405020304" pitchFamily="18" charset="0"/>
                  <a:cs typeface="Times New Roman" panose="02020603050405020304" pitchFamily="18" charset="0"/>
                </a:rPr>
                <a:t>融合标准</a:t>
              </a:r>
              <a:endParaRPr kumimoji="1" lang="en-US" altLang="zh-CN" b="1" dirty="0">
                <a:latin typeface="Times New Roman" panose="02020603050405020304" pitchFamily="18" charset="0"/>
                <a:cs typeface="Times New Roman" panose="02020603050405020304" pitchFamily="18" charset="0"/>
              </a:endParaRPr>
            </a:p>
          </p:txBody>
        </p:sp>
      </p:grpSp>
      <p:grpSp>
        <p:nvGrpSpPr>
          <p:cNvPr id="12" name="Group 3"/>
          <p:cNvGrpSpPr/>
          <p:nvPr/>
        </p:nvGrpSpPr>
        <p:grpSpPr>
          <a:xfrm>
            <a:off x="1779712" y="4101784"/>
            <a:ext cx="5281642" cy="571504"/>
            <a:chOff x="3176558" y="3171836"/>
            <a:chExt cx="5281642" cy="571504"/>
          </a:xfrm>
        </p:grpSpPr>
        <p:sp>
          <p:nvSpPr>
            <p:cNvPr id="13" name="矩形 12"/>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14" name="菱形 13"/>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5"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基因表达数据映射方案</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grpSp>
      <p:grpSp>
        <p:nvGrpSpPr>
          <p:cNvPr id="16" name="Group 1"/>
          <p:cNvGrpSpPr/>
          <p:nvPr/>
        </p:nvGrpSpPr>
        <p:grpSpPr>
          <a:xfrm>
            <a:off x="1779712" y="2562546"/>
            <a:ext cx="5205442" cy="571504"/>
            <a:chOff x="3176558" y="1600200"/>
            <a:chExt cx="5205442" cy="571504"/>
          </a:xfrm>
        </p:grpSpPr>
        <p:sp>
          <p:nvSpPr>
            <p:cNvPr id="17" name="矩形 16"/>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18" name="菱形 17"/>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19" name="Rectangle 1"/>
            <p:cNvSpPr>
              <a:spLocks noChangeArrowheads="1"/>
            </p:cNvSpPr>
            <p:nvPr/>
          </p:nvSpPr>
          <p:spPr bwMode="auto">
            <a:xfrm>
              <a:off x="3693863" y="1701846"/>
              <a:ext cx="1114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研究背景</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20" name="Group 5"/>
          <p:cNvGrpSpPr/>
          <p:nvPr/>
        </p:nvGrpSpPr>
        <p:grpSpPr>
          <a:xfrm>
            <a:off x="1779712" y="5641022"/>
            <a:ext cx="5205442" cy="571504"/>
            <a:chOff x="3176558" y="4724400"/>
            <a:chExt cx="5205442" cy="571504"/>
          </a:xfrm>
        </p:grpSpPr>
        <p:sp>
          <p:nvSpPr>
            <p:cNvPr id="21"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2"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23"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
        <p:nvSpPr>
          <p:cNvPr id="3" name="灯片编号占位符 2"/>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21223576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标题 1"/>
          <p:cNvSpPr>
            <a:spLocks noGrp="1"/>
          </p:cNvSpPr>
          <p:nvPr>
            <p:ph type="title"/>
          </p:nvPr>
        </p:nvSpPr>
        <p:spPr>
          <a:xfrm>
            <a:off x="14808" y="620688"/>
            <a:ext cx="8229600" cy="1066800"/>
          </a:xfrm>
        </p:spPr>
        <p:txBody>
          <a:bodyPr/>
          <a:lstStyle/>
          <a:p>
            <a:r>
              <a:rPr lang="zh-CN" altLang="en-US" dirty="0" smtClean="0"/>
              <a:t>实验信息映射关系和结果举例</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435747723"/>
              </p:ext>
            </p:extLst>
          </p:nvPr>
        </p:nvGraphicFramePr>
        <p:xfrm>
          <a:off x="107504" y="2060848"/>
          <a:ext cx="8496942" cy="4191000"/>
        </p:xfrm>
        <a:graphic>
          <a:graphicData uri="http://schemas.openxmlformats.org/drawingml/2006/table">
            <a:tbl>
              <a:tblPr firstRow="1" bandRow="1">
                <a:tableStyleId>{5C22544A-7EE6-4342-B048-85BDC9FD1C3A}</a:tableStyleId>
              </a:tblPr>
              <a:tblGrid>
                <a:gridCol w="1584176"/>
                <a:gridCol w="3312368"/>
                <a:gridCol w="3600398"/>
              </a:tblGrid>
              <a:tr h="370840">
                <a:tc>
                  <a:txBody>
                    <a:bodyPr/>
                    <a:lstStyle/>
                    <a:p>
                      <a:r>
                        <a:rPr lang="zh-CN" altLang="en-US" dirty="0" smtClean="0">
                          <a:latin typeface="+mn-ea"/>
                          <a:ea typeface="+mn-ea"/>
                        </a:rPr>
                        <a:t>映射关系</a:t>
                      </a:r>
                      <a:endParaRPr lang="zh-CN" altLang="en-US" dirty="0">
                        <a:latin typeface="+mn-ea"/>
                        <a:ea typeface="+mn-ea"/>
                      </a:endParaRPr>
                    </a:p>
                  </a:txBody>
                  <a:tcPr/>
                </a:tc>
                <a:tc>
                  <a:txBody>
                    <a:bodyPr/>
                    <a:lstStyle/>
                    <a:p>
                      <a:r>
                        <a:rPr lang="en-US" altLang="zh-CN" dirty="0" smtClean="0">
                          <a:latin typeface="+mn-ea"/>
                          <a:ea typeface="+mn-ea"/>
                        </a:rPr>
                        <a:t>SOFT</a:t>
                      </a:r>
                      <a:endParaRPr lang="zh-CN" altLang="en-US" dirty="0">
                        <a:latin typeface="+mn-ea"/>
                        <a:ea typeface="+mn-ea"/>
                      </a:endParaRPr>
                    </a:p>
                  </a:txBody>
                  <a:tcPr/>
                </a:tc>
                <a:tc>
                  <a:txBody>
                    <a:bodyPr/>
                    <a:lstStyle/>
                    <a:p>
                      <a:r>
                        <a:rPr lang="en-US" altLang="zh-CN" dirty="0" smtClean="0">
                          <a:latin typeface="+mn-ea"/>
                          <a:ea typeface="+mn-ea"/>
                        </a:rPr>
                        <a:t>MAGE-TAB</a:t>
                      </a:r>
                      <a:endParaRPr lang="zh-CN" altLang="en-US" dirty="0">
                        <a:latin typeface="+mn-ea"/>
                        <a:ea typeface="+mn-ea"/>
                      </a:endParaRPr>
                    </a:p>
                  </a:txBody>
                  <a:tcPr/>
                </a:tc>
              </a:tr>
              <a:tr h="370840">
                <a:tc rowSpan="2">
                  <a:txBody>
                    <a:bodyPr/>
                    <a:lstStyle/>
                    <a:p>
                      <a:r>
                        <a:rPr lang="zh-CN" altLang="en-US" dirty="0" smtClean="0">
                          <a:latin typeface="+mn-ea"/>
                          <a:ea typeface="+mn-ea"/>
                        </a:rPr>
                        <a:t>一对多</a:t>
                      </a:r>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effectLst/>
                          <a:latin typeface="+mn-ea"/>
                          <a:ea typeface="+mn-ea"/>
                        </a:rPr>
                        <a:t>!</a:t>
                      </a:r>
                      <a:r>
                        <a:rPr lang="en-US" altLang="zh-CN" sz="1400" kern="100" dirty="0" err="1" smtClean="0">
                          <a:effectLst/>
                          <a:latin typeface="仿宋"/>
                          <a:ea typeface="+mn-ea"/>
                          <a:cs typeface="Times New Roman"/>
                        </a:rPr>
                        <a:t>Sample_data_processing</a:t>
                      </a:r>
                      <a:endParaRPr lang="zh-CN" altLang="zh-CN" sz="1100" kern="100" dirty="0" smtClean="0">
                        <a:effectLst/>
                        <a:latin typeface="Calibri"/>
                        <a:ea typeface="+mn-ea"/>
                        <a:cs typeface="Times New Roman"/>
                      </a:endParaRPr>
                    </a:p>
                  </a:txBody>
                  <a:tcPr/>
                </a:tc>
                <a:tc>
                  <a:txBody>
                    <a:bodyPr/>
                    <a:lstStyle/>
                    <a:p>
                      <a:pPr marL="342900" indent="-342900">
                        <a:buFont typeface="+mj-lt"/>
                        <a:buAutoNum type="arabicPeriod"/>
                      </a:pPr>
                      <a:r>
                        <a:rPr kumimoji="0" lang="en-US" altLang="zh-CN" sz="1600" kern="1200" dirty="0" smtClean="0">
                          <a:effectLst/>
                          <a:latin typeface="+mn-ea"/>
                          <a:ea typeface="+mn-ea"/>
                        </a:rPr>
                        <a:t>Protocol Description</a:t>
                      </a:r>
                      <a:endParaRPr kumimoji="0" lang="zh-CN" altLang="zh-CN" sz="1600" kern="1200" dirty="0" smtClean="0">
                        <a:effectLst/>
                        <a:latin typeface="+mn-ea"/>
                        <a:ea typeface="+mn-ea"/>
                      </a:endParaRPr>
                    </a:p>
                    <a:p>
                      <a:pPr marL="342900" indent="-342900">
                        <a:buFont typeface="+mj-lt"/>
                        <a:buAutoNum type="arabicPeriod"/>
                      </a:pPr>
                      <a:r>
                        <a:rPr kumimoji="0" lang="en-US" altLang="zh-CN" sz="1600" kern="1200" dirty="0" smtClean="0">
                          <a:effectLst/>
                          <a:latin typeface="+mn-ea"/>
                          <a:ea typeface="+mn-ea"/>
                        </a:rPr>
                        <a:t>Protocol Name</a:t>
                      </a:r>
                      <a:endParaRPr kumimoji="0" lang="zh-CN" altLang="zh-CN" sz="1600" kern="1200" dirty="0" smtClean="0">
                        <a:effectLst/>
                        <a:latin typeface="+mn-ea"/>
                        <a:ea typeface="+mn-ea"/>
                      </a:endParaRPr>
                    </a:p>
                    <a:p>
                      <a:pPr marL="342900" indent="-342900">
                        <a:buFont typeface="+mj-lt"/>
                        <a:buAutoNum type="arabicPeriod"/>
                      </a:pPr>
                      <a:r>
                        <a:rPr kumimoji="0" lang="en-US" altLang="zh-CN" sz="1600" kern="1200" dirty="0" smtClean="0">
                          <a:effectLst/>
                          <a:latin typeface="+mn-ea"/>
                          <a:ea typeface="+mn-ea"/>
                        </a:rPr>
                        <a:t>Protocol Type</a:t>
                      </a:r>
                      <a:endParaRPr lang="zh-CN" altLang="en-US" sz="1600" dirty="0" smtClean="0">
                        <a:latin typeface="+mn-ea"/>
                        <a:ea typeface="+mn-ea"/>
                      </a:endParaRPr>
                    </a:p>
                  </a:txBody>
                  <a:tcPr/>
                </a:tc>
              </a:tr>
              <a:tr h="370840">
                <a:tc vMerge="1">
                  <a:txBody>
                    <a:bodyPr/>
                    <a:lstStyle/>
                    <a:p>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ea"/>
                          <a:ea typeface="+mn-ea"/>
                        </a:rPr>
                        <a:t>!</a:t>
                      </a:r>
                      <a:r>
                        <a:rPr lang="en-US" altLang="zh-CN" sz="1600" dirty="0" err="1" smtClean="0">
                          <a:latin typeface="+mn-ea"/>
                          <a:ea typeface="+mn-ea"/>
                        </a:rPr>
                        <a:t>Series_title</a:t>
                      </a:r>
                      <a:endParaRPr lang="zh-CN" altLang="en-US" sz="1600" dirty="0" smtClean="0">
                        <a:latin typeface="+mn-ea"/>
                        <a:ea typeface="+mn-ea"/>
                      </a:endParaRPr>
                    </a:p>
                  </a:txBody>
                  <a:tcPr/>
                </a:tc>
                <a:tc>
                  <a:txBody>
                    <a:bodyPr/>
                    <a:lstStyle/>
                    <a:p>
                      <a:pPr marL="342900" indent="-342900">
                        <a:buFont typeface="+mj-lt"/>
                        <a:buAutoNum type="arabicPeriod"/>
                      </a:pPr>
                      <a:r>
                        <a:rPr lang="en-US" altLang="zh-CN" sz="1600" dirty="0" smtClean="0">
                          <a:latin typeface="+mn-ea"/>
                          <a:ea typeface="+mn-ea"/>
                        </a:rPr>
                        <a:t>Investigation Title</a:t>
                      </a:r>
                    </a:p>
                    <a:p>
                      <a:pPr marL="342900" indent="-342900">
                        <a:buFont typeface="+mj-lt"/>
                        <a:buAutoNum type="arabicPeriod"/>
                      </a:pPr>
                      <a:r>
                        <a:rPr lang="en-US" altLang="zh-CN" sz="1600" dirty="0" smtClean="0">
                          <a:latin typeface="+mn-ea"/>
                          <a:ea typeface="+mn-ea"/>
                        </a:rPr>
                        <a:t>Comment[Submitted Name]</a:t>
                      </a:r>
                      <a:endParaRPr lang="zh-CN" altLang="en-US" sz="1600" dirty="0" smtClean="0">
                        <a:latin typeface="+mn-ea"/>
                        <a:ea typeface="+mn-ea"/>
                      </a:endParaRPr>
                    </a:p>
                  </a:txBody>
                  <a:tcPr/>
                </a:tc>
              </a:tr>
              <a:tr h="370840">
                <a:tc rowSpan="2">
                  <a:txBody>
                    <a:bodyPr/>
                    <a:lstStyle/>
                    <a:p>
                      <a:r>
                        <a:rPr lang="zh-CN" altLang="en-US" dirty="0" smtClean="0">
                          <a:latin typeface="+mn-ea"/>
                          <a:ea typeface="+mn-ea"/>
                        </a:rPr>
                        <a:t>一对一</a:t>
                      </a:r>
                      <a:endParaRPr lang="zh-CN" altLang="en-US" dirty="0">
                        <a:latin typeface="+mn-ea"/>
                        <a:ea typeface="+mn-ea"/>
                      </a:endParaRPr>
                    </a:p>
                  </a:txBody>
                  <a:tcPr/>
                </a:tc>
                <a:tc>
                  <a:txBody>
                    <a:bodyPr/>
                    <a:lstStyle/>
                    <a:p>
                      <a:r>
                        <a:rPr lang="en-US" altLang="zh-CN" sz="1600" dirty="0" smtClean="0">
                          <a:latin typeface="+mn-ea"/>
                          <a:ea typeface="+mn-ea"/>
                        </a:rPr>
                        <a:t>!</a:t>
                      </a:r>
                      <a:r>
                        <a:rPr lang="en-US" altLang="zh-CN" sz="1600" dirty="0" err="1" smtClean="0">
                          <a:latin typeface="+mn-ea"/>
                          <a:ea typeface="+mn-ea"/>
                        </a:rPr>
                        <a:t>Platform_title</a:t>
                      </a:r>
                      <a:endParaRPr lang="zh-CN" altLang="en-US" sz="1600" dirty="0">
                        <a:latin typeface="+mn-ea"/>
                        <a:ea typeface="+mn-ea"/>
                      </a:endParaRPr>
                    </a:p>
                  </a:txBody>
                  <a:tcPr/>
                </a:tc>
                <a:tc>
                  <a:txBody>
                    <a:bodyPr/>
                    <a:lstStyle/>
                    <a:p>
                      <a:r>
                        <a:rPr lang="en-US" altLang="zh-CN" sz="1600" dirty="0" smtClean="0">
                          <a:latin typeface="+mn-ea"/>
                          <a:ea typeface="+mn-ea"/>
                        </a:rPr>
                        <a:t>Array Design Name</a:t>
                      </a:r>
                      <a:endParaRPr lang="zh-CN" altLang="en-US" sz="1600" dirty="0">
                        <a:latin typeface="+mn-ea"/>
                        <a:ea typeface="+mn-ea"/>
                      </a:endParaRPr>
                    </a:p>
                  </a:txBody>
                  <a:tcPr/>
                </a:tc>
              </a:tr>
              <a:tr h="370840">
                <a:tc vMerge="1">
                  <a:txBody>
                    <a:bodyPr/>
                    <a:lstStyle/>
                    <a:p>
                      <a:endParaRPr lang="zh-CN" altLang="en-US" dirty="0"/>
                    </a:p>
                  </a:txBody>
                  <a:tcPr/>
                </a:tc>
                <a:tc>
                  <a:txBody>
                    <a:bodyPr/>
                    <a:lstStyle/>
                    <a:p>
                      <a:r>
                        <a:rPr lang="en-US" altLang="zh-CN" sz="1600" dirty="0" smtClean="0">
                          <a:latin typeface="+mn-ea"/>
                          <a:ea typeface="+mn-ea"/>
                        </a:rPr>
                        <a:t>!</a:t>
                      </a:r>
                      <a:r>
                        <a:rPr lang="en-US" altLang="zh-CN" sz="1600" dirty="0" err="1" smtClean="0">
                          <a:latin typeface="+mn-ea"/>
                          <a:ea typeface="+mn-ea"/>
                        </a:rPr>
                        <a:t>Sample_label_ch</a:t>
                      </a:r>
                      <a:endParaRPr lang="zh-CN" altLang="en-US" sz="1600" dirty="0">
                        <a:latin typeface="+mn-ea"/>
                        <a:ea typeface="+mn-ea"/>
                      </a:endParaRPr>
                    </a:p>
                  </a:txBody>
                  <a:tcPr/>
                </a:tc>
                <a:tc>
                  <a:txBody>
                    <a:bodyPr/>
                    <a:lstStyle/>
                    <a:p>
                      <a:r>
                        <a:rPr lang="en-US" altLang="zh-CN" sz="1600" dirty="0" smtClean="0">
                          <a:latin typeface="+mn-ea"/>
                          <a:ea typeface="+mn-ea"/>
                        </a:rPr>
                        <a:t>Label</a:t>
                      </a:r>
                      <a:endParaRPr lang="zh-CN" altLang="en-US" sz="1600" dirty="0">
                        <a:latin typeface="+mn-ea"/>
                        <a:ea typeface="+mn-ea"/>
                      </a:endParaRPr>
                    </a:p>
                  </a:txBody>
                  <a:tcPr/>
                </a:tc>
              </a:tr>
              <a:tr h="370840">
                <a:tc rowSpan="2">
                  <a:txBody>
                    <a:bodyPr/>
                    <a:lstStyle/>
                    <a:p>
                      <a:r>
                        <a:rPr lang="zh-CN" altLang="en-US" dirty="0" smtClean="0">
                          <a:latin typeface="+mn-ea"/>
                          <a:ea typeface="+mn-ea"/>
                        </a:rPr>
                        <a:t>多对一</a:t>
                      </a:r>
                      <a:endParaRPr lang="zh-CN" altLang="en-US" dirty="0">
                        <a:latin typeface="+mn-ea"/>
                        <a:ea typeface="+mn-ea"/>
                      </a:endParaRPr>
                    </a:p>
                  </a:txBody>
                  <a:tcPr/>
                </a:tc>
                <a:tc>
                  <a:txBody>
                    <a:bodyPr/>
                    <a:lstStyle/>
                    <a:p>
                      <a:pPr marL="342900" indent="-342900">
                        <a:buFont typeface="+mj-lt"/>
                        <a:buAutoNum type="arabicPeriod"/>
                      </a:pPr>
                      <a:r>
                        <a:rPr lang="en-US" altLang="zh-CN" sz="1600" dirty="0" smtClean="0">
                          <a:latin typeface="+mn-ea"/>
                          <a:ea typeface="+mn-ea"/>
                        </a:rPr>
                        <a:t>!</a:t>
                      </a:r>
                      <a:r>
                        <a:rPr lang="en-US" altLang="zh-CN" sz="1600" dirty="0" err="1" smtClean="0">
                          <a:latin typeface="+mn-ea"/>
                          <a:ea typeface="+mn-ea"/>
                        </a:rPr>
                        <a:t>Series_summary</a:t>
                      </a:r>
                      <a:endParaRPr lang="en-US" altLang="zh-CN" sz="1600" dirty="0" smtClean="0">
                        <a:latin typeface="+mn-ea"/>
                        <a:ea typeface="+mn-ea"/>
                      </a:endParaRPr>
                    </a:p>
                    <a:p>
                      <a:pPr marL="342900" indent="-342900">
                        <a:buFont typeface="+mj-lt"/>
                        <a:buAutoNum type="arabicPeriod"/>
                      </a:pPr>
                      <a:r>
                        <a:rPr lang="en-US" altLang="zh-CN" sz="1600" dirty="0" smtClean="0">
                          <a:latin typeface="+mn-ea"/>
                          <a:ea typeface="+mn-ea"/>
                        </a:rPr>
                        <a:t>!</a:t>
                      </a:r>
                      <a:r>
                        <a:rPr lang="en-US" altLang="zh-CN" sz="1600" dirty="0" err="1" smtClean="0">
                          <a:latin typeface="+mn-ea"/>
                          <a:ea typeface="+mn-ea"/>
                        </a:rPr>
                        <a:t>Series_overall_design</a:t>
                      </a:r>
                      <a:endParaRPr lang="zh-CN" altLang="en-US" sz="1600" dirty="0" smtClean="0">
                        <a:latin typeface="+mn-ea"/>
                        <a:ea typeface="+mn-ea"/>
                      </a:endParaRPr>
                    </a:p>
                    <a:p>
                      <a:endParaRPr lang="zh-CN" altLang="en-US" dirty="0">
                        <a:latin typeface="+mn-ea"/>
                        <a:ea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mn-ea"/>
                          <a:ea typeface="+mn-ea"/>
                        </a:rPr>
                        <a:t>Experiment Description</a:t>
                      </a:r>
                      <a:endParaRPr lang="zh-CN" altLang="en-US" sz="1600" dirty="0" smtClean="0">
                        <a:latin typeface="+mn-ea"/>
                        <a:ea typeface="+mn-ea"/>
                      </a:endParaRPr>
                    </a:p>
                    <a:p>
                      <a:endParaRPr lang="zh-CN" altLang="en-US" sz="1600" dirty="0">
                        <a:latin typeface="+mn-ea"/>
                        <a:ea typeface="+mn-ea"/>
                      </a:endParaRPr>
                    </a:p>
                  </a:txBody>
                  <a:tcPr/>
                </a:tc>
              </a:tr>
              <a:tr h="370840">
                <a:tc vMerge="1">
                  <a:txBody>
                    <a:bodyPr/>
                    <a:lstStyle/>
                    <a:p>
                      <a:endParaRPr lang="zh-CN" altLang="en-US" dirty="0"/>
                    </a:p>
                  </a:txBody>
                  <a:tcPr/>
                </a:tc>
                <a:tc>
                  <a:txBody>
                    <a:bodyPr/>
                    <a:lstStyle/>
                    <a:p>
                      <a:pPr marL="342900" indent="-342900">
                        <a:buFont typeface="+mj-lt"/>
                        <a:buAutoNum type="arabicPeriod"/>
                      </a:pPr>
                      <a:r>
                        <a:rPr lang="en-US" altLang="zh-CN" sz="1600" dirty="0" smtClean="0">
                          <a:latin typeface="+mn-ea"/>
                          <a:ea typeface="+mn-ea"/>
                        </a:rPr>
                        <a:t>!</a:t>
                      </a:r>
                      <a:r>
                        <a:rPr lang="en-US" altLang="zh-CN" sz="1600" dirty="0" err="1" smtClean="0">
                          <a:latin typeface="+mn-ea"/>
                          <a:ea typeface="+mn-ea"/>
                        </a:rPr>
                        <a:t>Platform_distribution</a:t>
                      </a:r>
                      <a:endParaRPr lang="en-US" altLang="zh-CN" sz="1600" dirty="0" smtClean="0">
                        <a:latin typeface="+mn-ea"/>
                        <a:ea typeface="+mn-ea"/>
                      </a:endParaRPr>
                    </a:p>
                    <a:p>
                      <a:pPr marL="342900" indent="-342900">
                        <a:buFont typeface="+mj-lt"/>
                        <a:buAutoNum type="arabicPeriod"/>
                      </a:pPr>
                      <a:r>
                        <a:rPr lang="en-US" altLang="zh-CN" sz="1600" dirty="0" smtClean="0">
                          <a:latin typeface="+mn-ea"/>
                          <a:ea typeface="+mn-ea"/>
                        </a:rPr>
                        <a:t>!</a:t>
                      </a:r>
                      <a:r>
                        <a:rPr lang="en-US" altLang="zh-CN" sz="1600" dirty="0" err="1" smtClean="0">
                          <a:latin typeface="+mn-ea"/>
                          <a:ea typeface="+mn-ea"/>
                        </a:rPr>
                        <a:t>Platform_technology</a:t>
                      </a:r>
                      <a:endParaRPr lang="en-US" altLang="zh-CN" sz="1600" dirty="0" smtClean="0">
                        <a:latin typeface="+mn-ea"/>
                        <a:ea typeface="+mn-ea"/>
                      </a:endParaRPr>
                    </a:p>
                    <a:p>
                      <a:pPr marL="342900" indent="-342900">
                        <a:buFont typeface="+mj-lt"/>
                        <a:buAutoNum type="arabicPeriod"/>
                      </a:pPr>
                      <a:r>
                        <a:rPr lang="en-US" altLang="zh-CN" sz="1600" dirty="0" smtClean="0">
                          <a:latin typeface="+mn-ea"/>
                          <a:ea typeface="+mn-ea"/>
                        </a:rPr>
                        <a:t>!</a:t>
                      </a:r>
                      <a:r>
                        <a:rPr lang="en-US" altLang="zh-CN" sz="1600" dirty="0" err="1" smtClean="0">
                          <a:latin typeface="+mn-ea"/>
                          <a:ea typeface="+mn-ea"/>
                        </a:rPr>
                        <a:t>Platform_description</a:t>
                      </a:r>
                      <a:endParaRPr lang="zh-CN" altLang="en-US" sz="1600" dirty="0">
                        <a:latin typeface="+mn-ea"/>
                        <a:ea typeface="+mn-ea"/>
                      </a:endParaRPr>
                    </a:p>
                  </a:txBody>
                  <a:tcPr/>
                </a:tc>
                <a:tc>
                  <a:txBody>
                    <a:bodyPr/>
                    <a:lstStyle/>
                    <a:p>
                      <a:r>
                        <a:rPr lang="en-US" altLang="zh-CN" sz="1600" dirty="0" smtClean="0">
                          <a:latin typeface="+mn-ea"/>
                          <a:ea typeface="+mn-ea"/>
                        </a:rPr>
                        <a:t>Comment[Description]</a:t>
                      </a:r>
                      <a:endParaRPr lang="zh-CN" altLang="en-US" sz="1600" dirty="0">
                        <a:latin typeface="+mn-ea"/>
                        <a:ea typeface="+mn-ea"/>
                      </a:endParaRPr>
                    </a:p>
                  </a:txBody>
                  <a:tcPr/>
                </a:tc>
              </a:tr>
            </a:tbl>
          </a:graphicData>
        </a:graphic>
      </p:graphicFrame>
    </p:spTree>
    <p:extLst>
      <p:ext uri="{BB962C8B-B14F-4D97-AF65-F5344CB8AC3E}">
        <p14:creationId xmlns:p14="http://schemas.microsoft.com/office/powerpoint/2010/main" val="15241441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lstStyle/>
          <a:p>
            <a:r>
              <a:rPr lang="zh-CN" altLang="en-US" dirty="0" smtClean="0"/>
              <a:t>实验信息具体映射方法分析</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5" name="流程图: 过程 4"/>
          <p:cNvSpPr/>
          <p:nvPr/>
        </p:nvSpPr>
        <p:spPr>
          <a:xfrm>
            <a:off x="0" y="2384884"/>
            <a:ext cx="2652911" cy="6480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altLang="zh-CN" sz="1600" dirty="0" smtClean="0">
                <a:latin typeface="+mn-ea"/>
              </a:rPr>
              <a:t>!</a:t>
            </a:r>
            <a:r>
              <a:rPr lang="en-US" altLang="zh-CN" sz="1600" kern="100" dirty="0" err="1" smtClean="0">
                <a:latin typeface="仿宋"/>
                <a:cs typeface="Times New Roman"/>
              </a:rPr>
              <a:t>Sample_data_processing</a:t>
            </a:r>
            <a:endParaRPr lang="zh-CN" altLang="zh-CN" sz="1200" kern="100" dirty="0">
              <a:latin typeface="Calibri"/>
              <a:cs typeface="Times New Roman"/>
            </a:endParaRPr>
          </a:p>
          <a:p>
            <a:pPr>
              <a:defRPr/>
            </a:pPr>
            <a:endParaRPr lang="zh-CN" altLang="en-US" sz="1600" dirty="0">
              <a:latin typeface="+mn-ea"/>
            </a:endParaRPr>
          </a:p>
        </p:txBody>
      </p:sp>
      <p:sp>
        <p:nvSpPr>
          <p:cNvPr id="6" name="流程图: 过程 5"/>
          <p:cNvSpPr/>
          <p:nvPr/>
        </p:nvSpPr>
        <p:spPr>
          <a:xfrm>
            <a:off x="4139952" y="2420888"/>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Description</a:t>
            </a:r>
            <a:endParaRPr lang="zh-CN" altLang="en-US" dirty="0"/>
          </a:p>
        </p:txBody>
      </p:sp>
      <p:sp>
        <p:nvSpPr>
          <p:cNvPr id="7" name="流程图: 过程 6"/>
          <p:cNvSpPr/>
          <p:nvPr/>
        </p:nvSpPr>
        <p:spPr>
          <a:xfrm>
            <a:off x="4139952" y="1556792"/>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Name</a:t>
            </a:r>
            <a:endParaRPr lang="zh-CN" altLang="en-US" dirty="0"/>
          </a:p>
        </p:txBody>
      </p:sp>
      <p:sp>
        <p:nvSpPr>
          <p:cNvPr id="8" name="流程图: 过程 7"/>
          <p:cNvSpPr/>
          <p:nvPr/>
        </p:nvSpPr>
        <p:spPr>
          <a:xfrm>
            <a:off x="4157067" y="3212976"/>
            <a:ext cx="1512168" cy="57606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Protocol Type</a:t>
            </a:r>
            <a:endParaRPr lang="zh-CN" altLang="en-US" dirty="0"/>
          </a:p>
        </p:txBody>
      </p:sp>
      <p:graphicFrame>
        <p:nvGraphicFramePr>
          <p:cNvPr id="16" name="表格 15"/>
          <p:cNvGraphicFramePr>
            <a:graphicFrameLocks noGrp="1"/>
          </p:cNvGraphicFramePr>
          <p:nvPr>
            <p:extLst>
              <p:ext uri="{D42A27DB-BD31-4B8C-83A1-F6EECF244321}">
                <p14:modId xmlns:p14="http://schemas.microsoft.com/office/powerpoint/2010/main" val="4218340103"/>
              </p:ext>
            </p:extLst>
          </p:nvPr>
        </p:nvGraphicFramePr>
        <p:xfrm>
          <a:off x="35496" y="3840480"/>
          <a:ext cx="6096000" cy="3017520"/>
        </p:xfrm>
        <a:graphic>
          <a:graphicData uri="http://schemas.openxmlformats.org/drawingml/2006/table">
            <a:tbl>
              <a:tblPr firstRow="1" bandRow="1">
                <a:tableStyleId>{5C22544A-7EE6-4342-B048-85BDC9FD1C3A}</a:tableStyleId>
              </a:tblPr>
              <a:tblGrid>
                <a:gridCol w="2304256"/>
                <a:gridCol w="2376264"/>
                <a:gridCol w="1415480"/>
              </a:tblGrid>
              <a:tr h="146442">
                <a:tc>
                  <a:txBody>
                    <a:bodyPr/>
                    <a:lstStyle/>
                    <a:p>
                      <a:r>
                        <a:rPr lang="en-US" altLang="zh-CN" sz="1600" dirty="0" smtClean="0"/>
                        <a:t>Protocol</a:t>
                      </a:r>
                      <a:endParaRPr lang="zh-CN" altLang="en-US" sz="1600" dirty="0"/>
                    </a:p>
                  </a:txBody>
                  <a:tcPr/>
                </a:tc>
                <a:tc>
                  <a:txBody>
                    <a:bodyPr/>
                    <a:lstStyle/>
                    <a:p>
                      <a:r>
                        <a:rPr lang="en-US" altLang="zh-CN" sz="1600" dirty="0" smtClean="0"/>
                        <a:t>Protocol Type</a:t>
                      </a:r>
                      <a:endParaRPr lang="zh-CN" altLang="en-US" sz="1600" dirty="0"/>
                    </a:p>
                  </a:txBody>
                  <a:tcPr/>
                </a:tc>
                <a:tc>
                  <a:txBody>
                    <a:bodyPr/>
                    <a:lstStyle/>
                    <a:p>
                      <a:r>
                        <a:rPr lang="en-US" altLang="zh-CN" sz="1600" dirty="0" smtClean="0"/>
                        <a:t>Number</a:t>
                      </a:r>
                      <a:endParaRPr lang="zh-CN" altLang="en-US" sz="1600" dirty="0"/>
                    </a:p>
                  </a:txBody>
                  <a:tcPr/>
                </a:tc>
              </a:tr>
              <a:tr h="240784">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Sample_table_begin</a:t>
                      </a:r>
                      <a:r>
                        <a:rPr lang="en-US" sz="1100" kern="100" dirty="0">
                          <a:effectLst/>
                          <a:latin typeface="仿宋"/>
                          <a:ea typeface="宋体"/>
                          <a:cs typeface="Times New Roman"/>
                        </a:rPr>
                        <a:t> header</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err="1" smtClean="0">
                          <a:effectLst/>
                          <a:latin typeface="仿宋"/>
                          <a:ea typeface="宋体"/>
                          <a:cs typeface="Times New Roman"/>
                        </a:rPr>
                        <a:t>b</a:t>
                      </a:r>
                      <a:r>
                        <a:rPr lang="en-US" sz="1100" kern="100" dirty="0" err="1" smtClean="0">
                          <a:effectLst/>
                          <a:latin typeface="仿宋"/>
                          <a:ea typeface="宋体"/>
                          <a:cs typeface="Times New Roman"/>
                        </a:rPr>
                        <a:t>ioassay_data_transformation</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1</a:t>
                      </a:r>
                      <a:endParaRPr lang="zh-CN" altLang="en-US" sz="1600" dirty="0"/>
                    </a:p>
                  </a:txBody>
                  <a:tcPr/>
                </a:tc>
              </a:tr>
              <a:tr h="265544">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Sample_growth_protocol</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smtClean="0">
                          <a:effectLst/>
                          <a:latin typeface="仿宋"/>
                          <a:ea typeface="宋体"/>
                          <a:cs typeface="Times New Roman"/>
                        </a:rPr>
                        <a:t>g</a:t>
                      </a:r>
                      <a:r>
                        <a:rPr lang="en-US" sz="1100" kern="100" dirty="0" smtClean="0">
                          <a:effectLst/>
                          <a:latin typeface="仿宋"/>
                          <a:ea typeface="宋体"/>
                          <a:cs typeface="Times New Roman"/>
                        </a:rPr>
                        <a:t>row</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2</a:t>
                      </a:r>
                      <a:endParaRPr lang="zh-CN" altLang="en-US" sz="1600" dirty="0"/>
                    </a:p>
                  </a:txBody>
                  <a:tcPr/>
                </a:tc>
              </a:tr>
              <a:tr h="290304">
                <a:tc>
                  <a:txBody>
                    <a:bodyPr/>
                    <a:lstStyle/>
                    <a:p>
                      <a:pPr algn="just">
                        <a:lnSpc>
                          <a:spcPct val="150000"/>
                        </a:lnSpc>
                        <a:spcAft>
                          <a:spcPts val="0"/>
                        </a:spcAft>
                      </a:pPr>
                      <a:r>
                        <a:rPr lang="en-US" sz="1100" b="0" kern="100" dirty="0">
                          <a:solidFill>
                            <a:schemeClr val="tx1"/>
                          </a:solidFill>
                          <a:effectLst/>
                          <a:latin typeface="仿宋"/>
                          <a:ea typeface="宋体"/>
                          <a:cs typeface="Times New Roman"/>
                        </a:rPr>
                        <a:t>!</a:t>
                      </a:r>
                      <a:r>
                        <a:rPr lang="en-US" sz="1100" b="0" kern="100" dirty="0" err="1">
                          <a:solidFill>
                            <a:schemeClr val="tx1"/>
                          </a:solidFill>
                          <a:effectLst/>
                          <a:latin typeface="仿宋"/>
                          <a:ea typeface="宋体"/>
                          <a:cs typeface="Times New Roman"/>
                        </a:rPr>
                        <a:t>Sample_extract_protocol</a:t>
                      </a:r>
                      <a:endParaRPr lang="zh-CN" sz="1000" b="0" kern="100" dirty="0">
                        <a:solidFill>
                          <a:schemeClr val="tx1"/>
                        </a:solidFill>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b="0" kern="100" dirty="0" err="1" smtClean="0">
                          <a:solidFill>
                            <a:schemeClr val="tx1"/>
                          </a:solidFill>
                          <a:effectLst/>
                          <a:latin typeface="仿宋"/>
                          <a:ea typeface="宋体"/>
                          <a:cs typeface="Times New Roman"/>
                        </a:rPr>
                        <a:t>n</a:t>
                      </a:r>
                      <a:r>
                        <a:rPr lang="en-US" sz="1100" b="0" kern="100" dirty="0" err="1" smtClean="0">
                          <a:solidFill>
                            <a:schemeClr val="tx1"/>
                          </a:solidFill>
                          <a:effectLst/>
                          <a:latin typeface="仿宋"/>
                          <a:ea typeface="宋体"/>
                          <a:cs typeface="Times New Roman"/>
                        </a:rPr>
                        <a:t>ucleic_acid_extraction</a:t>
                      </a:r>
                      <a:endParaRPr lang="zh-CN" sz="1000" b="0" kern="100" dirty="0">
                        <a:solidFill>
                          <a:schemeClr val="tx1"/>
                        </a:solidFill>
                        <a:effectLst/>
                        <a:latin typeface="Calibri"/>
                        <a:ea typeface="宋体"/>
                        <a:cs typeface="Times New Roman"/>
                      </a:endParaRPr>
                    </a:p>
                  </a:txBody>
                  <a:tcPr marL="68580" marR="68580" marT="0" marB="0"/>
                </a:tc>
                <a:tc>
                  <a:txBody>
                    <a:bodyPr/>
                    <a:lstStyle/>
                    <a:p>
                      <a:r>
                        <a:rPr lang="en-US" altLang="zh-CN" sz="1600" dirty="0" smtClean="0"/>
                        <a:t>3</a:t>
                      </a:r>
                      <a:endParaRPr lang="zh-CN" altLang="en-US" sz="1600" dirty="0"/>
                    </a:p>
                  </a:txBody>
                  <a:tcPr/>
                </a:tc>
              </a:tr>
              <a:tr h="243056">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Sample_label_protocol</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smtClean="0">
                          <a:effectLst/>
                          <a:latin typeface="仿宋"/>
                          <a:ea typeface="宋体"/>
                          <a:cs typeface="Times New Roman"/>
                        </a:rPr>
                        <a:t>l</a:t>
                      </a:r>
                      <a:r>
                        <a:rPr lang="en-US" sz="1100" kern="100" dirty="0" smtClean="0">
                          <a:effectLst/>
                          <a:latin typeface="仿宋"/>
                          <a:ea typeface="宋体"/>
                          <a:cs typeface="Times New Roman"/>
                        </a:rPr>
                        <a:t>abeling</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4</a:t>
                      </a:r>
                      <a:endParaRPr lang="zh-CN" altLang="en-US" sz="1600" dirty="0"/>
                    </a:p>
                  </a:txBody>
                  <a:tcPr/>
                </a:tc>
              </a:tr>
              <a:tr h="123800">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Sample_hyb_protocol</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smtClean="0">
                          <a:effectLst/>
                          <a:latin typeface="仿宋"/>
                          <a:ea typeface="宋体"/>
                          <a:cs typeface="Times New Roman"/>
                        </a:rPr>
                        <a:t>h</a:t>
                      </a:r>
                      <a:r>
                        <a:rPr lang="en-US" sz="1100" kern="100" dirty="0" smtClean="0">
                          <a:effectLst/>
                          <a:latin typeface="仿宋"/>
                          <a:ea typeface="宋体"/>
                          <a:cs typeface="Times New Roman"/>
                        </a:rPr>
                        <a:t>ybridization</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5</a:t>
                      </a:r>
                      <a:endParaRPr lang="zh-CN" altLang="en-US" sz="1600" dirty="0"/>
                    </a:p>
                  </a:txBody>
                  <a:tcPr/>
                </a:tc>
              </a:tr>
              <a:tr h="148560">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Sample_scan_protocol</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err="1" smtClean="0">
                          <a:effectLst/>
                          <a:latin typeface="仿宋"/>
                          <a:ea typeface="宋体"/>
                          <a:cs typeface="Times New Roman"/>
                        </a:rPr>
                        <a:t>i</a:t>
                      </a:r>
                      <a:r>
                        <a:rPr lang="en-US" sz="1100" kern="100" dirty="0" err="1" smtClean="0">
                          <a:effectLst/>
                          <a:latin typeface="仿宋"/>
                          <a:ea typeface="宋体"/>
                          <a:cs typeface="Times New Roman"/>
                        </a:rPr>
                        <a:t>mage_aquisition</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6</a:t>
                      </a:r>
                      <a:endParaRPr lang="zh-CN" altLang="en-US" sz="1600" dirty="0"/>
                    </a:p>
                  </a:txBody>
                  <a:tcPr/>
                </a:tc>
              </a:tr>
              <a:tr h="0">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Sample_data_processing</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err="1" smtClean="0">
                          <a:effectLst/>
                          <a:latin typeface="仿宋"/>
                          <a:ea typeface="宋体"/>
                          <a:cs typeface="Times New Roman"/>
                        </a:rPr>
                        <a:t>f</a:t>
                      </a:r>
                      <a:r>
                        <a:rPr lang="en-US" sz="1100" kern="100" dirty="0" err="1" smtClean="0">
                          <a:effectLst/>
                          <a:latin typeface="仿宋"/>
                          <a:ea typeface="宋体"/>
                          <a:cs typeface="Times New Roman"/>
                        </a:rPr>
                        <a:t>eature_extraction</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7</a:t>
                      </a:r>
                      <a:endParaRPr lang="zh-CN" altLang="en-US" sz="1600" dirty="0"/>
                    </a:p>
                  </a:txBody>
                  <a:tcPr/>
                </a:tc>
              </a:tr>
              <a:tr h="126072">
                <a:tc>
                  <a:txBody>
                    <a:bodyPr/>
                    <a:lstStyle/>
                    <a:p>
                      <a:pPr algn="just">
                        <a:lnSpc>
                          <a:spcPct val="150000"/>
                        </a:lnSpc>
                        <a:spcAft>
                          <a:spcPts val="0"/>
                        </a:spcAft>
                      </a:pPr>
                      <a:r>
                        <a:rPr lang="en-US" sz="1100" kern="100" dirty="0">
                          <a:effectLst/>
                          <a:latin typeface="仿宋"/>
                          <a:ea typeface="宋体"/>
                          <a:cs typeface="Times New Roman"/>
                        </a:rPr>
                        <a:t>!</a:t>
                      </a:r>
                      <a:r>
                        <a:rPr lang="en-US" sz="1100" kern="100" dirty="0" err="1">
                          <a:effectLst/>
                          <a:latin typeface="仿宋"/>
                          <a:ea typeface="宋体"/>
                          <a:cs typeface="Times New Roman"/>
                        </a:rPr>
                        <a:t>Sample_treatment_protocol</a:t>
                      </a:r>
                      <a:endParaRPr lang="zh-CN" sz="1000" kern="100" dirty="0">
                        <a:effectLst/>
                        <a:latin typeface="Calibri"/>
                        <a:ea typeface="宋体"/>
                        <a:cs typeface="Times New Roman"/>
                      </a:endParaRPr>
                    </a:p>
                  </a:txBody>
                  <a:tcPr marL="68580" marR="68580" marT="0" marB="0"/>
                </a:tc>
                <a:tc>
                  <a:txBody>
                    <a:bodyPr/>
                    <a:lstStyle/>
                    <a:p>
                      <a:pPr algn="just">
                        <a:lnSpc>
                          <a:spcPct val="150000"/>
                        </a:lnSpc>
                        <a:spcAft>
                          <a:spcPts val="0"/>
                        </a:spcAft>
                      </a:pPr>
                      <a:r>
                        <a:rPr lang="en-US" altLang="zh-CN" sz="1100" kern="100" dirty="0" err="1" smtClean="0">
                          <a:effectLst/>
                          <a:latin typeface="仿宋"/>
                          <a:ea typeface="宋体"/>
                          <a:cs typeface="Times New Roman"/>
                        </a:rPr>
                        <a:t>s</a:t>
                      </a:r>
                      <a:r>
                        <a:rPr lang="en-US" sz="1100" kern="100" dirty="0" err="1" smtClean="0">
                          <a:effectLst/>
                          <a:latin typeface="仿宋"/>
                          <a:ea typeface="宋体"/>
                          <a:cs typeface="Times New Roman"/>
                        </a:rPr>
                        <a:t>pecified_biomaterial_action</a:t>
                      </a:r>
                      <a:endParaRPr lang="zh-CN" sz="1000" kern="100" dirty="0">
                        <a:effectLst/>
                        <a:latin typeface="Calibri"/>
                        <a:ea typeface="宋体"/>
                        <a:cs typeface="Times New Roman"/>
                      </a:endParaRPr>
                    </a:p>
                  </a:txBody>
                  <a:tcPr marL="68580" marR="68580" marT="0" marB="0"/>
                </a:tc>
                <a:tc>
                  <a:txBody>
                    <a:bodyPr/>
                    <a:lstStyle/>
                    <a:p>
                      <a:r>
                        <a:rPr lang="en-US" altLang="zh-CN" sz="1600" dirty="0" smtClean="0"/>
                        <a:t>8</a:t>
                      </a:r>
                      <a:endParaRPr lang="zh-CN" altLang="en-US" sz="1600" dirty="0"/>
                    </a:p>
                  </a:txBody>
                  <a:tcPr/>
                </a:tc>
              </a:tr>
            </a:tbl>
          </a:graphicData>
        </a:graphic>
      </p:graphicFrame>
      <p:cxnSp>
        <p:nvCxnSpPr>
          <p:cNvPr id="32" name="直接箭头连接符 31"/>
          <p:cNvCxnSpPr>
            <a:stCxn id="5" idx="3"/>
            <a:endCxn id="6" idx="1"/>
          </p:cNvCxnSpPr>
          <p:nvPr/>
        </p:nvCxnSpPr>
        <p:spPr>
          <a:xfrm>
            <a:off x="2652911" y="2708920"/>
            <a:ext cx="1487041"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5" idx="3"/>
            <a:endCxn id="7" idx="1"/>
          </p:cNvCxnSpPr>
          <p:nvPr/>
        </p:nvCxnSpPr>
        <p:spPr>
          <a:xfrm flipV="1">
            <a:off x="2652911" y="1844824"/>
            <a:ext cx="1487041" cy="864096"/>
          </a:xfrm>
          <a:prstGeom prst="bentConnector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 name="肘形连接符 35"/>
          <p:cNvCxnSpPr>
            <a:stCxn id="5" idx="3"/>
            <a:endCxn id="8" idx="1"/>
          </p:cNvCxnSpPr>
          <p:nvPr/>
        </p:nvCxnSpPr>
        <p:spPr>
          <a:xfrm>
            <a:off x="2652911" y="2708920"/>
            <a:ext cx="1504156" cy="792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7" idx="3"/>
          </p:cNvCxnSpPr>
          <p:nvPr/>
        </p:nvCxnSpPr>
        <p:spPr>
          <a:xfrm>
            <a:off x="5652120" y="1844824"/>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372200" y="1700808"/>
            <a:ext cx="1872208" cy="369332"/>
          </a:xfrm>
          <a:prstGeom prst="rect">
            <a:avLst/>
          </a:prstGeom>
          <a:noFill/>
          <a:ln>
            <a:solidFill>
              <a:schemeClr val="tx1"/>
            </a:solidFill>
          </a:ln>
        </p:spPr>
        <p:txBody>
          <a:bodyPr wrap="square" rtlCol="0">
            <a:spAutoFit/>
          </a:bodyPr>
          <a:lstStyle/>
          <a:p>
            <a:r>
              <a:rPr lang="en-US" altLang="zh-CN" dirty="0" smtClean="0"/>
              <a:t>P-GEODXXX-7</a:t>
            </a:r>
            <a:endParaRPr lang="zh-CN" altLang="en-US" dirty="0"/>
          </a:p>
        </p:txBody>
      </p:sp>
      <p:cxnSp>
        <p:nvCxnSpPr>
          <p:cNvPr id="49" name="直接箭头连接符 48"/>
          <p:cNvCxnSpPr>
            <a:stCxn id="8" idx="3"/>
          </p:cNvCxnSpPr>
          <p:nvPr/>
        </p:nvCxnSpPr>
        <p:spPr>
          <a:xfrm>
            <a:off x="5669235" y="3501008"/>
            <a:ext cx="7029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2200" y="3316342"/>
            <a:ext cx="2232248" cy="369332"/>
          </a:xfrm>
          <a:prstGeom prst="rect">
            <a:avLst/>
          </a:prstGeom>
          <a:noFill/>
          <a:ln>
            <a:solidFill>
              <a:schemeClr val="tx1"/>
            </a:solidFill>
          </a:ln>
        </p:spPr>
        <p:txBody>
          <a:bodyPr wrap="square" rtlCol="0">
            <a:spAutoFit/>
          </a:bodyPr>
          <a:lstStyle/>
          <a:p>
            <a:r>
              <a:rPr lang="en-US" altLang="zh-CN" dirty="0"/>
              <a:t>f</a:t>
            </a:r>
            <a:r>
              <a:rPr lang="en-US" altLang="zh-CN" dirty="0" smtClean="0"/>
              <a:t>eature extraction</a:t>
            </a:r>
            <a:endParaRPr lang="zh-CN" altLang="en-US" dirty="0"/>
          </a:p>
        </p:txBody>
      </p:sp>
      <p:cxnSp>
        <p:nvCxnSpPr>
          <p:cNvPr id="53" name="直接箭头连接符 52"/>
          <p:cNvCxnSpPr>
            <a:stCxn id="6" idx="3"/>
          </p:cNvCxnSpPr>
          <p:nvPr/>
        </p:nvCxnSpPr>
        <p:spPr>
          <a:xfrm>
            <a:off x="5652120" y="2708920"/>
            <a:ext cx="72008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5" idx="2"/>
            <a:endCxn id="16" idx="0"/>
          </p:cNvCxnSpPr>
          <p:nvPr/>
        </p:nvCxnSpPr>
        <p:spPr>
          <a:xfrm rot="16200000" flipH="1">
            <a:off x="1801214" y="2558198"/>
            <a:ext cx="807524" cy="1757040"/>
          </a:xfrm>
          <a:prstGeom prst="bentConnector3">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372200" y="2492896"/>
            <a:ext cx="2771800" cy="523220"/>
          </a:xfrm>
          <a:prstGeom prst="rect">
            <a:avLst/>
          </a:prstGeom>
          <a:noFill/>
          <a:ln>
            <a:solidFill>
              <a:schemeClr val="tx1"/>
            </a:solidFill>
          </a:ln>
        </p:spPr>
        <p:txBody>
          <a:bodyPr wrap="square" rtlCol="0">
            <a:spAutoFit/>
          </a:bodyPr>
          <a:lstStyle/>
          <a:p>
            <a:pPr>
              <a:defRPr/>
            </a:pPr>
            <a:r>
              <a:rPr lang="en-US" altLang="zh-CN" sz="1400" kern="100" dirty="0">
                <a:latin typeface="仿宋"/>
                <a:cs typeface="Times New Roman"/>
              </a:rPr>
              <a:t>!</a:t>
            </a:r>
            <a:r>
              <a:rPr lang="en-US" altLang="zh-CN" sz="1400" kern="100" dirty="0" err="1" smtClean="0">
                <a:latin typeface="仿宋"/>
                <a:cs typeface="Times New Roman"/>
              </a:rPr>
              <a:t>Sample_data_processing</a:t>
            </a:r>
            <a:endParaRPr lang="zh-CN" altLang="zh-CN" sz="1100" kern="100" dirty="0">
              <a:latin typeface="Calibri"/>
              <a:cs typeface="Times New Roman"/>
            </a:endParaRPr>
          </a:p>
          <a:p>
            <a:pPr>
              <a:defRPr/>
            </a:pPr>
            <a:r>
              <a:rPr lang="zh-CN" altLang="en-US" sz="1400" dirty="0" smtClean="0">
                <a:latin typeface="+mn-ea"/>
              </a:rPr>
              <a:t>的信息</a:t>
            </a:r>
            <a:endParaRPr lang="zh-CN" altLang="en-US" sz="1400" dirty="0">
              <a:latin typeface="+mn-ea"/>
            </a:endParaRPr>
          </a:p>
        </p:txBody>
      </p:sp>
      <p:sp>
        <p:nvSpPr>
          <p:cNvPr id="62" name="TextBox 61"/>
          <p:cNvSpPr txBox="1"/>
          <p:nvPr/>
        </p:nvSpPr>
        <p:spPr>
          <a:xfrm>
            <a:off x="1763687" y="3088965"/>
            <a:ext cx="889223" cy="369332"/>
          </a:xfrm>
          <a:prstGeom prst="rect">
            <a:avLst/>
          </a:prstGeom>
          <a:noFill/>
        </p:spPr>
        <p:txBody>
          <a:bodyPr wrap="square" rtlCol="0">
            <a:spAutoFit/>
          </a:bodyPr>
          <a:lstStyle/>
          <a:p>
            <a:r>
              <a:rPr lang="zh-CN" altLang="en-US" dirty="0" smtClean="0"/>
              <a:t>查表</a:t>
            </a:r>
            <a:endParaRPr lang="zh-CN" altLang="en-US" dirty="0"/>
          </a:p>
        </p:txBody>
      </p:sp>
      <p:sp>
        <p:nvSpPr>
          <p:cNvPr id="63" name="TextBox 62"/>
          <p:cNvSpPr txBox="1"/>
          <p:nvPr/>
        </p:nvSpPr>
        <p:spPr>
          <a:xfrm>
            <a:off x="2776414" y="2370366"/>
            <a:ext cx="957039" cy="369332"/>
          </a:xfrm>
          <a:prstGeom prst="rect">
            <a:avLst/>
          </a:prstGeom>
          <a:noFill/>
        </p:spPr>
        <p:txBody>
          <a:bodyPr wrap="square" rtlCol="0">
            <a:spAutoFit/>
          </a:bodyPr>
          <a:lstStyle/>
          <a:p>
            <a:r>
              <a:rPr lang="zh-CN" altLang="en-US" dirty="0" smtClean="0"/>
              <a:t>映射</a:t>
            </a:r>
            <a:endParaRPr lang="zh-CN" altLang="en-US" sz="1600" dirty="0"/>
          </a:p>
        </p:txBody>
      </p:sp>
    </p:spTree>
    <p:extLst>
      <p:ext uri="{BB962C8B-B14F-4D97-AF65-F5344CB8AC3E}">
        <p14:creationId xmlns:p14="http://schemas.microsoft.com/office/powerpoint/2010/main" val="218477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实验信息映射结果及分析</a:t>
            </a:r>
            <a:endParaRPr lang="zh-CN" altLang="en-US" sz="3600"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3699438743"/>
              </p:ext>
            </p:extLst>
          </p:nvPr>
        </p:nvGraphicFramePr>
        <p:xfrm>
          <a:off x="107504" y="1860024"/>
          <a:ext cx="8229600" cy="286512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实验信息类型</a:t>
                      </a:r>
                      <a:endParaRPr lang="zh-CN" altLang="en-US" dirty="0"/>
                    </a:p>
                  </a:txBody>
                  <a:tcPr/>
                </a:tc>
                <a:tc>
                  <a:txBody>
                    <a:bodyPr/>
                    <a:lstStyle/>
                    <a:p>
                      <a:r>
                        <a:rPr lang="en-US" altLang="zh-CN" dirty="0" smtClean="0"/>
                        <a:t>SOFT</a:t>
                      </a:r>
                      <a:r>
                        <a:rPr lang="zh-CN" altLang="en-US" dirty="0" smtClean="0"/>
                        <a:t>中对应的映射项</a:t>
                      </a:r>
                      <a:endParaRPr lang="zh-CN" altLang="en-US" dirty="0"/>
                    </a:p>
                  </a:txBody>
                  <a:tcPr/>
                </a:tc>
                <a:tc>
                  <a:txBody>
                    <a:bodyPr/>
                    <a:lstStyle/>
                    <a:p>
                      <a:r>
                        <a:rPr lang="zh-CN" altLang="en-US" dirty="0" smtClean="0"/>
                        <a:t>映射至</a:t>
                      </a:r>
                      <a:r>
                        <a:rPr lang="en-US" altLang="zh-CN" dirty="0" smtClean="0"/>
                        <a:t>MAGE-TAB</a:t>
                      </a:r>
                      <a:r>
                        <a:rPr lang="zh-CN" altLang="en-US" dirty="0" smtClean="0"/>
                        <a:t>中涉及到的数据项</a:t>
                      </a:r>
                      <a:endParaRPr lang="zh-CN" altLang="en-US" dirty="0"/>
                    </a:p>
                  </a:txBody>
                  <a:tcPr/>
                </a:tc>
              </a:tr>
              <a:tr h="370840">
                <a:tc>
                  <a:txBody>
                    <a:bodyPr/>
                    <a:lstStyle/>
                    <a:p>
                      <a:r>
                        <a:rPr lang="en-US" altLang="zh-CN" sz="1400" dirty="0" smtClean="0"/>
                        <a:t>Experiment(MIAME Section 1)</a:t>
                      </a:r>
                      <a:endParaRPr lang="zh-CN" altLang="en-US" sz="1400" dirty="0"/>
                    </a:p>
                  </a:txBody>
                  <a:tcPr/>
                </a:tc>
                <a:tc>
                  <a:txBody>
                    <a:bodyPr/>
                    <a:lstStyle/>
                    <a:p>
                      <a:r>
                        <a:rPr lang="en-US" altLang="zh-CN" smtClean="0"/>
                        <a:t>26</a:t>
                      </a:r>
                      <a:endParaRPr lang="zh-CN" altLang="en-US" dirty="0"/>
                    </a:p>
                  </a:txBody>
                  <a:tcPr/>
                </a:tc>
                <a:tc>
                  <a:txBody>
                    <a:bodyPr/>
                    <a:lstStyle/>
                    <a:p>
                      <a:r>
                        <a:rPr lang="en-US" altLang="zh-CN" dirty="0" smtClean="0"/>
                        <a:t>29</a:t>
                      </a:r>
                      <a:endParaRPr lang="zh-CN" altLang="en-US" dirty="0"/>
                    </a:p>
                  </a:txBody>
                  <a:tcPr/>
                </a:tc>
              </a:tr>
              <a:tr h="370840">
                <a:tc>
                  <a:txBody>
                    <a:bodyPr/>
                    <a:lstStyle/>
                    <a:p>
                      <a:r>
                        <a:rPr lang="en-US" altLang="zh-CN" sz="1400" dirty="0" smtClean="0"/>
                        <a:t>Sample(MIAME Section2)</a:t>
                      </a:r>
                      <a:endParaRPr lang="zh-CN" altLang="en-US" sz="1400" dirty="0"/>
                    </a:p>
                  </a:txBody>
                  <a:tcPr/>
                </a:tc>
                <a:tc>
                  <a:txBody>
                    <a:bodyPr/>
                    <a:lstStyle/>
                    <a:p>
                      <a:r>
                        <a:rPr lang="en-US" altLang="zh-CN" dirty="0" smtClean="0"/>
                        <a:t>10</a:t>
                      </a:r>
                      <a:endParaRPr lang="zh-CN" altLang="en-US" dirty="0"/>
                    </a:p>
                  </a:txBody>
                  <a:tcPr/>
                </a:tc>
                <a:tc>
                  <a:txBody>
                    <a:bodyPr/>
                    <a:lstStyle/>
                    <a:p>
                      <a:r>
                        <a:rPr lang="en-US" altLang="zh-CN" dirty="0" smtClean="0"/>
                        <a:t>19</a:t>
                      </a:r>
                      <a:endParaRPr lang="zh-CN" altLang="en-US" dirty="0"/>
                    </a:p>
                  </a:txBody>
                  <a:tcPr/>
                </a:tc>
              </a:tr>
              <a:tr h="370840">
                <a:tc>
                  <a:txBody>
                    <a:bodyPr/>
                    <a:lstStyle/>
                    <a:p>
                      <a:r>
                        <a:rPr lang="en-US" altLang="zh-CN" sz="1400" dirty="0" smtClean="0"/>
                        <a:t>Array(MIAME Section3)</a:t>
                      </a:r>
                      <a:endParaRPr lang="zh-CN" altLang="en-US" sz="1400" dirty="0"/>
                    </a:p>
                  </a:txBody>
                  <a:tcPr/>
                </a:tc>
                <a:tc>
                  <a:txBody>
                    <a:bodyPr/>
                    <a:lstStyle/>
                    <a:p>
                      <a:r>
                        <a:rPr lang="en-US" altLang="zh-CN" smtClean="0"/>
                        <a:t>10</a:t>
                      </a:r>
                      <a:endParaRPr lang="zh-CN" altLang="en-US" dirty="0"/>
                    </a:p>
                  </a:txBody>
                  <a:tcPr/>
                </a:tc>
                <a:tc>
                  <a:txBody>
                    <a:bodyPr/>
                    <a:lstStyle/>
                    <a:p>
                      <a:r>
                        <a:rPr lang="en-US" altLang="zh-CN" dirty="0" smtClean="0"/>
                        <a:t>6</a:t>
                      </a:r>
                      <a:endParaRPr lang="zh-CN" altLang="en-US" dirty="0"/>
                    </a:p>
                  </a:txBody>
                  <a:tcPr/>
                </a:tc>
              </a:tr>
              <a:tr h="370840">
                <a:tc>
                  <a:txBody>
                    <a:bodyPr/>
                    <a:lstStyle/>
                    <a:p>
                      <a:r>
                        <a:rPr lang="en-US" altLang="zh-CN" sz="1400" dirty="0" smtClean="0"/>
                        <a:t>Protocol(MIAME Section4)</a:t>
                      </a:r>
                      <a:endParaRPr lang="zh-CN" altLang="en-US" sz="1400"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r>
              <a:tr h="370840">
                <a:tc>
                  <a:txBody>
                    <a:bodyPr/>
                    <a:lstStyle/>
                    <a:p>
                      <a:r>
                        <a:rPr lang="en-US" altLang="zh-CN" sz="1600" dirty="0" smtClean="0"/>
                        <a:t>SOFT</a:t>
                      </a:r>
                      <a:r>
                        <a:rPr lang="zh-CN" altLang="en-US" sz="1600" dirty="0" smtClean="0"/>
                        <a:t>内部关系项</a:t>
                      </a:r>
                      <a:endParaRPr lang="zh-CN" altLang="en-US" sz="1600" dirty="0"/>
                    </a:p>
                  </a:txBody>
                  <a:tcPr/>
                </a:tc>
                <a:tc>
                  <a:txBody>
                    <a:bodyPr/>
                    <a:lstStyle/>
                    <a:p>
                      <a:r>
                        <a:rPr lang="en-US" altLang="zh-CN" dirty="0" smtClean="0"/>
                        <a:t>14</a:t>
                      </a:r>
                      <a:endParaRPr lang="zh-CN" altLang="en-US" dirty="0"/>
                    </a:p>
                  </a:txBody>
                  <a:tcPr/>
                </a:tc>
                <a:tc>
                  <a:txBody>
                    <a:bodyPr/>
                    <a:lstStyle/>
                    <a:p>
                      <a:r>
                        <a:rPr lang="en-US" altLang="zh-CN" dirty="0" smtClean="0"/>
                        <a:t>/</a:t>
                      </a:r>
                      <a:endParaRPr lang="zh-CN" altLang="en-US" dirty="0"/>
                    </a:p>
                  </a:txBody>
                  <a:tcPr/>
                </a:tc>
              </a:tr>
              <a:tr h="370840">
                <a:tc>
                  <a:txBody>
                    <a:bodyPr/>
                    <a:lstStyle/>
                    <a:p>
                      <a:r>
                        <a:rPr lang="en-US" altLang="zh-CN" sz="1600" dirty="0" smtClean="0"/>
                        <a:t>SOFT</a:t>
                      </a:r>
                      <a:r>
                        <a:rPr lang="zh-CN" altLang="en-US" sz="1600" dirty="0" smtClean="0"/>
                        <a:t>自定义项</a:t>
                      </a:r>
                      <a:endParaRPr lang="zh-CN" altLang="en-US" sz="1600" dirty="0"/>
                    </a:p>
                  </a:txBody>
                  <a:tcPr/>
                </a:tc>
                <a:tc>
                  <a:txBody>
                    <a:bodyPr/>
                    <a:lstStyle/>
                    <a:p>
                      <a:r>
                        <a:rPr lang="en-US" altLang="zh-CN" dirty="0" smtClean="0"/>
                        <a:t>35</a:t>
                      </a:r>
                      <a:endParaRPr lang="zh-CN" altLang="en-US" dirty="0"/>
                    </a:p>
                  </a:txBody>
                  <a:tcPr/>
                </a:tc>
                <a:tc>
                  <a:txBody>
                    <a:bodyPr/>
                    <a:lstStyle/>
                    <a:p>
                      <a:r>
                        <a:rPr lang="en-US" altLang="zh-CN" dirty="0" smtClean="0"/>
                        <a:t>/</a:t>
                      </a:r>
                      <a:endParaRPr lang="zh-CN" altLang="en-US" dirty="0"/>
                    </a:p>
                  </a:txBody>
                  <a:tcPr/>
                </a:tc>
              </a:tr>
            </a:tbl>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t>22</a:t>
            </a:fld>
            <a:endParaRPr lang="zh-CN" altLang="en-US"/>
          </a:p>
        </p:txBody>
      </p:sp>
      <p:sp>
        <p:nvSpPr>
          <p:cNvPr id="8" name="文本框 7"/>
          <p:cNvSpPr txBox="1"/>
          <p:nvPr/>
        </p:nvSpPr>
        <p:spPr>
          <a:xfrm>
            <a:off x="107504" y="4941168"/>
            <a:ext cx="8208912" cy="1615827"/>
          </a:xfrm>
          <a:prstGeom prst="rect">
            <a:avLst/>
          </a:prstGeom>
          <a:noFill/>
          <a:ln>
            <a:solidFill>
              <a:schemeClr val="tx1"/>
            </a:solidFill>
          </a:ln>
        </p:spPr>
        <p:txBody>
          <a:bodyPr wrap="square" rtlCol="0">
            <a:spAutoFit/>
          </a:bodyPr>
          <a:lstStyle/>
          <a:p>
            <a:pPr>
              <a:lnSpc>
                <a:spcPct val="150000"/>
              </a:lnSpc>
            </a:pPr>
            <a:r>
              <a:rPr lang="en-US" altLang="zh-CN" dirty="0" smtClean="0"/>
              <a:t>SOFT</a:t>
            </a:r>
            <a:r>
              <a:rPr lang="zh-CN" altLang="en-US" dirty="0" smtClean="0"/>
              <a:t>格式中未处理项的分析：</a:t>
            </a:r>
            <a:endParaRPr lang="en-US" altLang="zh-CN" dirty="0" smtClean="0"/>
          </a:p>
          <a:p>
            <a:pPr marL="285750" indent="-285750">
              <a:lnSpc>
                <a:spcPct val="150000"/>
              </a:lnSpc>
              <a:buFont typeface="Wingdings" panose="05000000000000000000" pitchFamily="2" charset="2"/>
              <a:buChar char="Ø"/>
            </a:pPr>
            <a:r>
              <a:rPr lang="zh-CN" altLang="en-US" sz="1600" dirty="0" smtClean="0"/>
              <a:t>内部关系项，描述</a:t>
            </a:r>
            <a:r>
              <a:rPr lang="en-US" altLang="zh-CN" sz="1600" dirty="0" smtClean="0"/>
              <a:t>SOFT</a:t>
            </a:r>
            <a:r>
              <a:rPr lang="zh-CN" altLang="en-US" sz="1600" dirty="0" smtClean="0"/>
              <a:t>格式中数据之间关系，无需映射到</a:t>
            </a:r>
            <a:r>
              <a:rPr lang="en-US" altLang="zh-CN" sz="1600" dirty="0" smtClean="0"/>
              <a:t>MAGE-TAB</a:t>
            </a:r>
            <a:r>
              <a:rPr lang="zh-CN" altLang="en-US" sz="1600" dirty="0" smtClean="0"/>
              <a:t>格式中。比如</a:t>
            </a:r>
            <a:r>
              <a:rPr lang="en-US" altLang="zh-CN" sz="1600" dirty="0"/>
              <a:t>!</a:t>
            </a:r>
            <a:r>
              <a:rPr lang="en-US" altLang="zh-CN" sz="1600" dirty="0" err="1" smtClean="0"/>
              <a:t>Platform_series_id</a:t>
            </a:r>
            <a:endParaRPr lang="en-US" altLang="zh-CN" sz="1600" dirty="0" smtClean="0"/>
          </a:p>
          <a:p>
            <a:pPr marL="285750" indent="-285750">
              <a:lnSpc>
                <a:spcPct val="150000"/>
              </a:lnSpc>
              <a:buFont typeface="Wingdings" panose="05000000000000000000" pitchFamily="2" charset="2"/>
              <a:buChar char="Ø"/>
            </a:pPr>
            <a:r>
              <a:rPr lang="en-US" altLang="zh-CN" sz="1600" dirty="0" smtClean="0"/>
              <a:t>SOFT</a:t>
            </a:r>
            <a:r>
              <a:rPr lang="zh-CN" altLang="en-US" sz="1600" dirty="0" smtClean="0"/>
              <a:t>格式自定义项，与</a:t>
            </a:r>
            <a:r>
              <a:rPr lang="en-US" altLang="zh-CN" sz="1600" dirty="0" smtClean="0"/>
              <a:t>MIAME</a:t>
            </a:r>
            <a:r>
              <a:rPr lang="zh-CN" altLang="en-US" sz="1600" dirty="0" smtClean="0"/>
              <a:t>标准没有映射关系。比如</a:t>
            </a:r>
            <a:r>
              <a:rPr lang="en-US" altLang="zh-CN" sz="1600" dirty="0"/>
              <a:t>!</a:t>
            </a:r>
            <a:r>
              <a:rPr lang="en-US" altLang="zh-CN" sz="1600" dirty="0" err="1"/>
              <a:t>Platform_manufacturer</a:t>
            </a:r>
            <a:endParaRPr lang="zh-CN" altLang="en-US" sz="1600" dirty="0"/>
          </a:p>
        </p:txBody>
      </p:sp>
    </p:spTree>
    <p:extLst>
      <p:ext uri="{BB962C8B-B14F-4D97-AF65-F5344CB8AC3E}">
        <p14:creationId xmlns:p14="http://schemas.microsoft.com/office/powerpoint/2010/main" val="3517723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14808" y="620688"/>
            <a:ext cx="8229600" cy="1066800"/>
          </a:xfrm>
        </p:spPr>
        <p:txBody>
          <a:bodyPr>
            <a:normAutofit/>
          </a:bodyPr>
          <a:lstStyle/>
          <a:p>
            <a:r>
              <a:rPr lang="en-US" altLang="zh-CN" sz="3600" dirty="0"/>
              <a:t>r</a:t>
            </a:r>
            <a:r>
              <a:rPr lang="en-US" altLang="zh-CN" sz="3600" dirty="0" smtClean="0"/>
              <a:t>aw data</a:t>
            </a:r>
            <a:r>
              <a:rPr lang="zh-CN" altLang="en-US" sz="3600" dirty="0" smtClean="0"/>
              <a:t>映射方案分析</a:t>
            </a:r>
            <a:endParaRPr lang="zh-CN" altLang="en-US" sz="3600"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t>23</a:t>
            </a:fld>
            <a:endParaRPr lang="zh-CN" altLang="en-US"/>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224" y="4588567"/>
            <a:ext cx="2432385" cy="1657350"/>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TextBox 9"/>
          <p:cNvSpPr txBox="1"/>
          <p:nvPr/>
        </p:nvSpPr>
        <p:spPr>
          <a:xfrm>
            <a:off x="6567599" y="4319518"/>
            <a:ext cx="899592" cy="2616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100" dirty="0" err="1" smtClean="0">
                <a:latin typeface="+mn-ea"/>
              </a:rPr>
              <a:t>Affymetrix</a:t>
            </a:r>
            <a:endParaRPr lang="zh-CN" altLang="en-US" sz="1100" dirty="0">
              <a:latin typeface="+mn-ea"/>
            </a:endParaRPr>
          </a:p>
        </p:txBody>
      </p:sp>
      <p:sp>
        <p:nvSpPr>
          <p:cNvPr id="11" name="TextBox 10"/>
          <p:cNvSpPr txBox="1"/>
          <p:nvPr/>
        </p:nvSpPr>
        <p:spPr>
          <a:xfrm>
            <a:off x="3436218" y="4319518"/>
            <a:ext cx="723586" cy="2616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100" dirty="0" err="1" smtClean="0">
                <a:latin typeface="+mn-ea"/>
              </a:rPr>
              <a:t>GenePix</a:t>
            </a:r>
            <a:endParaRPr lang="zh-CN" altLang="en-US" sz="1100" dirty="0">
              <a:latin typeface="+mn-ea"/>
            </a:endParaRPr>
          </a:p>
        </p:txBody>
      </p:sp>
      <p:pic>
        <p:nvPicPr>
          <p:cNvPr id="1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218" y="4573292"/>
            <a:ext cx="2647950" cy="1665186"/>
          </a:xfrm>
          <a:prstGeom prst="rect">
            <a:avLst/>
          </a:prstGeom>
          <a:noFill/>
          <a:ln w="9525">
            <a:solidFill>
              <a:schemeClr val="tx1">
                <a:lumMod val="95000"/>
                <a:lumOff val="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41" y="4557464"/>
            <a:ext cx="305752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20241" y="4262447"/>
            <a:ext cx="864096" cy="2616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100" dirty="0" smtClean="0">
                <a:latin typeface="+mn-ea"/>
              </a:rPr>
              <a:t>Agilent</a:t>
            </a:r>
            <a:endParaRPr lang="zh-CN" altLang="en-US" sz="1100" dirty="0">
              <a:latin typeface="+mn-ea"/>
            </a:endParaRPr>
          </a:p>
        </p:txBody>
      </p:sp>
      <p:sp>
        <p:nvSpPr>
          <p:cNvPr id="2" name="矩形 1"/>
          <p:cNvSpPr/>
          <p:nvPr/>
        </p:nvSpPr>
        <p:spPr>
          <a:xfrm>
            <a:off x="2790837" y="243150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芯片数据解析</a:t>
            </a:r>
            <a:endParaRPr lang="zh-CN" altLang="en-US" dirty="0"/>
          </a:p>
        </p:txBody>
      </p:sp>
      <p:sp>
        <p:nvSpPr>
          <p:cNvPr id="13" name="矩形 12"/>
          <p:cNvSpPr/>
          <p:nvPr/>
        </p:nvSpPr>
        <p:spPr>
          <a:xfrm>
            <a:off x="5042937" y="243150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格式映射</a:t>
            </a:r>
            <a:endParaRPr lang="zh-CN" altLang="en-US" dirty="0"/>
          </a:p>
        </p:txBody>
      </p:sp>
      <p:sp>
        <p:nvSpPr>
          <p:cNvPr id="4" name="右箭头 3"/>
          <p:cNvSpPr/>
          <p:nvPr/>
        </p:nvSpPr>
        <p:spPr>
          <a:xfrm>
            <a:off x="3981487" y="264638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1566701" y="2673078"/>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6175213" y="267652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74024" y="2442592"/>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标准格式文件</a:t>
            </a:r>
            <a:endParaRPr lang="zh-CN" altLang="en-US" dirty="0"/>
          </a:p>
        </p:txBody>
      </p:sp>
      <p:sp>
        <p:nvSpPr>
          <p:cNvPr id="6" name="流程图: 文档 5"/>
          <p:cNvSpPr/>
          <p:nvPr/>
        </p:nvSpPr>
        <p:spPr>
          <a:xfrm>
            <a:off x="446174" y="264638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smtClean="0"/>
              <a:t>芯片数据文件</a:t>
            </a:r>
            <a:endParaRPr lang="zh-CN" altLang="en-US" sz="1600" dirty="0"/>
          </a:p>
        </p:txBody>
      </p:sp>
      <p:sp>
        <p:nvSpPr>
          <p:cNvPr id="14" name="TextBox 13"/>
          <p:cNvSpPr txBox="1"/>
          <p:nvPr/>
        </p:nvSpPr>
        <p:spPr>
          <a:xfrm>
            <a:off x="3840201" y="2132856"/>
            <a:ext cx="1159292" cy="584775"/>
          </a:xfrm>
          <a:prstGeom prst="rect">
            <a:avLst/>
          </a:prstGeom>
          <a:noFill/>
          <a:ln>
            <a:solidFill>
              <a:schemeClr val="tx1"/>
            </a:solidFill>
          </a:ln>
        </p:spPr>
        <p:txBody>
          <a:bodyPr wrap="none" rtlCol="0">
            <a:spAutoFit/>
          </a:bodyPr>
          <a:lstStyle/>
          <a:p>
            <a:r>
              <a:rPr lang="en-US" altLang="zh-CN" sz="1600" b="1" dirty="0"/>
              <a:t>r</a:t>
            </a:r>
            <a:r>
              <a:rPr lang="en-US" altLang="zh-CN" sz="1600" b="1" dirty="0" smtClean="0"/>
              <a:t>aw data </a:t>
            </a:r>
          </a:p>
          <a:p>
            <a:r>
              <a:rPr lang="zh-CN" altLang="en-US" sz="1600" b="1" dirty="0" smtClean="0"/>
              <a:t>融合标准</a:t>
            </a:r>
            <a:endParaRPr lang="zh-CN" altLang="en-US" sz="1600" b="1" dirty="0"/>
          </a:p>
        </p:txBody>
      </p:sp>
      <p:cxnSp>
        <p:nvCxnSpPr>
          <p:cNvPr id="22" name="直接连接符 21"/>
          <p:cNvCxnSpPr/>
          <p:nvPr/>
        </p:nvCxnSpPr>
        <p:spPr>
          <a:xfrm>
            <a:off x="35496" y="4797152"/>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381201" y="4765129"/>
            <a:ext cx="6480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242665" y="4765129"/>
            <a:ext cx="9170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125870" y="4765129"/>
            <a:ext cx="9170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6588224" y="4710608"/>
            <a:ext cx="9170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上弧形箭头 39"/>
          <p:cNvSpPr/>
          <p:nvPr/>
        </p:nvSpPr>
        <p:spPr>
          <a:xfrm>
            <a:off x="1907703" y="3483673"/>
            <a:ext cx="2676699" cy="1040383"/>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4" name="上弧形箭头 43"/>
          <p:cNvSpPr/>
          <p:nvPr/>
        </p:nvSpPr>
        <p:spPr>
          <a:xfrm>
            <a:off x="4565178" y="3436048"/>
            <a:ext cx="2676699" cy="1040383"/>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2" name="下弧形箭头 41"/>
          <p:cNvSpPr/>
          <p:nvPr/>
        </p:nvSpPr>
        <p:spPr>
          <a:xfrm>
            <a:off x="673652" y="4945765"/>
            <a:ext cx="2972159" cy="1062618"/>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3280511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en-US" altLang="zh-CN" sz="3600" dirty="0"/>
              <a:t>r</a:t>
            </a:r>
            <a:r>
              <a:rPr lang="en-US" altLang="zh-CN" sz="3600" dirty="0" smtClean="0"/>
              <a:t>aw data</a:t>
            </a:r>
            <a:r>
              <a:rPr lang="zh-CN" altLang="en-US" sz="3600" dirty="0" smtClean="0"/>
              <a:t>映射结果举例</a:t>
            </a:r>
            <a:endParaRPr lang="zh-CN" altLang="en-US" sz="3600" dirty="0"/>
          </a:p>
        </p:txBody>
      </p:sp>
      <p:graphicFrame>
        <p:nvGraphicFramePr>
          <p:cNvPr id="4" name="表格 3"/>
          <p:cNvGraphicFramePr>
            <a:graphicFrameLocks noGrp="1"/>
          </p:cNvGraphicFramePr>
          <p:nvPr>
            <p:extLst>
              <p:ext uri="{D42A27DB-BD31-4B8C-83A1-F6EECF244321}">
                <p14:modId xmlns:p14="http://schemas.microsoft.com/office/powerpoint/2010/main" val="2666716754"/>
              </p:ext>
            </p:extLst>
          </p:nvPr>
        </p:nvGraphicFramePr>
        <p:xfrm>
          <a:off x="0" y="1700808"/>
          <a:ext cx="9144000" cy="3600400"/>
        </p:xfrm>
        <a:graphic>
          <a:graphicData uri="http://schemas.openxmlformats.org/drawingml/2006/table">
            <a:tbl>
              <a:tblPr firstRow="1" bandRow="1">
                <a:tableStyleId>{93296810-A885-4BE3-A3E7-6D5BEEA58F35}</a:tableStyleId>
              </a:tblPr>
              <a:tblGrid>
                <a:gridCol w="2699792"/>
                <a:gridCol w="3024336"/>
                <a:gridCol w="2245402"/>
                <a:gridCol w="1174470"/>
              </a:tblGrid>
              <a:tr h="360040">
                <a:tc>
                  <a:txBody>
                    <a:bodyPr/>
                    <a:lstStyle/>
                    <a:p>
                      <a:r>
                        <a:rPr lang="en-US" altLang="zh-CN" sz="1400" dirty="0" smtClean="0"/>
                        <a:t>raw data</a:t>
                      </a:r>
                      <a:r>
                        <a:rPr lang="zh-CN" altLang="en-US" sz="1400" dirty="0" smtClean="0"/>
                        <a:t>特定处理</a:t>
                      </a:r>
                      <a:endParaRPr lang="zh-CN" altLang="en-US" sz="1400" dirty="0"/>
                    </a:p>
                  </a:txBody>
                  <a:tcPr/>
                </a:tc>
                <a:tc>
                  <a:txBody>
                    <a:bodyPr/>
                    <a:lstStyle/>
                    <a:p>
                      <a:r>
                        <a:rPr lang="en-US" altLang="zh-CN" sz="1400" dirty="0" smtClean="0"/>
                        <a:t>Agilent</a:t>
                      </a:r>
                      <a:endParaRPr lang="zh-CN" altLang="en-US" sz="1400" dirty="0"/>
                    </a:p>
                  </a:txBody>
                  <a:tcPr/>
                </a:tc>
                <a:tc>
                  <a:txBody>
                    <a:bodyPr/>
                    <a:lstStyle/>
                    <a:p>
                      <a:r>
                        <a:rPr lang="en-US" altLang="zh-CN" sz="1400" dirty="0" err="1" smtClean="0"/>
                        <a:t>GenePix</a:t>
                      </a:r>
                      <a:endParaRPr lang="zh-CN" altLang="en-US" sz="1400" dirty="0"/>
                    </a:p>
                  </a:txBody>
                  <a:tcPr/>
                </a:tc>
                <a:tc>
                  <a:txBody>
                    <a:bodyPr/>
                    <a:lstStyle/>
                    <a:p>
                      <a:r>
                        <a:rPr lang="en-US" altLang="zh-CN" sz="1400" dirty="0" smtClean="0"/>
                        <a:t>Affymetrix</a:t>
                      </a:r>
                      <a:endParaRPr lang="zh-CN" altLang="en-US" sz="1400" dirty="0"/>
                    </a:p>
                  </a:txBody>
                  <a:tcPr/>
                </a:tc>
              </a:tr>
              <a:tr h="360040">
                <a:tc rowSpan="3">
                  <a:txBody>
                    <a:bodyPr/>
                    <a:lstStyle/>
                    <a:p>
                      <a:r>
                        <a:rPr lang="zh-CN" altLang="en-US" sz="1400" dirty="0" smtClean="0"/>
                        <a:t>相对坐标信息</a:t>
                      </a:r>
                      <a:endParaRPr lang="en-US" altLang="zh-CN" sz="1400" dirty="0" smtClean="0"/>
                    </a:p>
                    <a:p>
                      <a:r>
                        <a:rPr lang="en-US" altLang="zh-CN" sz="1400" dirty="0" smtClean="0"/>
                        <a:t>(</a:t>
                      </a:r>
                      <a:r>
                        <a:rPr lang="en-US" altLang="zh-CN" sz="1400" dirty="0" err="1" smtClean="0"/>
                        <a:t>FeatureNum</a:t>
                      </a:r>
                      <a:r>
                        <a:rPr lang="en-US" altLang="zh-CN" sz="1400" dirty="0" smtClean="0"/>
                        <a:t>,</a:t>
                      </a:r>
                      <a:r>
                        <a:rPr lang="en-US" altLang="zh-CN" sz="1400" baseline="0" dirty="0" smtClean="0"/>
                        <a:t> Col, Row</a:t>
                      </a:r>
                      <a:r>
                        <a:rPr lang="en-US" altLang="zh-CN" sz="1400" dirty="0" smtClean="0"/>
                        <a:t>)</a:t>
                      </a:r>
                      <a:endParaRPr lang="zh-CN" altLang="en-US" sz="1400" dirty="0"/>
                    </a:p>
                  </a:txBody>
                  <a:tcPr/>
                </a:tc>
                <a:tc>
                  <a:txBody>
                    <a:bodyPr/>
                    <a:lstStyle/>
                    <a:p>
                      <a:r>
                        <a:rPr kumimoji="0" lang="en-US" altLang="zh-CN" sz="1400" kern="1200" dirty="0" err="1" smtClean="0">
                          <a:effectLst/>
                        </a:rPr>
                        <a:t>FeatureNum</a:t>
                      </a:r>
                      <a:endParaRPr lang="zh-CN" altLang="en-US" sz="1400" dirty="0"/>
                    </a:p>
                  </a:txBody>
                  <a:tcPr/>
                </a:tc>
                <a:tc>
                  <a:txBody>
                    <a:bodyPr/>
                    <a:lstStyle/>
                    <a:p>
                      <a:r>
                        <a:rPr kumimoji="0" lang="en-US" altLang="zh-CN" sz="1400" kern="1200" dirty="0" smtClean="0">
                          <a:effectLst/>
                        </a:rPr>
                        <a:t>Block</a:t>
                      </a:r>
                      <a:endParaRPr lang="zh-CN" altLang="en-US" sz="1400" dirty="0"/>
                    </a:p>
                  </a:txBody>
                  <a:tcPr/>
                </a:tc>
                <a:tc>
                  <a:txBody>
                    <a:bodyPr/>
                    <a:lstStyle/>
                    <a:p>
                      <a:r>
                        <a:rPr lang="en-US" altLang="zh-CN" sz="1400" dirty="0" smtClean="0"/>
                        <a:t> /</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smtClean="0">
                          <a:effectLst/>
                        </a:rPr>
                        <a:t>Col</a:t>
                      </a:r>
                      <a:endParaRPr lang="zh-CN" altLang="en-US" sz="1400" dirty="0"/>
                    </a:p>
                  </a:txBody>
                  <a:tcPr/>
                </a:tc>
                <a:tc>
                  <a:txBody>
                    <a:bodyPr/>
                    <a:lstStyle/>
                    <a:p>
                      <a:r>
                        <a:rPr kumimoji="0" lang="en-US" altLang="zh-CN" sz="1400" kern="1200" dirty="0" smtClean="0">
                          <a:effectLst/>
                        </a:rPr>
                        <a:t>Column</a:t>
                      </a:r>
                      <a:endParaRPr lang="zh-CN" altLang="en-US" sz="1400" dirty="0"/>
                    </a:p>
                  </a:txBody>
                  <a:tcPr/>
                </a:tc>
                <a:tc>
                  <a:txBody>
                    <a:bodyPr/>
                    <a:lstStyle/>
                    <a:p>
                      <a:r>
                        <a:rPr lang="en-US" altLang="zh-CN" sz="1400" dirty="0" smtClean="0"/>
                        <a:t>X</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smtClean="0">
                          <a:effectLst/>
                        </a:rPr>
                        <a:t>Row</a:t>
                      </a:r>
                      <a:endParaRPr lang="zh-CN" altLang="en-US" sz="1400" dirty="0"/>
                    </a:p>
                  </a:txBody>
                  <a:tcPr/>
                </a:tc>
                <a:tc>
                  <a:txBody>
                    <a:bodyPr/>
                    <a:lstStyle/>
                    <a:p>
                      <a:r>
                        <a:rPr kumimoji="0" lang="en-US" altLang="zh-CN" sz="1400" kern="1200" dirty="0" smtClean="0">
                          <a:effectLst/>
                        </a:rPr>
                        <a:t>Row</a:t>
                      </a:r>
                      <a:endParaRPr lang="zh-CN" altLang="en-US" sz="1400" dirty="0"/>
                    </a:p>
                  </a:txBody>
                  <a:tcPr/>
                </a:tc>
                <a:tc>
                  <a:txBody>
                    <a:bodyPr/>
                    <a:lstStyle/>
                    <a:p>
                      <a:r>
                        <a:rPr lang="en-US" altLang="zh-CN" sz="1400" dirty="0" smtClean="0"/>
                        <a:t>Y</a:t>
                      </a:r>
                      <a:endParaRPr lang="zh-CN" altLang="en-US" sz="1400" dirty="0"/>
                    </a:p>
                  </a:txBody>
                  <a:tcPr/>
                </a:tc>
              </a:tr>
              <a:tr h="360040">
                <a:tc rowSpan="2">
                  <a:txBody>
                    <a:bodyPr/>
                    <a:lstStyle/>
                    <a:p>
                      <a:r>
                        <a:rPr lang="zh-CN" altLang="en-US" sz="1400" dirty="0" smtClean="0"/>
                        <a:t>绝对坐标信息</a:t>
                      </a:r>
                      <a:endParaRPr lang="en-US" altLang="zh-CN" sz="1400" dirty="0" smtClean="0"/>
                    </a:p>
                    <a:p>
                      <a:r>
                        <a:rPr lang="en-US" altLang="zh-CN" sz="1400" dirty="0" smtClean="0"/>
                        <a:t>(</a:t>
                      </a:r>
                      <a:r>
                        <a:rPr lang="en-US" altLang="zh-CN" sz="1400" dirty="0" err="1" smtClean="0"/>
                        <a:t>PositionX</a:t>
                      </a:r>
                      <a:r>
                        <a:rPr lang="en-US" altLang="zh-CN" sz="1400" dirty="0" smtClean="0"/>
                        <a:t>, </a:t>
                      </a:r>
                      <a:r>
                        <a:rPr lang="en-US" altLang="zh-CN" sz="1400" dirty="0" err="1" smtClean="0"/>
                        <a:t>PositionY</a:t>
                      </a:r>
                      <a:r>
                        <a:rPr lang="en-US" altLang="zh-CN" sz="1400" dirty="0" smtClean="0"/>
                        <a:t>)</a:t>
                      </a:r>
                      <a:endParaRPr lang="zh-CN" altLang="en-US" sz="1400" dirty="0"/>
                    </a:p>
                  </a:txBody>
                  <a:tcPr/>
                </a:tc>
                <a:tc>
                  <a:txBody>
                    <a:bodyPr/>
                    <a:lstStyle/>
                    <a:p>
                      <a:r>
                        <a:rPr kumimoji="0" lang="en-US" altLang="zh-CN" sz="1400" kern="1200" dirty="0" err="1" smtClean="0">
                          <a:effectLst/>
                        </a:rPr>
                        <a:t>PositionX</a:t>
                      </a:r>
                      <a:endParaRPr lang="zh-CN" altLang="en-US" sz="1400" dirty="0"/>
                    </a:p>
                  </a:txBody>
                  <a:tcPr/>
                </a:tc>
                <a:tc>
                  <a:txBody>
                    <a:bodyPr/>
                    <a:lstStyle/>
                    <a:p>
                      <a:r>
                        <a:rPr lang="en-US" altLang="zh-CN" sz="1400" dirty="0" smtClean="0"/>
                        <a:t>X</a:t>
                      </a:r>
                      <a:endParaRPr lang="zh-CN" altLang="en-US" sz="1400" dirty="0"/>
                    </a:p>
                  </a:txBody>
                  <a:tcPr/>
                </a:tc>
                <a:tc>
                  <a:txBody>
                    <a:bodyPr/>
                    <a:lstStyle/>
                    <a:p>
                      <a:r>
                        <a:rPr lang="en-US" altLang="zh-CN" sz="1400" dirty="0" smtClean="0"/>
                        <a:t>/</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err="1" smtClean="0">
                          <a:effectLst/>
                        </a:rPr>
                        <a:t>PositionY</a:t>
                      </a:r>
                      <a:endParaRPr lang="zh-CN" altLang="en-US" sz="1400" dirty="0"/>
                    </a:p>
                  </a:txBody>
                  <a:tcPr/>
                </a:tc>
                <a:tc>
                  <a:txBody>
                    <a:bodyPr/>
                    <a:lstStyle/>
                    <a:p>
                      <a:r>
                        <a:rPr lang="en-US" altLang="zh-CN" sz="1400" dirty="0" smtClean="0"/>
                        <a:t>Y</a:t>
                      </a:r>
                      <a:endParaRPr lang="zh-CN" altLang="en-US" sz="1400" dirty="0"/>
                    </a:p>
                  </a:txBody>
                  <a:tcPr/>
                </a:tc>
                <a:tc>
                  <a:txBody>
                    <a:bodyPr/>
                    <a:lstStyle/>
                    <a:p>
                      <a:r>
                        <a:rPr lang="en-US" altLang="zh-CN" sz="1400" dirty="0" smtClean="0"/>
                        <a:t>/</a:t>
                      </a:r>
                      <a:endParaRPr lang="zh-CN" altLang="en-US" sz="1400" dirty="0"/>
                    </a:p>
                  </a:txBody>
                  <a:tcPr/>
                </a:tc>
              </a:tr>
              <a:tr h="360040">
                <a:tc rowSpan="4">
                  <a:txBody>
                    <a:bodyPr/>
                    <a:lstStyle/>
                    <a:p>
                      <a:r>
                        <a:rPr lang="zh-CN" altLang="en-US" sz="1400" dirty="0" smtClean="0"/>
                        <a:t>双通道测量数据信息</a:t>
                      </a:r>
                      <a:endParaRPr lang="zh-CN" altLang="en-US" sz="1400" dirty="0"/>
                    </a:p>
                  </a:txBody>
                  <a:tcPr/>
                </a:tc>
                <a:tc>
                  <a:txBody>
                    <a:bodyPr/>
                    <a:lstStyle/>
                    <a:p>
                      <a:r>
                        <a:rPr kumimoji="0" lang="en-US" altLang="zh-CN" sz="1400" kern="1200" dirty="0" err="1" smtClean="0">
                          <a:effectLst/>
                        </a:rPr>
                        <a:t>gPixSDev</a:t>
                      </a:r>
                      <a:r>
                        <a:rPr kumimoji="0" lang="zh-CN" altLang="en-US" sz="1400" kern="1200" dirty="0" smtClean="0">
                          <a:effectLst/>
                        </a:rPr>
                        <a:t>，</a:t>
                      </a:r>
                      <a:r>
                        <a:rPr kumimoji="0" lang="en-US" altLang="zh-CN" sz="1400" kern="1200" dirty="0" err="1" smtClean="0">
                          <a:effectLst/>
                        </a:rPr>
                        <a:t>rPixSDev</a:t>
                      </a:r>
                      <a:endParaRPr lang="zh-CN" altLang="en-US" sz="1400" dirty="0"/>
                    </a:p>
                  </a:txBody>
                  <a:tcPr/>
                </a:tc>
                <a:tc>
                  <a:txBody>
                    <a:bodyPr/>
                    <a:lstStyle/>
                    <a:p>
                      <a:r>
                        <a:rPr kumimoji="0" lang="en-US" altLang="zh-CN" sz="1400" kern="1200" dirty="0" smtClean="0">
                          <a:effectLst/>
                        </a:rPr>
                        <a:t>F635 SD</a:t>
                      </a:r>
                      <a:r>
                        <a:rPr kumimoji="0" lang="zh-CN" altLang="en-US" sz="1400" kern="1200" dirty="0" smtClean="0">
                          <a:effectLst/>
                        </a:rPr>
                        <a:t>，</a:t>
                      </a:r>
                      <a:r>
                        <a:rPr kumimoji="0" lang="en-US" altLang="zh-CN" sz="1400" kern="1200" dirty="0" smtClean="0">
                          <a:effectLst/>
                        </a:rPr>
                        <a:t>F532 SD</a:t>
                      </a:r>
                      <a:endParaRPr lang="zh-CN" altLang="en-US" sz="1400" dirty="0"/>
                    </a:p>
                  </a:txBody>
                  <a:tcPr/>
                </a:tc>
                <a:tc>
                  <a:txBody>
                    <a:bodyPr/>
                    <a:lstStyle/>
                    <a:p>
                      <a:r>
                        <a:rPr lang="en-US" altLang="zh-CN" sz="1400" dirty="0" smtClean="0"/>
                        <a:t>STDV</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err="1" smtClean="0">
                          <a:effectLst/>
                        </a:rPr>
                        <a:t>gNumPix</a:t>
                      </a:r>
                      <a:r>
                        <a:rPr kumimoji="0" lang="zh-CN" altLang="en-US" sz="1400" kern="1200" dirty="0" smtClean="0">
                          <a:effectLst/>
                        </a:rPr>
                        <a:t>，</a:t>
                      </a:r>
                      <a:r>
                        <a:rPr kumimoji="0" lang="en-US" altLang="zh-CN" sz="1400" kern="1200" dirty="0" err="1" smtClean="0">
                          <a:effectLst/>
                        </a:rPr>
                        <a:t>rNumPix</a:t>
                      </a:r>
                      <a:endParaRPr lang="zh-CN" altLang="en-US" sz="1400" dirty="0"/>
                    </a:p>
                  </a:txBody>
                  <a:tcPr/>
                </a:tc>
                <a:tc>
                  <a:txBody>
                    <a:bodyPr/>
                    <a:lstStyle/>
                    <a:p>
                      <a:r>
                        <a:rPr kumimoji="0" lang="en-US" altLang="zh-CN" sz="1400" kern="1200" dirty="0" smtClean="0">
                          <a:effectLst/>
                        </a:rPr>
                        <a:t>F Pixels</a:t>
                      </a:r>
                      <a:endParaRPr lang="zh-CN" altLang="en-US" sz="1400" dirty="0"/>
                    </a:p>
                  </a:txBody>
                  <a:tcPr/>
                </a:tc>
                <a:tc>
                  <a:txBody>
                    <a:bodyPr/>
                    <a:lstStyle/>
                    <a:p>
                      <a:r>
                        <a:rPr lang="en-US" altLang="zh-CN" sz="1400" dirty="0" smtClean="0"/>
                        <a:t>NPIXELS</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err="1" smtClean="0">
                          <a:effectLst/>
                        </a:rPr>
                        <a:t>gMedianSignal</a:t>
                      </a:r>
                      <a:r>
                        <a:rPr kumimoji="0" lang="zh-CN" altLang="en-US" sz="1400" kern="1200" dirty="0" smtClean="0">
                          <a:effectLst/>
                        </a:rPr>
                        <a:t>，</a:t>
                      </a:r>
                      <a:r>
                        <a:rPr kumimoji="0" lang="en-US" altLang="zh-CN" sz="1400" kern="1200" dirty="0" err="1" smtClean="0">
                          <a:effectLst/>
                        </a:rPr>
                        <a:t>gBGMedianSignal</a:t>
                      </a:r>
                      <a:endParaRPr lang="zh-CN" altLang="en-US" sz="1400" dirty="0"/>
                    </a:p>
                  </a:txBody>
                  <a:tcPr/>
                </a:tc>
                <a:tc>
                  <a:txBody>
                    <a:bodyPr/>
                    <a:lstStyle/>
                    <a:p>
                      <a:r>
                        <a:rPr kumimoji="0" lang="en-US" altLang="zh-CN" sz="1200" kern="1200" dirty="0" smtClean="0">
                          <a:effectLst/>
                        </a:rPr>
                        <a:t>F635 Median</a:t>
                      </a:r>
                      <a:r>
                        <a:rPr kumimoji="0" lang="zh-CN" altLang="en-US" sz="1200" kern="1200" dirty="0" smtClean="0">
                          <a:effectLst/>
                        </a:rPr>
                        <a:t>，</a:t>
                      </a:r>
                      <a:r>
                        <a:rPr kumimoji="0" lang="en-US" altLang="zh-CN" sz="1200" kern="1200" dirty="0" smtClean="0">
                          <a:effectLst/>
                        </a:rPr>
                        <a:t>B635 Median</a:t>
                      </a:r>
                      <a:endParaRPr lang="zh-CN" altLang="en-US" sz="1200" dirty="0"/>
                    </a:p>
                  </a:txBody>
                  <a:tcPr/>
                </a:tc>
                <a:tc>
                  <a:txBody>
                    <a:bodyPr/>
                    <a:lstStyle/>
                    <a:p>
                      <a:r>
                        <a:rPr lang="en-US" altLang="zh-CN" sz="1400" dirty="0" smtClean="0"/>
                        <a:t>/</a:t>
                      </a:r>
                      <a:endParaRPr lang="zh-CN" altLang="en-US" sz="1400" dirty="0"/>
                    </a:p>
                  </a:txBody>
                  <a:tcPr/>
                </a:tc>
              </a:tr>
              <a:tr h="360040">
                <a:tc vMerge="1">
                  <a:txBody>
                    <a:bodyPr/>
                    <a:lstStyle/>
                    <a:p>
                      <a:endParaRPr lang="zh-CN" altLang="en-US" sz="1400" dirty="0"/>
                    </a:p>
                  </a:txBody>
                  <a:tcPr/>
                </a:tc>
                <a:tc>
                  <a:txBody>
                    <a:bodyPr/>
                    <a:lstStyle/>
                    <a:p>
                      <a:r>
                        <a:rPr kumimoji="0" lang="en-US" altLang="zh-CN" sz="1400" kern="1200" dirty="0" err="1" smtClean="0">
                          <a:effectLst/>
                        </a:rPr>
                        <a:t>gMeanSignal</a:t>
                      </a:r>
                      <a:r>
                        <a:rPr kumimoji="0" lang="zh-CN" altLang="en-US" sz="1400" kern="1200" dirty="0" smtClean="0">
                          <a:effectLst/>
                        </a:rPr>
                        <a:t>，</a:t>
                      </a:r>
                      <a:r>
                        <a:rPr kumimoji="0" lang="en-US" altLang="zh-CN" sz="1400" kern="1200" dirty="0" err="1" smtClean="0">
                          <a:effectLst/>
                        </a:rPr>
                        <a:t>rMeanSignal</a:t>
                      </a:r>
                      <a:endParaRPr lang="zh-CN" altLang="en-US" sz="1400" dirty="0"/>
                    </a:p>
                  </a:txBody>
                  <a:tcPr/>
                </a:tc>
                <a:tc>
                  <a:txBody>
                    <a:bodyPr/>
                    <a:lstStyle/>
                    <a:p>
                      <a:r>
                        <a:rPr kumimoji="0" lang="en-US" altLang="zh-CN" sz="1400" kern="1200" dirty="0" smtClean="0">
                          <a:effectLst/>
                        </a:rPr>
                        <a:t>F635 Mean</a:t>
                      </a:r>
                      <a:r>
                        <a:rPr kumimoji="0" lang="zh-CN" altLang="en-US" sz="1400" kern="1200" dirty="0" smtClean="0">
                          <a:effectLst/>
                        </a:rPr>
                        <a:t>，</a:t>
                      </a:r>
                      <a:r>
                        <a:rPr kumimoji="0" lang="en-US" altLang="zh-CN" sz="1400" kern="1200" dirty="0" smtClean="0">
                          <a:effectLst/>
                        </a:rPr>
                        <a:t>F532 Mean</a:t>
                      </a:r>
                      <a:endParaRPr lang="zh-CN" altLang="en-US" sz="1400" dirty="0"/>
                    </a:p>
                  </a:txBody>
                  <a:tcPr/>
                </a:tc>
                <a:tc>
                  <a:txBody>
                    <a:bodyPr/>
                    <a:lstStyle/>
                    <a:p>
                      <a:r>
                        <a:rPr lang="en-US" altLang="zh-CN" sz="1400" dirty="0" smtClean="0"/>
                        <a:t>Mean</a:t>
                      </a:r>
                      <a:endParaRPr lang="zh-CN" altLang="en-US" sz="1400" dirty="0"/>
                    </a:p>
                  </a:txBody>
                  <a:tcPr/>
                </a:tc>
              </a:tr>
            </a:tbl>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
        <p:nvSpPr>
          <p:cNvPr id="3" name="文本框 2"/>
          <p:cNvSpPr txBox="1"/>
          <p:nvPr/>
        </p:nvSpPr>
        <p:spPr>
          <a:xfrm>
            <a:off x="0" y="5445224"/>
            <a:ext cx="8460432" cy="1338828"/>
          </a:xfrm>
          <a:prstGeom prst="rect">
            <a:avLst/>
          </a:prstGeom>
          <a:noFill/>
          <a:ln>
            <a:solidFill>
              <a:schemeClr val="tx1"/>
            </a:solidFill>
          </a:ln>
        </p:spPr>
        <p:txBody>
          <a:bodyPr wrap="square" rtlCol="0">
            <a:spAutoFit/>
          </a:bodyPr>
          <a:lstStyle/>
          <a:p>
            <a:pPr>
              <a:lnSpc>
                <a:spcPct val="150000"/>
              </a:lnSpc>
            </a:pPr>
            <a:r>
              <a:rPr lang="zh-CN" altLang="en-US" dirty="0" smtClean="0"/>
              <a:t>针对</a:t>
            </a:r>
            <a:r>
              <a:rPr lang="en-US" altLang="zh-CN" dirty="0"/>
              <a:t>r</a:t>
            </a:r>
            <a:r>
              <a:rPr lang="en-US" altLang="zh-CN" dirty="0" smtClean="0"/>
              <a:t>aw data</a:t>
            </a:r>
            <a:r>
              <a:rPr lang="zh-CN" altLang="en-US" dirty="0" smtClean="0"/>
              <a:t>的实际意义，在映射过程中进行的特定的处理</a:t>
            </a:r>
            <a:endParaRPr lang="en-US" altLang="zh-CN" dirty="0" smtClean="0"/>
          </a:p>
          <a:p>
            <a:pPr marL="285750" indent="-285750">
              <a:lnSpc>
                <a:spcPct val="150000"/>
              </a:lnSpc>
              <a:buFont typeface="Wingdings" panose="05000000000000000000" pitchFamily="2" charset="2"/>
              <a:buChar char="Ø"/>
            </a:pPr>
            <a:r>
              <a:rPr lang="en-US" altLang="zh-CN" dirty="0" smtClean="0"/>
              <a:t>1</a:t>
            </a:r>
            <a:r>
              <a:rPr lang="zh-CN" altLang="en-US" dirty="0" smtClean="0"/>
              <a:t>、坐标变换，统一坐标的表示方式</a:t>
            </a:r>
            <a:endParaRPr lang="en-US" altLang="zh-CN" dirty="0" smtClean="0"/>
          </a:p>
          <a:p>
            <a:pPr marL="285750" indent="-285750">
              <a:lnSpc>
                <a:spcPct val="150000"/>
              </a:lnSpc>
              <a:buFont typeface="Wingdings" panose="05000000000000000000" pitchFamily="2" charset="2"/>
              <a:buChar char="Ø"/>
            </a:pPr>
            <a:r>
              <a:rPr lang="en-US" altLang="zh-CN" dirty="0" smtClean="0"/>
              <a:t>2</a:t>
            </a:r>
            <a:r>
              <a:rPr lang="zh-CN" altLang="en-US" dirty="0" smtClean="0"/>
              <a:t>、对测量值进行规范化表示（荧光通道、测量值）</a:t>
            </a:r>
            <a:endParaRPr lang="zh-CN" altLang="en-US" dirty="0"/>
          </a:p>
        </p:txBody>
      </p:sp>
    </p:spTree>
    <p:extLst>
      <p:ext uri="{BB962C8B-B14F-4D97-AF65-F5344CB8AC3E}">
        <p14:creationId xmlns:p14="http://schemas.microsoft.com/office/powerpoint/2010/main" val="26956242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en-US" altLang="zh-CN" sz="3600" dirty="0"/>
              <a:t>r</a:t>
            </a:r>
            <a:r>
              <a:rPr lang="en-US" altLang="zh-CN" sz="3600" dirty="0" smtClean="0"/>
              <a:t>aw data</a:t>
            </a:r>
            <a:r>
              <a:rPr lang="zh-CN" altLang="en-US" sz="3600" dirty="0" smtClean="0"/>
              <a:t>映射结果及分析</a:t>
            </a:r>
            <a:endParaRPr lang="zh-CN" altLang="en-US" sz="36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94385231"/>
              </p:ext>
            </p:extLst>
          </p:nvPr>
        </p:nvGraphicFramePr>
        <p:xfrm>
          <a:off x="2577929" y="1628802"/>
          <a:ext cx="6552726" cy="3962447"/>
        </p:xfrm>
        <a:graphic>
          <a:graphicData uri="http://schemas.openxmlformats.org/drawingml/2006/table">
            <a:tbl>
              <a:tblPr firstRow="1" bandRow="1">
                <a:tableStyleId>{93296810-A885-4BE3-A3E7-6D5BEEA58F35}</a:tableStyleId>
              </a:tblPr>
              <a:tblGrid>
                <a:gridCol w="1518271"/>
                <a:gridCol w="738387"/>
                <a:gridCol w="805513"/>
                <a:gridCol w="939765"/>
                <a:gridCol w="905769"/>
                <a:gridCol w="1645021"/>
              </a:tblGrid>
              <a:tr h="613141">
                <a:tc>
                  <a:txBody>
                    <a:bodyPr/>
                    <a:lstStyle/>
                    <a:p>
                      <a:pPr algn="ctr"/>
                      <a:endParaRPr lang="zh-CN" altLang="en-US" sz="1400" dirty="0"/>
                    </a:p>
                  </a:txBody>
                  <a:tcPr/>
                </a:tc>
                <a:tc>
                  <a:txBody>
                    <a:bodyPr/>
                    <a:lstStyle/>
                    <a:p>
                      <a:pPr algn="ctr"/>
                      <a:r>
                        <a:rPr lang="zh-CN" altLang="en-US" sz="1400" dirty="0" smtClean="0"/>
                        <a:t>融合</a:t>
                      </a:r>
                      <a:endParaRPr lang="en-US" altLang="zh-CN" sz="1400" dirty="0" smtClean="0"/>
                    </a:p>
                    <a:p>
                      <a:pPr algn="ctr"/>
                      <a:r>
                        <a:rPr lang="zh-CN" altLang="en-US" sz="1400" dirty="0" smtClean="0"/>
                        <a:t>标准</a:t>
                      </a:r>
                      <a:endParaRPr lang="en-US" altLang="zh-CN" sz="1400" dirty="0" smtClean="0"/>
                    </a:p>
                    <a:p>
                      <a:pPr algn="ctr"/>
                      <a:endParaRPr lang="zh-CN" altLang="en-US" sz="1400" dirty="0"/>
                    </a:p>
                  </a:txBody>
                  <a:tcPr/>
                </a:tc>
                <a:tc>
                  <a:txBody>
                    <a:bodyPr/>
                    <a:lstStyle/>
                    <a:p>
                      <a:pPr algn="ctr"/>
                      <a:r>
                        <a:rPr lang="en-US" altLang="zh-CN" sz="1200" dirty="0" smtClean="0"/>
                        <a:t>Agilent</a:t>
                      </a:r>
                      <a:endParaRPr lang="zh-CN" altLang="en-US" sz="1200" dirty="0"/>
                    </a:p>
                  </a:txBody>
                  <a:tcPr/>
                </a:tc>
                <a:tc>
                  <a:txBody>
                    <a:bodyPr/>
                    <a:lstStyle/>
                    <a:p>
                      <a:pPr algn="ctr"/>
                      <a:r>
                        <a:rPr lang="en-US" altLang="zh-CN" sz="1200" dirty="0" smtClean="0"/>
                        <a:t>GenePix</a:t>
                      </a:r>
                      <a:endParaRPr lang="zh-CN" altLang="en-US" sz="1200" dirty="0"/>
                    </a:p>
                  </a:txBody>
                  <a:tcPr/>
                </a:tc>
                <a:tc>
                  <a:txBody>
                    <a:bodyPr/>
                    <a:lstStyle/>
                    <a:p>
                      <a:pPr algn="ctr"/>
                      <a:r>
                        <a:rPr lang="en-US" altLang="zh-CN" sz="1400" dirty="0" smtClean="0"/>
                        <a:t>Affymetrix</a:t>
                      </a:r>
                      <a:endParaRPr lang="zh-CN" altLang="en-US" sz="1400" dirty="0"/>
                    </a:p>
                  </a:txBody>
                  <a:tcPr/>
                </a:tc>
                <a:tc>
                  <a:txBody>
                    <a:bodyPr/>
                    <a:lstStyle/>
                    <a:p>
                      <a:pPr algn="ctr"/>
                      <a:r>
                        <a:rPr lang="zh-CN" altLang="en-US" sz="1400" dirty="0" smtClean="0"/>
                        <a:t>说明</a:t>
                      </a:r>
                      <a:endParaRPr lang="zh-CN" altLang="en-US" sz="1400" dirty="0"/>
                    </a:p>
                  </a:txBody>
                  <a:tcPr/>
                </a:tc>
              </a:tr>
              <a:tr h="490513">
                <a:tc>
                  <a:txBody>
                    <a:bodyPr/>
                    <a:lstStyle/>
                    <a:p>
                      <a:pPr algn="ctr"/>
                      <a:r>
                        <a:rPr lang="zh-CN" altLang="en-US" sz="1400" dirty="0" smtClean="0"/>
                        <a:t>阵列位置信息</a:t>
                      </a:r>
                      <a:endParaRPr lang="zh-CN" altLang="en-US" sz="1400" dirty="0"/>
                    </a:p>
                  </a:txBody>
                  <a:tcPr/>
                </a:tc>
                <a:tc>
                  <a:txBody>
                    <a:bodyPr/>
                    <a:lstStyle/>
                    <a:p>
                      <a:pPr algn="ctr"/>
                      <a:r>
                        <a:rPr lang="en-US" altLang="zh-CN" sz="1400" dirty="0" smtClean="0">
                          <a:solidFill>
                            <a:srgbClr val="FF0000"/>
                          </a:solidFill>
                        </a:rPr>
                        <a:t>8</a:t>
                      </a:r>
                      <a:endParaRPr lang="zh-CN" altLang="en-US" sz="1400" dirty="0">
                        <a:solidFill>
                          <a:srgbClr val="FF0000"/>
                        </a:solidFill>
                      </a:endParaRPr>
                    </a:p>
                  </a:txBody>
                  <a:tcPr/>
                </a:tc>
                <a:tc>
                  <a:txBody>
                    <a:bodyPr/>
                    <a:lstStyle/>
                    <a:p>
                      <a:pPr algn="ctr"/>
                      <a:r>
                        <a:rPr lang="en-US" altLang="zh-CN" sz="1400" dirty="0" smtClean="0"/>
                        <a:t>8</a:t>
                      </a:r>
                      <a:endParaRPr lang="zh-CN" altLang="en-US" sz="1400" dirty="0"/>
                    </a:p>
                  </a:txBody>
                  <a:tcPr/>
                </a:tc>
                <a:tc>
                  <a:txBody>
                    <a:bodyPr/>
                    <a:lstStyle/>
                    <a:p>
                      <a:pPr algn="ctr"/>
                      <a:r>
                        <a:rPr lang="en-US" altLang="zh-CN" sz="1400" dirty="0" smtClean="0"/>
                        <a:t>6</a:t>
                      </a:r>
                      <a:endParaRPr lang="zh-CN" altLang="en-US" sz="1400" dirty="0"/>
                    </a:p>
                  </a:txBody>
                  <a:tcPr/>
                </a:tc>
                <a:tc>
                  <a:txBody>
                    <a:bodyPr/>
                    <a:lstStyle/>
                    <a:p>
                      <a:pPr algn="ctr"/>
                      <a:r>
                        <a:rPr lang="en-US" altLang="zh-CN" sz="1400" dirty="0" smtClean="0"/>
                        <a:t>2</a:t>
                      </a:r>
                      <a:endParaRPr lang="zh-CN" altLang="en-US" sz="1400" dirty="0"/>
                    </a:p>
                  </a:txBody>
                  <a:tcPr/>
                </a:tc>
                <a:tc>
                  <a:txBody>
                    <a:bodyPr/>
                    <a:lstStyle/>
                    <a:p>
                      <a:pPr algn="ctr"/>
                      <a:r>
                        <a:rPr lang="zh-CN" altLang="en-US" sz="1400" dirty="0" smtClean="0"/>
                        <a:t>阵列大小坐标</a:t>
                      </a:r>
                      <a:endParaRPr lang="zh-CN" altLang="en-US" sz="1400" dirty="0"/>
                    </a:p>
                  </a:txBody>
                  <a:tcPr/>
                </a:tc>
              </a:tr>
              <a:tr h="613141">
                <a:tc>
                  <a:txBody>
                    <a:bodyPr/>
                    <a:lstStyle/>
                    <a:p>
                      <a:pPr algn="ctr"/>
                      <a:r>
                        <a:rPr lang="zh-CN" altLang="en-US" sz="1400" dirty="0" smtClean="0"/>
                        <a:t>阵列标注信息</a:t>
                      </a:r>
                      <a:endParaRPr lang="zh-CN" altLang="en-US" sz="1400" dirty="0"/>
                    </a:p>
                  </a:txBody>
                  <a:tcPr/>
                </a:tc>
                <a:tc>
                  <a:txBody>
                    <a:bodyPr/>
                    <a:lstStyle/>
                    <a:p>
                      <a:pPr algn="ctr"/>
                      <a:r>
                        <a:rPr lang="en-US" altLang="zh-CN" sz="1400" dirty="0" smtClean="0">
                          <a:solidFill>
                            <a:srgbClr val="FF0000"/>
                          </a:solidFill>
                        </a:rPr>
                        <a:t>14</a:t>
                      </a:r>
                      <a:endParaRPr lang="zh-CN" altLang="en-US" sz="1400" dirty="0">
                        <a:solidFill>
                          <a:srgbClr val="FF0000"/>
                        </a:solidFill>
                      </a:endParaRPr>
                    </a:p>
                  </a:txBody>
                  <a:tcPr/>
                </a:tc>
                <a:tc>
                  <a:txBody>
                    <a:bodyPr/>
                    <a:lstStyle/>
                    <a:p>
                      <a:pPr algn="ctr"/>
                      <a:r>
                        <a:rPr lang="en-US" altLang="zh-CN" sz="1400" dirty="0" smtClean="0"/>
                        <a:t>14</a:t>
                      </a:r>
                      <a:endParaRPr lang="zh-CN" altLang="en-US" sz="1400" dirty="0"/>
                    </a:p>
                  </a:txBody>
                  <a:tcPr/>
                </a:tc>
                <a:tc>
                  <a:txBody>
                    <a:bodyPr/>
                    <a:lstStyle/>
                    <a:p>
                      <a:pPr algn="ctr"/>
                      <a:r>
                        <a:rPr lang="en-US" altLang="zh-CN" sz="1400" dirty="0" smtClean="0"/>
                        <a:t>2</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zh-CN" altLang="en-US" sz="1400" dirty="0" smtClean="0"/>
                        <a:t>描述探针或者基因的</a:t>
                      </a:r>
                      <a:r>
                        <a:rPr lang="en-US" altLang="zh-CN" sz="1400" dirty="0" smtClean="0"/>
                        <a:t>ID</a:t>
                      </a:r>
                      <a:endParaRPr lang="zh-CN" altLang="en-US" sz="1400" dirty="0"/>
                    </a:p>
                  </a:txBody>
                  <a:tcPr/>
                </a:tc>
              </a:tr>
              <a:tr h="674789">
                <a:tc>
                  <a:txBody>
                    <a:bodyPr/>
                    <a:lstStyle/>
                    <a:p>
                      <a:pPr algn="ctr"/>
                      <a:r>
                        <a:rPr lang="zh-CN" altLang="en-US" sz="1400" dirty="0" smtClean="0"/>
                        <a:t>统计量信息</a:t>
                      </a:r>
                      <a:endParaRPr lang="zh-CN" altLang="en-US" sz="1400" dirty="0"/>
                    </a:p>
                  </a:txBody>
                  <a:tcPr/>
                </a:tc>
                <a:tc>
                  <a:txBody>
                    <a:bodyPr/>
                    <a:lstStyle/>
                    <a:p>
                      <a:pPr algn="ctr"/>
                      <a:r>
                        <a:rPr lang="en-US" altLang="zh-CN" sz="1400" dirty="0" smtClean="0">
                          <a:solidFill>
                            <a:srgbClr val="FF0000"/>
                          </a:solidFill>
                        </a:rPr>
                        <a:t>81</a:t>
                      </a:r>
                      <a:endParaRPr lang="zh-CN" altLang="en-US" sz="1400" dirty="0">
                        <a:solidFill>
                          <a:srgbClr val="FF0000"/>
                        </a:solidFill>
                      </a:endParaRPr>
                    </a:p>
                  </a:txBody>
                  <a:tcPr/>
                </a:tc>
                <a:tc>
                  <a:txBody>
                    <a:bodyPr/>
                    <a:lstStyle/>
                    <a:p>
                      <a:pPr algn="ctr"/>
                      <a:r>
                        <a:rPr lang="en-US" altLang="zh-CN" sz="1400" dirty="0" smtClean="0"/>
                        <a:t>66</a:t>
                      </a:r>
                      <a:endParaRPr lang="zh-CN" altLang="en-US" sz="1400" dirty="0"/>
                    </a:p>
                  </a:txBody>
                  <a:tcPr/>
                </a:tc>
                <a:tc>
                  <a:txBody>
                    <a:bodyPr/>
                    <a:lstStyle/>
                    <a:p>
                      <a:pPr algn="ctr"/>
                      <a:r>
                        <a:rPr lang="en-US" altLang="zh-CN" sz="1400" dirty="0" smtClean="0"/>
                        <a:t>37</a:t>
                      </a:r>
                      <a:endParaRPr lang="zh-CN" altLang="en-US" sz="1400" dirty="0"/>
                    </a:p>
                  </a:txBody>
                  <a:tcPr/>
                </a:tc>
                <a:tc>
                  <a:txBody>
                    <a:bodyPr/>
                    <a:lstStyle/>
                    <a:p>
                      <a:pPr algn="ctr"/>
                      <a:r>
                        <a:rPr lang="en-US" altLang="zh-CN" sz="1400" dirty="0" smtClean="0"/>
                        <a:t>3</a:t>
                      </a:r>
                      <a:endParaRPr lang="zh-CN" altLang="en-US" sz="1400" dirty="0"/>
                    </a:p>
                  </a:txBody>
                  <a:tcPr/>
                </a:tc>
                <a:tc>
                  <a:txBody>
                    <a:bodyPr/>
                    <a:lstStyle/>
                    <a:p>
                      <a:pPr algn="ctr"/>
                      <a:r>
                        <a:rPr lang="zh-CN" altLang="en-US" sz="1400" dirty="0" smtClean="0"/>
                        <a:t>描述每个</a:t>
                      </a:r>
                      <a:r>
                        <a:rPr lang="en-US" altLang="zh-CN" sz="1400" dirty="0" smtClean="0"/>
                        <a:t>feature</a:t>
                      </a:r>
                      <a:r>
                        <a:rPr lang="zh-CN" altLang="en-US" sz="1400" dirty="0" smtClean="0"/>
                        <a:t>的统计信息</a:t>
                      </a:r>
                      <a:endParaRPr lang="zh-CN" altLang="en-US" sz="1400" dirty="0"/>
                    </a:p>
                  </a:txBody>
                  <a:tcPr/>
                </a:tc>
              </a:tr>
              <a:tr h="490513">
                <a:tc>
                  <a:txBody>
                    <a:bodyPr/>
                    <a:lstStyle/>
                    <a:p>
                      <a:pPr algn="ctr"/>
                      <a:r>
                        <a:rPr lang="zh-CN" altLang="en-US" sz="1400" dirty="0" smtClean="0"/>
                        <a:t>统计量标注信息</a:t>
                      </a:r>
                      <a:endParaRPr lang="zh-CN" altLang="en-US" sz="1400" dirty="0"/>
                    </a:p>
                  </a:txBody>
                  <a:tcPr/>
                </a:tc>
                <a:tc>
                  <a:txBody>
                    <a:bodyPr/>
                    <a:lstStyle/>
                    <a:p>
                      <a:pPr algn="ctr"/>
                      <a:r>
                        <a:rPr lang="en-US" altLang="zh-CN" sz="1400" dirty="0" smtClean="0">
                          <a:solidFill>
                            <a:srgbClr val="FF0000"/>
                          </a:solidFill>
                        </a:rPr>
                        <a:t>29</a:t>
                      </a:r>
                      <a:endParaRPr lang="zh-CN" altLang="en-US" sz="1400" dirty="0">
                        <a:solidFill>
                          <a:srgbClr val="FF0000"/>
                        </a:solidFill>
                      </a:endParaRPr>
                    </a:p>
                  </a:txBody>
                  <a:tcPr/>
                </a:tc>
                <a:tc>
                  <a:txBody>
                    <a:bodyPr/>
                    <a:lstStyle/>
                    <a:p>
                      <a:pPr algn="ctr"/>
                      <a:r>
                        <a:rPr lang="en-US" altLang="zh-CN" sz="1400" dirty="0" smtClean="0"/>
                        <a:t>29</a:t>
                      </a:r>
                      <a:endParaRPr lang="zh-CN" altLang="en-US" sz="1400" dirty="0"/>
                    </a:p>
                  </a:txBody>
                  <a:tcPr/>
                </a:tc>
                <a:tc>
                  <a:txBody>
                    <a:bodyPr/>
                    <a:lstStyle/>
                    <a:p>
                      <a:pPr algn="ctr"/>
                      <a:r>
                        <a:rPr lang="en-US" altLang="zh-CN" sz="1400" dirty="0" smtClean="0"/>
                        <a:t>2</a:t>
                      </a:r>
                      <a:endParaRPr lang="zh-CN" altLang="en-US" sz="1400" dirty="0"/>
                    </a:p>
                  </a:txBody>
                  <a:tcPr/>
                </a:tc>
                <a:tc>
                  <a:txBody>
                    <a:bodyPr/>
                    <a:lstStyle/>
                    <a:p>
                      <a:pPr algn="ctr"/>
                      <a:r>
                        <a:rPr lang="en-US" altLang="zh-CN" sz="1400" dirty="0" smtClean="0"/>
                        <a:t>0</a:t>
                      </a:r>
                      <a:endParaRPr lang="zh-CN" altLang="en-US" sz="1400" dirty="0"/>
                    </a:p>
                  </a:txBody>
                  <a:tcPr/>
                </a:tc>
                <a:tc>
                  <a:txBody>
                    <a:bodyPr/>
                    <a:lstStyle/>
                    <a:p>
                      <a:pPr algn="ctr"/>
                      <a:r>
                        <a:rPr lang="zh-CN" altLang="en-US" sz="1400" dirty="0" smtClean="0"/>
                        <a:t>关于</a:t>
                      </a:r>
                      <a:r>
                        <a:rPr lang="en-US" altLang="zh-CN" sz="1400" dirty="0" smtClean="0"/>
                        <a:t>feature</a:t>
                      </a:r>
                      <a:r>
                        <a:rPr lang="zh-CN" altLang="en-US" sz="1400" dirty="0" smtClean="0"/>
                        <a:t>的标注信息</a:t>
                      </a:r>
                      <a:endParaRPr lang="zh-CN" altLang="en-US" sz="1400" dirty="0"/>
                    </a:p>
                  </a:txBody>
                  <a:tcPr/>
                </a:tc>
              </a:tr>
              <a:tr h="467162">
                <a:tc>
                  <a:txBody>
                    <a:bodyPr/>
                    <a:lstStyle/>
                    <a:p>
                      <a:pPr algn="ctr"/>
                      <a:r>
                        <a:rPr lang="zh-CN" altLang="en-US" sz="1400" dirty="0" smtClean="0"/>
                        <a:t>自定义项</a:t>
                      </a:r>
                      <a:endParaRPr lang="zh-CN" altLang="en-US" sz="1400" dirty="0"/>
                    </a:p>
                  </a:txBody>
                  <a:tcPr/>
                </a:tc>
                <a:tc>
                  <a:txBody>
                    <a:bodyPr/>
                    <a:lstStyle/>
                    <a:p>
                      <a:pPr algn="ctr"/>
                      <a:r>
                        <a:rPr lang="zh-CN" altLang="en-US" sz="1400" dirty="0" smtClean="0">
                          <a:solidFill>
                            <a:srgbClr val="FF0000"/>
                          </a:solidFill>
                        </a:rPr>
                        <a:t>无</a:t>
                      </a:r>
                      <a:endParaRPr lang="zh-CN" altLang="en-US" sz="1400" dirty="0">
                        <a:solidFill>
                          <a:srgbClr val="FF0000"/>
                        </a:solidFill>
                      </a:endParaRPr>
                    </a:p>
                  </a:txBody>
                  <a:tcPr/>
                </a:tc>
                <a:tc>
                  <a:txBody>
                    <a:bodyPr/>
                    <a:lstStyle/>
                    <a:p>
                      <a:pPr algn="ctr"/>
                      <a:r>
                        <a:rPr lang="zh-CN" altLang="en-US" sz="1400" dirty="0" smtClean="0"/>
                        <a:t>有</a:t>
                      </a:r>
                      <a:endParaRPr lang="zh-CN" altLang="en-US" sz="1400" dirty="0"/>
                    </a:p>
                  </a:txBody>
                  <a:tcPr/>
                </a:tc>
                <a:tc>
                  <a:txBody>
                    <a:bodyPr/>
                    <a:lstStyle/>
                    <a:p>
                      <a:pPr algn="ctr"/>
                      <a:r>
                        <a:rPr lang="zh-CN" altLang="en-US" sz="1400" dirty="0" smtClean="0"/>
                        <a:t>有</a:t>
                      </a:r>
                      <a:endParaRPr lang="zh-CN" altLang="en-US" sz="1400" dirty="0"/>
                    </a:p>
                  </a:txBody>
                  <a:tcPr/>
                </a:tc>
                <a:tc>
                  <a:txBody>
                    <a:bodyPr/>
                    <a:lstStyle/>
                    <a:p>
                      <a:pPr algn="ctr"/>
                      <a:r>
                        <a:rPr lang="zh-CN" altLang="en-US" sz="1400" dirty="0" smtClean="0"/>
                        <a:t>无</a:t>
                      </a:r>
                      <a:endParaRPr lang="zh-CN" altLang="en-US" sz="1400" dirty="0"/>
                    </a:p>
                  </a:txBody>
                  <a:tcPr/>
                </a:tc>
                <a:tc>
                  <a:txBody>
                    <a:bodyPr/>
                    <a:lstStyle/>
                    <a:p>
                      <a:pPr algn="ctr"/>
                      <a:r>
                        <a:rPr lang="zh-CN" altLang="en-US" sz="1400" dirty="0" smtClean="0"/>
                        <a:t>标注实验或者样本</a:t>
                      </a:r>
                      <a:endParaRPr lang="zh-CN" altLang="en-US" sz="1400" dirty="0"/>
                    </a:p>
                  </a:txBody>
                  <a:tcPr/>
                </a:tc>
              </a:tr>
              <a:tr h="467162">
                <a:tc>
                  <a:txBody>
                    <a:bodyPr/>
                    <a:lstStyle/>
                    <a:p>
                      <a:pPr algn="ctr"/>
                      <a:r>
                        <a:rPr lang="zh-CN" altLang="en-US" sz="1400" dirty="0" smtClean="0"/>
                        <a:t>总数</a:t>
                      </a:r>
                      <a:endParaRPr lang="zh-CN" altLang="en-US" sz="1400" dirty="0"/>
                    </a:p>
                  </a:txBody>
                  <a:tcPr/>
                </a:tc>
                <a:tc>
                  <a:txBody>
                    <a:bodyPr/>
                    <a:lstStyle/>
                    <a:p>
                      <a:pPr algn="ctr"/>
                      <a:r>
                        <a:rPr lang="en-US" altLang="zh-CN" sz="1400" dirty="0" smtClean="0">
                          <a:solidFill>
                            <a:srgbClr val="FF0000"/>
                          </a:solidFill>
                        </a:rPr>
                        <a:t>132</a:t>
                      </a:r>
                      <a:endParaRPr lang="zh-CN" altLang="en-US" sz="1400" dirty="0">
                        <a:solidFill>
                          <a:srgbClr val="FF0000"/>
                        </a:solidFill>
                      </a:endParaRPr>
                    </a:p>
                  </a:txBody>
                  <a:tcPr/>
                </a:tc>
                <a:tc>
                  <a:txBody>
                    <a:bodyPr/>
                    <a:lstStyle/>
                    <a:p>
                      <a:pPr algn="ctr"/>
                      <a:r>
                        <a:rPr lang="en-US" altLang="zh-CN" sz="1400" dirty="0" smtClean="0"/>
                        <a:t>117</a:t>
                      </a:r>
                      <a:endParaRPr lang="zh-CN" altLang="en-US" sz="1400" dirty="0"/>
                    </a:p>
                  </a:txBody>
                  <a:tcPr/>
                </a:tc>
                <a:tc>
                  <a:txBody>
                    <a:bodyPr/>
                    <a:lstStyle/>
                    <a:p>
                      <a:pPr algn="ctr"/>
                      <a:r>
                        <a:rPr lang="en-US" altLang="zh-CN" sz="1400" dirty="0" smtClean="0"/>
                        <a:t>47</a:t>
                      </a:r>
                      <a:endParaRPr lang="zh-CN" altLang="en-US" sz="1400" dirty="0"/>
                    </a:p>
                  </a:txBody>
                  <a:tcPr/>
                </a:tc>
                <a:tc>
                  <a:txBody>
                    <a:bodyPr/>
                    <a:lstStyle/>
                    <a:p>
                      <a:pPr algn="ctr"/>
                      <a:r>
                        <a:rPr lang="en-US" altLang="zh-CN" sz="1400" dirty="0" smtClean="0"/>
                        <a:t>5</a:t>
                      </a:r>
                      <a:endParaRPr lang="zh-CN" altLang="en-US" sz="1400" dirty="0"/>
                    </a:p>
                  </a:txBody>
                  <a:tcPr/>
                </a:tc>
                <a:tc>
                  <a:txBody>
                    <a:bodyPr/>
                    <a:lstStyle/>
                    <a:p>
                      <a:pPr algn="ctr"/>
                      <a:endParaRPr lang="zh-CN" altLang="en-US" sz="1400" dirty="0"/>
                    </a:p>
                  </a:txBody>
                  <a:tcPr/>
                </a:tc>
              </a:tr>
            </a:tbl>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25</a:t>
            </a:fld>
            <a:endParaRPr lang="zh-CN" altLang="en-US"/>
          </a:p>
        </p:txBody>
      </p:sp>
      <p:sp>
        <p:nvSpPr>
          <p:cNvPr id="6" name="矩形 5"/>
          <p:cNvSpPr/>
          <p:nvPr/>
        </p:nvSpPr>
        <p:spPr>
          <a:xfrm>
            <a:off x="74650" y="2912170"/>
            <a:ext cx="2121086" cy="2749078"/>
          </a:xfrm>
          <a:prstGeom prst="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666" y="3990467"/>
            <a:ext cx="1771650"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666" y="3045072"/>
            <a:ext cx="1790700"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0" name="直接连接符 9"/>
          <p:cNvCxnSpPr/>
          <p:nvPr/>
        </p:nvCxnSpPr>
        <p:spPr>
          <a:xfrm>
            <a:off x="291493" y="4208314"/>
            <a:ext cx="32270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14202" y="4286709"/>
            <a:ext cx="32270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967768" y="4207173"/>
            <a:ext cx="32270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457413" y="4297288"/>
            <a:ext cx="322709"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肘形连接符 24"/>
          <p:cNvCxnSpPr/>
          <p:nvPr/>
        </p:nvCxnSpPr>
        <p:spPr>
          <a:xfrm flipV="1">
            <a:off x="452847" y="2420889"/>
            <a:ext cx="2102929" cy="1786284"/>
          </a:xfrm>
          <a:prstGeom prst="bentConnector3">
            <a:avLst>
              <a:gd name="adj1" fmla="val -118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flipV="1">
            <a:off x="775556" y="3045072"/>
            <a:ext cx="1854870" cy="1201869"/>
          </a:xfrm>
          <a:prstGeom prst="bentConnector3">
            <a:avLst>
              <a:gd name="adj1" fmla="val -32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p:nvPr/>
        </p:nvCxnSpPr>
        <p:spPr>
          <a:xfrm>
            <a:off x="1135193" y="4207174"/>
            <a:ext cx="1442736" cy="79535"/>
          </a:xfrm>
          <a:prstGeom prst="bentConnector3">
            <a:avLst>
              <a:gd name="adj1" fmla="val -347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p:nvPr/>
        </p:nvCxnSpPr>
        <p:spPr>
          <a:xfrm flipV="1">
            <a:off x="1628341" y="3459409"/>
            <a:ext cx="927435" cy="827300"/>
          </a:xfrm>
          <a:prstGeom prst="bentConnector3">
            <a:avLst>
              <a:gd name="adj1" fmla="val 703"/>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092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zh-CN" altLang="en-US" sz="3600" dirty="0" smtClean="0"/>
              <a:t>基于</a:t>
            </a:r>
            <a:r>
              <a:rPr lang="en-US" altLang="zh-CN" sz="3600" dirty="0" smtClean="0"/>
              <a:t>MIAME</a:t>
            </a:r>
            <a:r>
              <a:rPr lang="zh-CN" altLang="en-US" sz="3600" dirty="0" smtClean="0"/>
              <a:t>的基因表达数据融合方法设计及应用实践</a:t>
            </a:r>
            <a:endParaRPr lang="zh-CN" altLang="en-US" sz="3600" dirty="0"/>
          </a:p>
        </p:txBody>
      </p:sp>
      <p:grpSp>
        <p:nvGrpSpPr>
          <p:cNvPr id="25" name="Group 4"/>
          <p:cNvGrpSpPr/>
          <p:nvPr/>
        </p:nvGrpSpPr>
        <p:grpSpPr>
          <a:xfrm>
            <a:off x="1738288" y="4082036"/>
            <a:ext cx="5281642" cy="571504"/>
            <a:chOff x="3176558" y="3957654"/>
            <a:chExt cx="5281642" cy="571504"/>
          </a:xfrm>
        </p:grpSpPr>
        <p:sp>
          <p:nvSpPr>
            <p:cNvPr id="26" name="矩形 2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7" name="TextBox 39"/>
            <p:cNvSpPr txBox="1">
              <a:spLocks noChangeArrowheads="1"/>
            </p:cNvSpPr>
            <p:nvPr/>
          </p:nvSpPr>
          <p:spPr bwMode="auto">
            <a:xfrm>
              <a:off x="3733800" y="4059283"/>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基因表达数据映射方案</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28" name="菱形 2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29" name="Group 2"/>
          <p:cNvGrpSpPr/>
          <p:nvPr/>
        </p:nvGrpSpPr>
        <p:grpSpPr>
          <a:xfrm>
            <a:off x="1738288" y="2530660"/>
            <a:ext cx="5205442" cy="571504"/>
            <a:chOff x="3176558" y="2386018"/>
            <a:chExt cx="5205442" cy="571504"/>
          </a:xfrm>
        </p:grpSpPr>
        <p:sp>
          <p:nvSpPr>
            <p:cNvPr id="30" name="矩形 2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1" name="菱形 3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研究背景</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33" name="Group 3"/>
          <p:cNvGrpSpPr/>
          <p:nvPr/>
        </p:nvGrpSpPr>
        <p:grpSpPr>
          <a:xfrm>
            <a:off x="1738288" y="3306348"/>
            <a:ext cx="5281642" cy="571504"/>
            <a:chOff x="3176558" y="3171836"/>
            <a:chExt cx="5281642" cy="571504"/>
          </a:xfrm>
        </p:grpSpPr>
        <p:sp>
          <p:nvSpPr>
            <p:cNvPr id="34" name="矩形 3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35" name="菱形 3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spcBef>
                  <a:spcPct val="0"/>
                </a:spcBef>
                <a:spcAft>
                  <a:spcPct val="0"/>
                </a:spcAft>
              </a:pPr>
              <a:r>
                <a:rPr kumimoji="1" lang="zh-CN" altLang="en-US" b="1" dirty="0">
                  <a:latin typeface="Times New Roman" panose="02020603050405020304" pitchFamily="18" charset="0"/>
                  <a:cs typeface="Times New Roman" panose="02020603050405020304" pitchFamily="18" charset="0"/>
                </a:rPr>
                <a:t>基因表达数据分析和</a:t>
              </a:r>
              <a:r>
                <a:rPr kumimoji="1" lang="zh-CN" altLang="en-US" b="1" dirty="0">
                  <a:solidFill>
                    <a:srgbClr val="000000"/>
                  </a:solidFill>
                  <a:latin typeface="Times New Roman" panose="02020603050405020304" pitchFamily="18" charset="0"/>
                  <a:cs typeface="Times New Roman" panose="02020603050405020304" pitchFamily="18" charset="0"/>
                </a:rPr>
                <a:t>融合标准</a:t>
              </a:r>
              <a:endParaRPr kumimoji="1" lang="en-US" altLang="zh-CN" b="1" dirty="0">
                <a:latin typeface="Times New Roman" panose="02020603050405020304" pitchFamily="18" charset="0"/>
                <a:cs typeface="Times New Roman" panose="02020603050405020304" pitchFamily="18" charset="0"/>
              </a:endParaRPr>
            </a:p>
          </p:txBody>
        </p:sp>
      </p:grpSp>
      <p:grpSp>
        <p:nvGrpSpPr>
          <p:cNvPr id="37" name="Group 1"/>
          <p:cNvGrpSpPr/>
          <p:nvPr/>
        </p:nvGrpSpPr>
        <p:grpSpPr>
          <a:xfrm>
            <a:off x="1738288" y="4857724"/>
            <a:ext cx="5205442" cy="571504"/>
            <a:chOff x="3176558" y="1600200"/>
            <a:chExt cx="5205442" cy="571504"/>
          </a:xfrm>
        </p:grpSpPr>
        <p:sp>
          <p:nvSpPr>
            <p:cNvPr id="38" name="矩形 3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39" name="菱形 3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40" name="Rectangle 1"/>
            <p:cNvSpPr>
              <a:spLocks noChangeArrowheads="1"/>
            </p:cNvSpPr>
            <p:nvPr/>
          </p:nvSpPr>
          <p:spPr bwMode="auto">
            <a:xfrm>
              <a:off x="3693863" y="1701846"/>
              <a:ext cx="18117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数据转换与结果</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grpSp>
      <p:grpSp>
        <p:nvGrpSpPr>
          <p:cNvPr id="41" name="Group 5"/>
          <p:cNvGrpSpPr/>
          <p:nvPr/>
        </p:nvGrpSpPr>
        <p:grpSpPr>
          <a:xfrm>
            <a:off x="1738288" y="5633414"/>
            <a:ext cx="5205442" cy="571504"/>
            <a:chOff x="3176558" y="4724400"/>
            <a:chExt cx="5205442" cy="571504"/>
          </a:xfrm>
        </p:grpSpPr>
        <p:sp>
          <p:nvSpPr>
            <p:cNvPr id="4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4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4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18636540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基因表达数据转换的程序设计流程</a:t>
            </a:r>
            <a:endParaRPr lang="zh-CN" altLang="en-US" sz="3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27</a:t>
            </a:fld>
            <a:endParaRPr lang="zh-CN" altLang="en-US"/>
          </a:p>
        </p:txBody>
      </p:sp>
      <p:sp>
        <p:nvSpPr>
          <p:cNvPr id="5" name="圆角矩形 4"/>
          <p:cNvSpPr/>
          <p:nvPr/>
        </p:nvSpPr>
        <p:spPr>
          <a:xfrm>
            <a:off x="-36512" y="3212976"/>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GEO</a:t>
            </a:r>
          </a:p>
          <a:p>
            <a:pPr algn="ctr"/>
            <a:r>
              <a:rPr lang="zh-CN" altLang="en-US" dirty="0" smtClean="0"/>
              <a:t>数据</a:t>
            </a:r>
            <a:endParaRPr lang="zh-CN" altLang="en-US" dirty="0"/>
          </a:p>
        </p:txBody>
      </p:sp>
      <p:sp>
        <p:nvSpPr>
          <p:cNvPr id="6" name="圆角矩形 5"/>
          <p:cNvSpPr/>
          <p:nvPr/>
        </p:nvSpPr>
        <p:spPr>
          <a:xfrm>
            <a:off x="25202" y="4100439"/>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ArrayExpress</a:t>
            </a:r>
            <a:r>
              <a:rPr lang="zh-CN" altLang="en-US" dirty="0" smtClean="0"/>
              <a:t>数据</a:t>
            </a:r>
            <a:endParaRPr lang="zh-CN" altLang="en-US" dirty="0"/>
          </a:p>
        </p:txBody>
      </p:sp>
      <p:sp>
        <p:nvSpPr>
          <p:cNvPr id="9" name="圆角矩形 8"/>
          <p:cNvSpPr/>
          <p:nvPr/>
        </p:nvSpPr>
        <p:spPr>
          <a:xfrm>
            <a:off x="-8321" y="1916832"/>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MAGE-TAB</a:t>
            </a:r>
            <a:endParaRPr lang="zh-CN" altLang="en-US" dirty="0"/>
          </a:p>
        </p:txBody>
      </p:sp>
      <p:sp>
        <p:nvSpPr>
          <p:cNvPr id="10" name="圆角矩形 9"/>
          <p:cNvSpPr/>
          <p:nvPr/>
        </p:nvSpPr>
        <p:spPr>
          <a:xfrm>
            <a:off x="2306160" y="1916832"/>
            <a:ext cx="1152128" cy="64807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Schema</a:t>
            </a:r>
            <a:endParaRPr lang="zh-CN" altLang="en-US" sz="1400" dirty="0"/>
          </a:p>
        </p:txBody>
      </p:sp>
      <p:sp>
        <p:nvSpPr>
          <p:cNvPr id="11" name="流程图: 磁盘 10"/>
          <p:cNvSpPr/>
          <p:nvPr/>
        </p:nvSpPr>
        <p:spPr>
          <a:xfrm>
            <a:off x="5016959" y="1628800"/>
            <a:ext cx="1800200" cy="1224136"/>
          </a:xfrm>
          <a:prstGeom prst="flowChartMagneticDisk">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数据库</a:t>
            </a:r>
            <a:endParaRPr lang="zh-CN" altLang="en-US" dirty="0"/>
          </a:p>
        </p:txBody>
      </p:sp>
      <p:cxnSp>
        <p:nvCxnSpPr>
          <p:cNvPr id="13" name="直接箭头连接符 12"/>
          <p:cNvCxnSpPr>
            <a:stCxn id="10" idx="3"/>
            <a:endCxn id="11" idx="2"/>
          </p:cNvCxnSpPr>
          <p:nvPr/>
        </p:nvCxnSpPr>
        <p:spPr>
          <a:xfrm>
            <a:off x="3458288" y="2240868"/>
            <a:ext cx="1558671"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6" idx="3"/>
            <a:endCxn id="11" idx="3"/>
          </p:cNvCxnSpPr>
          <p:nvPr/>
        </p:nvCxnSpPr>
        <p:spPr>
          <a:xfrm flipV="1">
            <a:off x="5148064" y="2852936"/>
            <a:ext cx="768995" cy="1044116"/>
          </a:xfrm>
          <a:prstGeom prst="bentConnector2">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6" name="流程图: 可选过程 15"/>
          <p:cNvSpPr/>
          <p:nvPr/>
        </p:nvSpPr>
        <p:spPr>
          <a:xfrm>
            <a:off x="1473796" y="2924944"/>
            <a:ext cx="3674268" cy="1944216"/>
          </a:xfrm>
          <a:prstGeom prst="flowChartAlternate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a:p>
        </p:txBody>
      </p:sp>
      <p:cxnSp>
        <p:nvCxnSpPr>
          <p:cNvPr id="23" name="直接箭头连接符 22"/>
          <p:cNvCxnSpPr>
            <a:stCxn id="5" idx="3"/>
            <a:endCxn id="28" idx="1"/>
          </p:cNvCxnSpPr>
          <p:nvPr/>
        </p:nvCxnSpPr>
        <p:spPr>
          <a:xfrm>
            <a:off x="1115616" y="3537012"/>
            <a:ext cx="83171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6" idx="3"/>
            <a:endCxn id="26" idx="1"/>
          </p:cNvCxnSpPr>
          <p:nvPr/>
        </p:nvCxnSpPr>
        <p:spPr>
          <a:xfrm flipV="1">
            <a:off x="1177330" y="4408863"/>
            <a:ext cx="781354" cy="156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31" name="直接箭头连接符 30"/>
          <p:cNvCxnSpPr>
            <a:stCxn id="9" idx="3"/>
            <a:endCxn id="10" idx="1"/>
          </p:cNvCxnSpPr>
          <p:nvPr/>
        </p:nvCxnSpPr>
        <p:spPr>
          <a:xfrm>
            <a:off x="1143807" y="2240868"/>
            <a:ext cx="116235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476625" y="1871536"/>
            <a:ext cx="1370012" cy="369332"/>
          </a:xfrm>
          <a:prstGeom prst="rect">
            <a:avLst/>
          </a:prstGeom>
          <a:noFill/>
        </p:spPr>
        <p:txBody>
          <a:bodyPr wrap="square" rtlCol="0">
            <a:spAutoFit/>
          </a:bodyPr>
          <a:lstStyle/>
          <a:p>
            <a:r>
              <a:rPr lang="zh-CN" altLang="en-US" dirty="0" smtClean="0"/>
              <a:t>数据库建立</a:t>
            </a:r>
            <a:endParaRPr lang="zh-CN" altLang="en-US" dirty="0"/>
          </a:p>
        </p:txBody>
      </p:sp>
      <p:sp>
        <p:nvSpPr>
          <p:cNvPr id="47" name="TextBox 46"/>
          <p:cNvSpPr txBox="1"/>
          <p:nvPr/>
        </p:nvSpPr>
        <p:spPr>
          <a:xfrm>
            <a:off x="5162326" y="3919339"/>
            <a:ext cx="1147440" cy="369332"/>
          </a:xfrm>
          <a:prstGeom prst="rect">
            <a:avLst/>
          </a:prstGeom>
          <a:noFill/>
        </p:spPr>
        <p:txBody>
          <a:bodyPr wrap="square" rtlCol="0">
            <a:spAutoFit/>
          </a:bodyPr>
          <a:lstStyle/>
          <a:p>
            <a:r>
              <a:rPr lang="zh-CN" altLang="en-US" dirty="0" smtClean="0"/>
              <a:t>数据导入</a:t>
            </a:r>
            <a:endParaRPr lang="zh-CN" altLang="en-US" dirty="0"/>
          </a:p>
        </p:txBody>
      </p:sp>
      <p:sp>
        <p:nvSpPr>
          <p:cNvPr id="7" name="TextBox 6"/>
          <p:cNvSpPr txBox="1"/>
          <p:nvPr/>
        </p:nvSpPr>
        <p:spPr>
          <a:xfrm>
            <a:off x="1" y="5242173"/>
            <a:ext cx="6444208" cy="1615827"/>
          </a:xfrm>
          <a:prstGeom prst="rect">
            <a:avLst/>
          </a:prstGeom>
          <a:noFill/>
          <a:ln>
            <a:solidFill>
              <a:schemeClr val="tx1"/>
            </a:solidFill>
          </a:ln>
        </p:spPr>
        <p:txBody>
          <a:bodyPr wrap="square" rtlCol="0">
            <a:spAutoFit/>
          </a:bodyPr>
          <a:lstStyle/>
          <a:p>
            <a:pPr marL="109728" indent="0">
              <a:lnSpc>
                <a:spcPct val="150000"/>
              </a:lnSpc>
              <a:buNone/>
            </a:pPr>
            <a:r>
              <a:rPr lang="zh-CN" altLang="en-US" dirty="0"/>
              <a:t>设计</a:t>
            </a:r>
            <a:r>
              <a:rPr lang="zh-CN" altLang="en-US" dirty="0" smtClean="0"/>
              <a:t>流程：</a:t>
            </a:r>
            <a:endParaRPr lang="en-US" altLang="zh-CN" dirty="0" smtClean="0"/>
          </a:p>
          <a:p>
            <a:pPr marL="395478" indent="-285750">
              <a:lnSpc>
                <a:spcPct val="150000"/>
              </a:lnSpc>
              <a:buFont typeface="Wingdings" panose="05000000000000000000" pitchFamily="2" charset="2"/>
              <a:buChar char="Ø"/>
            </a:pPr>
            <a:r>
              <a:rPr lang="zh-CN" altLang="en-US" dirty="0"/>
              <a:t>以</a:t>
            </a:r>
            <a:r>
              <a:rPr lang="en-US" altLang="zh-CN" dirty="0"/>
              <a:t>MAGE-TAB</a:t>
            </a:r>
            <a:r>
              <a:rPr lang="zh-CN" altLang="en-US" dirty="0"/>
              <a:t>格式为参考建立</a:t>
            </a:r>
            <a:r>
              <a:rPr lang="en-US" altLang="zh-CN" dirty="0"/>
              <a:t>schema</a:t>
            </a:r>
            <a:r>
              <a:rPr lang="zh-CN" altLang="en-US" dirty="0"/>
              <a:t>，然后建立</a:t>
            </a:r>
            <a:r>
              <a:rPr lang="zh-CN" altLang="en-US" dirty="0" smtClean="0"/>
              <a:t>数据库。</a:t>
            </a:r>
            <a:endParaRPr lang="en-US" altLang="zh-CN" dirty="0" smtClean="0"/>
          </a:p>
          <a:p>
            <a:pPr marL="395478" indent="-285750">
              <a:lnSpc>
                <a:spcPct val="150000"/>
              </a:lnSpc>
              <a:buFont typeface="Wingdings" panose="05000000000000000000" pitchFamily="2" charset="2"/>
              <a:buChar char="Ø"/>
            </a:pPr>
            <a:r>
              <a:rPr lang="zh-CN" altLang="en-US" dirty="0"/>
              <a:t>对不同格式数据进行解析、映射、转换</a:t>
            </a:r>
            <a:r>
              <a:rPr lang="zh-CN" altLang="en-US" dirty="0" smtClean="0"/>
              <a:t>，数据存入</a:t>
            </a:r>
            <a:r>
              <a:rPr lang="zh-CN" altLang="en-US" dirty="0"/>
              <a:t>数据库。</a:t>
            </a:r>
          </a:p>
          <a:p>
            <a:pPr marL="395478" indent="-285750">
              <a:buFont typeface="Wingdings" panose="05000000000000000000" pitchFamily="2" charset="2"/>
              <a:buChar char="Ø"/>
            </a:pPr>
            <a:endParaRPr lang="en-US" altLang="zh-CN" dirty="0"/>
          </a:p>
        </p:txBody>
      </p:sp>
      <p:sp>
        <p:nvSpPr>
          <p:cNvPr id="24" name="TextBox 23"/>
          <p:cNvSpPr txBox="1"/>
          <p:nvPr/>
        </p:nvSpPr>
        <p:spPr>
          <a:xfrm>
            <a:off x="6588224" y="5242173"/>
            <a:ext cx="2880320" cy="1569660"/>
          </a:xfrm>
          <a:prstGeom prst="rect">
            <a:avLst/>
          </a:prstGeom>
          <a:noFill/>
        </p:spPr>
        <p:txBody>
          <a:bodyPr wrap="square" rtlCol="0">
            <a:spAutoFit/>
          </a:bodyPr>
          <a:lstStyle/>
          <a:p>
            <a:pPr>
              <a:lnSpc>
                <a:spcPct val="150000"/>
              </a:lnSpc>
            </a:pPr>
            <a:r>
              <a:rPr lang="zh-CN" altLang="en-US" sz="1600" dirty="0" smtClean="0"/>
              <a:t>软件开发环境：</a:t>
            </a:r>
            <a:endParaRPr lang="en-US" altLang="zh-CN" sz="1600" dirty="0" smtClean="0"/>
          </a:p>
          <a:p>
            <a:pPr>
              <a:lnSpc>
                <a:spcPct val="150000"/>
              </a:lnSpc>
            </a:pPr>
            <a:r>
              <a:rPr lang="zh-CN" altLang="en-US" sz="1600" dirty="0" smtClean="0"/>
              <a:t>语言：</a:t>
            </a:r>
            <a:r>
              <a:rPr lang="en-US" altLang="zh-CN" sz="1600" dirty="0" smtClean="0"/>
              <a:t>java</a:t>
            </a:r>
          </a:p>
          <a:p>
            <a:pPr>
              <a:lnSpc>
                <a:spcPct val="150000"/>
              </a:lnSpc>
            </a:pPr>
            <a:r>
              <a:rPr lang="zh-CN" altLang="en-US" sz="1600" dirty="0" smtClean="0"/>
              <a:t>开发环境：</a:t>
            </a:r>
            <a:r>
              <a:rPr lang="en-US" altLang="zh-CN" sz="1600" dirty="0" smtClean="0"/>
              <a:t>eclipse</a:t>
            </a:r>
          </a:p>
          <a:p>
            <a:pPr>
              <a:lnSpc>
                <a:spcPct val="150000"/>
              </a:lnSpc>
            </a:pPr>
            <a:r>
              <a:rPr lang="zh-CN" altLang="en-US" sz="1600" dirty="0" smtClean="0"/>
              <a:t>数据库：</a:t>
            </a:r>
            <a:r>
              <a:rPr lang="en-US" altLang="zh-CN" sz="1600" dirty="0" smtClean="0"/>
              <a:t>SQL Server2012</a:t>
            </a:r>
          </a:p>
        </p:txBody>
      </p:sp>
      <p:sp>
        <p:nvSpPr>
          <p:cNvPr id="12" name="TextBox 11"/>
          <p:cNvSpPr txBox="1"/>
          <p:nvPr/>
        </p:nvSpPr>
        <p:spPr>
          <a:xfrm>
            <a:off x="1473796" y="2555612"/>
            <a:ext cx="2631082" cy="369332"/>
          </a:xfrm>
          <a:prstGeom prst="rect">
            <a:avLst/>
          </a:prstGeom>
          <a:noFill/>
        </p:spPr>
        <p:txBody>
          <a:bodyPr wrap="square" rtlCol="0">
            <a:spAutoFit/>
          </a:bodyPr>
          <a:lstStyle/>
          <a:p>
            <a:r>
              <a:rPr lang="zh-CN" altLang="en-US" dirty="0" smtClean="0"/>
              <a:t>数据解析与格式映射</a:t>
            </a:r>
            <a:endParaRPr lang="zh-CN" altLang="en-US" dirty="0"/>
          </a:p>
        </p:txBody>
      </p:sp>
      <p:sp>
        <p:nvSpPr>
          <p:cNvPr id="26" name="圆角矩形 25"/>
          <p:cNvSpPr/>
          <p:nvPr/>
        </p:nvSpPr>
        <p:spPr>
          <a:xfrm>
            <a:off x="1958684" y="4048823"/>
            <a:ext cx="1296144"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ArrayExpress</a:t>
            </a:r>
          </a:p>
          <a:p>
            <a:pPr algn="ctr"/>
            <a:r>
              <a:rPr lang="en-US" altLang="zh-CN" dirty="0" smtClean="0"/>
              <a:t>Parser</a:t>
            </a:r>
            <a:endParaRPr lang="zh-CN" altLang="en-US" dirty="0"/>
          </a:p>
        </p:txBody>
      </p:sp>
      <p:sp>
        <p:nvSpPr>
          <p:cNvPr id="27" name="圆角矩形 26"/>
          <p:cNvSpPr/>
          <p:nvPr/>
        </p:nvSpPr>
        <p:spPr>
          <a:xfrm>
            <a:off x="3800413" y="3176972"/>
            <a:ext cx="1296144"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smtClean="0"/>
              <a:t>dataFile</a:t>
            </a:r>
            <a:endParaRPr lang="zh-CN" altLang="en-US" dirty="0"/>
          </a:p>
        </p:txBody>
      </p:sp>
      <p:sp>
        <p:nvSpPr>
          <p:cNvPr id="28" name="圆角矩形 27"/>
          <p:cNvSpPr/>
          <p:nvPr/>
        </p:nvSpPr>
        <p:spPr>
          <a:xfrm>
            <a:off x="1947330" y="3176972"/>
            <a:ext cx="1296144"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GEO</a:t>
            </a:r>
          </a:p>
          <a:p>
            <a:pPr algn="ctr"/>
            <a:r>
              <a:rPr lang="en-US" altLang="zh-CN" dirty="0" smtClean="0"/>
              <a:t>Parser</a:t>
            </a:r>
            <a:endParaRPr lang="zh-CN" altLang="en-US" dirty="0"/>
          </a:p>
        </p:txBody>
      </p:sp>
      <p:cxnSp>
        <p:nvCxnSpPr>
          <p:cNvPr id="30" name="直接箭头连接符 29"/>
          <p:cNvCxnSpPr>
            <a:stCxn id="28" idx="3"/>
            <a:endCxn id="27" idx="1"/>
          </p:cNvCxnSpPr>
          <p:nvPr/>
        </p:nvCxnSpPr>
        <p:spPr>
          <a:xfrm>
            <a:off x="3243474" y="3537012"/>
            <a:ext cx="556939"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6" idx="3"/>
            <a:endCxn id="27" idx="1"/>
          </p:cNvCxnSpPr>
          <p:nvPr/>
        </p:nvCxnSpPr>
        <p:spPr>
          <a:xfrm flipV="1">
            <a:off x="3254828" y="3537012"/>
            <a:ext cx="545585" cy="8718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 name="流程图: 文档 2"/>
          <p:cNvSpPr/>
          <p:nvPr/>
        </p:nvSpPr>
        <p:spPr>
          <a:xfrm>
            <a:off x="6732240" y="2816612"/>
            <a:ext cx="864096" cy="6887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IDF</a:t>
            </a:r>
            <a:endParaRPr lang="zh-CN" altLang="en-US" dirty="0"/>
          </a:p>
        </p:txBody>
      </p:sp>
      <p:sp>
        <p:nvSpPr>
          <p:cNvPr id="29" name="流程图: 文档 28"/>
          <p:cNvSpPr/>
          <p:nvPr/>
        </p:nvSpPr>
        <p:spPr>
          <a:xfrm>
            <a:off x="6724203" y="3901616"/>
            <a:ext cx="864096" cy="6887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SDRF</a:t>
            </a:r>
            <a:endParaRPr lang="zh-CN" altLang="en-US" dirty="0"/>
          </a:p>
        </p:txBody>
      </p:sp>
      <p:sp>
        <p:nvSpPr>
          <p:cNvPr id="32" name="流程图: 文档 31"/>
          <p:cNvSpPr/>
          <p:nvPr/>
        </p:nvSpPr>
        <p:spPr>
          <a:xfrm>
            <a:off x="7956376" y="2816612"/>
            <a:ext cx="864096" cy="6887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ADF</a:t>
            </a:r>
            <a:endParaRPr lang="zh-CN" altLang="en-US" dirty="0"/>
          </a:p>
        </p:txBody>
      </p:sp>
      <p:cxnSp>
        <p:nvCxnSpPr>
          <p:cNvPr id="14" name="直接箭头连接符 13"/>
          <p:cNvCxnSpPr>
            <a:stCxn id="3" idx="2"/>
            <a:endCxn id="29" idx="0"/>
          </p:cNvCxnSpPr>
          <p:nvPr/>
        </p:nvCxnSpPr>
        <p:spPr>
          <a:xfrm flipH="1">
            <a:off x="7156251" y="3459802"/>
            <a:ext cx="8037" cy="44181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 idx="3"/>
            <a:endCxn id="32" idx="1"/>
          </p:cNvCxnSpPr>
          <p:nvPr/>
        </p:nvCxnSpPr>
        <p:spPr>
          <a:xfrm>
            <a:off x="7596336" y="3160973"/>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9" name="右弧形箭头 18"/>
          <p:cNvSpPr/>
          <p:nvPr/>
        </p:nvSpPr>
        <p:spPr>
          <a:xfrm rot="19203720">
            <a:off x="7296447" y="1571141"/>
            <a:ext cx="731520"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553485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流程图: 过程 27"/>
          <p:cNvSpPr/>
          <p:nvPr/>
        </p:nvSpPr>
        <p:spPr>
          <a:xfrm>
            <a:off x="395536" y="3695975"/>
            <a:ext cx="4696530" cy="1165448"/>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7" name="流程图: 过程 26"/>
          <p:cNvSpPr/>
          <p:nvPr/>
        </p:nvSpPr>
        <p:spPr>
          <a:xfrm>
            <a:off x="395536" y="1687488"/>
            <a:ext cx="4696530" cy="1165448"/>
          </a:xfrm>
          <a:prstGeom prst="flowChartProcess">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28</a:t>
            </a:fld>
            <a:endParaRPr lang="zh-CN" altLang="en-US"/>
          </a:p>
        </p:txBody>
      </p:sp>
      <p:sp>
        <p:nvSpPr>
          <p:cNvPr id="5" name="标题 1"/>
          <p:cNvSpPr txBox="1">
            <a:spLocks/>
          </p:cNvSpPr>
          <p:nvPr/>
        </p:nvSpPr>
        <p:spPr>
          <a:xfrm>
            <a:off x="14808" y="620688"/>
            <a:ext cx="8229600" cy="792088"/>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3600" dirty="0"/>
              <a:t>r</a:t>
            </a:r>
            <a:r>
              <a:rPr lang="en-US" altLang="zh-CN" sz="3600" dirty="0" smtClean="0"/>
              <a:t>aw data</a:t>
            </a:r>
            <a:r>
              <a:rPr lang="zh-CN" altLang="en-US" sz="3600" dirty="0" smtClean="0"/>
              <a:t>数据转换的程序设计流程</a:t>
            </a:r>
            <a:endParaRPr lang="zh-CN" altLang="en-US" sz="3600" dirty="0"/>
          </a:p>
        </p:txBody>
      </p:sp>
      <p:sp>
        <p:nvSpPr>
          <p:cNvPr id="7" name="圆角矩形 6"/>
          <p:cNvSpPr/>
          <p:nvPr/>
        </p:nvSpPr>
        <p:spPr>
          <a:xfrm>
            <a:off x="598226" y="1794520"/>
            <a:ext cx="914400" cy="914400"/>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.CEL</a:t>
            </a:r>
          </a:p>
          <a:p>
            <a:pPr algn="ctr"/>
            <a:r>
              <a:rPr lang="en-US" altLang="zh-CN" sz="900" dirty="0" smtClean="0"/>
              <a:t>(</a:t>
            </a:r>
            <a:r>
              <a:rPr lang="en-US" altLang="zh-CN" sz="900" dirty="0" err="1" smtClean="0"/>
              <a:t>Affymetrix</a:t>
            </a:r>
            <a:r>
              <a:rPr lang="en-US" altLang="zh-CN" sz="900" dirty="0" smtClean="0"/>
              <a:t>)</a:t>
            </a:r>
            <a:endParaRPr lang="zh-CN" altLang="en-US" sz="900" dirty="0"/>
          </a:p>
        </p:txBody>
      </p:sp>
      <p:sp>
        <p:nvSpPr>
          <p:cNvPr id="8" name="圆角矩形 7"/>
          <p:cNvSpPr/>
          <p:nvPr/>
        </p:nvSpPr>
        <p:spPr>
          <a:xfrm>
            <a:off x="1665026" y="1794520"/>
            <a:ext cx="914400" cy="914400"/>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.GPR</a:t>
            </a:r>
          </a:p>
          <a:p>
            <a:pPr algn="ctr"/>
            <a:r>
              <a:rPr lang="en-US" altLang="zh-CN" sz="900" dirty="0" smtClean="0"/>
              <a:t>(</a:t>
            </a:r>
            <a:r>
              <a:rPr lang="en-US" altLang="zh-CN" sz="900" dirty="0" err="1" smtClean="0"/>
              <a:t>GenePix</a:t>
            </a:r>
            <a:r>
              <a:rPr lang="en-US" altLang="zh-CN" sz="900" dirty="0" smtClean="0"/>
              <a:t>)</a:t>
            </a:r>
            <a:endParaRPr lang="zh-CN" altLang="en-US" sz="1600" dirty="0"/>
          </a:p>
        </p:txBody>
      </p:sp>
      <p:sp>
        <p:nvSpPr>
          <p:cNvPr id="9" name="圆角矩形 8"/>
          <p:cNvSpPr/>
          <p:nvPr/>
        </p:nvSpPr>
        <p:spPr>
          <a:xfrm>
            <a:off x="3860290" y="1794520"/>
            <a:ext cx="914400" cy="914400"/>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sp>
        <p:nvSpPr>
          <p:cNvPr id="10" name="圆角矩形 9"/>
          <p:cNvSpPr/>
          <p:nvPr/>
        </p:nvSpPr>
        <p:spPr>
          <a:xfrm>
            <a:off x="2758466" y="1794520"/>
            <a:ext cx="914400" cy="914400"/>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.TXT</a:t>
            </a:r>
          </a:p>
          <a:p>
            <a:pPr algn="ctr"/>
            <a:r>
              <a:rPr lang="en-US" altLang="zh-CN" sz="1200" dirty="0" smtClean="0"/>
              <a:t>(Agilent)</a:t>
            </a:r>
            <a:endParaRPr lang="zh-CN" altLang="en-US" sz="1200" dirty="0"/>
          </a:p>
        </p:txBody>
      </p:sp>
      <p:sp>
        <p:nvSpPr>
          <p:cNvPr id="12" name="流程图: 磁盘 11"/>
          <p:cNvSpPr/>
          <p:nvPr/>
        </p:nvSpPr>
        <p:spPr>
          <a:xfrm>
            <a:off x="1678360" y="5544046"/>
            <a:ext cx="2101552" cy="1281013"/>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DataBase</a:t>
            </a:r>
            <a:endParaRPr lang="en-US" altLang="zh-CN" dirty="0" smtClean="0"/>
          </a:p>
        </p:txBody>
      </p:sp>
      <p:sp>
        <p:nvSpPr>
          <p:cNvPr id="13" name="矩形 12"/>
          <p:cNvSpPr/>
          <p:nvPr/>
        </p:nvSpPr>
        <p:spPr>
          <a:xfrm>
            <a:off x="598226" y="3821499"/>
            <a:ext cx="914400" cy="91440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adaptor1</a:t>
            </a:r>
            <a:endParaRPr lang="zh-CN" altLang="en-US" sz="1400" dirty="0"/>
          </a:p>
        </p:txBody>
      </p:sp>
      <p:sp>
        <p:nvSpPr>
          <p:cNvPr id="14" name="矩形 13"/>
          <p:cNvSpPr/>
          <p:nvPr/>
        </p:nvSpPr>
        <p:spPr>
          <a:xfrm>
            <a:off x="3860290" y="3821499"/>
            <a:ext cx="914400" cy="91440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t>
            </a:r>
            <a:endParaRPr lang="zh-CN" altLang="en-US" sz="1400" dirty="0"/>
          </a:p>
        </p:txBody>
      </p:sp>
      <p:sp>
        <p:nvSpPr>
          <p:cNvPr id="15" name="矩形 14"/>
          <p:cNvSpPr/>
          <p:nvPr/>
        </p:nvSpPr>
        <p:spPr>
          <a:xfrm>
            <a:off x="2758466" y="3821499"/>
            <a:ext cx="914400" cy="91440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adaptor3</a:t>
            </a:r>
            <a:endParaRPr lang="zh-CN" altLang="en-US" sz="1400" dirty="0"/>
          </a:p>
        </p:txBody>
      </p:sp>
      <p:sp>
        <p:nvSpPr>
          <p:cNvPr id="16" name="矩形 15"/>
          <p:cNvSpPr/>
          <p:nvPr/>
        </p:nvSpPr>
        <p:spPr>
          <a:xfrm>
            <a:off x="1665026" y="3821499"/>
            <a:ext cx="914400" cy="914400"/>
          </a:xfrm>
          <a:prstGeom prst="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adaptor2</a:t>
            </a:r>
            <a:endParaRPr lang="zh-CN" altLang="en-US" sz="1400" dirty="0"/>
          </a:p>
        </p:txBody>
      </p:sp>
      <p:sp>
        <p:nvSpPr>
          <p:cNvPr id="18" name="灯片编号占位符 1"/>
          <p:cNvSpPr txBox="1">
            <a:spLocks/>
          </p:cNvSpPr>
          <p:nvPr/>
        </p:nvSpPr>
        <p:spPr>
          <a:xfrm>
            <a:off x="8174736" y="2272"/>
            <a:ext cx="762000" cy="365760"/>
          </a:xfrm>
          <a:prstGeom prst="rect">
            <a:avLst/>
          </a:prstGeom>
        </p:spPr>
        <p:txBody>
          <a:bodyPr vert="horz" anchor="b"/>
          <a:lstStyle>
            <a:defPPr>
              <a:defRPr lang="zh-CN"/>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28</a:t>
            </a:fld>
            <a:endParaRPr lang="zh-CN" altLang="en-US"/>
          </a:p>
        </p:txBody>
      </p:sp>
      <p:sp>
        <p:nvSpPr>
          <p:cNvPr id="19" name="TextBox 18"/>
          <p:cNvSpPr txBox="1"/>
          <p:nvPr/>
        </p:nvSpPr>
        <p:spPr>
          <a:xfrm>
            <a:off x="5652120" y="3668831"/>
            <a:ext cx="2347714" cy="1200329"/>
          </a:xfrm>
          <a:prstGeom prst="rect">
            <a:avLst/>
          </a:prstGeom>
          <a:noFill/>
        </p:spPr>
        <p:txBody>
          <a:bodyPr wrap="square" rtlCol="0">
            <a:spAutoFit/>
          </a:bodyPr>
          <a:lstStyle/>
          <a:p>
            <a:pPr>
              <a:lnSpc>
                <a:spcPct val="150000"/>
              </a:lnSpc>
            </a:pPr>
            <a:r>
              <a:rPr lang="zh-CN" altLang="en-US" sz="1600" dirty="0" smtClean="0"/>
              <a:t>针对不同格式的芯片，需要开发不同的适配器，进行数据转换。</a:t>
            </a:r>
          </a:p>
        </p:txBody>
      </p:sp>
      <p:cxnSp>
        <p:nvCxnSpPr>
          <p:cNvPr id="23" name="直接连接符 22"/>
          <p:cNvCxnSpPr/>
          <p:nvPr/>
        </p:nvCxnSpPr>
        <p:spPr>
          <a:xfrm>
            <a:off x="166178" y="3212976"/>
            <a:ext cx="8870318" cy="0"/>
          </a:xfrm>
          <a:prstGeom prst="line">
            <a:avLst/>
          </a:prstGeom>
          <a:ln w="28575">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77990" y="5222095"/>
            <a:ext cx="8758746" cy="0"/>
          </a:xfrm>
          <a:prstGeom prst="line">
            <a:avLst/>
          </a:prstGeom>
          <a:ln w="28575">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30" name="下箭头 29"/>
          <p:cNvSpPr/>
          <p:nvPr/>
        </p:nvSpPr>
        <p:spPr>
          <a:xfrm>
            <a:off x="2411760" y="2996952"/>
            <a:ext cx="648072" cy="62701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下箭头 30"/>
          <p:cNvSpPr/>
          <p:nvPr/>
        </p:nvSpPr>
        <p:spPr>
          <a:xfrm>
            <a:off x="2405100" y="4941168"/>
            <a:ext cx="648072" cy="627015"/>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TextBox 31"/>
          <p:cNvSpPr txBox="1"/>
          <p:nvPr/>
        </p:nvSpPr>
        <p:spPr>
          <a:xfrm>
            <a:off x="5626746" y="2056820"/>
            <a:ext cx="2736303" cy="338554"/>
          </a:xfrm>
          <a:prstGeom prst="rect">
            <a:avLst/>
          </a:prstGeom>
          <a:noFill/>
        </p:spPr>
        <p:txBody>
          <a:bodyPr wrap="square" rtlCol="0">
            <a:spAutoFit/>
          </a:bodyPr>
          <a:lstStyle/>
          <a:p>
            <a:r>
              <a:rPr lang="zh-CN" altLang="en-US" sz="1600" dirty="0" smtClean="0"/>
              <a:t>不同芯片格式的数据的输入</a:t>
            </a:r>
            <a:endParaRPr lang="zh-CN" altLang="en-US" sz="1600" dirty="0"/>
          </a:p>
        </p:txBody>
      </p:sp>
      <p:sp>
        <p:nvSpPr>
          <p:cNvPr id="37" name="TextBox 36"/>
          <p:cNvSpPr txBox="1"/>
          <p:nvPr/>
        </p:nvSpPr>
        <p:spPr>
          <a:xfrm>
            <a:off x="5700832" y="5544047"/>
            <a:ext cx="2687592" cy="338554"/>
          </a:xfrm>
          <a:prstGeom prst="rect">
            <a:avLst/>
          </a:prstGeom>
          <a:noFill/>
        </p:spPr>
        <p:txBody>
          <a:bodyPr wrap="square" rtlCol="0">
            <a:spAutoFit/>
          </a:bodyPr>
          <a:lstStyle/>
          <a:p>
            <a:r>
              <a:rPr lang="zh-CN" altLang="en-US" sz="1600" dirty="0" smtClean="0"/>
              <a:t>将相同格式数据存入数据库</a:t>
            </a:r>
            <a:endParaRPr lang="zh-CN" altLang="en-US" sz="1600" dirty="0"/>
          </a:p>
        </p:txBody>
      </p:sp>
    </p:spTree>
    <p:extLst>
      <p:ext uri="{BB962C8B-B14F-4D97-AF65-F5344CB8AC3E}">
        <p14:creationId xmlns:p14="http://schemas.microsoft.com/office/powerpoint/2010/main" val="49822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t>29</a:t>
            </a:fld>
            <a:endParaRPr lang="zh-CN" altLang="en-US"/>
          </a:p>
        </p:txBody>
      </p:sp>
      <p:sp>
        <p:nvSpPr>
          <p:cNvPr id="5" name="标题 1"/>
          <p:cNvSpPr txBox="1">
            <a:spLocks/>
          </p:cNvSpPr>
          <p:nvPr/>
        </p:nvSpPr>
        <p:spPr>
          <a:xfrm>
            <a:off x="14808"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dirty="0" smtClean="0"/>
              <a:t>样本的异构性分析</a:t>
            </a:r>
            <a:endParaRPr lang="zh-CN" altLang="en-US" dirty="0"/>
          </a:p>
        </p:txBody>
      </p:sp>
      <p:sp>
        <p:nvSpPr>
          <p:cNvPr id="6" name="内容占位符 2"/>
          <p:cNvSpPr txBox="1">
            <a:spLocks/>
          </p:cNvSpPr>
          <p:nvPr/>
        </p:nvSpPr>
        <p:spPr>
          <a:xfrm>
            <a:off x="457200" y="2249424"/>
            <a:ext cx="4618856" cy="1179576"/>
          </a:xfrm>
          <a:prstGeom prst="rect">
            <a:avLst/>
          </a:prstGeom>
          <a:ln>
            <a:solidFill>
              <a:schemeClr val="tx1"/>
            </a:solidFill>
          </a:ln>
        </p:spPr>
        <p:txBody>
          <a:bodyPr>
            <a:normAutofit fontScale="400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pPr>
            <a:r>
              <a:rPr lang="zh-CN" altLang="en-US" sz="3400" dirty="0" smtClean="0"/>
              <a:t>在</a:t>
            </a:r>
            <a:r>
              <a:rPr lang="en-US" altLang="zh-CN" sz="3400" dirty="0" smtClean="0"/>
              <a:t>GEO</a:t>
            </a:r>
            <a:r>
              <a:rPr lang="zh-CN" altLang="en-US" sz="3400" dirty="0" smtClean="0"/>
              <a:t>中选取</a:t>
            </a:r>
            <a:r>
              <a:rPr lang="en-US" altLang="zh-CN" sz="3400" dirty="0" smtClean="0"/>
              <a:t>309</a:t>
            </a:r>
            <a:r>
              <a:rPr lang="zh-CN" altLang="en-US" sz="3400" dirty="0" smtClean="0"/>
              <a:t>个原始数据作为样本进行分析</a:t>
            </a:r>
            <a:endParaRPr lang="en-US" altLang="zh-CN" sz="3400" dirty="0" smtClean="0"/>
          </a:p>
          <a:p>
            <a:pPr>
              <a:lnSpc>
                <a:spcPct val="160000"/>
              </a:lnSpc>
            </a:pPr>
            <a:r>
              <a:rPr lang="zh-CN" altLang="en-US" sz="3400" dirty="0" smtClean="0"/>
              <a:t>样本随机选取，包含</a:t>
            </a:r>
            <a:r>
              <a:rPr lang="en-US" altLang="zh-CN" sz="3400" dirty="0" err="1" smtClean="0"/>
              <a:t>Affymetrix</a:t>
            </a:r>
            <a:r>
              <a:rPr lang="zh-CN" altLang="en-US" sz="3400" dirty="0" smtClean="0"/>
              <a:t>、</a:t>
            </a:r>
            <a:r>
              <a:rPr lang="en-US" altLang="zh-CN" sz="3400" dirty="0" smtClean="0"/>
              <a:t>Agilent</a:t>
            </a:r>
            <a:r>
              <a:rPr lang="zh-CN" altLang="en-US" sz="3400" dirty="0" smtClean="0"/>
              <a:t>和</a:t>
            </a:r>
            <a:r>
              <a:rPr lang="en-US" altLang="zh-CN" sz="3400" dirty="0" err="1" smtClean="0"/>
              <a:t>GenePix</a:t>
            </a:r>
            <a:r>
              <a:rPr lang="zh-CN" altLang="en-US" sz="3400" dirty="0" smtClean="0"/>
              <a:t>三</a:t>
            </a:r>
            <a:r>
              <a:rPr lang="zh-CN" altLang="en-US" sz="3400" dirty="0"/>
              <a:t>种芯片格式的数据</a:t>
            </a:r>
            <a:endParaRPr lang="en-US" altLang="zh-CN" sz="2600" dirty="0" smtClean="0"/>
          </a:p>
          <a:p>
            <a:pPr>
              <a:lnSpc>
                <a:spcPct val="160000"/>
              </a:lnSpc>
            </a:pPr>
            <a:endParaRPr lang="en-US" altLang="zh-CN" sz="2600" dirty="0" smtClean="0"/>
          </a:p>
          <a:p>
            <a:endParaRPr lang="zh-CN" altLang="en-US" sz="2000" dirty="0"/>
          </a:p>
        </p:txBody>
      </p:sp>
      <p:sp>
        <p:nvSpPr>
          <p:cNvPr id="7" name="灯片编号占位符 3"/>
          <p:cNvSpPr txBox="1">
            <a:spLocks/>
          </p:cNvSpPr>
          <p:nvPr/>
        </p:nvSpPr>
        <p:spPr>
          <a:xfrm>
            <a:off x="8174736" y="2272"/>
            <a:ext cx="762000" cy="365760"/>
          </a:xfrm>
          <a:prstGeom prst="rect">
            <a:avLst/>
          </a:prstGeom>
        </p:spPr>
        <p:txBody>
          <a:bodyPr vert="horz" anchor="b"/>
          <a:lstStyle>
            <a:defPPr>
              <a:defRPr lang="zh-CN"/>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29</a:t>
            </a:fld>
            <a:endParaRPr lang="zh-CN" altLang="en-US"/>
          </a:p>
        </p:txBody>
      </p:sp>
      <p:graphicFrame>
        <p:nvGraphicFramePr>
          <p:cNvPr id="8" name="图表 7"/>
          <p:cNvGraphicFramePr>
            <a:graphicFrameLocks/>
          </p:cNvGraphicFramePr>
          <p:nvPr>
            <p:extLst>
              <p:ext uri="{D42A27DB-BD31-4B8C-83A1-F6EECF244321}">
                <p14:modId xmlns:p14="http://schemas.microsoft.com/office/powerpoint/2010/main" val="1469365210"/>
              </p:ext>
            </p:extLst>
          </p:nvPr>
        </p:nvGraphicFramePr>
        <p:xfrm>
          <a:off x="4572000" y="113469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4788024" y="4451628"/>
            <a:ext cx="3767712" cy="1569660"/>
          </a:xfrm>
          <a:prstGeom prst="rect">
            <a:avLst/>
          </a:prstGeom>
          <a:noFill/>
          <a:ln>
            <a:solidFill>
              <a:schemeClr val="tx1"/>
            </a:solidFill>
          </a:ln>
        </p:spPr>
        <p:txBody>
          <a:bodyPr wrap="square" rtlCol="0">
            <a:spAutoFit/>
          </a:bodyPr>
          <a:lstStyle/>
          <a:p>
            <a:pPr>
              <a:lnSpc>
                <a:spcPct val="150000"/>
              </a:lnSpc>
            </a:pPr>
            <a:r>
              <a:rPr lang="zh-CN" altLang="en-US" sz="1600" dirty="0" smtClean="0"/>
              <a:t>样本中的</a:t>
            </a:r>
            <a:r>
              <a:rPr lang="en-US" altLang="zh-CN" sz="1600" dirty="0" smtClean="0"/>
              <a:t>raw data</a:t>
            </a:r>
            <a:r>
              <a:rPr lang="zh-CN" altLang="en-US" sz="1600" dirty="0" smtClean="0"/>
              <a:t>，存在的异构问题得到解决</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表达方式一致</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数据项完整性</a:t>
            </a:r>
            <a:endParaRPr lang="en-US" altLang="zh-CN" sz="1600" dirty="0" smtClean="0"/>
          </a:p>
        </p:txBody>
      </p:sp>
      <p:sp>
        <p:nvSpPr>
          <p:cNvPr id="12" name="TextBox 11"/>
          <p:cNvSpPr txBox="1"/>
          <p:nvPr/>
        </p:nvSpPr>
        <p:spPr>
          <a:xfrm>
            <a:off x="464096" y="1866149"/>
            <a:ext cx="122758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样本选择</a:t>
            </a:r>
            <a:endParaRPr lang="zh-CN" altLang="en-US" dirty="0"/>
          </a:p>
        </p:txBody>
      </p:sp>
      <p:sp>
        <p:nvSpPr>
          <p:cNvPr id="13" name="TextBox 12"/>
          <p:cNvSpPr txBox="1"/>
          <p:nvPr/>
        </p:nvSpPr>
        <p:spPr>
          <a:xfrm>
            <a:off x="4788024" y="4082296"/>
            <a:ext cx="165618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raw data</a:t>
            </a:r>
            <a:r>
              <a:rPr lang="zh-CN" altLang="en-US" dirty="0" smtClean="0"/>
              <a:t>分析</a:t>
            </a:r>
            <a:endParaRPr lang="zh-CN" altLang="en-US" dirty="0"/>
          </a:p>
        </p:txBody>
      </p:sp>
      <p:sp>
        <p:nvSpPr>
          <p:cNvPr id="14" name="TextBox 13"/>
          <p:cNvSpPr txBox="1"/>
          <p:nvPr/>
        </p:nvSpPr>
        <p:spPr>
          <a:xfrm>
            <a:off x="467544" y="4451628"/>
            <a:ext cx="3767712" cy="1569660"/>
          </a:xfrm>
          <a:prstGeom prst="rect">
            <a:avLst/>
          </a:prstGeom>
          <a:noFill/>
          <a:ln>
            <a:solidFill>
              <a:schemeClr val="tx1"/>
            </a:solidFill>
          </a:ln>
        </p:spPr>
        <p:txBody>
          <a:bodyPr wrap="square" rtlCol="0">
            <a:spAutoFit/>
          </a:bodyPr>
          <a:lstStyle/>
          <a:p>
            <a:pPr>
              <a:lnSpc>
                <a:spcPct val="150000"/>
              </a:lnSpc>
            </a:pPr>
            <a:r>
              <a:rPr lang="zh-CN" altLang="en-US" sz="1600" dirty="0" smtClean="0"/>
              <a:t>样本中的实验信息的转换</a:t>
            </a:r>
            <a:endParaRPr lang="en-US" altLang="zh-CN" sz="1600" dirty="0" smtClean="0"/>
          </a:p>
          <a:p>
            <a:pPr marL="285750" indent="-285750">
              <a:lnSpc>
                <a:spcPct val="150000"/>
              </a:lnSpc>
              <a:buFont typeface="Wingdings" panose="05000000000000000000" pitchFamily="2" charset="2"/>
              <a:buChar char="Ø"/>
            </a:pPr>
            <a:r>
              <a:rPr lang="zh-CN" altLang="en-US" sz="1600" dirty="0" smtClean="0"/>
              <a:t>符合</a:t>
            </a:r>
            <a:r>
              <a:rPr lang="en-US" altLang="zh-CN" sz="1600" dirty="0" smtClean="0"/>
              <a:t>MIAME</a:t>
            </a:r>
            <a:r>
              <a:rPr lang="zh-CN" altLang="en-US" sz="1600" dirty="0" smtClean="0"/>
              <a:t>标准规定的</a:t>
            </a:r>
            <a:r>
              <a:rPr lang="zh-CN" altLang="en-US" sz="1600" dirty="0"/>
              <a:t>内容</a:t>
            </a:r>
            <a:r>
              <a:rPr lang="zh-CN" altLang="en-US" sz="1600" dirty="0" smtClean="0"/>
              <a:t>信息得到转换</a:t>
            </a:r>
            <a:endParaRPr lang="en-US" altLang="zh-CN" sz="1600" dirty="0" smtClean="0"/>
          </a:p>
          <a:p>
            <a:pPr marL="285750" indent="-285750">
              <a:lnSpc>
                <a:spcPct val="150000"/>
              </a:lnSpc>
              <a:buFont typeface="Wingdings" panose="05000000000000000000" pitchFamily="2" charset="2"/>
              <a:buChar char="Ø"/>
            </a:pPr>
            <a:r>
              <a:rPr lang="zh-CN" altLang="en-US" sz="1600" dirty="0"/>
              <a:t>自定义项和内部项</a:t>
            </a:r>
            <a:r>
              <a:rPr lang="zh-CN" altLang="en-US" sz="1600"/>
              <a:t>没有</a:t>
            </a:r>
            <a:r>
              <a:rPr lang="zh-CN" altLang="en-US" sz="1600" smtClean="0"/>
              <a:t>转换</a:t>
            </a:r>
            <a:endParaRPr lang="en-US" altLang="zh-CN" sz="1600"/>
          </a:p>
        </p:txBody>
      </p:sp>
      <p:sp>
        <p:nvSpPr>
          <p:cNvPr id="15" name="TextBox 14"/>
          <p:cNvSpPr txBox="1"/>
          <p:nvPr/>
        </p:nvSpPr>
        <p:spPr>
          <a:xfrm>
            <a:off x="467544" y="4082296"/>
            <a:ext cx="165618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实验信息分析</a:t>
            </a:r>
            <a:endParaRPr lang="zh-CN" altLang="en-US" dirty="0"/>
          </a:p>
        </p:txBody>
      </p:sp>
    </p:spTree>
    <p:extLst>
      <p:ext uri="{BB962C8B-B14F-4D97-AF65-F5344CB8AC3E}">
        <p14:creationId xmlns:p14="http://schemas.microsoft.com/office/powerpoint/2010/main" val="3257725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808" y="620688"/>
            <a:ext cx="8229600" cy="1066800"/>
          </a:xfrm>
        </p:spPr>
        <p:txBody>
          <a:bodyPr/>
          <a:lstStyle/>
          <a:p>
            <a:r>
              <a:rPr lang="zh-CN" altLang="en-US" dirty="0"/>
              <a:t>分子生物</a:t>
            </a:r>
            <a:r>
              <a:rPr lang="zh-CN" altLang="en-US" dirty="0" smtClean="0"/>
              <a:t>数据的累积和研究意义</a:t>
            </a:r>
            <a:endParaRPr lang="zh-CN" altLang="en-US" dirty="0"/>
          </a:p>
        </p:txBody>
      </p:sp>
      <p:sp>
        <p:nvSpPr>
          <p:cNvPr id="7" name="内容占位符 6"/>
          <p:cNvSpPr>
            <a:spLocks noGrp="1"/>
          </p:cNvSpPr>
          <p:nvPr>
            <p:ph idx="1"/>
          </p:nvPr>
        </p:nvSpPr>
        <p:spPr>
          <a:xfrm>
            <a:off x="474881" y="2348880"/>
            <a:ext cx="8229600" cy="1539616"/>
          </a:xfrm>
          <a:ln>
            <a:solidFill>
              <a:schemeClr val="tx1"/>
            </a:solidFill>
          </a:ln>
        </p:spPr>
        <p:txBody>
          <a:bodyPr>
            <a:normAutofit/>
          </a:bodyPr>
          <a:lstStyle/>
          <a:p>
            <a:pPr algn="just">
              <a:lnSpc>
                <a:spcPct val="150000"/>
              </a:lnSpc>
            </a:pPr>
            <a:r>
              <a:rPr lang="zh-CN" altLang="en-US" sz="1600" dirty="0"/>
              <a:t>随着分子生物学的发展，积累了大量的分子生物数据，包括蛋白质、基因表达、药物等。</a:t>
            </a:r>
            <a:endParaRPr lang="en-US" altLang="zh-CN" sz="1600" dirty="0"/>
          </a:p>
          <a:p>
            <a:pPr algn="just">
              <a:lnSpc>
                <a:spcPct val="150000"/>
              </a:lnSpc>
            </a:pPr>
            <a:r>
              <a:rPr lang="zh-CN" altLang="en-US" sz="1600" dirty="0"/>
              <a:t>数据的积累形成了很多公共数据源，是生物医学研究的宝贵资源</a:t>
            </a:r>
            <a:r>
              <a:rPr lang="zh-CN" altLang="en-US" sz="1600" dirty="0" smtClean="0"/>
              <a:t>。</a:t>
            </a:r>
            <a:endParaRPr lang="en-US" altLang="zh-CN" sz="16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sp>
        <p:nvSpPr>
          <p:cNvPr id="9" name="内容占位符 6"/>
          <p:cNvSpPr txBox="1">
            <a:spLocks/>
          </p:cNvSpPr>
          <p:nvPr/>
        </p:nvSpPr>
        <p:spPr>
          <a:xfrm>
            <a:off x="485436" y="4639412"/>
            <a:ext cx="8229600" cy="949828"/>
          </a:xfrm>
          <a:prstGeom prst="rect">
            <a:avLst/>
          </a:prstGeom>
          <a:ln>
            <a:solidFill>
              <a:schemeClr val="tx1"/>
            </a:solidFill>
          </a:ln>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lnSpc>
                <a:spcPct val="150000"/>
              </a:lnSpc>
            </a:pPr>
            <a:r>
              <a:rPr lang="zh-CN" altLang="en-US" sz="1600" dirty="0"/>
              <a:t>利用这些数据进行定量分析是分子生物学的主要工作。</a:t>
            </a:r>
            <a:endParaRPr lang="en-US" altLang="zh-CN" sz="1600" dirty="0"/>
          </a:p>
          <a:p>
            <a:pPr algn="just">
              <a:lnSpc>
                <a:spcPct val="150000"/>
              </a:lnSpc>
            </a:pPr>
            <a:r>
              <a:rPr lang="zh-CN" altLang="en-US" sz="1600" dirty="0"/>
              <a:t>通过数据分析，可以获得很多生物医学信息，有助于医学研究发展</a:t>
            </a:r>
            <a:r>
              <a:rPr lang="zh-CN" altLang="en-US" sz="1600" dirty="0" smtClean="0"/>
              <a:t>。</a:t>
            </a:r>
            <a:endParaRPr lang="zh-CN" altLang="en-US" sz="1600" dirty="0"/>
          </a:p>
        </p:txBody>
      </p:sp>
      <p:sp>
        <p:nvSpPr>
          <p:cNvPr id="10" name="TextBox 9"/>
          <p:cNvSpPr txBox="1"/>
          <p:nvPr/>
        </p:nvSpPr>
        <p:spPr>
          <a:xfrm>
            <a:off x="475564" y="1979548"/>
            <a:ext cx="2088232"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分子生物数据累积</a:t>
            </a:r>
            <a:endParaRPr lang="zh-CN" altLang="en-US" dirty="0"/>
          </a:p>
        </p:txBody>
      </p:sp>
      <p:sp>
        <p:nvSpPr>
          <p:cNvPr id="11" name="TextBox 10"/>
          <p:cNvSpPr txBox="1"/>
          <p:nvPr/>
        </p:nvSpPr>
        <p:spPr>
          <a:xfrm>
            <a:off x="475564" y="4283804"/>
            <a:ext cx="2656276"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分子生物数据研究意义</a:t>
            </a:r>
            <a:endParaRPr lang="zh-CN" altLang="en-US" dirty="0"/>
          </a:p>
        </p:txBody>
      </p:sp>
    </p:spTree>
    <p:extLst>
      <p:ext uri="{BB962C8B-B14F-4D97-AF65-F5344CB8AC3E}">
        <p14:creationId xmlns:p14="http://schemas.microsoft.com/office/powerpoint/2010/main" val="2794279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sp>
        <p:nvSpPr>
          <p:cNvPr id="6" name="标题 4"/>
          <p:cNvSpPr txBox="1">
            <a:spLocks/>
          </p:cNvSpPr>
          <p:nvPr/>
        </p:nvSpPr>
        <p:spPr>
          <a:xfrm>
            <a:off x="14808" y="620688"/>
            <a:ext cx="8229600" cy="1066800"/>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altLang="zh-CN" sz="3600" dirty="0"/>
              <a:t>r</a:t>
            </a:r>
            <a:r>
              <a:rPr lang="en-US" altLang="zh-CN" sz="3600" dirty="0" smtClean="0"/>
              <a:t>aw data</a:t>
            </a:r>
            <a:r>
              <a:rPr lang="zh-CN" altLang="en-US" sz="3600" dirty="0" smtClean="0"/>
              <a:t>数据项异构问题处理</a:t>
            </a:r>
            <a:endParaRPr lang="zh-CN" altLang="en-US" sz="3600" dirty="0"/>
          </a:p>
        </p:txBody>
      </p:sp>
      <p:sp>
        <p:nvSpPr>
          <p:cNvPr id="8" name="灯片编号占位符 3"/>
          <p:cNvSpPr txBox="1">
            <a:spLocks/>
          </p:cNvSpPr>
          <p:nvPr/>
        </p:nvSpPr>
        <p:spPr>
          <a:xfrm>
            <a:off x="8174736" y="2272"/>
            <a:ext cx="762000" cy="365760"/>
          </a:xfrm>
          <a:prstGeom prst="rect">
            <a:avLst/>
          </a:prstGeom>
        </p:spPr>
        <p:txBody>
          <a:bodyPr vert="horz" anchor="b"/>
          <a:lstStyle>
            <a:defPPr>
              <a:defRPr lang="zh-CN"/>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30</a:t>
            </a:fld>
            <a:endParaRPr lang="zh-CN" altLang="en-US"/>
          </a:p>
        </p:txBody>
      </p:sp>
      <p:graphicFrame>
        <p:nvGraphicFramePr>
          <p:cNvPr id="11" name="图表 10"/>
          <p:cNvGraphicFramePr>
            <a:graphicFrameLocks/>
          </p:cNvGraphicFramePr>
          <p:nvPr>
            <p:extLst>
              <p:ext uri="{D42A27DB-BD31-4B8C-83A1-F6EECF244321}">
                <p14:modId xmlns:p14="http://schemas.microsoft.com/office/powerpoint/2010/main" val="1234123071"/>
              </p:ext>
            </p:extLst>
          </p:nvPr>
        </p:nvGraphicFramePr>
        <p:xfrm>
          <a:off x="44775" y="1412776"/>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935085422"/>
              </p:ext>
            </p:extLst>
          </p:nvPr>
        </p:nvGraphicFramePr>
        <p:xfrm>
          <a:off x="5364088" y="1340768"/>
          <a:ext cx="3779912"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5" name="右箭头 14"/>
          <p:cNvSpPr/>
          <p:nvPr/>
        </p:nvSpPr>
        <p:spPr>
          <a:xfrm>
            <a:off x="4165426" y="2106434"/>
            <a:ext cx="105464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4139952" y="1916832"/>
            <a:ext cx="1080120" cy="276999"/>
          </a:xfrm>
          <a:prstGeom prst="rect">
            <a:avLst/>
          </a:prstGeom>
          <a:noFill/>
        </p:spPr>
        <p:txBody>
          <a:bodyPr wrap="square" rtlCol="0">
            <a:spAutoFit/>
          </a:bodyPr>
          <a:lstStyle/>
          <a:p>
            <a:r>
              <a:rPr lang="zh-CN" altLang="en-US" sz="1200" dirty="0" smtClean="0"/>
              <a:t>转换之后</a:t>
            </a:r>
            <a:endParaRPr lang="zh-CN" altLang="en-US" sz="1200" dirty="0"/>
          </a:p>
        </p:txBody>
      </p:sp>
      <p:sp>
        <p:nvSpPr>
          <p:cNvPr id="21" name="TextBox 20"/>
          <p:cNvSpPr txBox="1"/>
          <p:nvPr/>
        </p:nvSpPr>
        <p:spPr>
          <a:xfrm>
            <a:off x="0" y="4055100"/>
            <a:ext cx="723586" cy="2616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100" dirty="0" err="1" smtClean="0">
                <a:latin typeface="+mn-ea"/>
              </a:rPr>
              <a:t>GenePix</a:t>
            </a:r>
            <a:endParaRPr lang="zh-CN" altLang="en-US" sz="1100" dirty="0">
              <a:latin typeface="+mn-ea"/>
            </a:endParaRPr>
          </a:p>
        </p:txBody>
      </p:sp>
      <p:pic>
        <p:nvPicPr>
          <p:cNvPr id="2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3009" y="4485590"/>
            <a:ext cx="3057525" cy="18288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4" name="TextBox 23"/>
          <p:cNvSpPr txBox="1"/>
          <p:nvPr/>
        </p:nvSpPr>
        <p:spPr>
          <a:xfrm>
            <a:off x="5473009" y="4190573"/>
            <a:ext cx="864096" cy="2616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sz="1100" dirty="0" smtClean="0">
                <a:latin typeface="+mn-ea"/>
              </a:rPr>
              <a:t>标准</a:t>
            </a:r>
            <a:endParaRPr lang="zh-CN" altLang="en-US" sz="1100" dirty="0">
              <a:latin typeface="+mn-ea"/>
            </a:endParaRPr>
          </a:p>
        </p:txBody>
      </p:sp>
      <p:sp>
        <p:nvSpPr>
          <p:cNvPr id="25" name="右箭头 24"/>
          <p:cNvSpPr/>
          <p:nvPr/>
        </p:nvSpPr>
        <p:spPr>
          <a:xfrm>
            <a:off x="3995936" y="4994875"/>
            <a:ext cx="1054646"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08" y="4323164"/>
            <a:ext cx="1590675" cy="11334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7641" y="4869710"/>
            <a:ext cx="1666875" cy="11144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0" name="TextBox 19"/>
          <p:cNvSpPr txBox="1"/>
          <p:nvPr/>
        </p:nvSpPr>
        <p:spPr>
          <a:xfrm>
            <a:off x="1407641" y="4599260"/>
            <a:ext cx="899592" cy="261610"/>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sz="1100" dirty="0" err="1" smtClean="0">
                <a:latin typeface="+mn-ea"/>
              </a:rPr>
              <a:t>Affymetrix</a:t>
            </a:r>
            <a:endParaRPr lang="zh-CN" altLang="en-US" sz="1100" dirty="0">
              <a:latin typeface="+mn-ea"/>
            </a:endParaRPr>
          </a:p>
        </p:txBody>
      </p:sp>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2376" y="5661248"/>
            <a:ext cx="2133600" cy="1095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TextBox 1"/>
          <p:cNvSpPr txBox="1"/>
          <p:nvPr/>
        </p:nvSpPr>
        <p:spPr>
          <a:xfrm>
            <a:off x="2222376" y="5373216"/>
            <a:ext cx="678391" cy="261610"/>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US" altLang="zh-CN" sz="1100" dirty="0" smtClean="0">
                <a:latin typeface="+mn-ea"/>
              </a:rPr>
              <a:t>Agilent</a:t>
            </a:r>
            <a:endParaRPr lang="zh-CN" altLang="en-US" dirty="0">
              <a:latin typeface="+mn-ea"/>
            </a:endParaRPr>
          </a:p>
        </p:txBody>
      </p:sp>
    </p:spTree>
    <p:extLst>
      <p:ext uri="{BB962C8B-B14F-4D97-AF65-F5344CB8AC3E}">
        <p14:creationId xmlns:p14="http://schemas.microsoft.com/office/powerpoint/2010/main" val="2548401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sp>
        <p:nvSpPr>
          <p:cNvPr id="6" name="标题 1"/>
          <p:cNvSpPr txBox="1">
            <a:spLocks/>
          </p:cNvSpPr>
          <p:nvPr/>
        </p:nvSpPr>
        <p:spPr>
          <a:xfrm>
            <a:off x="14808" y="620688"/>
            <a:ext cx="8229600" cy="720080"/>
          </a:xfrm>
          <a:prstGeom prst="rect">
            <a:avLst/>
          </a:prstGeom>
        </p:spPr>
        <p:txBody>
          <a:bodyP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zh-CN" altLang="en-US" sz="3600" dirty="0" smtClean="0"/>
              <a:t>实验结果分析</a:t>
            </a:r>
            <a:endParaRPr lang="zh-CN" altLang="en-US" sz="3600" dirty="0"/>
          </a:p>
        </p:txBody>
      </p:sp>
      <p:sp>
        <p:nvSpPr>
          <p:cNvPr id="7" name="灯片编号占位符 4"/>
          <p:cNvSpPr txBox="1">
            <a:spLocks/>
          </p:cNvSpPr>
          <p:nvPr/>
        </p:nvSpPr>
        <p:spPr>
          <a:xfrm>
            <a:off x="8174736" y="2272"/>
            <a:ext cx="762000" cy="365760"/>
          </a:xfrm>
          <a:prstGeom prst="rect">
            <a:avLst/>
          </a:prstGeom>
        </p:spPr>
        <p:txBody>
          <a:bodyPr vert="horz" anchor="b"/>
          <a:lstStyle>
            <a:defPPr>
              <a:defRPr lang="zh-CN"/>
            </a:defPPr>
            <a:lvl1pPr marL="0" algn="r" defTabSz="914400" rtl="0" eaLnBrk="1" latinLnBrk="0" hangingPunct="1">
              <a:defRPr kumimoji="0"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913308-F349-4B6D-A68A-DD1791B4A57B}" type="slidenum">
              <a:rPr lang="zh-CN" altLang="en-US" smtClean="0"/>
              <a:pPr/>
              <a:t>31</a:t>
            </a:fld>
            <a:endParaRPr lang="zh-CN" altLang="en-US"/>
          </a:p>
        </p:txBody>
      </p:sp>
      <p:graphicFrame>
        <p:nvGraphicFramePr>
          <p:cNvPr id="10" name="表格 9"/>
          <p:cNvGraphicFramePr>
            <a:graphicFrameLocks noGrp="1"/>
          </p:cNvGraphicFramePr>
          <p:nvPr>
            <p:extLst>
              <p:ext uri="{D42A27DB-BD31-4B8C-83A1-F6EECF244321}">
                <p14:modId xmlns:p14="http://schemas.microsoft.com/office/powerpoint/2010/main" val="2859295193"/>
              </p:ext>
            </p:extLst>
          </p:nvPr>
        </p:nvGraphicFramePr>
        <p:xfrm>
          <a:off x="0" y="1556792"/>
          <a:ext cx="8843628" cy="2565400"/>
        </p:xfrm>
        <a:graphic>
          <a:graphicData uri="http://schemas.openxmlformats.org/drawingml/2006/table">
            <a:tbl>
              <a:tblPr firstRow="1" bandRow="1">
                <a:tableStyleId>{5C22544A-7EE6-4342-B048-85BDC9FD1C3A}</a:tableStyleId>
              </a:tblPr>
              <a:tblGrid>
                <a:gridCol w="2399420"/>
                <a:gridCol w="3240360"/>
                <a:gridCol w="3203848"/>
              </a:tblGrid>
              <a:tr h="370840">
                <a:tc>
                  <a:txBody>
                    <a:bodyPr/>
                    <a:lstStyle/>
                    <a:p>
                      <a:r>
                        <a:rPr lang="zh-CN" altLang="en-US" dirty="0" smtClean="0"/>
                        <a:t>结果分析</a:t>
                      </a:r>
                      <a:endParaRPr lang="zh-CN" altLang="en-US" dirty="0"/>
                    </a:p>
                  </a:txBody>
                  <a:tcPr/>
                </a:tc>
                <a:tc>
                  <a:txBody>
                    <a:bodyPr/>
                    <a:lstStyle/>
                    <a:p>
                      <a:r>
                        <a:rPr lang="zh-CN" altLang="en-US" dirty="0" smtClean="0"/>
                        <a:t>实验信息</a:t>
                      </a:r>
                      <a:endParaRPr lang="zh-CN" altLang="en-US" dirty="0"/>
                    </a:p>
                  </a:txBody>
                  <a:tcPr/>
                </a:tc>
                <a:tc>
                  <a:txBody>
                    <a:bodyPr/>
                    <a:lstStyle/>
                    <a:p>
                      <a:r>
                        <a:rPr lang="en-US" altLang="zh-CN" dirty="0" smtClean="0"/>
                        <a:t>raw data</a:t>
                      </a:r>
                      <a:endParaRPr lang="zh-CN" altLang="en-US" dirty="0"/>
                    </a:p>
                  </a:txBody>
                  <a:tcPr/>
                </a:tc>
              </a:tr>
              <a:tr h="370840">
                <a:tc>
                  <a:txBody>
                    <a:bodyPr/>
                    <a:lstStyle/>
                    <a:p>
                      <a:r>
                        <a:rPr lang="zh-CN" altLang="en-US" dirty="0" smtClean="0"/>
                        <a:t>样本分析</a:t>
                      </a:r>
                      <a:endParaRPr lang="zh-CN" altLang="en-US" dirty="0"/>
                    </a:p>
                  </a:txBody>
                  <a:tcPr/>
                </a:tc>
                <a:tc>
                  <a:txBody>
                    <a:bodyPr/>
                    <a:lstStyle/>
                    <a:p>
                      <a:r>
                        <a:rPr lang="en-US" altLang="zh-CN" dirty="0" smtClean="0"/>
                        <a:t>SOFT</a:t>
                      </a:r>
                      <a:r>
                        <a:rPr lang="zh-CN" altLang="en-US" dirty="0" smtClean="0"/>
                        <a:t>与</a:t>
                      </a:r>
                      <a:r>
                        <a:rPr lang="en-US" altLang="zh-CN" dirty="0" smtClean="0"/>
                        <a:t>MAGE-TAB</a:t>
                      </a:r>
                      <a:r>
                        <a:rPr lang="zh-CN" altLang="en-US" dirty="0" smtClean="0"/>
                        <a:t>格式异构，实验信息难以相互转换。</a:t>
                      </a:r>
                      <a:endParaRPr lang="zh-CN" altLang="en-US" dirty="0"/>
                    </a:p>
                  </a:txBody>
                  <a:tcPr/>
                </a:tc>
                <a:tc>
                  <a:txBody>
                    <a:bodyPr/>
                    <a:lstStyle/>
                    <a:p>
                      <a:r>
                        <a:rPr lang="zh-CN" altLang="en-US" dirty="0" smtClean="0"/>
                        <a:t>芯片数据格式异构，数据项项数和顺序存在不一致</a:t>
                      </a:r>
                      <a:endParaRPr lang="zh-CN" altLang="en-US" dirty="0"/>
                    </a:p>
                  </a:txBody>
                  <a:tcPr/>
                </a:tc>
              </a:tr>
              <a:tr h="370840">
                <a:tc>
                  <a:txBody>
                    <a:bodyPr/>
                    <a:lstStyle/>
                    <a:p>
                      <a:r>
                        <a:rPr lang="zh-CN" altLang="en-US" dirty="0" smtClean="0"/>
                        <a:t>格式转换</a:t>
                      </a:r>
                      <a:endParaRPr lang="zh-CN" altLang="en-US" dirty="0"/>
                    </a:p>
                  </a:txBody>
                  <a:tcPr/>
                </a:tc>
                <a:tc>
                  <a:txBody>
                    <a:bodyPr/>
                    <a:lstStyle/>
                    <a:p>
                      <a:r>
                        <a:rPr lang="en-US" altLang="zh-CN" dirty="0" smtClean="0"/>
                        <a:t>SOFT</a:t>
                      </a:r>
                      <a:r>
                        <a:rPr lang="zh-CN" altLang="en-US" dirty="0" smtClean="0"/>
                        <a:t>格式的数据转换成</a:t>
                      </a:r>
                      <a:r>
                        <a:rPr lang="en-US" altLang="zh-CN" dirty="0" smtClean="0"/>
                        <a:t>MAGE-TAB</a:t>
                      </a:r>
                      <a:r>
                        <a:rPr lang="zh-CN" altLang="en-US" dirty="0" smtClean="0"/>
                        <a:t>格式。</a:t>
                      </a:r>
                      <a:endParaRPr lang="zh-CN" altLang="en-US" dirty="0"/>
                    </a:p>
                  </a:txBody>
                  <a:tcPr/>
                </a:tc>
                <a:tc>
                  <a:txBody>
                    <a:bodyPr/>
                    <a:lstStyle/>
                    <a:p>
                      <a:r>
                        <a:rPr lang="zh-CN" altLang="en-US" dirty="0" smtClean="0"/>
                        <a:t>针对三种芯片格式的数据，解决芯片数据格式异构的问题。</a:t>
                      </a:r>
                      <a:endParaRPr lang="zh-CN" altLang="en-US" dirty="0"/>
                    </a:p>
                  </a:txBody>
                  <a:tcPr/>
                </a:tc>
              </a:tr>
              <a:tr h="370840">
                <a:tc>
                  <a:txBody>
                    <a:bodyPr/>
                    <a:lstStyle/>
                    <a:p>
                      <a:r>
                        <a:rPr lang="zh-CN" altLang="en-US" dirty="0" smtClean="0"/>
                        <a:t>评估</a:t>
                      </a:r>
                      <a:endParaRPr lang="zh-CN" altLang="en-US" dirty="0"/>
                    </a:p>
                  </a:txBody>
                  <a:tcPr/>
                </a:tc>
                <a:tc>
                  <a:txBody>
                    <a:bodyPr/>
                    <a:lstStyle/>
                    <a:p>
                      <a:r>
                        <a:rPr lang="zh-CN" altLang="en-US" dirty="0" smtClean="0"/>
                        <a:t>除了对自定义项和内部项无需映射，其他部分能够完全转换。</a:t>
                      </a:r>
                      <a:endParaRPr lang="zh-CN" altLang="en-US" dirty="0"/>
                    </a:p>
                  </a:txBody>
                  <a:tcPr/>
                </a:tc>
                <a:tc>
                  <a:txBody>
                    <a:bodyPr/>
                    <a:lstStyle/>
                    <a:p>
                      <a:r>
                        <a:rPr lang="zh-CN" altLang="en-US" dirty="0" smtClean="0"/>
                        <a:t>完全解决了数据项不一致的问题和数据项排列顺序不一致的问题。</a:t>
                      </a:r>
                      <a:endParaRPr lang="zh-CN" altLang="en-US" dirty="0"/>
                    </a:p>
                  </a:txBody>
                  <a:tcPr/>
                </a:tc>
              </a:tr>
            </a:tbl>
          </a:graphicData>
        </a:graphic>
      </p:graphicFrame>
    </p:spTree>
    <p:extLst>
      <p:ext uri="{BB962C8B-B14F-4D97-AF65-F5344CB8AC3E}">
        <p14:creationId xmlns:p14="http://schemas.microsoft.com/office/powerpoint/2010/main" val="2754973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zh-CN" altLang="en-US" sz="3600" dirty="0" smtClean="0"/>
              <a:t>基于</a:t>
            </a:r>
            <a:r>
              <a:rPr lang="en-US" altLang="zh-CN" sz="3600" dirty="0" smtClean="0"/>
              <a:t>MIAME</a:t>
            </a:r>
            <a:r>
              <a:rPr lang="zh-CN" altLang="en-US" sz="3600" dirty="0" smtClean="0"/>
              <a:t>的基因表达数据融合方法设计及应用实践</a:t>
            </a:r>
            <a:endParaRPr lang="zh-CN" altLang="en-US" sz="3600" dirty="0"/>
          </a:p>
        </p:txBody>
      </p:sp>
      <p:grpSp>
        <p:nvGrpSpPr>
          <p:cNvPr id="25" name="Group 4"/>
          <p:cNvGrpSpPr/>
          <p:nvPr/>
        </p:nvGrpSpPr>
        <p:grpSpPr>
          <a:xfrm>
            <a:off x="1738288" y="4257092"/>
            <a:ext cx="5281642" cy="571504"/>
            <a:chOff x="3176558" y="3957654"/>
            <a:chExt cx="5281642" cy="571504"/>
          </a:xfrm>
        </p:grpSpPr>
        <p:sp>
          <p:nvSpPr>
            <p:cNvPr id="26" name="矩形 2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27" name="TextBox 39"/>
            <p:cNvSpPr txBox="1">
              <a:spLocks noChangeArrowheads="1"/>
            </p:cNvSpPr>
            <p:nvPr/>
          </p:nvSpPr>
          <p:spPr bwMode="auto">
            <a:xfrm>
              <a:off x="3733800" y="4059283"/>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cs typeface="Times New Roman" panose="02020603050405020304" pitchFamily="18" charset="0"/>
                </a:rPr>
                <a:t>基因表达数据映射</a:t>
              </a:r>
              <a:r>
                <a:rPr kumimoji="1" lang="zh-CN" altLang="en-US" b="1" dirty="0">
                  <a:solidFill>
                    <a:srgbClr val="000000"/>
                  </a:solidFill>
                  <a:latin typeface="Times New Roman" panose="02020603050405020304" pitchFamily="18" charset="0"/>
                  <a:cs typeface="Times New Roman" panose="02020603050405020304" pitchFamily="18" charset="0"/>
                </a:rPr>
                <a:t>方案</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28" name="菱形 2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29" name="Group 2"/>
          <p:cNvGrpSpPr/>
          <p:nvPr/>
        </p:nvGrpSpPr>
        <p:grpSpPr>
          <a:xfrm>
            <a:off x="1738288" y="2600908"/>
            <a:ext cx="5205442" cy="571504"/>
            <a:chOff x="3176558" y="2386018"/>
            <a:chExt cx="5205442" cy="571504"/>
          </a:xfrm>
        </p:grpSpPr>
        <p:sp>
          <p:nvSpPr>
            <p:cNvPr id="30" name="矩形 2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1" name="菱形 3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ea typeface="+mn-ea"/>
                  <a:cs typeface="Times New Roman" panose="02020603050405020304" pitchFamily="18" charset="0"/>
                </a:rPr>
                <a:t>研究背景</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33" name="Group 3"/>
          <p:cNvGrpSpPr/>
          <p:nvPr/>
        </p:nvGrpSpPr>
        <p:grpSpPr>
          <a:xfrm>
            <a:off x="1738288" y="3429000"/>
            <a:ext cx="5281642" cy="571504"/>
            <a:chOff x="3176558" y="3171836"/>
            <a:chExt cx="5281642" cy="571504"/>
          </a:xfrm>
        </p:grpSpPr>
        <p:sp>
          <p:nvSpPr>
            <p:cNvPr id="34" name="矩形 3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35" name="菱形 3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36" name="TextBox 37"/>
            <p:cNvSpPr txBox="1">
              <a:spLocks noChangeArrowheads="1"/>
            </p:cNvSpPr>
            <p:nvPr/>
          </p:nvSpPr>
          <p:spPr bwMode="auto">
            <a:xfrm>
              <a:off x="3733800" y="3306560"/>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fontAlgn="base">
                <a:spcBef>
                  <a:spcPct val="0"/>
                </a:spcBef>
                <a:spcAft>
                  <a:spcPct val="0"/>
                </a:spcAft>
              </a:pPr>
              <a:r>
                <a:rPr kumimoji="1" lang="zh-CN" altLang="en-US" b="1" dirty="0">
                  <a:latin typeface="Times New Roman" panose="02020603050405020304" pitchFamily="18" charset="0"/>
                  <a:cs typeface="Times New Roman" panose="02020603050405020304" pitchFamily="18" charset="0"/>
                </a:rPr>
                <a:t>基因表达</a:t>
              </a:r>
              <a:r>
                <a:rPr kumimoji="1" lang="zh-CN" altLang="en-US" b="1" dirty="0" smtClean="0">
                  <a:latin typeface="Times New Roman" panose="02020603050405020304" pitchFamily="18" charset="0"/>
                  <a:cs typeface="Times New Roman" panose="02020603050405020304" pitchFamily="18" charset="0"/>
                </a:rPr>
                <a:t>数据分析和</a:t>
              </a:r>
              <a:r>
                <a:rPr kumimoji="1" lang="zh-CN" altLang="en-US" b="1" dirty="0">
                  <a:solidFill>
                    <a:srgbClr val="000000"/>
                  </a:solidFill>
                  <a:latin typeface="Times New Roman" panose="02020603050405020304" pitchFamily="18" charset="0"/>
                  <a:cs typeface="Times New Roman" panose="02020603050405020304" pitchFamily="18" charset="0"/>
                </a:rPr>
                <a:t>融合标准</a:t>
              </a:r>
              <a:endParaRPr kumimoji="1" lang="en-US" altLang="zh-CN" b="1" dirty="0">
                <a:latin typeface="Times New Roman" panose="02020603050405020304" pitchFamily="18" charset="0"/>
                <a:cs typeface="Times New Roman" panose="02020603050405020304" pitchFamily="18" charset="0"/>
              </a:endParaRPr>
            </a:p>
          </p:txBody>
        </p:sp>
      </p:grpSp>
      <p:grpSp>
        <p:nvGrpSpPr>
          <p:cNvPr id="37" name="Group 1"/>
          <p:cNvGrpSpPr/>
          <p:nvPr/>
        </p:nvGrpSpPr>
        <p:grpSpPr>
          <a:xfrm>
            <a:off x="1738288" y="5913276"/>
            <a:ext cx="5205442" cy="571504"/>
            <a:chOff x="3176558" y="1600200"/>
            <a:chExt cx="5205442" cy="571504"/>
          </a:xfrm>
        </p:grpSpPr>
        <p:sp>
          <p:nvSpPr>
            <p:cNvPr id="38" name="矩形 3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39" name="菱形 3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40" name="Rectangle 1"/>
            <p:cNvSpPr>
              <a:spLocks noChangeArrowheads="1"/>
            </p:cNvSpPr>
            <p:nvPr/>
          </p:nvSpPr>
          <p:spPr bwMode="auto">
            <a:xfrm>
              <a:off x="3693863" y="1701846"/>
              <a:ext cx="1346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smtClean="0">
                  <a:latin typeface="Times New Roman" panose="02020603050405020304" pitchFamily="18" charset="0"/>
                  <a:cs typeface="Times New Roman" panose="02020603050405020304" pitchFamily="18" charset="0"/>
                </a:rPr>
                <a:t>总结与展望</a:t>
              </a:r>
              <a:endParaRPr kumimoji="1" lang="en-US" altLang="zh-CN" b="1" dirty="0" smtClean="0">
                <a:latin typeface="Times New Roman" panose="02020603050405020304" pitchFamily="18" charset="0"/>
                <a:cs typeface="Times New Roman" panose="02020603050405020304" pitchFamily="18" charset="0"/>
              </a:endParaRPr>
            </a:p>
          </p:txBody>
        </p:sp>
      </p:grpSp>
      <p:grpSp>
        <p:nvGrpSpPr>
          <p:cNvPr id="41" name="Group 5"/>
          <p:cNvGrpSpPr/>
          <p:nvPr/>
        </p:nvGrpSpPr>
        <p:grpSpPr>
          <a:xfrm>
            <a:off x="1738288" y="5085184"/>
            <a:ext cx="5205442" cy="571504"/>
            <a:chOff x="3176558" y="4724400"/>
            <a:chExt cx="5205442" cy="571504"/>
          </a:xfrm>
        </p:grpSpPr>
        <p:sp>
          <p:nvSpPr>
            <p:cNvPr id="4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4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数据转换与结果</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sp>
          <p:nvSpPr>
            <p:cNvPr id="4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40000330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总结与展望</a:t>
            </a:r>
            <a:endParaRPr lang="zh-CN" altLang="en-US" sz="3600"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942561818"/>
              </p:ext>
            </p:extLst>
          </p:nvPr>
        </p:nvGraphicFramePr>
        <p:xfrm>
          <a:off x="395536" y="1988840"/>
          <a:ext cx="8229600" cy="187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p:cNvGraphicFramePr/>
          <p:nvPr>
            <p:extLst>
              <p:ext uri="{D42A27DB-BD31-4B8C-83A1-F6EECF244321}">
                <p14:modId xmlns:p14="http://schemas.microsoft.com/office/powerpoint/2010/main" val="1758387260"/>
              </p:ext>
            </p:extLst>
          </p:nvPr>
        </p:nvGraphicFramePr>
        <p:xfrm>
          <a:off x="467544" y="3933056"/>
          <a:ext cx="8229600" cy="20162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灯片编号占位符 2"/>
          <p:cNvSpPr>
            <a:spLocks noGrp="1"/>
          </p:cNvSpPr>
          <p:nvPr>
            <p:ph type="sldNum" sz="quarter" idx="12"/>
          </p:nvPr>
        </p:nvSpPr>
        <p:spPr/>
        <p:txBody>
          <a:bodyPr/>
          <a:lstStyle/>
          <a:p>
            <a:fld id="{0C913308-F349-4B6D-A68A-DD1791B4A57B}" type="slidenum">
              <a:rPr lang="zh-CN" altLang="en-US" smtClean="0"/>
              <a:t>33</a:t>
            </a:fld>
            <a:endParaRPr lang="zh-CN" altLang="en-US"/>
          </a:p>
        </p:txBody>
      </p:sp>
    </p:spTree>
    <p:extLst>
      <p:ext uri="{BB962C8B-B14F-4D97-AF65-F5344CB8AC3E}">
        <p14:creationId xmlns:p14="http://schemas.microsoft.com/office/powerpoint/2010/main" val="206467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gn="ctr"/>
            <a:endParaRPr lang="en-US" altLang="zh-CN" sz="4800" dirty="0" smtClean="0"/>
          </a:p>
          <a:p>
            <a:pPr marL="109728" indent="0" algn="ctr">
              <a:buNone/>
            </a:pPr>
            <a:r>
              <a:rPr lang="zh-CN" altLang="en-US" sz="4800" dirty="0" smtClean="0"/>
              <a:t>谢谢！</a:t>
            </a:r>
            <a:endParaRPr lang="zh-CN" altLang="en-US" sz="48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42770032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基因表达数据的积累和研究挑战</a:t>
            </a:r>
            <a:endParaRPr lang="zh-CN" altLang="en-US" sz="3600" dirty="0"/>
          </a:p>
        </p:txBody>
      </p:sp>
      <p:sp>
        <p:nvSpPr>
          <p:cNvPr id="3" name="内容占位符 2"/>
          <p:cNvSpPr>
            <a:spLocks noGrp="1"/>
          </p:cNvSpPr>
          <p:nvPr>
            <p:ph sz="half" idx="1"/>
          </p:nvPr>
        </p:nvSpPr>
        <p:spPr>
          <a:xfrm>
            <a:off x="539552" y="2276872"/>
            <a:ext cx="6995120" cy="1656184"/>
          </a:xfrm>
          <a:ln>
            <a:solidFill>
              <a:schemeClr val="tx1"/>
            </a:solidFill>
          </a:ln>
        </p:spPr>
        <p:txBody>
          <a:bodyPr>
            <a:normAutofit/>
          </a:bodyPr>
          <a:lstStyle/>
          <a:p>
            <a:pPr>
              <a:lnSpc>
                <a:spcPct val="150000"/>
              </a:lnSpc>
            </a:pPr>
            <a:r>
              <a:rPr lang="zh-CN" altLang="en-US" sz="1600" dirty="0"/>
              <a:t>基因表达数据是分子生物数据的代表，基因芯片的出现加快了基因表达数据的积累</a:t>
            </a:r>
            <a:r>
              <a:rPr lang="zh-CN" altLang="en-US" sz="1600" dirty="0" smtClean="0"/>
              <a:t>。</a:t>
            </a:r>
            <a:endParaRPr lang="en-US" altLang="zh-CN" sz="1600" dirty="0" smtClean="0"/>
          </a:p>
          <a:p>
            <a:pPr>
              <a:lnSpc>
                <a:spcPct val="150000"/>
              </a:lnSpc>
            </a:pPr>
            <a:r>
              <a:rPr lang="en-US" altLang="zh-CN" sz="1600" dirty="0" smtClean="0"/>
              <a:t>GEO</a:t>
            </a:r>
            <a:r>
              <a:rPr lang="zh-CN" altLang="en-US" sz="1600" dirty="0"/>
              <a:t>和</a:t>
            </a:r>
            <a:r>
              <a:rPr lang="en-US" altLang="zh-CN" sz="1600" dirty="0"/>
              <a:t>ArrayExpress</a:t>
            </a:r>
            <a:r>
              <a:rPr lang="zh-CN" altLang="en-US" sz="1600" dirty="0"/>
              <a:t>是其代表性的公开数据源。</a:t>
            </a:r>
          </a:p>
          <a:p>
            <a:endParaRPr lang="zh-CN" altLang="en-US" dirty="0"/>
          </a:p>
        </p:txBody>
      </p:sp>
      <p:sp>
        <p:nvSpPr>
          <p:cNvPr id="4" name="内容占位符 3"/>
          <p:cNvSpPr>
            <a:spLocks noGrp="1"/>
          </p:cNvSpPr>
          <p:nvPr>
            <p:ph sz="half" idx="2"/>
          </p:nvPr>
        </p:nvSpPr>
        <p:spPr>
          <a:xfrm>
            <a:off x="539552" y="4590420"/>
            <a:ext cx="7128792" cy="1718900"/>
          </a:xfrm>
          <a:ln>
            <a:solidFill>
              <a:schemeClr val="tx1"/>
            </a:solidFill>
          </a:ln>
        </p:spPr>
        <p:txBody>
          <a:bodyPr>
            <a:normAutofit/>
          </a:bodyPr>
          <a:lstStyle/>
          <a:p>
            <a:pPr>
              <a:lnSpc>
                <a:spcPct val="150000"/>
              </a:lnSpc>
            </a:pPr>
            <a:r>
              <a:rPr lang="zh-CN" altLang="en-US" sz="1600" dirty="0" smtClean="0"/>
              <a:t>在对基因表达数据的分析过程中，由于实验条件和实验需求的不同，出现了数据格式不一致的问题</a:t>
            </a:r>
            <a:r>
              <a:rPr lang="zh-CN" altLang="en-US" sz="1600" dirty="0"/>
              <a:t>。</a:t>
            </a:r>
            <a:endParaRPr lang="en-US" altLang="zh-CN" sz="1600" dirty="0" smtClean="0"/>
          </a:p>
          <a:p>
            <a:pPr>
              <a:lnSpc>
                <a:spcPct val="150000"/>
              </a:lnSpc>
            </a:pPr>
            <a:r>
              <a:rPr lang="zh-CN" altLang="en-US" sz="1600" dirty="0" smtClean="0"/>
              <a:t>由于缺乏统一的数据标准，对基因表达数据的预处理十分困难，影响了工作的效率，给</a:t>
            </a:r>
            <a:r>
              <a:rPr lang="zh-CN" altLang="en-US" sz="1600" dirty="0"/>
              <a:t>研究造成了很大的挑战</a:t>
            </a:r>
            <a:r>
              <a:rPr lang="zh-CN" altLang="en-US" sz="1600" dirty="0" smtClean="0"/>
              <a:t>。</a:t>
            </a:r>
            <a:endParaRPr lang="en-US" altLang="zh-CN" sz="1600"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TextBox 5"/>
          <p:cNvSpPr txBox="1"/>
          <p:nvPr/>
        </p:nvSpPr>
        <p:spPr>
          <a:xfrm>
            <a:off x="539552" y="1916832"/>
            <a:ext cx="1656184"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基因表达数据</a:t>
            </a:r>
            <a:endParaRPr lang="zh-CN" altLang="en-US" dirty="0"/>
          </a:p>
        </p:txBody>
      </p:sp>
      <p:sp>
        <p:nvSpPr>
          <p:cNvPr id="7" name="TextBox 6"/>
          <p:cNvSpPr txBox="1"/>
          <p:nvPr/>
        </p:nvSpPr>
        <p:spPr>
          <a:xfrm>
            <a:off x="539552" y="4221088"/>
            <a:ext cx="36004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zh-CN" altLang="en-US" dirty="0" smtClean="0"/>
              <a:t>基因表达数据研究遇到的挑战</a:t>
            </a:r>
            <a:endParaRPr lang="zh-CN" altLang="en-US" dirty="0"/>
          </a:p>
        </p:txBody>
      </p:sp>
    </p:spTree>
    <p:extLst>
      <p:ext uri="{BB962C8B-B14F-4D97-AF65-F5344CB8AC3E}">
        <p14:creationId xmlns:p14="http://schemas.microsoft.com/office/powerpoint/2010/main" val="2815872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a:bodyPr>
          <a:lstStyle/>
          <a:p>
            <a:r>
              <a:rPr lang="zh-CN" altLang="en-US" sz="3600" dirty="0" smtClean="0"/>
              <a:t>微阵列实验的最小信息集（</a:t>
            </a:r>
            <a:r>
              <a:rPr lang="en-US" altLang="zh-CN" sz="3600" dirty="0" smtClean="0"/>
              <a:t>MIAME</a:t>
            </a:r>
            <a:r>
              <a:rPr lang="zh-CN" altLang="en-US" sz="3600" dirty="0" smtClean="0"/>
              <a:t>）</a:t>
            </a:r>
            <a:endParaRPr lang="zh-CN" altLang="en-US" sz="3600" dirty="0"/>
          </a:p>
        </p:txBody>
      </p:sp>
      <p:sp>
        <p:nvSpPr>
          <p:cNvPr id="3" name="内容占位符 2"/>
          <p:cNvSpPr>
            <a:spLocks noGrp="1"/>
          </p:cNvSpPr>
          <p:nvPr>
            <p:ph idx="1"/>
          </p:nvPr>
        </p:nvSpPr>
        <p:spPr>
          <a:xfrm>
            <a:off x="457200" y="2249424"/>
            <a:ext cx="8229600" cy="1683632"/>
          </a:xfrm>
          <a:ln>
            <a:solidFill>
              <a:schemeClr val="tx1"/>
            </a:solidFill>
          </a:ln>
        </p:spPr>
        <p:txBody>
          <a:bodyPr>
            <a:normAutofit/>
          </a:bodyPr>
          <a:lstStyle/>
          <a:p>
            <a:pPr>
              <a:lnSpc>
                <a:spcPct val="150000"/>
              </a:lnSpc>
            </a:pPr>
            <a:r>
              <a:rPr lang="en-US" altLang="zh-CN" sz="1600" dirty="0" smtClean="0"/>
              <a:t>MIAME</a:t>
            </a:r>
            <a:r>
              <a:rPr lang="zh-CN" altLang="en-US" sz="1600" dirty="0" smtClean="0"/>
              <a:t>是由</a:t>
            </a:r>
            <a:r>
              <a:rPr lang="en-US" altLang="zh-CN" sz="1600" dirty="0" smtClean="0"/>
              <a:t>FGED</a:t>
            </a:r>
            <a:r>
              <a:rPr lang="zh-CN" altLang="en-US" sz="1600" dirty="0" smtClean="0"/>
              <a:t>组织提出的数据标准，用于规范基因表达数据，解决基因表达</a:t>
            </a:r>
            <a:r>
              <a:rPr lang="zh-CN" altLang="en-US" sz="1600" dirty="0"/>
              <a:t>数据异构的问题</a:t>
            </a:r>
            <a:r>
              <a:rPr lang="zh-CN" altLang="en-US" sz="1600" dirty="0" smtClean="0"/>
              <a:t>，。</a:t>
            </a:r>
            <a:endParaRPr lang="en-US" altLang="zh-CN" sz="1600" dirty="0" smtClean="0"/>
          </a:p>
          <a:p>
            <a:pPr>
              <a:lnSpc>
                <a:spcPct val="150000"/>
              </a:lnSpc>
            </a:pPr>
            <a:r>
              <a:rPr lang="en-US" altLang="zh-CN" sz="1600" dirty="0" smtClean="0"/>
              <a:t>GEO</a:t>
            </a:r>
            <a:r>
              <a:rPr lang="zh-CN" altLang="en-US" sz="1600" dirty="0" smtClean="0"/>
              <a:t>采用的</a:t>
            </a:r>
            <a:r>
              <a:rPr lang="en-US" altLang="zh-CN" sz="1600" dirty="0" smtClean="0"/>
              <a:t>SOFT</a:t>
            </a:r>
            <a:r>
              <a:rPr lang="zh-CN" altLang="en-US" sz="1600" dirty="0" smtClean="0"/>
              <a:t>格式和</a:t>
            </a:r>
            <a:r>
              <a:rPr lang="en-US" altLang="zh-CN" sz="1600" dirty="0" smtClean="0"/>
              <a:t>ArrayExpress</a:t>
            </a:r>
            <a:r>
              <a:rPr lang="zh-CN" altLang="en-US" sz="1600" dirty="0" smtClean="0"/>
              <a:t>采用的</a:t>
            </a:r>
            <a:r>
              <a:rPr lang="en-US" altLang="zh-CN" sz="1600" dirty="0" smtClean="0"/>
              <a:t>MAGE-TAB</a:t>
            </a:r>
            <a:r>
              <a:rPr lang="zh-CN" altLang="en-US" sz="1600" dirty="0" smtClean="0"/>
              <a:t>格式都是以</a:t>
            </a:r>
            <a:r>
              <a:rPr lang="en-US" altLang="zh-CN" sz="1600" dirty="0" smtClean="0"/>
              <a:t>MIAME</a:t>
            </a:r>
            <a:r>
              <a:rPr lang="zh-CN" altLang="en-US" sz="1600" dirty="0" smtClean="0"/>
              <a:t>标准为基础建立起来的。</a:t>
            </a:r>
            <a:endParaRPr lang="zh-CN" altLang="en-US" sz="1600"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5" name="内容占位符 2"/>
          <p:cNvSpPr txBox="1">
            <a:spLocks/>
          </p:cNvSpPr>
          <p:nvPr/>
        </p:nvSpPr>
        <p:spPr>
          <a:xfrm>
            <a:off x="467544" y="4437112"/>
            <a:ext cx="8229600" cy="1440160"/>
          </a:xfrm>
          <a:prstGeom prst="rect">
            <a:avLst/>
          </a:prstGeom>
          <a:ln>
            <a:solidFill>
              <a:schemeClr val="tx1"/>
            </a:solidFill>
          </a:ln>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en-US" altLang="zh-CN" sz="1600" dirty="0" smtClean="0"/>
              <a:t>MIAME</a:t>
            </a:r>
            <a:r>
              <a:rPr lang="zh-CN" altLang="en-US" sz="1600" dirty="0" smtClean="0"/>
              <a:t>标准主要是针对基因表达数据的内容进行规范，但没有具体的格式标准，造成了</a:t>
            </a:r>
            <a:r>
              <a:rPr lang="en-US" altLang="zh-CN" sz="1600" dirty="0" smtClean="0"/>
              <a:t>SOFT</a:t>
            </a:r>
            <a:r>
              <a:rPr lang="zh-CN" altLang="en-US" sz="1600" dirty="0" smtClean="0"/>
              <a:t>和</a:t>
            </a:r>
            <a:r>
              <a:rPr lang="en-US" altLang="zh-CN" sz="1600" dirty="0" smtClean="0"/>
              <a:t>MAGE-TAB</a:t>
            </a:r>
            <a:r>
              <a:rPr lang="zh-CN" altLang="en-US" sz="1600" dirty="0" smtClean="0"/>
              <a:t>之间转换的困难。</a:t>
            </a:r>
            <a:endParaRPr lang="en-US" altLang="zh-CN" sz="1600" dirty="0" smtClean="0"/>
          </a:p>
          <a:p>
            <a:pPr>
              <a:lnSpc>
                <a:spcPct val="150000"/>
              </a:lnSpc>
            </a:pPr>
            <a:r>
              <a:rPr lang="en-US" altLang="zh-CN" sz="1600" dirty="0" smtClean="0"/>
              <a:t>MIAME</a:t>
            </a:r>
            <a:r>
              <a:rPr lang="zh-CN" altLang="en-US" sz="1600" dirty="0" smtClean="0"/>
              <a:t>缺乏对微阵列实验中原始测量数据的格式定义。</a:t>
            </a:r>
            <a:endParaRPr lang="zh-CN" altLang="en-US" sz="1600" dirty="0"/>
          </a:p>
        </p:txBody>
      </p:sp>
      <p:sp>
        <p:nvSpPr>
          <p:cNvPr id="6" name="TextBox 5"/>
          <p:cNvSpPr txBox="1"/>
          <p:nvPr/>
        </p:nvSpPr>
        <p:spPr>
          <a:xfrm>
            <a:off x="467544" y="1907540"/>
            <a:ext cx="1800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MIAME</a:t>
            </a:r>
            <a:r>
              <a:rPr lang="zh-CN" altLang="en-US" dirty="0" smtClean="0"/>
              <a:t>的建立</a:t>
            </a:r>
            <a:endParaRPr lang="zh-CN" altLang="en-US" dirty="0"/>
          </a:p>
        </p:txBody>
      </p:sp>
      <p:sp>
        <p:nvSpPr>
          <p:cNvPr id="7" name="TextBox 6"/>
          <p:cNvSpPr txBox="1"/>
          <p:nvPr/>
        </p:nvSpPr>
        <p:spPr>
          <a:xfrm>
            <a:off x="467544" y="4067780"/>
            <a:ext cx="1800200" cy="369332"/>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altLang="zh-CN" dirty="0" smtClean="0"/>
              <a:t>MIAME</a:t>
            </a:r>
            <a:r>
              <a:rPr lang="zh-CN" altLang="en-US" dirty="0" smtClean="0"/>
              <a:t>的不足</a:t>
            </a:r>
            <a:endParaRPr lang="zh-CN" altLang="en-US" dirty="0"/>
          </a:p>
        </p:txBody>
      </p:sp>
    </p:spTree>
    <p:extLst>
      <p:ext uri="{BB962C8B-B14F-4D97-AF65-F5344CB8AC3E}">
        <p14:creationId xmlns:p14="http://schemas.microsoft.com/office/powerpoint/2010/main" val="38059022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4808" y="620688"/>
            <a:ext cx="8229600" cy="1066800"/>
          </a:xfrm>
        </p:spPr>
        <p:txBody>
          <a:bodyPr>
            <a:normAutofit/>
          </a:bodyPr>
          <a:lstStyle/>
          <a:p>
            <a:r>
              <a:rPr lang="zh-CN" altLang="en-US" sz="3600" dirty="0" smtClean="0"/>
              <a:t>主要工作</a:t>
            </a:r>
            <a:endParaRPr lang="zh-CN" altLang="en-US" sz="3600" dirty="0"/>
          </a:p>
        </p:txBody>
      </p:sp>
      <p:sp>
        <p:nvSpPr>
          <p:cNvPr id="6" name="内容占位符 5"/>
          <p:cNvSpPr>
            <a:spLocks noGrp="1"/>
          </p:cNvSpPr>
          <p:nvPr>
            <p:ph idx="1"/>
          </p:nvPr>
        </p:nvSpPr>
        <p:spPr>
          <a:xfrm>
            <a:off x="457200" y="2249424"/>
            <a:ext cx="8229600" cy="2835760"/>
          </a:xfrm>
        </p:spPr>
        <p:txBody>
          <a:bodyPr>
            <a:normAutofit fontScale="92500"/>
          </a:bodyPr>
          <a:lstStyle/>
          <a:p>
            <a:pPr marL="109728" indent="0">
              <a:lnSpc>
                <a:spcPct val="150000"/>
              </a:lnSpc>
              <a:buNone/>
            </a:pPr>
            <a:r>
              <a:rPr lang="zh-CN" altLang="en-US" sz="2000" dirty="0" smtClean="0"/>
              <a:t>通过建立一个基因表达数据映射方案，实现不同格式的基因表达数据融合。</a:t>
            </a:r>
            <a:endParaRPr lang="en-US" altLang="zh-CN" sz="2000" dirty="0" smtClean="0"/>
          </a:p>
          <a:p>
            <a:pPr lvl="1">
              <a:lnSpc>
                <a:spcPct val="150000"/>
              </a:lnSpc>
              <a:buFont typeface="Wingdings" panose="05000000000000000000" pitchFamily="2" charset="2"/>
              <a:buChar char="Ø"/>
            </a:pPr>
            <a:r>
              <a:rPr lang="zh-CN" altLang="en-US" sz="1800" dirty="0" smtClean="0">
                <a:solidFill>
                  <a:schemeClr val="tx1"/>
                </a:solidFill>
              </a:rPr>
              <a:t>以</a:t>
            </a:r>
            <a:r>
              <a:rPr lang="en-US" altLang="zh-CN" sz="1800" dirty="0" smtClean="0">
                <a:solidFill>
                  <a:schemeClr val="tx1"/>
                </a:solidFill>
              </a:rPr>
              <a:t>GEO</a:t>
            </a:r>
            <a:r>
              <a:rPr lang="zh-CN" altLang="en-US" sz="1800" dirty="0" smtClean="0">
                <a:solidFill>
                  <a:schemeClr val="tx1"/>
                </a:solidFill>
              </a:rPr>
              <a:t>和</a:t>
            </a:r>
            <a:r>
              <a:rPr lang="en-US" altLang="zh-CN" sz="1800" dirty="0" smtClean="0">
                <a:solidFill>
                  <a:schemeClr val="tx1"/>
                </a:solidFill>
              </a:rPr>
              <a:t>ArrayExpress</a:t>
            </a:r>
            <a:r>
              <a:rPr lang="zh-CN" altLang="en-US" sz="1800" dirty="0" smtClean="0">
                <a:solidFill>
                  <a:schemeClr val="tx1"/>
                </a:solidFill>
              </a:rPr>
              <a:t>为数据源，建立异构基因表达数据格式间的</a:t>
            </a:r>
            <a:r>
              <a:rPr lang="zh-CN" altLang="en-US" sz="1800" dirty="0">
                <a:solidFill>
                  <a:schemeClr val="tx1"/>
                </a:solidFill>
              </a:rPr>
              <a:t>映射</a:t>
            </a:r>
            <a:r>
              <a:rPr lang="zh-CN" altLang="en-US" sz="1800" dirty="0" smtClean="0">
                <a:solidFill>
                  <a:schemeClr val="tx1"/>
                </a:solidFill>
              </a:rPr>
              <a:t>关系</a:t>
            </a:r>
            <a:endParaRPr lang="en-US" altLang="zh-CN" sz="1800" dirty="0" smtClean="0">
              <a:solidFill>
                <a:schemeClr val="tx1"/>
              </a:solidFill>
            </a:endParaRPr>
          </a:p>
          <a:p>
            <a:pPr lvl="1">
              <a:lnSpc>
                <a:spcPct val="150000"/>
              </a:lnSpc>
              <a:buFont typeface="Wingdings" panose="05000000000000000000" pitchFamily="2" charset="2"/>
              <a:buChar char="Ø"/>
            </a:pPr>
            <a:r>
              <a:rPr lang="zh-CN" altLang="en-US" sz="1800" dirty="0">
                <a:solidFill>
                  <a:schemeClr val="tx1"/>
                </a:solidFill>
              </a:rPr>
              <a:t>参考多种基因</a:t>
            </a:r>
            <a:r>
              <a:rPr lang="zh-CN" altLang="en-US" sz="1800" dirty="0" smtClean="0">
                <a:solidFill>
                  <a:schemeClr val="tx1"/>
                </a:solidFill>
              </a:rPr>
              <a:t>芯片，建立不同</a:t>
            </a:r>
            <a:r>
              <a:rPr lang="en-US" altLang="zh-CN" sz="1800" dirty="0" smtClean="0">
                <a:solidFill>
                  <a:schemeClr val="tx1"/>
                </a:solidFill>
              </a:rPr>
              <a:t>raw data</a:t>
            </a:r>
            <a:r>
              <a:rPr lang="zh-CN" altLang="en-US" sz="1800" dirty="0" smtClean="0">
                <a:solidFill>
                  <a:schemeClr val="tx1"/>
                </a:solidFill>
              </a:rPr>
              <a:t>格式之间的映射关系</a:t>
            </a:r>
            <a:endParaRPr lang="en-US" altLang="zh-CN" sz="1800" dirty="0" smtClean="0">
              <a:solidFill>
                <a:schemeClr val="tx1"/>
              </a:solidFill>
            </a:endParaRPr>
          </a:p>
          <a:p>
            <a:pPr lvl="1">
              <a:lnSpc>
                <a:spcPct val="150000"/>
              </a:lnSpc>
              <a:buFont typeface="Wingdings" panose="05000000000000000000" pitchFamily="2" charset="2"/>
              <a:buChar char="Ø"/>
            </a:pPr>
            <a:r>
              <a:rPr lang="zh-CN" altLang="en-US" sz="1800" dirty="0" smtClean="0">
                <a:solidFill>
                  <a:schemeClr val="tx1"/>
                </a:solidFill>
              </a:rPr>
              <a:t>基于上述的映射方法，进行不同格式数据的转换和存储，实现数据融合（实践和验证）</a:t>
            </a:r>
            <a:endParaRPr lang="zh-CN" altLang="en-US" sz="1800" dirty="0">
              <a:solidFill>
                <a:schemeClr val="tx1"/>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674691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normAutofit fontScale="90000"/>
          </a:bodyPr>
          <a:lstStyle/>
          <a:p>
            <a:r>
              <a:rPr lang="zh-CN" altLang="en-US" sz="3600" dirty="0" smtClean="0"/>
              <a:t>基于</a:t>
            </a:r>
            <a:r>
              <a:rPr lang="en-US" altLang="zh-CN" sz="3600" dirty="0" smtClean="0"/>
              <a:t>MIAME</a:t>
            </a:r>
            <a:r>
              <a:rPr lang="zh-CN" altLang="en-US" sz="3600" dirty="0" smtClean="0"/>
              <a:t>的基因表达数据融合方法设计及应用实践</a:t>
            </a:r>
            <a:endParaRPr lang="zh-CN" altLang="en-US" sz="3600" dirty="0"/>
          </a:p>
        </p:txBody>
      </p:sp>
      <p:grpSp>
        <p:nvGrpSpPr>
          <p:cNvPr id="45" name="Group 4"/>
          <p:cNvGrpSpPr/>
          <p:nvPr/>
        </p:nvGrpSpPr>
        <p:grpSpPr>
          <a:xfrm>
            <a:off x="1738288" y="4732771"/>
            <a:ext cx="5205442" cy="571504"/>
            <a:chOff x="3176558" y="3957654"/>
            <a:chExt cx="5205442" cy="571504"/>
          </a:xfrm>
        </p:grpSpPr>
        <p:sp>
          <p:nvSpPr>
            <p:cNvPr id="46" name="矩形 45"/>
            <p:cNvSpPr/>
            <p:nvPr/>
          </p:nvSpPr>
          <p:spPr bwMode="auto">
            <a:xfrm>
              <a:off x="3475038" y="4029121"/>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47" name="TextBox 39"/>
            <p:cNvSpPr txBox="1">
              <a:spLocks noChangeArrowheads="1"/>
            </p:cNvSpPr>
            <p:nvPr/>
          </p:nvSpPr>
          <p:spPr bwMode="auto">
            <a:xfrm>
              <a:off x="3733800" y="4059283"/>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数据转换与结果</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48" name="菱形 47"/>
            <p:cNvSpPr/>
            <p:nvPr/>
          </p:nvSpPr>
          <p:spPr bwMode="auto">
            <a:xfrm>
              <a:off x="3176558" y="3957654"/>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4</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grpSp>
        <p:nvGrpSpPr>
          <p:cNvPr id="49" name="Group 2"/>
          <p:cNvGrpSpPr/>
          <p:nvPr/>
        </p:nvGrpSpPr>
        <p:grpSpPr>
          <a:xfrm>
            <a:off x="1738288" y="2405707"/>
            <a:ext cx="5205442" cy="571504"/>
            <a:chOff x="3176558" y="2386018"/>
            <a:chExt cx="5205442" cy="571504"/>
          </a:xfrm>
        </p:grpSpPr>
        <p:sp>
          <p:nvSpPr>
            <p:cNvPr id="50" name="矩形 49"/>
            <p:cNvSpPr/>
            <p:nvPr/>
          </p:nvSpPr>
          <p:spPr bwMode="auto">
            <a:xfrm>
              <a:off x="3498850" y="2457496"/>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51" name="菱形 50"/>
            <p:cNvSpPr/>
            <p:nvPr/>
          </p:nvSpPr>
          <p:spPr bwMode="auto">
            <a:xfrm>
              <a:off x="3176558" y="2386018"/>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1</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52" name="TextBox 36"/>
            <p:cNvSpPr txBox="1">
              <a:spLocks noChangeArrowheads="1"/>
            </p:cNvSpPr>
            <p:nvPr/>
          </p:nvSpPr>
          <p:spPr bwMode="auto">
            <a:xfrm>
              <a:off x="3733800" y="2487658"/>
              <a:ext cx="363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研究背景</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grpSp>
      <p:grpSp>
        <p:nvGrpSpPr>
          <p:cNvPr id="53" name="Group 3"/>
          <p:cNvGrpSpPr/>
          <p:nvPr/>
        </p:nvGrpSpPr>
        <p:grpSpPr>
          <a:xfrm>
            <a:off x="1738288" y="3957083"/>
            <a:ext cx="5281642" cy="571504"/>
            <a:chOff x="3176558" y="3171836"/>
            <a:chExt cx="5281642" cy="571504"/>
          </a:xfrm>
        </p:grpSpPr>
        <p:sp>
          <p:nvSpPr>
            <p:cNvPr id="54" name="矩形 53"/>
            <p:cNvSpPr/>
            <p:nvPr/>
          </p:nvSpPr>
          <p:spPr bwMode="auto">
            <a:xfrm>
              <a:off x="3498850" y="3243308"/>
              <a:ext cx="4883150"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55" name="菱形 54"/>
            <p:cNvSpPr/>
            <p:nvPr/>
          </p:nvSpPr>
          <p:spPr bwMode="auto">
            <a:xfrm>
              <a:off x="3176558" y="3171836"/>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a:solidFill>
                    <a:srgbClr val="000000"/>
                  </a:solidFill>
                  <a:latin typeface="Times New Roman" panose="02020603050405020304" pitchFamily="18" charset="0"/>
                  <a:cs typeface="Times New Roman" panose="02020603050405020304" pitchFamily="18" charset="0"/>
                </a:rPr>
                <a:t>3</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56" name="TextBox 37"/>
            <p:cNvSpPr txBox="1">
              <a:spLocks noChangeArrowheads="1"/>
            </p:cNvSpPr>
            <p:nvPr/>
          </p:nvSpPr>
          <p:spPr bwMode="auto">
            <a:xfrm>
              <a:off x="3733800" y="3298871"/>
              <a:ext cx="472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a:solidFill>
                    <a:srgbClr val="000000"/>
                  </a:solidFill>
                  <a:latin typeface="Times New Roman" panose="02020603050405020304" pitchFamily="18" charset="0"/>
                  <a:cs typeface="Times New Roman" panose="02020603050405020304" pitchFamily="18" charset="0"/>
                </a:rPr>
                <a:t>基因表达数据映射方案</a:t>
              </a:r>
              <a:endParaRPr kumimoji="1" lang="en-US" altLang="zh-CN" b="1" dirty="0">
                <a:solidFill>
                  <a:srgbClr val="000000"/>
                </a:solidFill>
                <a:latin typeface="Times New Roman" panose="02020603050405020304" pitchFamily="18" charset="0"/>
                <a:cs typeface="Times New Roman" panose="02020603050405020304" pitchFamily="18" charset="0"/>
              </a:endParaRPr>
            </a:p>
          </p:txBody>
        </p:sp>
      </p:grpSp>
      <p:grpSp>
        <p:nvGrpSpPr>
          <p:cNvPr id="57" name="Group 1"/>
          <p:cNvGrpSpPr/>
          <p:nvPr/>
        </p:nvGrpSpPr>
        <p:grpSpPr>
          <a:xfrm>
            <a:off x="1738288" y="3181395"/>
            <a:ext cx="5205442" cy="571504"/>
            <a:chOff x="3176558" y="1600200"/>
            <a:chExt cx="5205442" cy="571504"/>
          </a:xfrm>
        </p:grpSpPr>
        <p:sp>
          <p:nvSpPr>
            <p:cNvPr id="58" name="矩形 57"/>
            <p:cNvSpPr/>
            <p:nvPr/>
          </p:nvSpPr>
          <p:spPr bwMode="auto">
            <a:xfrm>
              <a:off x="3498850" y="1671683"/>
              <a:ext cx="4883150" cy="428625"/>
            </a:xfrm>
            <a:prstGeom prst="rect">
              <a:avLst/>
            </a:prstGeom>
            <a:solidFill>
              <a:srgbClr val="B9FFD9">
                <a:alpha val="56000"/>
              </a:srgbClr>
            </a:solidFill>
            <a:ln>
              <a:solidFill>
                <a:srgbClr val="00B050"/>
              </a:solidFill>
              <a:headEnd type="none" w="med" len="med"/>
              <a:tailEnd type="none" w="med" len="med"/>
            </a:ln>
            <a:effectLst/>
          </p:spPr>
          <p:style>
            <a:lnRef idx="1">
              <a:schemeClr val="accent1"/>
            </a:lnRef>
            <a:fillRef idx="2">
              <a:schemeClr val="accent1"/>
            </a:fillRef>
            <a:effectRef idx="1">
              <a:schemeClr val="accent1"/>
            </a:effectRef>
            <a:fontRef idx="minor">
              <a:schemeClr val="dk1"/>
            </a:fontRef>
          </p:style>
          <p:txBody>
            <a:bodyPr/>
            <a:lstStyle/>
            <a:p>
              <a:pPr fontAlgn="base">
                <a:spcBef>
                  <a:spcPct val="0"/>
                </a:spcBef>
                <a:spcAft>
                  <a:spcPct val="0"/>
                </a:spcAft>
                <a:defRPr/>
              </a:pPr>
              <a:endParaRPr lang="zh-CN" altLang="en-US" b="1">
                <a:solidFill>
                  <a:srgbClr val="C00000"/>
                </a:solidFill>
                <a:latin typeface="Times New Roman" panose="02020603050405020304" pitchFamily="18" charset="0"/>
                <a:cs typeface="Times New Roman" panose="02020603050405020304" pitchFamily="18" charset="0"/>
              </a:endParaRPr>
            </a:p>
          </p:txBody>
        </p:sp>
        <p:sp>
          <p:nvSpPr>
            <p:cNvPr id="59" name="菱形 58"/>
            <p:cNvSpPr/>
            <p:nvPr/>
          </p:nvSpPr>
          <p:spPr bwMode="auto">
            <a:xfrm>
              <a:off x="3176558" y="1600200"/>
              <a:ext cx="571504" cy="571504"/>
            </a:xfrm>
            <a:prstGeom prst="diamond">
              <a:avLst/>
            </a:prstGeom>
            <a:solidFill>
              <a:srgbClr val="00B050"/>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2</a:t>
              </a: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60" name="Rectangle 1"/>
            <p:cNvSpPr>
              <a:spLocks noChangeArrowheads="1"/>
            </p:cNvSpPr>
            <p:nvPr/>
          </p:nvSpPr>
          <p:spPr bwMode="auto">
            <a:xfrm>
              <a:off x="3693863" y="1701846"/>
              <a:ext cx="32063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b="1" dirty="0">
                  <a:latin typeface="Times New Roman" panose="02020603050405020304" pitchFamily="18" charset="0"/>
                  <a:cs typeface="Times New Roman" panose="02020603050405020304" pitchFamily="18" charset="0"/>
                </a:rPr>
                <a:t>基因表达数据分析和</a:t>
              </a:r>
              <a:r>
                <a:rPr kumimoji="1" lang="zh-CN" altLang="en-US" b="1" dirty="0">
                  <a:solidFill>
                    <a:srgbClr val="000000"/>
                  </a:solidFill>
                  <a:latin typeface="Times New Roman" panose="02020603050405020304" pitchFamily="18" charset="0"/>
                  <a:cs typeface="Times New Roman" panose="02020603050405020304" pitchFamily="18" charset="0"/>
                </a:rPr>
                <a:t>融合标准</a:t>
              </a:r>
              <a:endParaRPr kumimoji="1" lang="en-US" altLang="zh-CN" b="1" dirty="0">
                <a:latin typeface="Times New Roman" panose="02020603050405020304" pitchFamily="18" charset="0"/>
                <a:cs typeface="Times New Roman" panose="02020603050405020304" pitchFamily="18" charset="0"/>
              </a:endParaRPr>
            </a:p>
          </p:txBody>
        </p:sp>
      </p:grpSp>
      <p:grpSp>
        <p:nvGrpSpPr>
          <p:cNvPr id="61" name="Group 5"/>
          <p:cNvGrpSpPr/>
          <p:nvPr/>
        </p:nvGrpSpPr>
        <p:grpSpPr>
          <a:xfrm>
            <a:off x="1738288" y="5508461"/>
            <a:ext cx="5205442" cy="571504"/>
            <a:chOff x="3176558" y="4724400"/>
            <a:chExt cx="5205442" cy="571504"/>
          </a:xfrm>
        </p:grpSpPr>
        <p:sp>
          <p:nvSpPr>
            <p:cNvPr id="62" name="矩形 32"/>
            <p:cNvSpPr/>
            <p:nvPr/>
          </p:nvSpPr>
          <p:spPr bwMode="auto">
            <a:xfrm>
              <a:off x="3475038" y="4795867"/>
              <a:ext cx="4906962" cy="428625"/>
            </a:xfrm>
            <a:prstGeom prst="rect">
              <a:avLst/>
            </a:prstGeom>
            <a:solidFill>
              <a:schemeClr val="accent1">
                <a:lumMod val="40000"/>
                <a:lumOff val="60000"/>
              </a:schemeClr>
            </a:solidFill>
            <a:ln>
              <a:solidFill>
                <a:schemeClr val="accent1">
                  <a:lumMod val="50000"/>
                </a:schemeClr>
              </a:solidFill>
              <a:headEnd type="none" w="med" len="med"/>
              <a:tailEnd type="none" w="med" len="med"/>
            </a:ln>
            <a:effectLst/>
          </p:spPr>
          <p:style>
            <a:lnRef idx="1">
              <a:schemeClr val="accent2"/>
            </a:lnRef>
            <a:fillRef idx="2">
              <a:schemeClr val="accent2"/>
            </a:fillRef>
            <a:effectRef idx="1">
              <a:schemeClr val="accent2"/>
            </a:effectRef>
            <a:fontRef idx="minor">
              <a:schemeClr val="dk1"/>
            </a:fontRef>
          </p:style>
          <p:txBody>
            <a:bodyPr/>
            <a:lstStyle/>
            <a:p>
              <a:pPr fontAlgn="base">
                <a:spcBef>
                  <a:spcPct val="0"/>
                </a:spcBef>
                <a:spcAft>
                  <a:spcPct val="0"/>
                </a:spcAft>
                <a:defRPr/>
              </a:pPr>
              <a:endParaRPr lang="zh-CN" altLang="en-US" b="1">
                <a:solidFill>
                  <a:srgbClr val="000000"/>
                </a:solidFill>
                <a:latin typeface="Times New Roman" panose="02020603050405020304" pitchFamily="18" charset="0"/>
                <a:cs typeface="Times New Roman" panose="02020603050405020304" pitchFamily="18" charset="0"/>
              </a:endParaRPr>
            </a:p>
          </p:txBody>
        </p:sp>
        <p:sp>
          <p:nvSpPr>
            <p:cNvPr id="63" name="TextBox 39"/>
            <p:cNvSpPr txBox="1">
              <a:spLocks noChangeArrowheads="1"/>
            </p:cNvSpPr>
            <p:nvPr/>
          </p:nvSpPr>
          <p:spPr bwMode="auto">
            <a:xfrm>
              <a:off x="3733800" y="4826029"/>
              <a:ext cx="4622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pPr>
              <a:r>
                <a:rPr kumimoji="1" lang="zh-CN" altLang="en-US" b="1" dirty="0" smtClean="0">
                  <a:solidFill>
                    <a:srgbClr val="000000"/>
                  </a:solidFill>
                  <a:latin typeface="Times New Roman" panose="02020603050405020304" pitchFamily="18" charset="0"/>
                  <a:ea typeface="+mn-ea"/>
                  <a:cs typeface="Times New Roman" panose="02020603050405020304" pitchFamily="18" charset="0"/>
                </a:rPr>
                <a:t>总结与展望</a:t>
              </a:r>
              <a:endParaRPr kumimoji="1" lang="en-US" altLang="zh-CN" b="1" dirty="0" smtClean="0">
                <a:solidFill>
                  <a:srgbClr val="000000"/>
                </a:solidFill>
                <a:latin typeface="Times New Roman" panose="02020603050405020304" pitchFamily="18" charset="0"/>
                <a:ea typeface="+mn-ea"/>
                <a:cs typeface="Times New Roman" panose="02020603050405020304" pitchFamily="18" charset="0"/>
              </a:endParaRPr>
            </a:p>
          </p:txBody>
        </p:sp>
        <p:sp>
          <p:nvSpPr>
            <p:cNvPr id="64" name="菱形 31"/>
            <p:cNvSpPr/>
            <p:nvPr/>
          </p:nvSpPr>
          <p:spPr bwMode="auto">
            <a:xfrm>
              <a:off x="3176558" y="4724400"/>
              <a:ext cx="571504" cy="571504"/>
            </a:xfrm>
            <a:prstGeom prst="diamond">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fontAlgn="base">
                <a:spcBef>
                  <a:spcPct val="0"/>
                </a:spcBef>
                <a:spcAft>
                  <a:spcPct val="0"/>
                </a:spcAft>
                <a:defRPr/>
              </a:pPr>
              <a:r>
                <a:rPr lang="en-US" altLang="zh-CN" b="1" dirty="0" smtClean="0">
                  <a:solidFill>
                    <a:srgbClr val="000000"/>
                  </a:solidFill>
                  <a:latin typeface="Times New Roman" panose="02020603050405020304" pitchFamily="18" charset="0"/>
                  <a:cs typeface="Times New Roman" panose="02020603050405020304" pitchFamily="18" charset="0"/>
                </a:rPr>
                <a:t>5</a:t>
              </a:r>
              <a:endParaRPr lang="zh-CN" altLang="en-US" b="1" dirty="0">
                <a:solidFill>
                  <a:srgbClr val="000000"/>
                </a:solidFill>
                <a:latin typeface="Times New Roman" panose="02020603050405020304" pitchFamily="18" charset="0"/>
                <a:cs typeface="Times New Roman" panose="02020603050405020304" pitchFamily="18" charset="0"/>
              </a:endParaRPr>
            </a:p>
          </p:txBody>
        </p:sp>
      </p:grpSp>
      <p:sp>
        <p:nvSpPr>
          <p:cNvPr id="2" name="灯片编号占位符 1"/>
          <p:cNvSpPr>
            <a:spLocks noGrp="1"/>
          </p:cNvSpPr>
          <p:nvPr>
            <p:ph type="sldNum" sz="quarter" idx="12"/>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98402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08" y="620688"/>
            <a:ext cx="8229600" cy="1066800"/>
          </a:xfrm>
        </p:spPr>
        <p:txBody>
          <a:bodyPr>
            <a:normAutofit fontScale="90000"/>
          </a:bodyPr>
          <a:lstStyle/>
          <a:p>
            <a:r>
              <a:rPr lang="zh-CN" altLang="en-US" dirty="0"/>
              <a:t>微阵列实验中基因表达数据产生过程</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a:p>
        </p:txBody>
      </p:sp>
      <p:sp>
        <p:nvSpPr>
          <p:cNvPr id="5" name="流程图: 过程 4"/>
          <p:cNvSpPr/>
          <p:nvPr/>
        </p:nvSpPr>
        <p:spPr>
          <a:xfrm>
            <a:off x="2339752" y="2750096"/>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基因芯片</a:t>
            </a:r>
            <a:endParaRPr lang="en-US" altLang="zh-CN" dirty="0" smtClean="0"/>
          </a:p>
          <a:p>
            <a:pPr algn="ctr"/>
            <a:r>
              <a:rPr lang="zh-CN" altLang="en-US" dirty="0"/>
              <a:t>杂交实验</a:t>
            </a:r>
          </a:p>
        </p:txBody>
      </p:sp>
      <p:sp>
        <p:nvSpPr>
          <p:cNvPr id="6" name="流程图: 过程 5"/>
          <p:cNvSpPr/>
          <p:nvPr/>
        </p:nvSpPr>
        <p:spPr>
          <a:xfrm>
            <a:off x="4561334" y="2750096"/>
            <a:ext cx="1666850"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扫描芯片</a:t>
            </a:r>
            <a:endParaRPr lang="en-US" altLang="zh-CN" dirty="0" smtClean="0"/>
          </a:p>
          <a:p>
            <a:pPr algn="ctr"/>
            <a:r>
              <a:rPr lang="zh-CN" altLang="en-US" dirty="0" smtClean="0"/>
              <a:t>获取图像文件</a:t>
            </a:r>
            <a:endParaRPr lang="zh-CN" altLang="en-US" dirty="0"/>
          </a:p>
        </p:txBody>
      </p:sp>
      <p:sp>
        <p:nvSpPr>
          <p:cNvPr id="7" name="流程图: 过程 6"/>
          <p:cNvSpPr/>
          <p:nvPr/>
        </p:nvSpPr>
        <p:spPr>
          <a:xfrm>
            <a:off x="4561334" y="4242370"/>
            <a:ext cx="1666850"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计算机对图像文件分析</a:t>
            </a:r>
            <a:endParaRPr lang="zh-CN" altLang="en-US" dirty="0"/>
          </a:p>
        </p:txBody>
      </p:sp>
      <p:sp>
        <p:nvSpPr>
          <p:cNvPr id="8" name="流程图: 过程 7"/>
          <p:cNvSpPr/>
          <p:nvPr/>
        </p:nvSpPr>
        <p:spPr>
          <a:xfrm>
            <a:off x="2339777" y="4236590"/>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基因表达数据</a:t>
            </a:r>
            <a:endParaRPr lang="zh-CN" altLang="en-US" dirty="0"/>
          </a:p>
        </p:txBody>
      </p:sp>
      <p:sp>
        <p:nvSpPr>
          <p:cNvPr id="9" name="右箭头 8"/>
          <p:cNvSpPr/>
          <p:nvPr/>
        </p:nvSpPr>
        <p:spPr>
          <a:xfrm>
            <a:off x="3635896" y="2924944"/>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rot="10800000">
            <a:off x="3698007" y="4350382"/>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rot="5400000">
            <a:off x="5040052" y="360902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905" y="4505138"/>
            <a:ext cx="2328480" cy="2352862"/>
          </a:xfrm>
          <a:prstGeom prst="rect">
            <a:avLst/>
          </a:prstGeom>
        </p:spPr>
      </p:pic>
      <p:sp>
        <p:nvSpPr>
          <p:cNvPr id="14" name="右箭头 13"/>
          <p:cNvSpPr/>
          <p:nvPr/>
        </p:nvSpPr>
        <p:spPr>
          <a:xfrm rot="13345764">
            <a:off x="6079661" y="500842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过程 16"/>
          <p:cNvSpPr/>
          <p:nvPr/>
        </p:nvSpPr>
        <p:spPr>
          <a:xfrm>
            <a:off x="375395" y="1760265"/>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实验设计</a:t>
            </a:r>
            <a:endParaRPr lang="zh-CN" altLang="en-US" dirty="0"/>
          </a:p>
        </p:txBody>
      </p:sp>
      <p:sp>
        <p:nvSpPr>
          <p:cNvPr id="18" name="流程图: 过程 17"/>
          <p:cNvSpPr/>
          <p:nvPr/>
        </p:nvSpPr>
        <p:spPr>
          <a:xfrm>
            <a:off x="395536" y="2750096"/>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阵列设计</a:t>
            </a:r>
            <a:endParaRPr lang="zh-CN" altLang="en-US" dirty="0"/>
          </a:p>
        </p:txBody>
      </p:sp>
      <p:sp>
        <p:nvSpPr>
          <p:cNvPr id="19" name="流程图: 过程 18"/>
          <p:cNvSpPr/>
          <p:nvPr/>
        </p:nvSpPr>
        <p:spPr>
          <a:xfrm>
            <a:off x="393676" y="3772408"/>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实验样本</a:t>
            </a:r>
            <a:endParaRPr lang="zh-CN" altLang="en-US" dirty="0"/>
          </a:p>
        </p:txBody>
      </p:sp>
      <p:sp>
        <p:nvSpPr>
          <p:cNvPr id="20" name="右箭头 19"/>
          <p:cNvSpPr/>
          <p:nvPr/>
        </p:nvSpPr>
        <p:spPr>
          <a:xfrm>
            <a:off x="1619697" y="2858108"/>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rot="1976941">
            <a:off x="1633827" y="2156309"/>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右箭头 21"/>
          <p:cNvSpPr/>
          <p:nvPr/>
        </p:nvSpPr>
        <p:spPr>
          <a:xfrm rot="19182920">
            <a:off x="1588685" y="3592387"/>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过程 22"/>
          <p:cNvSpPr/>
          <p:nvPr/>
        </p:nvSpPr>
        <p:spPr>
          <a:xfrm>
            <a:off x="2393908" y="5661248"/>
            <a:ext cx="1152128" cy="576064"/>
          </a:xfrm>
          <a:prstGeom prst="flowChart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数据处理协议</a:t>
            </a:r>
            <a:endParaRPr lang="zh-CN" altLang="en-US" dirty="0"/>
          </a:p>
        </p:txBody>
      </p:sp>
      <p:sp>
        <p:nvSpPr>
          <p:cNvPr id="24" name="右箭头 23"/>
          <p:cNvSpPr/>
          <p:nvPr/>
        </p:nvSpPr>
        <p:spPr>
          <a:xfrm rot="16200000">
            <a:off x="2609932" y="5049180"/>
            <a:ext cx="72008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0568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808" y="620688"/>
            <a:ext cx="8229600" cy="1066800"/>
          </a:xfrm>
        </p:spPr>
        <p:txBody>
          <a:bodyPr>
            <a:normAutofit/>
          </a:bodyPr>
          <a:lstStyle/>
          <a:p>
            <a:r>
              <a:rPr lang="en-US" altLang="zh-CN" sz="3600" dirty="0" smtClean="0"/>
              <a:t>MIAME</a:t>
            </a:r>
            <a:r>
              <a:rPr lang="zh-CN" altLang="en-US" sz="3600" dirty="0" smtClean="0"/>
              <a:t>包含的内容及内容之间的关系</a:t>
            </a:r>
            <a:endParaRPr lang="zh-CN" altLang="en-US" sz="3600" dirty="0"/>
          </a:p>
        </p:txBody>
      </p:sp>
      <p:sp>
        <p:nvSpPr>
          <p:cNvPr id="5" name="内容占位符 4"/>
          <p:cNvSpPr>
            <a:spLocks noGrp="1"/>
          </p:cNvSpPr>
          <p:nvPr>
            <p:ph sz="half" idx="1"/>
          </p:nvPr>
        </p:nvSpPr>
        <p:spPr>
          <a:xfrm>
            <a:off x="35496" y="2249425"/>
            <a:ext cx="4038600" cy="3555840"/>
          </a:xfrm>
        </p:spPr>
        <p:txBody>
          <a:bodyPr>
            <a:normAutofit fontScale="92500"/>
          </a:bodyPr>
          <a:lstStyle/>
          <a:p>
            <a:pPr marL="109728" indent="0">
              <a:lnSpc>
                <a:spcPct val="150000"/>
              </a:lnSpc>
              <a:buNone/>
            </a:pPr>
            <a:r>
              <a:rPr lang="en-US" altLang="zh-CN" dirty="0"/>
              <a:t>MIAME</a:t>
            </a:r>
            <a:r>
              <a:rPr lang="zh-CN" altLang="en-US" dirty="0"/>
              <a:t>包含六个方面的信息描述：</a:t>
            </a:r>
            <a:endParaRPr lang="en-US" altLang="zh-CN" dirty="0"/>
          </a:p>
          <a:p>
            <a:pPr marL="342900" indent="-342900">
              <a:lnSpc>
                <a:spcPct val="150000"/>
              </a:lnSpc>
              <a:buFont typeface="Arial" panose="020B0604020202020204" pitchFamily="34" charset="0"/>
              <a:buChar char="•"/>
            </a:pPr>
            <a:r>
              <a:rPr lang="zh-CN" altLang="en-US" sz="1600" dirty="0" smtClean="0"/>
              <a:t>样本描述</a:t>
            </a:r>
            <a:r>
              <a:rPr lang="en-US" altLang="zh-CN" sz="1600" dirty="0" smtClean="0"/>
              <a:t>(essential </a:t>
            </a:r>
            <a:r>
              <a:rPr lang="en-US" altLang="zh-CN" sz="1600" dirty="0"/>
              <a:t>sample </a:t>
            </a:r>
            <a:r>
              <a:rPr lang="en-US" altLang="zh-CN" sz="1600" dirty="0" smtClean="0"/>
              <a:t>annotation)</a:t>
            </a:r>
            <a:endParaRPr lang="en-US" altLang="zh-CN" sz="1600" dirty="0"/>
          </a:p>
          <a:p>
            <a:pPr marL="342900" indent="-342900">
              <a:lnSpc>
                <a:spcPct val="150000"/>
              </a:lnSpc>
              <a:buFont typeface="Arial" panose="020B0604020202020204" pitchFamily="34" charset="0"/>
              <a:buChar char="•"/>
            </a:pPr>
            <a:r>
              <a:rPr lang="zh-CN" altLang="en-US" sz="1600" dirty="0" smtClean="0"/>
              <a:t>实验设计</a:t>
            </a:r>
            <a:r>
              <a:rPr lang="en-US" altLang="zh-CN" sz="1600" dirty="0" smtClean="0"/>
              <a:t>(experiment design)</a:t>
            </a:r>
            <a:endParaRPr lang="en-US" altLang="zh-CN" sz="1600" dirty="0"/>
          </a:p>
          <a:p>
            <a:pPr marL="342900" indent="-342900">
              <a:lnSpc>
                <a:spcPct val="150000"/>
              </a:lnSpc>
              <a:buFont typeface="Arial" panose="020B0604020202020204" pitchFamily="34" charset="0"/>
              <a:buChar char="•"/>
            </a:pPr>
            <a:r>
              <a:rPr lang="zh-CN" altLang="en-US" sz="1600" dirty="0" smtClean="0"/>
              <a:t>阵列设计</a:t>
            </a:r>
            <a:r>
              <a:rPr lang="en-US" altLang="zh-CN" sz="1600" dirty="0" smtClean="0"/>
              <a:t>(sufficient </a:t>
            </a:r>
            <a:r>
              <a:rPr lang="en-US" altLang="zh-CN" sz="1600" dirty="0"/>
              <a:t>annotation of array </a:t>
            </a:r>
            <a:r>
              <a:rPr lang="en-US" altLang="zh-CN" sz="1600" dirty="0" smtClean="0"/>
              <a:t>design)</a:t>
            </a:r>
            <a:endParaRPr lang="en-US" altLang="zh-CN" sz="1600" dirty="0"/>
          </a:p>
          <a:p>
            <a:pPr marL="342900" indent="-342900">
              <a:lnSpc>
                <a:spcPct val="150000"/>
              </a:lnSpc>
              <a:buFont typeface="Arial" panose="020B0604020202020204" pitchFamily="34" charset="0"/>
              <a:buChar char="•"/>
            </a:pPr>
            <a:r>
              <a:rPr lang="zh-CN" altLang="en-US" sz="1600" dirty="0" smtClean="0"/>
              <a:t>协议</a:t>
            </a:r>
            <a:r>
              <a:rPr lang="en-US" altLang="zh-CN" sz="1600" dirty="0" smtClean="0"/>
              <a:t>(essential </a:t>
            </a:r>
            <a:r>
              <a:rPr lang="en-US" altLang="zh-CN" sz="1600" dirty="0"/>
              <a:t>experiment and data processing </a:t>
            </a:r>
            <a:r>
              <a:rPr lang="en-US" altLang="zh-CN" sz="1600" dirty="0" smtClean="0"/>
              <a:t>protocols)</a:t>
            </a:r>
          </a:p>
          <a:p>
            <a:pPr marL="342900" indent="-342900">
              <a:lnSpc>
                <a:spcPct val="150000"/>
              </a:lnSpc>
              <a:buFont typeface="Arial" panose="020B0604020202020204" pitchFamily="34" charset="0"/>
              <a:buChar char="•"/>
            </a:pPr>
            <a:r>
              <a:rPr lang="zh-CN" altLang="en-US" sz="1600" dirty="0" smtClean="0"/>
              <a:t>原始数据</a:t>
            </a:r>
            <a:r>
              <a:rPr lang="en-US" altLang="zh-CN" sz="1600" dirty="0" smtClean="0"/>
              <a:t>(raw </a:t>
            </a:r>
            <a:r>
              <a:rPr lang="en-US" altLang="zh-CN" sz="1600" dirty="0"/>
              <a:t>data for each </a:t>
            </a:r>
            <a:r>
              <a:rPr lang="en-US" altLang="zh-CN" sz="1600" dirty="0" err="1" smtClean="0"/>
              <a:t>hybridisation</a:t>
            </a:r>
            <a:r>
              <a:rPr lang="en-US" altLang="zh-CN" sz="1600" dirty="0" smtClean="0"/>
              <a:t>)</a:t>
            </a:r>
            <a:endParaRPr lang="en-US" altLang="zh-CN" sz="1600" dirty="0"/>
          </a:p>
          <a:p>
            <a:pPr marL="342900" indent="-342900">
              <a:lnSpc>
                <a:spcPct val="150000"/>
              </a:lnSpc>
              <a:buFont typeface="Arial" panose="020B0604020202020204" pitchFamily="34" charset="0"/>
              <a:buChar char="•"/>
            </a:pPr>
            <a:r>
              <a:rPr lang="zh-CN" altLang="en-US" sz="1600" dirty="0"/>
              <a:t>处理过的</a:t>
            </a:r>
            <a:r>
              <a:rPr lang="zh-CN" altLang="en-US" sz="1600" dirty="0" smtClean="0"/>
              <a:t>数据</a:t>
            </a:r>
            <a:r>
              <a:rPr lang="en-US" altLang="zh-CN" sz="1600" dirty="0" smtClean="0"/>
              <a:t>(final </a:t>
            </a:r>
            <a:r>
              <a:rPr lang="en-US" altLang="zh-CN" sz="1600" dirty="0"/>
              <a:t>processed </a:t>
            </a:r>
            <a:r>
              <a:rPr lang="en-US" altLang="zh-CN" sz="1600" dirty="0" smtClean="0"/>
              <a:t>data)</a:t>
            </a:r>
            <a:endParaRPr lang="en-US" altLang="zh-CN" sz="1600" dirty="0"/>
          </a:p>
          <a:p>
            <a:pPr marL="342900" indent="-342900">
              <a:lnSpc>
                <a:spcPct val="150000"/>
              </a:lnSpc>
              <a:buFont typeface="Arial" panose="020B0604020202020204" pitchFamily="34" charset="0"/>
              <a:buChar char="•"/>
            </a:pPr>
            <a:endParaRPr lang="en-US" altLang="zh-CN" sz="1600" dirty="0"/>
          </a:p>
          <a:p>
            <a:pPr marL="109728" indent="0">
              <a:buNone/>
            </a:pPr>
            <a:endParaRPr lang="zh-CN" altLang="en-US" dirty="0"/>
          </a:p>
        </p:txBody>
      </p:sp>
      <p:sp>
        <p:nvSpPr>
          <p:cNvPr id="8" name="灯片编号占位符 7"/>
          <p:cNvSpPr>
            <a:spLocks noGrp="1"/>
          </p:cNvSpPr>
          <p:nvPr>
            <p:ph type="sldNum" sz="quarter" idx="12"/>
          </p:nvPr>
        </p:nvSpPr>
        <p:spPr/>
        <p:txBody>
          <a:bodyPr/>
          <a:lstStyle/>
          <a:p>
            <a:fld id="{0C913308-F349-4B6D-A68A-DD1791B4A57B}" type="slidenum">
              <a:rPr lang="zh-CN" altLang="en-US" smtClean="0"/>
              <a:t>9</a:t>
            </a:fld>
            <a:endParaRPr lang="zh-CN" altLang="en-US"/>
          </a:p>
        </p:txBody>
      </p:sp>
      <p:sp>
        <p:nvSpPr>
          <p:cNvPr id="9" name="矩形 8"/>
          <p:cNvSpPr/>
          <p:nvPr/>
        </p:nvSpPr>
        <p:spPr>
          <a:xfrm>
            <a:off x="6444690" y="3447002"/>
            <a:ext cx="1211535" cy="612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experiment</a:t>
            </a:r>
            <a:endParaRPr lang="zh-CN" altLang="en-US" sz="1400" dirty="0"/>
          </a:p>
        </p:txBody>
      </p:sp>
      <p:sp>
        <p:nvSpPr>
          <p:cNvPr id="10" name="矩形 9"/>
          <p:cNvSpPr/>
          <p:nvPr/>
        </p:nvSpPr>
        <p:spPr>
          <a:xfrm>
            <a:off x="4872633" y="4401108"/>
            <a:ext cx="1211535" cy="61206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sample</a:t>
            </a:r>
            <a:endParaRPr lang="zh-CN" altLang="en-US" dirty="0"/>
          </a:p>
        </p:txBody>
      </p:sp>
      <p:sp>
        <p:nvSpPr>
          <p:cNvPr id="11" name="矩形 10"/>
          <p:cNvSpPr/>
          <p:nvPr/>
        </p:nvSpPr>
        <p:spPr>
          <a:xfrm>
            <a:off x="6444692" y="4401108"/>
            <a:ext cx="1211535" cy="6120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200" dirty="0" err="1" smtClean="0"/>
              <a:t>hybridisation</a:t>
            </a:r>
            <a:endParaRPr lang="zh-CN" altLang="en-US" sz="1200" dirty="0"/>
          </a:p>
        </p:txBody>
      </p:sp>
      <p:sp>
        <p:nvSpPr>
          <p:cNvPr id="12" name="矩形 11"/>
          <p:cNvSpPr/>
          <p:nvPr/>
        </p:nvSpPr>
        <p:spPr>
          <a:xfrm>
            <a:off x="7896969" y="4401108"/>
            <a:ext cx="1211535" cy="6120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smtClean="0"/>
              <a:t>array</a:t>
            </a:r>
            <a:endParaRPr lang="zh-CN" altLang="en-US" dirty="0"/>
          </a:p>
        </p:txBody>
      </p:sp>
      <p:sp>
        <p:nvSpPr>
          <p:cNvPr id="13" name="矩形 12"/>
          <p:cNvSpPr/>
          <p:nvPr/>
        </p:nvSpPr>
        <p:spPr>
          <a:xfrm>
            <a:off x="4872632" y="5389122"/>
            <a:ext cx="1211535" cy="6120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200" dirty="0" smtClean="0"/>
              <a:t>normalization</a:t>
            </a:r>
            <a:endParaRPr lang="zh-CN" altLang="en-US" sz="1200" dirty="0"/>
          </a:p>
        </p:txBody>
      </p:sp>
      <p:sp>
        <p:nvSpPr>
          <p:cNvPr id="14" name="矩形 13"/>
          <p:cNvSpPr/>
          <p:nvPr/>
        </p:nvSpPr>
        <p:spPr>
          <a:xfrm>
            <a:off x="6444691" y="5409220"/>
            <a:ext cx="1211535" cy="61206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smtClean="0"/>
              <a:t>data</a:t>
            </a:r>
            <a:endParaRPr lang="zh-CN" altLang="en-US" dirty="0"/>
          </a:p>
        </p:txBody>
      </p:sp>
      <p:cxnSp>
        <p:nvCxnSpPr>
          <p:cNvPr id="15" name="直接箭头连接符 14"/>
          <p:cNvCxnSpPr>
            <a:stCxn id="10" idx="3"/>
            <a:endCxn id="11" idx="1"/>
          </p:cNvCxnSpPr>
          <p:nvPr/>
        </p:nvCxnSpPr>
        <p:spPr>
          <a:xfrm>
            <a:off x="6084168" y="4707142"/>
            <a:ext cx="3605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1" idx="0"/>
          </p:cNvCxnSpPr>
          <p:nvPr/>
        </p:nvCxnSpPr>
        <p:spPr>
          <a:xfrm>
            <a:off x="7050458" y="4059070"/>
            <a:ext cx="2" cy="3420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1"/>
            <a:endCxn id="11" idx="3"/>
          </p:cNvCxnSpPr>
          <p:nvPr/>
        </p:nvCxnSpPr>
        <p:spPr>
          <a:xfrm flipH="1">
            <a:off x="7656227" y="4707142"/>
            <a:ext cx="24074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2"/>
            <a:endCxn id="14" idx="0"/>
          </p:cNvCxnSpPr>
          <p:nvPr/>
        </p:nvCxnSpPr>
        <p:spPr>
          <a:xfrm flipH="1">
            <a:off x="7050459" y="5013176"/>
            <a:ext cx="1" cy="3960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1" idx="2"/>
            <a:endCxn id="13" idx="0"/>
          </p:cNvCxnSpPr>
          <p:nvPr/>
        </p:nvCxnSpPr>
        <p:spPr>
          <a:xfrm rot="5400000">
            <a:off x="6076457" y="4415119"/>
            <a:ext cx="375946" cy="157206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4695856" y="1988840"/>
            <a:ext cx="158417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实验信息</a:t>
            </a:r>
          </a:p>
        </p:txBody>
      </p:sp>
      <p:sp>
        <p:nvSpPr>
          <p:cNvPr id="20" name="矩形 19"/>
          <p:cNvSpPr/>
          <p:nvPr/>
        </p:nvSpPr>
        <p:spPr>
          <a:xfrm>
            <a:off x="7236296" y="1988840"/>
            <a:ext cx="1584176" cy="79208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raw data</a:t>
            </a:r>
            <a:endParaRPr lang="zh-CN" altLang="en-US" dirty="0"/>
          </a:p>
        </p:txBody>
      </p:sp>
      <p:cxnSp>
        <p:nvCxnSpPr>
          <p:cNvPr id="21" name="直接箭头连接符 20"/>
          <p:cNvCxnSpPr>
            <a:stCxn id="10" idx="0"/>
            <a:endCxn id="3" idx="2"/>
          </p:cNvCxnSpPr>
          <p:nvPr/>
        </p:nvCxnSpPr>
        <p:spPr>
          <a:xfrm flipV="1">
            <a:off x="5478401" y="2780928"/>
            <a:ext cx="9543"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9" idx="1"/>
            <a:endCxn id="3" idx="2"/>
          </p:cNvCxnSpPr>
          <p:nvPr/>
        </p:nvCxnSpPr>
        <p:spPr>
          <a:xfrm rot="10800000">
            <a:off x="5487944" y="2780928"/>
            <a:ext cx="956746" cy="972108"/>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3" idx="1"/>
            <a:endCxn id="3" idx="1"/>
          </p:cNvCxnSpPr>
          <p:nvPr/>
        </p:nvCxnSpPr>
        <p:spPr>
          <a:xfrm rot="10800000">
            <a:off x="4695856" y="2384884"/>
            <a:ext cx="176776" cy="3310272"/>
          </a:xfrm>
          <a:prstGeom prst="bentConnector3">
            <a:avLst>
              <a:gd name="adj1" fmla="val 2293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2" idx="0"/>
            <a:endCxn id="3" idx="2"/>
          </p:cNvCxnSpPr>
          <p:nvPr/>
        </p:nvCxnSpPr>
        <p:spPr>
          <a:xfrm rot="16200000" flipV="1">
            <a:off x="6185251" y="2083621"/>
            <a:ext cx="1620180" cy="3014793"/>
          </a:xfrm>
          <a:prstGeom prst="bentConnector3">
            <a:avLst>
              <a:gd name="adj1" fmla="val 6704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肘形连接符 32"/>
          <p:cNvCxnSpPr/>
          <p:nvPr/>
        </p:nvCxnSpPr>
        <p:spPr>
          <a:xfrm rot="5400000" flipH="1" flipV="1">
            <a:off x="7104224" y="3332931"/>
            <a:ext cx="1620181" cy="516176"/>
          </a:xfrm>
          <a:prstGeom prst="bentConnector3">
            <a:avLst>
              <a:gd name="adj1" fmla="val 10023"/>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33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19643</TotalTime>
  <Words>3851</Words>
  <Application>Microsoft Office PowerPoint</Application>
  <PresentationFormat>全屏显示(4:3)</PresentationFormat>
  <Paragraphs>641</Paragraphs>
  <Slides>34</Slides>
  <Notes>30</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都市</vt:lpstr>
      <vt:lpstr>基于MIAME的基因表达数据融合方法设计及应用实践</vt:lpstr>
      <vt:lpstr>基于MIAME的基因表达数据融合方法设计及应用实践</vt:lpstr>
      <vt:lpstr>分子生物数据的累积和研究意义</vt:lpstr>
      <vt:lpstr>基因表达数据的积累和研究挑战</vt:lpstr>
      <vt:lpstr>微阵列实验的最小信息集（MIAME）</vt:lpstr>
      <vt:lpstr>主要工作</vt:lpstr>
      <vt:lpstr>基于MIAME的基因表达数据融合方法设计及应用实践</vt:lpstr>
      <vt:lpstr>微阵列实验中基因表达数据产生过程</vt:lpstr>
      <vt:lpstr>MIAME包含的内容及内容之间的关系</vt:lpstr>
      <vt:lpstr>PowerPoint 演示文稿</vt:lpstr>
      <vt:lpstr>SOFT格式分析</vt:lpstr>
      <vt:lpstr>目标数据源2-ArrayExpress</vt:lpstr>
      <vt:lpstr>MAGE-TAB格式分析</vt:lpstr>
      <vt:lpstr>基因表达数据中实验信息的异构问题剖析</vt:lpstr>
      <vt:lpstr>实验信息融合标准的选定</vt:lpstr>
      <vt:lpstr>基因表达数据中raw data的产生过程</vt:lpstr>
      <vt:lpstr>芯片格式的选择以异构性分析</vt:lpstr>
      <vt:lpstr>基于MIAME的基因表达数据融合方法设计及应用实践</vt:lpstr>
      <vt:lpstr>基于MIAME的实验信息映射方案设计</vt:lpstr>
      <vt:lpstr>实验信息映射关系和结果举例</vt:lpstr>
      <vt:lpstr>实验信息具体映射方法分析</vt:lpstr>
      <vt:lpstr>实验信息映射结果及分析</vt:lpstr>
      <vt:lpstr>raw data映射方案分析</vt:lpstr>
      <vt:lpstr>raw data映射结果举例</vt:lpstr>
      <vt:lpstr>raw data映射结果及分析</vt:lpstr>
      <vt:lpstr>基于MIAME的基因表达数据融合方法设计及应用实践</vt:lpstr>
      <vt:lpstr>基因表达数据转换的程序设计流程</vt:lpstr>
      <vt:lpstr>PowerPoint 演示文稿</vt:lpstr>
      <vt:lpstr>PowerPoint 演示文稿</vt:lpstr>
      <vt:lpstr>PowerPoint 演示文稿</vt:lpstr>
      <vt:lpstr>PowerPoint 演示文稿</vt:lpstr>
      <vt:lpstr>基于MIAME的基因表达数据融合方法设计及应用实践</vt:lpstr>
      <vt:lpstr>总结与展望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基于MIAME的基因表达数据标准研究</dc:title>
  <dc:creator>syc</dc:creator>
  <cp:lastModifiedBy>syc</cp:lastModifiedBy>
  <cp:revision>586</cp:revision>
  <cp:lastPrinted>2015-01-14T03:59:54Z</cp:lastPrinted>
  <dcterms:created xsi:type="dcterms:W3CDTF">2014-12-19T01:36:37Z</dcterms:created>
  <dcterms:modified xsi:type="dcterms:W3CDTF">2015-03-09T07:48:35Z</dcterms:modified>
</cp:coreProperties>
</file>