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theme/themeOverride1.xml" ContentType="application/vnd.openxmlformats-officedocument.themeOverride+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2.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1" r:id="rId1"/>
  </p:sldMasterIdLst>
  <p:notesMasterIdLst>
    <p:notesMasterId r:id="rId30"/>
  </p:notesMasterIdLst>
  <p:handoutMasterIdLst>
    <p:handoutMasterId r:id="rId31"/>
  </p:handoutMasterIdLst>
  <p:sldIdLst>
    <p:sldId id="256" r:id="rId2"/>
    <p:sldId id="502" r:id="rId3"/>
    <p:sldId id="503" r:id="rId4"/>
    <p:sldId id="504" r:id="rId5"/>
    <p:sldId id="505" r:id="rId6"/>
    <p:sldId id="507" r:id="rId7"/>
    <p:sldId id="510" r:id="rId8"/>
    <p:sldId id="506" r:id="rId9"/>
    <p:sldId id="527" r:id="rId10"/>
    <p:sldId id="509" r:id="rId11"/>
    <p:sldId id="508" r:id="rId12"/>
    <p:sldId id="511" r:id="rId13"/>
    <p:sldId id="512" r:id="rId14"/>
    <p:sldId id="528" r:id="rId15"/>
    <p:sldId id="513" r:id="rId16"/>
    <p:sldId id="514" r:id="rId17"/>
    <p:sldId id="515" r:id="rId18"/>
    <p:sldId id="517" r:id="rId19"/>
    <p:sldId id="518" r:id="rId20"/>
    <p:sldId id="519" r:id="rId21"/>
    <p:sldId id="529" r:id="rId22"/>
    <p:sldId id="520" r:id="rId23"/>
    <p:sldId id="521" r:id="rId24"/>
    <p:sldId id="522" r:id="rId25"/>
    <p:sldId id="523" r:id="rId26"/>
    <p:sldId id="524" r:id="rId27"/>
    <p:sldId id="525" r:id="rId28"/>
    <p:sldId id="526" r:id="rId29"/>
  </p:sldIdLst>
  <p:sldSz cx="9144000" cy="6858000" type="screen4x3"/>
  <p:notesSz cx="6797675" cy="9928225"/>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C"/>
    <a:srgbClr val="FDF4C7"/>
    <a:srgbClr val="E22A79"/>
    <a:srgbClr val="F1BCF1"/>
    <a:srgbClr val="72A376"/>
    <a:srgbClr val="CDF3FF"/>
    <a:srgbClr val="D7F5FF"/>
    <a:srgbClr val="F2CAFA"/>
    <a:srgbClr val="73A376"/>
    <a:srgbClr val="B033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2" autoAdjust="0"/>
    <p:restoredTop sz="77379" autoAdjust="0"/>
  </p:normalViewPr>
  <p:slideViewPr>
    <p:cSldViewPr>
      <p:cViewPr varScale="1">
        <p:scale>
          <a:sx n="71" d="100"/>
          <a:sy n="71" d="100"/>
        </p:scale>
        <p:origin x="1452" y="6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召回率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概念</c:v>
                </c:pt>
                <c:pt idx="1">
                  <c:v>术语</c:v>
                </c:pt>
                <c:pt idx="2">
                  <c:v>数值</c:v>
                </c:pt>
                <c:pt idx="3">
                  <c:v>概念数值对</c:v>
                </c:pt>
              </c:strCache>
            </c:strRef>
          </c:cat>
          <c:val>
            <c:numRef>
              <c:f>Sheet1!$B$2:$B$5</c:f>
              <c:numCache>
                <c:formatCode>0.00%</c:formatCode>
                <c:ptCount val="4"/>
                <c:pt idx="0">
                  <c:v>0.97799999999999998</c:v>
                </c:pt>
                <c:pt idx="1">
                  <c:v>0.97799999999999998</c:v>
                </c:pt>
                <c:pt idx="2">
                  <c:v>0.999</c:v>
                </c:pt>
                <c:pt idx="3">
                  <c:v>0.97799999999999998</c:v>
                </c:pt>
              </c:numCache>
            </c:numRef>
          </c:val>
        </c:ser>
        <c:ser>
          <c:idx val="1"/>
          <c:order val="1"/>
          <c:tx>
            <c:strRef>
              <c:f>Sheet1!$C$1</c:f>
              <c:strCache>
                <c:ptCount val="1"/>
                <c:pt idx="0">
                  <c:v>准确率</c:v>
                </c:pt>
              </c:strCache>
            </c:strRef>
          </c:tx>
          <c:spPr>
            <a:solidFill>
              <a:schemeClr val="accent2"/>
            </a:solidFill>
            <a:ln>
              <a:noFill/>
            </a:ln>
            <a:effectLst/>
          </c:spPr>
          <c:invertIfNegative val="0"/>
          <c:cat>
            <c:strRef>
              <c:f>Sheet1!$A$2:$A$5</c:f>
              <c:strCache>
                <c:ptCount val="4"/>
                <c:pt idx="0">
                  <c:v>概念</c:v>
                </c:pt>
                <c:pt idx="1">
                  <c:v>术语</c:v>
                </c:pt>
                <c:pt idx="2">
                  <c:v>数值</c:v>
                </c:pt>
                <c:pt idx="3">
                  <c:v>概念数值对</c:v>
                </c:pt>
              </c:strCache>
            </c:strRef>
          </c:cat>
          <c:val>
            <c:numRef>
              <c:f>Sheet1!$C$2:$C$5</c:f>
              <c:numCache>
                <c:formatCode>0.00%</c:formatCode>
                <c:ptCount val="4"/>
                <c:pt idx="0">
                  <c:v>0.98499999999999999</c:v>
                </c:pt>
                <c:pt idx="1">
                  <c:v>0.97799999999999998</c:v>
                </c:pt>
                <c:pt idx="2">
                  <c:v>0.998</c:v>
                </c:pt>
                <c:pt idx="3">
                  <c:v>0.98499999999999999</c:v>
                </c:pt>
              </c:numCache>
            </c:numRef>
          </c:val>
        </c:ser>
        <c:dLbls>
          <c:showLegendKey val="0"/>
          <c:showVal val="0"/>
          <c:showCatName val="0"/>
          <c:showSerName val="0"/>
          <c:showPercent val="0"/>
          <c:showBubbleSize val="0"/>
        </c:dLbls>
        <c:gapWidth val="219"/>
        <c:overlap val="-27"/>
        <c:axId val="400643920"/>
        <c:axId val="400643528"/>
      </c:barChart>
      <c:catAx>
        <c:axId val="400643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00643528"/>
        <c:crossesAt val="0.96000000000000008"/>
        <c:auto val="1"/>
        <c:lblAlgn val="ctr"/>
        <c:lblOffset val="100"/>
        <c:noMultiLvlLbl val="0"/>
      </c:catAx>
      <c:valAx>
        <c:axId val="40064352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00643920"/>
        <c:crosses val="autoZero"/>
        <c:crossBetween val="between"/>
      </c:valAx>
      <c:spPr>
        <a:noFill/>
        <a:ln>
          <a:noFill/>
        </a:ln>
        <a:effectLst/>
      </c:spPr>
    </c:plotArea>
    <c:legend>
      <c:legendPos val="b"/>
      <c:layout>
        <c:manualLayout>
          <c:xMode val="edge"/>
          <c:yMode val="edge"/>
          <c:x val="0.35017798556430446"/>
          <c:y val="0.85196387783228444"/>
          <c:w val="0.29964402887139108"/>
          <c:h val="0.1186603571738355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accent1">
          <a:lumMod val="75000"/>
        </a:schemeClr>
      </a:solid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8D545A-98A1-4F84-8DDC-18151E0D0821}" type="doc">
      <dgm:prSet loTypeId="urn:microsoft.com/office/officeart/2005/8/layout/chevron1" loCatId="process" qsTypeId="urn:microsoft.com/office/officeart/2005/8/quickstyle/simple1" qsCatId="simple" csTypeId="urn:microsoft.com/office/officeart/2005/8/colors/accent1_2" csCatId="accent1" phldr="1"/>
      <dgm:spPr/>
    </dgm:pt>
    <dgm:pt modelId="{BFE9F725-66AA-4CE6-BE95-4F0008942044}">
      <dgm:prSet phldrT="[文本]"/>
      <dgm:spPr>
        <a:solidFill>
          <a:srgbClr val="B03331"/>
        </a:solidFill>
      </dgm:spPr>
      <dgm:t>
        <a:bodyPr/>
        <a:lstStyle/>
        <a:p>
          <a:r>
            <a:rPr lang="zh-CN" altLang="en-US" dirty="0" smtClean="0">
              <a:latin typeface="华文中宋" panose="02010600040101010101" pitchFamily="2" charset="-122"/>
              <a:ea typeface="华文中宋" panose="02010600040101010101" pitchFamily="2" charset="-122"/>
            </a:rPr>
            <a:t>研究背景和意义</a:t>
          </a:r>
          <a:endParaRPr lang="zh-CN" altLang="en-US" dirty="0">
            <a:latin typeface="华文中宋" panose="02010600040101010101" pitchFamily="2" charset="-122"/>
            <a:ea typeface="华文中宋" panose="02010600040101010101" pitchFamily="2" charset="-122"/>
          </a:endParaRPr>
        </a:p>
      </dgm:t>
    </dgm:pt>
    <dgm:pt modelId="{C88B82D7-966E-4038-8C2D-FC41A143E9C8}" type="parTrans" cxnId="{0F2E14FF-3FED-4D93-BFEF-F56961347DD3}">
      <dgm:prSet/>
      <dgm:spPr/>
      <dgm:t>
        <a:bodyPr/>
        <a:lstStyle/>
        <a:p>
          <a:endParaRPr lang="zh-CN" altLang="en-US"/>
        </a:p>
      </dgm:t>
    </dgm:pt>
    <dgm:pt modelId="{4536EDCB-BBDD-4BE6-B2BD-6853C5CD5D33}" type="sibTrans" cxnId="{0F2E14FF-3FED-4D93-BFEF-F56961347DD3}">
      <dgm:prSet/>
      <dgm:spPr/>
      <dgm:t>
        <a:bodyPr/>
        <a:lstStyle/>
        <a:p>
          <a:endParaRPr lang="zh-CN" altLang="en-US"/>
        </a:p>
      </dgm:t>
    </dgm:pt>
    <dgm:pt modelId="{783B9DA5-9A56-428D-9620-5C9DF27B81E0}">
      <dgm:prSet phldrT="[文本]"/>
      <dgm:spPr>
        <a:solidFill>
          <a:srgbClr val="4F81BC"/>
        </a:solidFill>
      </dgm:spPr>
      <dgm:t>
        <a:bodyPr/>
        <a:lstStyle/>
        <a:p>
          <a:r>
            <a:rPr lang="zh-CN" altLang="en-US" dirty="0" smtClean="0">
              <a:latin typeface="华文中宋" panose="02010600040101010101" pitchFamily="2" charset="-122"/>
              <a:ea typeface="华文中宋" panose="02010600040101010101" pitchFamily="2" charset="-122"/>
            </a:rPr>
            <a:t>面向任务的信息提取框架</a:t>
          </a:r>
          <a:endParaRPr lang="zh-CN" altLang="en-US" dirty="0">
            <a:latin typeface="华文中宋" panose="02010600040101010101" pitchFamily="2" charset="-122"/>
            <a:ea typeface="华文中宋" panose="02010600040101010101" pitchFamily="2" charset="-122"/>
          </a:endParaRPr>
        </a:p>
      </dgm:t>
    </dgm:pt>
    <dgm:pt modelId="{DD7E6F48-9C1C-477C-B8B6-A06220756F45}" type="parTrans" cxnId="{45EB3C89-CB26-493F-AAD5-0A82EDA641C4}">
      <dgm:prSet/>
      <dgm:spPr/>
      <dgm:t>
        <a:bodyPr/>
        <a:lstStyle/>
        <a:p>
          <a:endParaRPr lang="zh-CN" altLang="en-US"/>
        </a:p>
      </dgm:t>
    </dgm:pt>
    <dgm:pt modelId="{143C43F0-658E-4747-99F7-6CF6ED7510B7}" type="sibTrans" cxnId="{45EB3C89-CB26-493F-AAD5-0A82EDA641C4}">
      <dgm:prSet/>
      <dgm:spPr/>
      <dgm:t>
        <a:bodyPr/>
        <a:lstStyle/>
        <a:p>
          <a:endParaRPr lang="zh-CN" altLang="en-US"/>
        </a:p>
      </dgm:t>
    </dgm:pt>
    <dgm:pt modelId="{D669D065-2C1D-4477-8EA0-86C391EAB0DB}">
      <dgm:prSet phldrT="[文本]"/>
      <dgm:spPr>
        <a:solidFill>
          <a:srgbClr val="4F81BC"/>
        </a:solidFill>
      </dgm:spPr>
      <dgm:t>
        <a:bodyPr/>
        <a:lstStyle/>
        <a:p>
          <a:r>
            <a:rPr lang="zh-CN" altLang="en-US" dirty="0" smtClean="0">
              <a:latin typeface="华文中宋" panose="02010600040101010101" pitchFamily="2" charset="-122"/>
              <a:ea typeface="华文中宋" panose="02010600040101010101" pitchFamily="2" charset="-122"/>
            </a:rPr>
            <a:t>应用场景和算法实现</a:t>
          </a:r>
          <a:endParaRPr lang="zh-CN" altLang="en-US" dirty="0">
            <a:latin typeface="华文中宋" panose="02010600040101010101" pitchFamily="2" charset="-122"/>
            <a:ea typeface="华文中宋" panose="02010600040101010101" pitchFamily="2" charset="-122"/>
          </a:endParaRPr>
        </a:p>
      </dgm:t>
    </dgm:pt>
    <dgm:pt modelId="{F02B0D8F-4A89-419A-B3A3-9E810E2F99CD}" type="parTrans" cxnId="{952B7E81-8DEE-4BA7-8FBC-8B8FD1E71BB8}">
      <dgm:prSet/>
      <dgm:spPr/>
      <dgm:t>
        <a:bodyPr/>
        <a:lstStyle/>
        <a:p>
          <a:endParaRPr lang="zh-CN" altLang="en-US"/>
        </a:p>
      </dgm:t>
    </dgm:pt>
    <dgm:pt modelId="{F500628B-B655-44BB-BE8F-B24D51BFB0B1}" type="sibTrans" cxnId="{952B7E81-8DEE-4BA7-8FBC-8B8FD1E71BB8}">
      <dgm:prSet/>
      <dgm:spPr/>
      <dgm:t>
        <a:bodyPr/>
        <a:lstStyle/>
        <a:p>
          <a:endParaRPr lang="zh-CN" altLang="en-US"/>
        </a:p>
      </dgm:t>
    </dgm:pt>
    <dgm:pt modelId="{BB6152A2-B389-4A07-989E-D93D21F4D8A4}" type="pres">
      <dgm:prSet presAssocID="{2B8D545A-98A1-4F84-8DDC-18151E0D0821}" presName="Name0" presStyleCnt="0">
        <dgm:presLayoutVars>
          <dgm:dir/>
          <dgm:animLvl val="lvl"/>
          <dgm:resizeHandles val="exact"/>
        </dgm:presLayoutVars>
      </dgm:prSet>
      <dgm:spPr/>
    </dgm:pt>
    <dgm:pt modelId="{F6FF7747-E6B4-43E2-B2F5-71D960D0E329}" type="pres">
      <dgm:prSet presAssocID="{BFE9F725-66AA-4CE6-BE95-4F0008942044}" presName="parTxOnly" presStyleLbl="node1" presStyleIdx="0" presStyleCnt="3">
        <dgm:presLayoutVars>
          <dgm:chMax val="0"/>
          <dgm:chPref val="0"/>
          <dgm:bulletEnabled val="1"/>
        </dgm:presLayoutVars>
      </dgm:prSet>
      <dgm:spPr/>
      <dgm:t>
        <a:bodyPr/>
        <a:lstStyle/>
        <a:p>
          <a:endParaRPr lang="zh-CN" altLang="en-US"/>
        </a:p>
      </dgm:t>
    </dgm:pt>
    <dgm:pt modelId="{45306C3A-A374-4B14-9DDE-D316221D1E91}" type="pres">
      <dgm:prSet presAssocID="{4536EDCB-BBDD-4BE6-B2BD-6853C5CD5D33}" presName="parTxOnlySpace" presStyleCnt="0"/>
      <dgm:spPr/>
    </dgm:pt>
    <dgm:pt modelId="{93D2FA12-E1A0-4A6F-8688-9A9157EF8ED0}" type="pres">
      <dgm:prSet presAssocID="{783B9DA5-9A56-428D-9620-5C9DF27B81E0}" presName="parTxOnly" presStyleLbl="node1" presStyleIdx="1" presStyleCnt="3">
        <dgm:presLayoutVars>
          <dgm:chMax val="0"/>
          <dgm:chPref val="0"/>
          <dgm:bulletEnabled val="1"/>
        </dgm:presLayoutVars>
      </dgm:prSet>
      <dgm:spPr/>
      <dgm:t>
        <a:bodyPr/>
        <a:lstStyle/>
        <a:p>
          <a:endParaRPr lang="zh-CN" altLang="en-US"/>
        </a:p>
      </dgm:t>
    </dgm:pt>
    <dgm:pt modelId="{C1837C1B-4450-4923-BEB2-3E834F22ABB1}" type="pres">
      <dgm:prSet presAssocID="{143C43F0-658E-4747-99F7-6CF6ED7510B7}" presName="parTxOnlySpace" presStyleCnt="0"/>
      <dgm:spPr/>
    </dgm:pt>
    <dgm:pt modelId="{B52D6F89-3FAB-44B8-BB76-79C381C8D538}" type="pres">
      <dgm:prSet presAssocID="{D669D065-2C1D-4477-8EA0-86C391EAB0DB}" presName="parTxOnly" presStyleLbl="node1" presStyleIdx="2" presStyleCnt="3">
        <dgm:presLayoutVars>
          <dgm:chMax val="0"/>
          <dgm:chPref val="0"/>
          <dgm:bulletEnabled val="1"/>
        </dgm:presLayoutVars>
      </dgm:prSet>
      <dgm:spPr/>
      <dgm:t>
        <a:bodyPr/>
        <a:lstStyle/>
        <a:p>
          <a:endParaRPr lang="zh-CN" altLang="en-US"/>
        </a:p>
      </dgm:t>
    </dgm:pt>
  </dgm:ptLst>
  <dgm:cxnLst>
    <dgm:cxn modelId="{731C3676-F90C-4AF0-99D7-C33BB41F4547}" type="presOf" srcId="{2B8D545A-98A1-4F84-8DDC-18151E0D0821}" destId="{BB6152A2-B389-4A07-989E-D93D21F4D8A4}" srcOrd="0" destOrd="0" presId="urn:microsoft.com/office/officeart/2005/8/layout/chevron1"/>
    <dgm:cxn modelId="{0F2E14FF-3FED-4D93-BFEF-F56961347DD3}" srcId="{2B8D545A-98A1-4F84-8DDC-18151E0D0821}" destId="{BFE9F725-66AA-4CE6-BE95-4F0008942044}" srcOrd="0" destOrd="0" parTransId="{C88B82D7-966E-4038-8C2D-FC41A143E9C8}" sibTransId="{4536EDCB-BBDD-4BE6-B2BD-6853C5CD5D33}"/>
    <dgm:cxn modelId="{715B4B00-0791-4CC4-8B38-012AAD1004F8}" type="presOf" srcId="{D669D065-2C1D-4477-8EA0-86C391EAB0DB}" destId="{B52D6F89-3FAB-44B8-BB76-79C381C8D538}" srcOrd="0" destOrd="0" presId="urn:microsoft.com/office/officeart/2005/8/layout/chevron1"/>
    <dgm:cxn modelId="{064D2301-FF15-4CD1-BAFB-92D96383B2F9}" type="presOf" srcId="{783B9DA5-9A56-428D-9620-5C9DF27B81E0}" destId="{93D2FA12-E1A0-4A6F-8688-9A9157EF8ED0}" srcOrd="0" destOrd="0" presId="urn:microsoft.com/office/officeart/2005/8/layout/chevron1"/>
    <dgm:cxn modelId="{952B7E81-8DEE-4BA7-8FBC-8B8FD1E71BB8}" srcId="{2B8D545A-98A1-4F84-8DDC-18151E0D0821}" destId="{D669D065-2C1D-4477-8EA0-86C391EAB0DB}" srcOrd="2" destOrd="0" parTransId="{F02B0D8F-4A89-419A-B3A3-9E810E2F99CD}" sibTransId="{F500628B-B655-44BB-BE8F-B24D51BFB0B1}"/>
    <dgm:cxn modelId="{45EB3C89-CB26-493F-AAD5-0A82EDA641C4}" srcId="{2B8D545A-98A1-4F84-8DDC-18151E0D0821}" destId="{783B9DA5-9A56-428D-9620-5C9DF27B81E0}" srcOrd="1" destOrd="0" parTransId="{DD7E6F48-9C1C-477C-B8B6-A06220756F45}" sibTransId="{143C43F0-658E-4747-99F7-6CF6ED7510B7}"/>
    <dgm:cxn modelId="{03F5A63D-FC69-4C19-959E-8D125728A556}" type="presOf" srcId="{BFE9F725-66AA-4CE6-BE95-4F0008942044}" destId="{F6FF7747-E6B4-43E2-B2F5-71D960D0E329}" srcOrd="0" destOrd="0" presId="urn:microsoft.com/office/officeart/2005/8/layout/chevron1"/>
    <dgm:cxn modelId="{5B950980-6419-42F3-BE00-2AF0093A5BA7}" type="presParOf" srcId="{BB6152A2-B389-4A07-989E-D93D21F4D8A4}" destId="{F6FF7747-E6B4-43E2-B2F5-71D960D0E329}" srcOrd="0" destOrd="0" presId="urn:microsoft.com/office/officeart/2005/8/layout/chevron1"/>
    <dgm:cxn modelId="{9E01AAE7-B25F-44AD-AEDB-A7555537DCEC}" type="presParOf" srcId="{BB6152A2-B389-4A07-989E-D93D21F4D8A4}" destId="{45306C3A-A374-4B14-9DDE-D316221D1E91}" srcOrd="1" destOrd="0" presId="urn:microsoft.com/office/officeart/2005/8/layout/chevron1"/>
    <dgm:cxn modelId="{18E8AA45-CB7C-4D95-9A75-919141C6D38F}" type="presParOf" srcId="{BB6152A2-B389-4A07-989E-D93D21F4D8A4}" destId="{93D2FA12-E1A0-4A6F-8688-9A9157EF8ED0}" srcOrd="2" destOrd="0" presId="urn:microsoft.com/office/officeart/2005/8/layout/chevron1"/>
    <dgm:cxn modelId="{200CD554-3586-464F-9306-E84C896C5AC5}" type="presParOf" srcId="{BB6152A2-B389-4A07-989E-D93D21F4D8A4}" destId="{C1837C1B-4450-4923-BEB2-3E834F22ABB1}" srcOrd="3" destOrd="0" presId="urn:microsoft.com/office/officeart/2005/8/layout/chevron1"/>
    <dgm:cxn modelId="{9672E6AE-5503-4EC2-80D3-765D353F2336}" type="presParOf" srcId="{BB6152A2-B389-4A07-989E-D93D21F4D8A4}" destId="{B52D6F89-3FAB-44B8-BB76-79C381C8D538}"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B33C3B-B7AD-48E1-B17F-969B1AC0DBC2}" type="doc">
      <dgm:prSet loTypeId="urn:microsoft.com/office/officeart/2005/8/layout/hChevron3" loCatId="process" qsTypeId="urn:microsoft.com/office/officeart/2005/8/quickstyle/simple3" qsCatId="simple" csTypeId="urn:microsoft.com/office/officeart/2005/8/colors/accent3_2" csCatId="accent3" phldr="1"/>
      <dgm:spPr/>
    </dgm:pt>
    <dgm:pt modelId="{E0C8FE5F-6EDD-41FB-88B7-0F5B2E118F67}">
      <dgm:prSet phldrT="[文本]"/>
      <dgm:spPr/>
      <dgm:t>
        <a:bodyPr/>
        <a:lstStyle/>
        <a:p>
          <a:r>
            <a:rPr lang="zh-CN" altLang="en-US" dirty="0" smtClean="0"/>
            <a:t>时间分割</a:t>
          </a:r>
          <a:endParaRPr lang="zh-CN" altLang="en-US" dirty="0"/>
        </a:p>
      </dgm:t>
    </dgm:pt>
    <dgm:pt modelId="{08803FD1-AA6F-439A-AC07-74732B5FE05F}" type="parTrans" cxnId="{97BC11A7-AC72-4989-BBD9-23F56C2EA063}">
      <dgm:prSet/>
      <dgm:spPr/>
      <dgm:t>
        <a:bodyPr/>
        <a:lstStyle/>
        <a:p>
          <a:endParaRPr lang="zh-CN" altLang="en-US"/>
        </a:p>
      </dgm:t>
    </dgm:pt>
    <dgm:pt modelId="{4410853C-C02F-4BF9-8ECE-3DAE250617BA}" type="sibTrans" cxnId="{97BC11A7-AC72-4989-BBD9-23F56C2EA063}">
      <dgm:prSet/>
      <dgm:spPr/>
      <dgm:t>
        <a:bodyPr/>
        <a:lstStyle/>
        <a:p>
          <a:endParaRPr lang="zh-CN" altLang="en-US"/>
        </a:p>
      </dgm:t>
    </dgm:pt>
    <dgm:pt modelId="{E57413BC-0FBF-4757-B22E-A5AC06BB70E1}">
      <dgm:prSet phldrT="[文本]"/>
      <dgm:spPr/>
      <dgm:t>
        <a:bodyPr/>
        <a:lstStyle/>
        <a:p>
          <a:r>
            <a:rPr lang="zh-CN" altLang="en-US" dirty="0" smtClean="0"/>
            <a:t>分段和否定过滤</a:t>
          </a:r>
          <a:endParaRPr lang="zh-CN" altLang="en-US" dirty="0"/>
        </a:p>
      </dgm:t>
    </dgm:pt>
    <dgm:pt modelId="{296893A3-16D6-4E09-9B89-59A4B60553D6}" type="parTrans" cxnId="{38ECF6AA-9553-4E1D-8E92-0B8A85C55DCD}">
      <dgm:prSet/>
      <dgm:spPr/>
      <dgm:t>
        <a:bodyPr/>
        <a:lstStyle/>
        <a:p>
          <a:endParaRPr lang="zh-CN" altLang="en-US"/>
        </a:p>
      </dgm:t>
    </dgm:pt>
    <dgm:pt modelId="{1E05474B-F8A9-40C1-B8FD-463EEEBDD6FE}" type="sibTrans" cxnId="{38ECF6AA-9553-4E1D-8E92-0B8A85C55DCD}">
      <dgm:prSet/>
      <dgm:spPr/>
      <dgm:t>
        <a:bodyPr/>
        <a:lstStyle/>
        <a:p>
          <a:endParaRPr lang="zh-CN" altLang="en-US"/>
        </a:p>
      </dgm:t>
    </dgm:pt>
    <dgm:pt modelId="{224A49CD-06D1-41B0-AEF0-4BAFD84BF56D}">
      <dgm:prSet phldrT="[文本]"/>
      <dgm:spPr/>
      <dgm:t>
        <a:bodyPr/>
        <a:lstStyle/>
        <a:p>
          <a:r>
            <a:rPr lang="zh-CN" altLang="en-US" dirty="0" smtClean="0"/>
            <a:t>命名实体识别</a:t>
          </a:r>
          <a:endParaRPr lang="zh-CN" altLang="en-US" dirty="0"/>
        </a:p>
      </dgm:t>
    </dgm:pt>
    <dgm:pt modelId="{63AC04E6-9ADA-4E77-A0F9-9E443503E791}" type="parTrans" cxnId="{771B6899-D671-4FD5-9AEF-7F25B6AD9275}">
      <dgm:prSet/>
      <dgm:spPr/>
      <dgm:t>
        <a:bodyPr/>
        <a:lstStyle/>
        <a:p>
          <a:endParaRPr lang="zh-CN" altLang="en-US"/>
        </a:p>
      </dgm:t>
    </dgm:pt>
    <dgm:pt modelId="{EC51D0AE-995E-43BB-ADBB-B250374AF18B}" type="sibTrans" cxnId="{771B6899-D671-4FD5-9AEF-7F25B6AD9275}">
      <dgm:prSet/>
      <dgm:spPr/>
      <dgm:t>
        <a:bodyPr/>
        <a:lstStyle/>
        <a:p>
          <a:endParaRPr lang="zh-CN" altLang="en-US"/>
        </a:p>
      </dgm:t>
    </dgm:pt>
    <dgm:pt modelId="{016A5C09-8C47-4D9C-87A6-C7FDE4F89605}" type="pres">
      <dgm:prSet presAssocID="{D8B33C3B-B7AD-48E1-B17F-969B1AC0DBC2}" presName="Name0" presStyleCnt="0">
        <dgm:presLayoutVars>
          <dgm:dir/>
          <dgm:resizeHandles val="exact"/>
        </dgm:presLayoutVars>
      </dgm:prSet>
      <dgm:spPr/>
    </dgm:pt>
    <dgm:pt modelId="{565F0163-7E97-45A2-AD03-B6019E0A4327}" type="pres">
      <dgm:prSet presAssocID="{E0C8FE5F-6EDD-41FB-88B7-0F5B2E118F67}" presName="parTxOnly" presStyleLbl="node1" presStyleIdx="0" presStyleCnt="3" custScaleX="75560" custLinFactNeighborX="-12835">
        <dgm:presLayoutVars>
          <dgm:bulletEnabled val="1"/>
        </dgm:presLayoutVars>
      </dgm:prSet>
      <dgm:spPr/>
      <dgm:t>
        <a:bodyPr/>
        <a:lstStyle/>
        <a:p>
          <a:endParaRPr lang="zh-CN" altLang="en-US"/>
        </a:p>
      </dgm:t>
    </dgm:pt>
    <dgm:pt modelId="{6E4C3DFD-C012-4C59-A0DE-89C12BD9FA13}" type="pres">
      <dgm:prSet presAssocID="{4410853C-C02F-4BF9-8ECE-3DAE250617BA}" presName="parSpace" presStyleCnt="0"/>
      <dgm:spPr/>
    </dgm:pt>
    <dgm:pt modelId="{40E3499F-B67E-4D87-9FC9-A3DC4F9D2E27}" type="pres">
      <dgm:prSet presAssocID="{E57413BC-0FBF-4757-B22E-A5AC06BB70E1}" presName="parTxOnly" presStyleLbl="node1" presStyleIdx="1" presStyleCnt="3" custScaleX="126660">
        <dgm:presLayoutVars>
          <dgm:bulletEnabled val="1"/>
        </dgm:presLayoutVars>
      </dgm:prSet>
      <dgm:spPr/>
      <dgm:t>
        <a:bodyPr/>
        <a:lstStyle/>
        <a:p>
          <a:endParaRPr lang="zh-CN" altLang="en-US"/>
        </a:p>
      </dgm:t>
    </dgm:pt>
    <dgm:pt modelId="{C692FF97-2D34-4336-BB8C-201525C3069E}" type="pres">
      <dgm:prSet presAssocID="{1E05474B-F8A9-40C1-B8FD-463EEEBDD6FE}" presName="parSpace" presStyleCnt="0"/>
      <dgm:spPr/>
    </dgm:pt>
    <dgm:pt modelId="{9953A82C-31E6-4618-96B3-485DFBEBED03}" type="pres">
      <dgm:prSet presAssocID="{224A49CD-06D1-41B0-AEF0-4BAFD84BF56D}" presName="parTxOnly" presStyleLbl="node1" presStyleIdx="2" presStyleCnt="3">
        <dgm:presLayoutVars>
          <dgm:bulletEnabled val="1"/>
        </dgm:presLayoutVars>
      </dgm:prSet>
      <dgm:spPr/>
      <dgm:t>
        <a:bodyPr/>
        <a:lstStyle/>
        <a:p>
          <a:endParaRPr lang="zh-CN" altLang="en-US"/>
        </a:p>
      </dgm:t>
    </dgm:pt>
  </dgm:ptLst>
  <dgm:cxnLst>
    <dgm:cxn modelId="{771B6899-D671-4FD5-9AEF-7F25B6AD9275}" srcId="{D8B33C3B-B7AD-48E1-B17F-969B1AC0DBC2}" destId="{224A49CD-06D1-41B0-AEF0-4BAFD84BF56D}" srcOrd="2" destOrd="0" parTransId="{63AC04E6-9ADA-4E77-A0F9-9E443503E791}" sibTransId="{EC51D0AE-995E-43BB-ADBB-B250374AF18B}"/>
    <dgm:cxn modelId="{101264DC-195F-4939-AB50-B95448DAF073}" type="presOf" srcId="{E57413BC-0FBF-4757-B22E-A5AC06BB70E1}" destId="{40E3499F-B67E-4D87-9FC9-A3DC4F9D2E27}" srcOrd="0" destOrd="0" presId="urn:microsoft.com/office/officeart/2005/8/layout/hChevron3"/>
    <dgm:cxn modelId="{38ECF6AA-9553-4E1D-8E92-0B8A85C55DCD}" srcId="{D8B33C3B-B7AD-48E1-B17F-969B1AC0DBC2}" destId="{E57413BC-0FBF-4757-B22E-A5AC06BB70E1}" srcOrd="1" destOrd="0" parTransId="{296893A3-16D6-4E09-9B89-59A4B60553D6}" sibTransId="{1E05474B-F8A9-40C1-B8FD-463EEEBDD6FE}"/>
    <dgm:cxn modelId="{92FCD9D6-8D0B-4FFB-A5A2-314B5115FE19}" type="presOf" srcId="{E0C8FE5F-6EDD-41FB-88B7-0F5B2E118F67}" destId="{565F0163-7E97-45A2-AD03-B6019E0A4327}" srcOrd="0" destOrd="0" presId="urn:microsoft.com/office/officeart/2005/8/layout/hChevron3"/>
    <dgm:cxn modelId="{BEC26CFE-31A9-41B5-B335-D709BB68E41F}" type="presOf" srcId="{D8B33C3B-B7AD-48E1-B17F-969B1AC0DBC2}" destId="{016A5C09-8C47-4D9C-87A6-C7FDE4F89605}" srcOrd="0" destOrd="0" presId="urn:microsoft.com/office/officeart/2005/8/layout/hChevron3"/>
    <dgm:cxn modelId="{DC0F73CD-2342-4987-8476-0418CFDDC9F6}" type="presOf" srcId="{224A49CD-06D1-41B0-AEF0-4BAFD84BF56D}" destId="{9953A82C-31E6-4618-96B3-485DFBEBED03}" srcOrd="0" destOrd="0" presId="urn:microsoft.com/office/officeart/2005/8/layout/hChevron3"/>
    <dgm:cxn modelId="{97BC11A7-AC72-4989-BBD9-23F56C2EA063}" srcId="{D8B33C3B-B7AD-48E1-B17F-969B1AC0DBC2}" destId="{E0C8FE5F-6EDD-41FB-88B7-0F5B2E118F67}" srcOrd="0" destOrd="0" parTransId="{08803FD1-AA6F-439A-AC07-74732B5FE05F}" sibTransId="{4410853C-C02F-4BF9-8ECE-3DAE250617BA}"/>
    <dgm:cxn modelId="{1EA9C118-46DF-476E-BF1D-AC751FFDD885}" type="presParOf" srcId="{016A5C09-8C47-4D9C-87A6-C7FDE4F89605}" destId="{565F0163-7E97-45A2-AD03-B6019E0A4327}" srcOrd="0" destOrd="0" presId="urn:microsoft.com/office/officeart/2005/8/layout/hChevron3"/>
    <dgm:cxn modelId="{DB0E2D17-23E8-4C1A-A3D6-7B72D832E75E}" type="presParOf" srcId="{016A5C09-8C47-4D9C-87A6-C7FDE4F89605}" destId="{6E4C3DFD-C012-4C59-A0DE-89C12BD9FA13}" srcOrd="1" destOrd="0" presId="urn:microsoft.com/office/officeart/2005/8/layout/hChevron3"/>
    <dgm:cxn modelId="{9716060D-CCEC-45A2-9E25-7087E06F0C94}" type="presParOf" srcId="{016A5C09-8C47-4D9C-87A6-C7FDE4F89605}" destId="{40E3499F-B67E-4D87-9FC9-A3DC4F9D2E27}" srcOrd="2" destOrd="0" presId="urn:microsoft.com/office/officeart/2005/8/layout/hChevron3"/>
    <dgm:cxn modelId="{42893AEE-0536-4110-ACE8-0EE335688065}" type="presParOf" srcId="{016A5C09-8C47-4D9C-87A6-C7FDE4F89605}" destId="{C692FF97-2D34-4336-BB8C-201525C3069E}" srcOrd="3" destOrd="0" presId="urn:microsoft.com/office/officeart/2005/8/layout/hChevron3"/>
    <dgm:cxn modelId="{C85CE296-9762-4EED-ADC9-0BF1E607CAFF}" type="presParOf" srcId="{016A5C09-8C47-4D9C-87A6-C7FDE4F89605}" destId="{9953A82C-31E6-4618-96B3-485DFBEBED03}" srcOrd="4"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8D545A-98A1-4F84-8DDC-18151E0D0821}" type="doc">
      <dgm:prSet loTypeId="urn:microsoft.com/office/officeart/2005/8/layout/chevron1" loCatId="process" qsTypeId="urn:microsoft.com/office/officeart/2005/8/quickstyle/simple1" qsCatId="simple" csTypeId="urn:microsoft.com/office/officeart/2005/8/colors/accent1_2" csCatId="accent1" phldr="1"/>
      <dgm:spPr/>
    </dgm:pt>
    <dgm:pt modelId="{BFE9F725-66AA-4CE6-BE95-4F0008942044}">
      <dgm:prSet phldrT="[文本]"/>
      <dgm:spPr>
        <a:solidFill>
          <a:srgbClr val="4F81BC"/>
        </a:solidFill>
      </dgm:spPr>
      <dgm:t>
        <a:bodyPr/>
        <a:lstStyle/>
        <a:p>
          <a:r>
            <a:rPr lang="zh-CN" altLang="en-US" dirty="0" smtClean="0">
              <a:latin typeface="华文中宋" panose="02010600040101010101" pitchFamily="2" charset="-122"/>
              <a:ea typeface="华文中宋" panose="02010600040101010101" pitchFamily="2" charset="-122"/>
            </a:rPr>
            <a:t>研究背景和意义</a:t>
          </a:r>
          <a:endParaRPr lang="zh-CN" altLang="en-US" dirty="0">
            <a:latin typeface="华文中宋" panose="02010600040101010101" pitchFamily="2" charset="-122"/>
            <a:ea typeface="华文中宋" panose="02010600040101010101" pitchFamily="2" charset="-122"/>
          </a:endParaRPr>
        </a:p>
      </dgm:t>
    </dgm:pt>
    <dgm:pt modelId="{C88B82D7-966E-4038-8C2D-FC41A143E9C8}" type="parTrans" cxnId="{0F2E14FF-3FED-4D93-BFEF-F56961347DD3}">
      <dgm:prSet/>
      <dgm:spPr/>
      <dgm:t>
        <a:bodyPr/>
        <a:lstStyle/>
        <a:p>
          <a:endParaRPr lang="zh-CN" altLang="en-US"/>
        </a:p>
      </dgm:t>
    </dgm:pt>
    <dgm:pt modelId="{4536EDCB-BBDD-4BE6-B2BD-6853C5CD5D33}" type="sibTrans" cxnId="{0F2E14FF-3FED-4D93-BFEF-F56961347DD3}">
      <dgm:prSet/>
      <dgm:spPr/>
      <dgm:t>
        <a:bodyPr/>
        <a:lstStyle/>
        <a:p>
          <a:endParaRPr lang="zh-CN" altLang="en-US"/>
        </a:p>
      </dgm:t>
    </dgm:pt>
    <dgm:pt modelId="{783B9DA5-9A56-428D-9620-5C9DF27B81E0}">
      <dgm:prSet phldrT="[文本]"/>
      <dgm:spPr>
        <a:solidFill>
          <a:srgbClr val="B03331"/>
        </a:solidFill>
      </dgm:spPr>
      <dgm:t>
        <a:bodyPr/>
        <a:lstStyle/>
        <a:p>
          <a:r>
            <a:rPr lang="zh-CN" altLang="en-US" dirty="0" smtClean="0">
              <a:latin typeface="华文中宋" panose="02010600040101010101" pitchFamily="2" charset="-122"/>
              <a:ea typeface="华文中宋" panose="02010600040101010101" pitchFamily="2" charset="-122"/>
            </a:rPr>
            <a:t>面向任务的信息提取框架</a:t>
          </a:r>
          <a:endParaRPr lang="zh-CN" altLang="en-US" dirty="0">
            <a:latin typeface="华文中宋" panose="02010600040101010101" pitchFamily="2" charset="-122"/>
            <a:ea typeface="华文中宋" panose="02010600040101010101" pitchFamily="2" charset="-122"/>
          </a:endParaRPr>
        </a:p>
      </dgm:t>
    </dgm:pt>
    <dgm:pt modelId="{DD7E6F48-9C1C-477C-B8B6-A06220756F45}" type="parTrans" cxnId="{45EB3C89-CB26-493F-AAD5-0A82EDA641C4}">
      <dgm:prSet/>
      <dgm:spPr/>
      <dgm:t>
        <a:bodyPr/>
        <a:lstStyle/>
        <a:p>
          <a:endParaRPr lang="zh-CN" altLang="en-US"/>
        </a:p>
      </dgm:t>
    </dgm:pt>
    <dgm:pt modelId="{143C43F0-658E-4747-99F7-6CF6ED7510B7}" type="sibTrans" cxnId="{45EB3C89-CB26-493F-AAD5-0A82EDA641C4}">
      <dgm:prSet/>
      <dgm:spPr/>
      <dgm:t>
        <a:bodyPr/>
        <a:lstStyle/>
        <a:p>
          <a:endParaRPr lang="zh-CN" altLang="en-US"/>
        </a:p>
      </dgm:t>
    </dgm:pt>
    <dgm:pt modelId="{D669D065-2C1D-4477-8EA0-86C391EAB0DB}">
      <dgm:prSet phldrT="[文本]"/>
      <dgm:spPr>
        <a:solidFill>
          <a:srgbClr val="4F81BC"/>
        </a:solidFill>
      </dgm:spPr>
      <dgm:t>
        <a:bodyPr/>
        <a:lstStyle/>
        <a:p>
          <a:r>
            <a:rPr lang="zh-CN" altLang="en-US" dirty="0" smtClean="0">
              <a:latin typeface="华文中宋" panose="02010600040101010101" pitchFamily="2" charset="-122"/>
              <a:ea typeface="华文中宋" panose="02010600040101010101" pitchFamily="2" charset="-122"/>
            </a:rPr>
            <a:t>应用场景和算法实现</a:t>
          </a:r>
          <a:endParaRPr lang="zh-CN" altLang="en-US" dirty="0">
            <a:latin typeface="华文中宋" panose="02010600040101010101" pitchFamily="2" charset="-122"/>
            <a:ea typeface="华文中宋" panose="02010600040101010101" pitchFamily="2" charset="-122"/>
          </a:endParaRPr>
        </a:p>
      </dgm:t>
    </dgm:pt>
    <dgm:pt modelId="{F02B0D8F-4A89-419A-B3A3-9E810E2F99CD}" type="parTrans" cxnId="{952B7E81-8DEE-4BA7-8FBC-8B8FD1E71BB8}">
      <dgm:prSet/>
      <dgm:spPr/>
      <dgm:t>
        <a:bodyPr/>
        <a:lstStyle/>
        <a:p>
          <a:endParaRPr lang="zh-CN" altLang="en-US"/>
        </a:p>
      </dgm:t>
    </dgm:pt>
    <dgm:pt modelId="{F500628B-B655-44BB-BE8F-B24D51BFB0B1}" type="sibTrans" cxnId="{952B7E81-8DEE-4BA7-8FBC-8B8FD1E71BB8}">
      <dgm:prSet/>
      <dgm:spPr/>
      <dgm:t>
        <a:bodyPr/>
        <a:lstStyle/>
        <a:p>
          <a:endParaRPr lang="zh-CN" altLang="en-US"/>
        </a:p>
      </dgm:t>
    </dgm:pt>
    <dgm:pt modelId="{BB6152A2-B389-4A07-989E-D93D21F4D8A4}" type="pres">
      <dgm:prSet presAssocID="{2B8D545A-98A1-4F84-8DDC-18151E0D0821}" presName="Name0" presStyleCnt="0">
        <dgm:presLayoutVars>
          <dgm:dir/>
          <dgm:animLvl val="lvl"/>
          <dgm:resizeHandles val="exact"/>
        </dgm:presLayoutVars>
      </dgm:prSet>
      <dgm:spPr/>
    </dgm:pt>
    <dgm:pt modelId="{F6FF7747-E6B4-43E2-B2F5-71D960D0E329}" type="pres">
      <dgm:prSet presAssocID="{BFE9F725-66AA-4CE6-BE95-4F0008942044}" presName="parTxOnly" presStyleLbl="node1" presStyleIdx="0" presStyleCnt="3">
        <dgm:presLayoutVars>
          <dgm:chMax val="0"/>
          <dgm:chPref val="0"/>
          <dgm:bulletEnabled val="1"/>
        </dgm:presLayoutVars>
      </dgm:prSet>
      <dgm:spPr/>
      <dgm:t>
        <a:bodyPr/>
        <a:lstStyle/>
        <a:p>
          <a:endParaRPr lang="zh-CN" altLang="en-US"/>
        </a:p>
      </dgm:t>
    </dgm:pt>
    <dgm:pt modelId="{45306C3A-A374-4B14-9DDE-D316221D1E91}" type="pres">
      <dgm:prSet presAssocID="{4536EDCB-BBDD-4BE6-B2BD-6853C5CD5D33}" presName="parTxOnlySpace" presStyleCnt="0"/>
      <dgm:spPr/>
    </dgm:pt>
    <dgm:pt modelId="{93D2FA12-E1A0-4A6F-8688-9A9157EF8ED0}" type="pres">
      <dgm:prSet presAssocID="{783B9DA5-9A56-428D-9620-5C9DF27B81E0}" presName="parTxOnly" presStyleLbl="node1" presStyleIdx="1" presStyleCnt="3">
        <dgm:presLayoutVars>
          <dgm:chMax val="0"/>
          <dgm:chPref val="0"/>
          <dgm:bulletEnabled val="1"/>
        </dgm:presLayoutVars>
      </dgm:prSet>
      <dgm:spPr/>
      <dgm:t>
        <a:bodyPr/>
        <a:lstStyle/>
        <a:p>
          <a:endParaRPr lang="zh-CN" altLang="en-US"/>
        </a:p>
      </dgm:t>
    </dgm:pt>
    <dgm:pt modelId="{C1837C1B-4450-4923-BEB2-3E834F22ABB1}" type="pres">
      <dgm:prSet presAssocID="{143C43F0-658E-4747-99F7-6CF6ED7510B7}" presName="parTxOnlySpace" presStyleCnt="0"/>
      <dgm:spPr/>
    </dgm:pt>
    <dgm:pt modelId="{B52D6F89-3FAB-44B8-BB76-79C381C8D538}" type="pres">
      <dgm:prSet presAssocID="{D669D065-2C1D-4477-8EA0-86C391EAB0DB}" presName="parTxOnly" presStyleLbl="node1" presStyleIdx="2" presStyleCnt="3">
        <dgm:presLayoutVars>
          <dgm:chMax val="0"/>
          <dgm:chPref val="0"/>
          <dgm:bulletEnabled val="1"/>
        </dgm:presLayoutVars>
      </dgm:prSet>
      <dgm:spPr/>
      <dgm:t>
        <a:bodyPr/>
        <a:lstStyle/>
        <a:p>
          <a:endParaRPr lang="zh-CN" altLang="en-US"/>
        </a:p>
      </dgm:t>
    </dgm:pt>
  </dgm:ptLst>
  <dgm:cxnLst>
    <dgm:cxn modelId="{0F32D549-5334-4068-88A6-4648115894CA}" type="presOf" srcId="{D669D065-2C1D-4477-8EA0-86C391EAB0DB}" destId="{B52D6F89-3FAB-44B8-BB76-79C381C8D538}" srcOrd="0" destOrd="0" presId="urn:microsoft.com/office/officeart/2005/8/layout/chevron1"/>
    <dgm:cxn modelId="{0F2E14FF-3FED-4D93-BFEF-F56961347DD3}" srcId="{2B8D545A-98A1-4F84-8DDC-18151E0D0821}" destId="{BFE9F725-66AA-4CE6-BE95-4F0008942044}" srcOrd="0" destOrd="0" parTransId="{C88B82D7-966E-4038-8C2D-FC41A143E9C8}" sibTransId="{4536EDCB-BBDD-4BE6-B2BD-6853C5CD5D33}"/>
    <dgm:cxn modelId="{952B7E81-8DEE-4BA7-8FBC-8B8FD1E71BB8}" srcId="{2B8D545A-98A1-4F84-8DDC-18151E0D0821}" destId="{D669D065-2C1D-4477-8EA0-86C391EAB0DB}" srcOrd="2" destOrd="0" parTransId="{F02B0D8F-4A89-419A-B3A3-9E810E2F99CD}" sibTransId="{F500628B-B655-44BB-BE8F-B24D51BFB0B1}"/>
    <dgm:cxn modelId="{45EB3C89-CB26-493F-AAD5-0A82EDA641C4}" srcId="{2B8D545A-98A1-4F84-8DDC-18151E0D0821}" destId="{783B9DA5-9A56-428D-9620-5C9DF27B81E0}" srcOrd="1" destOrd="0" parTransId="{DD7E6F48-9C1C-477C-B8B6-A06220756F45}" sibTransId="{143C43F0-658E-4747-99F7-6CF6ED7510B7}"/>
    <dgm:cxn modelId="{536BA631-084A-49FF-8BFD-86920849E7FB}" type="presOf" srcId="{BFE9F725-66AA-4CE6-BE95-4F0008942044}" destId="{F6FF7747-E6B4-43E2-B2F5-71D960D0E329}" srcOrd="0" destOrd="0" presId="urn:microsoft.com/office/officeart/2005/8/layout/chevron1"/>
    <dgm:cxn modelId="{320D1D1F-3A01-4DE4-8882-6214DFD8F5FD}" type="presOf" srcId="{783B9DA5-9A56-428D-9620-5C9DF27B81E0}" destId="{93D2FA12-E1A0-4A6F-8688-9A9157EF8ED0}" srcOrd="0" destOrd="0" presId="urn:microsoft.com/office/officeart/2005/8/layout/chevron1"/>
    <dgm:cxn modelId="{499FCA43-D24C-42BA-BD36-1EA55285DDDD}" type="presOf" srcId="{2B8D545A-98A1-4F84-8DDC-18151E0D0821}" destId="{BB6152A2-B389-4A07-989E-D93D21F4D8A4}" srcOrd="0" destOrd="0" presId="urn:microsoft.com/office/officeart/2005/8/layout/chevron1"/>
    <dgm:cxn modelId="{A355C83B-0CDF-422E-BA46-8C673416EF42}" type="presParOf" srcId="{BB6152A2-B389-4A07-989E-D93D21F4D8A4}" destId="{F6FF7747-E6B4-43E2-B2F5-71D960D0E329}" srcOrd="0" destOrd="0" presId="urn:microsoft.com/office/officeart/2005/8/layout/chevron1"/>
    <dgm:cxn modelId="{4C1959C1-D1D9-46FD-945E-50381F7A87E9}" type="presParOf" srcId="{BB6152A2-B389-4A07-989E-D93D21F4D8A4}" destId="{45306C3A-A374-4B14-9DDE-D316221D1E91}" srcOrd="1" destOrd="0" presId="urn:microsoft.com/office/officeart/2005/8/layout/chevron1"/>
    <dgm:cxn modelId="{4A251467-91E1-4752-B0D2-83E099832330}" type="presParOf" srcId="{BB6152A2-B389-4A07-989E-D93D21F4D8A4}" destId="{93D2FA12-E1A0-4A6F-8688-9A9157EF8ED0}" srcOrd="2" destOrd="0" presId="urn:microsoft.com/office/officeart/2005/8/layout/chevron1"/>
    <dgm:cxn modelId="{B7C84A81-5080-4727-92D1-700959BDF765}" type="presParOf" srcId="{BB6152A2-B389-4A07-989E-D93D21F4D8A4}" destId="{C1837C1B-4450-4923-BEB2-3E834F22ABB1}" srcOrd="3" destOrd="0" presId="urn:microsoft.com/office/officeart/2005/8/layout/chevron1"/>
    <dgm:cxn modelId="{2DCDCBF1-5746-450E-BD58-E73C7573B232}" type="presParOf" srcId="{BB6152A2-B389-4A07-989E-D93D21F4D8A4}" destId="{B52D6F89-3FAB-44B8-BB76-79C381C8D538}"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8D545A-98A1-4F84-8DDC-18151E0D0821}"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CN" altLang="en-US"/>
        </a:p>
      </dgm:t>
    </dgm:pt>
    <dgm:pt modelId="{BFE9F725-66AA-4CE6-BE95-4F0008942044}">
      <dgm:prSet phldrT="[文本]"/>
      <dgm:spPr>
        <a:solidFill>
          <a:srgbClr val="4F81BC"/>
        </a:solidFill>
      </dgm:spPr>
      <dgm:t>
        <a:bodyPr/>
        <a:lstStyle/>
        <a:p>
          <a:r>
            <a:rPr lang="zh-CN" altLang="en-US" dirty="0" smtClean="0">
              <a:latin typeface="华文中宋" panose="02010600040101010101" pitchFamily="2" charset="-122"/>
              <a:ea typeface="华文中宋" panose="02010600040101010101" pitchFamily="2" charset="-122"/>
            </a:rPr>
            <a:t>研究背景和意义</a:t>
          </a:r>
          <a:endParaRPr lang="zh-CN" altLang="en-US" dirty="0">
            <a:latin typeface="华文中宋" panose="02010600040101010101" pitchFamily="2" charset="-122"/>
            <a:ea typeface="华文中宋" panose="02010600040101010101" pitchFamily="2" charset="-122"/>
          </a:endParaRPr>
        </a:p>
      </dgm:t>
    </dgm:pt>
    <dgm:pt modelId="{C88B82D7-966E-4038-8C2D-FC41A143E9C8}" type="parTrans" cxnId="{0F2E14FF-3FED-4D93-BFEF-F56961347DD3}">
      <dgm:prSet/>
      <dgm:spPr/>
      <dgm:t>
        <a:bodyPr/>
        <a:lstStyle/>
        <a:p>
          <a:endParaRPr lang="zh-CN" altLang="en-US"/>
        </a:p>
      </dgm:t>
    </dgm:pt>
    <dgm:pt modelId="{4536EDCB-BBDD-4BE6-B2BD-6853C5CD5D33}" type="sibTrans" cxnId="{0F2E14FF-3FED-4D93-BFEF-F56961347DD3}">
      <dgm:prSet/>
      <dgm:spPr/>
      <dgm:t>
        <a:bodyPr/>
        <a:lstStyle/>
        <a:p>
          <a:endParaRPr lang="zh-CN" altLang="en-US"/>
        </a:p>
      </dgm:t>
    </dgm:pt>
    <dgm:pt modelId="{783B9DA5-9A56-428D-9620-5C9DF27B81E0}">
      <dgm:prSet phldrT="[文本]"/>
      <dgm:spPr>
        <a:solidFill>
          <a:srgbClr val="4F81BC"/>
        </a:solidFill>
      </dgm:spPr>
      <dgm:t>
        <a:bodyPr/>
        <a:lstStyle/>
        <a:p>
          <a:r>
            <a:rPr lang="zh-CN" altLang="en-US" dirty="0" smtClean="0">
              <a:latin typeface="华文中宋" panose="02010600040101010101" pitchFamily="2" charset="-122"/>
              <a:ea typeface="华文中宋" panose="02010600040101010101" pitchFamily="2" charset="-122"/>
            </a:rPr>
            <a:t>面向任务的信息提取框架</a:t>
          </a:r>
          <a:endParaRPr lang="zh-CN" altLang="en-US" dirty="0">
            <a:latin typeface="华文中宋" panose="02010600040101010101" pitchFamily="2" charset="-122"/>
            <a:ea typeface="华文中宋" panose="02010600040101010101" pitchFamily="2" charset="-122"/>
          </a:endParaRPr>
        </a:p>
      </dgm:t>
    </dgm:pt>
    <dgm:pt modelId="{DD7E6F48-9C1C-477C-B8B6-A06220756F45}" type="parTrans" cxnId="{45EB3C89-CB26-493F-AAD5-0A82EDA641C4}">
      <dgm:prSet/>
      <dgm:spPr/>
      <dgm:t>
        <a:bodyPr/>
        <a:lstStyle/>
        <a:p>
          <a:endParaRPr lang="zh-CN" altLang="en-US"/>
        </a:p>
      </dgm:t>
    </dgm:pt>
    <dgm:pt modelId="{143C43F0-658E-4747-99F7-6CF6ED7510B7}" type="sibTrans" cxnId="{45EB3C89-CB26-493F-AAD5-0A82EDA641C4}">
      <dgm:prSet/>
      <dgm:spPr/>
      <dgm:t>
        <a:bodyPr/>
        <a:lstStyle/>
        <a:p>
          <a:endParaRPr lang="zh-CN" altLang="en-US"/>
        </a:p>
      </dgm:t>
    </dgm:pt>
    <dgm:pt modelId="{D669D065-2C1D-4477-8EA0-86C391EAB0DB}">
      <dgm:prSet phldrT="[文本]"/>
      <dgm:spPr>
        <a:solidFill>
          <a:srgbClr val="B03331"/>
        </a:solidFill>
      </dgm:spPr>
      <dgm:t>
        <a:bodyPr/>
        <a:lstStyle/>
        <a:p>
          <a:r>
            <a:rPr lang="zh-CN" altLang="en-US" dirty="0" smtClean="0">
              <a:latin typeface="华文中宋" panose="02010600040101010101" pitchFamily="2" charset="-122"/>
              <a:ea typeface="华文中宋" panose="02010600040101010101" pitchFamily="2" charset="-122"/>
            </a:rPr>
            <a:t>应用场景和算法实现</a:t>
          </a:r>
          <a:endParaRPr lang="zh-CN" altLang="en-US" dirty="0">
            <a:latin typeface="华文中宋" panose="02010600040101010101" pitchFamily="2" charset="-122"/>
            <a:ea typeface="华文中宋" panose="02010600040101010101" pitchFamily="2" charset="-122"/>
          </a:endParaRPr>
        </a:p>
      </dgm:t>
    </dgm:pt>
    <dgm:pt modelId="{F02B0D8F-4A89-419A-B3A3-9E810E2F99CD}" type="parTrans" cxnId="{952B7E81-8DEE-4BA7-8FBC-8B8FD1E71BB8}">
      <dgm:prSet/>
      <dgm:spPr/>
      <dgm:t>
        <a:bodyPr/>
        <a:lstStyle/>
        <a:p>
          <a:endParaRPr lang="zh-CN" altLang="en-US"/>
        </a:p>
      </dgm:t>
    </dgm:pt>
    <dgm:pt modelId="{F500628B-B655-44BB-BE8F-B24D51BFB0B1}" type="sibTrans" cxnId="{952B7E81-8DEE-4BA7-8FBC-8B8FD1E71BB8}">
      <dgm:prSet/>
      <dgm:spPr/>
      <dgm:t>
        <a:bodyPr/>
        <a:lstStyle/>
        <a:p>
          <a:endParaRPr lang="zh-CN" altLang="en-US"/>
        </a:p>
      </dgm:t>
    </dgm:pt>
    <dgm:pt modelId="{BB6152A2-B389-4A07-989E-D93D21F4D8A4}" type="pres">
      <dgm:prSet presAssocID="{2B8D545A-98A1-4F84-8DDC-18151E0D0821}" presName="Name0" presStyleCnt="0">
        <dgm:presLayoutVars>
          <dgm:dir/>
          <dgm:animLvl val="lvl"/>
          <dgm:resizeHandles val="exact"/>
        </dgm:presLayoutVars>
      </dgm:prSet>
      <dgm:spPr/>
      <dgm:t>
        <a:bodyPr/>
        <a:lstStyle/>
        <a:p>
          <a:endParaRPr lang="zh-CN" altLang="en-US"/>
        </a:p>
      </dgm:t>
    </dgm:pt>
    <dgm:pt modelId="{F6FF7747-E6B4-43E2-B2F5-71D960D0E329}" type="pres">
      <dgm:prSet presAssocID="{BFE9F725-66AA-4CE6-BE95-4F0008942044}" presName="parTxOnly" presStyleLbl="node1" presStyleIdx="0" presStyleCnt="3">
        <dgm:presLayoutVars>
          <dgm:chMax val="0"/>
          <dgm:chPref val="0"/>
          <dgm:bulletEnabled val="1"/>
        </dgm:presLayoutVars>
      </dgm:prSet>
      <dgm:spPr/>
      <dgm:t>
        <a:bodyPr/>
        <a:lstStyle/>
        <a:p>
          <a:endParaRPr lang="zh-CN" altLang="en-US"/>
        </a:p>
      </dgm:t>
    </dgm:pt>
    <dgm:pt modelId="{45306C3A-A374-4B14-9DDE-D316221D1E91}" type="pres">
      <dgm:prSet presAssocID="{4536EDCB-BBDD-4BE6-B2BD-6853C5CD5D33}" presName="parTxOnlySpace" presStyleCnt="0"/>
      <dgm:spPr/>
    </dgm:pt>
    <dgm:pt modelId="{93D2FA12-E1A0-4A6F-8688-9A9157EF8ED0}" type="pres">
      <dgm:prSet presAssocID="{783B9DA5-9A56-428D-9620-5C9DF27B81E0}" presName="parTxOnly" presStyleLbl="node1" presStyleIdx="1" presStyleCnt="3">
        <dgm:presLayoutVars>
          <dgm:chMax val="0"/>
          <dgm:chPref val="0"/>
          <dgm:bulletEnabled val="1"/>
        </dgm:presLayoutVars>
      </dgm:prSet>
      <dgm:spPr/>
      <dgm:t>
        <a:bodyPr/>
        <a:lstStyle/>
        <a:p>
          <a:endParaRPr lang="zh-CN" altLang="en-US"/>
        </a:p>
      </dgm:t>
    </dgm:pt>
    <dgm:pt modelId="{C1837C1B-4450-4923-BEB2-3E834F22ABB1}" type="pres">
      <dgm:prSet presAssocID="{143C43F0-658E-4747-99F7-6CF6ED7510B7}" presName="parTxOnlySpace" presStyleCnt="0"/>
      <dgm:spPr/>
    </dgm:pt>
    <dgm:pt modelId="{B52D6F89-3FAB-44B8-BB76-79C381C8D538}" type="pres">
      <dgm:prSet presAssocID="{D669D065-2C1D-4477-8EA0-86C391EAB0DB}" presName="parTxOnly" presStyleLbl="node1" presStyleIdx="2" presStyleCnt="3">
        <dgm:presLayoutVars>
          <dgm:chMax val="0"/>
          <dgm:chPref val="0"/>
          <dgm:bulletEnabled val="1"/>
        </dgm:presLayoutVars>
      </dgm:prSet>
      <dgm:spPr/>
      <dgm:t>
        <a:bodyPr/>
        <a:lstStyle/>
        <a:p>
          <a:endParaRPr lang="zh-CN" altLang="en-US"/>
        </a:p>
      </dgm:t>
    </dgm:pt>
  </dgm:ptLst>
  <dgm:cxnLst>
    <dgm:cxn modelId="{D829635A-BC15-4AB0-9EE1-A93EAC1479CA}" type="presOf" srcId="{BFE9F725-66AA-4CE6-BE95-4F0008942044}" destId="{F6FF7747-E6B4-43E2-B2F5-71D960D0E329}" srcOrd="0" destOrd="0" presId="urn:microsoft.com/office/officeart/2005/8/layout/chevron1"/>
    <dgm:cxn modelId="{528A5F0A-F4AF-41E8-B7F2-FFEC431E3D96}" type="presOf" srcId="{2B8D545A-98A1-4F84-8DDC-18151E0D0821}" destId="{BB6152A2-B389-4A07-989E-D93D21F4D8A4}" srcOrd="0" destOrd="0" presId="urn:microsoft.com/office/officeart/2005/8/layout/chevron1"/>
    <dgm:cxn modelId="{952B7E81-8DEE-4BA7-8FBC-8B8FD1E71BB8}" srcId="{2B8D545A-98A1-4F84-8DDC-18151E0D0821}" destId="{D669D065-2C1D-4477-8EA0-86C391EAB0DB}" srcOrd="2" destOrd="0" parTransId="{F02B0D8F-4A89-419A-B3A3-9E810E2F99CD}" sibTransId="{F500628B-B655-44BB-BE8F-B24D51BFB0B1}"/>
    <dgm:cxn modelId="{45EB3C89-CB26-493F-AAD5-0A82EDA641C4}" srcId="{2B8D545A-98A1-4F84-8DDC-18151E0D0821}" destId="{783B9DA5-9A56-428D-9620-5C9DF27B81E0}" srcOrd="1" destOrd="0" parTransId="{DD7E6F48-9C1C-477C-B8B6-A06220756F45}" sibTransId="{143C43F0-658E-4747-99F7-6CF6ED7510B7}"/>
    <dgm:cxn modelId="{0F2E14FF-3FED-4D93-BFEF-F56961347DD3}" srcId="{2B8D545A-98A1-4F84-8DDC-18151E0D0821}" destId="{BFE9F725-66AA-4CE6-BE95-4F0008942044}" srcOrd="0" destOrd="0" parTransId="{C88B82D7-966E-4038-8C2D-FC41A143E9C8}" sibTransId="{4536EDCB-BBDD-4BE6-B2BD-6853C5CD5D33}"/>
    <dgm:cxn modelId="{77E9F974-D9A7-4DF4-A490-73BA98D60E5F}" type="presOf" srcId="{783B9DA5-9A56-428D-9620-5C9DF27B81E0}" destId="{93D2FA12-E1A0-4A6F-8688-9A9157EF8ED0}" srcOrd="0" destOrd="0" presId="urn:microsoft.com/office/officeart/2005/8/layout/chevron1"/>
    <dgm:cxn modelId="{8F850691-33D7-45A0-92E3-3226C62CE093}" type="presOf" srcId="{D669D065-2C1D-4477-8EA0-86C391EAB0DB}" destId="{B52D6F89-3FAB-44B8-BB76-79C381C8D538}" srcOrd="0" destOrd="0" presId="urn:microsoft.com/office/officeart/2005/8/layout/chevron1"/>
    <dgm:cxn modelId="{7F98B850-0FDE-4D57-B7BA-B4AB0A6714E0}" type="presParOf" srcId="{BB6152A2-B389-4A07-989E-D93D21F4D8A4}" destId="{F6FF7747-E6B4-43E2-B2F5-71D960D0E329}" srcOrd="0" destOrd="0" presId="urn:microsoft.com/office/officeart/2005/8/layout/chevron1"/>
    <dgm:cxn modelId="{54D8EDFC-24DA-4FC0-99AC-CF82887A7010}" type="presParOf" srcId="{BB6152A2-B389-4A07-989E-D93D21F4D8A4}" destId="{45306C3A-A374-4B14-9DDE-D316221D1E91}" srcOrd="1" destOrd="0" presId="urn:microsoft.com/office/officeart/2005/8/layout/chevron1"/>
    <dgm:cxn modelId="{BB7B92DD-50D5-4FF3-B2CC-CB94068BB27B}" type="presParOf" srcId="{BB6152A2-B389-4A07-989E-D93D21F4D8A4}" destId="{93D2FA12-E1A0-4A6F-8688-9A9157EF8ED0}" srcOrd="2" destOrd="0" presId="urn:microsoft.com/office/officeart/2005/8/layout/chevron1"/>
    <dgm:cxn modelId="{3E6B9F76-EC7F-4089-B27A-7781406504F9}" type="presParOf" srcId="{BB6152A2-B389-4A07-989E-D93D21F4D8A4}" destId="{C1837C1B-4450-4923-BEB2-3E834F22ABB1}" srcOrd="3" destOrd="0" presId="urn:microsoft.com/office/officeart/2005/8/layout/chevron1"/>
    <dgm:cxn modelId="{E7FCD4CB-1E35-434F-80CC-5B1C62F9A1F0}" type="presParOf" srcId="{BB6152A2-B389-4A07-989E-D93D21F4D8A4}" destId="{B52D6F89-3FAB-44B8-BB76-79C381C8D538}"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6F88D-4A7D-43CF-BC2C-EB8C7A32FE99}" type="doc">
      <dgm:prSet loTypeId="urn:microsoft.com/office/officeart/2005/8/layout/hChevron3" loCatId="process" qsTypeId="urn:microsoft.com/office/officeart/2005/8/quickstyle/simple1" qsCatId="simple" csTypeId="urn:microsoft.com/office/officeart/2005/8/colors/accent1_2" csCatId="accent1" phldr="1"/>
      <dgm:spPr/>
    </dgm:pt>
    <dgm:pt modelId="{A0D53E88-A72F-4BCA-B1FF-F8D29D0DA8D7}">
      <dgm:prSet phldrT="[文本]"/>
      <dgm:spPr>
        <a:solidFill>
          <a:srgbClr val="C00000"/>
        </a:solidFill>
      </dgm:spPr>
      <dgm:t>
        <a:bodyPr/>
        <a:lstStyle/>
        <a:p>
          <a:r>
            <a:rPr lang="en-US" altLang="zh-CN" dirty="0" smtClean="0"/>
            <a:t>task1</a:t>
          </a:r>
          <a:endParaRPr lang="zh-CN" altLang="en-US" dirty="0"/>
        </a:p>
      </dgm:t>
    </dgm:pt>
    <dgm:pt modelId="{678E47D1-AC6A-42F5-A0E7-0D192B20BDD8}" type="parTrans" cxnId="{58855089-B1D1-4260-8372-ACD4916379BB}">
      <dgm:prSet/>
      <dgm:spPr/>
      <dgm:t>
        <a:bodyPr/>
        <a:lstStyle/>
        <a:p>
          <a:endParaRPr lang="zh-CN" altLang="en-US"/>
        </a:p>
      </dgm:t>
    </dgm:pt>
    <dgm:pt modelId="{F290544E-05E4-4B31-9520-4603248C6BEA}" type="sibTrans" cxnId="{58855089-B1D1-4260-8372-ACD4916379BB}">
      <dgm:prSet/>
      <dgm:spPr/>
      <dgm:t>
        <a:bodyPr/>
        <a:lstStyle/>
        <a:p>
          <a:endParaRPr lang="zh-CN" altLang="en-US"/>
        </a:p>
      </dgm:t>
    </dgm:pt>
    <dgm:pt modelId="{FEDB19D7-E07A-41A9-B5DF-35EB6A5453BF}">
      <dgm:prSet phldrT="[文本]"/>
      <dgm:spPr>
        <a:solidFill>
          <a:srgbClr val="4F81BC"/>
        </a:solidFill>
      </dgm:spPr>
      <dgm:t>
        <a:bodyPr/>
        <a:lstStyle/>
        <a:p>
          <a:r>
            <a:rPr lang="en-US" altLang="zh-CN" dirty="0" smtClean="0"/>
            <a:t>task2</a:t>
          </a:r>
          <a:endParaRPr lang="zh-CN" altLang="en-US" dirty="0"/>
        </a:p>
      </dgm:t>
    </dgm:pt>
    <dgm:pt modelId="{59498E67-3B47-4A52-83E9-E4826D4CFDA1}" type="parTrans" cxnId="{5C2855F1-DED4-43FF-AE0C-2BA186262C70}">
      <dgm:prSet/>
      <dgm:spPr/>
      <dgm:t>
        <a:bodyPr/>
        <a:lstStyle/>
        <a:p>
          <a:endParaRPr lang="zh-CN" altLang="en-US"/>
        </a:p>
      </dgm:t>
    </dgm:pt>
    <dgm:pt modelId="{F97D5B5D-ECE0-4105-8109-B2B39DE001C5}" type="sibTrans" cxnId="{5C2855F1-DED4-43FF-AE0C-2BA186262C70}">
      <dgm:prSet/>
      <dgm:spPr/>
      <dgm:t>
        <a:bodyPr/>
        <a:lstStyle/>
        <a:p>
          <a:endParaRPr lang="zh-CN" altLang="en-US"/>
        </a:p>
      </dgm:t>
    </dgm:pt>
    <dgm:pt modelId="{8B42AB21-D82D-4C89-A09B-05A899EC9418}">
      <dgm:prSet phldrT="[文本]"/>
      <dgm:spPr>
        <a:solidFill>
          <a:srgbClr val="4F81BC"/>
        </a:solidFill>
      </dgm:spPr>
      <dgm:t>
        <a:bodyPr/>
        <a:lstStyle/>
        <a:p>
          <a:r>
            <a:rPr lang="en-US" altLang="zh-CN" dirty="0" smtClean="0"/>
            <a:t>task3</a:t>
          </a:r>
          <a:endParaRPr lang="zh-CN" altLang="en-US" dirty="0"/>
        </a:p>
      </dgm:t>
    </dgm:pt>
    <dgm:pt modelId="{2E4F1A0E-0A29-4FF5-8052-4CC6DC2A5574}" type="parTrans" cxnId="{11041237-AFCC-49AA-B12B-62DC92D21746}">
      <dgm:prSet/>
      <dgm:spPr/>
      <dgm:t>
        <a:bodyPr/>
        <a:lstStyle/>
        <a:p>
          <a:endParaRPr lang="zh-CN" altLang="en-US"/>
        </a:p>
      </dgm:t>
    </dgm:pt>
    <dgm:pt modelId="{F3A66470-7659-402B-AA98-79F38BEB44EC}" type="sibTrans" cxnId="{11041237-AFCC-49AA-B12B-62DC92D21746}">
      <dgm:prSet/>
      <dgm:spPr/>
      <dgm:t>
        <a:bodyPr/>
        <a:lstStyle/>
        <a:p>
          <a:endParaRPr lang="zh-CN" altLang="en-US"/>
        </a:p>
      </dgm:t>
    </dgm:pt>
    <dgm:pt modelId="{E83D9852-2D1A-44F3-9054-F702A73191FE}" type="pres">
      <dgm:prSet presAssocID="{0BD6F88D-4A7D-43CF-BC2C-EB8C7A32FE99}" presName="Name0" presStyleCnt="0">
        <dgm:presLayoutVars>
          <dgm:dir/>
          <dgm:resizeHandles val="exact"/>
        </dgm:presLayoutVars>
      </dgm:prSet>
      <dgm:spPr/>
    </dgm:pt>
    <dgm:pt modelId="{F03DF4C4-295F-4EF2-98E8-051C2C5354DC}" type="pres">
      <dgm:prSet presAssocID="{A0D53E88-A72F-4BCA-B1FF-F8D29D0DA8D7}" presName="parTxOnly" presStyleLbl="node1" presStyleIdx="0" presStyleCnt="3">
        <dgm:presLayoutVars>
          <dgm:bulletEnabled val="1"/>
        </dgm:presLayoutVars>
      </dgm:prSet>
      <dgm:spPr/>
      <dgm:t>
        <a:bodyPr/>
        <a:lstStyle/>
        <a:p>
          <a:endParaRPr lang="zh-CN" altLang="en-US"/>
        </a:p>
      </dgm:t>
    </dgm:pt>
    <dgm:pt modelId="{DB599576-370F-4662-B5B8-0D08907170C2}" type="pres">
      <dgm:prSet presAssocID="{F290544E-05E4-4B31-9520-4603248C6BEA}" presName="parSpace" presStyleCnt="0"/>
      <dgm:spPr/>
    </dgm:pt>
    <dgm:pt modelId="{0095D1FA-186A-4BAF-83A8-050CBABE2AA2}" type="pres">
      <dgm:prSet presAssocID="{FEDB19D7-E07A-41A9-B5DF-35EB6A5453BF}" presName="parTxOnly" presStyleLbl="node1" presStyleIdx="1" presStyleCnt="3">
        <dgm:presLayoutVars>
          <dgm:bulletEnabled val="1"/>
        </dgm:presLayoutVars>
      </dgm:prSet>
      <dgm:spPr/>
      <dgm:t>
        <a:bodyPr/>
        <a:lstStyle/>
        <a:p>
          <a:endParaRPr lang="zh-CN" altLang="en-US"/>
        </a:p>
      </dgm:t>
    </dgm:pt>
    <dgm:pt modelId="{C104930D-690C-490B-851A-6995413AD628}" type="pres">
      <dgm:prSet presAssocID="{F97D5B5D-ECE0-4105-8109-B2B39DE001C5}" presName="parSpace" presStyleCnt="0"/>
      <dgm:spPr/>
    </dgm:pt>
    <dgm:pt modelId="{48A895F0-E447-4CCE-B0DA-D03078D2B485}" type="pres">
      <dgm:prSet presAssocID="{8B42AB21-D82D-4C89-A09B-05A899EC9418}" presName="parTxOnly" presStyleLbl="node1" presStyleIdx="2" presStyleCnt="3">
        <dgm:presLayoutVars>
          <dgm:bulletEnabled val="1"/>
        </dgm:presLayoutVars>
      </dgm:prSet>
      <dgm:spPr/>
      <dgm:t>
        <a:bodyPr/>
        <a:lstStyle/>
        <a:p>
          <a:endParaRPr lang="zh-CN" altLang="en-US"/>
        </a:p>
      </dgm:t>
    </dgm:pt>
  </dgm:ptLst>
  <dgm:cxnLst>
    <dgm:cxn modelId="{704EAE49-DD58-463C-BAC9-4F9865BB275F}" type="presOf" srcId="{0BD6F88D-4A7D-43CF-BC2C-EB8C7A32FE99}" destId="{E83D9852-2D1A-44F3-9054-F702A73191FE}" srcOrd="0" destOrd="0" presId="urn:microsoft.com/office/officeart/2005/8/layout/hChevron3"/>
    <dgm:cxn modelId="{7C917058-A814-48CD-83D7-43574F0EBF1E}" type="presOf" srcId="{FEDB19D7-E07A-41A9-B5DF-35EB6A5453BF}" destId="{0095D1FA-186A-4BAF-83A8-050CBABE2AA2}" srcOrd="0" destOrd="0" presId="urn:microsoft.com/office/officeart/2005/8/layout/hChevron3"/>
    <dgm:cxn modelId="{58855089-B1D1-4260-8372-ACD4916379BB}" srcId="{0BD6F88D-4A7D-43CF-BC2C-EB8C7A32FE99}" destId="{A0D53E88-A72F-4BCA-B1FF-F8D29D0DA8D7}" srcOrd="0" destOrd="0" parTransId="{678E47D1-AC6A-42F5-A0E7-0D192B20BDD8}" sibTransId="{F290544E-05E4-4B31-9520-4603248C6BEA}"/>
    <dgm:cxn modelId="{5BDED2F7-7727-4041-8281-DB3ADEFB5258}" type="presOf" srcId="{8B42AB21-D82D-4C89-A09B-05A899EC9418}" destId="{48A895F0-E447-4CCE-B0DA-D03078D2B485}" srcOrd="0" destOrd="0" presId="urn:microsoft.com/office/officeart/2005/8/layout/hChevron3"/>
    <dgm:cxn modelId="{5C2855F1-DED4-43FF-AE0C-2BA186262C70}" srcId="{0BD6F88D-4A7D-43CF-BC2C-EB8C7A32FE99}" destId="{FEDB19D7-E07A-41A9-B5DF-35EB6A5453BF}" srcOrd="1" destOrd="0" parTransId="{59498E67-3B47-4A52-83E9-E4826D4CFDA1}" sibTransId="{F97D5B5D-ECE0-4105-8109-B2B39DE001C5}"/>
    <dgm:cxn modelId="{E5D39362-B055-49F7-9CC0-98DF70D39D93}" type="presOf" srcId="{A0D53E88-A72F-4BCA-B1FF-F8D29D0DA8D7}" destId="{F03DF4C4-295F-4EF2-98E8-051C2C5354DC}" srcOrd="0" destOrd="0" presId="urn:microsoft.com/office/officeart/2005/8/layout/hChevron3"/>
    <dgm:cxn modelId="{11041237-AFCC-49AA-B12B-62DC92D21746}" srcId="{0BD6F88D-4A7D-43CF-BC2C-EB8C7A32FE99}" destId="{8B42AB21-D82D-4C89-A09B-05A899EC9418}" srcOrd="2" destOrd="0" parTransId="{2E4F1A0E-0A29-4FF5-8052-4CC6DC2A5574}" sibTransId="{F3A66470-7659-402B-AA98-79F38BEB44EC}"/>
    <dgm:cxn modelId="{26C2DE84-C43B-4652-947F-9833DFB1A6AB}" type="presParOf" srcId="{E83D9852-2D1A-44F3-9054-F702A73191FE}" destId="{F03DF4C4-295F-4EF2-98E8-051C2C5354DC}" srcOrd="0" destOrd="0" presId="urn:microsoft.com/office/officeart/2005/8/layout/hChevron3"/>
    <dgm:cxn modelId="{AF279270-4128-4479-A4C8-20235E408593}" type="presParOf" srcId="{E83D9852-2D1A-44F3-9054-F702A73191FE}" destId="{DB599576-370F-4662-B5B8-0D08907170C2}" srcOrd="1" destOrd="0" presId="urn:microsoft.com/office/officeart/2005/8/layout/hChevron3"/>
    <dgm:cxn modelId="{260928F2-826E-42EB-9329-10EC4C0DCB24}" type="presParOf" srcId="{E83D9852-2D1A-44F3-9054-F702A73191FE}" destId="{0095D1FA-186A-4BAF-83A8-050CBABE2AA2}" srcOrd="2" destOrd="0" presId="urn:microsoft.com/office/officeart/2005/8/layout/hChevron3"/>
    <dgm:cxn modelId="{F4A06942-7CE8-45EF-BD23-07A2F8F19108}" type="presParOf" srcId="{E83D9852-2D1A-44F3-9054-F702A73191FE}" destId="{C104930D-690C-490B-851A-6995413AD628}" srcOrd="3" destOrd="0" presId="urn:microsoft.com/office/officeart/2005/8/layout/hChevron3"/>
    <dgm:cxn modelId="{1533E193-980C-4BA1-9EFC-CF62F2EFAA64}" type="presParOf" srcId="{E83D9852-2D1A-44F3-9054-F702A73191FE}" destId="{48A895F0-E447-4CCE-B0DA-D03078D2B485}" srcOrd="4"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8D545A-98A1-4F84-8DDC-18151E0D0821}"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CN" altLang="en-US"/>
        </a:p>
      </dgm:t>
    </dgm:pt>
    <dgm:pt modelId="{BFE9F725-66AA-4CE6-BE95-4F0008942044}">
      <dgm:prSet phldrT="[文本]"/>
      <dgm:spPr>
        <a:solidFill>
          <a:srgbClr val="4F81BC"/>
        </a:solidFill>
      </dgm:spPr>
      <dgm:t>
        <a:bodyPr/>
        <a:lstStyle/>
        <a:p>
          <a:r>
            <a:rPr lang="zh-CN" altLang="en-US" dirty="0" smtClean="0">
              <a:latin typeface="华文中宋" panose="02010600040101010101" pitchFamily="2" charset="-122"/>
              <a:ea typeface="华文中宋" panose="02010600040101010101" pitchFamily="2" charset="-122"/>
            </a:rPr>
            <a:t>研究背景和意义</a:t>
          </a:r>
          <a:endParaRPr lang="zh-CN" altLang="en-US" dirty="0">
            <a:latin typeface="华文中宋" panose="02010600040101010101" pitchFamily="2" charset="-122"/>
            <a:ea typeface="华文中宋" panose="02010600040101010101" pitchFamily="2" charset="-122"/>
          </a:endParaRPr>
        </a:p>
      </dgm:t>
    </dgm:pt>
    <dgm:pt modelId="{C88B82D7-966E-4038-8C2D-FC41A143E9C8}" type="parTrans" cxnId="{0F2E14FF-3FED-4D93-BFEF-F56961347DD3}">
      <dgm:prSet/>
      <dgm:spPr/>
      <dgm:t>
        <a:bodyPr/>
        <a:lstStyle/>
        <a:p>
          <a:endParaRPr lang="zh-CN" altLang="en-US"/>
        </a:p>
      </dgm:t>
    </dgm:pt>
    <dgm:pt modelId="{4536EDCB-BBDD-4BE6-B2BD-6853C5CD5D33}" type="sibTrans" cxnId="{0F2E14FF-3FED-4D93-BFEF-F56961347DD3}">
      <dgm:prSet/>
      <dgm:spPr/>
      <dgm:t>
        <a:bodyPr/>
        <a:lstStyle/>
        <a:p>
          <a:endParaRPr lang="zh-CN" altLang="en-US"/>
        </a:p>
      </dgm:t>
    </dgm:pt>
    <dgm:pt modelId="{783B9DA5-9A56-428D-9620-5C9DF27B81E0}">
      <dgm:prSet phldrT="[文本]"/>
      <dgm:spPr>
        <a:solidFill>
          <a:srgbClr val="4F81BC"/>
        </a:solidFill>
      </dgm:spPr>
      <dgm:t>
        <a:bodyPr/>
        <a:lstStyle/>
        <a:p>
          <a:r>
            <a:rPr lang="zh-CN" altLang="en-US" dirty="0" smtClean="0">
              <a:latin typeface="华文中宋" panose="02010600040101010101" pitchFamily="2" charset="-122"/>
              <a:ea typeface="华文中宋" panose="02010600040101010101" pitchFamily="2" charset="-122"/>
            </a:rPr>
            <a:t>面向任务的信息提取框架</a:t>
          </a:r>
          <a:endParaRPr lang="zh-CN" altLang="en-US" dirty="0">
            <a:latin typeface="华文中宋" panose="02010600040101010101" pitchFamily="2" charset="-122"/>
            <a:ea typeface="华文中宋" panose="02010600040101010101" pitchFamily="2" charset="-122"/>
          </a:endParaRPr>
        </a:p>
      </dgm:t>
    </dgm:pt>
    <dgm:pt modelId="{DD7E6F48-9C1C-477C-B8B6-A06220756F45}" type="parTrans" cxnId="{45EB3C89-CB26-493F-AAD5-0A82EDA641C4}">
      <dgm:prSet/>
      <dgm:spPr/>
      <dgm:t>
        <a:bodyPr/>
        <a:lstStyle/>
        <a:p>
          <a:endParaRPr lang="zh-CN" altLang="en-US"/>
        </a:p>
      </dgm:t>
    </dgm:pt>
    <dgm:pt modelId="{143C43F0-658E-4747-99F7-6CF6ED7510B7}" type="sibTrans" cxnId="{45EB3C89-CB26-493F-AAD5-0A82EDA641C4}">
      <dgm:prSet/>
      <dgm:spPr/>
      <dgm:t>
        <a:bodyPr/>
        <a:lstStyle/>
        <a:p>
          <a:endParaRPr lang="zh-CN" altLang="en-US"/>
        </a:p>
      </dgm:t>
    </dgm:pt>
    <dgm:pt modelId="{D669D065-2C1D-4477-8EA0-86C391EAB0DB}">
      <dgm:prSet phldrT="[文本]"/>
      <dgm:spPr>
        <a:solidFill>
          <a:srgbClr val="B03331"/>
        </a:solidFill>
      </dgm:spPr>
      <dgm:t>
        <a:bodyPr/>
        <a:lstStyle/>
        <a:p>
          <a:r>
            <a:rPr lang="zh-CN" altLang="en-US" dirty="0" smtClean="0">
              <a:latin typeface="华文中宋" panose="02010600040101010101" pitchFamily="2" charset="-122"/>
              <a:ea typeface="华文中宋" panose="02010600040101010101" pitchFamily="2" charset="-122"/>
            </a:rPr>
            <a:t>应用场景和算法实现</a:t>
          </a:r>
          <a:endParaRPr lang="zh-CN" altLang="en-US" dirty="0">
            <a:latin typeface="华文中宋" panose="02010600040101010101" pitchFamily="2" charset="-122"/>
            <a:ea typeface="华文中宋" panose="02010600040101010101" pitchFamily="2" charset="-122"/>
          </a:endParaRPr>
        </a:p>
      </dgm:t>
    </dgm:pt>
    <dgm:pt modelId="{F02B0D8F-4A89-419A-B3A3-9E810E2F99CD}" type="parTrans" cxnId="{952B7E81-8DEE-4BA7-8FBC-8B8FD1E71BB8}">
      <dgm:prSet/>
      <dgm:spPr/>
      <dgm:t>
        <a:bodyPr/>
        <a:lstStyle/>
        <a:p>
          <a:endParaRPr lang="zh-CN" altLang="en-US"/>
        </a:p>
      </dgm:t>
    </dgm:pt>
    <dgm:pt modelId="{F500628B-B655-44BB-BE8F-B24D51BFB0B1}" type="sibTrans" cxnId="{952B7E81-8DEE-4BA7-8FBC-8B8FD1E71BB8}">
      <dgm:prSet/>
      <dgm:spPr/>
      <dgm:t>
        <a:bodyPr/>
        <a:lstStyle/>
        <a:p>
          <a:endParaRPr lang="zh-CN" altLang="en-US"/>
        </a:p>
      </dgm:t>
    </dgm:pt>
    <dgm:pt modelId="{BB6152A2-B389-4A07-989E-D93D21F4D8A4}" type="pres">
      <dgm:prSet presAssocID="{2B8D545A-98A1-4F84-8DDC-18151E0D0821}" presName="Name0" presStyleCnt="0">
        <dgm:presLayoutVars>
          <dgm:dir/>
          <dgm:animLvl val="lvl"/>
          <dgm:resizeHandles val="exact"/>
        </dgm:presLayoutVars>
      </dgm:prSet>
      <dgm:spPr/>
      <dgm:t>
        <a:bodyPr/>
        <a:lstStyle/>
        <a:p>
          <a:endParaRPr lang="zh-CN" altLang="en-US"/>
        </a:p>
      </dgm:t>
    </dgm:pt>
    <dgm:pt modelId="{F6FF7747-E6B4-43E2-B2F5-71D960D0E329}" type="pres">
      <dgm:prSet presAssocID="{BFE9F725-66AA-4CE6-BE95-4F0008942044}" presName="parTxOnly" presStyleLbl="node1" presStyleIdx="0" presStyleCnt="3">
        <dgm:presLayoutVars>
          <dgm:chMax val="0"/>
          <dgm:chPref val="0"/>
          <dgm:bulletEnabled val="1"/>
        </dgm:presLayoutVars>
      </dgm:prSet>
      <dgm:spPr/>
      <dgm:t>
        <a:bodyPr/>
        <a:lstStyle/>
        <a:p>
          <a:endParaRPr lang="zh-CN" altLang="en-US"/>
        </a:p>
      </dgm:t>
    </dgm:pt>
    <dgm:pt modelId="{45306C3A-A374-4B14-9DDE-D316221D1E91}" type="pres">
      <dgm:prSet presAssocID="{4536EDCB-BBDD-4BE6-B2BD-6853C5CD5D33}" presName="parTxOnlySpace" presStyleCnt="0"/>
      <dgm:spPr/>
    </dgm:pt>
    <dgm:pt modelId="{93D2FA12-E1A0-4A6F-8688-9A9157EF8ED0}" type="pres">
      <dgm:prSet presAssocID="{783B9DA5-9A56-428D-9620-5C9DF27B81E0}" presName="parTxOnly" presStyleLbl="node1" presStyleIdx="1" presStyleCnt="3">
        <dgm:presLayoutVars>
          <dgm:chMax val="0"/>
          <dgm:chPref val="0"/>
          <dgm:bulletEnabled val="1"/>
        </dgm:presLayoutVars>
      </dgm:prSet>
      <dgm:spPr/>
      <dgm:t>
        <a:bodyPr/>
        <a:lstStyle/>
        <a:p>
          <a:endParaRPr lang="zh-CN" altLang="en-US"/>
        </a:p>
      </dgm:t>
    </dgm:pt>
    <dgm:pt modelId="{C1837C1B-4450-4923-BEB2-3E834F22ABB1}" type="pres">
      <dgm:prSet presAssocID="{143C43F0-658E-4747-99F7-6CF6ED7510B7}" presName="parTxOnlySpace" presStyleCnt="0"/>
      <dgm:spPr/>
    </dgm:pt>
    <dgm:pt modelId="{B52D6F89-3FAB-44B8-BB76-79C381C8D538}" type="pres">
      <dgm:prSet presAssocID="{D669D065-2C1D-4477-8EA0-86C391EAB0DB}" presName="parTxOnly" presStyleLbl="node1" presStyleIdx="2" presStyleCnt="3">
        <dgm:presLayoutVars>
          <dgm:chMax val="0"/>
          <dgm:chPref val="0"/>
          <dgm:bulletEnabled val="1"/>
        </dgm:presLayoutVars>
      </dgm:prSet>
      <dgm:spPr/>
      <dgm:t>
        <a:bodyPr/>
        <a:lstStyle/>
        <a:p>
          <a:endParaRPr lang="zh-CN" altLang="en-US"/>
        </a:p>
      </dgm:t>
    </dgm:pt>
  </dgm:ptLst>
  <dgm:cxnLst>
    <dgm:cxn modelId="{952B7E81-8DEE-4BA7-8FBC-8B8FD1E71BB8}" srcId="{2B8D545A-98A1-4F84-8DDC-18151E0D0821}" destId="{D669D065-2C1D-4477-8EA0-86C391EAB0DB}" srcOrd="2" destOrd="0" parTransId="{F02B0D8F-4A89-419A-B3A3-9E810E2F99CD}" sibTransId="{F500628B-B655-44BB-BE8F-B24D51BFB0B1}"/>
    <dgm:cxn modelId="{0F2E14FF-3FED-4D93-BFEF-F56961347DD3}" srcId="{2B8D545A-98A1-4F84-8DDC-18151E0D0821}" destId="{BFE9F725-66AA-4CE6-BE95-4F0008942044}" srcOrd="0" destOrd="0" parTransId="{C88B82D7-966E-4038-8C2D-FC41A143E9C8}" sibTransId="{4536EDCB-BBDD-4BE6-B2BD-6853C5CD5D33}"/>
    <dgm:cxn modelId="{301CE941-E110-487B-B56C-EEF0A63EB514}" type="presOf" srcId="{D669D065-2C1D-4477-8EA0-86C391EAB0DB}" destId="{B52D6F89-3FAB-44B8-BB76-79C381C8D538}" srcOrd="0" destOrd="0" presId="urn:microsoft.com/office/officeart/2005/8/layout/chevron1"/>
    <dgm:cxn modelId="{69BEC79D-293C-499C-8E1A-A4220DE4067D}" type="presOf" srcId="{2B8D545A-98A1-4F84-8DDC-18151E0D0821}" destId="{BB6152A2-B389-4A07-989E-D93D21F4D8A4}" srcOrd="0" destOrd="0" presId="urn:microsoft.com/office/officeart/2005/8/layout/chevron1"/>
    <dgm:cxn modelId="{CE57D248-A48E-43D0-8404-2320E116359F}" type="presOf" srcId="{BFE9F725-66AA-4CE6-BE95-4F0008942044}" destId="{F6FF7747-E6B4-43E2-B2F5-71D960D0E329}" srcOrd="0" destOrd="0" presId="urn:microsoft.com/office/officeart/2005/8/layout/chevron1"/>
    <dgm:cxn modelId="{3E0968BC-60D0-4EAB-973D-534513F3CE21}" type="presOf" srcId="{783B9DA5-9A56-428D-9620-5C9DF27B81E0}" destId="{93D2FA12-E1A0-4A6F-8688-9A9157EF8ED0}" srcOrd="0" destOrd="0" presId="urn:microsoft.com/office/officeart/2005/8/layout/chevron1"/>
    <dgm:cxn modelId="{45EB3C89-CB26-493F-AAD5-0A82EDA641C4}" srcId="{2B8D545A-98A1-4F84-8DDC-18151E0D0821}" destId="{783B9DA5-9A56-428D-9620-5C9DF27B81E0}" srcOrd="1" destOrd="0" parTransId="{DD7E6F48-9C1C-477C-B8B6-A06220756F45}" sibTransId="{143C43F0-658E-4747-99F7-6CF6ED7510B7}"/>
    <dgm:cxn modelId="{8795B46D-FDAC-4C3F-AEA2-84A021CE0F54}" type="presParOf" srcId="{BB6152A2-B389-4A07-989E-D93D21F4D8A4}" destId="{F6FF7747-E6B4-43E2-B2F5-71D960D0E329}" srcOrd="0" destOrd="0" presId="urn:microsoft.com/office/officeart/2005/8/layout/chevron1"/>
    <dgm:cxn modelId="{22704560-831A-4B51-B357-5D82BACFEF56}" type="presParOf" srcId="{BB6152A2-B389-4A07-989E-D93D21F4D8A4}" destId="{45306C3A-A374-4B14-9DDE-D316221D1E91}" srcOrd="1" destOrd="0" presId="urn:microsoft.com/office/officeart/2005/8/layout/chevron1"/>
    <dgm:cxn modelId="{3DE689C7-EB25-4C8E-AD07-29B99FCC4311}" type="presParOf" srcId="{BB6152A2-B389-4A07-989E-D93D21F4D8A4}" destId="{93D2FA12-E1A0-4A6F-8688-9A9157EF8ED0}" srcOrd="2" destOrd="0" presId="urn:microsoft.com/office/officeart/2005/8/layout/chevron1"/>
    <dgm:cxn modelId="{8E56FDDC-CBA8-4D06-8B21-AFEF93505680}" type="presParOf" srcId="{BB6152A2-B389-4A07-989E-D93D21F4D8A4}" destId="{C1837C1B-4450-4923-BEB2-3E834F22ABB1}" srcOrd="3" destOrd="0" presId="urn:microsoft.com/office/officeart/2005/8/layout/chevron1"/>
    <dgm:cxn modelId="{6394D9A9-BF04-42E7-87CB-82AA718EA5B3}" type="presParOf" srcId="{BB6152A2-B389-4A07-989E-D93D21F4D8A4}" destId="{B52D6F89-3FAB-44B8-BB76-79C381C8D53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D6F88D-4A7D-43CF-BC2C-EB8C7A32FE99}" type="doc">
      <dgm:prSet loTypeId="urn:microsoft.com/office/officeart/2005/8/layout/hChevron3" loCatId="process" qsTypeId="urn:microsoft.com/office/officeart/2005/8/quickstyle/simple1" qsCatId="simple" csTypeId="urn:microsoft.com/office/officeart/2005/8/colors/accent1_2" csCatId="accent1" phldr="1"/>
      <dgm:spPr/>
    </dgm:pt>
    <dgm:pt modelId="{A0D53E88-A72F-4BCA-B1FF-F8D29D0DA8D7}">
      <dgm:prSet phldrT="[文本]"/>
      <dgm:spPr>
        <a:solidFill>
          <a:srgbClr val="4F81BC"/>
        </a:solidFill>
      </dgm:spPr>
      <dgm:t>
        <a:bodyPr/>
        <a:lstStyle/>
        <a:p>
          <a:r>
            <a:rPr lang="en-US" altLang="zh-CN" dirty="0" smtClean="0"/>
            <a:t>task1</a:t>
          </a:r>
          <a:endParaRPr lang="zh-CN" altLang="en-US" dirty="0"/>
        </a:p>
      </dgm:t>
    </dgm:pt>
    <dgm:pt modelId="{678E47D1-AC6A-42F5-A0E7-0D192B20BDD8}" type="parTrans" cxnId="{58855089-B1D1-4260-8372-ACD4916379BB}">
      <dgm:prSet/>
      <dgm:spPr/>
      <dgm:t>
        <a:bodyPr/>
        <a:lstStyle/>
        <a:p>
          <a:endParaRPr lang="zh-CN" altLang="en-US"/>
        </a:p>
      </dgm:t>
    </dgm:pt>
    <dgm:pt modelId="{F290544E-05E4-4B31-9520-4603248C6BEA}" type="sibTrans" cxnId="{58855089-B1D1-4260-8372-ACD4916379BB}">
      <dgm:prSet/>
      <dgm:spPr/>
      <dgm:t>
        <a:bodyPr/>
        <a:lstStyle/>
        <a:p>
          <a:endParaRPr lang="zh-CN" altLang="en-US"/>
        </a:p>
      </dgm:t>
    </dgm:pt>
    <dgm:pt modelId="{FEDB19D7-E07A-41A9-B5DF-35EB6A5453BF}">
      <dgm:prSet phldrT="[文本]"/>
      <dgm:spPr>
        <a:solidFill>
          <a:srgbClr val="C00000"/>
        </a:solidFill>
      </dgm:spPr>
      <dgm:t>
        <a:bodyPr/>
        <a:lstStyle/>
        <a:p>
          <a:r>
            <a:rPr lang="en-US" altLang="zh-CN" dirty="0" smtClean="0"/>
            <a:t>task2</a:t>
          </a:r>
          <a:endParaRPr lang="zh-CN" altLang="en-US" dirty="0"/>
        </a:p>
      </dgm:t>
    </dgm:pt>
    <dgm:pt modelId="{59498E67-3B47-4A52-83E9-E4826D4CFDA1}" type="parTrans" cxnId="{5C2855F1-DED4-43FF-AE0C-2BA186262C70}">
      <dgm:prSet/>
      <dgm:spPr/>
      <dgm:t>
        <a:bodyPr/>
        <a:lstStyle/>
        <a:p>
          <a:endParaRPr lang="zh-CN" altLang="en-US"/>
        </a:p>
      </dgm:t>
    </dgm:pt>
    <dgm:pt modelId="{F97D5B5D-ECE0-4105-8109-B2B39DE001C5}" type="sibTrans" cxnId="{5C2855F1-DED4-43FF-AE0C-2BA186262C70}">
      <dgm:prSet/>
      <dgm:spPr/>
      <dgm:t>
        <a:bodyPr/>
        <a:lstStyle/>
        <a:p>
          <a:endParaRPr lang="zh-CN" altLang="en-US"/>
        </a:p>
      </dgm:t>
    </dgm:pt>
    <dgm:pt modelId="{8B42AB21-D82D-4C89-A09B-05A899EC9418}">
      <dgm:prSet phldrT="[文本]"/>
      <dgm:spPr>
        <a:solidFill>
          <a:srgbClr val="4F81BC"/>
        </a:solidFill>
      </dgm:spPr>
      <dgm:t>
        <a:bodyPr/>
        <a:lstStyle/>
        <a:p>
          <a:r>
            <a:rPr lang="en-US" altLang="zh-CN" dirty="0" smtClean="0"/>
            <a:t>task3</a:t>
          </a:r>
          <a:endParaRPr lang="zh-CN" altLang="en-US" dirty="0"/>
        </a:p>
      </dgm:t>
    </dgm:pt>
    <dgm:pt modelId="{2E4F1A0E-0A29-4FF5-8052-4CC6DC2A5574}" type="parTrans" cxnId="{11041237-AFCC-49AA-B12B-62DC92D21746}">
      <dgm:prSet/>
      <dgm:spPr/>
      <dgm:t>
        <a:bodyPr/>
        <a:lstStyle/>
        <a:p>
          <a:endParaRPr lang="zh-CN" altLang="en-US"/>
        </a:p>
      </dgm:t>
    </dgm:pt>
    <dgm:pt modelId="{F3A66470-7659-402B-AA98-79F38BEB44EC}" type="sibTrans" cxnId="{11041237-AFCC-49AA-B12B-62DC92D21746}">
      <dgm:prSet/>
      <dgm:spPr/>
      <dgm:t>
        <a:bodyPr/>
        <a:lstStyle/>
        <a:p>
          <a:endParaRPr lang="zh-CN" altLang="en-US"/>
        </a:p>
      </dgm:t>
    </dgm:pt>
    <dgm:pt modelId="{E83D9852-2D1A-44F3-9054-F702A73191FE}" type="pres">
      <dgm:prSet presAssocID="{0BD6F88D-4A7D-43CF-BC2C-EB8C7A32FE99}" presName="Name0" presStyleCnt="0">
        <dgm:presLayoutVars>
          <dgm:dir/>
          <dgm:resizeHandles val="exact"/>
        </dgm:presLayoutVars>
      </dgm:prSet>
      <dgm:spPr/>
    </dgm:pt>
    <dgm:pt modelId="{F03DF4C4-295F-4EF2-98E8-051C2C5354DC}" type="pres">
      <dgm:prSet presAssocID="{A0D53E88-A72F-4BCA-B1FF-F8D29D0DA8D7}" presName="parTxOnly" presStyleLbl="node1" presStyleIdx="0" presStyleCnt="3">
        <dgm:presLayoutVars>
          <dgm:bulletEnabled val="1"/>
        </dgm:presLayoutVars>
      </dgm:prSet>
      <dgm:spPr/>
      <dgm:t>
        <a:bodyPr/>
        <a:lstStyle/>
        <a:p>
          <a:endParaRPr lang="zh-CN" altLang="en-US"/>
        </a:p>
      </dgm:t>
    </dgm:pt>
    <dgm:pt modelId="{DB599576-370F-4662-B5B8-0D08907170C2}" type="pres">
      <dgm:prSet presAssocID="{F290544E-05E4-4B31-9520-4603248C6BEA}" presName="parSpace" presStyleCnt="0"/>
      <dgm:spPr/>
    </dgm:pt>
    <dgm:pt modelId="{0095D1FA-186A-4BAF-83A8-050CBABE2AA2}" type="pres">
      <dgm:prSet presAssocID="{FEDB19D7-E07A-41A9-B5DF-35EB6A5453BF}" presName="parTxOnly" presStyleLbl="node1" presStyleIdx="1" presStyleCnt="3">
        <dgm:presLayoutVars>
          <dgm:bulletEnabled val="1"/>
        </dgm:presLayoutVars>
      </dgm:prSet>
      <dgm:spPr/>
      <dgm:t>
        <a:bodyPr/>
        <a:lstStyle/>
        <a:p>
          <a:endParaRPr lang="zh-CN" altLang="en-US"/>
        </a:p>
      </dgm:t>
    </dgm:pt>
    <dgm:pt modelId="{C104930D-690C-490B-851A-6995413AD628}" type="pres">
      <dgm:prSet presAssocID="{F97D5B5D-ECE0-4105-8109-B2B39DE001C5}" presName="parSpace" presStyleCnt="0"/>
      <dgm:spPr/>
    </dgm:pt>
    <dgm:pt modelId="{48A895F0-E447-4CCE-B0DA-D03078D2B485}" type="pres">
      <dgm:prSet presAssocID="{8B42AB21-D82D-4C89-A09B-05A899EC9418}" presName="parTxOnly" presStyleLbl="node1" presStyleIdx="2" presStyleCnt="3">
        <dgm:presLayoutVars>
          <dgm:bulletEnabled val="1"/>
        </dgm:presLayoutVars>
      </dgm:prSet>
      <dgm:spPr/>
      <dgm:t>
        <a:bodyPr/>
        <a:lstStyle/>
        <a:p>
          <a:endParaRPr lang="zh-CN" altLang="en-US"/>
        </a:p>
      </dgm:t>
    </dgm:pt>
  </dgm:ptLst>
  <dgm:cxnLst>
    <dgm:cxn modelId="{97072509-4825-49A2-BEF0-DDD6789551D3}" type="presOf" srcId="{8B42AB21-D82D-4C89-A09B-05A899EC9418}" destId="{48A895F0-E447-4CCE-B0DA-D03078D2B485}" srcOrd="0" destOrd="0" presId="urn:microsoft.com/office/officeart/2005/8/layout/hChevron3"/>
    <dgm:cxn modelId="{586BDE0E-BA38-4C4E-A736-61E6F058E6AC}" type="presOf" srcId="{FEDB19D7-E07A-41A9-B5DF-35EB6A5453BF}" destId="{0095D1FA-186A-4BAF-83A8-050CBABE2AA2}" srcOrd="0" destOrd="0" presId="urn:microsoft.com/office/officeart/2005/8/layout/hChevron3"/>
    <dgm:cxn modelId="{58855089-B1D1-4260-8372-ACD4916379BB}" srcId="{0BD6F88D-4A7D-43CF-BC2C-EB8C7A32FE99}" destId="{A0D53E88-A72F-4BCA-B1FF-F8D29D0DA8D7}" srcOrd="0" destOrd="0" parTransId="{678E47D1-AC6A-42F5-A0E7-0D192B20BDD8}" sibTransId="{F290544E-05E4-4B31-9520-4603248C6BEA}"/>
    <dgm:cxn modelId="{5C2855F1-DED4-43FF-AE0C-2BA186262C70}" srcId="{0BD6F88D-4A7D-43CF-BC2C-EB8C7A32FE99}" destId="{FEDB19D7-E07A-41A9-B5DF-35EB6A5453BF}" srcOrd="1" destOrd="0" parTransId="{59498E67-3B47-4A52-83E9-E4826D4CFDA1}" sibTransId="{F97D5B5D-ECE0-4105-8109-B2B39DE001C5}"/>
    <dgm:cxn modelId="{6CEF4C0A-BCBA-4033-A107-596488948261}" type="presOf" srcId="{0BD6F88D-4A7D-43CF-BC2C-EB8C7A32FE99}" destId="{E83D9852-2D1A-44F3-9054-F702A73191FE}" srcOrd="0" destOrd="0" presId="urn:microsoft.com/office/officeart/2005/8/layout/hChevron3"/>
    <dgm:cxn modelId="{AE5C5DF8-7B74-4189-8B7B-A8E4FE41C143}" type="presOf" srcId="{A0D53E88-A72F-4BCA-B1FF-F8D29D0DA8D7}" destId="{F03DF4C4-295F-4EF2-98E8-051C2C5354DC}" srcOrd="0" destOrd="0" presId="urn:microsoft.com/office/officeart/2005/8/layout/hChevron3"/>
    <dgm:cxn modelId="{11041237-AFCC-49AA-B12B-62DC92D21746}" srcId="{0BD6F88D-4A7D-43CF-BC2C-EB8C7A32FE99}" destId="{8B42AB21-D82D-4C89-A09B-05A899EC9418}" srcOrd="2" destOrd="0" parTransId="{2E4F1A0E-0A29-4FF5-8052-4CC6DC2A5574}" sibTransId="{F3A66470-7659-402B-AA98-79F38BEB44EC}"/>
    <dgm:cxn modelId="{132EADD4-F02A-4E37-AA06-0641BB764F71}" type="presParOf" srcId="{E83D9852-2D1A-44F3-9054-F702A73191FE}" destId="{F03DF4C4-295F-4EF2-98E8-051C2C5354DC}" srcOrd="0" destOrd="0" presId="urn:microsoft.com/office/officeart/2005/8/layout/hChevron3"/>
    <dgm:cxn modelId="{9E5A7190-B976-4C69-AF69-77D648185A97}" type="presParOf" srcId="{E83D9852-2D1A-44F3-9054-F702A73191FE}" destId="{DB599576-370F-4662-B5B8-0D08907170C2}" srcOrd="1" destOrd="0" presId="urn:microsoft.com/office/officeart/2005/8/layout/hChevron3"/>
    <dgm:cxn modelId="{75ACE9B9-977F-44B9-9378-BE0A650AA2B9}" type="presParOf" srcId="{E83D9852-2D1A-44F3-9054-F702A73191FE}" destId="{0095D1FA-186A-4BAF-83A8-050CBABE2AA2}" srcOrd="2" destOrd="0" presId="urn:microsoft.com/office/officeart/2005/8/layout/hChevron3"/>
    <dgm:cxn modelId="{CB0DBAA3-9610-46C7-9180-DF3472040239}" type="presParOf" srcId="{E83D9852-2D1A-44F3-9054-F702A73191FE}" destId="{C104930D-690C-490B-851A-6995413AD628}" srcOrd="3" destOrd="0" presId="urn:microsoft.com/office/officeart/2005/8/layout/hChevron3"/>
    <dgm:cxn modelId="{A0E150CA-F3C4-473A-90FD-C6FC2F93EEF1}" type="presParOf" srcId="{E83D9852-2D1A-44F3-9054-F702A73191FE}" destId="{48A895F0-E447-4CCE-B0DA-D03078D2B485}"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0ADD6E-FF6D-4F14-BE69-8D367196F64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84E81C0-011B-4FCD-B4A4-89A8DBD6EA12}">
      <dgm:prSet phldrT="[文本]"/>
      <dgm:spPr/>
      <dgm:t>
        <a:bodyPr/>
        <a:lstStyle/>
        <a:p>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、关键字定位到上下文</a:t>
          </a:r>
          <a:endParaRPr lang="zh-CN" altLang="en-US" dirty="0">
            <a:latin typeface="华文中宋" panose="02010600040101010101" pitchFamily="2" charset="-122"/>
            <a:ea typeface="华文中宋" panose="02010600040101010101" pitchFamily="2" charset="-122"/>
          </a:endParaRPr>
        </a:p>
      </dgm:t>
    </dgm:pt>
    <dgm:pt modelId="{B7FB8DDA-C105-4DE6-ADD6-890722DC2675}" type="parTrans" cxnId="{AD8E8B63-935F-44F6-A5C8-91ACA97223E8}">
      <dgm:prSet/>
      <dgm:spPr/>
      <dgm:t>
        <a:bodyPr/>
        <a:lstStyle/>
        <a:p>
          <a:endParaRPr lang="zh-CN" altLang="en-US"/>
        </a:p>
      </dgm:t>
    </dgm:pt>
    <dgm:pt modelId="{B7D7B8BE-4662-4E82-B3A5-2E6DD037A76C}" type="sibTrans" cxnId="{AD8E8B63-935F-44F6-A5C8-91ACA97223E8}">
      <dgm:prSet/>
      <dgm:spPr/>
      <dgm:t>
        <a:bodyPr/>
        <a:lstStyle/>
        <a:p>
          <a:endParaRPr lang="zh-CN" altLang="en-US"/>
        </a:p>
      </dgm:t>
    </dgm:pt>
    <dgm:pt modelId="{01046386-CD17-459E-8DE6-7351FE5CDF28}">
      <dgm:prSet phldrT="[文本]"/>
      <dgm:spPr/>
      <dgm:t>
        <a:bodyPr/>
        <a:lstStyle/>
        <a:p>
          <a:r>
            <a:rPr lang="en-US" altLang="zh-CN" dirty="0" smtClean="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、否定检出功能过滤</a:t>
          </a:r>
          <a:endParaRPr lang="zh-CN" altLang="en-US" dirty="0">
            <a:latin typeface="华文中宋" panose="02010600040101010101" pitchFamily="2" charset="-122"/>
            <a:ea typeface="华文中宋" panose="02010600040101010101" pitchFamily="2" charset="-122"/>
          </a:endParaRPr>
        </a:p>
      </dgm:t>
    </dgm:pt>
    <dgm:pt modelId="{C80E96B2-669E-4EB1-B9B8-56A9200A8B50}" type="parTrans" cxnId="{3E4C3110-BFE4-40D9-8C2B-650251BD693D}">
      <dgm:prSet/>
      <dgm:spPr/>
      <dgm:t>
        <a:bodyPr/>
        <a:lstStyle/>
        <a:p>
          <a:endParaRPr lang="zh-CN" altLang="en-US"/>
        </a:p>
      </dgm:t>
    </dgm:pt>
    <dgm:pt modelId="{662D15F9-1FD9-4296-8C9C-F0738B62DF9E}" type="sibTrans" cxnId="{3E4C3110-BFE4-40D9-8C2B-650251BD693D}">
      <dgm:prSet/>
      <dgm:spPr/>
      <dgm:t>
        <a:bodyPr/>
        <a:lstStyle/>
        <a:p>
          <a:endParaRPr lang="zh-CN" altLang="en-US"/>
        </a:p>
      </dgm:t>
    </dgm:pt>
    <dgm:pt modelId="{D675DFD1-FBEA-463A-AEF1-6F6E7F2240EF}">
      <dgm:prSet phldrT="[文本]"/>
      <dgm:spPr/>
      <dgm:t>
        <a:bodyPr/>
        <a:lstStyle/>
        <a:p>
          <a:r>
            <a:rPr lang="en-US" altLang="zh-CN" dirty="0" smtClean="0">
              <a:latin typeface="华文中宋" panose="02010600040101010101" pitchFamily="2" charset="-122"/>
              <a:ea typeface="华文中宋" panose="02010600040101010101" pitchFamily="2" charset="-122"/>
            </a:rPr>
            <a:t>3</a:t>
          </a:r>
          <a:r>
            <a:rPr lang="zh-CN" altLang="en-US" dirty="0" smtClean="0">
              <a:latin typeface="华文中宋" panose="02010600040101010101" pitchFamily="2" charset="-122"/>
              <a:ea typeface="华文中宋" panose="02010600040101010101" pitchFamily="2" charset="-122"/>
            </a:rPr>
            <a:t>、标记药物以及不良反应</a:t>
          </a:r>
          <a:endParaRPr lang="zh-CN" altLang="en-US" dirty="0">
            <a:latin typeface="华文中宋" panose="02010600040101010101" pitchFamily="2" charset="-122"/>
            <a:ea typeface="华文中宋" panose="02010600040101010101" pitchFamily="2" charset="-122"/>
          </a:endParaRPr>
        </a:p>
      </dgm:t>
    </dgm:pt>
    <dgm:pt modelId="{F2D7EF84-DF5A-4CE1-8D51-7DC0493BD18E}" type="parTrans" cxnId="{C26B0A35-41E4-4A7C-A57C-4BF0171BA9B5}">
      <dgm:prSet/>
      <dgm:spPr/>
      <dgm:t>
        <a:bodyPr/>
        <a:lstStyle/>
        <a:p>
          <a:endParaRPr lang="zh-CN" altLang="en-US"/>
        </a:p>
      </dgm:t>
    </dgm:pt>
    <dgm:pt modelId="{20D6C3DA-F684-469A-88FB-8E945BDFE9A4}" type="sibTrans" cxnId="{C26B0A35-41E4-4A7C-A57C-4BF0171BA9B5}">
      <dgm:prSet/>
      <dgm:spPr/>
      <dgm:t>
        <a:bodyPr/>
        <a:lstStyle/>
        <a:p>
          <a:endParaRPr lang="zh-CN" altLang="en-US"/>
        </a:p>
      </dgm:t>
    </dgm:pt>
    <dgm:pt modelId="{020D5302-FAA8-43D0-BD2A-3C8F3D2299DF}" type="pres">
      <dgm:prSet presAssocID="{040ADD6E-FF6D-4F14-BE69-8D367196F645}" presName="linear" presStyleCnt="0">
        <dgm:presLayoutVars>
          <dgm:dir/>
          <dgm:animLvl val="lvl"/>
          <dgm:resizeHandles val="exact"/>
        </dgm:presLayoutVars>
      </dgm:prSet>
      <dgm:spPr/>
      <dgm:t>
        <a:bodyPr/>
        <a:lstStyle/>
        <a:p>
          <a:endParaRPr lang="zh-CN" altLang="en-US"/>
        </a:p>
      </dgm:t>
    </dgm:pt>
    <dgm:pt modelId="{A0B6F0B7-E371-46E1-AAC8-BB21AE1AF45C}" type="pres">
      <dgm:prSet presAssocID="{B84E81C0-011B-4FCD-B4A4-89A8DBD6EA12}" presName="parentLin" presStyleCnt="0"/>
      <dgm:spPr/>
    </dgm:pt>
    <dgm:pt modelId="{09C47A7B-A439-4E89-BD34-B15C312E1B51}" type="pres">
      <dgm:prSet presAssocID="{B84E81C0-011B-4FCD-B4A4-89A8DBD6EA12}" presName="parentLeftMargin" presStyleLbl="node1" presStyleIdx="0" presStyleCnt="3"/>
      <dgm:spPr/>
      <dgm:t>
        <a:bodyPr/>
        <a:lstStyle/>
        <a:p>
          <a:endParaRPr lang="zh-CN" altLang="en-US"/>
        </a:p>
      </dgm:t>
    </dgm:pt>
    <dgm:pt modelId="{A09AFF08-0289-4ABC-8E8C-3DA994F0FDEB}" type="pres">
      <dgm:prSet presAssocID="{B84E81C0-011B-4FCD-B4A4-89A8DBD6EA12}" presName="parentText" presStyleLbl="node1" presStyleIdx="0" presStyleCnt="3" custScaleX="67918">
        <dgm:presLayoutVars>
          <dgm:chMax val="0"/>
          <dgm:bulletEnabled val="1"/>
        </dgm:presLayoutVars>
      </dgm:prSet>
      <dgm:spPr/>
      <dgm:t>
        <a:bodyPr/>
        <a:lstStyle/>
        <a:p>
          <a:endParaRPr lang="zh-CN" altLang="en-US"/>
        </a:p>
      </dgm:t>
    </dgm:pt>
    <dgm:pt modelId="{2C8D9EFD-5B96-4C8D-BA56-E49F9D9CCE06}" type="pres">
      <dgm:prSet presAssocID="{B84E81C0-011B-4FCD-B4A4-89A8DBD6EA12}" presName="negativeSpace" presStyleCnt="0"/>
      <dgm:spPr/>
    </dgm:pt>
    <dgm:pt modelId="{B824300A-505C-4C15-B055-281863C06021}" type="pres">
      <dgm:prSet presAssocID="{B84E81C0-011B-4FCD-B4A4-89A8DBD6EA12}" presName="childText" presStyleLbl="conFgAcc1" presStyleIdx="0" presStyleCnt="3">
        <dgm:presLayoutVars>
          <dgm:bulletEnabled val="1"/>
        </dgm:presLayoutVars>
      </dgm:prSet>
      <dgm:spPr/>
    </dgm:pt>
    <dgm:pt modelId="{76E59BE6-68DB-43A7-AA50-F45ABCDF5397}" type="pres">
      <dgm:prSet presAssocID="{B7D7B8BE-4662-4E82-B3A5-2E6DD037A76C}" presName="spaceBetweenRectangles" presStyleCnt="0"/>
      <dgm:spPr/>
    </dgm:pt>
    <dgm:pt modelId="{3BE60B9F-8AF5-4D3F-AC58-80B26509B13D}" type="pres">
      <dgm:prSet presAssocID="{01046386-CD17-459E-8DE6-7351FE5CDF28}" presName="parentLin" presStyleCnt="0"/>
      <dgm:spPr/>
    </dgm:pt>
    <dgm:pt modelId="{CBC1C942-5550-481D-9260-FB7A6C5D2D09}" type="pres">
      <dgm:prSet presAssocID="{01046386-CD17-459E-8DE6-7351FE5CDF28}" presName="parentLeftMargin" presStyleLbl="node1" presStyleIdx="0" presStyleCnt="3"/>
      <dgm:spPr/>
      <dgm:t>
        <a:bodyPr/>
        <a:lstStyle/>
        <a:p>
          <a:endParaRPr lang="zh-CN" altLang="en-US"/>
        </a:p>
      </dgm:t>
    </dgm:pt>
    <dgm:pt modelId="{4D013810-5AC8-4AB5-8A69-0A3794BD9B73}" type="pres">
      <dgm:prSet presAssocID="{01046386-CD17-459E-8DE6-7351FE5CDF28}" presName="parentText" presStyleLbl="node1" presStyleIdx="1" presStyleCnt="3" custScaleX="67769">
        <dgm:presLayoutVars>
          <dgm:chMax val="0"/>
          <dgm:bulletEnabled val="1"/>
        </dgm:presLayoutVars>
      </dgm:prSet>
      <dgm:spPr/>
      <dgm:t>
        <a:bodyPr/>
        <a:lstStyle/>
        <a:p>
          <a:endParaRPr lang="zh-CN" altLang="en-US"/>
        </a:p>
      </dgm:t>
    </dgm:pt>
    <dgm:pt modelId="{D8B5C9FD-4CA5-44CD-8F79-F3D6D0460D59}" type="pres">
      <dgm:prSet presAssocID="{01046386-CD17-459E-8DE6-7351FE5CDF28}" presName="negativeSpace" presStyleCnt="0"/>
      <dgm:spPr/>
    </dgm:pt>
    <dgm:pt modelId="{E2BE551A-C4EA-48CA-9ABB-BB71B540FE7D}" type="pres">
      <dgm:prSet presAssocID="{01046386-CD17-459E-8DE6-7351FE5CDF28}" presName="childText" presStyleLbl="conFgAcc1" presStyleIdx="1" presStyleCnt="3">
        <dgm:presLayoutVars>
          <dgm:bulletEnabled val="1"/>
        </dgm:presLayoutVars>
      </dgm:prSet>
      <dgm:spPr/>
    </dgm:pt>
    <dgm:pt modelId="{3DFA31EB-17BA-4CBF-9EED-7CC8C5FDEEDF}" type="pres">
      <dgm:prSet presAssocID="{662D15F9-1FD9-4296-8C9C-F0738B62DF9E}" presName="spaceBetweenRectangles" presStyleCnt="0"/>
      <dgm:spPr/>
    </dgm:pt>
    <dgm:pt modelId="{9AEC812A-64A9-48E6-BB87-6A3031280DE6}" type="pres">
      <dgm:prSet presAssocID="{D675DFD1-FBEA-463A-AEF1-6F6E7F2240EF}" presName="parentLin" presStyleCnt="0"/>
      <dgm:spPr/>
    </dgm:pt>
    <dgm:pt modelId="{9EF678A1-3F7E-486A-BECB-9B3A21C480EB}" type="pres">
      <dgm:prSet presAssocID="{D675DFD1-FBEA-463A-AEF1-6F6E7F2240EF}" presName="parentLeftMargin" presStyleLbl="node1" presStyleIdx="1" presStyleCnt="3"/>
      <dgm:spPr/>
      <dgm:t>
        <a:bodyPr/>
        <a:lstStyle/>
        <a:p>
          <a:endParaRPr lang="zh-CN" altLang="en-US"/>
        </a:p>
      </dgm:t>
    </dgm:pt>
    <dgm:pt modelId="{E745C408-5D2D-4606-B1CC-9D2EA26C9738}" type="pres">
      <dgm:prSet presAssocID="{D675DFD1-FBEA-463A-AEF1-6F6E7F2240EF}" presName="parentText" presStyleLbl="node1" presStyleIdx="2" presStyleCnt="3" custScaleX="70138">
        <dgm:presLayoutVars>
          <dgm:chMax val="0"/>
          <dgm:bulletEnabled val="1"/>
        </dgm:presLayoutVars>
      </dgm:prSet>
      <dgm:spPr/>
      <dgm:t>
        <a:bodyPr/>
        <a:lstStyle/>
        <a:p>
          <a:endParaRPr lang="zh-CN" altLang="en-US"/>
        </a:p>
      </dgm:t>
    </dgm:pt>
    <dgm:pt modelId="{5CD63D44-CFAC-47B7-9960-391E5750122E}" type="pres">
      <dgm:prSet presAssocID="{D675DFD1-FBEA-463A-AEF1-6F6E7F2240EF}" presName="negativeSpace" presStyleCnt="0"/>
      <dgm:spPr/>
    </dgm:pt>
    <dgm:pt modelId="{91C5DAAD-EB14-43D6-8E95-954563C14822}" type="pres">
      <dgm:prSet presAssocID="{D675DFD1-FBEA-463A-AEF1-6F6E7F2240EF}" presName="childText" presStyleLbl="conFgAcc1" presStyleIdx="2" presStyleCnt="3">
        <dgm:presLayoutVars>
          <dgm:bulletEnabled val="1"/>
        </dgm:presLayoutVars>
      </dgm:prSet>
      <dgm:spPr>
        <a:ln>
          <a:solidFill>
            <a:schemeClr val="bg1"/>
          </a:solidFill>
        </a:ln>
      </dgm:spPr>
    </dgm:pt>
  </dgm:ptLst>
  <dgm:cxnLst>
    <dgm:cxn modelId="{A729CACD-B74F-4E8D-B609-20328F2CD1FB}" type="presOf" srcId="{040ADD6E-FF6D-4F14-BE69-8D367196F645}" destId="{020D5302-FAA8-43D0-BD2A-3C8F3D2299DF}" srcOrd="0" destOrd="0" presId="urn:microsoft.com/office/officeart/2005/8/layout/list1"/>
    <dgm:cxn modelId="{0E863474-F104-4BCE-9F21-D7D9DCDEA36C}" type="presOf" srcId="{01046386-CD17-459E-8DE6-7351FE5CDF28}" destId="{CBC1C942-5550-481D-9260-FB7A6C5D2D09}" srcOrd="0" destOrd="0" presId="urn:microsoft.com/office/officeart/2005/8/layout/list1"/>
    <dgm:cxn modelId="{64D4CE27-7CF3-438E-B7B9-88DE41A361B6}" type="presOf" srcId="{D675DFD1-FBEA-463A-AEF1-6F6E7F2240EF}" destId="{9EF678A1-3F7E-486A-BECB-9B3A21C480EB}" srcOrd="0" destOrd="0" presId="urn:microsoft.com/office/officeart/2005/8/layout/list1"/>
    <dgm:cxn modelId="{5BADCC7F-517D-4AD9-8CE2-9B210341173D}" type="presOf" srcId="{01046386-CD17-459E-8DE6-7351FE5CDF28}" destId="{4D013810-5AC8-4AB5-8A69-0A3794BD9B73}" srcOrd="1" destOrd="0" presId="urn:microsoft.com/office/officeart/2005/8/layout/list1"/>
    <dgm:cxn modelId="{3E4C3110-BFE4-40D9-8C2B-650251BD693D}" srcId="{040ADD6E-FF6D-4F14-BE69-8D367196F645}" destId="{01046386-CD17-459E-8DE6-7351FE5CDF28}" srcOrd="1" destOrd="0" parTransId="{C80E96B2-669E-4EB1-B9B8-56A9200A8B50}" sibTransId="{662D15F9-1FD9-4296-8C9C-F0738B62DF9E}"/>
    <dgm:cxn modelId="{C26B0A35-41E4-4A7C-A57C-4BF0171BA9B5}" srcId="{040ADD6E-FF6D-4F14-BE69-8D367196F645}" destId="{D675DFD1-FBEA-463A-AEF1-6F6E7F2240EF}" srcOrd="2" destOrd="0" parTransId="{F2D7EF84-DF5A-4CE1-8D51-7DC0493BD18E}" sibTransId="{20D6C3DA-F684-469A-88FB-8E945BDFE9A4}"/>
    <dgm:cxn modelId="{598FF006-FE4D-4804-A015-CE624DE75D50}" type="presOf" srcId="{D675DFD1-FBEA-463A-AEF1-6F6E7F2240EF}" destId="{E745C408-5D2D-4606-B1CC-9D2EA26C9738}" srcOrd="1" destOrd="0" presId="urn:microsoft.com/office/officeart/2005/8/layout/list1"/>
    <dgm:cxn modelId="{EB252724-0510-4DD7-84EB-2B17FC341AE2}" type="presOf" srcId="{B84E81C0-011B-4FCD-B4A4-89A8DBD6EA12}" destId="{09C47A7B-A439-4E89-BD34-B15C312E1B51}" srcOrd="0" destOrd="0" presId="urn:microsoft.com/office/officeart/2005/8/layout/list1"/>
    <dgm:cxn modelId="{AD8E8B63-935F-44F6-A5C8-91ACA97223E8}" srcId="{040ADD6E-FF6D-4F14-BE69-8D367196F645}" destId="{B84E81C0-011B-4FCD-B4A4-89A8DBD6EA12}" srcOrd="0" destOrd="0" parTransId="{B7FB8DDA-C105-4DE6-ADD6-890722DC2675}" sibTransId="{B7D7B8BE-4662-4E82-B3A5-2E6DD037A76C}"/>
    <dgm:cxn modelId="{1BC0D3A8-9714-4B36-99CD-506D3EE5B01D}" type="presOf" srcId="{B84E81C0-011B-4FCD-B4A4-89A8DBD6EA12}" destId="{A09AFF08-0289-4ABC-8E8C-3DA994F0FDEB}" srcOrd="1" destOrd="0" presId="urn:microsoft.com/office/officeart/2005/8/layout/list1"/>
    <dgm:cxn modelId="{0821D2B7-AEA8-42B9-8E08-747B2B57CDE1}" type="presParOf" srcId="{020D5302-FAA8-43D0-BD2A-3C8F3D2299DF}" destId="{A0B6F0B7-E371-46E1-AAC8-BB21AE1AF45C}" srcOrd="0" destOrd="0" presId="urn:microsoft.com/office/officeart/2005/8/layout/list1"/>
    <dgm:cxn modelId="{37EE8FF6-AB0F-4468-B3A0-2417D0D6AA0A}" type="presParOf" srcId="{A0B6F0B7-E371-46E1-AAC8-BB21AE1AF45C}" destId="{09C47A7B-A439-4E89-BD34-B15C312E1B51}" srcOrd="0" destOrd="0" presId="urn:microsoft.com/office/officeart/2005/8/layout/list1"/>
    <dgm:cxn modelId="{BD0FC6BE-F39C-4C11-971A-C26464568B12}" type="presParOf" srcId="{A0B6F0B7-E371-46E1-AAC8-BB21AE1AF45C}" destId="{A09AFF08-0289-4ABC-8E8C-3DA994F0FDEB}" srcOrd="1" destOrd="0" presId="urn:microsoft.com/office/officeart/2005/8/layout/list1"/>
    <dgm:cxn modelId="{855FF1DF-2142-48BE-BD1B-DC60BE95D777}" type="presParOf" srcId="{020D5302-FAA8-43D0-BD2A-3C8F3D2299DF}" destId="{2C8D9EFD-5B96-4C8D-BA56-E49F9D9CCE06}" srcOrd="1" destOrd="0" presId="urn:microsoft.com/office/officeart/2005/8/layout/list1"/>
    <dgm:cxn modelId="{C6434B57-3DAB-4072-BEAF-12E057EDECB9}" type="presParOf" srcId="{020D5302-FAA8-43D0-BD2A-3C8F3D2299DF}" destId="{B824300A-505C-4C15-B055-281863C06021}" srcOrd="2" destOrd="0" presId="urn:microsoft.com/office/officeart/2005/8/layout/list1"/>
    <dgm:cxn modelId="{17CD2043-A338-42A4-A280-2167B8010EDB}" type="presParOf" srcId="{020D5302-FAA8-43D0-BD2A-3C8F3D2299DF}" destId="{76E59BE6-68DB-43A7-AA50-F45ABCDF5397}" srcOrd="3" destOrd="0" presId="urn:microsoft.com/office/officeart/2005/8/layout/list1"/>
    <dgm:cxn modelId="{0E4CC689-F4B3-450E-AE40-81491855770D}" type="presParOf" srcId="{020D5302-FAA8-43D0-BD2A-3C8F3D2299DF}" destId="{3BE60B9F-8AF5-4D3F-AC58-80B26509B13D}" srcOrd="4" destOrd="0" presId="urn:microsoft.com/office/officeart/2005/8/layout/list1"/>
    <dgm:cxn modelId="{2EB167BB-2591-48E5-BCC3-578CC7F34646}" type="presParOf" srcId="{3BE60B9F-8AF5-4D3F-AC58-80B26509B13D}" destId="{CBC1C942-5550-481D-9260-FB7A6C5D2D09}" srcOrd="0" destOrd="0" presId="urn:microsoft.com/office/officeart/2005/8/layout/list1"/>
    <dgm:cxn modelId="{51CB6973-74A8-43D7-BB22-F065D634ECAD}" type="presParOf" srcId="{3BE60B9F-8AF5-4D3F-AC58-80B26509B13D}" destId="{4D013810-5AC8-4AB5-8A69-0A3794BD9B73}" srcOrd="1" destOrd="0" presId="urn:microsoft.com/office/officeart/2005/8/layout/list1"/>
    <dgm:cxn modelId="{CB4F9655-0096-446D-90C9-F65D28CE611C}" type="presParOf" srcId="{020D5302-FAA8-43D0-BD2A-3C8F3D2299DF}" destId="{D8B5C9FD-4CA5-44CD-8F79-F3D6D0460D59}" srcOrd="5" destOrd="0" presId="urn:microsoft.com/office/officeart/2005/8/layout/list1"/>
    <dgm:cxn modelId="{EABF769C-B9BE-4021-94B9-A55FEF22F469}" type="presParOf" srcId="{020D5302-FAA8-43D0-BD2A-3C8F3D2299DF}" destId="{E2BE551A-C4EA-48CA-9ABB-BB71B540FE7D}" srcOrd="6" destOrd="0" presId="urn:microsoft.com/office/officeart/2005/8/layout/list1"/>
    <dgm:cxn modelId="{A7D4E5C6-7B2C-4295-B5F8-02D11C0CF795}" type="presParOf" srcId="{020D5302-FAA8-43D0-BD2A-3C8F3D2299DF}" destId="{3DFA31EB-17BA-4CBF-9EED-7CC8C5FDEEDF}" srcOrd="7" destOrd="0" presId="urn:microsoft.com/office/officeart/2005/8/layout/list1"/>
    <dgm:cxn modelId="{557E981B-1A73-458A-9FA4-43E921AF20BF}" type="presParOf" srcId="{020D5302-FAA8-43D0-BD2A-3C8F3D2299DF}" destId="{9AEC812A-64A9-48E6-BB87-6A3031280DE6}" srcOrd="8" destOrd="0" presId="urn:microsoft.com/office/officeart/2005/8/layout/list1"/>
    <dgm:cxn modelId="{F7114B5E-5AF9-4421-81A1-D936F668120C}" type="presParOf" srcId="{9AEC812A-64A9-48E6-BB87-6A3031280DE6}" destId="{9EF678A1-3F7E-486A-BECB-9B3A21C480EB}" srcOrd="0" destOrd="0" presId="urn:microsoft.com/office/officeart/2005/8/layout/list1"/>
    <dgm:cxn modelId="{7F4F0225-5B4A-443B-AE0B-A196A8A3AD4B}" type="presParOf" srcId="{9AEC812A-64A9-48E6-BB87-6A3031280DE6}" destId="{E745C408-5D2D-4606-B1CC-9D2EA26C9738}" srcOrd="1" destOrd="0" presId="urn:microsoft.com/office/officeart/2005/8/layout/list1"/>
    <dgm:cxn modelId="{A3B2F394-83A3-40A0-AC8C-B8E5EABACF60}" type="presParOf" srcId="{020D5302-FAA8-43D0-BD2A-3C8F3D2299DF}" destId="{5CD63D44-CFAC-47B7-9960-391E5750122E}" srcOrd="9" destOrd="0" presId="urn:microsoft.com/office/officeart/2005/8/layout/list1"/>
    <dgm:cxn modelId="{36AF51B7-5C02-401C-B831-9B78F1675BC4}" type="presParOf" srcId="{020D5302-FAA8-43D0-BD2A-3C8F3D2299DF}" destId="{91C5DAAD-EB14-43D6-8E95-954563C1482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8D545A-98A1-4F84-8DDC-18151E0D0821}"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CN" altLang="en-US"/>
        </a:p>
      </dgm:t>
    </dgm:pt>
    <dgm:pt modelId="{BFE9F725-66AA-4CE6-BE95-4F0008942044}">
      <dgm:prSet phldrT="[文本]"/>
      <dgm:spPr>
        <a:solidFill>
          <a:srgbClr val="4F81BC"/>
        </a:solidFill>
      </dgm:spPr>
      <dgm:t>
        <a:bodyPr/>
        <a:lstStyle/>
        <a:p>
          <a:r>
            <a:rPr lang="zh-CN" altLang="en-US" dirty="0" smtClean="0">
              <a:latin typeface="华文中宋" panose="02010600040101010101" pitchFamily="2" charset="-122"/>
              <a:ea typeface="华文中宋" panose="02010600040101010101" pitchFamily="2" charset="-122"/>
            </a:rPr>
            <a:t>研究背景和意义</a:t>
          </a:r>
          <a:endParaRPr lang="zh-CN" altLang="en-US" dirty="0">
            <a:latin typeface="华文中宋" panose="02010600040101010101" pitchFamily="2" charset="-122"/>
            <a:ea typeface="华文中宋" panose="02010600040101010101" pitchFamily="2" charset="-122"/>
          </a:endParaRPr>
        </a:p>
      </dgm:t>
    </dgm:pt>
    <dgm:pt modelId="{C88B82D7-966E-4038-8C2D-FC41A143E9C8}" type="parTrans" cxnId="{0F2E14FF-3FED-4D93-BFEF-F56961347DD3}">
      <dgm:prSet/>
      <dgm:spPr/>
      <dgm:t>
        <a:bodyPr/>
        <a:lstStyle/>
        <a:p>
          <a:endParaRPr lang="zh-CN" altLang="en-US"/>
        </a:p>
      </dgm:t>
    </dgm:pt>
    <dgm:pt modelId="{4536EDCB-BBDD-4BE6-B2BD-6853C5CD5D33}" type="sibTrans" cxnId="{0F2E14FF-3FED-4D93-BFEF-F56961347DD3}">
      <dgm:prSet/>
      <dgm:spPr/>
      <dgm:t>
        <a:bodyPr/>
        <a:lstStyle/>
        <a:p>
          <a:endParaRPr lang="zh-CN" altLang="en-US"/>
        </a:p>
      </dgm:t>
    </dgm:pt>
    <dgm:pt modelId="{783B9DA5-9A56-428D-9620-5C9DF27B81E0}">
      <dgm:prSet phldrT="[文本]"/>
      <dgm:spPr>
        <a:solidFill>
          <a:srgbClr val="4F81BC"/>
        </a:solidFill>
      </dgm:spPr>
      <dgm:t>
        <a:bodyPr/>
        <a:lstStyle/>
        <a:p>
          <a:r>
            <a:rPr lang="zh-CN" altLang="en-US" dirty="0" smtClean="0">
              <a:latin typeface="华文中宋" panose="02010600040101010101" pitchFamily="2" charset="-122"/>
              <a:ea typeface="华文中宋" panose="02010600040101010101" pitchFamily="2" charset="-122"/>
            </a:rPr>
            <a:t>面向任务的信息提取框架</a:t>
          </a:r>
          <a:endParaRPr lang="zh-CN" altLang="en-US" dirty="0">
            <a:latin typeface="华文中宋" panose="02010600040101010101" pitchFamily="2" charset="-122"/>
            <a:ea typeface="华文中宋" panose="02010600040101010101" pitchFamily="2" charset="-122"/>
          </a:endParaRPr>
        </a:p>
      </dgm:t>
    </dgm:pt>
    <dgm:pt modelId="{DD7E6F48-9C1C-477C-B8B6-A06220756F45}" type="parTrans" cxnId="{45EB3C89-CB26-493F-AAD5-0A82EDA641C4}">
      <dgm:prSet/>
      <dgm:spPr/>
      <dgm:t>
        <a:bodyPr/>
        <a:lstStyle/>
        <a:p>
          <a:endParaRPr lang="zh-CN" altLang="en-US"/>
        </a:p>
      </dgm:t>
    </dgm:pt>
    <dgm:pt modelId="{143C43F0-658E-4747-99F7-6CF6ED7510B7}" type="sibTrans" cxnId="{45EB3C89-CB26-493F-AAD5-0A82EDA641C4}">
      <dgm:prSet/>
      <dgm:spPr/>
      <dgm:t>
        <a:bodyPr/>
        <a:lstStyle/>
        <a:p>
          <a:endParaRPr lang="zh-CN" altLang="en-US"/>
        </a:p>
      </dgm:t>
    </dgm:pt>
    <dgm:pt modelId="{D669D065-2C1D-4477-8EA0-86C391EAB0DB}">
      <dgm:prSet phldrT="[文本]"/>
      <dgm:spPr>
        <a:solidFill>
          <a:srgbClr val="B03331"/>
        </a:solidFill>
      </dgm:spPr>
      <dgm:t>
        <a:bodyPr/>
        <a:lstStyle/>
        <a:p>
          <a:r>
            <a:rPr lang="zh-CN" altLang="en-US" dirty="0" smtClean="0">
              <a:latin typeface="华文中宋" panose="02010600040101010101" pitchFamily="2" charset="-122"/>
              <a:ea typeface="华文中宋" panose="02010600040101010101" pitchFamily="2" charset="-122"/>
            </a:rPr>
            <a:t>应用场景和算法实现</a:t>
          </a:r>
          <a:endParaRPr lang="zh-CN" altLang="en-US" dirty="0">
            <a:latin typeface="华文中宋" panose="02010600040101010101" pitchFamily="2" charset="-122"/>
            <a:ea typeface="华文中宋" panose="02010600040101010101" pitchFamily="2" charset="-122"/>
          </a:endParaRPr>
        </a:p>
      </dgm:t>
    </dgm:pt>
    <dgm:pt modelId="{F02B0D8F-4A89-419A-B3A3-9E810E2F99CD}" type="parTrans" cxnId="{952B7E81-8DEE-4BA7-8FBC-8B8FD1E71BB8}">
      <dgm:prSet/>
      <dgm:spPr/>
      <dgm:t>
        <a:bodyPr/>
        <a:lstStyle/>
        <a:p>
          <a:endParaRPr lang="zh-CN" altLang="en-US"/>
        </a:p>
      </dgm:t>
    </dgm:pt>
    <dgm:pt modelId="{F500628B-B655-44BB-BE8F-B24D51BFB0B1}" type="sibTrans" cxnId="{952B7E81-8DEE-4BA7-8FBC-8B8FD1E71BB8}">
      <dgm:prSet/>
      <dgm:spPr/>
      <dgm:t>
        <a:bodyPr/>
        <a:lstStyle/>
        <a:p>
          <a:endParaRPr lang="zh-CN" altLang="en-US"/>
        </a:p>
      </dgm:t>
    </dgm:pt>
    <dgm:pt modelId="{BB6152A2-B389-4A07-989E-D93D21F4D8A4}" type="pres">
      <dgm:prSet presAssocID="{2B8D545A-98A1-4F84-8DDC-18151E0D0821}" presName="Name0" presStyleCnt="0">
        <dgm:presLayoutVars>
          <dgm:dir/>
          <dgm:animLvl val="lvl"/>
          <dgm:resizeHandles val="exact"/>
        </dgm:presLayoutVars>
      </dgm:prSet>
      <dgm:spPr/>
      <dgm:t>
        <a:bodyPr/>
        <a:lstStyle/>
        <a:p>
          <a:endParaRPr lang="zh-CN" altLang="en-US"/>
        </a:p>
      </dgm:t>
    </dgm:pt>
    <dgm:pt modelId="{F6FF7747-E6B4-43E2-B2F5-71D960D0E329}" type="pres">
      <dgm:prSet presAssocID="{BFE9F725-66AA-4CE6-BE95-4F0008942044}" presName="parTxOnly" presStyleLbl="node1" presStyleIdx="0" presStyleCnt="3">
        <dgm:presLayoutVars>
          <dgm:chMax val="0"/>
          <dgm:chPref val="0"/>
          <dgm:bulletEnabled val="1"/>
        </dgm:presLayoutVars>
      </dgm:prSet>
      <dgm:spPr/>
      <dgm:t>
        <a:bodyPr/>
        <a:lstStyle/>
        <a:p>
          <a:endParaRPr lang="zh-CN" altLang="en-US"/>
        </a:p>
      </dgm:t>
    </dgm:pt>
    <dgm:pt modelId="{45306C3A-A374-4B14-9DDE-D316221D1E91}" type="pres">
      <dgm:prSet presAssocID="{4536EDCB-BBDD-4BE6-B2BD-6853C5CD5D33}" presName="parTxOnlySpace" presStyleCnt="0"/>
      <dgm:spPr/>
    </dgm:pt>
    <dgm:pt modelId="{93D2FA12-E1A0-4A6F-8688-9A9157EF8ED0}" type="pres">
      <dgm:prSet presAssocID="{783B9DA5-9A56-428D-9620-5C9DF27B81E0}" presName="parTxOnly" presStyleLbl="node1" presStyleIdx="1" presStyleCnt="3">
        <dgm:presLayoutVars>
          <dgm:chMax val="0"/>
          <dgm:chPref val="0"/>
          <dgm:bulletEnabled val="1"/>
        </dgm:presLayoutVars>
      </dgm:prSet>
      <dgm:spPr/>
      <dgm:t>
        <a:bodyPr/>
        <a:lstStyle/>
        <a:p>
          <a:endParaRPr lang="zh-CN" altLang="en-US"/>
        </a:p>
      </dgm:t>
    </dgm:pt>
    <dgm:pt modelId="{C1837C1B-4450-4923-BEB2-3E834F22ABB1}" type="pres">
      <dgm:prSet presAssocID="{143C43F0-658E-4747-99F7-6CF6ED7510B7}" presName="parTxOnlySpace" presStyleCnt="0"/>
      <dgm:spPr/>
    </dgm:pt>
    <dgm:pt modelId="{B52D6F89-3FAB-44B8-BB76-79C381C8D538}" type="pres">
      <dgm:prSet presAssocID="{D669D065-2C1D-4477-8EA0-86C391EAB0DB}" presName="parTxOnly" presStyleLbl="node1" presStyleIdx="2" presStyleCnt="3">
        <dgm:presLayoutVars>
          <dgm:chMax val="0"/>
          <dgm:chPref val="0"/>
          <dgm:bulletEnabled val="1"/>
        </dgm:presLayoutVars>
      </dgm:prSet>
      <dgm:spPr/>
      <dgm:t>
        <a:bodyPr/>
        <a:lstStyle/>
        <a:p>
          <a:endParaRPr lang="zh-CN" altLang="en-US"/>
        </a:p>
      </dgm:t>
    </dgm:pt>
  </dgm:ptLst>
  <dgm:cxnLst>
    <dgm:cxn modelId="{89F16C0E-B2E6-4240-860D-572CA34F511D}" type="presOf" srcId="{D669D065-2C1D-4477-8EA0-86C391EAB0DB}" destId="{B52D6F89-3FAB-44B8-BB76-79C381C8D538}" srcOrd="0" destOrd="0" presId="urn:microsoft.com/office/officeart/2005/8/layout/chevron1"/>
    <dgm:cxn modelId="{0F2E14FF-3FED-4D93-BFEF-F56961347DD3}" srcId="{2B8D545A-98A1-4F84-8DDC-18151E0D0821}" destId="{BFE9F725-66AA-4CE6-BE95-4F0008942044}" srcOrd="0" destOrd="0" parTransId="{C88B82D7-966E-4038-8C2D-FC41A143E9C8}" sibTransId="{4536EDCB-BBDD-4BE6-B2BD-6853C5CD5D33}"/>
    <dgm:cxn modelId="{952B7E81-8DEE-4BA7-8FBC-8B8FD1E71BB8}" srcId="{2B8D545A-98A1-4F84-8DDC-18151E0D0821}" destId="{D669D065-2C1D-4477-8EA0-86C391EAB0DB}" srcOrd="2" destOrd="0" parTransId="{F02B0D8F-4A89-419A-B3A3-9E810E2F99CD}" sibTransId="{F500628B-B655-44BB-BE8F-B24D51BFB0B1}"/>
    <dgm:cxn modelId="{45EB3C89-CB26-493F-AAD5-0A82EDA641C4}" srcId="{2B8D545A-98A1-4F84-8DDC-18151E0D0821}" destId="{783B9DA5-9A56-428D-9620-5C9DF27B81E0}" srcOrd="1" destOrd="0" parTransId="{DD7E6F48-9C1C-477C-B8B6-A06220756F45}" sibTransId="{143C43F0-658E-4747-99F7-6CF6ED7510B7}"/>
    <dgm:cxn modelId="{B51475E0-1896-4E9C-9D62-5D0C51332BC0}" type="presOf" srcId="{2B8D545A-98A1-4F84-8DDC-18151E0D0821}" destId="{BB6152A2-B389-4A07-989E-D93D21F4D8A4}" srcOrd="0" destOrd="0" presId="urn:microsoft.com/office/officeart/2005/8/layout/chevron1"/>
    <dgm:cxn modelId="{1C7245AD-B2D0-4635-8918-E62B54F6A78B}" type="presOf" srcId="{BFE9F725-66AA-4CE6-BE95-4F0008942044}" destId="{F6FF7747-E6B4-43E2-B2F5-71D960D0E329}" srcOrd="0" destOrd="0" presId="urn:microsoft.com/office/officeart/2005/8/layout/chevron1"/>
    <dgm:cxn modelId="{309DCA77-20F5-4839-B54D-F44F022A573B}" type="presOf" srcId="{783B9DA5-9A56-428D-9620-5C9DF27B81E0}" destId="{93D2FA12-E1A0-4A6F-8688-9A9157EF8ED0}" srcOrd="0" destOrd="0" presId="urn:microsoft.com/office/officeart/2005/8/layout/chevron1"/>
    <dgm:cxn modelId="{C11B595E-54EE-4804-9950-B6CE2C58F2E5}" type="presParOf" srcId="{BB6152A2-B389-4A07-989E-D93D21F4D8A4}" destId="{F6FF7747-E6B4-43E2-B2F5-71D960D0E329}" srcOrd="0" destOrd="0" presId="urn:microsoft.com/office/officeart/2005/8/layout/chevron1"/>
    <dgm:cxn modelId="{A95B8028-02F0-43D9-B5BA-3D5CF14EA0C1}" type="presParOf" srcId="{BB6152A2-B389-4A07-989E-D93D21F4D8A4}" destId="{45306C3A-A374-4B14-9DDE-D316221D1E91}" srcOrd="1" destOrd="0" presId="urn:microsoft.com/office/officeart/2005/8/layout/chevron1"/>
    <dgm:cxn modelId="{0E97A14F-478A-4160-B84B-D84917CCD3C1}" type="presParOf" srcId="{BB6152A2-B389-4A07-989E-D93D21F4D8A4}" destId="{93D2FA12-E1A0-4A6F-8688-9A9157EF8ED0}" srcOrd="2" destOrd="0" presId="urn:microsoft.com/office/officeart/2005/8/layout/chevron1"/>
    <dgm:cxn modelId="{C4459A31-3906-4EFF-8290-AB3C64C86DC3}" type="presParOf" srcId="{BB6152A2-B389-4A07-989E-D93D21F4D8A4}" destId="{C1837C1B-4450-4923-BEB2-3E834F22ABB1}" srcOrd="3" destOrd="0" presId="urn:microsoft.com/office/officeart/2005/8/layout/chevron1"/>
    <dgm:cxn modelId="{4B824B83-1EA3-40E2-A563-94486B5CA713}" type="presParOf" srcId="{BB6152A2-B389-4A07-989E-D93D21F4D8A4}" destId="{B52D6F89-3FAB-44B8-BB76-79C381C8D53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BD6F88D-4A7D-43CF-BC2C-EB8C7A32FE99}" type="doc">
      <dgm:prSet loTypeId="urn:microsoft.com/office/officeart/2005/8/layout/hChevron3" loCatId="process" qsTypeId="urn:microsoft.com/office/officeart/2005/8/quickstyle/simple1" qsCatId="simple" csTypeId="urn:microsoft.com/office/officeart/2005/8/colors/accent1_2" csCatId="accent1" phldr="1"/>
      <dgm:spPr/>
    </dgm:pt>
    <dgm:pt modelId="{A0D53E88-A72F-4BCA-B1FF-F8D29D0DA8D7}">
      <dgm:prSet phldrT="[文本]"/>
      <dgm:spPr>
        <a:solidFill>
          <a:srgbClr val="4F81BC"/>
        </a:solidFill>
      </dgm:spPr>
      <dgm:t>
        <a:bodyPr/>
        <a:lstStyle/>
        <a:p>
          <a:r>
            <a:rPr lang="en-US" altLang="zh-CN" dirty="0" smtClean="0"/>
            <a:t>task1</a:t>
          </a:r>
          <a:endParaRPr lang="zh-CN" altLang="en-US" dirty="0"/>
        </a:p>
      </dgm:t>
    </dgm:pt>
    <dgm:pt modelId="{678E47D1-AC6A-42F5-A0E7-0D192B20BDD8}" type="parTrans" cxnId="{58855089-B1D1-4260-8372-ACD4916379BB}">
      <dgm:prSet/>
      <dgm:spPr/>
      <dgm:t>
        <a:bodyPr/>
        <a:lstStyle/>
        <a:p>
          <a:endParaRPr lang="zh-CN" altLang="en-US"/>
        </a:p>
      </dgm:t>
    </dgm:pt>
    <dgm:pt modelId="{F290544E-05E4-4B31-9520-4603248C6BEA}" type="sibTrans" cxnId="{58855089-B1D1-4260-8372-ACD4916379BB}">
      <dgm:prSet/>
      <dgm:spPr/>
      <dgm:t>
        <a:bodyPr/>
        <a:lstStyle/>
        <a:p>
          <a:endParaRPr lang="zh-CN" altLang="en-US"/>
        </a:p>
      </dgm:t>
    </dgm:pt>
    <dgm:pt modelId="{FEDB19D7-E07A-41A9-B5DF-35EB6A5453BF}">
      <dgm:prSet phldrT="[文本]"/>
      <dgm:spPr>
        <a:solidFill>
          <a:srgbClr val="4F81BC"/>
        </a:solidFill>
      </dgm:spPr>
      <dgm:t>
        <a:bodyPr/>
        <a:lstStyle/>
        <a:p>
          <a:r>
            <a:rPr lang="en-US" altLang="zh-CN" dirty="0" smtClean="0"/>
            <a:t>task2</a:t>
          </a:r>
          <a:endParaRPr lang="zh-CN" altLang="en-US" dirty="0"/>
        </a:p>
      </dgm:t>
    </dgm:pt>
    <dgm:pt modelId="{59498E67-3B47-4A52-83E9-E4826D4CFDA1}" type="parTrans" cxnId="{5C2855F1-DED4-43FF-AE0C-2BA186262C70}">
      <dgm:prSet/>
      <dgm:spPr/>
      <dgm:t>
        <a:bodyPr/>
        <a:lstStyle/>
        <a:p>
          <a:endParaRPr lang="zh-CN" altLang="en-US"/>
        </a:p>
      </dgm:t>
    </dgm:pt>
    <dgm:pt modelId="{F97D5B5D-ECE0-4105-8109-B2B39DE001C5}" type="sibTrans" cxnId="{5C2855F1-DED4-43FF-AE0C-2BA186262C70}">
      <dgm:prSet/>
      <dgm:spPr/>
      <dgm:t>
        <a:bodyPr/>
        <a:lstStyle/>
        <a:p>
          <a:endParaRPr lang="zh-CN" altLang="en-US"/>
        </a:p>
      </dgm:t>
    </dgm:pt>
    <dgm:pt modelId="{8B42AB21-D82D-4C89-A09B-05A899EC9418}">
      <dgm:prSet phldrT="[文本]"/>
      <dgm:spPr>
        <a:solidFill>
          <a:srgbClr val="C00000"/>
        </a:solidFill>
      </dgm:spPr>
      <dgm:t>
        <a:bodyPr/>
        <a:lstStyle/>
        <a:p>
          <a:r>
            <a:rPr lang="en-US" altLang="zh-CN" dirty="0" smtClean="0"/>
            <a:t>task3</a:t>
          </a:r>
          <a:endParaRPr lang="zh-CN" altLang="en-US" dirty="0"/>
        </a:p>
      </dgm:t>
    </dgm:pt>
    <dgm:pt modelId="{2E4F1A0E-0A29-4FF5-8052-4CC6DC2A5574}" type="parTrans" cxnId="{11041237-AFCC-49AA-B12B-62DC92D21746}">
      <dgm:prSet/>
      <dgm:spPr/>
      <dgm:t>
        <a:bodyPr/>
        <a:lstStyle/>
        <a:p>
          <a:endParaRPr lang="zh-CN" altLang="en-US"/>
        </a:p>
      </dgm:t>
    </dgm:pt>
    <dgm:pt modelId="{F3A66470-7659-402B-AA98-79F38BEB44EC}" type="sibTrans" cxnId="{11041237-AFCC-49AA-B12B-62DC92D21746}">
      <dgm:prSet/>
      <dgm:spPr/>
      <dgm:t>
        <a:bodyPr/>
        <a:lstStyle/>
        <a:p>
          <a:endParaRPr lang="zh-CN" altLang="en-US"/>
        </a:p>
      </dgm:t>
    </dgm:pt>
    <dgm:pt modelId="{E83D9852-2D1A-44F3-9054-F702A73191FE}" type="pres">
      <dgm:prSet presAssocID="{0BD6F88D-4A7D-43CF-BC2C-EB8C7A32FE99}" presName="Name0" presStyleCnt="0">
        <dgm:presLayoutVars>
          <dgm:dir/>
          <dgm:resizeHandles val="exact"/>
        </dgm:presLayoutVars>
      </dgm:prSet>
      <dgm:spPr/>
    </dgm:pt>
    <dgm:pt modelId="{F03DF4C4-295F-4EF2-98E8-051C2C5354DC}" type="pres">
      <dgm:prSet presAssocID="{A0D53E88-A72F-4BCA-B1FF-F8D29D0DA8D7}" presName="parTxOnly" presStyleLbl="node1" presStyleIdx="0" presStyleCnt="3">
        <dgm:presLayoutVars>
          <dgm:bulletEnabled val="1"/>
        </dgm:presLayoutVars>
      </dgm:prSet>
      <dgm:spPr/>
      <dgm:t>
        <a:bodyPr/>
        <a:lstStyle/>
        <a:p>
          <a:endParaRPr lang="zh-CN" altLang="en-US"/>
        </a:p>
      </dgm:t>
    </dgm:pt>
    <dgm:pt modelId="{DB599576-370F-4662-B5B8-0D08907170C2}" type="pres">
      <dgm:prSet presAssocID="{F290544E-05E4-4B31-9520-4603248C6BEA}" presName="parSpace" presStyleCnt="0"/>
      <dgm:spPr/>
    </dgm:pt>
    <dgm:pt modelId="{0095D1FA-186A-4BAF-83A8-050CBABE2AA2}" type="pres">
      <dgm:prSet presAssocID="{FEDB19D7-E07A-41A9-B5DF-35EB6A5453BF}" presName="parTxOnly" presStyleLbl="node1" presStyleIdx="1" presStyleCnt="3">
        <dgm:presLayoutVars>
          <dgm:bulletEnabled val="1"/>
        </dgm:presLayoutVars>
      </dgm:prSet>
      <dgm:spPr/>
      <dgm:t>
        <a:bodyPr/>
        <a:lstStyle/>
        <a:p>
          <a:endParaRPr lang="zh-CN" altLang="en-US"/>
        </a:p>
      </dgm:t>
    </dgm:pt>
    <dgm:pt modelId="{C104930D-690C-490B-851A-6995413AD628}" type="pres">
      <dgm:prSet presAssocID="{F97D5B5D-ECE0-4105-8109-B2B39DE001C5}" presName="parSpace" presStyleCnt="0"/>
      <dgm:spPr/>
    </dgm:pt>
    <dgm:pt modelId="{48A895F0-E447-4CCE-B0DA-D03078D2B485}" type="pres">
      <dgm:prSet presAssocID="{8B42AB21-D82D-4C89-A09B-05A899EC9418}" presName="parTxOnly" presStyleLbl="node1" presStyleIdx="2" presStyleCnt="3">
        <dgm:presLayoutVars>
          <dgm:bulletEnabled val="1"/>
        </dgm:presLayoutVars>
      </dgm:prSet>
      <dgm:spPr/>
      <dgm:t>
        <a:bodyPr/>
        <a:lstStyle/>
        <a:p>
          <a:endParaRPr lang="zh-CN" altLang="en-US"/>
        </a:p>
      </dgm:t>
    </dgm:pt>
  </dgm:ptLst>
  <dgm:cxnLst>
    <dgm:cxn modelId="{58855089-B1D1-4260-8372-ACD4916379BB}" srcId="{0BD6F88D-4A7D-43CF-BC2C-EB8C7A32FE99}" destId="{A0D53E88-A72F-4BCA-B1FF-F8D29D0DA8D7}" srcOrd="0" destOrd="0" parTransId="{678E47D1-AC6A-42F5-A0E7-0D192B20BDD8}" sibTransId="{F290544E-05E4-4B31-9520-4603248C6BEA}"/>
    <dgm:cxn modelId="{9FF61834-444B-414A-8063-203B230FDC22}" type="presOf" srcId="{FEDB19D7-E07A-41A9-B5DF-35EB6A5453BF}" destId="{0095D1FA-186A-4BAF-83A8-050CBABE2AA2}" srcOrd="0" destOrd="0" presId="urn:microsoft.com/office/officeart/2005/8/layout/hChevron3"/>
    <dgm:cxn modelId="{6202D3A1-6CE0-4ACA-A063-77C2B1D122B5}" type="presOf" srcId="{8B42AB21-D82D-4C89-A09B-05A899EC9418}" destId="{48A895F0-E447-4CCE-B0DA-D03078D2B485}" srcOrd="0" destOrd="0" presId="urn:microsoft.com/office/officeart/2005/8/layout/hChevron3"/>
    <dgm:cxn modelId="{E372BC94-7F89-4F14-8F7F-372C58D9C97A}" type="presOf" srcId="{0BD6F88D-4A7D-43CF-BC2C-EB8C7A32FE99}" destId="{E83D9852-2D1A-44F3-9054-F702A73191FE}" srcOrd="0" destOrd="0" presId="urn:microsoft.com/office/officeart/2005/8/layout/hChevron3"/>
    <dgm:cxn modelId="{5C2855F1-DED4-43FF-AE0C-2BA186262C70}" srcId="{0BD6F88D-4A7D-43CF-BC2C-EB8C7A32FE99}" destId="{FEDB19D7-E07A-41A9-B5DF-35EB6A5453BF}" srcOrd="1" destOrd="0" parTransId="{59498E67-3B47-4A52-83E9-E4826D4CFDA1}" sibTransId="{F97D5B5D-ECE0-4105-8109-B2B39DE001C5}"/>
    <dgm:cxn modelId="{94686F61-9447-4980-BA65-BE998621315C}" type="presOf" srcId="{A0D53E88-A72F-4BCA-B1FF-F8D29D0DA8D7}" destId="{F03DF4C4-295F-4EF2-98E8-051C2C5354DC}" srcOrd="0" destOrd="0" presId="urn:microsoft.com/office/officeart/2005/8/layout/hChevron3"/>
    <dgm:cxn modelId="{11041237-AFCC-49AA-B12B-62DC92D21746}" srcId="{0BD6F88D-4A7D-43CF-BC2C-EB8C7A32FE99}" destId="{8B42AB21-D82D-4C89-A09B-05A899EC9418}" srcOrd="2" destOrd="0" parTransId="{2E4F1A0E-0A29-4FF5-8052-4CC6DC2A5574}" sibTransId="{F3A66470-7659-402B-AA98-79F38BEB44EC}"/>
    <dgm:cxn modelId="{70907573-1B39-47DA-A9C6-395375622054}" type="presParOf" srcId="{E83D9852-2D1A-44F3-9054-F702A73191FE}" destId="{F03DF4C4-295F-4EF2-98E8-051C2C5354DC}" srcOrd="0" destOrd="0" presId="urn:microsoft.com/office/officeart/2005/8/layout/hChevron3"/>
    <dgm:cxn modelId="{9CBADCAB-798A-47DA-818B-B2F454F0D988}" type="presParOf" srcId="{E83D9852-2D1A-44F3-9054-F702A73191FE}" destId="{DB599576-370F-4662-B5B8-0D08907170C2}" srcOrd="1" destOrd="0" presId="urn:microsoft.com/office/officeart/2005/8/layout/hChevron3"/>
    <dgm:cxn modelId="{BAC982EC-E764-48B2-B196-4A271DA8B156}" type="presParOf" srcId="{E83D9852-2D1A-44F3-9054-F702A73191FE}" destId="{0095D1FA-186A-4BAF-83A8-050CBABE2AA2}" srcOrd="2" destOrd="0" presId="urn:microsoft.com/office/officeart/2005/8/layout/hChevron3"/>
    <dgm:cxn modelId="{F755DDAC-E5F7-420D-828B-97F21AC4B14A}" type="presParOf" srcId="{E83D9852-2D1A-44F3-9054-F702A73191FE}" destId="{C104930D-690C-490B-851A-6995413AD628}" srcOrd="3" destOrd="0" presId="urn:microsoft.com/office/officeart/2005/8/layout/hChevron3"/>
    <dgm:cxn modelId="{6BA31003-7CA1-4F52-8EB3-C04D0333E76E}" type="presParOf" srcId="{E83D9852-2D1A-44F3-9054-F702A73191FE}" destId="{48A895F0-E447-4CCE-B0DA-D03078D2B485}"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F7747-E6B4-43E2-B2F5-71D960D0E329}">
      <dsp:nvSpPr>
        <dsp:cNvPr id="0" name=""/>
        <dsp:cNvSpPr/>
      </dsp:nvSpPr>
      <dsp:spPr>
        <a:xfrm>
          <a:off x="2479" y="1645231"/>
          <a:ext cx="3021282" cy="1208512"/>
        </a:xfrm>
        <a:prstGeom prst="chevron">
          <a:avLst/>
        </a:prstGeom>
        <a:solidFill>
          <a:srgbClr val="B033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研究背景和意义</a:t>
          </a:r>
          <a:endParaRPr lang="zh-CN" altLang="en-US" sz="2200" kern="1200" dirty="0">
            <a:latin typeface="华文中宋" panose="02010600040101010101" pitchFamily="2" charset="-122"/>
            <a:ea typeface="华文中宋" panose="02010600040101010101" pitchFamily="2" charset="-122"/>
          </a:endParaRPr>
        </a:p>
      </dsp:txBody>
      <dsp:txXfrm>
        <a:off x="606735" y="1645231"/>
        <a:ext cx="1812770" cy="1208512"/>
      </dsp:txXfrm>
    </dsp:sp>
    <dsp:sp modelId="{93D2FA12-E1A0-4A6F-8688-9A9157EF8ED0}">
      <dsp:nvSpPr>
        <dsp:cNvPr id="0" name=""/>
        <dsp:cNvSpPr/>
      </dsp:nvSpPr>
      <dsp:spPr>
        <a:xfrm>
          <a:off x="2721633" y="1645231"/>
          <a:ext cx="3021282" cy="1208512"/>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面向任务的信息提取框架</a:t>
          </a:r>
          <a:endParaRPr lang="zh-CN" altLang="en-US" sz="2200" kern="1200" dirty="0">
            <a:latin typeface="华文中宋" panose="02010600040101010101" pitchFamily="2" charset="-122"/>
            <a:ea typeface="华文中宋" panose="02010600040101010101" pitchFamily="2" charset="-122"/>
          </a:endParaRPr>
        </a:p>
      </dsp:txBody>
      <dsp:txXfrm>
        <a:off x="3325889" y="1645231"/>
        <a:ext cx="1812770" cy="1208512"/>
      </dsp:txXfrm>
    </dsp:sp>
    <dsp:sp modelId="{B52D6F89-3FAB-44B8-BB76-79C381C8D538}">
      <dsp:nvSpPr>
        <dsp:cNvPr id="0" name=""/>
        <dsp:cNvSpPr/>
      </dsp:nvSpPr>
      <dsp:spPr>
        <a:xfrm>
          <a:off x="5440787" y="1645231"/>
          <a:ext cx="3021282" cy="1208512"/>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应用场景和算法实现</a:t>
          </a:r>
          <a:endParaRPr lang="zh-CN" altLang="en-US" sz="2200" kern="1200" dirty="0">
            <a:latin typeface="华文中宋" panose="02010600040101010101" pitchFamily="2" charset="-122"/>
            <a:ea typeface="华文中宋" panose="02010600040101010101" pitchFamily="2" charset="-122"/>
          </a:endParaRPr>
        </a:p>
      </dsp:txBody>
      <dsp:txXfrm>
        <a:off x="6045043" y="1645231"/>
        <a:ext cx="1812770" cy="12085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F0163-7E97-45A2-AD03-B6019E0A4327}">
      <dsp:nvSpPr>
        <dsp:cNvPr id="0" name=""/>
        <dsp:cNvSpPr/>
      </dsp:nvSpPr>
      <dsp:spPr>
        <a:xfrm>
          <a:off x="0" y="55961"/>
          <a:ext cx="1712626" cy="906631"/>
        </a:xfrm>
        <a:prstGeom prst="homePlat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66675" rIns="33338" bIns="66675" numCol="1" spcCol="1270" anchor="ctr" anchorCtr="0">
          <a:noAutofit/>
        </a:bodyPr>
        <a:lstStyle/>
        <a:p>
          <a:pPr lvl="0" algn="ctr" defTabSz="1111250">
            <a:lnSpc>
              <a:spcPct val="90000"/>
            </a:lnSpc>
            <a:spcBef>
              <a:spcPct val="0"/>
            </a:spcBef>
            <a:spcAft>
              <a:spcPct val="35000"/>
            </a:spcAft>
          </a:pPr>
          <a:r>
            <a:rPr lang="zh-CN" altLang="en-US" sz="2500" kern="1200" dirty="0" smtClean="0"/>
            <a:t>时间分割</a:t>
          </a:r>
          <a:endParaRPr lang="zh-CN" altLang="en-US" sz="2500" kern="1200" dirty="0"/>
        </a:p>
      </dsp:txBody>
      <dsp:txXfrm>
        <a:off x="0" y="55961"/>
        <a:ext cx="1485968" cy="906631"/>
      </dsp:txXfrm>
    </dsp:sp>
    <dsp:sp modelId="{40E3499F-B67E-4D87-9FC9-A3DC4F9D2E27}">
      <dsp:nvSpPr>
        <dsp:cNvPr id="0" name=""/>
        <dsp:cNvSpPr/>
      </dsp:nvSpPr>
      <dsp:spPr>
        <a:xfrm>
          <a:off x="1259400" y="55961"/>
          <a:ext cx="2870847" cy="906631"/>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0013" tIns="66675" rIns="33338" bIns="66675" numCol="1" spcCol="1270" anchor="ctr" anchorCtr="0">
          <a:noAutofit/>
        </a:bodyPr>
        <a:lstStyle/>
        <a:p>
          <a:pPr lvl="0" algn="ctr" defTabSz="1111250">
            <a:lnSpc>
              <a:spcPct val="90000"/>
            </a:lnSpc>
            <a:spcBef>
              <a:spcPct val="0"/>
            </a:spcBef>
            <a:spcAft>
              <a:spcPct val="35000"/>
            </a:spcAft>
          </a:pPr>
          <a:r>
            <a:rPr lang="zh-CN" altLang="en-US" sz="2500" kern="1200" dirty="0" smtClean="0"/>
            <a:t>分段和否定过滤</a:t>
          </a:r>
          <a:endParaRPr lang="zh-CN" altLang="en-US" sz="2500" kern="1200" dirty="0"/>
        </a:p>
      </dsp:txBody>
      <dsp:txXfrm>
        <a:off x="1712716" y="55961"/>
        <a:ext cx="1964216" cy="906631"/>
      </dsp:txXfrm>
    </dsp:sp>
    <dsp:sp modelId="{9953A82C-31E6-4618-96B3-485DFBEBED03}">
      <dsp:nvSpPr>
        <dsp:cNvPr id="0" name=""/>
        <dsp:cNvSpPr/>
      </dsp:nvSpPr>
      <dsp:spPr>
        <a:xfrm>
          <a:off x="3676932" y="55961"/>
          <a:ext cx="2266577" cy="906631"/>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0013" tIns="66675" rIns="33338" bIns="66675" numCol="1" spcCol="1270" anchor="ctr" anchorCtr="0">
          <a:noAutofit/>
        </a:bodyPr>
        <a:lstStyle/>
        <a:p>
          <a:pPr lvl="0" algn="ctr" defTabSz="1111250">
            <a:lnSpc>
              <a:spcPct val="90000"/>
            </a:lnSpc>
            <a:spcBef>
              <a:spcPct val="0"/>
            </a:spcBef>
            <a:spcAft>
              <a:spcPct val="35000"/>
            </a:spcAft>
          </a:pPr>
          <a:r>
            <a:rPr lang="zh-CN" altLang="en-US" sz="2500" kern="1200" dirty="0" smtClean="0"/>
            <a:t>命名实体识别</a:t>
          </a:r>
          <a:endParaRPr lang="zh-CN" altLang="en-US" sz="2500" kern="1200" dirty="0"/>
        </a:p>
      </dsp:txBody>
      <dsp:txXfrm>
        <a:off x="4130248" y="55961"/>
        <a:ext cx="1359946" cy="9066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F7747-E6B4-43E2-B2F5-71D960D0E329}">
      <dsp:nvSpPr>
        <dsp:cNvPr id="0" name=""/>
        <dsp:cNvSpPr/>
      </dsp:nvSpPr>
      <dsp:spPr>
        <a:xfrm>
          <a:off x="2479" y="1645231"/>
          <a:ext cx="3021282" cy="1208512"/>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研究背景和意义</a:t>
          </a:r>
          <a:endParaRPr lang="zh-CN" altLang="en-US" sz="2200" kern="1200" dirty="0">
            <a:latin typeface="华文中宋" panose="02010600040101010101" pitchFamily="2" charset="-122"/>
            <a:ea typeface="华文中宋" panose="02010600040101010101" pitchFamily="2" charset="-122"/>
          </a:endParaRPr>
        </a:p>
      </dsp:txBody>
      <dsp:txXfrm>
        <a:off x="606735" y="1645231"/>
        <a:ext cx="1812770" cy="1208512"/>
      </dsp:txXfrm>
    </dsp:sp>
    <dsp:sp modelId="{93D2FA12-E1A0-4A6F-8688-9A9157EF8ED0}">
      <dsp:nvSpPr>
        <dsp:cNvPr id="0" name=""/>
        <dsp:cNvSpPr/>
      </dsp:nvSpPr>
      <dsp:spPr>
        <a:xfrm>
          <a:off x="2721633" y="1645231"/>
          <a:ext cx="3021282" cy="1208512"/>
        </a:xfrm>
        <a:prstGeom prst="chevron">
          <a:avLst/>
        </a:prstGeom>
        <a:solidFill>
          <a:srgbClr val="B033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面向任务的信息提取框架</a:t>
          </a:r>
          <a:endParaRPr lang="zh-CN" altLang="en-US" sz="2200" kern="1200" dirty="0">
            <a:latin typeface="华文中宋" panose="02010600040101010101" pitchFamily="2" charset="-122"/>
            <a:ea typeface="华文中宋" panose="02010600040101010101" pitchFamily="2" charset="-122"/>
          </a:endParaRPr>
        </a:p>
      </dsp:txBody>
      <dsp:txXfrm>
        <a:off x="3325889" y="1645231"/>
        <a:ext cx="1812770" cy="1208512"/>
      </dsp:txXfrm>
    </dsp:sp>
    <dsp:sp modelId="{B52D6F89-3FAB-44B8-BB76-79C381C8D538}">
      <dsp:nvSpPr>
        <dsp:cNvPr id="0" name=""/>
        <dsp:cNvSpPr/>
      </dsp:nvSpPr>
      <dsp:spPr>
        <a:xfrm>
          <a:off x="5440787" y="1645231"/>
          <a:ext cx="3021282" cy="1208512"/>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应用场景和算法实现</a:t>
          </a:r>
          <a:endParaRPr lang="zh-CN" altLang="en-US" sz="2200" kern="1200" dirty="0">
            <a:latin typeface="华文中宋" panose="02010600040101010101" pitchFamily="2" charset="-122"/>
            <a:ea typeface="华文中宋" panose="02010600040101010101" pitchFamily="2" charset="-122"/>
          </a:endParaRPr>
        </a:p>
      </dsp:txBody>
      <dsp:txXfrm>
        <a:off x="6045043" y="1645231"/>
        <a:ext cx="1812770" cy="12085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F7747-E6B4-43E2-B2F5-71D960D0E329}">
      <dsp:nvSpPr>
        <dsp:cNvPr id="0" name=""/>
        <dsp:cNvSpPr/>
      </dsp:nvSpPr>
      <dsp:spPr>
        <a:xfrm>
          <a:off x="2479" y="1645231"/>
          <a:ext cx="3021282" cy="1208512"/>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研究背景和意义</a:t>
          </a:r>
          <a:endParaRPr lang="zh-CN" altLang="en-US" sz="2200" kern="1200" dirty="0">
            <a:latin typeface="华文中宋" panose="02010600040101010101" pitchFamily="2" charset="-122"/>
            <a:ea typeface="华文中宋" panose="02010600040101010101" pitchFamily="2" charset="-122"/>
          </a:endParaRPr>
        </a:p>
      </dsp:txBody>
      <dsp:txXfrm>
        <a:off x="606735" y="1645231"/>
        <a:ext cx="1812770" cy="1208512"/>
      </dsp:txXfrm>
    </dsp:sp>
    <dsp:sp modelId="{93D2FA12-E1A0-4A6F-8688-9A9157EF8ED0}">
      <dsp:nvSpPr>
        <dsp:cNvPr id="0" name=""/>
        <dsp:cNvSpPr/>
      </dsp:nvSpPr>
      <dsp:spPr>
        <a:xfrm>
          <a:off x="2721633" y="1645231"/>
          <a:ext cx="3021282" cy="1208512"/>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面向任务的信息提取框架</a:t>
          </a:r>
          <a:endParaRPr lang="zh-CN" altLang="en-US" sz="2200" kern="1200" dirty="0">
            <a:latin typeface="华文中宋" panose="02010600040101010101" pitchFamily="2" charset="-122"/>
            <a:ea typeface="华文中宋" panose="02010600040101010101" pitchFamily="2" charset="-122"/>
          </a:endParaRPr>
        </a:p>
      </dsp:txBody>
      <dsp:txXfrm>
        <a:off x="3325889" y="1645231"/>
        <a:ext cx="1812770" cy="1208512"/>
      </dsp:txXfrm>
    </dsp:sp>
    <dsp:sp modelId="{B52D6F89-3FAB-44B8-BB76-79C381C8D538}">
      <dsp:nvSpPr>
        <dsp:cNvPr id="0" name=""/>
        <dsp:cNvSpPr/>
      </dsp:nvSpPr>
      <dsp:spPr>
        <a:xfrm>
          <a:off x="5440787" y="1645231"/>
          <a:ext cx="3021282" cy="1208512"/>
        </a:xfrm>
        <a:prstGeom prst="chevron">
          <a:avLst/>
        </a:prstGeom>
        <a:solidFill>
          <a:srgbClr val="B033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应用场景和算法实现</a:t>
          </a:r>
          <a:endParaRPr lang="zh-CN" altLang="en-US" sz="2200" kern="1200" dirty="0">
            <a:latin typeface="华文中宋" panose="02010600040101010101" pitchFamily="2" charset="-122"/>
            <a:ea typeface="华文中宋" panose="02010600040101010101" pitchFamily="2" charset="-122"/>
          </a:endParaRPr>
        </a:p>
      </dsp:txBody>
      <dsp:txXfrm>
        <a:off x="6045043" y="1645231"/>
        <a:ext cx="1812770" cy="12085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DF4C4-295F-4EF2-98E8-051C2C5354DC}">
      <dsp:nvSpPr>
        <dsp:cNvPr id="0" name=""/>
        <dsp:cNvSpPr/>
      </dsp:nvSpPr>
      <dsp:spPr>
        <a:xfrm>
          <a:off x="1800" y="308927"/>
          <a:ext cx="1574334" cy="629733"/>
        </a:xfrm>
        <a:prstGeom prst="homePlat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lvl="0" algn="ctr" defTabSz="1155700">
            <a:lnSpc>
              <a:spcPct val="90000"/>
            </a:lnSpc>
            <a:spcBef>
              <a:spcPct val="0"/>
            </a:spcBef>
            <a:spcAft>
              <a:spcPct val="35000"/>
            </a:spcAft>
          </a:pPr>
          <a:r>
            <a:rPr lang="en-US" altLang="zh-CN" sz="2600" kern="1200" dirty="0" smtClean="0"/>
            <a:t>task1</a:t>
          </a:r>
          <a:endParaRPr lang="zh-CN" altLang="en-US" sz="2600" kern="1200" dirty="0"/>
        </a:p>
      </dsp:txBody>
      <dsp:txXfrm>
        <a:off x="1800" y="308927"/>
        <a:ext cx="1416901" cy="629733"/>
      </dsp:txXfrm>
    </dsp:sp>
    <dsp:sp modelId="{0095D1FA-186A-4BAF-83A8-050CBABE2AA2}">
      <dsp:nvSpPr>
        <dsp:cNvPr id="0" name=""/>
        <dsp:cNvSpPr/>
      </dsp:nvSpPr>
      <dsp:spPr>
        <a:xfrm>
          <a:off x="1261268" y="308927"/>
          <a:ext cx="1574334" cy="629733"/>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en-US" altLang="zh-CN" sz="2600" kern="1200" dirty="0" smtClean="0"/>
            <a:t>task2</a:t>
          </a:r>
          <a:endParaRPr lang="zh-CN" altLang="en-US" sz="2600" kern="1200" dirty="0"/>
        </a:p>
      </dsp:txBody>
      <dsp:txXfrm>
        <a:off x="1576135" y="308927"/>
        <a:ext cx="944601" cy="629733"/>
      </dsp:txXfrm>
    </dsp:sp>
    <dsp:sp modelId="{48A895F0-E447-4CCE-B0DA-D03078D2B485}">
      <dsp:nvSpPr>
        <dsp:cNvPr id="0" name=""/>
        <dsp:cNvSpPr/>
      </dsp:nvSpPr>
      <dsp:spPr>
        <a:xfrm>
          <a:off x="2520735" y="308927"/>
          <a:ext cx="1574334" cy="629733"/>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en-US" altLang="zh-CN" sz="2600" kern="1200" dirty="0" smtClean="0"/>
            <a:t>task3</a:t>
          </a:r>
          <a:endParaRPr lang="zh-CN" altLang="en-US" sz="2600" kern="1200" dirty="0"/>
        </a:p>
      </dsp:txBody>
      <dsp:txXfrm>
        <a:off x="2835602" y="308927"/>
        <a:ext cx="944601" cy="6297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F7747-E6B4-43E2-B2F5-71D960D0E329}">
      <dsp:nvSpPr>
        <dsp:cNvPr id="0" name=""/>
        <dsp:cNvSpPr/>
      </dsp:nvSpPr>
      <dsp:spPr>
        <a:xfrm>
          <a:off x="2479" y="1645231"/>
          <a:ext cx="3021282" cy="1208512"/>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研究背景和意义</a:t>
          </a:r>
          <a:endParaRPr lang="zh-CN" altLang="en-US" sz="2200" kern="1200" dirty="0">
            <a:latin typeface="华文中宋" panose="02010600040101010101" pitchFamily="2" charset="-122"/>
            <a:ea typeface="华文中宋" panose="02010600040101010101" pitchFamily="2" charset="-122"/>
          </a:endParaRPr>
        </a:p>
      </dsp:txBody>
      <dsp:txXfrm>
        <a:off x="606735" y="1645231"/>
        <a:ext cx="1812770" cy="1208512"/>
      </dsp:txXfrm>
    </dsp:sp>
    <dsp:sp modelId="{93D2FA12-E1A0-4A6F-8688-9A9157EF8ED0}">
      <dsp:nvSpPr>
        <dsp:cNvPr id="0" name=""/>
        <dsp:cNvSpPr/>
      </dsp:nvSpPr>
      <dsp:spPr>
        <a:xfrm>
          <a:off x="2721633" y="1645231"/>
          <a:ext cx="3021282" cy="1208512"/>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面向任务的信息提取框架</a:t>
          </a:r>
          <a:endParaRPr lang="zh-CN" altLang="en-US" sz="2200" kern="1200" dirty="0">
            <a:latin typeface="华文中宋" panose="02010600040101010101" pitchFamily="2" charset="-122"/>
            <a:ea typeface="华文中宋" panose="02010600040101010101" pitchFamily="2" charset="-122"/>
          </a:endParaRPr>
        </a:p>
      </dsp:txBody>
      <dsp:txXfrm>
        <a:off x="3325889" y="1645231"/>
        <a:ext cx="1812770" cy="1208512"/>
      </dsp:txXfrm>
    </dsp:sp>
    <dsp:sp modelId="{B52D6F89-3FAB-44B8-BB76-79C381C8D538}">
      <dsp:nvSpPr>
        <dsp:cNvPr id="0" name=""/>
        <dsp:cNvSpPr/>
      </dsp:nvSpPr>
      <dsp:spPr>
        <a:xfrm>
          <a:off x="5440787" y="1645231"/>
          <a:ext cx="3021282" cy="1208512"/>
        </a:xfrm>
        <a:prstGeom prst="chevron">
          <a:avLst/>
        </a:prstGeom>
        <a:solidFill>
          <a:srgbClr val="B033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应用场景和算法实现</a:t>
          </a:r>
          <a:endParaRPr lang="zh-CN" altLang="en-US" sz="2200" kern="1200" dirty="0">
            <a:latin typeface="华文中宋" panose="02010600040101010101" pitchFamily="2" charset="-122"/>
            <a:ea typeface="华文中宋" panose="02010600040101010101" pitchFamily="2" charset="-122"/>
          </a:endParaRPr>
        </a:p>
      </dsp:txBody>
      <dsp:txXfrm>
        <a:off x="6045043" y="1645231"/>
        <a:ext cx="1812770" cy="12085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DF4C4-295F-4EF2-98E8-051C2C5354DC}">
      <dsp:nvSpPr>
        <dsp:cNvPr id="0" name=""/>
        <dsp:cNvSpPr/>
      </dsp:nvSpPr>
      <dsp:spPr>
        <a:xfrm>
          <a:off x="1800" y="308927"/>
          <a:ext cx="1574334" cy="629733"/>
        </a:xfrm>
        <a:prstGeom prst="homePlate">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lvl="0" algn="ctr" defTabSz="1155700">
            <a:lnSpc>
              <a:spcPct val="90000"/>
            </a:lnSpc>
            <a:spcBef>
              <a:spcPct val="0"/>
            </a:spcBef>
            <a:spcAft>
              <a:spcPct val="35000"/>
            </a:spcAft>
          </a:pPr>
          <a:r>
            <a:rPr lang="en-US" altLang="zh-CN" sz="2600" kern="1200" dirty="0" smtClean="0"/>
            <a:t>task1</a:t>
          </a:r>
          <a:endParaRPr lang="zh-CN" altLang="en-US" sz="2600" kern="1200" dirty="0"/>
        </a:p>
      </dsp:txBody>
      <dsp:txXfrm>
        <a:off x="1800" y="308927"/>
        <a:ext cx="1416901" cy="629733"/>
      </dsp:txXfrm>
    </dsp:sp>
    <dsp:sp modelId="{0095D1FA-186A-4BAF-83A8-050CBABE2AA2}">
      <dsp:nvSpPr>
        <dsp:cNvPr id="0" name=""/>
        <dsp:cNvSpPr/>
      </dsp:nvSpPr>
      <dsp:spPr>
        <a:xfrm>
          <a:off x="1261268" y="308927"/>
          <a:ext cx="1574334" cy="629733"/>
        </a:xfrm>
        <a:prstGeom prst="chevron">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en-US" altLang="zh-CN" sz="2600" kern="1200" dirty="0" smtClean="0"/>
            <a:t>task2</a:t>
          </a:r>
          <a:endParaRPr lang="zh-CN" altLang="en-US" sz="2600" kern="1200" dirty="0"/>
        </a:p>
      </dsp:txBody>
      <dsp:txXfrm>
        <a:off x="1576135" y="308927"/>
        <a:ext cx="944601" cy="629733"/>
      </dsp:txXfrm>
    </dsp:sp>
    <dsp:sp modelId="{48A895F0-E447-4CCE-B0DA-D03078D2B485}">
      <dsp:nvSpPr>
        <dsp:cNvPr id="0" name=""/>
        <dsp:cNvSpPr/>
      </dsp:nvSpPr>
      <dsp:spPr>
        <a:xfrm>
          <a:off x="2520735" y="308927"/>
          <a:ext cx="1574334" cy="629733"/>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en-US" altLang="zh-CN" sz="2600" kern="1200" dirty="0" smtClean="0"/>
            <a:t>task3</a:t>
          </a:r>
          <a:endParaRPr lang="zh-CN" altLang="en-US" sz="2600" kern="1200" dirty="0"/>
        </a:p>
      </dsp:txBody>
      <dsp:txXfrm>
        <a:off x="2835602" y="308927"/>
        <a:ext cx="944601" cy="6297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4300A-505C-4C15-B055-281863C06021}">
      <dsp:nvSpPr>
        <dsp:cNvPr id="0" name=""/>
        <dsp:cNvSpPr/>
      </dsp:nvSpPr>
      <dsp:spPr>
        <a:xfrm>
          <a:off x="0" y="341085"/>
          <a:ext cx="6690154"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09AFF08-0289-4ABC-8E8C-3DA994F0FDEB}">
      <dsp:nvSpPr>
        <dsp:cNvPr id="0" name=""/>
        <dsp:cNvSpPr/>
      </dsp:nvSpPr>
      <dsp:spPr>
        <a:xfrm>
          <a:off x="334507" y="16365"/>
          <a:ext cx="318067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010" tIns="0" rIns="177010" bIns="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华文中宋" panose="02010600040101010101" pitchFamily="2" charset="-122"/>
              <a:ea typeface="华文中宋" panose="02010600040101010101" pitchFamily="2" charset="-122"/>
            </a:rPr>
            <a:t>1</a:t>
          </a:r>
          <a:r>
            <a:rPr lang="zh-CN" altLang="en-US" sz="1900" kern="1200" dirty="0" smtClean="0">
              <a:latin typeface="华文中宋" panose="02010600040101010101" pitchFamily="2" charset="-122"/>
              <a:ea typeface="华文中宋" panose="02010600040101010101" pitchFamily="2" charset="-122"/>
            </a:rPr>
            <a:t>、关键字定位到上下文</a:t>
          </a:r>
          <a:endParaRPr lang="zh-CN" altLang="en-US" sz="1900" kern="1200" dirty="0">
            <a:latin typeface="华文中宋" panose="02010600040101010101" pitchFamily="2" charset="-122"/>
            <a:ea typeface="华文中宋" panose="02010600040101010101" pitchFamily="2" charset="-122"/>
          </a:endParaRPr>
        </a:p>
      </dsp:txBody>
      <dsp:txXfrm>
        <a:off x="366210" y="48068"/>
        <a:ext cx="3117267" cy="586034"/>
      </dsp:txXfrm>
    </dsp:sp>
    <dsp:sp modelId="{E2BE551A-C4EA-48CA-9ABB-BB71B540FE7D}">
      <dsp:nvSpPr>
        <dsp:cNvPr id="0" name=""/>
        <dsp:cNvSpPr/>
      </dsp:nvSpPr>
      <dsp:spPr>
        <a:xfrm>
          <a:off x="0" y="1339005"/>
          <a:ext cx="6690154"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D013810-5AC8-4AB5-8A69-0A3794BD9B73}">
      <dsp:nvSpPr>
        <dsp:cNvPr id="0" name=""/>
        <dsp:cNvSpPr/>
      </dsp:nvSpPr>
      <dsp:spPr>
        <a:xfrm>
          <a:off x="334507" y="1014285"/>
          <a:ext cx="317369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010" tIns="0" rIns="177010" bIns="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华文中宋" panose="02010600040101010101" pitchFamily="2" charset="-122"/>
              <a:ea typeface="华文中宋" panose="02010600040101010101" pitchFamily="2" charset="-122"/>
            </a:rPr>
            <a:t>2</a:t>
          </a:r>
          <a:r>
            <a:rPr lang="zh-CN" altLang="en-US" sz="1900" kern="1200" dirty="0" smtClean="0">
              <a:latin typeface="华文中宋" panose="02010600040101010101" pitchFamily="2" charset="-122"/>
              <a:ea typeface="华文中宋" panose="02010600040101010101" pitchFamily="2" charset="-122"/>
            </a:rPr>
            <a:t>、否定检出功能过滤</a:t>
          </a:r>
          <a:endParaRPr lang="zh-CN" altLang="en-US" sz="1900" kern="1200" dirty="0">
            <a:latin typeface="华文中宋" panose="02010600040101010101" pitchFamily="2" charset="-122"/>
            <a:ea typeface="华文中宋" panose="02010600040101010101" pitchFamily="2" charset="-122"/>
          </a:endParaRPr>
        </a:p>
      </dsp:txBody>
      <dsp:txXfrm>
        <a:off x="366210" y="1045988"/>
        <a:ext cx="3110289" cy="586034"/>
      </dsp:txXfrm>
    </dsp:sp>
    <dsp:sp modelId="{91C5DAAD-EB14-43D6-8E95-954563C14822}">
      <dsp:nvSpPr>
        <dsp:cNvPr id="0" name=""/>
        <dsp:cNvSpPr/>
      </dsp:nvSpPr>
      <dsp:spPr>
        <a:xfrm>
          <a:off x="0" y="2336925"/>
          <a:ext cx="6690154" cy="554400"/>
        </a:xfrm>
        <a:prstGeom prst="rect">
          <a:avLst/>
        </a:prstGeom>
        <a:solidFill>
          <a:schemeClr val="lt1">
            <a:alpha val="90000"/>
            <a:hueOff val="0"/>
            <a:satOff val="0"/>
            <a:lumOff val="0"/>
            <a:alphaOff val="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sp>
    <dsp:sp modelId="{E745C408-5D2D-4606-B1CC-9D2EA26C9738}">
      <dsp:nvSpPr>
        <dsp:cNvPr id="0" name=""/>
        <dsp:cNvSpPr/>
      </dsp:nvSpPr>
      <dsp:spPr>
        <a:xfrm>
          <a:off x="334507" y="2012205"/>
          <a:ext cx="3284638"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010" tIns="0" rIns="177010" bIns="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华文中宋" panose="02010600040101010101" pitchFamily="2" charset="-122"/>
              <a:ea typeface="华文中宋" panose="02010600040101010101" pitchFamily="2" charset="-122"/>
            </a:rPr>
            <a:t>3</a:t>
          </a:r>
          <a:r>
            <a:rPr lang="zh-CN" altLang="en-US" sz="1900" kern="1200" dirty="0" smtClean="0">
              <a:latin typeface="华文中宋" panose="02010600040101010101" pitchFamily="2" charset="-122"/>
              <a:ea typeface="华文中宋" panose="02010600040101010101" pitchFamily="2" charset="-122"/>
            </a:rPr>
            <a:t>、标记药物以及不良反应</a:t>
          </a:r>
          <a:endParaRPr lang="zh-CN" altLang="en-US" sz="1900" kern="1200" dirty="0">
            <a:latin typeface="华文中宋" panose="02010600040101010101" pitchFamily="2" charset="-122"/>
            <a:ea typeface="华文中宋" panose="02010600040101010101" pitchFamily="2" charset="-122"/>
          </a:endParaRPr>
        </a:p>
      </dsp:txBody>
      <dsp:txXfrm>
        <a:off x="366210" y="2043908"/>
        <a:ext cx="3221232" cy="586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F7747-E6B4-43E2-B2F5-71D960D0E329}">
      <dsp:nvSpPr>
        <dsp:cNvPr id="0" name=""/>
        <dsp:cNvSpPr/>
      </dsp:nvSpPr>
      <dsp:spPr>
        <a:xfrm>
          <a:off x="2479" y="1645231"/>
          <a:ext cx="3021282" cy="1208512"/>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研究背景和意义</a:t>
          </a:r>
          <a:endParaRPr lang="zh-CN" altLang="en-US" sz="2200" kern="1200" dirty="0">
            <a:latin typeface="华文中宋" panose="02010600040101010101" pitchFamily="2" charset="-122"/>
            <a:ea typeface="华文中宋" panose="02010600040101010101" pitchFamily="2" charset="-122"/>
          </a:endParaRPr>
        </a:p>
      </dsp:txBody>
      <dsp:txXfrm>
        <a:off x="606735" y="1645231"/>
        <a:ext cx="1812770" cy="1208512"/>
      </dsp:txXfrm>
    </dsp:sp>
    <dsp:sp modelId="{93D2FA12-E1A0-4A6F-8688-9A9157EF8ED0}">
      <dsp:nvSpPr>
        <dsp:cNvPr id="0" name=""/>
        <dsp:cNvSpPr/>
      </dsp:nvSpPr>
      <dsp:spPr>
        <a:xfrm>
          <a:off x="2721633" y="1645231"/>
          <a:ext cx="3021282" cy="1208512"/>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面向任务的信息提取框架</a:t>
          </a:r>
          <a:endParaRPr lang="zh-CN" altLang="en-US" sz="2200" kern="1200" dirty="0">
            <a:latin typeface="华文中宋" panose="02010600040101010101" pitchFamily="2" charset="-122"/>
            <a:ea typeface="华文中宋" panose="02010600040101010101" pitchFamily="2" charset="-122"/>
          </a:endParaRPr>
        </a:p>
      </dsp:txBody>
      <dsp:txXfrm>
        <a:off x="3325889" y="1645231"/>
        <a:ext cx="1812770" cy="1208512"/>
      </dsp:txXfrm>
    </dsp:sp>
    <dsp:sp modelId="{B52D6F89-3FAB-44B8-BB76-79C381C8D538}">
      <dsp:nvSpPr>
        <dsp:cNvPr id="0" name=""/>
        <dsp:cNvSpPr/>
      </dsp:nvSpPr>
      <dsp:spPr>
        <a:xfrm>
          <a:off x="5440787" y="1645231"/>
          <a:ext cx="3021282" cy="1208512"/>
        </a:xfrm>
        <a:prstGeom prst="chevron">
          <a:avLst/>
        </a:prstGeom>
        <a:solidFill>
          <a:srgbClr val="B033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华文中宋" panose="02010600040101010101" pitchFamily="2" charset="-122"/>
              <a:ea typeface="华文中宋" panose="02010600040101010101" pitchFamily="2" charset="-122"/>
            </a:rPr>
            <a:t>应用场景和算法实现</a:t>
          </a:r>
          <a:endParaRPr lang="zh-CN" altLang="en-US" sz="2200" kern="1200" dirty="0">
            <a:latin typeface="华文中宋" panose="02010600040101010101" pitchFamily="2" charset="-122"/>
            <a:ea typeface="华文中宋" panose="02010600040101010101" pitchFamily="2" charset="-122"/>
          </a:endParaRPr>
        </a:p>
      </dsp:txBody>
      <dsp:txXfrm>
        <a:off x="6045043" y="1645231"/>
        <a:ext cx="1812770" cy="12085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DF4C4-295F-4EF2-98E8-051C2C5354DC}">
      <dsp:nvSpPr>
        <dsp:cNvPr id="0" name=""/>
        <dsp:cNvSpPr/>
      </dsp:nvSpPr>
      <dsp:spPr>
        <a:xfrm>
          <a:off x="1800" y="308927"/>
          <a:ext cx="1574334" cy="629733"/>
        </a:xfrm>
        <a:prstGeom prst="homePlate">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lvl="0" algn="ctr" defTabSz="1155700">
            <a:lnSpc>
              <a:spcPct val="90000"/>
            </a:lnSpc>
            <a:spcBef>
              <a:spcPct val="0"/>
            </a:spcBef>
            <a:spcAft>
              <a:spcPct val="35000"/>
            </a:spcAft>
          </a:pPr>
          <a:r>
            <a:rPr lang="en-US" altLang="zh-CN" sz="2600" kern="1200" dirty="0" smtClean="0"/>
            <a:t>task1</a:t>
          </a:r>
          <a:endParaRPr lang="zh-CN" altLang="en-US" sz="2600" kern="1200" dirty="0"/>
        </a:p>
      </dsp:txBody>
      <dsp:txXfrm>
        <a:off x="1800" y="308927"/>
        <a:ext cx="1416901" cy="629733"/>
      </dsp:txXfrm>
    </dsp:sp>
    <dsp:sp modelId="{0095D1FA-186A-4BAF-83A8-050CBABE2AA2}">
      <dsp:nvSpPr>
        <dsp:cNvPr id="0" name=""/>
        <dsp:cNvSpPr/>
      </dsp:nvSpPr>
      <dsp:spPr>
        <a:xfrm>
          <a:off x="1261268" y="308927"/>
          <a:ext cx="1574334" cy="629733"/>
        </a:xfrm>
        <a:prstGeom prst="chevron">
          <a:avLst/>
        </a:prstGeom>
        <a:solidFill>
          <a:srgbClr val="4F81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en-US" altLang="zh-CN" sz="2600" kern="1200" dirty="0" smtClean="0"/>
            <a:t>task2</a:t>
          </a:r>
          <a:endParaRPr lang="zh-CN" altLang="en-US" sz="2600" kern="1200" dirty="0"/>
        </a:p>
      </dsp:txBody>
      <dsp:txXfrm>
        <a:off x="1576135" y="308927"/>
        <a:ext cx="944601" cy="629733"/>
      </dsp:txXfrm>
    </dsp:sp>
    <dsp:sp modelId="{48A895F0-E447-4CCE-B0DA-D03078D2B485}">
      <dsp:nvSpPr>
        <dsp:cNvPr id="0" name=""/>
        <dsp:cNvSpPr/>
      </dsp:nvSpPr>
      <dsp:spPr>
        <a:xfrm>
          <a:off x="2520735" y="308927"/>
          <a:ext cx="1574334" cy="629733"/>
        </a:xfrm>
        <a:prstGeom prst="chevron">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en-US" altLang="zh-CN" sz="2600" kern="1200" dirty="0" smtClean="0"/>
            <a:t>task3</a:t>
          </a:r>
          <a:endParaRPr lang="zh-CN" altLang="en-US" sz="2600" kern="1200" dirty="0"/>
        </a:p>
      </dsp:txBody>
      <dsp:txXfrm>
        <a:off x="2835602" y="308927"/>
        <a:ext cx="944601" cy="6297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95426C01-B10C-434A-9A64-6294631ADAAE}" type="datetimeFigureOut">
              <a:rPr lang="zh-CN" altLang="en-US" smtClean="0"/>
              <a:t>2015/3/10</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1BE95C35-3071-4B6C-9B7C-8D04EDD79FDB}" type="slidenum">
              <a:rPr lang="zh-CN" altLang="en-US" smtClean="0"/>
              <a:t>‹#›</a:t>
            </a:fld>
            <a:endParaRPr lang="zh-CN" altLang="en-US"/>
          </a:p>
        </p:txBody>
      </p:sp>
    </p:spTree>
    <p:extLst>
      <p:ext uri="{BB962C8B-B14F-4D97-AF65-F5344CB8AC3E}">
        <p14:creationId xmlns:p14="http://schemas.microsoft.com/office/powerpoint/2010/main" val="3697032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AC8CCC11-8B86-441A-8FAC-CEC2F9DE08AB}" type="datetimeFigureOut">
              <a:rPr lang="zh-CN" altLang="en-US"/>
              <a:pPr>
                <a:defRPr/>
              </a:pPr>
              <a:t>2015/3/10</a:t>
            </a:fld>
            <a:endParaRPr lang="en-US" altLang="zh-CN"/>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en-US" noProof="0" smtClean="0"/>
          </a:p>
        </p:txBody>
      </p:sp>
      <p:sp>
        <p:nvSpPr>
          <p:cNvPr id="5" name="备注占位符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B1E33F5-79B1-4B38-BB1B-3C9BB9E02E67}" type="slidenum">
              <a:rPr lang="zh-CN" altLang="en-US"/>
              <a:pPr>
                <a:defRPr/>
              </a:pPr>
              <a:t>‹#›</a:t>
            </a:fld>
            <a:endParaRPr lang="en-US" altLang="zh-CN"/>
          </a:p>
        </p:txBody>
      </p:sp>
    </p:spTree>
    <p:extLst>
      <p:ext uri="{BB962C8B-B14F-4D97-AF65-F5344CB8AC3E}">
        <p14:creationId xmlns:p14="http://schemas.microsoft.com/office/powerpoint/2010/main" val="1212406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宋体" charset="0"/>
      </a:defRPr>
    </a:lvl1pPr>
    <a:lvl2pPr marL="457200" algn="l" rtl="0" eaLnBrk="0" fontAlgn="base" hangingPunct="0">
      <a:spcBef>
        <a:spcPct val="30000"/>
      </a:spcBef>
      <a:spcAft>
        <a:spcPct val="0"/>
      </a:spcAft>
      <a:defRPr sz="1200" kern="1200">
        <a:solidFill>
          <a:schemeClr val="tx1"/>
        </a:solidFill>
        <a:latin typeface="+mn-lt"/>
        <a:ea typeface="+mn-ea"/>
        <a:cs typeface="宋体" charset="0"/>
      </a:defRPr>
    </a:lvl2pPr>
    <a:lvl3pPr marL="914400" algn="l" rtl="0" eaLnBrk="0" fontAlgn="base" hangingPunct="0">
      <a:spcBef>
        <a:spcPct val="30000"/>
      </a:spcBef>
      <a:spcAft>
        <a:spcPct val="0"/>
      </a:spcAft>
      <a:defRPr sz="1200" kern="1200">
        <a:solidFill>
          <a:schemeClr val="tx1"/>
        </a:solidFill>
        <a:latin typeface="+mn-lt"/>
        <a:ea typeface="+mn-ea"/>
        <a:cs typeface="宋体" charset="0"/>
      </a:defRPr>
    </a:lvl3pPr>
    <a:lvl4pPr marL="1371600" algn="l" rtl="0" eaLnBrk="0" fontAlgn="base" hangingPunct="0">
      <a:spcBef>
        <a:spcPct val="30000"/>
      </a:spcBef>
      <a:spcAft>
        <a:spcPct val="0"/>
      </a:spcAft>
      <a:defRPr sz="1200" kern="1200">
        <a:solidFill>
          <a:schemeClr val="tx1"/>
        </a:solidFill>
        <a:latin typeface="+mn-lt"/>
        <a:ea typeface="+mn-ea"/>
        <a:cs typeface="宋体" charset="0"/>
      </a:defRPr>
    </a:lvl4pPr>
    <a:lvl5pPr marL="1828800" algn="l" rtl="0" eaLnBrk="0" fontAlgn="base" hangingPunct="0">
      <a:spcBef>
        <a:spcPct val="30000"/>
      </a:spcBef>
      <a:spcAft>
        <a:spcPct val="0"/>
      </a:spcAft>
      <a:defRPr sz="1200" kern="1200">
        <a:solidFill>
          <a:schemeClr val="tx1"/>
        </a:solidFill>
        <a:latin typeface="+mn-lt"/>
        <a:ea typeface="+mn-ea"/>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_ENREF_80"/><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_ENREF_81"/></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Schoolbook" pitchFamily="18" charset="0"/>
                <a:ea typeface="宋体" panose="02010600030101010101" pitchFamily="2" charset="-122"/>
              </a:defRPr>
            </a:lvl1pPr>
            <a:lvl2pPr marL="742950" indent="-285750">
              <a:spcBef>
                <a:spcPct val="30000"/>
              </a:spcBef>
              <a:defRPr sz="1200">
                <a:solidFill>
                  <a:schemeClr val="tx1"/>
                </a:solidFill>
                <a:latin typeface="Century Schoolbook" pitchFamily="18" charset="0"/>
                <a:ea typeface="宋体" panose="02010600030101010101" pitchFamily="2" charset="-122"/>
              </a:defRPr>
            </a:lvl2pPr>
            <a:lvl3pPr marL="1143000" indent="-228600">
              <a:spcBef>
                <a:spcPct val="30000"/>
              </a:spcBef>
              <a:defRPr sz="1200">
                <a:solidFill>
                  <a:schemeClr val="tx1"/>
                </a:solidFill>
                <a:latin typeface="Century Schoolbook" pitchFamily="18" charset="0"/>
                <a:ea typeface="宋体" panose="02010600030101010101" pitchFamily="2" charset="-122"/>
              </a:defRPr>
            </a:lvl3pPr>
            <a:lvl4pPr marL="1600200" indent="-228600">
              <a:spcBef>
                <a:spcPct val="30000"/>
              </a:spcBef>
              <a:defRPr sz="1200">
                <a:solidFill>
                  <a:schemeClr val="tx1"/>
                </a:solidFill>
                <a:latin typeface="Century Schoolbook" pitchFamily="18" charset="0"/>
                <a:ea typeface="宋体" panose="02010600030101010101" pitchFamily="2" charset="-122"/>
              </a:defRPr>
            </a:lvl4pPr>
            <a:lvl5pPr marL="2057400" indent="-228600">
              <a:spcBef>
                <a:spcPct val="30000"/>
              </a:spcBef>
              <a:defRPr sz="1200">
                <a:solidFill>
                  <a:schemeClr val="tx1"/>
                </a:solidFill>
                <a:latin typeface="Century Schoolbook"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entury Schoolbook"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entury Schoolbook"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entury Schoolbook"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entury Schoolbook" pitchFamily="18" charset="0"/>
                <a:ea typeface="宋体" panose="02010600030101010101" pitchFamily="2" charset="-122"/>
              </a:defRPr>
            </a:lvl9pPr>
          </a:lstStyle>
          <a:p>
            <a:pPr>
              <a:spcBef>
                <a:spcPct val="0"/>
              </a:spcBef>
            </a:pPr>
            <a:fld id="{BD868EEF-0776-4302-B1C8-9B79EC6EF658}" type="slidenum">
              <a:rPr lang="zh-CN" altLang="en-US" smtClean="0">
                <a:latin typeface="Arial" panose="020B0604020202020204" pitchFamily="34" charset="0"/>
              </a:rPr>
              <a:pPr>
                <a:spcBef>
                  <a:spcPct val="0"/>
                </a:spcBef>
              </a:pPr>
              <a:t>1</a:t>
            </a:fld>
            <a:endParaRPr lang="en-US" altLang="zh-CN" smtClean="0">
              <a:latin typeface="Arial" panose="020B0604020202020204" pitchFamily="34" charset="0"/>
            </a:endParaRPr>
          </a:p>
        </p:txBody>
      </p:sp>
    </p:spTree>
    <p:extLst>
      <p:ext uri="{BB962C8B-B14F-4D97-AF65-F5344CB8AC3E}">
        <p14:creationId xmlns:p14="http://schemas.microsoft.com/office/powerpoint/2010/main" val="3480026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宋体" charset="0"/>
              </a:rPr>
              <a:t>在面向任务的</a:t>
            </a:r>
            <a:r>
              <a:rPr lang="en-US" altLang="zh-CN" sz="1200" kern="1200" dirty="0" smtClean="0">
                <a:solidFill>
                  <a:schemeClr val="tx1"/>
                </a:solidFill>
                <a:effectLst/>
                <a:latin typeface="+mn-lt"/>
                <a:ea typeface="+mn-ea"/>
                <a:cs typeface="宋体" charset="0"/>
              </a:rPr>
              <a:t>NLP</a:t>
            </a:r>
            <a:r>
              <a:rPr lang="zh-CN" altLang="zh-CN" sz="1200" kern="1200" dirty="0" smtClean="0">
                <a:solidFill>
                  <a:schemeClr val="tx1"/>
                </a:solidFill>
                <a:effectLst/>
                <a:latin typeface="+mn-lt"/>
                <a:ea typeface="+mn-ea"/>
                <a:cs typeface="宋体" charset="0"/>
              </a:rPr>
              <a:t>框架设计以及完成之后，下一步的工作就是开展临床实践。基于该</a:t>
            </a:r>
            <a:r>
              <a:rPr lang="en-US" altLang="zh-CN" sz="1200" kern="1200" dirty="0" smtClean="0">
                <a:solidFill>
                  <a:schemeClr val="tx1"/>
                </a:solidFill>
                <a:effectLst/>
                <a:latin typeface="+mn-lt"/>
                <a:ea typeface="+mn-ea"/>
                <a:cs typeface="宋体" charset="0"/>
              </a:rPr>
              <a:t>NLP</a:t>
            </a:r>
            <a:r>
              <a:rPr lang="zh-CN" altLang="zh-CN" sz="1200" kern="1200" dirty="0" smtClean="0">
                <a:solidFill>
                  <a:schemeClr val="tx1"/>
                </a:solidFill>
                <a:effectLst/>
                <a:latin typeface="+mn-lt"/>
                <a:ea typeface="+mn-ea"/>
                <a:cs typeface="宋体" charset="0"/>
              </a:rPr>
              <a:t>框架，本研究针对临床需求结合文档的特点开展了以下三个特定的临床任务，通过三个临床任务的实现来评估该框架的有效性和实用性。</a:t>
            </a:r>
          </a:p>
          <a:p>
            <a:r>
              <a:rPr lang="zh-CN" altLang="en-US" dirty="0" smtClean="0"/>
              <a:t>并且对每一个</a:t>
            </a:r>
            <a:r>
              <a:rPr lang="en-US" altLang="zh-CN" dirty="0" smtClean="0"/>
              <a:t>task</a:t>
            </a:r>
            <a:r>
              <a:rPr lang="zh-CN" altLang="en-US" dirty="0" smtClean="0"/>
              <a:t>都用真实语料库进行了评估。首先介绍</a:t>
            </a:r>
            <a:r>
              <a:rPr lang="en-US" altLang="zh-CN" dirty="0" smtClean="0"/>
              <a:t>task1.</a:t>
            </a:r>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C619872-6A9A-4683-B4A8-38AC9DD2BA77}" type="slidenum">
              <a:rPr lang="zh-CN" altLang="en-US" sz="1200" smtClean="0"/>
              <a:pPr/>
              <a:t>10</a:t>
            </a:fld>
            <a:endParaRPr lang="en-US" altLang="zh-CN" sz="1200" smtClean="0"/>
          </a:p>
        </p:txBody>
      </p:sp>
    </p:spTree>
    <p:extLst>
      <p:ext uri="{BB962C8B-B14F-4D97-AF65-F5344CB8AC3E}">
        <p14:creationId xmlns:p14="http://schemas.microsoft.com/office/powerpoint/2010/main" val="133292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宋体" charset="0"/>
              </a:rPr>
              <a:t>数值作为临床概念的精确性测量信息，比起一般的模糊表达更具有临床说服性。</a:t>
            </a:r>
            <a:r>
              <a:rPr lang="zh-CN" altLang="en-US" sz="1200" kern="1200" dirty="0" smtClean="0">
                <a:solidFill>
                  <a:schemeClr val="tx1"/>
                </a:solidFill>
                <a:effectLst/>
                <a:latin typeface="+mn-lt"/>
                <a:ea typeface="+mn-ea"/>
                <a:cs typeface="宋体" charset="0"/>
              </a:rPr>
              <a:t>比如这里的超声报告、病程记录 中的描述，都含有大量的数值信息。</a:t>
            </a:r>
            <a:r>
              <a:rPr lang="zh-CN" altLang="en-US" sz="1200" kern="1200" baseline="0" dirty="0" smtClean="0">
                <a:solidFill>
                  <a:schemeClr val="tx1"/>
                </a:solidFill>
                <a:effectLst/>
                <a:latin typeface="+mn-lt"/>
                <a:ea typeface="+mn-ea"/>
                <a:cs typeface="宋体" charset="0"/>
              </a:rPr>
              <a:t>针对该框架的第一个临床任务就是</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11</a:t>
            </a:fld>
            <a:endParaRPr lang="en-US" altLang="zh-CN"/>
          </a:p>
        </p:txBody>
      </p:sp>
    </p:spTree>
    <p:extLst>
      <p:ext uri="{BB962C8B-B14F-4D97-AF65-F5344CB8AC3E}">
        <p14:creationId xmlns:p14="http://schemas.microsoft.com/office/powerpoint/2010/main" val="3044855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本论文设计的概念数值提取方法如图所示，第一步是分句和通用的语义标记，根据标点符号进行分句，还有基础的术语集进行通用的语义标记，然后再针对任务中的目标概念进行标记还有数值的识别，</a:t>
            </a:r>
            <a:r>
              <a:rPr lang="en-US" altLang="zh-CN" dirty="0" smtClean="0"/>
              <a:t> </a:t>
            </a:r>
            <a:r>
              <a:rPr lang="zh-CN" altLang="en-US" dirty="0" smtClean="0"/>
              <a:t>最后是通过总结概念</a:t>
            </a:r>
            <a:r>
              <a:rPr lang="en-US" altLang="zh-CN" dirty="0" smtClean="0"/>
              <a:t>-</a:t>
            </a:r>
            <a:r>
              <a:rPr lang="zh-CN" altLang="en-US" dirty="0" smtClean="0"/>
              <a:t>数值表达的子语言语法，采用模式匹配实现了概念数值的关系提取。</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12</a:t>
            </a:fld>
            <a:endParaRPr lang="en-US" altLang="zh-CN"/>
          </a:p>
        </p:txBody>
      </p:sp>
    </p:spTree>
    <p:extLst>
      <p:ext uri="{BB962C8B-B14F-4D97-AF65-F5344CB8AC3E}">
        <p14:creationId xmlns:p14="http://schemas.microsoft.com/office/powerpoint/2010/main" val="2762588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宋体" charset="0"/>
              </a:rPr>
              <a:t>为了评估算法的准确性，本研究首先从</a:t>
            </a:r>
            <a:r>
              <a:rPr lang="en-US" altLang="zh-CN" sz="1200" kern="1200" dirty="0" smtClean="0">
                <a:solidFill>
                  <a:schemeClr val="tx1"/>
                </a:solidFill>
                <a:effectLst/>
                <a:latin typeface="+mn-lt"/>
                <a:ea typeface="+mn-ea"/>
                <a:cs typeface="宋体" charset="0"/>
              </a:rPr>
              <a:t>8249</a:t>
            </a:r>
            <a:r>
              <a:rPr lang="zh-CN" altLang="zh-CN" sz="1200" kern="1200" dirty="0" smtClean="0">
                <a:solidFill>
                  <a:schemeClr val="tx1"/>
                </a:solidFill>
                <a:effectLst/>
                <a:latin typeface="+mn-lt"/>
                <a:ea typeface="+mn-ea"/>
                <a:cs typeface="宋体" charset="0"/>
              </a:rPr>
              <a:t>份超声妊娠报告中</a:t>
            </a:r>
            <a:r>
              <a:rPr lang="zh-CN" altLang="en-US" sz="1200" kern="1200" dirty="0" smtClean="0">
                <a:solidFill>
                  <a:schemeClr val="tx1"/>
                </a:solidFill>
                <a:effectLst/>
                <a:latin typeface="+mn-lt"/>
                <a:ea typeface="+mn-ea"/>
                <a:cs typeface="宋体" charset="0"/>
              </a:rPr>
              <a:t>，</a:t>
            </a:r>
            <a:r>
              <a:rPr lang="zh-CN" altLang="zh-CN" sz="1200" kern="1200" dirty="0" smtClean="0">
                <a:solidFill>
                  <a:schemeClr val="tx1"/>
                </a:solidFill>
                <a:effectLst/>
                <a:latin typeface="+mn-lt"/>
                <a:ea typeface="+mn-ea"/>
                <a:cs typeface="宋体" charset="0"/>
              </a:rPr>
              <a:t>随机选取</a:t>
            </a:r>
            <a:r>
              <a:rPr lang="en-US" altLang="zh-CN" sz="1200" kern="1200" dirty="0" smtClean="0">
                <a:solidFill>
                  <a:schemeClr val="tx1"/>
                </a:solidFill>
                <a:effectLst/>
                <a:latin typeface="+mn-lt"/>
                <a:ea typeface="+mn-ea"/>
                <a:cs typeface="宋体" charset="0"/>
              </a:rPr>
              <a:t>50</a:t>
            </a:r>
            <a:r>
              <a:rPr lang="zh-CN" altLang="zh-CN" sz="1200" kern="1200" dirty="0" smtClean="0">
                <a:solidFill>
                  <a:schemeClr val="tx1"/>
                </a:solidFill>
                <a:effectLst/>
                <a:latin typeface="+mn-lt"/>
                <a:ea typeface="+mn-ea"/>
                <a:cs typeface="宋体" charset="0"/>
              </a:rPr>
              <a:t>份报告对其中含有数值相关描述的术语进行人工整理</a:t>
            </a:r>
            <a:r>
              <a:rPr lang="zh-CN" altLang="en-US" sz="1200" kern="1200" dirty="0" smtClean="0">
                <a:solidFill>
                  <a:schemeClr val="tx1"/>
                </a:solidFill>
                <a:effectLst/>
                <a:latin typeface="+mn-lt"/>
                <a:ea typeface="+mn-ea"/>
                <a:cs typeface="宋体" charset="0"/>
              </a:rPr>
              <a:t>，</a:t>
            </a:r>
            <a:r>
              <a:rPr lang="zh-CN" altLang="zh-CN" sz="1200" kern="1200" dirty="0" smtClean="0">
                <a:solidFill>
                  <a:schemeClr val="tx1"/>
                </a:solidFill>
                <a:effectLst/>
                <a:latin typeface="+mn-lt"/>
                <a:ea typeface="+mn-ea"/>
                <a:cs typeface="宋体" charset="0"/>
              </a:rPr>
              <a:t>最终确认得到与胎儿发育相关的</a:t>
            </a:r>
            <a:r>
              <a:rPr lang="en-US" altLang="zh-CN" sz="1200" kern="1200" dirty="0" smtClean="0">
                <a:solidFill>
                  <a:schemeClr val="tx1"/>
                </a:solidFill>
                <a:effectLst/>
                <a:latin typeface="+mn-lt"/>
                <a:ea typeface="+mn-ea"/>
                <a:cs typeface="宋体" charset="0"/>
              </a:rPr>
              <a:t>34</a:t>
            </a:r>
            <a:r>
              <a:rPr lang="zh-CN" altLang="zh-CN" sz="1200" kern="1200" dirty="0" smtClean="0">
                <a:solidFill>
                  <a:schemeClr val="tx1"/>
                </a:solidFill>
                <a:effectLst/>
                <a:latin typeface="+mn-lt"/>
                <a:ea typeface="+mn-ea"/>
                <a:cs typeface="宋体" charset="0"/>
              </a:rPr>
              <a:t>个概念以及其属性共</a:t>
            </a:r>
            <a:r>
              <a:rPr lang="en-US" altLang="zh-CN" sz="1200" kern="1200" dirty="0" smtClean="0">
                <a:solidFill>
                  <a:schemeClr val="tx1"/>
                </a:solidFill>
                <a:effectLst/>
                <a:latin typeface="+mn-lt"/>
                <a:ea typeface="+mn-ea"/>
                <a:cs typeface="宋体" charset="0"/>
              </a:rPr>
              <a:t>62</a:t>
            </a:r>
            <a:r>
              <a:rPr lang="zh-CN" altLang="zh-CN" sz="1200" kern="1200" dirty="0" smtClean="0">
                <a:solidFill>
                  <a:schemeClr val="tx1"/>
                </a:solidFill>
                <a:effectLst/>
                <a:latin typeface="+mn-lt"/>
                <a:ea typeface="+mn-ea"/>
                <a:cs typeface="宋体" charset="0"/>
              </a:rPr>
              <a:t>个术语</a:t>
            </a:r>
            <a:r>
              <a:rPr lang="zh-CN" altLang="en-US" sz="1200" kern="1200" dirty="0" smtClean="0">
                <a:solidFill>
                  <a:schemeClr val="tx1"/>
                </a:solidFill>
                <a:effectLst/>
                <a:latin typeface="+mn-lt"/>
                <a:ea typeface="+mn-ea"/>
                <a:cs typeface="宋体" charset="0"/>
              </a:rPr>
              <a:t>。我们用的通用字典表是</a:t>
            </a:r>
            <a:r>
              <a:rPr lang="en-US" altLang="zh-CN" sz="1200" kern="1200" dirty="0" smtClean="0">
                <a:solidFill>
                  <a:schemeClr val="tx1"/>
                </a:solidFill>
                <a:effectLst/>
                <a:latin typeface="+mn-lt"/>
                <a:ea typeface="+mn-ea"/>
                <a:cs typeface="宋体" charset="0"/>
              </a:rPr>
              <a:t>73932</a:t>
            </a:r>
            <a:r>
              <a:rPr lang="zh-CN" altLang="en-US" sz="1200" kern="1200" dirty="0" smtClean="0">
                <a:solidFill>
                  <a:schemeClr val="tx1"/>
                </a:solidFill>
                <a:effectLst/>
                <a:latin typeface="+mn-lt"/>
                <a:ea typeface="+mn-ea"/>
                <a:cs typeface="宋体" charset="0"/>
              </a:rPr>
              <a:t>个医学术语。然后对剩下的</a:t>
            </a:r>
            <a:r>
              <a:rPr lang="en-US" altLang="zh-CN" sz="1200" kern="1200" dirty="0" smtClean="0">
                <a:solidFill>
                  <a:schemeClr val="tx1"/>
                </a:solidFill>
                <a:effectLst/>
                <a:latin typeface="+mn-lt"/>
                <a:ea typeface="+mn-ea"/>
                <a:cs typeface="宋体" charset="0"/>
              </a:rPr>
              <a:t>150</a:t>
            </a:r>
            <a:r>
              <a:rPr lang="zh-CN" altLang="en-US" sz="1200" kern="1200" dirty="0" smtClean="0">
                <a:solidFill>
                  <a:schemeClr val="tx1"/>
                </a:solidFill>
                <a:effectLst/>
                <a:latin typeface="+mn-lt"/>
                <a:ea typeface="+mn-ea"/>
                <a:cs typeface="宋体" charset="0"/>
              </a:rPr>
              <a:t>份测试集进行评估， 如图中的表格所示概念、数值以及关系的提取准确率和召回率都在</a:t>
            </a:r>
            <a:r>
              <a:rPr lang="en-US" altLang="zh-CN" sz="1200" kern="1200" dirty="0" smtClean="0">
                <a:solidFill>
                  <a:schemeClr val="tx1"/>
                </a:solidFill>
                <a:effectLst/>
                <a:latin typeface="+mn-lt"/>
                <a:ea typeface="+mn-ea"/>
                <a:cs typeface="宋体" charset="0"/>
              </a:rPr>
              <a:t>95%</a:t>
            </a:r>
            <a:r>
              <a:rPr lang="zh-CN" altLang="en-US" sz="1200" kern="1200" dirty="0" smtClean="0">
                <a:solidFill>
                  <a:schemeClr val="tx1"/>
                </a:solidFill>
                <a:effectLst/>
                <a:latin typeface="+mn-lt"/>
                <a:ea typeface="+mn-ea"/>
                <a:cs typeface="宋体" charset="0"/>
              </a:rPr>
              <a:t>以上。</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13</a:t>
            </a:fld>
            <a:endParaRPr lang="en-US" altLang="zh-CN"/>
          </a:p>
        </p:txBody>
      </p:sp>
    </p:spTree>
    <p:extLst>
      <p:ext uri="{BB962C8B-B14F-4D97-AF65-F5344CB8AC3E}">
        <p14:creationId xmlns:p14="http://schemas.microsoft.com/office/powerpoint/2010/main" val="1277014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mn-lt"/>
                <a:ea typeface="+mn-ea"/>
                <a:cs typeface="宋体" charset="0"/>
              </a:rPr>
              <a:t>据调查显示</a:t>
            </a:r>
            <a:r>
              <a:rPr lang="en-US" altLang="zh-CN" sz="1200" kern="1200" dirty="0" smtClean="0">
                <a:solidFill>
                  <a:schemeClr val="tx1"/>
                </a:solidFill>
                <a:effectLst/>
                <a:latin typeface="+mn-lt"/>
                <a:ea typeface="+mn-ea"/>
                <a:cs typeface="宋体" charset="0"/>
              </a:rPr>
              <a:t>……</a:t>
            </a:r>
            <a:r>
              <a:rPr lang="zh-CN" altLang="en-US" sz="1200" kern="1200" dirty="0" smtClean="0">
                <a:solidFill>
                  <a:schemeClr val="tx1"/>
                </a:solidFill>
                <a:effectLst/>
                <a:latin typeface="+mn-lt"/>
                <a:ea typeface="+mn-ea"/>
                <a:cs typeface="宋体" charset="0"/>
              </a:rPr>
              <a:t>，所以仍需要对药物进行持续的临床不良反应监督。</a:t>
            </a:r>
            <a:r>
              <a:rPr lang="zh-CN" altLang="zh-CN" sz="1200" kern="1200" dirty="0" smtClean="0">
                <a:solidFill>
                  <a:schemeClr val="tx1"/>
                </a:solidFill>
                <a:effectLst/>
                <a:latin typeface="+mn-lt"/>
                <a:ea typeface="+mn-ea"/>
                <a:cs typeface="宋体" charset="0"/>
              </a:rPr>
              <a:t>由于临床人员的偏见以及许多不良反应本身具有复杂的关联性，实际上报的数据可能仅是实际药物不良反应的冰山一角</a:t>
            </a:r>
            <a:r>
              <a:rPr lang="en-US" altLang="zh-CN" sz="1200" kern="1200" dirty="0" smtClean="0">
                <a:solidFill>
                  <a:schemeClr val="tx1"/>
                </a:solidFill>
                <a:effectLst/>
                <a:latin typeface="+mn-lt"/>
                <a:ea typeface="+mn-ea"/>
                <a:cs typeface="宋体" charset="0"/>
              </a:rPr>
              <a:t>[</a:t>
            </a:r>
            <a:r>
              <a:rPr lang="en-US" altLang="zh-CN" sz="1200" u="none" strike="noStrike" kern="1200" dirty="0" smtClean="0">
                <a:solidFill>
                  <a:schemeClr val="tx1"/>
                </a:solidFill>
                <a:effectLst/>
                <a:latin typeface="+mn-lt"/>
                <a:ea typeface="+mn-ea"/>
                <a:cs typeface="宋体" charset="0"/>
                <a:hlinkClick r:id="rId3" action="ppaction://hlinkfile" tooltip="Hazell, 2006 #2550"/>
              </a:rPr>
              <a:t>80</a:t>
            </a:r>
            <a:r>
              <a:rPr lang="en-US" altLang="zh-CN" sz="1200" kern="1200" dirty="0" smtClean="0">
                <a:solidFill>
                  <a:schemeClr val="tx1"/>
                </a:solidFill>
                <a:effectLst/>
                <a:latin typeface="+mn-lt"/>
                <a:ea typeface="+mn-ea"/>
                <a:cs typeface="宋体" charset="0"/>
              </a:rPr>
              <a:t>, </a:t>
            </a:r>
            <a:r>
              <a:rPr lang="en-US" altLang="zh-CN" sz="1200" u="none" strike="noStrike" kern="1200" dirty="0" smtClean="0">
                <a:solidFill>
                  <a:schemeClr val="tx1"/>
                </a:solidFill>
                <a:effectLst/>
                <a:latin typeface="+mn-lt"/>
                <a:ea typeface="+mn-ea"/>
                <a:cs typeface="宋体" charset="0"/>
                <a:hlinkClick r:id="rId4" action="ppaction://hlinkfile" tooltip="Lopez-Gonzalez, 2009 #77"/>
              </a:rPr>
              <a:t>81</a:t>
            </a:r>
            <a:r>
              <a:rPr lang="en-US" altLang="zh-CN" sz="1200" kern="1200" dirty="0" smtClean="0">
                <a:solidFill>
                  <a:schemeClr val="tx1"/>
                </a:solidFill>
                <a:effectLst/>
                <a:latin typeface="+mn-lt"/>
                <a:ea typeface="+mn-ea"/>
                <a:cs typeface="宋体" charset="0"/>
              </a:rPr>
              <a:t>]</a:t>
            </a:r>
            <a:r>
              <a:rPr lang="zh-CN" altLang="zh-CN" sz="1200" kern="1200" dirty="0" smtClean="0">
                <a:solidFill>
                  <a:schemeClr val="tx1"/>
                </a:solidFill>
                <a:effectLst/>
                <a:latin typeface="+mn-lt"/>
                <a:ea typeface="+mn-ea"/>
                <a:cs typeface="宋体" charset="0"/>
              </a:rPr>
              <a:t>。</a:t>
            </a:r>
            <a:r>
              <a:rPr lang="zh-CN" altLang="en-US" sz="1200" kern="1200" dirty="0" smtClean="0">
                <a:solidFill>
                  <a:schemeClr val="tx1"/>
                </a:solidFill>
                <a:effectLst/>
                <a:latin typeface="+mn-lt"/>
                <a:ea typeface="+mn-ea"/>
                <a:cs typeface="宋体" charset="0"/>
              </a:rPr>
              <a:t>所以</a:t>
            </a:r>
            <a:r>
              <a:rPr lang="zh-CN" altLang="zh-CN" sz="1200" kern="1200" dirty="0" smtClean="0">
                <a:solidFill>
                  <a:schemeClr val="tx1"/>
                </a:solidFill>
                <a:effectLst/>
                <a:latin typeface="+mn-lt"/>
                <a:ea typeface="+mn-ea"/>
                <a:cs typeface="宋体" charset="0"/>
              </a:rPr>
              <a:t>本研究提出了第二个任务，即从病程记录中提取药物以及不良反应关系的任务。</a:t>
            </a:r>
            <a:r>
              <a:rPr lang="zh-CN" altLang="en-US" sz="1200" kern="1200" dirty="0" smtClean="0">
                <a:solidFill>
                  <a:schemeClr val="tx1"/>
                </a:solidFill>
                <a:effectLst/>
                <a:latin typeface="+mn-lt"/>
                <a:ea typeface="+mn-ea"/>
                <a:cs typeface="宋体" charset="0"/>
              </a:rPr>
              <a:t>本任务的实现分为两个部分，一个是</a:t>
            </a:r>
            <a:r>
              <a:rPr lang="en-US" altLang="zh-CN" sz="1200" kern="1200" dirty="0" smtClean="0">
                <a:solidFill>
                  <a:schemeClr val="tx1"/>
                </a:solidFill>
                <a:effectLst/>
                <a:latin typeface="+mn-lt"/>
                <a:ea typeface="+mn-ea"/>
                <a:cs typeface="宋体" charset="0"/>
              </a:rPr>
              <a:t>……</a:t>
            </a:r>
            <a:r>
              <a:rPr lang="zh-CN" altLang="en-US" sz="1200" kern="1200" dirty="0" smtClean="0">
                <a:solidFill>
                  <a:schemeClr val="tx1"/>
                </a:solidFill>
                <a:effectLst/>
                <a:latin typeface="+mn-lt"/>
                <a:ea typeface="+mn-ea"/>
                <a:cs typeface="宋体" charset="0"/>
              </a:rPr>
              <a:t>，另一个是</a:t>
            </a:r>
            <a:r>
              <a:rPr lang="en-US" altLang="zh-CN" sz="1200" kern="1200" dirty="0" smtClean="0">
                <a:solidFill>
                  <a:schemeClr val="tx1"/>
                </a:solidFill>
                <a:effectLst/>
                <a:latin typeface="+mn-lt"/>
                <a:ea typeface="+mn-ea"/>
                <a:cs typeface="宋体" charset="0"/>
              </a:rPr>
              <a:t>……</a:t>
            </a:r>
            <a:r>
              <a:rPr lang="zh-CN" altLang="en-US" sz="1200" kern="1200" dirty="0" smtClean="0">
                <a:solidFill>
                  <a:schemeClr val="tx1"/>
                </a:solidFill>
                <a:effectLst/>
                <a:latin typeface="+mn-lt"/>
                <a:ea typeface="+mn-ea"/>
                <a:cs typeface="宋体" charset="0"/>
              </a:rPr>
              <a:t>。</a:t>
            </a:r>
            <a:endParaRPr lang="zh-CN" altLang="zh-CN" sz="1200" kern="1200" dirty="0" smtClean="0">
              <a:solidFill>
                <a:schemeClr val="tx1"/>
              </a:solidFill>
              <a:effectLst/>
              <a:latin typeface="+mn-lt"/>
              <a:ea typeface="+mn-ea"/>
              <a:cs typeface="宋体" charset="0"/>
            </a:endParaRPr>
          </a:p>
          <a:p>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15</a:t>
            </a:fld>
            <a:endParaRPr lang="en-US" altLang="zh-CN"/>
          </a:p>
        </p:txBody>
      </p:sp>
    </p:spTree>
    <p:extLst>
      <p:ext uri="{BB962C8B-B14F-4D97-AF65-F5344CB8AC3E}">
        <p14:creationId xmlns:p14="http://schemas.microsoft.com/office/powerpoint/2010/main" val="1547491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药品术语采用</a:t>
            </a:r>
            <a:r>
              <a:rPr lang="en-US" altLang="zh-CN" dirty="0" smtClean="0"/>
              <a:t>……</a:t>
            </a:r>
            <a:r>
              <a:rPr lang="zh-CN" altLang="en-US" dirty="0" smtClean="0"/>
              <a:t>，不良反应术语的话，我国有</a:t>
            </a:r>
            <a:r>
              <a:rPr lang="en-US" altLang="zh-CN" dirty="0" smtClean="0"/>
              <a:t>WHO</a:t>
            </a:r>
            <a:r>
              <a:rPr lang="zh-CN" altLang="en-US" dirty="0" smtClean="0"/>
              <a:t>的</a:t>
            </a:r>
            <a:r>
              <a:rPr lang="en-US" altLang="zh-CN" dirty="0" smtClean="0"/>
              <a:t>ADE</a:t>
            </a:r>
            <a:r>
              <a:rPr lang="zh-CN" altLang="en-US" dirty="0" smtClean="0"/>
              <a:t>术语集，只是不能服务于</a:t>
            </a:r>
            <a:r>
              <a:rPr lang="en-US" altLang="zh-CN" dirty="0" smtClean="0"/>
              <a:t>NLP</a:t>
            </a:r>
            <a:r>
              <a:rPr lang="zh-CN" altLang="en-US" dirty="0" smtClean="0"/>
              <a:t>，所以我们计划从说明书中的不良反应描述中发现临床表现来作为不良反应术语。</a:t>
            </a:r>
            <a:r>
              <a:rPr lang="zh-CN" altLang="en-US" baseline="0" dirty="0" smtClean="0"/>
              <a:t> 而缺乏说明书，我们从专业药品资源网站通过网络爬虫进行搜集，最终的话，收集到了个。。</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16</a:t>
            </a:fld>
            <a:endParaRPr lang="en-US" altLang="zh-CN"/>
          </a:p>
        </p:txBody>
      </p:sp>
    </p:spTree>
    <p:extLst>
      <p:ext uri="{BB962C8B-B14F-4D97-AF65-F5344CB8AC3E}">
        <p14:creationId xmlns:p14="http://schemas.microsoft.com/office/powerpoint/2010/main" val="2632994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宋体" charset="0"/>
              </a:rPr>
              <a:t>为了方便相关研究以及临床药事管理对该知识库的利用，本文将相关的知识库发布在一个互联网网站上（</a:t>
            </a:r>
            <a:r>
              <a:rPr lang="en-US" altLang="zh-CN" sz="1200" kern="1200" dirty="0" smtClean="0">
                <a:solidFill>
                  <a:schemeClr val="tx1"/>
                </a:solidFill>
                <a:effectLst/>
                <a:latin typeface="+mn-lt"/>
                <a:ea typeface="+mn-ea"/>
                <a:cs typeface="宋体" charset="0"/>
              </a:rPr>
              <a:t>http://www.cktp.org:8006/Display/ADE</a:t>
            </a:r>
            <a:r>
              <a:rPr lang="zh-CN" altLang="zh-CN" sz="1200" kern="1200" dirty="0" smtClean="0">
                <a:solidFill>
                  <a:schemeClr val="tx1"/>
                </a:solidFill>
                <a:effectLst/>
                <a:latin typeface="+mn-lt"/>
                <a:ea typeface="+mn-ea"/>
                <a:cs typeface="宋体" charset="0"/>
              </a:rPr>
              <a:t>）</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17</a:t>
            </a:fld>
            <a:endParaRPr lang="en-US" altLang="zh-CN"/>
          </a:p>
        </p:txBody>
      </p:sp>
    </p:spTree>
    <p:extLst>
      <p:ext uri="{BB962C8B-B14F-4D97-AF65-F5344CB8AC3E}">
        <p14:creationId xmlns:p14="http://schemas.microsoft.com/office/powerpoint/2010/main" val="3769934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宋体" charset="0"/>
              </a:rPr>
              <a:t>通过对不良反应最多的前</a:t>
            </a:r>
            <a:r>
              <a:rPr lang="en-US" altLang="zh-CN" sz="1200" kern="1200" dirty="0" smtClean="0">
                <a:solidFill>
                  <a:schemeClr val="tx1"/>
                </a:solidFill>
                <a:effectLst/>
                <a:latin typeface="+mn-lt"/>
                <a:ea typeface="+mn-ea"/>
                <a:cs typeface="宋体" charset="0"/>
              </a:rPr>
              <a:t>100</a:t>
            </a:r>
            <a:r>
              <a:rPr lang="zh-CN" altLang="zh-CN" sz="1200" kern="1200" dirty="0" smtClean="0">
                <a:solidFill>
                  <a:schemeClr val="tx1"/>
                </a:solidFill>
                <a:effectLst/>
                <a:latin typeface="+mn-lt"/>
                <a:ea typeface="+mn-ea"/>
                <a:cs typeface="宋体" charset="0"/>
              </a:rPr>
              <a:t>个药物进行分类来了解不同类型药品的不良反应的特异性。</a:t>
            </a:r>
            <a:r>
              <a:rPr lang="zh-CN" altLang="en-US" sz="1200" kern="1200" dirty="0" smtClean="0">
                <a:solidFill>
                  <a:schemeClr val="tx1"/>
                </a:solidFill>
                <a:effectLst/>
                <a:latin typeface="+mn-lt"/>
                <a:ea typeface="+mn-ea"/>
                <a:cs typeface="宋体" charset="0"/>
              </a:rPr>
              <a:t>本论文的分类标准采用的是</a:t>
            </a:r>
            <a:r>
              <a:rPr lang="en-US" altLang="zh-CN" sz="1200" kern="1200" dirty="0" smtClean="0">
                <a:solidFill>
                  <a:schemeClr val="tx1"/>
                </a:solidFill>
                <a:effectLst/>
                <a:latin typeface="+mn-lt"/>
                <a:ea typeface="+mn-ea"/>
                <a:cs typeface="宋体" charset="0"/>
              </a:rPr>
              <a:t>ATC</a:t>
            </a:r>
            <a:r>
              <a:rPr lang="zh-CN" altLang="en-US" sz="1200" kern="1200" dirty="0" smtClean="0">
                <a:solidFill>
                  <a:schemeClr val="tx1"/>
                </a:solidFill>
                <a:effectLst/>
                <a:latin typeface="+mn-lt"/>
                <a:ea typeface="+mn-ea"/>
                <a:cs typeface="宋体" charset="0"/>
              </a:rPr>
              <a:t>分类标准，结果发现</a:t>
            </a:r>
            <a:r>
              <a:rPr lang="en-US" altLang="zh-CN" sz="1200" kern="1200" dirty="0" smtClean="0">
                <a:solidFill>
                  <a:schemeClr val="tx1"/>
                </a:solidFill>
                <a:effectLst/>
                <a:latin typeface="+mn-lt"/>
                <a:ea typeface="+mn-ea"/>
                <a:cs typeface="宋体" charset="0"/>
              </a:rPr>
              <a:t>JCL</a:t>
            </a:r>
            <a:r>
              <a:rPr lang="zh-CN" altLang="en-US" sz="1200" kern="1200" dirty="0" smtClean="0">
                <a:solidFill>
                  <a:schemeClr val="tx1"/>
                </a:solidFill>
                <a:effectLst/>
                <a:latin typeface="+mn-lt"/>
                <a:ea typeface="+mn-ea"/>
                <a:cs typeface="宋体" charset="0"/>
              </a:rPr>
              <a:t>也就是心血管等三组占</a:t>
            </a:r>
            <a:r>
              <a:rPr lang="en-US" altLang="zh-CN" sz="1200" kern="1200" dirty="0" smtClean="0">
                <a:solidFill>
                  <a:schemeClr val="tx1"/>
                </a:solidFill>
                <a:effectLst/>
                <a:latin typeface="+mn-lt"/>
                <a:ea typeface="+mn-ea"/>
                <a:cs typeface="宋体" charset="0"/>
              </a:rPr>
              <a:t>70%</a:t>
            </a:r>
            <a:r>
              <a:rPr lang="zh-CN" altLang="en-US" sz="1200" kern="1200" dirty="0" smtClean="0">
                <a:solidFill>
                  <a:schemeClr val="tx1"/>
                </a:solidFill>
                <a:effectLst/>
                <a:latin typeface="+mn-lt"/>
                <a:ea typeface="+mn-ea"/>
                <a:cs typeface="宋体" charset="0"/>
              </a:rPr>
              <a:t>，是含有</a:t>
            </a:r>
            <a:r>
              <a:rPr lang="en-US" altLang="zh-CN" sz="1200" kern="1200" dirty="0" smtClean="0">
                <a:solidFill>
                  <a:schemeClr val="tx1"/>
                </a:solidFill>
                <a:effectLst/>
                <a:latin typeface="+mn-lt"/>
                <a:ea typeface="+mn-ea"/>
                <a:cs typeface="宋体" charset="0"/>
              </a:rPr>
              <a:t>AE</a:t>
            </a:r>
            <a:r>
              <a:rPr lang="zh-CN" altLang="en-US" sz="1200" kern="1200" dirty="0" smtClean="0">
                <a:solidFill>
                  <a:schemeClr val="tx1"/>
                </a:solidFill>
                <a:effectLst/>
                <a:latin typeface="+mn-lt"/>
                <a:ea typeface="+mn-ea"/>
                <a:cs typeface="宋体" charset="0"/>
              </a:rPr>
              <a:t>最多的三类。就</a:t>
            </a:r>
            <a:r>
              <a:rPr lang="en-US" altLang="zh-CN" sz="1200" kern="1200" dirty="0" smtClean="0">
                <a:solidFill>
                  <a:schemeClr val="tx1"/>
                </a:solidFill>
                <a:effectLst/>
                <a:latin typeface="+mn-lt"/>
                <a:ea typeface="+mn-ea"/>
                <a:cs typeface="宋体" charset="0"/>
              </a:rPr>
              <a:t>……</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18</a:t>
            </a:fld>
            <a:endParaRPr lang="en-US" altLang="zh-CN"/>
          </a:p>
        </p:txBody>
      </p:sp>
    </p:spTree>
    <p:extLst>
      <p:ext uri="{BB962C8B-B14F-4D97-AF65-F5344CB8AC3E}">
        <p14:creationId xmlns:p14="http://schemas.microsoft.com/office/powerpoint/2010/main" val="4208727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、关键字定位</a:t>
            </a:r>
            <a:endParaRPr lang="en-US" altLang="zh-CN" dirty="0" smtClean="0"/>
          </a:p>
          <a:p>
            <a:r>
              <a:rPr lang="en-US" altLang="zh-CN" dirty="0" smtClean="0"/>
              <a:t>2</a:t>
            </a:r>
            <a:r>
              <a:rPr lang="zh-CN" altLang="en-US" dirty="0" smtClean="0"/>
              <a:t>否定</a:t>
            </a:r>
            <a:endParaRPr lang="en-US" altLang="zh-CN" dirty="0" smtClean="0"/>
          </a:p>
          <a:p>
            <a:r>
              <a:rPr lang="en-US" altLang="zh-CN" dirty="0" smtClean="0"/>
              <a:t>3</a:t>
            </a:r>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19</a:t>
            </a:fld>
            <a:endParaRPr lang="en-US" altLang="zh-CN"/>
          </a:p>
        </p:txBody>
      </p:sp>
    </p:spTree>
    <p:extLst>
      <p:ext uri="{BB962C8B-B14F-4D97-AF65-F5344CB8AC3E}">
        <p14:creationId xmlns:p14="http://schemas.microsoft.com/office/powerpoint/2010/main" val="3743724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宋体" charset="0"/>
              </a:rPr>
              <a:t>针对</a:t>
            </a:r>
            <a:r>
              <a:rPr lang="en-US" altLang="zh-CN" sz="1200" kern="1200" dirty="0" smtClean="0">
                <a:solidFill>
                  <a:schemeClr val="tx1"/>
                </a:solidFill>
                <a:effectLst/>
                <a:latin typeface="+mn-lt"/>
                <a:ea typeface="+mn-ea"/>
                <a:cs typeface="宋体" charset="0"/>
              </a:rPr>
              <a:t>CTX</a:t>
            </a:r>
            <a:r>
              <a:rPr lang="zh-CN" altLang="zh-CN" sz="1200" kern="1200" dirty="0" smtClean="0">
                <a:solidFill>
                  <a:schemeClr val="tx1"/>
                </a:solidFill>
                <a:effectLst/>
                <a:latin typeface="+mn-lt"/>
                <a:ea typeface="+mn-ea"/>
                <a:cs typeface="宋体" charset="0"/>
              </a:rPr>
              <a:t>所致的不良反应为出血性膀胱炎予美司钠治疗</a:t>
            </a:r>
            <a:r>
              <a:rPr lang="zh-CN" altLang="en-US" sz="1200" kern="1200" dirty="0" smtClean="0">
                <a:solidFill>
                  <a:schemeClr val="tx1"/>
                </a:solidFill>
                <a:effectLst/>
                <a:latin typeface="+mn-lt"/>
                <a:ea typeface="+mn-ea"/>
                <a:cs typeface="宋体" charset="0"/>
              </a:rPr>
              <a:t>，然后已确定的</a:t>
            </a:r>
            <a:r>
              <a:rPr lang="en-US" altLang="zh-CN" sz="1200" kern="1200" dirty="0" smtClean="0">
                <a:solidFill>
                  <a:schemeClr val="tx1"/>
                </a:solidFill>
                <a:effectLst/>
                <a:latin typeface="+mn-lt"/>
                <a:ea typeface="+mn-ea"/>
                <a:cs typeface="宋体" charset="0"/>
              </a:rPr>
              <a:t>ADE</a:t>
            </a:r>
            <a:r>
              <a:rPr lang="zh-CN" altLang="en-US" sz="1200" kern="1200" dirty="0" smtClean="0">
                <a:solidFill>
                  <a:schemeClr val="tx1"/>
                </a:solidFill>
                <a:effectLst/>
                <a:latin typeface="+mn-lt"/>
                <a:ea typeface="+mn-ea"/>
                <a:cs typeface="宋体" charset="0"/>
              </a:rPr>
              <a:t>有</a:t>
            </a:r>
            <a:r>
              <a:rPr lang="en-US" altLang="zh-CN" sz="1200" kern="1200" dirty="0" smtClean="0">
                <a:solidFill>
                  <a:schemeClr val="tx1"/>
                </a:solidFill>
                <a:effectLst/>
                <a:latin typeface="+mn-lt"/>
                <a:ea typeface="+mn-ea"/>
                <a:cs typeface="宋体" charset="0"/>
              </a:rPr>
              <a:t>87</a:t>
            </a:r>
            <a:r>
              <a:rPr lang="zh-CN" altLang="en-US" sz="1200" kern="1200" dirty="0" smtClean="0">
                <a:solidFill>
                  <a:schemeClr val="tx1"/>
                </a:solidFill>
                <a:effectLst/>
                <a:latin typeface="+mn-lt"/>
                <a:ea typeface="+mn-ea"/>
                <a:cs typeface="宋体" charset="0"/>
              </a:rPr>
              <a:t>个，这</a:t>
            </a:r>
            <a:r>
              <a:rPr lang="en-US" altLang="zh-CN" sz="1200" kern="1200" dirty="0" smtClean="0">
                <a:solidFill>
                  <a:schemeClr val="tx1"/>
                </a:solidFill>
                <a:effectLst/>
                <a:latin typeface="+mn-lt"/>
                <a:ea typeface="+mn-ea"/>
                <a:cs typeface="宋体" charset="0"/>
              </a:rPr>
              <a:t>87</a:t>
            </a:r>
            <a:r>
              <a:rPr lang="zh-CN" altLang="en-US" sz="1200" kern="1200" dirty="0" smtClean="0">
                <a:solidFill>
                  <a:schemeClr val="tx1"/>
                </a:solidFill>
                <a:effectLst/>
                <a:latin typeface="+mn-lt"/>
                <a:ea typeface="+mn-ea"/>
                <a:cs typeface="宋体" charset="0"/>
              </a:rPr>
              <a:t>个是已经经过了临床验证所以出现在了知识库中的，剩下的</a:t>
            </a:r>
            <a:r>
              <a:rPr lang="en-US" altLang="zh-CN" sz="1200" kern="1200" dirty="0" smtClean="0">
                <a:solidFill>
                  <a:schemeClr val="tx1"/>
                </a:solidFill>
                <a:effectLst/>
                <a:latin typeface="+mn-lt"/>
                <a:ea typeface="+mn-ea"/>
                <a:cs typeface="宋体" charset="0"/>
              </a:rPr>
              <a:t>14</a:t>
            </a:r>
            <a:r>
              <a:rPr lang="zh-CN" altLang="en-US" sz="1200" kern="1200" dirty="0" smtClean="0">
                <a:solidFill>
                  <a:schemeClr val="tx1"/>
                </a:solidFill>
                <a:effectLst/>
                <a:latin typeface="+mn-lt"/>
                <a:ea typeface="+mn-ea"/>
                <a:cs typeface="宋体" charset="0"/>
              </a:rPr>
              <a:t>个则是未出现在知识库中的，我们称为可能的</a:t>
            </a:r>
            <a:r>
              <a:rPr lang="en-US" altLang="zh-CN" sz="1200" kern="1200" dirty="0" smtClean="0">
                <a:solidFill>
                  <a:schemeClr val="tx1"/>
                </a:solidFill>
                <a:effectLst/>
                <a:latin typeface="+mn-lt"/>
                <a:ea typeface="+mn-ea"/>
                <a:cs typeface="宋体" charset="0"/>
              </a:rPr>
              <a:t>ADE</a:t>
            </a:r>
            <a:r>
              <a:rPr lang="zh-CN" altLang="en-US" sz="1200" kern="1200" dirty="0" smtClean="0">
                <a:solidFill>
                  <a:schemeClr val="tx1"/>
                </a:solidFill>
                <a:effectLst/>
                <a:latin typeface="+mn-lt"/>
                <a:ea typeface="+mn-ea"/>
                <a:cs typeface="宋体" charset="0"/>
              </a:rPr>
              <a:t>。</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20</a:t>
            </a:fld>
            <a:endParaRPr lang="en-US" altLang="zh-CN"/>
          </a:p>
        </p:txBody>
      </p:sp>
    </p:spTree>
    <p:extLst>
      <p:ext uri="{BB962C8B-B14F-4D97-AF65-F5344CB8AC3E}">
        <p14:creationId xmlns:p14="http://schemas.microsoft.com/office/powerpoint/2010/main" val="403268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C619872-6A9A-4683-B4A8-38AC9DD2BA77}" type="slidenum">
              <a:rPr lang="zh-CN" altLang="en-US" sz="1200" smtClean="0"/>
              <a:pPr/>
              <a:t>2</a:t>
            </a:fld>
            <a:endParaRPr lang="en-US" altLang="zh-CN" sz="1200" smtClean="0"/>
          </a:p>
        </p:txBody>
      </p:sp>
    </p:spTree>
    <p:extLst>
      <p:ext uri="{BB962C8B-B14F-4D97-AF65-F5344CB8AC3E}">
        <p14:creationId xmlns:p14="http://schemas.microsoft.com/office/powerpoint/2010/main" val="2436557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前一个任务是提取，另一个需要开展的就是临床案例库然后通过数据挖掘，来发现</a:t>
            </a:r>
            <a:r>
              <a:rPr lang="en-US" altLang="zh-CN" dirty="0" smtClean="0"/>
              <a:t>ADE</a:t>
            </a:r>
            <a:r>
              <a:rPr lang="zh-CN" altLang="en-US" dirty="0" smtClean="0"/>
              <a:t>知识，这里就需要建立</a:t>
            </a:r>
            <a:r>
              <a:rPr lang="zh-CN" altLang="en-US" sz="1200" kern="1200" dirty="0" smtClean="0">
                <a:solidFill>
                  <a:schemeClr val="tx1"/>
                </a:solidFill>
                <a:effectLst/>
                <a:latin typeface="+mn-lt"/>
                <a:ea typeface="+mn-ea"/>
              </a:rPr>
              <a:t>临床案例库</a:t>
            </a:r>
            <a:r>
              <a:rPr lang="zh-CN" altLang="zh-CN" sz="1200" kern="1200" dirty="0" smtClean="0">
                <a:solidFill>
                  <a:schemeClr val="tx1"/>
                </a:solidFill>
                <a:effectLst/>
                <a:latin typeface="+mn-lt"/>
                <a:ea typeface="+mn-ea"/>
                <a:cs typeface="宋体" charset="0"/>
              </a:rPr>
              <a:t>，集成患者的医嘱、检查报告以及临床文档的各项数据</a:t>
            </a:r>
            <a:r>
              <a:rPr lang="zh-CN" altLang="en-US" sz="1200" kern="1200" dirty="0" smtClean="0">
                <a:solidFill>
                  <a:schemeClr val="tx1"/>
                </a:solidFill>
                <a:effectLst/>
                <a:latin typeface="+mn-lt"/>
                <a:ea typeface="+mn-ea"/>
                <a:cs typeface="宋体" charset="0"/>
              </a:rPr>
              <a:t>。而其中就需要</a:t>
            </a:r>
            <a:r>
              <a:rPr lang="zh-CN" altLang="en-US" dirty="0" smtClean="0"/>
              <a:t>从病程记录中提取症状时间信息。所以本研究的第三个任务就是</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22</a:t>
            </a:fld>
            <a:endParaRPr lang="en-US" altLang="zh-CN"/>
          </a:p>
        </p:txBody>
      </p:sp>
    </p:spTree>
    <p:extLst>
      <p:ext uri="{BB962C8B-B14F-4D97-AF65-F5344CB8AC3E}">
        <p14:creationId xmlns:p14="http://schemas.microsoft.com/office/powerpoint/2010/main" val="4228114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我们先对病程记录根据日期进行分割，分割后的时间和相应的文档一一对应，再提取子文档中的症状就可以实现症状时间线的提取了。</a:t>
            </a:r>
            <a:endParaRPr lang="en-US" altLang="zh-CN" dirty="0" smtClean="0"/>
          </a:p>
          <a:p>
            <a:r>
              <a:rPr lang="zh-CN" altLang="en-US" dirty="0" smtClean="0"/>
              <a:t>主要</a:t>
            </a:r>
            <a:r>
              <a:rPr lang="zh-CN" altLang="en-US" dirty="0" smtClean="0"/>
              <a:t>分为三步，时间，分段，我们得到的</a:t>
            </a:r>
            <a:r>
              <a:rPr lang="zh-CN" altLang="zh-CN" sz="1200" kern="1200" dirty="0" smtClean="0">
                <a:solidFill>
                  <a:schemeClr val="tx1"/>
                </a:solidFill>
                <a:effectLst/>
                <a:latin typeface="+mn-lt"/>
                <a:ea typeface="+mn-ea"/>
                <a:cs typeface="宋体" charset="0"/>
              </a:rPr>
              <a:t>原始病程记录不仅仅包含了日常病程记录，它还包含了术前小结、出院小结、首次病程记录等其他类型的记录。而这几种类型的记录中会描述与患者症状无关的症状</a:t>
            </a:r>
            <a:r>
              <a:rPr lang="zh-CN" altLang="en-US" sz="1200" kern="1200" dirty="0" smtClean="0">
                <a:solidFill>
                  <a:schemeClr val="tx1"/>
                </a:solidFill>
                <a:effectLst/>
                <a:latin typeface="+mn-lt"/>
                <a:ea typeface="+mn-ea"/>
                <a:cs typeface="宋体" charset="0"/>
              </a:rPr>
              <a:t>。所以需要先对某些子病程记录进行分段，过滤掉无关的描述。</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23</a:t>
            </a:fld>
            <a:endParaRPr lang="en-US" altLang="zh-CN"/>
          </a:p>
        </p:txBody>
      </p:sp>
    </p:spTree>
    <p:extLst>
      <p:ext uri="{BB962C8B-B14F-4D97-AF65-F5344CB8AC3E}">
        <p14:creationId xmlns:p14="http://schemas.microsoft.com/office/powerpoint/2010/main" val="84718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首先是时间线提取的评估。</a:t>
            </a:r>
            <a:r>
              <a:rPr lang="zh-CN" altLang="en-US" dirty="0" smtClean="0"/>
              <a:t>我们随机</a:t>
            </a:r>
            <a:r>
              <a:rPr lang="zh-CN" altLang="en-US" dirty="0" smtClean="0"/>
              <a:t>选取了</a:t>
            </a:r>
            <a:r>
              <a:rPr lang="en-US" altLang="zh-CN" dirty="0" smtClean="0"/>
              <a:t>50</a:t>
            </a:r>
            <a:r>
              <a:rPr lang="zh-CN" altLang="en-US" dirty="0" smtClean="0"/>
              <a:t>份，根据日期进行分割，然后分割结果准确率为</a:t>
            </a:r>
            <a:r>
              <a:rPr lang="en-US" altLang="zh-CN" dirty="0" smtClean="0"/>
              <a:t>100%</a:t>
            </a:r>
            <a:r>
              <a:rPr lang="zh-CN" altLang="en-US" dirty="0" smtClean="0"/>
              <a:t>。分割出的子文档分类如表格所示。</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24</a:t>
            </a:fld>
            <a:endParaRPr lang="en-US" altLang="zh-CN"/>
          </a:p>
        </p:txBody>
      </p:sp>
    </p:spTree>
    <p:extLst>
      <p:ext uri="{BB962C8B-B14F-4D97-AF65-F5344CB8AC3E}">
        <p14:creationId xmlns:p14="http://schemas.microsoft.com/office/powerpoint/2010/main" val="2709300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smtClean="0"/>
              <a:t>一个用于人工文本标注的</a:t>
            </a:r>
            <a:r>
              <a:rPr lang="en-US" altLang="zh-CN" dirty="0" smtClean="0"/>
              <a:t>Java</a:t>
            </a:r>
            <a:r>
              <a:rPr lang="zh-CN" altLang="zh-CN" dirty="0" smtClean="0"/>
              <a:t>工具包</a:t>
            </a:r>
            <a:r>
              <a:rPr lang="zh-CN" altLang="en-US" dirty="0" smtClean="0"/>
              <a:t>，然后找了两名研究院进行第一次标注。这</a:t>
            </a:r>
            <a:r>
              <a:rPr lang="en-US" altLang="zh-CN" dirty="0" smtClean="0"/>
              <a:t>133</a:t>
            </a:r>
            <a:r>
              <a:rPr lang="zh-CN" altLang="en-US" dirty="0" smtClean="0"/>
              <a:t>份子记录汇中，一人标了</a:t>
            </a:r>
            <a:r>
              <a:rPr lang="en-US" altLang="zh-CN" dirty="0" smtClean="0"/>
              <a:t>927</a:t>
            </a:r>
            <a:r>
              <a:rPr lang="zh-CN" altLang="en-US" dirty="0" smtClean="0"/>
              <a:t>个，一人</a:t>
            </a:r>
            <a:r>
              <a:rPr lang="en-US" altLang="zh-CN" dirty="0" smtClean="0"/>
              <a:t>771</a:t>
            </a:r>
            <a:r>
              <a:rPr lang="zh-CN" altLang="en-US" dirty="0" smtClean="0"/>
              <a:t>个。结果差异之大，所以需要进行重新标注，并且也需要对评估方法进行改进，这里我们设计的是如果</a:t>
            </a:r>
            <a:r>
              <a:rPr lang="en-US" altLang="zh-CN" dirty="0" smtClean="0"/>
              <a:t>A</a:t>
            </a:r>
            <a:r>
              <a:rPr lang="zh-CN" altLang="en-US" dirty="0" smtClean="0"/>
              <a:t>文本包含了</a:t>
            </a:r>
            <a:r>
              <a:rPr lang="en-US" altLang="zh-CN" dirty="0" smtClean="0"/>
              <a:t>B</a:t>
            </a:r>
            <a:r>
              <a:rPr lang="zh-CN" altLang="en-US" dirty="0" smtClean="0"/>
              <a:t>文本，那么可以成为相似标注。然后选取较长的一个作为结果。</a:t>
            </a:r>
          </a:p>
          <a:p>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25</a:t>
            </a:fld>
            <a:endParaRPr lang="en-US" altLang="zh-CN"/>
          </a:p>
        </p:txBody>
      </p:sp>
    </p:spTree>
    <p:extLst>
      <p:ext uri="{BB962C8B-B14F-4D97-AF65-F5344CB8AC3E}">
        <p14:creationId xmlns:p14="http://schemas.microsoft.com/office/powerpoint/2010/main" val="1010634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宋体" charset="0"/>
              </a:rPr>
              <a:t>第一个是</a:t>
            </a:r>
            <a:r>
              <a:rPr lang="en-US" altLang="zh-CN" sz="1200" kern="1200" dirty="0" smtClean="0">
                <a:solidFill>
                  <a:schemeClr val="tx1"/>
                </a:solidFill>
                <a:effectLst/>
                <a:latin typeface="+mn-lt"/>
                <a:ea typeface="+mn-ea"/>
                <a:cs typeface="宋体" charset="0"/>
              </a:rPr>
              <a:t>……</a:t>
            </a:r>
            <a:r>
              <a:rPr lang="zh-CN" altLang="en-US" sz="1200" kern="1200" dirty="0" smtClean="0">
                <a:solidFill>
                  <a:schemeClr val="tx1"/>
                </a:solidFill>
                <a:effectLst/>
                <a:latin typeface="+mn-lt"/>
                <a:ea typeface="+mn-ea"/>
                <a:cs typeface="宋体" charset="0"/>
              </a:rPr>
              <a:t>，可以在</a:t>
            </a:r>
            <a:r>
              <a:rPr lang="zh-CN" altLang="zh-CN" sz="1200" kern="1200" dirty="0" smtClean="0">
                <a:solidFill>
                  <a:schemeClr val="tx1"/>
                </a:solidFill>
                <a:effectLst/>
                <a:latin typeface="+mn-lt"/>
                <a:ea typeface="+mn-ea"/>
                <a:cs typeface="宋体" charset="0"/>
              </a:rPr>
              <a:t>提取到数据之后，结合已有的其他临床信息并辅助决策规则。</a:t>
            </a:r>
            <a:r>
              <a:rPr lang="zh-CN" altLang="en-US" sz="1200" kern="1200" dirty="0" smtClean="0">
                <a:solidFill>
                  <a:schemeClr val="tx1"/>
                </a:solidFill>
                <a:effectLst/>
                <a:latin typeface="+mn-lt"/>
                <a:ea typeface="+mn-ea"/>
                <a:cs typeface="宋体" charset="0"/>
              </a:rPr>
              <a:t>第二个是</a:t>
            </a:r>
            <a:r>
              <a:rPr lang="en-US" altLang="zh-CN" sz="1200" kern="1200" dirty="0" smtClean="0">
                <a:solidFill>
                  <a:schemeClr val="tx1"/>
                </a:solidFill>
                <a:effectLst/>
                <a:latin typeface="+mn-lt"/>
                <a:ea typeface="+mn-ea"/>
                <a:cs typeface="宋体" charset="0"/>
              </a:rPr>
              <a:t>……</a:t>
            </a:r>
            <a:r>
              <a:rPr lang="zh-CN" altLang="en-US" sz="1200" kern="1200" dirty="0" smtClean="0">
                <a:solidFill>
                  <a:schemeClr val="tx1"/>
                </a:solidFill>
                <a:effectLst/>
                <a:latin typeface="+mn-lt"/>
                <a:ea typeface="+mn-ea"/>
                <a:cs typeface="宋体" charset="0"/>
              </a:rPr>
              <a:t>。</a:t>
            </a:r>
            <a:r>
              <a:rPr lang="zh-CN" altLang="zh-CN" sz="1200" kern="1200" dirty="0" smtClean="0">
                <a:solidFill>
                  <a:schemeClr val="tx1"/>
                </a:solidFill>
                <a:effectLst/>
                <a:latin typeface="+mn-lt"/>
                <a:ea typeface="+mn-ea"/>
                <a:cs typeface="宋体" charset="0"/>
              </a:rPr>
              <a:t>医学术语的不完善也是中国</a:t>
            </a:r>
            <a:r>
              <a:rPr lang="en-US" altLang="zh-CN" sz="1200" kern="1200" dirty="0" smtClean="0">
                <a:solidFill>
                  <a:schemeClr val="tx1"/>
                </a:solidFill>
                <a:effectLst/>
                <a:latin typeface="+mn-lt"/>
                <a:ea typeface="+mn-ea"/>
                <a:cs typeface="宋体" charset="0"/>
              </a:rPr>
              <a:t>NLP</a:t>
            </a:r>
            <a:r>
              <a:rPr lang="zh-CN" altLang="zh-CN" sz="1200" kern="1200" dirty="0" smtClean="0">
                <a:solidFill>
                  <a:schemeClr val="tx1"/>
                </a:solidFill>
                <a:effectLst/>
                <a:latin typeface="+mn-lt"/>
                <a:ea typeface="+mn-ea"/>
                <a:cs typeface="宋体" charset="0"/>
              </a:rPr>
              <a:t>发展的一个很大障碍</a:t>
            </a:r>
            <a:r>
              <a:rPr lang="zh-CN" altLang="en-US" sz="1200" kern="1200" dirty="0" smtClean="0">
                <a:solidFill>
                  <a:schemeClr val="tx1"/>
                </a:solidFill>
                <a:effectLst/>
                <a:latin typeface="+mn-lt"/>
                <a:ea typeface="+mn-ea"/>
                <a:cs typeface="宋体" charset="0"/>
              </a:rPr>
              <a:t>，</a:t>
            </a:r>
            <a:r>
              <a:rPr lang="zh-CN" altLang="zh-CN" sz="1200" kern="1200" dirty="0" smtClean="0">
                <a:solidFill>
                  <a:schemeClr val="tx1"/>
                </a:solidFill>
                <a:effectLst/>
                <a:latin typeface="+mn-lt"/>
                <a:ea typeface="+mn-ea"/>
                <a:cs typeface="宋体" charset="0"/>
              </a:rPr>
              <a:t>术语集的扩展任务仍待继续。</a:t>
            </a:r>
            <a:r>
              <a:rPr lang="zh-CN" altLang="en-US" sz="1200" kern="1200" dirty="0" smtClean="0">
                <a:solidFill>
                  <a:schemeClr val="tx1"/>
                </a:solidFill>
                <a:effectLst/>
                <a:latin typeface="+mn-lt"/>
                <a:ea typeface="+mn-ea"/>
                <a:cs typeface="宋体" charset="0"/>
              </a:rPr>
              <a:t>第三个是，本论文采取的都是基于词典和基于规则的提取方法，以后可以考虑基于统计的算法实现。</a:t>
            </a:r>
            <a:endParaRPr lang="en-US" altLang="zh-CN" sz="1200" kern="1200" dirty="0" smtClean="0">
              <a:solidFill>
                <a:schemeClr val="tx1"/>
              </a:solidFill>
              <a:effectLst/>
              <a:latin typeface="+mn-lt"/>
              <a:ea typeface="+mn-ea"/>
              <a:cs typeface="宋体"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mn-lt"/>
                <a:ea typeface="+mn-ea"/>
              </a:rPr>
              <a:t>最后</a:t>
            </a:r>
            <a:r>
              <a:rPr lang="zh-CN" altLang="zh-CN" sz="1200" kern="1200" dirty="0" smtClean="0">
                <a:solidFill>
                  <a:schemeClr val="tx1"/>
                </a:solidFill>
                <a:effectLst/>
                <a:latin typeface="+mn-lt"/>
                <a:ea typeface="+mn-ea"/>
                <a:cs typeface="宋体" charset="0"/>
              </a:rPr>
              <a:t>如何将提取算法的评估规范化、标准化，也是下一步可以开展的工作。</a:t>
            </a:r>
          </a:p>
          <a:p>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27</a:t>
            </a:fld>
            <a:endParaRPr lang="en-US" altLang="zh-CN"/>
          </a:p>
        </p:txBody>
      </p:sp>
    </p:spTree>
    <p:extLst>
      <p:ext uri="{BB962C8B-B14F-4D97-AF65-F5344CB8AC3E}">
        <p14:creationId xmlns:p14="http://schemas.microsoft.com/office/powerpoint/2010/main" val="2220419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宋体" charset="0"/>
              </a:rPr>
              <a:t>医学信息化的目的是提高医疗质量和降低医疗成本，这很大程度上都依赖</a:t>
            </a:r>
            <a:r>
              <a:rPr lang="zh-CN" altLang="en-US" sz="1200" kern="1200" dirty="0" smtClean="0">
                <a:solidFill>
                  <a:schemeClr val="tx1"/>
                </a:solidFill>
                <a:effectLst/>
                <a:latin typeface="+mn-lt"/>
                <a:ea typeface="+mn-ea"/>
                <a:cs typeface="宋体" charset="0"/>
              </a:rPr>
              <a:t>临床决策支持、临床数据挖掘的应用，这些又依赖于</a:t>
            </a:r>
            <a:r>
              <a:rPr lang="zh-CN" altLang="zh-CN" sz="1200" kern="1200" dirty="0" smtClean="0">
                <a:solidFill>
                  <a:schemeClr val="tx1"/>
                </a:solidFill>
                <a:effectLst/>
                <a:latin typeface="+mn-lt"/>
                <a:ea typeface="+mn-ea"/>
                <a:cs typeface="宋体" charset="0"/>
              </a:rPr>
              <a:t>对临床数据的有效分析以及临床任务的利用</a:t>
            </a:r>
            <a:r>
              <a:rPr lang="zh-CN" altLang="en-US" sz="1200" kern="1200" dirty="0" smtClean="0">
                <a:solidFill>
                  <a:schemeClr val="tx1"/>
                </a:solidFill>
                <a:effectLst/>
                <a:latin typeface="+mn-lt"/>
                <a:ea typeface="+mn-ea"/>
                <a:cs typeface="宋体" charset="0"/>
              </a:rPr>
              <a:t>。所有这些的基础则是，需要结构化的数据。</a:t>
            </a:r>
            <a:endParaRPr lang="en-US" altLang="zh-CN" sz="1200" kern="1200" dirty="0" smtClean="0">
              <a:solidFill>
                <a:schemeClr val="tx1"/>
              </a:solidFill>
              <a:effectLst/>
              <a:latin typeface="+mn-lt"/>
              <a:ea typeface="+mn-ea"/>
              <a:cs typeface="宋体" charset="0"/>
            </a:endParaRPr>
          </a:p>
          <a:p>
            <a:r>
              <a:rPr lang="en-US" altLang="zh-CN" sz="1200" kern="1200" dirty="0" smtClean="0">
                <a:solidFill>
                  <a:schemeClr val="tx1"/>
                </a:solidFill>
                <a:effectLst/>
                <a:latin typeface="+mn-lt"/>
                <a:ea typeface="+mn-ea"/>
                <a:cs typeface="宋体" charset="0"/>
              </a:rPr>
              <a:t> </a:t>
            </a:r>
            <a:r>
              <a:rPr lang="zh-CN" altLang="zh-CN" sz="1200" kern="1200" dirty="0" smtClean="0">
                <a:solidFill>
                  <a:schemeClr val="tx1"/>
                </a:solidFill>
                <a:effectLst/>
                <a:latin typeface="+mn-lt"/>
                <a:ea typeface="+mn-ea"/>
                <a:cs typeface="宋体" charset="0"/>
              </a:rPr>
              <a:t>然而在实际的临床环境中，服务于临床信息系统的格式完整的结构化数据是有限的</a:t>
            </a:r>
            <a:r>
              <a:rPr lang="zh-CN" altLang="en-US" sz="1200" kern="1200" dirty="0" smtClean="0">
                <a:solidFill>
                  <a:schemeClr val="tx1"/>
                </a:solidFill>
                <a:effectLst/>
                <a:latin typeface="+mn-lt"/>
                <a:ea typeface="+mn-ea"/>
                <a:cs typeface="宋体" charset="0"/>
              </a:rPr>
              <a:t>。</a:t>
            </a:r>
            <a:endParaRPr lang="zh-CN" altLang="zh-CN" sz="1200" kern="1200" dirty="0" smtClean="0">
              <a:solidFill>
                <a:schemeClr val="tx1"/>
              </a:solidFill>
              <a:effectLst/>
              <a:latin typeface="+mn-lt"/>
              <a:ea typeface="+mn-ea"/>
              <a:cs typeface="宋体" charset="0"/>
            </a:endParaRPr>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3</a:t>
            </a:fld>
            <a:endParaRPr lang="en-US" altLang="zh-CN"/>
          </a:p>
        </p:txBody>
      </p:sp>
    </p:spTree>
    <p:extLst>
      <p:ext uri="{BB962C8B-B14F-4D97-AF65-F5344CB8AC3E}">
        <p14:creationId xmlns:p14="http://schemas.microsoft.com/office/powerpoint/2010/main" val="1243170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宋体" charset="0"/>
              </a:rPr>
              <a:t>大量的有用信息仅仅存在于叙述性临床文档中</a:t>
            </a:r>
            <a:r>
              <a:rPr lang="zh-CN" altLang="en-US" sz="1200" kern="1200" dirty="0" smtClean="0">
                <a:solidFill>
                  <a:schemeClr val="tx1"/>
                </a:solidFill>
                <a:effectLst/>
                <a:latin typeface="华文中宋" panose="02010600040101010101" pitchFamily="2" charset="-122"/>
                <a:ea typeface="华文中宋" panose="02010600040101010101" pitchFamily="2" charset="-122"/>
                <a:cs typeface="宋体" charset="0"/>
              </a:rPr>
              <a:t>；</a:t>
            </a:r>
            <a:r>
              <a:rPr lang="zh-CN" altLang="en-US" dirty="0" smtClean="0">
                <a:latin typeface="华文中宋" panose="02010600040101010101" pitchFamily="2" charset="-122"/>
                <a:ea typeface="华文中宋" panose="02010600040101010101" pitchFamily="2" charset="-122"/>
              </a:rPr>
              <a:t>结构化信息提取需求正在迅速的增加</a:t>
            </a:r>
            <a:r>
              <a:rPr lang="en-US" altLang="zh-CN" dirty="0" smtClean="0">
                <a:latin typeface="华文中宋" panose="02010600040101010101" pitchFamily="2" charset="-122"/>
                <a:ea typeface="华文中宋" panose="02010600040101010101" pitchFamily="2" charset="-122"/>
              </a:rPr>
              <a:t>——</a:t>
            </a:r>
            <a:r>
              <a:rPr lang="zh-CN" altLang="zh-CN" sz="1200" kern="1200" dirty="0" smtClean="0">
                <a:solidFill>
                  <a:schemeClr val="tx1"/>
                </a:solidFill>
                <a:effectLst/>
                <a:latin typeface="+mn-lt"/>
                <a:ea typeface="+mn-ea"/>
                <a:cs typeface="宋体" charset="0"/>
              </a:rPr>
              <a:t>当前的临床决策支持系统往往需要结构化的数据源，</a:t>
            </a:r>
            <a:r>
              <a:rPr lang="zh-CN" altLang="en-US" sz="1200" kern="1200" dirty="0" smtClean="0">
                <a:solidFill>
                  <a:schemeClr val="tx1"/>
                </a:solidFill>
                <a:effectLst/>
                <a:latin typeface="+mn-lt"/>
                <a:ea typeface="+mn-ea"/>
                <a:cs typeface="宋体" charset="0"/>
              </a:rPr>
              <a:t>我国的医学语言处理技术仍不成熟，</a:t>
            </a:r>
            <a:r>
              <a:rPr lang="zh-CN" altLang="zh-CN" sz="1200" kern="1200" dirty="0" smtClean="0">
                <a:solidFill>
                  <a:schemeClr val="tx1"/>
                </a:solidFill>
                <a:effectLst/>
                <a:latin typeface="+mn-lt"/>
                <a:ea typeface="+mn-ea"/>
                <a:cs typeface="宋体" charset="0"/>
              </a:rPr>
              <a:t>这就导致决策支持系统往往面临无数据的局面。</a:t>
            </a:r>
            <a:endParaRPr lang="en-US" altLang="zh-CN" sz="1200" kern="1200" dirty="0" smtClean="0">
              <a:solidFill>
                <a:schemeClr val="tx1"/>
              </a:solidFill>
              <a:effectLst/>
              <a:latin typeface="+mn-lt"/>
              <a:ea typeface="+mn-ea"/>
              <a:cs typeface="宋体"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宋体" charset="0"/>
              </a:rPr>
              <a:t>医学语言处理和临床决策支持系统作为医学信息学的两个关键研究方向，如果二者无缝结合，</a:t>
            </a:r>
            <a:r>
              <a:rPr lang="zh-CN" altLang="en-US" sz="1200" dirty="0" smtClean="0">
                <a:latin typeface="华文中宋" panose="02010600040101010101" pitchFamily="2" charset="-122"/>
                <a:ea typeface="华文中宋" panose="02010600040101010101" pitchFamily="2" charset="-122"/>
              </a:rPr>
              <a:t>将</a:t>
            </a:r>
            <a:r>
              <a:rPr lang="en-US" altLang="zh-CN" sz="1200" dirty="0" smtClean="0">
                <a:latin typeface="Times New Roman" panose="02020603050405020304" pitchFamily="18" charset="0"/>
                <a:ea typeface="华文中宋" panose="02010600040101010101" pitchFamily="2" charset="-122"/>
                <a:cs typeface="Times New Roman" panose="02020603050405020304" pitchFamily="18" charset="0"/>
              </a:rPr>
              <a:t>NLP</a:t>
            </a:r>
            <a:r>
              <a:rPr lang="zh-CN" altLang="en-US" sz="1200" dirty="0" smtClean="0">
                <a:latin typeface="华文中宋" panose="02010600040101010101" pitchFamily="2" charset="-122"/>
                <a:ea typeface="华文中宋" panose="02010600040101010101" pitchFamily="2" charset="-122"/>
              </a:rPr>
              <a:t>实际应用于临床系统过程中</a:t>
            </a:r>
            <a:r>
              <a:rPr lang="zh-CN" altLang="en-US" sz="1200" kern="1200" dirty="0" smtClean="0">
                <a:solidFill>
                  <a:schemeClr val="tx1"/>
                </a:solidFill>
                <a:effectLst/>
                <a:latin typeface="+mn-lt"/>
                <a:ea typeface="+mn-ea"/>
                <a:cs typeface="宋体" charset="0"/>
              </a:rPr>
              <a:t>，也一定可以更好的</a:t>
            </a:r>
            <a:r>
              <a:rPr lang="zh-CN" altLang="zh-CN" sz="1200" kern="1200" dirty="0" smtClean="0">
                <a:solidFill>
                  <a:schemeClr val="tx1"/>
                </a:solidFill>
                <a:effectLst/>
                <a:latin typeface="+mn-lt"/>
                <a:ea typeface="+mn-ea"/>
                <a:cs typeface="宋体" charset="0"/>
              </a:rPr>
              <a:t>促进信息的有效提取和利用。</a:t>
            </a:r>
          </a:p>
          <a:p>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4</a:t>
            </a:fld>
            <a:endParaRPr lang="en-US" altLang="zh-CN"/>
          </a:p>
        </p:txBody>
      </p:sp>
    </p:spTree>
    <p:extLst>
      <p:ext uri="{BB962C8B-B14F-4D97-AF65-F5344CB8AC3E}">
        <p14:creationId xmlns:p14="http://schemas.microsoft.com/office/powerpoint/2010/main" val="797090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在我国，利用</a:t>
            </a:r>
            <a:r>
              <a:rPr lang="en-US" altLang="zh-CN" dirty="0" smtClean="0"/>
              <a:t>MLP</a:t>
            </a:r>
            <a:r>
              <a:rPr lang="zh-CN" altLang="en-US" dirty="0" smtClean="0"/>
              <a:t>到临床实践当中去的时候，面临两个主要的问题，首先是</a:t>
            </a:r>
            <a:r>
              <a:rPr lang="en-US" altLang="zh-CN" dirty="0" smtClean="0"/>
              <a:t>MLP</a:t>
            </a:r>
            <a:r>
              <a:rPr lang="zh-CN" altLang="en-US" dirty="0" smtClean="0"/>
              <a:t>基础术语的缺乏。国外的医学术语集，通用</a:t>
            </a:r>
            <a:r>
              <a:rPr lang="en-US" altLang="zh-CN" dirty="0" smtClean="0"/>
              <a:t>NLP</a:t>
            </a:r>
            <a:r>
              <a:rPr lang="zh-CN" altLang="en-US" dirty="0" smtClean="0"/>
              <a:t>框架都已经很成熟，只是这些都是面向英语的，不能适用于中文环境。</a:t>
            </a:r>
            <a:endParaRPr lang="en-US" altLang="zh-CN" dirty="0" smtClean="0"/>
          </a:p>
          <a:p>
            <a:r>
              <a:rPr lang="zh-CN" altLang="en-US" dirty="0" smtClean="0"/>
              <a:t>另一个关键的问题则是，临床任务的需求的多种多样。不同的报告有不同的特点，对于数据的利用需求也往往差别很大。</a:t>
            </a:r>
            <a:r>
              <a:rPr lang="zh-CN" altLang="zh-CN" sz="1200" kern="1200" dirty="0" smtClean="0">
                <a:solidFill>
                  <a:schemeClr val="tx1"/>
                </a:solidFill>
                <a:effectLst/>
                <a:latin typeface="+mn-lt"/>
                <a:ea typeface="+mn-ea"/>
                <a:cs typeface="宋体" charset="0"/>
              </a:rPr>
              <a:t>通用的提取算法也无法完全的自适应于不同</a:t>
            </a:r>
            <a:r>
              <a:rPr lang="zh-CN" altLang="en-US" sz="1200" kern="1200" dirty="0" smtClean="0">
                <a:solidFill>
                  <a:schemeClr val="tx1"/>
                </a:solidFill>
                <a:effectLst/>
                <a:latin typeface="+mn-lt"/>
                <a:ea typeface="+mn-ea"/>
                <a:cs typeface="宋体" charset="0"/>
              </a:rPr>
              <a:t>数据提取需求</a:t>
            </a:r>
            <a:r>
              <a:rPr lang="zh-CN" altLang="zh-CN" sz="1200" kern="1200" dirty="0" smtClean="0">
                <a:solidFill>
                  <a:schemeClr val="tx1"/>
                </a:solidFill>
                <a:effectLst/>
                <a:latin typeface="+mn-lt"/>
                <a:ea typeface="+mn-ea"/>
                <a:cs typeface="宋体" charset="0"/>
              </a:rPr>
              <a:t>。</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5</a:t>
            </a:fld>
            <a:endParaRPr lang="en-US" altLang="zh-CN"/>
          </a:p>
        </p:txBody>
      </p:sp>
    </p:spTree>
    <p:extLst>
      <p:ext uri="{BB962C8B-B14F-4D97-AF65-F5344CB8AC3E}">
        <p14:creationId xmlns:p14="http://schemas.microsoft.com/office/powerpoint/2010/main" val="3853351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宋体" charset="0"/>
              </a:rPr>
              <a:t>论文提出了面向多任务的信息提取框架，并且在临床决策系统平台上实现。首先</a:t>
            </a:r>
            <a:r>
              <a:rPr lang="zh-CN" altLang="en-US" sz="1200" kern="1200" dirty="0" smtClean="0">
                <a:solidFill>
                  <a:schemeClr val="tx1"/>
                </a:solidFill>
                <a:effectLst/>
                <a:latin typeface="+mn-lt"/>
                <a:ea typeface="+mn-ea"/>
                <a:cs typeface="宋体" charset="0"/>
              </a:rPr>
              <a:t>设计和构建</a:t>
            </a:r>
            <a:r>
              <a:rPr lang="zh-CN" altLang="zh-CN" sz="1200" kern="1200" dirty="0" smtClean="0">
                <a:solidFill>
                  <a:schemeClr val="tx1"/>
                </a:solidFill>
                <a:effectLst/>
                <a:latin typeface="+mn-lt"/>
                <a:ea typeface="+mn-ea"/>
                <a:cs typeface="宋体" charset="0"/>
              </a:rPr>
              <a:t>了一个可根据任务需求</a:t>
            </a:r>
            <a:r>
              <a:rPr lang="zh-CN" altLang="en-US" sz="1200" kern="1200" dirty="0" smtClean="0">
                <a:solidFill>
                  <a:schemeClr val="tx1"/>
                </a:solidFill>
                <a:effectLst/>
                <a:latin typeface="+mn-lt"/>
                <a:ea typeface="+mn-ea"/>
                <a:cs typeface="宋体" charset="0"/>
              </a:rPr>
              <a:t>进行</a:t>
            </a:r>
            <a:r>
              <a:rPr lang="zh-CN" altLang="zh-CN" sz="1200" kern="1200" dirty="0" smtClean="0">
                <a:solidFill>
                  <a:schemeClr val="tx1"/>
                </a:solidFill>
                <a:effectLst/>
                <a:latin typeface="+mn-lt"/>
                <a:ea typeface="+mn-ea"/>
                <a:cs typeface="宋体" charset="0"/>
              </a:rPr>
              <a:t>配置和运行的医学语言处理框架，最后通过三个不同的</a:t>
            </a:r>
            <a:r>
              <a:rPr lang="zh-CN" altLang="en-US" sz="1200" kern="1200" dirty="0" smtClean="0">
                <a:solidFill>
                  <a:schemeClr val="tx1"/>
                </a:solidFill>
                <a:effectLst/>
                <a:latin typeface="+mn-lt"/>
                <a:ea typeface="+mn-ea"/>
                <a:cs typeface="宋体" charset="0"/>
              </a:rPr>
              <a:t>应用</a:t>
            </a:r>
            <a:r>
              <a:rPr lang="zh-CN" altLang="zh-CN" sz="1200" kern="1200" dirty="0" smtClean="0">
                <a:solidFill>
                  <a:schemeClr val="tx1"/>
                </a:solidFill>
                <a:effectLst/>
                <a:latin typeface="+mn-lt"/>
                <a:ea typeface="+mn-ea"/>
                <a:cs typeface="宋体" charset="0"/>
              </a:rPr>
              <a:t>场景验证了该框架的可行性。</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6</a:t>
            </a:fld>
            <a:endParaRPr lang="en-US" altLang="zh-CN"/>
          </a:p>
        </p:txBody>
      </p:sp>
    </p:spTree>
    <p:extLst>
      <p:ext uri="{BB962C8B-B14F-4D97-AF65-F5344CB8AC3E}">
        <p14:creationId xmlns:p14="http://schemas.microsoft.com/office/powerpoint/2010/main" val="4146057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C619872-6A9A-4683-B4A8-38AC9DD2BA77}" type="slidenum">
              <a:rPr lang="zh-CN" altLang="en-US" sz="1200" smtClean="0"/>
              <a:pPr/>
              <a:t>7</a:t>
            </a:fld>
            <a:endParaRPr lang="en-US" altLang="zh-CN" sz="1200" smtClean="0"/>
          </a:p>
        </p:txBody>
      </p:sp>
    </p:spTree>
    <p:extLst>
      <p:ext uri="{BB962C8B-B14F-4D97-AF65-F5344CB8AC3E}">
        <p14:creationId xmlns:p14="http://schemas.microsoft.com/office/powerpoint/2010/main" val="1175308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本论文设计的</a:t>
            </a:r>
            <a:r>
              <a:rPr lang="en-US" altLang="zh-CN" dirty="0" smtClean="0"/>
              <a:t>NLP</a:t>
            </a:r>
            <a:r>
              <a:rPr lang="zh-CN" altLang="en-US" dirty="0" smtClean="0"/>
              <a:t>框架的流程如图所示：</a:t>
            </a:r>
            <a:r>
              <a:rPr lang="en-US" altLang="zh-CN" dirty="0" smtClean="0"/>
              <a:t>1CDS</a:t>
            </a:r>
            <a:r>
              <a:rPr lang="zh-CN" altLang="en-US" dirty="0" smtClean="0"/>
              <a:t>平台有一个共享的领域本体，涵盖了临床环境下的医学术语，这个本体就构成了</a:t>
            </a:r>
            <a:r>
              <a:rPr lang="en-US" altLang="zh-CN" dirty="0" smtClean="0"/>
              <a:t>NLP</a:t>
            </a:r>
            <a:r>
              <a:rPr lang="zh-CN" altLang="en-US" dirty="0" smtClean="0"/>
              <a:t>的基础术语集。</a:t>
            </a:r>
            <a:r>
              <a:rPr lang="en-US" altLang="zh-CN" dirty="0" smtClean="0"/>
              <a:t>2</a:t>
            </a:r>
            <a:r>
              <a:rPr lang="zh-CN" altLang="en-US" dirty="0" smtClean="0"/>
              <a:t>、针对特定的临床任务的具体需求，从中选取关心的概念，如果基础术语集中不存在的概念，可以通过编辑平台添加。 </a:t>
            </a:r>
            <a:r>
              <a:rPr lang="en-US" altLang="zh-CN" dirty="0" smtClean="0"/>
              <a:t>3</a:t>
            </a:r>
            <a:r>
              <a:rPr lang="zh-CN" altLang="en-US" dirty="0" smtClean="0"/>
              <a:t>、就可以配置特定的临床任务，目标文档，特定的概念以及相应的提取算法。</a:t>
            </a:r>
            <a:r>
              <a:rPr lang="zh-CN" altLang="en-US" baseline="0" dirty="0" smtClean="0"/>
              <a:t> </a:t>
            </a:r>
            <a:r>
              <a:rPr lang="en-US" altLang="zh-CN" baseline="0" dirty="0" smtClean="0"/>
              <a:t>4</a:t>
            </a:r>
            <a:r>
              <a:rPr lang="zh-CN" altLang="en-US" baseline="0" dirty="0" smtClean="0"/>
              <a:t>、借助医院内部的集成引擎实现了实时的任务监听，如果有新的临床事件，比如</a:t>
            </a:r>
            <a:r>
              <a:rPr lang="en-US" altLang="zh-CN" baseline="0" dirty="0" smtClean="0"/>
              <a:t>EMR</a:t>
            </a:r>
            <a:r>
              <a:rPr lang="zh-CN" altLang="en-US" baseline="0" dirty="0" smtClean="0"/>
              <a:t>产生了新的文档，则</a:t>
            </a:r>
            <a:r>
              <a:rPr lang="zh-CN" altLang="zh-CN" sz="1200" kern="1200" dirty="0" smtClean="0">
                <a:solidFill>
                  <a:schemeClr val="tx1"/>
                </a:solidFill>
                <a:effectLst/>
                <a:latin typeface="+mn-lt"/>
                <a:ea typeface="+mn-ea"/>
                <a:cs typeface="宋体" charset="0"/>
              </a:rPr>
              <a:t>对该文档实现特定任务的信息提取</a:t>
            </a:r>
            <a:r>
              <a:rPr lang="zh-CN" altLang="en-US" sz="1200" kern="1200" dirty="0" smtClean="0">
                <a:solidFill>
                  <a:schemeClr val="tx1"/>
                </a:solidFill>
                <a:effectLst/>
                <a:latin typeface="+mn-lt"/>
                <a:ea typeface="+mn-ea"/>
                <a:cs typeface="宋体" charset="0"/>
              </a:rPr>
              <a:t>。第五步就是信息提取任务的实现了。最后提取到的结构化信息就可以服务于</a:t>
            </a:r>
            <a:r>
              <a:rPr lang="en-US" altLang="zh-CN" sz="1200" kern="1200" dirty="0" smtClean="0">
                <a:solidFill>
                  <a:schemeClr val="tx1"/>
                </a:solidFill>
                <a:effectLst/>
                <a:latin typeface="+mn-lt"/>
                <a:ea typeface="+mn-ea"/>
                <a:cs typeface="宋体" charset="0"/>
              </a:rPr>
              <a:t>CDS</a:t>
            </a:r>
            <a:r>
              <a:rPr lang="zh-CN" altLang="en-US" sz="1200" kern="1200" dirty="0" smtClean="0">
                <a:solidFill>
                  <a:schemeClr val="tx1"/>
                </a:solidFill>
                <a:effectLst/>
                <a:latin typeface="+mn-lt"/>
                <a:ea typeface="+mn-ea"/>
                <a:cs typeface="宋体" charset="0"/>
              </a:rPr>
              <a:t>应用了。</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8</a:t>
            </a:fld>
            <a:endParaRPr lang="en-US" altLang="zh-CN"/>
          </a:p>
        </p:txBody>
      </p:sp>
    </p:spTree>
    <p:extLst>
      <p:ext uri="{BB962C8B-B14F-4D97-AF65-F5344CB8AC3E}">
        <p14:creationId xmlns:p14="http://schemas.microsoft.com/office/powerpoint/2010/main" val="393997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下面是本论文提出的框架的实现，首先插件形式的</a:t>
            </a:r>
            <a:r>
              <a:rPr lang="en-US" altLang="zh-CN" dirty="0" smtClean="0"/>
              <a:t>NLP</a:t>
            </a:r>
            <a:r>
              <a:rPr lang="zh-CN" altLang="en-US" dirty="0" smtClean="0"/>
              <a:t>算法上传，</a:t>
            </a:r>
            <a:r>
              <a:rPr lang="zh-CN" altLang="zh-CN" sz="1200" kern="1200" dirty="0" smtClean="0">
                <a:solidFill>
                  <a:schemeClr val="tx1"/>
                </a:solidFill>
                <a:effectLst/>
                <a:latin typeface="+mn-lt"/>
                <a:ea typeface="+mn-ea"/>
                <a:cs typeface="宋体" charset="0"/>
              </a:rPr>
              <a:t>当创建新的临床</a:t>
            </a:r>
            <a:r>
              <a:rPr lang="en-US" altLang="zh-CN" sz="1200" kern="1200" dirty="0" smtClean="0">
                <a:solidFill>
                  <a:schemeClr val="tx1"/>
                </a:solidFill>
                <a:effectLst/>
                <a:latin typeface="+mn-lt"/>
                <a:ea typeface="+mn-ea"/>
                <a:cs typeface="宋体" charset="0"/>
              </a:rPr>
              <a:t>NLP</a:t>
            </a:r>
            <a:r>
              <a:rPr lang="zh-CN" altLang="zh-CN" sz="1200" kern="1200" dirty="0" smtClean="0">
                <a:solidFill>
                  <a:schemeClr val="tx1"/>
                </a:solidFill>
                <a:effectLst/>
                <a:latin typeface="+mn-lt"/>
                <a:ea typeface="+mn-ea"/>
                <a:cs typeface="宋体" charset="0"/>
              </a:rPr>
              <a:t>任务的时候，研究人员可以先通过插件的形式上传该任务的实现程序集</a:t>
            </a:r>
            <a:r>
              <a:rPr lang="zh-CN" altLang="en-US" sz="1200" kern="1200" dirty="0" smtClean="0">
                <a:solidFill>
                  <a:schemeClr val="tx1"/>
                </a:solidFill>
                <a:effectLst/>
                <a:latin typeface="+mn-lt"/>
                <a:ea typeface="+mn-ea"/>
                <a:cs typeface="宋体" charset="0"/>
              </a:rPr>
              <a:t>。 然后是</a:t>
            </a:r>
            <a:r>
              <a:rPr lang="zh-CN" altLang="zh-CN" sz="1200" kern="1200" dirty="0" smtClean="0">
                <a:solidFill>
                  <a:schemeClr val="tx1"/>
                </a:solidFill>
                <a:effectLst/>
                <a:latin typeface="+mn-lt"/>
                <a:ea typeface="+mn-ea"/>
                <a:cs typeface="宋体" charset="0"/>
              </a:rPr>
              <a:t>临床</a:t>
            </a:r>
            <a:r>
              <a:rPr lang="en-US" altLang="zh-CN" sz="1200" kern="1200" dirty="0" smtClean="0">
                <a:solidFill>
                  <a:schemeClr val="tx1"/>
                </a:solidFill>
                <a:effectLst/>
                <a:latin typeface="+mn-lt"/>
                <a:ea typeface="+mn-ea"/>
                <a:cs typeface="宋体" charset="0"/>
              </a:rPr>
              <a:t>NLP</a:t>
            </a:r>
            <a:r>
              <a:rPr lang="zh-CN" altLang="zh-CN" sz="1200" kern="1200" dirty="0" smtClean="0">
                <a:solidFill>
                  <a:schemeClr val="tx1"/>
                </a:solidFill>
                <a:effectLst/>
                <a:latin typeface="+mn-lt"/>
                <a:ea typeface="+mn-ea"/>
                <a:cs typeface="宋体" charset="0"/>
              </a:rPr>
              <a:t>配置界面，用户在完成算法上传之后，可以定义在平台上定义算法以及与该算法</a:t>
            </a:r>
            <a:r>
              <a:rPr lang="zh-CN" altLang="en-US" sz="1200" kern="1200" dirty="0" smtClean="0">
                <a:solidFill>
                  <a:schemeClr val="tx1"/>
                </a:solidFill>
                <a:effectLst/>
                <a:latin typeface="+mn-lt"/>
                <a:ea typeface="+mn-ea"/>
                <a:cs typeface="宋体" charset="0"/>
              </a:rPr>
              <a:t>相关的信息，比如文档类型，算法名称。最后是</a:t>
            </a:r>
            <a:r>
              <a:rPr lang="en-US" altLang="zh-CN" sz="1200" kern="1200" dirty="0" smtClean="0">
                <a:solidFill>
                  <a:schemeClr val="tx1"/>
                </a:solidFill>
                <a:effectLst/>
                <a:latin typeface="+mn-lt"/>
                <a:ea typeface="+mn-ea"/>
                <a:cs typeface="宋体" charset="0"/>
              </a:rPr>
              <a:t>NLP</a:t>
            </a:r>
            <a:r>
              <a:rPr lang="zh-CN" altLang="zh-CN" sz="1200" kern="1200" dirty="0" smtClean="0">
                <a:solidFill>
                  <a:schemeClr val="tx1"/>
                </a:solidFill>
                <a:effectLst/>
                <a:latin typeface="+mn-lt"/>
                <a:ea typeface="+mn-ea"/>
                <a:cs typeface="宋体" charset="0"/>
              </a:rPr>
              <a:t>临床概念配置界面。用户添加关心的概念，可以通过在整个的术语本体中选择特定的概念，也可以为概念添加多个不同描述的术语。</a:t>
            </a:r>
            <a:endParaRPr lang="zh-CN" altLang="en-US" dirty="0"/>
          </a:p>
        </p:txBody>
      </p:sp>
      <p:sp>
        <p:nvSpPr>
          <p:cNvPr id="4" name="灯片编号占位符 3"/>
          <p:cNvSpPr>
            <a:spLocks noGrp="1"/>
          </p:cNvSpPr>
          <p:nvPr>
            <p:ph type="sldNum" sz="quarter" idx="10"/>
          </p:nvPr>
        </p:nvSpPr>
        <p:spPr/>
        <p:txBody>
          <a:bodyPr/>
          <a:lstStyle/>
          <a:p>
            <a:pPr>
              <a:defRPr/>
            </a:pPr>
            <a:fld id="{0B1E33F5-79B1-4B38-BB1B-3C9BB9E02E67}" type="slidenum">
              <a:rPr lang="zh-CN" altLang="en-US" smtClean="0"/>
              <a:pPr>
                <a:defRPr/>
              </a:pPr>
              <a:t>9</a:t>
            </a:fld>
            <a:endParaRPr lang="en-US" altLang="zh-CN"/>
          </a:p>
        </p:txBody>
      </p:sp>
    </p:spTree>
    <p:extLst>
      <p:ext uri="{BB962C8B-B14F-4D97-AF65-F5344CB8AC3E}">
        <p14:creationId xmlns:p14="http://schemas.microsoft.com/office/powerpoint/2010/main" val="3958647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5"/>
          <p:cNvSpPr txBox="1"/>
          <p:nvPr/>
        </p:nvSpPr>
        <p:spPr>
          <a:xfrm>
            <a:off x="1643063" y="47625"/>
            <a:ext cx="5643562" cy="523875"/>
          </a:xfrm>
          <a:prstGeom prst="rect">
            <a:avLst/>
          </a:prstGeom>
          <a:noFill/>
        </p:spPr>
        <p:txBody>
          <a:bodyPr>
            <a:spAutoFit/>
          </a:bodyPr>
          <a:lstStyle/>
          <a:p>
            <a:pPr eaLnBrk="1" hangingPunct="1">
              <a:defRPr/>
            </a:pPr>
            <a:r>
              <a:rPr lang="zh-CN" altLang="en-US" sz="2800" b="1">
                <a:solidFill>
                  <a:srgbClr val="000000"/>
                </a:solidFill>
                <a:effectLst>
                  <a:outerShdw blurRad="38100" dist="38100" dir="2700000" algn="tl">
                    <a:srgbClr val="C0C0C0"/>
                  </a:outerShdw>
                </a:effectLst>
                <a:latin typeface="楷体_GB2312" pitchFamily="49" charset="-122"/>
                <a:ea typeface="楷体_GB2312" pitchFamily="49" charset="-122"/>
              </a:rPr>
              <a:t>浙江大学博士学位论文答辩</a:t>
            </a:r>
          </a:p>
        </p:txBody>
      </p:sp>
      <p:sp>
        <p:nvSpPr>
          <p:cNvPr id="33955"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smtClean="0"/>
              <a:t>单击此处编辑母版标题样式</a:t>
            </a:r>
            <a:endParaRPr lang="zh-CN" altLang="en-US"/>
          </a:p>
        </p:txBody>
      </p:sp>
      <p:sp>
        <p:nvSpPr>
          <p:cNvPr id="33959"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5" name="Rectangle 164"/>
          <p:cNvSpPr>
            <a:spLocks noGrp="1" noChangeArrowheads="1"/>
          </p:cNvSpPr>
          <p:nvPr>
            <p:ph type="dt" sz="half" idx="10"/>
          </p:nvPr>
        </p:nvSpPr>
        <p:spPr bwMode="auto">
          <a:xfrm>
            <a:off x="301625" y="6248400"/>
            <a:ext cx="2289175"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000000"/>
                </a:solidFill>
              </a:defRPr>
            </a:lvl1pPr>
          </a:lstStyle>
          <a:p>
            <a:pPr>
              <a:defRPr/>
            </a:pPr>
            <a:r>
              <a:rPr lang="zh-CN" altLang="en-US"/>
              <a:t>医疗健康信息框架与信息模型的研究和建立</a:t>
            </a:r>
            <a:endParaRPr lang="en-US" altLang="zh-CN"/>
          </a:p>
        </p:txBody>
      </p:sp>
      <p:sp>
        <p:nvSpPr>
          <p:cNvPr id="6"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7"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576BE989-AFB5-439E-8B94-AC43ACF7BF2B}" type="slidenum">
              <a:rPr lang="en-US" altLang="zh-CN"/>
              <a:pPr>
                <a:defRPr/>
              </a:pPr>
              <a:t>‹#›</a:t>
            </a:fld>
            <a:endParaRPr lang="en-US" altLang="zh-CN"/>
          </a:p>
        </p:txBody>
      </p:sp>
    </p:spTree>
    <p:extLst>
      <p:ext uri="{BB962C8B-B14F-4D97-AF65-F5344CB8AC3E}">
        <p14:creationId xmlns:p14="http://schemas.microsoft.com/office/powerpoint/2010/main" val="346440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1388" y="0"/>
            <a:ext cx="582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98450" y="589856"/>
            <a:ext cx="8540750" cy="678904"/>
          </a:xfrm>
        </p:spPr>
        <p:txBody>
          <a:bodyPr/>
          <a:lstStyle>
            <a:lvl1pPr>
              <a:defRPr b="1" i="0" baseline="0">
                <a:solidFill>
                  <a:srgbClr val="002060"/>
                </a:solidFill>
                <a:latin typeface="+mj-ea"/>
                <a:ea typeface="+mj-ea"/>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ClrTx/>
              <a:defRPr/>
            </a:lvl1pPr>
            <a:lvl3pPr>
              <a:buClrTx/>
              <a:defRPr/>
            </a:lvl3pPr>
            <a:lvl5pPr>
              <a:buClrTx/>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251"/>
          <p:cNvSpPr>
            <a:spLocks noGrp="1" noChangeArrowheads="1"/>
          </p:cNvSpPr>
          <p:nvPr>
            <p:ph type="ftr" sz="quarter" idx="10"/>
          </p:nvPr>
        </p:nvSpPr>
        <p:spPr/>
        <p:txBody>
          <a:bodyPr/>
          <a:lstStyle>
            <a:lvl1pPr>
              <a:defRPr/>
            </a:lvl1pPr>
          </a:lstStyle>
          <a:p>
            <a:pPr>
              <a:defRPr/>
            </a:pPr>
            <a:endParaRPr lang="en-US" altLang="zh-CN"/>
          </a:p>
        </p:txBody>
      </p:sp>
      <p:sp>
        <p:nvSpPr>
          <p:cNvPr id="6" name="Rectangle 252"/>
          <p:cNvSpPr>
            <a:spLocks noGrp="1" noChangeArrowheads="1"/>
          </p:cNvSpPr>
          <p:nvPr>
            <p:ph type="sldNum" sz="quarter" idx="11"/>
          </p:nvPr>
        </p:nvSpPr>
        <p:spPr/>
        <p:txBody>
          <a:bodyPr/>
          <a:lstStyle>
            <a:lvl1pPr>
              <a:defRPr/>
            </a:lvl1pPr>
          </a:lstStyle>
          <a:p>
            <a:pPr>
              <a:defRPr/>
            </a:pPr>
            <a:fld id="{BD7D1249-E244-4A3B-ABD4-276E0557A327}" type="slidenum">
              <a:rPr lang="en-US" altLang="zh-CN"/>
              <a:pPr>
                <a:defRPr/>
              </a:pPr>
              <a:t>‹#›</a:t>
            </a:fld>
            <a:endParaRPr lang="en-US" altLang="zh-CN"/>
          </a:p>
        </p:txBody>
      </p:sp>
    </p:spTree>
    <p:extLst>
      <p:ext uri="{BB962C8B-B14F-4D97-AF65-F5344CB8AC3E}">
        <p14:creationId xmlns:p14="http://schemas.microsoft.com/office/powerpoint/2010/main" val="3056300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249"/>
          <p:cNvSpPr>
            <a:spLocks noGrp="1" noRot="1" noChangeArrowheads="1"/>
          </p:cNvSpPr>
          <p:nvPr>
            <p:ph type="body" idx="1"/>
          </p:nvPr>
        </p:nvSpPr>
        <p:spPr bwMode="auto">
          <a:xfrm>
            <a:off x="609600" y="1600200"/>
            <a:ext cx="81534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Rectangle 248"/>
          <p:cNvSpPr>
            <a:spLocks noGrp="1" noRot="1" noChangeArrowheads="1"/>
          </p:cNvSpPr>
          <p:nvPr>
            <p:ph type="title"/>
          </p:nvPr>
        </p:nvSpPr>
        <p:spPr bwMode="auto">
          <a:xfrm>
            <a:off x="298450"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 name="Rectangle 251"/>
          <p:cNvSpPr>
            <a:spLocks noGrp="1" noChangeArrowheads="1"/>
          </p:cNvSpPr>
          <p:nvPr>
            <p:ph type="ftr" sz="quarter" idx="3"/>
          </p:nvPr>
        </p:nvSpPr>
        <p:spPr bwMode="auto">
          <a:xfrm>
            <a:off x="3121025"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defRPr>
            </a:lvl1pPr>
          </a:lstStyle>
          <a:p>
            <a:pPr>
              <a:defRPr/>
            </a:pPr>
            <a:endParaRPr lang="en-US" altLang="zh-CN"/>
          </a:p>
        </p:txBody>
      </p:sp>
      <p:sp>
        <p:nvSpPr>
          <p:cNvPr id="9" name="Rectangle 252"/>
          <p:cNvSpPr>
            <a:spLocks noGrp="1" noChangeArrowheads="1"/>
          </p:cNvSpPr>
          <p:nvPr>
            <p:ph type="sldNum" sz="quarter" idx="4"/>
          </p:nvPr>
        </p:nvSpPr>
        <p:spPr bwMode="auto">
          <a:xfrm>
            <a:off x="6550025" y="6245225"/>
            <a:ext cx="2289175"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defRPr>
            </a:lvl1pPr>
          </a:lstStyle>
          <a:p>
            <a:pPr>
              <a:defRPr/>
            </a:pPr>
            <a:fld id="{7CEA0D23-9BEE-4428-BFEC-75CA7E26D68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00" r:id="rId1"/>
    <p:sldLayoutId id="2147484301" r:id="rId2"/>
  </p:sldLayoutIdLst>
  <p:hf hdr="0" ftr="0"/>
  <p:txStyles>
    <p:titleStyle>
      <a:lvl1pPr algn="ctr" rtl="0" eaLnBrk="0" fontAlgn="base" hangingPunct="0">
        <a:spcBef>
          <a:spcPct val="0"/>
        </a:spcBef>
        <a:spcAft>
          <a:spcPct val="0"/>
        </a:spcAft>
        <a:defRPr sz="4400">
          <a:solidFill>
            <a:schemeClr val="hlink"/>
          </a:solidFill>
          <a:latin typeface="Arial" charset="0"/>
          <a:ea typeface="+mj-ea"/>
          <a:cs typeface="宋体" charset="0"/>
        </a:defRPr>
      </a:lvl1pPr>
      <a:lvl2pPr algn="ctr" rtl="0" eaLnBrk="0" fontAlgn="base" hangingPunct="0">
        <a:spcBef>
          <a:spcPct val="0"/>
        </a:spcBef>
        <a:spcAft>
          <a:spcPct val="0"/>
        </a:spcAft>
        <a:defRPr sz="4400">
          <a:solidFill>
            <a:schemeClr val="hlink"/>
          </a:solidFill>
          <a:latin typeface="Arial" charset="0"/>
          <a:ea typeface="宋体" pitchFamily="2" charset="-122"/>
          <a:cs typeface="宋体" charset="0"/>
        </a:defRPr>
      </a:lvl2pPr>
      <a:lvl3pPr algn="ctr" rtl="0" eaLnBrk="0" fontAlgn="base" hangingPunct="0">
        <a:spcBef>
          <a:spcPct val="0"/>
        </a:spcBef>
        <a:spcAft>
          <a:spcPct val="0"/>
        </a:spcAft>
        <a:defRPr sz="4400">
          <a:solidFill>
            <a:schemeClr val="hlink"/>
          </a:solidFill>
          <a:latin typeface="Arial" charset="0"/>
          <a:ea typeface="宋体" pitchFamily="2" charset="-122"/>
          <a:cs typeface="宋体" charset="0"/>
        </a:defRPr>
      </a:lvl3pPr>
      <a:lvl4pPr algn="ctr" rtl="0" eaLnBrk="0" fontAlgn="base" hangingPunct="0">
        <a:spcBef>
          <a:spcPct val="0"/>
        </a:spcBef>
        <a:spcAft>
          <a:spcPct val="0"/>
        </a:spcAft>
        <a:defRPr sz="4400">
          <a:solidFill>
            <a:schemeClr val="hlink"/>
          </a:solidFill>
          <a:latin typeface="Arial" charset="0"/>
          <a:ea typeface="宋体" pitchFamily="2" charset="-122"/>
          <a:cs typeface="宋体" charset="0"/>
        </a:defRPr>
      </a:lvl4pPr>
      <a:lvl5pPr algn="ctr" rtl="0" eaLnBrk="0" fontAlgn="base" hangingPunct="0">
        <a:spcBef>
          <a:spcPct val="0"/>
        </a:spcBef>
        <a:spcAft>
          <a:spcPct val="0"/>
        </a:spcAft>
        <a:defRPr sz="4400">
          <a:solidFill>
            <a:schemeClr val="hlink"/>
          </a:solidFill>
          <a:latin typeface="Arial" charset="0"/>
          <a:ea typeface="宋体" pitchFamily="2" charset="-122"/>
          <a:cs typeface="宋体" charset="0"/>
        </a:defRPr>
      </a:lvl5pPr>
      <a:lvl6pPr marL="457200" algn="ctr" rtl="0" eaLnBrk="1" fontAlgn="base" hangingPunct="1">
        <a:spcBef>
          <a:spcPct val="0"/>
        </a:spcBef>
        <a:spcAft>
          <a:spcPct val="0"/>
        </a:spcAft>
        <a:defRPr sz="4400">
          <a:solidFill>
            <a:schemeClr val="hlink"/>
          </a:solidFill>
          <a:latin typeface="Arial" charset="0"/>
          <a:ea typeface="宋体" pitchFamily="2" charset="-122"/>
        </a:defRPr>
      </a:lvl6pPr>
      <a:lvl7pPr marL="914400" algn="ctr" rtl="0" eaLnBrk="1" fontAlgn="base" hangingPunct="1">
        <a:spcBef>
          <a:spcPct val="0"/>
        </a:spcBef>
        <a:spcAft>
          <a:spcPct val="0"/>
        </a:spcAft>
        <a:defRPr sz="4400">
          <a:solidFill>
            <a:schemeClr val="hlink"/>
          </a:solidFill>
          <a:latin typeface="Arial" charset="0"/>
          <a:ea typeface="宋体" pitchFamily="2" charset="-122"/>
        </a:defRPr>
      </a:lvl7pPr>
      <a:lvl8pPr marL="1371600" algn="ctr" rtl="0" eaLnBrk="1" fontAlgn="base" hangingPunct="1">
        <a:spcBef>
          <a:spcPct val="0"/>
        </a:spcBef>
        <a:spcAft>
          <a:spcPct val="0"/>
        </a:spcAft>
        <a:defRPr sz="4400">
          <a:solidFill>
            <a:schemeClr val="hlink"/>
          </a:solidFill>
          <a:latin typeface="Arial" charset="0"/>
          <a:ea typeface="宋体" pitchFamily="2" charset="-122"/>
        </a:defRPr>
      </a:lvl8pPr>
      <a:lvl9pPr marL="1828800" algn="ctr" rtl="0" eaLnBrk="1" fontAlgn="base" hangingPunct="1">
        <a:spcBef>
          <a:spcPct val="0"/>
        </a:spcBef>
        <a:spcAft>
          <a:spcPct val="0"/>
        </a:spcAft>
        <a:defRPr sz="4400">
          <a:solidFill>
            <a:schemeClr val="hlink"/>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Arial" charset="0"/>
          <a:ea typeface="+mn-ea"/>
          <a:cs typeface="宋体" charset="0"/>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Arial" charset="0"/>
          <a:ea typeface="+mn-ea"/>
          <a:cs typeface="宋体" charset="0"/>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Arial" charset="0"/>
          <a:ea typeface="+mn-ea"/>
          <a:cs typeface="宋体" charset="0"/>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Arial" charset="0"/>
          <a:ea typeface="+mn-ea"/>
          <a:cs typeface="宋体" charset="0"/>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charset="0"/>
          <a:ea typeface="+mn-ea"/>
          <a:cs typeface="宋体" charset="0"/>
        </a:defRPr>
      </a:lvl5pPr>
      <a:lvl6pPr marL="25146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hyperlink" Target="http://www.cktp.org:8006/Display/AD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8.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openxmlformats.org/officeDocument/2006/relationships/image" Target="../media/image21.emf"/><Relationship Id="rId4" Type="http://schemas.openxmlformats.org/officeDocument/2006/relationships/diagramData" Target="../diagrams/data7.xml"/><Relationship Id="rId9" Type="http://schemas.openxmlformats.org/officeDocument/2006/relationships/package" Target="../embeddings/Microsoft_Visio___4.vsdx"/></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2.emf"/><Relationship Id="rId4" Type="http://schemas.openxmlformats.org/officeDocument/2006/relationships/package" Target="../embeddings/Microsoft_Visio___5.vsdx"/></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slideLayout" Target="../slideLayouts/slideLayout2.xml"/><Relationship Id="rId7" Type="http://schemas.openxmlformats.org/officeDocument/2006/relationships/image" Target="../media/image23.emf"/><Relationship Id="rId12" Type="http://schemas.microsoft.com/office/2007/relationships/diagramDrawing" Target="../diagrams/drawing10.xml"/><Relationship Id="rId2" Type="http://schemas.openxmlformats.org/officeDocument/2006/relationships/vmlDrawing" Target="../drawings/vmlDrawing6.vml"/><Relationship Id="rId1" Type="http://schemas.openxmlformats.org/officeDocument/2006/relationships/themeOverride" Target="../theme/themeOverride1.xml"/><Relationship Id="rId6" Type="http://schemas.openxmlformats.org/officeDocument/2006/relationships/package" Target="../embeddings/Microsoft_Visio___6.vsdx"/><Relationship Id="rId11" Type="http://schemas.openxmlformats.org/officeDocument/2006/relationships/diagramColors" Target="../diagrams/colors10.xml"/><Relationship Id="rId5" Type="http://schemas.openxmlformats.org/officeDocument/2006/relationships/image" Target="../media/image1.jpeg"/><Relationship Id="rId10" Type="http://schemas.openxmlformats.org/officeDocument/2006/relationships/diagramQuickStyle" Target="../diagrams/quickStyle10.xml"/><Relationship Id="rId4" Type="http://schemas.openxmlformats.org/officeDocument/2006/relationships/notesSlide" Target="../notesSlides/notesSlide21.xml"/><Relationship Id="rId9"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__1.vsdx"/></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Visio___2.vsdx"/></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Microsoft_Visio_2003-2010___1.vsd"/><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单圆角矩形 4"/>
          <p:cNvSpPr/>
          <p:nvPr/>
        </p:nvSpPr>
        <p:spPr>
          <a:xfrm>
            <a:off x="1676400" y="0"/>
            <a:ext cx="5472113" cy="620713"/>
          </a:xfrm>
          <a:prstGeom prst="round1Rect">
            <a:avLst/>
          </a:prstGeom>
          <a:solidFill>
            <a:srgbClr val="F8B3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800" b="1" dirty="0">
                <a:solidFill>
                  <a:schemeClr val="tx1"/>
                </a:solidFill>
                <a:latin typeface="Adobe 楷体 Std R" panose="02020400000000000000" pitchFamily="18" charset="-122"/>
                <a:ea typeface="Adobe 楷体 Std R" panose="02020400000000000000" pitchFamily="18" charset="-122"/>
                <a:cs typeface="宋体" charset="0"/>
              </a:rPr>
              <a:t>浙江大学硕士学位论文答辩</a:t>
            </a:r>
          </a:p>
        </p:txBody>
      </p:sp>
      <p:sp>
        <p:nvSpPr>
          <p:cNvPr id="5123" name="Rectangle 9"/>
          <p:cNvSpPr>
            <a:spLocks noChangeArrowheads="1"/>
          </p:cNvSpPr>
          <p:nvPr/>
        </p:nvSpPr>
        <p:spPr bwMode="auto">
          <a:xfrm>
            <a:off x="762000" y="2209800"/>
            <a:ext cx="73914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zh-CN" altLang="zh-CN" sz="4000" b="1" dirty="0">
                <a:latin typeface="华文中宋" panose="02010600040101010101" pitchFamily="2" charset="-122"/>
                <a:ea typeface="华文中宋" panose="02010600040101010101" pitchFamily="2" charset="-122"/>
              </a:rPr>
              <a:t>基于医学语言处理的面向任务的信息提取</a:t>
            </a:r>
            <a:r>
              <a:rPr lang="zh-CN" altLang="zh-CN" sz="4000" b="1" dirty="0" smtClean="0">
                <a:latin typeface="华文中宋" panose="02010600040101010101" pitchFamily="2" charset="-122"/>
                <a:ea typeface="华文中宋" panose="02010600040101010101" pitchFamily="2" charset="-122"/>
              </a:rPr>
              <a:t>框架</a:t>
            </a:r>
            <a:r>
              <a:rPr lang="zh-CN" altLang="en-US" sz="4000" b="1" dirty="0" smtClean="0">
                <a:latin typeface="华文中宋" panose="02010600040101010101" pitchFamily="2" charset="-122"/>
                <a:ea typeface="华文中宋" panose="02010600040101010101" pitchFamily="2" charset="-122"/>
              </a:rPr>
              <a:t>构建</a:t>
            </a:r>
            <a:r>
              <a:rPr lang="zh-CN" altLang="zh-CN" sz="4000" b="1" dirty="0" smtClean="0">
                <a:latin typeface="华文中宋" panose="02010600040101010101" pitchFamily="2" charset="-122"/>
                <a:ea typeface="华文中宋" panose="02010600040101010101" pitchFamily="2" charset="-122"/>
              </a:rPr>
              <a:t>及</a:t>
            </a:r>
            <a:r>
              <a:rPr lang="zh-CN" altLang="zh-CN" sz="4000" b="1" dirty="0">
                <a:latin typeface="华文中宋" panose="02010600040101010101" pitchFamily="2" charset="-122"/>
                <a:ea typeface="华文中宋" panose="02010600040101010101" pitchFamily="2" charset="-122"/>
              </a:rPr>
              <a:t>应用</a:t>
            </a:r>
            <a:endParaRPr lang="en-US" altLang="zh-CN" sz="4000" dirty="0">
              <a:latin typeface="华文中宋" panose="02010600040101010101" pitchFamily="2" charset="-122"/>
              <a:ea typeface="华文中宋" panose="02010600040101010101" pitchFamily="2" charset="-122"/>
            </a:endParaRPr>
          </a:p>
        </p:txBody>
      </p:sp>
      <p:sp>
        <p:nvSpPr>
          <p:cNvPr id="5124" name="Rectangle 3"/>
          <p:cNvSpPr>
            <a:spLocks noGrp="1" noChangeArrowheads="1"/>
          </p:cNvSpPr>
          <p:nvPr>
            <p:ph type="subTitle" idx="4294967295"/>
          </p:nvPr>
        </p:nvSpPr>
        <p:spPr>
          <a:xfrm>
            <a:off x="4191000" y="4038600"/>
            <a:ext cx="3663950" cy="1682750"/>
          </a:xfrm>
        </p:spPr>
        <p:txBody>
          <a:bodyPr/>
          <a:lstStyle/>
          <a:p>
            <a:pPr marL="0" indent="0">
              <a:buFont typeface="Wingdings" panose="05000000000000000000" pitchFamily="2" charset="2"/>
              <a:buNone/>
            </a:pPr>
            <a:r>
              <a:rPr lang="zh-CN" altLang="en-US" sz="2000" dirty="0" smtClean="0">
                <a:latin typeface="华文中宋" panose="02010600040101010101" pitchFamily="2" charset="-122"/>
                <a:ea typeface="华文中宋" panose="02010600040101010101" pitchFamily="2" charset="-122"/>
              </a:rPr>
              <a:t>答辩人：  葛彩霞</a:t>
            </a:r>
          </a:p>
          <a:p>
            <a:pPr marL="0" indent="0">
              <a:buFont typeface="Wingdings" panose="05000000000000000000" pitchFamily="2" charset="2"/>
              <a:buNone/>
            </a:pPr>
            <a:r>
              <a:rPr lang="zh-CN" altLang="en-US" sz="2000" dirty="0" smtClean="0">
                <a:latin typeface="华文中宋" panose="02010600040101010101" pitchFamily="2" charset="-122"/>
                <a:ea typeface="华文中宋" panose="02010600040101010101" pitchFamily="2" charset="-122"/>
              </a:rPr>
              <a:t>导  师：   邓</a:t>
            </a:r>
            <a:r>
              <a:rPr lang="en-US" altLang="zh-CN" sz="2000" dirty="0" smtClean="0">
                <a:latin typeface="华文中宋" panose="02010600040101010101" pitchFamily="2" charset="-122"/>
                <a:ea typeface="华文中宋" panose="02010600040101010101" pitchFamily="2" charset="-122"/>
              </a:rPr>
              <a:t>  </a:t>
            </a:r>
            <a:r>
              <a:rPr lang="zh-CN" altLang="en-US" sz="2000" dirty="0" smtClean="0">
                <a:latin typeface="华文中宋" panose="02010600040101010101" pitchFamily="2" charset="-122"/>
                <a:ea typeface="华文中宋" panose="02010600040101010101" pitchFamily="2" charset="-122"/>
              </a:rPr>
              <a:t>宁  副教授</a:t>
            </a:r>
          </a:p>
          <a:p>
            <a:pPr marL="0" indent="0">
              <a:buFont typeface="Wingdings" panose="05000000000000000000" pitchFamily="2" charset="2"/>
              <a:buNone/>
            </a:pPr>
            <a:r>
              <a:rPr lang="zh-CN" altLang="en-US" sz="2000" dirty="0" smtClean="0">
                <a:latin typeface="华文中宋" panose="02010600040101010101" pitchFamily="2" charset="-122"/>
                <a:ea typeface="华文中宋" panose="02010600040101010101" pitchFamily="2" charset="-122"/>
              </a:rPr>
              <a:t>专  业：   生物医学工程</a:t>
            </a:r>
          </a:p>
          <a:p>
            <a:pPr marL="0" indent="0">
              <a:buFont typeface="Wingdings" panose="05000000000000000000" pitchFamily="2" charset="2"/>
              <a:buNone/>
            </a:pPr>
            <a:r>
              <a:rPr lang="zh-CN" altLang="en-US" sz="2000" dirty="0" smtClean="0">
                <a:latin typeface="华文中宋" panose="02010600040101010101" pitchFamily="2" charset="-122"/>
                <a:ea typeface="华文中宋" panose="02010600040101010101" pitchFamily="2" charset="-122"/>
              </a:rPr>
              <a:t>日  期：   </a:t>
            </a:r>
            <a:r>
              <a:rPr lang="en-US" altLang="zh-CN" sz="2000" dirty="0" smtClean="0">
                <a:latin typeface="华文中宋" panose="02010600040101010101" pitchFamily="2" charset="-122"/>
                <a:ea typeface="华文中宋" panose="02010600040101010101" pitchFamily="2" charset="-122"/>
              </a:rPr>
              <a:t>2015/03/10</a:t>
            </a:r>
            <a:endParaRPr lang="zh-CN" altLang="en-US" sz="2000" dirty="0" smtClean="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450" y="590550"/>
            <a:ext cx="8540750" cy="677863"/>
          </a:xfrm>
        </p:spPr>
        <p:txBody>
          <a:bodyPr/>
          <a:lstStyle/>
          <a:p>
            <a:pPr>
              <a:defRPr/>
            </a:pPr>
            <a:r>
              <a:rPr lang="zh-CN" altLang="en-US" dirty="0" smtClean="0"/>
              <a:t>内容目录</a:t>
            </a:r>
            <a:endParaRPr lang="zh-CN" altLang="en-US" dirty="0"/>
          </a:p>
        </p:txBody>
      </p:sp>
      <p:sp>
        <p:nvSpPr>
          <p:cNvPr id="717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E39F1F4-BD97-4458-8518-C85F1A5B9C88}" type="slidenum">
              <a:rPr lang="en-US" altLang="zh-CN" sz="1400" smtClean="0">
                <a:solidFill>
                  <a:srgbClr val="000000"/>
                </a:solidFill>
              </a:rPr>
              <a:pPr>
                <a:spcBef>
                  <a:spcPct val="0"/>
                </a:spcBef>
                <a:buClrTx/>
                <a:buFontTx/>
                <a:buNone/>
              </a:pPr>
              <a:t>10</a:t>
            </a:fld>
            <a:endParaRPr lang="en-US" altLang="zh-CN" sz="1400" smtClean="0">
              <a:solidFill>
                <a:srgbClr val="000000"/>
              </a:solidFill>
            </a:endParaRPr>
          </a:p>
        </p:txBody>
      </p:sp>
      <p:graphicFrame>
        <p:nvGraphicFramePr>
          <p:cNvPr id="61" name="内容占位符 60"/>
          <p:cNvGraphicFramePr>
            <a:graphicFrameLocks noGrp="1"/>
          </p:cNvGraphicFramePr>
          <p:nvPr>
            <p:ph idx="1"/>
            <p:extLst>
              <p:ext uri="{D42A27DB-BD31-4B8C-83A1-F6EECF244321}">
                <p14:modId xmlns:p14="http://schemas.microsoft.com/office/powerpoint/2010/main" val="2326125023"/>
              </p:ext>
            </p:extLst>
          </p:nvPr>
        </p:nvGraphicFramePr>
        <p:xfrm>
          <a:off x="283135" y="1066800"/>
          <a:ext cx="8464550" cy="4498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下箭头 2"/>
          <p:cNvSpPr/>
          <p:nvPr/>
        </p:nvSpPr>
        <p:spPr>
          <a:xfrm>
            <a:off x="6858000" y="3886200"/>
            <a:ext cx="533400" cy="6096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示 3"/>
          <p:cNvGraphicFramePr/>
          <p:nvPr>
            <p:extLst>
              <p:ext uri="{D42A27DB-BD31-4B8C-83A1-F6EECF244321}">
                <p14:modId xmlns:p14="http://schemas.microsoft.com/office/powerpoint/2010/main" val="2179718998"/>
              </p:ext>
            </p:extLst>
          </p:nvPr>
        </p:nvGraphicFramePr>
        <p:xfrm>
          <a:off x="4961964" y="4191000"/>
          <a:ext cx="4096871" cy="12475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50781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450" y="589855"/>
            <a:ext cx="8540750" cy="690905"/>
          </a:xfrm>
        </p:spPr>
        <p:txBody>
          <a:bodyPr/>
          <a:lstStyle/>
          <a:p>
            <a:r>
              <a:rPr lang="zh-CN" altLang="en-US" dirty="0" smtClean="0">
                <a:latin typeface="华文中宋" panose="02010600040101010101" pitchFamily="2" charset="-122"/>
                <a:ea typeface="华文中宋" panose="02010600040101010101" pitchFamily="2" charset="-122"/>
              </a:rPr>
              <a:t>概念</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数值提取</a:t>
            </a:r>
            <a:endParaRPr lang="zh-CN" altLang="en-US"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914400" y="1600200"/>
            <a:ext cx="6400800" cy="1066800"/>
          </a:xfrm>
        </p:spPr>
        <p:txBody>
          <a:bodyPr/>
          <a:lstStyle/>
          <a:p>
            <a:r>
              <a:rPr lang="zh-CN" altLang="en-US" dirty="0" smtClean="0">
                <a:latin typeface="华文中宋" panose="02010600040101010101" pitchFamily="2" charset="-122"/>
                <a:ea typeface="华文中宋" panose="02010600040101010101" pitchFamily="2" charset="-122"/>
              </a:rPr>
              <a:t>临床概念的精确性信息</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数值</a:t>
            </a:r>
            <a:endParaRPr lang="en-US" altLang="zh-CN" dirty="0" smtClean="0">
              <a:latin typeface="华文中宋" panose="02010600040101010101" pitchFamily="2" charset="-122"/>
              <a:ea typeface="华文中宋" panose="02010600040101010101" pitchFamily="2" charset="-122"/>
            </a:endParaRPr>
          </a:p>
          <a:p>
            <a:pPr marL="0" indent="0">
              <a:buNone/>
            </a:pPr>
            <a:endParaRPr lang="en-US" altLang="zh-CN" dirty="0" smtClean="0">
              <a:latin typeface="华文中宋" panose="02010600040101010101" pitchFamily="2" charset="-122"/>
              <a:ea typeface="华文中宋" panose="02010600040101010101" pitchFamily="2" charset="-122"/>
            </a:endParaRPr>
          </a:p>
          <a:p>
            <a:endParaRPr lang="zh-CN" altLang="en-US" dirty="0"/>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11</a:t>
            </a:fld>
            <a:endParaRPr lang="en-US" altLang="zh-CN" dirty="0"/>
          </a:p>
        </p:txBody>
      </p:sp>
      <p:sp>
        <p:nvSpPr>
          <p:cNvPr id="5" name="横卷形 4"/>
          <p:cNvSpPr/>
          <p:nvPr/>
        </p:nvSpPr>
        <p:spPr>
          <a:xfrm>
            <a:off x="533400" y="2133600"/>
            <a:ext cx="7855842" cy="4689088"/>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600" dirty="0">
                <a:latin typeface="Adobe 楷体 Std R" panose="02020400000000000000" pitchFamily="18" charset="-122"/>
                <a:ea typeface="Adobe 楷体 Std R" panose="02020400000000000000" pitchFamily="18" charset="-122"/>
              </a:rPr>
              <a:t>经腹部胎儿测量超声（</a:t>
            </a:r>
            <a:r>
              <a:rPr lang="en-US" altLang="zh-CN" sz="1600" dirty="0">
                <a:latin typeface="Adobe 楷体 Std R" panose="02020400000000000000" pitchFamily="18" charset="-122"/>
                <a:ea typeface="Adobe 楷体 Std R" panose="02020400000000000000" pitchFamily="18" charset="-122"/>
              </a:rPr>
              <a:t>TAS</a:t>
            </a:r>
            <a:r>
              <a:rPr lang="zh-CN" altLang="en-US" sz="1600" dirty="0" smtClean="0">
                <a:latin typeface="Adobe 楷体 Std R" panose="02020400000000000000" pitchFamily="18" charset="-122"/>
                <a:ea typeface="Adobe 楷体 Std R" panose="02020400000000000000" pitchFamily="18" charset="-122"/>
              </a:rPr>
              <a:t>）胎</a:t>
            </a:r>
            <a:r>
              <a:rPr lang="zh-CN" altLang="en-US" sz="1600" dirty="0">
                <a:latin typeface="Adobe 楷体 Std R" panose="02020400000000000000" pitchFamily="18" charset="-122"/>
                <a:ea typeface="Adobe 楷体 Std R" panose="02020400000000000000" pitchFamily="18" charset="-122"/>
              </a:rPr>
              <a:t>头位于下方，双顶径</a:t>
            </a:r>
            <a:r>
              <a:rPr lang="en-US" altLang="zh-CN" sz="1600" dirty="0">
                <a:latin typeface="Adobe 楷体 Std R" panose="02020400000000000000" pitchFamily="18" charset="-122"/>
                <a:ea typeface="Adobe 楷体 Std R" panose="02020400000000000000" pitchFamily="18" charset="-122"/>
              </a:rPr>
              <a:t>85.8mm</a:t>
            </a:r>
            <a:r>
              <a:rPr lang="zh-CN" altLang="en-US" sz="1600" dirty="0" smtClean="0">
                <a:latin typeface="Adobe 楷体 Std R" panose="02020400000000000000" pitchFamily="18" charset="-122"/>
                <a:ea typeface="Adobe 楷体 Std R" panose="02020400000000000000" pitchFamily="18" charset="-122"/>
              </a:rPr>
              <a:t>；胎儿</a:t>
            </a:r>
            <a:r>
              <a:rPr lang="zh-CN" altLang="en-US" sz="1600" dirty="0">
                <a:latin typeface="Adobe 楷体 Std R" panose="02020400000000000000" pitchFamily="18" charset="-122"/>
                <a:ea typeface="Adobe 楷体 Std R" panose="02020400000000000000" pitchFamily="18" charset="-122"/>
              </a:rPr>
              <a:t>头围：</a:t>
            </a:r>
            <a:r>
              <a:rPr lang="en-US" altLang="zh-CN" sz="1600" dirty="0">
                <a:latin typeface="Adobe 楷体 Std R" panose="02020400000000000000" pitchFamily="18" charset="-122"/>
                <a:ea typeface="Adobe 楷体 Std R" panose="02020400000000000000" pitchFamily="18" charset="-122"/>
              </a:rPr>
              <a:t>317.3mm</a:t>
            </a:r>
            <a:r>
              <a:rPr lang="zh-CN" altLang="en-US" sz="1600" dirty="0">
                <a:latin typeface="Adobe 楷体 Std R" panose="02020400000000000000" pitchFamily="18" charset="-122"/>
                <a:ea typeface="Adobe 楷体 Std R" panose="02020400000000000000" pitchFamily="18" charset="-122"/>
              </a:rPr>
              <a:t>，腹围：</a:t>
            </a:r>
            <a:r>
              <a:rPr lang="en-US" altLang="zh-CN" sz="1600" dirty="0">
                <a:latin typeface="Adobe 楷体 Std R" panose="02020400000000000000" pitchFamily="18" charset="-122"/>
                <a:ea typeface="Adobe 楷体 Std R" panose="02020400000000000000" pitchFamily="18" charset="-122"/>
              </a:rPr>
              <a:t>310.4mm</a:t>
            </a:r>
            <a:r>
              <a:rPr lang="zh-CN" altLang="en-US" sz="1600" dirty="0" smtClean="0">
                <a:latin typeface="Adobe 楷体 Std R" panose="02020400000000000000" pitchFamily="18" charset="-122"/>
                <a:ea typeface="Adobe 楷体 Std R" panose="02020400000000000000" pitchFamily="18" charset="-122"/>
              </a:rPr>
              <a:t>；胎儿</a:t>
            </a:r>
            <a:r>
              <a:rPr lang="en-US" altLang="zh-CN" sz="1600" dirty="0">
                <a:latin typeface="Adobe 楷体 Std R" panose="02020400000000000000" pitchFamily="18" charset="-122"/>
                <a:ea typeface="Adobe 楷体 Std R" panose="02020400000000000000" pitchFamily="18" charset="-122"/>
              </a:rPr>
              <a:t>FHR</a:t>
            </a:r>
            <a:r>
              <a:rPr lang="zh-CN" altLang="en-US" sz="1600" dirty="0">
                <a:latin typeface="Adobe 楷体 Std R" panose="02020400000000000000" pitchFamily="18" charset="-122"/>
                <a:ea typeface="Adobe 楷体 Std R" panose="02020400000000000000" pitchFamily="18" charset="-122"/>
              </a:rPr>
              <a:t>：</a:t>
            </a:r>
            <a:r>
              <a:rPr lang="en-US" altLang="zh-CN" sz="1600" dirty="0">
                <a:latin typeface="Adobe 楷体 Std R" panose="02020400000000000000" pitchFamily="18" charset="-122"/>
                <a:ea typeface="Adobe 楷体 Std R" panose="02020400000000000000" pitchFamily="18" charset="-122"/>
              </a:rPr>
              <a:t>146</a:t>
            </a:r>
            <a:r>
              <a:rPr lang="zh-CN" altLang="en-US" sz="1600" dirty="0">
                <a:latin typeface="Adobe 楷体 Std R" panose="02020400000000000000" pitchFamily="18" charset="-122"/>
                <a:ea typeface="Adobe 楷体 Std R" panose="02020400000000000000" pitchFamily="18" charset="-122"/>
              </a:rPr>
              <a:t>次</a:t>
            </a:r>
            <a:r>
              <a:rPr lang="en-US" altLang="zh-CN" sz="1600" dirty="0">
                <a:latin typeface="Adobe 楷体 Std R" panose="02020400000000000000" pitchFamily="18" charset="-122"/>
                <a:ea typeface="Adobe 楷体 Std R" panose="02020400000000000000" pitchFamily="18" charset="-122"/>
              </a:rPr>
              <a:t>/</a:t>
            </a:r>
            <a:r>
              <a:rPr lang="zh-CN" altLang="en-US" sz="1600" dirty="0">
                <a:latin typeface="Adobe 楷体 Std R" panose="02020400000000000000" pitchFamily="18" charset="-122"/>
                <a:ea typeface="Adobe 楷体 Std R" panose="02020400000000000000" pitchFamily="18" charset="-122"/>
              </a:rPr>
              <a:t>分</a:t>
            </a:r>
            <a:r>
              <a:rPr lang="en-US" altLang="zh-CN" sz="1600" dirty="0">
                <a:latin typeface="Adobe 楷体 Std R" panose="02020400000000000000" pitchFamily="18" charset="-122"/>
                <a:ea typeface="Adobe 楷体 Std R" panose="02020400000000000000" pitchFamily="18" charset="-122"/>
              </a:rPr>
              <a:t>,</a:t>
            </a:r>
            <a:r>
              <a:rPr lang="zh-CN" altLang="en-US" sz="1600" dirty="0">
                <a:latin typeface="Adobe 楷体 Std R" panose="02020400000000000000" pitchFamily="18" charset="-122"/>
                <a:ea typeface="Adobe 楷体 Std R" panose="02020400000000000000" pitchFamily="18" charset="-122"/>
              </a:rPr>
              <a:t>律齐</a:t>
            </a:r>
            <a:r>
              <a:rPr lang="zh-CN" altLang="en-US" sz="1600" dirty="0" smtClean="0">
                <a:latin typeface="Adobe 楷体 Std R" panose="02020400000000000000" pitchFamily="18" charset="-122"/>
                <a:ea typeface="Adobe 楷体 Std R" panose="02020400000000000000" pitchFamily="18" charset="-122"/>
              </a:rPr>
              <a:t>；胎儿</a:t>
            </a:r>
            <a:r>
              <a:rPr lang="zh-CN" altLang="en-US" sz="1600" dirty="0">
                <a:latin typeface="Adobe 楷体 Std R" panose="02020400000000000000" pitchFamily="18" charset="-122"/>
                <a:ea typeface="Adobe 楷体 Std R" panose="02020400000000000000" pitchFamily="18" charset="-122"/>
              </a:rPr>
              <a:t>股骨长度：</a:t>
            </a:r>
            <a:r>
              <a:rPr lang="en-US" altLang="zh-CN" sz="1600" dirty="0" smtClean="0">
                <a:latin typeface="Adobe 楷体 Std R" panose="02020400000000000000" pitchFamily="18" charset="-122"/>
                <a:ea typeface="Adobe 楷体 Std R" panose="02020400000000000000" pitchFamily="18" charset="-122"/>
              </a:rPr>
              <a:t>66.6m</a:t>
            </a:r>
            <a:r>
              <a:rPr lang="zh-CN" altLang="en-US" sz="1600" dirty="0" smtClean="0">
                <a:latin typeface="Adobe 楷体 Std R" panose="02020400000000000000" pitchFamily="18" charset="-122"/>
                <a:ea typeface="Adobe 楷体 Std R" panose="02020400000000000000" pitchFamily="18" charset="-122"/>
              </a:rPr>
              <a:t>； 羊水</a:t>
            </a:r>
            <a:r>
              <a:rPr lang="zh-CN" altLang="en-US" sz="1600" dirty="0">
                <a:latin typeface="Adobe 楷体 Std R" panose="02020400000000000000" pitchFamily="18" charset="-122"/>
                <a:ea typeface="Adobe 楷体 Std R" panose="02020400000000000000" pitchFamily="18" charset="-122"/>
              </a:rPr>
              <a:t>深度：</a:t>
            </a:r>
            <a:r>
              <a:rPr lang="en-US" altLang="zh-CN" sz="1600" dirty="0">
                <a:latin typeface="Adobe 楷体 Std R" panose="02020400000000000000" pitchFamily="18" charset="-122"/>
                <a:ea typeface="Adobe 楷体 Std R" panose="02020400000000000000" pitchFamily="18" charset="-122"/>
              </a:rPr>
              <a:t>39.3mm</a:t>
            </a:r>
            <a:r>
              <a:rPr lang="zh-CN" altLang="en-US" sz="1600" dirty="0">
                <a:latin typeface="Adobe 楷体 Std R" panose="02020400000000000000" pitchFamily="18" charset="-122"/>
                <a:ea typeface="Adobe 楷体 Std R" panose="02020400000000000000" pitchFamily="18" charset="-122"/>
              </a:rPr>
              <a:t>、</a:t>
            </a:r>
            <a:r>
              <a:rPr lang="en-US" altLang="zh-CN" sz="1600" dirty="0">
                <a:latin typeface="Adobe 楷体 Std R" panose="02020400000000000000" pitchFamily="18" charset="-122"/>
                <a:ea typeface="Adobe 楷体 Std R" panose="02020400000000000000" pitchFamily="18" charset="-122"/>
              </a:rPr>
              <a:t>40.4mm</a:t>
            </a:r>
            <a:r>
              <a:rPr lang="zh-CN" altLang="en-US" sz="1600" dirty="0">
                <a:latin typeface="Adobe 楷体 Std R" panose="02020400000000000000" pitchFamily="18" charset="-122"/>
                <a:ea typeface="Adobe 楷体 Std R" panose="02020400000000000000" pitchFamily="18" charset="-122"/>
              </a:rPr>
              <a:t>、</a:t>
            </a:r>
            <a:r>
              <a:rPr lang="en-US" altLang="zh-CN" sz="1600" dirty="0">
                <a:latin typeface="Adobe 楷体 Std R" panose="02020400000000000000" pitchFamily="18" charset="-122"/>
                <a:ea typeface="Adobe 楷体 Std R" panose="02020400000000000000" pitchFamily="18" charset="-122"/>
              </a:rPr>
              <a:t>31.6mm</a:t>
            </a:r>
            <a:r>
              <a:rPr lang="zh-CN" altLang="en-US" sz="1600" dirty="0">
                <a:latin typeface="Adobe 楷体 Std R" panose="02020400000000000000" pitchFamily="18" charset="-122"/>
                <a:ea typeface="Adobe 楷体 Std R" panose="02020400000000000000" pitchFamily="18" charset="-122"/>
              </a:rPr>
              <a:t>、</a:t>
            </a:r>
            <a:r>
              <a:rPr lang="en-US" altLang="zh-CN" sz="1600" dirty="0" smtClean="0">
                <a:latin typeface="Adobe 楷体 Std R" panose="02020400000000000000" pitchFamily="18" charset="-122"/>
                <a:ea typeface="Adobe 楷体 Std R" panose="02020400000000000000" pitchFamily="18" charset="-122"/>
              </a:rPr>
              <a:t>25.1m</a:t>
            </a:r>
            <a:r>
              <a:rPr lang="zh-CN" altLang="en-US" sz="1600" dirty="0" smtClean="0">
                <a:latin typeface="Adobe 楷体 Std R" panose="02020400000000000000" pitchFamily="18" charset="-122"/>
                <a:ea typeface="Adobe 楷体 Std R" panose="02020400000000000000" pitchFamily="18" charset="-122"/>
              </a:rPr>
              <a:t>；胎盘</a:t>
            </a:r>
            <a:r>
              <a:rPr lang="zh-CN" altLang="en-US" sz="1600" dirty="0">
                <a:latin typeface="Adobe 楷体 Std R" panose="02020400000000000000" pitchFamily="18" charset="-122"/>
                <a:ea typeface="Adobe 楷体 Std R" panose="02020400000000000000" pitchFamily="18" charset="-122"/>
              </a:rPr>
              <a:t>位于宫体右前壁</a:t>
            </a:r>
            <a:r>
              <a:rPr lang="zh-CN" altLang="en-US" sz="1600" dirty="0" smtClean="0">
                <a:latin typeface="Adobe 楷体 Std R" panose="02020400000000000000" pitchFamily="18" charset="-122"/>
                <a:ea typeface="Adobe 楷体 Std R" panose="02020400000000000000" pitchFamily="18" charset="-122"/>
              </a:rPr>
              <a:t>，胎盘</a:t>
            </a:r>
            <a:r>
              <a:rPr lang="zh-CN" altLang="en-US" sz="1600" dirty="0">
                <a:latin typeface="Adobe 楷体 Std R" panose="02020400000000000000" pitchFamily="18" charset="-122"/>
                <a:ea typeface="Adobe 楷体 Std R" panose="02020400000000000000" pitchFamily="18" charset="-122"/>
              </a:rPr>
              <a:t>最大厚度</a:t>
            </a:r>
            <a:r>
              <a:rPr lang="en-US" altLang="zh-CN" sz="1600" dirty="0">
                <a:latin typeface="Adobe 楷体 Std R" panose="02020400000000000000" pitchFamily="18" charset="-122"/>
                <a:ea typeface="Adobe 楷体 Std R" panose="02020400000000000000" pitchFamily="18" charset="-122"/>
              </a:rPr>
              <a:t>58.2mm</a:t>
            </a:r>
            <a:r>
              <a:rPr lang="zh-CN" altLang="en-US" sz="1600" dirty="0" smtClean="0">
                <a:latin typeface="Adobe 楷体 Std R" panose="02020400000000000000" pitchFamily="18" charset="-122"/>
                <a:ea typeface="Adobe 楷体 Std R" panose="02020400000000000000" pitchFamily="18" charset="-122"/>
              </a:rPr>
              <a:t>；</a:t>
            </a:r>
            <a:r>
              <a:rPr lang="en-US" altLang="zh-CN" sz="1600" dirty="0" smtClean="0">
                <a:latin typeface="Adobe 楷体 Std R" panose="02020400000000000000" pitchFamily="18" charset="-122"/>
                <a:ea typeface="Adobe 楷体 Std R" panose="02020400000000000000" pitchFamily="18" charset="-122"/>
              </a:rPr>
              <a:t>UACDFI</a:t>
            </a:r>
            <a:r>
              <a:rPr lang="en-US" altLang="zh-CN" sz="1600" dirty="0">
                <a:latin typeface="Adobe 楷体 Std R" panose="02020400000000000000" pitchFamily="18" charset="-122"/>
                <a:ea typeface="Adobe 楷体 Std R" panose="02020400000000000000" pitchFamily="18" charset="-122"/>
              </a:rPr>
              <a:t>:</a:t>
            </a:r>
            <a:r>
              <a:rPr lang="zh-CN" altLang="en-US" sz="1600" dirty="0">
                <a:latin typeface="Adobe 楷体 Std R" panose="02020400000000000000" pitchFamily="18" charset="-122"/>
                <a:ea typeface="Adobe 楷体 Std R" panose="02020400000000000000" pitchFamily="18" charset="-122"/>
              </a:rPr>
              <a:t>可见双脐动脉血流信号，</a:t>
            </a:r>
            <a:r>
              <a:rPr lang="en-US" altLang="zh-CN" sz="1600" dirty="0">
                <a:latin typeface="Adobe 楷体 Std R" panose="02020400000000000000" pitchFamily="18" charset="-122"/>
                <a:ea typeface="Adobe 楷体 Std R" panose="02020400000000000000" pitchFamily="18" charset="-122"/>
              </a:rPr>
              <a:t>S/D</a:t>
            </a:r>
            <a:r>
              <a:rPr lang="zh-CN" altLang="en-US" sz="1600" dirty="0">
                <a:latin typeface="Adobe 楷体 Std R" panose="02020400000000000000" pitchFamily="18" charset="-122"/>
                <a:ea typeface="Adobe 楷体 Std R" panose="02020400000000000000" pitchFamily="18" charset="-122"/>
              </a:rPr>
              <a:t>：</a:t>
            </a:r>
            <a:r>
              <a:rPr lang="en-US" altLang="zh-CN" sz="1600" dirty="0" smtClean="0">
                <a:latin typeface="Adobe 楷体 Std R" panose="02020400000000000000" pitchFamily="18" charset="-122"/>
                <a:ea typeface="Adobe 楷体 Std R" panose="02020400000000000000" pitchFamily="18" charset="-122"/>
              </a:rPr>
              <a:t>2.24</a:t>
            </a:r>
            <a:r>
              <a:rPr lang="zh-CN" altLang="en-US" sz="1600" dirty="0" smtClean="0">
                <a:latin typeface="Adobe 楷体 Std R" panose="02020400000000000000" pitchFamily="18" charset="-122"/>
                <a:ea typeface="Adobe 楷体 Std R" panose="02020400000000000000" pitchFamily="18" charset="-122"/>
              </a:rPr>
              <a:t>；孕妇</a:t>
            </a:r>
            <a:r>
              <a:rPr lang="zh-CN" altLang="en-US" sz="1600" dirty="0">
                <a:latin typeface="Adobe 楷体 Std R" panose="02020400000000000000" pitchFamily="18" charset="-122"/>
                <a:ea typeface="Adobe 楷体 Std R" panose="02020400000000000000" pitchFamily="18" charset="-122"/>
              </a:rPr>
              <a:t>子宫下段前壁肌层厚</a:t>
            </a:r>
            <a:r>
              <a:rPr lang="en-US" altLang="zh-CN" sz="1600" dirty="0" smtClean="0">
                <a:latin typeface="Adobe 楷体 Std R" panose="02020400000000000000" pitchFamily="18" charset="-122"/>
                <a:ea typeface="Adobe 楷体 Std R" panose="02020400000000000000" pitchFamily="18" charset="-122"/>
              </a:rPr>
              <a:t>3.0mm</a:t>
            </a:r>
            <a:r>
              <a:rPr lang="zh-CN" altLang="en-US" sz="1600" dirty="0" smtClean="0">
                <a:latin typeface="Adobe 楷体 Std R" panose="02020400000000000000" pitchFamily="18" charset="-122"/>
                <a:ea typeface="Adobe 楷体 Std R" panose="02020400000000000000" pitchFamily="18" charset="-122"/>
              </a:rPr>
              <a:t>。</a:t>
            </a:r>
            <a:endParaRPr lang="en-US" altLang="zh-CN" sz="1600" dirty="0" smtClean="0">
              <a:latin typeface="Adobe 楷体 Std R" panose="02020400000000000000" pitchFamily="18" charset="-122"/>
              <a:ea typeface="Adobe 楷体 Std R" panose="02020400000000000000" pitchFamily="18" charset="-122"/>
            </a:endParaRPr>
          </a:p>
          <a:p>
            <a:endParaRPr lang="en-US" altLang="zh-CN" sz="1600" dirty="0">
              <a:latin typeface="Adobe 楷体 Std R" panose="02020400000000000000" pitchFamily="18" charset="-122"/>
              <a:ea typeface="Adobe 楷体 Std R" panose="02020400000000000000" pitchFamily="18" charset="-122"/>
            </a:endParaRPr>
          </a:p>
          <a:p>
            <a:r>
              <a:rPr lang="zh-CN" altLang="en-US" sz="1600" dirty="0">
                <a:latin typeface="Adobe 楷体 Std R" panose="02020400000000000000" pitchFamily="18" charset="-122"/>
                <a:ea typeface="Adobe 楷体 Std R" panose="02020400000000000000" pitchFamily="18" charset="-122"/>
              </a:rPr>
              <a:t>进镜</a:t>
            </a:r>
            <a:r>
              <a:rPr lang="en-US" altLang="zh-CN" sz="1600" dirty="0">
                <a:latin typeface="Adobe 楷体 Std R" panose="02020400000000000000" pitchFamily="18" charset="-122"/>
                <a:ea typeface="Adobe 楷体 Std R" panose="02020400000000000000" pitchFamily="18" charset="-122"/>
              </a:rPr>
              <a:t>80cm</a:t>
            </a:r>
            <a:r>
              <a:rPr lang="zh-CN" altLang="en-US" sz="1600" dirty="0">
                <a:latin typeface="Adobe 楷体 Std R" panose="02020400000000000000" pitchFamily="18" charset="-122"/>
                <a:ea typeface="Adobe 楷体 Std R" panose="02020400000000000000" pitchFamily="18" charset="-122"/>
              </a:rPr>
              <a:t>达回肠末端</a:t>
            </a:r>
            <a:r>
              <a:rPr lang="en-US" altLang="zh-CN" sz="1600" dirty="0">
                <a:latin typeface="Adobe 楷体 Std R" panose="02020400000000000000" pitchFamily="18" charset="-122"/>
                <a:ea typeface="Adobe 楷体 Std R" panose="02020400000000000000" pitchFamily="18" charset="-122"/>
              </a:rPr>
              <a:t>10cm</a:t>
            </a:r>
            <a:r>
              <a:rPr lang="zh-CN" altLang="en-US" sz="1600" dirty="0">
                <a:latin typeface="Adobe 楷体 Std R" panose="02020400000000000000" pitchFamily="18" charset="-122"/>
                <a:ea typeface="Adobe 楷体 Std R" panose="02020400000000000000" pitchFamily="18" charset="-122"/>
              </a:rPr>
              <a:t>未见明显异常</a:t>
            </a:r>
            <a:r>
              <a:rPr lang="zh-CN" altLang="en-US" sz="1600" dirty="0" smtClean="0">
                <a:latin typeface="Adobe 楷体 Std R" panose="02020400000000000000" pitchFamily="18" charset="-122"/>
                <a:ea typeface="Adobe 楷体 Std R" panose="02020400000000000000" pitchFamily="18" charset="-122"/>
              </a:rPr>
              <a:t>，</a:t>
            </a:r>
            <a:r>
              <a:rPr lang="en-US" altLang="zh-CN" sz="1600" dirty="0" smtClean="0">
                <a:latin typeface="Adobe 楷体 Std R" panose="02020400000000000000" pitchFamily="18" charset="-122"/>
                <a:ea typeface="Adobe 楷体 Std R" panose="02020400000000000000" pitchFamily="18" charset="-122"/>
              </a:rPr>
              <a:t>20</a:t>
            </a:r>
            <a:r>
              <a:rPr lang="zh-CN" altLang="en-US" sz="1600" dirty="0">
                <a:latin typeface="Adobe 楷体 Std R" panose="02020400000000000000" pitchFamily="18" charset="-122"/>
                <a:ea typeface="Adobe 楷体 Std R" panose="02020400000000000000" pitchFamily="18" charset="-122"/>
              </a:rPr>
              <a:t>兆超声微探头探查盲肠粘膜层至浆膜层清晰连续，直肠见</a:t>
            </a:r>
            <a:r>
              <a:rPr lang="en-US" altLang="zh-CN" sz="1600" dirty="0">
                <a:latin typeface="Adobe 楷体 Std R" panose="02020400000000000000" pitchFamily="18" charset="-122"/>
                <a:ea typeface="Adobe 楷体 Std R" panose="02020400000000000000" pitchFamily="18" charset="-122"/>
              </a:rPr>
              <a:t>0.6*0.6cm</a:t>
            </a:r>
            <a:r>
              <a:rPr lang="zh-CN" altLang="en-US" sz="1600" dirty="0">
                <a:latin typeface="Adobe 楷体 Std R" panose="02020400000000000000" pitchFamily="18" charset="-122"/>
                <a:ea typeface="Adobe 楷体 Std R" panose="02020400000000000000" pitchFamily="18" charset="-122"/>
              </a:rPr>
              <a:t>广基隆</a:t>
            </a:r>
            <a:r>
              <a:rPr lang="zh-CN" altLang="en-US" sz="1600" dirty="0" smtClean="0">
                <a:latin typeface="Adobe 楷体 Std R" panose="02020400000000000000" pitchFamily="18" charset="-122"/>
                <a:ea typeface="Adobe 楷体 Std R" panose="02020400000000000000" pitchFamily="18" charset="-122"/>
              </a:rPr>
              <a:t>起</a:t>
            </a:r>
            <a:endParaRPr lang="en-US" altLang="zh-CN" sz="1600" dirty="0" smtClean="0">
              <a:latin typeface="Adobe 楷体 Std R" panose="02020400000000000000" pitchFamily="18" charset="-122"/>
              <a:ea typeface="Adobe 楷体 Std R" panose="02020400000000000000" pitchFamily="18" charset="-122"/>
            </a:endParaRPr>
          </a:p>
          <a:p>
            <a:endParaRPr lang="en-US" altLang="zh-CN" sz="1600" dirty="0">
              <a:latin typeface="Adobe 楷体 Std R" panose="02020400000000000000" pitchFamily="18" charset="-122"/>
              <a:ea typeface="Adobe 楷体 Std R" panose="02020400000000000000" pitchFamily="18" charset="-122"/>
            </a:endParaRPr>
          </a:p>
          <a:p>
            <a:r>
              <a:rPr lang="zh-CN" altLang="en-US" sz="1600" dirty="0">
                <a:latin typeface="Adobe 楷体 Std R" panose="02020400000000000000" pitchFamily="18" charset="-122"/>
                <a:ea typeface="Adobe 楷体 Std R" panose="02020400000000000000" pitchFamily="18" charset="-122"/>
              </a:rPr>
              <a:t>肾功能示血肌酐</a:t>
            </a:r>
            <a:r>
              <a:rPr lang="en-US" altLang="zh-CN" sz="1600" dirty="0">
                <a:latin typeface="Adobe 楷体 Std R" panose="02020400000000000000" pitchFamily="18" charset="-122"/>
                <a:ea typeface="Adobe 楷体 Std R" panose="02020400000000000000" pitchFamily="18" charset="-122"/>
              </a:rPr>
              <a:t>217.4umol/L</a:t>
            </a:r>
            <a:r>
              <a:rPr lang="zh-CN" altLang="en-US" sz="1600" dirty="0">
                <a:latin typeface="Adobe 楷体 Std R" panose="02020400000000000000" pitchFamily="18" charset="-122"/>
                <a:ea typeface="Adobe 楷体 Std R" panose="02020400000000000000" pitchFamily="18" charset="-122"/>
              </a:rPr>
              <a:t>，尿酸</a:t>
            </a:r>
            <a:r>
              <a:rPr lang="en-US" altLang="zh-CN" sz="1600" dirty="0">
                <a:latin typeface="Adobe 楷体 Std R" panose="02020400000000000000" pitchFamily="18" charset="-122"/>
                <a:ea typeface="Adobe 楷体 Std R" panose="02020400000000000000" pitchFamily="18" charset="-122"/>
              </a:rPr>
              <a:t>573umol/L</a:t>
            </a:r>
            <a:r>
              <a:rPr lang="zh-CN" altLang="en-US" sz="1600" dirty="0">
                <a:latin typeface="Adobe 楷体 Std R" panose="02020400000000000000" pitchFamily="18" charset="-122"/>
                <a:ea typeface="Adobe 楷体 Std R" panose="02020400000000000000" pitchFamily="18" charset="-122"/>
              </a:rPr>
              <a:t>。血脂示甘油三酯</a:t>
            </a:r>
            <a:r>
              <a:rPr lang="en-US" altLang="zh-CN" sz="1600" dirty="0">
                <a:latin typeface="Adobe 楷体 Std R" panose="02020400000000000000" pitchFamily="18" charset="-122"/>
                <a:ea typeface="Adobe 楷体 Std R" panose="02020400000000000000" pitchFamily="18" charset="-122"/>
              </a:rPr>
              <a:t>4.71mmol/L</a:t>
            </a:r>
            <a:r>
              <a:rPr lang="zh-CN" altLang="en-US" sz="1600" dirty="0">
                <a:latin typeface="Adobe 楷体 Std R" panose="02020400000000000000" pitchFamily="18" charset="-122"/>
                <a:ea typeface="Adobe 楷体 Std R" panose="02020400000000000000" pitchFamily="18" charset="-122"/>
              </a:rPr>
              <a:t>，总胆固醇</a:t>
            </a:r>
            <a:r>
              <a:rPr lang="en-US" altLang="zh-CN" sz="1600" dirty="0">
                <a:latin typeface="Adobe 楷体 Std R" panose="02020400000000000000" pitchFamily="18" charset="-122"/>
                <a:ea typeface="Adobe 楷体 Std R" panose="02020400000000000000" pitchFamily="18" charset="-122"/>
              </a:rPr>
              <a:t>5.86mmol/L</a:t>
            </a:r>
            <a:r>
              <a:rPr lang="zh-CN" altLang="en-US" sz="1600" dirty="0">
                <a:latin typeface="Adobe 楷体 Std R" panose="02020400000000000000" pitchFamily="18" charset="-122"/>
                <a:ea typeface="Adobe 楷体 Std R" panose="02020400000000000000" pitchFamily="18" charset="-122"/>
              </a:rPr>
              <a:t>。 </a:t>
            </a:r>
            <a:endParaRPr lang="en-US" altLang="zh-CN" sz="1600" dirty="0">
              <a:latin typeface="Adobe 楷体 Std R" panose="02020400000000000000" pitchFamily="18" charset="-122"/>
              <a:ea typeface="Adobe 楷体 Std R" panose="02020400000000000000" pitchFamily="18" charset="-122"/>
            </a:endParaRPr>
          </a:p>
        </p:txBody>
      </p:sp>
      <p:sp>
        <p:nvSpPr>
          <p:cNvPr id="7" name="圆角矩形 6"/>
          <p:cNvSpPr/>
          <p:nvPr/>
        </p:nvSpPr>
        <p:spPr>
          <a:xfrm>
            <a:off x="6541060" y="2866104"/>
            <a:ext cx="1828800" cy="612775"/>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latin typeface="华文中宋" panose="02010600040101010101" pitchFamily="2" charset="-122"/>
                <a:ea typeface="华文中宋" panose="02010600040101010101" pitchFamily="2" charset="-122"/>
              </a:rPr>
              <a:t>超声报告</a:t>
            </a:r>
            <a:endParaRPr lang="zh-CN" altLang="en-US" dirty="0">
              <a:latin typeface="华文中宋" panose="02010600040101010101" pitchFamily="2" charset="-122"/>
              <a:ea typeface="华文中宋" panose="02010600040101010101" pitchFamily="2" charset="-122"/>
            </a:endParaRPr>
          </a:p>
        </p:txBody>
      </p:sp>
      <p:sp>
        <p:nvSpPr>
          <p:cNvPr id="9" name="圆角矩形 8"/>
          <p:cNvSpPr/>
          <p:nvPr/>
        </p:nvSpPr>
        <p:spPr>
          <a:xfrm>
            <a:off x="5599766" y="4306181"/>
            <a:ext cx="1828800" cy="612775"/>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latin typeface="华文中宋" panose="02010600040101010101" pitchFamily="2" charset="-122"/>
                <a:ea typeface="华文中宋" panose="02010600040101010101" pitchFamily="2" charset="-122"/>
              </a:rPr>
              <a:t>病程记录</a:t>
            </a:r>
          </a:p>
        </p:txBody>
      </p:sp>
      <p:sp>
        <p:nvSpPr>
          <p:cNvPr id="10" name="文本框 9"/>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77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450" y="622870"/>
            <a:ext cx="8540750" cy="678904"/>
          </a:xfrm>
        </p:spPr>
        <p:txBody>
          <a:bodyPr/>
          <a:lstStyle/>
          <a:p>
            <a:r>
              <a:rPr lang="zh-CN" altLang="en-US" dirty="0" smtClean="0">
                <a:latin typeface="华文中宋" panose="02010600040101010101" pitchFamily="2" charset="-122"/>
                <a:ea typeface="华文中宋" panose="02010600040101010101" pitchFamily="2" charset="-122"/>
              </a:rPr>
              <a:t>概念</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数值算法实现</a:t>
            </a:r>
            <a:endParaRPr lang="zh-CN" altLang="en-US" dirty="0">
              <a:latin typeface="华文中宋" panose="02010600040101010101" pitchFamily="2" charset="-122"/>
              <a:ea typeface="华文中宋" panose="02010600040101010101" pitchFamily="2" charset="-122"/>
            </a:endParaRPr>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12</a:t>
            </a:fld>
            <a:endParaRPr lang="en-US" altLang="zh-CN" dirty="0"/>
          </a:p>
        </p:txBody>
      </p:sp>
      <p:sp>
        <p:nvSpPr>
          <p:cNvPr id="8" name="Rectangle 2"/>
          <p:cNvSpPr>
            <a:spLocks noChangeArrowheads="1"/>
          </p:cNvSpPr>
          <p:nvPr/>
        </p:nvSpPr>
        <p:spPr bwMode="auto">
          <a:xfrm>
            <a:off x="-574885" y="1676400"/>
            <a:ext cx="1460564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右箭头 9"/>
          <p:cNvSpPr/>
          <p:nvPr/>
        </p:nvSpPr>
        <p:spPr>
          <a:xfrm>
            <a:off x="2819400" y="1890195"/>
            <a:ext cx="838200" cy="6515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圆角矩形 10"/>
          <p:cNvSpPr/>
          <p:nvPr/>
        </p:nvSpPr>
        <p:spPr>
          <a:xfrm>
            <a:off x="914400" y="1786070"/>
            <a:ext cx="1905000" cy="908025"/>
          </a:xfrm>
          <a:prstGeom prst="roundRect">
            <a:avLst/>
          </a:prstGeom>
          <a:gradFill>
            <a:gsLst>
              <a:gs pos="0">
                <a:schemeClr val="accent1">
                  <a:shade val="51000"/>
                  <a:satMod val="130000"/>
                </a:schemeClr>
              </a:gs>
              <a:gs pos="97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华文中宋" panose="02010600040101010101" pitchFamily="2" charset="-122"/>
                <a:ea typeface="华文中宋" panose="02010600040101010101" pitchFamily="2" charset="-122"/>
              </a:rPr>
              <a:t>分句和通用语义标记</a:t>
            </a:r>
            <a:endParaRPr lang="zh-CN" altLang="en-US" dirty="0">
              <a:latin typeface="华文中宋" panose="02010600040101010101" pitchFamily="2" charset="-122"/>
              <a:ea typeface="华文中宋" panose="02010600040101010101" pitchFamily="2" charset="-122"/>
            </a:endParaRPr>
          </a:p>
        </p:txBody>
      </p:sp>
      <p:sp>
        <p:nvSpPr>
          <p:cNvPr id="13" name="右箭头 12"/>
          <p:cNvSpPr/>
          <p:nvPr/>
        </p:nvSpPr>
        <p:spPr>
          <a:xfrm>
            <a:off x="5562600" y="1890195"/>
            <a:ext cx="838200" cy="6515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圆角矩形 13"/>
          <p:cNvSpPr/>
          <p:nvPr/>
        </p:nvSpPr>
        <p:spPr>
          <a:xfrm>
            <a:off x="3657600" y="1752600"/>
            <a:ext cx="1905000" cy="9670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华文中宋" panose="02010600040101010101" pitchFamily="2" charset="-122"/>
                <a:ea typeface="华文中宋" panose="02010600040101010101" pitchFamily="2" charset="-122"/>
              </a:rPr>
              <a:t>特定概念和数值标记</a:t>
            </a:r>
            <a:endParaRPr lang="zh-CN" altLang="en-US" dirty="0">
              <a:latin typeface="华文中宋" panose="02010600040101010101" pitchFamily="2" charset="-122"/>
              <a:ea typeface="华文中宋" panose="02010600040101010101" pitchFamily="2" charset="-122"/>
            </a:endParaRPr>
          </a:p>
        </p:txBody>
      </p:sp>
      <p:sp>
        <p:nvSpPr>
          <p:cNvPr id="16" name="圆角矩形 15"/>
          <p:cNvSpPr/>
          <p:nvPr/>
        </p:nvSpPr>
        <p:spPr>
          <a:xfrm>
            <a:off x="6400800" y="1752600"/>
            <a:ext cx="1905000" cy="9670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华文中宋" panose="02010600040101010101" pitchFamily="2" charset="-122"/>
                <a:ea typeface="华文中宋" panose="02010600040101010101" pitchFamily="2" charset="-122"/>
              </a:rPr>
              <a:t>概念</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数值关系提取</a:t>
            </a:r>
            <a:endParaRPr lang="zh-CN" altLang="en-US" dirty="0">
              <a:latin typeface="华文中宋" panose="02010600040101010101" pitchFamily="2" charset="-122"/>
              <a:ea typeface="华文中宋" panose="02010600040101010101" pitchFamily="2" charset="-122"/>
            </a:endParaRPr>
          </a:p>
        </p:txBody>
      </p:sp>
      <p:cxnSp>
        <p:nvCxnSpPr>
          <p:cNvPr id="18" name="直接箭头连接符 17"/>
          <p:cNvCxnSpPr>
            <a:stCxn id="11" idx="2"/>
          </p:cNvCxnSpPr>
          <p:nvPr/>
        </p:nvCxnSpPr>
        <p:spPr>
          <a:xfrm>
            <a:off x="1866900" y="2694095"/>
            <a:ext cx="0" cy="53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724400" y="2694096"/>
            <a:ext cx="0" cy="50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391400" y="2719614"/>
            <a:ext cx="0" cy="50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a:stretch>
            <a:fillRect/>
          </a:stretch>
        </p:blipFill>
        <p:spPr>
          <a:xfrm>
            <a:off x="228600" y="3227496"/>
            <a:ext cx="8160642" cy="2667000"/>
          </a:xfrm>
          <a:prstGeom prst="rect">
            <a:avLst/>
          </a:prstGeom>
        </p:spPr>
      </p:pic>
      <p:sp>
        <p:nvSpPr>
          <p:cNvPr id="26" name="矩形 25"/>
          <p:cNvSpPr/>
          <p:nvPr/>
        </p:nvSpPr>
        <p:spPr>
          <a:xfrm>
            <a:off x="0" y="6299286"/>
            <a:ext cx="1066800" cy="558714"/>
          </a:xfrm>
          <a:prstGeom prst="rect">
            <a:avLst/>
          </a:prstGeom>
          <a:solidFill>
            <a:srgbClr val="B0333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latin typeface="华文中宋" panose="02010600040101010101" pitchFamily="2" charset="-122"/>
                <a:ea typeface="华文中宋" panose="02010600040101010101" pitchFamily="2" charset="-122"/>
              </a:rPr>
              <a:t>专利：</a:t>
            </a:r>
            <a:endParaRPr lang="zh-CN" altLang="zh-CN" sz="2000" b="1" dirty="0">
              <a:latin typeface="华文中宋" panose="02010600040101010101" pitchFamily="2" charset="-122"/>
              <a:ea typeface="华文中宋" panose="02010600040101010101" pitchFamily="2" charset="-122"/>
            </a:endParaRPr>
          </a:p>
        </p:txBody>
      </p:sp>
      <p:sp>
        <p:nvSpPr>
          <p:cNvPr id="27" name="文本框 26"/>
          <p:cNvSpPr txBox="1"/>
          <p:nvPr/>
        </p:nvSpPr>
        <p:spPr>
          <a:xfrm>
            <a:off x="1016000" y="6373703"/>
            <a:ext cx="7861300" cy="830997"/>
          </a:xfrm>
          <a:prstGeom prst="rect">
            <a:avLst/>
          </a:prstGeom>
          <a:noFill/>
        </p:spPr>
        <p:txBody>
          <a:bodyPr wrap="square" rtlCol="0">
            <a:spAutoFit/>
          </a:bodyPr>
          <a:lstStyle/>
          <a:p>
            <a:r>
              <a:rPr lang="zh-CN" altLang="zh-CN" b="1" dirty="0">
                <a:latin typeface="+mn-ea"/>
                <a:ea typeface="+mn-ea"/>
              </a:rPr>
              <a:t>利用二重语义标注实现中文信息提取任务的方法与装备</a:t>
            </a:r>
          </a:p>
          <a:p>
            <a:endParaRPr lang="zh-CN" altLang="en-US" dirty="0"/>
          </a:p>
        </p:txBody>
      </p:sp>
      <p:sp>
        <p:nvSpPr>
          <p:cNvPr id="3" name="文本框 2"/>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76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6" grpId="0" animBg="1"/>
      <p:bldP spid="26" grpId="0" animBg="1"/>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450" y="589856"/>
            <a:ext cx="8693150" cy="629344"/>
          </a:xfrm>
        </p:spPr>
        <p:txBody>
          <a:bodyPr/>
          <a:lstStyle/>
          <a:p>
            <a:r>
              <a:rPr lang="zh-CN" altLang="en-US" sz="3600" dirty="0" smtClean="0">
                <a:latin typeface="华文中宋" panose="02010600040101010101" pitchFamily="2" charset="-122"/>
                <a:ea typeface="华文中宋" panose="02010600040101010101" pitchFamily="2" charset="-122"/>
              </a:rPr>
              <a:t>概念</a:t>
            </a:r>
            <a:r>
              <a:rPr lang="en-US" altLang="zh-CN" sz="3600" dirty="0" smtClean="0">
                <a:latin typeface="华文中宋" panose="02010600040101010101" pitchFamily="2" charset="-122"/>
                <a:ea typeface="华文中宋" panose="02010600040101010101" pitchFamily="2" charset="-122"/>
              </a:rPr>
              <a:t>-</a:t>
            </a:r>
            <a:r>
              <a:rPr lang="zh-CN" altLang="en-US" sz="3600" dirty="0" smtClean="0">
                <a:latin typeface="华文中宋" panose="02010600040101010101" pitchFamily="2" charset="-122"/>
                <a:ea typeface="华文中宋" panose="02010600040101010101" pitchFamily="2" charset="-122"/>
              </a:rPr>
              <a:t>数值提取任务</a:t>
            </a:r>
            <a:endParaRPr lang="zh-CN" altLang="en-US" sz="3600" dirty="0">
              <a:latin typeface="华文中宋" panose="02010600040101010101" pitchFamily="2" charset="-122"/>
              <a:ea typeface="华文中宋" panose="02010600040101010101" pitchFamily="2" charset="-122"/>
            </a:endParaRPr>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13</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591082942"/>
              </p:ext>
            </p:extLst>
          </p:nvPr>
        </p:nvGraphicFramePr>
        <p:xfrm>
          <a:off x="3733799" y="1524001"/>
          <a:ext cx="4800600" cy="2057401"/>
        </p:xfrm>
        <a:graphic>
          <a:graphicData uri="http://schemas.openxmlformats.org/drawingml/2006/table">
            <a:tbl>
              <a:tblPr firstRow="1" bandRow="1">
                <a:tableStyleId>{B301B821-A1FF-4177-AEE7-76D212191A09}</a:tableStyleId>
              </a:tblPr>
              <a:tblGrid>
                <a:gridCol w="834887"/>
                <a:gridCol w="765313"/>
                <a:gridCol w="904461"/>
                <a:gridCol w="834888"/>
                <a:gridCol w="1461051"/>
              </a:tblGrid>
              <a:tr h="589114">
                <a:tc>
                  <a:txBody>
                    <a:bodyPr/>
                    <a:lstStyle/>
                    <a:p>
                      <a:endParaRPr lang="zh-CN" altLang="en-US" sz="1400" dirty="0"/>
                    </a:p>
                  </a:txBody>
                  <a:tcPr marL="68580" marR="68580" marT="34290" marB="34290"/>
                </a:tc>
                <a:tc>
                  <a:txBody>
                    <a:bodyPr/>
                    <a:lstStyle/>
                    <a:p>
                      <a:r>
                        <a:rPr lang="zh-CN" altLang="en-US" sz="1400" dirty="0" smtClean="0">
                          <a:latin typeface="华文中宋" panose="02010600040101010101" pitchFamily="2" charset="-122"/>
                          <a:ea typeface="华文中宋" panose="02010600040101010101" pitchFamily="2" charset="-122"/>
                        </a:rPr>
                        <a:t>概念</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c>
                  <a:txBody>
                    <a:bodyPr/>
                    <a:lstStyle/>
                    <a:p>
                      <a:r>
                        <a:rPr lang="zh-CN" altLang="en-US" sz="1400" dirty="0" smtClean="0">
                          <a:latin typeface="华文中宋" panose="02010600040101010101" pitchFamily="2" charset="-122"/>
                          <a:ea typeface="华文中宋" panose="02010600040101010101" pitchFamily="2" charset="-122"/>
                        </a:rPr>
                        <a:t>术语</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c>
                  <a:txBody>
                    <a:bodyPr/>
                    <a:lstStyle/>
                    <a:p>
                      <a:r>
                        <a:rPr lang="zh-CN" altLang="en-US" sz="1400" dirty="0" smtClean="0">
                          <a:latin typeface="华文中宋" panose="02010600040101010101" pitchFamily="2" charset="-122"/>
                          <a:ea typeface="华文中宋" panose="02010600040101010101" pitchFamily="2" charset="-122"/>
                        </a:rPr>
                        <a:t>数值</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c>
                  <a:txBody>
                    <a:bodyPr/>
                    <a:lstStyle/>
                    <a:p>
                      <a:r>
                        <a:rPr lang="zh-CN" altLang="en-US" sz="1400" dirty="0" smtClean="0">
                          <a:latin typeface="华文中宋" panose="02010600040101010101" pitchFamily="2" charset="-122"/>
                          <a:ea typeface="华文中宋" panose="02010600040101010101" pitchFamily="2" charset="-122"/>
                        </a:rPr>
                        <a:t>概念</a:t>
                      </a:r>
                      <a:r>
                        <a:rPr lang="en-US" altLang="zh-CN" sz="1400" dirty="0" smtClean="0">
                          <a:latin typeface="华文中宋" panose="02010600040101010101" pitchFamily="2" charset="-122"/>
                          <a:ea typeface="华文中宋" panose="02010600040101010101" pitchFamily="2" charset="-122"/>
                        </a:rPr>
                        <a:t>-</a:t>
                      </a:r>
                      <a:r>
                        <a:rPr lang="zh-CN" altLang="en-US" sz="1400" dirty="0" smtClean="0">
                          <a:latin typeface="华文中宋" panose="02010600040101010101" pitchFamily="2" charset="-122"/>
                          <a:ea typeface="华文中宋" panose="02010600040101010101" pitchFamily="2" charset="-122"/>
                        </a:rPr>
                        <a:t>值关系</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r>
              <a:tr h="489429">
                <a:tc>
                  <a:txBody>
                    <a:bodyPr/>
                    <a:lstStyle/>
                    <a:p>
                      <a:r>
                        <a:rPr lang="en-US" altLang="zh-CN" sz="1400" b="1" dirty="0" smtClean="0">
                          <a:latin typeface="Times New Roman" panose="02020603050405020304" pitchFamily="18" charset="0"/>
                          <a:cs typeface="Times New Roman" panose="02020603050405020304" pitchFamily="18" charset="0"/>
                        </a:rPr>
                        <a:t>TP</a:t>
                      </a:r>
                      <a:endParaRPr lang="zh-CN" alt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400" dirty="0" smtClean="0">
                          <a:latin typeface="华文中宋" panose="02010600040101010101" pitchFamily="2" charset="-122"/>
                          <a:ea typeface="华文中宋" panose="02010600040101010101" pitchFamily="2" charset="-122"/>
                        </a:rPr>
                        <a:t>1122</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c>
                  <a:txBody>
                    <a:bodyPr/>
                    <a:lstStyle/>
                    <a:p>
                      <a:r>
                        <a:rPr lang="en-US" altLang="zh-CN" sz="1400" dirty="0" smtClean="0">
                          <a:latin typeface="华文中宋" panose="02010600040101010101" pitchFamily="2" charset="-122"/>
                          <a:ea typeface="华文中宋" panose="02010600040101010101" pitchFamily="2" charset="-122"/>
                        </a:rPr>
                        <a:t>1122</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c>
                  <a:txBody>
                    <a:bodyPr/>
                    <a:lstStyle/>
                    <a:p>
                      <a:r>
                        <a:rPr lang="en-US" altLang="zh-CN" sz="1400" dirty="0" smtClean="0">
                          <a:latin typeface="华文中宋" panose="02010600040101010101" pitchFamily="2" charset="-122"/>
                          <a:ea typeface="华文中宋" panose="02010600040101010101" pitchFamily="2" charset="-122"/>
                        </a:rPr>
                        <a:t>1286</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c>
                  <a:txBody>
                    <a:bodyPr/>
                    <a:lstStyle/>
                    <a:p>
                      <a:r>
                        <a:rPr lang="en-US" altLang="zh-CN" sz="1400" dirty="0" smtClean="0">
                          <a:latin typeface="华文中宋" panose="02010600040101010101" pitchFamily="2" charset="-122"/>
                          <a:ea typeface="华文中宋" panose="02010600040101010101" pitchFamily="2" charset="-122"/>
                        </a:rPr>
                        <a:t>1122</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r>
              <a:tr h="489429">
                <a:tc>
                  <a:txBody>
                    <a:bodyPr/>
                    <a:lstStyle/>
                    <a:p>
                      <a:r>
                        <a:rPr lang="en-US" altLang="zh-CN" sz="1400" b="1" dirty="0" smtClean="0">
                          <a:latin typeface="Times New Roman" panose="02020603050405020304" pitchFamily="18" charset="0"/>
                          <a:cs typeface="Times New Roman" panose="02020603050405020304" pitchFamily="18" charset="0"/>
                        </a:rPr>
                        <a:t>FP</a:t>
                      </a:r>
                      <a:endParaRPr lang="zh-CN" alt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400" dirty="0" smtClean="0">
                          <a:latin typeface="华文中宋" panose="02010600040101010101" pitchFamily="2" charset="-122"/>
                          <a:ea typeface="华文中宋" panose="02010600040101010101" pitchFamily="2" charset="-122"/>
                        </a:rPr>
                        <a:t>17</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c>
                  <a:txBody>
                    <a:bodyPr/>
                    <a:lstStyle/>
                    <a:p>
                      <a:r>
                        <a:rPr lang="en-US" altLang="zh-CN" sz="1400" dirty="0" smtClean="0">
                          <a:latin typeface="华文中宋" panose="02010600040101010101" pitchFamily="2" charset="-122"/>
                          <a:ea typeface="华文中宋" panose="02010600040101010101" pitchFamily="2" charset="-122"/>
                        </a:rPr>
                        <a:t>17</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c>
                  <a:txBody>
                    <a:bodyPr/>
                    <a:lstStyle/>
                    <a:p>
                      <a:r>
                        <a:rPr lang="en-US" altLang="zh-CN" sz="1400" dirty="0" smtClean="0">
                          <a:latin typeface="华文中宋" panose="02010600040101010101" pitchFamily="2" charset="-122"/>
                          <a:ea typeface="华文中宋" panose="02010600040101010101" pitchFamily="2" charset="-122"/>
                        </a:rPr>
                        <a:t>2</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c>
                  <a:txBody>
                    <a:bodyPr/>
                    <a:lstStyle/>
                    <a:p>
                      <a:r>
                        <a:rPr lang="en-US" altLang="zh-CN" sz="1400" dirty="0" smtClean="0">
                          <a:latin typeface="华文中宋" panose="02010600040101010101" pitchFamily="2" charset="-122"/>
                          <a:ea typeface="华文中宋" panose="02010600040101010101" pitchFamily="2" charset="-122"/>
                        </a:rPr>
                        <a:t>17</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r>
              <a:tr h="489429">
                <a:tc>
                  <a:txBody>
                    <a:bodyPr/>
                    <a:lstStyle/>
                    <a:p>
                      <a:r>
                        <a:rPr lang="en-US" altLang="zh-CN" sz="1400" b="1" dirty="0" smtClean="0">
                          <a:latin typeface="Times New Roman" panose="02020603050405020304" pitchFamily="18" charset="0"/>
                          <a:cs typeface="Times New Roman" panose="02020603050405020304" pitchFamily="18" charset="0"/>
                        </a:rPr>
                        <a:t>FN</a:t>
                      </a:r>
                      <a:endParaRPr lang="zh-CN" alt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altLang="zh-CN" sz="1400" dirty="0" smtClean="0">
                          <a:latin typeface="华文中宋" panose="02010600040101010101" pitchFamily="2" charset="-122"/>
                          <a:ea typeface="华文中宋" panose="02010600040101010101" pitchFamily="2" charset="-122"/>
                        </a:rPr>
                        <a:t>25</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c>
                  <a:txBody>
                    <a:bodyPr/>
                    <a:lstStyle/>
                    <a:p>
                      <a:r>
                        <a:rPr lang="en-US" altLang="zh-CN" sz="1400" dirty="0" smtClean="0">
                          <a:latin typeface="华文中宋" panose="02010600040101010101" pitchFamily="2" charset="-122"/>
                          <a:ea typeface="华文中宋" panose="02010600040101010101" pitchFamily="2" charset="-122"/>
                        </a:rPr>
                        <a:t>25</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c>
                  <a:txBody>
                    <a:bodyPr/>
                    <a:lstStyle/>
                    <a:p>
                      <a:r>
                        <a:rPr lang="en-US" altLang="zh-CN" sz="1400" dirty="0" smtClean="0">
                          <a:latin typeface="华文中宋" panose="02010600040101010101" pitchFamily="2" charset="-122"/>
                          <a:ea typeface="华文中宋" panose="02010600040101010101" pitchFamily="2" charset="-122"/>
                        </a:rPr>
                        <a:t>1</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c>
                  <a:txBody>
                    <a:bodyPr/>
                    <a:lstStyle/>
                    <a:p>
                      <a:r>
                        <a:rPr lang="en-US" altLang="zh-CN" sz="1400" dirty="0" smtClean="0">
                          <a:latin typeface="华文中宋" panose="02010600040101010101" pitchFamily="2" charset="-122"/>
                          <a:ea typeface="华文中宋" panose="02010600040101010101" pitchFamily="2" charset="-122"/>
                        </a:rPr>
                        <a:t>25</a:t>
                      </a:r>
                      <a:endParaRPr lang="zh-CN" altLang="en-US" sz="1400" dirty="0">
                        <a:solidFill>
                          <a:schemeClr val="tx1"/>
                        </a:solidFill>
                        <a:latin typeface="华文中宋" panose="02010600040101010101" pitchFamily="2" charset="-122"/>
                        <a:ea typeface="华文中宋" panose="02010600040101010101" pitchFamily="2" charset="-122"/>
                      </a:endParaRPr>
                    </a:p>
                  </a:txBody>
                  <a:tcPr marL="68580" marR="68580" marT="34290" marB="34290"/>
                </a:tc>
              </a:tr>
            </a:tbl>
          </a:graphicData>
        </a:graphic>
      </p:graphicFrame>
      <p:sp>
        <p:nvSpPr>
          <p:cNvPr id="6" name="矩形 5"/>
          <p:cNvSpPr/>
          <p:nvPr/>
        </p:nvSpPr>
        <p:spPr>
          <a:xfrm>
            <a:off x="450850" y="1866900"/>
            <a:ext cx="2901950" cy="46101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altLang="zh-CN" b="1" dirty="0" smtClean="0">
              <a:solidFill>
                <a:schemeClr val="tx1"/>
              </a:solidFill>
              <a:latin typeface="华文中宋" panose="02010600040101010101" pitchFamily="2" charset="-122"/>
              <a:ea typeface="华文中宋" panose="02010600040101010101" pitchFamily="2" charset="-122"/>
              <a:cs typeface="Calibri" pitchFamily="34" charset="0"/>
            </a:endParaRPr>
          </a:p>
          <a:p>
            <a:endParaRPr lang="en-US" altLang="zh-CN" b="1" dirty="0">
              <a:solidFill>
                <a:schemeClr val="tx1"/>
              </a:solidFill>
              <a:latin typeface="华文中宋" panose="02010600040101010101" pitchFamily="2" charset="-122"/>
              <a:ea typeface="华文中宋" panose="02010600040101010101" pitchFamily="2" charset="-122"/>
              <a:cs typeface="Calibri" pitchFamily="34" charset="0"/>
            </a:endParaRPr>
          </a:p>
          <a:p>
            <a:r>
              <a:rPr lang="zh-CN" altLang="en-US" b="1" dirty="0" smtClean="0">
                <a:solidFill>
                  <a:schemeClr val="tx1"/>
                </a:solidFill>
                <a:latin typeface="华文中宋" panose="02010600040101010101" pitchFamily="2" charset="-122"/>
                <a:ea typeface="华文中宋" panose="02010600040101010101" pitchFamily="2" charset="-122"/>
                <a:cs typeface="Calibri" pitchFamily="34" charset="0"/>
              </a:rPr>
              <a:t>语料库</a:t>
            </a:r>
            <a:endParaRPr lang="en-US" altLang="zh-CN" b="1" dirty="0">
              <a:solidFill>
                <a:schemeClr val="tx1"/>
              </a:solidFill>
              <a:latin typeface="华文中宋" panose="02010600040101010101" pitchFamily="2" charset="-122"/>
              <a:ea typeface="华文中宋" panose="02010600040101010101" pitchFamily="2" charset="-122"/>
              <a:cs typeface="Calibri" pitchFamily="34" charset="0"/>
            </a:endParaRPr>
          </a:p>
          <a:p>
            <a:r>
              <a:rPr lang="zh-CN" altLang="en-US" dirty="0">
                <a:solidFill>
                  <a:schemeClr val="tx1"/>
                </a:solidFill>
                <a:latin typeface="华文中宋" panose="02010600040101010101" pitchFamily="2" charset="-122"/>
                <a:ea typeface="华文中宋" panose="02010600040101010101" pitchFamily="2" charset="-122"/>
                <a:cs typeface="Calibri" pitchFamily="34" charset="0"/>
              </a:rPr>
              <a:t>随机抽取</a:t>
            </a:r>
            <a:r>
              <a:rPr lang="en-US" altLang="zh-CN" dirty="0">
                <a:solidFill>
                  <a:schemeClr val="tx1"/>
                </a:solidFill>
                <a:latin typeface="华文中宋" panose="02010600040101010101" pitchFamily="2" charset="-122"/>
                <a:ea typeface="华文中宋" panose="02010600040101010101" pitchFamily="2" charset="-122"/>
                <a:cs typeface="Calibri" pitchFamily="34" charset="0"/>
              </a:rPr>
              <a:t>200</a:t>
            </a:r>
            <a:r>
              <a:rPr lang="zh-CN" altLang="en-US" dirty="0">
                <a:solidFill>
                  <a:schemeClr val="tx1"/>
                </a:solidFill>
                <a:latin typeface="华文中宋" panose="02010600040101010101" pitchFamily="2" charset="-122"/>
                <a:ea typeface="华文中宋" panose="02010600040101010101" pitchFamily="2" charset="-122"/>
                <a:cs typeface="Calibri" pitchFamily="34" charset="0"/>
              </a:rPr>
              <a:t>份产科</a:t>
            </a:r>
            <a:r>
              <a:rPr lang="zh-CN" altLang="en-US" dirty="0" smtClean="0">
                <a:solidFill>
                  <a:schemeClr val="tx1"/>
                </a:solidFill>
                <a:latin typeface="华文中宋" panose="02010600040101010101" pitchFamily="2" charset="-122"/>
                <a:ea typeface="华文中宋" panose="02010600040101010101" pitchFamily="2" charset="-122"/>
                <a:cs typeface="Calibri" pitchFamily="34" charset="0"/>
              </a:rPr>
              <a:t>报告</a:t>
            </a:r>
            <a:endParaRPr lang="en-US" altLang="zh-CN" dirty="0" smtClean="0">
              <a:solidFill>
                <a:schemeClr val="tx1"/>
              </a:solidFill>
              <a:latin typeface="华文中宋" panose="02010600040101010101" pitchFamily="2" charset="-122"/>
              <a:ea typeface="华文中宋" panose="02010600040101010101" pitchFamily="2" charset="-122"/>
              <a:cs typeface="Calibri" pitchFamily="34" charset="0"/>
            </a:endParaRPr>
          </a:p>
          <a:p>
            <a:endParaRPr lang="en-US" altLang="zh-CN" dirty="0" smtClean="0">
              <a:solidFill>
                <a:schemeClr val="tx1"/>
              </a:solidFill>
              <a:latin typeface="华文中宋" panose="02010600040101010101" pitchFamily="2" charset="-122"/>
              <a:ea typeface="华文中宋" panose="02010600040101010101" pitchFamily="2" charset="-122"/>
              <a:cs typeface="Calibri" pitchFamily="34" charset="0"/>
            </a:endParaRPr>
          </a:p>
          <a:p>
            <a:r>
              <a:rPr lang="zh-CN" altLang="en-US" b="1" dirty="0">
                <a:solidFill>
                  <a:schemeClr val="tx1"/>
                </a:solidFill>
                <a:latin typeface="华文中宋" panose="02010600040101010101" pitchFamily="2" charset="-122"/>
                <a:ea typeface="华文中宋" panose="02010600040101010101" pitchFamily="2" charset="-122"/>
                <a:cs typeface="Calibri" pitchFamily="34" charset="0"/>
              </a:rPr>
              <a:t>特定概念字典表</a:t>
            </a:r>
            <a:endParaRPr lang="en-US" altLang="zh-CN" b="1" dirty="0">
              <a:solidFill>
                <a:schemeClr val="tx1"/>
              </a:solidFill>
              <a:latin typeface="华文中宋" panose="02010600040101010101" pitchFamily="2" charset="-122"/>
              <a:ea typeface="华文中宋" panose="02010600040101010101" pitchFamily="2" charset="-122"/>
              <a:cs typeface="Calibri" pitchFamily="34" charset="0"/>
            </a:endParaRPr>
          </a:p>
          <a:p>
            <a:r>
              <a:rPr lang="en-US" altLang="zh-CN" dirty="0">
                <a:solidFill>
                  <a:schemeClr val="tx1"/>
                </a:solidFill>
                <a:latin typeface="华文中宋" panose="02010600040101010101" pitchFamily="2" charset="-122"/>
                <a:ea typeface="华文中宋" panose="02010600040101010101" pitchFamily="2" charset="-122"/>
                <a:cs typeface="Calibri" pitchFamily="34" charset="0"/>
              </a:rPr>
              <a:t>34</a:t>
            </a:r>
            <a:r>
              <a:rPr lang="zh-CN" altLang="en-US" dirty="0">
                <a:solidFill>
                  <a:schemeClr val="tx1"/>
                </a:solidFill>
                <a:latin typeface="华文中宋" panose="02010600040101010101" pitchFamily="2" charset="-122"/>
                <a:ea typeface="华文中宋" panose="02010600040101010101" pitchFamily="2" charset="-122"/>
                <a:cs typeface="Calibri" pitchFamily="34" charset="0"/>
              </a:rPr>
              <a:t>个概念、</a:t>
            </a:r>
            <a:r>
              <a:rPr lang="en-US" altLang="zh-CN" dirty="0">
                <a:solidFill>
                  <a:schemeClr val="tx1"/>
                </a:solidFill>
                <a:latin typeface="华文中宋" panose="02010600040101010101" pitchFamily="2" charset="-122"/>
                <a:ea typeface="华文中宋" panose="02010600040101010101" pitchFamily="2" charset="-122"/>
                <a:cs typeface="Calibri" pitchFamily="34" charset="0"/>
              </a:rPr>
              <a:t>62</a:t>
            </a:r>
            <a:r>
              <a:rPr lang="zh-CN" altLang="en-US" dirty="0">
                <a:solidFill>
                  <a:schemeClr val="tx1"/>
                </a:solidFill>
                <a:latin typeface="华文中宋" panose="02010600040101010101" pitchFamily="2" charset="-122"/>
                <a:ea typeface="华文中宋" panose="02010600040101010101" pitchFamily="2" charset="-122"/>
                <a:cs typeface="Calibri" pitchFamily="34" charset="0"/>
              </a:rPr>
              <a:t>个</a:t>
            </a:r>
            <a:r>
              <a:rPr lang="zh-CN" altLang="en-US" dirty="0" smtClean="0">
                <a:solidFill>
                  <a:schemeClr val="tx1"/>
                </a:solidFill>
                <a:latin typeface="华文中宋" panose="02010600040101010101" pitchFamily="2" charset="-122"/>
                <a:ea typeface="华文中宋" panose="02010600040101010101" pitchFamily="2" charset="-122"/>
                <a:cs typeface="Calibri" pitchFamily="34" charset="0"/>
              </a:rPr>
              <a:t>术语</a:t>
            </a:r>
            <a:r>
              <a:rPr lang="en-US" altLang="zh-CN" dirty="0" smtClean="0">
                <a:solidFill>
                  <a:schemeClr val="tx1"/>
                </a:solidFill>
                <a:latin typeface="华文中宋" panose="02010600040101010101" pitchFamily="2" charset="-122"/>
                <a:ea typeface="华文中宋" panose="02010600040101010101" pitchFamily="2" charset="-122"/>
                <a:cs typeface="Calibri" pitchFamily="34" charset="0"/>
              </a:rPr>
              <a:t>11</a:t>
            </a:r>
            <a:r>
              <a:rPr lang="zh-CN" altLang="en-US" dirty="0">
                <a:solidFill>
                  <a:schemeClr val="tx1"/>
                </a:solidFill>
                <a:latin typeface="华文中宋" panose="02010600040101010101" pitchFamily="2" charset="-122"/>
                <a:ea typeface="华文中宋" panose="02010600040101010101" pitchFamily="2" charset="-122"/>
                <a:cs typeface="Calibri" pitchFamily="34" charset="0"/>
              </a:rPr>
              <a:t>个</a:t>
            </a:r>
            <a:r>
              <a:rPr lang="zh-CN" altLang="en-US" dirty="0" smtClean="0">
                <a:solidFill>
                  <a:schemeClr val="tx1"/>
                </a:solidFill>
                <a:latin typeface="华文中宋" panose="02010600040101010101" pitchFamily="2" charset="-122"/>
                <a:ea typeface="华文中宋" panose="02010600040101010101" pitchFamily="2" charset="-122"/>
                <a:cs typeface="Calibri" pitchFamily="34" charset="0"/>
              </a:rPr>
              <a:t>属性</a:t>
            </a:r>
            <a:endParaRPr lang="en-US" altLang="zh-CN" dirty="0" smtClean="0">
              <a:solidFill>
                <a:schemeClr val="tx1"/>
              </a:solidFill>
              <a:latin typeface="华文中宋" panose="02010600040101010101" pitchFamily="2" charset="-122"/>
              <a:ea typeface="华文中宋" panose="02010600040101010101" pitchFamily="2" charset="-122"/>
              <a:cs typeface="Calibri" pitchFamily="34" charset="0"/>
            </a:endParaRPr>
          </a:p>
          <a:p>
            <a:endParaRPr lang="en-US" altLang="zh-CN" dirty="0">
              <a:solidFill>
                <a:schemeClr val="tx1"/>
              </a:solidFill>
              <a:latin typeface="华文中宋" panose="02010600040101010101" pitchFamily="2" charset="-122"/>
              <a:ea typeface="华文中宋" panose="02010600040101010101" pitchFamily="2" charset="-122"/>
              <a:cs typeface="Calibri" pitchFamily="34" charset="0"/>
            </a:endParaRPr>
          </a:p>
          <a:p>
            <a:r>
              <a:rPr lang="zh-CN" altLang="en-US" b="1" dirty="0">
                <a:solidFill>
                  <a:schemeClr val="tx1"/>
                </a:solidFill>
                <a:latin typeface="华文中宋" panose="02010600040101010101" pitchFamily="2" charset="-122"/>
                <a:ea typeface="华文中宋" panose="02010600040101010101" pitchFamily="2" charset="-122"/>
                <a:cs typeface="Calibri" pitchFamily="34" charset="0"/>
              </a:rPr>
              <a:t>通用字典表</a:t>
            </a:r>
            <a:endParaRPr lang="en-US" altLang="zh-CN" b="1" dirty="0">
              <a:solidFill>
                <a:schemeClr val="tx1"/>
              </a:solidFill>
              <a:latin typeface="华文中宋" panose="02010600040101010101" pitchFamily="2" charset="-122"/>
              <a:ea typeface="华文中宋" panose="02010600040101010101" pitchFamily="2" charset="-122"/>
              <a:cs typeface="Calibri" pitchFamily="34" charset="0"/>
            </a:endParaRPr>
          </a:p>
          <a:p>
            <a:r>
              <a:rPr lang="en-US" altLang="zh-CN" dirty="0">
                <a:solidFill>
                  <a:schemeClr val="tx1"/>
                </a:solidFill>
                <a:latin typeface="华文中宋" panose="02010600040101010101" pitchFamily="2" charset="-122"/>
                <a:ea typeface="华文中宋" panose="02010600040101010101" pitchFamily="2" charset="-122"/>
                <a:cs typeface="Calibri" pitchFamily="34" charset="0"/>
              </a:rPr>
              <a:t>73932</a:t>
            </a:r>
            <a:r>
              <a:rPr lang="zh-CN" altLang="en-US" dirty="0">
                <a:solidFill>
                  <a:schemeClr val="tx1"/>
                </a:solidFill>
                <a:latin typeface="华文中宋" panose="02010600040101010101" pitchFamily="2" charset="-122"/>
                <a:ea typeface="华文中宋" panose="02010600040101010101" pitchFamily="2" charset="-122"/>
                <a:cs typeface="Calibri" pitchFamily="34" charset="0"/>
              </a:rPr>
              <a:t>个医学术语</a:t>
            </a:r>
            <a:endParaRPr lang="en-US" altLang="zh-CN" dirty="0">
              <a:solidFill>
                <a:schemeClr val="tx1"/>
              </a:solidFill>
              <a:latin typeface="华文中宋" panose="02010600040101010101" pitchFamily="2" charset="-122"/>
              <a:ea typeface="华文中宋" panose="02010600040101010101" pitchFamily="2" charset="-122"/>
              <a:cs typeface="Calibri" pitchFamily="34" charset="0"/>
            </a:endParaRPr>
          </a:p>
          <a:p>
            <a:endParaRPr lang="en-US" altLang="zh-CN" dirty="0">
              <a:solidFill>
                <a:schemeClr val="tx1"/>
              </a:solidFill>
              <a:latin typeface="华文中宋" panose="02010600040101010101" pitchFamily="2" charset="-122"/>
              <a:ea typeface="华文中宋" panose="02010600040101010101" pitchFamily="2" charset="-122"/>
              <a:cs typeface="Calibri" pitchFamily="34" charset="0"/>
            </a:endParaRPr>
          </a:p>
          <a:p>
            <a:endParaRPr lang="en-US" altLang="zh-CN" dirty="0">
              <a:solidFill>
                <a:schemeClr val="tx1"/>
              </a:solidFill>
              <a:latin typeface="华文中宋" panose="02010600040101010101" pitchFamily="2" charset="-122"/>
              <a:ea typeface="华文中宋" panose="02010600040101010101" pitchFamily="2" charset="-122"/>
              <a:cs typeface="Calibri" pitchFamily="34" charset="0"/>
            </a:endParaRPr>
          </a:p>
          <a:p>
            <a:pPr algn="ct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2537475053"/>
              </p:ext>
            </p:extLst>
          </p:nvPr>
        </p:nvGraphicFramePr>
        <p:xfrm>
          <a:off x="3657600" y="4038600"/>
          <a:ext cx="4876800" cy="2438399"/>
        </p:xfrm>
        <a:graphic>
          <a:graphicData uri="http://schemas.openxmlformats.org/drawingml/2006/chart">
            <c:chart xmlns:c="http://schemas.openxmlformats.org/drawingml/2006/chart" xmlns:r="http://schemas.openxmlformats.org/officeDocument/2006/relationships" r:id="rId3"/>
          </a:graphicData>
        </a:graphic>
      </p:graphicFrame>
      <p:sp>
        <p:nvSpPr>
          <p:cNvPr id="8" name="矩形 7"/>
          <p:cNvSpPr/>
          <p:nvPr/>
        </p:nvSpPr>
        <p:spPr>
          <a:xfrm>
            <a:off x="720725" y="1524000"/>
            <a:ext cx="2362200" cy="533400"/>
          </a:xfrm>
          <a:prstGeom prst="rect">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华文中宋" panose="02010600040101010101" pitchFamily="2" charset="-122"/>
                <a:ea typeface="华文中宋" panose="02010600040101010101" pitchFamily="2" charset="-122"/>
              </a:rPr>
              <a:t>术语资源的配置</a:t>
            </a:r>
            <a:endParaRPr lang="zh-CN" altLang="en-US" dirty="0">
              <a:solidFill>
                <a:schemeClr val="bg1"/>
              </a:solidFill>
              <a:latin typeface="华文中宋" panose="02010600040101010101" pitchFamily="2" charset="-122"/>
              <a:ea typeface="华文中宋" panose="02010600040101010101" pitchFamily="2" charset="-122"/>
            </a:endParaRPr>
          </a:p>
        </p:txBody>
      </p:sp>
      <p:sp>
        <p:nvSpPr>
          <p:cNvPr id="12" name="矩形 11"/>
          <p:cNvSpPr/>
          <p:nvPr/>
        </p:nvSpPr>
        <p:spPr>
          <a:xfrm>
            <a:off x="4191000" y="3505200"/>
            <a:ext cx="3886200" cy="533400"/>
          </a:xfrm>
          <a:prstGeom prst="rect">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华文中宋" panose="02010600040101010101" pitchFamily="2" charset="-122"/>
                <a:ea typeface="华文中宋" panose="02010600040101010101" pitchFamily="2" charset="-122"/>
              </a:rPr>
              <a:t>提取的准确率和召回率结果</a:t>
            </a:r>
            <a:endParaRPr lang="zh-CN" altLang="en-US" dirty="0">
              <a:solidFill>
                <a:schemeClr val="bg1"/>
              </a:solidFill>
              <a:latin typeface="华文中宋" panose="02010600040101010101" pitchFamily="2" charset="-122"/>
              <a:ea typeface="华文中宋" panose="02010600040101010101" pitchFamily="2" charset="-122"/>
            </a:endParaRPr>
          </a:p>
        </p:txBody>
      </p:sp>
      <p:sp>
        <p:nvSpPr>
          <p:cNvPr id="9" name="文本框 8"/>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1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Graphic spid="7" grpId="0">
        <p:bldAsOne/>
      </p:bldGraphic>
      <p:bldP spid="8"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14</a:t>
            </a:fld>
            <a:endParaRPr lang="en-US" altLang="zh-CN"/>
          </a:p>
        </p:txBody>
      </p:sp>
      <p:graphicFrame>
        <p:nvGraphicFramePr>
          <p:cNvPr id="5" name="内容占位符 60"/>
          <p:cNvGraphicFramePr>
            <a:graphicFrameLocks/>
          </p:cNvGraphicFramePr>
          <p:nvPr>
            <p:extLst>
              <p:ext uri="{D42A27DB-BD31-4B8C-83A1-F6EECF244321}">
                <p14:modId xmlns:p14="http://schemas.microsoft.com/office/powerpoint/2010/main" val="1685516524"/>
              </p:ext>
            </p:extLst>
          </p:nvPr>
        </p:nvGraphicFramePr>
        <p:xfrm>
          <a:off x="283135" y="1066800"/>
          <a:ext cx="8464550" cy="449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下箭头 5"/>
          <p:cNvSpPr/>
          <p:nvPr/>
        </p:nvSpPr>
        <p:spPr>
          <a:xfrm>
            <a:off x="6858000" y="3886200"/>
            <a:ext cx="533400" cy="6096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图示 6"/>
          <p:cNvGraphicFramePr/>
          <p:nvPr>
            <p:extLst>
              <p:ext uri="{D42A27DB-BD31-4B8C-83A1-F6EECF244321}">
                <p14:modId xmlns:p14="http://schemas.microsoft.com/office/powerpoint/2010/main" val="265494296"/>
              </p:ext>
            </p:extLst>
          </p:nvPr>
        </p:nvGraphicFramePr>
        <p:xfrm>
          <a:off x="4961964" y="4191000"/>
          <a:ext cx="4096871" cy="1247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37020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52700" y="4876800"/>
            <a:ext cx="6210300" cy="1781157"/>
          </a:xfrm>
          <a:prstGeom prst="rect">
            <a:avLst/>
          </a:prstGeom>
          <a:solidFill>
            <a:schemeClr val="accent1">
              <a:alpha val="0"/>
            </a:schemeClr>
          </a:solidFill>
          <a:ln w="19050">
            <a:solidFill>
              <a:srgbClr val="F1BCF1">
                <a:alpha val="76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52700" y="3038881"/>
            <a:ext cx="6210300" cy="1781157"/>
          </a:xfrm>
          <a:prstGeom prst="rect">
            <a:avLst/>
          </a:prstGeom>
          <a:solidFill>
            <a:schemeClr val="accent1">
              <a:alpha val="0"/>
            </a:schemeClr>
          </a:solidFill>
          <a:ln w="25400">
            <a:solidFill>
              <a:srgbClr val="F1BCF1">
                <a:alpha val="64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98450" y="589856"/>
            <a:ext cx="8159750" cy="400746"/>
          </a:xfrm>
        </p:spPr>
        <p:txBody>
          <a:bodyPr/>
          <a:lstStyle/>
          <a:p>
            <a:r>
              <a:rPr lang="zh-CN" altLang="en-US" sz="3200" dirty="0" smtClean="0">
                <a:latin typeface="华文中宋" panose="02010600040101010101" pitchFamily="2" charset="-122"/>
                <a:ea typeface="华文中宋" panose="02010600040101010101" pitchFamily="2" charset="-122"/>
              </a:rPr>
              <a:t>药物不良反应关系提取任务</a:t>
            </a:r>
            <a:endParaRPr lang="zh-CN" altLang="en-US" sz="3200"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262828" y="1615055"/>
            <a:ext cx="8001000" cy="989911"/>
          </a:xfrm>
        </p:spPr>
        <p:txBody>
          <a:bodyPr/>
          <a:lstStyle/>
          <a:p>
            <a:pPr marL="214308" indent="-214308">
              <a:buFont typeface="Wingdings" pitchFamily="2" charset="2"/>
              <a:buChar char="Ø"/>
            </a:pPr>
            <a:r>
              <a:rPr lang="en-US" altLang="zh-CN" sz="2000" dirty="0">
                <a:latin typeface="华文中宋" panose="02010600040101010101" pitchFamily="2" charset="-122"/>
                <a:ea typeface="华文中宋" panose="02010600040101010101" pitchFamily="2" charset="-122"/>
                <a:cs typeface="Calibri" pitchFamily="34" charset="0"/>
              </a:rPr>
              <a:t>17%</a:t>
            </a:r>
            <a:r>
              <a:rPr lang="zh-CN" altLang="en-US" sz="2000" dirty="0">
                <a:latin typeface="华文中宋" panose="02010600040101010101" pitchFamily="2" charset="-122"/>
                <a:ea typeface="华文中宋" panose="02010600040101010101" pitchFamily="2" charset="-122"/>
                <a:cs typeface="Calibri" pitchFamily="34" charset="0"/>
              </a:rPr>
              <a:t>的门诊病人发生药物不良反应</a:t>
            </a:r>
            <a:endParaRPr lang="en-US" altLang="zh-CN" sz="2000" dirty="0">
              <a:latin typeface="华文中宋" panose="02010600040101010101" pitchFamily="2" charset="-122"/>
              <a:ea typeface="华文中宋" panose="02010600040101010101" pitchFamily="2" charset="-122"/>
              <a:cs typeface="Calibri" pitchFamily="34" charset="0"/>
            </a:endParaRPr>
          </a:p>
          <a:p>
            <a:pPr marL="214308" indent="-214308">
              <a:buFont typeface="Wingdings" pitchFamily="2" charset="2"/>
              <a:buChar char="Ø"/>
            </a:pPr>
            <a:r>
              <a:rPr lang="zh-CN" altLang="zh-CN" sz="2000" dirty="0" smtClean="0">
                <a:latin typeface="华文中宋" panose="02010600040101010101" pitchFamily="2" charset="-122"/>
                <a:ea typeface="华文中宋" panose="02010600040101010101" pitchFamily="2" charset="-122"/>
                <a:cs typeface="Calibri" pitchFamily="34" charset="0"/>
              </a:rPr>
              <a:t>临床人员的偏见</a:t>
            </a:r>
            <a:r>
              <a:rPr lang="zh-CN" altLang="en-US" sz="2000" dirty="0" smtClean="0">
                <a:latin typeface="华文中宋" panose="02010600040101010101" pitchFamily="2" charset="-122"/>
                <a:ea typeface="华文中宋" panose="02010600040101010101" pitchFamily="2" charset="-122"/>
                <a:cs typeface="Calibri" pitchFamily="34" charset="0"/>
              </a:rPr>
              <a:t>等导致的漏报、不报</a:t>
            </a:r>
            <a:endParaRPr lang="en-US" altLang="zh-CN" sz="2000" dirty="0">
              <a:latin typeface="华文中宋" panose="02010600040101010101" pitchFamily="2" charset="-122"/>
              <a:ea typeface="华文中宋" panose="02010600040101010101" pitchFamily="2" charset="-122"/>
              <a:cs typeface="Calibri" pitchFamily="34" charset="0"/>
            </a:endParaRPr>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15</a:t>
            </a:fld>
            <a:endParaRPr lang="en-US" altLang="zh-CN"/>
          </a:p>
        </p:txBody>
      </p:sp>
      <p:pic>
        <p:nvPicPr>
          <p:cNvPr id="5" name="图片 4"/>
          <p:cNvPicPr>
            <a:picLocks noChangeAspect="1"/>
          </p:cNvPicPr>
          <p:nvPr/>
        </p:nvPicPr>
        <p:blipFill>
          <a:blip r:embed="rId3"/>
          <a:stretch>
            <a:fillRect/>
          </a:stretch>
        </p:blipFill>
        <p:spPr>
          <a:xfrm>
            <a:off x="2590800" y="3124201"/>
            <a:ext cx="6172200" cy="3391676"/>
          </a:xfrm>
          <a:prstGeom prst="rect">
            <a:avLst/>
          </a:prstGeom>
        </p:spPr>
      </p:pic>
      <p:sp>
        <p:nvSpPr>
          <p:cNvPr id="7" name="矩形 6"/>
          <p:cNvSpPr/>
          <p:nvPr/>
        </p:nvSpPr>
        <p:spPr>
          <a:xfrm>
            <a:off x="127397" y="3376288"/>
            <a:ext cx="1912144" cy="834482"/>
          </a:xfrm>
          <a:prstGeom prst="rect">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path path="circle">
              <a:fillToRect t="100000" r="100000"/>
            </a:path>
            <a:tileRect l="-100000" b="-100000"/>
          </a:gra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华文中宋" panose="02010600040101010101" pitchFamily="2" charset="-122"/>
                <a:ea typeface="华文中宋" panose="02010600040101010101" pitchFamily="2" charset="-122"/>
              </a:rPr>
              <a:t>术语</a:t>
            </a:r>
            <a:r>
              <a:rPr lang="zh-CN" altLang="en-US" sz="1800" dirty="0" smtClean="0">
                <a:latin typeface="华文中宋" panose="02010600040101010101" pitchFamily="2" charset="-122"/>
                <a:ea typeface="华文中宋" panose="02010600040101010101" pitchFamily="2" charset="-122"/>
              </a:rPr>
              <a:t>集和知识库构建</a:t>
            </a:r>
            <a:endParaRPr lang="zh-CN" altLang="en-US" sz="1800" dirty="0">
              <a:latin typeface="华文中宋" panose="02010600040101010101" pitchFamily="2" charset="-122"/>
              <a:ea typeface="华文中宋" panose="02010600040101010101" pitchFamily="2" charset="-122"/>
            </a:endParaRPr>
          </a:p>
        </p:txBody>
      </p:sp>
      <p:sp>
        <p:nvSpPr>
          <p:cNvPr id="8" name="左右箭头 7"/>
          <p:cNvSpPr/>
          <p:nvPr/>
        </p:nvSpPr>
        <p:spPr>
          <a:xfrm>
            <a:off x="2039541" y="3657600"/>
            <a:ext cx="513159" cy="304800"/>
          </a:xfrm>
          <a:prstGeom prst="leftRightArrow">
            <a:avLst/>
          </a:prstGeom>
          <a:solidFill>
            <a:srgbClr val="F1BC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7397" y="5295452"/>
            <a:ext cx="1912144" cy="834482"/>
          </a:xfrm>
          <a:prstGeom prst="rect">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path path="circle">
              <a:fillToRect t="100000" r="100000"/>
            </a:path>
            <a:tileRect l="-100000" b="-100000"/>
          </a:gra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smtClean="0">
                <a:latin typeface="华文中宋" panose="02010600040101010101" pitchFamily="2" charset="-122"/>
                <a:ea typeface="华文中宋" panose="02010600040101010101" pitchFamily="2" charset="-122"/>
              </a:rPr>
              <a:t>药物与不良反应关系提取</a:t>
            </a:r>
            <a:endParaRPr lang="zh-CN" altLang="en-US" sz="1800" dirty="0">
              <a:latin typeface="华文中宋" panose="02010600040101010101" pitchFamily="2" charset="-122"/>
              <a:ea typeface="华文中宋" panose="02010600040101010101" pitchFamily="2" charset="-122"/>
            </a:endParaRPr>
          </a:p>
        </p:txBody>
      </p:sp>
      <p:sp>
        <p:nvSpPr>
          <p:cNvPr id="12" name="左右箭头 11"/>
          <p:cNvSpPr/>
          <p:nvPr/>
        </p:nvSpPr>
        <p:spPr>
          <a:xfrm>
            <a:off x="2039541" y="5576764"/>
            <a:ext cx="513159" cy="304800"/>
          </a:xfrm>
          <a:prstGeom prst="leftRightArrow">
            <a:avLst/>
          </a:prstGeom>
          <a:solidFill>
            <a:srgbClr val="F1BC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670" y="3102980"/>
            <a:ext cx="525656" cy="425851"/>
          </a:xfrm>
          <a:prstGeom prst="ellipse">
            <a:avLst/>
          </a:prstGeom>
          <a:solidFill>
            <a:srgbClr val="B033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p:txBody>
      </p:sp>
      <p:sp>
        <p:nvSpPr>
          <p:cNvPr id="14" name="椭圆 13"/>
          <p:cNvSpPr/>
          <p:nvPr/>
        </p:nvSpPr>
        <p:spPr>
          <a:xfrm>
            <a:off x="0" y="5029200"/>
            <a:ext cx="525656" cy="425851"/>
          </a:xfrm>
          <a:prstGeom prst="ellipse">
            <a:avLst/>
          </a:prstGeom>
          <a:solidFill>
            <a:srgbClr val="B033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华文中宋" panose="02010600040101010101" pitchFamily="2" charset="-122"/>
                <a:ea typeface="华文中宋" panose="02010600040101010101" pitchFamily="2" charset="-122"/>
              </a:rPr>
              <a:t>2</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15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7" grpId="0" animBg="1"/>
      <p:bldP spid="8" grpId="0" animBg="1"/>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450" y="589856"/>
            <a:ext cx="8540750" cy="553144"/>
          </a:xfrm>
        </p:spPr>
        <p:txBody>
          <a:bodyPr/>
          <a:lstStyle/>
          <a:p>
            <a:r>
              <a:rPr lang="zh-CN" altLang="en-US" sz="3200" dirty="0" smtClean="0">
                <a:latin typeface="华文中宋" panose="02010600040101010101" pitchFamily="2" charset="-122"/>
                <a:ea typeface="华文中宋" panose="02010600040101010101" pitchFamily="2" charset="-122"/>
              </a:rPr>
              <a:t>构建术语集和知识库</a:t>
            </a:r>
            <a:endParaRPr lang="zh-CN" altLang="en-US" sz="3200" dirty="0">
              <a:latin typeface="华文中宋" panose="02010600040101010101" pitchFamily="2" charset="-122"/>
              <a:ea typeface="华文中宋" panose="02010600040101010101" pitchFamily="2" charset="-122"/>
            </a:endParaRPr>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16</a:t>
            </a:fld>
            <a:endParaRPr lang="en-US" altLang="zh-CN"/>
          </a:p>
        </p:txBody>
      </p:sp>
      <p:sp>
        <p:nvSpPr>
          <p:cNvPr id="6" name="文本框 5"/>
          <p:cNvSpPr txBox="1"/>
          <p:nvPr/>
        </p:nvSpPr>
        <p:spPr>
          <a:xfrm>
            <a:off x="152400" y="1295400"/>
            <a:ext cx="8305800" cy="1200329"/>
          </a:xfrm>
          <a:prstGeom prst="rect">
            <a:avLst/>
          </a:prstGeom>
          <a:noFill/>
          <a:ln>
            <a:solidFill>
              <a:schemeClr val="tx1"/>
            </a:solidFill>
            <a:prstDash val="dash"/>
          </a:ln>
        </p:spPr>
        <p:txBody>
          <a:bodyPr wrap="square" rtlCol="0">
            <a:spAutoFit/>
          </a:bodyPr>
          <a:lstStyle/>
          <a:p>
            <a:pPr marL="457200" indent="-457200">
              <a:buFont typeface="Wingdings" panose="05000000000000000000" pitchFamily="2" charset="2"/>
              <a:buChar char="Ø"/>
            </a:pPr>
            <a:r>
              <a:rPr lang="zh-CN" altLang="en-US" b="1" dirty="0" smtClean="0">
                <a:latin typeface="+mn-ea"/>
                <a:ea typeface="+mn-ea"/>
              </a:rPr>
              <a:t>药品</a:t>
            </a:r>
            <a:r>
              <a:rPr lang="zh-CN" altLang="en-US" dirty="0" smtClean="0">
                <a:latin typeface="+mn-ea"/>
                <a:ea typeface="+mn-ea"/>
              </a:rPr>
              <a:t>术语</a:t>
            </a:r>
            <a:r>
              <a:rPr lang="en-US" altLang="zh-CN" dirty="0" smtClean="0">
                <a:latin typeface="+mn-ea"/>
                <a:ea typeface="+mn-ea"/>
              </a:rPr>
              <a:t>——</a:t>
            </a:r>
            <a:r>
              <a:rPr lang="zh-CN" altLang="en-US" dirty="0" smtClean="0">
                <a:latin typeface="+mn-ea"/>
                <a:ea typeface="+mn-ea"/>
              </a:rPr>
              <a:t>医院的药品字典表</a:t>
            </a:r>
            <a:endParaRPr lang="en-US" altLang="zh-CN" dirty="0" smtClean="0">
              <a:latin typeface="+mn-ea"/>
              <a:ea typeface="+mn-ea"/>
            </a:endParaRPr>
          </a:p>
          <a:p>
            <a:pPr marL="457200" indent="-457200">
              <a:buFont typeface="Wingdings" panose="05000000000000000000" pitchFamily="2" charset="2"/>
              <a:buChar char="Ø"/>
            </a:pPr>
            <a:r>
              <a:rPr lang="zh-CN" altLang="en-US" b="1" dirty="0" smtClean="0">
                <a:latin typeface="+mn-ea"/>
                <a:ea typeface="+mn-ea"/>
              </a:rPr>
              <a:t>不良反应</a:t>
            </a:r>
            <a:r>
              <a:rPr lang="zh-CN" altLang="en-US" dirty="0" smtClean="0">
                <a:latin typeface="+mn-ea"/>
                <a:ea typeface="+mn-ea"/>
              </a:rPr>
              <a:t>术语</a:t>
            </a:r>
            <a:r>
              <a:rPr lang="en-US" altLang="zh-CN" dirty="0" smtClean="0">
                <a:latin typeface="+mn-ea"/>
                <a:ea typeface="+mn-ea"/>
              </a:rPr>
              <a:t>——</a:t>
            </a:r>
            <a:r>
              <a:rPr lang="en-US" altLang="zh-CN" dirty="0" smtClean="0">
                <a:latin typeface="Times New Roman" panose="02020603050405020304" pitchFamily="18" charset="0"/>
                <a:ea typeface="+mn-ea"/>
                <a:cs typeface="Times New Roman" panose="02020603050405020304" pitchFamily="18" charset="0"/>
              </a:rPr>
              <a:t>WHO-ADE</a:t>
            </a:r>
            <a:r>
              <a:rPr lang="zh-CN" altLang="en-US" dirty="0" smtClean="0">
                <a:latin typeface="+mn-ea"/>
                <a:ea typeface="+mn-ea"/>
              </a:rPr>
              <a:t>术语集</a:t>
            </a:r>
            <a:endParaRPr lang="en-US" altLang="zh-CN" dirty="0" smtClean="0">
              <a:latin typeface="+mn-ea"/>
              <a:ea typeface="+mn-ea"/>
            </a:endParaRPr>
          </a:p>
          <a:p>
            <a:r>
              <a:rPr lang="en-US" altLang="zh-CN" dirty="0">
                <a:latin typeface="+mn-ea"/>
                <a:ea typeface="+mn-ea"/>
              </a:rPr>
              <a:t> </a:t>
            </a:r>
            <a:r>
              <a:rPr lang="en-US" altLang="zh-CN" dirty="0" smtClean="0">
                <a:latin typeface="+mn-ea"/>
                <a:ea typeface="+mn-ea"/>
              </a:rPr>
              <a:t>                  </a:t>
            </a:r>
            <a:r>
              <a:rPr lang="zh-CN" altLang="en-US" dirty="0" smtClean="0">
                <a:latin typeface="+mn-ea"/>
                <a:ea typeface="+mn-ea"/>
              </a:rPr>
              <a:t>药品说明书中的</a:t>
            </a:r>
            <a:r>
              <a:rPr lang="en-US" altLang="zh-CN" dirty="0" smtClean="0">
                <a:latin typeface="华文中宋" panose="02010600040101010101" pitchFamily="2" charset="-122"/>
                <a:ea typeface="华文中宋" panose="02010600040101010101" pitchFamily="2" charset="-122"/>
              </a:rPr>
              <a:t>ADE</a:t>
            </a:r>
            <a:r>
              <a:rPr lang="zh-CN" altLang="en-US" dirty="0" smtClean="0">
                <a:latin typeface="+mn-ea"/>
                <a:ea typeface="+mn-ea"/>
              </a:rPr>
              <a:t>术语      </a:t>
            </a:r>
            <a:endParaRPr lang="zh-CN" altLang="en-US" dirty="0">
              <a:latin typeface="+mn-ea"/>
              <a:ea typeface="+mn-ea"/>
            </a:endParaRPr>
          </a:p>
        </p:txBody>
      </p:sp>
      <p:cxnSp>
        <p:nvCxnSpPr>
          <p:cNvPr id="11" name="直接连接符 10"/>
          <p:cNvCxnSpPr/>
          <p:nvPr/>
        </p:nvCxnSpPr>
        <p:spPr>
          <a:xfrm>
            <a:off x="5486400" y="2362200"/>
            <a:ext cx="0" cy="762000"/>
          </a:xfrm>
          <a:prstGeom prst="line">
            <a:avLst/>
          </a:prstGeom>
          <a:ln w="25400">
            <a:headEnd type="stealth" w="lg" len="lg"/>
            <a:tailEnd type="stealt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61302" y="3045067"/>
            <a:ext cx="6349181" cy="1981200"/>
          </a:xfrm>
          <a:prstGeom prst="rect">
            <a:avLst/>
          </a:prstGeom>
          <a:noFill/>
          <a:ln>
            <a:solidFill>
              <a:schemeClr val="accent1">
                <a:shade val="95000"/>
                <a:satMod val="105000"/>
              </a:schemeClr>
            </a:solidFill>
            <a:prstDash val="dash"/>
          </a:ln>
        </p:spPr>
        <p:txBody>
          <a:bodyPr wrap="square" rtlCol="0">
            <a:spAutoFit/>
          </a:bodyPr>
          <a:lstStyle/>
          <a:p>
            <a:endParaRPr lang="zh-CN" altLang="en-US" dirty="0"/>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071926"/>
            <a:ext cx="1733550" cy="742950"/>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852862"/>
            <a:ext cx="1676400" cy="485775"/>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650" y="4376623"/>
            <a:ext cx="1657350" cy="533400"/>
          </a:xfrm>
          <a:prstGeom prst="rect">
            <a:avLst/>
          </a:prstGeom>
        </p:spPr>
      </p:pic>
      <p:cxnSp>
        <p:nvCxnSpPr>
          <p:cNvPr id="31" name="直接连接符 30"/>
          <p:cNvCxnSpPr/>
          <p:nvPr/>
        </p:nvCxnSpPr>
        <p:spPr>
          <a:xfrm>
            <a:off x="1740807" y="3796733"/>
            <a:ext cx="1040990" cy="0"/>
          </a:xfrm>
          <a:prstGeom prst="line">
            <a:avLst/>
          </a:prstGeom>
          <a:ln w="25400">
            <a:headEnd type="stealth" w="lg" len="lg"/>
            <a:tailEnd type="stealth"/>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450850" y="5483044"/>
            <a:ext cx="8007350" cy="11463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en-US" b="1" dirty="0" smtClean="0"/>
              <a:t>基础：</a:t>
            </a:r>
            <a:r>
              <a:rPr lang="zh-CN" altLang="en-US" dirty="0" smtClean="0"/>
              <a:t>药品字典表有</a:t>
            </a:r>
            <a:r>
              <a:rPr lang="en-US" altLang="zh-CN" dirty="0" smtClean="0"/>
              <a:t>2998</a:t>
            </a:r>
            <a:r>
              <a:rPr lang="zh-CN" altLang="en-US" dirty="0" smtClean="0"/>
              <a:t>个术语；</a:t>
            </a:r>
            <a:r>
              <a:rPr lang="en-US" altLang="zh-CN" dirty="0" smtClean="0"/>
              <a:t>WHO</a:t>
            </a:r>
            <a:r>
              <a:rPr lang="zh-CN" altLang="en-US" dirty="0" smtClean="0"/>
              <a:t>有</a:t>
            </a:r>
            <a:r>
              <a:rPr lang="en-US" altLang="zh-CN" dirty="0" smtClean="0"/>
              <a:t>1553</a:t>
            </a:r>
            <a:r>
              <a:rPr lang="zh-CN" altLang="en-US" dirty="0" smtClean="0"/>
              <a:t>个术语</a:t>
            </a:r>
            <a:endParaRPr lang="en-US" altLang="zh-CN" dirty="0" smtClean="0"/>
          </a:p>
          <a:p>
            <a:r>
              <a:rPr lang="zh-CN" altLang="en-US" b="1" dirty="0" smtClean="0"/>
              <a:t>结果：</a:t>
            </a:r>
            <a:r>
              <a:rPr lang="en-US" altLang="zh-CN" b="1" dirty="0" smtClean="0"/>
              <a:t>3668</a:t>
            </a:r>
            <a:r>
              <a:rPr lang="zh-CN" altLang="en-US" dirty="0" smtClean="0"/>
              <a:t>个药品说明书、</a:t>
            </a:r>
            <a:r>
              <a:rPr lang="en-US" altLang="zh-CN" b="1" dirty="0" smtClean="0"/>
              <a:t>3034</a:t>
            </a:r>
            <a:r>
              <a:rPr lang="zh-CN" altLang="en-US" dirty="0" smtClean="0"/>
              <a:t>个不良反应、</a:t>
            </a:r>
            <a:endParaRPr lang="en-US" altLang="zh-CN" dirty="0" smtClean="0"/>
          </a:p>
          <a:p>
            <a:r>
              <a:rPr lang="en-US" altLang="zh-CN" b="1" dirty="0" smtClean="0"/>
              <a:t>39583</a:t>
            </a:r>
            <a:r>
              <a:rPr lang="zh-CN" altLang="en-US" dirty="0" smtClean="0"/>
              <a:t>个药物和不良反应关系的知识库</a:t>
            </a:r>
            <a:endParaRPr lang="zh-CN" altLang="en-US" dirty="0"/>
          </a:p>
        </p:txBody>
      </p:sp>
      <p:sp>
        <p:nvSpPr>
          <p:cNvPr id="34" name="左大括号 33"/>
          <p:cNvSpPr/>
          <p:nvPr/>
        </p:nvSpPr>
        <p:spPr>
          <a:xfrm rot="16200000">
            <a:off x="4204710" y="1510292"/>
            <a:ext cx="457201" cy="74950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 name="Group 4"/>
          <p:cNvGrpSpPr>
            <a:grpSpLocks noChangeAspect="1"/>
          </p:cNvGrpSpPr>
          <p:nvPr/>
        </p:nvGrpSpPr>
        <p:grpSpPr bwMode="auto">
          <a:xfrm>
            <a:off x="2413974" y="3076785"/>
            <a:ext cx="6203950" cy="1724025"/>
            <a:chOff x="1675" y="1920"/>
            <a:chExt cx="3908" cy="1086"/>
          </a:xfrm>
        </p:grpSpPr>
        <p:sp>
          <p:nvSpPr>
            <p:cNvPr id="7" name="AutoShape 3"/>
            <p:cNvSpPr>
              <a:spLocks noChangeAspect="1" noChangeArrowheads="1" noTextEdit="1"/>
            </p:cNvSpPr>
            <p:nvPr/>
          </p:nvSpPr>
          <p:spPr bwMode="auto">
            <a:xfrm>
              <a:off x="1675" y="1920"/>
              <a:ext cx="3908"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53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1" y="2071"/>
              <a:ext cx="856"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7" y="1951"/>
              <a:ext cx="762"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1" y="1926"/>
              <a:ext cx="818" cy="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8"/>
            <p:cNvSpPr>
              <a:spLocks/>
            </p:cNvSpPr>
            <p:nvPr/>
          </p:nvSpPr>
          <p:spPr bwMode="auto">
            <a:xfrm>
              <a:off x="2560" y="2218"/>
              <a:ext cx="613" cy="190"/>
            </a:xfrm>
            <a:custGeom>
              <a:avLst/>
              <a:gdLst>
                <a:gd name="T0" fmla="*/ 613 w 613"/>
                <a:gd name="T1" fmla="*/ 95 h 190"/>
                <a:gd name="T2" fmla="*/ 518 w 613"/>
                <a:gd name="T3" fmla="*/ 190 h 190"/>
                <a:gd name="T4" fmla="*/ 518 w 613"/>
                <a:gd name="T5" fmla="*/ 142 h 190"/>
                <a:gd name="T6" fmla="*/ 0 w 613"/>
                <a:gd name="T7" fmla="*/ 142 h 190"/>
                <a:gd name="T8" fmla="*/ 0 w 613"/>
                <a:gd name="T9" fmla="*/ 47 h 190"/>
                <a:gd name="T10" fmla="*/ 518 w 613"/>
                <a:gd name="T11" fmla="*/ 47 h 190"/>
                <a:gd name="T12" fmla="*/ 518 w 613"/>
                <a:gd name="T13" fmla="*/ 0 h 190"/>
                <a:gd name="T14" fmla="*/ 613 w 613"/>
                <a:gd name="T15" fmla="*/ 9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3" h="190">
                  <a:moveTo>
                    <a:pt x="613" y="95"/>
                  </a:moveTo>
                  <a:lnTo>
                    <a:pt x="518" y="190"/>
                  </a:lnTo>
                  <a:lnTo>
                    <a:pt x="518" y="142"/>
                  </a:lnTo>
                  <a:lnTo>
                    <a:pt x="0" y="142"/>
                  </a:lnTo>
                  <a:lnTo>
                    <a:pt x="0" y="47"/>
                  </a:lnTo>
                  <a:lnTo>
                    <a:pt x="518" y="47"/>
                  </a:lnTo>
                  <a:lnTo>
                    <a:pt x="518" y="0"/>
                  </a:lnTo>
                  <a:lnTo>
                    <a:pt x="613" y="95"/>
                  </a:lnTo>
                  <a:close/>
                </a:path>
              </a:pathLst>
            </a:custGeom>
            <a:solidFill>
              <a:srgbClr val="367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2560" y="2218"/>
              <a:ext cx="613" cy="190"/>
            </a:xfrm>
            <a:custGeom>
              <a:avLst/>
              <a:gdLst>
                <a:gd name="T0" fmla="*/ 613 w 613"/>
                <a:gd name="T1" fmla="*/ 95 h 190"/>
                <a:gd name="T2" fmla="*/ 518 w 613"/>
                <a:gd name="T3" fmla="*/ 190 h 190"/>
                <a:gd name="T4" fmla="*/ 518 w 613"/>
                <a:gd name="T5" fmla="*/ 142 h 190"/>
                <a:gd name="T6" fmla="*/ 0 w 613"/>
                <a:gd name="T7" fmla="*/ 142 h 190"/>
                <a:gd name="T8" fmla="*/ 0 w 613"/>
                <a:gd name="T9" fmla="*/ 47 h 190"/>
                <a:gd name="T10" fmla="*/ 518 w 613"/>
                <a:gd name="T11" fmla="*/ 47 h 190"/>
                <a:gd name="T12" fmla="*/ 518 w 613"/>
                <a:gd name="T13" fmla="*/ 0 h 190"/>
                <a:gd name="T14" fmla="*/ 613 w 613"/>
                <a:gd name="T15" fmla="*/ 9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3" h="190">
                  <a:moveTo>
                    <a:pt x="613" y="95"/>
                  </a:moveTo>
                  <a:lnTo>
                    <a:pt x="518" y="190"/>
                  </a:lnTo>
                  <a:lnTo>
                    <a:pt x="518" y="142"/>
                  </a:lnTo>
                  <a:lnTo>
                    <a:pt x="0" y="142"/>
                  </a:lnTo>
                  <a:lnTo>
                    <a:pt x="0" y="47"/>
                  </a:lnTo>
                  <a:lnTo>
                    <a:pt x="518" y="47"/>
                  </a:lnTo>
                  <a:lnTo>
                    <a:pt x="518" y="0"/>
                  </a:lnTo>
                  <a:lnTo>
                    <a:pt x="613" y="95"/>
                  </a:lnTo>
                  <a:close/>
                </a:path>
              </a:pathLst>
            </a:custGeom>
            <a:noFill/>
            <a:ln w="9525" cap="rnd">
              <a:solidFill>
                <a:srgbClr val="4BAC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0"/>
            <p:cNvSpPr>
              <a:spLocks noChangeArrowheads="1"/>
            </p:cNvSpPr>
            <p:nvPr/>
          </p:nvSpPr>
          <p:spPr bwMode="auto">
            <a:xfrm>
              <a:off x="2663" y="2139"/>
              <a:ext cx="269"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3677C7"/>
                  </a:solidFill>
                  <a:effectLst/>
                  <a:latin typeface="仿宋" panose="02010609060101010101" pitchFamily="49" charset="-122"/>
                  <a:ea typeface="仿宋" panose="02010609060101010101" pitchFamily="49" charset="-122"/>
                </a:rPr>
                <a:t>网络爬虫</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1890" y="2851"/>
              <a:ext cx="26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仿宋" panose="02010609060101010101" pitchFamily="49" charset="-122"/>
                  <a:ea typeface="仿宋" panose="02010609060101010101" pitchFamily="49" charset="-122"/>
                </a:rPr>
                <a:t>药品网站</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 name="Freeform 12"/>
            <p:cNvSpPr>
              <a:spLocks/>
            </p:cNvSpPr>
            <p:nvPr/>
          </p:nvSpPr>
          <p:spPr bwMode="auto">
            <a:xfrm>
              <a:off x="4080" y="2218"/>
              <a:ext cx="614" cy="190"/>
            </a:xfrm>
            <a:custGeom>
              <a:avLst/>
              <a:gdLst>
                <a:gd name="T0" fmla="*/ 614 w 614"/>
                <a:gd name="T1" fmla="*/ 95 h 190"/>
                <a:gd name="T2" fmla="*/ 520 w 614"/>
                <a:gd name="T3" fmla="*/ 190 h 190"/>
                <a:gd name="T4" fmla="*/ 520 w 614"/>
                <a:gd name="T5" fmla="*/ 142 h 190"/>
                <a:gd name="T6" fmla="*/ 0 w 614"/>
                <a:gd name="T7" fmla="*/ 142 h 190"/>
                <a:gd name="T8" fmla="*/ 0 w 614"/>
                <a:gd name="T9" fmla="*/ 47 h 190"/>
                <a:gd name="T10" fmla="*/ 520 w 614"/>
                <a:gd name="T11" fmla="*/ 47 h 190"/>
                <a:gd name="T12" fmla="*/ 520 w 614"/>
                <a:gd name="T13" fmla="*/ 0 h 190"/>
                <a:gd name="T14" fmla="*/ 614 w 614"/>
                <a:gd name="T15" fmla="*/ 9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4" h="190">
                  <a:moveTo>
                    <a:pt x="614" y="95"/>
                  </a:moveTo>
                  <a:lnTo>
                    <a:pt x="520" y="190"/>
                  </a:lnTo>
                  <a:lnTo>
                    <a:pt x="520" y="142"/>
                  </a:lnTo>
                  <a:lnTo>
                    <a:pt x="0" y="142"/>
                  </a:lnTo>
                  <a:lnTo>
                    <a:pt x="0" y="47"/>
                  </a:lnTo>
                  <a:lnTo>
                    <a:pt x="520" y="47"/>
                  </a:lnTo>
                  <a:lnTo>
                    <a:pt x="520" y="0"/>
                  </a:lnTo>
                  <a:lnTo>
                    <a:pt x="614" y="95"/>
                  </a:lnTo>
                  <a:close/>
                </a:path>
              </a:pathLst>
            </a:custGeom>
            <a:solidFill>
              <a:srgbClr val="367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4080" y="2218"/>
              <a:ext cx="614" cy="190"/>
            </a:xfrm>
            <a:custGeom>
              <a:avLst/>
              <a:gdLst>
                <a:gd name="T0" fmla="*/ 614 w 614"/>
                <a:gd name="T1" fmla="*/ 95 h 190"/>
                <a:gd name="T2" fmla="*/ 520 w 614"/>
                <a:gd name="T3" fmla="*/ 190 h 190"/>
                <a:gd name="T4" fmla="*/ 520 w 614"/>
                <a:gd name="T5" fmla="*/ 142 h 190"/>
                <a:gd name="T6" fmla="*/ 0 w 614"/>
                <a:gd name="T7" fmla="*/ 142 h 190"/>
                <a:gd name="T8" fmla="*/ 0 w 614"/>
                <a:gd name="T9" fmla="*/ 47 h 190"/>
                <a:gd name="T10" fmla="*/ 520 w 614"/>
                <a:gd name="T11" fmla="*/ 47 h 190"/>
                <a:gd name="T12" fmla="*/ 520 w 614"/>
                <a:gd name="T13" fmla="*/ 0 h 190"/>
                <a:gd name="T14" fmla="*/ 614 w 614"/>
                <a:gd name="T15" fmla="*/ 9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4" h="190">
                  <a:moveTo>
                    <a:pt x="614" y="95"/>
                  </a:moveTo>
                  <a:lnTo>
                    <a:pt x="520" y="190"/>
                  </a:lnTo>
                  <a:lnTo>
                    <a:pt x="520" y="142"/>
                  </a:lnTo>
                  <a:lnTo>
                    <a:pt x="0" y="142"/>
                  </a:lnTo>
                  <a:lnTo>
                    <a:pt x="0" y="47"/>
                  </a:lnTo>
                  <a:lnTo>
                    <a:pt x="520" y="47"/>
                  </a:lnTo>
                  <a:lnTo>
                    <a:pt x="520" y="0"/>
                  </a:lnTo>
                  <a:lnTo>
                    <a:pt x="614" y="95"/>
                  </a:lnTo>
                  <a:close/>
                </a:path>
              </a:pathLst>
            </a:custGeom>
            <a:noFill/>
            <a:ln w="9525" cap="rnd">
              <a:solidFill>
                <a:srgbClr val="4BAC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4"/>
            <p:cNvSpPr>
              <a:spLocks noChangeArrowheads="1"/>
            </p:cNvSpPr>
            <p:nvPr/>
          </p:nvSpPr>
          <p:spPr bwMode="auto">
            <a:xfrm>
              <a:off x="4285" y="2133"/>
              <a:ext cx="25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3677C7"/>
                  </a:solidFill>
                  <a:effectLst/>
                  <a:latin typeface="Times New Roman" panose="02020603050405020304" pitchFamily="18" charset="0"/>
                </a:rPr>
                <a:t>NLP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7" name="Rectangle 15"/>
            <p:cNvSpPr>
              <a:spLocks noChangeArrowheads="1"/>
            </p:cNvSpPr>
            <p:nvPr/>
          </p:nvSpPr>
          <p:spPr bwMode="auto">
            <a:xfrm>
              <a:off x="3321" y="2851"/>
              <a:ext cx="324"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仿宋" panose="02010609060101010101" pitchFamily="49" charset="-122"/>
                  <a:ea typeface="仿宋" panose="02010609060101010101" pitchFamily="49" charset="-122"/>
                </a:rPr>
                <a:t>药品说明书</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Rectangle 16"/>
            <p:cNvSpPr>
              <a:spLocks noChangeArrowheads="1"/>
            </p:cNvSpPr>
            <p:nvPr/>
          </p:nvSpPr>
          <p:spPr bwMode="auto">
            <a:xfrm>
              <a:off x="4955" y="2851"/>
              <a:ext cx="21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仿宋" panose="02010609060101010101" pitchFamily="49" charset="-122"/>
                  <a:ea typeface="仿宋" panose="02010609060101010101" pitchFamily="49" charset="-122"/>
                </a:rPr>
                <a:t>知识库</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28" name="文本框 27"/>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42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33"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36" y="2432050"/>
            <a:ext cx="5281178" cy="4342452"/>
          </a:xfrm>
          <a:prstGeom prst="rect">
            <a:avLst/>
          </a:prstGeom>
          <a:ln>
            <a:solidFill>
              <a:schemeClr val="tx1">
                <a:lumMod val="50000"/>
                <a:lumOff val="50000"/>
              </a:schemeClr>
            </a:solidFill>
          </a:ln>
        </p:spPr>
      </p:pic>
      <p:sp>
        <p:nvSpPr>
          <p:cNvPr id="2" name="标题 1"/>
          <p:cNvSpPr>
            <a:spLocks noGrp="1"/>
          </p:cNvSpPr>
          <p:nvPr>
            <p:ph type="title"/>
          </p:nvPr>
        </p:nvSpPr>
        <p:spPr>
          <a:xfrm>
            <a:off x="438700" y="428072"/>
            <a:ext cx="8540750" cy="678904"/>
          </a:xfrm>
        </p:spPr>
        <p:txBody>
          <a:bodyPr/>
          <a:lstStyle/>
          <a:p>
            <a:r>
              <a:rPr lang="zh-CN" altLang="en-US" sz="3200" dirty="0">
                <a:latin typeface="华文中宋" panose="02010600040101010101" pitchFamily="2" charset="-122"/>
                <a:ea typeface="华文中宋" panose="02010600040101010101" pitchFamily="2" charset="-122"/>
              </a:rPr>
              <a:t>知识库的共享和分析</a:t>
            </a:r>
          </a:p>
        </p:txBody>
      </p:sp>
      <p:sp>
        <p:nvSpPr>
          <p:cNvPr id="3" name="内容占位符 2"/>
          <p:cNvSpPr>
            <a:spLocks noGrp="1"/>
          </p:cNvSpPr>
          <p:nvPr>
            <p:ph idx="1"/>
          </p:nvPr>
        </p:nvSpPr>
        <p:spPr>
          <a:xfrm>
            <a:off x="152401" y="1187724"/>
            <a:ext cx="8708570" cy="641076"/>
          </a:xfrm>
        </p:spPr>
        <p:txBody>
          <a:bodyPr/>
          <a:lstStyle/>
          <a:p>
            <a:pPr>
              <a:buFont typeface="Wingdings" panose="05000000000000000000" pitchFamily="2" charset="2"/>
              <a:buChar char="u"/>
            </a:pPr>
            <a:r>
              <a:rPr lang="zh-CN" altLang="en-US" sz="2400" dirty="0" smtClean="0">
                <a:latin typeface="华文中宋" panose="02010600040101010101" pitchFamily="2" charset="-122"/>
                <a:ea typeface="华文中宋" panose="02010600040101010101" pitchFamily="2" charset="-122"/>
              </a:rPr>
              <a:t>网站发布：</a:t>
            </a:r>
            <a:r>
              <a:rPr lang="en-US" altLang="zh-CN" sz="2400" kern="1200" dirty="0" smtClean="0">
                <a:latin typeface="华文中宋" panose="02010600040101010101" pitchFamily="2" charset="-122"/>
                <a:ea typeface="华文中宋" panose="02010600040101010101" pitchFamily="2" charset="-122"/>
                <a:hlinkClick r:id="rId4"/>
              </a:rPr>
              <a:t>http</a:t>
            </a:r>
            <a:r>
              <a:rPr lang="en-US" altLang="zh-CN" sz="2400" kern="1200" dirty="0">
                <a:latin typeface="华文中宋" panose="02010600040101010101" pitchFamily="2" charset="-122"/>
                <a:ea typeface="华文中宋" panose="02010600040101010101" pitchFamily="2" charset="-122"/>
                <a:hlinkClick r:id="rId4"/>
              </a:rPr>
              <a:t>://</a:t>
            </a:r>
            <a:r>
              <a:rPr lang="en-US" altLang="zh-CN" sz="2400" kern="1200" dirty="0" smtClean="0">
                <a:latin typeface="华文中宋" panose="02010600040101010101" pitchFamily="2" charset="-122"/>
                <a:ea typeface="华文中宋" panose="02010600040101010101" pitchFamily="2" charset="-122"/>
                <a:hlinkClick r:id="rId4"/>
              </a:rPr>
              <a:t>www.cktp.org:8006/Display/ADE</a:t>
            </a:r>
            <a:endParaRPr lang="en-US" altLang="zh-CN" sz="2400" kern="1200" dirty="0" smtClean="0">
              <a:latin typeface="华文中宋" panose="02010600040101010101" pitchFamily="2" charset="-122"/>
              <a:ea typeface="华文中宋" panose="02010600040101010101" pitchFamily="2" charset="-122"/>
            </a:endParaRPr>
          </a:p>
          <a:p>
            <a:pPr>
              <a:buFont typeface="Wingdings" panose="05000000000000000000" pitchFamily="2" charset="2"/>
              <a:buChar char="u"/>
            </a:pPr>
            <a:r>
              <a:rPr lang="zh-CN" altLang="zh-CN" sz="2400" dirty="0"/>
              <a:t>用户可以通过这个网站来查询药品对应的不良反应以及不良反应对应的药物，同时可以免费下载整个知识库。</a:t>
            </a:r>
            <a:endParaRPr lang="zh-CN" altLang="en-US" sz="2400" dirty="0">
              <a:latin typeface="华文中宋" panose="02010600040101010101" pitchFamily="2" charset="-122"/>
              <a:ea typeface="华文中宋" panose="02010600040101010101" pitchFamily="2" charset="-122"/>
            </a:endParaRPr>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17</a:t>
            </a:fld>
            <a:endParaRPr lang="en-US" altLang="zh-CN"/>
          </a:p>
        </p:txBody>
      </p:sp>
      <p:sp>
        <p:nvSpPr>
          <p:cNvPr id="7" name="圆角矩形 6"/>
          <p:cNvSpPr/>
          <p:nvPr/>
        </p:nvSpPr>
        <p:spPr>
          <a:xfrm>
            <a:off x="1968637" y="2519511"/>
            <a:ext cx="1524000" cy="664436"/>
          </a:xfrm>
          <a:prstGeom prst="roundRect">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华文中宋" panose="02010600040101010101" pitchFamily="2" charset="-122"/>
                <a:ea typeface="华文中宋" panose="02010600040101010101" pitchFamily="2" charset="-122"/>
              </a:rPr>
              <a:t>主界面</a:t>
            </a:r>
            <a:endParaRPr lang="zh-CN" altLang="en-US" dirty="0">
              <a:latin typeface="华文中宋" panose="02010600040101010101" pitchFamily="2" charset="-122"/>
              <a:ea typeface="华文中宋" panose="02010600040101010101" pitchFamily="2" charset="-122"/>
            </a:endParaRP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08" y="4241032"/>
            <a:ext cx="3617343" cy="2533470"/>
          </a:xfrm>
          <a:prstGeom prst="rect">
            <a:avLst/>
          </a:prstGeom>
          <a:ln>
            <a:solidFill>
              <a:schemeClr val="tx1">
                <a:lumMod val="50000"/>
                <a:lumOff val="50000"/>
              </a:schemeClr>
            </a:solidFill>
          </a:ln>
        </p:spPr>
      </p:pic>
      <p:sp>
        <p:nvSpPr>
          <p:cNvPr id="12" name="文本框 11"/>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2</a:t>
            </a:r>
            <a:endParaRPr lang="zh-CN" altLang="en-US" dirty="0">
              <a:latin typeface="Times New Roman" panose="02020603050405020304" pitchFamily="18" charset="0"/>
              <a:cs typeface="Times New Roman" panose="02020603050405020304" pitchFamily="18" charset="0"/>
            </a:endParaRPr>
          </a:p>
        </p:txBody>
      </p:sp>
      <p:sp>
        <p:nvSpPr>
          <p:cNvPr id="5" name="矩形标注 4"/>
          <p:cNvSpPr/>
          <p:nvPr/>
        </p:nvSpPr>
        <p:spPr>
          <a:xfrm>
            <a:off x="4559548" y="2730216"/>
            <a:ext cx="1536452" cy="679450"/>
          </a:xfrm>
          <a:prstGeom prst="wedgeRectCallout">
            <a:avLst>
              <a:gd name="adj1" fmla="val -31790"/>
              <a:gd name="adj2" fmla="val 153539"/>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latin typeface="华文中宋" panose="02010600040101010101" pitchFamily="2" charset="-122"/>
              <a:ea typeface="华文中宋" panose="02010600040101010101" pitchFamily="2" charset="-122"/>
            </a:endParaRPr>
          </a:p>
          <a:p>
            <a:pPr algn="ctr"/>
            <a:r>
              <a:rPr lang="zh-CN" altLang="en-US" dirty="0" smtClean="0">
                <a:latin typeface="华文中宋" panose="02010600040101010101" pitchFamily="2" charset="-122"/>
                <a:ea typeface="华文中宋" panose="02010600040101010101" pitchFamily="2" charset="-122"/>
              </a:rPr>
              <a:t>查询</a:t>
            </a:r>
            <a:r>
              <a:rPr lang="zh-CN" altLang="en-US" dirty="0">
                <a:latin typeface="华文中宋" panose="02010600040101010101" pitchFamily="2" charset="-122"/>
                <a:ea typeface="华文中宋" panose="02010600040101010101" pitchFamily="2" charset="-122"/>
              </a:rPr>
              <a:t>药品</a:t>
            </a:r>
          </a:p>
          <a:p>
            <a:pPr algn="ctr"/>
            <a:endParaRPr lang="zh-CN" altLang="en-US" dirty="0"/>
          </a:p>
        </p:txBody>
      </p:sp>
      <p:sp>
        <p:nvSpPr>
          <p:cNvPr id="14" name="矩形标注 13"/>
          <p:cNvSpPr/>
          <p:nvPr/>
        </p:nvSpPr>
        <p:spPr>
          <a:xfrm>
            <a:off x="6543820" y="2806088"/>
            <a:ext cx="1990580" cy="679450"/>
          </a:xfrm>
          <a:prstGeom prst="wedgeRectCallout">
            <a:avLst>
              <a:gd name="adj1" fmla="val -35168"/>
              <a:gd name="adj2" fmla="val 167393"/>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华文中宋" panose="02010600040101010101" pitchFamily="2" charset="-122"/>
                <a:ea typeface="华文中宋" panose="02010600040101010101" pitchFamily="2" charset="-122"/>
              </a:rPr>
              <a:t>药品说明书</a:t>
            </a:r>
            <a:endParaRPr lang="zh-CN" altLang="en-US" dirty="0">
              <a:latin typeface="华文中宋" panose="02010600040101010101" pitchFamily="2" charset="-122"/>
              <a:ea typeface="华文中宋" panose="02010600040101010101" pitchFamily="2" charset="-122"/>
            </a:endParaRPr>
          </a:p>
        </p:txBody>
      </p:sp>
      <p:cxnSp>
        <p:nvCxnSpPr>
          <p:cNvPr id="8" name="直接箭头连接符 7"/>
          <p:cNvCxnSpPr/>
          <p:nvPr/>
        </p:nvCxnSpPr>
        <p:spPr>
          <a:xfrm>
            <a:off x="5105400" y="4953000"/>
            <a:ext cx="404608" cy="0"/>
          </a:xfrm>
          <a:prstGeom prst="straightConnector1">
            <a:avLst/>
          </a:prstGeom>
          <a:ln w="25400">
            <a:solidFill>
              <a:srgbClr val="4F81BC"/>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51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5"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8450" y="1219200"/>
            <a:ext cx="6940550" cy="685800"/>
          </a:xfrm>
          <a:ln>
            <a:solidFill>
              <a:schemeClr val="bg1"/>
            </a:solidFill>
          </a:ln>
        </p:spPr>
        <p:txBody>
          <a:bodyPr/>
          <a:lstStyle/>
          <a:p>
            <a:pPr marL="0" indent="0">
              <a:buNone/>
            </a:pPr>
            <a:r>
              <a:rPr lang="zh-CN" altLang="en-US" sz="2000" dirty="0" smtClean="0"/>
              <a:t>在前</a:t>
            </a:r>
            <a:r>
              <a:rPr lang="en-US" altLang="zh-CN" sz="2000" dirty="0" smtClean="0"/>
              <a:t>100</a:t>
            </a:r>
            <a:r>
              <a:rPr lang="zh-CN" altLang="en-US" sz="2000" dirty="0" smtClean="0"/>
              <a:t>个具有最多的不良反应的药物中，</a:t>
            </a:r>
            <a:r>
              <a:rPr lang="zh-CN" altLang="zh-CN" sz="2000" dirty="0" smtClean="0"/>
              <a:t>每</a:t>
            </a:r>
            <a:r>
              <a:rPr lang="zh-CN" altLang="zh-CN" sz="2000" dirty="0"/>
              <a:t>一种</a:t>
            </a:r>
            <a:r>
              <a:rPr lang="en-US" altLang="zh-CN" sz="2000" dirty="0"/>
              <a:t>ATC</a:t>
            </a:r>
            <a:r>
              <a:rPr lang="zh-CN" altLang="zh-CN" sz="2000" dirty="0"/>
              <a:t>分类中的药物</a:t>
            </a:r>
            <a:r>
              <a:rPr lang="zh-CN" altLang="zh-CN" sz="2000" dirty="0" smtClean="0"/>
              <a:t>数量</a:t>
            </a:r>
            <a:r>
              <a:rPr lang="zh-CN" altLang="en-US" sz="2000" dirty="0" smtClean="0"/>
              <a:t>：</a:t>
            </a:r>
            <a:endParaRPr lang="en-US" altLang="zh-CN" sz="2000" dirty="0" smtClean="0"/>
          </a:p>
          <a:p>
            <a:endParaRPr lang="zh-CN" altLang="en-US" dirty="0"/>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18</a:t>
            </a:fld>
            <a:endParaRPr lang="en-US" altLang="zh-CN"/>
          </a:p>
        </p:txBody>
      </p:sp>
      <p:sp>
        <p:nvSpPr>
          <p:cNvPr id="5" name="标题 1"/>
          <p:cNvSpPr>
            <a:spLocks noGrp="1"/>
          </p:cNvSpPr>
          <p:nvPr>
            <p:ph type="title"/>
          </p:nvPr>
        </p:nvSpPr>
        <p:spPr>
          <a:xfrm>
            <a:off x="298450" y="589856"/>
            <a:ext cx="8540750" cy="629344"/>
          </a:xfrm>
        </p:spPr>
        <p:txBody>
          <a:bodyPr/>
          <a:lstStyle/>
          <a:p>
            <a:r>
              <a:rPr lang="zh-CN" altLang="en-US" sz="3200" dirty="0">
                <a:latin typeface="华文中宋" panose="02010600040101010101" pitchFamily="2" charset="-122"/>
                <a:ea typeface="华文中宋" panose="02010600040101010101" pitchFamily="2" charset="-122"/>
              </a:rPr>
              <a:t>知识库的共享和分析</a:t>
            </a: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378460" y="2058177"/>
            <a:ext cx="5796280" cy="3937000"/>
          </a:xfrm>
          <a:prstGeom prst="rect">
            <a:avLst/>
          </a:prstGeom>
        </p:spPr>
      </p:pic>
      <p:sp>
        <p:nvSpPr>
          <p:cNvPr id="7" name="矩形 6"/>
          <p:cNvSpPr/>
          <p:nvPr/>
        </p:nvSpPr>
        <p:spPr>
          <a:xfrm>
            <a:off x="0" y="6297818"/>
            <a:ext cx="7010400" cy="585496"/>
          </a:xfrm>
          <a:prstGeom prst="rect">
            <a:avLst/>
          </a:prstGeom>
          <a:solidFill>
            <a:srgbClr val="B0333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华文中宋" panose="02010600040101010101" pitchFamily="2" charset="-122"/>
                <a:ea typeface="华文中宋" panose="02010600040101010101" pitchFamily="2" charset="-122"/>
              </a:rPr>
              <a:t>期刊论文：药物不良反应知识库的建设和统计分析</a:t>
            </a:r>
            <a:endParaRPr lang="zh-CN" altLang="en-US" dirty="0">
              <a:latin typeface="华文中宋" panose="02010600040101010101" pitchFamily="2" charset="-122"/>
              <a:ea typeface="华文中宋" panose="02010600040101010101" pitchFamily="2" charset="-122"/>
            </a:endParaRPr>
          </a:p>
        </p:txBody>
      </p:sp>
      <p:sp>
        <p:nvSpPr>
          <p:cNvPr id="9" name="文本框 8"/>
          <p:cNvSpPr txBox="1"/>
          <p:nvPr/>
        </p:nvSpPr>
        <p:spPr>
          <a:xfrm>
            <a:off x="6236462" y="2980265"/>
            <a:ext cx="2602738" cy="1477328"/>
          </a:xfrm>
          <a:prstGeom prst="rect">
            <a:avLst/>
          </a:prstGeom>
          <a:noFill/>
          <a:ln>
            <a:solidFill>
              <a:schemeClr val="tx1"/>
            </a:solidFill>
          </a:ln>
        </p:spPr>
        <p:txBody>
          <a:bodyPr wrap="square" rtlCol="0">
            <a:spAutoFit/>
          </a:bodyPr>
          <a:lstStyle/>
          <a:p>
            <a:r>
              <a:rPr lang="en-US" altLang="zh-CN" sz="1800" dirty="0" smtClean="0"/>
              <a:t>J</a:t>
            </a:r>
            <a:r>
              <a:rPr lang="zh-CN" altLang="en-US" sz="1800" dirty="0" smtClean="0"/>
              <a:t>、</a:t>
            </a:r>
            <a:r>
              <a:rPr lang="en-US" altLang="zh-CN" sz="1800" dirty="0" smtClean="0"/>
              <a:t>L</a:t>
            </a:r>
            <a:r>
              <a:rPr lang="zh-CN" altLang="en-US" sz="1800" dirty="0" smtClean="0"/>
              <a:t>、</a:t>
            </a:r>
            <a:r>
              <a:rPr lang="en-US" altLang="zh-CN" sz="1800" dirty="0"/>
              <a:t>C</a:t>
            </a:r>
            <a:r>
              <a:rPr lang="zh-CN" altLang="en-US" sz="1800" dirty="0" smtClean="0"/>
              <a:t>三组共占到了</a:t>
            </a:r>
            <a:r>
              <a:rPr lang="en-US" altLang="zh-CN" sz="1800" dirty="0" smtClean="0"/>
              <a:t>70%</a:t>
            </a:r>
            <a:r>
              <a:rPr lang="zh-CN" altLang="en-US" sz="1800" dirty="0" smtClean="0"/>
              <a:t>；</a:t>
            </a:r>
            <a:endParaRPr lang="en-US" altLang="zh-CN" sz="1800" dirty="0" smtClean="0"/>
          </a:p>
          <a:p>
            <a:r>
              <a:rPr lang="zh-CN" altLang="zh-CN" sz="1800" dirty="0"/>
              <a:t>就药物类别而言，相同类别的药物的不良反应具有很高的相似性。</a:t>
            </a:r>
            <a:endParaRPr lang="zh-CN" altLang="en-US" sz="1800" dirty="0"/>
          </a:p>
        </p:txBody>
      </p:sp>
      <p:sp>
        <p:nvSpPr>
          <p:cNvPr id="10" name="文本框 9"/>
          <p:cNvSpPr txBox="1"/>
          <p:nvPr/>
        </p:nvSpPr>
        <p:spPr>
          <a:xfrm>
            <a:off x="316738" y="5902190"/>
            <a:ext cx="4648199" cy="369332"/>
          </a:xfrm>
          <a:prstGeom prst="rect">
            <a:avLst/>
          </a:prstGeom>
          <a:noFill/>
        </p:spPr>
        <p:txBody>
          <a:bodyPr wrap="square" rtlCol="0">
            <a:spAutoFit/>
          </a:bodyPr>
          <a:lstStyle/>
          <a:p>
            <a:pPr marL="0" indent="0">
              <a:buNone/>
            </a:pPr>
            <a:r>
              <a:rPr lang="en-US" altLang="zh-CN" sz="1800" dirty="0">
                <a:latin typeface="华文中宋" panose="02010600040101010101" pitchFamily="2" charset="-122"/>
                <a:ea typeface="华文中宋" panose="02010600040101010101" pitchFamily="2" charset="-122"/>
              </a:rPr>
              <a:t>ATC</a:t>
            </a:r>
            <a:r>
              <a:rPr lang="zh-CN" altLang="zh-CN" sz="1800" dirty="0">
                <a:latin typeface="华文中宋" panose="02010600040101010101" pitchFamily="2" charset="-122"/>
                <a:ea typeface="华文中宋" panose="02010600040101010101" pitchFamily="2" charset="-122"/>
              </a:rPr>
              <a:t>：解剖学治疗学及化学分类系统</a:t>
            </a:r>
          </a:p>
        </p:txBody>
      </p:sp>
      <p:sp>
        <p:nvSpPr>
          <p:cNvPr id="11" name="文本框 10"/>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182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450" y="762000"/>
            <a:ext cx="8540750" cy="553144"/>
          </a:xfrm>
        </p:spPr>
        <p:txBody>
          <a:bodyPr/>
          <a:lstStyle/>
          <a:p>
            <a:pPr lvl="1"/>
            <a:r>
              <a:rPr lang="zh-CN" altLang="zh-CN" sz="3200" b="1" dirty="0">
                <a:solidFill>
                  <a:srgbClr val="002060"/>
                </a:solidFill>
                <a:latin typeface="华文中宋" panose="02010600040101010101" pitchFamily="2" charset="-122"/>
                <a:ea typeface="华文中宋" panose="02010600040101010101" pitchFamily="2" charset="-122"/>
              </a:rPr>
              <a:t>药物不良反应</a:t>
            </a:r>
            <a:r>
              <a:rPr lang="zh-CN" altLang="zh-CN" sz="3200" b="1" dirty="0" smtClean="0">
                <a:solidFill>
                  <a:srgbClr val="002060"/>
                </a:solidFill>
                <a:latin typeface="华文中宋" panose="02010600040101010101" pitchFamily="2" charset="-122"/>
                <a:ea typeface="华文中宋" panose="02010600040101010101" pitchFamily="2" charset="-122"/>
              </a:rPr>
              <a:t>关系</a:t>
            </a:r>
            <a:r>
              <a:rPr lang="zh-CN" altLang="en-US" sz="3200" b="1" dirty="0">
                <a:solidFill>
                  <a:srgbClr val="002060"/>
                </a:solidFill>
                <a:latin typeface="华文中宋" panose="02010600040101010101" pitchFamily="2" charset="-122"/>
                <a:ea typeface="华文中宋" panose="02010600040101010101" pitchFamily="2" charset="-122"/>
              </a:rPr>
              <a:t>提取</a:t>
            </a:r>
            <a:r>
              <a:rPr lang="zh-CN" altLang="en-US" sz="3200" b="1" dirty="0" smtClean="0">
                <a:solidFill>
                  <a:srgbClr val="002060"/>
                </a:solidFill>
                <a:latin typeface="华文中宋" panose="02010600040101010101" pitchFamily="2" charset="-122"/>
                <a:ea typeface="华文中宋" panose="02010600040101010101" pitchFamily="2" charset="-122"/>
              </a:rPr>
              <a:t>算法</a:t>
            </a:r>
            <a:r>
              <a:rPr lang="zh-CN" altLang="zh-CN" sz="3200" b="1" dirty="0" smtClean="0">
                <a:solidFill>
                  <a:srgbClr val="002060"/>
                </a:solidFill>
                <a:latin typeface="华文中宋" panose="02010600040101010101" pitchFamily="2" charset="-122"/>
                <a:ea typeface="华文中宋" panose="02010600040101010101" pitchFamily="2" charset="-122"/>
              </a:rPr>
              <a:t>的实现</a:t>
            </a:r>
            <a:r>
              <a:rPr lang="zh-CN" altLang="zh-CN" sz="3200" b="1" dirty="0">
                <a:solidFill>
                  <a:srgbClr val="002060"/>
                </a:solidFill>
                <a:latin typeface="华文中宋" panose="02010600040101010101" pitchFamily="2" charset="-122"/>
                <a:ea typeface="华文中宋" panose="02010600040101010101" pitchFamily="2" charset="-122"/>
              </a:rPr>
              <a:t/>
            </a:r>
            <a:br>
              <a:rPr lang="zh-CN" altLang="zh-CN" sz="3200" b="1" dirty="0">
                <a:solidFill>
                  <a:srgbClr val="002060"/>
                </a:solidFill>
                <a:latin typeface="华文中宋" panose="02010600040101010101" pitchFamily="2" charset="-122"/>
                <a:ea typeface="华文中宋" panose="02010600040101010101" pitchFamily="2" charset="-122"/>
              </a:rPr>
            </a:br>
            <a:endParaRPr lang="zh-CN" altLang="en-US" sz="3200" b="1" dirty="0">
              <a:solidFill>
                <a:srgbClr val="002060"/>
              </a:solidFill>
              <a:latin typeface="华文中宋" panose="02010600040101010101" pitchFamily="2" charset="-122"/>
              <a:ea typeface="华文中宋" panose="02010600040101010101" pitchFamily="2" charset="-122"/>
            </a:endParaRPr>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19</a:t>
            </a:fld>
            <a:endParaRPr lang="en-US" altLang="zh-CN"/>
          </a:p>
        </p:txBody>
      </p:sp>
      <p:sp>
        <p:nvSpPr>
          <p:cNvPr id="5" name="Rectangle 2"/>
          <p:cNvSpPr>
            <a:spLocks noChangeArrowheads="1"/>
          </p:cNvSpPr>
          <p:nvPr/>
        </p:nvSpPr>
        <p:spPr bwMode="auto">
          <a:xfrm>
            <a:off x="298450" y="1571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8" name="直接连接符 7"/>
          <p:cNvCxnSpPr/>
          <p:nvPr/>
        </p:nvCxnSpPr>
        <p:spPr>
          <a:xfrm>
            <a:off x="5335247" y="1507400"/>
            <a:ext cx="5486" cy="6501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2"/>
          </p:cNvCxnSpPr>
          <p:nvPr/>
        </p:nvCxnSpPr>
        <p:spPr>
          <a:xfrm>
            <a:off x="4870450" y="1571626"/>
            <a:ext cx="2928641" cy="47953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2"/>
          </p:cNvCxnSpPr>
          <p:nvPr/>
        </p:nvCxnSpPr>
        <p:spPr>
          <a:xfrm>
            <a:off x="4870450" y="1571626"/>
            <a:ext cx="2934087" cy="1633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2"/>
          </p:cNvCxnSpPr>
          <p:nvPr/>
        </p:nvCxnSpPr>
        <p:spPr>
          <a:xfrm>
            <a:off x="4870450" y="1571626"/>
            <a:ext cx="3796" cy="253176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2"/>
          </p:cNvCxnSpPr>
          <p:nvPr/>
        </p:nvCxnSpPr>
        <p:spPr>
          <a:xfrm>
            <a:off x="4870450" y="1571626"/>
            <a:ext cx="3359150" cy="274778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6" name="图示 25"/>
          <p:cNvGraphicFramePr/>
          <p:nvPr>
            <p:extLst>
              <p:ext uri="{D42A27DB-BD31-4B8C-83A1-F6EECF244321}">
                <p14:modId xmlns:p14="http://schemas.microsoft.com/office/powerpoint/2010/main" val="2282020035"/>
              </p:ext>
            </p:extLst>
          </p:nvPr>
        </p:nvGraphicFramePr>
        <p:xfrm>
          <a:off x="152400" y="1281665"/>
          <a:ext cx="6690155" cy="29076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矩形 27"/>
          <p:cNvSpPr/>
          <p:nvPr/>
        </p:nvSpPr>
        <p:spPr>
          <a:xfrm>
            <a:off x="3886200" y="1604334"/>
            <a:ext cx="2833198" cy="707886"/>
          </a:xfrm>
          <a:prstGeom prst="rect">
            <a:avLst/>
          </a:prstGeom>
        </p:spPr>
        <p:txBody>
          <a:bodyPr wrap="square">
            <a:spAutoFit/>
          </a:bodyPr>
          <a:lstStyle/>
          <a:p>
            <a:r>
              <a:rPr lang="zh-CN" altLang="en-US" sz="1400" dirty="0">
                <a:latin typeface="微软雅黑" pitchFamily="34" charset="-122"/>
                <a:ea typeface="微软雅黑" pitchFamily="34" charset="-122"/>
              </a:rPr>
              <a:t>关键字：</a:t>
            </a:r>
            <a:endParaRPr lang="en-US" altLang="zh-CN" sz="1400" dirty="0">
              <a:latin typeface="微软雅黑" pitchFamily="34" charset="-122"/>
              <a:ea typeface="微软雅黑" pitchFamily="34" charset="-122"/>
            </a:endParaRPr>
          </a:p>
          <a:p>
            <a:r>
              <a:rPr lang="zh-CN" altLang="en-US" sz="1400" dirty="0">
                <a:latin typeface="微软雅黑" pitchFamily="34" charset="-122"/>
                <a:ea typeface="微软雅黑" pitchFamily="34" charset="-122"/>
              </a:rPr>
              <a:t>不良反应、副作用、</a:t>
            </a:r>
            <a:r>
              <a:rPr lang="zh-CN" altLang="en-US" sz="1400" dirty="0" smtClean="0">
                <a:latin typeface="微软雅黑" pitchFamily="34" charset="-122"/>
                <a:ea typeface="微软雅黑" pitchFamily="34" charset="-122"/>
              </a:rPr>
              <a:t>副反应</a:t>
            </a:r>
            <a:endParaRPr lang="en-US" altLang="zh-CN" sz="1200" dirty="0">
              <a:latin typeface="微软雅黑" pitchFamily="34" charset="-122"/>
              <a:ea typeface="微软雅黑" pitchFamily="34" charset="-122"/>
            </a:endParaRPr>
          </a:p>
          <a:p>
            <a:endParaRPr lang="zh-CN" altLang="en-US" sz="1200" dirty="0">
              <a:latin typeface="微软雅黑" pitchFamily="34" charset="-122"/>
              <a:ea typeface="微软雅黑" pitchFamily="34" charset="-122"/>
            </a:endParaRPr>
          </a:p>
        </p:txBody>
      </p:sp>
      <p:sp>
        <p:nvSpPr>
          <p:cNvPr id="29" name="TextBox 59"/>
          <p:cNvSpPr txBox="1"/>
          <p:nvPr/>
        </p:nvSpPr>
        <p:spPr>
          <a:xfrm>
            <a:off x="3886200" y="2653806"/>
            <a:ext cx="2511424" cy="523220"/>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否定词：未出现、无、没有、不、否认、排除等</a:t>
            </a:r>
            <a:endParaRPr lang="zh-CN" altLang="en-US" sz="1400" dirty="0">
              <a:latin typeface="微软雅黑" pitchFamily="34" charset="-122"/>
              <a:ea typeface="微软雅黑"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430875129"/>
              </p:ext>
            </p:extLst>
          </p:nvPr>
        </p:nvGraphicFramePr>
        <p:xfrm>
          <a:off x="4040828" y="3736604"/>
          <a:ext cx="4262139" cy="2594346"/>
        </p:xfrm>
        <a:graphic>
          <a:graphicData uri="http://schemas.openxmlformats.org/presentationml/2006/ole">
            <mc:AlternateContent xmlns:mc="http://schemas.openxmlformats.org/markup-compatibility/2006">
              <mc:Choice xmlns:v="urn:schemas-microsoft-com:vml" Requires="v">
                <p:oleObj spid="_x0000_s8876" name="Visio" r:id="rId9" imgW="4972050" imgH="3028950" progId="Visio.Drawing.15">
                  <p:embed/>
                </p:oleObj>
              </mc:Choice>
              <mc:Fallback>
                <p:oleObj name="Visio" r:id="rId9" imgW="4972050" imgH="3028950" progId="Visio.Drawing.15">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0828" y="3736604"/>
                        <a:ext cx="4262139" cy="2594346"/>
                      </a:xfrm>
                      <a:prstGeom prst="rect">
                        <a:avLst/>
                      </a:prstGeom>
                      <a:noFill/>
                    </p:spPr>
                  </p:pic>
                </p:oleObj>
              </mc:Fallback>
            </mc:AlternateContent>
          </a:graphicData>
        </a:graphic>
      </p:graphicFrame>
      <p:cxnSp>
        <p:nvCxnSpPr>
          <p:cNvPr id="32" name="直接连接符 31"/>
          <p:cNvCxnSpPr/>
          <p:nvPr/>
        </p:nvCxnSpPr>
        <p:spPr>
          <a:xfrm>
            <a:off x="2362200" y="3962400"/>
            <a:ext cx="0" cy="144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2362200" y="5410200"/>
            <a:ext cx="1524000"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886200" y="3657600"/>
            <a:ext cx="4572000" cy="28194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457200" y="4413124"/>
            <a:ext cx="3206750" cy="6960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900" dirty="0">
                <a:latin typeface="华文中宋" panose="02010600040101010101" pitchFamily="2" charset="-122"/>
                <a:ea typeface="华文中宋" panose="02010600040101010101" pitchFamily="2" charset="-122"/>
              </a:rPr>
              <a:t>4</a:t>
            </a:r>
            <a:r>
              <a:rPr lang="zh-CN" altLang="en-US" sz="1900" dirty="0">
                <a:latin typeface="华文中宋" panose="02010600040101010101" pitchFamily="2" charset="-122"/>
                <a:ea typeface="华文中宋" panose="02010600040101010101" pitchFamily="2" charset="-122"/>
              </a:rPr>
              <a:t>、</a:t>
            </a:r>
            <a:r>
              <a:rPr lang="zh-CN" altLang="zh-CN" sz="1900" dirty="0">
                <a:latin typeface="华文中宋" panose="02010600040101010101" pitchFamily="2" charset="-122"/>
                <a:ea typeface="华文中宋" panose="02010600040101010101" pitchFamily="2" charset="-122"/>
              </a:rPr>
              <a:t>模式匹配（</a:t>
            </a:r>
            <a:r>
              <a:rPr lang="en-US" altLang="zh-CN" sz="1900" dirty="0">
                <a:latin typeface="华文中宋" panose="02010600040101010101" pitchFamily="2" charset="-122"/>
                <a:ea typeface="华文中宋" panose="02010600040101010101" pitchFamily="2" charset="-122"/>
              </a:rPr>
              <a:t>*a+*d+*</a:t>
            </a:r>
            <a:r>
              <a:rPr lang="zh-CN" altLang="zh-CN" sz="1900" dirty="0">
                <a:latin typeface="华文中宋" panose="02010600040101010101" pitchFamily="2" charset="-122"/>
                <a:ea typeface="华文中宋" panose="02010600040101010101" pitchFamily="2" charset="-122"/>
              </a:rPr>
              <a:t>）</a:t>
            </a:r>
            <a:endParaRPr lang="zh-CN" altLang="en-US" sz="19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95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P spid="28" grpId="0"/>
      <p:bldP spid="29" grpId="0"/>
      <p:bldP spid="38"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450" y="590550"/>
            <a:ext cx="8540750" cy="677863"/>
          </a:xfrm>
        </p:spPr>
        <p:txBody>
          <a:bodyPr/>
          <a:lstStyle/>
          <a:p>
            <a:pPr>
              <a:defRPr/>
            </a:pPr>
            <a:r>
              <a:rPr lang="zh-CN" altLang="en-US" dirty="0" smtClean="0"/>
              <a:t>内容目录</a:t>
            </a:r>
            <a:endParaRPr lang="zh-CN" altLang="en-US" dirty="0"/>
          </a:p>
        </p:txBody>
      </p:sp>
      <p:sp>
        <p:nvSpPr>
          <p:cNvPr id="717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E39F1F4-BD97-4458-8518-C85F1A5B9C88}" type="slidenum">
              <a:rPr lang="en-US" altLang="zh-CN" sz="1400" smtClean="0">
                <a:solidFill>
                  <a:srgbClr val="000000"/>
                </a:solidFill>
              </a:rPr>
              <a:pPr>
                <a:spcBef>
                  <a:spcPct val="0"/>
                </a:spcBef>
                <a:buClrTx/>
                <a:buFontTx/>
                <a:buNone/>
              </a:pPr>
              <a:t>2</a:t>
            </a:fld>
            <a:endParaRPr lang="en-US" altLang="zh-CN" sz="1400" smtClean="0">
              <a:solidFill>
                <a:srgbClr val="000000"/>
              </a:solidFill>
            </a:endParaRPr>
          </a:p>
        </p:txBody>
      </p:sp>
      <p:graphicFrame>
        <p:nvGraphicFramePr>
          <p:cNvPr id="61" name="内容占位符 60"/>
          <p:cNvGraphicFramePr>
            <a:graphicFrameLocks noGrp="1"/>
          </p:cNvGraphicFramePr>
          <p:nvPr>
            <p:ph idx="1"/>
          </p:nvPr>
        </p:nvGraphicFramePr>
        <p:xfrm>
          <a:off x="298450" y="1600200"/>
          <a:ext cx="8464550" cy="4498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200" dirty="0">
                <a:latin typeface="华文中宋" panose="02010600040101010101" pitchFamily="2" charset="-122"/>
                <a:ea typeface="华文中宋" panose="02010600040101010101" pitchFamily="2" charset="-122"/>
              </a:rPr>
              <a:t>药物不良反应</a:t>
            </a:r>
            <a:r>
              <a:rPr lang="zh-CN" altLang="zh-CN" sz="3200" dirty="0" smtClean="0">
                <a:latin typeface="华文中宋" panose="02010600040101010101" pitchFamily="2" charset="-122"/>
                <a:ea typeface="华文中宋" panose="02010600040101010101" pitchFamily="2" charset="-122"/>
              </a:rPr>
              <a:t>关系</a:t>
            </a:r>
            <a:r>
              <a:rPr lang="zh-CN" altLang="en-US" sz="3200" dirty="0" smtClean="0">
                <a:latin typeface="华文中宋" panose="02010600040101010101" pitchFamily="2" charset="-122"/>
                <a:ea typeface="华文中宋" panose="02010600040101010101" pitchFamily="2" charset="-122"/>
              </a:rPr>
              <a:t>提取的评估</a:t>
            </a:r>
            <a:endParaRPr lang="zh-CN" altLang="en-US" sz="3200"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76200" y="1143001"/>
            <a:ext cx="8393793" cy="858400"/>
          </a:xfrm>
        </p:spPr>
        <p:txBody>
          <a:bodyPr/>
          <a:lstStyle/>
          <a:p>
            <a:r>
              <a:rPr lang="en-US" altLang="zh-CN" sz="2000" b="1" dirty="0" smtClean="0"/>
              <a:t>17430</a:t>
            </a:r>
            <a:r>
              <a:rPr lang="zh-CN" altLang="en-US" sz="2000" dirty="0" smtClean="0"/>
              <a:t>个病程记录中，包含关键字的有</a:t>
            </a:r>
            <a:r>
              <a:rPr lang="en-US" altLang="zh-CN" sz="2000" b="1" dirty="0" smtClean="0"/>
              <a:t>2572</a:t>
            </a:r>
            <a:r>
              <a:rPr lang="zh-CN" altLang="en-US" sz="2000" dirty="0" smtClean="0"/>
              <a:t>个，占</a:t>
            </a:r>
            <a:r>
              <a:rPr lang="en-US" altLang="zh-CN" sz="2000" dirty="0" smtClean="0"/>
              <a:t>14.8%</a:t>
            </a:r>
          </a:p>
          <a:p>
            <a:r>
              <a:rPr lang="zh-CN" altLang="en-US" sz="2000" dirty="0"/>
              <a:t>提取</a:t>
            </a:r>
            <a:r>
              <a:rPr lang="zh-CN" altLang="en-US" sz="2000" dirty="0" smtClean="0"/>
              <a:t>到</a:t>
            </a:r>
            <a:r>
              <a:rPr lang="en-US" altLang="zh-CN" sz="2000" b="1" dirty="0" smtClean="0"/>
              <a:t>125</a:t>
            </a:r>
            <a:r>
              <a:rPr lang="zh-CN" altLang="en-US" sz="2000" dirty="0" smtClean="0"/>
              <a:t>个药物不良反应关系</a:t>
            </a:r>
            <a:endParaRPr lang="zh-CN" altLang="en-US" sz="2000" dirty="0"/>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20</a:t>
            </a:fld>
            <a:endParaRPr lang="en-US" altLang="zh-CN"/>
          </a:p>
        </p:txBody>
      </p:sp>
      <p:sp>
        <p:nvSpPr>
          <p:cNvPr id="6" name="矩形 5"/>
          <p:cNvSpPr/>
          <p:nvPr/>
        </p:nvSpPr>
        <p:spPr>
          <a:xfrm>
            <a:off x="233136" y="2234187"/>
            <a:ext cx="4415064" cy="1575813"/>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dirty="0" smtClean="0"/>
              <a:t>假阳性：</a:t>
            </a:r>
            <a:r>
              <a:rPr lang="en-US" altLang="zh-CN" dirty="0" smtClean="0"/>
              <a:t>24</a:t>
            </a:r>
            <a:r>
              <a:rPr lang="zh-CN" altLang="en-US" dirty="0" smtClean="0"/>
              <a:t>个</a:t>
            </a:r>
            <a:r>
              <a:rPr lang="en-US" altLang="zh-CN" dirty="0" smtClean="0"/>
              <a:t>(19.2%</a:t>
            </a:r>
            <a:r>
              <a:rPr lang="en-US" altLang="zh-CN" dirty="0"/>
              <a:t>)</a:t>
            </a:r>
            <a:endParaRPr lang="en-US" altLang="zh-CN" dirty="0" smtClean="0"/>
          </a:p>
          <a:p>
            <a:endParaRPr lang="en-US" altLang="zh-CN" sz="1800" dirty="0"/>
          </a:p>
          <a:p>
            <a:r>
              <a:rPr lang="zh-CN" altLang="zh-CN" sz="1800" dirty="0" smtClean="0"/>
              <a:t>原意</a:t>
            </a:r>
            <a:r>
              <a:rPr lang="zh-CN" altLang="zh-CN" sz="1800" dirty="0"/>
              <a:t>的描述表达其实是针对该不良反应症状的治疗措施而采用了某种药物医嘱</a:t>
            </a:r>
            <a:r>
              <a:rPr lang="zh-CN" altLang="zh-CN" sz="1800" dirty="0" smtClean="0"/>
              <a:t>。</a:t>
            </a:r>
            <a:endParaRPr lang="en-US" altLang="zh-CN" sz="1800" dirty="0" smtClean="0"/>
          </a:p>
        </p:txBody>
      </p:sp>
      <p:sp>
        <p:nvSpPr>
          <p:cNvPr id="7" name="矩形 6"/>
          <p:cNvSpPr/>
          <p:nvPr/>
        </p:nvSpPr>
        <p:spPr>
          <a:xfrm>
            <a:off x="228600" y="4042787"/>
            <a:ext cx="4419600" cy="918587"/>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dirty="0" smtClean="0"/>
              <a:t>已确定的</a:t>
            </a:r>
            <a:r>
              <a:rPr lang="en-US" altLang="zh-CN" dirty="0" smtClean="0"/>
              <a:t>ADE</a:t>
            </a:r>
            <a:r>
              <a:rPr lang="zh-CN" altLang="en-US" dirty="0" smtClean="0"/>
              <a:t>：</a:t>
            </a:r>
            <a:r>
              <a:rPr lang="en-US" altLang="zh-CN" dirty="0" smtClean="0"/>
              <a:t>87</a:t>
            </a:r>
            <a:r>
              <a:rPr lang="zh-CN" altLang="en-US" dirty="0" smtClean="0"/>
              <a:t>个</a:t>
            </a:r>
            <a:endParaRPr lang="en-US" altLang="zh-CN" dirty="0" smtClean="0"/>
          </a:p>
          <a:p>
            <a:r>
              <a:rPr lang="zh-CN" altLang="en-US" sz="1800" dirty="0" smtClean="0"/>
              <a:t>出现在了知识库中</a:t>
            </a:r>
            <a:endParaRPr lang="en-US" altLang="zh-CN" sz="1800" dirty="0"/>
          </a:p>
        </p:txBody>
      </p:sp>
      <p:sp>
        <p:nvSpPr>
          <p:cNvPr id="8" name="矩形 7"/>
          <p:cNvSpPr/>
          <p:nvPr/>
        </p:nvSpPr>
        <p:spPr>
          <a:xfrm>
            <a:off x="228600" y="5326638"/>
            <a:ext cx="3886200" cy="918587"/>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dirty="0"/>
              <a:t>可能</a:t>
            </a:r>
            <a:r>
              <a:rPr lang="zh-CN" altLang="en-US" dirty="0" smtClean="0"/>
              <a:t>的</a:t>
            </a:r>
            <a:r>
              <a:rPr lang="en-US" altLang="zh-CN" dirty="0" smtClean="0"/>
              <a:t>ADE</a:t>
            </a:r>
            <a:r>
              <a:rPr lang="zh-CN" altLang="en-US" dirty="0" smtClean="0"/>
              <a:t>：</a:t>
            </a:r>
            <a:r>
              <a:rPr lang="en-US" altLang="zh-CN" dirty="0" smtClean="0"/>
              <a:t>14</a:t>
            </a:r>
            <a:r>
              <a:rPr lang="zh-CN" altLang="en-US" dirty="0" smtClean="0"/>
              <a:t>个</a:t>
            </a:r>
            <a:endParaRPr lang="en-US" altLang="zh-CN" dirty="0" smtClean="0"/>
          </a:p>
          <a:p>
            <a:r>
              <a:rPr lang="zh-CN" altLang="en-US" sz="1800" dirty="0" smtClean="0"/>
              <a:t>未出现在知识库中</a:t>
            </a:r>
            <a:endParaRPr lang="en-US" altLang="zh-CN" sz="1800" dirty="0"/>
          </a:p>
        </p:txBody>
      </p:sp>
      <p:graphicFrame>
        <p:nvGraphicFramePr>
          <p:cNvPr id="9" name="表格 8"/>
          <p:cNvGraphicFramePr>
            <a:graphicFrameLocks noGrp="1"/>
          </p:cNvGraphicFramePr>
          <p:nvPr>
            <p:extLst>
              <p:ext uri="{D42A27DB-BD31-4B8C-83A1-F6EECF244321}">
                <p14:modId xmlns:p14="http://schemas.microsoft.com/office/powerpoint/2010/main" val="3659133608"/>
              </p:ext>
            </p:extLst>
          </p:nvPr>
        </p:nvGraphicFramePr>
        <p:xfrm>
          <a:off x="4876800" y="1747896"/>
          <a:ext cx="3962400" cy="4343399"/>
        </p:xfrm>
        <a:graphic>
          <a:graphicData uri="http://schemas.openxmlformats.org/drawingml/2006/table">
            <a:tbl>
              <a:tblPr firstRow="1" bandRow="1">
                <a:tableStyleId>{F5AB1C69-6EDB-4FF4-983F-18BD219EF322}</a:tableStyleId>
              </a:tblPr>
              <a:tblGrid>
                <a:gridCol w="2345094"/>
                <a:gridCol w="1617306"/>
              </a:tblGrid>
              <a:tr h="371927">
                <a:tc>
                  <a:txBody>
                    <a:bodyPr/>
                    <a:lstStyle/>
                    <a:p>
                      <a:pPr indent="125095" algn="just">
                        <a:lnSpc>
                          <a:spcPct val="150000"/>
                        </a:lnSpc>
                        <a:spcAft>
                          <a:spcPts val="0"/>
                        </a:spcAft>
                      </a:pPr>
                      <a:r>
                        <a:rPr lang="zh-CN" sz="1100" kern="100" dirty="0">
                          <a:effectLst/>
                          <a:latin typeface="+mn-ea"/>
                          <a:ea typeface="+mn-ea"/>
                        </a:rPr>
                        <a:t>药物</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a:effectLst/>
                          <a:latin typeface="+mn-ea"/>
                          <a:ea typeface="+mn-ea"/>
                        </a:rPr>
                        <a:t>不良反应</a:t>
                      </a:r>
                      <a:endParaRPr lang="zh-CN" sz="1100" kern="100">
                        <a:effectLst/>
                        <a:latin typeface="+mn-ea"/>
                        <a:ea typeface="+mn-ea"/>
                        <a:cs typeface="Times New Roman" panose="02020603050405020304" pitchFamily="18" charset="0"/>
                      </a:endParaRPr>
                    </a:p>
                  </a:txBody>
                  <a:tcPr marL="62486" marR="62486" marT="0" marB="0"/>
                </a:tc>
              </a:tr>
              <a:tr h="352602">
                <a:tc>
                  <a:txBody>
                    <a:bodyPr/>
                    <a:lstStyle/>
                    <a:p>
                      <a:pPr indent="127000" algn="just">
                        <a:lnSpc>
                          <a:spcPct val="150000"/>
                        </a:lnSpc>
                        <a:spcAft>
                          <a:spcPts val="0"/>
                        </a:spcAft>
                      </a:pPr>
                      <a:r>
                        <a:rPr lang="zh-CN" sz="1100" kern="100" dirty="0">
                          <a:effectLst/>
                          <a:latin typeface="+mn-ea"/>
                          <a:ea typeface="+mn-ea"/>
                        </a:rPr>
                        <a:t>氟尿嘧啶</a:t>
                      </a:r>
                      <a:r>
                        <a:rPr lang="zh-CN" sz="1100" kern="100" dirty="0" smtClean="0">
                          <a:effectLst/>
                          <a:latin typeface="+mn-ea"/>
                          <a:ea typeface="+mn-ea"/>
                        </a:rPr>
                        <a:t>注射液</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a:effectLst/>
                          <a:latin typeface="+mn-ea"/>
                          <a:ea typeface="+mn-ea"/>
                        </a:rPr>
                        <a:t>骨髓</a:t>
                      </a:r>
                      <a:r>
                        <a:rPr lang="zh-CN" sz="1100" kern="100" dirty="0" smtClean="0">
                          <a:effectLst/>
                          <a:latin typeface="+mn-ea"/>
                          <a:ea typeface="+mn-ea"/>
                        </a:rPr>
                        <a:t>抑制</a:t>
                      </a:r>
                      <a:endParaRPr lang="zh-CN" sz="1100" kern="100" dirty="0">
                        <a:effectLst/>
                        <a:latin typeface="+mn-ea"/>
                        <a:ea typeface="+mn-ea"/>
                        <a:cs typeface="Times New Roman" panose="02020603050405020304" pitchFamily="18" charset="0"/>
                      </a:endParaRPr>
                    </a:p>
                  </a:txBody>
                  <a:tcPr marL="62486" marR="62486" marT="0" marB="0"/>
                </a:tc>
              </a:tr>
              <a:tr h="322012">
                <a:tc>
                  <a:txBody>
                    <a:bodyPr/>
                    <a:lstStyle/>
                    <a:p>
                      <a:pPr indent="127000" algn="just">
                        <a:lnSpc>
                          <a:spcPct val="150000"/>
                        </a:lnSpc>
                        <a:spcAft>
                          <a:spcPts val="0"/>
                        </a:spcAft>
                      </a:pPr>
                      <a:r>
                        <a:rPr lang="zh-CN" sz="1100" kern="100" dirty="0">
                          <a:effectLst/>
                          <a:latin typeface="+mn-ea"/>
                          <a:ea typeface="+mn-ea"/>
                        </a:rPr>
                        <a:t>注射用香菇</a:t>
                      </a:r>
                      <a:r>
                        <a:rPr lang="zh-CN" sz="1100" kern="100" dirty="0" smtClean="0">
                          <a:effectLst/>
                          <a:latin typeface="+mn-ea"/>
                          <a:ea typeface="+mn-ea"/>
                        </a:rPr>
                        <a:t>多糖</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a:effectLst/>
                          <a:latin typeface="+mn-ea"/>
                          <a:ea typeface="+mn-ea"/>
                        </a:rPr>
                        <a:t>体温</a:t>
                      </a:r>
                      <a:r>
                        <a:rPr lang="zh-CN" sz="1100" kern="100" dirty="0" smtClean="0">
                          <a:effectLst/>
                          <a:latin typeface="+mn-ea"/>
                          <a:ea typeface="+mn-ea"/>
                        </a:rPr>
                        <a:t>升高</a:t>
                      </a:r>
                      <a:endParaRPr lang="zh-CN" sz="1100" kern="100" dirty="0">
                        <a:effectLst/>
                        <a:latin typeface="+mn-ea"/>
                        <a:ea typeface="+mn-ea"/>
                        <a:cs typeface="Times New Roman" panose="02020603050405020304" pitchFamily="18" charset="0"/>
                      </a:endParaRPr>
                    </a:p>
                  </a:txBody>
                  <a:tcPr marL="62486" marR="62486" marT="0" marB="0"/>
                </a:tc>
              </a:tr>
              <a:tr h="402516">
                <a:tc>
                  <a:txBody>
                    <a:bodyPr/>
                    <a:lstStyle/>
                    <a:p>
                      <a:pPr indent="127000" algn="just">
                        <a:lnSpc>
                          <a:spcPct val="150000"/>
                        </a:lnSpc>
                        <a:spcAft>
                          <a:spcPts val="0"/>
                        </a:spcAft>
                      </a:pPr>
                      <a:r>
                        <a:rPr lang="zh-CN" sz="1100" kern="100" dirty="0">
                          <a:effectLst/>
                          <a:latin typeface="+mn-ea"/>
                          <a:ea typeface="+mn-ea"/>
                        </a:rPr>
                        <a:t>氟尿嘧啶</a:t>
                      </a:r>
                      <a:r>
                        <a:rPr lang="zh-CN" sz="1100" kern="100" dirty="0" smtClean="0">
                          <a:effectLst/>
                          <a:latin typeface="+mn-ea"/>
                          <a:ea typeface="+mn-ea"/>
                        </a:rPr>
                        <a:t>注射液</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a:effectLst/>
                          <a:latin typeface="+mn-ea"/>
                          <a:ea typeface="+mn-ea"/>
                        </a:rPr>
                        <a:t>胃肠道</a:t>
                      </a:r>
                      <a:r>
                        <a:rPr lang="zh-CN" sz="1100" kern="100" dirty="0" smtClean="0">
                          <a:effectLst/>
                          <a:latin typeface="+mn-ea"/>
                          <a:ea typeface="+mn-ea"/>
                        </a:rPr>
                        <a:t>反应</a:t>
                      </a:r>
                      <a:endParaRPr lang="zh-CN" sz="1100" kern="100" dirty="0">
                        <a:effectLst/>
                        <a:latin typeface="+mn-ea"/>
                        <a:ea typeface="+mn-ea"/>
                        <a:cs typeface="Times New Roman" panose="02020603050405020304" pitchFamily="18" charset="0"/>
                      </a:endParaRPr>
                    </a:p>
                  </a:txBody>
                  <a:tcPr marL="62486" marR="62486" marT="0" marB="0"/>
                </a:tc>
              </a:tr>
              <a:tr h="322013">
                <a:tc>
                  <a:txBody>
                    <a:bodyPr/>
                    <a:lstStyle/>
                    <a:p>
                      <a:pPr indent="127000" algn="just">
                        <a:lnSpc>
                          <a:spcPct val="150000"/>
                        </a:lnSpc>
                        <a:spcAft>
                          <a:spcPts val="0"/>
                        </a:spcAft>
                      </a:pPr>
                      <a:r>
                        <a:rPr lang="zh-CN" sz="1100" kern="100" dirty="0">
                          <a:effectLst/>
                          <a:latin typeface="+mn-ea"/>
                          <a:ea typeface="+mn-ea"/>
                        </a:rPr>
                        <a:t>注射用</a:t>
                      </a:r>
                      <a:r>
                        <a:rPr lang="zh-CN" sz="1100" kern="100" dirty="0" smtClean="0">
                          <a:effectLst/>
                          <a:latin typeface="+mn-ea"/>
                          <a:ea typeface="+mn-ea"/>
                        </a:rPr>
                        <a:t>三氧化二砷</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a:effectLst/>
                          <a:latin typeface="+mn-ea"/>
                          <a:ea typeface="+mn-ea"/>
                        </a:rPr>
                        <a:t>低血</a:t>
                      </a:r>
                      <a:r>
                        <a:rPr lang="zh-CN" sz="1100" kern="100" dirty="0" smtClean="0">
                          <a:effectLst/>
                          <a:latin typeface="+mn-ea"/>
                          <a:ea typeface="+mn-ea"/>
                        </a:rPr>
                        <a:t>钾</a:t>
                      </a:r>
                      <a:endParaRPr lang="zh-CN" sz="1100" kern="100" dirty="0">
                        <a:effectLst/>
                        <a:latin typeface="+mn-ea"/>
                        <a:ea typeface="+mn-ea"/>
                        <a:cs typeface="Times New Roman" panose="02020603050405020304" pitchFamily="18" charset="0"/>
                      </a:endParaRPr>
                    </a:p>
                  </a:txBody>
                  <a:tcPr marL="62486" marR="62486" marT="0" marB="0"/>
                </a:tc>
              </a:tr>
              <a:tr h="322013">
                <a:tc>
                  <a:txBody>
                    <a:bodyPr/>
                    <a:lstStyle/>
                    <a:p>
                      <a:pPr indent="127000" algn="just">
                        <a:lnSpc>
                          <a:spcPct val="150000"/>
                        </a:lnSpc>
                        <a:spcAft>
                          <a:spcPts val="0"/>
                        </a:spcAft>
                      </a:pPr>
                      <a:r>
                        <a:rPr lang="zh-CN" sz="1100" kern="100" dirty="0">
                          <a:effectLst/>
                          <a:latin typeface="+mn-ea"/>
                          <a:ea typeface="+mn-ea"/>
                        </a:rPr>
                        <a:t>注射用</a:t>
                      </a:r>
                      <a:r>
                        <a:rPr lang="zh-CN" sz="1100" kern="100" dirty="0" smtClean="0">
                          <a:effectLst/>
                          <a:latin typeface="+mn-ea"/>
                          <a:ea typeface="+mn-ea"/>
                        </a:rPr>
                        <a:t>三氧化二砷</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a:effectLst/>
                          <a:latin typeface="+mn-ea"/>
                          <a:ea typeface="+mn-ea"/>
                        </a:rPr>
                        <a:t>骨髓</a:t>
                      </a:r>
                      <a:r>
                        <a:rPr lang="zh-CN" sz="1100" kern="100" smtClean="0">
                          <a:effectLst/>
                          <a:latin typeface="+mn-ea"/>
                          <a:ea typeface="+mn-ea"/>
                        </a:rPr>
                        <a:t>抑制</a:t>
                      </a:r>
                      <a:endParaRPr lang="zh-CN" sz="1100" kern="100" dirty="0">
                        <a:effectLst/>
                        <a:latin typeface="+mn-ea"/>
                        <a:ea typeface="+mn-ea"/>
                        <a:cs typeface="Times New Roman" panose="02020603050405020304" pitchFamily="18" charset="0"/>
                      </a:endParaRPr>
                    </a:p>
                  </a:txBody>
                  <a:tcPr marL="62486" marR="62486" marT="0" marB="0"/>
                </a:tc>
              </a:tr>
              <a:tr h="322013">
                <a:tc>
                  <a:txBody>
                    <a:bodyPr/>
                    <a:lstStyle/>
                    <a:p>
                      <a:pPr indent="127000" algn="just">
                        <a:lnSpc>
                          <a:spcPct val="150000"/>
                        </a:lnSpc>
                        <a:spcAft>
                          <a:spcPts val="0"/>
                        </a:spcAft>
                      </a:pPr>
                      <a:r>
                        <a:rPr lang="zh-CN" sz="1100" kern="100" dirty="0">
                          <a:effectLst/>
                          <a:latin typeface="+mn-ea"/>
                          <a:ea typeface="+mn-ea"/>
                        </a:rPr>
                        <a:t>注射用丙戊酸</a:t>
                      </a:r>
                      <a:r>
                        <a:rPr lang="zh-CN" sz="1100" kern="100" dirty="0" smtClean="0">
                          <a:effectLst/>
                          <a:latin typeface="+mn-ea"/>
                          <a:ea typeface="+mn-ea"/>
                        </a:rPr>
                        <a:t>钠</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smtClean="0">
                          <a:effectLst/>
                          <a:latin typeface="+mn-ea"/>
                          <a:ea typeface="+mn-ea"/>
                        </a:rPr>
                        <a:t>不适</a:t>
                      </a:r>
                      <a:endParaRPr lang="zh-CN" sz="1100" kern="100" dirty="0">
                        <a:effectLst/>
                        <a:latin typeface="+mn-ea"/>
                        <a:ea typeface="+mn-ea"/>
                        <a:cs typeface="Times New Roman" panose="02020603050405020304" pitchFamily="18" charset="0"/>
                      </a:endParaRPr>
                    </a:p>
                  </a:txBody>
                  <a:tcPr marL="62486" marR="62486" marT="0" marB="0"/>
                </a:tc>
              </a:tr>
              <a:tr h="322013">
                <a:tc>
                  <a:txBody>
                    <a:bodyPr/>
                    <a:lstStyle/>
                    <a:p>
                      <a:pPr indent="127000" algn="just">
                        <a:lnSpc>
                          <a:spcPct val="150000"/>
                        </a:lnSpc>
                        <a:spcAft>
                          <a:spcPts val="0"/>
                        </a:spcAft>
                      </a:pPr>
                      <a:r>
                        <a:rPr lang="zh-CN" sz="1100" kern="100" dirty="0">
                          <a:effectLst/>
                          <a:latin typeface="+mn-ea"/>
                          <a:ea typeface="+mn-ea"/>
                        </a:rPr>
                        <a:t>环孢素</a:t>
                      </a:r>
                      <a:r>
                        <a:rPr lang="zh-CN" sz="1100" kern="100" dirty="0" smtClean="0">
                          <a:effectLst/>
                          <a:latin typeface="+mn-ea"/>
                          <a:ea typeface="+mn-ea"/>
                        </a:rPr>
                        <a:t>注射液</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a:effectLst/>
                          <a:latin typeface="+mn-ea"/>
                          <a:ea typeface="+mn-ea"/>
                        </a:rPr>
                        <a:t>水钠储</a:t>
                      </a:r>
                      <a:r>
                        <a:rPr lang="zh-CN" sz="1100" kern="100" dirty="0" smtClean="0">
                          <a:effectLst/>
                          <a:latin typeface="+mn-ea"/>
                          <a:ea typeface="+mn-ea"/>
                        </a:rPr>
                        <a:t>留</a:t>
                      </a:r>
                      <a:endParaRPr lang="zh-CN" sz="1100" kern="100" dirty="0">
                        <a:effectLst/>
                        <a:latin typeface="+mn-ea"/>
                        <a:ea typeface="+mn-ea"/>
                        <a:cs typeface="Times New Roman" panose="02020603050405020304" pitchFamily="18" charset="0"/>
                      </a:endParaRPr>
                    </a:p>
                  </a:txBody>
                  <a:tcPr marL="62486" marR="62486" marT="0" marB="0"/>
                </a:tc>
              </a:tr>
              <a:tr h="229470">
                <a:tc>
                  <a:txBody>
                    <a:bodyPr/>
                    <a:lstStyle/>
                    <a:p>
                      <a:pPr indent="127000" algn="just">
                        <a:lnSpc>
                          <a:spcPct val="150000"/>
                        </a:lnSpc>
                        <a:spcAft>
                          <a:spcPts val="0"/>
                        </a:spcAft>
                      </a:pPr>
                      <a:r>
                        <a:rPr lang="zh-CN" sz="1100" kern="100" dirty="0">
                          <a:effectLst/>
                          <a:latin typeface="+mn-ea"/>
                          <a:ea typeface="+mn-ea"/>
                        </a:rPr>
                        <a:t>注射用伏立康</a:t>
                      </a:r>
                      <a:r>
                        <a:rPr lang="zh-CN" sz="1100" kern="100" dirty="0" smtClean="0">
                          <a:effectLst/>
                          <a:latin typeface="+mn-ea"/>
                          <a:ea typeface="+mn-ea"/>
                        </a:rPr>
                        <a:t>唑</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smtClean="0">
                          <a:effectLst/>
                          <a:latin typeface="+mn-ea"/>
                          <a:ea typeface="+mn-ea"/>
                        </a:rPr>
                        <a:t>幻听</a:t>
                      </a:r>
                      <a:endParaRPr lang="zh-CN" sz="1100" kern="100" dirty="0">
                        <a:effectLst/>
                        <a:latin typeface="+mn-ea"/>
                        <a:ea typeface="+mn-ea"/>
                        <a:cs typeface="Times New Roman" panose="02020603050405020304" pitchFamily="18" charset="0"/>
                      </a:endParaRPr>
                    </a:p>
                  </a:txBody>
                  <a:tcPr marL="62486" marR="62486" marT="0" marB="0"/>
                </a:tc>
              </a:tr>
              <a:tr h="229470">
                <a:tc>
                  <a:txBody>
                    <a:bodyPr/>
                    <a:lstStyle/>
                    <a:p>
                      <a:pPr indent="127000" algn="just">
                        <a:lnSpc>
                          <a:spcPct val="150000"/>
                        </a:lnSpc>
                        <a:spcAft>
                          <a:spcPts val="0"/>
                        </a:spcAft>
                      </a:pPr>
                      <a:r>
                        <a:rPr lang="zh-CN" sz="1100" kern="100" dirty="0">
                          <a:effectLst/>
                          <a:latin typeface="+mn-ea"/>
                          <a:ea typeface="+mn-ea"/>
                        </a:rPr>
                        <a:t>注射用多索</a:t>
                      </a:r>
                      <a:r>
                        <a:rPr lang="zh-CN" sz="1100" kern="100" dirty="0" smtClean="0">
                          <a:effectLst/>
                          <a:latin typeface="+mn-ea"/>
                          <a:ea typeface="+mn-ea"/>
                        </a:rPr>
                        <a:t>茶碱</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smtClean="0">
                          <a:effectLst/>
                          <a:latin typeface="+mn-ea"/>
                          <a:ea typeface="+mn-ea"/>
                        </a:rPr>
                        <a:t>烦躁</a:t>
                      </a:r>
                      <a:endParaRPr lang="zh-CN" sz="1100" kern="100" dirty="0">
                        <a:effectLst/>
                        <a:latin typeface="+mn-ea"/>
                        <a:ea typeface="+mn-ea"/>
                        <a:cs typeface="Times New Roman" panose="02020603050405020304" pitchFamily="18" charset="0"/>
                      </a:endParaRPr>
                    </a:p>
                  </a:txBody>
                  <a:tcPr marL="62486" marR="62486" marT="0" marB="0"/>
                </a:tc>
              </a:tr>
              <a:tr h="229470">
                <a:tc>
                  <a:txBody>
                    <a:bodyPr/>
                    <a:lstStyle/>
                    <a:p>
                      <a:pPr indent="127000" algn="just">
                        <a:lnSpc>
                          <a:spcPct val="150000"/>
                        </a:lnSpc>
                        <a:spcAft>
                          <a:spcPts val="0"/>
                        </a:spcAft>
                      </a:pPr>
                      <a:r>
                        <a:rPr lang="zh-CN" sz="1100" kern="100" dirty="0">
                          <a:effectLst/>
                          <a:latin typeface="+mn-ea"/>
                          <a:ea typeface="+mn-ea"/>
                        </a:rPr>
                        <a:t>注射用硼替佐</a:t>
                      </a:r>
                      <a:r>
                        <a:rPr lang="zh-CN" sz="1100" kern="100" dirty="0" smtClean="0">
                          <a:effectLst/>
                          <a:latin typeface="+mn-ea"/>
                          <a:ea typeface="+mn-ea"/>
                        </a:rPr>
                        <a:t>米</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smtClean="0">
                          <a:effectLst/>
                          <a:latin typeface="+mn-ea"/>
                          <a:ea typeface="+mn-ea"/>
                        </a:rPr>
                        <a:t>神经炎</a:t>
                      </a:r>
                      <a:endParaRPr lang="zh-CN" sz="1100" kern="100" dirty="0">
                        <a:effectLst/>
                        <a:latin typeface="+mn-ea"/>
                        <a:ea typeface="+mn-ea"/>
                        <a:cs typeface="Times New Roman" panose="02020603050405020304" pitchFamily="18" charset="0"/>
                      </a:endParaRPr>
                    </a:p>
                  </a:txBody>
                  <a:tcPr marL="62486" marR="62486" marT="0" marB="0"/>
                </a:tc>
              </a:tr>
              <a:tr h="229470">
                <a:tc>
                  <a:txBody>
                    <a:bodyPr/>
                    <a:lstStyle/>
                    <a:p>
                      <a:pPr indent="127000" algn="just">
                        <a:lnSpc>
                          <a:spcPct val="150000"/>
                        </a:lnSpc>
                        <a:spcAft>
                          <a:spcPts val="0"/>
                        </a:spcAft>
                      </a:pPr>
                      <a:r>
                        <a:rPr lang="zh-CN" sz="1100" kern="100" dirty="0">
                          <a:effectLst/>
                          <a:latin typeface="+mn-ea"/>
                          <a:ea typeface="+mn-ea"/>
                        </a:rPr>
                        <a:t>注射用硼替佐</a:t>
                      </a:r>
                      <a:r>
                        <a:rPr lang="zh-CN" sz="1100" kern="100" dirty="0" smtClean="0">
                          <a:effectLst/>
                          <a:latin typeface="+mn-ea"/>
                          <a:ea typeface="+mn-ea"/>
                        </a:rPr>
                        <a:t>米</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a:effectLst/>
                          <a:latin typeface="+mn-ea"/>
                          <a:ea typeface="+mn-ea"/>
                        </a:rPr>
                        <a:t>骨髓</a:t>
                      </a:r>
                      <a:r>
                        <a:rPr lang="zh-CN" sz="1100" kern="100" dirty="0" smtClean="0">
                          <a:effectLst/>
                          <a:latin typeface="+mn-ea"/>
                          <a:ea typeface="+mn-ea"/>
                        </a:rPr>
                        <a:t>抑制</a:t>
                      </a:r>
                      <a:endParaRPr lang="zh-CN" sz="1100" kern="100" dirty="0">
                        <a:effectLst/>
                        <a:latin typeface="+mn-ea"/>
                        <a:ea typeface="+mn-ea"/>
                        <a:cs typeface="Times New Roman" panose="02020603050405020304" pitchFamily="18" charset="0"/>
                      </a:endParaRPr>
                    </a:p>
                  </a:txBody>
                  <a:tcPr marL="62486" marR="62486" marT="0" marB="0"/>
                </a:tc>
              </a:tr>
              <a:tr h="229470">
                <a:tc>
                  <a:txBody>
                    <a:bodyPr/>
                    <a:lstStyle/>
                    <a:p>
                      <a:pPr indent="127000" algn="just">
                        <a:lnSpc>
                          <a:spcPct val="150000"/>
                        </a:lnSpc>
                        <a:spcAft>
                          <a:spcPts val="0"/>
                        </a:spcAft>
                      </a:pPr>
                      <a:r>
                        <a:rPr lang="zh-CN" sz="1100" kern="100" dirty="0">
                          <a:effectLst/>
                          <a:latin typeface="+mn-ea"/>
                          <a:ea typeface="+mn-ea"/>
                        </a:rPr>
                        <a:t>榄香烯</a:t>
                      </a:r>
                      <a:r>
                        <a:rPr lang="zh-CN" sz="1100" kern="100" dirty="0" smtClean="0">
                          <a:effectLst/>
                          <a:latin typeface="+mn-ea"/>
                          <a:ea typeface="+mn-ea"/>
                        </a:rPr>
                        <a:t>注射液</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smtClean="0">
                          <a:effectLst/>
                          <a:latin typeface="+mn-ea"/>
                          <a:ea typeface="+mn-ea"/>
                        </a:rPr>
                        <a:t>腹痛</a:t>
                      </a:r>
                      <a:endParaRPr lang="zh-CN" sz="1100" kern="100" dirty="0">
                        <a:effectLst/>
                        <a:latin typeface="+mn-ea"/>
                        <a:ea typeface="+mn-ea"/>
                        <a:cs typeface="Times New Roman" panose="02020603050405020304" pitchFamily="18" charset="0"/>
                      </a:endParaRPr>
                    </a:p>
                  </a:txBody>
                  <a:tcPr marL="62486" marR="62486" marT="0" marB="0"/>
                </a:tc>
              </a:tr>
              <a:tr h="229470">
                <a:tc>
                  <a:txBody>
                    <a:bodyPr/>
                    <a:lstStyle/>
                    <a:p>
                      <a:pPr indent="127000" algn="just">
                        <a:lnSpc>
                          <a:spcPct val="150000"/>
                        </a:lnSpc>
                        <a:spcAft>
                          <a:spcPts val="0"/>
                        </a:spcAft>
                      </a:pPr>
                      <a:r>
                        <a:rPr lang="zh-CN" sz="1100" kern="100" dirty="0">
                          <a:effectLst/>
                          <a:latin typeface="+mn-ea"/>
                          <a:ea typeface="+mn-ea"/>
                        </a:rPr>
                        <a:t>紫杉醇</a:t>
                      </a:r>
                      <a:r>
                        <a:rPr lang="zh-CN" sz="1100" kern="100" dirty="0" smtClean="0">
                          <a:effectLst/>
                          <a:latin typeface="+mn-ea"/>
                          <a:ea typeface="+mn-ea"/>
                        </a:rPr>
                        <a:t>注射液</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smtClean="0">
                          <a:effectLst/>
                          <a:latin typeface="+mn-ea"/>
                          <a:ea typeface="+mn-ea"/>
                        </a:rPr>
                        <a:t>神经炎</a:t>
                      </a:r>
                      <a:endParaRPr lang="zh-CN" sz="1100" kern="100" dirty="0">
                        <a:effectLst/>
                        <a:latin typeface="+mn-ea"/>
                        <a:ea typeface="+mn-ea"/>
                        <a:cs typeface="Times New Roman" panose="02020603050405020304" pitchFamily="18" charset="0"/>
                      </a:endParaRPr>
                    </a:p>
                  </a:txBody>
                  <a:tcPr marL="62486" marR="62486" marT="0" marB="0"/>
                </a:tc>
              </a:tr>
              <a:tr h="229470">
                <a:tc>
                  <a:txBody>
                    <a:bodyPr/>
                    <a:lstStyle/>
                    <a:p>
                      <a:pPr indent="127000" algn="just">
                        <a:lnSpc>
                          <a:spcPct val="150000"/>
                        </a:lnSpc>
                        <a:spcAft>
                          <a:spcPts val="0"/>
                        </a:spcAft>
                      </a:pPr>
                      <a:r>
                        <a:rPr lang="zh-CN" sz="1100" kern="100" dirty="0">
                          <a:effectLst/>
                          <a:latin typeface="+mn-ea"/>
                          <a:ea typeface="+mn-ea"/>
                        </a:rPr>
                        <a:t>利妥昔单抗</a:t>
                      </a:r>
                      <a:r>
                        <a:rPr lang="zh-CN" sz="1100" kern="100" dirty="0" smtClean="0">
                          <a:effectLst/>
                          <a:latin typeface="+mn-ea"/>
                          <a:ea typeface="+mn-ea"/>
                        </a:rPr>
                        <a:t>注射液</a:t>
                      </a:r>
                      <a:endParaRPr lang="zh-CN" sz="1100" kern="100" dirty="0">
                        <a:effectLst/>
                        <a:latin typeface="+mn-ea"/>
                        <a:ea typeface="+mn-ea"/>
                        <a:cs typeface="Times New Roman" panose="02020603050405020304" pitchFamily="18" charset="0"/>
                      </a:endParaRPr>
                    </a:p>
                  </a:txBody>
                  <a:tcPr marL="62486" marR="62486" marT="0" marB="0"/>
                </a:tc>
                <a:tc>
                  <a:txBody>
                    <a:bodyPr/>
                    <a:lstStyle/>
                    <a:p>
                      <a:pPr indent="127000" algn="just">
                        <a:lnSpc>
                          <a:spcPct val="150000"/>
                        </a:lnSpc>
                        <a:spcAft>
                          <a:spcPts val="0"/>
                        </a:spcAft>
                      </a:pPr>
                      <a:r>
                        <a:rPr lang="zh-CN" sz="1100" kern="100" dirty="0">
                          <a:effectLst/>
                          <a:latin typeface="+mn-ea"/>
                          <a:ea typeface="+mn-ea"/>
                        </a:rPr>
                        <a:t>肺</a:t>
                      </a:r>
                      <a:r>
                        <a:rPr lang="zh-CN" sz="1100" kern="100" dirty="0" smtClean="0">
                          <a:effectLst/>
                          <a:latin typeface="+mn-ea"/>
                          <a:ea typeface="+mn-ea"/>
                        </a:rPr>
                        <a:t>浸润</a:t>
                      </a:r>
                      <a:endParaRPr lang="zh-CN" sz="1100" kern="100" dirty="0">
                        <a:effectLst/>
                        <a:latin typeface="+mn-ea"/>
                        <a:ea typeface="+mn-ea"/>
                        <a:cs typeface="Times New Roman" panose="02020603050405020304" pitchFamily="18" charset="0"/>
                      </a:endParaRPr>
                    </a:p>
                  </a:txBody>
                  <a:tcPr marL="62486" marR="62486" marT="0" marB="0"/>
                </a:tc>
              </a:tr>
            </a:tbl>
          </a:graphicData>
        </a:graphic>
      </p:graphicFrame>
      <p:sp>
        <p:nvSpPr>
          <p:cNvPr id="10" name="右箭头 9"/>
          <p:cNvSpPr/>
          <p:nvPr/>
        </p:nvSpPr>
        <p:spPr>
          <a:xfrm>
            <a:off x="4114800" y="5562600"/>
            <a:ext cx="762000" cy="454025"/>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矩形 10"/>
          <p:cNvSpPr/>
          <p:nvPr/>
        </p:nvSpPr>
        <p:spPr>
          <a:xfrm>
            <a:off x="-76200" y="6297818"/>
            <a:ext cx="8610600" cy="585496"/>
          </a:xfrm>
          <a:prstGeom prst="rect">
            <a:avLst/>
          </a:prstGeom>
          <a:solidFill>
            <a:srgbClr val="B0333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latin typeface="华文中宋" panose="02010600040101010101" pitchFamily="2" charset="-122"/>
                <a:ea typeface="华文中宋" panose="02010600040101010101" pitchFamily="2" charset="-122"/>
              </a:rPr>
              <a:t>会议论文：</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Identification of adverse drug events in Chinese clinical narrative text</a:t>
            </a:r>
            <a:endParaRPr lang="zh-CN" altLang="en-US" sz="20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2" name="文本框 11"/>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41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21</a:t>
            </a:fld>
            <a:endParaRPr lang="en-US" altLang="zh-CN"/>
          </a:p>
        </p:txBody>
      </p:sp>
      <p:graphicFrame>
        <p:nvGraphicFramePr>
          <p:cNvPr id="5" name="内容占位符 60"/>
          <p:cNvGraphicFramePr>
            <a:graphicFrameLocks/>
          </p:cNvGraphicFramePr>
          <p:nvPr>
            <p:extLst/>
          </p:nvPr>
        </p:nvGraphicFramePr>
        <p:xfrm>
          <a:off x="283135" y="1066800"/>
          <a:ext cx="8464550" cy="449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下箭头 5"/>
          <p:cNvSpPr/>
          <p:nvPr/>
        </p:nvSpPr>
        <p:spPr>
          <a:xfrm>
            <a:off x="6858000" y="3886200"/>
            <a:ext cx="533400" cy="6096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图示 6"/>
          <p:cNvGraphicFramePr/>
          <p:nvPr>
            <p:extLst>
              <p:ext uri="{D42A27DB-BD31-4B8C-83A1-F6EECF244321}">
                <p14:modId xmlns:p14="http://schemas.microsoft.com/office/powerpoint/2010/main" val="2005765230"/>
              </p:ext>
            </p:extLst>
          </p:nvPr>
        </p:nvGraphicFramePr>
        <p:xfrm>
          <a:off x="4961964" y="4191000"/>
          <a:ext cx="4096871" cy="1247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40906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450" y="589856"/>
            <a:ext cx="8540750" cy="476944"/>
          </a:xfrm>
        </p:spPr>
        <p:txBody>
          <a:bodyPr/>
          <a:lstStyle/>
          <a:p>
            <a:r>
              <a:rPr lang="zh-CN" altLang="en-US" sz="3200" dirty="0">
                <a:latin typeface="华文中宋" panose="02010600040101010101" pitchFamily="2" charset="-122"/>
                <a:ea typeface="华文中宋" panose="02010600040101010101" pitchFamily="2" charset="-122"/>
              </a:rPr>
              <a:t>症状时间线的提取</a:t>
            </a:r>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22</a:t>
            </a:fld>
            <a:endParaRPr lang="en-US" altLang="zh-CN"/>
          </a:p>
        </p:txBody>
      </p:sp>
      <p:sp>
        <p:nvSpPr>
          <p:cNvPr id="5" name="Rectangle 2"/>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935053193"/>
              </p:ext>
            </p:extLst>
          </p:nvPr>
        </p:nvGraphicFramePr>
        <p:xfrm>
          <a:off x="1752728" y="2638844"/>
          <a:ext cx="6248272" cy="3298841"/>
        </p:xfrm>
        <a:graphic>
          <a:graphicData uri="http://schemas.openxmlformats.org/presentationml/2006/ole">
            <mc:AlternateContent xmlns:mc="http://schemas.openxmlformats.org/markup-compatibility/2006">
              <mc:Choice xmlns:v="urn:schemas-microsoft-com:vml" Requires="v">
                <p:oleObj spid="_x0000_s11863" name="Visio" r:id="rId4" imgW="6362820" imgH="6419940" progId="Visio.Drawing.15">
                  <p:embed/>
                </p:oleObj>
              </mc:Choice>
              <mc:Fallback>
                <p:oleObj name="Visio" r:id="rId4" imgW="6362820" imgH="641994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b="49622"/>
                      <a:stretch>
                        <a:fillRect/>
                      </a:stretch>
                    </p:blipFill>
                    <p:spPr bwMode="auto">
                      <a:xfrm>
                        <a:off x="1752728" y="2638844"/>
                        <a:ext cx="6248272" cy="3298841"/>
                      </a:xfrm>
                      <a:prstGeom prst="rect">
                        <a:avLst/>
                      </a:prstGeom>
                      <a:noFill/>
                    </p:spPr>
                  </p:pic>
                </p:oleObj>
              </mc:Fallback>
            </mc:AlternateContent>
          </a:graphicData>
        </a:graphic>
      </p:graphicFrame>
      <p:sp>
        <p:nvSpPr>
          <p:cNvPr id="7" name="矩形 6"/>
          <p:cNvSpPr/>
          <p:nvPr/>
        </p:nvSpPr>
        <p:spPr>
          <a:xfrm>
            <a:off x="2886845" y="5862935"/>
            <a:ext cx="3980037" cy="461665"/>
          </a:xfrm>
          <a:prstGeom prst="rect">
            <a:avLst/>
          </a:prstGeom>
        </p:spPr>
        <p:txBody>
          <a:bodyPr wrap="square">
            <a:spAutoFit/>
          </a:bodyPr>
          <a:lstStyle/>
          <a:p>
            <a:r>
              <a:rPr lang="zh-CN" altLang="zh-CN"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构建临床挖掘案例库示意图</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146050" y="1359282"/>
            <a:ext cx="7924800"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dirty="0" smtClean="0"/>
              <a:t>提取文本中确切提到的</a:t>
            </a:r>
            <a:r>
              <a:rPr lang="en-US" altLang="zh-CN" dirty="0" smtClean="0"/>
              <a:t>ADE</a:t>
            </a:r>
          </a:p>
          <a:p>
            <a:pPr marL="342900" indent="-342900">
              <a:buFont typeface="Wingdings" panose="05000000000000000000" pitchFamily="2" charset="2"/>
              <a:buChar char="Ø"/>
            </a:pPr>
            <a:r>
              <a:rPr lang="zh-CN" altLang="zh-CN" dirty="0"/>
              <a:t>开展基于临床数据挖掘的不良反应信号探测技术研究</a:t>
            </a:r>
            <a:endParaRPr lang="zh-CN" altLang="en-US" dirty="0"/>
          </a:p>
        </p:txBody>
      </p:sp>
      <p:sp>
        <p:nvSpPr>
          <p:cNvPr id="9" name="圆角矩形 8"/>
          <p:cNvSpPr/>
          <p:nvPr/>
        </p:nvSpPr>
        <p:spPr>
          <a:xfrm>
            <a:off x="1295400" y="2482761"/>
            <a:ext cx="5029200" cy="1868660"/>
          </a:xfrm>
          <a:prstGeom prst="roundRect">
            <a:avLst/>
          </a:prstGeom>
          <a:solidFill>
            <a:schemeClr val="accent1">
              <a:alpha val="0"/>
            </a:schemeClr>
          </a:solidFill>
          <a:ln>
            <a:solidFill>
              <a:srgbClr val="E22A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3</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86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华文中宋" panose="02010600040101010101" pitchFamily="2" charset="-122"/>
                <a:ea typeface="华文中宋" panose="02010600040101010101" pitchFamily="2" charset="-122"/>
              </a:rPr>
              <a:t>症状时间线的提取</a:t>
            </a:r>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23</a:t>
            </a:fld>
            <a:endParaRPr lang="en-US" altLang="zh-CN"/>
          </a:p>
        </p:txBody>
      </p:sp>
      <p:sp>
        <p:nvSpPr>
          <p:cNvPr id="5" name="Rectangle 2"/>
          <p:cNvSpPr>
            <a:spLocks noChangeArrowheads="1"/>
          </p:cNvSpPr>
          <p:nvPr/>
        </p:nvSpPr>
        <p:spPr bwMode="auto">
          <a:xfrm>
            <a:off x="1035050" y="12941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13277755"/>
              </p:ext>
            </p:extLst>
          </p:nvPr>
        </p:nvGraphicFramePr>
        <p:xfrm>
          <a:off x="42418" y="1350115"/>
          <a:ext cx="4834382" cy="2307485"/>
        </p:xfrm>
        <a:graphic>
          <a:graphicData uri="http://schemas.openxmlformats.org/presentationml/2006/ole">
            <mc:AlternateContent xmlns:mc="http://schemas.openxmlformats.org/markup-compatibility/2006">
              <mc:Choice xmlns:v="urn:schemas-microsoft-com:vml" Requires="v">
                <p:oleObj spid="_x0000_s12851" name="Visio" r:id="rId6" imgW="6696000" imgH="3438435" progId="Visio.Drawing.15">
                  <p:embed/>
                </p:oleObj>
              </mc:Choice>
              <mc:Fallback>
                <p:oleObj name="Visio" r:id="rId6" imgW="6696000" imgH="3438435" progId="Visio.Drawing.15">
                  <p:embed/>
                  <p:pic>
                    <p:nvPicPr>
                      <p:cNvPr id="0" name="Object 1"/>
                      <p:cNvPicPr>
                        <a:picLocks noChangeAspect="1" noChangeArrowheads="1"/>
                      </p:cNvPicPr>
                      <p:nvPr/>
                    </p:nvPicPr>
                    <p:blipFill>
                      <a:blip r:embed="rId7"/>
                      <a:srcRect/>
                      <a:stretch>
                        <a:fillRect/>
                      </a:stretch>
                    </p:blipFill>
                    <p:spPr bwMode="auto">
                      <a:xfrm>
                        <a:off x="42418" y="1350115"/>
                        <a:ext cx="4834382" cy="2307485"/>
                      </a:xfrm>
                      <a:prstGeom prst="rect">
                        <a:avLst/>
                      </a:prstGeom>
                      <a:noFill/>
                    </p:spPr>
                  </p:pic>
                </p:oleObj>
              </mc:Fallback>
            </mc:AlternateContent>
          </a:graphicData>
        </a:graphic>
      </p:graphicFrame>
      <p:graphicFrame>
        <p:nvGraphicFramePr>
          <p:cNvPr id="7" name="图示 6"/>
          <p:cNvGraphicFramePr/>
          <p:nvPr>
            <p:extLst>
              <p:ext uri="{D42A27DB-BD31-4B8C-83A1-F6EECF244321}">
                <p14:modId xmlns:p14="http://schemas.microsoft.com/office/powerpoint/2010/main" val="552022954"/>
              </p:ext>
            </p:extLst>
          </p:nvPr>
        </p:nvGraphicFramePr>
        <p:xfrm>
          <a:off x="1676400" y="4038600"/>
          <a:ext cx="5943600" cy="10185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0" name="直接箭头连接符 9"/>
          <p:cNvCxnSpPr/>
          <p:nvPr/>
        </p:nvCxnSpPr>
        <p:spPr>
          <a:xfrm>
            <a:off x="2209800" y="5029200"/>
            <a:ext cx="0" cy="5334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圆角矩形 10"/>
          <p:cNvSpPr/>
          <p:nvPr/>
        </p:nvSpPr>
        <p:spPr>
          <a:xfrm>
            <a:off x="1035050" y="5562600"/>
            <a:ext cx="216535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800" dirty="0">
                <a:latin typeface="华文中宋" panose="02010600040101010101" pitchFamily="2" charset="-122"/>
                <a:ea typeface="华文中宋" panose="02010600040101010101" pitchFamily="2" charset="-122"/>
              </a:rPr>
              <a:t>规则</a:t>
            </a:r>
            <a:r>
              <a:rPr lang="zh-CN" altLang="en-US" sz="1800" dirty="0" smtClean="0">
                <a:latin typeface="华文中宋" panose="02010600040101010101" pitchFamily="2" charset="-122"/>
                <a:ea typeface="华文中宋" panose="02010600040101010101" pitchFamily="2" charset="-122"/>
              </a:rPr>
              <a:t>的正则表达式</a:t>
            </a:r>
            <a:endParaRPr lang="zh-CN" altLang="en-US" sz="1800" dirty="0">
              <a:latin typeface="华文中宋" panose="02010600040101010101" pitchFamily="2" charset="-122"/>
              <a:ea typeface="华文中宋" panose="02010600040101010101" pitchFamily="2"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3681997244"/>
              </p:ext>
            </p:extLst>
          </p:nvPr>
        </p:nvGraphicFramePr>
        <p:xfrm>
          <a:off x="5029200" y="1319561"/>
          <a:ext cx="3810000" cy="2566640"/>
        </p:xfrm>
        <a:graphic>
          <a:graphicData uri="http://schemas.openxmlformats.org/drawingml/2006/table">
            <a:tbl>
              <a:tblPr firstRow="1" bandRow="1">
                <a:tableStyleId>{93296810-A885-4BE3-A3E7-6D5BEEA58F35}</a:tableStyleId>
              </a:tblPr>
              <a:tblGrid>
                <a:gridCol w="2014126"/>
                <a:gridCol w="1795874"/>
              </a:tblGrid>
              <a:tr h="321364">
                <a:tc>
                  <a:txBody>
                    <a:bodyPr/>
                    <a:lstStyle/>
                    <a:p>
                      <a:pPr indent="127000" algn="just">
                        <a:lnSpc>
                          <a:spcPct val="150000"/>
                        </a:lnSpc>
                        <a:spcAft>
                          <a:spcPts val="0"/>
                        </a:spcAft>
                      </a:pPr>
                      <a:r>
                        <a:rPr lang="zh-CN" sz="1600" kern="100" dirty="0">
                          <a:effectLst/>
                        </a:rPr>
                        <a:t>文本类型</a:t>
                      </a:r>
                      <a:endParaRPr lang="zh-CN" sz="16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600" kern="100" dirty="0">
                          <a:effectLst/>
                        </a:rPr>
                        <a:t>分段标题</a:t>
                      </a:r>
                      <a:endParaRPr lang="zh-CN" sz="16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321364">
                <a:tc>
                  <a:txBody>
                    <a:bodyPr/>
                    <a:lstStyle/>
                    <a:p>
                      <a:pPr indent="127000" algn="just">
                        <a:lnSpc>
                          <a:spcPct val="150000"/>
                        </a:lnSpc>
                        <a:spcAft>
                          <a:spcPts val="0"/>
                        </a:spcAft>
                      </a:pPr>
                      <a:r>
                        <a:rPr lang="zh-CN" sz="1200" kern="100" dirty="0">
                          <a:effectLst/>
                        </a:rPr>
                        <a:t>首次病程记录</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200" kern="100">
                          <a:effectLst/>
                        </a:rPr>
                        <a:t>拟诊讨论</a:t>
                      </a:r>
                      <a:endParaRPr lang="zh-CN" sz="120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321364">
                <a:tc>
                  <a:txBody>
                    <a:bodyPr/>
                    <a:lstStyle/>
                    <a:p>
                      <a:pPr indent="127000" algn="just">
                        <a:lnSpc>
                          <a:spcPct val="150000"/>
                        </a:lnSpc>
                        <a:spcAft>
                          <a:spcPts val="0"/>
                        </a:spcAft>
                      </a:pPr>
                      <a:r>
                        <a:rPr lang="zh-CN" sz="1200" kern="100" dirty="0">
                          <a:effectLst/>
                        </a:rPr>
                        <a:t>术前小结、术前记录</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200" kern="100">
                          <a:effectLst/>
                        </a:rPr>
                        <a:t>术前诊断</a:t>
                      </a:r>
                      <a:endParaRPr lang="zh-CN" sz="120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583189">
                <a:tc>
                  <a:txBody>
                    <a:bodyPr/>
                    <a:lstStyle/>
                    <a:p>
                      <a:pPr indent="127000" algn="just">
                        <a:lnSpc>
                          <a:spcPct val="150000"/>
                        </a:lnSpc>
                        <a:spcAft>
                          <a:spcPts val="0"/>
                        </a:spcAft>
                      </a:pPr>
                      <a:r>
                        <a:rPr lang="zh-CN" sz="1200" kern="100" dirty="0">
                          <a:effectLst/>
                        </a:rPr>
                        <a:t>出院小结、出院记录</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indent="127000" algn="l">
                        <a:lnSpc>
                          <a:spcPct val="150000"/>
                        </a:lnSpc>
                        <a:spcAft>
                          <a:spcPts val="0"/>
                        </a:spcAft>
                      </a:pPr>
                      <a:r>
                        <a:rPr lang="zh-CN" sz="1200" kern="100" dirty="0">
                          <a:effectLst/>
                        </a:rPr>
                        <a:t>诊疗经过、出院诊断</a:t>
                      </a:r>
                      <a:r>
                        <a:rPr lang="zh-CN" sz="1200" kern="100" dirty="0" smtClean="0">
                          <a:effectLst/>
                        </a:rPr>
                        <a:t>、</a:t>
                      </a:r>
                      <a:r>
                        <a:rPr lang="en-US" altLang="zh-CN" sz="1200" kern="100" dirty="0" smtClean="0">
                          <a:effectLst/>
                        </a:rPr>
                        <a:t> </a:t>
                      </a:r>
                      <a:r>
                        <a:rPr lang="zh-CN" sz="1200" kern="100" dirty="0" smtClean="0">
                          <a:effectLst/>
                        </a:rPr>
                        <a:t>出院</a:t>
                      </a:r>
                      <a:r>
                        <a:rPr lang="zh-CN" sz="1200" kern="100" dirty="0">
                          <a:effectLst/>
                        </a:rPr>
                        <a:t>医嘱</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376631">
                <a:tc>
                  <a:txBody>
                    <a:bodyPr/>
                    <a:lstStyle/>
                    <a:p>
                      <a:pPr indent="127000" algn="just">
                        <a:lnSpc>
                          <a:spcPct val="150000"/>
                        </a:lnSpc>
                        <a:spcAft>
                          <a:spcPts val="0"/>
                        </a:spcAft>
                      </a:pPr>
                      <a:r>
                        <a:rPr lang="zh-CN" sz="1200" kern="100" dirty="0">
                          <a:effectLst/>
                        </a:rPr>
                        <a:t>术后小结</a:t>
                      </a:r>
                      <a:r>
                        <a:rPr lang="zh-CN" sz="1200" kern="100" dirty="0" smtClean="0">
                          <a:effectLst/>
                        </a:rPr>
                        <a:t>、术后病程记录</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200" kern="100" dirty="0">
                          <a:effectLst/>
                        </a:rPr>
                        <a:t>无</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321364">
                <a:tc>
                  <a:txBody>
                    <a:bodyPr/>
                    <a:lstStyle/>
                    <a:p>
                      <a:pPr indent="127000" algn="just">
                        <a:lnSpc>
                          <a:spcPct val="150000"/>
                        </a:lnSpc>
                        <a:spcAft>
                          <a:spcPts val="0"/>
                        </a:spcAft>
                      </a:pPr>
                      <a:r>
                        <a:rPr lang="zh-CN" sz="1200" kern="100" dirty="0">
                          <a:effectLst/>
                        </a:rPr>
                        <a:t>阶段小结</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200" kern="100" dirty="0">
                          <a:effectLst/>
                        </a:rPr>
                        <a:t>无</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321364">
                <a:tc>
                  <a:txBody>
                    <a:bodyPr/>
                    <a:lstStyle/>
                    <a:p>
                      <a:pPr indent="127000" algn="just">
                        <a:lnSpc>
                          <a:spcPct val="150000"/>
                        </a:lnSpc>
                        <a:spcAft>
                          <a:spcPts val="0"/>
                        </a:spcAft>
                      </a:pPr>
                      <a:r>
                        <a:rPr lang="zh-CN" sz="1200" kern="100">
                          <a:effectLst/>
                        </a:rPr>
                        <a:t>危重病例讨论记录</a:t>
                      </a:r>
                      <a:endParaRPr lang="zh-CN" sz="120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200" kern="100" dirty="0">
                          <a:effectLst/>
                        </a:rPr>
                        <a:t>无</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bl>
          </a:graphicData>
        </a:graphic>
      </p:graphicFrame>
      <p:cxnSp>
        <p:nvCxnSpPr>
          <p:cNvPr id="15" name="直接箭头连接符 14"/>
          <p:cNvCxnSpPr/>
          <p:nvPr/>
        </p:nvCxnSpPr>
        <p:spPr>
          <a:xfrm flipV="1">
            <a:off x="4343400" y="3429000"/>
            <a:ext cx="685800" cy="71734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 name="直接箭头连接符 16"/>
          <p:cNvCxnSpPr/>
          <p:nvPr/>
        </p:nvCxnSpPr>
        <p:spPr>
          <a:xfrm>
            <a:off x="6324600" y="5029200"/>
            <a:ext cx="0" cy="5334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 name="圆角矩形 17"/>
          <p:cNvSpPr/>
          <p:nvPr/>
        </p:nvSpPr>
        <p:spPr>
          <a:xfrm>
            <a:off x="4538345" y="5579244"/>
            <a:ext cx="35052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800" dirty="0" smtClean="0">
                <a:latin typeface="华文中宋" panose="02010600040101010101" pitchFamily="2" charset="-122"/>
                <a:ea typeface="华文中宋" panose="02010600040101010101" pitchFamily="2" charset="-122"/>
              </a:rPr>
              <a:t>二重语义标记</a:t>
            </a:r>
            <a:r>
              <a:rPr lang="en-US" altLang="zh-CN" sz="1800" dirty="0" smtClean="0">
                <a:latin typeface="华文中宋" panose="02010600040101010101" pitchFamily="2" charset="-122"/>
                <a:ea typeface="华文中宋" panose="02010600040101010101" pitchFamily="2" charset="-122"/>
              </a:rPr>
              <a:t>+</a:t>
            </a:r>
            <a:r>
              <a:rPr lang="zh-CN" altLang="en-US" sz="1800" dirty="0" smtClean="0">
                <a:latin typeface="华文中宋" panose="02010600040101010101" pitchFamily="2" charset="-122"/>
                <a:ea typeface="华文中宋" panose="02010600040101010101" pitchFamily="2" charset="-122"/>
              </a:rPr>
              <a:t>反向最大匹配法</a:t>
            </a:r>
            <a:endParaRPr lang="zh-CN" altLang="en-US" sz="1800" dirty="0">
              <a:latin typeface="华文中宋" panose="02010600040101010101" pitchFamily="2" charset="-122"/>
              <a:ea typeface="华文中宋" panose="02010600040101010101" pitchFamily="2" charset="-122"/>
            </a:endParaRPr>
          </a:p>
        </p:txBody>
      </p:sp>
      <p:sp>
        <p:nvSpPr>
          <p:cNvPr id="14" name="文本框 13"/>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3</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628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1"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98450" y="533247"/>
            <a:ext cx="8540750" cy="678904"/>
          </a:xfrm>
        </p:spPr>
        <p:txBody>
          <a:bodyPr/>
          <a:lstStyle/>
          <a:p>
            <a:r>
              <a:rPr lang="zh-CN" altLang="en-US" sz="3600" dirty="0" smtClean="0">
                <a:latin typeface="华文中宋" panose="02010600040101010101" pitchFamily="2" charset="-122"/>
                <a:ea typeface="华文中宋" panose="02010600040101010101" pitchFamily="2" charset="-122"/>
              </a:rPr>
              <a:t>症状时间线</a:t>
            </a:r>
            <a:r>
              <a:rPr lang="zh-CN" altLang="en-US" sz="3600" smtClean="0">
                <a:latin typeface="华文中宋" panose="02010600040101010101" pitchFamily="2" charset="-122"/>
                <a:ea typeface="华文中宋" panose="02010600040101010101" pitchFamily="2" charset="-122"/>
              </a:rPr>
              <a:t>提取评估结果</a:t>
            </a:r>
            <a:endParaRPr lang="zh-CN" altLang="en-US" sz="3600" dirty="0">
              <a:latin typeface="华文中宋" panose="02010600040101010101" pitchFamily="2" charset="-122"/>
              <a:ea typeface="华文中宋" panose="02010600040101010101" pitchFamily="2" charset="-122"/>
            </a:endParaRPr>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24</a:t>
            </a:fld>
            <a:endParaRPr lang="en-US" altLang="zh-CN"/>
          </a:p>
        </p:txBody>
      </p:sp>
      <p:sp>
        <p:nvSpPr>
          <p:cNvPr id="5" name="矩形 4"/>
          <p:cNvSpPr/>
          <p:nvPr/>
        </p:nvSpPr>
        <p:spPr>
          <a:xfrm>
            <a:off x="295402" y="1447800"/>
            <a:ext cx="8235950" cy="5265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dirty="0" smtClean="0">
                <a:latin typeface="华文中宋" panose="02010600040101010101" pitchFamily="2" charset="-122"/>
                <a:ea typeface="华文中宋" panose="02010600040101010101" pitchFamily="2" charset="-122"/>
              </a:rPr>
              <a:t>  时间线提取的评估         </a:t>
            </a:r>
            <a:r>
              <a:rPr lang="en-US" altLang="zh-CN" dirty="0" smtClean="0">
                <a:latin typeface="华文中宋" panose="02010600040101010101" pitchFamily="2" charset="-122"/>
                <a:ea typeface="华文中宋" panose="02010600040101010101" pitchFamily="2" charset="-122"/>
              </a:rPr>
              <a:t>+              </a:t>
            </a:r>
            <a:r>
              <a:rPr lang="zh-CN" altLang="en-US" dirty="0" smtClean="0">
                <a:solidFill>
                  <a:schemeClr val="tx1">
                    <a:lumMod val="50000"/>
                    <a:lumOff val="50000"/>
                  </a:schemeClr>
                </a:solidFill>
                <a:latin typeface="华文中宋" panose="02010600040101010101" pitchFamily="2" charset="-122"/>
                <a:ea typeface="华文中宋" panose="02010600040101010101" pitchFamily="2" charset="-122"/>
              </a:rPr>
              <a:t>症状提取的评估</a:t>
            </a:r>
            <a:endParaRPr lang="zh-CN" altLang="en-US" dirty="0">
              <a:solidFill>
                <a:schemeClr val="tx1">
                  <a:lumMod val="50000"/>
                  <a:lumOff val="50000"/>
                </a:schemeClr>
              </a:solidFill>
              <a:latin typeface="华文中宋" panose="02010600040101010101" pitchFamily="2" charset="-122"/>
              <a:ea typeface="华文中宋" panose="02010600040101010101" pitchFamily="2" charset="-122"/>
            </a:endParaRPr>
          </a:p>
        </p:txBody>
      </p:sp>
      <p:sp>
        <p:nvSpPr>
          <p:cNvPr id="8" name="矩形 7"/>
          <p:cNvSpPr/>
          <p:nvPr/>
        </p:nvSpPr>
        <p:spPr>
          <a:xfrm>
            <a:off x="179832" y="1295400"/>
            <a:ext cx="3249168" cy="838200"/>
          </a:xfrm>
          <a:prstGeom prst="rect">
            <a:avLst/>
          </a:prstGeom>
          <a:noFill/>
          <a:ln>
            <a:solidFill>
              <a:srgbClr val="7030A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85800" y="2397005"/>
            <a:ext cx="5687568" cy="830997"/>
          </a:xfrm>
          <a:prstGeom prst="rect">
            <a:avLst/>
          </a:prstGeom>
          <a:noFill/>
        </p:spPr>
        <p:txBody>
          <a:bodyPr wrap="square" rtlCol="0">
            <a:spAutoFit/>
          </a:bodyPr>
          <a:lstStyle/>
          <a:p>
            <a:r>
              <a:rPr lang="zh-CN" altLang="en-US" dirty="0" smtClean="0"/>
              <a:t>语料库随机选取：</a:t>
            </a:r>
            <a:r>
              <a:rPr lang="en-US" altLang="zh-CN" dirty="0" smtClean="0"/>
              <a:t>50</a:t>
            </a:r>
            <a:r>
              <a:rPr lang="zh-CN" altLang="en-US" dirty="0" smtClean="0"/>
              <a:t>份病程记录</a:t>
            </a:r>
            <a:endParaRPr lang="en-US" altLang="zh-CN" dirty="0" smtClean="0"/>
          </a:p>
          <a:p>
            <a:r>
              <a:rPr lang="zh-CN" altLang="en-US" dirty="0" smtClean="0"/>
              <a:t>结果：</a:t>
            </a:r>
            <a:r>
              <a:rPr lang="en-US" altLang="zh-CN" b="1" dirty="0" smtClean="0"/>
              <a:t>521</a:t>
            </a:r>
            <a:r>
              <a:rPr lang="zh-CN" altLang="en-US" dirty="0" smtClean="0"/>
              <a:t>份子记录，分割准确率</a:t>
            </a:r>
            <a:r>
              <a:rPr lang="en-US" altLang="zh-CN" b="1" dirty="0" smtClean="0"/>
              <a:t>100%</a:t>
            </a:r>
            <a:r>
              <a:rPr lang="zh-CN" altLang="en-US" b="1" dirty="0" smtClean="0"/>
              <a:t> </a:t>
            </a:r>
            <a:endParaRPr lang="zh-CN" altLang="en-US" b="1" dirty="0"/>
          </a:p>
        </p:txBody>
      </p:sp>
      <p:graphicFrame>
        <p:nvGraphicFramePr>
          <p:cNvPr id="10" name="表格 9"/>
          <p:cNvGraphicFramePr>
            <a:graphicFrameLocks noGrp="1"/>
          </p:cNvGraphicFramePr>
          <p:nvPr>
            <p:extLst>
              <p:ext uri="{D42A27DB-BD31-4B8C-83A1-F6EECF244321}">
                <p14:modId xmlns:p14="http://schemas.microsoft.com/office/powerpoint/2010/main" val="1696898110"/>
              </p:ext>
            </p:extLst>
          </p:nvPr>
        </p:nvGraphicFramePr>
        <p:xfrm>
          <a:off x="748284" y="3281846"/>
          <a:ext cx="5562600" cy="2655027"/>
        </p:xfrm>
        <a:graphic>
          <a:graphicData uri="http://schemas.openxmlformats.org/drawingml/2006/table">
            <a:tbl>
              <a:tblPr firstRow="1" firstCol="1" bandRow="1">
                <a:tableStyleId>{FABFCF23-3B69-468F-B69F-88F6DE6A72F2}</a:tableStyleId>
              </a:tblPr>
              <a:tblGrid>
                <a:gridCol w="1728527"/>
                <a:gridCol w="1635169"/>
                <a:gridCol w="2198904"/>
              </a:tblGrid>
              <a:tr h="403059">
                <a:tc>
                  <a:txBody>
                    <a:bodyPr/>
                    <a:lstStyle/>
                    <a:p>
                      <a:pPr marL="135255" indent="127000" algn="just">
                        <a:lnSpc>
                          <a:spcPct val="150000"/>
                        </a:lnSpc>
                        <a:spcAft>
                          <a:spcPts val="0"/>
                        </a:spcAft>
                      </a:pPr>
                      <a:r>
                        <a:rPr lang="zh-CN" sz="1400" b="0" kern="100" dirty="0">
                          <a:effectLst/>
                        </a:rPr>
                        <a:t>文档类型</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l">
                        <a:lnSpc>
                          <a:spcPct val="150000"/>
                        </a:lnSpc>
                        <a:spcAft>
                          <a:spcPts val="0"/>
                        </a:spcAft>
                      </a:pPr>
                      <a:r>
                        <a:rPr lang="zh-CN" sz="1400" b="0" kern="100" dirty="0">
                          <a:effectLst/>
                        </a:rPr>
                        <a:t>数目</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zh-CN" sz="1400" b="0" kern="100">
                          <a:effectLst/>
                        </a:rPr>
                        <a:t>所占百分比</a:t>
                      </a:r>
                      <a:endParaRPr lang="zh-CN" sz="1400" b="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78940">
                <a:tc>
                  <a:txBody>
                    <a:bodyPr/>
                    <a:lstStyle/>
                    <a:p>
                      <a:pPr indent="127000" algn="just">
                        <a:lnSpc>
                          <a:spcPct val="150000"/>
                        </a:lnSpc>
                        <a:spcAft>
                          <a:spcPts val="0"/>
                        </a:spcAft>
                      </a:pPr>
                      <a:r>
                        <a:rPr lang="zh-CN" sz="1400" b="0" kern="100" dirty="0">
                          <a:effectLst/>
                        </a:rPr>
                        <a:t>全部文档</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dirty="0">
                          <a:effectLst/>
                        </a:rPr>
                        <a:t>521</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a:effectLst/>
                        </a:rPr>
                        <a:t>100%</a:t>
                      </a:r>
                      <a:endParaRPr lang="zh-CN" sz="1400" b="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78940">
                <a:tc>
                  <a:txBody>
                    <a:bodyPr/>
                    <a:lstStyle/>
                    <a:p>
                      <a:pPr indent="127000" algn="just">
                        <a:lnSpc>
                          <a:spcPct val="150000"/>
                        </a:lnSpc>
                        <a:spcAft>
                          <a:spcPts val="0"/>
                        </a:spcAft>
                      </a:pPr>
                      <a:r>
                        <a:rPr lang="zh-CN" sz="1400" b="0" kern="100" dirty="0">
                          <a:effectLst/>
                        </a:rPr>
                        <a:t>日常病程记录</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a:effectLst/>
                        </a:rPr>
                        <a:t>400</a:t>
                      </a:r>
                      <a:endParaRPr lang="zh-CN" sz="1400" b="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dirty="0">
                          <a:effectLst/>
                        </a:rPr>
                        <a:t>76.8%</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78940">
                <a:tc>
                  <a:txBody>
                    <a:bodyPr/>
                    <a:lstStyle/>
                    <a:p>
                      <a:pPr indent="127000" algn="just">
                        <a:lnSpc>
                          <a:spcPct val="150000"/>
                        </a:lnSpc>
                        <a:spcAft>
                          <a:spcPts val="0"/>
                        </a:spcAft>
                      </a:pPr>
                      <a:r>
                        <a:rPr lang="zh-CN" sz="1400" b="0" kern="100" dirty="0">
                          <a:effectLst/>
                        </a:rPr>
                        <a:t>首次病程记录</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dirty="0">
                          <a:effectLst/>
                        </a:rPr>
                        <a:t>49</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a:effectLst/>
                        </a:rPr>
                        <a:t>9.4%</a:t>
                      </a:r>
                      <a:endParaRPr lang="zh-CN" sz="1400" b="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78940">
                <a:tc>
                  <a:txBody>
                    <a:bodyPr/>
                    <a:lstStyle/>
                    <a:p>
                      <a:pPr indent="127000" algn="just">
                        <a:lnSpc>
                          <a:spcPct val="150000"/>
                        </a:lnSpc>
                        <a:spcAft>
                          <a:spcPts val="0"/>
                        </a:spcAft>
                      </a:pPr>
                      <a:r>
                        <a:rPr lang="zh-CN" sz="1400" b="0" kern="100" dirty="0">
                          <a:effectLst/>
                        </a:rPr>
                        <a:t>出院小结</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dirty="0">
                          <a:effectLst/>
                        </a:rPr>
                        <a:t>37</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a:effectLst/>
                        </a:rPr>
                        <a:t>7.1%</a:t>
                      </a:r>
                      <a:endParaRPr lang="zh-CN" sz="1400" b="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78940">
                <a:tc>
                  <a:txBody>
                    <a:bodyPr/>
                    <a:lstStyle/>
                    <a:p>
                      <a:pPr indent="127000" algn="just">
                        <a:lnSpc>
                          <a:spcPct val="150000"/>
                        </a:lnSpc>
                        <a:spcAft>
                          <a:spcPts val="0"/>
                        </a:spcAft>
                      </a:pPr>
                      <a:r>
                        <a:rPr lang="zh-CN" sz="1400" b="0" kern="100" dirty="0">
                          <a:effectLst/>
                        </a:rPr>
                        <a:t>术前小结</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dirty="0">
                          <a:effectLst/>
                        </a:rPr>
                        <a:t>14</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dirty="0">
                          <a:effectLst/>
                        </a:rPr>
                        <a:t>2.7%</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78940">
                <a:tc>
                  <a:txBody>
                    <a:bodyPr/>
                    <a:lstStyle/>
                    <a:p>
                      <a:pPr indent="127000" algn="just">
                        <a:lnSpc>
                          <a:spcPct val="150000"/>
                        </a:lnSpc>
                        <a:spcAft>
                          <a:spcPts val="0"/>
                        </a:spcAft>
                      </a:pPr>
                      <a:r>
                        <a:rPr lang="zh-CN" sz="1400" b="0" kern="100">
                          <a:effectLst/>
                        </a:rPr>
                        <a:t>术后小结</a:t>
                      </a:r>
                      <a:endParaRPr lang="zh-CN" sz="1400" b="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dirty="0">
                          <a:effectLst/>
                        </a:rPr>
                        <a:t>10</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dirty="0">
                          <a:effectLst/>
                        </a:rPr>
                        <a:t>1.9%</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78940">
                <a:tc>
                  <a:txBody>
                    <a:bodyPr/>
                    <a:lstStyle/>
                    <a:p>
                      <a:pPr indent="127000" algn="just">
                        <a:lnSpc>
                          <a:spcPct val="150000"/>
                        </a:lnSpc>
                        <a:spcAft>
                          <a:spcPts val="0"/>
                        </a:spcAft>
                      </a:pPr>
                      <a:r>
                        <a:rPr lang="zh-CN" sz="1400" b="0" kern="100">
                          <a:effectLst/>
                        </a:rPr>
                        <a:t>阶段小结</a:t>
                      </a:r>
                      <a:endParaRPr lang="zh-CN" sz="1400" b="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a:effectLst/>
                        </a:rPr>
                        <a:t>8</a:t>
                      </a:r>
                      <a:endParaRPr lang="zh-CN" sz="1400" b="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dirty="0">
                          <a:effectLst/>
                        </a:rPr>
                        <a:t>1.5%</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78940">
                <a:tc>
                  <a:txBody>
                    <a:bodyPr/>
                    <a:lstStyle/>
                    <a:p>
                      <a:pPr indent="127000" algn="just">
                        <a:lnSpc>
                          <a:spcPct val="150000"/>
                        </a:lnSpc>
                        <a:spcAft>
                          <a:spcPts val="0"/>
                        </a:spcAft>
                      </a:pPr>
                      <a:r>
                        <a:rPr lang="zh-CN" sz="1400" b="0" kern="100">
                          <a:effectLst/>
                        </a:rPr>
                        <a:t>危重病例讨论记录</a:t>
                      </a:r>
                      <a:endParaRPr lang="zh-CN" sz="1400" b="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a:effectLst/>
                        </a:rPr>
                        <a:t>3</a:t>
                      </a:r>
                      <a:endParaRPr lang="zh-CN" sz="1400" b="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marL="914400" indent="127000" algn="just">
                        <a:lnSpc>
                          <a:spcPct val="150000"/>
                        </a:lnSpc>
                        <a:spcAft>
                          <a:spcPts val="0"/>
                        </a:spcAft>
                      </a:pPr>
                      <a:r>
                        <a:rPr lang="en-US" sz="1400" b="0" kern="100" dirty="0">
                          <a:effectLst/>
                        </a:rPr>
                        <a:t>0.6%</a:t>
                      </a:r>
                      <a:endParaRPr lang="zh-CN" sz="1400" b="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3</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0824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 42"/>
          <p:cNvSpPr/>
          <p:nvPr/>
        </p:nvSpPr>
        <p:spPr>
          <a:xfrm>
            <a:off x="217807" y="5114221"/>
            <a:ext cx="8077200" cy="1539875"/>
          </a:xfrm>
          <a:prstGeom prst="roundRect">
            <a:avLst/>
          </a:prstGeom>
          <a:solidFill>
            <a:schemeClr val="accent1">
              <a:alpha val="0"/>
            </a:schemeClr>
          </a:solidFill>
          <a:ln w="63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25</a:t>
            </a:fld>
            <a:endParaRPr lang="en-US" altLang="zh-CN"/>
          </a:p>
        </p:txBody>
      </p:sp>
      <p:sp>
        <p:nvSpPr>
          <p:cNvPr id="5" name="标题 1"/>
          <p:cNvSpPr txBox="1">
            <a:spLocks/>
          </p:cNvSpPr>
          <p:nvPr/>
        </p:nvSpPr>
        <p:spPr bwMode="auto">
          <a:xfrm>
            <a:off x="295402" y="762000"/>
            <a:ext cx="8543798" cy="9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i="0" baseline="0">
                <a:solidFill>
                  <a:srgbClr val="002060"/>
                </a:solidFill>
                <a:latin typeface="+mj-ea"/>
                <a:ea typeface="+mj-ea"/>
                <a:cs typeface="宋体" charset="0"/>
              </a:defRPr>
            </a:lvl1pPr>
            <a:lvl2pPr algn="ctr" rtl="0" eaLnBrk="0" fontAlgn="base" hangingPunct="0">
              <a:spcBef>
                <a:spcPct val="0"/>
              </a:spcBef>
              <a:spcAft>
                <a:spcPct val="0"/>
              </a:spcAft>
              <a:defRPr sz="4400">
                <a:solidFill>
                  <a:schemeClr val="hlink"/>
                </a:solidFill>
                <a:latin typeface="Arial" charset="0"/>
                <a:ea typeface="宋体" pitchFamily="2" charset="-122"/>
                <a:cs typeface="宋体" charset="0"/>
              </a:defRPr>
            </a:lvl2pPr>
            <a:lvl3pPr algn="ctr" rtl="0" eaLnBrk="0" fontAlgn="base" hangingPunct="0">
              <a:spcBef>
                <a:spcPct val="0"/>
              </a:spcBef>
              <a:spcAft>
                <a:spcPct val="0"/>
              </a:spcAft>
              <a:defRPr sz="4400">
                <a:solidFill>
                  <a:schemeClr val="hlink"/>
                </a:solidFill>
                <a:latin typeface="Arial" charset="0"/>
                <a:ea typeface="宋体" pitchFamily="2" charset="-122"/>
                <a:cs typeface="宋体" charset="0"/>
              </a:defRPr>
            </a:lvl3pPr>
            <a:lvl4pPr algn="ctr" rtl="0" eaLnBrk="0" fontAlgn="base" hangingPunct="0">
              <a:spcBef>
                <a:spcPct val="0"/>
              </a:spcBef>
              <a:spcAft>
                <a:spcPct val="0"/>
              </a:spcAft>
              <a:defRPr sz="4400">
                <a:solidFill>
                  <a:schemeClr val="hlink"/>
                </a:solidFill>
                <a:latin typeface="Arial" charset="0"/>
                <a:ea typeface="宋体" pitchFamily="2" charset="-122"/>
                <a:cs typeface="宋体" charset="0"/>
              </a:defRPr>
            </a:lvl4pPr>
            <a:lvl5pPr algn="ctr" rtl="0" eaLnBrk="0" fontAlgn="base" hangingPunct="0">
              <a:spcBef>
                <a:spcPct val="0"/>
              </a:spcBef>
              <a:spcAft>
                <a:spcPct val="0"/>
              </a:spcAft>
              <a:defRPr sz="4400">
                <a:solidFill>
                  <a:schemeClr val="hlink"/>
                </a:solidFill>
                <a:latin typeface="Arial" charset="0"/>
                <a:ea typeface="宋体" pitchFamily="2" charset="-122"/>
                <a:cs typeface="宋体" charset="0"/>
              </a:defRPr>
            </a:lvl5pPr>
            <a:lvl6pPr marL="457200" algn="ctr" rtl="0" eaLnBrk="1" fontAlgn="base" hangingPunct="1">
              <a:spcBef>
                <a:spcPct val="0"/>
              </a:spcBef>
              <a:spcAft>
                <a:spcPct val="0"/>
              </a:spcAft>
              <a:defRPr sz="4400">
                <a:solidFill>
                  <a:schemeClr val="hlink"/>
                </a:solidFill>
                <a:latin typeface="Arial" charset="0"/>
                <a:ea typeface="宋体" pitchFamily="2" charset="-122"/>
              </a:defRPr>
            </a:lvl6pPr>
            <a:lvl7pPr marL="914400" algn="ctr" rtl="0" eaLnBrk="1" fontAlgn="base" hangingPunct="1">
              <a:spcBef>
                <a:spcPct val="0"/>
              </a:spcBef>
              <a:spcAft>
                <a:spcPct val="0"/>
              </a:spcAft>
              <a:defRPr sz="4400">
                <a:solidFill>
                  <a:schemeClr val="hlink"/>
                </a:solidFill>
                <a:latin typeface="Arial" charset="0"/>
                <a:ea typeface="宋体" pitchFamily="2" charset="-122"/>
              </a:defRPr>
            </a:lvl7pPr>
            <a:lvl8pPr marL="1371600" algn="ctr" rtl="0" eaLnBrk="1" fontAlgn="base" hangingPunct="1">
              <a:spcBef>
                <a:spcPct val="0"/>
              </a:spcBef>
              <a:spcAft>
                <a:spcPct val="0"/>
              </a:spcAft>
              <a:defRPr sz="4400">
                <a:solidFill>
                  <a:schemeClr val="hlink"/>
                </a:solidFill>
                <a:latin typeface="Arial" charset="0"/>
                <a:ea typeface="宋体" pitchFamily="2" charset="-122"/>
              </a:defRPr>
            </a:lvl8pPr>
            <a:lvl9pPr marL="1828800" algn="ctr" rtl="0" eaLnBrk="1" fontAlgn="base" hangingPunct="1">
              <a:spcBef>
                <a:spcPct val="0"/>
              </a:spcBef>
              <a:spcAft>
                <a:spcPct val="0"/>
              </a:spcAft>
              <a:defRPr sz="4400">
                <a:solidFill>
                  <a:schemeClr val="hlink"/>
                </a:solidFill>
                <a:latin typeface="Arial" charset="0"/>
                <a:ea typeface="宋体" pitchFamily="2" charset="-122"/>
              </a:defRPr>
            </a:lvl9pPr>
          </a:lstStyle>
          <a:p>
            <a:r>
              <a:rPr lang="zh-CN" altLang="en-US" sz="3600" kern="0" dirty="0" smtClean="0">
                <a:latin typeface="华文中宋" panose="02010600040101010101" pitchFamily="2" charset="-122"/>
                <a:ea typeface="华文中宋" panose="02010600040101010101" pitchFamily="2" charset="-122"/>
              </a:rPr>
              <a:t>症状时间线提取评估结果</a:t>
            </a:r>
            <a:endParaRPr lang="zh-CN" altLang="en-US" sz="3600" kern="0" dirty="0">
              <a:latin typeface="华文中宋" panose="02010600040101010101" pitchFamily="2" charset="-122"/>
              <a:ea typeface="华文中宋" panose="02010600040101010101" pitchFamily="2" charset="-122"/>
            </a:endParaRPr>
          </a:p>
        </p:txBody>
      </p:sp>
      <p:sp>
        <p:nvSpPr>
          <p:cNvPr id="6" name="矩形 5"/>
          <p:cNvSpPr/>
          <p:nvPr/>
        </p:nvSpPr>
        <p:spPr>
          <a:xfrm>
            <a:off x="295402" y="1447800"/>
            <a:ext cx="8235950" cy="5265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dirty="0" smtClean="0">
                <a:solidFill>
                  <a:schemeClr val="tx1">
                    <a:lumMod val="50000"/>
                    <a:lumOff val="50000"/>
                  </a:schemeClr>
                </a:solidFill>
                <a:latin typeface="华文中宋" panose="02010600040101010101" pitchFamily="2" charset="-122"/>
                <a:ea typeface="华文中宋" panose="02010600040101010101" pitchFamily="2" charset="-122"/>
              </a:rPr>
              <a:t>  时间线提取的评估         </a:t>
            </a:r>
            <a:r>
              <a:rPr lang="en-US" altLang="zh-CN" dirty="0" smtClean="0">
                <a:latin typeface="华文中宋" panose="02010600040101010101" pitchFamily="2" charset="-122"/>
                <a:ea typeface="华文中宋" panose="02010600040101010101" pitchFamily="2" charset="-122"/>
              </a:rPr>
              <a:t>+              </a:t>
            </a:r>
            <a:r>
              <a:rPr lang="zh-CN" altLang="en-US" dirty="0" smtClean="0">
                <a:solidFill>
                  <a:schemeClr val="tx1"/>
                </a:solidFill>
                <a:latin typeface="华文中宋" panose="02010600040101010101" pitchFamily="2" charset="-122"/>
                <a:ea typeface="华文中宋" panose="02010600040101010101" pitchFamily="2" charset="-122"/>
              </a:rPr>
              <a:t>症状提取的评估</a:t>
            </a:r>
            <a:endParaRPr lang="zh-CN" altLang="en-US" dirty="0">
              <a:solidFill>
                <a:schemeClr val="tx1"/>
              </a:solidFill>
              <a:latin typeface="华文中宋" panose="02010600040101010101" pitchFamily="2" charset="-122"/>
              <a:ea typeface="华文中宋" panose="02010600040101010101" pitchFamily="2" charset="-122"/>
            </a:endParaRPr>
          </a:p>
        </p:txBody>
      </p:sp>
      <p:sp>
        <p:nvSpPr>
          <p:cNvPr id="7" name="矩形 6"/>
          <p:cNvSpPr/>
          <p:nvPr/>
        </p:nvSpPr>
        <p:spPr>
          <a:xfrm>
            <a:off x="4648200" y="1291952"/>
            <a:ext cx="3249168" cy="838200"/>
          </a:xfrm>
          <a:prstGeom prst="rect">
            <a:avLst/>
          </a:prstGeom>
          <a:noFill/>
          <a:ln>
            <a:solidFill>
              <a:srgbClr val="7030A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95402" y="2230874"/>
            <a:ext cx="8391398"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dirty="0" smtClean="0"/>
              <a:t>标注工具：</a:t>
            </a:r>
            <a:r>
              <a:rPr lang="en-US" altLang="zh-CN" dirty="0" smtClean="0"/>
              <a:t>MAE(Multi-purpose </a:t>
            </a:r>
            <a:r>
              <a:rPr lang="en-US" altLang="zh-CN" dirty="0"/>
              <a:t>Annotation </a:t>
            </a:r>
            <a:r>
              <a:rPr lang="en-US" altLang="zh-CN" dirty="0" smtClean="0"/>
              <a:t>Environment)</a:t>
            </a:r>
          </a:p>
          <a:p>
            <a:endParaRPr lang="en-US" altLang="zh-CN" dirty="0" smtClean="0"/>
          </a:p>
          <a:p>
            <a:pPr marL="342900" indent="-342900">
              <a:buFont typeface="Wingdings" panose="05000000000000000000" pitchFamily="2" charset="2"/>
              <a:buChar char="Ø"/>
            </a:pPr>
            <a:r>
              <a:rPr lang="zh-CN" altLang="en-US" dirty="0" smtClean="0"/>
              <a:t>第一次标注：</a:t>
            </a:r>
            <a:r>
              <a:rPr lang="en-US" altLang="zh-CN" dirty="0" smtClean="0"/>
              <a:t>133</a:t>
            </a:r>
            <a:r>
              <a:rPr lang="zh-CN" altLang="en-US" dirty="0" smtClean="0"/>
              <a:t>个子病程记录</a:t>
            </a:r>
            <a:endParaRPr lang="en-US" altLang="zh-CN" dirty="0" smtClean="0"/>
          </a:p>
        </p:txBody>
      </p:sp>
      <p:sp>
        <p:nvSpPr>
          <p:cNvPr id="24" name="文本框 23"/>
          <p:cNvSpPr txBox="1"/>
          <p:nvPr/>
        </p:nvSpPr>
        <p:spPr>
          <a:xfrm>
            <a:off x="284549" y="5105400"/>
            <a:ext cx="484047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dirty="0"/>
              <a:t>第二次标注：</a:t>
            </a:r>
            <a:r>
              <a:rPr lang="en-US" altLang="zh-CN" dirty="0"/>
              <a:t>100</a:t>
            </a:r>
            <a:r>
              <a:rPr lang="zh-CN" altLang="en-US" dirty="0"/>
              <a:t>个子病程记录</a:t>
            </a:r>
          </a:p>
        </p:txBody>
      </p:sp>
      <p:sp>
        <p:nvSpPr>
          <p:cNvPr id="25" name="椭圆 24"/>
          <p:cNvSpPr/>
          <p:nvPr/>
        </p:nvSpPr>
        <p:spPr>
          <a:xfrm>
            <a:off x="439283" y="5511338"/>
            <a:ext cx="1289304" cy="54780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dirty="0" smtClean="0"/>
              <a:t>542</a:t>
            </a:r>
            <a:endParaRPr lang="zh-CN" altLang="en-US" sz="1800" dirty="0"/>
          </a:p>
        </p:txBody>
      </p:sp>
      <p:sp>
        <p:nvSpPr>
          <p:cNvPr id="26" name="椭圆 25"/>
          <p:cNvSpPr/>
          <p:nvPr/>
        </p:nvSpPr>
        <p:spPr>
          <a:xfrm>
            <a:off x="439283" y="5979106"/>
            <a:ext cx="1356342" cy="573120"/>
          </a:xfrm>
          <a:prstGeom prst="ellipse">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dirty="0" smtClean="0"/>
              <a:t>517</a:t>
            </a:r>
            <a:endParaRPr lang="zh-CN" altLang="en-US" sz="1800" dirty="0"/>
          </a:p>
        </p:txBody>
      </p:sp>
      <p:grpSp>
        <p:nvGrpSpPr>
          <p:cNvPr id="3" name="组合 2"/>
          <p:cNvGrpSpPr/>
          <p:nvPr/>
        </p:nvGrpSpPr>
        <p:grpSpPr>
          <a:xfrm>
            <a:off x="295402" y="2724844"/>
            <a:ext cx="6029198" cy="2229650"/>
            <a:chOff x="-586631" y="2724844"/>
            <a:chExt cx="5782016" cy="2229650"/>
          </a:xfrm>
        </p:grpSpPr>
        <p:sp>
          <p:nvSpPr>
            <p:cNvPr id="19" name="圆角矩形 18"/>
            <p:cNvSpPr/>
            <p:nvPr/>
          </p:nvSpPr>
          <p:spPr>
            <a:xfrm>
              <a:off x="-586631" y="2724844"/>
              <a:ext cx="5550109" cy="2106205"/>
            </a:xfrm>
            <a:prstGeom prst="roundRect">
              <a:avLst/>
            </a:prstGeom>
            <a:solidFill>
              <a:schemeClr val="accent1">
                <a:alpha val="0"/>
              </a:schemeClr>
            </a:solidFill>
            <a:ln w="63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74978" y="3494409"/>
              <a:ext cx="1653822" cy="67886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dirty="0" smtClean="0"/>
                <a:t>927</a:t>
              </a:r>
              <a:endParaRPr lang="zh-CN" altLang="en-US" sz="1800" dirty="0"/>
            </a:p>
          </p:txBody>
        </p:sp>
        <p:sp>
          <p:nvSpPr>
            <p:cNvPr id="10" name="椭圆 9"/>
            <p:cNvSpPr/>
            <p:nvPr/>
          </p:nvSpPr>
          <p:spPr>
            <a:xfrm>
              <a:off x="1419225" y="3556965"/>
              <a:ext cx="1400544" cy="538251"/>
            </a:xfrm>
            <a:prstGeom prst="ellipse">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dirty="0" smtClean="0"/>
                <a:t>771</a:t>
              </a:r>
              <a:endParaRPr lang="zh-CN" altLang="en-US" sz="1800" dirty="0"/>
            </a:p>
          </p:txBody>
        </p:sp>
        <p:cxnSp>
          <p:nvCxnSpPr>
            <p:cNvPr id="15" name="直接箭头连接符 14"/>
            <p:cNvCxnSpPr/>
            <p:nvPr/>
          </p:nvCxnSpPr>
          <p:spPr>
            <a:xfrm>
              <a:off x="1552575" y="3851865"/>
              <a:ext cx="0" cy="47549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椭圆 15"/>
            <p:cNvSpPr/>
            <p:nvPr/>
          </p:nvSpPr>
          <p:spPr>
            <a:xfrm>
              <a:off x="1143000" y="4323159"/>
              <a:ext cx="819150" cy="31699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t>370</a:t>
              </a:r>
              <a:endParaRPr lang="zh-CN" altLang="en-US" sz="1800" dirty="0"/>
            </a:p>
          </p:txBody>
        </p:sp>
        <p:sp>
          <p:nvSpPr>
            <p:cNvPr id="17" name="文本框 16"/>
            <p:cNvSpPr txBox="1"/>
            <p:nvPr/>
          </p:nvSpPr>
          <p:spPr>
            <a:xfrm>
              <a:off x="3000375" y="3569499"/>
              <a:ext cx="2195010" cy="1384995"/>
            </a:xfrm>
            <a:prstGeom prst="rect">
              <a:avLst/>
            </a:prstGeom>
            <a:noFill/>
          </p:spPr>
          <p:txBody>
            <a:bodyPr wrap="square" rtlCol="0">
              <a:spAutoFit/>
            </a:bodyPr>
            <a:lstStyle/>
            <a:p>
              <a:r>
                <a:rPr lang="zh-CN" altLang="en-US" sz="2000" dirty="0" smtClean="0"/>
                <a:t>标注差异原因：</a:t>
              </a:r>
              <a:endParaRPr lang="en-US" altLang="zh-CN" sz="2000" dirty="0" smtClean="0"/>
            </a:p>
            <a:p>
              <a:pPr marL="342900" indent="-342900">
                <a:buFont typeface="Arial" panose="020B0604020202020204" pitchFamily="34" charset="0"/>
                <a:buChar char="•"/>
              </a:pPr>
              <a:r>
                <a:rPr lang="zh-CN" altLang="en-US" sz="2000" dirty="0" smtClean="0"/>
                <a:t>粒度不同</a:t>
              </a:r>
              <a:endParaRPr lang="en-US" altLang="zh-CN" sz="2000" dirty="0"/>
            </a:p>
            <a:p>
              <a:pPr marL="342900" indent="-342900">
                <a:buFont typeface="Arial" panose="020B0604020202020204" pitchFamily="34" charset="0"/>
                <a:buChar char="•"/>
              </a:pPr>
              <a:r>
                <a:rPr lang="zh-CN" altLang="en-US" sz="2000" dirty="0" smtClean="0"/>
                <a:t>理解不同</a:t>
              </a:r>
              <a:endParaRPr lang="en-US" altLang="zh-CN" sz="2000" dirty="0" smtClean="0"/>
            </a:p>
            <a:p>
              <a:endParaRPr lang="en-US" altLang="zh-CN" dirty="0" smtClean="0"/>
            </a:p>
          </p:txBody>
        </p:sp>
        <p:sp>
          <p:nvSpPr>
            <p:cNvPr id="30" name="文本框 29"/>
            <p:cNvSpPr txBox="1"/>
            <p:nvPr/>
          </p:nvSpPr>
          <p:spPr>
            <a:xfrm>
              <a:off x="266764" y="4306097"/>
              <a:ext cx="1123823" cy="369332"/>
            </a:xfrm>
            <a:prstGeom prst="rect">
              <a:avLst/>
            </a:prstGeom>
            <a:noFill/>
          </p:spPr>
          <p:txBody>
            <a:bodyPr wrap="square" rtlCol="0">
              <a:spAutoFit/>
            </a:bodyPr>
            <a:lstStyle/>
            <a:p>
              <a:r>
                <a:rPr lang="zh-CN" altLang="en-US" sz="1800" dirty="0" smtClean="0"/>
                <a:t>相同的：</a:t>
              </a:r>
              <a:endParaRPr lang="zh-CN" altLang="en-US" sz="1800" dirty="0"/>
            </a:p>
          </p:txBody>
        </p:sp>
      </p:grpSp>
      <p:sp>
        <p:nvSpPr>
          <p:cNvPr id="31" name="右大括号 30"/>
          <p:cNvSpPr/>
          <p:nvPr/>
        </p:nvSpPr>
        <p:spPr>
          <a:xfrm>
            <a:off x="1916823" y="5601145"/>
            <a:ext cx="243858" cy="822439"/>
          </a:xfrm>
          <a:prstGeom prst="righ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
        <p:nvSpPr>
          <p:cNvPr id="40" name="椭圆 39"/>
          <p:cNvSpPr/>
          <p:nvPr/>
        </p:nvSpPr>
        <p:spPr>
          <a:xfrm>
            <a:off x="2148489" y="5841416"/>
            <a:ext cx="1362438" cy="5382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t>66</a:t>
            </a:r>
            <a:r>
              <a:rPr lang="en-US" altLang="zh-CN" sz="1800" dirty="0"/>
              <a:t>6</a:t>
            </a:r>
            <a:endParaRPr lang="zh-CN" altLang="en-US" sz="1800" dirty="0"/>
          </a:p>
        </p:txBody>
      </p:sp>
      <p:sp>
        <p:nvSpPr>
          <p:cNvPr id="41" name="文本框 40"/>
          <p:cNvSpPr txBox="1"/>
          <p:nvPr/>
        </p:nvSpPr>
        <p:spPr>
          <a:xfrm>
            <a:off x="2160681" y="5536615"/>
            <a:ext cx="1123823" cy="369332"/>
          </a:xfrm>
          <a:prstGeom prst="rect">
            <a:avLst/>
          </a:prstGeom>
          <a:noFill/>
        </p:spPr>
        <p:txBody>
          <a:bodyPr wrap="square" rtlCol="0">
            <a:spAutoFit/>
          </a:bodyPr>
          <a:lstStyle/>
          <a:p>
            <a:r>
              <a:rPr lang="zh-CN" altLang="en-US" sz="1800" dirty="0" smtClean="0"/>
              <a:t>金标准：</a:t>
            </a:r>
            <a:endParaRPr lang="zh-CN" altLang="en-US" sz="1800" dirty="0"/>
          </a:p>
        </p:txBody>
      </p:sp>
      <mc:AlternateContent xmlns:mc="http://schemas.openxmlformats.org/markup-compatibility/2006" xmlns:a14="http://schemas.microsoft.com/office/drawing/2010/main">
        <mc:Choice Requires="a14">
          <p:sp>
            <p:nvSpPr>
              <p:cNvPr id="42" name="文本框 41"/>
              <p:cNvSpPr txBox="1"/>
              <p:nvPr/>
            </p:nvSpPr>
            <p:spPr>
              <a:xfrm>
                <a:off x="3754784" y="5567065"/>
                <a:ext cx="4776568" cy="987514"/>
              </a:xfrm>
              <a:prstGeom prst="rect">
                <a:avLst/>
              </a:prstGeom>
              <a:noFill/>
            </p:spPr>
            <p:txBody>
              <a:bodyPr wrap="square" rtlCol="0">
                <a:spAutoFit/>
              </a:bodyPr>
              <a:lstStyle/>
              <a:p>
                <a:r>
                  <a:rPr lang="en-US" altLang="zh-CN" sz="2000" dirty="0" smtClean="0"/>
                  <a:t>Precision = </a:t>
                </a:r>
                <a14:m>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𝑇𝑃</m:t>
                        </m:r>
                      </m:num>
                      <m:den>
                        <m:r>
                          <a:rPr lang="en-US" altLang="zh-CN" sz="2000" i="1">
                            <a:latin typeface="Cambria Math" panose="02040503050406030204" pitchFamily="18" charset="0"/>
                          </a:rPr>
                          <m:t>𝑇𝑃</m:t>
                        </m:r>
                        <m:r>
                          <a:rPr lang="en-US" altLang="zh-CN" sz="2000" i="1">
                            <a:latin typeface="Cambria Math" panose="02040503050406030204" pitchFamily="18" charset="0"/>
                          </a:rPr>
                          <m:t>+</m:t>
                        </m:r>
                        <m:r>
                          <a:rPr lang="en-US" altLang="zh-CN" sz="2000" i="1">
                            <a:latin typeface="Cambria Math" panose="02040503050406030204" pitchFamily="18" charset="0"/>
                          </a:rPr>
                          <m:t>𝐹𝑁</m:t>
                        </m:r>
                      </m:den>
                    </m:f>
                  </m:oMath>
                </a14:m>
                <a:r>
                  <a:rPr lang="en-US" altLang="zh-CN" sz="2000" dirty="0"/>
                  <a:t> </a:t>
                </a:r>
                <a:r>
                  <a:rPr lang="en-US" altLang="zh-CN" sz="2000" dirty="0" smtClean="0"/>
                  <a:t> = </a:t>
                </a:r>
                <a14:m>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388</m:t>
                        </m:r>
                      </m:num>
                      <m:den>
                        <m:r>
                          <a:rPr lang="en-US" altLang="zh-CN" sz="2000" i="1">
                            <a:latin typeface="Cambria Math" panose="02040503050406030204" pitchFamily="18" charset="0"/>
                          </a:rPr>
                          <m:t>388+11</m:t>
                        </m:r>
                      </m:den>
                    </m:f>
                  </m:oMath>
                </a14:m>
                <a:r>
                  <a:rPr lang="en-US" altLang="zh-CN" sz="2000" dirty="0"/>
                  <a:t> </a:t>
                </a:r>
                <a:r>
                  <a:rPr lang="en-US" altLang="zh-CN" sz="2000" dirty="0" smtClean="0"/>
                  <a:t> =   97.2</a:t>
                </a:r>
                <a:r>
                  <a:rPr lang="en-US" altLang="zh-CN" sz="2000" dirty="0"/>
                  <a:t>%      </a:t>
                </a:r>
                <a:endParaRPr lang="zh-CN" altLang="zh-CN" sz="2000" dirty="0"/>
              </a:p>
              <a:p>
                <a:r>
                  <a:rPr lang="en-US" altLang="zh-CN" sz="2000" dirty="0"/>
                  <a:t>Recall= </a:t>
                </a:r>
                <a14:m>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𝑇𝑃</m:t>
                        </m:r>
                      </m:num>
                      <m:den>
                        <m:r>
                          <a:rPr lang="en-US" altLang="zh-CN" sz="2000" i="1">
                            <a:latin typeface="Cambria Math" panose="02040503050406030204" pitchFamily="18" charset="0"/>
                          </a:rPr>
                          <m:t>𝑇𝑃</m:t>
                        </m:r>
                        <m:r>
                          <a:rPr lang="en-US" altLang="zh-CN" sz="2000" i="1">
                            <a:latin typeface="Cambria Math" panose="02040503050406030204" pitchFamily="18" charset="0"/>
                          </a:rPr>
                          <m:t>+</m:t>
                        </m:r>
                        <m:r>
                          <a:rPr lang="en-US" altLang="zh-CN" sz="2000" i="1">
                            <a:latin typeface="Cambria Math" panose="02040503050406030204" pitchFamily="18" charset="0"/>
                          </a:rPr>
                          <m:t>𝐹𝑃</m:t>
                        </m:r>
                      </m:den>
                    </m:f>
                  </m:oMath>
                </a14:m>
                <a:r>
                  <a:rPr lang="en-US" altLang="zh-CN" sz="2000" dirty="0"/>
                  <a:t>=</a:t>
                </a:r>
                <a:r>
                  <a:rPr lang="en-US" altLang="zh-CN" sz="2000" dirty="0" smtClean="0"/>
                  <a:t> </a:t>
                </a:r>
                <a14:m>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388</m:t>
                        </m:r>
                        <m:r>
                          <a:rPr lang="en-US" altLang="zh-CN" sz="2000" b="0" i="1" smtClean="0">
                            <a:latin typeface="Cambria Math" panose="02040503050406030204" pitchFamily="18" charset="0"/>
                          </a:rPr>
                          <m:t>   </m:t>
                        </m:r>
                      </m:num>
                      <m:den>
                        <m:r>
                          <a:rPr lang="en-US" altLang="zh-CN" sz="2000" i="1">
                            <a:latin typeface="Cambria Math" panose="02040503050406030204" pitchFamily="18" charset="0"/>
                          </a:rPr>
                          <m:t>666</m:t>
                        </m:r>
                      </m:den>
                    </m:f>
                  </m:oMath>
                </a14:m>
                <a:r>
                  <a:rPr lang="en-US" altLang="zh-CN" sz="2000" dirty="0" smtClean="0"/>
                  <a:t>  =   58.3</a:t>
                </a:r>
                <a:r>
                  <a:rPr lang="en-US" altLang="zh-CN" sz="2000" dirty="0"/>
                  <a:t>%</a:t>
                </a:r>
                <a:endParaRPr lang="zh-CN" altLang="en-US" sz="2000" dirty="0"/>
              </a:p>
            </p:txBody>
          </p:sp>
        </mc:Choice>
        <mc:Fallback xmlns="">
          <p:sp>
            <p:nvSpPr>
              <p:cNvPr id="42" name="文本框 41"/>
              <p:cNvSpPr txBox="1">
                <a:spLocks noRot="1" noChangeAspect="1" noMove="1" noResize="1" noEditPoints="1" noAdjustHandles="1" noChangeArrowheads="1" noChangeShapeType="1" noTextEdit="1"/>
              </p:cNvSpPr>
              <p:nvPr/>
            </p:nvSpPr>
            <p:spPr>
              <a:xfrm>
                <a:off x="3754784" y="5567065"/>
                <a:ext cx="4776568" cy="987514"/>
              </a:xfrm>
              <a:prstGeom prst="rect">
                <a:avLst/>
              </a:prstGeom>
              <a:blipFill rotWithShape="0">
                <a:blip r:embed="rId4"/>
                <a:stretch>
                  <a:fillRect l="-1403" r="-1276" b="-3086"/>
                </a:stretch>
              </a:blipFill>
            </p:spPr>
            <p:txBody>
              <a:bodyPr/>
              <a:lstStyle/>
              <a:p>
                <a:r>
                  <a:rPr lang="zh-CN" altLang="en-US">
                    <a:noFill/>
                  </a:rPr>
                  <a:t> </a:t>
                </a:r>
              </a:p>
            </p:txBody>
          </p:sp>
        </mc:Fallback>
      </mc:AlternateContent>
      <p:sp>
        <p:nvSpPr>
          <p:cNvPr id="28" name="文本框 27"/>
          <p:cNvSpPr txBox="1"/>
          <p:nvPr/>
        </p:nvSpPr>
        <p:spPr>
          <a:xfrm>
            <a:off x="6636642" y="86592"/>
            <a:ext cx="1752600" cy="46166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Task 3</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37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 grpId="0" animBg="1"/>
      <p:bldP spid="7" grpId="0" animBg="1"/>
      <p:bldP spid="8" grpId="0"/>
      <p:bldP spid="24" grpId="0"/>
      <p:bldP spid="25" grpId="0" animBg="1"/>
      <p:bldP spid="26" grpId="0" animBg="1"/>
      <p:bldP spid="31" grpId="0" animBg="1"/>
      <p:bldP spid="40" grpId="0" animBg="1"/>
      <p:bldP spid="41" grpId="0"/>
      <p:bldP spid="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中宋" panose="02010600040101010101" pitchFamily="2" charset="-122"/>
                <a:ea typeface="华文中宋" panose="02010600040101010101" pitchFamily="2" charset="-122"/>
              </a:rPr>
              <a:t>论文成果总结</a:t>
            </a:r>
            <a:endParaRPr lang="zh-CN" altLang="en-US"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609600" y="1600200"/>
            <a:ext cx="8229600" cy="4498975"/>
          </a:xfrm>
        </p:spPr>
        <p:txBody>
          <a:bodyPr/>
          <a:lstStyle/>
          <a:p>
            <a:pPr>
              <a:buFont typeface="Wingdings" panose="05000000000000000000" pitchFamily="2" charset="2"/>
              <a:buChar char="Ø"/>
            </a:pPr>
            <a:r>
              <a:rPr lang="zh-CN" altLang="en-US" dirty="0" smtClean="0">
                <a:latin typeface="+mn-ea"/>
              </a:rPr>
              <a:t>根据国内现状，设计了一个面向任务的医学语言处理框架，并在临床决策支持系统中实现</a:t>
            </a:r>
            <a:endParaRPr lang="en-US" altLang="zh-CN" dirty="0" smtClean="0">
              <a:latin typeface="+mn-ea"/>
            </a:endParaRPr>
          </a:p>
          <a:p>
            <a:pPr>
              <a:buFont typeface="Wingdings" panose="05000000000000000000" pitchFamily="2" charset="2"/>
              <a:buChar char="Ø"/>
            </a:pPr>
            <a:r>
              <a:rPr lang="en-US" altLang="zh-CN" dirty="0" smtClean="0"/>
              <a:t> </a:t>
            </a:r>
            <a:r>
              <a:rPr lang="zh-CN" altLang="en-US" dirty="0" smtClean="0"/>
              <a:t>在框架中实现了三个不同的临床任务并展开临床实践，其中构建的药物不良反应知识库也是国内第一个</a:t>
            </a:r>
            <a:r>
              <a:rPr lang="en-US" altLang="zh-CN" dirty="0" smtClean="0"/>
              <a:t>ADE</a:t>
            </a:r>
            <a:r>
              <a:rPr lang="zh-CN" altLang="en-US" dirty="0" smtClean="0"/>
              <a:t>知识库</a:t>
            </a: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endParaRPr lang="en-US" altLang="zh-CN" dirty="0" smtClean="0"/>
          </a:p>
          <a:p>
            <a:endParaRPr lang="zh-CN" altLang="en-US" dirty="0"/>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26</a:t>
            </a:fld>
            <a:endParaRPr lang="en-US" altLang="zh-CN"/>
          </a:p>
        </p:txBody>
      </p:sp>
    </p:spTree>
    <p:extLst>
      <p:ext uri="{BB962C8B-B14F-4D97-AF65-F5344CB8AC3E}">
        <p14:creationId xmlns:p14="http://schemas.microsoft.com/office/powerpoint/2010/main" val="284398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中宋" panose="02010600040101010101" pitchFamily="2" charset="-122"/>
                <a:ea typeface="华文中宋" panose="02010600040101010101" pitchFamily="2" charset="-122"/>
              </a:rPr>
              <a:t>展望</a:t>
            </a:r>
            <a:endParaRPr lang="zh-CN" altLang="en-US" dirty="0">
              <a:latin typeface="华文中宋" panose="02010600040101010101" pitchFamily="2" charset="-122"/>
              <a:ea typeface="华文中宋" panose="02010600040101010101" pitchFamily="2" charset="-122"/>
            </a:endParaRPr>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27</a:t>
            </a:fld>
            <a:endParaRPr lang="en-US" altLang="zh-CN"/>
          </a:p>
        </p:txBody>
      </p:sp>
      <p:sp>
        <p:nvSpPr>
          <p:cNvPr id="8" name="圆角矩形 7"/>
          <p:cNvSpPr/>
          <p:nvPr/>
        </p:nvSpPr>
        <p:spPr>
          <a:xfrm>
            <a:off x="1484376" y="2133600"/>
            <a:ext cx="2819400" cy="1371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zh-CN" dirty="0"/>
              <a:t>面向特定任务的自然语言处理框架的</a:t>
            </a:r>
            <a:r>
              <a:rPr lang="zh-CN" altLang="zh-CN" dirty="0" smtClean="0"/>
              <a:t>扩展</a:t>
            </a:r>
            <a:endParaRPr lang="zh-CN" altLang="en-US" dirty="0"/>
          </a:p>
        </p:txBody>
      </p:sp>
      <p:sp>
        <p:nvSpPr>
          <p:cNvPr id="9" name="圆角矩形 8"/>
          <p:cNvSpPr/>
          <p:nvPr/>
        </p:nvSpPr>
        <p:spPr>
          <a:xfrm>
            <a:off x="4724400" y="2133600"/>
            <a:ext cx="2438400" cy="1371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zh-CN" dirty="0"/>
              <a:t>术语集的</a:t>
            </a:r>
            <a:r>
              <a:rPr lang="zh-CN" altLang="zh-CN" dirty="0" smtClean="0"/>
              <a:t>扩充</a:t>
            </a:r>
            <a:endParaRPr lang="zh-CN" altLang="en-US" dirty="0"/>
          </a:p>
        </p:txBody>
      </p:sp>
      <p:sp>
        <p:nvSpPr>
          <p:cNvPr id="10" name="圆角矩形 9"/>
          <p:cNvSpPr/>
          <p:nvPr/>
        </p:nvSpPr>
        <p:spPr>
          <a:xfrm>
            <a:off x="1484376" y="4114800"/>
            <a:ext cx="2819400" cy="1371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特定任务的算法改进</a:t>
            </a:r>
            <a:endParaRPr lang="zh-CN" altLang="en-US" dirty="0"/>
          </a:p>
        </p:txBody>
      </p:sp>
      <p:sp>
        <p:nvSpPr>
          <p:cNvPr id="11" name="圆角矩形 10"/>
          <p:cNvSpPr/>
          <p:nvPr/>
        </p:nvSpPr>
        <p:spPr>
          <a:xfrm>
            <a:off x="4724400" y="4114800"/>
            <a:ext cx="2438400" cy="1371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评估方法改进</a:t>
            </a:r>
            <a:endParaRPr lang="zh-CN" altLang="en-US" dirty="0"/>
          </a:p>
        </p:txBody>
      </p:sp>
      <p:sp>
        <p:nvSpPr>
          <p:cNvPr id="12" name="椭圆 11"/>
          <p:cNvSpPr/>
          <p:nvPr/>
        </p:nvSpPr>
        <p:spPr>
          <a:xfrm>
            <a:off x="3581400" y="3197479"/>
            <a:ext cx="2057400" cy="1292225"/>
          </a:xfrm>
          <a:prstGeom prst="ellipse">
            <a:avLst/>
          </a:prstGeom>
          <a:gradFill>
            <a:gsLst>
              <a:gs pos="8000">
                <a:schemeClr val="accent2">
                  <a:tint val="50000"/>
                  <a:satMod val="300000"/>
                  <a:lumMod val="86000"/>
                  <a:lumOff val="14000"/>
                  <a:alpha val="0"/>
                </a:schemeClr>
              </a:gs>
              <a:gs pos="56000">
                <a:schemeClr val="accent2">
                  <a:tint val="37000"/>
                  <a:satMod val="300000"/>
                </a:schemeClr>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latin typeface="Times New Roman" panose="02020603050405020304" pitchFamily="18" charset="0"/>
                <a:ea typeface="华文中宋" panose="02010600040101010101" pitchFamily="2" charset="-122"/>
                <a:cs typeface="Times New Roman" panose="02020603050405020304" pitchFamily="18" charset="0"/>
              </a:rPr>
              <a:t>MLP</a:t>
            </a:r>
            <a:endParaRPr lang="zh-CN" altLang="en-US" dirty="0">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6005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9600" y="1600200"/>
            <a:ext cx="8153400" cy="4498975"/>
          </a:xfrm>
        </p:spPr>
        <p:txBody>
          <a:bodyPr/>
          <a:lstStyle/>
          <a:p>
            <a:pPr marL="0" indent="0">
              <a:buNone/>
            </a:pPr>
            <a:r>
              <a:rPr lang="zh-CN" altLang="en-US" dirty="0" smtClean="0"/>
              <a:t>感谢每一位老师，</a:t>
            </a:r>
            <a:endParaRPr lang="en-US" altLang="zh-CN" dirty="0" smtClean="0"/>
          </a:p>
          <a:p>
            <a:pPr marL="0" indent="0">
              <a:buNone/>
            </a:pPr>
            <a:r>
              <a:rPr lang="zh-CN" altLang="en-US" dirty="0"/>
              <a:t>感谢</a:t>
            </a:r>
            <a:r>
              <a:rPr lang="zh-CN" altLang="en-US" dirty="0" smtClean="0"/>
              <a:t>每一位实验室的小伙伴们。</a:t>
            </a:r>
            <a:endParaRPr lang="en-US" altLang="zh-CN" dirty="0" smtClean="0"/>
          </a:p>
          <a:p>
            <a:pPr marL="0" indent="0">
              <a:buNone/>
            </a:pPr>
            <a:r>
              <a:rPr lang="zh-CN" altLang="en-US" dirty="0" smtClean="0"/>
              <a:t>希望</a:t>
            </a:r>
            <a:r>
              <a:rPr lang="zh-CN" altLang="en-US" dirty="0" smtClean="0"/>
              <a:t>提出宝贵的意见和建议</a:t>
            </a:r>
            <a:r>
              <a:rPr lang="zh-CN" altLang="en-US" dirty="0" smtClean="0"/>
              <a:t>。</a:t>
            </a:r>
            <a:endParaRPr lang="en-US" altLang="zh-CN" dirty="0"/>
          </a:p>
          <a:p>
            <a:pPr marL="0" indent="0">
              <a:buNone/>
            </a:pPr>
            <a:r>
              <a:rPr lang="en-US" altLang="zh-CN" dirty="0" smtClean="0"/>
              <a:t>             </a:t>
            </a:r>
            <a:r>
              <a:rPr lang="en-US" altLang="zh-CN" sz="6000" dirty="0" smtClean="0">
                <a:latin typeface="Times New Roman" panose="02020603050405020304" pitchFamily="18" charset="0"/>
                <a:cs typeface="Times New Roman" panose="02020603050405020304" pitchFamily="18" charset="0"/>
              </a:rPr>
              <a:t>Thank you</a:t>
            </a:r>
            <a:r>
              <a:rPr lang="zh-CN" altLang="en-US" sz="6000" dirty="0" smtClean="0">
                <a:latin typeface="Times New Roman" panose="02020603050405020304" pitchFamily="18" charset="0"/>
                <a:cs typeface="Times New Roman" panose="02020603050405020304" pitchFamily="18" charset="0"/>
              </a:rPr>
              <a:t>！</a:t>
            </a:r>
            <a:endParaRPr lang="en-US" altLang="zh-CN" sz="60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28</a:t>
            </a:fld>
            <a:endParaRPr lang="en-US" altLang="zh-CN"/>
          </a:p>
        </p:txBody>
      </p:sp>
    </p:spTree>
    <p:extLst>
      <p:ext uri="{BB962C8B-B14F-4D97-AF65-F5344CB8AC3E}">
        <p14:creationId xmlns:p14="http://schemas.microsoft.com/office/powerpoint/2010/main" val="415961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450" y="590550"/>
            <a:ext cx="8540750" cy="677863"/>
          </a:xfrm>
        </p:spPr>
        <p:txBody>
          <a:bodyPr/>
          <a:lstStyle/>
          <a:p>
            <a:pPr>
              <a:defRPr/>
            </a:pPr>
            <a:r>
              <a:rPr lang="zh-CN" altLang="en-US" dirty="0" smtClean="0">
                <a:latin typeface="华文中宋" panose="02010600040101010101" pitchFamily="2" charset="-122"/>
                <a:ea typeface="华文中宋" panose="02010600040101010101" pitchFamily="2" charset="-122"/>
              </a:rPr>
              <a:t>研究背景</a:t>
            </a:r>
            <a:endParaRPr lang="zh-CN" altLang="en-US" dirty="0">
              <a:latin typeface="华文中宋" panose="02010600040101010101" pitchFamily="2" charset="-122"/>
              <a:ea typeface="华文中宋" panose="02010600040101010101" pitchFamily="2" charset="-122"/>
            </a:endParaRPr>
          </a:p>
        </p:txBody>
      </p:sp>
      <p:sp>
        <p:nvSpPr>
          <p:cNvPr id="92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FB6544B-5683-45DA-AFCB-E03DA4AA03BC}" type="slidenum">
              <a:rPr lang="en-US" altLang="zh-CN" sz="1400" smtClean="0">
                <a:solidFill>
                  <a:srgbClr val="000000"/>
                </a:solidFill>
              </a:rPr>
              <a:pPr>
                <a:spcBef>
                  <a:spcPct val="0"/>
                </a:spcBef>
                <a:buClrTx/>
                <a:buFontTx/>
                <a:buNone/>
              </a:pPr>
              <a:t>3</a:t>
            </a:fld>
            <a:endParaRPr lang="en-US" altLang="zh-CN" sz="1400" smtClean="0">
              <a:solidFill>
                <a:srgbClr val="000000"/>
              </a:solidFill>
            </a:endParaRPr>
          </a:p>
        </p:txBody>
      </p:sp>
      <p:sp>
        <p:nvSpPr>
          <p:cNvPr id="4" name="右箭头 3"/>
          <p:cNvSpPr/>
          <p:nvPr/>
        </p:nvSpPr>
        <p:spPr>
          <a:xfrm>
            <a:off x="5562975" y="2441706"/>
            <a:ext cx="1139825" cy="533400"/>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6" name="矩形 5"/>
          <p:cNvSpPr/>
          <p:nvPr/>
        </p:nvSpPr>
        <p:spPr>
          <a:xfrm>
            <a:off x="6723611" y="2043545"/>
            <a:ext cx="2344189" cy="1309255"/>
          </a:xfrm>
          <a:prstGeom prst="rect">
            <a:avLst/>
          </a:prstGeom>
          <a:solidFill>
            <a:srgbClr val="DAF6FF"/>
          </a:solidFill>
          <a:ln>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solidFill>
                  <a:schemeClr val="tx1"/>
                </a:solidFill>
                <a:latin typeface="华文中宋" panose="02010600040101010101" pitchFamily="2" charset="-122"/>
                <a:ea typeface="华文中宋" panose="02010600040101010101" pitchFamily="2" charset="-122"/>
              </a:rPr>
              <a:t>临床任务的应用临床数据的分析</a:t>
            </a:r>
            <a:endParaRPr lang="en-US" altLang="zh-CN" dirty="0" smtClean="0">
              <a:solidFill>
                <a:schemeClr val="tx1"/>
              </a:solidFill>
              <a:latin typeface="华文中宋" panose="02010600040101010101" pitchFamily="2" charset="-122"/>
              <a:ea typeface="华文中宋" panose="02010600040101010101" pitchFamily="2" charset="-122"/>
            </a:endParaRPr>
          </a:p>
          <a:p>
            <a:pPr algn="ctr"/>
            <a:r>
              <a:rPr lang="en-US" altLang="zh-CN" dirty="0">
                <a:solidFill>
                  <a:schemeClr val="tx1"/>
                </a:solidFill>
                <a:latin typeface="华文中宋" panose="02010600040101010101" pitchFamily="2" charset="-122"/>
                <a:ea typeface="华文中宋" panose="02010600040101010101" pitchFamily="2" charset="-122"/>
              </a:rPr>
              <a:t>……</a:t>
            </a:r>
            <a:endParaRPr lang="zh-CN" altLang="en-US" dirty="0">
              <a:solidFill>
                <a:schemeClr val="tx1"/>
              </a:solidFill>
              <a:latin typeface="华文中宋" panose="02010600040101010101" pitchFamily="2" charset="-122"/>
              <a:ea typeface="华文中宋" panose="02010600040101010101" pitchFamily="2" charset="-122"/>
            </a:endParaRPr>
          </a:p>
        </p:txBody>
      </p:sp>
      <p:sp>
        <p:nvSpPr>
          <p:cNvPr id="10" name="矩形 9"/>
          <p:cNvSpPr/>
          <p:nvPr/>
        </p:nvSpPr>
        <p:spPr>
          <a:xfrm>
            <a:off x="3267450" y="2057400"/>
            <a:ext cx="2209800" cy="1219200"/>
          </a:xfrm>
          <a:prstGeom prst="rect">
            <a:avLst/>
          </a:prstGeom>
          <a:solidFill>
            <a:srgbClr val="DAF6FF"/>
          </a:solidFill>
          <a:ln>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solidFill>
                  <a:schemeClr val="tx1"/>
                </a:solidFill>
                <a:latin typeface="华文中宋" panose="02010600040101010101" pitchFamily="2" charset="-122"/>
                <a:ea typeface="华文中宋" panose="02010600040101010101" pitchFamily="2" charset="-122"/>
              </a:rPr>
              <a:t>临床决策支持</a:t>
            </a:r>
            <a:endParaRPr lang="en-US" altLang="zh-CN" dirty="0" smtClean="0">
              <a:solidFill>
                <a:schemeClr val="tx1"/>
              </a:solidFill>
              <a:latin typeface="华文中宋" panose="02010600040101010101" pitchFamily="2" charset="-122"/>
              <a:ea typeface="华文中宋" panose="02010600040101010101" pitchFamily="2" charset="-122"/>
            </a:endParaRPr>
          </a:p>
          <a:p>
            <a:pPr algn="ctr"/>
            <a:r>
              <a:rPr lang="zh-CN" altLang="en-US" dirty="0" smtClean="0">
                <a:solidFill>
                  <a:schemeClr val="tx1"/>
                </a:solidFill>
                <a:latin typeface="华文中宋" panose="02010600040101010101" pitchFamily="2" charset="-122"/>
                <a:ea typeface="华文中宋" panose="02010600040101010101" pitchFamily="2" charset="-122"/>
              </a:rPr>
              <a:t>临床数据挖掘</a:t>
            </a:r>
            <a:endParaRPr lang="en-US" altLang="zh-CN" dirty="0" smtClean="0">
              <a:solidFill>
                <a:schemeClr val="tx1"/>
              </a:solidFill>
              <a:latin typeface="华文中宋" panose="02010600040101010101" pitchFamily="2" charset="-122"/>
              <a:ea typeface="华文中宋" panose="02010600040101010101" pitchFamily="2" charset="-122"/>
            </a:endParaRPr>
          </a:p>
          <a:p>
            <a:pPr algn="ctr"/>
            <a:r>
              <a:rPr lang="en-US" altLang="zh-CN" dirty="0" smtClean="0">
                <a:solidFill>
                  <a:schemeClr val="tx1"/>
                </a:solidFill>
                <a:latin typeface="华文中宋" panose="02010600040101010101" pitchFamily="2" charset="-122"/>
                <a:ea typeface="华文中宋" panose="02010600040101010101" pitchFamily="2" charset="-122"/>
              </a:rPr>
              <a:t>……</a:t>
            </a:r>
          </a:p>
        </p:txBody>
      </p:sp>
      <p:sp>
        <p:nvSpPr>
          <p:cNvPr id="11" name="右箭头 10"/>
          <p:cNvSpPr/>
          <p:nvPr/>
        </p:nvSpPr>
        <p:spPr>
          <a:xfrm>
            <a:off x="2133600" y="2441706"/>
            <a:ext cx="1139825" cy="533400"/>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2" name="矩形 11"/>
          <p:cNvSpPr/>
          <p:nvPr/>
        </p:nvSpPr>
        <p:spPr>
          <a:xfrm>
            <a:off x="6896" y="2133600"/>
            <a:ext cx="2035004" cy="1219200"/>
          </a:xfrm>
          <a:prstGeom prst="rect">
            <a:avLst/>
          </a:prstGeom>
          <a:solidFill>
            <a:srgbClr val="DAF6FF"/>
          </a:solidFill>
          <a:ln>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zh-CN" dirty="0">
                <a:solidFill>
                  <a:schemeClr val="tx1"/>
                </a:solidFill>
                <a:latin typeface="华文中宋" panose="02010600040101010101" pitchFamily="2" charset="-122"/>
                <a:ea typeface="华文中宋" panose="02010600040101010101" pitchFamily="2" charset="-122"/>
              </a:rPr>
              <a:t>医学信息化</a:t>
            </a:r>
            <a:endParaRPr lang="en-US" altLang="zh-CN" dirty="0">
              <a:solidFill>
                <a:schemeClr val="tx1"/>
              </a:solidFill>
              <a:latin typeface="华文中宋" panose="02010600040101010101" pitchFamily="2" charset="-122"/>
              <a:ea typeface="华文中宋" panose="02010600040101010101" pitchFamily="2" charset="-122"/>
            </a:endParaRPr>
          </a:p>
        </p:txBody>
      </p:sp>
      <p:sp>
        <p:nvSpPr>
          <p:cNvPr id="16" name="矩形 15"/>
          <p:cNvSpPr/>
          <p:nvPr/>
        </p:nvSpPr>
        <p:spPr>
          <a:xfrm>
            <a:off x="3154392" y="4261551"/>
            <a:ext cx="2322858" cy="1125724"/>
          </a:xfrm>
          <a:prstGeom prst="rect">
            <a:avLst/>
          </a:prstGeom>
          <a:solidFill>
            <a:srgbClr val="DAF6FF"/>
          </a:solidFill>
          <a:ln>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800" b="1" dirty="0" smtClean="0">
                <a:solidFill>
                  <a:schemeClr val="tx1"/>
                </a:solidFill>
                <a:latin typeface="华文中宋" panose="02010600040101010101" pitchFamily="2" charset="-122"/>
                <a:ea typeface="华文中宋" panose="02010600040101010101" pitchFamily="2" charset="-122"/>
              </a:rPr>
              <a:t>结构化数据</a:t>
            </a:r>
            <a:endParaRPr lang="zh-CN" altLang="en-US" sz="2800" b="1" dirty="0">
              <a:solidFill>
                <a:schemeClr val="tx1"/>
              </a:solidFill>
              <a:latin typeface="华文中宋" panose="02010600040101010101" pitchFamily="2" charset="-122"/>
              <a:ea typeface="华文中宋" panose="02010600040101010101" pitchFamily="2" charset="-122"/>
            </a:endParaRPr>
          </a:p>
        </p:txBody>
      </p:sp>
      <p:sp>
        <p:nvSpPr>
          <p:cNvPr id="7" name="右大括号 6"/>
          <p:cNvSpPr/>
          <p:nvPr/>
        </p:nvSpPr>
        <p:spPr>
          <a:xfrm rot="5400000">
            <a:off x="3749767" y="543721"/>
            <a:ext cx="882465" cy="6553200"/>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r"/>
            <a:endParaRPr lang="zh-CN" altLang="en-US" dirty="0"/>
          </a:p>
        </p:txBody>
      </p:sp>
      <p:sp>
        <p:nvSpPr>
          <p:cNvPr id="9" name="矩形 8"/>
          <p:cNvSpPr/>
          <p:nvPr/>
        </p:nvSpPr>
        <p:spPr>
          <a:xfrm>
            <a:off x="0" y="6269738"/>
            <a:ext cx="7467600" cy="613576"/>
          </a:xfrm>
          <a:prstGeom prst="rect">
            <a:avLst/>
          </a:prstGeom>
          <a:solidFill>
            <a:srgbClr val="B0333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latin typeface="华文中宋" panose="02010600040101010101" pitchFamily="2" charset="-122"/>
                <a:ea typeface="华文中宋" panose="02010600040101010101" pitchFamily="2" charset="-122"/>
              </a:rPr>
              <a:t>结构化数据是有限的</a:t>
            </a:r>
            <a:endParaRPr lang="zh-CN" altLang="en-US" sz="32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2158749" y="2202820"/>
            <a:ext cx="978881" cy="369332"/>
          </a:xfrm>
          <a:prstGeom prst="rect">
            <a:avLst/>
          </a:prstGeom>
          <a:noFill/>
        </p:spPr>
        <p:txBody>
          <a:bodyPr wrap="square" rtlCol="0">
            <a:spAutoFit/>
          </a:bodyPr>
          <a:lstStyle/>
          <a:p>
            <a:r>
              <a:rPr lang="zh-CN" altLang="en-US" sz="1800" dirty="0" smtClean="0">
                <a:latin typeface="华文中宋" panose="02010600040101010101" pitchFamily="2" charset="-122"/>
                <a:ea typeface="华文中宋" panose="02010600040101010101" pitchFamily="2" charset="-122"/>
              </a:rPr>
              <a:t>依赖于</a:t>
            </a:r>
            <a:endParaRPr lang="zh-CN" altLang="en-US" sz="1800" dirty="0">
              <a:latin typeface="华文中宋" panose="02010600040101010101" pitchFamily="2" charset="-122"/>
              <a:ea typeface="华文中宋" panose="02010600040101010101" pitchFamily="2" charset="-122"/>
            </a:endParaRPr>
          </a:p>
        </p:txBody>
      </p:sp>
      <p:sp>
        <p:nvSpPr>
          <p:cNvPr id="21" name="文本框 20"/>
          <p:cNvSpPr txBox="1"/>
          <p:nvPr/>
        </p:nvSpPr>
        <p:spPr>
          <a:xfrm>
            <a:off x="5574319" y="2133600"/>
            <a:ext cx="978881" cy="369332"/>
          </a:xfrm>
          <a:prstGeom prst="rect">
            <a:avLst/>
          </a:prstGeom>
          <a:noFill/>
        </p:spPr>
        <p:txBody>
          <a:bodyPr wrap="square" rtlCol="0">
            <a:spAutoFit/>
          </a:bodyPr>
          <a:lstStyle/>
          <a:p>
            <a:r>
              <a:rPr lang="zh-CN" altLang="en-US" sz="1800" dirty="0" smtClean="0">
                <a:latin typeface="华文中宋" panose="02010600040101010101" pitchFamily="2" charset="-122"/>
                <a:ea typeface="华文中宋" panose="02010600040101010101" pitchFamily="2" charset="-122"/>
              </a:rPr>
              <a:t>依赖于</a:t>
            </a:r>
            <a:endParaRPr lang="zh-CN" altLang="en-US" sz="1800" dirty="0">
              <a:latin typeface="华文中宋" panose="02010600040101010101" pitchFamily="2" charset="-122"/>
              <a:ea typeface="华文中宋" panose="02010600040101010101" pitchFamily="2" charset="-122"/>
            </a:endParaRPr>
          </a:p>
        </p:txBody>
      </p:sp>
      <p:pic>
        <p:nvPicPr>
          <p:cNvPr id="24" name="Picture 22" descr="C:\Users\elevenjohns\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366" y="4389089"/>
            <a:ext cx="3311634" cy="24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中宋" panose="02010600040101010101" pitchFamily="2" charset="-122"/>
                <a:ea typeface="华文中宋" panose="02010600040101010101" pitchFamily="2" charset="-122"/>
              </a:rPr>
              <a:t>研究背景</a:t>
            </a:r>
            <a:endParaRPr lang="zh-CN" altLang="en-US"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p:txBody>
          <a:bodyPr/>
          <a:lstStyle/>
          <a:p>
            <a:r>
              <a:rPr lang="zh-CN" altLang="en-US" dirty="0">
                <a:latin typeface="华文中宋" panose="02010600040101010101" pitchFamily="2" charset="-122"/>
                <a:ea typeface="华文中宋" panose="02010600040101010101" pitchFamily="2" charset="-122"/>
              </a:rPr>
              <a:t>叙述性</a:t>
            </a:r>
            <a:r>
              <a:rPr lang="zh-CN" altLang="en-US" dirty="0" smtClean="0">
                <a:latin typeface="华文中宋" panose="02010600040101010101" pitchFamily="2" charset="-122"/>
                <a:ea typeface="华文中宋" panose="02010600040101010101" pitchFamily="2" charset="-122"/>
              </a:rPr>
              <a:t>文本大量积累</a:t>
            </a:r>
            <a:endParaRPr lang="en-US" altLang="zh-CN" dirty="0">
              <a:latin typeface="华文中宋" panose="02010600040101010101" pitchFamily="2" charset="-122"/>
              <a:ea typeface="华文中宋" panose="02010600040101010101" pitchFamily="2" charset="-122"/>
            </a:endParaRPr>
          </a:p>
          <a:p>
            <a:r>
              <a:rPr lang="zh-CN" altLang="en-US" dirty="0" smtClean="0">
                <a:latin typeface="华文中宋" panose="02010600040101010101" pitchFamily="2" charset="-122"/>
                <a:ea typeface="华文中宋" panose="02010600040101010101" pitchFamily="2" charset="-122"/>
              </a:rPr>
              <a:t>结构化信息提取需求增加</a:t>
            </a:r>
            <a:endParaRPr lang="en-US" altLang="zh-CN" dirty="0" smtClean="0">
              <a:latin typeface="华文中宋" panose="02010600040101010101" pitchFamily="2" charset="-122"/>
              <a:ea typeface="华文中宋" panose="02010600040101010101" pitchFamily="2" charset="-122"/>
            </a:endParaRPr>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4</a:t>
            </a:fld>
            <a:endParaRPr lang="en-US" altLang="zh-CN" dirty="0"/>
          </a:p>
        </p:txBody>
      </p:sp>
      <p:sp>
        <p:nvSpPr>
          <p:cNvPr id="5" name="内容占位符 2"/>
          <p:cNvSpPr txBox="1">
            <a:spLocks/>
          </p:cNvSpPr>
          <p:nvPr/>
        </p:nvSpPr>
        <p:spPr bwMode="auto">
          <a:xfrm>
            <a:off x="609600" y="3041089"/>
            <a:ext cx="7085012" cy="1216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Tx/>
              <a:buFont typeface="Wingdings" panose="05000000000000000000" pitchFamily="2" charset="2"/>
              <a:buChar char="§"/>
              <a:defRPr sz="3200">
                <a:solidFill>
                  <a:schemeClr val="tx1"/>
                </a:solidFill>
                <a:latin typeface="Arial" charset="0"/>
                <a:ea typeface="+mn-ea"/>
                <a:cs typeface="宋体" charset="0"/>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Arial" charset="0"/>
                <a:ea typeface="+mn-ea"/>
                <a:cs typeface="宋体" charset="0"/>
              </a:defRPr>
            </a:lvl2pPr>
            <a:lvl3pPr marL="1143000" indent="-228600" algn="l" rtl="0" eaLnBrk="0" fontAlgn="base" hangingPunct="0">
              <a:spcBef>
                <a:spcPct val="20000"/>
              </a:spcBef>
              <a:spcAft>
                <a:spcPct val="0"/>
              </a:spcAft>
              <a:buClrTx/>
              <a:buSzPct val="95000"/>
              <a:buFont typeface="Wingdings 2" panose="05020102010507070707" pitchFamily="18" charset="2"/>
              <a:buChar char="¡"/>
              <a:defRPr sz="2400">
                <a:solidFill>
                  <a:schemeClr val="tx1"/>
                </a:solidFill>
                <a:latin typeface="Arial" charset="0"/>
                <a:ea typeface="+mn-ea"/>
                <a:cs typeface="宋体" charset="0"/>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Arial" charset="0"/>
                <a:ea typeface="+mn-ea"/>
                <a:cs typeface="宋体" charset="0"/>
              </a:defRPr>
            </a:lvl4pPr>
            <a:lvl5pPr marL="2057400" indent="-228600" algn="l" rtl="0" eaLnBrk="0" fontAlgn="base" hangingPunct="0">
              <a:spcBef>
                <a:spcPct val="20000"/>
              </a:spcBef>
              <a:spcAft>
                <a:spcPct val="0"/>
              </a:spcAft>
              <a:buClrTx/>
              <a:buFont typeface="Wingdings 2" panose="05020102010507070707" pitchFamily="18" charset="2"/>
              <a:buChar char="¡"/>
              <a:defRPr sz="2000">
                <a:solidFill>
                  <a:schemeClr val="tx1"/>
                </a:solidFill>
                <a:latin typeface="Arial" charset="0"/>
                <a:ea typeface="+mn-ea"/>
                <a:cs typeface="宋体" charset="0"/>
              </a:defRPr>
            </a:lvl5pPr>
            <a:lvl6pPr marL="25146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9pPr>
          </a:lstStyle>
          <a:p>
            <a:pPr>
              <a:buFont typeface="Wingdings" panose="05000000000000000000" pitchFamily="2" charset="2"/>
              <a:buChar char="Ø"/>
            </a:pPr>
            <a:r>
              <a:rPr lang="en-US" altLang="zh-CN" sz="2800" kern="0" dirty="0" smtClean="0">
                <a:solidFill>
                  <a:srgbClr val="0083FC"/>
                </a:solidFill>
                <a:latin typeface="华文中宋" panose="02010600040101010101" pitchFamily="2" charset="-122"/>
                <a:ea typeface="华文中宋" panose="02010600040101010101" pitchFamily="2" charset="-122"/>
              </a:rPr>
              <a:t>NLP</a:t>
            </a:r>
            <a:r>
              <a:rPr lang="zh-CN" altLang="en-US" sz="2800" kern="0" dirty="0">
                <a:solidFill>
                  <a:srgbClr val="0083FC"/>
                </a:solidFill>
                <a:latin typeface="华文中宋" panose="02010600040101010101" pitchFamily="2" charset="-122"/>
                <a:ea typeface="华文中宋" panose="02010600040101010101" pitchFamily="2" charset="-122"/>
              </a:rPr>
              <a:t>信息提取仍不成熟</a:t>
            </a:r>
            <a:r>
              <a:rPr lang="en-US" altLang="zh-CN" sz="2800" kern="0" dirty="0">
                <a:solidFill>
                  <a:srgbClr val="0083FC"/>
                </a:solidFill>
                <a:latin typeface="华文中宋" panose="02010600040101010101" pitchFamily="2" charset="-122"/>
                <a:ea typeface="华文中宋" panose="02010600040101010101" pitchFamily="2" charset="-122"/>
              </a:rPr>
              <a:t> </a:t>
            </a:r>
          </a:p>
          <a:p>
            <a:pPr>
              <a:buFont typeface="Wingdings" panose="05000000000000000000" pitchFamily="2" charset="2"/>
              <a:buChar char="Ø"/>
            </a:pPr>
            <a:r>
              <a:rPr lang="en-US" altLang="zh-CN" sz="2800" kern="0" dirty="0" smtClean="0">
                <a:solidFill>
                  <a:srgbClr val="0083FC"/>
                </a:solidFill>
                <a:latin typeface="华文中宋" panose="02010600040101010101" pitchFamily="2" charset="-122"/>
                <a:ea typeface="华文中宋" panose="02010600040101010101" pitchFamily="2" charset="-122"/>
              </a:rPr>
              <a:t>CDS</a:t>
            </a:r>
            <a:r>
              <a:rPr lang="zh-CN" altLang="en-US" sz="2800" kern="0" dirty="0" smtClean="0">
                <a:solidFill>
                  <a:srgbClr val="0083FC"/>
                </a:solidFill>
                <a:latin typeface="华文中宋" panose="02010600040101010101" pitchFamily="2" charset="-122"/>
                <a:ea typeface="华文中宋" panose="02010600040101010101" pitchFamily="2" charset="-122"/>
              </a:rPr>
              <a:t>面临无数据的局面</a:t>
            </a:r>
            <a:endParaRPr lang="en-US" altLang="zh-CN" sz="2800" kern="0" dirty="0" smtClean="0">
              <a:solidFill>
                <a:srgbClr val="0083FC"/>
              </a:solidFill>
              <a:latin typeface="华文中宋" panose="02010600040101010101" pitchFamily="2" charset="-122"/>
              <a:ea typeface="华文中宋" panose="02010600040101010101" pitchFamily="2" charset="-122"/>
            </a:endParaRPr>
          </a:p>
        </p:txBody>
      </p:sp>
      <p:sp>
        <p:nvSpPr>
          <p:cNvPr id="6" name="椭圆 5"/>
          <p:cNvSpPr/>
          <p:nvPr/>
        </p:nvSpPr>
        <p:spPr>
          <a:xfrm>
            <a:off x="3200400" y="4464165"/>
            <a:ext cx="2971800" cy="1101169"/>
          </a:xfrm>
          <a:prstGeom prst="ellipse">
            <a:avLst/>
          </a:prstGeom>
          <a:solidFill>
            <a:srgbClr val="CCECFF"/>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华文中宋" panose="02010600040101010101" pitchFamily="2" charset="-122"/>
                <a:ea typeface="华文中宋" panose="02010600040101010101" pitchFamily="2" charset="-122"/>
              </a:rPr>
              <a:t>无缝结合</a:t>
            </a:r>
            <a:endParaRPr lang="zh-CN" altLang="en-US" sz="2800" dirty="0">
              <a:solidFill>
                <a:schemeClr val="tx1"/>
              </a:solidFill>
              <a:latin typeface="华文中宋" panose="02010600040101010101" pitchFamily="2" charset="-122"/>
              <a:ea typeface="华文中宋" panose="02010600040101010101" pitchFamily="2" charset="-122"/>
            </a:endParaRPr>
          </a:p>
        </p:txBody>
      </p:sp>
      <p:cxnSp>
        <p:nvCxnSpPr>
          <p:cNvPr id="15" name="直接连接符 14"/>
          <p:cNvCxnSpPr>
            <a:stCxn id="6" idx="2"/>
          </p:cNvCxnSpPr>
          <p:nvPr/>
        </p:nvCxnSpPr>
        <p:spPr>
          <a:xfrm flipH="1">
            <a:off x="2400300" y="5014750"/>
            <a:ext cx="800100" cy="243050"/>
          </a:xfrm>
          <a:prstGeom prst="line">
            <a:avLst/>
          </a:prstGeom>
          <a:ln>
            <a:solidFill>
              <a:srgbClr val="4F81BC"/>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6"/>
          </p:cNvCxnSpPr>
          <p:nvPr/>
        </p:nvCxnSpPr>
        <p:spPr>
          <a:xfrm>
            <a:off x="6172200" y="5014750"/>
            <a:ext cx="914400" cy="243050"/>
          </a:xfrm>
          <a:prstGeom prst="line">
            <a:avLst/>
          </a:prstGeom>
          <a:ln>
            <a:solidFill>
              <a:srgbClr val="4F81BC"/>
            </a:solidFill>
            <a:headEnd type="stealth"/>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028700" y="5029200"/>
            <a:ext cx="1485900" cy="928851"/>
          </a:xfrm>
          <a:prstGeom prst="ellipse">
            <a:avLst/>
          </a:prstGeom>
          <a:solidFill>
            <a:schemeClr val="accent3">
              <a:lumMod val="20000"/>
              <a:lumOff val="80000"/>
            </a:schemeClr>
          </a:solidFill>
          <a:ln>
            <a:solidFill>
              <a:srgbClr val="4F8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latin typeface="Times New Roman" panose="02020603050405020304" pitchFamily="18" charset="0"/>
                <a:cs typeface="Times New Roman" panose="02020603050405020304" pitchFamily="18" charset="0"/>
              </a:rPr>
              <a:t>NLP</a:t>
            </a:r>
            <a:endParaRPr lang="zh-CN" altLang="en-US" sz="3200" b="1" dirty="0">
              <a:solidFill>
                <a:schemeClr val="tx1"/>
              </a:solidFill>
              <a:latin typeface="Times New Roman" panose="02020603050405020304" pitchFamily="18" charset="0"/>
              <a:cs typeface="Times New Roman" panose="02020603050405020304" pitchFamily="18" charset="0"/>
            </a:endParaRPr>
          </a:p>
        </p:txBody>
      </p:sp>
      <p:sp>
        <p:nvSpPr>
          <p:cNvPr id="23" name="椭圆 22"/>
          <p:cNvSpPr/>
          <p:nvPr/>
        </p:nvSpPr>
        <p:spPr>
          <a:xfrm>
            <a:off x="7010400" y="5014749"/>
            <a:ext cx="1485900" cy="928851"/>
          </a:xfrm>
          <a:prstGeom prst="ellipse">
            <a:avLst/>
          </a:prstGeom>
          <a:solidFill>
            <a:srgbClr val="EEF5F7"/>
          </a:solidFill>
          <a:ln>
            <a:solidFill>
              <a:srgbClr val="4F8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tx1"/>
              </a:solidFill>
              <a:latin typeface="Times New Roman" panose="02020603050405020304" pitchFamily="18" charset="0"/>
              <a:cs typeface="Times New Roman" panose="02020603050405020304" pitchFamily="18" charset="0"/>
            </a:endParaRPr>
          </a:p>
          <a:p>
            <a:pPr algn="ctr"/>
            <a:r>
              <a:rPr lang="en-US" altLang="zh-CN" sz="3200" b="1" dirty="0" smtClean="0">
                <a:solidFill>
                  <a:schemeClr val="tx1"/>
                </a:solidFill>
                <a:latin typeface="Times New Roman" panose="02020603050405020304" pitchFamily="18" charset="0"/>
                <a:cs typeface="Times New Roman" panose="02020603050405020304" pitchFamily="18" charset="0"/>
              </a:rPr>
              <a:t>CDS</a:t>
            </a:r>
            <a:endParaRPr lang="zh-CN" altLang="en-US" sz="3200" b="1" dirty="0">
              <a:solidFill>
                <a:schemeClr val="tx1"/>
              </a:solidFill>
              <a:latin typeface="Times New Roman" panose="02020603050405020304" pitchFamily="18" charset="0"/>
              <a:cs typeface="Times New Roman" panose="02020603050405020304" pitchFamily="18" charset="0"/>
            </a:endParaRPr>
          </a:p>
          <a:p>
            <a:pPr algn="ctr"/>
            <a:endParaRPr lang="zh-CN" altLang="en-US" dirty="0"/>
          </a:p>
        </p:txBody>
      </p:sp>
      <p:sp>
        <p:nvSpPr>
          <p:cNvPr id="24" name="矩形 23"/>
          <p:cNvSpPr/>
          <p:nvPr/>
        </p:nvSpPr>
        <p:spPr>
          <a:xfrm>
            <a:off x="0" y="6322528"/>
            <a:ext cx="7239000" cy="560785"/>
          </a:xfrm>
          <a:prstGeom prst="rect">
            <a:avLst/>
          </a:prstGeom>
          <a:solidFill>
            <a:srgbClr val="B0333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latin typeface="华文中宋" panose="02010600040101010101" pitchFamily="2" charset="-122"/>
                <a:ea typeface="华文中宋" panose="02010600040101010101" pitchFamily="2" charset="-122"/>
              </a:rPr>
              <a:t>将</a:t>
            </a:r>
            <a:r>
              <a:rPr lang="en-US" altLang="zh-CN" sz="3200" dirty="0" smtClean="0">
                <a:latin typeface="Times New Roman" panose="02020603050405020304" pitchFamily="18" charset="0"/>
                <a:ea typeface="华文中宋" panose="02010600040101010101" pitchFamily="2" charset="-122"/>
                <a:cs typeface="Times New Roman" panose="02020603050405020304" pitchFamily="18" charset="0"/>
              </a:rPr>
              <a:t>NLP</a:t>
            </a:r>
            <a:r>
              <a:rPr lang="zh-CN" altLang="en-US" sz="3200" dirty="0" smtClean="0">
                <a:latin typeface="华文中宋" panose="02010600040101010101" pitchFamily="2" charset="-122"/>
                <a:ea typeface="华文中宋" panose="02010600040101010101" pitchFamily="2" charset="-122"/>
              </a:rPr>
              <a:t>实际应用于临床系统过程中</a:t>
            </a:r>
            <a:endParaRPr lang="zh-CN" altLang="en-US"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2845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中宋" panose="02010600040101010101" pitchFamily="2" charset="-122"/>
                <a:ea typeface="华文中宋" panose="02010600040101010101" pitchFamily="2" charset="-122"/>
              </a:rPr>
              <a:t>面临的关键问题</a:t>
            </a:r>
            <a:endParaRPr lang="zh-CN" altLang="en-US"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1277938" y="1533874"/>
            <a:ext cx="4302124" cy="618091"/>
          </a:xfrm>
        </p:spPr>
        <p:txBody>
          <a:bodyPr/>
          <a:lstStyle/>
          <a:p>
            <a:pPr>
              <a:buFont typeface="Wingdings" panose="05000000000000000000" pitchFamily="2" charset="2"/>
              <a:buChar char="u"/>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N</a:t>
            </a:r>
            <a:r>
              <a:rPr lang="en-US" altLang="zh-CN" dirty="0" smtClean="0">
                <a:latin typeface="华文中宋" panose="02010600040101010101" pitchFamily="2" charset="-122"/>
                <a:ea typeface="华文中宋" panose="02010600040101010101" pitchFamily="2" charset="-122"/>
                <a:cs typeface="Times New Roman" panose="02020603050405020304" pitchFamily="18" charset="0"/>
              </a:rPr>
              <a:t>LP</a:t>
            </a:r>
            <a:r>
              <a:rPr lang="zh-CN" altLang="en-US" dirty="0" smtClean="0">
                <a:latin typeface="华文中宋" panose="02010600040101010101" pitchFamily="2" charset="-122"/>
                <a:ea typeface="华文中宋" panose="02010600040101010101" pitchFamily="2" charset="-122"/>
                <a:cs typeface="Times New Roman" panose="02020603050405020304" pitchFamily="18" charset="0"/>
              </a:rPr>
              <a:t>基础</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资源</a:t>
            </a:r>
            <a:r>
              <a:rPr lang="zh-CN" altLang="en-US" dirty="0" smtClean="0">
                <a:latin typeface="华文中宋" panose="02010600040101010101" pitchFamily="2" charset="-122"/>
                <a:ea typeface="华文中宋" panose="02010600040101010101" pitchFamily="2" charset="-122"/>
                <a:cs typeface="Times New Roman" panose="02020603050405020304" pitchFamily="18" charset="0"/>
              </a:rPr>
              <a:t>的缺乏</a:t>
            </a:r>
            <a:endParaRPr lang="en-US" altLang="zh-CN" dirty="0" smtClean="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4" name="灯片编号占位符 3"/>
          <p:cNvSpPr>
            <a:spLocks noGrp="1"/>
          </p:cNvSpPr>
          <p:nvPr>
            <p:ph type="sldNum" sz="quarter" idx="11"/>
          </p:nvPr>
        </p:nvSpPr>
        <p:spPr>
          <a:xfrm>
            <a:off x="6392862" y="6182519"/>
            <a:ext cx="2289175" cy="476250"/>
          </a:xfrm>
        </p:spPr>
        <p:txBody>
          <a:bodyPr/>
          <a:lstStyle/>
          <a:p>
            <a:pPr>
              <a:defRPr/>
            </a:pPr>
            <a:fld id="{BD7D1249-E244-4A3B-ABD4-276E0557A327}" type="slidenum">
              <a:rPr lang="en-US" altLang="zh-CN" smtClean="0"/>
              <a:pPr>
                <a:defRPr/>
              </a:pPr>
              <a:t>5</a:t>
            </a:fld>
            <a:endParaRPr lang="en-US" altLang="zh-CN"/>
          </a:p>
        </p:txBody>
      </p:sp>
      <p:sp>
        <p:nvSpPr>
          <p:cNvPr id="7" name="圆角矩形 6"/>
          <p:cNvSpPr/>
          <p:nvPr/>
        </p:nvSpPr>
        <p:spPr>
          <a:xfrm>
            <a:off x="1254125" y="2286000"/>
            <a:ext cx="6442075" cy="1716085"/>
          </a:xfrm>
          <a:prstGeom prst="roundRect">
            <a:avLst/>
          </a:prstGeom>
          <a:solidFill>
            <a:srgbClr val="EDC4F4">
              <a:alpha val="54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a:p>
          <a:p>
            <a:pPr algn="ctr"/>
            <a:endParaRPr lang="en-US" altLang="zh-CN" dirty="0" smtClean="0"/>
          </a:p>
          <a:p>
            <a:pPr algn="ctr"/>
            <a:r>
              <a:rPr lang="zh-CN" altLang="en-US" dirty="0" smtClean="0">
                <a:solidFill>
                  <a:schemeClr val="tx1"/>
                </a:solidFill>
                <a:latin typeface="华文中宋" panose="02010600040101010101" pitchFamily="2" charset="-122"/>
                <a:ea typeface="华文中宋" panose="02010600040101010101" pitchFamily="2" charset="-122"/>
              </a:rPr>
              <a:t>                      国外不同的术语集、系统</a:t>
            </a:r>
            <a:endParaRPr lang="zh-CN" altLang="en-US" dirty="0">
              <a:solidFill>
                <a:schemeClr val="tx1"/>
              </a:solidFill>
              <a:latin typeface="华文中宋" panose="02010600040101010101" pitchFamily="2" charset="-122"/>
              <a:ea typeface="华文中宋" panose="02010600040101010101" pitchFamily="2" charset="-122"/>
            </a:endParaRPr>
          </a:p>
        </p:txBody>
      </p:sp>
      <p:sp>
        <p:nvSpPr>
          <p:cNvPr id="8" name="圆角矩形 7"/>
          <p:cNvSpPr/>
          <p:nvPr/>
        </p:nvSpPr>
        <p:spPr>
          <a:xfrm>
            <a:off x="1676400" y="2475777"/>
            <a:ext cx="1406525" cy="420686"/>
          </a:xfrm>
          <a:prstGeom prst="roundRect">
            <a:avLst/>
          </a:prstGeom>
          <a:solidFill>
            <a:srgbClr val="C8F7F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Times New Roman" panose="02020603050405020304" pitchFamily="18" charset="0"/>
                <a:cs typeface="Times New Roman" panose="02020603050405020304" pitchFamily="18" charset="0"/>
              </a:rPr>
              <a:t>UMLS</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9" name="圆角矩形 8"/>
          <p:cNvSpPr/>
          <p:nvPr/>
        </p:nvSpPr>
        <p:spPr>
          <a:xfrm>
            <a:off x="3373437" y="2475777"/>
            <a:ext cx="1330325" cy="420686"/>
          </a:xfrm>
          <a:prstGeom prst="roundRect">
            <a:avLst/>
          </a:prstGeom>
          <a:solidFill>
            <a:srgbClr val="C8F7F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Times New Roman" panose="02020603050405020304" pitchFamily="18" charset="0"/>
                <a:cs typeface="Times New Roman" panose="02020603050405020304" pitchFamily="18" charset="0"/>
              </a:rPr>
              <a:t>ICD-10</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0" name="圆角矩形 9"/>
          <p:cNvSpPr/>
          <p:nvPr/>
        </p:nvSpPr>
        <p:spPr>
          <a:xfrm>
            <a:off x="4929187" y="2476565"/>
            <a:ext cx="1177925" cy="420686"/>
          </a:xfrm>
          <a:prstGeom prst="roundRect">
            <a:avLst/>
          </a:prstGeom>
          <a:solidFill>
            <a:srgbClr val="C8F7F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Times New Roman" panose="02020603050405020304" pitchFamily="18" charset="0"/>
                <a:cs typeface="Times New Roman" panose="02020603050405020304" pitchFamily="18" charset="0"/>
              </a:rPr>
              <a:t>WHO</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3082925" y="2057400"/>
            <a:ext cx="0" cy="214269"/>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22" name="内容占位符 2"/>
          <p:cNvSpPr txBox="1">
            <a:spLocks/>
          </p:cNvSpPr>
          <p:nvPr/>
        </p:nvSpPr>
        <p:spPr bwMode="auto">
          <a:xfrm>
            <a:off x="1146174" y="4074687"/>
            <a:ext cx="4960938" cy="618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Tx/>
              <a:buFont typeface="Wingdings" panose="05000000000000000000" pitchFamily="2" charset="2"/>
              <a:buChar char="§"/>
              <a:defRPr sz="3200">
                <a:solidFill>
                  <a:schemeClr val="tx1"/>
                </a:solidFill>
                <a:latin typeface="Arial" charset="0"/>
                <a:ea typeface="+mn-ea"/>
                <a:cs typeface="宋体" charset="0"/>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Arial" charset="0"/>
                <a:ea typeface="+mn-ea"/>
                <a:cs typeface="宋体" charset="0"/>
              </a:defRPr>
            </a:lvl2pPr>
            <a:lvl3pPr marL="1143000" indent="-228600" algn="l" rtl="0" eaLnBrk="0" fontAlgn="base" hangingPunct="0">
              <a:spcBef>
                <a:spcPct val="20000"/>
              </a:spcBef>
              <a:spcAft>
                <a:spcPct val="0"/>
              </a:spcAft>
              <a:buClrTx/>
              <a:buSzPct val="95000"/>
              <a:buFont typeface="Wingdings 2" panose="05020102010507070707" pitchFamily="18" charset="2"/>
              <a:buChar char="¡"/>
              <a:defRPr sz="2400">
                <a:solidFill>
                  <a:schemeClr val="tx1"/>
                </a:solidFill>
                <a:latin typeface="Arial" charset="0"/>
                <a:ea typeface="+mn-ea"/>
                <a:cs typeface="宋体" charset="0"/>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Arial" charset="0"/>
                <a:ea typeface="+mn-ea"/>
                <a:cs typeface="宋体" charset="0"/>
              </a:defRPr>
            </a:lvl4pPr>
            <a:lvl5pPr marL="2057400" indent="-228600" algn="l" rtl="0" eaLnBrk="0" fontAlgn="base" hangingPunct="0">
              <a:spcBef>
                <a:spcPct val="20000"/>
              </a:spcBef>
              <a:spcAft>
                <a:spcPct val="0"/>
              </a:spcAft>
              <a:buClrTx/>
              <a:buFont typeface="Wingdings 2" panose="05020102010507070707" pitchFamily="18" charset="2"/>
              <a:buChar char="¡"/>
              <a:defRPr sz="2000">
                <a:solidFill>
                  <a:schemeClr val="tx1"/>
                </a:solidFill>
                <a:latin typeface="Arial" charset="0"/>
                <a:ea typeface="+mn-ea"/>
                <a:cs typeface="宋体" charset="0"/>
              </a:defRPr>
            </a:lvl5pPr>
            <a:lvl6pPr marL="25146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9pPr>
          </a:lstStyle>
          <a:p>
            <a:pPr>
              <a:buFont typeface="Wingdings" panose="05000000000000000000" pitchFamily="2" charset="2"/>
              <a:buChar char="u"/>
            </a:pPr>
            <a:r>
              <a:rPr lang="zh-CN" altLang="en-US" kern="0" dirty="0" smtClean="0">
                <a:latin typeface="华文中宋" panose="02010600040101010101" pitchFamily="2" charset="-122"/>
                <a:ea typeface="华文中宋" panose="02010600040101010101" pitchFamily="2" charset="-122"/>
                <a:cs typeface="Times New Roman" panose="02020603050405020304" pitchFamily="18" charset="0"/>
              </a:rPr>
              <a:t>临床任务需求的多样性</a:t>
            </a:r>
            <a:endParaRPr lang="en-US" altLang="zh-CN" kern="0" dirty="0" smtClean="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6" name="圆角矩形 25"/>
          <p:cNvSpPr/>
          <p:nvPr/>
        </p:nvSpPr>
        <p:spPr>
          <a:xfrm>
            <a:off x="1389063" y="3086239"/>
            <a:ext cx="1711324" cy="420686"/>
          </a:xfrm>
          <a:prstGeom prst="roundRect">
            <a:avLst/>
          </a:prstGeom>
          <a:solidFill>
            <a:srgbClr val="C8F7F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solidFill>
                  <a:schemeClr val="tx1"/>
                </a:solidFill>
                <a:latin typeface="Times New Roman" panose="02020603050405020304" pitchFamily="18" charset="0"/>
                <a:cs typeface="Times New Roman" panose="02020603050405020304" pitchFamily="18" charset="0"/>
              </a:rPr>
              <a:t>MedLEE</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28" name="圆角矩形 27"/>
          <p:cNvSpPr/>
          <p:nvPr/>
        </p:nvSpPr>
        <p:spPr>
          <a:xfrm>
            <a:off x="3297237" y="3045726"/>
            <a:ext cx="1631950" cy="420686"/>
          </a:xfrm>
          <a:prstGeom prst="roundRect">
            <a:avLst/>
          </a:prstGeom>
          <a:solidFill>
            <a:srgbClr val="C8F7F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solidFill>
                  <a:schemeClr val="tx1"/>
                </a:solidFill>
                <a:latin typeface="Times New Roman" panose="02020603050405020304" pitchFamily="18" charset="0"/>
                <a:cs typeface="Times New Roman" panose="02020603050405020304" pitchFamily="18" charset="0"/>
              </a:rPr>
              <a:t>MetaMap</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29" name="圆角矩形 28"/>
          <p:cNvSpPr/>
          <p:nvPr/>
        </p:nvSpPr>
        <p:spPr>
          <a:xfrm>
            <a:off x="5102925" y="3056492"/>
            <a:ext cx="1177925" cy="420686"/>
          </a:xfrm>
          <a:prstGeom prst="roundRect">
            <a:avLst/>
          </a:prstGeom>
          <a:solidFill>
            <a:srgbClr val="C8F7F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LSP</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0" name="圆角矩形 29"/>
          <p:cNvSpPr/>
          <p:nvPr/>
        </p:nvSpPr>
        <p:spPr>
          <a:xfrm>
            <a:off x="6359525" y="3048000"/>
            <a:ext cx="1177925" cy="420686"/>
          </a:xfrm>
          <a:prstGeom prst="roundRect">
            <a:avLst/>
          </a:prstGeom>
          <a:solidFill>
            <a:srgbClr val="C8F7F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Times New Roman" panose="02020603050405020304" pitchFamily="18" charset="0"/>
                <a:cs typeface="Times New Roman" panose="02020603050405020304" pitchFamily="18" charset="0"/>
              </a:rPr>
              <a:t>GATE</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grpSp>
        <p:nvGrpSpPr>
          <p:cNvPr id="5" name="组合 4"/>
          <p:cNvGrpSpPr/>
          <p:nvPr/>
        </p:nvGrpSpPr>
        <p:grpSpPr>
          <a:xfrm>
            <a:off x="1277938" y="4632325"/>
            <a:ext cx="6477000" cy="1712913"/>
            <a:chOff x="2590800" y="4724400"/>
            <a:chExt cx="6477000" cy="1712913"/>
          </a:xfrm>
        </p:grpSpPr>
        <p:sp>
          <p:nvSpPr>
            <p:cNvPr id="11" name="圆角矩形 10"/>
            <p:cNvSpPr/>
            <p:nvPr/>
          </p:nvSpPr>
          <p:spPr>
            <a:xfrm>
              <a:off x="2590800" y="4724400"/>
              <a:ext cx="6477000" cy="1712913"/>
            </a:xfrm>
            <a:prstGeom prst="roundRect">
              <a:avLst/>
            </a:prstGeom>
            <a:solidFill>
              <a:srgbClr val="EDC4F4">
                <a:alpha val="54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a:p>
            <a:p>
              <a:pPr algn="ctr"/>
              <a:endParaRPr lang="en-US" altLang="zh-CN" dirty="0" smtClean="0"/>
            </a:p>
            <a:p>
              <a:pPr algn="ctr"/>
              <a:r>
                <a:rPr lang="zh-CN" altLang="en-US" dirty="0" smtClean="0">
                  <a:solidFill>
                    <a:schemeClr val="tx1"/>
                  </a:solidFill>
                  <a:latin typeface="华文中宋" panose="02010600040101010101" pitchFamily="2" charset="-122"/>
                  <a:ea typeface="华文中宋" panose="02010600040101010101" pitchFamily="2" charset="-122"/>
                </a:rPr>
                <a:t>                            不同文档的临床提取任务</a:t>
              </a:r>
              <a:endParaRPr lang="zh-CN" altLang="en-US" dirty="0">
                <a:solidFill>
                  <a:schemeClr val="tx1"/>
                </a:solidFill>
                <a:latin typeface="华文中宋" panose="02010600040101010101" pitchFamily="2" charset="-122"/>
                <a:ea typeface="华文中宋" panose="02010600040101010101" pitchFamily="2" charset="-122"/>
              </a:endParaRPr>
            </a:p>
          </p:txBody>
        </p:sp>
        <p:sp>
          <p:nvSpPr>
            <p:cNvPr id="12" name="圆角矩形 11"/>
            <p:cNvSpPr/>
            <p:nvPr/>
          </p:nvSpPr>
          <p:spPr>
            <a:xfrm>
              <a:off x="2863167" y="4832108"/>
              <a:ext cx="1767569" cy="510383"/>
            </a:xfrm>
            <a:prstGeom prst="roundRect">
              <a:avLst/>
            </a:prstGeom>
            <a:solidFill>
              <a:srgbClr val="C8F7F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放射报告</a:t>
              </a:r>
              <a:endParaRPr lang="zh-CN" altLang="en-US" sz="28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13" name="圆角矩形 12"/>
            <p:cNvSpPr/>
            <p:nvPr/>
          </p:nvSpPr>
          <p:spPr>
            <a:xfrm>
              <a:off x="4873625" y="4828475"/>
              <a:ext cx="1676400" cy="522989"/>
            </a:xfrm>
            <a:prstGeom prst="roundRect">
              <a:avLst/>
            </a:prstGeom>
            <a:solidFill>
              <a:srgbClr val="C8F7F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病程记录</a:t>
              </a:r>
            </a:p>
          </p:txBody>
        </p:sp>
        <p:sp>
          <p:nvSpPr>
            <p:cNvPr id="14" name="圆角矩形 13"/>
            <p:cNvSpPr/>
            <p:nvPr/>
          </p:nvSpPr>
          <p:spPr>
            <a:xfrm>
              <a:off x="6746875" y="4837114"/>
              <a:ext cx="1704975" cy="496886"/>
            </a:xfrm>
            <a:prstGeom prst="roundRect">
              <a:avLst/>
            </a:prstGeom>
            <a:solidFill>
              <a:srgbClr val="C8F7F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超声报告</a:t>
              </a:r>
            </a:p>
          </p:txBody>
        </p:sp>
        <p:sp>
          <p:nvSpPr>
            <p:cNvPr id="31" name="圆角矩形 30"/>
            <p:cNvSpPr/>
            <p:nvPr/>
          </p:nvSpPr>
          <p:spPr>
            <a:xfrm>
              <a:off x="3894362" y="5417219"/>
              <a:ext cx="1704975" cy="496886"/>
            </a:xfrm>
            <a:prstGeom prst="roundRect">
              <a:avLst/>
            </a:prstGeom>
            <a:solidFill>
              <a:srgbClr val="C8F7F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出院小结</a:t>
              </a:r>
            </a:p>
          </p:txBody>
        </p:sp>
        <p:sp>
          <p:nvSpPr>
            <p:cNvPr id="32" name="圆角矩形 31"/>
            <p:cNvSpPr/>
            <p:nvPr/>
          </p:nvSpPr>
          <p:spPr>
            <a:xfrm>
              <a:off x="5991225" y="5446714"/>
              <a:ext cx="1704975" cy="496886"/>
            </a:xfrm>
            <a:prstGeom prst="roundRect">
              <a:avLst/>
            </a:prstGeom>
            <a:solidFill>
              <a:srgbClr val="C8F7F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手术记录</a:t>
              </a:r>
              <a:endParaRPr lang="zh-CN" altLang="en-US" sz="28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endParaRPr>
            </a:p>
          </p:txBody>
        </p:sp>
      </p:grpSp>
      <p:cxnSp>
        <p:nvCxnSpPr>
          <p:cNvPr id="23" name="直接箭头连接符 22"/>
          <p:cNvCxnSpPr/>
          <p:nvPr/>
        </p:nvCxnSpPr>
        <p:spPr>
          <a:xfrm>
            <a:off x="3106738" y="4479925"/>
            <a:ext cx="0" cy="214269"/>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58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1000"/>
                                        <p:tgtEl>
                                          <p:spTgt spid="5"/>
                                        </p:tgtEl>
                                      </p:cBhvr>
                                    </p:animEffect>
                                    <p:anim calcmode="lin" valueType="num">
                                      <p:cBhvr>
                                        <p:cTn id="60" dur="1000" fill="hold"/>
                                        <p:tgtEl>
                                          <p:spTgt spid="5"/>
                                        </p:tgtEl>
                                        <p:attrNameLst>
                                          <p:attrName>ppt_x</p:attrName>
                                        </p:attrNameLst>
                                      </p:cBhvr>
                                      <p:tavLst>
                                        <p:tav tm="0">
                                          <p:val>
                                            <p:strVal val="#ppt_x"/>
                                          </p:val>
                                        </p:tav>
                                        <p:tav tm="100000">
                                          <p:val>
                                            <p:strVal val="#ppt_x"/>
                                          </p:val>
                                        </p:tav>
                                      </p:tavLst>
                                    </p:anim>
                                    <p:anim calcmode="lin" valueType="num">
                                      <p:cBhvr>
                                        <p:cTn id="61" dur="1000" fill="hold"/>
                                        <p:tgtEl>
                                          <p:spTgt spid="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1000"/>
                                        <p:tgtEl>
                                          <p:spTgt spid="22"/>
                                        </p:tgtEl>
                                      </p:cBhvr>
                                    </p:animEffect>
                                    <p:anim calcmode="lin" valueType="num">
                                      <p:cBhvr>
                                        <p:cTn id="65" dur="1000" fill="hold"/>
                                        <p:tgtEl>
                                          <p:spTgt spid="22"/>
                                        </p:tgtEl>
                                        <p:attrNameLst>
                                          <p:attrName>ppt_x</p:attrName>
                                        </p:attrNameLst>
                                      </p:cBhvr>
                                      <p:tavLst>
                                        <p:tav tm="0">
                                          <p:val>
                                            <p:strVal val="#ppt_x"/>
                                          </p:val>
                                        </p:tav>
                                        <p:tav tm="100000">
                                          <p:val>
                                            <p:strVal val="#ppt_x"/>
                                          </p:val>
                                        </p:tav>
                                      </p:tavLst>
                                    </p:anim>
                                    <p:anim calcmode="lin" valueType="num">
                                      <p:cBhvr>
                                        <p:cTn id="66" dur="1000" fill="hold"/>
                                        <p:tgtEl>
                                          <p:spTgt spid="2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1000"/>
                                        <p:tgtEl>
                                          <p:spTgt spid="23"/>
                                        </p:tgtEl>
                                      </p:cBhvr>
                                    </p:animEffect>
                                    <p:anim calcmode="lin" valueType="num">
                                      <p:cBhvr>
                                        <p:cTn id="70" dur="1000" fill="hold"/>
                                        <p:tgtEl>
                                          <p:spTgt spid="23"/>
                                        </p:tgtEl>
                                        <p:attrNameLst>
                                          <p:attrName>ppt_x</p:attrName>
                                        </p:attrNameLst>
                                      </p:cBhvr>
                                      <p:tavLst>
                                        <p:tav tm="0">
                                          <p:val>
                                            <p:strVal val="#ppt_x"/>
                                          </p:val>
                                        </p:tav>
                                        <p:tav tm="100000">
                                          <p:val>
                                            <p:strVal val="#ppt_x"/>
                                          </p:val>
                                        </p:tav>
                                      </p:tavLst>
                                    </p:anim>
                                    <p:anim calcmode="lin" valueType="num">
                                      <p:cBhvr>
                                        <p:cTn id="7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0" grpId="0" animBg="1"/>
      <p:bldP spid="22" grpId="0"/>
      <p:bldP spid="26" grpId="0" animBg="1"/>
      <p:bldP spid="28" grpId="0" animBg="1"/>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a:t>
            </a:r>
            <a:r>
              <a:rPr lang="zh-CN" altLang="en-US" dirty="0" smtClean="0"/>
              <a:t>研究的主要工作</a:t>
            </a:r>
            <a:endParaRPr lang="zh-CN" altLang="en-US" dirty="0"/>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6</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95281135"/>
              </p:ext>
            </p:extLst>
          </p:nvPr>
        </p:nvGraphicFramePr>
        <p:xfrm>
          <a:off x="2240153" y="1326752"/>
          <a:ext cx="6489700" cy="4971066"/>
        </p:xfrm>
        <a:graphic>
          <a:graphicData uri="http://schemas.openxmlformats.org/presentationml/2006/ole">
            <mc:AlternateContent xmlns:mc="http://schemas.openxmlformats.org/markup-compatibility/2006">
              <mc:Choice xmlns:v="urn:schemas-microsoft-com:vml" Requires="v">
                <p:oleObj spid="_x0000_s6054" name="Visio" r:id="rId4" imgW="7324830" imgH="5600700" progId="Visio.Drawing.15">
                  <p:embed/>
                </p:oleObj>
              </mc:Choice>
              <mc:Fallback>
                <p:oleObj name="Visio" r:id="rId4" imgW="7324830" imgH="5600700" progId="Visio.Drawing.15">
                  <p:embed/>
                  <p:pic>
                    <p:nvPicPr>
                      <p:cNvPr id="0" name="Object 1"/>
                      <p:cNvPicPr>
                        <a:picLocks noChangeAspect="1" noChangeArrowheads="1"/>
                      </p:cNvPicPr>
                      <p:nvPr/>
                    </p:nvPicPr>
                    <p:blipFill>
                      <a:blip r:embed="rId5"/>
                      <a:srcRect/>
                      <a:stretch>
                        <a:fillRect/>
                      </a:stretch>
                    </p:blipFill>
                    <p:spPr bwMode="auto">
                      <a:xfrm>
                        <a:off x="2240153" y="1326752"/>
                        <a:ext cx="6489700" cy="4971066"/>
                      </a:xfrm>
                      <a:prstGeom prst="rect">
                        <a:avLst/>
                      </a:prstGeom>
                      <a:noFill/>
                    </p:spPr>
                  </p:pic>
                </p:oleObj>
              </mc:Fallback>
            </mc:AlternateContent>
          </a:graphicData>
        </a:graphic>
      </p:graphicFrame>
      <p:sp>
        <p:nvSpPr>
          <p:cNvPr id="3" name="矩形 2"/>
          <p:cNvSpPr/>
          <p:nvPr/>
        </p:nvSpPr>
        <p:spPr>
          <a:xfrm>
            <a:off x="386842" y="2667000"/>
            <a:ext cx="1981200" cy="99060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solidFill>
                  <a:schemeClr val="bg1"/>
                </a:solidFill>
              </a:rPr>
              <a:t>框架搭建</a:t>
            </a:r>
            <a:endParaRPr lang="zh-CN" altLang="en-US" dirty="0">
              <a:solidFill>
                <a:schemeClr val="bg1"/>
              </a:solidFill>
            </a:endParaRPr>
          </a:p>
        </p:txBody>
      </p:sp>
      <p:sp>
        <p:nvSpPr>
          <p:cNvPr id="8" name="矩形 7"/>
          <p:cNvSpPr/>
          <p:nvPr/>
        </p:nvSpPr>
        <p:spPr>
          <a:xfrm>
            <a:off x="377698" y="4724400"/>
            <a:ext cx="1981200" cy="99060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solidFill>
                  <a:schemeClr val="bg1"/>
                </a:solidFill>
              </a:rPr>
              <a:t>多任务的设计和实现</a:t>
            </a:r>
            <a:endParaRPr lang="zh-CN" altLang="en-US" dirty="0">
              <a:solidFill>
                <a:schemeClr val="bg1"/>
              </a:solidFill>
            </a:endParaRPr>
          </a:p>
        </p:txBody>
      </p:sp>
      <p:sp>
        <p:nvSpPr>
          <p:cNvPr id="9" name="右箭头 8"/>
          <p:cNvSpPr/>
          <p:nvPr/>
        </p:nvSpPr>
        <p:spPr>
          <a:xfrm>
            <a:off x="2358898" y="3009900"/>
            <a:ext cx="841502" cy="3429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2358898" y="5067300"/>
            <a:ext cx="460502" cy="3429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92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450" y="590550"/>
            <a:ext cx="8540750" cy="677863"/>
          </a:xfrm>
        </p:spPr>
        <p:txBody>
          <a:bodyPr/>
          <a:lstStyle/>
          <a:p>
            <a:pPr>
              <a:defRPr/>
            </a:pPr>
            <a:r>
              <a:rPr lang="zh-CN" altLang="en-US" dirty="0" smtClean="0"/>
              <a:t>内容目录</a:t>
            </a:r>
            <a:endParaRPr lang="zh-CN" altLang="en-US" dirty="0"/>
          </a:p>
        </p:txBody>
      </p:sp>
      <p:sp>
        <p:nvSpPr>
          <p:cNvPr id="717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E39F1F4-BD97-4458-8518-C85F1A5B9C88}" type="slidenum">
              <a:rPr lang="en-US" altLang="zh-CN" sz="1400" smtClean="0">
                <a:solidFill>
                  <a:srgbClr val="000000"/>
                </a:solidFill>
              </a:rPr>
              <a:pPr>
                <a:spcBef>
                  <a:spcPct val="0"/>
                </a:spcBef>
                <a:buClrTx/>
                <a:buFontTx/>
                <a:buNone/>
              </a:pPr>
              <a:t>7</a:t>
            </a:fld>
            <a:endParaRPr lang="en-US" altLang="zh-CN" sz="1400" smtClean="0">
              <a:solidFill>
                <a:srgbClr val="000000"/>
              </a:solidFill>
            </a:endParaRPr>
          </a:p>
        </p:txBody>
      </p:sp>
      <p:graphicFrame>
        <p:nvGraphicFramePr>
          <p:cNvPr id="61" name="内容占位符 60"/>
          <p:cNvGraphicFramePr>
            <a:graphicFrameLocks noGrp="1"/>
          </p:cNvGraphicFramePr>
          <p:nvPr>
            <p:ph idx="1"/>
            <p:extLst>
              <p:ext uri="{D42A27DB-BD31-4B8C-83A1-F6EECF244321}">
                <p14:modId xmlns:p14="http://schemas.microsoft.com/office/powerpoint/2010/main" val="1733164745"/>
              </p:ext>
            </p:extLst>
          </p:nvPr>
        </p:nvGraphicFramePr>
        <p:xfrm>
          <a:off x="298450" y="1600200"/>
          <a:ext cx="8464550" cy="4498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9933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下箭头 13"/>
          <p:cNvSpPr/>
          <p:nvPr/>
        </p:nvSpPr>
        <p:spPr>
          <a:xfrm>
            <a:off x="1219200" y="2819400"/>
            <a:ext cx="461396" cy="381000"/>
          </a:xfrm>
          <a:prstGeom prst="downArrow">
            <a:avLst/>
          </a:prstGeom>
          <a:solidFill>
            <a:srgbClr val="C8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1215004" y="1905000"/>
            <a:ext cx="461396" cy="381000"/>
          </a:xfrm>
          <a:prstGeom prst="downArrow">
            <a:avLst/>
          </a:prstGeom>
          <a:solidFill>
            <a:srgbClr val="C8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lvl="0"/>
            <a:r>
              <a:rPr lang="en-US" altLang="zh-CN" dirty="0" smtClean="0">
                <a:latin typeface="华文中宋" panose="02010600040101010101" pitchFamily="2" charset="-122"/>
                <a:ea typeface="华文中宋" panose="02010600040101010101" pitchFamily="2" charset="-122"/>
              </a:rPr>
              <a:t/>
            </a:r>
            <a:br>
              <a:rPr lang="en-US" altLang="zh-CN" dirty="0" smtClean="0">
                <a:latin typeface="华文中宋" panose="02010600040101010101" pitchFamily="2" charset="-122"/>
                <a:ea typeface="华文中宋" panose="02010600040101010101" pitchFamily="2" charset="-122"/>
              </a:rPr>
            </a:br>
            <a:r>
              <a:rPr lang="zh-CN" altLang="en-US" sz="4000" dirty="0" smtClean="0">
                <a:latin typeface="华文中宋" panose="02010600040101010101" pitchFamily="2" charset="-122"/>
                <a:ea typeface="华文中宋" panose="02010600040101010101" pitchFamily="2" charset="-122"/>
              </a:rPr>
              <a:t>面向任务</a:t>
            </a:r>
            <a:r>
              <a:rPr lang="zh-CN" altLang="en-US" sz="4000" dirty="0">
                <a:latin typeface="华文中宋" panose="02010600040101010101" pitchFamily="2" charset="-122"/>
                <a:ea typeface="华文中宋" panose="02010600040101010101" pitchFamily="2" charset="-122"/>
              </a:rPr>
              <a:t>的信息提取框架</a:t>
            </a:r>
            <a:r>
              <a:rPr lang="zh-CN" altLang="en-US" dirty="0">
                <a:latin typeface="华文中宋" panose="02010600040101010101" pitchFamily="2" charset="-122"/>
                <a:ea typeface="华文中宋" panose="02010600040101010101" pitchFamily="2" charset="-122"/>
              </a:rPr>
              <a:t/>
            </a:r>
            <a:br>
              <a:rPr lang="zh-CN" altLang="en-US" dirty="0">
                <a:latin typeface="华文中宋" panose="02010600040101010101" pitchFamily="2" charset="-122"/>
                <a:ea typeface="华文中宋" panose="02010600040101010101" pitchFamily="2" charset="-122"/>
              </a:rPr>
            </a:br>
            <a:endParaRPr lang="zh-CN" altLang="en-US" dirty="0"/>
          </a:p>
        </p:txBody>
      </p:sp>
      <p:sp>
        <p:nvSpPr>
          <p:cNvPr id="4" name="灯片编号占位符 3"/>
          <p:cNvSpPr>
            <a:spLocks noGrp="1"/>
          </p:cNvSpPr>
          <p:nvPr>
            <p:ph type="sldNum" sz="quarter" idx="11"/>
          </p:nvPr>
        </p:nvSpPr>
        <p:spPr>
          <a:xfrm>
            <a:off x="6550025" y="6305550"/>
            <a:ext cx="2289175" cy="476250"/>
          </a:xfrm>
        </p:spPr>
        <p:txBody>
          <a:bodyPr/>
          <a:lstStyle/>
          <a:p>
            <a:pPr>
              <a:defRPr/>
            </a:pPr>
            <a:fld id="{BD7D1249-E244-4A3B-ABD4-276E0557A327}" type="slidenum">
              <a:rPr lang="en-US" altLang="zh-CN" smtClean="0"/>
              <a:pPr>
                <a:defRPr/>
              </a:pPr>
              <a:t>8</a:t>
            </a:fld>
            <a:endParaRPr lang="en-US" altLang="zh-CN" dirty="0"/>
          </a:p>
        </p:txBody>
      </p:sp>
      <p:sp>
        <p:nvSpPr>
          <p:cNvPr id="5" name="Rectangle 2"/>
          <p:cNvSpPr>
            <a:spLocks noChangeArrowheads="1"/>
          </p:cNvSpPr>
          <p:nvPr/>
        </p:nvSpPr>
        <p:spPr bwMode="auto">
          <a:xfrm>
            <a:off x="290344" y="990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068761995"/>
              </p:ext>
            </p:extLst>
          </p:nvPr>
        </p:nvGraphicFramePr>
        <p:xfrm>
          <a:off x="2639127" y="1509540"/>
          <a:ext cx="6038452" cy="4976809"/>
        </p:xfrm>
        <a:graphic>
          <a:graphicData uri="http://schemas.openxmlformats.org/presentationml/2006/ole">
            <mc:AlternateContent xmlns:mc="http://schemas.openxmlformats.org/markup-compatibility/2006">
              <mc:Choice xmlns:v="urn:schemas-microsoft-com:vml" Requires="v">
                <p:oleObj spid="_x0000_s1974" name="Visio" r:id="rId4" imgW="6229440" imgH="4991190" progId="Visio.Drawing.15">
                  <p:embed/>
                </p:oleObj>
              </mc:Choice>
              <mc:Fallback>
                <p:oleObj name="Visio" r:id="rId4" imgW="6229440" imgH="4991190" progId="Visio.Drawing.15">
                  <p:embed/>
                  <p:pic>
                    <p:nvPicPr>
                      <p:cNvPr id="0" name="Object 1"/>
                      <p:cNvPicPr>
                        <a:picLocks noChangeAspect="1" noChangeArrowheads="1"/>
                      </p:cNvPicPr>
                      <p:nvPr/>
                    </p:nvPicPr>
                    <p:blipFill>
                      <a:blip r:embed="rId5"/>
                      <a:srcRect/>
                      <a:stretch>
                        <a:fillRect/>
                      </a:stretch>
                    </p:blipFill>
                    <p:spPr bwMode="auto">
                      <a:xfrm>
                        <a:off x="2639127" y="1509540"/>
                        <a:ext cx="6038452" cy="4976809"/>
                      </a:xfrm>
                      <a:prstGeom prst="rect">
                        <a:avLst/>
                      </a:prstGeom>
                      <a:noFill/>
                    </p:spPr>
                  </p:pic>
                </p:oleObj>
              </mc:Fallback>
            </mc:AlternateContent>
          </a:graphicData>
        </a:graphic>
      </p:graphicFrame>
      <p:sp>
        <p:nvSpPr>
          <p:cNvPr id="7" name="圆角矩形 6"/>
          <p:cNvSpPr/>
          <p:nvPr/>
        </p:nvSpPr>
        <p:spPr>
          <a:xfrm>
            <a:off x="232796" y="1371600"/>
            <a:ext cx="2406331" cy="609600"/>
          </a:xfrm>
          <a:prstGeom prst="roundRect">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华文中宋" panose="02010600040101010101" pitchFamily="2" charset="-122"/>
                <a:ea typeface="华文中宋" panose="02010600040101010101" pitchFamily="2" charset="-122"/>
              </a:rPr>
              <a:t>共享的术语本体</a:t>
            </a:r>
            <a:endParaRPr lang="zh-CN" altLang="en-US" sz="1800" dirty="0">
              <a:latin typeface="华文中宋" panose="02010600040101010101" pitchFamily="2" charset="-122"/>
              <a:ea typeface="华文中宋" panose="02010600040101010101" pitchFamily="2" charset="-122"/>
            </a:endParaRPr>
          </a:p>
        </p:txBody>
      </p:sp>
      <p:sp>
        <p:nvSpPr>
          <p:cNvPr id="8" name="圆角矩形 7"/>
          <p:cNvSpPr/>
          <p:nvPr/>
        </p:nvSpPr>
        <p:spPr>
          <a:xfrm>
            <a:off x="228600" y="2286000"/>
            <a:ext cx="2406331" cy="609600"/>
          </a:xfrm>
          <a:prstGeom prst="roundRect">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华文中宋" panose="02010600040101010101" pitchFamily="2" charset="-122"/>
                <a:ea typeface="华文中宋" panose="02010600040101010101" pitchFamily="2" charset="-122"/>
              </a:rPr>
              <a:t>定义关心的子概念集</a:t>
            </a:r>
            <a:endParaRPr lang="zh-CN" altLang="en-US" sz="1800" dirty="0">
              <a:latin typeface="华文中宋" panose="02010600040101010101" pitchFamily="2" charset="-122"/>
              <a:ea typeface="华文中宋" panose="02010600040101010101" pitchFamily="2" charset="-122"/>
            </a:endParaRPr>
          </a:p>
        </p:txBody>
      </p:sp>
      <p:sp>
        <p:nvSpPr>
          <p:cNvPr id="9" name="圆角矩形 8"/>
          <p:cNvSpPr/>
          <p:nvPr/>
        </p:nvSpPr>
        <p:spPr>
          <a:xfrm>
            <a:off x="260669" y="3200400"/>
            <a:ext cx="2406331" cy="609600"/>
          </a:xfrm>
          <a:prstGeom prst="roundRect">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华文中宋" panose="02010600040101010101" pitchFamily="2" charset="-122"/>
                <a:ea typeface="华文中宋" panose="02010600040101010101" pitchFamily="2" charset="-122"/>
              </a:rPr>
              <a:t>配置临床任务</a:t>
            </a:r>
            <a:endParaRPr lang="zh-CN" altLang="en-US" sz="1800" dirty="0">
              <a:latin typeface="华文中宋" panose="02010600040101010101" pitchFamily="2" charset="-122"/>
              <a:ea typeface="华文中宋" panose="02010600040101010101" pitchFamily="2" charset="-122"/>
            </a:endParaRPr>
          </a:p>
        </p:txBody>
      </p:sp>
      <p:sp>
        <p:nvSpPr>
          <p:cNvPr id="10" name="圆角矩形 9"/>
          <p:cNvSpPr/>
          <p:nvPr/>
        </p:nvSpPr>
        <p:spPr>
          <a:xfrm>
            <a:off x="260669" y="4191000"/>
            <a:ext cx="2406331" cy="609600"/>
          </a:xfrm>
          <a:prstGeom prst="roundRect">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华文中宋" panose="02010600040101010101" pitchFamily="2" charset="-122"/>
                <a:ea typeface="华文中宋" panose="02010600040101010101" pitchFamily="2" charset="-122"/>
              </a:rPr>
              <a:t>实时的任务监听</a:t>
            </a:r>
            <a:endParaRPr lang="zh-CN" altLang="en-US" sz="1800" dirty="0">
              <a:latin typeface="华文中宋" panose="02010600040101010101" pitchFamily="2" charset="-122"/>
              <a:ea typeface="华文中宋" panose="02010600040101010101" pitchFamily="2" charset="-122"/>
            </a:endParaRPr>
          </a:p>
        </p:txBody>
      </p:sp>
      <p:sp>
        <p:nvSpPr>
          <p:cNvPr id="11" name="圆角矩形 10"/>
          <p:cNvSpPr/>
          <p:nvPr/>
        </p:nvSpPr>
        <p:spPr>
          <a:xfrm>
            <a:off x="228600" y="5181600"/>
            <a:ext cx="2406331" cy="609600"/>
          </a:xfrm>
          <a:prstGeom prst="roundRect">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华文中宋" panose="02010600040101010101" pitchFamily="2" charset="-122"/>
                <a:ea typeface="华文中宋" panose="02010600040101010101" pitchFamily="2" charset="-122"/>
              </a:rPr>
              <a:t>信息提取</a:t>
            </a:r>
          </a:p>
        </p:txBody>
      </p:sp>
      <p:sp>
        <p:nvSpPr>
          <p:cNvPr id="15" name="下箭头 14"/>
          <p:cNvSpPr/>
          <p:nvPr/>
        </p:nvSpPr>
        <p:spPr>
          <a:xfrm>
            <a:off x="1215004" y="3810000"/>
            <a:ext cx="461396" cy="381000"/>
          </a:xfrm>
          <a:prstGeom prst="downArrow">
            <a:avLst/>
          </a:prstGeom>
          <a:solidFill>
            <a:srgbClr val="C8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1219200" y="4800600"/>
            <a:ext cx="461396" cy="381000"/>
          </a:xfrm>
          <a:prstGeom prst="downArrow">
            <a:avLst/>
          </a:prstGeom>
          <a:solidFill>
            <a:srgbClr val="C8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410200" y="2753965"/>
            <a:ext cx="381000" cy="3543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8" name="椭圆 17"/>
          <p:cNvSpPr/>
          <p:nvPr/>
        </p:nvSpPr>
        <p:spPr>
          <a:xfrm>
            <a:off x="5334000" y="1736725"/>
            <a:ext cx="381000" cy="3543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9" name="椭圆 18"/>
          <p:cNvSpPr/>
          <p:nvPr/>
        </p:nvSpPr>
        <p:spPr>
          <a:xfrm>
            <a:off x="3429000" y="1687165"/>
            <a:ext cx="381000" cy="3543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0" name="椭圆 19"/>
          <p:cNvSpPr/>
          <p:nvPr/>
        </p:nvSpPr>
        <p:spPr>
          <a:xfrm>
            <a:off x="3352800" y="4430365"/>
            <a:ext cx="381000" cy="3543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1" name="椭圆 20"/>
          <p:cNvSpPr/>
          <p:nvPr/>
        </p:nvSpPr>
        <p:spPr>
          <a:xfrm>
            <a:off x="4191000" y="3820765"/>
            <a:ext cx="381000" cy="3543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22" name="椭圆 21"/>
          <p:cNvSpPr/>
          <p:nvPr/>
        </p:nvSpPr>
        <p:spPr>
          <a:xfrm>
            <a:off x="6477000" y="3717925"/>
            <a:ext cx="381000" cy="3543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24" name="圆角矩形 23"/>
          <p:cNvSpPr/>
          <p:nvPr/>
        </p:nvSpPr>
        <p:spPr>
          <a:xfrm>
            <a:off x="228600" y="6096000"/>
            <a:ext cx="2406331" cy="609600"/>
          </a:xfrm>
          <a:prstGeom prst="roundRect">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华文中宋" panose="02010600040101010101" pitchFamily="2" charset="-122"/>
                <a:ea typeface="华文中宋" panose="02010600040101010101" pitchFamily="2" charset="-122"/>
              </a:rPr>
              <a:t>结构化信息</a:t>
            </a:r>
            <a:endParaRPr lang="zh-CN" altLang="en-US" sz="1800" dirty="0">
              <a:latin typeface="华文中宋" panose="02010600040101010101" pitchFamily="2" charset="-122"/>
              <a:ea typeface="华文中宋" panose="02010600040101010101" pitchFamily="2" charset="-122"/>
            </a:endParaRPr>
          </a:p>
        </p:txBody>
      </p:sp>
      <p:sp>
        <p:nvSpPr>
          <p:cNvPr id="23" name="下箭头 22"/>
          <p:cNvSpPr/>
          <p:nvPr/>
        </p:nvSpPr>
        <p:spPr>
          <a:xfrm>
            <a:off x="1219200" y="5791200"/>
            <a:ext cx="461396" cy="381000"/>
          </a:xfrm>
          <a:prstGeom prst="downArrow">
            <a:avLst/>
          </a:prstGeom>
          <a:solidFill>
            <a:srgbClr val="C8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33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7" grpId="0" animBg="1"/>
      <p:bldP spid="8" grpId="0" animBg="1"/>
      <p:bldP spid="9" grpId="0" animBg="1"/>
      <p:bldP spid="10" grpId="0" animBg="1"/>
      <p:bldP spid="11" grpId="0" animBg="1"/>
      <p:bldP spid="15" grpId="0" animBg="1"/>
      <p:bldP spid="16" grpId="0" animBg="1"/>
      <p:bldP spid="3" grpId="0" animBg="1"/>
      <p:bldP spid="18" grpId="0" animBg="1"/>
      <p:bldP spid="19" grpId="0" animBg="1"/>
      <p:bldP spid="20" grpId="0" animBg="1"/>
      <p:bldP spid="21" grpId="0" animBg="1"/>
      <p:bldP spid="22" grpId="0" animBg="1"/>
      <p:bldP spid="24"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rPr>
              <a:t/>
            </a:r>
            <a:br>
              <a:rPr lang="en-US" altLang="zh-CN" dirty="0" smtClean="0">
                <a:latin typeface="华文中宋" panose="02010600040101010101" pitchFamily="2" charset="-122"/>
                <a:ea typeface="华文中宋" panose="02010600040101010101" pitchFamily="2" charset="-122"/>
              </a:rPr>
            </a:br>
            <a:r>
              <a:rPr lang="zh-CN" altLang="en-US" sz="3200" dirty="0" smtClean="0">
                <a:latin typeface="华文中宋" panose="02010600040101010101" pitchFamily="2" charset="-122"/>
                <a:ea typeface="华文中宋" panose="02010600040101010101" pitchFamily="2" charset="-122"/>
              </a:rPr>
              <a:t>面向任务</a:t>
            </a:r>
            <a:r>
              <a:rPr lang="zh-CN" altLang="en-US" sz="3200" dirty="0">
                <a:latin typeface="华文中宋" panose="02010600040101010101" pitchFamily="2" charset="-122"/>
                <a:ea typeface="华文中宋" panose="02010600040101010101" pitchFamily="2" charset="-122"/>
              </a:rPr>
              <a:t>的</a:t>
            </a:r>
            <a:r>
              <a:rPr lang="zh-CN" altLang="en-US" sz="3200" dirty="0" smtClean="0">
                <a:latin typeface="华文中宋" panose="02010600040101010101" pitchFamily="2" charset="-122"/>
                <a:ea typeface="华文中宋" panose="02010600040101010101" pitchFamily="2" charset="-122"/>
              </a:rPr>
              <a:t>信息提取的框架实现</a:t>
            </a:r>
            <a:r>
              <a:rPr lang="zh-CN" altLang="en-US" dirty="0">
                <a:latin typeface="华文中宋" panose="02010600040101010101" pitchFamily="2" charset="-122"/>
                <a:ea typeface="华文中宋" panose="02010600040101010101" pitchFamily="2" charset="-122"/>
              </a:rPr>
              <a:t/>
            </a:r>
            <a:br>
              <a:rPr lang="zh-CN" altLang="en-US" dirty="0">
                <a:latin typeface="华文中宋" panose="02010600040101010101" pitchFamily="2" charset="-122"/>
                <a:ea typeface="华文中宋" panose="02010600040101010101" pitchFamily="2" charset="-122"/>
              </a:rPr>
            </a:br>
            <a:endParaRPr lang="zh-CN" altLang="en-US" dirty="0"/>
          </a:p>
        </p:txBody>
      </p:sp>
      <p:sp>
        <p:nvSpPr>
          <p:cNvPr id="4" name="灯片编号占位符 3"/>
          <p:cNvSpPr>
            <a:spLocks noGrp="1"/>
          </p:cNvSpPr>
          <p:nvPr>
            <p:ph type="sldNum" sz="quarter" idx="11"/>
          </p:nvPr>
        </p:nvSpPr>
        <p:spPr/>
        <p:txBody>
          <a:bodyPr/>
          <a:lstStyle/>
          <a:p>
            <a:pPr>
              <a:defRPr/>
            </a:pPr>
            <a:fld id="{BD7D1249-E244-4A3B-ABD4-276E0557A327}" type="slidenum">
              <a:rPr lang="en-US" altLang="zh-CN" smtClean="0"/>
              <a:pPr>
                <a:defRPr/>
              </a:pPr>
              <a:t>9</a:t>
            </a:fld>
            <a:endParaRPr lang="en-US" altLang="zh-CN"/>
          </a:p>
        </p:txBody>
      </p:sp>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33529" y="1526625"/>
            <a:ext cx="5300472" cy="2816775"/>
          </a:xfrm>
          <a:prstGeom prst="rect">
            <a:avLst/>
          </a:prstGeom>
          <a:noFill/>
          <a:ln>
            <a:solidFill>
              <a:schemeClr val="bg1">
                <a:lumMod val="75000"/>
              </a:schemeClr>
            </a:solidFill>
          </a:ln>
        </p:spPr>
      </p:pic>
      <p:sp>
        <p:nvSpPr>
          <p:cNvPr id="8" name="圆角矩形 7"/>
          <p:cNvSpPr/>
          <p:nvPr/>
        </p:nvSpPr>
        <p:spPr>
          <a:xfrm>
            <a:off x="33528" y="1216562"/>
            <a:ext cx="3014472" cy="455090"/>
          </a:xfrm>
          <a:prstGeom prst="roundRect">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smtClean="0">
                <a:latin typeface="华文中宋" panose="02010600040101010101" pitchFamily="2" charset="-122"/>
                <a:ea typeface="华文中宋" panose="02010600040101010101" pitchFamily="2" charset="-122"/>
              </a:rPr>
              <a:t>插件形式的</a:t>
            </a:r>
            <a:r>
              <a:rPr lang="en-US" altLang="zh-CN" sz="2000" dirty="0" smtClean="0">
                <a:latin typeface="华文中宋" panose="02010600040101010101" pitchFamily="2" charset="-122"/>
                <a:ea typeface="华文中宋" panose="02010600040101010101" pitchFamily="2" charset="-122"/>
              </a:rPr>
              <a:t>NLP</a:t>
            </a:r>
            <a:r>
              <a:rPr lang="zh-CN" altLang="zh-CN" sz="2000" dirty="0">
                <a:latin typeface="华文中宋" panose="02010600040101010101" pitchFamily="2" charset="-122"/>
                <a:ea typeface="华文中宋" panose="02010600040101010101" pitchFamily="2" charset="-122"/>
              </a:rPr>
              <a:t>算法上传</a:t>
            </a:r>
            <a:endParaRPr lang="zh-CN" altLang="en-US" sz="2000" dirty="0">
              <a:latin typeface="华文中宋" panose="02010600040101010101" pitchFamily="2" charset="-122"/>
              <a:ea typeface="华文中宋" panose="02010600040101010101" pitchFamily="2" charset="-122"/>
            </a:endParaRPr>
          </a:p>
        </p:txBody>
      </p:sp>
      <p:pic>
        <p:nvPicPr>
          <p:cNvPr id="9" name="图片 8"/>
          <p:cNvPicPr/>
          <p:nvPr/>
        </p:nvPicPr>
        <p:blipFill>
          <a:blip r:embed="rId5">
            <a:extLst>
              <a:ext uri="{28A0092B-C50C-407E-A947-70E740481C1C}">
                <a14:useLocalDpi xmlns:a14="http://schemas.microsoft.com/office/drawing/2010/main" val="0"/>
              </a:ext>
            </a:extLst>
          </a:blip>
          <a:stretch>
            <a:fillRect/>
          </a:stretch>
        </p:blipFill>
        <p:spPr>
          <a:xfrm>
            <a:off x="1797546" y="2457889"/>
            <a:ext cx="5380355" cy="3098498"/>
          </a:xfrm>
          <a:prstGeom prst="rect">
            <a:avLst/>
          </a:prstGeom>
          <a:ln>
            <a:solidFill>
              <a:schemeClr val="tx1">
                <a:lumMod val="50000"/>
                <a:lumOff val="50000"/>
              </a:schemeClr>
            </a:solidFill>
          </a:ln>
        </p:spPr>
      </p:pic>
      <p:sp>
        <p:nvSpPr>
          <p:cNvPr id="11" name="圆角矩形 10"/>
          <p:cNvSpPr/>
          <p:nvPr/>
        </p:nvSpPr>
        <p:spPr>
          <a:xfrm>
            <a:off x="1797546" y="2110301"/>
            <a:ext cx="3203575" cy="354373"/>
          </a:xfrm>
          <a:prstGeom prst="roundRect">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smtClean="0">
                <a:latin typeface="华文中宋" panose="02010600040101010101" pitchFamily="2" charset="-122"/>
                <a:ea typeface="华文中宋" panose="02010600040101010101" pitchFamily="2" charset="-122"/>
              </a:rPr>
              <a:t>临床</a:t>
            </a:r>
            <a:r>
              <a:rPr lang="zh-CN" altLang="en-US" sz="2000" dirty="0" smtClean="0">
                <a:latin typeface="华文中宋" panose="02010600040101010101" pitchFamily="2" charset="-122"/>
                <a:ea typeface="华文中宋" panose="02010600040101010101" pitchFamily="2" charset="-122"/>
              </a:rPr>
              <a:t>任务</a:t>
            </a:r>
            <a:r>
              <a:rPr lang="zh-CN" altLang="zh-CN" sz="2000" dirty="0" smtClean="0">
                <a:latin typeface="华文中宋" panose="02010600040101010101" pitchFamily="2" charset="-122"/>
                <a:ea typeface="华文中宋" panose="02010600040101010101" pitchFamily="2" charset="-122"/>
              </a:rPr>
              <a:t>配置</a:t>
            </a:r>
            <a:r>
              <a:rPr lang="zh-CN" altLang="zh-CN" sz="2000" dirty="0">
                <a:latin typeface="华文中宋" panose="02010600040101010101" pitchFamily="2" charset="-122"/>
                <a:ea typeface="华文中宋" panose="02010600040101010101" pitchFamily="2" charset="-122"/>
              </a:rPr>
              <a:t>界面</a:t>
            </a:r>
            <a:endParaRPr lang="zh-CN" altLang="en-US" sz="2000" dirty="0">
              <a:latin typeface="华文中宋" panose="02010600040101010101" pitchFamily="2" charset="-122"/>
              <a:ea typeface="华文中宋" panose="02010600040101010101" pitchFamily="2" charset="-122"/>
            </a:endParaRPr>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724467783"/>
              </p:ext>
            </p:extLst>
          </p:nvPr>
        </p:nvGraphicFramePr>
        <p:xfrm>
          <a:off x="3776623" y="3249973"/>
          <a:ext cx="5291177" cy="3427055"/>
        </p:xfrm>
        <a:graphic>
          <a:graphicData uri="http://schemas.openxmlformats.org/presentationml/2006/ole">
            <mc:AlternateContent xmlns:mc="http://schemas.openxmlformats.org/markup-compatibility/2006">
              <mc:Choice xmlns:v="urn:schemas-microsoft-com:vml" Requires="v">
                <p:oleObj spid="_x0000_s14722" name="Visio" r:id="rId6" imgW="8198310" imgH="5329952" progId="Visio.Drawing.11">
                  <p:embed/>
                </p:oleObj>
              </mc:Choice>
              <mc:Fallback>
                <p:oleObj name="Visio" r:id="rId6" imgW="8198310" imgH="5329952"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6623" y="3249973"/>
                        <a:ext cx="5291177" cy="3427055"/>
                      </a:xfrm>
                      <a:prstGeom prst="rect">
                        <a:avLst/>
                      </a:prstGeom>
                      <a:noFill/>
                      <a:ln>
                        <a:solidFill>
                          <a:schemeClr val="tx2"/>
                        </a:solidFill>
                      </a:ln>
                    </p:spPr>
                  </p:pic>
                </p:oleObj>
              </mc:Fallback>
            </mc:AlternateContent>
          </a:graphicData>
        </a:graphic>
      </p:graphicFrame>
      <p:sp>
        <p:nvSpPr>
          <p:cNvPr id="12" name="圆角矩形 11"/>
          <p:cNvSpPr/>
          <p:nvPr/>
        </p:nvSpPr>
        <p:spPr>
          <a:xfrm>
            <a:off x="3806825" y="2922227"/>
            <a:ext cx="3203575" cy="354373"/>
          </a:xfrm>
          <a:prstGeom prst="roundRect">
            <a:avLst/>
          </a:prstGeom>
          <a:solidFill>
            <a:srgbClr val="4F8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smtClean="0">
                <a:latin typeface="华文中宋" panose="02010600040101010101" pitchFamily="2" charset="-122"/>
                <a:ea typeface="华文中宋" panose="02010600040101010101" pitchFamily="2" charset="-122"/>
              </a:rPr>
              <a:t>临床</a:t>
            </a:r>
            <a:r>
              <a:rPr lang="zh-CN" altLang="en-US" sz="2000" dirty="0" smtClean="0">
                <a:latin typeface="华文中宋" panose="02010600040101010101" pitchFamily="2" charset="-122"/>
                <a:ea typeface="华文中宋" panose="02010600040101010101" pitchFamily="2" charset="-122"/>
              </a:rPr>
              <a:t>概念</a:t>
            </a:r>
            <a:r>
              <a:rPr lang="zh-CN" altLang="zh-CN" sz="2000" dirty="0" smtClean="0">
                <a:latin typeface="华文中宋" panose="02010600040101010101" pitchFamily="2" charset="-122"/>
                <a:ea typeface="华文中宋" panose="02010600040101010101" pitchFamily="2" charset="-122"/>
              </a:rPr>
              <a:t>配置</a:t>
            </a:r>
            <a:r>
              <a:rPr lang="zh-CN" altLang="zh-CN" sz="2000" dirty="0">
                <a:latin typeface="华文中宋" panose="02010600040101010101" pitchFamily="2" charset="-122"/>
                <a:ea typeface="华文中宋" panose="02010600040101010101" pitchFamily="2" charset="-122"/>
              </a:rPr>
              <a:t>界面</a:t>
            </a:r>
            <a:endParaRPr lang="zh-CN" altLang="en-US" sz="20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0214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theme/theme1.xml><?xml version="1.0" encoding="utf-8"?>
<a:theme xmlns:a="http://schemas.openxmlformats.org/drawingml/2006/main" name="3_zju">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3_zju">
      <a:majorFont>
        <a:latin typeface=""/>
        <a:ea typeface="宋体"/>
        <a:cs typeface=""/>
      </a:majorFont>
      <a:minorFont>
        <a:latin typeface=""/>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themeOverride>
</file>

<file path=ppt/theme/themeOverride2.xml><?xml version="1.0" encoding="utf-8"?>
<a:themeOverride xmlns:a="http://schemas.openxmlformats.org/drawingml/2006/main">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themeOverride>
</file>

<file path=docProps/app.xml><?xml version="1.0" encoding="utf-8"?>
<Properties xmlns="http://schemas.openxmlformats.org/officeDocument/2006/extended-properties" xmlns:vt="http://schemas.openxmlformats.org/officeDocument/2006/docPropsVTypes">
  <Template/>
  <TotalTime>8123</TotalTime>
  <Words>3053</Words>
  <Application>Microsoft Office PowerPoint</Application>
  <PresentationFormat>全屏显示(4:3)</PresentationFormat>
  <Paragraphs>408</Paragraphs>
  <Slides>28</Slides>
  <Notes>24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3" baseType="lpstr">
      <vt:lpstr>Adobe 楷体 Std R</vt:lpstr>
      <vt:lpstr>仿宋</vt:lpstr>
      <vt:lpstr>华文中宋</vt:lpstr>
      <vt:lpstr>楷体_GB2312</vt:lpstr>
      <vt:lpstr>宋体</vt:lpstr>
      <vt:lpstr>微软雅黑</vt:lpstr>
      <vt:lpstr>Arial</vt:lpstr>
      <vt:lpstr>Calibri</vt:lpstr>
      <vt:lpstr>Cambria Math</vt:lpstr>
      <vt:lpstr>Century Schoolbook</vt:lpstr>
      <vt:lpstr>Times New Roman</vt:lpstr>
      <vt:lpstr>Wingdings</vt:lpstr>
      <vt:lpstr>Wingdings 2</vt:lpstr>
      <vt:lpstr>3_zju</vt:lpstr>
      <vt:lpstr>Visio</vt:lpstr>
      <vt:lpstr>PowerPoint 演示文稿</vt:lpstr>
      <vt:lpstr>内容目录</vt:lpstr>
      <vt:lpstr>研究背景</vt:lpstr>
      <vt:lpstr>研究背景</vt:lpstr>
      <vt:lpstr>面临的关键问题</vt:lpstr>
      <vt:lpstr>本研究的主要工作</vt:lpstr>
      <vt:lpstr>内容目录</vt:lpstr>
      <vt:lpstr> 面向任务的信息提取框架 </vt:lpstr>
      <vt:lpstr> 面向任务的信息提取的框架实现 </vt:lpstr>
      <vt:lpstr>内容目录</vt:lpstr>
      <vt:lpstr>概念-数值提取</vt:lpstr>
      <vt:lpstr>概念-数值算法实现</vt:lpstr>
      <vt:lpstr>概念-数值提取任务</vt:lpstr>
      <vt:lpstr>PowerPoint 演示文稿</vt:lpstr>
      <vt:lpstr>药物不良反应关系提取任务</vt:lpstr>
      <vt:lpstr>构建术语集和知识库</vt:lpstr>
      <vt:lpstr>知识库的共享和分析</vt:lpstr>
      <vt:lpstr>知识库的共享和分析</vt:lpstr>
      <vt:lpstr>药物不良反应关系提取算法的实现 </vt:lpstr>
      <vt:lpstr>药物不良反应关系提取的评估</vt:lpstr>
      <vt:lpstr>PowerPoint 演示文稿</vt:lpstr>
      <vt:lpstr>症状时间线的提取</vt:lpstr>
      <vt:lpstr>症状时间线的提取</vt:lpstr>
      <vt:lpstr>症状时间线提取评估结果</vt:lpstr>
      <vt:lpstr>PowerPoint 演示文稿</vt:lpstr>
      <vt:lpstr>论文成果总结</vt:lpstr>
      <vt:lpstr>展望</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CDSS促进医学知识转化</dc:title>
  <dc:creator>gecx</dc:creator>
  <cp:lastModifiedBy>gecx</cp:lastModifiedBy>
  <cp:revision>812</cp:revision>
  <cp:lastPrinted>2015-03-10T03:10:31Z</cp:lastPrinted>
  <dcterms:created xsi:type="dcterms:W3CDTF">2014-01-06T07:50:00Z</dcterms:created>
  <dcterms:modified xsi:type="dcterms:W3CDTF">2015-03-10T03:13:50Z</dcterms:modified>
</cp:coreProperties>
</file>