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ppt/notesSlides/notesSlide19.xml" ContentType="application/vnd.openxmlformats-officedocument.presentationml.notesSlide+xml"/>
  <Override PartName="/ppt/charts/chart5.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0.xml" ContentType="application/vnd.openxmlformats-officedocument.presentationml.notesSlide+xml"/>
  <Override PartName="/ppt/charts/chart6.xml" ContentType="application/vnd.openxmlformats-officedocument.drawingml.chart+xml"/>
  <Override PartName="/ppt/charts/style3.xml" ContentType="application/vnd.ms-office.chartstyle+xml"/>
  <Override PartName="/ppt/charts/colors3.xml" ContentType="application/vnd.ms-office.chartcolorstyle+xml"/>
  <Override PartName="/ppt/charts/chart7.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6"/>
  </p:notesMasterIdLst>
  <p:handoutMasterIdLst>
    <p:handoutMasterId r:id="rId37"/>
  </p:handoutMasterIdLst>
  <p:sldIdLst>
    <p:sldId id="256" r:id="rId2"/>
    <p:sldId id="258" r:id="rId3"/>
    <p:sldId id="306" r:id="rId4"/>
    <p:sldId id="266" r:id="rId5"/>
    <p:sldId id="267" r:id="rId6"/>
    <p:sldId id="307" r:id="rId7"/>
    <p:sldId id="264" r:id="rId8"/>
    <p:sldId id="259" r:id="rId9"/>
    <p:sldId id="269" r:id="rId10"/>
    <p:sldId id="309" r:id="rId11"/>
    <p:sldId id="310" r:id="rId12"/>
    <p:sldId id="272" r:id="rId13"/>
    <p:sldId id="260" r:id="rId14"/>
    <p:sldId id="311" r:id="rId15"/>
    <p:sldId id="313" r:id="rId16"/>
    <p:sldId id="314" r:id="rId17"/>
    <p:sldId id="315" r:id="rId18"/>
    <p:sldId id="316" r:id="rId19"/>
    <p:sldId id="317" r:id="rId20"/>
    <p:sldId id="318" r:id="rId21"/>
    <p:sldId id="323" r:id="rId22"/>
    <p:sldId id="324" r:id="rId23"/>
    <p:sldId id="336" r:id="rId24"/>
    <p:sldId id="335" r:id="rId25"/>
    <p:sldId id="261" r:id="rId26"/>
    <p:sldId id="327" r:id="rId27"/>
    <p:sldId id="328" r:id="rId28"/>
    <p:sldId id="329" r:id="rId29"/>
    <p:sldId id="330" r:id="rId30"/>
    <p:sldId id="263" r:id="rId31"/>
    <p:sldId id="334" r:id="rId32"/>
    <p:sldId id="305" r:id="rId33"/>
    <p:sldId id="333" r:id="rId34"/>
    <p:sldId id="294" r:id="rId35"/>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3366FF"/>
    <a:srgbClr val="009999"/>
    <a:srgbClr val="2FD109"/>
    <a:srgbClr val="CC0099"/>
    <a:srgbClr val="99CCFF"/>
    <a:srgbClr val="99FFCC"/>
    <a:srgbClr val="CCCCFF"/>
    <a:srgbClr val="FF33CC"/>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5" autoAdjust="0"/>
    <p:restoredTop sz="78802" autoAdjust="0"/>
  </p:normalViewPr>
  <p:slideViewPr>
    <p:cSldViewPr>
      <p:cViewPr varScale="1">
        <p:scale>
          <a:sx n="91" d="100"/>
          <a:sy n="91" d="100"/>
        </p:scale>
        <p:origin x="2226" y="96"/>
      </p:cViewPr>
      <p:guideLst>
        <p:guide orient="horz" pos="2160"/>
        <p:guide pos="2880"/>
      </p:guideLst>
    </p:cSldViewPr>
  </p:slideViewPr>
  <p:outlineViewPr>
    <p:cViewPr>
      <p:scale>
        <a:sx n="33" d="100"/>
        <a:sy n="33" d="100"/>
      </p:scale>
      <p:origin x="0" y="-2088"/>
    </p:cViewPr>
  </p:outlineViewPr>
  <p:notesTextViewPr>
    <p:cViewPr>
      <p:scale>
        <a:sx n="100" d="100"/>
        <a:sy n="100" d="100"/>
      </p:scale>
      <p:origin x="0" y="0"/>
    </p:cViewPr>
  </p:notesTextViewPr>
  <p:sorterViewPr>
    <p:cViewPr>
      <p:scale>
        <a:sx n="100" d="100"/>
        <a:sy n="100" d="100"/>
      </p:scale>
      <p:origin x="0" y="-51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file:///F:\&#37325;&#35201;&#30340;PPT\Function_Analysis.xls"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2" Type="http://schemas.openxmlformats.org/officeDocument/2006/relationships/oleObject" Target="file:///F:\&#37325;&#35201;&#30340;PPT\Mito-Quantitation.xls" TargetMode="External"/><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oleObject" Target="file:///F:\&#37325;&#35201;&#30340;PPT\Mito-Quantitation.xls" TargetMode="External"/><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oleObject" Target="file:///F:\&#37325;&#35201;&#30340;PPT\Mito-Quantitation.xls" TargetMode="External"/><Relationship Id="rId1" Type="http://schemas.openxmlformats.org/officeDocument/2006/relationships/themeOverride" Target="../theme/themeOverrid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Office_Excel_2007_Workbook1.xlsx"/><Relationship Id="rId2" Type="http://schemas.microsoft.com/office/2011/relationships/chartColorStyle" Target="colors2.xml"/><Relationship Id="rId1" Type="http://schemas.microsoft.com/office/2011/relationships/chartStyle" Target="style2.xml"/></Relationships>
</file>

<file path=ppt/charts/_rels/chart6.xml.rels><?xml version="1.0" encoding="UTF-8" standalone="yes"?>
<Relationships xmlns="http://schemas.openxmlformats.org/package/2006/relationships"><Relationship Id="rId3" Type="http://schemas.openxmlformats.org/officeDocument/2006/relationships/oleObject" Target="file:///F:\&#37325;&#35201;&#30340;PPT\mouse%20liver%20function%20analysis.xls" TargetMode="External"/><Relationship Id="rId2" Type="http://schemas.microsoft.com/office/2011/relationships/chartColorStyle" Target="colors3.xml"/><Relationship Id="rId1" Type="http://schemas.microsoft.com/office/2011/relationships/chartStyle" Target="style3.xml"/></Relationships>
</file>

<file path=ppt/charts/_rels/chart7.xml.rels><?xml version="1.0" encoding="UTF-8" standalone="yes"?>
<Relationships xmlns="http://schemas.openxmlformats.org/package/2006/relationships"><Relationship Id="rId3" Type="http://schemas.openxmlformats.org/officeDocument/2006/relationships/oleObject" Target="file:///F:\&#37325;&#35201;&#30340;PPT\mouse%20liver%20function%20analysis.xls"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8579272902814148E-2"/>
          <c:y val="2.6455393845128319E-2"/>
          <c:w val="0.72110694681908505"/>
          <c:h val="0.9234739542828575"/>
        </c:manualLayout>
      </c:layout>
      <c:barChart>
        <c:barDir val="col"/>
        <c:grouping val="stacked"/>
        <c:varyColors val="0"/>
        <c:ser>
          <c:idx val="0"/>
          <c:order val="0"/>
          <c:tx>
            <c:strRef>
              <c:f>Sheet1!$D$1</c:f>
              <c:strCache>
                <c:ptCount val="1"/>
                <c:pt idx="0">
                  <c:v>Distinct Peptides</c:v>
                </c:pt>
              </c:strCache>
            </c:strRef>
          </c:tx>
          <c:spPr>
            <a:gradFill rotWithShape="1">
              <a:gsLst>
                <a:gs pos="0">
                  <a:schemeClr val="accent1">
                    <a:shade val="63000"/>
                    <a:satMod val="165000"/>
                  </a:schemeClr>
                </a:gs>
                <a:gs pos="30000">
                  <a:schemeClr val="accent1">
                    <a:shade val="58000"/>
                    <a:satMod val="165000"/>
                  </a:schemeClr>
                </a:gs>
                <a:gs pos="75000">
                  <a:schemeClr val="accent1">
                    <a:shade val="30000"/>
                    <a:satMod val="175000"/>
                  </a:schemeClr>
                </a:gs>
                <a:gs pos="100000">
                  <a:schemeClr val="accent1">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val>
            <c:numRef>
              <c:f>Sheet1!$D$2:$D$5</c:f>
              <c:numCache>
                <c:formatCode>General</c:formatCode>
                <c:ptCount val="4"/>
                <c:pt idx="0">
                  <c:v>975</c:v>
                </c:pt>
                <c:pt idx="1">
                  <c:v>976</c:v>
                </c:pt>
                <c:pt idx="2">
                  <c:v>1035</c:v>
                </c:pt>
                <c:pt idx="3">
                  <c:v>1151</c:v>
                </c:pt>
              </c:numCache>
            </c:numRef>
          </c:val>
        </c:ser>
        <c:ser>
          <c:idx val="1"/>
          <c:order val="1"/>
          <c:tx>
            <c:strRef>
              <c:f>Sheet1!$E$1</c:f>
              <c:strCache>
                <c:ptCount val="1"/>
                <c:pt idx="0">
                  <c:v>Shared Peptides</c:v>
                </c:pt>
              </c:strCache>
            </c:strRef>
          </c:tx>
          <c:spPr>
            <a:gradFill rotWithShape="1">
              <a:gsLst>
                <a:gs pos="0">
                  <a:schemeClr val="accent2">
                    <a:shade val="63000"/>
                    <a:satMod val="165000"/>
                  </a:schemeClr>
                </a:gs>
                <a:gs pos="30000">
                  <a:schemeClr val="accent2">
                    <a:shade val="58000"/>
                    <a:satMod val="165000"/>
                  </a:schemeClr>
                </a:gs>
                <a:gs pos="75000">
                  <a:schemeClr val="accent2">
                    <a:shade val="30000"/>
                    <a:satMod val="175000"/>
                  </a:schemeClr>
                </a:gs>
                <a:gs pos="100000">
                  <a:schemeClr val="accent2">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val>
            <c:numRef>
              <c:f>Sheet1!$E$2:$E$5</c:f>
              <c:numCache>
                <c:formatCode>General</c:formatCode>
                <c:ptCount val="4"/>
                <c:pt idx="0">
                  <c:v>614</c:v>
                </c:pt>
                <c:pt idx="1">
                  <c:v>593</c:v>
                </c:pt>
                <c:pt idx="2">
                  <c:v>362</c:v>
                </c:pt>
                <c:pt idx="3">
                  <c:v>406</c:v>
                </c:pt>
              </c:numCache>
            </c:numRef>
          </c:val>
        </c:ser>
        <c:dLbls>
          <c:showLegendKey val="0"/>
          <c:showVal val="0"/>
          <c:showCatName val="0"/>
          <c:showSerName val="0"/>
          <c:showPercent val="0"/>
          <c:showBubbleSize val="0"/>
        </c:dLbls>
        <c:gapWidth val="150"/>
        <c:overlap val="100"/>
        <c:axId val="344402016"/>
        <c:axId val="344080312"/>
      </c:barChart>
      <c:catAx>
        <c:axId val="344402016"/>
        <c:scaling>
          <c:orientation val="minMax"/>
        </c:scaling>
        <c:delete val="0"/>
        <c:axPos val="b"/>
        <c:majorTickMark val="out"/>
        <c:minorTickMark val="out"/>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344080312"/>
        <c:crosses val="autoZero"/>
        <c:auto val="1"/>
        <c:lblAlgn val="ctr"/>
        <c:lblOffset val="100"/>
        <c:noMultiLvlLbl val="0"/>
      </c:catAx>
      <c:valAx>
        <c:axId val="344080312"/>
        <c:scaling>
          <c:orientation val="minMax"/>
        </c:scaling>
        <c:delete val="0"/>
        <c:axPos val="l"/>
        <c:numFmt formatCode="General" sourceLinked="1"/>
        <c:majorTickMark val="out"/>
        <c:minorTickMark val="out"/>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344402016"/>
        <c:crosses val="autoZero"/>
        <c:crossBetween val="between"/>
      </c:valAx>
      <c:spPr>
        <a:noFill/>
        <a:ln>
          <a:noFill/>
        </a:ln>
        <a:effectLst/>
      </c:spPr>
    </c:plotArea>
    <c:legend>
      <c:legendPos val="b"/>
      <c:legendEntry>
        <c:idx val="1"/>
        <c:txPr>
          <a:bodyPr rot="0" spcFirstLastPara="1" vertOverflow="ellipsis" vert="horz" wrap="square" anchor="ctr" anchorCtr="1"/>
          <a:lstStyle/>
          <a:p>
            <a:pPr>
              <a:defRPr sz="1300" b="0" i="0" u="none" strike="noStrike" kern="1200" baseline="0">
                <a:solidFill>
                  <a:schemeClr val="bg1"/>
                </a:solidFill>
                <a:latin typeface="+mn-lt"/>
                <a:ea typeface="+mn-ea"/>
                <a:cs typeface="+mn-cs"/>
              </a:defRPr>
            </a:pPr>
            <a:endParaRPr lang="zh-CN"/>
          </a:p>
        </c:txPr>
      </c:legendEntry>
      <c:layout>
        <c:manualLayout>
          <c:xMode val="edge"/>
          <c:yMode val="edge"/>
          <c:x val="0.76042521824025466"/>
          <c:y val="0.35131113904010663"/>
          <c:w val="0.23613268633868606"/>
          <c:h val="0.18571946867014777"/>
        </c:manualLayout>
      </c:layout>
      <c:overlay val="0"/>
      <c:spPr>
        <a:noFill/>
        <a:ln>
          <a:noFill/>
        </a:ln>
        <a:effectLst/>
      </c:spPr>
      <c:txPr>
        <a:bodyPr rot="0" spcFirstLastPara="1" vertOverflow="ellipsis" vert="horz" wrap="square" anchor="ctr" anchorCtr="1"/>
        <a:lstStyle/>
        <a:p>
          <a:pPr>
            <a:defRPr sz="1300" b="0" i="0" u="none" strike="noStrike" kern="1200" baseline="0">
              <a:solidFill>
                <a:schemeClr val="bg1"/>
              </a:solidFill>
              <a:latin typeface="+mn-lt"/>
              <a:ea typeface="+mn-ea"/>
              <a:cs typeface="+mn-cs"/>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2014385173781021E-2"/>
          <c:y val="0.2620061075520671"/>
          <c:w val="0.90605703205941135"/>
          <c:h val="0.6719476363750293"/>
        </c:manualLayout>
      </c:layout>
      <c:scatterChart>
        <c:scatterStyle val="lineMarker"/>
        <c:varyColors val="0"/>
        <c:ser>
          <c:idx val="0"/>
          <c:order val="0"/>
          <c:tx>
            <c:strRef>
              <c:f>Liver_Heart_R!$J$1</c:f>
              <c:strCache>
                <c:ptCount val="1"/>
              </c:strCache>
            </c:strRef>
          </c:tx>
          <c:spPr>
            <a:ln w="28575">
              <a:noFill/>
            </a:ln>
          </c:spPr>
          <c:marker>
            <c:symbol val="circle"/>
            <c:size val="4"/>
            <c:spPr>
              <a:noFill/>
              <a:ln>
                <a:solidFill>
                  <a:srgbClr val="7030A0"/>
                </a:solidFill>
                <a:prstDash val="solid"/>
              </a:ln>
            </c:spPr>
          </c:marker>
          <c:xVal>
            <c:numRef>
              <c:f>Liver_Heart_R!$I$2:$I$723</c:f>
              <c:numCache>
                <c:formatCode>General</c:formatCode>
                <c:ptCount val="722"/>
                <c:pt idx="0">
                  <c:v>2</c:v>
                </c:pt>
                <c:pt idx="1">
                  <c:v>1.305259023892648</c:v>
                </c:pt>
                <c:pt idx="2">
                  <c:v>1.2383904218717925</c:v>
                </c:pt>
                <c:pt idx="3">
                  <c:v>1.2373211418790007</c:v>
                </c:pt>
                <c:pt idx="4">
                  <c:v>1.2264008761867418</c:v>
                </c:pt>
                <c:pt idx="5">
                  <c:v>1.1260995470037711</c:v>
                </c:pt>
                <c:pt idx="6">
                  <c:v>1.1032326118726969</c:v>
                </c:pt>
                <c:pt idx="7">
                  <c:v>1.0919713152667876</c:v>
                </c:pt>
                <c:pt idx="8">
                  <c:v>1.0544156657578907</c:v>
                </c:pt>
                <c:pt idx="9">
                  <c:v>1.0435762283398666</c:v>
                </c:pt>
                <c:pt idx="10">
                  <c:v>1.043004166431206</c:v>
                </c:pt>
                <c:pt idx="11">
                  <c:v>1.0393784841494242</c:v>
                </c:pt>
                <c:pt idx="12">
                  <c:v>1.0252214691403199</c:v>
                </c:pt>
                <c:pt idx="13">
                  <c:v>0.99800154373186001</c:v>
                </c:pt>
                <c:pt idx="14">
                  <c:v>0.99486613710824112</c:v>
                </c:pt>
                <c:pt idx="15">
                  <c:v>0.99265618682787826</c:v>
                </c:pt>
                <c:pt idx="16">
                  <c:v>0.89202626898446635</c:v>
                </c:pt>
                <c:pt idx="17">
                  <c:v>0.8354707443459457</c:v>
                </c:pt>
                <c:pt idx="18">
                  <c:v>0.82969632741401855</c:v>
                </c:pt>
                <c:pt idx="19">
                  <c:v>0.82119498657128764</c:v>
                </c:pt>
                <c:pt idx="20">
                  <c:v>0.81833374471400278</c:v>
                </c:pt>
                <c:pt idx="21">
                  <c:v>0.80930260872967008</c:v>
                </c:pt>
                <c:pt idx="22">
                  <c:v>0.80671531418241449</c:v>
                </c:pt>
                <c:pt idx="23">
                  <c:v>0.80215936427198742</c:v>
                </c:pt>
                <c:pt idx="24">
                  <c:v>0.80192299772478814</c:v>
                </c:pt>
                <c:pt idx="25">
                  <c:v>0.79855082060439142</c:v>
                </c:pt>
                <c:pt idx="26">
                  <c:v>0.79562896045252895</c:v>
                </c:pt>
                <c:pt idx="27">
                  <c:v>0.7929167275969361</c:v>
                </c:pt>
                <c:pt idx="28">
                  <c:v>0.79237807975679997</c:v>
                </c:pt>
                <c:pt idx="29">
                  <c:v>0.78932128354739584</c:v>
                </c:pt>
                <c:pt idx="30">
                  <c:v>0.78456264218368599</c:v>
                </c:pt>
                <c:pt idx="31">
                  <c:v>0.77692680867624231</c:v>
                </c:pt>
                <c:pt idx="32">
                  <c:v>0.76258691664738243</c:v>
                </c:pt>
                <c:pt idx="33">
                  <c:v>0.75416934381365708</c:v>
                </c:pt>
                <c:pt idx="34">
                  <c:v>0.73196170667719651</c:v>
                </c:pt>
                <c:pt idx="35">
                  <c:v>0.71643081445125589</c:v>
                </c:pt>
                <c:pt idx="36">
                  <c:v>0.69844959809608054</c:v>
                </c:pt>
                <c:pt idx="37">
                  <c:v>0.67901510202046489</c:v>
                </c:pt>
                <c:pt idx="38">
                  <c:v>0.67890923230023525</c:v>
                </c:pt>
                <c:pt idx="39">
                  <c:v>0.67340069152582172</c:v>
                </c:pt>
                <c:pt idx="40">
                  <c:v>0.66040439453980349</c:v>
                </c:pt>
                <c:pt idx="41">
                  <c:v>0.6574255448526044</c:v>
                </c:pt>
                <c:pt idx="42">
                  <c:v>0.65251627055413397</c:v>
                </c:pt>
                <c:pt idx="43">
                  <c:v>0.62575131198502432</c:v>
                </c:pt>
                <c:pt idx="44">
                  <c:v>0.61816792358506922</c:v>
                </c:pt>
                <c:pt idx="45">
                  <c:v>0.61498634287800258</c:v>
                </c:pt>
                <c:pt idx="46">
                  <c:v>0.60265201491725673</c:v>
                </c:pt>
                <c:pt idx="47">
                  <c:v>0.58680584775260813</c:v>
                </c:pt>
                <c:pt idx="48">
                  <c:v>0.58247114514267018</c:v>
                </c:pt>
                <c:pt idx="49">
                  <c:v>0.57443456604390464</c:v>
                </c:pt>
                <c:pt idx="50">
                  <c:v>0.56045724885055448</c:v>
                </c:pt>
                <c:pt idx="51">
                  <c:v>0.55266612796577763</c:v>
                </c:pt>
                <c:pt idx="52">
                  <c:v>0.54677464603795778</c:v>
                </c:pt>
                <c:pt idx="53">
                  <c:v>0.5390953516696525</c:v>
                </c:pt>
                <c:pt idx="54">
                  <c:v>0.53826338073288948</c:v>
                </c:pt>
                <c:pt idx="55">
                  <c:v>0.53155875397763608</c:v>
                </c:pt>
                <c:pt idx="56">
                  <c:v>0.52999668663026045</c:v>
                </c:pt>
                <c:pt idx="57">
                  <c:v>0.5281959556903324</c:v>
                </c:pt>
                <c:pt idx="58">
                  <c:v>0.52611068566773356</c:v>
                </c:pt>
                <c:pt idx="59">
                  <c:v>0.52076021227408886</c:v>
                </c:pt>
                <c:pt idx="60">
                  <c:v>0.51298271246794558</c:v>
                </c:pt>
                <c:pt idx="61">
                  <c:v>0.51053352216137604</c:v>
                </c:pt>
                <c:pt idx="62">
                  <c:v>0.50452535059607961</c:v>
                </c:pt>
                <c:pt idx="63">
                  <c:v>0.50328311904832579</c:v>
                </c:pt>
                <c:pt idx="64">
                  <c:v>0.49811783056578607</c:v>
                </c:pt>
                <c:pt idx="65">
                  <c:v>0.49682539907744644</c:v>
                </c:pt>
                <c:pt idx="66">
                  <c:v>0.49247851572313012</c:v>
                </c:pt>
                <c:pt idx="67">
                  <c:v>0.47780797687020604</c:v>
                </c:pt>
                <c:pt idx="68">
                  <c:v>0.46585693676045803</c:v>
                </c:pt>
                <c:pt idx="69">
                  <c:v>0.46411008941651272</c:v>
                </c:pt>
                <c:pt idx="70">
                  <c:v>0.4439482452724689</c:v>
                </c:pt>
                <c:pt idx="71">
                  <c:v>0.44162741764754304</c:v>
                </c:pt>
                <c:pt idx="72">
                  <c:v>0.43852281727763209</c:v>
                </c:pt>
                <c:pt idx="73">
                  <c:v>0.43847011399025448</c:v>
                </c:pt>
                <c:pt idx="74">
                  <c:v>0.43360951560248229</c:v>
                </c:pt>
                <c:pt idx="75">
                  <c:v>0.41439260228120445</c:v>
                </c:pt>
                <c:pt idx="76">
                  <c:v>0.41417149906681805</c:v>
                </c:pt>
                <c:pt idx="77">
                  <c:v>0.40761229521311715</c:v>
                </c:pt>
                <c:pt idx="78">
                  <c:v>0.40729394926192658</c:v>
                </c:pt>
                <c:pt idx="79">
                  <c:v>0.40582214598525163</c:v>
                </c:pt>
                <c:pt idx="80">
                  <c:v>0.40192004372958218</c:v>
                </c:pt>
                <c:pt idx="81">
                  <c:v>0.40153312253887519</c:v>
                </c:pt>
                <c:pt idx="82">
                  <c:v>0.40017906604153208</c:v>
                </c:pt>
                <c:pt idx="83">
                  <c:v>0.39269616678153757</c:v>
                </c:pt>
                <c:pt idx="84">
                  <c:v>0.38430314796053172</c:v>
                </c:pt>
                <c:pt idx="85">
                  <c:v>0.38251831194525043</c:v>
                </c:pt>
                <c:pt idx="86">
                  <c:v>0.38058108481061093</c:v>
                </c:pt>
                <c:pt idx="87">
                  <c:v>0.36592992284369258</c:v>
                </c:pt>
                <c:pt idx="88">
                  <c:v>0.36319382623741758</c:v>
                </c:pt>
                <c:pt idx="89">
                  <c:v>0.36053714019725952</c:v>
                </c:pt>
                <c:pt idx="90">
                  <c:v>0.35098698987527344</c:v>
                </c:pt>
                <c:pt idx="91">
                  <c:v>0.35014346117926515</c:v>
                </c:pt>
                <c:pt idx="92">
                  <c:v>0.34829967407448198</c:v>
                </c:pt>
                <c:pt idx="93">
                  <c:v>0.34703604038105412</c:v>
                </c:pt>
                <c:pt idx="94">
                  <c:v>0.34338544637439056</c:v>
                </c:pt>
                <c:pt idx="95">
                  <c:v>0.34155235553733132</c:v>
                </c:pt>
                <c:pt idx="96">
                  <c:v>0.34071347056487961</c:v>
                </c:pt>
                <c:pt idx="97">
                  <c:v>0.33835193856868351</c:v>
                </c:pt>
                <c:pt idx="98">
                  <c:v>0.33654688400350941</c:v>
                </c:pt>
                <c:pt idx="99">
                  <c:v>0.33075448817989284</c:v>
                </c:pt>
                <c:pt idx="100">
                  <c:v>0.33017672187891461</c:v>
                </c:pt>
                <c:pt idx="101">
                  <c:v>0.32780407670180983</c:v>
                </c:pt>
                <c:pt idx="102">
                  <c:v>0.31929196857958203</c:v>
                </c:pt>
                <c:pt idx="103">
                  <c:v>0.31663766622107326</c:v>
                </c:pt>
                <c:pt idx="104">
                  <c:v>0.31067763859566566</c:v>
                </c:pt>
                <c:pt idx="105">
                  <c:v>0.30990999261193425</c:v>
                </c:pt>
                <c:pt idx="106">
                  <c:v>0.30568852002427843</c:v>
                </c:pt>
                <c:pt idx="107">
                  <c:v>0.28941133147252623</c:v>
                </c:pt>
                <c:pt idx="108">
                  <c:v>0.28489816028954834</c:v>
                </c:pt>
                <c:pt idx="109">
                  <c:v>0.2777885095121419</c:v>
                </c:pt>
                <c:pt idx="110">
                  <c:v>0.27701987072907652</c:v>
                </c:pt>
                <c:pt idx="111">
                  <c:v>0.27638707749398839</c:v>
                </c:pt>
                <c:pt idx="112">
                  <c:v>0.27584540087514825</c:v>
                </c:pt>
                <c:pt idx="113">
                  <c:v>0.27263310811481711</c:v>
                </c:pt>
                <c:pt idx="114">
                  <c:v>0.26962238944711736</c:v>
                </c:pt>
                <c:pt idx="115">
                  <c:v>0.26787881116196216</c:v>
                </c:pt>
                <c:pt idx="116">
                  <c:v>0.26486949271805132</c:v>
                </c:pt>
                <c:pt idx="117">
                  <c:v>0.26351866919508232</c:v>
                </c:pt>
                <c:pt idx="118">
                  <c:v>0.2629793682854969</c:v>
                </c:pt>
                <c:pt idx="119">
                  <c:v>0.25463136279229914</c:v>
                </c:pt>
                <c:pt idx="120">
                  <c:v>0.25037907178505076</c:v>
                </c:pt>
                <c:pt idx="121">
                  <c:v>0.24952528716749156</c:v>
                </c:pt>
                <c:pt idx="122">
                  <c:v>0.2457074032495023</c:v>
                </c:pt>
                <c:pt idx="123">
                  <c:v>0.24166221585943667</c:v>
                </c:pt>
                <c:pt idx="124">
                  <c:v>0.23677750271062051</c:v>
                </c:pt>
                <c:pt idx="125">
                  <c:v>0.23444268829490755</c:v>
                </c:pt>
                <c:pt idx="126">
                  <c:v>0.23350911313984238</c:v>
                </c:pt>
                <c:pt idx="127">
                  <c:v>0.23259871604243526</c:v>
                </c:pt>
                <c:pt idx="128">
                  <c:v>0.22670568697487309</c:v>
                </c:pt>
                <c:pt idx="129">
                  <c:v>0.22478771368921424</c:v>
                </c:pt>
                <c:pt idx="130">
                  <c:v>0.22264206154686675</c:v>
                </c:pt>
                <c:pt idx="131">
                  <c:v>0.21494260147506636</c:v>
                </c:pt>
                <c:pt idx="132">
                  <c:v>0.21332382525594948</c:v>
                </c:pt>
                <c:pt idx="133">
                  <c:v>0.21318230724828735</c:v>
                </c:pt>
                <c:pt idx="134">
                  <c:v>0.20620404981492396</c:v>
                </c:pt>
                <c:pt idx="135">
                  <c:v>0.20392804153000429</c:v>
                </c:pt>
                <c:pt idx="136">
                  <c:v>0.20334183231985312</c:v>
                </c:pt>
                <c:pt idx="137">
                  <c:v>0.19857783499915968</c:v>
                </c:pt>
                <c:pt idx="138">
                  <c:v>0.19039710976099028</c:v>
                </c:pt>
                <c:pt idx="139">
                  <c:v>0.189479075798244</c:v>
                </c:pt>
                <c:pt idx="140">
                  <c:v>0.18772130333112141</c:v>
                </c:pt>
                <c:pt idx="141">
                  <c:v>0.18748197298994806</c:v>
                </c:pt>
                <c:pt idx="142">
                  <c:v>0.18231392523895612</c:v>
                </c:pt>
                <c:pt idx="143">
                  <c:v>0.17666201033589796</c:v>
                </c:pt>
                <c:pt idx="144">
                  <c:v>0.17458621882926087</c:v>
                </c:pt>
                <c:pt idx="145">
                  <c:v>0.16998733421218426</c:v>
                </c:pt>
                <c:pt idx="146">
                  <c:v>0.16945418092452333</c:v>
                </c:pt>
                <c:pt idx="147">
                  <c:v>0.1664924109463051</c:v>
                </c:pt>
                <c:pt idx="148">
                  <c:v>0.16201974838566896</c:v>
                </c:pt>
                <c:pt idx="149">
                  <c:v>0.15467630158594217</c:v>
                </c:pt>
                <c:pt idx="150">
                  <c:v>0.15407491789255887</c:v>
                </c:pt>
                <c:pt idx="151">
                  <c:v>0.15358993421445477</c:v>
                </c:pt>
                <c:pt idx="152">
                  <c:v>0.15298011665463557</c:v>
                </c:pt>
                <c:pt idx="153">
                  <c:v>0.15079795458696332</c:v>
                </c:pt>
                <c:pt idx="154">
                  <c:v>0.14886945265868379</c:v>
                </c:pt>
                <c:pt idx="155">
                  <c:v>0.14817151247914753</c:v>
                </c:pt>
                <c:pt idx="156">
                  <c:v>0.14806202402995469</c:v>
                </c:pt>
                <c:pt idx="157">
                  <c:v>0.14475257447986062</c:v>
                </c:pt>
                <c:pt idx="158">
                  <c:v>0.14426301271735362</c:v>
                </c:pt>
                <c:pt idx="159">
                  <c:v>0.14052614978665681</c:v>
                </c:pt>
                <c:pt idx="160">
                  <c:v>0.13896385035262757</c:v>
                </c:pt>
                <c:pt idx="161">
                  <c:v>0.13388959142690068</c:v>
                </c:pt>
                <c:pt idx="162">
                  <c:v>0.13202362572865614</c:v>
                </c:pt>
                <c:pt idx="163">
                  <c:v>0.13104353536789262</c:v>
                </c:pt>
                <c:pt idx="164">
                  <c:v>0.13074243867454033</c:v>
                </c:pt>
                <c:pt idx="165">
                  <c:v>0.12929849581178904</c:v>
                </c:pt>
                <c:pt idx="166">
                  <c:v>0.12592576903423711</c:v>
                </c:pt>
                <c:pt idx="167">
                  <c:v>0.12537876791611316</c:v>
                </c:pt>
                <c:pt idx="168">
                  <c:v>0.12437770901102342</c:v>
                </c:pt>
                <c:pt idx="169">
                  <c:v>0.11594100679137513</c:v>
                </c:pt>
                <c:pt idx="170">
                  <c:v>0.11249052337874654</c:v>
                </c:pt>
                <c:pt idx="171">
                  <c:v>0.10913461353077146</c:v>
                </c:pt>
                <c:pt idx="172">
                  <c:v>0.10156048411734164</c:v>
                </c:pt>
                <c:pt idx="173">
                  <c:v>9.8393679481448684E-2</c:v>
                </c:pt>
                <c:pt idx="174">
                  <c:v>9.5428419233183764E-2</c:v>
                </c:pt>
                <c:pt idx="175">
                  <c:v>9.5137398740388318E-2</c:v>
                </c:pt>
                <c:pt idx="176">
                  <c:v>9.0799007334329176E-2</c:v>
                </c:pt>
                <c:pt idx="177">
                  <c:v>8.9367249761616127E-2</c:v>
                </c:pt>
                <c:pt idx="178">
                  <c:v>8.8491038023831292E-2</c:v>
                </c:pt>
                <c:pt idx="179">
                  <c:v>8.8294767929453524E-2</c:v>
                </c:pt>
                <c:pt idx="180">
                  <c:v>8.8139465194075214E-2</c:v>
                </c:pt>
                <c:pt idx="181">
                  <c:v>8.0974000941198318E-2</c:v>
                </c:pt>
                <c:pt idx="182">
                  <c:v>7.8110073157061075E-2</c:v>
                </c:pt>
                <c:pt idx="183">
                  <c:v>7.7180445866411151E-2</c:v>
                </c:pt>
                <c:pt idx="184">
                  <c:v>7.2077735785417138E-2</c:v>
                </c:pt>
                <c:pt idx="185">
                  <c:v>7.083481009573224E-2</c:v>
                </c:pt>
                <c:pt idx="186">
                  <c:v>7.0488920813677733E-2</c:v>
                </c:pt>
                <c:pt idx="187">
                  <c:v>6.8591550834304613E-2</c:v>
                </c:pt>
                <c:pt idx="188">
                  <c:v>6.2961332845944504E-2</c:v>
                </c:pt>
                <c:pt idx="189">
                  <c:v>6.2255259500789112E-2</c:v>
                </c:pt>
                <c:pt idx="190">
                  <c:v>5.3354256633439914E-2</c:v>
                </c:pt>
                <c:pt idx="191">
                  <c:v>4.9369680902418264E-2</c:v>
                </c:pt>
                <c:pt idx="192">
                  <c:v>4.2450675982216857E-2</c:v>
                </c:pt>
                <c:pt idx="193">
                  <c:v>3.430813958283984E-2</c:v>
                </c:pt>
                <c:pt idx="194">
                  <c:v>3.2283083476759698E-2</c:v>
                </c:pt>
                <c:pt idx="195">
                  <c:v>3.1791845286322562E-2</c:v>
                </c:pt>
                <c:pt idx="196">
                  <c:v>2.1613810023794058E-2</c:v>
                </c:pt>
                <c:pt idx="197">
                  <c:v>9.3595224416198972E-3</c:v>
                </c:pt>
                <c:pt idx="198">
                  <c:v>8.1349086268055482E-3</c:v>
                </c:pt>
                <c:pt idx="199">
                  <c:v>6.6076954185969022E-3</c:v>
                </c:pt>
                <c:pt idx="200">
                  <c:v>6.4759282194752233E-3</c:v>
                </c:pt>
                <c:pt idx="201">
                  <c:v>5.3158788476801088E-3</c:v>
                </c:pt>
                <c:pt idx="202">
                  <c:v>3.6738367921314058E-3</c:v>
                </c:pt>
                <c:pt idx="203">
                  <c:v>3.0955925690431979E-3</c:v>
                </c:pt>
                <c:pt idx="204">
                  <c:v>-1.9523619592024903E-3</c:v>
                </c:pt>
                <c:pt idx="205">
                  <c:v>-2.7948123057281731E-3</c:v>
                </c:pt>
                <c:pt idx="206">
                  <c:v>-3.9689369478732436E-3</c:v>
                </c:pt>
                <c:pt idx="207">
                  <c:v>-6.3262264554716828E-3</c:v>
                </c:pt>
                <c:pt idx="208">
                  <c:v>-1.115986160556022E-2</c:v>
                </c:pt>
                <c:pt idx="209">
                  <c:v>-1.3846102063821491E-2</c:v>
                </c:pt>
                <c:pt idx="210">
                  <c:v>-1.4353301942438982E-2</c:v>
                </c:pt>
                <c:pt idx="211">
                  <c:v>-1.5648892040981438E-2</c:v>
                </c:pt>
                <c:pt idx="212">
                  <c:v>-1.7607651880909462E-2</c:v>
                </c:pt>
                <c:pt idx="213">
                  <c:v>-2.0628783011287229E-2</c:v>
                </c:pt>
                <c:pt idx="214">
                  <c:v>-2.0759290311198744E-2</c:v>
                </c:pt>
                <c:pt idx="215">
                  <c:v>-2.3192260962549824E-2</c:v>
                </c:pt>
                <c:pt idx="216">
                  <c:v>-2.5668089421949387E-2</c:v>
                </c:pt>
                <c:pt idx="217">
                  <c:v>-2.8890069059866557E-2</c:v>
                </c:pt>
                <c:pt idx="218">
                  <c:v>-3.0880661971632195E-2</c:v>
                </c:pt>
                <c:pt idx="219">
                  <c:v>-3.1199760221710518E-2</c:v>
                </c:pt>
                <c:pt idx="220">
                  <c:v>-3.3908428588058981E-2</c:v>
                </c:pt>
                <c:pt idx="221">
                  <c:v>-3.3971778500967748E-2</c:v>
                </c:pt>
                <c:pt idx="222">
                  <c:v>-3.7651248576535373E-2</c:v>
                </c:pt>
                <c:pt idx="223">
                  <c:v>-3.8165530974684753E-2</c:v>
                </c:pt>
                <c:pt idx="224">
                  <c:v>-4.1034938062165141E-2</c:v>
                </c:pt>
                <c:pt idx="225">
                  <c:v>-4.1330793788659385E-2</c:v>
                </c:pt>
                <c:pt idx="226">
                  <c:v>-4.2656349361876712E-2</c:v>
                </c:pt>
                <c:pt idx="227">
                  <c:v>-4.7190623190396991E-2</c:v>
                </c:pt>
                <c:pt idx="228">
                  <c:v>-4.7218945594420379E-2</c:v>
                </c:pt>
                <c:pt idx="229">
                  <c:v>-4.98261447590767E-2</c:v>
                </c:pt>
                <c:pt idx="230">
                  <c:v>-5.2489459389830719E-2</c:v>
                </c:pt>
                <c:pt idx="231">
                  <c:v>-5.5788378613581435E-2</c:v>
                </c:pt>
                <c:pt idx="232">
                  <c:v>-6.3634951424219988E-2</c:v>
                </c:pt>
                <c:pt idx="233">
                  <c:v>-7.0957500404212615E-2</c:v>
                </c:pt>
                <c:pt idx="234">
                  <c:v>-7.2385979364302161E-2</c:v>
                </c:pt>
                <c:pt idx="235">
                  <c:v>-7.2538521681037069E-2</c:v>
                </c:pt>
                <c:pt idx="236">
                  <c:v>-7.2674568743409995E-2</c:v>
                </c:pt>
                <c:pt idx="237">
                  <c:v>-7.2933911368832663E-2</c:v>
                </c:pt>
                <c:pt idx="238">
                  <c:v>-7.9739859614465392E-2</c:v>
                </c:pt>
                <c:pt idx="239">
                  <c:v>-8.2210733650428511E-2</c:v>
                </c:pt>
                <c:pt idx="240">
                  <c:v>-8.3673001909228092E-2</c:v>
                </c:pt>
                <c:pt idx="241">
                  <c:v>-8.6528223001143448E-2</c:v>
                </c:pt>
                <c:pt idx="242">
                  <c:v>-8.9699915407965319E-2</c:v>
                </c:pt>
                <c:pt idx="243">
                  <c:v>-9.6060604180141868E-2</c:v>
                </c:pt>
                <c:pt idx="244">
                  <c:v>-0.10335107252620977</c:v>
                </c:pt>
                <c:pt idx="245">
                  <c:v>-0.11050781960519189</c:v>
                </c:pt>
                <c:pt idx="246">
                  <c:v>-0.11191170008002536</c:v>
                </c:pt>
                <c:pt idx="247">
                  <c:v>-0.11416428980069129</c:v>
                </c:pt>
                <c:pt idx="248">
                  <c:v>-0.11455357217295939</c:v>
                </c:pt>
                <c:pt idx="249">
                  <c:v>-0.11482769504249606</c:v>
                </c:pt>
                <c:pt idx="250">
                  <c:v>-0.11625240936751374</c:v>
                </c:pt>
                <c:pt idx="251">
                  <c:v>-0.11804160048323624</c:v>
                </c:pt>
                <c:pt idx="252">
                  <c:v>-0.12019361851146892</c:v>
                </c:pt>
                <c:pt idx="253">
                  <c:v>-0.12152014466450964</c:v>
                </c:pt>
                <c:pt idx="254">
                  <c:v>-0.12536986736149389</c:v>
                </c:pt>
                <c:pt idx="255">
                  <c:v>-0.12992131924588507</c:v>
                </c:pt>
                <c:pt idx="256">
                  <c:v>-0.13170534356833155</c:v>
                </c:pt>
                <c:pt idx="257">
                  <c:v>-0.13575383926475701</c:v>
                </c:pt>
                <c:pt idx="258">
                  <c:v>-0.13641275288002441</c:v>
                </c:pt>
                <c:pt idx="259">
                  <c:v>-0.13878501697144333</c:v>
                </c:pt>
                <c:pt idx="260">
                  <c:v>-0.14081738110058742</c:v>
                </c:pt>
                <c:pt idx="261">
                  <c:v>-0.14086470853826041</c:v>
                </c:pt>
                <c:pt idx="262">
                  <c:v>-0.14226032025479865</c:v>
                </c:pt>
                <c:pt idx="263">
                  <c:v>-0.14466410801952681</c:v>
                </c:pt>
                <c:pt idx="264">
                  <c:v>-0.14732067556906481</c:v>
                </c:pt>
                <c:pt idx="265">
                  <c:v>-0.14906010953681462</c:v>
                </c:pt>
                <c:pt idx="266">
                  <c:v>-0.1509166113117697</c:v>
                </c:pt>
                <c:pt idx="267">
                  <c:v>-0.16190917300592253</c:v>
                </c:pt>
                <c:pt idx="268">
                  <c:v>-0.16376635675034368</c:v>
                </c:pt>
                <c:pt idx="269">
                  <c:v>-0.16430114592507822</c:v>
                </c:pt>
                <c:pt idx="270">
                  <c:v>-0.16748184777694619</c:v>
                </c:pt>
                <c:pt idx="271">
                  <c:v>-0.17551567474236182</c:v>
                </c:pt>
                <c:pt idx="272">
                  <c:v>-0.17601070576888297</c:v>
                </c:pt>
                <c:pt idx="273">
                  <c:v>-0.17675470043631875</c:v>
                </c:pt>
                <c:pt idx="274">
                  <c:v>-0.17814180543712899</c:v>
                </c:pt>
                <c:pt idx="275">
                  <c:v>-0.18192219634909262</c:v>
                </c:pt>
                <c:pt idx="276">
                  <c:v>-0.18263691797397938</c:v>
                </c:pt>
                <c:pt idx="277">
                  <c:v>-0.19727061399242463</c:v>
                </c:pt>
                <c:pt idx="278">
                  <c:v>-0.19761289702493318</c:v>
                </c:pt>
                <c:pt idx="279">
                  <c:v>-0.20045879357302154</c:v>
                </c:pt>
                <c:pt idx="280">
                  <c:v>-0.20251769582147752</c:v>
                </c:pt>
                <c:pt idx="281">
                  <c:v>-0.20441951703266101</c:v>
                </c:pt>
                <c:pt idx="282">
                  <c:v>-0.2074467549881529</c:v>
                </c:pt>
                <c:pt idx="283">
                  <c:v>-0.21003416470762828</c:v>
                </c:pt>
                <c:pt idx="284">
                  <c:v>-0.21221682644829104</c:v>
                </c:pt>
                <c:pt idx="285">
                  <c:v>-0.21608034927160705</c:v>
                </c:pt>
                <c:pt idx="286">
                  <c:v>-0.22047701677884904</c:v>
                </c:pt>
                <c:pt idx="287">
                  <c:v>-0.22768091299037813</c:v>
                </c:pt>
                <c:pt idx="288">
                  <c:v>-0.22847249117049784</c:v>
                </c:pt>
                <c:pt idx="289">
                  <c:v>-0.23056664173291999</c:v>
                </c:pt>
                <c:pt idx="290">
                  <c:v>-0.2331912932271743</c:v>
                </c:pt>
                <c:pt idx="291">
                  <c:v>-0.23338381384721463</c:v>
                </c:pt>
                <c:pt idx="292">
                  <c:v>-0.23509896643144981</c:v>
                </c:pt>
                <c:pt idx="293">
                  <c:v>-0.24140848841868315</c:v>
                </c:pt>
                <c:pt idx="294">
                  <c:v>-0.24321559600294129</c:v>
                </c:pt>
                <c:pt idx="295">
                  <c:v>-0.24699900602377448</c:v>
                </c:pt>
                <c:pt idx="296">
                  <c:v>-0.24710889806502714</c:v>
                </c:pt>
                <c:pt idx="297">
                  <c:v>-0.25047955847588937</c:v>
                </c:pt>
                <c:pt idx="298">
                  <c:v>-0.25445838896149897</c:v>
                </c:pt>
                <c:pt idx="299">
                  <c:v>-0.26143336203452594</c:v>
                </c:pt>
                <c:pt idx="300">
                  <c:v>-0.28003572536504034</c:v>
                </c:pt>
                <c:pt idx="301">
                  <c:v>-0.28765759634628069</c:v>
                </c:pt>
                <c:pt idx="302">
                  <c:v>-0.29038201090086568</c:v>
                </c:pt>
                <c:pt idx="303">
                  <c:v>-0.29226812104140848</c:v>
                </c:pt>
                <c:pt idx="304">
                  <c:v>-0.29954715603799381</c:v>
                </c:pt>
                <c:pt idx="305">
                  <c:v>-0.31638658594654501</c:v>
                </c:pt>
                <c:pt idx="306">
                  <c:v>-0.31762915099670508</c:v>
                </c:pt>
                <c:pt idx="307">
                  <c:v>-0.31932065515088009</c:v>
                </c:pt>
                <c:pt idx="308">
                  <c:v>-0.32688238874689757</c:v>
                </c:pt>
                <c:pt idx="309">
                  <c:v>-0.32847119191745699</c:v>
                </c:pt>
                <c:pt idx="310">
                  <c:v>-0.32866674797461515</c:v>
                </c:pt>
                <c:pt idx="311">
                  <c:v>-0.33099587382966439</c:v>
                </c:pt>
                <c:pt idx="312">
                  <c:v>-0.34389688751529041</c:v>
                </c:pt>
                <c:pt idx="313">
                  <c:v>-0.34407546996911065</c:v>
                </c:pt>
                <c:pt idx="314">
                  <c:v>-0.34509456902184998</c:v>
                </c:pt>
                <c:pt idx="315">
                  <c:v>-0.34968772005790971</c:v>
                </c:pt>
                <c:pt idx="316">
                  <c:v>-0.35271278770259873</c:v>
                </c:pt>
                <c:pt idx="317">
                  <c:v>-0.35419516785044391</c:v>
                </c:pt>
                <c:pt idx="318">
                  <c:v>-0.35429362698755712</c:v>
                </c:pt>
                <c:pt idx="319">
                  <c:v>-0.35989547948939216</c:v>
                </c:pt>
                <c:pt idx="320">
                  <c:v>-0.3615754407695741</c:v>
                </c:pt>
                <c:pt idx="321">
                  <c:v>-0.3616887034614919</c:v>
                </c:pt>
                <c:pt idx="322">
                  <c:v>-0.36218740852350234</c:v>
                </c:pt>
                <c:pt idx="323">
                  <c:v>-0.36607733324803438</c:v>
                </c:pt>
                <c:pt idx="324">
                  <c:v>-0.36744901357348869</c:v>
                </c:pt>
                <c:pt idx="325">
                  <c:v>-0.36772943181236656</c:v>
                </c:pt>
                <c:pt idx="326">
                  <c:v>-0.37277881624370729</c:v>
                </c:pt>
                <c:pt idx="327">
                  <c:v>-0.37434983529070887</c:v>
                </c:pt>
                <c:pt idx="328">
                  <c:v>-0.37558416205913259</c:v>
                </c:pt>
                <c:pt idx="329">
                  <c:v>-0.37894464659141786</c:v>
                </c:pt>
                <c:pt idx="330">
                  <c:v>-0.37963130777953652</c:v>
                </c:pt>
                <c:pt idx="331">
                  <c:v>-0.38118245979607962</c:v>
                </c:pt>
                <c:pt idx="332">
                  <c:v>-0.38443465121678666</c:v>
                </c:pt>
                <c:pt idx="333">
                  <c:v>-0.38462693888068294</c:v>
                </c:pt>
                <c:pt idx="334">
                  <c:v>-0.39107680927323535</c:v>
                </c:pt>
                <c:pt idx="335">
                  <c:v>-0.39562735081804234</c:v>
                </c:pt>
                <c:pt idx="336">
                  <c:v>-0.39568537391827707</c:v>
                </c:pt>
                <c:pt idx="337">
                  <c:v>-0.40109607295537081</c:v>
                </c:pt>
                <c:pt idx="338">
                  <c:v>-0.40210127746469221</c:v>
                </c:pt>
                <c:pt idx="339">
                  <c:v>-0.40267354400567534</c:v>
                </c:pt>
                <c:pt idx="340">
                  <c:v>-0.40459489918802288</c:v>
                </c:pt>
                <c:pt idx="341">
                  <c:v>-0.40845533204018442</c:v>
                </c:pt>
                <c:pt idx="342">
                  <c:v>-0.41002515785524524</c:v>
                </c:pt>
                <c:pt idx="343">
                  <c:v>-0.41209989435511163</c:v>
                </c:pt>
                <c:pt idx="344">
                  <c:v>-0.41312287011200571</c:v>
                </c:pt>
                <c:pt idx="345">
                  <c:v>-0.41323832397511789</c:v>
                </c:pt>
                <c:pt idx="346">
                  <c:v>-0.41801755982827055</c:v>
                </c:pt>
                <c:pt idx="347">
                  <c:v>-0.43047466741344603</c:v>
                </c:pt>
                <c:pt idx="348">
                  <c:v>-0.43812754445450275</c:v>
                </c:pt>
                <c:pt idx="349">
                  <c:v>-0.44925562031533517</c:v>
                </c:pt>
                <c:pt idx="350">
                  <c:v>-0.45071098526392933</c:v>
                </c:pt>
                <c:pt idx="351">
                  <c:v>-0.45088080295746424</c:v>
                </c:pt>
                <c:pt idx="352">
                  <c:v>-0.45438416289380074</c:v>
                </c:pt>
                <c:pt idx="353">
                  <c:v>-0.45584055372526372</c:v>
                </c:pt>
                <c:pt idx="354">
                  <c:v>-0.45767202670553092</c:v>
                </c:pt>
                <c:pt idx="355">
                  <c:v>-0.45895449236263025</c:v>
                </c:pt>
                <c:pt idx="356">
                  <c:v>-0.46066137299084337</c:v>
                </c:pt>
                <c:pt idx="357">
                  <c:v>-0.46203382736952076</c:v>
                </c:pt>
                <c:pt idx="358">
                  <c:v>-0.46266375749904382</c:v>
                </c:pt>
                <c:pt idx="359">
                  <c:v>-0.46646871650762112</c:v>
                </c:pt>
                <c:pt idx="360">
                  <c:v>-0.4692810731208959</c:v>
                </c:pt>
                <c:pt idx="361">
                  <c:v>-0.4733127427165964</c:v>
                </c:pt>
                <c:pt idx="362">
                  <c:v>-0.47477533506568587</c:v>
                </c:pt>
                <c:pt idx="363">
                  <c:v>-0.47745845761071731</c:v>
                </c:pt>
                <c:pt idx="364">
                  <c:v>-0.47989519433446481</c:v>
                </c:pt>
                <c:pt idx="365">
                  <c:v>-0.48600545773731413</c:v>
                </c:pt>
                <c:pt idx="366">
                  <c:v>-0.49217554160943577</c:v>
                </c:pt>
                <c:pt idx="367">
                  <c:v>-0.49245904525940565</c:v>
                </c:pt>
                <c:pt idx="368">
                  <c:v>-0.50159573970746463</c:v>
                </c:pt>
                <c:pt idx="369">
                  <c:v>-0.50267000082082647</c:v>
                </c:pt>
                <c:pt idx="370">
                  <c:v>-0.50349231903681646</c:v>
                </c:pt>
                <c:pt idx="371">
                  <c:v>-0.51073379773476713</c:v>
                </c:pt>
                <c:pt idx="372">
                  <c:v>-0.51156985784578879</c:v>
                </c:pt>
                <c:pt idx="373">
                  <c:v>-0.51311837551430295</c:v>
                </c:pt>
                <c:pt idx="374">
                  <c:v>-0.51675660784445621</c:v>
                </c:pt>
                <c:pt idx="375">
                  <c:v>-0.52866799532502218</c:v>
                </c:pt>
                <c:pt idx="376">
                  <c:v>-0.52886945970267318</c:v>
                </c:pt>
                <c:pt idx="377">
                  <c:v>-0.53211977101005548</c:v>
                </c:pt>
                <c:pt idx="378">
                  <c:v>-0.53406077228668158</c:v>
                </c:pt>
                <c:pt idx="379">
                  <c:v>-0.53441558453154037</c:v>
                </c:pt>
                <c:pt idx="380">
                  <c:v>-0.53626529168863313</c:v>
                </c:pt>
                <c:pt idx="381">
                  <c:v>-0.53857422288525603</c:v>
                </c:pt>
                <c:pt idx="382">
                  <c:v>-0.53932027742929067</c:v>
                </c:pt>
                <c:pt idx="383">
                  <c:v>-0.54373848041643402</c:v>
                </c:pt>
                <c:pt idx="384">
                  <c:v>-0.54673894166743309</c:v>
                </c:pt>
                <c:pt idx="385">
                  <c:v>-0.55043188777070406</c:v>
                </c:pt>
                <c:pt idx="386">
                  <c:v>-0.55052949532440076</c:v>
                </c:pt>
                <c:pt idx="387">
                  <c:v>-0.55104736897803375</c:v>
                </c:pt>
                <c:pt idx="388">
                  <c:v>-0.55344758939543404</c:v>
                </c:pt>
                <c:pt idx="389">
                  <c:v>-0.55428096358982837</c:v>
                </c:pt>
                <c:pt idx="390">
                  <c:v>-0.55895811179310062</c:v>
                </c:pt>
                <c:pt idx="391">
                  <c:v>-0.56790614778255943</c:v>
                </c:pt>
                <c:pt idx="392">
                  <c:v>-0.57112721997122751</c:v>
                </c:pt>
                <c:pt idx="393">
                  <c:v>-0.58114180474514632</c:v>
                </c:pt>
                <c:pt idx="394">
                  <c:v>-0.58217272287516886</c:v>
                </c:pt>
                <c:pt idx="395">
                  <c:v>-0.58407475700832145</c:v>
                </c:pt>
                <c:pt idx="396">
                  <c:v>-0.58626504614953134</c:v>
                </c:pt>
                <c:pt idx="397">
                  <c:v>-0.58850462778655521</c:v>
                </c:pt>
                <c:pt idx="398">
                  <c:v>-0.59252544368078286</c:v>
                </c:pt>
                <c:pt idx="399">
                  <c:v>-0.59718633987232261</c:v>
                </c:pt>
                <c:pt idx="400">
                  <c:v>-0.59779584498853711</c:v>
                </c:pt>
                <c:pt idx="401">
                  <c:v>-0.59863248236508293</c:v>
                </c:pt>
                <c:pt idx="402">
                  <c:v>-0.59923784128187607</c:v>
                </c:pt>
                <c:pt idx="403">
                  <c:v>-0.60383427104011245</c:v>
                </c:pt>
                <c:pt idx="404">
                  <c:v>-0.60881044969591236</c:v>
                </c:pt>
                <c:pt idx="405">
                  <c:v>-0.60957363484166138</c:v>
                </c:pt>
                <c:pt idx="406">
                  <c:v>-0.61052421812803503</c:v>
                </c:pt>
                <c:pt idx="407">
                  <c:v>-0.61126500459583766</c:v>
                </c:pt>
                <c:pt idx="408">
                  <c:v>-0.61168039647773798</c:v>
                </c:pt>
                <c:pt idx="409">
                  <c:v>-0.6190881462238802</c:v>
                </c:pt>
                <c:pt idx="410">
                  <c:v>-0.61985017729962644</c:v>
                </c:pt>
                <c:pt idx="411">
                  <c:v>-0.62179042743444057</c:v>
                </c:pt>
                <c:pt idx="412">
                  <c:v>-0.62605203348770999</c:v>
                </c:pt>
                <c:pt idx="413">
                  <c:v>-0.62772532970236539</c:v>
                </c:pt>
                <c:pt idx="414">
                  <c:v>-0.62800484150620439</c:v>
                </c:pt>
                <c:pt idx="415">
                  <c:v>-0.62936092776359009</c:v>
                </c:pt>
                <c:pt idx="416">
                  <c:v>-0.63649736891875852</c:v>
                </c:pt>
                <c:pt idx="417">
                  <c:v>-0.64154427591553265</c:v>
                </c:pt>
                <c:pt idx="418">
                  <c:v>-0.64214203754720223</c:v>
                </c:pt>
                <c:pt idx="419">
                  <c:v>-0.6432054946551925</c:v>
                </c:pt>
                <c:pt idx="420">
                  <c:v>-0.64796014885935604</c:v>
                </c:pt>
                <c:pt idx="421">
                  <c:v>-0.66807441330733175</c:v>
                </c:pt>
                <c:pt idx="422">
                  <c:v>-0.68023775424637956</c:v>
                </c:pt>
                <c:pt idx="423">
                  <c:v>-0.6823309495019948</c:v>
                </c:pt>
                <c:pt idx="424">
                  <c:v>-0.68298511588244704</c:v>
                </c:pt>
                <c:pt idx="425">
                  <c:v>-0.68579271897206584</c:v>
                </c:pt>
                <c:pt idx="426">
                  <c:v>-0.68805699722390834</c:v>
                </c:pt>
                <c:pt idx="427">
                  <c:v>-0.69216422213608553</c:v>
                </c:pt>
                <c:pt idx="428">
                  <c:v>-0.69330138448923584</c:v>
                </c:pt>
                <c:pt idx="429">
                  <c:v>-0.69474693197880721</c:v>
                </c:pt>
                <c:pt idx="430">
                  <c:v>-0.69690883412165927</c:v>
                </c:pt>
                <c:pt idx="431">
                  <c:v>-0.70447211145271815</c:v>
                </c:pt>
                <c:pt idx="432">
                  <c:v>-0.7069417812592933</c:v>
                </c:pt>
                <c:pt idx="433">
                  <c:v>-0.70790395353877089</c:v>
                </c:pt>
                <c:pt idx="434">
                  <c:v>-0.71030279053423206</c:v>
                </c:pt>
                <c:pt idx="435">
                  <c:v>-0.71312721136158275</c:v>
                </c:pt>
                <c:pt idx="436">
                  <c:v>-0.71404683539315328</c:v>
                </c:pt>
                <c:pt idx="437">
                  <c:v>-0.71583265254742545</c:v>
                </c:pt>
                <c:pt idx="438">
                  <c:v>-0.72522042984912494</c:v>
                </c:pt>
                <c:pt idx="439">
                  <c:v>-0.72602807780809331</c:v>
                </c:pt>
                <c:pt idx="440">
                  <c:v>-0.72904310881044077</c:v>
                </c:pt>
                <c:pt idx="441">
                  <c:v>-0.73037036532536315</c:v>
                </c:pt>
                <c:pt idx="442">
                  <c:v>-0.73149488385123862</c:v>
                </c:pt>
                <c:pt idx="443">
                  <c:v>-0.73266154156731422</c:v>
                </c:pt>
                <c:pt idx="444">
                  <c:v>-0.73289973652539253</c:v>
                </c:pt>
                <c:pt idx="445">
                  <c:v>-0.73383696067223059</c:v>
                </c:pt>
                <c:pt idx="446">
                  <c:v>-0.73458200981531707</c:v>
                </c:pt>
                <c:pt idx="447">
                  <c:v>-0.73925281510605345</c:v>
                </c:pt>
                <c:pt idx="448">
                  <c:v>-0.74277699656307494</c:v>
                </c:pt>
                <c:pt idx="449">
                  <c:v>-0.7434083114996175</c:v>
                </c:pt>
                <c:pt idx="450">
                  <c:v>-0.74525009174113488</c:v>
                </c:pt>
                <c:pt idx="451">
                  <c:v>-0.75069426158830266</c:v>
                </c:pt>
                <c:pt idx="452">
                  <c:v>-0.75665436882352266</c:v>
                </c:pt>
                <c:pt idx="453">
                  <c:v>-0.7597056275644114</c:v>
                </c:pt>
                <c:pt idx="454">
                  <c:v>-0.76238530272971039</c:v>
                </c:pt>
                <c:pt idx="455">
                  <c:v>-0.7641498575308191</c:v>
                </c:pt>
                <c:pt idx="456">
                  <c:v>-0.76678747440618766</c:v>
                </c:pt>
                <c:pt idx="457">
                  <c:v>-0.76993238791363605</c:v>
                </c:pt>
                <c:pt idx="458">
                  <c:v>-0.77171567656560269</c:v>
                </c:pt>
                <c:pt idx="459">
                  <c:v>-0.77433194538349481</c:v>
                </c:pt>
                <c:pt idx="460">
                  <c:v>-0.77548984657885833</c:v>
                </c:pt>
                <c:pt idx="461">
                  <c:v>-0.77662914243765213</c:v>
                </c:pt>
                <c:pt idx="462">
                  <c:v>-0.77821923929481474</c:v>
                </c:pt>
                <c:pt idx="463">
                  <c:v>-0.78505866378375233</c:v>
                </c:pt>
                <c:pt idx="464">
                  <c:v>-0.78658798732488111</c:v>
                </c:pt>
                <c:pt idx="465">
                  <c:v>-0.78812589881816897</c:v>
                </c:pt>
                <c:pt idx="466">
                  <c:v>-0.79215207309201008</c:v>
                </c:pt>
                <c:pt idx="467">
                  <c:v>-0.80614177442641022</c:v>
                </c:pt>
                <c:pt idx="468">
                  <c:v>-0.80855398246561228</c:v>
                </c:pt>
                <c:pt idx="469">
                  <c:v>-0.81000106803587102</c:v>
                </c:pt>
                <c:pt idx="470">
                  <c:v>-0.81309181233292338</c:v>
                </c:pt>
                <c:pt idx="471">
                  <c:v>-0.81423625285516699</c:v>
                </c:pt>
                <c:pt idx="472">
                  <c:v>-0.81641189665822322</c:v>
                </c:pt>
                <c:pt idx="473">
                  <c:v>-0.81866679070278825</c:v>
                </c:pt>
                <c:pt idx="474">
                  <c:v>-0.82166872146203995</c:v>
                </c:pt>
                <c:pt idx="475">
                  <c:v>-0.82747758709569352</c:v>
                </c:pt>
                <c:pt idx="476">
                  <c:v>-0.8328074084042687</c:v>
                </c:pt>
                <c:pt idx="477">
                  <c:v>-0.84655278969794501</c:v>
                </c:pt>
                <c:pt idx="478">
                  <c:v>-0.84861513513088305</c:v>
                </c:pt>
                <c:pt idx="479">
                  <c:v>-0.8489408963866546</c:v>
                </c:pt>
                <c:pt idx="480">
                  <c:v>-0.85286549690926483</c:v>
                </c:pt>
                <c:pt idx="481">
                  <c:v>-0.85878412501125467</c:v>
                </c:pt>
                <c:pt idx="482">
                  <c:v>-0.85884031301668506</c:v>
                </c:pt>
                <c:pt idx="483">
                  <c:v>-0.8613122107699972</c:v>
                </c:pt>
                <c:pt idx="484">
                  <c:v>-0.86277642766545648</c:v>
                </c:pt>
                <c:pt idx="485">
                  <c:v>-0.86489847258550423</c:v>
                </c:pt>
                <c:pt idx="486">
                  <c:v>-0.86650446257003244</c:v>
                </c:pt>
                <c:pt idx="487">
                  <c:v>-0.8700840596584124</c:v>
                </c:pt>
                <c:pt idx="488">
                  <c:v>-0.87361588544785385</c:v>
                </c:pt>
                <c:pt idx="489">
                  <c:v>-0.87541403311753663</c:v>
                </c:pt>
                <c:pt idx="490">
                  <c:v>-0.87934294554740611</c:v>
                </c:pt>
                <c:pt idx="491">
                  <c:v>-0.88013301396974186</c:v>
                </c:pt>
                <c:pt idx="492">
                  <c:v>-0.88110980463278288</c:v>
                </c:pt>
                <c:pt idx="493">
                  <c:v>-0.88143326147697665</c:v>
                </c:pt>
                <c:pt idx="494">
                  <c:v>-0.88579575517657272</c:v>
                </c:pt>
                <c:pt idx="495">
                  <c:v>-0.89177975146232225</c:v>
                </c:pt>
                <c:pt idx="496">
                  <c:v>-0.9039593691155724</c:v>
                </c:pt>
                <c:pt idx="497">
                  <c:v>-0.90460820723699698</c:v>
                </c:pt>
                <c:pt idx="498">
                  <c:v>-0.92598318852060657</c:v>
                </c:pt>
                <c:pt idx="499">
                  <c:v>-0.92608376274374415</c:v>
                </c:pt>
                <c:pt idx="500">
                  <c:v>-0.93207704021210147</c:v>
                </c:pt>
                <c:pt idx="501">
                  <c:v>-0.9371929816978587</c:v>
                </c:pt>
                <c:pt idx="502">
                  <c:v>-0.94513017103110564</c:v>
                </c:pt>
                <c:pt idx="503">
                  <c:v>-0.94659484785552406</c:v>
                </c:pt>
                <c:pt idx="504">
                  <c:v>-0.95069002133155434</c:v>
                </c:pt>
                <c:pt idx="505">
                  <c:v>-0.95362498758094949</c:v>
                </c:pt>
                <c:pt idx="506">
                  <c:v>-0.95521216683401211</c:v>
                </c:pt>
                <c:pt idx="507">
                  <c:v>-0.95533845824746177</c:v>
                </c:pt>
                <c:pt idx="508">
                  <c:v>-0.96224650184330385</c:v>
                </c:pt>
                <c:pt idx="509">
                  <c:v>-0.96988495065099301</c:v>
                </c:pt>
                <c:pt idx="510">
                  <c:v>-0.97220341725925108</c:v>
                </c:pt>
                <c:pt idx="511">
                  <c:v>-0.97908082509179273</c:v>
                </c:pt>
                <c:pt idx="512">
                  <c:v>-0.98056068552775355</c:v>
                </c:pt>
                <c:pt idx="513">
                  <c:v>-0.98699376222150592</c:v>
                </c:pt>
                <c:pt idx="514">
                  <c:v>-0.98985620538854269</c:v>
                </c:pt>
                <c:pt idx="515">
                  <c:v>-0.99394262210885298</c:v>
                </c:pt>
                <c:pt idx="516">
                  <c:v>-0.99478707969427305</c:v>
                </c:pt>
                <c:pt idx="517">
                  <c:v>-0.99537661279220813</c:v>
                </c:pt>
                <c:pt idx="518">
                  <c:v>-0.99729943256372011</c:v>
                </c:pt>
                <c:pt idx="519">
                  <c:v>-1.0009732970977301</c:v>
                </c:pt>
                <c:pt idx="520">
                  <c:v>-1.0017534551383309</c:v>
                </c:pt>
                <c:pt idx="521">
                  <c:v>-1.0088969046670757</c:v>
                </c:pt>
                <c:pt idx="522">
                  <c:v>-1.0209268321825395</c:v>
                </c:pt>
                <c:pt idx="523">
                  <c:v>-1.0260329213649475</c:v>
                </c:pt>
                <c:pt idx="524">
                  <c:v>-1.0307487453555795</c:v>
                </c:pt>
                <c:pt idx="525">
                  <c:v>-1.031160763278582</c:v>
                </c:pt>
                <c:pt idx="526">
                  <c:v>-1.0363498799969972</c:v>
                </c:pt>
                <c:pt idx="527">
                  <c:v>-1.03772758864515</c:v>
                </c:pt>
                <c:pt idx="528">
                  <c:v>-1.0384464070008337</c:v>
                </c:pt>
                <c:pt idx="529">
                  <c:v>-1.0420527508396045</c:v>
                </c:pt>
                <c:pt idx="530">
                  <c:v>-1.0423727368108131</c:v>
                </c:pt>
                <c:pt idx="531">
                  <c:v>-1.0505781055994998</c:v>
                </c:pt>
                <c:pt idx="532">
                  <c:v>-1.0520134634363092</c:v>
                </c:pt>
                <c:pt idx="533">
                  <c:v>-1.0561888662943799</c:v>
                </c:pt>
                <c:pt idx="534">
                  <c:v>-1.0573351503440296</c:v>
                </c:pt>
                <c:pt idx="535">
                  <c:v>-1.060673017659016</c:v>
                </c:pt>
                <c:pt idx="536">
                  <c:v>-1.0678689913451389</c:v>
                </c:pt>
                <c:pt idx="537">
                  <c:v>-1.0704651024885967</c:v>
                </c:pt>
                <c:pt idx="538">
                  <c:v>-1.0841176800174113</c:v>
                </c:pt>
                <c:pt idx="539">
                  <c:v>-1.0936481740612864</c:v>
                </c:pt>
                <c:pt idx="540">
                  <c:v>-1.0944594195427604</c:v>
                </c:pt>
                <c:pt idx="541">
                  <c:v>-1.097537886467133</c:v>
                </c:pt>
                <c:pt idx="542">
                  <c:v>-1.1033596243621095</c:v>
                </c:pt>
                <c:pt idx="543">
                  <c:v>-1.1038203201819896</c:v>
                </c:pt>
                <c:pt idx="544">
                  <c:v>-1.1085475809405756</c:v>
                </c:pt>
                <c:pt idx="545">
                  <c:v>-1.1123990310190057</c:v>
                </c:pt>
                <c:pt idx="546">
                  <c:v>-1.11801642430052</c:v>
                </c:pt>
                <c:pt idx="547">
                  <c:v>-1.1211163455660258</c:v>
                </c:pt>
                <c:pt idx="548">
                  <c:v>-1.1214933935819977</c:v>
                </c:pt>
                <c:pt idx="549">
                  <c:v>-1.1222484788345073</c:v>
                </c:pt>
                <c:pt idx="550">
                  <c:v>-1.1226746433972805</c:v>
                </c:pt>
                <c:pt idx="551">
                  <c:v>-1.1263210118758769</c:v>
                </c:pt>
                <c:pt idx="552">
                  <c:v>-1.1264666692525009</c:v>
                </c:pt>
                <c:pt idx="553">
                  <c:v>-1.1317643315842127</c:v>
                </c:pt>
                <c:pt idx="554">
                  <c:v>-1.1392941849869396</c:v>
                </c:pt>
                <c:pt idx="555">
                  <c:v>-1.1463319100845675</c:v>
                </c:pt>
                <c:pt idx="556">
                  <c:v>-1.1503518647772524</c:v>
                </c:pt>
                <c:pt idx="557">
                  <c:v>-1.1529690784893081</c:v>
                </c:pt>
                <c:pt idx="558">
                  <c:v>-1.1611871523348034</c:v>
                </c:pt>
                <c:pt idx="559">
                  <c:v>-1.1747272756432576</c:v>
                </c:pt>
                <c:pt idx="560">
                  <c:v>-1.1771996846308799</c:v>
                </c:pt>
                <c:pt idx="561">
                  <c:v>-1.1905646191145176</c:v>
                </c:pt>
                <c:pt idx="562">
                  <c:v>-1.1966944905101387</c:v>
                </c:pt>
                <c:pt idx="563">
                  <c:v>-1.1993775972386811</c:v>
                </c:pt>
                <c:pt idx="564">
                  <c:v>-1.2026474787553263</c:v>
                </c:pt>
                <c:pt idx="565">
                  <c:v>-1.2058671953261095</c:v>
                </c:pt>
                <c:pt idx="566">
                  <c:v>-1.2160129913425712</c:v>
                </c:pt>
                <c:pt idx="567">
                  <c:v>-1.2333997848314873</c:v>
                </c:pt>
                <c:pt idx="568">
                  <c:v>-1.2343236831345348</c:v>
                </c:pt>
                <c:pt idx="569">
                  <c:v>-1.2415965447807098</c:v>
                </c:pt>
                <c:pt idx="570">
                  <c:v>-1.2415784637062561</c:v>
                </c:pt>
                <c:pt idx="571">
                  <c:v>-1.2524194482755089</c:v>
                </c:pt>
                <c:pt idx="572">
                  <c:v>-1.2573707224887649</c:v>
                </c:pt>
                <c:pt idx="573">
                  <c:v>-1.2605331410066383</c:v>
                </c:pt>
                <c:pt idx="574">
                  <c:v>-1.2621230318314844</c:v>
                </c:pt>
                <c:pt idx="575">
                  <c:v>-1.2631291725805835</c:v>
                </c:pt>
                <c:pt idx="576">
                  <c:v>-1.270122329284443</c:v>
                </c:pt>
                <c:pt idx="577">
                  <c:v>-1.2926982071305337</c:v>
                </c:pt>
                <c:pt idx="578">
                  <c:v>-1.2930136695214127</c:v>
                </c:pt>
                <c:pt idx="579">
                  <c:v>-1.2976498154664078</c:v>
                </c:pt>
                <c:pt idx="580">
                  <c:v>-1.3000952107200128</c:v>
                </c:pt>
                <c:pt idx="581">
                  <c:v>-1.3003436147633056</c:v>
                </c:pt>
                <c:pt idx="582">
                  <c:v>-1.3005196608600185</c:v>
                </c:pt>
                <c:pt idx="583">
                  <c:v>-1.3017747105421522</c:v>
                </c:pt>
                <c:pt idx="584">
                  <c:v>-1.3149569358044912</c:v>
                </c:pt>
                <c:pt idx="585">
                  <c:v>-1.3196181854645335</c:v>
                </c:pt>
                <c:pt idx="586">
                  <c:v>-1.3220710953160379</c:v>
                </c:pt>
                <c:pt idx="587">
                  <c:v>-1.3244175473189883</c:v>
                </c:pt>
                <c:pt idx="588">
                  <c:v>-1.324592680430219</c:v>
                </c:pt>
                <c:pt idx="589">
                  <c:v>-1.3343798867207992</c:v>
                </c:pt>
                <c:pt idx="590">
                  <c:v>-1.3360739592831155</c:v>
                </c:pt>
                <c:pt idx="591">
                  <c:v>-1.3382376065940076</c:v>
                </c:pt>
                <c:pt idx="592">
                  <c:v>-1.340934671694529</c:v>
                </c:pt>
                <c:pt idx="593">
                  <c:v>-1.3438316550266169</c:v>
                </c:pt>
                <c:pt idx="594">
                  <c:v>-1.3448398606151775</c:v>
                </c:pt>
                <c:pt idx="595">
                  <c:v>-1.350020731259638</c:v>
                </c:pt>
                <c:pt idx="596">
                  <c:v>-1.3675976611857739</c:v>
                </c:pt>
                <c:pt idx="597">
                  <c:v>-1.3681782346272682</c:v>
                </c:pt>
                <c:pt idx="598">
                  <c:v>-1.3702407001911423</c:v>
                </c:pt>
                <c:pt idx="599">
                  <c:v>-1.3717879097866565</c:v>
                </c:pt>
                <c:pt idx="600">
                  <c:v>-1.3726308349972829</c:v>
                </c:pt>
                <c:pt idx="601">
                  <c:v>-1.376919558890614</c:v>
                </c:pt>
                <c:pt idx="602">
                  <c:v>-1.387014359748183</c:v>
                </c:pt>
                <c:pt idx="603">
                  <c:v>-1.3924582230642799</c:v>
                </c:pt>
                <c:pt idx="604">
                  <c:v>-1.4089057394678055</c:v>
                </c:pt>
                <c:pt idx="605">
                  <c:v>-1.4101304546754445</c:v>
                </c:pt>
                <c:pt idx="606">
                  <c:v>-1.4151585419545172</c:v>
                </c:pt>
                <c:pt idx="607">
                  <c:v>-1.4197137014261045</c:v>
                </c:pt>
                <c:pt idx="608">
                  <c:v>-1.4251443325482289</c:v>
                </c:pt>
                <c:pt idx="609">
                  <c:v>-1.426997455691994</c:v>
                </c:pt>
                <c:pt idx="610">
                  <c:v>-1.4513085727388888</c:v>
                </c:pt>
                <c:pt idx="611">
                  <c:v>-1.4612263306717286</c:v>
                </c:pt>
                <c:pt idx="612">
                  <c:v>-1.4633759763386183</c:v>
                </c:pt>
                <c:pt idx="613">
                  <c:v>-1.4650065588501109</c:v>
                </c:pt>
                <c:pt idx="614">
                  <c:v>-1.4748434056913369</c:v>
                </c:pt>
                <c:pt idx="615">
                  <c:v>-1.4799797389948302</c:v>
                </c:pt>
                <c:pt idx="616">
                  <c:v>-1.4816111286189608</c:v>
                </c:pt>
                <c:pt idx="617">
                  <c:v>-1.4867649885360616</c:v>
                </c:pt>
                <c:pt idx="618">
                  <c:v>-1.4983692016189987</c:v>
                </c:pt>
                <c:pt idx="619">
                  <c:v>-1.5033634197594659</c:v>
                </c:pt>
                <c:pt idx="620">
                  <c:v>-1.5115530189464077</c:v>
                </c:pt>
                <c:pt idx="621">
                  <c:v>-1.5187857729789711</c:v>
                </c:pt>
                <c:pt idx="622">
                  <c:v>-1.5229833794247167</c:v>
                </c:pt>
                <c:pt idx="623">
                  <c:v>-1.5358786858738922</c:v>
                </c:pt>
                <c:pt idx="624">
                  <c:v>-1.5395626632928527</c:v>
                </c:pt>
                <c:pt idx="625">
                  <c:v>-1.5422468974850838</c:v>
                </c:pt>
                <c:pt idx="626">
                  <c:v>-1.551451414817504</c:v>
                </c:pt>
                <c:pt idx="627">
                  <c:v>-1.5525417888090862</c:v>
                </c:pt>
                <c:pt idx="628">
                  <c:v>-1.5561092184636816</c:v>
                </c:pt>
                <c:pt idx="629">
                  <c:v>-1.5588604725682031</c:v>
                </c:pt>
                <c:pt idx="630">
                  <c:v>-1.5681209054755627</c:v>
                </c:pt>
                <c:pt idx="631">
                  <c:v>-1.5759200987035529</c:v>
                </c:pt>
                <c:pt idx="632">
                  <c:v>-1.5890839495030153</c:v>
                </c:pt>
                <c:pt idx="633">
                  <c:v>-1.590232785188753</c:v>
                </c:pt>
                <c:pt idx="634">
                  <c:v>-1.5948180299614945</c:v>
                </c:pt>
                <c:pt idx="635">
                  <c:v>-1.5948384122514747</c:v>
                </c:pt>
                <c:pt idx="636">
                  <c:v>-1.6007735379182872</c:v>
                </c:pt>
                <c:pt idx="637">
                  <c:v>-1.6084714449756925</c:v>
                </c:pt>
                <c:pt idx="638">
                  <c:v>-1.6139572564465208</c:v>
                </c:pt>
                <c:pt idx="639">
                  <c:v>-1.6148534102632157</c:v>
                </c:pt>
                <c:pt idx="640">
                  <c:v>-1.6280598790634537</c:v>
                </c:pt>
                <c:pt idx="641">
                  <c:v>-1.6290739256783895</c:v>
                </c:pt>
                <c:pt idx="642">
                  <c:v>-1.6307101889077267</c:v>
                </c:pt>
                <c:pt idx="643">
                  <c:v>-1.6314196795400893</c:v>
                </c:pt>
                <c:pt idx="644">
                  <c:v>-1.6318192744788693</c:v>
                </c:pt>
                <c:pt idx="645">
                  <c:v>-1.6380154396606468</c:v>
                </c:pt>
                <c:pt idx="646">
                  <c:v>-1.640296855401767</c:v>
                </c:pt>
                <c:pt idx="647">
                  <c:v>-1.6428180680744215</c:v>
                </c:pt>
                <c:pt idx="648">
                  <c:v>-1.6522829031889847</c:v>
                </c:pt>
                <c:pt idx="649">
                  <c:v>-1.6532851664614625</c:v>
                </c:pt>
                <c:pt idx="650">
                  <c:v>-1.6578359988247402</c:v>
                </c:pt>
                <c:pt idx="651">
                  <c:v>-1.6648727101809131</c:v>
                </c:pt>
                <c:pt idx="652">
                  <c:v>-1.6659285157549528</c:v>
                </c:pt>
                <c:pt idx="653">
                  <c:v>-1.6935010092827831</c:v>
                </c:pt>
                <c:pt idx="654">
                  <c:v>-1.6957081600011881</c:v>
                </c:pt>
                <c:pt idx="655">
                  <c:v>-1.6977197563958688</c:v>
                </c:pt>
                <c:pt idx="656">
                  <c:v>-1.7003123964785134</c:v>
                </c:pt>
                <c:pt idx="657">
                  <c:v>-1.7032870399727484</c:v>
                </c:pt>
                <c:pt idx="658">
                  <c:v>-1.704834571737611</c:v>
                </c:pt>
                <c:pt idx="659">
                  <c:v>-1.7095371182545338</c:v>
                </c:pt>
                <c:pt idx="660">
                  <c:v>-1.7107607194457928</c:v>
                </c:pt>
                <c:pt idx="661">
                  <c:v>-1.7160941432560819</c:v>
                </c:pt>
                <c:pt idx="662">
                  <c:v>-1.7183923568777508</c:v>
                </c:pt>
                <c:pt idx="663">
                  <c:v>-1.7549995834642194</c:v>
                </c:pt>
                <c:pt idx="664">
                  <c:v>-1.7555307927746262</c:v>
                </c:pt>
                <c:pt idx="665">
                  <c:v>-1.7635177593484579</c:v>
                </c:pt>
                <c:pt idx="666">
                  <c:v>-1.7836481169385672</c:v>
                </c:pt>
                <c:pt idx="667">
                  <c:v>-1.7883678749500418</c:v>
                </c:pt>
                <c:pt idx="668">
                  <c:v>-1.7893882497920206</c:v>
                </c:pt>
                <c:pt idx="669">
                  <c:v>-1.7957556640668053</c:v>
                </c:pt>
                <c:pt idx="670">
                  <c:v>-1.8067128500331529</c:v>
                </c:pt>
                <c:pt idx="671">
                  <c:v>-1.8267359153202718</c:v>
                </c:pt>
                <c:pt idx="672">
                  <c:v>-1.8449970088126013</c:v>
                </c:pt>
                <c:pt idx="673">
                  <c:v>-1.8657692307156237</c:v>
                </c:pt>
                <c:pt idx="674">
                  <c:v>-1.8668744428356638</c:v>
                </c:pt>
                <c:pt idx="675">
                  <c:v>-1.8713236661256685</c:v>
                </c:pt>
                <c:pt idx="676">
                  <c:v>-1.8830858345758257</c:v>
                </c:pt>
                <c:pt idx="677">
                  <c:v>-1.8884665401952863</c:v>
                </c:pt>
                <c:pt idx="678">
                  <c:v>-1.8921719400514776</c:v>
                </c:pt>
                <c:pt idx="679">
                  <c:v>-1.9116113140154194</c:v>
                </c:pt>
                <c:pt idx="680">
                  <c:v>-1.9117382499758249</c:v>
                </c:pt>
                <c:pt idx="681">
                  <c:v>-1.9180460401149382</c:v>
                </c:pt>
                <c:pt idx="682">
                  <c:v>-1.9322721706297727</c:v>
                </c:pt>
                <c:pt idx="683">
                  <c:v>-1.9328048277418008</c:v>
                </c:pt>
                <c:pt idx="684">
                  <c:v>-1.9411909858810548</c:v>
                </c:pt>
                <c:pt idx="685">
                  <c:v>-1.9744952242553861</c:v>
                </c:pt>
                <c:pt idx="686">
                  <c:v>-1.9753761435586632</c:v>
                </c:pt>
                <c:pt idx="687">
                  <c:v>-1.976455241245807</c:v>
                </c:pt>
                <c:pt idx="688">
                  <c:v>-1.9778325725861523</c:v>
                </c:pt>
                <c:pt idx="689">
                  <c:v>-1.9877995887792752</c:v>
                </c:pt>
                <c:pt idx="690">
                  <c:v>-1.9886574199059379</c:v>
                </c:pt>
                <c:pt idx="691">
                  <c:v>-1.9993446665879293</c:v>
                </c:pt>
                <c:pt idx="692">
                  <c:v>-2.033249132992017</c:v>
                </c:pt>
                <c:pt idx="693">
                  <c:v>-2.0399614963185493</c:v>
                </c:pt>
                <c:pt idx="694">
                  <c:v>-2.0649991688250369</c:v>
                </c:pt>
                <c:pt idx="695">
                  <c:v>-2.073389803844516</c:v>
                </c:pt>
                <c:pt idx="696">
                  <c:v>-2.0779568214100697</c:v>
                </c:pt>
                <c:pt idx="697">
                  <c:v>-2.1046969842713197</c:v>
                </c:pt>
                <c:pt idx="698">
                  <c:v>-2.1087406578776782</c:v>
                </c:pt>
                <c:pt idx="699">
                  <c:v>-2.1118151125485092</c:v>
                </c:pt>
                <c:pt idx="700">
                  <c:v>-2.1132931965829638</c:v>
                </c:pt>
                <c:pt idx="701">
                  <c:v>-2.1267581248282483</c:v>
                </c:pt>
                <c:pt idx="702">
                  <c:v>-2.1339679356351384</c:v>
                </c:pt>
                <c:pt idx="703">
                  <c:v>-2.1548608900781581</c:v>
                </c:pt>
                <c:pt idx="704">
                  <c:v>-2.1565676916720995</c:v>
                </c:pt>
                <c:pt idx="705">
                  <c:v>-2.1605263521580329</c:v>
                </c:pt>
                <c:pt idx="706">
                  <c:v>-2.1697016422443407</c:v>
                </c:pt>
                <c:pt idx="707">
                  <c:v>-2.1979603394620337</c:v>
                </c:pt>
                <c:pt idx="708">
                  <c:v>-2.2424474408138737</c:v>
                </c:pt>
                <c:pt idx="709">
                  <c:v>-2.2591656071079531</c:v>
                </c:pt>
                <c:pt idx="710">
                  <c:v>-2.2718738154439087</c:v>
                </c:pt>
                <c:pt idx="711">
                  <c:v>-2.2701319960097837</c:v>
                </c:pt>
                <c:pt idx="712">
                  <c:v>-2.2732334373653589</c:v>
                </c:pt>
                <c:pt idx="713">
                  <c:v>-2.3230627052621071</c:v>
                </c:pt>
                <c:pt idx="714">
                  <c:v>-2.3255790694268863</c:v>
                </c:pt>
                <c:pt idx="715">
                  <c:v>-2.3674768093867624</c:v>
                </c:pt>
                <c:pt idx="716">
                  <c:v>-2.4777621380021375</c:v>
                </c:pt>
                <c:pt idx="717">
                  <c:v>-2.5481233388114228</c:v>
                </c:pt>
                <c:pt idx="718">
                  <c:v>-2.5798433335880566</c:v>
                </c:pt>
                <c:pt idx="719">
                  <c:v>-2.6181336350905995</c:v>
                </c:pt>
                <c:pt idx="720">
                  <c:v>-2.7380796432651855</c:v>
                </c:pt>
                <c:pt idx="721">
                  <c:v>-2.7619865329428914</c:v>
                </c:pt>
              </c:numCache>
            </c:numRef>
          </c:xVal>
          <c:yVal>
            <c:numRef>
              <c:f>Liver_Heart_R!$J$2:$J$723</c:f>
              <c:numCache>
                <c:formatCode>General</c:formatCode>
                <c:ptCount val="722"/>
                <c:pt idx="0">
                  <c:v>-1.7955232824069722</c:v>
                </c:pt>
                <c:pt idx="1">
                  <c:v>1.3035921039481932</c:v>
                </c:pt>
                <c:pt idx="2">
                  <c:v>2</c:v>
                </c:pt>
                <c:pt idx="3">
                  <c:v>1.8202532847419859</c:v>
                </c:pt>
                <c:pt idx="4">
                  <c:v>1.0859983070087125</c:v>
                </c:pt>
                <c:pt idx="5">
                  <c:v>1.2479686640427332</c:v>
                </c:pt>
                <c:pt idx="6">
                  <c:v>-2.300864747961226E-2</c:v>
                </c:pt>
                <c:pt idx="7">
                  <c:v>0.41746710892266048</c:v>
                </c:pt>
                <c:pt idx="8">
                  <c:v>1.2758123951441547</c:v>
                </c:pt>
                <c:pt idx="9">
                  <c:v>-0.1213332828979054</c:v>
                </c:pt>
                <c:pt idx="10">
                  <c:v>-1.6685637544730436</c:v>
                </c:pt>
                <c:pt idx="11">
                  <c:v>-0.80528127700496333</c:v>
                </c:pt>
                <c:pt idx="12">
                  <c:v>1.1792899179634619</c:v>
                </c:pt>
                <c:pt idx="13">
                  <c:v>1.6496432167066681</c:v>
                </c:pt>
                <c:pt idx="14">
                  <c:v>1.19384555205328</c:v>
                </c:pt>
                <c:pt idx="15">
                  <c:v>1.5530481583880171</c:v>
                </c:pt>
                <c:pt idx="16">
                  <c:v>0.50057400360897197</c:v>
                </c:pt>
                <c:pt idx="17">
                  <c:v>0.21255687104702073</c:v>
                </c:pt>
                <c:pt idx="18">
                  <c:v>0.93088382003573156</c:v>
                </c:pt>
                <c:pt idx="19">
                  <c:v>1.0116364640264419</c:v>
                </c:pt>
                <c:pt idx="20">
                  <c:v>0.70505921813320149</c:v>
                </c:pt>
                <c:pt idx="21">
                  <c:v>0.37095070006064085</c:v>
                </c:pt>
                <c:pt idx="22">
                  <c:v>1.3823662630290874</c:v>
                </c:pt>
                <c:pt idx="23">
                  <c:v>0.92220968383208879</c:v>
                </c:pt>
                <c:pt idx="24">
                  <c:v>0.45306645741889495</c:v>
                </c:pt>
                <c:pt idx="25">
                  <c:v>0.23884603279166855</c:v>
                </c:pt>
                <c:pt idx="26">
                  <c:v>-1.1438561218168923</c:v>
                </c:pt>
                <c:pt idx="27">
                  <c:v>0.13764092006349629</c:v>
                </c:pt>
                <c:pt idx="28">
                  <c:v>0.37296983003089168</c:v>
                </c:pt>
                <c:pt idx="29">
                  <c:v>0.88555166802685448</c:v>
                </c:pt>
                <c:pt idx="30">
                  <c:v>1.0947004555807929</c:v>
                </c:pt>
                <c:pt idx="31">
                  <c:v>1.0132860746767882</c:v>
                </c:pt>
                <c:pt idx="32">
                  <c:v>9.2536047843575595E-2</c:v>
                </c:pt>
                <c:pt idx="33">
                  <c:v>-0.17035789624931472</c:v>
                </c:pt>
                <c:pt idx="34">
                  <c:v>0.58616437005534094</c:v>
                </c:pt>
                <c:pt idx="35">
                  <c:v>1.1030519141854589</c:v>
                </c:pt>
                <c:pt idx="36">
                  <c:v>0.17829139178639389</c:v>
                </c:pt>
                <c:pt idx="37">
                  <c:v>0.80616655733436704</c:v>
                </c:pt>
                <c:pt idx="38">
                  <c:v>0.73775098416344997</c:v>
                </c:pt>
                <c:pt idx="39">
                  <c:v>0.41914103320380747</c:v>
                </c:pt>
                <c:pt idx="40">
                  <c:v>1.368303593479675</c:v>
                </c:pt>
                <c:pt idx="41">
                  <c:v>0.17777258460077211</c:v>
                </c:pt>
                <c:pt idx="42">
                  <c:v>5.6929598940504332E-2</c:v>
                </c:pt>
                <c:pt idx="43">
                  <c:v>0.69001954501508278</c:v>
                </c:pt>
                <c:pt idx="44">
                  <c:v>1.6670425294946505</c:v>
                </c:pt>
                <c:pt idx="45">
                  <c:v>0.88147877872964042</c:v>
                </c:pt>
                <c:pt idx="46">
                  <c:v>0.895351765245053</c:v>
                </c:pt>
                <c:pt idx="47">
                  <c:v>1.5866536734110015</c:v>
                </c:pt>
                <c:pt idx="48">
                  <c:v>0.9104666335431959</c:v>
                </c:pt>
                <c:pt idx="49">
                  <c:v>-0.24547790021501606</c:v>
                </c:pt>
                <c:pt idx="50">
                  <c:v>-1.4035437925629242</c:v>
                </c:pt>
                <c:pt idx="51">
                  <c:v>0.95952908279592464</c:v>
                </c:pt>
                <c:pt idx="52">
                  <c:v>-1.6520731570972795</c:v>
                </c:pt>
                <c:pt idx="53">
                  <c:v>-0.64202496547620436</c:v>
                </c:pt>
                <c:pt idx="54">
                  <c:v>0.86420007854088232</c:v>
                </c:pt>
                <c:pt idx="55">
                  <c:v>0.878795493822777</c:v>
                </c:pt>
                <c:pt idx="56">
                  <c:v>1.2188475195543289</c:v>
                </c:pt>
                <c:pt idx="57">
                  <c:v>8.5555933152780067E-2</c:v>
                </c:pt>
                <c:pt idx="58">
                  <c:v>1.2700638819600591</c:v>
                </c:pt>
                <c:pt idx="59">
                  <c:v>0.15116711399119109</c:v>
                </c:pt>
                <c:pt idx="60">
                  <c:v>0.99192828518823384</c:v>
                </c:pt>
                <c:pt idx="61">
                  <c:v>0.87804928115361947</c:v>
                </c:pt>
                <c:pt idx="62">
                  <c:v>0.94018351856656046</c:v>
                </c:pt>
                <c:pt idx="63">
                  <c:v>1.0630421023305949</c:v>
                </c:pt>
                <c:pt idx="64">
                  <c:v>0.57257986492351709</c:v>
                </c:pt>
                <c:pt idx="65">
                  <c:v>0.66896949952010676</c:v>
                </c:pt>
                <c:pt idx="66">
                  <c:v>0.65385031150625461</c:v>
                </c:pt>
                <c:pt idx="67">
                  <c:v>-7.9113780339742631E-2</c:v>
                </c:pt>
                <c:pt idx="68">
                  <c:v>0.70271668805959131</c:v>
                </c:pt>
                <c:pt idx="69">
                  <c:v>9.9502711362559296E-2</c:v>
                </c:pt>
                <c:pt idx="70">
                  <c:v>0.56079679156831652</c:v>
                </c:pt>
                <c:pt idx="71">
                  <c:v>0.19045484970494983</c:v>
                </c:pt>
                <c:pt idx="72">
                  <c:v>-0.30463860296073397</c:v>
                </c:pt>
                <c:pt idx="73">
                  <c:v>-0.10252700173596192</c:v>
                </c:pt>
                <c:pt idx="74">
                  <c:v>-1.0212982589823838</c:v>
                </c:pt>
                <c:pt idx="75">
                  <c:v>-1.4989744962426388</c:v>
                </c:pt>
                <c:pt idx="76">
                  <c:v>0.72232267695258412</c:v>
                </c:pt>
                <c:pt idx="77">
                  <c:v>-1.674254073839804</c:v>
                </c:pt>
                <c:pt idx="78">
                  <c:v>-0.52578757026544265</c:v>
                </c:pt>
                <c:pt idx="79">
                  <c:v>0.98091194780600555</c:v>
                </c:pt>
                <c:pt idx="80">
                  <c:v>-1.3851814806186016</c:v>
                </c:pt>
                <c:pt idx="81">
                  <c:v>-0.58268699692920156</c:v>
                </c:pt>
                <c:pt idx="82">
                  <c:v>0.83875149801975535</c:v>
                </c:pt>
                <c:pt idx="83">
                  <c:v>0.40435118566533929</c:v>
                </c:pt>
                <c:pt idx="84">
                  <c:v>-1.92952657894311</c:v>
                </c:pt>
                <c:pt idx="85">
                  <c:v>-0.14300799359264885</c:v>
                </c:pt>
                <c:pt idx="86">
                  <c:v>-1.3324000656376542</c:v>
                </c:pt>
                <c:pt idx="87">
                  <c:v>-1.8285888971891584</c:v>
                </c:pt>
                <c:pt idx="88">
                  <c:v>0.8454999464046945</c:v>
                </c:pt>
                <c:pt idx="89">
                  <c:v>0.75434181321648008</c:v>
                </c:pt>
                <c:pt idx="90">
                  <c:v>0.88661010601720192</c:v>
                </c:pt>
                <c:pt idx="91">
                  <c:v>0.21340007779630282</c:v>
                </c:pt>
                <c:pt idx="92">
                  <c:v>-1.5257831966993871</c:v>
                </c:pt>
                <c:pt idx="93">
                  <c:v>-0.21379727859458977</c:v>
                </c:pt>
                <c:pt idx="94">
                  <c:v>-4.1273595400953329E-2</c:v>
                </c:pt>
                <c:pt idx="95">
                  <c:v>0.9506049023822406</c:v>
                </c:pt>
                <c:pt idx="96">
                  <c:v>0.51733855952587593</c:v>
                </c:pt>
                <c:pt idx="97">
                  <c:v>-0.32921476718322018</c:v>
                </c:pt>
                <c:pt idx="98">
                  <c:v>3.2274479082619753E-2</c:v>
                </c:pt>
                <c:pt idx="99">
                  <c:v>-7.8484543822899933E-2</c:v>
                </c:pt>
                <c:pt idx="100">
                  <c:v>0.76024281482773071</c:v>
                </c:pt>
                <c:pt idx="101">
                  <c:v>0.75917359217455638</c:v>
                </c:pt>
                <c:pt idx="102">
                  <c:v>1.0219135368977048</c:v>
                </c:pt>
                <c:pt idx="103">
                  <c:v>0.62407719017866214</c:v>
                </c:pt>
                <c:pt idx="104">
                  <c:v>0.52119519189727603</c:v>
                </c:pt>
                <c:pt idx="105">
                  <c:v>-7.9980569166919105E-2</c:v>
                </c:pt>
                <c:pt idx="106">
                  <c:v>0.71753467313662678</c:v>
                </c:pt>
                <c:pt idx="107">
                  <c:v>-8.7550153301221359E-2</c:v>
                </c:pt>
                <c:pt idx="108">
                  <c:v>-0.57012822634617122</c:v>
                </c:pt>
                <c:pt idx="109">
                  <c:v>0.63352993631740961</c:v>
                </c:pt>
                <c:pt idx="110">
                  <c:v>0.77027651088082294</c:v>
                </c:pt>
                <c:pt idx="111">
                  <c:v>0.57397399394332849</c:v>
                </c:pt>
                <c:pt idx="112">
                  <c:v>0.27458404517789764</c:v>
                </c:pt>
                <c:pt idx="113">
                  <c:v>0</c:v>
                </c:pt>
                <c:pt idx="114">
                  <c:v>1.2791360936794305</c:v>
                </c:pt>
                <c:pt idx="115">
                  <c:v>0.56013221902693566</c:v>
                </c:pt>
                <c:pt idx="116">
                  <c:v>0.38320067313333916</c:v>
                </c:pt>
                <c:pt idx="117">
                  <c:v>6.0110610845600015E-2</c:v>
                </c:pt>
                <c:pt idx="118">
                  <c:v>-0.17513043229778533</c:v>
                </c:pt>
                <c:pt idx="119">
                  <c:v>0.26899471352596582</c:v>
                </c:pt>
                <c:pt idx="120">
                  <c:v>0.63744089345443966</c:v>
                </c:pt>
                <c:pt idx="121">
                  <c:v>-0.10603654140972606</c:v>
                </c:pt>
                <c:pt idx="122">
                  <c:v>-0.96946611121972148</c:v>
                </c:pt>
                <c:pt idx="123">
                  <c:v>0.65148523837887939</c:v>
                </c:pt>
                <c:pt idx="124">
                  <c:v>1.1772726630988801</c:v>
                </c:pt>
                <c:pt idx="125">
                  <c:v>-1.5661750309717906</c:v>
                </c:pt>
                <c:pt idx="126">
                  <c:v>-7.4637561111542614E-2</c:v>
                </c:pt>
                <c:pt idx="127">
                  <c:v>0.35942251722335067</c:v>
                </c:pt>
                <c:pt idx="128">
                  <c:v>-0.76150657305169434</c:v>
                </c:pt>
                <c:pt idx="129">
                  <c:v>-0.62968441403484998</c:v>
                </c:pt>
                <c:pt idx="130">
                  <c:v>0.14688311116999214</c:v>
                </c:pt>
                <c:pt idx="131">
                  <c:v>0.81007231392264611</c:v>
                </c:pt>
                <c:pt idx="132">
                  <c:v>0.88030040209386606</c:v>
                </c:pt>
                <c:pt idx="133">
                  <c:v>-1.7173066659485166</c:v>
                </c:pt>
                <c:pt idx="134">
                  <c:v>-0.89335032953925486</c:v>
                </c:pt>
                <c:pt idx="135">
                  <c:v>-7.7045811558621669E-2</c:v>
                </c:pt>
                <c:pt idx="136">
                  <c:v>0.8357308526248346</c:v>
                </c:pt>
                <c:pt idx="137">
                  <c:v>1.0963483218854406</c:v>
                </c:pt>
                <c:pt idx="138">
                  <c:v>-0.25280205127431982</c:v>
                </c:pt>
                <c:pt idx="139">
                  <c:v>0.5294370718907031</c:v>
                </c:pt>
                <c:pt idx="140">
                  <c:v>-1.9492577610944333</c:v>
                </c:pt>
                <c:pt idx="141">
                  <c:v>0.8724030868308954</c:v>
                </c:pt>
                <c:pt idx="142">
                  <c:v>0.63516122918438378</c:v>
                </c:pt>
                <c:pt idx="143">
                  <c:v>-0.24227258368605364</c:v>
                </c:pt>
                <c:pt idx="144">
                  <c:v>0.70100577808491449</c:v>
                </c:pt>
                <c:pt idx="145">
                  <c:v>0.33929890123060852</c:v>
                </c:pt>
                <c:pt idx="146">
                  <c:v>-0.2286506475775783</c:v>
                </c:pt>
                <c:pt idx="147">
                  <c:v>-0.20570066287105054</c:v>
                </c:pt>
                <c:pt idx="148">
                  <c:v>8.9937795282842722E-2</c:v>
                </c:pt>
                <c:pt idx="149">
                  <c:v>-0.66716485694660987</c:v>
                </c:pt>
                <c:pt idx="150">
                  <c:v>0.3715918140020712</c:v>
                </c:pt>
                <c:pt idx="151">
                  <c:v>0.69368918353029985</c:v>
                </c:pt>
                <c:pt idx="152">
                  <c:v>-0.11393018938800366</c:v>
                </c:pt>
                <c:pt idx="153">
                  <c:v>0.49218692969019007</c:v>
                </c:pt>
                <c:pt idx="154">
                  <c:v>-0.16220919486681112</c:v>
                </c:pt>
                <c:pt idx="155">
                  <c:v>-1.0191398992933727</c:v>
                </c:pt>
                <c:pt idx="156">
                  <c:v>0.59641427249860068</c:v>
                </c:pt>
                <c:pt idx="157">
                  <c:v>-2.0651078827336855</c:v>
                </c:pt>
                <c:pt idx="158">
                  <c:v>-2.087188602350442E-2</c:v>
                </c:pt>
                <c:pt idx="159">
                  <c:v>6.9380069359103971E-2</c:v>
                </c:pt>
                <c:pt idx="160">
                  <c:v>-0.78005398113043523</c:v>
                </c:pt>
                <c:pt idx="161">
                  <c:v>0.55844785405773345</c:v>
                </c:pt>
                <c:pt idx="162">
                  <c:v>1.4134276986188392</c:v>
                </c:pt>
                <c:pt idx="163">
                  <c:v>0.60268616127808206</c:v>
                </c:pt>
                <c:pt idx="164">
                  <c:v>0.9477110185014388</c:v>
                </c:pt>
                <c:pt idx="165">
                  <c:v>0.8269073665885579</c:v>
                </c:pt>
                <c:pt idx="166">
                  <c:v>0.72608201626745239</c:v>
                </c:pt>
                <c:pt idx="167">
                  <c:v>0.3341389358332712</c:v>
                </c:pt>
                <c:pt idx="168">
                  <c:v>-1.2374285604539053</c:v>
                </c:pt>
                <c:pt idx="169">
                  <c:v>-0.56107415265794103</c:v>
                </c:pt>
                <c:pt idx="170">
                  <c:v>0.83917213707731253</c:v>
                </c:pt>
                <c:pt idx="171">
                  <c:v>1.1335278107270788</c:v>
                </c:pt>
                <c:pt idx="172">
                  <c:v>-0.27421894833715749</c:v>
                </c:pt>
                <c:pt idx="173">
                  <c:v>7.1971321823128154E-2</c:v>
                </c:pt>
                <c:pt idx="174">
                  <c:v>-0.36721473688303319</c:v>
                </c:pt>
                <c:pt idx="175">
                  <c:v>0.17331543111714817</c:v>
                </c:pt>
                <c:pt idx="176">
                  <c:v>0.77537017338358694</c:v>
                </c:pt>
                <c:pt idx="177">
                  <c:v>0.44327571969074925</c:v>
                </c:pt>
                <c:pt idx="178">
                  <c:v>-0.42752672975398165</c:v>
                </c:pt>
                <c:pt idx="179">
                  <c:v>-0.42752672975398165</c:v>
                </c:pt>
                <c:pt idx="180">
                  <c:v>-0.42752672975398165</c:v>
                </c:pt>
                <c:pt idx="181">
                  <c:v>0.17526633108612841</c:v>
                </c:pt>
                <c:pt idx="182">
                  <c:v>0.57540456408516627</c:v>
                </c:pt>
                <c:pt idx="183">
                  <c:v>-0.22208358907600065</c:v>
                </c:pt>
                <c:pt idx="184">
                  <c:v>-0.38551555665891918</c:v>
                </c:pt>
                <c:pt idx="185">
                  <c:v>-1.6708492811234195</c:v>
                </c:pt>
                <c:pt idx="186">
                  <c:v>0.39261193416722467</c:v>
                </c:pt>
                <c:pt idx="187">
                  <c:v>-0.85976831524149699</c:v>
                </c:pt>
                <c:pt idx="188">
                  <c:v>0.25213317099047555</c:v>
                </c:pt>
                <c:pt idx="189">
                  <c:v>1.1347239713041395</c:v>
                </c:pt>
                <c:pt idx="190">
                  <c:v>-4.2259092897560614E-2</c:v>
                </c:pt>
                <c:pt idx="191">
                  <c:v>-0.36130238858902336</c:v>
                </c:pt>
                <c:pt idx="192">
                  <c:v>-0.35808755564682387</c:v>
                </c:pt>
                <c:pt idx="193">
                  <c:v>-0.13451969069452085</c:v>
                </c:pt>
                <c:pt idx="194">
                  <c:v>-0.11884296575935281</c:v>
                </c:pt>
                <c:pt idx="195">
                  <c:v>0.27473437628328484</c:v>
                </c:pt>
                <c:pt idx="196">
                  <c:v>1.1123193331774779</c:v>
                </c:pt>
                <c:pt idx="197">
                  <c:v>-0.18484676146945273</c:v>
                </c:pt>
                <c:pt idx="198">
                  <c:v>-1.5866254565119529</c:v>
                </c:pt>
                <c:pt idx="199">
                  <c:v>-0.62084029548378228</c:v>
                </c:pt>
                <c:pt idx="200">
                  <c:v>4.1176228601846748E-2</c:v>
                </c:pt>
                <c:pt idx="201">
                  <c:v>1.0695420803312974</c:v>
                </c:pt>
                <c:pt idx="202">
                  <c:v>0.88826576202172125</c:v>
                </c:pt>
                <c:pt idx="203">
                  <c:v>-0.13166139318556244</c:v>
                </c:pt>
                <c:pt idx="204">
                  <c:v>-0.13883329768116892</c:v>
                </c:pt>
                <c:pt idx="205">
                  <c:v>-1.4614413963917741</c:v>
                </c:pt>
                <c:pt idx="206">
                  <c:v>0.3427893281683847</c:v>
                </c:pt>
                <c:pt idx="207">
                  <c:v>-2.2059362773587687</c:v>
                </c:pt>
                <c:pt idx="208">
                  <c:v>0.15132037065229159</c:v>
                </c:pt>
                <c:pt idx="209">
                  <c:v>0.94980610876045324</c:v>
                </c:pt>
                <c:pt idx="210">
                  <c:v>-0.71585714198916262</c:v>
                </c:pt>
                <c:pt idx="211">
                  <c:v>-2.9842932401135107E-2</c:v>
                </c:pt>
                <c:pt idx="212">
                  <c:v>-0.40389560662470364</c:v>
                </c:pt>
                <c:pt idx="213">
                  <c:v>0.15933627456145966</c:v>
                </c:pt>
                <c:pt idx="214">
                  <c:v>0.1749452753309306</c:v>
                </c:pt>
                <c:pt idx="215">
                  <c:v>8.5554326849437354E-2</c:v>
                </c:pt>
                <c:pt idx="216">
                  <c:v>-0.53717873386999537</c:v>
                </c:pt>
                <c:pt idx="217">
                  <c:v>0.54639906346481759</c:v>
                </c:pt>
                <c:pt idx="218">
                  <c:v>-1.0411072954707281</c:v>
                </c:pt>
                <c:pt idx="219">
                  <c:v>0.19977166751862616</c:v>
                </c:pt>
                <c:pt idx="220">
                  <c:v>0.65291200341500999</c:v>
                </c:pt>
                <c:pt idx="221">
                  <c:v>0.21826551674395334</c:v>
                </c:pt>
                <c:pt idx="222">
                  <c:v>-0.56945274467096363</c:v>
                </c:pt>
                <c:pt idx="223">
                  <c:v>-1.3118827142784486</c:v>
                </c:pt>
                <c:pt idx="224">
                  <c:v>-1.0307468154661257</c:v>
                </c:pt>
                <c:pt idx="225">
                  <c:v>-1.0238667178302003</c:v>
                </c:pt>
                <c:pt idx="226">
                  <c:v>-0.32973265452073786</c:v>
                </c:pt>
                <c:pt idx="227">
                  <c:v>0.11967560164506851</c:v>
                </c:pt>
                <c:pt idx="228">
                  <c:v>0.12717011199157627</c:v>
                </c:pt>
                <c:pt idx="229">
                  <c:v>0.29163906339808437</c:v>
                </c:pt>
                <c:pt idx="230">
                  <c:v>0.76418701248943222</c:v>
                </c:pt>
                <c:pt idx="231">
                  <c:v>0.49356677858760162</c:v>
                </c:pt>
                <c:pt idx="232">
                  <c:v>6.8486700216636318E-2</c:v>
                </c:pt>
                <c:pt idx="233">
                  <c:v>-1.6311932959002482</c:v>
                </c:pt>
                <c:pt idx="234">
                  <c:v>-0.65407630885488044</c:v>
                </c:pt>
                <c:pt idx="235">
                  <c:v>-0.59550673781181462</c:v>
                </c:pt>
                <c:pt idx="236">
                  <c:v>-1.1224554489503951</c:v>
                </c:pt>
                <c:pt idx="237">
                  <c:v>0.20187915084750249</c:v>
                </c:pt>
                <c:pt idx="238">
                  <c:v>0.26281560453517894</c:v>
                </c:pt>
                <c:pt idx="239">
                  <c:v>0.27639701478267226</c:v>
                </c:pt>
                <c:pt idx="240">
                  <c:v>-0.46277154026829287</c:v>
                </c:pt>
                <c:pt idx="241">
                  <c:v>0.30701935878512371</c:v>
                </c:pt>
                <c:pt idx="242">
                  <c:v>-0.47083138049509332</c:v>
                </c:pt>
                <c:pt idx="243">
                  <c:v>-0.56961728192224259</c:v>
                </c:pt>
                <c:pt idx="244">
                  <c:v>-0.12015984261392149</c:v>
                </c:pt>
                <c:pt idx="245">
                  <c:v>-0.6977266202297131</c:v>
                </c:pt>
                <c:pt idx="246">
                  <c:v>0.1508406305036597</c:v>
                </c:pt>
                <c:pt idx="247">
                  <c:v>-5.8750813807990201E-2</c:v>
                </c:pt>
                <c:pt idx="248">
                  <c:v>-4.9338488483971724E-2</c:v>
                </c:pt>
                <c:pt idx="249">
                  <c:v>-1.4440787720175257</c:v>
                </c:pt>
                <c:pt idx="250">
                  <c:v>-0.84962073138317107</c:v>
                </c:pt>
                <c:pt idx="251">
                  <c:v>-0.74615770378807988</c:v>
                </c:pt>
                <c:pt idx="252">
                  <c:v>1.9152839049611129E-2</c:v>
                </c:pt>
                <c:pt idx="253">
                  <c:v>-0.39439813905678012</c:v>
                </c:pt>
                <c:pt idx="254">
                  <c:v>0.11162768679254712</c:v>
                </c:pt>
                <c:pt idx="255">
                  <c:v>-0.323885373422378</c:v>
                </c:pt>
                <c:pt idx="256">
                  <c:v>-5.003209997049245E-3</c:v>
                </c:pt>
                <c:pt idx="257">
                  <c:v>-0.58472191597850198</c:v>
                </c:pt>
                <c:pt idx="258">
                  <c:v>-0.9728213543920381</c:v>
                </c:pt>
                <c:pt idx="259">
                  <c:v>7.9799006934460806E-2</c:v>
                </c:pt>
                <c:pt idx="260">
                  <c:v>-0.13535584112660506</c:v>
                </c:pt>
                <c:pt idx="261">
                  <c:v>-0.80711308421797057</c:v>
                </c:pt>
                <c:pt idx="262">
                  <c:v>-1.6374006169981061</c:v>
                </c:pt>
                <c:pt idx="263">
                  <c:v>-0.82928363441137809</c:v>
                </c:pt>
                <c:pt idx="264">
                  <c:v>-0.40541516162824048</c:v>
                </c:pt>
                <c:pt idx="265">
                  <c:v>-0.66058023054988613</c:v>
                </c:pt>
                <c:pt idx="266">
                  <c:v>-0.52272237530580257</c:v>
                </c:pt>
                <c:pt idx="267">
                  <c:v>0.48481013148342395</c:v>
                </c:pt>
                <c:pt idx="268">
                  <c:v>0.11787130603577163</c:v>
                </c:pt>
                <c:pt idx="269">
                  <c:v>-8.23777302923039E-2</c:v>
                </c:pt>
                <c:pt idx="270">
                  <c:v>-1.1282940996374307</c:v>
                </c:pt>
                <c:pt idx="271">
                  <c:v>-1.2175175935681788</c:v>
                </c:pt>
                <c:pt idx="272">
                  <c:v>-0.5887750551821519</c:v>
                </c:pt>
                <c:pt idx="273">
                  <c:v>-0.11776086507906214</c:v>
                </c:pt>
                <c:pt idx="274">
                  <c:v>0.13867680691903581</c:v>
                </c:pt>
                <c:pt idx="275">
                  <c:v>-0.15973467292645441</c:v>
                </c:pt>
                <c:pt idx="276">
                  <c:v>-0.10114804047515952</c:v>
                </c:pt>
                <c:pt idx="277">
                  <c:v>0.16519308407171304</c:v>
                </c:pt>
                <c:pt idx="278">
                  <c:v>-0.84945475226090739</c:v>
                </c:pt>
                <c:pt idx="279">
                  <c:v>-0.48008412231108116</c:v>
                </c:pt>
                <c:pt idx="280">
                  <c:v>0.75442605569371657</c:v>
                </c:pt>
                <c:pt idx="281">
                  <c:v>-0.63474955302958092</c:v>
                </c:pt>
                <c:pt idx="282">
                  <c:v>-0.87503036769550679</c:v>
                </c:pt>
                <c:pt idx="283">
                  <c:v>-2.5337537316311307</c:v>
                </c:pt>
                <c:pt idx="284">
                  <c:v>-0.70784193736520007</c:v>
                </c:pt>
                <c:pt idx="285">
                  <c:v>-0.23619141230473781</c:v>
                </c:pt>
                <c:pt idx="286">
                  <c:v>-2.3210018859158956</c:v>
                </c:pt>
                <c:pt idx="287">
                  <c:v>-0.27281639018878312</c:v>
                </c:pt>
                <c:pt idx="288">
                  <c:v>-0.41984810415519369</c:v>
                </c:pt>
                <c:pt idx="289">
                  <c:v>0.29621206860471599</c:v>
                </c:pt>
                <c:pt idx="290">
                  <c:v>-0.69988377596622242</c:v>
                </c:pt>
                <c:pt idx="291">
                  <c:v>2.2478806219873245E-2</c:v>
                </c:pt>
                <c:pt idx="292">
                  <c:v>-0.99937464513108554</c:v>
                </c:pt>
                <c:pt idx="293">
                  <c:v>-0.65704370772984866</c:v>
                </c:pt>
                <c:pt idx="294">
                  <c:v>-0.316626474338842</c:v>
                </c:pt>
                <c:pt idx="295">
                  <c:v>-1.737098972273551</c:v>
                </c:pt>
                <c:pt idx="296">
                  <c:v>0.69294612406182288</c:v>
                </c:pt>
                <c:pt idx="297">
                  <c:v>0.57057374742957789</c:v>
                </c:pt>
                <c:pt idx="298">
                  <c:v>-2.4119458871659272</c:v>
                </c:pt>
                <c:pt idx="299">
                  <c:v>-1.6091191301307075</c:v>
                </c:pt>
                <c:pt idx="300">
                  <c:v>-1.3787715748480871</c:v>
                </c:pt>
                <c:pt idx="301">
                  <c:v>-0.62215480413288149</c:v>
                </c:pt>
                <c:pt idx="302">
                  <c:v>0.23711148479129956</c:v>
                </c:pt>
                <c:pt idx="303">
                  <c:v>-0.29397098891078671</c:v>
                </c:pt>
                <c:pt idx="304">
                  <c:v>-1.3101082542947349</c:v>
                </c:pt>
                <c:pt idx="305">
                  <c:v>-0.69122583338350407</c:v>
                </c:pt>
                <c:pt idx="306">
                  <c:v>-0.22419567569002394</c:v>
                </c:pt>
                <c:pt idx="307">
                  <c:v>-0.14142231387627119</c:v>
                </c:pt>
                <c:pt idx="308">
                  <c:v>-0.52073699605265544</c:v>
                </c:pt>
                <c:pt idx="309">
                  <c:v>-0.86088851469727223</c:v>
                </c:pt>
                <c:pt idx="310">
                  <c:v>0.25751587976033874</c:v>
                </c:pt>
                <c:pt idx="311">
                  <c:v>-0.31674948660619184</c:v>
                </c:pt>
                <c:pt idx="312">
                  <c:v>-1.5815710912677476</c:v>
                </c:pt>
                <c:pt idx="313">
                  <c:v>-0.46054999408185998</c:v>
                </c:pt>
                <c:pt idx="314">
                  <c:v>-0.44618282855301872</c:v>
                </c:pt>
                <c:pt idx="315">
                  <c:v>7.5377786438918834E-2</c:v>
                </c:pt>
                <c:pt idx="316">
                  <c:v>-4.5139367914958733E-2</c:v>
                </c:pt>
                <c:pt idx="317">
                  <c:v>-1.4335494732733443</c:v>
                </c:pt>
                <c:pt idx="318">
                  <c:v>0.69056719888299489</c:v>
                </c:pt>
                <c:pt idx="319">
                  <c:v>0.34702847378656176</c:v>
                </c:pt>
                <c:pt idx="320">
                  <c:v>-0.37406250178717748</c:v>
                </c:pt>
                <c:pt idx="321">
                  <c:v>-0.34177766381976404</c:v>
                </c:pt>
                <c:pt idx="322">
                  <c:v>-0.80049017245797827</c:v>
                </c:pt>
                <c:pt idx="323">
                  <c:v>-0.44326749283130484</c:v>
                </c:pt>
                <c:pt idx="324">
                  <c:v>-1.3101082542947349</c:v>
                </c:pt>
                <c:pt idx="325">
                  <c:v>0.41402917022133123</c:v>
                </c:pt>
                <c:pt idx="326">
                  <c:v>-8.7368345551111948E-2</c:v>
                </c:pt>
                <c:pt idx="327">
                  <c:v>-1.7980958666236428</c:v>
                </c:pt>
                <c:pt idx="328">
                  <c:v>-0.97848615607892486</c:v>
                </c:pt>
                <c:pt idx="329">
                  <c:v>-0.22712684304685057</c:v>
                </c:pt>
                <c:pt idx="330">
                  <c:v>0.31266112799171453</c:v>
                </c:pt>
                <c:pt idx="331">
                  <c:v>-0.40104796901247242</c:v>
                </c:pt>
                <c:pt idx="332">
                  <c:v>-1.0582771114768388</c:v>
                </c:pt>
                <c:pt idx="333">
                  <c:v>-0.47612822870261257</c:v>
                </c:pt>
                <c:pt idx="334">
                  <c:v>-0.68336247203704759</c:v>
                </c:pt>
                <c:pt idx="335">
                  <c:v>-1.2819863402893361</c:v>
                </c:pt>
                <c:pt idx="336">
                  <c:v>-0.29703117647703464</c:v>
                </c:pt>
                <c:pt idx="337">
                  <c:v>-5.2408937610456577E-2</c:v>
                </c:pt>
                <c:pt idx="338">
                  <c:v>-2.1355909782699323</c:v>
                </c:pt>
                <c:pt idx="339">
                  <c:v>-0.98892238591496717</c:v>
                </c:pt>
                <c:pt idx="340">
                  <c:v>-7.5650364422175653E-3</c:v>
                </c:pt>
                <c:pt idx="341">
                  <c:v>-4.9031101489673774E-2</c:v>
                </c:pt>
                <c:pt idx="342">
                  <c:v>0.41425879620145883</c:v>
                </c:pt>
                <c:pt idx="343">
                  <c:v>-0.76161952598837102</c:v>
                </c:pt>
                <c:pt idx="344">
                  <c:v>-0.19679524246267197</c:v>
                </c:pt>
                <c:pt idx="345">
                  <c:v>0.23636873739955785</c:v>
                </c:pt>
                <c:pt idx="346">
                  <c:v>-0.78846419297004611</c:v>
                </c:pt>
                <c:pt idx="347">
                  <c:v>0.56967468816504441</c:v>
                </c:pt>
                <c:pt idx="348">
                  <c:v>-0.31861243998889632</c:v>
                </c:pt>
                <c:pt idx="349">
                  <c:v>-1.5121932266064442</c:v>
                </c:pt>
                <c:pt idx="350">
                  <c:v>-0.6962145405576915</c:v>
                </c:pt>
                <c:pt idx="351">
                  <c:v>-2.1004384011138368</c:v>
                </c:pt>
                <c:pt idx="352">
                  <c:v>-0.8516082050131959</c:v>
                </c:pt>
                <c:pt idx="353">
                  <c:v>-0.16717411692725945</c:v>
                </c:pt>
                <c:pt idx="354">
                  <c:v>-0.58855000840380756</c:v>
                </c:pt>
                <c:pt idx="355">
                  <c:v>-0.72442728575123272</c:v>
                </c:pt>
                <c:pt idx="356">
                  <c:v>-0.93882118248001056</c:v>
                </c:pt>
                <c:pt idx="357">
                  <c:v>-0.78962339884322585</c:v>
                </c:pt>
                <c:pt idx="358">
                  <c:v>-0.59551701345933894</c:v>
                </c:pt>
                <c:pt idx="359">
                  <c:v>-0.83148947899910342</c:v>
                </c:pt>
                <c:pt idx="360">
                  <c:v>-1.7810294467585035</c:v>
                </c:pt>
                <c:pt idx="361">
                  <c:v>-1.1548815424208416</c:v>
                </c:pt>
                <c:pt idx="362">
                  <c:v>-0.61095188781097054</c:v>
                </c:pt>
                <c:pt idx="363">
                  <c:v>-1.6902502690287071</c:v>
                </c:pt>
                <c:pt idx="364">
                  <c:v>-1.399501059475974</c:v>
                </c:pt>
                <c:pt idx="365">
                  <c:v>-1.0880305562385972</c:v>
                </c:pt>
                <c:pt idx="366">
                  <c:v>-1.6706659981548044</c:v>
                </c:pt>
                <c:pt idx="367">
                  <c:v>-0.99370884034337359</c:v>
                </c:pt>
                <c:pt idx="368">
                  <c:v>-0.10545601690371208</c:v>
                </c:pt>
                <c:pt idx="369">
                  <c:v>-0.63883725401751368</c:v>
                </c:pt>
                <c:pt idx="370">
                  <c:v>-0.4084135443482238</c:v>
                </c:pt>
                <c:pt idx="371">
                  <c:v>-0.4161780797238141</c:v>
                </c:pt>
                <c:pt idx="372">
                  <c:v>-0.74960541686145554</c:v>
                </c:pt>
                <c:pt idx="373">
                  <c:v>-0.41258263647305271</c:v>
                </c:pt>
                <c:pt idx="374">
                  <c:v>-0.67749339044210444</c:v>
                </c:pt>
                <c:pt idx="375">
                  <c:v>-1.2778503471780793</c:v>
                </c:pt>
                <c:pt idx="376">
                  <c:v>-0.41644162830326009</c:v>
                </c:pt>
                <c:pt idx="377">
                  <c:v>-0.6104916456832995</c:v>
                </c:pt>
                <c:pt idx="378">
                  <c:v>-1.2295821022443032</c:v>
                </c:pt>
                <c:pt idx="379">
                  <c:v>-1.6308309152834062</c:v>
                </c:pt>
                <c:pt idx="380">
                  <c:v>-0.10401223403553715</c:v>
                </c:pt>
                <c:pt idx="381">
                  <c:v>0.69780175147947432</c:v>
                </c:pt>
                <c:pt idx="382">
                  <c:v>-0.39050335538353442</c:v>
                </c:pt>
                <c:pt idx="383">
                  <c:v>-1.1043171873398614</c:v>
                </c:pt>
                <c:pt idx="384">
                  <c:v>-1.0627436711275422</c:v>
                </c:pt>
                <c:pt idx="385">
                  <c:v>-0.73086248112452556</c:v>
                </c:pt>
                <c:pt idx="386">
                  <c:v>-0.13608121440938079</c:v>
                </c:pt>
                <c:pt idx="387">
                  <c:v>-0.20957268374946036</c:v>
                </c:pt>
                <c:pt idx="388">
                  <c:v>-0.33608500135872904</c:v>
                </c:pt>
                <c:pt idx="389">
                  <c:v>-1.6577576085451717</c:v>
                </c:pt>
                <c:pt idx="390">
                  <c:v>-0.73475995774403779</c:v>
                </c:pt>
                <c:pt idx="391">
                  <c:v>-0.59370463648878768</c:v>
                </c:pt>
                <c:pt idx="392">
                  <c:v>-2.7974411226303078</c:v>
                </c:pt>
                <c:pt idx="393">
                  <c:v>-1.6253210000458351</c:v>
                </c:pt>
                <c:pt idx="394">
                  <c:v>-1.4376555943912053</c:v>
                </c:pt>
                <c:pt idx="395">
                  <c:v>-0.46137537654686878</c:v>
                </c:pt>
                <c:pt idx="396">
                  <c:v>-0.65110277005234451</c:v>
                </c:pt>
                <c:pt idx="397">
                  <c:v>-0.77798836230798718</c:v>
                </c:pt>
                <c:pt idx="398">
                  <c:v>-0.8156301370832415</c:v>
                </c:pt>
                <c:pt idx="399">
                  <c:v>-0.9446303737169548</c:v>
                </c:pt>
                <c:pt idx="400">
                  <c:v>-0.69408515731338216</c:v>
                </c:pt>
                <c:pt idx="401">
                  <c:v>-0.52414981756593759</c:v>
                </c:pt>
                <c:pt idx="402">
                  <c:v>-1.1535889280025864</c:v>
                </c:pt>
                <c:pt idx="403">
                  <c:v>-1.7424344043786322</c:v>
                </c:pt>
                <c:pt idx="404">
                  <c:v>-0.17395718718281836</c:v>
                </c:pt>
                <c:pt idx="405">
                  <c:v>-2.2612727013308684</c:v>
                </c:pt>
                <c:pt idx="406">
                  <c:v>-0.89582576508899481</c:v>
                </c:pt>
                <c:pt idx="407">
                  <c:v>-0.3391732005816126</c:v>
                </c:pt>
                <c:pt idx="408">
                  <c:v>-0.51854974059502745</c:v>
                </c:pt>
                <c:pt idx="409">
                  <c:v>-1.3288684588945827</c:v>
                </c:pt>
                <c:pt idx="410">
                  <c:v>-0.37317173514735735</c:v>
                </c:pt>
                <c:pt idx="411">
                  <c:v>-0.9805197736941883</c:v>
                </c:pt>
                <c:pt idx="412">
                  <c:v>0.1324289013780259</c:v>
                </c:pt>
                <c:pt idx="413">
                  <c:v>-0.36030135989837697</c:v>
                </c:pt>
                <c:pt idx="414">
                  <c:v>-1.8713060345224346</c:v>
                </c:pt>
                <c:pt idx="415">
                  <c:v>-0.63792145422041513</c:v>
                </c:pt>
                <c:pt idx="416">
                  <c:v>-0.10361727550554728</c:v>
                </c:pt>
                <c:pt idx="417">
                  <c:v>-0.32723800308882234</c:v>
                </c:pt>
                <c:pt idx="418">
                  <c:v>-0.91943453862592717</c:v>
                </c:pt>
                <c:pt idx="419">
                  <c:v>-0.27156574701407366</c:v>
                </c:pt>
                <c:pt idx="420">
                  <c:v>-0.8348684239949048</c:v>
                </c:pt>
                <c:pt idx="421">
                  <c:v>-0.85187698099312492</c:v>
                </c:pt>
                <c:pt idx="422">
                  <c:v>-0.3508208335773319</c:v>
                </c:pt>
                <c:pt idx="423">
                  <c:v>-0.79612219588598676</c:v>
                </c:pt>
                <c:pt idx="424">
                  <c:v>-0.7384070643560291</c:v>
                </c:pt>
                <c:pt idx="425">
                  <c:v>-1.1573284910185664</c:v>
                </c:pt>
                <c:pt idx="426">
                  <c:v>-1.2673596068279311</c:v>
                </c:pt>
                <c:pt idx="427">
                  <c:v>-0.84961150968040922</c:v>
                </c:pt>
                <c:pt idx="428">
                  <c:v>-1.9667159248189303</c:v>
                </c:pt>
                <c:pt idx="429">
                  <c:v>-1.3223282546463648</c:v>
                </c:pt>
                <c:pt idx="430">
                  <c:v>-1.1758110775096444</c:v>
                </c:pt>
                <c:pt idx="431">
                  <c:v>-0.12104199502443268</c:v>
                </c:pt>
                <c:pt idx="432">
                  <c:v>-0.89495468750755436</c:v>
                </c:pt>
                <c:pt idx="433">
                  <c:v>-0.54411310300296312</c:v>
                </c:pt>
                <c:pt idx="434">
                  <c:v>-0.1027218764014598</c:v>
                </c:pt>
                <c:pt idx="435">
                  <c:v>-2.0042849288846516</c:v>
                </c:pt>
                <c:pt idx="436">
                  <c:v>-1.3961930920407883</c:v>
                </c:pt>
                <c:pt idx="437">
                  <c:v>-0.77803137733122385</c:v>
                </c:pt>
                <c:pt idx="438">
                  <c:v>-0.86957890205702848</c:v>
                </c:pt>
                <c:pt idx="439">
                  <c:v>-1.4959614722373626</c:v>
                </c:pt>
                <c:pt idx="440">
                  <c:v>-0.65017241930969694</c:v>
                </c:pt>
                <c:pt idx="441">
                  <c:v>-1.4608946563496235</c:v>
                </c:pt>
                <c:pt idx="442">
                  <c:v>-1.0590980257299243</c:v>
                </c:pt>
                <c:pt idx="443">
                  <c:v>-1.1969583600514075</c:v>
                </c:pt>
                <c:pt idx="444">
                  <c:v>-2.0028388167844007</c:v>
                </c:pt>
                <c:pt idx="445">
                  <c:v>-1.0951793335662772</c:v>
                </c:pt>
                <c:pt idx="446">
                  <c:v>-1.1079800299903682</c:v>
                </c:pt>
                <c:pt idx="447">
                  <c:v>-1.0143898361967949</c:v>
                </c:pt>
                <c:pt idx="448">
                  <c:v>-0.74002354914239954</c:v>
                </c:pt>
                <c:pt idx="449">
                  <c:v>-0.39529468984339727</c:v>
                </c:pt>
                <c:pt idx="450">
                  <c:v>-1.0741075539404084</c:v>
                </c:pt>
                <c:pt idx="451">
                  <c:v>-2.069140790015489</c:v>
                </c:pt>
                <c:pt idx="452">
                  <c:v>-1.0142887589456098</c:v>
                </c:pt>
                <c:pt idx="453">
                  <c:v>-1.0384921316489284</c:v>
                </c:pt>
                <c:pt idx="454">
                  <c:v>-0.67634697839823432</c:v>
                </c:pt>
                <c:pt idx="455">
                  <c:v>-0.63562205528664206</c:v>
                </c:pt>
                <c:pt idx="456">
                  <c:v>-0.24924488335383982</c:v>
                </c:pt>
                <c:pt idx="457">
                  <c:v>-1.7141220390402068</c:v>
                </c:pt>
                <c:pt idx="458">
                  <c:v>-0.39769566517288207</c:v>
                </c:pt>
                <c:pt idx="459">
                  <c:v>-0.92753015355426849</c:v>
                </c:pt>
                <c:pt idx="460">
                  <c:v>-0.18295993930943588</c:v>
                </c:pt>
                <c:pt idx="461">
                  <c:v>0.62425609990238684</c:v>
                </c:pt>
                <c:pt idx="462">
                  <c:v>1.9486356229855163E-5</c:v>
                </c:pt>
                <c:pt idx="463">
                  <c:v>-1.7098561383426882</c:v>
                </c:pt>
                <c:pt idx="464">
                  <c:v>-1.5920195352958264</c:v>
                </c:pt>
                <c:pt idx="465">
                  <c:v>-2.3170605575803931</c:v>
                </c:pt>
                <c:pt idx="466">
                  <c:v>-0.7123131561545919</c:v>
                </c:pt>
                <c:pt idx="467">
                  <c:v>-0.74874914342279797</c:v>
                </c:pt>
                <c:pt idx="468">
                  <c:v>-0.56530673789989005</c:v>
                </c:pt>
                <c:pt idx="469">
                  <c:v>-0.92677490336999724</c:v>
                </c:pt>
                <c:pt idx="470">
                  <c:v>-0.47441826772766493</c:v>
                </c:pt>
                <c:pt idx="471">
                  <c:v>-1.1642484984130803</c:v>
                </c:pt>
                <c:pt idx="472">
                  <c:v>-0.9446992483471901</c:v>
                </c:pt>
                <c:pt idx="473">
                  <c:v>-1.4367100581008614</c:v>
                </c:pt>
                <c:pt idx="474">
                  <c:v>-0.13737903405035656</c:v>
                </c:pt>
                <c:pt idx="475">
                  <c:v>-0.27320268211073523</c:v>
                </c:pt>
                <c:pt idx="476">
                  <c:v>-0.78572491241910269</c:v>
                </c:pt>
                <c:pt idx="477">
                  <c:v>-1.4935985070821478</c:v>
                </c:pt>
                <c:pt idx="478">
                  <c:v>-0.38814648794053669</c:v>
                </c:pt>
                <c:pt idx="479">
                  <c:v>-0.3549982083731435</c:v>
                </c:pt>
                <c:pt idx="480">
                  <c:v>-1.2139178286924417</c:v>
                </c:pt>
                <c:pt idx="481">
                  <c:v>-0.5885955150220199</c:v>
                </c:pt>
                <c:pt idx="482">
                  <c:v>-0.78101763512945577</c:v>
                </c:pt>
                <c:pt idx="483">
                  <c:v>-0.99710203664559927</c:v>
                </c:pt>
                <c:pt idx="484">
                  <c:v>-0.40963244683332584</c:v>
                </c:pt>
                <c:pt idx="485">
                  <c:v>-1.3862114590753123</c:v>
                </c:pt>
                <c:pt idx="486">
                  <c:v>-2.0209286551211614</c:v>
                </c:pt>
                <c:pt idx="487">
                  <c:v>-1.8970687873475542</c:v>
                </c:pt>
                <c:pt idx="488">
                  <c:v>-1.4097128296574237</c:v>
                </c:pt>
                <c:pt idx="489">
                  <c:v>-0.59234838633526132</c:v>
                </c:pt>
                <c:pt idx="490">
                  <c:v>-0.81064825592439949</c:v>
                </c:pt>
                <c:pt idx="491">
                  <c:v>-0.68199040186399162</c:v>
                </c:pt>
                <c:pt idx="492">
                  <c:v>0.17734634438176375</c:v>
                </c:pt>
                <c:pt idx="493">
                  <c:v>-0.22531691592559455</c:v>
                </c:pt>
                <c:pt idx="494">
                  <c:v>-2.3980571886357766E-3</c:v>
                </c:pt>
                <c:pt idx="495">
                  <c:v>-0.95989186194440501</c:v>
                </c:pt>
                <c:pt idx="496">
                  <c:v>-0.50443453100292956</c:v>
                </c:pt>
                <c:pt idx="497">
                  <c:v>-0.82787775254616602</c:v>
                </c:pt>
                <c:pt idx="498">
                  <c:v>-1.5920705135158808</c:v>
                </c:pt>
                <c:pt idx="499">
                  <c:v>-1.2450639066571094</c:v>
                </c:pt>
                <c:pt idx="500">
                  <c:v>-1.1083982280212763</c:v>
                </c:pt>
                <c:pt idx="501">
                  <c:v>0.610790590982217</c:v>
                </c:pt>
                <c:pt idx="502">
                  <c:v>-0.99786690266175937</c:v>
                </c:pt>
                <c:pt idx="503">
                  <c:v>-1.4695724658609584</c:v>
                </c:pt>
                <c:pt idx="504">
                  <c:v>-1.4222339803849617</c:v>
                </c:pt>
                <c:pt idx="505">
                  <c:v>-1.1714933836259931</c:v>
                </c:pt>
                <c:pt idx="506">
                  <c:v>-1.4522021287566826</c:v>
                </c:pt>
                <c:pt idx="507">
                  <c:v>-1.4197075598870541</c:v>
                </c:pt>
                <c:pt idx="508">
                  <c:v>-1.4707272985003772</c:v>
                </c:pt>
                <c:pt idx="509">
                  <c:v>-0.77464624155848849</c:v>
                </c:pt>
                <c:pt idx="510">
                  <c:v>-2.3864494961466169</c:v>
                </c:pt>
                <c:pt idx="511">
                  <c:v>-0.25655922694025302</c:v>
                </c:pt>
                <c:pt idx="512">
                  <c:v>-1.0507932341131655E-2</c:v>
                </c:pt>
                <c:pt idx="513">
                  <c:v>-0.95779261262599635</c:v>
                </c:pt>
                <c:pt idx="514">
                  <c:v>-0.82099782409395883</c:v>
                </c:pt>
                <c:pt idx="515">
                  <c:v>-1.46002880945859</c:v>
                </c:pt>
                <c:pt idx="516">
                  <c:v>-0.34972840043403569</c:v>
                </c:pt>
                <c:pt idx="517">
                  <c:v>-1.1513845720115496</c:v>
                </c:pt>
                <c:pt idx="518">
                  <c:v>-1.2901621632720044</c:v>
                </c:pt>
                <c:pt idx="519">
                  <c:v>-1.3730239644470406</c:v>
                </c:pt>
                <c:pt idx="520">
                  <c:v>-0.57989516712810818</c:v>
                </c:pt>
                <c:pt idx="521">
                  <c:v>-0.20290286348108441</c:v>
                </c:pt>
                <c:pt idx="522">
                  <c:v>-0.62527697941074112</c:v>
                </c:pt>
                <c:pt idx="523">
                  <c:v>-1.7070574663306211</c:v>
                </c:pt>
                <c:pt idx="524">
                  <c:v>-0.50279220624474319</c:v>
                </c:pt>
                <c:pt idx="525">
                  <c:v>-0.93840233173717047</c:v>
                </c:pt>
                <c:pt idx="526">
                  <c:v>-1.8113190643575294</c:v>
                </c:pt>
                <c:pt idx="527">
                  <c:v>-0.52306792606820451</c:v>
                </c:pt>
                <c:pt idx="528">
                  <c:v>-1.6786179422558696</c:v>
                </c:pt>
                <c:pt idx="529">
                  <c:v>-0.98500611989269382</c:v>
                </c:pt>
                <c:pt idx="530">
                  <c:v>-0.9312260638519444</c:v>
                </c:pt>
                <c:pt idx="531">
                  <c:v>-0.55877372502993539</c:v>
                </c:pt>
                <c:pt idx="532">
                  <c:v>-0.42435062292992348</c:v>
                </c:pt>
                <c:pt idx="533">
                  <c:v>-1.2550705182888158</c:v>
                </c:pt>
                <c:pt idx="534">
                  <c:v>-0.78063978534363698</c:v>
                </c:pt>
                <c:pt idx="535">
                  <c:v>-1.4327187577765941</c:v>
                </c:pt>
                <c:pt idx="536">
                  <c:v>-1.500189710672255</c:v>
                </c:pt>
                <c:pt idx="537">
                  <c:v>-1.3165602560327494</c:v>
                </c:pt>
                <c:pt idx="538">
                  <c:v>-0.5498144989192838</c:v>
                </c:pt>
                <c:pt idx="539">
                  <c:v>-2.2594915699416513</c:v>
                </c:pt>
                <c:pt idx="540">
                  <c:v>-1.5948573260954153</c:v>
                </c:pt>
                <c:pt idx="541">
                  <c:v>-1.0337734167561363</c:v>
                </c:pt>
                <c:pt idx="542">
                  <c:v>-1.715745320824752</c:v>
                </c:pt>
                <c:pt idx="543">
                  <c:v>-0.50613954241640058</c:v>
                </c:pt>
                <c:pt idx="544">
                  <c:v>-0.84564087764520368</c:v>
                </c:pt>
                <c:pt idx="545">
                  <c:v>-1.9034422557869464</c:v>
                </c:pt>
                <c:pt idx="546">
                  <c:v>-1.2885120989884415</c:v>
                </c:pt>
                <c:pt idx="547">
                  <c:v>-1.1682350254985696</c:v>
                </c:pt>
                <c:pt idx="548">
                  <c:v>-1.4996331740371129</c:v>
                </c:pt>
                <c:pt idx="549">
                  <c:v>-0.7879117511568311</c:v>
                </c:pt>
                <c:pt idx="550">
                  <c:v>-0.56599259600226504</c:v>
                </c:pt>
                <c:pt idx="551">
                  <c:v>-1.7859000943701835</c:v>
                </c:pt>
                <c:pt idx="552">
                  <c:v>-1.2175175935681788</c:v>
                </c:pt>
                <c:pt idx="553">
                  <c:v>-1.4318191460449645</c:v>
                </c:pt>
                <c:pt idx="554">
                  <c:v>-0.46306305297836792</c:v>
                </c:pt>
                <c:pt idx="555">
                  <c:v>-1.1539883904235904</c:v>
                </c:pt>
                <c:pt idx="556">
                  <c:v>-1.5224053184253532</c:v>
                </c:pt>
                <c:pt idx="557">
                  <c:v>-1.2102841629023628</c:v>
                </c:pt>
                <c:pt idx="558">
                  <c:v>-0.23241078695657164</c:v>
                </c:pt>
                <c:pt idx="559">
                  <c:v>-0.72757725285559049</c:v>
                </c:pt>
                <c:pt idx="560">
                  <c:v>-2.0299148487685055</c:v>
                </c:pt>
                <c:pt idx="561">
                  <c:v>-1.2615821892343155</c:v>
                </c:pt>
                <c:pt idx="562">
                  <c:v>-1.4232866982339341</c:v>
                </c:pt>
                <c:pt idx="563">
                  <c:v>-1.1747958705779749</c:v>
                </c:pt>
                <c:pt idx="564">
                  <c:v>-1.423511371757836</c:v>
                </c:pt>
                <c:pt idx="565">
                  <c:v>-0.83042045113817609</c:v>
                </c:pt>
                <c:pt idx="566">
                  <c:v>-0.35943984062510187</c:v>
                </c:pt>
                <c:pt idx="567">
                  <c:v>-1.0468208294559525</c:v>
                </c:pt>
                <c:pt idx="568">
                  <c:v>-1.3445376274022154</c:v>
                </c:pt>
                <c:pt idx="569">
                  <c:v>-1.0432266642312176</c:v>
                </c:pt>
                <c:pt idx="570">
                  <c:v>-1.4219238354967998</c:v>
                </c:pt>
                <c:pt idx="571">
                  <c:v>-0.92197650347877314</c:v>
                </c:pt>
                <c:pt idx="572">
                  <c:v>-1.7324264417124033</c:v>
                </c:pt>
                <c:pt idx="573">
                  <c:v>-1.2195232237513336</c:v>
                </c:pt>
                <c:pt idx="574">
                  <c:v>-1.6496803483724549</c:v>
                </c:pt>
                <c:pt idx="575">
                  <c:v>-2.1686193541849601</c:v>
                </c:pt>
                <c:pt idx="576">
                  <c:v>-0.96306587256747866</c:v>
                </c:pt>
                <c:pt idx="577">
                  <c:v>-1.7938572315776691</c:v>
                </c:pt>
                <c:pt idx="578">
                  <c:v>-1.3031082561648866</c:v>
                </c:pt>
                <c:pt idx="579">
                  <c:v>-1.5426459176475007</c:v>
                </c:pt>
                <c:pt idx="580">
                  <c:v>-7.4931083994260711E-2</c:v>
                </c:pt>
                <c:pt idx="581">
                  <c:v>-0.89242312511473609</c:v>
                </c:pt>
                <c:pt idx="582">
                  <c:v>-0.95723097629796616</c:v>
                </c:pt>
                <c:pt idx="583">
                  <c:v>-0.81579221097748011</c:v>
                </c:pt>
                <c:pt idx="584">
                  <c:v>-1.0506427374655529</c:v>
                </c:pt>
                <c:pt idx="585">
                  <c:v>-2.1052299934586136</c:v>
                </c:pt>
                <c:pt idx="586">
                  <c:v>-2.2554812424430009</c:v>
                </c:pt>
                <c:pt idx="587">
                  <c:v>-1.1390613334546864</c:v>
                </c:pt>
                <c:pt idx="588">
                  <c:v>-0.52835046036456346</c:v>
                </c:pt>
                <c:pt idx="589">
                  <c:v>-1.4614413963917741</c:v>
                </c:pt>
                <c:pt idx="590">
                  <c:v>-2.2133313997479833</c:v>
                </c:pt>
                <c:pt idx="591">
                  <c:v>-2.2219401058303485</c:v>
                </c:pt>
                <c:pt idx="592">
                  <c:v>-0.99430685062315904</c:v>
                </c:pt>
                <c:pt idx="593">
                  <c:v>-1.2148577423927387</c:v>
                </c:pt>
                <c:pt idx="594">
                  <c:v>-1.3425101270019892</c:v>
                </c:pt>
                <c:pt idx="595">
                  <c:v>-1.8885624256566225</c:v>
                </c:pt>
                <c:pt idx="596">
                  <c:v>-1.0011751825424475</c:v>
                </c:pt>
                <c:pt idx="597">
                  <c:v>-0.58526099038760049</c:v>
                </c:pt>
                <c:pt idx="598">
                  <c:v>-1.2656976224055891</c:v>
                </c:pt>
                <c:pt idx="599">
                  <c:v>-1.159619790331466</c:v>
                </c:pt>
                <c:pt idx="600">
                  <c:v>-1.8367043008564938</c:v>
                </c:pt>
                <c:pt idx="601">
                  <c:v>-0.92780059895059952</c:v>
                </c:pt>
                <c:pt idx="602">
                  <c:v>-1.6981493772697738</c:v>
                </c:pt>
                <c:pt idx="603">
                  <c:v>-1.5884160490542858</c:v>
                </c:pt>
                <c:pt idx="604">
                  <c:v>-2.2095124470012437</c:v>
                </c:pt>
                <c:pt idx="605">
                  <c:v>-1.7789866196228807</c:v>
                </c:pt>
                <c:pt idx="606">
                  <c:v>-1.8958360324701928</c:v>
                </c:pt>
                <c:pt idx="607">
                  <c:v>-1.2709581994993826</c:v>
                </c:pt>
                <c:pt idx="608">
                  <c:v>-0.63837769525634824</c:v>
                </c:pt>
                <c:pt idx="609">
                  <c:v>-0.68963726375633161</c:v>
                </c:pt>
                <c:pt idx="610">
                  <c:v>-0.70525786184730888</c:v>
                </c:pt>
                <c:pt idx="611">
                  <c:v>-1.6118845117265281</c:v>
                </c:pt>
                <c:pt idx="612">
                  <c:v>-1.0279983726880622</c:v>
                </c:pt>
                <c:pt idx="613">
                  <c:v>-1.5754941906645283</c:v>
                </c:pt>
                <c:pt idx="614">
                  <c:v>-0.22627527089485189</c:v>
                </c:pt>
                <c:pt idx="615">
                  <c:v>-2.0756102930942038</c:v>
                </c:pt>
                <c:pt idx="616">
                  <c:v>-0.67617991712537295</c:v>
                </c:pt>
                <c:pt idx="617">
                  <c:v>-1.7451450284117327</c:v>
                </c:pt>
                <c:pt idx="618">
                  <c:v>-1.5226007410452853</c:v>
                </c:pt>
                <c:pt idx="619">
                  <c:v>-1.5768454850091709</c:v>
                </c:pt>
                <c:pt idx="620">
                  <c:v>-1.8694195901179691</c:v>
                </c:pt>
                <c:pt idx="621">
                  <c:v>-2.2496501554294066</c:v>
                </c:pt>
                <c:pt idx="622">
                  <c:v>-1.7230916536417977</c:v>
                </c:pt>
                <c:pt idx="623">
                  <c:v>-1.6922677957856442</c:v>
                </c:pt>
                <c:pt idx="624">
                  <c:v>-1.0067411962977137</c:v>
                </c:pt>
                <c:pt idx="625">
                  <c:v>-1.3532727223978886</c:v>
                </c:pt>
                <c:pt idx="626">
                  <c:v>-0.94511847436792951</c:v>
                </c:pt>
                <c:pt idx="627">
                  <c:v>-1.1517450230862998</c:v>
                </c:pt>
                <c:pt idx="628">
                  <c:v>-0.60926494393164388</c:v>
                </c:pt>
                <c:pt idx="629">
                  <c:v>-2.2425266099023178</c:v>
                </c:pt>
                <c:pt idx="630">
                  <c:v>-0.8402460732215995</c:v>
                </c:pt>
                <c:pt idx="631">
                  <c:v>-0.81763043435260663</c:v>
                </c:pt>
                <c:pt idx="632">
                  <c:v>-0.20573207163499213</c:v>
                </c:pt>
                <c:pt idx="633">
                  <c:v>-1.3436449307774605</c:v>
                </c:pt>
                <c:pt idx="634">
                  <c:v>-2.354038145588671</c:v>
                </c:pt>
                <c:pt idx="635">
                  <c:v>-0.55587067017116643</c:v>
                </c:pt>
                <c:pt idx="636">
                  <c:v>-1.1010879694121887</c:v>
                </c:pt>
                <c:pt idx="637">
                  <c:v>-0.82000596785108493</c:v>
                </c:pt>
                <c:pt idx="638">
                  <c:v>-1.4926447590535068</c:v>
                </c:pt>
                <c:pt idx="639">
                  <c:v>-1.4768606172813947</c:v>
                </c:pt>
                <c:pt idx="640">
                  <c:v>-0.46476871919112583</c:v>
                </c:pt>
                <c:pt idx="641">
                  <c:v>-1.9308033350878817</c:v>
                </c:pt>
                <c:pt idx="642">
                  <c:v>-1.7547120883764986</c:v>
                </c:pt>
                <c:pt idx="643">
                  <c:v>-2.0270606433853113</c:v>
                </c:pt>
                <c:pt idx="644">
                  <c:v>-1.6884647606039649</c:v>
                </c:pt>
                <c:pt idx="645">
                  <c:v>-2.1440468273634323</c:v>
                </c:pt>
                <c:pt idx="646">
                  <c:v>-1.1457305984062376</c:v>
                </c:pt>
                <c:pt idx="647">
                  <c:v>-0.86425701647125086</c:v>
                </c:pt>
                <c:pt idx="648">
                  <c:v>-0.8548072031770757</c:v>
                </c:pt>
                <c:pt idx="649">
                  <c:v>-1.1633548845997392</c:v>
                </c:pt>
                <c:pt idx="650">
                  <c:v>-1.5526539443442833</c:v>
                </c:pt>
                <c:pt idx="651">
                  <c:v>-1.8787376000071785</c:v>
                </c:pt>
                <c:pt idx="652">
                  <c:v>-3.0361050284294202</c:v>
                </c:pt>
                <c:pt idx="653">
                  <c:v>-1.2206053655100506</c:v>
                </c:pt>
                <c:pt idx="654">
                  <c:v>-1.8958360324701928</c:v>
                </c:pt>
                <c:pt idx="655">
                  <c:v>-0.73835709116144133</c:v>
                </c:pt>
                <c:pt idx="656">
                  <c:v>-1.4656116885054631</c:v>
                </c:pt>
                <c:pt idx="657">
                  <c:v>-0.75053678907114363</c:v>
                </c:pt>
                <c:pt idx="658">
                  <c:v>-1.6465777113830307</c:v>
                </c:pt>
                <c:pt idx="659">
                  <c:v>-1.0302083152651</c:v>
                </c:pt>
                <c:pt idx="660">
                  <c:v>-1.2656856037298938</c:v>
                </c:pt>
                <c:pt idx="661">
                  <c:v>-1.2388499968967854</c:v>
                </c:pt>
                <c:pt idx="662">
                  <c:v>-1.6566324937763819</c:v>
                </c:pt>
                <c:pt idx="663">
                  <c:v>-0.91069018447338057</c:v>
                </c:pt>
                <c:pt idx="664">
                  <c:v>-1.1670553317979309</c:v>
                </c:pt>
                <c:pt idx="665">
                  <c:v>-2.1116740617304672</c:v>
                </c:pt>
                <c:pt idx="666">
                  <c:v>-1.8195453157319252</c:v>
                </c:pt>
                <c:pt idx="667">
                  <c:v>-2.3788963491407693</c:v>
                </c:pt>
                <c:pt idx="668">
                  <c:v>-1.6918186387225675</c:v>
                </c:pt>
                <c:pt idx="669">
                  <c:v>-1.2007818561158943</c:v>
                </c:pt>
                <c:pt idx="670">
                  <c:v>-1.0940282417074207</c:v>
                </c:pt>
                <c:pt idx="671">
                  <c:v>-1.3418507104898145</c:v>
                </c:pt>
                <c:pt idx="672">
                  <c:v>-1.9017231051051795</c:v>
                </c:pt>
                <c:pt idx="673">
                  <c:v>-1.3996646679252014</c:v>
                </c:pt>
                <c:pt idx="674">
                  <c:v>-1.1616488331265808</c:v>
                </c:pt>
                <c:pt idx="675">
                  <c:v>-1.8064487221090535</c:v>
                </c:pt>
                <c:pt idx="676">
                  <c:v>-1.0377092185874837</c:v>
                </c:pt>
                <c:pt idx="677">
                  <c:v>-2.4451676588697926</c:v>
                </c:pt>
                <c:pt idx="678">
                  <c:v>-2.1441376632058118</c:v>
                </c:pt>
                <c:pt idx="679">
                  <c:v>-1.9133682152758476</c:v>
                </c:pt>
                <c:pt idx="680">
                  <c:v>-1.2943791416081436</c:v>
                </c:pt>
                <c:pt idx="681">
                  <c:v>-1.1235631846683096</c:v>
                </c:pt>
                <c:pt idx="682">
                  <c:v>-1.6614195509416412</c:v>
                </c:pt>
                <c:pt idx="683">
                  <c:v>-0.53118766219422398</c:v>
                </c:pt>
                <c:pt idx="684">
                  <c:v>-2.1460498610218957</c:v>
                </c:pt>
                <c:pt idx="685">
                  <c:v>-1.5192043355989719</c:v>
                </c:pt>
                <c:pt idx="686">
                  <c:v>-1.9732870490954286</c:v>
                </c:pt>
                <c:pt idx="687">
                  <c:v>-1.1144822755468187</c:v>
                </c:pt>
                <c:pt idx="688">
                  <c:v>-0.79130552580448821</c:v>
                </c:pt>
                <c:pt idx="689">
                  <c:v>-2.2745623501088215</c:v>
                </c:pt>
                <c:pt idx="690">
                  <c:v>-2.1793239668893611</c:v>
                </c:pt>
                <c:pt idx="691">
                  <c:v>-2.2205295590029919</c:v>
                </c:pt>
                <c:pt idx="692">
                  <c:v>-1.0221550149382883</c:v>
                </c:pt>
                <c:pt idx="693">
                  <c:v>-0.91862294440280656</c:v>
                </c:pt>
                <c:pt idx="694">
                  <c:v>-2.301121380837031</c:v>
                </c:pt>
                <c:pt idx="695">
                  <c:v>-2.6768176401234713</c:v>
                </c:pt>
                <c:pt idx="696">
                  <c:v>-0.88464577104958975</c:v>
                </c:pt>
                <c:pt idx="697">
                  <c:v>-1.9139560732359591</c:v>
                </c:pt>
                <c:pt idx="698">
                  <c:v>-1.3023882627799834</c:v>
                </c:pt>
                <c:pt idx="699">
                  <c:v>-1.1635163578547927</c:v>
                </c:pt>
                <c:pt idx="700">
                  <c:v>-2.2073002108273534</c:v>
                </c:pt>
                <c:pt idx="701">
                  <c:v>0.61345160643224095</c:v>
                </c:pt>
                <c:pt idx="702">
                  <c:v>-2.0924605197533896</c:v>
                </c:pt>
                <c:pt idx="703">
                  <c:v>-2.5661270033966144</c:v>
                </c:pt>
                <c:pt idx="704">
                  <c:v>-2.5787938650118494</c:v>
                </c:pt>
                <c:pt idx="705">
                  <c:v>-1.0675840723841652</c:v>
                </c:pt>
                <c:pt idx="706">
                  <c:v>-2.3656836803762848</c:v>
                </c:pt>
                <c:pt idx="707">
                  <c:v>-2.2160033573915214</c:v>
                </c:pt>
                <c:pt idx="708">
                  <c:v>-1.9558624617750691</c:v>
                </c:pt>
                <c:pt idx="709">
                  <c:v>-0.90345791726620461</c:v>
                </c:pt>
                <c:pt idx="710">
                  <c:v>-2.3949449337057822</c:v>
                </c:pt>
                <c:pt idx="711">
                  <c:v>-2.1669882993840783</c:v>
                </c:pt>
                <c:pt idx="712">
                  <c:v>-1.7845482740016727</c:v>
                </c:pt>
                <c:pt idx="713">
                  <c:v>-3.0033640113329607</c:v>
                </c:pt>
                <c:pt idx="714">
                  <c:v>-1.7201381917785956</c:v>
                </c:pt>
                <c:pt idx="715">
                  <c:v>-2.3864494961466169</c:v>
                </c:pt>
                <c:pt idx="716">
                  <c:v>-2.5044595475333868</c:v>
                </c:pt>
                <c:pt idx="717">
                  <c:v>-3.2280694811589647</c:v>
                </c:pt>
                <c:pt idx="718">
                  <c:v>-1.7654813498285067</c:v>
                </c:pt>
                <c:pt idx="719">
                  <c:v>-1.8680221488434006</c:v>
                </c:pt>
                <c:pt idx="720">
                  <c:v>-2.1331037167382525</c:v>
                </c:pt>
                <c:pt idx="721">
                  <c:v>-2.7440225800309457</c:v>
                </c:pt>
              </c:numCache>
            </c:numRef>
          </c:yVal>
          <c:smooth val="0"/>
        </c:ser>
        <c:dLbls>
          <c:showLegendKey val="0"/>
          <c:showVal val="0"/>
          <c:showCatName val="0"/>
          <c:showSerName val="0"/>
          <c:showPercent val="0"/>
          <c:showBubbleSize val="0"/>
        </c:dLbls>
        <c:axId val="343791728"/>
        <c:axId val="344118280"/>
      </c:scatterChart>
      <c:valAx>
        <c:axId val="343791728"/>
        <c:scaling>
          <c:orientation val="minMax"/>
          <c:min val="-3"/>
        </c:scaling>
        <c:delete val="0"/>
        <c:axPos val="b"/>
        <c:numFmt formatCode="General" sourceLinked="1"/>
        <c:majorTickMark val="out"/>
        <c:minorTickMark val="none"/>
        <c:tickLblPos val="nextTo"/>
        <c:spPr>
          <a:ln w="3175">
            <a:solidFill>
              <a:schemeClr val="tx1"/>
            </a:solidFill>
            <a:prstDash val="solid"/>
          </a:ln>
        </c:spPr>
        <c:txPr>
          <a:bodyPr rot="0" vert="horz"/>
          <a:lstStyle/>
          <a:p>
            <a:pPr>
              <a:defRPr sz="1000" b="0" i="0" u="none" strike="noStrike" baseline="0">
                <a:solidFill>
                  <a:srgbClr val="000000"/>
                </a:solidFill>
                <a:latin typeface="宋体"/>
                <a:ea typeface="宋体"/>
                <a:cs typeface="宋体"/>
              </a:defRPr>
            </a:pPr>
            <a:endParaRPr lang="zh-CN"/>
          </a:p>
        </c:txPr>
        <c:crossAx val="344118280"/>
        <c:crossesAt val="-3"/>
        <c:crossBetween val="midCat"/>
      </c:valAx>
      <c:valAx>
        <c:axId val="344118280"/>
        <c:scaling>
          <c:orientation val="minMax"/>
          <c:min val="-3"/>
        </c:scaling>
        <c:delete val="0"/>
        <c:axPos val="l"/>
        <c:numFmt formatCode="General" sourceLinked="1"/>
        <c:majorTickMark val="out"/>
        <c:minorTickMark val="none"/>
        <c:tickLblPos val="nextTo"/>
        <c:spPr>
          <a:ln w="3175">
            <a:solidFill>
              <a:schemeClr val="tx1"/>
            </a:solidFill>
            <a:prstDash val="solid"/>
          </a:ln>
        </c:spPr>
        <c:txPr>
          <a:bodyPr rot="0" vert="horz"/>
          <a:lstStyle/>
          <a:p>
            <a:pPr>
              <a:defRPr sz="1000" b="0" i="0" u="none" strike="noStrike" baseline="0">
                <a:solidFill>
                  <a:srgbClr val="000000"/>
                </a:solidFill>
                <a:latin typeface="宋体"/>
                <a:ea typeface="宋体"/>
                <a:cs typeface="宋体"/>
              </a:defRPr>
            </a:pPr>
            <a:endParaRPr lang="zh-CN"/>
          </a:p>
        </c:txPr>
        <c:crossAx val="343791728"/>
        <c:crossesAt val="-3"/>
        <c:crossBetween val="midCat"/>
      </c:valAx>
      <c:spPr>
        <a:noFill/>
        <a:ln w="25400">
          <a:noFill/>
        </a:ln>
      </c:spPr>
    </c:plotArea>
    <c:plotVisOnly val="1"/>
    <c:dispBlanksAs val="gap"/>
    <c:showDLblsOverMax val="0"/>
  </c:chart>
  <c:spPr>
    <a:solidFill>
      <a:srgbClr val="FFFFFF"/>
    </a:solidFill>
    <a:ln w="3175">
      <a:noFill/>
      <a:prstDash val="solid"/>
    </a:ln>
  </c:spPr>
  <c:txPr>
    <a:bodyPr/>
    <a:lstStyle/>
    <a:p>
      <a:pPr>
        <a:defRPr sz="1000" b="0" i="0" u="none" strike="noStrike" baseline="0">
          <a:solidFill>
            <a:srgbClr val="000000"/>
          </a:solidFill>
          <a:latin typeface="宋体"/>
          <a:ea typeface="宋体"/>
          <a:cs typeface="宋体"/>
        </a:defRPr>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title>
    <c:autoTitleDeleted val="0"/>
    <c:plotArea>
      <c:layout/>
      <c:scatterChart>
        <c:scatterStyle val="lineMarker"/>
        <c:varyColors val="0"/>
        <c:ser>
          <c:idx val="0"/>
          <c:order val="0"/>
          <c:tx>
            <c:strRef>
              <c:f>'human heart VS mouse heart'!$H$1</c:f>
              <c:strCache>
                <c:ptCount val="1"/>
              </c:strCache>
            </c:strRef>
          </c:tx>
          <c:spPr>
            <a:ln w="28575">
              <a:noFill/>
            </a:ln>
          </c:spPr>
          <c:marker>
            <c:symbol val="circle"/>
            <c:size val="5"/>
            <c:spPr>
              <a:noFill/>
              <a:ln>
                <a:solidFill>
                  <a:srgbClr val="7030A0"/>
                </a:solidFill>
              </a:ln>
            </c:spPr>
          </c:marker>
          <c:xVal>
            <c:numRef>
              <c:f>'human heart VS mouse heart'!$G$2:$G$624</c:f>
              <c:numCache>
                <c:formatCode>General</c:formatCode>
                <c:ptCount val="623"/>
                <c:pt idx="0">
                  <c:v>2</c:v>
                </c:pt>
                <c:pt idx="1">
                  <c:v>1.9764834774695601</c:v>
                </c:pt>
                <c:pt idx="2">
                  <c:v>1.73985027838091</c:v>
                </c:pt>
                <c:pt idx="3">
                  <c:v>1.5604036056177399</c:v>
                </c:pt>
                <c:pt idx="4">
                  <c:v>1.6438948515108001</c:v>
                </c:pt>
                <c:pt idx="5">
                  <c:v>1.5383578211100599</c:v>
                </c:pt>
                <c:pt idx="6">
                  <c:v>1.57864042276137</c:v>
                </c:pt>
                <c:pt idx="7">
                  <c:v>1.3600504162737901</c:v>
                </c:pt>
                <c:pt idx="8">
                  <c:v>0.24287987085523499</c:v>
                </c:pt>
                <c:pt idx="9">
                  <c:v>0.90932467832547503</c:v>
                </c:pt>
                <c:pt idx="10">
                  <c:v>-0.12287489380439499</c:v>
                </c:pt>
                <c:pt idx="11">
                  <c:v>1.49345653052008</c:v>
                </c:pt>
                <c:pt idx="12">
                  <c:v>1.2742498064707299</c:v>
                </c:pt>
                <c:pt idx="13">
                  <c:v>1.7129563497871101</c:v>
                </c:pt>
                <c:pt idx="14">
                  <c:v>1.2699076126589799</c:v>
                </c:pt>
                <c:pt idx="15">
                  <c:v>1.16861363865215</c:v>
                </c:pt>
                <c:pt idx="16">
                  <c:v>1.17386159106987</c:v>
                </c:pt>
                <c:pt idx="17">
                  <c:v>1.4362610952436901</c:v>
                </c:pt>
                <c:pt idx="18">
                  <c:v>1.2412997211829</c:v>
                </c:pt>
                <c:pt idx="19">
                  <c:v>1.40945663472413</c:v>
                </c:pt>
                <c:pt idx="20">
                  <c:v>1.0322439855351899</c:v>
                </c:pt>
                <c:pt idx="21">
                  <c:v>-0.77786880082082099</c:v>
                </c:pt>
                <c:pt idx="22">
                  <c:v>1.5924140034335399</c:v>
                </c:pt>
                <c:pt idx="23">
                  <c:v>0.76676437002898801</c:v>
                </c:pt>
                <c:pt idx="24">
                  <c:v>0.66226500487149398</c:v>
                </c:pt>
                <c:pt idx="25">
                  <c:v>1.2394661019109401</c:v>
                </c:pt>
                <c:pt idx="26">
                  <c:v>1.1674959717381199</c:v>
                </c:pt>
                <c:pt idx="27">
                  <c:v>1.35801097945163</c:v>
                </c:pt>
                <c:pt idx="28">
                  <c:v>1.45946814018779</c:v>
                </c:pt>
                <c:pt idx="29">
                  <c:v>1.1370167716723201</c:v>
                </c:pt>
                <c:pt idx="30">
                  <c:v>1.2571113130898</c:v>
                </c:pt>
                <c:pt idx="31">
                  <c:v>1.84721815114155</c:v>
                </c:pt>
                <c:pt idx="32">
                  <c:v>1.0666347183818199</c:v>
                </c:pt>
                <c:pt idx="33">
                  <c:v>0.59407695168039198</c:v>
                </c:pt>
                <c:pt idx="34">
                  <c:v>0.58383851169490497</c:v>
                </c:pt>
                <c:pt idx="35">
                  <c:v>0.77466740473079698</c:v>
                </c:pt>
                <c:pt idx="36">
                  <c:v>1.0651196726221099</c:v>
                </c:pt>
                <c:pt idx="37">
                  <c:v>0.81361696626696101</c:v>
                </c:pt>
                <c:pt idx="38">
                  <c:v>0.119101580252703</c:v>
                </c:pt>
                <c:pt idx="39">
                  <c:v>0.33351901756007502</c:v>
                </c:pt>
                <c:pt idx="40">
                  <c:v>0.98504493658492198</c:v>
                </c:pt>
                <c:pt idx="41">
                  <c:v>1.2233623274425101</c:v>
                </c:pt>
                <c:pt idx="42">
                  <c:v>1.39049226264364</c:v>
                </c:pt>
                <c:pt idx="43">
                  <c:v>0.92674670600700104</c:v>
                </c:pt>
                <c:pt idx="44">
                  <c:v>0.83086605108968503</c:v>
                </c:pt>
                <c:pt idx="45">
                  <c:v>0.80984053318187399</c:v>
                </c:pt>
                <c:pt idx="46">
                  <c:v>0.99837817954015295</c:v>
                </c:pt>
                <c:pt idx="47">
                  <c:v>-1.03648690640218</c:v>
                </c:pt>
                <c:pt idx="48">
                  <c:v>0.91711539747916404</c:v>
                </c:pt>
                <c:pt idx="49">
                  <c:v>0.34298737476400798</c:v>
                </c:pt>
                <c:pt idx="50">
                  <c:v>0.96226220316144495</c:v>
                </c:pt>
                <c:pt idx="51">
                  <c:v>0.63139458906471801</c:v>
                </c:pt>
                <c:pt idx="52">
                  <c:v>0.60068833549411604</c:v>
                </c:pt>
                <c:pt idx="53">
                  <c:v>0.78180392388639197</c:v>
                </c:pt>
                <c:pt idx="54">
                  <c:v>0.103017005374654</c:v>
                </c:pt>
                <c:pt idx="55">
                  <c:v>0.86647711782070602</c:v>
                </c:pt>
                <c:pt idx="56">
                  <c:v>0.23879336396440501</c:v>
                </c:pt>
                <c:pt idx="57">
                  <c:v>1.2864724429140399</c:v>
                </c:pt>
                <c:pt idx="58">
                  <c:v>-0.20714294233796601</c:v>
                </c:pt>
                <c:pt idx="59">
                  <c:v>0.48368081497571802</c:v>
                </c:pt>
                <c:pt idx="60">
                  <c:v>1.07322013779022</c:v>
                </c:pt>
                <c:pt idx="61">
                  <c:v>0.81021663933416399</c:v>
                </c:pt>
                <c:pt idx="62">
                  <c:v>0.482651404341636</c:v>
                </c:pt>
                <c:pt idx="63">
                  <c:v>0.82339349712274201</c:v>
                </c:pt>
                <c:pt idx="64">
                  <c:v>0.372286470815133</c:v>
                </c:pt>
                <c:pt idx="65">
                  <c:v>6.3507673241708903E-2</c:v>
                </c:pt>
                <c:pt idx="66">
                  <c:v>1.10486872324811</c:v>
                </c:pt>
                <c:pt idx="67">
                  <c:v>0.90214706934538602</c:v>
                </c:pt>
                <c:pt idx="68">
                  <c:v>-1.5003291358967099E-2</c:v>
                </c:pt>
                <c:pt idx="69">
                  <c:v>0.34920240859330798</c:v>
                </c:pt>
                <c:pt idx="70">
                  <c:v>1.0418825751865499</c:v>
                </c:pt>
                <c:pt idx="71">
                  <c:v>0.53815178865089797</c:v>
                </c:pt>
                <c:pt idx="72">
                  <c:v>-0.26354560635128799</c:v>
                </c:pt>
                <c:pt idx="73">
                  <c:v>0.1012413984033</c:v>
                </c:pt>
                <c:pt idx="74">
                  <c:v>0.246086088039974</c:v>
                </c:pt>
                <c:pt idx="75">
                  <c:v>0.99328768117214705</c:v>
                </c:pt>
                <c:pt idx="76">
                  <c:v>0.95996291718529803</c:v>
                </c:pt>
                <c:pt idx="77">
                  <c:v>0.38335666073130797</c:v>
                </c:pt>
                <c:pt idx="78">
                  <c:v>0.57692251889860402</c:v>
                </c:pt>
                <c:pt idx="79">
                  <c:v>0.70157218155605305</c:v>
                </c:pt>
                <c:pt idx="80">
                  <c:v>-0.12755237550377499</c:v>
                </c:pt>
                <c:pt idx="81">
                  <c:v>1.2149437483591501</c:v>
                </c:pt>
                <c:pt idx="82">
                  <c:v>1.0623431684891</c:v>
                </c:pt>
                <c:pt idx="83">
                  <c:v>-0.14400801564325799</c:v>
                </c:pt>
                <c:pt idx="84">
                  <c:v>-0.32665828615641601</c:v>
                </c:pt>
                <c:pt idx="85">
                  <c:v>0.71346898989220398</c:v>
                </c:pt>
                <c:pt idx="86">
                  <c:v>0.54364370458248101</c:v>
                </c:pt>
                <c:pt idx="87">
                  <c:v>-0.18929885824810899</c:v>
                </c:pt>
                <c:pt idx="88">
                  <c:v>0.727328515075917</c:v>
                </c:pt>
                <c:pt idx="89">
                  <c:v>0.42620589758516397</c:v>
                </c:pt>
                <c:pt idx="90">
                  <c:v>-2.1314165802844801E-2</c:v>
                </c:pt>
                <c:pt idx="91">
                  <c:v>1.13583941444295</c:v>
                </c:pt>
                <c:pt idx="92">
                  <c:v>1.1354930015206799</c:v>
                </c:pt>
                <c:pt idx="93">
                  <c:v>-3.4392481972562602E-3</c:v>
                </c:pt>
                <c:pt idx="94">
                  <c:v>1.21778779368927</c:v>
                </c:pt>
                <c:pt idx="95">
                  <c:v>0.394692446623708</c:v>
                </c:pt>
                <c:pt idx="96">
                  <c:v>0.19375054305721801</c:v>
                </c:pt>
                <c:pt idx="97">
                  <c:v>0.66681639914236901</c:v>
                </c:pt>
                <c:pt idx="98">
                  <c:v>0.30632886191752201</c:v>
                </c:pt>
                <c:pt idx="99">
                  <c:v>0.836168554194196</c:v>
                </c:pt>
                <c:pt idx="100">
                  <c:v>3.82612441949736E-2</c:v>
                </c:pt>
                <c:pt idx="101">
                  <c:v>0.119084184272137</c:v>
                </c:pt>
                <c:pt idx="102">
                  <c:v>9.6589383255490296E-2</c:v>
                </c:pt>
                <c:pt idx="103">
                  <c:v>1.2362242147501099</c:v>
                </c:pt>
                <c:pt idx="104">
                  <c:v>1.1393096852759299</c:v>
                </c:pt>
                <c:pt idx="105">
                  <c:v>0.85990311370759198</c:v>
                </c:pt>
                <c:pt idx="106">
                  <c:v>0.90932467832547503</c:v>
                </c:pt>
                <c:pt idx="107">
                  <c:v>-0.14166779400912399</c:v>
                </c:pt>
                <c:pt idx="108">
                  <c:v>0.733450714489148</c:v>
                </c:pt>
                <c:pt idx="109">
                  <c:v>0.59553249178634504</c:v>
                </c:pt>
                <c:pt idx="110">
                  <c:v>-1.38125359075266</c:v>
                </c:pt>
                <c:pt idx="111">
                  <c:v>0.24560432187647499</c:v>
                </c:pt>
                <c:pt idx="112">
                  <c:v>-1.16343144133613</c:v>
                </c:pt>
                <c:pt idx="113">
                  <c:v>-0.32742412812128802</c:v>
                </c:pt>
                <c:pt idx="114">
                  <c:v>-0.33004675094145802</c:v>
                </c:pt>
                <c:pt idx="115">
                  <c:v>-0.15406837521963701</c:v>
                </c:pt>
                <c:pt idx="116">
                  <c:v>0.88932362561782896</c:v>
                </c:pt>
                <c:pt idx="117">
                  <c:v>-0.46641022583523301</c:v>
                </c:pt>
                <c:pt idx="118">
                  <c:v>1.59670329160799</c:v>
                </c:pt>
                <c:pt idx="119">
                  <c:v>-9.5297445821757795E-2</c:v>
                </c:pt>
                <c:pt idx="120">
                  <c:v>0.247312255942613</c:v>
                </c:pt>
                <c:pt idx="121">
                  <c:v>-0.81466603472486299</c:v>
                </c:pt>
                <c:pt idx="122">
                  <c:v>0.53793512783152297</c:v>
                </c:pt>
                <c:pt idx="123">
                  <c:v>0.30284657228643702</c:v>
                </c:pt>
                <c:pt idx="124">
                  <c:v>0.25718022815026997</c:v>
                </c:pt>
                <c:pt idx="125">
                  <c:v>0.28814736112147898</c:v>
                </c:pt>
                <c:pt idx="126">
                  <c:v>0.47295372614176101</c:v>
                </c:pt>
                <c:pt idx="127">
                  <c:v>0.58993129035919101</c:v>
                </c:pt>
                <c:pt idx="128">
                  <c:v>-1.0565779454670701</c:v>
                </c:pt>
                <c:pt idx="129">
                  <c:v>-0.13339940843918099</c:v>
                </c:pt>
                <c:pt idx="130">
                  <c:v>-1.0197776437506401</c:v>
                </c:pt>
                <c:pt idx="131">
                  <c:v>0.90751647781235001</c:v>
                </c:pt>
                <c:pt idx="132">
                  <c:v>-9.8687277241082005E-2</c:v>
                </c:pt>
                <c:pt idx="133">
                  <c:v>-0.40097025043464402</c:v>
                </c:pt>
                <c:pt idx="134">
                  <c:v>1.2208974517106901</c:v>
                </c:pt>
                <c:pt idx="135">
                  <c:v>-0.38140116275322</c:v>
                </c:pt>
                <c:pt idx="136">
                  <c:v>0.52621151328804205</c:v>
                </c:pt>
                <c:pt idx="137">
                  <c:v>0.48720608040853702</c:v>
                </c:pt>
                <c:pt idx="138">
                  <c:v>-0.28203390416197899</c:v>
                </c:pt>
                <c:pt idx="139">
                  <c:v>0.298398705706449</c:v>
                </c:pt>
                <c:pt idx="140">
                  <c:v>0.47295372614176101</c:v>
                </c:pt>
                <c:pt idx="141">
                  <c:v>0.34748345066526298</c:v>
                </c:pt>
                <c:pt idx="142">
                  <c:v>-0.579484498274487</c:v>
                </c:pt>
                <c:pt idx="143">
                  <c:v>0.30812871362831401</c:v>
                </c:pt>
                <c:pt idx="144">
                  <c:v>1.2208974517106901</c:v>
                </c:pt>
                <c:pt idx="145">
                  <c:v>0.91069440140734803</c:v>
                </c:pt>
                <c:pt idx="146">
                  <c:v>-1.2882163072364001E-2</c:v>
                </c:pt>
                <c:pt idx="147">
                  <c:v>0.16203480707985199</c:v>
                </c:pt>
                <c:pt idx="148">
                  <c:v>0.53815178865089797</c:v>
                </c:pt>
                <c:pt idx="149">
                  <c:v>0.94380332466517403</c:v>
                </c:pt>
                <c:pt idx="150">
                  <c:v>1.0505129878597701</c:v>
                </c:pt>
                <c:pt idx="151">
                  <c:v>0.138001121977814</c:v>
                </c:pt>
                <c:pt idx="152">
                  <c:v>0.482651404341636</c:v>
                </c:pt>
                <c:pt idx="153">
                  <c:v>-0.64412814836656296</c:v>
                </c:pt>
                <c:pt idx="154">
                  <c:v>-0.58833014868306299</c:v>
                </c:pt>
                <c:pt idx="155">
                  <c:v>0.44650508610102702</c:v>
                </c:pt>
                <c:pt idx="156">
                  <c:v>-0.44495512520522301</c:v>
                </c:pt>
                <c:pt idx="157">
                  <c:v>-0.152238458995934</c:v>
                </c:pt>
                <c:pt idx="158">
                  <c:v>0.48720608040853702</c:v>
                </c:pt>
                <c:pt idx="159">
                  <c:v>9.0421400543940295E-2</c:v>
                </c:pt>
                <c:pt idx="160">
                  <c:v>0.193615756533695</c:v>
                </c:pt>
                <c:pt idx="161">
                  <c:v>0.11689438979519599</c:v>
                </c:pt>
                <c:pt idx="162">
                  <c:v>0.73832270313803605</c:v>
                </c:pt>
                <c:pt idx="163">
                  <c:v>0.39647463261555499</c:v>
                </c:pt>
                <c:pt idx="164">
                  <c:v>9.6589383255490296E-2</c:v>
                </c:pt>
                <c:pt idx="165">
                  <c:v>-0.59220358803518602</c:v>
                </c:pt>
                <c:pt idx="166">
                  <c:v>-0.87161378175686799</c:v>
                </c:pt>
                <c:pt idx="167">
                  <c:v>0.23762762112974101</c:v>
                </c:pt>
                <c:pt idx="168">
                  <c:v>3.6594813056472501E-3</c:v>
                </c:pt>
                <c:pt idx="169">
                  <c:v>-1.48071914596764E-2</c:v>
                </c:pt>
                <c:pt idx="170">
                  <c:v>0.48380282232757299</c:v>
                </c:pt>
                <c:pt idx="171">
                  <c:v>-0.54798687839475002</c:v>
                </c:pt>
                <c:pt idx="172">
                  <c:v>-6.4050597919775298E-2</c:v>
                </c:pt>
                <c:pt idx="173">
                  <c:v>-0.12287489380439499</c:v>
                </c:pt>
                <c:pt idx="174">
                  <c:v>0.79965726582493302</c:v>
                </c:pt>
                <c:pt idx="175">
                  <c:v>0.50590385826413997</c:v>
                </c:pt>
                <c:pt idx="176">
                  <c:v>0.26109909987180002</c:v>
                </c:pt>
                <c:pt idx="177">
                  <c:v>0.10241581964033</c:v>
                </c:pt>
                <c:pt idx="178">
                  <c:v>0.28028174102537301</c:v>
                </c:pt>
                <c:pt idx="179">
                  <c:v>-0.316005808756053</c:v>
                </c:pt>
                <c:pt idx="180">
                  <c:v>0.85990311370759198</c:v>
                </c:pt>
                <c:pt idx="181">
                  <c:v>6.6429503391123704E-2</c:v>
                </c:pt>
                <c:pt idx="182">
                  <c:v>0.37599334092383002</c:v>
                </c:pt>
                <c:pt idx="183">
                  <c:v>1.5026884541704699</c:v>
                </c:pt>
                <c:pt idx="184">
                  <c:v>0.41888984176423799</c:v>
                </c:pt>
                <c:pt idx="185">
                  <c:v>-4.7604589095954802E-2</c:v>
                </c:pt>
                <c:pt idx="186">
                  <c:v>-1.2746441336802901</c:v>
                </c:pt>
                <c:pt idx="187">
                  <c:v>-0.48506140780692197</c:v>
                </c:pt>
                <c:pt idx="188">
                  <c:v>0.55839600200589001</c:v>
                </c:pt>
                <c:pt idx="189">
                  <c:v>0.69978361940039202</c:v>
                </c:pt>
                <c:pt idx="190">
                  <c:v>-0.15684289381658301</c:v>
                </c:pt>
                <c:pt idx="191">
                  <c:v>0.13737578208295401</c:v>
                </c:pt>
                <c:pt idx="192">
                  <c:v>-0.26901434801386498</c:v>
                </c:pt>
                <c:pt idx="193">
                  <c:v>-0.45395002749894903</c:v>
                </c:pt>
                <c:pt idx="194">
                  <c:v>-0.80883290665744001</c:v>
                </c:pt>
                <c:pt idx="195">
                  <c:v>-0.43055389514747999</c:v>
                </c:pt>
                <c:pt idx="196">
                  <c:v>-2.6657824515571599E-2</c:v>
                </c:pt>
                <c:pt idx="197">
                  <c:v>-0.555634914315708</c:v>
                </c:pt>
                <c:pt idx="198">
                  <c:v>-0.269564007159383</c:v>
                </c:pt>
                <c:pt idx="199">
                  <c:v>-0.64643360527939497</c:v>
                </c:pt>
                <c:pt idx="200">
                  <c:v>1.9332406182626201E-3</c:v>
                </c:pt>
                <c:pt idx="201">
                  <c:v>0.50553475746951504</c:v>
                </c:pt>
                <c:pt idx="202">
                  <c:v>0.28858607839104899</c:v>
                </c:pt>
                <c:pt idx="203">
                  <c:v>-0.24084629937243299</c:v>
                </c:pt>
                <c:pt idx="204">
                  <c:v>-0.70525016338165503</c:v>
                </c:pt>
                <c:pt idx="205">
                  <c:v>5.6986643665919802E-2</c:v>
                </c:pt>
                <c:pt idx="206">
                  <c:v>-0.13313316320669899</c:v>
                </c:pt>
                <c:pt idx="207">
                  <c:v>-0.29526612638553401</c:v>
                </c:pt>
                <c:pt idx="208">
                  <c:v>-0.37244447682668402</c:v>
                </c:pt>
                <c:pt idx="209">
                  <c:v>0.247208653182073</c:v>
                </c:pt>
                <c:pt idx="210">
                  <c:v>-0.22120206322377101</c:v>
                </c:pt>
                <c:pt idx="211">
                  <c:v>1.5924140034335399</c:v>
                </c:pt>
                <c:pt idx="212">
                  <c:v>-0.70848013846462699</c:v>
                </c:pt>
                <c:pt idx="213">
                  <c:v>-0.27142233574452101</c:v>
                </c:pt>
                <c:pt idx="214">
                  <c:v>0.64833327630823401</c:v>
                </c:pt>
                <c:pt idx="215">
                  <c:v>-0.12614628153892499</c:v>
                </c:pt>
                <c:pt idx="216">
                  <c:v>0.70234473761280902</c:v>
                </c:pt>
                <c:pt idx="217">
                  <c:v>0.47259190240249399</c:v>
                </c:pt>
                <c:pt idx="218">
                  <c:v>2.3384658932275999E-2</c:v>
                </c:pt>
                <c:pt idx="219">
                  <c:v>-0.38425673048278097</c:v>
                </c:pt>
                <c:pt idx="220">
                  <c:v>0.218815465935839</c:v>
                </c:pt>
                <c:pt idx="221">
                  <c:v>0.453634609593005</c:v>
                </c:pt>
                <c:pt idx="222">
                  <c:v>0.92975647416376594</c:v>
                </c:pt>
                <c:pt idx="223">
                  <c:v>-0.98641208365763999</c:v>
                </c:pt>
                <c:pt idx="224">
                  <c:v>1.49345653052008</c:v>
                </c:pt>
                <c:pt idx="225">
                  <c:v>4.90461089083837E-2</c:v>
                </c:pt>
                <c:pt idx="226">
                  <c:v>-0.70663149796295199</c:v>
                </c:pt>
                <c:pt idx="227">
                  <c:v>0.445312647337955</c:v>
                </c:pt>
                <c:pt idx="228">
                  <c:v>-0.17048866096023599</c:v>
                </c:pt>
                <c:pt idx="229">
                  <c:v>-0.53758618397801206</c:v>
                </c:pt>
                <c:pt idx="230">
                  <c:v>6.5995664718087599E-2</c:v>
                </c:pt>
                <c:pt idx="231">
                  <c:v>0.106428393208588</c:v>
                </c:pt>
                <c:pt idx="232">
                  <c:v>-0.31412625882807599</c:v>
                </c:pt>
                <c:pt idx="233">
                  <c:v>0.19343108969488201</c:v>
                </c:pt>
                <c:pt idx="234">
                  <c:v>-9.7610926989164695E-2</c:v>
                </c:pt>
                <c:pt idx="235">
                  <c:v>-0.710872615574902</c:v>
                </c:pt>
                <c:pt idx="236">
                  <c:v>-0.38280891852520299</c:v>
                </c:pt>
                <c:pt idx="237">
                  <c:v>-0.36657151689366602</c:v>
                </c:pt>
                <c:pt idx="238">
                  <c:v>0.58767643325982699</c:v>
                </c:pt>
                <c:pt idx="239">
                  <c:v>-0.94849490008644599</c:v>
                </c:pt>
                <c:pt idx="240">
                  <c:v>-0.87161378175686799</c:v>
                </c:pt>
                <c:pt idx="241">
                  <c:v>-0.23135888374496399</c:v>
                </c:pt>
                <c:pt idx="242">
                  <c:v>-0.59650212610166498</c:v>
                </c:pt>
                <c:pt idx="243">
                  <c:v>-0.58773102147482403</c:v>
                </c:pt>
                <c:pt idx="244">
                  <c:v>-3.2898032192143199E-3</c:v>
                </c:pt>
                <c:pt idx="245">
                  <c:v>3.8434714104058597E-2</c:v>
                </c:pt>
                <c:pt idx="246">
                  <c:v>-0.64589456963052405</c:v>
                </c:pt>
                <c:pt idx="247">
                  <c:v>-0.39518781280151499</c:v>
                </c:pt>
                <c:pt idx="248">
                  <c:v>1.0479024600656901</c:v>
                </c:pt>
                <c:pt idx="249">
                  <c:v>-0.92070404748055901</c:v>
                </c:pt>
                <c:pt idx="250">
                  <c:v>-0.37436283063217302</c:v>
                </c:pt>
                <c:pt idx="251">
                  <c:v>0.156433033380629</c:v>
                </c:pt>
                <c:pt idx="252">
                  <c:v>-0.75572525330075901</c:v>
                </c:pt>
                <c:pt idx="253">
                  <c:v>0.68269284682036702</c:v>
                </c:pt>
                <c:pt idx="254">
                  <c:v>-0.37853798595096499</c:v>
                </c:pt>
                <c:pt idx="255">
                  <c:v>1.19118630844422</c:v>
                </c:pt>
                <c:pt idx="256">
                  <c:v>0.47295372614176101</c:v>
                </c:pt>
                <c:pt idx="257">
                  <c:v>9.0572269883075401E-2</c:v>
                </c:pt>
                <c:pt idx="258">
                  <c:v>-0.72689012243420603</c:v>
                </c:pt>
                <c:pt idx="259">
                  <c:v>-0.49883363347831999</c:v>
                </c:pt>
                <c:pt idx="260">
                  <c:v>-0.63965343188147805</c:v>
                </c:pt>
                <c:pt idx="261">
                  <c:v>0.98504493658492198</c:v>
                </c:pt>
                <c:pt idx="262">
                  <c:v>0.174752124294863</c:v>
                </c:pt>
                <c:pt idx="263">
                  <c:v>-0.759728575296307</c:v>
                </c:pt>
                <c:pt idx="264">
                  <c:v>-0.78341472994083206</c:v>
                </c:pt>
                <c:pt idx="265">
                  <c:v>0.689201929373919</c:v>
                </c:pt>
                <c:pt idx="266">
                  <c:v>-8.0871522915634805E-2</c:v>
                </c:pt>
                <c:pt idx="267">
                  <c:v>-1.02893651502725</c:v>
                </c:pt>
                <c:pt idx="268">
                  <c:v>-0.24725764405365599</c:v>
                </c:pt>
                <c:pt idx="269">
                  <c:v>-0.52225795685760501</c:v>
                </c:pt>
                <c:pt idx="270">
                  <c:v>-0.87900503745951697</c:v>
                </c:pt>
                <c:pt idx="271">
                  <c:v>-0.201731687520916</c:v>
                </c:pt>
                <c:pt idx="272">
                  <c:v>-0.94767453378263999</c:v>
                </c:pt>
                <c:pt idx="273">
                  <c:v>-0.75765942708599399</c:v>
                </c:pt>
                <c:pt idx="274">
                  <c:v>-0.65771504257517199</c:v>
                </c:pt>
                <c:pt idx="275">
                  <c:v>-9.7610926989164695E-2</c:v>
                </c:pt>
                <c:pt idx="276">
                  <c:v>-0.162717206790121</c:v>
                </c:pt>
                <c:pt idx="277">
                  <c:v>5.4097358805109699E-2</c:v>
                </c:pt>
                <c:pt idx="278">
                  <c:v>-0.116458987137867</c:v>
                </c:pt>
                <c:pt idx="279">
                  <c:v>-0.43249476051501301</c:v>
                </c:pt>
                <c:pt idx="280">
                  <c:v>-0.61633522240817395</c:v>
                </c:pt>
                <c:pt idx="281">
                  <c:v>-1.0596439971920599</c:v>
                </c:pt>
                <c:pt idx="282">
                  <c:v>-0.82273376848608204</c:v>
                </c:pt>
                <c:pt idx="283">
                  <c:v>-0.77136963828555305</c:v>
                </c:pt>
                <c:pt idx="284">
                  <c:v>-0.41169763016530903</c:v>
                </c:pt>
                <c:pt idx="285">
                  <c:v>-0.26022144481496501</c:v>
                </c:pt>
                <c:pt idx="286">
                  <c:v>4.6156833995228297E-2</c:v>
                </c:pt>
                <c:pt idx="287">
                  <c:v>-0.54606112901572801</c:v>
                </c:pt>
                <c:pt idx="288">
                  <c:v>-0.50350955078767501</c:v>
                </c:pt>
                <c:pt idx="289">
                  <c:v>-0.76791202435050798</c:v>
                </c:pt>
                <c:pt idx="290">
                  <c:v>-0.98762033354790002</c:v>
                </c:pt>
                <c:pt idx="291">
                  <c:v>-0.43161102395738299</c:v>
                </c:pt>
                <c:pt idx="292">
                  <c:v>-1.0429262173798299</c:v>
                </c:pt>
                <c:pt idx="293">
                  <c:v>-0.26869644197386999</c:v>
                </c:pt>
                <c:pt idx="294">
                  <c:v>-0.53454464917296096</c:v>
                </c:pt>
                <c:pt idx="295">
                  <c:v>-0.30627309176818102</c:v>
                </c:pt>
                <c:pt idx="296">
                  <c:v>-0.179139476096802</c:v>
                </c:pt>
                <c:pt idx="297">
                  <c:v>-0.68864585170971204</c:v>
                </c:pt>
                <c:pt idx="298">
                  <c:v>-0.28054166515011397</c:v>
                </c:pt>
                <c:pt idx="299">
                  <c:v>-0.36187911988334598</c:v>
                </c:pt>
                <c:pt idx="300">
                  <c:v>0.32561909623674901</c:v>
                </c:pt>
                <c:pt idx="301">
                  <c:v>-0.402345894053243</c:v>
                </c:pt>
                <c:pt idx="302">
                  <c:v>0.27160104158788501</c:v>
                </c:pt>
                <c:pt idx="303">
                  <c:v>-0.15302027682246</c:v>
                </c:pt>
                <c:pt idx="304">
                  <c:v>-0.87161378175686799</c:v>
                </c:pt>
                <c:pt idx="305">
                  <c:v>-8.3950233622221995E-2</c:v>
                </c:pt>
                <c:pt idx="306">
                  <c:v>-0.58053902130499702</c:v>
                </c:pt>
                <c:pt idx="307">
                  <c:v>-0.53043000498479198</c:v>
                </c:pt>
                <c:pt idx="308">
                  <c:v>-0.15302027682246</c:v>
                </c:pt>
                <c:pt idx="309">
                  <c:v>-1.5784047893069499</c:v>
                </c:pt>
                <c:pt idx="310">
                  <c:v>-0.33790137716911101</c:v>
                </c:pt>
                <c:pt idx="311">
                  <c:v>-0.30433916847953602</c:v>
                </c:pt>
                <c:pt idx="312">
                  <c:v>0.50616535281845898</c:v>
                </c:pt>
                <c:pt idx="313">
                  <c:v>-0.95792171515220004</c:v>
                </c:pt>
                <c:pt idx="314">
                  <c:v>-0.48633863010678802</c:v>
                </c:pt>
                <c:pt idx="315">
                  <c:v>-0.20296862471586199</c:v>
                </c:pt>
                <c:pt idx="316">
                  <c:v>-1.15104697818852</c:v>
                </c:pt>
                <c:pt idx="317">
                  <c:v>-1.3925195337873999</c:v>
                </c:pt>
                <c:pt idx="318">
                  <c:v>0.72651654441853797</c:v>
                </c:pt>
                <c:pt idx="319">
                  <c:v>0.23879336396440501</c:v>
                </c:pt>
                <c:pt idx="320">
                  <c:v>-0.65284362557229003</c:v>
                </c:pt>
                <c:pt idx="321">
                  <c:v>-1.3553925461474301</c:v>
                </c:pt>
                <c:pt idx="322">
                  <c:v>1.0505129878597701</c:v>
                </c:pt>
                <c:pt idx="323">
                  <c:v>-3.0828056891924902E-2</c:v>
                </c:pt>
                <c:pt idx="324">
                  <c:v>-1.2938388773466099E-3</c:v>
                </c:pt>
                <c:pt idx="325">
                  <c:v>-0.52675401469538596</c:v>
                </c:pt>
                <c:pt idx="326">
                  <c:v>-0.79114375142360704</c:v>
                </c:pt>
                <c:pt idx="327">
                  <c:v>-0.38748402923661002</c:v>
                </c:pt>
                <c:pt idx="328">
                  <c:v>-0.51050204435842395</c:v>
                </c:pt>
                <c:pt idx="329">
                  <c:v>-1.1247569251251299</c:v>
                </c:pt>
                <c:pt idx="330">
                  <c:v>-1.00945867660499</c:v>
                </c:pt>
                <c:pt idx="331">
                  <c:v>-0.287585826972933</c:v>
                </c:pt>
                <c:pt idx="332">
                  <c:v>-0.50180576483665496</c:v>
                </c:pt>
                <c:pt idx="333">
                  <c:v>1.0505129878597701</c:v>
                </c:pt>
                <c:pt idx="334">
                  <c:v>-0.75450124952529496</c:v>
                </c:pt>
                <c:pt idx="335">
                  <c:v>1.39049226264364</c:v>
                </c:pt>
                <c:pt idx="336">
                  <c:v>6.4352270082394497E-2</c:v>
                </c:pt>
                <c:pt idx="337">
                  <c:v>-0.26319979304826202</c:v>
                </c:pt>
                <c:pt idx="338">
                  <c:v>-0.93821901687614795</c:v>
                </c:pt>
                <c:pt idx="339">
                  <c:v>-0.39971842182466499</c:v>
                </c:pt>
                <c:pt idx="340">
                  <c:v>-0.501849368262551</c:v>
                </c:pt>
                <c:pt idx="341">
                  <c:v>-0.53728958645632097</c:v>
                </c:pt>
                <c:pt idx="342">
                  <c:v>-1.00945867660499</c:v>
                </c:pt>
                <c:pt idx="343">
                  <c:v>-1.32027147331948</c:v>
                </c:pt>
                <c:pt idx="344">
                  <c:v>0.32140392198182699</c:v>
                </c:pt>
                <c:pt idx="345">
                  <c:v>-0.206932091496971</c:v>
                </c:pt>
                <c:pt idx="346">
                  <c:v>-1.1303931258406701</c:v>
                </c:pt>
                <c:pt idx="347">
                  <c:v>-1.2827652745634399</c:v>
                </c:pt>
                <c:pt idx="348">
                  <c:v>-0.70416029321652196</c:v>
                </c:pt>
                <c:pt idx="349">
                  <c:v>0.29909622058986801</c:v>
                </c:pt>
                <c:pt idx="350">
                  <c:v>-0.354306664316479</c:v>
                </c:pt>
                <c:pt idx="351">
                  <c:v>-0.36204132058566102</c:v>
                </c:pt>
                <c:pt idx="352">
                  <c:v>-0.93945146480903896</c:v>
                </c:pt>
                <c:pt idx="353">
                  <c:v>-1.33552032499062</c:v>
                </c:pt>
                <c:pt idx="354">
                  <c:v>-0.17982724334477199</c:v>
                </c:pt>
                <c:pt idx="355">
                  <c:v>-0.33825427815328701</c:v>
                </c:pt>
                <c:pt idx="356">
                  <c:v>9.0065200484022098E-2</c:v>
                </c:pt>
                <c:pt idx="357">
                  <c:v>2.2485975485003602E-2</c:v>
                </c:pt>
                <c:pt idx="358">
                  <c:v>-0.28662309368500599</c:v>
                </c:pt>
                <c:pt idx="359">
                  <c:v>-1.0256224643859899</c:v>
                </c:pt>
                <c:pt idx="360">
                  <c:v>0.29909622058986801</c:v>
                </c:pt>
                <c:pt idx="361">
                  <c:v>-0.92543506285361099</c:v>
                </c:pt>
                <c:pt idx="362">
                  <c:v>-1.0337476830566299</c:v>
                </c:pt>
                <c:pt idx="363">
                  <c:v>-0.80255389732064697</c:v>
                </c:pt>
                <c:pt idx="364">
                  <c:v>-0.37306425747862498</c:v>
                </c:pt>
                <c:pt idx="365">
                  <c:v>-0.89197190407795401</c:v>
                </c:pt>
                <c:pt idx="366">
                  <c:v>-1.13294663996927</c:v>
                </c:pt>
                <c:pt idx="367">
                  <c:v>-0.60690672685037295</c:v>
                </c:pt>
                <c:pt idx="368">
                  <c:v>0.54533681879997598</c:v>
                </c:pt>
                <c:pt idx="369">
                  <c:v>3.6594813056472501E-3</c:v>
                </c:pt>
                <c:pt idx="370">
                  <c:v>0.73396583453430098</c:v>
                </c:pt>
                <c:pt idx="371">
                  <c:v>-0.24087658362292999</c:v>
                </c:pt>
                <c:pt idx="372">
                  <c:v>-0.90917515989642805</c:v>
                </c:pt>
                <c:pt idx="373">
                  <c:v>-1.12071321957121</c:v>
                </c:pt>
                <c:pt idx="374">
                  <c:v>-0.15684289381658301</c:v>
                </c:pt>
                <c:pt idx="375">
                  <c:v>-8.9575186243054002E-3</c:v>
                </c:pt>
                <c:pt idx="376">
                  <c:v>-0.86392444375494504</c:v>
                </c:pt>
                <c:pt idx="377">
                  <c:v>-0.64251756064305499</c:v>
                </c:pt>
                <c:pt idx="378">
                  <c:v>-6.6910487146339695E-2</c:v>
                </c:pt>
                <c:pt idx="379">
                  <c:v>-0.20240223036930099</c:v>
                </c:pt>
                <c:pt idx="380">
                  <c:v>-1.2696423434122801</c:v>
                </c:pt>
                <c:pt idx="381">
                  <c:v>-1.01770367709812</c:v>
                </c:pt>
                <c:pt idx="382">
                  <c:v>-1.21695594413746</c:v>
                </c:pt>
                <c:pt idx="383">
                  <c:v>-1.0290147980218101</c:v>
                </c:pt>
                <c:pt idx="384">
                  <c:v>-0.63965343188147805</c:v>
                </c:pt>
                <c:pt idx="385">
                  <c:v>-1.13285962319932</c:v>
                </c:pt>
                <c:pt idx="386">
                  <c:v>0.12977617502514499</c:v>
                </c:pt>
                <c:pt idx="387">
                  <c:v>-0.69690737625520904</c:v>
                </c:pt>
                <c:pt idx="388">
                  <c:v>-0.434429404103162</c:v>
                </c:pt>
                <c:pt idx="389">
                  <c:v>0.92975647416376594</c:v>
                </c:pt>
                <c:pt idx="390">
                  <c:v>-0.53728958645632097</c:v>
                </c:pt>
                <c:pt idx="391">
                  <c:v>-0.43707332490262302</c:v>
                </c:pt>
                <c:pt idx="392">
                  <c:v>-0.90246919856921004</c:v>
                </c:pt>
                <c:pt idx="393">
                  <c:v>-1.4815849386037201</c:v>
                </c:pt>
                <c:pt idx="394">
                  <c:v>-0.59007907377235902</c:v>
                </c:pt>
                <c:pt idx="395">
                  <c:v>-0.596567200319289</c:v>
                </c:pt>
                <c:pt idx="396">
                  <c:v>-0.45395002749894903</c:v>
                </c:pt>
                <c:pt idx="397">
                  <c:v>-1.07744671756583</c:v>
                </c:pt>
                <c:pt idx="398">
                  <c:v>-0.53728958645632097</c:v>
                </c:pt>
                <c:pt idx="399">
                  <c:v>-0.57927251083817599</c:v>
                </c:pt>
                <c:pt idx="400">
                  <c:v>-0.87161378175686799</c:v>
                </c:pt>
                <c:pt idx="401">
                  <c:v>-0.88768890732302097</c:v>
                </c:pt>
                <c:pt idx="402">
                  <c:v>-0.202980310725553</c:v>
                </c:pt>
                <c:pt idx="403">
                  <c:v>-0.90953920486840401</c:v>
                </c:pt>
                <c:pt idx="404">
                  <c:v>-0.188800898423297</c:v>
                </c:pt>
                <c:pt idx="405">
                  <c:v>-0.57501994163139003</c:v>
                </c:pt>
                <c:pt idx="406">
                  <c:v>-0.70416029321652196</c:v>
                </c:pt>
                <c:pt idx="407">
                  <c:v>-1.2827652745634399</c:v>
                </c:pt>
                <c:pt idx="408">
                  <c:v>-0.87161378175686799</c:v>
                </c:pt>
                <c:pt idx="409">
                  <c:v>-0.87161378175686799</c:v>
                </c:pt>
                <c:pt idx="410">
                  <c:v>0.14954989394722501</c:v>
                </c:pt>
                <c:pt idx="411">
                  <c:v>-1.1622860369233099</c:v>
                </c:pt>
                <c:pt idx="412">
                  <c:v>-0.74760745966883801</c:v>
                </c:pt>
                <c:pt idx="413">
                  <c:v>-1.29533839738157</c:v>
                </c:pt>
                <c:pt idx="414">
                  <c:v>-0.42877150509797501</c:v>
                </c:pt>
                <c:pt idx="415">
                  <c:v>-0.68802058831290502</c:v>
                </c:pt>
                <c:pt idx="416">
                  <c:v>-1.10875617899366</c:v>
                </c:pt>
                <c:pt idx="417">
                  <c:v>-0.65699974364025104</c:v>
                </c:pt>
                <c:pt idx="418">
                  <c:v>-1.0695432386160599</c:v>
                </c:pt>
                <c:pt idx="419">
                  <c:v>0.52739533822545304</c:v>
                </c:pt>
                <c:pt idx="420">
                  <c:v>-0.86474828436833795</c:v>
                </c:pt>
                <c:pt idx="421">
                  <c:v>-1.07590680014731</c:v>
                </c:pt>
                <c:pt idx="422">
                  <c:v>-0.62702266951087904</c:v>
                </c:pt>
                <c:pt idx="423">
                  <c:v>-0.517325700032087</c:v>
                </c:pt>
                <c:pt idx="424">
                  <c:v>-0.87527994798517095</c:v>
                </c:pt>
                <c:pt idx="425">
                  <c:v>-0.53069399208471502</c:v>
                </c:pt>
                <c:pt idx="426">
                  <c:v>-0.28904907810837799</c:v>
                </c:pt>
                <c:pt idx="427">
                  <c:v>-0.85605991469189502</c:v>
                </c:pt>
                <c:pt idx="428">
                  <c:v>-0.89936515620760904</c:v>
                </c:pt>
                <c:pt idx="429">
                  <c:v>1.6438948515108001</c:v>
                </c:pt>
                <c:pt idx="430">
                  <c:v>1.59670329160799</c:v>
                </c:pt>
                <c:pt idx="431">
                  <c:v>-0.61125679684453404</c:v>
                </c:pt>
                <c:pt idx="432">
                  <c:v>-0.73497928129078105</c:v>
                </c:pt>
                <c:pt idx="433">
                  <c:v>-1.4274492940414301</c:v>
                </c:pt>
                <c:pt idx="434">
                  <c:v>6.6429503391123704E-2</c:v>
                </c:pt>
                <c:pt idx="435">
                  <c:v>-0.59686377298311799</c:v>
                </c:pt>
                <c:pt idx="436">
                  <c:v>-0.67450937425136503</c:v>
                </c:pt>
                <c:pt idx="437">
                  <c:v>-0.50350955078767501</c:v>
                </c:pt>
                <c:pt idx="438">
                  <c:v>-0.80772030403766604</c:v>
                </c:pt>
                <c:pt idx="439">
                  <c:v>-0.80321671166876396</c:v>
                </c:pt>
                <c:pt idx="440">
                  <c:v>-0.47959186972892598</c:v>
                </c:pt>
                <c:pt idx="441">
                  <c:v>-0.99093356360422202</c:v>
                </c:pt>
                <c:pt idx="442">
                  <c:v>-0.80353685263344499</c:v>
                </c:pt>
                <c:pt idx="443">
                  <c:v>-0.39365330600298498</c:v>
                </c:pt>
                <c:pt idx="444">
                  <c:v>-0.17694783779967099</c:v>
                </c:pt>
                <c:pt idx="445">
                  <c:v>-0.70442439356838904</c:v>
                </c:pt>
                <c:pt idx="446">
                  <c:v>-0.15302027682246</c:v>
                </c:pt>
                <c:pt idx="447">
                  <c:v>5.1232655623937501E-2</c:v>
                </c:pt>
                <c:pt idx="448">
                  <c:v>0.73832270313803605</c:v>
                </c:pt>
                <c:pt idx="449">
                  <c:v>0.246086088039974</c:v>
                </c:pt>
                <c:pt idx="450">
                  <c:v>-2.95543557721978E-2</c:v>
                </c:pt>
                <c:pt idx="451">
                  <c:v>-0.52506406707543396</c:v>
                </c:pt>
                <c:pt idx="452">
                  <c:v>-0.68803397738021999</c:v>
                </c:pt>
                <c:pt idx="453">
                  <c:v>-0.44137428964809999</c:v>
                </c:pt>
                <c:pt idx="454">
                  <c:v>-1.10146850309197</c:v>
                </c:pt>
                <c:pt idx="455">
                  <c:v>-0.15274433346367899</c:v>
                </c:pt>
                <c:pt idx="456">
                  <c:v>-0.41561508271538999</c:v>
                </c:pt>
                <c:pt idx="457">
                  <c:v>-0.37874375047748998</c:v>
                </c:pt>
                <c:pt idx="458">
                  <c:v>-0.47271447198358602</c:v>
                </c:pt>
                <c:pt idx="459">
                  <c:v>-0.87827820777098797</c:v>
                </c:pt>
                <c:pt idx="460">
                  <c:v>-0.17694783779967099</c:v>
                </c:pt>
                <c:pt idx="461">
                  <c:v>0.73832270313803605</c:v>
                </c:pt>
                <c:pt idx="462">
                  <c:v>-0.51086695908301705</c:v>
                </c:pt>
                <c:pt idx="463">
                  <c:v>-0.61752498800001299</c:v>
                </c:pt>
                <c:pt idx="464">
                  <c:v>-1.48922618838082</c:v>
                </c:pt>
                <c:pt idx="465">
                  <c:v>-0.24084629937243299</c:v>
                </c:pt>
                <c:pt idx="466">
                  <c:v>-1.12966453689198</c:v>
                </c:pt>
                <c:pt idx="467">
                  <c:v>-0.56457056392285498</c:v>
                </c:pt>
                <c:pt idx="468">
                  <c:v>-0.41169763016530903</c:v>
                </c:pt>
                <c:pt idx="469">
                  <c:v>-1.10030220816559</c:v>
                </c:pt>
                <c:pt idx="470">
                  <c:v>-0.809960186079277</c:v>
                </c:pt>
                <c:pt idx="471">
                  <c:v>1.45946814018779</c:v>
                </c:pt>
                <c:pt idx="472">
                  <c:v>-0.92363473238493099</c:v>
                </c:pt>
                <c:pt idx="473">
                  <c:v>-0.39665930395702398</c:v>
                </c:pt>
                <c:pt idx="474">
                  <c:v>-0.34534683750456802</c:v>
                </c:pt>
                <c:pt idx="475">
                  <c:v>-0.47663028409864999</c:v>
                </c:pt>
                <c:pt idx="476">
                  <c:v>-0.98823463044831406</c:v>
                </c:pt>
                <c:pt idx="477">
                  <c:v>-0.34534683750456802</c:v>
                </c:pt>
                <c:pt idx="478">
                  <c:v>-1.0290147980218101</c:v>
                </c:pt>
                <c:pt idx="479">
                  <c:v>-0.71786237257501495</c:v>
                </c:pt>
                <c:pt idx="480">
                  <c:v>0.52739533822545304</c:v>
                </c:pt>
                <c:pt idx="481">
                  <c:v>-1.1021512561185101</c:v>
                </c:pt>
                <c:pt idx="482">
                  <c:v>-0.48290761879961602</c:v>
                </c:pt>
                <c:pt idx="483">
                  <c:v>-0.79482640247314695</c:v>
                </c:pt>
                <c:pt idx="484">
                  <c:v>-1.2512355846841201</c:v>
                </c:pt>
                <c:pt idx="485">
                  <c:v>-0.79114375142360704</c:v>
                </c:pt>
                <c:pt idx="486">
                  <c:v>-0.55548029731342397</c:v>
                </c:pt>
                <c:pt idx="487">
                  <c:v>-0.89398231497275105</c:v>
                </c:pt>
                <c:pt idx="488">
                  <c:v>-1.37597847259377</c:v>
                </c:pt>
                <c:pt idx="489">
                  <c:v>-9.3418261651627102E-2</c:v>
                </c:pt>
                <c:pt idx="490">
                  <c:v>-6.4050597919775298E-2</c:v>
                </c:pt>
                <c:pt idx="491">
                  <c:v>-0.62998010942615001</c:v>
                </c:pt>
                <c:pt idx="492">
                  <c:v>-1.07590680014731</c:v>
                </c:pt>
                <c:pt idx="493">
                  <c:v>0.41391779968779302</c:v>
                </c:pt>
                <c:pt idx="494">
                  <c:v>-0.48333919439103201</c:v>
                </c:pt>
                <c:pt idx="495">
                  <c:v>-0.316005808756053</c:v>
                </c:pt>
                <c:pt idx="496">
                  <c:v>-1.1506583129738299</c:v>
                </c:pt>
                <c:pt idx="497">
                  <c:v>-1.00292194493214</c:v>
                </c:pt>
                <c:pt idx="498">
                  <c:v>-0.689034862262355</c:v>
                </c:pt>
                <c:pt idx="499">
                  <c:v>-0.78214352304162305</c:v>
                </c:pt>
                <c:pt idx="500">
                  <c:v>-0.94997710745661601</c:v>
                </c:pt>
                <c:pt idx="501">
                  <c:v>-1.0239942216182201</c:v>
                </c:pt>
                <c:pt idx="502">
                  <c:v>0.72651654441853797</c:v>
                </c:pt>
                <c:pt idx="503">
                  <c:v>-0.47613955736716301</c:v>
                </c:pt>
                <c:pt idx="504">
                  <c:v>-1.1368805502564201</c:v>
                </c:pt>
                <c:pt idx="505">
                  <c:v>-0.95689267915290399</c:v>
                </c:pt>
                <c:pt idx="506">
                  <c:v>-0.27159680203420999</c:v>
                </c:pt>
                <c:pt idx="507">
                  <c:v>-1.18538157183538</c:v>
                </c:pt>
                <c:pt idx="508">
                  <c:v>-0.98487111995258803</c:v>
                </c:pt>
                <c:pt idx="509">
                  <c:v>-1.0723996339495301</c:v>
                </c:pt>
                <c:pt idx="510">
                  <c:v>-0.507794069583417</c:v>
                </c:pt>
                <c:pt idx="511">
                  <c:v>-1.10146850309197</c:v>
                </c:pt>
                <c:pt idx="512">
                  <c:v>-0.61875987561198398</c:v>
                </c:pt>
                <c:pt idx="513">
                  <c:v>-0.119567684668287</c:v>
                </c:pt>
                <c:pt idx="514">
                  <c:v>0.60947760852113697</c:v>
                </c:pt>
                <c:pt idx="515">
                  <c:v>-9.8007649788312806E-2</c:v>
                </c:pt>
                <c:pt idx="516">
                  <c:v>-0.56491328741440305</c:v>
                </c:pt>
                <c:pt idx="517">
                  <c:v>-1.1868710486595799</c:v>
                </c:pt>
                <c:pt idx="518">
                  <c:v>0.99328768117214705</c:v>
                </c:pt>
                <c:pt idx="519">
                  <c:v>0.52621151328804205</c:v>
                </c:pt>
                <c:pt idx="520">
                  <c:v>-0.74618662537061997</c:v>
                </c:pt>
                <c:pt idx="521">
                  <c:v>-1.2413741851931399</c:v>
                </c:pt>
                <c:pt idx="522">
                  <c:v>-0.38280891852520299</c:v>
                </c:pt>
                <c:pt idx="523">
                  <c:v>0.23265675624862001</c:v>
                </c:pt>
                <c:pt idx="524">
                  <c:v>-1.0824645929267001</c:v>
                </c:pt>
                <c:pt idx="525">
                  <c:v>-0.34534683750456802</c:v>
                </c:pt>
                <c:pt idx="526">
                  <c:v>-1.53470139457543</c:v>
                </c:pt>
                <c:pt idx="527">
                  <c:v>-0.73479533509249395</c:v>
                </c:pt>
                <c:pt idx="528">
                  <c:v>-1.0792447231893501</c:v>
                </c:pt>
                <c:pt idx="529">
                  <c:v>-0.75251374703851504</c:v>
                </c:pt>
                <c:pt idx="530">
                  <c:v>-1.5315771851314901</c:v>
                </c:pt>
                <c:pt idx="531">
                  <c:v>-0.53728958645632097</c:v>
                </c:pt>
                <c:pt idx="532">
                  <c:v>-0.79229974008002702</c:v>
                </c:pt>
                <c:pt idx="533">
                  <c:v>-0.37443219705185499</c:v>
                </c:pt>
                <c:pt idx="534">
                  <c:v>-0.45536340312533602</c:v>
                </c:pt>
                <c:pt idx="535">
                  <c:v>1.17386159106987</c:v>
                </c:pt>
                <c:pt idx="536">
                  <c:v>-1.3048006046795799</c:v>
                </c:pt>
                <c:pt idx="537">
                  <c:v>0.156433033380629</c:v>
                </c:pt>
                <c:pt idx="538">
                  <c:v>1.2699076126589799</c:v>
                </c:pt>
                <c:pt idx="539">
                  <c:v>-0.44495512520522301</c:v>
                </c:pt>
                <c:pt idx="540">
                  <c:v>-0.44137428964809999</c:v>
                </c:pt>
                <c:pt idx="541">
                  <c:v>-0.95880331212814496</c:v>
                </c:pt>
                <c:pt idx="542">
                  <c:v>-0.95880331212814496</c:v>
                </c:pt>
                <c:pt idx="543">
                  <c:v>-0.51104210835233099</c:v>
                </c:pt>
                <c:pt idx="544">
                  <c:v>0.119084184272137</c:v>
                </c:pt>
                <c:pt idx="545">
                  <c:v>-1.13934642358015</c:v>
                </c:pt>
                <c:pt idx="546">
                  <c:v>-5.6428857969728498E-2</c:v>
                </c:pt>
                <c:pt idx="547">
                  <c:v>-0.69833093483307795</c:v>
                </c:pt>
                <c:pt idx="548">
                  <c:v>-0.88551039779306495</c:v>
                </c:pt>
                <c:pt idx="549">
                  <c:v>-1.2862371815773499</c:v>
                </c:pt>
                <c:pt idx="550">
                  <c:v>-0.42817000100045199</c:v>
                </c:pt>
                <c:pt idx="551">
                  <c:v>-0.84269754621743698</c:v>
                </c:pt>
                <c:pt idx="552">
                  <c:v>-0.78214352304162305</c:v>
                </c:pt>
                <c:pt idx="553">
                  <c:v>0.58378743737574601</c:v>
                </c:pt>
                <c:pt idx="554">
                  <c:v>-1.2512355846841201</c:v>
                </c:pt>
                <c:pt idx="555">
                  <c:v>-1.00945867660499</c:v>
                </c:pt>
                <c:pt idx="556">
                  <c:v>2.76159516579856E-2</c:v>
                </c:pt>
                <c:pt idx="557">
                  <c:v>-0.48638351320640599</c:v>
                </c:pt>
                <c:pt idx="558">
                  <c:v>-1.0018634416387699</c:v>
                </c:pt>
                <c:pt idx="559">
                  <c:v>-1.5507663258634801</c:v>
                </c:pt>
                <c:pt idx="560">
                  <c:v>-1.54114533229661</c:v>
                </c:pt>
                <c:pt idx="561">
                  <c:v>-0.992145486359712</c:v>
                </c:pt>
                <c:pt idx="562">
                  <c:v>-0.49432465013372701</c:v>
                </c:pt>
                <c:pt idx="563">
                  <c:v>4.14788272601746E-2</c:v>
                </c:pt>
                <c:pt idx="564">
                  <c:v>-1.4432372111009999</c:v>
                </c:pt>
                <c:pt idx="565">
                  <c:v>-1.2374978067644999</c:v>
                </c:pt>
                <c:pt idx="566">
                  <c:v>-1.1352527110052799</c:v>
                </c:pt>
                <c:pt idx="567">
                  <c:v>-0.33204186010806802</c:v>
                </c:pt>
                <c:pt idx="568">
                  <c:v>-0.651717380945949</c:v>
                </c:pt>
                <c:pt idx="569">
                  <c:v>-1.1878292588071999</c:v>
                </c:pt>
                <c:pt idx="570">
                  <c:v>0.28858607839104899</c:v>
                </c:pt>
                <c:pt idx="571">
                  <c:v>0.62276482133476296</c:v>
                </c:pt>
                <c:pt idx="572">
                  <c:v>-0.95170184665763302</c:v>
                </c:pt>
                <c:pt idx="573">
                  <c:v>-0.38737010948439399</c:v>
                </c:pt>
                <c:pt idx="574">
                  <c:v>-0.69421902506676703</c:v>
                </c:pt>
                <c:pt idx="575">
                  <c:v>-1.3553925461474301</c:v>
                </c:pt>
                <c:pt idx="576">
                  <c:v>-0.86965660926448596</c:v>
                </c:pt>
                <c:pt idx="577">
                  <c:v>-1.4921160181545701</c:v>
                </c:pt>
                <c:pt idx="578">
                  <c:v>-1.1936662372398601</c:v>
                </c:pt>
                <c:pt idx="579">
                  <c:v>-1.4815849386037201</c:v>
                </c:pt>
                <c:pt idx="580">
                  <c:v>-0.53758618397801206</c:v>
                </c:pt>
                <c:pt idx="581">
                  <c:v>0.18287106875421399</c:v>
                </c:pt>
                <c:pt idx="582">
                  <c:v>-0.78021882833596901</c:v>
                </c:pt>
                <c:pt idx="583">
                  <c:v>0.23762762112974101</c:v>
                </c:pt>
                <c:pt idx="584">
                  <c:v>-1.19298048641048</c:v>
                </c:pt>
                <c:pt idx="585">
                  <c:v>-0.95170184665763302</c:v>
                </c:pt>
                <c:pt idx="586">
                  <c:v>-0.39731236475404802</c:v>
                </c:pt>
                <c:pt idx="587">
                  <c:v>0.42967427690688698</c:v>
                </c:pt>
                <c:pt idx="588">
                  <c:v>-1.4083071045273301</c:v>
                </c:pt>
                <c:pt idx="589">
                  <c:v>-1.3925195337873999</c:v>
                </c:pt>
                <c:pt idx="590">
                  <c:v>-0.307247006755485</c:v>
                </c:pt>
                <c:pt idx="591">
                  <c:v>-0.16577291666702901</c:v>
                </c:pt>
                <c:pt idx="592">
                  <c:v>-0.25212781310420801</c:v>
                </c:pt>
                <c:pt idx="593">
                  <c:v>-1.26473118170829</c:v>
                </c:pt>
                <c:pt idx="594">
                  <c:v>-0.69661594011163597</c:v>
                </c:pt>
                <c:pt idx="595">
                  <c:v>0.304917703525932</c:v>
                </c:pt>
                <c:pt idx="596">
                  <c:v>-1.04095017760674</c:v>
                </c:pt>
                <c:pt idx="597">
                  <c:v>-0.73484504259877503</c:v>
                </c:pt>
                <c:pt idx="598">
                  <c:v>3.5806817702366302E-2</c:v>
                </c:pt>
                <c:pt idx="599">
                  <c:v>-0.58773102147482403</c:v>
                </c:pt>
                <c:pt idx="600">
                  <c:v>-1.0470584703672201</c:v>
                </c:pt>
                <c:pt idx="601">
                  <c:v>-0.96386119215729504</c:v>
                </c:pt>
                <c:pt idx="602">
                  <c:v>-0.61431178540293596</c:v>
                </c:pt>
                <c:pt idx="603">
                  <c:v>-0.69421902506676703</c:v>
                </c:pt>
                <c:pt idx="604">
                  <c:v>0.727328515075917</c:v>
                </c:pt>
                <c:pt idx="605">
                  <c:v>-0.81833159634075903</c:v>
                </c:pt>
                <c:pt idx="606">
                  <c:v>-1.38829125789221</c:v>
                </c:pt>
                <c:pt idx="607">
                  <c:v>-1.63144682639573</c:v>
                </c:pt>
                <c:pt idx="608">
                  <c:v>-1.01364189371052</c:v>
                </c:pt>
                <c:pt idx="609">
                  <c:v>-1.3192583962314599</c:v>
                </c:pt>
                <c:pt idx="610">
                  <c:v>1.9764834774695601</c:v>
                </c:pt>
                <c:pt idx="611">
                  <c:v>-0.55039231954685797</c:v>
                </c:pt>
                <c:pt idx="612">
                  <c:v>-1.4212479347687901</c:v>
                </c:pt>
                <c:pt idx="613">
                  <c:v>-4.1098069116828902E-2</c:v>
                </c:pt>
                <c:pt idx="614">
                  <c:v>-1.06778487214372</c:v>
                </c:pt>
                <c:pt idx="615">
                  <c:v>-0.16784946022775801</c:v>
                </c:pt>
                <c:pt idx="616">
                  <c:v>-1.0095054559199701</c:v>
                </c:pt>
                <c:pt idx="617">
                  <c:v>-0.80576105984607604</c:v>
                </c:pt>
                <c:pt idx="618">
                  <c:v>-1.93392885393964</c:v>
                </c:pt>
                <c:pt idx="619">
                  <c:v>-1.31317258110737</c:v>
                </c:pt>
                <c:pt idx="620">
                  <c:v>-1.38829125789221</c:v>
                </c:pt>
                <c:pt idx="621">
                  <c:v>-2.1367300322967702</c:v>
                </c:pt>
                <c:pt idx="622">
                  <c:v>-1.1785756833300201</c:v>
                </c:pt>
              </c:numCache>
            </c:numRef>
          </c:xVal>
          <c:yVal>
            <c:numRef>
              <c:f>'human heart VS mouse heart'!$H$2:$H$624</c:f>
              <c:numCache>
                <c:formatCode>General</c:formatCode>
                <c:ptCount val="623"/>
                <c:pt idx="0">
                  <c:v>2</c:v>
                </c:pt>
                <c:pt idx="1">
                  <c:v>1.8202532847681001</c:v>
                </c:pt>
                <c:pt idx="2">
                  <c:v>1.6670425294506099</c:v>
                </c:pt>
                <c:pt idx="3">
                  <c:v>1.6496432167214701</c:v>
                </c:pt>
                <c:pt idx="4">
                  <c:v>1.58665367341624</c:v>
                </c:pt>
                <c:pt idx="5">
                  <c:v>1.55304815837</c:v>
                </c:pt>
                <c:pt idx="6">
                  <c:v>1.41342769867812</c:v>
                </c:pt>
                <c:pt idx="7">
                  <c:v>1.38236626295529</c:v>
                </c:pt>
                <c:pt idx="8">
                  <c:v>1.3683035934202299</c:v>
                </c:pt>
                <c:pt idx="9">
                  <c:v>1.30359210389696</c:v>
                </c:pt>
                <c:pt idx="10">
                  <c:v>1.2791360936268401</c:v>
                </c:pt>
                <c:pt idx="11">
                  <c:v>1.2758123950572799</c:v>
                </c:pt>
                <c:pt idx="12">
                  <c:v>1.2700638819475101</c:v>
                </c:pt>
                <c:pt idx="13">
                  <c:v>1.2566285932480801</c:v>
                </c:pt>
                <c:pt idx="14">
                  <c:v>1.2479686640759</c:v>
                </c:pt>
                <c:pt idx="15">
                  <c:v>1.21884751955102</c:v>
                </c:pt>
                <c:pt idx="16">
                  <c:v>1.1938455519770499</c:v>
                </c:pt>
                <c:pt idx="17">
                  <c:v>1.17928991785807</c:v>
                </c:pt>
                <c:pt idx="18">
                  <c:v>1.1772726630266399</c:v>
                </c:pt>
                <c:pt idx="19">
                  <c:v>1.1522982355548701</c:v>
                </c:pt>
                <c:pt idx="20">
                  <c:v>1.13472397121316</c:v>
                </c:pt>
                <c:pt idx="21">
                  <c:v>1.13352781077555</c:v>
                </c:pt>
                <c:pt idx="22">
                  <c:v>1.11231933319929</c:v>
                </c:pt>
                <c:pt idx="23">
                  <c:v>1.10305191401513</c:v>
                </c:pt>
                <c:pt idx="24">
                  <c:v>1.0963483217696099</c:v>
                </c:pt>
                <c:pt idx="25">
                  <c:v>1.09470045574077</c:v>
                </c:pt>
                <c:pt idx="26">
                  <c:v>1.08599830697186</c:v>
                </c:pt>
                <c:pt idx="27">
                  <c:v>1.0695420804312199</c:v>
                </c:pt>
                <c:pt idx="28">
                  <c:v>1.06304210249619</c:v>
                </c:pt>
                <c:pt idx="29">
                  <c:v>1.02191353685846</c:v>
                </c:pt>
                <c:pt idx="30">
                  <c:v>1.0132860747949699</c:v>
                </c:pt>
                <c:pt idx="31">
                  <c:v>1.01163646396936</c:v>
                </c:pt>
                <c:pt idx="32">
                  <c:v>0.99192828516726606</c:v>
                </c:pt>
                <c:pt idx="33">
                  <c:v>0.98091194781166202</c:v>
                </c:pt>
                <c:pt idx="34">
                  <c:v>0.959529082806726</c:v>
                </c:pt>
                <c:pt idx="35">
                  <c:v>0.95060490240402995</c:v>
                </c:pt>
                <c:pt idx="36">
                  <c:v>0.94980610875048299</c:v>
                </c:pt>
                <c:pt idx="37">
                  <c:v>0.94771101848690797</c:v>
                </c:pt>
                <c:pt idx="38">
                  <c:v>0.94018351855649696</c:v>
                </c:pt>
                <c:pt idx="39">
                  <c:v>0.93088382003539105</c:v>
                </c:pt>
                <c:pt idx="40">
                  <c:v>0.92220968385241997</c:v>
                </c:pt>
                <c:pt idx="41">
                  <c:v>0.91046663352670198</c:v>
                </c:pt>
                <c:pt idx="42">
                  <c:v>0.89535176526680205</c:v>
                </c:pt>
                <c:pt idx="43">
                  <c:v>0.88826576204701002</c:v>
                </c:pt>
                <c:pt idx="44">
                  <c:v>0.886610105989172</c:v>
                </c:pt>
                <c:pt idx="45">
                  <c:v>0.88555166805132901</c:v>
                </c:pt>
                <c:pt idx="46">
                  <c:v>0.88147877873768998</c:v>
                </c:pt>
                <c:pt idx="47">
                  <c:v>0.88030040209157301</c:v>
                </c:pt>
                <c:pt idx="48">
                  <c:v>0.87879549381634503</c:v>
                </c:pt>
                <c:pt idx="49">
                  <c:v>0.87804928118193903</c:v>
                </c:pt>
                <c:pt idx="50">
                  <c:v>0.87240308681881695</c:v>
                </c:pt>
                <c:pt idx="51">
                  <c:v>0.864200078566283</c:v>
                </c:pt>
                <c:pt idx="52">
                  <c:v>0.84549994639800696</c:v>
                </c:pt>
                <c:pt idx="53">
                  <c:v>0.83917213706738303</c:v>
                </c:pt>
                <c:pt idx="54">
                  <c:v>0.83875149801780502</c:v>
                </c:pt>
                <c:pt idx="55">
                  <c:v>0.83573085259876101</c:v>
                </c:pt>
                <c:pt idx="56">
                  <c:v>0.82690736659194897</c:v>
                </c:pt>
                <c:pt idx="57">
                  <c:v>0.81007231394150503</c:v>
                </c:pt>
                <c:pt idx="58">
                  <c:v>0.80616655732350995</c:v>
                </c:pt>
                <c:pt idx="59">
                  <c:v>0.77537017337773795</c:v>
                </c:pt>
                <c:pt idx="60">
                  <c:v>0.77027651091066995</c:v>
                </c:pt>
                <c:pt idx="61">
                  <c:v>0.76418701251301302</c:v>
                </c:pt>
                <c:pt idx="62">
                  <c:v>0.760242814818055</c:v>
                </c:pt>
                <c:pt idx="63">
                  <c:v>0.759173592147242</c:v>
                </c:pt>
                <c:pt idx="64">
                  <c:v>0.75442605567224896</c:v>
                </c:pt>
                <c:pt idx="65">
                  <c:v>0.75434181324885796</c:v>
                </c:pt>
                <c:pt idx="66">
                  <c:v>0.73775098415853402</c:v>
                </c:pt>
                <c:pt idx="67">
                  <c:v>0.726082016270445</c:v>
                </c:pt>
                <c:pt idx="68">
                  <c:v>0.72232267696275998</c:v>
                </c:pt>
                <c:pt idx="69">
                  <c:v>0.71753467317094599</c:v>
                </c:pt>
                <c:pt idx="70">
                  <c:v>0.705059218143119</c:v>
                </c:pt>
                <c:pt idx="71">
                  <c:v>0.70271668807222298</c:v>
                </c:pt>
                <c:pt idx="72">
                  <c:v>0.70100577811782705</c:v>
                </c:pt>
                <c:pt idx="73">
                  <c:v>0.69780175147846402</c:v>
                </c:pt>
                <c:pt idx="74">
                  <c:v>0.69368918349714603</c:v>
                </c:pt>
                <c:pt idx="75">
                  <c:v>0.69294612407259404</c:v>
                </c:pt>
                <c:pt idx="76">
                  <c:v>0.69056719889352502</c:v>
                </c:pt>
                <c:pt idx="77">
                  <c:v>0.69001954498292295</c:v>
                </c:pt>
                <c:pt idx="78">
                  <c:v>0.66896949954519003</c:v>
                </c:pt>
                <c:pt idx="79">
                  <c:v>0.65385031151192197</c:v>
                </c:pt>
                <c:pt idx="80">
                  <c:v>0.652912003413058</c:v>
                </c:pt>
                <c:pt idx="81">
                  <c:v>0.65148523833870498</c:v>
                </c:pt>
                <c:pt idx="82">
                  <c:v>0.63516122920872997</c:v>
                </c:pt>
                <c:pt idx="83">
                  <c:v>0.63352993635062405</c:v>
                </c:pt>
                <c:pt idx="84">
                  <c:v>0.62425609993504505</c:v>
                </c:pt>
                <c:pt idx="85">
                  <c:v>0.62407719016274499</c:v>
                </c:pt>
                <c:pt idx="86">
                  <c:v>0.61345160647624997</c:v>
                </c:pt>
                <c:pt idx="87">
                  <c:v>0.61079059095440502</c:v>
                </c:pt>
                <c:pt idx="88">
                  <c:v>0.60779576697932003</c:v>
                </c:pt>
                <c:pt idx="89">
                  <c:v>0.60268616132714004</c:v>
                </c:pt>
                <c:pt idx="90">
                  <c:v>0.59641427251807999</c:v>
                </c:pt>
                <c:pt idx="91">
                  <c:v>0.58616437000222898</c:v>
                </c:pt>
                <c:pt idx="92">
                  <c:v>0.57540456407734597</c:v>
                </c:pt>
                <c:pt idx="93">
                  <c:v>0.57397399390501602</c:v>
                </c:pt>
                <c:pt idx="94">
                  <c:v>0.57257986495010205</c:v>
                </c:pt>
                <c:pt idx="95">
                  <c:v>0.57057374738676103</c:v>
                </c:pt>
                <c:pt idx="96">
                  <c:v>0.56967468816236499</c:v>
                </c:pt>
                <c:pt idx="97">
                  <c:v>0.56079679153586803</c:v>
                </c:pt>
                <c:pt idx="98">
                  <c:v>0.56013221899709897</c:v>
                </c:pt>
                <c:pt idx="99">
                  <c:v>0.55844785403048602</c:v>
                </c:pt>
                <c:pt idx="100">
                  <c:v>0.54639906347334199</c:v>
                </c:pt>
                <c:pt idx="101">
                  <c:v>0.53582019882780196</c:v>
                </c:pt>
                <c:pt idx="102">
                  <c:v>0.52943707188843403</c:v>
                </c:pt>
                <c:pt idx="103">
                  <c:v>0.521195191902458</c:v>
                </c:pt>
                <c:pt idx="104">
                  <c:v>0.51733855951152596</c:v>
                </c:pt>
                <c:pt idx="105">
                  <c:v>0.50057400359786597</c:v>
                </c:pt>
                <c:pt idx="106">
                  <c:v>0.49356677859574599</c:v>
                </c:pt>
                <c:pt idx="107">
                  <c:v>0.49218692975759698</c:v>
                </c:pt>
                <c:pt idx="108">
                  <c:v>0.48481013147819302</c:v>
                </c:pt>
                <c:pt idx="109">
                  <c:v>0.453066457388757</c:v>
                </c:pt>
                <c:pt idx="110">
                  <c:v>0.44327571975070701</c:v>
                </c:pt>
                <c:pt idx="111">
                  <c:v>0.419141033179464</c:v>
                </c:pt>
                <c:pt idx="112">
                  <c:v>0.41746710887665101</c:v>
                </c:pt>
                <c:pt idx="113">
                  <c:v>0.41425879620218098</c:v>
                </c:pt>
                <c:pt idx="114">
                  <c:v>0.41402917026896802</c:v>
                </c:pt>
                <c:pt idx="115">
                  <c:v>0.41054125382259399</c:v>
                </c:pt>
                <c:pt idx="116">
                  <c:v>0.392611934092154</c:v>
                </c:pt>
                <c:pt idx="117">
                  <c:v>0.38320067317837397</c:v>
                </c:pt>
                <c:pt idx="118">
                  <c:v>0.37296982999641198</c:v>
                </c:pt>
                <c:pt idx="119">
                  <c:v>0.37180152340009598</c:v>
                </c:pt>
                <c:pt idx="120">
                  <c:v>0.37159181398281999</c:v>
                </c:pt>
                <c:pt idx="121">
                  <c:v>0.37095069998350799</c:v>
                </c:pt>
                <c:pt idx="122">
                  <c:v>0.35942251723788199</c:v>
                </c:pt>
                <c:pt idx="123">
                  <c:v>0.34278932808870799</c:v>
                </c:pt>
                <c:pt idx="124">
                  <c:v>0.33929890131441798</c:v>
                </c:pt>
                <c:pt idx="125">
                  <c:v>0.334138935904915</c:v>
                </c:pt>
                <c:pt idx="126">
                  <c:v>0.31266112795163298</c:v>
                </c:pt>
                <c:pt idx="127">
                  <c:v>0.30701935882181403</c:v>
                </c:pt>
                <c:pt idx="128">
                  <c:v>0.30220023797265699</c:v>
                </c:pt>
                <c:pt idx="129">
                  <c:v>0.29621206871060202</c:v>
                </c:pt>
                <c:pt idx="130">
                  <c:v>0.29288275619049098</c:v>
                </c:pt>
                <c:pt idx="131">
                  <c:v>0.29163906335112599</c:v>
                </c:pt>
                <c:pt idx="132">
                  <c:v>0.27639701489028301</c:v>
                </c:pt>
                <c:pt idx="133">
                  <c:v>0.27473437635345399</c:v>
                </c:pt>
                <c:pt idx="134">
                  <c:v>0.27458404511215501</c:v>
                </c:pt>
                <c:pt idx="135">
                  <c:v>0.26899471355413102</c:v>
                </c:pt>
                <c:pt idx="136">
                  <c:v>0.257515879734875</c:v>
                </c:pt>
                <c:pt idx="137">
                  <c:v>0.25213317102815402</c:v>
                </c:pt>
                <c:pt idx="138">
                  <c:v>0.23884603271056901</c:v>
                </c:pt>
                <c:pt idx="139">
                  <c:v>0.237111484825407</c:v>
                </c:pt>
                <c:pt idx="140">
                  <c:v>0.236368737464247</c:v>
                </c:pt>
                <c:pt idx="141">
                  <c:v>0.22650854995181499</c:v>
                </c:pt>
                <c:pt idx="142">
                  <c:v>0.22066755305274499</c:v>
                </c:pt>
                <c:pt idx="143">
                  <c:v>0.21826551679624201</c:v>
                </c:pt>
                <c:pt idx="144">
                  <c:v>0.213400077889846</c:v>
                </c:pt>
                <c:pt idx="145">
                  <c:v>0.212556871094114</c:v>
                </c:pt>
                <c:pt idx="146">
                  <c:v>0.20697868353945401</c:v>
                </c:pt>
                <c:pt idx="147">
                  <c:v>0.20187915092585099</c:v>
                </c:pt>
                <c:pt idx="148">
                  <c:v>0.19977166755852599</c:v>
                </c:pt>
                <c:pt idx="149">
                  <c:v>0.190454849832321</c:v>
                </c:pt>
                <c:pt idx="150">
                  <c:v>0.17829139169306901</c:v>
                </c:pt>
                <c:pt idx="151">
                  <c:v>0.177772584610843</c:v>
                </c:pt>
                <c:pt idx="152">
                  <c:v>0.177346344473264</c:v>
                </c:pt>
                <c:pt idx="153">
                  <c:v>0.17526633115517301</c:v>
                </c:pt>
                <c:pt idx="154">
                  <c:v>0.17494527544276001</c:v>
                </c:pt>
                <c:pt idx="155">
                  <c:v>0.17331543117781401</c:v>
                </c:pt>
                <c:pt idx="156">
                  <c:v>0.171544190957923</c:v>
                </c:pt>
                <c:pt idx="157">
                  <c:v>0.16519308415287501</c:v>
                </c:pt>
                <c:pt idx="158">
                  <c:v>0.15933627470435799</c:v>
                </c:pt>
                <c:pt idx="159">
                  <c:v>0.15132037055754599</c:v>
                </c:pt>
                <c:pt idx="160">
                  <c:v>0.15084063056594199</c:v>
                </c:pt>
                <c:pt idx="161">
                  <c:v>0.146883111229031</c:v>
                </c:pt>
                <c:pt idx="162">
                  <c:v>0.13764091990607499</c:v>
                </c:pt>
                <c:pt idx="163">
                  <c:v>0.132428901261292</c:v>
                </c:pt>
                <c:pt idx="164">
                  <c:v>0.127170112018094</c:v>
                </c:pt>
                <c:pt idx="165">
                  <c:v>0.11967560160157099</c:v>
                </c:pt>
                <c:pt idx="166">
                  <c:v>0.117871306145516</c:v>
                </c:pt>
                <c:pt idx="167">
                  <c:v>0.11162768687067</c:v>
                </c:pt>
                <c:pt idx="168">
                  <c:v>9.9502711511866807E-2</c:v>
                </c:pt>
                <c:pt idx="169">
                  <c:v>8.9937795341152496E-2</c:v>
                </c:pt>
                <c:pt idx="170">
                  <c:v>8.5554326895938199E-2</c:v>
                </c:pt>
                <c:pt idx="171">
                  <c:v>7.9799006991406005E-2</c:v>
                </c:pt>
                <c:pt idx="172">
                  <c:v>7.5377786289656107E-2</c:v>
                </c:pt>
                <c:pt idx="173">
                  <c:v>7.1971321819660997E-2</c:v>
                </c:pt>
                <c:pt idx="174">
                  <c:v>6.9380069182579995E-2</c:v>
                </c:pt>
                <c:pt idx="175">
                  <c:v>6.8486700330364497E-2</c:v>
                </c:pt>
                <c:pt idx="176">
                  <c:v>6.0110610812282902E-2</c:v>
                </c:pt>
                <c:pt idx="177">
                  <c:v>5.6929599020584101E-2</c:v>
                </c:pt>
                <c:pt idx="178">
                  <c:v>4.9388008519825402E-2</c:v>
                </c:pt>
                <c:pt idx="179">
                  <c:v>4.1176228435960999E-2</c:v>
                </c:pt>
                <c:pt idx="180">
                  <c:v>3.2274479254868801E-2</c:v>
                </c:pt>
                <c:pt idx="181">
                  <c:v>2.2478806156435601E-2</c:v>
                </c:pt>
                <c:pt idx="182">
                  <c:v>1.9152839065672101E-2</c:v>
                </c:pt>
                <c:pt idx="183">
                  <c:v>1.9486547416844001E-5</c:v>
                </c:pt>
                <c:pt idx="184">
                  <c:v>-2.3980572924274198E-3</c:v>
                </c:pt>
                <c:pt idx="185">
                  <c:v>-5.0032099695851298E-3</c:v>
                </c:pt>
                <c:pt idx="186">
                  <c:v>-7.5650364912614601E-3</c:v>
                </c:pt>
                <c:pt idx="187">
                  <c:v>-1.0507932359836899E-2</c:v>
                </c:pt>
                <c:pt idx="188">
                  <c:v>-2.0871886119860399E-2</c:v>
                </c:pt>
                <c:pt idx="189">
                  <c:v>-2.3008647396442899E-2</c:v>
                </c:pt>
                <c:pt idx="190">
                  <c:v>-2.9842932612636899E-2</c:v>
                </c:pt>
                <c:pt idx="191">
                  <c:v>-4.1273595525334598E-2</c:v>
                </c:pt>
                <c:pt idx="192">
                  <c:v>-4.2259092998766901E-2</c:v>
                </c:pt>
                <c:pt idx="193">
                  <c:v>-4.5139367933741001E-2</c:v>
                </c:pt>
                <c:pt idx="194">
                  <c:v>-4.90311012899695E-2</c:v>
                </c:pt>
                <c:pt idx="195">
                  <c:v>-4.9338488369304698E-2</c:v>
                </c:pt>
                <c:pt idx="196">
                  <c:v>-5.2408937422071998E-2</c:v>
                </c:pt>
                <c:pt idx="197">
                  <c:v>-5.8750813772031701E-2</c:v>
                </c:pt>
                <c:pt idx="198">
                  <c:v>-7.4637561022708798E-2</c:v>
                </c:pt>
                <c:pt idx="199">
                  <c:v>-7.4931084099479503E-2</c:v>
                </c:pt>
                <c:pt idx="200">
                  <c:v>-7.7045811473066106E-2</c:v>
                </c:pt>
                <c:pt idx="201">
                  <c:v>-7.8484544047275395E-2</c:v>
                </c:pt>
                <c:pt idx="202">
                  <c:v>-7.9113780293300198E-2</c:v>
                </c:pt>
                <c:pt idx="203">
                  <c:v>-7.9980569411577801E-2</c:v>
                </c:pt>
                <c:pt idx="204">
                  <c:v>-8.2377730197823698E-2</c:v>
                </c:pt>
                <c:pt idx="205">
                  <c:v>-8.2784594488716404E-2</c:v>
                </c:pt>
                <c:pt idx="206">
                  <c:v>-8.7368345507550599E-2</c:v>
                </c:pt>
                <c:pt idx="207">
                  <c:v>-8.7550153436736305E-2</c:v>
                </c:pt>
                <c:pt idx="208">
                  <c:v>-0.10114804049977801</c:v>
                </c:pt>
                <c:pt idx="209">
                  <c:v>-0.102527001572413</c:v>
                </c:pt>
                <c:pt idx="210">
                  <c:v>-0.10272187614023801</c:v>
                </c:pt>
                <c:pt idx="211">
                  <c:v>-0.103617275299571</c:v>
                </c:pt>
                <c:pt idx="212">
                  <c:v>-0.105456017069202</c:v>
                </c:pt>
                <c:pt idx="213">
                  <c:v>-0.10603654135973301</c:v>
                </c:pt>
                <c:pt idx="214">
                  <c:v>-0.113930189501325</c:v>
                </c:pt>
                <c:pt idx="215">
                  <c:v>-0.117760864965842</c:v>
                </c:pt>
                <c:pt idx="216">
                  <c:v>-0.117972107885934</c:v>
                </c:pt>
                <c:pt idx="217">
                  <c:v>-0.118842965480774</c:v>
                </c:pt>
                <c:pt idx="218">
                  <c:v>-0.120159842819549</c:v>
                </c:pt>
                <c:pt idx="219">
                  <c:v>-0.12104199484667599</c:v>
                </c:pt>
                <c:pt idx="220">
                  <c:v>-0.12133328315813099</c:v>
                </c:pt>
                <c:pt idx="221">
                  <c:v>-0.13166139308276101</c:v>
                </c:pt>
                <c:pt idx="222">
                  <c:v>-0.132307226292733</c:v>
                </c:pt>
                <c:pt idx="223">
                  <c:v>-0.13451969072032799</c:v>
                </c:pt>
                <c:pt idx="224">
                  <c:v>-0.13535584088416999</c:v>
                </c:pt>
                <c:pt idx="225">
                  <c:v>-0.137379033781143</c:v>
                </c:pt>
                <c:pt idx="226">
                  <c:v>-0.14142231385402801</c:v>
                </c:pt>
                <c:pt idx="227">
                  <c:v>-0.14300799387988999</c:v>
                </c:pt>
                <c:pt idx="228">
                  <c:v>-0.162209195025626</c:v>
                </c:pt>
                <c:pt idx="229">
                  <c:v>-0.16717411696731899</c:v>
                </c:pt>
                <c:pt idx="230">
                  <c:v>-0.170357896171552</c:v>
                </c:pt>
                <c:pt idx="231">
                  <c:v>-0.17395718687683501</c:v>
                </c:pt>
                <c:pt idx="232">
                  <c:v>-0.182959939108543</c:v>
                </c:pt>
                <c:pt idx="233">
                  <c:v>-0.190993912720616</c:v>
                </c:pt>
                <c:pt idx="234">
                  <c:v>-0.19470276562868999</c:v>
                </c:pt>
                <c:pt idx="235">
                  <c:v>-0.196795242291772</c:v>
                </c:pt>
                <c:pt idx="236">
                  <c:v>-0.202902863293247</c:v>
                </c:pt>
                <c:pt idx="237">
                  <c:v>-0.20570066256497799</c:v>
                </c:pt>
                <c:pt idx="238">
                  <c:v>-0.20573207172691399</c:v>
                </c:pt>
                <c:pt idx="239">
                  <c:v>-0.21379727881502</c:v>
                </c:pt>
                <c:pt idx="240">
                  <c:v>-0.22208358921148599</c:v>
                </c:pt>
                <c:pt idx="241">
                  <c:v>-0.22419567572812801</c:v>
                </c:pt>
                <c:pt idx="242">
                  <c:v>-0.22531691620546701</c:v>
                </c:pt>
                <c:pt idx="243">
                  <c:v>-0.22627527065776001</c:v>
                </c:pt>
                <c:pt idx="244">
                  <c:v>-0.227126842742601</c:v>
                </c:pt>
                <c:pt idx="245">
                  <c:v>-0.228650647866257</c:v>
                </c:pt>
                <c:pt idx="246">
                  <c:v>-0.23241078714176699</c:v>
                </c:pt>
                <c:pt idx="247">
                  <c:v>-0.23619141235277799</c:v>
                </c:pt>
                <c:pt idx="248">
                  <c:v>-0.242272583317306</c:v>
                </c:pt>
                <c:pt idx="249">
                  <c:v>-0.24547790035710801</c:v>
                </c:pt>
                <c:pt idx="250">
                  <c:v>-0.249244883510536</c:v>
                </c:pt>
                <c:pt idx="251">
                  <c:v>-0.252802050961283</c:v>
                </c:pt>
                <c:pt idx="252">
                  <c:v>-0.25655922687455301</c:v>
                </c:pt>
                <c:pt idx="253">
                  <c:v>-0.26986456287588301</c:v>
                </c:pt>
                <c:pt idx="254">
                  <c:v>-0.27156574699032199</c:v>
                </c:pt>
                <c:pt idx="255">
                  <c:v>-0.27281639043456402</c:v>
                </c:pt>
                <c:pt idx="256">
                  <c:v>-0.27320268209418302</c:v>
                </c:pt>
                <c:pt idx="257">
                  <c:v>-0.27421894842008299</c:v>
                </c:pt>
                <c:pt idx="258">
                  <c:v>-0.29397098897458801</c:v>
                </c:pt>
                <c:pt idx="259">
                  <c:v>-0.29703117687069303</c:v>
                </c:pt>
                <c:pt idx="260">
                  <c:v>-0.30463860324458703</c:v>
                </c:pt>
                <c:pt idx="261">
                  <c:v>-0.30698658496507297</c:v>
                </c:pt>
                <c:pt idx="262">
                  <c:v>-0.31662647454165299</c:v>
                </c:pt>
                <c:pt idx="263">
                  <c:v>-0.31674948671692799</c:v>
                </c:pt>
                <c:pt idx="264">
                  <c:v>-0.31861244039168701</c:v>
                </c:pt>
                <c:pt idx="265">
                  <c:v>-0.32921476704444302</c:v>
                </c:pt>
                <c:pt idx="266">
                  <c:v>-0.32973265445260302</c:v>
                </c:pt>
                <c:pt idx="267">
                  <c:v>-0.33608500092622201</c:v>
                </c:pt>
                <c:pt idx="268">
                  <c:v>-0.33760578718724499</c:v>
                </c:pt>
                <c:pt idx="269">
                  <c:v>-0.339173200378311</c:v>
                </c:pt>
                <c:pt idx="270">
                  <c:v>-0.34177766427994399</c:v>
                </c:pt>
                <c:pt idx="271">
                  <c:v>-0.34972840039277497</c:v>
                </c:pt>
                <c:pt idx="272">
                  <c:v>-0.35082083343404802</c:v>
                </c:pt>
                <c:pt idx="273">
                  <c:v>-0.35499820814371802</c:v>
                </c:pt>
                <c:pt idx="274">
                  <c:v>-0.35808755557579502</c:v>
                </c:pt>
                <c:pt idx="275">
                  <c:v>-0.359439840161975</c:v>
                </c:pt>
                <c:pt idx="276">
                  <c:v>-0.36030135957625498</c:v>
                </c:pt>
                <c:pt idx="277">
                  <c:v>-0.36130238849162399</c:v>
                </c:pt>
                <c:pt idx="278">
                  <c:v>-0.36721473668402599</c:v>
                </c:pt>
                <c:pt idx="279">
                  <c:v>-0.37406250135129898</c:v>
                </c:pt>
                <c:pt idx="280">
                  <c:v>-0.37713249895863998</c:v>
                </c:pt>
                <c:pt idx="281">
                  <c:v>-0.38551555678462901</c:v>
                </c:pt>
                <c:pt idx="282">
                  <c:v>-0.38814648753728997</c:v>
                </c:pt>
                <c:pt idx="283">
                  <c:v>-0.38856260291232603</c:v>
                </c:pt>
                <c:pt idx="284">
                  <c:v>-0.39050335486204901</c:v>
                </c:pt>
                <c:pt idx="285">
                  <c:v>-0.39439813892623099</c:v>
                </c:pt>
                <c:pt idx="286">
                  <c:v>-0.397695665388627</c:v>
                </c:pt>
                <c:pt idx="287">
                  <c:v>-0.40104796886076399</c:v>
                </c:pt>
                <c:pt idx="288">
                  <c:v>-0.40389560653394502</c:v>
                </c:pt>
                <c:pt idx="289">
                  <c:v>-0.40541516204803502</c:v>
                </c:pt>
                <c:pt idx="290">
                  <c:v>-0.40551798190309701</c:v>
                </c:pt>
                <c:pt idx="291">
                  <c:v>-0.40841354433890698</c:v>
                </c:pt>
                <c:pt idx="292">
                  <c:v>-0.40963244723363301</c:v>
                </c:pt>
                <c:pt idx="293">
                  <c:v>-0.41320682456537799</c:v>
                </c:pt>
                <c:pt idx="294">
                  <c:v>-0.41617807953383401</c:v>
                </c:pt>
                <c:pt idx="295">
                  <c:v>-0.41721789871036002</c:v>
                </c:pt>
                <c:pt idx="296">
                  <c:v>-0.424350623240205</c:v>
                </c:pt>
                <c:pt idx="297">
                  <c:v>-0.425769785461934</c:v>
                </c:pt>
                <c:pt idx="298">
                  <c:v>-0.427526729199247</c:v>
                </c:pt>
                <c:pt idx="299">
                  <c:v>-0.43831153597897998</c:v>
                </c:pt>
                <c:pt idx="300">
                  <c:v>-0.44326749250258901</c:v>
                </c:pt>
                <c:pt idx="301">
                  <c:v>-0.446182828484806</c:v>
                </c:pt>
                <c:pt idx="302">
                  <c:v>-0.450868941854073</c:v>
                </c:pt>
                <c:pt idx="303">
                  <c:v>-0.46054999371154698</c:v>
                </c:pt>
                <c:pt idx="304">
                  <c:v>-0.46137537659273198</c:v>
                </c:pt>
                <c:pt idx="305">
                  <c:v>-0.46277154059687903</c:v>
                </c:pt>
                <c:pt idx="306">
                  <c:v>-0.46306305279770898</c:v>
                </c:pt>
                <c:pt idx="307">
                  <c:v>-0.46476871892669602</c:v>
                </c:pt>
                <c:pt idx="308">
                  <c:v>-0.47083138032590099</c:v>
                </c:pt>
                <c:pt idx="309">
                  <c:v>-0.47441826766287298</c:v>
                </c:pt>
                <c:pt idx="310">
                  <c:v>-0.47612822868298499</c:v>
                </c:pt>
                <c:pt idx="311">
                  <c:v>-0.48008412192449301</c:v>
                </c:pt>
                <c:pt idx="312">
                  <c:v>-0.49224358417956598</c:v>
                </c:pt>
                <c:pt idx="313">
                  <c:v>-0.50279220613582498</c:v>
                </c:pt>
                <c:pt idx="314">
                  <c:v>-0.50443453046946596</c:v>
                </c:pt>
                <c:pt idx="315">
                  <c:v>-0.51854974029368195</c:v>
                </c:pt>
                <c:pt idx="316">
                  <c:v>-0.522722375551119</c:v>
                </c:pt>
                <c:pt idx="317">
                  <c:v>-0.52414981753908196</c:v>
                </c:pt>
                <c:pt idx="318">
                  <c:v>-0.52578757062723902</c:v>
                </c:pt>
                <c:pt idx="319">
                  <c:v>-0.52835046055954604</c:v>
                </c:pt>
                <c:pt idx="320">
                  <c:v>-0.53118766181553201</c:v>
                </c:pt>
                <c:pt idx="321">
                  <c:v>-0.532116809829281</c:v>
                </c:pt>
                <c:pt idx="322">
                  <c:v>-0.53717873312794995</c:v>
                </c:pt>
                <c:pt idx="323">
                  <c:v>-0.53968116425630797</c:v>
                </c:pt>
                <c:pt idx="324">
                  <c:v>-0.54411310341253105</c:v>
                </c:pt>
                <c:pt idx="325">
                  <c:v>-0.54981449914957603</c:v>
                </c:pt>
                <c:pt idx="326">
                  <c:v>-0.55587067036890303</c:v>
                </c:pt>
                <c:pt idx="327">
                  <c:v>-0.56107415227308099</c:v>
                </c:pt>
                <c:pt idx="328">
                  <c:v>-0.56324132932854198</c:v>
                </c:pt>
                <c:pt idx="329">
                  <c:v>-0.56530673846575297</c:v>
                </c:pt>
                <c:pt idx="330">
                  <c:v>-0.56945274484977704</c:v>
                </c:pt>
                <c:pt idx="331">
                  <c:v>-0.56961728149955804</c:v>
                </c:pt>
                <c:pt idx="332">
                  <c:v>-0.57012822621412595</c:v>
                </c:pt>
                <c:pt idx="333">
                  <c:v>-0.57989516725115098</c:v>
                </c:pt>
                <c:pt idx="334">
                  <c:v>-0.58268699627010101</c:v>
                </c:pt>
                <c:pt idx="335">
                  <c:v>-0.583950824351266</c:v>
                </c:pt>
                <c:pt idx="336">
                  <c:v>-0.58472191556809505</c:v>
                </c:pt>
                <c:pt idx="337">
                  <c:v>-0.58859551422962497</c:v>
                </c:pt>
                <c:pt idx="338">
                  <c:v>-0.58877505469930402</c:v>
                </c:pt>
                <c:pt idx="339">
                  <c:v>-0.59234838629761299</c:v>
                </c:pt>
                <c:pt idx="340">
                  <c:v>-0.59550673801383702</c:v>
                </c:pt>
                <c:pt idx="341">
                  <c:v>-0.59551701322117001</c:v>
                </c:pt>
                <c:pt idx="342">
                  <c:v>-0.60391557845542998</c:v>
                </c:pt>
                <c:pt idx="343">
                  <c:v>-0.60418279791416096</c:v>
                </c:pt>
                <c:pt idx="344">
                  <c:v>-0.61049164543316603</c:v>
                </c:pt>
                <c:pt idx="345">
                  <c:v>-0.61095188778078702</c:v>
                </c:pt>
                <c:pt idx="346">
                  <c:v>-0.62084029551764697</c:v>
                </c:pt>
                <c:pt idx="347">
                  <c:v>-0.62215480326094197</c:v>
                </c:pt>
                <c:pt idx="348">
                  <c:v>-0.62527697944837501</c:v>
                </c:pt>
                <c:pt idx="349">
                  <c:v>-0.62788451736002204</c:v>
                </c:pt>
                <c:pt idx="350">
                  <c:v>-0.62968441405114095</c:v>
                </c:pt>
                <c:pt idx="351">
                  <c:v>-0.63298738903261298</c:v>
                </c:pt>
                <c:pt idx="352">
                  <c:v>-0.63562205536331695</c:v>
                </c:pt>
                <c:pt idx="353">
                  <c:v>-0.63792145458209804</c:v>
                </c:pt>
                <c:pt idx="354">
                  <c:v>-0.63883725433750704</c:v>
                </c:pt>
                <c:pt idx="355">
                  <c:v>-0.642024965390946</c:v>
                </c:pt>
                <c:pt idx="356">
                  <c:v>-0.64666150814205003</c:v>
                </c:pt>
                <c:pt idx="357">
                  <c:v>-0.65017241961104599</c:v>
                </c:pt>
                <c:pt idx="358">
                  <c:v>-0.65110277081097401</c:v>
                </c:pt>
                <c:pt idx="359">
                  <c:v>-0.65261189695853605</c:v>
                </c:pt>
                <c:pt idx="360">
                  <c:v>-0.65407630858935295</c:v>
                </c:pt>
                <c:pt idx="361">
                  <c:v>-0.66058022982921205</c:v>
                </c:pt>
                <c:pt idx="362">
                  <c:v>-0.67617991743537498</c:v>
                </c:pt>
                <c:pt idx="363">
                  <c:v>-0.67634697876443395</c:v>
                </c:pt>
                <c:pt idx="364">
                  <c:v>-0.68199040112502396</c:v>
                </c:pt>
                <c:pt idx="365">
                  <c:v>-0.68336247160177899</c:v>
                </c:pt>
                <c:pt idx="366">
                  <c:v>-0.68842656980657402</c:v>
                </c:pt>
                <c:pt idx="367">
                  <c:v>-0.68963726299573302</c:v>
                </c:pt>
                <c:pt idx="368">
                  <c:v>-0.69122583323323905</c:v>
                </c:pt>
                <c:pt idx="369">
                  <c:v>-0.69621453961220103</c:v>
                </c:pt>
                <c:pt idx="370">
                  <c:v>-0.69772662043083999</c:v>
                </c:pt>
                <c:pt idx="371">
                  <c:v>-0.69988377600757801</c:v>
                </c:pt>
                <c:pt idx="372">
                  <c:v>-0.70718035714427496</c:v>
                </c:pt>
                <c:pt idx="373">
                  <c:v>-0.70784193796857897</c:v>
                </c:pt>
                <c:pt idx="374">
                  <c:v>-0.71231315512105298</c:v>
                </c:pt>
                <c:pt idx="375">
                  <c:v>-0.71585714088721397</c:v>
                </c:pt>
                <c:pt idx="376">
                  <c:v>-0.71827686114162403</c:v>
                </c:pt>
                <c:pt idx="377">
                  <c:v>-0.724427286849878</c:v>
                </c:pt>
                <c:pt idx="378">
                  <c:v>-0.72576357861770102</c:v>
                </c:pt>
                <c:pt idx="379">
                  <c:v>-0.72757725304751697</c:v>
                </c:pt>
                <c:pt idx="380">
                  <c:v>-0.73402430283595399</c:v>
                </c:pt>
                <c:pt idx="381">
                  <c:v>-0.73475995774979697</c:v>
                </c:pt>
                <c:pt idx="382">
                  <c:v>-0.73840706321310901</c:v>
                </c:pt>
                <c:pt idx="383">
                  <c:v>-0.74002355021830601</c:v>
                </c:pt>
                <c:pt idx="384">
                  <c:v>-0.74615770408360005</c:v>
                </c:pt>
                <c:pt idx="385">
                  <c:v>-0.74874914378066904</c:v>
                </c:pt>
                <c:pt idx="386">
                  <c:v>-0.75053678849208505</c:v>
                </c:pt>
                <c:pt idx="387">
                  <c:v>-0.75726202673758303</c:v>
                </c:pt>
                <c:pt idx="388">
                  <c:v>-0.76150657237816399</c:v>
                </c:pt>
                <c:pt idx="389">
                  <c:v>-0.76304527461920202</c:v>
                </c:pt>
                <c:pt idx="390">
                  <c:v>-0.77798836348369205</c:v>
                </c:pt>
                <c:pt idx="391">
                  <c:v>-0.77803137861796601</c:v>
                </c:pt>
                <c:pt idx="392">
                  <c:v>-0.78005398194037001</c:v>
                </c:pt>
                <c:pt idx="393">
                  <c:v>-0.78063978528369005</c:v>
                </c:pt>
                <c:pt idx="394">
                  <c:v>-0.78101763461342799</c:v>
                </c:pt>
                <c:pt idx="395">
                  <c:v>-0.78791175207641495</c:v>
                </c:pt>
                <c:pt idx="396">
                  <c:v>-0.78846419289037395</c:v>
                </c:pt>
                <c:pt idx="397">
                  <c:v>-0.78962339786469005</c:v>
                </c:pt>
                <c:pt idx="398">
                  <c:v>-0.79612219548076701</c:v>
                </c:pt>
                <c:pt idx="399">
                  <c:v>-0.80049017189633298</c:v>
                </c:pt>
                <c:pt idx="400">
                  <c:v>-0.80639863660981104</c:v>
                </c:pt>
                <c:pt idx="401">
                  <c:v>-0.80656982992967097</c:v>
                </c:pt>
                <c:pt idx="402">
                  <c:v>-0.80711308464946396</c:v>
                </c:pt>
                <c:pt idx="403">
                  <c:v>-0.81064825453445499</c:v>
                </c:pt>
                <c:pt idx="404">
                  <c:v>-0.81563013620156599</c:v>
                </c:pt>
                <c:pt idx="405">
                  <c:v>-0.81735206261510596</c:v>
                </c:pt>
                <c:pt idx="406">
                  <c:v>-0.82000596864902697</c:v>
                </c:pt>
                <c:pt idx="407">
                  <c:v>-0.82064394614637504</c:v>
                </c:pt>
                <c:pt idx="408">
                  <c:v>-0.82928363435668895</c:v>
                </c:pt>
                <c:pt idx="409">
                  <c:v>-0.82946849483763396</c:v>
                </c:pt>
                <c:pt idx="410">
                  <c:v>-0.83042045081225202</c:v>
                </c:pt>
                <c:pt idx="411">
                  <c:v>-0.83486842439626596</c:v>
                </c:pt>
                <c:pt idx="412">
                  <c:v>-0.84024607254903305</c:v>
                </c:pt>
                <c:pt idx="413">
                  <c:v>-0.84564087878607497</c:v>
                </c:pt>
                <c:pt idx="414">
                  <c:v>-0.84945475128555203</c:v>
                </c:pt>
                <c:pt idx="415">
                  <c:v>-0.84962073251108206</c:v>
                </c:pt>
                <c:pt idx="416">
                  <c:v>-0.85160820567187201</c:v>
                </c:pt>
                <c:pt idx="417">
                  <c:v>-0.85187698094187703</c:v>
                </c:pt>
                <c:pt idx="418">
                  <c:v>-0.85480720307595504</c:v>
                </c:pt>
                <c:pt idx="419">
                  <c:v>-0.85816160480762704</c:v>
                </c:pt>
                <c:pt idx="420">
                  <c:v>-0.85976831599851899</c:v>
                </c:pt>
                <c:pt idx="421">
                  <c:v>-0.86082226300060805</c:v>
                </c:pt>
                <c:pt idx="422">
                  <c:v>-0.86088851548239398</c:v>
                </c:pt>
                <c:pt idx="423">
                  <c:v>-0.864257016161594</c:v>
                </c:pt>
                <c:pt idx="424">
                  <c:v>-0.869477518260516</c:v>
                </c:pt>
                <c:pt idx="425">
                  <c:v>-0.86957890151551298</c:v>
                </c:pt>
                <c:pt idx="426">
                  <c:v>-0.875030368264478</c:v>
                </c:pt>
                <c:pt idx="427">
                  <c:v>-0.88006612214151003</c:v>
                </c:pt>
                <c:pt idx="428">
                  <c:v>-0.88464577218107199</c:v>
                </c:pt>
                <c:pt idx="429">
                  <c:v>-0.88550641548975095</c:v>
                </c:pt>
                <c:pt idx="430">
                  <c:v>-0.89242312400358104</c:v>
                </c:pt>
                <c:pt idx="431">
                  <c:v>-0.89335033112793505</c:v>
                </c:pt>
                <c:pt idx="432">
                  <c:v>-0.89582576625445598</c:v>
                </c:pt>
                <c:pt idx="433">
                  <c:v>-0.91069018577826999</c:v>
                </c:pt>
                <c:pt idx="434">
                  <c:v>-0.91838516567953199</c:v>
                </c:pt>
                <c:pt idx="435">
                  <c:v>-0.91862294575122005</c:v>
                </c:pt>
                <c:pt idx="436">
                  <c:v>-0.91943453944780695</c:v>
                </c:pt>
                <c:pt idx="437">
                  <c:v>-0.92677490261355</c:v>
                </c:pt>
                <c:pt idx="438">
                  <c:v>-0.92753015441148601</c:v>
                </c:pt>
                <c:pt idx="439">
                  <c:v>-0.92807121444976903</c:v>
                </c:pt>
                <c:pt idx="440">
                  <c:v>-0.93122606417736498</c:v>
                </c:pt>
                <c:pt idx="441">
                  <c:v>-0.93392778401917598</c:v>
                </c:pt>
                <c:pt idx="442">
                  <c:v>-0.93882118370601697</c:v>
                </c:pt>
                <c:pt idx="443">
                  <c:v>-0.94469924746911904</c:v>
                </c:pt>
                <c:pt idx="444">
                  <c:v>-0.94511847561434803</c:v>
                </c:pt>
                <c:pt idx="445">
                  <c:v>-0.95159589434811997</c:v>
                </c:pt>
                <c:pt idx="446">
                  <c:v>-0.95723097776629695</c:v>
                </c:pt>
                <c:pt idx="447">
                  <c:v>-0.95989186094433598</c:v>
                </c:pt>
                <c:pt idx="448">
                  <c:v>-0.96029627076156798</c:v>
                </c:pt>
                <c:pt idx="449">
                  <c:v>-0.96306587070863803</c:v>
                </c:pt>
                <c:pt idx="450">
                  <c:v>-0.96503440205688995</c:v>
                </c:pt>
                <c:pt idx="451">
                  <c:v>-0.96946610939816502</c:v>
                </c:pt>
                <c:pt idx="452">
                  <c:v>-0.97006205806451895</c:v>
                </c:pt>
                <c:pt idx="453">
                  <c:v>-0.97087825247559101</c:v>
                </c:pt>
                <c:pt idx="454">
                  <c:v>-0.97282135308240103</c:v>
                </c:pt>
                <c:pt idx="455">
                  <c:v>-0.97848615743109302</c:v>
                </c:pt>
                <c:pt idx="456">
                  <c:v>-0.98051977389127498</c:v>
                </c:pt>
                <c:pt idx="457">
                  <c:v>-0.99710203533304298</c:v>
                </c:pt>
                <c:pt idx="458">
                  <c:v>-0.99782797696784997</c:v>
                </c:pt>
                <c:pt idx="459">
                  <c:v>-0.99786690096356501</c:v>
                </c:pt>
                <c:pt idx="460">
                  <c:v>-1.0011751822683701</c:v>
                </c:pt>
                <c:pt idx="461">
                  <c:v>-1.00457473935686</c:v>
                </c:pt>
                <c:pt idx="462">
                  <c:v>-1.0067411964298401</c:v>
                </c:pt>
                <c:pt idx="463">
                  <c:v>-1.0142887583106299</c:v>
                </c:pt>
                <c:pt idx="464">
                  <c:v>-1.01913989843942</c:v>
                </c:pt>
                <c:pt idx="465">
                  <c:v>-1.02129826121543</c:v>
                </c:pt>
                <c:pt idx="466">
                  <c:v>-1.02386671754231</c:v>
                </c:pt>
                <c:pt idx="467">
                  <c:v>-1.02561977194335</c:v>
                </c:pt>
                <c:pt idx="468">
                  <c:v>-1.0279983717319301</c:v>
                </c:pt>
                <c:pt idx="469">
                  <c:v>-1.0302083136681699</c:v>
                </c:pt>
                <c:pt idx="470">
                  <c:v>-1.0307468152566099</c:v>
                </c:pt>
                <c:pt idx="471">
                  <c:v>-1.03770921967742</c:v>
                </c:pt>
                <c:pt idx="472">
                  <c:v>-1.03849213001595</c:v>
                </c:pt>
                <c:pt idx="473">
                  <c:v>-1.04322666613251</c:v>
                </c:pt>
                <c:pt idx="474">
                  <c:v>-1.0436589935604801</c:v>
                </c:pt>
                <c:pt idx="475">
                  <c:v>-1.04682082792613</c:v>
                </c:pt>
                <c:pt idx="476">
                  <c:v>-1.04718406583384</c:v>
                </c:pt>
                <c:pt idx="477">
                  <c:v>-1.04772221610047</c:v>
                </c:pt>
                <c:pt idx="478">
                  <c:v>-1.05909802686101</c:v>
                </c:pt>
                <c:pt idx="479">
                  <c:v>-1.0627436734968301</c:v>
                </c:pt>
                <c:pt idx="480">
                  <c:v>-1.0660329110360101</c:v>
                </c:pt>
                <c:pt idx="481">
                  <c:v>-1.06673176888526</c:v>
                </c:pt>
                <c:pt idx="482">
                  <c:v>-1.07410755375023</c:v>
                </c:pt>
                <c:pt idx="483">
                  <c:v>-1.09517933300294</c:v>
                </c:pt>
                <c:pt idx="484">
                  <c:v>-1.0955772505433401</c:v>
                </c:pt>
                <c:pt idx="485">
                  <c:v>-1.1033318369180201</c:v>
                </c:pt>
                <c:pt idx="486">
                  <c:v>-1.1043171859779</c:v>
                </c:pt>
                <c:pt idx="487">
                  <c:v>-1.10839822657739</c:v>
                </c:pt>
                <c:pt idx="488">
                  <c:v>-1.11448227446388</c:v>
                </c:pt>
                <c:pt idx="489">
                  <c:v>-1.1224554471360899</c:v>
                </c:pt>
                <c:pt idx="490">
                  <c:v>-1.1235631872835901</c:v>
                </c:pt>
                <c:pt idx="491">
                  <c:v>-1.12442189703136</c:v>
                </c:pt>
                <c:pt idx="492">
                  <c:v>-1.1275938520485</c:v>
                </c:pt>
                <c:pt idx="493">
                  <c:v>-1.12829410128422</c:v>
                </c:pt>
                <c:pt idx="494">
                  <c:v>-1.1333251908947299</c:v>
                </c:pt>
                <c:pt idx="495">
                  <c:v>-1.13915114176691</c:v>
                </c:pt>
                <c:pt idx="496">
                  <c:v>-1.1401222756356</c:v>
                </c:pt>
                <c:pt idx="497">
                  <c:v>-1.1429853393318701</c:v>
                </c:pt>
                <c:pt idx="498">
                  <c:v>-1.14573059574217</c:v>
                </c:pt>
                <c:pt idx="499">
                  <c:v>-1.1513845716783699</c:v>
                </c:pt>
                <c:pt idx="500">
                  <c:v>-1.15174502424259</c:v>
                </c:pt>
                <c:pt idx="501">
                  <c:v>-1.1539883911942099</c:v>
                </c:pt>
                <c:pt idx="502">
                  <c:v>-1.15488154211446</c:v>
                </c:pt>
                <c:pt idx="503">
                  <c:v>-1.1573284885300399</c:v>
                </c:pt>
                <c:pt idx="504">
                  <c:v>-1.16164883207036</c:v>
                </c:pt>
                <c:pt idx="505">
                  <c:v>-1.16351636046919</c:v>
                </c:pt>
                <c:pt idx="506">
                  <c:v>-1.16424849658212</c:v>
                </c:pt>
                <c:pt idx="507">
                  <c:v>-1.16705533373583</c:v>
                </c:pt>
                <c:pt idx="508">
                  <c:v>-1.1682350264165</c:v>
                </c:pt>
                <c:pt idx="509">
                  <c:v>-1.1714933830224199</c:v>
                </c:pt>
                <c:pt idx="510">
                  <c:v>-1.17479587084181</c:v>
                </c:pt>
                <c:pt idx="511">
                  <c:v>-1.1758110798030399</c:v>
                </c:pt>
                <c:pt idx="512">
                  <c:v>-1.18064623304756</c:v>
                </c:pt>
                <c:pt idx="513">
                  <c:v>-1.2007818589986401</c:v>
                </c:pt>
                <c:pt idx="514">
                  <c:v>-1.2028258944738801</c:v>
                </c:pt>
                <c:pt idx="515">
                  <c:v>-1.2102841630692001</c:v>
                </c:pt>
                <c:pt idx="516">
                  <c:v>-1.2139178253471199</c:v>
                </c:pt>
                <c:pt idx="517">
                  <c:v>-1.2148577414663699</c:v>
                </c:pt>
                <c:pt idx="518">
                  <c:v>-1.21694778668952</c:v>
                </c:pt>
                <c:pt idx="519">
                  <c:v>-1.2195232270556999</c:v>
                </c:pt>
                <c:pt idx="520">
                  <c:v>-1.2288305958355501</c:v>
                </c:pt>
                <c:pt idx="521">
                  <c:v>-1.2295821044020701</c:v>
                </c:pt>
                <c:pt idx="522">
                  <c:v>-1.2320446512273</c:v>
                </c:pt>
                <c:pt idx="523">
                  <c:v>-1.23742855919505</c:v>
                </c:pt>
                <c:pt idx="524">
                  <c:v>-1.23884999862071</c:v>
                </c:pt>
                <c:pt idx="525">
                  <c:v>-1.2423557320709999</c:v>
                </c:pt>
                <c:pt idx="526">
                  <c:v>-1.24390772283211</c:v>
                </c:pt>
                <c:pt idx="527">
                  <c:v>-1.2522528047966499</c:v>
                </c:pt>
                <c:pt idx="528">
                  <c:v>-1.2544492843144801</c:v>
                </c:pt>
                <c:pt idx="529">
                  <c:v>-1.2545078532457901</c:v>
                </c:pt>
                <c:pt idx="530">
                  <c:v>-1.25722238620757</c:v>
                </c:pt>
                <c:pt idx="531">
                  <c:v>-1.26158219065776</c:v>
                </c:pt>
                <c:pt idx="532">
                  <c:v>-1.2656856026953001</c:v>
                </c:pt>
                <c:pt idx="533">
                  <c:v>-1.2656976228578201</c:v>
                </c:pt>
                <c:pt idx="534">
                  <c:v>-1.2673596042683299</c:v>
                </c:pt>
                <c:pt idx="535">
                  <c:v>-1.26940363136372</c:v>
                </c:pt>
                <c:pt idx="536">
                  <c:v>-1.2778503487295301</c:v>
                </c:pt>
                <c:pt idx="537">
                  <c:v>-1.2885121023255699</c:v>
                </c:pt>
                <c:pt idx="538">
                  <c:v>-1.30238825901747</c:v>
                </c:pt>
                <c:pt idx="539">
                  <c:v>-1.3032786094987301</c:v>
                </c:pt>
                <c:pt idx="540">
                  <c:v>-1.3077049816014299</c:v>
                </c:pt>
                <c:pt idx="541">
                  <c:v>-1.3101082560352699</c:v>
                </c:pt>
                <c:pt idx="542">
                  <c:v>-1.3101082560352699</c:v>
                </c:pt>
                <c:pt idx="543">
                  <c:v>-1.3165602516455699</c:v>
                </c:pt>
                <c:pt idx="544">
                  <c:v>-1.3264423450243501</c:v>
                </c:pt>
                <c:pt idx="545">
                  <c:v>-1.3355510166018001</c:v>
                </c:pt>
                <c:pt idx="546">
                  <c:v>-1.34371685701635</c:v>
                </c:pt>
                <c:pt idx="547">
                  <c:v>-1.3445376256653001</c:v>
                </c:pt>
                <c:pt idx="548">
                  <c:v>-1.3585696058069801</c:v>
                </c:pt>
                <c:pt idx="549">
                  <c:v>-1.38621145657767</c:v>
                </c:pt>
                <c:pt idx="550">
                  <c:v>-1.3995010590083601</c:v>
                </c:pt>
                <c:pt idx="551">
                  <c:v>-1.4035437885658899</c:v>
                </c:pt>
                <c:pt idx="552">
                  <c:v>-1.4219238359280699</c:v>
                </c:pt>
                <c:pt idx="553">
                  <c:v>-1.4251741441963699</c:v>
                </c:pt>
                <c:pt idx="554">
                  <c:v>-1.4318191402807601</c:v>
                </c:pt>
                <c:pt idx="555">
                  <c:v>-1.4327187575304901</c:v>
                </c:pt>
                <c:pt idx="556">
                  <c:v>-1.43765558963975</c:v>
                </c:pt>
                <c:pt idx="557">
                  <c:v>-1.4539601503414901</c:v>
                </c:pt>
                <c:pt idx="558">
                  <c:v>-1.4568998637396899</c:v>
                </c:pt>
                <c:pt idx="559">
                  <c:v>-1.46144139957824</c:v>
                </c:pt>
                <c:pt idx="560">
                  <c:v>-1.4954307228825101</c:v>
                </c:pt>
                <c:pt idx="561">
                  <c:v>-1.4984606014544399</c:v>
                </c:pt>
                <c:pt idx="562">
                  <c:v>-1.49963317566785</c:v>
                </c:pt>
                <c:pt idx="563">
                  <c:v>-1.50292087307045</c:v>
                </c:pt>
                <c:pt idx="564">
                  <c:v>-1.5041055683789599</c:v>
                </c:pt>
                <c:pt idx="565">
                  <c:v>-1.5121932226223</c:v>
                </c:pt>
                <c:pt idx="566">
                  <c:v>-1.52405828572536</c:v>
                </c:pt>
                <c:pt idx="567">
                  <c:v>-1.5661750350885399</c:v>
                </c:pt>
                <c:pt idx="568">
                  <c:v>-1.57829974496838</c:v>
                </c:pt>
                <c:pt idx="569">
                  <c:v>-1.5866254523313601</c:v>
                </c:pt>
                <c:pt idx="570">
                  <c:v>-1.5920195404289199</c:v>
                </c:pt>
                <c:pt idx="571">
                  <c:v>-1.60970265403903</c:v>
                </c:pt>
                <c:pt idx="572">
                  <c:v>-1.64003951140412</c:v>
                </c:pt>
                <c:pt idx="573">
                  <c:v>-1.65775760542206</c:v>
                </c:pt>
                <c:pt idx="574">
                  <c:v>-1.6661994926635699</c:v>
                </c:pt>
                <c:pt idx="575">
                  <c:v>-1.6699641101374301</c:v>
                </c:pt>
                <c:pt idx="576">
                  <c:v>-1.6706659880321</c:v>
                </c:pt>
                <c:pt idx="577">
                  <c:v>-1.67084927331944</c:v>
                </c:pt>
                <c:pt idx="578">
                  <c:v>-1.6742540785179301</c:v>
                </c:pt>
                <c:pt idx="579">
                  <c:v>-1.68846475066012</c:v>
                </c:pt>
                <c:pt idx="580">
                  <c:v>-1.7019072719277699</c:v>
                </c:pt>
                <c:pt idx="581">
                  <c:v>-1.7124711739165099</c:v>
                </c:pt>
                <c:pt idx="582">
                  <c:v>-1.71412203736149</c:v>
                </c:pt>
                <c:pt idx="583">
                  <c:v>-1.7157453171778001</c:v>
                </c:pt>
                <c:pt idx="584">
                  <c:v>-1.74243439729395</c:v>
                </c:pt>
                <c:pt idx="585">
                  <c:v>-1.76769054527975</c:v>
                </c:pt>
                <c:pt idx="586">
                  <c:v>-1.7810294477037001</c:v>
                </c:pt>
                <c:pt idx="587">
                  <c:v>-1.7874159546799899</c:v>
                </c:pt>
                <c:pt idx="588">
                  <c:v>-1.79809586536479</c:v>
                </c:pt>
                <c:pt idx="589">
                  <c:v>-1.80644873498703</c:v>
                </c:pt>
                <c:pt idx="590">
                  <c:v>-1.81868557718521</c:v>
                </c:pt>
                <c:pt idx="591">
                  <c:v>-1.8238262393192799</c:v>
                </c:pt>
                <c:pt idx="592">
                  <c:v>-1.83287162374609</c:v>
                </c:pt>
                <c:pt idx="593">
                  <c:v>-1.8680221419661001</c:v>
                </c:pt>
                <c:pt idx="594">
                  <c:v>-1.8958360246541901</c:v>
                </c:pt>
                <c:pt idx="595">
                  <c:v>-1.8961438893754301</c:v>
                </c:pt>
                <c:pt idx="596">
                  <c:v>-1.9133682144598401</c:v>
                </c:pt>
                <c:pt idx="597">
                  <c:v>-1.9295265836212401</c:v>
                </c:pt>
                <c:pt idx="598">
                  <c:v>-1.9492577512978</c:v>
                </c:pt>
                <c:pt idx="599">
                  <c:v>-1.9633473997570901</c:v>
                </c:pt>
                <c:pt idx="600">
                  <c:v>-1.96671590570067</c:v>
                </c:pt>
                <c:pt idx="601">
                  <c:v>-1.9937473969869699</c:v>
                </c:pt>
                <c:pt idx="602">
                  <c:v>-2.01603055635699</c:v>
                </c:pt>
                <c:pt idx="603">
                  <c:v>-2.0474457853728598</c:v>
                </c:pt>
                <c:pt idx="604">
                  <c:v>-2.0481007750800999</c:v>
                </c:pt>
                <c:pt idx="605">
                  <c:v>-2.1052300055173401</c:v>
                </c:pt>
                <c:pt idx="606">
                  <c:v>-2.1127714844955201</c:v>
                </c:pt>
                <c:pt idx="607">
                  <c:v>-2.1441376878137199</c:v>
                </c:pt>
                <c:pt idx="608">
                  <c:v>-2.2059362866679999</c:v>
                </c:pt>
                <c:pt idx="609">
                  <c:v>-2.2612727199693698</c:v>
                </c:pt>
                <c:pt idx="610">
                  <c:v>-2.2669013223032799</c:v>
                </c:pt>
                <c:pt idx="611">
                  <c:v>-2.3540381052388302</c:v>
                </c:pt>
                <c:pt idx="612">
                  <c:v>-2.4021261942057901</c:v>
                </c:pt>
                <c:pt idx="613">
                  <c:v>-2.41194587846261</c:v>
                </c:pt>
                <c:pt idx="614">
                  <c:v>-2.4254518926953401</c:v>
                </c:pt>
                <c:pt idx="615">
                  <c:v>-2.4625937006999101</c:v>
                </c:pt>
                <c:pt idx="616">
                  <c:v>-2.50445952511607</c:v>
                </c:pt>
                <c:pt idx="617">
                  <c:v>-2.53375374530822</c:v>
                </c:pt>
                <c:pt idx="618">
                  <c:v>-2.7881358462413002</c:v>
                </c:pt>
                <c:pt idx="619">
                  <c:v>-2.7974410676803898</c:v>
                </c:pt>
                <c:pt idx="620">
                  <c:v>-2.8363463545178398</c:v>
                </c:pt>
                <c:pt idx="621">
                  <c:v>-2.9772284722960398</c:v>
                </c:pt>
                <c:pt idx="622">
                  <c:v>-3.0361051099074299</c:v>
                </c:pt>
              </c:numCache>
            </c:numRef>
          </c:yVal>
          <c:smooth val="0"/>
        </c:ser>
        <c:dLbls>
          <c:showLegendKey val="0"/>
          <c:showVal val="0"/>
          <c:showCatName val="0"/>
          <c:showSerName val="0"/>
          <c:showPercent val="0"/>
          <c:showBubbleSize val="0"/>
        </c:dLbls>
        <c:axId val="343672008"/>
        <c:axId val="117420656"/>
      </c:scatterChart>
      <c:valAx>
        <c:axId val="343672008"/>
        <c:scaling>
          <c:orientation val="minMax"/>
          <c:max val="3"/>
          <c:min val="-3"/>
        </c:scaling>
        <c:delete val="0"/>
        <c:axPos val="b"/>
        <c:numFmt formatCode="General" sourceLinked="1"/>
        <c:majorTickMark val="out"/>
        <c:minorTickMark val="none"/>
        <c:tickLblPos val="nextTo"/>
        <c:spPr>
          <a:ln>
            <a:solidFill>
              <a:schemeClr val="tx1"/>
            </a:solidFill>
          </a:ln>
        </c:spPr>
        <c:txPr>
          <a:bodyPr rot="0" vert="horz"/>
          <a:lstStyle/>
          <a:p>
            <a:pPr>
              <a:defRPr sz="1000" b="0" i="0" u="none" strike="noStrike" baseline="0">
                <a:solidFill>
                  <a:srgbClr val="000000"/>
                </a:solidFill>
                <a:latin typeface="宋体"/>
                <a:ea typeface="宋体"/>
                <a:cs typeface="宋体"/>
              </a:defRPr>
            </a:pPr>
            <a:endParaRPr lang="zh-CN"/>
          </a:p>
        </c:txPr>
        <c:crossAx val="117420656"/>
        <c:crossesAt val="-3"/>
        <c:crossBetween val="midCat"/>
      </c:valAx>
      <c:valAx>
        <c:axId val="117420656"/>
        <c:scaling>
          <c:orientation val="minMax"/>
          <c:max val="3"/>
          <c:min val="-3"/>
        </c:scaling>
        <c:delete val="0"/>
        <c:axPos val="l"/>
        <c:numFmt formatCode="General" sourceLinked="1"/>
        <c:majorTickMark val="out"/>
        <c:minorTickMark val="none"/>
        <c:tickLblPos val="nextTo"/>
        <c:spPr>
          <a:ln>
            <a:solidFill>
              <a:schemeClr val="tx1"/>
            </a:solidFill>
          </a:ln>
        </c:spPr>
        <c:crossAx val="343672008"/>
        <c:crossesAt val="-3"/>
        <c:crossBetween val="midCat"/>
      </c:valAx>
    </c:plotArea>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lineMarker"/>
        <c:varyColors val="0"/>
        <c:ser>
          <c:idx val="0"/>
          <c:order val="0"/>
          <c:spPr>
            <a:ln w="28575">
              <a:noFill/>
            </a:ln>
          </c:spPr>
          <c:marker>
            <c:symbol val="circle"/>
            <c:size val="5"/>
            <c:spPr>
              <a:noFill/>
              <a:ln>
                <a:solidFill>
                  <a:srgbClr val="7030A0"/>
                </a:solidFill>
              </a:ln>
            </c:spPr>
          </c:marker>
          <c:xVal>
            <c:numRef>
              <c:f>'human heart VSmouse liver'!$M$1:$M$1731</c:f>
              <c:numCache>
                <c:formatCode>General</c:formatCode>
                <c:ptCount val="1731"/>
                <c:pt idx="0">
                  <c:v>2</c:v>
                </c:pt>
                <c:pt idx="1">
                  <c:v>1.976483</c:v>
                </c:pt>
                <c:pt idx="2">
                  <c:v>1.847218</c:v>
                </c:pt>
                <c:pt idx="3">
                  <c:v>1.7398499999999999</c:v>
                </c:pt>
                <c:pt idx="4">
                  <c:v>1.6438950000000001</c:v>
                </c:pt>
                <c:pt idx="5">
                  <c:v>1.596703</c:v>
                </c:pt>
                <c:pt idx="6">
                  <c:v>1.592414</c:v>
                </c:pt>
                <c:pt idx="7">
                  <c:v>1.57864</c:v>
                </c:pt>
                <c:pt idx="8">
                  <c:v>1.5604039999999999</c:v>
                </c:pt>
                <c:pt idx="9">
                  <c:v>1.5383579999999999</c:v>
                </c:pt>
                <c:pt idx="10">
                  <c:v>1.502688</c:v>
                </c:pt>
                <c:pt idx="11">
                  <c:v>1.493457</c:v>
                </c:pt>
                <c:pt idx="12">
                  <c:v>1.4812700000000001</c:v>
                </c:pt>
                <c:pt idx="13">
                  <c:v>1.459468</c:v>
                </c:pt>
                <c:pt idx="14">
                  <c:v>1.436261</c:v>
                </c:pt>
                <c:pt idx="15">
                  <c:v>1.36005</c:v>
                </c:pt>
                <c:pt idx="16">
                  <c:v>1.3580110000000001</c:v>
                </c:pt>
                <c:pt idx="17">
                  <c:v>1.2864720000000001</c:v>
                </c:pt>
                <c:pt idx="18">
                  <c:v>1.2742500000000001</c:v>
                </c:pt>
                <c:pt idx="19">
                  <c:v>1.269908</c:v>
                </c:pt>
                <c:pt idx="20">
                  <c:v>1.2571110000000001</c:v>
                </c:pt>
                <c:pt idx="21">
                  <c:v>1.2413000000000001</c:v>
                </c:pt>
                <c:pt idx="22">
                  <c:v>1.239466</c:v>
                </c:pt>
                <c:pt idx="23">
                  <c:v>1.236224</c:v>
                </c:pt>
                <c:pt idx="24">
                  <c:v>1.2259180000000001</c:v>
                </c:pt>
                <c:pt idx="25">
                  <c:v>1.2233620000000001</c:v>
                </c:pt>
                <c:pt idx="26">
                  <c:v>1.2208969999999999</c:v>
                </c:pt>
                <c:pt idx="27">
                  <c:v>1.2177880000000001</c:v>
                </c:pt>
                <c:pt idx="28">
                  <c:v>1.214944</c:v>
                </c:pt>
                <c:pt idx="29">
                  <c:v>1.1911860000000001</c:v>
                </c:pt>
                <c:pt idx="30">
                  <c:v>1.173862</c:v>
                </c:pt>
                <c:pt idx="31">
                  <c:v>1.168614</c:v>
                </c:pt>
                <c:pt idx="32">
                  <c:v>1.1674960000000001</c:v>
                </c:pt>
                <c:pt idx="33">
                  <c:v>1.13931</c:v>
                </c:pt>
                <c:pt idx="34">
                  <c:v>1.1370169999999999</c:v>
                </c:pt>
                <c:pt idx="35">
                  <c:v>1.135839</c:v>
                </c:pt>
                <c:pt idx="36">
                  <c:v>1.1354930000000001</c:v>
                </c:pt>
                <c:pt idx="37">
                  <c:v>1.1048690000000001</c:v>
                </c:pt>
                <c:pt idx="38">
                  <c:v>1.081159</c:v>
                </c:pt>
                <c:pt idx="39">
                  <c:v>1.077806</c:v>
                </c:pt>
                <c:pt idx="40">
                  <c:v>1.0732200000000001</c:v>
                </c:pt>
                <c:pt idx="41">
                  <c:v>1.066635</c:v>
                </c:pt>
                <c:pt idx="42">
                  <c:v>1.0651200000000001</c:v>
                </c:pt>
                <c:pt idx="43">
                  <c:v>1.062343</c:v>
                </c:pt>
                <c:pt idx="44">
                  <c:v>1.050513</c:v>
                </c:pt>
                <c:pt idx="45">
                  <c:v>1.0479019999999999</c:v>
                </c:pt>
                <c:pt idx="46">
                  <c:v>1.0418829999999999</c:v>
                </c:pt>
                <c:pt idx="47">
                  <c:v>1.0322439999999999</c:v>
                </c:pt>
                <c:pt idx="48">
                  <c:v>0.99837799999999999</c:v>
                </c:pt>
                <c:pt idx="49">
                  <c:v>0.99328799999999995</c:v>
                </c:pt>
                <c:pt idx="50">
                  <c:v>0.98504499999999995</c:v>
                </c:pt>
                <c:pt idx="51">
                  <c:v>0.96226199999999995</c:v>
                </c:pt>
                <c:pt idx="52">
                  <c:v>0.95996300000000001</c:v>
                </c:pt>
                <c:pt idx="53">
                  <c:v>0.95318800000000004</c:v>
                </c:pt>
                <c:pt idx="54">
                  <c:v>0.94533699999999998</c:v>
                </c:pt>
                <c:pt idx="55">
                  <c:v>0.94380299999999995</c:v>
                </c:pt>
                <c:pt idx="56">
                  <c:v>0.92674699999999999</c:v>
                </c:pt>
                <c:pt idx="57">
                  <c:v>0.91711500000000001</c:v>
                </c:pt>
                <c:pt idx="58">
                  <c:v>0.910694</c:v>
                </c:pt>
                <c:pt idx="59">
                  <c:v>0.90932500000000005</c:v>
                </c:pt>
                <c:pt idx="60">
                  <c:v>0.90214700000000003</c:v>
                </c:pt>
                <c:pt idx="61">
                  <c:v>0.889324</c:v>
                </c:pt>
                <c:pt idx="62">
                  <c:v>0.86647700000000005</c:v>
                </c:pt>
                <c:pt idx="63">
                  <c:v>0.83616900000000005</c:v>
                </c:pt>
                <c:pt idx="64">
                  <c:v>0.83086599999999999</c:v>
                </c:pt>
                <c:pt idx="65">
                  <c:v>0.82339300000000004</c:v>
                </c:pt>
                <c:pt idx="66">
                  <c:v>0.81361700000000003</c:v>
                </c:pt>
                <c:pt idx="67">
                  <c:v>0.81021699999999996</c:v>
                </c:pt>
                <c:pt idx="68">
                  <c:v>0.80984100000000003</c:v>
                </c:pt>
                <c:pt idx="69">
                  <c:v>0.78180400000000005</c:v>
                </c:pt>
                <c:pt idx="70">
                  <c:v>0.77466699999999999</c:v>
                </c:pt>
                <c:pt idx="71">
                  <c:v>0.766764</c:v>
                </c:pt>
                <c:pt idx="72">
                  <c:v>0.73832299999999995</c:v>
                </c:pt>
                <c:pt idx="73">
                  <c:v>0.73396600000000001</c:v>
                </c:pt>
                <c:pt idx="74">
                  <c:v>0.73345099999999996</c:v>
                </c:pt>
                <c:pt idx="75">
                  <c:v>0.727329</c:v>
                </c:pt>
                <c:pt idx="76">
                  <c:v>0.72651699999999997</c:v>
                </c:pt>
                <c:pt idx="77">
                  <c:v>0.71346900000000002</c:v>
                </c:pt>
                <c:pt idx="78">
                  <c:v>0.70954399999999995</c:v>
                </c:pt>
                <c:pt idx="79">
                  <c:v>0.70438500000000004</c:v>
                </c:pt>
                <c:pt idx="80">
                  <c:v>0.70157199999999997</c:v>
                </c:pt>
                <c:pt idx="81">
                  <c:v>0.69978399999999996</c:v>
                </c:pt>
                <c:pt idx="82">
                  <c:v>0.68920199999999998</c:v>
                </c:pt>
                <c:pt idx="83">
                  <c:v>0.66681599999999996</c:v>
                </c:pt>
                <c:pt idx="84">
                  <c:v>0.66226499999999999</c:v>
                </c:pt>
                <c:pt idx="85">
                  <c:v>0.64833300000000005</c:v>
                </c:pt>
                <c:pt idx="86">
                  <c:v>0.64448399999999995</c:v>
                </c:pt>
                <c:pt idx="87">
                  <c:v>0.63217999999999996</c:v>
                </c:pt>
                <c:pt idx="88">
                  <c:v>0.63139500000000004</c:v>
                </c:pt>
                <c:pt idx="89">
                  <c:v>0.600688</c:v>
                </c:pt>
                <c:pt idx="90">
                  <c:v>0.59553199999999995</c:v>
                </c:pt>
                <c:pt idx="91">
                  <c:v>0.59407699999999997</c:v>
                </c:pt>
                <c:pt idx="92">
                  <c:v>0.58767599999999998</c:v>
                </c:pt>
                <c:pt idx="93">
                  <c:v>0.583839</c:v>
                </c:pt>
                <c:pt idx="94">
                  <c:v>0.57692299999999996</c:v>
                </c:pt>
                <c:pt idx="95">
                  <c:v>0.558396</c:v>
                </c:pt>
                <c:pt idx="96">
                  <c:v>0.54533699999999996</c:v>
                </c:pt>
                <c:pt idx="97">
                  <c:v>0.54364400000000002</c:v>
                </c:pt>
                <c:pt idx="98">
                  <c:v>0.53815199999999996</c:v>
                </c:pt>
                <c:pt idx="99">
                  <c:v>0.53793500000000005</c:v>
                </c:pt>
                <c:pt idx="100">
                  <c:v>0.52621200000000001</c:v>
                </c:pt>
                <c:pt idx="101">
                  <c:v>0.50590400000000002</c:v>
                </c:pt>
                <c:pt idx="102">
                  <c:v>0.50553499999999996</c:v>
                </c:pt>
                <c:pt idx="103">
                  <c:v>0.49985000000000002</c:v>
                </c:pt>
                <c:pt idx="104">
                  <c:v>0.48380299999999998</c:v>
                </c:pt>
                <c:pt idx="105">
                  <c:v>0.48368100000000003</c:v>
                </c:pt>
                <c:pt idx="106">
                  <c:v>0.482651</c:v>
                </c:pt>
                <c:pt idx="107">
                  <c:v>0.47295399999999999</c:v>
                </c:pt>
                <c:pt idx="108">
                  <c:v>0.47259200000000001</c:v>
                </c:pt>
                <c:pt idx="109">
                  <c:v>0.45363500000000001</c:v>
                </c:pt>
                <c:pt idx="110">
                  <c:v>0.44650499999999999</c:v>
                </c:pt>
                <c:pt idx="111">
                  <c:v>0.44531300000000001</c:v>
                </c:pt>
                <c:pt idx="112">
                  <c:v>0.42620599999999997</c:v>
                </c:pt>
                <c:pt idx="113">
                  <c:v>0.42558299999999999</c:v>
                </c:pt>
                <c:pt idx="114">
                  <c:v>0.41888999999999998</c:v>
                </c:pt>
                <c:pt idx="115">
                  <c:v>0.41391800000000001</c:v>
                </c:pt>
                <c:pt idx="116">
                  <c:v>0.41311900000000001</c:v>
                </c:pt>
                <c:pt idx="117">
                  <c:v>0.39647500000000002</c:v>
                </c:pt>
                <c:pt idx="118">
                  <c:v>0.39469199999999999</c:v>
                </c:pt>
                <c:pt idx="119">
                  <c:v>0.39073999999999998</c:v>
                </c:pt>
                <c:pt idx="120">
                  <c:v>0.38785900000000001</c:v>
                </c:pt>
                <c:pt idx="121">
                  <c:v>0.38759500000000002</c:v>
                </c:pt>
                <c:pt idx="122">
                  <c:v>0.383357</c:v>
                </c:pt>
                <c:pt idx="123">
                  <c:v>0.37599300000000002</c:v>
                </c:pt>
                <c:pt idx="124">
                  <c:v>0.373691</c:v>
                </c:pt>
                <c:pt idx="125">
                  <c:v>0.37228600000000001</c:v>
                </c:pt>
                <c:pt idx="126">
                  <c:v>0.34920200000000001</c:v>
                </c:pt>
                <c:pt idx="127">
                  <c:v>0.34298699999999999</c:v>
                </c:pt>
                <c:pt idx="128">
                  <c:v>0.33351900000000001</c:v>
                </c:pt>
                <c:pt idx="129">
                  <c:v>0.32561899999999999</c:v>
                </c:pt>
                <c:pt idx="130">
                  <c:v>0.32226100000000002</c:v>
                </c:pt>
                <c:pt idx="131">
                  <c:v>0.32140400000000002</c:v>
                </c:pt>
                <c:pt idx="132">
                  <c:v>0.30812899999999999</c:v>
                </c:pt>
                <c:pt idx="133">
                  <c:v>0.30632900000000002</c:v>
                </c:pt>
                <c:pt idx="134">
                  <c:v>0.30491800000000002</c:v>
                </c:pt>
                <c:pt idx="135">
                  <c:v>0.30284699999999998</c:v>
                </c:pt>
                <c:pt idx="136">
                  <c:v>0.29909599999999997</c:v>
                </c:pt>
                <c:pt idx="137">
                  <c:v>0.29839900000000003</c:v>
                </c:pt>
                <c:pt idx="138">
                  <c:v>0.29487200000000002</c:v>
                </c:pt>
                <c:pt idx="139">
                  <c:v>0.28858600000000001</c:v>
                </c:pt>
                <c:pt idx="140">
                  <c:v>0.28814699999999999</c:v>
                </c:pt>
                <c:pt idx="141">
                  <c:v>0.266042</c:v>
                </c:pt>
                <c:pt idx="142">
                  <c:v>0.26109900000000003</c:v>
                </c:pt>
                <c:pt idx="143">
                  <c:v>0.25718000000000002</c:v>
                </c:pt>
                <c:pt idx="144">
                  <c:v>0.247312</c:v>
                </c:pt>
                <c:pt idx="145">
                  <c:v>0.24720900000000001</c:v>
                </c:pt>
                <c:pt idx="146">
                  <c:v>0.246086</c:v>
                </c:pt>
                <c:pt idx="147">
                  <c:v>0.24560399999999999</c:v>
                </c:pt>
                <c:pt idx="148">
                  <c:v>0.24288000000000001</c:v>
                </c:pt>
                <c:pt idx="149">
                  <c:v>0.23879300000000001</c:v>
                </c:pt>
                <c:pt idx="150">
                  <c:v>0.23762800000000001</c:v>
                </c:pt>
                <c:pt idx="151">
                  <c:v>0.232657</c:v>
                </c:pt>
                <c:pt idx="152">
                  <c:v>0.21881500000000001</c:v>
                </c:pt>
                <c:pt idx="153">
                  <c:v>0.21833</c:v>
                </c:pt>
                <c:pt idx="154">
                  <c:v>0.21346300000000001</c:v>
                </c:pt>
                <c:pt idx="155">
                  <c:v>0.19375100000000001</c:v>
                </c:pt>
                <c:pt idx="156">
                  <c:v>0.19361600000000001</c:v>
                </c:pt>
                <c:pt idx="157">
                  <c:v>0.18954599999999999</c:v>
                </c:pt>
                <c:pt idx="158">
                  <c:v>0.17475199999999999</c:v>
                </c:pt>
                <c:pt idx="159">
                  <c:v>0.17250799999999999</c:v>
                </c:pt>
                <c:pt idx="160">
                  <c:v>0.16203500000000001</c:v>
                </c:pt>
                <c:pt idx="161">
                  <c:v>0.15643299999999999</c:v>
                </c:pt>
                <c:pt idx="162">
                  <c:v>0.14954999999999999</c:v>
                </c:pt>
                <c:pt idx="163">
                  <c:v>0.14610999999999999</c:v>
                </c:pt>
                <c:pt idx="164">
                  <c:v>0.13800100000000001</c:v>
                </c:pt>
                <c:pt idx="165">
                  <c:v>0.137376</c:v>
                </c:pt>
                <c:pt idx="166">
                  <c:v>0.119102</c:v>
                </c:pt>
                <c:pt idx="167">
                  <c:v>0.117273</c:v>
                </c:pt>
                <c:pt idx="168">
                  <c:v>0.116894</c:v>
                </c:pt>
                <c:pt idx="169">
                  <c:v>0.10642799999999999</c:v>
                </c:pt>
                <c:pt idx="170">
                  <c:v>0.103017</c:v>
                </c:pt>
                <c:pt idx="171">
                  <c:v>0.10241599999999999</c:v>
                </c:pt>
                <c:pt idx="172">
                  <c:v>0.101241</c:v>
                </c:pt>
                <c:pt idx="173">
                  <c:v>9.6588999999999994E-2</c:v>
                </c:pt>
                <c:pt idx="174">
                  <c:v>9.0572E-2</c:v>
                </c:pt>
                <c:pt idx="175">
                  <c:v>9.0421000000000001E-2</c:v>
                </c:pt>
                <c:pt idx="176">
                  <c:v>8.5736999999999994E-2</c:v>
                </c:pt>
                <c:pt idx="177">
                  <c:v>7.9696000000000003E-2</c:v>
                </c:pt>
                <c:pt idx="178">
                  <c:v>6.6430000000000003E-2</c:v>
                </c:pt>
                <c:pt idx="179">
                  <c:v>6.5995999999999999E-2</c:v>
                </c:pt>
                <c:pt idx="180">
                  <c:v>6.4352000000000006E-2</c:v>
                </c:pt>
                <c:pt idx="181">
                  <c:v>6.3507999999999995E-2</c:v>
                </c:pt>
                <c:pt idx="182">
                  <c:v>5.9632999999999999E-2</c:v>
                </c:pt>
                <c:pt idx="183">
                  <c:v>5.6987000000000003E-2</c:v>
                </c:pt>
                <c:pt idx="184">
                  <c:v>5.4096999999999999E-2</c:v>
                </c:pt>
                <c:pt idx="185">
                  <c:v>5.1233000000000001E-2</c:v>
                </c:pt>
                <c:pt idx="186">
                  <c:v>4.9045999999999999E-2</c:v>
                </c:pt>
                <c:pt idx="187">
                  <c:v>4.6857999999999997E-2</c:v>
                </c:pt>
                <c:pt idx="188">
                  <c:v>4.6156999999999997E-2</c:v>
                </c:pt>
                <c:pt idx="189">
                  <c:v>4.2693000000000002E-2</c:v>
                </c:pt>
                <c:pt idx="190">
                  <c:v>3.8434999999999997E-2</c:v>
                </c:pt>
                <c:pt idx="191">
                  <c:v>3.8261000000000003E-2</c:v>
                </c:pt>
                <c:pt idx="192">
                  <c:v>3.5806999999999999E-2</c:v>
                </c:pt>
                <c:pt idx="193">
                  <c:v>2.7616000000000002E-2</c:v>
                </c:pt>
                <c:pt idx="194">
                  <c:v>2.4924999999999999E-2</c:v>
                </c:pt>
                <c:pt idx="195">
                  <c:v>2.3385E-2</c:v>
                </c:pt>
                <c:pt idx="196">
                  <c:v>2.2485999999999999E-2</c:v>
                </c:pt>
                <c:pt idx="197">
                  <c:v>3.6589999999999999E-3</c:v>
                </c:pt>
                <c:pt idx="198">
                  <c:v>1.933E-3</c:v>
                </c:pt>
                <c:pt idx="199">
                  <c:v>-1.2899999999999999E-3</c:v>
                </c:pt>
                <c:pt idx="200">
                  <c:v>-3.29E-3</c:v>
                </c:pt>
                <c:pt idx="201">
                  <c:v>-3.4399999999999999E-3</c:v>
                </c:pt>
                <c:pt idx="202">
                  <c:v>-4.5999999999999999E-3</c:v>
                </c:pt>
                <c:pt idx="203">
                  <c:v>-8.9599999999999992E-3</c:v>
                </c:pt>
                <c:pt idx="204">
                  <c:v>-1.481E-2</c:v>
                </c:pt>
                <c:pt idx="205">
                  <c:v>-1.4999999999999999E-2</c:v>
                </c:pt>
                <c:pt idx="206">
                  <c:v>-2.1309999999999999E-2</c:v>
                </c:pt>
                <c:pt idx="207">
                  <c:v>-2.647E-2</c:v>
                </c:pt>
                <c:pt idx="208">
                  <c:v>-2.666E-2</c:v>
                </c:pt>
                <c:pt idx="209">
                  <c:v>-4.1099999999999998E-2</c:v>
                </c:pt>
                <c:pt idx="210">
                  <c:v>-4.7600000000000003E-2</c:v>
                </c:pt>
                <c:pt idx="211">
                  <c:v>-4.9000000000000002E-2</c:v>
                </c:pt>
                <c:pt idx="212">
                  <c:v>-5.1249999999999997E-2</c:v>
                </c:pt>
                <c:pt idx="213">
                  <c:v>-5.1950000000000003E-2</c:v>
                </c:pt>
                <c:pt idx="214">
                  <c:v>-6.4049999999999996E-2</c:v>
                </c:pt>
                <c:pt idx="215">
                  <c:v>-8.0869999999999997E-2</c:v>
                </c:pt>
                <c:pt idx="216">
                  <c:v>-8.3949999999999997E-2</c:v>
                </c:pt>
                <c:pt idx="217">
                  <c:v>-9.3420000000000003E-2</c:v>
                </c:pt>
                <c:pt idx="218">
                  <c:v>-9.7610000000000002E-2</c:v>
                </c:pt>
                <c:pt idx="219">
                  <c:v>-9.801E-2</c:v>
                </c:pt>
                <c:pt idx="220">
                  <c:v>-9.869E-2</c:v>
                </c:pt>
                <c:pt idx="221">
                  <c:v>-0.11282</c:v>
                </c:pt>
                <c:pt idx="222">
                  <c:v>-0.11645999999999999</c:v>
                </c:pt>
                <c:pt idx="223">
                  <c:v>-0.11957</c:v>
                </c:pt>
                <c:pt idx="224">
                  <c:v>-0.12286999999999999</c:v>
                </c:pt>
                <c:pt idx="225">
                  <c:v>-0.12615000000000001</c:v>
                </c:pt>
                <c:pt idx="226">
                  <c:v>-0.12755</c:v>
                </c:pt>
                <c:pt idx="227">
                  <c:v>-0.13313</c:v>
                </c:pt>
                <c:pt idx="228">
                  <c:v>-0.13339999999999999</c:v>
                </c:pt>
                <c:pt idx="229">
                  <c:v>-0.13780000000000001</c:v>
                </c:pt>
                <c:pt idx="230">
                  <c:v>-0.14166999999999999</c:v>
                </c:pt>
                <c:pt idx="231">
                  <c:v>-0.14401</c:v>
                </c:pt>
                <c:pt idx="232">
                  <c:v>-0.15223999999999999</c:v>
                </c:pt>
                <c:pt idx="233">
                  <c:v>-0.15273999999999999</c:v>
                </c:pt>
                <c:pt idx="234">
                  <c:v>-0.15301999999999999</c:v>
                </c:pt>
                <c:pt idx="235">
                  <c:v>-0.15684000000000001</c:v>
                </c:pt>
                <c:pt idx="236">
                  <c:v>-0.16272</c:v>
                </c:pt>
                <c:pt idx="237">
                  <c:v>-0.17049</c:v>
                </c:pt>
                <c:pt idx="238">
                  <c:v>-0.17913999999999999</c:v>
                </c:pt>
                <c:pt idx="239">
                  <c:v>-0.17982999999999999</c:v>
                </c:pt>
                <c:pt idx="240">
                  <c:v>-0.18348999999999999</c:v>
                </c:pt>
                <c:pt idx="241">
                  <c:v>-0.1888</c:v>
                </c:pt>
                <c:pt idx="242">
                  <c:v>-0.1893</c:v>
                </c:pt>
                <c:pt idx="243">
                  <c:v>-0.2024</c:v>
                </c:pt>
                <c:pt idx="244">
                  <c:v>-0.20297000000000001</c:v>
                </c:pt>
                <c:pt idx="245">
                  <c:v>-0.20297999999999999</c:v>
                </c:pt>
                <c:pt idx="246">
                  <c:v>-0.20693</c:v>
                </c:pt>
                <c:pt idx="247">
                  <c:v>-0.20713999999999999</c:v>
                </c:pt>
                <c:pt idx="248">
                  <c:v>-0.2097</c:v>
                </c:pt>
                <c:pt idx="249">
                  <c:v>-0.21293000000000001</c:v>
                </c:pt>
                <c:pt idx="250">
                  <c:v>-0.22120000000000001</c:v>
                </c:pt>
                <c:pt idx="251">
                  <c:v>-0.23136000000000001</c:v>
                </c:pt>
                <c:pt idx="252">
                  <c:v>-0.23815</c:v>
                </c:pt>
                <c:pt idx="253">
                  <c:v>-0.23981</c:v>
                </c:pt>
                <c:pt idx="254">
                  <c:v>-0.24085000000000001</c:v>
                </c:pt>
                <c:pt idx="255">
                  <c:v>-0.24088000000000001</c:v>
                </c:pt>
                <c:pt idx="256">
                  <c:v>-0.24099000000000001</c:v>
                </c:pt>
                <c:pt idx="257">
                  <c:v>-0.24726000000000001</c:v>
                </c:pt>
                <c:pt idx="258">
                  <c:v>-0.26022000000000001</c:v>
                </c:pt>
                <c:pt idx="259">
                  <c:v>-0.26319999999999999</c:v>
                </c:pt>
                <c:pt idx="260">
                  <c:v>-0.26355000000000001</c:v>
                </c:pt>
                <c:pt idx="261">
                  <c:v>-0.26440000000000002</c:v>
                </c:pt>
                <c:pt idx="262">
                  <c:v>-0.26677000000000001</c:v>
                </c:pt>
                <c:pt idx="263">
                  <c:v>-0.26901000000000003</c:v>
                </c:pt>
                <c:pt idx="264">
                  <c:v>-0.26956000000000002</c:v>
                </c:pt>
                <c:pt idx="265">
                  <c:v>-0.27141999999999999</c:v>
                </c:pt>
                <c:pt idx="266">
                  <c:v>-0.27160000000000001</c:v>
                </c:pt>
                <c:pt idx="267">
                  <c:v>-0.28054000000000001</c:v>
                </c:pt>
                <c:pt idx="268">
                  <c:v>-0.28203</c:v>
                </c:pt>
                <c:pt idx="269">
                  <c:v>-0.28661999999999999</c:v>
                </c:pt>
                <c:pt idx="270">
                  <c:v>-0.28759000000000001</c:v>
                </c:pt>
                <c:pt idx="271">
                  <c:v>-0.28904999999999997</c:v>
                </c:pt>
                <c:pt idx="272">
                  <c:v>-0.29526999999999998</c:v>
                </c:pt>
                <c:pt idx="273">
                  <c:v>-0.30434</c:v>
                </c:pt>
                <c:pt idx="274">
                  <c:v>-0.31413000000000002</c:v>
                </c:pt>
                <c:pt idx="275">
                  <c:v>-0.31413000000000002</c:v>
                </c:pt>
                <c:pt idx="276">
                  <c:v>-0.31601000000000001</c:v>
                </c:pt>
                <c:pt idx="277">
                  <c:v>-0.32666000000000001</c:v>
                </c:pt>
                <c:pt idx="278">
                  <c:v>-0.32741999999999999</c:v>
                </c:pt>
                <c:pt idx="279">
                  <c:v>-0.33005000000000001</c:v>
                </c:pt>
                <c:pt idx="280">
                  <c:v>-0.33204</c:v>
                </c:pt>
                <c:pt idx="281">
                  <c:v>-0.33789999999999998</c:v>
                </c:pt>
                <c:pt idx="282">
                  <c:v>-0.33825</c:v>
                </c:pt>
                <c:pt idx="283">
                  <c:v>-0.35431000000000001</c:v>
                </c:pt>
                <c:pt idx="284">
                  <c:v>-0.36149999999999999</c:v>
                </c:pt>
                <c:pt idx="285">
                  <c:v>-0.36657000000000001</c:v>
                </c:pt>
                <c:pt idx="286">
                  <c:v>-0.37047000000000002</c:v>
                </c:pt>
                <c:pt idx="287">
                  <c:v>-0.37175999999999998</c:v>
                </c:pt>
                <c:pt idx="288">
                  <c:v>-0.37182999999999999</c:v>
                </c:pt>
                <c:pt idx="289">
                  <c:v>-0.37243999999999999</c:v>
                </c:pt>
                <c:pt idx="290">
                  <c:v>-0.37306</c:v>
                </c:pt>
                <c:pt idx="291">
                  <c:v>-0.37436000000000003</c:v>
                </c:pt>
                <c:pt idx="292">
                  <c:v>-0.37442999999999999</c:v>
                </c:pt>
                <c:pt idx="293">
                  <c:v>-0.37853999999999999</c:v>
                </c:pt>
                <c:pt idx="294">
                  <c:v>-0.37874000000000002</c:v>
                </c:pt>
                <c:pt idx="295">
                  <c:v>-0.38140000000000002</c:v>
                </c:pt>
                <c:pt idx="296">
                  <c:v>-0.38425999999999999</c:v>
                </c:pt>
                <c:pt idx="297">
                  <c:v>-0.38736999999999999</c:v>
                </c:pt>
                <c:pt idx="298">
                  <c:v>-0.38747999999999999</c:v>
                </c:pt>
                <c:pt idx="299">
                  <c:v>-0.39365</c:v>
                </c:pt>
                <c:pt idx="300">
                  <c:v>-0.39429999999999998</c:v>
                </c:pt>
                <c:pt idx="301">
                  <c:v>-0.39666000000000001</c:v>
                </c:pt>
                <c:pt idx="302">
                  <c:v>-0.39731</c:v>
                </c:pt>
                <c:pt idx="303">
                  <c:v>-0.39972000000000002</c:v>
                </c:pt>
                <c:pt idx="304">
                  <c:v>-0.40096999999999999</c:v>
                </c:pt>
                <c:pt idx="305">
                  <c:v>-0.40234999999999999</c:v>
                </c:pt>
                <c:pt idx="306">
                  <c:v>-0.40739999999999998</c:v>
                </c:pt>
                <c:pt idx="307">
                  <c:v>-0.41359000000000001</c:v>
                </c:pt>
                <c:pt idx="308">
                  <c:v>-0.41561999999999999</c:v>
                </c:pt>
                <c:pt idx="309">
                  <c:v>-0.42817</c:v>
                </c:pt>
                <c:pt idx="310">
                  <c:v>-0.42876999999999998</c:v>
                </c:pt>
                <c:pt idx="311">
                  <c:v>-0.43054999999999999</c:v>
                </c:pt>
                <c:pt idx="312">
                  <c:v>-0.43160999999999999</c:v>
                </c:pt>
                <c:pt idx="313">
                  <c:v>-0.43248999999999999</c:v>
                </c:pt>
                <c:pt idx="314">
                  <c:v>-0.43442999999999998</c:v>
                </c:pt>
                <c:pt idx="315">
                  <c:v>-0.44055</c:v>
                </c:pt>
                <c:pt idx="316">
                  <c:v>-0.45395000000000002</c:v>
                </c:pt>
                <c:pt idx="317">
                  <c:v>-0.45395000000000002</c:v>
                </c:pt>
                <c:pt idx="318">
                  <c:v>-0.45535999999999999</c:v>
                </c:pt>
                <c:pt idx="319">
                  <c:v>-0.46092</c:v>
                </c:pt>
                <c:pt idx="320">
                  <c:v>-0.46640999999999999</c:v>
                </c:pt>
                <c:pt idx="321">
                  <c:v>-0.47271000000000002</c:v>
                </c:pt>
                <c:pt idx="322">
                  <c:v>-0.47614000000000001</c:v>
                </c:pt>
                <c:pt idx="323">
                  <c:v>-0.47663</c:v>
                </c:pt>
                <c:pt idx="324">
                  <c:v>-0.47959000000000002</c:v>
                </c:pt>
                <c:pt idx="325">
                  <c:v>-0.48291000000000001</c:v>
                </c:pt>
                <c:pt idx="326">
                  <c:v>-0.48505999999999999</c:v>
                </c:pt>
                <c:pt idx="327">
                  <c:v>-0.48627999999999999</c:v>
                </c:pt>
                <c:pt idx="328">
                  <c:v>-0.48633999999999999</c:v>
                </c:pt>
                <c:pt idx="329">
                  <c:v>-0.49431999999999998</c:v>
                </c:pt>
                <c:pt idx="330">
                  <c:v>-0.49883</c:v>
                </c:pt>
                <c:pt idx="331">
                  <c:v>-0.501</c:v>
                </c:pt>
                <c:pt idx="332">
                  <c:v>-0.50351000000000001</c:v>
                </c:pt>
                <c:pt idx="333">
                  <c:v>-0.50605999999999995</c:v>
                </c:pt>
                <c:pt idx="334">
                  <c:v>-0.50778999999999996</c:v>
                </c:pt>
                <c:pt idx="335">
                  <c:v>-0.51104000000000005</c:v>
                </c:pt>
                <c:pt idx="336">
                  <c:v>-0.51190999999999998</c:v>
                </c:pt>
                <c:pt idx="337">
                  <c:v>-0.51732999999999996</c:v>
                </c:pt>
                <c:pt idx="338">
                  <c:v>-0.52495000000000003</c:v>
                </c:pt>
                <c:pt idx="339">
                  <c:v>-0.52505999999999997</c:v>
                </c:pt>
                <c:pt idx="340">
                  <c:v>-0.52675000000000005</c:v>
                </c:pt>
                <c:pt idx="341">
                  <c:v>-0.53042999999999996</c:v>
                </c:pt>
                <c:pt idx="342">
                  <c:v>-0.53069</c:v>
                </c:pt>
                <c:pt idx="343">
                  <c:v>-0.53454000000000002</c:v>
                </c:pt>
                <c:pt idx="344">
                  <c:v>-0.53729000000000005</c:v>
                </c:pt>
                <c:pt idx="345">
                  <c:v>-0.53759000000000001</c:v>
                </c:pt>
                <c:pt idx="346">
                  <c:v>-0.54308000000000001</c:v>
                </c:pt>
                <c:pt idx="347">
                  <c:v>-0.54605999999999999</c:v>
                </c:pt>
                <c:pt idx="348">
                  <c:v>-0.54798999999999998</c:v>
                </c:pt>
                <c:pt idx="349">
                  <c:v>-0.55039000000000005</c:v>
                </c:pt>
                <c:pt idx="350">
                  <c:v>-0.55159999999999998</c:v>
                </c:pt>
                <c:pt idx="351">
                  <c:v>-0.55547999999999997</c:v>
                </c:pt>
                <c:pt idx="352">
                  <c:v>-0.55561000000000005</c:v>
                </c:pt>
                <c:pt idx="353">
                  <c:v>-0.55562999999999996</c:v>
                </c:pt>
                <c:pt idx="354">
                  <c:v>-0.55764999999999998</c:v>
                </c:pt>
                <c:pt idx="355">
                  <c:v>-0.56491000000000002</c:v>
                </c:pt>
                <c:pt idx="356">
                  <c:v>-0.57926999999999995</c:v>
                </c:pt>
                <c:pt idx="357">
                  <c:v>-0.57969000000000004</c:v>
                </c:pt>
                <c:pt idx="358">
                  <c:v>-0.58053999999999994</c:v>
                </c:pt>
                <c:pt idx="359">
                  <c:v>-0.58772999999999997</c:v>
                </c:pt>
                <c:pt idx="360">
                  <c:v>-0.58833000000000002</c:v>
                </c:pt>
                <c:pt idx="361">
                  <c:v>-0.59008000000000005</c:v>
                </c:pt>
                <c:pt idx="362">
                  <c:v>-0.59211999999999998</c:v>
                </c:pt>
                <c:pt idx="363">
                  <c:v>-0.59219999999999995</c:v>
                </c:pt>
                <c:pt idx="364">
                  <c:v>-0.59650000000000003</c:v>
                </c:pt>
                <c:pt idx="365">
                  <c:v>-0.59657000000000004</c:v>
                </c:pt>
                <c:pt idx="366">
                  <c:v>-0.59685999999999995</c:v>
                </c:pt>
                <c:pt idx="367">
                  <c:v>-0.60690999999999995</c:v>
                </c:pt>
                <c:pt idx="368">
                  <c:v>-0.61126000000000003</c:v>
                </c:pt>
                <c:pt idx="369">
                  <c:v>-0.61634</c:v>
                </c:pt>
                <c:pt idx="370">
                  <c:v>-0.61751999999999996</c:v>
                </c:pt>
                <c:pt idx="371">
                  <c:v>-0.62534000000000001</c:v>
                </c:pt>
                <c:pt idx="372">
                  <c:v>-0.62702000000000002</c:v>
                </c:pt>
                <c:pt idx="373">
                  <c:v>-0.63965000000000005</c:v>
                </c:pt>
                <c:pt idx="374">
                  <c:v>-0.64034000000000002</c:v>
                </c:pt>
                <c:pt idx="375">
                  <c:v>-0.64251999999999998</c:v>
                </c:pt>
                <c:pt idx="376">
                  <c:v>-0.64412999999999998</c:v>
                </c:pt>
                <c:pt idx="377">
                  <c:v>-0.64432</c:v>
                </c:pt>
                <c:pt idx="378">
                  <c:v>-0.64588999999999996</c:v>
                </c:pt>
                <c:pt idx="379">
                  <c:v>-0.64642999999999995</c:v>
                </c:pt>
                <c:pt idx="380">
                  <c:v>-0.64792000000000005</c:v>
                </c:pt>
                <c:pt idx="381">
                  <c:v>-0.65012000000000003</c:v>
                </c:pt>
                <c:pt idx="382">
                  <c:v>-0.65283999999999998</c:v>
                </c:pt>
                <c:pt idx="383">
                  <c:v>-0.65700000000000003</c:v>
                </c:pt>
                <c:pt idx="384">
                  <c:v>-0.65771999999999997</c:v>
                </c:pt>
                <c:pt idx="385">
                  <c:v>-0.67293000000000003</c:v>
                </c:pt>
                <c:pt idx="386">
                  <c:v>-0.67451000000000005</c:v>
                </c:pt>
                <c:pt idx="387">
                  <c:v>-0.67974999999999997</c:v>
                </c:pt>
                <c:pt idx="388">
                  <c:v>-0.68379000000000001</c:v>
                </c:pt>
                <c:pt idx="389">
                  <c:v>-0.68801999999999996</c:v>
                </c:pt>
                <c:pt idx="390">
                  <c:v>-0.68903000000000003</c:v>
                </c:pt>
                <c:pt idx="391">
                  <c:v>-0.69198000000000004</c:v>
                </c:pt>
                <c:pt idx="392">
                  <c:v>-0.69662000000000002</c:v>
                </c:pt>
                <c:pt idx="393">
                  <c:v>-0.69833000000000001</c:v>
                </c:pt>
                <c:pt idx="394">
                  <c:v>-0.70416000000000001</c:v>
                </c:pt>
                <c:pt idx="395">
                  <c:v>-0.70525000000000004</c:v>
                </c:pt>
                <c:pt idx="396">
                  <c:v>-0.70662999999999998</c:v>
                </c:pt>
                <c:pt idx="397">
                  <c:v>-0.70848</c:v>
                </c:pt>
                <c:pt idx="398">
                  <c:v>-0.71087</c:v>
                </c:pt>
                <c:pt idx="399">
                  <c:v>-0.71786000000000005</c:v>
                </c:pt>
                <c:pt idx="400">
                  <c:v>-0.72279000000000004</c:v>
                </c:pt>
                <c:pt idx="401">
                  <c:v>-0.72689000000000004</c:v>
                </c:pt>
                <c:pt idx="402">
                  <c:v>-0.73485</c:v>
                </c:pt>
                <c:pt idx="403">
                  <c:v>-0.73497999999999997</c:v>
                </c:pt>
                <c:pt idx="404">
                  <c:v>-0.74761</c:v>
                </c:pt>
                <c:pt idx="405">
                  <c:v>-0.75251000000000001</c:v>
                </c:pt>
                <c:pt idx="406">
                  <c:v>-0.75449999999999995</c:v>
                </c:pt>
                <c:pt idx="407">
                  <c:v>-0.75478999999999996</c:v>
                </c:pt>
                <c:pt idx="408">
                  <c:v>-0.75497999999999998</c:v>
                </c:pt>
                <c:pt idx="409">
                  <c:v>-0.75766</c:v>
                </c:pt>
                <c:pt idx="410">
                  <c:v>-0.75973000000000002</c:v>
                </c:pt>
                <c:pt idx="411">
                  <c:v>-0.76017999999999997</c:v>
                </c:pt>
                <c:pt idx="412">
                  <c:v>-0.76371999999999995</c:v>
                </c:pt>
                <c:pt idx="413">
                  <c:v>-0.76790999999999998</c:v>
                </c:pt>
                <c:pt idx="414">
                  <c:v>-0.77054999999999996</c:v>
                </c:pt>
                <c:pt idx="415">
                  <c:v>-0.77395999999999998</c:v>
                </c:pt>
                <c:pt idx="416">
                  <c:v>-0.77464999999999995</c:v>
                </c:pt>
                <c:pt idx="417">
                  <c:v>-0.77786999999999995</c:v>
                </c:pt>
                <c:pt idx="418">
                  <c:v>-0.78022000000000002</c:v>
                </c:pt>
                <c:pt idx="419">
                  <c:v>-0.78213999999999995</c:v>
                </c:pt>
                <c:pt idx="420">
                  <c:v>-0.78237000000000001</c:v>
                </c:pt>
                <c:pt idx="421">
                  <c:v>-0.78341000000000005</c:v>
                </c:pt>
                <c:pt idx="422">
                  <c:v>-0.78534999999999999</c:v>
                </c:pt>
                <c:pt idx="423">
                  <c:v>-0.79113999999999995</c:v>
                </c:pt>
                <c:pt idx="424">
                  <c:v>-0.7923</c:v>
                </c:pt>
                <c:pt idx="425">
                  <c:v>-0.79483000000000004</c:v>
                </c:pt>
                <c:pt idx="426">
                  <c:v>-0.79825000000000002</c:v>
                </c:pt>
                <c:pt idx="427">
                  <c:v>-0.80254999999999999</c:v>
                </c:pt>
                <c:pt idx="428">
                  <c:v>-0.80354000000000003</c:v>
                </c:pt>
                <c:pt idx="429">
                  <c:v>-0.80576000000000003</c:v>
                </c:pt>
                <c:pt idx="430">
                  <c:v>-0.80771999999999999</c:v>
                </c:pt>
                <c:pt idx="431">
                  <c:v>-0.80778000000000005</c:v>
                </c:pt>
                <c:pt idx="432">
                  <c:v>-0.80883000000000005</c:v>
                </c:pt>
                <c:pt idx="433">
                  <c:v>-0.80996000000000001</c:v>
                </c:pt>
                <c:pt idx="434">
                  <c:v>-0.81467000000000001</c:v>
                </c:pt>
                <c:pt idx="435">
                  <c:v>-0.81833</c:v>
                </c:pt>
                <c:pt idx="436">
                  <c:v>-0.82213000000000003</c:v>
                </c:pt>
                <c:pt idx="437">
                  <c:v>-0.82272999999999996</c:v>
                </c:pt>
                <c:pt idx="438">
                  <c:v>-0.83099999999999996</c:v>
                </c:pt>
                <c:pt idx="439">
                  <c:v>-0.84211000000000003</c:v>
                </c:pt>
                <c:pt idx="440">
                  <c:v>-0.8427</c:v>
                </c:pt>
                <c:pt idx="441">
                  <c:v>-0.84540000000000004</c:v>
                </c:pt>
                <c:pt idx="442">
                  <c:v>-0.85128000000000004</c:v>
                </c:pt>
                <c:pt idx="443">
                  <c:v>-0.85128000000000004</c:v>
                </c:pt>
                <c:pt idx="444">
                  <c:v>-0.85606000000000004</c:v>
                </c:pt>
                <c:pt idx="445">
                  <c:v>-0.85701000000000005</c:v>
                </c:pt>
                <c:pt idx="446">
                  <c:v>-0.86475000000000002</c:v>
                </c:pt>
                <c:pt idx="447">
                  <c:v>-0.86965999999999999</c:v>
                </c:pt>
                <c:pt idx="448">
                  <c:v>-0.86985000000000001</c:v>
                </c:pt>
                <c:pt idx="449">
                  <c:v>-0.87161</c:v>
                </c:pt>
                <c:pt idx="450">
                  <c:v>-0.87827999999999995</c:v>
                </c:pt>
                <c:pt idx="451">
                  <c:v>-0.87900999999999996</c:v>
                </c:pt>
                <c:pt idx="452">
                  <c:v>-0.88260000000000005</c:v>
                </c:pt>
                <c:pt idx="453">
                  <c:v>-0.88868999999999998</c:v>
                </c:pt>
                <c:pt idx="454">
                  <c:v>-0.89197000000000004</c:v>
                </c:pt>
                <c:pt idx="455">
                  <c:v>-0.89398</c:v>
                </c:pt>
                <c:pt idx="456">
                  <c:v>-0.89937</c:v>
                </c:pt>
                <c:pt idx="457">
                  <c:v>-0.90246999999999999</c:v>
                </c:pt>
                <c:pt idx="458">
                  <c:v>-0.90905000000000002</c:v>
                </c:pt>
                <c:pt idx="459">
                  <c:v>-0.90954000000000002</c:v>
                </c:pt>
                <c:pt idx="460">
                  <c:v>-0.92069999999999996</c:v>
                </c:pt>
                <c:pt idx="461">
                  <c:v>-0.92362999999999995</c:v>
                </c:pt>
                <c:pt idx="462">
                  <c:v>-0.92544000000000004</c:v>
                </c:pt>
                <c:pt idx="463">
                  <c:v>-0.93289</c:v>
                </c:pt>
                <c:pt idx="464">
                  <c:v>-0.93369000000000002</c:v>
                </c:pt>
                <c:pt idx="465">
                  <c:v>-0.93822000000000005</c:v>
                </c:pt>
                <c:pt idx="466">
                  <c:v>-0.93945000000000001</c:v>
                </c:pt>
                <c:pt idx="467">
                  <c:v>-0.94606000000000001</c:v>
                </c:pt>
                <c:pt idx="468">
                  <c:v>-0.94767000000000001</c:v>
                </c:pt>
                <c:pt idx="469">
                  <c:v>-0.94998000000000005</c:v>
                </c:pt>
                <c:pt idx="470">
                  <c:v>-0.95091999999999999</c:v>
                </c:pt>
                <c:pt idx="471">
                  <c:v>-0.95640000000000003</c:v>
                </c:pt>
                <c:pt idx="472">
                  <c:v>-0.95689000000000002</c:v>
                </c:pt>
                <c:pt idx="473">
                  <c:v>-0.95791999999999999</c:v>
                </c:pt>
                <c:pt idx="474">
                  <c:v>-0.95879999999999999</c:v>
                </c:pt>
                <c:pt idx="475">
                  <c:v>-0.96179000000000003</c:v>
                </c:pt>
                <c:pt idx="476">
                  <c:v>-0.96731</c:v>
                </c:pt>
                <c:pt idx="477">
                  <c:v>-0.96740999999999999</c:v>
                </c:pt>
                <c:pt idx="478">
                  <c:v>-0.97211000000000003</c:v>
                </c:pt>
                <c:pt idx="479">
                  <c:v>-0.97667000000000004</c:v>
                </c:pt>
                <c:pt idx="480">
                  <c:v>-0.98487000000000002</c:v>
                </c:pt>
                <c:pt idx="481">
                  <c:v>-0.98641000000000001</c:v>
                </c:pt>
                <c:pt idx="482">
                  <c:v>-1.00874</c:v>
                </c:pt>
                <c:pt idx="483">
                  <c:v>-1.0088900000000001</c:v>
                </c:pt>
                <c:pt idx="484">
                  <c:v>-1.00946</c:v>
                </c:pt>
                <c:pt idx="485">
                  <c:v>-1.00946</c:v>
                </c:pt>
                <c:pt idx="486">
                  <c:v>-1.0136400000000001</c:v>
                </c:pt>
                <c:pt idx="487">
                  <c:v>-1.02399</c:v>
                </c:pt>
                <c:pt idx="488">
                  <c:v>-1.0279199999999999</c:v>
                </c:pt>
                <c:pt idx="489">
                  <c:v>-1.02894</c:v>
                </c:pt>
                <c:pt idx="490">
                  <c:v>-1.03009</c:v>
                </c:pt>
                <c:pt idx="491">
                  <c:v>-1.0337499999999999</c:v>
                </c:pt>
                <c:pt idx="492">
                  <c:v>-1.0364899999999999</c:v>
                </c:pt>
                <c:pt idx="493">
                  <c:v>-1.04095</c:v>
                </c:pt>
                <c:pt idx="494">
                  <c:v>-1.0429299999999999</c:v>
                </c:pt>
                <c:pt idx="495">
                  <c:v>-1.0470600000000001</c:v>
                </c:pt>
                <c:pt idx="496">
                  <c:v>-1.05331</c:v>
                </c:pt>
                <c:pt idx="497">
                  <c:v>-1.0565800000000001</c:v>
                </c:pt>
                <c:pt idx="498">
                  <c:v>-1.05857</c:v>
                </c:pt>
                <c:pt idx="499">
                  <c:v>-1.0596399999999999</c:v>
                </c:pt>
                <c:pt idx="500">
                  <c:v>-1.0638799999999999</c:v>
                </c:pt>
                <c:pt idx="501">
                  <c:v>-1.06778</c:v>
                </c:pt>
                <c:pt idx="502">
                  <c:v>-1.0678099999999999</c:v>
                </c:pt>
                <c:pt idx="503">
                  <c:v>-1.06894</c:v>
                </c:pt>
                <c:pt idx="504">
                  <c:v>-1.0695399999999999</c:v>
                </c:pt>
                <c:pt idx="505">
                  <c:v>-1.0712999999999999</c:v>
                </c:pt>
                <c:pt idx="506">
                  <c:v>-1.0724</c:v>
                </c:pt>
                <c:pt idx="507">
                  <c:v>-1.07745</c:v>
                </c:pt>
                <c:pt idx="508">
                  <c:v>-1.08246</c:v>
                </c:pt>
                <c:pt idx="509">
                  <c:v>-1.08857</c:v>
                </c:pt>
                <c:pt idx="510">
                  <c:v>-1.0901400000000001</c:v>
                </c:pt>
                <c:pt idx="511">
                  <c:v>-1.1003000000000001</c:v>
                </c:pt>
                <c:pt idx="512">
                  <c:v>-1.1014699999999999</c:v>
                </c:pt>
                <c:pt idx="513">
                  <c:v>-1.10876</c:v>
                </c:pt>
                <c:pt idx="514">
                  <c:v>-1.10886</c:v>
                </c:pt>
                <c:pt idx="515">
                  <c:v>-1.12476</c:v>
                </c:pt>
                <c:pt idx="516">
                  <c:v>-1.1296600000000001</c:v>
                </c:pt>
                <c:pt idx="517">
                  <c:v>-1.13039</c:v>
                </c:pt>
                <c:pt idx="518">
                  <c:v>-1.1312599999999999</c:v>
                </c:pt>
                <c:pt idx="519">
                  <c:v>-1.13286</c:v>
                </c:pt>
                <c:pt idx="520">
                  <c:v>-1.1329499999999999</c:v>
                </c:pt>
                <c:pt idx="521">
                  <c:v>-1.1368799999999999</c:v>
                </c:pt>
                <c:pt idx="522">
                  <c:v>-1.1452100000000001</c:v>
                </c:pt>
                <c:pt idx="523">
                  <c:v>-1.1510499999999999</c:v>
                </c:pt>
                <c:pt idx="524">
                  <c:v>-1.15882</c:v>
                </c:pt>
                <c:pt idx="525">
                  <c:v>-1.16229</c:v>
                </c:pt>
                <c:pt idx="526">
                  <c:v>-1.16343</c:v>
                </c:pt>
                <c:pt idx="527">
                  <c:v>-1.17858</c:v>
                </c:pt>
                <c:pt idx="528">
                  <c:v>-1.18235</c:v>
                </c:pt>
                <c:pt idx="529">
                  <c:v>-1.1853800000000001</c:v>
                </c:pt>
                <c:pt idx="530">
                  <c:v>-1.1868700000000001</c:v>
                </c:pt>
                <c:pt idx="531">
                  <c:v>-1.1878299999999999</c:v>
                </c:pt>
                <c:pt idx="532">
                  <c:v>-1.1929799999999999</c:v>
                </c:pt>
                <c:pt idx="533">
                  <c:v>-1.19367</c:v>
                </c:pt>
                <c:pt idx="534">
                  <c:v>-1.19468</c:v>
                </c:pt>
                <c:pt idx="535">
                  <c:v>-1.2007300000000001</c:v>
                </c:pt>
                <c:pt idx="536">
                  <c:v>-1.20258</c:v>
                </c:pt>
                <c:pt idx="537">
                  <c:v>-1.2058199999999999</c:v>
                </c:pt>
                <c:pt idx="538">
                  <c:v>-1.21696</c:v>
                </c:pt>
                <c:pt idx="539">
                  <c:v>-1.22377</c:v>
                </c:pt>
                <c:pt idx="540">
                  <c:v>-1.23444</c:v>
                </c:pt>
                <c:pt idx="541">
                  <c:v>-1.2375</c:v>
                </c:pt>
                <c:pt idx="542">
                  <c:v>-1.2413700000000001</c:v>
                </c:pt>
                <c:pt idx="543">
                  <c:v>-1.2471099999999999</c:v>
                </c:pt>
                <c:pt idx="544">
                  <c:v>-1.2512399999999999</c:v>
                </c:pt>
                <c:pt idx="545">
                  <c:v>-1.2544500000000001</c:v>
                </c:pt>
                <c:pt idx="546">
                  <c:v>-1.2618400000000001</c:v>
                </c:pt>
                <c:pt idx="547">
                  <c:v>-1.2647299999999999</c:v>
                </c:pt>
                <c:pt idx="548">
                  <c:v>-1.2738700000000001</c:v>
                </c:pt>
                <c:pt idx="549">
                  <c:v>-1.27464</c:v>
                </c:pt>
                <c:pt idx="550">
                  <c:v>-1.28277</c:v>
                </c:pt>
                <c:pt idx="551">
                  <c:v>-1.28488</c:v>
                </c:pt>
                <c:pt idx="552">
                  <c:v>-1.28624</c:v>
                </c:pt>
                <c:pt idx="553">
                  <c:v>-1.2953399999999999</c:v>
                </c:pt>
                <c:pt idx="554">
                  <c:v>-1.3005899999999999</c:v>
                </c:pt>
                <c:pt idx="555">
                  <c:v>-1.3048</c:v>
                </c:pt>
                <c:pt idx="556">
                  <c:v>-1.3131699999999999</c:v>
                </c:pt>
                <c:pt idx="557">
                  <c:v>-1.3192600000000001</c:v>
                </c:pt>
                <c:pt idx="558">
                  <c:v>-1.3194300000000001</c:v>
                </c:pt>
                <c:pt idx="559">
                  <c:v>-1.33552</c:v>
                </c:pt>
                <c:pt idx="560">
                  <c:v>-1.3414699999999999</c:v>
                </c:pt>
                <c:pt idx="561">
                  <c:v>-1.3486800000000001</c:v>
                </c:pt>
                <c:pt idx="562">
                  <c:v>-1.35791</c:v>
                </c:pt>
                <c:pt idx="563">
                  <c:v>-1.3635600000000001</c:v>
                </c:pt>
                <c:pt idx="564">
                  <c:v>-1.36632</c:v>
                </c:pt>
                <c:pt idx="565">
                  <c:v>-1.3693299999999999</c:v>
                </c:pt>
                <c:pt idx="566">
                  <c:v>-1.37361</c:v>
                </c:pt>
                <c:pt idx="567">
                  <c:v>-1.37598</c:v>
                </c:pt>
                <c:pt idx="568">
                  <c:v>-1.3812500000000001</c:v>
                </c:pt>
                <c:pt idx="569">
                  <c:v>-1.39252</c:v>
                </c:pt>
                <c:pt idx="570">
                  <c:v>-1.39252</c:v>
                </c:pt>
                <c:pt idx="571">
                  <c:v>-1.4065799999999999</c:v>
                </c:pt>
                <c:pt idx="572">
                  <c:v>-1.40831</c:v>
                </c:pt>
                <c:pt idx="573">
                  <c:v>-1.41252</c:v>
                </c:pt>
                <c:pt idx="574">
                  <c:v>-1.41523</c:v>
                </c:pt>
                <c:pt idx="575">
                  <c:v>-1.4238200000000001</c:v>
                </c:pt>
                <c:pt idx="576">
                  <c:v>-1.4274500000000001</c:v>
                </c:pt>
                <c:pt idx="577">
                  <c:v>-1.4609399999999999</c:v>
                </c:pt>
                <c:pt idx="578">
                  <c:v>-1.4653</c:v>
                </c:pt>
                <c:pt idx="579">
                  <c:v>-1.4815799999999999</c:v>
                </c:pt>
                <c:pt idx="580">
                  <c:v>-1.4892300000000001</c:v>
                </c:pt>
                <c:pt idx="581">
                  <c:v>-1.49092</c:v>
                </c:pt>
                <c:pt idx="582">
                  <c:v>-1.4921199999999999</c:v>
                </c:pt>
                <c:pt idx="583">
                  <c:v>-1.4984200000000001</c:v>
                </c:pt>
                <c:pt idx="584">
                  <c:v>-1.50878</c:v>
                </c:pt>
                <c:pt idx="585">
                  <c:v>-1.5131399999999999</c:v>
                </c:pt>
                <c:pt idx="586">
                  <c:v>-1.55077</c:v>
                </c:pt>
                <c:pt idx="587">
                  <c:v>-1.5784</c:v>
                </c:pt>
                <c:pt idx="588">
                  <c:v>-1.5934299999999999</c:v>
                </c:pt>
                <c:pt idx="589">
                  <c:v>-1.5966800000000001</c:v>
                </c:pt>
                <c:pt idx="590">
                  <c:v>-1.6203099999999999</c:v>
                </c:pt>
                <c:pt idx="591">
                  <c:v>-1.6314500000000001</c:v>
                </c:pt>
                <c:pt idx="592">
                  <c:v>-1.6913400000000001</c:v>
                </c:pt>
                <c:pt idx="593">
                  <c:v>-1.7589399999999999</c:v>
                </c:pt>
                <c:pt idx="594">
                  <c:v>-1.8590100000000001</c:v>
                </c:pt>
                <c:pt idx="595">
                  <c:v>-1.9339299999999999</c:v>
                </c:pt>
                <c:pt idx="596">
                  <c:v>-2.04739</c:v>
                </c:pt>
                <c:pt idx="597">
                  <c:v>-2.1749900000000002</c:v>
                </c:pt>
                <c:pt idx="598">
                  <c:v>-2.1866500000000002</c:v>
                </c:pt>
                <c:pt idx="599">
                  <c:v>-2.20167</c:v>
                </c:pt>
                <c:pt idx="600">
                  <c:v>-2.2907600000000001</c:v>
                </c:pt>
                <c:pt idx="601">
                  <c:v>-2.6296900000000001</c:v>
                </c:pt>
              </c:numCache>
            </c:numRef>
          </c:xVal>
          <c:yVal>
            <c:numRef>
              <c:f>'human heart VSmouse liver'!$N$1:$N$1731</c:f>
              <c:numCache>
                <c:formatCode>General</c:formatCode>
                <c:ptCount val="1731"/>
                <c:pt idx="0">
                  <c:v>2</c:v>
                </c:pt>
                <c:pt idx="1">
                  <c:v>1.998931</c:v>
                </c:pt>
                <c:pt idx="2">
                  <c:v>1.582805</c:v>
                </c:pt>
                <c:pt idx="3">
                  <c:v>1.3797779999999999</c:v>
                </c:pt>
                <c:pt idx="4">
                  <c:v>1.3484149999999999</c:v>
                </c:pt>
                <c:pt idx="5">
                  <c:v>1.5539879999999999</c:v>
                </c:pt>
                <c:pt idx="6">
                  <c:v>0.125112</c:v>
                </c:pt>
                <c:pt idx="7">
                  <c:v>0.89363300000000001</c:v>
                </c:pt>
                <c:pt idx="8">
                  <c:v>1.759611</c:v>
                </c:pt>
                <c:pt idx="9">
                  <c:v>1.7542660000000001</c:v>
                </c:pt>
                <c:pt idx="10">
                  <c:v>-1.661E-2</c:v>
                </c:pt>
                <c:pt idx="11">
                  <c:v>1.816025</c:v>
                </c:pt>
                <c:pt idx="12">
                  <c:v>-0.69962000000000002</c:v>
                </c:pt>
                <c:pt idx="13">
                  <c:v>-1.12148</c:v>
                </c:pt>
                <c:pt idx="14">
                  <c:v>1.7868310000000001</c:v>
                </c:pt>
                <c:pt idx="15">
                  <c:v>1.568325</c:v>
                </c:pt>
                <c:pt idx="16">
                  <c:v>0.76692499999999997</c:v>
                </c:pt>
                <c:pt idx="17">
                  <c:v>0.97655199999999998</c:v>
                </c:pt>
                <c:pt idx="18">
                  <c:v>1.28772</c:v>
                </c:pt>
                <c:pt idx="19">
                  <c:v>1.8877090000000001</c:v>
                </c:pt>
                <c:pt idx="20">
                  <c:v>1.5385359999999999</c:v>
                </c:pt>
                <c:pt idx="21">
                  <c:v>0.99838700000000002</c:v>
                </c:pt>
                <c:pt idx="22">
                  <c:v>1.5461720000000001</c:v>
                </c:pt>
                <c:pt idx="23">
                  <c:v>1.072287</c:v>
                </c:pt>
                <c:pt idx="24">
                  <c:v>1.4220139999999999</c:v>
                </c:pt>
                <c:pt idx="25">
                  <c:v>1.3440810000000001</c:v>
                </c:pt>
                <c:pt idx="26">
                  <c:v>1.111753</c:v>
                </c:pt>
                <c:pt idx="27">
                  <c:v>1.259727</c:v>
                </c:pt>
                <c:pt idx="28">
                  <c:v>1.0032719999999999</c:v>
                </c:pt>
                <c:pt idx="29">
                  <c:v>0.53392899999999999</c:v>
                </c:pt>
                <c:pt idx="30">
                  <c:v>1.7564759999999999</c:v>
                </c:pt>
                <c:pt idx="31">
                  <c:v>1.291606</c:v>
                </c:pt>
                <c:pt idx="32">
                  <c:v>1.9880100000000001</c:v>
                </c:pt>
                <c:pt idx="33">
                  <c:v>1.1023229999999999</c:v>
                </c:pt>
                <c:pt idx="34">
                  <c:v>1.080902</c:v>
                </c:pt>
                <c:pt idx="35">
                  <c:v>1.493571</c:v>
                </c:pt>
                <c:pt idx="36">
                  <c:v>0.83972000000000002</c:v>
                </c:pt>
                <c:pt idx="37">
                  <c:v>1.4405190000000001</c:v>
                </c:pt>
                <c:pt idx="38">
                  <c:v>0.85097699999999998</c:v>
                </c:pt>
                <c:pt idx="39">
                  <c:v>1.232572</c:v>
                </c:pt>
                <c:pt idx="40">
                  <c:v>1.038629</c:v>
                </c:pt>
                <c:pt idx="41">
                  <c:v>1.2745919999999999</c:v>
                </c:pt>
                <c:pt idx="42">
                  <c:v>0.74776299999999996</c:v>
                </c:pt>
                <c:pt idx="43">
                  <c:v>0.94392399999999999</c:v>
                </c:pt>
                <c:pt idx="44">
                  <c:v>1.460059</c:v>
                </c:pt>
                <c:pt idx="45">
                  <c:v>0.93827199999999999</c:v>
                </c:pt>
                <c:pt idx="46">
                  <c:v>1.5799430000000001</c:v>
                </c:pt>
                <c:pt idx="47">
                  <c:v>0.82386499999999996</c:v>
                </c:pt>
                <c:pt idx="48">
                  <c:v>1.3765959999999999</c:v>
                </c:pt>
                <c:pt idx="49">
                  <c:v>0.51450099999999999</c:v>
                </c:pt>
                <c:pt idx="50">
                  <c:v>1.563769</c:v>
                </c:pt>
                <c:pt idx="51">
                  <c:v>0.94909200000000005</c:v>
                </c:pt>
                <c:pt idx="52">
                  <c:v>0.40731600000000001</c:v>
                </c:pt>
                <c:pt idx="53">
                  <c:v>1.5539879999999999</c:v>
                </c:pt>
                <c:pt idx="54">
                  <c:v>-0.27474999999999999</c:v>
                </c:pt>
                <c:pt idx="55">
                  <c:v>1.2032369999999999</c:v>
                </c:pt>
                <c:pt idx="56">
                  <c:v>0.76528300000000005</c:v>
                </c:pt>
                <c:pt idx="57">
                  <c:v>1.2931680000000001</c:v>
                </c:pt>
                <c:pt idx="58">
                  <c:v>1.5970800000000001</c:v>
                </c:pt>
                <c:pt idx="59">
                  <c:v>0.70582100000000003</c:v>
                </c:pt>
                <c:pt idx="60">
                  <c:v>0.88753499999999996</c:v>
                </c:pt>
                <c:pt idx="61">
                  <c:v>0.832098</c:v>
                </c:pt>
                <c:pt idx="62">
                  <c:v>0.964951</c:v>
                </c:pt>
                <c:pt idx="63">
                  <c:v>0.89549900000000004</c:v>
                </c:pt>
                <c:pt idx="64">
                  <c:v>1.1125970000000001</c:v>
                </c:pt>
                <c:pt idx="65">
                  <c:v>1.0894140000000001</c:v>
                </c:pt>
                <c:pt idx="66">
                  <c:v>0.89235200000000003</c:v>
                </c:pt>
                <c:pt idx="67">
                  <c:v>0.70911999999999997</c:v>
                </c:pt>
                <c:pt idx="68">
                  <c:v>1.5509310000000001</c:v>
                </c:pt>
                <c:pt idx="69">
                  <c:v>0.87409999999999999</c:v>
                </c:pt>
                <c:pt idx="70">
                  <c:v>1.103162</c:v>
                </c:pt>
                <c:pt idx="71">
                  <c:v>1.47804</c:v>
                </c:pt>
                <c:pt idx="72">
                  <c:v>1.5545260000000001</c:v>
                </c:pt>
                <c:pt idx="73">
                  <c:v>0.65110199999999996</c:v>
                </c:pt>
                <c:pt idx="74">
                  <c:v>0.59970000000000001</c:v>
                </c:pt>
                <c:pt idx="75">
                  <c:v>1.2522329999999999</c:v>
                </c:pt>
                <c:pt idx="76">
                  <c:v>1.1689039999999999</c:v>
                </c:pt>
                <c:pt idx="77">
                  <c:v>1.078247</c:v>
                </c:pt>
                <c:pt idx="78">
                  <c:v>0.35158400000000001</c:v>
                </c:pt>
                <c:pt idx="79">
                  <c:v>0.912408</c:v>
                </c:pt>
                <c:pt idx="80">
                  <c:v>1.2540880000000001</c:v>
                </c:pt>
                <c:pt idx="81">
                  <c:v>1.8648420000000001</c:v>
                </c:pt>
                <c:pt idx="82">
                  <c:v>1.0999620000000001</c:v>
                </c:pt>
                <c:pt idx="83">
                  <c:v>1.2055579999999999</c:v>
                </c:pt>
                <c:pt idx="84">
                  <c:v>0.96018700000000001</c:v>
                </c:pt>
                <c:pt idx="85">
                  <c:v>0.91459000000000001</c:v>
                </c:pt>
                <c:pt idx="86">
                  <c:v>1.440625</c:v>
                </c:pt>
                <c:pt idx="87">
                  <c:v>-0.69962000000000002</c:v>
                </c:pt>
                <c:pt idx="88">
                  <c:v>1.2998730000000001</c:v>
                </c:pt>
                <c:pt idx="89">
                  <c:v>1.124803</c:v>
                </c:pt>
                <c:pt idx="90">
                  <c:v>1.5635330000000001</c:v>
                </c:pt>
                <c:pt idx="91">
                  <c:v>1.167432</c:v>
                </c:pt>
                <c:pt idx="92">
                  <c:v>-0.82747000000000004</c:v>
                </c:pt>
                <c:pt idx="93">
                  <c:v>1.314276</c:v>
                </c:pt>
                <c:pt idx="94">
                  <c:v>1.258435</c:v>
                </c:pt>
                <c:pt idx="95">
                  <c:v>0.90587300000000004</c:v>
                </c:pt>
                <c:pt idx="96">
                  <c:v>0.44522299999999998</c:v>
                </c:pt>
                <c:pt idx="97">
                  <c:v>-1.3651500000000001</c:v>
                </c:pt>
                <c:pt idx="98">
                  <c:v>0.73041</c:v>
                </c:pt>
                <c:pt idx="99">
                  <c:v>0.99420799999999998</c:v>
                </c:pt>
                <c:pt idx="100">
                  <c:v>0.43294300000000002</c:v>
                </c:pt>
                <c:pt idx="101">
                  <c:v>0.69797500000000001</c:v>
                </c:pt>
                <c:pt idx="102">
                  <c:v>1.0923639999999999</c:v>
                </c:pt>
                <c:pt idx="103">
                  <c:v>0.912408</c:v>
                </c:pt>
                <c:pt idx="104">
                  <c:v>0.73841699999999999</c:v>
                </c:pt>
                <c:pt idx="105">
                  <c:v>0.85240899999999997</c:v>
                </c:pt>
                <c:pt idx="106">
                  <c:v>-0.1195</c:v>
                </c:pt>
                <c:pt idx="107">
                  <c:v>-6.5869999999999998E-2</c:v>
                </c:pt>
                <c:pt idx="108">
                  <c:v>0.79389299999999996</c:v>
                </c:pt>
                <c:pt idx="109">
                  <c:v>0.76470499999999997</c:v>
                </c:pt>
                <c:pt idx="110">
                  <c:v>0.85674700000000004</c:v>
                </c:pt>
                <c:pt idx="111">
                  <c:v>1.144128</c:v>
                </c:pt>
                <c:pt idx="112">
                  <c:v>0.89265300000000003</c:v>
                </c:pt>
                <c:pt idx="113">
                  <c:v>0.36592400000000003</c:v>
                </c:pt>
                <c:pt idx="114">
                  <c:v>-0.12418999999999999</c:v>
                </c:pt>
                <c:pt idx="115">
                  <c:v>0.59412799999999999</c:v>
                </c:pt>
                <c:pt idx="116">
                  <c:v>1.56016</c:v>
                </c:pt>
                <c:pt idx="117">
                  <c:v>0.13555800000000001</c:v>
                </c:pt>
                <c:pt idx="118">
                  <c:v>0.51112999999999997</c:v>
                </c:pt>
                <c:pt idx="119">
                  <c:v>-9.257E-2</c:v>
                </c:pt>
                <c:pt idx="120">
                  <c:v>-0.72657000000000005</c:v>
                </c:pt>
                <c:pt idx="121">
                  <c:v>1.5970800000000001</c:v>
                </c:pt>
                <c:pt idx="122">
                  <c:v>1.3873610000000001</c:v>
                </c:pt>
                <c:pt idx="123">
                  <c:v>0.64141599999999999</c:v>
                </c:pt>
                <c:pt idx="124">
                  <c:v>0.36592400000000003</c:v>
                </c:pt>
                <c:pt idx="125">
                  <c:v>0.55909200000000003</c:v>
                </c:pt>
                <c:pt idx="126">
                  <c:v>1.0672980000000001</c:v>
                </c:pt>
                <c:pt idx="127">
                  <c:v>1.272143</c:v>
                </c:pt>
                <c:pt idx="128">
                  <c:v>1.5913060000000001</c:v>
                </c:pt>
                <c:pt idx="129">
                  <c:v>0.39553199999999999</c:v>
                </c:pt>
                <c:pt idx="130">
                  <c:v>1.0672980000000001</c:v>
                </c:pt>
                <c:pt idx="131">
                  <c:v>0.22949</c:v>
                </c:pt>
                <c:pt idx="132">
                  <c:v>0.72763800000000001</c:v>
                </c:pt>
                <c:pt idx="133">
                  <c:v>1.029488</c:v>
                </c:pt>
                <c:pt idx="134">
                  <c:v>-0.69962000000000002</c:v>
                </c:pt>
                <c:pt idx="135">
                  <c:v>0.75764100000000001</c:v>
                </c:pt>
                <c:pt idx="136">
                  <c:v>0.68922399999999995</c:v>
                </c:pt>
                <c:pt idx="137">
                  <c:v>0.47122799999999998</c:v>
                </c:pt>
                <c:pt idx="138">
                  <c:v>0.36592400000000003</c:v>
                </c:pt>
                <c:pt idx="139">
                  <c:v>1.2394179999999999</c:v>
                </c:pt>
                <c:pt idx="140">
                  <c:v>0.886988</c:v>
                </c:pt>
                <c:pt idx="141">
                  <c:v>0.33113500000000001</c:v>
                </c:pt>
                <c:pt idx="142">
                  <c:v>1.025128</c:v>
                </c:pt>
                <c:pt idx="143">
                  <c:v>0.93159700000000001</c:v>
                </c:pt>
                <c:pt idx="144">
                  <c:v>0.91568400000000005</c:v>
                </c:pt>
                <c:pt idx="145">
                  <c:v>1.20008</c:v>
                </c:pt>
                <c:pt idx="146">
                  <c:v>0.91520000000000001</c:v>
                </c:pt>
                <c:pt idx="147">
                  <c:v>1.4350099999999999</c:v>
                </c:pt>
                <c:pt idx="148">
                  <c:v>1.4220139999999999</c:v>
                </c:pt>
                <c:pt idx="149">
                  <c:v>0.89090800000000003</c:v>
                </c:pt>
                <c:pt idx="150">
                  <c:v>0.63624000000000003</c:v>
                </c:pt>
                <c:pt idx="151">
                  <c:v>-9.257E-2</c:v>
                </c:pt>
                <c:pt idx="152">
                  <c:v>1.805186</c:v>
                </c:pt>
                <c:pt idx="153">
                  <c:v>-0.47688999999999998</c:v>
                </c:pt>
                <c:pt idx="154">
                  <c:v>1.195219</c:v>
                </c:pt>
                <c:pt idx="155">
                  <c:v>0.33113500000000001</c:v>
                </c:pt>
                <c:pt idx="156">
                  <c:v>0.649698</c:v>
                </c:pt>
                <c:pt idx="157">
                  <c:v>-1.5709999999999998E-2</c:v>
                </c:pt>
                <c:pt idx="158">
                  <c:v>0.51839400000000002</c:v>
                </c:pt>
                <c:pt idx="159">
                  <c:v>0.32393300000000003</c:v>
                </c:pt>
                <c:pt idx="160">
                  <c:v>0.68867599999999995</c:v>
                </c:pt>
                <c:pt idx="161">
                  <c:v>-0.35641</c:v>
                </c:pt>
                <c:pt idx="162">
                  <c:v>-0.44425999999999999</c:v>
                </c:pt>
                <c:pt idx="163">
                  <c:v>1.4220139999999999</c:v>
                </c:pt>
                <c:pt idx="164">
                  <c:v>1.419035</c:v>
                </c:pt>
                <c:pt idx="165">
                  <c:v>1.1049949999999999</c:v>
                </c:pt>
                <c:pt idx="166">
                  <c:v>1.266135</c:v>
                </c:pt>
                <c:pt idx="167">
                  <c:v>-1.3651500000000001</c:v>
                </c:pt>
                <c:pt idx="168">
                  <c:v>0.98425200000000002</c:v>
                </c:pt>
                <c:pt idx="169">
                  <c:v>0.15279899999999999</c:v>
                </c:pt>
                <c:pt idx="170">
                  <c:v>1.161789</c:v>
                </c:pt>
                <c:pt idx="171">
                  <c:v>1.414126</c:v>
                </c:pt>
                <c:pt idx="172">
                  <c:v>0.22303500000000001</c:v>
                </c:pt>
                <c:pt idx="173">
                  <c:v>0.95108899999999996</c:v>
                </c:pt>
                <c:pt idx="174">
                  <c:v>0.86316999999999999</c:v>
                </c:pt>
                <c:pt idx="175">
                  <c:v>0.75044999999999995</c:v>
                </c:pt>
                <c:pt idx="176">
                  <c:v>0.25894</c:v>
                </c:pt>
                <c:pt idx="177">
                  <c:v>-0.82452999999999999</c:v>
                </c:pt>
                <c:pt idx="178">
                  <c:v>0.52822599999999997</c:v>
                </c:pt>
                <c:pt idx="179">
                  <c:v>1.515779</c:v>
                </c:pt>
                <c:pt idx="180">
                  <c:v>0.62585599999999997</c:v>
                </c:pt>
                <c:pt idx="181">
                  <c:v>1.122147</c:v>
                </c:pt>
                <c:pt idx="182">
                  <c:v>1.2033039999999999</c:v>
                </c:pt>
                <c:pt idx="183">
                  <c:v>0.850101</c:v>
                </c:pt>
                <c:pt idx="184">
                  <c:v>0.81097900000000001</c:v>
                </c:pt>
                <c:pt idx="185">
                  <c:v>-0.13017000000000001</c:v>
                </c:pt>
                <c:pt idx="186">
                  <c:v>-6.0060000000000002E-2</c:v>
                </c:pt>
                <c:pt idx="187">
                  <c:v>0.92362900000000003</c:v>
                </c:pt>
                <c:pt idx="188">
                  <c:v>-1.0109999999999999E-2</c:v>
                </c:pt>
                <c:pt idx="189">
                  <c:v>0.97493300000000005</c:v>
                </c:pt>
                <c:pt idx="190">
                  <c:v>0.931064</c:v>
                </c:pt>
                <c:pt idx="191">
                  <c:v>0.73272000000000004</c:v>
                </c:pt>
                <c:pt idx="192">
                  <c:v>0.94933100000000004</c:v>
                </c:pt>
                <c:pt idx="193">
                  <c:v>0.17943700000000001</c:v>
                </c:pt>
                <c:pt idx="194">
                  <c:v>-0.80454000000000003</c:v>
                </c:pt>
                <c:pt idx="195">
                  <c:v>0.65825900000000004</c:v>
                </c:pt>
                <c:pt idx="196">
                  <c:v>3.2565999999999998E-2</c:v>
                </c:pt>
                <c:pt idx="197">
                  <c:v>0.31089899999999998</c:v>
                </c:pt>
                <c:pt idx="198">
                  <c:v>0.96553800000000001</c:v>
                </c:pt>
                <c:pt idx="199">
                  <c:v>5.3705999999999997E-2</c:v>
                </c:pt>
                <c:pt idx="200">
                  <c:v>0.38266499999999998</c:v>
                </c:pt>
                <c:pt idx="201">
                  <c:v>1.0379970000000001</c:v>
                </c:pt>
                <c:pt idx="202">
                  <c:v>0.51450099999999999</c:v>
                </c:pt>
                <c:pt idx="203">
                  <c:v>0.74725600000000003</c:v>
                </c:pt>
                <c:pt idx="204">
                  <c:v>0.92362900000000003</c:v>
                </c:pt>
                <c:pt idx="205">
                  <c:v>1.175781</c:v>
                </c:pt>
                <c:pt idx="206">
                  <c:v>1.034243</c:v>
                </c:pt>
                <c:pt idx="207">
                  <c:v>-5.1479999999999998E-2</c:v>
                </c:pt>
                <c:pt idx="208">
                  <c:v>0.360514</c:v>
                </c:pt>
                <c:pt idx="209">
                  <c:v>-0.99799000000000004</c:v>
                </c:pt>
                <c:pt idx="210">
                  <c:v>0.62990400000000002</c:v>
                </c:pt>
                <c:pt idx="211">
                  <c:v>0.80263499999999999</c:v>
                </c:pt>
                <c:pt idx="212">
                  <c:v>0.931064</c:v>
                </c:pt>
                <c:pt idx="213">
                  <c:v>0.80263499999999999</c:v>
                </c:pt>
                <c:pt idx="214">
                  <c:v>0.41192200000000001</c:v>
                </c:pt>
                <c:pt idx="215">
                  <c:v>0.71895299999999995</c:v>
                </c:pt>
                <c:pt idx="216">
                  <c:v>0.67793700000000001</c:v>
                </c:pt>
                <c:pt idx="217">
                  <c:v>0.68893499999999996</c:v>
                </c:pt>
                <c:pt idx="218">
                  <c:v>-0.45440000000000003</c:v>
                </c:pt>
                <c:pt idx="219">
                  <c:v>-0.39135999999999999</c:v>
                </c:pt>
                <c:pt idx="220">
                  <c:v>0.67939899999999998</c:v>
                </c:pt>
                <c:pt idx="221">
                  <c:v>0.310836</c:v>
                </c:pt>
                <c:pt idx="222">
                  <c:v>0.85703799999999997</c:v>
                </c:pt>
                <c:pt idx="223">
                  <c:v>-1.0341499999999999</c:v>
                </c:pt>
                <c:pt idx="224">
                  <c:v>0.86000299999999996</c:v>
                </c:pt>
                <c:pt idx="225">
                  <c:v>0.58485500000000001</c:v>
                </c:pt>
                <c:pt idx="226">
                  <c:v>0.72770100000000004</c:v>
                </c:pt>
                <c:pt idx="227">
                  <c:v>0.38883099999999998</c:v>
                </c:pt>
                <c:pt idx="228">
                  <c:v>0.53104300000000004</c:v>
                </c:pt>
                <c:pt idx="229">
                  <c:v>1.557239</c:v>
                </c:pt>
                <c:pt idx="230">
                  <c:v>0.912408</c:v>
                </c:pt>
                <c:pt idx="231">
                  <c:v>1.039398</c:v>
                </c:pt>
                <c:pt idx="232">
                  <c:v>0.56433900000000004</c:v>
                </c:pt>
                <c:pt idx="233">
                  <c:v>0.38602500000000001</c:v>
                </c:pt>
                <c:pt idx="234">
                  <c:v>0.41753400000000002</c:v>
                </c:pt>
                <c:pt idx="235">
                  <c:v>-3.0540000000000001E-2</c:v>
                </c:pt>
                <c:pt idx="236">
                  <c:v>0.133884</c:v>
                </c:pt>
                <c:pt idx="237">
                  <c:v>0.91047900000000004</c:v>
                </c:pt>
                <c:pt idx="238">
                  <c:v>-0.29039999999999999</c:v>
                </c:pt>
                <c:pt idx="239">
                  <c:v>0.25894</c:v>
                </c:pt>
                <c:pt idx="240">
                  <c:v>0.400034</c:v>
                </c:pt>
                <c:pt idx="241">
                  <c:v>0.16908400000000001</c:v>
                </c:pt>
                <c:pt idx="242">
                  <c:v>-0.17558000000000001</c:v>
                </c:pt>
                <c:pt idx="243">
                  <c:v>-0.41311999999999999</c:v>
                </c:pt>
                <c:pt idx="244">
                  <c:v>0.14992900000000001</c:v>
                </c:pt>
                <c:pt idx="245">
                  <c:v>0.62074499999999999</c:v>
                </c:pt>
                <c:pt idx="246">
                  <c:v>-1.2492799999999999</c:v>
                </c:pt>
                <c:pt idx="247">
                  <c:v>1.440625</c:v>
                </c:pt>
                <c:pt idx="248">
                  <c:v>0.34950999999999999</c:v>
                </c:pt>
                <c:pt idx="249">
                  <c:v>-0.53139999999999998</c:v>
                </c:pt>
                <c:pt idx="250">
                  <c:v>5.1306999999999998E-2</c:v>
                </c:pt>
                <c:pt idx="251">
                  <c:v>0.44397999999999999</c:v>
                </c:pt>
                <c:pt idx="252">
                  <c:v>1.308384</c:v>
                </c:pt>
                <c:pt idx="253">
                  <c:v>0.32393300000000003</c:v>
                </c:pt>
                <c:pt idx="254">
                  <c:v>1.195219</c:v>
                </c:pt>
                <c:pt idx="255">
                  <c:v>0.52841800000000005</c:v>
                </c:pt>
                <c:pt idx="256">
                  <c:v>-0.56281999999999999</c:v>
                </c:pt>
                <c:pt idx="257">
                  <c:v>3.1238999999999999E-2</c:v>
                </c:pt>
                <c:pt idx="258">
                  <c:v>0.64008900000000002</c:v>
                </c:pt>
                <c:pt idx="259">
                  <c:v>-9.7170000000000006E-2</c:v>
                </c:pt>
                <c:pt idx="260">
                  <c:v>0.93619600000000003</c:v>
                </c:pt>
                <c:pt idx="261">
                  <c:v>0.47577399999999997</c:v>
                </c:pt>
                <c:pt idx="262">
                  <c:v>0.39206000000000002</c:v>
                </c:pt>
                <c:pt idx="263">
                  <c:v>0.81496400000000002</c:v>
                </c:pt>
                <c:pt idx="264">
                  <c:v>0.99511899999999998</c:v>
                </c:pt>
                <c:pt idx="265">
                  <c:v>1.0111349999999999</c:v>
                </c:pt>
                <c:pt idx="266">
                  <c:v>-0.34511999999999998</c:v>
                </c:pt>
                <c:pt idx="267">
                  <c:v>0.84974899999999998</c:v>
                </c:pt>
                <c:pt idx="268">
                  <c:v>1.56016</c:v>
                </c:pt>
                <c:pt idx="269">
                  <c:v>0.175345</c:v>
                </c:pt>
                <c:pt idx="270">
                  <c:v>0.66554899999999995</c:v>
                </c:pt>
                <c:pt idx="271">
                  <c:v>0.55416299999999996</c:v>
                </c:pt>
                <c:pt idx="272">
                  <c:v>1.051021</c:v>
                </c:pt>
                <c:pt idx="273">
                  <c:v>0.56115099999999996</c:v>
                </c:pt>
                <c:pt idx="274">
                  <c:v>-1.388E-2</c:v>
                </c:pt>
                <c:pt idx="275">
                  <c:v>-0.54144000000000003</c:v>
                </c:pt>
                <c:pt idx="276">
                  <c:v>0.76808600000000005</c:v>
                </c:pt>
                <c:pt idx="277">
                  <c:v>-1.502E-2</c:v>
                </c:pt>
                <c:pt idx="278">
                  <c:v>0.35158400000000001</c:v>
                </c:pt>
                <c:pt idx="279">
                  <c:v>0.39388000000000001</c:v>
                </c:pt>
                <c:pt idx="280">
                  <c:v>0.99605200000000005</c:v>
                </c:pt>
                <c:pt idx="281">
                  <c:v>0.37698300000000001</c:v>
                </c:pt>
                <c:pt idx="282">
                  <c:v>1.300705</c:v>
                </c:pt>
                <c:pt idx="283">
                  <c:v>0.98639699999999997</c:v>
                </c:pt>
                <c:pt idx="284">
                  <c:v>0.50633399999999995</c:v>
                </c:pt>
                <c:pt idx="285">
                  <c:v>0.92810199999999998</c:v>
                </c:pt>
                <c:pt idx="286">
                  <c:v>-3.0000800000000001</c:v>
                </c:pt>
                <c:pt idx="287">
                  <c:v>1.072101</c:v>
                </c:pt>
                <c:pt idx="288">
                  <c:v>1.2522329999999999</c:v>
                </c:pt>
                <c:pt idx="289">
                  <c:v>0.57897299999999996</c:v>
                </c:pt>
                <c:pt idx="290">
                  <c:v>-0.11852</c:v>
                </c:pt>
                <c:pt idx="291">
                  <c:v>-5.1799999999999997E-3</c:v>
                </c:pt>
                <c:pt idx="292">
                  <c:v>-0.60863</c:v>
                </c:pt>
                <c:pt idx="293">
                  <c:v>0.118404</c:v>
                </c:pt>
                <c:pt idx="294">
                  <c:v>-9.9699999999999997E-2</c:v>
                </c:pt>
                <c:pt idx="295">
                  <c:v>1.0162409999999999</c:v>
                </c:pt>
                <c:pt idx="296">
                  <c:v>5.7137E-2</c:v>
                </c:pt>
                <c:pt idx="297">
                  <c:v>0.20732900000000001</c:v>
                </c:pt>
                <c:pt idx="298">
                  <c:v>0.87755099999999997</c:v>
                </c:pt>
                <c:pt idx="299">
                  <c:v>-5.4800000000000001E-2</c:v>
                </c:pt>
                <c:pt idx="300">
                  <c:v>0.97655199999999998</c:v>
                </c:pt>
                <c:pt idx="301">
                  <c:v>-0.47999000000000003</c:v>
                </c:pt>
                <c:pt idx="302">
                  <c:v>0.29232900000000001</c:v>
                </c:pt>
                <c:pt idx="303">
                  <c:v>-0.1138</c:v>
                </c:pt>
                <c:pt idx="304">
                  <c:v>0.79340100000000002</c:v>
                </c:pt>
                <c:pt idx="305">
                  <c:v>0.41651500000000002</c:v>
                </c:pt>
                <c:pt idx="306">
                  <c:v>0.19006100000000001</c:v>
                </c:pt>
                <c:pt idx="307">
                  <c:v>0.68186999999999998</c:v>
                </c:pt>
                <c:pt idx="308">
                  <c:v>0.139819</c:v>
                </c:pt>
                <c:pt idx="309">
                  <c:v>0.28171400000000002</c:v>
                </c:pt>
                <c:pt idx="310">
                  <c:v>0.56399699999999997</c:v>
                </c:pt>
                <c:pt idx="311">
                  <c:v>0.64705599999999996</c:v>
                </c:pt>
                <c:pt idx="312">
                  <c:v>0.25811699999999999</c:v>
                </c:pt>
                <c:pt idx="313">
                  <c:v>0.400034</c:v>
                </c:pt>
                <c:pt idx="314">
                  <c:v>0.98831500000000005</c:v>
                </c:pt>
                <c:pt idx="315">
                  <c:v>0.13555800000000001</c:v>
                </c:pt>
                <c:pt idx="316">
                  <c:v>0.40889700000000001</c:v>
                </c:pt>
                <c:pt idx="317">
                  <c:v>0.34359200000000001</c:v>
                </c:pt>
                <c:pt idx="318">
                  <c:v>7.3552999999999993E-2</c:v>
                </c:pt>
                <c:pt idx="319">
                  <c:v>-2.25082</c:v>
                </c:pt>
                <c:pt idx="320">
                  <c:v>1.0264789999999999</c:v>
                </c:pt>
                <c:pt idx="321">
                  <c:v>-0.38574000000000003</c:v>
                </c:pt>
                <c:pt idx="322">
                  <c:v>7.5816999999999996E-2</c:v>
                </c:pt>
                <c:pt idx="323">
                  <c:v>-0.47178999999999999</c:v>
                </c:pt>
                <c:pt idx="324">
                  <c:v>-0.28076000000000001</c:v>
                </c:pt>
                <c:pt idx="325">
                  <c:v>1.6358999999999999E-2</c:v>
                </c:pt>
                <c:pt idx="326">
                  <c:v>-0.21895000000000001</c:v>
                </c:pt>
                <c:pt idx="327">
                  <c:v>-9.6119999999999997E-2</c:v>
                </c:pt>
                <c:pt idx="328">
                  <c:v>-0.14235</c:v>
                </c:pt>
                <c:pt idx="329">
                  <c:v>-0.35987999999999998</c:v>
                </c:pt>
                <c:pt idx="330">
                  <c:v>0.36592400000000003</c:v>
                </c:pt>
                <c:pt idx="331">
                  <c:v>2.4884E-2</c:v>
                </c:pt>
                <c:pt idx="332">
                  <c:v>-4.8390000000000002E-2</c:v>
                </c:pt>
                <c:pt idx="333">
                  <c:v>0.53313699999999997</c:v>
                </c:pt>
                <c:pt idx="334">
                  <c:v>-0.43776999999999999</c:v>
                </c:pt>
                <c:pt idx="335">
                  <c:v>-0.30886000000000002</c:v>
                </c:pt>
                <c:pt idx="336">
                  <c:v>-0.72657000000000005</c:v>
                </c:pt>
                <c:pt idx="337">
                  <c:v>-0.88121000000000005</c:v>
                </c:pt>
                <c:pt idx="338">
                  <c:v>0.72770100000000004</c:v>
                </c:pt>
                <c:pt idx="339">
                  <c:v>1.007317</c:v>
                </c:pt>
                <c:pt idx="340">
                  <c:v>-0.32251000000000002</c:v>
                </c:pt>
                <c:pt idx="341">
                  <c:v>-0.86645000000000005</c:v>
                </c:pt>
                <c:pt idx="342">
                  <c:v>3.6388999999999998E-2</c:v>
                </c:pt>
                <c:pt idx="343">
                  <c:v>0.25087599999999999</c:v>
                </c:pt>
                <c:pt idx="344">
                  <c:v>0.17310500000000001</c:v>
                </c:pt>
                <c:pt idx="345">
                  <c:v>0.30576900000000001</c:v>
                </c:pt>
                <c:pt idx="346">
                  <c:v>5.4668000000000001E-2</c:v>
                </c:pt>
                <c:pt idx="347">
                  <c:v>0.38042700000000002</c:v>
                </c:pt>
                <c:pt idx="348">
                  <c:v>0.62282499999999996</c:v>
                </c:pt>
                <c:pt idx="349">
                  <c:v>-0.83321000000000001</c:v>
                </c:pt>
                <c:pt idx="350">
                  <c:v>0.33536100000000002</c:v>
                </c:pt>
                <c:pt idx="351">
                  <c:v>0.21787100000000001</c:v>
                </c:pt>
                <c:pt idx="352">
                  <c:v>0.51716600000000001</c:v>
                </c:pt>
                <c:pt idx="353">
                  <c:v>0.64744500000000005</c:v>
                </c:pt>
                <c:pt idx="354">
                  <c:v>0.16050900000000001</c:v>
                </c:pt>
                <c:pt idx="355">
                  <c:v>-9.1259999999999994E-2</c:v>
                </c:pt>
                <c:pt idx="356">
                  <c:v>0.399422</c:v>
                </c:pt>
                <c:pt idx="357">
                  <c:v>0.29604900000000001</c:v>
                </c:pt>
                <c:pt idx="358">
                  <c:v>-0.37768000000000002</c:v>
                </c:pt>
                <c:pt idx="359">
                  <c:v>-0.71323000000000003</c:v>
                </c:pt>
                <c:pt idx="360">
                  <c:v>0.74085000000000001</c:v>
                </c:pt>
                <c:pt idx="361">
                  <c:v>-9.7229999999999997E-2</c:v>
                </c:pt>
                <c:pt idx="362">
                  <c:v>4.9803E-2</c:v>
                </c:pt>
                <c:pt idx="363">
                  <c:v>0.71441900000000003</c:v>
                </c:pt>
                <c:pt idx="364">
                  <c:v>-0.11982</c:v>
                </c:pt>
                <c:pt idx="365">
                  <c:v>-0.36064000000000002</c:v>
                </c:pt>
                <c:pt idx="366">
                  <c:v>-1.2783500000000001</c:v>
                </c:pt>
                <c:pt idx="367">
                  <c:v>-0.66539000000000004</c:v>
                </c:pt>
                <c:pt idx="368">
                  <c:v>0.96781399999999995</c:v>
                </c:pt>
                <c:pt idx="369">
                  <c:v>1.592832</c:v>
                </c:pt>
                <c:pt idx="370">
                  <c:v>4.9550000000000002E-3</c:v>
                </c:pt>
                <c:pt idx="371">
                  <c:v>-0.40649000000000002</c:v>
                </c:pt>
                <c:pt idx="372">
                  <c:v>0.43313800000000002</c:v>
                </c:pt>
                <c:pt idx="373">
                  <c:v>0.64356800000000003</c:v>
                </c:pt>
                <c:pt idx="374">
                  <c:v>0.59213300000000002</c:v>
                </c:pt>
                <c:pt idx="375">
                  <c:v>0.30265500000000001</c:v>
                </c:pt>
                <c:pt idx="376">
                  <c:v>0.842584</c:v>
                </c:pt>
                <c:pt idx="377">
                  <c:v>0.32348199999999999</c:v>
                </c:pt>
                <c:pt idx="378">
                  <c:v>-0.39957999999999999</c:v>
                </c:pt>
                <c:pt idx="379">
                  <c:v>-0.53849000000000002</c:v>
                </c:pt>
                <c:pt idx="380">
                  <c:v>1.5709120000000001</c:v>
                </c:pt>
                <c:pt idx="381">
                  <c:v>0.79591800000000001</c:v>
                </c:pt>
                <c:pt idx="382">
                  <c:v>-1.1712</c:v>
                </c:pt>
                <c:pt idx="383">
                  <c:v>9.3534999999999993E-2</c:v>
                </c:pt>
                <c:pt idx="384">
                  <c:v>0.80406</c:v>
                </c:pt>
                <c:pt idx="385">
                  <c:v>-1.04677</c:v>
                </c:pt>
                <c:pt idx="386">
                  <c:v>0.119468</c:v>
                </c:pt>
                <c:pt idx="387">
                  <c:v>-0.10859000000000001</c:v>
                </c:pt>
                <c:pt idx="388">
                  <c:v>0.417713</c:v>
                </c:pt>
                <c:pt idx="389">
                  <c:v>0.64535699999999996</c:v>
                </c:pt>
                <c:pt idx="390">
                  <c:v>-0.87868999999999997</c:v>
                </c:pt>
                <c:pt idx="391">
                  <c:v>-0.60640000000000005</c:v>
                </c:pt>
                <c:pt idx="392">
                  <c:v>-0.65354999999999996</c:v>
                </c:pt>
                <c:pt idx="393">
                  <c:v>-0.47271000000000002</c:v>
                </c:pt>
                <c:pt idx="394">
                  <c:v>-0.25931999999999999</c:v>
                </c:pt>
                <c:pt idx="395">
                  <c:v>0.59730799999999995</c:v>
                </c:pt>
                <c:pt idx="396">
                  <c:v>0.44228899999999999</c:v>
                </c:pt>
                <c:pt idx="397">
                  <c:v>0.26001400000000002</c:v>
                </c:pt>
                <c:pt idx="398">
                  <c:v>0.34848699999999999</c:v>
                </c:pt>
                <c:pt idx="399">
                  <c:v>0.21487100000000001</c:v>
                </c:pt>
                <c:pt idx="400">
                  <c:v>0.33304</c:v>
                </c:pt>
                <c:pt idx="401">
                  <c:v>0.46934100000000001</c:v>
                </c:pt>
                <c:pt idx="402">
                  <c:v>1.145913</c:v>
                </c:pt>
                <c:pt idx="403">
                  <c:v>0.151085</c:v>
                </c:pt>
                <c:pt idx="404">
                  <c:v>-0.80650999999999995</c:v>
                </c:pt>
                <c:pt idx="405">
                  <c:v>-0.53139999999999998</c:v>
                </c:pt>
                <c:pt idx="406">
                  <c:v>1.163143</c:v>
                </c:pt>
                <c:pt idx="407">
                  <c:v>1.2032369999999999</c:v>
                </c:pt>
                <c:pt idx="408">
                  <c:v>1.8877090000000001</c:v>
                </c:pt>
                <c:pt idx="409">
                  <c:v>-8.7330000000000005E-2</c:v>
                </c:pt>
                <c:pt idx="410">
                  <c:v>0.430614</c:v>
                </c:pt>
                <c:pt idx="411">
                  <c:v>-0.92225000000000001</c:v>
                </c:pt>
                <c:pt idx="412">
                  <c:v>-0.10743999999999999</c:v>
                </c:pt>
                <c:pt idx="413">
                  <c:v>0.61428899999999997</c:v>
                </c:pt>
                <c:pt idx="414">
                  <c:v>0.92362900000000003</c:v>
                </c:pt>
                <c:pt idx="415">
                  <c:v>0.133605</c:v>
                </c:pt>
                <c:pt idx="416">
                  <c:v>-0.56325999999999998</c:v>
                </c:pt>
                <c:pt idx="417">
                  <c:v>-1.661E-2</c:v>
                </c:pt>
                <c:pt idx="418">
                  <c:v>-8.3199999999999993E-3</c:v>
                </c:pt>
                <c:pt idx="419">
                  <c:v>-0.47997000000000001</c:v>
                </c:pt>
                <c:pt idx="420">
                  <c:v>-0.34511999999999998</c:v>
                </c:pt>
                <c:pt idx="421">
                  <c:v>0.32348199999999999</c:v>
                </c:pt>
                <c:pt idx="422">
                  <c:v>-0.58562999999999998</c:v>
                </c:pt>
                <c:pt idx="423">
                  <c:v>-0.83323000000000003</c:v>
                </c:pt>
                <c:pt idx="424">
                  <c:v>-0.94915000000000005</c:v>
                </c:pt>
                <c:pt idx="425">
                  <c:v>2.7772999999999999E-2</c:v>
                </c:pt>
                <c:pt idx="426">
                  <c:v>0.44522299999999998</c:v>
                </c:pt>
                <c:pt idx="427">
                  <c:v>-7.7999999999999999E-4</c:v>
                </c:pt>
                <c:pt idx="428">
                  <c:v>0.30094799999999999</c:v>
                </c:pt>
                <c:pt idx="429">
                  <c:v>0.55157500000000004</c:v>
                </c:pt>
                <c:pt idx="430">
                  <c:v>-1.272E-2</c:v>
                </c:pt>
                <c:pt idx="431">
                  <c:v>0.34848699999999999</c:v>
                </c:pt>
                <c:pt idx="432">
                  <c:v>0.14399400000000001</c:v>
                </c:pt>
                <c:pt idx="433">
                  <c:v>0.72057499999999997</c:v>
                </c:pt>
                <c:pt idx="434">
                  <c:v>1.5709120000000001</c:v>
                </c:pt>
                <c:pt idx="435">
                  <c:v>-0.55801000000000001</c:v>
                </c:pt>
                <c:pt idx="436">
                  <c:v>-0.10329000000000001</c:v>
                </c:pt>
                <c:pt idx="437">
                  <c:v>-8.7010000000000004E-2</c:v>
                </c:pt>
                <c:pt idx="438">
                  <c:v>-0.97141999999999995</c:v>
                </c:pt>
                <c:pt idx="439">
                  <c:v>-0.23329</c:v>
                </c:pt>
                <c:pt idx="440">
                  <c:v>1.3220670000000001</c:v>
                </c:pt>
                <c:pt idx="441">
                  <c:v>0.17402699999999999</c:v>
                </c:pt>
                <c:pt idx="442">
                  <c:v>0.68186999999999998</c:v>
                </c:pt>
                <c:pt idx="443">
                  <c:v>-0.93410000000000004</c:v>
                </c:pt>
                <c:pt idx="444">
                  <c:v>-0.82443</c:v>
                </c:pt>
                <c:pt idx="445">
                  <c:v>-5.1799999999999997E-3</c:v>
                </c:pt>
                <c:pt idx="446">
                  <c:v>0.83020099999999997</c:v>
                </c:pt>
                <c:pt idx="447">
                  <c:v>0.26943400000000001</c:v>
                </c:pt>
                <c:pt idx="448">
                  <c:v>0.92173499999999997</c:v>
                </c:pt>
                <c:pt idx="449">
                  <c:v>0.61694499999999997</c:v>
                </c:pt>
                <c:pt idx="450">
                  <c:v>-0.18351999999999999</c:v>
                </c:pt>
                <c:pt idx="451">
                  <c:v>0.39992100000000003</c:v>
                </c:pt>
                <c:pt idx="452">
                  <c:v>-0.66173999999999999</c:v>
                </c:pt>
                <c:pt idx="453">
                  <c:v>-0.99799000000000004</c:v>
                </c:pt>
                <c:pt idx="454">
                  <c:v>0.370533</c:v>
                </c:pt>
                <c:pt idx="455">
                  <c:v>-0.17047000000000001</c:v>
                </c:pt>
                <c:pt idx="456">
                  <c:v>-1.3163499999999999</c:v>
                </c:pt>
                <c:pt idx="457">
                  <c:v>0.90057299999999996</c:v>
                </c:pt>
                <c:pt idx="458">
                  <c:v>-0.36026999999999998</c:v>
                </c:pt>
                <c:pt idx="459">
                  <c:v>-0.11773</c:v>
                </c:pt>
                <c:pt idx="460">
                  <c:v>1.336044</c:v>
                </c:pt>
                <c:pt idx="461">
                  <c:v>1.9040000000000001E-3</c:v>
                </c:pt>
                <c:pt idx="462">
                  <c:v>0.61254900000000001</c:v>
                </c:pt>
                <c:pt idx="463">
                  <c:v>0.15532599999999999</c:v>
                </c:pt>
                <c:pt idx="464">
                  <c:v>-0.18881000000000001</c:v>
                </c:pt>
                <c:pt idx="465">
                  <c:v>0.58559899999999998</c:v>
                </c:pt>
                <c:pt idx="466">
                  <c:v>-2.5400000000000002E-3</c:v>
                </c:pt>
                <c:pt idx="467">
                  <c:v>0.31482700000000002</c:v>
                </c:pt>
                <c:pt idx="468">
                  <c:v>8.1372E-2</c:v>
                </c:pt>
                <c:pt idx="469">
                  <c:v>-0.79093000000000002</c:v>
                </c:pt>
                <c:pt idx="470">
                  <c:v>0.649698</c:v>
                </c:pt>
                <c:pt idx="471">
                  <c:v>0.19370299999999999</c:v>
                </c:pt>
                <c:pt idx="472">
                  <c:v>-1.3502099999999999</c:v>
                </c:pt>
                <c:pt idx="473">
                  <c:v>-0.26913999999999999</c:v>
                </c:pt>
                <c:pt idx="474">
                  <c:v>0.46206199999999997</c:v>
                </c:pt>
                <c:pt idx="475">
                  <c:v>-0.10329000000000001</c:v>
                </c:pt>
                <c:pt idx="476">
                  <c:v>-0.92225000000000001</c:v>
                </c:pt>
                <c:pt idx="477">
                  <c:v>1.3795729999999999</c:v>
                </c:pt>
                <c:pt idx="478">
                  <c:v>0.628579</c:v>
                </c:pt>
                <c:pt idx="479">
                  <c:v>-7.9810000000000006E-2</c:v>
                </c:pt>
                <c:pt idx="480">
                  <c:v>-0.35951</c:v>
                </c:pt>
                <c:pt idx="481">
                  <c:v>0.79591800000000001</c:v>
                </c:pt>
                <c:pt idx="482">
                  <c:v>-0.57445999999999997</c:v>
                </c:pt>
                <c:pt idx="483">
                  <c:v>0.133605</c:v>
                </c:pt>
                <c:pt idx="484">
                  <c:v>0.72395799999999999</c:v>
                </c:pt>
                <c:pt idx="485">
                  <c:v>-0.29905999999999999</c:v>
                </c:pt>
                <c:pt idx="486">
                  <c:v>0.75528300000000004</c:v>
                </c:pt>
                <c:pt idx="487">
                  <c:v>-0.38472000000000001</c:v>
                </c:pt>
                <c:pt idx="488">
                  <c:v>-9.0859999999999996E-2</c:v>
                </c:pt>
                <c:pt idx="489">
                  <c:v>0.20816200000000001</c:v>
                </c:pt>
                <c:pt idx="490">
                  <c:v>1.251498</c:v>
                </c:pt>
                <c:pt idx="491">
                  <c:v>-0.72</c:v>
                </c:pt>
                <c:pt idx="492">
                  <c:v>0.97493300000000005</c:v>
                </c:pt>
                <c:pt idx="493">
                  <c:v>-1.1499999999999999</c:v>
                </c:pt>
                <c:pt idx="494">
                  <c:v>-0.10117</c:v>
                </c:pt>
                <c:pt idx="495">
                  <c:v>6.8307999999999994E-2</c:v>
                </c:pt>
                <c:pt idx="496">
                  <c:v>0.243477</c:v>
                </c:pt>
                <c:pt idx="497">
                  <c:v>-0.69962000000000002</c:v>
                </c:pt>
                <c:pt idx="498">
                  <c:v>0.28171400000000002</c:v>
                </c:pt>
                <c:pt idx="499">
                  <c:v>0.83368699999999996</c:v>
                </c:pt>
                <c:pt idx="500">
                  <c:v>0.58145400000000003</c:v>
                </c:pt>
                <c:pt idx="501">
                  <c:v>-0.69962000000000002</c:v>
                </c:pt>
                <c:pt idx="502">
                  <c:v>1.7868310000000001</c:v>
                </c:pt>
                <c:pt idx="503">
                  <c:v>0.25071900000000003</c:v>
                </c:pt>
                <c:pt idx="504">
                  <c:v>-0.89066999999999996</c:v>
                </c:pt>
                <c:pt idx="505">
                  <c:v>-0.31264999999999998</c:v>
                </c:pt>
                <c:pt idx="506">
                  <c:v>-0.19202</c:v>
                </c:pt>
                <c:pt idx="507">
                  <c:v>0.29957600000000001</c:v>
                </c:pt>
                <c:pt idx="508">
                  <c:v>-0.95448</c:v>
                </c:pt>
                <c:pt idx="509">
                  <c:v>0.38991199999999998</c:v>
                </c:pt>
                <c:pt idx="510">
                  <c:v>-1.6058699999999999</c:v>
                </c:pt>
                <c:pt idx="511">
                  <c:v>-0.94793000000000005</c:v>
                </c:pt>
                <c:pt idx="512">
                  <c:v>0.625197</c:v>
                </c:pt>
                <c:pt idx="513">
                  <c:v>0.30722500000000003</c:v>
                </c:pt>
                <c:pt idx="514">
                  <c:v>0.61069300000000004</c:v>
                </c:pt>
                <c:pt idx="515">
                  <c:v>-4.6940000000000003E-2</c:v>
                </c:pt>
                <c:pt idx="516">
                  <c:v>-1.0237700000000001</c:v>
                </c:pt>
                <c:pt idx="517">
                  <c:v>0.76821700000000004</c:v>
                </c:pt>
                <c:pt idx="518">
                  <c:v>1.199279</c:v>
                </c:pt>
                <c:pt idx="519">
                  <c:v>-4.453E-2</c:v>
                </c:pt>
                <c:pt idx="520">
                  <c:v>-0.26913999999999999</c:v>
                </c:pt>
                <c:pt idx="521">
                  <c:v>-1.1052599999999999</c:v>
                </c:pt>
                <c:pt idx="522">
                  <c:v>1.176002</c:v>
                </c:pt>
                <c:pt idx="523">
                  <c:v>0.61069300000000004</c:v>
                </c:pt>
                <c:pt idx="524">
                  <c:v>-0.45440000000000003</c:v>
                </c:pt>
                <c:pt idx="525">
                  <c:v>0.113649</c:v>
                </c:pt>
                <c:pt idx="526">
                  <c:v>1.8535809999999999</c:v>
                </c:pt>
                <c:pt idx="527">
                  <c:v>-0.90432000000000001</c:v>
                </c:pt>
                <c:pt idx="528">
                  <c:v>0.28393499999999999</c:v>
                </c:pt>
                <c:pt idx="529">
                  <c:v>-0.99392000000000003</c:v>
                </c:pt>
                <c:pt idx="530">
                  <c:v>-0.58221999999999996</c:v>
                </c:pt>
                <c:pt idx="531">
                  <c:v>0.76974399999999998</c:v>
                </c:pt>
                <c:pt idx="532">
                  <c:v>0.157775</c:v>
                </c:pt>
                <c:pt idx="533">
                  <c:v>1.169222</c:v>
                </c:pt>
                <c:pt idx="534">
                  <c:v>0.21107999999999999</c:v>
                </c:pt>
                <c:pt idx="535">
                  <c:v>0.83972000000000002</c:v>
                </c:pt>
                <c:pt idx="536">
                  <c:v>-2.30775</c:v>
                </c:pt>
                <c:pt idx="537">
                  <c:v>-0.49761</c:v>
                </c:pt>
                <c:pt idx="538">
                  <c:v>7.8623999999999999E-2</c:v>
                </c:pt>
                <c:pt idx="539">
                  <c:v>0.71079800000000004</c:v>
                </c:pt>
                <c:pt idx="540">
                  <c:v>-0.88807000000000003</c:v>
                </c:pt>
                <c:pt idx="541">
                  <c:v>0.31235400000000002</c:v>
                </c:pt>
                <c:pt idx="542">
                  <c:v>0.227549</c:v>
                </c:pt>
                <c:pt idx="543">
                  <c:v>-0.19403000000000001</c:v>
                </c:pt>
                <c:pt idx="544">
                  <c:v>-0.37014999999999998</c:v>
                </c:pt>
                <c:pt idx="545">
                  <c:v>0.54997600000000002</c:v>
                </c:pt>
                <c:pt idx="546">
                  <c:v>0.310836</c:v>
                </c:pt>
                <c:pt idx="547">
                  <c:v>-1.8565199999999999</c:v>
                </c:pt>
                <c:pt idx="548">
                  <c:v>-1.07637</c:v>
                </c:pt>
                <c:pt idx="549">
                  <c:v>0.35701500000000003</c:v>
                </c:pt>
                <c:pt idx="550">
                  <c:v>0.47395199999999998</c:v>
                </c:pt>
                <c:pt idx="551">
                  <c:v>-0.60640000000000005</c:v>
                </c:pt>
                <c:pt idx="552">
                  <c:v>-0.10329000000000001</c:v>
                </c:pt>
                <c:pt idx="553">
                  <c:v>-0.34694000000000003</c:v>
                </c:pt>
                <c:pt idx="554">
                  <c:v>0.72344399999999998</c:v>
                </c:pt>
                <c:pt idx="555">
                  <c:v>0.23294200000000001</c:v>
                </c:pt>
                <c:pt idx="556">
                  <c:v>0.19048200000000001</c:v>
                </c:pt>
                <c:pt idx="557">
                  <c:v>0.152036</c:v>
                </c:pt>
                <c:pt idx="558">
                  <c:v>-1.12148</c:v>
                </c:pt>
                <c:pt idx="559">
                  <c:v>0.13224900000000001</c:v>
                </c:pt>
                <c:pt idx="560">
                  <c:v>-1.03305</c:v>
                </c:pt>
                <c:pt idx="561">
                  <c:v>-1.0398499999999999</c:v>
                </c:pt>
                <c:pt idx="562">
                  <c:v>-1.04573</c:v>
                </c:pt>
                <c:pt idx="563">
                  <c:v>-0.56325999999999998</c:v>
                </c:pt>
                <c:pt idx="564">
                  <c:v>-0.28211000000000003</c:v>
                </c:pt>
                <c:pt idx="565">
                  <c:v>-0.31264999999999998</c:v>
                </c:pt>
                <c:pt idx="566">
                  <c:v>4.8058999999999998E-2</c:v>
                </c:pt>
                <c:pt idx="567">
                  <c:v>-1.21485</c:v>
                </c:pt>
                <c:pt idx="568">
                  <c:v>0.85097699999999998</c:v>
                </c:pt>
                <c:pt idx="569">
                  <c:v>0.16297700000000001</c:v>
                </c:pt>
                <c:pt idx="570">
                  <c:v>-1.10971</c:v>
                </c:pt>
                <c:pt idx="571">
                  <c:v>0.32393300000000003</c:v>
                </c:pt>
                <c:pt idx="572">
                  <c:v>0.38725999999999999</c:v>
                </c:pt>
                <c:pt idx="573">
                  <c:v>0.66464299999999998</c:v>
                </c:pt>
                <c:pt idx="574">
                  <c:v>1.6558E-2</c:v>
                </c:pt>
                <c:pt idx="575">
                  <c:v>0.94933100000000004</c:v>
                </c:pt>
                <c:pt idx="576">
                  <c:v>-0.99339</c:v>
                </c:pt>
                <c:pt idx="577">
                  <c:v>0.931064</c:v>
                </c:pt>
                <c:pt idx="578">
                  <c:v>-1.0851299999999999</c:v>
                </c:pt>
                <c:pt idx="579">
                  <c:v>-0.29572999999999999</c:v>
                </c:pt>
                <c:pt idx="580">
                  <c:v>0.90978099999999995</c:v>
                </c:pt>
                <c:pt idx="581">
                  <c:v>-1.21919</c:v>
                </c:pt>
                <c:pt idx="582">
                  <c:v>0.83244399999999996</c:v>
                </c:pt>
                <c:pt idx="583">
                  <c:v>-0.44745000000000001</c:v>
                </c:pt>
                <c:pt idx="584">
                  <c:v>-1.2261899999999999</c:v>
                </c:pt>
                <c:pt idx="585">
                  <c:v>0.133605</c:v>
                </c:pt>
                <c:pt idx="586">
                  <c:v>-0.57277</c:v>
                </c:pt>
                <c:pt idx="587">
                  <c:v>-5.1479999999999998E-2</c:v>
                </c:pt>
                <c:pt idx="588">
                  <c:v>0.133605</c:v>
                </c:pt>
                <c:pt idx="589">
                  <c:v>-1.69177</c:v>
                </c:pt>
                <c:pt idx="590">
                  <c:v>-1.13365</c:v>
                </c:pt>
                <c:pt idx="591">
                  <c:v>-1.13056</c:v>
                </c:pt>
                <c:pt idx="592">
                  <c:v>-1.1835800000000001</c:v>
                </c:pt>
                <c:pt idx="593">
                  <c:v>-1.6112200000000001</c:v>
                </c:pt>
                <c:pt idx="594">
                  <c:v>-1.0495099999999999</c:v>
                </c:pt>
                <c:pt idx="595">
                  <c:v>-1.1655899999999999</c:v>
                </c:pt>
                <c:pt idx="596">
                  <c:v>-1.3502099999999999</c:v>
                </c:pt>
                <c:pt idx="597">
                  <c:v>-3.0000800000000001</c:v>
                </c:pt>
                <c:pt idx="598">
                  <c:v>-1.6058699999999999</c:v>
                </c:pt>
                <c:pt idx="599">
                  <c:v>-2.6338200000000001</c:v>
                </c:pt>
                <c:pt idx="600">
                  <c:v>-1.8565199999999999</c:v>
                </c:pt>
                <c:pt idx="601">
                  <c:v>-3.0000800000000001</c:v>
                </c:pt>
              </c:numCache>
            </c:numRef>
          </c:yVal>
          <c:smooth val="0"/>
        </c:ser>
        <c:dLbls>
          <c:showLegendKey val="0"/>
          <c:showVal val="0"/>
          <c:showCatName val="0"/>
          <c:showSerName val="0"/>
          <c:showPercent val="0"/>
          <c:showBubbleSize val="0"/>
        </c:dLbls>
        <c:axId val="117425360"/>
        <c:axId val="344730232"/>
      </c:scatterChart>
      <c:valAx>
        <c:axId val="117425360"/>
        <c:scaling>
          <c:orientation val="minMax"/>
          <c:max val="3"/>
          <c:min val="-3"/>
        </c:scaling>
        <c:delete val="0"/>
        <c:axPos val="b"/>
        <c:numFmt formatCode="General" sourceLinked="1"/>
        <c:majorTickMark val="out"/>
        <c:minorTickMark val="none"/>
        <c:tickLblPos val="nextTo"/>
        <c:spPr>
          <a:ln>
            <a:solidFill>
              <a:schemeClr val="tx1"/>
            </a:solidFill>
          </a:ln>
        </c:spPr>
        <c:txPr>
          <a:bodyPr rot="0" vert="horz"/>
          <a:lstStyle/>
          <a:p>
            <a:pPr>
              <a:defRPr sz="1000" b="0" i="0" u="none" strike="noStrike" baseline="0">
                <a:solidFill>
                  <a:srgbClr val="000000"/>
                </a:solidFill>
                <a:latin typeface="宋体"/>
                <a:ea typeface="宋体"/>
                <a:cs typeface="宋体"/>
              </a:defRPr>
            </a:pPr>
            <a:endParaRPr lang="zh-CN"/>
          </a:p>
        </c:txPr>
        <c:crossAx val="344730232"/>
        <c:crossesAt val="-3"/>
        <c:crossBetween val="midCat"/>
        <c:majorUnit val="1"/>
        <c:minorUnit val="0.2"/>
      </c:valAx>
      <c:valAx>
        <c:axId val="344730232"/>
        <c:scaling>
          <c:orientation val="minMax"/>
          <c:max val="3"/>
          <c:min val="-3"/>
        </c:scaling>
        <c:delete val="0"/>
        <c:axPos val="l"/>
        <c:numFmt formatCode="General" sourceLinked="1"/>
        <c:majorTickMark val="out"/>
        <c:minorTickMark val="none"/>
        <c:tickLblPos val="nextTo"/>
        <c:spPr>
          <a:ln>
            <a:solidFill>
              <a:schemeClr val="tx1"/>
            </a:solidFill>
          </a:ln>
        </c:spPr>
        <c:crossAx val="117425360"/>
        <c:crossesAt val="-3"/>
        <c:crossBetween val="midCat"/>
      </c:valAx>
    </c:plotArea>
    <c:plotVisOnly val="1"/>
    <c:dispBlanksAs val="gap"/>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Sheet1!$G$2</c:f>
              <c:strCache>
                <c:ptCount val="1"/>
                <c:pt idx="0">
                  <c:v>Apoptosis</c:v>
                </c:pt>
              </c:strCache>
            </c:strRef>
          </c:tx>
          <c:spPr>
            <a:solidFill>
              <a:schemeClr val="accent5">
                <a:lumMod val="75000"/>
              </a:schemeClr>
            </a:solidFill>
            <a:ln>
              <a:noFill/>
            </a:ln>
            <a:effectLst/>
          </c:spPr>
          <c:invertIfNegative val="0"/>
          <c:cat>
            <c:strRef>
              <c:f>Sheet1!$H$1:$J$1</c:f>
              <c:strCache>
                <c:ptCount val="3"/>
                <c:pt idx="0">
                  <c:v>Mouse Liver</c:v>
                </c:pt>
                <c:pt idx="1">
                  <c:v>Mouse Heart</c:v>
                </c:pt>
                <c:pt idx="2">
                  <c:v>Human Heart</c:v>
                </c:pt>
              </c:strCache>
            </c:strRef>
          </c:cat>
          <c:val>
            <c:numRef>
              <c:f>Sheet1!$H$2:$J$2</c:f>
              <c:numCache>
                <c:formatCode>General</c:formatCode>
                <c:ptCount val="3"/>
                <c:pt idx="0">
                  <c:v>1.82</c:v>
                </c:pt>
                <c:pt idx="1">
                  <c:v>2.56</c:v>
                </c:pt>
                <c:pt idx="2">
                  <c:v>5.6989318999999998</c:v>
                </c:pt>
              </c:numCache>
            </c:numRef>
          </c:val>
        </c:ser>
        <c:ser>
          <c:idx val="1"/>
          <c:order val="1"/>
          <c:tx>
            <c:strRef>
              <c:f>Sheet1!$G$3</c:f>
              <c:strCache>
                <c:ptCount val="1"/>
                <c:pt idx="0">
                  <c:v>Binding</c:v>
                </c:pt>
              </c:strCache>
            </c:strRef>
          </c:tx>
          <c:spPr>
            <a:solidFill>
              <a:schemeClr val="accent2">
                <a:lumMod val="60000"/>
                <a:lumOff val="40000"/>
              </a:schemeClr>
            </a:solidFill>
            <a:ln>
              <a:noFill/>
            </a:ln>
            <a:effectLst/>
          </c:spPr>
          <c:invertIfNegative val="0"/>
          <c:cat>
            <c:strRef>
              <c:f>Sheet1!$H$1:$J$1</c:f>
              <c:strCache>
                <c:ptCount val="3"/>
                <c:pt idx="0">
                  <c:v>Mouse Liver</c:v>
                </c:pt>
                <c:pt idx="1">
                  <c:v>Mouse Heart</c:v>
                </c:pt>
                <c:pt idx="2">
                  <c:v>Human Heart</c:v>
                </c:pt>
              </c:strCache>
            </c:strRef>
          </c:cat>
          <c:val>
            <c:numRef>
              <c:f>Sheet1!$H$3:$J$3</c:f>
              <c:numCache>
                <c:formatCode>General</c:formatCode>
                <c:ptCount val="3"/>
                <c:pt idx="0">
                  <c:v>4.2</c:v>
                </c:pt>
                <c:pt idx="1">
                  <c:v>3.47</c:v>
                </c:pt>
                <c:pt idx="2">
                  <c:v>7.3993054000000003</c:v>
                </c:pt>
              </c:numCache>
            </c:numRef>
          </c:val>
        </c:ser>
        <c:ser>
          <c:idx val="2"/>
          <c:order val="2"/>
          <c:tx>
            <c:strRef>
              <c:f>Sheet1!$G$4</c:f>
              <c:strCache>
                <c:ptCount val="1"/>
                <c:pt idx="0">
                  <c:v>Biosynthesis</c:v>
                </c:pt>
              </c:strCache>
            </c:strRef>
          </c:tx>
          <c:spPr>
            <a:solidFill>
              <a:schemeClr val="bg1">
                <a:lumMod val="65000"/>
              </a:schemeClr>
            </a:solidFill>
            <a:ln>
              <a:noFill/>
            </a:ln>
            <a:effectLst/>
          </c:spPr>
          <c:invertIfNegative val="0"/>
          <c:cat>
            <c:strRef>
              <c:f>Sheet1!$H$1:$J$1</c:f>
              <c:strCache>
                <c:ptCount val="3"/>
                <c:pt idx="0">
                  <c:v>Mouse Liver</c:v>
                </c:pt>
                <c:pt idx="1">
                  <c:v>Mouse Heart</c:v>
                </c:pt>
                <c:pt idx="2">
                  <c:v>Human Heart</c:v>
                </c:pt>
              </c:strCache>
            </c:strRef>
          </c:cat>
          <c:val>
            <c:numRef>
              <c:f>Sheet1!$H$4:$J$4</c:f>
              <c:numCache>
                <c:formatCode>General</c:formatCode>
                <c:ptCount val="3"/>
                <c:pt idx="0">
                  <c:v>4.3499999999999996</c:v>
                </c:pt>
                <c:pt idx="1">
                  <c:v>2.91</c:v>
                </c:pt>
                <c:pt idx="2">
                  <c:v>3.4423938000000001</c:v>
                </c:pt>
              </c:numCache>
            </c:numRef>
          </c:val>
        </c:ser>
        <c:ser>
          <c:idx val="3"/>
          <c:order val="3"/>
          <c:tx>
            <c:strRef>
              <c:f>Sheet1!$G$5</c:f>
              <c:strCache>
                <c:ptCount val="1"/>
                <c:pt idx="0">
                  <c:v>Cell Adhesion</c:v>
                </c:pt>
              </c:strCache>
            </c:strRef>
          </c:tx>
          <c:spPr>
            <a:solidFill>
              <a:schemeClr val="accent4"/>
            </a:solidFill>
            <a:ln>
              <a:noFill/>
            </a:ln>
            <a:effectLst/>
          </c:spPr>
          <c:invertIfNegative val="0"/>
          <c:cat>
            <c:strRef>
              <c:f>Sheet1!$H$1:$J$1</c:f>
              <c:strCache>
                <c:ptCount val="3"/>
                <c:pt idx="0">
                  <c:v>Mouse Liver</c:v>
                </c:pt>
                <c:pt idx="1">
                  <c:v>Mouse Heart</c:v>
                </c:pt>
                <c:pt idx="2">
                  <c:v>Human Heart</c:v>
                </c:pt>
              </c:strCache>
            </c:strRef>
          </c:cat>
          <c:val>
            <c:numRef>
              <c:f>Sheet1!$H$5:$J$5</c:f>
              <c:numCache>
                <c:formatCode>General</c:formatCode>
                <c:ptCount val="3"/>
                <c:pt idx="0">
                  <c:v>0.03</c:v>
                </c:pt>
                <c:pt idx="1">
                  <c:v>0.03</c:v>
                </c:pt>
                <c:pt idx="2">
                  <c:v>0.16151869999999999</c:v>
                </c:pt>
              </c:numCache>
            </c:numRef>
          </c:val>
        </c:ser>
        <c:ser>
          <c:idx val="4"/>
          <c:order val="4"/>
          <c:tx>
            <c:strRef>
              <c:f>Sheet1!$G$6</c:f>
              <c:strCache>
                <c:ptCount val="1"/>
                <c:pt idx="0">
                  <c:v>Cell Cycle</c:v>
                </c:pt>
              </c:strCache>
            </c:strRef>
          </c:tx>
          <c:spPr>
            <a:solidFill>
              <a:schemeClr val="accent5"/>
            </a:solidFill>
            <a:ln>
              <a:noFill/>
            </a:ln>
            <a:effectLst/>
          </c:spPr>
          <c:invertIfNegative val="0"/>
          <c:cat>
            <c:strRef>
              <c:f>Sheet1!$H$1:$J$1</c:f>
              <c:strCache>
                <c:ptCount val="3"/>
                <c:pt idx="0">
                  <c:v>Mouse Liver</c:v>
                </c:pt>
                <c:pt idx="1">
                  <c:v>Mouse Heart</c:v>
                </c:pt>
                <c:pt idx="2">
                  <c:v>Human Heart</c:v>
                </c:pt>
              </c:strCache>
            </c:strRef>
          </c:cat>
          <c:val>
            <c:numRef>
              <c:f>Sheet1!$H$6:$J$6</c:f>
              <c:numCache>
                <c:formatCode>General</c:formatCode>
                <c:ptCount val="3"/>
                <c:pt idx="0">
                  <c:v>0.16999999999999998</c:v>
                </c:pt>
                <c:pt idx="1">
                  <c:v>0.06</c:v>
                </c:pt>
                <c:pt idx="2">
                  <c:v>1.8892300000000001E-2</c:v>
                </c:pt>
              </c:numCache>
            </c:numRef>
          </c:val>
        </c:ser>
        <c:ser>
          <c:idx val="5"/>
          <c:order val="5"/>
          <c:tx>
            <c:strRef>
              <c:f>Sheet1!$G$7</c:f>
              <c:strCache>
                <c:ptCount val="1"/>
                <c:pt idx="0">
                  <c:v>Metabolism</c:v>
                </c:pt>
              </c:strCache>
            </c:strRef>
          </c:tx>
          <c:spPr>
            <a:solidFill>
              <a:srgbClr val="FFFFCC"/>
            </a:solidFill>
            <a:ln>
              <a:noFill/>
            </a:ln>
            <a:effectLst/>
          </c:spPr>
          <c:invertIfNegative val="0"/>
          <c:cat>
            <c:strRef>
              <c:f>Sheet1!$H$1:$J$1</c:f>
              <c:strCache>
                <c:ptCount val="3"/>
                <c:pt idx="0">
                  <c:v>Mouse Liver</c:v>
                </c:pt>
                <c:pt idx="1">
                  <c:v>Mouse Heart</c:v>
                </c:pt>
                <c:pt idx="2">
                  <c:v>Human Heart</c:v>
                </c:pt>
              </c:strCache>
            </c:strRef>
          </c:cat>
          <c:val>
            <c:numRef>
              <c:f>Sheet1!$H$7:$J$7</c:f>
              <c:numCache>
                <c:formatCode>General</c:formatCode>
                <c:ptCount val="3"/>
                <c:pt idx="0">
                  <c:v>46.27</c:v>
                </c:pt>
                <c:pt idx="1">
                  <c:v>36.909999999999997</c:v>
                </c:pt>
                <c:pt idx="2">
                  <c:v>36.347248799999996</c:v>
                </c:pt>
              </c:numCache>
            </c:numRef>
          </c:val>
        </c:ser>
        <c:ser>
          <c:idx val="6"/>
          <c:order val="6"/>
          <c:tx>
            <c:strRef>
              <c:f>Sheet1!$G$8</c:f>
              <c:strCache>
                <c:ptCount val="1"/>
                <c:pt idx="0">
                  <c:v>OXPHOS</c:v>
                </c:pt>
              </c:strCache>
            </c:strRef>
          </c:tx>
          <c:spPr>
            <a:solidFill>
              <a:srgbClr val="CCCCFF"/>
            </a:solidFill>
            <a:ln>
              <a:noFill/>
            </a:ln>
            <a:effectLst/>
          </c:spPr>
          <c:invertIfNegative val="0"/>
          <c:cat>
            <c:strRef>
              <c:f>Sheet1!$H$1:$J$1</c:f>
              <c:strCache>
                <c:ptCount val="3"/>
                <c:pt idx="0">
                  <c:v>Mouse Liver</c:v>
                </c:pt>
                <c:pt idx="1">
                  <c:v>Mouse Heart</c:v>
                </c:pt>
                <c:pt idx="2">
                  <c:v>Human Heart</c:v>
                </c:pt>
              </c:strCache>
            </c:strRef>
          </c:cat>
          <c:val>
            <c:numRef>
              <c:f>Sheet1!$H$8:$J$8</c:f>
              <c:numCache>
                <c:formatCode>General</c:formatCode>
                <c:ptCount val="3"/>
                <c:pt idx="0">
                  <c:v>19.13</c:v>
                </c:pt>
                <c:pt idx="1">
                  <c:v>37.200000000000003</c:v>
                </c:pt>
                <c:pt idx="2">
                  <c:v>28.620083899999997</c:v>
                </c:pt>
              </c:numCache>
            </c:numRef>
          </c:val>
        </c:ser>
        <c:ser>
          <c:idx val="7"/>
          <c:order val="7"/>
          <c:tx>
            <c:strRef>
              <c:f>Sheet1!$G$9</c:f>
              <c:strCache>
                <c:ptCount val="1"/>
                <c:pt idx="0">
                  <c:v>Proteolysis</c:v>
                </c:pt>
              </c:strCache>
            </c:strRef>
          </c:tx>
          <c:spPr>
            <a:solidFill>
              <a:srgbClr val="FF66CC"/>
            </a:solidFill>
            <a:ln>
              <a:noFill/>
            </a:ln>
            <a:effectLst/>
          </c:spPr>
          <c:invertIfNegative val="0"/>
          <c:cat>
            <c:strRef>
              <c:f>Sheet1!$H$1:$J$1</c:f>
              <c:strCache>
                <c:ptCount val="3"/>
                <c:pt idx="0">
                  <c:v>Mouse Liver</c:v>
                </c:pt>
                <c:pt idx="1">
                  <c:v>Mouse Heart</c:v>
                </c:pt>
                <c:pt idx="2">
                  <c:v>Human Heart</c:v>
                </c:pt>
              </c:strCache>
            </c:strRef>
          </c:cat>
          <c:val>
            <c:numRef>
              <c:f>Sheet1!$H$9:$J$9</c:f>
              <c:numCache>
                <c:formatCode>General</c:formatCode>
                <c:ptCount val="3"/>
                <c:pt idx="0">
                  <c:v>1.22</c:v>
                </c:pt>
                <c:pt idx="1">
                  <c:v>0.74</c:v>
                </c:pt>
                <c:pt idx="2">
                  <c:v>0.37301000000000001</c:v>
                </c:pt>
              </c:numCache>
            </c:numRef>
          </c:val>
        </c:ser>
        <c:ser>
          <c:idx val="8"/>
          <c:order val="8"/>
          <c:tx>
            <c:strRef>
              <c:f>Sheet1!$G$10</c:f>
              <c:strCache>
                <c:ptCount val="1"/>
                <c:pt idx="0">
                  <c:v>Redox</c:v>
                </c:pt>
              </c:strCache>
            </c:strRef>
          </c:tx>
          <c:spPr>
            <a:solidFill>
              <a:srgbClr val="99FFCC"/>
            </a:solidFill>
            <a:ln>
              <a:noFill/>
            </a:ln>
            <a:effectLst/>
          </c:spPr>
          <c:invertIfNegative val="0"/>
          <c:cat>
            <c:strRef>
              <c:f>Sheet1!$H$1:$J$1</c:f>
              <c:strCache>
                <c:ptCount val="3"/>
                <c:pt idx="0">
                  <c:v>Mouse Liver</c:v>
                </c:pt>
                <c:pt idx="1">
                  <c:v>Mouse Heart</c:v>
                </c:pt>
                <c:pt idx="2">
                  <c:v>Human Heart</c:v>
                </c:pt>
              </c:strCache>
            </c:strRef>
          </c:cat>
          <c:val>
            <c:numRef>
              <c:f>Sheet1!$H$10:$J$10</c:f>
              <c:numCache>
                <c:formatCode>General</c:formatCode>
                <c:ptCount val="3"/>
                <c:pt idx="0">
                  <c:v>6.8199999999999994</c:v>
                </c:pt>
                <c:pt idx="1">
                  <c:v>1.94</c:v>
                </c:pt>
                <c:pt idx="2">
                  <c:v>3.9420099</c:v>
                </c:pt>
              </c:numCache>
            </c:numRef>
          </c:val>
        </c:ser>
        <c:ser>
          <c:idx val="9"/>
          <c:order val="9"/>
          <c:tx>
            <c:strRef>
              <c:f>Sheet1!$G$11</c:f>
              <c:strCache>
                <c:ptCount val="1"/>
                <c:pt idx="0">
                  <c:v>Signaling</c:v>
                </c:pt>
              </c:strCache>
            </c:strRef>
          </c:tx>
          <c:spPr>
            <a:solidFill>
              <a:schemeClr val="accent6">
                <a:lumMod val="60000"/>
                <a:lumOff val="40000"/>
              </a:schemeClr>
            </a:solidFill>
            <a:ln>
              <a:noFill/>
            </a:ln>
            <a:effectLst/>
          </c:spPr>
          <c:invertIfNegative val="0"/>
          <c:cat>
            <c:strRef>
              <c:f>Sheet1!$H$1:$J$1</c:f>
              <c:strCache>
                <c:ptCount val="3"/>
                <c:pt idx="0">
                  <c:v>Mouse Liver</c:v>
                </c:pt>
                <c:pt idx="1">
                  <c:v>Mouse Heart</c:v>
                </c:pt>
                <c:pt idx="2">
                  <c:v>Human Heart</c:v>
                </c:pt>
              </c:strCache>
            </c:strRef>
          </c:cat>
          <c:val>
            <c:numRef>
              <c:f>Sheet1!$H$11:$J$11</c:f>
              <c:numCache>
                <c:formatCode>General</c:formatCode>
                <c:ptCount val="3"/>
                <c:pt idx="0">
                  <c:v>1.83</c:v>
                </c:pt>
                <c:pt idx="1">
                  <c:v>2.9499999999999997</c:v>
                </c:pt>
                <c:pt idx="2">
                  <c:v>1.8176576</c:v>
                </c:pt>
              </c:numCache>
            </c:numRef>
          </c:val>
        </c:ser>
        <c:ser>
          <c:idx val="10"/>
          <c:order val="10"/>
          <c:tx>
            <c:strRef>
              <c:f>Sheet1!$G$12</c:f>
              <c:strCache>
                <c:ptCount val="1"/>
                <c:pt idx="0">
                  <c:v>Structure</c:v>
                </c:pt>
              </c:strCache>
            </c:strRef>
          </c:tx>
          <c:spPr>
            <a:solidFill>
              <a:srgbClr val="33CCFF"/>
            </a:solidFill>
            <a:ln>
              <a:noFill/>
            </a:ln>
            <a:effectLst/>
          </c:spPr>
          <c:invertIfNegative val="0"/>
          <c:cat>
            <c:strRef>
              <c:f>Sheet1!$H$1:$J$1</c:f>
              <c:strCache>
                <c:ptCount val="3"/>
                <c:pt idx="0">
                  <c:v>Mouse Liver</c:v>
                </c:pt>
                <c:pt idx="1">
                  <c:v>Mouse Heart</c:v>
                </c:pt>
                <c:pt idx="2">
                  <c:v>Human Heart</c:v>
                </c:pt>
              </c:strCache>
            </c:strRef>
          </c:cat>
          <c:val>
            <c:numRef>
              <c:f>Sheet1!$H$12:$J$12</c:f>
              <c:numCache>
                <c:formatCode>General</c:formatCode>
                <c:ptCount val="3"/>
                <c:pt idx="0">
                  <c:v>0.73</c:v>
                </c:pt>
                <c:pt idx="1">
                  <c:v>0.31</c:v>
                </c:pt>
                <c:pt idx="2">
                  <c:v>3.4957533999999999</c:v>
                </c:pt>
              </c:numCache>
            </c:numRef>
          </c:val>
        </c:ser>
        <c:ser>
          <c:idx val="11"/>
          <c:order val="11"/>
          <c:tx>
            <c:strRef>
              <c:f>Sheet1!$G$13</c:f>
              <c:strCache>
                <c:ptCount val="1"/>
                <c:pt idx="0">
                  <c:v>Transport</c:v>
                </c:pt>
              </c:strCache>
            </c:strRef>
          </c:tx>
          <c:spPr>
            <a:solidFill>
              <a:srgbClr val="339966"/>
            </a:solidFill>
            <a:ln>
              <a:noFill/>
            </a:ln>
            <a:effectLst/>
          </c:spPr>
          <c:invertIfNegative val="0"/>
          <c:cat>
            <c:strRef>
              <c:f>Sheet1!$H$1:$J$1</c:f>
              <c:strCache>
                <c:ptCount val="3"/>
                <c:pt idx="0">
                  <c:v>Mouse Liver</c:v>
                </c:pt>
                <c:pt idx="1">
                  <c:v>Mouse Heart</c:v>
                </c:pt>
                <c:pt idx="2">
                  <c:v>Human Heart</c:v>
                </c:pt>
              </c:strCache>
            </c:strRef>
          </c:cat>
          <c:val>
            <c:numRef>
              <c:f>Sheet1!$H$13:$J$13</c:f>
              <c:numCache>
                <c:formatCode>General</c:formatCode>
                <c:ptCount val="3"/>
                <c:pt idx="0">
                  <c:v>7.66</c:v>
                </c:pt>
                <c:pt idx="1">
                  <c:v>8.39</c:v>
                </c:pt>
                <c:pt idx="2">
                  <c:v>6.7889000000000008</c:v>
                </c:pt>
              </c:numCache>
            </c:numRef>
          </c:val>
        </c:ser>
        <c:ser>
          <c:idx val="12"/>
          <c:order val="12"/>
          <c:tx>
            <c:strRef>
              <c:f>Sheet1!$G$14</c:f>
              <c:strCache>
                <c:ptCount val="1"/>
                <c:pt idx="0">
                  <c:v>Unknown</c:v>
                </c:pt>
              </c:strCache>
            </c:strRef>
          </c:tx>
          <c:spPr>
            <a:solidFill>
              <a:srgbClr val="008080"/>
            </a:solidFill>
            <a:ln>
              <a:noFill/>
            </a:ln>
            <a:effectLst/>
          </c:spPr>
          <c:invertIfNegative val="0"/>
          <c:cat>
            <c:strRef>
              <c:f>Sheet1!$H$1:$J$1</c:f>
              <c:strCache>
                <c:ptCount val="3"/>
                <c:pt idx="0">
                  <c:v>Mouse Liver</c:v>
                </c:pt>
                <c:pt idx="1">
                  <c:v>Mouse Heart</c:v>
                </c:pt>
                <c:pt idx="2">
                  <c:v>Human Heart</c:v>
                </c:pt>
              </c:strCache>
            </c:strRef>
          </c:cat>
          <c:val>
            <c:numRef>
              <c:f>Sheet1!$H$14:$J$14</c:f>
              <c:numCache>
                <c:formatCode>General</c:formatCode>
                <c:ptCount val="3"/>
                <c:pt idx="0">
                  <c:v>5.76</c:v>
                </c:pt>
                <c:pt idx="1">
                  <c:v>2.4</c:v>
                </c:pt>
                <c:pt idx="2">
                  <c:v>1.8942945999999998</c:v>
                </c:pt>
              </c:numCache>
            </c:numRef>
          </c:val>
        </c:ser>
        <c:dLbls>
          <c:showLegendKey val="0"/>
          <c:showVal val="0"/>
          <c:showCatName val="0"/>
          <c:showSerName val="0"/>
          <c:showPercent val="0"/>
          <c:showBubbleSize val="0"/>
        </c:dLbls>
        <c:gapWidth val="10"/>
        <c:overlap val="100"/>
        <c:axId val="387930904"/>
        <c:axId val="387931296"/>
      </c:barChart>
      <c:catAx>
        <c:axId val="387930904"/>
        <c:scaling>
          <c:orientation val="minMax"/>
        </c:scaling>
        <c:delete val="0"/>
        <c:axPos val="b"/>
        <c:numFmt formatCode="General" sourceLinked="1"/>
        <c:majorTickMark val="none"/>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50" b="0" i="0" u="none" strike="noStrike" kern="1200" baseline="0">
                <a:solidFill>
                  <a:schemeClr val="tx1"/>
                </a:solidFill>
                <a:latin typeface="+mn-lt"/>
                <a:ea typeface="+mn-ea"/>
                <a:cs typeface="+mn-cs"/>
              </a:defRPr>
            </a:pPr>
            <a:endParaRPr lang="zh-CN"/>
          </a:p>
        </c:txPr>
        <c:crossAx val="387931296"/>
        <c:crosses val="autoZero"/>
        <c:auto val="1"/>
        <c:lblAlgn val="ctr"/>
        <c:lblOffset val="100"/>
        <c:noMultiLvlLbl val="0"/>
      </c:catAx>
      <c:valAx>
        <c:axId val="387931296"/>
        <c:scaling>
          <c:orientation val="minMax"/>
          <c:max val="100"/>
        </c:scaling>
        <c:delete val="0"/>
        <c:axPos val="l"/>
        <c:numFmt formatCode="General" sourceLinked="1"/>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50" b="0" i="0" u="none" strike="noStrike" kern="1200" baseline="0">
                <a:solidFill>
                  <a:schemeClr val="tx1">
                    <a:lumMod val="65000"/>
                    <a:lumOff val="35000"/>
                  </a:schemeClr>
                </a:solidFill>
                <a:latin typeface="+mn-lt"/>
                <a:ea typeface="+mn-ea"/>
                <a:cs typeface="+mn-cs"/>
              </a:defRPr>
            </a:pPr>
            <a:endParaRPr lang="zh-CN"/>
          </a:p>
        </c:txPr>
        <c:crossAx val="3879309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422111737785207E-2"/>
          <c:y val="0.1204494382022472"/>
          <c:w val="0.92497907019643266"/>
          <c:h val="0.6519328791766198"/>
        </c:manualLayout>
      </c:layout>
      <c:lineChart>
        <c:grouping val="standard"/>
        <c:varyColors val="0"/>
        <c:ser>
          <c:idx val="0"/>
          <c:order val="0"/>
          <c:tx>
            <c:strRef>
              <c:f>两两比较折线图!$H$1</c:f>
              <c:strCache>
                <c:ptCount val="1"/>
                <c:pt idx="0">
                  <c:v>Mouse Liver</c:v>
                </c:pt>
              </c:strCache>
            </c:strRef>
          </c:tx>
          <c:spPr>
            <a:ln w="28575" cap="rnd">
              <a:solidFill>
                <a:srgbClr val="FF0000"/>
              </a:solidFill>
              <a:round/>
            </a:ln>
            <a:effectLst/>
          </c:spPr>
          <c:marker>
            <c:symbol val="circle"/>
            <c:size val="5"/>
            <c:spPr>
              <a:solidFill>
                <a:schemeClr val="accent1"/>
              </a:solidFill>
              <a:ln w="9525">
                <a:solidFill>
                  <a:schemeClr val="accent1"/>
                </a:solidFill>
              </a:ln>
              <a:effectLst/>
            </c:spPr>
          </c:marker>
          <c:cat>
            <c:strRef>
              <c:f>两两比较折线图!$G$2:$G$14</c:f>
              <c:strCache>
                <c:ptCount val="13"/>
                <c:pt idx="0">
                  <c:v>Apoptosis</c:v>
                </c:pt>
                <c:pt idx="1">
                  <c:v>Binding</c:v>
                </c:pt>
                <c:pt idx="2">
                  <c:v>Biosynthesis</c:v>
                </c:pt>
                <c:pt idx="3">
                  <c:v>Cell Adhesion</c:v>
                </c:pt>
                <c:pt idx="4">
                  <c:v>Cell Cycle</c:v>
                </c:pt>
                <c:pt idx="5">
                  <c:v>Metabolism</c:v>
                </c:pt>
                <c:pt idx="6">
                  <c:v>OXPHOS</c:v>
                </c:pt>
                <c:pt idx="7">
                  <c:v>Proteolysis</c:v>
                </c:pt>
                <c:pt idx="8">
                  <c:v>Redox</c:v>
                </c:pt>
                <c:pt idx="9">
                  <c:v>Signaling</c:v>
                </c:pt>
                <c:pt idx="10">
                  <c:v>Structure</c:v>
                </c:pt>
                <c:pt idx="11">
                  <c:v>Transport</c:v>
                </c:pt>
                <c:pt idx="12">
                  <c:v>Unknown</c:v>
                </c:pt>
              </c:strCache>
            </c:strRef>
          </c:cat>
          <c:val>
            <c:numRef>
              <c:f>两两比较折线图!$H$2:$H$14</c:f>
              <c:numCache>
                <c:formatCode>General</c:formatCode>
                <c:ptCount val="13"/>
                <c:pt idx="0">
                  <c:v>1.82</c:v>
                </c:pt>
                <c:pt idx="1">
                  <c:v>4.2</c:v>
                </c:pt>
                <c:pt idx="2">
                  <c:v>4.3499999999999996</c:v>
                </c:pt>
                <c:pt idx="3">
                  <c:v>0.03</c:v>
                </c:pt>
                <c:pt idx="4">
                  <c:v>0.16999999999999998</c:v>
                </c:pt>
                <c:pt idx="5">
                  <c:v>46.27</c:v>
                </c:pt>
                <c:pt idx="6">
                  <c:v>19.13</c:v>
                </c:pt>
                <c:pt idx="7">
                  <c:v>1.22</c:v>
                </c:pt>
                <c:pt idx="8">
                  <c:v>6.8199999999999994</c:v>
                </c:pt>
                <c:pt idx="9">
                  <c:v>1.83</c:v>
                </c:pt>
                <c:pt idx="10">
                  <c:v>0.73</c:v>
                </c:pt>
                <c:pt idx="11">
                  <c:v>7.66</c:v>
                </c:pt>
                <c:pt idx="12">
                  <c:v>5.76</c:v>
                </c:pt>
              </c:numCache>
            </c:numRef>
          </c:val>
          <c:smooth val="0"/>
        </c:ser>
        <c:ser>
          <c:idx val="1"/>
          <c:order val="1"/>
          <c:tx>
            <c:strRef>
              <c:f>两两比较折线图!$I$1</c:f>
              <c:strCache>
                <c:ptCount val="1"/>
                <c:pt idx="0">
                  <c:v>Mouse Heart</c:v>
                </c:pt>
              </c:strCache>
            </c:strRef>
          </c:tx>
          <c:spPr>
            <a:ln w="28575" cap="rnd">
              <a:solidFill>
                <a:srgbClr val="008080"/>
              </a:solidFill>
              <a:round/>
            </a:ln>
            <a:effectLst/>
          </c:spPr>
          <c:marker>
            <c:symbol val="circle"/>
            <c:size val="5"/>
            <c:spPr>
              <a:solidFill>
                <a:schemeClr val="accent2"/>
              </a:solidFill>
              <a:ln w="9525">
                <a:solidFill>
                  <a:schemeClr val="accent2"/>
                </a:solidFill>
              </a:ln>
              <a:effectLst/>
            </c:spPr>
          </c:marker>
          <c:cat>
            <c:strRef>
              <c:f>两两比较折线图!$G$2:$G$14</c:f>
              <c:strCache>
                <c:ptCount val="13"/>
                <c:pt idx="0">
                  <c:v>Apoptosis</c:v>
                </c:pt>
                <c:pt idx="1">
                  <c:v>Binding</c:v>
                </c:pt>
                <c:pt idx="2">
                  <c:v>Biosynthesis</c:v>
                </c:pt>
                <c:pt idx="3">
                  <c:v>Cell Adhesion</c:v>
                </c:pt>
                <c:pt idx="4">
                  <c:v>Cell Cycle</c:v>
                </c:pt>
                <c:pt idx="5">
                  <c:v>Metabolism</c:v>
                </c:pt>
                <c:pt idx="6">
                  <c:v>OXPHOS</c:v>
                </c:pt>
                <c:pt idx="7">
                  <c:v>Proteolysis</c:v>
                </c:pt>
                <c:pt idx="8">
                  <c:v>Redox</c:v>
                </c:pt>
                <c:pt idx="9">
                  <c:v>Signaling</c:v>
                </c:pt>
                <c:pt idx="10">
                  <c:v>Structure</c:v>
                </c:pt>
                <c:pt idx="11">
                  <c:v>Transport</c:v>
                </c:pt>
                <c:pt idx="12">
                  <c:v>Unknown</c:v>
                </c:pt>
              </c:strCache>
            </c:strRef>
          </c:cat>
          <c:val>
            <c:numRef>
              <c:f>两两比较折线图!$I$2:$I$14</c:f>
              <c:numCache>
                <c:formatCode>General</c:formatCode>
                <c:ptCount val="13"/>
                <c:pt idx="0">
                  <c:v>2.56</c:v>
                </c:pt>
                <c:pt idx="1">
                  <c:v>3.47</c:v>
                </c:pt>
                <c:pt idx="2">
                  <c:v>2.91</c:v>
                </c:pt>
                <c:pt idx="3">
                  <c:v>0.03</c:v>
                </c:pt>
                <c:pt idx="4">
                  <c:v>0.06</c:v>
                </c:pt>
                <c:pt idx="5">
                  <c:v>37.04</c:v>
                </c:pt>
                <c:pt idx="6">
                  <c:v>37.200000000000003</c:v>
                </c:pt>
                <c:pt idx="7">
                  <c:v>0.74</c:v>
                </c:pt>
                <c:pt idx="8">
                  <c:v>1.94</c:v>
                </c:pt>
                <c:pt idx="9">
                  <c:v>2.9499999999999997</c:v>
                </c:pt>
                <c:pt idx="10">
                  <c:v>0.31</c:v>
                </c:pt>
                <c:pt idx="11">
                  <c:v>8.39</c:v>
                </c:pt>
                <c:pt idx="12">
                  <c:v>2.4</c:v>
                </c:pt>
              </c:numCache>
            </c:numRef>
          </c:val>
          <c:smooth val="0"/>
        </c:ser>
        <c:dLbls>
          <c:showLegendKey val="0"/>
          <c:showVal val="0"/>
          <c:showCatName val="0"/>
          <c:showSerName val="0"/>
          <c:showPercent val="0"/>
          <c:showBubbleSize val="0"/>
        </c:dLbls>
        <c:marker val="1"/>
        <c:smooth val="0"/>
        <c:axId val="344731016"/>
        <c:axId val="344731408"/>
      </c:lineChart>
      <c:catAx>
        <c:axId val="344731016"/>
        <c:scaling>
          <c:orientation val="minMax"/>
        </c:scaling>
        <c:delete val="0"/>
        <c:axPos val="b"/>
        <c:numFmt formatCode="General" sourceLinked="1"/>
        <c:majorTickMark val="none"/>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zh-CN"/>
          </a:p>
        </c:txPr>
        <c:crossAx val="344731408"/>
        <c:crosses val="autoZero"/>
        <c:auto val="1"/>
        <c:lblAlgn val="ctr"/>
        <c:lblOffset val="100"/>
        <c:noMultiLvlLbl val="0"/>
      </c:catAx>
      <c:valAx>
        <c:axId val="344731408"/>
        <c:scaling>
          <c:orientation val="minMax"/>
        </c:scaling>
        <c:delete val="0"/>
        <c:axPos val="l"/>
        <c:numFmt formatCode="General" sourceLinked="1"/>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zh-CN"/>
          </a:p>
        </c:txPr>
        <c:crossAx val="344731016"/>
        <c:crosses val="autoZero"/>
        <c:crossBetween val="between"/>
      </c:valAx>
      <c:spPr>
        <a:noFill/>
        <a:ln>
          <a:noFill/>
        </a:ln>
        <a:effectLst/>
      </c:spPr>
    </c:plotArea>
    <c:legend>
      <c:legendPos val="b"/>
      <c:layout>
        <c:manualLayout>
          <c:xMode val="edge"/>
          <c:yMode val="edge"/>
          <c:x val="0.71003705817198759"/>
          <c:y val="6.5504758730511425E-2"/>
          <c:w val="0.21466770493990878"/>
          <c:h val="0.21208175943413696"/>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25631959049865E-2"/>
          <c:y val="0.11881632205747979"/>
          <c:w val="0.91646740020799078"/>
          <c:h val="0.62746381389730177"/>
        </c:manualLayout>
      </c:layout>
      <c:lineChart>
        <c:grouping val="standard"/>
        <c:varyColors val="0"/>
        <c:ser>
          <c:idx val="0"/>
          <c:order val="0"/>
          <c:tx>
            <c:strRef>
              <c:f>两两比较折线图!$I$1</c:f>
              <c:strCache>
                <c:ptCount val="1"/>
                <c:pt idx="0">
                  <c:v>Mouse Heart</c:v>
                </c:pt>
              </c:strCache>
            </c:strRef>
          </c:tx>
          <c:spPr>
            <a:ln w="28575" cap="rnd">
              <a:solidFill>
                <a:srgbClr val="008080"/>
              </a:solidFill>
              <a:round/>
            </a:ln>
            <a:effectLst/>
          </c:spPr>
          <c:marker>
            <c:symbol val="circle"/>
            <c:size val="5"/>
            <c:spPr>
              <a:solidFill>
                <a:schemeClr val="accent1"/>
              </a:solidFill>
              <a:ln w="25400">
                <a:noFill/>
              </a:ln>
              <a:effectLst/>
            </c:spPr>
          </c:marker>
          <c:cat>
            <c:strRef>
              <c:f>两两比较折线图!$G$2:$G$14</c:f>
              <c:strCache>
                <c:ptCount val="13"/>
                <c:pt idx="0">
                  <c:v>Apoptosis</c:v>
                </c:pt>
                <c:pt idx="1">
                  <c:v>Binding</c:v>
                </c:pt>
                <c:pt idx="2">
                  <c:v>Biosynthesis</c:v>
                </c:pt>
                <c:pt idx="3">
                  <c:v>Cell Adhesion</c:v>
                </c:pt>
                <c:pt idx="4">
                  <c:v>Cell Cycle</c:v>
                </c:pt>
                <c:pt idx="5">
                  <c:v>Metabolism</c:v>
                </c:pt>
                <c:pt idx="6">
                  <c:v>OXPHOS</c:v>
                </c:pt>
                <c:pt idx="7">
                  <c:v>Proteolysis</c:v>
                </c:pt>
                <c:pt idx="8">
                  <c:v>Redox</c:v>
                </c:pt>
                <c:pt idx="9">
                  <c:v>Signaling</c:v>
                </c:pt>
                <c:pt idx="10">
                  <c:v>Structure</c:v>
                </c:pt>
                <c:pt idx="11">
                  <c:v>Transport</c:v>
                </c:pt>
                <c:pt idx="12">
                  <c:v>Unknown</c:v>
                </c:pt>
              </c:strCache>
            </c:strRef>
          </c:cat>
          <c:val>
            <c:numRef>
              <c:f>两两比较折线图!$I$2:$I$14</c:f>
              <c:numCache>
                <c:formatCode>General</c:formatCode>
                <c:ptCount val="13"/>
                <c:pt idx="0">
                  <c:v>2.56</c:v>
                </c:pt>
                <c:pt idx="1">
                  <c:v>3.47</c:v>
                </c:pt>
                <c:pt idx="2">
                  <c:v>2.91</c:v>
                </c:pt>
                <c:pt idx="3">
                  <c:v>0.03</c:v>
                </c:pt>
                <c:pt idx="4">
                  <c:v>0.06</c:v>
                </c:pt>
                <c:pt idx="5">
                  <c:v>37.04</c:v>
                </c:pt>
                <c:pt idx="6">
                  <c:v>37.200000000000003</c:v>
                </c:pt>
                <c:pt idx="7">
                  <c:v>0.74</c:v>
                </c:pt>
                <c:pt idx="8">
                  <c:v>1.94</c:v>
                </c:pt>
                <c:pt idx="9">
                  <c:v>2.9499999999999997</c:v>
                </c:pt>
                <c:pt idx="10">
                  <c:v>0.31</c:v>
                </c:pt>
                <c:pt idx="11">
                  <c:v>8.39</c:v>
                </c:pt>
                <c:pt idx="12">
                  <c:v>2.4</c:v>
                </c:pt>
              </c:numCache>
            </c:numRef>
          </c:val>
          <c:smooth val="0"/>
        </c:ser>
        <c:ser>
          <c:idx val="1"/>
          <c:order val="1"/>
          <c:tx>
            <c:strRef>
              <c:f>两两比较折线图!$J$1</c:f>
              <c:strCache>
                <c:ptCount val="1"/>
                <c:pt idx="0">
                  <c:v>Human Heart</c:v>
                </c:pt>
              </c:strCache>
            </c:strRef>
          </c:tx>
          <c:spPr>
            <a:ln w="28575" cap="rnd">
              <a:solidFill>
                <a:srgbClr val="FF9966"/>
              </a:solidFill>
              <a:round/>
            </a:ln>
            <a:effectLst/>
          </c:spPr>
          <c:marker>
            <c:symbol val="circle"/>
            <c:size val="5"/>
            <c:spPr>
              <a:solidFill>
                <a:schemeClr val="accent2"/>
              </a:solidFill>
              <a:ln w="9525">
                <a:solidFill>
                  <a:schemeClr val="accent2"/>
                </a:solidFill>
              </a:ln>
              <a:effectLst/>
            </c:spPr>
          </c:marker>
          <c:cat>
            <c:strRef>
              <c:f>两两比较折线图!$G$2:$G$14</c:f>
              <c:strCache>
                <c:ptCount val="13"/>
                <c:pt idx="0">
                  <c:v>Apoptosis</c:v>
                </c:pt>
                <c:pt idx="1">
                  <c:v>Binding</c:v>
                </c:pt>
                <c:pt idx="2">
                  <c:v>Biosynthesis</c:v>
                </c:pt>
                <c:pt idx="3">
                  <c:v>Cell Adhesion</c:v>
                </c:pt>
                <c:pt idx="4">
                  <c:v>Cell Cycle</c:v>
                </c:pt>
                <c:pt idx="5">
                  <c:v>Metabolism</c:v>
                </c:pt>
                <c:pt idx="6">
                  <c:v>OXPHOS</c:v>
                </c:pt>
                <c:pt idx="7">
                  <c:v>Proteolysis</c:v>
                </c:pt>
                <c:pt idx="8">
                  <c:v>Redox</c:v>
                </c:pt>
                <c:pt idx="9">
                  <c:v>Signaling</c:v>
                </c:pt>
                <c:pt idx="10">
                  <c:v>Structure</c:v>
                </c:pt>
                <c:pt idx="11">
                  <c:v>Transport</c:v>
                </c:pt>
                <c:pt idx="12">
                  <c:v>Unknown</c:v>
                </c:pt>
              </c:strCache>
            </c:strRef>
          </c:cat>
          <c:val>
            <c:numRef>
              <c:f>两两比较折线图!$J$2:$J$14</c:f>
              <c:numCache>
                <c:formatCode>General</c:formatCode>
                <c:ptCount val="13"/>
                <c:pt idx="0">
                  <c:v>5.6989318999999998</c:v>
                </c:pt>
                <c:pt idx="1">
                  <c:v>7.3993054000000003</c:v>
                </c:pt>
                <c:pt idx="2">
                  <c:v>3.4423938000000001</c:v>
                </c:pt>
                <c:pt idx="3">
                  <c:v>0.16151869999999999</c:v>
                </c:pt>
                <c:pt idx="4">
                  <c:v>1.8892300000000001E-2</c:v>
                </c:pt>
                <c:pt idx="5">
                  <c:v>36.347248799999996</c:v>
                </c:pt>
                <c:pt idx="6">
                  <c:v>28.620083899999997</c:v>
                </c:pt>
                <c:pt idx="7">
                  <c:v>0.37301000000000001</c:v>
                </c:pt>
                <c:pt idx="8">
                  <c:v>3.9420099</c:v>
                </c:pt>
                <c:pt idx="9">
                  <c:v>1.8176576</c:v>
                </c:pt>
                <c:pt idx="10">
                  <c:v>3.4957533999999999</c:v>
                </c:pt>
                <c:pt idx="11">
                  <c:v>6.7889000000000008</c:v>
                </c:pt>
                <c:pt idx="12">
                  <c:v>1.8942945999999998</c:v>
                </c:pt>
              </c:numCache>
            </c:numRef>
          </c:val>
          <c:smooth val="0"/>
        </c:ser>
        <c:dLbls>
          <c:showLegendKey val="0"/>
          <c:showVal val="0"/>
          <c:showCatName val="0"/>
          <c:showSerName val="0"/>
          <c:showPercent val="0"/>
          <c:showBubbleSize val="0"/>
        </c:dLbls>
        <c:marker val="1"/>
        <c:smooth val="0"/>
        <c:axId val="344732192"/>
        <c:axId val="344732584"/>
      </c:lineChart>
      <c:catAx>
        <c:axId val="344732192"/>
        <c:scaling>
          <c:orientation val="minMax"/>
        </c:scaling>
        <c:delete val="0"/>
        <c:axPos val="b"/>
        <c:numFmt formatCode="General" sourceLinked="1"/>
        <c:majorTickMark val="none"/>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zh-CN"/>
          </a:p>
        </c:txPr>
        <c:crossAx val="344732584"/>
        <c:crosses val="autoZero"/>
        <c:auto val="1"/>
        <c:lblAlgn val="ctr"/>
        <c:lblOffset val="100"/>
        <c:noMultiLvlLbl val="0"/>
      </c:catAx>
      <c:valAx>
        <c:axId val="344732584"/>
        <c:scaling>
          <c:orientation val="minMax"/>
          <c:max val="50"/>
        </c:scaling>
        <c:delete val="0"/>
        <c:axPos val="l"/>
        <c:numFmt formatCode="General" sourceLinked="1"/>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zh-CN"/>
          </a:p>
        </c:txPr>
        <c:crossAx val="344732192"/>
        <c:crosses val="autoZero"/>
        <c:crossBetween val="between"/>
      </c:valAx>
      <c:spPr>
        <a:noFill/>
        <a:ln>
          <a:noFill/>
        </a:ln>
        <a:effectLst/>
      </c:spPr>
    </c:plotArea>
    <c:legend>
      <c:legendPos val="b"/>
      <c:layout>
        <c:manualLayout>
          <c:xMode val="edge"/>
          <c:yMode val="edge"/>
          <c:x val="0.70653212861406189"/>
          <c:y val="2.0517267628699684E-3"/>
          <c:w val="0.2244668099519127"/>
          <c:h val="0.24696947252774387"/>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w="12700">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47B0A5-4670-4C53-B03F-76D85994B7E6}"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AF0C48BE-EAB2-4A35-B997-57D2FA6DF463}">
      <dgm:prSet phldrT="[文本]" custT="1"/>
      <dgm:spPr/>
      <dgm:t>
        <a:bodyPr/>
        <a:lstStyle/>
        <a:p>
          <a:r>
            <a:rPr lang="zh-CN" altLang="en-US" sz="1800" dirty="0" smtClean="0"/>
            <a:t>筛选“有效的”碎片离子强度，</a:t>
          </a:r>
          <a:r>
            <a:rPr lang="zh-CN" sz="1800" dirty="0" smtClean="0"/>
            <a:t>优化总离子数算法</a:t>
          </a:r>
          <a:endParaRPr lang="zh-CN" altLang="en-US" sz="1800" dirty="0">
            <a:latin typeface="Times New Roman" panose="02020603050405020304" pitchFamily="18" charset="0"/>
            <a:cs typeface="Times New Roman" panose="02020603050405020304" pitchFamily="18" charset="0"/>
          </a:endParaRPr>
        </a:p>
      </dgm:t>
    </dgm:pt>
    <dgm:pt modelId="{609B8305-3C93-44D6-B896-AFC318E07C57}" type="parTrans" cxnId="{8F467179-E7D4-4108-939C-AF90141B5AC3}">
      <dgm:prSet/>
      <dgm:spPr/>
      <dgm:t>
        <a:bodyPr/>
        <a:lstStyle/>
        <a:p>
          <a:endParaRPr lang="zh-CN" altLang="en-US" sz="1800">
            <a:latin typeface="Times New Roman" panose="02020603050405020304" pitchFamily="18" charset="0"/>
            <a:cs typeface="Times New Roman" panose="02020603050405020304" pitchFamily="18" charset="0"/>
          </a:endParaRPr>
        </a:p>
      </dgm:t>
    </dgm:pt>
    <dgm:pt modelId="{3D9CF437-9C36-4368-B80C-71D4B0092EF0}" type="sibTrans" cxnId="{8F467179-E7D4-4108-939C-AF90141B5AC3}">
      <dgm:prSet/>
      <dgm:spPr/>
      <dgm:t>
        <a:bodyPr/>
        <a:lstStyle/>
        <a:p>
          <a:endParaRPr lang="zh-CN" altLang="en-US" sz="1800">
            <a:latin typeface="Times New Roman" panose="02020603050405020304" pitchFamily="18" charset="0"/>
            <a:cs typeface="Times New Roman" panose="02020603050405020304" pitchFamily="18" charset="0"/>
          </a:endParaRPr>
        </a:p>
      </dgm:t>
    </dgm:pt>
    <dgm:pt modelId="{62ADCCF4-23AF-47AE-A895-EFA8A69D4424}">
      <dgm:prSet phldrT="[文本]" custT="1"/>
      <dgm:spPr/>
      <dgm:t>
        <a:bodyPr/>
        <a:lstStyle/>
        <a:p>
          <a:r>
            <a:rPr lang="zh-CN" sz="1800" dirty="0" smtClean="0"/>
            <a:t>在生物质谱数据中，发现更多的谱图定量特征指标</a:t>
          </a:r>
          <a:endParaRPr lang="zh-CN" altLang="en-US" sz="1800" dirty="0">
            <a:latin typeface="Times New Roman" panose="02020603050405020304" pitchFamily="18" charset="0"/>
            <a:cs typeface="Times New Roman" panose="02020603050405020304" pitchFamily="18" charset="0"/>
          </a:endParaRPr>
        </a:p>
      </dgm:t>
    </dgm:pt>
    <dgm:pt modelId="{566C9BA6-86C0-4A7E-A62C-AC5B7AC4AFEC}" type="parTrans" cxnId="{B0FB7AEF-7BA5-4F5E-9BD5-02020B608A31}">
      <dgm:prSet/>
      <dgm:spPr/>
      <dgm:t>
        <a:bodyPr/>
        <a:lstStyle/>
        <a:p>
          <a:endParaRPr lang="zh-CN" altLang="en-US" sz="1800">
            <a:latin typeface="Times New Roman" panose="02020603050405020304" pitchFamily="18" charset="0"/>
            <a:cs typeface="Times New Roman" panose="02020603050405020304" pitchFamily="18" charset="0"/>
          </a:endParaRPr>
        </a:p>
      </dgm:t>
    </dgm:pt>
    <dgm:pt modelId="{CEDCDC35-73E6-408A-A85C-9D732DFE0BBB}" type="sibTrans" cxnId="{B0FB7AEF-7BA5-4F5E-9BD5-02020B608A31}">
      <dgm:prSet/>
      <dgm:spPr/>
      <dgm:t>
        <a:bodyPr/>
        <a:lstStyle/>
        <a:p>
          <a:endParaRPr lang="zh-CN" altLang="en-US" sz="1800">
            <a:latin typeface="Times New Roman" panose="02020603050405020304" pitchFamily="18" charset="0"/>
            <a:cs typeface="Times New Roman" panose="02020603050405020304" pitchFamily="18" charset="0"/>
          </a:endParaRPr>
        </a:p>
      </dgm:t>
    </dgm:pt>
    <dgm:pt modelId="{F19544DC-4769-46D9-943C-5A528887D6D5}">
      <dgm:prSet phldrT="[文本]" custT="1"/>
      <dgm:spPr/>
      <dgm:t>
        <a:bodyPr/>
        <a:lstStyle/>
        <a:p>
          <a:r>
            <a:rPr lang="zh-CN" sz="1800" dirty="0" smtClean="0"/>
            <a:t>基于 </a:t>
          </a:r>
          <a:r>
            <a:rPr lang="en-US" sz="1800" dirty="0" smtClean="0"/>
            <a:t>UMLS</a:t>
          </a:r>
          <a:r>
            <a:rPr lang="zh-CN" altLang="en-US" sz="1800" dirty="0" smtClean="0"/>
            <a:t>，</a:t>
          </a:r>
          <a:r>
            <a:rPr lang="zh-CN" sz="1800" dirty="0" smtClean="0"/>
            <a:t>研究</a:t>
          </a:r>
          <a:r>
            <a:rPr lang="zh-CN" altLang="en-US" sz="1800" dirty="0" smtClean="0"/>
            <a:t>与蛋白质组关联的</a:t>
          </a:r>
          <a:r>
            <a:rPr lang="zh-CN" sz="1800" dirty="0" smtClean="0"/>
            <a:t>疾病术语的筛选</a:t>
          </a:r>
          <a:endParaRPr lang="zh-CN" altLang="en-US" sz="1800" dirty="0">
            <a:latin typeface="Times New Roman" panose="02020603050405020304" pitchFamily="18" charset="0"/>
            <a:cs typeface="Times New Roman" panose="02020603050405020304" pitchFamily="18" charset="0"/>
          </a:endParaRPr>
        </a:p>
      </dgm:t>
    </dgm:pt>
    <dgm:pt modelId="{E13E6686-4D6F-404C-9FB4-1F3A44546B57}" type="parTrans" cxnId="{4918959A-9A61-4FF5-A959-C4BBE615D2F1}">
      <dgm:prSet/>
      <dgm:spPr/>
      <dgm:t>
        <a:bodyPr/>
        <a:lstStyle/>
        <a:p>
          <a:endParaRPr lang="zh-CN" altLang="en-US" sz="1800">
            <a:latin typeface="Times New Roman" panose="02020603050405020304" pitchFamily="18" charset="0"/>
            <a:cs typeface="Times New Roman" panose="02020603050405020304" pitchFamily="18" charset="0"/>
          </a:endParaRPr>
        </a:p>
      </dgm:t>
    </dgm:pt>
    <dgm:pt modelId="{45AAC7CA-4854-44D8-B674-D508BFB51677}" type="sibTrans" cxnId="{4918959A-9A61-4FF5-A959-C4BBE615D2F1}">
      <dgm:prSet/>
      <dgm:spPr/>
      <dgm:t>
        <a:bodyPr/>
        <a:lstStyle/>
        <a:p>
          <a:endParaRPr lang="zh-CN" altLang="en-US" sz="1800">
            <a:latin typeface="Times New Roman" panose="02020603050405020304" pitchFamily="18" charset="0"/>
            <a:cs typeface="Times New Roman" panose="02020603050405020304" pitchFamily="18" charset="0"/>
          </a:endParaRPr>
        </a:p>
      </dgm:t>
    </dgm:pt>
    <dgm:pt modelId="{2C260F8D-024D-48F2-A922-D8B54B18190F}">
      <dgm:prSet custT="1"/>
      <dgm:spPr/>
      <dgm:t>
        <a:bodyPr/>
        <a:lstStyle/>
        <a:p>
          <a:r>
            <a:rPr lang="zh-CN" sz="1800" dirty="0" smtClean="0"/>
            <a:t>扩展生物医学知识</a:t>
          </a:r>
          <a:r>
            <a:rPr lang="zh-CN" altLang="en-US" sz="1800" dirty="0" smtClean="0"/>
            <a:t>，</a:t>
          </a:r>
          <a:r>
            <a:rPr lang="zh-CN" sz="1800" dirty="0" smtClean="0"/>
            <a:t>将</a:t>
          </a:r>
          <a:r>
            <a:rPr lang="en-US" sz="1800" dirty="0" smtClean="0"/>
            <a:t>GO</a:t>
          </a:r>
          <a:r>
            <a:rPr lang="zh-CN" altLang="en-US" sz="1800" dirty="0" smtClean="0"/>
            <a:t>、</a:t>
          </a:r>
          <a:r>
            <a:rPr lang="en-US" sz="1800" dirty="0" smtClean="0"/>
            <a:t>OMIM</a:t>
          </a:r>
          <a:r>
            <a:rPr lang="zh-CN" sz="1800" dirty="0" smtClean="0"/>
            <a:t>作为主要信息源</a:t>
          </a:r>
          <a:endParaRPr lang="zh-CN" altLang="en-US" sz="1800" dirty="0">
            <a:latin typeface="Times New Roman" panose="02020603050405020304" pitchFamily="18" charset="0"/>
            <a:cs typeface="Times New Roman" panose="02020603050405020304" pitchFamily="18" charset="0"/>
          </a:endParaRPr>
        </a:p>
      </dgm:t>
    </dgm:pt>
    <dgm:pt modelId="{87EDA70A-B31B-433F-BFD2-167D431B721B}" type="parTrans" cxnId="{8B52326E-7505-4E18-BA5C-439C2BF50A15}">
      <dgm:prSet/>
      <dgm:spPr/>
      <dgm:t>
        <a:bodyPr/>
        <a:lstStyle/>
        <a:p>
          <a:endParaRPr lang="zh-CN" altLang="en-US" sz="1800">
            <a:latin typeface="Times New Roman" panose="02020603050405020304" pitchFamily="18" charset="0"/>
            <a:cs typeface="Times New Roman" panose="02020603050405020304" pitchFamily="18" charset="0"/>
          </a:endParaRPr>
        </a:p>
      </dgm:t>
    </dgm:pt>
    <dgm:pt modelId="{669FC53B-AA3B-4965-87BC-93D8521FDBA6}" type="sibTrans" cxnId="{8B52326E-7505-4E18-BA5C-439C2BF50A15}">
      <dgm:prSet/>
      <dgm:spPr/>
      <dgm:t>
        <a:bodyPr/>
        <a:lstStyle/>
        <a:p>
          <a:endParaRPr lang="zh-CN" altLang="en-US" sz="1800">
            <a:latin typeface="Times New Roman" panose="02020603050405020304" pitchFamily="18" charset="0"/>
            <a:cs typeface="Times New Roman" panose="02020603050405020304" pitchFamily="18" charset="0"/>
          </a:endParaRPr>
        </a:p>
      </dgm:t>
    </dgm:pt>
    <dgm:pt modelId="{EC7C6F6C-C0E8-43CB-8B7E-E601DD18B749}">
      <dgm:prSet custT="1"/>
      <dgm:spPr/>
      <dgm:t>
        <a:bodyPr/>
        <a:lstStyle/>
        <a:p>
          <a:endParaRPr lang="zh-CN" altLang="en-US" sz="1800" dirty="0">
            <a:latin typeface="Times New Roman" panose="02020603050405020304" pitchFamily="18" charset="0"/>
            <a:cs typeface="Times New Roman" panose="02020603050405020304" pitchFamily="18" charset="0"/>
          </a:endParaRPr>
        </a:p>
      </dgm:t>
    </dgm:pt>
    <dgm:pt modelId="{835DE739-2673-48AC-8F46-DB73703ADB01}" type="parTrans" cxnId="{68378AB7-B491-4DA8-B13A-CD60365742A1}">
      <dgm:prSet/>
      <dgm:spPr/>
      <dgm:t>
        <a:bodyPr/>
        <a:lstStyle/>
        <a:p>
          <a:endParaRPr lang="zh-CN" altLang="en-US" sz="1800">
            <a:latin typeface="Times New Roman" panose="02020603050405020304" pitchFamily="18" charset="0"/>
            <a:cs typeface="Times New Roman" panose="02020603050405020304" pitchFamily="18" charset="0"/>
          </a:endParaRPr>
        </a:p>
      </dgm:t>
    </dgm:pt>
    <dgm:pt modelId="{083D92EC-101B-4F3E-98F4-9F507DB584A6}" type="sibTrans" cxnId="{68378AB7-B491-4DA8-B13A-CD60365742A1}">
      <dgm:prSet/>
      <dgm:spPr/>
      <dgm:t>
        <a:bodyPr/>
        <a:lstStyle/>
        <a:p>
          <a:endParaRPr lang="zh-CN" altLang="en-US" sz="1800">
            <a:latin typeface="Times New Roman" panose="02020603050405020304" pitchFamily="18" charset="0"/>
            <a:cs typeface="Times New Roman" panose="02020603050405020304" pitchFamily="18" charset="0"/>
          </a:endParaRPr>
        </a:p>
      </dgm:t>
    </dgm:pt>
    <dgm:pt modelId="{47A9C903-0370-4333-BAA3-9FE4969D9D80}">
      <dgm:prSet custT="1"/>
      <dgm:spPr/>
      <dgm:t>
        <a:bodyPr/>
        <a:lstStyle/>
        <a:p>
          <a:endParaRPr lang="zh-CN" altLang="en-US" sz="1800" dirty="0">
            <a:latin typeface="Times New Roman" panose="02020603050405020304" pitchFamily="18" charset="0"/>
            <a:cs typeface="Times New Roman" panose="02020603050405020304" pitchFamily="18" charset="0"/>
          </a:endParaRPr>
        </a:p>
      </dgm:t>
    </dgm:pt>
    <dgm:pt modelId="{67D78B6F-0DE9-4C69-A2E6-87C8536B3A08}" type="parTrans" cxnId="{A511B618-DF27-4202-B742-6348B3894541}">
      <dgm:prSet/>
      <dgm:spPr/>
      <dgm:t>
        <a:bodyPr/>
        <a:lstStyle/>
        <a:p>
          <a:endParaRPr lang="zh-CN" altLang="en-US" sz="1800">
            <a:latin typeface="Times New Roman" panose="02020603050405020304" pitchFamily="18" charset="0"/>
            <a:cs typeface="Times New Roman" panose="02020603050405020304" pitchFamily="18" charset="0"/>
          </a:endParaRPr>
        </a:p>
      </dgm:t>
    </dgm:pt>
    <dgm:pt modelId="{08968431-D92A-4A57-8080-4B419F5353FF}" type="sibTrans" cxnId="{A511B618-DF27-4202-B742-6348B3894541}">
      <dgm:prSet/>
      <dgm:spPr/>
      <dgm:t>
        <a:bodyPr/>
        <a:lstStyle/>
        <a:p>
          <a:endParaRPr lang="zh-CN" altLang="en-US" sz="1800">
            <a:latin typeface="Times New Roman" panose="02020603050405020304" pitchFamily="18" charset="0"/>
            <a:cs typeface="Times New Roman" panose="02020603050405020304" pitchFamily="18" charset="0"/>
          </a:endParaRPr>
        </a:p>
      </dgm:t>
    </dgm:pt>
    <dgm:pt modelId="{FEF08A99-FE64-4D3A-882B-F8FD28240EAD}">
      <dgm:prSet custT="1"/>
      <dgm:spPr/>
      <dgm:t>
        <a:bodyPr/>
        <a:lstStyle/>
        <a:p>
          <a:endParaRPr lang="zh-CN" altLang="en-US" sz="1800" dirty="0">
            <a:latin typeface="Times New Roman" panose="02020603050405020304" pitchFamily="18" charset="0"/>
            <a:cs typeface="Times New Roman" panose="02020603050405020304" pitchFamily="18" charset="0"/>
          </a:endParaRPr>
        </a:p>
      </dgm:t>
    </dgm:pt>
    <dgm:pt modelId="{C4497E28-20B7-4200-80C5-BD50B17538D3}" type="parTrans" cxnId="{9785006E-99D5-4D45-85EC-8603E5E2C2ED}">
      <dgm:prSet/>
      <dgm:spPr/>
      <dgm:t>
        <a:bodyPr/>
        <a:lstStyle/>
        <a:p>
          <a:endParaRPr lang="zh-CN" altLang="en-US" sz="1800">
            <a:latin typeface="Times New Roman" panose="02020603050405020304" pitchFamily="18" charset="0"/>
            <a:cs typeface="Times New Roman" panose="02020603050405020304" pitchFamily="18" charset="0"/>
          </a:endParaRPr>
        </a:p>
      </dgm:t>
    </dgm:pt>
    <dgm:pt modelId="{EF2105E1-87DC-4BF1-A743-F9FA7BD45CC6}" type="sibTrans" cxnId="{9785006E-99D5-4D45-85EC-8603E5E2C2ED}">
      <dgm:prSet/>
      <dgm:spPr/>
      <dgm:t>
        <a:bodyPr/>
        <a:lstStyle/>
        <a:p>
          <a:endParaRPr lang="zh-CN" altLang="en-US" sz="1800">
            <a:latin typeface="Times New Roman" panose="02020603050405020304" pitchFamily="18" charset="0"/>
            <a:cs typeface="Times New Roman" panose="02020603050405020304" pitchFamily="18" charset="0"/>
          </a:endParaRPr>
        </a:p>
      </dgm:t>
    </dgm:pt>
    <dgm:pt modelId="{83EE069C-22FC-495D-A208-759228183F7D}" type="pres">
      <dgm:prSet presAssocID="{D147B0A5-4670-4C53-B03F-76D85994B7E6}" presName="linear" presStyleCnt="0">
        <dgm:presLayoutVars>
          <dgm:dir/>
          <dgm:animLvl val="lvl"/>
          <dgm:resizeHandles val="exact"/>
        </dgm:presLayoutVars>
      </dgm:prSet>
      <dgm:spPr/>
      <dgm:t>
        <a:bodyPr/>
        <a:lstStyle/>
        <a:p>
          <a:endParaRPr lang="zh-CN" altLang="en-US"/>
        </a:p>
      </dgm:t>
    </dgm:pt>
    <dgm:pt modelId="{ECF911B4-4140-4754-BC3F-B3672C2E83EB}" type="pres">
      <dgm:prSet presAssocID="{AF0C48BE-EAB2-4A35-B997-57D2FA6DF463}" presName="parentLin" presStyleCnt="0"/>
      <dgm:spPr/>
    </dgm:pt>
    <dgm:pt modelId="{2FA5AD0F-CD21-4DA4-B5FA-FF05D9D1C996}" type="pres">
      <dgm:prSet presAssocID="{AF0C48BE-EAB2-4A35-B997-57D2FA6DF463}" presName="parentLeftMargin" presStyleLbl="node1" presStyleIdx="0" presStyleCnt="4"/>
      <dgm:spPr/>
      <dgm:t>
        <a:bodyPr/>
        <a:lstStyle/>
        <a:p>
          <a:endParaRPr lang="zh-CN" altLang="en-US"/>
        </a:p>
      </dgm:t>
    </dgm:pt>
    <dgm:pt modelId="{D8905874-2E7C-46BB-895D-A80255EA7B6D}" type="pres">
      <dgm:prSet presAssocID="{AF0C48BE-EAB2-4A35-B997-57D2FA6DF463}" presName="parentText" presStyleLbl="node1" presStyleIdx="0" presStyleCnt="4" custScaleX="141213" custScaleY="60976" custLinFactX="-506" custLinFactNeighborX="-100000">
        <dgm:presLayoutVars>
          <dgm:chMax val="0"/>
          <dgm:bulletEnabled val="1"/>
        </dgm:presLayoutVars>
      </dgm:prSet>
      <dgm:spPr/>
      <dgm:t>
        <a:bodyPr/>
        <a:lstStyle/>
        <a:p>
          <a:endParaRPr lang="zh-CN" altLang="en-US"/>
        </a:p>
      </dgm:t>
    </dgm:pt>
    <dgm:pt modelId="{10E871E7-014B-4EA4-89B0-D101FCB4ADA8}" type="pres">
      <dgm:prSet presAssocID="{AF0C48BE-EAB2-4A35-B997-57D2FA6DF463}" presName="negativeSpace" presStyleCnt="0"/>
      <dgm:spPr/>
    </dgm:pt>
    <dgm:pt modelId="{C73A83B3-95A2-4F93-9457-B94F0D4669C2}" type="pres">
      <dgm:prSet presAssocID="{AF0C48BE-EAB2-4A35-B997-57D2FA6DF463}" presName="childText" presStyleLbl="conFgAcc1" presStyleIdx="0" presStyleCnt="4">
        <dgm:presLayoutVars>
          <dgm:bulletEnabled val="1"/>
        </dgm:presLayoutVars>
      </dgm:prSet>
      <dgm:spPr/>
      <dgm:t>
        <a:bodyPr/>
        <a:lstStyle/>
        <a:p>
          <a:endParaRPr lang="zh-CN" altLang="en-US"/>
        </a:p>
      </dgm:t>
    </dgm:pt>
    <dgm:pt modelId="{10C97ACF-CBE1-4546-99B0-1A1E5C5064F1}" type="pres">
      <dgm:prSet presAssocID="{3D9CF437-9C36-4368-B80C-71D4B0092EF0}" presName="spaceBetweenRectangles" presStyleCnt="0"/>
      <dgm:spPr/>
    </dgm:pt>
    <dgm:pt modelId="{A2B649B6-090D-415D-B5A2-E7448B7961B5}" type="pres">
      <dgm:prSet presAssocID="{2C260F8D-024D-48F2-A922-D8B54B18190F}" presName="parentLin" presStyleCnt="0"/>
      <dgm:spPr/>
    </dgm:pt>
    <dgm:pt modelId="{63661FBE-52FF-499C-B9F1-997619278B0F}" type="pres">
      <dgm:prSet presAssocID="{2C260F8D-024D-48F2-A922-D8B54B18190F}" presName="parentLeftMargin" presStyleLbl="node1" presStyleIdx="0" presStyleCnt="4"/>
      <dgm:spPr/>
      <dgm:t>
        <a:bodyPr/>
        <a:lstStyle/>
        <a:p>
          <a:endParaRPr lang="zh-CN" altLang="en-US"/>
        </a:p>
      </dgm:t>
    </dgm:pt>
    <dgm:pt modelId="{E3968164-8DEE-4399-8C26-7FDB1BD30124}" type="pres">
      <dgm:prSet presAssocID="{2C260F8D-024D-48F2-A922-D8B54B18190F}" presName="parentText" presStyleLbl="node1" presStyleIdx="1" presStyleCnt="4" custScaleX="141213" custScaleY="60976" custLinFactX="-505" custLinFactNeighborX="-100000" custLinFactNeighborY="-1093">
        <dgm:presLayoutVars>
          <dgm:chMax val="0"/>
          <dgm:bulletEnabled val="1"/>
        </dgm:presLayoutVars>
      </dgm:prSet>
      <dgm:spPr/>
      <dgm:t>
        <a:bodyPr/>
        <a:lstStyle/>
        <a:p>
          <a:endParaRPr lang="zh-CN" altLang="en-US"/>
        </a:p>
      </dgm:t>
    </dgm:pt>
    <dgm:pt modelId="{787A4FBB-3DE5-49E9-B67D-AC4D06713BF7}" type="pres">
      <dgm:prSet presAssocID="{2C260F8D-024D-48F2-A922-D8B54B18190F}" presName="negativeSpace" presStyleCnt="0"/>
      <dgm:spPr/>
    </dgm:pt>
    <dgm:pt modelId="{3941E903-C637-4DCB-A17B-88B57D007858}" type="pres">
      <dgm:prSet presAssocID="{2C260F8D-024D-48F2-A922-D8B54B18190F}" presName="childText" presStyleLbl="conFgAcc1" presStyleIdx="1" presStyleCnt="4">
        <dgm:presLayoutVars>
          <dgm:bulletEnabled val="1"/>
        </dgm:presLayoutVars>
      </dgm:prSet>
      <dgm:spPr/>
      <dgm:t>
        <a:bodyPr/>
        <a:lstStyle/>
        <a:p>
          <a:endParaRPr lang="zh-CN" altLang="en-US"/>
        </a:p>
      </dgm:t>
    </dgm:pt>
    <dgm:pt modelId="{F753DBBF-4EE8-496D-A636-F2EEB07075BB}" type="pres">
      <dgm:prSet presAssocID="{669FC53B-AA3B-4965-87BC-93D8521FDBA6}" presName="spaceBetweenRectangles" presStyleCnt="0"/>
      <dgm:spPr/>
    </dgm:pt>
    <dgm:pt modelId="{D9C8D8AE-AD4E-4FF9-B860-8CB5C4436D82}" type="pres">
      <dgm:prSet presAssocID="{62ADCCF4-23AF-47AE-A895-EFA8A69D4424}" presName="parentLin" presStyleCnt="0"/>
      <dgm:spPr/>
    </dgm:pt>
    <dgm:pt modelId="{A94A39B2-9DC2-4B04-8070-050FF420DB19}" type="pres">
      <dgm:prSet presAssocID="{62ADCCF4-23AF-47AE-A895-EFA8A69D4424}" presName="parentLeftMargin" presStyleLbl="node1" presStyleIdx="1" presStyleCnt="4"/>
      <dgm:spPr/>
      <dgm:t>
        <a:bodyPr/>
        <a:lstStyle/>
        <a:p>
          <a:endParaRPr lang="zh-CN" altLang="en-US"/>
        </a:p>
      </dgm:t>
    </dgm:pt>
    <dgm:pt modelId="{D6CB335D-C06A-4682-B007-CDBA31F941CC}" type="pres">
      <dgm:prSet presAssocID="{62ADCCF4-23AF-47AE-A895-EFA8A69D4424}" presName="parentText" presStyleLbl="node1" presStyleIdx="2" presStyleCnt="4" custScaleX="141213" custScaleY="60976" custLinFactX="-572" custLinFactNeighborX="-100000" custLinFactNeighborY="-751">
        <dgm:presLayoutVars>
          <dgm:chMax val="0"/>
          <dgm:bulletEnabled val="1"/>
        </dgm:presLayoutVars>
      </dgm:prSet>
      <dgm:spPr/>
      <dgm:t>
        <a:bodyPr/>
        <a:lstStyle/>
        <a:p>
          <a:endParaRPr lang="zh-CN" altLang="en-US"/>
        </a:p>
      </dgm:t>
    </dgm:pt>
    <dgm:pt modelId="{A77F9D26-98CA-4A16-A423-FEF65054AE22}" type="pres">
      <dgm:prSet presAssocID="{62ADCCF4-23AF-47AE-A895-EFA8A69D4424}" presName="negativeSpace" presStyleCnt="0"/>
      <dgm:spPr/>
    </dgm:pt>
    <dgm:pt modelId="{9AEAEC85-63A2-4DE9-B3B2-288E7874C08E}" type="pres">
      <dgm:prSet presAssocID="{62ADCCF4-23AF-47AE-A895-EFA8A69D4424}" presName="childText" presStyleLbl="conFgAcc1" presStyleIdx="2" presStyleCnt="4">
        <dgm:presLayoutVars>
          <dgm:bulletEnabled val="1"/>
        </dgm:presLayoutVars>
      </dgm:prSet>
      <dgm:spPr/>
      <dgm:t>
        <a:bodyPr/>
        <a:lstStyle/>
        <a:p>
          <a:endParaRPr lang="zh-CN" altLang="en-US"/>
        </a:p>
      </dgm:t>
    </dgm:pt>
    <dgm:pt modelId="{25B1E897-AD20-43EF-9A09-90CA97181AC7}" type="pres">
      <dgm:prSet presAssocID="{CEDCDC35-73E6-408A-A85C-9D732DFE0BBB}" presName="spaceBetweenRectangles" presStyleCnt="0"/>
      <dgm:spPr/>
    </dgm:pt>
    <dgm:pt modelId="{6C15C3BE-1FB7-4EF4-AFB6-3750FE9F3AB0}" type="pres">
      <dgm:prSet presAssocID="{F19544DC-4769-46D9-943C-5A528887D6D5}" presName="parentLin" presStyleCnt="0"/>
      <dgm:spPr/>
    </dgm:pt>
    <dgm:pt modelId="{2DE0D6F4-7F87-4078-A2AC-17D50EF15BB3}" type="pres">
      <dgm:prSet presAssocID="{F19544DC-4769-46D9-943C-5A528887D6D5}" presName="parentLeftMargin" presStyleLbl="node1" presStyleIdx="2" presStyleCnt="4"/>
      <dgm:spPr/>
      <dgm:t>
        <a:bodyPr/>
        <a:lstStyle/>
        <a:p>
          <a:endParaRPr lang="zh-CN" altLang="en-US"/>
        </a:p>
      </dgm:t>
    </dgm:pt>
    <dgm:pt modelId="{7743CFB0-9157-497E-B6C7-5511A3837349}" type="pres">
      <dgm:prSet presAssocID="{F19544DC-4769-46D9-943C-5A528887D6D5}" presName="parentText" presStyleLbl="node1" presStyleIdx="3" presStyleCnt="4" custScaleX="141213" custScaleY="60976" custLinFactX="-572" custLinFactNeighborX="-100000" custLinFactNeighborY="-409">
        <dgm:presLayoutVars>
          <dgm:chMax val="0"/>
          <dgm:bulletEnabled val="1"/>
        </dgm:presLayoutVars>
      </dgm:prSet>
      <dgm:spPr/>
      <dgm:t>
        <a:bodyPr/>
        <a:lstStyle/>
        <a:p>
          <a:endParaRPr lang="zh-CN" altLang="en-US"/>
        </a:p>
      </dgm:t>
    </dgm:pt>
    <dgm:pt modelId="{43218209-C453-4B72-B5D2-A03AF6CF9306}" type="pres">
      <dgm:prSet presAssocID="{F19544DC-4769-46D9-943C-5A528887D6D5}" presName="negativeSpace" presStyleCnt="0"/>
      <dgm:spPr/>
    </dgm:pt>
    <dgm:pt modelId="{A1A0CE2C-3B7A-43B8-B6C7-44C9CE36684A}" type="pres">
      <dgm:prSet presAssocID="{F19544DC-4769-46D9-943C-5A528887D6D5}" presName="childText" presStyleLbl="conFgAcc1" presStyleIdx="3" presStyleCnt="4">
        <dgm:presLayoutVars>
          <dgm:bulletEnabled val="1"/>
        </dgm:presLayoutVars>
      </dgm:prSet>
      <dgm:spPr/>
    </dgm:pt>
  </dgm:ptLst>
  <dgm:cxnLst>
    <dgm:cxn modelId="{35464A8C-BDFB-48B4-8140-8869648AB769}" type="presOf" srcId="{62ADCCF4-23AF-47AE-A895-EFA8A69D4424}" destId="{A94A39B2-9DC2-4B04-8070-050FF420DB19}" srcOrd="0" destOrd="0" presId="urn:microsoft.com/office/officeart/2005/8/layout/list1"/>
    <dgm:cxn modelId="{2D715E53-992E-4E5A-9F39-86C18E3524C8}" type="presOf" srcId="{FEF08A99-FE64-4D3A-882B-F8FD28240EAD}" destId="{9AEAEC85-63A2-4DE9-B3B2-288E7874C08E}" srcOrd="0" destOrd="0" presId="urn:microsoft.com/office/officeart/2005/8/layout/list1"/>
    <dgm:cxn modelId="{928A5776-DC75-443D-932B-B6CD7128CC4D}" type="presOf" srcId="{2C260F8D-024D-48F2-A922-D8B54B18190F}" destId="{63661FBE-52FF-499C-B9F1-997619278B0F}" srcOrd="0" destOrd="0" presId="urn:microsoft.com/office/officeart/2005/8/layout/list1"/>
    <dgm:cxn modelId="{B0FB7AEF-7BA5-4F5E-9BD5-02020B608A31}" srcId="{D147B0A5-4670-4C53-B03F-76D85994B7E6}" destId="{62ADCCF4-23AF-47AE-A895-EFA8A69D4424}" srcOrd="2" destOrd="0" parTransId="{566C9BA6-86C0-4A7E-A62C-AC5B7AC4AFEC}" sibTransId="{CEDCDC35-73E6-408A-A85C-9D732DFE0BBB}"/>
    <dgm:cxn modelId="{8F467179-E7D4-4108-939C-AF90141B5AC3}" srcId="{D147B0A5-4670-4C53-B03F-76D85994B7E6}" destId="{AF0C48BE-EAB2-4A35-B997-57D2FA6DF463}" srcOrd="0" destOrd="0" parTransId="{609B8305-3C93-44D6-B896-AFC318E07C57}" sibTransId="{3D9CF437-9C36-4368-B80C-71D4B0092EF0}"/>
    <dgm:cxn modelId="{12E63BB5-E7DF-4D9B-95BF-36C0021CA4B9}" type="presOf" srcId="{AF0C48BE-EAB2-4A35-B997-57D2FA6DF463}" destId="{2FA5AD0F-CD21-4DA4-B5FA-FF05D9D1C996}" srcOrd="0" destOrd="0" presId="urn:microsoft.com/office/officeart/2005/8/layout/list1"/>
    <dgm:cxn modelId="{8986BF6A-8D7F-4EF7-933B-9EB3A0C6F65A}" type="presOf" srcId="{AF0C48BE-EAB2-4A35-B997-57D2FA6DF463}" destId="{D8905874-2E7C-46BB-895D-A80255EA7B6D}" srcOrd="1" destOrd="0" presId="urn:microsoft.com/office/officeart/2005/8/layout/list1"/>
    <dgm:cxn modelId="{2E95E7A5-8F35-48D4-A506-7280DA569955}" type="presOf" srcId="{47A9C903-0370-4333-BAA3-9FE4969D9D80}" destId="{3941E903-C637-4DCB-A17B-88B57D007858}" srcOrd="0" destOrd="0" presId="urn:microsoft.com/office/officeart/2005/8/layout/list1"/>
    <dgm:cxn modelId="{9785006E-99D5-4D45-85EC-8603E5E2C2ED}" srcId="{62ADCCF4-23AF-47AE-A895-EFA8A69D4424}" destId="{FEF08A99-FE64-4D3A-882B-F8FD28240EAD}" srcOrd="0" destOrd="0" parTransId="{C4497E28-20B7-4200-80C5-BD50B17538D3}" sibTransId="{EF2105E1-87DC-4BF1-A743-F9FA7BD45CC6}"/>
    <dgm:cxn modelId="{68378AB7-B491-4DA8-B13A-CD60365742A1}" srcId="{AF0C48BE-EAB2-4A35-B997-57D2FA6DF463}" destId="{EC7C6F6C-C0E8-43CB-8B7E-E601DD18B749}" srcOrd="0" destOrd="0" parTransId="{835DE739-2673-48AC-8F46-DB73703ADB01}" sibTransId="{083D92EC-101B-4F3E-98F4-9F507DB584A6}"/>
    <dgm:cxn modelId="{49F361D0-3B06-4241-A107-BF21201F25F6}" type="presOf" srcId="{62ADCCF4-23AF-47AE-A895-EFA8A69D4424}" destId="{D6CB335D-C06A-4682-B007-CDBA31F941CC}" srcOrd="1" destOrd="0" presId="urn:microsoft.com/office/officeart/2005/8/layout/list1"/>
    <dgm:cxn modelId="{8B52326E-7505-4E18-BA5C-439C2BF50A15}" srcId="{D147B0A5-4670-4C53-B03F-76D85994B7E6}" destId="{2C260F8D-024D-48F2-A922-D8B54B18190F}" srcOrd="1" destOrd="0" parTransId="{87EDA70A-B31B-433F-BFD2-167D431B721B}" sibTransId="{669FC53B-AA3B-4965-87BC-93D8521FDBA6}"/>
    <dgm:cxn modelId="{A511B618-DF27-4202-B742-6348B3894541}" srcId="{2C260F8D-024D-48F2-A922-D8B54B18190F}" destId="{47A9C903-0370-4333-BAA3-9FE4969D9D80}" srcOrd="0" destOrd="0" parTransId="{67D78B6F-0DE9-4C69-A2E6-87C8536B3A08}" sibTransId="{08968431-D92A-4A57-8080-4B419F5353FF}"/>
    <dgm:cxn modelId="{4918959A-9A61-4FF5-A959-C4BBE615D2F1}" srcId="{D147B0A5-4670-4C53-B03F-76D85994B7E6}" destId="{F19544DC-4769-46D9-943C-5A528887D6D5}" srcOrd="3" destOrd="0" parTransId="{E13E6686-4D6F-404C-9FB4-1F3A44546B57}" sibTransId="{45AAC7CA-4854-44D8-B674-D508BFB51677}"/>
    <dgm:cxn modelId="{1EA567AE-D552-41A8-8B21-022730CB1293}" type="presOf" srcId="{D147B0A5-4670-4C53-B03F-76D85994B7E6}" destId="{83EE069C-22FC-495D-A208-759228183F7D}" srcOrd="0" destOrd="0" presId="urn:microsoft.com/office/officeart/2005/8/layout/list1"/>
    <dgm:cxn modelId="{F17CF71A-CCA3-43F6-8C0C-AA4526C289F5}" type="presOf" srcId="{2C260F8D-024D-48F2-A922-D8B54B18190F}" destId="{E3968164-8DEE-4399-8C26-7FDB1BD30124}" srcOrd="1" destOrd="0" presId="urn:microsoft.com/office/officeart/2005/8/layout/list1"/>
    <dgm:cxn modelId="{A74B1527-EE73-40F9-97D5-1B83BE548010}" type="presOf" srcId="{F19544DC-4769-46D9-943C-5A528887D6D5}" destId="{2DE0D6F4-7F87-4078-A2AC-17D50EF15BB3}" srcOrd="0" destOrd="0" presId="urn:microsoft.com/office/officeart/2005/8/layout/list1"/>
    <dgm:cxn modelId="{79465A30-CF42-47D1-869B-F4427C9AAF25}" type="presOf" srcId="{EC7C6F6C-C0E8-43CB-8B7E-E601DD18B749}" destId="{C73A83B3-95A2-4F93-9457-B94F0D4669C2}" srcOrd="0" destOrd="0" presId="urn:microsoft.com/office/officeart/2005/8/layout/list1"/>
    <dgm:cxn modelId="{D446CC69-E6F3-4FF5-8F31-A3EE6B96D53A}" type="presOf" srcId="{F19544DC-4769-46D9-943C-5A528887D6D5}" destId="{7743CFB0-9157-497E-B6C7-5511A3837349}" srcOrd="1" destOrd="0" presId="urn:microsoft.com/office/officeart/2005/8/layout/list1"/>
    <dgm:cxn modelId="{C001ACF6-772E-42BC-9664-80A06FCFD3A3}" type="presParOf" srcId="{83EE069C-22FC-495D-A208-759228183F7D}" destId="{ECF911B4-4140-4754-BC3F-B3672C2E83EB}" srcOrd="0" destOrd="0" presId="urn:microsoft.com/office/officeart/2005/8/layout/list1"/>
    <dgm:cxn modelId="{45221B31-3F65-4972-B722-F207142C7E68}" type="presParOf" srcId="{ECF911B4-4140-4754-BC3F-B3672C2E83EB}" destId="{2FA5AD0F-CD21-4DA4-B5FA-FF05D9D1C996}" srcOrd="0" destOrd="0" presId="urn:microsoft.com/office/officeart/2005/8/layout/list1"/>
    <dgm:cxn modelId="{6AA9E0F1-B6B5-435C-A0FB-D576FB813D59}" type="presParOf" srcId="{ECF911B4-4140-4754-BC3F-B3672C2E83EB}" destId="{D8905874-2E7C-46BB-895D-A80255EA7B6D}" srcOrd="1" destOrd="0" presId="urn:microsoft.com/office/officeart/2005/8/layout/list1"/>
    <dgm:cxn modelId="{DCD959B7-DA67-4C7F-8DC9-6B1967106B9E}" type="presParOf" srcId="{83EE069C-22FC-495D-A208-759228183F7D}" destId="{10E871E7-014B-4EA4-89B0-D101FCB4ADA8}" srcOrd="1" destOrd="0" presId="urn:microsoft.com/office/officeart/2005/8/layout/list1"/>
    <dgm:cxn modelId="{E3A78953-FFC3-473D-9866-C4CB5321EF05}" type="presParOf" srcId="{83EE069C-22FC-495D-A208-759228183F7D}" destId="{C73A83B3-95A2-4F93-9457-B94F0D4669C2}" srcOrd="2" destOrd="0" presId="urn:microsoft.com/office/officeart/2005/8/layout/list1"/>
    <dgm:cxn modelId="{28D5866D-2551-4300-A27F-51AC3443442D}" type="presParOf" srcId="{83EE069C-22FC-495D-A208-759228183F7D}" destId="{10C97ACF-CBE1-4546-99B0-1A1E5C5064F1}" srcOrd="3" destOrd="0" presId="urn:microsoft.com/office/officeart/2005/8/layout/list1"/>
    <dgm:cxn modelId="{DBF0F725-2B44-48FF-8AA6-BA9F0AFDF538}" type="presParOf" srcId="{83EE069C-22FC-495D-A208-759228183F7D}" destId="{A2B649B6-090D-415D-B5A2-E7448B7961B5}" srcOrd="4" destOrd="0" presId="urn:microsoft.com/office/officeart/2005/8/layout/list1"/>
    <dgm:cxn modelId="{97F67ED8-0C51-48F0-91A0-D623F292678A}" type="presParOf" srcId="{A2B649B6-090D-415D-B5A2-E7448B7961B5}" destId="{63661FBE-52FF-499C-B9F1-997619278B0F}" srcOrd="0" destOrd="0" presId="urn:microsoft.com/office/officeart/2005/8/layout/list1"/>
    <dgm:cxn modelId="{D7E4E6CF-30DF-421C-A330-B246CB9ACD63}" type="presParOf" srcId="{A2B649B6-090D-415D-B5A2-E7448B7961B5}" destId="{E3968164-8DEE-4399-8C26-7FDB1BD30124}" srcOrd="1" destOrd="0" presId="urn:microsoft.com/office/officeart/2005/8/layout/list1"/>
    <dgm:cxn modelId="{973452A1-C3DA-4C03-87C8-D41802B24471}" type="presParOf" srcId="{83EE069C-22FC-495D-A208-759228183F7D}" destId="{787A4FBB-3DE5-49E9-B67D-AC4D06713BF7}" srcOrd="5" destOrd="0" presId="urn:microsoft.com/office/officeart/2005/8/layout/list1"/>
    <dgm:cxn modelId="{137699DD-5FEF-4C0F-86B3-3EA06AFF6798}" type="presParOf" srcId="{83EE069C-22FC-495D-A208-759228183F7D}" destId="{3941E903-C637-4DCB-A17B-88B57D007858}" srcOrd="6" destOrd="0" presId="urn:microsoft.com/office/officeart/2005/8/layout/list1"/>
    <dgm:cxn modelId="{8415465F-0D68-45DC-B43A-72A2515C38A8}" type="presParOf" srcId="{83EE069C-22FC-495D-A208-759228183F7D}" destId="{F753DBBF-4EE8-496D-A636-F2EEB07075BB}" srcOrd="7" destOrd="0" presId="urn:microsoft.com/office/officeart/2005/8/layout/list1"/>
    <dgm:cxn modelId="{6A576C81-C69B-4E1A-9069-5ED4579C6335}" type="presParOf" srcId="{83EE069C-22FC-495D-A208-759228183F7D}" destId="{D9C8D8AE-AD4E-4FF9-B860-8CB5C4436D82}" srcOrd="8" destOrd="0" presId="urn:microsoft.com/office/officeart/2005/8/layout/list1"/>
    <dgm:cxn modelId="{4CF229C9-489C-4BFA-B6BF-1AA3798293F4}" type="presParOf" srcId="{D9C8D8AE-AD4E-4FF9-B860-8CB5C4436D82}" destId="{A94A39B2-9DC2-4B04-8070-050FF420DB19}" srcOrd="0" destOrd="0" presId="urn:microsoft.com/office/officeart/2005/8/layout/list1"/>
    <dgm:cxn modelId="{C1C07A51-9AE1-49A3-B439-2FD3EDEA7C58}" type="presParOf" srcId="{D9C8D8AE-AD4E-4FF9-B860-8CB5C4436D82}" destId="{D6CB335D-C06A-4682-B007-CDBA31F941CC}" srcOrd="1" destOrd="0" presId="urn:microsoft.com/office/officeart/2005/8/layout/list1"/>
    <dgm:cxn modelId="{4EC1605D-4489-445C-A2B3-AE4155069979}" type="presParOf" srcId="{83EE069C-22FC-495D-A208-759228183F7D}" destId="{A77F9D26-98CA-4A16-A423-FEF65054AE22}" srcOrd="9" destOrd="0" presId="urn:microsoft.com/office/officeart/2005/8/layout/list1"/>
    <dgm:cxn modelId="{FFC5D9EB-D3C5-4FBC-A2C2-6A222C3888B7}" type="presParOf" srcId="{83EE069C-22FC-495D-A208-759228183F7D}" destId="{9AEAEC85-63A2-4DE9-B3B2-288E7874C08E}" srcOrd="10" destOrd="0" presId="urn:microsoft.com/office/officeart/2005/8/layout/list1"/>
    <dgm:cxn modelId="{C4517A48-6ED4-43E2-B49B-9A39223701B6}" type="presParOf" srcId="{83EE069C-22FC-495D-A208-759228183F7D}" destId="{25B1E897-AD20-43EF-9A09-90CA97181AC7}" srcOrd="11" destOrd="0" presId="urn:microsoft.com/office/officeart/2005/8/layout/list1"/>
    <dgm:cxn modelId="{F56A6F23-4916-4978-B93E-E9FE189C130D}" type="presParOf" srcId="{83EE069C-22FC-495D-A208-759228183F7D}" destId="{6C15C3BE-1FB7-4EF4-AFB6-3750FE9F3AB0}" srcOrd="12" destOrd="0" presId="urn:microsoft.com/office/officeart/2005/8/layout/list1"/>
    <dgm:cxn modelId="{050169BB-FBB0-43C9-B5A2-752CBCD8FDA1}" type="presParOf" srcId="{6C15C3BE-1FB7-4EF4-AFB6-3750FE9F3AB0}" destId="{2DE0D6F4-7F87-4078-A2AC-17D50EF15BB3}" srcOrd="0" destOrd="0" presId="urn:microsoft.com/office/officeart/2005/8/layout/list1"/>
    <dgm:cxn modelId="{DDC84E58-CAB0-44FC-BFF2-9670AA1C132A}" type="presParOf" srcId="{6C15C3BE-1FB7-4EF4-AFB6-3750FE9F3AB0}" destId="{7743CFB0-9157-497E-B6C7-5511A3837349}" srcOrd="1" destOrd="0" presId="urn:microsoft.com/office/officeart/2005/8/layout/list1"/>
    <dgm:cxn modelId="{1C0436B2-F157-4F7A-B9B9-CE3E24CD4060}" type="presParOf" srcId="{83EE069C-22FC-495D-A208-759228183F7D}" destId="{43218209-C453-4B72-B5D2-A03AF6CF9306}" srcOrd="13" destOrd="0" presId="urn:microsoft.com/office/officeart/2005/8/layout/list1"/>
    <dgm:cxn modelId="{BD395DAB-C511-471B-BD56-E7084829C260}" type="presParOf" srcId="{83EE069C-22FC-495D-A208-759228183F7D}" destId="{A1A0CE2C-3B7A-43B8-B6C7-44C9CE36684A}"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3A83B3-95A2-4F93-9457-B94F0D4669C2}">
      <dsp:nvSpPr>
        <dsp:cNvPr id="0" name=""/>
        <dsp:cNvSpPr/>
      </dsp:nvSpPr>
      <dsp:spPr>
        <a:xfrm>
          <a:off x="0" y="138417"/>
          <a:ext cx="645604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01060" tIns="499872" rIns="501060" bIns="128016" numCol="1" spcCol="1270" anchor="t" anchorCtr="0">
          <a:noAutofit/>
        </a:bodyPr>
        <a:lstStyle/>
        <a:p>
          <a:pPr marL="171450" lvl="1" indent="-171450" algn="l" defTabSz="800100">
            <a:lnSpc>
              <a:spcPct val="90000"/>
            </a:lnSpc>
            <a:spcBef>
              <a:spcPct val="0"/>
            </a:spcBef>
            <a:spcAft>
              <a:spcPct val="15000"/>
            </a:spcAft>
            <a:buChar char="••"/>
          </a:pPr>
          <a:endParaRPr lang="zh-CN" altLang="en-US" sz="1800" kern="1200" dirty="0">
            <a:latin typeface="Times New Roman" panose="02020603050405020304" pitchFamily="18" charset="0"/>
            <a:cs typeface="Times New Roman" panose="02020603050405020304" pitchFamily="18" charset="0"/>
          </a:endParaRPr>
        </a:p>
      </dsp:txBody>
      <dsp:txXfrm>
        <a:off x="0" y="138417"/>
        <a:ext cx="6456040" cy="604800"/>
      </dsp:txXfrm>
    </dsp:sp>
    <dsp:sp modelId="{D8905874-2E7C-46BB-895D-A80255EA7B6D}">
      <dsp:nvSpPr>
        <dsp:cNvPr id="0" name=""/>
        <dsp:cNvSpPr/>
      </dsp:nvSpPr>
      <dsp:spPr>
        <a:xfrm>
          <a:off x="0" y="60654"/>
          <a:ext cx="6144915" cy="432002"/>
        </a:xfrm>
        <a:prstGeom prst="round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816" tIns="0" rIns="170816" bIns="0" numCol="1" spcCol="1270" anchor="ctr" anchorCtr="0">
          <a:noAutofit/>
        </a:bodyPr>
        <a:lstStyle/>
        <a:p>
          <a:pPr lvl="0" algn="l" defTabSz="800100">
            <a:lnSpc>
              <a:spcPct val="90000"/>
            </a:lnSpc>
            <a:spcBef>
              <a:spcPct val="0"/>
            </a:spcBef>
            <a:spcAft>
              <a:spcPct val="35000"/>
            </a:spcAft>
          </a:pPr>
          <a:r>
            <a:rPr lang="zh-CN" altLang="en-US" sz="1800" kern="1200" dirty="0" smtClean="0"/>
            <a:t>筛选“有效的”碎片离子强度，</a:t>
          </a:r>
          <a:r>
            <a:rPr lang="zh-CN" sz="1800" kern="1200" dirty="0" smtClean="0"/>
            <a:t>优化总离子数算法</a:t>
          </a:r>
          <a:endParaRPr lang="zh-CN" altLang="en-US" sz="1800" kern="1200" dirty="0">
            <a:latin typeface="Times New Roman" panose="02020603050405020304" pitchFamily="18" charset="0"/>
            <a:cs typeface="Times New Roman" panose="02020603050405020304" pitchFamily="18" charset="0"/>
          </a:endParaRPr>
        </a:p>
      </dsp:txBody>
      <dsp:txXfrm>
        <a:off x="21089" y="81743"/>
        <a:ext cx="6102737" cy="389824"/>
      </dsp:txXfrm>
    </dsp:sp>
    <dsp:sp modelId="{3941E903-C637-4DCB-A17B-88B57D007858}">
      <dsp:nvSpPr>
        <dsp:cNvPr id="0" name=""/>
        <dsp:cNvSpPr/>
      </dsp:nvSpPr>
      <dsp:spPr>
        <a:xfrm>
          <a:off x="0" y="950580"/>
          <a:ext cx="645604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01060" tIns="499872" rIns="501060" bIns="128016" numCol="1" spcCol="1270" anchor="t" anchorCtr="0">
          <a:noAutofit/>
        </a:bodyPr>
        <a:lstStyle/>
        <a:p>
          <a:pPr marL="171450" lvl="1" indent="-171450" algn="l" defTabSz="800100">
            <a:lnSpc>
              <a:spcPct val="90000"/>
            </a:lnSpc>
            <a:spcBef>
              <a:spcPct val="0"/>
            </a:spcBef>
            <a:spcAft>
              <a:spcPct val="15000"/>
            </a:spcAft>
            <a:buChar char="••"/>
          </a:pPr>
          <a:endParaRPr lang="zh-CN" altLang="en-US" sz="1800" kern="1200" dirty="0">
            <a:latin typeface="Times New Roman" panose="02020603050405020304" pitchFamily="18" charset="0"/>
            <a:cs typeface="Times New Roman" panose="02020603050405020304" pitchFamily="18" charset="0"/>
          </a:endParaRPr>
        </a:p>
      </dsp:txBody>
      <dsp:txXfrm>
        <a:off x="0" y="950580"/>
        <a:ext cx="6456040" cy="604800"/>
      </dsp:txXfrm>
    </dsp:sp>
    <dsp:sp modelId="{E3968164-8DEE-4399-8C26-7FDB1BD30124}">
      <dsp:nvSpPr>
        <dsp:cNvPr id="0" name=""/>
        <dsp:cNvSpPr/>
      </dsp:nvSpPr>
      <dsp:spPr>
        <a:xfrm>
          <a:off x="0" y="865073"/>
          <a:ext cx="6144915" cy="432002"/>
        </a:xfrm>
        <a:prstGeom prst="round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816" tIns="0" rIns="170816" bIns="0" numCol="1" spcCol="1270" anchor="ctr" anchorCtr="0">
          <a:noAutofit/>
        </a:bodyPr>
        <a:lstStyle/>
        <a:p>
          <a:pPr lvl="0" algn="l" defTabSz="800100">
            <a:lnSpc>
              <a:spcPct val="90000"/>
            </a:lnSpc>
            <a:spcBef>
              <a:spcPct val="0"/>
            </a:spcBef>
            <a:spcAft>
              <a:spcPct val="35000"/>
            </a:spcAft>
          </a:pPr>
          <a:r>
            <a:rPr lang="zh-CN" sz="1800" kern="1200" dirty="0" smtClean="0"/>
            <a:t>扩展生物医学知识</a:t>
          </a:r>
          <a:r>
            <a:rPr lang="zh-CN" altLang="en-US" sz="1800" kern="1200" dirty="0" smtClean="0"/>
            <a:t>，</a:t>
          </a:r>
          <a:r>
            <a:rPr lang="zh-CN" sz="1800" kern="1200" dirty="0" smtClean="0"/>
            <a:t>将</a:t>
          </a:r>
          <a:r>
            <a:rPr lang="en-US" sz="1800" kern="1200" dirty="0" smtClean="0"/>
            <a:t>GO</a:t>
          </a:r>
          <a:r>
            <a:rPr lang="zh-CN" altLang="en-US" sz="1800" kern="1200" dirty="0" smtClean="0"/>
            <a:t>、</a:t>
          </a:r>
          <a:r>
            <a:rPr lang="en-US" sz="1800" kern="1200" dirty="0" smtClean="0"/>
            <a:t>OMIM</a:t>
          </a:r>
          <a:r>
            <a:rPr lang="zh-CN" sz="1800" kern="1200" dirty="0" smtClean="0"/>
            <a:t>作为主要信息源</a:t>
          </a:r>
          <a:endParaRPr lang="zh-CN" altLang="en-US" sz="1800" kern="1200" dirty="0">
            <a:latin typeface="Times New Roman" panose="02020603050405020304" pitchFamily="18" charset="0"/>
            <a:cs typeface="Times New Roman" panose="02020603050405020304" pitchFamily="18" charset="0"/>
          </a:endParaRPr>
        </a:p>
      </dsp:txBody>
      <dsp:txXfrm>
        <a:off x="21089" y="886162"/>
        <a:ext cx="6102737" cy="389824"/>
      </dsp:txXfrm>
    </dsp:sp>
    <dsp:sp modelId="{9AEAEC85-63A2-4DE9-B3B2-288E7874C08E}">
      <dsp:nvSpPr>
        <dsp:cNvPr id="0" name=""/>
        <dsp:cNvSpPr/>
      </dsp:nvSpPr>
      <dsp:spPr>
        <a:xfrm>
          <a:off x="0" y="1762742"/>
          <a:ext cx="645604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01060" tIns="499872" rIns="501060" bIns="128016" numCol="1" spcCol="1270" anchor="t" anchorCtr="0">
          <a:noAutofit/>
        </a:bodyPr>
        <a:lstStyle/>
        <a:p>
          <a:pPr marL="171450" lvl="1" indent="-171450" algn="l" defTabSz="800100">
            <a:lnSpc>
              <a:spcPct val="90000"/>
            </a:lnSpc>
            <a:spcBef>
              <a:spcPct val="0"/>
            </a:spcBef>
            <a:spcAft>
              <a:spcPct val="15000"/>
            </a:spcAft>
            <a:buChar char="••"/>
          </a:pPr>
          <a:endParaRPr lang="zh-CN" altLang="en-US" sz="1800" kern="1200" dirty="0">
            <a:latin typeface="Times New Roman" panose="02020603050405020304" pitchFamily="18" charset="0"/>
            <a:cs typeface="Times New Roman" panose="02020603050405020304" pitchFamily="18" charset="0"/>
          </a:endParaRPr>
        </a:p>
      </dsp:txBody>
      <dsp:txXfrm>
        <a:off x="0" y="1762742"/>
        <a:ext cx="6456040" cy="604800"/>
      </dsp:txXfrm>
    </dsp:sp>
    <dsp:sp modelId="{D6CB335D-C06A-4682-B007-CDBA31F941CC}">
      <dsp:nvSpPr>
        <dsp:cNvPr id="0" name=""/>
        <dsp:cNvSpPr/>
      </dsp:nvSpPr>
      <dsp:spPr>
        <a:xfrm>
          <a:off x="0" y="1679659"/>
          <a:ext cx="6144915" cy="432002"/>
        </a:xfrm>
        <a:prstGeom prst="round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816" tIns="0" rIns="170816" bIns="0" numCol="1" spcCol="1270" anchor="ctr" anchorCtr="0">
          <a:noAutofit/>
        </a:bodyPr>
        <a:lstStyle/>
        <a:p>
          <a:pPr lvl="0" algn="l" defTabSz="800100">
            <a:lnSpc>
              <a:spcPct val="90000"/>
            </a:lnSpc>
            <a:spcBef>
              <a:spcPct val="0"/>
            </a:spcBef>
            <a:spcAft>
              <a:spcPct val="35000"/>
            </a:spcAft>
          </a:pPr>
          <a:r>
            <a:rPr lang="zh-CN" sz="1800" kern="1200" dirty="0" smtClean="0"/>
            <a:t>在生物质谱数据中，发现更多的谱图定量特征指标</a:t>
          </a:r>
          <a:endParaRPr lang="zh-CN" altLang="en-US" sz="1800" kern="1200" dirty="0">
            <a:latin typeface="Times New Roman" panose="02020603050405020304" pitchFamily="18" charset="0"/>
            <a:cs typeface="Times New Roman" panose="02020603050405020304" pitchFamily="18" charset="0"/>
          </a:endParaRPr>
        </a:p>
      </dsp:txBody>
      <dsp:txXfrm>
        <a:off x="21089" y="1700748"/>
        <a:ext cx="6102737" cy="389824"/>
      </dsp:txXfrm>
    </dsp:sp>
    <dsp:sp modelId="{A1A0CE2C-3B7A-43B8-B6C7-44C9CE36684A}">
      <dsp:nvSpPr>
        <dsp:cNvPr id="0" name=""/>
        <dsp:cNvSpPr/>
      </dsp:nvSpPr>
      <dsp:spPr>
        <a:xfrm>
          <a:off x="0" y="2574905"/>
          <a:ext cx="645604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743CFB0-9157-497E-B6C7-5511A3837349}">
      <dsp:nvSpPr>
        <dsp:cNvPr id="0" name=""/>
        <dsp:cNvSpPr/>
      </dsp:nvSpPr>
      <dsp:spPr>
        <a:xfrm>
          <a:off x="0" y="2494245"/>
          <a:ext cx="6144915" cy="432002"/>
        </a:xfrm>
        <a:prstGeom prst="round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816" tIns="0" rIns="170816" bIns="0" numCol="1" spcCol="1270" anchor="ctr" anchorCtr="0">
          <a:noAutofit/>
        </a:bodyPr>
        <a:lstStyle/>
        <a:p>
          <a:pPr lvl="0" algn="l" defTabSz="800100">
            <a:lnSpc>
              <a:spcPct val="90000"/>
            </a:lnSpc>
            <a:spcBef>
              <a:spcPct val="0"/>
            </a:spcBef>
            <a:spcAft>
              <a:spcPct val="35000"/>
            </a:spcAft>
          </a:pPr>
          <a:r>
            <a:rPr lang="zh-CN" sz="1800" kern="1200" dirty="0" smtClean="0"/>
            <a:t>基于 </a:t>
          </a:r>
          <a:r>
            <a:rPr lang="en-US" sz="1800" kern="1200" dirty="0" smtClean="0"/>
            <a:t>UMLS</a:t>
          </a:r>
          <a:r>
            <a:rPr lang="zh-CN" altLang="en-US" sz="1800" kern="1200" dirty="0" smtClean="0"/>
            <a:t>，</a:t>
          </a:r>
          <a:r>
            <a:rPr lang="zh-CN" sz="1800" kern="1200" dirty="0" smtClean="0"/>
            <a:t>研究</a:t>
          </a:r>
          <a:r>
            <a:rPr lang="zh-CN" altLang="en-US" sz="1800" kern="1200" dirty="0" smtClean="0"/>
            <a:t>与蛋白质组关联的</a:t>
          </a:r>
          <a:r>
            <a:rPr lang="zh-CN" sz="1800" kern="1200" dirty="0" smtClean="0"/>
            <a:t>疾病术语的筛选</a:t>
          </a:r>
          <a:endParaRPr lang="zh-CN" altLang="en-US" sz="1800" kern="1200" dirty="0">
            <a:latin typeface="Times New Roman" panose="02020603050405020304" pitchFamily="18" charset="0"/>
            <a:cs typeface="Times New Roman" panose="02020603050405020304" pitchFamily="18" charset="0"/>
          </a:endParaRPr>
        </a:p>
      </dsp:txBody>
      <dsp:txXfrm>
        <a:off x="21089" y="2515334"/>
        <a:ext cx="6102737" cy="38982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drawings/drawing1.xml><?xml version="1.0" encoding="utf-8"?>
<c:userShapes xmlns:c="http://schemas.openxmlformats.org/drawingml/2006/chart">
  <cdr:relSizeAnchor xmlns:cdr="http://schemas.openxmlformats.org/drawingml/2006/chartDrawing">
    <cdr:from>
      <cdr:x>0.12389</cdr:x>
      <cdr:y>0.075</cdr:y>
    </cdr:from>
    <cdr:to>
      <cdr:x>0.21852</cdr:x>
      <cdr:y>0.13756</cdr:y>
    </cdr:to>
    <cdr:sp macro="" textlink="">
      <cdr:nvSpPr>
        <cdr:cNvPr id="2" name="TextBox 1"/>
        <cdr:cNvSpPr txBox="1">
          <a:spLocks xmlns:a="http://schemas.openxmlformats.org/drawingml/2006/main" noChangeArrowheads="1"/>
        </cdr:cNvSpPr>
      </cdr:nvSpPr>
      <cdr:spPr bwMode="auto">
        <a:xfrm xmlns:a="http://schemas.openxmlformats.org/drawingml/2006/main">
          <a:off x="1008112" y="432048"/>
          <a:ext cx="769995" cy="360386"/>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wrap="none"/>
        <a:lstStyle xmlns:a="http://schemas.openxmlformats.org/drawingml/2006/main">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xmlns:a="http://schemas.openxmlformats.org/drawingml/2006/main">
          <a:pPr eaLnBrk="1" hangingPunct="1">
            <a:spcBef>
              <a:spcPct val="0"/>
            </a:spcBef>
            <a:buFontTx/>
            <a:buNone/>
          </a:pPr>
          <a:r>
            <a:rPr lang="en-US" altLang="zh-CN" sz="1100" b="1" dirty="0">
              <a:solidFill>
                <a:srgbClr val="FF0000"/>
              </a:solidFill>
            </a:rPr>
            <a:t>38.641%</a:t>
          </a:r>
          <a:endParaRPr lang="zh-CN" altLang="en-US" sz="1100" b="1" dirty="0">
            <a:solidFill>
              <a:srgbClr val="FF0000"/>
            </a:solidFill>
          </a:endParaRPr>
        </a:p>
      </cdr:txBody>
    </cdr:sp>
  </cdr:relSizeAnchor>
  <cdr:relSizeAnchor xmlns:cdr="http://schemas.openxmlformats.org/drawingml/2006/chartDrawing">
    <cdr:from>
      <cdr:x>0.30973</cdr:x>
      <cdr:y>0.0875</cdr:y>
    </cdr:from>
    <cdr:to>
      <cdr:x>0.38679</cdr:x>
      <cdr:y>0.13738</cdr:y>
    </cdr:to>
    <cdr:sp macro="" textlink="">
      <cdr:nvSpPr>
        <cdr:cNvPr id="3" name="TextBox 2"/>
        <cdr:cNvSpPr txBox="1">
          <a:spLocks xmlns:a="http://schemas.openxmlformats.org/drawingml/2006/main" noChangeArrowheads="1"/>
        </cdr:cNvSpPr>
      </cdr:nvSpPr>
      <cdr:spPr bwMode="auto">
        <a:xfrm xmlns:a="http://schemas.openxmlformats.org/drawingml/2006/main">
          <a:off x="2520280" y="504056"/>
          <a:ext cx="627030" cy="287341"/>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wrap="none"/>
        <a:lstStyle xmlns:a="http://schemas.openxmlformats.org/drawingml/2006/main">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xmlns:a="http://schemas.openxmlformats.org/drawingml/2006/main">
          <a:pPr eaLnBrk="1" hangingPunct="1">
            <a:spcBef>
              <a:spcPct val="0"/>
            </a:spcBef>
            <a:buFontTx/>
            <a:buNone/>
          </a:pPr>
          <a:r>
            <a:rPr lang="en-US" altLang="zh-CN" sz="1100" b="1" dirty="0">
              <a:solidFill>
                <a:srgbClr val="FF0000"/>
              </a:solidFill>
            </a:rPr>
            <a:t>37.795%</a:t>
          </a:r>
          <a:endParaRPr lang="zh-CN" altLang="en-US" sz="1100" b="1" dirty="0">
            <a:solidFill>
              <a:srgbClr val="FF0000"/>
            </a:solidFill>
          </a:endParaRPr>
        </a:p>
      </cdr:txBody>
    </cdr:sp>
  </cdr:relSizeAnchor>
  <cdr:relSizeAnchor xmlns:cdr="http://schemas.openxmlformats.org/drawingml/2006/chartDrawing">
    <cdr:from>
      <cdr:x>0.48673</cdr:x>
      <cdr:y>0.1625</cdr:y>
    </cdr:from>
    <cdr:to>
      <cdr:x>0.56379</cdr:x>
      <cdr:y>0.21238</cdr:y>
    </cdr:to>
    <cdr:sp macro="" textlink="">
      <cdr:nvSpPr>
        <cdr:cNvPr id="4" name="TextBox 3"/>
        <cdr:cNvSpPr txBox="1">
          <a:spLocks xmlns:a="http://schemas.openxmlformats.org/drawingml/2006/main" noChangeArrowheads="1"/>
        </cdr:cNvSpPr>
      </cdr:nvSpPr>
      <cdr:spPr bwMode="auto">
        <a:xfrm xmlns:a="http://schemas.openxmlformats.org/drawingml/2006/main">
          <a:off x="3960440" y="936104"/>
          <a:ext cx="627030" cy="287341"/>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wrap="none"/>
        <a:lstStyle xmlns:a="http://schemas.openxmlformats.org/drawingml/2006/main">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xmlns:a="http://schemas.openxmlformats.org/drawingml/2006/main">
          <a:pPr eaLnBrk="1" hangingPunct="1">
            <a:spcBef>
              <a:spcPct val="0"/>
            </a:spcBef>
            <a:buFontTx/>
            <a:buNone/>
          </a:pPr>
          <a:r>
            <a:rPr lang="en-US" altLang="zh-CN" sz="1100" b="1" dirty="0">
              <a:solidFill>
                <a:srgbClr val="FF0000"/>
              </a:solidFill>
            </a:rPr>
            <a:t>25.913%</a:t>
          </a:r>
          <a:endParaRPr lang="zh-CN" altLang="en-US" sz="1100" b="1" dirty="0">
            <a:solidFill>
              <a:srgbClr val="FF0000"/>
            </a:solidFill>
          </a:endParaRPr>
        </a:p>
      </cdr:txBody>
    </cdr:sp>
  </cdr:relSizeAnchor>
  <cdr:relSizeAnchor xmlns:cdr="http://schemas.openxmlformats.org/drawingml/2006/chartDrawing">
    <cdr:from>
      <cdr:x>0.67257</cdr:x>
      <cdr:y>0.0875</cdr:y>
    </cdr:from>
    <cdr:to>
      <cdr:x>0.73188</cdr:x>
      <cdr:y>0.16246</cdr:y>
    </cdr:to>
    <cdr:sp macro="" textlink="">
      <cdr:nvSpPr>
        <cdr:cNvPr id="5" name="TextBox 4"/>
        <cdr:cNvSpPr txBox="1">
          <a:spLocks xmlns:a="http://schemas.openxmlformats.org/drawingml/2006/main" noChangeArrowheads="1"/>
        </cdr:cNvSpPr>
      </cdr:nvSpPr>
      <cdr:spPr bwMode="auto">
        <a:xfrm xmlns:a="http://schemas.openxmlformats.org/drawingml/2006/main">
          <a:off x="5472608" y="504056"/>
          <a:ext cx="482599" cy="431818"/>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wrap="none"/>
        <a:lstStyle xmlns:a="http://schemas.openxmlformats.org/drawingml/2006/main">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xmlns:a="http://schemas.openxmlformats.org/drawingml/2006/main">
          <a:pPr eaLnBrk="1" hangingPunct="1">
            <a:spcBef>
              <a:spcPct val="0"/>
            </a:spcBef>
            <a:buFontTx/>
            <a:buNone/>
          </a:pPr>
          <a:r>
            <a:rPr lang="en-US" altLang="zh-CN" sz="1100" b="1" dirty="0">
              <a:solidFill>
                <a:srgbClr val="FF0000"/>
              </a:solidFill>
            </a:rPr>
            <a:t>26.076%</a:t>
          </a:r>
          <a:endParaRPr lang="zh-CN" altLang="en-US" sz="1100" b="1" dirty="0">
            <a:solidFill>
              <a:srgbClr val="FF0000"/>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7"/>
            <a:ext cx="2946400" cy="4984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7"/>
            <a:ext cx="2946400" cy="498475"/>
          </a:xfrm>
          <a:prstGeom prst="rect">
            <a:avLst/>
          </a:prstGeom>
        </p:spPr>
        <p:txBody>
          <a:bodyPr vert="horz" lIns="91440" tIns="45720" rIns="91440" bIns="45720" rtlCol="0"/>
          <a:lstStyle>
            <a:lvl1pPr algn="r">
              <a:defRPr sz="1200"/>
            </a:lvl1pPr>
          </a:lstStyle>
          <a:p>
            <a:fld id="{CBE1668A-F254-4133-B469-2C70C563F6E6}" type="datetimeFigureOut">
              <a:rPr lang="zh-CN" altLang="en-US" smtClean="0"/>
              <a:t>2015/3/10</a:t>
            </a:fld>
            <a:endParaRPr lang="zh-CN" altLang="en-US"/>
          </a:p>
        </p:txBody>
      </p:sp>
      <p:sp>
        <p:nvSpPr>
          <p:cNvPr id="4" name="页脚占位符 3"/>
          <p:cNvSpPr>
            <a:spLocks noGrp="1"/>
          </p:cNvSpPr>
          <p:nvPr>
            <p:ph type="ftr" sz="quarter" idx="2"/>
          </p:nvPr>
        </p:nvSpPr>
        <p:spPr>
          <a:xfrm>
            <a:off x="0" y="9429756"/>
            <a:ext cx="2946400" cy="4984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429756"/>
            <a:ext cx="2946400" cy="498475"/>
          </a:xfrm>
          <a:prstGeom prst="rect">
            <a:avLst/>
          </a:prstGeom>
        </p:spPr>
        <p:txBody>
          <a:bodyPr vert="horz" lIns="91440" tIns="45720" rIns="91440" bIns="45720" rtlCol="0" anchor="b"/>
          <a:lstStyle>
            <a:lvl1pPr algn="r">
              <a:defRPr sz="1200"/>
            </a:lvl1pPr>
          </a:lstStyle>
          <a:p>
            <a:fld id="{02C698CA-90B0-4916-B22B-8931E0A55E18}" type="slidenum">
              <a:rPr lang="zh-CN" altLang="en-US" smtClean="0"/>
              <a:t>‹#›</a:t>
            </a:fld>
            <a:endParaRPr lang="zh-CN" altLang="en-US"/>
          </a:p>
        </p:txBody>
      </p:sp>
    </p:spTree>
    <p:extLst>
      <p:ext uri="{BB962C8B-B14F-4D97-AF65-F5344CB8AC3E}">
        <p14:creationId xmlns:p14="http://schemas.microsoft.com/office/powerpoint/2010/main" val="35761559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5" y="0"/>
            <a:ext cx="2945659" cy="49641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8" y="0"/>
            <a:ext cx="2945659" cy="496412"/>
          </a:xfrm>
          <a:prstGeom prst="rect">
            <a:avLst/>
          </a:prstGeom>
        </p:spPr>
        <p:txBody>
          <a:bodyPr vert="horz" lIns="91440" tIns="45720" rIns="91440" bIns="45720" rtlCol="0"/>
          <a:lstStyle>
            <a:lvl1pPr algn="r">
              <a:defRPr sz="1200"/>
            </a:lvl1pPr>
          </a:lstStyle>
          <a:p>
            <a:fld id="{1E279661-7134-4E27-9067-D8DBF28BE258}" type="datetimeFigureOut">
              <a:rPr lang="zh-CN" altLang="en-US" smtClean="0"/>
              <a:t>2015/3/10</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2"/>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5" y="9430091"/>
            <a:ext cx="2945659" cy="49641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8" y="9430091"/>
            <a:ext cx="2945659" cy="496412"/>
          </a:xfrm>
          <a:prstGeom prst="rect">
            <a:avLst/>
          </a:prstGeom>
        </p:spPr>
        <p:txBody>
          <a:bodyPr vert="horz" lIns="91440" tIns="45720" rIns="91440" bIns="45720" rtlCol="0" anchor="b"/>
          <a:lstStyle>
            <a:lvl1pPr algn="r">
              <a:defRPr sz="1200"/>
            </a:lvl1pPr>
          </a:lstStyle>
          <a:p>
            <a:fld id="{09390078-134E-41C0-868A-DC68542F5968}" type="slidenum">
              <a:rPr lang="zh-CN" altLang="en-US" smtClean="0"/>
              <a:t>‹#›</a:t>
            </a:fld>
            <a:endParaRPr lang="zh-CN" altLang="en-US"/>
          </a:p>
        </p:txBody>
      </p:sp>
    </p:spTree>
    <p:extLst>
      <p:ext uri="{BB962C8B-B14F-4D97-AF65-F5344CB8AC3E}">
        <p14:creationId xmlns:p14="http://schemas.microsoft.com/office/powerpoint/2010/main" val="29763293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各位下午好，欢迎大家参加我的毕业答辩，我的论文题目是“面向复杂蛋白质组的非标记定量分析方法研究及其应用”，指导老师是邓宁副教授</a:t>
            </a:r>
            <a:endParaRPr lang="zh-CN" altLang="en-US" dirty="0"/>
          </a:p>
        </p:txBody>
      </p:sp>
      <p:sp>
        <p:nvSpPr>
          <p:cNvPr id="4" name="灯片编号占位符 3"/>
          <p:cNvSpPr>
            <a:spLocks noGrp="1"/>
          </p:cNvSpPr>
          <p:nvPr>
            <p:ph type="sldNum" sz="quarter" idx="10"/>
          </p:nvPr>
        </p:nvSpPr>
        <p:spPr/>
        <p:txBody>
          <a:bodyPr/>
          <a:lstStyle/>
          <a:p>
            <a:fld id="{09390078-134E-41C0-868A-DC68542F5968}" type="slidenum">
              <a:rPr lang="zh-CN" altLang="en-US" smtClean="0"/>
              <a:t>1</a:t>
            </a:fld>
            <a:endParaRPr lang="zh-CN" altLang="en-US"/>
          </a:p>
        </p:txBody>
      </p:sp>
    </p:spTree>
    <p:extLst>
      <p:ext uri="{BB962C8B-B14F-4D97-AF65-F5344CB8AC3E}">
        <p14:creationId xmlns:p14="http://schemas.microsoft.com/office/powerpoint/2010/main" val="995412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在面向复杂蛋白质组的非标记定量算法中，</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首先</a:t>
            </a:r>
            <a:r>
              <a:rPr lang="zh-CN" altLang="en-US" sz="1200" kern="1200" dirty="0" smtClean="0">
                <a:solidFill>
                  <a:schemeClr val="tx1"/>
                </a:solidFill>
                <a:effectLst/>
                <a:latin typeface="+mn-lt"/>
                <a:ea typeface="+mn-ea"/>
                <a:cs typeface="+mn-cs"/>
              </a:rPr>
              <a:t>，针对大规模蛋白质组的定量问题，我们借鉴了</a:t>
            </a:r>
            <a:r>
              <a:rPr lang="en-US" altLang="zh-CN" sz="1200" kern="1200" dirty="0" smtClean="0">
                <a:solidFill>
                  <a:schemeClr val="tx1"/>
                </a:solidFill>
                <a:effectLst/>
                <a:latin typeface="+mn-lt"/>
                <a:ea typeface="+mn-ea"/>
                <a:cs typeface="+mn-cs"/>
              </a:rPr>
              <a:t>NSAF</a:t>
            </a:r>
            <a:r>
              <a:rPr lang="zh-CN" altLang="zh-CN" sz="1200" kern="1200" dirty="0" smtClean="0">
                <a:solidFill>
                  <a:schemeClr val="tx1"/>
                </a:solidFill>
                <a:effectLst/>
                <a:latin typeface="+mn-lt"/>
                <a:ea typeface="+mn-ea"/>
                <a:cs typeface="+mn-cs"/>
              </a:rPr>
              <a:t>算法</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其次，针对生物实验中产生的共享肽，我们</a:t>
            </a:r>
            <a:r>
              <a:rPr lang="zh-CN" altLang="zh-CN" sz="1200" kern="1200" dirty="0" smtClean="0">
                <a:solidFill>
                  <a:schemeClr val="tx1"/>
                </a:solidFill>
                <a:effectLst/>
                <a:latin typeface="+mn-lt"/>
                <a:ea typeface="+mn-ea"/>
                <a:cs typeface="+mn-cs"/>
              </a:rPr>
              <a:t>提出了一种结合共享肽的优化算法，</a:t>
            </a:r>
            <a:r>
              <a:rPr lang="zh-CN" altLang="en-US" sz="1200" kern="1200" dirty="0" smtClean="0">
                <a:solidFill>
                  <a:schemeClr val="tx1"/>
                </a:solidFill>
                <a:effectLst/>
                <a:latin typeface="+mn-lt"/>
                <a:ea typeface="+mn-ea"/>
                <a:cs typeface="+mn-cs"/>
              </a:rPr>
              <a:t>以非共享肽的计算值为比例因子，将共享肽按比例分配至各同源异构体</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最后，针对质谱实验的特点及重复实验的系统误差，本论文提出将检出谱图与总离子数相结合。</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在上述算法中，为了降低质谱数据固有的变化和重复实验的系统误差，</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我们采用了两步归一化的处理，利用蛋白质的长度矫正谱图的特征参数，从而提高定量的准确性。</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以上方法解决了复杂蛋白质组的定量问题；</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然而，复杂蛋白质组还存在功能复杂的特点，因此，应当将定量分析和功能分析相结合。</a:t>
            </a: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9390078-134E-41C0-868A-DC68542F5968}" type="slidenum">
              <a:rPr lang="zh-CN" altLang="en-US" smtClean="0"/>
              <a:t>10</a:t>
            </a:fld>
            <a:endParaRPr lang="zh-CN" altLang="en-US"/>
          </a:p>
        </p:txBody>
      </p:sp>
    </p:spTree>
    <p:extLst>
      <p:ext uri="{BB962C8B-B14F-4D97-AF65-F5344CB8AC3E}">
        <p14:creationId xmlns:p14="http://schemas.microsoft.com/office/powerpoint/2010/main" val="181985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针对上述需求，我们利用</a:t>
            </a:r>
            <a:r>
              <a:rPr lang="en-US" altLang="zh-CN" sz="1200" kern="1200" dirty="0" smtClean="0">
                <a:solidFill>
                  <a:schemeClr val="tx1"/>
                </a:solidFill>
                <a:effectLst/>
                <a:latin typeface="+mn-lt"/>
                <a:ea typeface="+mn-ea"/>
                <a:cs typeface="+mn-cs"/>
              </a:rPr>
              <a:t>g:profiler</a:t>
            </a:r>
            <a:r>
              <a:rPr lang="zh-CN" altLang="en-US" sz="1200" kern="1200" dirty="0" smtClean="0">
                <a:solidFill>
                  <a:schemeClr val="tx1"/>
                </a:solidFill>
                <a:effectLst/>
                <a:latin typeface="+mn-lt"/>
                <a:ea typeface="+mn-ea"/>
                <a:cs typeface="+mn-cs"/>
              </a:rPr>
              <a:t>挖掘海量蛋白质组的功能信息。</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首先从</a:t>
            </a:r>
            <a:r>
              <a:rPr lang="en-US" altLang="zh-CN" sz="1200" kern="1200" dirty="0" smtClean="0">
                <a:solidFill>
                  <a:schemeClr val="tx1"/>
                </a:solidFill>
                <a:effectLst/>
                <a:latin typeface="+mn-lt"/>
                <a:ea typeface="+mn-ea"/>
                <a:cs typeface="+mn-cs"/>
              </a:rPr>
              <a:t>IPI</a:t>
            </a:r>
            <a:r>
              <a:rPr lang="zh-CN" altLang="en-US" sz="1200" kern="1200" dirty="0" smtClean="0">
                <a:solidFill>
                  <a:schemeClr val="tx1"/>
                </a:solidFill>
                <a:effectLst/>
                <a:latin typeface="+mn-lt"/>
                <a:ea typeface="+mn-ea"/>
                <a:cs typeface="+mn-cs"/>
              </a:rPr>
              <a:t>蛋白质数据库中抽取出每个蛋白质的基因名，将含有基因名的文件输入</a:t>
            </a:r>
            <a:r>
              <a:rPr lang="en-US" altLang="zh-CN" sz="1200" kern="1200" dirty="0" smtClean="0">
                <a:solidFill>
                  <a:schemeClr val="tx1"/>
                </a:solidFill>
                <a:effectLst/>
                <a:latin typeface="+mn-lt"/>
                <a:ea typeface="+mn-ea"/>
                <a:cs typeface="+mn-cs"/>
              </a:rPr>
              <a:t>g:Profiler</a:t>
            </a:r>
            <a:r>
              <a:rPr lang="zh-CN" altLang="en-US" sz="1200" kern="1200" dirty="0" smtClean="0">
                <a:solidFill>
                  <a:schemeClr val="tx1"/>
                </a:solidFill>
                <a:effectLst/>
                <a:latin typeface="+mn-lt"/>
                <a:ea typeface="+mn-ea"/>
                <a:cs typeface="+mn-cs"/>
              </a:rPr>
              <a:t>中获取蛋白质组的功能信息，</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G</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profiler</a:t>
            </a:r>
            <a:r>
              <a:rPr lang="zh-CN" altLang="en-US" sz="1200" kern="1200" dirty="0" smtClean="0">
                <a:solidFill>
                  <a:schemeClr val="tx1"/>
                </a:solidFill>
                <a:effectLst/>
                <a:latin typeface="+mn-lt"/>
                <a:ea typeface="+mn-ea"/>
                <a:cs typeface="+mn-cs"/>
              </a:rPr>
              <a:t>是一个大规模实验中获取基因功能的工具，采用了。。。。。。</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然后通过我们设计的接口软件自动解析</a:t>
            </a:r>
            <a:r>
              <a:rPr lang="en-US" altLang="zh-CN" sz="1200" kern="1200" dirty="0" smtClean="0">
                <a:solidFill>
                  <a:schemeClr val="tx1"/>
                </a:solidFill>
                <a:effectLst/>
                <a:latin typeface="+mn-lt"/>
                <a:ea typeface="+mn-ea"/>
                <a:cs typeface="+mn-cs"/>
              </a:rPr>
              <a:t>g:Profiler</a:t>
            </a:r>
            <a:r>
              <a:rPr lang="zh-CN" altLang="en-US" sz="1200" kern="1200" dirty="0" smtClean="0">
                <a:solidFill>
                  <a:schemeClr val="tx1"/>
                </a:solidFill>
                <a:effectLst/>
                <a:latin typeface="+mn-lt"/>
                <a:ea typeface="+mn-ea"/>
                <a:cs typeface="+mn-cs"/>
              </a:rPr>
              <a:t>的输出结果，</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其筛选原则为选取最小</a:t>
            </a:r>
            <a:r>
              <a:rPr lang="en-US" altLang="zh-CN" sz="1200" i="1" kern="1200" dirty="0" err="1" smtClean="0">
                <a:solidFill>
                  <a:schemeClr val="tx1"/>
                </a:solidFill>
                <a:effectLst/>
                <a:latin typeface="+mn-lt"/>
                <a:ea typeface="+mn-ea"/>
                <a:cs typeface="+mn-cs"/>
              </a:rPr>
              <a:t>p</a:t>
            </a:r>
            <a:r>
              <a:rPr lang="en-US" altLang="zh-CN" sz="1200" kern="1200" dirty="0" err="1" smtClean="0">
                <a:solidFill>
                  <a:schemeClr val="tx1"/>
                </a:solidFill>
                <a:effectLst/>
                <a:latin typeface="+mn-lt"/>
                <a:ea typeface="+mn-ea"/>
                <a:cs typeface="+mn-cs"/>
              </a:rPr>
              <a:t>Value</a:t>
            </a:r>
            <a:r>
              <a:rPr lang="zh-CN" altLang="en-US" sz="1200" kern="1200" dirty="0" smtClean="0">
                <a:solidFill>
                  <a:schemeClr val="tx1"/>
                </a:solidFill>
                <a:effectLst/>
                <a:latin typeface="+mn-lt"/>
                <a:ea typeface="+mn-ea"/>
                <a:cs typeface="+mn-cs"/>
              </a:rPr>
              <a:t>值所对应的功能；若同时几</a:t>
            </a:r>
            <a:r>
              <a:rPr lang="zh-CN" altLang="en-US" dirty="0" smtClean="0"/>
              <a:t> </a:t>
            </a:r>
            <a:r>
              <a:rPr lang="zh-CN" altLang="en-US" sz="1200" kern="1200" dirty="0" smtClean="0">
                <a:solidFill>
                  <a:schemeClr val="tx1"/>
                </a:solidFill>
                <a:effectLst/>
                <a:latin typeface="+mn-lt"/>
                <a:ea typeface="+mn-ea"/>
                <a:cs typeface="+mn-cs"/>
              </a:rPr>
              <a:t>个功能所对应的</a:t>
            </a:r>
            <a:r>
              <a:rPr lang="en-US" altLang="zh-CN" sz="1200" i="1" kern="1200" dirty="0" err="1" smtClean="0">
                <a:solidFill>
                  <a:schemeClr val="tx1"/>
                </a:solidFill>
                <a:effectLst/>
                <a:latin typeface="+mn-lt"/>
                <a:ea typeface="+mn-ea"/>
                <a:cs typeface="+mn-cs"/>
              </a:rPr>
              <a:t>p</a:t>
            </a:r>
            <a:r>
              <a:rPr lang="en-US" altLang="zh-CN" sz="1200" kern="1200" dirty="0" err="1" smtClean="0">
                <a:solidFill>
                  <a:schemeClr val="tx1"/>
                </a:solidFill>
                <a:effectLst/>
                <a:latin typeface="+mn-lt"/>
                <a:ea typeface="+mn-ea"/>
                <a:cs typeface="+mn-cs"/>
              </a:rPr>
              <a:t>Value</a:t>
            </a:r>
            <a:r>
              <a:rPr lang="zh-CN" altLang="en-US" sz="1200" kern="1200" dirty="0" smtClean="0">
                <a:solidFill>
                  <a:schemeClr val="tx1"/>
                </a:solidFill>
                <a:effectLst/>
                <a:latin typeface="+mn-lt"/>
                <a:ea typeface="+mn-ea"/>
                <a:cs typeface="+mn-cs"/>
              </a:rPr>
              <a:t>值相同且都最小，则同时筛选出这几个功能信息</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从而获得海量蛋白质组的功能注释信息</a:t>
            </a:r>
            <a:r>
              <a:rPr lang="en-US" altLang="zh-CN" sz="1200" kern="1200" dirty="0" smtClean="0">
                <a:solidFill>
                  <a:schemeClr val="tx1"/>
                </a:solidFill>
                <a:effectLst/>
                <a:latin typeface="+mn-lt"/>
                <a:ea typeface="+mn-ea"/>
                <a:cs typeface="+mn-cs"/>
              </a:rPr>
              <a:t>.</a:t>
            </a:r>
          </a:p>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9390078-134E-41C0-868A-DC68542F5968}" type="slidenum">
              <a:rPr lang="zh-CN" altLang="en-US" smtClean="0"/>
              <a:t>11</a:t>
            </a:fld>
            <a:endParaRPr lang="zh-CN" altLang="en-US"/>
          </a:p>
        </p:txBody>
      </p:sp>
    </p:spTree>
    <p:extLst>
      <p:ext uri="{BB962C8B-B14F-4D97-AF65-F5344CB8AC3E}">
        <p14:creationId xmlns:p14="http://schemas.microsoft.com/office/powerpoint/2010/main" val="3188455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综上所述，本论文提出的面向复杂蛋白质组的非标记定量分析方法具备以下特点，</a:t>
            </a:r>
            <a:endParaRPr lang="en-US" altLang="zh-CN" dirty="0" smtClean="0"/>
          </a:p>
        </p:txBody>
      </p:sp>
      <p:sp>
        <p:nvSpPr>
          <p:cNvPr id="4" name="灯片编号占位符 3"/>
          <p:cNvSpPr>
            <a:spLocks noGrp="1"/>
          </p:cNvSpPr>
          <p:nvPr>
            <p:ph type="sldNum" sz="quarter" idx="10"/>
          </p:nvPr>
        </p:nvSpPr>
        <p:spPr/>
        <p:txBody>
          <a:bodyPr/>
          <a:lstStyle/>
          <a:p>
            <a:fld id="{09390078-134E-41C0-868A-DC68542F5968}" type="slidenum">
              <a:rPr lang="zh-CN" altLang="en-US" smtClean="0"/>
              <a:t>12</a:t>
            </a:fld>
            <a:endParaRPr lang="zh-CN" altLang="en-US"/>
          </a:p>
        </p:txBody>
      </p:sp>
    </p:spTree>
    <p:extLst>
      <p:ext uri="{BB962C8B-B14F-4D97-AF65-F5344CB8AC3E}">
        <p14:creationId xmlns:p14="http://schemas.microsoft.com/office/powerpoint/2010/main" val="1242292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接着，算法验证，结果整合</a:t>
            </a:r>
            <a:endParaRPr lang="zh-CN" altLang="en-US" dirty="0"/>
          </a:p>
        </p:txBody>
      </p:sp>
      <p:sp>
        <p:nvSpPr>
          <p:cNvPr id="4" name="灯片编号占位符 3"/>
          <p:cNvSpPr>
            <a:spLocks noGrp="1"/>
          </p:cNvSpPr>
          <p:nvPr>
            <p:ph type="sldNum" sz="quarter" idx="10"/>
          </p:nvPr>
        </p:nvSpPr>
        <p:spPr/>
        <p:txBody>
          <a:bodyPr/>
          <a:lstStyle/>
          <a:p>
            <a:fld id="{09390078-134E-41C0-868A-DC68542F5968}" type="slidenum">
              <a:rPr lang="zh-CN" altLang="en-US" smtClean="0"/>
              <a:t>13</a:t>
            </a:fld>
            <a:endParaRPr lang="zh-CN" altLang="en-US"/>
          </a:p>
        </p:txBody>
      </p:sp>
    </p:spTree>
    <p:extLst>
      <p:ext uri="{BB962C8B-B14F-4D97-AF65-F5344CB8AC3E}">
        <p14:creationId xmlns:p14="http://schemas.microsoft.com/office/powerpoint/2010/main" val="3184794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线粒体作为复杂蛋白质组的一种，具备以下特点：</a:t>
            </a:r>
            <a:endParaRPr lang="en-US" altLang="zh-CN" dirty="0" smtClean="0"/>
          </a:p>
          <a:p>
            <a:r>
              <a:rPr lang="zh-CN" altLang="en-US" dirty="0" smtClean="0"/>
              <a:t>首先，在结构上，线粒体为双膜结构，从功能上看，线粒体是形成，从组成上来看，线粒体。。。另外</a:t>
            </a:r>
            <a:r>
              <a:rPr lang="zh-CN" altLang="en-US" baseline="0" dirty="0" smtClean="0"/>
              <a:t>，线粒体还参与。。。。。</a:t>
            </a:r>
            <a:endParaRPr lang="en-US" altLang="zh-CN" baseline="0" dirty="0" smtClean="0"/>
          </a:p>
          <a:p>
            <a:r>
              <a:rPr lang="zh-CN" altLang="en-US" baseline="0" dirty="0" smtClean="0"/>
              <a:t>因此，本论文选取线粒体蛋白质组作为分析对象，从以下五个方面对建立的方法进行评估和验证</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9390078-134E-41C0-868A-DC68542F5968}" type="slidenum">
              <a:rPr lang="zh-CN" altLang="en-US" smtClean="0"/>
              <a:t>14</a:t>
            </a:fld>
            <a:endParaRPr lang="zh-CN" altLang="en-US"/>
          </a:p>
        </p:txBody>
      </p:sp>
    </p:spTree>
    <p:extLst>
      <p:ext uri="{BB962C8B-B14F-4D97-AF65-F5344CB8AC3E}">
        <p14:creationId xmlns:p14="http://schemas.microsoft.com/office/powerpoint/2010/main" val="2376796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本论文首先对结合共享肽的非标记定量分析方法从有效性和准确性两方面进行评估</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将四</a:t>
            </a:r>
            <a:r>
              <a:rPr lang="zh-CN" altLang="en-US" sz="1200" kern="1200" dirty="0" smtClean="0">
                <a:solidFill>
                  <a:schemeClr val="tx1"/>
                </a:solidFill>
                <a:effectLst/>
                <a:latin typeface="+mn-lt"/>
                <a:ea typeface="+mn-ea"/>
                <a:cs typeface="+mn-cs"/>
              </a:rPr>
              <a:t>组重复质谱实验数据分别通过</a:t>
            </a:r>
            <a:r>
              <a:rPr lang="en-US" altLang="zh-CN" sz="1200" kern="1200" dirty="0" smtClean="0">
                <a:solidFill>
                  <a:schemeClr val="tx1"/>
                </a:solidFill>
                <a:effectLst/>
                <a:latin typeface="+mn-lt"/>
                <a:ea typeface="+mn-ea"/>
                <a:cs typeface="+mn-cs"/>
              </a:rPr>
              <a:t>NSAF</a:t>
            </a:r>
            <a:r>
              <a:rPr lang="zh-CN" altLang="zh-CN" sz="1200" kern="1200" dirty="0" smtClean="0">
                <a:solidFill>
                  <a:schemeClr val="tx1"/>
                </a:solidFill>
                <a:effectLst/>
                <a:latin typeface="+mn-lt"/>
                <a:ea typeface="+mn-ea"/>
                <a:cs typeface="+mn-cs"/>
              </a:rPr>
              <a:t>算法和结合共享肽的优化算法进行定量</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我们发现在</a:t>
            </a:r>
            <a:r>
              <a:rPr lang="zh-CN" altLang="en-US" sz="1200" kern="1200" dirty="0" smtClean="0">
                <a:solidFill>
                  <a:schemeClr val="tx1"/>
                </a:solidFill>
                <a:effectLst/>
                <a:latin typeface="+mn-lt"/>
                <a:ea typeface="+mn-ea"/>
                <a:cs typeface="+mn-cs"/>
              </a:rPr>
              <a:t>四</a:t>
            </a:r>
            <a:r>
              <a:rPr lang="zh-CN" altLang="zh-CN" sz="1200" kern="1200" dirty="0" smtClean="0">
                <a:solidFill>
                  <a:schemeClr val="tx1"/>
                </a:solidFill>
                <a:effectLst/>
                <a:latin typeface="+mn-lt"/>
                <a:ea typeface="+mn-ea"/>
                <a:cs typeface="+mn-cs"/>
              </a:rPr>
              <a:t>组</a:t>
            </a:r>
            <a:r>
              <a:rPr lang="zh-CN" altLang="en-US" sz="1200" kern="1200" dirty="0" smtClean="0">
                <a:solidFill>
                  <a:schemeClr val="tx1"/>
                </a:solidFill>
                <a:effectLst/>
                <a:latin typeface="+mn-lt"/>
                <a:ea typeface="+mn-ea"/>
                <a:cs typeface="+mn-cs"/>
              </a:rPr>
              <a:t>数据</a:t>
            </a:r>
            <a:r>
              <a:rPr lang="zh-CN" altLang="zh-CN" sz="1200" kern="1200" dirty="0" smtClean="0">
                <a:solidFill>
                  <a:schemeClr val="tx1"/>
                </a:solidFill>
                <a:effectLst/>
                <a:latin typeface="+mn-lt"/>
                <a:ea typeface="+mn-ea"/>
                <a:cs typeface="+mn-cs"/>
              </a:rPr>
              <a:t>中，含有共享肽的蛋白质占总蛋白质的</a:t>
            </a:r>
            <a:r>
              <a:rPr lang="en-US" altLang="zh-CN" sz="1200" kern="1200" dirty="0" smtClean="0">
                <a:solidFill>
                  <a:schemeClr val="tx1"/>
                </a:solidFill>
                <a:effectLst/>
                <a:latin typeface="+mn-lt"/>
                <a:ea typeface="+mn-ea"/>
                <a:cs typeface="+mn-cs"/>
              </a:rPr>
              <a:t>25%~40%</a:t>
            </a:r>
            <a:endParaRPr lang="zh-CN" altLang="en-US" dirty="0"/>
          </a:p>
        </p:txBody>
      </p:sp>
      <p:sp>
        <p:nvSpPr>
          <p:cNvPr id="4" name="灯片编号占位符 3"/>
          <p:cNvSpPr>
            <a:spLocks noGrp="1"/>
          </p:cNvSpPr>
          <p:nvPr>
            <p:ph type="sldNum" sz="quarter" idx="10"/>
          </p:nvPr>
        </p:nvSpPr>
        <p:spPr/>
        <p:txBody>
          <a:bodyPr/>
          <a:lstStyle/>
          <a:p>
            <a:fld id="{09390078-134E-41C0-868A-DC68542F5968}" type="slidenum">
              <a:rPr lang="zh-CN" altLang="en-US" smtClean="0"/>
              <a:t>15</a:t>
            </a:fld>
            <a:endParaRPr lang="zh-CN" altLang="en-US"/>
          </a:p>
        </p:txBody>
      </p:sp>
    </p:spTree>
    <p:extLst>
      <p:ext uri="{BB962C8B-B14F-4D97-AF65-F5344CB8AC3E}">
        <p14:creationId xmlns:p14="http://schemas.microsoft.com/office/powerpoint/2010/main" val="3962415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对以上数据进一步研究发现，</a:t>
            </a:r>
            <a:r>
              <a:rPr lang="zh-CN" altLang="zh-CN" sz="1200" kern="1200" dirty="0" smtClean="0">
                <a:solidFill>
                  <a:schemeClr val="tx1"/>
                </a:solidFill>
                <a:effectLst/>
                <a:latin typeface="+mn-lt"/>
                <a:ea typeface="+mn-ea"/>
                <a:cs typeface="+mn-cs"/>
              </a:rPr>
              <a:t>含有大量共享肽的蛋白质有的来自于同一个蛋白质家族，</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比如来自这个家族的蛋白质，共享肽的</a:t>
            </a:r>
            <a:r>
              <a:rPr lang="zh-CN" altLang="zh-CN" sz="1200" kern="1200" dirty="0" smtClean="0">
                <a:solidFill>
                  <a:schemeClr val="tx1"/>
                </a:solidFill>
                <a:effectLst/>
                <a:latin typeface="+mn-lt"/>
                <a:ea typeface="+mn-ea"/>
                <a:cs typeface="+mn-cs"/>
              </a:rPr>
              <a:t>比率达到了</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以上</a:t>
            </a:r>
            <a:r>
              <a:rPr lang="en-US" altLang="zh-CN" sz="1200" kern="1200" dirty="0" smtClean="0">
                <a:solidFill>
                  <a:schemeClr val="tx1"/>
                </a:solidFill>
                <a:effectLst/>
                <a:latin typeface="+mn-lt"/>
                <a:ea typeface="+mn-ea"/>
                <a:cs typeface="+mn-cs"/>
              </a:rPr>
              <a:t>.</a:t>
            </a:r>
          </a:p>
          <a:p>
            <a:r>
              <a:rPr lang="zh-CN" altLang="en-US" sz="1200" kern="1200" dirty="0" smtClean="0">
                <a:solidFill>
                  <a:schemeClr val="tx1"/>
                </a:solidFill>
                <a:effectLst/>
                <a:latin typeface="+mn-lt"/>
                <a:ea typeface="+mn-ea"/>
                <a:cs typeface="+mn-cs"/>
              </a:rPr>
              <a:t>从定量结果上来看，两种算法的定量结果具有一定的变化，</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采用结合共享肽的算法后，蛋白质的排名普遍有所上升；</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另外，</a:t>
            </a:r>
            <a:r>
              <a:rPr lang="zh-CN" altLang="en-US" sz="1200" kern="1200" dirty="0" smtClean="0">
                <a:solidFill>
                  <a:schemeClr val="tx1"/>
                </a:solidFill>
                <a:effectLst/>
                <a:latin typeface="+mn-lt"/>
                <a:ea typeface="+mn-ea"/>
                <a:cs typeface="+mn-cs"/>
              </a:rPr>
              <a:t>我们还发现</a:t>
            </a:r>
            <a:r>
              <a:rPr lang="zh-CN" altLang="zh-CN" sz="1200" kern="1200" dirty="0" smtClean="0">
                <a:solidFill>
                  <a:schemeClr val="tx1"/>
                </a:solidFill>
                <a:effectLst/>
                <a:latin typeface="+mn-lt"/>
                <a:ea typeface="+mn-ea"/>
                <a:cs typeface="+mn-cs"/>
              </a:rPr>
              <a:t>当一个蛋白质的肽段全部是共享肽时，定量结果就出现了极大的偏差</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因此，总结得出</a:t>
            </a:r>
            <a:r>
              <a:rPr lang="zh-CN" altLang="zh-CN" sz="1200" kern="1200" dirty="0" smtClean="0">
                <a:solidFill>
                  <a:schemeClr val="tx1"/>
                </a:solidFill>
                <a:effectLst/>
                <a:latin typeface="+mn-lt"/>
                <a:ea typeface="+mn-ea"/>
                <a:cs typeface="+mn-cs"/>
              </a:rPr>
              <a:t>该方法克服了</a:t>
            </a:r>
            <a:r>
              <a:rPr lang="en-US" altLang="zh-CN" sz="1200" kern="1200" dirty="0" smtClean="0">
                <a:solidFill>
                  <a:schemeClr val="tx1"/>
                </a:solidFill>
                <a:effectLst/>
                <a:latin typeface="+mn-lt"/>
                <a:ea typeface="+mn-ea"/>
                <a:cs typeface="+mn-cs"/>
              </a:rPr>
              <a:t>NSAF </a:t>
            </a:r>
            <a:r>
              <a:rPr lang="zh-CN" altLang="zh-CN" sz="1200" kern="1200" dirty="0" smtClean="0">
                <a:solidFill>
                  <a:schemeClr val="tx1"/>
                </a:solidFill>
                <a:effectLst/>
                <a:latin typeface="+mn-lt"/>
                <a:ea typeface="+mn-ea"/>
                <a:cs typeface="+mn-cs"/>
              </a:rPr>
              <a:t>对于低丰度蛋白质的错误或者过高估计，提高了定量结果的准确性。</a:t>
            </a:r>
          </a:p>
          <a:p>
            <a:endParaRPr lang="zh-CN" altLang="en-US" dirty="0"/>
          </a:p>
        </p:txBody>
      </p:sp>
      <p:sp>
        <p:nvSpPr>
          <p:cNvPr id="4" name="灯片编号占位符 3"/>
          <p:cNvSpPr>
            <a:spLocks noGrp="1"/>
          </p:cNvSpPr>
          <p:nvPr>
            <p:ph type="sldNum" sz="quarter" idx="10"/>
          </p:nvPr>
        </p:nvSpPr>
        <p:spPr/>
        <p:txBody>
          <a:bodyPr/>
          <a:lstStyle/>
          <a:p>
            <a:fld id="{09390078-134E-41C0-868A-DC68542F5968}" type="slidenum">
              <a:rPr lang="zh-CN" altLang="en-US" smtClean="0"/>
              <a:t>16</a:t>
            </a:fld>
            <a:endParaRPr lang="zh-CN" altLang="en-US"/>
          </a:p>
        </p:txBody>
      </p:sp>
    </p:spTree>
    <p:extLst>
      <p:ext uri="{BB962C8B-B14F-4D97-AF65-F5344CB8AC3E}">
        <p14:creationId xmlns:p14="http://schemas.microsoft.com/office/powerpoint/2010/main" val="3055329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接着，我们选取了不同的实验样本对检出谱图与总离子数相结合的算法进行评估；</a:t>
            </a:r>
            <a:endParaRPr lang="en-US" altLang="zh-CN" dirty="0" smtClean="0"/>
          </a:p>
          <a:p>
            <a:r>
              <a:rPr lang="zh-CN" altLang="en-US" dirty="0" smtClean="0"/>
              <a:t>从结果上看出，该算法无论</a:t>
            </a:r>
            <a:r>
              <a:rPr lang="zh-CN" altLang="zh-CN" sz="1200" kern="1200" dirty="0" smtClean="0">
                <a:solidFill>
                  <a:schemeClr val="tx1"/>
                </a:solidFill>
                <a:effectLst/>
                <a:latin typeface="+mn-lt"/>
                <a:ea typeface="+mn-ea"/>
                <a:cs typeface="+mn-cs"/>
              </a:rPr>
              <a:t>是在定量共享肽还是独立肽段时都表现出较大的动态范围</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据相关文献显示，动态范围越宽，所能准确定量的蛋白质越多，结果的准确性越高</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因此，将检出谱图与总离子数相结合有效地避免了质谱数据固有的变化和重复实验之间的系统误差，</a:t>
            </a:r>
            <a:r>
              <a:rPr lang="zh-CN" altLang="en-US" sz="1200" kern="1200" dirty="0" smtClean="0">
                <a:solidFill>
                  <a:schemeClr val="tx1"/>
                </a:solidFill>
                <a:effectLst/>
                <a:latin typeface="+mn-lt"/>
                <a:ea typeface="+mn-ea"/>
                <a:cs typeface="+mn-cs"/>
              </a:rPr>
              <a:t>具有更大的动态范围，</a:t>
            </a:r>
            <a:r>
              <a:rPr lang="zh-CN" altLang="zh-CN" sz="1200" kern="1200" dirty="0" smtClean="0">
                <a:solidFill>
                  <a:schemeClr val="tx1"/>
                </a:solidFill>
                <a:effectLst/>
                <a:latin typeface="+mn-lt"/>
                <a:ea typeface="+mn-ea"/>
                <a:cs typeface="+mn-cs"/>
              </a:rPr>
              <a:t>提高了定量结果的准确性。</a:t>
            </a:r>
            <a:endParaRPr lang="zh-CN" altLang="en-US" dirty="0"/>
          </a:p>
        </p:txBody>
      </p:sp>
      <p:sp>
        <p:nvSpPr>
          <p:cNvPr id="4" name="灯片编号占位符 3"/>
          <p:cNvSpPr>
            <a:spLocks noGrp="1"/>
          </p:cNvSpPr>
          <p:nvPr>
            <p:ph type="sldNum" sz="quarter" idx="10"/>
          </p:nvPr>
        </p:nvSpPr>
        <p:spPr/>
        <p:txBody>
          <a:bodyPr/>
          <a:lstStyle/>
          <a:p>
            <a:fld id="{09390078-134E-41C0-868A-DC68542F5968}" type="slidenum">
              <a:rPr lang="zh-CN" altLang="en-US" smtClean="0"/>
              <a:t>17</a:t>
            </a:fld>
            <a:endParaRPr lang="zh-CN" altLang="en-US"/>
          </a:p>
        </p:txBody>
      </p:sp>
    </p:spTree>
    <p:extLst>
      <p:ext uri="{BB962C8B-B14F-4D97-AF65-F5344CB8AC3E}">
        <p14:creationId xmlns:p14="http://schemas.microsoft.com/office/powerpoint/2010/main" val="521961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接着，我们从蛋白质整体分布情况，采用相关性统计学模型对线粒体蛋白质组进行定量比较，</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相关性公式如图所示，</a:t>
            </a:r>
            <a:r>
              <a:rPr lang="zh-CN" altLang="zh-CN" sz="1200" kern="1200" dirty="0" smtClean="0">
                <a:solidFill>
                  <a:schemeClr val="tx1"/>
                </a:solidFill>
                <a:effectLst/>
                <a:latin typeface="+mn-lt"/>
                <a:ea typeface="+mn-ea"/>
                <a:cs typeface="+mn-cs"/>
              </a:rPr>
              <a:t>同时，为了使所有蛋白质均匀分布在散点图中，我们对定量结果进行了</a:t>
            </a:r>
            <a:r>
              <a:rPr lang="en-US" altLang="zh-CN" sz="1200" kern="1200" dirty="0" smtClean="0">
                <a:solidFill>
                  <a:schemeClr val="tx1"/>
                </a:solidFill>
                <a:effectLst/>
                <a:latin typeface="+mn-lt"/>
                <a:ea typeface="+mn-ea"/>
                <a:cs typeface="+mn-cs"/>
              </a:rPr>
              <a:t>Log</a:t>
            </a:r>
            <a:r>
              <a:rPr lang="zh-CN" altLang="zh-CN" sz="1200" kern="1200" dirty="0" smtClean="0">
                <a:solidFill>
                  <a:schemeClr val="tx1"/>
                </a:solidFill>
                <a:effectLst/>
                <a:latin typeface="+mn-lt"/>
                <a:ea typeface="+mn-ea"/>
                <a:cs typeface="+mn-cs"/>
              </a:rPr>
              <a:t>变换，得到最终的</a:t>
            </a:r>
            <a:r>
              <a:rPr lang="en-US" altLang="zh-CN" sz="1200" kern="1200" dirty="0" smtClean="0">
                <a:solidFill>
                  <a:schemeClr val="tx1"/>
                </a:solidFill>
                <a:effectLst/>
                <a:latin typeface="+mn-lt"/>
                <a:ea typeface="+mn-ea"/>
                <a:cs typeface="+mn-cs"/>
              </a:rPr>
              <a:t>Score</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在三组比较实验中，我们发现</a:t>
            </a:r>
            <a:r>
              <a:rPr lang="zh-CN" altLang="zh-CN" sz="1200" kern="1200" dirty="0" smtClean="0">
                <a:solidFill>
                  <a:schemeClr val="tx1"/>
                </a:solidFill>
                <a:effectLst/>
                <a:latin typeface="+mn-lt"/>
                <a:ea typeface="+mn-ea"/>
                <a:cs typeface="+mn-cs"/>
              </a:rPr>
              <a:t>同一物种不同器官的相关性最高，不同物种不同器官的相关性最低</a:t>
            </a:r>
            <a:r>
              <a:rPr lang="en-US"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09390078-134E-41C0-868A-DC68542F5968}" type="slidenum">
              <a:rPr lang="zh-CN" altLang="en-US" smtClean="0"/>
              <a:t>18</a:t>
            </a:fld>
            <a:endParaRPr lang="zh-CN" altLang="en-US"/>
          </a:p>
        </p:txBody>
      </p:sp>
    </p:spTree>
    <p:extLst>
      <p:ext uri="{BB962C8B-B14F-4D97-AF65-F5344CB8AC3E}">
        <p14:creationId xmlns:p14="http://schemas.microsoft.com/office/powerpoint/2010/main" val="104284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然后，本论文在定量的基础上，通过对功能信息聚类理解线粒体蛋白质的功能特性；</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首先，按照线粒体的生物医学特性，将功能信息划分为包括氧化磷酸化、转运、细胞凋亡在内的</a:t>
            </a:r>
            <a:r>
              <a:rPr lang="en-US" altLang="zh-CN" sz="1200" kern="1200" dirty="0" smtClean="0">
                <a:solidFill>
                  <a:schemeClr val="tx1"/>
                </a:solidFill>
                <a:effectLst/>
                <a:latin typeface="+mn-lt"/>
                <a:ea typeface="+mn-ea"/>
                <a:cs typeface="+mn-cs"/>
              </a:rPr>
              <a:t>13</a:t>
            </a:r>
            <a:r>
              <a:rPr lang="zh-CN" altLang="en-US" sz="1200" kern="1200" dirty="0" smtClean="0">
                <a:solidFill>
                  <a:schemeClr val="tx1"/>
                </a:solidFill>
                <a:effectLst/>
                <a:latin typeface="+mn-lt"/>
                <a:ea typeface="+mn-ea"/>
                <a:cs typeface="+mn-cs"/>
              </a:rPr>
              <a:t>个蛋白质组或信号通路</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从图中可以看出，</a:t>
            </a:r>
            <a:r>
              <a:rPr lang="zh-CN" altLang="zh-CN" dirty="0" smtClean="0">
                <a:latin typeface="+mn-ea"/>
              </a:rPr>
              <a:t>肝脏中</a:t>
            </a:r>
            <a:r>
              <a:rPr lang="zh-CN" altLang="zh-CN" b="1" dirty="0" smtClean="0">
                <a:solidFill>
                  <a:srgbClr val="FF0000"/>
                </a:solidFill>
                <a:latin typeface="+mn-ea"/>
              </a:rPr>
              <a:t>代谢蛋白质</a:t>
            </a:r>
            <a:r>
              <a:rPr lang="zh-CN" altLang="zh-CN" dirty="0" smtClean="0">
                <a:latin typeface="+mn-ea"/>
              </a:rPr>
              <a:t>含量最多，心脏中</a:t>
            </a:r>
            <a:r>
              <a:rPr lang="zh-CN" altLang="zh-CN" b="1" dirty="0" smtClean="0">
                <a:solidFill>
                  <a:srgbClr val="FF0000"/>
                </a:solidFill>
                <a:latin typeface="+mn-ea"/>
              </a:rPr>
              <a:t>氧化磷酸化的蛋白质</a:t>
            </a:r>
            <a:r>
              <a:rPr lang="zh-CN" altLang="zh-CN" dirty="0" smtClean="0">
                <a:latin typeface="+mn-ea"/>
              </a:rPr>
              <a:t>则最多</a:t>
            </a:r>
            <a:endParaRPr lang="en-US" altLang="zh-CN" dirty="0" smtClean="0">
              <a:latin typeface="+mn-ea"/>
            </a:endParaRPr>
          </a:p>
          <a:p>
            <a:pPr>
              <a:lnSpc>
                <a:spcPct val="150000"/>
              </a:lnSpc>
            </a:pPr>
            <a:r>
              <a:rPr lang="zh-CN" altLang="en-US" dirty="0" smtClean="0">
                <a:latin typeface="+mn-ea"/>
              </a:rPr>
              <a:t>这就解释了</a:t>
            </a:r>
            <a:r>
              <a:rPr lang="zh-CN" altLang="zh-CN" dirty="0" smtClean="0">
                <a:latin typeface="+mn-ea"/>
              </a:rPr>
              <a:t>肝脏以代谢功能</a:t>
            </a:r>
            <a:r>
              <a:rPr lang="zh-CN" altLang="en-US" dirty="0" smtClean="0">
                <a:latin typeface="+mn-ea"/>
              </a:rPr>
              <a:t>为主</a:t>
            </a:r>
            <a:r>
              <a:rPr lang="en-US" altLang="zh-CN" dirty="0" smtClean="0">
                <a:latin typeface="+mn-ea"/>
              </a:rPr>
              <a:t>,</a:t>
            </a:r>
            <a:r>
              <a:rPr lang="zh-CN" altLang="en-US" dirty="0" smtClean="0">
                <a:latin typeface="+mn-ea"/>
              </a:rPr>
              <a:t>而</a:t>
            </a:r>
            <a:r>
              <a:rPr lang="zh-CN" altLang="zh-CN" dirty="0" smtClean="0">
                <a:latin typeface="+mn-ea"/>
              </a:rPr>
              <a:t>心脏以供应氧和各种营养物质</a:t>
            </a:r>
            <a:r>
              <a:rPr lang="zh-CN" altLang="en-US" dirty="0" smtClean="0">
                <a:latin typeface="+mn-ea"/>
              </a:rPr>
              <a:t>为主</a:t>
            </a:r>
            <a:endParaRPr lang="zh-CN" altLang="en-US" b="1" dirty="0" smtClean="0">
              <a:latin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按照不同的功能聚类，有助于我们能更好的理解</a:t>
            </a:r>
            <a:r>
              <a:rPr lang="zh-CN" altLang="en-US" sz="1200" kern="1200" dirty="0" smtClean="0">
                <a:solidFill>
                  <a:schemeClr val="tx1"/>
                </a:solidFill>
                <a:effectLst/>
                <a:latin typeface="+mn-lt"/>
                <a:ea typeface="+mn-ea"/>
                <a:cs typeface="+mn-cs"/>
              </a:rPr>
              <a:t>和解释蛋白质组的相互作用关系</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9390078-134E-41C0-868A-DC68542F5968}" type="slidenum">
              <a:rPr lang="zh-CN" altLang="en-US" smtClean="0"/>
              <a:t>19</a:t>
            </a:fld>
            <a:endParaRPr lang="zh-CN" altLang="en-US"/>
          </a:p>
        </p:txBody>
      </p:sp>
    </p:spTree>
    <p:extLst>
      <p:ext uri="{BB962C8B-B14F-4D97-AF65-F5344CB8AC3E}">
        <p14:creationId xmlns:p14="http://schemas.microsoft.com/office/powerpoint/2010/main" val="1388108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首先是绪论。</a:t>
            </a:r>
            <a:endParaRPr lang="en-US" altLang="zh-CN" dirty="0" smtClean="0"/>
          </a:p>
        </p:txBody>
      </p:sp>
      <p:sp>
        <p:nvSpPr>
          <p:cNvPr id="4" name="灯片编号占位符 3"/>
          <p:cNvSpPr>
            <a:spLocks noGrp="1"/>
          </p:cNvSpPr>
          <p:nvPr>
            <p:ph type="sldNum" sz="quarter" idx="10"/>
          </p:nvPr>
        </p:nvSpPr>
        <p:spPr/>
        <p:txBody>
          <a:bodyPr/>
          <a:lstStyle/>
          <a:p>
            <a:fld id="{09390078-134E-41C0-868A-DC68542F5968}" type="slidenum">
              <a:rPr lang="zh-CN" altLang="en-US" smtClean="0"/>
              <a:t>2</a:t>
            </a:fld>
            <a:endParaRPr lang="zh-CN" altLang="en-US"/>
          </a:p>
        </p:txBody>
      </p:sp>
    </p:spTree>
    <p:extLst>
      <p:ext uri="{BB962C8B-B14F-4D97-AF65-F5344CB8AC3E}">
        <p14:creationId xmlns:p14="http://schemas.microsoft.com/office/powerpoint/2010/main" val="2909314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latin typeface="Arial" panose="020B0604020202020204" pitchFamily="34" charset="0"/>
              </a:rPr>
              <a:t>此外，我们对三组数据的定量分析结果进行了两两比较，同样也发现一些十分有意思的规律。</a:t>
            </a:r>
          </a:p>
          <a:p>
            <a:pPr eaLnBrk="1" hangingPunct="1"/>
            <a:r>
              <a:rPr lang="zh-CN" altLang="en-US" dirty="0" smtClean="0">
                <a:latin typeface="Arial" panose="020B0604020202020204" pitchFamily="34" charset="0"/>
              </a:rPr>
              <a:t>首先，参与代谢和氧化还原过程的蛋白质在肝脏中的表达量显著高于心脏。</a:t>
            </a:r>
          </a:p>
          <a:p>
            <a:pPr eaLnBrk="1" hangingPunct="1"/>
            <a:r>
              <a:rPr lang="zh-CN" altLang="en-US" dirty="0" smtClean="0">
                <a:latin typeface="Arial" panose="020B0604020202020204" pitchFamily="34" charset="0"/>
              </a:rPr>
              <a:t>其次，对于同样来自心脏的线粒体蛋白质组而言，参与氧化磷酸化的蛋白质在取自小鼠心脏样本的数据集中比重更大。</a:t>
            </a:r>
          </a:p>
        </p:txBody>
      </p:sp>
      <p:sp>
        <p:nvSpPr>
          <p:cNvPr id="4" name="灯片编号占位符 3"/>
          <p:cNvSpPr>
            <a:spLocks noGrp="1"/>
          </p:cNvSpPr>
          <p:nvPr>
            <p:ph type="sldNum" sz="quarter" idx="10"/>
          </p:nvPr>
        </p:nvSpPr>
        <p:spPr/>
        <p:txBody>
          <a:bodyPr/>
          <a:lstStyle/>
          <a:p>
            <a:fld id="{09390078-134E-41C0-868A-DC68542F5968}" type="slidenum">
              <a:rPr lang="zh-CN" altLang="en-US" smtClean="0"/>
              <a:t>20</a:t>
            </a:fld>
            <a:endParaRPr lang="zh-CN" altLang="en-US"/>
          </a:p>
        </p:txBody>
      </p:sp>
    </p:spTree>
    <p:extLst>
      <p:ext uri="{BB962C8B-B14F-4D97-AF65-F5344CB8AC3E}">
        <p14:creationId xmlns:p14="http://schemas.microsoft.com/office/powerpoint/2010/main" val="29039569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kern="1200" dirty="0" smtClean="0">
                <a:solidFill>
                  <a:schemeClr val="tx1"/>
                </a:solidFill>
                <a:effectLst/>
                <a:latin typeface="+mn-lt"/>
                <a:ea typeface="+mn-ea"/>
                <a:cs typeface="+mn-cs"/>
              </a:rPr>
              <a:t>在前面，我们提到，线粒体另一个重要功能是产生</a:t>
            </a:r>
            <a:r>
              <a:rPr lang="en-US" altLang="zh-CN" sz="1200" kern="1200" dirty="0" smtClean="0">
                <a:solidFill>
                  <a:schemeClr val="tx1"/>
                </a:solidFill>
                <a:effectLst/>
                <a:latin typeface="+mn-lt"/>
                <a:ea typeface="+mn-ea"/>
                <a:cs typeface="+mn-cs"/>
              </a:rPr>
              <a:t>ATP,</a:t>
            </a:r>
          </a:p>
          <a:p>
            <a:pPr eaLnBrk="1" hangingPunct="1"/>
            <a:r>
              <a:rPr lang="zh-CN" altLang="en-US" sz="1200" kern="1200" dirty="0" smtClean="0">
                <a:solidFill>
                  <a:schemeClr val="tx1"/>
                </a:solidFill>
                <a:effectLst/>
                <a:latin typeface="+mn-lt"/>
                <a:ea typeface="+mn-ea"/>
                <a:cs typeface="+mn-cs"/>
              </a:rPr>
              <a:t>因此，我们选取电子传递链这一特定通路进行定量比较分析；</a:t>
            </a:r>
            <a:endParaRPr lang="en-US" altLang="zh-CN" sz="1200" kern="1200" dirty="0" smtClean="0">
              <a:solidFill>
                <a:schemeClr val="tx1"/>
              </a:solidFill>
              <a:effectLst/>
              <a:latin typeface="+mn-lt"/>
              <a:ea typeface="+mn-ea"/>
              <a:cs typeface="+mn-cs"/>
            </a:endParaRPr>
          </a:p>
          <a:p>
            <a:pPr eaLnBrk="1" hangingPunct="1"/>
            <a:r>
              <a:rPr lang="zh-CN" altLang="en-US" sz="1200" kern="1200" dirty="0" smtClean="0">
                <a:solidFill>
                  <a:schemeClr val="tx1"/>
                </a:solidFill>
                <a:effectLst/>
                <a:latin typeface="+mn-lt"/>
                <a:ea typeface="+mn-ea"/>
                <a:cs typeface="+mn-cs"/>
              </a:rPr>
              <a:t>我们发现，</a:t>
            </a:r>
            <a:endParaRPr lang="en-US" altLang="zh-CN" sz="1200" kern="1200" dirty="0" smtClean="0">
              <a:solidFill>
                <a:schemeClr val="tx1"/>
              </a:solidFill>
              <a:effectLst/>
              <a:latin typeface="+mn-lt"/>
              <a:ea typeface="+mn-ea"/>
              <a:cs typeface="+mn-cs"/>
            </a:endParaRPr>
          </a:p>
          <a:p>
            <a:pPr eaLnBrk="1" hangingPunct="1"/>
            <a:r>
              <a:rPr lang="zh-CN" altLang="en-US" sz="1200" kern="1200" dirty="0" smtClean="0">
                <a:solidFill>
                  <a:schemeClr val="tx1"/>
                </a:solidFill>
                <a:effectLst/>
                <a:latin typeface="+mn-lt"/>
                <a:ea typeface="+mn-ea"/>
                <a:cs typeface="+mn-cs"/>
              </a:rPr>
              <a:t>从功能上来看，</a:t>
            </a:r>
            <a:r>
              <a:rPr lang="zh-CN" altLang="zh-CN" sz="1200" kern="1200" dirty="0" smtClean="0">
                <a:solidFill>
                  <a:schemeClr val="tx1"/>
                </a:solidFill>
                <a:effectLst/>
                <a:latin typeface="+mn-lt"/>
                <a:ea typeface="+mn-ea"/>
                <a:cs typeface="+mn-cs"/>
              </a:rPr>
              <a:t>第一到第四复合体主要参与了线粒体膜内外的电子传递过程，第五复合体则是</a:t>
            </a:r>
            <a:r>
              <a:rPr lang="en-US" altLang="zh-CN" sz="1200" kern="1200" dirty="0" smtClean="0">
                <a:solidFill>
                  <a:schemeClr val="tx1"/>
                </a:solidFill>
                <a:effectLst/>
                <a:latin typeface="+mn-lt"/>
                <a:ea typeface="+mn-ea"/>
                <a:cs typeface="+mn-cs"/>
              </a:rPr>
              <a:t>ATP</a:t>
            </a:r>
            <a:r>
              <a:rPr lang="zh-CN" altLang="zh-CN" sz="1200" kern="1200" dirty="0" smtClean="0">
                <a:solidFill>
                  <a:schemeClr val="tx1"/>
                </a:solidFill>
                <a:effectLst/>
                <a:latin typeface="+mn-lt"/>
                <a:ea typeface="+mn-ea"/>
                <a:cs typeface="+mn-cs"/>
              </a:rPr>
              <a:t>合成的主要场所；</a:t>
            </a:r>
            <a:endParaRPr lang="en-US" altLang="zh-CN" sz="1200" kern="1200" dirty="0" smtClean="0">
              <a:solidFill>
                <a:schemeClr val="tx1"/>
              </a:solidFill>
              <a:effectLst/>
              <a:latin typeface="+mn-lt"/>
              <a:ea typeface="+mn-ea"/>
              <a:cs typeface="+mn-cs"/>
            </a:endParaRPr>
          </a:p>
          <a:p>
            <a:pPr eaLnBrk="1" hangingPunct="1"/>
            <a:r>
              <a:rPr lang="zh-CN" altLang="zh-CN" sz="1200" kern="1200" dirty="0" smtClean="0">
                <a:solidFill>
                  <a:schemeClr val="tx1"/>
                </a:solidFill>
                <a:effectLst/>
                <a:latin typeface="+mn-lt"/>
                <a:ea typeface="+mn-ea"/>
                <a:cs typeface="+mn-cs"/>
              </a:rPr>
              <a:t>从表达量上来看，第一到第四复合体的丰度水平接近，而第五复合体的丰度水平则是其他的</a:t>
            </a:r>
            <a:r>
              <a:rPr lang="en-US" altLang="zh-CN" sz="1200" kern="1200" dirty="0" smtClean="0">
                <a:solidFill>
                  <a:schemeClr val="tx1"/>
                </a:solidFill>
                <a:effectLst/>
                <a:latin typeface="+mn-lt"/>
                <a:ea typeface="+mn-ea"/>
                <a:cs typeface="+mn-cs"/>
              </a:rPr>
              <a:t>2~3</a:t>
            </a:r>
            <a:r>
              <a:rPr lang="zh-CN" altLang="zh-CN" sz="1200" kern="1200" dirty="0" smtClean="0">
                <a:solidFill>
                  <a:schemeClr val="tx1"/>
                </a:solidFill>
                <a:effectLst/>
                <a:latin typeface="+mn-lt"/>
                <a:ea typeface="+mn-ea"/>
                <a:cs typeface="+mn-cs"/>
              </a:rPr>
              <a:t>倍。</a:t>
            </a:r>
            <a:endParaRPr lang="en-US" altLang="zh-CN" sz="1200" kern="1200" dirty="0" smtClean="0">
              <a:solidFill>
                <a:schemeClr val="tx1"/>
              </a:solidFill>
              <a:effectLst/>
              <a:latin typeface="+mn-lt"/>
              <a:ea typeface="+mn-ea"/>
              <a:cs typeface="+mn-cs"/>
            </a:endParaRPr>
          </a:p>
          <a:p>
            <a:pPr eaLnBrk="1" hangingPunct="1"/>
            <a:r>
              <a:rPr lang="zh-CN" altLang="en-US" sz="1200" kern="1200" dirty="0" smtClean="0">
                <a:solidFill>
                  <a:schemeClr val="tx1"/>
                </a:solidFill>
                <a:effectLst/>
                <a:latin typeface="+mn-lt"/>
                <a:ea typeface="+mn-ea"/>
                <a:cs typeface="+mn-cs"/>
              </a:rPr>
              <a:t>可见第五复合体在电子传递链中起着重要的作用。</a:t>
            </a:r>
            <a:endParaRPr lang="en-US" altLang="zh-CN" sz="1200" kern="1200" dirty="0" smtClean="0">
              <a:solidFill>
                <a:schemeClr val="tx1"/>
              </a:solidFill>
              <a:effectLst/>
              <a:latin typeface="+mn-lt"/>
              <a:ea typeface="+mn-ea"/>
              <a:cs typeface="+mn-cs"/>
            </a:endParaRPr>
          </a:p>
          <a:p>
            <a:pPr eaLnBrk="1" hangingPunct="1"/>
            <a:endParaRPr lang="zh-CN" altLang="en-US" dirty="0" smtClean="0">
              <a:latin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09390078-134E-41C0-868A-DC68542F5968}" type="slidenum">
              <a:rPr lang="zh-CN" altLang="en-US" smtClean="0"/>
              <a:t>21</a:t>
            </a:fld>
            <a:endParaRPr lang="zh-CN" altLang="en-US"/>
          </a:p>
        </p:txBody>
      </p:sp>
    </p:spTree>
    <p:extLst>
      <p:ext uri="{BB962C8B-B14F-4D97-AF65-F5344CB8AC3E}">
        <p14:creationId xmlns:p14="http://schemas.microsoft.com/office/powerpoint/2010/main" val="13240962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因此，我们对第五复合体的蛋白质进行分析比较发现；</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该复合体上的所有蛋白质都参与</a:t>
            </a:r>
            <a:r>
              <a:rPr lang="en-US" altLang="zh-CN" sz="1200" kern="1200" dirty="0" smtClean="0">
                <a:solidFill>
                  <a:schemeClr val="tx1"/>
                </a:solidFill>
                <a:effectLst/>
                <a:latin typeface="+mn-lt"/>
                <a:ea typeface="+mn-ea"/>
                <a:cs typeface="+mn-cs"/>
              </a:rPr>
              <a:t>ATP</a:t>
            </a:r>
            <a:r>
              <a:rPr lang="zh-CN" altLang="en-US" sz="1200" kern="1200" dirty="0" smtClean="0">
                <a:solidFill>
                  <a:schemeClr val="tx1"/>
                </a:solidFill>
                <a:effectLst/>
                <a:latin typeface="+mn-lt"/>
                <a:ea typeface="+mn-ea"/>
                <a:cs typeface="+mn-cs"/>
              </a:rPr>
              <a:t>的合成，而核心蛋白质则是这四个蛋白质：</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另外，我们还发现，</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复合体五上的蛋白质，有的由细胞核基因组编码得来，有的则是线粒体本身编码得来</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dirty="0" smtClean="0">
                <a:latin typeface="+mn-ea"/>
              </a:rPr>
              <a:t>相对于由细胞核基因组编码的其他蛋白质而言，这些蛋白质的丰度水平</a:t>
            </a:r>
            <a:r>
              <a:rPr lang="zh-CN" altLang="zh-CN" sz="1200" b="1" dirty="0" smtClean="0">
                <a:solidFill>
                  <a:srgbClr val="FF0000"/>
                </a:solidFill>
                <a:latin typeface="+mn-ea"/>
              </a:rPr>
              <a:t>远远偏低</a:t>
            </a:r>
            <a:r>
              <a:rPr lang="en-US" altLang="zh-CN" sz="1200" b="1" dirty="0" smtClean="0">
                <a:latin typeface="+mn-ea"/>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相关研究报道指出许多由于线粒体功能缺失引起的疾病都与这些线粒体基因组编码蛋白高度相关</a:t>
            </a:r>
            <a:endParaRPr lang="en-US" altLang="zh-CN" sz="1200" dirty="0" smtClean="0">
              <a:latin typeface="+mn-ea"/>
            </a:endParaRPr>
          </a:p>
        </p:txBody>
      </p:sp>
      <p:sp>
        <p:nvSpPr>
          <p:cNvPr id="4" name="灯片编号占位符 3"/>
          <p:cNvSpPr>
            <a:spLocks noGrp="1"/>
          </p:cNvSpPr>
          <p:nvPr>
            <p:ph type="sldNum" sz="quarter" idx="10"/>
          </p:nvPr>
        </p:nvSpPr>
        <p:spPr/>
        <p:txBody>
          <a:bodyPr/>
          <a:lstStyle/>
          <a:p>
            <a:fld id="{09390078-134E-41C0-868A-DC68542F5968}" type="slidenum">
              <a:rPr lang="zh-CN" altLang="en-US" smtClean="0"/>
              <a:t>22</a:t>
            </a:fld>
            <a:endParaRPr lang="zh-CN" altLang="en-US"/>
          </a:p>
        </p:txBody>
      </p:sp>
    </p:spTree>
    <p:extLst>
      <p:ext uri="{BB962C8B-B14F-4D97-AF65-F5344CB8AC3E}">
        <p14:creationId xmlns:p14="http://schemas.microsoft.com/office/powerpoint/2010/main" val="1125936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我们知道，蛋白质在生物体内不是单独运作的，而是和其他蛋白质一起协同工作。</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因此，</a:t>
            </a:r>
            <a:r>
              <a:rPr lang="zh-CN" altLang="zh-CN" sz="1200" kern="1200" dirty="0" smtClean="0">
                <a:solidFill>
                  <a:schemeClr val="tx1"/>
                </a:solidFill>
                <a:effectLst/>
                <a:latin typeface="+mn-lt"/>
                <a:ea typeface="+mn-ea"/>
                <a:cs typeface="+mn-cs"/>
              </a:rPr>
              <a:t>本论文</a:t>
            </a:r>
            <a:r>
              <a:rPr lang="zh-CN" altLang="en-US" sz="1200" kern="1200" dirty="0" smtClean="0">
                <a:solidFill>
                  <a:schemeClr val="tx1"/>
                </a:solidFill>
                <a:effectLst/>
                <a:latin typeface="+mn-lt"/>
                <a:ea typeface="+mn-ea"/>
                <a:cs typeface="+mn-cs"/>
              </a:rPr>
              <a:t>将定量结果同蛋白质的相互作用组相结合，</a:t>
            </a:r>
            <a:r>
              <a:rPr lang="zh-CN" altLang="zh-CN" sz="1200" kern="1200" dirty="0" smtClean="0">
                <a:solidFill>
                  <a:schemeClr val="tx1"/>
                </a:solidFill>
                <a:effectLst/>
                <a:latin typeface="+mn-lt"/>
                <a:ea typeface="+mn-ea"/>
                <a:cs typeface="+mn-cs"/>
              </a:rPr>
              <a:t>进一步解释</a:t>
            </a:r>
            <a:r>
              <a:rPr lang="zh-CN" altLang="en-US" sz="1200" kern="1200" dirty="0" smtClean="0">
                <a:solidFill>
                  <a:schemeClr val="tx1"/>
                </a:solidFill>
                <a:effectLst/>
                <a:latin typeface="+mn-lt"/>
                <a:ea typeface="+mn-ea"/>
                <a:cs typeface="+mn-cs"/>
              </a:rPr>
              <a:t>两者之间的</a:t>
            </a:r>
            <a:r>
              <a:rPr lang="zh-CN" altLang="zh-CN" sz="1200" kern="1200" dirty="0" smtClean="0">
                <a:solidFill>
                  <a:schemeClr val="tx1"/>
                </a:solidFill>
                <a:effectLst/>
                <a:latin typeface="+mn-lt"/>
                <a:ea typeface="+mn-ea"/>
                <a:cs typeface="+mn-cs"/>
              </a:rPr>
              <a:t>密切关系。</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在分析研究中我们发现，</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相互作用组与蛋白质的丰度存在较好的线性关系，</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图中显示了</a:t>
            </a:r>
            <a:r>
              <a:rPr lang="zh-CN" altLang="zh-CN" dirty="0" smtClean="0"/>
              <a:t>相互作用关系数位于前</a:t>
            </a:r>
            <a:r>
              <a:rPr lang="en-US" altLang="zh-CN" dirty="0" smtClean="0"/>
              <a:t>30</a:t>
            </a:r>
            <a:r>
              <a:rPr lang="zh-CN" altLang="zh-CN" dirty="0" smtClean="0"/>
              <a:t>的蛋白质</a:t>
            </a:r>
            <a:r>
              <a:rPr lang="zh-CN" altLang="en-US" dirty="0" smtClean="0"/>
              <a:t>，我们发现</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如红色圈所示的一</a:t>
            </a:r>
            <a:r>
              <a:rPr lang="zh-CN" altLang="zh-CN" sz="1200" kern="1200" dirty="0" smtClean="0">
                <a:solidFill>
                  <a:schemeClr val="tx1"/>
                </a:solidFill>
                <a:effectLst/>
                <a:latin typeface="+mn-lt"/>
                <a:ea typeface="+mn-ea"/>
                <a:cs typeface="+mn-cs"/>
              </a:rPr>
              <a:t>半以上的蛋白质来自于电子传递链复合体，极少部分的蛋白质参与代谢、转运等生物过程；</a:t>
            </a:r>
            <a:endParaRPr lang="en-US" altLang="zh-CN" dirty="0" smtClean="0"/>
          </a:p>
          <a:p>
            <a:r>
              <a:rPr lang="zh-CN" altLang="zh-CN" sz="1200" kern="1200" dirty="0" smtClean="0">
                <a:solidFill>
                  <a:schemeClr val="tx1"/>
                </a:solidFill>
                <a:effectLst/>
                <a:latin typeface="+mn-lt"/>
                <a:ea typeface="+mn-ea"/>
                <a:cs typeface="+mn-cs"/>
              </a:rPr>
              <a:t>因此，我们将电子传递链五个复合体的蛋白质着重显示</a:t>
            </a:r>
            <a:endParaRPr lang="zh-CN" altLang="en-US" dirty="0"/>
          </a:p>
        </p:txBody>
      </p:sp>
      <p:sp>
        <p:nvSpPr>
          <p:cNvPr id="4" name="灯片编号占位符 3"/>
          <p:cNvSpPr>
            <a:spLocks noGrp="1"/>
          </p:cNvSpPr>
          <p:nvPr>
            <p:ph type="sldNum" sz="quarter" idx="10"/>
          </p:nvPr>
        </p:nvSpPr>
        <p:spPr/>
        <p:txBody>
          <a:bodyPr/>
          <a:lstStyle/>
          <a:p>
            <a:fld id="{09390078-134E-41C0-868A-DC68542F5968}" type="slidenum">
              <a:rPr lang="zh-CN" altLang="en-US" smtClean="0"/>
              <a:t>23</a:t>
            </a:fld>
            <a:endParaRPr lang="zh-CN" altLang="en-US"/>
          </a:p>
        </p:txBody>
      </p:sp>
    </p:spTree>
    <p:extLst>
      <p:ext uri="{BB962C8B-B14F-4D97-AF65-F5344CB8AC3E}">
        <p14:creationId xmlns:p14="http://schemas.microsoft.com/office/powerpoint/2010/main" val="1547149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图中显示的是小鼠心脏线粒体蛋白质的相互作用关系。</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五个圆圈代表了五个复合体，其中心蛋白质则是我们在分析过程中发现的该复合体的核心蛋白质。</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另外，我们还发现某些蛋白质并未来自于电子传递链复合体，却含有大量的相互作用关系</a:t>
            </a:r>
            <a:r>
              <a:rPr lang="en-US" altLang="zh-CN" sz="1200" kern="1200" dirty="0" smtClean="0">
                <a:solidFill>
                  <a:schemeClr val="tx1"/>
                </a:solidFill>
                <a:effectLst/>
                <a:latin typeface="+mn-lt"/>
                <a:ea typeface="+mn-ea"/>
                <a:cs typeface="+mn-cs"/>
              </a:rPr>
              <a:t>.</a:t>
            </a:r>
          </a:p>
          <a:p>
            <a:r>
              <a:rPr lang="zh-CN" altLang="en-US" sz="1200" kern="1200" dirty="0" smtClean="0">
                <a:solidFill>
                  <a:schemeClr val="tx1"/>
                </a:solidFill>
                <a:effectLst/>
                <a:latin typeface="+mn-lt"/>
                <a:ea typeface="+mn-ea"/>
                <a:cs typeface="+mn-cs"/>
              </a:rPr>
              <a:t>比如：含有大量相互作用组的</a:t>
            </a:r>
            <a:r>
              <a:rPr lang="en-US" altLang="zh-CN" sz="1200" kern="1200" dirty="0" smtClean="0">
                <a:solidFill>
                  <a:schemeClr val="tx1"/>
                </a:solidFill>
                <a:effectLst/>
                <a:latin typeface="+mn-lt"/>
                <a:ea typeface="+mn-ea"/>
                <a:cs typeface="+mn-cs"/>
              </a:rPr>
              <a:t>ICT1</a:t>
            </a:r>
            <a:r>
              <a:rPr lang="zh-CN" altLang="en-US" sz="1200" kern="1200" dirty="0" smtClean="0">
                <a:solidFill>
                  <a:schemeClr val="tx1"/>
                </a:solidFill>
                <a:effectLst/>
                <a:latin typeface="+mn-lt"/>
                <a:ea typeface="+mn-ea"/>
                <a:cs typeface="+mn-cs"/>
              </a:rPr>
              <a:t>，该蛋白质</a:t>
            </a:r>
            <a:r>
              <a:rPr lang="zh-CN" altLang="zh-CN" sz="1200" kern="1200" dirty="0" smtClean="0">
                <a:solidFill>
                  <a:schemeClr val="tx1"/>
                </a:solidFill>
                <a:effectLst/>
                <a:latin typeface="+mn-lt"/>
                <a:ea typeface="+mn-ea"/>
                <a:cs typeface="+mn-cs"/>
              </a:rPr>
              <a:t>作为一种膜结合核糖体，含有独立编码的密码子是线粒体蛋白质合成中一个十分重要的蛋白质</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另一个重要的蛋白质则是</a:t>
            </a:r>
            <a:r>
              <a:rPr lang="en-US" altLang="zh-CN" sz="1200" kern="1200" dirty="0" smtClean="0">
                <a:solidFill>
                  <a:schemeClr val="tx1"/>
                </a:solidFill>
                <a:effectLst/>
                <a:latin typeface="+mn-lt"/>
                <a:ea typeface="+mn-ea"/>
                <a:cs typeface="+mn-cs"/>
              </a:rPr>
              <a:t>ACADVL</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据相关文献指出，</a:t>
            </a:r>
            <a:r>
              <a:rPr lang="en-US" altLang="zh-CN" sz="1200" kern="1200" dirty="0" smtClean="0">
                <a:solidFill>
                  <a:schemeClr val="tx1"/>
                </a:solidFill>
                <a:effectLst/>
                <a:latin typeface="+mn-lt"/>
                <a:ea typeface="+mn-ea"/>
                <a:cs typeface="+mn-cs"/>
              </a:rPr>
              <a:t>ACADVL</a:t>
            </a:r>
            <a:r>
              <a:rPr lang="zh-CN" altLang="zh-CN" sz="1200" kern="1200" dirty="0" smtClean="0">
                <a:solidFill>
                  <a:schemeClr val="tx1"/>
                </a:solidFill>
                <a:effectLst/>
                <a:latin typeface="+mn-lt"/>
                <a:ea typeface="+mn-ea"/>
                <a:cs typeface="+mn-cs"/>
              </a:rPr>
              <a:t>基因的突变会导致</a:t>
            </a:r>
            <a:r>
              <a:rPr lang="en-US" altLang="zh-CN" sz="1200" kern="1200" dirty="0" smtClean="0">
                <a:solidFill>
                  <a:schemeClr val="tx1"/>
                </a:solidFill>
                <a:effectLst/>
                <a:latin typeface="+mn-lt"/>
                <a:ea typeface="+mn-ea"/>
                <a:cs typeface="+mn-cs"/>
              </a:rPr>
              <a:t>VLCAD</a:t>
            </a:r>
            <a:r>
              <a:rPr lang="zh-CN" altLang="zh-CN" sz="1200" kern="1200" dirty="0" smtClean="0">
                <a:solidFill>
                  <a:schemeClr val="tx1"/>
                </a:solidFill>
                <a:effectLst/>
                <a:latin typeface="+mn-lt"/>
                <a:ea typeface="+mn-ea"/>
                <a:cs typeface="+mn-cs"/>
              </a:rPr>
              <a:t>酶的缺失，则终会影响细胞的正常代谢。</a:t>
            </a:r>
            <a:r>
              <a:rPr lang="en-US" altLang="zh-CN" sz="1200" kern="1200" dirty="0" smtClean="0">
                <a:solidFill>
                  <a:schemeClr val="tx1"/>
                </a:solidFill>
                <a:effectLst/>
                <a:latin typeface="+mn-lt"/>
                <a:ea typeface="+mn-ea"/>
                <a:cs typeface="+mn-cs"/>
              </a:rPr>
              <a:t>VLCAD</a:t>
            </a:r>
            <a:r>
              <a:rPr lang="zh-CN" altLang="zh-CN" sz="1200" kern="1200" dirty="0" smtClean="0">
                <a:solidFill>
                  <a:schemeClr val="tx1"/>
                </a:solidFill>
                <a:effectLst/>
                <a:latin typeface="+mn-lt"/>
                <a:ea typeface="+mn-ea"/>
                <a:cs typeface="+mn-cs"/>
              </a:rPr>
              <a:t>酶缺失引起的代谢失常往往表现为心脏肥大、心律失常，甚至猝死等疾病</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9390078-134E-41C0-868A-DC68542F5968}" type="slidenum">
              <a:rPr lang="zh-CN" altLang="en-US" smtClean="0"/>
              <a:t>24</a:t>
            </a:fld>
            <a:endParaRPr lang="zh-CN" altLang="en-US"/>
          </a:p>
        </p:txBody>
      </p:sp>
    </p:spTree>
    <p:extLst>
      <p:ext uri="{BB962C8B-B14F-4D97-AF65-F5344CB8AC3E}">
        <p14:creationId xmlns:p14="http://schemas.microsoft.com/office/powerpoint/2010/main" val="2162831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接下来介绍复杂蛋白质组非标记定量分析软件。</a:t>
            </a:r>
            <a:endParaRPr lang="zh-CN" altLang="en-US" dirty="0"/>
          </a:p>
        </p:txBody>
      </p:sp>
      <p:sp>
        <p:nvSpPr>
          <p:cNvPr id="4" name="灯片编号占位符 3"/>
          <p:cNvSpPr>
            <a:spLocks noGrp="1"/>
          </p:cNvSpPr>
          <p:nvPr>
            <p:ph type="sldNum" sz="quarter" idx="10"/>
          </p:nvPr>
        </p:nvSpPr>
        <p:spPr/>
        <p:txBody>
          <a:bodyPr/>
          <a:lstStyle/>
          <a:p>
            <a:fld id="{09390078-134E-41C0-868A-DC68542F5968}" type="slidenum">
              <a:rPr lang="zh-CN" altLang="en-US" smtClean="0"/>
              <a:t>25</a:t>
            </a:fld>
            <a:endParaRPr lang="zh-CN" altLang="en-US"/>
          </a:p>
        </p:txBody>
      </p:sp>
    </p:spTree>
    <p:extLst>
      <p:ext uri="{BB962C8B-B14F-4D97-AF65-F5344CB8AC3E}">
        <p14:creationId xmlns:p14="http://schemas.microsoft.com/office/powerpoint/2010/main" val="36848082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本论文以上述算法和结果为基础，构建了一个复杂蛋白质组非标记定量分析软件，该软件结合了多种谱图特征参数，提供了多种定量方法，有效地将定量和定性分析相兼容；</a:t>
            </a:r>
            <a:endParaRPr lang="en-US" altLang="zh-CN" dirty="0" smtClean="0"/>
          </a:p>
          <a:p>
            <a:pPr marL="0" indent="0">
              <a:lnSpc>
                <a:spcPct val="150000"/>
              </a:lnSpc>
              <a:buClr>
                <a:srgbClr val="009999"/>
              </a:buClr>
              <a:buFont typeface="Wingdings" panose="05000000000000000000" pitchFamily="2" charset="2"/>
              <a:buNone/>
            </a:pPr>
            <a:r>
              <a:rPr lang="zh-CN" altLang="en-US" dirty="0" smtClean="0"/>
              <a:t>其次，该软件还能够进行</a:t>
            </a:r>
            <a:r>
              <a:rPr lang="zh-CN" altLang="en-US" sz="1200" dirty="0" smtClean="0">
                <a:latin typeface="Times New Roman" panose="02020603050405020304" pitchFamily="18" charset="0"/>
                <a:cs typeface="Times New Roman" panose="02020603050405020304" pitchFamily="18" charset="0"/>
              </a:rPr>
              <a:t>多样本分析，提高分析效率；采用</a:t>
            </a:r>
            <a:r>
              <a:rPr lang="en-US" altLang="zh-CN" sz="1200" dirty="0" err="1" smtClean="0">
                <a:latin typeface="Times New Roman" panose="02020603050405020304" pitchFamily="18" charset="0"/>
                <a:cs typeface="Times New Roman" panose="02020603050405020304" pitchFamily="18" charset="0"/>
              </a:rPr>
              <a:t>HeatMap</a:t>
            </a:r>
            <a:r>
              <a:rPr lang="zh-CN" altLang="en-US" sz="1200" dirty="0" smtClean="0">
                <a:latin typeface="Times New Roman" panose="02020603050405020304" pitchFamily="18" charset="0"/>
                <a:cs typeface="Times New Roman" panose="02020603050405020304" pitchFamily="18" charset="0"/>
              </a:rPr>
              <a:t>等多种方式进行可视化；提供排序、浏览、查询等多种功能；多层次的分析复杂蛋白质组</a:t>
            </a:r>
          </a:p>
          <a:p>
            <a:endParaRPr lang="en-US" altLang="zh-CN" dirty="0" smtClean="0"/>
          </a:p>
        </p:txBody>
      </p:sp>
      <p:sp>
        <p:nvSpPr>
          <p:cNvPr id="4" name="灯片编号占位符 3"/>
          <p:cNvSpPr>
            <a:spLocks noGrp="1"/>
          </p:cNvSpPr>
          <p:nvPr>
            <p:ph type="sldNum" sz="quarter" idx="10"/>
          </p:nvPr>
        </p:nvSpPr>
        <p:spPr/>
        <p:txBody>
          <a:bodyPr/>
          <a:lstStyle/>
          <a:p>
            <a:fld id="{09390078-134E-41C0-868A-DC68542F5968}" type="slidenum">
              <a:rPr lang="zh-CN" altLang="en-US" smtClean="0"/>
              <a:t>26</a:t>
            </a:fld>
            <a:endParaRPr lang="zh-CN" altLang="en-US"/>
          </a:p>
        </p:txBody>
      </p:sp>
    </p:spTree>
    <p:extLst>
      <p:ext uri="{BB962C8B-B14F-4D97-AF65-F5344CB8AC3E}">
        <p14:creationId xmlns:p14="http://schemas.microsoft.com/office/powerpoint/2010/main" val="3308321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该软件主要包括数据加载、定量分析、定性分析、分析结果显示四个部分</a:t>
            </a:r>
            <a:endParaRPr lang="zh-CN" altLang="en-US" dirty="0"/>
          </a:p>
        </p:txBody>
      </p:sp>
      <p:sp>
        <p:nvSpPr>
          <p:cNvPr id="4" name="灯片编号占位符 3"/>
          <p:cNvSpPr>
            <a:spLocks noGrp="1"/>
          </p:cNvSpPr>
          <p:nvPr>
            <p:ph type="sldNum" sz="quarter" idx="10"/>
          </p:nvPr>
        </p:nvSpPr>
        <p:spPr/>
        <p:txBody>
          <a:bodyPr/>
          <a:lstStyle/>
          <a:p>
            <a:fld id="{09390078-134E-41C0-868A-DC68542F5968}" type="slidenum">
              <a:rPr lang="zh-CN" altLang="en-US" smtClean="0"/>
              <a:t>27</a:t>
            </a:fld>
            <a:endParaRPr lang="zh-CN" altLang="en-US"/>
          </a:p>
        </p:txBody>
      </p:sp>
    </p:spTree>
    <p:extLst>
      <p:ext uri="{BB962C8B-B14F-4D97-AF65-F5344CB8AC3E}">
        <p14:creationId xmlns:p14="http://schemas.microsoft.com/office/powerpoint/2010/main" val="28573023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该软件采用向导对话框的形式引导用户建立实验样本，加载实验数据、设置实验参数</a:t>
            </a:r>
            <a:endParaRPr lang="zh-CN" altLang="en-US" dirty="0"/>
          </a:p>
        </p:txBody>
      </p:sp>
      <p:sp>
        <p:nvSpPr>
          <p:cNvPr id="4" name="灯片编号占位符 3"/>
          <p:cNvSpPr>
            <a:spLocks noGrp="1"/>
          </p:cNvSpPr>
          <p:nvPr>
            <p:ph type="sldNum" sz="quarter" idx="10"/>
          </p:nvPr>
        </p:nvSpPr>
        <p:spPr/>
        <p:txBody>
          <a:bodyPr/>
          <a:lstStyle/>
          <a:p>
            <a:fld id="{09390078-134E-41C0-868A-DC68542F5968}" type="slidenum">
              <a:rPr lang="zh-CN" altLang="en-US" smtClean="0"/>
              <a:t>28</a:t>
            </a:fld>
            <a:endParaRPr lang="zh-CN" altLang="en-US"/>
          </a:p>
        </p:txBody>
      </p:sp>
    </p:spTree>
    <p:extLst>
      <p:ext uri="{BB962C8B-B14F-4D97-AF65-F5344CB8AC3E}">
        <p14:creationId xmlns:p14="http://schemas.microsoft.com/office/powerpoint/2010/main" val="42210899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这是非标记定量结果的关键页面，左边为定量结果主页面，包含了鉴定蛋白质的基本信息、谱图热图、序列信息、肽段信息等，用户可选择不同的定量方法，查询浏览结果；</a:t>
            </a:r>
            <a:endParaRPr lang="en-US" altLang="zh-CN" dirty="0" smtClean="0"/>
          </a:p>
          <a:p>
            <a:r>
              <a:rPr lang="zh-CN" altLang="en-US" dirty="0" smtClean="0"/>
              <a:t>左边为定量结果比较页面，用户可从整体上查看蛋白质的丰度</a:t>
            </a:r>
            <a:r>
              <a:rPr lang="zh-CN" altLang="en-US" baseline="0" dirty="0" smtClean="0"/>
              <a:t>变化</a:t>
            </a:r>
            <a:endParaRPr lang="zh-CN" altLang="en-US" dirty="0"/>
          </a:p>
        </p:txBody>
      </p:sp>
      <p:sp>
        <p:nvSpPr>
          <p:cNvPr id="4" name="灯片编号占位符 3"/>
          <p:cNvSpPr>
            <a:spLocks noGrp="1"/>
          </p:cNvSpPr>
          <p:nvPr>
            <p:ph type="sldNum" sz="quarter" idx="10"/>
          </p:nvPr>
        </p:nvSpPr>
        <p:spPr/>
        <p:txBody>
          <a:bodyPr/>
          <a:lstStyle/>
          <a:p>
            <a:fld id="{09390078-134E-41C0-868A-DC68542F5968}" type="slidenum">
              <a:rPr lang="zh-CN" altLang="en-US" smtClean="0"/>
              <a:t>29</a:t>
            </a:fld>
            <a:endParaRPr lang="zh-CN" altLang="en-US"/>
          </a:p>
        </p:txBody>
      </p:sp>
    </p:spTree>
    <p:extLst>
      <p:ext uri="{BB962C8B-B14F-4D97-AF65-F5344CB8AC3E}">
        <p14:creationId xmlns:p14="http://schemas.microsoft.com/office/powerpoint/2010/main" val="3110032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在生物质谱的实验中，酵母菌作为一个典型样本经常被用于蛋白质组学的研究</a:t>
            </a:r>
            <a:endParaRPr lang="en-US" altLang="zh-CN" dirty="0" smtClean="0"/>
          </a:p>
          <a:p>
            <a:r>
              <a:rPr lang="zh-CN" altLang="en-US" dirty="0" smtClean="0"/>
              <a:t>图中显示的是一个酵母菌实验中复杂蛋白质组的相互作用网络，该网络中包含了</a:t>
            </a:r>
            <a:r>
              <a:rPr lang="en-US" altLang="zh-CN" dirty="0" smtClean="0"/>
              <a:t>6000</a:t>
            </a:r>
            <a:r>
              <a:rPr lang="zh-CN" altLang="en-US" dirty="0" smtClean="0"/>
              <a:t>多个蛋白质及</a:t>
            </a:r>
            <a:r>
              <a:rPr lang="en-US" altLang="zh-CN" dirty="0" smtClean="0"/>
              <a:t>12843</a:t>
            </a:r>
            <a:r>
              <a:rPr lang="zh-CN" altLang="en-US" dirty="0" smtClean="0"/>
              <a:t>条相互作用关系，并将蛋白质按照功能特性划分成了</a:t>
            </a:r>
            <a:r>
              <a:rPr lang="en-US" altLang="zh-CN" dirty="0" smtClean="0"/>
              <a:t>20</a:t>
            </a:r>
            <a:r>
              <a:rPr lang="zh-CN" altLang="en-US" dirty="0" smtClean="0"/>
              <a:t>类。</a:t>
            </a:r>
            <a:endParaRPr lang="en-US" altLang="zh-CN" dirty="0" smtClean="0"/>
          </a:p>
          <a:p>
            <a:r>
              <a:rPr lang="zh-CN" altLang="en-US" dirty="0" smtClean="0"/>
              <a:t>从这幅图上我们可以看出，在复杂蛋白质组的实验中，蛋白质种类较多，且关系相当复杂</a:t>
            </a:r>
            <a:r>
              <a:rPr lang="en-US" altLang="zh-CN" dirty="0" smtClean="0"/>
              <a:t>,</a:t>
            </a:r>
            <a:r>
              <a:rPr lang="zh-CN" altLang="en-US" dirty="0" smtClean="0"/>
              <a:t>这也是复杂蛋白质组的显著特点。</a:t>
            </a:r>
            <a:endParaRPr lang="en-US" altLang="zh-CN" dirty="0" smtClean="0"/>
          </a:p>
          <a:p>
            <a:r>
              <a:rPr lang="zh-CN" altLang="en-US" dirty="0" smtClean="0"/>
              <a:t>目前对复杂蛋白质组学的研究受到广泛关注。</a:t>
            </a:r>
            <a:endParaRPr lang="en-US" altLang="zh-CN" dirty="0" smtClean="0"/>
          </a:p>
          <a:p>
            <a:r>
              <a:rPr lang="zh-CN" altLang="en-US" dirty="0" smtClean="0"/>
              <a:t>那么，复杂蛋白质组的研究有何意义及特点呢？</a:t>
            </a:r>
            <a:endParaRPr lang="zh-CN" altLang="en-US" dirty="0"/>
          </a:p>
        </p:txBody>
      </p:sp>
      <p:sp>
        <p:nvSpPr>
          <p:cNvPr id="4" name="灯片编号占位符 3"/>
          <p:cNvSpPr>
            <a:spLocks noGrp="1"/>
          </p:cNvSpPr>
          <p:nvPr>
            <p:ph type="sldNum" sz="quarter" idx="10"/>
          </p:nvPr>
        </p:nvSpPr>
        <p:spPr/>
        <p:txBody>
          <a:bodyPr/>
          <a:lstStyle/>
          <a:p>
            <a:fld id="{09390078-134E-41C0-868A-DC68542F5968}" type="slidenum">
              <a:rPr lang="zh-CN" altLang="en-US" smtClean="0"/>
              <a:t>3</a:t>
            </a:fld>
            <a:endParaRPr lang="zh-CN" altLang="en-US"/>
          </a:p>
        </p:txBody>
      </p:sp>
    </p:spTree>
    <p:extLst>
      <p:ext uri="{BB962C8B-B14F-4D97-AF65-F5344CB8AC3E}">
        <p14:creationId xmlns:p14="http://schemas.microsoft.com/office/powerpoint/2010/main" val="2375558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390078-134E-41C0-868A-DC68542F5968}" type="slidenum">
              <a:rPr lang="zh-CN" altLang="en-US" smtClean="0"/>
              <a:t>30</a:t>
            </a:fld>
            <a:endParaRPr lang="zh-CN" altLang="en-US"/>
          </a:p>
        </p:txBody>
      </p:sp>
    </p:spTree>
    <p:extLst>
      <p:ext uri="{BB962C8B-B14F-4D97-AF65-F5344CB8AC3E}">
        <p14:creationId xmlns:p14="http://schemas.microsoft.com/office/powerpoint/2010/main" val="13971892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390078-134E-41C0-868A-DC68542F5968}" type="slidenum">
              <a:rPr lang="zh-CN" altLang="en-US" smtClean="0"/>
              <a:t>31</a:t>
            </a:fld>
            <a:endParaRPr lang="zh-CN" altLang="en-US"/>
          </a:p>
        </p:txBody>
      </p:sp>
    </p:spTree>
    <p:extLst>
      <p:ext uri="{BB962C8B-B14F-4D97-AF65-F5344CB8AC3E}">
        <p14:creationId xmlns:p14="http://schemas.microsoft.com/office/powerpoint/2010/main" val="19107512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有待继续开展的工作包括。。。。。。。</a:t>
            </a:r>
            <a:endParaRPr lang="zh-CN" altLang="en-US" dirty="0"/>
          </a:p>
        </p:txBody>
      </p:sp>
      <p:sp>
        <p:nvSpPr>
          <p:cNvPr id="4" name="灯片编号占位符 3"/>
          <p:cNvSpPr>
            <a:spLocks noGrp="1"/>
          </p:cNvSpPr>
          <p:nvPr>
            <p:ph type="sldNum" sz="quarter" idx="10"/>
          </p:nvPr>
        </p:nvSpPr>
        <p:spPr/>
        <p:txBody>
          <a:bodyPr/>
          <a:lstStyle/>
          <a:p>
            <a:fld id="{09390078-134E-41C0-868A-DC68542F5968}" type="slidenum">
              <a:rPr lang="zh-CN" altLang="en-US" smtClean="0"/>
              <a:t>32</a:t>
            </a:fld>
            <a:endParaRPr lang="zh-CN" altLang="en-US"/>
          </a:p>
        </p:txBody>
      </p:sp>
    </p:spTree>
    <p:extLst>
      <p:ext uri="{BB962C8B-B14F-4D97-AF65-F5344CB8AC3E}">
        <p14:creationId xmlns:p14="http://schemas.microsoft.com/office/powerpoint/2010/main" val="28075196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最后是本论文的研究成果，发表了一篇中文论文，一篇会议论文，申请了一项软件著作权，另外一篇英文论文待投稿。</a:t>
            </a:r>
            <a:endParaRPr lang="zh-CN" altLang="en-US" dirty="0"/>
          </a:p>
        </p:txBody>
      </p:sp>
      <p:sp>
        <p:nvSpPr>
          <p:cNvPr id="4" name="灯片编号占位符 3"/>
          <p:cNvSpPr>
            <a:spLocks noGrp="1"/>
          </p:cNvSpPr>
          <p:nvPr>
            <p:ph type="sldNum" sz="quarter" idx="10"/>
          </p:nvPr>
        </p:nvSpPr>
        <p:spPr/>
        <p:txBody>
          <a:bodyPr/>
          <a:lstStyle/>
          <a:p>
            <a:fld id="{09390078-134E-41C0-868A-DC68542F5968}" type="slidenum">
              <a:rPr lang="zh-CN" altLang="en-US" smtClean="0"/>
              <a:t>33</a:t>
            </a:fld>
            <a:endParaRPr lang="zh-CN" altLang="en-US"/>
          </a:p>
        </p:txBody>
      </p:sp>
    </p:spTree>
    <p:extLst>
      <p:ext uri="{BB962C8B-B14F-4D97-AF65-F5344CB8AC3E}">
        <p14:creationId xmlns:p14="http://schemas.microsoft.com/office/powerpoint/2010/main" val="11684135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最后，感谢邓老师对本论文的指导，以及实验室老师同学的帮助，谢谢</a:t>
            </a:r>
            <a:endParaRPr lang="zh-CN" altLang="en-US" dirty="0"/>
          </a:p>
        </p:txBody>
      </p:sp>
      <p:sp>
        <p:nvSpPr>
          <p:cNvPr id="4" name="灯片编号占位符 3"/>
          <p:cNvSpPr>
            <a:spLocks noGrp="1"/>
          </p:cNvSpPr>
          <p:nvPr>
            <p:ph type="sldNum" sz="quarter" idx="10"/>
          </p:nvPr>
        </p:nvSpPr>
        <p:spPr/>
        <p:txBody>
          <a:bodyPr/>
          <a:lstStyle/>
          <a:p>
            <a:fld id="{09390078-134E-41C0-868A-DC68542F5968}" type="slidenum">
              <a:rPr lang="zh-CN" altLang="en-US" smtClean="0"/>
              <a:t>34</a:t>
            </a:fld>
            <a:endParaRPr lang="zh-CN" altLang="en-US"/>
          </a:p>
        </p:txBody>
      </p:sp>
    </p:spTree>
    <p:extLst>
      <p:ext uri="{BB962C8B-B14F-4D97-AF65-F5344CB8AC3E}">
        <p14:creationId xmlns:p14="http://schemas.microsoft.com/office/powerpoint/2010/main" val="31565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基于以上特点，对复杂蛋白质组定量则具有一定难度。</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那么，在目前又有哪些定量分析分析方法呢。</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9390078-134E-41C0-868A-DC68542F5968}" type="slidenum">
              <a:rPr lang="zh-CN" altLang="en-US" smtClean="0"/>
              <a:t>4</a:t>
            </a:fld>
            <a:endParaRPr lang="zh-CN" altLang="en-US"/>
          </a:p>
        </p:txBody>
      </p:sp>
    </p:spTree>
    <p:extLst>
      <p:ext uri="{BB962C8B-B14F-4D97-AF65-F5344CB8AC3E}">
        <p14:creationId xmlns:p14="http://schemas.microsoft.com/office/powerpoint/2010/main" val="3042851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在生物质谱的实验中，蛋白质组的定量主要包括标记定量和非标记定量。</a:t>
            </a:r>
            <a:endParaRPr lang="en-US" altLang="zh-CN" dirty="0" smtClean="0"/>
          </a:p>
          <a:p>
            <a:r>
              <a:rPr lang="zh-CN" altLang="en-US" dirty="0" smtClean="0"/>
              <a:t>非标记定量方法因其能够对大规模的蛋白质组数据进行准确定量得到广泛应用。</a:t>
            </a:r>
            <a:endParaRPr lang="en-US" altLang="zh-CN" dirty="0" smtClean="0"/>
          </a:p>
          <a:p>
            <a:r>
              <a:rPr lang="zh-CN" altLang="en-US" dirty="0" smtClean="0"/>
              <a:t>在非标记定量方法中，主要包括信号强度法和谱图计数法；</a:t>
            </a:r>
            <a:endParaRPr lang="en-US" altLang="zh-CN" dirty="0" smtClean="0"/>
          </a:p>
          <a:p>
            <a:r>
              <a:rPr kumimoji="1" lang="en-US" altLang="zh-CN" sz="1200" dirty="0" smtClean="0">
                <a:latin typeface="+mn-ea"/>
              </a:rPr>
              <a:t>John Yates</a:t>
            </a:r>
            <a:r>
              <a:rPr kumimoji="1" lang="zh-CN" altLang="en-US" sz="1200" dirty="0" smtClean="0">
                <a:latin typeface="+mn-ea"/>
              </a:rPr>
              <a:t>课题组发现蛋白质检出谱图的数量与蛋白质的丰度存在着较好的线性关系，同时，基于谱图计数的定量分析方法具有更大的线性动态范围、重复性更好；</a:t>
            </a:r>
            <a:endParaRPr kumimoji="1" lang="en-US" altLang="zh-CN" sz="1200" dirty="0" smtClean="0">
              <a:latin typeface="+mn-ea"/>
            </a:endParaRPr>
          </a:p>
          <a:p>
            <a:r>
              <a:rPr kumimoji="1" lang="zh-CN" altLang="en-US" sz="1200" dirty="0" smtClean="0">
                <a:latin typeface="+mn-ea"/>
              </a:rPr>
              <a:t>原因在于</a:t>
            </a:r>
            <a:endParaRPr kumimoji="1" lang="en-US" altLang="zh-CN" sz="1200" dirty="0" smtClean="0">
              <a:latin typeface="+mn-ea"/>
            </a:endParaRPr>
          </a:p>
          <a:p>
            <a:r>
              <a:rPr kumimoji="1" lang="zh-CN" altLang="en-US" sz="1200" dirty="0" smtClean="0">
                <a:latin typeface="+mn-ea"/>
              </a:rPr>
              <a:t>谱峰强度面对的是一个肽段，是一个局部的定量指标；</a:t>
            </a:r>
            <a:endParaRPr kumimoji="1" lang="en-US" altLang="zh-CN" sz="1200" dirty="0" smtClean="0">
              <a:latin typeface="+mn-ea"/>
            </a:endParaRPr>
          </a:p>
          <a:p>
            <a:r>
              <a:rPr kumimoji="1" lang="zh-CN" altLang="en-US" sz="1200" dirty="0" smtClean="0">
                <a:latin typeface="+mn-ea"/>
              </a:rPr>
              <a:t>而肽段计数针对的是整个蛋白质，是一个全局的定量指标‘</a:t>
            </a:r>
            <a:endParaRPr kumimoji="1" lang="en-US" altLang="zh-CN" sz="1200" dirty="0" smtClean="0">
              <a:latin typeface="+mn-ea"/>
            </a:endParaRPr>
          </a:p>
          <a:p>
            <a:r>
              <a:rPr kumimoji="1" lang="zh-CN" altLang="en-US" sz="1200" dirty="0" smtClean="0">
                <a:latin typeface="+mn-ea"/>
              </a:rPr>
              <a:t>另外，普峰强度除了含有肽段信号以外，还受到随机噪声、化学噪声等干扰信号的影响；</a:t>
            </a:r>
            <a:endParaRPr kumimoji="1" lang="en-US" altLang="zh-CN" sz="1200" dirty="0" smtClean="0">
              <a:latin typeface="+mn-ea"/>
            </a:endParaRPr>
          </a:p>
          <a:p>
            <a:r>
              <a:rPr kumimoji="1" lang="zh-CN" altLang="en-US" sz="1200" dirty="0" smtClean="0">
                <a:latin typeface="+mn-ea"/>
              </a:rPr>
              <a:t>因此，采用肽段计数对大规模的蛋白质组进行定量是最为普遍的定量模型。</a:t>
            </a:r>
            <a:endParaRPr kumimoji="1" lang="en-US" altLang="zh-CN" sz="1200" dirty="0" smtClean="0">
              <a:latin typeface="+mn-ea"/>
            </a:endParaRPr>
          </a:p>
          <a:p>
            <a:r>
              <a:rPr kumimoji="1" lang="zh-CN" altLang="en-US" sz="1200" dirty="0" smtClean="0">
                <a:latin typeface="+mn-ea"/>
              </a:rPr>
              <a:t>那么，最为典型的肽段计数方法是什么呢？</a:t>
            </a:r>
            <a:endParaRPr lang="zh-CN" altLang="en-US" dirty="0"/>
          </a:p>
        </p:txBody>
      </p:sp>
      <p:sp>
        <p:nvSpPr>
          <p:cNvPr id="4" name="灯片编号占位符 3"/>
          <p:cNvSpPr>
            <a:spLocks noGrp="1"/>
          </p:cNvSpPr>
          <p:nvPr>
            <p:ph type="sldNum" sz="quarter" idx="10"/>
          </p:nvPr>
        </p:nvSpPr>
        <p:spPr/>
        <p:txBody>
          <a:bodyPr/>
          <a:lstStyle/>
          <a:p>
            <a:fld id="{09390078-134E-41C0-868A-DC68542F5968}" type="slidenum">
              <a:rPr lang="zh-CN" altLang="en-US" smtClean="0"/>
              <a:t>5</a:t>
            </a:fld>
            <a:endParaRPr lang="zh-CN" altLang="en-US"/>
          </a:p>
        </p:txBody>
      </p:sp>
    </p:spTree>
    <p:extLst>
      <p:ext uri="{BB962C8B-B14F-4D97-AF65-F5344CB8AC3E}">
        <p14:creationId xmlns:p14="http://schemas.microsoft.com/office/powerpoint/2010/main" val="3119519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但是，该算法存在着一些缺陷；</a:t>
            </a:r>
            <a:endParaRPr lang="en-US" altLang="zh-CN" dirty="0" smtClean="0"/>
          </a:p>
          <a:p>
            <a:r>
              <a:rPr lang="zh-CN" altLang="en-US" dirty="0" smtClean="0"/>
              <a:t>首先，在</a:t>
            </a:r>
            <a:r>
              <a:rPr lang="en-US" altLang="zh-CN" dirty="0" smtClean="0"/>
              <a:t>NSAF</a:t>
            </a:r>
            <a:r>
              <a:rPr lang="zh-CN" altLang="en-US" dirty="0" smtClean="0"/>
              <a:t>算法中，</a:t>
            </a:r>
            <a:endParaRPr lang="en-US" altLang="zh-CN" dirty="0" smtClean="0"/>
          </a:p>
          <a:p>
            <a:r>
              <a:rPr lang="zh-CN" altLang="en-US" dirty="0" smtClean="0"/>
              <a:t>其次，在简单的谱图计数方法中，</a:t>
            </a:r>
            <a:endParaRPr lang="en-US" altLang="zh-CN" dirty="0" smtClean="0"/>
          </a:p>
          <a:p>
            <a:r>
              <a:rPr lang="zh-CN" altLang="en-US" dirty="0" smtClean="0"/>
              <a:t>最后，仅用肽段计数这一特征参数，</a:t>
            </a:r>
            <a:endParaRPr lang="zh-CN" altLang="en-US" dirty="0"/>
          </a:p>
        </p:txBody>
      </p:sp>
      <p:sp>
        <p:nvSpPr>
          <p:cNvPr id="4" name="灯片编号占位符 3"/>
          <p:cNvSpPr>
            <a:spLocks noGrp="1"/>
          </p:cNvSpPr>
          <p:nvPr>
            <p:ph type="sldNum" sz="quarter" idx="10"/>
          </p:nvPr>
        </p:nvSpPr>
        <p:spPr/>
        <p:txBody>
          <a:bodyPr/>
          <a:lstStyle/>
          <a:p>
            <a:fld id="{09390078-134E-41C0-868A-DC68542F5968}" type="slidenum">
              <a:rPr lang="zh-CN" altLang="en-US" smtClean="0"/>
              <a:t>6</a:t>
            </a:fld>
            <a:endParaRPr lang="zh-CN" altLang="en-US"/>
          </a:p>
        </p:txBody>
      </p:sp>
    </p:spTree>
    <p:extLst>
      <p:ext uri="{BB962C8B-B14F-4D97-AF65-F5344CB8AC3E}">
        <p14:creationId xmlns:p14="http://schemas.microsoft.com/office/powerpoint/2010/main" val="1850016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针对以上问题，本论文的主要工作如下</a:t>
            </a:r>
            <a:endParaRPr lang="zh-CN" altLang="en-US" dirty="0"/>
          </a:p>
        </p:txBody>
      </p:sp>
      <p:sp>
        <p:nvSpPr>
          <p:cNvPr id="4" name="灯片编号占位符 3"/>
          <p:cNvSpPr>
            <a:spLocks noGrp="1"/>
          </p:cNvSpPr>
          <p:nvPr>
            <p:ph type="sldNum" sz="quarter" idx="10"/>
          </p:nvPr>
        </p:nvSpPr>
        <p:spPr/>
        <p:txBody>
          <a:bodyPr/>
          <a:lstStyle/>
          <a:p>
            <a:fld id="{09390078-134E-41C0-868A-DC68542F5968}" type="slidenum">
              <a:rPr lang="zh-CN" altLang="en-US" smtClean="0"/>
              <a:t>7</a:t>
            </a:fld>
            <a:endParaRPr lang="zh-CN" altLang="en-US"/>
          </a:p>
        </p:txBody>
      </p:sp>
    </p:spTree>
    <p:extLst>
      <p:ext uri="{BB962C8B-B14F-4D97-AF65-F5344CB8AC3E}">
        <p14:creationId xmlns:p14="http://schemas.microsoft.com/office/powerpoint/2010/main" val="1219275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390078-134E-41C0-868A-DC68542F5968}" type="slidenum">
              <a:rPr lang="zh-CN" altLang="en-US" smtClean="0"/>
              <a:t>8</a:t>
            </a:fld>
            <a:endParaRPr lang="zh-CN" altLang="en-US"/>
          </a:p>
        </p:txBody>
      </p:sp>
    </p:spTree>
    <p:extLst>
      <p:ext uri="{BB962C8B-B14F-4D97-AF65-F5344CB8AC3E}">
        <p14:creationId xmlns:p14="http://schemas.microsoft.com/office/powerpoint/2010/main" val="3595403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首先，进行数据的获取及预处理，</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我们按照这样一个蛋白质组鉴定的标准流程得到质谱数据，</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我们发现，在这个过程中会产生多组实验样本，而同一样本的重复实验之间存在着差异性。这也是生物质谱实验本身的缺陷</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针对这一缺陷以及前面提到的复杂蛋白质组的特点，</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本论文设计了面向复杂蛋白质组的非标记定量分析方法</a:t>
            </a:r>
            <a:endParaRPr lang="zh-CN" altLang="en-US" dirty="0"/>
          </a:p>
        </p:txBody>
      </p:sp>
      <p:sp>
        <p:nvSpPr>
          <p:cNvPr id="4" name="灯片编号占位符 3"/>
          <p:cNvSpPr>
            <a:spLocks noGrp="1"/>
          </p:cNvSpPr>
          <p:nvPr>
            <p:ph type="sldNum" sz="quarter" idx="10"/>
          </p:nvPr>
        </p:nvSpPr>
        <p:spPr/>
        <p:txBody>
          <a:bodyPr/>
          <a:lstStyle/>
          <a:p>
            <a:fld id="{09390078-134E-41C0-868A-DC68542F5968}" type="slidenum">
              <a:rPr lang="zh-CN" altLang="en-US" smtClean="0"/>
              <a:t>9</a:t>
            </a:fld>
            <a:endParaRPr lang="zh-CN" altLang="en-US"/>
          </a:p>
        </p:txBody>
      </p:sp>
    </p:spTree>
    <p:extLst>
      <p:ext uri="{BB962C8B-B14F-4D97-AF65-F5344CB8AC3E}">
        <p14:creationId xmlns:p14="http://schemas.microsoft.com/office/powerpoint/2010/main" val="3359719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D8B7FCD-995E-4828-B1CB-D56AE3BA45FF}" type="datetimeFigureOut">
              <a:rPr lang="zh-CN" altLang="en-US" smtClean="0"/>
              <a:t>2015/3/10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08D32F-1A66-4130-A820-3CE32A4F808A}" type="slidenum">
              <a:rPr lang="zh-CN" altLang="en-US" smtClean="0"/>
              <a:t>‹#›</a:t>
            </a:fld>
            <a:endParaRPr lang="zh-CN" altLang="en-US"/>
          </a:p>
        </p:txBody>
      </p:sp>
    </p:spTree>
    <p:extLst>
      <p:ext uri="{BB962C8B-B14F-4D97-AF65-F5344CB8AC3E}">
        <p14:creationId xmlns:p14="http://schemas.microsoft.com/office/powerpoint/2010/main" val="2577535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424936" cy="648072"/>
          </a:xfrm>
        </p:spPr>
        <p:txBody>
          <a:bodyPr>
            <a:normAutofit/>
          </a:bodyPr>
          <a:lstStyle>
            <a:lvl1pPr algn="ctr">
              <a:defRPr sz="2800" b="1">
                <a:latin typeface="+mn-ea"/>
                <a:ea typeface="+mn-ea"/>
              </a:defRPr>
            </a:lvl1pPr>
          </a:lstStyle>
          <a:p>
            <a:r>
              <a:rPr kumimoji="0" lang="zh-CN" altLang="en-US" dirty="0" smtClean="0"/>
              <a:t>单击此处编辑母版标题样式</a:t>
            </a:r>
            <a:endParaRPr kumimoji="0" lang="en-US" dirty="0"/>
          </a:p>
        </p:txBody>
      </p:sp>
      <p:sp>
        <p:nvSpPr>
          <p:cNvPr id="8" name="内容占位符 7"/>
          <p:cNvSpPr>
            <a:spLocks noGrp="1"/>
          </p:cNvSpPr>
          <p:nvPr>
            <p:ph sz="quarter" idx="1"/>
          </p:nvPr>
        </p:nvSpPr>
        <p:spPr>
          <a:xfrm>
            <a:off x="179512" y="908720"/>
            <a:ext cx="7992888" cy="5565232"/>
          </a:xfrm>
        </p:spPr>
        <p:txBody>
          <a:body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9" name="灯片编号占位符 8"/>
          <p:cNvSpPr>
            <a:spLocks noGrp="1"/>
          </p:cNvSpPr>
          <p:nvPr>
            <p:ph type="sldNum" sz="quarter" idx="15"/>
          </p:nvPr>
        </p:nvSpPr>
        <p:spPr>
          <a:xfrm>
            <a:off x="8138864" y="5733256"/>
            <a:ext cx="609600" cy="521208"/>
          </a:xfrm>
        </p:spPr>
        <p:txBody>
          <a:bodyPr rtlCol="0"/>
          <a:lstStyle>
            <a:lvl1pPr>
              <a:defRPr sz="1600">
                <a:solidFill>
                  <a:schemeClr val="tx1"/>
                </a:solidFill>
              </a:defRPr>
            </a:lvl1pPr>
          </a:lstStyle>
          <a:p>
            <a:fld id="{0C913308-F349-4B6D-A68A-DD1791B4A57B}" type="slidenum">
              <a:rPr lang="zh-CN" altLang="en-US" smtClean="0"/>
              <a:pPr/>
              <a:t>‹#›</a:t>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endParaRPr lang="zh-CN" altLang="en-US"/>
          </a:p>
        </p:txBody>
      </p:sp>
      <p:sp>
        <p:nvSpPr>
          <p:cNvPr id="7" name="灯片编号占位符 6"/>
          <p:cNvSpPr>
            <a:spLocks noGrp="1"/>
          </p:cNvSpPr>
          <p:nvPr>
            <p:ph type="sldNum" sz="quarter" idx="11"/>
          </p:nvPr>
        </p:nvSpPr>
        <p:spPr/>
        <p:txBody>
          <a:bodyPr rtlCol="0"/>
          <a:lstStyle/>
          <a:p>
            <a:fld id="{0C913308-F349-4B6D-A68A-DD1791B4A57B}" type="slidenum">
              <a:rPr lang="zh-CN" altLang="en-US" smtClean="0"/>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endParaRPr lang="zh-CN" altLang="en-US"/>
          </a:p>
        </p:txBody>
      </p:sp>
      <p:sp>
        <p:nvSpPr>
          <p:cNvPr id="22" name="灯片编号占位符 21"/>
          <p:cNvSpPr>
            <a:spLocks noGrp="1"/>
          </p:cNvSpPr>
          <p:nvPr>
            <p:ph type="sldNum" sz="quarter" idx="15"/>
          </p:nvPr>
        </p:nvSpPr>
        <p:spPr/>
        <p:txBody>
          <a:bodyPr rtlCol="0"/>
          <a:lstStyle/>
          <a:p>
            <a:fld id="{0C913308-F349-4B6D-A68A-DD1791B4A57B}" type="slidenum">
              <a:rPr lang="zh-CN" altLang="en-US" smtClean="0"/>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endParaRPr lang="zh-CN" altLang="en-US"/>
          </a:p>
        </p:txBody>
      </p:sp>
      <p:sp>
        <p:nvSpPr>
          <p:cNvPr id="18" name="灯片编号占位符 17"/>
          <p:cNvSpPr>
            <a:spLocks noGrp="1"/>
          </p:cNvSpPr>
          <p:nvPr>
            <p:ph type="sldNum" sz="quarter" idx="11"/>
          </p:nvPr>
        </p:nvSpPr>
        <p:spPr/>
        <p:txBody>
          <a:bodyPr rtlCol="0"/>
          <a:lstStyle/>
          <a:p>
            <a:fld id="{0C913308-F349-4B6D-A68A-DD1791B4A57B}" type="slidenum">
              <a:rPr lang="zh-CN" altLang="en-US" smtClean="0"/>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Lst>
  <p:timing>
    <p:tnLst>
      <p:par>
        <p:cTn id="1" dur="indefinite" restart="never" nodeType="tmRoot"/>
      </p:par>
    </p:tnLst>
  </p:timing>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10.xml"/><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14.wmf"/><Relationship Id="rId5" Type="http://schemas.openxmlformats.org/officeDocument/2006/relationships/image" Target="../media/image16.png"/><Relationship Id="rId10" Type="http://schemas.openxmlformats.org/officeDocument/2006/relationships/oleObject" Target="../embeddings/oleObject3.bin"/><Relationship Id="rId4" Type="http://schemas.openxmlformats.org/officeDocument/2006/relationships/image" Target="../media/image15.png"/><Relationship Id="rId9" Type="http://schemas.openxmlformats.org/officeDocument/2006/relationships/image" Target="../media/image13.wmf"/></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7.xml"/><Relationship Id="rId7" Type="http://schemas.openxmlformats.org/officeDocument/2006/relationships/image" Target="../media/image22.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21.emf"/><Relationship Id="rId4" Type="http://schemas.openxmlformats.org/officeDocument/2006/relationships/oleObject" Target="../embeddings/oleObject4.bin"/><Relationship Id="rId9" Type="http://schemas.openxmlformats.org/officeDocument/2006/relationships/image" Target="../media/image23.emf"/></Relationships>
</file>

<file path=ppt/slides/_rels/slide18.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notesSlide" Target="../notesSlides/notesSlide18.xml"/><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chart" Target="../charts/char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43808" y="367105"/>
            <a:ext cx="3897221" cy="461665"/>
          </a:xfrm>
          <a:prstGeom prst="rect">
            <a:avLst/>
          </a:prstGeom>
          <a:noFill/>
        </p:spPr>
        <p:txBody>
          <a:bodyPr wrap="none" rtlCol="0">
            <a:spAutoFit/>
          </a:bodyPr>
          <a:lstStyle/>
          <a:p>
            <a:pPr algn="ctr"/>
            <a:r>
              <a:rPr lang="zh-CN" altLang="en-US" sz="2400" b="1" dirty="0" smtClean="0"/>
              <a:t>浙江大学硕士学位论文答辩</a:t>
            </a:r>
            <a:endParaRPr lang="zh-CN" altLang="en-US" sz="2400" b="1" dirty="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2320" y="55467"/>
            <a:ext cx="1084940" cy="1084940"/>
          </a:xfrm>
          <a:prstGeom prst="rect">
            <a:avLst/>
          </a:prstGeom>
        </p:spPr>
      </p:pic>
      <p:sp>
        <p:nvSpPr>
          <p:cNvPr id="8" name="矩形 7"/>
          <p:cNvSpPr/>
          <p:nvPr/>
        </p:nvSpPr>
        <p:spPr>
          <a:xfrm>
            <a:off x="1835697" y="2060848"/>
            <a:ext cx="7128791" cy="1200329"/>
          </a:xfrm>
          <a:prstGeom prst="rect">
            <a:avLst/>
          </a:prstGeom>
        </p:spPr>
        <p:txBody>
          <a:bodyPr wrap="square">
            <a:spAutoFit/>
          </a:bodyPr>
          <a:lstStyle/>
          <a:p>
            <a:r>
              <a:rPr lang="zh-CN" altLang="en-US" sz="3600" b="1" dirty="0" smtClean="0"/>
              <a:t>面向复杂蛋白质组的非标记定量分析方法研究及其应用</a:t>
            </a:r>
            <a:endParaRPr lang="zh-CN" altLang="en-US" sz="3600" b="1" dirty="0"/>
          </a:p>
        </p:txBody>
      </p:sp>
      <p:sp>
        <p:nvSpPr>
          <p:cNvPr id="9" name="Rectangle 3"/>
          <p:cNvSpPr>
            <a:spLocks noGrp="1" noChangeArrowheads="1"/>
          </p:cNvSpPr>
          <p:nvPr>
            <p:ph type="subTitle" idx="4294967295"/>
          </p:nvPr>
        </p:nvSpPr>
        <p:spPr>
          <a:xfrm>
            <a:off x="4139952" y="4077072"/>
            <a:ext cx="4248150" cy="1872208"/>
          </a:xfrm>
        </p:spPr>
        <p:txBody>
          <a:bodyPr>
            <a:normAutofit/>
          </a:bodyPr>
          <a:lstStyle/>
          <a:p>
            <a:r>
              <a:rPr lang="zh-CN" altLang="en-US" sz="2400" dirty="0">
                <a:latin typeface="仿宋_GB2312" pitchFamily="49" charset="-122"/>
                <a:ea typeface="仿宋_GB2312" pitchFamily="49" charset="-122"/>
              </a:rPr>
              <a:t>答辩人</a:t>
            </a:r>
            <a:r>
              <a:rPr lang="zh-CN" altLang="en-US" sz="2400" dirty="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 </a:t>
            </a:r>
            <a:r>
              <a:rPr lang="zh-CN" altLang="en-US" dirty="0">
                <a:latin typeface="楷体_GB2312" pitchFamily="49" charset="-122"/>
                <a:ea typeface="楷体_GB2312" pitchFamily="49" charset="-122"/>
              </a:rPr>
              <a:t>潘超</a:t>
            </a:r>
            <a:endParaRPr lang="zh-CN" altLang="en-US" sz="2400" dirty="0">
              <a:latin typeface="楷体_GB2312" pitchFamily="49" charset="-122"/>
              <a:ea typeface="楷体_GB2312" pitchFamily="49" charset="-122"/>
            </a:endParaRPr>
          </a:p>
          <a:p>
            <a:r>
              <a:rPr lang="zh-CN" altLang="en-US" sz="2400" dirty="0">
                <a:latin typeface="仿宋_GB2312" pitchFamily="49" charset="-122"/>
                <a:ea typeface="仿宋_GB2312" pitchFamily="49" charset="-122"/>
              </a:rPr>
              <a:t>导  师</a:t>
            </a:r>
            <a:r>
              <a:rPr lang="zh-CN" altLang="en-US" sz="2400" dirty="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邓</a:t>
            </a:r>
            <a:r>
              <a:rPr lang="en-US" altLang="zh-CN" sz="2400" dirty="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宁 副教授</a:t>
            </a:r>
            <a:endParaRPr lang="zh-CN" altLang="en-US" sz="2400" dirty="0">
              <a:latin typeface="楷体_GB2312" pitchFamily="49" charset="-122"/>
              <a:ea typeface="楷体_GB2312" pitchFamily="49" charset="-122"/>
            </a:endParaRPr>
          </a:p>
          <a:p>
            <a:r>
              <a:rPr lang="zh-CN" altLang="en-US" sz="2400" dirty="0">
                <a:latin typeface="仿宋_GB2312" pitchFamily="49" charset="-122"/>
                <a:ea typeface="仿宋_GB2312" pitchFamily="49" charset="-122"/>
              </a:rPr>
              <a:t>专  业</a:t>
            </a:r>
            <a:r>
              <a:rPr lang="zh-CN" altLang="en-US" sz="2400" dirty="0">
                <a:latin typeface="楷体_GB2312" pitchFamily="49" charset="-122"/>
                <a:ea typeface="楷体_GB2312" pitchFamily="49" charset="-122"/>
              </a:rPr>
              <a:t>：   生物医学</a:t>
            </a:r>
            <a:r>
              <a:rPr lang="zh-CN" altLang="en-US" sz="2400" dirty="0" smtClean="0">
                <a:latin typeface="楷体_GB2312" pitchFamily="49" charset="-122"/>
                <a:ea typeface="楷体_GB2312" pitchFamily="49" charset="-122"/>
              </a:rPr>
              <a:t>工程</a:t>
            </a:r>
            <a:endParaRPr lang="en-US" altLang="zh-CN" sz="2400" dirty="0" smtClean="0">
              <a:latin typeface="楷体_GB2312" pitchFamily="49" charset="-122"/>
              <a:ea typeface="楷体_GB2312" pitchFamily="49" charset="-122"/>
            </a:endParaRPr>
          </a:p>
          <a:p>
            <a:r>
              <a:rPr lang="zh-CN" altLang="en-US" sz="2400" dirty="0" smtClean="0">
                <a:latin typeface="楷体_GB2312" pitchFamily="49" charset="-122"/>
                <a:ea typeface="楷体_GB2312" pitchFamily="49" charset="-122"/>
              </a:rPr>
              <a:t>答辩日期： </a:t>
            </a:r>
            <a:r>
              <a:rPr lang="en-US" altLang="zh-CN" sz="2400" dirty="0" smtClean="0">
                <a:latin typeface="楷体_GB2312" pitchFamily="49" charset="-122"/>
                <a:ea typeface="楷体_GB2312" pitchFamily="49" charset="-122"/>
              </a:rPr>
              <a:t>2015-03-10</a:t>
            </a:r>
            <a:endParaRPr lang="zh-CN" altLang="en-US" sz="2400" dirty="0">
              <a:latin typeface="楷体_GB2312" pitchFamily="49" charset="-122"/>
              <a:ea typeface="楷体_GB2312" pitchFamily="49" charset="-122"/>
            </a:endParaRPr>
          </a:p>
        </p:txBody>
      </p:sp>
    </p:spTree>
    <p:extLst>
      <p:ext uri="{BB962C8B-B14F-4D97-AF65-F5344CB8AC3E}">
        <p14:creationId xmlns:p14="http://schemas.microsoft.com/office/powerpoint/2010/main" val="38530255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8140625" y="5724017"/>
            <a:ext cx="609600" cy="521208"/>
          </a:xfrm>
        </p:spPr>
        <p:txBody>
          <a:bodyPr/>
          <a:lstStyle/>
          <a:p>
            <a:fld id="{0C913308-F349-4B6D-A68A-DD1791B4A57B}" type="slidenum">
              <a:rPr lang="zh-CN" altLang="en-US" smtClean="0">
                <a:solidFill>
                  <a:schemeClr val="tx1"/>
                </a:solidFill>
              </a:rPr>
              <a:t>10</a:t>
            </a:fld>
            <a:endParaRPr lang="zh-CN" altLang="en-US" dirty="0">
              <a:solidFill>
                <a:schemeClr val="tx1"/>
              </a:solidFill>
            </a:endParaRPr>
          </a:p>
        </p:txBody>
      </p:sp>
      <p:sp>
        <p:nvSpPr>
          <p:cNvPr id="3" name="AutoShape 5"/>
          <p:cNvSpPr>
            <a:spLocks noChangeArrowheads="1"/>
          </p:cNvSpPr>
          <p:nvPr/>
        </p:nvSpPr>
        <p:spPr bwMode="auto">
          <a:xfrm>
            <a:off x="496589" y="3313341"/>
            <a:ext cx="7341319" cy="2649218"/>
          </a:xfrm>
          <a:prstGeom prst="roundRect">
            <a:avLst>
              <a:gd name="adj" fmla="val 3894"/>
            </a:avLst>
          </a:prstGeom>
          <a:gradFill rotWithShape="0">
            <a:gsLst>
              <a:gs pos="0">
                <a:srgbClr val="FFFFFF"/>
              </a:gs>
              <a:gs pos="100000">
                <a:srgbClr val="DDDDDD"/>
              </a:gs>
            </a:gsLst>
            <a:lin ang="5400000" scaled="1"/>
          </a:gradFill>
          <a:ln w="57150">
            <a:solidFill>
              <a:srgbClr val="969696"/>
            </a:solidFill>
            <a:round/>
            <a:headEnd/>
            <a:tailEnd/>
          </a:ln>
        </p:spPr>
        <p:txBody>
          <a:bodyPr wrap="none" anchor="ctr"/>
          <a:lstStyle/>
          <a:p>
            <a:endParaRPr lang="zh-CN" altLang="en-US" dirty="0">
              <a:solidFill>
                <a:srgbClr val="000000"/>
              </a:solidFill>
            </a:endParaRPr>
          </a:p>
        </p:txBody>
      </p:sp>
      <p:sp>
        <p:nvSpPr>
          <p:cNvPr id="5" name="AutoShape 10"/>
          <p:cNvSpPr>
            <a:spLocks noChangeArrowheads="1"/>
          </p:cNvSpPr>
          <p:nvPr/>
        </p:nvSpPr>
        <p:spPr bwMode="auto">
          <a:xfrm>
            <a:off x="421084" y="2586265"/>
            <a:ext cx="7751316" cy="1393825"/>
          </a:xfrm>
          <a:prstGeom prst="rightArrow">
            <a:avLst>
              <a:gd name="adj1" fmla="val 78463"/>
              <a:gd name="adj2" fmla="val 42475"/>
            </a:avLst>
          </a:prstGeom>
          <a:solidFill>
            <a:srgbClr val="008080"/>
          </a:solidFill>
          <a:ln w="9525" algn="ctr">
            <a:noFill/>
            <a:miter lim="800000"/>
            <a:headEnd/>
            <a:tailEnd/>
          </a:ln>
          <a:effectLst>
            <a:prstShdw prst="shdw17" dist="17961" dir="2700000">
              <a:srgbClr val="3C6F00"/>
            </a:prstShdw>
          </a:effectLst>
        </p:spPr>
        <p:txBody>
          <a:bodyPr wrap="none" anchor="ctr"/>
          <a:lstStyle/>
          <a:p>
            <a:endParaRPr lang="zh-CN" altLang="en-US">
              <a:solidFill>
                <a:srgbClr val="000000"/>
              </a:solidFill>
            </a:endParaRPr>
          </a:p>
        </p:txBody>
      </p:sp>
      <p:sp>
        <p:nvSpPr>
          <p:cNvPr id="6" name="Line 31"/>
          <p:cNvSpPr>
            <a:spLocks noChangeShapeType="1"/>
          </p:cNvSpPr>
          <p:nvPr/>
        </p:nvSpPr>
        <p:spPr bwMode="auto">
          <a:xfrm>
            <a:off x="2725339" y="3929668"/>
            <a:ext cx="16837" cy="2032890"/>
          </a:xfrm>
          <a:prstGeom prst="line">
            <a:avLst/>
          </a:prstGeom>
          <a:noFill/>
          <a:ln w="38100">
            <a:solidFill>
              <a:srgbClr val="993300"/>
            </a:solidFill>
            <a:prstDash val="sysDot"/>
            <a:round/>
            <a:headEnd/>
            <a:tailEnd/>
          </a:ln>
        </p:spPr>
        <p:txBody>
          <a:bodyPr/>
          <a:lstStyle/>
          <a:p>
            <a:endParaRPr lang="zh-CN" altLang="en-US">
              <a:solidFill>
                <a:srgbClr val="000000"/>
              </a:solidFill>
            </a:endParaRPr>
          </a:p>
        </p:txBody>
      </p:sp>
      <p:sp>
        <p:nvSpPr>
          <p:cNvPr id="11" name="AutoShape 46"/>
          <p:cNvSpPr>
            <a:spLocks noChangeArrowheads="1"/>
          </p:cNvSpPr>
          <p:nvPr/>
        </p:nvSpPr>
        <p:spPr bwMode="auto">
          <a:xfrm>
            <a:off x="467544" y="2538640"/>
            <a:ext cx="1744663" cy="1511300"/>
          </a:xfrm>
          <a:prstGeom prst="hexagon">
            <a:avLst>
              <a:gd name="adj" fmla="val 28860"/>
              <a:gd name="vf" fmla="val 115470"/>
            </a:avLst>
          </a:prstGeom>
          <a:solidFill>
            <a:srgbClr val="83C937"/>
          </a:solidFill>
          <a:ln w="9525">
            <a:noFill/>
            <a:miter lim="800000"/>
            <a:headEnd/>
            <a:tailEnd/>
          </a:ln>
          <a:effectLst>
            <a:prstShdw prst="shdw17" dist="17961" dir="2700000">
              <a:srgbClr val="5E831A"/>
            </a:prstShdw>
          </a:effectLst>
        </p:spPr>
        <p:txBody>
          <a:bodyPr wrap="none" anchor="ctr"/>
          <a:lstStyle/>
          <a:p>
            <a:endParaRPr lang="zh-CN" altLang="en-US">
              <a:solidFill>
                <a:srgbClr val="000000"/>
              </a:solidFill>
            </a:endParaRPr>
          </a:p>
        </p:txBody>
      </p:sp>
      <p:sp>
        <p:nvSpPr>
          <p:cNvPr id="12" name="AutoShape 47"/>
          <p:cNvSpPr>
            <a:spLocks noChangeArrowheads="1"/>
          </p:cNvSpPr>
          <p:nvPr/>
        </p:nvSpPr>
        <p:spPr bwMode="auto">
          <a:xfrm>
            <a:off x="640582" y="2671990"/>
            <a:ext cx="1409700" cy="1217613"/>
          </a:xfrm>
          <a:prstGeom prst="hexagon">
            <a:avLst>
              <a:gd name="adj" fmla="val 28944"/>
              <a:gd name="vf" fmla="val 115470"/>
            </a:avLst>
          </a:prstGeom>
          <a:gradFill rotWithShape="0">
            <a:gsLst>
              <a:gs pos="0">
                <a:srgbClr val="FFFFFF"/>
              </a:gs>
              <a:gs pos="100000">
                <a:srgbClr val="DDDDDD"/>
              </a:gs>
            </a:gsLst>
            <a:lin ang="18900000" scaled="1"/>
          </a:gradFill>
          <a:ln w="19050">
            <a:solidFill>
              <a:srgbClr val="669900"/>
            </a:solidFill>
            <a:prstDash val="sysDot"/>
            <a:miter lim="800000"/>
            <a:headEnd/>
            <a:tailEnd/>
          </a:ln>
        </p:spPr>
        <p:txBody>
          <a:bodyPr wrap="none" anchor="ctr"/>
          <a:lstStyle/>
          <a:p>
            <a:pPr algn="ctr" eaLnBrk="0" hangingPunct="0">
              <a:defRPr/>
            </a:pPr>
            <a:r>
              <a:rPr lang="zh-CN" altLang="en-US" b="1" dirty="0" smtClean="0">
                <a:solidFill>
                  <a:srgbClr val="000000"/>
                </a:solidFill>
              </a:rPr>
              <a:t>简单</a:t>
            </a:r>
            <a:endParaRPr lang="en-US" altLang="zh-CN" b="1" dirty="0" smtClean="0">
              <a:solidFill>
                <a:srgbClr val="000000"/>
              </a:solidFill>
            </a:endParaRPr>
          </a:p>
          <a:p>
            <a:pPr algn="ctr" eaLnBrk="0" hangingPunct="0">
              <a:defRPr/>
            </a:pPr>
            <a:r>
              <a:rPr lang="zh-CN" altLang="en-US" b="1" dirty="0" smtClean="0">
                <a:solidFill>
                  <a:srgbClr val="000000"/>
                </a:solidFill>
              </a:rPr>
              <a:t>谱</a:t>
            </a:r>
            <a:r>
              <a:rPr lang="zh-CN" altLang="en-US" b="1" dirty="0">
                <a:solidFill>
                  <a:srgbClr val="000000"/>
                </a:solidFill>
              </a:rPr>
              <a:t>图计数</a:t>
            </a:r>
            <a:endParaRPr lang="en-US" altLang="zh-CN" b="1" dirty="0">
              <a:solidFill>
                <a:srgbClr val="000000"/>
              </a:solidFill>
            </a:endParaRPr>
          </a:p>
        </p:txBody>
      </p:sp>
      <p:sp>
        <p:nvSpPr>
          <p:cNvPr id="13" name="AutoShape 49"/>
          <p:cNvSpPr>
            <a:spLocks noChangeArrowheads="1"/>
          </p:cNvSpPr>
          <p:nvPr/>
        </p:nvSpPr>
        <p:spPr bwMode="auto">
          <a:xfrm>
            <a:off x="2971353" y="2548165"/>
            <a:ext cx="1744663" cy="1511300"/>
          </a:xfrm>
          <a:prstGeom prst="hexagon">
            <a:avLst>
              <a:gd name="adj" fmla="val 28860"/>
              <a:gd name="vf" fmla="val 115470"/>
            </a:avLst>
          </a:prstGeom>
          <a:solidFill>
            <a:srgbClr val="83C937"/>
          </a:solidFill>
          <a:ln w="9525">
            <a:noFill/>
            <a:miter lim="800000"/>
            <a:headEnd/>
            <a:tailEnd/>
          </a:ln>
          <a:effectLst>
            <a:prstShdw prst="shdw17" dist="17961" dir="2700000">
              <a:srgbClr val="5E831A"/>
            </a:prstShdw>
          </a:effectLst>
        </p:spPr>
        <p:txBody>
          <a:bodyPr wrap="none" anchor="ctr"/>
          <a:lstStyle/>
          <a:p>
            <a:endParaRPr lang="zh-CN" altLang="en-US">
              <a:solidFill>
                <a:srgbClr val="000000"/>
              </a:solidFill>
            </a:endParaRPr>
          </a:p>
        </p:txBody>
      </p:sp>
      <p:sp>
        <p:nvSpPr>
          <p:cNvPr id="14" name="AutoShape 50"/>
          <p:cNvSpPr>
            <a:spLocks noChangeArrowheads="1"/>
          </p:cNvSpPr>
          <p:nvPr/>
        </p:nvSpPr>
        <p:spPr bwMode="auto">
          <a:xfrm>
            <a:off x="3144391" y="2681515"/>
            <a:ext cx="1409700" cy="1217613"/>
          </a:xfrm>
          <a:prstGeom prst="hexagon">
            <a:avLst>
              <a:gd name="adj" fmla="val 28944"/>
              <a:gd name="vf" fmla="val 115470"/>
            </a:avLst>
          </a:prstGeom>
          <a:gradFill rotWithShape="0">
            <a:gsLst>
              <a:gs pos="0">
                <a:srgbClr val="FFFFFF"/>
              </a:gs>
              <a:gs pos="100000">
                <a:srgbClr val="DDDDDD"/>
              </a:gs>
            </a:gsLst>
            <a:lin ang="18900000" scaled="1"/>
          </a:gradFill>
          <a:ln w="19050">
            <a:solidFill>
              <a:srgbClr val="669900"/>
            </a:solidFill>
            <a:prstDash val="sysDot"/>
            <a:miter lim="800000"/>
            <a:headEnd/>
            <a:tailEnd/>
          </a:ln>
        </p:spPr>
        <p:txBody>
          <a:bodyPr wrap="none" anchor="ctr"/>
          <a:lstStyle/>
          <a:p>
            <a:pPr algn="ctr">
              <a:defRPr/>
            </a:pPr>
            <a:r>
              <a:rPr lang="zh-CN" altLang="en-US" b="1" dirty="0" smtClean="0">
                <a:solidFill>
                  <a:srgbClr val="000000"/>
                </a:solidFill>
                <a:latin typeface="+mn-ea"/>
              </a:rPr>
              <a:t>结合</a:t>
            </a:r>
            <a:endParaRPr lang="en-US" altLang="zh-CN" b="1" dirty="0" smtClean="0">
              <a:solidFill>
                <a:srgbClr val="000000"/>
              </a:solidFill>
              <a:latin typeface="+mn-ea"/>
            </a:endParaRPr>
          </a:p>
          <a:p>
            <a:pPr algn="ctr">
              <a:defRPr/>
            </a:pPr>
            <a:r>
              <a:rPr lang="zh-CN" altLang="en-US" b="1" dirty="0" smtClean="0">
                <a:solidFill>
                  <a:srgbClr val="000000"/>
                </a:solidFill>
                <a:latin typeface="+mn-ea"/>
              </a:rPr>
              <a:t>共享</a:t>
            </a:r>
            <a:r>
              <a:rPr lang="zh-CN" altLang="en-US" b="1" dirty="0">
                <a:solidFill>
                  <a:srgbClr val="000000"/>
                </a:solidFill>
                <a:latin typeface="+mn-ea"/>
              </a:rPr>
              <a:t>肽优化</a:t>
            </a:r>
            <a:endParaRPr lang="en-US" altLang="zh-CN" b="1" dirty="0">
              <a:solidFill>
                <a:srgbClr val="000000"/>
              </a:solidFill>
              <a:latin typeface="+mn-ea"/>
            </a:endParaRPr>
          </a:p>
        </p:txBody>
      </p:sp>
      <p:sp>
        <p:nvSpPr>
          <p:cNvPr id="15" name="AutoShape 52"/>
          <p:cNvSpPr>
            <a:spLocks noChangeArrowheads="1"/>
          </p:cNvSpPr>
          <p:nvPr/>
        </p:nvSpPr>
        <p:spPr bwMode="auto">
          <a:xfrm>
            <a:off x="5589984" y="2557690"/>
            <a:ext cx="1744663" cy="1511300"/>
          </a:xfrm>
          <a:prstGeom prst="hexagon">
            <a:avLst>
              <a:gd name="adj" fmla="val 28860"/>
              <a:gd name="vf" fmla="val 115470"/>
            </a:avLst>
          </a:prstGeom>
          <a:solidFill>
            <a:srgbClr val="83C937"/>
          </a:solidFill>
          <a:ln w="9525">
            <a:noFill/>
            <a:miter lim="800000"/>
            <a:headEnd/>
            <a:tailEnd/>
          </a:ln>
          <a:effectLst>
            <a:prstShdw prst="shdw17" dist="17961" dir="2700000">
              <a:srgbClr val="5E831A"/>
            </a:prstShdw>
          </a:effectLst>
        </p:spPr>
        <p:txBody>
          <a:bodyPr wrap="none" anchor="ctr"/>
          <a:lstStyle/>
          <a:p>
            <a:endParaRPr lang="zh-CN" altLang="en-US">
              <a:solidFill>
                <a:srgbClr val="000000"/>
              </a:solidFill>
            </a:endParaRPr>
          </a:p>
        </p:txBody>
      </p:sp>
      <p:sp>
        <p:nvSpPr>
          <p:cNvPr id="16" name="AutoShape 53"/>
          <p:cNvSpPr>
            <a:spLocks noChangeArrowheads="1"/>
          </p:cNvSpPr>
          <p:nvPr/>
        </p:nvSpPr>
        <p:spPr bwMode="auto">
          <a:xfrm>
            <a:off x="5763022" y="2691040"/>
            <a:ext cx="1409700" cy="1217613"/>
          </a:xfrm>
          <a:prstGeom prst="hexagon">
            <a:avLst>
              <a:gd name="adj" fmla="val 28944"/>
              <a:gd name="vf" fmla="val 115470"/>
            </a:avLst>
          </a:prstGeom>
          <a:gradFill rotWithShape="0">
            <a:gsLst>
              <a:gs pos="0">
                <a:srgbClr val="FFFFFF"/>
              </a:gs>
              <a:gs pos="100000">
                <a:srgbClr val="DDDDDD"/>
              </a:gs>
            </a:gsLst>
            <a:lin ang="18900000" scaled="1"/>
          </a:gradFill>
          <a:ln w="19050">
            <a:solidFill>
              <a:srgbClr val="669900"/>
            </a:solidFill>
            <a:prstDash val="sysDot"/>
            <a:miter lim="800000"/>
            <a:headEnd/>
            <a:tailEnd/>
          </a:ln>
        </p:spPr>
        <p:txBody>
          <a:bodyPr wrap="none" anchor="ctr"/>
          <a:lstStyle/>
          <a:p>
            <a:pPr algn="ctr"/>
            <a:endParaRPr lang="zh-CN" altLang="zh-CN" sz="2400" b="1">
              <a:solidFill>
                <a:srgbClr val="000066"/>
              </a:solidFill>
              <a:latin typeface="HY헤드라인M"/>
              <a:ea typeface="HY헤드라인M"/>
              <a:cs typeface="HY헤드라인M"/>
            </a:endParaRPr>
          </a:p>
        </p:txBody>
      </p:sp>
      <p:sp>
        <p:nvSpPr>
          <p:cNvPr id="34" name="标题 1"/>
          <p:cNvSpPr txBox="1">
            <a:spLocks/>
          </p:cNvSpPr>
          <p:nvPr/>
        </p:nvSpPr>
        <p:spPr>
          <a:xfrm>
            <a:off x="129393" y="44624"/>
            <a:ext cx="8424936" cy="648072"/>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zh-CN" altLang="en-US" sz="2800" b="1" dirty="0" smtClean="0">
                <a:latin typeface="+mn-ea"/>
                <a:ea typeface="+mn-ea"/>
                <a:cs typeface="Times New Roman" panose="02020603050405020304" pitchFamily="18" charset="0"/>
              </a:rPr>
              <a:t>基于生物质谱的非标记定量分析方法</a:t>
            </a:r>
            <a:endParaRPr lang="zh-CN" altLang="en-US" sz="2800" b="1" dirty="0">
              <a:latin typeface="+mn-ea"/>
              <a:ea typeface="+mn-ea"/>
              <a:cs typeface="Times New Roman" panose="02020603050405020304" pitchFamily="18" charset="0"/>
            </a:endParaRPr>
          </a:p>
        </p:txBody>
      </p:sp>
      <p:pic>
        <p:nvPicPr>
          <p:cNvPr id="35" name="Picture 74" descr="ETD Spectr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60287" y="987035"/>
            <a:ext cx="1755630" cy="1140298"/>
          </a:xfrm>
          <a:prstGeom prst="rect">
            <a:avLst/>
          </a:prstGeom>
          <a:solidFill>
            <a:srgbClr val="B1FFE4"/>
          </a:solidFill>
          <a:ln w="9525">
            <a:solidFill>
              <a:srgbClr val="00B050"/>
            </a:solidFill>
            <a:miter lim="800000"/>
            <a:headEnd/>
            <a:tailEnd/>
          </a:ln>
          <a:extLst/>
        </p:spPr>
      </p:pic>
      <p:pic>
        <p:nvPicPr>
          <p:cNvPr id="36" name="Picture 9"/>
          <p:cNvPicPr>
            <a:picLocks noChangeAspect="1" noChangeArrowheads="1"/>
          </p:cNvPicPr>
          <p:nvPr/>
        </p:nvPicPr>
        <p:blipFill>
          <a:blip r:embed="rId5">
            <a:duotone>
              <a:prstClr val="black"/>
              <a:srgbClr val="AFFFD3">
                <a:tint val="45000"/>
                <a:satMod val="400000"/>
              </a:srgbClr>
            </a:duotone>
            <a:extLst>
              <a:ext uri="{28A0092B-C50C-407E-A947-70E740481C1C}">
                <a14:useLocalDpi xmlns:a14="http://schemas.microsoft.com/office/drawing/2010/main" val="0"/>
              </a:ext>
            </a:extLst>
          </a:blip>
          <a:srcRect/>
          <a:stretch>
            <a:fillRect/>
          </a:stretch>
        </p:blipFill>
        <p:spPr bwMode="auto">
          <a:xfrm>
            <a:off x="5649681" y="994202"/>
            <a:ext cx="1625267" cy="1158005"/>
          </a:xfrm>
          <a:prstGeom prst="rect">
            <a:avLst/>
          </a:prstGeom>
          <a:solidFill>
            <a:srgbClr val="AFFFD3"/>
          </a:solidFill>
          <a:ln w="9525">
            <a:solidFill>
              <a:srgbClr val="00B050"/>
            </a:solidFill>
            <a:miter lim="800000"/>
            <a:headEnd/>
            <a:tailEnd/>
          </a:ln>
          <a:extLst/>
        </p:spPr>
      </p:pic>
      <p:cxnSp>
        <p:nvCxnSpPr>
          <p:cNvPr id="38" name="直接连接符 37"/>
          <p:cNvCxnSpPr/>
          <p:nvPr/>
        </p:nvCxnSpPr>
        <p:spPr>
          <a:xfrm flipH="1">
            <a:off x="2440739" y="2129468"/>
            <a:ext cx="1" cy="197720"/>
          </a:xfrm>
          <a:prstGeom prst="line">
            <a:avLst/>
          </a:prstGeom>
          <a:solidFill>
            <a:srgbClr val="009999"/>
          </a:solidFill>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288256" y="2327188"/>
            <a:ext cx="1152483" cy="0"/>
          </a:xfrm>
          <a:prstGeom prst="line">
            <a:avLst/>
          </a:prstGeom>
          <a:solidFill>
            <a:srgbClr val="009999"/>
          </a:solidFill>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1288256" y="2327188"/>
            <a:ext cx="0" cy="173895"/>
          </a:xfrm>
          <a:prstGeom prst="straightConnector1">
            <a:avLst/>
          </a:prstGeom>
          <a:solidFill>
            <a:srgbClr val="009999"/>
          </a:solidFill>
          <a:ln w="28575">
            <a:solidFill>
              <a:srgbClr val="009999"/>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3880544" y="2329138"/>
            <a:ext cx="0" cy="173895"/>
          </a:xfrm>
          <a:prstGeom prst="straightConnector1">
            <a:avLst/>
          </a:prstGeom>
          <a:solidFill>
            <a:srgbClr val="009999"/>
          </a:solidFill>
          <a:ln w="28575">
            <a:solidFill>
              <a:srgbClr val="009999"/>
            </a:solidFill>
            <a:tailEnd type="arrow"/>
          </a:ln>
        </p:spPr>
        <p:style>
          <a:lnRef idx="1">
            <a:schemeClr val="accent1"/>
          </a:lnRef>
          <a:fillRef idx="0">
            <a:schemeClr val="accent1"/>
          </a:fillRef>
          <a:effectRef idx="0">
            <a:schemeClr val="accent1"/>
          </a:effectRef>
          <a:fontRef idx="minor">
            <a:schemeClr val="tx1"/>
          </a:fontRef>
        </p:style>
      </p:cxnSp>
      <p:sp>
        <p:nvSpPr>
          <p:cNvPr id="42" name="下箭头 41"/>
          <p:cNvSpPr/>
          <p:nvPr/>
        </p:nvSpPr>
        <p:spPr>
          <a:xfrm>
            <a:off x="6344252" y="2231582"/>
            <a:ext cx="202440" cy="277566"/>
          </a:xfrm>
          <a:prstGeom prst="downArrow">
            <a:avLst/>
          </a:prstGeom>
          <a:solidFill>
            <a:srgbClr val="0099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3" name="对象 42"/>
          <p:cNvGraphicFramePr>
            <a:graphicFrameLocks noChangeAspect="1"/>
          </p:cNvGraphicFramePr>
          <p:nvPr>
            <p:extLst>
              <p:ext uri="{D42A27DB-BD31-4B8C-83A1-F6EECF244321}">
                <p14:modId xmlns:p14="http://schemas.microsoft.com/office/powerpoint/2010/main" val="204524139"/>
              </p:ext>
            </p:extLst>
          </p:nvPr>
        </p:nvGraphicFramePr>
        <p:xfrm>
          <a:off x="588905" y="4085547"/>
          <a:ext cx="2076450" cy="654050"/>
        </p:xfrm>
        <a:graphic>
          <a:graphicData uri="http://schemas.openxmlformats.org/presentationml/2006/ole">
            <mc:AlternateContent xmlns:mc="http://schemas.openxmlformats.org/markup-compatibility/2006">
              <mc:Choice xmlns:v="urn:schemas-microsoft-com:vml" Requires="v">
                <p:oleObj spid="_x0000_s9244" name="Equation" r:id="rId6" imgW="1663560" imgH="520560" progId="Equation.DSMT4">
                  <p:embed/>
                </p:oleObj>
              </mc:Choice>
              <mc:Fallback>
                <p:oleObj name="Equation" r:id="rId6" imgW="1663560" imgH="520560" progId="Equation.DSMT4">
                  <p:embed/>
                  <p:pic>
                    <p:nvPicPr>
                      <p:cNvPr id="0" name=""/>
                      <p:cNvPicPr>
                        <a:picLocks noChangeAspect="1" noChangeArrowheads="1"/>
                      </p:cNvPicPr>
                      <p:nvPr/>
                    </p:nvPicPr>
                    <p:blipFill>
                      <a:blip r:embed="rId7"/>
                      <a:srcRect/>
                      <a:stretch>
                        <a:fillRect/>
                      </a:stretch>
                    </p:blipFill>
                    <p:spPr bwMode="auto">
                      <a:xfrm>
                        <a:off x="588905" y="4085547"/>
                        <a:ext cx="2076450" cy="654050"/>
                      </a:xfrm>
                      <a:prstGeom prst="rect">
                        <a:avLst/>
                      </a:prstGeom>
                      <a:noFill/>
                    </p:spPr>
                  </p:pic>
                </p:oleObj>
              </mc:Fallback>
            </mc:AlternateContent>
          </a:graphicData>
        </a:graphic>
      </p:graphicFrame>
      <p:graphicFrame>
        <p:nvGraphicFramePr>
          <p:cNvPr id="44" name="对象 43"/>
          <p:cNvGraphicFramePr>
            <a:graphicFrameLocks noChangeAspect="1"/>
          </p:cNvGraphicFramePr>
          <p:nvPr>
            <p:extLst>
              <p:ext uri="{D42A27DB-BD31-4B8C-83A1-F6EECF244321}">
                <p14:modId xmlns:p14="http://schemas.microsoft.com/office/powerpoint/2010/main" val="924178150"/>
              </p:ext>
            </p:extLst>
          </p:nvPr>
        </p:nvGraphicFramePr>
        <p:xfrm>
          <a:off x="2879510" y="4109716"/>
          <a:ext cx="2270423" cy="1073150"/>
        </p:xfrm>
        <a:graphic>
          <a:graphicData uri="http://schemas.openxmlformats.org/presentationml/2006/ole">
            <mc:AlternateContent xmlns:mc="http://schemas.openxmlformats.org/markup-compatibility/2006">
              <mc:Choice xmlns:v="urn:schemas-microsoft-com:vml" Requires="v">
                <p:oleObj spid="_x0000_s9245" name="Equation" r:id="rId8" imgW="2133360" imgH="1066680" progId="Equation.DSMT4">
                  <p:embed/>
                </p:oleObj>
              </mc:Choice>
              <mc:Fallback>
                <p:oleObj name="Equation" r:id="rId8" imgW="2133360" imgH="1066680" progId="Equation.DSMT4">
                  <p:embed/>
                  <p:pic>
                    <p:nvPicPr>
                      <p:cNvPr id="0" name=""/>
                      <p:cNvPicPr>
                        <a:picLocks noChangeAspect="1" noChangeArrowheads="1"/>
                      </p:cNvPicPr>
                      <p:nvPr/>
                    </p:nvPicPr>
                    <p:blipFill>
                      <a:blip r:embed="rId9"/>
                      <a:srcRect/>
                      <a:stretch>
                        <a:fillRect/>
                      </a:stretch>
                    </p:blipFill>
                    <p:spPr bwMode="auto">
                      <a:xfrm>
                        <a:off x="2879510" y="4109716"/>
                        <a:ext cx="2270423" cy="1073150"/>
                      </a:xfrm>
                      <a:prstGeom prst="rect">
                        <a:avLst/>
                      </a:prstGeom>
                      <a:noFill/>
                      <a:extLst/>
                    </p:spPr>
                  </p:pic>
                </p:oleObj>
              </mc:Fallback>
            </mc:AlternateContent>
          </a:graphicData>
        </a:graphic>
      </p:graphicFrame>
      <p:graphicFrame>
        <p:nvGraphicFramePr>
          <p:cNvPr id="45" name="对象 44"/>
          <p:cNvGraphicFramePr>
            <a:graphicFrameLocks noChangeAspect="1"/>
          </p:cNvGraphicFramePr>
          <p:nvPr>
            <p:extLst>
              <p:ext uri="{D42A27DB-BD31-4B8C-83A1-F6EECF244321}">
                <p14:modId xmlns:p14="http://schemas.microsoft.com/office/powerpoint/2010/main" val="4031965513"/>
              </p:ext>
            </p:extLst>
          </p:nvPr>
        </p:nvGraphicFramePr>
        <p:xfrm>
          <a:off x="5442637" y="4115822"/>
          <a:ext cx="2395272" cy="1182688"/>
        </p:xfrm>
        <a:graphic>
          <a:graphicData uri="http://schemas.openxmlformats.org/presentationml/2006/ole">
            <mc:AlternateContent xmlns:mc="http://schemas.openxmlformats.org/markup-compatibility/2006">
              <mc:Choice xmlns:v="urn:schemas-microsoft-com:vml" Requires="v">
                <p:oleObj spid="_x0000_s9246" name="Equation" r:id="rId10" imgW="1473120" imgH="965160" progId="Equation.DSMT4">
                  <p:embed/>
                </p:oleObj>
              </mc:Choice>
              <mc:Fallback>
                <p:oleObj name="Equation" r:id="rId10" imgW="1473120" imgH="965160" progId="Equation.DSMT4">
                  <p:embed/>
                  <p:pic>
                    <p:nvPicPr>
                      <p:cNvPr id="0" name=""/>
                      <p:cNvPicPr/>
                      <p:nvPr/>
                    </p:nvPicPr>
                    <p:blipFill>
                      <a:blip r:embed="rId11"/>
                      <a:stretch>
                        <a:fillRect/>
                      </a:stretch>
                    </p:blipFill>
                    <p:spPr>
                      <a:xfrm>
                        <a:off x="5442637" y="4115822"/>
                        <a:ext cx="2395272" cy="1182688"/>
                      </a:xfrm>
                      <a:prstGeom prst="rect">
                        <a:avLst/>
                      </a:prstGeom>
                    </p:spPr>
                  </p:pic>
                </p:oleObj>
              </mc:Fallback>
            </mc:AlternateContent>
          </a:graphicData>
        </a:graphic>
      </p:graphicFrame>
      <p:sp>
        <p:nvSpPr>
          <p:cNvPr id="46" name="矩形 45"/>
          <p:cNvSpPr/>
          <p:nvPr/>
        </p:nvSpPr>
        <p:spPr>
          <a:xfrm>
            <a:off x="5905110" y="2976680"/>
            <a:ext cx="1114408" cy="646331"/>
          </a:xfrm>
          <a:prstGeom prst="rect">
            <a:avLst/>
          </a:prstGeom>
        </p:spPr>
        <p:txBody>
          <a:bodyPr wrap="none">
            <a:spAutoFit/>
          </a:bodyPr>
          <a:lstStyle/>
          <a:p>
            <a:pPr algn="ctr">
              <a:defRPr/>
            </a:pPr>
            <a:r>
              <a:rPr lang="zh-CN" altLang="en-US" b="1" dirty="0">
                <a:solidFill>
                  <a:srgbClr val="000000"/>
                </a:solidFill>
                <a:latin typeface="+mn-ea"/>
              </a:rPr>
              <a:t>总离子</a:t>
            </a:r>
            <a:r>
              <a:rPr lang="zh-CN" altLang="en-US" b="1" dirty="0" smtClean="0">
                <a:solidFill>
                  <a:srgbClr val="000000"/>
                </a:solidFill>
                <a:latin typeface="+mn-ea"/>
              </a:rPr>
              <a:t>数</a:t>
            </a:r>
            <a:endParaRPr lang="en-US" altLang="zh-CN" b="1" dirty="0" smtClean="0">
              <a:solidFill>
                <a:srgbClr val="000000"/>
              </a:solidFill>
              <a:latin typeface="+mn-ea"/>
            </a:endParaRPr>
          </a:p>
          <a:p>
            <a:pPr algn="ctr">
              <a:defRPr/>
            </a:pPr>
            <a:r>
              <a:rPr lang="zh-CN" altLang="en-US" b="1" dirty="0" smtClean="0">
                <a:solidFill>
                  <a:srgbClr val="000000"/>
                </a:solidFill>
                <a:latin typeface="+mn-ea"/>
              </a:rPr>
              <a:t>相</a:t>
            </a:r>
            <a:r>
              <a:rPr lang="zh-CN" altLang="en-US" b="1" dirty="0">
                <a:solidFill>
                  <a:srgbClr val="000000"/>
                </a:solidFill>
                <a:latin typeface="+mn-ea"/>
              </a:rPr>
              <a:t>结合</a:t>
            </a:r>
            <a:endParaRPr lang="en-US" altLang="zh-CN" b="1" dirty="0">
              <a:solidFill>
                <a:srgbClr val="000000"/>
              </a:solidFill>
              <a:latin typeface="+mn-ea"/>
            </a:endParaRPr>
          </a:p>
        </p:txBody>
      </p:sp>
      <p:sp>
        <p:nvSpPr>
          <p:cNvPr id="47" name="Line 31"/>
          <p:cNvSpPr>
            <a:spLocks noChangeShapeType="1"/>
          </p:cNvSpPr>
          <p:nvPr/>
        </p:nvSpPr>
        <p:spPr bwMode="auto">
          <a:xfrm flipH="1">
            <a:off x="5287266" y="3929667"/>
            <a:ext cx="33437" cy="2032891"/>
          </a:xfrm>
          <a:prstGeom prst="line">
            <a:avLst/>
          </a:prstGeom>
          <a:noFill/>
          <a:ln w="38100">
            <a:solidFill>
              <a:srgbClr val="993300"/>
            </a:solidFill>
            <a:prstDash val="sysDot"/>
            <a:round/>
            <a:headEnd/>
            <a:tailEnd/>
          </a:ln>
        </p:spPr>
        <p:txBody>
          <a:bodyPr/>
          <a:lstStyle/>
          <a:p>
            <a:endParaRPr lang="zh-CN" altLang="en-US">
              <a:solidFill>
                <a:srgbClr val="000000"/>
              </a:solidFill>
            </a:endParaRPr>
          </a:p>
        </p:txBody>
      </p:sp>
      <p:sp>
        <p:nvSpPr>
          <p:cNvPr id="48" name="文本框 47"/>
          <p:cNvSpPr txBox="1"/>
          <p:nvPr/>
        </p:nvSpPr>
        <p:spPr>
          <a:xfrm>
            <a:off x="519697" y="5860006"/>
            <a:ext cx="6647974" cy="646331"/>
          </a:xfrm>
          <a:prstGeom prst="rect">
            <a:avLst/>
          </a:prstGeom>
          <a:noFill/>
        </p:spPr>
        <p:txBody>
          <a:bodyPr wrap="none" rtlCol="0">
            <a:spAutoFit/>
          </a:bodyPr>
          <a:lstStyle/>
          <a:p>
            <a:endParaRPr lang="en-US" altLang="zh-CN" dirty="0" smtClean="0"/>
          </a:p>
          <a:p>
            <a:r>
              <a:rPr lang="zh-CN" altLang="en-US" dirty="0" smtClean="0"/>
              <a:t>采用归一化的方法解决质谱数据固有的变化以及重复实验的系统</a:t>
            </a:r>
            <a:endParaRPr lang="zh-CN" altLang="en-US" dirty="0"/>
          </a:p>
        </p:txBody>
      </p:sp>
      <p:cxnSp>
        <p:nvCxnSpPr>
          <p:cNvPr id="30" name="直接连接符 29"/>
          <p:cNvCxnSpPr/>
          <p:nvPr/>
        </p:nvCxnSpPr>
        <p:spPr>
          <a:xfrm>
            <a:off x="2440739" y="2327188"/>
            <a:ext cx="1439805" cy="0"/>
          </a:xfrm>
          <a:prstGeom prst="line">
            <a:avLst/>
          </a:prstGeom>
          <a:solidFill>
            <a:srgbClr val="009999"/>
          </a:solidFill>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20784" y="5170349"/>
            <a:ext cx="2082621" cy="646331"/>
          </a:xfrm>
          <a:prstGeom prst="rect">
            <a:avLst/>
          </a:prstGeom>
          <a:noFill/>
        </p:spPr>
        <p:txBody>
          <a:bodyPr wrap="none" rtlCol="0">
            <a:spAutoFit/>
          </a:bodyPr>
          <a:lstStyle/>
          <a:p>
            <a:r>
              <a:rPr lang="zh-CN" altLang="en-US" dirty="0" smtClean="0"/>
              <a:t>解决的问题：</a:t>
            </a:r>
            <a:endParaRPr lang="en-US" altLang="zh-CN" dirty="0" smtClean="0"/>
          </a:p>
          <a:p>
            <a:r>
              <a:rPr lang="en-US" altLang="zh-CN" dirty="0"/>
              <a:t> </a:t>
            </a:r>
            <a:r>
              <a:rPr lang="en-US" altLang="zh-CN" dirty="0" smtClean="0"/>
              <a:t>       </a:t>
            </a:r>
            <a:r>
              <a:rPr lang="zh-CN" altLang="en-US" dirty="0" smtClean="0"/>
              <a:t>大规模的定量</a:t>
            </a:r>
            <a:endParaRPr lang="zh-CN" altLang="en-US" dirty="0"/>
          </a:p>
        </p:txBody>
      </p:sp>
      <p:sp>
        <p:nvSpPr>
          <p:cNvPr id="37" name="文本框 36"/>
          <p:cNvSpPr txBox="1"/>
          <p:nvPr/>
        </p:nvSpPr>
        <p:spPr>
          <a:xfrm>
            <a:off x="2843808" y="5220994"/>
            <a:ext cx="2313454" cy="646331"/>
          </a:xfrm>
          <a:prstGeom prst="rect">
            <a:avLst/>
          </a:prstGeom>
          <a:noFill/>
        </p:spPr>
        <p:txBody>
          <a:bodyPr wrap="none" rtlCol="0">
            <a:spAutoFit/>
          </a:bodyPr>
          <a:lstStyle/>
          <a:p>
            <a:r>
              <a:rPr lang="zh-CN" altLang="en-US" dirty="0" smtClean="0"/>
              <a:t>解决的问题：</a:t>
            </a:r>
            <a:endParaRPr lang="en-US" altLang="zh-CN" dirty="0" smtClean="0"/>
          </a:p>
          <a:p>
            <a:r>
              <a:rPr lang="en-US" altLang="zh-CN" dirty="0"/>
              <a:t> </a:t>
            </a:r>
            <a:r>
              <a:rPr lang="en-US" altLang="zh-CN" dirty="0" smtClean="0"/>
              <a:t>       </a:t>
            </a:r>
            <a:r>
              <a:rPr lang="zh-CN" altLang="en-US" dirty="0" smtClean="0"/>
              <a:t>生物实验的缺陷</a:t>
            </a:r>
            <a:endParaRPr lang="zh-CN" altLang="en-US" dirty="0"/>
          </a:p>
        </p:txBody>
      </p:sp>
      <p:sp>
        <p:nvSpPr>
          <p:cNvPr id="49" name="文本框 48"/>
          <p:cNvSpPr txBox="1"/>
          <p:nvPr/>
        </p:nvSpPr>
        <p:spPr>
          <a:xfrm>
            <a:off x="5450719" y="5240139"/>
            <a:ext cx="2313454" cy="646331"/>
          </a:xfrm>
          <a:prstGeom prst="rect">
            <a:avLst/>
          </a:prstGeom>
          <a:noFill/>
        </p:spPr>
        <p:txBody>
          <a:bodyPr wrap="none" rtlCol="0">
            <a:spAutoFit/>
          </a:bodyPr>
          <a:lstStyle/>
          <a:p>
            <a:r>
              <a:rPr lang="zh-CN" altLang="en-US" dirty="0" smtClean="0"/>
              <a:t>解决的问题：</a:t>
            </a:r>
            <a:endParaRPr lang="en-US" altLang="zh-CN" dirty="0" smtClean="0"/>
          </a:p>
          <a:p>
            <a:r>
              <a:rPr lang="en-US" altLang="zh-CN" dirty="0"/>
              <a:t> </a:t>
            </a:r>
            <a:r>
              <a:rPr lang="en-US" altLang="zh-CN" dirty="0" smtClean="0"/>
              <a:t>       </a:t>
            </a:r>
            <a:r>
              <a:rPr lang="zh-CN" altLang="en-US" dirty="0" smtClean="0"/>
              <a:t>质谱实验的缺陷</a:t>
            </a:r>
            <a:endParaRPr lang="zh-CN" altLang="en-US" dirty="0"/>
          </a:p>
        </p:txBody>
      </p:sp>
    </p:spTree>
    <p:extLst>
      <p:ext uri="{BB962C8B-B14F-4D97-AF65-F5344CB8AC3E}">
        <p14:creationId xmlns:p14="http://schemas.microsoft.com/office/powerpoint/2010/main" val="385255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500"/>
                                        <p:tgtEl>
                                          <p:spTgt spid="35"/>
                                        </p:tgtEl>
                                      </p:cBhvr>
                                    </p:animEffect>
                                  </p:childTnLst>
                                </p:cTn>
                              </p:par>
                              <p:par>
                                <p:cTn id="8" presetID="22" presetClass="entr" presetSubtype="1"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500"/>
                                        <p:tgtEl>
                                          <p:spTgt spid="38"/>
                                        </p:tgtEl>
                                      </p:cBhvr>
                                    </p:animEffect>
                                  </p:childTnLst>
                                </p:cTn>
                              </p:par>
                              <p:par>
                                <p:cTn id="11" presetID="22" presetClass="entr" presetSubtype="2"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right)">
                                      <p:cBhvr>
                                        <p:cTn id="13" dur="500"/>
                                        <p:tgtEl>
                                          <p:spTgt spid="39"/>
                                        </p:tgtEl>
                                      </p:cBhvr>
                                    </p:animEffect>
                                  </p:childTnLst>
                                </p:cTn>
                              </p:par>
                              <p:par>
                                <p:cTn id="14" presetID="22" presetClass="entr" presetSubtype="1"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up)">
                                      <p:cBhvr>
                                        <p:cTn id="16" dur="500"/>
                                        <p:tgtEl>
                                          <p:spTgt spid="40"/>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up)">
                                      <p:cBhvr>
                                        <p:cTn id="30" dur="500"/>
                                        <p:tgtEl>
                                          <p:spTgt spid="3"/>
                                        </p:tgtEl>
                                      </p:cBhvr>
                                    </p:animEffect>
                                  </p:childTnLst>
                                </p:cTn>
                              </p:par>
                              <p:par>
                                <p:cTn id="31" presetID="22" presetClass="entr" presetSubtype="1"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wipe(up)">
                                      <p:cBhvr>
                                        <p:cTn id="33" dur="500"/>
                                        <p:tgtEl>
                                          <p:spTgt spid="43"/>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up)">
                                      <p:cBhvr>
                                        <p:cTn id="36" dur="500"/>
                                        <p:tgtEl>
                                          <p:spTgt spid="6"/>
                                        </p:tgtEl>
                                      </p:cBhvr>
                                    </p:animEffect>
                                  </p:childTnLst>
                                </p:cTn>
                              </p:par>
                              <p:par>
                                <p:cTn id="37" presetID="22" presetClass="entr" presetSubtype="1" fill="hold" nodeType="with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animEffect transition="in" filter="wipe(up)">
                                      <p:cBhvr>
                                        <p:cTn id="39" dur="500"/>
                                        <p:tgtEl>
                                          <p:spTgt spid="7">
                                            <p:txEl>
                                              <p:pRg st="0" end="0"/>
                                            </p:txEl>
                                          </p:spTgt>
                                        </p:tgtEl>
                                      </p:cBhvr>
                                    </p:animEffect>
                                  </p:childTnLst>
                                </p:cTn>
                              </p:par>
                              <p:par>
                                <p:cTn id="40" presetID="22" presetClass="entr" presetSubtype="1" fill="hold" nodeType="withEffect">
                                  <p:stCondLst>
                                    <p:cond delay="0"/>
                                  </p:stCondLst>
                                  <p:childTnLst>
                                    <p:set>
                                      <p:cBhvr>
                                        <p:cTn id="41" dur="1" fill="hold">
                                          <p:stCondLst>
                                            <p:cond delay="0"/>
                                          </p:stCondLst>
                                        </p:cTn>
                                        <p:tgtEl>
                                          <p:spTgt spid="7">
                                            <p:txEl>
                                              <p:pRg st="1" end="1"/>
                                            </p:txEl>
                                          </p:spTgt>
                                        </p:tgtEl>
                                        <p:attrNameLst>
                                          <p:attrName>style.visibility</p:attrName>
                                        </p:attrNameLst>
                                      </p:cBhvr>
                                      <p:to>
                                        <p:strVal val="visible"/>
                                      </p:to>
                                    </p:set>
                                    <p:animEffect transition="in" filter="wipe(up)">
                                      <p:cBhvr>
                                        <p:cTn id="42" dur="500"/>
                                        <p:tgtEl>
                                          <p:spTgt spid="7">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left)">
                                      <p:cBhvr>
                                        <p:cTn id="47" dur="500"/>
                                        <p:tgtEl>
                                          <p:spTgt spid="30"/>
                                        </p:tgtEl>
                                      </p:cBhvr>
                                    </p:animEffect>
                                  </p:childTnLst>
                                </p:cTn>
                              </p:par>
                              <p:par>
                                <p:cTn id="48" presetID="22" presetClass="entr" presetSubtype="1" fill="hold"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wipe(up)">
                                      <p:cBhvr>
                                        <p:cTn id="50" dur="500"/>
                                        <p:tgtEl>
                                          <p:spTgt spid="41"/>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up)">
                                      <p:cBhvr>
                                        <p:cTn id="53" dur="500"/>
                                        <p:tgtEl>
                                          <p:spTgt spid="13"/>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up)">
                                      <p:cBhvr>
                                        <p:cTn id="56" dur="500"/>
                                        <p:tgtEl>
                                          <p:spTgt spid="14"/>
                                        </p:tgtEl>
                                      </p:cBhvr>
                                    </p:animEffect>
                                  </p:childTnLst>
                                </p:cTn>
                              </p:par>
                              <p:par>
                                <p:cTn id="57" presetID="22" presetClass="entr" presetSubtype="1"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wipe(up)">
                                      <p:cBhvr>
                                        <p:cTn id="59" dur="500"/>
                                        <p:tgtEl>
                                          <p:spTgt spid="44"/>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wipe(up)">
                                      <p:cBhvr>
                                        <p:cTn id="62" dur="500"/>
                                        <p:tgtEl>
                                          <p:spTgt spid="47"/>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wipe(up)">
                                      <p:cBhvr>
                                        <p:cTn id="65" dur="500"/>
                                        <p:tgtEl>
                                          <p:spTgt spid="3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wipe(up)">
                                      <p:cBhvr>
                                        <p:cTn id="70" dur="500"/>
                                        <p:tgtEl>
                                          <p:spTgt spid="36"/>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wipe(up)">
                                      <p:cBhvr>
                                        <p:cTn id="73" dur="500"/>
                                        <p:tgtEl>
                                          <p:spTgt spid="42"/>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wipe(up)">
                                      <p:cBhvr>
                                        <p:cTn id="76" dur="500"/>
                                        <p:tgtEl>
                                          <p:spTgt spid="15"/>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46"/>
                                        </p:tgtEl>
                                        <p:attrNameLst>
                                          <p:attrName>style.visibility</p:attrName>
                                        </p:attrNameLst>
                                      </p:cBhvr>
                                      <p:to>
                                        <p:strVal val="visible"/>
                                      </p:to>
                                    </p:set>
                                    <p:animEffect transition="in" filter="wipe(up)">
                                      <p:cBhvr>
                                        <p:cTn id="79" dur="500"/>
                                        <p:tgtEl>
                                          <p:spTgt spid="46"/>
                                        </p:tgtEl>
                                      </p:cBhvr>
                                    </p:animEffect>
                                  </p:childTnLst>
                                </p:cTn>
                              </p:par>
                              <p:par>
                                <p:cTn id="80" presetID="22" presetClass="entr" presetSubtype="1" fill="hold" nodeType="with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wipe(up)">
                                      <p:cBhvr>
                                        <p:cTn id="82" dur="500"/>
                                        <p:tgtEl>
                                          <p:spTgt spid="45"/>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wipe(up)">
                                      <p:cBhvr>
                                        <p:cTn id="85" dur="500"/>
                                        <p:tgtEl>
                                          <p:spTgt spid="16"/>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wipe(up)">
                                      <p:cBhvr>
                                        <p:cTn id="88" dur="500"/>
                                        <p:tgtEl>
                                          <p:spTgt spid="49"/>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48"/>
                                        </p:tgtEl>
                                        <p:attrNameLst>
                                          <p:attrName>style.visibility</p:attrName>
                                        </p:attrNameLst>
                                      </p:cBhvr>
                                      <p:to>
                                        <p:strVal val="visible"/>
                                      </p:to>
                                    </p:set>
                                    <p:animEffect transition="in" filter="wipe(left)">
                                      <p:cBhvr>
                                        <p:cTn id="9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11" grpId="0" animBg="1"/>
      <p:bldP spid="12" grpId="0" animBg="1"/>
      <p:bldP spid="13" grpId="0" animBg="1"/>
      <p:bldP spid="14" grpId="0" animBg="1"/>
      <p:bldP spid="15" grpId="0" animBg="1"/>
      <p:bldP spid="16" grpId="0" animBg="1"/>
      <p:bldP spid="42" grpId="0" animBg="1"/>
      <p:bldP spid="46" grpId="0"/>
      <p:bldP spid="47" grpId="0" animBg="1"/>
      <p:bldP spid="48" grpId="0"/>
      <p:bldP spid="37" grpId="0"/>
      <p:bldP spid="4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8138864" y="5729090"/>
            <a:ext cx="609600" cy="521208"/>
          </a:xfrm>
        </p:spPr>
        <p:txBody>
          <a:bodyPr/>
          <a:lstStyle/>
          <a:p>
            <a:fld id="{0C913308-F349-4B6D-A68A-DD1791B4A57B}" type="slidenum">
              <a:rPr lang="zh-CN" altLang="en-US" smtClean="0">
                <a:solidFill>
                  <a:schemeClr val="tx1"/>
                </a:solidFill>
              </a:rPr>
              <a:t>11</a:t>
            </a:fld>
            <a:endParaRPr lang="zh-CN" altLang="en-US" dirty="0">
              <a:solidFill>
                <a:schemeClr val="tx1"/>
              </a:solidFill>
            </a:endParaRPr>
          </a:p>
        </p:txBody>
      </p:sp>
      <p:sp>
        <p:nvSpPr>
          <p:cNvPr id="4" name="流程图: 磁盘 3"/>
          <p:cNvSpPr/>
          <p:nvPr/>
        </p:nvSpPr>
        <p:spPr bwMode="auto">
          <a:xfrm>
            <a:off x="3344910" y="1700578"/>
            <a:ext cx="1267811" cy="908909"/>
          </a:xfrm>
          <a:prstGeom prst="flowChartMagneticDisk">
            <a:avLst/>
          </a:prstGeom>
          <a:solidFill>
            <a:schemeClr val="accent1">
              <a:lumMod val="40000"/>
              <a:lumOff val="60000"/>
            </a:schemeClr>
          </a:solidFill>
          <a:ln w="9525" cap="flat" cmpd="sng" algn="ctr">
            <a:solidFill>
              <a:srgbClr val="00999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b="1" dirty="0">
                <a:latin typeface="Arial" charset="0"/>
                <a:ea typeface="宋体" charset="-122"/>
              </a:rPr>
              <a:t>g</a:t>
            </a:r>
            <a:r>
              <a:rPr kumimoji="0" lang="en-US" altLang="zh-CN" sz="1400" b="1" i="0" u="none" strike="noStrike" cap="none" normalizeH="0" baseline="0" dirty="0" smtClean="0">
                <a:ln>
                  <a:noFill/>
                </a:ln>
                <a:solidFill>
                  <a:schemeClr val="tx1"/>
                </a:solidFill>
                <a:effectLst/>
                <a:latin typeface="Arial" charset="0"/>
                <a:ea typeface="宋体" charset="-122"/>
              </a:rPr>
              <a:t>:Profiler</a:t>
            </a:r>
            <a:endParaRPr kumimoji="0" lang="zh-CN" altLang="en-US" sz="1400" b="1" i="0" u="none" strike="noStrike" cap="none" normalizeH="0" baseline="0" dirty="0" smtClean="0">
              <a:ln>
                <a:noFill/>
              </a:ln>
              <a:solidFill>
                <a:schemeClr val="tx1"/>
              </a:solidFill>
              <a:effectLst/>
              <a:latin typeface="Arial" charset="0"/>
              <a:ea typeface="宋体" charset="-122"/>
            </a:endParaRPr>
          </a:p>
        </p:txBody>
      </p:sp>
      <p:cxnSp>
        <p:nvCxnSpPr>
          <p:cNvPr id="5" name="直接箭头连接符 4"/>
          <p:cNvCxnSpPr/>
          <p:nvPr/>
        </p:nvCxnSpPr>
        <p:spPr bwMode="auto">
          <a:xfrm flipV="1">
            <a:off x="2249126" y="2125738"/>
            <a:ext cx="948584" cy="392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6" name="折角形 5"/>
          <p:cNvSpPr/>
          <p:nvPr/>
        </p:nvSpPr>
        <p:spPr bwMode="auto">
          <a:xfrm>
            <a:off x="1010465" y="4099462"/>
            <a:ext cx="1205697" cy="670833"/>
          </a:xfrm>
          <a:prstGeom prst="foldedCorner">
            <a:avLst>
              <a:gd name="adj" fmla="val 19786"/>
            </a:avLst>
          </a:prstGeom>
          <a:solidFill>
            <a:srgbClr val="008080"/>
          </a:solidFill>
          <a:ln w="952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z="1400" dirty="0">
              <a:latin typeface="Arial" charset="0"/>
              <a:ea typeface="宋体" charset="-122"/>
            </a:endParaRPr>
          </a:p>
        </p:txBody>
      </p:sp>
      <p:cxnSp>
        <p:nvCxnSpPr>
          <p:cNvPr id="7" name="直接箭头连接符 6"/>
          <p:cNvCxnSpPr/>
          <p:nvPr/>
        </p:nvCxnSpPr>
        <p:spPr bwMode="auto">
          <a:xfrm>
            <a:off x="4050395" y="2835174"/>
            <a:ext cx="0" cy="103699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8" name="TextBox 12"/>
          <p:cNvSpPr txBox="1"/>
          <p:nvPr/>
        </p:nvSpPr>
        <p:spPr>
          <a:xfrm rot="16200000">
            <a:off x="3074289" y="3026733"/>
            <a:ext cx="1413866" cy="276999"/>
          </a:xfrm>
          <a:prstGeom prst="rect">
            <a:avLst/>
          </a:prstGeom>
          <a:noFill/>
        </p:spPr>
        <p:txBody>
          <a:bodyPr wrap="square" rtlCol="0">
            <a:spAutoFit/>
          </a:bodyPr>
          <a:lstStyle/>
          <a:p>
            <a:r>
              <a:rPr lang="zh-CN" altLang="en-US" sz="1200" dirty="0" smtClean="0">
                <a:latin typeface="Times New Roman" panose="02020603050405020304" pitchFamily="18" charset="0"/>
                <a:cs typeface="Times New Roman" panose="02020603050405020304" pitchFamily="18" charset="0"/>
              </a:rPr>
              <a:t>功能信息挖掘</a:t>
            </a:r>
            <a:endParaRPr lang="zh-CN" altLang="en-US" sz="1200" dirty="0">
              <a:latin typeface="Times New Roman" panose="02020603050405020304" pitchFamily="18" charset="0"/>
              <a:cs typeface="Times New Roman" panose="02020603050405020304" pitchFamily="18" charset="0"/>
            </a:endParaRPr>
          </a:p>
        </p:txBody>
      </p:sp>
      <p:sp>
        <p:nvSpPr>
          <p:cNvPr id="9" name="TextBox 13"/>
          <p:cNvSpPr txBox="1"/>
          <p:nvPr/>
        </p:nvSpPr>
        <p:spPr>
          <a:xfrm>
            <a:off x="2243603" y="1775604"/>
            <a:ext cx="954107" cy="276999"/>
          </a:xfrm>
          <a:prstGeom prst="rect">
            <a:avLst/>
          </a:prstGeom>
          <a:noFill/>
        </p:spPr>
        <p:txBody>
          <a:bodyPr wrap="none" rtlCol="0">
            <a:spAutoFit/>
          </a:bodyPr>
          <a:lstStyle/>
          <a:p>
            <a:r>
              <a:rPr lang="zh-CN" altLang="en-US" sz="1200" dirty="0" smtClean="0"/>
              <a:t>基因名提取</a:t>
            </a:r>
            <a:endParaRPr lang="zh-CN" altLang="en-US" sz="1200" dirty="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95" y="1321809"/>
            <a:ext cx="1155808" cy="12876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2"/>
          <p:cNvSpPr txBox="1"/>
          <p:nvPr/>
        </p:nvSpPr>
        <p:spPr>
          <a:xfrm>
            <a:off x="703762" y="2684513"/>
            <a:ext cx="1800493" cy="307777"/>
          </a:xfrm>
          <a:prstGeom prst="rect">
            <a:avLst/>
          </a:prstGeom>
          <a:noFill/>
        </p:spPr>
        <p:txBody>
          <a:bodyPr wrap="none" rtlCol="0">
            <a:spAutoFit/>
          </a:bodyPr>
          <a:lstStyle/>
          <a:p>
            <a:r>
              <a:rPr lang="zh-CN" altLang="en-US" sz="1400" dirty="0" smtClean="0"/>
              <a:t>蛋白质自由文本信息</a:t>
            </a:r>
            <a:endParaRPr lang="zh-CN" altLang="en-US" sz="1400" dirty="0"/>
          </a:p>
        </p:txBody>
      </p:sp>
      <p:sp>
        <p:nvSpPr>
          <p:cNvPr id="12" name="矩形 11"/>
          <p:cNvSpPr/>
          <p:nvPr/>
        </p:nvSpPr>
        <p:spPr>
          <a:xfrm>
            <a:off x="314064" y="1124742"/>
            <a:ext cx="4401536" cy="4256683"/>
          </a:xfrm>
          <a:prstGeom prst="rect">
            <a:avLst/>
          </a:prstGeom>
          <a:no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1520" y="1052736"/>
            <a:ext cx="4536504" cy="4392488"/>
          </a:xfrm>
          <a:prstGeom prst="rect">
            <a:avLst/>
          </a:prstGeom>
          <a:noFill/>
          <a:ln w="19050" cmpd="thickThi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bwMode="auto">
          <a:xfrm flipH="1" flipV="1">
            <a:off x="2363362" y="4482388"/>
            <a:ext cx="834348" cy="443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6" name="折角形 15"/>
          <p:cNvSpPr/>
          <p:nvPr/>
        </p:nvSpPr>
        <p:spPr bwMode="auto">
          <a:xfrm>
            <a:off x="959303" y="4038695"/>
            <a:ext cx="1205697" cy="670833"/>
          </a:xfrm>
          <a:prstGeom prst="foldedCorner">
            <a:avLst>
              <a:gd name="adj" fmla="val 19786"/>
            </a:avLst>
          </a:prstGeom>
          <a:solidFill>
            <a:srgbClr val="008080"/>
          </a:solidFill>
          <a:ln w="952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z="1400" dirty="0">
              <a:latin typeface="Arial" charset="0"/>
              <a:ea typeface="宋体" charset="-122"/>
            </a:endParaRPr>
          </a:p>
        </p:txBody>
      </p:sp>
      <p:sp>
        <p:nvSpPr>
          <p:cNvPr id="17" name="折角形 16"/>
          <p:cNvSpPr/>
          <p:nvPr/>
        </p:nvSpPr>
        <p:spPr bwMode="auto">
          <a:xfrm>
            <a:off x="890706" y="3974898"/>
            <a:ext cx="1205697" cy="670833"/>
          </a:xfrm>
          <a:prstGeom prst="foldedCorner">
            <a:avLst>
              <a:gd name="adj" fmla="val 19786"/>
            </a:avLst>
          </a:prstGeom>
          <a:solidFill>
            <a:srgbClr val="008080"/>
          </a:solidFill>
          <a:ln w="952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z="1400" dirty="0">
              <a:latin typeface="Arial" charset="0"/>
              <a:ea typeface="宋体" charset="-122"/>
            </a:endParaRPr>
          </a:p>
        </p:txBody>
      </p:sp>
      <p:graphicFrame>
        <p:nvGraphicFramePr>
          <p:cNvPr id="18" name="表格 17"/>
          <p:cNvGraphicFramePr>
            <a:graphicFrameLocks noGrp="1"/>
          </p:cNvGraphicFramePr>
          <p:nvPr>
            <p:extLst>
              <p:ext uri="{D42A27DB-BD31-4B8C-83A1-F6EECF244321}">
                <p14:modId xmlns:p14="http://schemas.microsoft.com/office/powerpoint/2010/main" val="624252312"/>
              </p:ext>
            </p:extLst>
          </p:nvPr>
        </p:nvGraphicFramePr>
        <p:xfrm>
          <a:off x="1027900" y="4099462"/>
          <a:ext cx="931308" cy="457113"/>
        </p:xfrm>
        <a:graphic>
          <a:graphicData uri="http://schemas.openxmlformats.org/drawingml/2006/table">
            <a:tbl>
              <a:tblPr firstRow="1" bandRow="1">
                <a:effectLst/>
                <a:tableStyleId>{B301B821-A1FF-4177-AEE7-76D212191A09}</a:tableStyleId>
              </a:tblPr>
              <a:tblGrid>
                <a:gridCol w="432407"/>
                <a:gridCol w="498901"/>
              </a:tblGrid>
              <a:tr h="156872">
                <a:tc gridSpan="2">
                  <a:txBody>
                    <a:bodyPr/>
                    <a:lstStyle/>
                    <a:p>
                      <a:pPr algn="ctr"/>
                      <a:r>
                        <a:rPr lang="zh-CN" altLang="en-US" sz="600" b="1" dirty="0" smtClean="0">
                          <a:solidFill>
                            <a:schemeClr val="tx1"/>
                          </a:solidFill>
                          <a:latin typeface="Times New Roman" panose="02020603050405020304" pitchFamily="18" charset="0"/>
                          <a:cs typeface="Times New Roman" panose="02020603050405020304" pitchFamily="18" charset="0"/>
                        </a:rPr>
                        <a:t>功能组或信号通路</a:t>
                      </a:r>
                      <a:endParaRPr lang="en-US" altLang="zh-CN" sz="600" b="1" dirty="0" smtClean="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tc>
              </a:tr>
              <a:tr h="109693">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zh-CN" sz="300" b="1" dirty="0" smtClean="0">
                          <a:latin typeface="+mn-ea"/>
                        </a:rPr>
                        <a:t>氧化磷酸化</a:t>
                      </a:r>
                      <a:endParaRPr lang="zh-CN" sz="300" b="1" kern="100" dirty="0">
                        <a:solidFill>
                          <a:srgbClr val="000000"/>
                        </a:solidFill>
                        <a:effectLst/>
                        <a:latin typeface="Calibri"/>
                        <a:ea typeface="宋体"/>
                        <a:cs typeface="Times New Roman"/>
                      </a:endParaRPr>
                    </a:p>
                  </a:txBody>
                  <a:tcPr marL="68580" marR="68580" marT="0" marB="0" anchor="ctr">
                    <a:lnL w="12700" cmpd="sng">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zh-CN" sz="300" b="1" dirty="0" smtClean="0">
                          <a:latin typeface="+mn-ea"/>
                        </a:rPr>
                        <a:t>细胞代谢</a:t>
                      </a:r>
                      <a:endParaRPr lang="zh-CN" sz="300" b="1" kern="100" dirty="0">
                        <a:solidFill>
                          <a:schemeClr val="tx1"/>
                        </a:solidFill>
                        <a:effectLst/>
                        <a:latin typeface="+mn-lt"/>
                        <a:ea typeface="+mn-ea"/>
                        <a:cs typeface="+mn-cs"/>
                      </a:endParaRPr>
                    </a:p>
                  </a:txBody>
                  <a:tcPr marL="68580" marR="68580" marT="0" marB="0" anchor="ctr">
                    <a:lnL>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54847">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zh-CN" sz="300" b="1" dirty="0" smtClean="0">
                          <a:latin typeface="+mn-ea"/>
                        </a:rPr>
                        <a:t>转运</a:t>
                      </a:r>
                      <a:endParaRPr lang="zh-CN" sz="300" b="1" kern="100" dirty="0">
                        <a:solidFill>
                          <a:schemeClr val="tx1"/>
                        </a:solidFill>
                        <a:effectLst/>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zh-CN" sz="300" b="1" dirty="0" smtClean="0">
                          <a:latin typeface="+mn-ea"/>
                        </a:rPr>
                        <a:t>细胞凋亡</a:t>
                      </a:r>
                      <a:endParaRPr lang="zh-CN" sz="300" b="1" kern="100" dirty="0">
                        <a:solidFill>
                          <a:schemeClr val="tx1"/>
                        </a:solidFill>
                        <a:effectLst/>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109693">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zh-CN" sz="300" b="1" dirty="0" smtClean="0">
                          <a:latin typeface="+mn-ea"/>
                        </a:rPr>
                        <a:t>氧化还原反应</a:t>
                      </a:r>
                      <a:endParaRPr lang="zh-CN" sz="300" b="1" kern="100" dirty="0">
                        <a:solidFill>
                          <a:schemeClr val="tx1"/>
                        </a:solidFill>
                        <a:effectLst/>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zh-CN" sz="300" b="1" dirty="0" smtClean="0">
                          <a:latin typeface="+mn-ea"/>
                        </a:rPr>
                        <a:t>蛋白质结合</a:t>
                      </a:r>
                      <a:r>
                        <a:rPr lang="zh-CN" altLang="en-US" sz="300" kern="100" dirty="0" smtClean="0">
                          <a:effectLst/>
                        </a:rPr>
                        <a:t>）</a:t>
                      </a:r>
                      <a:endParaRPr lang="zh-CN" sz="300" b="1" kern="100" dirty="0">
                        <a:solidFill>
                          <a:schemeClr val="tx1"/>
                        </a:solidFill>
                        <a:effectLst/>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文本框 18"/>
          <p:cNvSpPr txBox="1"/>
          <p:nvPr/>
        </p:nvSpPr>
        <p:spPr>
          <a:xfrm>
            <a:off x="3504725" y="4983007"/>
            <a:ext cx="902811" cy="307777"/>
          </a:xfrm>
          <a:prstGeom prst="rect">
            <a:avLst/>
          </a:prstGeom>
          <a:noFill/>
        </p:spPr>
        <p:txBody>
          <a:bodyPr wrap="none" rtlCol="0">
            <a:spAutoFit/>
          </a:bodyPr>
          <a:lstStyle/>
          <a:p>
            <a:r>
              <a:rPr lang="zh-CN" altLang="en-US" sz="1400" dirty="0"/>
              <a:t>定量</a:t>
            </a:r>
            <a:r>
              <a:rPr lang="zh-CN" altLang="en-US" sz="1400" dirty="0" smtClean="0"/>
              <a:t>软件</a:t>
            </a:r>
            <a:endParaRPr lang="zh-CN" altLang="en-US" sz="1400" dirty="0"/>
          </a:p>
        </p:txBody>
      </p:sp>
      <p:sp>
        <p:nvSpPr>
          <p:cNvPr id="20" name="文本框 19"/>
          <p:cNvSpPr txBox="1"/>
          <p:nvPr/>
        </p:nvSpPr>
        <p:spPr>
          <a:xfrm>
            <a:off x="1042148" y="4962891"/>
            <a:ext cx="902811" cy="307777"/>
          </a:xfrm>
          <a:prstGeom prst="rect">
            <a:avLst/>
          </a:prstGeom>
          <a:noFill/>
        </p:spPr>
        <p:txBody>
          <a:bodyPr wrap="none" rtlCol="0">
            <a:spAutoFit/>
          </a:bodyPr>
          <a:lstStyle/>
          <a:p>
            <a:r>
              <a:rPr lang="zh-CN" altLang="en-US" sz="1400" dirty="0" smtClean="0"/>
              <a:t>功能结果</a:t>
            </a:r>
            <a:endParaRPr lang="zh-CN" altLang="en-US" sz="1400" dirty="0"/>
          </a:p>
        </p:txBody>
      </p:sp>
      <p:cxnSp>
        <p:nvCxnSpPr>
          <p:cNvPr id="23" name="直接箭头连接符 22"/>
          <p:cNvCxnSpPr>
            <a:endCxn id="4" idx="4"/>
          </p:cNvCxnSpPr>
          <p:nvPr/>
        </p:nvCxnSpPr>
        <p:spPr>
          <a:xfrm flipH="1">
            <a:off x="4612721" y="1728016"/>
            <a:ext cx="375281" cy="427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
          <p:cNvSpPr txBox="1"/>
          <p:nvPr/>
        </p:nvSpPr>
        <p:spPr>
          <a:xfrm>
            <a:off x="4991024" y="1038619"/>
            <a:ext cx="3594218" cy="1854058"/>
          </a:xfrm>
          <a:prstGeom prst="rect">
            <a:avLst/>
          </a:prstGeom>
          <a:no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lstStyle>
          <a:p>
            <a:pPr algn="l">
              <a:buClr>
                <a:schemeClr val="accent1">
                  <a:lumMod val="75000"/>
                </a:schemeClr>
              </a:buClr>
              <a:buSzPct val="70000"/>
            </a:pPr>
            <a:endParaRPr lang="en-US" altLang="zh-CN" dirty="0" smtClean="0">
              <a:solidFill>
                <a:schemeClr val="tx1"/>
              </a:solidFill>
              <a:latin typeface="+mn-ea"/>
              <a:cs typeface="Times New Roman" panose="02020603050405020304" pitchFamily="18" charset="0"/>
            </a:endParaRPr>
          </a:p>
          <a:p>
            <a:pPr marL="285750" indent="-285750" algn="l">
              <a:buClr>
                <a:schemeClr val="accent1">
                  <a:lumMod val="75000"/>
                </a:schemeClr>
              </a:buClr>
              <a:buSzPct val="70000"/>
              <a:buFont typeface="Wingdings" panose="05000000000000000000" pitchFamily="2" charset="2"/>
              <a:buChar char="u"/>
            </a:pPr>
            <a:r>
              <a:rPr lang="zh-CN" altLang="en-US" sz="1600" dirty="0" smtClean="0">
                <a:solidFill>
                  <a:schemeClr val="tx1"/>
                </a:solidFill>
                <a:latin typeface="+mn-ea"/>
                <a:cs typeface="Times New Roman" panose="02020603050405020304" pitchFamily="18" charset="0"/>
              </a:rPr>
              <a:t>大规模</a:t>
            </a:r>
            <a:r>
              <a:rPr lang="zh-CN" altLang="en-US" sz="1600" dirty="0">
                <a:solidFill>
                  <a:schemeClr val="tx1"/>
                </a:solidFill>
                <a:latin typeface="+mn-ea"/>
                <a:cs typeface="Times New Roman" panose="02020603050405020304" pitchFamily="18" charset="0"/>
              </a:rPr>
              <a:t>实验中获取基因</a:t>
            </a:r>
            <a:r>
              <a:rPr lang="zh-CN" altLang="en-US" sz="1600" dirty="0" smtClean="0">
                <a:solidFill>
                  <a:schemeClr val="tx1"/>
                </a:solidFill>
                <a:latin typeface="+mn-ea"/>
                <a:cs typeface="Times New Roman" panose="02020603050405020304" pitchFamily="18" charset="0"/>
              </a:rPr>
              <a:t>功能</a:t>
            </a:r>
            <a:endParaRPr lang="en-US" altLang="zh-CN" sz="1600" dirty="0" smtClean="0">
              <a:solidFill>
                <a:schemeClr val="tx1"/>
              </a:solidFill>
              <a:latin typeface="+mn-ea"/>
              <a:cs typeface="Times New Roman" panose="02020603050405020304" pitchFamily="18" charset="0"/>
            </a:endParaRPr>
          </a:p>
          <a:p>
            <a:pPr marL="285750" indent="-285750" algn="l">
              <a:buClr>
                <a:schemeClr val="accent1">
                  <a:lumMod val="75000"/>
                </a:schemeClr>
              </a:buClr>
              <a:buSzPct val="70000"/>
              <a:buFont typeface="Wingdings" panose="05000000000000000000" pitchFamily="2" charset="2"/>
              <a:buChar char="u"/>
            </a:pPr>
            <a:r>
              <a:rPr lang="zh-CN" altLang="zh-CN" sz="1600" dirty="0" smtClean="0">
                <a:solidFill>
                  <a:schemeClr val="tx1"/>
                </a:solidFill>
                <a:latin typeface="+mn-ea"/>
              </a:rPr>
              <a:t>采用</a:t>
            </a:r>
            <a:r>
              <a:rPr lang="zh-CN" altLang="zh-CN" sz="1600" dirty="0">
                <a:solidFill>
                  <a:schemeClr val="tx1"/>
                </a:solidFill>
                <a:latin typeface="+mn-ea"/>
              </a:rPr>
              <a:t>了</a:t>
            </a:r>
            <a:r>
              <a:rPr lang="en-US" altLang="zh-CN" sz="1600" dirty="0" err="1">
                <a:solidFill>
                  <a:schemeClr val="tx1"/>
                </a:solidFill>
                <a:latin typeface="Times New Roman" panose="02020603050405020304" pitchFamily="18" charset="0"/>
                <a:cs typeface="Times New Roman" panose="02020603050405020304" pitchFamily="18" charset="0"/>
              </a:rPr>
              <a:t>Benjamini</a:t>
            </a:r>
            <a:r>
              <a:rPr lang="en-US" altLang="zh-CN" sz="1600" dirty="0">
                <a:solidFill>
                  <a:schemeClr val="tx1"/>
                </a:solidFill>
                <a:latin typeface="Times New Roman" panose="02020603050405020304" pitchFamily="18" charset="0"/>
                <a:cs typeface="Times New Roman" panose="02020603050405020304" pitchFamily="18" charset="0"/>
              </a:rPr>
              <a:t>-Hochberg</a:t>
            </a:r>
            <a:r>
              <a:rPr lang="zh-CN" altLang="zh-CN" sz="1600" dirty="0">
                <a:solidFill>
                  <a:schemeClr val="tx1"/>
                </a:solidFill>
                <a:latin typeface="+mn-ea"/>
              </a:rPr>
              <a:t>统计学模型控制多次重复实验中假发现率的问题</a:t>
            </a:r>
            <a:endParaRPr lang="zh-CN" altLang="en-US" sz="1600" dirty="0">
              <a:solidFill>
                <a:schemeClr val="tx1"/>
              </a:solidFill>
              <a:latin typeface="+mn-ea"/>
              <a:cs typeface="Times New Roman" panose="02020603050405020304" pitchFamily="18" charset="0"/>
            </a:endParaRPr>
          </a:p>
        </p:txBody>
      </p:sp>
      <p:pic>
        <p:nvPicPr>
          <p:cNvPr id="29" name="图片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5129" y="1082241"/>
            <a:ext cx="2402348" cy="504628"/>
          </a:xfrm>
          <a:prstGeom prst="rect">
            <a:avLst/>
          </a:prstGeom>
          <a:solidFill>
            <a:schemeClr val="accent1">
              <a:lumMod val="60000"/>
              <a:lumOff val="40000"/>
            </a:schemeClr>
          </a:solidFill>
        </p:spPr>
      </p:pic>
      <p:sp>
        <p:nvSpPr>
          <p:cNvPr id="30" name="标题 1"/>
          <p:cNvSpPr txBox="1">
            <a:spLocks/>
          </p:cNvSpPr>
          <p:nvPr/>
        </p:nvSpPr>
        <p:spPr>
          <a:xfrm>
            <a:off x="141910" y="146251"/>
            <a:ext cx="8424936" cy="648072"/>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zh-CN" altLang="en-US" sz="2800" b="1" dirty="0" smtClean="0">
                <a:latin typeface="+mn-ea"/>
                <a:ea typeface="+mn-ea"/>
                <a:cs typeface="Times New Roman" panose="02020603050405020304" pitchFamily="18" charset="0"/>
              </a:rPr>
              <a:t>基于生物医学知识挖掘复杂蛋白质组的功能信息</a:t>
            </a:r>
            <a:endParaRPr lang="zh-CN" altLang="en-US" sz="2800" b="1" dirty="0">
              <a:latin typeface="+mn-ea"/>
              <a:ea typeface="+mn-ea"/>
              <a:cs typeface="Times New Roman" panose="02020603050405020304" pitchFamily="18" charset="0"/>
            </a:endParaRPr>
          </a:p>
        </p:txBody>
      </p:sp>
      <p:sp>
        <p:nvSpPr>
          <p:cNvPr id="62" name="文本框 61"/>
          <p:cNvSpPr txBox="1"/>
          <p:nvPr/>
        </p:nvSpPr>
        <p:spPr>
          <a:xfrm>
            <a:off x="3878044" y="6362481"/>
            <a:ext cx="1382407" cy="369332"/>
          </a:xfrm>
          <a:prstGeom prst="rect">
            <a:avLst/>
          </a:prstGeom>
          <a:noFill/>
        </p:spPr>
        <p:txBody>
          <a:bodyPr wrap="square" rtlCol="0">
            <a:spAutoFit/>
          </a:bodyPr>
          <a:lstStyle/>
          <a:p>
            <a:r>
              <a:rPr lang="zh-CN" altLang="en-US" b="1" dirty="0"/>
              <a:t>筛选条件</a:t>
            </a:r>
          </a:p>
        </p:txBody>
      </p:sp>
      <p:sp>
        <p:nvSpPr>
          <p:cNvPr id="21" name="右弧形箭头 20"/>
          <p:cNvSpPr/>
          <p:nvPr/>
        </p:nvSpPr>
        <p:spPr>
          <a:xfrm rot="5748558">
            <a:off x="4542040" y="5041193"/>
            <a:ext cx="707487" cy="1593260"/>
          </a:xfrm>
          <a:prstGeom prst="curvedLeftArrow">
            <a:avLst/>
          </a:prstGeom>
          <a:solidFill>
            <a:srgbClr val="AEFAE0"/>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5" name="组合 24"/>
          <p:cNvGrpSpPr/>
          <p:nvPr/>
        </p:nvGrpSpPr>
        <p:grpSpPr>
          <a:xfrm>
            <a:off x="4910533" y="3591166"/>
            <a:ext cx="3594218" cy="1854058"/>
            <a:chOff x="4910533" y="3782791"/>
            <a:chExt cx="3594218" cy="1854058"/>
          </a:xfrm>
        </p:grpSpPr>
        <p:sp>
          <p:nvSpPr>
            <p:cNvPr id="31" name="TextBox 2"/>
            <p:cNvSpPr txBox="1"/>
            <p:nvPr/>
          </p:nvSpPr>
          <p:spPr>
            <a:xfrm>
              <a:off x="4910533" y="3782791"/>
              <a:ext cx="3594218" cy="1854058"/>
            </a:xfrm>
            <a:prstGeom prst="rect">
              <a:avLst/>
            </a:prstGeom>
            <a:no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lstStyle>
            <a:p>
              <a:pPr algn="l">
                <a:buClr>
                  <a:schemeClr val="accent1">
                    <a:lumMod val="75000"/>
                  </a:schemeClr>
                </a:buClr>
                <a:buSzPct val="70000"/>
              </a:pPr>
              <a:endParaRPr lang="en-US" altLang="zh-CN" dirty="0" smtClean="0">
                <a:solidFill>
                  <a:schemeClr val="tx1"/>
                </a:solidFill>
                <a:latin typeface="+mn-ea"/>
                <a:cs typeface="Times New Roman" panose="02020603050405020304" pitchFamily="18" charset="0"/>
              </a:endParaRPr>
            </a:p>
          </p:txBody>
        </p:sp>
        <p:sp>
          <p:nvSpPr>
            <p:cNvPr id="22" name="文本框 21"/>
            <p:cNvSpPr txBox="1"/>
            <p:nvPr/>
          </p:nvSpPr>
          <p:spPr>
            <a:xfrm>
              <a:off x="4953677" y="3904097"/>
              <a:ext cx="3551074" cy="1569660"/>
            </a:xfrm>
            <a:prstGeom prst="rect">
              <a:avLst/>
            </a:prstGeom>
            <a:noFill/>
          </p:spPr>
          <p:txBody>
            <a:bodyPr wrap="square" rtlCol="0">
              <a:spAutoFit/>
            </a:bodyPr>
            <a:lstStyle/>
            <a:p>
              <a:pPr marL="285750" indent="-285750">
                <a:lnSpc>
                  <a:spcPct val="150000"/>
                </a:lnSpc>
                <a:buClr>
                  <a:schemeClr val="accent1">
                    <a:lumMod val="75000"/>
                  </a:schemeClr>
                </a:buClr>
                <a:buFont typeface="Wingdings" panose="05000000000000000000" pitchFamily="2" charset="2"/>
                <a:buChar char="u"/>
              </a:pPr>
              <a:r>
                <a:rPr lang="zh-CN" altLang="en-US" sz="1600" dirty="0">
                  <a:latin typeface="+mn-ea"/>
                </a:rPr>
                <a:t>选取最小</a:t>
              </a:r>
              <a:r>
                <a:rPr lang="en-US" altLang="zh-CN" sz="1600" i="1" dirty="0" err="1">
                  <a:latin typeface="Times New Roman" panose="02020603050405020304" pitchFamily="18" charset="0"/>
                  <a:cs typeface="Times New Roman" panose="02020603050405020304" pitchFamily="18" charset="0"/>
                </a:rPr>
                <a:t>p</a:t>
              </a:r>
              <a:r>
                <a:rPr lang="en-US" altLang="zh-CN" sz="1600" dirty="0" err="1">
                  <a:latin typeface="Times New Roman" panose="02020603050405020304" pitchFamily="18" charset="0"/>
                  <a:cs typeface="Times New Roman" panose="02020603050405020304" pitchFamily="18" charset="0"/>
                </a:rPr>
                <a:t>Value</a:t>
              </a:r>
              <a:r>
                <a:rPr lang="zh-CN" altLang="en-US" sz="1600" dirty="0">
                  <a:latin typeface="+mn-ea"/>
                </a:rPr>
                <a:t>值所对应的功能</a:t>
              </a:r>
              <a:r>
                <a:rPr lang="zh-CN" altLang="en-US" sz="1600" dirty="0" smtClean="0">
                  <a:latin typeface="+mn-ea"/>
                </a:rPr>
                <a:t>；</a:t>
              </a:r>
              <a:endParaRPr lang="en-US" altLang="zh-CN" sz="1600" dirty="0" smtClean="0">
                <a:latin typeface="+mn-ea"/>
              </a:endParaRPr>
            </a:p>
            <a:p>
              <a:pPr marL="285750" indent="-285750">
                <a:lnSpc>
                  <a:spcPct val="150000"/>
                </a:lnSpc>
                <a:buClr>
                  <a:schemeClr val="accent1">
                    <a:lumMod val="75000"/>
                  </a:schemeClr>
                </a:buClr>
                <a:buFont typeface="Wingdings" panose="05000000000000000000" pitchFamily="2" charset="2"/>
                <a:buChar char="u"/>
              </a:pPr>
              <a:r>
                <a:rPr lang="zh-CN" altLang="en-US" sz="1600" dirty="0" smtClean="0">
                  <a:latin typeface="+mn-ea"/>
                </a:rPr>
                <a:t>若</a:t>
              </a:r>
              <a:r>
                <a:rPr lang="zh-CN" altLang="en-US" sz="1600" dirty="0">
                  <a:latin typeface="+mn-ea"/>
                </a:rPr>
                <a:t>同时</a:t>
              </a:r>
              <a:r>
                <a:rPr lang="zh-CN" altLang="en-US" sz="1600" dirty="0" smtClean="0">
                  <a:latin typeface="+mn-ea"/>
                </a:rPr>
                <a:t>几个</a:t>
              </a:r>
              <a:r>
                <a:rPr lang="zh-CN" altLang="en-US" sz="1600" dirty="0">
                  <a:latin typeface="+mn-ea"/>
                </a:rPr>
                <a:t>功能所对应的</a:t>
              </a:r>
              <a:r>
                <a:rPr lang="en-US" altLang="zh-CN" sz="1600" i="1" dirty="0" err="1">
                  <a:latin typeface="Times New Roman" panose="02020603050405020304" pitchFamily="18" charset="0"/>
                  <a:cs typeface="Times New Roman" panose="02020603050405020304" pitchFamily="18" charset="0"/>
                </a:rPr>
                <a:t>p</a:t>
              </a:r>
              <a:r>
                <a:rPr lang="en-US" altLang="zh-CN" sz="1600" dirty="0" err="1">
                  <a:latin typeface="Times New Roman" panose="02020603050405020304" pitchFamily="18" charset="0"/>
                  <a:cs typeface="Times New Roman" panose="02020603050405020304" pitchFamily="18" charset="0"/>
                </a:rPr>
                <a:t>Valu</a:t>
              </a:r>
              <a:r>
                <a:rPr lang="en-US" altLang="zh-CN" sz="1600" dirty="0" err="1">
                  <a:latin typeface="+mn-ea"/>
                </a:rPr>
                <a:t>e</a:t>
              </a:r>
              <a:r>
                <a:rPr lang="zh-CN" altLang="en-US" sz="1600" dirty="0">
                  <a:latin typeface="+mn-ea"/>
                </a:rPr>
                <a:t>值相同且都最小，则同时筛选出这几个功能信息</a:t>
              </a:r>
            </a:p>
          </p:txBody>
        </p:sp>
      </p:grpSp>
      <p:sp>
        <p:nvSpPr>
          <p:cNvPr id="24" name="圆角矩形 23"/>
          <p:cNvSpPr/>
          <p:nvPr/>
        </p:nvSpPr>
        <p:spPr>
          <a:xfrm>
            <a:off x="3344910" y="3974898"/>
            <a:ext cx="1267810" cy="890586"/>
          </a:xfrm>
          <a:prstGeom prst="roundRect">
            <a:avLst/>
          </a:prstGeom>
          <a:solidFill>
            <a:schemeClr val="accent1">
              <a:lumMod val="40000"/>
              <a:lumOff val="60000"/>
            </a:schemeClr>
          </a:solidFill>
          <a:ln w="3175">
            <a:solidFill>
              <a:srgbClr val="009999"/>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zh-CN" sz="1600" b="1" dirty="0" err="1">
                <a:solidFill>
                  <a:schemeClr val="tx1"/>
                </a:solidFill>
                <a:latin typeface="Times New Roman" panose="02020603050405020304" pitchFamily="18" charset="0"/>
                <a:ea typeface="宋体" charset="-122"/>
                <a:cs typeface="Times New Roman" panose="02020603050405020304" pitchFamily="18" charset="0"/>
              </a:rPr>
              <a:t>freeQuant</a:t>
            </a:r>
            <a:endParaRPr lang="zh-CN" altLang="en-US" sz="1600" b="1" dirty="0">
              <a:solidFill>
                <a:schemeClr val="tx1"/>
              </a:solidFill>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77920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22" presetClass="entr" presetSubtype="1"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up)">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wipe(right)">
                                      <p:cBhvr>
                                        <p:cTn id="16" dur="500"/>
                                        <p:tgtEl>
                                          <p:spTgt spid="62"/>
                                        </p:tgtEl>
                                      </p:cBhvr>
                                    </p:animEffect>
                                  </p:childTnLst>
                                </p:cTn>
                              </p:par>
                              <p:par>
                                <p:cTn id="17" presetID="22" presetClass="entr" presetSubtype="1"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500"/>
                                        <p:tgtEl>
                                          <p:spTgt spid="25"/>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right)">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62" grpId="0"/>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面向复杂蛋白质组的非标记定量方法的特点</a:t>
            </a:r>
            <a:endParaRPr lang="zh-CN" altLang="en-US" dirty="0"/>
          </a:p>
        </p:txBody>
      </p:sp>
      <p:sp>
        <p:nvSpPr>
          <p:cNvPr id="4" name="灯片编号占位符 3"/>
          <p:cNvSpPr>
            <a:spLocks noGrp="1"/>
          </p:cNvSpPr>
          <p:nvPr>
            <p:ph type="sldNum" sz="quarter" idx="15"/>
          </p:nvPr>
        </p:nvSpPr>
        <p:spPr/>
        <p:txBody>
          <a:bodyPr/>
          <a:lstStyle/>
          <a:p>
            <a:fld id="{0C913308-F349-4B6D-A68A-DD1791B4A57B}" type="slidenum">
              <a:rPr lang="zh-CN" altLang="en-US" smtClean="0"/>
              <a:pPr/>
              <a:t>12</a:t>
            </a:fld>
            <a:endParaRPr lang="zh-CN" altLang="en-US" dirty="0"/>
          </a:p>
        </p:txBody>
      </p:sp>
      <p:sp>
        <p:nvSpPr>
          <p:cNvPr id="6" name="矩形 5"/>
          <p:cNvSpPr/>
          <p:nvPr/>
        </p:nvSpPr>
        <p:spPr>
          <a:xfrm>
            <a:off x="395536" y="1196752"/>
            <a:ext cx="8011616" cy="861774"/>
          </a:xfrm>
          <a:prstGeom prst="rect">
            <a:avLst/>
          </a:prstGeom>
          <a:ln>
            <a:solidFill>
              <a:srgbClr val="00B050"/>
            </a:solidFill>
          </a:ln>
        </p:spPr>
        <p:txBody>
          <a:bodyPr wrap="square">
            <a:spAutoFit/>
          </a:bodyPr>
          <a:lstStyle/>
          <a:p>
            <a:pPr marL="285750" indent="-285750">
              <a:buBlip>
                <a:blip r:embed="rId3"/>
              </a:buBlip>
            </a:pPr>
            <a:r>
              <a:rPr lang="zh-CN" altLang="en-US" b="1" dirty="0" smtClean="0"/>
              <a:t>借鉴</a:t>
            </a:r>
            <a:r>
              <a:rPr lang="en-US" altLang="zh-CN" b="1" dirty="0" smtClean="0">
                <a:latin typeface="Times New Roman" panose="02020603050405020304" pitchFamily="18" charset="0"/>
                <a:cs typeface="Times New Roman" panose="02020603050405020304" pitchFamily="18" charset="0"/>
              </a:rPr>
              <a:t>NSAF</a:t>
            </a:r>
            <a:r>
              <a:rPr lang="zh-CN" altLang="en-US" b="1" dirty="0" smtClean="0"/>
              <a:t>算法并结合共享肽优化</a:t>
            </a:r>
            <a:endParaRPr lang="en-US" altLang="zh-CN" dirty="0" smtClean="0"/>
          </a:p>
          <a:p>
            <a:r>
              <a:rPr lang="en-US" altLang="zh-CN" sz="1600" smtClean="0"/>
              <a:t>      </a:t>
            </a:r>
            <a:r>
              <a:rPr lang="zh-CN" altLang="zh-CN" sz="1600" smtClean="0"/>
              <a:t>结合</a:t>
            </a:r>
            <a:r>
              <a:rPr lang="zh-CN" altLang="zh-CN" sz="1600" dirty="0"/>
              <a:t>共享肽的优化</a:t>
            </a:r>
            <a:r>
              <a:rPr lang="zh-CN" altLang="zh-CN" sz="1600" dirty="0" smtClean="0"/>
              <a:t>算法准确</a:t>
            </a:r>
            <a:r>
              <a:rPr lang="zh-CN" altLang="zh-CN" sz="1600" dirty="0"/>
              <a:t>估算复杂蛋白质组中同源异构体之间的表达</a:t>
            </a:r>
            <a:r>
              <a:rPr lang="zh-CN" altLang="zh-CN" sz="1600" dirty="0" smtClean="0"/>
              <a:t>水平</a:t>
            </a:r>
            <a:r>
              <a:rPr lang="en-US" altLang="zh-CN" sz="1600" dirty="0" smtClean="0"/>
              <a:t>,</a:t>
            </a:r>
            <a:r>
              <a:rPr lang="zh-CN" altLang="zh-CN" sz="1600" dirty="0"/>
              <a:t>能够克服对低丰度蛋白质的错误估计</a:t>
            </a:r>
            <a:endParaRPr lang="en-US" altLang="zh-CN" sz="1600" dirty="0"/>
          </a:p>
        </p:txBody>
      </p:sp>
      <p:sp>
        <p:nvSpPr>
          <p:cNvPr id="7" name="矩形 6"/>
          <p:cNvSpPr/>
          <p:nvPr/>
        </p:nvSpPr>
        <p:spPr>
          <a:xfrm>
            <a:off x="395536" y="3317890"/>
            <a:ext cx="8011616" cy="861774"/>
          </a:xfrm>
          <a:prstGeom prst="rect">
            <a:avLst/>
          </a:prstGeom>
          <a:ln>
            <a:solidFill>
              <a:srgbClr val="00B050"/>
            </a:solidFill>
          </a:ln>
        </p:spPr>
        <p:txBody>
          <a:bodyPr wrap="square">
            <a:spAutoFit/>
          </a:bodyPr>
          <a:lstStyle/>
          <a:p>
            <a:pPr marL="285750" indent="-285750">
              <a:buBlip>
                <a:blip r:embed="rId3"/>
              </a:buBlip>
            </a:pPr>
            <a:r>
              <a:rPr lang="zh-CN" altLang="en-US" b="1" dirty="0" smtClean="0"/>
              <a:t>适宜的归一化统计方法</a:t>
            </a:r>
            <a:endParaRPr lang="en-US" altLang="zh-CN" b="1" dirty="0" smtClean="0"/>
          </a:p>
          <a:p>
            <a:r>
              <a:rPr lang="en-US" altLang="zh-CN" sz="1600" b="1" dirty="0" smtClean="0"/>
              <a:t>     </a:t>
            </a:r>
            <a:r>
              <a:rPr lang="zh-CN" altLang="en-US" sz="1600" dirty="0" smtClean="0"/>
              <a:t>利用蛋白质的长度矫正谱图的特征参数，解决质谱数据固有的变化以及重复质谱实验的系统误差，提高定量的准确性</a:t>
            </a:r>
            <a:endParaRPr lang="en-US" altLang="zh-CN" sz="1600" dirty="0"/>
          </a:p>
        </p:txBody>
      </p:sp>
      <p:sp>
        <p:nvSpPr>
          <p:cNvPr id="8" name="矩形 7"/>
          <p:cNvSpPr/>
          <p:nvPr/>
        </p:nvSpPr>
        <p:spPr>
          <a:xfrm>
            <a:off x="414210" y="4593902"/>
            <a:ext cx="7992942" cy="1107996"/>
          </a:xfrm>
          <a:prstGeom prst="rect">
            <a:avLst/>
          </a:prstGeom>
          <a:ln>
            <a:solidFill>
              <a:srgbClr val="00B050"/>
            </a:solidFill>
          </a:ln>
        </p:spPr>
        <p:txBody>
          <a:bodyPr wrap="square">
            <a:spAutoFit/>
          </a:bodyPr>
          <a:lstStyle/>
          <a:p>
            <a:pPr marL="285750" indent="-285750">
              <a:buBlip>
                <a:blip r:embed="rId3"/>
              </a:buBlip>
            </a:pPr>
            <a:r>
              <a:rPr lang="zh-CN" altLang="en-US" b="1" dirty="0" smtClean="0"/>
              <a:t>定量分析与定性分析相兼容</a:t>
            </a:r>
            <a:r>
              <a:rPr lang="en-US" altLang="zh-CN" b="1" dirty="0" smtClean="0"/>
              <a:t>    </a:t>
            </a:r>
          </a:p>
          <a:p>
            <a:r>
              <a:rPr lang="en-US" altLang="zh-CN" sz="1600" dirty="0" smtClean="0"/>
              <a:t>       </a:t>
            </a:r>
            <a:r>
              <a:rPr lang="zh-CN" altLang="en-US" sz="1600" dirty="0" smtClean="0"/>
              <a:t>在</a:t>
            </a:r>
            <a:r>
              <a:rPr lang="zh-CN" altLang="zh-CN" sz="1600" dirty="0" smtClean="0"/>
              <a:t>规模化</a:t>
            </a:r>
            <a:r>
              <a:rPr lang="zh-CN" altLang="zh-CN" sz="1600" dirty="0"/>
              <a:t>的定量分析模式下借助生物信息学分析手段自动获得蛋白质所参与的代谢、功能或信号通路，与蛋白质组自动功能注释相适应</a:t>
            </a:r>
            <a:r>
              <a:rPr lang="zh-CN" altLang="zh-CN" sz="1600" dirty="0" smtClean="0"/>
              <a:t>，</a:t>
            </a:r>
            <a:r>
              <a:rPr lang="zh-CN" altLang="en-US" sz="1600" dirty="0" smtClean="0"/>
              <a:t>有助于理解和解释蛋白质组的功能和相互作用关系</a:t>
            </a:r>
            <a:endParaRPr lang="en-US" altLang="zh-CN" sz="1600" dirty="0"/>
          </a:p>
        </p:txBody>
      </p:sp>
      <p:sp>
        <p:nvSpPr>
          <p:cNvPr id="10" name="矩形 9"/>
          <p:cNvSpPr/>
          <p:nvPr/>
        </p:nvSpPr>
        <p:spPr>
          <a:xfrm>
            <a:off x="395536" y="2257321"/>
            <a:ext cx="8011616" cy="861774"/>
          </a:xfrm>
          <a:prstGeom prst="rect">
            <a:avLst/>
          </a:prstGeom>
          <a:ln>
            <a:solidFill>
              <a:srgbClr val="00B050"/>
            </a:solidFill>
          </a:ln>
        </p:spPr>
        <p:txBody>
          <a:bodyPr wrap="square">
            <a:spAutoFit/>
          </a:bodyPr>
          <a:lstStyle/>
          <a:p>
            <a:pPr marL="285750" indent="-285750">
              <a:buBlip>
                <a:blip r:embed="rId3"/>
              </a:buBlip>
            </a:pPr>
            <a:r>
              <a:rPr lang="zh-CN" altLang="en-US" b="1" dirty="0" smtClean="0"/>
              <a:t>检出谱图与总离子数相结合</a:t>
            </a:r>
            <a:endParaRPr lang="en-US" altLang="zh-CN" b="1" dirty="0" smtClean="0"/>
          </a:p>
          <a:p>
            <a:r>
              <a:rPr lang="zh-CN" altLang="en-US" sz="1600" dirty="0"/>
              <a:t> </a:t>
            </a:r>
            <a:r>
              <a:rPr lang="zh-CN" altLang="en-US" sz="1600" dirty="0" smtClean="0"/>
              <a:t>    有效地</a:t>
            </a:r>
            <a:r>
              <a:rPr lang="zh-CN" altLang="en-US" sz="1600" dirty="0"/>
              <a:t>降低</a:t>
            </a:r>
            <a:r>
              <a:rPr lang="zh-CN" altLang="en-US" sz="1600" dirty="0" smtClean="0"/>
              <a:t>质谱数据固有的变化和偏差，解决谱图计数在定量低丰度蛋白质时存在的不足，具有更大的线性动态范围</a:t>
            </a:r>
            <a:endParaRPr lang="en-US" altLang="zh-CN" sz="1600" b="1" dirty="0"/>
          </a:p>
        </p:txBody>
      </p:sp>
    </p:spTree>
    <p:extLst>
      <p:ext uri="{BB962C8B-B14F-4D97-AF65-F5344CB8AC3E}">
        <p14:creationId xmlns:p14="http://schemas.microsoft.com/office/powerpoint/2010/main" val="1602811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面向复杂蛋白质组的非标记定量分析方法研究及其应用</a:t>
            </a:r>
            <a:endParaRPr lang="zh-CN" altLang="en-US" dirty="0"/>
          </a:p>
        </p:txBody>
      </p:sp>
      <p:sp>
        <p:nvSpPr>
          <p:cNvPr id="4" name="灯片编号占位符 3"/>
          <p:cNvSpPr>
            <a:spLocks noGrp="1"/>
          </p:cNvSpPr>
          <p:nvPr>
            <p:ph type="sldNum" sz="quarter" idx="15"/>
          </p:nvPr>
        </p:nvSpPr>
        <p:spPr/>
        <p:txBody>
          <a:bodyPr/>
          <a:lstStyle/>
          <a:p>
            <a:fld id="{0C913308-F349-4B6D-A68A-DD1791B4A57B}" type="slidenum">
              <a:rPr lang="zh-CN" altLang="en-US" smtClean="0"/>
              <a:pPr/>
              <a:t>13</a:t>
            </a:fld>
            <a:endParaRPr lang="zh-CN" altLang="en-US" dirty="0"/>
          </a:p>
        </p:txBody>
      </p:sp>
      <p:grpSp>
        <p:nvGrpSpPr>
          <p:cNvPr id="5" name="Group 4"/>
          <p:cNvGrpSpPr/>
          <p:nvPr/>
        </p:nvGrpSpPr>
        <p:grpSpPr>
          <a:xfrm>
            <a:off x="1738288" y="4099880"/>
            <a:ext cx="5205442" cy="571504"/>
            <a:chOff x="3176558" y="3957654"/>
            <a:chExt cx="5205442" cy="571504"/>
          </a:xfrm>
        </p:grpSpPr>
        <p:sp>
          <p:nvSpPr>
            <p:cNvPr id="6" name="矩形 5"/>
            <p:cNvSpPr/>
            <p:nvPr/>
          </p:nvSpPr>
          <p:spPr bwMode="auto">
            <a:xfrm>
              <a:off x="3475038" y="4029121"/>
              <a:ext cx="4906962"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latin typeface="Times New Roman" panose="02020603050405020304" pitchFamily="18" charset="0"/>
                <a:cs typeface="Times New Roman" panose="02020603050405020304" pitchFamily="18" charset="0"/>
              </a:endParaRPr>
            </a:p>
          </p:txBody>
        </p:sp>
        <p:sp>
          <p:nvSpPr>
            <p:cNvPr id="7"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Times New Roman" panose="02020603050405020304" pitchFamily="18" charset="0"/>
                  <a:ea typeface="+mn-ea"/>
                  <a:cs typeface="Times New Roman" panose="02020603050405020304" pitchFamily="18" charset="0"/>
                </a:rPr>
                <a:t>复杂蛋白质组的非标记定量软件设计与实现</a:t>
              </a:r>
              <a:endParaRPr kumimoji="1" lang="en-US" altLang="zh-CN" b="1" dirty="0" smtClean="0">
                <a:solidFill>
                  <a:srgbClr val="000000"/>
                </a:solidFill>
                <a:latin typeface="Times New Roman" panose="02020603050405020304" pitchFamily="18" charset="0"/>
                <a:ea typeface="+mn-ea"/>
                <a:cs typeface="Times New Roman" panose="02020603050405020304" pitchFamily="18" charset="0"/>
              </a:endParaRPr>
            </a:p>
          </p:txBody>
        </p:sp>
        <p:sp>
          <p:nvSpPr>
            <p:cNvPr id="8" name="菱形 7"/>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anose="02020603050405020304" pitchFamily="18" charset="0"/>
                  <a:cs typeface="Times New Roman" panose="02020603050405020304" pitchFamily="18" charset="0"/>
                </a:rPr>
                <a:t>4</a:t>
              </a:r>
              <a:endParaRPr lang="zh-CN" altLang="en-US" b="1" dirty="0">
                <a:solidFill>
                  <a:srgbClr val="000000"/>
                </a:solidFill>
                <a:latin typeface="Times New Roman" panose="02020603050405020304" pitchFamily="18" charset="0"/>
                <a:cs typeface="Times New Roman" panose="02020603050405020304" pitchFamily="18" charset="0"/>
              </a:endParaRPr>
            </a:p>
          </p:txBody>
        </p:sp>
      </p:grpSp>
      <p:grpSp>
        <p:nvGrpSpPr>
          <p:cNvPr id="9" name="Group 2"/>
          <p:cNvGrpSpPr/>
          <p:nvPr/>
        </p:nvGrpSpPr>
        <p:grpSpPr>
          <a:xfrm>
            <a:off x="1738288" y="1772816"/>
            <a:ext cx="5205442" cy="571504"/>
            <a:chOff x="3176558" y="2386018"/>
            <a:chExt cx="5205442" cy="571504"/>
          </a:xfrm>
        </p:grpSpPr>
        <p:sp>
          <p:nvSpPr>
            <p:cNvPr id="10" name="矩形 9"/>
            <p:cNvSpPr/>
            <p:nvPr/>
          </p:nvSpPr>
          <p:spPr bwMode="auto">
            <a:xfrm>
              <a:off x="3498850" y="2457496"/>
              <a:ext cx="4883150"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11" name="菱形 10"/>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1</a:t>
              </a: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12" name="TextBox 36"/>
            <p:cNvSpPr txBox="1">
              <a:spLocks noChangeArrowheads="1"/>
            </p:cNvSpPr>
            <p:nvPr/>
          </p:nvSpPr>
          <p:spPr bwMode="auto">
            <a:xfrm>
              <a:off x="3733800" y="2487658"/>
              <a:ext cx="363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Times New Roman" panose="02020603050405020304" pitchFamily="18" charset="0"/>
                  <a:ea typeface="+mn-ea"/>
                  <a:cs typeface="Times New Roman" panose="02020603050405020304" pitchFamily="18" charset="0"/>
                </a:rPr>
                <a:t>绪论</a:t>
              </a:r>
              <a:endParaRPr kumimoji="1" lang="en-US" altLang="zh-CN" b="1" dirty="0" smtClean="0">
                <a:solidFill>
                  <a:srgbClr val="000000"/>
                </a:solidFill>
                <a:latin typeface="Times New Roman" panose="02020603050405020304" pitchFamily="18" charset="0"/>
                <a:ea typeface="+mn-ea"/>
                <a:cs typeface="Times New Roman" panose="02020603050405020304" pitchFamily="18" charset="0"/>
              </a:endParaRPr>
            </a:p>
          </p:txBody>
        </p:sp>
      </p:grpSp>
      <p:grpSp>
        <p:nvGrpSpPr>
          <p:cNvPr id="13" name="Group 3"/>
          <p:cNvGrpSpPr/>
          <p:nvPr/>
        </p:nvGrpSpPr>
        <p:grpSpPr>
          <a:xfrm>
            <a:off x="1738288" y="2548504"/>
            <a:ext cx="5281642" cy="571504"/>
            <a:chOff x="3176558" y="3171836"/>
            <a:chExt cx="5281642" cy="571504"/>
          </a:xfrm>
        </p:grpSpPr>
        <p:sp>
          <p:nvSpPr>
            <p:cNvPr id="14" name="矩形 13"/>
            <p:cNvSpPr/>
            <p:nvPr/>
          </p:nvSpPr>
          <p:spPr bwMode="auto">
            <a:xfrm>
              <a:off x="3498850" y="3243308"/>
              <a:ext cx="4883150"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latin typeface="Times New Roman" panose="02020603050405020304" pitchFamily="18" charset="0"/>
                <a:cs typeface="Times New Roman" panose="02020603050405020304" pitchFamily="18" charset="0"/>
              </a:endParaRPr>
            </a:p>
          </p:txBody>
        </p:sp>
        <p:sp>
          <p:nvSpPr>
            <p:cNvPr id="15" name="菱形 14"/>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2</a:t>
              </a: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16" name="TextBox 37"/>
            <p:cNvSpPr txBox="1">
              <a:spLocks noChangeArrowheads="1"/>
            </p:cNvSpPr>
            <p:nvPr/>
          </p:nvSpPr>
          <p:spPr bwMode="auto">
            <a:xfrm>
              <a:off x="3733800" y="3306560"/>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Times New Roman" panose="02020603050405020304" pitchFamily="18" charset="0"/>
                  <a:ea typeface="+mn-ea"/>
                  <a:cs typeface="Times New Roman" panose="02020603050405020304" pitchFamily="18" charset="0"/>
                </a:rPr>
                <a:t>复杂蛋白质组的非标记定量分析方法研究</a:t>
              </a:r>
              <a:endParaRPr kumimoji="1" lang="en-US" altLang="zh-CN" b="1" dirty="0" smtClean="0">
                <a:solidFill>
                  <a:srgbClr val="000000"/>
                </a:solidFill>
                <a:latin typeface="Times New Roman" panose="02020603050405020304" pitchFamily="18" charset="0"/>
                <a:ea typeface="+mn-ea"/>
                <a:cs typeface="Times New Roman" panose="02020603050405020304" pitchFamily="18" charset="0"/>
              </a:endParaRPr>
            </a:p>
          </p:txBody>
        </p:sp>
      </p:grpSp>
      <p:grpSp>
        <p:nvGrpSpPr>
          <p:cNvPr id="17" name="Group 1"/>
          <p:cNvGrpSpPr/>
          <p:nvPr/>
        </p:nvGrpSpPr>
        <p:grpSpPr>
          <a:xfrm>
            <a:off x="1738288" y="3324192"/>
            <a:ext cx="5205442" cy="571504"/>
            <a:chOff x="3176558" y="1600200"/>
            <a:chExt cx="5205442" cy="571504"/>
          </a:xfrm>
        </p:grpSpPr>
        <p:sp>
          <p:nvSpPr>
            <p:cNvPr id="18" name="矩形 17"/>
            <p:cNvSpPr/>
            <p:nvPr/>
          </p:nvSpPr>
          <p:spPr bwMode="auto">
            <a:xfrm>
              <a:off x="3498850" y="1671683"/>
              <a:ext cx="4883150" cy="428625"/>
            </a:xfrm>
            <a:prstGeom prst="rect">
              <a:avLst/>
            </a:prstGeom>
            <a:solidFill>
              <a:srgbClr val="B9FFD9">
                <a:alpha val="56000"/>
              </a:srgbClr>
            </a:solidFill>
            <a:ln>
              <a:solidFill>
                <a:srgbClr val="00B05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endParaRPr lang="zh-CN" altLang="en-US" b="1">
                <a:solidFill>
                  <a:srgbClr val="C00000"/>
                </a:solidFill>
                <a:latin typeface="Times New Roman" panose="02020603050405020304" pitchFamily="18" charset="0"/>
                <a:cs typeface="Times New Roman" panose="02020603050405020304" pitchFamily="18" charset="0"/>
              </a:endParaRPr>
            </a:p>
          </p:txBody>
        </p:sp>
        <p:sp>
          <p:nvSpPr>
            <p:cNvPr id="19" name="菱形 18"/>
            <p:cNvSpPr/>
            <p:nvPr/>
          </p:nvSpPr>
          <p:spPr bwMode="auto">
            <a:xfrm>
              <a:off x="3176558" y="1600200"/>
              <a:ext cx="571504" cy="571504"/>
            </a:xfrm>
            <a:prstGeom prst="diamond">
              <a:avLst/>
            </a:prstGeom>
            <a:solidFill>
              <a:srgbClr val="00B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3</a:t>
              </a: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20" name="Rectangle 1"/>
            <p:cNvSpPr>
              <a:spLocks noChangeArrowheads="1"/>
            </p:cNvSpPr>
            <p:nvPr/>
          </p:nvSpPr>
          <p:spPr bwMode="auto">
            <a:xfrm>
              <a:off x="3693863" y="1701846"/>
              <a:ext cx="43685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smtClean="0">
                  <a:latin typeface="Times New Roman" panose="02020603050405020304" pitchFamily="18" charset="0"/>
                  <a:cs typeface="Times New Roman" panose="02020603050405020304" pitchFamily="18" charset="0"/>
                </a:rPr>
                <a:t>结合生物医学知识的定量结果分析与整合</a:t>
              </a:r>
              <a:endParaRPr kumimoji="1" lang="en-US" altLang="zh-CN" b="1" dirty="0" smtClean="0">
                <a:latin typeface="Times New Roman" panose="02020603050405020304" pitchFamily="18" charset="0"/>
                <a:cs typeface="Times New Roman" panose="02020603050405020304" pitchFamily="18" charset="0"/>
              </a:endParaRPr>
            </a:p>
          </p:txBody>
        </p:sp>
      </p:grpSp>
      <p:grpSp>
        <p:nvGrpSpPr>
          <p:cNvPr id="21" name="Group 5"/>
          <p:cNvGrpSpPr/>
          <p:nvPr/>
        </p:nvGrpSpPr>
        <p:grpSpPr>
          <a:xfrm>
            <a:off x="1738288" y="4875570"/>
            <a:ext cx="5205442" cy="571504"/>
            <a:chOff x="3176558" y="4724400"/>
            <a:chExt cx="5205442" cy="571504"/>
          </a:xfrm>
        </p:grpSpPr>
        <p:sp>
          <p:nvSpPr>
            <p:cNvPr id="22" name="矩形 32"/>
            <p:cNvSpPr/>
            <p:nvPr/>
          </p:nvSpPr>
          <p:spPr bwMode="auto">
            <a:xfrm>
              <a:off x="3475038" y="4795867"/>
              <a:ext cx="4906962"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latin typeface="Times New Roman" panose="02020603050405020304" pitchFamily="18" charset="0"/>
                <a:cs typeface="Times New Roman" panose="02020603050405020304" pitchFamily="18" charset="0"/>
              </a:endParaRPr>
            </a:p>
          </p:txBody>
        </p:sp>
        <p:sp>
          <p:nvSpPr>
            <p:cNvPr id="23"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Times New Roman" panose="02020603050405020304" pitchFamily="18" charset="0"/>
                  <a:ea typeface="+mn-ea"/>
                  <a:cs typeface="Times New Roman" panose="02020603050405020304" pitchFamily="18" charset="0"/>
                </a:rPr>
                <a:t>总结与展望</a:t>
              </a:r>
              <a:endParaRPr kumimoji="1" lang="en-US" altLang="zh-CN" b="1" dirty="0" smtClean="0">
                <a:solidFill>
                  <a:srgbClr val="000000"/>
                </a:solidFill>
                <a:latin typeface="Times New Roman" panose="02020603050405020304" pitchFamily="18" charset="0"/>
                <a:ea typeface="+mn-ea"/>
                <a:cs typeface="Times New Roman" panose="02020603050405020304" pitchFamily="18" charset="0"/>
              </a:endParaRPr>
            </a:p>
          </p:txBody>
        </p:sp>
        <p:sp>
          <p:nvSpPr>
            <p:cNvPr id="24"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5</a:t>
              </a:r>
              <a:endParaRPr lang="zh-CN" altLang="en-US" b="1" dirty="0">
                <a:solidFill>
                  <a:srgbClr val="00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028954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3" descr="500px-Animal_mitochondrion_diagram_en_(edit).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323822" y="832135"/>
            <a:ext cx="2526026" cy="1611511"/>
          </a:xfrm>
          <a:prstGeom prst="rect">
            <a:avLst/>
          </a:prstGeom>
          <a:ln>
            <a:noFill/>
          </a:ln>
        </p:spPr>
      </p:pic>
      <p:sp>
        <p:nvSpPr>
          <p:cNvPr id="11" name="标题 1"/>
          <p:cNvSpPr txBox="1">
            <a:spLocks/>
          </p:cNvSpPr>
          <p:nvPr/>
        </p:nvSpPr>
        <p:spPr>
          <a:xfrm>
            <a:off x="179512" y="116632"/>
            <a:ext cx="8424936" cy="648072"/>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zh-CN" altLang="en-US" sz="2800" b="1" dirty="0" smtClean="0">
                <a:latin typeface="+mn-ea"/>
                <a:ea typeface="+mn-ea"/>
                <a:cs typeface="Times New Roman" panose="02020603050405020304" pitchFamily="18" charset="0"/>
              </a:rPr>
              <a:t>以线粒体蛋白质组为分析对象</a:t>
            </a:r>
            <a:endParaRPr lang="zh-CN" altLang="en-US" sz="2800" b="1" dirty="0">
              <a:latin typeface="+mn-ea"/>
              <a:ea typeface="+mn-ea"/>
              <a:cs typeface="Times New Roman" panose="02020603050405020304" pitchFamily="18" charset="0"/>
            </a:endParaRPr>
          </a:p>
        </p:txBody>
      </p:sp>
      <p:sp>
        <p:nvSpPr>
          <p:cNvPr id="12" name="内容占位符 6"/>
          <p:cNvSpPr txBox="1">
            <a:spLocks/>
          </p:cNvSpPr>
          <p:nvPr/>
        </p:nvSpPr>
        <p:spPr bwMode="auto">
          <a:xfrm>
            <a:off x="179512" y="834342"/>
            <a:ext cx="2719401" cy="3674778"/>
          </a:xfrm>
          <a:prstGeom prst="rect">
            <a:avLst/>
          </a:prstGeom>
          <a:noFill/>
          <a:ln w="9525">
            <a:solidFill>
              <a:schemeClr val="accent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669925" indent="-3254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buClr>
                <a:srgbClr val="92D050"/>
              </a:buClr>
              <a:buSzPct val="75000"/>
              <a:buFont typeface="Wingdings" panose="05000000000000000000" pitchFamily="2" charset="2"/>
              <a:buChar char="n"/>
            </a:pPr>
            <a:r>
              <a:rPr lang="zh-CN" altLang="en-US" sz="1800" dirty="0" smtClean="0"/>
              <a:t>独特的超微结构</a:t>
            </a:r>
            <a:r>
              <a:rPr lang="en-US" altLang="zh-CN" sz="1800" dirty="0" smtClean="0"/>
              <a:t>:</a:t>
            </a:r>
          </a:p>
          <a:p>
            <a:pPr lvl="1" eaLnBrk="1" hangingPunct="1">
              <a:lnSpc>
                <a:spcPct val="150000"/>
              </a:lnSpc>
              <a:buClr>
                <a:srgbClr val="92D050"/>
              </a:buClr>
              <a:buSzPct val="60000"/>
              <a:buFont typeface="Wingdings" panose="05000000000000000000" pitchFamily="2" charset="2"/>
              <a:buChar char="q"/>
            </a:pPr>
            <a:r>
              <a:rPr lang="zh-CN" altLang="en-US" sz="1800" dirty="0" smtClean="0"/>
              <a:t>双膜结构</a:t>
            </a:r>
            <a:endParaRPr lang="en-US" altLang="zh-CN" sz="1800" dirty="0" smtClean="0"/>
          </a:p>
          <a:p>
            <a:pPr>
              <a:lnSpc>
                <a:spcPct val="150000"/>
              </a:lnSpc>
              <a:buClr>
                <a:srgbClr val="92D050"/>
              </a:buClr>
              <a:buSzPct val="75000"/>
              <a:buFont typeface="Wingdings" panose="05000000000000000000" pitchFamily="2" charset="2"/>
              <a:buChar char="n"/>
            </a:pPr>
            <a:r>
              <a:rPr lang="zh-CN" altLang="zh-CN" sz="1800" dirty="0" smtClean="0"/>
              <a:t>形成</a:t>
            </a:r>
            <a:r>
              <a:rPr lang="en-US" altLang="zh-CN" sz="1800" dirty="0" smtClean="0"/>
              <a:t>ATP</a:t>
            </a:r>
            <a:r>
              <a:rPr lang="zh-CN" altLang="zh-CN" sz="1800" dirty="0" smtClean="0"/>
              <a:t>的主要场所</a:t>
            </a:r>
            <a:endParaRPr lang="en-US" altLang="zh-CN" sz="1800" dirty="0" smtClean="0"/>
          </a:p>
          <a:p>
            <a:pPr>
              <a:lnSpc>
                <a:spcPct val="150000"/>
              </a:lnSpc>
              <a:buClr>
                <a:srgbClr val="92D050"/>
              </a:buClr>
              <a:buSzPct val="75000"/>
              <a:buFont typeface="Wingdings" panose="05000000000000000000" pitchFamily="2" charset="2"/>
              <a:buChar char="n"/>
            </a:pPr>
            <a:r>
              <a:rPr lang="zh-CN" altLang="zh-CN" sz="1800" dirty="0" smtClean="0"/>
              <a:t>含有大量种类的蛋白质</a:t>
            </a:r>
            <a:r>
              <a:rPr lang="en-US" altLang="zh-CN" sz="1800" dirty="0" smtClean="0"/>
              <a:t>,</a:t>
            </a:r>
            <a:r>
              <a:rPr lang="zh-CN" altLang="zh-CN" sz="1800" dirty="0" smtClean="0"/>
              <a:t>约占整个细胞蛋白质种类的</a:t>
            </a:r>
            <a:r>
              <a:rPr lang="en-US" altLang="zh-CN" sz="1800" dirty="0" smtClean="0"/>
              <a:t>5%</a:t>
            </a:r>
            <a:r>
              <a:rPr lang="zh-CN" altLang="zh-CN" sz="1800" dirty="0" smtClean="0"/>
              <a:t>～</a:t>
            </a:r>
            <a:r>
              <a:rPr lang="en-US" altLang="zh-CN" sz="1800" dirty="0" smtClean="0"/>
              <a:t>10%</a:t>
            </a:r>
            <a:endParaRPr lang="en-US" altLang="zh-CN" sz="1800" dirty="0"/>
          </a:p>
          <a:p>
            <a:pPr>
              <a:lnSpc>
                <a:spcPct val="150000"/>
              </a:lnSpc>
              <a:buClr>
                <a:srgbClr val="92D050"/>
              </a:buClr>
              <a:buSzPct val="75000"/>
              <a:buFont typeface="Wingdings" panose="05000000000000000000" pitchFamily="2" charset="2"/>
              <a:buChar char="n"/>
            </a:pPr>
            <a:r>
              <a:rPr lang="zh-CN" altLang="zh-CN" sz="1800" dirty="0"/>
              <a:t>参与细胞分化、信息传递和凋亡等</a:t>
            </a:r>
            <a:r>
              <a:rPr lang="zh-CN" altLang="zh-CN" sz="1800" dirty="0" smtClean="0"/>
              <a:t>过程</a:t>
            </a:r>
            <a:endParaRPr lang="en-US" altLang="zh-CN" sz="1800" dirty="0">
              <a:latin typeface="Calibri" panose="020F0502020204030204" pitchFamily="34" charset="0"/>
            </a:endParaRPr>
          </a:p>
          <a:p>
            <a:pPr>
              <a:buClr>
                <a:schemeClr val="accent2"/>
              </a:buClr>
              <a:buSzPct val="75000"/>
              <a:buFont typeface="Wingdings" panose="05000000000000000000" pitchFamily="2" charset="2"/>
              <a:buChar char="n"/>
            </a:pPr>
            <a:endParaRPr lang="en-US" altLang="zh-CN" sz="1400" dirty="0">
              <a:latin typeface="Calibri" panose="020F0502020204030204" pitchFamily="34" charset="0"/>
            </a:endParaRPr>
          </a:p>
        </p:txBody>
      </p:sp>
      <p:sp>
        <p:nvSpPr>
          <p:cNvPr id="13" name="灯片编号占位符 3"/>
          <p:cNvSpPr txBox="1">
            <a:spLocks/>
          </p:cNvSpPr>
          <p:nvPr/>
        </p:nvSpPr>
        <p:spPr>
          <a:xfrm>
            <a:off x="8199636" y="5830287"/>
            <a:ext cx="609600" cy="521208"/>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14</a:t>
            </a:r>
            <a:endParaRPr lang="zh-CN" altLang="en-US" dirty="0"/>
          </a:p>
        </p:txBody>
      </p:sp>
      <p:sp>
        <p:nvSpPr>
          <p:cNvPr id="14" name="右箭头 13"/>
          <p:cNvSpPr/>
          <p:nvPr/>
        </p:nvSpPr>
        <p:spPr>
          <a:xfrm>
            <a:off x="2915816" y="1335709"/>
            <a:ext cx="352901" cy="365099"/>
          </a:xfrm>
          <a:prstGeom prst="rightArrow">
            <a:avLst/>
          </a:prstGeom>
          <a:solidFill>
            <a:srgbClr val="83C937"/>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右箭头 24"/>
          <p:cNvSpPr/>
          <p:nvPr/>
        </p:nvSpPr>
        <p:spPr>
          <a:xfrm rot="5400000">
            <a:off x="5871847" y="2057144"/>
            <a:ext cx="1080121" cy="943510"/>
          </a:xfrm>
          <a:prstGeom prst="bentArrow">
            <a:avLst/>
          </a:prstGeom>
          <a:solidFill>
            <a:srgbClr val="83C937"/>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文本框 26"/>
          <p:cNvSpPr txBox="1"/>
          <p:nvPr/>
        </p:nvSpPr>
        <p:spPr>
          <a:xfrm>
            <a:off x="3851920" y="3214424"/>
            <a:ext cx="4824536" cy="2446824"/>
          </a:xfrm>
          <a:prstGeom prst="rect">
            <a:avLst/>
          </a:prstGeom>
          <a:noFill/>
          <a:ln>
            <a:solidFill>
              <a:schemeClr val="accent1">
                <a:lumMod val="75000"/>
              </a:schemeClr>
            </a:solidFill>
          </a:ln>
        </p:spPr>
        <p:txBody>
          <a:bodyPr wrap="square" rtlCol="0">
            <a:spAutoFit/>
          </a:bodyPr>
          <a:lstStyle/>
          <a:p>
            <a:pPr marL="285750" indent="-285750">
              <a:lnSpc>
                <a:spcPct val="150000"/>
              </a:lnSpc>
              <a:buClr>
                <a:srgbClr val="009999"/>
              </a:buClr>
              <a:buFont typeface="Wingdings" panose="05000000000000000000" pitchFamily="2" charset="2"/>
              <a:buChar char="Ø"/>
            </a:pPr>
            <a:r>
              <a:rPr lang="zh-CN" altLang="en-US" dirty="0" smtClean="0"/>
              <a:t>对定量方法进行评估和验证；</a:t>
            </a:r>
            <a:endParaRPr lang="en-US" altLang="zh-CN" dirty="0" smtClean="0"/>
          </a:p>
          <a:p>
            <a:pPr marL="285750" indent="-285750">
              <a:lnSpc>
                <a:spcPct val="150000"/>
              </a:lnSpc>
              <a:buClr>
                <a:srgbClr val="008080"/>
              </a:buClr>
              <a:buFont typeface="Wingdings" panose="05000000000000000000" pitchFamily="2" charset="2"/>
              <a:buChar char="Ø"/>
            </a:pPr>
            <a:r>
              <a:rPr lang="zh-CN" altLang="en-US" dirty="0" smtClean="0"/>
              <a:t>蛋白质组整体含量分布比较分析；</a:t>
            </a:r>
            <a:endParaRPr lang="en-US" altLang="zh-CN" dirty="0" smtClean="0"/>
          </a:p>
          <a:p>
            <a:pPr marL="285750" indent="-285750">
              <a:lnSpc>
                <a:spcPct val="150000"/>
              </a:lnSpc>
              <a:buClr>
                <a:srgbClr val="008080"/>
              </a:buClr>
              <a:buFont typeface="Wingdings" panose="05000000000000000000" pitchFamily="2" charset="2"/>
              <a:buChar char="Ø"/>
            </a:pPr>
            <a:r>
              <a:rPr lang="zh-CN" altLang="en-US" dirty="0" smtClean="0"/>
              <a:t>以定量为基础，对蛋白质组进行功能聚类；</a:t>
            </a:r>
            <a:endParaRPr lang="en-US" altLang="zh-CN" dirty="0" smtClean="0"/>
          </a:p>
          <a:p>
            <a:pPr marL="285750" indent="-285750">
              <a:lnSpc>
                <a:spcPct val="150000"/>
              </a:lnSpc>
              <a:buClr>
                <a:srgbClr val="008080"/>
              </a:buClr>
              <a:buFont typeface="Wingdings" panose="05000000000000000000" pitchFamily="2" charset="2"/>
              <a:buChar char="Ø"/>
            </a:pPr>
            <a:r>
              <a:rPr lang="zh-CN" altLang="en-US" dirty="0" smtClean="0"/>
              <a:t>特定蛋白质比较分析；</a:t>
            </a:r>
            <a:endParaRPr lang="en-US" altLang="zh-CN" dirty="0" smtClean="0"/>
          </a:p>
          <a:p>
            <a:pPr marL="285750" indent="-285750">
              <a:lnSpc>
                <a:spcPct val="150000"/>
              </a:lnSpc>
              <a:buClr>
                <a:srgbClr val="008080"/>
              </a:buClr>
              <a:buFont typeface="Wingdings" panose="05000000000000000000" pitchFamily="2" charset="2"/>
              <a:buChar char="Ø"/>
            </a:pPr>
            <a:r>
              <a:rPr lang="zh-CN" altLang="en-US" dirty="0" smtClean="0"/>
              <a:t>关键信号通路比较分析；</a:t>
            </a:r>
            <a:endParaRPr lang="en-US" altLang="zh-CN" dirty="0" smtClean="0"/>
          </a:p>
          <a:p>
            <a:endParaRPr lang="zh-CN" altLang="en-US" dirty="0"/>
          </a:p>
        </p:txBody>
      </p:sp>
    </p:spTree>
    <p:extLst>
      <p:ext uri="{BB962C8B-B14F-4D97-AF65-F5344CB8AC3E}">
        <p14:creationId xmlns:p14="http://schemas.microsoft.com/office/powerpoint/2010/main" val="18439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350"/>
                                        <p:tgtEl>
                                          <p:spTgt spid="12"/>
                                        </p:tgtEl>
                                      </p:cBhvr>
                                    </p:animEffect>
                                  </p:childTnLst>
                                </p:cTn>
                              </p:par>
                            </p:childTnLst>
                          </p:cTn>
                        </p:par>
                        <p:par>
                          <p:cTn id="8" fill="hold">
                            <p:stCondLst>
                              <p:cond delay="35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350"/>
                                        <p:tgtEl>
                                          <p:spTgt spid="14"/>
                                        </p:tgtEl>
                                      </p:cBhvr>
                                    </p:animEffect>
                                  </p:childTnLst>
                                </p:cTn>
                              </p:par>
                            </p:childTnLst>
                          </p:cTn>
                        </p:par>
                        <p:par>
                          <p:cTn id="12" fill="hold">
                            <p:stCondLst>
                              <p:cond delay="7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50"/>
                                        <p:tgtEl>
                                          <p:spTgt spid="3"/>
                                        </p:tgtEl>
                                      </p:cBhvr>
                                    </p:animEffect>
                                  </p:childTnLst>
                                </p:cTn>
                              </p:par>
                            </p:childTnLst>
                          </p:cTn>
                        </p:par>
                        <p:par>
                          <p:cTn id="16" fill="hold">
                            <p:stCondLst>
                              <p:cond delay="105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350"/>
                                        <p:tgtEl>
                                          <p:spTgt spid="25"/>
                                        </p:tgtEl>
                                      </p:cBhvr>
                                    </p:animEffect>
                                  </p:childTnLst>
                                </p:cTn>
                              </p:par>
                            </p:childTnLst>
                          </p:cTn>
                        </p:par>
                        <p:par>
                          <p:cTn id="20" fill="hold">
                            <p:stCondLst>
                              <p:cond delay="1400"/>
                            </p:stCondLst>
                            <p:childTnLst>
                              <p:par>
                                <p:cTn id="21" presetID="22" presetClass="entr" presetSubtype="1"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up)">
                                      <p:cBhvr>
                                        <p:cTn id="23" dur="3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25" grpId="0" animBg="1"/>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图表 21"/>
          <p:cNvGraphicFramePr>
            <a:graphicFrameLocks/>
          </p:cNvGraphicFramePr>
          <p:nvPr>
            <p:extLst>
              <p:ext uri="{D42A27DB-BD31-4B8C-83A1-F6EECF244321}">
                <p14:modId xmlns:p14="http://schemas.microsoft.com/office/powerpoint/2010/main" val="735989942"/>
              </p:ext>
            </p:extLst>
          </p:nvPr>
        </p:nvGraphicFramePr>
        <p:xfrm>
          <a:off x="683568" y="836712"/>
          <a:ext cx="7272808" cy="5040560"/>
        </p:xfrm>
        <a:graphic>
          <a:graphicData uri="http://schemas.openxmlformats.org/drawingml/2006/chart">
            <c:chart xmlns:c="http://schemas.openxmlformats.org/drawingml/2006/chart" xmlns:r="http://schemas.openxmlformats.org/officeDocument/2006/relationships" r:id="rId3"/>
          </a:graphicData>
        </a:graphic>
      </p:graphicFrame>
      <p:sp>
        <p:nvSpPr>
          <p:cNvPr id="6" name="标题 5"/>
          <p:cNvSpPr>
            <a:spLocks noGrp="1"/>
          </p:cNvSpPr>
          <p:nvPr>
            <p:ph type="title"/>
          </p:nvPr>
        </p:nvSpPr>
        <p:spPr>
          <a:xfrm>
            <a:off x="-36512" y="-27384"/>
            <a:ext cx="8424936" cy="648072"/>
          </a:xfrm>
        </p:spPr>
        <p:txBody>
          <a:bodyPr/>
          <a:lstStyle/>
          <a:p>
            <a:r>
              <a:rPr lang="zh-CN" altLang="en-US" dirty="0" smtClean="0"/>
              <a:t>结合共享肽的非标记定量分析方法评估</a:t>
            </a:r>
            <a:endParaRPr lang="zh-CN" altLang="en-US" dirty="0"/>
          </a:p>
        </p:txBody>
      </p:sp>
      <p:sp>
        <p:nvSpPr>
          <p:cNvPr id="2" name="文本框 1"/>
          <p:cNvSpPr txBox="1"/>
          <p:nvPr/>
        </p:nvSpPr>
        <p:spPr>
          <a:xfrm>
            <a:off x="611560" y="6093296"/>
            <a:ext cx="4684296" cy="646331"/>
          </a:xfrm>
          <a:prstGeom prst="rect">
            <a:avLst/>
          </a:prstGeom>
          <a:noFill/>
        </p:spPr>
        <p:txBody>
          <a:bodyPr wrap="none" rtlCol="0">
            <a:spAutoFit/>
          </a:bodyPr>
          <a:lstStyle/>
          <a:p>
            <a:r>
              <a:rPr lang="zh-CN" altLang="zh-CN" dirty="0"/>
              <a:t>含有共享肽的蛋白质占总蛋白质的</a:t>
            </a:r>
            <a:r>
              <a:rPr lang="en-US" altLang="zh-CN" dirty="0">
                <a:solidFill>
                  <a:srgbClr val="FF0000"/>
                </a:solidFill>
              </a:rPr>
              <a:t>25%~40%</a:t>
            </a:r>
            <a:endParaRPr lang="zh-CN" altLang="en-US" dirty="0">
              <a:solidFill>
                <a:srgbClr val="FF0000"/>
              </a:solidFill>
            </a:endParaRPr>
          </a:p>
          <a:p>
            <a:endParaRPr lang="zh-CN" altLang="en-US" dirty="0">
              <a:solidFill>
                <a:srgbClr val="FF0000"/>
              </a:solidFill>
            </a:endParaRPr>
          </a:p>
        </p:txBody>
      </p:sp>
      <p:sp>
        <p:nvSpPr>
          <p:cNvPr id="5" name="灯片编号占位符 3"/>
          <p:cNvSpPr txBox="1">
            <a:spLocks/>
          </p:cNvSpPr>
          <p:nvPr/>
        </p:nvSpPr>
        <p:spPr>
          <a:xfrm>
            <a:off x="8172400" y="5832692"/>
            <a:ext cx="609600" cy="521208"/>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15</a:t>
            </a:r>
            <a:endParaRPr lang="zh-CN" altLang="en-US" dirty="0"/>
          </a:p>
        </p:txBody>
      </p:sp>
    </p:spTree>
    <p:extLst>
      <p:ext uri="{BB962C8B-B14F-4D97-AF65-F5344CB8AC3E}">
        <p14:creationId xmlns:p14="http://schemas.microsoft.com/office/powerpoint/2010/main" val="25742105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7384"/>
            <a:ext cx="8424936" cy="648072"/>
          </a:xfrm>
        </p:spPr>
        <p:txBody>
          <a:bodyPr/>
          <a:lstStyle/>
          <a:p>
            <a:r>
              <a:rPr lang="zh-CN" altLang="en-US" dirty="0"/>
              <a:t>结合共享肽的非标记定量分析方法评估</a:t>
            </a:r>
          </a:p>
        </p:txBody>
      </p:sp>
      <p:sp>
        <p:nvSpPr>
          <p:cNvPr id="4" name="灯片编号占位符 3"/>
          <p:cNvSpPr>
            <a:spLocks noGrp="1"/>
          </p:cNvSpPr>
          <p:nvPr>
            <p:ph type="sldNum" sz="quarter" idx="15"/>
          </p:nvPr>
        </p:nvSpPr>
        <p:spPr/>
        <p:txBody>
          <a:bodyPr/>
          <a:lstStyle/>
          <a:p>
            <a:fld id="{0C913308-F349-4B6D-A68A-DD1791B4A57B}" type="slidenum">
              <a:rPr lang="zh-CN" altLang="en-US" smtClean="0"/>
              <a:pPr/>
              <a:t>16</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497334560"/>
              </p:ext>
            </p:extLst>
          </p:nvPr>
        </p:nvGraphicFramePr>
        <p:xfrm>
          <a:off x="323526" y="1124744"/>
          <a:ext cx="8208913" cy="4086288"/>
        </p:xfrm>
        <a:graphic>
          <a:graphicData uri="http://schemas.openxmlformats.org/drawingml/2006/table">
            <a:tbl>
              <a:tblPr firstRow="1" bandRow="1">
                <a:tableStyleId>{69012ECD-51FC-41F1-AA8D-1B2483CD663E}</a:tableStyleId>
              </a:tblPr>
              <a:tblGrid>
                <a:gridCol w="1519993"/>
                <a:gridCol w="1688881"/>
                <a:gridCol w="1688881"/>
                <a:gridCol w="928885"/>
                <a:gridCol w="1013329"/>
                <a:gridCol w="1368944"/>
              </a:tblGrid>
              <a:tr h="1000188">
                <a:tc>
                  <a:txBody>
                    <a:bodyPr/>
                    <a:lstStyle/>
                    <a:p>
                      <a:pPr algn="ctr">
                        <a:lnSpc>
                          <a:spcPct val="125000"/>
                        </a:lnSpc>
                        <a:spcAft>
                          <a:spcPts val="0"/>
                        </a:spcAft>
                      </a:pPr>
                      <a:r>
                        <a:rPr lang="en-US" altLang="zh-CN" sz="1400" dirty="0" smtClean="0">
                          <a:effectLst/>
                          <a:latin typeface="Times New Roman" panose="02020603050405020304" pitchFamily="18" charset="0"/>
                          <a:cs typeface="Times New Roman" panose="02020603050405020304" pitchFamily="18" charset="0"/>
                        </a:rPr>
                        <a:t>Gene </a:t>
                      </a:r>
                      <a:endParaRPr lang="zh-CN" altLang="zh-CN" sz="1400" dirty="0" smtClean="0">
                        <a:effectLst/>
                        <a:latin typeface="Times New Roman" panose="02020603050405020304" pitchFamily="18" charset="0"/>
                        <a:cs typeface="Times New Roman" panose="02020603050405020304" pitchFamily="18" charset="0"/>
                      </a:endParaRPr>
                    </a:p>
                    <a:p>
                      <a:pPr algn="ctr">
                        <a:lnSpc>
                          <a:spcPct val="125000"/>
                        </a:lnSpc>
                        <a:spcAft>
                          <a:spcPts val="0"/>
                        </a:spcAft>
                      </a:pPr>
                      <a:r>
                        <a:rPr lang="en-US" altLang="zh-CN" sz="1400" dirty="0" smtClean="0">
                          <a:effectLst/>
                          <a:latin typeface="Times New Roman" panose="02020603050405020304" pitchFamily="18" charset="0"/>
                          <a:cs typeface="Times New Roman" panose="02020603050405020304" pitchFamily="18" charset="0"/>
                        </a:rPr>
                        <a:t>Symbol</a:t>
                      </a:r>
                      <a:endParaRPr lang="en-US" altLang="zh-CN" sz="1400" b="0" i="0" u="none" strike="noStrike" dirty="0" smtClean="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altLang="zh-CN" sz="1400" dirty="0" smtClean="0">
                          <a:effectLst/>
                          <a:latin typeface="Times New Roman" panose="02020603050405020304" pitchFamily="18" charset="0"/>
                          <a:cs typeface="Times New Roman" panose="02020603050405020304" pitchFamily="18" charset="0"/>
                        </a:rPr>
                        <a:t>Total Count of Peptides</a:t>
                      </a:r>
                      <a:endParaRPr lang="zh-CN" altLang="zh-CN" sz="1400" dirty="0" smtClean="0">
                        <a:effectLst/>
                        <a:latin typeface="Times New Roman" panose="02020603050405020304" pitchFamily="18" charset="0"/>
                        <a:ea typeface="+mn-ea"/>
                        <a:cs typeface="Times New Roman" panose="02020603050405020304" pitchFamily="18" charset="0"/>
                      </a:endParaRPr>
                    </a:p>
                    <a:p>
                      <a:pPr algn="ctr" fontAlgn="b"/>
                      <a:endParaRPr lang="en-US" sz="14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txBody>
                  <a:tcPr marL="9525" marR="9525" marT="9525" marB="0" anchor="ctr"/>
                </a:tc>
                <a:tc>
                  <a:txBody>
                    <a:bodyPr/>
                    <a:lstStyle/>
                    <a:p>
                      <a:pPr algn="ctr" fontAlgn="b"/>
                      <a:r>
                        <a:rPr kumimoji="0" lang="en-US" altLang="zh-CN" sz="1400" b="1" kern="1200" dirty="0" smtClean="0">
                          <a:solidFill>
                            <a:schemeClr val="bg1"/>
                          </a:solidFill>
                          <a:effectLst/>
                          <a:latin typeface="Times New Roman" panose="02020603050405020304" pitchFamily="18" charset="0"/>
                          <a:ea typeface="+mn-ea"/>
                          <a:cs typeface="Times New Roman" panose="02020603050405020304" pitchFamily="18" charset="0"/>
                        </a:rPr>
                        <a:t>Total Count of Shared Peptides</a:t>
                      </a:r>
                      <a:endParaRPr lang="en-US" sz="14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txBody>
                  <a:tcPr marL="9525" marR="9525" marT="9525" marB="0" anchor="ctr"/>
                </a:tc>
                <a:tc>
                  <a:txBody>
                    <a:bodyPr/>
                    <a:lstStyle/>
                    <a:p>
                      <a:pPr algn="ctr"/>
                      <a:r>
                        <a:rPr kumimoji="0" lang="en-US" altLang="zh-CN" sz="1400" b="1" kern="1200" dirty="0" smtClean="0">
                          <a:solidFill>
                            <a:schemeClr val="bg1"/>
                          </a:solidFill>
                          <a:effectLst/>
                          <a:latin typeface="Times New Roman" panose="02020603050405020304" pitchFamily="18" charset="0"/>
                          <a:ea typeface="+mn-ea"/>
                          <a:cs typeface="Times New Roman" panose="02020603050405020304" pitchFamily="18" charset="0"/>
                        </a:rPr>
                        <a:t>Rate</a:t>
                      </a:r>
                      <a:endParaRPr kumimoji="0" lang="zh-CN" altLang="zh-CN" sz="1400" b="1" kern="1200" dirty="0" smtClean="0">
                        <a:solidFill>
                          <a:schemeClr val="bg1"/>
                        </a:solidFill>
                        <a:effectLst/>
                        <a:latin typeface="Times New Roman" panose="02020603050405020304" pitchFamily="18" charset="0"/>
                        <a:ea typeface="+mn-ea"/>
                        <a:cs typeface="Times New Roman" panose="02020603050405020304" pitchFamily="18" charset="0"/>
                      </a:endParaRPr>
                    </a:p>
                    <a:p>
                      <a:pPr algn="ctr"/>
                      <a:r>
                        <a:rPr kumimoji="0" lang="en-US" altLang="zh-CN" sz="1400" b="1" kern="1200" dirty="0" smtClean="0">
                          <a:solidFill>
                            <a:schemeClr val="bg1"/>
                          </a:solidFill>
                          <a:effectLst/>
                          <a:latin typeface="Times New Roman" panose="02020603050405020304" pitchFamily="18" charset="0"/>
                          <a:ea typeface="+mn-ea"/>
                          <a:cs typeface="Times New Roman" panose="02020603050405020304" pitchFamily="18" charset="0"/>
                        </a:rPr>
                        <a:t>(%)</a:t>
                      </a:r>
                      <a:endParaRPr lang="en-US" sz="14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txBody>
                  <a:tcPr marL="9525" marR="9525" marT="9525" marB="0" anchor="ctr"/>
                </a:tc>
                <a:tc>
                  <a:txBody>
                    <a:bodyPr/>
                    <a:lstStyle/>
                    <a:p>
                      <a:pPr algn="ctr"/>
                      <a:r>
                        <a:rPr kumimoji="0" lang="en-US" altLang="zh-CN" sz="1400" b="1" kern="1200" dirty="0" smtClean="0">
                          <a:solidFill>
                            <a:schemeClr val="bg1"/>
                          </a:solidFill>
                          <a:effectLst/>
                          <a:latin typeface="Times New Roman" panose="02020603050405020304" pitchFamily="18" charset="0"/>
                          <a:ea typeface="+mn-ea"/>
                          <a:cs typeface="Times New Roman" panose="02020603050405020304" pitchFamily="18" charset="0"/>
                        </a:rPr>
                        <a:t>NSAF</a:t>
                      </a:r>
                      <a:r>
                        <a:rPr kumimoji="0" lang="zh-CN" altLang="en-US" sz="1400" b="1" kern="1200" dirty="0" smtClean="0">
                          <a:solidFill>
                            <a:schemeClr val="bg1"/>
                          </a:solidFill>
                          <a:effectLst/>
                          <a:latin typeface="Times New Roman" panose="02020603050405020304" pitchFamily="18" charset="0"/>
                          <a:ea typeface="+mn-ea"/>
                          <a:cs typeface="Times New Roman" panose="02020603050405020304" pitchFamily="18" charset="0"/>
                        </a:rPr>
                        <a:t>定量结果排名</a:t>
                      </a:r>
                      <a:r>
                        <a:rPr kumimoji="0" lang="en-US" altLang="zh-CN" sz="1400" b="1" kern="1200" dirty="0" smtClean="0">
                          <a:solidFill>
                            <a:schemeClr val="bg1"/>
                          </a:solidFill>
                          <a:effectLst/>
                          <a:latin typeface="Times New Roman" panose="02020603050405020304" pitchFamily="18" charset="0"/>
                          <a:ea typeface="+mn-ea"/>
                          <a:cs typeface="Times New Roman" panose="02020603050405020304" pitchFamily="18" charset="0"/>
                        </a:rPr>
                        <a:t> </a:t>
                      </a:r>
                      <a:endParaRPr kumimoji="0" lang="zh-CN" altLang="zh-CN" sz="1400" b="1" kern="1200" dirty="0" smtClean="0">
                        <a:solidFill>
                          <a:schemeClr val="bg1"/>
                        </a:solidFill>
                        <a:effectLst/>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ctr"/>
                      <a:r>
                        <a:rPr kumimoji="0" lang="zh-CN" altLang="en-US" sz="1400" b="1" kern="1200" dirty="0" smtClean="0">
                          <a:solidFill>
                            <a:schemeClr val="bg1"/>
                          </a:solidFill>
                          <a:effectLst/>
                          <a:latin typeface="Times New Roman" panose="02020603050405020304" pitchFamily="18" charset="0"/>
                          <a:ea typeface="+mn-ea"/>
                          <a:cs typeface="Times New Roman" panose="02020603050405020304" pitchFamily="18" charset="0"/>
                        </a:rPr>
                        <a:t>结合共享肽</a:t>
                      </a:r>
                      <a:endParaRPr kumimoji="0" lang="en-US" altLang="zh-CN" sz="1400" b="1" kern="1200" dirty="0" smtClean="0">
                        <a:solidFill>
                          <a:schemeClr val="bg1"/>
                        </a:solidFill>
                        <a:effectLst/>
                        <a:latin typeface="Times New Roman" panose="02020603050405020304" pitchFamily="18" charset="0"/>
                        <a:ea typeface="+mn-ea"/>
                        <a:cs typeface="Times New Roman" panose="02020603050405020304" pitchFamily="18" charset="0"/>
                      </a:endParaRPr>
                    </a:p>
                    <a:p>
                      <a:pPr algn="ctr"/>
                      <a:r>
                        <a:rPr kumimoji="0" lang="zh-CN" altLang="en-US" sz="1400" b="1" kern="1200" dirty="0" smtClean="0">
                          <a:solidFill>
                            <a:schemeClr val="bg1"/>
                          </a:solidFill>
                          <a:effectLst/>
                          <a:latin typeface="Times New Roman" panose="02020603050405020304" pitchFamily="18" charset="0"/>
                          <a:ea typeface="+mn-ea"/>
                          <a:cs typeface="Times New Roman" panose="02020603050405020304" pitchFamily="18" charset="0"/>
                        </a:rPr>
                        <a:t>定量结果排名</a:t>
                      </a:r>
                      <a:endParaRPr lang="en-US" altLang="zh-CN" sz="14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txBody>
                  <a:tcPr marL="9525" marR="9525" marT="9525" marB="0" anchor="ctr"/>
                </a:tc>
              </a:tr>
              <a:tr h="265261">
                <a:tc>
                  <a:txBody>
                    <a:bodyPr/>
                    <a:lstStyle/>
                    <a:p>
                      <a:pPr algn="ctr">
                        <a:lnSpc>
                          <a:spcPct val="125000"/>
                        </a:lnSpc>
                        <a:spcAft>
                          <a:spcPts val="0"/>
                        </a:spcAft>
                      </a:pPr>
                      <a:r>
                        <a:rPr lang="en-US" sz="18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Acadvl</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3033</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3000</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98.91</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265261">
                <a:tc>
                  <a:txBody>
                    <a:bodyPr/>
                    <a:lstStyle/>
                    <a:p>
                      <a:pPr algn="ctr">
                        <a:lnSpc>
                          <a:spcPct val="125000"/>
                        </a:lnSpc>
                        <a:spcAft>
                          <a:spcPts val="0"/>
                        </a:spcAft>
                      </a:pPr>
                      <a:r>
                        <a:rPr lang="en-US" sz="18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Acadl</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1449</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1419</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97.93</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265261">
                <a:tc>
                  <a:txBody>
                    <a:bodyPr/>
                    <a:lstStyle/>
                    <a:p>
                      <a:pPr algn="ctr">
                        <a:lnSpc>
                          <a:spcPct val="125000"/>
                        </a:lnSpc>
                        <a:spcAft>
                          <a:spcPts val="0"/>
                        </a:spcAft>
                      </a:pPr>
                      <a:r>
                        <a:rPr lang="en-US" sz="18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Acadm</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1150</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1131</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98.35</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51</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265261">
                <a:tc>
                  <a:txBody>
                    <a:bodyPr/>
                    <a:lstStyle/>
                    <a:p>
                      <a:pPr algn="ctr">
                        <a:lnSpc>
                          <a:spcPct val="125000"/>
                        </a:lnSpc>
                        <a:spcAft>
                          <a:spcPts val="0"/>
                        </a:spcAft>
                      </a:pPr>
                      <a:r>
                        <a:rPr lang="en-US"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Acads</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705</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692</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98.16</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63</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63</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265261">
                <a:tc>
                  <a:txBody>
                    <a:bodyPr/>
                    <a:lstStyle/>
                    <a:p>
                      <a:pPr algn="ctr">
                        <a:lnSpc>
                          <a:spcPct val="125000"/>
                        </a:lnSpc>
                        <a:spcAft>
                          <a:spcPts val="0"/>
                        </a:spcAft>
                      </a:pPr>
                      <a:r>
                        <a:rPr lang="en-US"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Acad8</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188</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94.00</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140</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265261">
                <a:tc>
                  <a:txBody>
                    <a:bodyPr/>
                    <a:lstStyle/>
                    <a:p>
                      <a:pPr algn="ctr">
                        <a:lnSpc>
                          <a:spcPct val="125000"/>
                        </a:lnSpc>
                        <a:spcAft>
                          <a:spcPts val="0"/>
                        </a:spcAft>
                      </a:pPr>
                      <a:r>
                        <a:rPr lang="en-US"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Acads</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180</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180</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100.00</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157</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1444</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265261">
                <a:tc>
                  <a:txBody>
                    <a:bodyPr/>
                    <a:lstStyle/>
                    <a:p>
                      <a:pPr algn="ctr">
                        <a:lnSpc>
                          <a:spcPct val="125000"/>
                        </a:lnSpc>
                        <a:spcAft>
                          <a:spcPts val="0"/>
                        </a:spcAft>
                      </a:pPr>
                      <a:r>
                        <a:rPr lang="en-US"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Acad9</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155</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144</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92.90</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182</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111</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265261">
                <a:tc>
                  <a:txBody>
                    <a:bodyPr/>
                    <a:lstStyle/>
                    <a:p>
                      <a:pPr algn="ctr">
                        <a:lnSpc>
                          <a:spcPct val="125000"/>
                        </a:lnSpc>
                        <a:spcAft>
                          <a:spcPts val="0"/>
                        </a:spcAft>
                      </a:pPr>
                      <a:r>
                        <a:rPr lang="en-US"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Acadsb</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113</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105</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92.92</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228</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165</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265261">
                <a:tc>
                  <a:txBody>
                    <a:bodyPr/>
                    <a:lstStyle/>
                    <a:p>
                      <a:pPr algn="ctr">
                        <a:lnSpc>
                          <a:spcPct val="125000"/>
                        </a:lnSpc>
                        <a:spcAft>
                          <a:spcPts val="0"/>
                        </a:spcAft>
                      </a:pPr>
                      <a:r>
                        <a:rPr 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Acad10</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85</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80</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94.12</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spcAft>
                          <a:spcPts val="0"/>
                        </a:spcAft>
                      </a:pPr>
                      <a:r>
                        <a:rPr 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395</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289</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1" name="矩形 10"/>
          <p:cNvSpPr/>
          <p:nvPr/>
        </p:nvSpPr>
        <p:spPr>
          <a:xfrm>
            <a:off x="251520" y="1052736"/>
            <a:ext cx="8424936" cy="4320480"/>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126"/>
          <p:cNvSpPr>
            <a:spLocks noChangeArrowheads="1"/>
          </p:cNvSpPr>
          <p:nvPr/>
        </p:nvSpPr>
        <p:spPr bwMode="auto">
          <a:xfrm>
            <a:off x="431540" y="3861048"/>
            <a:ext cx="8064896" cy="304800"/>
          </a:xfrm>
          <a:prstGeom prst="roundRect">
            <a:avLst>
              <a:gd name="adj" fmla="val 39583"/>
            </a:avLst>
          </a:prstGeom>
          <a:solidFill>
            <a:srgbClr val="FF0000">
              <a:alpha val="39999"/>
            </a:srgbClr>
          </a:solidFill>
          <a:ln w="19050">
            <a:solidFill>
              <a:srgbClr val="CC0000"/>
            </a:solidFill>
            <a:prstDash val="dash"/>
            <a:round/>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 name="AutoShape 126"/>
          <p:cNvSpPr>
            <a:spLocks noChangeArrowheads="1"/>
          </p:cNvSpPr>
          <p:nvPr/>
        </p:nvSpPr>
        <p:spPr bwMode="auto">
          <a:xfrm>
            <a:off x="5220072" y="1128936"/>
            <a:ext cx="864096" cy="4100264"/>
          </a:xfrm>
          <a:prstGeom prst="roundRect">
            <a:avLst>
              <a:gd name="adj" fmla="val 39583"/>
            </a:avLst>
          </a:prstGeom>
          <a:solidFill>
            <a:srgbClr val="CCCCFF">
              <a:alpha val="39608"/>
            </a:srgbClr>
          </a:solidFill>
          <a:ln w="19050">
            <a:solidFill>
              <a:srgbClr val="CC0000"/>
            </a:solidFill>
            <a:prstDash val="dash"/>
            <a:round/>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 name="AutoShape 126"/>
          <p:cNvSpPr>
            <a:spLocks noChangeArrowheads="1"/>
          </p:cNvSpPr>
          <p:nvPr/>
        </p:nvSpPr>
        <p:spPr bwMode="auto">
          <a:xfrm>
            <a:off x="6084169" y="1052736"/>
            <a:ext cx="2448272" cy="4191174"/>
          </a:xfrm>
          <a:prstGeom prst="roundRect">
            <a:avLst>
              <a:gd name="adj" fmla="val 39583"/>
            </a:avLst>
          </a:prstGeom>
          <a:solidFill>
            <a:srgbClr val="99CCFF">
              <a:alpha val="39999"/>
            </a:srgbClr>
          </a:solidFill>
          <a:ln w="19050">
            <a:solidFill>
              <a:srgbClr val="009999"/>
            </a:solidFill>
            <a:prstDash val="dash"/>
            <a:round/>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 name="文本框 8"/>
          <p:cNvSpPr txBox="1"/>
          <p:nvPr/>
        </p:nvSpPr>
        <p:spPr>
          <a:xfrm>
            <a:off x="-3158" y="5517232"/>
            <a:ext cx="8577989" cy="1615827"/>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acyl-CoA dehydrogenase </a:t>
            </a:r>
            <a:r>
              <a:rPr lang="zh-CN" altLang="zh-CN" dirty="0">
                <a:latin typeface="+mn-ea"/>
              </a:rPr>
              <a:t>家族的所有蛋白质含有共享肽</a:t>
            </a:r>
            <a:r>
              <a:rPr lang="zh-CN" altLang="en-US" dirty="0">
                <a:latin typeface="+mn-ea"/>
              </a:rPr>
              <a:t>的比</a:t>
            </a:r>
            <a:r>
              <a:rPr lang="zh-CN" altLang="zh-CN" dirty="0">
                <a:latin typeface="+mn-ea"/>
              </a:rPr>
              <a:t>率达到了</a:t>
            </a:r>
            <a:r>
              <a:rPr lang="en-US" altLang="zh-CN" b="1" dirty="0">
                <a:solidFill>
                  <a:srgbClr val="FF0000"/>
                </a:solidFill>
                <a:latin typeface="+mn-ea"/>
              </a:rPr>
              <a:t>90%</a:t>
            </a:r>
            <a:r>
              <a:rPr lang="zh-CN" altLang="en-US" dirty="0">
                <a:latin typeface="+mn-ea"/>
              </a:rPr>
              <a:t>；</a:t>
            </a:r>
            <a:endParaRPr lang="en-US" altLang="zh-CN" dirty="0">
              <a:latin typeface="+mn-ea"/>
            </a:endParaRPr>
          </a:p>
          <a:p>
            <a:pPr marL="285750" indent="-285750">
              <a:lnSpc>
                <a:spcPct val="150000"/>
              </a:lnSpc>
              <a:buFont typeface="Wingdings" panose="05000000000000000000" pitchFamily="2" charset="2"/>
              <a:buChar char="Ø"/>
            </a:pPr>
            <a:r>
              <a:rPr lang="zh-CN" altLang="zh-CN" dirty="0">
                <a:latin typeface="+mn-ea"/>
              </a:rPr>
              <a:t>当一个蛋白质的肽段</a:t>
            </a:r>
            <a:r>
              <a:rPr lang="zh-CN" altLang="zh-CN" dirty="0">
                <a:solidFill>
                  <a:srgbClr val="FF0000"/>
                </a:solidFill>
                <a:latin typeface="+mn-ea"/>
              </a:rPr>
              <a:t>全部</a:t>
            </a:r>
            <a:r>
              <a:rPr lang="zh-CN" altLang="zh-CN" dirty="0">
                <a:latin typeface="+mn-ea"/>
              </a:rPr>
              <a:t>是共享肽时，定量结果就出现了极大的偏差</a:t>
            </a:r>
            <a:endParaRPr lang="en-US" altLang="zh-CN" dirty="0">
              <a:latin typeface="+mn-ea"/>
            </a:endParaRPr>
          </a:p>
          <a:p>
            <a:pPr marL="285750" indent="-285750">
              <a:lnSpc>
                <a:spcPct val="150000"/>
              </a:lnSpc>
              <a:buFont typeface="Wingdings" panose="05000000000000000000" pitchFamily="2" charset="2"/>
              <a:buChar char="Ø"/>
            </a:pPr>
            <a:r>
              <a:rPr lang="zh-CN" altLang="zh-CN" dirty="0" smtClean="0"/>
              <a:t>克服</a:t>
            </a:r>
            <a:r>
              <a:rPr lang="zh-CN" altLang="zh-CN" dirty="0"/>
              <a:t>了</a:t>
            </a:r>
            <a:r>
              <a:rPr lang="en-US" altLang="zh-CN" dirty="0"/>
              <a:t>NSAF </a:t>
            </a:r>
            <a:r>
              <a:rPr lang="zh-CN" altLang="zh-CN" dirty="0"/>
              <a:t>对于低丰度蛋白质的</a:t>
            </a:r>
            <a:r>
              <a:rPr lang="zh-CN" altLang="zh-CN" dirty="0">
                <a:solidFill>
                  <a:srgbClr val="FF0000"/>
                </a:solidFill>
              </a:rPr>
              <a:t>错误或者过高估计</a:t>
            </a:r>
            <a:r>
              <a:rPr lang="zh-CN" altLang="zh-CN" dirty="0"/>
              <a:t>，提高了定量结果的准确性</a:t>
            </a:r>
            <a:endParaRPr lang="zh-CN" altLang="en-US" dirty="0"/>
          </a:p>
          <a:p>
            <a:endParaRPr lang="zh-CN" altLang="en-US" dirty="0"/>
          </a:p>
        </p:txBody>
      </p:sp>
    </p:spTree>
    <p:extLst>
      <p:ext uri="{BB962C8B-B14F-4D97-AF65-F5344CB8AC3E}">
        <p14:creationId xmlns:p14="http://schemas.microsoft.com/office/powerpoint/2010/main" val="49780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wipe(down)">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2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10"/>
                                        </p:tgtEl>
                                        <p:attrNameLst>
                                          <p:attrName>style.visibility</p:attrName>
                                        </p:attrNameLst>
                                      </p:cBhvr>
                                      <p:to>
                                        <p:strVal val="hidden"/>
                                      </p:to>
                                    </p:set>
                                  </p:childTnLst>
                                </p:cTn>
                              </p:par>
                              <p:par>
                                <p:cTn id="22" presetID="22" presetClass="entr" presetSubtype="8"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par>
                                <p:cTn id="25" presetID="22" presetClass="entr" presetSubtype="4" fill="hold" nodeType="with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wipe(down)">
                                      <p:cBhvr>
                                        <p:cTn id="27" dur="500"/>
                                        <p:tgtEl>
                                          <p:spTgt spid="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wipe(down)">
                                      <p:cBhvr>
                                        <p:cTn id="3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10" grpId="0" animBg="1"/>
      <p:bldP spid="10"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solidFill>
                  <a:schemeClr val="tx1"/>
                </a:solidFill>
              </a:rPr>
              <a:t>17</a:t>
            </a:fld>
            <a:endParaRPr lang="zh-CN" altLang="en-US" dirty="0">
              <a:solidFill>
                <a:schemeClr val="tx1"/>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309068817"/>
              </p:ext>
            </p:extLst>
          </p:nvPr>
        </p:nvGraphicFramePr>
        <p:xfrm>
          <a:off x="251520" y="802159"/>
          <a:ext cx="3794125" cy="5291137"/>
        </p:xfrm>
        <a:graphic>
          <a:graphicData uri="http://schemas.openxmlformats.org/presentationml/2006/ole">
            <mc:AlternateContent xmlns:mc="http://schemas.openxmlformats.org/markup-compatibility/2006">
              <mc:Choice xmlns:v="urn:schemas-microsoft-com:vml" Requires="v">
                <p:oleObj spid="_x0000_s8178" name="Prism Project" r:id="rId4" imgW="3744000" imgH="5220000" progId="Prism5.Document">
                  <p:embed/>
                </p:oleObj>
              </mc:Choice>
              <mc:Fallback>
                <p:oleObj name="Prism Project" r:id="rId4" imgW="3744000" imgH="5220000" progId="Prism5.Document">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802159"/>
                        <a:ext cx="3794125" cy="529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075003714"/>
              </p:ext>
            </p:extLst>
          </p:nvPr>
        </p:nvGraphicFramePr>
        <p:xfrm>
          <a:off x="4407595" y="802159"/>
          <a:ext cx="3743325" cy="3168650"/>
        </p:xfrm>
        <a:graphic>
          <a:graphicData uri="http://schemas.openxmlformats.org/presentationml/2006/ole">
            <mc:AlternateContent xmlns:mc="http://schemas.openxmlformats.org/markup-compatibility/2006">
              <mc:Choice xmlns:v="urn:schemas-microsoft-com:vml" Requires="v">
                <p:oleObj spid="_x0000_s8179" name="Prism Project" r:id="rId6" imgW="3744000" imgH="3168000" progId="Prism5.Document">
                  <p:embed/>
                </p:oleObj>
              </mc:Choice>
              <mc:Fallback>
                <p:oleObj name="Prism Project" r:id="rId6" imgW="3744000" imgH="3168000" progId="Prism5.Document">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7595" y="802159"/>
                        <a:ext cx="3743325" cy="3168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145680063"/>
              </p:ext>
            </p:extLst>
          </p:nvPr>
        </p:nvGraphicFramePr>
        <p:xfrm>
          <a:off x="251520" y="3788742"/>
          <a:ext cx="3635375" cy="3168650"/>
        </p:xfrm>
        <a:graphic>
          <a:graphicData uri="http://schemas.openxmlformats.org/presentationml/2006/ole">
            <mc:AlternateContent xmlns:mc="http://schemas.openxmlformats.org/markup-compatibility/2006">
              <mc:Choice xmlns:v="urn:schemas-microsoft-com:vml" Requires="v">
                <p:oleObj spid="_x0000_s8180" name="Prism Project" r:id="rId8" imgW="3636000" imgH="3168000" progId="Prism5.Document">
                  <p:embed/>
                </p:oleObj>
              </mc:Choice>
              <mc:Fallback>
                <p:oleObj name="Prism Project" r:id="rId8" imgW="3636000" imgH="3168000" progId="Prism5.Document">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520" y="3788742"/>
                        <a:ext cx="3635375"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52162940"/>
              </p:ext>
            </p:extLst>
          </p:nvPr>
        </p:nvGraphicFramePr>
        <p:xfrm>
          <a:off x="4355976" y="4628727"/>
          <a:ext cx="3743324" cy="1752601"/>
        </p:xfrm>
        <a:graphic>
          <a:graphicData uri="http://schemas.openxmlformats.org/drawingml/2006/table">
            <a:tbl>
              <a:tblPr firstRow="1" bandRow="1">
                <a:tableStyleId>{5C22544A-7EE6-4342-B048-85BDC9FD1C3A}</a:tableStyleId>
              </a:tblPr>
              <a:tblGrid>
                <a:gridCol w="369943"/>
                <a:gridCol w="510840"/>
                <a:gridCol w="513789"/>
                <a:gridCol w="587188"/>
                <a:gridCol w="587188"/>
                <a:gridCol w="598482"/>
                <a:gridCol w="575894"/>
              </a:tblGrid>
              <a:tr h="379285">
                <a:tc rowSpan="2">
                  <a:txBody>
                    <a:bodyPr/>
                    <a:lstStyle/>
                    <a:p>
                      <a:pPr algn="ctr"/>
                      <a:endParaRPr lang="zh-CN" altLang="en-US" sz="1000" b="1" dirty="0"/>
                    </a:p>
                  </a:txBody>
                  <a:tcPr marL="91413" marR="91413" marT="45701" marB="45701">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c gridSpan="3">
                  <a:txBody>
                    <a:bodyPr/>
                    <a:lstStyle/>
                    <a:p>
                      <a:pPr algn="ctr"/>
                      <a:r>
                        <a:rPr lang="en-US" altLang="zh-CN" sz="1000" dirty="0" smtClean="0">
                          <a:solidFill>
                            <a:schemeClr val="tx1"/>
                          </a:solidFill>
                        </a:rPr>
                        <a:t>NSAF</a:t>
                      </a:r>
                      <a:endParaRPr lang="zh-CN" altLang="en-US" sz="1000" dirty="0">
                        <a:solidFill>
                          <a:schemeClr val="tx1"/>
                        </a:solidFill>
                      </a:endParaRPr>
                    </a:p>
                  </a:txBody>
                  <a:tcPr marL="91413" marR="91413" marT="45701" marB="45701">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hMerge="1">
                  <a:txBody>
                    <a:bodyPr/>
                    <a:lstStyle/>
                    <a:p>
                      <a:endParaRPr lang="zh-CN" altLang="en-US"/>
                    </a:p>
                  </a:txBody>
                  <a:tcPr/>
                </a:tc>
                <a:tc hMerge="1">
                  <a:txBody>
                    <a:bodyPr/>
                    <a:lstStyle/>
                    <a:p>
                      <a:endParaRPr lang="zh-CN" altLang="en-US"/>
                    </a:p>
                  </a:txBody>
                  <a:tcPr/>
                </a:tc>
                <a:tc gridSpan="3">
                  <a:txBody>
                    <a:bodyPr/>
                    <a:lstStyle/>
                    <a:p>
                      <a:pPr algn="ctr"/>
                      <a:r>
                        <a:rPr lang="en-US" altLang="zh-CN" sz="1000" dirty="0" smtClean="0">
                          <a:solidFill>
                            <a:schemeClr val="tx1"/>
                          </a:solidFill>
                        </a:rPr>
                        <a:t>NSAF_TIC</a:t>
                      </a:r>
                      <a:endParaRPr lang="zh-CN" altLang="en-US" sz="1000" dirty="0">
                        <a:solidFill>
                          <a:schemeClr val="tx1"/>
                        </a:solidFill>
                      </a:endParaRPr>
                    </a:p>
                  </a:txBody>
                  <a:tcPr marL="91413" marR="91413" marT="45701" marB="45701">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hMerge="1">
                  <a:txBody>
                    <a:bodyPr/>
                    <a:lstStyle/>
                    <a:p>
                      <a:endParaRPr lang="zh-CN" altLang="en-US"/>
                    </a:p>
                  </a:txBody>
                  <a:tcPr/>
                </a:tc>
                <a:tc hMerge="1">
                  <a:txBody>
                    <a:bodyPr/>
                    <a:lstStyle/>
                    <a:p>
                      <a:endParaRPr lang="zh-CN" altLang="en-US"/>
                    </a:p>
                  </a:txBody>
                  <a:tcPr/>
                </a:tc>
              </a:tr>
              <a:tr h="251354">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000" b="1" dirty="0" smtClean="0"/>
                        <a:t>max</a:t>
                      </a:r>
                      <a:endParaRPr lang="zh-CN" altLang="en-US" sz="1000" b="1" dirty="0"/>
                    </a:p>
                  </a:txBody>
                  <a:tcPr marL="91413" marR="91413" marT="45701" marB="45701">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c>
                  <a:txBody>
                    <a:bodyPr/>
                    <a:lstStyle/>
                    <a:p>
                      <a:pPr algn="ctr"/>
                      <a:r>
                        <a:rPr lang="en-US" altLang="zh-CN" sz="1000" b="1" dirty="0" smtClean="0"/>
                        <a:t>min</a:t>
                      </a:r>
                      <a:endParaRPr lang="zh-CN" altLang="en-US" sz="1000" b="1" dirty="0"/>
                    </a:p>
                  </a:txBody>
                  <a:tcPr marL="91413" marR="91413" marT="45701" marB="45701">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c>
                  <a:txBody>
                    <a:bodyPr/>
                    <a:lstStyle/>
                    <a:p>
                      <a:pPr algn="ctr"/>
                      <a:r>
                        <a:rPr lang="en-US" altLang="zh-CN" sz="1000" b="1" dirty="0" smtClean="0"/>
                        <a:t>range</a:t>
                      </a:r>
                      <a:endParaRPr lang="zh-CN" altLang="en-US" sz="1000" b="1" dirty="0"/>
                    </a:p>
                  </a:txBody>
                  <a:tcPr marL="91413" marR="91413" marT="45701" marB="45701">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c>
                  <a:txBody>
                    <a:bodyPr/>
                    <a:lstStyle/>
                    <a:p>
                      <a:pPr algn="ctr"/>
                      <a:r>
                        <a:rPr lang="en-US" altLang="zh-CN" sz="1000" b="1" dirty="0" smtClean="0"/>
                        <a:t>max</a:t>
                      </a:r>
                      <a:endParaRPr lang="zh-CN" altLang="en-US" sz="1000" b="1" dirty="0"/>
                    </a:p>
                  </a:txBody>
                  <a:tcPr marL="91413" marR="91413" marT="45701" marB="45701">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c>
                  <a:txBody>
                    <a:bodyPr/>
                    <a:lstStyle/>
                    <a:p>
                      <a:pPr algn="ctr"/>
                      <a:r>
                        <a:rPr lang="en-US" altLang="zh-CN" sz="1000" b="1" dirty="0" smtClean="0"/>
                        <a:t>min</a:t>
                      </a:r>
                      <a:endParaRPr lang="zh-CN" altLang="en-US" sz="1000" b="1" dirty="0"/>
                    </a:p>
                  </a:txBody>
                  <a:tcPr marL="91413" marR="91413" marT="45701" marB="45701">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c>
                  <a:txBody>
                    <a:bodyPr/>
                    <a:lstStyle/>
                    <a:p>
                      <a:pPr algn="ctr"/>
                      <a:r>
                        <a:rPr lang="en-US" altLang="zh-CN" sz="1000" b="1" dirty="0" smtClean="0"/>
                        <a:t>range</a:t>
                      </a:r>
                      <a:endParaRPr lang="zh-CN" altLang="en-US" sz="1000" b="1" dirty="0"/>
                    </a:p>
                  </a:txBody>
                  <a:tcPr marL="91413" marR="91413" marT="45701" marB="45701">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r>
              <a:tr h="338942">
                <a:tc>
                  <a:txBody>
                    <a:bodyPr/>
                    <a:lstStyle/>
                    <a:p>
                      <a:pPr algn="ctr"/>
                      <a:r>
                        <a:rPr lang="en-US" altLang="zh-CN" sz="1200" dirty="0" smtClean="0"/>
                        <a:t>A</a:t>
                      </a:r>
                      <a:endParaRPr lang="zh-CN" altLang="en-US" sz="1200" dirty="0"/>
                    </a:p>
                  </a:txBody>
                  <a:tcPr marL="91413" marR="91413" marT="45701" marB="45701">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c>
                  <a:txBody>
                    <a:bodyPr/>
                    <a:lstStyle/>
                    <a:p>
                      <a:pPr algn="ctr"/>
                      <a:r>
                        <a:rPr lang="en-US" altLang="zh-CN" sz="1000" b="0" dirty="0" smtClean="0"/>
                        <a:t>6.78</a:t>
                      </a:r>
                      <a:endParaRPr lang="zh-CN" altLang="en-US" sz="1000" b="0" dirty="0"/>
                    </a:p>
                  </a:txBody>
                  <a:tcPr marL="91413" marR="91413" marT="45701" marB="45701">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000" b="0" dirty="0" smtClean="0"/>
                        <a:t>1.28</a:t>
                      </a:r>
                      <a:endParaRPr lang="zh-CN" altLang="en-US" sz="1000" b="0" dirty="0"/>
                    </a:p>
                  </a:txBody>
                  <a:tcPr marL="91413" marR="91413" marT="45701" marB="45701">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000" b="0" dirty="0" smtClean="0"/>
                        <a:t>5.5</a:t>
                      </a:r>
                      <a:endParaRPr lang="zh-CN" altLang="en-US" sz="1000" b="0" dirty="0"/>
                    </a:p>
                  </a:txBody>
                  <a:tcPr marL="91413" marR="91413" marT="45701" marB="45701">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000" b="0" dirty="0" smtClean="0"/>
                        <a:t>7.93</a:t>
                      </a:r>
                      <a:endParaRPr lang="zh-CN" altLang="en-US" sz="1000" b="0" dirty="0"/>
                    </a:p>
                  </a:txBody>
                  <a:tcPr marL="91413" marR="91413" marT="45701" marB="45701">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000" b="0" dirty="0" smtClean="0"/>
                        <a:t>0.925</a:t>
                      </a:r>
                      <a:endParaRPr lang="zh-CN" altLang="en-US" sz="1000" b="0" dirty="0"/>
                    </a:p>
                  </a:txBody>
                  <a:tcPr marL="91413" marR="91413" marT="45701" marB="45701">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000" b="0" dirty="0" smtClean="0"/>
                        <a:t>7.005</a:t>
                      </a:r>
                      <a:endParaRPr lang="zh-CN" altLang="en-US" sz="1000" b="0" dirty="0"/>
                    </a:p>
                  </a:txBody>
                  <a:tcPr marL="91413" marR="91413" marT="45701" marB="45701">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r>
              <a:tr h="391510">
                <a:tc>
                  <a:txBody>
                    <a:bodyPr/>
                    <a:lstStyle/>
                    <a:p>
                      <a:pPr algn="ctr"/>
                      <a:r>
                        <a:rPr lang="en-US" altLang="zh-CN" sz="1200" dirty="0" smtClean="0"/>
                        <a:t>B</a:t>
                      </a:r>
                      <a:endParaRPr lang="zh-CN" altLang="en-US" sz="1200" dirty="0"/>
                    </a:p>
                  </a:txBody>
                  <a:tcPr marL="91413" marR="91413" marT="45701" marB="45701">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c>
                  <a:txBody>
                    <a:bodyPr/>
                    <a:lstStyle/>
                    <a:p>
                      <a:pPr algn="ctr"/>
                      <a:r>
                        <a:rPr lang="en-US" altLang="zh-CN" sz="1000" b="0" dirty="0" smtClean="0"/>
                        <a:t>6.68</a:t>
                      </a:r>
                      <a:endParaRPr lang="zh-CN" altLang="en-US" sz="1000" b="0" dirty="0"/>
                    </a:p>
                  </a:txBody>
                  <a:tcPr marL="91413" marR="91413" marT="45701" marB="45701">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000" b="0" dirty="0" smtClean="0"/>
                        <a:t>3.23</a:t>
                      </a:r>
                      <a:endParaRPr lang="zh-CN" altLang="en-US" sz="1000" b="0" dirty="0"/>
                    </a:p>
                  </a:txBody>
                  <a:tcPr marL="91413" marR="91413" marT="45701" marB="45701">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000" b="0" dirty="0" smtClean="0"/>
                        <a:t>3.45</a:t>
                      </a:r>
                      <a:endParaRPr lang="zh-CN" altLang="en-US" sz="1000" b="0" dirty="0"/>
                    </a:p>
                  </a:txBody>
                  <a:tcPr marL="91413" marR="91413" marT="45701" marB="45701">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000" b="0" dirty="0" smtClean="0"/>
                        <a:t>7.83</a:t>
                      </a:r>
                      <a:endParaRPr lang="zh-CN" altLang="en-US" sz="1000" b="0" dirty="0"/>
                    </a:p>
                  </a:txBody>
                  <a:tcPr marL="91413" marR="91413" marT="45701" marB="45701">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000" b="0" dirty="0" smtClean="0"/>
                        <a:t>3.48</a:t>
                      </a:r>
                      <a:endParaRPr lang="zh-CN" altLang="en-US" sz="1000" b="0" dirty="0"/>
                    </a:p>
                  </a:txBody>
                  <a:tcPr marL="91413" marR="91413" marT="45701" marB="45701">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000" b="0" dirty="0" smtClean="0"/>
                        <a:t>4.35</a:t>
                      </a:r>
                      <a:endParaRPr lang="zh-CN" altLang="en-US" sz="1000" b="0" dirty="0"/>
                    </a:p>
                  </a:txBody>
                  <a:tcPr marL="91413" marR="91413" marT="45701" marB="45701">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r>
              <a:tr h="391510">
                <a:tc>
                  <a:txBody>
                    <a:bodyPr/>
                    <a:lstStyle/>
                    <a:p>
                      <a:pPr algn="ctr"/>
                      <a:r>
                        <a:rPr lang="en-US" altLang="zh-CN" sz="1200" dirty="0" smtClean="0"/>
                        <a:t>C</a:t>
                      </a:r>
                      <a:endParaRPr lang="zh-CN" altLang="en-US" sz="1200" dirty="0"/>
                    </a:p>
                  </a:txBody>
                  <a:tcPr marL="91413" marR="91413" marT="45701" marB="45701">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c>
                  <a:txBody>
                    <a:bodyPr/>
                    <a:lstStyle/>
                    <a:p>
                      <a:pPr algn="ctr"/>
                      <a:r>
                        <a:rPr lang="en-US" altLang="zh-CN" sz="1000" b="0" dirty="0" smtClean="0"/>
                        <a:t>5.74</a:t>
                      </a:r>
                      <a:endParaRPr lang="zh-CN" altLang="en-US" sz="1000" b="0" dirty="0"/>
                    </a:p>
                  </a:txBody>
                  <a:tcPr marL="91413" marR="91413" marT="45701" marB="45701">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000" b="0" dirty="0" smtClean="0"/>
                        <a:t>1.3</a:t>
                      </a:r>
                      <a:endParaRPr lang="zh-CN" altLang="en-US" sz="1000" b="0" dirty="0"/>
                    </a:p>
                  </a:txBody>
                  <a:tcPr marL="91413" marR="91413" marT="45701" marB="45701">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000" b="0" dirty="0" smtClean="0"/>
                        <a:t>4.44</a:t>
                      </a:r>
                      <a:endParaRPr lang="zh-CN" altLang="en-US" sz="1000" b="0" dirty="0"/>
                    </a:p>
                  </a:txBody>
                  <a:tcPr marL="91413" marR="91413" marT="45701" marB="45701">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000" b="0" dirty="0" smtClean="0"/>
                        <a:t>7.14</a:t>
                      </a:r>
                      <a:endParaRPr lang="zh-CN" altLang="en-US" sz="1000" b="0" dirty="0"/>
                    </a:p>
                  </a:txBody>
                  <a:tcPr marL="91413" marR="91413" marT="45701" marB="45701">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000" b="0" dirty="0" smtClean="0"/>
                        <a:t>0.94</a:t>
                      </a:r>
                      <a:endParaRPr lang="zh-CN" altLang="en-US" sz="1000" b="0" dirty="0"/>
                    </a:p>
                  </a:txBody>
                  <a:tcPr marL="91413" marR="91413" marT="45701" marB="45701">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000" b="0" dirty="0" smtClean="0"/>
                        <a:t>6.2</a:t>
                      </a:r>
                      <a:endParaRPr lang="zh-CN" altLang="en-US" sz="1000" b="0" dirty="0"/>
                    </a:p>
                  </a:txBody>
                  <a:tcPr marL="91413" marR="91413" marT="45701" marB="45701">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 name="矩形 6"/>
          <p:cNvSpPr/>
          <p:nvPr/>
        </p:nvSpPr>
        <p:spPr>
          <a:xfrm>
            <a:off x="4427984" y="3841229"/>
            <a:ext cx="4572000" cy="523875"/>
          </a:xfrm>
          <a:prstGeom prst="rect">
            <a:avLst/>
          </a:prstGeom>
        </p:spPr>
        <p:txBody>
          <a:bodyPr>
            <a:spAutoFit/>
          </a:bodyPr>
          <a:lstStyle/>
          <a:p>
            <a:pPr>
              <a:defRPr/>
            </a:pPr>
            <a:r>
              <a:rPr lang="zh-CN" altLang="en-US" sz="1400" b="1" dirty="0">
                <a:latin typeface="+mn-lt"/>
                <a:cs typeface="Times New Roman" panose="02020603050405020304" pitchFamily="18" charset="0"/>
              </a:rPr>
              <a:t>D The table of dyanmical range of different </a:t>
            </a:r>
            <a:endParaRPr lang="en-US" altLang="zh-CN" sz="1400" b="1" dirty="0">
              <a:latin typeface="+mn-lt"/>
              <a:cs typeface="Times New Roman" panose="02020603050405020304" pitchFamily="18" charset="0"/>
            </a:endParaRPr>
          </a:p>
          <a:p>
            <a:pPr>
              <a:defRPr/>
            </a:pPr>
            <a:r>
              <a:rPr lang="zh-CN" altLang="en-US" sz="1400" b="1" dirty="0">
                <a:latin typeface="+mn-lt"/>
                <a:cs typeface="Times New Roman" panose="02020603050405020304" pitchFamily="18" charset="0"/>
              </a:rPr>
              <a:t>samples based on NSAF_TIC and NSAF</a:t>
            </a:r>
          </a:p>
        </p:txBody>
      </p:sp>
      <p:sp>
        <p:nvSpPr>
          <p:cNvPr id="8" name="文本框 7"/>
          <p:cNvSpPr txBox="1"/>
          <p:nvPr/>
        </p:nvSpPr>
        <p:spPr>
          <a:xfrm>
            <a:off x="1564712" y="106834"/>
            <a:ext cx="5444119" cy="461665"/>
          </a:xfrm>
          <a:prstGeom prst="rect">
            <a:avLst/>
          </a:prstGeom>
          <a:noFill/>
        </p:spPr>
        <p:txBody>
          <a:bodyPr wrap="none" rtlCol="0">
            <a:spAutoFit/>
          </a:bodyPr>
          <a:lstStyle/>
          <a:p>
            <a:pPr algn="ctr"/>
            <a:r>
              <a:rPr lang="zh-CN" altLang="en-US" sz="2400" b="1" dirty="0" smtClean="0"/>
              <a:t>检出谱图与总离子数相结合的算法评估</a:t>
            </a:r>
            <a:endParaRPr lang="zh-CN" altLang="en-US" sz="2400" b="1" dirty="0"/>
          </a:p>
        </p:txBody>
      </p:sp>
      <p:sp>
        <p:nvSpPr>
          <p:cNvPr id="24" name="文本框 23"/>
          <p:cNvSpPr txBox="1"/>
          <p:nvPr/>
        </p:nvSpPr>
        <p:spPr>
          <a:xfrm>
            <a:off x="1835696" y="1196752"/>
            <a:ext cx="833883" cy="369332"/>
          </a:xfrm>
          <a:prstGeom prst="rect">
            <a:avLst/>
          </a:prstGeom>
          <a:noFill/>
        </p:spPr>
        <p:txBody>
          <a:bodyPr wrap="none" rtlCol="0">
            <a:spAutoFit/>
          </a:bodyPr>
          <a:lstStyle/>
          <a:p>
            <a:r>
              <a:rPr lang="en-US" altLang="zh-CN" b="1" dirty="0" smtClean="0">
                <a:solidFill>
                  <a:srgbClr val="FF0000"/>
                </a:solidFill>
                <a:latin typeface="Times New Roman" panose="02020603050405020304" pitchFamily="18" charset="0"/>
                <a:cs typeface="Times New Roman" panose="02020603050405020304" pitchFamily="18" charset="0"/>
              </a:rPr>
              <a:t>&lt;1.505</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25" name="文本框 24"/>
          <p:cNvSpPr txBox="1"/>
          <p:nvPr/>
        </p:nvSpPr>
        <p:spPr>
          <a:xfrm>
            <a:off x="5993915" y="1381418"/>
            <a:ext cx="720069" cy="369332"/>
          </a:xfrm>
          <a:prstGeom prst="rect">
            <a:avLst/>
          </a:prstGeom>
          <a:noFill/>
        </p:spPr>
        <p:txBody>
          <a:bodyPr wrap="none" rtlCol="0">
            <a:spAutoFit/>
          </a:bodyPr>
          <a:lstStyle/>
          <a:p>
            <a:r>
              <a:rPr lang="en-US" altLang="zh-CN" b="1" dirty="0" smtClean="0">
                <a:solidFill>
                  <a:srgbClr val="FF0000"/>
                </a:solidFill>
                <a:latin typeface="Times New Roman" panose="02020603050405020304" pitchFamily="18" charset="0"/>
                <a:cs typeface="Times New Roman" panose="02020603050405020304" pitchFamily="18" charset="0"/>
              </a:rPr>
              <a:t>&lt;0.85</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26" name="文本框 25"/>
          <p:cNvSpPr txBox="1"/>
          <p:nvPr/>
        </p:nvSpPr>
        <p:spPr>
          <a:xfrm>
            <a:off x="1691691" y="4365104"/>
            <a:ext cx="720069" cy="369332"/>
          </a:xfrm>
          <a:prstGeom prst="rect">
            <a:avLst/>
          </a:prstGeom>
          <a:noFill/>
        </p:spPr>
        <p:txBody>
          <a:bodyPr wrap="none" rtlCol="0">
            <a:spAutoFit/>
          </a:bodyPr>
          <a:lstStyle/>
          <a:p>
            <a:r>
              <a:rPr lang="en-US" altLang="zh-CN" b="1" dirty="0" smtClean="0">
                <a:solidFill>
                  <a:srgbClr val="FF0000"/>
                </a:solidFill>
                <a:latin typeface="Times New Roman" panose="02020603050405020304" pitchFamily="18" charset="0"/>
                <a:cs typeface="Times New Roman" panose="02020603050405020304" pitchFamily="18" charset="0"/>
              </a:rPr>
              <a:t>&lt;1.76</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28" name="AutoShape 126"/>
          <p:cNvSpPr>
            <a:spLocks noChangeArrowheads="1"/>
          </p:cNvSpPr>
          <p:nvPr/>
        </p:nvSpPr>
        <p:spPr bwMode="auto">
          <a:xfrm>
            <a:off x="5775201" y="5013176"/>
            <a:ext cx="504056" cy="1368152"/>
          </a:xfrm>
          <a:prstGeom prst="roundRect">
            <a:avLst>
              <a:gd name="adj" fmla="val 39583"/>
            </a:avLst>
          </a:prstGeom>
          <a:solidFill>
            <a:srgbClr val="CCCCFF">
              <a:alpha val="39608"/>
            </a:srgbClr>
          </a:solidFill>
          <a:ln w="19050">
            <a:solidFill>
              <a:srgbClr val="CC0000"/>
            </a:solidFill>
            <a:prstDash val="dash"/>
            <a:round/>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 name="AutoShape 126"/>
          <p:cNvSpPr>
            <a:spLocks noChangeArrowheads="1"/>
          </p:cNvSpPr>
          <p:nvPr/>
        </p:nvSpPr>
        <p:spPr bwMode="auto">
          <a:xfrm>
            <a:off x="7557122" y="5013176"/>
            <a:ext cx="504056" cy="1368152"/>
          </a:xfrm>
          <a:prstGeom prst="roundRect">
            <a:avLst>
              <a:gd name="adj" fmla="val 39583"/>
            </a:avLst>
          </a:prstGeom>
          <a:solidFill>
            <a:srgbClr val="CCCCFF">
              <a:alpha val="39608"/>
            </a:srgbClr>
          </a:solidFill>
          <a:ln w="19050">
            <a:solidFill>
              <a:srgbClr val="CC0000"/>
            </a:solidFill>
            <a:prstDash val="dash"/>
            <a:round/>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extLst>
      <p:ext uri="{BB962C8B-B14F-4D97-AF65-F5344CB8AC3E}">
        <p14:creationId xmlns:p14="http://schemas.microsoft.com/office/powerpoint/2010/main" val="341906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down)">
                                      <p:cBhvr>
                                        <p:cTn id="13" dur="500"/>
                                        <p:tgtEl>
                                          <p:spTgt spid="2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down)">
                                      <p:cBhvr>
                                        <p:cTn id="16" dur="500"/>
                                        <p:tgtEl>
                                          <p:spTgt spid="2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down)">
                                      <p:cBhvr>
                                        <p:cTn id="1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8" grpId="0" animBg="1"/>
      <p:bldP spid="2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8159340" y="5693186"/>
            <a:ext cx="609600" cy="521208"/>
          </a:xfrm>
        </p:spPr>
        <p:txBody>
          <a:bodyPr/>
          <a:lstStyle/>
          <a:p>
            <a:fld id="{0C913308-F349-4B6D-A68A-DD1791B4A57B}" type="slidenum">
              <a:rPr lang="zh-CN" altLang="en-US" smtClean="0">
                <a:solidFill>
                  <a:schemeClr val="tx1"/>
                </a:solidFill>
              </a:rPr>
              <a:t>18</a:t>
            </a:fld>
            <a:endParaRPr lang="zh-CN" altLang="en-US" dirty="0">
              <a:solidFill>
                <a:schemeClr val="tx1"/>
              </a:solidFill>
            </a:endParaRPr>
          </a:p>
        </p:txBody>
      </p:sp>
      <p:grpSp>
        <p:nvGrpSpPr>
          <p:cNvPr id="3" name="组合 13"/>
          <p:cNvGrpSpPr>
            <a:grpSpLocks/>
          </p:cNvGrpSpPr>
          <p:nvPr/>
        </p:nvGrpSpPr>
        <p:grpSpPr bwMode="auto">
          <a:xfrm>
            <a:off x="-36511" y="914413"/>
            <a:ext cx="3168649" cy="2994025"/>
            <a:chOff x="-36509" y="2272543"/>
            <a:chExt cx="3168349" cy="2994549"/>
          </a:xfrm>
        </p:grpSpPr>
        <p:graphicFrame>
          <p:nvGraphicFramePr>
            <p:cNvPr id="4" name="图表 3"/>
            <p:cNvGraphicFramePr>
              <a:graphicFrameLocks noChangeAspect="1"/>
            </p:cNvGraphicFramePr>
            <p:nvPr/>
          </p:nvGraphicFramePr>
          <p:xfrm>
            <a:off x="216889" y="2272543"/>
            <a:ext cx="2914951" cy="2743771"/>
          </p:xfrm>
          <a:graphic>
            <a:graphicData uri="http://schemas.openxmlformats.org/drawingml/2006/chart">
              <c:chart xmlns:c="http://schemas.openxmlformats.org/drawingml/2006/chart" xmlns:r="http://schemas.openxmlformats.org/officeDocument/2006/relationships" r:id="rId4"/>
            </a:graphicData>
          </a:graphic>
        </p:graphicFrame>
        <p:grpSp>
          <p:nvGrpSpPr>
            <p:cNvPr id="5" name="组合 10"/>
            <p:cNvGrpSpPr>
              <a:grpSpLocks/>
            </p:cNvGrpSpPr>
            <p:nvPr/>
          </p:nvGrpSpPr>
          <p:grpSpPr bwMode="auto">
            <a:xfrm>
              <a:off x="-36509" y="2437989"/>
              <a:ext cx="2554846" cy="2829103"/>
              <a:chOff x="358155" y="2438205"/>
              <a:chExt cx="2555375" cy="2828738"/>
            </a:xfrm>
          </p:grpSpPr>
          <p:sp>
            <p:nvSpPr>
              <p:cNvPr id="6" name="Freeform 9"/>
              <p:cNvSpPr>
                <a:spLocks/>
              </p:cNvSpPr>
              <p:nvPr/>
            </p:nvSpPr>
            <p:spPr bwMode="auto">
              <a:xfrm>
                <a:off x="834237" y="3429000"/>
                <a:ext cx="1972692" cy="1368425"/>
              </a:xfrm>
              <a:custGeom>
                <a:avLst/>
                <a:gdLst>
                  <a:gd name="T0" fmla="*/ 0 w 2185"/>
                  <a:gd name="T1" fmla="*/ 2147483647 h 1759"/>
                  <a:gd name="T2" fmla="*/ 2147483647 w 2185"/>
                  <a:gd name="T3" fmla="*/ 0 h 1759"/>
                  <a:gd name="T4" fmla="*/ 0 60000 65536"/>
                  <a:gd name="T5" fmla="*/ 0 60000 65536"/>
                </a:gdLst>
                <a:ahLst/>
                <a:cxnLst>
                  <a:cxn ang="T4">
                    <a:pos x="T0" y="T1"/>
                  </a:cxn>
                  <a:cxn ang="T5">
                    <a:pos x="T2" y="T3"/>
                  </a:cxn>
                </a:cxnLst>
                <a:rect l="0" t="0" r="r" b="b"/>
                <a:pathLst>
                  <a:path w="2185" h="1759">
                    <a:moveTo>
                      <a:pt x="0" y="1759"/>
                    </a:moveTo>
                    <a:lnTo>
                      <a:pt x="2185" y="0"/>
                    </a:lnTo>
                  </a:path>
                </a:pathLst>
              </a:custGeom>
              <a:noFill/>
              <a:ln w="19050" cmpd="sng">
                <a:solidFill>
                  <a:srgbClr val="CC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15"/>
              <p:cNvSpPr txBox="1">
                <a:spLocks noChangeArrowheads="1"/>
              </p:cNvSpPr>
              <p:nvPr/>
            </p:nvSpPr>
            <p:spPr bwMode="auto">
              <a:xfrm>
                <a:off x="1083723" y="5012931"/>
                <a:ext cx="1682938" cy="2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1050" b="1" dirty="0" smtClean="0">
                    <a:latin typeface="Times New Roman" panose="02020603050405020304" pitchFamily="18" charset="0"/>
                    <a:cs typeface="Times New Roman" panose="02020603050405020304" pitchFamily="18" charset="0"/>
                  </a:rPr>
                  <a:t>Log(NSAF</a:t>
                </a:r>
                <a:r>
                  <a:rPr lang="en-US" altLang="zh-CN" sz="1050" b="1" baseline="-25000" dirty="0" smtClean="0">
                    <a:latin typeface="Times New Roman" panose="02020603050405020304" pitchFamily="18" charset="0"/>
                    <a:cs typeface="Times New Roman" panose="02020603050405020304" pitchFamily="18" charset="0"/>
                  </a:rPr>
                  <a:t>s</a:t>
                </a:r>
                <a:r>
                  <a:rPr lang="en-US" altLang="zh-CN" sz="1050" b="1" dirty="0" smtClean="0">
                    <a:latin typeface="Times New Roman" panose="02020603050405020304" pitchFamily="18" charset="0"/>
                    <a:cs typeface="Times New Roman" panose="02020603050405020304" pitchFamily="18" charset="0"/>
                  </a:rPr>
                  <a:t>)</a:t>
                </a:r>
                <a:r>
                  <a:rPr lang="en-US" altLang="zh-CN" sz="1050" b="1" dirty="0">
                    <a:latin typeface="Times New Roman" panose="02020603050405020304" pitchFamily="18" charset="0"/>
                    <a:cs typeface="Times New Roman" panose="02020603050405020304" pitchFamily="18" charset="0"/>
                  </a:rPr>
                  <a:t>:</a:t>
                </a:r>
                <a:r>
                  <a:rPr lang="en-US" altLang="zh-CN" sz="1050" b="1" baseline="-25000" dirty="0" smtClean="0">
                    <a:latin typeface="Times New Roman" panose="02020603050405020304" pitchFamily="18" charset="0"/>
                    <a:cs typeface="Times New Roman" panose="02020603050405020304" pitchFamily="18" charset="0"/>
                  </a:rPr>
                  <a:t> </a:t>
                </a:r>
                <a:r>
                  <a:rPr lang="en-US" altLang="zh-CN" sz="1050" b="1" dirty="0" smtClean="0">
                    <a:latin typeface="Times New Roman" panose="02020603050405020304" pitchFamily="18" charset="0"/>
                    <a:cs typeface="Times New Roman" panose="02020603050405020304" pitchFamily="18" charset="0"/>
                  </a:rPr>
                  <a:t>Mouse Liver</a:t>
                </a:r>
              </a:p>
            </p:txBody>
          </p:sp>
          <p:sp>
            <p:nvSpPr>
              <p:cNvPr id="12" name="Text Box 15"/>
              <p:cNvSpPr txBox="1">
                <a:spLocks noChangeArrowheads="1"/>
              </p:cNvSpPr>
              <p:nvPr/>
            </p:nvSpPr>
            <p:spPr bwMode="auto">
              <a:xfrm rot="16200000">
                <a:off x="-372121" y="3690475"/>
                <a:ext cx="1714579" cy="25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1050" b="1" dirty="0" smtClean="0">
                    <a:latin typeface="Times New Roman" panose="02020603050405020304" pitchFamily="18" charset="0"/>
                    <a:cs typeface="Times New Roman" panose="02020603050405020304" pitchFamily="18" charset="0"/>
                  </a:rPr>
                  <a:t>Log(NSAF</a:t>
                </a:r>
                <a:r>
                  <a:rPr lang="en-US" altLang="zh-CN" sz="1050" b="1" baseline="-25000" dirty="0" smtClean="0">
                    <a:latin typeface="Times New Roman" panose="02020603050405020304" pitchFamily="18" charset="0"/>
                    <a:cs typeface="Times New Roman" panose="02020603050405020304" pitchFamily="18" charset="0"/>
                  </a:rPr>
                  <a:t>s</a:t>
                </a:r>
                <a:r>
                  <a:rPr lang="en-US" altLang="zh-CN" sz="1050" b="1" dirty="0" smtClean="0">
                    <a:latin typeface="Times New Roman" panose="02020603050405020304" pitchFamily="18" charset="0"/>
                    <a:cs typeface="Times New Roman" panose="02020603050405020304" pitchFamily="18" charset="0"/>
                  </a:rPr>
                  <a:t>): Mouse Heart</a:t>
                </a:r>
              </a:p>
            </p:txBody>
          </p:sp>
          <p:sp>
            <p:nvSpPr>
              <p:cNvPr id="13" name="Rectangle 14"/>
              <p:cNvSpPr>
                <a:spLocks noChangeArrowheads="1"/>
              </p:cNvSpPr>
              <p:nvPr/>
            </p:nvSpPr>
            <p:spPr bwMode="auto">
              <a:xfrm>
                <a:off x="1221851" y="2438205"/>
                <a:ext cx="1691679" cy="307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200" b="1" dirty="0">
                    <a:solidFill>
                      <a:schemeClr val="tx2"/>
                    </a:solidFill>
                    <a:latin typeface="Times New Roman" panose="02020603050405020304" pitchFamily="18" charset="0"/>
                    <a:cs typeface="Times New Roman" panose="02020603050405020304" pitchFamily="18" charset="0"/>
                  </a:rPr>
                  <a:t>小</a:t>
                </a:r>
                <a:r>
                  <a:rPr lang="zh-CN" altLang="en-US" sz="1200" b="1" dirty="0" smtClean="0">
                    <a:solidFill>
                      <a:schemeClr val="tx2"/>
                    </a:solidFill>
                    <a:latin typeface="Times New Roman" panose="02020603050405020304" pitchFamily="18" charset="0"/>
                    <a:cs typeface="Times New Roman" panose="02020603050405020304" pitchFamily="18" charset="0"/>
                  </a:rPr>
                  <a:t>鼠肝脏</a:t>
                </a:r>
                <a:r>
                  <a:rPr lang="en-US" altLang="zh-CN" sz="1200" b="1" dirty="0" smtClean="0">
                    <a:solidFill>
                      <a:schemeClr val="tx2"/>
                    </a:solidFill>
                    <a:latin typeface="Times New Roman" panose="02020603050405020304" pitchFamily="18" charset="0"/>
                    <a:cs typeface="Times New Roman" panose="02020603050405020304" pitchFamily="18" charset="0"/>
                  </a:rPr>
                  <a:t> </a:t>
                </a:r>
                <a:r>
                  <a:rPr lang="en-US" altLang="zh-CN" sz="1400" b="1" dirty="0">
                    <a:solidFill>
                      <a:schemeClr val="tx2"/>
                    </a:solidFill>
                    <a:latin typeface="Times New Roman" panose="02020603050405020304" pitchFamily="18" charset="0"/>
                    <a:cs typeface="Times New Roman" panose="02020603050405020304" pitchFamily="18" charset="0"/>
                  </a:rPr>
                  <a:t>vs</a:t>
                </a:r>
                <a:r>
                  <a:rPr lang="en-US" altLang="zh-CN" sz="1200" b="1" dirty="0">
                    <a:solidFill>
                      <a:schemeClr val="tx2"/>
                    </a:solidFill>
                    <a:latin typeface="Times New Roman" panose="02020603050405020304" pitchFamily="18" charset="0"/>
                    <a:cs typeface="Times New Roman" panose="02020603050405020304" pitchFamily="18" charset="0"/>
                  </a:rPr>
                  <a:t>. </a:t>
                </a:r>
                <a:r>
                  <a:rPr lang="zh-CN" altLang="en-US" sz="1200" b="1" dirty="0">
                    <a:solidFill>
                      <a:schemeClr val="tx2"/>
                    </a:solidFill>
                    <a:latin typeface="Times New Roman" panose="02020603050405020304" pitchFamily="18" charset="0"/>
                    <a:cs typeface="Times New Roman" panose="02020603050405020304" pitchFamily="18" charset="0"/>
                  </a:rPr>
                  <a:t>小鼠心脏</a:t>
                </a:r>
                <a:endParaRPr lang="en-US" altLang="zh-CN" sz="1200" b="1" dirty="0">
                  <a:solidFill>
                    <a:schemeClr val="tx2"/>
                  </a:solidFill>
                  <a:latin typeface="Times New Roman" panose="02020603050405020304" pitchFamily="18" charset="0"/>
                  <a:cs typeface="Times New Roman" panose="02020603050405020304" pitchFamily="18" charset="0"/>
                </a:endParaRPr>
              </a:p>
            </p:txBody>
          </p:sp>
        </p:grpSp>
      </p:grpSp>
      <p:grpSp>
        <p:nvGrpSpPr>
          <p:cNvPr id="14" name="组合 9"/>
          <p:cNvGrpSpPr>
            <a:grpSpLocks/>
          </p:cNvGrpSpPr>
          <p:nvPr/>
        </p:nvGrpSpPr>
        <p:grpSpPr bwMode="auto">
          <a:xfrm>
            <a:off x="3082925" y="835038"/>
            <a:ext cx="3432176" cy="3170238"/>
            <a:chOff x="2555776" y="2194371"/>
            <a:chExt cx="3432697" cy="3170234"/>
          </a:xfrm>
        </p:grpSpPr>
        <p:graphicFrame>
          <p:nvGraphicFramePr>
            <p:cNvPr id="15" name="图表 14"/>
            <p:cNvGraphicFramePr>
              <a:graphicFrameLocks/>
            </p:cNvGraphicFramePr>
            <p:nvPr/>
          </p:nvGraphicFramePr>
          <p:xfrm>
            <a:off x="2775895" y="2194371"/>
            <a:ext cx="3212578" cy="2962821"/>
          </p:xfrm>
          <a:graphic>
            <a:graphicData uri="http://schemas.openxmlformats.org/drawingml/2006/chart">
              <c:chart xmlns:c="http://schemas.openxmlformats.org/drawingml/2006/chart" xmlns:r="http://schemas.openxmlformats.org/officeDocument/2006/relationships" r:id="rId5"/>
            </a:graphicData>
          </a:graphic>
        </p:graphicFrame>
        <p:sp>
          <p:nvSpPr>
            <p:cNvPr id="16" name="Freeform 9"/>
            <p:cNvSpPr>
              <a:spLocks/>
            </p:cNvSpPr>
            <p:nvPr/>
          </p:nvSpPr>
          <p:spPr bwMode="auto">
            <a:xfrm>
              <a:off x="3070449" y="3068638"/>
              <a:ext cx="2009775" cy="1800225"/>
            </a:xfrm>
            <a:custGeom>
              <a:avLst/>
              <a:gdLst>
                <a:gd name="T0" fmla="*/ 0 w 2185"/>
                <a:gd name="T1" fmla="*/ 2147483647 h 1759"/>
                <a:gd name="T2" fmla="*/ 2147483647 w 2185"/>
                <a:gd name="T3" fmla="*/ 0 h 1759"/>
                <a:gd name="T4" fmla="*/ 0 60000 65536"/>
                <a:gd name="T5" fmla="*/ 0 60000 65536"/>
              </a:gdLst>
              <a:ahLst/>
              <a:cxnLst>
                <a:cxn ang="T4">
                  <a:pos x="T0" y="T1"/>
                </a:cxn>
                <a:cxn ang="T5">
                  <a:pos x="T2" y="T3"/>
                </a:cxn>
              </a:cxnLst>
              <a:rect l="0" t="0" r="r" b="b"/>
              <a:pathLst>
                <a:path w="2185" h="1759">
                  <a:moveTo>
                    <a:pt x="0" y="1759"/>
                  </a:moveTo>
                  <a:lnTo>
                    <a:pt x="2185" y="0"/>
                  </a:lnTo>
                </a:path>
              </a:pathLst>
            </a:custGeom>
            <a:noFill/>
            <a:ln w="19050" cmpd="sng">
              <a:solidFill>
                <a:srgbClr val="CC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Text Box 14"/>
            <p:cNvSpPr txBox="1">
              <a:spLocks noChangeArrowheads="1"/>
            </p:cNvSpPr>
            <p:nvPr/>
          </p:nvSpPr>
          <p:spPr bwMode="auto">
            <a:xfrm>
              <a:off x="3468728" y="5110605"/>
              <a:ext cx="176874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1050" b="1" dirty="0" smtClean="0">
                  <a:latin typeface="Times New Roman" panose="02020603050405020304" pitchFamily="18" charset="0"/>
                  <a:cs typeface="Times New Roman" panose="02020603050405020304" pitchFamily="18" charset="0"/>
                </a:rPr>
                <a:t>Log(NSAF</a:t>
              </a:r>
              <a:r>
                <a:rPr lang="en-US" altLang="zh-CN" sz="1050" b="1" baseline="-25000" dirty="0" smtClean="0">
                  <a:latin typeface="Times New Roman" panose="02020603050405020304" pitchFamily="18" charset="0"/>
                  <a:cs typeface="Times New Roman" panose="02020603050405020304" pitchFamily="18" charset="0"/>
                </a:rPr>
                <a:t>s</a:t>
              </a:r>
              <a:r>
                <a:rPr lang="en-US" altLang="zh-CN" sz="1050" b="1" dirty="0" smtClean="0">
                  <a:latin typeface="Times New Roman" panose="02020603050405020304" pitchFamily="18" charset="0"/>
                  <a:cs typeface="Times New Roman" panose="02020603050405020304" pitchFamily="18" charset="0"/>
                </a:rPr>
                <a:t>): Human Heart</a:t>
              </a:r>
            </a:p>
          </p:txBody>
        </p:sp>
        <p:sp>
          <p:nvSpPr>
            <p:cNvPr id="20" name="Text Box 15"/>
            <p:cNvSpPr txBox="1">
              <a:spLocks noChangeArrowheads="1"/>
            </p:cNvSpPr>
            <p:nvPr/>
          </p:nvSpPr>
          <p:spPr bwMode="auto">
            <a:xfrm rot="16200000">
              <a:off x="1831103" y="3722319"/>
              <a:ext cx="1703386" cy="254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1050" b="1" dirty="0" smtClean="0">
                  <a:latin typeface="Times New Roman" panose="02020603050405020304" pitchFamily="18" charset="0"/>
                  <a:cs typeface="Times New Roman" panose="02020603050405020304" pitchFamily="18" charset="0"/>
                </a:rPr>
                <a:t>Log(NSAF</a:t>
              </a:r>
              <a:r>
                <a:rPr lang="en-US" altLang="zh-CN" sz="1050" b="1" baseline="-25000" dirty="0" smtClean="0">
                  <a:latin typeface="Times New Roman" panose="02020603050405020304" pitchFamily="18" charset="0"/>
                  <a:cs typeface="Times New Roman" panose="02020603050405020304" pitchFamily="18" charset="0"/>
                </a:rPr>
                <a:t>s</a:t>
              </a:r>
              <a:r>
                <a:rPr lang="en-US" altLang="zh-CN" sz="1050" b="1" dirty="0" smtClean="0">
                  <a:latin typeface="Times New Roman" panose="02020603050405020304" pitchFamily="18" charset="0"/>
                  <a:cs typeface="Times New Roman" panose="02020603050405020304" pitchFamily="18" charset="0"/>
                </a:rPr>
                <a:t>)</a:t>
              </a:r>
              <a:r>
                <a:rPr lang="en-US" altLang="zh-CN" sz="1050" b="1" dirty="0">
                  <a:latin typeface="Times New Roman" panose="02020603050405020304" pitchFamily="18" charset="0"/>
                  <a:cs typeface="Times New Roman" panose="02020603050405020304" pitchFamily="18" charset="0"/>
                </a:rPr>
                <a:t>:</a:t>
              </a:r>
              <a:r>
                <a:rPr lang="en-US" altLang="zh-CN" sz="1050" b="1" baseline="-25000" dirty="0" smtClean="0">
                  <a:latin typeface="Times New Roman" panose="02020603050405020304" pitchFamily="18" charset="0"/>
                  <a:cs typeface="Times New Roman" panose="02020603050405020304" pitchFamily="18" charset="0"/>
                </a:rPr>
                <a:t> </a:t>
              </a:r>
              <a:r>
                <a:rPr lang="en-US" altLang="zh-CN" sz="1050" b="1" dirty="0" smtClean="0">
                  <a:latin typeface="Times New Roman" panose="02020603050405020304" pitchFamily="18" charset="0"/>
                  <a:cs typeface="Times New Roman" panose="02020603050405020304" pitchFamily="18" charset="0"/>
                </a:rPr>
                <a:t>Mouse Heart</a:t>
              </a:r>
            </a:p>
          </p:txBody>
        </p:sp>
        <p:sp>
          <p:nvSpPr>
            <p:cNvPr id="21" name="Rectangle 8"/>
            <p:cNvSpPr>
              <a:spLocks noChangeArrowheads="1"/>
            </p:cNvSpPr>
            <p:nvPr/>
          </p:nvSpPr>
          <p:spPr bwMode="auto">
            <a:xfrm>
              <a:off x="3596206" y="2439163"/>
              <a:ext cx="17366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400" b="1" dirty="0" smtClean="0">
                  <a:solidFill>
                    <a:schemeClr val="tx2"/>
                  </a:solidFill>
                  <a:latin typeface="Times New Roman" panose="02020603050405020304" pitchFamily="18" charset="0"/>
                  <a:cs typeface="Times New Roman" panose="02020603050405020304" pitchFamily="18" charset="0"/>
                </a:rPr>
                <a:t>人心脏</a:t>
              </a:r>
              <a:r>
                <a:rPr lang="en-US" altLang="zh-CN" sz="1400" b="1" dirty="0" smtClean="0">
                  <a:solidFill>
                    <a:schemeClr val="tx2"/>
                  </a:solidFill>
                  <a:latin typeface="Times New Roman" panose="02020603050405020304" pitchFamily="18" charset="0"/>
                  <a:cs typeface="Times New Roman" panose="02020603050405020304" pitchFamily="18" charset="0"/>
                </a:rPr>
                <a:t> </a:t>
              </a:r>
              <a:r>
                <a:rPr lang="en-US" altLang="zh-CN" sz="1400" b="1" dirty="0">
                  <a:solidFill>
                    <a:schemeClr val="tx2"/>
                  </a:solidFill>
                  <a:latin typeface="Times New Roman" panose="02020603050405020304" pitchFamily="18" charset="0"/>
                  <a:cs typeface="Times New Roman" panose="02020603050405020304" pitchFamily="18" charset="0"/>
                </a:rPr>
                <a:t>vs. </a:t>
              </a:r>
              <a:r>
                <a:rPr lang="zh-CN" altLang="en-US" sz="1400" b="1" dirty="0">
                  <a:solidFill>
                    <a:schemeClr val="tx2"/>
                  </a:solidFill>
                  <a:latin typeface="Times New Roman" panose="02020603050405020304" pitchFamily="18" charset="0"/>
                  <a:cs typeface="Times New Roman" panose="02020603050405020304" pitchFamily="18" charset="0"/>
                </a:rPr>
                <a:t>小</a:t>
              </a:r>
              <a:r>
                <a:rPr lang="zh-CN" altLang="en-US" sz="1400" b="1" dirty="0" smtClean="0">
                  <a:solidFill>
                    <a:schemeClr val="tx2"/>
                  </a:solidFill>
                  <a:latin typeface="Times New Roman" panose="02020603050405020304" pitchFamily="18" charset="0"/>
                  <a:cs typeface="Times New Roman" panose="02020603050405020304" pitchFamily="18" charset="0"/>
                </a:rPr>
                <a:t>鼠心脏</a:t>
              </a:r>
              <a:endParaRPr lang="en-US" altLang="zh-CN" sz="1400" b="1" dirty="0">
                <a:solidFill>
                  <a:schemeClr val="tx2"/>
                </a:solidFill>
                <a:latin typeface="Times New Roman" panose="02020603050405020304" pitchFamily="18" charset="0"/>
                <a:cs typeface="Times New Roman" panose="02020603050405020304" pitchFamily="18" charset="0"/>
              </a:endParaRPr>
            </a:p>
          </p:txBody>
        </p:sp>
      </p:grpSp>
      <p:grpSp>
        <p:nvGrpSpPr>
          <p:cNvPr id="22" name="组合 2"/>
          <p:cNvGrpSpPr>
            <a:grpSpLocks/>
          </p:cNvGrpSpPr>
          <p:nvPr/>
        </p:nvGrpSpPr>
        <p:grpSpPr bwMode="auto">
          <a:xfrm>
            <a:off x="6083300" y="1073674"/>
            <a:ext cx="3024188" cy="2868101"/>
            <a:chOff x="6228183" y="2432577"/>
            <a:chExt cx="3024337" cy="2868631"/>
          </a:xfrm>
        </p:grpSpPr>
        <p:graphicFrame>
          <p:nvGraphicFramePr>
            <p:cNvPr id="23" name="图表 22"/>
            <p:cNvGraphicFramePr>
              <a:graphicFrameLocks/>
            </p:cNvGraphicFramePr>
            <p:nvPr/>
          </p:nvGraphicFramePr>
          <p:xfrm>
            <a:off x="6389123" y="2492896"/>
            <a:ext cx="2863397" cy="2635473"/>
          </p:xfrm>
          <a:graphic>
            <a:graphicData uri="http://schemas.openxmlformats.org/drawingml/2006/chart">
              <c:chart xmlns:c="http://schemas.openxmlformats.org/drawingml/2006/chart" xmlns:r="http://schemas.openxmlformats.org/officeDocument/2006/relationships" r:id="rId6"/>
            </a:graphicData>
          </a:graphic>
        </p:graphicFrame>
        <p:sp>
          <p:nvSpPr>
            <p:cNvPr id="24" name="Freeform 9"/>
            <p:cNvSpPr>
              <a:spLocks/>
            </p:cNvSpPr>
            <p:nvPr/>
          </p:nvSpPr>
          <p:spPr bwMode="auto">
            <a:xfrm>
              <a:off x="6706171" y="2992438"/>
              <a:ext cx="1828800" cy="1865312"/>
            </a:xfrm>
            <a:custGeom>
              <a:avLst/>
              <a:gdLst>
                <a:gd name="T0" fmla="*/ 0 w 2185"/>
                <a:gd name="T1" fmla="*/ 2147483647 h 1759"/>
                <a:gd name="T2" fmla="*/ 2147483647 w 2185"/>
                <a:gd name="T3" fmla="*/ 0 h 1759"/>
                <a:gd name="T4" fmla="*/ 0 60000 65536"/>
                <a:gd name="T5" fmla="*/ 0 60000 65536"/>
              </a:gdLst>
              <a:ahLst/>
              <a:cxnLst>
                <a:cxn ang="T4">
                  <a:pos x="T0" y="T1"/>
                </a:cxn>
                <a:cxn ang="T5">
                  <a:pos x="T2" y="T3"/>
                </a:cxn>
              </a:cxnLst>
              <a:rect l="0" t="0" r="r" b="b"/>
              <a:pathLst>
                <a:path w="2185" h="1759">
                  <a:moveTo>
                    <a:pt x="0" y="1759"/>
                  </a:moveTo>
                  <a:lnTo>
                    <a:pt x="2185" y="0"/>
                  </a:lnTo>
                </a:path>
              </a:pathLst>
            </a:custGeom>
            <a:noFill/>
            <a:ln w="19050" cmpd="sng">
              <a:solidFill>
                <a:srgbClr val="CC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Text Box 14"/>
            <p:cNvSpPr txBox="1">
              <a:spLocks noChangeArrowheads="1"/>
            </p:cNvSpPr>
            <p:nvPr/>
          </p:nvSpPr>
          <p:spPr bwMode="auto">
            <a:xfrm>
              <a:off x="6945769" y="5047161"/>
              <a:ext cx="1803489" cy="254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1050" b="1" dirty="0" smtClean="0">
                  <a:latin typeface="Times New Roman" panose="02020603050405020304" pitchFamily="18" charset="0"/>
                  <a:cs typeface="Times New Roman" panose="02020603050405020304" pitchFamily="18" charset="0"/>
                </a:rPr>
                <a:t>Log(NSAF</a:t>
              </a:r>
              <a:r>
                <a:rPr lang="en-US" altLang="zh-CN" sz="1050" b="1" baseline="-25000" dirty="0" smtClean="0">
                  <a:latin typeface="Times New Roman" panose="02020603050405020304" pitchFamily="18" charset="0"/>
                  <a:cs typeface="Times New Roman" panose="02020603050405020304" pitchFamily="18" charset="0"/>
                </a:rPr>
                <a:t>s</a:t>
              </a:r>
              <a:r>
                <a:rPr lang="en-US" altLang="zh-CN" sz="1050" b="1" dirty="0" smtClean="0">
                  <a:latin typeface="Times New Roman" panose="02020603050405020304" pitchFamily="18" charset="0"/>
                  <a:cs typeface="Times New Roman" panose="02020603050405020304" pitchFamily="18" charset="0"/>
                </a:rPr>
                <a:t> ): Human Heart</a:t>
              </a:r>
            </a:p>
          </p:txBody>
        </p:sp>
        <p:sp>
          <p:nvSpPr>
            <p:cNvPr id="28" name="Text Box 15"/>
            <p:cNvSpPr txBox="1">
              <a:spLocks noChangeArrowheads="1"/>
            </p:cNvSpPr>
            <p:nvPr/>
          </p:nvSpPr>
          <p:spPr bwMode="auto">
            <a:xfrm rot="16200000">
              <a:off x="5508896" y="3680089"/>
              <a:ext cx="1692588" cy="2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1050" b="1" dirty="0" smtClean="0">
                  <a:latin typeface="Times New Roman" panose="02020603050405020304" pitchFamily="18" charset="0"/>
                  <a:cs typeface="Times New Roman" panose="02020603050405020304" pitchFamily="18" charset="0"/>
                </a:rPr>
                <a:t>Log(NSAF</a:t>
              </a:r>
              <a:r>
                <a:rPr lang="en-US" altLang="zh-CN" sz="1050" b="1" baseline="-25000" dirty="0" smtClean="0">
                  <a:latin typeface="Times New Roman" panose="02020603050405020304" pitchFamily="18" charset="0"/>
                  <a:cs typeface="Times New Roman" panose="02020603050405020304" pitchFamily="18" charset="0"/>
                </a:rPr>
                <a:t>s</a:t>
              </a:r>
              <a:r>
                <a:rPr lang="en-US" altLang="zh-CN" sz="1050" b="1" dirty="0" smtClean="0">
                  <a:latin typeface="Times New Roman" panose="02020603050405020304" pitchFamily="18" charset="0"/>
                  <a:cs typeface="Times New Roman" panose="02020603050405020304" pitchFamily="18" charset="0"/>
                </a:rPr>
                <a:t>): Mouse Liver</a:t>
              </a:r>
            </a:p>
          </p:txBody>
        </p:sp>
        <p:sp>
          <p:nvSpPr>
            <p:cNvPr id="29" name="Rectangle 20"/>
            <p:cNvSpPr>
              <a:spLocks noChangeArrowheads="1"/>
            </p:cNvSpPr>
            <p:nvPr/>
          </p:nvSpPr>
          <p:spPr bwMode="auto">
            <a:xfrm>
              <a:off x="7028944" y="2432577"/>
              <a:ext cx="1691573" cy="3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400" b="1" dirty="0">
                  <a:solidFill>
                    <a:schemeClr val="tx2"/>
                  </a:solidFill>
                  <a:latin typeface="Times New Roman" panose="02020603050405020304" pitchFamily="18" charset="0"/>
                  <a:cs typeface="Times New Roman" panose="02020603050405020304" pitchFamily="18" charset="0"/>
                </a:rPr>
                <a:t>人心脏</a:t>
              </a:r>
              <a:r>
                <a:rPr lang="en-US" altLang="zh-CN" sz="1400" b="1" dirty="0" smtClean="0">
                  <a:solidFill>
                    <a:schemeClr val="tx2"/>
                  </a:solidFill>
                  <a:latin typeface="Times New Roman" panose="02020603050405020304" pitchFamily="18" charset="0"/>
                  <a:cs typeface="Times New Roman" panose="02020603050405020304" pitchFamily="18" charset="0"/>
                </a:rPr>
                <a:t>vs. </a:t>
              </a:r>
              <a:r>
                <a:rPr lang="zh-CN" altLang="en-US" sz="1400" b="1" dirty="0">
                  <a:solidFill>
                    <a:schemeClr val="tx2"/>
                  </a:solidFill>
                  <a:latin typeface="Times New Roman" panose="02020603050405020304" pitchFamily="18" charset="0"/>
                  <a:cs typeface="Times New Roman" panose="02020603050405020304" pitchFamily="18" charset="0"/>
                </a:rPr>
                <a:t>小</a:t>
              </a:r>
              <a:r>
                <a:rPr lang="zh-CN" altLang="en-US" sz="1400" b="1" dirty="0" smtClean="0">
                  <a:solidFill>
                    <a:schemeClr val="tx2"/>
                  </a:solidFill>
                  <a:latin typeface="Times New Roman" panose="02020603050405020304" pitchFamily="18" charset="0"/>
                  <a:cs typeface="Times New Roman" panose="02020603050405020304" pitchFamily="18" charset="0"/>
                </a:rPr>
                <a:t>鼠肝脏</a:t>
              </a:r>
              <a:endParaRPr lang="en-US" altLang="zh-CN" sz="1400" b="1" dirty="0">
                <a:solidFill>
                  <a:schemeClr val="tx2"/>
                </a:solidFill>
                <a:latin typeface="Times New Roman" panose="02020603050405020304" pitchFamily="18" charset="0"/>
                <a:cs typeface="Times New Roman" panose="02020603050405020304" pitchFamily="18" charset="0"/>
              </a:endParaRPr>
            </a:p>
          </p:txBody>
        </p:sp>
      </p:grpSp>
      <p:graphicFrame>
        <p:nvGraphicFramePr>
          <p:cNvPr id="30" name="Object 3"/>
          <p:cNvGraphicFramePr>
            <a:graphicFrameLocks noChangeAspect="1"/>
          </p:cNvGraphicFramePr>
          <p:nvPr>
            <p:extLst>
              <p:ext uri="{D42A27DB-BD31-4B8C-83A1-F6EECF244321}">
                <p14:modId xmlns:p14="http://schemas.microsoft.com/office/powerpoint/2010/main" val="2370145681"/>
              </p:ext>
            </p:extLst>
          </p:nvPr>
        </p:nvGraphicFramePr>
        <p:xfrm>
          <a:off x="4120952" y="4795478"/>
          <a:ext cx="3487737" cy="684213"/>
        </p:xfrm>
        <a:graphic>
          <a:graphicData uri="http://schemas.openxmlformats.org/presentationml/2006/ole">
            <mc:AlternateContent xmlns:mc="http://schemas.openxmlformats.org/markup-compatibility/2006">
              <mc:Choice xmlns:v="urn:schemas-microsoft-com:vml" Requires="v">
                <p:oleObj spid="_x0000_s8531" name="Equation" r:id="rId7" imgW="2616200" imgH="533400" progId="Equation.DSMT4">
                  <p:embed/>
                </p:oleObj>
              </mc:Choice>
              <mc:Fallback>
                <p:oleObj name="Equation" r:id="rId7" imgW="2616200" imgH="5334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20952" y="4795478"/>
                        <a:ext cx="34877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矩形 31"/>
          <p:cNvSpPr/>
          <p:nvPr/>
        </p:nvSpPr>
        <p:spPr>
          <a:xfrm>
            <a:off x="4094476" y="5693186"/>
            <a:ext cx="2789546" cy="400110"/>
          </a:xfrm>
          <a:prstGeom prst="rect">
            <a:avLst/>
          </a:prstGeom>
        </p:spPr>
        <p:txBody>
          <a:bodyPr wrap="none">
            <a:spAutoFit/>
          </a:bodyPr>
          <a:lstStyle/>
          <a:p>
            <a:r>
              <a:rPr lang="en-US" altLang="zh-CN" sz="2000" i="1" dirty="0">
                <a:latin typeface="Times New Roman" panose="02020603050405020304" pitchFamily="18" charset="0"/>
                <a:cs typeface="Times New Roman" panose="02020603050405020304" pitchFamily="18" charset="0"/>
              </a:rPr>
              <a:t>Score = Log</a:t>
            </a:r>
            <a:r>
              <a:rPr lang="zh-CN" altLang="zh-CN" sz="2000" i="1"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NSAF</a:t>
            </a:r>
            <a:r>
              <a:rPr lang="en-US" altLang="zh-CN" sz="2000" i="1" baseline="-25000" dirty="0">
                <a:latin typeface="Times New Roman" panose="02020603050405020304" pitchFamily="18" charset="0"/>
                <a:cs typeface="Times New Roman" panose="02020603050405020304" pitchFamily="18" charset="0"/>
              </a:rPr>
              <a:t>s</a:t>
            </a:r>
            <a:r>
              <a:rPr lang="zh-CN" altLang="zh-CN" sz="2000" i="1"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 </a:t>
            </a:r>
            <a:endParaRPr lang="zh-CN" altLang="en-US" sz="2000" i="1" dirty="0">
              <a:latin typeface="Times New Roman" panose="02020603050405020304" pitchFamily="18" charset="0"/>
              <a:cs typeface="Times New Roman" panose="02020603050405020304" pitchFamily="18" charset="0"/>
            </a:endParaRPr>
          </a:p>
        </p:txBody>
      </p:sp>
      <p:sp>
        <p:nvSpPr>
          <p:cNvPr id="33" name="矩形 32"/>
          <p:cNvSpPr>
            <a:spLocks noChangeArrowheads="1"/>
          </p:cNvSpPr>
          <p:nvPr/>
        </p:nvSpPr>
        <p:spPr bwMode="auto">
          <a:xfrm>
            <a:off x="870744" y="4209567"/>
            <a:ext cx="13192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dirty="0">
                <a:solidFill>
                  <a:srgbClr val="CC0000"/>
                </a:solidFill>
              </a:rPr>
              <a:t>R = 0.6852</a:t>
            </a:r>
          </a:p>
        </p:txBody>
      </p:sp>
      <p:sp>
        <p:nvSpPr>
          <p:cNvPr id="34" name="矩形 14"/>
          <p:cNvSpPr>
            <a:spLocks noChangeArrowheads="1"/>
          </p:cNvSpPr>
          <p:nvPr/>
        </p:nvSpPr>
        <p:spPr bwMode="auto">
          <a:xfrm>
            <a:off x="4103391" y="4212742"/>
            <a:ext cx="13192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solidFill>
                  <a:srgbClr val="CC0000"/>
                </a:solidFill>
              </a:rPr>
              <a:t>R = 0.6245</a:t>
            </a:r>
          </a:p>
        </p:txBody>
      </p:sp>
      <p:sp>
        <p:nvSpPr>
          <p:cNvPr id="35" name="矩形 14"/>
          <p:cNvSpPr>
            <a:spLocks noChangeArrowheads="1"/>
          </p:cNvSpPr>
          <p:nvPr/>
        </p:nvSpPr>
        <p:spPr bwMode="auto">
          <a:xfrm>
            <a:off x="6800130" y="4209567"/>
            <a:ext cx="13192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solidFill>
                  <a:srgbClr val="CC0000"/>
                </a:solidFill>
              </a:rPr>
              <a:t>R = 0.5607</a:t>
            </a:r>
          </a:p>
        </p:txBody>
      </p:sp>
      <p:sp>
        <p:nvSpPr>
          <p:cNvPr id="36" name="标题 1"/>
          <p:cNvSpPr txBox="1">
            <a:spLocks/>
          </p:cNvSpPr>
          <p:nvPr/>
        </p:nvSpPr>
        <p:spPr>
          <a:xfrm>
            <a:off x="379438" y="188763"/>
            <a:ext cx="8424936" cy="648072"/>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zh-CN" altLang="zh-CN" sz="2400" b="1" dirty="0">
                <a:latin typeface="+mn-ea"/>
                <a:ea typeface="+mn-ea"/>
              </a:rPr>
              <a:t>采用相关性统计学模型对线粒体蛋白质组数据进行定量比较</a:t>
            </a:r>
            <a:endParaRPr lang="zh-CN" altLang="en-US" sz="2400" b="1" dirty="0">
              <a:latin typeface="+mn-ea"/>
              <a:ea typeface="+mn-ea"/>
            </a:endParaRPr>
          </a:p>
        </p:txBody>
      </p:sp>
      <p:sp>
        <p:nvSpPr>
          <p:cNvPr id="37" name="文本框 36"/>
          <p:cNvSpPr txBox="1"/>
          <p:nvPr/>
        </p:nvSpPr>
        <p:spPr>
          <a:xfrm>
            <a:off x="2143126" y="6597352"/>
            <a:ext cx="184731" cy="369332"/>
          </a:xfrm>
          <a:prstGeom prst="rect">
            <a:avLst/>
          </a:prstGeom>
          <a:noFill/>
        </p:spPr>
        <p:txBody>
          <a:bodyPr wrap="none" rtlCol="0">
            <a:spAutoFit/>
          </a:bodyPr>
          <a:lstStyle/>
          <a:p>
            <a:endParaRPr lang="zh-CN" altLang="en-US" dirty="0"/>
          </a:p>
        </p:txBody>
      </p:sp>
      <p:sp>
        <p:nvSpPr>
          <p:cNvPr id="38" name="文本框 37"/>
          <p:cNvSpPr txBox="1"/>
          <p:nvPr/>
        </p:nvSpPr>
        <p:spPr>
          <a:xfrm>
            <a:off x="408570" y="6305659"/>
            <a:ext cx="6878806" cy="369332"/>
          </a:xfrm>
          <a:prstGeom prst="rect">
            <a:avLst/>
          </a:prstGeom>
          <a:noFill/>
        </p:spPr>
        <p:txBody>
          <a:bodyPr wrap="none" rtlCol="0">
            <a:spAutoFit/>
          </a:bodyPr>
          <a:lstStyle/>
          <a:p>
            <a:r>
              <a:rPr lang="zh-CN" altLang="zh-CN" b="1" dirty="0"/>
              <a:t>同一物种不同器官的相关性最高，不同物种不同器官的相关性最低</a:t>
            </a:r>
            <a:endParaRPr lang="zh-CN" altLang="en-US" b="1" dirty="0"/>
          </a:p>
        </p:txBody>
      </p:sp>
      <p:sp>
        <p:nvSpPr>
          <p:cNvPr id="39" name="TextBox 8"/>
          <p:cNvSpPr txBox="1">
            <a:spLocks noChangeArrowheads="1"/>
          </p:cNvSpPr>
          <p:nvPr/>
        </p:nvSpPr>
        <p:spPr bwMode="auto">
          <a:xfrm>
            <a:off x="717487" y="4888900"/>
            <a:ext cx="3962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i="1" dirty="0">
                <a:latin typeface="Book Antiqua" panose="02040602050305030304" pitchFamily="18" charset="0"/>
              </a:rPr>
              <a:t>Sample Correlation Coefficient:</a:t>
            </a:r>
            <a:endParaRPr lang="en-US" altLang="zh-CN" sz="1800" b="1" dirty="0">
              <a:latin typeface="Book Antiqua" panose="02040602050305030304" pitchFamily="18" charset="0"/>
            </a:endParaRPr>
          </a:p>
        </p:txBody>
      </p:sp>
    </p:spTree>
    <p:extLst>
      <p:ext uri="{BB962C8B-B14F-4D97-AF65-F5344CB8AC3E}">
        <p14:creationId xmlns:p14="http://schemas.microsoft.com/office/powerpoint/2010/main" val="391328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solidFill>
                  <a:schemeClr val="tx1"/>
                </a:solidFill>
              </a:rPr>
              <a:t>19</a:t>
            </a:fld>
            <a:endParaRPr lang="zh-CN" altLang="en-US" dirty="0">
              <a:solidFill>
                <a:schemeClr val="tx1"/>
              </a:solidFill>
            </a:endParaRPr>
          </a:p>
        </p:txBody>
      </p:sp>
      <p:sp>
        <p:nvSpPr>
          <p:cNvPr id="3" name="标题 1"/>
          <p:cNvSpPr txBox="1">
            <a:spLocks/>
          </p:cNvSpPr>
          <p:nvPr/>
        </p:nvSpPr>
        <p:spPr>
          <a:xfrm>
            <a:off x="971600" y="55037"/>
            <a:ext cx="8424936" cy="648072"/>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zh-CN" altLang="zh-CN" sz="2800" b="1" dirty="0" smtClean="0">
                <a:latin typeface="+mn-ea"/>
                <a:ea typeface="+mn-ea"/>
              </a:rPr>
              <a:t>通过聚类</a:t>
            </a:r>
            <a:r>
              <a:rPr lang="zh-CN" altLang="zh-CN" sz="2800" b="1" dirty="0">
                <a:latin typeface="+mn-ea"/>
                <a:ea typeface="+mn-ea"/>
              </a:rPr>
              <a:t>理解线粒体蛋白质</a:t>
            </a:r>
            <a:r>
              <a:rPr lang="zh-CN" altLang="zh-CN" sz="2800" b="1" dirty="0" smtClean="0">
                <a:latin typeface="+mn-ea"/>
                <a:ea typeface="+mn-ea"/>
              </a:rPr>
              <a:t>的</a:t>
            </a:r>
            <a:r>
              <a:rPr lang="zh-CN" altLang="en-US" sz="2800" b="1" dirty="0" smtClean="0">
                <a:latin typeface="+mn-ea"/>
                <a:ea typeface="+mn-ea"/>
              </a:rPr>
              <a:t>功能</a:t>
            </a:r>
            <a:r>
              <a:rPr lang="zh-CN" altLang="zh-CN" sz="2800" b="1" dirty="0" smtClean="0">
                <a:latin typeface="+mn-ea"/>
                <a:ea typeface="+mn-ea"/>
              </a:rPr>
              <a:t>特性</a:t>
            </a:r>
            <a:endParaRPr lang="zh-CN" altLang="en-US" sz="2800" b="1" dirty="0">
              <a:latin typeface="+mn-ea"/>
              <a:ea typeface="+mn-ea"/>
            </a:endParaRPr>
          </a:p>
        </p:txBody>
      </p:sp>
      <p:graphicFrame>
        <p:nvGraphicFramePr>
          <p:cNvPr id="5" name="图表 4"/>
          <p:cNvGraphicFramePr>
            <a:graphicFrameLocks/>
          </p:cNvGraphicFramePr>
          <p:nvPr>
            <p:extLst>
              <p:ext uri="{D42A27DB-BD31-4B8C-83A1-F6EECF244321}">
                <p14:modId xmlns:p14="http://schemas.microsoft.com/office/powerpoint/2010/main" val="2030050966"/>
              </p:ext>
            </p:extLst>
          </p:nvPr>
        </p:nvGraphicFramePr>
        <p:xfrm>
          <a:off x="259535" y="777568"/>
          <a:ext cx="6467993" cy="4536504"/>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 Box 626"/>
          <p:cNvSpPr txBox="1">
            <a:spLocks noChangeArrowheads="1"/>
          </p:cNvSpPr>
          <p:nvPr/>
        </p:nvSpPr>
        <p:spPr bwMode="auto">
          <a:xfrm rot="16200000">
            <a:off x="-1280857" y="2669985"/>
            <a:ext cx="30844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400" b="1" dirty="0" smtClean="0"/>
              <a:t>Fraction of protein abundance </a:t>
            </a:r>
            <a:r>
              <a:rPr lang="en-US" altLang="zh-CN" sz="1400" b="1" dirty="0"/>
              <a:t>(%)</a:t>
            </a:r>
          </a:p>
        </p:txBody>
      </p:sp>
      <p:cxnSp>
        <p:nvCxnSpPr>
          <p:cNvPr id="14" name="直接连接符 13"/>
          <p:cNvCxnSpPr/>
          <p:nvPr/>
        </p:nvCxnSpPr>
        <p:spPr>
          <a:xfrm>
            <a:off x="6468424" y="970349"/>
            <a:ext cx="343880" cy="1"/>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746862" y="781413"/>
            <a:ext cx="1992413" cy="4320827"/>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804247" y="777568"/>
            <a:ext cx="1640309" cy="307777"/>
          </a:xfrm>
          <a:prstGeom prst="rect">
            <a:avLst/>
          </a:prstGeom>
          <a:noFill/>
        </p:spPr>
        <p:txBody>
          <a:bodyPr wrap="square" rtlCol="0">
            <a:spAutoFit/>
          </a:bodyPr>
          <a:lstStyle/>
          <a:p>
            <a:r>
              <a:rPr lang="zh-CN" altLang="en-US" sz="1400" dirty="0" smtClean="0">
                <a:latin typeface="Times New Roman" panose="02020603050405020304" pitchFamily="18" charset="0"/>
                <a:cs typeface="Times New Roman" panose="02020603050405020304" pitchFamily="18" charset="0"/>
              </a:rPr>
              <a:t>其他</a:t>
            </a:r>
            <a:r>
              <a:rPr lang="en-US" altLang="zh-CN" sz="1400" dirty="0" smtClean="0">
                <a:latin typeface="Times New Roman" panose="02020603050405020304" pitchFamily="18" charset="0"/>
                <a:cs typeface="Times New Roman" panose="02020603050405020304" pitchFamily="18" charset="0"/>
              </a:rPr>
              <a:t>(Unknown)</a:t>
            </a:r>
            <a:endParaRPr lang="zh-CN" altLang="en-US" sz="1400"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6797719" y="983720"/>
            <a:ext cx="1353384" cy="307777"/>
          </a:xfrm>
          <a:prstGeom prst="rect">
            <a:avLst/>
          </a:prstGeom>
          <a:noFill/>
        </p:spPr>
        <p:txBody>
          <a:bodyPr wrap="none" rtlCol="0">
            <a:spAutoFit/>
          </a:bodyPr>
          <a:lstStyle/>
          <a:p>
            <a:r>
              <a:rPr lang="zh-CN" altLang="en-US" sz="1400" dirty="0" smtClean="0">
                <a:latin typeface="Times New Roman" panose="02020603050405020304" pitchFamily="18" charset="0"/>
                <a:cs typeface="Times New Roman" panose="02020603050405020304" pitchFamily="18" charset="0"/>
              </a:rPr>
              <a:t>转运</a:t>
            </a:r>
            <a:r>
              <a:rPr lang="en-US" altLang="zh-CN" sz="1400" dirty="0" smtClean="0">
                <a:latin typeface="Times New Roman" panose="02020603050405020304" pitchFamily="18" charset="0"/>
                <a:cs typeface="Times New Roman" panose="02020603050405020304" pitchFamily="18" charset="0"/>
              </a:rPr>
              <a:t>(Transport)</a:t>
            </a:r>
            <a:endParaRPr lang="zh-CN" altLang="en-US" sz="1400"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6804248" y="1199744"/>
            <a:ext cx="1678665" cy="307777"/>
          </a:xfrm>
          <a:prstGeom prst="rect">
            <a:avLst/>
          </a:prstGeom>
          <a:noFill/>
        </p:spPr>
        <p:txBody>
          <a:bodyPr wrap="none" rtlCol="0">
            <a:spAutoFit/>
          </a:bodyPr>
          <a:lstStyle/>
          <a:p>
            <a:r>
              <a:rPr lang="zh-CN" altLang="en-US" sz="1400" dirty="0" smtClean="0">
                <a:latin typeface="Times New Roman" panose="02020603050405020304" pitchFamily="18" charset="0"/>
                <a:cs typeface="Times New Roman" panose="02020603050405020304" pitchFamily="18" charset="0"/>
              </a:rPr>
              <a:t>细胞构造</a:t>
            </a:r>
            <a:r>
              <a:rPr lang="en-US" altLang="zh-CN" sz="1400" dirty="0" smtClean="0">
                <a:latin typeface="Times New Roman" panose="02020603050405020304" pitchFamily="18" charset="0"/>
                <a:cs typeface="Times New Roman" panose="02020603050405020304" pitchFamily="18" charset="0"/>
              </a:rPr>
              <a:t>(Structure)</a:t>
            </a:r>
            <a:endParaRPr lang="zh-CN" altLang="en-US" sz="1400" dirty="0">
              <a:latin typeface="Times New Roman" panose="02020603050405020304" pitchFamily="18" charset="0"/>
              <a:cs typeface="Times New Roman" panose="02020603050405020304" pitchFamily="18" charset="0"/>
            </a:endParaRPr>
          </a:p>
        </p:txBody>
      </p:sp>
      <p:sp>
        <p:nvSpPr>
          <p:cNvPr id="21" name="文本框 20"/>
          <p:cNvSpPr txBox="1"/>
          <p:nvPr/>
        </p:nvSpPr>
        <p:spPr>
          <a:xfrm>
            <a:off x="6804248" y="1415768"/>
            <a:ext cx="1709122" cy="307777"/>
          </a:xfrm>
          <a:prstGeom prst="rect">
            <a:avLst/>
          </a:prstGeom>
          <a:noFill/>
        </p:spPr>
        <p:txBody>
          <a:bodyPr wrap="none" rtlCol="0">
            <a:spAutoFit/>
          </a:bodyPr>
          <a:lstStyle/>
          <a:p>
            <a:r>
              <a:rPr lang="zh-CN" altLang="en-US" sz="1400" dirty="0" smtClean="0">
                <a:latin typeface="Times New Roman" panose="02020603050405020304" pitchFamily="18" charset="0"/>
                <a:cs typeface="Times New Roman" panose="02020603050405020304" pitchFamily="18" charset="0"/>
              </a:rPr>
              <a:t>信号蛋白</a:t>
            </a:r>
            <a:r>
              <a:rPr lang="en-US" altLang="zh-CN" sz="1400" dirty="0" smtClean="0">
                <a:latin typeface="Times New Roman" panose="02020603050405020304" pitchFamily="18" charset="0"/>
                <a:cs typeface="Times New Roman" panose="02020603050405020304" pitchFamily="18" charset="0"/>
              </a:rPr>
              <a:t>(Signaling)</a:t>
            </a:r>
            <a:endParaRPr lang="zh-CN" altLang="en-US" sz="1400"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6809685" y="1847816"/>
            <a:ext cx="1819729" cy="307777"/>
          </a:xfrm>
          <a:prstGeom prst="rect">
            <a:avLst/>
          </a:prstGeom>
          <a:noFill/>
        </p:spPr>
        <p:txBody>
          <a:bodyPr wrap="none" rtlCol="0">
            <a:spAutoFit/>
          </a:bodyPr>
          <a:lstStyle/>
          <a:p>
            <a:r>
              <a:rPr lang="zh-CN" altLang="en-US" sz="1400" dirty="0" smtClean="0">
                <a:latin typeface="Times New Roman" panose="02020603050405020304" pitchFamily="18" charset="0"/>
                <a:cs typeface="Times New Roman" panose="02020603050405020304" pitchFamily="18" charset="0"/>
              </a:rPr>
              <a:t>细胞凋亡</a:t>
            </a:r>
            <a:r>
              <a:rPr lang="en-US" altLang="zh-CN" sz="1400" dirty="0" smtClean="0">
                <a:latin typeface="Times New Roman" panose="02020603050405020304" pitchFamily="18" charset="0"/>
                <a:cs typeface="Times New Roman" panose="02020603050405020304" pitchFamily="18" charset="0"/>
              </a:rPr>
              <a:t>(Proteolysis)</a:t>
            </a:r>
            <a:endParaRPr lang="zh-CN" altLang="en-US" sz="1400" dirty="0">
              <a:latin typeface="Times New Roman" panose="02020603050405020304" pitchFamily="18" charset="0"/>
              <a:cs typeface="Times New Roman" panose="02020603050405020304" pitchFamily="18" charset="0"/>
            </a:endParaRPr>
          </a:p>
        </p:txBody>
      </p:sp>
      <p:sp>
        <p:nvSpPr>
          <p:cNvPr id="23" name="文本框 22"/>
          <p:cNvSpPr txBox="1"/>
          <p:nvPr/>
        </p:nvSpPr>
        <p:spPr>
          <a:xfrm>
            <a:off x="6808594" y="1631792"/>
            <a:ext cx="1850186" cy="307777"/>
          </a:xfrm>
          <a:prstGeom prst="rect">
            <a:avLst/>
          </a:prstGeom>
          <a:noFill/>
        </p:spPr>
        <p:txBody>
          <a:bodyPr wrap="none" rtlCol="0">
            <a:spAutoFit/>
          </a:bodyPr>
          <a:lstStyle/>
          <a:p>
            <a:r>
              <a:rPr lang="zh-CN" altLang="en-US" sz="1400" dirty="0" smtClean="0">
                <a:latin typeface="Times New Roman" panose="02020603050405020304" pitchFamily="18" charset="0"/>
                <a:cs typeface="Times New Roman" panose="02020603050405020304" pitchFamily="18" charset="0"/>
              </a:rPr>
              <a:t>氧化还原反应</a:t>
            </a:r>
            <a:r>
              <a:rPr lang="en-US" altLang="zh-CN" sz="1400" dirty="0" smtClean="0">
                <a:latin typeface="Times New Roman" panose="02020603050405020304" pitchFamily="18" charset="0"/>
                <a:cs typeface="Times New Roman" panose="02020603050405020304" pitchFamily="18" charset="0"/>
              </a:rPr>
              <a:t>(Redox)</a:t>
            </a:r>
            <a:endParaRPr lang="zh-CN" altLang="en-US" sz="1400" dirty="0">
              <a:latin typeface="Times New Roman" panose="02020603050405020304" pitchFamily="18" charset="0"/>
              <a:cs typeface="Times New Roman" panose="02020603050405020304" pitchFamily="18" charset="0"/>
            </a:endParaRPr>
          </a:p>
        </p:txBody>
      </p:sp>
      <p:sp>
        <p:nvSpPr>
          <p:cNvPr id="24" name="文本框 23"/>
          <p:cNvSpPr txBox="1"/>
          <p:nvPr/>
        </p:nvSpPr>
        <p:spPr>
          <a:xfrm>
            <a:off x="6804247" y="2266660"/>
            <a:ext cx="1963999" cy="523220"/>
          </a:xfrm>
          <a:prstGeom prst="rect">
            <a:avLst/>
          </a:prstGeom>
          <a:noFill/>
        </p:spPr>
        <p:txBody>
          <a:bodyPr wrap="none" rtlCol="0">
            <a:spAutoFit/>
          </a:bodyPr>
          <a:lstStyle/>
          <a:p>
            <a:r>
              <a:rPr lang="zh-CN" altLang="en-US" sz="1400" dirty="0" smtClean="0">
                <a:latin typeface="Times New Roman" panose="02020603050405020304" pitchFamily="18" charset="0"/>
                <a:cs typeface="Times New Roman" panose="02020603050405020304" pitchFamily="18" charset="0"/>
              </a:rPr>
              <a:t>氧化磷酸化</a:t>
            </a:r>
            <a:r>
              <a:rPr lang="en-US" altLang="zh-CN" sz="1400" dirty="0" smtClean="0">
                <a:latin typeface="Times New Roman" panose="02020603050405020304" pitchFamily="18" charset="0"/>
                <a:cs typeface="Times New Roman" panose="02020603050405020304" pitchFamily="18" charset="0"/>
              </a:rPr>
              <a:t> (OXPHOS)</a:t>
            </a:r>
          </a:p>
          <a:p>
            <a:endParaRPr lang="zh-CN" altLang="en-US" sz="1400" dirty="0">
              <a:latin typeface="Times New Roman" panose="02020603050405020304" pitchFamily="18" charset="0"/>
              <a:cs typeface="Times New Roman" panose="02020603050405020304" pitchFamily="18" charset="0"/>
            </a:endParaRPr>
          </a:p>
        </p:txBody>
      </p:sp>
      <p:sp>
        <p:nvSpPr>
          <p:cNvPr id="25" name="文本框 24"/>
          <p:cNvSpPr txBox="1"/>
          <p:nvPr/>
        </p:nvSpPr>
        <p:spPr>
          <a:xfrm>
            <a:off x="6765335" y="3853458"/>
            <a:ext cx="2045496" cy="307777"/>
          </a:xfrm>
          <a:prstGeom prst="rect">
            <a:avLst/>
          </a:prstGeom>
          <a:noFill/>
        </p:spPr>
        <p:txBody>
          <a:bodyPr wrap="none" rtlCol="0">
            <a:spAutoFit/>
          </a:bodyPr>
          <a:lstStyle/>
          <a:p>
            <a:r>
              <a:rPr lang="zh-CN" altLang="en-US" sz="1400" dirty="0" smtClean="0">
                <a:latin typeface="Times New Roman" panose="02020603050405020304" pitchFamily="18" charset="0"/>
                <a:cs typeface="Times New Roman" panose="02020603050405020304" pitchFamily="18" charset="0"/>
              </a:rPr>
              <a:t>细胞黏附</a:t>
            </a:r>
            <a:r>
              <a:rPr lang="en-US" altLang="zh-CN" sz="1400" dirty="0" smtClean="0">
                <a:latin typeface="Times New Roman" panose="02020603050405020304" pitchFamily="18" charset="0"/>
                <a:cs typeface="Times New Roman" panose="02020603050405020304" pitchFamily="18" charset="0"/>
              </a:rPr>
              <a:t>(Cell Adhesion)</a:t>
            </a:r>
            <a:endParaRPr lang="zh-CN" altLang="en-US" sz="1400" dirty="0">
              <a:latin typeface="Times New Roman" panose="02020603050405020304" pitchFamily="18" charset="0"/>
              <a:cs typeface="Times New Roman" panose="02020603050405020304" pitchFamily="18" charset="0"/>
            </a:endParaRPr>
          </a:p>
        </p:txBody>
      </p:sp>
      <p:sp>
        <p:nvSpPr>
          <p:cNvPr id="26" name="文本框 25"/>
          <p:cNvSpPr txBox="1"/>
          <p:nvPr/>
        </p:nvSpPr>
        <p:spPr>
          <a:xfrm>
            <a:off x="6807709" y="3019689"/>
            <a:ext cx="1880643" cy="307777"/>
          </a:xfrm>
          <a:prstGeom prst="rect">
            <a:avLst/>
          </a:prstGeom>
          <a:noFill/>
        </p:spPr>
        <p:txBody>
          <a:bodyPr wrap="none" rtlCol="0">
            <a:spAutoFit/>
          </a:bodyPr>
          <a:lstStyle/>
          <a:p>
            <a:r>
              <a:rPr lang="zh-CN" altLang="en-US" sz="1400" dirty="0">
                <a:latin typeface="Times New Roman" panose="02020603050405020304" pitchFamily="18" charset="0"/>
                <a:cs typeface="Times New Roman" panose="02020603050405020304" pitchFamily="18" charset="0"/>
              </a:rPr>
              <a:t>细胞</a:t>
            </a:r>
            <a:r>
              <a:rPr lang="zh-CN" altLang="en-US" sz="1400" dirty="0" smtClean="0">
                <a:latin typeface="Times New Roman" panose="02020603050405020304" pitchFamily="18" charset="0"/>
                <a:cs typeface="Times New Roman" panose="02020603050405020304" pitchFamily="18" charset="0"/>
              </a:rPr>
              <a:t>代谢</a:t>
            </a:r>
            <a:r>
              <a:rPr lang="en-US" altLang="zh-CN" sz="1400" dirty="0" smtClean="0">
                <a:latin typeface="Times New Roman" panose="02020603050405020304" pitchFamily="18" charset="0"/>
                <a:cs typeface="Times New Roman" panose="02020603050405020304" pitchFamily="18" charset="0"/>
              </a:rPr>
              <a:t>(Metabolism)</a:t>
            </a:r>
            <a:endParaRPr lang="zh-CN" altLang="en-US" sz="1400" dirty="0">
              <a:latin typeface="Times New Roman" panose="02020603050405020304" pitchFamily="18" charset="0"/>
              <a:cs typeface="Times New Roman" panose="02020603050405020304" pitchFamily="18" charset="0"/>
            </a:endParaRPr>
          </a:p>
        </p:txBody>
      </p:sp>
      <p:sp>
        <p:nvSpPr>
          <p:cNvPr id="27" name="文本框 26"/>
          <p:cNvSpPr txBox="1"/>
          <p:nvPr/>
        </p:nvSpPr>
        <p:spPr>
          <a:xfrm>
            <a:off x="6797719" y="4136613"/>
            <a:ext cx="1941557" cy="307777"/>
          </a:xfrm>
          <a:prstGeom prst="rect">
            <a:avLst/>
          </a:prstGeom>
          <a:noFill/>
        </p:spPr>
        <p:txBody>
          <a:bodyPr wrap="none" rtlCol="0">
            <a:spAutoFit/>
          </a:bodyPr>
          <a:lstStyle/>
          <a:p>
            <a:r>
              <a:rPr lang="zh-CN" altLang="en-US" sz="1400" dirty="0" smtClean="0">
                <a:latin typeface="Times New Roman" panose="02020603050405020304" pitchFamily="18" charset="0"/>
                <a:cs typeface="Times New Roman" panose="02020603050405020304" pitchFamily="18" charset="0"/>
              </a:rPr>
              <a:t>生物合成</a:t>
            </a:r>
            <a:r>
              <a:rPr lang="en-US" altLang="zh-CN" sz="1400" dirty="0" smtClean="0">
                <a:latin typeface="Times New Roman" panose="02020603050405020304" pitchFamily="18" charset="0"/>
                <a:cs typeface="Times New Roman" panose="02020603050405020304" pitchFamily="18" charset="0"/>
              </a:rPr>
              <a:t>(Biosynthesis)</a:t>
            </a:r>
            <a:endParaRPr lang="zh-CN" altLang="en-US" sz="1400" dirty="0">
              <a:latin typeface="Times New Roman" panose="02020603050405020304" pitchFamily="18" charset="0"/>
              <a:cs typeface="Times New Roman" panose="02020603050405020304" pitchFamily="18" charset="0"/>
            </a:endParaRPr>
          </a:p>
        </p:txBody>
      </p:sp>
      <p:sp>
        <p:nvSpPr>
          <p:cNvPr id="28" name="文本框 27"/>
          <p:cNvSpPr txBox="1"/>
          <p:nvPr/>
        </p:nvSpPr>
        <p:spPr>
          <a:xfrm>
            <a:off x="6806931" y="4441594"/>
            <a:ext cx="1241045" cy="307777"/>
          </a:xfrm>
          <a:prstGeom prst="rect">
            <a:avLst/>
          </a:prstGeom>
          <a:noFill/>
        </p:spPr>
        <p:txBody>
          <a:bodyPr wrap="none" rtlCol="0">
            <a:spAutoFit/>
          </a:bodyPr>
          <a:lstStyle/>
          <a:p>
            <a:r>
              <a:rPr lang="zh-CN" altLang="en-US" sz="1400" dirty="0" smtClean="0">
                <a:latin typeface="Times New Roman" panose="02020603050405020304" pitchFamily="18" charset="0"/>
                <a:cs typeface="Times New Roman" panose="02020603050405020304" pitchFamily="18" charset="0"/>
              </a:rPr>
              <a:t>绑定</a:t>
            </a:r>
            <a:r>
              <a:rPr lang="en-US" altLang="zh-CN" sz="1400" dirty="0" smtClean="0">
                <a:latin typeface="Times New Roman" panose="02020603050405020304" pitchFamily="18" charset="0"/>
                <a:cs typeface="Times New Roman" panose="02020603050405020304" pitchFamily="18" charset="0"/>
              </a:rPr>
              <a:t>(Binding)</a:t>
            </a:r>
            <a:endParaRPr lang="zh-CN" altLang="en-US" sz="1400" dirty="0">
              <a:latin typeface="Times New Roman" panose="02020603050405020304" pitchFamily="18" charset="0"/>
              <a:cs typeface="Times New Roman" panose="02020603050405020304" pitchFamily="18" charset="0"/>
            </a:endParaRPr>
          </a:p>
        </p:txBody>
      </p:sp>
      <p:sp>
        <p:nvSpPr>
          <p:cNvPr id="29" name="文本框 28"/>
          <p:cNvSpPr txBox="1"/>
          <p:nvPr/>
        </p:nvSpPr>
        <p:spPr>
          <a:xfrm>
            <a:off x="6797719" y="4667798"/>
            <a:ext cx="1750800" cy="307777"/>
          </a:xfrm>
          <a:prstGeom prst="rect">
            <a:avLst/>
          </a:prstGeom>
          <a:noFill/>
        </p:spPr>
        <p:txBody>
          <a:bodyPr wrap="none" rtlCol="0">
            <a:spAutoFit/>
          </a:bodyPr>
          <a:lstStyle/>
          <a:p>
            <a:r>
              <a:rPr lang="zh-CN" altLang="en-US" sz="1400" dirty="0" smtClean="0">
                <a:latin typeface="Times New Roman" panose="02020603050405020304" pitchFamily="18" charset="0"/>
                <a:cs typeface="Times New Roman" panose="02020603050405020304" pitchFamily="18" charset="0"/>
              </a:rPr>
              <a:t>细胞凋亡</a:t>
            </a:r>
            <a:r>
              <a:rPr lang="en-US" altLang="zh-CN" sz="1400" dirty="0" smtClean="0">
                <a:latin typeface="Times New Roman" panose="02020603050405020304" pitchFamily="18" charset="0"/>
                <a:cs typeface="Times New Roman" panose="02020603050405020304" pitchFamily="18" charset="0"/>
              </a:rPr>
              <a:t>(Apoptosis)</a:t>
            </a:r>
            <a:endParaRPr lang="zh-CN" altLang="en-US" sz="1400" dirty="0">
              <a:latin typeface="Times New Roman" panose="02020603050405020304" pitchFamily="18" charset="0"/>
              <a:cs typeface="Times New Roman" panose="02020603050405020304" pitchFamily="18" charset="0"/>
            </a:endParaRPr>
          </a:p>
        </p:txBody>
      </p:sp>
      <p:sp>
        <p:nvSpPr>
          <p:cNvPr id="32" name="文本框 31"/>
          <p:cNvSpPr txBox="1"/>
          <p:nvPr/>
        </p:nvSpPr>
        <p:spPr>
          <a:xfrm>
            <a:off x="6760913" y="3561757"/>
            <a:ext cx="1786066" cy="307777"/>
          </a:xfrm>
          <a:prstGeom prst="rect">
            <a:avLst/>
          </a:prstGeom>
          <a:noFill/>
        </p:spPr>
        <p:txBody>
          <a:bodyPr wrap="none" rtlCol="0">
            <a:spAutoFit/>
          </a:bodyPr>
          <a:lstStyle/>
          <a:p>
            <a:r>
              <a:rPr lang="zh-CN" altLang="en-US" sz="1400" dirty="0">
                <a:latin typeface="Times New Roman" panose="02020603050405020304" pitchFamily="18" charset="0"/>
                <a:cs typeface="Times New Roman" panose="02020603050405020304" pitchFamily="18" charset="0"/>
              </a:rPr>
              <a:t>细胞</a:t>
            </a:r>
            <a:r>
              <a:rPr lang="zh-CN" altLang="en-US" sz="1400" dirty="0" smtClean="0">
                <a:latin typeface="Times New Roman" panose="02020603050405020304" pitchFamily="18" charset="0"/>
                <a:cs typeface="Times New Roman" panose="02020603050405020304" pitchFamily="18" charset="0"/>
              </a:rPr>
              <a:t>循环</a:t>
            </a:r>
            <a:r>
              <a:rPr lang="en-US" altLang="zh-CN" sz="1400" dirty="0" smtClean="0">
                <a:latin typeface="Times New Roman" panose="02020603050405020304" pitchFamily="18" charset="0"/>
                <a:cs typeface="Times New Roman" panose="02020603050405020304" pitchFamily="18" charset="0"/>
              </a:rPr>
              <a:t>(Cell Cycle)</a:t>
            </a:r>
            <a:endParaRPr lang="zh-CN" altLang="en-US" sz="1400" dirty="0">
              <a:latin typeface="Times New Roman" panose="02020603050405020304" pitchFamily="18" charset="0"/>
              <a:cs typeface="Times New Roman" panose="02020603050405020304" pitchFamily="18" charset="0"/>
            </a:endParaRPr>
          </a:p>
        </p:txBody>
      </p:sp>
      <p:cxnSp>
        <p:nvCxnSpPr>
          <p:cNvPr id="33" name="直接连接符 32"/>
          <p:cNvCxnSpPr>
            <a:endCxn id="19" idx="1"/>
          </p:cNvCxnSpPr>
          <p:nvPr/>
        </p:nvCxnSpPr>
        <p:spPr>
          <a:xfrm>
            <a:off x="6472497" y="1114713"/>
            <a:ext cx="325222" cy="22896"/>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endCxn id="20" idx="1"/>
          </p:cNvCxnSpPr>
          <p:nvPr/>
        </p:nvCxnSpPr>
        <p:spPr>
          <a:xfrm>
            <a:off x="6472497" y="1304097"/>
            <a:ext cx="331751" cy="49536"/>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endCxn id="21" idx="1"/>
          </p:cNvCxnSpPr>
          <p:nvPr/>
        </p:nvCxnSpPr>
        <p:spPr>
          <a:xfrm>
            <a:off x="6476795" y="1427004"/>
            <a:ext cx="327453" cy="142653"/>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478607" y="1560564"/>
            <a:ext cx="340170" cy="23498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479073" y="1649754"/>
            <a:ext cx="332890" cy="387055"/>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477748" y="2266430"/>
            <a:ext cx="320924" cy="13477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490986" y="3189707"/>
            <a:ext cx="337351" cy="2817"/>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6476795" y="3822613"/>
            <a:ext cx="327453" cy="513621"/>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6482238" y="4036005"/>
            <a:ext cx="329725" cy="297967"/>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6494179" y="4357917"/>
            <a:ext cx="303540" cy="4786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6486723" y="4593308"/>
            <a:ext cx="341614" cy="62438"/>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29" idx="1"/>
          </p:cNvCxnSpPr>
          <p:nvPr/>
        </p:nvCxnSpPr>
        <p:spPr>
          <a:xfrm flipV="1">
            <a:off x="6490986" y="4821687"/>
            <a:ext cx="306733" cy="9465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559297" y="5612234"/>
            <a:ext cx="6670416" cy="923330"/>
          </a:xfrm>
          <a:prstGeom prst="rect">
            <a:avLst/>
          </a:prstGeom>
          <a:noFill/>
        </p:spPr>
        <p:txBody>
          <a:bodyPr wrap="none" rtlCol="0">
            <a:spAutoFit/>
          </a:bodyPr>
          <a:lstStyle/>
          <a:p>
            <a:pPr>
              <a:lnSpc>
                <a:spcPct val="150000"/>
              </a:lnSpc>
            </a:pPr>
            <a:r>
              <a:rPr lang="zh-CN" altLang="zh-CN" dirty="0">
                <a:latin typeface="+mn-ea"/>
              </a:rPr>
              <a:t>肝脏中</a:t>
            </a:r>
            <a:r>
              <a:rPr lang="zh-CN" altLang="zh-CN" b="1" dirty="0">
                <a:solidFill>
                  <a:srgbClr val="FF0000"/>
                </a:solidFill>
                <a:latin typeface="+mn-ea"/>
              </a:rPr>
              <a:t>代谢蛋白质</a:t>
            </a:r>
            <a:r>
              <a:rPr lang="zh-CN" altLang="zh-CN" dirty="0">
                <a:latin typeface="+mn-ea"/>
              </a:rPr>
              <a:t>含量最多</a:t>
            </a:r>
            <a:r>
              <a:rPr lang="zh-CN" altLang="zh-CN" dirty="0" smtClean="0">
                <a:latin typeface="+mn-ea"/>
              </a:rPr>
              <a:t>，心脏</a:t>
            </a:r>
            <a:r>
              <a:rPr lang="zh-CN" altLang="zh-CN" dirty="0">
                <a:latin typeface="+mn-ea"/>
              </a:rPr>
              <a:t>中</a:t>
            </a:r>
            <a:r>
              <a:rPr lang="zh-CN" altLang="zh-CN" b="1" dirty="0">
                <a:solidFill>
                  <a:srgbClr val="FF0000"/>
                </a:solidFill>
                <a:latin typeface="+mn-ea"/>
              </a:rPr>
              <a:t>氧化磷酸化的蛋白质</a:t>
            </a:r>
            <a:r>
              <a:rPr lang="zh-CN" altLang="zh-CN" dirty="0">
                <a:latin typeface="+mn-ea"/>
              </a:rPr>
              <a:t>则</a:t>
            </a:r>
            <a:r>
              <a:rPr lang="zh-CN" altLang="zh-CN" dirty="0" smtClean="0">
                <a:latin typeface="+mn-ea"/>
              </a:rPr>
              <a:t>最多</a:t>
            </a:r>
            <a:endParaRPr lang="en-US" altLang="zh-CN" dirty="0" smtClean="0">
              <a:latin typeface="+mn-ea"/>
            </a:endParaRPr>
          </a:p>
          <a:p>
            <a:pPr>
              <a:lnSpc>
                <a:spcPct val="150000"/>
              </a:lnSpc>
            </a:pPr>
            <a:r>
              <a:rPr lang="zh-CN" altLang="zh-CN" dirty="0" smtClean="0">
                <a:latin typeface="+mn-ea"/>
              </a:rPr>
              <a:t>肝脏以</a:t>
            </a:r>
            <a:r>
              <a:rPr lang="zh-CN" altLang="zh-CN" dirty="0">
                <a:latin typeface="+mn-ea"/>
              </a:rPr>
              <a:t>代谢</a:t>
            </a:r>
            <a:r>
              <a:rPr lang="zh-CN" altLang="zh-CN" dirty="0" smtClean="0">
                <a:latin typeface="+mn-ea"/>
              </a:rPr>
              <a:t>功能</a:t>
            </a:r>
            <a:r>
              <a:rPr lang="zh-CN" altLang="en-US" dirty="0">
                <a:latin typeface="+mn-ea"/>
              </a:rPr>
              <a:t>为主</a:t>
            </a:r>
            <a:r>
              <a:rPr lang="en-US" altLang="zh-CN" dirty="0" smtClean="0">
                <a:latin typeface="+mn-ea"/>
              </a:rPr>
              <a:t>,</a:t>
            </a:r>
            <a:r>
              <a:rPr lang="zh-CN" altLang="en-US" dirty="0" smtClean="0">
                <a:latin typeface="+mn-ea"/>
              </a:rPr>
              <a:t>而</a:t>
            </a:r>
            <a:r>
              <a:rPr lang="zh-CN" altLang="zh-CN" dirty="0" smtClean="0">
                <a:latin typeface="+mn-ea"/>
              </a:rPr>
              <a:t>心脏以</a:t>
            </a:r>
            <a:r>
              <a:rPr lang="zh-CN" altLang="zh-CN" dirty="0">
                <a:latin typeface="+mn-ea"/>
              </a:rPr>
              <a:t>供应氧和各种</a:t>
            </a:r>
            <a:r>
              <a:rPr lang="zh-CN" altLang="zh-CN" dirty="0" smtClean="0">
                <a:latin typeface="+mn-ea"/>
              </a:rPr>
              <a:t>营养物质</a:t>
            </a:r>
            <a:r>
              <a:rPr lang="zh-CN" altLang="en-US" dirty="0" smtClean="0">
                <a:latin typeface="+mn-ea"/>
              </a:rPr>
              <a:t>为主</a:t>
            </a:r>
            <a:endParaRPr lang="zh-CN" altLang="en-US" b="1" dirty="0">
              <a:latin typeface="+mn-ea"/>
            </a:endParaRPr>
          </a:p>
        </p:txBody>
      </p:sp>
      <p:sp>
        <p:nvSpPr>
          <p:cNvPr id="4" name="矩形 3"/>
          <p:cNvSpPr/>
          <p:nvPr/>
        </p:nvSpPr>
        <p:spPr>
          <a:xfrm>
            <a:off x="1043608" y="5064752"/>
            <a:ext cx="1152128" cy="2259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184068" y="5069398"/>
            <a:ext cx="1152128" cy="2259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042647" y="5084159"/>
            <a:ext cx="1152128" cy="2259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947674" y="5092523"/>
            <a:ext cx="1107996" cy="369332"/>
          </a:xfrm>
          <a:prstGeom prst="rect">
            <a:avLst/>
          </a:prstGeom>
          <a:noFill/>
        </p:spPr>
        <p:txBody>
          <a:bodyPr wrap="none" rtlCol="0">
            <a:spAutoFit/>
          </a:bodyPr>
          <a:lstStyle/>
          <a:p>
            <a:r>
              <a:rPr lang="zh-CN" altLang="en-US" b="1" dirty="0" smtClean="0">
                <a:solidFill>
                  <a:srgbClr val="FF0000"/>
                </a:solidFill>
              </a:rPr>
              <a:t>小鼠肝脏</a:t>
            </a:r>
            <a:endParaRPr lang="zh-CN" altLang="en-US" b="1" dirty="0">
              <a:solidFill>
                <a:srgbClr val="FF0000"/>
              </a:solidFill>
            </a:endParaRPr>
          </a:p>
        </p:txBody>
      </p:sp>
      <p:sp>
        <p:nvSpPr>
          <p:cNvPr id="39" name="文本框 38"/>
          <p:cNvSpPr txBox="1"/>
          <p:nvPr/>
        </p:nvSpPr>
        <p:spPr>
          <a:xfrm>
            <a:off x="3086780" y="5092523"/>
            <a:ext cx="1107996" cy="369332"/>
          </a:xfrm>
          <a:prstGeom prst="rect">
            <a:avLst/>
          </a:prstGeom>
          <a:noFill/>
        </p:spPr>
        <p:txBody>
          <a:bodyPr wrap="none" rtlCol="0">
            <a:spAutoFit/>
          </a:bodyPr>
          <a:lstStyle/>
          <a:p>
            <a:r>
              <a:rPr lang="zh-CN" altLang="en-US" b="1" dirty="0" smtClean="0">
                <a:solidFill>
                  <a:srgbClr val="FF0000"/>
                </a:solidFill>
              </a:rPr>
              <a:t>小鼠心脏</a:t>
            </a:r>
            <a:endParaRPr lang="zh-CN" altLang="en-US" b="1" dirty="0">
              <a:solidFill>
                <a:srgbClr val="FF0000"/>
              </a:solidFill>
            </a:endParaRPr>
          </a:p>
        </p:txBody>
      </p:sp>
      <p:sp>
        <p:nvSpPr>
          <p:cNvPr id="41" name="文本框 40"/>
          <p:cNvSpPr txBox="1"/>
          <p:nvPr/>
        </p:nvSpPr>
        <p:spPr>
          <a:xfrm>
            <a:off x="5062989" y="5091847"/>
            <a:ext cx="877163" cy="369332"/>
          </a:xfrm>
          <a:prstGeom prst="rect">
            <a:avLst/>
          </a:prstGeom>
          <a:noFill/>
        </p:spPr>
        <p:txBody>
          <a:bodyPr wrap="none" rtlCol="0">
            <a:spAutoFit/>
          </a:bodyPr>
          <a:lstStyle/>
          <a:p>
            <a:r>
              <a:rPr lang="zh-CN" altLang="en-US" b="1" dirty="0" smtClean="0">
                <a:solidFill>
                  <a:srgbClr val="FF0000"/>
                </a:solidFill>
              </a:rPr>
              <a:t>人心脏</a:t>
            </a:r>
            <a:endParaRPr lang="zh-CN" altLang="en-US" b="1" dirty="0">
              <a:solidFill>
                <a:srgbClr val="FF0000"/>
              </a:solidFill>
            </a:endParaRPr>
          </a:p>
        </p:txBody>
      </p:sp>
      <p:sp>
        <p:nvSpPr>
          <p:cNvPr id="7" name="矩形 6"/>
          <p:cNvSpPr/>
          <p:nvPr/>
        </p:nvSpPr>
        <p:spPr>
          <a:xfrm>
            <a:off x="749514" y="2676546"/>
            <a:ext cx="1796250" cy="19167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733284" y="1619227"/>
            <a:ext cx="1796250" cy="1521741"/>
          </a:xfrm>
          <a:prstGeom prst="rect">
            <a:avLst/>
          </a:prstGeom>
          <a:no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4709550" y="1677843"/>
            <a:ext cx="1796250" cy="1175093"/>
          </a:xfrm>
          <a:prstGeom prst="rect">
            <a:avLst/>
          </a:prstGeom>
          <a:no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801425" y="3414852"/>
            <a:ext cx="1632178" cy="584775"/>
          </a:xfrm>
          <a:prstGeom prst="rect">
            <a:avLst/>
          </a:prstGeom>
          <a:noFill/>
        </p:spPr>
        <p:txBody>
          <a:bodyPr wrap="none" rtlCol="0">
            <a:spAutoFit/>
          </a:bodyPr>
          <a:lstStyle/>
          <a:p>
            <a:r>
              <a:rPr lang="zh-CN" altLang="en-US" sz="1600" b="1" dirty="0" smtClean="0">
                <a:solidFill>
                  <a:srgbClr val="FF0000"/>
                </a:solidFill>
                <a:latin typeface="Times New Roman" panose="02020603050405020304" pitchFamily="18" charset="0"/>
                <a:cs typeface="Times New Roman" panose="02020603050405020304" pitchFamily="18" charset="0"/>
              </a:rPr>
              <a:t>代谢蛋白质含量</a:t>
            </a:r>
            <a:endParaRPr lang="en-US" altLang="zh-CN" sz="1600" b="1" dirty="0" smtClean="0">
              <a:solidFill>
                <a:srgbClr val="FF0000"/>
              </a:solidFill>
              <a:latin typeface="Times New Roman" panose="02020603050405020304" pitchFamily="18" charset="0"/>
              <a:cs typeface="Times New Roman" panose="02020603050405020304" pitchFamily="18" charset="0"/>
            </a:endParaRPr>
          </a:p>
          <a:p>
            <a:endParaRPr lang="zh-CN" altLang="en-US" sz="1600" b="1" dirty="0">
              <a:solidFill>
                <a:srgbClr val="FF0000"/>
              </a:solidFill>
              <a:latin typeface="Times New Roman" panose="02020603050405020304" pitchFamily="18" charset="0"/>
              <a:cs typeface="Times New Roman" panose="02020603050405020304" pitchFamily="18" charset="0"/>
            </a:endParaRPr>
          </a:p>
        </p:txBody>
      </p:sp>
      <p:sp>
        <p:nvSpPr>
          <p:cNvPr id="50" name="文本框 49"/>
          <p:cNvSpPr txBox="1"/>
          <p:nvPr/>
        </p:nvSpPr>
        <p:spPr>
          <a:xfrm>
            <a:off x="3030773" y="1918316"/>
            <a:ext cx="1218603" cy="830997"/>
          </a:xfrm>
          <a:prstGeom prst="rect">
            <a:avLst/>
          </a:prstGeom>
          <a:noFill/>
        </p:spPr>
        <p:txBody>
          <a:bodyPr wrap="none" rtlCol="0">
            <a:spAutoFit/>
          </a:bodyPr>
          <a:lstStyle/>
          <a:p>
            <a:r>
              <a:rPr lang="zh-CN" altLang="zh-CN" sz="1600" b="1" dirty="0" smtClean="0">
                <a:solidFill>
                  <a:schemeClr val="tx1">
                    <a:lumMod val="95000"/>
                    <a:lumOff val="5000"/>
                  </a:schemeClr>
                </a:solidFill>
                <a:latin typeface="+mn-ea"/>
              </a:rPr>
              <a:t>氧化磷酸化</a:t>
            </a:r>
            <a:endParaRPr lang="en-US" altLang="zh-CN" sz="1600" b="1" dirty="0" smtClean="0">
              <a:solidFill>
                <a:schemeClr val="tx1">
                  <a:lumMod val="95000"/>
                  <a:lumOff val="5000"/>
                </a:schemeClr>
              </a:solidFill>
              <a:latin typeface="+mn-ea"/>
            </a:endParaRPr>
          </a:p>
          <a:p>
            <a:r>
              <a:rPr lang="zh-CN" altLang="zh-CN" sz="1600" b="1" dirty="0" smtClean="0">
                <a:solidFill>
                  <a:schemeClr val="tx1">
                    <a:lumMod val="95000"/>
                    <a:lumOff val="5000"/>
                  </a:schemeClr>
                </a:solidFill>
                <a:latin typeface="+mn-ea"/>
              </a:rPr>
              <a:t>蛋白质</a:t>
            </a:r>
            <a:r>
              <a:rPr lang="zh-CN" altLang="en-US" sz="1600" b="1" dirty="0" smtClean="0">
                <a:solidFill>
                  <a:schemeClr val="tx1">
                    <a:lumMod val="95000"/>
                    <a:lumOff val="5000"/>
                  </a:schemeClr>
                </a:solidFill>
                <a:latin typeface="Times New Roman" panose="02020603050405020304" pitchFamily="18" charset="0"/>
                <a:cs typeface="Times New Roman" panose="02020603050405020304" pitchFamily="18" charset="0"/>
              </a:rPr>
              <a:t>含量</a:t>
            </a:r>
            <a:endParaRPr lang="en-US" altLang="zh-CN" sz="16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endParaRPr lang="zh-CN" altLang="en-US" sz="1600" b="1" dirty="0">
              <a:solidFill>
                <a:srgbClr val="FF0000"/>
              </a:solidFill>
              <a:latin typeface="Times New Roman" panose="02020603050405020304" pitchFamily="18" charset="0"/>
              <a:cs typeface="Times New Roman" panose="02020603050405020304" pitchFamily="18" charset="0"/>
            </a:endParaRPr>
          </a:p>
        </p:txBody>
      </p:sp>
      <p:sp>
        <p:nvSpPr>
          <p:cNvPr id="53" name="文本框 52"/>
          <p:cNvSpPr txBox="1"/>
          <p:nvPr/>
        </p:nvSpPr>
        <p:spPr>
          <a:xfrm>
            <a:off x="4998544" y="1891812"/>
            <a:ext cx="1218603" cy="830997"/>
          </a:xfrm>
          <a:prstGeom prst="rect">
            <a:avLst/>
          </a:prstGeom>
          <a:noFill/>
        </p:spPr>
        <p:txBody>
          <a:bodyPr wrap="none" rtlCol="0">
            <a:spAutoFit/>
          </a:bodyPr>
          <a:lstStyle/>
          <a:p>
            <a:r>
              <a:rPr lang="zh-CN" altLang="zh-CN" sz="1600" b="1" dirty="0" smtClean="0">
                <a:solidFill>
                  <a:schemeClr val="tx1">
                    <a:lumMod val="95000"/>
                    <a:lumOff val="5000"/>
                  </a:schemeClr>
                </a:solidFill>
                <a:latin typeface="+mn-ea"/>
              </a:rPr>
              <a:t>氧化磷酸化</a:t>
            </a:r>
            <a:endParaRPr lang="en-US" altLang="zh-CN" sz="1600" b="1" dirty="0" smtClean="0">
              <a:solidFill>
                <a:schemeClr val="tx1">
                  <a:lumMod val="95000"/>
                  <a:lumOff val="5000"/>
                </a:schemeClr>
              </a:solidFill>
              <a:latin typeface="+mn-ea"/>
            </a:endParaRPr>
          </a:p>
          <a:p>
            <a:r>
              <a:rPr lang="zh-CN" altLang="zh-CN" sz="1600" b="1" dirty="0" smtClean="0">
                <a:solidFill>
                  <a:schemeClr val="tx1">
                    <a:lumMod val="95000"/>
                    <a:lumOff val="5000"/>
                  </a:schemeClr>
                </a:solidFill>
                <a:latin typeface="+mn-ea"/>
              </a:rPr>
              <a:t>蛋白质</a:t>
            </a:r>
            <a:r>
              <a:rPr lang="zh-CN" altLang="en-US" sz="1600" b="1" dirty="0" smtClean="0">
                <a:solidFill>
                  <a:schemeClr val="tx1">
                    <a:lumMod val="95000"/>
                    <a:lumOff val="5000"/>
                  </a:schemeClr>
                </a:solidFill>
                <a:latin typeface="Times New Roman" panose="02020603050405020304" pitchFamily="18" charset="0"/>
                <a:cs typeface="Times New Roman" panose="02020603050405020304" pitchFamily="18" charset="0"/>
              </a:rPr>
              <a:t>含量</a:t>
            </a:r>
            <a:endParaRPr lang="en-US" altLang="zh-CN" sz="16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endParaRPr lang="zh-CN" altLang="en-US" sz="1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403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right)">
                                      <p:cBhvr>
                                        <p:cTn id="10" dur="500"/>
                                        <p:tgtEl>
                                          <p:spTgt spid="18"/>
                                        </p:tgtEl>
                                      </p:cBhvr>
                                    </p:animEffect>
                                  </p:childTnLst>
                                </p:cTn>
                              </p:par>
                              <p:par>
                                <p:cTn id="11" presetID="22" presetClass="entr" presetSubtype="2"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right)">
                                      <p:cBhvr>
                                        <p:cTn id="13" dur="500"/>
                                        <p:tgtEl>
                                          <p:spTgt spid="33"/>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right)">
                                      <p:cBhvr>
                                        <p:cTn id="16" dur="500"/>
                                        <p:tgtEl>
                                          <p:spTgt spid="19"/>
                                        </p:tgtEl>
                                      </p:cBhvr>
                                    </p:animEffect>
                                  </p:childTnLst>
                                </p:cTn>
                              </p:par>
                              <p:par>
                                <p:cTn id="17" presetID="22" presetClass="entr" presetSubtype="2"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right)">
                                      <p:cBhvr>
                                        <p:cTn id="19" dur="500"/>
                                        <p:tgtEl>
                                          <p:spTgt spid="34"/>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right)">
                                      <p:cBhvr>
                                        <p:cTn id="22" dur="500"/>
                                        <p:tgtEl>
                                          <p:spTgt spid="20"/>
                                        </p:tgtEl>
                                      </p:cBhvr>
                                    </p:animEffect>
                                  </p:childTnLst>
                                </p:cTn>
                              </p:par>
                              <p:par>
                                <p:cTn id="23" presetID="22" presetClass="entr" presetSubtype="2"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right)">
                                      <p:cBhvr>
                                        <p:cTn id="25" dur="500"/>
                                        <p:tgtEl>
                                          <p:spTgt spid="38"/>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right)">
                                      <p:cBhvr>
                                        <p:cTn id="28" dur="500"/>
                                        <p:tgtEl>
                                          <p:spTgt spid="21"/>
                                        </p:tgtEl>
                                      </p:cBhvr>
                                    </p:animEffect>
                                  </p:childTnLst>
                                </p:cTn>
                              </p:par>
                              <p:par>
                                <p:cTn id="29" presetID="22" presetClass="entr" presetSubtype="2"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right)">
                                      <p:cBhvr>
                                        <p:cTn id="31" dur="500"/>
                                        <p:tgtEl>
                                          <p:spTgt spid="40"/>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right)">
                                      <p:cBhvr>
                                        <p:cTn id="34" dur="500"/>
                                        <p:tgtEl>
                                          <p:spTgt spid="23"/>
                                        </p:tgtEl>
                                      </p:cBhvr>
                                    </p:animEffect>
                                  </p:childTnLst>
                                </p:cTn>
                              </p:par>
                              <p:par>
                                <p:cTn id="35" presetID="22" presetClass="entr" presetSubtype="2"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wipe(right)">
                                      <p:cBhvr>
                                        <p:cTn id="37" dur="500"/>
                                        <p:tgtEl>
                                          <p:spTgt spid="42"/>
                                        </p:tgtEl>
                                      </p:cBhvr>
                                    </p:animEffect>
                                  </p:childTnLst>
                                </p:cTn>
                              </p:par>
                              <p:par>
                                <p:cTn id="38" presetID="22" presetClass="entr" presetSubtype="2"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right)">
                                      <p:cBhvr>
                                        <p:cTn id="40" dur="500"/>
                                        <p:tgtEl>
                                          <p:spTgt spid="22"/>
                                        </p:tgtEl>
                                      </p:cBhvr>
                                    </p:animEffect>
                                  </p:childTnLst>
                                </p:cTn>
                              </p:par>
                              <p:par>
                                <p:cTn id="41" presetID="22" presetClass="entr" presetSubtype="2" fill="hold"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wipe(right)">
                                      <p:cBhvr>
                                        <p:cTn id="43" dur="500"/>
                                        <p:tgtEl>
                                          <p:spTgt spid="44"/>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right)">
                                      <p:cBhvr>
                                        <p:cTn id="46" dur="500"/>
                                        <p:tgtEl>
                                          <p:spTgt spid="24"/>
                                        </p:tgtEl>
                                      </p:cBhvr>
                                    </p:animEffect>
                                  </p:childTnLst>
                                </p:cTn>
                              </p:par>
                              <p:par>
                                <p:cTn id="47" presetID="22" presetClass="entr" presetSubtype="2"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wipe(right)">
                                      <p:cBhvr>
                                        <p:cTn id="49" dur="500"/>
                                        <p:tgtEl>
                                          <p:spTgt spid="47"/>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right)">
                                      <p:cBhvr>
                                        <p:cTn id="52" dur="500"/>
                                        <p:tgtEl>
                                          <p:spTgt spid="26"/>
                                        </p:tgtEl>
                                      </p:cBhvr>
                                    </p:animEffect>
                                  </p:childTnLst>
                                </p:cTn>
                              </p:par>
                              <p:par>
                                <p:cTn id="53" presetID="22" presetClass="entr" presetSubtype="2"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wipe(right)">
                                      <p:cBhvr>
                                        <p:cTn id="55" dur="500"/>
                                        <p:tgtEl>
                                          <p:spTgt spid="49"/>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right)">
                                      <p:cBhvr>
                                        <p:cTn id="58" dur="500"/>
                                        <p:tgtEl>
                                          <p:spTgt spid="32"/>
                                        </p:tgtEl>
                                      </p:cBhvr>
                                    </p:animEffect>
                                  </p:childTnLst>
                                </p:cTn>
                              </p:par>
                              <p:par>
                                <p:cTn id="59" presetID="22" presetClass="entr" presetSubtype="2"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wipe(right)">
                                      <p:cBhvr>
                                        <p:cTn id="61" dur="500"/>
                                        <p:tgtEl>
                                          <p:spTgt spid="51"/>
                                        </p:tgtEl>
                                      </p:cBhvr>
                                    </p:animEffect>
                                  </p:childTnLst>
                                </p:cTn>
                              </p:par>
                              <p:par>
                                <p:cTn id="62" presetID="22" presetClass="entr" presetSubtype="2"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right)">
                                      <p:cBhvr>
                                        <p:cTn id="64" dur="500"/>
                                        <p:tgtEl>
                                          <p:spTgt spid="25"/>
                                        </p:tgtEl>
                                      </p:cBhvr>
                                    </p:animEffect>
                                  </p:childTnLst>
                                </p:cTn>
                              </p:par>
                              <p:par>
                                <p:cTn id="65" presetID="22" presetClass="entr" presetSubtype="2" fill="hold" nodeType="with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wipe(right)">
                                      <p:cBhvr>
                                        <p:cTn id="67" dur="500"/>
                                        <p:tgtEl>
                                          <p:spTgt spid="55"/>
                                        </p:tgtEl>
                                      </p:cBhvr>
                                    </p:animEffect>
                                  </p:childTnLst>
                                </p:cTn>
                              </p:par>
                              <p:par>
                                <p:cTn id="68" presetID="22" presetClass="entr" presetSubtype="2"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right)">
                                      <p:cBhvr>
                                        <p:cTn id="70" dur="500"/>
                                        <p:tgtEl>
                                          <p:spTgt spid="27"/>
                                        </p:tgtEl>
                                      </p:cBhvr>
                                    </p:animEffect>
                                  </p:childTnLst>
                                </p:cTn>
                              </p:par>
                              <p:par>
                                <p:cTn id="71" presetID="22" presetClass="entr" presetSubtype="2"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wipe(right)">
                                      <p:cBhvr>
                                        <p:cTn id="73" dur="500"/>
                                        <p:tgtEl>
                                          <p:spTgt spid="57"/>
                                        </p:tgtEl>
                                      </p:cBhvr>
                                    </p:animEffect>
                                  </p:childTnLst>
                                </p:cTn>
                              </p:par>
                              <p:par>
                                <p:cTn id="74" presetID="22" presetClass="entr" presetSubtype="2"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wipe(right)">
                                      <p:cBhvr>
                                        <p:cTn id="76" dur="500"/>
                                        <p:tgtEl>
                                          <p:spTgt spid="28"/>
                                        </p:tgtEl>
                                      </p:cBhvr>
                                    </p:animEffect>
                                  </p:childTnLst>
                                </p:cTn>
                              </p:par>
                              <p:par>
                                <p:cTn id="77" presetID="22" presetClass="entr" presetSubtype="2" fill="hold" nodeType="with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wipe(right)">
                                      <p:cBhvr>
                                        <p:cTn id="79" dur="500"/>
                                        <p:tgtEl>
                                          <p:spTgt spid="59"/>
                                        </p:tgtEl>
                                      </p:cBhvr>
                                    </p:animEffect>
                                  </p:childTnLst>
                                </p:cTn>
                              </p:par>
                              <p:par>
                                <p:cTn id="80" presetID="22" presetClass="entr" presetSubtype="2"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wipe(right)">
                                      <p:cBhvr>
                                        <p:cTn id="82" dur="500"/>
                                        <p:tgtEl>
                                          <p:spTgt spid="29"/>
                                        </p:tgtEl>
                                      </p:cBhvr>
                                    </p:animEffect>
                                  </p:childTnLst>
                                </p:cTn>
                              </p:par>
                              <p:par>
                                <p:cTn id="83" presetID="22" presetClass="entr" presetSubtype="2" fill="hold" grpId="0" nodeType="with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wipe(right)">
                                      <p:cBhvr>
                                        <p:cTn id="85" dur="500"/>
                                        <p:tgtEl>
                                          <p:spTgt spid="1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67"/>
                                        </p:tgtEl>
                                        <p:attrNameLst>
                                          <p:attrName>style.visibility</p:attrName>
                                        </p:attrNameLst>
                                      </p:cBhvr>
                                      <p:to>
                                        <p:strVal val="visible"/>
                                      </p:to>
                                    </p:set>
                                    <p:animEffect transition="in" filter="wipe(down)">
                                      <p:cBhvr>
                                        <p:cTn id="90" dur="500"/>
                                        <p:tgtEl>
                                          <p:spTgt spid="67"/>
                                        </p:tgtEl>
                                      </p:cBhvr>
                                    </p:animEffect>
                                  </p:childTnLst>
                                </p:cTn>
                              </p:par>
                              <p:par>
                                <p:cTn id="91" presetID="22" presetClass="entr" presetSubtype="2" fill="hold" grpId="0" nodeType="withEffect">
                                  <p:stCondLst>
                                    <p:cond delay="0"/>
                                  </p:stCondLst>
                                  <p:childTnLst>
                                    <p:set>
                                      <p:cBhvr>
                                        <p:cTn id="92" dur="1" fill="hold">
                                          <p:stCondLst>
                                            <p:cond delay="0"/>
                                          </p:stCondLst>
                                        </p:cTn>
                                        <p:tgtEl>
                                          <p:spTgt spid="48"/>
                                        </p:tgtEl>
                                        <p:attrNameLst>
                                          <p:attrName>style.visibility</p:attrName>
                                        </p:attrNameLst>
                                      </p:cBhvr>
                                      <p:to>
                                        <p:strVal val="visible"/>
                                      </p:to>
                                    </p:set>
                                    <p:animEffect transition="in" filter="wipe(right)">
                                      <p:cBhvr>
                                        <p:cTn id="93" dur="500"/>
                                        <p:tgtEl>
                                          <p:spTgt spid="48"/>
                                        </p:tgtEl>
                                      </p:cBhvr>
                                    </p:animEffect>
                                  </p:childTnLst>
                                </p:cTn>
                              </p:par>
                              <p:par>
                                <p:cTn id="94" presetID="22" presetClass="entr" presetSubtype="2" fill="hold" grpId="0" nodeType="withEffect">
                                  <p:stCondLst>
                                    <p:cond delay="0"/>
                                  </p:stCondLst>
                                  <p:childTnLst>
                                    <p:set>
                                      <p:cBhvr>
                                        <p:cTn id="95" dur="1" fill="hold">
                                          <p:stCondLst>
                                            <p:cond delay="0"/>
                                          </p:stCondLst>
                                        </p:cTn>
                                        <p:tgtEl>
                                          <p:spTgt spid="50"/>
                                        </p:tgtEl>
                                        <p:attrNameLst>
                                          <p:attrName>style.visibility</p:attrName>
                                        </p:attrNameLst>
                                      </p:cBhvr>
                                      <p:to>
                                        <p:strVal val="visible"/>
                                      </p:to>
                                    </p:set>
                                    <p:animEffect transition="in" filter="wipe(right)">
                                      <p:cBhvr>
                                        <p:cTn id="96" dur="500"/>
                                        <p:tgtEl>
                                          <p:spTgt spid="50"/>
                                        </p:tgtEl>
                                      </p:cBhvr>
                                    </p:animEffect>
                                  </p:childTnLst>
                                </p:cTn>
                              </p:par>
                              <p:par>
                                <p:cTn id="97" presetID="22" presetClass="entr" presetSubtype="2"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wipe(right)">
                                      <p:cBhvr>
                                        <p:cTn id="99" dur="500"/>
                                        <p:tgtEl>
                                          <p:spTgt spid="53"/>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7"/>
                                        </p:tgtEl>
                                        <p:attrNameLst>
                                          <p:attrName>style.visibility</p:attrName>
                                        </p:attrNameLst>
                                      </p:cBhvr>
                                      <p:to>
                                        <p:strVal val="visible"/>
                                      </p:to>
                                    </p:set>
                                    <p:animEffect transition="in" filter="wipe(down)">
                                      <p:cBhvr>
                                        <p:cTn id="102" dur="500"/>
                                        <p:tgtEl>
                                          <p:spTgt spid="7"/>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45"/>
                                        </p:tgtEl>
                                        <p:attrNameLst>
                                          <p:attrName>style.visibility</p:attrName>
                                        </p:attrNameLst>
                                      </p:cBhvr>
                                      <p:to>
                                        <p:strVal val="visible"/>
                                      </p:to>
                                    </p:set>
                                    <p:animEffect transition="in" filter="wipe(down)">
                                      <p:cBhvr>
                                        <p:cTn id="105" dur="500"/>
                                        <p:tgtEl>
                                          <p:spTgt spid="45"/>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46"/>
                                        </p:tgtEl>
                                        <p:attrNameLst>
                                          <p:attrName>style.visibility</p:attrName>
                                        </p:attrNameLst>
                                      </p:cBhvr>
                                      <p:to>
                                        <p:strVal val="visible"/>
                                      </p:to>
                                    </p:set>
                                    <p:animEffect transition="in" filter="wipe(down)">
                                      <p:cBhvr>
                                        <p:cTn id="10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p:bldP spid="19" grpId="0"/>
      <p:bldP spid="20" grpId="0"/>
      <p:bldP spid="21" grpId="0"/>
      <p:bldP spid="22" grpId="0"/>
      <p:bldP spid="23" grpId="0"/>
      <p:bldP spid="24" grpId="0"/>
      <p:bldP spid="25" grpId="0"/>
      <p:bldP spid="26" grpId="0"/>
      <p:bldP spid="27" grpId="0"/>
      <p:bldP spid="28" grpId="0"/>
      <p:bldP spid="29" grpId="0"/>
      <p:bldP spid="32" grpId="0"/>
      <p:bldP spid="67" grpId="0"/>
      <p:bldP spid="7" grpId="0" animBg="1"/>
      <p:bldP spid="45" grpId="0" animBg="1"/>
      <p:bldP spid="46" grpId="0" animBg="1"/>
      <p:bldP spid="48" grpId="0"/>
      <p:bldP spid="50" grpId="0"/>
      <p:bldP spid="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99392"/>
            <a:ext cx="8568952" cy="648072"/>
          </a:xfrm>
        </p:spPr>
        <p:txBody>
          <a:bodyPr>
            <a:normAutofit fontScale="90000"/>
          </a:bodyPr>
          <a:lstStyle/>
          <a:p>
            <a:r>
              <a:rPr lang="zh-CN" altLang="en-US" dirty="0"/>
              <a:t>面向复杂蛋白质组的非标记定量分析方法研究及其应用</a:t>
            </a:r>
          </a:p>
        </p:txBody>
      </p:sp>
      <p:sp>
        <p:nvSpPr>
          <p:cNvPr id="4" name="灯片编号占位符 3"/>
          <p:cNvSpPr>
            <a:spLocks noGrp="1"/>
          </p:cNvSpPr>
          <p:nvPr>
            <p:ph type="sldNum" sz="quarter" idx="15"/>
          </p:nvPr>
        </p:nvSpPr>
        <p:spPr/>
        <p:txBody>
          <a:bodyPr/>
          <a:lstStyle/>
          <a:p>
            <a:fld id="{0C913308-F349-4B6D-A68A-DD1791B4A57B}" type="slidenum">
              <a:rPr lang="zh-CN" altLang="en-US" smtClean="0"/>
              <a:pPr/>
              <a:t>2</a:t>
            </a:fld>
            <a:endParaRPr lang="zh-CN" altLang="en-US" dirty="0"/>
          </a:p>
        </p:txBody>
      </p:sp>
      <p:grpSp>
        <p:nvGrpSpPr>
          <p:cNvPr id="5" name="Group 4"/>
          <p:cNvGrpSpPr/>
          <p:nvPr/>
        </p:nvGrpSpPr>
        <p:grpSpPr>
          <a:xfrm>
            <a:off x="1763688" y="4105951"/>
            <a:ext cx="5688632" cy="571504"/>
            <a:chOff x="3176558" y="3957654"/>
            <a:chExt cx="5688632" cy="571504"/>
          </a:xfrm>
        </p:grpSpPr>
        <p:sp>
          <p:nvSpPr>
            <p:cNvPr id="6" name="矩形 5"/>
            <p:cNvSpPr/>
            <p:nvPr/>
          </p:nvSpPr>
          <p:spPr bwMode="auto">
            <a:xfrm>
              <a:off x="3475038" y="4029121"/>
              <a:ext cx="4906962"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latin typeface="Times New Roman" panose="02020603050405020304" pitchFamily="18" charset="0"/>
                <a:cs typeface="Times New Roman" panose="02020603050405020304" pitchFamily="18" charset="0"/>
              </a:endParaRPr>
            </a:p>
          </p:txBody>
        </p:sp>
        <p:sp>
          <p:nvSpPr>
            <p:cNvPr id="7" name="TextBox 39"/>
            <p:cNvSpPr txBox="1">
              <a:spLocks noChangeArrowheads="1"/>
            </p:cNvSpPr>
            <p:nvPr/>
          </p:nvSpPr>
          <p:spPr bwMode="auto">
            <a:xfrm>
              <a:off x="3733800" y="4059283"/>
              <a:ext cx="51313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Times New Roman" panose="02020603050405020304" pitchFamily="18" charset="0"/>
                  <a:ea typeface="+mn-ea"/>
                  <a:cs typeface="Times New Roman" panose="02020603050405020304" pitchFamily="18" charset="0"/>
                </a:rPr>
                <a:t>复杂蛋白质组的非标记定量软件设计与实现</a:t>
              </a:r>
              <a:endParaRPr kumimoji="1" lang="en-US" altLang="zh-CN" b="1" dirty="0" smtClean="0">
                <a:solidFill>
                  <a:srgbClr val="000000"/>
                </a:solidFill>
                <a:latin typeface="Times New Roman" panose="02020603050405020304" pitchFamily="18" charset="0"/>
                <a:ea typeface="+mn-ea"/>
                <a:cs typeface="Times New Roman" panose="02020603050405020304" pitchFamily="18" charset="0"/>
              </a:endParaRPr>
            </a:p>
          </p:txBody>
        </p:sp>
        <p:sp>
          <p:nvSpPr>
            <p:cNvPr id="8" name="菱形 7"/>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anose="02020603050405020304" pitchFamily="18" charset="0"/>
                  <a:cs typeface="Times New Roman" panose="02020603050405020304" pitchFamily="18" charset="0"/>
                </a:rPr>
                <a:t>4</a:t>
              </a:r>
              <a:endParaRPr lang="zh-CN" altLang="en-US" b="1" dirty="0">
                <a:solidFill>
                  <a:srgbClr val="000000"/>
                </a:solidFill>
                <a:latin typeface="Times New Roman" panose="02020603050405020304" pitchFamily="18" charset="0"/>
                <a:cs typeface="Times New Roman" panose="02020603050405020304" pitchFamily="18" charset="0"/>
              </a:endParaRPr>
            </a:p>
          </p:txBody>
        </p:sp>
      </p:grpSp>
      <p:grpSp>
        <p:nvGrpSpPr>
          <p:cNvPr id="9" name="Group 2"/>
          <p:cNvGrpSpPr/>
          <p:nvPr/>
        </p:nvGrpSpPr>
        <p:grpSpPr>
          <a:xfrm>
            <a:off x="1763688" y="2566713"/>
            <a:ext cx="5205442" cy="571504"/>
            <a:chOff x="3176558" y="2386018"/>
            <a:chExt cx="5205442" cy="571504"/>
          </a:xfrm>
        </p:grpSpPr>
        <p:sp>
          <p:nvSpPr>
            <p:cNvPr id="10" name="矩形 9"/>
            <p:cNvSpPr/>
            <p:nvPr/>
          </p:nvSpPr>
          <p:spPr bwMode="auto">
            <a:xfrm>
              <a:off x="3498850" y="2485277"/>
              <a:ext cx="4883150"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11" name="菱形 10"/>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anose="02020603050405020304" pitchFamily="18" charset="0"/>
                  <a:cs typeface="Times New Roman" panose="02020603050405020304" pitchFamily="18" charset="0"/>
                </a:rPr>
                <a:t>2</a:t>
              </a: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12" name="TextBox 36"/>
            <p:cNvSpPr txBox="1">
              <a:spLocks noChangeArrowheads="1"/>
            </p:cNvSpPr>
            <p:nvPr/>
          </p:nvSpPr>
          <p:spPr bwMode="auto">
            <a:xfrm>
              <a:off x="3733800" y="2487658"/>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Times New Roman" panose="02020603050405020304" pitchFamily="18" charset="0"/>
                  <a:ea typeface="+mn-ea"/>
                  <a:cs typeface="Times New Roman" panose="02020603050405020304" pitchFamily="18" charset="0"/>
                </a:rPr>
                <a:t>复杂蛋白质组的非标记定量分析方法研究</a:t>
              </a:r>
              <a:endParaRPr kumimoji="1" lang="en-US" altLang="zh-CN" b="1" dirty="0" smtClean="0">
                <a:solidFill>
                  <a:srgbClr val="000000"/>
                </a:solidFill>
                <a:latin typeface="Times New Roman" panose="02020603050405020304" pitchFamily="18" charset="0"/>
                <a:ea typeface="+mn-ea"/>
                <a:cs typeface="Times New Roman" panose="02020603050405020304" pitchFamily="18" charset="0"/>
              </a:endParaRPr>
            </a:p>
          </p:txBody>
        </p:sp>
      </p:grpSp>
      <p:grpSp>
        <p:nvGrpSpPr>
          <p:cNvPr id="13" name="Group 3"/>
          <p:cNvGrpSpPr/>
          <p:nvPr/>
        </p:nvGrpSpPr>
        <p:grpSpPr>
          <a:xfrm>
            <a:off x="1763688" y="3336332"/>
            <a:ext cx="5281642" cy="571504"/>
            <a:chOff x="3176558" y="3171836"/>
            <a:chExt cx="5281642" cy="571504"/>
          </a:xfrm>
        </p:grpSpPr>
        <p:sp>
          <p:nvSpPr>
            <p:cNvPr id="14" name="矩形 13"/>
            <p:cNvSpPr/>
            <p:nvPr/>
          </p:nvSpPr>
          <p:spPr bwMode="auto">
            <a:xfrm>
              <a:off x="3498850" y="3243308"/>
              <a:ext cx="4883150"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latin typeface="Times New Roman" panose="02020603050405020304" pitchFamily="18" charset="0"/>
                <a:cs typeface="Times New Roman" panose="02020603050405020304" pitchFamily="18" charset="0"/>
              </a:endParaRPr>
            </a:p>
          </p:txBody>
        </p:sp>
        <p:sp>
          <p:nvSpPr>
            <p:cNvPr id="15" name="菱形 14"/>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anose="02020603050405020304" pitchFamily="18" charset="0"/>
                  <a:cs typeface="Times New Roman" panose="02020603050405020304" pitchFamily="18" charset="0"/>
                </a:rPr>
                <a:t>3</a:t>
              </a: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16" name="TextBox 37"/>
            <p:cNvSpPr txBox="1">
              <a:spLocks noChangeArrowheads="1"/>
            </p:cNvSpPr>
            <p:nvPr/>
          </p:nvSpPr>
          <p:spPr bwMode="auto">
            <a:xfrm>
              <a:off x="3733800"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Times New Roman" panose="02020603050405020304" pitchFamily="18" charset="0"/>
                  <a:ea typeface="+mn-ea"/>
                  <a:cs typeface="Times New Roman" panose="02020603050405020304" pitchFamily="18" charset="0"/>
                </a:rPr>
                <a:t>结合生物知识的定量结果分析与</a:t>
              </a:r>
              <a:r>
                <a:rPr kumimoji="1" lang="zh-CN" altLang="en-US" b="1" dirty="0">
                  <a:solidFill>
                    <a:srgbClr val="000000"/>
                  </a:solidFill>
                  <a:latin typeface="Times New Roman" panose="02020603050405020304" pitchFamily="18" charset="0"/>
                  <a:ea typeface="+mn-ea"/>
                  <a:cs typeface="Times New Roman" panose="02020603050405020304" pitchFamily="18" charset="0"/>
                </a:rPr>
                <a:t>整合</a:t>
              </a:r>
              <a:endParaRPr kumimoji="1" lang="en-US" altLang="zh-CN" b="1" dirty="0" smtClean="0">
                <a:solidFill>
                  <a:srgbClr val="000000"/>
                </a:solidFill>
                <a:latin typeface="Times New Roman" panose="02020603050405020304" pitchFamily="18" charset="0"/>
                <a:ea typeface="+mn-ea"/>
                <a:cs typeface="Times New Roman" panose="02020603050405020304" pitchFamily="18" charset="0"/>
              </a:endParaRPr>
            </a:p>
          </p:txBody>
        </p:sp>
      </p:grpSp>
      <p:grpSp>
        <p:nvGrpSpPr>
          <p:cNvPr id="17" name="Group 1"/>
          <p:cNvGrpSpPr/>
          <p:nvPr/>
        </p:nvGrpSpPr>
        <p:grpSpPr>
          <a:xfrm>
            <a:off x="1763688" y="1797094"/>
            <a:ext cx="5205442" cy="571504"/>
            <a:chOff x="3176558" y="1600200"/>
            <a:chExt cx="5205442" cy="571504"/>
          </a:xfrm>
        </p:grpSpPr>
        <p:sp>
          <p:nvSpPr>
            <p:cNvPr id="18" name="矩形 17"/>
            <p:cNvSpPr/>
            <p:nvPr/>
          </p:nvSpPr>
          <p:spPr bwMode="auto">
            <a:xfrm>
              <a:off x="3498850" y="1671683"/>
              <a:ext cx="4883150" cy="428625"/>
            </a:xfrm>
            <a:prstGeom prst="rect">
              <a:avLst/>
            </a:prstGeom>
            <a:solidFill>
              <a:srgbClr val="B9FFD9">
                <a:alpha val="56000"/>
              </a:srgbClr>
            </a:solidFill>
            <a:ln>
              <a:solidFill>
                <a:srgbClr val="00B05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endParaRPr lang="zh-CN" altLang="en-US" b="1">
                <a:solidFill>
                  <a:srgbClr val="C00000"/>
                </a:solidFill>
                <a:latin typeface="Times New Roman" panose="02020603050405020304" pitchFamily="18" charset="0"/>
                <a:cs typeface="Times New Roman" panose="02020603050405020304" pitchFamily="18" charset="0"/>
              </a:endParaRPr>
            </a:p>
          </p:txBody>
        </p:sp>
        <p:sp>
          <p:nvSpPr>
            <p:cNvPr id="19" name="菱形 18"/>
            <p:cNvSpPr/>
            <p:nvPr/>
          </p:nvSpPr>
          <p:spPr bwMode="auto">
            <a:xfrm>
              <a:off x="3176558" y="1600200"/>
              <a:ext cx="571504" cy="571504"/>
            </a:xfrm>
            <a:prstGeom prst="diamond">
              <a:avLst/>
            </a:prstGeom>
            <a:solidFill>
              <a:srgbClr val="00B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anose="02020603050405020304" pitchFamily="18" charset="0"/>
                  <a:cs typeface="Times New Roman" panose="02020603050405020304" pitchFamily="18" charset="0"/>
                </a:rPr>
                <a:t>1</a:t>
              </a: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20" name="Rectangle 1"/>
            <p:cNvSpPr>
              <a:spLocks noChangeArrowheads="1"/>
            </p:cNvSpPr>
            <p:nvPr/>
          </p:nvSpPr>
          <p:spPr bwMode="auto">
            <a:xfrm>
              <a:off x="3693863" y="1701846"/>
              <a:ext cx="6495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smtClean="0">
                  <a:latin typeface="Times New Roman" panose="02020603050405020304" pitchFamily="18" charset="0"/>
                  <a:cs typeface="Times New Roman" panose="02020603050405020304" pitchFamily="18" charset="0"/>
                </a:rPr>
                <a:t>绪论</a:t>
              </a:r>
              <a:endParaRPr kumimoji="1" lang="en-US" altLang="zh-CN" b="1" dirty="0" smtClean="0">
                <a:latin typeface="Times New Roman" panose="02020603050405020304" pitchFamily="18" charset="0"/>
                <a:cs typeface="Times New Roman" panose="02020603050405020304" pitchFamily="18" charset="0"/>
              </a:endParaRPr>
            </a:p>
          </p:txBody>
        </p:sp>
      </p:grpSp>
      <p:grpSp>
        <p:nvGrpSpPr>
          <p:cNvPr id="21" name="Group 5"/>
          <p:cNvGrpSpPr/>
          <p:nvPr/>
        </p:nvGrpSpPr>
        <p:grpSpPr>
          <a:xfrm>
            <a:off x="1763688" y="4875570"/>
            <a:ext cx="5205442" cy="571504"/>
            <a:chOff x="3176558" y="4724400"/>
            <a:chExt cx="5205442" cy="571504"/>
          </a:xfrm>
        </p:grpSpPr>
        <p:sp>
          <p:nvSpPr>
            <p:cNvPr id="22" name="矩形 32"/>
            <p:cNvSpPr/>
            <p:nvPr/>
          </p:nvSpPr>
          <p:spPr bwMode="auto">
            <a:xfrm>
              <a:off x="3475038" y="4795867"/>
              <a:ext cx="4906962"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latin typeface="Times New Roman" panose="02020603050405020304" pitchFamily="18" charset="0"/>
                <a:cs typeface="Times New Roman" panose="02020603050405020304" pitchFamily="18" charset="0"/>
              </a:endParaRPr>
            </a:p>
          </p:txBody>
        </p:sp>
        <p:sp>
          <p:nvSpPr>
            <p:cNvPr id="23"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Times New Roman" panose="02020603050405020304" pitchFamily="18" charset="0"/>
                  <a:ea typeface="+mn-ea"/>
                  <a:cs typeface="Times New Roman" panose="02020603050405020304" pitchFamily="18" charset="0"/>
                </a:rPr>
                <a:t>总结与展望</a:t>
              </a:r>
              <a:endParaRPr kumimoji="1" lang="en-US" altLang="zh-CN" b="1" dirty="0" smtClean="0">
                <a:solidFill>
                  <a:srgbClr val="000000"/>
                </a:solidFill>
                <a:latin typeface="Times New Roman" panose="02020603050405020304" pitchFamily="18" charset="0"/>
                <a:ea typeface="+mn-ea"/>
                <a:cs typeface="Times New Roman" panose="02020603050405020304" pitchFamily="18" charset="0"/>
              </a:endParaRPr>
            </a:p>
          </p:txBody>
        </p:sp>
        <p:sp>
          <p:nvSpPr>
            <p:cNvPr id="24"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5</a:t>
              </a:r>
              <a:endParaRPr lang="zh-CN" altLang="en-US" b="1" dirty="0">
                <a:solidFill>
                  <a:srgbClr val="00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4666102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solidFill>
                  <a:schemeClr val="tx1"/>
                </a:solidFill>
              </a:rPr>
              <a:t>20</a:t>
            </a:fld>
            <a:endParaRPr lang="zh-CN" altLang="en-US" dirty="0">
              <a:solidFill>
                <a:schemeClr val="tx1"/>
              </a:solidFill>
            </a:endParaRPr>
          </a:p>
        </p:txBody>
      </p:sp>
      <p:graphicFrame>
        <p:nvGraphicFramePr>
          <p:cNvPr id="3" name="图表 2"/>
          <p:cNvGraphicFramePr>
            <a:graphicFrameLocks/>
          </p:cNvGraphicFramePr>
          <p:nvPr>
            <p:extLst>
              <p:ext uri="{D42A27DB-BD31-4B8C-83A1-F6EECF244321}">
                <p14:modId xmlns:p14="http://schemas.microsoft.com/office/powerpoint/2010/main" val="2249831945"/>
              </p:ext>
            </p:extLst>
          </p:nvPr>
        </p:nvGraphicFramePr>
        <p:xfrm>
          <a:off x="467544" y="1124744"/>
          <a:ext cx="4320480" cy="41044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图表 3"/>
          <p:cNvGraphicFramePr>
            <a:graphicFrameLocks/>
          </p:cNvGraphicFramePr>
          <p:nvPr>
            <p:extLst>
              <p:ext uri="{D42A27DB-BD31-4B8C-83A1-F6EECF244321}">
                <p14:modId xmlns:p14="http://schemas.microsoft.com/office/powerpoint/2010/main" val="3749378026"/>
              </p:ext>
            </p:extLst>
          </p:nvPr>
        </p:nvGraphicFramePr>
        <p:xfrm>
          <a:off x="4860032" y="1340768"/>
          <a:ext cx="4176464" cy="3888432"/>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 Box 363"/>
          <p:cNvSpPr txBox="1">
            <a:spLocks noChangeArrowheads="1"/>
          </p:cNvSpPr>
          <p:nvPr/>
        </p:nvSpPr>
        <p:spPr bwMode="auto">
          <a:xfrm rot="16200000">
            <a:off x="-472726" y="1993008"/>
            <a:ext cx="1465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400" b="1" dirty="0"/>
              <a:t>Percentage (%)</a:t>
            </a:r>
          </a:p>
        </p:txBody>
      </p:sp>
      <p:sp>
        <p:nvSpPr>
          <p:cNvPr id="6" name="Text Box 363"/>
          <p:cNvSpPr txBox="1">
            <a:spLocks noChangeArrowheads="1"/>
          </p:cNvSpPr>
          <p:nvPr/>
        </p:nvSpPr>
        <p:spPr bwMode="auto">
          <a:xfrm rot="16200000">
            <a:off x="3991769" y="2137023"/>
            <a:ext cx="1465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400" b="1" dirty="0"/>
              <a:t>Percentage (%)</a:t>
            </a:r>
          </a:p>
        </p:txBody>
      </p:sp>
      <p:sp>
        <p:nvSpPr>
          <p:cNvPr id="7" name="Text Box 714"/>
          <p:cNvSpPr txBox="1">
            <a:spLocks noChangeArrowheads="1"/>
          </p:cNvSpPr>
          <p:nvPr/>
        </p:nvSpPr>
        <p:spPr bwMode="auto">
          <a:xfrm>
            <a:off x="1763688" y="5012729"/>
            <a:ext cx="15906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400" b="1" dirty="0"/>
              <a:t>Protein Function</a:t>
            </a:r>
          </a:p>
        </p:txBody>
      </p:sp>
      <p:sp>
        <p:nvSpPr>
          <p:cNvPr id="8" name="Text Box 714"/>
          <p:cNvSpPr txBox="1">
            <a:spLocks noChangeArrowheads="1"/>
          </p:cNvSpPr>
          <p:nvPr/>
        </p:nvSpPr>
        <p:spPr bwMode="auto">
          <a:xfrm>
            <a:off x="6084168" y="5012729"/>
            <a:ext cx="15906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400" b="1" dirty="0"/>
              <a:t>Protein Function</a:t>
            </a:r>
          </a:p>
        </p:txBody>
      </p:sp>
      <p:sp>
        <p:nvSpPr>
          <p:cNvPr id="9" name="标题 1"/>
          <p:cNvSpPr txBox="1">
            <a:spLocks/>
          </p:cNvSpPr>
          <p:nvPr/>
        </p:nvSpPr>
        <p:spPr>
          <a:xfrm>
            <a:off x="1303684" y="112655"/>
            <a:ext cx="8424936" cy="648072"/>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zh-CN" altLang="zh-CN" sz="2800" b="1" dirty="0" smtClean="0">
                <a:latin typeface="+mn-ea"/>
                <a:ea typeface="+mn-ea"/>
              </a:rPr>
              <a:t>通过聚类</a:t>
            </a:r>
            <a:r>
              <a:rPr lang="zh-CN" altLang="zh-CN" sz="2800" b="1" dirty="0">
                <a:latin typeface="+mn-ea"/>
                <a:ea typeface="+mn-ea"/>
              </a:rPr>
              <a:t>理解线粒体蛋白质</a:t>
            </a:r>
            <a:r>
              <a:rPr lang="zh-CN" altLang="zh-CN" sz="2800" b="1" dirty="0" smtClean="0">
                <a:latin typeface="+mn-ea"/>
                <a:ea typeface="+mn-ea"/>
              </a:rPr>
              <a:t>的</a:t>
            </a:r>
            <a:r>
              <a:rPr lang="zh-CN" altLang="en-US" sz="2800" b="1" dirty="0" smtClean="0">
                <a:latin typeface="+mn-ea"/>
                <a:ea typeface="+mn-ea"/>
              </a:rPr>
              <a:t>功能</a:t>
            </a:r>
            <a:r>
              <a:rPr lang="zh-CN" altLang="zh-CN" sz="2800" b="1" dirty="0" smtClean="0">
                <a:latin typeface="+mn-ea"/>
                <a:ea typeface="+mn-ea"/>
              </a:rPr>
              <a:t>特性</a:t>
            </a:r>
            <a:endParaRPr lang="zh-CN" altLang="en-US" sz="2800" b="1" dirty="0">
              <a:latin typeface="+mn-ea"/>
              <a:ea typeface="+mn-ea"/>
            </a:endParaRPr>
          </a:p>
        </p:txBody>
      </p:sp>
      <p:sp>
        <p:nvSpPr>
          <p:cNvPr id="15" name="文本框 14"/>
          <p:cNvSpPr txBox="1"/>
          <p:nvPr/>
        </p:nvSpPr>
        <p:spPr>
          <a:xfrm>
            <a:off x="7380312" y="2420888"/>
            <a:ext cx="748923" cy="338554"/>
          </a:xfrm>
          <a:prstGeom prst="rect">
            <a:avLst/>
          </a:prstGeom>
          <a:noFill/>
        </p:spPr>
        <p:txBody>
          <a:bodyPr wrap="none" rtlCol="0">
            <a:spAutoFit/>
          </a:bodyPr>
          <a:lstStyle/>
          <a:p>
            <a:r>
              <a:rPr lang="en-US" altLang="zh-CN" sz="1600" b="1" dirty="0" smtClean="0">
                <a:solidFill>
                  <a:srgbClr val="FF0000"/>
                </a:solidFill>
                <a:latin typeface="Times New Roman" panose="02020603050405020304" pitchFamily="18" charset="0"/>
                <a:cs typeface="Times New Roman" panose="02020603050405020304" pitchFamily="18" charset="0"/>
              </a:rPr>
              <a:t>8.56%</a:t>
            </a:r>
            <a:endParaRPr lang="zh-CN" altLang="en-US" sz="1600" b="1" dirty="0">
              <a:solidFill>
                <a:srgbClr val="FF0000"/>
              </a:solidFill>
              <a:latin typeface="Times New Roman" panose="02020603050405020304" pitchFamily="18" charset="0"/>
              <a:cs typeface="Times New Roman" panose="02020603050405020304" pitchFamily="18" charset="0"/>
            </a:endParaRPr>
          </a:p>
        </p:txBody>
      </p:sp>
      <p:sp>
        <p:nvSpPr>
          <p:cNvPr id="18" name="文本框 17"/>
          <p:cNvSpPr txBox="1"/>
          <p:nvPr/>
        </p:nvSpPr>
        <p:spPr>
          <a:xfrm>
            <a:off x="1337930" y="1841396"/>
            <a:ext cx="851515" cy="338554"/>
          </a:xfrm>
          <a:prstGeom prst="rect">
            <a:avLst/>
          </a:prstGeom>
          <a:noFill/>
        </p:spPr>
        <p:txBody>
          <a:bodyPr wrap="none" rtlCol="0">
            <a:spAutoFit/>
          </a:bodyPr>
          <a:lstStyle/>
          <a:p>
            <a:r>
              <a:rPr lang="en-US" altLang="zh-CN" sz="1600" b="1" dirty="0" smtClean="0">
                <a:solidFill>
                  <a:srgbClr val="FF0000"/>
                </a:solidFill>
                <a:latin typeface="Times New Roman" panose="02020603050405020304" pitchFamily="18" charset="0"/>
                <a:cs typeface="Times New Roman" panose="02020603050405020304" pitchFamily="18" charset="0"/>
              </a:rPr>
              <a:t>12.23%</a:t>
            </a:r>
            <a:endParaRPr lang="zh-CN" altLang="en-US" sz="1600" b="1" dirty="0">
              <a:solidFill>
                <a:srgbClr val="FF0000"/>
              </a:solidFill>
              <a:latin typeface="Times New Roman" panose="02020603050405020304" pitchFamily="18" charset="0"/>
              <a:cs typeface="Times New Roman" panose="02020603050405020304" pitchFamily="18" charset="0"/>
            </a:endParaRPr>
          </a:p>
        </p:txBody>
      </p:sp>
      <p:sp>
        <p:nvSpPr>
          <p:cNvPr id="19" name="文本框 18"/>
          <p:cNvSpPr txBox="1"/>
          <p:nvPr/>
        </p:nvSpPr>
        <p:spPr>
          <a:xfrm>
            <a:off x="3354363" y="3500214"/>
            <a:ext cx="748923" cy="338554"/>
          </a:xfrm>
          <a:prstGeom prst="rect">
            <a:avLst/>
          </a:prstGeom>
          <a:noFill/>
        </p:spPr>
        <p:txBody>
          <a:bodyPr wrap="none" rtlCol="0">
            <a:spAutoFit/>
          </a:bodyPr>
          <a:lstStyle/>
          <a:p>
            <a:r>
              <a:rPr lang="en-US" altLang="zh-CN" sz="1600" b="1" dirty="0" smtClean="0">
                <a:solidFill>
                  <a:srgbClr val="FF0000"/>
                </a:solidFill>
                <a:latin typeface="Times New Roman" panose="02020603050405020304" pitchFamily="18" charset="0"/>
                <a:cs typeface="Times New Roman" panose="02020603050405020304" pitchFamily="18" charset="0"/>
              </a:rPr>
              <a:t>4.88%</a:t>
            </a:r>
            <a:endParaRPr lang="zh-CN" altLang="en-US" sz="1600" b="1" dirty="0">
              <a:solidFill>
                <a:srgbClr val="FF0000"/>
              </a:solidFill>
              <a:latin typeface="Times New Roman" panose="02020603050405020304" pitchFamily="18" charset="0"/>
              <a:cs typeface="Times New Roman" panose="02020603050405020304" pitchFamily="18" charset="0"/>
            </a:endParaRPr>
          </a:p>
        </p:txBody>
      </p:sp>
      <p:sp>
        <p:nvSpPr>
          <p:cNvPr id="20" name="文本框 19"/>
          <p:cNvSpPr txBox="1"/>
          <p:nvPr/>
        </p:nvSpPr>
        <p:spPr>
          <a:xfrm>
            <a:off x="412306" y="5578814"/>
            <a:ext cx="6955750" cy="1107996"/>
          </a:xfrm>
          <a:prstGeom prst="rect">
            <a:avLst/>
          </a:prstGeom>
          <a:noFill/>
        </p:spPr>
        <p:txBody>
          <a:bodyPr wrap="none" rtlCol="0">
            <a:spAutoFit/>
          </a:bodyPr>
          <a:lstStyle/>
          <a:p>
            <a:pPr>
              <a:lnSpc>
                <a:spcPct val="150000"/>
              </a:lnSpc>
            </a:pPr>
            <a:r>
              <a:rPr lang="zh-CN" altLang="en-US" sz="1600" dirty="0">
                <a:latin typeface="+mn-ea"/>
              </a:rPr>
              <a:t>参与代谢和氧化还原过程的蛋白质</a:t>
            </a:r>
            <a:r>
              <a:rPr lang="zh-CN" altLang="en-US" sz="1600" dirty="0" smtClean="0">
                <a:latin typeface="+mn-ea"/>
              </a:rPr>
              <a:t>在小鼠肝脏</a:t>
            </a:r>
            <a:r>
              <a:rPr lang="zh-CN" altLang="en-US" sz="1600" dirty="0">
                <a:latin typeface="+mn-ea"/>
              </a:rPr>
              <a:t>中的表达量</a:t>
            </a:r>
            <a:r>
              <a:rPr lang="zh-CN" altLang="en-US" sz="1600" dirty="0" smtClean="0">
                <a:latin typeface="+mn-ea"/>
              </a:rPr>
              <a:t>显著高于小鼠心脏</a:t>
            </a:r>
            <a:endParaRPr lang="en-US" altLang="zh-CN" sz="1600" dirty="0" smtClean="0">
              <a:latin typeface="+mn-ea"/>
            </a:endParaRPr>
          </a:p>
          <a:p>
            <a:pPr>
              <a:lnSpc>
                <a:spcPct val="150000"/>
              </a:lnSpc>
            </a:pPr>
            <a:r>
              <a:rPr lang="zh-CN" altLang="en-US" sz="1600" dirty="0" smtClean="0">
                <a:latin typeface="+mn-ea"/>
              </a:rPr>
              <a:t>参与氧化磷酸化的</a:t>
            </a:r>
            <a:r>
              <a:rPr lang="zh-CN" altLang="en-US" sz="1600" dirty="0">
                <a:latin typeface="+mn-ea"/>
              </a:rPr>
              <a:t>蛋白质在</a:t>
            </a:r>
            <a:r>
              <a:rPr lang="zh-CN" altLang="en-US" sz="1600" dirty="0" smtClean="0">
                <a:latin typeface="+mn-ea"/>
              </a:rPr>
              <a:t>取自</a:t>
            </a:r>
            <a:r>
              <a:rPr lang="zh-CN" altLang="en-US" sz="1600" dirty="0">
                <a:latin typeface="+mn-ea"/>
              </a:rPr>
              <a:t>小鼠</a:t>
            </a:r>
            <a:r>
              <a:rPr lang="zh-CN" altLang="en-US" sz="1600" dirty="0" smtClean="0">
                <a:latin typeface="+mn-ea"/>
              </a:rPr>
              <a:t>心脏样本</a:t>
            </a:r>
            <a:r>
              <a:rPr lang="zh-CN" altLang="en-US" sz="1600" dirty="0">
                <a:latin typeface="+mn-ea"/>
              </a:rPr>
              <a:t>的数据集中比重更</a:t>
            </a:r>
            <a:r>
              <a:rPr lang="zh-CN" altLang="en-US" sz="1600" dirty="0" smtClean="0">
                <a:latin typeface="+mn-ea"/>
              </a:rPr>
              <a:t>大</a:t>
            </a:r>
            <a:endParaRPr lang="zh-CN" altLang="en-US" sz="1600" dirty="0">
              <a:latin typeface="+mn-ea"/>
            </a:endParaRPr>
          </a:p>
          <a:p>
            <a:endParaRPr lang="zh-CN" altLang="en-US" dirty="0"/>
          </a:p>
        </p:txBody>
      </p:sp>
      <p:cxnSp>
        <p:nvCxnSpPr>
          <p:cNvPr id="22" name="直接箭头连接符 21"/>
          <p:cNvCxnSpPr/>
          <p:nvPr/>
        </p:nvCxnSpPr>
        <p:spPr>
          <a:xfrm flipV="1">
            <a:off x="3402821" y="3746749"/>
            <a:ext cx="161067" cy="364583"/>
          </a:xfrm>
          <a:prstGeom prst="straightConnector1">
            <a:avLst/>
          </a:prstGeom>
          <a:ln w="158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02821" y="3970290"/>
            <a:ext cx="0" cy="243418"/>
          </a:xfrm>
          <a:prstGeom prst="line">
            <a:avLst/>
          </a:prstGeom>
          <a:ln w="22225">
            <a:solidFill>
              <a:schemeClr val="bg1">
                <a:lumMod val="50000"/>
                <a:alpha val="98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092280" y="2428509"/>
            <a:ext cx="0" cy="399120"/>
          </a:xfrm>
          <a:prstGeom prst="line">
            <a:avLst/>
          </a:prstGeom>
          <a:ln w="22225">
            <a:solidFill>
              <a:schemeClr val="bg1">
                <a:lumMod val="50000"/>
                <a:alpha val="98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endCxn id="15" idx="1"/>
          </p:cNvCxnSpPr>
          <p:nvPr/>
        </p:nvCxnSpPr>
        <p:spPr>
          <a:xfrm flipV="1">
            <a:off x="7092280" y="2590165"/>
            <a:ext cx="288032" cy="37904"/>
          </a:xfrm>
          <a:prstGeom prst="straightConnector1">
            <a:avLst/>
          </a:prstGeom>
          <a:ln w="158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2483768" y="1859811"/>
            <a:ext cx="0" cy="429612"/>
          </a:xfrm>
          <a:prstGeom prst="line">
            <a:avLst/>
          </a:prstGeom>
          <a:ln w="22225">
            <a:solidFill>
              <a:schemeClr val="bg1">
                <a:lumMod val="50000"/>
                <a:alpha val="98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flipV="1">
            <a:off x="2096109" y="2043182"/>
            <a:ext cx="404428" cy="89516"/>
          </a:xfrm>
          <a:prstGeom prst="straightConnector1">
            <a:avLst/>
          </a:prstGeom>
          <a:ln w="158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08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nodeType="with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Effect transition="in" filter="fade">
                                      <p:cBhvr>
                                        <p:cTn id="25" dur="500"/>
                                        <p:tgtEl>
                                          <p:spTgt spid="20">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nodeType="withEffect">
                                  <p:stCondLst>
                                    <p:cond delay="0"/>
                                  </p:stCondLst>
                                  <p:childTnLst>
                                    <p:set>
                                      <p:cBhvr>
                                        <p:cTn id="38" dur="1" fill="hold">
                                          <p:stCondLst>
                                            <p:cond delay="0"/>
                                          </p:stCondLst>
                                        </p:cTn>
                                        <p:tgtEl>
                                          <p:spTgt spid="20">
                                            <p:txEl>
                                              <p:pRg st="1" end="1"/>
                                            </p:txEl>
                                          </p:spTgt>
                                        </p:tgtEl>
                                        <p:attrNameLst>
                                          <p:attrName>style.visibility</p:attrName>
                                        </p:attrNameLst>
                                      </p:cBhvr>
                                      <p:to>
                                        <p:strVal val="visible"/>
                                      </p:to>
                                    </p:set>
                                    <p:animEffect transition="in" filter="fade">
                                      <p:cBhvr>
                                        <p:cTn id="39" dur="5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8129016" y="5302002"/>
            <a:ext cx="609600" cy="521208"/>
          </a:xfrm>
        </p:spPr>
        <p:txBody>
          <a:bodyPr/>
          <a:lstStyle/>
          <a:p>
            <a:fld id="{0C913308-F349-4B6D-A68A-DD1791B4A57B}" type="slidenum">
              <a:rPr lang="zh-CN" altLang="en-US" smtClean="0"/>
              <a:t>21</a:t>
            </a:fld>
            <a:endParaRPr lang="zh-CN" altLang="en-US"/>
          </a:p>
        </p:txBody>
      </p:sp>
      <p:pic>
        <p:nvPicPr>
          <p:cNvPr id="20" name="图片 19"/>
          <p:cNvPicPr/>
          <p:nvPr/>
        </p:nvPicPr>
        <p:blipFill>
          <a:blip r:embed="rId3" cstate="print">
            <a:extLst>
              <a:ext uri="{28A0092B-C50C-407E-A947-70E740481C1C}">
                <a14:useLocalDpi xmlns:a14="http://schemas.microsoft.com/office/drawing/2010/main" val="0"/>
              </a:ext>
            </a:extLst>
          </a:blip>
          <a:stretch>
            <a:fillRect/>
          </a:stretch>
        </p:blipFill>
        <p:spPr>
          <a:xfrm>
            <a:off x="337158" y="685910"/>
            <a:ext cx="7909880" cy="4838269"/>
          </a:xfrm>
          <a:prstGeom prst="rect">
            <a:avLst/>
          </a:prstGeom>
        </p:spPr>
      </p:pic>
      <p:sp>
        <p:nvSpPr>
          <p:cNvPr id="22" name="矩形 21"/>
          <p:cNvSpPr/>
          <p:nvPr/>
        </p:nvSpPr>
        <p:spPr>
          <a:xfrm>
            <a:off x="139626" y="634802"/>
            <a:ext cx="8536830" cy="5026446"/>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238667" y="3738490"/>
            <a:ext cx="280391"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标题 1"/>
          <p:cNvSpPr txBox="1">
            <a:spLocks/>
          </p:cNvSpPr>
          <p:nvPr/>
        </p:nvSpPr>
        <p:spPr>
          <a:xfrm>
            <a:off x="195573" y="-31241"/>
            <a:ext cx="8424936" cy="648072"/>
          </a:xfrm>
          <a:prstGeom prst="rect">
            <a:avLst/>
          </a:prstGeom>
        </p:spPr>
        <p:txBody>
          <a:bodyPr>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defRPr/>
            </a:pPr>
            <a:r>
              <a:rPr lang="zh-CN" altLang="en-US" sz="2800" dirty="0" smtClean="0">
                <a:latin typeface="+mn-ea"/>
                <a:ea typeface="+mn-ea"/>
              </a:rPr>
              <a:t>电子传递链的定量分析比较</a:t>
            </a:r>
            <a:endParaRPr lang="en-US" altLang="zh-CN" sz="2800" dirty="0">
              <a:latin typeface="+mn-ea"/>
              <a:ea typeface="+mn-ea"/>
            </a:endParaRPr>
          </a:p>
        </p:txBody>
      </p:sp>
      <p:sp>
        <p:nvSpPr>
          <p:cNvPr id="35" name="文本框 34"/>
          <p:cNvSpPr txBox="1"/>
          <p:nvPr/>
        </p:nvSpPr>
        <p:spPr>
          <a:xfrm>
            <a:off x="25798" y="5877272"/>
            <a:ext cx="9118202" cy="773289"/>
          </a:xfrm>
          <a:prstGeom prst="rect">
            <a:avLst/>
          </a:prstGeom>
          <a:noFill/>
        </p:spPr>
        <p:txBody>
          <a:bodyPr wrap="none" rtlCol="0">
            <a:spAutoFit/>
          </a:bodyPr>
          <a:lstStyle/>
          <a:p>
            <a:pPr>
              <a:lnSpc>
                <a:spcPct val="150000"/>
              </a:lnSpc>
            </a:pPr>
            <a:r>
              <a:rPr lang="zh-CN" altLang="zh-CN" sz="1600" dirty="0">
                <a:latin typeface="+mn-ea"/>
              </a:rPr>
              <a:t>第一到第四复合体主要参与了线粒体膜内外的电子传递过程，</a:t>
            </a:r>
            <a:r>
              <a:rPr lang="zh-CN" altLang="zh-CN" sz="1600" b="1" dirty="0">
                <a:solidFill>
                  <a:srgbClr val="FF0000"/>
                </a:solidFill>
                <a:latin typeface="+mn-ea"/>
              </a:rPr>
              <a:t>第五复合体</a:t>
            </a:r>
            <a:r>
              <a:rPr lang="zh-CN" altLang="zh-CN" sz="1600" dirty="0">
                <a:latin typeface="+mn-ea"/>
              </a:rPr>
              <a:t>则是</a:t>
            </a:r>
            <a:r>
              <a:rPr lang="en-US" altLang="zh-CN" sz="1600" dirty="0">
                <a:latin typeface="+mn-ea"/>
              </a:rPr>
              <a:t>ATP</a:t>
            </a:r>
            <a:r>
              <a:rPr lang="zh-CN" altLang="zh-CN" sz="1600" dirty="0">
                <a:latin typeface="+mn-ea"/>
              </a:rPr>
              <a:t>合成的主要场所</a:t>
            </a:r>
            <a:r>
              <a:rPr lang="zh-CN" altLang="zh-CN" sz="1600" dirty="0" smtClean="0">
                <a:latin typeface="+mn-ea"/>
              </a:rPr>
              <a:t>；</a:t>
            </a:r>
            <a:endParaRPr lang="en-US" altLang="zh-CN" sz="1600" dirty="0" smtClean="0">
              <a:latin typeface="+mn-ea"/>
            </a:endParaRPr>
          </a:p>
          <a:p>
            <a:pPr>
              <a:lnSpc>
                <a:spcPct val="150000"/>
              </a:lnSpc>
            </a:pPr>
            <a:r>
              <a:rPr lang="zh-CN" altLang="zh-CN" sz="1600" dirty="0" smtClean="0">
                <a:latin typeface="+mn-ea"/>
              </a:rPr>
              <a:t>从</a:t>
            </a:r>
            <a:r>
              <a:rPr lang="zh-CN" altLang="zh-CN" sz="1600" dirty="0">
                <a:latin typeface="+mn-ea"/>
              </a:rPr>
              <a:t>表达量上来看，第一到第四复合体的丰度水平接近，而第五复合体的丰度水平则是其他的</a:t>
            </a:r>
            <a:r>
              <a:rPr lang="en-US" altLang="zh-CN" sz="1600" b="1" dirty="0">
                <a:solidFill>
                  <a:srgbClr val="FF0000"/>
                </a:solidFill>
                <a:latin typeface="+mn-ea"/>
              </a:rPr>
              <a:t>2~3</a:t>
            </a:r>
            <a:r>
              <a:rPr lang="zh-CN" altLang="zh-CN" sz="1600" dirty="0" smtClean="0">
                <a:latin typeface="+mn-ea"/>
              </a:rPr>
              <a:t>倍</a:t>
            </a:r>
            <a:r>
              <a:rPr lang="zh-CN" altLang="en-US" sz="1600" dirty="0" smtClean="0">
                <a:latin typeface="+mn-ea"/>
              </a:rPr>
              <a:t>；</a:t>
            </a:r>
            <a:endParaRPr lang="zh-CN" altLang="en-US" sz="1600" dirty="0">
              <a:latin typeface="+mn-ea"/>
            </a:endParaRPr>
          </a:p>
        </p:txBody>
      </p:sp>
      <p:sp>
        <p:nvSpPr>
          <p:cNvPr id="25" name="灯片编号占位符 3"/>
          <p:cNvSpPr txBox="1">
            <a:spLocks/>
          </p:cNvSpPr>
          <p:nvPr/>
        </p:nvSpPr>
        <p:spPr>
          <a:xfrm>
            <a:off x="8200313" y="5823210"/>
            <a:ext cx="609600" cy="521208"/>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24</a:t>
            </a:r>
            <a:endParaRPr lang="zh-CN" altLang="en-US" dirty="0"/>
          </a:p>
        </p:txBody>
      </p:sp>
      <p:sp>
        <p:nvSpPr>
          <p:cNvPr id="7" name="矩形 6"/>
          <p:cNvSpPr/>
          <p:nvPr/>
        </p:nvSpPr>
        <p:spPr>
          <a:xfrm>
            <a:off x="6016984" y="5715186"/>
            <a:ext cx="1440160" cy="787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89747" y="1052736"/>
            <a:ext cx="5959474" cy="2685754"/>
          </a:xfrm>
          <a:prstGeom prst="ellipse">
            <a:avLst/>
          </a:prstGeom>
          <a:noFill/>
          <a:ln w="57150">
            <a:solidFill>
              <a:srgbClr val="2FD1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578478" y="1484783"/>
            <a:ext cx="1381631" cy="2031857"/>
          </a:xfrm>
          <a:prstGeom prst="ellipse">
            <a:avLst/>
          </a:prstGeom>
          <a:noFill/>
          <a:ln w="57150">
            <a:solidFill>
              <a:srgbClr val="2FD1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985857" y="3114527"/>
            <a:ext cx="1422184" cy="461665"/>
          </a:xfrm>
          <a:prstGeom prst="rect">
            <a:avLst/>
          </a:prstGeom>
          <a:noFill/>
        </p:spPr>
        <p:txBody>
          <a:bodyPr wrap="none" rtlCol="0">
            <a:spAutoFit/>
          </a:bodyPr>
          <a:lstStyle/>
          <a:p>
            <a:r>
              <a:rPr lang="zh-CN" altLang="en-US" sz="2400" b="1" dirty="0" smtClean="0">
                <a:solidFill>
                  <a:srgbClr val="2FD109"/>
                </a:solidFill>
              </a:rPr>
              <a:t>电子传递</a:t>
            </a:r>
            <a:endParaRPr lang="zh-CN" altLang="en-US" sz="2400" b="1" dirty="0">
              <a:solidFill>
                <a:srgbClr val="2FD109"/>
              </a:solidFill>
            </a:endParaRPr>
          </a:p>
        </p:txBody>
      </p:sp>
      <p:sp>
        <p:nvSpPr>
          <p:cNvPr id="14" name="文本框 13"/>
          <p:cNvSpPr txBox="1"/>
          <p:nvPr/>
        </p:nvSpPr>
        <p:spPr>
          <a:xfrm rot="2774423">
            <a:off x="7873349" y="1702493"/>
            <a:ext cx="1494320" cy="461665"/>
          </a:xfrm>
          <a:prstGeom prst="rect">
            <a:avLst/>
          </a:prstGeom>
          <a:noFill/>
        </p:spPr>
        <p:txBody>
          <a:bodyPr wrap="none" rtlCol="0">
            <a:spAutoFit/>
          </a:bodyPr>
          <a:lstStyle/>
          <a:p>
            <a:r>
              <a:rPr lang="en-US" altLang="zh-CN" sz="2400" b="1" dirty="0" smtClean="0">
                <a:solidFill>
                  <a:srgbClr val="2FD109"/>
                </a:solidFill>
              </a:rPr>
              <a:t>ATP</a:t>
            </a:r>
            <a:r>
              <a:rPr lang="zh-CN" altLang="en-US" sz="2400" b="1" dirty="0" smtClean="0">
                <a:solidFill>
                  <a:srgbClr val="2FD109"/>
                </a:solidFill>
              </a:rPr>
              <a:t>合成</a:t>
            </a:r>
            <a:endParaRPr lang="zh-CN" altLang="en-US" sz="2400" b="1" dirty="0">
              <a:solidFill>
                <a:srgbClr val="2FD109"/>
              </a:solidFill>
            </a:endParaRPr>
          </a:p>
        </p:txBody>
      </p:sp>
      <p:cxnSp>
        <p:nvCxnSpPr>
          <p:cNvPr id="8" name="直接箭头连接符 7"/>
          <p:cNvCxnSpPr>
            <a:stCxn id="14" idx="2"/>
          </p:cNvCxnSpPr>
          <p:nvPr/>
        </p:nvCxnSpPr>
        <p:spPr>
          <a:xfrm flipH="1">
            <a:off x="7960109" y="2092977"/>
            <a:ext cx="493682" cy="302636"/>
          </a:xfrm>
          <a:prstGeom prst="straightConnector1">
            <a:avLst/>
          </a:prstGeom>
          <a:ln w="28575">
            <a:solidFill>
              <a:srgbClr val="2FD109"/>
            </a:solidFill>
            <a:tailEnd type="triangle"/>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606547" y="3872790"/>
            <a:ext cx="6053685" cy="1932474"/>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660232" y="3504184"/>
            <a:ext cx="1324768" cy="2085056"/>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8869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par>
                                <p:cTn id="20" presetID="22" presetClass="entr" presetSubtype="4" fill="hold" nodeType="withEffect">
                                  <p:stCondLst>
                                    <p:cond delay="0"/>
                                  </p:stCondLst>
                                  <p:childTnLst>
                                    <p:set>
                                      <p:cBhvr>
                                        <p:cTn id="21" dur="1" fill="hold">
                                          <p:stCondLst>
                                            <p:cond delay="0"/>
                                          </p:stCondLst>
                                        </p:cTn>
                                        <p:tgtEl>
                                          <p:spTgt spid="35">
                                            <p:txEl>
                                              <p:pRg st="0" end="0"/>
                                            </p:txEl>
                                          </p:spTgt>
                                        </p:tgtEl>
                                        <p:attrNameLst>
                                          <p:attrName>style.visibility</p:attrName>
                                        </p:attrNameLst>
                                      </p:cBhvr>
                                      <p:to>
                                        <p:strVal val="visible"/>
                                      </p:to>
                                    </p:set>
                                    <p:animEffect transition="in" filter="wipe(down)">
                                      <p:cBhvr>
                                        <p:cTn id="22" dur="500"/>
                                        <p:tgtEl>
                                          <p:spTgt spid="3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5">
                                            <p:txEl>
                                              <p:pRg st="1" end="1"/>
                                            </p:txEl>
                                          </p:spTgt>
                                        </p:tgtEl>
                                        <p:attrNameLst>
                                          <p:attrName>style.visibility</p:attrName>
                                        </p:attrNameLst>
                                      </p:cBhvr>
                                      <p:to>
                                        <p:strVal val="visible"/>
                                      </p:to>
                                    </p:set>
                                    <p:animEffect transition="in" filter="wipe(down)">
                                      <p:cBhvr>
                                        <p:cTn id="27" dur="500"/>
                                        <p:tgtEl>
                                          <p:spTgt spid="35">
                                            <p:txEl>
                                              <p:pRg st="1" end="1"/>
                                            </p:txEl>
                                          </p:spTgt>
                                        </p:tgtEl>
                                      </p:cBhvr>
                                    </p:animEffect>
                                  </p:childTnLst>
                                </p:cTn>
                              </p:par>
                              <p:par>
                                <p:cTn id="28" presetID="1" presetClass="exit" presetSubtype="0" fill="hold" grpId="1" nodeType="withEffect">
                                  <p:stCondLst>
                                    <p:cond delay="0"/>
                                  </p:stCondLst>
                                  <p:childTnLst>
                                    <p:set>
                                      <p:cBhvr>
                                        <p:cTn id="29" dur="1" fill="hold">
                                          <p:stCondLst>
                                            <p:cond delay="0"/>
                                          </p:stCondLst>
                                        </p:cTn>
                                        <p:tgtEl>
                                          <p:spTgt spid="3"/>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4"/>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12"/>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14"/>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8"/>
                                        </p:tgtEl>
                                        <p:attrNameLst>
                                          <p:attrName>style.visibility</p:attrName>
                                        </p:attrNameLst>
                                      </p:cBhvr>
                                      <p:to>
                                        <p:strVal val="hidden"/>
                                      </p:to>
                                    </p:set>
                                  </p:childTnLst>
                                </p:cTn>
                              </p:par>
                              <p:par>
                                <p:cTn id="38" presetID="22" presetClass="entr" presetSubtype="4"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down)">
                                      <p:cBhvr>
                                        <p:cTn id="40" dur="500"/>
                                        <p:tgtEl>
                                          <p:spTgt spid="9"/>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barn(inVertical)">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2" grpId="0" animBg="1"/>
      <p:bldP spid="12" grpId="1" animBg="1"/>
      <p:bldP spid="4" grpId="0"/>
      <p:bldP spid="4" grpId="1"/>
      <p:bldP spid="14" grpId="0"/>
      <p:bldP spid="14" grpId="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8105128" y="5756694"/>
            <a:ext cx="609600" cy="521208"/>
          </a:xfrm>
        </p:spPr>
        <p:txBody>
          <a:bodyPr/>
          <a:lstStyle/>
          <a:p>
            <a:fld id="{0C913308-F349-4B6D-A68A-DD1791B4A57B}" type="slidenum">
              <a:rPr lang="zh-CN" altLang="en-US" smtClean="0">
                <a:solidFill>
                  <a:schemeClr val="tx1"/>
                </a:solidFill>
              </a:rPr>
              <a:t>22</a:t>
            </a:fld>
            <a:endParaRPr lang="zh-CN" altLang="en-US" dirty="0">
              <a:solidFill>
                <a:schemeClr val="tx1"/>
              </a:solidFill>
            </a:endParaRPr>
          </a:p>
        </p:txBody>
      </p:sp>
      <p:sp>
        <p:nvSpPr>
          <p:cNvPr id="3" name="标题 1"/>
          <p:cNvSpPr txBox="1">
            <a:spLocks/>
          </p:cNvSpPr>
          <p:nvPr/>
        </p:nvSpPr>
        <p:spPr>
          <a:xfrm>
            <a:off x="245986" y="140946"/>
            <a:ext cx="8424936" cy="648072"/>
          </a:xfrm>
          <a:prstGeom prst="rect">
            <a:avLst/>
          </a:prstGeom>
        </p:spPr>
        <p:txBody>
          <a:bodyPr>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defRPr/>
            </a:pPr>
            <a:r>
              <a:rPr lang="zh-CN" altLang="en-US" sz="2800" dirty="0" smtClean="0">
                <a:latin typeface="+mn-ea"/>
                <a:ea typeface="+mn-ea"/>
              </a:rPr>
              <a:t>电子传递链的定量分析比较</a:t>
            </a:r>
            <a:endParaRPr lang="en-US" altLang="zh-CN" sz="2800" dirty="0">
              <a:latin typeface="+mn-ea"/>
              <a:ea typeface="+mn-ea"/>
            </a:endParaRPr>
          </a:p>
        </p:txBody>
      </p:sp>
      <p:pic>
        <p:nvPicPr>
          <p:cNvPr id="14" name="图片 13"/>
          <p:cNvPicPr>
            <a:picLocks noChangeAspect="1"/>
          </p:cNvPicPr>
          <p:nvPr/>
        </p:nvPicPr>
        <p:blipFill>
          <a:blip r:embed="rId3"/>
          <a:stretch>
            <a:fillRect/>
          </a:stretch>
        </p:blipFill>
        <p:spPr>
          <a:xfrm>
            <a:off x="778383" y="696438"/>
            <a:ext cx="6772515" cy="4919982"/>
          </a:xfrm>
          <a:prstGeom prst="rect">
            <a:avLst/>
          </a:prstGeom>
        </p:spPr>
      </p:pic>
      <p:sp>
        <p:nvSpPr>
          <p:cNvPr id="20" name="矩形 19"/>
          <p:cNvSpPr/>
          <p:nvPr/>
        </p:nvSpPr>
        <p:spPr>
          <a:xfrm>
            <a:off x="715910" y="548680"/>
            <a:ext cx="327698"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17" name="文本框 16"/>
          <p:cNvSpPr txBox="1"/>
          <p:nvPr/>
        </p:nvSpPr>
        <p:spPr>
          <a:xfrm>
            <a:off x="257818" y="5637287"/>
            <a:ext cx="8872707" cy="138499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smtClean="0">
                <a:latin typeface="+mn-ea"/>
              </a:rPr>
              <a:t>核心蛋白质为</a:t>
            </a:r>
            <a:r>
              <a:rPr lang="zh-CN" altLang="en-US" sz="1400" dirty="0" smtClean="0">
                <a:latin typeface="+mn-ea"/>
              </a:rPr>
              <a:t>：</a:t>
            </a:r>
            <a:r>
              <a:rPr lang="en-US" altLang="zh-CN" sz="1400" b="1" dirty="0" smtClean="0">
                <a:solidFill>
                  <a:srgbClr val="FF0000"/>
                </a:solidFill>
                <a:latin typeface="Times New Roman" panose="02020603050405020304" pitchFamily="18" charset="0"/>
                <a:cs typeface="Times New Roman" panose="02020603050405020304" pitchFamily="18" charset="0"/>
              </a:rPr>
              <a:t>ATP-</a:t>
            </a:r>
            <a:r>
              <a:rPr lang="el-GR" altLang="zh-CN" sz="1400" b="1" dirty="0" smtClean="0">
                <a:solidFill>
                  <a:srgbClr val="FF0000"/>
                </a:solidFill>
                <a:latin typeface="Times New Roman" panose="02020603050405020304" pitchFamily="18" charset="0"/>
                <a:cs typeface="Times New Roman" panose="02020603050405020304" pitchFamily="18" charset="0"/>
              </a:rPr>
              <a:t>α</a:t>
            </a:r>
            <a:r>
              <a:rPr lang="zh-CN" altLang="en-US" sz="1400" b="1" dirty="0" smtClean="0">
                <a:solidFill>
                  <a:srgbClr val="FF0000"/>
                </a:solidFill>
                <a:latin typeface="Times New Roman" panose="02020603050405020304" pitchFamily="18" charset="0"/>
                <a:cs typeface="Times New Roman" panose="02020603050405020304" pitchFamily="18" charset="0"/>
              </a:rPr>
              <a:t>、 </a:t>
            </a:r>
            <a:r>
              <a:rPr lang="en-US" altLang="zh-CN" sz="1400" b="1" dirty="0" smtClean="0">
                <a:solidFill>
                  <a:srgbClr val="FF0000"/>
                </a:solidFill>
                <a:latin typeface="Times New Roman" panose="02020603050405020304" pitchFamily="18" charset="0"/>
                <a:cs typeface="Times New Roman" panose="02020603050405020304" pitchFamily="18" charset="0"/>
              </a:rPr>
              <a:t>ATP-</a:t>
            </a:r>
            <a:r>
              <a:rPr lang="el-GR" altLang="zh-CN" sz="1400" b="1" dirty="0" smtClean="0">
                <a:solidFill>
                  <a:srgbClr val="FF0000"/>
                </a:solidFill>
                <a:latin typeface="Times New Roman" panose="02020603050405020304" pitchFamily="18" charset="0"/>
                <a:cs typeface="Times New Roman" panose="02020603050405020304" pitchFamily="18" charset="0"/>
              </a:rPr>
              <a:t>β</a:t>
            </a:r>
            <a:r>
              <a:rPr lang="zh-CN" altLang="en-US" sz="1400" b="1" dirty="0" smtClean="0">
                <a:solidFill>
                  <a:srgbClr val="FF0000"/>
                </a:solidFill>
                <a:latin typeface="Times New Roman" panose="02020603050405020304" pitchFamily="18" charset="0"/>
                <a:cs typeface="Times New Roman" panose="02020603050405020304" pitchFamily="18" charset="0"/>
              </a:rPr>
              <a:t>、</a:t>
            </a:r>
            <a:r>
              <a:rPr lang="en-US" altLang="zh-CN" sz="1400" b="1" dirty="0" smtClean="0">
                <a:solidFill>
                  <a:srgbClr val="FF0000"/>
                </a:solidFill>
                <a:latin typeface="Times New Roman" panose="02020603050405020304" pitchFamily="18" charset="0"/>
                <a:cs typeface="Times New Roman" panose="02020603050405020304" pitchFamily="18" charset="0"/>
              </a:rPr>
              <a:t>ATP-</a:t>
            </a:r>
            <a:r>
              <a:rPr lang="el-GR" altLang="zh-CN" sz="1400" b="1" dirty="0" smtClean="0">
                <a:solidFill>
                  <a:srgbClr val="FF0000"/>
                </a:solidFill>
                <a:latin typeface="Times New Roman" panose="02020603050405020304" pitchFamily="18" charset="0"/>
                <a:cs typeface="Times New Roman" panose="02020603050405020304" pitchFamily="18" charset="0"/>
              </a:rPr>
              <a:t>δ</a:t>
            </a:r>
            <a:r>
              <a:rPr lang="zh-CN" altLang="en-US" sz="1400" b="1" dirty="0" smtClean="0">
                <a:solidFill>
                  <a:srgbClr val="FF0000"/>
                </a:solidFill>
                <a:latin typeface="Times New Roman" panose="02020603050405020304" pitchFamily="18" charset="0"/>
                <a:cs typeface="Times New Roman" panose="02020603050405020304" pitchFamily="18" charset="0"/>
              </a:rPr>
              <a:t>、</a:t>
            </a:r>
            <a:r>
              <a:rPr lang="en-US" altLang="zh-CN" sz="1400" b="1" dirty="0" smtClean="0">
                <a:solidFill>
                  <a:srgbClr val="FF0000"/>
                </a:solidFill>
                <a:latin typeface="Times New Roman" panose="02020603050405020304" pitchFamily="18" charset="0"/>
                <a:cs typeface="Times New Roman" panose="02020603050405020304" pitchFamily="18" charset="0"/>
              </a:rPr>
              <a:t>ATP-</a:t>
            </a:r>
            <a:r>
              <a:rPr lang="el-GR" altLang="zh-CN" sz="1400" b="1" dirty="0" smtClean="0">
                <a:solidFill>
                  <a:srgbClr val="FF0000"/>
                </a:solidFill>
                <a:latin typeface="Times New Roman" panose="02020603050405020304" pitchFamily="18" charset="0"/>
                <a:cs typeface="Times New Roman" panose="02020603050405020304" pitchFamily="18" charset="0"/>
              </a:rPr>
              <a:t>ε</a:t>
            </a:r>
            <a:endParaRPr lang="en-US" altLang="zh-CN" sz="1400" b="1" dirty="0" smtClean="0">
              <a:solidFill>
                <a:srgbClr val="FF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zh-CN" altLang="zh-CN" sz="1400" b="1" dirty="0" smtClean="0">
                <a:latin typeface="+mn-ea"/>
              </a:rPr>
              <a:t>相对</a:t>
            </a:r>
            <a:r>
              <a:rPr lang="zh-CN" altLang="zh-CN" sz="1400" b="1" dirty="0">
                <a:latin typeface="+mn-ea"/>
              </a:rPr>
              <a:t>于由细胞核基因组编码的其他蛋白质而言，这些蛋白质的丰度水平</a:t>
            </a:r>
            <a:r>
              <a:rPr lang="zh-CN" altLang="zh-CN" sz="1400" b="1" dirty="0">
                <a:solidFill>
                  <a:srgbClr val="FF0000"/>
                </a:solidFill>
                <a:latin typeface="+mn-ea"/>
              </a:rPr>
              <a:t>远远偏</a:t>
            </a:r>
            <a:r>
              <a:rPr lang="zh-CN" altLang="zh-CN" sz="1400" b="1" dirty="0" smtClean="0">
                <a:solidFill>
                  <a:srgbClr val="FF0000"/>
                </a:solidFill>
                <a:latin typeface="+mn-ea"/>
              </a:rPr>
              <a:t>低</a:t>
            </a:r>
            <a:r>
              <a:rPr lang="en-US" altLang="zh-CN" sz="1400" b="1" dirty="0" smtClean="0">
                <a:latin typeface="+mn-ea"/>
              </a:rPr>
              <a:t>;</a:t>
            </a:r>
            <a:endParaRPr lang="en-US" altLang="zh-CN" sz="1400" dirty="0" smtClean="0">
              <a:latin typeface="+mn-ea"/>
            </a:endParaRPr>
          </a:p>
          <a:p>
            <a:pPr marL="285750" indent="-285750">
              <a:lnSpc>
                <a:spcPct val="150000"/>
              </a:lnSpc>
              <a:buFont typeface="Arial" panose="020B0604020202020204" pitchFamily="34" charset="0"/>
              <a:buChar char="•"/>
            </a:pPr>
            <a:r>
              <a:rPr lang="zh-CN" altLang="zh-CN" sz="1400" b="1" dirty="0"/>
              <a:t>线粒体功能缺失引起的疾病都与这些线粒体基因组编码蛋白高度</a:t>
            </a:r>
            <a:r>
              <a:rPr lang="zh-CN" altLang="zh-CN" sz="1400" b="1" dirty="0" smtClean="0"/>
              <a:t>相关</a:t>
            </a:r>
            <a:r>
              <a:rPr lang="zh-CN" altLang="en-US" sz="1400" dirty="0" smtClean="0"/>
              <a:t>；</a:t>
            </a:r>
            <a:endParaRPr lang="en-US" altLang="zh-CN" sz="1400" dirty="0">
              <a:latin typeface="+mn-ea"/>
            </a:endParaRPr>
          </a:p>
          <a:p>
            <a:pPr marL="285750" indent="-285750">
              <a:lnSpc>
                <a:spcPct val="150000"/>
              </a:lnSpc>
              <a:buFont typeface="Arial" panose="020B0604020202020204" pitchFamily="34" charset="0"/>
              <a:buChar char="•"/>
            </a:pPr>
            <a:endParaRPr lang="zh-CN" altLang="zh-CN" sz="1400" dirty="0" smtClean="0">
              <a:latin typeface="+mn-ea"/>
            </a:endParaRPr>
          </a:p>
        </p:txBody>
      </p:sp>
      <p:sp>
        <p:nvSpPr>
          <p:cNvPr id="7" name="矩形 6"/>
          <p:cNvSpPr/>
          <p:nvPr/>
        </p:nvSpPr>
        <p:spPr>
          <a:xfrm>
            <a:off x="3269299" y="5369119"/>
            <a:ext cx="2520280" cy="285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106802" y="5288562"/>
            <a:ext cx="1351652" cy="307777"/>
          </a:xfrm>
          <a:prstGeom prst="rect">
            <a:avLst/>
          </a:prstGeom>
          <a:noFill/>
        </p:spPr>
        <p:txBody>
          <a:bodyPr wrap="none" rtlCol="0">
            <a:spAutoFit/>
          </a:bodyPr>
          <a:lstStyle/>
          <a:p>
            <a:r>
              <a:rPr lang="zh-CN" altLang="en-US" sz="1400" b="1" dirty="0" smtClean="0">
                <a:solidFill>
                  <a:schemeClr val="tx1">
                    <a:lumMod val="95000"/>
                    <a:lumOff val="5000"/>
                  </a:schemeClr>
                </a:solidFill>
                <a:latin typeface="+mn-ea"/>
              </a:rPr>
              <a:t>线粒体复合体</a:t>
            </a:r>
            <a:r>
              <a:rPr lang="en-US" altLang="zh-CN" sz="1400" b="1" dirty="0" smtClean="0">
                <a:solidFill>
                  <a:schemeClr val="tx1">
                    <a:lumMod val="95000"/>
                    <a:lumOff val="5000"/>
                  </a:schemeClr>
                </a:solidFill>
                <a:latin typeface="+mn-ea"/>
              </a:rPr>
              <a:t>V</a:t>
            </a:r>
            <a:endParaRPr lang="zh-CN" altLang="en-US" sz="1400" b="1" dirty="0">
              <a:solidFill>
                <a:schemeClr val="tx1">
                  <a:lumMod val="95000"/>
                  <a:lumOff val="5000"/>
                </a:schemeClr>
              </a:solidFill>
              <a:latin typeface="+mn-ea"/>
            </a:endParaRPr>
          </a:p>
        </p:txBody>
      </p:sp>
      <p:sp>
        <p:nvSpPr>
          <p:cNvPr id="9" name="椭圆 8"/>
          <p:cNvSpPr/>
          <p:nvPr/>
        </p:nvSpPr>
        <p:spPr>
          <a:xfrm>
            <a:off x="4677831" y="1108079"/>
            <a:ext cx="3427297" cy="37540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109587" y="3717032"/>
            <a:ext cx="1518197" cy="1746659"/>
          </a:xfrm>
          <a:prstGeom prst="ellipse">
            <a:avLst/>
          </a:pr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475656" y="2991901"/>
            <a:ext cx="1731564" cy="461665"/>
          </a:xfrm>
          <a:prstGeom prst="rect">
            <a:avLst/>
          </a:prstGeom>
          <a:noFill/>
        </p:spPr>
        <p:txBody>
          <a:bodyPr wrap="none" rtlCol="0">
            <a:spAutoFit/>
          </a:bodyPr>
          <a:lstStyle/>
          <a:p>
            <a:r>
              <a:rPr lang="zh-CN" altLang="en-US" sz="2400" b="1" dirty="0" smtClean="0">
                <a:solidFill>
                  <a:srgbClr val="0070C0"/>
                </a:solidFill>
              </a:rPr>
              <a:t>线粒体编码</a:t>
            </a:r>
            <a:endParaRPr lang="zh-CN" altLang="en-US" sz="2400" b="1" dirty="0">
              <a:solidFill>
                <a:srgbClr val="0070C0"/>
              </a:solidFill>
            </a:endParaRPr>
          </a:p>
        </p:txBody>
      </p:sp>
      <p:cxnSp>
        <p:nvCxnSpPr>
          <p:cNvPr id="6" name="直接箭头连接符 5"/>
          <p:cNvCxnSpPr>
            <a:endCxn id="10" idx="0"/>
          </p:cNvCxnSpPr>
          <p:nvPr/>
        </p:nvCxnSpPr>
        <p:spPr>
          <a:xfrm flipH="1">
            <a:off x="1868686" y="3356992"/>
            <a:ext cx="190007" cy="36004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12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down)">
                                      <p:cBhvr>
                                        <p:cTn id="7" dur="500"/>
                                        <p:tgtEl>
                                          <p:spTgt spid="1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animEffect transition="in" filter="wipe(down)">
                                      <p:cBhvr>
                                        <p:cTn id="15" dur="500"/>
                                        <p:tgtEl>
                                          <p:spTgt spid="17">
                                            <p:txEl>
                                              <p:pRg st="1" end="1"/>
                                            </p:txEl>
                                          </p:spTgt>
                                        </p:tgtEl>
                                      </p:cBhvr>
                                    </p:animEffect>
                                  </p:childTnLst>
                                </p:cTn>
                              </p:par>
                              <p:par>
                                <p:cTn id="16" presetID="1" presetClass="exit" presetSubtype="0" fill="hold" grpId="1" nodeType="withEffect">
                                  <p:stCondLst>
                                    <p:cond delay="0"/>
                                  </p:stCondLst>
                                  <p:childTnLst>
                                    <p:set>
                                      <p:cBhvr>
                                        <p:cTn id="17" dur="1" fill="hold">
                                          <p:stCondLst>
                                            <p:cond delay="0"/>
                                          </p:stCondLst>
                                        </p:cTn>
                                        <p:tgtEl>
                                          <p:spTgt spid="9"/>
                                        </p:tgtEl>
                                        <p:attrNameLst>
                                          <p:attrName>style.visibility</p:attrName>
                                        </p:attrNameLst>
                                      </p:cBhvr>
                                      <p:to>
                                        <p:strVal val="hidden"/>
                                      </p:to>
                                    </p:set>
                                  </p:childTnLst>
                                </p:cTn>
                              </p:par>
                              <p:par>
                                <p:cTn id="18" presetID="22" presetClass="entr" presetSubtype="4"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par>
                                <p:cTn id="21" presetID="22" presetClass="entr" presetSubtype="4" fill="hold" nodeType="withEffect">
                                  <p:stCondLst>
                                    <p:cond delay="0"/>
                                  </p:stCondLst>
                                  <p:childTnLst>
                                    <p:set>
                                      <p:cBhvr>
                                        <p:cTn id="22" dur="1" fill="hold">
                                          <p:stCondLst>
                                            <p:cond delay="0"/>
                                          </p:stCondLst>
                                        </p:cTn>
                                        <p:tgtEl>
                                          <p:spTgt spid="17">
                                            <p:txEl>
                                              <p:pRg st="2" end="2"/>
                                            </p:txEl>
                                          </p:spTgt>
                                        </p:tgtEl>
                                        <p:attrNameLst>
                                          <p:attrName>style.visibility</p:attrName>
                                        </p:attrNameLst>
                                      </p:cBhvr>
                                      <p:to>
                                        <p:strVal val="visible"/>
                                      </p:to>
                                    </p:set>
                                    <p:animEffect transition="in" filter="wipe(down)">
                                      <p:cBhvr>
                                        <p:cTn id="23" dur="500"/>
                                        <p:tgtEl>
                                          <p:spTgt spid="17">
                                            <p:txEl>
                                              <p:pRg st="2" end="2"/>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down)">
                                      <p:cBhvr>
                                        <p:cTn id="26" dur="500"/>
                                        <p:tgtEl>
                                          <p:spTgt spid="4"/>
                                        </p:tgtEl>
                                      </p:cBhvr>
                                    </p:animEffect>
                                  </p:childTnLst>
                                </p:cTn>
                              </p:par>
                              <p:par>
                                <p:cTn id="27" presetID="22" presetClass="entr" presetSubtype="4"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图片 82" descr="C:\Users\panchao\Desktop\SCI图\Interactions.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910" y="806970"/>
            <a:ext cx="7976200" cy="4998294"/>
          </a:xfrm>
          <a:prstGeom prst="rect">
            <a:avLst/>
          </a:prstGeom>
          <a:noFill/>
          <a:ln>
            <a:noFill/>
          </a:ln>
        </p:spPr>
      </p:pic>
      <p:sp>
        <p:nvSpPr>
          <p:cNvPr id="84" name="标题 1"/>
          <p:cNvSpPr txBox="1">
            <a:spLocks/>
          </p:cNvSpPr>
          <p:nvPr/>
        </p:nvSpPr>
        <p:spPr>
          <a:xfrm>
            <a:off x="245986" y="188640"/>
            <a:ext cx="8424936" cy="648072"/>
          </a:xfrm>
          <a:prstGeom prst="rect">
            <a:avLst/>
          </a:prstGeom>
        </p:spPr>
        <p:txBody>
          <a:bodyPr>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defRPr/>
            </a:pPr>
            <a:r>
              <a:rPr lang="zh-CN" altLang="en-US" sz="2800" dirty="0" smtClean="0">
                <a:latin typeface="+mn-ea"/>
                <a:ea typeface="+mn-ea"/>
              </a:rPr>
              <a:t>结合相互作用组的定量分析比较</a:t>
            </a:r>
            <a:endParaRPr lang="en-US" altLang="zh-CN" sz="2800" dirty="0">
              <a:latin typeface="+mn-ea"/>
              <a:ea typeface="+mn-ea"/>
            </a:endParaRPr>
          </a:p>
        </p:txBody>
      </p:sp>
      <p:sp>
        <p:nvSpPr>
          <p:cNvPr id="85" name="矩形 84"/>
          <p:cNvSpPr/>
          <p:nvPr/>
        </p:nvSpPr>
        <p:spPr>
          <a:xfrm>
            <a:off x="8219110" y="5805264"/>
            <a:ext cx="441146" cy="369332"/>
          </a:xfrm>
          <a:prstGeom prst="rect">
            <a:avLst/>
          </a:prstGeom>
        </p:spPr>
        <p:txBody>
          <a:bodyPr wrap="none">
            <a:spAutoFit/>
          </a:bodyPr>
          <a:lstStyle/>
          <a:p>
            <a:r>
              <a:rPr lang="en-US" altLang="zh-CN" dirty="0" smtClean="0"/>
              <a:t>24</a:t>
            </a:r>
            <a:endParaRPr lang="zh-CN" altLang="en-US" dirty="0"/>
          </a:p>
        </p:txBody>
      </p:sp>
      <p:sp>
        <p:nvSpPr>
          <p:cNvPr id="86" name="文本框 85"/>
          <p:cNvSpPr txBox="1"/>
          <p:nvPr/>
        </p:nvSpPr>
        <p:spPr>
          <a:xfrm>
            <a:off x="827584" y="6011996"/>
            <a:ext cx="6442789" cy="369332"/>
          </a:xfrm>
          <a:prstGeom prst="rect">
            <a:avLst/>
          </a:prstGeom>
          <a:noFill/>
        </p:spPr>
        <p:txBody>
          <a:bodyPr wrap="none" rtlCol="0">
            <a:spAutoFit/>
          </a:bodyPr>
          <a:lstStyle/>
          <a:p>
            <a:r>
              <a:rPr lang="zh-CN" altLang="zh-CN" dirty="0"/>
              <a:t>相互作用关系数位于前</a:t>
            </a:r>
            <a:r>
              <a:rPr lang="en-US" altLang="zh-CN" dirty="0"/>
              <a:t>30</a:t>
            </a:r>
            <a:r>
              <a:rPr lang="zh-CN" altLang="zh-CN" dirty="0"/>
              <a:t>的蛋白质大多数都来自于电子传递链</a:t>
            </a:r>
            <a:endParaRPr lang="zh-CN" altLang="en-US" dirty="0"/>
          </a:p>
        </p:txBody>
      </p:sp>
      <p:sp>
        <p:nvSpPr>
          <p:cNvPr id="87" name="椭圆 86"/>
          <p:cNvSpPr/>
          <p:nvPr/>
        </p:nvSpPr>
        <p:spPr>
          <a:xfrm>
            <a:off x="1475656" y="908720"/>
            <a:ext cx="1080120" cy="792088"/>
          </a:xfrm>
          <a:prstGeom prst="ellipse">
            <a:avLst/>
          </a:prstGeom>
          <a:noFill/>
          <a:ln w="95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rot="1515973">
            <a:off x="1831274" y="2658247"/>
            <a:ext cx="774132" cy="1502436"/>
          </a:xfrm>
          <a:prstGeom prst="ellipse">
            <a:avLst/>
          </a:prstGeom>
          <a:noFill/>
          <a:ln w="95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rot="1515973">
            <a:off x="3961301" y="2804649"/>
            <a:ext cx="251582" cy="291212"/>
          </a:xfrm>
          <a:prstGeom prst="ellipse">
            <a:avLst/>
          </a:prstGeom>
          <a:noFill/>
          <a:ln w="95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rot="1515973">
            <a:off x="5918259" y="4692897"/>
            <a:ext cx="251582" cy="291212"/>
          </a:xfrm>
          <a:prstGeom prst="ellipse">
            <a:avLst/>
          </a:prstGeom>
          <a:noFill/>
          <a:ln w="95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rot="1515973">
            <a:off x="3129668" y="1112938"/>
            <a:ext cx="251582" cy="237357"/>
          </a:xfrm>
          <a:prstGeom prst="ellipse">
            <a:avLst/>
          </a:prstGeom>
          <a:noFill/>
          <a:ln w="95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p:nvSpPr>
        <p:spPr>
          <a:xfrm>
            <a:off x="7200619" y="2107703"/>
            <a:ext cx="914400" cy="1247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文本框 91"/>
          <p:cNvSpPr txBox="1"/>
          <p:nvPr/>
        </p:nvSpPr>
        <p:spPr>
          <a:xfrm>
            <a:off x="7177799" y="2051605"/>
            <a:ext cx="1261884" cy="1384995"/>
          </a:xfrm>
          <a:prstGeom prst="rect">
            <a:avLst/>
          </a:prstGeom>
          <a:noFill/>
        </p:spPr>
        <p:txBody>
          <a:bodyPr wrap="none" rtlCol="0">
            <a:spAutoFit/>
          </a:bodyPr>
          <a:lstStyle/>
          <a:p>
            <a:r>
              <a:rPr lang="zh-CN" altLang="en-US" sz="1400" dirty="0" smtClean="0">
                <a:latin typeface="+mn-ea"/>
              </a:rPr>
              <a:t>电子传递链</a:t>
            </a:r>
            <a:endParaRPr lang="en-US" altLang="zh-CN" sz="1400" dirty="0" smtClean="0">
              <a:latin typeface="+mn-ea"/>
            </a:endParaRPr>
          </a:p>
          <a:p>
            <a:r>
              <a:rPr lang="zh-CN" altLang="en-US" sz="1400" dirty="0" smtClean="0">
                <a:latin typeface="+mn-ea"/>
              </a:rPr>
              <a:t>绑定</a:t>
            </a:r>
            <a:endParaRPr lang="en-US" altLang="zh-CN" sz="1400" dirty="0" smtClean="0">
              <a:latin typeface="+mn-ea"/>
            </a:endParaRPr>
          </a:p>
          <a:p>
            <a:r>
              <a:rPr lang="zh-CN" altLang="en-US" sz="1400" dirty="0" smtClean="0">
                <a:latin typeface="+mn-ea"/>
              </a:rPr>
              <a:t>生物合成</a:t>
            </a:r>
            <a:endParaRPr lang="en-US" altLang="zh-CN" sz="1400" dirty="0" smtClean="0">
              <a:latin typeface="+mn-ea"/>
            </a:endParaRPr>
          </a:p>
          <a:p>
            <a:r>
              <a:rPr lang="zh-CN" altLang="en-US" sz="1400" dirty="0" smtClean="0">
                <a:latin typeface="+mn-ea"/>
              </a:rPr>
              <a:t>氧化还原反应</a:t>
            </a:r>
            <a:endParaRPr lang="en-US" altLang="zh-CN" sz="1400" dirty="0" smtClean="0">
              <a:latin typeface="+mn-ea"/>
            </a:endParaRPr>
          </a:p>
          <a:p>
            <a:r>
              <a:rPr lang="zh-CN" altLang="en-US" sz="1400" dirty="0" smtClean="0">
                <a:latin typeface="+mn-ea"/>
              </a:rPr>
              <a:t>凋亡</a:t>
            </a:r>
            <a:endParaRPr lang="en-US" altLang="zh-CN" sz="1400" dirty="0" smtClean="0">
              <a:latin typeface="+mn-ea"/>
            </a:endParaRPr>
          </a:p>
          <a:p>
            <a:r>
              <a:rPr lang="zh-CN" altLang="en-US" sz="1400" dirty="0">
                <a:latin typeface="+mn-ea"/>
              </a:rPr>
              <a:t>转运</a:t>
            </a:r>
          </a:p>
        </p:txBody>
      </p:sp>
    </p:spTree>
    <p:extLst>
      <p:ext uri="{BB962C8B-B14F-4D97-AF65-F5344CB8AC3E}">
        <p14:creationId xmlns:p14="http://schemas.microsoft.com/office/powerpoint/2010/main" val="2398692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500"/>
                                        <p:tgtEl>
                                          <p:spTgt spid="8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wipe(down)">
                                      <p:cBhvr>
                                        <p:cTn id="10" dur="500"/>
                                        <p:tgtEl>
                                          <p:spTgt spid="8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wipe(down)">
                                      <p:cBhvr>
                                        <p:cTn id="13" dur="500"/>
                                        <p:tgtEl>
                                          <p:spTgt spid="8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wipe(down)">
                                      <p:cBhvr>
                                        <p:cTn id="16" dur="500"/>
                                        <p:tgtEl>
                                          <p:spTgt spid="91"/>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wipe(down)">
                                      <p:cBhvr>
                                        <p:cTn id="19"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P spid="89" grpId="0" animBg="1"/>
      <p:bldP spid="90" grpId="0" animBg="1"/>
      <p:bldP spid="9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solidFill>
                  <a:schemeClr val="tx1"/>
                </a:solidFill>
              </a:rPr>
              <a:t>24</a:t>
            </a:fld>
            <a:endParaRPr lang="zh-CN" altLang="en-US" dirty="0">
              <a:solidFill>
                <a:schemeClr val="tx1"/>
              </a:solidFill>
            </a:endParaRPr>
          </a:p>
        </p:txBody>
      </p:sp>
      <p:grpSp>
        <p:nvGrpSpPr>
          <p:cNvPr id="3" name="组合 2"/>
          <p:cNvGrpSpPr/>
          <p:nvPr/>
        </p:nvGrpSpPr>
        <p:grpSpPr>
          <a:xfrm>
            <a:off x="107504" y="764704"/>
            <a:ext cx="5328592" cy="5112568"/>
            <a:chOff x="2286355" y="162242"/>
            <a:chExt cx="7060592" cy="7136609"/>
          </a:xfrm>
        </p:grpSpPr>
        <p:pic>
          <p:nvPicPr>
            <p:cNvPr id="4" name="图片 3"/>
            <p:cNvPicPr/>
            <p:nvPr/>
          </p:nvPicPr>
          <p:blipFill>
            <a:blip r:embed="rId3"/>
            <a:stretch>
              <a:fillRect/>
            </a:stretch>
          </p:blipFill>
          <p:spPr>
            <a:xfrm>
              <a:off x="2286355" y="162242"/>
              <a:ext cx="7060592" cy="7136609"/>
            </a:xfrm>
            <a:prstGeom prst="rect">
              <a:avLst/>
            </a:prstGeom>
            <a:ln w="19050">
              <a:solidFill>
                <a:schemeClr val="accent1">
                  <a:lumMod val="60000"/>
                  <a:lumOff val="40000"/>
                </a:schemeClr>
              </a:solidFill>
            </a:ln>
          </p:spPr>
        </p:pic>
        <p:sp>
          <p:nvSpPr>
            <p:cNvPr id="5" name="文本框 4"/>
            <p:cNvSpPr txBox="1"/>
            <p:nvPr/>
          </p:nvSpPr>
          <p:spPr>
            <a:xfrm>
              <a:off x="5912064" y="4182867"/>
              <a:ext cx="518092" cy="369332"/>
            </a:xfrm>
            <a:prstGeom prst="rect">
              <a:avLst/>
            </a:prstGeom>
            <a:noFill/>
            <a:ln w="19050">
              <a:noFill/>
            </a:ln>
          </p:spPr>
          <p:txBody>
            <a:bodyPr wrap="none" rtlCol="0">
              <a:spAutoFit/>
            </a:bodyPr>
            <a:lstStyle/>
            <a:p>
              <a:r>
                <a:rPr lang="en-US" altLang="zh-CN" b="1" dirty="0" smtClean="0">
                  <a:latin typeface="Times New Roman" panose="02020603050405020304" pitchFamily="18" charset="0"/>
                  <a:cs typeface="Times New Roman" panose="02020603050405020304" pitchFamily="18" charset="0"/>
                </a:rPr>
                <a:t>C-I</a:t>
              </a:r>
              <a:endParaRPr lang="zh-CN" altLang="en-US" b="1"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7747604" y="4743460"/>
              <a:ext cx="607859" cy="369332"/>
            </a:xfrm>
            <a:prstGeom prst="rect">
              <a:avLst/>
            </a:prstGeom>
            <a:noFill/>
            <a:ln w="19050">
              <a:noFill/>
            </a:ln>
          </p:spPr>
          <p:txBody>
            <a:bodyPr wrap="none" rtlCol="0">
              <a:spAutoFit/>
            </a:bodyPr>
            <a:lstStyle/>
            <a:p>
              <a:r>
                <a:rPr lang="en-US" altLang="zh-CN" b="1" dirty="0" smtClean="0">
                  <a:latin typeface="Times New Roman" panose="02020603050405020304" pitchFamily="18" charset="0"/>
                  <a:cs typeface="Times New Roman" panose="02020603050405020304" pitchFamily="18" charset="0"/>
                </a:rPr>
                <a:t>C-II</a:t>
              </a:r>
              <a:endParaRPr lang="zh-CN" altLang="en-US" b="1"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4099210" y="4951604"/>
              <a:ext cx="697626" cy="369332"/>
            </a:xfrm>
            <a:prstGeom prst="rect">
              <a:avLst/>
            </a:prstGeom>
            <a:noFill/>
            <a:ln w="19050">
              <a:noFill/>
            </a:ln>
          </p:spPr>
          <p:txBody>
            <a:bodyPr wrap="none" rtlCol="0">
              <a:spAutoFit/>
            </a:bodyPr>
            <a:lstStyle/>
            <a:p>
              <a:r>
                <a:rPr lang="en-US" altLang="zh-CN" b="1" dirty="0" smtClean="0">
                  <a:latin typeface="Times New Roman" panose="02020603050405020304" pitchFamily="18" charset="0"/>
                  <a:cs typeface="Times New Roman" panose="02020603050405020304" pitchFamily="18" charset="0"/>
                </a:rPr>
                <a:t>C-III</a:t>
              </a:r>
              <a:endParaRPr lang="zh-CN" altLang="en-US"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4576277" y="463789"/>
              <a:ext cx="684803" cy="369332"/>
            </a:xfrm>
            <a:prstGeom prst="rect">
              <a:avLst/>
            </a:prstGeom>
            <a:noFill/>
            <a:ln w="19050">
              <a:noFill/>
            </a:ln>
          </p:spPr>
          <p:txBody>
            <a:bodyPr wrap="none" rtlCol="0">
              <a:spAutoFit/>
            </a:bodyPr>
            <a:lstStyle/>
            <a:p>
              <a:r>
                <a:rPr lang="en-US" altLang="zh-CN" b="1" dirty="0" smtClean="0">
                  <a:latin typeface="Times New Roman" panose="02020603050405020304" pitchFamily="18" charset="0"/>
                  <a:cs typeface="Times New Roman" panose="02020603050405020304" pitchFamily="18" charset="0"/>
                </a:rPr>
                <a:t>C-IV</a:t>
              </a:r>
              <a:endParaRPr lang="zh-CN" altLang="en-US"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7848851" y="2606312"/>
              <a:ext cx="595035" cy="369332"/>
            </a:xfrm>
            <a:prstGeom prst="rect">
              <a:avLst/>
            </a:prstGeom>
            <a:noFill/>
            <a:ln w="19050">
              <a:noFill/>
            </a:ln>
          </p:spPr>
          <p:txBody>
            <a:bodyPr wrap="none" rtlCol="0">
              <a:spAutoFit/>
            </a:bodyPr>
            <a:lstStyle/>
            <a:p>
              <a:r>
                <a:rPr lang="en-US" altLang="zh-CN" b="1" dirty="0" smtClean="0">
                  <a:latin typeface="Times New Roman" panose="02020603050405020304" pitchFamily="18" charset="0"/>
                  <a:cs typeface="Times New Roman" panose="02020603050405020304" pitchFamily="18" charset="0"/>
                </a:rPr>
                <a:t>C-V</a:t>
              </a:r>
              <a:endParaRPr lang="zh-CN" altLang="en-US" b="1" dirty="0">
                <a:latin typeface="Times New Roman" panose="02020603050405020304" pitchFamily="18" charset="0"/>
                <a:cs typeface="Times New Roman" panose="02020603050405020304" pitchFamily="18" charset="0"/>
              </a:endParaRPr>
            </a:p>
          </p:txBody>
        </p:sp>
      </p:grpSp>
      <p:sp>
        <p:nvSpPr>
          <p:cNvPr id="10" name="标题 1"/>
          <p:cNvSpPr txBox="1">
            <a:spLocks/>
          </p:cNvSpPr>
          <p:nvPr/>
        </p:nvSpPr>
        <p:spPr>
          <a:xfrm>
            <a:off x="245986" y="44624"/>
            <a:ext cx="8424936" cy="648072"/>
          </a:xfrm>
          <a:prstGeom prst="rect">
            <a:avLst/>
          </a:prstGeom>
        </p:spPr>
        <p:txBody>
          <a:bodyPr>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defRPr/>
            </a:pPr>
            <a:r>
              <a:rPr lang="zh-CN" altLang="en-US" sz="2800" dirty="0" smtClean="0">
                <a:latin typeface="+mn-ea"/>
                <a:ea typeface="+mn-ea"/>
              </a:rPr>
              <a:t>结合相互作用组的定量分析比较</a:t>
            </a:r>
            <a:endParaRPr lang="en-US" altLang="zh-CN" sz="2800" dirty="0">
              <a:latin typeface="+mn-ea"/>
              <a:ea typeface="+mn-ea"/>
            </a:endParaRPr>
          </a:p>
        </p:txBody>
      </p:sp>
      <p:sp>
        <p:nvSpPr>
          <p:cNvPr id="12" name="矩形 11"/>
          <p:cNvSpPr/>
          <p:nvPr/>
        </p:nvSpPr>
        <p:spPr>
          <a:xfrm>
            <a:off x="5494153" y="764704"/>
            <a:ext cx="3254310" cy="5112568"/>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tx1"/>
              </a:solidFill>
            </a:endParaRPr>
          </a:p>
        </p:txBody>
      </p:sp>
      <p:sp>
        <p:nvSpPr>
          <p:cNvPr id="13" name="文本框 12"/>
          <p:cNvSpPr txBox="1"/>
          <p:nvPr/>
        </p:nvSpPr>
        <p:spPr>
          <a:xfrm>
            <a:off x="5592831" y="829950"/>
            <a:ext cx="3168352" cy="4832092"/>
          </a:xfrm>
          <a:prstGeom prst="rect">
            <a:avLst/>
          </a:prstGeom>
          <a:noFill/>
        </p:spPr>
        <p:txBody>
          <a:bodyPr wrap="square" rtlCol="0">
            <a:spAutoFit/>
          </a:bodyPr>
          <a:lstStyle/>
          <a:p>
            <a:r>
              <a:rPr lang="zh-CN" altLang="en-US" sz="2000" b="1" dirty="0" smtClean="0">
                <a:solidFill>
                  <a:srgbClr val="FF0000"/>
                </a:solidFill>
              </a:rPr>
              <a:t>核心蛋白质</a:t>
            </a:r>
            <a:r>
              <a:rPr lang="zh-CN" altLang="en-US" sz="2000" dirty="0" smtClean="0"/>
              <a:t>：</a:t>
            </a:r>
            <a:endParaRPr lang="en-US" altLang="zh-CN" sz="2000" dirty="0" smtClean="0"/>
          </a:p>
          <a:p>
            <a:pPr>
              <a:lnSpc>
                <a:spcPct val="150000"/>
              </a:lnSpc>
            </a:pPr>
            <a:r>
              <a:rPr lang="en-US" altLang="zh-CN" dirty="0" smtClean="0">
                <a:latin typeface="Times New Roman" panose="02020603050405020304" pitchFamily="18" charset="0"/>
                <a:cs typeface="Times New Roman" panose="02020603050405020304" pitchFamily="18" charset="0"/>
              </a:rPr>
              <a:t>C-I:NDUFAB1,NDUFA2</a:t>
            </a:r>
          </a:p>
          <a:p>
            <a:pPr>
              <a:lnSpc>
                <a:spcPct val="150000"/>
              </a:lnSpc>
            </a:pPr>
            <a:r>
              <a:rPr lang="en-US" altLang="zh-CN" dirty="0" smtClean="0">
                <a:latin typeface="Times New Roman" panose="02020603050405020304" pitchFamily="18" charset="0"/>
                <a:cs typeface="Times New Roman" panose="02020603050405020304" pitchFamily="18" charset="0"/>
              </a:rPr>
              <a:t>C-III:CYC1</a:t>
            </a:r>
          </a:p>
          <a:p>
            <a:pPr>
              <a:lnSpc>
                <a:spcPct val="150000"/>
              </a:lnSpc>
            </a:pPr>
            <a:r>
              <a:rPr lang="en-US" altLang="zh-CN" dirty="0" smtClean="0">
                <a:latin typeface="Times New Roman" panose="02020603050405020304" pitchFamily="18" charset="0"/>
                <a:cs typeface="Times New Roman" panose="02020603050405020304" pitchFamily="18" charset="0"/>
              </a:rPr>
              <a:t>C-IV:COX4I1</a:t>
            </a:r>
          </a:p>
          <a:p>
            <a:pPr>
              <a:lnSpc>
                <a:spcPct val="150000"/>
              </a:lnSpc>
            </a:pPr>
            <a:r>
              <a:rPr lang="en-US" altLang="zh-CN" dirty="0" smtClean="0">
                <a:latin typeface="Times New Roman" panose="02020603050405020304" pitchFamily="18" charset="0"/>
                <a:cs typeface="Times New Roman" panose="02020603050405020304" pitchFamily="18" charset="0"/>
              </a:rPr>
              <a:t>C-V:ATP5B,ATP5F1</a:t>
            </a:r>
          </a:p>
          <a:p>
            <a:pPr>
              <a:lnSpc>
                <a:spcPct val="150000"/>
              </a:lnSpc>
            </a:pPr>
            <a:r>
              <a:rPr lang="zh-CN" altLang="en-US" sz="2000" dirty="0" smtClean="0">
                <a:solidFill>
                  <a:srgbClr val="FF0000"/>
                </a:solidFill>
                <a:latin typeface="+mn-ea"/>
              </a:rPr>
              <a:t>其他重要蛋白质：</a:t>
            </a:r>
            <a:endParaRPr lang="en-US" altLang="zh-CN" sz="2000" dirty="0">
              <a:solidFill>
                <a:srgbClr val="FF0000"/>
              </a:solidFill>
              <a:latin typeface="+mn-ea"/>
            </a:endParaRPr>
          </a:p>
          <a:p>
            <a:pPr algn="just">
              <a:lnSpc>
                <a:spcPct val="150000"/>
              </a:lnSpc>
            </a:pPr>
            <a:r>
              <a:rPr lang="en-US" altLang="zh-CN" dirty="0" smtClean="0">
                <a:solidFill>
                  <a:srgbClr val="FF0000"/>
                </a:solidFill>
                <a:latin typeface="Times New Roman" panose="02020603050405020304" pitchFamily="18" charset="0"/>
                <a:cs typeface="Times New Roman" panose="02020603050405020304" pitchFamily="18" charset="0"/>
              </a:rPr>
              <a:t>ICT1</a:t>
            </a:r>
            <a:r>
              <a:rPr lang="en-US" altLang="zh-CN" dirty="0" smtClean="0"/>
              <a:t>:</a:t>
            </a:r>
            <a:r>
              <a:rPr lang="zh-CN" altLang="zh-CN" sz="1600" dirty="0" smtClean="0"/>
              <a:t>一</a:t>
            </a:r>
            <a:r>
              <a:rPr lang="zh-CN" altLang="zh-CN" sz="1600" dirty="0"/>
              <a:t>种膜结合核糖体</a:t>
            </a:r>
            <a:r>
              <a:rPr lang="zh-CN" altLang="zh-CN" sz="1600" dirty="0" smtClean="0"/>
              <a:t>，含有</a:t>
            </a:r>
            <a:r>
              <a:rPr lang="zh-CN" altLang="zh-CN" sz="1600" dirty="0"/>
              <a:t>独立编码的</a:t>
            </a:r>
            <a:r>
              <a:rPr lang="zh-CN" altLang="zh-CN" sz="1600" dirty="0" smtClean="0"/>
              <a:t>密码子</a:t>
            </a:r>
            <a:r>
              <a:rPr lang="zh-CN" altLang="en-US" sz="1600" dirty="0" smtClean="0"/>
              <a:t>，</a:t>
            </a:r>
            <a:r>
              <a:rPr lang="zh-CN" altLang="zh-CN" sz="1600" dirty="0" smtClean="0"/>
              <a:t>是</a:t>
            </a:r>
            <a:r>
              <a:rPr lang="zh-CN" altLang="zh-CN" sz="1600" dirty="0"/>
              <a:t>线粒体蛋白质合成中一个十分重要的</a:t>
            </a:r>
            <a:r>
              <a:rPr lang="zh-CN" altLang="zh-CN" sz="1600" dirty="0" smtClean="0"/>
              <a:t>蛋白质</a:t>
            </a:r>
            <a:r>
              <a:rPr lang="zh-CN" altLang="en-US" sz="1600" dirty="0" smtClean="0"/>
              <a:t>。</a:t>
            </a:r>
            <a:endParaRPr lang="en-US" altLang="zh-CN" sz="1600" dirty="0" smtClean="0"/>
          </a:p>
          <a:p>
            <a:pPr algn="just">
              <a:lnSpc>
                <a:spcPct val="150000"/>
              </a:lnSpc>
            </a:pPr>
            <a:r>
              <a:rPr lang="en-US" altLang="zh-CN" dirty="0" smtClean="0">
                <a:solidFill>
                  <a:srgbClr val="FF0000"/>
                </a:solidFill>
                <a:latin typeface="Times New Roman" panose="02020603050405020304" pitchFamily="18" charset="0"/>
                <a:cs typeface="Times New Roman" panose="02020603050405020304" pitchFamily="18" charset="0"/>
              </a:rPr>
              <a:t>ACADVL</a:t>
            </a:r>
            <a:r>
              <a:rPr lang="en-US" altLang="zh-CN" dirty="0" smtClean="0"/>
              <a:t>:</a:t>
            </a:r>
            <a:r>
              <a:rPr lang="en-US" altLang="zh-CN" sz="1600" dirty="0">
                <a:latin typeface="Times New Roman" panose="02020603050405020304" pitchFamily="18" charset="0"/>
                <a:cs typeface="Times New Roman" panose="02020603050405020304" pitchFamily="18" charset="0"/>
              </a:rPr>
              <a:t>ACADVL</a:t>
            </a:r>
            <a:r>
              <a:rPr lang="zh-CN" altLang="zh-CN" sz="1600" dirty="0"/>
              <a:t>基因的突变会导致</a:t>
            </a:r>
            <a:r>
              <a:rPr lang="en-US" altLang="zh-CN" sz="1600" dirty="0"/>
              <a:t>VLCAD</a:t>
            </a:r>
            <a:r>
              <a:rPr lang="zh-CN" altLang="zh-CN" sz="1600" dirty="0"/>
              <a:t>酶的缺失，则终会影响细胞的正常代谢</a:t>
            </a:r>
            <a:r>
              <a:rPr lang="zh-CN" altLang="zh-CN" sz="1600" dirty="0" smtClean="0"/>
              <a:t>。</a:t>
            </a:r>
            <a:endParaRPr lang="en-US" altLang="zh-CN" sz="1600" dirty="0"/>
          </a:p>
        </p:txBody>
      </p:sp>
      <p:sp>
        <p:nvSpPr>
          <p:cNvPr id="14" name="文本框 13"/>
          <p:cNvSpPr txBox="1"/>
          <p:nvPr/>
        </p:nvSpPr>
        <p:spPr>
          <a:xfrm>
            <a:off x="80987" y="6114810"/>
            <a:ext cx="8549977" cy="646331"/>
          </a:xfrm>
          <a:prstGeom prst="rect">
            <a:avLst/>
          </a:prstGeom>
          <a:noFill/>
        </p:spPr>
        <p:txBody>
          <a:bodyPr wrap="square" rtlCol="0">
            <a:spAutoFit/>
          </a:bodyPr>
          <a:lstStyle/>
          <a:p>
            <a:r>
              <a:rPr lang="zh-CN" altLang="zh-CN" dirty="0"/>
              <a:t>将蛋白质的相互作用组与定量结果相结合为发现目标疾病奠定了基础，同时提供了一种新的方法去发现其他重要</a:t>
            </a:r>
            <a:r>
              <a:rPr lang="zh-CN" altLang="zh-CN" dirty="0" smtClean="0"/>
              <a:t>蛋白质</a:t>
            </a:r>
            <a:r>
              <a:rPr lang="zh-CN" altLang="en-US" dirty="0" smtClean="0"/>
              <a:t>。</a:t>
            </a:r>
            <a:endParaRPr lang="zh-CN" altLang="en-US" dirty="0"/>
          </a:p>
        </p:txBody>
      </p:sp>
    </p:spTree>
    <p:extLst>
      <p:ext uri="{BB962C8B-B14F-4D97-AF65-F5344CB8AC3E}">
        <p14:creationId xmlns:p14="http://schemas.microsoft.com/office/powerpoint/2010/main" val="9863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500"/>
                                        <p:tgtEl>
                                          <p:spTgt spid="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ircle(in)">
                                      <p:cBhvr>
                                        <p:cTn id="10" dur="500"/>
                                        <p:tgtEl>
                                          <p:spTgt spid="12"/>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circle(in)">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250"/>
                                        <p:tgtEl>
                                          <p:spTgt spid="14"/>
                                        </p:tgtEl>
                                      </p:cBhvr>
                                    </p:animEffect>
                                    <p:anim calcmode="lin" valueType="num">
                                      <p:cBhvr>
                                        <p:cTn id="19" dur="250" fill="hold"/>
                                        <p:tgtEl>
                                          <p:spTgt spid="14"/>
                                        </p:tgtEl>
                                        <p:attrNameLst>
                                          <p:attrName>ppt_x</p:attrName>
                                        </p:attrNameLst>
                                      </p:cBhvr>
                                      <p:tavLst>
                                        <p:tav tm="0">
                                          <p:val>
                                            <p:strVal val="#ppt_x"/>
                                          </p:val>
                                        </p:tav>
                                        <p:tav tm="100000">
                                          <p:val>
                                            <p:strVal val="#ppt_x"/>
                                          </p:val>
                                        </p:tav>
                                      </p:tavLst>
                                    </p:anim>
                                    <p:anim calcmode="lin" valueType="num">
                                      <p:cBhvr>
                                        <p:cTn id="20" dur="2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面向复杂蛋白质组的非标记定量分析方法研究及其应用</a:t>
            </a:r>
            <a:endParaRPr lang="zh-CN" altLang="en-US" dirty="0"/>
          </a:p>
        </p:txBody>
      </p:sp>
      <p:sp>
        <p:nvSpPr>
          <p:cNvPr id="4" name="灯片编号占位符 3"/>
          <p:cNvSpPr>
            <a:spLocks noGrp="1"/>
          </p:cNvSpPr>
          <p:nvPr>
            <p:ph type="sldNum" sz="quarter" idx="15"/>
          </p:nvPr>
        </p:nvSpPr>
        <p:spPr/>
        <p:txBody>
          <a:bodyPr/>
          <a:lstStyle/>
          <a:p>
            <a:fld id="{0C913308-F349-4B6D-A68A-DD1791B4A57B}" type="slidenum">
              <a:rPr lang="zh-CN" altLang="en-US" smtClean="0"/>
              <a:pPr/>
              <a:t>25</a:t>
            </a:fld>
            <a:endParaRPr lang="zh-CN" altLang="en-US" dirty="0"/>
          </a:p>
        </p:txBody>
      </p:sp>
      <p:grpSp>
        <p:nvGrpSpPr>
          <p:cNvPr id="5" name="Group 4"/>
          <p:cNvGrpSpPr/>
          <p:nvPr/>
        </p:nvGrpSpPr>
        <p:grpSpPr>
          <a:xfrm>
            <a:off x="1738288" y="3324192"/>
            <a:ext cx="5281642" cy="571504"/>
            <a:chOff x="3176558" y="3957654"/>
            <a:chExt cx="5281642" cy="571504"/>
          </a:xfrm>
        </p:grpSpPr>
        <p:sp>
          <p:nvSpPr>
            <p:cNvPr id="6" name="矩形 5"/>
            <p:cNvSpPr/>
            <p:nvPr/>
          </p:nvSpPr>
          <p:spPr bwMode="auto">
            <a:xfrm>
              <a:off x="3475038" y="4029121"/>
              <a:ext cx="4906962"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latin typeface="Times New Roman" panose="02020603050405020304" pitchFamily="18" charset="0"/>
                <a:cs typeface="Times New Roman" panose="02020603050405020304" pitchFamily="18" charset="0"/>
              </a:endParaRPr>
            </a:p>
          </p:txBody>
        </p:sp>
        <p:sp>
          <p:nvSpPr>
            <p:cNvPr id="7" name="TextBox 39"/>
            <p:cNvSpPr txBox="1">
              <a:spLocks noChangeArrowheads="1"/>
            </p:cNvSpPr>
            <p:nvPr/>
          </p:nvSpPr>
          <p:spPr bwMode="auto">
            <a:xfrm>
              <a:off x="3733800" y="4059283"/>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Times New Roman" panose="02020603050405020304" pitchFamily="18" charset="0"/>
                  <a:ea typeface="+mn-ea"/>
                  <a:cs typeface="Times New Roman" panose="02020603050405020304" pitchFamily="18" charset="0"/>
                </a:rPr>
                <a:t>结合生物医学知识的定量结果分析与整合</a:t>
              </a:r>
              <a:endParaRPr kumimoji="1" lang="en-US" altLang="zh-CN" b="1" dirty="0" smtClean="0">
                <a:solidFill>
                  <a:srgbClr val="000000"/>
                </a:solidFill>
                <a:latin typeface="Times New Roman" panose="02020603050405020304" pitchFamily="18" charset="0"/>
                <a:ea typeface="+mn-ea"/>
                <a:cs typeface="Times New Roman" panose="02020603050405020304" pitchFamily="18" charset="0"/>
              </a:endParaRPr>
            </a:p>
          </p:txBody>
        </p:sp>
        <p:sp>
          <p:nvSpPr>
            <p:cNvPr id="8" name="菱形 7"/>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3</a:t>
              </a:r>
              <a:endParaRPr lang="zh-CN" altLang="en-US" b="1" dirty="0">
                <a:solidFill>
                  <a:srgbClr val="000000"/>
                </a:solidFill>
                <a:latin typeface="Times New Roman" panose="02020603050405020304" pitchFamily="18" charset="0"/>
                <a:cs typeface="Times New Roman" panose="02020603050405020304" pitchFamily="18" charset="0"/>
              </a:endParaRPr>
            </a:p>
          </p:txBody>
        </p:sp>
      </p:grpSp>
      <p:grpSp>
        <p:nvGrpSpPr>
          <p:cNvPr id="9" name="Group 2"/>
          <p:cNvGrpSpPr/>
          <p:nvPr/>
        </p:nvGrpSpPr>
        <p:grpSpPr>
          <a:xfrm>
            <a:off x="1738288" y="1772816"/>
            <a:ext cx="5205442" cy="571504"/>
            <a:chOff x="3176558" y="2386018"/>
            <a:chExt cx="5205442" cy="571504"/>
          </a:xfrm>
        </p:grpSpPr>
        <p:sp>
          <p:nvSpPr>
            <p:cNvPr id="10" name="矩形 9"/>
            <p:cNvSpPr/>
            <p:nvPr/>
          </p:nvSpPr>
          <p:spPr bwMode="auto">
            <a:xfrm>
              <a:off x="3498850" y="2457496"/>
              <a:ext cx="4883150"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11" name="菱形 10"/>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1</a:t>
              </a: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12" name="TextBox 36"/>
            <p:cNvSpPr txBox="1">
              <a:spLocks noChangeArrowheads="1"/>
            </p:cNvSpPr>
            <p:nvPr/>
          </p:nvSpPr>
          <p:spPr bwMode="auto">
            <a:xfrm>
              <a:off x="3733800" y="2487658"/>
              <a:ext cx="363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Times New Roman" panose="02020603050405020304" pitchFamily="18" charset="0"/>
                  <a:ea typeface="+mn-ea"/>
                  <a:cs typeface="Times New Roman" panose="02020603050405020304" pitchFamily="18" charset="0"/>
                </a:rPr>
                <a:t>绪论</a:t>
              </a:r>
              <a:endParaRPr kumimoji="1" lang="en-US" altLang="zh-CN" b="1" dirty="0" smtClean="0">
                <a:solidFill>
                  <a:srgbClr val="000000"/>
                </a:solidFill>
                <a:latin typeface="Times New Roman" panose="02020603050405020304" pitchFamily="18" charset="0"/>
                <a:ea typeface="+mn-ea"/>
                <a:cs typeface="Times New Roman" panose="02020603050405020304" pitchFamily="18" charset="0"/>
              </a:endParaRPr>
            </a:p>
          </p:txBody>
        </p:sp>
      </p:grpSp>
      <p:grpSp>
        <p:nvGrpSpPr>
          <p:cNvPr id="13" name="Group 3"/>
          <p:cNvGrpSpPr/>
          <p:nvPr/>
        </p:nvGrpSpPr>
        <p:grpSpPr>
          <a:xfrm>
            <a:off x="1738288" y="2548504"/>
            <a:ext cx="5281642" cy="571504"/>
            <a:chOff x="3176558" y="3171836"/>
            <a:chExt cx="5281642" cy="571504"/>
          </a:xfrm>
        </p:grpSpPr>
        <p:sp>
          <p:nvSpPr>
            <p:cNvPr id="14" name="矩形 13"/>
            <p:cNvSpPr/>
            <p:nvPr/>
          </p:nvSpPr>
          <p:spPr bwMode="auto">
            <a:xfrm>
              <a:off x="3498850" y="3243308"/>
              <a:ext cx="4883150"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latin typeface="Times New Roman" panose="02020603050405020304" pitchFamily="18" charset="0"/>
                <a:cs typeface="Times New Roman" panose="02020603050405020304" pitchFamily="18" charset="0"/>
              </a:endParaRPr>
            </a:p>
          </p:txBody>
        </p:sp>
        <p:sp>
          <p:nvSpPr>
            <p:cNvPr id="15" name="菱形 14"/>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2</a:t>
              </a: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16" name="TextBox 37"/>
            <p:cNvSpPr txBox="1">
              <a:spLocks noChangeArrowheads="1"/>
            </p:cNvSpPr>
            <p:nvPr/>
          </p:nvSpPr>
          <p:spPr bwMode="auto">
            <a:xfrm>
              <a:off x="3733800" y="3306560"/>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Times New Roman" panose="02020603050405020304" pitchFamily="18" charset="0"/>
                  <a:ea typeface="+mn-ea"/>
                  <a:cs typeface="Times New Roman" panose="02020603050405020304" pitchFamily="18" charset="0"/>
                </a:rPr>
                <a:t>复杂蛋白质组的非标记定量分析方法研究</a:t>
              </a:r>
              <a:endParaRPr kumimoji="1" lang="en-US" altLang="zh-CN" b="1" dirty="0" smtClean="0">
                <a:solidFill>
                  <a:srgbClr val="000000"/>
                </a:solidFill>
                <a:latin typeface="Times New Roman" panose="02020603050405020304" pitchFamily="18" charset="0"/>
                <a:ea typeface="+mn-ea"/>
                <a:cs typeface="Times New Roman" panose="02020603050405020304" pitchFamily="18" charset="0"/>
              </a:endParaRPr>
            </a:p>
          </p:txBody>
        </p:sp>
      </p:grpSp>
      <p:grpSp>
        <p:nvGrpSpPr>
          <p:cNvPr id="17" name="Group 1"/>
          <p:cNvGrpSpPr/>
          <p:nvPr/>
        </p:nvGrpSpPr>
        <p:grpSpPr>
          <a:xfrm>
            <a:off x="1738288" y="4099880"/>
            <a:ext cx="5205442" cy="571504"/>
            <a:chOff x="3176558" y="1600200"/>
            <a:chExt cx="5205442" cy="571504"/>
          </a:xfrm>
        </p:grpSpPr>
        <p:sp>
          <p:nvSpPr>
            <p:cNvPr id="18" name="矩形 17"/>
            <p:cNvSpPr/>
            <p:nvPr/>
          </p:nvSpPr>
          <p:spPr bwMode="auto">
            <a:xfrm>
              <a:off x="3498850" y="1671683"/>
              <a:ext cx="4883150" cy="428625"/>
            </a:xfrm>
            <a:prstGeom prst="rect">
              <a:avLst/>
            </a:prstGeom>
            <a:solidFill>
              <a:srgbClr val="B9FFD9">
                <a:alpha val="56000"/>
              </a:srgbClr>
            </a:solidFill>
            <a:ln>
              <a:solidFill>
                <a:srgbClr val="00B05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endParaRPr lang="zh-CN" altLang="en-US" b="1">
                <a:solidFill>
                  <a:srgbClr val="C00000"/>
                </a:solidFill>
                <a:latin typeface="Times New Roman" panose="02020603050405020304" pitchFamily="18" charset="0"/>
                <a:cs typeface="Times New Roman" panose="02020603050405020304" pitchFamily="18" charset="0"/>
              </a:endParaRPr>
            </a:p>
          </p:txBody>
        </p:sp>
        <p:sp>
          <p:nvSpPr>
            <p:cNvPr id="19" name="菱形 18"/>
            <p:cNvSpPr/>
            <p:nvPr/>
          </p:nvSpPr>
          <p:spPr bwMode="auto">
            <a:xfrm>
              <a:off x="3176558" y="1600200"/>
              <a:ext cx="571504" cy="571504"/>
            </a:xfrm>
            <a:prstGeom prst="diamond">
              <a:avLst/>
            </a:prstGeom>
            <a:solidFill>
              <a:srgbClr val="00B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4</a:t>
              </a: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20" name="Rectangle 1"/>
            <p:cNvSpPr>
              <a:spLocks noChangeArrowheads="1"/>
            </p:cNvSpPr>
            <p:nvPr/>
          </p:nvSpPr>
          <p:spPr bwMode="auto">
            <a:xfrm>
              <a:off x="3693863" y="1701846"/>
              <a:ext cx="46009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smtClean="0">
                  <a:latin typeface="Times New Roman" panose="02020603050405020304" pitchFamily="18" charset="0"/>
                  <a:cs typeface="Times New Roman" panose="02020603050405020304" pitchFamily="18" charset="0"/>
                </a:rPr>
                <a:t>复杂蛋白质组的非标记定量软件设计与实现</a:t>
              </a:r>
              <a:endParaRPr kumimoji="1" lang="en-US" altLang="zh-CN" b="1" dirty="0" smtClean="0">
                <a:latin typeface="Times New Roman" panose="02020603050405020304" pitchFamily="18" charset="0"/>
                <a:cs typeface="Times New Roman" panose="02020603050405020304" pitchFamily="18" charset="0"/>
              </a:endParaRPr>
            </a:p>
          </p:txBody>
        </p:sp>
      </p:grpSp>
      <p:grpSp>
        <p:nvGrpSpPr>
          <p:cNvPr id="21" name="Group 5"/>
          <p:cNvGrpSpPr/>
          <p:nvPr/>
        </p:nvGrpSpPr>
        <p:grpSpPr>
          <a:xfrm>
            <a:off x="1738288" y="4875570"/>
            <a:ext cx="5205442" cy="571504"/>
            <a:chOff x="3176558" y="4724400"/>
            <a:chExt cx="5205442" cy="571504"/>
          </a:xfrm>
        </p:grpSpPr>
        <p:sp>
          <p:nvSpPr>
            <p:cNvPr id="22" name="矩形 32"/>
            <p:cNvSpPr/>
            <p:nvPr/>
          </p:nvSpPr>
          <p:spPr bwMode="auto">
            <a:xfrm>
              <a:off x="3475038" y="4795867"/>
              <a:ext cx="4906962"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latin typeface="Times New Roman" panose="02020603050405020304" pitchFamily="18" charset="0"/>
                <a:cs typeface="Times New Roman" panose="02020603050405020304" pitchFamily="18" charset="0"/>
              </a:endParaRPr>
            </a:p>
          </p:txBody>
        </p:sp>
        <p:sp>
          <p:nvSpPr>
            <p:cNvPr id="23"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Times New Roman" panose="02020603050405020304" pitchFamily="18" charset="0"/>
                  <a:ea typeface="+mn-ea"/>
                  <a:cs typeface="Times New Roman" panose="02020603050405020304" pitchFamily="18" charset="0"/>
                </a:rPr>
                <a:t>总结与展望</a:t>
              </a:r>
              <a:endParaRPr kumimoji="1" lang="en-US" altLang="zh-CN" b="1" dirty="0" smtClean="0">
                <a:solidFill>
                  <a:srgbClr val="000000"/>
                </a:solidFill>
                <a:latin typeface="Times New Roman" panose="02020603050405020304" pitchFamily="18" charset="0"/>
                <a:ea typeface="+mn-ea"/>
                <a:cs typeface="Times New Roman" panose="02020603050405020304" pitchFamily="18" charset="0"/>
              </a:endParaRPr>
            </a:p>
          </p:txBody>
        </p:sp>
        <p:sp>
          <p:nvSpPr>
            <p:cNvPr id="24"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5</a:t>
              </a:r>
              <a:endParaRPr lang="zh-CN" altLang="en-US" b="1" dirty="0">
                <a:solidFill>
                  <a:srgbClr val="00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6781279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solidFill>
                  <a:schemeClr val="tx1"/>
                </a:solidFill>
              </a:rPr>
              <a:t>26</a:t>
            </a:fld>
            <a:endParaRPr lang="zh-CN" altLang="en-US" dirty="0">
              <a:solidFill>
                <a:schemeClr val="tx1"/>
              </a:solidFill>
            </a:endParaRPr>
          </a:p>
        </p:txBody>
      </p:sp>
      <p:sp>
        <p:nvSpPr>
          <p:cNvPr id="3" name="标题 1"/>
          <p:cNvSpPr txBox="1">
            <a:spLocks/>
          </p:cNvSpPr>
          <p:nvPr/>
        </p:nvSpPr>
        <p:spPr>
          <a:xfrm>
            <a:off x="-324544" y="44624"/>
            <a:ext cx="8424936" cy="648072"/>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zh-CN" altLang="en-US" sz="2800" b="1" dirty="0" smtClean="0">
                <a:latin typeface="+mn-ea"/>
                <a:ea typeface="+mn-ea"/>
              </a:rPr>
              <a:t>复杂蛋白质组非标记定量软件：</a:t>
            </a:r>
            <a:endParaRPr lang="zh-CN" altLang="en-US" sz="2800" dirty="0">
              <a:latin typeface="+mn-ea"/>
              <a:ea typeface="+mn-ea"/>
            </a:endParaRPr>
          </a:p>
        </p:txBody>
      </p:sp>
      <p:sp>
        <p:nvSpPr>
          <p:cNvPr id="4" name="文本框 3"/>
          <p:cNvSpPr txBox="1"/>
          <p:nvPr/>
        </p:nvSpPr>
        <p:spPr>
          <a:xfrm>
            <a:off x="6285496" y="44624"/>
            <a:ext cx="1699504" cy="523220"/>
          </a:xfrm>
          <a:prstGeom prst="rect">
            <a:avLst/>
          </a:prstGeom>
          <a:noFill/>
        </p:spPr>
        <p:txBody>
          <a:bodyPr wrap="none" rtlCol="0">
            <a:spAutoFit/>
          </a:bodyPr>
          <a:lstStyle/>
          <a:p>
            <a:r>
              <a:rPr lang="en-US" altLang="zh-CN" sz="2800" dirty="0" smtClean="0">
                <a:latin typeface="Times New Roman" panose="02020603050405020304" pitchFamily="18" charset="0"/>
                <a:cs typeface="Times New Roman" panose="02020603050405020304" pitchFamily="18" charset="0"/>
              </a:rPr>
              <a:t>FreeQuant</a:t>
            </a:r>
            <a:endParaRPr lang="zh-CN" altLang="en-US" sz="28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611560" y="1563992"/>
            <a:ext cx="3608680" cy="1015663"/>
          </a:xfrm>
          <a:prstGeom prst="rect">
            <a:avLst/>
          </a:prstGeom>
          <a:noFill/>
        </p:spPr>
        <p:txBody>
          <a:bodyPr wrap="none" rtlCol="0">
            <a:spAutoFit/>
          </a:bodyPr>
          <a:lstStyle/>
          <a:p>
            <a:pPr marL="342900" indent="-342900">
              <a:lnSpc>
                <a:spcPct val="150000"/>
              </a:lnSpc>
              <a:buClr>
                <a:srgbClr val="009999"/>
              </a:buClr>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结合多种谱图特征参数定量</a:t>
            </a:r>
            <a:endParaRPr lang="en-US" altLang="zh-CN" sz="2000" dirty="0" smtClean="0">
              <a:latin typeface="Times New Roman" panose="02020603050405020304" pitchFamily="18" charset="0"/>
              <a:cs typeface="Times New Roman" panose="02020603050405020304" pitchFamily="18" charset="0"/>
            </a:endParaRPr>
          </a:p>
          <a:p>
            <a:pPr marL="342900" indent="-342900">
              <a:lnSpc>
                <a:spcPct val="150000"/>
              </a:lnSpc>
              <a:buClr>
                <a:srgbClr val="009999"/>
              </a:buClr>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多种定量算法</a:t>
            </a:r>
            <a:endParaRPr lang="zh-CN" altLang="en-US" sz="2000" dirty="0">
              <a:latin typeface="Times New Roman" panose="02020603050405020304" pitchFamily="18" charset="0"/>
              <a:cs typeface="Times New Roman" panose="02020603050405020304" pitchFamily="18" charset="0"/>
            </a:endParaRPr>
          </a:p>
        </p:txBody>
      </p:sp>
      <p:sp>
        <p:nvSpPr>
          <p:cNvPr id="6" name="矩形 5"/>
          <p:cNvSpPr/>
          <p:nvPr/>
        </p:nvSpPr>
        <p:spPr>
          <a:xfrm>
            <a:off x="251520" y="980431"/>
            <a:ext cx="3462807" cy="1138773"/>
          </a:xfrm>
          <a:prstGeom prst="rect">
            <a:avLst/>
          </a:prstGeom>
        </p:spPr>
        <p:txBody>
          <a:bodyPr wrap="none">
            <a:spAutoFit/>
          </a:bodyPr>
          <a:lstStyle/>
          <a:p>
            <a:pPr marL="285750" indent="-285750">
              <a:buClr>
                <a:schemeClr val="accent1"/>
              </a:buClr>
              <a:buFont typeface="Wingdings" panose="05000000000000000000" pitchFamily="2" charset="2"/>
              <a:buChar char="u"/>
            </a:pPr>
            <a:r>
              <a:rPr lang="zh-CN" altLang="en-US" sz="3200" dirty="0">
                <a:latin typeface="Times New Roman" panose="02020603050405020304" pitchFamily="18" charset="0"/>
                <a:cs typeface="Times New Roman" panose="02020603050405020304" pitchFamily="18" charset="0"/>
              </a:rPr>
              <a:t>非</a:t>
            </a:r>
            <a:r>
              <a:rPr lang="zh-CN" altLang="en-US" sz="3200" dirty="0" smtClean="0">
                <a:latin typeface="Times New Roman" panose="02020603050405020304" pitchFamily="18" charset="0"/>
                <a:cs typeface="Times New Roman" panose="02020603050405020304" pitchFamily="18" charset="0"/>
              </a:rPr>
              <a:t>标记分析方法</a:t>
            </a:r>
            <a:endParaRPr lang="en-US" altLang="zh-CN" sz="3200" dirty="0" smtClean="0">
              <a:latin typeface="Times New Roman" panose="02020603050405020304" pitchFamily="18" charset="0"/>
              <a:cs typeface="Times New Roman" panose="02020603050405020304" pitchFamily="18" charset="0"/>
            </a:endParaRPr>
          </a:p>
          <a:p>
            <a:r>
              <a:rPr lang="zh-CN" altLang="en-US" sz="3600" dirty="0" smtClean="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611560" y="4069521"/>
            <a:ext cx="4647426" cy="1938992"/>
          </a:xfrm>
          <a:prstGeom prst="rect">
            <a:avLst/>
          </a:prstGeom>
          <a:noFill/>
        </p:spPr>
        <p:txBody>
          <a:bodyPr wrap="none" rtlCol="0">
            <a:spAutoFit/>
          </a:bodyPr>
          <a:lstStyle/>
          <a:p>
            <a:pPr marL="342900" indent="-342900">
              <a:lnSpc>
                <a:spcPct val="150000"/>
              </a:lnSpc>
              <a:buClr>
                <a:srgbClr val="009999"/>
              </a:buClr>
              <a:buFont typeface="Wingdings" panose="05000000000000000000" pitchFamily="2" charset="2"/>
              <a:buChar char="Ø"/>
            </a:pPr>
            <a:r>
              <a:rPr lang="zh-CN" altLang="en-US" sz="2000" dirty="0">
                <a:latin typeface="Times New Roman" panose="02020603050405020304" pitchFamily="18" charset="0"/>
                <a:cs typeface="Times New Roman" panose="02020603050405020304" pitchFamily="18" charset="0"/>
              </a:rPr>
              <a:t>多</a:t>
            </a:r>
            <a:r>
              <a:rPr lang="zh-CN" altLang="en-US" sz="2000" dirty="0" smtClean="0">
                <a:latin typeface="Times New Roman" panose="02020603050405020304" pitchFamily="18" charset="0"/>
                <a:cs typeface="Times New Roman" panose="02020603050405020304" pitchFamily="18" charset="0"/>
              </a:rPr>
              <a:t>样本分析，提高分析效率</a:t>
            </a:r>
            <a:endParaRPr lang="en-US" altLang="zh-CN" sz="2000" dirty="0" smtClean="0">
              <a:latin typeface="Times New Roman" panose="02020603050405020304" pitchFamily="18" charset="0"/>
              <a:cs typeface="Times New Roman" panose="02020603050405020304" pitchFamily="18" charset="0"/>
            </a:endParaRPr>
          </a:p>
          <a:p>
            <a:pPr marL="342900" indent="-342900">
              <a:lnSpc>
                <a:spcPct val="150000"/>
              </a:lnSpc>
              <a:buClr>
                <a:srgbClr val="009999"/>
              </a:buClr>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采用</a:t>
            </a:r>
            <a:r>
              <a:rPr lang="en-US" altLang="zh-CN" sz="2000" dirty="0" err="1" smtClean="0">
                <a:latin typeface="Times New Roman" panose="02020603050405020304" pitchFamily="18" charset="0"/>
                <a:cs typeface="Times New Roman" panose="02020603050405020304" pitchFamily="18" charset="0"/>
              </a:rPr>
              <a:t>HeatMap</a:t>
            </a:r>
            <a:r>
              <a:rPr lang="zh-CN" altLang="en-US" sz="2000" dirty="0" smtClean="0">
                <a:latin typeface="Times New Roman" panose="02020603050405020304" pitchFamily="18" charset="0"/>
                <a:cs typeface="Times New Roman" panose="02020603050405020304" pitchFamily="18" charset="0"/>
              </a:rPr>
              <a:t>等多种方式进行可视化</a:t>
            </a:r>
            <a:endParaRPr lang="en-US" altLang="zh-CN" sz="2000" dirty="0" smtClean="0">
              <a:latin typeface="Times New Roman" panose="02020603050405020304" pitchFamily="18" charset="0"/>
              <a:cs typeface="Times New Roman" panose="02020603050405020304" pitchFamily="18" charset="0"/>
            </a:endParaRPr>
          </a:p>
          <a:p>
            <a:pPr marL="342900" indent="-342900">
              <a:lnSpc>
                <a:spcPct val="150000"/>
              </a:lnSpc>
              <a:buClr>
                <a:srgbClr val="009999"/>
              </a:buClr>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提供排序、浏览、查询等多种功能</a:t>
            </a:r>
            <a:endParaRPr lang="en-US" altLang="zh-CN" sz="2000" dirty="0" smtClean="0">
              <a:latin typeface="Times New Roman" panose="02020603050405020304" pitchFamily="18" charset="0"/>
              <a:cs typeface="Times New Roman" panose="02020603050405020304" pitchFamily="18" charset="0"/>
            </a:endParaRPr>
          </a:p>
          <a:p>
            <a:pPr marL="342900" indent="-342900">
              <a:lnSpc>
                <a:spcPct val="150000"/>
              </a:lnSpc>
              <a:buClr>
                <a:srgbClr val="009999"/>
              </a:buClr>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多层次分析复杂蛋白质组</a:t>
            </a:r>
            <a:endParaRPr lang="zh-CN" altLang="en-US" sz="2000" dirty="0">
              <a:latin typeface="Times New Roman" panose="02020603050405020304" pitchFamily="18" charset="0"/>
              <a:cs typeface="Times New Roman" panose="02020603050405020304" pitchFamily="18" charset="0"/>
            </a:endParaRPr>
          </a:p>
        </p:txBody>
      </p:sp>
      <p:sp>
        <p:nvSpPr>
          <p:cNvPr id="8" name="矩形 7"/>
          <p:cNvSpPr/>
          <p:nvPr/>
        </p:nvSpPr>
        <p:spPr>
          <a:xfrm>
            <a:off x="251520" y="2701072"/>
            <a:ext cx="4693914" cy="1138773"/>
          </a:xfrm>
          <a:prstGeom prst="rect">
            <a:avLst/>
          </a:prstGeom>
        </p:spPr>
        <p:txBody>
          <a:bodyPr wrap="none">
            <a:spAutoFit/>
          </a:bodyPr>
          <a:lstStyle/>
          <a:p>
            <a:pPr marL="285750" indent="-285750">
              <a:buClr>
                <a:schemeClr val="accent1"/>
              </a:buClr>
              <a:buFont typeface="Wingdings" panose="05000000000000000000" pitchFamily="2" charset="2"/>
              <a:buChar char="u"/>
            </a:pPr>
            <a:r>
              <a:rPr lang="zh-CN" altLang="en-US" sz="3200" dirty="0" smtClean="0">
                <a:latin typeface="Times New Roman" panose="02020603050405020304" pitchFamily="18" charset="0"/>
                <a:cs typeface="Times New Roman" panose="02020603050405020304" pitchFamily="18" charset="0"/>
              </a:rPr>
              <a:t>定量和定性分析相兼容</a:t>
            </a:r>
            <a:endParaRPr lang="en-US" altLang="zh-CN" sz="3200" dirty="0" smtClean="0">
              <a:latin typeface="Times New Roman" panose="02020603050405020304" pitchFamily="18" charset="0"/>
              <a:cs typeface="Times New Roman" panose="02020603050405020304" pitchFamily="18" charset="0"/>
            </a:endParaRPr>
          </a:p>
          <a:p>
            <a:r>
              <a:rPr lang="zh-CN" altLang="en-US" sz="3600" dirty="0" smtClean="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p:sp>
        <p:nvSpPr>
          <p:cNvPr id="9" name="矩形 8"/>
          <p:cNvSpPr/>
          <p:nvPr/>
        </p:nvSpPr>
        <p:spPr>
          <a:xfrm>
            <a:off x="251520" y="3500135"/>
            <a:ext cx="2642070" cy="1138773"/>
          </a:xfrm>
          <a:prstGeom prst="rect">
            <a:avLst/>
          </a:prstGeom>
        </p:spPr>
        <p:txBody>
          <a:bodyPr wrap="none">
            <a:spAutoFit/>
          </a:bodyPr>
          <a:lstStyle/>
          <a:p>
            <a:pPr marL="285750" indent="-285750">
              <a:buClr>
                <a:schemeClr val="accent1"/>
              </a:buClr>
              <a:buFont typeface="Wingdings" panose="05000000000000000000" pitchFamily="2" charset="2"/>
              <a:buChar char="u"/>
            </a:pPr>
            <a:r>
              <a:rPr lang="zh-CN" altLang="en-US" sz="3200" dirty="0" smtClean="0">
                <a:latin typeface="Times New Roman" panose="02020603050405020304" pitchFamily="18" charset="0"/>
                <a:cs typeface="Times New Roman" panose="02020603050405020304" pitchFamily="18" charset="0"/>
              </a:rPr>
              <a:t>其他特点：</a:t>
            </a:r>
            <a:endParaRPr lang="en-US" altLang="zh-CN" sz="3200" dirty="0" smtClean="0">
              <a:latin typeface="Times New Roman" panose="02020603050405020304" pitchFamily="18" charset="0"/>
              <a:cs typeface="Times New Roman" panose="02020603050405020304" pitchFamily="18" charset="0"/>
            </a:endParaRPr>
          </a:p>
          <a:p>
            <a:r>
              <a:rPr lang="zh-CN" altLang="en-US" sz="3600" dirty="0" smtClean="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p:sp>
        <p:nvSpPr>
          <p:cNvPr id="10" name="矩形 9"/>
          <p:cNvSpPr/>
          <p:nvPr/>
        </p:nvSpPr>
        <p:spPr>
          <a:xfrm>
            <a:off x="263524" y="972911"/>
            <a:ext cx="4995461" cy="5418010"/>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rot="10800000">
            <a:off x="5330994" y="3179862"/>
            <a:ext cx="465142" cy="484632"/>
          </a:xfrm>
          <a:prstGeom prst="rightArrow">
            <a:avLst/>
          </a:prstGeom>
          <a:gradFill flip="none" rotWithShape="1">
            <a:gsLst>
              <a:gs pos="0">
                <a:srgbClr val="66CCFF">
                  <a:tint val="66000"/>
                  <a:satMod val="160000"/>
                </a:srgbClr>
              </a:gs>
              <a:gs pos="0">
                <a:srgbClr val="66CCFF"/>
              </a:gs>
              <a:gs pos="100000">
                <a:srgbClr val="66CCFF">
                  <a:tint val="23500"/>
                  <a:satMod val="160000"/>
                </a:srgbClr>
              </a:gs>
            </a:gsLst>
            <a:lin ang="108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p:nvPr/>
        </p:nvPicPr>
        <p:blipFill>
          <a:blip r:embed="rId3"/>
          <a:stretch>
            <a:fillRect/>
          </a:stretch>
        </p:blipFill>
        <p:spPr>
          <a:xfrm>
            <a:off x="5940152" y="2214063"/>
            <a:ext cx="2580179" cy="2112789"/>
          </a:xfrm>
          <a:prstGeom prst="rect">
            <a:avLst/>
          </a:prstGeom>
        </p:spPr>
      </p:pic>
    </p:spTree>
    <p:extLst>
      <p:ext uri="{BB962C8B-B14F-4D97-AF65-F5344CB8AC3E}">
        <p14:creationId xmlns:p14="http://schemas.microsoft.com/office/powerpoint/2010/main" val="27546203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935596" y="980728"/>
            <a:ext cx="6732748" cy="4860429"/>
            <a:chOff x="1519238" y="1107281"/>
            <a:chExt cx="5155407" cy="4589860"/>
          </a:xfrm>
          <a:solidFill>
            <a:srgbClr val="99FFCC"/>
          </a:solidFill>
        </p:grpSpPr>
        <p:cxnSp>
          <p:nvCxnSpPr>
            <p:cNvPr id="6" name="Straight Connector 64"/>
            <p:cNvCxnSpPr>
              <a:cxnSpLocks noChangeShapeType="1"/>
            </p:cNvCxnSpPr>
            <p:nvPr/>
          </p:nvCxnSpPr>
          <p:spPr bwMode="auto">
            <a:xfrm>
              <a:off x="5245894" y="4719637"/>
              <a:ext cx="1323975" cy="5954"/>
            </a:xfrm>
            <a:prstGeom prst="line">
              <a:avLst/>
            </a:prstGeom>
            <a:grpFill/>
            <a:ln w="12700">
              <a:solidFill>
                <a:srgbClr val="009999"/>
              </a:solidFill>
              <a:headEnd/>
              <a:tailEnd/>
            </a:ln>
            <a:extLst/>
          </p:spPr>
          <p:style>
            <a:lnRef idx="1">
              <a:schemeClr val="accent4"/>
            </a:lnRef>
            <a:fillRef idx="2">
              <a:schemeClr val="accent4"/>
            </a:fillRef>
            <a:effectRef idx="1">
              <a:schemeClr val="accent4"/>
            </a:effectRef>
            <a:fontRef idx="minor">
              <a:schemeClr val="dk1"/>
            </a:fontRef>
          </p:style>
        </p:cxnSp>
        <p:cxnSp>
          <p:nvCxnSpPr>
            <p:cNvPr id="7" name="Straight Connector 64"/>
            <p:cNvCxnSpPr>
              <a:cxnSpLocks noChangeShapeType="1"/>
            </p:cNvCxnSpPr>
            <p:nvPr/>
          </p:nvCxnSpPr>
          <p:spPr bwMode="auto">
            <a:xfrm>
              <a:off x="5261372" y="1645444"/>
              <a:ext cx="1323975" cy="5954"/>
            </a:xfrm>
            <a:prstGeom prst="line">
              <a:avLst/>
            </a:prstGeom>
            <a:grpFill/>
            <a:ln w="12700">
              <a:solidFill>
                <a:srgbClr val="009999"/>
              </a:solidFill>
              <a:headEnd/>
              <a:tailEnd/>
            </a:ln>
            <a:extLst/>
          </p:spPr>
          <p:style>
            <a:lnRef idx="1">
              <a:schemeClr val="accent4"/>
            </a:lnRef>
            <a:fillRef idx="2">
              <a:schemeClr val="accent4"/>
            </a:fillRef>
            <a:effectRef idx="1">
              <a:schemeClr val="accent4"/>
            </a:effectRef>
            <a:fontRef idx="minor">
              <a:schemeClr val="dk1"/>
            </a:fontRef>
          </p:style>
        </p:cxnSp>
        <p:cxnSp>
          <p:nvCxnSpPr>
            <p:cNvPr id="8" name="Straight Connector 64"/>
            <p:cNvCxnSpPr>
              <a:cxnSpLocks noChangeShapeType="1"/>
            </p:cNvCxnSpPr>
            <p:nvPr/>
          </p:nvCxnSpPr>
          <p:spPr bwMode="auto">
            <a:xfrm>
              <a:off x="5261372" y="2031206"/>
              <a:ext cx="1323975" cy="5954"/>
            </a:xfrm>
            <a:prstGeom prst="line">
              <a:avLst/>
            </a:prstGeom>
            <a:grpFill/>
            <a:ln w="12700">
              <a:solidFill>
                <a:srgbClr val="009999"/>
              </a:solidFill>
              <a:headEnd/>
              <a:tailEnd/>
            </a:ln>
            <a:extLst/>
          </p:spPr>
          <p:style>
            <a:lnRef idx="1">
              <a:schemeClr val="accent4"/>
            </a:lnRef>
            <a:fillRef idx="2">
              <a:schemeClr val="accent4"/>
            </a:fillRef>
            <a:effectRef idx="1">
              <a:schemeClr val="accent4"/>
            </a:effectRef>
            <a:fontRef idx="minor">
              <a:schemeClr val="dk1"/>
            </a:fontRef>
          </p:style>
        </p:cxnSp>
        <p:cxnSp>
          <p:nvCxnSpPr>
            <p:cNvPr id="9" name="Straight Connector 64"/>
            <p:cNvCxnSpPr>
              <a:cxnSpLocks noChangeShapeType="1"/>
            </p:cNvCxnSpPr>
            <p:nvPr/>
          </p:nvCxnSpPr>
          <p:spPr bwMode="auto">
            <a:xfrm>
              <a:off x="5261372" y="2414587"/>
              <a:ext cx="1323975" cy="5954"/>
            </a:xfrm>
            <a:prstGeom prst="line">
              <a:avLst/>
            </a:prstGeom>
            <a:grpFill/>
            <a:ln w="12700">
              <a:solidFill>
                <a:srgbClr val="009999"/>
              </a:solidFill>
              <a:headEnd/>
              <a:tailEnd/>
            </a:ln>
            <a:extLst/>
          </p:spPr>
          <p:style>
            <a:lnRef idx="1">
              <a:schemeClr val="accent4"/>
            </a:lnRef>
            <a:fillRef idx="2">
              <a:schemeClr val="accent4"/>
            </a:fillRef>
            <a:effectRef idx="1">
              <a:schemeClr val="accent4"/>
            </a:effectRef>
            <a:fontRef idx="minor">
              <a:schemeClr val="dk1"/>
            </a:fontRef>
          </p:style>
        </p:cxnSp>
        <p:cxnSp>
          <p:nvCxnSpPr>
            <p:cNvPr id="10" name="Straight Connector 64"/>
            <p:cNvCxnSpPr>
              <a:cxnSpLocks noChangeShapeType="1"/>
            </p:cNvCxnSpPr>
            <p:nvPr/>
          </p:nvCxnSpPr>
          <p:spPr bwMode="auto">
            <a:xfrm>
              <a:off x="5245894" y="1213248"/>
              <a:ext cx="1323975" cy="5953"/>
            </a:xfrm>
            <a:prstGeom prst="line">
              <a:avLst/>
            </a:prstGeom>
            <a:grpFill/>
            <a:ln w="12700">
              <a:solidFill>
                <a:srgbClr val="009999"/>
              </a:solidFill>
              <a:headEnd/>
              <a:tailEnd/>
            </a:ln>
            <a:extLst/>
          </p:spPr>
          <p:style>
            <a:lnRef idx="1">
              <a:schemeClr val="accent4"/>
            </a:lnRef>
            <a:fillRef idx="2">
              <a:schemeClr val="accent4"/>
            </a:fillRef>
            <a:effectRef idx="1">
              <a:schemeClr val="accent4"/>
            </a:effectRef>
            <a:fontRef idx="minor">
              <a:schemeClr val="dk1"/>
            </a:fontRef>
          </p:style>
        </p:cxnSp>
        <p:sp>
          <p:nvSpPr>
            <p:cNvPr id="11" name="Rectangle 5"/>
            <p:cNvSpPr/>
            <p:nvPr/>
          </p:nvSpPr>
          <p:spPr bwMode="auto">
            <a:xfrm>
              <a:off x="1519238" y="3024188"/>
              <a:ext cx="1552575" cy="544116"/>
            </a:xfrm>
            <a:prstGeom prst="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anchor="ctr"/>
            <a:lstStyle/>
            <a:p>
              <a:pPr algn="ctr">
                <a:defRPr/>
              </a:pPr>
              <a:r>
                <a:rPr kumimoji="1" lang="zh-CN" altLang="en-US" sz="1400" b="1" dirty="0" smtClean="0">
                  <a:solidFill>
                    <a:srgbClr val="000000"/>
                  </a:solidFill>
                  <a:latin typeface="+mn-ea"/>
                  <a:cs typeface="Times New Roman" panose="02020603050405020304" pitchFamily="18" charset="0"/>
                </a:rPr>
                <a:t>复杂蛋白质组的</a:t>
              </a:r>
              <a:r>
                <a:rPr kumimoji="1" lang="zh-CN" altLang="en-US" sz="1400" b="1" dirty="0">
                  <a:solidFill>
                    <a:srgbClr val="000000"/>
                  </a:solidFill>
                  <a:latin typeface="+mn-ea"/>
                  <a:cs typeface="Times New Roman" panose="02020603050405020304" pitchFamily="18" charset="0"/>
                </a:rPr>
                <a:t>非标记定量分析软件</a:t>
              </a:r>
              <a:endParaRPr lang="zh-CN" altLang="en-US" sz="1400" b="1" kern="0" dirty="0">
                <a:solidFill>
                  <a:schemeClr val="tx1"/>
                </a:solidFill>
                <a:latin typeface="+mn-ea"/>
                <a:cs typeface="Tahoma" pitchFamily="34" charset="0"/>
              </a:endParaRPr>
            </a:p>
          </p:txBody>
        </p:sp>
        <p:cxnSp>
          <p:nvCxnSpPr>
            <p:cNvPr id="12" name="Straight Connector 50"/>
            <p:cNvCxnSpPr>
              <a:cxnSpLocks noChangeShapeType="1"/>
            </p:cNvCxnSpPr>
            <p:nvPr/>
          </p:nvCxnSpPr>
          <p:spPr bwMode="auto">
            <a:xfrm>
              <a:off x="3384948" y="1751410"/>
              <a:ext cx="14285" cy="3129557"/>
            </a:xfrm>
            <a:prstGeom prst="line">
              <a:avLst/>
            </a:prstGeom>
            <a:grpFill/>
            <a:ln w="12700">
              <a:solidFill>
                <a:srgbClr val="009999"/>
              </a:solidFill>
              <a:headEnd/>
              <a:tailEnd/>
            </a:ln>
            <a:extLst/>
          </p:spPr>
          <p:style>
            <a:lnRef idx="1">
              <a:schemeClr val="accent4"/>
            </a:lnRef>
            <a:fillRef idx="2">
              <a:schemeClr val="accent4"/>
            </a:fillRef>
            <a:effectRef idx="1">
              <a:schemeClr val="accent4"/>
            </a:effectRef>
            <a:fontRef idx="minor">
              <a:schemeClr val="dk1"/>
            </a:fontRef>
          </p:style>
        </p:cxnSp>
        <p:cxnSp>
          <p:nvCxnSpPr>
            <p:cNvPr id="13" name="Straight Connector 51"/>
            <p:cNvCxnSpPr>
              <a:cxnSpLocks noChangeShapeType="1"/>
            </p:cNvCxnSpPr>
            <p:nvPr/>
          </p:nvCxnSpPr>
          <p:spPr bwMode="auto">
            <a:xfrm>
              <a:off x="3389710" y="3123010"/>
              <a:ext cx="389334" cy="0"/>
            </a:xfrm>
            <a:prstGeom prst="line">
              <a:avLst/>
            </a:prstGeom>
            <a:grpFill/>
            <a:ln w="12700">
              <a:solidFill>
                <a:srgbClr val="009999"/>
              </a:solidFill>
              <a:headEnd/>
              <a:tailEnd/>
            </a:ln>
            <a:extLst/>
          </p:spPr>
          <p:style>
            <a:lnRef idx="1">
              <a:schemeClr val="accent4"/>
            </a:lnRef>
            <a:fillRef idx="2">
              <a:schemeClr val="accent4"/>
            </a:fillRef>
            <a:effectRef idx="1">
              <a:schemeClr val="accent4"/>
            </a:effectRef>
            <a:fontRef idx="minor">
              <a:schemeClr val="dk1"/>
            </a:fontRef>
          </p:style>
        </p:cxnSp>
        <p:cxnSp>
          <p:nvCxnSpPr>
            <p:cNvPr id="14" name="Straight Connector 52"/>
            <p:cNvCxnSpPr>
              <a:cxnSpLocks noChangeShapeType="1"/>
              <a:endCxn id="26" idx="1"/>
            </p:cNvCxnSpPr>
            <p:nvPr/>
          </p:nvCxnSpPr>
          <p:spPr bwMode="auto">
            <a:xfrm>
              <a:off x="3401617" y="1751410"/>
              <a:ext cx="329803" cy="0"/>
            </a:xfrm>
            <a:prstGeom prst="line">
              <a:avLst/>
            </a:prstGeom>
            <a:grpFill/>
            <a:ln w="12700">
              <a:solidFill>
                <a:srgbClr val="009999"/>
              </a:solidFill>
              <a:headEnd/>
              <a:tailEnd/>
            </a:ln>
            <a:extLst/>
          </p:spPr>
          <p:style>
            <a:lnRef idx="1">
              <a:schemeClr val="accent4"/>
            </a:lnRef>
            <a:fillRef idx="2">
              <a:schemeClr val="accent4"/>
            </a:fillRef>
            <a:effectRef idx="1">
              <a:schemeClr val="accent4"/>
            </a:effectRef>
            <a:fontRef idx="minor">
              <a:schemeClr val="dk1"/>
            </a:fontRef>
          </p:style>
        </p:cxnSp>
        <p:cxnSp>
          <p:nvCxnSpPr>
            <p:cNvPr id="15" name="Straight Connector 58"/>
            <p:cNvCxnSpPr>
              <a:cxnSpLocks noChangeShapeType="1"/>
            </p:cNvCxnSpPr>
            <p:nvPr/>
          </p:nvCxnSpPr>
          <p:spPr bwMode="auto">
            <a:xfrm>
              <a:off x="3395664" y="4881563"/>
              <a:ext cx="311944" cy="0"/>
            </a:xfrm>
            <a:prstGeom prst="line">
              <a:avLst/>
            </a:prstGeom>
            <a:grpFill/>
            <a:ln w="12700">
              <a:solidFill>
                <a:srgbClr val="009999"/>
              </a:solidFill>
              <a:headEnd/>
              <a:tailEnd/>
            </a:ln>
            <a:extLst/>
          </p:spPr>
          <p:style>
            <a:lnRef idx="1">
              <a:schemeClr val="accent4"/>
            </a:lnRef>
            <a:fillRef idx="2">
              <a:schemeClr val="accent4"/>
            </a:fillRef>
            <a:effectRef idx="1">
              <a:schemeClr val="accent4"/>
            </a:effectRef>
            <a:fontRef idx="minor">
              <a:schemeClr val="dk1"/>
            </a:fontRef>
          </p:style>
        </p:cxnSp>
        <p:cxnSp>
          <p:nvCxnSpPr>
            <p:cNvPr id="16" name="Straight Connector 62"/>
            <p:cNvCxnSpPr>
              <a:cxnSpLocks noChangeShapeType="1"/>
            </p:cNvCxnSpPr>
            <p:nvPr/>
          </p:nvCxnSpPr>
          <p:spPr bwMode="auto">
            <a:xfrm>
              <a:off x="4833938" y="1752600"/>
              <a:ext cx="400050" cy="0"/>
            </a:xfrm>
            <a:prstGeom prst="line">
              <a:avLst/>
            </a:prstGeom>
            <a:grpFill/>
            <a:ln w="12700">
              <a:solidFill>
                <a:srgbClr val="009999"/>
              </a:solidFill>
              <a:headEnd/>
              <a:tailEnd/>
            </a:ln>
            <a:extLst/>
          </p:spPr>
          <p:style>
            <a:lnRef idx="1">
              <a:schemeClr val="accent4"/>
            </a:lnRef>
            <a:fillRef idx="2">
              <a:schemeClr val="accent4"/>
            </a:fillRef>
            <a:effectRef idx="1">
              <a:schemeClr val="accent4"/>
            </a:effectRef>
            <a:fontRef idx="minor">
              <a:schemeClr val="dk1"/>
            </a:fontRef>
          </p:style>
        </p:cxnSp>
        <p:cxnSp>
          <p:nvCxnSpPr>
            <p:cNvPr id="17" name="Straight Connector 63"/>
            <p:cNvCxnSpPr>
              <a:cxnSpLocks noChangeShapeType="1"/>
            </p:cNvCxnSpPr>
            <p:nvPr/>
          </p:nvCxnSpPr>
          <p:spPr bwMode="auto">
            <a:xfrm>
              <a:off x="5250656" y="1209676"/>
              <a:ext cx="9525" cy="1212056"/>
            </a:xfrm>
            <a:prstGeom prst="line">
              <a:avLst/>
            </a:prstGeom>
            <a:grpFill/>
            <a:ln w="12700">
              <a:solidFill>
                <a:srgbClr val="009999"/>
              </a:solidFill>
              <a:headEnd/>
              <a:tailEnd/>
            </a:ln>
            <a:extLst/>
          </p:spPr>
          <p:style>
            <a:lnRef idx="1">
              <a:schemeClr val="accent4"/>
            </a:lnRef>
            <a:fillRef idx="2">
              <a:schemeClr val="accent4"/>
            </a:fillRef>
            <a:effectRef idx="1">
              <a:schemeClr val="accent4"/>
            </a:effectRef>
            <a:fontRef idx="minor">
              <a:schemeClr val="dk1"/>
            </a:fontRef>
          </p:style>
        </p:cxnSp>
        <p:cxnSp>
          <p:nvCxnSpPr>
            <p:cNvPr id="18" name="Straight Connector 68"/>
            <p:cNvCxnSpPr>
              <a:cxnSpLocks noChangeShapeType="1"/>
            </p:cNvCxnSpPr>
            <p:nvPr/>
          </p:nvCxnSpPr>
          <p:spPr bwMode="auto">
            <a:xfrm>
              <a:off x="4833938" y="3124200"/>
              <a:ext cx="400050" cy="0"/>
            </a:xfrm>
            <a:prstGeom prst="line">
              <a:avLst/>
            </a:prstGeom>
            <a:grpFill/>
            <a:ln w="12700">
              <a:solidFill>
                <a:srgbClr val="009999"/>
              </a:solidFill>
              <a:headEnd/>
              <a:tailEnd/>
            </a:ln>
            <a:extLst/>
          </p:spPr>
          <p:style>
            <a:lnRef idx="1">
              <a:schemeClr val="accent4"/>
            </a:lnRef>
            <a:fillRef idx="2">
              <a:schemeClr val="accent4"/>
            </a:fillRef>
            <a:effectRef idx="1">
              <a:schemeClr val="accent4"/>
            </a:effectRef>
            <a:fontRef idx="minor">
              <a:schemeClr val="dk1"/>
            </a:fontRef>
          </p:style>
        </p:cxnSp>
        <p:cxnSp>
          <p:nvCxnSpPr>
            <p:cNvPr id="19" name="Straight Connector 69"/>
            <p:cNvCxnSpPr>
              <a:cxnSpLocks noChangeShapeType="1"/>
            </p:cNvCxnSpPr>
            <p:nvPr/>
          </p:nvCxnSpPr>
          <p:spPr bwMode="auto">
            <a:xfrm>
              <a:off x="5231608" y="2784872"/>
              <a:ext cx="3572" cy="698897"/>
            </a:xfrm>
            <a:prstGeom prst="line">
              <a:avLst/>
            </a:prstGeom>
            <a:grpFill/>
            <a:ln w="12700">
              <a:solidFill>
                <a:srgbClr val="009999"/>
              </a:solidFill>
              <a:headEnd/>
              <a:tailEnd/>
            </a:ln>
            <a:extLst/>
          </p:spPr>
          <p:style>
            <a:lnRef idx="1">
              <a:schemeClr val="accent4"/>
            </a:lnRef>
            <a:fillRef idx="2">
              <a:schemeClr val="accent4"/>
            </a:fillRef>
            <a:effectRef idx="1">
              <a:schemeClr val="accent4"/>
            </a:effectRef>
            <a:fontRef idx="minor">
              <a:schemeClr val="dk1"/>
            </a:fontRef>
          </p:style>
        </p:cxnSp>
        <p:cxnSp>
          <p:nvCxnSpPr>
            <p:cNvPr id="20" name="Straight Connector 70"/>
            <p:cNvCxnSpPr>
              <a:cxnSpLocks noChangeShapeType="1"/>
            </p:cNvCxnSpPr>
            <p:nvPr/>
          </p:nvCxnSpPr>
          <p:spPr bwMode="auto">
            <a:xfrm>
              <a:off x="5231607" y="2784872"/>
              <a:ext cx="1331119" cy="0"/>
            </a:xfrm>
            <a:prstGeom prst="line">
              <a:avLst/>
            </a:prstGeom>
            <a:grpFill/>
            <a:ln w="12700">
              <a:solidFill>
                <a:srgbClr val="009999"/>
              </a:solidFill>
              <a:headEnd/>
              <a:tailEnd/>
            </a:ln>
            <a:extLst/>
          </p:spPr>
          <p:style>
            <a:lnRef idx="1">
              <a:schemeClr val="accent4"/>
            </a:lnRef>
            <a:fillRef idx="2">
              <a:schemeClr val="accent4"/>
            </a:fillRef>
            <a:effectRef idx="1">
              <a:schemeClr val="accent4"/>
            </a:effectRef>
            <a:fontRef idx="minor">
              <a:schemeClr val="dk1"/>
            </a:fontRef>
          </p:style>
        </p:cxnSp>
        <p:cxnSp>
          <p:nvCxnSpPr>
            <p:cNvPr id="21" name="Straight Connector 75"/>
            <p:cNvCxnSpPr>
              <a:cxnSpLocks noChangeShapeType="1"/>
            </p:cNvCxnSpPr>
            <p:nvPr/>
          </p:nvCxnSpPr>
          <p:spPr bwMode="auto">
            <a:xfrm flipH="1">
              <a:off x="5231607" y="4351735"/>
              <a:ext cx="7144" cy="1204913"/>
            </a:xfrm>
            <a:prstGeom prst="line">
              <a:avLst/>
            </a:prstGeom>
            <a:grpFill/>
            <a:ln w="12700">
              <a:solidFill>
                <a:srgbClr val="009999"/>
              </a:solidFill>
              <a:headEnd/>
              <a:tailEnd/>
            </a:ln>
            <a:extLst/>
          </p:spPr>
          <p:style>
            <a:lnRef idx="1">
              <a:schemeClr val="accent4"/>
            </a:lnRef>
            <a:fillRef idx="2">
              <a:schemeClr val="accent4"/>
            </a:fillRef>
            <a:effectRef idx="1">
              <a:schemeClr val="accent4"/>
            </a:effectRef>
            <a:fontRef idx="minor">
              <a:schemeClr val="dk1"/>
            </a:fontRef>
          </p:style>
        </p:cxnSp>
        <p:cxnSp>
          <p:nvCxnSpPr>
            <p:cNvPr id="22" name="Straight Connector 76"/>
            <p:cNvCxnSpPr>
              <a:cxnSpLocks noChangeShapeType="1"/>
            </p:cNvCxnSpPr>
            <p:nvPr/>
          </p:nvCxnSpPr>
          <p:spPr bwMode="auto">
            <a:xfrm>
              <a:off x="5245894" y="4351735"/>
              <a:ext cx="315516" cy="0"/>
            </a:xfrm>
            <a:prstGeom prst="line">
              <a:avLst/>
            </a:prstGeom>
            <a:grpFill/>
            <a:ln w="12700">
              <a:solidFill>
                <a:srgbClr val="009999"/>
              </a:solidFill>
              <a:headEnd/>
              <a:tailEnd/>
            </a:ln>
            <a:extLst/>
          </p:spPr>
          <p:style>
            <a:lnRef idx="1">
              <a:schemeClr val="accent4"/>
            </a:lnRef>
            <a:fillRef idx="2">
              <a:schemeClr val="accent4"/>
            </a:fillRef>
            <a:effectRef idx="1">
              <a:schemeClr val="accent4"/>
            </a:effectRef>
            <a:fontRef idx="minor">
              <a:schemeClr val="dk1"/>
            </a:fontRef>
          </p:style>
        </p:cxnSp>
        <p:cxnSp>
          <p:nvCxnSpPr>
            <p:cNvPr id="23" name="Straight Connector 77"/>
            <p:cNvCxnSpPr>
              <a:cxnSpLocks noChangeShapeType="1"/>
            </p:cNvCxnSpPr>
            <p:nvPr/>
          </p:nvCxnSpPr>
          <p:spPr bwMode="auto">
            <a:xfrm>
              <a:off x="4817269" y="4881563"/>
              <a:ext cx="414338" cy="0"/>
            </a:xfrm>
            <a:prstGeom prst="line">
              <a:avLst/>
            </a:prstGeom>
            <a:grpFill/>
            <a:ln w="12700">
              <a:solidFill>
                <a:srgbClr val="009999"/>
              </a:solidFill>
              <a:headEnd/>
              <a:tailEnd/>
            </a:ln>
            <a:extLst/>
          </p:spPr>
          <p:style>
            <a:lnRef idx="1">
              <a:schemeClr val="accent4"/>
            </a:lnRef>
            <a:fillRef idx="2">
              <a:schemeClr val="accent4"/>
            </a:fillRef>
            <a:effectRef idx="1">
              <a:schemeClr val="accent4"/>
            </a:effectRef>
            <a:fontRef idx="minor">
              <a:schemeClr val="dk1"/>
            </a:fontRef>
          </p:style>
        </p:cxnSp>
        <p:cxnSp>
          <p:nvCxnSpPr>
            <p:cNvPr id="24" name="Straight Connector 81"/>
            <p:cNvCxnSpPr>
              <a:cxnSpLocks noChangeShapeType="1"/>
            </p:cNvCxnSpPr>
            <p:nvPr/>
          </p:nvCxnSpPr>
          <p:spPr bwMode="auto">
            <a:xfrm flipV="1">
              <a:off x="5233988" y="5559028"/>
              <a:ext cx="315516" cy="3572"/>
            </a:xfrm>
            <a:prstGeom prst="line">
              <a:avLst/>
            </a:prstGeom>
            <a:grpFill/>
            <a:ln w="12700">
              <a:solidFill>
                <a:srgbClr val="009999"/>
              </a:solidFill>
              <a:headEnd/>
              <a:tailEnd/>
            </a:ln>
            <a:extLst/>
          </p:spPr>
          <p:style>
            <a:lnRef idx="1">
              <a:schemeClr val="accent4"/>
            </a:lnRef>
            <a:fillRef idx="2">
              <a:schemeClr val="accent4"/>
            </a:fillRef>
            <a:effectRef idx="1">
              <a:schemeClr val="accent4"/>
            </a:effectRef>
            <a:fontRef idx="minor">
              <a:schemeClr val="dk1"/>
            </a:fontRef>
          </p:style>
        </p:cxnSp>
        <p:cxnSp>
          <p:nvCxnSpPr>
            <p:cNvPr id="25" name="Straight Connector 64"/>
            <p:cNvCxnSpPr>
              <a:cxnSpLocks noChangeShapeType="1"/>
            </p:cNvCxnSpPr>
            <p:nvPr/>
          </p:nvCxnSpPr>
          <p:spPr bwMode="auto">
            <a:xfrm>
              <a:off x="5207794" y="3124200"/>
              <a:ext cx="1323975" cy="5954"/>
            </a:xfrm>
            <a:prstGeom prst="line">
              <a:avLst/>
            </a:prstGeom>
            <a:grpFill/>
            <a:ln w="12700">
              <a:solidFill>
                <a:srgbClr val="009999"/>
              </a:solidFill>
              <a:headEnd/>
              <a:tailEnd/>
            </a:ln>
            <a:extLst/>
          </p:spPr>
          <p:style>
            <a:lnRef idx="1">
              <a:schemeClr val="accent4"/>
            </a:lnRef>
            <a:fillRef idx="2">
              <a:schemeClr val="accent4"/>
            </a:fillRef>
            <a:effectRef idx="1">
              <a:schemeClr val="accent4"/>
            </a:effectRef>
            <a:fontRef idx="minor">
              <a:schemeClr val="dk1"/>
            </a:fontRef>
          </p:style>
        </p:cxnSp>
        <p:sp>
          <p:nvSpPr>
            <p:cNvPr id="26" name="Rectangle 35"/>
            <p:cNvSpPr/>
            <p:nvPr/>
          </p:nvSpPr>
          <p:spPr bwMode="auto">
            <a:xfrm>
              <a:off x="3731419" y="1579960"/>
              <a:ext cx="1085850" cy="342900"/>
            </a:xfrm>
            <a:prstGeom prst="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anchor="ctr"/>
            <a:lstStyle/>
            <a:p>
              <a:pPr algn="ctr" eaLnBrk="1" hangingPunct="1">
                <a:defRPr/>
              </a:pPr>
              <a:r>
                <a:rPr lang="zh-CN" altLang="en-US" sz="1200" b="1" dirty="0">
                  <a:solidFill>
                    <a:schemeClr val="tx1"/>
                  </a:solidFill>
                  <a:latin typeface="+mn-ea"/>
                  <a:cs typeface="Tahoma" pitchFamily="34" charset="0"/>
                </a:rPr>
                <a:t>导入数据</a:t>
              </a:r>
            </a:p>
          </p:txBody>
        </p:sp>
        <p:sp>
          <p:nvSpPr>
            <p:cNvPr id="27" name="Rectangle 35"/>
            <p:cNvSpPr/>
            <p:nvPr/>
          </p:nvSpPr>
          <p:spPr bwMode="auto">
            <a:xfrm>
              <a:off x="3736181" y="2921794"/>
              <a:ext cx="1085850" cy="342900"/>
            </a:xfrm>
            <a:prstGeom prst="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anchor="ctr"/>
            <a:lstStyle/>
            <a:p>
              <a:pPr algn="ctr" eaLnBrk="1" hangingPunct="1">
                <a:defRPr/>
              </a:pPr>
              <a:r>
                <a:rPr lang="zh-CN" altLang="en-US" sz="1200" b="1" dirty="0">
                  <a:solidFill>
                    <a:schemeClr val="tx1"/>
                  </a:solidFill>
                  <a:latin typeface="+mn-ea"/>
                  <a:cs typeface="Tahoma" pitchFamily="34" charset="0"/>
                </a:rPr>
                <a:t>定量分析方法</a:t>
              </a:r>
            </a:p>
          </p:txBody>
        </p:sp>
        <p:cxnSp>
          <p:nvCxnSpPr>
            <p:cNvPr id="28" name="Straight Connector 64"/>
            <p:cNvCxnSpPr>
              <a:cxnSpLocks noChangeShapeType="1"/>
            </p:cNvCxnSpPr>
            <p:nvPr/>
          </p:nvCxnSpPr>
          <p:spPr bwMode="auto">
            <a:xfrm>
              <a:off x="5238750" y="3483769"/>
              <a:ext cx="1323975" cy="5954"/>
            </a:xfrm>
            <a:prstGeom prst="line">
              <a:avLst/>
            </a:prstGeom>
            <a:grpFill/>
            <a:ln w="12700">
              <a:solidFill>
                <a:srgbClr val="009999"/>
              </a:solidFill>
              <a:headEnd/>
              <a:tailEnd/>
            </a:ln>
            <a:extLst/>
          </p:spPr>
          <p:style>
            <a:lnRef idx="1">
              <a:schemeClr val="accent4"/>
            </a:lnRef>
            <a:fillRef idx="2">
              <a:schemeClr val="accent4"/>
            </a:fillRef>
            <a:effectRef idx="1">
              <a:schemeClr val="accent4"/>
            </a:effectRef>
            <a:fontRef idx="minor">
              <a:schemeClr val="dk1"/>
            </a:fontRef>
          </p:style>
        </p:cxnSp>
        <p:sp>
          <p:nvSpPr>
            <p:cNvPr id="29" name="Rectangle 35"/>
            <p:cNvSpPr/>
            <p:nvPr/>
          </p:nvSpPr>
          <p:spPr bwMode="auto">
            <a:xfrm>
              <a:off x="5524501" y="1107281"/>
              <a:ext cx="1107281" cy="280988"/>
            </a:xfrm>
            <a:prstGeom prst="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anchor="ctr"/>
            <a:lstStyle/>
            <a:p>
              <a:pPr algn="ctr" eaLnBrk="1" hangingPunct="1">
                <a:defRPr/>
              </a:pPr>
              <a:r>
                <a:rPr lang="zh-CN" altLang="en-US" sz="1200" b="1" dirty="0">
                  <a:solidFill>
                    <a:schemeClr val="tx1"/>
                  </a:solidFill>
                  <a:latin typeface="+mn-ea"/>
                  <a:cs typeface="Tahoma" pitchFamily="34" charset="0"/>
                </a:rPr>
                <a:t>质谱数据</a:t>
              </a:r>
              <a:endParaRPr lang="en-US" altLang="zh-CN" sz="1200" b="1" dirty="0">
                <a:solidFill>
                  <a:schemeClr val="tx1"/>
                </a:solidFill>
                <a:latin typeface="+mn-ea"/>
                <a:cs typeface="Tahoma" pitchFamily="34" charset="0"/>
              </a:endParaRPr>
            </a:p>
          </p:txBody>
        </p:sp>
        <p:sp>
          <p:nvSpPr>
            <p:cNvPr id="30" name="Rectangle 35"/>
            <p:cNvSpPr/>
            <p:nvPr/>
          </p:nvSpPr>
          <p:spPr bwMode="auto">
            <a:xfrm>
              <a:off x="3726656" y="4710113"/>
              <a:ext cx="1085850" cy="342900"/>
            </a:xfrm>
            <a:prstGeom prst="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anchor="ctr"/>
            <a:lstStyle/>
            <a:p>
              <a:pPr algn="ctr" eaLnBrk="1" hangingPunct="1">
                <a:defRPr/>
              </a:pPr>
              <a:r>
                <a:rPr lang="zh-CN" altLang="en-US" sz="1200" b="1" dirty="0">
                  <a:solidFill>
                    <a:schemeClr val="tx1"/>
                  </a:solidFill>
                  <a:latin typeface="+mn-ea"/>
                  <a:cs typeface="Tahoma" pitchFamily="34" charset="0"/>
                </a:rPr>
                <a:t>分析结果</a:t>
              </a:r>
            </a:p>
          </p:txBody>
        </p:sp>
        <p:sp>
          <p:nvSpPr>
            <p:cNvPr id="31" name="Rectangle 35"/>
            <p:cNvSpPr/>
            <p:nvPr/>
          </p:nvSpPr>
          <p:spPr bwMode="auto">
            <a:xfrm>
              <a:off x="5522120" y="1502569"/>
              <a:ext cx="1107281" cy="280988"/>
            </a:xfrm>
            <a:prstGeom prst="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anchor="ctr"/>
            <a:lstStyle/>
            <a:p>
              <a:pPr algn="ctr" eaLnBrk="1" hangingPunct="1">
                <a:defRPr/>
              </a:pPr>
              <a:r>
                <a:rPr lang="zh-CN" altLang="en-US" sz="1200" b="1" dirty="0">
                  <a:solidFill>
                    <a:schemeClr val="tx1"/>
                  </a:solidFill>
                  <a:latin typeface="+mn-ea"/>
                  <a:cs typeface="Tahoma" pitchFamily="34" charset="0"/>
                </a:rPr>
                <a:t>总离子数据</a:t>
              </a:r>
              <a:endParaRPr lang="en-US" altLang="zh-CN" sz="1200" b="1" dirty="0">
                <a:solidFill>
                  <a:schemeClr val="tx1"/>
                </a:solidFill>
                <a:latin typeface="+mn-ea"/>
                <a:cs typeface="Tahoma" pitchFamily="34" charset="0"/>
              </a:endParaRPr>
            </a:p>
          </p:txBody>
        </p:sp>
        <p:sp>
          <p:nvSpPr>
            <p:cNvPr id="32" name="Rectangle 35"/>
            <p:cNvSpPr/>
            <p:nvPr/>
          </p:nvSpPr>
          <p:spPr bwMode="auto">
            <a:xfrm>
              <a:off x="5522120" y="1897856"/>
              <a:ext cx="1107281" cy="280988"/>
            </a:xfrm>
            <a:prstGeom prst="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anchor="ctr"/>
            <a:lstStyle/>
            <a:p>
              <a:pPr algn="ctr" eaLnBrk="1" hangingPunct="1">
                <a:defRPr/>
              </a:pPr>
              <a:r>
                <a:rPr lang="zh-CN" altLang="en-US" sz="1200" b="1" dirty="0">
                  <a:solidFill>
                    <a:schemeClr val="tx1"/>
                  </a:solidFill>
                  <a:latin typeface="+mn-ea"/>
                  <a:cs typeface="Tahoma" pitchFamily="34" charset="0"/>
                </a:rPr>
                <a:t>生物医学知识数据</a:t>
              </a:r>
              <a:endParaRPr lang="en-US" altLang="zh-CN" sz="1200" b="1" dirty="0">
                <a:solidFill>
                  <a:schemeClr val="tx1"/>
                </a:solidFill>
                <a:latin typeface="+mn-ea"/>
                <a:cs typeface="Tahoma" pitchFamily="34" charset="0"/>
              </a:endParaRPr>
            </a:p>
          </p:txBody>
        </p:sp>
        <p:sp>
          <p:nvSpPr>
            <p:cNvPr id="33" name="Rectangle 35"/>
            <p:cNvSpPr/>
            <p:nvPr/>
          </p:nvSpPr>
          <p:spPr bwMode="auto">
            <a:xfrm>
              <a:off x="5522120" y="2271712"/>
              <a:ext cx="1107281" cy="280988"/>
            </a:xfrm>
            <a:prstGeom prst="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anchor="ctr"/>
            <a:lstStyle/>
            <a:p>
              <a:pPr algn="ctr" eaLnBrk="1" hangingPunct="1">
                <a:defRPr/>
              </a:pPr>
              <a:r>
                <a:rPr lang="en-US" altLang="zh-CN" sz="1200" b="1" dirty="0" err="1" smtClean="0">
                  <a:solidFill>
                    <a:schemeClr val="tx1"/>
                  </a:solidFill>
                  <a:latin typeface="+mn-ea"/>
                  <a:cs typeface="Tahoma" pitchFamily="34" charset="0"/>
                </a:rPr>
                <a:t>Fasta</a:t>
              </a:r>
              <a:r>
                <a:rPr lang="zh-CN" altLang="en-US" sz="1200" b="1" dirty="0" smtClean="0">
                  <a:solidFill>
                    <a:schemeClr val="tx1"/>
                  </a:solidFill>
                  <a:latin typeface="+mn-ea"/>
                  <a:cs typeface="Tahoma" pitchFamily="34" charset="0"/>
                </a:rPr>
                <a:t>数据</a:t>
              </a:r>
              <a:endParaRPr lang="en-US" altLang="zh-CN" sz="1200" b="1" dirty="0">
                <a:solidFill>
                  <a:schemeClr val="tx1"/>
                </a:solidFill>
                <a:latin typeface="+mn-ea"/>
                <a:cs typeface="Tahoma" pitchFamily="34" charset="0"/>
              </a:endParaRPr>
            </a:p>
          </p:txBody>
        </p:sp>
        <p:sp>
          <p:nvSpPr>
            <p:cNvPr id="34" name="Rectangle 35"/>
            <p:cNvSpPr/>
            <p:nvPr/>
          </p:nvSpPr>
          <p:spPr bwMode="auto">
            <a:xfrm>
              <a:off x="5528074" y="2665810"/>
              <a:ext cx="1107281" cy="280988"/>
            </a:xfrm>
            <a:prstGeom prst="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anchor="ctr"/>
            <a:lstStyle/>
            <a:p>
              <a:pPr algn="ctr" eaLnBrk="1" hangingPunct="1">
                <a:defRPr/>
              </a:pPr>
              <a:r>
                <a:rPr lang="en-US" altLang="zh-CN" sz="1200" b="1" dirty="0">
                  <a:solidFill>
                    <a:schemeClr val="tx1"/>
                  </a:solidFill>
                  <a:latin typeface="+mn-ea"/>
                  <a:cs typeface="Tahoma" pitchFamily="34" charset="0"/>
                </a:rPr>
                <a:t>NSAF</a:t>
              </a:r>
              <a:r>
                <a:rPr lang="zh-CN" altLang="en-US" sz="1200" b="1" dirty="0">
                  <a:solidFill>
                    <a:schemeClr val="tx1"/>
                  </a:solidFill>
                  <a:latin typeface="+mn-ea"/>
                  <a:cs typeface="Tahoma" pitchFamily="34" charset="0"/>
                </a:rPr>
                <a:t>算法</a:t>
              </a:r>
              <a:endParaRPr lang="en-US" altLang="zh-CN" sz="1200" b="1" dirty="0">
                <a:solidFill>
                  <a:schemeClr val="tx1"/>
                </a:solidFill>
                <a:latin typeface="+mn-ea"/>
                <a:cs typeface="Tahoma" pitchFamily="34" charset="0"/>
              </a:endParaRPr>
            </a:p>
          </p:txBody>
        </p:sp>
        <p:sp>
          <p:nvSpPr>
            <p:cNvPr id="35" name="Rectangle 35"/>
            <p:cNvSpPr/>
            <p:nvPr/>
          </p:nvSpPr>
          <p:spPr bwMode="auto">
            <a:xfrm>
              <a:off x="5524501" y="3034903"/>
              <a:ext cx="1107281" cy="280988"/>
            </a:xfrm>
            <a:prstGeom prst="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anchor="ctr"/>
            <a:lstStyle/>
            <a:p>
              <a:pPr algn="ctr" eaLnBrk="1" hangingPunct="1">
                <a:defRPr/>
              </a:pPr>
              <a:r>
                <a:rPr lang="zh-CN" altLang="en-US" sz="1200" b="1" dirty="0">
                  <a:solidFill>
                    <a:schemeClr val="tx1"/>
                  </a:solidFill>
                  <a:latin typeface="+mn-ea"/>
                  <a:cs typeface="Tahoma" pitchFamily="34" charset="0"/>
                </a:rPr>
                <a:t>共享肽优化算法</a:t>
              </a:r>
              <a:endParaRPr lang="en-US" altLang="zh-CN" sz="1200" b="1" dirty="0">
                <a:solidFill>
                  <a:schemeClr val="tx1"/>
                </a:solidFill>
                <a:latin typeface="+mn-ea"/>
                <a:cs typeface="Tahoma" pitchFamily="34" charset="0"/>
              </a:endParaRPr>
            </a:p>
          </p:txBody>
        </p:sp>
        <p:sp>
          <p:nvSpPr>
            <p:cNvPr id="36" name="Rectangle 35"/>
            <p:cNvSpPr/>
            <p:nvPr/>
          </p:nvSpPr>
          <p:spPr bwMode="auto">
            <a:xfrm>
              <a:off x="5528074" y="3413522"/>
              <a:ext cx="1107281" cy="280988"/>
            </a:xfrm>
            <a:prstGeom prst="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anchor="ctr"/>
            <a:lstStyle/>
            <a:p>
              <a:pPr algn="ctr" eaLnBrk="1" hangingPunct="1">
                <a:defRPr/>
              </a:pPr>
              <a:r>
                <a:rPr lang="zh-CN" altLang="en-US" sz="1200" b="1" dirty="0">
                  <a:solidFill>
                    <a:schemeClr val="tx1"/>
                  </a:solidFill>
                  <a:latin typeface="+mn-ea"/>
                  <a:cs typeface="Tahoma" pitchFamily="34" charset="0"/>
                </a:rPr>
                <a:t>总离子数算法</a:t>
              </a:r>
              <a:endParaRPr lang="en-US" altLang="zh-CN" sz="1200" b="1" dirty="0">
                <a:solidFill>
                  <a:schemeClr val="tx1"/>
                </a:solidFill>
                <a:latin typeface="+mn-ea"/>
                <a:cs typeface="Tahoma" pitchFamily="34" charset="0"/>
              </a:endParaRPr>
            </a:p>
          </p:txBody>
        </p:sp>
        <p:cxnSp>
          <p:nvCxnSpPr>
            <p:cNvPr id="37" name="Straight Connector 51"/>
            <p:cNvCxnSpPr>
              <a:cxnSpLocks noChangeShapeType="1"/>
            </p:cNvCxnSpPr>
            <p:nvPr/>
          </p:nvCxnSpPr>
          <p:spPr bwMode="auto">
            <a:xfrm>
              <a:off x="3383756" y="3936206"/>
              <a:ext cx="390525" cy="0"/>
            </a:xfrm>
            <a:prstGeom prst="line">
              <a:avLst/>
            </a:prstGeom>
            <a:grpFill/>
            <a:ln w="12700">
              <a:solidFill>
                <a:srgbClr val="009999"/>
              </a:solidFill>
              <a:headEnd/>
              <a:tailEnd/>
            </a:ln>
            <a:extLst/>
          </p:spPr>
          <p:style>
            <a:lnRef idx="1">
              <a:schemeClr val="accent4"/>
            </a:lnRef>
            <a:fillRef idx="2">
              <a:schemeClr val="accent4"/>
            </a:fillRef>
            <a:effectRef idx="1">
              <a:schemeClr val="accent4"/>
            </a:effectRef>
            <a:fontRef idx="minor">
              <a:schemeClr val="dk1"/>
            </a:fontRef>
          </p:style>
        </p:cxnSp>
        <p:cxnSp>
          <p:nvCxnSpPr>
            <p:cNvPr id="38" name="Straight Connector 68"/>
            <p:cNvCxnSpPr>
              <a:cxnSpLocks noChangeShapeType="1"/>
            </p:cNvCxnSpPr>
            <p:nvPr/>
          </p:nvCxnSpPr>
          <p:spPr bwMode="auto">
            <a:xfrm>
              <a:off x="4827985" y="3937397"/>
              <a:ext cx="1757363" cy="4763"/>
            </a:xfrm>
            <a:prstGeom prst="line">
              <a:avLst/>
            </a:prstGeom>
            <a:grpFill/>
            <a:ln w="12700">
              <a:solidFill>
                <a:srgbClr val="009999"/>
              </a:solidFill>
              <a:headEnd/>
              <a:tailEnd/>
            </a:ln>
            <a:extLst/>
          </p:spPr>
          <p:style>
            <a:lnRef idx="1">
              <a:schemeClr val="accent4"/>
            </a:lnRef>
            <a:fillRef idx="2">
              <a:schemeClr val="accent4"/>
            </a:fillRef>
            <a:effectRef idx="1">
              <a:schemeClr val="accent4"/>
            </a:effectRef>
            <a:fontRef idx="minor">
              <a:schemeClr val="dk1"/>
            </a:fontRef>
          </p:style>
        </p:cxnSp>
        <p:sp>
          <p:nvSpPr>
            <p:cNvPr id="39" name="Rectangle 35"/>
            <p:cNvSpPr/>
            <p:nvPr/>
          </p:nvSpPr>
          <p:spPr bwMode="auto">
            <a:xfrm>
              <a:off x="3736181" y="3733800"/>
              <a:ext cx="1085850" cy="342900"/>
            </a:xfrm>
            <a:prstGeom prst="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anchor="ctr"/>
            <a:lstStyle/>
            <a:p>
              <a:pPr algn="ctr" eaLnBrk="1" hangingPunct="1">
                <a:defRPr/>
              </a:pPr>
              <a:r>
                <a:rPr lang="zh-CN" altLang="en-US" sz="1200" b="1" dirty="0">
                  <a:solidFill>
                    <a:schemeClr val="tx1"/>
                  </a:solidFill>
                  <a:latin typeface="+mn-ea"/>
                  <a:cs typeface="Tahoma" pitchFamily="34" charset="0"/>
                </a:rPr>
                <a:t>定性分析方法</a:t>
              </a:r>
            </a:p>
          </p:txBody>
        </p:sp>
        <p:sp>
          <p:nvSpPr>
            <p:cNvPr id="40" name="Rectangle 35"/>
            <p:cNvSpPr/>
            <p:nvPr/>
          </p:nvSpPr>
          <p:spPr bwMode="auto">
            <a:xfrm>
              <a:off x="5522120" y="4232672"/>
              <a:ext cx="1107281" cy="280988"/>
            </a:xfrm>
            <a:prstGeom prst="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anchor="ctr"/>
            <a:lstStyle/>
            <a:p>
              <a:pPr algn="ctr" eaLnBrk="1" hangingPunct="1">
                <a:defRPr/>
              </a:pPr>
              <a:r>
                <a:rPr lang="zh-CN" altLang="en-US" sz="1200" b="1" dirty="0">
                  <a:solidFill>
                    <a:schemeClr val="tx1"/>
                  </a:solidFill>
                  <a:latin typeface="+mn-ea"/>
                  <a:cs typeface="Tahoma" pitchFamily="34" charset="0"/>
                </a:rPr>
                <a:t>基本查询</a:t>
              </a:r>
              <a:endParaRPr lang="en-US" altLang="zh-CN" sz="1200" b="1" dirty="0">
                <a:solidFill>
                  <a:schemeClr val="tx1"/>
                </a:solidFill>
                <a:latin typeface="+mn-ea"/>
                <a:cs typeface="Tahoma" pitchFamily="34" charset="0"/>
              </a:endParaRPr>
            </a:p>
          </p:txBody>
        </p:sp>
        <p:sp>
          <p:nvSpPr>
            <p:cNvPr id="41" name="Rectangle 35"/>
            <p:cNvSpPr/>
            <p:nvPr/>
          </p:nvSpPr>
          <p:spPr bwMode="auto">
            <a:xfrm>
              <a:off x="5522120" y="4606528"/>
              <a:ext cx="1107281" cy="280988"/>
            </a:xfrm>
            <a:prstGeom prst="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anchor="ctr"/>
            <a:lstStyle/>
            <a:p>
              <a:pPr algn="ctr" eaLnBrk="1" hangingPunct="1">
                <a:defRPr/>
              </a:pPr>
              <a:r>
                <a:rPr lang="zh-CN" altLang="en-US" sz="1200" b="1" dirty="0">
                  <a:solidFill>
                    <a:schemeClr val="tx1"/>
                  </a:solidFill>
                  <a:latin typeface="+mn-ea"/>
                  <a:cs typeface="Tahoma" pitchFamily="34" charset="0"/>
                </a:rPr>
                <a:t>分页浏览</a:t>
              </a:r>
              <a:endParaRPr lang="en-US" altLang="zh-CN" sz="1200" b="1" dirty="0">
                <a:solidFill>
                  <a:schemeClr val="tx1"/>
                </a:solidFill>
                <a:latin typeface="+mn-ea"/>
                <a:cs typeface="Tahoma" pitchFamily="34" charset="0"/>
              </a:endParaRPr>
            </a:p>
          </p:txBody>
        </p:sp>
        <p:sp>
          <p:nvSpPr>
            <p:cNvPr id="42" name="Rectangle 35"/>
            <p:cNvSpPr/>
            <p:nvPr/>
          </p:nvSpPr>
          <p:spPr bwMode="auto">
            <a:xfrm>
              <a:off x="5522120" y="5416153"/>
              <a:ext cx="1107281" cy="280988"/>
            </a:xfrm>
            <a:prstGeom prst="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anchor="ctr"/>
            <a:lstStyle/>
            <a:p>
              <a:pPr algn="ctr" eaLnBrk="1" hangingPunct="1">
                <a:defRPr/>
              </a:pPr>
              <a:r>
                <a:rPr lang="zh-CN" altLang="en-US" sz="1200" b="1" dirty="0">
                  <a:solidFill>
                    <a:schemeClr val="tx1"/>
                  </a:solidFill>
                  <a:latin typeface="+mn-ea"/>
                  <a:cs typeface="Tahoma" pitchFamily="34" charset="0"/>
                </a:rPr>
                <a:t>结果输出</a:t>
              </a:r>
              <a:endParaRPr lang="en-US" altLang="zh-CN" sz="1200" b="1" dirty="0">
                <a:solidFill>
                  <a:schemeClr val="tx1"/>
                </a:solidFill>
                <a:latin typeface="+mn-ea"/>
                <a:cs typeface="Tahoma" pitchFamily="34" charset="0"/>
              </a:endParaRPr>
            </a:p>
          </p:txBody>
        </p:sp>
        <p:cxnSp>
          <p:nvCxnSpPr>
            <p:cNvPr id="43" name="Straight Connector 64"/>
            <p:cNvCxnSpPr>
              <a:cxnSpLocks noChangeShapeType="1"/>
            </p:cNvCxnSpPr>
            <p:nvPr/>
          </p:nvCxnSpPr>
          <p:spPr bwMode="auto">
            <a:xfrm>
              <a:off x="5231606" y="5162550"/>
              <a:ext cx="1323975" cy="5954"/>
            </a:xfrm>
            <a:prstGeom prst="line">
              <a:avLst/>
            </a:prstGeom>
            <a:grpFill/>
            <a:ln w="12700">
              <a:solidFill>
                <a:srgbClr val="009999"/>
              </a:solidFill>
              <a:headEnd/>
              <a:tailEnd/>
            </a:ln>
            <a:extLst/>
          </p:spPr>
          <p:style>
            <a:lnRef idx="1">
              <a:schemeClr val="accent4"/>
            </a:lnRef>
            <a:fillRef idx="2">
              <a:schemeClr val="accent4"/>
            </a:fillRef>
            <a:effectRef idx="1">
              <a:schemeClr val="accent4"/>
            </a:effectRef>
            <a:fontRef idx="minor">
              <a:schemeClr val="dk1"/>
            </a:fontRef>
          </p:style>
        </p:cxnSp>
        <p:sp>
          <p:nvSpPr>
            <p:cNvPr id="44" name="Rectangle 35"/>
            <p:cNvSpPr/>
            <p:nvPr/>
          </p:nvSpPr>
          <p:spPr bwMode="auto">
            <a:xfrm>
              <a:off x="5522120" y="5008960"/>
              <a:ext cx="1107281" cy="280988"/>
            </a:xfrm>
            <a:prstGeom prst="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anchor="ctr"/>
            <a:lstStyle/>
            <a:p>
              <a:pPr algn="ctr" eaLnBrk="1" hangingPunct="1">
                <a:defRPr/>
              </a:pPr>
              <a:r>
                <a:rPr lang="zh-CN" altLang="en-US" sz="1200" b="1" dirty="0">
                  <a:solidFill>
                    <a:schemeClr val="tx1"/>
                  </a:solidFill>
                  <a:latin typeface="+mn-ea"/>
                  <a:cs typeface="Tahoma" pitchFamily="34" charset="0"/>
                </a:rPr>
                <a:t>定量结果排序</a:t>
              </a:r>
              <a:endParaRPr lang="en-US" altLang="zh-CN" sz="1200" b="1" dirty="0">
                <a:solidFill>
                  <a:schemeClr val="tx1"/>
                </a:solidFill>
                <a:latin typeface="+mn-ea"/>
                <a:cs typeface="Tahoma" pitchFamily="34" charset="0"/>
              </a:endParaRPr>
            </a:p>
          </p:txBody>
        </p:sp>
        <p:pic>
          <p:nvPicPr>
            <p:cNvPr id="2089" name="图片 4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19701" y="3781425"/>
              <a:ext cx="1454944" cy="36314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cxnSp>
          <p:nvCxnSpPr>
            <p:cNvPr id="46" name="Straight Connector 51"/>
            <p:cNvCxnSpPr>
              <a:cxnSpLocks noChangeShapeType="1"/>
            </p:cNvCxnSpPr>
            <p:nvPr/>
          </p:nvCxnSpPr>
          <p:spPr bwMode="auto">
            <a:xfrm>
              <a:off x="3071814" y="3296841"/>
              <a:ext cx="311944" cy="0"/>
            </a:xfrm>
            <a:prstGeom prst="line">
              <a:avLst/>
            </a:prstGeom>
            <a:grpFill/>
            <a:ln w="12700">
              <a:solidFill>
                <a:srgbClr val="009999"/>
              </a:solidFill>
              <a:headEnd/>
              <a:tailEnd/>
            </a:ln>
            <a:extLst/>
          </p:spPr>
          <p:style>
            <a:lnRef idx="1">
              <a:schemeClr val="accent4"/>
            </a:lnRef>
            <a:fillRef idx="2">
              <a:schemeClr val="accent4"/>
            </a:fillRef>
            <a:effectRef idx="1">
              <a:schemeClr val="accent4"/>
            </a:effectRef>
            <a:fontRef idx="minor">
              <a:schemeClr val="dk1"/>
            </a:fontRef>
          </p:style>
        </p:cxnSp>
      </p:grpSp>
      <p:sp>
        <p:nvSpPr>
          <p:cNvPr id="47" name="标题 1"/>
          <p:cNvSpPr txBox="1">
            <a:spLocks/>
          </p:cNvSpPr>
          <p:nvPr/>
        </p:nvSpPr>
        <p:spPr>
          <a:xfrm>
            <a:off x="-180528" y="188640"/>
            <a:ext cx="8424936" cy="648072"/>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zh-CN" altLang="en-US" sz="2800" b="1" dirty="0" smtClean="0">
                <a:latin typeface="+mn-ea"/>
                <a:ea typeface="+mn-ea"/>
              </a:rPr>
              <a:t>复杂蛋白质组非标记定量软件：</a:t>
            </a:r>
            <a:endParaRPr lang="zh-CN" altLang="en-US" sz="2800" dirty="0">
              <a:latin typeface="+mn-ea"/>
              <a:ea typeface="+mn-ea"/>
            </a:endParaRPr>
          </a:p>
        </p:txBody>
      </p:sp>
      <p:sp>
        <p:nvSpPr>
          <p:cNvPr id="48" name="文本框 47"/>
          <p:cNvSpPr txBox="1"/>
          <p:nvPr/>
        </p:nvSpPr>
        <p:spPr>
          <a:xfrm>
            <a:off x="6479704" y="230292"/>
            <a:ext cx="1699504" cy="523220"/>
          </a:xfrm>
          <a:prstGeom prst="rect">
            <a:avLst/>
          </a:prstGeom>
          <a:noFill/>
        </p:spPr>
        <p:txBody>
          <a:bodyPr wrap="none" rtlCol="0">
            <a:spAutoFit/>
          </a:bodyPr>
          <a:lstStyle/>
          <a:p>
            <a:r>
              <a:rPr lang="en-US" altLang="zh-CN" sz="2800" dirty="0" smtClean="0">
                <a:latin typeface="Times New Roman" panose="02020603050405020304" pitchFamily="18" charset="0"/>
                <a:cs typeface="Times New Roman" panose="02020603050405020304" pitchFamily="18" charset="0"/>
              </a:rPr>
              <a:t>FreeQuant</a:t>
            </a:r>
            <a:endParaRPr lang="zh-CN" altLang="en-US" sz="2800" dirty="0">
              <a:latin typeface="Times New Roman" panose="02020603050405020304" pitchFamily="18" charset="0"/>
              <a:cs typeface="Times New Roman" panose="02020603050405020304" pitchFamily="18" charset="0"/>
            </a:endParaRPr>
          </a:p>
        </p:txBody>
      </p:sp>
      <p:sp>
        <p:nvSpPr>
          <p:cNvPr id="49" name="Rectangle 42"/>
          <p:cNvSpPr/>
          <p:nvPr/>
        </p:nvSpPr>
        <p:spPr>
          <a:xfrm>
            <a:off x="2411760" y="6085425"/>
            <a:ext cx="4470619" cy="338554"/>
          </a:xfrm>
          <a:prstGeom prst="rect">
            <a:avLst/>
          </a:prstGeom>
        </p:spPr>
        <p:txBody>
          <a:bodyPr wrap="square">
            <a:spAutoFit/>
          </a:bodyPr>
          <a:lstStyle/>
          <a:p>
            <a:r>
              <a:rPr lang="zh-CN" altLang="en-US" sz="1600" dirty="0" smtClean="0"/>
              <a:t>面向复杂蛋白质组</a:t>
            </a:r>
            <a:r>
              <a:rPr lang="zh-CN" altLang="zh-CN" sz="1600" dirty="0" smtClean="0"/>
              <a:t>的</a:t>
            </a:r>
            <a:r>
              <a:rPr lang="zh-CN" altLang="zh-CN" sz="1600" dirty="0"/>
              <a:t>非标记定量分析软件框架</a:t>
            </a:r>
            <a:endParaRPr lang="zh-CN" altLang="en-US" sz="1600" b="1" dirty="0">
              <a:latin typeface="+mn-ea"/>
            </a:endParaRPr>
          </a:p>
        </p:txBody>
      </p:sp>
      <p:sp>
        <p:nvSpPr>
          <p:cNvPr id="50" name="灯片编号占位符 3"/>
          <p:cNvSpPr txBox="1">
            <a:spLocks/>
          </p:cNvSpPr>
          <p:nvPr/>
        </p:nvSpPr>
        <p:spPr>
          <a:xfrm>
            <a:off x="8231782" y="5824821"/>
            <a:ext cx="609600" cy="521208"/>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31</a:t>
            </a:r>
            <a:endParaRPr lang="zh-CN" altLang="en-US" dirty="0"/>
          </a:p>
        </p:txBody>
      </p:sp>
    </p:spTree>
    <p:extLst>
      <p:ext uri="{BB962C8B-B14F-4D97-AF65-F5344CB8AC3E}">
        <p14:creationId xmlns:p14="http://schemas.microsoft.com/office/powerpoint/2010/main" val="9999664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8139400" y="5732297"/>
            <a:ext cx="609600" cy="521208"/>
          </a:xfrm>
        </p:spPr>
        <p:txBody>
          <a:bodyPr/>
          <a:lstStyle/>
          <a:p>
            <a:fld id="{0C913308-F349-4B6D-A68A-DD1791B4A57B}" type="slidenum">
              <a:rPr lang="zh-CN" altLang="en-US" smtClean="0">
                <a:solidFill>
                  <a:schemeClr val="tx1"/>
                </a:solidFill>
              </a:rPr>
              <a:t>28</a:t>
            </a:fld>
            <a:endParaRPr lang="zh-CN" altLang="en-US" dirty="0">
              <a:solidFill>
                <a:schemeClr val="tx1"/>
              </a:solidFill>
            </a:endParaRPr>
          </a:p>
        </p:txBody>
      </p:sp>
      <p:sp>
        <p:nvSpPr>
          <p:cNvPr id="3" name="标题 1"/>
          <p:cNvSpPr txBox="1">
            <a:spLocks/>
          </p:cNvSpPr>
          <p:nvPr/>
        </p:nvSpPr>
        <p:spPr>
          <a:xfrm>
            <a:off x="-180528" y="188640"/>
            <a:ext cx="8424936" cy="648072"/>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zh-CN" altLang="en-US" sz="2800" b="1" dirty="0" smtClean="0">
                <a:latin typeface="+mn-ea"/>
                <a:ea typeface="+mn-ea"/>
              </a:rPr>
              <a:t>复杂蛋白质组非标记定量软件：</a:t>
            </a:r>
            <a:endParaRPr lang="zh-CN" altLang="en-US" sz="2800" dirty="0">
              <a:latin typeface="+mn-ea"/>
              <a:ea typeface="+mn-ea"/>
            </a:endParaRPr>
          </a:p>
        </p:txBody>
      </p:sp>
      <p:sp>
        <p:nvSpPr>
          <p:cNvPr id="4" name="文本框 3"/>
          <p:cNvSpPr txBox="1"/>
          <p:nvPr/>
        </p:nvSpPr>
        <p:spPr>
          <a:xfrm>
            <a:off x="6479704" y="230292"/>
            <a:ext cx="1699504" cy="523220"/>
          </a:xfrm>
          <a:prstGeom prst="rect">
            <a:avLst/>
          </a:prstGeom>
          <a:noFill/>
        </p:spPr>
        <p:txBody>
          <a:bodyPr wrap="none" rtlCol="0">
            <a:spAutoFit/>
          </a:bodyPr>
          <a:lstStyle/>
          <a:p>
            <a:r>
              <a:rPr lang="en-US" altLang="zh-CN" sz="2800" dirty="0" smtClean="0">
                <a:latin typeface="Times New Roman" panose="02020603050405020304" pitchFamily="18" charset="0"/>
                <a:cs typeface="Times New Roman" panose="02020603050405020304" pitchFamily="18" charset="0"/>
              </a:rPr>
              <a:t>FreeQuant</a:t>
            </a:r>
            <a:endParaRPr lang="zh-CN" altLang="en-US" sz="2800" dirty="0">
              <a:latin typeface="Times New Roman" panose="02020603050405020304" pitchFamily="18" charset="0"/>
              <a:cs typeface="Times New Roman" panose="02020603050405020304" pitchFamily="18" charset="0"/>
            </a:endParaRPr>
          </a:p>
        </p:txBody>
      </p:sp>
      <p:sp>
        <p:nvSpPr>
          <p:cNvPr id="5" name="圆角矩形 4"/>
          <p:cNvSpPr/>
          <p:nvPr/>
        </p:nvSpPr>
        <p:spPr>
          <a:xfrm>
            <a:off x="1198014" y="1124744"/>
            <a:ext cx="1800200" cy="576064"/>
          </a:xfrm>
          <a:prstGeom prst="roundRect">
            <a:avLst/>
          </a:prstGeom>
          <a:solidFill>
            <a:srgbClr val="99FFCC"/>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建立</a:t>
            </a:r>
            <a:r>
              <a:rPr lang="zh-CN" altLang="en-US" sz="1600" b="1" dirty="0" smtClean="0">
                <a:solidFill>
                  <a:schemeClr val="tx1"/>
                </a:solidFill>
              </a:rPr>
              <a:t>实验样本</a:t>
            </a:r>
            <a:endParaRPr lang="zh-CN" altLang="en-US" sz="1600" b="1" dirty="0">
              <a:solidFill>
                <a:schemeClr val="tx1"/>
              </a:solidFill>
            </a:endParaRPr>
          </a:p>
        </p:txBody>
      </p:sp>
      <p:cxnSp>
        <p:nvCxnSpPr>
          <p:cNvPr id="6" name="直接箭头连接符 5"/>
          <p:cNvCxnSpPr>
            <a:stCxn id="5" idx="2"/>
            <a:endCxn id="7" idx="0"/>
          </p:cNvCxnSpPr>
          <p:nvPr/>
        </p:nvCxnSpPr>
        <p:spPr>
          <a:xfrm>
            <a:off x="2098114" y="1700808"/>
            <a:ext cx="0" cy="5837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1198014" y="2284517"/>
            <a:ext cx="1800200" cy="576064"/>
          </a:xfrm>
          <a:prstGeom prst="roundRect">
            <a:avLst/>
          </a:prstGeom>
          <a:solidFill>
            <a:srgbClr val="99FFCC"/>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加载质谱数据</a:t>
            </a:r>
            <a:endParaRPr lang="zh-CN" altLang="en-US" sz="1600" b="1" dirty="0">
              <a:solidFill>
                <a:schemeClr val="tx1"/>
              </a:solidFill>
            </a:endParaRPr>
          </a:p>
        </p:txBody>
      </p:sp>
      <p:sp>
        <p:nvSpPr>
          <p:cNvPr id="8" name="圆角矩形 7"/>
          <p:cNvSpPr/>
          <p:nvPr/>
        </p:nvSpPr>
        <p:spPr>
          <a:xfrm>
            <a:off x="3389063" y="1124744"/>
            <a:ext cx="1800200" cy="576064"/>
          </a:xfrm>
          <a:prstGeom prst="roundRect">
            <a:avLst/>
          </a:prstGeom>
          <a:solidFill>
            <a:srgbClr val="99FFCC"/>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加载</a:t>
            </a:r>
            <a:r>
              <a:rPr lang="en-US" altLang="zh-CN" sz="1600" b="1" dirty="0" smtClean="0">
                <a:solidFill>
                  <a:schemeClr val="tx1"/>
                </a:solidFill>
              </a:rPr>
              <a:t>Fasta</a:t>
            </a:r>
            <a:r>
              <a:rPr lang="zh-CN" altLang="en-US" sz="1600" b="1" dirty="0" smtClean="0">
                <a:solidFill>
                  <a:schemeClr val="tx1"/>
                </a:solidFill>
              </a:rPr>
              <a:t>数据</a:t>
            </a:r>
            <a:endParaRPr lang="zh-CN" altLang="en-US" sz="1600" b="1" dirty="0">
              <a:solidFill>
                <a:schemeClr val="tx1"/>
              </a:solidFill>
            </a:endParaRPr>
          </a:p>
        </p:txBody>
      </p:sp>
      <p:cxnSp>
        <p:nvCxnSpPr>
          <p:cNvPr id="9" name="直接连接符 8"/>
          <p:cNvCxnSpPr>
            <a:stCxn id="7" idx="3"/>
          </p:cNvCxnSpPr>
          <p:nvPr/>
        </p:nvCxnSpPr>
        <p:spPr>
          <a:xfrm>
            <a:off x="2998214" y="2572549"/>
            <a:ext cx="2160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肘形连接符 9"/>
          <p:cNvCxnSpPr>
            <a:endCxn id="8" idx="1"/>
          </p:cNvCxnSpPr>
          <p:nvPr/>
        </p:nvCxnSpPr>
        <p:spPr>
          <a:xfrm rot="5400000" flipH="1" flipV="1">
            <a:off x="2721765" y="1905252"/>
            <a:ext cx="1159773" cy="17482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3389063" y="2284517"/>
            <a:ext cx="1800200" cy="576064"/>
          </a:xfrm>
          <a:prstGeom prst="roundRect">
            <a:avLst/>
          </a:prstGeom>
          <a:solidFill>
            <a:srgbClr val="99FFCC"/>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加载总离子数</a:t>
            </a:r>
            <a:endParaRPr lang="zh-CN" altLang="en-US" sz="1600" b="1" dirty="0">
              <a:solidFill>
                <a:schemeClr val="tx1"/>
              </a:solidFill>
            </a:endParaRPr>
          </a:p>
        </p:txBody>
      </p:sp>
      <p:cxnSp>
        <p:nvCxnSpPr>
          <p:cNvPr id="12" name="直接箭头连接符 11"/>
          <p:cNvCxnSpPr>
            <a:stCxn id="8" idx="2"/>
            <a:endCxn id="11" idx="0"/>
          </p:cNvCxnSpPr>
          <p:nvPr/>
        </p:nvCxnSpPr>
        <p:spPr>
          <a:xfrm>
            <a:off x="4289163" y="1700808"/>
            <a:ext cx="0" cy="5837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5580112" y="1135759"/>
            <a:ext cx="1800200" cy="576064"/>
          </a:xfrm>
          <a:prstGeom prst="roundRect">
            <a:avLst/>
          </a:prstGeom>
          <a:solidFill>
            <a:srgbClr val="99FFCC"/>
          </a:solidFill>
          <a:ln>
            <a:noFill/>
          </a:ln>
          <a:effectLst>
            <a:outerShdw blurRad="107950" dist="12700" dir="5400000" algn="ctr">
              <a:srgbClr val="000000"/>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加载</a:t>
            </a:r>
            <a:endParaRPr lang="en-US" altLang="zh-CN" sz="1600" b="1" dirty="0" smtClean="0">
              <a:solidFill>
                <a:schemeClr val="tx1"/>
              </a:solidFill>
            </a:endParaRPr>
          </a:p>
          <a:p>
            <a:pPr algn="ctr"/>
            <a:r>
              <a:rPr lang="zh-CN" altLang="en-US" sz="1600" b="1" dirty="0" smtClean="0">
                <a:solidFill>
                  <a:schemeClr val="tx1"/>
                </a:solidFill>
              </a:rPr>
              <a:t>生物医学知识</a:t>
            </a:r>
            <a:endParaRPr lang="zh-CN" altLang="en-US" sz="1600" b="1" dirty="0">
              <a:solidFill>
                <a:schemeClr val="tx1"/>
              </a:solidFill>
            </a:endParaRPr>
          </a:p>
        </p:txBody>
      </p:sp>
      <p:sp>
        <p:nvSpPr>
          <p:cNvPr id="14" name="圆角矩形 13"/>
          <p:cNvSpPr/>
          <p:nvPr/>
        </p:nvSpPr>
        <p:spPr>
          <a:xfrm>
            <a:off x="5580112" y="2284517"/>
            <a:ext cx="1800200" cy="576064"/>
          </a:xfrm>
          <a:prstGeom prst="roundRect">
            <a:avLst/>
          </a:prstGeom>
          <a:solidFill>
            <a:srgbClr val="99FFCC"/>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实验参数设置</a:t>
            </a:r>
            <a:endParaRPr lang="zh-CN" altLang="en-US" sz="1600" b="1" dirty="0">
              <a:solidFill>
                <a:schemeClr val="tx1"/>
              </a:solidFill>
            </a:endParaRPr>
          </a:p>
        </p:txBody>
      </p:sp>
      <p:cxnSp>
        <p:nvCxnSpPr>
          <p:cNvPr id="15" name="直接连接符 14"/>
          <p:cNvCxnSpPr/>
          <p:nvPr/>
        </p:nvCxnSpPr>
        <p:spPr>
          <a:xfrm>
            <a:off x="5189263" y="2572549"/>
            <a:ext cx="2160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肘形连接符 15"/>
          <p:cNvCxnSpPr/>
          <p:nvPr/>
        </p:nvCxnSpPr>
        <p:spPr>
          <a:xfrm rot="5400000" flipH="1" flipV="1">
            <a:off x="4912814" y="1905252"/>
            <a:ext cx="1159773" cy="17482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6454598" y="1711823"/>
            <a:ext cx="0" cy="5837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571022" y="3311289"/>
            <a:ext cx="7662579" cy="3430079"/>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3"/>
          <a:stretch>
            <a:fillRect/>
          </a:stretch>
        </p:blipFill>
        <p:spPr>
          <a:xfrm>
            <a:off x="744770" y="3690261"/>
            <a:ext cx="1428725" cy="1147589"/>
          </a:xfrm>
          <a:prstGeom prst="rect">
            <a:avLst/>
          </a:prstGeom>
        </p:spPr>
      </p:pic>
      <p:pic>
        <p:nvPicPr>
          <p:cNvPr id="21" name="图片 20"/>
          <p:cNvPicPr>
            <a:picLocks noChangeAspect="1"/>
          </p:cNvPicPr>
          <p:nvPr/>
        </p:nvPicPr>
        <p:blipFill>
          <a:blip r:embed="rId4"/>
          <a:stretch>
            <a:fillRect/>
          </a:stretch>
        </p:blipFill>
        <p:spPr>
          <a:xfrm>
            <a:off x="4742344" y="3490881"/>
            <a:ext cx="3419250" cy="2746431"/>
          </a:xfrm>
          <a:prstGeom prst="rect">
            <a:avLst/>
          </a:prstGeom>
        </p:spPr>
      </p:pic>
      <p:pic>
        <p:nvPicPr>
          <p:cNvPr id="22" name="图片 21"/>
          <p:cNvPicPr>
            <a:picLocks noChangeAspect="1"/>
          </p:cNvPicPr>
          <p:nvPr/>
        </p:nvPicPr>
        <p:blipFill>
          <a:blip r:embed="rId5"/>
          <a:stretch>
            <a:fillRect/>
          </a:stretch>
        </p:blipFill>
        <p:spPr>
          <a:xfrm>
            <a:off x="1032802" y="3893577"/>
            <a:ext cx="1428725" cy="1147589"/>
          </a:xfrm>
          <a:prstGeom prst="rect">
            <a:avLst/>
          </a:prstGeom>
        </p:spPr>
      </p:pic>
      <p:pic>
        <p:nvPicPr>
          <p:cNvPr id="23" name="图片 22"/>
          <p:cNvPicPr>
            <a:picLocks noChangeAspect="1"/>
          </p:cNvPicPr>
          <p:nvPr/>
        </p:nvPicPr>
        <p:blipFill>
          <a:blip r:embed="rId6"/>
          <a:stretch>
            <a:fillRect/>
          </a:stretch>
        </p:blipFill>
        <p:spPr>
          <a:xfrm>
            <a:off x="1515477" y="4098171"/>
            <a:ext cx="1458777" cy="1171727"/>
          </a:xfrm>
          <a:prstGeom prst="rect">
            <a:avLst/>
          </a:prstGeom>
        </p:spPr>
      </p:pic>
      <p:pic>
        <p:nvPicPr>
          <p:cNvPr id="24" name="图片 23"/>
          <p:cNvPicPr>
            <a:picLocks noChangeAspect="1"/>
          </p:cNvPicPr>
          <p:nvPr/>
        </p:nvPicPr>
        <p:blipFill>
          <a:blip r:embed="rId7"/>
          <a:stretch>
            <a:fillRect/>
          </a:stretch>
        </p:blipFill>
        <p:spPr>
          <a:xfrm>
            <a:off x="2058135" y="4255981"/>
            <a:ext cx="1578943" cy="1260648"/>
          </a:xfrm>
          <a:prstGeom prst="rect">
            <a:avLst/>
          </a:prstGeom>
        </p:spPr>
      </p:pic>
      <p:pic>
        <p:nvPicPr>
          <p:cNvPr id="25" name="图片 24"/>
          <p:cNvPicPr>
            <a:picLocks noChangeAspect="1"/>
          </p:cNvPicPr>
          <p:nvPr/>
        </p:nvPicPr>
        <p:blipFill>
          <a:blip r:embed="rId8"/>
          <a:stretch>
            <a:fillRect/>
          </a:stretch>
        </p:blipFill>
        <p:spPr>
          <a:xfrm>
            <a:off x="2613865" y="4344850"/>
            <a:ext cx="1549240" cy="1244390"/>
          </a:xfrm>
          <a:prstGeom prst="rect">
            <a:avLst/>
          </a:prstGeom>
        </p:spPr>
      </p:pic>
      <p:sp>
        <p:nvSpPr>
          <p:cNvPr id="26" name="文本框 25"/>
          <p:cNvSpPr txBox="1"/>
          <p:nvPr/>
        </p:nvSpPr>
        <p:spPr>
          <a:xfrm>
            <a:off x="539552" y="5895932"/>
            <a:ext cx="3877985" cy="338554"/>
          </a:xfrm>
          <a:prstGeom prst="rect">
            <a:avLst/>
          </a:prstGeom>
          <a:noFill/>
        </p:spPr>
        <p:txBody>
          <a:bodyPr wrap="none" rtlCol="0">
            <a:spAutoFit/>
          </a:bodyPr>
          <a:lstStyle/>
          <a:p>
            <a:r>
              <a:rPr lang="zh-CN" altLang="en-US" sz="1600" dirty="0" smtClean="0"/>
              <a:t>采用向导对话框的形式引导用户加载数据</a:t>
            </a:r>
            <a:endParaRPr lang="zh-CN" altLang="en-US" sz="1600" dirty="0"/>
          </a:p>
        </p:txBody>
      </p:sp>
      <p:sp>
        <p:nvSpPr>
          <p:cNvPr id="27" name="文本框 26"/>
          <p:cNvSpPr txBox="1"/>
          <p:nvPr/>
        </p:nvSpPr>
        <p:spPr>
          <a:xfrm>
            <a:off x="5830870" y="6247627"/>
            <a:ext cx="1415772" cy="338554"/>
          </a:xfrm>
          <a:prstGeom prst="rect">
            <a:avLst/>
          </a:prstGeom>
          <a:noFill/>
        </p:spPr>
        <p:txBody>
          <a:bodyPr wrap="none" rtlCol="0">
            <a:spAutoFit/>
          </a:bodyPr>
          <a:lstStyle/>
          <a:p>
            <a:r>
              <a:rPr lang="zh-CN" altLang="en-US" sz="1600" dirty="0" smtClean="0"/>
              <a:t>实验参数设置</a:t>
            </a:r>
            <a:endParaRPr lang="zh-CN" altLang="en-US" sz="1600" dirty="0"/>
          </a:p>
        </p:txBody>
      </p:sp>
      <p:sp>
        <p:nvSpPr>
          <p:cNvPr id="28" name="文本框 27"/>
          <p:cNvSpPr txBox="1"/>
          <p:nvPr/>
        </p:nvSpPr>
        <p:spPr>
          <a:xfrm>
            <a:off x="3617481" y="2920406"/>
            <a:ext cx="1415772" cy="338554"/>
          </a:xfrm>
          <a:prstGeom prst="rect">
            <a:avLst/>
          </a:prstGeom>
          <a:noFill/>
        </p:spPr>
        <p:txBody>
          <a:bodyPr wrap="none" rtlCol="0">
            <a:spAutoFit/>
          </a:bodyPr>
          <a:lstStyle/>
          <a:p>
            <a:r>
              <a:rPr lang="zh-CN" altLang="en-US" sz="1600" dirty="0" smtClean="0"/>
              <a:t>数据加载流程</a:t>
            </a:r>
            <a:endParaRPr lang="zh-CN" altLang="en-US" sz="1600" dirty="0"/>
          </a:p>
        </p:txBody>
      </p:sp>
    </p:spTree>
    <p:extLst>
      <p:ext uri="{BB962C8B-B14F-4D97-AF65-F5344CB8AC3E}">
        <p14:creationId xmlns:p14="http://schemas.microsoft.com/office/powerpoint/2010/main" val="42724757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solidFill>
                  <a:schemeClr val="tx1"/>
                </a:solidFill>
              </a:rPr>
              <a:t>29</a:t>
            </a:fld>
            <a:endParaRPr lang="zh-CN" altLang="en-US" dirty="0">
              <a:solidFill>
                <a:schemeClr val="tx1"/>
              </a:solidFill>
            </a:endParaRPr>
          </a:p>
        </p:txBody>
      </p:sp>
      <p:pic>
        <p:nvPicPr>
          <p:cNvPr id="24" name="图片 23"/>
          <p:cNvPicPr/>
          <p:nvPr/>
        </p:nvPicPr>
        <p:blipFill>
          <a:blip r:embed="rId3"/>
          <a:stretch>
            <a:fillRect/>
          </a:stretch>
        </p:blipFill>
        <p:spPr>
          <a:xfrm>
            <a:off x="591503" y="4077072"/>
            <a:ext cx="3360933" cy="2516918"/>
          </a:xfrm>
          <a:prstGeom prst="rect">
            <a:avLst/>
          </a:prstGeom>
        </p:spPr>
      </p:pic>
      <p:pic>
        <p:nvPicPr>
          <p:cNvPr id="31" name="图片 30"/>
          <p:cNvPicPr/>
          <p:nvPr/>
        </p:nvPicPr>
        <p:blipFill>
          <a:blip r:embed="rId4"/>
          <a:stretch>
            <a:fillRect/>
          </a:stretch>
        </p:blipFill>
        <p:spPr>
          <a:xfrm>
            <a:off x="4211960" y="4077073"/>
            <a:ext cx="4032448" cy="2516918"/>
          </a:xfrm>
          <a:prstGeom prst="rect">
            <a:avLst/>
          </a:prstGeom>
        </p:spPr>
      </p:pic>
      <p:sp>
        <p:nvSpPr>
          <p:cNvPr id="32" name="文本框 31"/>
          <p:cNvSpPr txBox="1"/>
          <p:nvPr/>
        </p:nvSpPr>
        <p:spPr>
          <a:xfrm>
            <a:off x="3535042" y="3649424"/>
            <a:ext cx="1800493" cy="307777"/>
          </a:xfrm>
          <a:prstGeom prst="rect">
            <a:avLst/>
          </a:prstGeom>
          <a:noFill/>
        </p:spPr>
        <p:txBody>
          <a:bodyPr wrap="none" rtlCol="0">
            <a:spAutoFit/>
          </a:bodyPr>
          <a:lstStyle/>
          <a:p>
            <a:r>
              <a:rPr lang="zh-CN" altLang="zh-CN" sz="1400" dirty="0"/>
              <a:t>蛋白质基本信息框架</a:t>
            </a:r>
            <a:endParaRPr lang="zh-CN" altLang="en-US" sz="1400" dirty="0"/>
          </a:p>
        </p:txBody>
      </p:sp>
      <p:sp>
        <p:nvSpPr>
          <p:cNvPr id="34" name="文本框 33"/>
          <p:cNvSpPr txBox="1"/>
          <p:nvPr/>
        </p:nvSpPr>
        <p:spPr>
          <a:xfrm>
            <a:off x="1308796" y="6581234"/>
            <a:ext cx="1441420" cy="307777"/>
          </a:xfrm>
          <a:prstGeom prst="rect">
            <a:avLst/>
          </a:prstGeom>
          <a:noFill/>
        </p:spPr>
        <p:txBody>
          <a:bodyPr wrap="none" rtlCol="0">
            <a:spAutoFit/>
          </a:bodyPr>
          <a:lstStyle/>
          <a:p>
            <a:r>
              <a:rPr lang="zh-CN" altLang="en-US" sz="1400" dirty="0" smtClean="0"/>
              <a:t>定量结果主页面</a:t>
            </a:r>
            <a:endParaRPr lang="zh-CN" altLang="en-US" sz="1400" dirty="0"/>
          </a:p>
        </p:txBody>
      </p:sp>
      <p:sp>
        <p:nvSpPr>
          <p:cNvPr id="35" name="文本框 34"/>
          <p:cNvSpPr txBox="1"/>
          <p:nvPr/>
        </p:nvSpPr>
        <p:spPr>
          <a:xfrm>
            <a:off x="5414180" y="6593990"/>
            <a:ext cx="1620957" cy="307777"/>
          </a:xfrm>
          <a:prstGeom prst="rect">
            <a:avLst/>
          </a:prstGeom>
          <a:noFill/>
        </p:spPr>
        <p:txBody>
          <a:bodyPr wrap="none" rtlCol="0">
            <a:spAutoFit/>
          </a:bodyPr>
          <a:lstStyle/>
          <a:p>
            <a:r>
              <a:rPr lang="zh-CN" altLang="en-US" sz="1400" dirty="0" smtClean="0"/>
              <a:t>定量结果比较页面</a:t>
            </a:r>
            <a:endParaRPr lang="zh-CN" altLang="en-US" sz="1400" dirty="0"/>
          </a:p>
        </p:txBody>
      </p:sp>
      <p:sp>
        <p:nvSpPr>
          <p:cNvPr id="36" name="标题 1"/>
          <p:cNvSpPr txBox="1">
            <a:spLocks/>
          </p:cNvSpPr>
          <p:nvPr/>
        </p:nvSpPr>
        <p:spPr>
          <a:xfrm>
            <a:off x="-597407" y="-28424"/>
            <a:ext cx="8424936" cy="648072"/>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zh-CN" altLang="en-US" sz="2800" b="1" dirty="0" smtClean="0">
                <a:latin typeface="+mn-ea"/>
                <a:ea typeface="+mn-ea"/>
              </a:rPr>
              <a:t>复杂蛋白质组非标记定量软件：</a:t>
            </a:r>
            <a:endParaRPr lang="zh-CN" altLang="en-US" sz="2800" dirty="0">
              <a:latin typeface="+mn-ea"/>
              <a:ea typeface="+mn-ea"/>
            </a:endParaRPr>
          </a:p>
        </p:txBody>
      </p:sp>
      <p:sp>
        <p:nvSpPr>
          <p:cNvPr id="37" name="文本框 36"/>
          <p:cNvSpPr txBox="1"/>
          <p:nvPr/>
        </p:nvSpPr>
        <p:spPr>
          <a:xfrm>
            <a:off x="5955784" y="0"/>
            <a:ext cx="1699504" cy="523220"/>
          </a:xfrm>
          <a:prstGeom prst="rect">
            <a:avLst/>
          </a:prstGeom>
          <a:noFill/>
        </p:spPr>
        <p:txBody>
          <a:bodyPr wrap="none" rtlCol="0">
            <a:spAutoFit/>
          </a:bodyPr>
          <a:lstStyle/>
          <a:p>
            <a:r>
              <a:rPr lang="en-US" altLang="zh-CN" sz="2800" dirty="0" smtClean="0">
                <a:latin typeface="Times New Roman" panose="02020603050405020304" pitchFamily="18" charset="0"/>
                <a:cs typeface="Times New Roman" panose="02020603050405020304" pitchFamily="18" charset="0"/>
              </a:rPr>
              <a:t>FreeQuant</a:t>
            </a:r>
            <a:endParaRPr lang="zh-CN" altLang="en-US" sz="2800" dirty="0">
              <a:latin typeface="Times New Roman" panose="02020603050405020304" pitchFamily="18" charset="0"/>
              <a:cs typeface="Times New Roman" panose="02020603050405020304" pitchFamily="18" charset="0"/>
            </a:endParaRPr>
          </a:p>
        </p:txBody>
      </p:sp>
      <p:grpSp>
        <p:nvGrpSpPr>
          <p:cNvPr id="53" name="组合 52"/>
          <p:cNvGrpSpPr/>
          <p:nvPr/>
        </p:nvGrpSpPr>
        <p:grpSpPr>
          <a:xfrm>
            <a:off x="929493" y="762898"/>
            <a:ext cx="6887081" cy="2694513"/>
            <a:chOff x="1078898" y="619647"/>
            <a:chExt cx="6887081" cy="2694513"/>
          </a:xfrm>
        </p:grpSpPr>
        <p:grpSp>
          <p:nvGrpSpPr>
            <p:cNvPr id="30" name="组合 29"/>
            <p:cNvGrpSpPr/>
            <p:nvPr/>
          </p:nvGrpSpPr>
          <p:grpSpPr>
            <a:xfrm>
              <a:off x="1795388" y="619647"/>
              <a:ext cx="6170591" cy="2694513"/>
              <a:chOff x="1669726" y="1182026"/>
              <a:chExt cx="6337193" cy="2436595"/>
            </a:xfrm>
          </p:grpSpPr>
          <p:sp>
            <p:nvSpPr>
              <p:cNvPr id="3" name="圆角矩形 2"/>
              <p:cNvSpPr/>
              <p:nvPr/>
            </p:nvSpPr>
            <p:spPr>
              <a:xfrm>
                <a:off x="3565433" y="1182026"/>
                <a:ext cx="1290949" cy="422598"/>
              </a:xfrm>
              <a:prstGeom prst="roundRect">
                <a:avLst/>
              </a:prstGeom>
              <a:gradFill flip="none" rotWithShape="1">
                <a:gsLst>
                  <a:gs pos="0">
                    <a:srgbClr val="00CC66">
                      <a:tint val="66000"/>
                      <a:satMod val="160000"/>
                      <a:shade val="30000"/>
                      <a:satMod val="115000"/>
                    </a:srgbClr>
                  </a:gs>
                  <a:gs pos="50000">
                    <a:srgbClr val="00CC66">
                      <a:tint val="66000"/>
                      <a:satMod val="160000"/>
                      <a:shade val="67500"/>
                      <a:satMod val="115000"/>
                    </a:srgbClr>
                  </a:gs>
                  <a:gs pos="100000">
                    <a:srgbClr val="00CC66">
                      <a:tint val="66000"/>
                      <a:satMod val="160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蛋白质</a:t>
                </a:r>
                <a:endParaRPr lang="zh-CN" altLang="en-US" sz="1600" b="1" dirty="0">
                  <a:solidFill>
                    <a:schemeClr val="tx1"/>
                  </a:solidFill>
                </a:endParaRPr>
              </a:p>
            </p:txBody>
          </p:sp>
          <p:grpSp>
            <p:nvGrpSpPr>
              <p:cNvPr id="25" name="组合 24"/>
              <p:cNvGrpSpPr/>
              <p:nvPr/>
            </p:nvGrpSpPr>
            <p:grpSpPr>
              <a:xfrm>
                <a:off x="1669726" y="1597781"/>
                <a:ext cx="6337193" cy="2020840"/>
                <a:chOff x="1669726" y="1597781"/>
                <a:chExt cx="6337193" cy="2020840"/>
              </a:xfrm>
            </p:grpSpPr>
            <p:cxnSp>
              <p:nvCxnSpPr>
                <p:cNvPr id="5" name="直接连接符 4"/>
                <p:cNvCxnSpPr>
                  <a:endCxn id="44" idx="0"/>
                </p:cNvCxnSpPr>
                <p:nvPr/>
              </p:nvCxnSpPr>
              <p:spPr>
                <a:xfrm flipH="1">
                  <a:off x="2184361" y="1597781"/>
                  <a:ext cx="2047813" cy="822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3" idx="2"/>
                  <a:endCxn id="9" idx="0"/>
                </p:cNvCxnSpPr>
                <p:nvPr/>
              </p:nvCxnSpPr>
              <p:spPr>
                <a:xfrm flipH="1">
                  <a:off x="3609788" y="1604625"/>
                  <a:ext cx="601119" cy="815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3" idx="2"/>
                  <a:endCxn id="10" idx="0"/>
                </p:cNvCxnSpPr>
                <p:nvPr/>
              </p:nvCxnSpPr>
              <p:spPr>
                <a:xfrm>
                  <a:off x="4210907" y="1604625"/>
                  <a:ext cx="717980" cy="828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 idx="2"/>
                  <a:endCxn id="11" idx="0"/>
                </p:cNvCxnSpPr>
                <p:nvPr/>
              </p:nvCxnSpPr>
              <p:spPr>
                <a:xfrm>
                  <a:off x="4210907" y="1604625"/>
                  <a:ext cx="2037081" cy="828288"/>
                </a:xfrm>
                <a:prstGeom prst="line">
                  <a:avLst/>
                </a:prstGeom>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3008669" y="2420421"/>
                  <a:ext cx="1202238" cy="365975"/>
                </a:xfrm>
                <a:prstGeom prst="roundRect">
                  <a:avLst/>
                </a:prstGeom>
                <a:gradFill flip="none" rotWithShape="1">
                  <a:gsLst>
                    <a:gs pos="0">
                      <a:srgbClr val="00CC66">
                        <a:tint val="66000"/>
                        <a:satMod val="160000"/>
                        <a:shade val="30000"/>
                        <a:satMod val="115000"/>
                      </a:srgbClr>
                    </a:gs>
                    <a:gs pos="50000">
                      <a:srgbClr val="00CC66">
                        <a:tint val="66000"/>
                        <a:satMod val="160000"/>
                        <a:shade val="67500"/>
                        <a:satMod val="115000"/>
                      </a:srgbClr>
                    </a:gs>
                    <a:gs pos="100000">
                      <a:srgbClr val="00CC66">
                        <a:tint val="66000"/>
                        <a:satMod val="160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谱</a:t>
                  </a:r>
                  <a:r>
                    <a:rPr lang="zh-CN" altLang="en-US" sz="1600" b="1" dirty="0" smtClean="0">
                      <a:solidFill>
                        <a:schemeClr val="tx1"/>
                      </a:solidFill>
                    </a:rPr>
                    <a:t>图热图</a:t>
                  </a:r>
                  <a:endParaRPr lang="zh-CN" altLang="en-US" sz="1600" b="1" dirty="0">
                    <a:solidFill>
                      <a:schemeClr val="tx1"/>
                    </a:solidFill>
                  </a:endParaRPr>
                </a:p>
              </p:txBody>
            </p:sp>
            <p:sp>
              <p:nvSpPr>
                <p:cNvPr id="10" name="圆角矩形 9"/>
                <p:cNvSpPr/>
                <p:nvPr/>
              </p:nvSpPr>
              <p:spPr>
                <a:xfrm>
                  <a:off x="4327769" y="2432913"/>
                  <a:ext cx="1202238" cy="353483"/>
                </a:xfrm>
                <a:prstGeom prst="roundRect">
                  <a:avLst/>
                </a:prstGeom>
                <a:gradFill flip="none" rotWithShape="1">
                  <a:gsLst>
                    <a:gs pos="0">
                      <a:srgbClr val="00CC66">
                        <a:tint val="66000"/>
                        <a:satMod val="160000"/>
                        <a:shade val="30000"/>
                        <a:satMod val="115000"/>
                      </a:srgbClr>
                    </a:gs>
                    <a:gs pos="50000">
                      <a:srgbClr val="00CC66">
                        <a:tint val="66000"/>
                        <a:satMod val="160000"/>
                        <a:shade val="67500"/>
                        <a:satMod val="115000"/>
                      </a:srgbClr>
                    </a:gs>
                    <a:gs pos="100000">
                      <a:srgbClr val="00CC66">
                        <a:tint val="66000"/>
                        <a:satMod val="160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序列</a:t>
                  </a:r>
                  <a:r>
                    <a:rPr lang="zh-CN" altLang="en-US" sz="1600" b="1" dirty="0" smtClean="0">
                      <a:solidFill>
                        <a:schemeClr val="tx1"/>
                      </a:solidFill>
                    </a:rPr>
                    <a:t>信息</a:t>
                  </a:r>
                  <a:endParaRPr lang="zh-CN" altLang="en-US" sz="1600" b="1" dirty="0">
                    <a:solidFill>
                      <a:schemeClr val="tx1"/>
                    </a:solidFill>
                  </a:endParaRPr>
                </a:p>
              </p:txBody>
            </p:sp>
            <p:sp>
              <p:nvSpPr>
                <p:cNvPr id="11" name="圆角矩形 10"/>
                <p:cNvSpPr/>
                <p:nvPr/>
              </p:nvSpPr>
              <p:spPr>
                <a:xfrm>
                  <a:off x="5646869" y="2432913"/>
                  <a:ext cx="1202238" cy="353483"/>
                </a:xfrm>
                <a:prstGeom prst="roundRect">
                  <a:avLst/>
                </a:prstGeom>
                <a:gradFill flip="none" rotWithShape="1">
                  <a:gsLst>
                    <a:gs pos="0">
                      <a:srgbClr val="00CC66">
                        <a:tint val="66000"/>
                        <a:satMod val="160000"/>
                        <a:shade val="30000"/>
                        <a:satMod val="115000"/>
                      </a:srgbClr>
                    </a:gs>
                    <a:gs pos="50000">
                      <a:srgbClr val="00CC66">
                        <a:tint val="66000"/>
                        <a:satMod val="160000"/>
                        <a:shade val="67500"/>
                        <a:satMod val="115000"/>
                      </a:srgbClr>
                    </a:gs>
                    <a:gs pos="100000">
                      <a:srgbClr val="00CC66">
                        <a:tint val="66000"/>
                        <a:satMod val="160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肽段</a:t>
                  </a:r>
                  <a:r>
                    <a:rPr lang="zh-CN" altLang="en-US" sz="1600" b="1" dirty="0" smtClean="0">
                      <a:solidFill>
                        <a:schemeClr val="tx1"/>
                      </a:solidFill>
                    </a:rPr>
                    <a:t>信息</a:t>
                  </a:r>
                  <a:endParaRPr lang="zh-CN" altLang="en-US" sz="1600" b="1" dirty="0">
                    <a:solidFill>
                      <a:schemeClr val="tx1"/>
                    </a:solidFill>
                  </a:endParaRPr>
                </a:p>
              </p:txBody>
            </p:sp>
            <p:cxnSp>
              <p:nvCxnSpPr>
                <p:cNvPr id="12" name="直接连接符 11"/>
                <p:cNvCxnSpPr/>
                <p:nvPr/>
              </p:nvCxnSpPr>
              <p:spPr>
                <a:xfrm flipH="1">
                  <a:off x="1669726" y="2778356"/>
                  <a:ext cx="543081" cy="4745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208543" y="2778356"/>
                  <a:ext cx="418223" cy="474516"/>
                </a:xfrm>
                <a:prstGeom prst="line">
                  <a:avLst/>
                </a:prstGeom>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2277814" y="3252648"/>
                  <a:ext cx="1119145" cy="365973"/>
                </a:xfrm>
                <a:prstGeom prst="roundRect">
                  <a:avLst/>
                </a:prstGeom>
                <a:gradFill flip="none" rotWithShape="1">
                  <a:gsLst>
                    <a:gs pos="0">
                      <a:srgbClr val="00CC66">
                        <a:tint val="66000"/>
                        <a:satMod val="160000"/>
                        <a:shade val="30000"/>
                        <a:satMod val="115000"/>
                      </a:srgbClr>
                    </a:gs>
                    <a:gs pos="50000">
                      <a:srgbClr val="00CC66">
                        <a:tint val="66000"/>
                        <a:satMod val="160000"/>
                        <a:shade val="67500"/>
                        <a:satMod val="115000"/>
                      </a:srgbClr>
                    </a:gs>
                    <a:gs pos="100000">
                      <a:srgbClr val="00CC66">
                        <a:tint val="66000"/>
                        <a:satMod val="160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定性结果</a:t>
                  </a:r>
                  <a:endParaRPr lang="zh-CN" altLang="en-US" sz="1600" b="1" dirty="0">
                    <a:solidFill>
                      <a:schemeClr val="tx1"/>
                    </a:solidFill>
                  </a:endParaRPr>
                </a:p>
              </p:txBody>
            </p:sp>
            <p:cxnSp>
              <p:nvCxnSpPr>
                <p:cNvPr id="16" name="直接连接符 15"/>
                <p:cNvCxnSpPr>
                  <a:endCxn id="17" idx="0"/>
                </p:cNvCxnSpPr>
                <p:nvPr/>
              </p:nvCxnSpPr>
              <p:spPr>
                <a:xfrm flipH="1">
                  <a:off x="4224043" y="2765001"/>
                  <a:ext cx="704846" cy="470603"/>
                </a:xfrm>
                <a:prstGeom prst="line">
                  <a:avLst/>
                </a:prstGeom>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3845581" y="3235604"/>
                  <a:ext cx="756922" cy="383017"/>
                </a:xfrm>
                <a:prstGeom prst="roundRect">
                  <a:avLst/>
                </a:prstGeom>
                <a:gradFill flip="none" rotWithShape="1">
                  <a:gsLst>
                    <a:gs pos="0">
                      <a:srgbClr val="00CC66">
                        <a:tint val="66000"/>
                        <a:satMod val="160000"/>
                        <a:shade val="30000"/>
                        <a:satMod val="115000"/>
                      </a:srgbClr>
                    </a:gs>
                    <a:gs pos="50000">
                      <a:srgbClr val="00CC66">
                        <a:tint val="66000"/>
                        <a:satMod val="160000"/>
                        <a:shade val="67500"/>
                        <a:satMod val="115000"/>
                      </a:srgbClr>
                    </a:gs>
                    <a:gs pos="100000">
                      <a:srgbClr val="00CC66">
                        <a:tint val="66000"/>
                        <a:satMod val="160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长度</a:t>
                  </a:r>
                  <a:endParaRPr lang="zh-CN" altLang="en-US" sz="1600" b="1" dirty="0">
                    <a:solidFill>
                      <a:schemeClr val="tx1"/>
                    </a:solidFill>
                  </a:endParaRPr>
                </a:p>
              </p:txBody>
            </p:sp>
            <p:cxnSp>
              <p:nvCxnSpPr>
                <p:cNvPr id="18" name="直接连接符 17"/>
                <p:cNvCxnSpPr/>
                <p:nvPr/>
              </p:nvCxnSpPr>
              <p:spPr>
                <a:xfrm>
                  <a:off x="4927042" y="2771869"/>
                  <a:ext cx="457622" cy="473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095491" y="2786395"/>
                  <a:ext cx="227547" cy="457336"/>
                </a:xfrm>
                <a:prstGeom prst="line">
                  <a:avLst/>
                </a:prstGeom>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5676765" y="3235023"/>
                  <a:ext cx="1119145" cy="379661"/>
                </a:xfrm>
                <a:prstGeom prst="roundRect">
                  <a:avLst/>
                </a:prstGeom>
                <a:gradFill flip="none" rotWithShape="1">
                  <a:gsLst>
                    <a:gs pos="0">
                      <a:srgbClr val="00CC66">
                        <a:tint val="66000"/>
                        <a:satMod val="160000"/>
                        <a:shade val="30000"/>
                        <a:satMod val="115000"/>
                      </a:srgbClr>
                    </a:gs>
                    <a:gs pos="50000">
                      <a:srgbClr val="00CC66">
                        <a:tint val="66000"/>
                        <a:satMod val="160000"/>
                        <a:shade val="67500"/>
                        <a:satMod val="115000"/>
                      </a:srgbClr>
                    </a:gs>
                    <a:gs pos="100000">
                      <a:srgbClr val="00CC66">
                        <a:tint val="66000"/>
                        <a:satMod val="160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独立肽段</a:t>
                  </a:r>
                </a:p>
              </p:txBody>
            </p:sp>
            <p:sp>
              <p:nvSpPr>
                <p:cNvPr id="21" name="圆角矩形 20"/>
                <p:cNvSpPr/>
                <p:nvPr/>
              </p:nvSpPr>
              <p:spPr>
                <a:xfrm>
                  <a:off x="4663870" y="3235023"/>
                  <a:ext cx="979744" cy="379662"/>
                </a:xfrm>
                <a:prstGeom prst="roundRect">
                  <a:avLst/>
                </a:prstGeom>
                <a:gradFill flip="none" rotWithShape="1">
                  <a:gsLst>
                    <a:gs pos="0">
                      <a:srgbClr val="00CC66">
                        <a:tint val="66000"/>
                        <a:satMod val="160000"/>
                        <a:shade val="30000"/>
                        <a:satMod val="115000"/>
                      </a:srgbClr>
                    </a:gs>
                    <a:gs pos="50000">
                      <a:srgbClr val="00CC66">
                        <a:tint val="66000"/>
                        <a:satMod val="160000"/>
                        <a:shade val="67500"/>
                        <a:satMod val="115000"/>
                      </a:srgbClr>
                    </a:gs>
                    <a:gs pos="100000">
                      <a:srgbClr val="00CC66">
                        <a:tint val="66000"/>
                        <a:satMod val="160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覆盖率</a:t>
                  </a:r>
                </a:p>
              </p:txBody>
            </p:sp>
            <p:sp>
              <p:nvSpPr>
                <p:cNvPr id="22" name="圆角矩形 21"/>
                <p:cNvSpPr/>
                <p:nvPr/>
              </p:nvSpPr>
              <p:spPr>
                <a:xfrm>
                  <a:off x="6887774" y="3235023"/>
                  <a:ext cx="1119145" cy="379662"/>
                </a:xfrm>
                <a:prstGeom prst="roundRect">
                  <a:avLst/>
                </a:prstGeom>
                <a:gradFill flip="none" rotWithShape="1">
                  <a:gsLst>
                    <a:gs pos="0">
                      <a:srgbClr val="00CC66">
                        <a:tint val="66000"/>
                        <a:satMod val="160000"/>
                        <a:shade val="30000"/>
                        <a:satMod val="115000"/>
                      </a:srgbClr>
                    </a:gs>
                    <a:gs pos="50000">
                      <a:srgbClr val="00CC66">
                        <a:tint val="66000"/>
                        <a:satMod val="160000"/>
                        <a:shade val="67500"/>
                        <a:satMod val="115000"/>
                      </a:srgbClr>
                    </a:gs>
                    <a:gs pos="100000">
                      <a:srgbClr val="00CC66">
                        <a:tint val="66000"/>
                        <a:satMod val="160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共享肽段</a:t>
                  </a:r>
                </a:p>
              </p:txBody>
            </p:sp>
            <p:cxnSp>
              <p:nvCxnSpPr>
                <p:cNvPr id="23" name="直接连接符 22"/>
                <p:cNvCxnSpPr/>
                <p:nvPr/>
              </p:nvCxnSpPr>
              <p:spPr>
                <a:xfrm flipH="1" flipV="1">
                  <a:off x="6323038" y="2782650"/>
                  <a:ext cx="1012897" cy="451608"/>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44" name="圆角矩形 43"/>
            <p:cNvSpPr/>
            <p:nvPr/>
          </p:nvSpPr>
          <p:spPr>
            <a:xfrm>
              <a:off x="1667989" y="1989128"/>
              <a:ext cx="1257010" cy="404713"/>
            </a:xfrm>
            <a:prstGeom prst="roundRect">
              <a:avLst/>
            </a:prstGeom>
            <a:gradFill flip="none" rotWithShape="1">
              <a:gsLst>
                <a:gs pos="0">
                  <a:srgbClr val="00CC66">
                    <a:tint val="66000"/>
                    <a:satMod val="160000"/>
                    <a:shade val="30000"/>
                    <a:satMod val="115000"/>
                  </a:srgbClr>
                </a:gs>
                <a:gs pos="50000">
                  <a:srgbClr val="00CC66">
                    <a:tint val="66000"/>
                    <a:satMod val="160000"/>
                    <a:shade val="67500"/>
                    <a:satMod val="115000"/>
                  </a:srgbClr>
                </a:gs>
                <a:gs pos="100000">
                  <a:srgbClr val="00CC66">
                    <a:tint val="66000"/>
                    <a:satMod val="160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基本信息</a:t>
              </a:r>
            </a:p>
          </p:txBody>
        </p:sp>
        <p:sp>
          <p:nvSpPr>
            <p:cNvPr id="52" name="圆角矩形 51"/>
            <p:cNvSpPr/>
            <p:nvPr/>
          </p:nvSpPr>
          <p:spPr>
            <a:xfrm>
              <a:off x="1078898" y="2909446"/>
              <a:ext cx="1257010" cy="404713"/>
            </a:xfrm>
            <a:prstGeom prst="roundRect">
              <a:avLst/>
            </a:prstGeom>
            <a:gradFill flip="none" rotWithShape="1">
              <a:gsLst>
                <a:gs pos="0">
                  <a:srgbClr val="00CC66">
                    <a:tint val="66000"/>
                    <a:satMod val="160000"/>
                    <a:shade val="30000"/>
                    <a:satMod val="115000"/>
                  </a:srgbClr>
                </a:gs>
                <a:gs pos="50000">
                  <a:srgbClr val="00CC66">
                    <a:tint val="66000"/>
                    <a:satMod val="160000"/>
                    <a:shade val="67500"/>
                    <a:satMod val="115000"/>
                  </a:srgbClr>
                </a:gs>
                <a:gs pos="100000">
                  <a:srgbClr val="00CC66">
                    <a:tint val="66000"/>
                    <a:satMod val="160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定量结果</a:t>
              </a:r>
              <a:endParaRPr lang="zh-CN" altLang="en-US" sz="1600" b="1" dirty="0">
                <a:solidFill>
                  <a:schemeClr val="tx1"/>
                </a:solidFill>
              </a:endParaRPr>
            </a:p>
          </p:txBody>
        </p:sp>
      </p:grpSp>
    </p:spTree>
    <p:extLst>
      <p:ext uri="{BB962C8B-B14F-4D97-AF65-F5344CB8AC3E}">
        <p14:creationId xmlns:p14="http://schemas.microsoft.com/office/powerpoint/2010/main" val="2352984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solidFill>
                  <a:schemeClr val="tx1">
                    <a:lumMod val="95000"/>
                    <a:lumOff val="5000"/>
                  </a:schemeClr>
                </a:solidFill>
              </a:rPr>
              <a:t>3</a:t>
            </a:fld>
            <a:endParaRPr lang="zh-CN" altLang="en-US" dirty="0">
              <a:solidFill>
                <a:schemeClr val="tx1">
                  <a:lumMod val="95000"/>
                  <a:lumOff val="5000"/>
                </a:schemeClr>
              </a:solidFill>
            </a:endParaRPr>
          </a:p>
        </p:txBody>
      </p:sp>
      <p:pic>
        <p:nvPicPr>
          <p:cNvPr id="3" name="图片 2"/>
          <p:cNvPicPr>
            <a:picLocks noChangeAspect="1"/>
          </p:cNvPicPr>
          <p:nvPr/>
        </p:nvPicPr>
        <p:blipFill>
          <a:blip r:embed="rId3"/>
          <a:stretch>
            <a:fillRect/>
          </a:stretch>
        </p:blipFill>
        <p:spPr>
          <a:xfrm>
            <a:off x="1454284" y="628344"/>
            <a:ext cx="6142051" cy="5151850"/>
          </a:xfrm>
          <a:prstGeom prst="rect">
            <a:avLst/>
          </a:prstGeom>
          <a:ln>
            <a:solidFill>
              <a:schemeClr val="accent1">
                <a:lumMod val="75000"/>
              </a:schemeClr>
            </a:solidFill>
          </a:ln>
        </p:spPr>
      </p:pic>
      <p:sp>
        <p:nvSpPr>
          <p:cNvPr id="4" name="文本框 3"/>
          <p:cNvSpPr txBox="1"/>
          <p:nvPr/>
        </p:nvSpPr>
        <p:spPr>
          <a:xfrm>
            <a:off x="1187624" y="30051"/>
            <a:ext cx="6581995" cy="523220"/>
          </a:xfrm>
          <a:prstGeom prst="rect">
            <a:avLst/>
          </a:prstGeom>
          <a:noFill/>
        </p:spPr>
        <p:txBody>
          <a:bodyPr wrap="none" rtlCol="0">
            <a:spAutoFit/>
          </a:bodyPr>
          <a:lstStyle/>
          <a:p>
            <a:r>
              <a:rPr lang="en-US" altLang="zh-CN" sz="2800" b="1" dirty="0" smtClean="0">
                <a:latin typeface="Times New Roman" panose="02020603050405020304" pitchFamily="18" charset="0"/>
                <a:cs typeface="Times New Roman" panose="02020603050405020304" pitchFamily="18" charset="0"/>
              </a:rPr>
              <a:t>Large-scale Interaction Data Sets in Yeast</a:t>
            </a:r>
            <a:endParaRPr lang="zh-CN" altLang="en-US" sz="2800" b="1" dirty="0">
              <a:latin typeface="Times New Roman" panose="02020603050405020304" pitchFamily="18" charset="0"/>
              <a:cs typeface="Times New Roman" panose="02020603050405020304" pitchFamily="18" charset="0"/>
            </a:endParaRPr>
          </a:p>
        </p:txBody>
      </p:sp>
      <p:sp>
        <p:nvSpPr>
          <p:cNvPr id="6" name="TextBox 7"/>
          <p:cNvSpPr txBox="1"/>
          <p:nvPr/>
        </p:nvSpPr>
        <p:spPr>
          <a:xfrm>
            <a:off x="467544" y="5932092"/>
            <a:ext cx="6853158" cy="646331"/>
          </a:xfrm>
          <a:prstGeom prst="rect">
            <a:avLst/>
          </a:prstGeom>
          <a:noFill/>
        </p:spPr>
        <p:txBody>
          <a:bodyPr wrap="none" rtlCol="0">
            <a:spAutoFit/>
          </a:bodyPr>
          <a:lstStyle/>
          <a:p>
            <a:pPr marL="285750" indent="-285750">
              <a:buFont typeface="Arial" panose="020B0604020202020204" pitchFamily="34" charset="0"/>
              <a:buChar char="•"/>
            </a:pPr>
            <a:r>
              <a:rPr lang="zh-CN" altLang="en-US" dirty="0" smtClean="0">
                <a:latin typeface="Times New Roman" panose="02020603050405020304" pitchFamily="18" charset="0"/>
                <a:cs typeface="Times New Roman" panose="02020603050405020304" pitchFamily="18" charset="0"/>
              </a:rPr>
              <a:t>从</a:t>
            </a:r>
            <a:r>
              <a:rPr lang="en-US" altLang="zh-CN" dirty="0" smtClean="0">
                <a:latin typeface="Times New Roman" panose="02020603050405020304" pitchFamily="18" charset="0"/>
                <a:cs typeface="Times New Roman" panose="02020603050405020304" pitchFamily="18" charset="0"/>
              </a:rPr>
              <a:t>GRID database</a:t>
            </a:r>
            <a:r>
              <a:rPr lang="zh-CN" altLang="en-US" dirty="0" smtClean="0">
                <a:latin typeface="Times New Roman" panose="02020603050405020304" pitchFamily="18" charset="0"/>
                <a:cs typeface="Times New Roman" panose="02020603050405020304" pitchFamily="18" charset="0"/>
              </a:rPr>
              <a:t>中，获取</a:t>
            </a:r>
            <a:r>
              <a:rPr lang="en-US" altLang="zh-CN" b="1" dirty="0" smtClean="0">
                <a:solidFill>
                  <a:srgbClr val="FF0000"/>
                </a:solidFill>
                <a:latin typeface="Times New Roman" panose="02020603050405020304" pitchFamily="18" charset="0"/>
                <a:cs typeface="Times New Roman" panose="02020603050405020304" pitchFamily="18" charset="0"/>
              </a:rPr>
              <a:t>~6000</a:t>
            </a:r>
            <a:r>
              <a:rPr lang="zh-CN" altLang="en-US" dirty="0" smtClean="0">
                <a:latin typeface="Times New Roman" panose="02020603050405020304" pitchFamily="18" charset="0"/>
                <a:cs typeface="Times New Roman" panose="02020603050405020304" pitchFamily="18" charset="0"/>
              </a:rPr>
              <a:t>蛋白质与</a:t>
            </a:r>
            <a:r>
              <a:rPr lang="en-US" altLang="zh-CN" b="1" dirty="0" smtClean="0">
                <a:solidFill>
                  <a:srgbClr val="FF0000"/>
                </a:solidFill>
                <a:latin typeface="Times New Roman" panose="02020603050405020304" pitchFamily="18" charset="0"/>
                <a:cs typeface="Times New Roman" panose="02020603050405020304" pitchFamily="18" charset="0"/>
              </a:rPr>
              <a:t>12,843</a:t>
            </a:r>
            <a:r>
              <a:rPr lang="zh-CN" altLang="en-US" dirty="0" smtClean="0">
                <a:latin typeface="Times New Roman" panose="02020603050405020304" pitchFamily="18" charset="0"/>
                <a:cs typeface="Times New Roman" panose="02020603050405020304" pitchFamily="18" charset="0"/>
              </a:rPr>
              <a:t>条相互作用关系</a:t>
            </a:r>
          </a:p>
          <a:p>
            <a:pPr marL="285750" indent="-285750">
              <a:buFont typeface="Arial" panose="020B0604020202020204" pitchFamily="34" charset="0"/>
              <a:buChar char="•"/>
            </a:pPr>
            <a:r>
              <a:rPr lang="zh-CN" altLang="en-US" dirty="0" smtClean="0">
                <a:latin typeface="Times New Roman" panose="02020603050405020304" pitchFamily="18" charset="0"/>
                <a:cs typeface="Times New Roman" panose="02020603050405020304" pitchFamily="18" charset="0"/>
              </a:rPr>
              <a:t>将蛋白质根据</a:t>
            </a:r>
            <a:r>
              <a:rPr lang="en-US" altLang="zh-CN" dirty="0">
                <a:latin typeface="Times New Roman" panose="02020603050405020304" pitchFamily="18" charset="0"/>
                <a:cs typeface="Times New Roman" panose="02020603050405020304" pitchFamily="18" charset="0"/>
              </a:rPr>
              <a:t>G</a:t>
            </a:r>
            <a:r>
              <a:rPr lang="en-US" altLang="zh-CN" dirty="0" smtClean="0">
                <a:latin typeface="Times New Roman" panose="02020603050405020304" pitchFamily="18" charset="0"/>
                <a:cs typeface="Times New Roman" panose="02020603050405020304" pitchFamily="18" charset="0"/>
              </a:rPr>
              <a:t>ene Ontology function annotation </a:t>
            </a:r>
            <a:r>
              <a:rPr lang="zh-CN" altLang="en-US" dirty="0" smtClean="0">
                <a:latin typeface="Times New Roman" panose="02020603050405020304" pitchFamily="18" charset="0"/>
                <a:cs typeface="Times New Roman" panose="02020603050405020304" pitchFamily="18" charset="0"/>
              </a:rPr>
              <a:t>划分为</a:t>
            </a:r>
            <a:r>
              <a:rPr lang="en-US" altLang="zh-CN" b="1" dirty="0" smtClean="0">
                <a:solidFill>
                  <a:srgbClr val="C00000"/>
                </a:solidFill>
                <a:latin typeface="Times New Roman" panose="02020603050405020304" pitchFamily="18" charset="0"/>
                <a:cs typeface="Times New Roman" panose="02020603050405020304" pitchFamily="18" charset="0"/>
              </a:rPr>
              <a:t>20</a:t>
            </a:r>
            <a:r>
              <a:rPr lang="zh-CN" altLang="en-US" dirty="0" smtClean="0">
                <a:latin typeface="Times New Roman" panose="02020603050405020304" pitchFamily="18" charset="0"/>
                <a:cs typeface="Times New Roman" panose="02020603050405020304" pitchFamily="18" charset="0"/>
              </a:rPr>
              <a:t>类</a:t>
            </a:r>
            <a:endParaRPr lang="zh-CN" altLang="en-US"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7320702" y="6393757"/>
            <a:ext cx="1392369" cy="369332"/>
          </a:xfrm>
          <a:prstGeom prst="rect">
            <a:avLst/>
          </a:prstGeom>
          <a:noFill/>
        </p:spPr>
        <p:txBody>
          <a:bodyPr wrap="none" rtlCol="0">
            <a:spAutoFit/>
          </a:bodyPr>
          <a:lstStyle/>
          <a:p>
            <a:r>
              <a:rPr lang="en-US" altLang="zh-CN" b="1" dirty="0" smtClean="0">
                <a:latin typeface="Times New Roman" panose="02020603050405020304" pitchFamily="18" charset="0"/>
                <a:cs typeface="Times New Roman" panose="02020603050405020304" pitchFamily="18" charset="0"/>
              </a:rPr>
              <a:t>Nature,2003</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98181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面向复杂蛋白质组的非标记定量分析方法研究及其应用</a:t>
            </a:r>
            <a:endParaRPr lang="zh-CN" altLang="en-US" dirty="0"/>
          </a:p>
        </p:txBody>
      </p:sp>
      <p:sp>
        <p:nvSpPr>
          <p:cNvPr id="4" name="灯片编号占位符 3"/>
          <p:cNvSpPr>
            <a:spLocks noGrp="1"/>
          </p:cNvSpPr>
          <p:nvPr>
            <p:ph type="sldNum" sz="quarter" idx="15"/>
          </p:nvPr>
        </p:nvSpPr>
        <p:spPr/>
        <p:txBody>
          <a:bodyPr/>
          <a:lstStyle/>
          <a:p>
            <a:fld id="{0C913308-F349-4B6D-A68A-DD1791B4A57B}" type="slidenum">
              <a:rPr lang="zh-CN" altLang="en-US" smtClean="0"/>
              <a:pPr/>
              <a:t>30</a:t>
            </a:fld>
            <a:endParaRPr lang="zh-CN" altLang="en-US" dirty="0"/>
          </a:p>
        </p:txBody>
      </p:sp>
      <p:grpSp>
        <p:nvGrpSpPr>
          <p:cNvPr id="5" name="Group 4"/>
          <p:cNvGrpSpPr/>
          <p:nvPr/>
        </p:nvGrpSpPr>
        <p:grpSpPr>
          <a:xfrm>
            <a:off x="1738288" y="3429000"/>
            <a:ext cx="5281642" cy="571504"/>
            <a:chOff x="3176558" y="3957654"/>
            <a:chExt cx="5281642" cy="571504"/>
          </a:xfrm>
        </p:grpSpPr>
        <p:sp>
          <p:nvSpPr>
            <p:cNvPr id="6" name="矩形 5"/>
            <p:cNvSpPr/>
            <p:nvPr/>
          </p:nvSpPr>
          <p:spPr bwMode="auto">
            <a:xfrm>
              <a:off x="3475038" y="4029121"/>
              <a:ext cx="4906962"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latin typeface="Times New Roman" panose="02020603050405020304" pitchFamily="18" charset="0"/>
                <a:cs typeface="Times New Roman" panose="02020603050405020304" pitchFamily="18" charset="0"/>
              </a:endParaRPr>
            </a:p>
          </p:txBody>
        </p:sp>
        <p:sp>
          <p:nvSpPr>
            <p:cNvPr id="7" name="TextBox 39"/>
            <p:cNvSpPr txBox="1">
              <a:spLocks noChangeArrowheads="1"/>
            </p:cNvSpPr>
            <p:nvPr/>
          </p:nvSpPr>
          <p:spPr bwMode="auto">
            <a:xfrm>
              <a:off x="3733800" y="4059283"/>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Times New Roman" panose="02020603050405020304" pitchFamily="18" charset="0"/>
                  <a:ea typeface="+mn-ea"/>
                  <a:cs typeface="Times New Roman" panose="02020603050405020304" pitchFamily="18" charset="0"/>
                </a:rPr>
                <a:t>结合生物医学知识的定量结果分析与整合</a:t>
              </a:r>
              <a:endParaRPr kumimoji="1" lang="en-US" altLang="zh-CN" b="1" dirty="0" smtClean="0">
                <a:solidFill>
                  <a:srgbClr val="000000"/>
                </a:solidFill>
                <a:latin typeface="Times New Roman" panose="02020603050405020304" pitchFamily="18" charset="0"/>
                <a:ea typeface="+mn-ea"/>
                <a:cs typeface="Times New Roman" panose="02020603050405020304" pitchFamily="18" charset="0"/>
              </a:endParaRPr>
            </a:p>
          </p:txBody>
        </p:sp>
        <p:sp>
          <p:nvSpPr>
            <p:cNvPr id="8" name="菱形 7"/>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3</a:t>
              </a:r>
              <a:endParaRPr lang="zh-CN" altLang="en-US" b="1" dirty="0">
                <a:solidFill>
                  <a:srgbClr val="000000"/>
                </a:solidFill>
                <a:latin typeface="Times New Roman" panose="02020603050405020304" pitchFamily="18" charset="0"/>
                <a:cs typeface="Times New Roman" panose="02020603050405020304" pitchFamily="18" charset="0"/>
              </a:endParaRPr>
            </a:p>
          </p:txBody>
        </p:sp>
      </p:grpSp>
      <p:grpSp>
        <p:nvGrpSpPr>
          <p:cNvPr id="9" name="Group 2"/>
          <p:cNvGrpSpPr/>
          <p:nvPr/>
        </p:nvGrpSpPr>
        <p:grpSpPr>
          <a:xfrm>
            <a:off x="1738288" y="1772816"/>
            <a:ext cx="5205442" cy="571504"/>
            <a:chOff x="3176558" y="2386018"/>
            <a:chExt cx="5205442" cy="571504"/>
          </a:xfrm>
        </p:grpSpPr>
        <p:sp>
          <p:nvSpPr>
            <p:cNvPr id="10" name="矩形 9"/>
            <p:cNvSpPr/>
            <p:nvPr/>
          </p:nvSpPr>
          <p:spPr bwMode="auto">
            <a:xfrm>
              <a:off x="3498850" y="2457496"/>
              <a:ext cx="4883150"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11" name="菱形 10"/>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1</a:t>
              </a: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12" name="TextBox 36"/>
            <p:cNvSpPr txBox="1">
              <a:spLocks noChangeArrowheads="1"/>
            </p:cNvSpPr>
            <p:nvPr/>
          </p:nvSpPr>
          <p:spPr bwMode="auto">
            <a:xfrm>
              <a:off x="3733800" y="2487658"/>
              <a:ext cx="363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Times New Roman" panose="02020603050405020304" pitchFamily="18" charset="0"/>
                  <a:ea typeface="+mn-ea"/>
                  <a:cs typeface="Times New Roman" panose="02020603050405020304" pitchFamily="18" charset="0"/>
                </a:rPr>
                <a:t>绪论</a:t>
              </a:r>
              <a:endParaRPr kumimoji="1" lang="en-US" altLang="zh-CN" b="1" dirty="0" smtClean="0">
                <a:solidFill>
                  <a:srgbClr val="000000"/>
                </a:solidFill>
                <a:latin typeface="Times New Roman" panose="02020603050405020304" pitchFamily="18" charset="0"/>
                <a:ea typeface="+mn-ea"/>
                <a:cs typeface="Times New Roman" panose="02020603050405020304" pitchFamily="18" charset="0"/>
              </a:endParaRPr>
            </a:p>
          </p:txBody>
        </p:sp>
      </p:grpSp>
      <p:grpSp>
        <p:nvGrpSpPr>
          <p:cNvPr id="13" name="Group 3"/>
          <p:cNvGrpSpPr/>
          <p:nvPr/>
        </p:nvGrpSpPr>
        <p:grpSpPr>
          <a:xfrm>
            <a:off x="1738288" y="2600908"/>
            <a:ext cx="5281642" cy="571504"/>
            <a:chOff x="3176558" y="3171836"/>
            <a:chExt cx="5281642" cy="571504"/>
          </a:xfrm>
        </p:grpSpPr>
        <p:sp>
          <p:nvSpPr>
            <p:cNvPr id="14" name="矩形 13"/>
            <p:cNvSpPr/>
            <p:nvPr/>
          </p:nvSpPr>
          <p:spPr bwMode="auto">
            <a:xfrm>
              <a:off x="3498850" y="3243308"/>
              <a:ext cx="4883150"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latin typeface="Times New Roman" panose="02020603050405020304" pitchFamily="18" charset="0"/>
                <a:cs typeface="Times New Roman" panose="02020603050405020304" pitchFamily="18" charset="0"/>
              </a:endParaRPr>
            </a:p>
          </p:txBody>
        </p:sp>
        <p:sp>
          <p:nvSpPr>
            <p:cNvPr id="15" name="菱形 14"/>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2</a:t>
              </a: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16" name="TextBox 37"/>
            <p:cNvSpPr txBox="1">
              <a:spLocks noChangeArrowheads="1"/>
            </p:cNvSpPr>
            <p:nvPr/>
          </p:nvSpPr>
          <p:spPr bwMode="auto">
            <a:xfrm>
              <a:off x="3733800" y="3306560"/>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Times New Roman" panose="02020603050405020304" pitchFamily="18" charset="0"/>
                  <a:ea typeface="+mn-ea"/>
                  <a:cs typeface="Times New Roman" panose="02020603050405020304" pitchFamily="18" charset="0"/>
                </a:rPr>
                <a:t>复杂蛋白质组的非标记定量分析方法研究</a:t>
              </a:r>
              <a:endParaRPr kumimoji="1" lang="en-US" altLang="zh-CN" b="1" dirty="0" smtClean="0">
                <a:solidFill>
                  <a:srgbClr val="000000"/>
                </a:solidFill>
                <a:latin typeface="Times New Roman" panose="02020603050405020304" pitchFamily="18" charset="0"/>
                <a:ea typeface="+mn-ea"/>
                <a:cs typeface="Times New Roman" panose="02020603050405020304" pitchFamily="18" charset="0"/>
              </a:endParaRPr>
            </a:p>
          </p:txBody>
        </p:sp>
      </p:grpSp>
      <p:grpSp>
        <p:nvGrpSpPr>
          <p:cNvPr id="17" name="Group 1"/>
          <p:cNvGrpSpPr/>
          <p:nvPr/>
        </p:nvGrpSpPr>
        <p:grpSpPr>
          <a:xfrm>
            <a:off x="1738288" y="5085184"/>
            <a:ext cx="5205442" cy="571504"/>
            <a:chOff x="3176558" y="1600200"/>
            <a:chExt cx="5205442" cy="571504"/>
          </a:xfrm>
        </p:grpSpPr>
        <p:sp>
          <p:nvSpPr>
            <p:cNvPr id="18" name="矩形 17"/>
            <p:cNvSpPr/>
            <p:nvPr/>
          </p:nvSpPr>
          <p:spPr bwMode="auto">
            <a:xfrm>
              <a:off x="3498850" y="1671683"/>
              <a:ext cx="4883150" cy="428625"/>
            </a:xfrm>
            <a:prstGeom prst="rect">
              <a:avLst/>
            </a:prstGeom>
            <a:solidFill>
              <a:srgbClr val="B9FFD9">
                <a:alpha val="56000"/>
              </a:srgbClr>
            </a:solidFill>
            <a:ln>
              <a:solidFill>
                <a:srgbClr val="00B05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endParaRPr lang="zh-CN" altLang="en-US" b="1">
                <a:solidFill>
                  <a:srgbClr val="C00000"/>
                </a:solidFill>
                <a:latin typeface="Times New Roman" panose="02020603050405020304" pitchFamily="18" charset="0"/>
                <a:cs typeface="Times New Roman" panose="02020603050405020304" pitchFamily="18" charset="0"/>
              </a:endParaRPr>
            </a:p>
          </p:txBody>
        </p:sp>
        <p:sp>
          <p:nvSpPr>
            <p:cNvPr id="19" name="菱形 18"/>
            <p:cNvSpPr/>
            <p:nvPr/>
          </p:nvSpPr>
          <p:spPr bwMode="auto">
            <a:xfrm>
              <a:off x="3176558" y="1600200"/>
              <a:ext cx="571504" cy="571504"/>
            </a:xfrm>
            <a:prstGeom prst="diamond">
              <a:avLst/>
            </a:prstGeom>
            <a:solidFill>
              <a:srgbClr val="00B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5</a:t>
              </a: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20" name="Rectangle 1"/>
            <p:cNvSpPr>
              <a:spLocks noChangeArrowheads="1"/>
            </p:cNvSpPr>
            <p:nvPr/>
          </p:nvSpPr>
          <p:spPr bwMode="auto">
            <a:xfrm>
              <a:off x="3693863" y="1701846"/>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smtClean="0">
                  <a:latin typeface="Times New Roman" panose="02020603050405020304" pitchFamily="18" charset="0"/>
                  <a:cs typeface="Times New Roman" panose="02020603050405020304" pitchFamily="18" charset="0"/>
                </a:rPr>
                <a:t>总结与展望</a:t>
              </a:r>
              <a:endParaRPr kumimoji="1" lang="en-US" altLang="zh-CN" b="1" dirty="0" smtClean="0">
                <a:latin typeface="Times New Roman" panose="02020603050405020304" pitchFamily="18" charset="0"/>
                <a:cs typeface="Times New Roman" panose="02020603050405020304" pitchFamily="18" charset="0"/>
              </a:endParaRPr>
            </a:p>
          </p:txBody>
        </p:sp>
      </p:grpSp>
      <p:grpSp>
        <p:nvGrpSpPr>
          <p:cNvPr id="21" name="Group 5"/>
          <p:cNvGrpSpPr/>
          <p:nvPr/>
        </p:nvGrpSpPr>
        <p:grpSpPr>
          <a:xfrm>
            <a:off x="1738288" y="4257092"/>
            <a:ext cx="5205442" cy="571504"/>
            <a:chOff x="3176558" y="4724400"/>
            <a:chExt cx="5205442" cy="571504"/>
          </a:xfrm>
        </p:grpSpPr>
        <p:sp>
          <p:nvSpPr>
            <p:cNvPr id="22" name="矩形 32"/>
            <p:cNvSpPr/>
            <p:nvPr/>
          </p:nvSpPr>
          <p:spPr bwMode="auto">
            <a:xfrm>
              <a:off x="3475038" y="4795867"/>
              <a:ext cx="4906962"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latin typeface="Times New Roman" panose="02020603050405020304" pitchFamily="18" charset="0"/>
                <a:cs typeface="Times New Roman" panose="02020603050405020304" pitchFamily="18" charset="0"/>
              </a:endParaRPr>
            </a:p>
          </p:txBody>
        </p:sp>
        <p:sp>
          <p:nvSpPr>
            <p:cNvPr id="23"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Times New Roman" panose="02020603050405020304" pitchFamily="18" charset="0"/>
                  <a:ea typeface="+mn-ea"/>
                  <a:cs typeface="Times New Roman" panose="02020603050405020304" pitchFamily="18" charset="0"/>
                </a:rPr>
                <a:t>复杂蛋白质组的非标记定量软件设计与实现</a:t>
              </a:r>
              <a:endParaRPr kumimoji="1" lang="en-US" altLang="zh-CN" b="1" dirty="0" smtClean="0">
                <a:solidFill>
                  <a:srgbClr val="000000"/>
                </a:solidFill>
                <a:latin typeface="Times New Roman" panose="02020603050405020304" pitchFamily="18" charset="0"/>
                <a:ea typeface="+mn-ea"/>
                <a:cs typeface="Times New Roman" panose="02020603050405020304" pitchFamily="18" charset="0"/>
              </a:endParaRPr>
            </a:p>
          </p:txBody>
        </p:sp>
        <p:sp>
          <p:nvSpPr>
            <p:cNvPr id="24"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4</a:t>
              </a:r>
              <a:endParaRPr lang="zh-CN" altLang="en-US" b="1" dirty="0">
                <a:solidFill>
                  <a:srgbClr val="00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604940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31</a:t>
            </a:fld>
            <a:endParaRPr lang="zh-CN" altLang="en-US"/>
          </a:p>
        </p:txBody>
      </p:sp>
      <p:grpSp>
        <p:nvGrpSpPr>
          <p:cNvPr id="3" name="Group 96"/>
          <p:cNvGrpSpPr>
            <a:grpSpLocks/>
          </p:cNvGrpSpPr>
          <p:nvPr/>
        </p:nvGrpSpPr>
        <p:grpSpPr bwMode="auto">
          <a:xfrm>
            <a:off x="1490464" y="1392238"/>
            <a:ext cx="1041400" cy="722312"/>
            <a:chOff x="1016388" y="913002"/>
            <a:chExt cx="731924" cy="428904"/>
          </a:xfrm>
        </p:grpSpPr>
        <p:sp>
          <p:nvSpPr>
            <p:cNvPr id="4" name="Parallelogram 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4800" dirty="0">
                <a:solidFill>
                  <a:prstClr val="white"/>
                </a:solidFill>
              </a:endParaRPr>
            </a:p>
          </p:txBody>
        </p:sp>
        <p:sp>
          <p:nvSpPr>
            <p:cNvPr id="5"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pPr defTabSz="457200"/>
              <a:r>
                <a:rPr lang="en-US" sz="3200" dirty="0">
                  <a:solidFill>
                    <a:prstClr val="white"/>
                  </a:solidFill>
                  <a:latin typeface="Calibri" pitchFamily="-108" charset="0"/>
                  <a:ea typeface="ＭＳ Ｐゴシック" pitchFamily="-108" charset="-128"/>
                </a:rPr>
                <a:t>1</a:t>
              </a:r>
            </a:p>
          </p:txBody>
        </p:sp>
      </p:grpSp>
      <p:sp>
        <p:nvSpPr>
          <p:cNvPr id="6" name="Parallelogram 8"/>
          <p:cNvSpPr/>
          <p:nvPr/>
        </p:nvSpPr>
        <p:spPr bwMode="auto">
          <a:xfrm>
            <a:off x="2473593" y="1381174"/>
            <a:ext cx="6019800" cy="742832"/>
          </a:xfrm>
          <a:prstGeom prst="parallelogram">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540000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srgbClr val="171717"/>
              </a:solidFill>
            </a:endParaRPr>
          </a:p>
        </p:txBody>
      </p:sp>
      <p:sp>
        <p:nvSpPr>
          <p:cNvPr id="7" name="Rektangel 76"/>
          <p:cNvSpPr>
            <a:spLocks noChangeArrowheads="1"/>
          </p:cNvSpPr>
          <p:nvPr/>
        </p:nvSpPr>
        <p:spPr bwMode="auto">
          <a:xfrm>
            <a:off x="2725443" y="1351209"/>
            <a:ext cx="5408613" cy="830997"/>
          </a:xfrm>
          <a:prstGeom prst="rect">
            <a:avLst/>
          </a:prstGeom>
          <a:noFill/>
          <a:ln w="9525">
            <a:noFill/>
            <a:miter lim="800000"/>
            <a:headEnd/>
            <a:tailEnd/>
          </a:ln>
        </p:spPr>
        <p:txBody>
          <a:bodyPr anchor="t" anchorCtr="0">
            <a:spAutoFit/>
          </a:bodyPr>
          <a:lstStyle/>
          <a:p>
            <a:pPr>
              <a:lnSpc>
                <a:spcPct val="150000"/>
              </a:lnSpc>
            </a:pPr>
            <a:r>
              <a:rPr lang="zh-CN" altLang="zh-CN" sz="1600" dirty="0">
                <a:latin typeface="+mn-ea"/>
              </a:rPr>
              <a:t>以</a:t>
            </a:r>
            <a:r>
              <a:rPr lang="en-US" altLang="zh-CN" sz="1600" dirty="0">
                <a:latin typeface="Times New Roman" panose="02020603050405020304" pitchFamily="18" charset="0"/>
                <a:cs typeface="Times New Roman" panose="02020603050405020304" pitchFamily="18" charset="0"/>
              </a:rPr>
              <a:t>NSAF</a:t>
            </a:r>
            <a:r>
              <a:rPr lang="zh-CN" altLang="zh-CN" sz="1600" dirty="0">
                <a:latin typeface="+mn-ea"/>
              </a:rPr>
              <a:t>算法为基础，建立了结合共享肽的优化算法，</a:t>
            </a:r>
            <a:r>
              <a:rPr lang="zh-CN" altLang="zh-CN" sz="1600" dirty="0" smtClean="0">
                <a:latin typeface="+mn-ea"/>
              </a:rPr>
              <a:t>能够</a:t>
            </a:r>
            <a:r>
              <a:rPr lang="zh-CN" altLang="en-US" sz="1600" dirty="0" smtClean="0">
                <a:latin typeface="+mn-ea"/>
              </a:rPr>
              <a:t>准确估算复杂蛋白质组中同源异构体之间的表达水平</a:t>
            </a:r>
            <a:endParaRPr lang="da-DK" dirty="0">
              <a:solidFill>
                <a:srgbClr val="171717"/>
              </a:solidFill>
              <a:latin typeface="+mn-ea"/>
            </a:endParaRPr>
          </a:p>
        </p:txBody>
      </p:sp>
      <p:grpSp>
        <p:nvGrpSpPr>
          <p:cNvPr id="8" name="Group 96"/>
          <p:cNvGrpSpPr>
            <a:grpSpLocks/>
          </p:cNvGrpSpPr>
          <p:nvPr/>
        </p:nvGrpSpPr>
        <p:grpSpPr bwMode="auto">
          <a:xfrm>
            <a:off x="1261864" y="2262188"/>
            <a:ext cx="1041400" cy="720725"/>
            <a:chOff x="1016388" y="913002"/>
            <a:chExt cx="731924" cy="428904"/>
          </a:xfrm>
        </p:grpSpPr>
        <p:sp>
          <p:nvSpPr>
            <p:cNvPr id="9" name="Parallelogram 1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4800" dirty="0">
                <a:solidFill>
                  <a:prstClr val="white"/>
                </a:solidFill>
              </a:endParaRPr>
            </a:p>
          </p:txBody>
        </p:sp>
        <p:sp>
          <p:nvSpPr>
            <p:cNvPr id="10"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pPr defTabSz="457200"/>
              <a:r>
                <a:rPr lang="en-US" sz="3200">
                  <a:solidFill>
                    <a:prstClr val="white"/>
                  </a:solidFill>
                  <a:latin typeface="Calibri" pitchFamily="-108" charset="0"/>
                  <a:ea typeface="ＭＳ Ｐゴシック" pitchFamily="-108" charset="-128"/>
                </a:rPr>
                <a:t>2</a:t>
              </a:r>
            </a:p>
          </p:txBody>
        </p:sp>
      </p:grpSp>
      <p:sp>
        <p:nvSpPr>
          <p:cNvPr id="11" name="Parallelogram 13"/>
          <p:cNvSpPr/>
          <p:nvPr/>
        </p:nvSpPr>
        <p:spPr bwMode="auto">
          <a:xfrm>
            <a:off x="2244993" y="2250181"/>
            <a:ext cx="6019800" cy="742832"/>
          </a:xfrm>
          <a:prstGeom prst="parallelogram">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srgbClr val="171717"/>
              </a:solidFill>
            </a:endParaRPr>
          </a:p>
        </p:txBody>
      </p:sp>
      <p:sp>
        <p:nvSpPr>
          <p:cNvPr id="12" name="Rektangel 76"/>
          <p:cNvSpPr>
            <a:spLocks noChangeArrowheads="1"/>
          </p:cNvSpPr>
          <p:nvPr/>
        </p:nvSpPr>
        <p:spPr bwMode="auto">
          <a:xfrm>
            <a:off x="2531864" y="2206461"/>
            <a:ext cx="5408613" cy="830997"/>
          </a:xfrm>
          <a:prstGeom prst="rect">
            <a:avLst/>
          </a:prstGeom>
          <a:noFill/>
          <a:ln w="9525">
            <a:noFill/>
            <a:miter lim="800000"/>
            <a:headEnd/>
            <a:tailEnd/>
          </a:ln>
        </p:spPr>
        <p:txBody>
          <a:bodyPr>
            <a:spAutoFit/>
          </a:bodyPr>
          <a:lstStyle/>
          <a:p>
            <a:pPr>
              <a:lnSpc>
                <a:spcPct val="150000"/>
              </a:lnSpc>
            </a:pPr>
            <a:r>
              <a:rPr lang="zh-CN" altLang="zh-CN" sz="1600" dirty="0"/>
              <a:t>建立了检出谱图与总离子数相结合的算法，具有更大的动态范围，能够提高非标记定量的准确性</a:t>
            </a:r>
            <a:endParaRPr lang="da-DK" dirty="0">
              <a:solidFill>
                <a:srgbClr val="171717"/>
              </a:solidFill>
              <a:latin typeface="Calibri" pitchFamily="-108" charset="0"/>
              <a:ea typeface="ＭＳ Ｐゴシック" pitchFamily="-108" charset="-128"/>
            </a:endParaRPr>
          </a:p>
        </p:txBody>
      </p:sp>
      <p:grpSp>
        <p:nvGrpSpPr>
          <p:cNvPr id="13" name="Group 96"/>
          <p:cNvGrpSpPr>
            <a:grpSpLocks/>
          </p:cNvGrpSpPr>
          <p:nvPr/>
        </p:nvGrpSpPr>
        <p:grpSpPr bwMode="auto">
          <a:xfrm>
            <a:off x="1015802" y="3130550"/>
            <a:ext cx="1041400" cy="722313"/>
            <a:chOff x="1016388" y="913002"/>
            <a:chExt cx="731924" cy="428904"/>
          </a:xfrm>
        </p:grpSpPr>
        <p:sp>
          <p:nvSpPr>
            <p:cNvPr id="14" name="Parallelogram 1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4800" dirty="0">
                <a:solidFill>
                  <a:prstClr val="white"/>
                </a:solidFill>
              </a:endParaRPr>
            </a:p>
          </p:txBody>
        </p:sp>
        <p:sp>
          <p:nvSpPr>
            <p:cNvPr id="15"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pPr defTabSz="457200"/>
              <a:r>
                <a:rPr lang="en-US" sz="3200">
                  <a:solidFill>
                    <a:prstClr val="white"/>
                  </a:solidFill>
                  <a:latin typeface="Calibri" pitchFamily="-108" charset="0"/>
                  <a:ea typeface="ＭＳ Ｐゴシック" pitchFamily="-108" charset="-128"/>
                </a:rPr>
                <a:t>3</a:t>
              </a:r>
            </a:p>
          </p:txBody>
        </p:sp>
      </p:grpSp>
      <p:sp>
        <p:nvSpPr>
          <p:cNvPr id="16" name="Parallelogram 18"/>
          <p:cNvSpPr/>
          <p:nvPr/>
        </p:nvSpPr>
        <p:spPr bwMode="auto">
          <a:xfrm>
            <a:off x="1998105" y="3118862"/>
            <a:ext cx="6019800" cy="742832"/>
          </a:xfrm>
          <a:prstGeom prst="parallelogram">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srgbClr val="171717"/>
              </a:solidFill>
            </a:endParaRPr>
          </a:p>
        </p:txBody>
      </p:sp>
      <p:sp>
        <p:nvSpPr>
          <p:cNvPr id="17" name="Rektangel 76"/>
          <p:cNvSpPr>
            <a:spLocks noChangeArrowheads="1"/>
          </p:cNvSpPr>
          <p:nvPr/>
        </p:nvSpPr>
        <p:spPr bwMode="auto">
          <a:xfrm>
            <a:off x="2300600" y="3084633"/>
            <a:ext cx="5408613" cy="830997"/>
          </a:xfrm>
          <a:prstGeom prst="rect">
            <a:avLst/>
          </a:prstGeom>
          <a:noFill/>
          <a:ln w="9525">
            <a:noFill/>
            <a:miter lim="800000"/>
            <a:headEnd/>
            <a:tailEnd/>
          </a:ln>
        </p:spPr>
        <p:txBody>
          <a:bodyPr>
            <a:spAutoFit/>
          </a:bodyPr>
          <a:lstStyle/>
          <a:p>
            <a:pPr>
              <a:lnSpc>
                <a:spcPct val="150000"/>
              </a:lnSpc>
            </a:pPr>
            <a:r>
              <a:rPr lang="zh-CN" altLang="zh-CN" sz="1600" dirty="0"/>
              <a:t>基于</a:t>
            </a:r>
            <a:r>
              <a:rPr lang="en-US" altLang="zh-CN" sz="1600" dirty="0">
                <a:latin typeface="Times New Roman" panose="02020603050405020304" pitchFamily="18" charset="0"/>
                <a:cs typeface="Times New Roman" panose="02020603050405020304" pitchFamily="18" charset="0"/>
              </a:rPr>
              <a:t>g:Profiler</a:t>
            </a:r>
            <a:r>
              <a:rPr lang="zh-CN" altLang="zh-CN" sz="1600" dirty="0"/>
              <a:t>挖掘海量蛋白质组的功能信息，有助于理解和解释蛋白质组的相互作用关系</a:t>
            </a:r>
            <a:endParaRPr lang="da-DK" dirty="0">
              <a:solidFill>
                <a:srgbClr val="171717"/>
              </a:solidFill>
              <a:latin typeface="Calibri" pitchFamily="-108" charset="0"/>
              <a:ea typeface="ＭＳ Ｐゴシック" pitchFamily="-108" charset="-128"/>
            </a:endParaRPr>
          </a:p>
        </p:txBody>
      </p:sp>
      <p:grpSp>
        <p:nvGrpSpPr>
          <p:cNvPr id="18" name="Group 96"/>
          <p:cNvGrpSpPr>
            <a:grpSpLocks/>
          </p:cNvGrpSpPr>
          <p:nvPr/>
        </p:nvGrpSpPr>
        <p:grpSpPr bwMode="auto">
          <a:xfrm>
            <a:off x="777677" y="3989388"/>
            <a:ext cx="1041400" cy="722312"/>
            <a:chOff x="1016388" y="913002"/>
            <a:chExt cx="731924" cy="428904"/>
          </a:xfrm>
        </p:grpSpPr>
        <p:sp>
          <p:nvSpPr>
            <p:cNvPr id="19" name="Parallelogram 2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4800" dirty="0">
                <a:solidFill>
                  <a:prstClr val="white"/>
                </a:solidFill>
              </a:endParaRPr>
            </a:p>
          </p:txBody>
        </p:sp>
        <p:sp>
          <p:nvSpPr>
            <p:cNvPr id="20"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pPr defTabSz="457200"/>
              <a:r>
                <a:rPr lang="en-US" sz="3200">
                  <a:solidFill>
                    <a:prstClr val="white"/>
                  </a:solidFill>
                  <a:latin typeface="Calibri" pitchFamily="-108" charset="0"/>
                  <a:ea typeface="ＭＳ Ｐゴシック" pitchFamily="-108" charset="-128"/>
                </a:rPr>
                <a:t>4</a:t>
              </a:r>
            </a:p>
          </p:txBody>
        </p:sp>
      </p:grpSp>
      <p:sp>
        <p:nvSpPr>
          <p:cNvPr id="21" name="Parallelogram 23"/>
          <p:cNvSpPr/>
          <p:nvPr/>
        </p:nvSpPr>
        <p:spPr bwMode="auto">
          <a:xfrm>
            <a:off x="1760361" y="3978398"/>
            <a:ext cx="6019800" cy="742832"/>
          </a:xfrm>
          <a:prstGeom prst="parallelogram">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22" name="Rektangel 76"/>
          <p:cNvSpPr>
            <a:spLocks noChangeArrowheads="1"/>
          </p:cNvSpPr>
          <p:nvPr/>
        </p:nvSpPr>
        <p:spPr bwMode="auto">
          <a:xfrm>
            <a:off x="2022369" y="3958203"/>
            <a:ext cx="5408613" cy="830997"/>
          </a:xfrm>
          <a:prstGeom prst="rect">
            <a:avLst/>
          </a:prstGeom>
          <a:noFill/>
          <a:ln w="9525">
            <a:noFill/>
            <a:miter lim="800000"/>
            <a:headEnd/>
            <a:tailEnd/>
          </a:ln>
        </p:spPr>
        <p:txBody>
          <a:bodyPr>
            <a:spAutoFit/>
          </a:bodyPr>
          <a:lstStyle/>
          <a:p>
            <a:pPr>
              <a:lnSpc>
                <a:spcPct val="150000"/>
              </a:lnSpc>
            </a:pPr>
            <a:r>
              <a:rPr lang="zh-CN" altLang="zh-CN" sz="1600" dirty="0"/>
              <a:t>以</a:t>
            </a:r>
            <a:r>
              <a:rPr lang="zh-CN" altLang="zh-CN" sz="1600" dirty="0" smtClean="0"/>
              <a:t>线粒体</a:t>
            </a:r>
            <a:r>
              <a:rPr lang="zh-CN" altLang="en-US" sz="1600" dirty="0" smtClean="0"/>
              <a:t>蛋白质组</a:t>
            </a:r>
            <a:r>
              <a:rPr lang="zh-CN" altLang="zh-CN" sz="1600" dirty="0" smtClean="0"/>
              <a:t>为</a:t>
            </a:r>
            <a:r>
              <a:rPr lang="zh-CN" altLang="zh-CN" sz="1600" dirty="0"/>
              <a:t>分析对象，</a:t>
            </a:r>
            <a:r>
              <a:rPr lang="zh-CN" altLang="zh-CN" sz="1600" dirty="0" smtClean="0"/>
              <a:t>从</a:t>
            </a:r>
            <a:r>
              <a:rPr lang="zh-CN" altLang="en-US" sz="1600" dirty="0" smtClean="0"/>
              <a:t>多个</a:t>
            </a:r>
            <a:r>
              <a:rPr lang="zh-CN" altLang="zh-CN" sz="1600" dirty="0" smtClean="0"/>
              <a:t>层面</a:t>
            </a:r>
            <a:r>
              <a:rPr lang="zh-CN" altLang="zh-CN" sz="1600" dirty="0"/>
              <a:t>对上述方法进行验证和</a:t>
            </a:r>
            <a:r>
              <a:rPr lang="zh-CN" altLang="zh-CN" sz="1600" dirty="0" smtClean="0"/>
              <a:t>评估</a:t>
            </a:r>
            <a:r>
              <a:rPr lang="en-US" sz="1600" noProof="1" smtClean="0">
                <a:solidFill>
                  <a:srgbClr val="171717"/>
                </a:solidFill>
                <a:latin typeface="Calibri" pitchFamily="-108" charset="0"/>
                <a:ea typeface="ＭＳ Ｐゴシック" pitchFamily="-108" charset="-128"/>
                <a:cs typeface="Arial" charset="0"/>
              </a:rPr>
              <a:t> </a:t>
            </a:r>
            <a:endParaRPr lang="da-DK" dirty="0">
              <a:solidFill>
                <a:srgbClr val="171717"/>
              </a:solidFill>
              <a:latin typeface="Calibri" pitchFamily="-108" charset="0"/>
              <a:ea typeface="ＭＳ Ｐゴシック" pitchFamily="-108" charset="-128"/>
            </a:endParaRPr>
          </a:p>
        </p:txBody>
      </p:sp>
      <p:grpSp>
        <p:nvGrpSpPr>
          <p:cNvPr id="23" name="Group 96"/>
          <p:cNvGrpSpPr>
            <a:grpSpLocks/>
          </p:cNvGrpSpPr>
          <p:nvPr/>
        </p:nvGrpSpPr>
        <p:grpSpPr bwMode="auto">
          <a:xfrm>
            <a:off x="539552" y="4848225"/>
            <a:ext cx="1041400" cy="720725"/>
            <a:chOff x="1016388" y="913002"/>
            <a:chExt cx="731924" cy="428904"/>
          </a:xfrm>
        </p:grpSpPr>
        <p:sp>
          <p:nvSpPr>
            <p:cNvPr id="24" name="Parallelogram 2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4800" dirty="0">
                <a:solidFill>
                  <a:prstClr val="white"/>
                </a:solidFill>
              </a:endParaRPr>
            </a:p>
          </p:txBody>
        </p:sp>
        <p:sp>
          <p:nvSpPr>
            <p:cNvPr id="25"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pPr defTabSz="457200"/>
              <a:r>
                <a:rPr lang="en-US" sz="3200">
                  <a:solidFill>
                    <a:prstClr val="white"/>
                  </a:solidFill>
                  <a:latin typeface="Calibri" pitchFamily="-108" charset="0"/>
                  <a:ea typeface="ＭＳ Ｐゴシック" pitchFamily="-108" charset="-128"/>
                </a:rPr>
                <a:t>5</a:t>
              </a:r>
            </a:p>
          </p:txBody>
        </p:sp>
      </p:grpSp>
      <p:sp>
        <p:nvSpPr>
          <p:cNvPr id="26" name="Parallelogram 28"/>
          <p:cNvSpPr/>
          <p:nvPr/>
        </p:nvSpPr>
        <p:spPr bwMode="auto">
          <a:xfrm>
            <a:off x="1522617" y="4836209"/>
            <a:ext cx="6019800" cy="742832"/>
          </a:xfrm>
          <a:prstGeom prst="parallelogram">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27" name="Rektangel 76"/>
          <p:cNvSpPr>
            <a:spLocks noChangeArrowheads="1"/>
          </p:cNvSpPr>
          <p:nvPr/>
        </p:nvSpPr>
        <p:spPr bwMode="auto">
          <a:xfrm>
            <a:off x="1828211" y="4809395"/>
            <a:ext cx="5408612" cy="830997"/>
          </a:xfrm>
          <a:prstGeom prst="rect">
            <a:avLst/>
          </a:prstGeom>
          <a:noFill/>
          <a:ln w="9525">
            <a:noFill/>
            <a:miter lim="800000"/>
            <a:headEnd/>
            <a:tailEnd/>
          </a:ln>
        </p:spPr>
        <p:txBody>
          <a:bodyPr>
            <a:spAutoFit/>
          </a:bodyPr>
          <a:lstStyle/>
          <a:p>
            <a:pPr>
              <a:lnSpc>
                <a:spcPct val="150000"/>
              </a:lnSpc>
            </a:pPr>
            <a:r>
              <a:rPr lang="zh-CN" altLang="zh-CN" sz="1600" dirty="0"/>
              <a:t>以复杂蛋白质组非标记定量算法为基础，构建面向复杂蛋白质组的非标记定量分析</a:t>
            </a:r>
            <a:r>
              <a:rPr lang="zh-CN" altLang="zh-CN" sz="1600" dirty="0" smtClean="0"/>
              <a:t>软件</a:t>
            </a:r>
            <a:r>
              <a:rPr lang="zh-CN" altLang="en-US" sz="1600" dirty="0" smtClean="0"/>
              <a:t>，有效兼容定量和定性分析</a:t>
            </a:r>
            <a:endParaRPr lang="da-DK" dirty="0">
              <a:solidFill>
                <a:srgbClr val="171717"/>
              </a:solidFill>
              <a:latin typeface="Calibri" pitchFamily="-108" charset="0"/>
              <a:ea typeface="ＭＳ Ｐゴシック" pitchFamily="-108" charset="-128"/>
            </a:endParaRPr>
          </a:p>
        </p:txBody>
      </p:sp>
      <p:sp>
        <p:nvSpPr>
          <p:cNvPr id="30" name="标题 1"/>
          <p:cNvSpPr txBox="1">
            <a:spLocks/>
          </p:cNvSpPr>
          <p:nvPr/>
        </p:nvSpPr>
        <p:spPr>
          <a:xfrm>
            <a:off x="320049" y="203451"/>
            <a:ext cx="8424936" cy="648072"/>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zh-CN" altLang="en-US" sz="2800" b="1" dirty="0" smtClean="0">
                <a:latin typeface="+mn-ea"/>
                <a:ea typeface="+mn-ea"/>
              </a:rPr>
              <a:t>总结</a:t>
            </a:r>
            <a:endParaRPr lang="zh-CN" altLang="en-US" sz="2800" b="1" dirty="0">
              <a:latin typeface="+mn-ea"/>
              <a:ea typeface="+mn-ea"/>
            </a:endParaRPr>
          </a:p>
        </p:txBody>
      </p:sp>
    </p:spTree>
    <p:extLst>
      <p:ext uri="{BB962C8B-B14F-4D97-AF65-F5344CB8AC3E}">
        <p14:creationId xmlns:p14="http://schemas.microsoft.com/office/powerpoint/2010/main" val="58227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up)">
                                      <p:cBhvr>
                                        <p:cTn id="35" dur="500"/>
                                        <p:tgtEl>
                                          <p:spTgt spid="16"/>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up)">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up)">
                                      <p:cBhvr>
                                        <p:cTn id="43" dur="500"/>
                                        <p:tgtEl>
                                          <p:spTgt spid="18"/>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up)">
                                      <p:cBhvr>
                                        <p:cTn id="46" dur="500"/>
                                        <p:tgtEl>
                                          <p:spTgt spid="21"/>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up)">
                                      <p:cBhvr>
                                        <p:cTn id="54" dur="500"/>
                                        <p:tgtEl>
                                          <p:spTgt spid="23"/>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up)">
                                      <p:cBhvr>
                                        <p:cTn id="57" dur="500"/>
                                        <p:tgtEl>
                                          <p:spTgt spid="2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wipe(up)">
                                      <p:cBhvr>
                                        <p:cTn id="6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animBg="1"/>
      <p:bldP spid="12" grpId="0"/>
      <p:bldP spid="16" grpId="0" animBg="1"/>
      <p:bldP spid="17" grpId="0"/>
      <p:bldP spid="21" grpId="0" animBg="1"/>
      <p:bldP spid="22" grpId="0"/>
      <p:bldP spid="26" grpId="0" animBg="1"/>
      <p:bldP spid="27" grpId="0"/>
      <p:bldP spid="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展望</a:t>
            </a:r>
            <a:endParaRPr lang="zh-CN" altLang="en-US" dirty="0"/>
          </a:p>
        </p:txBody>
      </p:sp>
      <p:sp>
        <p:nvSpPr>
          <p:cNvPr id="4" name="灯片编号占位符 3"/>
          <p:cNvSpPr>
            <a:spLocks noGrp="1"/>
          </p:cNvSpPr>
          <p:nvPr>
            <p:ph type="sldNum" sz="quarter" idx="15"/>
          </p:nvPr>
        </p:nvSpPr>
        <p:spPr/>
        <p:txBody>
          <a:bodyPr/>
          <a:lstStyle/>
          <a:p>
            <a:fld id="{0C913308-F349-4B6D-A68A-DD1791B4A57B}" type="slidenum">
              <a:rPr lang="zh-CN" altLang="en-US" smtClean="0"/>
              <a:pPr/>
              <a:t>32</a:t>
            </a:fld>
            <a:endParaRPr lang="zh-CN" altLang="en-US" dirty="0"/>
          </a:p>
        </p:txBody>
      </p:sp>
      <p:graphicFrame>
        <p:nvGraphicFramePr>
          <p:cNvPr id="6" name="图示 5"/>
          <p:cNvGraphicFramePr/>
          <p:nvPr>
            <p:extLst>
              <p:ext uri="{D42A27DB-BD31-4B8C-83A1-F6EECF244321}">
                <p14:modId xmlns:p14="http://schemas.microsoft.com/office/powerpoint/2010/main" val="1324430008"/>
              </p:ext>
            </p:extLst>
          </p:nvPr>
        </p:nvGraphicFramePr>
        <p:xfrm>
          <a:off x="1428328" y="1052736"/>
          <a:ext cx="6456040" cy="3240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5856" y="4343001"/>
            <a:ext cx="2304256" cy="2326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03807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研究成果</a:t>
            </a:r>
          </a:p>
        </p:txBody>
      </p:sp>
      <p:sp>
        <p:nvSpPr>
          <p:cNvPr id="4" name="灯片编号占位符 3"/>
          <p:cNvSpPr>
            <a:spLocks noGrp="1"/>
          </p:cNvSpPr>
          <p:nvPr>
            <p:ph type="sldNum" sz="quarter" idx="15"/>
          </p:nvPr>
        </p:nvSpPr>
        <p:spPr/>
        <p:txBody>
          <a:bodyPr/>
          <a:lstStyle/>
          <a:p>
            <a:fld id="{0C913308-F349-4B6D-A68A-DD1791B4A57B}" type="slidenum">
              <a:rPr lang="zh-CN" altLang="en-US" smtClean="0"/>
              <a:pPr/>
              <a:t>33</a:t>
            </a:fld>
            <a:endParaRPr lang="zh-CN"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4343001"/>
            <a:ext cx="2304256" cy="2326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框 2"/>
          <p:cNvSpPr txBox="1"/>
          <p:nvPr/>
        </p:nvSpPr>
        <p:spPr>
          <a:xfrm>
            <a:off x="107504" y="1052736"/>
            <a:ext cx="8856984" cy="3970318"/>
          </a:xfrm>
          <a:prstGeom prst="rect">
            <a:avLst/>
          </a:prstGeom>
          <a:noFill/>
        </p:spPr>
        <p:txBody>
          <a:bodyPr wrap="square" rtlCol="0">
            <a:spAutoFit/>
          </a:bodyPr>
          <a:lstStyle/>
          <a:p>
            <a:pPr lvl="0">
              <a:lnSpc>
                <a:spcPct val="150000"/>
              </a:lnSpc>
            </a:pPr>
            <a:r>
              <a:rPr lang="en-US" altLang="zh-CN" dirty="0" smtClean="0"/>
              <a:t>[1] </a:t>
            </a:r>
            <a:r>
              <a:rPr lang="zh-CN" altLang="en-US" dirty="0" smtClean="0"/>
              <a:t>潘超</a:t>
            </a:r>
            <a:r>
              <a:rPr lang="en-US" altLang="zh-CN" dirty="0" smtClean="0"/>
              <a:t>,</a:t>
            </a:r>
            <a:r>
              <a:rPr lang="zh-CN" altLang="en-US" dirty="0" smtClean="0"/>
              <a:t>邓宁</a:t>
            </a:r>
            <a:r>
              <a:rPr lang="en-US" altLang="zh-CN" dirty="0"/>
              <a:t>.</a:t>
            </a:r>
            <a:r>
              <a:rPr lang="zh-CN" altLang="en-US" dirty="0" smtClean="0">
                <a:latin typeface="Times New Roman" panose="02020603050405020304" pitchFamily="18" charset="0"/>
                <a:cs typeface="Times New Roman" panose="02020603050405020304" pitchFamily="18" charset="0"/>
              </a:rPr>
              <a:t>一</a:t>
            </a:r>
            <a:r>
              <a:rPr lang="zh-CN" altLang="en-US" dirty="0">
                <a:latin typeface="Times New Roman" panose="02020603050405020304" pitchFamily="18" charset="0"/>
                <a:cs typeface="Times New Roman" panose="02020603050405020304" pitchFamily="18" charset="0"/>
              </a:rPr>
              <a:t>种结合生物医学知识的蛋白质组非标记定量分析方法及其</a:t>
            </a:r>
            <a:r>
              <a:rPr lang="zh-CN" altLang="en-US" dirty="0" smtClean="0">
                <a:latin typeface="Times New Roman" panose="02020603050405020304" pitchFamily="18" charset="0"/>
                <a:cs typeface="Times New Roman" panose="02020603050405020304" pitchFamily="18" charset="0"/>
              </a:rPr>
              <a:t>应用</a:t>
            </a:r>
            <a:r>
              <a:rPr lang="en-US" altLang="zh-CN" dirty="0" smtClean="0"/>
              <a:t>.</a:t>
            </a:r>
            <a:r>
              <a:rPr lang="zh-CN" altLang="en-US" dirty="0" smtClean="0"/>
              <a:t>生物化学与生物物理进展</a:t>
            </a:r>
            <a:r>
              <a:rPr lang="en-US" altLang="zh-CN" dirty="0" smtClean="0"/>
              <a:t>.2014.</a:t>
            </a:r>
          </a:p>
          <a:p>
            <a:pPr>
              <a:lnSpc>
                <a:spcPct val="150000"/>
              </a:lnSpc>
            </a:pPr>
            <a:r>
              <a:rPr lang="en-US" altLang="zh-CN" dirty="0" smtClean="0"/>
              <a:t>[2] Pan</a:t>
            </a:r>
            <a:r>
              <a:rPr lang="en-US" altLang="zh-CN" dirty="0"/>
              <a:t>, C., et al</a:t>
            </a:r>
            <a:r>
              <a:rPr lang="en-US" altLang="zh-CN" dirty="0" smtClean="0"/>
              <a:t>. </a:t>
            </a:r>
            <a:r>
              <a:rPr lang="en-US" altLang="zh-CN" dirty="0"/>
              <a:t>Complex Proteomes Analysis Using Label-Free Mass Spectrometry-Based Quantitative Approach Coupled with Biomedical Knowledge, in Intelligent Information Processing VII. 2014, Springer. p. 20-28</a:t>
            </a:r>
            <a:r>
              <a:rPr lang="en-US" altLang="zh-CN" dirty="0" smtClean="0"/>
              <a:t>.</a:t>
            </a:r>
          </a:p>
          <a:p>
            <a:pPr>
              <a:lnSpc>
                <a:spcPct val="150000"/>
              </a:lnSpc>
            </a:pPr>
            <a:r>
              <a:rPr lang="en-US" altLang="zh-CN" dirty="0" smtClean="0"/>
              <a:t>[3] </a:t>
            </a:r>
            <a:r>
              <a:rPr lang="zh-CN" altLang="en-US" dirty="0" smtClean="0"/>
              <a:t>面向复杂蛋白质组的非标记定量分析软件</a:t>
            </a:r>
            <a:r>
              <a:rPr lang="en-US" altLang="zh-CN" dirty="0" smtClean="0"/>
              <a:t>.</a:t>
            </a:r>
            <a:r>
              <a:rPr lang="zh-CN" altLang="en-US" dirty="0" smtClean="0"/>
              <a:t>软件著作权</a:t>
            </a:r>
            <a:r>
              <a:rPr lang="en-US" altLang="zh-CN" dirty="0" smtClean="0"/>
              <a:t>.</a:t>
            </a:r>
          </a:p>
          <a:p>
            <a:pPr lvl="0">
              <a:lnSpc>
                <a:spcPct val="150000"/>
              </a:lnSpc>
            </a:pPr>
            <a:r>
              <a:rPr lang="en-US" altLang="zh-CN" dirty="0" smtClean="0"/>
              <a:t>[4] </a:t>
            </a:r>
            <a:r>
              <a:rPr lang="en-US" altLang="en-US" dirty="0" err="1" smtClean="0">
                <a:latin typeface="Times New Roman" panose="02020603050405020304" pitchFamily="18" charset="0"/>
                <a:cs typeface="Times New Roman" panose="02020603050405020304" pitchFamily="18" charset="0"/>
              </a:rPr>
              <a:t>freeQuant</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 Mass Spectrometry Label-free Quantification Software Tool for Complex Proteomes Analysis </a:t>
            </a:r>
            <a:r>
              <a:rPr lang="en-US" altLang="en-US"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已</a:t>
            </a:r>
            <a:r>
              <a:rPr lang="zh-CN" altLang="en-US" dirty="0" smtClean="0">
                <a:latin typeface="Times New Roman" panose="02020603050405020304" pitchFamily="18" charset="0"/>
                <a:cs typeface="Times New Roman" panose="02020603050405020304" pitchFamily="18" charset="0"/>
              </a:rPr>
              <a:t>投稿，</a:t>
            </a:r>
            <a:r>
              <a:rPr lang="en-US" altLang="zh-CN" dirty="0"/>
              <a:t>The Scientific </a:t>
            </a:r>
            <a:r>
              <a:rPr lang="en-US" altLang="zh-CN"/>
              <a:t>World </a:t>
            </a:r>
            <a:r>
              <a:rPr lang="en-US" altLang="zh-CN" smtClean="0"/>
              <a:t>Journal</a:t>
            </a:r>
            <a:r>
              <a:rPr lang="en-US" altLang="en-US"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endParaRPr lang="en-US" altLang="zh-CN" dirty="0" smtClean="0"/>
          </a:p>
          <a:p>
            <a:endParaRPr lang="zh-CN" altLang="en-US" dirty="0"/>
          </a:p>
        </p:txBody>
      </p:sp>
    </p:spTree>
    <p:extLst>
      <p:ext uri="{BB962C8B-B14F-4D97-AF65-F5344CB8AC3E}">
        <p14:creationId xmlns:p14="http://schemas.microsoft.com/office/powerpoint/2010/main" val="6666255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5"/>
          </p:nvPr>
        </p:nvSpPr>
        <p:spPr>
          <a:xfrm>
            <a:off x="8100392" y="5746727"/>
            <a:ext cx="609600" cy="521208"/>
          </a:xfrm>
        </p:spPr>
        <p:txBody>
          <a:bodyPr/>
          <a:lstStyle/>
          <a:p>
            <a:fld id="{0C913308-F349-4B6D-A68A-DD1791B4A57B}" type="slidenum">
              <a:rPr lang="zh-CN" altLang="en-US" smtClean="0"/>
              <a:pPr/>
              <a:t>34</a:t>
            </a:fld>
            <a:endParaRPr lang="zh-CN" altLang="en-US" dirty="0"/>
          </a:p>
        </p:txBody>
      </p:sp>
      <p:sp>
        <p:nvSpPr>
          <p:cNvPr id="5" name="矩形 4"/>
          <p:cNvSpPr/>
          <p:nvPr/>
        </p:nvSpPr>
        <p:spPr>
          <a:xfrm>
            <a:off x="2555776" y="2204864"/>
            <a:ext cx="4219425" cy="1569660"/>
          </a:xfrm>
          <a:prstGeom prst="rect">
            <a:avLst/>
          </a:prstGeom>
        </p:spPr>
        <p:txBody>
          <a:bodyPr wrap="none">
            <a:spAutoFit/>
          </a:bodyPr>
          <a:lstStyle/>
          <a:p>
            <a:pPr algn="ctr">
              <a:buFont typeface="Wingdings" pitchFamily="2" charset="2"/>
              <a:buNone/>
            </a:pPr>
            <a:r>
              <a:rPr lang="zh-CN" altLang="en-US" sz="9600" dirty="0">
                <a:ea typeface="楷体_GB2312" pitchFamily="49" charset="-122"/>
              </a:rPr>
              <a:t>谢 谢！</a:t>
            </a:r>
          </a:p>
        </p:txBody>
      </p:sp>
    </p:spTree>
    <p:extLst>
      <p:ext uri="{BB962C8B-B14F-4D97-AF65-F5344CB8AC3E}">
        <p14:creationId xmlns:p14="http://schemas.microsoft.com/office/powerpoint/2010/main" val="2337687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702" y="192431"/>
            <a:ext cx="8424936" cy="648072"/>
          </a:xfrm>
        </p:spPr>
        <p:txBody>
          <a:bodyPr>
            <a:normAutofit fontScale="90000"/>
          </a:bodyPr>
          <a:lstStyle/>
          <a:p>
            <a:pPr>
              <a:defRPr/>
            </a:pPr>
            <a:r>
              <a:rPr lang="zh-CN" altLang="zh-CN" dirty="0"/>
              <a:t>对复杂蛋白质组进行定量分析是研究疾病机理的重要手段</a:t>
            </a:r>
            <a:endParaRPr lang="en-US" altLang="zh-CN" dirty="0"/>
          </a:p>
        </p:txBody>
      </p:sp>
      <p:sp>
        <p:nvSpPr>
          <p:cNvPr id="4" name="灯片编号占位符 3"/>
          <p:cNvSpPr>
            <a:spLocks noGrp="1"/>
          </p:cNvSpPr>
          <p:nvPr>
            <p:ph type="sldNum" sz="quarter" idx="15"/>
          </p:nvPr>
        </p:nvSpPr>
        <p:spPr>
          <a:xfrm>
            <a:off x="8100392" y="5714114"/>
            <a:ext cx="609600" cy="521208"/>
          </a:xfrm>
        </p:spPr>
        <p:txBody>
          <a:bodyPr/>
          <a:lstStyle/>
          <a:p>
            <a:fld id="{0C913308-F349-4B6D-A68A-DD1791B4A57B}" type="slidenum">
              <a:rPr lang="zh-CN" altLang="en-US" smtClean="0"/>
              <a:pPr/>
              <a:t>4</a:t>
            </a:fld>
            <a:endParaRPr lang="zh-CN" altLang="en-US" dirty="0"/>
          </a:p>
        </p:txBody>
      </p:sp>
      <p:sp>
        <p:nvSpPr>
          <p:cNvPr id="13" name="内容占位符 12"/>
          <p:cNvSpPr txBox="1">
            <a:spLocks/>
          </p:cNvSpPr>
          <p:nvPr/>
        </p:nvSpPr>
        <p:spPr>
          <a:xfrm>
            <a:off x="539552" y="1367071"/>
            <a:ext cx="3657600" cy="4572000"/>
          </a:xfrm>
          <a:prstGeom prst="rect">
            <a:avLst/>
          </a:prstGeom>
          <a:ln>
            <a:solidFill>
              <a:schemeClr val="accent1">
                <a:lumMod val="75000"/>
              </a:schemeClr>
            </a:solidFill>
          </a:ln>
        </p:spPr>
        <p:txBody>
          <a:bodyPr>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nSpc>
                <a:spcPct val="150000"/>
              </a:lnSpc>
              <a:buClr>
                <a:srgbClr val="00B050"/>
              </a:buClr>
              <a:buSzPct val="85000"/>
              <a:buFont typeface="Wingdings" panose="05000000000000000000" pitchFamily="2" charset="2"/>
              <a:buChar char="Ø"/>
            </a:pPr>
            <a:r>
              <a:rPr kumimoji="1" lang="zh-CN" altLang="en-US" sz="1600" dirty="0" smtClean="0">
                <a:latin typeface="+mn-ea"/>
              </a:rPr>
              <a:t>复杂蛋白质组的研究在疾病标志物发现、信号转导、药物发现等领域有重要应用；</a:t>
            </a:r>
            <a:endParaRPr lang="en-US" altLang="zh-CN" sz="1600" dirty="0" smtClean="0"/>
          </a:p>
          <a:p>
            <a:pPr>
              <a:lnSpc>
                <a:spcPct val="150000"/>
              </a:lnSpc>
              <a:buClr>
                <a:srgbClr val="00B050"/>
              </a:buClr>
              <a:buSzPct val="85000"/>
              <a:buFont typeface="Wingdings" panose="05000000000000000000" pitchFamily="2" charset="2"/>
              <a:buChar char="Ø"/>
            </a:pPr>
            <a:r>
              <a:rPr lang="zh-CN" altLang="zh-CN" sz="1600" dirty="0"/>
              <a:t>疾病的发展过程以分子生物学的角度往往表现为特定蛋白质或蛋白质群表达量的</a:t>
            </a:r>
            <a:r>
              <a:rPr lang="zh-CN" altLang="zh-CN" sz="1600" dirty="0" smtClean="0"/>
              <a:t>变化</a:t>
            </a:r>
            <a:r>
              <a:rPr lang="zh-CN" altLang="en-US" sz="1600" dirty="0" smtClean="0"/>
              <a:t>。</a:t>
            </a:r>
            <a:endParaRPr lang="zh-CN" altLang="en-US" sz="1800" dirty="0"/>
          </a:p>
        </p:txBody>
      </p:sp>
      <p:sp>
        <p:nvSpPr>
          <p:cNvPr id="15" name="内容占位符 12"/>
          <p:cNvSpPr txBox="1">
            <a:spLocks/>
          </p:cNvSpPr>
          <p:nvPr/>
        </p:nvSpPr>
        <p:spPr>
          <a:xfrm>
            <a:off x="4817640" y="1367071"/>
            <a:ext cx="3657600" cy="4572000"/>
          </a:xfrm>
          <a:prstGeom prst="rect">
            <a:avLst/>
          </a:prstGeom>
          <a:ln>
            <a:solidFill>
              <a:schemeClr val="accent1">
                <a:lumMod val="75000"/>
              </a:schemeClr>
            </a:solidFill>
          </a:ln>
        </p:spPr>
        <p:txBody>
          <a:bodyPr>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nSpc>
                <a:spcPct val="150000"/>
              </a:lnSpc>
              <a:buClr>
                <a:srgbClr val="83C937"/>
              </a:buClr>
              <a:buFont typeface="Wingdings" panose="05000000000000000000" pitchFamily="2" charset="2"/>
              <a:buChar char="u"/>
            </a:pPr>
            <a:r>
              <a:rPr lang="zh-CN" altLang="zh-CN" sz="1600" dirty="0"/>
              <a:t>复杂蛋白质组在质谱实验中产生规模大、种类多、功能复杂等特点的数据，是定量蛋白质组学分析的一个</a:t>
            </a:r>
            <a:r>
              <a:rPr lang="zh-CN" altLang="zh-CN" sz="1600" dirty="0" smtClean="0"/>
              <a:t>难题</a:t>
            </a:r>
            <a:r>
              <a:rPr lang="zh-CN" altLang="en-US" sz="1600" dirty="0" smtClean="0"/>
              <a:t>；</a:t>
            </a:r>
            <a:endParaRPr lang="en-US" altLang="zh-CN" sz="1600" dirty="0" smtClean="0"/>
          </a:p>
          <a:p>
            <a:pPr>
              <a:lnSpc>
                <a:spcPct val="150000"/>
              </a:lnSpc>
              <a:buClr>
                <a:srgbClr val="83C937"/>
              </a:buClr>
              <a:buFont typeface="Wingdings" panose="05000000000000000000" pitchFamily="2" charset="2"/>
              <a:buChar char="u"/>
            </a:pPr>
            <a:r>
              <a:rPr lang="zh-CN" altLang="zh-CN" sz="1600" dirty="0"/>
              <a:t>复杂蛋白质组包含了多种功能的蛋白质群，如能将功能分析与定量分析相结合，对深层次地挖掘定量蛋白质组质谱数据中的生物医学规律有</a:t>
            </a:r>
            <a:r>
              <a:rPr lang="zh-CN" altLang="zh-CN" sz="1600" dirty="0" smtClean="0"/>
              <a:t>重要意义</a:t>
            </a:r>
            <a:r>
              <a:rPr lang="zh-CN" altLang="zh-CN" sz="1600" dirty="0"/>
              <a:t>。</a:t>
            </a:r>
            <a:endParaRPr kumimoji="1" lang="en-US" altLang="zh-CN" sz="1600" dirty="0" smtClean="0">
              <a:latin typeface="+mn-ea"/>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089" y="3950562"/>
            <a:ext cx="3474110" cy="1925074"/>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27293" y="4365104"/>
            <a:ext cx="1510532" cy="1510532"/>
          </a:xfrm>
          <a:prstGeom prst="rect">
            <a:avLst/>
          </a:prstGeom>
        </p:spPr>
      </p:pic>
      <p:sp>
        <p:nvSpPr>
          <p:cNvPr id="3" name="文本框 2"/>
          <p:cNvSpPr txBox="1"/>
          <p:nvPr/>
        </p:nvSpPr>
        <p:spPr>
          <a:xfrm>
            <a:off x="827584" y="6105490"/>
            <a:ext cx="2723823" cy="369332"/>
          </a:xfrm>
          <a:prstGeom prst="rect">
            <a:avLst/>
          </a:prstGeom>
          <a:noFill/>
        </p:spPr>
        <p:txBody>
          <a:bodyPr wrap="none" rtlCol="0">
            <a:spAutoFit/>
          </a:bodyPr>
          <a:lstStyle/>
          <a:p>
            <a:r>
              <a:rPr lang="zh-CN" altLang="en-US" b="1" dirty="0" smtClean="0">
                <a:solidFill>
                  <a:srgbClr val="FF0000"/>
                </a:solidFill>
              </a:rPr>
              <a:t>复杂蛋白质组研究的意义</a:t>
            </a:r>
            <a:endParaRPr lang="zh-CN" altLang="en-US" b="1" dirty="0">
              <a:solidFill>
                <a:srgbClr val="FF0000"/>
              </a:solidFill>
            </a:endParaRPr>
          </a:p>
        </p:txBody>
      </p:sp>
      <p:sp>
        <p:nvSpPr>
          <p:cNvPr id="9" name="文本框 8"/>
          <p:cNvSpPr txBox="1"/>
          <p:nvPr/>
        </p:nvSpPr>
        <p:spPr>
          <a:xfrm>
            <a:off x="5284528" y="6105490"/>
            <a:ext cx="2741456" cy="369332"/>
          </a:xfrm>
          <a:prstGeom prst="rect">
            <a:avLst/>
          </a:prstGeom>
          <a:noFill/>
        </p:spPr>
        <p:txBody>
          <a:bodyPr wrap="none" rtlCol="0">
            <a:spAutoFit/>
          </a:bodyPr>
          <a:lstStyle/>
          <a:p>
            <a:r>
              <a:rPr lang="zh-CN" altLang="en-US" b="1" dirty="0" smtClean="0">
                <a:solidFill>
                  <a:srgbClr val="FF0000"/>
                </a:solidFill>
              </a:rPr>
              <a:t>定量复杂蛋白质组的难度</a:t>
            </a:r>
            <a:endParaRPr lang="zh-CN" altLang="en-US" b="1" dirty="0">
              <a:solidFill>
                <a:srgbClr val="FF0000"/>
              </a:solidFill>
            </a:endParaRPr>
          </a:p>
        </p:txBody>
      </p:sp>
    </p:spTree>
    <p:extLst>
      <p:ext uri="{BB962C8B-B14F-4D97-AF65-F5344CB8AC3E}">
        <p14:creationId xmlns:p14="http://schemas.microsoft.com/office/powerpoint/2010/main" val="928168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35277" y="0"/>
            <a:ext cx="8424936" cy="648072"/>
          </a:xfrm>
        </p:spPr>
        <p:txBody>
          <a:bodyPr/>
          <a:lstStyle/>
          <a:p>
            <a:r>
              <a:rPr lang="zh-CN" altLang="en-US" dirty="0" smtClean="0"/>
              <a:t>蛋白质组非标记定量分析方法</a:t>
            </a:r>
            <a:endParaRPr lang="zh-CN" altLang="en-US" dirty="0"/>
          </a:p>
        </p:txBody>
      </p:sp>
      <p:pic>
        <p:nvPicPr>
          <p:cNvPr id="9" name="图片 8"/>
          <p:cNvPicPr/>
          <p:nvPr/>
        </p:nvPicPr>
        <p:blipFill>
          <a:blip r:embed="rId3"/>
          <a:stretch>
            <a:fillRect/>
          </a:stretch>
        </p:blipFill>
        <p:spPr>
          <a:xfrm>
            <a:off x="335277" y="908720"/>
            <a:ext cx="5472608" cy="4887416"/>
          </a:xfrm>
          <a:prstGeom prst="rect">
            <a:avLst/>
          </a:prstGeom>
          <a:ln>
            <a:solidFill>
              <a:schemeClr val="accent1">
                <a:lumMod val="75000"/>
              </a:schemeClr>
            </a:solidFill>
          </a:ln>
        </p:spPr>
      </p:pic>
      <p:sp>
        <p:nvSpPr>
          <p:cNvPr id="6" name="文本框 5"/>
          <p:cNvSpPr txBox="1"/>
          <p:nvPr/>
        </p:nvSpPr>
        <p:spPr>
          <a:xfrm>
            <a:off x="251520" y="6165304"/>
            <a:ext cx="6647974" cy="369332"/>
          </a:xfrm>
          <a:prstGeom prst="rect">
            <a:avLst/>
          </a:prstGeom>
          <a:noFill/>
        </p:spPr>
        <p:txBody>
          <a:bodyPr wrap="none" rtlCol="0">
            <a:spAutoFit/>
          </a:bodyPr>
          <a:lstStyle/>
          <a:p>
            <a:r>
              <a:rPr lang="zh-CN" altLang="en-US" dirty="0" smtClean="0"/>
              <a:t>采用肽段计数对大规模的蛋白组进行定量是最为普遍的定量模型</a:t>
            </a:r>
            <a:endParaRPr lang="zh-CN" altLang="en-US" dirty="0"/>
          </a:p>
        </p:txBody>
      </p:sp>
      <p:sp>
        <p:nvSpPr>
          <p:cNvPr id="10" name="内容占位符 12"/>
          <p:cNvSpPr txBox="1">
            <a:spLocks/>
          </p:cNvSpPr>
          <p:nvPr/>
        </p:nvSpPr>
        <p:spPr>
          <a:xfrm>
            <a:off x="6012160" y="836712"/>
            <a:ext cx="2520280" cy="2515607"/>
          </a:xfrm>
          <a:prstGeom prst="rect">
            <a:avLst/>
          </a:prstGeom>
          <a:ln>
            <a:solidFill>
              <a:schemeClr val="accent1">
                <a:lumMod val="75000"/>
              </a:schemeClr>
            </a:solidFill>
          </a:ln>
        </p:spPr>
        <p:txBody>
          <a:bodyPr>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buFont typeface="Arial" panose="020B0604020202020204" pitchFamily="34" charset="0"/>
              <a:buChar char="•"/>
            </a:pPr>
            <a:r>
              <a:rPr kumimoji="1" lang="en-US" altLang="zh-CN" sz="1800" dirty="0" smtClean="0">
                <a:latin typeface="Times New Roman" panose="02020603050405020304" pitchFamily="18" charset="0"/>
                <a:cs typeface="Times New Roman" panose="02020603050405020304" pitchFamily="18" charset="0"/>
              </a:rPr>
              <a:t>John Yates</a:t>
            </a:r>
            <a:r>
              <a:rPr kumimoji="1" lang="zh-CN" altLang="en-US" sz="1800" dirty="0" smtClean="0">
                <a:latin typeface="+mn-ea"/>
              </a:rPr>
              <a:t>课题组发现蛋白质检出谱图的数量与蛋白质的丰度存在着较好的线性关系；</a:t>
            </a:r>
            <a:endParaRPr kumimoji="1" lang="en-US" altLang="zh-CN" sz="1800" dirty="0" smtClean="0">
              <a:latin typeface="+mn-ea"/>
            </a:endParaRPr>
          </a:p>
          <a:p>
            <a:pPr>
              <a:buFont typeface="Arial" panose="020B0604020202020204" pitchFamily="34" charset="0"/>
              <a:buChar char="•"/>
            </a:pPr>
            <a:r>
              <a:rPr kumimoji="1" lang="zh-CN" altLang="en-US" sz="1800" dirty="0" smtClean="0">
                <a:latin typeface="+mn-ea"/>
              </a:rPr>
              <a:t>基于谱图计数具有更大的线性动态范围、重复性更好</a:t>
            </a:r>
            <a:r>
              <a:rPr kumimoji="1" lang="zh-CN" altLang="en-US" sz="1800" dirty="0">
                <a:latin typeface="+mn-ea"/>
              </a:rPr>
              <a:t>；</a:t>
            </a:r>
            <a:endParaRPr kumimoji="1" lang="en-US" altLang="zh-CN" sz="1800" dirty="0" smtClean="0">
              <a:latin typeface="+mn-ea"/>
            </a:endParaRPr>
          </a:p>
        </p:txBody>
      </p:sp>
      <p:sp>
        <p:nvSpPr>
          <p:cNvPr id="11" name="内容占位符 12"/>
          <p:cNvSpPr txBox="1">
            <a:spLocks/>
          </p:cNvSpPr>
          <p:nvPr/>
        </p:nvSpPr>
        <p:spPr>
          <a:xfrm>
            <a:off x="6012160" y="3575944"/>
            <a:ext cx="2520280" cy="2224647"/>
          </a:xfrm>
          <a:prstGeom prst="rect">
            <a:avLst/>
          </a:prstGeom>
          <a:ln>
            <a:solidFill>
              <a:schemeClr val="accent1">
                <a:lumMod val="75000"/>
              </a:schemeClr>
            </a:solidFill>
          </a:ln>
        </p:spPr>
        <p:txBody>
          <a:bodyPr>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kumimoji="1" lang="zh-CN" altLang="en-US" sz="1800" dirty="0" smtClean="0">
                <a:latin typeface="+mn-ea"/>
              </a:rPr>
              <a:t>谱峰强度</a:t>
            </a:r>
            <a:r>
              <a:rPr kumimoji="1" lang="en-US" altLang="zh-CN" sz="1800" dirty="0" smtClean="0">
                <a:latin typeface="+mn-ea"/>
              </a:rPr>
              <a:t>:</a:t>
            </a:r>
          </a:p>
          <a:p>
            <a:pPr>
              <a:buClr>
                <a:srgbClr val="009999"/>
              </a:buClr>
              <a:buFont typeface="Wingdings" panose="05000000000000000000" pitchFamily="2" charset="2"/>
              <a:buChar char="Ø"/>
            </a:pPr>
            <a:r>
              <a:rPr kumimoji="1" lang="zh-CN" altLang="en-US" sz="1600" dirty="0" smtClean="0">
                <a:latin typeface="+mn-ea"/>
              </a:rPr>
              <a:t>肽段，局部定量；</a:t>
            </a:r>
            <a:endParaRPr kumimoji="1" lang="en-US" altLang="zh-CN" sz="1600" dirty="0" smtClean="0">
              <a:latin typeface="+mn-ea"/>
            </a:endParaRPr>
          </a:p>
          <a:p>
            <a:pPr>
              <a:buClr>
                <a:srgbClr val="008080"/>
              </a:buClr>
              <a:buFont typeface="Wingdings" panose="05000000000000000000" pitchFamily="2" charset="2"/>
              <a:buChar char="Ø"/>
            </a:pPr>
            <a:r>
              <a:rPr kumimoji="1" lang="zh-CN" altLang="en-US" sz="1600" dirty="0" smtClean="0">
                <a:latin typeface="+mn-ea"/>
              </a:rPr>
              <a:t>受随机噪声、化学噪声等影响；</a:t>
            </a:r>
            <a:endParaRPr kumimoji="1" lang="en-US" altLang="zh-CN" sz="1600" dirty="0" smtClean="0">
              <a:latin typeface="+mn-ea"/>
            </a:endParaRPr>
          </a:p>
          <a:p>
            <a:pPr marL="0" indent="0">
              <a:buNone/>
            </a:pPr>
            <a:r>
              <a:rPr kumimoji="1" lang="zh-CN" altLang="en-US" sz="1800" dirty="0">
                <a:latin typeface="+mn-ea"/>
              </a:rPr>
              <a:t>肽段</a:t>
            </a:r>
            <a:r>
              <a:rPr kumimoji="1" lang="zh-CN" altLang="en-US" sz="1800" dirty="0" smtClean="0">
                <a:latin typeface="+mn-ea"/>
              </a:rPr>
              <a:t>计数：</a:t>
            </a:r>
            <a:endParaRPr kumimoji="1" lang="en-US" altLang="zh-CN" sz="1800" dirty="0" smtClean="0">
              <a:latin typeface="+mn-ea"/>
            </a:endParaRPr>
          </a:p>
          <a:p>
            <a:pPr>
              <a:buClr>
                <a:srgbClr val="008080"/>
              </a:buClr>
              <a:buFont typeface="Wingdings" panose="05000000000000000000" pitchFamily="2" charset="2"/>
              <a:buChar char="Ø"/>
            </a:pPr>
            <a:r>
              <a:rPr kumimoji="1" lang="zh-CN" altLang="en-US" sz="1600" dirty="0" smtClean="0">
                <a:latin typeface="+mn-ea"/>
              </a:rPr>
              <a:t>整个蛋白质；全局定量</a:t>
            </a:r>
            <a:endParaRPr kumimoji="1" lang="en-US" altLang="zh-CN" sz="1600" dirty="0" smtClean="0">
              <a:latin typeface="+mn-ea"/>
            </a:endParaRPr>
          </a:p>
        </p:txBody>
      </p:sp>
      <p:sp>
        <p:nvSpPr>
          <p:cNvPr id="7" name="灯片编号占位符 3"/>
          <p:cNvSpPr>
            <a:spLocks noGrp="1"/>
          </p:cNvSpPr>
          <p:nvPr>
            <p:ph type="sldNum" sz="quarter" idx="15"/>
          </p:nvPr>
        </p:nvSpPr>
        <p:spPr>
          <a:xfrm>
            <a:off x="8138864" y="5733256"/>
            <a:ext cx="609600" cy="521208"/>
          </a:xfrm>
        </p:spPr>
        <p:txBody>
          <a:bodyPr/>
          <a:lstStyle/>
          <a:p>
            <a:r>
              <a:rPr lang="en-US" altLang="zh-CN" dirty="0"/>
              <a:t>5</a:t>
            </a:r>
            <a:endParaRPr lang="zh-CN" altLang="en-US" dirty="0"/>
          </a:p>
        </p:txBody>
      </p:sp>
    </p:spTree>
    <p:extLst>
      <p:ext uri="{BB962C8B-B14F-4D97-AF65-F5344CB8AC3E}">
        <p14:creationId xmlns:p14="http://schemas.microsoft.com/office/powerpoint/2010/main" val="354529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8207657" y="5374010"/>
            <a:ext cx="609600" cy="521208"/>
          </a:xfrm>
        </p:spPr>
        <p:txBody>
          <a:bodyPr/>
          <a:lstStyle/>
          <a:p>
            <a:fld id="{0C913308-F349-4B6D-A68A-DD1791B4A57B}" type="slidenum">
              <a:rPr lang="zh-CN" altLang="en-US" smtClean="0"/>
              <a:t>6</a:t>
            </a:fld>
            <a:endParaRPr lang="zh-CN" altLang="en-US"/>
          </a:p>
        </p:txBody>
      </p:sp>
      <p:sp>
        <p:nvSpPr>
          <p:cNvPr id="4" name="标题 1"/>
          <p:cNvSpPr txBox="1">
            <a:spLocks/>
          </p:cNvSpPr>
          <p:nvPr/>
        </p:nvSpPr>
        <p:spPr>
          <a:xfrm>
            <a:off x="251520" y="188640"/>
            <a:ext cx="8424936" cy="648072"/>
          </a:xfrm>
          <a:prstGeom prst="rect">
            <a:avLst/>
          </a:prstGeom>
        </p:spPr>
        <p:txBody>
          <a:bodyPr>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zh-CN" altLang="en-US" sz="2800" b="1" dirty="0" smtClean="0">
                <a:latin typeface="+mn-ea"/>
                <a:ea typeface="+mn-ea"/>
              </a:rPr>
              <a:t>复杂蛋白质组的非标记定量分析方法</a:t>
            </a:r>
            <a:endParaRPr lang="zh-CN" altLang="en-US" sz="2800" b="1" dirty="0">
              <a:latin typeface="+mn-ea"/>
              <a:ea typeface="+mn-ea"/>
            </a:endParaRPr>
          </a:p>
        </p:txBody>
      </p:sp>
      <p:sp>
        <p:nvSpPr>
          <p:cNvPr id="5" name="灯片编号占位符 3"/>
          <p:cNvSpPr txBox="1">
            <a:spLocks/>
          </p:cNvSpPr>
          <p:nvPr/>
        </p:nvSpPr>
        <p:spPr>
          <a:xfrm>
            <a:off x="8282880" y="5788112"/>
            <a:ext cx="609600" cy="521208"/>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pPr/>
              <a:t>6</a:t>
            </a:fld>
            <a:endParaRPr lang="zh-CN" altLang="en-US" dirty="0"/>
          </a:p>
        </p:txBody>
      </p:sp>
      <p:sp>
        <p:nvSpPr>
          <p:cNvPr id="6" name="TextBox 4"/>
          <p:cNvSpPr txBox="1"/>
          <p:nvPr/>
        </p:nvSpPr>
        <p:spPr>
          <a:xfrm>
            <a:off x="827582" y="1448780"/>
            <a:ext cx="7344818" cy="923330"/>
          </a:xfrm>
          <a:prstGeom prst="rect">
            <a:avLst/>
          </a:prstGeom>
          <a:noFill/>
          <a:ln>
            <a:solidFill>
              <a:srgbClr val="00B050"/>
            </a:solidFill>
          </a:ln>
        </p:spPr>
        <p:txBody>
          <a:bodyPr wrap="square" rtlCol="0">
            <a:spAutoFit/>
          </a:bodyPr>
          <a:lstStyle/>
          <a:p>
            <a:pPr lvl="1"/>
            <a:endParaRPr lang="en-US" altLang="zh-CN" dirty="0" smtClean="0"/>
          </a:p>
          <a:p>
            <a:pPr marL="742950" lvl="1" indent="-285750">
              <a:buFont typeface="Arial" panose="020B0604020202020204" pitchFamily="34" charset="0"/>
              <a:buChar char="−"/>
            </a:pPr>
            <a:r>
              <a:rPr lang="zh-CN" altLang="en-US" dirty="0" smtClean="0"/>
              <a:t>在基于肽段计数的方法上，最为典型的算法为</a:t>
            </a:r>
            <a:r>
              <a:rPr lang="en-US" altLang="zh-CN" dirty="0" smtClean="0">
                <a:latin typeface="Times New Roman" panose="02020603050405020304" pitchFamily="18" charset="0"/>
                <a:cs typeface="Times New Roman" panose="02020603050405020304" pitchFamily="18" charset="0"/>
              </a:rPr>
              <a:t>NSAF</a:t>
            </a:r>
            <a:r>
              <a:rPr lang="en-US" altLang="zh-CN" dirty="0" smtClean="0"/>
              <a:t> </a:t>
            </a:r>
          </a:p>
          <a:p>
            <a:pPr lvl="1"/>
            <a:r>
              <a:rPr lang="en-US" altLang="zh-CN" dirty="0"/>
              <a:t> </a:t>
            </a:r>
            <a:r>
              <a:rPr lang="en-US" altLang="zh-CN" dirty="0" smtClean="0"/>
              <a:t>   </a:t>
            </a:r>
            <a:r>
              <a:rPr lang="zh-CN" altLang="en-US" dirty="0" smtClean="0"/>
              <a:t>算法，其能够对大规模的复杂蛋白质组进行定量分析</a:t>
            </a:r>
            <a:endParaRPr lang="en-US" altLang="zh-CN" dirty="0" smtClean="0"/>
          </a:p>
        </p:txBody>
      </p:sp>
      <p:sp>
        <p:nvSpPr>
          <p:cNvPr id="7" name="TextBox 5"/>
          <p:cNvSpPr txBox="1"/>
          <p:nvPr/>
        </p:nvSpPr>
        <p:spPr>
          <a:xfrm>
            <a:off x="827582" y="2888940"/>
            <a:ext cx="7344818" cy="1200329"/>
          </a:xfrm>
          <a:prstGeom prst="rect">
            <a:avLst/>
          </a:prstGeom>
          <a:noFill/>
          <a:ln>
            <a:solidFill>
              <a:srgbClr val="00B050"/>
            </a:solidFill>
          </a:ln>
        </p:spPr>
        <p:txBody>
          <a:bodyPr wrap="square" rtlCol="0">
            <a:spAutoFit/>
          </a:bodyPr>
          <a:lstStyle/>
          <a:p>
            <a:pPr marL="800100" lvl="1" indent="-342900">
              <a:buFont typeface="Arial" panose="020B0604020202020204" pitchFamily="34" charset="0"/>
              <a:buChar char="−"/>
            </a:pPr>
            <a:endParaRPr lang="en-US" altLang="zh-CN" dirty="0" smtClean="0"/>
          </a:p>
          <a:p>
            <a:pPr marL="800100" lvl="1" indent="-342900">
              <a:buFont typeface="Arial" panose="020B0604020202020204" pitchFamily="34" charset="0"/>
              <a:buChar char="−"/>
            </a:pPr>
            <a:r>
              <a:rPr lang="zh-CN" altLang="en-US" dirty="0" smtClean="0"/>
              <a:t>在</a:t>
            </a:r>
            <a:r>
              <a:rPr lang="en-US" altLang="zh-CN" dirty="0" smtClean="0">
                <a:latin typeface="Times New Roman" panose="02020603050405020304" pitchFamily="18" charset="0"/>
                <a:cs typeface="Times New Roman" panose="02020603050405020304" pitchFamily="18" charset="0"/>
              </a:rPr>
              <a:t>NSAF</a:t>
            </a:r>
            <a:r>
              <a:rPr lang="zh-CN" altLang="en-US" dirty="0" smtClean="0"/>
              <a:t>算法中，所有的肽段都被看作</a:t>
            </a:r>
            <a:r>
              <a:rPr lang="zh-CN" altLang="en-US" dirty="0"/>
              <a:t>独立肽</a:t>
            </a:r>
            <a:r>
              <a:rPr lang="zh-CN" altLang="en-US" dirty="0" smtClean="0"/>
              <a:t>段</a:t>
            </a:r>
            <a:endParaRPr lang="en-US" altLang="zh-CN" dirty="0" smtClean="0"/>
          </a:p>
          <a:p>
            <a:pPr marL="800100" lvl="1" indent="-342900">
              <a:buFont typeface="Arial" panose="020B0604020202020204" pitchFamily="34" charset="0"/>
              <a:buChar char="−"/>
            </a:pPr>
            <a:r>
              <a:rPr lang="zh-CN" altLang="en-US" dirty="0"/>
              <a:t>当一</a:t>
            </a:r>
            <a:r>
              <a:rPr lang="zh-CN" altLang="en-US" dirty="0" smtClean="0"/>
              <a:t>个肽段起源于多个蛋白质时，如何分配使用</a:t>
            </a:r>
            <a:endParaRPr lang="en-US" altLang="zh-CN" dirty="0" smtClean="0"/>
          </a:p>
          <a:p>
            <a:pPr lvl="1"/>
            <a:r>
              <a:rPr lang="zh-CN" altLang="en-US" dirty="0" smtClean="0"/>
              <a:t>     该肽段则成为关键问题</a:t>
            </a:r>
            <a:endParaRPr lang="en-US" altLang="zh-CN" dirty="0"/>
          </a:p>
        </p:txBody>
      </p:sp>
      <p:sp>
        <p:nvSpPr>
          <p:cNvPr id="8" name="矩形 7"/>
          <p:cNvSpPr/>
          <p:nvPr/>
        </p:nvSpPr>
        <p:spPr>
          <a:xfrm>
            <a:off x="827582" y="4547411"/>
            <a:ext cx="7344818" cy="1477328"/>
          </a:xfrm>
          <a:prstGeom prst="rect">
            <a:avLst/>
          </a:prstGeom>
          <a:noFill/>
          <a:ln>
            <a:solidFill>
              <a:srgbClr val="00B050"/>
            </a:solidFill>
          </a:ln>
        </p:spPr>
        <p:txBody>
          <a:bodyPr wrap="square" rtlCol="0">
            <a:spAutoFit/>
          </a:bodyPr>
          <a:lstStyle/>
          <a:p>
            <a:pPr marL="800100" lvl="1" indent="-342900">
              <a:buFont typeface="Arial" panose="020B0604020202020204" pitchFamily="34" charset="0"/>
              <a:buChar char="−"/>
            </a:pPr>
            <a:endParaRPr lang="en-US" altLang="zh-CN" dirty="0" smtClean="0"/>
          </a:p>
          <a:p>
            <a:pPr marL="800100" lvl="1" indent="-342900">
              <a:buFont typeface="Arial" panose="020B0604020202020204" pitchFamily="34" charset="0"/>
              <a:buChar char="−"/>
            </a:pPr>
            <a:r>
              <a:rPr lang="zh-CN" altLang="en-US" dirty="0" smtClean="0"/>
              <a:t>不管谱图中所含碎片离子强度大小，都将谱图计</a:t>
            </a:r>
            <a:endParaRPr lang="en-US" altLang="zh-CN" dirty="0" smtClean="0"/>
          </a:p>
          <a:p>
            <a:pPr lvl="1"/>
            <a:r>
              <a:rPr lang="en-US" altLang="zh-CN" dirty="0"/>
              <a:t> </a:t>
            </a:r>
            <a:r>
              <a:rPr lang="en-US" altLang="zh-CN" dirty="0" smtClean="0"/>
              <a:t>     </a:t>
            </a:r>
            <a:r>
              <a:rPr lang="zh-CN" altLang="en-US" dirty="0" smtClean="0"/>
              <a:t>为“</a:t>
            </a:r>
            <a:r>
              <a:rPr lang="en-US" altLang="zh-CN" dirty="0" smtClean="0"/>
              <a:t>1</a:t>
            </a:r>
            <a:r>
              <a:rPr lang="zh-CN" altLang="en-US" dirty="0" smtClean="0"/>
              <a:t>”，在定量低丰度蛋白质时存在明显不足</a:t>
            </a:r>
            <a:endParaRPr lang="en-US" altLang="zh-CN" dirty="0" smtClean="0"/>
          </a:p>
          <a:p>
            <a:pPr marL="800100" lvl="1" indent="-342900">
              <a:buFont typeface="Arial" panose="020B0604020202020204" pitchFamily="34" charset="0"/>
              <a:buChar char="−"/>
            </a:pPr>
            <a:r>
              <a:rPr lang="zh-CN" altLang="en-US" dirty="0"/>
              <a:t>较难</a:t>
            </a:r>
            <a:r>
              <a:rPr lang="zh-CN" altLang="en-US" dirty="0" smtClean="0"/>
              <a:t>避免质谱数据固有的变化和偏差，需将肽段</a:t>
            </a:r>
            <a:endParaRPr lang="en-US" altLang="zh-CN" dirty="0" smtClean="0"/>
          </a:p>
          <a:p>
            <a:pPr lvl="1"/>
            <a:r>
              <a:rPr lang="en-US" altLang="zh-CN" dirty="0"/>
              <a:t> </a:t>
            </a:r>
            <a:r>
              <a:rPr lang="en-US" altLang="zh-CN" dirty="0" smtClean="0"/>
              <a:t>    </a:t>
            </a:r>
            <a:r>
              <a:rPr lang="zh-CN" altLang="en-US" dirty="0" smtClean="0"/>
              <a:t>计数和其他谱图特征参数相结合</a:t>
            </a:r>
            <a:endParaRPr lang="en-US" altLang="zh-CN" dirty="0"/>
          </a:p>
        </p:txBody>
      </p:sp>
      <p:sp>
        <p:nvSpPr>
          <p:cNvPr id="11" name="矩形 10"/>
          <p:cNvSpPr/>
          <p:nvPr/>
        </p:nvSpPr>
        <p:spPr>
          <a:xfrm>
            <a:off x="520624" y="1268760"/>
            <a:ext cx="1963144"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典型算法 </a:t>
            </a:r>
            <a:r>
              <a:rPr lang="en-US" altLang="zh-CN" b="1" dirty="0" smtClean="0"/>
              <a:t>NSAF</a:t>
            </a:r>
            <a:endParaRPr lang="zh-CN" altLang="en-US" b="1" dirty="0"/>
          </a:p>
        </p:txBody>
      </p:sp>
      <p:sp>
        <p:nvSpPr>
          <p:cNvPr id="12" name="矩形 11"/>
          <p:cNvSpPr/>
          <p:nvPr/>
        </p:nvSpPr>
        <p:spPr>
          <a:xfrm>
            <a:off x="520624" y="4426079"/>
            <a:ext cx="1963144"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总离子数</a:t>
            </a:r>
            <a:endParaRPr lang="zh-CN" altLang="en-US" b="1" dirty="0"/>
          </a:p>
        </p:txBody>
      </p:sp>
      <p:sp>
        <p:nvSpPr>
          <p:cNvPr id="13" name="矩形 12"/>
          <p:cNvSpPr/>
          <p:nvPr/>
        </p:nvSpPr>
        <p:spPr>
          <a:xfrm>
            <a:off x="520624" y="2708920"/>
            <a:ext cx="1963144"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共享肽</a:t>
            </a:r>
          </a:p>
        </p:txBody>
      </p:sp>
      <p:pic>
        <p:nvPicPr>
          <p:cNvPr id="18" name="图片 17"/>
          <p:cNvPicPr>
            <a:picLocks noChangeAspect="1"/>
          </p:cNvPicPr>
          <p:nvPr/>
        </p:nvPicPr>
        <p:blipFill>
          <a:blip r:embed="rId3">
            <a:duotone>
              <a:prstClr val="black"/>
              <a:schemeClr val="accent1">
                <a:lumMod val="40000"/>
                <a:lumOff val="60000"/>
                <a:tint val="45000"/>
                <a:satMod val="400000"/>
              </a:schemeClr>
            </a:duotone>
          </a:blip>
          <a:stretch>
            <a:fillRect/>
          </a:stretch>
        </p:blipFill>
        <p:spPr>
          <a:xfrm>
            <a:off x="6618590" y="4732883"/>
            <a:ext cx="1466850" cy="1131445"/>
          </a:xfrm>
          <a:prstGeom prst="rect">
            <a:avLst/>
          </a:prstGeom>
          <a:ln w="3175">
            <a:solidFill>
              <a:srgbClr val="00B050"/>
            </a:solidFill>
          </a:ln>
        </p:spPr>
      </p:pic>
      <p:pic>
        <p:nvPicPr>
          <p:cNvPr id="19" name="图片 18"/>
          <p:cNvPicPr>
            <a:picLocks noChangeAspect="1"/>
          </p:cNvPicPr>
          <p:nvPr/>
        </p:nvPicPr>
        <p:blipFill>
          <a:blip r:embed="rId4"/>
          <a:stretch>
            <a:fillRect/>
          </a:stretch>
        </p:blipFill>
        <p:spPr>
          <a:xfrm>
            <a:off x="7035356" y="1511001"/>
            <a:ext cx="1050084" cy="801610"/>
          </a:xfrm>
          <a:prstGeom prst="rect">
            <a:avLst/>
          </a:prstGeom>
          <a:ln>
            <a:solidFill>
              <a:srgbClr val="AFFFD3"/>
            </a:solidFill>
          </a:ln>
        </p:spPr>
      </p:pic>
      <p:pic>
        <p:nvPicPr>
          <p:cNvPr id="14" name="图片 13"/>
          <p:cNvPicPr/>
          <p:nvPr/>
        </p:nvPicPr>
        <p:blipFill>
          <a:blip r:embed="rId5">
            <a:duotone>
              <a:prstClr val="black"/>
              <a:schemeClr val="accent1">
                <a:lumMod val="40000"/>
                <a:lumOff val="60000"/>
                <a:tint val="45000"/>
                <a:satMod val="400000"/>
              </a:schemeClr>
            </a:duotone>
          </a:blip>
          <a:stretch>
            <a:fillRect/>
          </a:stretch>
        </p:blipFill>
        <p:spPr>
          <a:xfrm>
            <a:off x="6819260" y="3050279"/>
            <a:ext cx="1266180" cy="870434"/>
          </a:xfrm>
          <a:prstGeom prst="rect">
            <a:avLst/>
          </a:prstGeom>
          <a:solidFill>
            <a:schemeClr val="accent1">
              <a:lumMod val="60000"/>
              <a:lumOff val="40000"/>
            </a:schemeClr>
          </a:solidFill>
          <a:ln>
            <a:solidFill>
              <a:srgbClr val="00B050"/>
            </a:solidFill>
          </a:ln>
        </p:spPr>
      </p:pic>
    </p:spTree>
    <p:extLst>
      <p:ext uri="{BB962C8B-B14F-4D97-AF65-F5344CB8AC3E}">
        <p14:creationId xmlns:p14="http://schemas.microsoft.com/office/powerpoint/2010/main" val="1690415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5"/>
          </p:nvPr>
        </p:nvSpPr>
        <p:spPr/>
        <p:txBody>
          <a:bodyPr/>
          <a:lstStyle/>
          <a:p>
            <a:fld id="{0C913308-F349-4B6D-A68A-DD1791B4A57B}" type="slidenum">
              <a:rPr lang="zh-CN" altLang="en-US" smtClean="0"/>
              <a:pPr/>
              <a:t>7</a:t>
            </a:fld>
            <a:endParaRPr lang="zh-CN" altLang="en-US" dirty="0"/>
          </a:p>
        </p:txBody>
      </p:sp>
      <p:sp>
        <p:nvSpPr>
          <p:cNvPr id="6" name="TextBox 5"/>
          <p:cNvSpPr txBox="1"/>
          <p:nvPr/>
        </p:nvSpPr>
        <p:spPr>
          <a:xfrm>
            <a:off x="142998" y="195912"/>
            <a:ext cx="2088232" cy="584775"/>
          </a:xfrm>
          <a:prstGeom prst="rect">
            <a:avLst/>
          </a:prstGeom>
          <a:noFill/>
        </p:spPr>
        <p:txBody>
          <a:bodyPr wrap="square" rtlCol="0">
            <a:spAutoFit/>
          </a:bodyPr>
          <a:lstStyle/>
          <a:p>
            <a:r>
              <a:rPr lang="zh-CN" altLang="en-US" sz="3200" b="1" dirty="0" smtClean="0"/>
              <a:t>主要工作</a:t>
            </a:r>
            <a:endParaRPr lang="zh-CN" altLang="en-US" sz="3200" b="1" dirty="0"/>
          </a:p>
        </p:txBody>
      </p:sp>
      <p:sp>
        <p:nvSpPr>
          <p:cNvPr id="26" name="Line 51"/>
          <p:cNvSpPr>
            <a:spLocks noChangeShapeType="1"/>
          </p:cNvSpPr>
          <p:nvPr/>
        </p:nvSpPr>
        <p:spPr bwMode="auto">
          <a:xfrm>
            <a:off x="12497" y="974628"/>
            <a:ext cx="9003655" cy="0"/>
          </a:xfrm>
          <a:prstGeom prst="line">
            <a:avLst/>
          </a:prstGeom>
          <a:noFill/>
          <a:ln w="28575">
            <a:solidFill>
              <a:srgbClr val="FFFFFF">
                <a:alpha val="50195"/>
              </a:srgbClr>
            </a:solidFill>
            <a:round/>
            <a:headEnd/>
            <a:tailEnd/>
          </a:ln>
        </p:spPr>
        <p:txBody>
          <a:bodyPr/>
          <a:lstStyle/>
          <a:p>
            <a:endParaRPr lang="zh-CN" altLang="en-US"/>
          </a:p>
        </p:txBody>
      </p:sp>
      <p:sp>
        <p:nvSpPr>
          <p:cNvPr id="48" name="AutoShape 2"/>
          <p:cNvSpPr>
            <a:spLocks noChangeArrowheads="1"/>
          </p:cNvSpPr>
          <p:nvPr/>
        </p:nvSpPr>
        <p:spPr bwMode="auto">
          <a:xfrm>
            <a:off x="37688" y="2748185"/>
            <a:ext cx="8759825" cy="2625031"/>
          </a:xfrm>
          <a:prstGeom prst="flowChartAlternateProcess">
            <a:avLst/>
          </a:prstGeom>
          <a:noFill/>
          <a:ln w="28575">
            <a:solidFill>
              <a:srgbClr val="009999"/>
            </a:solidFill>
            <a:miter lim="800000"/>
            <a:headEnd/>
            <a:tailEnd/>
          </a:ln>
          <a:effectLst/>
        </p:spPr>
        <p:txBody>
          <a:bodyPr wrap="none" anchor="ctr"/>
          <a:lstStyle/>
          <a:p>
            <a:pPr>
              <a:defRPr/>
            </a:pPr>
            <a:endParaRPr lang="zh-CN" altLang="en-US">
              <a:solidFill>
                <a:srgbClr val="000000"/>
              </a:solidFill>
            </a:endParaRPr>
          </a:p>
        </p:txBody>
      </p:sp>
      <p:sp>
        <p:nvSpPr>
          <p:cNvPr id="49" name="Text Box 3"/>
          <p:cNvSpPr txBox="1">
            <a:spLocks noChangeArrowheads="1"/>
          </p:cNvSpPr>
          <p:nvPr/>
        </p:nvSpPr>
        <p:spPr bwMode="auto">
          <a:xfrm>
            <a:off x="3179552" y="4856322"/>
            <a:ext cx="1452299" cy="260368"/>
          </a:xfrm>
          <a:prstGeom prst="rect">
            <a:avLst/>
          </a:prstGeom>
          <a:noFill/>
          <a:ln w="28575">
            <a:noFill/>
            <a:prstDash val="sysDot"/>
            <a:miter lim="800000"/>
            <a:headEnd/>
            <a:tailEnd/>
          </a:ln>
          <a:effectLst>
            <a:outerShdw dist="17961" dir="2700000" algn="ctr" rotWithShape="0">
              <a:srgbClr val="4D4D4D"/>
            </a:outerShdw>
          </a:effectLst>
        </p:spPr>
        <p:txBody>
          <a:bodyPr wrap="square" lIns="0" tIns="0" rIns="0" bIns="0">
            <a:spAutoFit/>
          </a:bodyPr>
          <a:lstStyle/>
          <a:p>
            <a:pPr>
              <a:lnSpc>
                <a:spcPct val="150000"/>
              </a:lnSpc>
              <a:spcBef>
                <a:spcPct val="50000"/>
              </a:spcBef>
              <a:buFontTx/>
              <a:buChar char="•"/>
              <a:defRPr/>
            </a:pPr>
            <a:endParaRPr lang="ko-KR" altLang="en-US" sz="1400" b="1" dirty="0">
              <a:solidFill>
                <a:srgbClr val="FFFFFF"/>
              </a:solidFill>
            </a:endParaRPr>
          </a:p>
        </p:txBody>
      </p:sp>
      <p:sp>
        <p:nvSpPr>
          <p:cNvPr id="51" name="Line 6"/>
          <p:cNvSpPr>
            <a:spLocks noChangeShapeType="1"/>
          </p:cNvSpPr>
          <p:nvPr/>
        </p:nvSpPr>
        <p:spPr bwMode="auto">
          <a:xfrm>
            <a:off x="7937088" y="2239057"/>
            <a:ext cx="0" cy="507264"/>
          </a:xfrm>
          <a:prstGeom prst="line">
            <a:avLst/>
          </a:prstGeom>
          <a:noFill/>
          <a:ln w="9525">
            <a:solidFill>
              <a:schemeClr val="accent1"/>
            </a:solidFill>
            <a:prstDash val="dash"/>
            <a:round/>
            <a:headEnd/>
            <a:tailEnd/>
          </a:ln>
        </p:spPr>
        <p:txBody>
          <a:bodyPr/>
          <a:lstStyle/>
          <a:p>
            <a:endParaRPr lang="zh-CN" altLang="en-US">
              <a:solidFill>
                <a:srgbClr val="000000"/>
              </a:solidFill>
            </a:endParaRPr>
          </a:p>
        </p:txBody>
      </p:sp>
      <p:sp>
        <p:nvSpPr>
          <p:cNvPr id="52" name="Line 7"/>
          <p:cNvSpPr>
            <a:spLocks noChangeShapeType="1"/>
          </p:cNvSpPr>
          <p:nvPr/>
        </p:nvSpPr>
        <p:spPr bwMode="auto">
          <a:xfrm>
            <a:off x="2695163" y="2239057"/>
            <a:ext cx="0" cy="507264"/>
          </a:xfrm>
          <a:prstGeom prst="line">
            <a:avLst/>
          </a:prstGeom>
          <a:noFill/>
          <a:ln w="9525">
            <a:solidFill>
              <a:schemeClr val="accent1"/>
            </a:solidFill>
            <a:prstDash val="dash"/>
            <a:round/>
            <a:headEnd/>
            <a:tailEnd/>
          </a:ln>
        </p:spPr>
        <p:txBody>
          <a:bodyPr/>
          <a:lstStyle/>
          <a:p>
            <a:endParaRPr lang="zh-CN" altLang="en-US">
              <a:solidFill>
                <a:srgbClr val="000000"/>
              </a:solidFill>
            </a:endParaRPr>
          </a:p>
        </p:txBody>
      </p:sp>
      <p:sp>
        <p:nvSpPr>
          <p:cNvPr id="53" name="AutoShape 78"/>
          <p:cNvSpPr>
            <a:spLocks noChangeArrowheads="1"/>
          </p:cNvSpPr>
          <p:nvPr/>
        </p:nvSpPr>
        <p:spPr bwMode="auto">
          <a:xfrm>
            <a:off x="31338" y="1056686"/>
            <a:ext cx="8759825" cy="1352081"/>
          </a:xfrm>
          <a:prstGeom prst="flowChartAlternateProcess">
            <a:avLst/>
          </a:prstGeom>
          <a:gradFill rotWithShape="1">
            <a:gsLst>
              <a:gs pos="0">
                <a:srgbClr val="FFFFFF"/>
              </a:gs>
              <a:gs pos="7001">
                <a:srgbClr val="E6E6E6"/>
              </a:gs>
              <a:gs pos="32001">
                <a:srgbClr val="7D8496"/>
              </a:gs>
              <a:gs pos="47000">
                <a:srgbClr val="E6E6E6"/>
              </a:gs>
              <a:gs pos="85001">
                <a:srgbClr val="7D8496"/>
              </a:gs>
              <a:gs pos="100000">
                <a:srgbClr val="E6E6E6"/>
              </a:gs>
            </a:gsLst>
            <a:lin ang="2700000" scaled="1"/>
          </a:gradFill>
          <a:ln w="28575">
            <a:noFill/>
            <a:prstDash val="sysDot"/>
            <a:miter lim="800000"/>
            <a:headEnd/>
            <a:tailEnd/>
          </a:ln>
        </p:spPr>
        <p:txBody>
          <a:bodyPr wrap="none" anchor="ctr"/>
          <a:lstStyle/>
          <a:p>
            <a:endParaRPr lang="zh-CN" altLang="en-US">
              <a:solidFill>
                <a:srgbClr val="000000"/>
              </a:solidFill>
            </a:endParaRPr>
          </a:p>
        </p:txBody>
      </p:sp>
      <p:sp>
        <p:nvSpPr>
          <p:cNvPr id="54" name="AutoShape 79"/>
          <p:cNvSpPr>
            <a:spLocks noChangeArrowheads="1"/>
          </p:cNvSpPr>
          <p:nvPr/>
        </p:nvSpPr>
        <p:spPr bwMode="auto">
          <a:xfrm>
            <a:off x="207550" y="1231990"/>
            <a:ext cx="1470025" cy="1021987"/>
          </a:xfrm>
          <a:prstGeom prst="roundRect">
            <a:avLst>
              <a:gd name="adj" fmla="val 49153"/>
            </a:avLst>
          </a:prstGeom>
          <a:gradFill rotWithShape="1">
            <a:gsLst>
              <a:gs pos="0">
                <a:srgbClr val="003300"/>
              </a:gs>
              <a:gs pos="100000">
                <a:srgbClr val="003300">
                  <a:gamma/>
                  <a:shade val="46275"/>
                  <a:invGamma/>
                </a:srgbClr>
              </a:gs>
            </a:gsLst>
            <a:lin ang="5400000" scaled="1"/>
          </a:gradFill>
          <a:ln w="9525" algn="ctr">
            <a:noFill/>
            <a:round/>
            <a:headEnd/>
            <a:tailEnd/>
          </a:ln>
          <a:effectLst>
            <a:outerShdw dist="12700" dir="5400000" algn="ctr" rotWithShape="0">
              <a:schemeClr val="bg1">
                <a:alpha val="50000"/>
              </a:schemeClr>
            </a:outerShdw>
          </a:effectLst>
        </p:spPr>
        <p:txBody>
          <a:bodyPr anchor="ctr">
            <a:spAutoFit/>
          </a:bodyPr>
          <a:lstStyle/>
          <a:p>
            <a:pPr>
              <a:defRPr/>
            </a:pPr>
            <a:endParaRPr lang="zh-CN" altLang="en-US">
              <a:solidFill>
                <a:srgbClr val="000000"/>
              </a:solidFill>
            </a:endParaRPr>
          </a:p>
        </p:txBody>
      </p:sp>
      <p:sp>
        <p:nvSpPr>
          <p:cNvPr id="55" name="Oval 80"/>
          <p:cNvSpPr>
            <a:spLocks noChangeArrowheads="1"/>
          </p:cNvSpPr>
          <p:nvPr/>
        </p:nvSpPr>
        <p:spPr bwMode="auto">
          <a:xfrm rot="5400000">
            <a:off x="924830" y="835864"/>
            <a:ext cx="78327" cy="855662"/>
          </a:xfrm>
          <a:prstGeom prst="ellipse">
            <a:avLst/>
          </a:prstGeom>
          <a:gradFill rotWithShape="1">
            <a:gsLst>
              <a:gs pos="0">
                <a:schemeClr val="bg1">
                  <a:alpha val="80000"/>
                </a:schemeClr>
              </a:gs>
              <a:gs pos="100000">
                <a:schemeClr val="bg1">
                  <a:gamma/>
                  <a:shade val="46275"/>
                  <a:invGamma/>
                  <a:alpha val="0"/>
                </a:schemeClr>
              </a:gs>
            </a:gsLst>
            <a:path path="shape">
              <a:fillToRect l="50000" t="50000" r="50000" b="50000"/>
            </a:path>
          </a:gradFill>
          <a:ln w="9525" algn="ctr">
            <a:noFill/>
            <a:round/>
            <a:headEnd/>
            <a:tailEnd/>
          </a:ln>
          <a:effectLst/>
        </p:spPr>
        <p:txBody>
          <a:bodyPr anchor="ctr">
            <a:spAutoFit/>
          </a:bodyPr>
          <a:lstStyle/>
          <a:p>
            <a:pPr>
              <a:defRPr/>
            </a:pPr>
            <a:endParaRPr lang="zh-CN" altLang="en-US">
              <a:solidFill>
                <a:srgbClr val="000000"/>
              </a:solidFill>
            </a:endParaRPr>
          </a:p>
        </p:txBody>
      </p:sp>
      <p:sp>
        <p:nvSpPr>
          <p:cNvPr id="56" name="AutoShape 81"/>
          <p:cNvSpPr>
            <a:spLocks noChangeArrowheads="1"/>
          </p:cNvSpPr>
          <p:nvPr/>
        </p:nvSpPr>
        <p:spPr bwMode="auto">
          <a:xfrm>
            <a:off x="320263" y="1310317"/>
            <a:ext cx="1246187" cy="867196"/>
          </a:xfrm>
          <a:prstGeom prst="roundRect">
            <a:avLst>
              <a:gd name="adj" fmla="val 49153"/>
            </a:avLst>
          </a:prstGeom>
          <a:gradFill rotWithShape="1">
            <a:gsLst>
              <a:gs pos="0">
                <a:srgbClr val="03D4A8">
                  <a:alpha val="39999"/>
                </a:srgbClr>
              </a:gs>
              <a:gs pos="25000">
                <a:srgbClr val="21D6E0">
                  <a:alpha val="55000"/>
                </a:srgbClr>
              </a:gs>
              <a:gs pos="75000">
                <a:srgbClr val="0087E6">
                  <a:alpha val="85000"/>
                </a:srgbClr>
              </a:gs>
              <a:gs pos="100000">
                <a:srgbClr val="005CBF"/>
              </a:gs>
            </a:gsLst>
            <a:lin ang="5400000" scaled="1"/>
          </a:gradFill>
          <a:ln w="9525" algn="ctr">
            <a:noFill/>
            <a:round/>
            <a:headEnd/>
            <a:tailEnd/>
          </a:ln>
          <a:effectLst/>
        </p:spPr>
        <p:txBody>
          <a:bodyPr anchor="ctr">
            <a:spAutoFit/>
          </a:bodyPr>
          <a:lstStyle/>
          <a:p>
            <a:pPr>
              <a:defRPr/>
            </a:pPr>
            <a:endParaRPr lang="zh-CN" altLang="en-US">
              <a:solidFill>
                <a:srgbClr val="000000"/>
              </a:solidFill>
            </a:endParaRPr>
          </a:p>
        </p:txBody>
      </p:sp>
      <p:sp>
        <p:nvSpPr>
          <p:cNvPr id="57" name="Rectangle 82"/>
          <p:cNvSpPr>
            <a:spLocks noChangeArrowheads="1"/>
          </p:cNvSpPr>
          <p:nvPr/>
        </p:nvSpPr>
        <p:spPr bwMode="auto">
          <a:xfrm>
            <a:off x="595496" y="1483212"/>
            <a:ext cx="697307" cy="512083"/>
          </a:xfrm>
          <a:prstGeom prst="rect">
            <a:avLst/>
          </a:prstGeom>
          <a:noFill/>
          <a:ln w="9525">
            <a:noFill/>
            <a:miter lim="800000"/>
            <a:headEnd/>
            <a:tailEnd/>
          </a:ln>
          <a:effectLst>
            <a:outerShdw dist="17961" dir="2700000" algn="ctr" rotWithShape="0">
              <a:schemeClr val="tx1">
                <a:alpha val="50000"/>
              </a:schemeClr>
            </a:outerShdw>
          </a:effectLst>
        </p:spPr>
        <p:txBody>
          <a:bodyPr wrap="none" lIns="0" tIns="0" rIns="0" bIns="0" anchor="ctr">
            <a:spAutoFit/>
          </a:bodyPr>
          <a:lstStyle/>
          <a:p>
            <a:pPr algn="ctr">
              <a:defRPr/>
            </a:pPr>
            <a:r>
              <a:rPr lang="zh-CN" altLang="en-US" b="1" dirty="0" smtClean="0">
                <a:solidFill>
                  <a:schemeClr val="bg1"/>
                </a:solidFill>
                <a:latin typeface="+mn-ea"/>
              </a:rPr>
              <a:t>优化</a:t>
            </a:r>
            <a:endParaRPr lang="en-US" altLang="zh-CN" b="1" dirty="0" smtClean="0">
              <a:solidFill>
                <a:schemeClr val="bg1"/>
              </a:solidFill>
              <a:latin typeface="+mn-ea"/>
            </a:endParaRPr>
          </a:p>
          <a:p>
            <a:pPr algn="ctr">
              <a:defRPr/>
            </a:pPr>
            <a:r>
              <a:rPr lang="zh-CN" altLang="en-US" b="1" dirty="0" smtClean="0">
                <a:solidFill>
                  <a:schemeClr val="bg1"/>
                </a:solidFill>
                <a:latin typeface="+mn-ea"/>
              </a:rPr>
              <a:t>共享肽</a:t>
            </a:r>
            <a:endParaRPr lang="ko-KR" altLang="en-US" b="1" dirty="0">
              <a:solidFill>
                <a:schemeClr val="bg1"/>
              </a:solidFill>
              <a:latin typeface="+mn-ea"/>
            </a:endParaRPr>
          </a:p>
        </p:txBody>
      </p:sp>
      <p:sp>
        <p:nvSpPr>
          <p:cNvPr id="58" name="AutoShape 83"/>
          <p:cNvSpPr>
            <a:spLocks noChangeArrowheads="1"/>
          </p:cNvSpPr>
          <p:nvPr/>
        </p:nvSpPr>
        <p:spPr bwMode="auto">
          <a:xfrm>
            <a:off x="1952213" y="1231990"/>
            <a:ext cx="1470025" cy="1021987"/>
          </a:xfrm>
          <a:prstGeom prst="roundRect">
            <a:avLst>
              <a:gd name="adj" fmla="val 49153"/>
            </a:avLst>
          </a:prstGeom>
          <a:gradFill rotWithShape="1">
            <a:gsLst>
              <a:gs pos="0">
                <a:srgbClr val="003300"/>
              </a:gs>
              <a:gs pos="100000">
                <a:srgbClr val="003300">
                  <a:gamma/>
                  <a:shade val="46275"/>
                  <a:invGamma/>
                </a:srgbClr>
              </a:gs>
            </a:gsLst>
            <a:lin ang="5400000" scaled="1"/>
          </a:gradFill>
          <a:ln w="9525" algn="ctr">
            <a:noFill/>
            <a:round/>
            <a:headEnd/>
            <a:tailEnd/>
          </a:ln>
          <a:effectLst>
            <a:outerShdw dist="12700" dir="5400000" algn="ctr" rotWithShape="0">
              <a:schemeClr val="bg1">
                <a:alpha val="50000"/>
              </a:schemeClr>
            </a:outerShdw>
          </a:effectLst>
        </p:spPr>
        <p:txBody>
          <a:bodyPr anchor="ctr">
            <a:spAutoFit/>
          </a:bodyPr>
          <a:lstStyle/>
          <a:p>
            <a:pPr>
              <a:defRPr/>
            </a:pPr>
            <a:endParaRPr lang="zh-CN" altLang="en-US">
              <a:solidFill>
                <a:srgbClr val="000000"/>
              </a:solidFill>
            </a:endParaRPr>
          </a:p>
        </p:txBody>
      </p:sp>
      <p:sp>
        <p:nvSpPr>
          <p:cNvPr id="59" name="Oval 84"/>
          <p:cNvSpPr>
            <a:spLocks noChangeArrowheads="1"/>
          </p:cNvSpPr>
          <p:nvPr/>
        </p:nvSpPr>
        <p:spPr bwMode="auto">
          <a:xfrm rot="5400000">
            <a:off x="2671080" y="835863"/>
            <a:ext cx="78327" cy="855662"/>
          </a:xfrm>
          <a:prstGeom prst="ellipse">
            <a:avLst/>
          </a:prstGeom>
          <a:gradFill rotWithShape="1">
            <a:gsLst>
              <a:gs pos="0">
                <a:schemeClr val="bg1">
                  <a:alpha val="80000"/>
                </a:schemeClr>
              </a:gs>
              <a:gs pos="100000">
                <a:schemeClr val="bg1">
                  <a:gamma/>
                  <a:shade val="46275"/>
                  <a:invGamma/>
                  <a:alpha val="0"/>
                </a:schemeClr>
              </a:gs>
            </a:gsLst>
            <a:path path="shape">
              <a:fillToRect l="50000" t="50000" r="50000" b="50000"/>
            </a:path>
          </a:gradFill>
          <a:ln w="9525" algn="ctr">
            <a:noFill/>
            <a:round/>
            <a:headEnd/>
            <a:tailEnd/>
          </a:ln>
          <a:effectLst/>
        </p:spPr>
        <p:txBody>
          <a:bodyPr anchor="ctr">
            <a:spAutoFit/>
          </a:bodyPr>
          <a:lstStyle/>
          <a:p>
            <a:pPr>
              <a:defRPr/>
            </a:pPr>
            <a:endParaRPr lang="zh-CN" altLang="en-US">
              <a:solidFill>
                <a:srgbClr val="000000"/>
              </a:solidFill>
            </a:endParaRPr>
          </a:p>
        </p:txBody>
      </p:sp>
      <p:sp>
        <p:nvSpPr>
          <p:cNvPr id="60" name="AutoShape 85"/>
          <p:cNvSpPr>
            <a:spLocks noChangeArrowheads="1"/>
          </p:cNvSpPr>
          <p:nvPr/>
        </p:nvSpPr>
        <p:spPr bwMode="auto">
          <a:xfrm>
            <a:off x="2064925" y="1310317"/>
            <a:ext cx="1246188" cy="867196"/>
          </a:xfrm>
          <a:prstGeom prst="roundRect">
            <a:avLst>
              <a:gd name="adj" fmla="val 49153"/>
            </a:avLst>
          </a:prstGeom>
          <a:gradFill rotWithShape="1">
            <a:gsLst>
              <a:gs pos="0">
                <a:srgbClr val="03D4A8">
                  <a:alpha val="39999"/>
                </a:srgbClr>
              </a:gs>
              <a:gs pos="25000">
                <a:srgbClr val="21D6E0">
                  <a:alpha val="55000"/>
                </a:srgbClr>
              </a:gs>
              <a:gs pos="75000">
                <a:srgbClr val="0087E6">
                  <a:alpha val="85000"/>
                </a:srgbClr>
              </a:gs>
              <a:gs pos="100000">
                <a:srgbClr val="005CBF"/>
              </a:gs>
            </a:gsLst>
            <a:lin ang="5400000" scaled="1"/>
          </a:gradFill>
          <a:ln w="9525" algn="ctr">
            <a:noFill/>
            <a:round/>
            <a:headEnd/>
            <a:tailEnd/>
          </a:ln>
          <a:effectLst/>
        </p:spPr>
        <p:txBody>
          <a:bodyPr anchor="ctr">
            <a:spAutoFit/>
          </a:bodyPr>
          <a:lstStyle/>
          <a:p>
            <a:pPr>
              <a:defRPr/>
            </a:pPr>
            <a:endParaRPr lang="zh-CN" altLang="en-US">
              <a:solidFill>
                <a:srgbClr val="000000"/>
              </a:solidFill>
            </a:endParaRPr>
          </a:p>
        </p:txBody>
      </p:sp>
      <p:sp>
        <p:nvSpPr>
          <p:cNvPr id="61" name="Rectangle 86"/>
          <p:cNvSpPr>
            <a:spLocks noChangeArrowheads="1"/>
          </p:cNvSpPr>
          <p:nvPr/>
        </p:nvSpPr>
        <p:spPr bwMode="auto">
          <a:xfrm>
            <a:off x="2222353" y="1444161"/>
            <a:ext cx="929743" cy="512083"/>
          </a:xfrm>
          <a:prstGeom prst="rect">
            <a:avLst/>
          </a:prstGeom>
          <a:noFill/>
          <a:ln w="9525">
            <a:noFill/>
            <a:miter lim="800000"/>
            <a:headEnd/>
            <a:tailEnd/>
          </a:ln>
          <a:effectLst>
            <a:outerShdw dist="17961" dir="2700000" algn="ctr" rotWithShape="0">
              <a:schemeClr val="tx1">
                <a:alpha val="50000"/>
              </a:schemeClr>
            </a:outerShdw>
          </a:effectLst>
        </p:spPr>
        <p:txBody>
          <a:bodyPr wrap="none" lIns="0" tIns="0" rIns="0" bIns="0" anchor="ctr">
            <a:spAutoFit/>
          </a:bodyPr>
          <a:lstStyle/>
          <a:p>
            <a:pPr algn="ctr"/>
            <a:r>
              <a:rPr lang="zh-CN" altLang="en-US" b="1" kern="10" dirty="0" smtClean="0">
                <a:ln w="0"/>
                <a:solidFill>
                  <a:schemeClr val="bg1"/>
                </a:solidFill>
                <a:latin typeface="+mn-ea"/>
              </a:rPr>
              <a:t>结合</a:t>
            </a:r>
            <a:endParaRPr lang="en-US" altLang="zh-CN" b="1" kern="10" dirty="0" smtClean="0">
              <a:ln w="0"/>
              <a:solidFill>
                <a:schemeClr val="bg1"/>
              </a:solidFill>
              <a:latin typeface="+mn-ea"/>
            </a:endParaRPr>
          </a:p>
          <a:p>
            <a:pPr algn="ctr"/>
            <a:r>
              <a:rPr lang="zh-CN" altLang="en-US" b="1" kern="10" dirty="0" smtClean="0">
                <a:ln w="0"/>
                <a:solidFill>
                  <a:schemeClr val="bg1"/>
                </a:solidFill>
                <a:latin typeface="+mn-ea"/>
              </a:rPr>
              <a:t>总</a:t>
            </a:r>
            <a:r>
              <a:rPr lang="zh-CN" altLang="en-US" b="1" kern="10" dirty="0">
                <a:ln w="0"/>
                <a:solidFill>
                  <a:schemeClr val="bg1"/>
                </a:solidFill>
                <a:latin typeface="+mn-ea"/>
              </a:rPr>
              <a:t>离子数</a:t>
            </a:r>
          </a:p>
        </p:txBody>
      </p:sp>
      <p:sp>
        <p:nvSpPr>
          <p:cNvPr id="62" name="AutoShape 87"/>
          <p:cNvSpPr>
            <a:spLocks noChangeArrowheads="1"/>
          </p:cNvSpPr>
          <p:nvPr/>
        </p:nvSpPr>
        <p:spPr bwMode="auto">
          <a:xfrm>
            <a:off x="3698463" y="1231990"/>
            <a:ext cx="1470025" cy="1021987"/>
          </a:xfrm>
          <a:prstGeom prst="roundRect">
            <a:avLst>
              <a:gd name="adj" fmla="val 49153"/>
            </a:avLst>
          </a:prstGeom>
          <a:gradFill rotWithShape="1">
            <a:gsLst>
              <a:gs pos="0">
                <a:srgbClr val="003300"/>
              </a:gs>
              <a:gs pos="100000">
                <a:srgbClr val="003300">
                  <a:gamma/>
                  <a:shade val="46275"/>
                  <a:invGamma/>
                </a:srgbClr>
              </a:gs>
            </a:gsLst>
            <a:lin ang="5400000" scaled="1"/>
          </a:gradFill>
          <a:ln w="9525" algn="ctr">
            <a:noFill/>
            <a:round/>
            <a:headEnd/>
            <a:tailEnd/>
          </a:ln>
          <a:effectLst>
            <a:outerShdw dist="12700" dir="5400000" algn="ctr" rotWithShape="0">
              <a:schemeClr val="bg1">
                <a:alpha val="50000"/>
              </a:schemeClr>
            </a:outerShdw>
          </a:effectLst>
        </p:spPr>
        <p:txBody>
          <a:bodyPr anchor="ctr">
            <a:spAutoFit/>
          </a:bodyPr>
          <a:lstStyle/>
          <a:p>
            <a:pPr>
              <a:defRPr/>
            </a:pPr>
            <a:endParaRPr lang="zh-CN" altLang="en-US">
              <a:solidFill>
                <a:srgbClr val="000000"/>
              </a:solidFill>
            </a:endParaRPr>
          </a:p>
        </p:txBody>
      </p:sp>
      <p:sp>
        <p:nvSpPr>
          <p:cNvPr id="63" name="Oval 88"/>
          <p:cNvSpPr>
            <a:spLocks noChangeArrowheads="1"/>
          </p:cNvSpPr>
          <p:nvPr/>
        </p:nvSpPr>
        <p:spPr bwMode="auto">
          <a:xfrm rot="5400000">
            <a:off x="4417330" y="835863"/>
            <a:ext cx="78327" cy="855662"/>
          </a:xfrm>
          <a:prstGeom prst="ellipse">
            <a:avLst/>
          </a:prstGeom>
          <a:gradFill rotWithShape="1">
            <a:gsLst>
              <a:gs pos="0">
                <a:schemeClr val="bg1">
                  <a:alpha val="80000"/>
                </a:schemeClr>
              </a:gs>
              <a:gs pos="100000">
                <a:schemeClr val="bg1">
                  <a:gamma/>
                  <a:shade val="46275"/>
                  <a:invGamma/>
                  <a:alpha val="0"/>
                </a:schemeClr>
              </a:gs>
            </a:gsLst>
            <a:path path="shape">
              <a:fillToRect l="50000" t="50000" r="50000" b="50000"/>
            </a:path>
          </a:gradFill>
          <a:ln w="9525" algn="ctr">
            <a:noFill/>
            <a:round/>
            <a:headEnd/>
            <a:tailEnd/>
          </a:ln>
          <a:effectLst/>
        </p:spPr>
        <p:txBody>
          <a:bodyPr anchor="ctr">
            <a:spAutoFit/>
          </a:bodyPr>
          <a:lstStyle/>
          <a:p>
            <a:pPr>
              <a:defRPr/>
            </a:pPr>
            <a:endParaRPr lang="zh-CN" altLang="en-US">
              <a:solidFill>
                <a:srgbClr val="000000"/>
              </a:solidFill>
            </a:endParaRPr>
          </a:p>
        </p:txBody>
      </p:sp>
      <p:sp>
        <p:nvSpPr>
          <p:cNvPr id="64" name="AutoShape 89"/>
          <p:cNvSpPr>
            <a:spLocks noChangeArrowheads="1"/>
          </p:cNvSpPr>
          <p:nvPr/>
        </p:nvSpPr>
        <p:spPr bwMode="auto">
          <a:xfrm>
            <a:off x="3811175" y="1310317"/>
            <a:ext cx="1246188" cy="867196"/>
          </a:xfrm>
          <a:prstGeom prst="roundRect">
            <a:avLst>
              <a:gd name="adj" fmla="val 49153"/>
            </a:avLst>
          </a:prstGeom>
          <a:gradFill rotWithShape="1">
            <a:gsLst>
              <a:gs pos="0">
                <a:srgbClr val="03D4A8">
                  <a:alpha val="39999"/>
                </a:srgbClr>
              </a:gs>
              <a:gs pos="25000">
                <a:srgbClr val="21D6E0">
                  <a:alpha val="55000"/>
                </a:srgbClr>
              </a:gs>
              <a:gs pos="75000">
                <a:srgbClr val="0087E6">
                  <a:alpha val="85000"/>
                </a:srgbClr>
              </a:gs>
              <a:gs pos="100000">
                <a:srgbClr val="005CBF"/>
              </a:gs>
            </a:gsLst>
            <a:lin ang="5400000" scaled="1"/>
          </a:gradFill>
          <a:ln w="9525" algn="ctr">
            <a:noFill/>
            <a:round/>
            <a:headEnd/>
            <a:tailEnd/>
          </a:ln>
          <a:effectLst/>
        </p:spPr>
        <p:txBody>
          <a:bodyPr anchor="ctr">
            <a:spAutoFit/>
          </a:bodyPr>
          <a:lstStyle/>
          <a:p>
            <a:pPr>
              <a:defRPr/>
            </a:pPr>
            <a:endParaRPr lang="zh-CN" altLang="en-US">
              <a:solidFill>
                <a:srgbClr val="000000"/>
              </a:solidFill>
            </a:endParaRPr>
          </a:p>
        </p:txBody>
      </p:sp>
      <p:sp>
        <p:nvSpPr>
          <p:cNvPr id="65" name="Rectangle 90"/>
          <p:cNvSpPr>
            <a:spLocks noChangeArrowheads="1"/>
          </p:cNvSpPr>
          <p:nvPr/>
        </p:nvSpPr>
        <p:spPr bwMode="auto">
          <a:xfrm>
            <a:off x="3873024" y="1483212"/>
            <a:ext cx="1162178" cy="512083"/>
          </a:xfrm>
          <a:prstGeom prst="rect">
            <a:avLst/>
          </a:prstGeom>
          <a:noFill/>
          <a:ln w="9525">
            <a:noFill/>
            <a:miter lim="800000"/>
            <a:headEnd/>
            <a:tailEnd/>
          </a:ln>
          <a:effectLst>
            <a:outerShdw dist="17961" dir="2700000" algn="ctr" rotWithShape="0">
              <a:schemeClr val="tx1">
                <a:alpha val="50000"/>
              </a:schemeClr>
            </a:outerShdw>
          </a:effectLst>
        </p:spPr>
        <p:txBody>
          <a:bodyPr wrap="none" lIns="0" tIns="0" rIns="0" bIns="0" anchor="ctr">
            <a:spAutoFit/>
          </a:bodyPr>
          <a:lstStyle/>
          <a:p>
            <a:pPr algn="ctr"/>
            <a:r>
              <a:rPr lang="zh-CN" altLang="en-US" b="1" kern="10" dirty="0">
                <a:ln w="0"/>
                <a:solidFill>
                  <a:schemeClr val="bg1"/>
                </a:solidFill>
                <a:effectLst>
                  <a:outerShdw blurRad="38100" dist="19050" dir="2700000" algn="tl" rotWithShape="0">
                    <a:schemeClr val="dk1">
                      <a:alpha val="40000"/>
                    </a:schemeClr>
                  </a:outerShdw>
                </a:effectLst>
                <a:latin typeface="+mn-ea"/>
              </a:rPr>
              <a:t>定量与</a:t>
            </a:r>
            <a:r>
              <a:rPr lang="zh-CN" altLang="en-US" b="1" kern="10" dirty="0" smtClean="0">
                <a:ln w="0"/>
                <a:solidFill>
                  <a:schemeClr val="bg1"/>
                </a:solidFill>
                <a:effectLst>
                  <a:outerShdw blurRad="38100" dist="19050" dir="2700000" algn="tl" rotWithShape="0">
                    <a:schemeClr val="dk1">
                      <a:alpha val="40000"/>
                    </a:schemeClr>
                  </a:outerShdw>
                </a:effectLst>
                <a:latin typeface="+mn-ea"/>
              </a:rPr>
              <a:t>定性</a:t>
            </a:r>
            <a:endParaRPr lang="en-US" altLang="zh-CN" b="1" kern="10" dirty="0" smtClean="0">
              <a:ln w="0"/>
              <a:solidFill>
                <a:schemeClr val="bg1"/>
              </a:solidFill>
              <a:effectLst>
                <a:outerShdw blurRad="38100" dist="19050" dir="2700000" algn="tl" rotWithShape="0">
                  <a:schemeClr val="dk1">
                    <a:alpha val="40000"/>
                  </a:schemeClr>
                </a:outerShdw>
              </a:effectLst>
              <a:latin typeface="+mn-ea"/>
            </a:endParaRPr>
          </a:p>
          <a:p>
            <a:pPr algn="ctr"/>
            <a:r>
              <a:rPr lang="zh-CN" altLang="en-US" b="1" kern="10" dirty="0" smtClean="0">
                <a:ln w="0"/>
                <a:solidFill>
                  <a:schemeClr val="bg1"/>
                </a:solidFill>
                <a:effectLst>
                  <a:outerShdw blurRad="38100" dist="19050" dir="2700000" algn="tl" rotWithShape="0">
                    <a:schemeClr val="dk1">
                      <a:alpha val="40000"/>
                    </a:schemeClr>
                  </a:outerShdw>
                </a:effectLst>
                <a:latin typeface="+mn-ea"/>
              </a:rPr>
              <a:t>结合</a:t>
            </a:r>
            <a:endParaRPr lang="zh-CN" altLang="en-US" b="1" kern="10" dirty="0">
              <a:ln w="0"/>
              <a:solidFill>
                <a:schemeClr val="bg1"/>
              </a:solidFill>
              <a:effectLst>
                <a:outerShdw blurRad="38100" dist="19050" dir="2700000" algn="tl" rotWithShape="0">
                  <a:schemeClr val="dk1">
                    <a:alpha val="40000"/>
                  </a:schemeClr>
                </a:outerShdw>
              </a:effectLst>
              <a:latin typeface="+mn-ea"/>
            </a:endParaRPr>
          </a:p>
        </p:txBody>
      </p:sp>
      <p:sp>
        <p:nvSpPr>
          <p:cNvPr id="66" name="AutoShape 91"/>
          <p:cNvSpPr>
            <a:spLocks noChangeArrowheads="1"/>
          </p:cNvSpPr>
          <p:nvPr/>
        </p:nvSpPr>
        <p:spPr bwMode="auto">
          <a:xfrm>
            <a:off x="5444713" y="1231990"/>
            <a:ext cx="1470025" cy="1021987"/>
          </a:xfrm>
          <a:prstGeom prst="roundRect">
            <a:avLst>
              <a:gd name="adj" fmla="val 49153"/>
            </a:avLst>
          </a:prstGeom>
          <a:gradFill rotWithShape="1">
            <a:gsLst>
              <a:gs pos="0">
                <a:srgbClr val="003300"/>
              </a:gs>
              <a:gs pos="100000">
                <a:srgbClr val="003300">
                  <a:gamma/>
                  <a:shade val="46275"/>
                  <a:invGamma/>
                </a:srgbClr>
              </a:gs>
            </a:gsLst>
            <a:lin ang="5400000" scaled="1"/>
          </a:gradFill>
          <a:ln w="9525" algn="ctr">
            <a:noFill/>
            <a:round/>
            <a:headEnd/>
            <a:tailEnd/>
          </a:ln>
          <a:effectLst>
            <a:outerShdw dist="12700" dir="5400000" algn="ctr" rotWithShape="0">
              <a:schemeClr val="bg1">
                <a:alpha val="50000"/>
              </a:schemeClr>
            </a:outerShdw>
          </a:effectLst>
        </p:spPr>
        <p:txBody>
          <a:bodyPr anchor="ctr">
            <a:spAutoFit/>
          </a:bodyPr>
          <a:lstStyle/>
          <a:p>
            <a:pPr>
              <a:defRPr/>
            </a:pPr>
            <a:endParaRPr lang="zh-CN" altLang="en-US">
              <a:solidFill>
                <a:srgbClr val="000000"/>
              </a:solidFill>
            </a:endParaRPr>
          </a:p>
        </p:txBody>
      </p:sp>
      <p:sp>
        <p:nvSpPr>
          <p:cNvPr id="67" name="Oval 92"/>
          <p:cNvSpPr>
            <a:spLocks noChangeArrowheads="1"/>
          </p:cNvSpPr>
          <p:nvPr/>
        </p:nvSpPr>
        <p:spPr bwMode="auto">
          <a:xfrm rot="5400000">
            <a:off x="6163580" y="835863"/>
            <a:ext cx="78327" cy="855662"/>
          </a:xfrm>
          <a:prstGeom prst="ellipse">
            <a:avLst/>
          </a:prstGeom>
          <a:gradFill rotWithShape="1">
            <a:gsLst>
              <a:gs pos="0">
                <a:schemeClr val="bg1">
                  <a:alpha val="80000"/>
                </a:schemeClr>
              </a:gs>
              <a:gs pos="100000">
                <a:schemeClr val="bg1">
                  <a:gamma/>
                  <a:shade val="46275"/>
                  <a:invGamma/>
                  <a:alpha val="0"/>
                </a:schemeClr>
              </a:gs>
            </a:gsLst>
            <a:path path="shape">
              <a:fillToRect l="50000" t="50000" r="50000" b="50000"/>
            </a:path>
          </a:gradFill>
          <a:ln w="9525" algn="ctr">
            <a:noFill/>
            <a:round/>
            <a:headEnd/>
            <a:tailEnd/>
          </a:ln>
          <a:effectLst/>
        </p:spPr>
        <p:txBody>
          <a:bodyPr anchor="ctr">
            <a:spAutoFit/>
          </a:bodyPr>
          <a:lstStyle/>
          <a:p>
            <a:pPr>
              <a:defRPr/>
            </a:pPr>
            <a:endParaRPr lang="zh-CN" altLang="en-US">
              <a:solidFill>
                <a:srgbClr val="000000"/>
              </a:solidFill>
            </a:endParaRPr>
          </a:p>
        </p:txBody>
      </p:sp>
      <p:sp>
        <p:nvSpPr>
          <p:cNvPr id="68" name="AutoShape 93"/>
          <p:cNvSpPr>
            <a:spLocks noChangeArrowheads="1"/>
          </p:cNvSpPr>
          <p:nvPr/>
        </p:nvSpPr>
        <p:spPr bwMode="auto">
          <a:xfrm>
            <a:off x="5557425" y="1310317"/>
            <a:ext cx="1246188" cy="867196"/>
          </a:xfrm>
          <a:prstGeom prst="roundRect">
            <a:avLst>
              <a:gd name="adj" fmla="val 49153"/>
            </a:avLst>
          </a:prstGeom>
          <a:gradFill rotWithShape="1">
            <a:gsLst>
              <a:gs pos="0">
                <a:srgbClr val="03D4A8">
                  <a:alpha val="39999"/>
                </a:srgbClr>
              </a:gs>
              <a:gs pos="25000">
                <a:srgbClr val="21D6E0">
                  <a:alpha val="55000"/>
                </a:srgbClr>
              </a:gs>
              <a:gs pos="75000">
                <a:srgbClr val="0087E6">
                  <a:alpha val="85000"/>
                </a:srgbClr>
              </a:gs>
              <a:gs pos="100000">
                <a:srgbClr val="005CBF"/>
              </a:gs>
            </a:gsLst>
            <a:lin ang="5400000" scaled="1"/>
          </a:gradFill>
          <a:ln w="9525" algn="ctr">
            <a:noFill/>
            <a:round/>
            <a:headEnd/>
            <a:tailEnd/>
          </a:ln>
          <a:effectLst/>
        </p:spPr>
        <p:txBody>
          <a:bodyPr anchor="ctr">
            <a:spAutoFit/>
          </a:bodyPr>
          <a:lstStyle/>
          <a:p>
            <a:pPr>
              <a:defRPr/>
            </a:pPr>
            <a:endParaRPr lang="zh-CN" altLang="en-US">
              <a:solidFill>
                <a:srgbClr val="000000"/>
              </a:solidFill>
            </a:endParaRPr>
          </a:p>
        </p:txBody>
      </p:sp>
      <p:sp>
        <p:nvSpPr>
          <p:cNvPr id="69" name="Rectangle 94"/>
          <p:cNvSpPr>
            <a:spLocks noChangeArrowheads="1"/>
          </p:cNvSpPr>
          <p:nvPr/>
        </p:nvSpPr>
        <p:spPr bwMode="auto">
          <a:xfrm>
            <a:off x="5967926" y="1483212"/>
            <a:ext cx="464872" cy="512083"/>
          </a:xfrm>
          <a:prstGeom prst="rect">
            <a:avLst/>
          </a:prstGeom>
          <a:noFill/>
          <a:ln w="9525">
            <a:noFill/>
            <a:miter lim="800000"/>
            <a:headEnd/>
            <a:tailEnd/>
          </a:ln>
          <a:effectLst>
            <a:outerShdw dist="17961" dir="2700000" algn="ctr" rotWithShape="0">
              <a:schemeClr val="tx1">
                <a:alpha val="50000"/>
              </a:schemeClr>
            </a:outerShdw>
          </a:effectLst>
        </p:spPr>
        <p:txBody>
          <a:bodyPr wrap="none" lIns="0" tIns="0" rIns="0" bIns="0" anchor="ctr">
            <a:spAutoFit/>
          </a:bodyPr>
          <a:lstStyle/>
          <a:p>
            <a:pPr algn="ctr"/>
            <a:r>
              <a:rPr lang="zh-CN" altLang="en-US" b="1" kern="10" dirty="0" smtClean="0">
                <a:ln w="0"/>
                <a:solidFill>
                  <a:schemeClr val="bg1"/>
                </a:solidFill>
                <a:latin typeface="+mn-ea"/>
              </a:rPr>
              <a:t>案例</a:t>
            </a:r>
            <a:endParaRPr lang="en-US" altLang="zh-CN" b="1" kern="10" dirty="0" smtClean="0">
              <a:ln w="0"/>
              <a:solidFill>
                <a:schemeClr val="bg1"/>
              </a:solidFill>
              <a:latin typeface="+mn-ea"/>
            </a:endParaRPr>
          </a:p>
          <a:p>
            <a:pPr algn="ctr"/>
            <a:r>
              <a:rPr lang="zh-CN" altLang="en-US" b="1" kern="10" dirty="0" smtClean="0">
                <a:ln w="0"/>
                <a:solidFill>
                  <a:schemeClr val="bg1"/>
                </a:solidFill>
                <a:latin typeface="+mn-ea"/>
              </a:rPr>
              <a:t>分析</a:t>
            </a:r>
            <a:endParaRPr lang="zh-CN" altLang="en-US" b="1" kern="10" dirty="0">
              <a:ln w="0"/>
              <a:solidFill>
                <a:schemeClr val="bg1"/>
              </a:solidFill>
              <a:latin typeface="+mn-ea"/>
            </a:endParaRPr>
          </a:p>
        </p:txBody>
      </p:sp>
      <p:sp>
        <p:nvSpPr>
          <p:cNvPr id="70" name="AutoShape 95"/>
          <p:cNvSpPr>
            <a:spLocks noChangeArrowheads="1"/>
          </p:cNvSpPr>
          <p:nvPr/>
        </p:nvSpPr>
        <p:spPr bwMode="auto">
          <a:xfrm>
            <a:off x="7190963" y="1231990"/>
            <a:ext cx="1470025" cy="1021987"/>
          </a:xfrm>
          <a:prstGeom prst="roundRect">
            <a:avLst>
              <a:gd name="adj" fmla="val 49153"/>
            </a:avLst>
          </a:prstGeom>
          <a:gradFill rotWithShape="1">
            <a:gsLst>
              <a:gs pos="0">
                <a:srgbClr val="003300"/>
              </a:gs>
              <a:gs pos="100000">
                <a:srgbClr val="003300">
                  <a:gamma/>
                  <a:shade val="46275"/>
                  <a:invGamma/>
                </a:srgbClr>
              </a:gs>
            </a:gsLst>
            <a:lin ang="5400000" scaled="1"/>
          </a:gradFill>
          <a:ln w="9525" algn="ctr">
            <a:noFill/>
            <a:round/>
            <a:headEnd/>
            <a:tailEnd/>
          </a:ln>
          <a:effectLst>
            <a:outerShdw dist="12700" dir="5400000" algn="ctr" rotWithShape="0">
              <a:schemeClr val="bg1">
                <a:alpha val="50000"/>
              </a:schemeClr>
            </a:outerShdw>
          </a:effectLst>
        </p:spPr>
        <p:txBody>
          <a:bodyPr anchor="ctr">
            <a:spAutoFit/>
          </a:bodyPr>
          <a:lstStyle/>
          <a:p>
            <a:pPr>
              <a:defRPr/>
            </a:pPr>
            <a:endParaRPr lang="zh-CN" altLang="en-US">
              <a:solidFill>
                <a:srgbClr val="000000"/>
              </a:solidFill>
            </a:endParaRPr>
          </a:p>
        </p:txBody>
      </p:sp>
      <p:sp>
        <p:nvSpPr>
          <p:cNvPr id="71" name="Oval 96"/>
          <p:cNvSpPr>
            <a:spLocks noChangeArrowheads="1"/>
          </p:cNvSpPr>
          <p:nvPr/>
        </p:nvSpPr>
        <p:spPr bwMode="auto">
          <a:xfrm rot="5400000">
            <a:off x="7909830" y="835863"/>
            <a:ext cx="78327" cy="855662"/>
          </a:xfrm>
          <a:prstGeom prst="ellipse">
            <a:avLst/>
          </a:prstGeom>
          <a:gradFill rotWithShape="1">
            <a:gsLst>
              <a:gs pos="0">
                <a:schemeClr val="bg1">
                  <a:alpha val="80000"/>
                </a:schemeClr>
              </a:gs>
              <a:gs pos="100000">
                <a:schemeClr val="bg1">
                  <a:gamma/>
                  <a:shade val="46275"/>
                  <a:invGamma/>
                  <a:alpha val="0"/>
                </a:schemeClr>
              </a:gs>
            </a:gsLst>
            <a:path path="shape">
              <a:fillToRect l="50000" t="50000" r="50000" b="50000"/>
            </a:path>
          </a:gradFill>
          <a:ln w="9525" algn="ctr">
            <a:noFill/>
            <a:round/>
            <a:headEnd/>
            <a:tailEnd/>
          </a:ln>
          <a:effectLst/>
        </p:spPr>
        <p:txBody>
          <a:bodyPr anchor="ctr">
            <a:spAutoFit/>
          </a:bodyPr>
          <a:lstStyle/>
          <a:p>
            <a:pPr>
              <a:defRPr/>
            </a:pPr>
            <a:endParaRPr lang="zh-CN" altLang="en-US">
              <a:solidFill>
                <a:srgbClr val="000000"/>
              </a:solidFill>
            </a:endParaRPr>
          </a:p>
        </p:txBody>
      </p:sp>
      <p:sp>
        <p:nvSpPr>
          <p:cNvPr id="72" name="AutoShape 97"/>
          <p:cNvSpPr>
            <a:spLocks noChangeArrowheads="1"/>
          </p:cNvSpPr>
          <p:nvPr/>
        </p:nvSpPr>
        <p:spPr bwMode="auto">
          <a:xfrm>
            <a:off x="7303675" y="1310317"/>
            <a:ext cx="1246188" cy="867196"/>
          </a:xfrm>
          <a:prstGeom prst="roundRect">
            <a:avLst>
              <a:gd name="adj" fmla="val 49153"/>
            </a:avLst>
          </a:prstGeom>
          <a:gradFill rotWithShape="1">
            <a:gsLst>
              <a:gs pos="0">
                <a:srgbClr val="03D4A8">
                  <a:alpha val="39999"/>
                </a:srgbClr>
              </a:gs>
              <a:gs pos="25000">
                <a:srgbClr val="21D6E0">
                  <a:alpha val="55000"/>
                </a:srgbClr>
              </a:gs>
              <a:gs pos="75000">
                <a:srgbClr val="0087E6">
                  <a:alpha val="85000"/>
                </a:srgbClr>
              </a:gs>
              <a:gs pos="100000">
                <a:srgbClr val="005CBF"/>
              </a:gs>
            </a:gsLst>
            <a:lin ang="5400000" scaled="1"/>
          </a:gradFill>
          <a:ln w="9525" algn="ctr">
            <a:noFill/>
            <a:round/>
            <a:headEnd/>
            <a:tailEnd/>
          </a:ln>
          <a:effectLst/>
        </p:spPr>
        <p:txBody>
          <a:bodyPr anchor="ctr">
            <a:spAutoFit/>
          </a:bodyPr>
          <a:lstStyle/>
          <a:p>
            <a:pPr>
              <a:defRPr/>
            </a:pPr>
            <a:endParaRPr lang="zh-CN" altLang="en-US">
              <a:solidFill>
                <a:srgbClr val="000000"/>
              </a:solidFill>
            </a:endParaRPr>
          </a:p>
        </p:txBody>
      </p:sp>
      <p:sp>
        <p:nvSpPr>
          <p:cNvPr id="73" name="Rectangle 98"/>
          <p:cNvSpPr>
            <a:spLocks noChangeArrowheads="1"/>
          </p:cNvSpPr>
          <p:nvPr/>
        </p:nvSpPr>
        <p:spPr bwMode="auto">
          <a:xfrm>
            <a:off x="7714970" y="1483212"/>
            <a:ext cx="464872" cy="512083"/>
          </a:xfrm>
          <a:prstGeom prst="rect">
            <a:avLst/>
          </a:prstGeom>
          <a:noFill/>
          <a:ln w="9525">
            <a:noFill/>
            <a:miter lim="800000"/>
            <a:headEnd/>
            <a:tailEnd/>
          </a:ln>
          <a:effectLst>
            <a:outerShdw dist="17961" dir="2700000" algn="ctr" rotWithShape="0">
              <a:schemeClr val="tx1">
                <a:alpha val="50000"/>
              </a:schemeClr>
            </a:outerShdw>
          </a:effectLst>
        </p:spPr>
        <p:txBody>
          <a:bodyPr wrap="none" lIns="0" tIns="0" rIns="0" bIns="0" anchor="ctr">
            <a:spAutoFit/>
          </a:bodyPr>
          <a:lstStyle/>
          <a:p>
            <a:pPr algn="ctr"/>
            <a:r>
              <a:rPr lang="zh-CN" altLang="en-US" b="1" kern="10" dirty="0" smtClean="0">
                <a:ln w="0"/>
                <a:solidFill>
                  <a:schemeClr val="bg1"/>
                </a:solidFill>
                <a:latin typeface="+mn-ea"/>
              </a:rPr>
              <a:t>构建</a:t>
            </a:r>
            <a:endParaRPr lang="en-US" altLang="zh-CN" b="1" kern="10" dirty="0" smtClean="0">
              <a:ln w="0"/>
              <a:solidFill>
                <a:schemeClr val="bg1"/>
              </a:solidFill>
              <a:latin typeface="+mn-ea"/>
            </a:endParaRPr>
          </a:p>
          <a:p>
            <a:pPr algn="ctr"/>
            <a:r>
              <a:rPr lang="zh-CN" altLang="en-US" b="1" kern="10" dirty="0" smtClean="0">
                <a:ln w="0"/>
                <a:solidFill>
                  <a:schemeClr val="bg1"/>
                </a:solidFill>
                <a:latin typeface="+mn-ea"/>
              </a:rPr>
              <a:t>软件</a:t>
            </a:r>
            <a:endParaRPr lang="zh-CN" altLang="en-US" b="1" kern="10" dirty="0">
              <a:ln w="0"/>
              <a:solidFill>
                <a:schemeClr val="bg1"/>
              </a:solidFill>
              <a:latin typeface="+mn-ea"/>
            </a:endParaRPr>
          </a:p>
        </p:txBody>
      </p:sp>
      <p:sp>
        <p:nvSpPr>
          <p:cNvPr id="74" name="Line 99"/>
          <p:cNvSpPr>
            <a:spLocks noChangeShapeType="1"/>
          </p:cNvSpPr>
          <p:nvPr/>
        </p:nvSpPr>
        <p:spPr bwMode="auto">
          <a:xfrm>
            <a:off x="1691863" y="1731794"/>
            <a:ext cx="250825" cy="0"/>
          </a:xfrm>
          <a:prstGeom prst="line">
            <a:avLst/>
          </a:prstGeom>
          <a:noFill/>
          <a:ln w="57150">
            <a:solidFill>
              <a:schemeClr val="tx1"/>
            </a:solidFill>
            <a:round/>
            <a:headEnd/>
            <a:tailEnd type="triangle" w="med" len="med"/>
          </a:ln>
          <a:effectLst>
            <a:outerShdw dist="12700" dir="5400000" algn="ctr" rotWithShape="0">
              <a:schemeClr val="bg1">
                <a:alpha val="50000"/>
              </a:schemeClr>
            </a:outerShdw>
          </a:effectLst>
        </p:spPr>
        <p:txBody>
          <a:bodyPr wrap="none" anchor="ctr"/>
          <a:lstStyle/>
          <a:p>
            <a:pPr>
              <a:defRPr/>
            </a:pPr>
            <a:endParaRPr lang="zh-CN" altLang="en-US">
              <a:solidFill>
                <a:srgbClr val="000000"/>
              </a:solidFill>
            </a:endParaRPr>
          </a:p>
        </p:txBody>
      </p:sp>
      <p:sp>
        <p:nvSpPr>
          <p:cNvPr id="75" name="Line 100"/>
          <p:cNvSpPr>
            <a:spLocks noChangeShapeType="1"/>
          </p:cNvSpPr>
          <p:nvPr/>
        </p:nvSpPr>
        <p:spPr bwMode="auto">
          <a:xfrm>
            <a:off x="3434938" y="1731794"/>
            <a:ext cx="250825" cy="0"/>
          </a:xfrm>
          <a:prstGeom prst="line">
            <a:avLst/>
          </a:prstGeom>
          <a:noFill/>
          <a:ln w="57150">
            <a:solidFill>
              <a:schemeClr val="tx1"/>
            </a:solidFill>
            <a:round/>
            <a:headEnd/>
            <a:tailEnd type="triangle" w="med" len="med"/>
          </a:ln>
          <a:effectLst>
            <a:outerShdw dist="12700" dir="5400000" algn="ctr" rotWithShape="0">
              <a:schemeClr val="bg1">
                <a:alpha val="50000"/>
              </a:schemeClr>
            </a:outerShdw>
          </a:effectLst>
        </p:spPr>
        <p:txBody>
          <a:bodyPr wrap="none" anchor="ctr"/>
          <a:lstStyle/>
          <a:p>
            <a:pPr>
              <a:defRPr/>
            </a:pPr>
            <a:endParaRPr lang="zh-CN" altLang="en-US">
              <a:solidFill>
                <a:srgbClr val="000000"/>
              </a:solidFill>
            </a:endParaRPr>
          </a:p>
        </p:txBody>
      </p:sp>
      <p:sp>
        <p:nvSpPr>
          <p:cNvPr id="76" name="Line 101"/>
          <p:cNvSpPr>
            <a:spLocks noChangeShapeType="1"/>
          </p:cNvSpPr>
          <p:nvPr/>
        </p:nvSpPr>
        <p:spPr bwMode="auto">
          <a:xfrm>
            <a:off x="5190713" y="1731794"/>
            <a:ext cx="250825" cy="0"/>
          </a:xfrm>
          <a:prstGeom prst="line">
            <a:avLst/>
          </a:prstGeom>
          <a:noFill/>
          <a:ln w="57150">
            <a:solidFill>
              <a:schemeClr val="tx1"/>
            </a:solidFill>
            <a:round/>
            <a:headEnd/>
            <a:tailEnd type="triangle" w="med" len="med"/>
          </a:ln>
          <a:effectLst>
            <a:outerShdw dist="12700" dir="5400000" algn="ctr" rotWithShape="0">
              <a:schemeClr val="bg1">
                <a:alpha val="50000"/>
              </a:schemeClr>
            </a:outerShdw>
          </a:effectLst>
        </p:spPr>
        <p:txBody>
          <a:bodyPr wrap="none" anchor="ctr"/>
          <a:lstStyle/>
          <a:p>
            <a:pPr>
              <a:defRPr/>
            </a:pPr>
            <a:endParaRPr lang="zh-CN" altLang="en-US">
              <a:solidFill>
                <a:srgbClr val="000000"/>
              </a:solidFill>
            </a:endParaRPr>
          </a:p>
        </p:txBody>
      </p:sp>
      <p:sp>
        <p:nvSpPr>
          <p:cNvPr id="77" name="Line 102"/>
          <p:cNvSpPr>
            <a:spLocks noChangeShapeType="1"/>
          </p:cNvSpPr>
          <p:nvPr/>
        </p:nvSpPr>
        <p:spPr bwMode="auto">
          <a:xfrm>
            <a:off x="6929025" y="1731794"/>
            <a:ext cx="250825" cy="0"/>
          </a:xfrm>
          <a:prstGeom prst="line">
            <a:avLst/>
          </a:prstGeom>
          <a:noFill/>
          <a:ln w="57150">
            <a:solidFill>
              <a:schemeClr val="tx1"/>
            </a:solidFill>
            <a:round/>
            <a:headEnd/>
            <a:tailEnd type="triangle" w="med" len="med"/>
          </a:ln>
          <a:effectLst>
            <a:outerShdw dist="12700" dir="5400000" algn="ctr" rotWithShape="0">
              <a:schemeClr val="bg1">
                <a:alpha val="50000"/>
              </a:schemeClr>
            </a:outerShdw>
          </a:effectLst>
        </p:spPr>
        <p:txBody>
          <a:bodyPr wrap="none" anchor="ctr"/>
          <a:lstStyle/>
          <a:p>
            <a:pPr>
              <a:defRPr/>
            </a:pPr>
            <a:endParaRPr lang="zh-CN" altLang="en-US">
              <a:solidFill>
                <a:srgbClr val="000000"/>
              </a:solidFill>
            </a:endParaRPr>
          </a:p>
        </p:txBody>
      </p:sp>
      <p:sp>
        <p:nvSpPr>
          <p:cNvPr id="80" name="Line 148"/>
          <p:cNvSpPr>
            <a:spLocks noChangeShapeType="1"/>
          </p:cNvSpPr>
          <p:nvPr/>
        </p:nvSpPr>
        <p:spPr bwMode="auto">
          <a:xfrm>
            <a:off x="6152738" y="2239057"/>
            <a:ext cx="0" cy="507264"/>
          </a:xfrm>
          <a:prstGeom prst="line">
            <a:avLst/>
          </a:prstGeom>
          <a:noFill/>
          <a:ln w="9525">
            <a:solidFill>
              <a:schemeClr val="accent1"/>
            </a:solidFill>
            <a:prstDash val="dash"/>
            <a:round/>
            <a:headEnd/>
            <a:tailEnd/>
          </a:ln>
        </p:spPr>
        <p:txBody>
          <a:bodyPr/>
          <a:lstStyle/>
          <a:p>
            <a:endParaRPr lang="zh-CN" altLang="en-US">
              <a:solidFill>
                <a:srgbClr val="000000"/>
              </a:solidFill>
            </a:endParaRPr>
          </a:p>
        </p:txBody>
      </p:sp>
      <p:sp>
        <p:nvSpPr>
          <p:cNvPr id="81" name="Line 149"/>
          <p:cNvSpPr>
            <a:spLocks noChangeShapeType="1"/>
          </p:cNvSpPr>
          <p:nvPr/>
        </p:nvSpPr>
        <p:spPr bwMode="auto">
          <a:xfrm>
            <a:off x="4457288" y="2239057"/>
            <a:ext cx="0" cy="507264"/>
          </a:xfrm>
          <a:prstGeom prst="line">
            <a:avLst/>
          </a:prstGeom>
          <a:noFill/>
          <a:ln w="9525">
            <a:solidFill>
              <a:schemeClr val="accent1"/>
            </a:solidFill>
            <a:prstDash val="dash"/>
            <a:round/>
            <a:headEnd/>
            <a:tailEnd/>
          </a:ln>
        </p:spPr>
        <p:txBody>
          <a:bodyPr/>
          <a:lstStyle/>
          <a:p>
            <a:endParaRPr lang="zh-CN" altLang="en-US">
              <a:solidFill>
                <a:srgbClr val="000000"/>
              </a:solidFill>
            </a:endParaRPr>
          </a:p>
        </p:txBody>
      </p:sp>
      <p:sp>
        <p:nvSpPr>
          <p:cNvPr id="83" name="Line 151"/>
          <p:cNvSpPr>
            <a:spLocks noChangeShapeType="1"/>
          </p:cNvSpPr>
          <p:nvPr/>
        </p:nvSpPr>
        <p:spPr bwMode="auto">
          <a:xfrm>
            <a:off x="967963" y="2239057"/>
            <a:ext cx="0" cy="507264"/>
          </a:xfrm>
          <a:prstGeom prst="line">
            <a:avLst/>
          </a:prstGeom>
          <a:noFill/>
          <a:ln w="9525">
            <a:solidFill>
              <a:schemeClr val="accent1"/>
            </a:solidFill>
            <a:prstDash val="dash"/>
            <a:round/>
            <a:headEnd/>
            <a:tailEnd/>
          </a:ln>
        </p:spPr>
        <p:txBody>
          <a:bodyPr/>
          <a:lstStyle/>
          <a:p>
            <a:endParaRPr lang="zh-CN" altLang="en-US">
              <a:solidFill>
                <a:srgbClr val="000000"/>
              </a:solidFill>
            </a:endParaRPr>
          </a:p>
        </p:txBody>
      </p:sp>
      <p:sp>
        <p:nvSpPr>
          <p:cNvPr id="5" name="文本框 4"/>
          <p:cNvSpPr txBox="1"/>
          <p:nvPr/>
        </p:nvSpPr>
        <p:spPr>
          <a:xfrm>
            <a:off x="107504" y="2979837"/>
            <a:ext cx="1656184" cy="2246769"/>
          </a:xfrm>
          <a:prstGeom prst="rect">
            <a:avLst/>
          </a:prstGeom>
          <a:noFill/>
        </p:spPr>
        <p:txBody>
          <a:bodyPr wrap="square" rtlCol="0">
            <a:spAutoFit/>
          </a:bodyPr>
          <a:lstStyle/>
          <a:p>
            <a:pPr algn="just">
              <a:lnSpc>
                <a:spcPct val="150000"/>
              </a:lnSpc>
              <a:spcBef>
                <a:spcPct val="50000"/>
              </a:spcBef>
              <a:buClr>
                <a:srgbClr val="00B050"/>
              </a:buClr>
              <a:buFontTx/>
              <a:buChar char="•"/>
              <a:defRPr/>
            </a:pPr>
            <a:r>
              <a:rPr lang="zh-CN" altLang="en-US" sz="1400" b="1" dirty="0" smtClean="0">
                <a:latin typeface="+mn-ea"/>
              </a:rPr>
              <a:t>提出</a:t>
            </a:r>
            <a:r>
              <a:rPr lang="zh-CN" altLang="en-US" sz="1400" b="1" dirty="0">
                <a:latin typeface="+mn-ea"/>
              </a:rPr>
              <a:t>一种结合共享肽的优化算法，探索如何准确估算复杂蛋白质组同源异构体之间的表达水平</a:t>
            </a:r>
            <a:endParaRPr lang="ko-KR" altLang="en-US" sz="1400" b="1" dirty="0">
              <a:latin typeface="+mn-ea"/>
            </a:endParaRPr>
          </a:p>
          <a:p>
            <a:endParaRPr lang="zh-CN" altLang="en-US" sz="1400" dirty="0">
              <a:latin typeface="+mn-ea"/>
            </a:endParaRPr>
          </a:p>
        </p:txBody>
      </p:sp>
      <p:sp>
        <p:nvSpPr>
          <p:cNvPr id="84" name="文本框 83"/>
          <p:cNvSpPr txBox="1"/>
          <p:nvPr/>
        </p:nvSpPr>
        <p:spPr>
          <a:xfrm>
            <a:off x="1849415" y="2955181"/>
            <a:ext cx="1659791" cy="2031325"/>
          </a:xfrm>
          <a:prstGeom prst="rect">
            <a:avLst/>
          </a:prstGeom>
          <a:noFill/>
        </p:spPr>
        <p:txBody>
          <a:bodyPr wrap="square" rtlCol="0">
            <a:spAutoFit/>
          </a:bodyPr>
          <a:lstStyle/>
          <a:p>
            <a:pPr algn="just">
              <a:lnSpc>
                <a:spcPct val="150000"/>
              </a:lnSpc>
              <a:spcBef>
                <a:spcPct val="50000"/>
              </a:spcBef>
              <a:buClr>
                <a:srgbClr val="00B050"/>
              </a:buClr>
              <a:buFontTx/>
              <a:buChar char="•"/>
              <a:defRPr/>
            </a:pPr>
            <a:r>
              <a:rPr lang="zh-CN" altLang="en-US" sz="1400" b="1" dirty="0">
                <a:solidFill>
                  <a:schemeClr val="tx1">
                    <a:lumMod val="95000"/>
                    <a:lumOff val="5000"/>
                  </a:schemeClr>
                </a:solidFill>
                <a:latin typeface="+mn-ea"/>
              </a:rPr>
              <a:t>针对低丰度蛋白质，将检出谱图与总离子数相</a:t>
            </a:r>
            <a:r>
              <a:rPr lang="zh-CN" altLang="en-US" sz="1400" b="1" dirty="0" smtClean="0">
                <a:solidFill>
                  <a:schemeClr val="tx1">
                    <a:lumMod val="95000"/>
                    <a:lumOff val="5000"/>
                  </a:schemeClr>
                </a:solidFill>
                <a:latin typeface="+mn-ea"/>
              </a:rPr>
              <a:t>结合</a:t>
            </a:r>
            <a:r>
              <a:rPr lang="zh-CN" altLang="en-US" sz="1400" b="1" dirty="0">
                <a:solidFill>
                  <a:schemeClr val="tx1">
                    <a:lumMod val="95000"/>
                    <a:lumOff val="5000"/>
                  </a:schemeClr>
                </a:solidFill>
                <a:latin typeface="+mn-ea"/>
              </a:rPr>
              <a:t>，</a:t>
            </a:r>
            <a:r>
              <a:rPr lang="zh-CN" altLang="en-US" sz="1400" b="1" dirty="0" smtClean="0">
                <a:solidFill>
                  <a:schemeClr val="tx1">
                    <a:lumMod val="95000"/>
                    <a:lumOff val="5000"/>
                  </a:schemeClr>
                </a:solidFill>
                <a:latin typeface="+mn-ea"/>
              </a:rPr>
              <a:t>以此</a:t>
            </a:r>
            <a:r>
              <a:rPr lang="zh-CN" altLang="en-US" sz="1400" b="1" dirty="0">
                <a:solidFill>
                  <a:schemeClr val="tx1">
                    <a:lumMod val="95000"/>
                    <a:lumOff val="5000"/>
                  </a:schemeClr>
                </a:solidFill>
                <a:latin typeface="+mn-ea"/>
              </a:rPr>
              <a:t>降低质谱数据固有的变化和重复实验的系统误差</a:t>
            </a:r>
            <a:endParaRPr lang="zh-CN" altLang="en-US" sz="1400" b="1" dirty="0">
              <a:latin typeface="+mn-ea"/>
            </a:endParaRPr>
          </a:p>
        </p:txBody>
      </p:sp>
      <p:sp>
        <p:nvSpPr>
          <p:cNvPr id="85" name="文本框 84"/>
          <p:cNvSpPr txBox="1"/>
          <p:nvPr/>
        </p:nvSpPr>
        <p:spPr>
          <a:xfrm>
            <a:off x="3623966" y="2984278"/>
            <a:ext cx="1809740" cy="1708160"/>
          </a:xfrm>
          <a:prstGeom prst="rect">
            <a:avLst/>
          </a:prstGeom>
          <a:noFill/>
        </p:spPr>
        <p:txBody>
          <a:bodyPr wrap="square" rtlCol="0">
            <a:spAutoFit/>
          </a:bodyPr>
          <a:lstStyle/>
          <a:p>
            <a:pPr algn="just">
              <a:lnSpc>
                <a:spcPct val="150000"/>
              </a:lnSpc>
              <a:spcBef>
                <a:spcPct val="50000"/>
              </a:spcBef>
              <a:buClr>
                <a:srgbClr val="00B050"/>
              </a:buClr>
              <a:buFontTx/>
              <a:buChar char="•"/>
              <a:defRPr/>
            </a:pPr>
            <a:r>
              <a:rPr lang="en-US" altLang="ko-KR" sz="1400" dirty="0">
                <a:solidFill>
                  <a:schemeClr val="tx1">
                    <a:lumMod val="95000"/>
                    <a:lumOff val="5000"/>
                  </a:schemeClr>
                </a:solidFill>
                <a:latin typeface="宋体" panose="02010600030101010101" pitchFamily="2" charset="-122"/>
                <a:ea typeface="宋体" panose="02010600030101010101" pitchFamily="2" charset="-122"/>
              </a:rPr>
              <a:t> </a:t>
            </a:r>
            <a:r>
              <a:rPr lang="zh-CN" altLang="en-US" sz="1400" b="1" dirty="0">
                <a:solidFill>
                  <a:schemeClr val="tx1">
                    <a:lumMod val="95000"/>
                    <a:lumOff val="5000"/>
                  </a:schemeClr>
                </a:solidFill>
                <a:latin typeface="宋体" panose="02010600030101010101" pitchFamily="2" charset="-122"/>
                <a:ea typeface="宋体" panose="02010600030101010101" pitchFamily="2" charset="-122"/>
              </a:rPr>
              <a:t>利用</a:t>
            </a:r>
            <a:r>
              <a:rPr lang="en-US" altLang="zh-CN" sz="1400" b="1" dirty="0">
                <a:solidFill>
                  <a:schemeClr val="tx1">
                    <a:lumMod val="95000"/>
                    <a:lumOff val="5000"/>
                  </a:schemeClr>
                </a:solidFill>
                <a:latin typeface="宋体" panose="02010600030101010101" pitchFamily="2" charset="-122"/>
                <a:ea typeface="宋体" panose="02010600030101010101" pitchFamily="2" charset="-122"/>
              </a:rPr>
              <a:t>g</a:t>
            </a:r>
            <a:r>
              <a:rPr lang="zh-CN" altLang="en-US" sz="1400" b="1" dirty="0">
                <a:solidFill>
                  <a:schemeClr val="tx1">
                    <a:lumMod val="95000"/>
                    <a:lumOff val="5000"/>
                  </a:schemeClr>
                </a:solidFill>
                <a:latin typeface="宋体" panose="02010600030101010101" pitchFamily="2" charset="-122"/>
                <a:ea typeface="宋体" panose="02010600030101010101" pitchFamily="2" charset="-122"/>
              </a:rPr>
              <a:t>：</a:t>
            </a:r>
            <a:r>
              <a:rPr lang="en-US" altLang="zh-CN" sz="1400" b="1" dirty="0">
                <a:solidFill>
                  <a:schemeClr val="tx1">
                    <a:lumMod val="95000"/>
                    <a:lumOff val="5000"/>
                  </a:schemeClr>
                </a:solidFill>
                <a:latin typeface="宋体" panose="02010600030101010101" pitchFamily="2" charset="-122"/>
                <a:ea typeface="宋体" panose="02010600030101010101" pitchFamily="2" charset="-122"/>
              </a:rPr>
              <a:t>Profiler</a:t>
            </a:r>
            <a:r>
              <a:rPr lang="zh-CN" altLang="en-US" sz="1400" b="1" dirty="0">
                <a:solidFill>
                  <a:schemeClr val="tx1">
                    <a:lumMod val="95000"/>
                    <a:lumOff val="5000"/>
                  </a:schemeClr>
                </a:solidFill>
                <a:latin typeface="宋体" panose="02010600030101010101" pitchFamily="2" charset="-122"/>
                <a:ea typeface="宋体" panose="02010600030101010101" pitchFamily="2" charset="-122"/>
              </a:rPr>
              <a:t>挖掘海量蛋白质组的功能信息</a:t>
            </a:r>
            <a:r>
              <a:rPr lang="zh-CN" altLang="en-US" sz="1400" b="1" dirty="0" smtClean="0">
                <a:solidFill>
                  <a:schemeClr val="tx1">
                    <a:lumMod val="95000"/>
                    <a:lumOff val="5000"/>
                  </a:schemeClr>
                </a:solidFill>
                <a:latin typeface="宋体" panose="02010600030101010101" pitchFamily="2" charset="-122"/>
                <a:ea typeface="宋体" panose="02010600030101010101" pitchFamily="2" charset="-122"/>
              </a:rPr>
              <a:t>，有效</a:t>
            </a:r>
            <a:r>
              <a:rPr lang="zh-CN" altLang="en-US" sz="1400" b="1" dirty="0">
                <a:solidFill>
                  <a:schemeClr val="tx1">
                    <a:lumMod val="95000"/>
                    <a:lumOff val="5000"/>
                  </a:schemeClr>
                </a:solidFill>
                <a:latin typeface="宋体" panose="02010600030101010101" pitchFamily="2" charset="-122"/>
                <a:ea typeface="宋体" panose="02010600030101010101" pitchFamily="2" charset="-122"/>
              </a:rPr>
              <a:t>的</a:t>
            </a:r>
            <a:r>
              <a:rPr lang="zh-CN" altLang="en-US" sz="1400" b="1" dirty="0" smtClean="0">
                <a:solidFill>
                  <a:schemeClr val="tx1">
                    <a:lumMod val="95000"/>
                    <a:lumOff val="5000"/>
                  </a:schemeClr>
                </a:solidFill>
                <a:latin typeface="宋体" panose="02010600030101010101" pitchFamily="2" charset="-122"/>
                <a:ea typeface="宋体" panose="02010600030101010101" pitchFamily="2" charset="-122"/>
              </a:rPr>
              <a:t>将</a:t>
            </a:r>
            <a:r>
              <a:rPr lang="zh-CN" altLang="en-US" sz="1400" b="1" dirty="0">
                <a:solidFill>
                  <a:schemeClr val="tx1">
                    <a:lumMod val="95000"/>
                    <a:lumOff val="5000"/>
                  </a:schemeClr>
                </a:solidFill>
                <a:latin typeface="宋体" panose="02010600030101010101" pitchFamily="2" charset="-122"/>
                <a:ea typeface="宋体" panose="02010600030101010101" pitchFamily="2" charset="-122"/>
              </a:rPr>
              <a:t>定量分析与定性分析相兼容</a:t>
            </a:r>
            <a:endParaRPr lang="ko-KR" altLang="en-US" sz="1400" b="1" dirty="0">
              <a:solidFill>
                <a:schemeClr val="tx1">
                  <a:lumMod val="95000"/>
                  <a:lumOff val="5000"/>
                </a:schemeClr>
              </a:solidFill>
              <a:latin typeface="宋体" panose="02010600030101010101" pitchFamily="2" charset="-122"/>
            </a:endParaRPr>
          </a:p>
        </p:txBody>
      </p:sp>
      <p:sp>
        <p:nvSpPr>
          <p:cNvPr id="86" name="文本框 85"/>
          <p:cNvSpPr txBox="1"/>
          <p:nvPr/>
        </p:nvSpPr>
        <p:spPr>
          <a:xfrm>
            <a:off x="5511161" y="2996941"/>
            <a:ext cx="1595505" cy="1384995"/>
          </a:xfrm>
          <a:prstGeom prst="rect">
            <a:avLst/>
          </a:prstGeom>
          <a:noFill/>
        </p:spPr>
        <p:txBody>
          <a:bodyPr wrap="square" rtlCol="0">
            <a:spAutoFit/>
          </a:bodyPr>
          <a:lstStyle/>
          <a:p>
            <a:pPr algn="just">
              <a:lnSpc>
                <a:spcPct val="150000"/>
              </a:lnSpc>
              <a:spcBef>
                <a:spcPct val="50000"/>
              </a:spcBef>
              <a:buClr>
                <a:srgbClr val="00B050"/>
              </a:buClr>
              <a:buFontTx/>
              <a:buChar char="•"/>
              <a:defRPr/>
            </a:pPr>
            <a:r>
              <a:rPr lang="zh-CN" altLang="en-US" sz="1400" b="1" dirty="0">
                <a:solidFill>
                  <a:schemeClr val="tx1">
                    <a:lumMod val="95000"/>
                    <a:lumOff val="5000"/>
                  </a:schemeClr>
                </a:solidFill>
              </a:rPr>
              <a:t>以线粒体为分析对象，</a:t>
            </a:r>
            <a:r>
              <a:rPr lang="zh-CN" altLang="en-US" sz="1400" b="1" dirty="0" smtClean="0">
                <a:solidFill>
                  <a:schemeClr val="tx1">
                    <a:lumMod val="95000"/>
                    <a:lumOff val="5000"/>
                  </a:schemeClr>
                </a:solidFill>
              </a:rPr>
              <a:t>从多个层面</a:t>
            </a:r>
            <a:r>
              <a:rPr lang="zh-CN" altLang="en-US" sz="1400" b="1" dirty="0">
                <a:solidFill>
                  <a:schemeClr val="tx1">
                    <a:lumMod val="95000"/>
                    <a:lumOff val="5000"/>
                  </a:schemeClr>
                </a:solidFill>
              </a:rPr>
              <a:t>对上述方法进行评估和验证</a:t>
            </a:r>
            <a:endParaRPr lang="ko-KR" altLang="en-US" sz="1400" b="1" dirty="0">
              <a:solidFill>
                <a:schemeClr val="tx1">
                  <a:lumMod val="95000"/>
                  <a:lumOff val="5000"/>
                </a:schemeClr>
              </a:solidFill>
            </a:endParaRPr>
          </a:p>
        </p:txBody>
      </p:sp>
      <p:sp>
        <p:nvSpPr>
          <p:cNvPr id="87" name="文本框 86"/>
          <p:cNvSpPr txBox="1"/>
          <p:nvPr/>
        </p:nvSpPr>
        <p:spPr>
          <a:xfrm>
            <a:off x="7132836" y="2990443"/>
            <a:ext cx="1481138" cy="2031325"/>
          </a:xfrm>
          <a:prstGeom prst="rect">
            <a:avLst/>
          </a:prstGeom>
          <a:noFill/>
        </p:spPr>
        <p:txBody>
          <a:bodyPr wrap="square" rtlCol="0">
            <a:spAutoFit/>
          </a:bodyPr>
          <a:lstStyle/>
          <a:p>
            <a:pPr algn="just">
              <a:lnSpc>
                <a:spcPct val="150000"/>
              </a:lnSpc>
              <a:spcBef>
                <a:spcPct val="50000"/>
              </a:spcBef>
              <a:buClr>
                <a:srgbClr val="00B050"/>
              </a:buClr>
              <a:buFontTx/>
              <a:buChar char="•"/>
              <a:defRPr/>
            </a:pPr>
            <a:r>
              <a:rPr lang="zh-CN" altLang="en-US" sz="1400" b="1" dirty="0">
                <a:solidFill>
                  <a:schemeClr val="tx1">
                    <a:lumMod val="95000"/>
                    <a:lumOff val="5000"/>
                  </a:schemeClr>
                </a:solidFill>
              </a:rPr>
              <a:t>以复杂蛋白质组非标记定量方法和结果为</a:t>
            </a:r>
            <a:r>
              <a:rPr lang="zh-CN" altLang="en-US" sz="1400" b="1" dirty="0" smtClean="0">
                <a:solidFill>
                  <a:schemeClr val="tx1">
                    <a:lumMod val="95000"/>
                    <a:lumOff val="5000"/>
                  </a:schemeClr>
                </a:solidFill>
              </a:rPr>
              <a:t>基础，</a:t>
            </a:r>
            <a:r>
              <a:rPr lang="zh-CN" altLang="en-US" sz="1400" b="1" dirty="0">
                <a:solidFill>
                  <a:schemeClr val="tx1">
                    <a:lumMod val="95000"/>
                    <a:lumOff val="5000"/>
                  </a:schemeClr>
                </a:solidFill>
              </a:rPr>
              <a:t>构建一个复杂蛋白质组非标记定量分析软件</a:t>
            </a:r>
            <a:endParaRPr lang="ko-KR" altLang="en-US" sz="1400" b="1" dirty="0">
              <a:solidFill>
                <a:schemeClr val="tx1">
                  <a:lumMod val="95000"/>
                  <a:lumOff val="5000"/>
                </a:schemeClr>
              </a:solidFill>
            </a:endParaRPr>
          </a:p>
        </p:txBody>
      </p:sp>
      <p:sp>
        <p:nvSpPr>
          <p:cNvPr id="88" name="Line 151"/>
          <p:cNvSpPr>
            <a:spLocks noChangeShapeType="1"/>
          </p:cNvSpPr>
          <p:nvPr/>
        </p:nvSpPr>
        <p:spPr bwMode="auto">
          <a:xfrm>
            <a:off x="1810587" y="2746320"/>
            <a:ext cx="8338" cy="2626896"/>
          </a:xfrm>
          <a:prstGeom prst="line">
            <a:avLst/>
          </a:prstGeom>
          <a:noFill/>
          <a:ln w="9525">
            <a:solidFill>
              <a:schemeClr val="accent1"/>
            </a:solidFill>
            <a:prstDash val="dash"/>
            <a:round/>
            <a:headEnd/>
            <a:tailEnd/>
          </a:ln>
        </p:spPr>
        <p:txBody>
          <a:bodyPr/>
          <a:lstStyle/>
          <a:p>
            <a:endParaRPr lang="zh-CN" altLang="en-US">
              <a:solidFill>
                <a:srgbClr val="000000"/>
              </a:solidFill>
            </a:endParaRPr>
          </a:p>
        </p:txBody>
      </p:sp>
      <p:sp>
        <p:nvSpPr>
          <p:cNvPr id="89" name="Line 151"/>
          <p:cNvSpPr>
            <a:spLocks noChangeShapeType="1"/>
          </p:cNvSpPr>
          <p:nvPr/>
        </p:nvSpPr>
        <p:spPr bwMode="auto">
          <a:xfrm>
            <a:off x="3555550" y="2746320"/>
            <a:ext cx="8338" cy="2626896"/>
          </a:xfrm>
          <a:prstGeom prst="line">
            <a:avLst/>
          </a:prstGeom>
          <a:noFill/>
          <a:ln w="9525">
            <a:solidFill>
              <a:schemeClr val="accent1"/>
            </a:solidFill>
            <a:prstDash val="dash"/>
            <a:round/>
            <a:headEnd/>
            <a:tailEnd/>
          </a:ln>
        </p:spPr>
        <p:txBody>
          <a:bodyPr/>
          <a:lstStyle/>
          <a:p>
            <a:endParaRPr lang="zh-CN" altLang="en-US">
              <a:solidFill>
                <a:srgbClr val="000000"/>
              </a:solidFill>
            </a:endParaRPr>
          </a:p>
        </p:txBody>
      </p:sp>
      <p:sp>
        <p:nvSpPr>
          <p:cNvPr id="90" name="Line 151"/>
          <p:cNvSpPr>
            <a:spLocks noChangeShapeType="1"/>
          </p:cNvSpPr>
          <p:nvPr/>
        </p:nvSpPr>
        <p:spPr bwMode="auto">
          <a:xfrm>
            <a:off x="5499766" y="2746320"/>
            <a:ext cx="8338" cy="2626896"/>
          </a:xfrm>
          <a:prstGeom prst="line">
            <a:avLst/>
          </a:prstGeom>
          <a:noFill/>
          <a:ln w="9525">
            <a:solidFill>
              <a:schemeClr val="accent1"/>
            </a:solidFill>
            <a:prstDash val="dash"/>
            <a:round/>
            <a:headEnd/>
            <a:tailEnd/>
          </a:ln>
        </p:spPr>
        <p:txBody>
          <a:bodyPr/>
          <a:lstStyle/>
          <a:p>
            <a:endParaRPr lang="zh-CN" altLang="en-US">
              <a:solidFill>
                <a:srgbClr val="000000"/>
              </a:solidFill>
            </a:endParaRPr>
          </a:p>
        </p:txBody>
      </p:sp>
      <p:sp>
        <p:nvSpPr>
          <p:cNvPr id="91" name="Line 151"/>
          <p:cNvSpPr>
            <a:spLocks noChangeShapeType="1"/>
          </p:cNvSpPr>
          <p:nvPr/>
        </p:nvSpPr>
        <p:spPr bwMode="auto">
          <a:xfrm>
            <a:off x="7155950" y="2708920"/>
            <a:ext cx="8338" cy="2626896"/>
          </a:xfrm>
          <a:prstGeom prst="line">
            <a:avLst/>
          </a:prstGeom>
          <a:noFill/>
          <a:ln w="9525">
            <a:solidFill>
              <a:schemeClr val="accent1"/>
            </a:solidFill>
            <a:prstDash val="dash"/>
            <a:round/>
            <a:headEnd/>
            <a:tailEnd/>
          </a:ln>
        </p:spPr>
        <p:txBody>
          <a:bodyPr/>
          <a:lstStyle/>
          <a:p>
            <a:endParaRPr lang="zh-CN" altLang="en-US">
              <a:solidFill>
                <a:srgbClr val="000000"/>
              </a:solidFill>
            </a:endParaRPr>
          </a:p>
        </p:txBody>
      </p:sp>
    </p:spTree>
    <p:extLst>
      <p:ext uri="{BB962C8B-B14F-4D97-AF65-F5344CB8AC3E}">
        <p14:creationId xmlns:p14="http://schemas.microsoft.com/office/powerpoint/2010/main" val="145419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up)">
                                      <p:cBhvr>
                                        <p:cTn id="7" dur="500"/>
                                        <p:tgtEl>
                                          <p:spTgt spid="5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up)">
                                      <p:cBhvr>
                                        <p:cTn id="10" dur="500"/>
                                        <p:tgtEl>
                                          <p:spTgt spid="5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up)">
                                      <p:cBhvr>
                                        <p:cTn id="13" dur="500"/>
                                        <p:tgtEl>
                                          <p:spTgt spid="57"/>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wipe(up)">
                                      <p:cBhvr>
                                        <p:cTn id="16" dur="500"/>
                                        <p:tgtEl>
                                          <p:spTgt spid="54"/>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up)">
                                      <p:cBhvr>
                                        <p:cTn id="19" dur="500"/>
                                        <p:tgtEl>
                                          <p:spTgt spid="56"/>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83"/>
                                        </p:tgtEl>
                                        <p:attrNameLst>
                                          <p:attrName>style.visibility</p:attrName>
                                        </p:attrNameLst>
                                      </p:cBhvr>
                                      <p:to>
                                        <p:strVal val="visible"/>
                                      </p:to>
                                    </p:set>
                                    <p:animEffect transition="in" filter="wipe(up)">
                                      <p:cBhvr>
                                        <p:cTn id="22" dur="500"/>
                                        <p:tgtEl>
                                          <p:spTgt spid="83"/>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wipe(up)">
                                      <p:cBhvr>
                                        <p:cTn id="25" dur="500"/>
                                        <p:tgtEl>
                                          <p:spTgt spid="4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wipe(left)">
                                      <p:cBhvr>
                                        <p:cTn id="33" dur="500"/>
                                        <p:tgtEl>
                                          <p:spTgt spid="7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wipe(left)">
                                      <p:cBhvr>
                                        <p:cTn id="36" dur="500"/>
                                        <p:tgtEl>
                                          <p:spTgt spid="6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wipe(left)">
                                      <p:cBhvr>
                                        <p:cTn id="39" dur="500"/>
                                        <p:tgtEl>
                                          <p:spTgt spid="59"/>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wipe(left)">
                                      <p:cBhvr>
                                        <p:cTn id="42" dur="500"/>
                                        <p:tgtEl>
                                          <p:spTgt spid="58"/>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wipe(left)">
                                      <p:cBhvr>
                                        <p:cTn id="45" dur="500"/>
                                        <p:tgtEl>
                                          <p:spTgt spid="61"/>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52"/>
                                        </p:tgtEl>
                                        <p:attrNameLst>
                                          <p:attrName>style.visibility</p:attrName>
                                        </p:attrNameLst>
                                      </p:cBhvr>
                                      <p:to>
                                        <p:strVal val="visible"/>
                                      </p:to>
                                    </p:set>
                                    <p:animEffect transition="in" filter="wipe(up)">
                                      <p:cBhvr>
                                        <p:cTn id="48" dur="500"/>
                                        <p:tgtEl>
                                          <p:spTgt spid="52"/>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84"/>
                                        </p:tgtEl>
                                        <p:attrNameLst>
                                          <p:attrName>style.visibility</p:attrName>
                                        </p:attrNameLst>
                                      </p:cBhvr>
                                      <p:to>
                                        <p:strVal val="visible"/>
                                      </p:to>
                                    </p:set>
                                    <p:animEffect transition="in" filter="wipe(up)">
                                      <p:cBhvr>
                                        <p:cTn id="51" dur="500"/>
                                        <p:tgtEl>
                                          <p:spTgt spid="84"/>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88"/>
                                        </p:tgtEl>
                                        <p:attrNameLst>
                                          <p:attrName>style.visibility</p:attrName>
                                        </p:attrNameLst>
                                      </p:cBhvr>
                                      <p:to>
                                        <p:strVal val="visible"/>
                                      </p:to>
                                    </p:set>
                                    <p:animEffect transition="in" filter="wipe(up)">
                                      <p:cBhvr>
                                        <p:cTn id="54" dur="500"/>
                                        <p:tgtEl>
                                          <p:spTgt spid="8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5"/>
                                        </p:tgtEl>
                                        <p:attrNameLst>
                                          <p:attrName>style.visibility</p:attrName>
                                        </p:attrNameLst>
                                      </p:cBhvr>
                                      <p:to>
                                        <p:strVal val="visible"/>
                                      </p:to>
                                    </p:set>
                                    <p:animEffect transition="in" filter="wipe(left)">
                                      <p:cBhvr>
                                        <p:cTn id="59" dur="500"/>
                                        <p:tgtEl>
                                          <p:spTgt spid="75"/>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wipe(left)">
                                      <p:cBhvr>
                                        <p:cTn id="62" dur="500"/>
                                        <p:tgtEl>
                                          <p:spTgt spid="6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65"/>
                                        </p:tgtEl>
                                        <p:attrNameLst>
                                          <p:attrName>style.visibility</p:attrName>
                                        </p:attrNameLst>
                                      </p:cBhvr>
                                      <p:to>
                                        <p:strVal val="visible"/>
                                      </p:to>
                                    </p:set>
                                    <p:animEffect transition="in" filter="wipe(left)">
                                      <p:cBhvr>
                                        <p:cTn id="65" dur="500"/>
                                        <p:tgtEl>
                                          <p:spTgt spid="65"/>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wipe(left)">
                                      <p:cBhvr>
                                        <p:cTn id="68" dur="500"/>
                                        <p:tgtEl>
                                          <p:spTgt spid="62"/>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wipe(left)">
                                      <p:cBhvr>
                                        <p:cTn id="71" dur="500"/>
                                        <p:tgtEl>
                                          <p:spTgt spid="64"/>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81"/>
                                        </p:tgtEl>
                                        <p:attrNameLst>
                                          <p:attrName>style.visibility</p:attrName>
                                        </p:attrNameLst>
                                      </p:cBhvr>
                                      <p:to>
                                        <p:strVal val="visible"/>
                                      </p:to>
                                    </p:set>
                                    <p:animEffect transition="in" filter="wipe(up)">
                                      <p:cBhvr>
                                        <p:cTn id="74" dur="500"/>
                                        <p:tgtEl>
                                          <p:spTgt spid="81"/>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wipe(up)">
                                      <p:cBhvr>
                                        <p:cTn id="77" dur="500"/>
                                        <p:tgtEl>
                                          <p:spTgt spid="85"/>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89"/>
                                        </p:tgtEl>
                                        <p:attrNameLst>
                                          <p:attrName>style.visibility</p:attrName>
                                        </p:attrNameLst>
                                      </p:cBhvr>
                                      <p:to>
                                        <p:strVal val="visible"/>
                                      </p:to>
                                    </p:set>
                                    <p:animEffect transition="in" filter="wipe(up)">
                                      <p:cBhvr>
                                        <p:cTn id="80" dur="500"/>
                                        <p:tgtEl>
                                          <p:spTgt spid="8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76"/>
                                        </p:tgtEl>
                                        <p:attrNameLst>
                                          <p:attrName>style.visibility</p:attrName>
                                        </p:attrNameLst>
                                      </p:cBhvr>
                                      <p:to>
                                        <p:strVal val="visible"/>
                                      </p:to>
                                    </p:set>
                                    <p:animEffect transition="in" filter="wipe(left)">
                                      <p:cBhvr>
                                        <p:cTn id="85" dur="500"/>
                                        <p:tgtEl>
                                          <p:spTgt spid="76"/>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66"/>
                                        </p:tgtEl>
                                        <p:attrNameLst>
                                          <p:attrName>style.visibility</p:attrName>
                                        </p:attrNameLst>
                                      </p:cBhvr>
                                      <p:to>
                                        <p:strVal val="visible"/>
                                      </p:to>
                                    </p:set>
                                    <p:animEffect transition="in" filter="wipe(left)">
                                      <p:cBhvr>
                                        <p:cTn id="88" dur="500"/>
                                        <p:tgtEl>
                                          <p:spTgt spid="66"/>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67"/>
                                        </p:tgtEl>
                                        <p:attrNameLst>
                                          <p:attrName>style.visibility</p:attrName>
                                        </p:attrNameLst>
                                      </p:cBhvr>
                                      <p:to>
                                        <p:strVal val="visible"/>
                                      </p:to>
                                    </p:set>
                                    <p:animEffect transition="in" filter="wipe(left)">
                                      <p:cBhvr>
                                        <p:cTn id="91" dur="500"/>
                                        <p:tgtEl>
                                          <p:spTgt spid="67"/>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68"/>
                                        </p:tgtEl>
                                        <p:attrNameLst>
                                          <p:attrName>style.visibility</p:attrName>
                                        </p:attrNameLst>
                                      </p:cBhvr>
                                      <p:to>
                                        <p:strVal val="visible"/>
                                      </p:to>
                                    </p:set>
                                    <p:animEffect transition="in" filter="wipe(left)">
                                      <p:cBhvr>
                                        <p:cTn id="94" dur="500"/>
                                        <p:tgtEl>
                                          <p:spTgt spid="68"/>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69"/>
                                        </p:tgtEl>
                                        <p:attrNameLst>
                                          <p:attrName>style.visibility</p:attrName>
                                        </p:attrNameLst>
                                      </p:cBhvr>
                                      <p:to>
                                        <p:strVal val="visible"/>
                                      </p:to>
                                    </p:set>
                                    <p:animEffect transition="in" filter="wipe(left)">
                                      <p:cBhvr>
                                        <p:cTn id="97" dur="500"/>
                                        <p:tgtEl>
                                          <p:spTgt spid="69"/>
                                        </p:tgtEl>
                                      </p:cBhvr>
                                    </p:animEffect>
                                  </p:childTnLst>
                                </p:cTn>
                              </p:par>
                              <p:par>
                                <p:cTn id="98" presetID="22" presetClass="entr" presetSubtype="1" fill="hold" grpId="0" nodeType="withEffect">
                                  <p:stCondLst>
                                    <p:cond delay="0"/>
                                  </p:stCondLst>
                                  <p:childTnLst>
                                    <p:set>
                                      <p:cBhvr>
                                        <p:cTn id="99" dur="1" fill="hold">
                                          <p:stCondLst>
                                            <p:cond delay="0"/>
                                          </p:stCondLst>
                                        </p:cTn>
                                        <p:tgtEl>
                                          <p:spTgt spid="80"/>
                                        </p:tgtEl>
                                        <p:attrNameLst>
                                          <p:attrName>style.visibility</p:attrName>
                                        </p:attrNameLst>
                                      </p:cBhvr>
                                      <p:to>
                                        <p:strVal val="visible"/>
                                      </p:to>
                                    </p:set>
                                    <p:animEffect transition="in" filter="wipe(up)">
                                      <p:cBhvr>
                                        <p:cTn id="100" dur="500"/>
                                        <p:tgtEl>
                                          <p:spTgt spid="80"/>
                                        </p:tgtEl>
                                      </p:cBhvr>
                                    </p:animEffect>
                                  </p:childTnLst>
                                </p:cTn>
                              </p:par>
                              <p:par>
                                <p:cTn id="101" presetID="22" presetClass="entr" presetSubtype="1" fill="hold" grpId="0" nodeType="withEffect">
                                  <p:stCondLst>
                                    <p:cond delay="0"/>
                                  </p:stCondLst>
                                  <p:childTnLst>
                                    <p:set>
                                      <p:cBhvr>
                                        <p:cTn id="102" dur="1" fill="hold">
                                          <p:stCondLst>
                                            <p:cond delay="0"/>
                                          </p:stCondLst>
                                        </p:cTn>
                                        <p:tgtEl>
                                          <p:spTgt spid="86"/>
                                        </p:tgtEl>
                                        <p:attrNameLst>
                                          <p:attrName>style.visibility</p:attrName>
                                        </p:attrNameLst>
                                      </p:cBhvr>
                                      <p:to>
                                        <p:strVal val="visible"/>
                                      </p:to>
                                    </p:set>
                                    <p:animEffect transition="in" filter="wipe(up)">
                                      <p:cBhvr>
                                        <p:cTn id="103" dur="500"/>
                                        <p:tgtEl>
                                          <p:spTgt spid="86"/>
                                        </p:tgtEl>
                                      </p:cBhvr>
                                    </p:animEffect>
                                  </p:childTnLst>
                                </p:cTn>
                              </p:par>
                              <p:par>
                                <p:cTn id="104" presetID="22" presetClass="entr" presetSubtype="1" fill="hold" grpId="0" nodeType="withEffect">
                                  <p:stCondLst>
                                    <p:cond delay="0"/>
                                  </p:stCondLst>
                                  <p:childTnLst>
                                    <p:set>
                                      <p:cBhvr>
                                        <p:cTn id="105" dur="1" fill="hold">
                                          <p:stCondLst>
                                            <p:cond delay="0"/>
                                          </p:stCondLst>
                                        </p:cTn>
                                        <p:tgtEl>
                                          <p:spTgt spid="90"/>
                                        </p:tgtEl>
                                        <p:attrNameLst>
                                          <p:attrName>style.visibility</p:attrName>
                                        </p:attrNameLst>
                                      </p:cBhvr>
                                      <p:to>
                                        <p:strVal val="visible"/>
                                      </p:to>
                                    </p:set>
                                    <p:animEffect transition="in" filter="wipe(up)">
                                      <p:cBhvr>
                                        <p:cTn id="106" dur="500"/>
                                        <p:tgtEl>
                                          <p:spTgt spid="90"/>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77"/>
                                        </p:tgtEl>
                                        <p:attrNameLst>
                                          <p:attrName>style.visibility</p:attrName>
                                        </p:attrNameLst>
                                      </p:cBhvr>
                                      <p:to>
                                        <p:strVal val="visible"/>
                                      </p:to>
                                    </p:set>
                                    <p:animEffect transition="in" filter="wipe(left)">
                                      <p:cBhvr>
                                        <p:cTn id="111" dur="500"/>
                                        <p:tgtEl>
                                          <p:spTgt spid="77"/>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73"/>
                                        </p:tgtEl>
                                        <p:attrNameLst>
                                          <p:attrName>style.visibility</p:attrName>
                                        </p:attrNameLst>
                                      </p:cBhvr>
                                      <p:to>
                                        <p:strVal val="visible"/>
                                      </p:to>
                                    </p:set>
                                    <p:animEffect transition="in" filter="wipe(left)">
                                      <p:cBhvr>
                                        <p:cTn id="114" dur="500"/>
                                        <p:tgtEl>
                                          <p:spTgt spid="73"/>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72"/>
                                        </p:tgtEl>
                                        <p:attrNameLst>
                                          <p:attrName>style.visibility</p:attrName>
                                        </p:attrNameLst>
                                      </p:cBhvr>
                                      <p:to>
                                        <p:strVal val="visible"/>
                                      </p:to>
                                    </p:set>
                                    <p:animEffect transition="in" filter="wipe(left)">
                                      <p:cBhvr>
                                        <p:cTn id="117" dur="500"/>
                                        <p:tgtEl>
                                          <p:spTgt spid="72"/>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71"/>
                                        </p:tgtEl>
                                        <p:attrNameLst>
                                          <p:attrName>style.visibility</p:attrName>
                                        </p:attrNameLst>
                                      </p:cBhvr>
                                      <p:to>
                                        <p:strVal val="visible"/>
                                      </p:to>
                                    </p:set>
                                    <p:animEffect transition="in" filter="wipe(left)">
                                      <p:cBhvr>
                                        <p:cTn id="120" dur="500"/>
                                        <p:tgtEl>
                                          <p:spTgt spid="71"/>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70"/>
                                        </p:tgtEl>
                                        <p:attrNameLst>
                                          <p:attrName>style.visibility</p:attrName>
                                        </p:attrNameLst>
                                      </p:cBhvr>
                                      <p:to>
                                        <p:strVal val="visible"/>
                                      </p:to>
                                    </p:set>
                                    <p:animEffect transition="in" filter="wipe(left)">
                                      <p:cBhvr>
                                        <p:cTn id="123" dur="500"/>
                                        <p:tgtEl>
                                          <p:spTgt spid="70"/>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51"/>
                                        </p:tgtEl>
                                        <p:attrNameLst>
                                          <p:attrName>style.visibility</p:attrName>
                                        </p:attrNameLst>
                                      </p:cBhvr>
                                      <p:to>
                                        <p:strVal val="visible"/>
                                      </p:to>
                                    </p:set>
                                    <p:animEffect transition="in" filter="wipe(up)">
                                      <p:cBhvr>
                                        <p:cTn id="126" dur="500"/>
                                        <p:tgtEl>
                                          <p:spTgt spid="51"/>
                                        </p:tgtEl>
                                      </p:cBhvr>
                                    </p:animEffect>
                                  </p:childTnLst>
                                </p:cTn>
                              </p:par>
                              <p:par>
                                <p:cTn id="127" presetID="22" presetClass="entr" presetSubtype="1" fill="hold" grpId="0" nodeType="withEffect">
                                  <p:stCondLst>
                                    <p:cond delay="0"/>
                                  </p:stCondLst>
                                  <p:childTnLst>
                                    <p:set>
                                      <p:cBhvr>
                                        <p:cTn id="128" dur="1" fill="hold">
                                          <p:stCondLst>
                                            <p:cond delay="0"/>
                                          </p:stCondLst>
                                        </p:cTn>
                                        <p:tgtEl>
                                          <p:spTgt spid="91"/>
                                        </p:tgtEl>
                                        <p:attrNameLst>
                                          <p:attrName>style.visibility</p:attrName>
                                        </p:attrNameLst>
                                      </p:cBhvr>
                                      <p:to>
                                        <p:strVal val="visible"/>
                                      </p:to>
                                    </p:set>
                                    <p:animEffect transition="in" filter="wipe(up)">
                                      <p:cBhvr>
                                        <p:cTn id="129" dur="500"/>
                                        <p:tgtEl>
                                          <p:spTgt spid="91"/>
                                        </p:tgtEl>
                                      </p:cBhvr>
                                    </p:animEffect>
                                  </p:childTnLst>
                                </p:cTn>
                              </p:par>
                              <p:par>
                                <p:cTn id="130" presetID="22" presetClass="entr" presetSubtype="1" fill="hold" grpId="0" nodeType="withEffect">
                                  <p:stCondLst>
                                    <p:cond delay="0"/>
                                  </p:stCondLst>
                                  <p:childTnLst>
                                    <p:set>
                                      <p:cBhvr>
                                        <p:cTn id="131" dur="1" fill="hold">
                                          <p:stCondLst>
                                            <p:cond delay="0"/>
                                          </p:stCondLst>
                                        </p:cTn>
                                        <p:tgtEl>
                                          <p:spTgt spid="87"/>
                                        </p:tgtEl>
                                        <p:attrNameLst>
                                          <p:attrName>style.visibility</p:attrName>
                                        </p:attrNameLst>
                                      </p:cBhvr>
                                      <p:to>
                                        <p:strVal val="visible"/>
                                      </p:to>
                                    </p:set>
                                    <p:animEffect transition="in" filter="wipe(up)">
                                      <p:cBhvr>
                                        <p:cTn id="13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1" grpId="0" animBg="1"/>
      <p:bldP spid="52" grpId="0" animBg="1"/>
      <p:bldP spid="53" grpId="0" animBg="1"/>
      <p:bldP spid="54" grpId="0" animBg="1"/>
      <p:bldP spid="55" grpId="0" animBg="1"/>
      <p:bldP spid="56" grpId="0" animBg="1"/>
      <p:bldP spid="57" grpId="0"/>
      <p:bldP spid="58" grpId="0" animBg="1"/>
      <p:bldP spid="59" grpId="0" animBg="1"/>
      <p:bldP spid="60" grpId="0" animBg="1"/>
      <p:bldP spid="61" grpId="0"/>
      <p:bldP spid="62" grpId="0" animBg="1"/>
      <p:bldP spid="63" grpId="0" animBg="1"/>
      <p:bldP spid="64" grpId="0" animBg="1"/>
      <p:bldP spid="65" grpId="0"/>
      <p:bldP spid="66" grpId="0" animBg="1"/>
      <p:bldP spid="67" grpId="0" animBg="1"/>
      <p:bldP spid="68" grpId="0" animBg="1"/>
      <p:bldP spid="69" grpId="0"/>
      <p:bldP spid="70" grpId="0" animBg="1"/>
      <p:bldP spid="71" grpId="0" animBg="1"/>
      <p:bldP spid="72" grpId="0" animBg="1"/>
      <p:bldP spid="73" grpId="0"/>
      <p:bldP spid="74" grpId="0" animBg="1"/>
      <p:bldP spid="75" grpId="0" animBg="1"/>
      <p:bldP spid="76" grpId="0" animBg="1"/>
      <p:bldP spid="77" grpId="0" animBg="1"/>
      <p:bldP spid="80" grpId="0" animBg="1"/>
      <p:bldP spid="81" grpId="0" animBg="1"/>
      <p:bldP spid="83" grpId="0" animBg="1"/>
      <p:bldP spid="5" grpId="0"/>
      <p:bldP spid="84" grpId="0"/>
      <p:bldP spid="85" grpId="0"/>
      <p:bldP spid="86" grpId="0"/>
      <p:bldP spid="87" grpId="0"/>
      <p:bldP spid="88" grpId="0" animBg="1"/>
      <p:bldP spid="89" grpId="0" animBg="1"/>
      <p:bldP spid="90" grpId="0" animBg="1"/>
      <p:bldP spid="9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面向复杂蛋白质组的非标记定量分析方法研究及其应用</a:t>
            </a:r>
            <a:endParaRPr lang="zh-CN" altLang="en-US" dirty="0"/>
          </a:p>
        </p:txBody>
      </p:sp>
      <p:sp>
        <p:nvSpPr>
          <p:cNvPr id="4" name="灯片编号占位符 3"/>
          <p:cNvSpPr>
            <a:spLocks noGrp="1"/>
          </p:cNvSpPr>
          <p:nvPr>
            <p:ph type="sldNum" sz="quarter" idx="15"/>
          </p:nvPr>
        </p:nvSpPr>
        <p:spPr/>
        <p:txBody>
          <a:bodyPr/>
          <a:lstStyle/>
          <a:p>
            <a:fld id="{0C913308-F349-4B6D-A68A-DD1791B4A57B}" type="slidenum">
              <a:rPr lang="zh-CN" altLang="en-US" smtClean="0"/>
              <a:pPr/>
              <a:t>8</a:t>
            </a:fld>
            <a:endParaRPr lang="zh-CN" altLang="en-US" dirty="0"/>
          </a:p>
        </p:txBody>
      </p:sp>
      <p:grpSp>
        <p:nvGrpSpPr>
          <p:cNvPr id="5" name="Group 4"/>
          <p:cNvGrpSpPr/>
          <p:nvPr/>
        </p:nvGrpSpPr>
        <p:grpSpPr>
          <a:xfrm>
            <a:off x="1738288" y="4099880"/>
            <a:ext cx="5205442" cy="571504"/>
            <a:chOff x="3176558" y="3957654"/>
            <a:chExt cx="5205442" cy="571504"/>
          </a:xfrm>
        </p:grpSpPr>
        <p:sp>
          <p:nvSpPr>
            <p:cNvPr id="6" name="矩形 5"/>
            <p:cNvSpPr/>
            <p:nvPr/>
          </p:nvSpPr>
          <p:spPr bwMode="auto">
            <a:xfrm>
              <a:off x="3475038" y="4029121"/>
              <a:ext cx="4906962"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latin typeface="Times New Roman" panose="02020603050405020304" pitchFamily="18" charset="0"/>
                <a:cs typeface="Times New Roman" panose="02020603050405020304" pitchFamily="18" charset="0"/>
              </a:endParaRPr>
            </a:p>
          </p:txBody>
        </p:sp>
        <p:sp>
          <p:nvSpPr>
            <p:cNvPr id="7"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Times New Roman" panose="02020603050405020304" pitchFamily="18" charset="0"/>
                  <a:ea typeface="+mn-ea"/>
                  <a:cs typeface="Times New Roman" panose="02020603050405020304" pitchFamily="18" charset="0"/>
                </a:rPr>
                <a:t>复杂蛋白质组的非标记定量软件设计与实现</a:t>
              </a:r>
              <a:endParaRPr kumimoji="1" lang="en-US" altLang="zh-CN" b="1" dirty="0" smtClean="0">
                <a:solidFill>
                  <a:srgbClr val="000000"/>
                </a:solidFill>
                <a:latin typeface="Times New Roman" panose="02020603050405020304" pitchFamily="18" charset="0"/>
                <a:ea typeface="+mn-ea"/>
                <a:cs typeface="Times New Roman" panose="02020603050405020304" pitchFamily="18" charset="0"/>
              </a:endParaRPr>
            </a:p>
          </p:txBody>
        </p:sp>
        <p:sp>
          <p:nvSpPr>
            <p:cNvPr id="8" name="菱形 7"/>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anose="02020603050405020304" pitchFamily="18" charset="0"/>
                  <a:cs typeface="Times New Roman" panose="02020603050405020304" pitchFamily="18" charset="0"/>
                </a:rPr>
                <a:t>4</a:t>
              </a:r>
              <a:endParaRPr lang="zh-CN" altLang="en-US" b="1" dirty="0">
                <a:solidFill>
                  <a:srgbClr val="000000"/>
                </a:solidFill>
                <a:latin typeface="Times New Roman" panose="02020603050405020304" pitchFamily="18" charset="0"/>
                <a:cs typeface="Times New Roman" panose="02020603050405020304" pitchFamily="18" charset="0"/>
              </a:endParaRPr>
            </a:p>
          </p:txBody>
        </p:sp>
      </p:grpSp>
      <p:grpSp>
        <p:nvGrpSpPr>
          <p:cNvPr id="9" name="Group 2"/>
          <p:cNvGrpSpPr/>
          <p:nvPr/>
        </p:nvGrpSpPr>
        <p:grpSpPr>
          <a:xfrm>
            <a:off x="1738288" y="1772816"/>
            <a:ext cx="5205442" cy="571504"/>
            <a:chOff x="3176558" y="2386018"/>
            <a:chExt cx="5205442" cy="571504"/>
          </a:xfrm>
        </p:grpSpPr>
        <p:sp>
          <p:nvSpPr>
            <p:cNvPr id="10" name="矩形 9"/>
            <p:cNvSpPr/>
            <p:nvPr/>
          </p:nvSpPr>
          <p:spPr bwMode="auto">
            <a:xfrm>
              <a:off x="3498850" y="2457496"/>
              <a:ext cx="4883150"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11" name="菱形 10"/>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1</a:t>
              </a: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12" name="TextBox 36"/>
            <p:cNvSpPr txBox="1">
              <a:spLocks noChangeArrowheads="1"/>
            </p:cNvSpPr>
            <p:nvPr/>
          </p:nvSpPr>
          <p:spPr bwMode="auto">
            <a:xfrm>
              <a:off x="3733800" y="2487658"/>
              <a:ext cx="363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Times New Roman" panose="02020603050405020304" pitchFamily="18" charset="0"/>
                  <a:ea typeface="+mn-ea"/>
                  <a:cs typeface="Times New Roman" panose="02020603050405020304" pitchFamily="18" charset="0"/>
                </a:rPr>
                <a:t>绪论</a:t>
              </a:r>
              <a:endParaRPr kumimoji="1" lang="en-US" altLang="zh-CN" b="1" dirty="0" smtClean="0">
                <a:solidFill>
                  <a:srgbClr val="000000"/>
                </a:solidFill>
                <a:latin typeface="Times New Roman" panose="02020603050405020304" pitchFamily="18" charset="0"/>
                <a:ea typeface="+mn-ea"/>
                <a:cs typeface="Times New Roman" panose="02020603050405020304" pitchFamily="18" charset="0"/>
              </a:endParaRPr>
            </a:p>
          </p:txBody>
        </p:sp>
      </p:grpSp>
      <p:grpSp>
        <p:nvGrpSpPr>
          <p:cNvPr id="13" name="Group 3"/>
          <p:cNvGrpSpPr/>
          <p:nvPr/>
        </p:nvGrpSpPr>
        <p:grpSpPr>
          <a:xfrm>
            <a:off x="1738288" y="3324192"/>
            <a:ext cx="5281642" cy="571504"/>
            <a:chOff x="3176558" y="3171836"/>
            <a:chExt cx="5281642" cy="571504"/>
          </a:xfrm>
        </p:grpSpPr>
        <p:sp>
          <p:nvSpPr>
            <p:cNvPr id="14" name="矩形 13"/>
            <p:cNvSpPr/>
            <p:nvPr/>
          </p:nvSpPr>
          <p:spPr bwMode="auto">
            <a:xfrm>
              <a:off x="3498850" y="3243308"/>
              <a:ext cx="4883150"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latin typeface="Times New Roman" panose="02020603050405020304" pitchFamily="18" charset="0"/>
                <a:cs typeface="Times New Roman" panose="02020603050405020304" pitchFamily="18" charset="0"/>
              </a:endParaRPr>
            </a:p>
          </p:txBody>
        </p:sp>
        <p:sp>
          <p:nvSpPr>
            <p:cNvPr id="15" name="菱形 14"/>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anose="02020603050405020304" pitchFamily="18" charset="0"/>
                  <a:cs typeface="Times New Roman" panose="02020603050405020304" pitchFamily="18" charset="0"/>
                </a:rPr>
                <a:t>3</a:t>
              </a: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16" name="TextBox 37"/>
            <p:cNvSpPr txBox="1">
              <a:spLocks noChangeArrowheads="1"/>
            </p:cNvSpPr>
            <p:nvPr/>
          </p:nvSpPr>
          <p:spPr bwMode="auto">
            <a:xfrm>
              <a:off x="3733800"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Times New Roman" panose="02020603050405020304" pitchFamily="18" charset="0"/>
                  <a:ea typeface="+mn-ea"/>
                  <a:cs typeface="Times New Roman" panose="02020603050405020304" pitchFamily="18" charset="0"/>
                </a:rPr>
                <a:t>结合生物医学知识的定量结果分析与整合</a:t>
              </a:r>
              <a:endParaRPr kumimoji="1" lang="en-US" altLang="zh-CN" b="1" dirty="0" smtClean="0">
                <a:solidFill>
                  <a:srgbClr val="000000"/>
                </a:solidFill>
                <a:latin typeface="Times New Roman" panose="02020603050405020304" pitchFamily="18" charset="0"/>
                <a:ea typeface="+mn-ea"/>
                <a:cs typeface="Times New Roman" panose="02020603050405020304" pitchFamily="18" charset="0"/>
              </a:endParaRPr>
            </a:p>
          </p:txBody>
        </p:sp>
      </p:grpSp>
      <p:grpSp>
        <p:nvGrpSpPr>
          <p:cNvPr id="17" name="Group 1"/>
          <p:cNvGrpSpPr/>
          <p:nvPr/>
        </p:nvGrpSpPr>
        <p:grpSpPr>
          <a:xfrm>
            <a:off x="1738288" y="2548504"/>
            <a:ext cx="5205442" cy="571504"/>
            <a:chOff x="3176558" y="1600200"/>
            <a:chExt cx="5205442" cy="571504"/>
          </a:xfrm>
        </p:grpSpPr>
        <p:sp>
          <p:nvSpPr>
            <p:cNvPr id="18" name="矩形 17"/>
            <p:cNvSpPr/>
            <p:nvPr/>
          </p:nvSpPr>
          <p:spPr bwMode="auto">
            <a:xfrm>
              <a:off x="3498850" y="1671683"/>
              <a:ext cx="4883150" cy="428625"/>
            </a:xfrm>
            <a:prstGeom prst="rect">
              <a:avLst/>
            </a:prstGeom>
            <a:solidFill>
              <a:srgbClr val="B9FFD9">
                <a:alpha val="56000"/>
              </a:srgbClr>
            </a:solidFill>
            <a:ln>
              <a:solidFill>
                <a:srgbClr val="00B05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endParaRPr lang="zh-CN" altLang="en-US" b="1">
                <a:solidFill>
                  <a:srgbClr val="C00000"/>
                </a:solidFill>
                <a:latin typeface="Times New Roman" panose="02020603050405020304" pitchFamily="18" charset="0"/>
                <a:cs typeface="Times New Roman" panose="02020603050405020304" pitchFamily="18" charset="0"/>
              </a:endParaRPr>
            </a:p>
          </p:txBody>
        </p:sp>
        <p:sp>
          <p:nvSpPr>
            <p:cNvPr id="19" name="菱形 18"/>
            <p:cNvSpPr/>
            <p:nvPr/>
          </p:nvSpPr>
          <p:spPr bwMode="auto">
            <a:xfrm>
              <a:off x="3176558" y="1600200"/>
              <a:ext cx="571504" cy="571504"/>
            </a:xfrm>
            <a:prstGeom prst="diamond">
              <a:avLst/>
            </a:prstGeom>
            <a:solidFill>
              <a:srgbClr val="00B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2</a:t>
              </a: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20" name="Rectangle 1"/>
            <p:cNvSpPr>
              <a:spLocks noChangeArrowheads="1"/>
            </p:cNvSpPr>
            <p:nvPr/>
          </p:nvSpPr>
          <p:spPr bwMode="auto">
            <a:xfrm>
              <a:off x="3693863" y="1701846"/>
              <a:ext cx="43685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smtClean="0">
                  <a:latin typeface="Times New Roman" panose="02020603050405020304" pitchFamily="18" charset="0"/>
                  <a:cs typeface="Times New Roman" panose="02020603050405020304" pitchFamily="18" charset="0"/>
                </a:rPr>
                <a:t>复杂蛋白质组的非标记定量分析方法研究</a:t>
              </a:r>
              <a:endParaRPr kumimoji="1" lang="en-US" altLang="zh-CN" b="1" dirty="0" smtClean="0">
                <a:latin typeface="Times New Roman" panose="02020603050405020304" pitchFamily="18" charset="0"/>
                <a:cs typeface="Times New Roman" panose="02020603050405020304" pitchFamily="18" charset="0"/>
              </a:endParaRPr>
            </a:p>
          </p:txBody>
        </p:sp>
      </p:grpSp>
      <p:grpSp>
        <p:nvGrpSpPr>
          <p:cNvPr id="21" name="Group 5"/>
          <p:cNvGrpSpPr/>
          <p:nvPr/>
        </p:nvGrpSpPr>
        <p:grpSpPr>
          <a:xfrm>
            <a:off x="1738288" y="4875570"/>
            <a:ext cx="5205442" cy="571504"/>
            <a:chOff x="3176558" y="4724400"/>
            <a:chExt cx="5205442" cy="571504"/>
          </a:xfrm>
        </p:grpSpPr>
        <p:sp>
          <p:nvSpPr>
            <p:cNvPr id="22" name="矩形 32"/>
            <p:cNvSpPr/>
            <p:nvPr/>
          </p:nvSpPr>
          <p:spPr bwMode="auto">
            <a:xfrm>
              <a:off x="3475038" y="4795867"/>
              <a:ext cx="4906962"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latin typeface="Times New Roman" panose="02020603050405020304" pitchFamily="18" charset="0"/>
                <a:cs typeface="Times New Roman" panose="02020603050405020304" pitchFamily="18" charset="0"/>
              </a:endParaRPr>
            </a:p>
          </p:txBody>
        </p:sp>
        <p:sp>
          <p:nvSpPr>
            <p:cNvPr id="23"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Times New Roman" panose="02020603050405020304" pitchFamily="18" charset="0"/>
                  <a:ea typeface="+mn-ea"/>
                  <a:cs typeface="Times New Roman" panose="02020603050405020304" pitchFamily="18" charset="0"/>
                </a:rPr>
                <a:t>总结与展望</a:t>
              </a:r>
              <a:endParaRPr kumimoji="1" lang="en-US" altLang="zh-CN" b="1" dirty="0" smtClean="0">
                <a:solidFill>
                  <a:srgbClr val="000000"/>
                </a:solidFill>
                <a:latin typeface="Times New Roman" panose="02020603050405020304" pitchFamily="18" charset="0"/>
                <a:ea typeface="+mn-ea"/>
                <a:cs typeface="Times New Roman" panose="02020603050405020304" pitchFamily="18" charset="0"/>
              </a:endParaRPr>
            </a:p>
          </p:txBody>
        </p:sp>
        <p:sp>
          <p:nvSpPr>
            <p:cNvPr id="24"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5</a:t>
              </a:r>
              <a:endParaRPr lang="zh-CN" altLang="en-US" b="1" dirty="0">
                <a:solidFill>
                  <a:srgbClr val="00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0289776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数据的获取及预处理</a:t>
            </a:r>
            <a:endParaRPr lang="zh-CN" altLang="en-US" dirty="0"/>
          </a:p>
        </p:txBody>
      </p:sp>
      <p:sp>
        <p:nvSpPr>
          <p:cNvPr id="4" name="灯片编号占位符 3"/>
          <p:cNvSpPr>
            <a:spLocks noGrp="1"/>
          </p:cNvSpPr>
          <p:nvPr>
            <p:ph type="sldNum" sz="quarter" idx="15"/>
          </p:nvPr>
        </p:nvSpPr>
        <p:spPr/>
        <p:txBody>
          <a:bodyPr/>
          <a:lstStyle/>
          <a:p>
            <a:fld id="{0C913308-F349-4B6D-A68A-DD1791B4A57B}" type="slidenum">
              <a:rPr lang="zh-CN" altLang="en-US" smtClean="0"/>
              <a:pPr/>
              <a:t>9</a:t>
            </a:fld>
            <a:endParaRPr lang="zh-CN" altLang="en-US" dirty="0"/>
          </a:p>
        </p:txBody>
      </p:sp>
      <p:grpSp>
        <p:nvGrpSpPr>
          <p:cNvPr id="17" name="组合 16"/>
          <p:cNvGrpSpPr/>
          <p:nvPr/>
        </p:nvGrpSpPr>
        <p:grpSpPr>
          <a:xfrm>
            <a:off x="755576" y="4437112"/>
            <a:ext cx="6048672" cy="1728192"/>
            <a:chOff x="755576" y="4437112"/>
            <a:chExt cx="6048672" cy="1728192"/>
          </a:xfrm>
        </p:grpSpPr>
        <p:pic>
          <p:nvPicPr>
            <p:cNvPr id="62" name="图片 61"/>
            <p:cNvPicPr/>
            <p:nvPr/>
          </p:nvPicPr>
          <p:blipFill>
            <a:blip r:embed="rId3"/>
            <a:stretch>
              <a:fillRect/>
            </a:stretch>
          </p:blipFill>
          <p:spPr>
            <a:xfrm>
              <a:off x="791540" y="4437112"/>
              <a:ext cx="6012707" cy="1692351"/>
            </a:xfrm>
            <a:prstGeom prst="rect">
              <a:avLst/>
            </a:prstGeom>
          </p:spPr>
        </p:pic>
        <p:sp>
          <p:nvSpPr>
            <p:cNvPr id="41" name="矩形 40"/>
            <p:cNvSpPr/>
            <p:nvPr/>
          </p:nvSpPr>
          <p:spPr>
            <a:xfrm>
              <a:off x="755576" y="4437112"/>
              <a:ext cx="6048672" cy="1728192"/>
            </a:xfrm>
            <a:prstGeom prst="rect">
              <a:avLst/>
            </a:prstGeom>
            <a:no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TextBox 58"/>
          <p:cNvSpPr txBox="1"/>
          <p:nvPr/>
        </p:nvSpPr>
        <p:spPr>
          <a:xfrm>
            <a:off x="7236296" y="1700808"/>
            <a:ext cx="1107996" cy="5760640"/>
          </a:xfrm>
          <a:prstGeom prst="rect">
            <a:avLst/>
          </a:prstGeom>
        </p:spPr>
        <p:txBody>
          <a:bodyPr vert="eaVert" wrap="square">
            <a:spAutoFit/>
          </a:bodyPr>
          <a:lstStyle>
            <a:defPPr>
              <a:defRPr lang="zh-CN"/>
            </a:defPPr>
            <a:lvl1pPr marL="285750" indent="-285750">
              <a:buClr>
                <a:schemeClr val="accent1"/>
              </a:buClr>
              <a:buSzPct val="70000"/>
              <a:buFont typeface="Wingdings" panose="05000000000000000000" pitchFamily="2" charset="2"/>
              <a:buChar char=""/>
              <a:defRPr>
                <a:latin typeface="Times New Roman" panose="02020603050405020304" pitchFamily="18" charset="0"/>
                <a:cs typeface="Times New Roman" panose="02020603050405020304" pitchFamily="18" charset="0"/>
              </a:defRPr>
            </a:lvl1pPr>
          </a:lstStyle>
          <a:p>
            <a:pPr>
              <a:lnSpc>
                <a:spcPct val="150000"/>
              </a:lnSpc>
              <a:buClr>
                <a:srgbClr val="008080"/>
              </a:buClr>
              <a:buSzPct val="85000"/>
              <a:buFont typeface="Wingdings" panose="05000000000000000000" pitchFamily="2" charset="2"/>
              <a:buChar char="l"/>
            </a:pPr>
            <a:r>
              <a:rPr lang="zh-CN" altLang="en-US" sz="2000" b="1" dirty="0" smtClean="0">
                <a:solidFill>
                  <a:srgbClr val="FF0000"/>
                </a:solidFill>
              </a:rPr>
              <a:t>重复</a:t>
            </a:r>
            <a:r>
              <a:rPr lang="zh-CN" altLang="en-US" sz="2000" b="1" dirty="0">
                <a:solidFill>
                  <a:srgbClr val="FF0000"/>
                </a:solidFill>
              </a:rPr>
              <a:t>实验之间存在着差异</a:t>
            </a:r>
            <a:r>
              <a:rPr lang="zh-CN" altLang="en-US" sz="2000" b="1" dirty="0" smtClean="0">
                <a:solidFill>
                  <a:srgbClr val="FF0000"/>
                </a:solidFill>
              </a:rPr>
              <a:t>性</a:t>
            </a:r>
            <a:endParaRPr lang="en-US" altLang="zh-CN" sz="2000" b="1" dirty="0" smtClean="0">
              <a:solidFill>
                <a:srgbClr val="FF0000"/>
              </a:solidFill>
            </a:endParaRPr>
          </a:p>
          <a:p>
            <a:pPr>
              <a:lnSpc>
                <a:spcPct val="150000"/>
              </a:lnSpc>
              <a:buClr>
                <a:srgbClr val="008080"/>
              </a:buClr>
              <a:buSzPct val="85000"/>
              <a:buFont typeface="Wingdings" panose="05000000000000000000" pitchFamily="2" charset="2"/>
              <a:buChar char="l"/>
            </a:pPr>
            <a:r>
              <a:rPr lang="zh-CN" altLang="en-US" sz="2000" b="1" dirty="0" smtClean="0">
                <a:solidFill>
                  <a:srgbClr val="FF0000"/>
                </a:solidFill>
              </a:rPr>
              <a:t>产生多组实验样本</a:t>
            </a:r>
            <a:endParaRPr lang="en-US" altLang="zh-CN" sz="2000" b="1" dirty="0" smtClean="0">
              <a:solidFill>
                <a:srgbClr val="FF0000"/>
              </a:solidFill>
            </a:endParaRPr>
          </a:p>
        </p:txBody>
      </p:sp>
      <p:grpSp>
        <p:nvGrpSpPr>
          <p:cNvPr id="16" name="组合 15"/>
          <p:cNvGrpSpPr/>
          <p:nvPr/>
        </p:nvGrpSpPr>
        <p:grpSpPr>
          <a:xfrm>
            <a:off x="755576" y="924941"/>
            <a:ext cx="6048671" cy="3422821"/>
            <a:chOff x="755577" y="924941"/>
            <a:chExt cx="5544616" cy="3422821"/>
          </a:xfrm>
        </p:grpSpPr>
        <p:pic>
          <p:nvPicPr>
            <p:cNvPr id="61" name="图片 60"/>
            <p:cNvPicPr/>
            <p:nvPr/>
          </p:nvPicPr>
          <p:blipFill>
            <a:blip r:embed="rId4"/>
            <a:stretch>
              <a:fillRect/>
            </a:stretch>
          </p:blipFill>
          <p:spPr>
            <a:xfrm>
              <a:off x="865675" y="931059"/>
              <a:ext cx="5274310" cy="3345815"/>
            </a:xfrm>
            <a:prstGeom prst="rect">
              <a:avLst/>
            </a:prstGeom>
          </p:spPr>
        </p:pic>
        <p:sp>
          <p:nvSpPr>
            <p:cNvPr id="3" name="矩形 2"/>
            <p:cNvSpPr/>
            <p:nvPr/>
          </p:nvSpPr>
          <p:spPr>
            <a:xfrm>
              <a:off x="755577" y="924941"/>
              <a:ext cx="5544616" cy="3422821"/>
            </a:xfrm>
            <a:prstGeom prst="rect">
              <a:avLst/>
            </a:prstGeom>
            <a:no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0425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极目远眺">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BFF2C1"/>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BFF2C1"/>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Oriel</Template>
  <TotalTime>8268</TotalTime>
  <Words>4791</Words>
  <Application>Microsoft Office PowerPoint</Application>
  <PresentationFormat>全屏显示(4:3)</PresentationFormat>
  <Paragraphs>625</Paragraphs>
  <Slides>34</Slides>
  <Notes>34</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34</vt:i4>
      </vt:variant>
    </vt:vector>
  </HeadingPairs>
  <TitlesOfParts>
    <vt:vector size="52" baseType="lpstr">
      <vt:lpstr>HY헤드라인M</vt:lpstr>
      <vt:lpstr>휴먼매직체</vt:lpstr>
      <vt:lpstr>ＭＳ Ｐゴシック</vt:lpstr>
      <vt:lpstr>仿宋_GB2312</vt:lpstr>
      <vt:lpstr>华文楷体</vt:lpstr>
      <vt:lpstr>楷体_GB2312</vt:lpstr>
      <vt:lpstr>宋体</vt:lpstr>
      <vt:lpstr>Arial</vt:lpstr>
      <vt:lpstr>Book Antiqua</vt:lpstr>
      <vt:lpstr>Calibri</vt:lpstr>
      <vt:lpstr>Century Schoolbook</vt:lpstr>
      <vt:lpstr>Tahoma</vt:lpstr>
      <vt:lpstr>Times New Roman</vt:lpstr>
      <vt:lpstr>Wingdings</vt:lpstr>
      <vt:lpstr>Wingdings 2</vt:lpstr>
      <vt:lpstr>凸显</vt:lpstr>
      <vt:lpstr>Equation</vt:lpstr>
      <vt:lpstr>Prism Project</vt:lpstr>
      <vt:lpstr>PowerPoint 演示文稿</vt:lpstr>
      <vt:lpstr>面向复杂蛋白质组的非标记定量分析方法研究及其应用</vt:lpstr>
      <vt:lpstr>PowerPoint 演示文稿</vt:lpstr>
      <vt:lpstr>对复杂蛋白质组进行定量分析是研究疾病机理的重要手段</vt:lpstr>
      <vt:lpstr>蛋白质组非标记定量分析方法</vt:lpstr>
      <vt:lpstr>PowerPoint 演示文稿</vt:lpstr>
      <vt:lpstr>PowerPoint 演示文稿</vt:lpstr>
      <vt:lpstr>面向复杂蛋白质组的非标记定量分析方法研究及其应用</vt:lpstr>
      <vt:lpstr>数据的获取及预处理</vt:lpstr>
      <vt:lpstr>PowerPoint 演示文稿</vt:lpstr>
      <vt:lpstr>PowerPoint 演示文稿</vt:lpstr>
      <vt:lpstr>面向复杂蛋白质组的非标记定量方法的特点</vt:lpstr>
      <vt:lpstr>面向复杂蛋白质组的非标记定量分析方法研究及其应用</vt:lpstr>
      <vt:lpstr>PowerPoint 演示文稿</vt:lpstr>
      <vt:lpstr>结合共享肽的非标记定量分析方法评估</vt:lpstr>
      <vt:lpstr>结合共享肽的非标记定量分析方法评估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面向复杂蛋白质组的非标记定量分析方法研究及其应用</vt:lpstr>
      <vt:lpstr>PowerPoint 演示文稿</vt:lpstr>
      <vt:lpstr>PowerPoint 演示文稿</vt:lpstr>
      <vt:lpstr>PowerPoint 演示文稿</vt:lpstr>
      <vt:lpstr>PowerPoint 演示文稿</vt:lpstr>
      <vt:lpstr>面向复杂蛋白质组的非标记定量分析方法研究及其应用</vt:lpstr>
      <vt:lpstr>PowerPoint 演示文稿</vt:lpstr>
      <vt:lpstr>展望</vt:lpstr>
      <vt:lpstr>研究成果</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LiuFang</dc:creator>
  <cp:lastModifiedBy>panchao</cp:lastModifiedBy>
  <cp:revision>579</cp:revision>
  <cp:lastPrinted>2015-03-08T02:32:58Z</cp:lastPrinted>
  <dcterms:created xsi:type="dcterms:W3CDTF">2014-02-21T08:18:26Z</dcterms:created>
  <dcterms:modified xsi:type="dcterms:W3CDTF">2015-03-10T01:25:09Z</dcterms:modified>
</cp:coreProperties>
</file>